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charts/chart7.xml" ContentType="application/vnd.openxmlformats-officedocument.drawingml.char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charts/chart3.xml" ContentType="application/vnd.openxmlformats-officedocument.drawingml.chart+xml"/>
  <Override PartName="/ppt/charts/chart5.xml" ContentType="application/vnd.openxmlformats-officedocument.drawingml.chart+xml"/>
  <Override PartName="/ppt/diagrams/colors6.xml" ContentType="application/vnd.openxmlformats-officedocument.drawingml.diagramColor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colors4.xml" ContentType="application/vnd.openxmlformats-officedocument.drawingml.diagramColor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Default Extension="bin" ContentType="application/vnd.openxmlformats-officedocument.oleObject"/>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Default Extension="wdp" ContentType="image/vnd.ms-photo"/>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Default Extension="vml" ContentType="application/vnd.openxmlformats-officedocument.vmlDrawing"/>
  <Override PartName="/ppt/charts/chart6.xml" ContentType="application/vnd.openxmlformats-officedocument.drawingml.chart+xml"/>
  <Override PartName="/ppt/diagrams/data5.xml" ContentType="application/vnd.openxmlformats-officedocument.drawingml.diagramData+xml"/>
  <Override PartName="/ppt/diagrams/data3.xml" ContentType="application/vnd.openxmlformats-officedocument.drawingml.diagramData+xml"/>
  <Override PartName="/ppt/charts/chart4.xml" ContentType="application/vnd.openxmlformats-officedocument.drawingml.chart+xml"/>
  <Override PartName="/ppt/diagrams/colors5.xml" ContentType="application/vnd.openxmlformats-officedocument.drawingml.diagramColors+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diagrams/colors3.xml" ContentType="application/vnd.openxmlformats-officedocument.drawingml.diagramColors+xml"/>
  <Override PartName="/ppt/charts/chart2.xml" ContentType="application/vnd.openxmlformats-officedocument.drawingml.chart+xml"/>
  <Override PartName="/ppt/diagrams/quickStyle6.xml" ContentType="application/vnd.openxmlformats-officedocument.drawingml.diagramStyl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xls" ContentType="application/vnd.ms-exce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5"/>
  </p:notesMasterIdLst>
  <p:handoutMasterIdLst>
    <p:handoutMasterId r:id="rId56"/>
  </p:handoutMasterIdLst>
  <p:sldIdLst>
    <p:sldId id="256" r:id="rId5"/>
    <p:sldId id="290" r:id="rId6"/>
    <p:sldId id="257" r:id="rId7"/>
    <p:sldId id="288" r:id="rId8"/>
    <p:sldId id="287" r:id="rId9"/>
    <p:sldId id="305" r:id="rId10"/>
    <p:sldId id="269" r:id="rId11"/>
    <p:sldId id="270" r:id="rId12"/>
    <p:sldId id="272" r:id="rId13"/>
    <p:sldId id="295" r:id="rId14"/>
    <p:sldId id="293" r:id="rId15"/>
    <p:sldId id="294" r:id="rId16"/>
    <p:sldId id="316" r:id="rId17"/>
    <p:sldId id="296" r:id="rId18"/>
    <p:sldId id="297" r:id="rId19"/>
    <p:sldId id="317" r:id="rId20"/>
    <p:sldId id="314" r:id="rId21"/>
    <p:sldId id="313" r:id="rId22"/>
    <p:sldId id="273" r:id="rId23"/>
    <p:sldId id="278" r:id="rId24"/>
    <p:sldId id="274" r:id="rId25"/>
    <p:sldId id="275" r:id="rId26"/>
    <p:sldId id="277" r:id="rId27"/>
    <p:sldId id="280" r:id="rId28"/>
    <p:sldId id="276" r:id="rId29"/>
    <p:sldId id="279" r:id="rId30"/>
    <p:sldId id="281" r:id="rId31"/>
    <p:sldId id="282" r:id="rId32"/>
    <p:sldId id="283" r:id="rId33"/>
    <p:sldId id="285" r:id="rId34"/>
    <p:sldId id="300" r:id="rId35"/>
    <p:sldId id="291" r:id="rId36"/>
    <p:sldId id="298" r:id="rId37"/>
    <p:sldId id="299" r:id="rId38"/>
    <p:sldId id="261" r:id="rId39"/>
    <p:sldId id="303" r:id="rId40"/>
    <p:sldId id="301" r:id="rId41"/>
    <p:sldId id="302" r:id="rId42"/>
    <p:sldId id="268" r:id="rId43"/>
    <p:sldId id="308" r:id="rId44"/>
    <p:sldId id="309" r:id="rId45"/>
    <p:sldId id="315" r:id="rId46"/>
    <p:sldId id="310" r:id="rId47"/>
    <p:sldId id="304" r:id="rId48"/>
    <p:sldId id="263" r:id="rId49"/>
    <p:sldId id="284" r:id="rId50"/>
    <p:sldId id="312" r:id="rId51"/>
    <p:sldId id="265" r:id="rId52"/>
    <p:sldId id="307" r:id="rId53"/>
    <p:sldId id="318"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CCCC"/>
    <a:srgbClr val="99FF99"/>
    <a:srgbClr val="FF9966"/>
    <a:srgbClr val="669900"/>
    <a:srgbClr val="6600CC"/>
    <a:srgbClr val="512373"/>
    <a:srgbClr val="433E82"/>
    <a:srgbClr val="A80000"/>
    <a:srgbClr val="00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69" autoAdjust="0"/>
    <p:restoredTop sz="94660"/>
  </p:normalViewPr>
  <p:slideViewPr>
    <p:cSldViewPr snapToGrid="0" showGuides="1">
      <p:cViewPr varScale="1">
        <p:scale>
          <a:sx n="73" d="100"/>
          <a:sy n="73" d="100"/>
        </p:scale>
        <p:origin x="-552" y="-10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USER\Desktop\DESKTOP\NEW%20PAPER%20ON%20MOL%2029%20aug\NW%20PAPER%20JAPAN\Book%202%20march.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esktop\DATA%20FIG%20JAPAN\GERMINATION%20PERCE.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esktop\DATA%20FIG%20JAPAN\no%20of%20leaves%201.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Desktop\DATA%20FIG%20JAPAN\shoot%20weight.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esktop\DATA%20FIG%20JAPAN\Root%20weight.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esktop\DATA%20FIG%20JAPAN\Root%20length.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Desktop\DATA%20FIG%20JAPAN\Root%20area.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12880154363395102"/>
          <c:y val="8.9655172413793366E-2"/>
          <c:w val="0.77638708246020549"/>
          <c:h val="0.75517241379310462"/>
        </c:manualLayout>
      </c:layout>
      <c:barChart>
        <c:barDir val="col"/>
        <c:grouping val="clustered"/>
        <c:ser>
          <c:idx val="0"/>
          <c:order val="0"/>
          <c:tx>
            <c:strRef>
              <c:f>Sheet3!$A$2</c:f>
              <c:strCache>
                <c:ptCount val="1"/>
                <c:pt idx="0">
                  <c:v>3</c:v>
                </c:pt>
              </c:strCache>
            </c:strRef>
          </c:tx>
          <c:spPr>
            <a:pattFill prst="pct80">
              <a:fgClr>
                <a:srgbClr val="FFFFFF"/>
              </a:fgClr>
              <a:bgClr>
                <a:srgbClr val="000000"/>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Sheet3!$B$1:$F$1</c:f>
              <c:strCache>
                <c:ptCount val="5"/>
                <c:pt idx="0">
                  <c:v>PSC1</c:v>
                </c:pt>
                <c:pt idx="1">
                  <c:v>PSC3</c:v>
                </c:pt>
                <c:pt idx="2">
                  <c:v>KSC1</c:v>
                </c:pt>
                <c:pt idx="3">
                  <c:v>P13</c:v>
                </c:pt>
                <c:pt idx="4">
                  <c:v>P35</c:v>
                </c:pt>
              </c:strCache>
            </c:strRef>
          </c:cat>
          <c:val>
            <c:numRef>
              <c:f>Sheet3!$B$2:$F$2</c:f>
              <c:numCache>
                <c:formatCode>General</c:formatCode>
                <c:ptCount val="5"/>
                <c:pt idx="0">
                  <c:v>155.41</c:v>
                </c:pt>
                <c:pt idx="1">
                  <c:v>175</c:v>
                </c:pt>
                <c:pt idx="2">
                  <c:v>130.19999999999999</c:v>
                </c:pt>
                <c:pt idx="3">
                  <c:v>155.35000000000014</c:v>
                </c:pt>
                <c:pt idx="4">
                  <c:v>140.1</c:v>
                </c:pt>
              </c:numCache>
            </c:numRef>
          </c:val>
        </c:ser>
        <c:ser>
          <c:idx val="1"/>
          <c:order val="1"/>
          <c:tx>
            <c:strRef>
              <c:f>Sheet3!$A$3</c:f>
              <c:strCache>
                <c:ptCount val="1"/>
                <c:pt idx="0">
                  <c:v>5</c:v>
                </c:pt>
              </c:strCache>
            </c:strRef>
          </c:tx>
          <c:spPr>
            <a:pattFill prst="pct60">
              <a:fgClr>
                <a:srgbClr val="FFFFFF"/>
              </a:fgClr>
              <a:bgClr>
                <a:srgbClr val="000000"/>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Sheet3!$B$1:$F$1</c:f>
              <c:strCache>
                <c:ptCount val="5"/>
                <c:pt idx="0">
                  <c:v>PSC1</c:v>
                </c:pt>
                <c:pt idx="1">
                  <c:v>PSC3</c:v>
                </c:pt>
                <c:pt idx="2">
                  <c:v>KSC1</c:v>
                </c:pt>
                <c:pt idx="3">
                  <c:v>P13</c:v>
                </c:pt>
                <c:pt idx="4">
                  <c:v>P35</c:v>
                </c:pt>
              </c:strCache>
            </c:strRef>
          </c:cat>
          <c:val>
            <c:numRef>
              <c:f>Sheet3!$B$3:$F$3</c:f>
              <c:numCache>
                <c:formatCode>General</c:formatCode>
                <c:ptCount val="5"/>
                <c:pt idx="0">
                  <c:v>201.34</c:v>
                </c:pt>
                <c:pt idx="1">
                  <c:v>310.01</c:v>
                </c:pt>
                <c:pt idx="2">
                  <c:v>180.70999999999998</c:v>
                </c:pt>
                <c:pt idx="3">
                  <c:v>195.4</c:v>
                </c:pt>
                <c:pt idx="4">
                  <c:v>199.3</c:v>
                </c:pt>
              </c:numCache>
            </c:numRef>
          </c:val>
        </c:ser>
        <c:ser>
          <c:idx val="2"/>
          <c:order val="2"/>
          <c:tx>
            <c:strRef>
              <c:f>Sheet3!$A$4</c:f>
              <c:strCache>
                <c:ptCount val="1"/>
                <c:pt idx="0">
                  <c:v>7</c:v>
                </c:pt>
              </c:strCache>
            </c:strRef>
          </c:tx>
          <c:spPr>
            <a:pattFill prst="dkDnDiag">
              <a:fgClr>
                <a:srgbClr val="FFFFFF"/>
              </a:fgClr>
              <a:bgClr>
                <a:srgbClr val="000000"/>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Sheet3!$B$1:$F$1</c:f>
              <c:strCache>
                <c:ptCount val="5"/>
                <c:pt idx="0">
                  <c:v>PSC1</c:v>
                </c:pt>
                <c:pt idx="1">
                  <c:v>PSC3</c:v>
                </c:pt>
                <c:pt idx="2">
                  <c:v>KSC1</c:v>
                </c:pt>
                <c:pt idx="3">
                  <c:v>P13</c:v>
                </c:pt>
                <c:pt idx="4">
                  <c:v>P35</c:v>
                </c:pt>
              </c:strCache>
            </c:strRef>
          </c:cat>
          <c:val>
            <c:numRef>
              <c:f>Sheet3!$B$4:$F$4</c:f>
              <c:numCache>
                <c:formatCode>General</c:formatCode>
                <c:ptCount val="5"/>
                <c:pt idx="0">
                  <c:v>350.14000000000027</c:v>
                </c:pt>
                <c:pt idx="1">
                  <c:v>475.51</c:v>
                </c:pt>
                <c:pt idx="2">
                  <c:v>211.90200000000004</c:v>
                </c:pt>
                <c:pt idx="3">
                  <c:v>233.63</c:v>
                </c:pt>
                <c:pt idx="4">
                  <c:v>253.5</c:v>
                </c:pt>
              </c:numCache>
            </c:numRef>
          </c:val>
        </c:ser>
        <c:ser>
          <c:idx val="3"/>
          <c:order val="3"/>
          <c:tx>
            <c:strRef>
              <c:f>Sheet3!$A$5</c:f>
              <c:strCache>
                <c:ptCount val="1"/>
                <c:pt idx="0">
                  <c:v>11</c:v>
                </c:pt>
              </c:strCache>
            </c:strRef>
          </c:tx>
          <c:spPr>
            <a:pattFill prst="trellis">
              <a:fgClr>
                <a:srgbClr val="FFFFFF"/>
              </a:fgClr>
              <a:bgClr>
                <a:srgbClr val="000000"/>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Sheet3!$B$1:$F$1</c:f>
              <c:strCache>
                <c:ptCount val="5"/>
                <c:pt idx="0">
                  <c:v>PSC1</c:v>
                </c:pt>
                <c:pt idx="1">
                  <c:v>PSC3</c:v>
                </c:pt>
                <c:pt idx="2">
                  <c:v>KSC1</c:v>
                </c:pt>
                <c:pt idx="3">
                  <c:v>P13</c:v>
                </c:pt>
                <c:pt idx="4">
                  <c:v>P35</c:v>
                </c:pt>
              </c:strCache>
            </c:strRef>
          </c:cat>
          <c:val>
            <c:numRef>
              <c:f>Sheet3!$B$5:$F$5</c:f>
              <c:numCache>
                <c:formatCode>General</c:formatCode>
                <c:ptCount val="5"/>
                <c:pt idx="0">
                  <c:v>340.7</c:v>
                </c:pt>
                <c:pt idx="1">
                  <c:v>401</c:v>
                </c:pt>
                <c:pt idx="2">
                  <c:v>175</c:v>
                </c:pt>
                <c:pt idx="3">
                  <c:v>230.41</c:v>
                </c:pt>
                <c:pt idx="4">
                  <c:v>260.89</c:v>
                </c:pt>
              </c:numCache>
            </c:numRef>
          </c:val>
        </c:ser>
        <c:axId val="81523072"/>
        <c:axId val="81524608"/>
      </c:barChart>
      <c:catAx>
        <c:axId val="81523072"/>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81524608"/>
        <c:crosses val="autoZero"/>
        <c:auto val="1"/>
        <c:lblAlgn val="ctr"/>
        <c:lblOffset val="100"/>
        <c:tickLblSkip val="1"/>
        <c:tickMarkSkip val="1"/>
      </c:catAx>
      <c:valAx>
        <c:axId val="81524608"/>
        <c:scaling>
          <c:orientation val="minMax"/>
        </c:scaling>
        <c:axPos val="l"/>
        <c:title>
          <c:tx>
            <c:rich>
              <a:bodyPr/>
              <a:lstStyle/>
              <a:p>
                <a:pPr>
                  <a:defRPr sz="800" b="1" i="0" u="none" strike="noStrike" baseline="0">
                    <a:solidFill>
                      <a:srgbClr val="000000"/>
                    </a:solidFill>
                    <a:latin typeface="Arial"/>
                    <a:ea typeface="Arial"/>
                    <a:cs typeface="Arial"/>
                  </a:defRPr>
                </a:pPr>
                <a:r>
                  <a:rPr lang="en-IN" sz="800" baseline="0"/>
                  <a:t>Phosphate solubilization µg/ml </a:t>
                </a:r>
              </a:p>
            </c:rich>
          </c:tx>
          <c:layout>
            <c:manualLayout>
              <c:xMode val="edge"/>
              <c:yMode val="edge"/>
              <c:x val="2.8622565251989158E-2"/>
              <c:y val="0.11379310344827619"/>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81523072"/>
        <c:crosses val="autoZero"/>
        <c:crossBetween val="between"/>
      </c:valAx>
      <c:spPr>
        <a:noFill/>
        <a:ln w="25400">
          <a:noFill/>
        </a:ln>
      </c:spPr>
    </c:plotArea>
    <c:legend>
      <c:legendPos val="t"/>
      <c:spPr>
        <a:solidFill>
          <a:srgbClr val="FFFFFF"/>
        </a:solidFill>
        <a:ln w="3175">
          <a:no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3175">
      <a:noFill/>
      <a:prstDash val="solid"/>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IN"/>
  <c:chart>
    <c:plotArea>
      <c:layout>
        <c:manualLayout>
          <c:layoutTarget val="inner"/>
          <c:xMode val="edge"/>
          <c:yMode val="edge"/>
          <c:x val="0.13598340250658122"/>
          <c:y val="8.5616581523874843E-2"/>
          <c:w val="0.70920574538047665"/>
          <c:h val="0.77397389697582908"/>
        </c:manualLayout>
      </c:layout>
      <c:barChart>
        <c:barDir val="col"/>
        <c:grouping val="clustered"/>
        <c:ser>
          <c:idx val="0"/>
          <c:order val="0"/>
          <c:spPr>
            <a:pattFill prst="pct30">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Sheet1!$A$1:$E$1</c:f>
              <c:strCache>
                <c:ptCount val="5"/>
                <c:pt idx="0">
                  <c:v>PSC1</c:v>
                </c:pt>
                <c:pt idx="1">
                  <c:v>PSC3</c:v>
                </c:pt>
                <c:pt idx="2">
                  <c:v>KSC1</c:v>
                </c:pt>
                <c:pt idx="3">
                  <c:v>P13</c:v>
                </c:pt>
                <c:pt idx="4">
                  <c:v>P35</c:v>
                </c:pt>
              </c:strCache>
            </c:strRef>
          </c:cat>
          <c:val>
            <c:numRef>
              <c:f>Sheet1!$A$2:$E$2</c:f>
              <c:numCache>
                <c:formatCode>General</c:formatCode>
                <c:ptCount val="5"/>
                <c:pt idx="0">
                  <c:v>85</c:v>
                </c:pt>
                <c:pt idx="1">
                  <c:v>95</c:v>
                </c:pt>
                <c:pt idx="2">
                  <c:v>75</c:v>
                </c:pt>
                <c:pt idx="3">
                  <c:v>77</c:v>
                </c:pt>
                <c:pt idx="4">
                  <c:v>88</c:v>
                </c:pt>
              </c:numCache>
            </c:numRef>
          </c:val>
        </c:ser>
        <c:axId val="45390080"/>
        <c:axId val="45400064"/>
      </c:barChart>
      <c:catAx>
        <c:axId val="45390080"/>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5400064"/>
        <c:crosses val="autoZero"/>
        <c:auto val="1"/>
        <c:lblAlgn val="ctr"/>
        <c:lblOffset val="100"/>
        <c:tickLblSkip val="1"/>
        <c:tickMarkSkip val="1"/>
      </c:catAx>
      <c:valAx>
        <c:axId val="45400064"/>
        <c:scaling>
          <c:orientation val="minMax"/>
        </c:scaling>
        <c:axPos val="l"/>
        <c:title>
          <c:tx>
            <c:rich>
              <a:bodyPr/>
              <a:lstStyle/>
              <a:p>
                <a:pPr>
                  <a:defRPr sz="850" b="0" i="0" u="none" strike="noStrike" baseline="0">
                    <a:solidFill>
                      <a:srgbClr val="000000"/>
                    </a:solidFill>
                    <a:latin typeface="Arial"/>
                    <a:ea typeface="Arial"/>
                    <a:cs typeface="Arial"/>
                  </a:defRPr>
                </a:pPr>
                <a:r>
                  <a:rPr lang="en-IN"/>
                  <a:t>Germination Percentage</a:t>
                </a:r>
              </a:p>
            </c:rich>
          </c:tx>
          <c:layout>
            <c:manualLayout>
              <c:xMode val="edge"/>
              <c:yMode val="edge"/>
              <c:x val="3.3472803347280332E-2"/>
              <c:y val="0.26369898968108435"/>
            </c:manualLayout>
          </c:layout>
          <c:spPr>
            <a:noFill/>
            <a:ln w="25400">
              <a:noFill/>
            </a:ln>
          </c:spPr>
        </c:title>
        <c:numFmt formatCode="General" sourceLinked="1"/>
        <c:tickLblPos val="nextTo"/>
        <c:spPr>
          <a:ln w="3175">
            <a:solidFill>
              <a:srgbClr val="000000"/>
            </a:solidFill>
            <a:prstDash val="solid"/>
          </a:ln>
        </c:spPr>
        <c:txPr>
          <a:bodyPr rot="0" vert="horz"/>
          <a:lstStyle/>
          <a:p>
            <a:pPr>
              <a:defRPr sz="850" b="0" i="0" u="none" strike="noStrike" baseline="0">
                <a:solidFill>
                  <a:srgbClr val="000000"/>
                </a:solidFill>
                <a:latin typeface="Arial"/>
                <a:ea typeface="Arial"/>
                <a:cs typeface="Arial"/>
              </a:defRPr>
            </a:pPr>
            <a:endParaRPr lang="en-US"/>
          </a:p>
        </c:txPr>
        <c:crossAx val="45390080"/>
        <c:crosses val="autoZero"/>
        <c:crossBetween val="between"/>
      </c:valAx>
      <c:spPr>
        <a:solidFill>
          <a:srgbClr val="FFFFFF"/>
        </a:solidFill>
        <a:ln w="12700">
          <a:solidFill>
            <a:srgbClr val="FFFFFF"/>
          </a:solidFill>
          <a:prstDash val="solid"/>
        </a:ln>
      </c:spPr>
    </c:plotArea>
    <c:plotVisOnly val="1"/>
    <c:dispBlanksAs val="gap"/>
  </c:chart>
  <c:spPr>
    <a:solidFill>
      <a:srgbClr val="FFFFFF"/>
    </a:solidFill>
    <a:ln w="9525">
      <a:noFill/>
    </a:ln>
  </c:spPr>
  <c:txPr>
    <a:bodyPr/>
    <a:lstStyle/>
    <a:p>
      <a:pPr>
        <a:defRPr sz="850" b="0" i="0" u="none" strike="noStrike" baseline="0">
          <a:solidFill>
            <a:srgbClr val="000000"/>
          </a:solidFill>
          <a:latin typeface="Arial"/>
          <a:ea typeface="Arial"/>
          <a:cs typeface="Arial"/>
        </a:defRPr>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11627917133620606"/>
          <c:y val="0.16551724137931048"/>
          <c:w val="0.85867695755967566"/>
          <c:h val="0.69310344827586212"/>
        </c:manualLayout>
      </c:layout>
      <c:barChart>
        <c:barDir val="col"/>
        <c:grouping val="clustered"/>
        <c:ser>
          <c:idx val="0"/>
          <c:order val="0"/>
          <c:tx>
            <c:strRef>
              <c:f>Sheet1!$A$2</c:f>
              <c:strCache>
                <c:ptCount val="1"/>
                <c:pt idx="0">
                  <c:v>90 DAS</c:v>
                </c:pt>
              </c:strCache>
            </c:strRef>
          </c:tx>
          <c:spPr>
            <a:pattFill prst="pct70">
              <a:fgClr>
                <a:srgbClr val="FFFFFF"/>
              </a:fgClr>
              <a:bgClr>
                <a:srgbClr val="000000"/>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Sheet1!$B$2:$H$2</c:f>
              <c:numCache>
                <c:formatCode>General</c:formatCode>
                <c:ptCount val="7"/>
                <c:pt idx="0">
                  <c:v>7</c:v>
                </c:pt>
                <c:pt idx="1">
                  <c:v>6</c:v>
                </c:pt>
                <c:pt idx="2">
                  <c:v>9</c:v>
                </c:pt>
                <c:pt idx="3">
                  <c:v>8</c:v>
                </c:pt>
                <c:pt idx="4">
                  <c:v>9</c:v>
                </c:pt>
                <c:pt idx="5">
                  <c:v>7</c:v>
                </c:pt>
                <c:pt idx="6">
                  <c:v>7</c:v>
                </c:pt>
              </c:numCache>
            </c:numRef>
          </c:val>
        </c:ser>
        <c:ser>
          <c:idx val="1"/>
          <c:order val="1"/>
          <c:tx>
            <c:strRef>
              <c:f>Sheet1!$A$3</c:f>
              <c:strCache>
                <c:ptCount val="1"/>
                <c:pt idx="0">
                  <c:v>180 DAS</c:v>
                </c:pt>
              </c:strCache>
            </c:strRef>
          </c:tx>
          <c:spPr>
            <a:pattFill prst="dkDnDiag">
              <a:fgClr>
                <a:srgbClr val="FFFFFF"/>
              </a:fgClr>
              <a:bgClr>
                <a:srgbClr val="000000"/>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Sheet1!$B$3:$H$3</c:f>
              <c:numCache>
                <c:formatCode>General</c:formatCode>
                <c:ptCount val="7"/>
                <c:pt idx="0">
                  <c:v>8</c:v>
                </c:pt>
                <c:pt idx="1">
                  <c:v>5</c:v>
                </c:pt>
                <c:pt idx="2">
                  <c:v>10</c:v>
                </c:pt>
                <c:pt idx="3">
                  <c:v>9</c:v>
                </c:pt>
                <c:pt idx="4">
                  <c:v>14</c:v>
                </c:pt>
                <c:pt idx="5">
                  <c:v>9</c:v>
                </c:pt>
                <c:pt idx="6">
                  <c:v>13</c:v>
                </c:pt>
              </c:numCache>
            </c:numRef>
          </c:val>
        </c:ser>
        <c:ser>
          <c:idx val="2"/>
          <c:order val="2"/>
          <c:tx>
            <c:strRef>
              <c:f>Sheet1!$A$4</c:f>
              <c:strCache>
                <c:ptCount val="1"/>
                <c:pt idx="0">
                  <c:v>270 DAS</c:v>
                </c:pt>
              </c:strCache>
            </c:strRef>
          </c:tx>
          <c:spPr>
            <a:pattFill prst="pct5">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Sheet1!$B$4:$H$4</c:f>
              <c:numCache>
                <c:formatCode>General</c:formatCode>
                <c:ptCount val="7"/>
                <c:pt idx="0">
                  <c:v>8</c:v>
                </c:pt>
                <c:pt idx="1">
                  <c:v>5</c:v>
                </c:pt>
                <c:pt idx="2">
                  <c:v>10</c:v>
                </c:pt>
                <c:pt idx="3">
                  <c:v>9</c:v>
                </c:pt>
                <c:pt idx="4">
                  <c:v>13</c:v>
                </c:pt>
                <c:pt idx="5">
                  <c:v>9</c:v>
                </c:pt>
                <c:pt idx="6">
                  <c:v>13</c:v>
                </c:pt>
              </c:numCache>
            </c:numRef>
          </c:val>
        </c:ser>
        <c:axId val="46507904"/>
        <c:axId val="46509440"/>
      </c:barChart>
      <c:catAx>
        <c:axId val="46507904"/>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6509440"/>
        <c:crosses val="autoZero"/>
        <c:auto val="1"/>
        <c:lblAlgn val="ctr"/>
        <c:lblOffset val="100"/>
        <c:tickLblSkip val="1"/>
        <c:tickMarkSkip val="1"/>
      </c:catAx>
      <c:valAx>
        <c:axId val="46509440"/>
        <c:scaling>
          <c:orientation val="minMax"/>
        </c:scaling>
        <c:axPos val="l"/>
        <c:title>
          <c:tx>
            <c:rich>
              <a:bodyPr/>
              <a:lstStyle/>
              <a:p>
                <a:pPr>
                  <a:defRPr sz="800" b="0" i="0" u="none" strike="noStrike" baseline="0">
                    <a:solidFill>
                      <a:srgbClr val="000000"/>
                    </a:solidFill>
                    <a:latin typeface="Arial"/>
                    <a:ea typeface="Arial"/>
                    <a:cs typeface="Arial"/>
                  </a:defRPr>
                </a:pPr>
                <a:r>
                  <a:rPr lang="en-IN"/>
                  <a:t>Number of leaves Plant</a:t>
                </a:r>
                <a:r>
                  <a:rPr lang="en-IN" baseline="30000"/>
                  <a:t>-1</a:t>
                </a:r>
                <a:r>
                  <a:rPr lang="en-IN"/>
                  <a:t>)</a:t>
                </a:r>
              </a:p>
            </c:rich>
          </c:tx>
          <c:layout>
            <c:manualLayout>
              <c:xMode val="edge"/>
              <c:yMode val="edge"/>
              <c:x val="2.8622565251989158E-2"/>
              <c:y val="0.36206896551724199"/>
            </c:manualLayout>
          </c:layout>
          <c:spPr>
            <a:noFill/>
            <a:ln w="25400">
              <a:noFill/>
            </a:ln>
          </c:spPr>
        </c:title>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6507904"/>
        <c:crosses val="autoZero"/>
        <c:crossBetween val="between"/>
      </c:valAx>
      <c:spPr>
        <a:solidFill>
          <a:srgbClr val="FFFFFF"/>
        </a:solidFill>
        <a:ln w="25400">
          <a:noFill/>
        </a:ln>
      </c:spPr>
    </c:plotArea>
    <c:legend>
      <c:legendPos val="t"/>
      <c:layout>
        <c:manualLayout>
          <c:xMode val="edge"/>
          <c:yMode val="edge"/>
          <c:x val="0.39177136188660205"/>
          <c:y val="2.7586206896551741E-2"/>
          <c:w val="0.30590366613063447"/>
          <c:h val="6.8965517241379309E-2"/>
        </c:manualLayout>
      </c:layout>
      <c:spPr>
        <a:solidFill>
          <a:srgbClr val="FFFFFF"/>
        </a:solidFill>
        <a:ln w="25400">
          <a:noFill/>
        </a:ln>
      </c:spPr>
      <c:txPr>
        <a:bodyPr/>
        <a:lstStyle/>
        <a:p>
          <a:pPr>
            <a:defRPr sz="735"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9525">
      <a:noFill/>
    </a:ln>
  </c:spPr>
  <c:txPr>
    <a:bodyPr/>
    <a:lstStyle/>
    <a:p>
      <a:pPr>
        <a:defRPr sz="800" b="0" i="0" u="none" strike="noStrike" baseline="0">
          <a:solidFill>
            <a:srgbClr val="000000"/>
          </a:solidFill>
          <a:latin typeface="Arial"/>
          <a:ea typeface="Arial"/>
          <a:cs typeface="Arial"/>
        </a:defRPr>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9.5454686693132548E-2"/>
          <c:y val="8.9655172413793255E-2"/>
          <c:w val="0.73333441840438396"/>
          <c:h val="0.76896551724137996"/>
        </c:manualLayout>
      </c:layout>
      <c:barChart>
        <c:barDir val="col"/>
        <c:grouping val="clustered"/>
        <c:ser>
          <c:idx val="0"/>
          <c:order val="0"/>
          <c:tx>
            <c:strRef>
              <c:f>Sheet1!$A$2</c:f>
              <c:strCache>
                <c:ptCount val="1"/>
                <c:pt idx="0">
                  <c:v>Fresh weight</c:v>
                </c:pt>
              </c:strCache>
            </c:strRef>
          </c:tx>
          <c:spPr>
            <a:pattFill prst="pct50">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Sheet1!$B$2:$H$2</c:f>
              <c:numCache>
                <c:formatCode>General</c:formatCode>
                <c:ptCount val="7"/>
                <c:pt idx="0">
                  <c:v>10.3</c:v>
                </c:pt>
                <c:pt idx="1">
                  <c:v>7</c:v>
                </c:pt>
                <c:pt idx="2">
                  <c:v>13.5</c:v>
                </c:pt>
                <c:pt idx="3">
                  <c:v>11</c:v>
                </c:pt>
                <c:pt idx="4">
                  <c:v>18</c:v>
                </c:pt>
                <c:pt idx="5">
                  <c:v>12.2</c:v>
                </c:pt>
                <c:pt idx="6">
                  <c:v>14</c:v>
                </c:pt>
              </c:numCache>
            </c:numRef>
          </c:val>
        </c:ser>
        <c:ser>
          <c:idx val="1"/>
          <c:order val="1"/>
          <c:tx>
            <c:strRef>
              <c:f>Sheet1!$A$3</c:f>
              <c:strCache>
                <c:ptCount val="1"/>
                <c:pt idx="0">
                  <c:v>Dry weight</c:v>
                </c:pt>
              </c:strCache>
            </c:strRef>
          </c:tx>
          <c:spPr>
            <a:pattFill prst="pct20">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Sheet1!$B$3:$H$3</c:f>
              <c:numCache>
                <c:formatCode>General</c:formatCode>
                <c:ptCount val="7"/>
                <c:pt idx="0">
                  <c:v>0.95000000000000018</c:v>
                </c:pt>
                <c:pt idx="1">
                  <c:v>0.65000000000000024</c:v>
                </c:pt>
                <c:pt idx="2">
                  <c:v>1.4</c:v>
                </c:pt>
                <c:pt idx="3">
                  <c:v>1.3</c:v>
                </c:pt>
                <c:pt idx="4">
                  <c:v>2.1</c:v>
                </c:pt>
                <c:pt idx="5">
                  <c:v>1.1000000000000001</c:v>
                </c:pt>
                <c:pt idx="6">
                  <c:v>1.2</c:v>
                </c:pt>
              </c:numCache>
            </c:numRef>
          </c:val>
        </c:ser>
        <c:axId val="46888064"/>
        <c:axId val="46889600"/>
      </c:barChart>
      <c:catAx>
        <c:axId val="46888064"/>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6889600"/>
        <c:crosses val="autoZero"/>
        <c:auto val="1"/>
        <c:lblAlgn val="ctr"/>
        <c:lblOffset val="100"/>
        <c:tickLblSkip val="1"/>
        <c:tickMarkSkip val="1"/>
      </c:catAx>
      <c:valAx>
        <c:axId val="46889600"/>
        <c:scaling>
          <c:orientation val="minMax"/>
        </c:scaling>
        <c:axPos val="l"/>
        <c:title>
          <c:tx>
            <c:rich>
              <a:bodyPr/>
              <a:lstStyle/>
              <a:p>
                <a:pPr>
                  <a:defRPr sz="1000" b="0" i="0" u="none" strike="noStrike" baseline="0">
                    <a:solidFill>
                      <a:srgbClr val="000000"/>
                    </a:solidFill>
                    <a:latin typeface="Arial"/>
                    <a:ea typeface="Arial"/>
                    <a:cs typeface="Arial"/>
                  </a:defRPr>
                </a:pPr>
                <a:r>
                  <a:rPr lang="en-IN" sz="1000"/>
                  <a:t>Shoot Weight (g)</a:t>
                </a:r>
              </a:p>
            </c:rich>
          </c:tx>
          <c:layout>
            <c:manualLayout>
              <c:xMode val="edge"/>
              <c:yMode val="edge"/>
              <c:x val="2.4242460112541598E-2"/>
              <c:y val="0.32413793103448302"/>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46888064"/>
        <c:crosses val="autoZero"/>
        <c:crossBetween val="between"/>
      </c:valAx>
      <c:spPr>
        <a:noFill/>
        <a:ln w="25400">
          <a:noFill/>
        </a:ln>
      </c:spPr>
    </c:plotArea>
    <c:legend>
      <c:legendPos val="t"/>
      <c:spPr>
        <a:solidFill>
          <a:srgbClr val="FFFFFF"/>
        </a:solidFill>
        <a:ln w="3175">
          <a:no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9.5454686693132548E-2"/>
          <c:y val="8.3871099847372566E-2"/>
          <c:w val="0.73333441840438396"/>
          <c:h val="0.78387220241967415"/>
        </c:manualLayout>
      </c:layout>
      <c:barChart>
        <c:barDir val="col"/>
        <c:grouping val="clustered"/>
        <c:ser>
          <c:idx val="0"/>
          <c:order val="0"/>
          <c:tx>
            <c:strRef>
              <c:f>Sheet1!$A$2</c:f>
              <c:strCache>
                <c:ptCount val="1"/>
                <c:pt idx="0">
                  <c:v>Fresh weight</c:v>
                </c:pt>
              </c:strCache>
            </c:strRef>
          </c:tx>
          <c:spPr>
            <a:pattFill prst="pct50">
              <a:fgClr>
                <a:srgbClr val="000000"/>
              </a:fgClr>
              <a:bgClr>
                <a:srgbClr val="FFFFFF"/>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Sheet1!$B$2:$H$2</c:f>
              <c:numCache>
                <c:formatCode>General</c:formatCode>
                <c:ptCount val="7"/>
                <c:pt idx="0">
                  <c:v>3.9</c:v>
                </c:pt>
                <c:pt idx="1">
                  <c:v>2</c:v>
                </c:pt>
                <c:pt idx="2">
                  <c:v>6.6</c:v>
                </c:pt>
                <c:pt idx="3">
                  <c:v>5.0999999999999996</c:v>
                </c:pt>
                <c:pt idx="4">
                  <c:v>8.3000000000000007</c:v>
                </c:pt>
                <c:pt idx="5">
                  <c:v>5</c:v>
                </c:pt>
                <c:pt idx="6">
                  <c:v>7.9</c:v>
                </c:pt>
              </c:numCache>
            </c:numRef>
          </c:val>
        </c:ser>
        <c:ser>
          <c:idx val="1"/>
          <c:order val="1"/>
          <c:tx>
            <c:strRef>
              <c:f>Sheet1!$A$3</c:f>
              <c:strCache>
                <c:ptCount val="1"/>
                <c:pt idx="0">
                  <c:v>Dry weight</c:v>
                </c:pt>
              </c:strCache>
            </c:strRef>
          </c:tx>
          <c:spPr>
            <a:pattFill prst="pct20">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Sheet1!$B$3:$H$3</c:f>
              <c:numCache>
                <c:formatCode>General</c:formatCode>
                <c:ptCount val="7"/>
                <c:pt idx="0">
                  <c:v>0.3000000000000001</c:v>
                </c:pt>
                <c:pt idx="1">
                  <c:v>0.19</c:v>
                </c:pt>
                <c:pt idx="2">
                  <c:v>0.70000000000000018</c:v>
                </c:pt>
                <c:pt idx="3">
                  <c:v>0.6000000000000002</c:v>
                </c:pt>
                <c:pt idx="4">
                  <c:v>1.2</c:v>
                </c:pt>
                <c:pt idx="5">
                  <c:v>0.45</c:v>
                </c:pt>
                <c:pt idx="6">
                  <c:v>1.1000000000000001</c:v>
                </c:pt>
              </c:numCache>
            </c:numRef>
          </c:val>
        </c:ser>
        <c:axId val="46919680"/>
        <c:axId val="46921216"/>
      </c:barChart>
      <c:catAx>
        <c:axId val="46919680"/>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6921216"/>
        <c:crosses val="autoZero"/>
        <c:auto val="1"/>
        <c:lblAlgn val="ctr"/>
        <c:lblOffset val="100"/>
        <c:tickLblSkip val="1"/>
        <c:tickMarkSkip val="1"/>
      </c:catAx>
      <c:valAx>
        <c:axId val="46921216"/>
        <c:scaling>
          <c:orientation val="minMax"/>
        </c:scaling>
        <c:axPos val="l"/>
        <c:title>
          <c:tx>
            <c:rich>
              <a:bodyPr/>
              <a:lstStyle/>
              <a:p>
                <a:pPr>
                  <a:defRPr sz="1000" b="0" i="0" u="none" strike="noStrike" baseline="0">
                    <a:solidFill>
                      <a:srgbClr val="000000"/>
                    </a:solidFill>
                    <a:latin typeface="Arial"/>
                    <a:ea typeface="Arial"/>
                    <a:cs typeface="Arial"/>
                  </a:defRPr>
                </a:pPr>
                <a:r>
                  <a:rPr lang="en-IN" sz="1000"/>
                  <a:t>Root Weight (g)</a:t>
                </a:r>
              </a:p>
            </c:rich>
          </c:tx>
          <c:layout>
            <c:manualLayout>
              <c:xMode val="edge"/>
              <c:yMode val="edge"/>
              <c:x val="2.4242460112541598E-2"/>
              <c:y val="0.34516183398726397"/>
            </c:manualLayout>
          </c:layout>
          <c:spPr>
            <a:noFill/>
            <a:ln w="25400">
              <a:noFill/>
            </a:ln>
          </c:spPr>
        </c:title>
        <c:numFmt formatCode="General" sourceLinked="1"/>
        <c:tickLblPos val="nextTo"/>
        <c:spPr>
          <a:ln w="3175">
            <a:solidFill>
              <a:srgbClr val="000000"/>
            </a:solidFill>
            <a:prstDash val="solid"/>
          </a:ln>
        </c:spPr>
        <c:txPr>
          <a:bodyPr rot="0" vert="horz"/>
          <a:lstStyle/>
          <a:p>
            <a:pPr>
              <a:defRPr sz="1000" b="0" i="0" u="none" strike="noStrike" baseline="0">
                <a:solidFill>
                  <a:srgbClr val="000000"/>
                </a:solidFill>
                <a:latin typeface="Arial"/>
                <a:ea typeface="Arial"/>
                <a:cs typeface="Arial"/>
              </a:defRPr>
            </a:pPr>
            <a:endParaRPr lang="en-US"/>
          </a:p>
        </c:txPr>
        <c:crossAx val="46919680"/>
        <c:crosses val="autoZero"/>
        <c:crossBetween val="between"/>
      </c:valAx>
      <c:spPr>
        <a:noFill/>
        <a:ln w="25400">
          <a:noFill/>
        </a:ln>
      </c:spPr>
    </c:plotArea>
    <c:legend>
      <c:legendPos val="t"/>
      <c:spPr>
        <a:solidFill>
          <a:srgbClr val="FFFFFF"/>
        </a:solidFill>
        <a:ln w="3175">
          <a:noFill/>
          <a:prstDash val="solid"/>
        </a:ln>
      </c:spPr>
      <c:txPr>
        <a:bodyPr/>
        <a:lstStyle/>
        <a:p>
          <a:pPr>
            <a:defRPr sz="920" b="0" i="0" u="none" strike="noStrike" baseline="0">
              <a:solidFill>
                <a:srgbClr val="000000"/>
              </a:solidFill>
              <a:latin typeface="Arial"/>
              <a:ea typeface="Arial"/>
              <a:cs typeface="Arial"/>
            </a:defRPr>
          </a:pPr>
          <a:endParaRPr lang="en-US"/>
        </a:p>
      </c:txPr>
    </c:legend>
    <c:plotVisOnly val="1"/>
    <c:dispBlanksAs val="gap"/>
  </c:chart>
  <c:spPr>
    <a:solidFill>
      <a:srgbClr val="FFFFFF"/>
    </a:solidFill>
    <a:ln w="9525">
      <a:noFill/>
    </a:ln>
  </c:spPr>
  <c:txPr>
    <a:bodyPr/>
    <a:lstStyle/>
    <a:p>
      <a:pPr>
        <a:defRPr sz="1000" b="0" i="0" u="none" strike="noStrike" baseline="0">
          <a:solidFill>
            <a:srgbClr val="000000"/>
          </a:solidFill>
          <a:latin typeface="Arial"/>
          <a:ea typeface="Arial"/>
          <a:cs typeface="Arial"/>
        </a:defRPr>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0.1027287319422152"/>
          <c:y val="5.8608268258743483E-2"/>
          <c:w val="0.87640449438202261"/>
          <c:h val="0.75458145383132269"/>
        </c:manualLayout>
      </c:layout>
      <c:barChart>
        <c:barDir val="col"/>
        <c:grouping val="clustered"/>
        <c:ser>
          <c:idx val="0"/>
          <c:order val="0"/>
          <c:tx>
            <c:strRef>
              <c:f>Sheet1!$A$2</c:f>
              <c:strCache>
                <c:ptCount val="1"/>
              </c:strCache>
            </c:strRef>
          </c:tx>
          <c:spPr>
            <a:pattFill prst="pct50">
              <a:fgClr>
                <a:srgbClr val="000000"/>
              </a:fgClr>
              <a:bgClr>
                <a:srgbClr val="FFFFFF"/>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Sheet1!$B$2:$H$2</c:f>
              <c:numCache>
                <c:formatCode>General</c:formatCode>
                <c:ptCount val="7"/>
                <c:pt idx="0">
                  <c:v>8.2100000000000009</c:v>
                </c:pt>
                <c:pt idx="1">
                  <c:v>5.56</c:v>
                </c:pt>
                <c:pt idx="2">
                  <c:v>21.1</c:v>
                </c:pt>
                <c:pt idx="3">
                  <c:v>14.5</c:v>
                </c:pt>
                <c:pt idx="4">
                  <c:v>30.3</c:v>
                </c:pt>
                <c:pt idx="5">
                  <c:v>11.19</c:v>
                </c:pt>
                <c:pt idx="6">
                  <c:v>25.5</c:v>
                </c:pt>
              </c:numCache>
            </c:numRef>
          </c:val>
        </c:ser>
        <c:ser>
          <c:idx val="1"/>
          <c:order val="1"/>
          <c:tx>
            <c:strRef>
              <c:f>Sheet1!$A$3</c:f>
              <c:strCache>
                <c:ptCount val="1"/>
              </c:strCache>
            </c:strRef>
          </c:tx>
          <c:spPr>
            <a:pattFill prst="pct20">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Sheet1!$B$3:$H$3</c:f>
              <c:numCache>
                <c:formatCode>General</c:formatCode>
                <c:ptCount val="7"/>
              </c:numCache>
            </c:numRef>
          </c:val>
        </c:ser>
        <c:axId val="46840832"/>
        <c:axId val="46854912"/>
      </c:barChart>
      <c:catAx>
        <c:axId val="46840832"/>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6854912"/>
        <c:crosses val="autoZero"/>
        <c:auto val="1"/>
        <c:lblAlgn val="ctr"/>
        <c:lblOffset val="100"/>
        <c:tickLblSkip val="1"/>
        <c:tickMarkSkip val="1"/>
      </c:catAx>
      <c:valAx>
        <c:axId val="46854912"/>
        <c:scaling>
          <c:orientation val="minMax"/>
        </c:scaling>
        <c:axPos val="l"/>
        <c:title>
          <c:tx>
            <c:rich>
              <a:bodyPr/>
              <a:lstStyle/>
              <a:p>
                <a:pPr>
                  <a:defRPr sz="1000" b="0" i="0" u="none" strike="noStrike" baseline="0">
                    <a:solidFill>
                      <a:srgbClr val="000000"/>
                    </a:solidFill>
                    <a:latin typeface="Arial"/>
                    <a:ea typeface="Arial"/>
                    <a:cs typeface="Arial"/>
                  </a:defRPr>
                </a:pPr>
                <a:r>
                  <a:rPr lang="en-IN" sz="1000" dirty="0"/>
                  <a:t>Root Length (cm)</a:t>
                </a:r>
              </a:p>
            </c:rich>
          </c:tx>
          <c:layout>
            <c:manualLayout>
              <c:xMode val="edge"/>
              <c:yMode val="edge"/>
              <c:x val="2.7287319422150933E-2"/>
              <c:y val="0.27472625746286033"/>
            </c:manualLayout>
          </c:layout>
          <c:spPr>
            <a:noFill/>
            <a:ln w="25400">
              <a:noFill/>
            </a:ln>
          </c:spPr>
        </c:title>
        <c:numFmt formatCode="General" sourceLinked="1"/>
        <c:tickLblPos val="nextTo"/>
        <c:spPr>
          <a:ln w="3175">
            <a:solidFill>
              <a:srgbClr val="000000"/>
            </a:solidFill>
            <a:prstDash val="solid"/>
          </a:ln>
        </c:spPr>
        <c:txPr>
          <a:bodyPr rot="0" vert="horz"/>
          <a:lstStyle/>
          <a:p>
            <a:pPr>
              <a:defRPr sz="950" b="0" i="0" u="none" strike="noStrike" baseline="0">
                <a:solidFill>
                  <a:srgbClr val="000000"/>
                </a:solidFill>
                <a:latin typeface="Arial"/>
                <a:ea typeface="Arial"/>
                <a:cs typeface="Arial"/>
              </a:defRPr>
            </a:pPr>
            <a:endParaRPr lang="en-US"/>
          </a:p>
        </c:txPr>
        <c:crossAx val="46840832"/>
        <c:crosses val="autoZero"/>
        <c:crossBetween val="between"/>
      </c:valAx>
      <c:spPr>
        <a:noFill/>
        <a:ln w="25400">
          <a:noFill/>
        </a:ln>
      </c:spPr>
    </c:plotArea>
    <c:plotVisOnly val="1"/>
    <c:dispBlanksAs val="gap"/>
  </c:chart>
  <c:spPr>
    <a:solidFill>
      <a:srgbClr val="FFFFFF"/>
    </a:solidFill>
    <a:ln w="9525">
      <a:noFill/>
    </a:ln>
  </c:spPr>
  <c:txPr>
    <a:bodyPr/>
    <a:lstStyle/>
    <a:p>
      <a:pPr>
        <a:defRPr sz="950" b="0" i="0" u="none" strike="noStrike" baseline="0">
          <a:solidFill>
            <a:srgbClr val="000000"/>
          </a:solidFill>
          <a:latin typeface="Arial"/>
          <a:ea typeface="Arial"/>
          <a:cs typeface="Arial"/>
        </a:defRPr>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IN"/>
  <c:chart>
    <c:plotArea>
      <c:layout>
        <c:manualLayout>
          <c:layoutTarget val="inner"/>
          <c:xMode val="edge"/>
          <c:yMode val="edge"/>
          <c:x val="0.1027287319422152"/>
          <c:y val="5.8608268258743483E-2"/>
          <c:w val="0.87640449438202261"/>
          <c:h val="0.75458145383132269"/>
        </c:manualLayout>
      </c:layout>
      <c:barChart>
        <c:barDir val="col"/>
        <c:grouping val="clustered"/>
        <c:ser>
          <c:idx val="0"/>
          <c:order val="0"/>
          <c:tx>
            <c:strRef>
              <c:f>Sheet1!$A$2</c:f>
              <c:strCache>
                <c:ptCount val="1"/>
              </c:strCache>
            </c:strRef>
          </c:tx>
          <c:spPr>
            <a:pattFill prst="ltUpDiag">
              <a:fgClr>
                <a:srgbClr val="000000"/>
              </a:fgClr>
              <a:bgClr>
                <a:srgbClr val="FFFFFF"/>
              </a:bgClr>
            </a:pattFill>
            <a:ln w="12700">
              <a:solidFill>
                <a:srgbClr val="000000"/>
              </a:solidFill>
              <a:prstDash val="solid"/>
            </a:ln>
          </c:spPr>
          <c:errBars>
            <c:errBarType val="both"/>
            <c:errValType val="percentage"/>
            <c:val val="5"/>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Sheet1!$B$2:$H$2</c:f>
              <c:numCache>
                <c:formatCode>General</c:formatCode>
                <c:ptCount val="7"/>
                <c:pt idx="0">
                  <c:v>5.3</c:v>
                </c:pt>
                <c:pt idx="1">
                  <c:v>4.04</c:v>
                </c:pt>
                <c:pt idx="2">
                  <c:v>13</c:v>
                </c:pt>
                <c:pt idx="3">
                  <c:v>11</c:v>
                </c:pt>
                <c:pt idx="4">
                  <c:v>15.8</c:v>
                </c:pt>
                <c:pt idx="5">
                  <c:v>11.7</c:v>
                </c:pt>
                <c:pt idx="6">
                  <c:v>13.3</c:v>
                </c:pt>
              </c:numCache>
            </c:numRef>
          </c:val>
        </c:ser>
        <c:ser>
          <c:idx val="1"/>
          <c:order val="1"/>
          <c:tx>
            <c:strRef>
              <c:f>Sheet1!$A$3</c:f>
              <c:strCache>
                <c:ptCount val="1"/>
              </c:strCache>
            </c:strRef>
          </c:tx>
          <c:spPr>
            <a:pattFill prst="pct20">
              <a:fgClr>
                <a:srgbClr val="000000"/>
              </a:fgClr>
              <a:bgClr>
                <a:srgbClr val="FFFFFF"/>
              </a:bgClr>
            </a:pattFill>
            <a:ln w="12700">
              <a:solidFill>
                <a:srgbClr val="000000"/>
              </a:solidFill>
              <a:prstDash val="solid"/>
            </a:ln>
          </c:spPr>
          <c:errBars>
            <c:errBarType val="both"/>
            <c:errValType val="stdErr"/>
            <c:spPr>
              <a:ln w="12700">
                <a:solidFill>
                  <a:srgbClr val="000000"/>
                </a:solidFill>
                <a:prstDash val="solid"/>
              </a:ln>
            </c:spPr>
          </c:errBars>
          <c:cat>
            <c:strRef>
              <c:f>Sheet1!$B$1:$H$1</c:f>
              <c:strCache>
                <c:ptCount val="7"/>
                <c:pt idx="0">
                  <c:v>CRL UNST</c:v>
                </c:pt>
                <c:pt idx="1">
                  <c:v>CRL ST</c:v>
                </c:pt>
                <c:pt idx="2">
                  <c:v>PSC1</c:v>
                </c:pt>
                <c:pt idx="3">
                  <c:v>KSC1</c:v>
                </c:pt>
                <c:pt idx="4">
                  <c:v>PSC3</c:v>
                </c:pt>
                <c:pt idx="5">
                  <c:v>P13</c:v>
                </c:pt>
                <c:pt idx="6">
                  <c:v>P35</c:v>
                </c:pt>
              </c:strCache>
            </c:strRef>
          </c:cat>
          <c:val>
            <c:numRef>
              <c:f>Sheet1!$B$3:$H$3</c:f>
              <c:numCache>
                <c:formatCode>General</c:formatCode>
                <c:ptCount val="7"/>
              </c:numCache>
            </c:numRef>
          </c:val>
        </c:ser>
        <c:axId val="46949888"/>
        <c:axId val="46951424"/>
      </c:barChart>
      <c:catAx>
        <c:axId val="46949888"/>
        <c:scaling>
          <c:orientation val="minMax"/>
        </c:scaling>
        <c:axPos val="b"/>
        <c:numFmt formatCode="General" sourceLinked="1"/>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46951424"/>
        <c:crosses val="autoZero"/>
        <c:auto val="1"/>
        <c:lblAlgn val="ctr"/>
        <c:lblOffset val="100"/>
        <c:tickLblSkip val="1"/>
        <c:tickMarkSkip val="1"/>
      </c:catAx>
      <c:valAx>
        <c:axId val="46951424"/>
        <c:scaling>
          <c:orientation val="minMax"/>
        </c:scaling>
        <c:axPos val="l"/>
        <c:title>
          <c:tx>
            <c:rich>
              <a:bodyPr/>
              <a:lstStyle/>
              <a:p>
                <a:pPr>
                  <a:defRPr sz="1000" b="0" i="0" u="none" strike="noStrike" baseline="0">
                    <a:solidFill>
                      <a:srgbClr val="000000"/>
                    </a:solidFill>
                    <a:latin typeface="Arial"/>
                    <a:ea typeface="Arial"/>
                    <a:cs typeface="Arial"/>
                  </a:defRPr>
                </a:pPr>
                <a:r>
                  <a:rPr lang="en-IN" sz="1000" b="0" i="0" strike="noStrike">
                    <a:solidFill>
                      <a:srgbClr val="000000"/>
                    </a:solidFill>
                    <a:latin typeface="Arial"/>
                    <a:cs typeface="Arial"/>
                  </a:rPr>
                  <a:t>Root Area(mm</a:t>
                </a:r>
                <a:r>
                  <a:rPr lang="en-IN" sz="1000" b="0" i="0" strike="noStrike" baseline="30000">
                    <a:solidFill>
                      <a:srgbClr val="000000"/>
                    </a:solidFill>
                    <a:latin typeface="Arial"/>
                    <a:cs typeface="Arial"/>
                  </a:rPr>
                  <a:t>2</a:t>
                </a:r>
                <a:r>
                  <a:rPr lang="en-IN" sz="1000" b="0" i="0" strike="noStrike">
                    <a:solidFill>
                      <a:srgbClr val="000000"/>
                    </a:solidFill>
                    <a:latin typeface="Arial"/>
                    <a:cs typeface="Arial"/>
                  </a:rPr>
                  <a:t>)</a:t>
                </a:r>
              </a:p>
            </c:rich>
          </c:tx>
          <c:layout>
            <c:manualLayout>
              <c:xMode val="edge"/>
              <c:yMode val="edge"/>
              <c:x val="2.7287319422150933E-2"/>
              <c:y val="0.28571530776137449"/>
            </c:manualLayout>
          </c:layout>
          <c:spPr>
            <a:noFill/>
            <a:ln w="25400">
              <a:noFill/>
            </a:ln>
          </c:spPr>
        </c:title>
        <c:numFmt formatCode="General" sourceLinked="1"/>
        <c:tickLblPos val="nextTo"/>
        <c:spPr>
          <a:ln w="3175">
            <a:solidFill>
              <a:srgbClr val="000000"/>
            </a:solidFill>
            <a:prstDash val="solid"/>
          </a:ln>
        </c:spPr>
        <c:txPr>
          <a:bodyPr rot="0" vert="horz"/>
          <a:lstStyle/>
          <a:p>
            <a:pPr>
              <a:defRPr sz="950" b="0" i="0" u="none" strike="noStrike" baseline="0">
                <a:solidFill>
                  <a:srgbClr val="000000"/>
                </a:solidFill>
                <a:latin typeface="Arial"/>
                <a:ea typeface="Arial"/>
                <a:cs typeface="Arial"/>
              </a:defRPr>
            </a:pPr>
            <a:endParaRPr lang="en-US"/>
          </a:p>
        </c:txPr>
        <c:crossAx val="46949888"/>
        <c:crosses val="autoZero"/>
        <c:crossBetween val="between"/>
      </c:valAx>
      <c:spPr>
        <a:noFill/>
        <a:ln w="25400">
          <a:noFill/>
        </a:ln>
      </c:spPr>
    </c:plotArea>
    <c:plotVisOnly val="1"/>
    <c:dispBlanksAs val="gap"/>
  </c:chart>
  <c:spPr>
    <a:solidFill>
      <a:srgbClr val="FFFFFF"/>
    </a:solidFill>
    <a:ln w="9525">
      <a:noFill/>
    </a:ln>
  </c:spPr>
  <c:txPr>
    <a:bodyPr/>
    <a:lstStyle/>
    <a:p>
      <a:pPr>
        <a:defRPr sz="950" b="0" i="0" u="none" strike="noStrike" baseline="0">
          <a:solidFill>
            <a:srgbClr val="000000"/>
          </a:solidFill>
          <a:latin typeface="Arial"/>
          <a:ea typeface="Arial"/>
          <a:cs typeface="Arial"/>
        </a:defRPr>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C18FBF-3FF5-4C16-97CF-AF03740D7AB6}" type="doc">
      <dgm:prSet loTypeId="urn:microsoft.com/office/officeart/2005/8/layout/hList9" loCatId="list" qsTypeId="urn:microsoft.com/office/officeart/2005/8/quickstyle/simple4" qsCatId="simple" csTypeId="urn:microsoft.com/office/officeart/2005/8/colors/accent1_2" csCatId="accent1" phldr="1"/>
      <dgm:spPr/>
      <dgm:t>
        <a:bodyPr/>
        <a:lstStyle/>
        <a:p>
          <a:endParaRPr lang="en-US"/>
        </a:p>
      </dgm:t>
    </dgm:pt>
    <dgm:pt modelId="{B4F1B46E-22B2-4721-950C-8704487586DC}">
      <dgm:prSet phldrT="[Text]"/>
      <dgm:spPr>
        <a:solidFill>
          <a:srgbClr val="0070C0"/>
        </a:solidFill>
        <a:ln>
          <a:solidFill>
            <a:schemeClr val="bg2"/>
          </a:solidFill>
        </a:ln>
      </dgm:spPr>
      <dgm:t>
        <a:bodyPr/>
        <a:lstStyle/>
        <a:p>
          <a:r>
            <a:rPr lang="en-US" b="0" dirty="0">
              <a:solidFill>
                <a:schemeClr val="bg2"/>
              </a:solidFill>
            </a:rPr>
            <a:t>Step 1 Title</a:t>
          </a:r>
        </a:p>
      </dgm:t>
    </dgm:pt>
    <dgm:pt modelId="{E8A66543-CC4D-4785-A93E-5B125E09F826}" type="parTrans" cxnId="{2C8317B2-2EBB-4589-86EA-C77B3B6E81AA}">
      <dgm:prSet/>
      <dgm:spPr/>
      <dgm:t>
        <a:bodyPr/>
        <a:lstStyle/>
        <a:p>
          <a:endParaRPr lang="en-US"/>
        </a:p>
      </dgm:t>
    </dgm:pt>
    <dgm:pt modelId="{A7E2530A-34E2-4E9F-BC78-8920BA140C41}" type="sibTrans" cxnId="{2C8317B2-2EBB-4589-86EA-C77B3B6E81AA}">
      <dgm:prSet/>
      <dgm:spPr/>
      <dgm:t>
        <a:bodyPr/>
        <a:lstStyle/>
        <a:p>
          <a:endParaRPr lang="en-US"/>
        </a:p>
      </dgm:t>
    </dgm:pt>
    <dgm:pt modelId="{9D72CDD3-5859-43DB-BD75-0C3C30E3DE62}">
      <dgm:prSet phldrT="[Text]" custT="1"/>
      <dgm:spPr>
        <a:solidFill>
          <a:schemeClr val="bg1">
            <a:alpha val="90000"/>
          </a:schemeClr>
        </a:solidFill>
        <a:ln>
          <a:solidFill>
            <a:srgbClr val="0070C0"/>
          </a:solidFill>
        </a:ln>
      </dgm:spPr>
      <dgm:t>
        <a:bodyPr/>
        <a:lstStyle/>
        <a:p>
          <a:r>
            <a:rPr lang="en-US" sz="1600" b="0" dirty="0" smtClean="0">
              <a:solidFill>
                <a:schemeClr val="tx2"/>
              </a:solidFill>
            </a:rPr>
            <a:t>Introduction</a:t>
          </a:r>
          <a:endParaRPr lang="en-US" sz="1600" b="0" dirty="0">
            <a:solidFill>
              <a:schemeClr val="tx2"/>
            </a:solidFill>
          </a:endParaRPr>
        </a:p>
      </dgm:t>
    </dgm:pt>
    <dgm:pt modelId="{1D5B1F83-33A7-4298-BC11-2B1252AFAEA5}" type="parTrans" cxnId="{DDB5AD9A-40B0-48EF-AF2C-8CCDA330F7FE}">
      <dgm:prSet/>
      <dgm:spPr/>
      <dgm:t>
        <a:bodyPr/>
        <a:lstStyle/>
        <a:p>
          <a:endParaRPr lang="en-US"/>
        </a:p>
      </dgm:t>
    </dgm:pt>
    <dgm:pt modelId="{15E25BD4-1EBF-43C2-8885-DBF66B8429E1}" type="sibTrans" cxnId="{DDB5AD9A-40B0-48EF-AF2C-8CCDA330F7FE}">
      <dgm:prSet/>
      <dgm:spPr/>
      <dgm:t>
        <a:bodyPr/>
        <a:lstStyle/>
        <a:p>
          <a:endParaRPr lang="en-US"/>
        </a:p>
      </dgm:t>
    </dgm:pt>
    <dgm:pt modelId="{F9D46839-CD06-4669-AAE4-4D1E9AFEDA78}">
      <dgm:prSet phldrT="[Text]" custT="1">
        <dgm:style>
          <a:lnRef idx="1">
            <a:schemeClr val="accent5"/>
          </a:lnRef>
          <a:fillRef idx="2">
            <a:schemeClr val="accent5"/>
          </a:fillRef>
          <a:effectRef idx="1">
            <a:schemeClr val="accent5"/>
          </a:effectRef>
          <a:fontRef idx="minor">
            <a:schemeClr val="dk1"/>
          </a:fontRef>
        </dgm:style>
      </dgm:prSet>
      <dgm:spPr>
        <a:ln>
          <a:solidFill>
            <a:srgbClr val="0070C0"/>
          </a:solidFill>
        </a:ln>
      </dgm:spPr>
      <dgm:t>
        <a:bodyPr/>
        <a:lstStyle/>
        <a:p>
          <a:r>
            <a:rPr lang="en-US" sz="1600" b="0" dirty="0" smtClean="0">
              <a:solidFill>
                <a:schemeClr val="tx2"/>
              </a:solidFill>
            </a:rPr>
            <a:t>History</a:t>
          </a:r>
          <a:endParaRPr lang="en-US" sz="1600" b="0" dirty="0">
            <a:solidFill>
              <a:schemeClr val="tx2"/>
            </a:solidFill>
          </a:endParaRPr>
        </a:p>
      </dgm:t>
    </dgm:pt>
    <dgm:pt modelId="{B6B535D8-00AB-4FA1-AAEC-92498ABC6F4C}" type="parTrans" cxnId="{AD25A8A0-4628-40E2-8C9E-64E6AD4D4D91}">
      <dgm:prSet/>
      <dgm:spPr/>
      <dgm:t>
        <a:bodyPr/>
        <a:lstStyle/>
        <a:p>
          <a:endParaRPr lang="en-US"/>
        </a:p>
      </dgm:t>
    </dgm:pt>
    <dgm:pt modelId="{6497F199-DC2A-41F9-A449-D395E6BC4900}" type="sibTrans" cxnId="{AD25A8A0-4628-40E2-8C9E-64E6AD4D4D91}">
      <dgm:prSet/>
      <dgm:spPr/>
      <dgm:t>
        <a:bodyPr/>
        <a:lstStyle/>
        <a:p>
          <a:endParaRPr lang="en-US"/>
        </a:p>
      </dgm:t>
    </dgm:pt>
    <dgm:pt modelId="{7CB6360B-4022-4E96-922B-A12DE0E2A39F}">
      <dgm:prSet phldrT="[Text]" custT="1">
        <dgm:style>
          <a:lnRef idx="1">
            <a:schemeClr val="accent2"/>
          </a:lnRef>
          <a:fillRef idx="2">
            <a:schemeClr val="accent2"/>
          </a:fillRef>
          <a:effectRef idx="1">
            <a:schemeClr val="accent2"/>
          </a:effectRef>
          <a:fontRef idx="minor">
            <a:schemeClr val="dk1"/>
          </a:fontRef>
        </dgm:style>
      </dgm:prSet>
      <dgm:spPr>
        <a:solidFill>
          <a:schemeClr val="bg1"/>
        </a:solidFill>
        <a:ln>
          <a:solidFill>
            <a:srgbClr val="0070C0"/>
          </a:solidFill>
        </a:ln>
      </dgm:spPr>
      <dgm:t>
        <a:bodyPr/>
        <a:lstStyle/>
        <a:p>
          <a:r>
            <a:rPr lang="en-US" sz="1600" b="0" dirty="0" smtClean="0">
              <a:solidFill>
                <a:schemeClr val="tx2"/>
              </a:solidFill>
            </a:rPr>
            <a:t>Classification</a:t>
          </a:r>
          <a:endParaRPr lang="en-US" sz="1600" b="0" dirty="0">
            <a:solidFill>
              <a:schemeClr val="tx2"/>
            </a:solidFill>
          </a:endParaRPr>
        </a:p>
      </dgm:t>
    </dgm:pt>
    <dgm:pt modelId="{44B2858F-607B-47DF-B44B-EA7D73FDC9F2}" type="parTrans" cxnId="{CD5EFFB3-C9FD-4DAC-8D97-0C2FB02B380B}">
      <dgm:prSet/>
      <dgm:spPr/>
      <dgm:t>
        <a:bodyPr/>
        <a:lstStyle/>
        <a:p>
          <a:endParaRPr lang="en-US"/>
        </a:p>
      </dgm:t>
    </dgm:pt>
    <dgm:pt modelId="{B35ED9D1-2A17-4034-8D08-4945CA54F6C9}" type="sibTrans" cxnId="{CD5EFFB3-C9FD-4DAC-8D97-0C2FB02B380B}">
      <dgm:prSet/>
      <dgm:spPr/>
      <dgm:t>
        <a:bodyPr/>
        <a:lstStyle/>
        <a:p>
          <a:endParaRPr lang="en-US"/>
        </a:p>
      </dgm:t>
    </dgm:pt>
    <dgm:pt modelId="{70879558-61CA-4CCD-B2D6-5349B01EF337}">
      <dgm:prSet phldrT="[Text]" custT="1">
        <dgm:style>
          <a:lnRef idx="1">
            <a:schemeClr val="accent5"/>
          </a:lnRef>
          <a:fillRef idx="2">
            <a:schemeClr val="accent5"/>
          </a:fillRef>
          <a:effectRef idx="1">
            <a:schemeClr val="accent5"/>
          </a:effectRef>
          <a:fontRef idx="minor">
            <a:schemeClr val="dk1"/>
          </a:fontRef>
        </dgm:style>
      </dgm:prSet>
      <dgm:spPr>
        <a:ln>
          <a:solidFill>
            <a:srgbClr val="0070C0"/>
          </a:solidFill>
        </a:ln>
      </dgm:spPr>
      <dgm:t>
        <a:bodyPr/>
        <a:lstStyle/>
        <a:p>
          <a:r>
            <a:rPr lang="en-US" sz="1600" b="0" dirty="0" smtClean="0">
              <a:solidFill>
                <a:schemeClr val="tx2"/>
              </a:solidFill>
            </a:rPr>
            <a:t>Type of PGPR</a:t>
          </a:r>
          <a:endParaRPr lang="en-US" sz="1600" b="0" dirty="0">
            <a:solidFill>
              <a:schemeClr val="tx2"/>
            </a:solidFill>
          </a:endParaRPr>
        </a:p>
      </dgm:t>
    </dgm:pt>
    <dgm:pt modelId="{95F5E6EE-4E8D-49F8-8C9E-8BBFD01B6A0E}" type="parTrans" cxnId="{8FAB4659-6291-457D-941A-93BCD304031A}">
      <dgm:prSet/>
      <dgm:spPr/>
      <dgm:t>
        <a:bodyPr/>
        <a:lstStyle/>
        <a:p>
          <a:endParaRPr lang="en-US"/>
        </a:p>
      </dgm:t>
    </dgm:pt>
    <dgm:pt modelId="{053E317B-DD3F-4AFF-90D1-A55D37D325DC}" type="sibTrans" cxnId="{8FAB4659-6291-457D-941A-93BCD304031A}">
      <dgm:prSet/>
      <dgm:spPr/>
      <dgm:t>
        <a:bodyPr/>
        <a:lstStyle/>
        <a:p>
          <a:endParaRPr lang="en-US"/>
        </a:p>
      </dgm:t>
    </dgm:pt>
    <dgm:pt modelId="{F2881FB1-6580-4F21-A283-BFAA6F91D5D2}">
      <dgm:prSet phldrT="[Text]"/>
      <dgm:spPr>
        <a:solidFill>
          <a:srgbClr val="0070C0"/>
        </a:solidFill>
        <a:ln>
          <a:solidFill>
            <a:schemeClr val="bg2"/>
          </a:solidFill>
        </a:ln>
      </dgm:spPr>
      <dgm:t>
        <a:bodyPr/>
        <a:lstStyle/>
        <a:p>
          <a:r>
            <a:rPr lang="en-US" b="0" dirty="0">
              <a:solidFill>
                <a:schemeClr val="bg2"/>
              </a:solidFill>
            </a:rPr>
            <a:t>Step 2 Title</a:t>
          </a:r>
        </a:p>
      </dgm:t>
    </dgm:pt>
    <dgm:pt modelId="{2D960FDD-BADA-480D-9043-497C56588AD3}" type="parTrans" cxnId="{4A31D641-1B5D-46D3-B685-0C4DC6EFE71B}">
      <dgm:prSet/>
      <dgm:spPr/>
      <dgm:t>
        <a:bodyPr/>
        <a:lstStyle/>
        <a:p>
          <a:endParaRPr lang="en-US"/>
        </a:p>
      </dgm:t>
    </dgm:pt>
    <dgm:pt modelId="{A5ABDC17-7AB5-4F0E-992A-F9343F5D74EB}" type="sibTrans" cxnId="{4A31D641-1B5D-46D3-B685-0C4DC6EFE71B}">
      <dgm:prSet/>
      <dgm:spPr/>
      <dgm:t>
        <a:bodyPr/>
        <a:lstStyle/>
        <a:p>
          <a:endParaRPr lang="en-US"/>
        </a:p>
      </dgm:t>
    </dgm:pt>
    <dgm:pt modelId="{D5197DDB-D5D2-499F-B255-CF7BB5AE2B43}">
      <dgm:prSet phldrT="[Text]" custT="1"/>
      <dgm:spPr>
        <a:solidFill>
          <a:schemeClr val="bg1">
            <a:alpha val="90000"/>
          </a:schemeClr>
        </a:solidFill>
        <a:ln>
          <a:solidFill>
            <a:srgbClr val="0070C0"/>
          </a:solidFill>
        </a:ln>
      </dgm:spPr>
      <dgm:t>
        <a:bodyPr/>
        <a:lstStyle/>
        <a:p>
          <a:r>
            <a:rPr lang="en-US" sz="1600" b="0" dirty="0" smtClean="0">
              <a:solidFill>
                <a:schemeClr val="tx2"/>
              </a:solidFill>
            </a:rPr>
            <a:t>Mechanism of PGPR</a:t>
          </a:r>
          <a:endParaRPr lang="en-US" sz="1600" b="0" dirty="0">
            <a:solidFill>
              <a:schemeClr val="tx2"/>
            </a:solidFill>
          </a:endParaRPr>
        </a:p>
      </dgm:t>
    </dgm:pt>
    <dgm:pt modelId="{B14A4DC9-F40A-4867-ADB8-4BA8A1F83766}" type="parTrans" cxnId="{3204ED53-15A0-4643-A582-021A785F1BA2}">
      <dgm:prSet/>
      <dgm:spPr/>
      <dgm:t>
        <a:bodyPr/>
        <a:lstStyle/>
        <a:p>
          <a:endParaRPr lang="en-US"/>
        </a:p>
      </dgm:t>
    </dgm:pt>
    <dgm:pt modelId="{29F2454A-2FA8-4B3A-AC63-4A0B9FD04A75}" type="sibTrans" cxnId="{3204ED53-15A0-4643-A582-021A785F1BA2}">
      <dgm:prSet/>
      <dgm:spPr/>
      <dgm:t>
        <a:bodyPr/>
        <a:lstStyle/>
        <a:p>
          <a:endParaRPr lang="en-US"/>
        </a:p>
      </dgm:t>
    </dgm:pt>
    <dgm:pt modelId="{29E78340-8EBE-415C-B973-78A91A054B9C}">
      <dgm:prSet phldrT="[Text]" custT="1">
        <dgm:style>
          <a:lnRef idx="1">
            <a:schemeClr val="accent5"/>
          </a:lnRef>
          <a:fillRef idx="2">
            <a:schemeClr val="accent5"/>
          </a:fillRef>
          <a:effectRef idx="1">
            <a:schemeClr val="accent5"/>
          </a:effectRef>
          <a:fontRef idx="minor">
            <a:schemeClr val="dk1"/>
          </a:fontRef>
        </dgm:style>
      </dgm:prSet>
      <dgm:spPr>
        <a:ln>
          <a:solidFill>
            <a:srgbClr val="0070C0"/>
          </a:solidFill>
        </a:ln>
      </dgm:spPr>
      <dgm:t>
        <a:bodyPr/>
        <a:lstStyle/>
        <a:p>
          <a:r>
            <a:rPr lang="en-US" sz="1600" b="0" dirty="0">
              <a:solidFill>
                <a:schemeClr val="tx2"/>
              </a:solidFill>
            </a:rPr>
            <a:t>Task description</a:t>
          </a:r>
        </a:p>
      </dgm:t>
    </dgm:pt>
    <dgm:pt modelId="{FF4E5F97-6974-4E39-A85D-DCB2E100798E}" type="parTrans" cxnId="{311348D8-FDE3-4C22-99F5-3B98C5F51F0D}">
      <dgm:prSet/>
      <dgm:spPr/>
      <dgm:t>
        <a:bodyPr/>
        <a:lstStyle/>
        <a:p>
          <a:endParaRPr lang="en-US"/>
        </a:p>
      </dgm:t>
    </dgm:pt>
    <dgm:pt modelId="{B4B9A51E-FA34-465E-B5B4-81CD76EB3FC2}" type="sibTrans" cxnId="{311348D8-FDE3-4C22-99F5-3B98C5F51F0D}">
      <dgm:prSet/>
      <dgm:spPr/>
      <dgm:t>
        <a:bodyPr/>
        <a:lstStyle/>
        <a:p>
          <a:endParaRPr lang="en-US"/>
        </a:p>
      </dgm:t>
    </dgm:pt>
    <dgm:pt modelId="{8321AB85-EA8C-4958-B404-B4C118CB3C18}">
      <dgm:prSet phldrT="[Text]" custT="1">
        <dgm:style>
          <a:lnRef idx="1">
            <a:schemeClr val="accent2"/>
          </a:lnRef>
          <a:fillRef idx="2">
            <a:schemeClr val="accent2"/>
          </a:fillRef>
          <a:effectRef idx="1">
            <a:schemeClr val="accent2"/>
          </a:effectRef>
          <a:fontRef idx="minor">
            <a:schemeClr val="dk1"/>
          </a:fontRef>
        </dgm:style>
      </dgm:prSet>
      <dgm:spPr>
        <a:solidFill>
          <a:schemeClr val="bg1"/>
        </a:solidFill>
        <a:ln>
          <a:solidFill>
            <a:srgbClr val="0070C0"/>
          </a:solidFill>
        </a:ln>
      </dgm:spPr>
      <dgm:t>
        <a:bodyPr/>
        <a:lstStyle/>
        <a:p>
          <a:r>
            <a:rPr lang="en-US" sz="1600" b="0" dirty="0">
              <a:solidFill>
                <a:schemeClr val="tx2"/>
              </a:solidFill>
            </a:rPr>
            <a:t>Task description</a:t>
          </a:r>
        </a:p>
      </dgm:t>
    </dgm:pt>
    <dgm:pt modelId="{24ABE8B3-7220-436D-9636-F7B4C0B99576}" type="parTrans" cxnId="{129AEA77-5D2A-49D4-956D-99009974B6C5}">
      <dgm:prSet/>
      <dgm:spPr/>
      <dgm:t>
        <a:bodyPr/>
        <a:lstStyle/>
        <a:p>
          <a:endParaRPr lang="en-US"/>
        </a:p>
      </dgm:t>
    </dgm:pt>
    <dgm:pt modelId="{AA5F76CE-8FD4-4692-8BB1-EF84CF9D365E}" type="sibTrans" cxnId="{129AEA77-5D2A-49D4-956D-99009974B6C5}">
      <dgm:prSet/>
      <dgm:spPr/>
      <dgm:t>
        <a:bodyPr/>
        <a:lstStyle/>
        <a:p>
          <a:endParaRPr lang="en-US"/>
        </a:p>
      </dgm:t>
    </dgm:pt>
    <dgm:pt modelId="{6352CA33-6755-44BE-808F-400DA4CF80A7}">
      <dgm:prSet phldrT="[Text]"/>
      <dgm:spPr>
        <a:solidFill>
          <a:srgbClr val="0070C0"/>
        </a:solidFill>
        <a:ln>
          <a:solidFill>
            <a:schemeClr val="bg2"/>
          </a:solidFill>
        </a:ln>
      </dgm:spPr>
      <dgm:t>
        <a:bodyPr/>
        <a:lstStyle/>
        <a:p>
          <a:r>
            <a:rPr lang="en-US" b="0" dirty="0">
              <a:solidFill>
                <a:schemeClr val="bg2"/>
              </a:solidFill>
            </a:rPr>
            <a:t>Step 3 Title</a:t>
          </a:r>
        </a:p>
      </dgm:t>
    </dgm:pt>
    <dgm:pt modelId="{AEB59203-63BA-4A96-BADC-40BAEBD9AA40}" type="parTrans" cxnId="{82BAE5DD-3A79-4870-9019-1254385E0650}">
      <dgm:prSet/>
      <dgm:spPr/>
      <dgm:t>
        <a:bodyPr/>
        <a:lstStyle/>
        <a:p>
          <a:endParaRPr lang="en-US"/>
        </a:p>
      </dgm:t>
    </dgm:pt>
    <dgm:pt modelId="{AAB4CF73-4B9B-4AA0-9074-16C2D2AE00A1}" type="sibTrans" cxnId="{82BAE5DD-3A79-4870-9019-1254385E0650}">
      <dgm:prSet/>
      <dgm:spPr/>
      <dgm:t>
        <a:bodyPr/>
        <a:lstStyle/>
        <a:p>
          <a:endParaRPr lang="en-US"/>
        </a:p>
      </dgm:t>
    </dgm:pt>
    <dgm:pt modelId="{9614A323-64B1-4077-A841-022051EC749A}">
      <dgm:prSet phldrT="[Text]" custT="1"/>
      <dgm:spPr>
        <a:solidFill>
          <a:schemeClr val="bg1">
            <a:alpha val="90000"/>
          </a:schemeClr>
        </a:solidFill>
        <a:ln>
          <a:solidFill>
            <a:srgbClr val="0070C0"/>
          </a:solidFill>
        </a:ln>
      </dgm:spPr>
      <dgm:t>
        <a:bodyPr/>
        <a:lstStyle/>
        <a:p>
          <a:r>
            <a:rPr lang="en-US" sz="1600" b="0" dirty="0" smtClean="0">
              <a:solidFill>
                <a:schemeClr val="tx2"/>
              </a:solidFill>
            </a:rPr>
            <a:t>Research findings</a:t>
          </a:r>
          <a:endParaRPr lang="en-US" sz="1600" b="0" dirty="0">
            <a:solidFill>
              <a:schemeClr val="tx2"/>
            </a:solidFill>
          </a:endParaRPr>
        </a:p>
      </dgm:t>
    </dgm:pt>
    <dgm:pt modelId="{E5F6BCBD-B84E-4018-BE9E-BF57FF3B4B36}" type="parTrans" cxnId="{FC7BD086-74EA-4D6C-9657-E916D355F209}">
      <dgm:prSet/>
      <dgm:spPr/>
      <dgm:t>
        <a:bodyPr/>
        <a:lstStyle/>
        <a:p>
          <a:endParaRPr lang="en-US"/>
        </a:p>
      </dgm:t>
    </dgm:pt>
    <dgm:pt modelId="{FEC2A79F-8857-403A-A738-E8CE75C965E2}" type="sibTrans" cxnId="{FC7BD086-74EA-4D6C-9657-E916D355F209}">
      <dgm:prSet/>
      <dgm:spPr/>
      <dgm:t>
        <a:bodyPr/>
        <a:lstStyle/>
        <a:p>
          <a:endParaRPr lang="en-US"/>
        </a:p>
      </dgm:t>
    </dgm:pt>
    <dgm:pt modelId="{3D5CDB25-F8FA-444B-8D4A-1D29D0CBA282}">
      <dgm:prSet phldrT="[Text]" custT="1">
        <dgm:style>
          <a:lnRef idx="1">
            <a:schemeClr val="accent5"/>
          </a:lnRef>
          <a:fillRef idx="2">
            <a:schemeClr val="accent5"/>
          </a:fillRef>
          <a:effectRef idx="1">
            <a:schemeClr val="accent5"/>
          </a:effectRef>
          <a:fontRef idx="minor">
            <a:schemeClr val="dk1"/>
          </a:fontRef>
        </dgm:style>
      </dgm:prSet>
      <dgm:spPr>
        <a:ln>
          <a:solidFill>
            <a:srgbClr val="0070C0"/>
          </a:solidFill>
        </a:ln>
      </dgm:spPr>
      <dgm:t>
        <a:bodyPr/>
        <a:lstStyle/>
        <a:p>
          <a:r>
            <a:rPr lang="en-US" sz="1600" b="0" dirty="0" smtClean="0">
              <a:solidFill>
                <a:schemeClr val="tx2"/>
              </a:solidFill>
            </a:rPr>
            <a:t>Growth promotion</a:t>
          </a:r>
          <a:endParaRPr lang="en-US" sz="1600" b="0" dirty="0">
            <a:solidFill>
              <a:schemeClr val="tx2"/>
            </a:solidFill>
          </a:endParaRPr>
        </a:p>
      </dgm:t>
    </dgm:pt>
    <dgm:pt modelId="{4C229933-AC16-44B7-98EC-4C0F07FABCB0}" type="parTrans" cxnId="{2E3C97E6-67D4-4948-B47A-1115C2B2979F}">
      <dgm:prSet/>
      <dgm:spPr/>
      <dgm:t>
        <a:bodyPr/>
        <a:lstStyle/>
        <a:p>
          <a:endParaRPr lang="en-US"/>
        </a:p>
      </dgm:t>
    </dgm:pt>
    <dgm:pt modelId="{189DA4C5-2A22-4C71-A806-7B4AB57767CC}" type="sibTrans" cxnId="{2E3C97E6-67D4-4948-B47A-1115C2B2979F}">
      <dgm:prSet/>
      <dgm:spPr/>
      <dgm:t>
        <a:bodyPr/>
        <a:lstStyle/>
        <a:p>
          <a:endParaRPr lang="en-US"/>
        </a:p>
      </dgm:t>
    </dgm:pt>
    <dgm:pt modelId="{7FCE83D9-631B-4420-BBFC-CA0AFA59F747}">
      <dgm:prSet phldrT="[Text]"/>
      <dgm:spPr>
        <a:solidFill>
          <a:srgbClr val="0070C0"/>
        </a:solidFill>
        <a:ln>
          <a:solidFill>
            <a:schemeClr val="bg2"/>
          </a:solidFill>
        </a:ln>
      </dgm:spPr>
      <dgm:t>
        <a:bodyPr/>
        <a:lstStyle/>
        <a:p>
          <a:r>
            <a:rPr lang="en-US" b="0" dirty="0">
              <a:solidFill>
                <a:schemeClr val="bg2"/>
              </a:solidFill>
            </a:rPr>
            <a:t>Step 4 Title</a:t>
          </a:r>
        </a:p>
      </dgm:t>
    </dgm:pt>
    <dgm:pt modelId="{C61EC981-13FA-4710-B079-D35692EEB764}" type="parTrans" cxnId="{E572418E-4340-4448-940D-253A2FA3B9B3}">
      <dgm:prSet/>
      <dgm:spPr/>
      <dgm:t>
        <a:bodyPr/>
        <a:lstStyle/>
        <a:p>
          <a:endParaRPr lang="en-US"/>
        </a:p>
      </dgm:t>
    </dgm:pt>
    <dgm:pt modelId="{1B48A0DE-4031-4D45-86A1-94CDAF68824A}" type="sibTrans" cxnId="{E572418E-4340-4448-940D-253A2FA3B9B3}">
      <dgm:prSet/>
      <dgm:spPr/>
      <dgm:t>
        <a:bodyPr/>
        <a:lstStyle/>
        <a:p>
          <a:endParaRPr lang="en-US"/>
        </a:p>
      </dgm:t>
    </dgm:pt>
    <dgm:pt modelId="{DB9FB862-4759-4D6A-84F3-01524B92723B}">
      <dgm:prSet phldrT="[Text]" custT="1"/>
      <dgm:spPr>
        <a:solidFill>
          <a:schemeClr val="bg1">
            <a:alpha val="90000"/>
          </a:schemeClr>
        </a:solidFill>
        <a:ln>
          <a:solidFill>
            <a:srgbClr val="0070C0"/>
          </a:solidFill>
        </a:ln>
      </dgm:spPr>
      <dgm:t>
        <a:bodyPr/>
        <a:lstStyle/>
        <a:p>
          <a:r>
            <a:rPr lang="en-US" sz="1600" b="0" dirty="0" smtClean="0">
              <a:solidFill>
                <a:schemeClr val="tx2"/>
              </a:solidFill>
            </a:rPr>
            <a:t>Bio-control activity</a:t>
          </a:r>
          <a:endParaRPr lang="en-US" sz="1600" b="0" dirty="0">
            <a:solidFill>
              <a:schemeClr val="tx2"/>
            </a:solidFill>
          </a:endParaRPr>
        </a:p>
      </dgm:t>
    </dgm:pt>
    <dgm:pt modelId="{CD1EE44C-3116-420B-89E3-1D797CB25D34}" type="parTrans" cxnId="{70CAB4FC-3D17-49C2-8A7B-F387031FCDCA}">
      <dgm:prSet/>
      <dgm:spPr/>
      <dgm:t>
        <a:bodyPr/>
        <a:lstStyle/>
        <a:p>
          <a:endParaRPr lang="en-US"/>
        </a:p>
      </dgm:t>
    </dgm:pt>
    <dgm:pt modelId="{4BD4D4A5-043E-4ED5-A5CA-8D46DADC3150}" type="sibTrans" cxnId="{70CAB4FC-3D17-49C2-8A7B-F387031FCDCA}">
      <dgm:prSet/>
      <dgm:spPr/>
      <dgm:t>
        <a:bodyPr/>
        <a:lstStyle/>
        <a:p>
          <a:endParaRPr lang="en-US"/>
        </a:p>
      </dgm:t>
    </dgm:pt>
    <dgm:pt modelId="{50451020-5E1A-4778-9E8D-169182A36191}">
      <dgm:prSet phldrT="[Text]" custT="1">
        <dgm:style>
          <a:lnRef idx="1">
            <a:schemeClr val="accent5"/>
          </a:lnRef>
          <a:fillRef idx="2">
            <a:schemeClr val="accent5"/>
          </a:fillRef>
          <a:effectRef idx="1">
            <a:schemeClr val="accent5"/>
          </a:effectRef>
          <a:fontRef idx="minor">
            <a:schemeClr val="dk1"/>
          </a:fontRef>
        </dgm:style>
      </dgm:prSet>
      <dgm:spPr>
        <a:ln>
          <a:solidFill>
            <a:srgbClr val="0070C0"/>
          </a:solidFill>
        </a:ln>
      </dgm:spPr>
      <dgm:t>
        <a:bodyPr/>
        <a:lstStyle/>
        <a:p>
          <a:r>
            <a:rPr lang="en-US" sz="1600" b="0" dirty="0" smtClean="0">
              <a:solidFill>
                <a:schemeClr val="tx2"/>
              </a:solidFill>
            </a:rPr>
            <a:t>Conclusion</a:t>
          </a:r>
          <a:endParaRPr lang="en-US" sz="1600" b="0" dirty="0">
            <a:solidFill>
              <a:schemeClr val="tx2"/>
            </a:solidFill>
          </a:endParaRPr>
        </a:p>
      </dgm:t>
    </dgm:pt>
    <dgm:pt modelId="{7DFC3849-4A12-49FB-B614-8AFD597CCB9E}" type="parTrans" cxnId="{0F86DBDB-3C4F-4C84-981B-7F4CA2A8EAF3}">
      <dgm:prSet/>
      <dgm:spPr/>
      <dgm:t>
        <a:bodyPr/>
        <a:lstStyle/>
        <a:p>
          <a:endParaRPr lang="en-US"/>
        </a:p>
      </dgm:t>
    </dgm:pt>
    <dgm:pt modelId="{EEDE2474-4F18-4F59-8E58-6382D253E514}" type="sibTrans" cxnId="{0F86DBDB-3C4F-4C84-981B-7F4CA2A8EAF3}">
      <dgm:prSet/>
      <dgm:spPr/>
      <dgm:t>
        <a:bodyPr/>
        <a:lstStyle/>
        <a:p>
          <a:endParaRPr lang="en-US"/>
        </a:p>
      </dgm:t>
    </dgm:pt>
    <dgm:pt modelId="{0DC7A063-583D-4B0F-88B2-BD54F95D95AF}" type="pres">
      <dgm:prSet presAssocID="{00C18FBF-3FF5-4C16-97CF-AF03740D7AB6}" presName="list" presStyleCnt="0">
        <dgm:presLayoutVars>
          <dgm:dir/>
          <dgm:animLvl val="lvl"/>
        </dgm:presLayoutVars>
      </dgm:prSet>
      <dgm:spPr/>
      <dgm:t>
        <a:bodyPr/>
        <a:lstStyle/>
        <a:p>
          <a:endParaRPr lang="en-IN"/>
        </a:p>
      </dgm:t>
    </dgm:pt>
    <dgm:pt modelId="{3B23570A-ECC9-4DF8-BCB4-0465C69CBB88}" type="pres">
      <dgm:prSet presAssocID="{B4F1B46E-22B2-4721-950C-8704487586DC}" presName="posSpace" presStyleCnt="0"/>
      <dgm:spPr/>
    </dgm:pt>
    <dgm:pt modelId="{FC66A233-6BBA-46AF-B2F6-28E379B158E2}" type="pres">
      <dgm:prSet presAssocID="{B4F1B46E-22B2-4721-950C-8704487586DC}" presName="vertFlow" presStyleCnt="0"/>
      <dgm:spPr/>
    </dgm:pt>
    <dgm:pt modelId="{46739A04-1AA3-49C6-8EA7-EB1DE975B900}" type="pres">
      <dgm:prSet presAssocID="{B4F1B46E-22B2-4721-950C-8704487586DC}" presName="topSpace" presStyleCnt="0"/>
      <dgm:spPr/>
    </dgm:pt>
    <dgm:pt modelId="{535C6EC9-8098-42C5-8527-E62FF045E4EB}" type="pres">
      <dgm:prSet presAssocID="{B4F1B46E-22B2-4721-950C-8704487586DC}" presName="firstComp" presStyleCnt="0"/>
      <dgm:spPr/>
    </dgm:pt>
    <dgm:pt modelId="{6B08AC4B-4CEC-41E5-AE19-47A4E2720563}" type="pres">
      <dgm:prSet presAssocID="{B4F1B46E-22B2-4721-950C-8704487586DC}" presName="firstChild" presStyleLbl="bgAccFollowNode1" presStyleIdx="0" presStyleCnt="11" custLinFactNeighborY="5133"/>
      <dgm:spPr/>
      <dgm:t>
        <a:bodyPr/>
        <a:lstStyle/>
        <a:p>
          <a:endParaRPr lang="en-IN"/>
        </a:p>
      </dgm:t>
    </dgm:pt>
    <dgm:pt modelId="{187D4E8C-5C91-4D00-870C-2C45D4EA263C}" type="pres">
      <dgm:prSet presAssocID="{B4F1B46E-22B2-4721-950C-8704487586DC}" presName="firstChildTx" presStyleLbl="bgAccFollowNode1" presStyleIdx="0" presStyleCnt="11">
        <dgm:presLayoutVars>
          <dgm:bulletEnabled val="1"/>
        </dgm:presLayoutVars>
      </dgm:prSet>
      <dgm:spPr/>
      <dgm:t>
        <a:bodyPr/>
        <a:lstStyle/>
        <a:p>
          <a:endParaRPr lang="en-IN"/>
        </a:p>
      </dgm:t>
    </dgm:pt>
    <dgm:pt modelId="{ADF61BBD-28F4-4815-BC7F-82CF00464E8B}" type="pres">
      <dgm:prSet presAssocID="{F9D46839-CD06-4669-AAE4-4D1E9AFEDA78}" presName="comp" presStyleCnt="0"/>
      <dgm:spPr/>
    </dgm:pt>
    <dgm:pt modelId="{59179C9B-8BA4-4AC7-ACB1-A12DE00142E2}" type="pres">
      <dgm:prSet presAssocID="{F9D46839-CD06-4669-AAE4-4D1E9AFEDA78}" presName="child" presStyleLbl="bgAccFollowNode1" presStyleIdx="1" presStyleCnt="11" custLinFactNeighborY="5133"/>
      <dgm:spPr/>
      <dgm:t>
        <a:bodyPr/>
        <a:lstStyle/>
        <a:p>
          <a:endParaRPr lang="en-IN"/>
        </a:p>
      </dgm:t>
    </dgm:pt>
    <dgm:pt modelId="{4AE7D907-B6F4-4647-AB3F-ABE94C438AE8}" type="pres">
      <dgm:prSet presAssocID="{F9D46839-CD06-4669-AAE4-4D1E9AFEDA78}" presName="childTx" presStyleLbl="bgAccFollowNode1" presStyleIdx="1" presStyleCnt="11">
        <dgm:presLayoutVars>
          <dgm:bulletEnabled val="1"/>
        </dgm:presLayoutVars>
      </dgm:prSet>
      <dgm:spPr/>
      <dgm:t>
        <a:bodyPr/>
        <a:lstStyle/>
        <a:p>
          <a:endParaRPr lang="en-IN"/>
        </a:p>
      </dgm:t>
    </dgm:pt>
    <dgm:pt modelId="{E50A9A83-9985-4184-A476-E3402BD8E76E}" type="pres">
      <dgm:prSet presAssocID="{7CB6360B-4022-4E96-922B-A12DE0E2A39F}" presName="comp" presStyleCnt="0"/>
      <dgm:spPr/>
    </dgm:pt>
    <dgm:pt modelId="{1877502C-A892-4DC0-ADA6-FA065097BB90}" type="pres">
      <dgm:prSet presAssocID="{7CB6360B-4022-4E96-922B-A12DE0E2A39F}" presName="child" presStyleLbl="bgAccFollowNode1" presStyleIdx="2" presStyleCnt="11" custLinFactNeighborY="5133"/>
      <dgm:spPr/>
      <dgm:t>
        <a:bodyPr/>
        <a:lstStyle/>
        <a:p>
          <a:endParaRPr lang="en-IN"/>
        </a:p>
      </dgm:t>
    </dgm:pt>
    <dgm:pt modelId="{D685DD23-B321-4B5E-842F-394CB33239FA}" type="pres">
      <dgm:prSet presAssocID="{7CB6360B-4022-4E96-922B-A12DE0E2A39F}" presName="childTx" presStyleLbl="bgAccFollowNode1" presStyleIdx="2" presStyleCnt="11">
        <dgm:presLayoutVars>
          <dgm:bulletEnabled val="1"/>
        </dgm:presLayoutVars>
      </dgm:prSet>
      <dgm:spPr/>
      <dgm:t>
        <a:bodyPr/>
        <a:lstStyle/>
        <a:p>
          <a:endParaRPr lang="en-IN"/>
        </a:p>
      </dgm:t>
    </dgm:pt>
    <dgm:pt modelId="{E5677DE7-299C-4C9C-A4BC-6335CC601D12}" type="pres">
      <dgm:prSet presAssocID="{70879558-61CA-4CCD-B2D6-5349B01EF337}" presName="comp" presStyleCnt="0"/>
      <dgm:spPr/>
    </dgm:pt>
    <dgm:pt modelId="{51F68A05-A560-4C6F-BC90-521AEF3B0907}" type="pres">
      <dgm:prSet presAssocID="{70879558-61CA-4CCD-B2D6-5349B01EF337}" presName="child" presStyleLbl="bgAccFollowNode1" presStyleIdx="3" presStyleCnt="11" custLinFactNeighborY="5133"/>
      <dgm:spPr/>
      <dgm:t>
        <a:bodyPr/>
        <a:lstStyle/>
        <a:p>
          <a:endParaRPr lang="en-IN"/>
        </a:p>
      </dgm:t>
    </dgm:pt>
    <dgm:pt modelId="{3EBE42F0-6491-49CC-95DC-985BA00CD458}" type="pres">
      <dgm:prSet presAssocID="{70879558-61CA-4CCD-B2D6-5349B01EF337}" presName="childTx" presStyleLbl="bgAccFollowNode1" presStyleIdx="3" presStyleCnt="11">
        <dgm:presLayoutVars>
          <dgm:bulletEnabled val="1"/>
        </dgm:presLayoutVars>
      </dgm:prSet>
      <dgm:spPr/>
      <dgm:t>
        <a:bodyPr/>
        <a:lstStyle/>
        <a:p>
          <a:endParaRPr lang="en-IN"/>
        </a:p>
      </dgm:t>
    </dgm:pt>
    <dgm:pt modelId="{3845DB9A-BEF3-4D5D-B9C7-5FC0456401AC}" type="pres">
      <dgm:prSet presAssocID="{B4F1B46E-22B2-4721-950C-8704487586DC}" presName="negSpace" presStyleCnt="0"/>
      <dgm:spPr/>
    </dgm:pt>
    <dgm:pt modelId="{FC7ED273-8CFD-43C2-9C05-44FADF3E0637}" type="pres">
      <dgm:prSet presAssocID="{B4F1B46E-22B2-4721-950C-8704487586DC}" presName="circle" presStyleLbl="node1" presStyleIdx="0" presStyleCnt="4"/>
      <dgm:spPr/>
      <dgm:t>
        <a:bodyPr/>
        <a:lstStyle/>
        <a:p>
          <a:endParaRPr lang="en-IN"/>
        </a:p>
      </dgm:t>
    </dgm:pt>
    <dgm:pt modelId="{13C564B0-C27E-4ABA-AFDA-59E145B256BA}" type="pres">
      <dgm:prSet presAssocID="{A7E2530A-34E2-4E9F-BC78-8920BA140C41}" presName="transSpace" presStyleCnt="0"/>
      <dgm:spPr/>
    </dgm:pt>
    <dgm:pt modelId="{6300E233-87DF-4270-9808-160BFEB8A5BE}" type="pres">
      <dgm:prSet presAssocID="{F2881FB1-6580-4F21-A283-BFAA6F91D5D2}" presName="posSpace" presStyleCnt="0"/>
      <dgm:spPr/>
    </dgm:pt>
    <dgm:pt modelId="{6E53DEF7-499E-42EE-802D-59B2F8915392}" type="pres">
      <dgm:prSet presAssocID="{F2881FB1-6580-4F21-A283-BFAA6F91D5D2}" presName="vertFlow" presStyleCnt="0"/>
      <dgm:spPr/>
    </dgm:pt>
    <dgm:pt modelId="{E08C30D1-35EA-4D05-9731-5D01E3FCBD09}" type="pres">
      <dgm:prSet presAssocID="{F2881FB1-6580-4F21-A283-BFAA6F91D5D2}" presName="topSpace" presStyleCnt="0"/>
      <dgm:spPr/>
    </dgm:pt>
    <dgm:pt modelId="{2F3BD88A-9166-4A26-B941-B9BAEE1A11D5}" type="pres">
      <dgm:prSet presAssocID="{F2881FB1-6580-4F21-A283-BFAA6F91D5D2}" presName="firstComp" presStyleCnt="0"/>
      <dgm:spPr/>
    </dgm:pt>
    <dgm:pt modelId="{F660F4B9-35DB-4256-A868-A35C6DCCF6B2}" type="pres">
      <dgm:prSet presAssocID="{F2881FB1-6580-4F21-A283-BFAA6F91D5D2}" presName="firstChild" presStyleLbl="bgAccFollowNode1" presStyleIdx="4" presStyleCnt="11" custLinFactNeighborY="5133"/>
      <dgm:spPr/>
      <dgm:t>
        <a:bodyPr/>
        <a:lstStyle/>
        <a:p>
          <a:endParaRPr lang="en-IN"/>
        </a:p>
      </dgm:t>
    </dgm:pt>
    <dgm:pt modelId="{10C9E3CF-3A8F-4100-8ACD-91E2373197A2}" type="pres">
      <dgm:prSet presAssocID="{F2881FB1-6580-4F21-A283-BFAA6F91D5D2}" presName="firstChildTx" presStyleLbl="bgAccFollowNode1" presStyleIdx="4" presStyleCnt="11">
        <dgm:presLayoutVars>
          <dgm:bulletEnabled val="1"/>
        </dgm:presLayoutVars>
      </dgm:prSet>
      <dgm:spPr/>
      <dgm:t>
        <a:bodyPr/>
        <a:lstStyle/>
        <a:p>
          <a:endParaRPr lang="en-IN"/>
        </a:p>
      </dgm:t>
    </dgm:pt>
    <dgm:pt modelId="{60887C36-4733-46AC-A452-5444F6BC3B23}" type="pres">
      <dgm:prSet presAssocID="{29E78340-8EBE-415C-B973-78A91A054B9C}" presName="comp" presStyleCnt="0"/>
      <dgm:spPr/>
    </dgm:pt>
    <dgm:pt modelId="{614EBA0E-D12B-447E-B378-B0FA2DEBEA2F}" type="pres">
      <dgm:prSet presAssocID="{29E78340-8EBE-415C-B973-78A91A054B9C}" presName="child" presStyleLbl="bgAccFollowNode1" presStyleIdx="5" presStyleCnt="11" custLinFactNeighborY="5133"/>
      <dgm:spPr/>
      <dgm:t>
        <a:bodyPr/>
        <a:lstStyle/>
        <a:p>
          <a:endParaRPr lang="en-IN"/>
        </a:p>
      </dgm:t>
    </dgm:pt>
    <dgm:pt modelId="{B12AEB83-0A64-4B36-BF01-B2F834861BAA}" type="pres">
      <dgm:prSet presAssocID="{29E78340-8EBE-415C-B973-78A91A054B9C}" presName="childTx" presStyleLbl="bgAccFollowNode1" presStyleIdx="5" presStyleCnt="11">
        <dgm:presLayoutVars>
          <dgm:bulletEnabled val="1"/>
        </dgm:presLayoutVars>
      </dgm:prSet>
      <dgm:spPr/>
      <dgm:t>
        <a:bodyPr/>
        <a:lstStyle/>
        <a:p>
          <a:endParaRPr lang="en-IN"/>
        </a:p>
      </dgm:t>
    </dgm:pt>
    <dgm:pt modelId="{3055F178-D8CA-413A-99F2-20C8231C0651}" type="pres">
      <dgm:prSet presAssocID="{8321AB85-EA8C-4958-B404-B4C118CB3C18}" presName="comp" presStyleCnt="0"/>
      <dgm:spPr/>
    </dgm:pt>
    <dgm:pt modelId="{68509703-D239-4E1B-8CF0-EF08079E1226}" type="pres">
      <dgm:prSet presAssocID="{8321AB85-EA8C-4958-B404-B4C118CB3C18}" presName="child" presStyleLbl="bgAccFollowNode1" presStyleIdx="6" presStyleCnt="11"/>
      <dgm:spPr/>
      <dgm:t>
        <a:bodyPr/>
        <a:lstStyle/>
        <a:p>
          <a:endParaRPr lang="en-IN"/>
        </a:p>
      </dgm:t>
    </dgm:pt>
    <dgm:pt modelId="{E1767793-EDD5-4203-A612-8120A71CA906}" type="pres">
      <dgm:prSet presAssocID="{8321AB85-EA8C-4958-B404-B4C118CB3C18}" presName="childTx" presStyleLbl="bgAccFollowNode1" presStyleIdx="6" presStyleCnt="11">
        <dgm:presLayoutVars>
          <dgm:bulletEnabled val="1"/>
        </dgm:presLayoutVars>
      </dgm:prSet>
      <dgm:spPr/>
      <dgm:t>
        <a:bodyPr/>
        <a:lstStyle/>
        <a:p>
          <a:endParaRPr lang="en-IN"/>
        </a:p>
      </dgm:t>
    </dgm:pt>
    <dgm:pt modelId="{69136330-53DB-4978-A56B-160862279381}" type="pres">
      <dgm:prSet presAssocID="{F2881FB1-6580-4F21-A283-BFAA6F91D5D2}" presName="negSpace" presStyleCnt="0"/>
      <dgm:spPr/>
    </dgm:pt>
    <dgm:pt modelId="{FD776C1E-557E-4553-9447-49B69EEC7907}" type="pres">
      <dgm:prSet presAssocID="{F2881FB1-6580-4F21-A283-BFAA6F91D5D2}" presName="circle" presStyleLbl="node1" presStyleIdx="1" presStyleCnt="4"/>
      <dgm:spPr/>
      <dgm:t>
        <a:bodyPr/>
        <a:lstStyle/>
        <a:p>
          <a:endParaRPr lang="en-IN"/>
        </a:p>
      </dgm:t>
    </dgm:pt>
    <dgm:pt modelId="{FC2522F1-14BB-4B37-B60E-2E8A7E8A6C30}" type="pres">
      <dgm:prSet presAssocID="{A5ABDC17-7AB5-4F0E-992A-F9343F5D74EB}" presName="transSpace" presStyleCnt="0"/>
      <dgm:spPr/>
    </dgm:pt>
    <dgm:pt modelId="{2C2F6211-85A7-47FE-9239-DE94DF41A263}" type="pres">
      <dgm:prSet presAssocID="{6352CA33-6755-44BE-808F-400DA4CF80A7}" presName="posSpace" presStyleCnt="0"/>
      <dgm:spPr/>
    </dgm:pt>
    <dgm:pt modelId="{7B0C2EAE-70CB-4160-863D-210C3C66D5FD}" type="pres">
      <dgm:prSet presAssocID="{6352CA33-6755-44BE-808F-400DA4CF80A7}" presName="vertFlow" presStyleCnt="0"/>
      <dgm:spPr/>
    </dgm:pt>
    <dgm:pt modelId="{5AF3752E-55A6-443C-AD35-C49DF50A4566}" type="pres">
      <dgm:prSet presAssocID="{6352CA33-6755-44BE-808F-400DA4CF80A7}" presName="topSpace" presStyleCnt="0"/>
      <dgm:spPr/>
    </dgm:pt>
    <dgm:pt modelId="{53567A66-F0E9-4EF8-ADA9-764BA36AA6A9}" type="pres">
      <dgm:prSet presAssocID="{6352CA33-6755-44BE-808F-400DA4CF80A7}" presName="firstComp" presStyleCnt="0"/>
      <dgm:spPr/>
    </dgm:pt>
    <dgm:pt modelId="{AD2806AC-6A03-4F05-9F4D-F72EA0E56FBF}" type="pres">
      <dgm:prSet presAssocID="{6352CA33-6755-44BE-808F-400DA4CF80A7}" presName="firstChild" presStyleLbl="bgAccFollowNode1" presStyleIdx="7" presStyleCnt="11"/>
      <dgm:spPr/>
      <dgm:t>
        <a:bodyPr/>
        <a:lstStyle/>
        <a:p>
          <a:endParaRPr lang="en-IN"/>
        </a:p>
      </dgm:t>
    </dgm:pt>
    <dgm:pt modelId="{F8977219-728E-448F-AE8B-46B14F4F17DE}" type="pres">
      <dgm:prSet presAssocID="{6352CA33-6755-44BE-808F-400DA4CF80A7}" presName="firstChildTx" presStyleLbl="bgAccFollowNode1" presStyleIdx="7" presStyleCnt="11">
        <dgm:presLayoutVars>
          <dgm:bulletEnabled val="1"/>
        </dgm:presLayoutVars>
      </dgm:prSet>
      <dgm:spPr/>
      <dgm:t>
        <a:bodyPr/>
        <a:lstStyle/>
        <a:p>
          <a:endParaRPr lang="en-IN"/>
        </a:p>
      </dgm:t>
    </dgm:pt>
    <dgm:pt modelId="{46A8623B-DC64-4ED6-B73D-98FEAB030508}" type="pres">
      <dgm:prSet presAssocID="{3D5CDB25-F8FA-444B-8D4A-1D29D0CBA282}" presName="comp" presStyleCnt="0"/>
      <dgm:spPr/>
    </dgm:pt>
    <dgm:pt modelId="{5314AADB-0AD3-4BAE-9F15-B0FE4F44C802}" type="pres">
      <dgm:prSet presAssocID="{3D5CDB25-F8FA-444B-8D4A-1D29D0CBA282}" presName="child" presStyleLbl="bgAccFollowNode1" presStyleIdx="8" presStyleCnt="11"/>
      <dgm:spPr/>
      <dgm:t>
        <a:bodyPr/>
        <a:lstStyle/>
        <a:p>
          <a:endParaRPr lang="en-IN"/>
        </a:p>
      </dgm:t>
    </dgm:pt>
    <dgm:pt modelId="{96624143-7928-48E9-817F-BC4A07250C32}" type="pres">
      <dgm:prSet presAssocID="{3D5CDB25-F8FA-444B-8D4A-1D29D0CBA282}" presName="childTx" presStyleLbl="bgAccFollowNode1" presStyleIdx="8" presStyleCnt="11">
        <dgm:presLayoutVars>
          <dgm:bulletEnabled val="1"/>
        </dgm:presLayoutVars>
      </dgm:prSet>
      <dgm:spPr/>
      <dgm:t>
        <a:bodyPr/>
        <a:lstStyle/>
        <a:p>
          <a:endParaRPr lang="en-IN"/>
        </a:p>
      </dgm:t>
    </dgm:pt>
    <dgm:pt modelId="{FBCC4E74-37C0-494F-ABC0-7D18132E1437}" type="pres">
      <dgm:prSet presAssocID="{6352CA33-6755-44BE-808F-400DA4CF80A7}" presName="negSpace" presStyleCnt="0"/>
      <dgm:spPr/>
    </dgm:pt>
    <dgm:pt modelId="{89E6DA6E-7A23-44BD-8A99-378091FF741D}" type="pres">
      <dgm:prSet presAssocID="{6352CA33-6755-44BE-808F-400DA4CF80A7}" presName="circle" presStyleLbl="node1" presStyleIdx="2" presStyleCnt="4"/>
      <dgm:spPr/>
      <dgm:t>
        <a:bodyPr/>
        <a:lstStyle/>
        <a:p>
          <a:endParaRPr lang="en-IN"/>
        </a:p>
      </dgm:t>
    </dgm:pt>
    <dgm:pt modelId="{E966790E-26B5-4EB8-981F-1094BF4B7611}" type="pres">
      <dgm:prSet presAssocID="{AAB4CF73-4B9B-4AA0-9074-16C2D2AE00A1}" presName="transSpace" presStyleCnt="0"/>
      <dgm:spPr/>
    </dgm:pt>
    <dgm:pt modelId="{229B7655-E1F4-4CF5-84B8-30F0491D32B5}" type="pres">
      <dgm:prSet presAssocID="{7FCE83D9-631B-4420-BBFC-CA0AFA59F747}" presName="posSpace" presStyleCnt="0"/>
      <dgm:spPr/>
    </dgm:pt>
    <dgm:pt modelId="{F85FFCDF-8E5F-492B-B22D-55A08EACE783}" type="pres">
      <dgm:prSet presAssocID="{7FCE83D9-631B-4420-BBFC-CA0AFA59F747}" presName="vertFlow" presStyleCnt="0"/>
      <dgm:spPr/>
    </dgm:pt>
    <dgm:pt modelId="{600B3FB2-1315-4A84-8613-B445666BC7D2}" type="pres">
      <dgm:prSet presAssocID="{7FCE83D9-631B-4420-BBFC-CA0AFA59F747}" presName="topSpace" presStyleCnt="0"/>
      <dgm:spPr/>
    </dgm:pt>
    <dgm:pt modelId="{E47C73E9-FBEE-4370-9B3F-E04EB7C4023A}" type="pres">
      <dgm:prSet presAssocID="{7FCE83D9-631B-4420-BBFC-CA0AFA59F747}" presName="firstComp" presStyleCnt="0"/>
      <dgm:spPr/>
    </dgm:pt>
    <dgm:pt modelId="{402C2C77-A32C-4D99-9940-12535E1181F2}" type="pres">
      <dgm:prSet presAssocID="{7FCE83D9-631B-4420-BBFC-CA0AFA59F747}" presName="firstChild" presStyleLbl="bgAccFollowNode1" presStyleIdx="9" presStyleCnt="11"/>
      <dgm:spPr/>
      <dgm:t>
        <a:bodyPr/>
        <a:lstStyle/>
        <a:p>
          <a:endParaRPr lang="en-IN"/>
        </a:p>
      </dgm:t>
    </dgm:pt>
    <dgm:pt modelId="{5B88A17E-EFF5-4A04-9CC9-D2131DA9ECCC}" type="pres">
      <dgm:prSet presAssocID="{7FCE83D9-631B-4420-BBFC-CA0AFA59F747}" presName="firstChildTx" presStyleLbl="bgAccFollowNode1" presStyleIdx="9" presStyleCnt="11">
        <dgm:presLayoutVars>
          <dgm:bulletEnabled val="1"/>
        </dgm:presLayoutVars>
      </dgm:prSet>
      <dgm:spPr/>
      <dgm:t>
        <a:bodyPr/>
        <a:lstStyle/>
        <a:p>
          <a:endParaRPr lang="en-IN"/>
        </a:p>
      </dgm:t>
    </dgm:pt>
    <dgm:pt modelId="{F3C2D87B-A5E7-46E2-B3D3-58E6D9562663}" type="pres">
      <dgm:prSet presAssocID="{50451020-5E1A-4778-9E8D-169182A36191}" presName="comp" presStyleCnt="0"/>
      <dgm:spPr/>
    </dgm:pt>
    <dgm:pt modelId="{3086D0BF-AAD1-4310-88ED-4D81A687BD50}" type="pres">
      <dgm:prSet presAssocID="{50451020-5E1A-4778-9E8D-169182A36191}" presName="child" presStyleLbl="bgAccFollowNode1" presStyleIdx="10" presStyleCnt="11"/>
      <dgm:spPr/>
      <dgm:t>
        <a:bodyPr/>
        <a:lstStyle/>
        <a:p>
          <a:endParaRPr lang="en-IN"/>
        </a:p>
      </dgm:t>
    </dgm:pt>
    <dgm:pt modelId="{2B18CCD9-D6B1-4225-8D26-4BA691BB1837}" type="pres">
      <dgm:prSet presAssocID="{50451020-5E1A-4778-9E8D-169182A36191}" presName="childTx" presStyleLbl="bgAccFollowNode1" presStyleIdx="10" presStyleCnt="11">
        <dgm:presLayoutVars>
          <dgm:bulletEnabled val="1"/>
        </dgm:presLayoutVars>
      </dgm:prSet>
      <dgm:spPr/>
      <dgm:t>
        <a:bodyPr/>
        <a:lstStyle/>
        <a:p>
          <a:endParaRPr lang="en-IN"/>
        </a:p>
      </dgm:t>
    </dgm:pt>
    <dgm:pt modelId="{9051EF7D-7D6C-4B43-A6C4-239F9933C94D}" type="pres">
      <dgm:prSet presAssocID="{7FCE83D9-631B-4420-BBFC-CA0AFA59F747}" presName="negSpace" presStyleCnt="0"/>
      <dgm:spPr/>
    </dgm:pt>
    <dgm:pt modelId="{7453D9C8-CD6E-4AA4-8A19-7F6F667528F0}" type="pres">
      <dgm:prSet presAssocID="{7FCE83D9-631B-4420-BBFC-CA0AFA59F747}" presName="circle" presStyleLbl="node1" presStyleIdx="3" presStyleCnt="4"/>
      <dgm:spPr/>
      <dgm:t>
        <a:bodyPr/>
        <a:lstStyle/>
        <a:p>
          <a:endParaRPr lang="en-IN"/>
        </a:p>
      </dgm:t>
    </dgm:pt>
  </dgm:ptLst>
  <dgm:cxnLst>
    <dgm:cxn modelId="{55A9F97E-44CF-4BB7-A82A-3277785124B0}" type="presOf" srcId="{7CB6360B-4022-4E96-922B-A12DE0E2A39F}" destId="{D685DD23-B321-4B5E-842F-394CB33239FA}" srcOrd="1" destOrd="0" presId="urn:microsoft.com/office/officeart/2005/8/layout/hList9"/>
    <dgm:cxn modelId="{54B6477E-CBFE-44A4-8AAC-753F965E7D4F}" type="presOf" srcId="{6352CA33-6755-44BE-808F-400DA4CF80A7}" destId="{89E6DA6E-7A23-44BD-8A99-378091FF741D}" srcOrd="0" destOrd="0" presId="urn:microsoft.com/office/officeart/2005/8/layout/hList9"/>
    <dgm:cxn modelId="{9CAD6F89-F010-4A16-9F13-2E660117F658}" type="presOf" srcId="{70879558-61CA-4CCD-B2D6-5349B01EF337}" destId="{3EBE42F0-6491-49CC-95DC-985BA00CD458}" srcOrd="1" destOrd="0" presId="urn:microsoft.com/office/officeart/2005/8/layout/hList9"/>
    <dgm:cxn modelId="{30BA8EEC-3460-4306-91F8-A68289ED72A4}" type="presOf" srcId="{F9D46839-CD06-4669-AAE4-4D1E9AFEDA78}" destId="{4AE7D907-B6F4-4647-AB3F-ABE94C438AE8}" srcOrd="1" destOrd="0" presId="urn:microsoft.com/office/officeart/2005/8/layout/hList9"/>
    <dgm:cxn modelId="{3D7DECAF-BAFF-46A9-B242-BD71272493CD}" type="presOf" srcId="{F9D46839-CD06-4669-AAE4-4D1E9AFEDA78}" destId="{59179C9B-8BA4-4AC7-ACB1-A12DE00142E2}" srcOrd="0" destOrd="0" presId="urn:microsoft.com/office/officeart/2005/8/layout/hList9"/>
    <dgm:cxn modelId="{4EEAAB81-B1EA-4FC6-9983-D289F1AAF390}" type="presOf" srcId="{F2881FB1-6580-4F21-A283-BFAA6F91D5D2}" destId="{FD776C1E-557E-4553-9447-49B69EEC7907}" srcOrd="0" destOrd="0" presId="urn:microsoft.com/office/officeart/2005/8/layout/hList9"/>
    <dgm:cxn modelId="{44295DBD-C4F1-465A-9E0B-946AA7CEC2FC}" type="presOf" srcId="{3D5CDB25-F8FA-444B-8D4A-1D29D0CBA282}" destId="{96624143-7928-48E9-817F-BC4A07250C32}" srcOrd="1" destOrd="0" presId="urn:microsoft.com/office/officeart/2005/8/layout/hList9"/>
    <dgm:cxn modelId="{DDB5AD9A-40B0-48EF-AF2C-8CCDA330F7FE}" srcId="{B4F1B46E-22B2-4721-950C-8704487586DC}" destId="{9D72CDD3-5859-43DB-BD75-0C3C30E3DE62}" srcOrd="0" destOrd="0" parTransId="{1D5B1F83-33A7-4298-BC11-2B1252AFAEA5}" sibTransId="{15E25BD4-1EBF-43C2-8885-DBF66B8429E1}"/>
    <dgm:cxn modelId="{129AEA77-5D2A-49D4-956D-99009974B6C5}" srcId="{F2881FB1-6580-4F21-A283-BFAA6F91D5D2}" destId="{8321AB85-EA8C-4958-B404-B4C118CB3C18}" srcOrd="2" destOrd="0" parTransId="{24ABE8B3-7220-436D-9636-F7B4C0B99576}" sibTransId="{AA5F76CE-8FD4-4692-8BB1-EF84CF9D365E}"/>
    <dgm:cxn modelId="{8FAB4659-6291-457D-941A-93BCD304031A}" srcId="{B4F1B46E-22B2-4721-950C-8704487586DC}" destId="{70879558-61CA-4CCD-B2D6-5349B01EF337}" srcOrd="3" destOrd="0" parTransId="{95F5E6EE-4E8D-49F8-8C9E-8BBFD01B6A0E}" sibTransId="{053E317B-DD3F-4AFF-90D1-A55D37D325DC}"/>
    <dgm:cxn modelId="{CC38D461-1748-405E-9E66-36F03E9FAFA7}" type="presOf" srcId="{D5197DDB-D5D2-499F-B255-CF7BB5AE2B43}" destId="{10C9E3CF-3A8F-4100-8ACD-91E2373197A2}" srcOrd="1" destOrd="0" presId="urn:microsoft.com/office/officeart/2005/8/layout/hList9"/>
    <dgm:cxn modelId="{0CEE9AEA-F062-4241-8B3D-B9CC5FD26690}" type="presOf" srcId="{B4F1B46E-22B2-4721-950C-8704487586DC}" destId="{FC7ED273-8CFD-43C2-9C05-44FADF3E0637}" srcOrd="0" destOrd="0" presId="urn:microsoft.com/office/officeart/2005/8/layout/hList9"/>
    <dgm:cxn modelId="{70CAB4FC-3D17-49C2-8A7B-F387031FCDCA}" srcId="{7FCE83D9-631B-4420-BBFC-CA0AFA59F747}" destId="{DB9FB862-4759-4D6A-84F3-01524B92723B}" srcOrd="0" destOrd="0" parTransId="{CD1EE44C-3116-420B-89E3-1D797CB25D34}" sibTransId="{4BD4D4A5-043E-4ED5-A5CA-8D46DADC3150}"/>
    <dgm:cxn modelId="{CA12BEC6-439D-4D78-A312-6492C180208B}" type="presOf" srcId="{8321AB85-EA8C-4958-B404-B4C118CB3C18}" destId="{E1767793-EDD5-4203-A612-8120A71CA906}" srcOrd="1" destOrd="0" presId="urn:microsoft.com/office/officeart/2005/8/layout/hList9"/>
    <dgm:cxn modelId="{73956277-0E16-4B93-9ACE-E5B06DE3815A}" type="presOf" srcId="{9D72CDD3-5859-43DB-BD75-0C3C30E3DE62}" destId="{187D4E8C-5C91-4D00-870C-2C45D4EA263C}" srcOrd="1" destOrd="0" presId="urn:microsoft.com/office/officeart/2005/8/layout/hList9"/>
    <dgm:cxn modelId="{40A370C0-7952-4B7E-AE04-49555EFC74BE}" type="presOf" srcId="{8321AB85-EA8C-4958-B404-B4C118CB3C18}" destId="{68509703-D239-4E1B-8CF0-EF08079E1226}" srcOrd="0" destOrd="0" presId="urn:microsoft.com/office/officeart/2005/8/layout/hList9"/>
    <dgm:cxn modelId="{FC7BD086-74EA-4D6C-9657-E916D355F209}" srcId="{6352CA33-6755-44BE-808F-400DA4CF80A7}" destId="{9614A323-64B1-4077-A841-022051EC749A}" srcOrd="0" destOrd="0" parTransId="{E5F6BCBD-B84E-4018-BE9E-BF57FF3B4B36}" sibTransId="{FEC2A79F-8857-403A-A738-E8CE75C965E2}"/>
    <dgm:cxn modelId="{0F86DBDB-3C4F-4C84-981B-7F4CA2A8EAF3}" srcId="{7FCE83D9-631B-4420-BBFC-CA0AFA59F747}" destId="{50451020-5E1A-4778-9E8D-169182A36191}" srcOrd="1" destOrd="0" parTransId="{7DFC3849-4A12-49FB-B614-8AFD597CCB9E}" sibTransId="{EEDE2474-4F18-4F59-8E58-6382D253E514}"/>
    <dgm:cxn modelId="{3204ED53-15A0-4643-A582-021A785F1BA2}" srcId="{F2881FB1-6580-4F21-A283-BFAA6F91D5D2}" destId="{D5197DDB-D5D2-499F-B255-CF7BB5AE2B43}" srcOrd="0" destOrd="0" parTransId="{B14A4DC9-F40A-4867-ADB8-4BA8A1F83766}" sibTransId="{29F2454A-2FA8-4B3A-AC63-4A0B9FD04A75}"/>
    <dgm:cxn modelId="{588DAE20-686E-4024-A2F7-B9708684AA6B}" type="presOf" srcId="{9614A323-64B1-4077-A841-022051EC749A}" destId="{AD2806AC-6A03-4F05-9F4D-F72EA0E56FBF}" srcOrd="0" destOrd="0" presId="urn:microsoft.com/office/officeart/2005/8/layout/hList9"/>
    <dgm:cxn modelId="{E572418E-4340-4448-940D-253A2FA3B9B3}" srcId="{00C18FBF-3FF5-4C16-97CF-AF03740D7AB6}" destId="{7FCE83D9-631B-4420-BBFC-CA0AFA59F747}" srcOrd="3" destOrd="0" parTransId="{C61EC981-13FA-4710-B079-D35692EEB764}" sibTransId="{1B48A0DE-4031-4D45-86A1-94CDAF68824A}"/>
    <dgm:cxn modelId="{49CBE19B-693E-424C-82FD-58BD3909A183}" type="presOf" srcId="{DB9FB862-4759-4D6A-84F3-01524B92723B}" destId="{402C2C77-A32C-4D99-9940-12535E1181F2}" srcOrd="0" destOrd="0" presId="urn:microsoft.com/office/officeart/2005/8/layout/hList9"/>
    <dgm:cxn modelId="{2C8317B2-2EBB-4589-86EA-C77B3B6E81AA}" srcId="{00C18FBF-3FF5-4C16-97CF-AF03740D7AB6}" destId="{B4F1B46E-22B2-4721-950C-8704487586DC}" srcOrd="0" destOrd="0" parTransId="{E8A66543-CC4D-4785-A93E-5B125E09F826}" sibTransId="{A7E2530A-34E2-4E9F-BC78-8920BA140C41}"/>
    <dgm:cxn modelId="{2E3C97E6-67D4-4948-B47A-1115C2B2979F}" srcId="{6352CA33-6755-44BE-808F-400DA4CF80A7}" destId="{3D5CDB25-F8FA-444B-8D4A-1D29D0CBA282}" srcOrd="1" destOrd="0" parTransId="{4C229933-AC16-44B7-98EC-4C0F07FABCB0}" sibTransId="{189DA4C5-2A22-4C71-A806-7B4AB57767CC}"/>
    <dgm:cxn modelId="{95CEBFEA-0147-4AE9-B688-57E58D496858}" type="presOf" srcId="{50451020-5E1A-4778-9E8D-169182A36191}" destId="{3086D0BF-AAD1-4310-88ED-4D81A687BD50}" srcOrd="0" destOrd="0" presId="urn:microsoft.com/office/officeart/2005/8/layout/hList9"/>
    <dgm:cxn modelId="{AD25A8A0-4628-40E2-8C9E-64E6AD4D4D91}" srcId="{B4F1B46E-22B2-4721-950C-8704487586DC}" destId="{F9D46839-CD06-4669-AAE4-4D1E9AFEDA78}" srcOrd="1" destOrd="0" parTransId="{B6B535D8-00AB-4FA1-AAEC-92498ABC6F4C}" sibTransId="{6497F199-DC2A-41F9-A449-D395E6BC4900}"/>
    <dgm:cxn modelId="{CD2299B6-0FA5-4C16-9A14-FB4B26785A64}" type="presOf" srcId="{7CB6360B-4022-4E96-922B-A12DE0E2A39F}" destId="{1877502C-A892-4DC0-ADA6-FA065097BB90}" srcOrd="0" destOrd="0" presId="urn:microsoft.com/office/officeart/2005/8/layout/hList9"/>
    <dgm:cxn modelId="{4B76D4EC-A206-4D88-8E86-095DAAFC0440}" type="presOf" srcId="{3D5CDB25-F8FA-444B-8D4A-1D29D0CBA282}" destId="{5314AADB-0AD3-4BAE-9F15-B0FE4F44C802}" srcOrd="0" destOrd="0" presId="urn:microsoft.com/office/officeart/2005/8/layout/hList9"/>
    <dgm:cxn modelId="{8CC85ED3-16DB-41DB-8A46-0CD9C0F8A118}" type="presOf" srcId="{00C18FBF-3FF5-4C16-97CF-AF03740D7AB6}" destId="{0DC7A063-583D-4B0F-88B2-BD54F95D95AF}" srcOrd="0" destOrd="0" presId="urn:microsoft.com/office/officeart/2005/8/layout/hList9"/>
    <dgm:cxn modelId="{311348D8-FDE3-4C22-99F5-3B98C5F51F0D}" srcId="{F2881FB1-6580-4F21-A283-BFAA6F91D5D2}" destId="{29E78340-8EBE-415C-B973-78A91A054B9C}" srcOrd="1" destOrd="0" parTransId="{FF4E5F97-6974-4E39-A85D-DCB2E100798E}" sibTransId="{B4B9A51E-FA34-465E-B5B4-81CD76EB3FC2}"/>
    <dgm:cxn modelId="{E44665F6-3712-4BB4-BAA3-FA00A772430A}" type="presOf" srcId="{70879558-61CA-4CCD-B2D6-5349B01EF337}" destId="{51F68A05-A560-4C6F-BC90-521AEF3B0907}" srcOrd="0" destOrd="0" presId="urn:microsoft.com/office/officeart/2005/8/layout/hList9"/>
    <dgm:cxn modelId="{CD5EFFB3-C9FD-4DAC-8D97-0C2FB02B380B}" srcId="{B4F1B46E-22B2-4721-950C-8704487586DC}" destId="{7CB6360B-4022-4E96-922B-A12DE0E2A39F}" srcOrd="2" destOrd="0" parTransId="{44B2858F-607B-47DF-B44B-EA7D73FDC9F2}" sibTransId="{B35ED9D1-2A17-4034-8D08-4945CA54F6C9}"/>
    <dgm:cxn modelId="{82BAE5DD-3A79-4870-9019-1254385E0650}" srcId="{00C18FBF-3FF5-4C16-97CF-AF03740D7AB6}" destId="{6352CA33-6755-44BE-808F-400DA4CF80A7}" srcOrd="2" destOrd="0" parTransId="{AEB59203-63BA-4A96-BADC-40BAEBD9AA40}" sibTransId="{AAB4CF73-4B9B-4AA0-9074-16C2D2AE00A1}"/>
    <dgm:cxn modelId="{33FE2EFE-B344-4474-A2D1-BC40C0C0B45C}" type="presOf" srcId="{9D72CDD3-5859-43DB-BD75-0C3C30E3DE62}" destId="{6B08AC4B-4CEC-41E5-AE19-47A4E2720563}" srcOrd="0" destOrd="0" presId="urn:microsoft.com/office/officeart/2005/8/layout/hList9"/>
    <dgm:cxn modelId="{4A31D641-1B5D-46D3-B685-0C4DC6EFE71B}" srcId="{00C18FBF-3FF5-4C16-97CF-AF03740D7AB6}" destId="{F2881FB1-6580-4F21-A283-BFAA6F91D5D2}" srcOrd="1" destOrd="0" parTransId="{2D960FDD-BADA-480D-9043-497C56588AD3}" sibTransId="{A5ABDC17-7AB5-4F0E-992A-F9343F5D74EB}"/>
    <dgm:cxn modelId="{C14815F1-7D51-4033-8CA5-518F435AAFAC}" type="presOf" srcId="{D5197DDB-D5D2-499F-B255-CF7BB5AE2B43}" destId="{F660F4B9-35DB-4256-A868-A35C6DCCF6B2}" srcOrd="0" destOrd="0" presId="urn:microsoft.com/office/officeart/2005/8/layout/hList9"/>
    <dgm:cxn modelId="{B7161975-F819-4039-BF50-3B74B77B3B59}" type="presOf" srcId="{29E78340-8EBE-415C-B973-78A91A054B9C}" destId="{614EBA0E-D12B-447E-B378-B0FA2DEBEA2F}" srcOrd="0" destOrd="0" presId="urn:microsoft.com/office/officeart/2005/8/layout/hList9"/>
    <dgm:cxn modelId="{CAD62F8F-FBA9-435D-A01F-19CB38E57886}" type="presOf" srcId="{29E78340-8EBE-415C-B973-78A91A054B9C}" destId="{B12AEB83-0A64-4B36-BF01-B2F834861BAA}" srcOrd="1" destOrd="0" presId="urn:microsoft.com/office/officeart/2005/8/layout/hList9"/>
    <dgm:cxn modelId="{2754EA7B-51AE-4E77-87F2-1793CA909F21}" type="presOf" srcId="{50451020-5E1A-4778-9E8D-169182A36191}" destId="{2B18CCD9-D6B1-4225-8D26-4BA691BB1837}" srcOrd="1" destOrd="0" presId="urn:microsoft.com/office/officeart/2005/8/layout/hList9"/>
    <dgm:cxn modelId="{E20C2CC7-0CEE-4C69-873E-532BF1B7DD60}" type="presOf" srcId="{9614A323-64B1-4077-A841-022051EC749A}" destId="{F8977219-728E-448F-AE8B-46B14F4F17DE}" srcOrd="1" destOrd="0" presId="urn:microsoft.com/office/officeart/2005/8/layout/hList9"/>
    <dgm:cxn modelId="{2AD7A317-85EB-4753-B6B2-C0E723115ECF}" type="presOf" srcId="{7FCE83D9-631B-4420-BBFC-CA0AFA59F747}" destId="{7453D9C8-CD6E-4AA4-8A19-7F6F667528F0}" srcOrd="0" destOrd="0" presId="urn:microsoft.com/office/officeart/2005/8/layout/hList9"/>
    <dgm:cxn modelId="{EF174BDD-4F20-4DFD-8D56-39C16C795083}" type="presOf" srcId="{DB9FB862-4759-4D6A-84F3-01524B92723B}" destId="{5B88A17E-EFF5-4A04-9CC9-D2131DA9ECCC}" srcOrd="1" destOrd="0" presId="urn:microsoft.com/office/officeart/2005/8/layout/hList9"/>
    <dgm:cxn modelId="{90F6A39B-35D5-4C42-BC38-81D32430FFCA}" type="presParOf" srcId="{0DC7A063-583D-4B0F-88B2-BD54F95D95AF}" destId="{3B23570A-ECC9-4DF8-BCB4-0465C69CBB88}" srcOrd="0" destOrd="0" presId="urn:microsoft.com/office/officeart/2005/8/layout/hList9"/>
    <dgm:cxn modelId="{A3A810DF-EA68-43B9-BFBA-698BAAA73961}" type="presParOf" srcId="{0DC7A063-583D-4B0F-88B2-BD54F95D95AF}" destId="{FC66A233-6BBA-46AF-B2F6-28E379B158E2}" srcOrd="1" destOrd="0" presId="urn:microsoft.com/office/officeart/2005/8/layout/hList9"/>
    <dgm:cxn modelId="{82DEA815-C12A-49A2-8774-6582FC2FD1E2}" type="presParOf" srcId="{FC66A233-6BBA-46AF-B2F6-28E379B158E2}" destId="{46739A04-1AA3-49C6-8EA7-EB1DE975B900}" srcOrd="0" destOrd="0" presId="urn:microsoft.com/office/officeart/2005/8/layout/hList9"/>
    <dgm:cxn modelId="{1FCF241C-3512-4A71-AB76-D236F74D8D97}" type="presParOf" srcId="{FC66A233-6BBA-46AF-B2F6-28E379B158E2}" destId="{535C6EC9-8098-42C5-8527-E62FF045E4EB}" srcOrd="1" destOrd="0" presId="urn:microsoft.com/office/officeart/2005/8/layout/hList9"/>
    <dgm:cxn modelId="{42B8CA96-4658-4E2E-AADE-2A528067B500}" type="presParOf" srcId="{535C6EC9-8098-42C5-8527-E62FF045E4EB}" destId="{6B08AC4B-4CEC-41E5-AE19-47A4E2720563}" srcOrd="0" destOrd="0" presId="urn:microsoft.com/office/officeart/2005/8/layout/hList9"/>
    <dgm:cxn modelId="{0C621CF8-9512-45F6-AB4D-39BBEB94A196}" type="presParOf" srcId="{535C6EC9-8098-42C5-8527-E62FF045E4EB}" destId="{187D4E8C-5C91-4D00-870C-2C45D4EA263C}" srcOrd="1" destOrd="0" presId="urn:microsoft.com/office/officeart/2005/8/layout/hList9"/>
    <dgm:cxn modelId="{01835FB1-F556-45B5-AF7B-4B5D2DF545F9}" type="presParOf" srcId="{FC66A233-6BBA-46AF-B2F6-28E379B158E2}" destId="{ADF61BBD-28F4-4815-BC7F-82CF00464E8B}" srcOrd="2" destOrd="0" presId="urn:microsoft.com/office/officeart/2005/8/layout/hList9"/>
    <dgm:cxn modelId="{AA22B855-50F2-4916-AFBA-2ECFF8E35AEC}" type="presParOf" srcId="{ADF61BBD-28F4-4815-BC7F-82CF00464E8B}" destId="{59179C9B-8BA4-4AC7-ACB1-A12DE00142E2}" srcOrd="0" destOrd="0" presId="urn:microsoft.com/office/officeart/2005/8/layout/hList9"/>
    <dgm:cxn modelId="{EEBFC9B4-4AEF-4C40-84A1-E66FFD097F65}" type="presParOf" srcId="{ADF61BBD-28F4-4815-BC7F-82CF00464E8B}" destId="{4AE7D907-B6F4-4647-AB3F-ABE94C438AE8}" srcOrd="1" destOrd="0" presId="urn:microsoft.com/office/officeart/2005/8/layout/hList9"/>
    <dgm:cxn modelId="{199F5C78-8C59-49CC-8BEC-ED398059AA2F}" type="presParOf" srcId="{FC66A233-6BBA-46AF-B2F6-28E379B158E2}" destId="{E50A9A83-9985-4184-A476-E3402BD8E76E}" srcOrd="3" destOrd="0" presId="urn:microsoft.com/office/officeart/2005/8/layout/hList9"/>
    <dgm:cxn modelId="{6BB95169-9DCF-4792-A79E-8AF22AA35CF0}" type="presParOf" srcId="{E50A9A83-9985-4184-A476-E3402BD8E76E}" destId="{1877502C-A892-4DC0-ADA6-FA065097BB90}" srcOrd="0" destOrd="0" presId="urn:microsoft.com/office/officeart/2005/8/layout/hList9"/>
    <dgm:cxn modelId="{3C577493-9F1B-4682-8B7C-F27DDDF6B31A}" type="presParOf" srcId="{E50A9A83-9985-4184-A476-E3402BD8E76E}" destId="{D685DD23-B321-4B5E-842F-394CB33239FA}" srcOrd="1" destOrd="0" presId="urn:microsoft.com/office/officeart/2005/8/layout/hList9"/>
    <dgm:cxn modelId="{71DE690E-6678-4D1F-B870-81EE4F0127DA}" type="presParOf" srcId="{FC66A233-6BBA-46AF-B2F6-28E379B158E2}" destId="{E5677DE7-299C-4C9C-A4BC-6335CC601D12}" srcOrd="4" destOrd="0" presId="urn:microsoft.com/office/officeart/2005/8/layout/hList9"/>
    <dgm:cxn modelId="{667B5195-7502-47C1-9216-6641567E5BE7}" type="presParOf" srcId="{E5677DE7-299C-4C9C-A4BC-6335CC601D12}" destId="{51F68A05-A560-4C6F-BC90-521AEF3B0907}" srcOrd="0" destOrd="0" presId="urn:microsoft.com/office/officeart/2005/8/layout/hList9"/>
    <dgm:cxn modelId="{056F9B2C-83AB-40F2-9889-8545332CAF0B}" type="presParOf" srcId="{E5677DE7-299C-4C9C-A4BC-6335CC601D12}" destId="{3EBE42F0-6491-49CC-95DC-985BA00CD458}" srcOrd="1" destOrd="0" presId="urn:microsoft.com/office/officeart/2005/8/layout/hList9"/>
    <dgm:cxn modelId="{D9B34120-A435-4995-8936-7076CB0BBC14}" type="presParOf" srcId="{0DC7A063-583D-4B0F-88B2-BD54F95D95AF}" destId="{3845DB9A-BEF3-4D5D-B9C7-5FC0456401AC}" srcOrd="2" destOrd="0" presId="urn:microsoft.com/office/officeart/2005/8/layout/hList9"/>
    <dgm:cxn modelId="{ABB3BF4B-6A43-481B-93E4-63FE5B53D736}" type="presParOf" srcId="{0DC7A063-583D-4B0F-88B2-BD54F95D95AF}" destId="{FC7ED273-8CFD-43C2-9C05-44FADF3E0637}" srcOrd="3" destOrd="0" presId="urn:microsoft.com/office/officeart/2005/8/layout/hList9"/>
    <dgm:cxn modelId="{5A7C422D-1B40-43BE-90D1-EB31A0196958}" type="presParOf" srcId="{0DC7A063-583D-4B0F-88B2-BD54F95D95AF}" destId="{13C564B0-C27E-4ABA-AFDA-59E145B256BA}" srcOrd="4" destOrd="0" presId="urn:microsoft.com/office/officeart/2005/8/layout/hList9"/>
    <dgm:cxn modelId="{B6F78E48-34B2-443D-9DB5-DFE087ECCCA2}" type="presParOf" srcId="{0DC7A063-583D-4B0F-88B2-BD54F95D95AF}" destId="{6300E233-87DF-4270-9808-160BFEB8A5BE}" srcOrd="5" destOrd="0" presId="urn:microsoft.com/office/officeart/2005/8/layout/hList9"/>
    <dgm:cxn modelId="{8BB096D1-7F35-47D9-97BD-8315CC7BFF30}" type="presParOf" srcId="{0DC7A063-583D-4B0F-88B2-BD54F95D95AF}" destId="{6E53DEF7-499E-42EE-802D-59B2F8915392}" srcOrd="6" destOrd="0" presId="urn:microsoft.com/office/officeart/2005/8/layout/hList9"/>
    <dgm:cxn modelId="{8143CF9A-74B0-431B-8B70-F25FF9E9CC07}" type="presParOf" srcId="{6E53DEF7-499E-42EE-802D-59B2F8915392}" destId="{E08C30D1-35EA-4D05-9731-5D01E3FCBD09}" srcOrd="0" destOrd="0" presId="urn:microsoft.com/office/officeart/2005/8/layout/hList9"/>
    <dgm:cxn modelId="{717E46F6-54F6-400F-BEA2-2D770F8FE1AC}" type="presParOf" srcId="{6E53DEF7-499E-42EE-802D-59B2F8915392}" destId="{2F3BD88A-9166-4A26-B941-B9BAEE1A11D5}" srcOrd="1" destOrd="0" presId="urn:microsoft.com/office/officeart/2005/8/layout/hList9"/>
    <dgm:cxn modelId="{FD30D6B0-9023-4C34-BC8B-11576D7D85D0}" type="presParOf" srcId="{2F3BD88A-9166-4A26-B941-B9BAEE1A11D5}" destId="{F660F4B9-35DB-4256-A868-A35C6DCCF6B2}" srcOrd="0" destOrd="0" presId="urn:microsoft.com/office/officeart/2005/8/layout/hList9"/>
    <dgm:cxn modelId="{4127E1F6-CF4E-4280-8D7E-EA79DA7F926E}" type="presParOf" srcId="{2F3BD88A-9166-4A26-B941-B9BAEE1A11D5}" destId="{10C9E3CF-3A8F-4100-8ACD-91E2373197A2}" srcOrd="1" destOrd="0" presId="urn:microsoft.com/office/officeart/2005/8/layout/hList9"/>
    <dgm:cxn modelId="{240D5BC3-064F-40F1-B223-E90F443C0E62}" type="presParOf" srcId="{6E53DEF7-499E-42EE-802D-59B2F8915392}" destId="{60887C36-4733-46AC-A452-5444F6BC3B23}" srcOrd="2" destOrd="0" presId="urn:microsoft.com/office/officeart/2005/8/layout/hList9"/>
    <dgm:cxn modelId="{5130DB19-C344-4C67-8974-F482DA88C6EE}" type="presParOf" srcId="{60887C36-4733-46AC-A452-5444F6BC3B23}" destId="{614EBA0E-D12B-447E-B378-B0FA2DEBEA2F}" srcOrd="0" destOrd="0" presId="urn:microsoft.com/office/officeart/2005/8/layout/hList9"/>
    <dgm:cxn modelId="{E567C054-2A72-4AB4-A6D4-ADB5DBCCA358}" type="presParOf" srcId="{60887C36-4733-46AC-A452-5444F6BC3B23}" destId="{B12AEB83-0A64-4B36-BF01-B2F834861BAA}" srcOrd="1" destOrd="0" presId="urn:microsoft.com/office/officeart/2005/8/layout/hList9"/>
    <dgm:cxn modelId="{EEFC45B0-C46E-416E-9E6B-B1F59C294FE3}" type="presParOf" srcId="{6E53DEF7-499E-42EE-802D-59B2F8915392}" destId="{3055F178-D8CA-413A-99F2-20C8231C0651}" srcOrd="3" destOrd="0" presId="urn:microsoft.com/office/officeart/2005/8/layout/hList9"/>
    <dgm:cxn modelId="{5C03CBFC-B3AC-4F34-87A9-B0DB3ED76058}" type="presParOf" srcId="{3055F178-D8CA-413A-99F2-20C8231C0651}" destId="{68509703-D239-4E1B-8CF0-EF08079E1226}" srcOrd="0" destOrd="0" presId="urn:microsoft.com/office/officeart/2005/8/layout/hList9"/>
    <dgm:cxn modelId="{26BCC9C2-7660-4CB2-8BF8-89C141DD214F}" type="presParOf" srcId="{3055F178-D8CA-413A-99F2-20C8231C0651}" destId="{E1767793-EDD5-4203-A612-8120A71CA906}" srcOrd="1" destOrd="0" presId="urn:microsoft.com/office/officeart/2005/8/layout/hList9"/>
    <dgm:cxn modelId="{8E8FB3F8-FB70-4FE4-B5BA-C19FACFA1B00}" type="presParOf" srcId="{0DC7A063-583D-4B0F-88B2-BD54F95D95AF}" destId="{69136330-53DB-4978-A56B-160862279381}" srcOrd="7" destOrd="0" presId="urn:microsoft.com/office/officeart/2005/8/layout/hList9"/>
    <dgm:cxn modelId="{E29A6A07-F92B-42D0-AB6C-CBDC4D09F482}" type="presParOf" srcId="{0DC7A063-583D-4B0F-88B2-BD54F95D95AF}" destId="{FD776C1E-557E-4553-9447-49B69EEC7907}" srcOrd="8" destOrd="0" presId="urn:microsoft.com/office/officeart/2005/8/layout/hList9"/>
    <dgm:cxn modelId="{F5112D71-781C-4202-ABB8-DB1EDCD86EDD}" type="presParOf" srcId="{0DC7A063-583D-4B0F-88B2-BD54F95D95AF}" destId="{FC2522F1-14BB-4B37-B60E-2E8A7E8A6C30}" srcOrd="9" destOrd="0" presId="urn:microsoft.com/office/officeart/2005/8/layout/hList9"/>
    <dgm:cxn modelId="{E523450E-A3AF-4A0E-B49C-B17735DA770D}" type="presParOf" srcId="{0DC7A063-583D-4B0F-88B2-BD54F95D95AF}" destId="{2C2F6211-85A7-47FE-9239-DE94DF41A263}" srcOrd="10" destOrd="0" presId="urn:microsoft.com/office/officeart/2005/8/layout/hList9"/>
    <dgm:cxn modelId="{DA419B31-67DE-4EFA-B27E-FE490F3BBBE9}" type="presParOf" srcId="{0DC7A063-583D-4B0F-88B2-BD54F95D95AF}" destId="{7B0C2EAE-70CB-4160-863D-210C3C66D5FD}" srcOrd="11" destOrd="0" presId="urn:microsoft.com/office/officeart/2005/8/layout/hList9"/>
    <dgm:cxn modelId="{E75B7255-C3C2-4853-A254-4FC464A955FB}" type="presParOf" srcId="{7B0C2EAE-70CB-4160-863D-210C3C66D5FD}" destId="{5AF3752E-55A6-443C-AD35-C49DF50A4566}" srcOrd="0" destOrd="0" presId="urn:microsoft.com/office/officeart/2005/8/layout/hList9"/>
    <dgm:cxn modelId="{7E341898-7E07-42AE-AF72-F3FE51DB607D}" type="presParOf" srcId="{7B0C2EAE-70CB-4160-863D-210C3C66D5FD}" destId="{53567A66-F0E9-4EF8-ADA9-764BA36AA6A9}" srcOrd="1" destOrd="0" presId="urn:microsoft.com/office/officeart/2005/8/layout/hList9"/>
    <dgm:cxn modelId="{6921A499-8F73-422E-A7B2-542603462801}" type="presParOf" srcId="{53567A66-F0E9-4EF8-ADA9-764BA36AA6A9}" destId="{AD2806AC-6A03-4F05-9F4D-F72EA0E56FBF}" srcOrd="0" destOrd="0" presId="urn:microsoft.com/office/officeart/2005/8/layout/hList9"/>
    <dgm:cxn modelId="{71657402-D8EE-4D75-A318-C201F69935C5}" type="presParOf" srcId="{53567A66-F0E9-4EF8-ADA9-764BA36AA6A9}" destId="{F8977219-728E-448F-AE8B-46B14F4F17DE}" srcOrd="1" destOrd="0" presId="urn:microsoft.com/office/officeart/2005/8/layout/hList9"/>
    <dgm:cxn modelId="{8A22C2BB-14BA-4A55-B045-EC909A21FCC0}" type="presParOf" srcId="{7B0C2EAE-70CB-4160-863D-210C3C66D5FD}" destId="{46A8623B-DC64-4ED6-B73D-98FEAB030508}" srcOrd="2" destOrd="0" presId="urn:microsoft.com/office/officeart/2005/8/layout/hList9"/>
    <dgm:cxn modelId="{638D2003-ED63-49D1-9AEC-C1D1BADA6684}" type="presParOf" srcId="{46A8623B-DC64-4ED6-B73D-98FEAB030508}" destId="{5314AADB-0AD3-4BAE-9F15-B0FE4F44C802}" srcOrd="0" destOrd="0" presId="urn:microsoft.com/office/officeart/2005/8/layout/hList9"/>
    <dgm:cxn modelId="{2F904C48-B6BC-4555-BECA-D46DDF84638F}" type="presParOf" srcId="{46A8623B-DC64-4ED6-B73D-98FEAB030508}" destId="{96624143-7928-48E9-817F-BC4A07250C32}" srcOrd="1" destOrd="0" presId="urn:microsoft.com/office/officeart/2005/8/layout/hList9"/>
    <dgm:cxn modelId="{A1781187-B864-4FDD-92B8-8886C4C9980A}" type="presParOf" srcId="{0DC7A063-583D-4B0F-88B2-BD54F95D95AF}" destId="{FBCC4E74-37C0-494F-ABC0-7D18132E1437}" srcOrd="12" destOrd="0" presId="urn:microsoft.com/office/officeart/2005/8/layout/hList9"/>
    <dgm:cxn modelId="{8F60E1BB-4A2D-46DD-9151-CF011B46704C}" type="presParOf" srcId="{0DC7A063-583D-4B0F-88B2-BD54F95D95AF}" destId="{89E6DA6E-7A23-44BD-8A99-378091FF741D}" srcOrd="13" destOrd="0" presId="urn:microsoft.com/office/officeart/2005/8/layout/hList9"/>
    <dgm:cxn modelId="{FBC76AAC-D353-43E7-B886-84B896E1D1F7}" type="presParOf" srcId="{0DC7A063-583D-4B0F-88B2-BD54F95D95AF}" destId="{E966790E-26B5-4EB8-981F-1094BF4B7611}" srcOrd="14" destOrd="0" presId="urn:microsoft.com/office/officeart/2005/8/layout/hList9"/>
    <dgm:cxn modelId="{DB95B4C0-D6D3-4D9B-8370-90771203F34E}" type="presParOf" srcId="{0DC7A063-583D-4B0F-88B2-BD54F95D95AF}" destId="{229B7655-E1F4-4CF5-84B8-30F0491D32B5}" srcOrd="15" destOrd="0" presId="urn:microsoft.com/office/officeart/2005/8/layout/hList9"/>
    <dgm:cxn modelId="{4EB017DB-9062-4AB6-8316-B2288A7A2CFD}" type="presParOf" srcId="{0DC7A063-583D-4B0F-88B2-BD54F95D95AF}" destId="{F85FFCDF-8E5F-492B-B22D-55A08EACE783}" srcOrd="16" destOrd="0" presId="urn:microsoft.com/office/officeart/2005/8/layout/hList9"/>
    <dgm:cxn modelId="{8E2E331F-31C0-4D70-85D1-49F36FADF50E}" type="presParOf" srcId="{F85FFCDF-8E5F-492B-B22D-55A08EACE783}" destId="{600B3FB2-1315-4A84-8613-B445666BC7D2}" srcOrd="0" destOrd="0" presId="urn:microsoft.com/office/officeart/2005/8/layout/hList9"/>
    <dgm:cxn modelId="{2FE91DB1-02E8-473D-AECC-8F52076F7725}" type="presParOf" srcId="{F85FFCDF-8E5F-492B-B22D-55A08EACE783}" destId="{E47C73E9-FBEE-4370-9B3F-E04EB7C4023A}" srcOrd="1" destOrd="0" presId="urn:microsoft.com/office/officeart/2005/8/layout/hList9"/>
    <dgm:cxn modelId="{8C92ADB9-866E-4463-B892-55E372E38C73}" type="presParOf" srcId="{E47C73E9-FBEE-4370-9B3F-E04EB7C4023A}" destId="{402C2C77-A32C-4D99-9940-12535E1181F2}" srcOrd="0" destOrd="0" presId="urn:microsoft.com/office/officeart/2005/8/layout/hList9"/>
    <dgm:cxn modelId="{AC3DAE37-27F5-4620-8CEB-56DCD408DAF2}" type="presParOf" srcId="{E47C73E9-FBEE-4370-9B3F-E04EB7C4023A}" destId="{5B88A17E-EFF5-4A04-9CC9-D2131DA9ECCC}" srcOrd="1" destOrd="0" presId="urn:microsoft.com/office/officeart/2005/8/layout/hList9"/>
    <dgm:cxn modelId="{ACCFE6DF-C28F-4455-8EE6-C6C26AE57286}" type="presParOf" srcId="{F85FFCDF-8E5F-492B-B22D-55A08EACE783}" destId="{F3C2D87B-A5E7-46E2-B3D3-58E6D9562663}" srcOrd="2" destOrd="0" presId="urn:microsoft.com/office/officeart/2005/8/layout/hList9"/>
    <dgm:cxn modelId="{8BABF1AE-7D8E-442F-86BB-9D446B494A9B}" type="presParOf" srcId="{F3C2D87B-A5E7-46E2-B3D3-58E6D9562663}" destId="{3086D0BF-AAD1-4310-88ED-4D81A687BD50}" srcOrd="0" destOrd="0" presId="urn:microsoft.com/office/officeart/2005/8/layout/hList9"/>
    <dgm:cxn modelId="{379849F5-0C26-4298-B6EA-C574C2575D06}" type="presParOf" srcId="{F3C2D87B-A5E7-46E2-B3D3-58E6D9562663}" destId="{2B18CCD9-D6B1-4225-8D26-4BA691BB1837}" srcOrd="1" destOrd="0" presId="urn:microsoft.com/office/officeart/2005/8/layout/hList9"/>
    <dgm:cxn modelId="{D6D2F253-4E98-4F1B-B270-B300B85273AE}" type="presParOf" srcId="{0DC7A063-583D-4B0F-88B2-BD54F95D95AF}" destId="{9051EF7D-7D6C-4B43-A6C4-239F9933C94D}" srcOrd="17" destOrd="0" presId="urn:microsoft.com/office/officeart/2005/8/layout/hList9"/>
    <dgm:cxn modelId="{10CEEA17-0A53-4F49-86D1-E88674E25BEC}" type="presParOf" srcId="{0DC7A063-583D-4B0F-88B2-BD54F95D95AF}" destId="{7453D9C8-CD6E-4AA4-8A19-7F6F667528F0}" srcOrd="18" destOrd="0" presId="urn:microsoft.com/office/officeart/2005/8/layout/hList9"/>
  </dgm:cxnLst>
  <dgm:bg/>
  <dgm:whole/>
</dgm:dataModel>
</file>

<file path=ppt/diagrams/data2.xml><?xml version="1.0" encoding="utf-8"?>
<dgm:dataModel xmlns:dgm="http://schemas.openxmlformats.org/drawingml/2006/diagram" xmlns:a="http://schemas.openxmlformats.org/drawingml/2006/main">
  <dgm:ptLst>
    <dgm:pt modelId="{CCC0B5C3-A1F3-40D9-9403-C28BE08CB47B}"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en-IN"/>
        </a:p>
      </dgm:t>
    </dgm:pt>
    <dgm:pt modelId="{123F02CF-045B-454B-9BB2-DCF391AB109B}">
      <dgm:prSet phldrT="[Text]" custT="1"/>
      <dgm:spPr>
        <a:solidFill>
          <a:srgbClr val="002060"/>
        </a:solidFill>
        <a:ln w="12700">
          <a:solidFill>
            <a:srgbClr val="0070C0"/>
          </a:solidFill>
        </a:ln>
      </dgm:spPr>
      <dgm:t>
        <a:bodyPr/>
        <a:lstStyle/>
        <a:p>
          <a:r>
            <a:rPr lang="en-IN" sz="1600" b="0" dirty="0" smtClean="0"/>
            <a:t>DIRECT  PLANT GROWTH PROMOTIOM</a:t>
          </a:r>
        </a:p>
        <a:p>
          <a:r>
            <a:rPr lang="en-IN" sz="1800" b="0" dirty="0" smtClean="0"/>
            <a:t>(Bio-fertilizer  activity)</a:t>
          </a:r>
          <a:endParaRPr lang="en-IN" sz="1800" b="0" dirty="0"/>
        </a:p>
      </dgm:t>
    </dgm:pt>
    <dgm:pt modelId="{AD2E4C01-3523-4B4A-BC73-4C481E33AA5F}" type="parTrans" cxnId="{DC5AFFA9-828C-4DF6-A985-EB8F6FBDA32E}">
      <dgm:prSet/>
      <dgm:spPr/>
      <dgm:t>
        <a:bodyPr/>
        <a:lstStyle/>
        <a:p>
          <a:endParaRPr lang="en-IN"/>
        </a:p>
      </dgm:t>
    </dgm:pt>
    <dgm:pt modelId="{645A24D2-303C-4BEC-82FC-5F156C9EF616}" type="sibTrans" cxnId="{DC5AFFA9-828C-4DF6-A985-EB8F6FBDA32E}">
      <dgm:prSet/>
      <dgm:spPr/>
      <dgm:t>
        <a:bodyPr/>
        <a:lstStyle/>
        <a:p>
          <a:endParaRPr lang="en-IN"/>
        </a:p>
      </dgm:t>
    </dgm:pt>
    <dgm:pt modelId="{B8060E6E-0AC0-4764-A470-DA078876D643}">
      <dgm:prSet phldrT="[Text]"/>
      <dgm:spPr>
        <a:solidFill>
          <a:schemeClr val="bg2">
            <a:alpha val="90000"/>
          </a:schemeClr>
        </a:solidFill>
        <a:ln w="12700"/>
      </dgm:spPr>
      <dgm:t>
        <a:bodyPr/>
        <a:lstStyle/>
        <a:p>
          <a:r>
            <a:rPr lang="en-IN" b="0" dirty="0" smtClean="0">
              <a:solidFill>
                <a:schemeClr val="tx2"/>
              </a:solidFill>
            </a:rPr>
            <a:t>Phosphate solubilization</a:t>
          </a:r>
          <a:endParaRPr lang="en-IN" b="0" dirty="0">
            <a:solidFill>
              <a:schemeClr val="tx2"/>
            </a:solidFill>
          </a:endParaRPr>
        </a:p>
      </dgm:t>
    </dgm:pt>
    <dgm:pt modelId="{35B89816-3E4F-43D2-A0DF-0B3257DD0574}" type="parTrans" cxnId="{C7EF0E61-3721-4E50-9AE0-F434C989BA29}">
      <dgm:prSet/>
      <dgm:spPr>
        <a:ln w="12700"/>
      </dgm:spPr>
      <dgm:t>
        <a:bodyPr/>
        <a:lstStyle/>
        <a:p>
          <a:endParaRPr lang="en-IN"/>
        </a:p>
      </dgm:t>
    </dgm:pt>
    <dgm:pt modelId="{1958DE53-D7F2-4284-9379-D3A1CB9C1408}" type="sibTrans" cxnId="{C7EF0E61-3721-4E50-9AE0-F434C989BA29}">
      <dgm:prSet/>
      <dgm:spPr/>
      <dgm:t>
        <a:bodyPr/>
        <a:lstStyle/>
        <a:p>
          <a:endParaRPr lang="en-IN"/>
        </a:p>
      </dgm:t>
    </dgm:pt>
    <dgm:pt modelId="{5BF68714-AD56-4951-A275-F10DADDAE5CD}">
      <dgm:prSet phldrT="[Text]"/>
      <dgm:spPr>
        <a:ln w="12700"/>
      </dgm:spPr>
      <dgm:t>
        <a:bodyPr/>
        <a:lstStyle/>
        <a:p>
          <a:r>
            <a:rPr lang="en-IN" b="0" dirty="0" smtClean="0">
              <a:solidFill>
                <a:schemeClr val="tx2"/>
              </a:solidFill>
            </a:rPr>
            <a:t>Potassium solubilization </a:t>
          </a:r>
          <a:endParaRPr lang="en-IN" b="0" dirty="0">
            <a:solidFill>
              <a:schemeClr val="tx2"/>
            </a:solidFill>
          </a:endParaRPr>
        </a:p>
      </dgm:t>
    </dgm:pt>
    <dgm:pt modelId="{4AE81ABC-BD35-4D8C-B97D-3947EE19361A}" type="parTrans" cxnId="{E132A347-9578-4985-B69C-3C1A8E25F2BC}">
      <dgm:prSet/>
      <dgm:spPr>
        <a:ln w="12700"/>
      </dgm:spPr>
      <dgm:t>
        <a:bodyPr/>
        <a:lstStyle/>
        <a:p>
          <a:endParaRPr lang="en-IN"/>
        </a:p>
      </dgm:t>
    </dgm:pt>
    <dgm:pt modelId="{295E06B4-7C4C-40A5-82C8-71EA5D814894}" type="sibTrans" cxnId="{E132A347-9578-4985-B69C-3C1A8E25F2BC}">
      <dgm:prSet/>
      <dgm:spPr/>
      <dgm:t>
        <a:bodyPr/>
        <a:lstStyle/>
        <a:p>
          <a:endParaRPr lang="en-IN"/>
        </a:p>
      </dgm:t>
    </dgm:pt>
    <dgm:pt modelId="{73BFA6A4-5733-47FA-84E0-32F8A3535C97}">
      <dgm:prSet phldrT="[Text]" custT="1"/>
      <dgm:spPr>
        <a:solidFill>
          <a:srgbClr val="002060"/>
        </a:solidFill>
        <a:ln w="12700"/>
      </dgm:spPr>
      <dgm:t>
        <a:bodyPr/>
        <a:lstStyle/>
        <a:p>
          <a:r>
            <a:rPr lang="en-IN" sz="1600" b="0" dirty="0" smtClean="0"/>
            <a:t>IN-DIRECT  PLANT GROWTH PROMOTIOM</a:t>
          </a:r>
        </a:p>
        <a:p>
          <a:r>
            <a:rPr lang="en-IN" sz="1800" b="0" dirty="0" smtClean="0"/>
            <a:t>(Bio-control  activity)</a:t>
          </a:r>
          <a:endParaRPr lang="en-IN" sz="1800" b="0" dirty="0"/>
        </a:p>
      </dgm:t>
    </dgm:pt>
    <dgm:pt modelId="{B8D40F94-B261-472D-B39B-9D58832397FB}" type="parTrans" cxnId="{907E7436-6785-42A6-A72F-AF581100AD1B}">
      <dgm:prSet/>
      <dgm:spPr/>
      <dgm:t>
        <a:bodyPr/>
        <a:lstStyle/>
        <a:p>
          <a:endParaRPr lang="en-IN"/>
        </a:p>
      </dgm:t>
    </dgm:pt>
    <dgm:pt modelId="{627F8909-8351-4CD2-AB11-94891001E1A1}" type="sibTrans" cxnId="{907E7436-6785-42A6-A72F-AF581100AD1B}">
      <dgm:prSet/>
      <dgm:spPr/>
      <dgm:t>
        <a:bodyPr/>
        <a:lstStyle/>
        <a:p>
          <a:endParaRPr lang="en-IN"/>
        </a:p>
      </dgm:t>
    </dgm:pt>
    <dgm:pt modelId="{66548E22-F54F-4F4F-A776-0FB19F777D57}">
      <dgm:prSet phldrT="[Text]"/>
      <dgm:spPr>
        <a:ln w="12700"/>
      </dgm:spPr>
      <dgm:t>
        <a:bodyPr/>
        <a:lstStyle/>
        <a:p>
          <a:r>
            <a:rPr lang="en-IN" b="0" dirty="0" smtClean="0">
              <a:solidFill>
                <a:schemeClr val="tx2"/>
              </a:solidFill>
            </a:rPr>
            <a:t>Antibiotic production</a:t>
          </a:r>
          <a:endParaRPr lang="en-IN" b="0" dirty="0">
            <a:solidFill>
              <a:schemeClr val="tx2"/>
            </a:solidFill>
          </a:endParaRPr>
        </a:p>
      </dgm:t>
    </dgm:pt>
    <dgm:pt modelId="{85609DAF-E66E-42B7-9E03-E4C0CC0CB2ED}" type="parTrans" cxnId="{6DE82475-D04E-4B67-B684-9B2D041986AE}">
      <dgm:prSet/>
      <dgm:spPr>
        <a:ln w="12700"/>
      </dgm:spPr>
      <dgm:t>
        <a:bodyPr/>
        <a:lstStyle/>
        <a:p>
          <a:endParaRPr lang="en-IN"/>
        </a:p>
      </dgm:t>
    </dgm:pt>
    <dgm:pt modelId="{8BAC9E91-C46A-459A-B76A-4B0F41B87C7D}" type="sibTrans" cxnId="{6DE82475-D04E-4B67-B684-9B2D041986AE}">
      <dgm:prSet/>
      <dgm:spPr/>
      <dgm:t>
        <a:bodyPr/>
        <a:lstStyle/>
        <a:p>
          <a:endParaRPr lang="en-IN"/>
        </a:p>
      </dgm:t>
    </dgm:pt>
    <dgm:pt modelId="{EDD4B7BA-F908-4125-AEAC-3B3946BB9DFA}">
      <dgm:prSet phldrT="[Text]"/>
      <dgm:spPr>
        <a:ln w="12700"/>
      </dgm:spPr>
      <dgm:t>
        <a:bodyPr/>
        <a:lstStyle/>
        <a:p>
          <a:r>
            <a:rPr lang="en-IN" b="0" dirty="0" smtClean="0">
              <a:solidFill>
                <a:schemeClr val="tx2"/>
              </a:solidFill>
            </a:rPr>
            <a:t>Hydrolytic enzyme</a:t>
          </a:r>
          <a:endParaRPr lang="en-IN" b="0" dirty="0">
            <a:solidFill>
              <a:schemeClr val="tx2"/>
            </a:solidFill>
          </a:endParaRPr>
        </a:p>
      </dgm:t>
    </dgm:pt>
    <dgm:pt modelId="{43AF6687-7AF4-40AC-8603-FB2276D2034B}" type="parTrans" cxnId="{CC983820-F9C0-402A-958A-78F60275D2C6}">
      <dgm:prSet/>
      <dgm:spPr>
        <a:ln w="12700"/>
      </dgm:spPr>
      <dgm:t>
        <a:bodyPr/>
        <a:lstStyle/>
        <a:p>
          <a:endParaRPr lang="en-IN"/>
        </a:p>
      </dgm:t>
    </dgm:pt>
    <dgm:pt modelId="{F8FA8F69-4C2C-4755-B7EC-6F28A8FD4249}" type="sibTrans" cxnId="{CC983820-F9C0-402A-958A-78F60275D2C6}">
      <dgm:prSet/>
      <dgm:spPr/>
      <dgm:t>
        <a:bodyPr/>
        <a:lstStyle/>
        <a:p>
          <a:endParaRPr lang="en-IN"/>
        </a:p>
      </dgm:t>
    </dgm:pt>
    <dgm:pt modelId="{32DC4907-F744-406A-8581-E516D49C7302}">
      <dgm:prSet/>
      <dgm:spPr>
        <a:ln w="12700"/>
      </dgm:spPr>
      <dgm:t>
        <a:bodyPr/>
        <a:lstStyle/>
        <a:p>
          <a:r>
            <a:rPr lang="en-IN" b="0" dirty="0" smtClean="0">
              <a:solidFill>
                <a:schemeClr val="tx2"/>
              </a:solidFill>
            </a:rPr>
            <a:t>Nitrogen fixation</a:t>
          </a:r>
          <a:endParaRPr lang="en-IN" b="0" dirty="0">
            <a:solidFill>
              <a:schemeClr val="tx2"/>
            </a:solidFill>
          </a:endParaRPr>
        </a:p>
      </dgm:t>
    </dgm:pt>
    <dgm:pt modelId="{31FFDE21-4BC2-4226-8372-9289560ED192}" type="parTrans" cxnId="{852D1990-2424-453C-91EE-6E5AC845BFA5}">
      <dgm:prSet/>
      <dgm:spPr>
        <a:ln w="12700"/>
      </dgm:spPr>
      <dgm:t>
        <a:bodyPr/>
        <a:lstStyle/>
        <a:p>
          <a:endParaRPr lang="en-IN"/>
        </a:p>
      </dgm:t>
    </dgm:pt>
    <dgm:pt modelId="{DC2D3885-F345-4FA0-AEEC-A8AC9CC0315A}" type="sibTrans" cxnId="{852D1990-2424-453C-91EE-6E5AC845BFA5}">
      <dgm:prSet/>
      <dgm:spPr/>
      <dgm:t>
        <a:bodyPr/>
        <a:lstStyle/>
        <a:p>
          <a:endParaRPr lang="en-IN"/>
        </a:p>
      </dgm:t>
    </dgm:pt>
    <dgm:pt modelId="{4E4B8CBB-7155-453E-9F2E-7AC4F0DB5D0B}">
      <dgm:prSet phldrT="[Text]"/>
      <dgm:spPr>
        <a:ln w="12700"/>
      </dgm:spPr>
      <dgm:t>
        <a:bodyPr/>
        <a:lstStyle/>
        <a:p>
          <a:r>
            <a:rPr lang="en-IN" b="0" dirty="0" smtClean="0">
              <a:solidFill>
                <a:schemeClr val="tx2"/>
              </a:solidFill>
            </a:rPr>
            <a:t>Phytohormone production</a:t>
          </a:r>
          <a:endParaRPr lang="en-IN" b="0" dirty="0">
            <a:solidFill>
              <a:schemeClr val="tx2"/>
            </a:solidFill>
          </a:endParaRPr>
        </a:p>
      </dgm:t>
    </dgm:pt>
    <dgm:pt modelId="{147DD9F7-BF5C-484C-81AF-695063DBAF9D}" type="parTrans" cxnId="{59529177-BBFC-407C-B6A1-5B61E6402871}">
      <dgm:prSet/>
      <dgm:spPr>
        <a:ln w="12700"/>
      </dgm:spPr>
      <dgm:t>
        <a:bodyPr/>
        <a:lstStyle/>
        <a:p>
          <a:endParaRPr lang="en-IN"/>
        </a:p>
      </dgm:t>
    </dgm:pt>
    <dgm:pt modelId="{6392BF7B-9103-4D2D-80D8-7547E87AEED1}" type="sibTrans" cxnId="{59529177-BBFC-407C-B6A1-5B61E6402871}">
      <dgm:prSet/>
      <dgm:spPr/>
      <dgm:t>
        <a:bodyPr/>
        <a:lstStyle/>
        <a:p>
          <a:endParaRPr lang="en-IN"/>
        </a:p>
      </dgm:t>
    </dgm:pt>
    <dgm:pt modelId="{4387450E-C800-4647-82C5-4C7497F96A10}">
      <dgm:prSet phldrT="[Text]"/>
      <dgm:spPr>
        <a:ln w="12700"/>
      </dgm:spPr>
      <dgm:t>
        <a:bodyPr/>
        <a:lstStyle/>
        <a:p>
          <a:r>
            <a:rPr lang="en-IN" b="0" dirty="0" err="1" smtClean="0">
              <a:solidFill>
                <a:schemeClr val="tx2"/>
              </a:solidFill>
            </a:rPr>
            <a:t>Exo</a:t>
          </a:r>
          <a:r>
            <a:rPr lang="en-IN" b="0" dirty="0" smtClean="0">
              <a:solidFill>
                <a:schemeClr val="tx2"/>
              </a:solidFill>
            </a:rPr>
            <a:t>-polysaccharides</a:t>
          </a:r>
          <a:endParaRPr lang="en-IN" b="0" dirty="0">
            <a:solidFill>
              <a:schemeClr val="tx2"/>
            </a:solidFill>
          </a:endParaRPr>
        </a:p>
      </dgm:t>
    </dgm:pt>
    <dgm:pt modelId="{C1D53AA1-B8BE-4B62-89F3-CB4B7C7BF189}" type="parTrans" cxnId="{4A686D93-3F17-4E82-A619-C2F6BC154559}">
      <dgm:prSet/>
      <dgm:spPr>
        <a:ln w="12700"/>
      </dgm:spPr>
      <dgm:t>
        <a:bodyPr/>
        <a:lstStyle/>
        <a:p>
          <a:endParaRPr lang="en-IN"/>
        </a:p>
      </dgm:t>
    </dgm:pt>
    <dgm:pt modelId="{A7FD12E7-E45B-450C-BDF7-27B0E1B8CBEA}" type="sibTrans" cxnId="{4A686D93-3F17-4E82-A619-C2F6BC154559}">
      <dgm:prSet/>
      <dgm:spPr/>
      <dgm:t>
        <a:bodyPr/>
        <a:lstStyle/>
        <a:p>
          <a:endParaRPr lang="en-IN"/>
        </a:p>
      </dgm:t>
    </dgm:pt>
    <dgm:pt modelId="{224E6E07-DF5F-46D0-BB04-1B97728638AC}">
      <dgm:prSet/>
      <dgm:spPr>
        <a:ln w="12700"/>
      </dgm:spPr>
      <dgm:t>
        <a:bodyPr/>
        <a:lstStyle/>
        <a:p>
          <a:r>
            <a:rPr lang="en-IN" b="0" dirty="0" smtClean="0">
              <a:solidFill>
                <a:schemeClr val="tx2"/>
              </a:solidFill>
            </a:rPr>
            <a:t>Induced systemic resistance </a:t>
          </a:r>
          <a:endParaRPr lang="en-IN" b="0" dirty="0">
            <a:solidFill>
              <a:schemeClr val="tx2"/>
            </a:solidFill>
          </a:endParaRPr>
        </a:p>
      </dgm:t>
    </dgm:pt>
    <dgm:pt modelId="{47FCC672-E02A-4A62-88AA-22DA71A33DB0}" type="parTrans" cxnId="{56FE49D0-E4FF-4186-9994-53E8937D0205}">
      <dgm:prSet/>
      <dgm:spPr>
        <a:ln w="12700"/>
      </dgm:spPr>
      <dgm:t>
        <a:bodyPr/>
        <a:lstStyle/>
        <a:p>
          <a:endParaRPr lang="en-IN"/>
        </a:p>
      </dgm:t>
    </dgm:pt>
    <dgm:pt modelId="{106483EB-06D9-412E-A3A0-B384785188C1}" type="sibTrans" cxnId="{56FE49D0-E4FF-4186-9994-53E8937D0205}">
      <dgm:prSet/>
      <dgm:spPr/>
      <dgm:t>
        <a:bodyPr/>
        <a:lstStyle/>
        <a:p>
          <a:endParaRPr lang="en-IN"/>
        </a:p>
      </dgm:t>
    </dgm:pt>
    <dgm:pt modelId="{9C03D7C0-7FBE-43C7-AA33-E9BF4516EFBE}" type="pres">
      <dgm:prSet presAssocID="{CCC0B5C3-A1F3-40D9-9403-C28BE08CB47B}" presName="diagram" presStyleCnt="0">
        <dgm:presLayoutVars>
          <dgm:chPref val="1"/>
          <dgm:dir/>
          <dgm:animOne val="branch"/>
          <dgm:animLvl val="lvl"/>
          <dgm:resizeHandles/>
        </dgm:presLayoutVars>
      </dgm:prSet>
      <dgm:spPr/>
      <dgm:t>
        <a:bodyPr/>
        <a:lstStyle/>
        <a:p>
          <a:endParaRPr lang="en-IN"/>
        </a:p>
      </dgm:t>
    </dgm:pt>
    <dgm:pt modelId="{9FF027DB-2F9D-4FA4-A651-8FDC20F4D4E5}" type="pres">
      <dgm:prSet presAssocID="{123F02CF-045B-454B-9BB2-DCF391AB109B}" presName="root" presStyleCnt="0"/>
      <dgm:spPr/>
    </dgm:pt>
    <dgm:pt modelId="{5A0A440C-60E4-49CF-B0D5-49E32FECD186}" type="pres">
      <dgm:prSet presAssocID="{123F02CF-045B-454B-9BB2-DCF391AB109B}" presName="rootComposite" presStyleCnt="0"/>
      <dgm:spPr/>
    </dgm:pt>
    <dgm:pt modelId="{46C3E6D9-6E5C-4B27-80D9-D42A4DBBA114}" type="pres">
      <dgm:prSet presAssocID="{123F02CF-045B-454B-9BB2-DCF391AB109B}" presName="rootText" presStyleLbl="node1" presStyleIdx="0" presStyleCnt="2" custScaleX="337666" custScaleY="124821"/>
      <dgm:spPr/>
      <dgm:t>
        <a:bodyPr/>
        <a:lstStyle/>
        <a:p>
          <a:endParaRPr lang="en-IN"/>
        </a:p>
      </dgm:t>
    </dgm:pt>
    <dgm:pt modelId="{6B7A2E53-D164-4C2D-A58B-1D6DF46EC8BD}" type="pres">
      <dgm:prSet presAssocID="{123F02CF-045B-454B-9BB2-DCF391AB109B}" presName="rootConnector" presStyleLbl="node1" presStyleIdx="0" presStyleCnt="2"/>
      <dgm:spPr/>
      <dgm:t>
        <a:bodyPr/>
        <a:lstStyle/>
        <a:p>
          <a:endParaRPr lang="en-IN"/>
        </a:p>
      </dgm:t>
    </dgm:pt>
    <dgm:pt modelId="{89F9505F-9788-4ABF-A264-AB6E12799F73}" type="pres">
      <dgm:prSet presAssocID="{123F02CF-045B-454B-9BB2-DCF391AB109B}" presName="childShape" presStyleCnt="0"/>
      <dgm:spPr/>
    </dgm:pt>
    <dgm:pt modelId="{ECFF0882-93FE-4700-A58A-AFEF70D8CD65}" type="pres">
      <dgm:prSet presAssocID="{31FFDE21-4BC2-4226-8372-9289560ED192}" presName="Name13" presStyleLbl="parChTrans1D2" presStyleIdx="0" presStyleCnt="8"/>
      <dgm:spPr/>
      <dgm:t>
        <a:bodyPr/>
        <a:lstStyle/>
        <a:p>
          <a:endParaRPr lang="en-IN"/>
        </a:p>
      </dgm:t>
    </dgm:pt>
    <dgm:pt modelId="{6A7EB62F-CC46-4BE8-AD4E-0B46AF3E03A8}" type="pres">
      <dgm:prSet presAssocID="{32DC4907-F744-406A-8581-E516D49C7302}" presName="childText" presStyleLbl="bgAcc1" presStyleIdx="0" presStyleCnt="8" custScaleX="245507">
        <dgm:presLayoutVars>
          <dgm:bulletEnabled val="1"/>
        </dgm:presLayoutVars>
      </dgm:prSet>
      <dgm:spPr/>
      <dgm:t>
        <a:bodyPr/>
        <a:lstStyle/>
        <a:p>
          <a:endParaRPr lang="en-IN"/>
        </a:p>
      </dgm:t>
    </dgm:pt>
    <dgm:pt modelId="{06DA471B-C54E-4D3F-B77B-402918150C2A}" type="pres">
      <dgm:prSet presAssocID="{35B89816-3E4F-43D2-A0DF-0B3257DD0574}" presName="Name13" presStyleLbl="parChTrans1D2" presStyleIdx="1" presStyleCnt="8"/>
      <dgm:spPr/>
      <dgm:t>
        <a:bodyPr/>
        <a:lstStyle/>
        <a:p>
          <a:endParaRPr lang="en-IN"/>
        </a:p>
      </dgm:t>
    </dgm:pt>
    <dgm:pt modelId="{986AE70F-338A-453E-B281-0D15E31BA473}" type="pres">
      <dgm:prSet presAssocID="{B8060E6E-0AC0-4764-A470-DA078876D643}" presName="childText" presStyleLbl="bgAcc1" presStyleIdx="1" presStyleCnt="8" custScaleX="315644">
        <dgm:presLayoutVars>
          <dgm:bulletEnabled val="1"/>
        </dgm:presLayoutVars>
      </dgm:prSet>
      <dgm:spPr/>
      <dgm:t>
        <a:bodyPr/>
        <a:lstStyle/>
        <a:p>
          <a:endParaRPr lang="en-IN"/>
        </a:p>
      </dgm:t>
    </dgm:pt>
    <dgm:pt modelId="{8C1C9EB3-D7BC-4B5E-8F64-7AAC81D1827A}" type="pres">
      <dgm:prSet presAssocID="{4AE81ABC-BD35-4D8C-B97D-3947EE19361A}" presName="Name13" presStyleLbl="parChTrans1D2" presStyleIdx="2" presStyleCnt="8"/>
      <dgm:spPr/>
      <dgm:t>
        <a:bodyPr/>
        <a:lstStyle/>
        <a:p>
          <a:endParaRPr lang="en-IN"/>
        </a:p>
      </dgm:t>
    </dgm:pt>
    <dgm:pt modelId="{59A5284C-E732-4680-A378-D540FACB10A9}" type="pres">
      <dgm:prSet presAssocID="{5BF68714-AD56-4951-A275-F10DADDAE5CD}" presName="childText" presStyleLbl="bgAcc1" presStyleIdx="2" presStyleCnt="8" custScaleX="320633">
        <dgm:presLayoutVars>
          <dgm:bulletEnabled val="1"/>
        </dgm:presLayoutVars>
      </dgm:prSet>
      <dgm:spPr/>
      <dgm:t>
        <a:bodyPr/>
        <a:lstStyle/>
        <a:p>
          <a:endParaRPr lang="en-IN"/>
        </a:p>
      </dgm:t>
    </dgm:pt>
    <dgm:pt modelId="{65427FE9-8F09-4349-A66C-7B84AE945FA8}" type="pres">
      <dgm:prSet presAssocID="{147DD9F7-BF5C-484C-81AF-695063DBAF9D}" presName="Name13" presStyleLbl="parChTrans1D2" presStyleIdx="3" presStyleCnt="8"/>
      <dgm:spPr/>
      <dgm:t>
        <a:bodyPr/>
        <a:lstStyle/>
        <a:p>
          <a:endParaRPr lang="en-IN"/>
        </a:p>
      </dgm:t>
    </dgm:pt>
    <dgm:pt modelId="{6BF0B2AC-51A4-4F27-97EE-0C72543F0F41}" type="pres">
      <dgm:prSet presAssocID="{4E4B8CBB-7155-453E-9F2E-7AC4F0DB5D0B}" presName="childText" presStyleLbl="bgAcc1" presStyleIdx="3" presStyleCnt="8" custScaleX="340628">
        <dgm:presLayoutVars>
          <dgm:bulletEnabled val="1"/>
        </dgm:presLayoutVars>
      </dgm:prSet>
      <dgm:spPr/>
      <dgm:t>
        <a:bodyPr/>
        <a:lstStyle/>
        <a:p>
          <a:endParaRPr lang="en-IN"/>
        </a:p>
      </dgm:t>
    </dgm:pt>
    <dgm:pt modelId="{14675E7F-55D8-4615-A080-C667FA315BD7}" type="pres">
      <dgm:prSet presAssocID="{73BFA6A4-5733-47FA-84E0-32F8A3535C97}" presName="root" presStyleCnt="0"/>
      <dgm:spPr/>
    </dgm:pt>
    <dgm:pt modelId="{A6D3C9A6-68F7-4990-8C66-B428B51961A3}" type="pres">
      <dgm:prSet presAssocID="{73BFA6A4-5733-47FA-84E0-32F8A3535C97}" presName="rootComposite" presStyleCnt="0"/>
      <dgm:spPr/>
    </dgm:pt>
    <dgm:pt modelId="{A5B3256E-4471-4E75-85B2-F86D35EF8494}" type="pres">
      <dgm:prSet presAssocID="{73BFA6A4-5733-47FA-84E0-32F8A3535C97}" presName="rootText" presStyleLbl="node1" presStyleIdx="1" presStyleCnt="2" custScaleX="349423" custScaleY="127849"/>
      <dgm:spPr/>
      <dgm:t>
        <a:bodyPr/>
        <a:lstStyle/>
        <a:p>
          <a:endParaRPr lang="en-IN"/>
        </a:p>
      </dgm:t>
    </dgm:pt>
    <dgm:pt modelId="{98A32BC6-4103-40C1-BD02-69B485E27D5F}" type="pres">
      <dgm:prSet presAssocID="{73BFA6A4-5733-47FA-84E0-32F8A3535C97}" presName="rootConnector" presStyleLbl="node1" presStyleIdx="1" presStyleCnt="2"/>
      <dgm:spPr/>
      <dgm:t>
        <a:bodyPr/>
        <a:lstStyle/>
        <a:p>
          <a:endParaRPr lang="en-IN"/>
        </a:p>
      </dgm:t>
    </dgm:pt>
    <dgm:pt modelId="{A8737813-B803-4BEC-B51F-8B1DC6D0EAC5}" type="pres">
      <dgm:prSet presAssocID="{73BFA6A4-5733-47FA-84E0-32F8A3535C97}" presName="childShape" presStyleCnt="0"/>
      <dgm:spPr/>
    </dgm:pt>
    <dgm:pt modelId="{88A9A53A-0250-49BC-95A6-2A56029A6E4B}" type="pres">
      <dgm:prSet presAssocID="{85609DAF-E66E-42B7-9E03-E4C0CC0CB2ED}" presName="Name13" presStyleLbl="parChTrans1D2" presStyleIdx="4" presStyleCnt="8"/>
      <dgm:spPr/>
      <dgm:t>
        <a:bodyPr/>
        <a:lstStyle/>
        <a:p>
          <a:endParaRPr lang="en-IN"/>
        </a:p>
      </dgm:t>
    </dgm:pt>
    <dgm:pt modelId="{AB087325-3F35-4E19-B885-D9382C4F6895}" type="pres">
      <dgm:prSet presAssocID="{66548E22-F54F-4F4F-A776-0FB19F777D57}" presName="childText" presStyleLbl="bgAcc1" presStyleIdx="4" presStyleCnt="8" custScaleX="317573" custLinFactNeighborX="7266">
        <dgm:presLayoutVars>
          <dgm:bulletEnabled val="1"/>
        </dgm:presLayoutVars>
      </dgm:prSet>
      <dgm:spPr/>
      <dgm:t>
        <a:bodyPr/>
        <a:lstStyle/>
        <a:p>
          <a:endParaRPr lang="en-IN"/>
        </a:p>
      </dgm:t>
    </dgm:pt>
    <dgm:pt modelId="{39E20BAE-424E-4F9C-9DC5-3BACFCC69E7D}" type="pres">
      <dgm:prSet presAssocID="{43AF6687-7AF4-40AC-8603-FB2276D2034B}" presName="Name13" presStyleLbl="parChTrans1D2" presStyleIdx="5" presStyleCnt="8"/>
      <dgm:spPr/>
      <dgm:t>
        <a:bodyPr/>
        <a:lstStyle/>
        <a:p>
          <a:endParaRPr lang="en-IN"/>
        </a:p>
      </dgm:t>
    </dgm:pt>
    <dgm:pt modelId="{9CFF793D-BADD-4F3C-949A-6F7C84CB0878}" type="pres">
      <dgm:prSet presAssocID="{EDD4B7BA-F908-4125-AEAC-3B3946BB9DFA}" presName="childText" presStyleLbl="bgAcc1" presStyleIdx="5" presStyleCnt="8" custScaleX="251665" custLinFactNeighborX="7266">
        <dgm:presLayoutVars>
          <dgm:bulletEnabled val="1"/>
        </dgm:presLayoutVars>
      </dgm:prSet>
      <dgm:spPr/>
      <dgm:t>
        <a:bodyPr/>
        <a:lstStyle/>
        <a:p>
          <a:endParaRPr lang="en-IN"/>
        </a:p>
      </dgm:t>
    </dgm:pt>
    <dgm:pt modelId="{E47E5615-6A2E-44E3-BA18-94D50D7C977A}" type="pres">
      <dgm:prSet presAssocID="{C1D53AA1-B8BE-4B62-89F3-CB4B7C7BF189}" presName="Name13" presStyleLbl="parChTrans1D2" presStyleIdx="6" presStyleCnt="8"/>
      <dgm:spPr/>
      <dgm:t>
        <a:bodyPr/>
        <a:lstStyle/>
        <a:p>
          <a:endParaRPr lang="en-IN"/>
        </a:p>
      </dgm:t>
    </dgm:pt>
    <dgm:pt modelId="{CB0567D2-4635-42BA-960D-5DA0E211FB5B}" type="pres">
      <dgm:prSet presAssocID="{4387450E-C800-4647-82C5-4C7497F96A10}" presName="childText" presStyleLbl="bgAcc1" presStyleIdx="6" presStyleCnt="8" custScaleX="251665" custLinFactNeighborX="7266">
        <dgm:presLayoutVars>
          <dgm:bulletEnabled val="1"/>
        </dgm:presLayoutVars>
      </dgm:prSet>
      <dgm:spPr/>
      <dgm:t>
        <a:bodyPr/>
        <a:lstStyle/>
        <a:p>
          <a:endParaRPr lang="en-IN"/>
        </a:p>
      </dgm:t>
    </dgm:pt>
    <dgm:pt modelId="{6906334F-5C97-4BB1-A206-AD1ABDF463CF}" type="pres">
      <dgm:prSet presAssocID="{47FCC672-E02A-4A62-88AA-22DA71A33DB0}" presName="Name13" presStyleLbl="parChTrans1D2" presStyleIdx="7" presStyleCnt="8"/>
      <dgm:spPr/>
      <dgm:t>
        <a:bodyPr/>
        <a:lstStyle/>
        <a:p>
          <a:endParaRPr lang="en-IN"/>
        </a:p>
      </dgm:t>
    </dgm:pt>
    <dgm:pt modelId="{AB5297EB-2956-4E73-9781-0AFE541E8659}" type="pres">
      <dgm:prSet presAssocID="{224E6E07-DF5F-46D0-BB04-1B97728638AC}" presName="childText" presStyleLbl="bgAcc1" presStyleIdx="7" presStyleCnt="8" custScaleX="339841" custLinFactNeighborX="7266">
        <dgm:presLayoutVars>
          <dgm:bulletEnabled val="1"/>
        </dgm:presLayoutVars>
      </dgm:prSet>
      <dgm:spPr/>
      <dgm:t>
        <a:bodyPr/>
        <a:lstStyle/>
        <a:p>
          <a:endParaRPr lang="en-IN"/>
        </a:p>
      </dgm:t>
    </dgm:pt>
  </dgm:ptLst>
  <dgm:cxnLst>
    <dgm:cxn modelId="{CC983820-F9C0-402A-958A-78F60275D2C6}" srcId="{73BFA6A4-5733-47FA-84E0-32F8A3535C97}" destId="{EDD4B7BA-F908-4125-AEAC-3B3946BB9DFA}" srcOrd="1" destOrd="0" parTransId="{43AF6687-7AF4-40AC-8603-FB2276D2034B}" sibTransId="{F8FA8F69-4C2C-4755-B7EC-6F28A8FD4249}"/>
    <dgm:cxn modelId="{81318E48-575B-4870-A978-412490DB8B32}" type="presOf" srcId="{73BFA6A4-5733-47FA-84E0-32F8A3535C97}" destId="{98A32BC6-4103-40C1-BD02-69B485E27D5F}" srcOrd="1" destOrd="0" presId="urn:microsoft.com/office/officeart/2005/8/layout/hierarchy3"/>
    <dgm:cxn modelId="{02B5027D-9D74-4A59-A23B-1CC9EC14EC64}" type="presOf" srcId="{CCC0B5C3-A1F3-40D9-9403-C28BE08CB47B}" destId="{9C03D7C0-7FBE-43C7-AA33-E9BF4516EFBE}" srcOrd="0" destOrd="0" presId="urn:microsoft.com/office/officeart/2005/8/layout/hierarchy3"/>
    <dgm:cxn modelId="{26D25153-AB20-4768-8751-B84D8A1C5215}" type="presOf" srcId="{47FCC672-E02A-4A62-88AA-22DA71A33DB0}" destId="{6906334F-5C97-4BB1-A206-AD1ABDF463CF}" srcOrd="0" destOrd="0" presId="urn:microsoft.com/office/officeart/2005/8/layout/hierarchy3"/>
    <dgm:cxn modelId="{81AAD110-28F1-4498-B4B9-83BA5EC7C352}" type="presOf" srcId="{32DC4907-F744-406A-8581-E516D49C7302}" destId="{6A7EB62F-CC46-4BE8-AD4E-0B46AF3E03A8}" srcOrd="0" destOrd="0" presId="urn:microsoft.com/office/officeart/2005/8/layout/hierarchy3"/>
    <dgm:cxn modelId="{66CCDA69-BDDD-4BA0-95ED-39631658CFB4}" type="presOf" srcId="{85609DAF-E66E-42B7-9E03-E4C0CC0CB2ED}" destId="{88A9A53A-0250-49BC-95A6-2A56029A6E4B}" srcOrd="0" destOrd="0" presId="urn:microsoft.com/office/officeart/2005/8/layout/hierarchy3"/>
    <dgm:cxn modelId="{C1CBD427-B0F8-4969-BA77-FDF2237795FC}" type="presOf" srcId="{73BFA6A4-5733-47FA-84E0-32F8A3535C97}" destId="{A5B3256E-4471-4E75-85B2-F86D35EF8494}" srcOrd="0" destOrd="0" presId="urn:microsoft.com/office/officeart/2005/8/layout/hierarchy3"/>
    <dgm:cxn modelId="{FFB9D471-B757-49B3-B731-D01821941EC6}" type="presOf" srcId="{43AF6687-7AF4-40AC-8603-FB2276D2034B}" destId="{39E20BAE-424E-4F9C-9DC5-3BACFCC69E7D}" srcOrd="0" destOrd="0" presId="urn:microsoft.com/office/officeart/2005/8/layout/hierarchy3"/>
    <dgm:cxn modelId="{FC722F76-C980-45BD-BF7C-6AFE13E33B37}" type="presOf" srcId="{EDD4B7BA-F908-4125-AEAC-3B3946BB9DFA}" destId="{9CFF793D-BADD-4F3C-949A-6F7C84CB0878}" srcOrd="0" destOrd="0" presId="urn:microsoft.com/office/officeart/2005/8/layout/hierarchy3"/>
    <dgm:cxn modelId="{56FE49D0-E4FF-4186-9994-53E8937D0205}" srcId="{73BFA6A4-5733-47FA-84E0-32F8A3535C97}" destId="{224E6E07-DF5F-46D0-BB04-1B97728638AC}" srcOrd="3" destOrd="0" parTransId="{47FCC672-E02A-4A62-88AA-22DA71A33DB0}" sibTransId="{106483EB-06D9-412E-A3A0-B384785188C1}"/>
    <dgm:cxn modelId="{1F16EBB8-FBE7-4A2A-BC61-D734D08B6000}" type="presOf" srcId="{4E4B8CBB-7155-453E-9F2E-7AC4F0DB5D0B}" destId="{6BF0B2AC-51A4-4F27-97EE-0C72543F0F41}" srcOrd="0" destOrd="0" presId="urn:microsoft.com/office/officeart/2005/8/layout/hierarchy3"/>
    <dgm:cxn modelId="{954AD27D-7D4E-4E3F-9216-09BB44AE8D00}" type="presOf" srcId="{4AE81ABC-BD35-4D8C-B97D-3947EE19361A}" destId="{8C1C9EB3-D7BC-4B5E-8F64-7AAC81D1827A}" srcOrd="0" destOrd="0" presId="urn:microsoft.com/office/officeart/2005/8/layout/hierarchy3"/>
    <dgm:cxn modelId="{4A686D93-3F17-4E82-A619-C2F6BC154559}" srcId="{73BFA6A4-5733-47FA-84E0-32F8A3535C97}" destId="{4387450E-C800-4647-82C5-4C7497F96A10}" srcOrd="2" destOrd="0" parTransId="{C1D53AA1-B8BE-4B62-89F3-CB4B7C7BF189}" sibTransId="{A7FD12E7-E45B-450C-BDF7-27B0E1B8CBEA}"/>
    <dgm:cxn modelId="{1AB76BB6-37ED-4697-9775-340A5D980DC1}" type="presOf" srcId="{123F02CF-045B-454B-9BB2-DCF391AB109B}" destId="{46C3E6D9-6E5C-4B27-80D9-D42A4DBBA114}" srcOrd="0" destOrd="0" presId="urn:microsoft.com/office/officeart/2005/8/layout/hierarchy3"/>
    <dgm:cxn modelId="{C140E0F7-A909-4FAB-8F84-36022476E65A}" type="presOf" srcId="{224E6E07-DF5F-46D0-BB04-1B97728638AC}" destId="{AB5297EB-2956-4E73-9781-0AFE541E8659}" srcOrd="0" destOrd="0" presId="urn:microsoft.com/office/officeart/2005/8/layout/hierarchy3"/>
    <dgm:cxn modelId="{DD18ABE3-E3FE-4AE4-B9E3-9927E2B0F689}" type="presOf" srcId="{123F02CF-045B-454B-9BB2-DCF391AB109B}" destId="{6B7A2E53-D164-4C2D-A58B-1D6DF46EC8BD}" srcOrd="1" destOrd="0" presId="urn:microsoft.com/office/officeart/2005/8/layout/hierarchy3"/>
    <dgm:cxn modelId="{CB3B4DF5-5F54-434E-8F92-7F702753F36D}" type="presOf" srcId="{35B89816-3E4F-43D2-A0DF-0B3257DD0574}" destId="{06DA471B-C54E-4D3F-B77B-402918150C2A}" srcOrd="0" destOrd="0" presId="urn:microsoft.com/office/officeart/2005/8/layout/hierarchy3"/>
    <dgm:cxn modelId="{6DE82475-D04E-4B67-B684-9B2D041986AE}" srcId="{73BFA6A4-5733-47FA-84E0-32F8A3535C97}" destId="{66548E22-F54F-4F4F-A776-0FB19F777D57}" srcOrd="0" destOrd="0" parTransId="{85609DAF-E66E-42B7-9E03-E4C0CC0CB2ED}" sibTransId="{8BAC9E91-C46A-459A-B76A-4B0F41B87C7D}"/>
    <dgm:cxn modelId="{CC654B99-684F-444D-8D56-BB2E0C7F469E}" type="presOf" srcId="{C1D53AA1-B8BE-4B62-89F3-CB4B7C7BF189}" destId="{E47E5615-6A2E-44E3-BA18-94D50D7C977A}" srcOrd="0" destOrd="0" presId="urn:microsoft.com/office/officeart/2005/8/layout/hierarchy3"/>
    <dgm:cxn modelId="{94C39307-9F69-4E92-A125-E30F2A433375}" type="presOf" srcId="{147DD9F7-BF5C-484C-81AF-695063DBAF9D}" destId="{65427FE9-8F09-4349-A66C-7B84AE945FA8}" srcOrd="0" destOrd="0" presId="urn:microsoft.com/office/officeart/2005/8/layout/hierarchy3"/>
    <dgm:cxn modelId="{C7EF0E61-3721-4E50-9AE0-F434C989BA29}" srcId="{123F02CF-045B-454B-9BB2-DCF391AB109B}" destId="{B8060E6E-0AC0-4764-A470-DA078876D643}" srcOrd="1" destOrd="0" parTransId="{35B89816-3E4F-43D2-A0DF-0B3257DD0574}" sibTransId="{1958DE53-D7F2-4284-9379-D3A1CB9C1408}"/>
    <dgm:cxn modelId="{C8710166-7DCF-4E04-B348-E20BE76A1C70}" type="presOf" srcId="{66548E22-F54F-4F4F-A776-0FB19F777D57}" destId="{AB087325-3F35-4E19-B885-D9382C4F6895}" srcOrd="0" destOrd="0" presId="urn:microsoft.com/office/officeart/2005/8/layout/hierarchy3"/>
    <dgm:cxn modelId="{912E9CB6-C52E-44B9-B896-FAF4C1FDA0CF}" type="presOf" srcId="{B8060E6E-0AC0-4764-A470-DA078876D643}" destId="{986AE70F-338A-453E-B281-0D15E31BA473}" srcOrd="0" destOrd="0" presId="urn:microsoft.com/office/officeart/2005/8/layout/hierarchy3"/>
    <dgm:cxn modelId="{0405269F-4E0D-4CD9-8F0A-CA34BAE3D744}" type="presOf" srcId="{4387450E-C800-4647-82C5-4C7497F96A10}" destId="{CB0567D2-4635-42BA-960D-5DA0E211FB5B}" srcOrd="0" destOrd="0" presId="urn:microsoft.com/office/officeart/2005/8/layout/hierarchy3"/>
    <dgm:cxn modelId="{59529177-BBFC-407C-B6A1-5B61E6402871}" srcId="{123F02CF-045B-454B-9BB2-DCF391AB109B}" destId="{4E4B8CBB-7155-453E-9F2E-7AC4F0DB5D0B}" srcOrd="3" destOrd="0" parTransId="{147DD9F7-BF5C-484C-81AF-695063DBAF9D}" sibTransId="{6392BF7B-9103-4D2D-80D8-7547E87AEED1}"/>
    <dgm:cxn modelId="{852D1990-2424-453C-91EE-6E5AC845BFA5}" srcId="{123F02CF-045B-454B-9BB2-DCF391AB109B}" destId="{32DC4907-F744-406A-8581-E516D49C7302}" srcOrd="0" destOrd="0" parTransId="{31FFDE21-4BC2-4226-8372-9289560ED192}" sibTransId="{DC2D3885-F345-4FA0-AEEC-A8AC9CC0315A}"/>
    <dgm:cxn modelId="{907E7436-6785-42A6-A72F-AF581100AD1B}" srcId="{CCC0B5C3-A1F3-40D9-9403-C28BE08CB47B}" destId="{73BFA6A4-5733-47FA-84E0-32F8A3535C97}" srcOrd="1" destOrd="0" parTransId="{B8D40F94-B261-472D-B39B-9D58832397FB}" sibTransId="{627F8909-8351-4CD2-AB11-94891001E1A1}"/>
    <dgm:cxn modelId="{E132A347-9578-4985-B69C-3C1A8E25F2BC}" srcId="{123F02CF-045B-454B-9BB2-DCF391AB109B}" destId="{5BF68714-AD56-4951-A275-F10DADDAE5CD}" srcOrd="2" destOrd="0" parTransId="{4AE81ABC-BD35-4D8C-B97D-3947EE19361A}" sibTransId="{295E06B4-7C4C-40A5-82C8-71EA5D814894}"/>
    <dgm:cxn modelId="{CCC40B8D-AF18-44D8-8CA3-D50167B9DAA0}" type="presOf" srcId="{5BF68714-AD56-4951-A275-F10DADDAE5CD}" destId="{59A5284C-E732-4680-A378-D540FACB10A9}" srcOrd="0" destOrd="0" presId="urn:microsoft.com/office/officeart/2005/8/layout/hierarchy3"/>
    <dgm:cxn modelId="{67292A28-7383-4137-95BD-97FAE29CB1EC}" type="presOf" srcId="{31FFDE21-4BC2-4226-8372-9289560ED192}" destId="{ECFF0882-93FE-4700-A58A-AFEF70D8CD65}" srcOrd="0" destOrd="0" presId="urn:microsoft.com/office/officeart/2005/8/layout/hierarchy3"/>
    <dgm:cxn modelId="{DC5AFFA9-828C-4DF6-A985-EB8F6FBDA32E}" srcId="{CCC0B5C3-A1F3-40D9-9403-C28BE08CB47B}" destId="{123F02CF-045B-454B-9BB2-DCF391AB109B}" srcOrd="0" destOrd="0" parTransId="{AD2E4C01-3523-4B4A-BC73-4C481E33AA5F}" sibTransId="{645A24D2-303C-4BEC-82FC-5F156C9EF616}"/>
    <dgm:cxn modelId="{8946FAFB-4DE9-4D26-8A2F-7C80CE7E3A4B}" type="presParOf" srcId="{9C03D7C0-7FBE-43C7-AA33-E9BF4516EFBE}" destId="{9FF027DB-2F9D-4FA4-A651-8FDC20F4D4E5}" srcOrd="0" destOrd="0" presId="urn:microsoft.com/office/officeart/2005/8/layout/hierarchy3"/>
    <dgm:cxn modelId="{D824FA2E-9DEE-419A-B569-7B754A3934DA}" type="presParOf" srcId="{9FF027DB-2F9D-4FA4-A651-8FDC20F4D4E5}" destId="{5A0A440C-60E4-49CF-B0D5-49E32FECD186}" srcOrd="0" destOrd="0" presId="urn:microsoft.com/office/officeart/2005/8/layout/hierarchy3"/>
    <dgm:cxn modelId="{A7BC4A8B-9656-413F-A028-E7A677DC1485}" type="presParOf" srcId="{5A0A440C-60E4-49CF-B0D5-49E32FECD186}" destId="{46C3E6D9-6E5C-4B27-80D9-D42A4DBBA114}" srcOrd="0" destOrd="0" presId="urn:microsoft.com/office/officeart/2005/8/layout/hierarchy3"/>
    <dgm:cxn modelId="{C821AB87-AB84-48FD-B204-0A887CF4A838}" type="presParOf" srcId="{5A0A440C-60E4-49CF-B0D5-49E32FECD186}" destId="{6B7A2E53-D164-4C2D-A58B-1D6DF46EC8BD}" srcOrd="1" destOrd="0" presId="urn:microsoft.com/office/officeart/2005/8/layout/hierarchy3"/>
    <dgm:cxn modelId="{DB2A8039-8CB7-4B77-8EC0-BA58F26608B0}" type="presParOf" srcId="{9FF027DB-2F9D-4FA4-A651-8FDC20F4D4E5}" destId="{89F9505F-9788-4ABF-A264-AB6E12799F73}" srcOrd="1" destOrd="0" presId="urn:microsoft.com/office/officeart/2005/8/layout/hierarchy3"/>
    <dgm:cxn modelId="{7FF40D74-899B-4191-9668-DB73F9C0E5EB}" type="presParOf" srcId="{89F9505F-9788-4ABF-A264-AB6E12799F73}" destId="{ECFF0882-93FE-4700-A58A-AFEF70D8CD65}" srcOrd="0" destOrd="0" presId="urn:microsoft.com/office/officeart/2005/8/layout/hierarchy3"/>
    <dgm:cxn modelId="{A5663CB7-E7C1-4684-9E93-C78A9476DB05}" type="presParOf" srcId="{89F9505F-9788-4ABF-A264-AB6E12799F73}" destId="{6A7EB62F-CC46-4BE8-AD4E-0B46AF3E03A8}" srcOrd="1" destOrd="0" presId="urn:microsoft.com/office/officeart/2005/8/layout/hierarchy3"/>
    <dgm:cxn modelId="{3540C8CF-1862-401B-AD10-B30E0F531FAA}" type="presParOf" srcId="{89F9505F-9788-4ABF-A264-AB6E12799F73}" destId="{06DA471B-C54E-4D3F-B77B-402918150C2A}" srcOrd="2" destOrd="0" presId="urn:microsoft.com/office/officeart/2005/8/layout/hierarchy3"/>
    <dgm:cxn modelId="{C0D2A84F-A7ED-4FFD-960F-5184947B6793}" type="presParOf" srcId="{89F9505F-9788-4ABF-A264-AB6E12799F73}" destId="{986AE70F-338A-453E-B281-0D15E31BA473}" srcOrd="3" destOrd="0" presId="urn:microsoft.com/office/officeart/2005/8/layout/hierarchy3"/>
    <dgm:cxn modelId="{CCEA09E9-7575-420B-83E5-C7519A069B9D}" type="presParOf" srcId="{89F9505F-9788-4ABF-A264-AB6E12799F73}" destId="{8C1C9EB3-D7BC-4B5E-8F64-7AAC81D1827A}" srcOrd="4" destOrd="0" presId="urn:microsoft.com/office/officeart/2005/8/layout/hierarchy3"/>
    <dgm:cxn modelId="{5D063FA5-1F24-41F3-88E4-66F69CF4B8CD}" type="presParOf" srcId="{89F9505F-9788-4ABF-A264-AB6E12799F73}" destId="{59A5284C-E732-4680-A378-D540FACB10A9}" srcOrd="5" destOrd="0" presId="urn:microsoft.com/office/officeart/2005/8/layout/hierarchy3"/>
    <dgm:cxn modelId="{F8343E77-8DF8-48DB-BE4C-F7926DF25245}" type="presParOf" srcId="{89F9505F-9788-4ABF-A264-AB6E12799F73}" destId="{65427FE9-8F09-4349-A66C-7B84AE945FA8}" srcOrd="6" destOrd="0" presId="urn:microsoft.com/office/officeart/2005/8/layout/hierarchy3"/>
    <dgm:cxn modelId="{F7F87183-CB1E-4199-8EAD-814810C32CCF}" type="presParOf" srcId="{89F9505F-9788-4ABF-A264-AB6E12799F73}" destId="{6BF0B2AC-51A4-4F27-97EE-0C72543F0F41}" srcOrd="7" destOrd="0" presId="urn:microsoft.com/office/officeart/2005/8/layout/hierarchy3"/>
    <dgm:cxn modelId="{59341D2A-5DD9-4BC8-A0F8-8BEDCA079CF5}" type="presParOf" srcId="{9C03D7C0-7FBE-43C7-AA33-E9BF4516EFBE}" destId="{14675E7F-55D8-4615-A080-C667FA315BD7}" srcOrd="1" destOrd="0" presId="urn:microsoft.com/office/officeart/2005/8/layout/hierarchy3"/>
    <dgm:cxn modelId="{4CCBF4D7-3901-459B-9C41-F63E8AF4EF6B}" type="presParOf" srcId="{14675E7F-55D8-4615-A080-C667FA315BD7}" destId="{A6D3C9A6-68F7-4990-8C66-B428B51961A3}" srcOrd="0" destOrd="0" presId="urn:microsoft.com/office/officeart/2005/8/layout/hierarchy3"/>
    <dgm:cxn modelId="{6C9E0A7E-9A01-4EE6-A966-70178F3E5040}" type="presParOf" srcId="{A6D3C9A6-68F7-4990-8C66-B428B51961A3}" destId="{A5B3256E-4471-4E75-85B2-F86D35EF8494}" srcOrd="0" destOrd="0" presId="urn:microsoft.com/office/officeart/2005/8/layout/hierarchy3"/>
    <dgm:cxn modelId="{EC9E86DB-256F-4011-801B-0E114F048A99}" type="presParOf" srcId="{A6D3C9A6-68F7-4990-8C66-B428B51961A3}" destId="{98A32BC6-4103-40C1-BD02-69B485E27D5F}" srcOrd="1" destOrd="0" presId="urn:microsoft.com/office/officeart/2005/8/layout/hierarchy3"/>
    <dgm:cxn modelId="{96297E3F-5AB2-4E2E-9D84-99C06F63A8BB}" type="presParOf" srcId="{14675E7F-55D8-4615-A080-C667FA315BD7}" destId="{A8737813-B803-4BEC-B51F-8B1DC6D0EAC5}" srcOrd="1" destOrd="0" presId="urn:microsoft.com/office/officeart/2005/8/layout/hierarchy3"/>
    <dgm:cxn modelId="{F4172EFD-D043-40B8-874A-B1758E7BFE19}" type="presParOf" srcId="{A8737813-B803-4BEC-B51F-8B1DC6D0EAC5}" destId="{88A9A53A-0250-49BC-95A6-2A56029A6E4B}" srcOrd="0" destOrd="0" presId="urn:microsoft.com/office/officeart/2005/8/layout/hierarchy3"/>
    <dgm:cxn modelId="{BFF242D7-2241-4B95-9914-FBF1F31E1589}" type="presParOf" srcId="{A8737813-B803-4BEC-B51F-8B1DC6D0EAC5}" destId="{AB087325-3F35-4E19-B885-D9382C4F6895}" srcOrd="1" destOrd="0" presId="urn:microsoft.com/office/officeart/2005/8/layout/hierarchy3"/>
    <dgm:cxn modelId="{5D1D6BAD-6EC3-47E0-8EEF-F0709A8DAE5B}" type="presParOf" srcId="{A8737813-B803-4BEC-B51F-8B1DC6D0EAC5}" destId="{39E20BAE-424E-4F9C-9DC5-3BACFCC69E7D}" srcOrd="2" destOrd="0" presId="urn:microsoft.com/office/officeart/2005/8/layout/hierarchy3"/>
    <dgm:cxn modelId="{EC1A2AEB-6888-47A8-8BB0-27E2E33F14B9}" type="presParOf" srcId="{A8737813-B803-4BEC-B51F-8B1DC6D0EAC5}" destId="{9CFF793D-BADD-4F3C-949A-6F7C84CB0878}" srcOrd="3" destOrd="0" presId="urn:microsoft.com/office/officeart/2005/8/layout/hierarchy3"/>
    <dgm:cxn modelId="{F94D3158-7751-4C83-81FE-FAFA8941D0F2}" type="presParOf" srcId="{A8737813-B803-4BEC-B51F-8B1DC6D0EAC5}" destId="{E47E5615-6A2E-44E3-BA18-94D50D7C977A}" srcOrd="4" destOrd="0" presId="urn:microsoft.com/office/officeart/2005/8/layout/hierarchy3"/>
    <dgm:cxn modelId="{CC0DA7D5-CD18-421C-AFE2-4D2E4A5C8461}" type="presParOf" srcId="{A8737813-B803-4BEC-B51F-8B1DC6D0EAC5}" destId="{CB0567D2-4635-42BA-960D-5DA0E211FB5B}" srcOrd="5" destOrd="0" presId="urn:microsoft.com/office/officeart/2005/8/layout/hierarchy3"/>
    <dgm:cxn modelId="{62438838-FBC6-46B9-9501-2FBB743ECBBC}" type="presParOf" srcId="{A8737813-B803-4BEC-B51F-8B1DC6D0EAC5}" destId="{6906334F-5C97-4BB1-A206-AD1ABDF463CF}" srcOrd="6" destOrd="0" presId="urn:microsoft.com/office/officeart/2005/8/layout/hierarchy3"/>
    <dgm:cxn modelId="{1F781BED-F5CB-4693-85DD-2CAD59779C51}" type="presParOf" srcId="{A8737813-B803-4BEC-B51F-8B1DC6D0EAC5}" destId="{AB5297EB-2956-4E73-9781-0AFE541E8659}" srcOrd="7" destOrd="0" presId="urn:microsoft.com/office/officeart/2005/8/layout/hierarchy3"/>
  </dgm:cxnLst>
  <dgm:bg/>
  <dgm:whole/>
</dgm:dataModel>
</file>

<file path=ppt/diagrams/data3.xml><?xml version="1.0" encoding="utf-8"?>
<dgm:dataModel xmlns:dgm="http://schemas.openxmlformats.org/drawingml/2006/diagram" xmlns:a="http://schemas.openxmlformats.org/drawingml/2006/main">
  <dgm:ptLst>
    <dgm:pt modelId="{5722281F-5D62-4F33-A07A-AE69F03BB1D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6A009E12-66AA-4252-AED8-A243E36BDF5D}">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IN" sz="2000" spc="-15" dirty="0" smtClean="0">
              <a:solidFill>
                <a:schemeClr val="tx2"/>
              </a:solidFill>
              <a:cs typeface="Times New Roman"/>
            </a:rPr>
            <a:t>Iron </a:t>
          </a:r>
          <a:r>
            <a:rPr lang="en-IN" sz="2000" dirty="0" smtClean="0">
              <a:solidFill>
                <a:schemeClr val="tx2"/>
              </a:solidFill>
              <a:cs typeface="Times New Roman"/>
            </a:rPr>
            <a:t>is often</a:t>
          </a:r>
          <a:r>
            <a:rPr lang="en-IN" sz="2000" spc="-40" dirty="0" smtClean="0">
              <a:solidFill>
                <a:schemeClr val="tx2"/>
              </a:solidFill>
              <a:cs typeface="Times New Roman"/>
            </a:rPr>
            <a:t> </a:t>
          </a:r>
          <a:r>
            <a:rPr lang="en-IN" sz="2000" dirty="0" smtClean="0">
              <a:solidFill>
                <a:schemeClr val="tx2"/>
              </a:solidFill>
              <a:cs typeface="Times New Roman"/>
            </a:rPr>
            <a:t>insoluble(oxides </a:t>
          </a:r>
          <a:r>
            <a:rPr lang="en-IN" sz="2000" spc="-5" dirty="0" smtClean="0">
              <a:solidFill>
                <a:schemeClr val="tx2"/>
              </a:solidFill>
              <a:cs typeface="Times New Roman"/>
            </a:rPr>
            <a:t>and</a:t>
          </a:r>
          <a:r>
            <a:rPr lang="en-IN" sz="2000" spc="-30" dirty="0" smtClean="0">
              <a:solidFill>
                <a:schemeClr val="tx2"/>
              </a:solidFill>
              <a:cs typeface="Times New Roman"/>
            </a:rPr>
            <a:t> </a:t>
          </a:r>
          <a:r>
            <a:rPr lang="en-IN" sz="2000" spc="-10" dirty="0" smtClean="0">
              <a:solidFill>
                <a:schemeClr val="tx2"/>
              </a:solidFill>
              <a:cs typeface="Times New Roman"/>
            </a:rPr>
            <a:t>hydroxides)</a:t>
          </a:r>
          <a:endParaRPr lang="en-IN" sz="2000" dirty="0">
            <a:solidFill>
              <a:schemeClr val="tx2"/>
            </a:solidFill>
          </a:endParaRPr>
        </a:p>
      </dgm:t>
    </dgm:pt>
    <dgm:pt modelId="{84F95A6B-39AA-493D-99EF-0B307D99E547}" type="parTrans" cxnId="{D6037C8A-C5A9-4DF4-BA10-5502EA032C69}">
      <dgm:prSet/>
      <dgm:spPr/>
      <dgm:t>
        <a:bodyPr/>
        <a:lstStyle/>
        <a:p>
          <a:endParaRPr lang="en-IN"/>
        </a:p>
      </dgm:t>
    </dgm:pt>
    <dgm:pt modelId="{3613C82A-BB88-4195-9398-E3CFA5DBAE8F}" type="sibTrans" cxnId="{D6037C8A-C5A9-4DF4-BA10-5502EA032C69}">
      <dgm:prSet/>
      <dgm:spPr>
        <a:solidFill>
          <a:srgbClr val="6600CC">
            <a:alpha val="89804"/>
          </a:srgbClr>
        </a:solidFill>
        <a:ln>
          <a:noFill/>
        </a:ln>
      </dgm:spPr>
      <dgm:t>
        <a:bodyPr/>
        <a:lstStyle/>
        <a:p>
          <a:endParaRPr lang="en-IN"/>
        </a:p>
      </dgm:t>
    </dgm:pt>
    <dgm:pt modelId="{E1BCE8CE-29C0-4474-8C8F-5B7EC77B672E}">
      <dgm:prSet phldrT="[Text]" custT="1">
        <dgm:style>
          <a:lnRef idx="1">
            <a:schemeClr val="accent5"/>
          </a:lnRef>
          <a:fillRef idx="2">
            <a:schemeClr val="accent5"/>
          </a:fillRef>
          <a:effectRef idx="1">
            <a:schemeClr val="accent5"/>
          </a:effectRef>
          <a:fontRef idx="minor">
            <a:schemeClr val="dk1"/>
          </a:fontRef>
        </dgm:style>
      </dgm:prSet>
      <dgm:spPr/>
      <dgm:t>
        <a:bodyPr/>
        <a:lstStyle/>
        <a:p>
          <a:r>
            <a:rPr lang="en-IN" sz="2000" dirty="0" smtClean="0">
              <a:solidFill>
                <a:schemeClr val="tx2"/>
              </a:solidFill>
            </a:rPr>
            <a:t>Cell produces siderophore</a:t>
          </a:r>
          <a:endParaRPr lang="en-IN" sz="2000" dirty="0">
            <a:solidFill>
              <a:schemeClr val="tx2"/>
            </a:solidFill>
          </a:endParaRPr>
        </a:p>
      </dgm:t>
    </dgm:pt>
    <dgm:pt modelId="{98C173D2-AAF2-45EF-B995-951A6E433B47}" type="parTrans" cxnId="{CC3E1D40-608A-46B4-8A9E-AD5CFA1B48C6}">
      <dgm:prSet/>
      <dgm:spPr/>
      <dgm:t>
        <a:bodyPr/>
        <a:lstStyle/>
        <a:p>
          <a:endParaRPr lang="en-IN"/>
        </a:p>
      </dgm:t>
    </dgm:pt>
    <dgm:pt modelId="{76C78F97-8BF9-468A-9DB9-462D5C000AED}" type="sibTrans" cxnId="{CC3E1D40-608A-46B4-8A9E-AD5CFA1B48C6}">
      <dgm:prSet/>
      <dgm:spPr>
        <a:solidFill>
          <a:srgbClr val="6600CC">
            <a:alpha val="89804"/>
          </a:srgbClr>
        </a:solidFill>
        <a:ln>
          <a:noFill/>
        </a:ln>
      </dgm:spPr>
      <dgm:t>
        <a:bodyPr/>
        <a:lstStyle/>
        <a:p>
          <a:endParaRPr lang="en-IN"/>
        </a:p>
      </dgm:t>
    </dgm:pt>
    <dgm:pt modelId="{CF4A2E35-5262-466D-888B-DF20BAB7665F}">
      <dgm:prSet custT="1">
        <dgm:style>
          <a:lnRef idx="1">
            <a:schemeClr val="accent5"/>
          </a:lnRef>
          <a:fillRef idx="2">
            <a:schemeClr val="accent5"/>
          </a:fillRef>
          <a:effectRef idx="1">
            <a:schemeClr val="accent5"/>
          </a:effectRef>
          <a:fontRef idx="minor">
            <a:schemeClr val="dk1"/>
          </a:fontRef>
        </dgm:style>
      </dgm:prSet>
      <dgm:spPr/>
      <dgm:t>
        <a:bodyPr/>
        <a:lstStyle/>
        <a:p>
          <a:r>
            <a:rPr lang="en-IN" sz="2000" spc="-15" dirty="0" smtClean="0">
              <a:solidFill>
                <a:schemeClr val="tx2"/>
              </a:solidFill>
              <a:cs typeface="Times New Roman"/>
            </a:rPr>
            <a:t>Iron </a:t>
          </a:r>
          <a:r>
            <a:rPr lang="en-IN" sz="2000" dirty="0" smtClean="0">
              <a:solidFill>
                <a:schemeClr val="tx2"/>
              </a:solidFill>
              <a:cs typeface="Times New Roman"/>
            </a:rPr>
            <a:t>binds</a:t>
          </a:r>
          <a:r>
            <a:rPr lang="en-IN" sz="2000" spc="10" dirty="0" smtClean="0">
              <a:solidFill>
                <a:schemeClr val="tx2"/>
              </a:solidFill>
              <a:cs typeface="Times New Roman"/>
            </a:rPr>
            <a:t> </a:t>
          </a:r>
          <a:r>
            <a:rPr lang="en-IN" sz="2000" dirty="0" smtClean="0">
              <a:solidFill>
                <a:schemeClr val="tx2"/>
              </a:solidFill>
              <a:cs typeface="Times New Roman"/>
            </a:rPr>
            <a:t>to </a:t>
          </a:r>
          <a:r>
            <a:rPr lang="en-IN" sz="2000" spc="-10" dirty="0" smtClean="0">
              <a:solidFill>
                <a:schemeClr val="tx2"/>
              </a:solidFill>
              <a:cs typeface="Times New Roman"/>
            </a:rPr>
            <a:t>siderophore</a:t>
          </a:r>
          <a:r>
            <a:rPr lang="en-IN" sz="2000" spc="-25" dirty="0" smtClean="0">
              <a:solidFill>
                <a:schemeClr val="tx2"/>
              </a:solidFill>
              <a:cs typeface="Times New Roman"/>
            </a:rPr>
            <a:t> </a:t>
          </a:r>
          <a:r>
            <a:rPr lang="en-IN" sz="2000" dirty="0" smtClean="0">
              <a:solidFill>
                <a:schemeClr val="tx2"/>
              </a:solidFill>
              <a:cs typeface="Times New Roman"/>
            </a:rPr>
            <a:t>complex on bacterial cell wall</a:t>
          </a:r>
          <a:endParaRPr lang="en-IN" sz="2000" dirty="0">
            <a:solidFill>
              <a:schemeClr val="tx2"/>
            </a:solidFill>
          </a:endParaRPr>
        </a:p>
      </dgm:t>
    </dgm:pt>
    <dgm:pt modelId="{F3D7F126-F7CA-4EF9-9E54-8499BCE608A6}" type="parTrans" cxnId="{B5EF08D4-342A-4FC2-9560-7D2F071986B3}">
      <dgm:prSet/>
      <dgm:spPr/>
      <dgm:t>
        <a:bodyPr/>
        <a:lstStyle/>
        <a:p>
          <a:endParaRPr lang="en-IN"/>
        </a:p>
      </dgm:t>
    </dgm:pt>
    <dgm:pt modelId="{85BE3121-6EA6-475B-877E-21BF43BE155A}" type="sibTrans" cxnId="{B5EF08D4-342A-4FC2-9560-7D2F071986B3}">
      <dgm:prSet/>
      <dgm:spPr>
        <a:solidFill>
          <a:srgbClr val="6600CC">
            <a:alpha val="89804"/>
          </a:srgbClr>
        </a:solidFill>
        <a:ln>
          <a:noFill/>
        </a:ln>
      </dgm:spPr>
      <dgm:t>
        <a:bodyPr/>
        <a:lstStyle/>
        <a:p>
          <a:endParaRPr lang="en-IN"/>
        </a:p>
      </dgm:t>
    </dgm:pt>
    <dgm:pt modelId="{6344B18F-595B-4DF6-8DB1-7DCC856114C4}">
      <dgm:prSet custT="1">
        <dgm:style>
          <a:lnRef idx="1">
            <a:schemeClr val="accent5"/>
          </a:lnRef>
          <a:fillRef idx="2">
            <a:schemeClr val="accent5"/>
          </a:fillRef>
          <a:effectRef idx="1">
            <a:schemeClr val="accent5"/>
          </a:effectRef>
          <a:fontRef idx="minor">
            <a:schemeClr val="dk1"/>
          </a:fontRef>
        </dgm:style>
      </dgm:prSet>
      <dgm:spPr/>
      <dgm:t>
        <a:bodyPr/>
        <a:lstStyle/>
        <a:p>
          <a:r>
            <a:rPr lang="en-IN" sz="2000" spc="-10" dirty="0" smtClean="0">
              <a:solidFill>
                <a:schemeClr val="tx2"/>
              </a:solidFill>
              <a:cs typeface="Times New Roman"/>
            </a:rPr>
            <a:t>Siderophore </a:t>
          </a:r>
          <a:r>
            <a:rPr lang="en-IN" sz="2000" dirty="0" smtClean="0">
              <a:solidFill>
                <a:schemeClr val="tx2"/>
              </a:solidFill>
              <a:cs typeface="Times New Roman"/>
            </a:rPr>
            <a:t>binds</a:t>
          </a:r>
          <a:r>
            <a:rPr lang="en-IN" sz="2000" spc="-70" dirty="0" smtClean="0">
              <a:solidFill>
                <a:schemeClr val="tx2"/>
              </a:solidFill>
              <a:cs typeface="Times New Roman"/>
            </a:rPr>
            <a:t> </a:t>
          </a:r>
          <a:r>
            <a:rPr lang="en-IN" sz="2000" dirty="0" smtClean="0">
              <a:solidFill>
                <a:schemeClr val="tx2"/>
              </a:solidFill>
              <a:cs typeface="Times New Roman"/>
            </a:rPr>
            <a:t>to </a:t>
          </a:r>
          <a:r>
            <a:rPr lang="en-IN" sz="2000" spc="-5" dirty="0" smtClean="0">
              <a:solidFill>
                <a:schemeClr val="tx2"/>
              </a:solidFill>
              <a:cs typeface="Times New Roman"/>
            </a:rPr>
            <a:t>recognition sites on  </a:t>
          </a:r>
          <a:r>
            <a:rPr lang="en-IN" sz="2000" dirty="0" smtClean="0">
              <a:solidFill>
                <a:schemeClr val="tx2"/>
              </a:solidFill>
              <a:cs typeface="Times New Roman"/>
            </a:rPr>
            <a:t>cell</a:t>
          </a:r>
          <a:endParaRPr lang="en-IN" sz="2000" dirty="0">
            <a:solidFill>
              <a:schemeClr val="tx2"/>
            </a:solidFill>
            <a:cs typeface="Times New Roman"/>
          </a:endParaRPr>
        </a:p>
      </dgm:t>
    </dgm:pt>
    <dgm:pt modelId="{50F5D5AE-6A89-4394-98BC-8B9701EF2433}" type="parTrans" cxnId="{F43E9DEB-80A1-495A-B129-9F4F1085B39F}">
      <dgm:prSet/>
      <dgm:spPr/>
      <dgm:t>
        <a:bodyPr/>
        <a:lstStyle/>
        <a:p>
          <a:endParaRPr lang="en-IN"/>
        </a:p>
      </dgm:t>
    </dgm:pt>
    <dgm:pt modelId="{D3A1B3C1-5551-42FB-AC56-5C4476A93FEB}" type="sibTrans" cxnId="{F43E9DEB-80A1-495A-B129-9F4F1085B39F}">
      <dgm:prSet/>
      <dgm:spPr>
        <a:solidFill>
          <a:srgbClr val="6600CC">
            <a:alpha val="89804"/>
          </a:srgbClr>
        </a:solidFill>
        <a:ln>
          <a:noFill/>
        </a:ln>
      </dgm:spPr>
      <dgm:t>
        <a:bodyPr/>
        <a:lstStyle/>
        <a:p>
          <a:endParaRPr lang="en-IN"/>
        </a:p>
      </dgm:t>
    </dgm:pt>
    <dgm:pt modelId="{583A8868-38DD-46A0-BB7D-B9B8035F20B3}">
      <dgm:prSet/>
      <dgm:spPr/>
      <dgm:t>
        <a:bodyPr/>
        <a:lstStyle/>
        <a:p>
          <a:endParaRPr lang="en-IN"/>
        </a:p>
      </dgm:t>
    </dgm:pt>
    <dgm:pt modelId="{77F768E0-4FDB-4F4B-A3BA-A2B5F7F3563D}" type="parTrans" cxnId="{739521E4-A93C-4F73-8C98-4178751E19E2}">
      <dgm:prSet/>
      <dgm:spPr/>
      <dgm:t>
        <a:bodyPr/>
        <a:lstStyle/>
        <a:p>
          <a:endParaRPr lang="en-IN"/>
        </a:p>
      </dgm:t>
    </dgm:pt>
    <dgm:pt modelId="{3FE96B18-64D8-4AFD-AB03-F5DDBF5B1168}" type="sibTrans" cxnId="{739521E4-A93C-4F73-8C98-4178751E19E2}">
      <dgm:prSet/>
      <dgm:spPr/>
      <dgm:t>
        <a:bodyPr/>
        <a:lstStyle/>
        <a:p>
          <a:endParaRPr lang="en-IN"/>
        </a:p>
      </dgm:t>
    </dgm:pt>
    <dgm:pt modelId="{C877F80D-83F8-442D-9682-E1C402CEAB8C}">
      <dgm:prSet custT="1">
        <dgm:style>
          <a:lnRef idx="1">
            <a:schemeClr val="accent5"/>
          </a:lnRef>
          <a:fillRef idx="2">
            <a:schemeClr val="accent5"/>
          </a:fillRef>
          <a:effectRef idx="1">
            <a:schemeClr val="accent5"/>
          </a:effectRef>
          <a:fontRef idx="minor">
            <a:schemeClr val="dk1"/>
          </a:fontRef>
        </dgm:style>
      </dgm:prSet>
      <dgm:spPr/>
      <dgm:t>
        <a:bodyPr/>
        <a:lstStyle/>
        <a:p>
          <a:r>
            <a:rPr lang="en-IN" sz="2000" dirty="0" smtClean="0">
              <a:solidFill>
                <a:schemeClr val="tx2"/>
              </a:solidFill>
            </a:rPr>
            <a:t>Iron is reduced to Fe</a:t>
          </a:r>
          <a:r>
            <a:rPr lang="en-IN" sz="2000" baseline="30000" dirty="0" smtClean="0">
              <a:solidFill>
                <a:schemeClr val="tx2"/>
              </a:solidFill>
            </a:rPr>
            <a:t>3+</a:t>
          </a:r>
          <a:r>
            <a:rPr lang="en-IN" sz="2000" dirty="0" smtClean="0">
              <a:solidFill>
                <a:schemeClr val="tx2"/>
              </a:solidFill>
            </a:rPr>
            <a:t> to</a:t>
          </a:r>
          <a:r>
            <a:rPr lang="en-IN" sz="2000" baseline="30000" dirty="0" smtClean="0">
              <a:solidFill>
                <a:schemeClr val="tx2"/>
              </a:solidFill>
            </a:rPr>
            <a:t>  </a:t>
          </a:r>
          <a:r>
            <a:rPr lang="en-IN" sz="2000" dirty="0" smtClean="0">
              <a:solidFill>
                <a:schemeClr val="tx2"/>
              </a:solidFill>
            </a:rPr>
            <a:t>Fe</a:t>
          </a:r>
          <a:r>
            <a:rPr lang="en-IN" sz="2000" baseline="30000" dirty="0" smtClean="0">
              <a:solidFill>
                <a:schemeClr val="tx2"/>
              </a:solidFill>
            </a:rPr>
            <a:t>2+</a:t>
          </a:r>
          <a:r>
            <a:rPr lang="en-IN" sz="2000" dirty="0" smtClean="0">
              <a:solidFill>
                <a:schemeClr val="tx2"/>
              </a:solidFill>
            </a:rPr>
            <a:t> and taken by the cell </a:t>
          </a:r>
          <a:endParaRPr lang="en-IN" sz="2000" dirty="0">
            <a:solidFill>
              <a:schemeClr val="tx2"/>
            </a:solidFill>
          </a:endParaRPr>
        </a:p>
      </dgm:t>
    </dgm:pt>
    <dgm:pt modelId="{25FC7313-8C0D-4A8B-BDB4-C00B0E277D0B}" type="parTrans" cxnId="{20944491-4D6C-45B2-BC8A-2F10149276C5}">
      <dgm:prSet/>
      <dgm:spPr/>
      <dgm:t>
        <a:bodyPr/>
        <a:lstStyle/>
        <a:p>
          <a:endParaRPr lang="en-IN"/>
        </a:p>
      </dgm:t>
    </dgm:pt>
    <dgm:pt modelId="{0D3FF5D1-320A-4AAC-A778-358BE4594B3A}" type="sibTrans" cxnId="{20944491-4D6C-45B2-BC8A-2F10149276C5}">
      <dgm:prSet/>
      <dgm:spPr/>
      <dgm:t>
        <a:bodyPr/>
        <a:lstStyle/>
        <a:p>
          <a:endParaRPr lang="en-IN"/>
        </a:p>
      </dgm:t>
    </dgm:pt>
    <dgm:pt modelId="{507678C6-931E-408B-AC00-06C09F098E2C}" type="pres">
      <dgm:prSet presAssocID="{5722281F-5D62-4F33-A07A-AE69F03BB1D3}" presName="outerComposite" presStyleCnt="0">
        <dgm:presLayoutVars>
          <dgm:chMax val="5"/>
          <dgm:dir/>
          <dgm:resizeHandles val="exact"/>
        </dgm:presLayoutVars>
      </dgm:prSet>
      <dgm:spPr/>
      <dgm:t>
        <a:bodyPr/>
        <a:lstStyle/>
        <a:p>
          <a:endParaRPr lang="en-IN"/>
        </a:p>
      </dgm:t>
    </dgm:pt>
    <dgm:pt modelId="{A7AE35EA-C87A-4516-9405-A0554D961567}" type="pres">
      <dgm:prSet presAssocID="{5722281F-5D62-4F33-A07A-AE69F03BB1D3}" presName="dummyMaxCanvas" presStyleCnt="0">
        <dgm:presLayoutVars/>
      </dgm:prSet>
      <dgm:spPr/>
    </dgm:pt>
    <dgm:pt modelId="{B1D5587D-2312-4802-8366-B5B1B365E6A3}" type="pres">
      <dgm:prSet presAssocID="{5722281F-5D62-4F33-A07A-AE69F03BB1D3}" presName="FiveNodes_1" presStyleLbl="node1" presStyleIdx="0" presStyleCnt="5">
        <dgm:presLayoutVars>
          <dgm:bulletEnabled val="1"/>
        </dgm:presLayoutVars>
      </dgm:prSet>
      <dgm:spPr/>
      <dgm:t>
        <a:bodyPr/>
        <a:lstStyle/>
        <a:p>
          <a:endParaRPr lang="en-IN"/>
        </a:p>
      </dgm:t>
    </dgm:pt>
    <dgm:pt modelId="{C94167A0-73C1-4994-8CC5-5C70B55E48F7}" type="pres">
      <dgm:prSet presAssocID="{5722281F-5D62-4F33-A07A-AE69F03BB1D3}" presName="FiveNodes_2" presStyleLbl="node1" presStyleIdx="1" presStyleCnt="5">
        <dgm:presLayoutVars>
          <dgm:bulletEnabled val="1"/>
        </dgm:presLayoutVars>
      </dgm:prSet>
      <dgm:spPr/>
      <dgm:t>
        <a:bodyPr/>
        <a:lstStyle/>
        <a:p>
          <a:endParaRPr lang="en-IN"/>
        </a:p>
      </dgm:t>
    </dgm:pt>
    <dgm:pt modelId="{9E992097-E3F2-449B-BCF5-8816552B8957}" type="pres">
      <dgm:prSet presAssocID="{5722281F-5D62-4F33-A07A-AE69F03BB1D3}" presName="FiveNodes_3" presStyleLbl="node1" presStyleIdx="2" presStyleCnt="5">
        <dgm:presLayoutVars>
          <dgm:bulletEnabled val="1"/>
        </dgm:presLayoutVars>
      </dgm:prSet>
      <dgm:spPr/>
      <dgm:t>
        <a:bodyPr/>
        <a:lstStyle/>
        <a:p>
          <a:endParaRPr lang="en-IN"/>
        </a:p>
      </dgm:t>
    </dgm:pt>
    <dgm:pt modelId="{FABB081E-0A5E-48C1-ABEB-7DDCDA512BFD}" type="pres">
      <dgm:prSet presAssocID="{5722281F-5D62-4F33-A07A-AE69F03BB1D3}" presName="FiveNodes_4" presStyleLbl="node1" presStyleIdx="3" presStyleCnt="5">
        <dgm:presLayoutVars>
          <dgm:bulletEnabled val="1"/>
        </dgm:presLayoutVars>
      </dgm:prSet>
      <dgm:spPr/>
      <dgm:t>
        <a:bodyPr/>
        <a:lstStyle/>
        <a:p>
          <a:endParaRPr lang="en-IN"/>
        </a:p>
      </dgm:t>
    </dgm:pt>
    <dgm:pt modelId="{A8ACA879-C003-475A-83E7-28D365328EC2}" type="pres">
      <dgm:prSet presAssocID="{5722281F-5D62-4F33-A07A-AE69F03BB1D3}" presName="FiveNodes_5" presStyleLbl="node1" presStyleIdx="4" presStyleCnt="5" custLinFactNeighborY="1807">
        <dgm:presLayoutVars>
          <dgm:bulletEnabled val="1"/>
        </dgm:presLayoutVars>
      </dgm:prSet>
      <dgm:spPr/>
      <dgm:t>
        <a:bodyPr/>
        <a:lstStyle/>
        <a:p>
          <a:endParaRPr lang="en-IN"/>
        </a:p>
      </dgm:t>
    </dgm:pt>
    <dgm:pt modelId="{DF3B3615-50AA-48C9-8101-E27B0BD63880}" type="pres">
      <dgm:prSet presAssocID="{5722281F-5D62-4F33-A07A-AE69F03BB1D3}" presName="FiveConn_1-2" presStyleLbl="fgAccFollowNode1" presStyleIdx="0" presStyleCnt="4">
        <dgm:presLayoutVars>
          <dgm:bulletEnabled val="1"/>
        </dgm:presLayoutVars>
      </dgm:prSet>
      <dgm:spPr/>
      <dgm:t>
        <a:bodyPr/>
        <a:lstStyle/>
        <a:p>
          <a:endParaRPr lang="en-IN"/>
        </a:p>
      </dgm:t>
    </dgm:pt>
    <dgm:pt modelId="{893B6FD1-E542-4604-AE03-D97D2DF30A56}" type="pres">
      <dgm:prSet presAssocID="{5722281F-5D62-4F33-A07A-AE69F03BB1D3}" presName="FiveConn_2-3" presStyleLbl="fgAccFollowNode1" presStyleIdx="1" presStyleCnt="4">
        <dgm:presLayoutVars>
          <dgm:bulletEnabled val="1"/>
        </dgm:presLayoutVars>
      </dgm:prSet>
      <dgm:spPr/>
      <dgm:t>
        <a:bodyPr/>
        <a:lstStyle/>
        <a:p>
          <a:endParaRPr lang="en-IN"/>
        </a:p>
      </dgm:t>
    </dgm:pt>
    <dgm:pt modelId="{9DFBD24D-FF32-4E1E-9C5B-9C4499CEDE0B}" type="pres">
      <dgm:prSet presAssocID="{5722281F-5D62-4F33-A07A-AE69F03BB1D3}" presName="FiveConn_3-4" presStyleLbl="fgAccFollowNode1" presStyleIdx="2" presStyleCnt="4">
        <dgm:presLayoutVars>
          <dgm:bulletEnabled val="1"/>
        </dgm:presLayoutVars>
      </dgm:prSet>
      <dgm:spPr/>
      <dgm:t>
        <a:bodyPr/>
        <a:lstStyle/>
        <a:p>
          <a:endParaRPr lang="en-IN"/>
        </a:p>
      </dgm:t>
    </dgm:pt>
    <dgm:pt modelId="{0FF391E3-FED0-49BF-A62A-8E5D9F757693}" type="pres">
      <dgm:prSet presAssocID="{5722281F-5D62-4F33-A07A-AE69F03BB1D3}" presName="FiveConn_4-5" presStyleLbl="fgAccFollowNode1" presStyleIdx="3" presStyleCnt="4">
        <dgm:presLayoutVars>
          <dgm:bulletEnabled val="1"/>
        </dgm:presLayoutVars>
      </dgm:prSet>
      <dgm:spPr/>
      <dgm:t>
        <a:bodyPr/>
        <a:lstStyle/>
        <a:p>
          <a:endParaRPr lang="en-IN"/>
        </a:p>
      </dgm:t>
    </dgm:pt>
    <dgm:pt modelId="{7A8FFD1E-9A6D-457F-A74C-A4EAC2E44096}" type="pres">
      <dgm:prSet presAssocID="{5722281F-5D62-4F33-A07A-AE69F03BB1D3}" presName="FiveNodes_1_text" presStyleLbl="node1" presStyleIdx="4" presStyleCnt="5">
        <dgm:presLayoutVars>
          <dgm:bulletEnabled val="1"/>
        </dgm:presLayoutVars>
      </dgm:prSet>
      <dgm:spPr/>
      <dgm:t>
        <a:bodyPr/>
        <a:lstStyle/>
        <a:p>
          <a:endParaRPr lang="en-IN"/>
        </a:p>
      </dgm:t>
    </dgm:pt>
    <dgm:pt modelId="{AB106974-1815-4E20-AEE8-08FE651144A7}" type="pres">
      <dgm:prSet presAssocID="{5722281F-5D62-4F33-A07A-AE69F03BB1D3}" presName="FiveNodes_2_text" presStyleLbl="node1" presStyleIdx="4" presStyleCnt="5">
        <dgm:presLayoutVars>
          <dgm:bulletEnabled val="1"/>
        </dgm:presLayoutVars>
      </dgm:prSet>
      <dgm:spPr/>
      <dgm:t>
        <a:bodyPr/>
        <a:lstStyle/>
        <a:p>
          <a:endParaRPr lang="en-IN"/>
        </a:p>
      </dgm:t>
    </dgm:pt>
    <dgm:pt modelId="{FA85CA89-5BC7-4C15-8649-86DBCA6311D0}" type="pres">
      <dgm:prSet presAssocID="{5722281F-5D62-4F33-A07A-AE69F03BB1D3}" presName="FiveNodes_3_text" presStyleLbl="node1" presStyleIdx="4" presStyleCnt="5">
        <dgm:presLayoutVars>
          <dgm:bulletEnabled val="1"/>
        </dgm:presLayoutVars>
      </dgm:prSet>
      <dgm:spPr/>
      <dgm:t>
        <a:bodyPr/>
        <a:lstStyle/>
        <a:p>
          <a:endParaRPr lang="en-IN"/>
        </a:p>
      </dgm:t>
    </dgm:pt>
    <dgm:pt modelId="{1EB3C6B7-4922-40B9-A861-FB856228ABC0}" type="pres">
      <dgm:prSet presAssocID="{5722281F-5D62-4F33-A07A-AE69F03BB1D3}" presName="FiveNodes_4_text" presStyleLbl="node1" presStyleIdx="4" presStyleCnt="5">
        <dgm:presLayoutVars>
          <dgm:bulletEnabled val="1"/>
        </dgm:presLayoutVars>
      </dgm:prSet>
      <dgm:spPr/>
      <dgm:t>
        <a:bodyPr/>
        <a:lstStyle/>
        <a:p>
          <a:endParaRPr lang="en-IN"/>
        </a:p>
      </dgm:t>
    </dgm:pt>
    <dgm:pt modelId="{C798312E-C808-431B-8EC3-AA92275450C3}" type="pres">
      <dgm:prSet presAssocID="{5722281F-5D62-4F33-A07A-AE69F03BB1D3}" presName="FiveNodes_5_text" presStyleLbl="node1" presStyleIdx="4" presStyleCnt="5">
        <dgm:presLayoutVars>
          <dgm:bulletEnabled val="1"/>
        </dgm:presLayoutVars>
      </dgm:prSet>
      <dgm:spPr/>
      <dgm:t>
        <a:bodyPr/>
        <a:lstStyle/>
        <a:p>
          <a:endParaRPr lang="en-IN"/>
        </a:p>
      </dgm:t>
    </dgm:pt>
  </dgm:ptLst>
  <dgm:cxnLst>
    <dgm:cxn modelId="{B0671FBD-12BD-45E7-B978-9E7CB8BA3721}" type="presOf" srcId="{D3A1B3C1-5551-42FB-AC56-5C4476A93FEB}" destId="{0FF391E3-FED0-49BF-A62A-8E5D9F757693}" srcOrd="0" destOrd="0" presId="urn:microsoft.com/office/officeart/2005/8/layout/vProcess5"/>
    <dgm:cxn modelId="{69A7BEB6-3FFF-4598-80C6-6510DAECB3F0}" type="presOf" srcId="{6344B18F-595B-4DF6-8DB1-7DCC856114C4}" destId="{1EB3C6B7-4922-40B9-A861-FB856228ABC0}" srcOrd="1" destOrd="0" presId="urn:microsoft.com/office/officeart/2005/8/layout/vProcess5"/>
    <dgm:cxn modelId="{A95BEC97-39B9-4690-A072-1DADB855CF32}" type="presOf" srcId="{E1BCE8CE-29C0-4474-8C8F-5B7EC77B672E}" destId="{AB106974-1815-4E20-AEE8-08FE651144A7}" srcOrd="1" destOrd="0" presId="urn:microsoft.com/office/officeart/2005/8/layout/vProcess5"/>
    <dgm:cxn modelId="{7318B780-9B05-497C-B7C1-FC9FFB6EEB62}" type="presOf" srcId="{C877F80D-83F8-442D-9682-E1C402CEAB8C}" destId="{C798312E-C808-431B-8EC3-AA92275450C3}" srcOrd="1" destOrd="0" presId="urn:microsoft.com/office/officeart/2005/8/layout/vProcess5"/>
    <dgm:cxn modelId="{B81FBDC9-877A-4A18-ACEB-8CE9BE060B63}" type="presOf" srcId="{5722281F-5D62-4F33-A07A-AE69F03BB1D3}" destId="{507678C6-931E-408B-AC00-06C09F098E2C}" srcOrd="0" destOrd="0" presId="urn:microsoft.com/office/officeart/2005/8/layout/vProcess5"/>
    <dgm:cxn modelId="{D6037C8A-C5A9-4DF4-BA10-5502EA032C69}" srcId="{5722281F-5D62-4F33-A07A-AE69F03BB1D3}" destId="{6A009E12-66AA-4252-AED8-A243E36BDF5D}" srcOrd="0" destOrd="0" parTransId="{84F95A6B-39AA-493D-99EF-0B307D99E547}" sibTransId="{3613C82A-BB88-4195-9398-E3CFA5DBAE8F}"/>
    <dgm:cxn modelId="{CC3E1D40-608A-46B4-8A9E-AD5CFA1B48C6}" srcId="{5722281F-5D62-4F33-A07A-AE69F03BB1D3}" destId="{E1BCE8CE-29C0-4474-8C8F-5B7EC77B672E}" srcOrd="1" destOrd="0" parTransId="{98C173D2-AAF2-45EF-B995-951A6E433B47}" sibTransId="{76C78F97-8BF9-468A-9DB9-462D5C000AED}"/>
    <dgm:cxn modelId="{F43E9DEB-80A1-495A-B129-9F4F1085B39F}" srcId="{5722281F-5D62-4F33-A07A-AE69F03BB1D3}" destId="{6344B18F-595B-4DF6-8DB1-7DCC856114C4}" srcOrd="3" destOrd="0" parTransId="{50F5D5AE-6A89-4394-98BC-8B9701EF2433}" sibTransId="{D3A1B3C1-5551-42FB-AC56-5C4476A93FEB}"/>
    <dgm:cxn modelId="{B12D585A-CB3D-4C13-A41D-68EF22949964}" type="presOf" srcId="{6A009E12-66AA-4252-AED8-A243E36BDF5D}" destId="{B1D5587D-2312-4802-8366-B5B1B365E6A3}" srcOrd="0" destOrd="0" presId="urn:microsoft.com/office/officeart/2005/8/layout/vProcess5"/>
    <dgm:cxn modelId="{EAB4E10B-F4A6-48F3-85C9-A6D1C00367E6}" type="presOf" srcId="{CF4A2E35-5262-466D-888B-DF20BAB7665F}" destId="{FA85CA89-5BC7-4C15-8649-86DBCA6311D0}" srcOrd="1" destOrd="0" presId="urn:microsoft.com/office/officeart/2005/8/layout/vProcess5"/>
    <dgm:cxn modelId="{4D6D5AEB-08E7-4674-8AD7-57C331780A64}" type="presOf" srcId="{C877F80D-83F8-442D-9682-E1C402CEAB8C}" destId="{A8ACA879-C003-475A-83E7-28D365328EC2}" srcOrd="0" destOrd="0" presId="urn:microsoft.com/office/officeart/2005/8/layout/vProcess5"/>
    <dgm:cxn modelId="{20944491-4D6C-45B2-BC8A-2F10149276C5}" srcId="{5722281F-5D62-4F33-A07A-AE69F03BB1D3}" destId="{C877F80D-83F8-442D-9682-E1C402CEAB8C}" srcOrd="4" destOrd="0" parTransId="{25FC7313-8C0D-4A8B-BDB4-C00B0E277D0B}" sibTransId="{0D3FF5D1-320A-4AAC-A778-358BE4594B3A}"/>
    <dgm:cxn modelId="{2DE81DAB-8082-477E-B66E-2EE0883023AE}" type="presOf" srcId="{3613C82A-BB88-4195-9398-E3CFA5DBAE8F}" destId="{DF3B3615-50AA-48C9-8101-E27B0BD63880}" srcOrd="0" destOrd="0" presId="urn:microsoft.com/office/officeart/2005/8/layout/vProcess5"/>
    <dgm:cxn modelId="{B5EF08D4-342A-4FC2-9560-7D2F071986B3}" srcId="{5722281F-5D62-4F33-A07A-AE69F03BB1D3}" destId="{CF4A2E35-5262-466D-888B-DF20BAB7665F}" srcOrd="2" destOrd="0" parTransId="{F3D7F126-F7CA-4EF9-9E54-8499BCE608A6}" sibTransId="{85BE3121-6EA6-475B-877E-21BF43BE155A}"/>
    <dgm:cxn modelId="{A7E83E18-632D-4BAD-8F1C-DF9D924C1D18}" type="presOf" srcId="{85BE3121-6EA6-475B-877E-21BF43BE155A}" destId="{9DFBD24D-FF32-4E1E-9C5B-9C4499CEDE0B}" srcOrd="0" destOrd="0" presId="urn:microsoft.com/office/officeart/2005/8/layout/vProcess5"/>
    <dgm:cxn modelId="{FC46B022-2955-41E8-A4E8-ECB796FEA39B}" type="presOf" srcId="{76C78F97-8BF9-468A-9DB9-462D5C000AED}" destId="{893B6FD1-E542-4604-AE03-D97D2DF30A56}" srcOrd="0" destOrd="0" presId="urn:microsoft.com/office/officeart/2005/8/layout/vProcess5"/>
    <dgm:cxn modelId="{F5129AED-7189-47A6-B920-F47CF064CA4E}" type="presOf" srcId="{6344B18F-595B-4DF6-8DB1-7DCC856114C4}" destId="{FABB081E-0A5E-48C1-ABEB-7DDCDA512BFD}" srcOrd="0" destOrd="0" presId="urn:microsoft.com/office/officeart/2005/8/layout/vProcess5"/>
    <dgm:cxn modelId="{739521E4-A93C-4F73-8C98-4178751E19E2}" srcId="{5722281F-5D62-4F33-A07A-AE69F03BB1D3}" destId="{583A8868-38DD-46A0-BB7D-B9B8035F20B3}" srcOrd="5" destOrd="0" parTransId="{77F768E0-4FDB-4F4B-A3BA-A2B5F7F3563D}" sibTransId="{3FE96B18-64D8-4AFD-AB03-F5DDBF5B1168}"/>
    <dgm:cxn modelId="{EF27C6AE-A888-4802-B554-EE5B7CAC9CD8}" type="presOf" srcId="{6A009E12-66AA-4252-AED8-A243E36BDF5D}" destId="{7A8FFD1E-9A6D-457F-A74C-A4EAC2E44096}" srcOrd="1" destOrd="0" presId="urn:microsoft.com/office/officeart/2005/8/layout/vProcess5"/>
    <dgm:cxn modelId="{9DC89991-D0A4-40A0-9A84-64D4924EE005}" type="presOf" srcId="{E1BCE8CE-29C0-4474-8C8F-5B7EC77B672E}" destId="{C94167A0-73C1-4994-8CC5-5C70B55E48F7}" srcOrd="0" destOrd="0" presId="urn:microsoft.com/office/officeart/2005/8/layout/vProcess5"/>
    <dgm:cxn modelId="{24048E3E-8169-4393-AC48-DA7E801B0DBB}" type="presOf" srcId="{CF4A2E35-5262-466D-888B-DF20BAB7665F}" destId="{9E992097-E3F2-449B-BCF5-8816552B8957}" srcOrd="0" destOrd="0" presId="urn:microsoft.com/office/officeart/2005/8/layout/vProcess5"/>
    <dgm:cxn modelId="{A0E2834F-227E-4768-AF20-E3D039D505B6}" type="presParOf" srcId="{507678C6-931E-408B-AC00-06C09F098E2C}" destId="{A7AE35EA-C87A-4516-9405-A0554D961567}" srcOrd="0" destOrd="0" presId="urn:microsoft.com/office/officeart/2005/8/layout/vProcess5"/>
    <dgm:cxn modelId="{0627E0E7-F599-42E1-A056-2C15EE68C939}" type="presParOf" srcId="{507678C6-931E-408B-AC00-06C09F098E2C}" destId="{B1D5587D-2312-4802-8366-B5B1B365E6A3}" srcOrd="1" destOrd="0" presId="urn:microsoft.com/office/officeart/2005/8/layout/vProcess5"/>
    <dgm:cxn modelId="{C861BCD0-499B-4387-93A2-3C4D71D761DE}" type="presParOf" srcId="{507678C6-931E-408B-AC00-06C09F098E2C}" destId="{C94167A0-73C1-4994-8CC5-5C70B55E48F7}" srcOrd="2" destOrd="0" presId="urn:microsoft.com/office/officeart/2005/8/layout/vProcess5"/>
    <dgm:cxn modelId="{ECB40ECB-91F3-4E43-8C57-B625AE79647A}" type="presParOf" srcId="{507678C6-931E-408B-AC00-06C09F098E2C}" destId="{9E992097-E3F2-449B-BCF5-8816552B8957}" srcOrd="3" destOrd="0" presId="urn:microsoft.com/office/officeart/2005/8/layout/vProcess5"/>
    <dgm:cxn modelId="{1397BC4A-67D1-4D89-854F-15F9FC8124D4}" type="presParOf" srcId="{507678C6-931E-408B-AC00-06C09F098E2C}" destId="{FABB081E-0A5E-48C1-ABEB-7DDCDA512BFD}" srcOrd="4" destOrd="0" presId="urn:microsoft.com/office/officeart/2005/8/layout/vProcess5"/>
    <dgm:cxn modelId="{F0EE2F21-CB19-4988-94B5-2755A196C72F}" type="presParOf" srcId="{507678C6-931E-408B-AC00-06C09F098E2C}" destId="{A8ACA879-C003-475A-83E7-28D365328EC2}" srcOrd="5" destOrd="0" presId="urn:microsoft.com/office/officeart/2005/8/layout/vProcess5"/>
    <dgm:cxn modelId="{22610033-E8FF-4A6F-893A-E5494C856A6A}" type="presParOf" srcId="{507678C6-931E-408B-AC00-06C09F098E2C}" destId="{DF3B3615-50AA-48C9-8101-E27B0BD63880}" srcOrd="6" destOrd="0" presId="urn:microsoft.com/office/officeart/2005/8/layout/vProcess5"/>
    <dgm:cxn modelId="{F8800988-29C8-4596-A250-C5FA8DB5CE28}" type="presParOf" srcId="{507678C6-931E-408B-AC00-06C09F098E2C}" destId="{893B6FD1-E542-4604-AE03-D97D2DF30A56}" srcOrd="7" destOrd="0" presId="urn:microsoft.com/office/officeart/2005/8/layout/vProcess5"/>
    <dgm:cxn modelId="{243567E1-6F78-469A-B2C9-559D1B45E871}" type="presParOf" srcId="{507678C6-931E-408B-AC00-06C09F098E2C}" destId="{9DFBD24D-FF32-4E1E-9C5B-9C4499CEDE0B}" srcOrd="8" destOrd="0" presId="urn:microsoft.com/office/officeart/2005/8/layout/vProcess5"/>
    <dgm:cxn modelId="{F06D362B-7820-4F8C-874B-42C10B9378CC}" type="presParOf" srcId="{507678C6-931E-408B-AC00-06C09F098E2C}" destId="{0FF391E3-FED0-49BF-A62A-8E5D9F757693}" srcOrd="9" destOrd="0" presId="urn:microsoft.com/office/officeart/2005/8/layout/vProcess5"/>
    <dgm:cxn modelId="{27BF6AD9-536B-492A-8B8B-39F18726C5EC}" type="presParOf" srcId="{507678C6-931E-408B-AC00-06C09F098E2C}" destId="{7A8FFD1E-9A6D-457F-A74C-A4EAC2E44096}" srcOrd="10" destOrd="0" presId="urn:microsoft.com/office/officeart/2005/8/layout/vProcess5"/>
    <dgm:cxn modelId="{02AC8A5C-EFA9-4B68-81F6-415FEF545F2D}" type="presParOf" srcId="{507678C6-931E-408B-AC00-06C09F098E2C}" destId="{AB106974-1815-4E20-AEE8-08FE651144A7}" srcOrd="11" destOrd="0" presId="urn:microsoft.com/office/officeart/2005/8/layout/vProcess5"/>
    <dgm:cxn modelId="{7433E3EF-5D80-4300-937A-A10141F0A44E}" type="presParOf" srcId="{507678C6-931E-408B-AC00-06C09F098E2C}" destId="{FA85CA89-5BC7-4C15-8649-86DBCA6311D0}" srcOrd="12" destOrd="0" presId="urn:microsoft.com/office/officeart/2005/8/layout/vProcess5"/>
    <dgm:cxn modelId="{B4795A12-57D7-48FD-A049-27E2AEB73510}" type="presParOf" srcId="{507678C6-931E-408B-AC00-06C09F098E2C}" destId="{1EB3C6B7-4922-40B9-A861-FB856228ABC0}" srcOrd="13" destOrd="0" presId="urn:microsoft.com/office/officeart/2005/8/layout/vProcess5"/>
    <dgm:cxn modelId="{04CA1AF8-1F0B-4E18-97E2-C3FBE229B279}" type="presParOf" srcId="{507678C6-931E-408B-AC00-06C09F098E2C}" destId="{C798312E-C808-431B-8EC3-AA92275450C3}" srcOrd="14" destOrd="0" presId="urn:microsoft.com/office/officeart/2005/8/layout/vProcess5"/>
  </dgm:cxnLst>
  <dgm:bg/>
  <dgm:whole/>
</dgm:dataModel>
</file>

<file path=ppt/diagrams/data4.xml><?xml version="1.0" encoding="utf-8"?>
<dgm:dataModel xmlns:dgm="http://schemas.openxmlformats.org/drawingml/2006/diagram" xmlns:a="http://schemas.openxmlformats.org/drawingml/2006/main">
  <dgm:ptLst>
    <dgm:pt modelId="{E985F58C-8BC1-416F-973B-764B27FA62B2}"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IN"/>
        </a:p>
      </dgm:t>
    </dgm:pt>
    <dgm:pt modelId="{29B7B145-4124-431B-9121-7B79BE4FE1E5}">
      <dgm:prSet custT="1">
        <dgm:style>
          <a:lnRef idx="1">
            <a:schemeClr val="accent5"/>
          </a:lnRef>
          <a:fillRef idx="2">
            <a:schemeClr val="accent5"/>
          </a:fillRef>
          <a:effectRef idx="1">
            <a:schemeClr val="accent5"/>
          </a:effectRef>
          <a:fontRef idx="minor">
            <a:schemeClr val="dk1"/>
          </a:fontRef>
        </dgm:style>
      </dgm:prSet>
      <dgm:spPr/>
      <dgm:t>
        <a:bodyPr/>
        <a:lstStyle/>
        <a:p>
          <a:r>
            <a:rPr lang="en-US" sz="1600" b="0" dirty="0" smtClean="0">
              <a:solidFill>
                <a:schemeClr val="tx2"/>
              </a:solidFill>
              <a:latin typeface="+mn-lt"/>
              <a:ea typeface="Cambria Math" pitchFamily="18" charset="0"/>
              <a:cs typeface="Times New Roman" pitchFamily="18" charset="0"/>
            </a:rPr>
            <a:t>For the preparation of Chitosan , Chitin was treated with </a:t>
          </a:r>
          <a:r>
            <a:rPr lang="en-US" sz="1600" b="0" dirty="0" err="1" smtClean="0">
              <a:solidFill>
                <a:schemeClr val="tx2"/>
              </a:solidFill>
              <a:latin typeface="+mn-lt"/>
              <a:ea typeface="Cambria Math" pitchFamily="18" charset="0"/>
              <a:cs typeface="Times New Roman" pitchFamily="18" charset="0"/>
            </a:rPr>
            <a:t>NaOH</a:t>
          </a:r>
          <a:r>
            <a:rPr lang="en-US" sz="1600" b="0" dirty="0" smtClean="0">
              <a:solidFill>
                <a:schemeClr val="tx2"/>
              </a:solidFill>
              <a:latin typeface="+mn-lt"/>
              <a:ea typeface="Cambria Math" pitchFamily="18" charset="0"/>
              <a:cs typeface="Times New Roman" pitchFamily="18" charset="0"/>
            </a:rPr>
            <a:t> at a concentration of 40% w/v at high temperature (80</a:t>
          </a:r>
          <a:r>
            <a:rPr lang="en-US" sz="1600" b="0" baseline="30000" dirty="0" smtClean="0">
              <a:solidFill>
                <a:schemeClr val="tx2"/>
              </a:solidFill>
              <a:latin typeface="+mn-lt"/>
              <a:ea typeface="Cambria Math" pitchFamily="18" charset="0"/>
              <a:cs typeface="Times New Roman" pitchFamily="18" charset="0"/>
            </a:rPr>
            <a:t>0</a:t>
          </a:r>
          <a:r>
            <a:rPr lang="en-US" sz="1600" b="0" dirty="0" smtClean="0">
              <a:solidFill>
                <a:schemeClr val="tx2"/>
              </a:solidFill>
              <a:latin typeface="+mn-lt"/>
              <a:ea typeface="Cambria Math" pitchFamily="18" charset="0"/>
              <a:cs typeface="Times New Roman" pitchFamily="18" charset="0"/>
            </a:rPr>
            <a:t>C) for 1 hr.</a:t>
          </a:r>
        </a:p>
      </dgm:t>
    </dgm:pt>
    <dgm:pt modelId="{3AA70F21-05F2-4F19-A608-787A0D8D6694}" type="parTrans" cxnId="{68B2F878-6EF6-4A45-AFF8-EC1E1FE9FCF0}">
      <dgm:prSet/>
      <dgm:spPr/>
      <dgm:t>
        <a:bodyPr/>
        <a:lstStyle/>
        <a:p>
          <a:endParaRPr lang="en-IN">
            <a:latin typeface="+mn-lt"/>
          </a:endParaRPr>
        </a:p>
      </dgm:t>
    </dgm:pt>
    <dgm:pt modelId="{1E431982-E72D-4E66-B82C-6DE9CA0EBE03}" type="sibTrans" cxnId="{68B2F878-6EF6-4A45-AFF8-EC1E1FE9FCF0}">
      <dgm:prSet/>
      <dgm:spPr>
        <a:solidFill>
          <a:schemeClr val="accent5">
            <a:lumMod val="50000"/>
            <a:alpha val="90000"/>
          </a:schemeClr>
        </a:solidFill>
      </dgm:spPr>
      <dgm:t>
        <a:bodyPr/>
        <a:lstStyle/>
        <a:p>
          <a:endParaRPr lang="en-IN">
            <a:latin typeface="+mn-lt"/>
          </a:endParaRPr>
        </a:p>
      </dgm:t>
    </dgm:pt>
    <dgm:pt modelId="{6CB02F08-FEEE-49D8-93B8-243EA5C60FB4}">
      <dgm:prSet custT="1">
        <dgm:style>
          <a:lnRef idx="1">
            <a:schemeClr val="accent5"/>
          </a:lnRef>
          <a:fillRef idx="2">
            <a:schemeClr val="accent5"/>
          </a:fillRef>
          <a:effectRef idx="1">
            <a:schemeClr val="accent5"/>
          </a:effectRef>
          <a:fontRef idx="minor">
            <a:schemeClr val="dk1"/>
          </a:fontRef>
        </dgm:style>
      </dgm:prSet>
      <dgm:spPr/>
      <dgm:t>
        <a:bodyPr/>
        <a:lstStyle/>
        <a:p>
          <a:r>
            <a:rPr lang="en-US" sz="1600" b="0" dirty="0" smtClean="0">
              <a:solidFill>
                <a:schemeClr val="tx2"/>
              </a:solidFill>
              <a:latin typeface="+mn-lt"/>
              <a:ea typeface="Cambria Math" pitchFamily="18" charset="0"/>
              <a:cs typeface="Times New Roman" pitchFamily="18" charset="0"/>
            </a:rPr>
            <a:t>Chitosan was treated with </a:t>
          </a:r>
          <a:r>
            <a:rPr lang="en-US" sz="1600" b="0" dirty="0" err="1" smtClean="0">
              <a:solidFill>
                <a:schemeClr val="tx2"/>
              </a:solidFill>
              <a:latin typeface="+mn-lt"/>
              <a:ea typeface="Cambria Math" pitchFamily="18" charset="0"/>
              <a:cs typeface="Times New Roman" pitchFamily="18" charset="0"/>
            </a:rPr>
            <a:t>papain</a:t>
          </a:r>
          <a:r>
            <a:rPr lang="en-US" sz="1600" b="0" dirty="0" smtClean="0">
              <a:solidFill>
                <a:schemeClr val="tx2"/>
              </a:solidFill>
              <a:latin typeface="+mn-lt"/>
              <a:ea typeface="Cambria Math" pitchFamily="18" charset="0"/>
              <a:cs typeface="Times New Roman" pitchFamily="18" charset="0"/>
            </a:rPr>
            <a:t>  to obtain Chitoligosaccharides (COS)</a:t>
          </a:r>
        </a:p>
      </dgm:t>
    </dgm:pt>
    <dgm:pt modelId="{83E2887F-FDC8-4AEC-B7E2-2C4656920ACA}" type="parTrans" cxnId="{671BFEDB-1B53-4838-9852-2380B0ABB6F9}">
      <dgm:prSet/>
      <dgm:spPr/>
      <dgm:t>
        <a:bodyPr/>
        <a:lstStyle/>
        <a:p>
          <a:endParaRPr lang="en-IN">
            <a:latin typeface="+mn-lt"/>
          </a:endParaRPr>
        </a:p>
      </dgm:t>
    </dgm:pt>
    <dgm:pt modelId="{01310E97-3A8C-45CF-9FEC-25FD02D6541E}" type="sibTrans" cxnId="{671BFEDB-1B53-4838-9852-2380B0ABB6F9}">
      <dgm:prSet/>
      <dgm:spPr>
        <a:solidFill>
          <a:schemeClr val="accent5">
            <a:lumMod val="50000"/>
            <a:alpha val="90000"/>
          </a:schemeClr>
        </a:solidFill>
      </dgm:spPr>
      <dgm:t>
        <a:bodyPr/>
        <a:lstStyle/>
        <a:p>
          <a:endParaRPr lang="en-IN">
            <a:latin typeface="+mn-lt"/>
          </a:endParaRPr>
        </a:p>
      </dgm:t>
    </dgm:pt>
    <dgm:pt modelId="{7AE8C5C0-186E-44C8-BB77-F6773124577E}">
      <dgm:prSet custT="1">
        <dgm:style>
          <a:lnRef idx="1">
            <a:schemeClr val="accent5"/>
          </a:lnRef>
          <a:fillRef idx="2">
            <a:schemeClr val="accent5"/>
          </a:fillRef>
          <a:effectRef idx="1">
            <a:schemeClr val="accent5"/>
          </a:effectRef>
          <a:fontRef idx="minor">
            <a:schemeClr val="dk1"/>
          </a:fontRef>
        </dgm:style>
      </dgm:prSet>
      <dgm:spPr/>
      <dgm:t>
        <a:bodyPr/>
        <a:lstStyle/>
        <a:p>
          <a:r>
            <a:rPr lang="en-US" sz="1600" b="0" dirty="0" smtClean="0">
              <a:solidFill>
                <a:schemeClr val="tx2"/>
              </a:solidFill>
              <a:latin typeface="+mn-lt"/>
              <a:ea typeface="Cambria Math" pitchFamily="18" charset="0"/>
              <a:cs typeface="Times New Roman" pitchFamily="18" charset="0"/>
            </a:rPr>
            <a:t>Characterization by FTIR , UV spectroscopy Chitosan  Chitoligosaccharides (COS)</a:t>
          </a:r>
        </a:p>
      </dgm:t>
    </dgm:pt>
    <dgm:pt modelId="{5007357F-29DC-473A-8B53-7C7D861DE2E9}" type="parTrans" cxnId="{58BD7E19-B848-41C3-92C8-F9783C6B2AEB}">
      <dgm:prSet/>
      <dgm:spPr/>
      <dgm:t>
        <a:bodyPr/>
        <a:lstStyle/>
        <a:p>
          <a:endParaRPr lang="en-IN">
            <a:latin typeface="+mn-lt"/>
          </a:endParaRPr>
        </a:p>
      </dgm:t>
    </dgm:pt>
    <dgm:pt modelId="{7505E937-6FAB-4EF5-95E4-7363FFA489C0}" type="sibTrans" cxnId="{58BD7E19-B848-41C3-92C8-F9783C6B2AEB}">
      <dgm:prSet/>
      <dgm:spPr/>
      <dgm:t>
        <a:bodyPr/>
        <a:lstStyle/>
        <a:p>
          <a:endParaRPr lang="en-IN">
            <a:latin typeface="+mn-lt"/>
          </a:endParaRPr>
        </a:p>
      </dgm:t>
    </dgm:pt>
    <dgm:pt modelId="{0061461B-E7D2-4328-8702-CFF6793605AF}">
      <dgm:prSet custT="1">
        <dgm:style>
          <a:lnRef idx="1">
            <a:schemeClr val="accent5"/>
          </a:lnRef>
          <a:fillRef idx="2">
            <a:schemeClr val="accent5"/>
          </a:fillRef>
          <a:effectRef idx="1">
            <a:schemeClr val="accent5"/>
          </a:effectRef>
          <a:fontRef idx="minor">
            <a:schemeClr val="dk1"/>
          </a:fontRef>
        </dgm:style>
      </dgm:prSet>
      <dgm:spPr/>
      <dgm:t>
        <a:bodyPr/>
        <a:lstStyle/>
        <a:p>
          <a:r>
            <a:rPr lang="en-US" sz="1600" b="0" dirty="0" smtClean="0">
              <a:solidFill>
                <a:schemeClr val="tx2"/>
              </a:solidFill>
              <a:latin typeface="Century Gothic" pitchFamily="34" charset="0"/>
              <a:ea typeface="Cambria Math" pitchFamily="18" charset="0"/>
              <a:cs typeface="Times New Roman" pitchFamily="18" charset="0"/>
            </a:rPr>
            <a:t>Preparation of chitooligosaccharides (Hong et al., 2002) </a:t>
          </a:r>
        </a:p>
        <a:p>
          <a:r>
            <a:rPr lang="en-US" sz="1600" b="0" dirty="0" smtClean="0">
              <a:solidFill>
                <a:schemeClr val="tx2"/>
              </a:solidFill>
              <a:latin typeface="+mn-lt"/>
              <a:ea typeface="Cambria Math" pitchFamily="18" charset="0"/>
              <a:cs typeface="Times New Roman" pitchFamily="18" charset="0"/>
            </a:rPr>
            <a:t>Chitin </a:t>
          </a:r>
          <a:endParaRPr lang="en-IN" sz="1600" b="0" dirty="0">
            <a:solidFill>
              <a:schemeClr val="tx2"/>
            </a:solidFill>
            <a:latin typeface="+mn-lt"/>
          </a:endParaRPr>
        </a:p>
      </dgm:t>
    </dgm:pt>
    <dgm:pt modelId="{EB07A656-B338-4FA5-9E99-59952BFB7B55}" type="parTrans" cxnId="{AAA29340-2E87-4A27-BA54-8ACC759BB32B}">
      <dgm:prSet/>
      <dgm:spPr/>
      <dgm:t>
        <a:bodyPr/>
        <a:lstStyle/>
        <a:p>
          <a:endParaRPr lang="en-IN">
            <a:latin typeface="+mn-lt"/>
          </a:endParaRPr>
        </a:p>
      </dgm:t>
    </dgm:pt>
    <dgm:pt modelId="{131D1E2F-3074-4E7E-965B-F7B045EDED84}" type="sibTrans" cxnId="{AAA29340-2E87-4A27-BA54-8ACC759BB32B}">
      <dgm:prSet/>
      <dgm:spPr>
        <a:solidFill>
          <a:schemeClr val="accent5">
            <a:lumMod val="50000"/>
            <a:alpha val="90000"/>
          </a:schemeClr>
        </a:solidFill>
      </dgm:spPr>
      <dgm:t>
        <a:bodyPr/>
        <a:lstStyle/>
        <a:p>
          <a:endParaRPr lang="en-IN">
            <a:latin typeface="+mn-lt"/>
          </a:endParaRPr>
        </a:p>
      </dgm:t>
    </dgm:pt>
    <dgm:pt modelId="{6A3176DE-7488-481E-A4D7-2CDC626D13E2}" type="pres">
      <dgm:prSet presAssocID="{E985F58C-8BC1-416F-973B-764B27FA62B2}" presName="outerComposite" presStyleCnt="0">
        <dgm:presLayoutVars>
          <dgm:chMax val="5"/>
          <dgm:dir/>
          <dgm:resizeHandles val="exact"/>
        </dgm:presLayoutVars>
      </dgm:prSet>
      <dgm:spPr/>
      <dgm:t>
        <a:bodyPr/>
        <a:lstStyle/>
        <a:p>
          <a:endParaRPr lang="en-IN"/>
        </a:p>
      </dgm:t>
    </dgm:pt>
    <dgm:pt modelId="{F992EF26-C83B-4192-B123-E119B97AA71E}" type="pres">
      <dgm:prSet presAssocID="{E985F58C-8BC1-416F-973B-764B27FA62B2}" presName="dummyMaxCanvas" presStyleCnt="0">
        <dgm:presLayoutVars/>
      </dgm:prSet>
      <dgm:spPr/>
    </dgm:pt>
    <dgm:pt modelId="{E1293AEE-E5E1-4F62-924D-8B5F552E9AB1}" type="pres">
      <dgm:prSet presAssocID="{E985F58C-8BC1-416F-973B-764B27FA62B2}" presName="FourNodes_1" presStyleLbl="node1" presStyleIdx="0" presStyleCnt="4">
        <dgm:presLayoutVars>
          <dgm:bulletEnabled val="1"/>
        </dgm:presLayoutVars>
      </dgm:prSet>
      <dgm:spPr/>
      <dgm:t>
        <a:bodyPr/>
        <a:lstStyle/>
        <a:p>
          <a:endParaRPr lang="en-IN"/>
        </a:p>
      </dgm:t>
    </dgm:pt>
    <dgm:pt modelId="{3CA7FAD8-758A-4D60-AAAE-A3BDAE393055}" type="pres">
      <dgm:prSet presAssocID="{E985F58C-8BC1-416F-973B-764B27FA62B2}" presName="FourNodes_2" presStyleLbl="node1" presStyleIdx="1" presStyleCnt="4">
        <dgm:presLayoutVars>
          <dgm:bulletEnabled val="1"/>
        </dgm:presLayoutVars>
      </dgm:prSet>
      <dgm:spPr/>
      <dgm:t>
        <a:bodyPr/>
        <a:lstStyle/>
        <a:p>
          <a:endParaRPr lang="en-IN"/>
        </a:p>
      </dgm:t>
    </dgm:pt>
    <dgm:pt modelId="{B691D128-4517-46B4-8963-D7F7A71A6400}" type="pres">
      <dgm:prSet presAssocID="{E985F58C-8BC1-416F-973B-764B27FA62B2}" presName="FourNodes_3" presStyleLbl="node1" presStyleIdx="2" presStyleCnt="4">
        <dgm:presLayoutVars>
          <dgm:bulletEnabled val="1"/>
        </dgm:presLayoutVars>
      </dgm:prSet>
      <dgm:spPr/>
      <dgm:t>
        <a:bodyPr/>
        <a:lstStyle/>
        <a:p>
          <a:endParaRPr lang="en-IN"/>
        </a:p>
      </dgm:t>
    </dgm:pt>
    <dgm:pt modelId="{D57D5529-0BFC-446C-969E-89936224B651}" type="pres">
      <dgm:prSet presAssocID="{E985F58C-8BC1-416F-973B-764B27FA62B2}" presName="FourNodes_4" presStyleLbl="node1" presStyleIdx="3" presStyleCnt="4">
        <dgm:presLayoutVars>
          <dgm:bulletEnabled val="1"/>
        </dgm:presLayoutVars>
      </dgm:prSet>
      <dgm:spPr/>
      <dgm:t>
        <a:bodyPr/>
        <a:lstStyle/>
        <a:p>
          <a:endParaRPr lang="en-IN"/>
        </a:p>
      </dgm:t>
    </dgm:pt>
    <dgm:pt modelId="{DBCBA42E-92F7-4C4A-8C2B-7E2839A118B9}" type="pres">
      <dgm:prSet presAssocID="{E985F58C-8BC1-416F-973B-764B27FA62B2}" presName="FourConn_1-2" presStyleLbl="fgAccFollowNode1" presStyleIdx="0" presStyleCnt="3">
        <dgm:presLayoutVars>
          <dgm:bulletEnabled val="1"/>
        </dgm:presLayoutVars>
      </dgm:prSet>
      <dgm:spPr/>
      <dgm:t>
        <a:bodyPr/>
        <a:lstStyle/>
        <a:p>
          <a:endParaRPr lang="en-IN"/>
        </a:p>
      </dgm:t>
    </dgm:pt>
    <dgm:pt modelId="{0EE7AE3D-B0F2-42DA-897A-F5502EAD0A2C}" type="pres">
      <dgm:prSet presAssocID="{E985F58C-8BC1-416F-973B-764B27FA62B2}" presName="FourConn_2-3" presStyleLbl="fgAccFollowNode1" presStyleIdx="1" presStyleCnt="3">
        <dgm:presLayoutVars>
          <dgm:bulletEnabled val="1"/>
        </dgm:presLayoutVars>
      </dgm:prSet>
      <dgm:spPr/>
      <dgm:t>
        <a:bodyPr/>
        <a:lstStyle/>
        <a:p>
          <a:endParaRPr lang="en-IN"/>
        </a:p>
      </dgm:t>
    </dgm:pt>
    <dgm:pt modelId="{510E9CF7-AC63-46BB-858D-3EF2743D98A9}" type="pres">
      <dgm:prSet presAssocID="{E985F58C-8BC1-416F-973B-764B27FA62B2}" presName="FourConn_3-4" presStyleLbl="fgAccFollowNode1" presStyleIdx="2" presStyleCnt="3">
        <dgm:presLayoutVars>
          <dgm:bulletEnabled val="1"/>
        </dgm:presLayoutVars>
      </dgm:prSet>
      <dgm:spPr/>
      <dgm:t>
        <a:bodyPr/>
        <a:lstStyle/>
        <a:p>
          <a:endParaRPr lang="en-IN"/>
        </a:p>
      </dgm:t>
    </dgm:pt>
    <dgm:pt modelId="{6A406F37-9BC1-4EA8-926F-54FD6EF021B3}" type="pres">
      <dgm:prSet presAssocID="{E985F58C-8BC1-416F-973B-764B27FA62B2}" presName="FourNodes_1_text" presStyleLbl="node1" presStyleIdx="3" presStyleCnt="4">
        <dgm:presLayoutVars>
          <dgm:bulletEnabled val="1"/>
        </dgm:presLayoutVars>
      </dgm:prSet>
      <dgm:spPr/>
      <dgm:t>
        <a:bodyPr/>
        <a:lstStyle/>
        <a:p>
          <a:endParaRPr lang="en-IN"/>
        </a:p>
      </dgm:t>
    </dgm:pt>
    <dgm:pt modelId="{664A1E09-1BB6-48AB-B613-36D72DBE2F05}" type="pres">
      <dgm:prSet presAssocID="{E985F58C-8BC1-416F-973B-764B27FA62B2}" presName="FourNodes_2_text" presStyleLbl="node1" presStyleIdx="3" presStyleCnt="4">
        <dgm:presLayoutVars>
          <dgm:bulletEnabled val="1"/>
        </dgm:presLayoutVars>
      </dgm:prSet>
      <dgm:spPr/>
      <dgm:t>
        <a:bodyPr/>
        <a:lstStyle/>
        <a:p>
          <a:endParaRPr lang="en-IN"/>
        </a:p>
      </dgm:t>
    </dgm:pt>
    <dgm:pt modelId="{3E70DF4A-700A-4EFC-AD9F-556CB86C834A}" type="pres">
      <dgm:prSet presAssocID="{E985F58C-8BC1-416F-973B-764B27FA62B2}" presName="FourNodes_3_text" presStyleLbl="node1" presStyleIdx="3" presStyleCnt="4">
        <dgm:presLayoutVars>
          <dgm:bulletEnabled val="1"/>
        </dgm:presLayoutVars>
      </dgm:prSet>
      <dgm:spPr/>
      <dgm:t>
        <a:bodyPr/>
        <a:lstStyle/>
        <a:p>
          <a:endParaRPr lang="en-IN"/>
        </a:p>
      </dgm:t>
    </dgm:pt>
    <dgm:pt modelId="{BC1593D7-5B92-4208-B591-D930FF70AA7B}" type="pres">
      <dgm:prSet presAssocID="{E985F58C-8BC1-416F-973B-764B27FA62B2}" presName="FourNodes_4_text" presStyleLbl="node1" presStyleIdx="3" presStyleCnt="4">
        <dgm:presLayoutVars>
          <dgm:bulletEnabled val="1"/>
        </dgm:presLayoutVars>
      </dgm:prSet>
      <dgm:spPr/>
      <dgm:t>
        <a:bodyPr/>
        <a:lstStyle/>
        <a:p>
          <a:endParaRPr lang="en-IN"/>
        </a:p>
      </dgm:t>
    </dgm:pt>
  </dgm:ptLst>
  <dgm:cxnLst>
    <dgm:cxn modelId="{671BFEDB-1B53-4838-9852-2380B0ABB6F9}" srcId="{E985F58C-8BC1-416F-973B-764B27FA62B2}" destId="{6CB02F08-FEEE-49D8-93B8-243EA5C60FB4}" srcOrd="2" destOrd="0" parTransId="{83E2887F-FDC8-4AEC-B7E2-2C4656920ACA}" sibTransId="{01310E97-3A8C-45CF-9FEC-25FD02D6541E}"/>
    <dgm:cxn modelId="{C2A57AFC-62B9-4E0B-A576-F26589B723BA}" type="presOf" srcId="{E985F58C-8BC1-416F-973B-764B27FA62B2}" destId="{6A3176DE-7488-481E-A4D7-2CDC626D13E2}" srcOrd="0" destOrd="0" presId="urn:microsoft.com/office/officeart/2005/8/layout/vProcess5"/>
    <dgm:cxn modelId="{E2B07E0E-4B07-42EC-A910-918722D8E435}" type="presOf" srcId="{01310E97-3A8C-45CF-9FEC-25FD02D6541E}" destId="{510E9CF7-AC63-46BB-858D-3EF2743D98A9}" srcOrd="0" destOrd="0" presId="urn:microsoft.com/office/officeart/2005/8/layout/vProcess5"/>
    <dgm:cxn modelId="{52A5A6E1-6DF9-441F-896B-06629A2A295F}" type="presOf" srcId="{0061461B-E7D2-4328-8702-CFF6793605AF}" destId="{E1293AEE-E5E1-4F62-924D-8B5F552E9AB1}" srcOrd="0" destOrd="0" presId="urn:microsoft.com/office/officeart/2005/8/layout/vProcess5"/>
    <dgm:cxn modelId="{68B2F878-6EF6-4A45-AFF8-EC1E1FE9FCF0}" srcId="{E985F58C-8BC1-416F-973B-764B27FA62B2}" destId="{29B7B145-4124-431B-9121-7B79BE4FE1E5}" srcOrd="1" destOrd="0" parTransId="{3AA70F21-05F2-4F19-A608-787A0D8D6694}" sibTransId="{1E431982-E72D-4E66-B82C-6DE9CA0EBE03}"/>
    <dgm:cxn modelId="{1DC54ADD-9225-4CCC-AE1D-30AA75393A88}" type="presOf" srcId="{0061461B-E7D2-4328-8702-CFF6793605AF}" destId="{6A406F37-9BC1-4EA8-926F-54FD6EF021B3}" srcOrd="1" destOrd="0" presId="urn:microsoft.com/office/officeart/2005/8/layout/vProcess5"/>
    <dgm:cxn modelId="{46F74AD0-0309-4023-A82A-0BFDD20E9EFE}" type="presOf" srcId="{1E431982-E72D-4E66-B82C-6DE9CA0EBE03}" destId="{0EE7AE3D-B0F2-42DA-897A-F5502EAD0A2C}" srcOrd="0" destOrd="0" presId="urn:microsoft.com/office/officeart/2005/8/layout/vProcess5"/>
    <dgm:cxn modelId="{523A730F-B77C-42E3-B166-CF8871978965}" type="presOf" srcId="{6CB02F08-FEEE-49D8-93B8-243EA5C60FB4}" destId="{B691D128-4517-46B4-8963-D7F7A71A6400}" srcOrd="0" destOrd="0" presId="urn:microsoft.com/office/officeart/2005/8/layout/vProcess5"/>
    <dgm:cxn modelId="{972E755E-14C7-4B8A-9088-E163AEBF2516}" type="presOf" srcId="{29B7B145-4124-431B-9121-7B79BE4FE1E5}" destId="{664A1E09-1BB6-48AB-B613-36D72DBE2F05}" srcOrd="1" destOrd="0" presId="urn:microsoft.com/office/officeart/2005/8/layout/vProcess5"/>
    <dgm:cxn modelId="{BC34C5A0-5DF8-45F4-A8E5-ABA50C2BFD3A}" type="presOf" srcId="{29B7B145-4124-431B-9121-7B79BE4FE1E5}" destId="{3CA7FAD8-758A-4D60-AAAE-A3BDAE393055}" srcOrd="0" destOrd="0" presId="urn:microsoft.com/office/officeart/2005/8/layout/vProcess5"/>
    <dgm:cxn modelId="{DFBDC3C5-9D8D-4D3A-9D40-A209529D20BC}" type="presOf" srcId="{7AE8C5C0-186E-44C8-BB77-F6773124577E}" destId="{D57D5529-0BFC-446C-969E-89936224B651}" srcOrd="0" destOrd="0" presId="urn:microsoft.com/office/officeart/2005/8/layout/vProcess5"/>
    <dgm:cxn modelId="{58BD7E19-B848-41C3-92C8-F9783C6B2AEB}" srcId="{E985F58C-8BC1-416F-973B-764B27FA62B2}" destId="{7AE8C5C0-186E-44C8-BB77-F6773124577E}" srcOrd="3" destOrd="0" parTransId="{5007357F-29DC-473A-8B53-7C7D861DE2E9}" sibTransId="{7505E937-6FAB-4EF5-95E4-7363FFA489C0}"/>
    <dgm:cxn modelId="{09151912-C6EB-417C-AF71-5F06D3E25A38}" type="presOf" srcId="{131D1E2F-3074-4E7E-965B-F7B045EDED84}" destId="{DBCBA42E-92F7-4C4A-8C2B-7E2839A118B9}" srcOrd="0" destOrd="0" presId="urn:microsoft.com/office/officeart/2005/8/layout/vProcess5"/>
    <dgm:cxn modelId="{A1661928-0BB2-40C1-9A98-84F141AC894B}" type="presOf" srcId="{7AE8C5C0-186E-44C8-BB77-F6773124577E}" destId="{BC1593D7-5B92-4208-B591-D930FF70AA7B}" srcOrd="1" destOrd="0" presId="urn:microsoft.com/office/officeart/2005/8/layout/vProcess5"/>
    <dgm:cxn modelId="{AAA29340-2E87-4A27-BA54-8ACC759BB32B}" srcId="{E985F58C-8BC1-416F-973B-764B27FA62B2}" destId="{0061461B-E7D2-4328-8702-CFF6793605AF}" srcOrd="0" destOrd="0" parTransId="{EB07A656-B338-4FA5-9E99-59952BFB7B55}" sibTransId="{131D1E2F-3074-4E7E-965B-F7B045EDED84}"/>
    <dgm:cxn modelId="{AB6178AF-2DC9-4021-8849-ED89FB5ED706}" type="presOf" srcId="{6CB02F08-FEEE-49D8-93B8-243EA5C60FB4}" destId="{3E70DF4A-700A-4EFC-AD9F-556CB86C834A}" srcOrd="1" destOrd="0" presId="urn:microsoft.com/office/officeart/2005/8/layout/vProcess5"/>
    <dgm:cxn modelId="{8F40B8A6-A2D1-4883-BF15-4FB4501F6BC6}" type="presParOf" srcId="{6A3176DE-7488-481E-A4D7-2CDC626D13E2}" destId="{F992EF26-C83B-4192-B123-E119B97AA71E}" srcOrd="0" destOrd="0" presId="urn:microsoft.com/office/officeart/2005/8/layout/vProcess5"/>
    <dgm:cxn modelId="{A24BDAB4-728A-4D4E-836A-46058834B905}" type="presParOf" srcId="{6A3176DE-7488-481E-A4D7-2CDC626D13E2}" destId="{E1293AEE-E5E1-4F62-924D-8B5F552E9AB1}" srcOrd="1" destOrd="0" presId="urn:microsoft.com/office/officeart/2005/8/layout/vProcess5"/>
    <dgm:cxn modelId="{8B172A9F-A8C6-49F7-AC8E-711A64FAA2A2}" type="presParOf" srcId="{6A3176DE-7488-481E-A4D7-2CDC626D13E2}" destId="{3CA7FAD8-758A-4D60-AAAE-A3BDAE393055}" srcOrd="2" destOrd="0" presId="urn:microsoft.com/office/officeart/2005/8/layout/vProcess5"/>
    <dgm:cxn modelId="{8E8523CE-F815-47E6-A7D3-CCB92EAB7774}" type="presParOf" srcId="{6A3176DE-7488-481E-A4D7-2CDC626D13E2}" destId="{B691D128-4517-46B4-8963-D7F7A71A6400}" srcOrd="3" destOrd="0" presId="urn:microsoft.com/office/officeart/2005/8/layout/vProcess5"/>
    <dgm:cxn modelId="{A1320E53-1B77-4C48-A5B9-53703B6B3BB6}" type="presParOf" srcId="{6A3176DE-7488-481E-A4D7-2CDC626D13E2}" destId="{D57D5529-0BFC-446C-969E-89936224B651}" srcOrd="4" destOrd="0" presId="urn:microsoft.com/office/officeart/2005/8/layout/vProcess5"/>
    <dgm:cxn modelId="{7BF45726-5B3D-484A-ACFD-6EBD154ADA78}" type="presParOf" srcId="{6A3176DE-7488-481E-A4D7-2CDC626D13E2}" destId="{DBCBA42E-92F7-4C4A-8C2B-7E2839A118B9}" srcOrd="5" destOrd="0" presId="urn:microsoft.com/office/officeart/2005/8/layout/vProcess5"/>
    <dgm:cxn modelId="{4C3756A8-07F9-4595-A69C-B3999582C9D8}" type="presParOf" srcId="{6A3176DE-7488-481E-A4D7-2CDC626D13E2}" destId="{0EE7AE3D-B0F2-42DA-897A-F5502EAD0A2C}" srcOrd="6" destOrd="0" presId="urn:microsoft.com/office/officeart/2005/8/layout/vProcess5"/>
    <dgm:cxn modelId="{CC004A0F-385D-4839-B694-FAA87B17F65F}" type="presParOf" srcId="{6A3176DE-7488-481E-A4D7-2CDC626D13E2}" destId="{510E9CF7-AC63-46BB-858D-3EF2743D98A9}" srcOrd="7" destOrd="0" presId="urn:microsoft.com/office/officeart/2005/8/layout/vProcess5"/>
    <dgm:cxn modelId="{9EF82824-1144-45DB-AC7B-A873F8493950}" type="presParOf" srcId="{6A3176DE-7488-481E-A4D7-2CDC626D13E2}" destId="{6A406F37-9BC1-4EA8-926F-54FD6EF021B3}" srcOrd="8" destOrd="0" presId="urn:microsoft.com/office/officeart/2005/8/layout/vProcess5"/>
    <dgm:cxn modelId="{5FFD286D-D754-4221-A06A-A4B9C717EB76}" type="presParOf" srcId="{6A3176DE-7488-481E-A4D7-2CDC626D13E2}" destId="{664A1E09-1BB6-48AB-B613-36D72DBE2F05}" srcOrd="9" destOrd="0" presId="urn:microsoft.com/office/officeart/2005/8/layout/vProcess5"/>
    <dgm:cxn modelId="{2CEB65F6-F558-4601-B8C3-206F951C9222}" type="presParOf" srcId="{6A3176DE-7488-481E-A4D7-2CDC626D13E2}" destId="{3E70DF4A-700A-4EFC-AD9F-556CB86C834A}" srcOrd="10" destOrd="0" presId="urn:microsoft.com/office/officeart/2005/8/layout/vProcess5"/>
    <dgm:cxn modelId="{6937296D-C077-4F40-BAAB-33D0FCBF388D}" type="presParOf" srcId="{6A3176DE-7488-481E-A4D7-2CDC626D13E2}" destId="{BC1593D7-5B92-4208-B591-D930FF70AA7B}" srcOrd="11" destOrd="0" presId="urn:microsoft.com/office/officeart/2005/8/layout/vProcess5"/>
  </dgm:cxnLst>
  <dgm:bg/>
  <dgm:whole/>
</dgm:dataModel>
</file>

<file path=ppt/diagrams/data5.xml><?xml version="1.0" encoding="utf-8"?>
<dgm:dataModel xmlns:dgm="http://schemas.openxmlformats.org/drawingml/2006/diagram" xmlns:a="http://schemas.openxmlformats.org/drawingml/2006/main">
  <dgm:ptLst>
    <dgm:pt modelId="{F2062DD2-0B97-4AA7-A73A-090F29D470A0}" type="doc">
      <dgm:prSet loTypeId="urn:microsoft.com/office/officeart/2005/8/layout/chevron2" loCatId="list" qsTypeId="urn:microsoft.com/office/officeart/2005/8/quickstyle/simple4" qsCatId="simple" csTypeId="urn:microsoft.com/office/officeart/2005/8/colors/accent1_2" csCatId="accent1" phldr="1"/>
      <dgm:spPr/>
      <dgm:t>
        <a:bodyPr/>
        <a:lstStyle/>
        <a:p>
          <a:endParaRPr lang="en-IN"/>
        </a:p>
      </dgm:t>
    </dgm:pt>
    <dgm:pt modelId="{CBBF6200-17BD-4694-9D32-9A3D78D0C103}">
      <dgm:prSet phldrT="[Text]" custT="1"/>
      <dgm:spPr>
        <a:solidFill>
          <a:srgbClr val="002060"/>
        </a:solidFill>
      </dgm:spPr>
      <dgm:t>
        <a:bodyPr/>
        <a:lstStyle/>
        <a:p>
          <a:r>
            <a:rPr lang="en-IN" sz="1600" dirty="0" smtClean="0">
              <a:solidFill>
                <a:schemeClr val="bg2"/>
              </a:solidFill>
              <a:latin typeface="+mn-lt"/>
            </a:rPr>
            <a:t>1</a:t>
          </a:r>
          <a:endParaRPr lang="en-IN" sz="1600" dirty="0">
            <a:solidFill>
              <a:schemeClr val="bg2"/>
            </a:solidFill>
            <a:latin typeface="+mn-lt"/>
          </a:endParaRPr>
        </a:p>
      </dgm:t>
    </dgm:pt>
    <dgm:pt modelId="{A4C05396-7861-4522-ABA7-925A8E59685D}" type="parTrans" cxnId="{DE208903-947B-4913-B855-8F3F57CB3142}">
      <dgm:prSet/>
      <dgm:spPr/>
      <dgm:t>
        <a:bodyPr/>
        <a:lstStyle/>
        <a:p>
          <a:endParaRPr lang="en-IN">
            <a:solidFill>
              <a:schemeClr val="tx2"/>
            </a:solidFill>
            <a:latin typeface="+mn-lt"/>
          </a:endParaRPr>
        </a:p>
      </dgm:t>
    </dgm:pt>
    <dgm:pt modelId="{9067BC77-2E48-4074-ACB0-D64A83BD8118}" type="sibTrans" cxnId="{DE208903-947B-4913-B855-8F3F57CB3142}">
      <dgm:prSet/>
      <dgm:spPr/>
      <dgm:t>
        <a:bodyPr/>
        <a:lstStyle/>
        <a:p>
          <a:endParaRPr lang="en-IN">
            <a:solidFill>
              <a:schemeClr val="tx2"/>
            </a:solidFill>
            <a:latin typeface="+mn-lt"/>
          </a:endParaRPr>
        </a:p>
      </dgm:t>
    </dgm:pt>
    <dgm:pt modelId="{3564D955-A862-4266-9C89-1168F83C6C5D}">
      <dgm:prSet phldrT="[Text]" custT="1"/>
      <dgm:spPr/>
      <dgm:t>
        <a:bodyPr/>
        <a:lstStyle/>
        <a:p>
          <a:r>
            <a:rPr lang="en-IN" sz="2200" dirty="0" smtClean="0">
              <a:solidFill>
                <a:schemeClr val="tx2"/>
              </a:solidFill>
              <a:latin typeface="+mn-lt"/>
            </a:rPr>
            <a:t>Out of these 59 isolates seven isolates PSC1, PSC3, KSC1, P13, P35, J2 and SC7 were selected for further studies. PSC3 strain was for efficient P solubilizes among the seven isolates.</a:t>
          </a:r>
          <a:endParaRPr lang="en-IN" sz="2200" dirty="0">
            <a:solidFill>
              <a:schemeClr val="tx2"/>
            </a:solidFill>
            <a:latin typeface="+mn-lt"/>
          </a:endParaRPr>
        </a:p>
      </dgm:t>
    </dgm:pt>
    <dgm:pt modelId="{BE2FFA9A-52F2-4FFA-804F-18598E15752A}" type="parTrans" cxnId="{E542E4D5-ACC4-4C17-A317-F62B604A4BED}">
      <dgm:prSet/>
      <dgm:spPr/>
      <dgm:t>
        <a:bodyPr/>
        <a:lstStyle/>
        <a:p>
          <a:endParaRPr lang="en-IN">
            <a:solidFill>
              <a:schemeClr val="tx2"/>
            </a:solidFill>
            <a:latin typeface="+mn-lt"/>
          </a:endParaRPr>
        </a:p>
      </dgm:t>
    </dgm:pt>
    <dgm:pt modelId="{29DB243E-4F64-4862-A321-102DBFAAFB65}" type="sibTrans" cxnId="{E542E4D5-ACC4-4C17-A317-F62B604A4BED}">
      <dgm:prSet/>
      <dgm:spPr/>
      <dgm:t>
        <a:bodyPr/>
        <a:lstStyle/>
        <a:p>
          <a:endParaRPr lang="en-IN">
            <a:solidFill>
              <a:schemeClr val="tx2"/>
            </a:solidFill>
            <a:latin typeface="+mn-lt"/>
          </a:endParaRPr>
        </a:p>
      </dgm:t>
    </dgm:pt>
    <dgm:pt modelId="{04BBB9B3-B61B-4AC3-A208-7C88DBE11DD9}">
      <dgm:prSet phldrT="[Text]" custT="1"/>
      <dgm:spPr>
        <a:solidFill>
          <a:srgbClr val="002060"/>
        </a:solidFill>
      </dgm:spPr>
      <dgm:t>
        <a:bodyPr/>
        <a:lstStyle/>
        <a:p>
          <a:r>
            <a:rPr lang="en-IN" sz="1600" dirty="0" smtClean="0">
              <a:solidFill>
                <a:schemeClr val="bg2"/>
              </a:solidFill>
              <a:latin typeface="+mn-lt"/>
            </a:rPr>
            <a:t>2</a:t>
          </a:r>
          <a:endParaRPr lang="en-IN" sz="1600" dirty="0">
            <a:solidFill>
              <a:schemeClr val="bg2"/>
            </a:solidFill>
            <a:latin typeface="+mn-lt"/>
          </a:endParaRPr>
        </a:p>
      </dgm:t>
    </dgm:pt>
    <dgm:pt modelId="{4DA7F600-6F0C-4F64-A92D-62B77CEFEDEC}" type="parTrans" cxnId="{C1C3D07E-0AB6-424C-B1ED-FA1D6FFDD9CD}">
      <dgm:prSet/>
      <dgm:spPr/>
      <dgm:t>
        <a:bodyPr/>
        <a:lstStyle/>
        <a:p>
          <a:endParaRPr lang="en-IN">
            <a:solidFill>
              <a:schemeClr val="tx2"/>
            </a:solidFill>
            <a:latin typeface="+mn-lt"/>
          </a:endParaRPr>
        </a:p>
      </dgm:t>
    </dgm:pt>
    <dgm:pt modelId="{BB6CBA43-D1B2-4E55-AC4C-4BBCDB2CA48F}" type="sibTrans" cxnId="{C1C3D07E-0AB6-424C-B1ED-FA1D6FFDD9CD}">
      <dgm:prSet/>
      <dgm:spPr/>
      <dgm:t>
        <a:bodyPr/>
        <a:lstStyle/>
        <a:p>
          <a:endParaRPr lang="en-IN">
            <a:solidFill>
              <a:schemeClr val="tx2"/>
            </a:solidFill>
            <a:latin typeface="+mn-lt"/>
          </a:endParaRPr>
        </a:p>
      </dgm:t>
    </dgm:pt>
    <dgm:pt modelId="{31ECA36A-B650-462A-B088-5E2D1979A314}">
      <dgm:prSet phldrT="[Text]" custT="1"/>
      <dgm:spPr/>
      <dgm:t>
        <a:bodyPr/>
        <a:lstStyle/>
        <a:p>
          <a:pPr algn="just"/>
          <a:r>
            <a:rPr lang="en-IN" sz="2200" dirty="0" smtClean="0">
              <a:solidFill>
                <a:schemeClr val="tx2"/>
              </a:solidFill>
              <a:latin typeface="+mn-lt"/>
            </a:rPr>
            <a:t>The selected isolates were </a:t>
          </a:r>
          <a:r>
            <a:rPr lang="en-IN" sz="2200" b="1" i="1" dirty="0" smtClean="0">
              <a:solidFill>
                <a:schemeClr val="tx2"/>
              </a:solidFill>
              <a:latin typeface="+mn-lt"/>
              <a:ea typeface="Calibri"/>
            </a:rPr>
            <a:t>Bacillus </a:t>
          </a:r>
          <a:r>
            <a:rPr lang="en-IN" sz="2200" b="1" i="1" dirty="0" err="1" smtClean="0">
              <a:solidFill>
                <a:schemeClr val="tx2"/>
              </a:solidFill>
              <a:latin typeface="+mn-lt"/>
              <a:ea typeface="Calibri"/>
            </a:rPr>
            <a:t>megaterium</a:t>
          </a:r>
          <a:r>
            <a:rPr lang="en-IN" sz="2200" b="1" i="1" dirty="0" smtClean="0">
              <a:solidFill>
                <a:schemeClr val="tx2"/>
              </a:solidFill>
              <a:latin typeface="+mn-lt"/>
              <a:ea typeface="Calibri"/>
            </a:rPr>
            <a:t>  </a:t>
          </a:r>
          <a:r>
            <a:rPr lang="en-IN" sz="2200" b="1" i="1" dirty="0" err="1" smtClean="0">
              <a:solidFill>
                <a:schemeClr val="tx2"/>
              </a:solidFill>
              <a:latin typeface="+mn-lt"/>
              <a:ea typeface="Calibri"/>
            </a:rPr>
            <a:t>Enterobacter</a:t>
          </a:r>
          <a:r>
            <a:rPr lang="en-IN" sz="2200" b="1" i="1" dirty="0" smtClean="0">
              <a:solidFill>
                <a:schemeClr val="tx2"/>
              </a:solidFill>
              <a:latin typeface="+mn-lt"/>
              <a:ea typeface="Calibri"/>
            </a:rPr>
            <a:t> hormaechei, Bacillus cereus, Bacillus </a:t>
          </a:r>
          <a:r>
            <a:rPr lang="en-IN" sz="2200" b="1" i="1" dirty="0" err="1" smtClean="0">
              <a:solidFill>
                <a:schemeClr val="tx2"/>
              </a:solidFill>
              <a:latin typeface="+mn-lt"/>
              <a:ea typeface="Calibri"/>
            </a:rPr>
            <a:t>thuringiensis</a:t>
          </a:r>
          <a:r>
            <a:rPr lang="en-IN" sz="2200" i="1" dirty="0" smtClean="0">
              <a:solidFill>
                <a:schemeClr val="tx2"/>
              </a:solidFill>
              <a:latin typeface="+mn-lt"/>
              <a:ea typeface="Calibri"/>
            </a:rPr>
            <a:t> </a:t>
          </a:r>
          <a:r>
            <a:rPr lang="en-IN" sz="2200" b="1" i="1" dirty="0" smtClean="0">
              <a:solidFill>
                <a:schemeClr val="tx2"/>
              </a:solidFill>
              <a:latin typeface="+mn-lt"/>
              <a:ea typeface="Calibri"/>
            </a:rPr>
            <a:t>Bacillus pumilus, Bacillus </a:t>
          </a:r>
          <a:r>
            <a:rPr lang="en-IN" sz="2200" b="1" i="1" dirty="0" err="1" smtClean="0">
              <a:solidFill>
                <a:schemeClr val="tx2"/>
              </a:solidFill>
              <a:latin typeface="+mn-lt"/>
              <a:ea typeface="Calibri"/>
            </a:rPr>
            <a:t>paralicheniformis</a:t>
          </a:r>
          <a:r>
            <a:rPr lang="en-IN" sz="2200" b="1" i="1" dirty="0" smtClean="0">
              <a:solidFill>
                <a:schemeClr val="tx2"/>
              </a:solidFill>
              <a:latin typeface="+mn-lt"/>
              <a:ea typeface="Calibri"/>
            </a:rPr>
            <a:t> </a:t>
          </a:r>
          <a:r>
            <a:rPr lang="en-IN" sz="2200" b="0" i="0" dirty="0" smtClean="0">
              <a:solidFill>
                <a:schemeClr val="tx2"/>
              </a:solidFill>
              <a:latin typeface="+mn-lt"/>
              <a:ea typeface="Calibri"/>
            </a:rPr>
            <a:t>and </a:t>
          </a:r>
          <a:r>
            <a:rPr lang="en-IN" sz="2200" b="1" i="1" dirty="0" err="1" smtClean="0">
              <a:solidFill>
                <a:schemeClr val="tx2"/>
              </a:solidFill>
              <a:latin typeface="+mn-lt"/>
              <a:ea typeface="Calibri"/>
            </a:rPr>
            <a:t>Panaebacillus</a:t>
          </a:r>
          <a:r>
            <a:rPr lang="en-IN" sz="2200" b="1" i="1" dirty="0" smtClean="0">
              <a:solidFill>
                <a:schemeClr val="tx2"/>
              </a:solidFill>
              <a:latin typeface="+mn-lt"/>
              <a:ea typeface="Calibri"/>
            </a:rPr>
            <a:t> mucilaginous.</a:t>
          </a:r>
          <a:endParaRPr lang="en-IN" sz="2200" dirty="0">
            <a:solidFill>
              <a:schemeClr val="tx2"/>
            </a:solidFill>
            <a:latin typeface="+mn-lt"/>
          </a:endParaRPr>
        </a:p>
      </dgm:t>
    </dgm:pt>
    <dgm:pt modelId="{40B2C9C7-E07F-4597-B8CD-F46A5ADAEE41}" type="parTrans" cxnId="{E08AB7C6-AF45-4ABF-82DE-E8A2B578327D}">
      <dgm:prSet/>
      <dgm:spPr/>
      <dgm:t>
        <a:bodyPr/>
        <a:lstStyle/>
        <a:p>
          <a:endParaRPr lang="en-IN">
            <a:solidFill>
              <a:schemeClr val="tx2"/>
            </a:solidFill>
            <a:latin typeface="+mn-lt"/>
          </a:endParaRPr>
        </a:p>
      </dgm:t>
    </dgm:pt>
    <dgm:pt modelId="{9F5E098C-CAD1-4236-ACD5-9F255B3E4901}" type="sibTrans" cxnId="{E08AB7C6-AF45-4ABF-82DE-E8A2B578327D}">
      <dgm:prSet/>
      <dgm:spPr/>
      <dgm:t>
        <a:bodyPr/>
        <a:lstStyle/>
        <a:p>
          <a:endParaRPr lang="en-IN">
            <a:solidFill>
              <a:schemeClr val="tx2"/>
            </a:solidFill>
            <a:latin typeface="+mn-lt"/>
          </a:endParaRPr>
        </a:p>
      </dgm:t>
    </dgm:pt>
    <dgm:pt modelId="{045A2FE3-3131-4715-B414-5512C0D2C9AF}">
      <dgm:prSet phldrT="[Text]" custT="1"/>
      <dgm:spPr>
        <a:solidFill>
          <a:srgbClr val="002060"/>
        </a:solidFill>
      </dgm:spPr>
      <dgm:t>
        <a:bodyPr/>
        <a:lstStyle/>
        <a:p>
          <a:r>
            <a:rPr lang="en-IN" sz="1600" dirty="0" smtClean="0">
              <a:solidFill>
                <a:schemeClr val="bg2"/>
              </a:solidFill>
              <a:latin typeface="+mn-lt"/>
            </a:rPr>
            <a:t>3</a:t>
          </a:r>
          <a:endParaRPr lang="en-IN" sz="1600" dirty="0">
            <a:solidFill>
              <a:schemeClr val="bg2"/>
            </a:solidFill>
            <a:latin typeface="+mn-lt"/>
          </a:endParaRPr>
        </a:p>
      </dgm:t>
    </dgm:pt>
    <dgm:pt modelId="{92E45325-EBA8-4B11-8359-773D5627EAEB}" type="parTrans" cxnId="{83F5B51A-83B0-4670-BFE4-D96903E62E91}">
      <dgm:prSet/>
      <dgm:spPr/>
      <dgm:t>
        <a:bodyPr/>
        <a:lstStyle/>
        <a:p>
          <a:endParaRPr lang="en-IN">
            <a:solidFill>
              <a:schemeClr val="tx2"/>
            </a:solidFill>
            <a:latin typeface="+mn-lt"/>
          </a:endParaRPr>
        </a:p>
      </dgm:t>
    </dgm:pt>
    <dgm:pt modelId="{7D81E456-31EB-4239-BC37-36AA02E2F2EF}" type="sibTrans" cxnId="{83F5B51A-83B0-4670-BFE4-D96903E62E91}">
      <dgm:prSet/>
      <dgm:spPr/>
      <dgm:t>
        <a:bodyPr/>
        <a:lstStyle/>
        <a:p>
          <a:endParaRPr lang="en-IN">
            <a:solidFill>
              <a:schemeClr val="tx2"/>
            </a:solidFill>
            <a:latin typeface="+mn-lt"/>
          </a:endParaRPr>
        </a:p>
      </dgm:t>
    </dgm:pt>
    <dgm:pt modelId="{4149D892-87E7-48C6-8641-74BABCCFA79B}">
      <dgm:prSet phldrT="[Text]" custT="1"/>
      <dgm:spPr/>
      <dgm:t>
        <a:bodyPr/>
        <a:lstStyle/>
        <a:p>
          <a:pPr algn="just"/>
          <a:r>
            <a:rPr lang="en-IN" sz="2200" dirty="0" smtClean="0">
              <a:solidFill>
                <a:schemeClr val="tx2"/>
              </a:solidFill>
              <a:latin typeface="+mn-lt"/>
            </a:rPr>
            <a:t>All the isolates were positive for IAA, HCN, NH</a:t>
          </a:r>
          <a:r>
            <a:rPr lang="en-IN" sz="2200" baseline="-25000" dirty="0" smtClean="0">
              <a:solidFill>
                <a:schemeClr val="tx2"/>
              </a:solidFill>
              <a:latin typeface="+mn-lt"/>
            </a:rPr>
            <a:t>3</a:t>
          </a:r>
          <a:r>
            <a:rPr lang="en-IN" sz="2200" dirty="0" smtClean="0">
              <a:solidFill>
                <a:schemeClr val="tx2"/>
              </a:solidFill>
              <a:latin typeface="+mn-lt"/>
            </a:rPr>
            <a:t> and some showed siderophore production. </a:t>
          </a:r>
          <a:r>
            <a:rPr lang="en-IN" sz="2200" i="1" dirty="0" err="1" smtClean="0">
              <a:solidFill>
                <a:schemeClr val="tx2"/>
              </a:solidFill>
              <a:latin typeface="+mn-lt"/>
            </a:rPr>
            <a:t>Enterobacter</a:t>
          </a:r>
          <a:r>
            <a:rPr lang="en-IN" sz="2200" i="1" dirty="0" smtClean="0">
              <a:solidFill>
                <a:schemeClr val="tx2"/>
              </a:solidFill>
              <a:latin typeface="+mn-lt"/>
            </a:rPr>
            <a:t> hormaechei </a:t>
          </a:r>
          <a:r>
            <a:rPr lang="en-IN" sz="2200" dirty="0" smtClean="0">
              <a:solidFill>
                <a:schemeClr val="tx2"/>
              </a:solidFill>
              <a:latin typeface="+mn-lt"/>
            </a:rPr>
            <a:t>(</a:t>
          </a:r>
          <a:r>
            <a:rPr lang="en-IN" sz="2200" b="0" dirty="0" smtClean="0">
              <a:solidFill>
                <a:schemeClr val="tx2"/>
              </a:solidFill>
              <a:latin typeface="+mn-lt"/>
              <a:ea typeface="Calibri"/>
            </a:rPr>
            <a:t>KT852562</a:t>
          </a:r>
          <a:r>
            <a:rPr lang="en-IN" sz="2200" dirty="0" smtClean="0">
              <a:solidFill>
                <a:schemeClr val="tx2"/>
              </a:solidFill>
              <a:latin typeface="+mn-lt"/>
            </a:rPr>
            <a:t>) showed highest plant growth promoting activities among five rhizobacteria.</a:t>
          </a:r>
          <a:endParaRPr lang="en-IN" sz="2200" dirty="0">
            <a:solidFill>
              <a:schemeClr val="tx2"/>
            </a:solidFill>
            <a:latin typeface="+mn-lt"/>
          </a:endParaRPr>
        </a:p>
      </dgm:t>
    </dgm:pt>
    <dgm:pt modelId="{2200D1FE-3E5F-4761-BBB1-0A4828DF97A2}" type="parTrans" cxnId="{26211FA3-33D2-45DD-A387-FB3D38E0F2EE}">
      <dgm:prSet/>
      <dgm:spPr/>
      <dgm:t>
        <a:bodyPr/>
        <a:lstStyle/>
        <a:p>
          <a:endParaRPr lang="en-IN">
            <a:solidFill>
              <a:schemeClr val="tx2"/>
            </a:solidFill>
            <a:latin typeface="+mn-lt"/>
          </a:endParaRPr>
        </a:p>
      </dgm:t>
    </dgm:pt>
    <dgm:pt modelId="{E337C93C-276D-4D7D-A8C3-692A714F1930}" type="sibTrans" cxnId="{26211FA3-33D2-45DD-A387-FB3D38E0F2EE}">
      <dgm:prSet/>
      <dgm:spPr/>
      <dgm:t>
        <a:bodyPr/>
        <a:lstStyle/>
        <a:p>
          <a:endParaRPr lang="en-IN">
            <a:solidFill>
              <a:schemeClr val="tx2"/>
            </a:solidFill>
            <a:latin typeface="+mn-lt"/>
          </a:endParaRPr>
        </a:p>
      </dgm:t>
    </dgm:pt>
    <dgm:pt modelId="{D649856E-8683-457D-BD70-B20E3BD63A98}">
      <dgm:prSet phldrT="[Text]" custT="1"/>
      <dgm:spPr>
        <a:solidFill>
          <a:srgbClr val="002060"/>
        </a:solidFill>
      </dgm:spPr>
      <dgm:t>
        <a:bodyPr/>
        <a:lstStyle/>
        <a:p>
          <a:r>
            <a:rPr lang="en-IN" sz="1600" dirty="0" smtClean="0">
              <a:solidFill>
                <a:schemeClr val="bg2"/>
              </a:solidFill>
              <a:latin typeface="+mn-lt"/>
            </a:rPr>
            <a:t>4</a:t>
          </a:r>
          <a:endParaRPr lang="en-IN" sz="1600" dirty="0">
            <a:solidFill>
              <a:schemeClr val="bg2"/>
            </a:solidFill>
            <a:latin typeface="+mn-lt"/>
          </a:endParaRPr>
        </a:p>
      </dgm:t>
    </dgm:pt>
    <dgm:pt modelId="{ABDC4211-8249-48FC-A017-C9137480C5FE}" type="parTrans" cxnId="{61C30E3D-2E46-4C99-8C00-CF9D22DE497D}">
      <dgm:prSet/>
      <dgm:spPr/>
      <dgm:t>
        <a:bodyPr/>
        <a:lstStyle/>
        <a:p>
          <a:endParaRPr lang="en-IN">
            <a:solidFill>
              <a:schemeClr val="tx2"/>
            </a:solidFill>
            <a:latin typeface="+mn-lt"/>
          </a:endParaRPr>
        </a:p>
      </dgm:t>
    </dgm:pt>
    <dgm:pt modelId="{21480DE6-40A5-4821-98DC-B85795B06DD9}" type="sibTrans" cxnId="{61C30E3D-2E46-4C99-8C00-CF9D22DE497D}">
      <dgm:prSet/>
      <dgm:spPr/>
      <dgm:t>
        <a:bodyPr/>
        <a:lstStyle/>
        <a:p>
          <a:endParaRPr lang="en-IN">
            <a:solidFill>
              <a:schemeClr val="tx2"/>
            </a:solidFill>
            <a:latin typeface="+mn-lt"/>
          </a:endParaRPr>
        </a:p>
      </dgm:t>
    </dgm:pt>
    <dgm:pt modelId="{5F041FD1-A9EA-4616-99BC-C77670264BEF}">
      <dgm:prSet custT="1"/>
      <dgm:spPr/>
      <dgm:t>
        <a:bodyPr/>
        <a:lstStyle/>
        <a:p>
          <a:pPr algn="just"/>
          <a:r>
            <a:rPr lang="en-IN" sz="2200" i="1" dirty="0" smtClean="0">
              <a:solidFill>
                <a:schemeClr val="tx2"/>
              </a:solidFill>
              <a:latin typeface="+mn-lt"/>
            </a:rPr>
            <a:t>Enterobacter hormaechei </a:t>
          </a:r>
          <a:r>
            <a:rPr lang="en-IN" sz="2200" dirty="0" smtClean="0">
              <a:solidFill>
                <a:schemeClr val="tx2"/>
              </a:solidFill>
              <a:latin typeface="+mn-lt"/>
            </a:rPr>
            <a:t>showed </a:t>
          </a:r>
          <a:r>
            <a:rPr lang="en-IN" sz="2200" i="0" u="none" dirty="0" smtClean="0">
              <a:solidFill>
                <a:schemeClr val="tx2"/>
              </a:solidFill>
              <a:latin typeface="+mn-lt"/>
            </a:rPr>
            <a:t>good plant growth as well as </a:t>
          </a:r>
          <a:r>
            <a:rPr lang="en-IN" sz="2200" dirty="0" smtClean="0">
              <a:solidFill>
                <a:schemeClr val="tx2"/>
              </a:solidFill>
              <a:latin typeface="+mn-lt"/>
            </a:rPr>
            <a:t>significant antifungal activity against red rot causing fungus </a:t>
          </a:r>
          <a:r>
            <a:rPr lang="en-IN" sz="2200" i="1" dirty="0" smtClean="0">
              <a:solidFill>
                <a:schemeClr val="tx2"/>
              </a:solidFill>
              <a:latin typeface="+mn-lt"/>
            </a:rPr>
            <a:t>C. falcatum </a:t>
          </a:r>
          <a:r>
            <a:rPr lang="en-IN" sz="2200" dirty="0" smtClean="0">
              <a:solidFill>
                <a:schemeClr val="tx2"/>
              </a:solidFill>
              <a:latin typeface="+mn-lt"/>
            </a:rPr>
            <a:t>combination with chitosan.</a:t>
          </a:r>
        </a:p>
      </dgm:t>
    </dgm:pt>
    <dgm:pt modelId="{2EB0C9F2-ED9D-41C7-AA72-4C8E5DE0BC3A}" type="parTrans" cxnId="{A148AB6B-2A5D-42D7-82A1-1F3296092F2E}">
      <dgm:prSet/>
      <dgm:spPr/>
      <dgm:t>
        <a:bodyPr/>
        <a:lstStyle/>
        <a:p>
          <a:endParaRPr lang="en-IN">
            <a:solidFill>
              <a:schemeClr val="tx2"/>
            </a:solidFill>
            <a:latin typeface="+mn-lt"/>
          </a:endParaRPr>
        </a:p>
      </dgm:t>
    </dgm:pt>
    <dgm:pt modelId="{81EDF5BE-BD9C-4A83-8FE3-17C6595D1619}" type="sibTrans" cxnId="{A148AB6B-2A5D-42D7-82A1-1F3296092F2E}">
      <dgm:prSet/>
      <dgm:spPr/>
      <dgm:t>
        <a:bodyPr/>
        <a:lstStyle/>
        <a:p>
          <a:endParaRPr lang="en-IN">
            <a:solidFill>
              <a:schemeClr val="tx2"/>
            </a:solidFill>
            <a:latin typeface="+mn-lt"/>
          </a:endParaRPr>
        </a:p>
      </dgm:t>
    </dgm:pt>
    <dgm:pt modelId="{A958DBA6-2100-492F-A009-72095FC712E6}" type="pres">
      <dgm:prSet presAssocID="{F2062DD2-0B97-4AA7-A73A-090F29D470A0}" presName="linearFlow" presStyleCnt="0">
        <dgm:presLayoutVars>
          <dgm:dir/>
          <dgm:animLvl val="lvl"/>
          <dgm:resizeHandles val="exact"/>
        </dgm:presLayoutVars>
      </dgm:prSet>
      <dgm:spPr/>
      <dgm:t>
        <a:bodyPr/>
        <a:lstStyle/>
        <a:p>
          <a:endParaRPr lang="en-IN"/>
        </a:p>
      </dgm:t>
    </dgm:pt>
    <dgm:pt modelId="{28A26C90-B2C3-4BEC-BCA3-9BB63A8CD871}" type="pres">
      <dgm:prSet presAssocID="{CBBF6200-17BD-4694-9D32-9A3D78D0C103}" presName="composite" presStyleCnt="0"/>
      <dgm:spPr/>
      <dgm:t>
        <a:bodyPr/>
        <a:lstStyle/>
        <a:p>
          <a:endParaRPr lang="en-IN"/>
        </a:p>
      </dgm:t>
    </dgm:pt>
    <dgm:pt modelId="{270511F4-B09B-408E-99A0-2C7A246B1A26}" type="pres">
      <dgm:prSet presAssocID="{CBBF6200-17BD-4694-9D32-9A3D78D0C103}" presName="parentText" presStyleLbl="alignNode1" presStyleIdx="0" presStyleCnt="4">
        <dgm:presLayoutVars>
          <dgm:chMax val="1"/>
          <dgm:bulletEnabled val="1"/>
        </dgm:presLayoutVars>
      </dgm:prSet>
      <dgm:spPr/>
      <dgm:t>
        <a:bodyPr/>
        <a:lstStyle/>
        <a:p>
          <a:endParaRPr lang="en-IN"/>
        </a:p>
      </dgm:t>
    </dgm:pt>
    <dgm:pt modelId="{63B76C73-B5D7-41EC-9BED-ED19265A7FB1}" type="pres">
      <dgm:prSet presAssocID="{CBBF6200-17BD-4694-9D32-9A3D78D0C103}" presName="descendantText" presStyleLbl="alignAcc1" presStyleIdx="0" presStyleCnt="4" custScaleY="127101" custLinFactNeighborY="7848">
        <dgm:presLayoutVars>
          <dgm:bulletEnabled val="1"/>
        </dgm:presLayoutVars>
      </dgm:prSet>
      <dgm:spPr/>
      <dgm:t>
        <a:bodyPr/>
        <a:lstStyle/>
        <a:p>
          <a:endParaRPr lang="en-IN"/>
        </a:p>
      </dgm:t>
    </dgm:pt>
    <dgm:pt modelId="{AD9D993B-1E99-48AB-9E10-6C1D961DD818}" type="pres">
      <dgm:prSet presAssocID="{9067BC77-2E48-4074-ACB0-D64A83BD8118}" presName="sp" presStyleCnt="0"/>
      <dgm:spPr/>
      <dgm:t>
        <a:bodyPr/>
        <a:lstStyle/>
        <a:p>
          <a:endParaRPr lang="en-IN"/>
        </a:p>
      </dgm:t>
    </dgm:pt>
    <dgm:pt modelId="{25EF00CB-CA3B-4C25-9AEB-C1EB1F649D1B}" type="pres">
      <dgm:prSet presAssocID="{04BBB9B3-B61B-4AC3-A208-7C88DBE11DD9}" presName="composite" presStyleCnt="0"/>
      <dgm:spPr/>
      <dgm:t>
        <a:bodyPr/>
        <a:lstStyle/>
        <a:p>
          <a:endParaRPr lang="en-IN"/>
        </a:p>
      </dgm:t>
    </dgm:pt>
    <dgm:pt modelId="{10FB3BD3-1A6D-4FF1-A84F-D7B6F2687F7B}" type="pres">
      <dgm:prSet presAssocID="{04BBB9B3-B61B-4AC3-A208-7C88DBE11DD9}" presName="parentText" presStyleLbl="alignNode1" presStyleIdx="1" presStyleCnt="4">
        <dgm:presLayoutVars>
          <dgm:chMax val="1"/>
          <dgm:bulletEnabled val="1"/>
        </dgm:presLayoutVars>
      </dgm:prSet>
      <dgm:spPr/>
      <dgm:t>
        <a:bodyPr/>
        <a:lstStyle/>
        <a:p>
          <a:endParaRPr lang="en-IN"/>
        </a:p>
      </dgm:t>
    </dgm:pt>
    <dgm:pt modelId="{DC2F98B3-01E2-4B54-8F76-2FF4327DB76A}" type="pres">
      <dgm:prSet presAssocID="{04BBB9B3-B61B-4AC3-A208-7C88DBE11DD9}" presName="descendantText" presStyleLbl="alignAcc1" presStyleIdx="1" presStyleCnt="4" custScaleY="144738" custLinFactNeighborY="4212">
        <dgm:presLayoutVars>
          <dgm:bulletEnabled val="1"/>
        </dgm:presLayoutVars>
      </dgm:prSet>
      <dgm:spPr/>
      <dgm:t>
        <a:bodyPr/>
        <a:lstStyle/>
        <a:p>
          <a:endParaRPr lang="en-IN"/>
        </a:p>
      </dgm:t>
    </dgm:pt>
    <dgm:pt modelId="{359F0C78-6888-4DA1-9429-793E66F41B89}" type="pres">
      <dgm:prSet presAssocID="{BB6CBA43-D1B2-4E55-AC4C-4BBCDB2CA48F}" presName="sp" presStyleCnt="0"/>
      <dgm:spPr/>
      <dgm:t>
        <a:bodyPr/>
        <a:lstStyle/>
        <a:p>
          <a:endParaRPr lang="en-IN"/>
        </a:p>
      </dgm:t>
    </dgm:pt>
    <dgm:pt modelId="{5BF7EF91-B768-4627-988D-2EA24834FA58}" type="pres">
      <dgm:prSet presAssocID="{045A2FE3-3131-4715-B414-5512C0D2C9AF}" presName="composite" presStyleCnt="0"/>
      <dgm:spPr/>
      <dgm:t>
        <a:bodyPr/>
        <a:lstStyle/>
        <a:p>
          <a:endParaRPr lang="en-IN"/>
        </a:p>
      </dgm:t>
    </dgm:pt>
    <dgm:pt modelId="{95603D0E-9D67-4580-B49C-826493E7C403}" type="pres">
      <dgm:prSet presAssocID="{045A2FE3-3131-4715-B414-5512C0D2C9AF}" presName="parentText" presStyleLbl="alignNode1" presStyleIdx="2" presStyleCnt="4">
        <dgm:presLayoutVars>
          <dgm:chMax val="1"/>
          <dgm:bulletEnabled val="1"/>
        </dgm:presLayoutVars>
      </dgm:prSet>
      <dgm:spPr/>
      <dgm:t>
        <a:bodyPr/>
        <a:lstStyle/>
        <a:p>
          <a:endParaRPr lang="en-IN"/>
        </a:p>
      </dgm:t>
    </dgm:pt>
    <dgm:pt modelId="{69385888-195B-44CA-B265-AE00635DF314}" type="pres">
      <dgm:prSet presAssocID="{045A2FE3-3131-4715-B414-5512C0D2C9AF}" presName="descendantText" presStyleLbl="alignAcc1" presStyleIdx="2" presStyleCnt="4" custScaleY="137814" custLinFactNeighborY="7524">
        <dgm:presLayoutVars>
          <dgm:bulletEnabled val="1"/>
        </dgm:presLayoutVars>
      </dgm:prSet>
      <dgm:spPr/>
      <dgm:t>
        <a:bodyPr/>
        <a:lstStyle/>
        <a:p>
          <a:endParaRPr lang="en-IN"/>
        </a:p>
      </dgm:t>
    </dgm:pt>
    <dgm:pt modelId="{FAE562EC-BDAB-44B6-A667-8281E406E176}" type="pres">
      <dgm:prSet presAssocID="{7D81E456-31EB-4239-BC37-36AA02E2F2EF}" presName="sp" presStyleCnt="0"/>
      <dgm:spPr/>
      <dgm:t>
        <a:bodyPr/>
        <a:lstStyle/>
        <a:p>
          <a:endParaRPr lang="en-IN"/>
        </a:p>
      </dgm:t>
    </dgm:pt>
    <dgm:pt modelId="{0BFF341F-93DF-46E5-80BD-4D91880CCEC0}" type="pres">
      <dgm:prSet presAssocID="{D649856E-8683-457D-BD70-B20E3BD63A98}" presName="composite" presStyleCnt="0"/>
      <dgm:spPr/>
      <dgm:t>
        <a:bodyPr/>
        <a:lstStyle/>
        <a:p>
          <a:endParaRPr lang="en-IN"/>
        </a:p>
      </dgm:t>
    </dgm:pt>
    <dgm:pt modelId="{E94B2360-6D26-42F4-BC61-781F66BC354B}" type="pres">
      <dgm:prSet presAssocID="{D649856E-8683-457D-BD70-B20E3BD63A98}" presName="parentText" presStyleLbl="alignNode1" presStyleIdx="3" presStyleCnt="4">
        <dgm:presLayoutVars>
          <dgm:chMax val="1"/>
          <dgm:bulletEnabled val="1"/>
        </dgm:presLayoutVars>
      </dgm:prSet>
      <dgm:spPr/>
      <dgm:t>
        <a:bodyPr/>
        <a:lstStyle/>
        <a:p>
          <a:endParaRPr lang="en-IN"/>
        </a:p>
      </dgm:t>
    </dgm:pt>
    <dgm:pt modelId="{3292ACC0-D8C7-4DD7-AB30-362052E4FB08}" type="pres">
      <dgm:prSet presAssocID="{D649856E-8683-457D-BD70-B20E3BD63A98}" presName="descendantText" presStyleLbl="alignAcc1" presStyleIdx="3" presStyleCnt="4" custScaleY="137220" custLinFactNeighborY="15912">
        <dgm:presLayoutVars>
          <dgm:bulletEnabled val="1"/>
        </dgm:presLayoutVars>
      </dgm:prSet>
      <dgm:spPr/>
      <dgm:t>
        <a:bodyPr/>
        <a:lstStyle/>
        <a:p>
          <a:endParaRPr lang="en-IN"/>
        </a:p>
      </dgm:t>
    </dgm:pt>
  </dgm:ptLst>
  <dgm:cxnLst>
    <dgm:cxn modelId="{E542E4D5-ACC4-4C17-A317-F62B604A4BED}" srcId="{CBBF6200-17BD-4694-9D32-9A3D78D0C103}" destId="{3564D955-A862-4266-9C89-1168F83C6C5D}" srcOrd="0" destOrd="0" parTransId="{BE2FFA9A-52F2-4FFA-804F-18598E15752A}" sibTransId="{29DB243E-4F64-4862-A321-102DBFAAFB65}"/>
    <dgm:cxn modelId="{DE208903-947B-4913-B855-8F3F57CB3142}" srcId="{F2062DD2-0B97-4AA7-A73A-090F29D470A0}" destId="{CBBF6200-17BD-4694-9D32-9A3D78D0C103}" srcOrd="0" destOrd="0" parTransId="{A4C05396-7861-4522-ABA7-925A8E59685D}" sibTransId="{9067BC77-2E48-4074-ACB0-D64A83BD8118}"/>
    <dgm:cxn modelId="{41ACF32B-850F-4309-A896-4AC2E38FBC8E}" type="presOf" srcId="{5F041FD1-A9EA-4616-99BC-C77670264BEF}" destId="{3292ACC0-D8C7-4DD7-AB30-362052E4FB08}" srcOrd="0" destOrd="0" presId="urn:microsoft.com/office/officeart/2005/8/layout/chevron2"/>
    <dgm:cxn modelId="{E2CB9D98-3F83-4D6F-A425-369B5788C065}" type="presOf" srcId="{045A2FE3-3131-4715-B414-5512C0D2C9AF}" destId="{95603D0E-9D67-4580-B49C-826493E7C403}" srcOrd="0" destOrd="0" presId="urn:microsoft.com/office/officeart/2005/8/layout/chevron2"/>
    <dgm:cxn modelId="{61C30E3D-2E46-4C99-8C00-CF9D22DE497D}" srcId="{F2062DD2-0B97-4AA7-A73A-090F29D470A0}" destId="{D649856E-8683-457D-BD70-B20E3BD63A98}" srcOrd="3" destOrd="0" parTransId="{ABDC4211-8249-48FC-A017-C9137480C5FE}" sibTransId="{21480DE6-40A5-4821-98DC-B85795B06DD9}"/>
    <dgm:cxn modelId="{B2990D93-CF4B-447C-97E7-71DF2BE5299D}" type="presOf" srcId="{3564D955-A862-4266-9C89-1168F83C6C5D}" destId="{63B76C73-B5D7-41EC-9BED-ED19265A7FB1}" srcOrd="0" destOrd="0" presId="urn:microsoft.com/office/officeart/2005/8/layout/chevron2"/>
    <dgm:cxn modelId="{0D7A8C6C-7BD4-4CC9-A0D1-F24F781A5472}" type="presOf" srcId="{D649856E-8683-457D-BD70-B20E3BD63A98}" destId="{E94B2360-6D26-42F4-BC61-781F66BC354B}" srcOrd="0" destOrd="0" presId="urn:microsoft.com/office/officeart/2005/8/layout/chevron2"/>
    <dgm:cxn modelId="{83F5B51A-83B0-4670-BFE4-D96903E62E91}" srcId="{F2062DD2-0B97-4AA7-A73A-090F29D470A0}" destId="{045A2FE3-3131-4715-B414-5512C0D2C9AF}" srcOrd="2" destOrd="0" parTransId="{92E45325-EBA8-4B11-8359-773D5627EAEB}" sibTransId="{7D81E456-31EB-4239-BC37-36AA02E2F2EF}"/>
    <dgm:cxn modelId="{E08AB7C6-AF45-4ABF-82DE-E8A2B578327D}" srcId="{04BBB9B3-B61B-4AC3-A208-7C88DBE11DD9}" destId="{31ECA36A-B650-462A-B088-5E2D1979A314}" srcOrd="0" destOrd="0" parTransId="{40B2C9C7-E07F-4597-B8CD-F46A5ADAEE41}" sibTransId="{9F5E098C-CAD1-4236-ACD5-9F255B3E4901}"/>
    <dgm:cxn modelId="{5DFD7732-F817-42F6-B9A0-48F36C7FD159}" type="presOf" srcId="{CBBF6200-17BD-4694-9D32-9A3D78D0C103}" destId="{270511F4-B09B-408E-99A0-2C7A246B1A26}" srcOrd="0" destOrd="0" presId="urn:microsoft.com/office/officeart/2005/8/layout/chevron2"/>
    <dgm:cxn modelId="{D3560E30-5760-4889-B1E3-3DF58FF5A6E3}" type="presOf" srcId="{04BBB9B3-B61B-4AC3-A208-7C88DBE11DD9}" destId="{10FB3BD3-1A6D-4FF1-A84F-D7B6F2687F7B}" srcOrd="0" destOrd="0" presId="urn:microsoft.com/office/officeart/2005/8/layout/chevron2"/>
    <dgm:cxn modelId="{3032424F-EFA4-490E-BE0C-4B50235A6AC5}" type="presOf" srcId="{31ECA36A-B650-462A-B088-5E2D1979A314}" destId="{DC2F98B3-01E2-4B54-8F76-2FF4327DB76A}" srcOrd="0" destOrd="0" presId="urn:microsoft.com/office/officeart/2005/8/layout/chevron2"/>
    <dgm:cxn modelId="{6A0005FC-EC65-4C0E-9F0F-CFE2230E36DE}" type="presOf" srcId="{4149D892-87E7-48C6-8641-74BABCCFA79B}" destId="{69385888-195B-44CA-B265-AE00635DF314}" srcOrd="0" destOrd="0" presId="urn:microsoft.com/office/officeart/2005/8/layout/chevron2"/>
    <dgm:cxn modelId="{C1C3D07E-0AB6-424C-B1ED-FA1D6FFDD9CD}" srcId="{F2062DD2-0B97-4AA7-A73A-090F29D470A0}" destId="{04BBB9B3-B61B-4AC3-A208-7C88DBE11DD9}" srcOrd="1" destOrd="0" parTransId="{4DA7F600-6F0C-4F64-A92D-62B77CEFEDEC}" sibTransId="{BB6CBA43-D1B2-4E55-AC4C-4BBCDB2CA48F}"/>
    <dgm:cxn modelId="{A148AB6B-2A5D-42D7-82A1-1F3296092F2E}" srcId="{D649856E-8683-457D-BD70-B20E3BD63A98}" destId="{5F041FD1-A9EA-4616-99BC-C77670264BEF}" srcOrd="0" destOrd="0" parTransId="{2EB0C9F2-ED9D-41C7-AA72-4C8E5DE0BC3A}" sibTransId="{81EDF5BE-BD9C-4A83-8FE3-17C6595D1619}"/>
    <dgm:cxn modelId="{D08E2ACE-0F14-420D-8BF9-16EC16A7EFDE}" type="presOf" srcId="{F2062DD2-0B97-4AA7-A73A-090F29D470A0}" destId="{A958DBA6-2100-492F-A009-72095FC712E6}" srcOrd="0" destOrd="0" presId="urn:microsoft.com/office/officeart/2005/8/layout/chevron2"/>
    <dgm:cxn modelId="{26211FA3-33D2-45DD-A387-FB3D38E0F2EE}" srcId="{045A2FE3-3131-4715-B414-5512C0D2C9AF}" destId="{4149D892-87E7-48C6-8641-74BABCCFA79B}" srcOrd="0" destOrd="0" parTransId="{2200D1FE-3E5F-4761-BBB1-0A4828DF97A2}" sibTransId="{E337C93C-276D-4D7D-A8C3-692A714F1930}"/>
    <dgm:cxn modelId="{5BD06F9E-D7E4-45D9-88CC-E9105E377EAC}" type="presParOf" srcId="{A958DBA6-2100-492F-A009-72095FC712E6}" destId="{28A26C90-B2C3-4BEC-BCA3-9BB63A8CD871}" srcOrd="0" destOrd="0" presId="urn:microsoft.com/office/officeart/2005/8/layout/chevron2"/>
    <dgm:cxn modelId="{95BFFD3E-1819-4ED1-AF23-DC876A9F85F5}" type="presParOf" srcId="{28A26C90-B2C3-4BEC-BCA3-9BB63A8CD871}" destId="{270511F4-B09B-408E-99A0-2C7A246B1A26}" srcOrd="0" destOrd="0" presId="urn:microsoft.com/office/officeart/2005/8/layout/chevron2"/>
    <dgm:cxn modelId="{88AFBD48-489B-4B71-BB49-E77F9AB1A338}" type="presParOf" srcId="{28A26C90-B2C3-4BEC-BCA3-9BB63A8CD871}" destId="{63B76C73-B5D7-41EC-9BED-ED19265A7FB1}" srcOrd="1" destOrd="0" presId="urn:microsoft.com/office/officeart/2005/8/layout/chevron2"/>
    <dgm:cxn modelId="{ABB531E9-DC6F-4D47-9DE8-CE6E84CF45F5}" type="presParOf" srcId="{A958DBA6-2100-492F-A009-72095FC712E6}" destId="{AD9D993B-1E99-48AB-9E10-6C1D961DD818}" srcOrd="1" destOrd="0" presId="urn:microsoft.com/office/officeart/2005/8/layout/chevron2"/>
    <dgm:cxn modelId="{AEA4168D-DF3E-4BC5-9856-6660446A9803}" type="presParOf" srcId="{A958DBA6-2100-492F-A009-72095FC712E6}" destId="{25EF00CB-CA3B-4C25-9AEB-C1EB1F649D1B}" srcOrd="2" destOrd="0" presId="urn:microsoft.com/office/officeart/2005/8/layout/chevron2"/>
    <dgm:cxn modelId="{3AA523DD-1B5E-4C86-AEBC-08DA481DF2BD}" type="presParOf" srcId="{25EF00CB-CA3B-4C25-9AEB-C1EB1F649D1B}" destId="{10FB3BD3-1A6D-4FF1-A84F-D7B6F2687F7B}" srcOrd="0" destOrd="0" presId="urn:microsoft.com/office/officeart/2005/8/layout/chevron2"/>
    <dgm:cxn modelId="{F9B707B9-456A-4180-B9D1-6B95CBD44BE1}" type="presParOf" srcId="{25EF00CB-CA3B-4C25-9AEB-C1EB1F649D1B}" destId="{DC2F98B3-01E2-4B54-8F76-2FF4327DB76A}" srcOrd="1" destOrd="0" presId="urn:microsoft.com/office/officeart/2005/8/layout/chevron2"/>
    <dgm:cxn modelId="{0E9BACC2-190A-478A-9DD9-40B6073B38CD}" type="presParOf" srcId="{A958DBA6-2100-492F-A009-72095FC712E6}" destId="{359F0C78-6888-4DA1-9429-793E66F41B89}" srcOrd="3" destOrd="0" presId="urn:microsoft.com/office/officeart/2005/8/layout/chevron2"/>
    <dgm:cxn modelId="{D05618B7-F733-41D9-8F9C-61AD3106A007}" type="presParOf" srcId="{A958DBA6-2100-492F-A009-72095FC712E6}" destId="{5BF7EF91-B768-4627-988D-2EA24834FA58}" srcOrd="4" destOrd="0" presId="urn:microsoft.com/office/officeart/2005/8/layout/chevron2"/>
    <dgm:cxn modelId="{84B391D4-0AEB-4F68-9F01-9552D8A19DC5}" type="presParOf" srcId="{5BF7EF91-B768-4627-988D-2EA24834FA58}" destId="{95603D0E-9D67-4580-B49C-826493E7C403}" srcOrd="0" destOrd="0" presId="urn:microsoft.com/office/officeart/2005/8/layout/chevron2"/>
    <dgm:cxn modelId="{ED0D03D2-1380-4527-809B-44CC7AF5C2EA}" type="presParOf" srcId="{5BF7EF91-B768-4627-988D-2EA24834FA58}" destId="{69385888-195B-44CA-B265-AE00635DF314}" srcOrd="1" destOrd="0" presId="urn:microsoft.com/office/officeart/2005/8/layout/chevron2"/>
    <dgm:cxn modelId="{A56E7741-06B9-432C-9C9E-E166672CCFCD}" type="presParOf" srcId="{A958DBA6-2100-492F-A009-72095FC712E6}" destId="{FAE562EC-BDAB-44B6-A667-8281E406E176}" srcOrd="5" destOrd="0" presId="urn:microsoft.com/office/officeart/2005/8/layout/chevron2"/>
    <dgm:cxn modelId="{47E4778B-A40E-42C6-B1AF-A03F5A2649CA}" type="presParOf" srcId="{A958DBA6-2100-492F-A009-72095FC712E6}" destId="{0BFF341F-93DF-46E5-80BD-4D91880CCEC0}" srcOrd="6" destOrd="0" presId="urn:microsoft.com/office/officeart/2005/8/layout/chevron2"/>
    <dgm:cxn modelId="{BB1B5492-A126-4992-A461-AB5185D3885C}" type="presParOf" srcId="{0BFF341F-93DF-46E5-80BD-4D91880CCEC0}" destId="{E94B2360-6D26-42F4-BC61-781F66BC354B}" srcOrd="0" destOrd="0" presId="urn:microsoft.com/office/officeart/2005/8/layout/chevron2"/>
    <dgm:cxn modelId="{78A4C8D2-9961-4627-9571-BD7E44A74C0C}" type="presParOf" srcId="{0BFF341F-93DF-46E5-80BD-4D91880CCEC0}" destId="{3292ACC0-D8C7-4DD7-AB30-362052E4FB08}" srcOrd="1" destOrd="0" presId="urn:microsoft.com/office/officeart/2005/8/layout/chevron2"/>
  </dgm:cxnLst>
  <dgm:bg/>
  <dgm:whole/>
</dgm:dataModel>
</file>

<file path=ppt/diagrams/data6.xml><?xml version="1.0" encoding="utf-8"?>
<dgm:dataModel xmlns:dgm="http://schemas.openxmlformats.org/drawingml/2006/diagram" xmlns:a="http://schemas.openxmlformats.org/drawingml/2006/main">
  <dgm:ptLst>
    <dgm:pt modelId="{F2062DD2-0B97-4AA7-A73A-090F29D470A0}" type="doc">
      <dgm:prSet loTypeId="urn:microsoft.com/office/officeart/2005/8/layout/chevron2" loCatId="list" qsTypeId="urn:microsoft.com/office/officeart/2005/8/quickstyle/simple4" qsCatId="simple" csTypeId="urn:microsoft.com/office/officeart/2005/8/colors/accent1_2" csCatId="accent1" phldr="1"/>
      <dgm:spPr/>
      <dgm:t>
        <a:bodyPr/>
        <a:lstStyle/>
        <a:p>
          <a:endParaRPr lang="en-IN"/>
        </a:p>
      </dgm:t>
    </dgm:pt>
    <dgm:pt modelId="{CBBF6200-17BD-4694-9D32-9A3D78D0C103}">
      <dgm:prSet phldrT="[Text]" custT="1"/>
      <dgm:spPr>
        <a:solidFill>
          <a:srgbClr val="002060"/>
        </a:solidFill>
      </dgm:spPr>
      <dgm:t>
        <a:bodyPr/>
        <a:lstStyle/>
        <a:p>
          <a:r>
            <a:rPr lang="en-IN" sz="1400" dirty="0" smtClean="0">
              <a:solidFill>
                <a:schemeClr val="bg2"/>
              </a:solidFill>
              <a:latin typeface="+mn-lt"/>
            </a:rPr>
            <a:t>5</a:t>
          </a:r>
          <a:endParaRPr lang="en-IN" sz="1400" dirty="0">
            <a:solidFill>
              <a:schemeClr val="bg2"/>
            </a:solidFill>
            <a:latin typeface="+mn-lt"/>
          </a:endParaRPr>
        </a:p>
      </dgm:t>
    </dgm:pt>
    <dgm:pt modelId="{A4C05396-7861-4522-ABA7-925A8E59685D}" type="parTrans" cxnId="{DE208903-947B-4913-B855-8F3F57CB3142}">
      <dgm:prSet/>
      <dgm:spPr/>
      <dgm:t>
        <a:bodyPr/>
        <a:lstStyle/>
        <a:p>
          <a:endParaRPr lang="en-IN">
            <a:solidFill>
              <a:schemeClr val="tx2"/>
            </a:solidFill>
            <a:latin typeface="+mn-lt"/>
          </a:endParaRPr>
        </a:p>
      </dgm:t>
    </dgm:pt>
    <dgm:pt modelId="{9067BC77-2E48-4074-ACB0-D64A83BD8118}" type="sibTrans" cxnId="{DE208903-947B-4913-B855-8F3F57CB3142}">
      <dgm:prSet/>
      <dgm:spPr/>
      <dgm:t>
        <a:bodyPr/>
        <a:lstStyle/>
        <a:p>
          <a:endParaRPr lang="en-IN">
            <a:solidFill>
              <a:schemeClr val="tx2"/>
            </a:solidFill>
            <a:latin typeface="+mn-lt"/>
          </a:endParaRPr>
        </a:p>
      </dgm:t>
    </dgm:pt>
    <dgm:pt modelId="{04BBB9B3-B61B-4AC3-A208-7C88DBE11DD9}">
      <dgm:prSet phldrT="[Text]" custT="1"/>
      <dgm:spPr>
        <a:solidFill>
          <a:srgbClr val="002060"/>
        </a:solidFill>
      </dgm:spPr>
      <dgm:t>
        <a:bodyPr/>
        <a:lstStyle/>
        <a:p>
          <a:r>
            <a:rPr lang="en-IN" sz="1400" dirty="0" smtClean="0">
              <a:solidFill>
                <a:schemeClr val="bg2"/>
              </a:solidFill>
              <a:latin typeface="+mn-lt"/>
            </a:rPr>
            <a:t>6</a:t>
          </a:r>
          <a:endParaRPr lang="en-IN" sz="1400" dirty="0">
            <a:solidFill>
              <a:schemeClr val="bg2"/>
            </a:solidFill>
            <a:latin typeface="+mn-lt"/>
          </a:endParaRPr>
        </a:p>
      </dgm:t>
    </dgm:pt>
    <dgm:pt modelId="{4DA7F600-6F0C-4F64-A92D-62B77CEFEDEC}" type="parTrans" cxnId="{C1C3D07E-0AB6-424C-B1ED-FA1D6FFDD9CD}">
      <dgm:prSet/>
      <dgm:spPr/>
      <dgm:t>
        <a:bodyPr/>
        <a:lstStyle/>
        <a:p>
          <a:endParaRPr lang="en-IN">
            <a:solidFill>
              <a:schemeClr val="tx2"/>
            </a:solidFill>
            <a:latin typeface="+mn-lt"/>
          </a:endParaRPr>
        </a:p>
      </dgm:t>
    </dgm:pt>
    <dgm:pt modelId="{BB6CBA43-D1B2-4E55-AC4C-4BBCDB2CA48F}" type="sibTrans" cxnId="{C1C3D07E-0AB6-424C-B1ED-FA1D6FFDD9CD}">
      <dgm:prSet/>
      <dgm:spPr/>
      <dgm:t>
        <a:bodyPr/>
        <a:lstStyle/>
        <a:p>
          <a:endParaRPr lang="en-IN">
            <a:solidFill>
              <a:schemeClr val="tx2"/>
            </a:solidFill>
            <a:latin typeface="+mn-lt"/>
          </a:endParaRPr>
        </a:p>
      </dgm:t>
    </dgm:pt>
    <dgm:pt modelId="{31ECA36A-B650-462A-B088-5E2D1979A314}">
      <dgm:prSet phldrT="[Text]" custT="1"/>
      <dgm:spPr/>
      <dgm:t>
        <a:bodyPr/>
        <a:lstStyle/>
        <a:p>
          <a:pPr algn="just"/>
          <a:r>
            <a:rPr lang="en-IN" sz="2200" dirty="0" smtClean="0">
              <a:solidFill>
                <a:schemeClr val="tx2"/>
              </a:solidFill>
              <a:latin typeface="+mn-lt"/>
            </a:rPr>
            <a:t>The combination of chitosan 0.6% and PGPR </a:t>
          </a:r>
          <a:r>
            <a:rPr lang="en-IN" sz="2200" i="1" dirty="0" smtClean="0">
              <a:solidFill>
                <a:schemeClr val="tx2"/>
              </a:solidFill>
              <a:latin typeface="+mn-lt"/>
            </a:rPr>
            <a:t>E. hormaechei </a:t>
          </a:r>
          <a:r>
            <a:rPr lang="en-IN" sz="2200" dirty="0" smtClean="0">
              <a:solidFill>
                <a:schemeClr val="tx2"/>
              </a:solidFill>
              <a:latin typeface="+mn-lt"/>
            </a:rPr>
            <a:t>showing  potential antifungal activity. The percentage of growth inhibition was 86.8% compared to chitosan (79.6%)</a:t>
          </a:r>
          <a:endParaRPr lang="en-IN" sz="2200" dirty="0">
            <a:solidFill>
              <a:schemeClr val="tx2"/>
            </a:solidFill>
            <a:latin typeface="+mn-lt"/>
          </a:endParaRPr>
        </a:p>
      </dgm:t>
    </dgm:pt>
    <dgm:pt modelId="{40B2C9C7-E07F-4597-B8CD-F46A5ADAEE41}" type="parTrans" cxnId="{E08AB7C6-AF45-4ABF-82DE-E8A2B578327D}">
      <dgm:prSet/>
      <dgm:spPr/>
      <dgm:t>
        <a:bodyPr/>
        <a:lstStyle/>
        <a:p>
          <a:endParaRPr lang="en-IN">
            <a:solidFill>
              <a:schemeClr val="tx2"/>
            </a:solidFill>
            <a:latin typeface="+mn-lt"/>
          </a:endParaRPr>
        </a:p>
      </dgm:t>
    </dgm:pt>
    <dgm:pt modelId="{9F5E098C-CAD1-4236-ACD5-9F255B3E4901}" type="sibTrans" cxnId="{E08AB7C6-AF45-4ABF-82DE-E8A2B578327D}">
      <dgm:prSet/>
      <dgm:spPr/>
      <dgm:t>
        <a:bodyPr/>
        <a:lstStyle/>
        <a:p>
          <a:endParaRPr lang="en-IN">
            <a:solidFill>
              <a:schemeClr val="tx2"/>
            </a:solidFill>
            <a:latin typeface="+mn-lt"/>
          </a:endParaRPr>
        </a:p>
      </dgm:t>
    </dgm:pt>
    <dgm:pt modelId="{D649856E-8683-457D-BD70-B20E3BD63A98}">
      <dgm:prSet phldrT="[Text]" custT="1"/>
      <dgm:spPr>
        <a:solidFill>
          <a:srgbClr val="002060"/>
        </a:solidFill>
      </dgm:spPr>
      <dgm:t>
        <a:bodyPr/>
        <a:lstStyle/>
        <a:p>
          <a:r>
            <a:rPr lang="en-IN" sz="1400" dirty="0" smtClean="0">
              <a:solidFill>
                <a:schemeClr val="bg2"/>
              </a:solidFill>
              <a:latin typeface="+mn-lt"/>
            </a:rPr>
            <a:t>8</a:t>
          </a:r>
          <a:endParaRPr lang="en-IN" sz="1400" dirty="0">
            <a:solidFill>
              <a:schemeClr val="bg2"/>
            </a:solidFill>
            <a:latin typeface="+mn-lt"/>
          </a:endParaRPr>
        </a:p>
      </dgm:t>
    </dgm:pt>
    <dgm:pt modelId="{ABDC4211-8249-48FC-A017-C9137480C5FE}" type="parTrans" cxnId="{61C30E3D-2E46-4C99-8C00-CF9D22DE497D}">
      <dgm:prSet/>
      <dgm:spPr/>
      <dgm:t>
        <a:bodyPr/>
        <a:lstStyle/>
        <a:p>
          <a:endParaRPr lang="en-IN">
            <a:solidFill>
              <a:schemeClr val="tx2"/>
            </a:solidFill>
            <a:latin typeface="+mn-lt"/>
          </a:endParaRPr>
        </a:p>
      </dgm:t>
    </dgm:pt>
    <dgm:pt modelId="{21480DE6-40A5-4821-98DC-B85795B06DD9}" type="sibTrans" cxnId="{61C30E3D-2E46-4C99-8C00-CF9D22DE497D}">
      <dgm:prSet/>
      <dgm:spPr/>
      <dgm:t>
        <a:bodyPr/>
        <a:lstStyle/>
        <a:p>
          <a:endParaRPr lang="en-IN">
            <a:solidFill>
              <a:schemeClr val="tx2"/>
            </a:solidFill>
            <a:latin typeface="+mn-lt"/>
          </a:endParaRPr>
        </a:p>
      </dgm:t>
    </dgm:pt>
    <dgm:pt modelId="{7D1E31B4-5E77-4491-B9AA-4E1E9D956B15}">
      <dgm:prSet phldrT="[Text]" custT="1"/>
      <dgm:spPr/>
      <dgm:t>
        <a:bodyPr/>
        <a:lstStyle/>
        <a:p>
          <a:pPr algn="just"/>
          <a:r>
            <a:rPr lang="en-US" sz="2200" dirty="0" err="1" smtClean="0">
              <a:solidFill>
                <a:schemeClr val="tx2"/>
              </a:solidFill>
              <a:latin typeface="+mn-lt"/>
              <a:ea typeface="Cambria Math" pitchFamily="18" charset="0"/>
              <a:cs typeface="Times New Roman" pitchFamily="18" charset="0"/>
            </a:rPr>
            <a:t>Chitosan</a:t>
          </a:r>
          <a:r>
            <a:rPr lang="en-US" sz="2200" dirty="0" smtClean="0">
              <a:solidFill>
                <a:schemeClr val="tx2"/>
              </a:solidFill>
              <a:latin typeface="+mn-lt"/>
              <a:ea typeface="Cambria Math" pitchFamily="18" charset="0"/>
              <a:cs typeface="Times New Roman" pitchFamily="18" charset="0"/>
            </a:rPr>
            <a:t> and PGPRs seems promising for the development of a new combination for plant growth </a:t>
          </a:r>
          <a:r>
            <a:rPr lang="en-US" sz="2200" dirty="0" err="1" smtClean="0">
              <a:solidFill>
                <a:schemeClr val="tx2"/>
              </a:solidFill>
              <a:latin typeface="+mn-lt"/>
              <a:ea typeface="Cambria Math" pitchFamily="18" charset="0"/>
              <a:cs typeface="Times New Roman" pitchFamily="18" charset="0"/>
            </a:rPr>
            <a:t>promotion.T</a:t>
          </a:r>
          <a:r>
            <a:rPr lang="en-IN" sz="2200" dirty="0" smtClean="0">
              <a:solidFill>
                <a:schemeClr val="tx2"/>
              </a:solidFill>
              <a:latin typeface="+mn-lt"/>
            </a:rPr>
            <a:t>hat may be eco-friendly in nature compared to chemical fertilizers and fungicides. </a:t>
          </a:r>
          <a:endParaRPr lang="en-IN" sz="2200" dirty="0">
            <a:solidFill>
              <a:schemeClr val="tx2"/>
            </a:solidFill>
            <a:latin typeface="+mn-lt"/>
          </a:endParaRPr>
        </a:p>
      </dgm:t>
    </dgm:pt>
    <dgm:pt modelId="{65095433-886F-439E-94A6-D647DBABF4C4}" type="parTrans" cxnId="{CEF9906F-FAE9-43DA-A3D8-C9A3190F6B01}">
      <dgm:prSet/>
      <dgm:spPr/>
      <dgm:t>
        <a:bodyPr/>
        <a:lstStyle/>
        <a:p>
          <a:endParaRPr lang="en-IN">
            <a:solidFill>
              <a:schemeClr val="tx2"/>
            </a:solidFill>
            <a:latin typeface="+mn-lt"/>
          </a:endParaRPr>
        </a:p>
      </dgm:t>
    </dgm:pt>
    <dgm:pt modelId="{85F97C6A-58BD-4F32-9271-3BB37B987CC3}" type="sibTrans" cxnId="{CEF9906F-FAE9-43DA-A3D8-C9A3190F6B01}">
      <dgm:prSet/>
      <dgm:spPr/>
      <dgm:t>
        <a:bodyPr/>
        <a:lstStyle/>
        <a:p>
          <a:endParaRPr lang="en-IN">
            <a:solidFill>
              <a:schemeClr val="tx2"/>
            </a:solidFill>
            <a:latin typeface="+mn-lt"/>
          </a:endParaRPr>
        </a:p>
      </dgm:t>
    </dgm:pt>
    <dgm:pt modelId="{C5F9B57F-E8ED-4B06-A01E-4AC344299B3D}">
      <dgm:prSet custT="1"/>
      <dgm:spPr/>
      <dgm:t>
        <a:bodyPr/>
        <a:lstStyle/>
        <a:p>
          <a:pPr algn="just"/>
          <a:r>
            <a:rPr lang="en-US" sz="2200" smtClean="0">
              <a:solidFill>
                <a:schemeClr val="tx2"/>
              </a:solidFill>
              <a:latin typeface="+mn-lt"/>
              <a:ea typeface="Cambria Math" pitchFamily="18" charset="0"/>
              <a:cs typeface="Times New Roman" pitchFamily="18" charset="0"/>
            </a:rPr>
            <a:t>The Chitosan COS and PGPR were showing antifungal activity. The 0.6% of Chitosan was showing significant concentration compared other concentration 0.2%, 0.4%.</a:t>
          </a:r>
          <a:endParaRPr lang="en-IN" sz="2200" dirty="0">
            <a:solidFill>
              <a:schemeClr val="tx2"/>
            </a:solidFill>
            <a:latin typeface="+mn-lt"/>
          </a:endParaRPr>
        </a:p>
      </dgm:t>
    </dgm:pt>
    <dgm:pt modelId="{F54B594E-CC06-4ABD-B9A5-DE8507500905}" type="parTrans" cxnId="{D18EABAA-897F-407D-937F-09067825C556}">
      <dgm:prSet/>
      <dgm:spPr/>
      <dgm:t>
        <a:bodyPr/>
        <a:lstStyle/>
        <a:p>
          <a:endParaRPr lang="en-IN">
            <a:solidFill>
              <a:schemeClr val="tx2"/>
            </a:solidFill>
            <a:latin typeface="+mn-lt"/>
          </a:endParaRPr>
        </a:p>
      </dgm:t>
    </dgm:pt>
    <dgm:pt modelId="{5371E65D-73F3-402D-8750-99D2825CCB47}" type="sibTrans" cxnId="{D18EABAA-897F-407D-937F-09067825C556}">
      <dgm:prSet/>
      <dgm:spPr/>
      <dgm:t>
        <a:bodyPr/>
        <a:lstStyle/>
        <a:p>
          <a:endParaRPr lang="en-IN">
            <a:solidFill>
              <a:schemeClr val="tx2"/>
            </a:solidFill>
            <a:latin typeface="+mn-lt"/>
          </a:endParaRPr>
        </a:p>
      </dgm:t>
    </dgm:pt>
    <dgm:pt modelId="{4149D892-87E7-48C6-8641-74BABCCFA79B}">
      <dgm:prSet phldrT="[Text]" custT="1"/>
      <dgm:spPr/>
      <dgm:t>
        <a:bodyPr/>
        <a:lstStyle/>
        <a:p>
          <a:pPr algn="just"/>
          <a:r>
            <a:rPr lang="en-US" sz="2200" dirty="0" smtClean="0">
              <a:solidFill>
                <a:schemeClr val="tx2"/>
              </a:solidFill>
              <a:latin typeface="+mn-lt"/>
              <a:ea typeface="Cambria Math" pitchFamily="18" charset="0"/>
              <a:cs typeface="Times New Roman" pitchFamily="18" charset="0"/>
            </a:rPr>
            <a:t>This study is also helpful for developing new combination from PGPR and </a:t>
          </a:r>
          <a:r>
            <a:rPr lang="en-US" sz="2200" dirty="0" err="1" smtClean="0">
              <a:solidFill>
                <a:schemeClr val="tx2"/>
              </a:solidFill>
              <a:latin typeface="+mn-lt"/>
              <a:ea typeface="Cambria Math" pitchFamily="18" charset="0"/>
              <a:cs typeface="Times New Roman" pitchFamily="18" charset="0"/>
            </a:rPr>
            <a:t>chitosan</a:t>
          </a:r>
          <a:r>
            <a:rPr lang="en-US" sz="2200" dirty="0" smtClean="0">
              <a:solidFill>
                <a:schemeClr val="tx2"/>
              </a:solidFill>
              <a:latin typeface="+mn-lt"/>
              <a:ea typeface="Cambria Math" pitchFamily="18" charset="0"/>
              <a:cs typeface="Times New Roman" pitchFamily="18" charset="0"/>
            </a:rPr>
            <a:t> for managing red rot </a:t>
          </a:r>
          <a:r>
            <a:rPr lang="en-US" sz="2200" i="1" dirty="0" err="1" smtClean="0">
              <a:solidFill>
                <a:schemeClr val="tx2"/>
              </a:solidFill>
              <a:latin typeface="+mn-lt"/>
              <a:ea typeface="Cambria Math" pitchFamily="18" charset="0"/>
              <a:cs typeface="Times New Roman" pitchFamily="18" charset="0"/>
            </a:rPr>
            <a:t>Colletotrichum</a:t>
          </a:r>
          <a:r>
            <a:rPr lang="en-US" sz="2200" i="1" dirty="0" smtClean="0">
              <a:solidFill>
                <a:schemeClr val="tx2"/>
              </a:solidFill>
              <a:latin typeface="+mn-lt"/>
              <a:ea typeface="Cambria Math" pitchFamily="18" charset="0"/>
              <a:cs typeface="Times New Roman" pitchFamily="18" charset="0"/>
            </a:rPr>
            <a:t> </a:t>
          </a:r>
          <a:r>
            <a:rPr lang="en-US" sz="2200" i="1" dirty="0" err="1" smtClean="0">
              <a:solidFill>
                <a:schemeClr val="tx2"/>
              </a:solidFill>
              <a:latin typeface="+mn-lt"/>
              <a:ea typeface="Cambria Math" pitchFamily="18" charset="0"/>
              <a:cs typeface="Times New Roman" pitchFamily="18" charset="0"/>
            </a:rPr>
            <a:t>falcatum</a:t>
          </a:r>
          <a:r>
            <a:rPr lang="en-US" sz="2200" i="1" dirty="0" smtClean="0">
              <a:solidFill>
                <a:schemeClr val="tx2"/>
              </a:solidFill>
              <a:latin typeface="+mn-lt"/>
              <a:ea typeface="Cambria Math" pitchFamily="18" charset="0"/>
              <a:cs typeface="Times New Roman" pitchFamily="18" charset="0"/>
            </a:rPr>
            <a:t> </a:t>
          </a:r>
          <a:r>
            <a:rPr lang="en-US" sz="2200" dirty="0" smtClean="0">
              <a:solidFill>
                <a:schemeClr val="tx2"/>
              </a:solidFill>
              <a:latin typeface="+mn-lt"/>
              <a:ea typeface="Cambria Math" pitchFamily="18" charset="0"/>
              <a:cs typeface="Times New Roman" pitchFamily="18" charset="0"/>
            </a:rPr>
            <a:t>Co-007 disease in sugarcane. </a:t>
          </a:r>
          <a:endParaRPr lang="en-IN" sz="2200" dirty="0">
            <a:solidFill>
              <a:schemeClr val="tx2"/>
            </a:solidFill>
            <a:latin typeface="+mn-lt"/>
          </a:endParaRPr>
        </a:p>
      </dgm:t>
    </dgm:pt>
    <dgm:pt modelId="{045A2FE3-3131-4715-B414-5512C0D2C9AF}">
      <dgm:prSet phldrT="[Text]" custT="1"/>
      <dgm:spPr>
        <a:solidFill>
          <a:srgbClr val="002060"/>
        </a:solidFill>
      </dgm:spPr>
      <dgm:t>
        <a:bodyPr/>
        <a:lstStyle/>
        <a:p>
          <a:r>
            <a:rPr lang="en-IN" sz="1400" dirty="0" smtClean="0">
              <a:solidFill>
                <a:schemeClr val="bg2"/>
              </a:solidFill>
              <a:latin typeface="+mn-lt"/>
            </a:rPr>
            <a:t>7</a:t>
          </a:r>
          <a:endParaRPr lang="en-IN" sz="1400" dirty="0">
            <a:solidFill>
              <a:schemeClr val="bg2"/>
            </a:solidFill>
            <a:latin typeface="+mn-lt"/>
          </a:endParaRPr>
        </a:p>
      </dgm:t>
    </dgm:pt>
    <dgm:pt modelId="{7D81E456-31EB-4239-BC37-36AA02E2F2EF}" type="sibTrans" cxnId="{83F5B51A-83B0-4670-BFE4-D96903E62E91}">
      <dgm:prSet/>
      <dgm:spPr/>
      <dgm:t>
        <a:bodyPr/>
        <a:lstStyle/>
        <a:p>
          <a:endParaRPr lang="en-IN">
            <a:solidFill>
              <a:schemeClr val="tx2"/>
            </a:solidFill>
            <a:latin typeface="+mn-lt"/>
          </a:endParaRPr>
        </a:p>
      </dgm:t>
    </dgm:pt>
    <dgm:pt modelId="{92E45325-EBA8-4B11-8359-773D5627EAEB}" type="parTrans" cxnId="{83F5B51A-83B0-4670-BFE4-D96903E62E91}">
      <dgm:prSet/>
      <dgm:spPr/>
      <dgm:t>
        <a:bodyPr/>
        <a:lstStyle/>
        <a:p>
          <a:endParaRPr lang="en-IN">
            <a:solidFill>
              <a:schemeClr val="tx2"/>
            </a:solidFill>
            <a:latin typeface="+mn-lt"/>
          </a:endParaRPr>
        </a:p>
      </dgm:t>
    </dgm:pt>
    <dgm:pt modelId="{E337C93C-276D-4D7D-A8C3-692A714F1930}" type="sibTrans" cxnId="{26211FA3-33D2-45DD-A387-FB3D38E0F2EE}">
      <dgm:prSet/>
      <dgm:spPr/>
      <dgm:t>
        <a:bodyPr/>
        <a:lstStyle/>
        <a:p>
          <a:endParaRPr lang="en-IN">
            <a:solidFill>
              <a:schemeClr val="tx2"/>
            </a:solidFill>
            <a:latin typeface="+mn-lt"/>
          </a:endParaRPr>
        </a:p>
      </dgm:t>
    </dgm:pt>
    <dgm:pt modelId="{2200D1FE-3E5F-4761-BBB1-0A4828DF97A2}" type="parTrans" cxnId="{26211FA3-33D2-45DD-A387-FB3D38E0F2EE}">
      <dgm:prSet/>
      <dgm:spPr/>
      <dgm:t>
        <a:bodyPr/>
        <a:lstStyle/>
        <a:p>
          <a:endParaRPr lang="en-IN">
            <a:solidFill>
              <a:schemeClr val="tx2"/>
            </a:solidFill>
            <a:latin typeface="+mn-lt"/>
          </a:endParaRPr>
        </a:p>
      </dgm:t>
    </dgm:pt>
    <dgm:pt modelId="{A958DBA6-2100-492F-A009-72095FC712E6}" type="pres">
      <dgm:prSet presAssocID="{F2062DD2-0B97-4AA7-A73A-090F29D470A0}" presName="linearFlow" presStyleCnt="0">
        <dgm:presLayoutVars>
          <dgm:dir/>
          <dgm:animLvl val="lvl"/>
          <dgm:resizeHandles val="exact"/>
        </dgm:presLayoutVars>
      </dgm:prSet>
      <dgm:spPr/>
      <dgm:t>
        <a:bodyPr/>
        <a:lstStyle/>
        <a:p>
          <a:endParaRPr lang="en-IN"/>
        </a:p>
      </dgm:t>
    </dgm:pt>
    <dgm:pt modelId="{28A26C90-B2C3-4BEC-BCA3-9BB63A8CD871}" type="pres">
      <dgm:prSet presAssocID="{CBBF6200-17BD-4694-9D32-9A3D78D0C103}" presName="composite" presStyleCnt="0"/>
      <dgm:spPr/>
      <dgm:t>
        <a:bodyPr/>
        <a:lstStyle/>
        <a:p>
          <a:endParaRPr lang="en-IN"/>
        </a:p>
      </dgm:t>
    </dgm:pt>
    <dgm:pt modelId="{270511F4-B09B-408E-99A0-2C7A246B1A26}" type="pres">
      <dgm:prSet presAssocID="{CBBF6200-17BD-4694-9D32-9A3D78D0C103}" presName="parentText" presStyleLbl="alignNode1" presStyleIdx="0" presStyleCnt="4">
        <dgm:presLayoutVars>
          <dgm:chMax val="1"/>
          <dgm:bulletEnabled val="1"/>
        </dgm:presLayoutVars>
      </dgm:prSet>
      <dgm:spPr/>
      <dgm:t>
        <a:bodyPr/>
        <a:lstStyle/>
        <a:p>
          <a:endParaRPr lang="en-IN"/>
        </a:p>
      </dgm:t>
    </dgm:pt>
    <dgm:pt modelId="{63B76C73-B5D7-41EC-9BED-ED19265A7FB1}" type="pres">
      <dgm:prSet presAssocID="{CBBF6200-17BD-4694-9D32-9A3D78D0C103}" presName="descendantText" presStyleLbl="alignAcc1" presStyleIdx="0" presStyleCnt="4" custScaleY="158476" custLinFactNeighborY="4242">
        <dgm:presLayoutVars>
          <dgm:bulletEnabled val="1"/>
        </dgm:presLayoutVars>
      </dgm:prSet>
      <dgm:spPr/>
      <dgm:t>
        <a:bodyPr/>
        <a:lstStyle/>
        <a:p>
          <a:endParaRPr lang="en-IN"/>
        </a:p>
      </dgm:t>
    </dgm:pt>
    <dgm:pt modelId="{AD9D993B-1E99-48AB-9E10-6C1D961DD818}" type="pres">
      <dgm:prSet presAssocID="{9067BC77-2E48-4074-ACB0-D64A83BD8118}" presName="sp" presStyleCnt="0"/>
      <dgm:spPr/>
      <dgm:t>
        <a:bodyPr/>
        <a:lstStyle/>
        <a:p>
          <a:endParaRPr lang="en-IN"/>
        </a:p>
      </dgm:t>
    </dgm:pt>
    <dgm:pt modelId="{25EF00CB-CA3B-4C25-9AEB-C1EB1F649D1B}" type="pres">
      <dgm:prSet presAssocID="{04BBB9B3-B61B-4AC3-A208-7C88DBE11DD9}" presName="composite" presStyleCnt="0"/>
      <dgm:spPr/>
      <dgm:t>
        <a:bodyPr/>
        <a:lstStyle/>
        <a:p>
          <a:endParaRPr lang="en-IN"/>
        </a:p>
      </dgm:t>
    </dgm:pt>
    <dgm:pt modelId="{10FB3BD3-1A6D-4FF1-A84F-D7B6F2687F7B}" type="pres">
      <dgm:prSet presAssocID="{04BBB9B3-B61B-4AC3-A208-7C88DBE11DD9}" presName="parentText" presStyleLbl="alignNode1" presStyleIdx="1" presStyleCnt="4">
        <dgm:presLayoutVars>
          <dgm:chMax val="1"/>
          <dgm:bulletEnabled val="1"/>
        </dgm:presLayoutVars>
      </dgm:prSet>
      <dgm:spPr/>
      <dgm:t>
        <a:bodyPr/>
        <a:lstStyle/>
        <a:p>
          <a:endParaRPr lang="en-IN"/>
        </a:p>
      </dgm:t>
    </dgm:pt>
    <dgm:pt modelId="{DC2F98B3-01E2-4B54-8F76-2FF4327DB76A}" type="pres">
      <dgm:prSet presAssocID="{04BBB9B3-B61B-4AC3-A208-7C88DBE11DD9}" presName="descendantText" presStyleLbl="alignAcc1" presStyleIdx="1" presStyleCnt="4" custScaleY="155123" custLinFactNeighborY="3282">
        <dgm:presLayoutVars>
          <dgm:bulletEnabled val="1"/>
        </dgm:presLayoutVars>
      </dgm:prSet>
      <dgm:spPr/>
      <dgm:t>
        <a:bodyPr/>
        <a:lstStyle/>
        <a:p>
          <a:endParaRPr lang="en-IN"/>
        </a:p>
      </dgm:t>
    </dgm:pt>
    <dgm:pt modelId="{359F0C78-6888-4DA1-9429-793E66F41B89}" type="pres">
      <dgm:prSet presAssocID="{BB6CBA43-D1B2-4E55-AC4C-4BBCDB2CA48F}" presName="sp" presStyleCnt="0"/>
      <dgm:spPr/>
      <dgm:t>
        <a:bodyPr/>
        <a:lstStyle/>
        <a:p>
          <a:endParaRPr lang="en-IN"/>
        </a:p>
      </dgm:t>
    </dgm:pt>
    <dgm:pt modelId="{5BF7EF91-B768-4627-988D-2EA24834FA58}" type="pres">
      <dgm:prSet presAssocID="{045A2FE3-3131-4715-B414-5512C0D2C9AF}" presName="composite" presStyleCnt="0"/>
      <dgm:spPr/>
      <dgm:t>
        <a:bodyPr/>
        <a:lstStyle/>
        <a:p>
          <a:endParaRPr lang="en-IN"/>
        </a:p>
      </dgm:t>
    </dgm:pt>
    <dgm:pt modelId="{95603D0E-9D67-4580-B49C-826493E7C403}" type="pres">
      <dgm:prSet presAssocID="{045A2FE3-3131-4715-B414-5512C0D2C9AF}" presName="parentText" presStyleLbl="alignNode1" presStyleIdx="2" presStyleCnt="4">
        <dgm:presLayoutVars>
          <dgm:chMax val="1"/>
          <dgm:bulletEnabled val="1"/>
        </dgm:presLayoutVars>
      </dgm:prSet>
      <dgm:spPr/>
      <dgm:t>
        <a:bodyPr/>
        <a:lstStyle/>
        <a:p>
          <a:endParaRPr lang="en-IN"/>
        </a:p>
      </dgm:t>
    </dgm:pt>
    <dgm:pt modelId="{69385888-195B-44CA-B265-AE00635DF314}" type="pres">
      <dgm:prSet presAssocID="{045A2FE3-3131-4715-B414-5512C0D2C9AF}" presName="descendantText" presStyleLbl="alignAcc1" presStyleIdx="2" presStyleCnt="4" custScaleY="152679" custLinFactNeighborY="2828">
        <dgm:presLayoutVars>
          <dgm:bulletEnabled val="1"/>
        </dgm:presLayoutVars>
      </dgm:prSet>
      <dgm:spPr/>
      <dgm:t>
        <a:bodyPr/>
        <a:lstStyle/>
        <a:p>
          <a:endParaRPr lang="en-IN"/>
        </a:p>
      </dgm:t>
    </dgm:pt>
    <dgm:pt modelId="{FAE562EC-BDAB-44B6-A667-8281E406E176}" type="pres">
      <dgm:prSet presAssocID="{7D81E456-31EB-4239-BC37-36AA02E2F2EF}" presName="sp" presStyleCnt="0"/>
      <dgm:spPr/>
      <dgm:t>
        <a:bodyPr/>
        <a:lstStyle/>
        <a:p>
          <a:endParaRPr lang="en-IN"/>
        </a:p>
      </dgm:t>
    </dgm:pt>
    <dgm:pt modelId="{0BFF341F-93DF-46E5-80BD-4D91880CCEC0}" type="pres">
      <dgm:prSet presAssocID="{D649856E-8683-457D-BD70-B20E3BD63A98}" presName="composite" presStyleCnt="0"/>
      <dgm:spPr/>
      <dgm:t>
        <a:bodyPr/>
        <a:lstStyle/>
        <a:p>
          <a:endParaRPr lang="en-IN"/>
        </a:p>
      </dgm:t>
    </dgm:pt>
    <dgm:pt modelId="{E94B2360-6D26-42F4-BC61-781F66BC354B}" type="pres">
      <dgm:prSet presAssocID="{D649856E-8683-457D-BD70-B20E3BD63A98}" presName="parentText" presStyleLbl="alignNode1" presStyleIdx="3" presStyleCnt="4" custScaleY="120742">
        <dgm:presLayoutVars>
          <dgm:chMax val="1"/>
          <dgm:bulletEnabled val="1"/>
        </dgm:presLayoutVars>
      </dgm:prSet>
      <dgm:spPr/>
      <dgm:t>
        <a:bodyPr/>
        <a:lstStyle/>
        <a:p>
          <a:endParaRPr lang="en-IN"/>
        </a:p>
      </dgm:t>
    </dgm:pt>
    <dgm:pt modelId="{3292ACC0-D8C7-4DD7-AB30-362052E4FB08}" type="pres">
      <dgm:prSet presAssocID="{D649856E-8683-457D-BD70-B20E3BD63A98}" presName="descendantText" presStyleLbl="alignAcc1" presStyleIdx="3" presStyleCnt="4" custScaleY="156956">
        <dgm:presLayoutVars>
          <dgm:bulletEnabled val="1"/>
        </dgm:presLayoutVars>
      </dgm:prSet>
      <dgm:spPr/>
      <dgm:t>
        <a:bodyPr/>
        <a:lstStyle/>
        <a:p>
          <a:endParaRPr lang="en-IN"/>
        </a:p>
      </dgm:t>
    </dgm:pt>
  </dgm:ptLst>
  <dgm:cxnLst>
    <dgm:cxn modelId="{63279AC1-2655-46A6-A013-1BD91FB0981E}" type="presOf" srcId="{04BBB9B3-B61B-4AC3-A208-7C88DBE11DD9}" destId="{10FB3BD3-1A6D-4FF1-A84F-D7B6F2687F7B}" srcOrd="0" destOrd="0" presId="urn:microsoft.com/office/officeart/2005/8/layout/chevron2"/>
    <dgm:cxn modelId="{D50926EA-0450-425E-B5D6-5E8A1332D610}" type="presOf" srcId="{31ECA36A-B650-462A-B088-5E2D1979A314}" destId="{DC2F98B3-01E2-4B54-8F76-2FF4327DB76A}" srcOrd="0" destOrd="0" presId="urn:microsoft.com/office/officeart/2005/8/layout/chevron2"/>
    <dgm:cxn modelId="{0DF449A8-CCF8-4CDB-86D4-1B5FA7D850C0}" type="presOf" srcId="{045A2FE3-3131-4715-B414-5512C0D2C9AF}" destId="{95603D0E-9D67-4580-B49C-826493E7C403}" srcOrd="0" destOrd="0" presId="urn:microsoft.com/office/officeart/2005/8/layout/chevron2"/>
    <dgm:cxn modelId="{DE208903-947B-4913-B855-8F3F57CB3142}" srcId="{F2062DD2-0B97-4AA7-A73A-090F29D470A0}" destId="{CBBF6200-17BD-4694-9D32-9A3D78D0C103}" srcOrd="0" destOrd="0" parTransId="{A4C05396-7861-4522-ABA7-925A8E59685D}" sibTransId="{9067BC77-2E48-4074-ACB0-D64A83BD8118}"/>
    <dgm:cxn modelId="{16D34744-B558-4658-938B-2712E515CD08}" type="presOf" srcId="{CBBF6200-17BD-4694-9D32-9A3D78D0C103}" destId="{270511F4-B09B-408E-99A0-2C7A246B1A26}" srcOrd="0" destOrd="0" presId="urn:microsoft.com/office/officeart/2005/8/layout/chevron2"/>
    <dgm:cxn modelId="{D0F4FEF7-4245-4B9B-AC92-0FBE764CF522}" type="presOf" srcId="{4149D892-87E7-48C6-8641-74BABCCFA79B}" destId="{69385888-195B-44CA-B265-AE00635DF314}" srcOrd="0" destOrd="0" presId="urn:microsoft.com/office/officeart/2005/8/layout/chevron2"/>
    <dgm:cxn modelId="{BA9AC904-D2BF-469E-84FF-7FE7C76CEDE7}" type="presOf" srcId="{F2062DD2-0B97-4AA7-A73A-090F29D470A0}" destId="{A958DBA6-2100-492F-A009-72095FC712E6}" srcOrd="0" destOrd="0" presId="urn:microsoft.com/office/officeart/2005/8/layout/chevron2"/>
    <dgm:cxn modelId="{61C30E3D-2E46-4C99-8C00-CF9D22DE497D}" srcId="{F2062DD2-0B97-4AA7-A73A-090F29D470A0}" destId="{D649856E-8683-457D-BD70-B20E3BD63A98}" srcOrd="3" destOrd="0" parTransId="{ABDC4211-8249-48FC-A017-C9137480C5FE}" sibTransId="{21480DE6-40A5-4821-98DC-B85795B06DD9}"/>
    <dgm:cxn modelId="{83F5B51A-83B0-4670-BFE4-D96903E62E91}" srcId="{F2062DD2-0B97-4AA7-A73A-090F29D470A0}" destId="{045A2FE3-3131-4715-B414-5512C0D2C9AF}" srcOrd="2" destOrd="0" parTransId="{92E45325-EBA8-4B11-8359-773D5627EAEB}" sibTransId="{7D81E456-31EB-4239-BC37-36AA02E2F2EF}"/>
    <dgm:cxn modelId="{E08AB7C6-AF45-4ABF-82DE-E8A2B578327D}" srcId="{04BBB9B3-B61B-4AC3-A208-7C88DBE11DD9}" destId="{31ECA36A-B650-462A-B088-5E2D1979A314}" srcOrd="0" destOrd="0" parTransId="{40B2C9C7-E07F-4597-B8CD-F46A5ADAEE41}" sibTransId="{9F5E098C-CAD1-4236-ACD5-9F255B3E4901}"/>
    <dgm:cxn modelId="{CEF9906F-FAE9-43DA-A3D8-C9A3190F6B01}" srcId="{D649856E-8683-457D-BD70-B20E3BD63A98}" destId="{7D1E31B4-5E77-4491-B9AA-4E1E9D956B15}" srcOrd="0" destOrd="0" parTransId="{65095433-886F-439E-94A6-D647DBABF4C4}" sibTransId="{85F97C6A-58BD-4F32-9271-3BB37B987CC3}"/>
    <dgm:cxn modelId="{84836B40-B92E-40C9-99E7-BA50A3505C95}" type="presOf" srcId="{D649856E-8683-457D-BD70-B20E3BD63A98}" destId="{E94B2360-6D26-42F4-BC61-781F66BC354B}" srcOrd="0" destOrd="0" presId="urn:microsoft.com/office/officeart/2005/8/layout/chevron2"/>
    <dgm:cxn modelId="{C1C3D07E-0AB6-424C-B1ED-FA1D6FFDD9CD}" srcId="{F2062DD2-0B97-4AA7-A73A-090F29D470A0}" destId="{04BBB9B3-B61B-4AC3-A208-7C88DBE11DD9}" srcOrd="1" destOrd="0" parTransId="{4DA7F600-6F0C-4F64-A92D-62B77CEFEDEC}" sibTransId="{BB6CBA43-D1B2-4E55-AC4C-4BBCDB2CA48F}"/>
    <dgm:cxn modelId="{D18EABAA-897F-407D-937F-09067825C556}" srcId="{CBBF6200-17BD-4694-9D32-9A3D78D0C103}" destId="{C5F9B57F-E8ED-4B06-A01E-4AC344299B3D}" srcOrd="0" destOrd="0" parTransId="{F54B594E-CC06-4ABD-B9A5-DE8507500905}" sibTransId="{5371E65D-73F3-402D-8750-99D2825CCB47}"/>
    <dgm:cxn modelId="{26211FA3-33D2-45DD-A387-FB3D38E0F2EE}" srcId="{045A2FE3-3131-4715-B414-5512C0D2C9AF}" destId="{4149D892-87E7-48C6-8641-74BABCCFA79B}" srcOrd="0" destOrd="0" parTransId="{2200D1FE-3E5F-4761-BBB1-0A4828DF97A2}" sibTransId="{E337C93C-276D-4D7D-A8C3-692A714F1930}"/>
    <dgm:cxn modelId="{AFA9055B-F819-4CDD-A627-42D89E29D97A}" type="presOf" srcId="{7D1E31B4-5E77-4491-B9AA-4E1E9D956B15}" destId="{3292ACC0-D8C7-4DD7-AB30-362052E4FB08}" srcOrd="0" destOrd="0" presId="urn:microsoft.com/office/officeart/2005/8/layout/chevron2"/>
    <dgm:cxn modelId="{858D6729-4100-4308-A17B-9CC5371BC8AE}" type="presOf" srcId="{C5F9B57F-E8ED-4B06-A01E-4AC344299B3D}" destId="{63B76C73-B5D7-41EC-9BED-ED19265A7FB1}" srcOrd="0" destOrd="0" presId="urn:microsoft.com/office/officeart/2005/8/layout/chevron2"/>
    <dgm:cxn modelId="{BE3698D1-C9B4-4910-AC88-24E07349A763}" type="presParOf" srcId="{A958DBA6-2100-492F-A009-72095FC712E6}" destId="{28A26C90-B2C3-4BEC-BCA3-9BB63A8CD871}" srcOrd="0" destOrd="0" presId="urn:microsoft.com/office/officeart/2005/8/layout/chevron2"/>
    <dgm:cxn modelId="{086652A5-D623-4576-9F99-60E48827C8F3}" type="presParOf" srcId="{28A26C90-B2C3-4BEC-BCA3-9BB63A8CD871}" destId="{270511F4-B09B-408E-99A0-2C7A246B1A26}" srcOrd="0" destOrd="0" presId="urn:microsoft.com/office/officeart/2005/8/layout/chevron2"/>
    <dgm:cxn modelId="{49312136-5264-40BF-B20B-6F02F06FFCDC}" type="presParOf" srcId="{28A26C90-B2C3-4BEC-BCA3-9BB63A8CD871}" destId="{63B76C73-B5D7-41EC-9BED-ED19265A7FB1}" srcOrd="1" destOrd="0" presId="urn:microsoft.com/office/officeart/2005/8/layout/chevron2"/>
    <dgm:cxn modelId="{60EC124E-43B8-4888-BCB4-554C5131CAB8}" type="presParOf" srcId="{A958DBA6-2100-492F-A009-72095FC712E6}" destId="{AD9D993B-1E99-48AB-9E10-6C1D961DD818}" srcOrd="1" destOrd="0" presId="urn:microsoft.com/office/officeart/2005/8/layout/chevron2"/>
    <dgm:cxn modelId="{08F7F0B7-D51E-4E43-B9A3-65726A76D163}" type="presParOf" srcId="{A958DBA6-2100-492F-A009-72095FC712E6}" destId="{25EF00CB-CA3B-4C25-9AEB-C1EB1F649D1B}" srcOrd="2" destOrd="0" presId="urn:microsoft.com/office/officeart/2005/8/layout/chevron2"/>
    <dgm:cxn modelId="{41BF1263-826C-4D19-93FA-4A955816C5F9}" type="presParOf" srcId="{25EF00CB-CA3B-4C25-9AEB-C1EB1F649D1B}" destId="{10FB3BD3-1A6D-4FF1-A84F-D7B6F2687F7B}" srcOrd="0" destOrd="0" presId="urn:microsoft.com/office/officeart/2005/8/layout/chevron2"/>
    <dgm:cxn modelId="{44AEF4BE-7343-4DFC-A2B6-5C94E598B9F4}" type="presParOf" srcId="{25EF00CB-CA3B-4C25-9AEB-C1EB1F649D1B}" destId="{DC2F98B3-01E2-4B54-8F76-2FF4327DB76A}" srcOrd="1" destOrd="0" presId="urn:microsoft.com/office/officeart/2005/8/layout/chevron2"/>
    <dgm:cxn modelId="{A882A1FD-97DD-4CCC-84C3-7D5AE71A8325}" type="presParOf" srcId="{A958DBA6-2100-492F-A009-72095FC712E6}" destId="{359F0C78-6888-4DA1-9429-793E66F41B89}" srcOrd="3" destOrd="0" presId="urn:microsoft.com/office/officeart/2005/8/layout/chevron2"/>
    <dgm:cxn modelId="{B9A68F51-F23A-45BA-8504-26234C64BA64}" type="presParOf" srcId="{A958DBA6-2100-492F-A009-72095FC712E6}" destId="{5BF7EF91-B768-4627-988D-2EA24834FA58}" srcOrd="4" destOrd="0" presId="urn:microsoft.com/office/officeart/2005/8/layout/chevron2"/>
    <dgm:cxn modelId="{387C7C33-AF0D-4FE9-9A03-AF80AFA29258}" type="presParOf" srcId="{5BF7EF91-B768-4627-988D-2EA24834FA58}" destId="{95603D0E-9D67-4580-B49C-826493E7C403}" srcOrd="0" destOrd="0" presId="urn:microsoft.com/office/officeart/2005/8/layout/chevron2"/>
    <dgm:cxn modelId="{8DB577B9-0013-44AA-86D1-9FDEAB1EC5AC}" type="presParOf" srcId="{5BF7EF91-B768-4627-988D-2EA24834FA58}" destId="{69385888-195B-44CA-B265-AE00635DF314}" srcOrd="1" destOrd="0" presId="urn:microsoft.com/office/officeart/2005/8/layout/chevron2"/>
    <dgm:cxn modelId="{27974430-B645-4E18-B81A-4C759E5DC308}" type="presParOf" srcId="{A958DBA6-2100-492F-A009-72095FC712E6}" destId="{FAE562EC-BDAB-44B6-A667-8281E406E176}" srcOrd="5" destOrd="0" presId="urn:microsoft.com/office/officeart/2005/8/layout/chevron2"/>
    <dgm:cxn modelId="{B0B2CEF1-F296-4C20-9BC7-E47EDFC5B7A3}" type="presParOf" srcId="{A958DBA6-2100-492F-A009-72095FC712E6}" destId="{0BFF341F-93DF-46E5-80BD-4D91880CCEC0}" srcOrd="6" destOrd="0" presId="urn:microsoft.com/office/officeart/2005/8/layout/chevron2"/>
    <dgm:cxn modelId="{1AEBBE62-30B3-437D-B719-6F7A18485C3A}" type="presParOf" srcId="{0BFF341F-93DF-46E5-80BD-4D91880CCEC0}" destId="{E94B2360-6D26-42F4-BC61-781F66BC354B}" srcOrd="0" destOrd="0" presId="urn:microsoft.com/office/officeart/2005/8/layout/chevron2"/>
    <dgm:cxn modelId="{09D8F44C-7D4D-447A-9A54-55F2A593ECB7}" type="presParOf" srcId="{0BFF341F-93DF-46E5-80BD-4D91880CCEC0}" destId="{3292ACC0-D8C7-4DD7-AB30-362052E4FB08}"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pPr/>
              <a:t>5/13/2018</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pPr/>
              <a:t>‹#›</a:t>
            </a:fld>
            <a:endParaRPr/>
          </a:p>
        </p:txBody>
      </p:sp>
    </p:spTree>
    <p:extLst>
      <p:ext uri="{BB962C8B-B14F-4D97-AF65-F5344CB8AC3E}">
        <p14:creationId xmlns=""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pPr/>
              <a:t>5/13/2018</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pPr/>
              <a:t>‹#›</a:t>
            </a:fld>
            <a:endParaRPr/>
          </a:p>
        </p:txBody>
      </p:sp>
    </p:spTree>
    <p:extLst>
      <p:ext uri="{BB962C8B-B14F-4D97-AF65-F5344CB8AC3E}">
        <p14:creationId xmlns=""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pPr/>
              <a:t>1</a:t>
            </a:fld>
            <a:endParaRPr lang="en-US"/>
          </a:p>
        </p:txBody>
      </p:sp>
    </p:spTree>
    <p:extLst>
      <p:ext uri="{BB962C8B-B14F-4D97-AF65-F5344CB8AC3E}">
        <p14:creationId xmlns=""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5/13/2018</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 xmlns:p14="http://schemas.microsoft.com/office/powerpoint/2010/main" val="165975651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5/13/2018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78687682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 xmlns:a14="http://schemas.microsoft.com/office/drawing/2010/main">
                  <a14:imgLayer r:embed="rId3">
                    <a14:imgEffect>
                      <a14:saturation sat="30000"/>
                    </a14:imgEffect>
                  </a14:imgLayer>
                </a14:imgProps>
              </a:ext>
              <a:ext uri="{28A0092B-C50C-407E-A947-70E740481C1C}">
                <a14:useLocalDpi xmlns=""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 xmlns:p14="http://schemas.microsoft.com/office/powerpoint/2010/main" val="26739436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pPr/>
              <a:t>5/13/2018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6026788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pPr/>
              <a:t>5/13/2018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527791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pPr/>
              <a:t>5/13/2018</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9710161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pPr/>
              <a:t>5/13/2018</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175811152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pPr/>
              <a:t>5/13/2018</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0241692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pPr/>
              <a:t>5/13/2018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37697646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pPr/>
              <a:t>5/13/2018</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76963709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5/13/2018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spTree>
    <p:extLst>
      <p:ext uri="{BB962C8B-B14F-4D97-AF65-F5344CB8AC3E}">
        <p14:creationId xmlns="" xmlns:p14="http://schemas.microsoft.com/office/powerpoint/2010/main" val="201207670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pPr/>
              <a:t>5/13/2018</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p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4459271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5/13/2018</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image" Target="../media/image22.jpeg"/><Relationship Id="rId16"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image" Target="../media/image25.jpeg"/><Relationship Id="rId15" Type="http://schemas.openxmlformats.org/officeDocument/2006/relationships/image" Target="../media/image35.jpeg"/><Relationship Id="rId10" Type="http://schemas.openxmlformats.org/officeDocument/2006/relationships/image" Target="../media/image30.jpe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chart" Target="../charts/chart1.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slideLayout" Target="../slideLayouts/slideLayout2.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41.emf"/></Relationships>
</file>

<file path=ppt/slides/_rels/slide2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3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chart" Target="../charts/chart3.xml"/><Relationship Id="rId4" Type="http://schemas.openxmlformats.org/officeDocument/2006/relationships/oleObject" Target="../embeddings/Microsoft_Office_Excel_97-2003_Worksheet2.xls"/></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hyperlink" Target="http://www.carmeda.com/eng/businessarea/" TargetMode="External"/><Relationship Id="rId2" Type="http://schemas.openxmlformats.org/officeDocument/2006/relationships/image" Target="../media/image55.jpeg"/><Relationship Id="rId1" Type="http://schemas.openxmlformats.org/officeDocument/2006/relationships/slideLayout" Target="../slideLayouts/slideLayout6.xml"/><Relationship Id="rId5" Type="http://schemas.openxmlformats.org/officeDocument/2006/relationships/hyperlink" Target="http://www.sciencedirect.com/" TargetMode="External"/><Relationship Id="rId4" Type="http://schemas.openxmlformats.org/officeDocument/2006/relationships/image" Target="../media/image56.jpeg"/></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58.jpeg"/></Relationships>
</file>

<file path=ppt/slides/_rels/slide44.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jpeg"/><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4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8.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jpeg"/></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8.xml"/><Relationship Id="rId1" Type="http://schemas.openxmlformats.org/officeDocument/2006/relationships/vmlDrawing" Target="../drawings/vmlDrawing5.v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9.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9.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5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9.xml"/><Relationship Id="rId4" Type="http://schemas.openxmlformats.org/officeDocument/2006/relationships/image" Target="../media/image7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04502" y="2788488"/>
            <a:ext cx="7341326" cy="2136213"/>
          </a:xfrm>
        </p:spPr>
        <p:txBody>
          <a:bodyPr anchor="ctr">
            <a:normAutofit/>
          </a:bodyPr>
          <a:lstStyle/>
          <a:p>
            <a:r>
              <a:rPr lang="en-US" sz="4000" b="1" dirty="0" smtClean="0">
                <a:solidFill>
                  <a:schemeClr val="tx2"/>
                </a:solidFill>
                <a:latin typeface="Century Gothic" pitchFamily="34" charset="0"/>
              </a:rPr>
              <a:t>PLANT GROWTH PROMOTING RHIZOBACTERIA: A BOON FOR SUSTAINABLE AGRICULTURE</a:t>
            </a:r>
            <a:endParaRPr lang="en-US" sz="4000" dirty="0">
              <a:latin typeface="Century Gothic" pitchFamily="34" charset="0"/>
            </a:endParaRPr>
          </a:p>
        </p:txBody>
      </p:sp>
      <p:pic>
        <p:nvPicPr>
          <p:cNvPr id="5" name="Picture 1" descr="C:\Users\USER\Desktop\logo.jpg"/>
          <p:cNvPicPr>
            <a:picLocks noChangeAspect="1" noChangeArrowheads="1"/>
          </p:cNvPicPr>
          <p:nvPr/>
        </p:nvPicPr>
        <p:blipFill>
          <a:blip r:embed="rId3"/>
          <a:srcRect l="31880" r="30684" b="35875"/>
          <a:stretch>
            <a:fillRect/>
          </a:stretch>
        </p:blipFill>
        <p:spPr bwMode="auto">
          <a:xfrm>
            <a:off x="1959428" y="2128699"/>
            <a:ext cx="604912" cy="536074"/>
          </a:xfrm>
          <a:prstGeom prst="ellipse">
            <a:avLst/>
          </a:prstGeom>
          <a:ln>
            <a:noFill/>
          </a:ln>
          <a:effectLst>
            <a:softEdge rad="112500"/>
          </a:effectLst>
        </p:spPr>
      </p:pic>
      <p:pic>
        <p:nvPicPr>
          <p:cNvPr id="7" name="Picture 6" descr="C:\Users\USER\Desktop\Bhu_Logo.jpg"/>
          <p:cNvPicPr>
            <a:picLocks noChangeAspect="1" noChangeArrowheads="1"/>
          </p:cNvPicPr>
          <p:nvPr/>
        </p:nvPicPr>
        <p:blipFill>
          <a:blip r:embed="rId4"/>
          <a:srcRect/>
          <a:stretch>
            <a:fillRect/>
          </a:stretch>
        </p:blipFill>
        <p:spPr bwMode="auto">
          <a:xfrm>
            <a:off x="224905" y="1319349"/>
            <a:ext cx="1122412" cy="1447082"/>
          </a:xfrm>
          <a:prstGeom prst="rect">
            <a:avLst/>
          </a:prstGeom>
          <a:noFill/>
        </p:spPr>
      </p:pic>
      <p:sp>
        <p:nvSpPr>
          <p:cNvPr id="8" name="TextBox 7"/>
          <p:cNvSpPr txBox="1"/>
          <p:nvPr/>
        </p:nvSpPr>
        <p:spPr>
          <a:xfrm>
            <a:off x="4363038" y="4702627"/>
            <a:ext cx="3226485" cy="830997"/>
          </a:xfrm>
          <a:prstGeom prst="rect">
            <a:avLst/>
          </a:prstGeom>
          <a:noFill/>
        </p:spPr>
        <p:txBody>
          <a:bodyPr wrap="square" rtlCol="0">
            <a:spAutoFit/>
          </a:bodyPr>
          <a:lstStyle/>
          <a:p>
            <a:r>
              <a:rPr lang="en-IN" sz="1600" dirty="0" smtClean="0">
                <a:solidFill>
                  <a:schemeClr val="tx2"/>
                </a:solidFill>
                <a:latin typeface="Century Gothic" pitchFamily="34" charset="0"/>
              </a:rPr>
              <a:t>Dr. </a:t>
            </a:r>
            <a:r>
              <a:rPr lang="en-IN" sz="1600" dirty="0" err="1" smtClean="0">
                <a:solidFill>
                  <a:schemeClr val="tx2"/>
                </a:solidFill>
                <a:latin typeface="Century Gothic" pitchFamily="34" charset="0"/>
              </a:rPr>
              <a:t>Deepmala</a:t>
            </a:r>
            <a:r>
              <a:rPr lang="en-IN" sz="1600" dirty="0" smtClean="0">
                <a:solidFill>
                  <a:schemeClr val="tx2"/>
                </a:solidFill>
                <a:latin typeface="Century Gothic" pitchFamily="34" charset="0"/>
              </a:rPr>
              <a:t> </a:t>
            </a:r>
            <a:r>
              <a:rPr lang="en-IN" sz="1600" dirty="0" err="1" smtClean="0">
                <a:solidFill>
                  <a:schemeClr val="tx2"/>
                </a:solidFill>
                <a:latin typeface="Century Gothic" pitchFamily="34" charset="0"/>
              </a:rPr>
              <a:t>Katiyar</a:t>
            </a:r>
            <a:endParaRPr lang="en-IN" sz="1600" dirty="0" smtClean="0">
              <a:solidFill>
                <a:schemeClr val="tx2"/>
              </a:solidFill>
              <a:latin typeface="Century Gothic" pitchFamily="34" charset="0"/>
            </a:endParaRPr>
          </a:p>
          <a:p>
            <a:r>
              <a:rPr lang="en-IN" sz="1600" dirty="0" smtClean="0">
                <a:solidFill>
                  <a:schemeClr val="tx2"/>
                </a:solidFill>
                <a:latin typeface="Century Gothic" pitchFamily="34" charset="0"/>
              </a:rPr>
              <a:t>Post Doctoral Fellow</a:t>
            </a:r>
          </a:p>
          <a:p>
            <a:r>
              <a:rPr lang="en-IN" sz="1600" dirty="0" err="1" smtClean="0">
                <a:solidFill>
                  <a:schemeClr val="tx2"/>
                </a:solidFill>
                <a:latin typeface="Century Gothic" pitchFamily="34" charset="0"/>
              </a:rPr>
              <a:t>Banaras</a:t>
            </a:r>
            <a:r>
              <a:rPr lang="en-IN" sz="1600" dirty="0" smtClean="0">
                <a:solidFill>
                  <a:schemeClr val="tx2"/>
                </a:solidFill>
                <a:latin typeface="Century Gothic" pitchFamily="34" charset="0"/>
              </a:rPr>
              <a:t> Hindu University, India</a:t>
            </a:r>
            <a:endParaRPr lang="en-IN" sz="1600" dirty="0">
              <a:solidFill>
                <a:schemeClr val="tx2"/>
              </a:solidFill>
              <a:latin typeface="Century Gothic" pitchFamily="34" charset="0"/>
            </a:endParaRPr>
          </a:p>
        </p:txBody>
      </p:sp>
      <p:pic>
        <p:nvPicPr>
          <p:cNvPr id="58371" name="Picture 3" descr="C:\Users\USER\Desktop\1-s2.0-S0065291117300103-f02-01-9780128123850.jpg"/>
          <p:cNvPicPr>
            <a:picLocks noGrp="1" noChangeAspect="1" noChangeArrowheads="1"/>
          </p:cNvPicPr>
          <p:nvPr>
            <p:ph type="pic" sz="quarter" idx="13"/>
          </p:nvPr>
        </p:nvPicPr>
        <p:blipFill>
          <a:blip r:embed="rId5"/>
          <a:srcRect l="3891" r="3891"/>
          <a:stretch>
            <a:fillRect/>
          </a:stretch>
        </p:blipFill>
        <p:spPr bwMode="auto">
          <a:xfrm>
            <a:off x="7498083" y="1310656"/>
            <a:ext cx="4611187" cy="4208604"/>
          </a:xfrm>
          <a:prstGeom prst="rect">
            <a:avLst/>
          </a:prstGeom>
          <a:noFill/>
        </p:spPr>
      </p:pic>
    </p:spTree>
    <p:extLst>
      <p:ext uri="{BB962C8B-B14F-4D97-AF65-F5344CB8AC3E}">
        <p14:creationId xmlns="" xmlns:p14="http://schemas.microsoft.com/office/powerpoint/2010/main" val="16521339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solidFill>
              </a:rPr>
              <a:t>Flow of Presentation</a:t>
            </a:r>
            <a:endParaRPr lang="en-US" b="1" dirty="0">
              <a:solidFill>
                <a:schemeClr val="tx2"/>
              </a:solidFill>
            </a:endParaRPr>
          </a:p>
        </p:txBody>
      </p:sp>
      <p:graphicFrame>
        <p:nvGraphicFramePr>
          <p:cNvPr id="4" name="Content Placeholder 3" descr="Stacked List showing 4 groups arranged from left to right with task descriptions under each group"/>
          <p:cNvGraphicFramePr>
            <a:graphicFrameLocks noGrp="1"/>
          </p:cNvGraphicFramePr>
          <p:nvPr>
            <p:ph idx="1"/>
            <p:extLst>
              <p:ext uri="{D42A27DB-BD31-4B8C-83A1-F6EECF244321}">
                <p14:modId xmlns="" xmlns:p14="http://schemas.microsoft.com/office/powerpoint/2010/main" val="1992573085"/>
              </p:ext>
            </p:extLst>
          </p:nvPr>
        </p:nvGraphicFramePr>
        <p:xfrm>
          <a:off x="640081" y="1600200"/>
          <a:ext cx="10868296"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42245094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b="1" dirty="0" smtClean="0">
                <a:solidFill>
                  <a:srgbClr val="0070C0"/>
                </a:solidFill>
              </a:rPr>
              <a:t>INTRODUCTION</a:t>
            </a:r>
            <a:endParaRPr lang="en-US" b="1" dirty="0">
              <a:solidFill>
                <a:srgbClr val="0070C0"/>
              </a:solidFill>
            </a:endParaRPr>
          </a:p>
        </p:txBody>
      </p:sp>
      <p:sp>
        <p:nvSpPr>
          <p:cNvPr id="14" name="Content Placeholder 13"/>
          <p:cNvSpPr>
            <a:spLocks noGrp="1"/>
          </p:cNvSpPr>
          <p:nvPr>
            <p:ph idx="1"/>
          </p:nvPr>
        </p:nvSpPr>
        <p:spPr>
          <a:xfrm>
            <a:off x="1104899" y="1391192"/>
            <a:ext cx="10612484" cy="4572000"/>
          </a:xfrm>
        </p:spPr>
        <p:txBody>
          <a:bodyPr>
            <a:noAutofit/>
          </a:bodyPr>
          <a:lstStyle/>
          <a:p>
            <a:pPr lvl="0">
              <a:lnSpc>
                <a:spcPct val="150000"/>
              </a:lnSpc>
              <a:buClr>
                <a:srgbClr val="C00000"/>
              </a:buClr>
              <a:buFont typeface="Arial" pitchFamily="34" charset="0"/>
              <a:buChar char="•"/>
            </a:pPr>
            <a:r>
              <a:rPr lang="en-US" sz="2100" dirty="0" smtClean="0">
                <a:solidFill>
                  <a:schemeClr val="tx2"/>
                </a:solidFill>
              </a:rPr>
              <a:t>Plant growth-promoting </a:t>
            </a:r>
            <a:r>
              <a:rPr lang="en-US" sz="2100" dirty="0" err="1" smtClean="0">
                <a:solidFill>
                  <a:schemeClr val="tx2"/>
                </a:solidFill>
              </a:rPr>
              <a:t>rhizobacteria</a:t>
            </a:r>
            <a:r>
              <a:rPr lang="en-US" sz="2100" dirty="0" smtClean="0">
                <a:solidFill>
                  <a:schemeClr val="tx2"/>
                </a:solidFill>
              </a:rPr>
              <a:t> (PGPR) are naturally occurring soil bacteria that aggressively colonize plant roots.</a:t>
            </a:r>
          </a:p>
          <a:p>
            <a:pPr lvl="0">
              <a:lnSpc>
                <a:spcPct val="150000"/>
              </a:lnSpc>
              <a:buClr>
                <a:srgbClr val="C00000"/>
              </a:buClr>
              <a:buFont typeface="Arial" pitchFamily="34" charset="0"/>
              <a:buChar char="•"/>
            </a:pPr>
            <a:r>
              <a:rPr lang="en-US" sz="2100" dirty="0" smtClean="0">
                <a:solidFill>
                  <a:schemeClr val="tx2"/>
                </a:solidFill>
              </a:rPr>
              <a:t>PGPR are known to induce plant defenses that confer beneficial effects such as increased plant growth via low susceptibility to diseases caused by pathogens (</a:t>
            </a:r>
            <a:r>
              <a:rPr lang="en-US" sz="2100" dirty="0" err="1" smtClean="0">
                <a:solidFill>
                  <a:schemeClr val="tx2"/>
                </a:solidFill>
              </a:rPr>
              <a:t>Katiyar</a:t>
            </a:r>
            <a:r>
              <a:rPr lang="en-US" sz="2100" dirty="0" smtClean="0">
                <a:solidFill>
                  <a:schemeClr val="tx2"/>
                </a:solidFill>
              </a:rPr>
              <a:t> </a:t>
            </a:r>
            <a:r>
              <a:rPr lang="en-US" sz="2100" i="1" dirty="0" smtClean="0">
                <a:solidFill>
                  <a:schemeClr val="tx2"/>
                </a:solidFill>
              </a:rPr>
              <a:t>et al., </a:t>
            </a:r>
            <a:r>
              <a:rPr lang="en-US" sz="2100" dirty="0" smtClean="0">
                <a:solidFill>
                  <a:schemeClr val="tx2"/>
                </a:solidFill>
              </a:rPr>
              <a:t>2016).</a:t>
            </a:r>
          </a:p>
          <a:p>
            <a:pPr>
              <a:lnSpc>
                <a:spcPct val="150000"/>
              </a:lnSpc>
              <a:buClr>
                <a:srgbClr val="C00000"/>
              </a:buClr>
              <a:buFont typeface="Arial" pitchFamily="34" charset="0"/>
              <a:buChar char="•"/>
            </a:pPr>
            <a:r>
              <a:rPr lang="en-US" sz="2100" dirty="0" smtClean="0">
                <a:solidFill>
                  <a:schemeClr val="tx2"/>
                </a:solidFill>
              </a:rPr>
              <a:t>The term PGPR was first used by Joseph W. Kloepper and </a:t>
            </a:r>
            <a:r>
              <a:rPr lang="en-US" sz="2100" dirty="0" err="1" smtClean="0">
                <a:solidFill>
                  <a:schemeClr val="tx2"/>
                </a:solidFill>
              </a:rPr>
              <a:t>Schroth</a:t>
            </a:r>
            <a:r>
              <a:rPr lang="en-US" sz="2100" dirty="0" smtClean="0">
                <a:solidFill>
                  <a:schemeClr val="tx2"/>
                </a:solidFill>
              </a:rPr>
              <a:t> in the late 1970s. </a:t>
            </a:r>
          </a:p>
          <a:p>
            <a:pPr>
              <a:lnSpc>
                <a:spcPct val="150000"/>
              </a:lnSpc>
              <a:buClr>
                <a:srgbClr val="C00000"/>
              </a:buClr>
              <a:buFont typeface="Arial" pitchFamily="34" charset="0"/>
              <a:buChar char="•"/>
            </a:pPr>
            <a:r>
              <a:rPr lang="en-IN" sz="2100" dirty="0" smtClean="0">
                <a:solidFill>
                  <a:schemeClr val="tx2"/>
                </a:solidFill>
              </a:rPr>
              <a:t>Rhizosphere was coined by German agronomist </a:t>
            </a:r>
            <a:r>
              <a:rPr lang="en-IN" sz="2100" dirty="0" err="1" smtClean="0">
                <a:solidFill>
                  <a:schemeClr val="tx2"/>
                </a:solidFill>
              </a:rPr>
              <a:t>Hiltner</a:t>
            </a:r>
            <a:r>
              <a:rPr lang="en-IN" sz="2100" dirty="0" smtClean="0">
                <a:solidFill>
                  <a:schemeClr val="tx2"/>
                </a:solidFill>
              </a:rPr>
              <a:t> in 1904.</a:t>
            </a:r>
            <a:r>
              <a:rPr lang="en-US" sz="2100" dirty="0" smtClean="0">
                <a:solidFill>
                  <a:schemeClr val="tx2"/>
                </a:solidFill>
              </a:rPr>
              <a:t> </a:t>
            </a:r>
            <a:r>
              <a:rPr lang="en-US" sz="2100" dirty="0" err="1" smtClean="0">
                <a:solidFill>
                  <a:schemeClr val="tx2"/>
                </a:solidFill>
              </a:rPr>
              <a:t>Rhizosphere</a:t>
            </a:r>
            <a:r>
              <a:rPr lang="en-US" sz="2100" dirty="0" smtClean="0">
                <a:solidFill>
                  <a:schemeClr val="tx2"/>
                </a:solidFill>
              </a:rPr>
              <a:t> is the region around roots having  high microbial activity (</a:t>
            </a:r>
            <a:r>
              <a:rPr lang="en-US" sz="2100" dirty="0" err="1" smtClean="0">
                <a:solidFill>
                  <a:schemeClr val="tx2"/>
                </a:solidFill>
              </a:rPr>
              <a:t>Katiyar</a:t>
            </a:r>
            <a:r>
              <a:rPr lang="en-US" sz="2100" dirty="0" smtClean="0">
                <a:solidFill>
                  <a:schemeClr val="tx2"/>
                </a:solidFill>
              </a:rPr>
              <a:t> et al., 2017)</a:t>
            </a:r>
            <a:r>
              <a:rPr lang="en-IN" sz="2100" dirty="0" smtClean="0">
                <a:solidFill>
                  <a:schemeClr val="tx2"/>
                </a:solidFill>
              </a:rPr>
              <a:t>.</a:t>
            </a:r>
          </a:p>
          <a:p>
            <a:pPr>
              <a:lnSpc>
                <a:spcPct val="150000"/>
              </a:lnSpc>
              <a:buClr>
                <a:srgbClr val="C00000"/>
              </a:buClr>
              <a:buFont typeface="Arial" pitchFamily="34" charset="0"/>
              <a:buChar char="•"/>
            </a:pPr>
            <a:r>
              <a:rPr lang="en-IN" sz="2100" dirty="0" smtClean="0">
                <a:solidFill>
                  <a:schemeClr val="tx2"/>
                </a:solidFill>
              </a:rPr>
              <a:t>2-5% of rhizobacteria are PGPR (Singh et al., 2017)</a:t>
            </a:r>
          </a:p>
        </p:txBody>
      </p:sp>
    </p:spTree>
    <p:extLst>
      <p:ext uri="{BB962C8B-B14F-4D97-AF65-F5344CB8AC3E}">
        <p14:creationId xmlns="" xmlns:p14="http://schemas.microsoft.com/office/powerpoint/2010/main" val="16542553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tx2"/>
                </a:solidFill>
              </a:rPr>
              <a:t>CLASSIFICATION OF PGPR</a:t>
            </a:r>
            <a:endParaRPr lang="en-IN" dirty="0">
              <a:solidFill>
                <a:schemeClr val="tx2"/>
              </a:solidFill>
            </a:endParaRPr>
          </a:p>
        </p:txBody>
      </p:sp>
      <p:sp>
        <p:nvSpPr>
          <p:cNvPr id="3" name="Content Placeholder 2"/>
          <p:cNvSpPr>
            <a:spLocks noGrp="1"/>
          </p:cNvSpPr>
          <p:nvPr>
            <p:ph idx="1"/>
          </p:nvPr>
        </p:nvSpPr>
        <p:spPr>
          <a:xfrm>
            <a:off x="770709" y="1600200"/>
            <a:ext cx="10189027" cy="4572000"/>
          </a:xfrm>
        </p:spPr>
        <p:txBody>
          <a:bodyPr>
            <a:noAutofit/>
          </a:bodyPr>
          <a:lstStyle/>
          <a:p>
            <a:pPr>
              <a:lnSpc>
                <a:spcPct val="150000"/>
              </a:lnSpc>
            </a:pPr>
            <a:r>
              <a:rPr lang="en-IN" b="1" dirty="0" err="1" smtClean="0">
                <a:solidFill>
                  <a:srgbClr val="0070C0"/>
                </a:solidFill>
              </a:rPr>
              <a:t>Extracelluar</a:t>
            </a:r>
            <a:r>
              <a:rPr lang="en-IN" b="1" dirty="0" smtClean="0">
                <a:solidFill>
                  <a:srgbClr val="0070C0"/>
                </a:solidFill>
              </a:rPr>
              <a:t> PGPR (</a:t>
            </a:r>
            <a:r>
              <a:rPr lang="en-IN" b="1" dirty="0" err="1" smtClean="0">
                <a:solidFill>
                  <a:srgbClr val="0070C0"/>
                </a:solidFill>
              </a:rPr>
              <a:t>ePGPR</a:t>
            </a:r>
            <a:r>
              <a:rPr lang="en-IN" b="1" dirty="0" smtClean="0">
                <a:solidFill>
                  <a:srgbClr val="0070C0"/>
                </a:solidFill>
              </a:rPr>
              <a:t>): </a:t>
            </a:r>
            <a:r>
              <a:rPr lang="en-IN" dirty="0" smtClean="0">
                <a:solidFill>
                  <a:schemeClr val="tx2"/>
                </a:solidFill>
              </a:rPr>
              <a:t>Exist in the rhizosphere, on the </a:t>
            </a:r>
            <a:r>
              <a:rPr lang="en-IN" dirty="0" err="1" smtClean="0">
                <a:solidFill>
                  <a:schemeClr val="tx2"/>
                </a:solidFill>
              </a:rPr>
              <a:t>rhizoplane</a:t>
            </a:r>
            <a:r>
              <a:rPr lang="en-IN" dirty="0" smtClean="0">
                <a:solidFill>
                  <a:schemeClr val="tx2"/>
                </a:solidFill>
              </a:rPr>
              <a:t> or in the spaces between the cells of root cortex.</a:t>
            </a:r>
          </a:p>
          <a:p>
            <a:pPr>
              <a:lnSpc>
                <a:spcPct val="150000"/>
              </a:lnSpc>
              <a:buFont typeface="Wingdings" pitchFamily="2" charset="2"/>
              <a:buChar char="ü"/>
            </a:pPr>
            <a:r>
              <a:rPr lang="en-IN" i="1" dirty="0" smtClean="0">
                <a:solidFill>
                  <a:srgbClr val="C00000"/>
                </a:solidFill>
              </a:rPr>
              <a:t>Agrobacterium, </a:t>
            </a:r>
            <a:r>
              <a:rPr lang="en-IN" i="1" dirty="0" err="1" smtClean="0">
                <a:solidFill>
                  <a:srgbClr val="C00000"/>
                </a:solidFill>
              </a:rPr>
              <a:t>Arthrobacter</a:t>
            </a:r>
            <a:r>
              <a:rPr lang="en-IN" i="1" dirty="0" smtClean="0">
                <a:solidFill>
                  <a:srgbClr val="C00000"/>
                </a:solidFill>
              </a:rPr>
              <a:t>, </a:t>
            </a:r>
            <a:r>
              <a:rPr lang="en-IN" i="1" dirty="0" err="1" smtClean="0">
                <a:solidFill>
                  <a:srgbClr val="C00000"/>
                </a:solidFill>
              </a:rPr>
              <a:t>Azotobacter</a:t>
            </a:r>
            <a:r>
              <a:rPr lang="en-IN" i="1" dirty="0" smtClean="0">
                <a:solidFill>
                  <a:srgbClr val="C00000"/>
                </a:solidFill>
              </a:rPr>
              <a:t>, </a:t>
            </a:r>
            <a:r>
              <a:rPr lang="en-IN" i="1" dirty="0" err="1" smtClean="0">
                <a:solidFill>
                  <a:srgbClr val="C00000"/>
                </a:solidFill>
              </a:rPr>
              <a:t>Azospirillum</a:t>
            </a:r>
            <a:r>
              <a:rPr lang="en-IN" i="1" dirty="0" smtClean="0">
                <a:solidFill>
                  <a:srgbClr val="C00000"/>
                </a:solidFill>
              </a:rPr>
              <a:t>, Bacillus, </a:t>
            </a:r>
            <a:r>
              <a:rPr lang="en-IN" i="1" dirty="0" err="1" smtClean="0">
                <a:solidFill>
                  <a:srgbClr val="C00000"/>
                </a:solidFill>
              </a:rPr>
              <a:t>Burkholderia</a:t>
            </a:r>
            <a:r>
              <a:rPr lang="en-IN" i="1" dirty="0" smtClean="0">
                <a:solidFill>
                  <a:srgbClr val="C00000"/>
                </a:solidFill>
              </a:rPr>
              <a:t>, </a:t>
            </a:r>
            <a:r>
              <a:rPr lang="en-IN" i="1" dirty="0" err="1" smtClean="0">
                <a:solidFill>
                  <a:srgbClr val="C00000"/>
                </a:solidFill>
              </a:rPr>
              <a:t>Caulobacter</a:t>
            </a:r>
            <a:r>
              <a:rPr lang="en-IN" i="1" dirty="0" smtClean="0">
                <a:solidFill>
                  <a:srgbClr val="C00000"/>
                </a:solidFill>
              </a:rPr>
              <a:t>, </a:t>
            </a:r>
            <a:r>
              <a:rPr lang="en-IN" i="1" dirty="0" err="1" smtClean="0">
                <a:solidFill>
                  <a:srgbClr val="C00000"/>
                </a:solidFill>
              </a:rPr>
              <a:t>Chromobacterium</a:t>
            </a:r>
            <a:r>
              <a:rPr lang="en-IN" i="1" dirty="0" smtClean="0">
                <a:solidFill>
                  <a:srgbClr val="C00000"/>
                </a:solidFill>
              </a:rPr>
              <a:t>, </a:t>
            </a:r>
            <a:r>
              <a:rPr lang="en-IN" i="1" dirty="0" err="1" smtClean="0">
                <a:solidFill>
                  <a:srgbClr val="C00000"/>
                </a:solidFill>
              </a:rPr>
              <a:t>Erwinia</a:t>
            </a:r>
            <a:r>
              <a:rPr lang="en-IN" i="1" dirty="0" smtClean="0">
                <a:solidFill>
                  <a:srgbClr val="C00000"/>
                </a:solidFill>
              </a:rPr>
              <a:t>, </a:t>
            </a:r>
            <a:r>
              <a:rPr lang="en-IN" i="1" dirty="0" err="1" smtClean="0">
                <a:solidFill>
                  <a:srgbClr val="C00000"/>
                </a:solidFill>
              </a:rPr>
              <a:t>Flavobacterium</a:t>
            </a:r>
            <a:r>
              <a:rPr lang="en-IN" i="1" dirty="0" smtClean="0">
                <a:solidFill>
                  <a:srgbClr val="C00000"/>
                </a:solidFill>
              </a:rPr>
              <a:t>, </a:t>
            </a:r>
            <a:r>
              <a:rPr lang="en-IN" i="1" dirty="0" err="1" smtClean="0">
                <a:solidFill>
                  <a:srgbClr val="C00000"/>
                </a:solidFill>
              </a:rPr>
              <a:t>Micrococcous</a:t>
            </a:r>
            <a:r>
              <a:rPr lang="en-IN" i="1" dirty="0" smtClean="0">
                <a:solidFill>
                  <a:srgbClr val="C00000"/>
                </a:solidFill>
              </a:rPr>
              <a:t>, Pseudomonas and Serratia.</a:t>
            </a:r>
            <a:endParaRPr lang="en-IN" b="1" dirty="0" smtClean="0">
              <a:solidFill>
                <a:srgbClr val="C00000"/>
              </a:solidFill>
            </a:endParaRPr>
          </a:p>
          <a:p>
            <a:pPr>
              <a:lnSpc>
                <a:spcPct val="150000"/>
              </a:lnSpc>
            </a:pPr>
            <a:r>
              <a:rPr lang="en-IN" b="1" dirty="0" smtClean="0">
                <a:solidFill>
                  <a:srgbClr val="0070C0"/>
                </a:solidFill>
              </a:rPr>
              <a:t>Intracellular PGPR(</a:t>
            </a:r>
            <a:r>
              <a:rPr lang="en-IN" b="1" dirty="0" err="1" smtClean="0">
                <a:solidFill>
                  <a:srgbClr val="0070C0"/>
                </a:solidFill>
              </a:rPr>
              <a:t>iPGPR</a:t>
            </a:r>
            <a:r>
              <a:rPr lang="en-IN" b="1" dirty="0" smtClean="0">
                <a:solidFill>
                  <a:srgbClr val="0070C0"/>
                </a:solidFill>
              </a:rPr>
              <a:t>) : </a:t>
            </a:r>
            <a:r>
              <a:rPr lang="en-IN" dirty="0" smtClean="0">
                <a:solidFill>
                  <a:schemeClr val="tx2"/>
                </a:solidFill>
              </a:rPr>
              <a:t>Locate generally inside the specialized nodular structures of root cells.</a:t>
            </a:r>
          </a:p>
          <a:p>
            <a:pPr>
              <a:lnSpc>
                <a:spcPct val="150000"/>
              </a:lnSpc>
              <a:buFont typeface="Wingdings" pitchFamily="2" charset="2"/>
              <a:buChar char="ü"/>
            </a:pPr>
            <a:r>
              <a:rPr lang="en-IN" dirty="0" smtClean="0">
                <a:solidFill>
                  <a:srgbClr val="C00000"/>
                </a:solidFill>
              </a:rPr>
              <a:t>Family of </a:t>
            </a:r>
            <a:r>
              <a:rPr lang="en-IN" dirty="0" err="1" smtClean="0">
                <a:solidFill>
                  <a:srgbClr val="C00000"/>
                </a:solidFill>
              </a:rPr>
              <a:t>Rhizobiaceae</a:t>
            </a:r>
            <a:r>
              <a:rPr lang="en-IN" dirty="0" smtClean="0">
                <a:solidFill>
                  <a:srgbClr val="C00000"/>
                </a:solidFill>
              </a:rPr>
              <a:t> includes </a:t>
            </a:r>
            <a:r>
              <a:rPr lang="en-IN" i="1" dirty="0" err="1" smtClean="0">
                <a:solidFill>
                  <a:srgbClr val="C00000"/>
                </a:solidFill>
              </a:rPr>
              <a:t>Allorhizobium</a:t>
            </a:r>
            <a:r>
              <a:rPr lang="en-IN" i="1" dirty="0" smtClean="0">
                <a:solidFill>
                  <a:srgbClr val="C00000"/>
                </a:solidFill>
              </a:rPr>
              <a:t>, </a:t>
            </a:r>
            <a:r>
              <a:rPr lang="en-IN" i="1" dirty="0" err="1" smtClean="0">
                <a:solidFill>
                  <a:srgbClr val="C00000"/>
                </a:solidFill>
              </a:rPr>
              <a:t>Bradyrhizobium</a:t>
            </a:r>
            <a:r>
              <a:rPr lang="en-IN" i="1" dirty="0" smtClean="0">
                <a:solidFill>
                  <a:srgbClr val="C00000"/>
                </a:solidFill>
              </a:rPr>
              <a:t>, </a:t>
            </a:r>
            <a:r>
              <a:rPr lang="en-IN" i="1" dirty="0" err="1" smtClean="0">
                <a:solidFill>
                  <a:srgbClr val="C00000"/>
                </a:solidFill>
              </a:rPr>
              <a:t>Mesorhizobium</a:t>
            </a:r>
            <a:r>
              <a:rPr lang="en-IN" i="1" dirty="0" smtClean="0">
                <a:solidFill>
                  <a:srgbClr val="C00000"/>
                </a:solidFill>
              </a:rPr>
              <a:t> and Rhizobium, endophytes and </a:t>
            </a:r>
            <a:r>
              <a:rPr lang="en-IN" i="1" dirty="0" err="1" smtClean="0">
                <a:solidFill>
                  <a:srgbClr val="C00000"/>
                </a:solidFill>
              </a:rPr>
              <a:t>Frankia</a:t>
            </a:r>
            <a:r>
              <a:rPr lang="en-IN" i="1" dirty="0" smtClean="0">
                <a:solidFill>
                  <a:srgbClr val="C00000"/>
                </a:solidFill>
              </a:rPr>
              <a:t> species.</a:t>
            </a:r>
            <a:endParaRPr lang="en-IN" dirty="0">
              <a:solidFill>
                <a:srgbClr val="C00000"/>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https://microbewiki.kenyon.edu/images/thumb/6/6c/Root.jpg/400px-Root.jpg"/>
          <p:cNvPicPr>
            <a:picLocks noChangeAspect="1" noChangeArrowheads="1"/>
          </p:cNvPicPr>
          <p:nvPr/>
        </p:nvPicPr>
        <p:blipFill>
          <a:blip r:embed="rId2" cstate="print"/>
          <a:srcRect l="4472" r="8721" b="27033"/>
          <a:stretch>
            <a:fillRect/>
          </a:stretch>
        </p:blipFill>
        <p:spPr bwMode="auto">
          <a:xfrm>
            <a:off x="156754" y="2795451"/>
            <a:ext cx="3801292" cy="3592285"/>
          </a:xfrm>
          <a:prstGeom prst="rect">
            <a:avLst/>
          </a:prstGeom>
          <a:ln>
            <a:noFill/>
          </a:ln>
          <a:effectLst>
            <a:outerShdw blurRad="292100" dist="139700" dir="2700000" algn="tl" rotWithShape="0">
              <a:srgbClr val="333333">
                <a:alpha val="65000"/>
              </a:srgbClr>
            </a:outerShdw>
          </a:effectLst>
        </p:spPr>
      </p:pic>
      <p:pic>
        <p:nvPicPr>
          <p:cNvPr id="44034" name="Picture 2" descr="C:\Users\USER\Desktop\JosephKoleppe.jpg"/>
          <p:cNvPicPr>
            <a:picLocks noChangeAspect="1" noChangeArrowheads="1"/>
          </p:cNvPicPr>
          <p:nvPr/>
        </p:nvPicPr>
        <p:blipFill>
          <a:blip r:embed="rId3"/>
          <a:srcRect/>
          <a:stretch>
            <a:fillRect/>
          </a:stretch>
        </p:blipFill>
        <p:spPr bwMode="auto">
          <a:xfrm>
            <a:off x="195944" y="195943"/>
            <a:ext cx="1854926" cy="2299063"/>
          </a:xfrm>
          <a:prstGeom prst="rect">
            <a:avLst/>
          </a:prstGeom>
          <a:noFill/>
        </p:spPr>
      </p:pic>
      <p:sp>
        <p:nvSpPr>
          <p:cNvPr id="8" name="TextBox 7"/>
          <p:cNvSpPr txBox="1"/>
          <p:nvPr/>
        </p:nvSpPr>
        <p:spPr>
          <a:xfrm>
            <a:off x="4154001" y="2717073"/>
            <a:ext cx="7680960" cy="1785104"/>
          </a:xfrm>
          <a:prstGeom prst="rect">
            <a:avLst/>
          </a:prstGeom>
          <a:noFill/>
          <a:ln w="28575">
            <a:solidFill>
              <a:srgbClr val="C00000"/>
            </a:solidFill>
          </a:ln>
        </p:spPr>
        <p:txBody>
          <a:bodyPr wrap="square" rtlCol="0">
            <a:spAutoFit/>
          </a:bodyPr>
          <a:lstStyle/>
          <a:p>
            <a:pPr algn="ctr"/>
            <a:r>
              <a:rPr lang="en-IN" sz="2000" b="1" dirty="0" smtClean="0">
                <a:solidFill>
                  <a:schemeClr val="tx2"/>
                </a:solidFill>
              </a:rPr>
              <a:t>Plant Growth Promoting Rhizobacteria on Radishes</a:t>
            </a:r>
            <a:endParaRPr lang="en-IN" dirty="0" smtClean="0">
              <a:solidFill>
                <a:schemeClr val="tx2"/>
              </a:solidFill>
            </a:endParaRPr>
          </a:p>
          <a:p>
            <a:endParaRPr lang="en-IN" dirty="0" smtClean="0">
              <a:solidFill>
                <a:schemeClr val="tx2"/>
              </a:solidFill>
            </a:endParaRPr>
          </a:p>
          <a:p>
            <a:endParaRPr lang="en-IN" dirty="0" smtClean="0">
              <a:solidFill>
                <a:schemeClr val="tx2"/>
              </a:solidFill>
            </a:endParaRPr>
          </a:p>
          <a:p>
            <a:endParaRPr lang="en-IN" dirty="0" smtClean="0">
              <a:solidFill>
                <a:schemeClr val="tx2"/>
              </a:solidFill>
            </a:endParaRPr>
          </a:p>
          <a:p>
            <a:endParaRPr lang="en-IN" dirty="0" smtClean="0">
              <a:solidFill>
                <a:schemeClr val="tx2"/>
              </a:solidFill>
            </a:endParaRPr>
          </a:p>
          <a:p>
            <a:endParaRPr lang="en-IN" dirty="0">
              <a:solidFill>
                <a:schemeClr val="tx2"/>
              </a:solidFill>
            </a:endParaRPr>
          </a:p>
        </p:txBody>
      </p:sp>
      <p:pic>
        <p:nvPicPr>
          <p:cNvPr id="44036" name="Picture 4"/>
          <p:cNvPicPr>
            <a:picLocks noChangeAspect="1" noChangeArrowheads="1"/>
          </p:cNvPicPr>
          <p:nvPr/>
        </p:nvPicPr>
        <p:blipFill>
          <a:blip r:embed="rId4"/>
          <a:srcRect r="3473" b="6825"/>
          <a:stretch>
            <a:fillRect/>
          </a:stretch>
        </p:blipFill>
        <p:spPr bwMode="auto">
          <a:xfrm>
            <a:off x="2159726" y="308202"/>
            <a:ext cx="9810206" cy="2121490"/>
          </a:xfrm>
          <a:prstGeom prst="rect">
            <a:avLst/>
          </a:prstGeom>
          <a:noFill/>
          <a:ln w="28575">
            <a:solidFill>
              <a:srgbClr val="C00000"/>
            </a:solidFill>
            <a:miter lim="800000"/>
            <a:headEnd/>
            <a:tailEnd/>
          </a:ln>
          <a:effectLst/>
        </p:spPr>
      </p:pic>
      <p:sp>
        <p:nvSpPr>
          <p:cNvPr id="11" name="Title 1"/>
          <p:cNvSpPr txBox="1">
            <a:spLocks/>
          </p:cNvSpPr>
          <p:nvPr/>
        </p:nvSpPr>
        <p:spPr>
          <a:xfrm>
            <a:off x="470246" y="2599507"/>
            <a:ext cx="1384684" cy="209006"/>
          </a:xfrm>
          <a:prstGeom prst="rect">
            <a:avLst/>
          </a:prstGeom>
        </p:spPr>
        <p:txBody>
          <a:bodyPr vert="horz" lIns="0" tIns="45720" rIns="0" bIns="45720" rtlCol="0" anchor="b">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IN" sz="2000" b="1" i="0" u="none" strike="noStrike" kern="1200" cap="none" spc="0" normalizeH="0" baseline="0" noProof="0" dirty="0" smtClean="0">
                <a:ln>
                  <a:noFill/>
                </a:ln>
                <a:solidFill>
                  <a:srgbClr val="0070C0"/>
                </a:solidFill>
                <a:effectLst/>
                <a:uLnTx/>
                <a:uFillTx/>
                <a:latin typeface="+mj-lt"/>
                <a:ea typeface="+mj-ea"/>
                <a:cs typeface="+mj-cs"/>
              </a:rPr>
              <a:t>KLOEPPER</a:t>
            </a:r>
            <a:endParaRPr kumimoji="0" lang="en-IN" sz="2000" b="0" i="0" u="none" strike="noStrike" kern="1200" cap="none" spc="0" normalizeH="0" baseline="0" noProof="0" dirty="0">
              <a:ln>
                <a:noFill/>
              </a:ln>
              <a:solidFill>
                <a:srgbClr val="0070C0"/>
              </a:solidFill>
              <a:effectLst/>
              <a:uLnTx/>
              <a:uFillTx/>
              <a:latin typeface="+mj-lt"/>
              <a:ea typeface="+mj-ea"/>
              <a:cs typeface="+mj-cs"/>
            </a:endParaRPr>
          </a:p>
        </p:txBody>
      </p:sp>
      <p:pic>
        <p:nvPicPr>
          <p:cNvPr id="13" name="Picture 3"/>
          <p:cNvPicPr>
            <a:picLocks noChangeAspect="1" noChangeArrowheads="1"/>
          </p:cNvPicPr>
          <p:nvPr/>
        </p:nvPicPr>
        <p:blipFill>
          <a:blip r:embed="rId5"/>
          <a:srcRect t="41916" r="10274"/>
          <a:stretch>
            <a:fillRect/>
          </a:stretch>
        </p:blipFill>
        <p:spPr bwMode="auto">
          <a:xfrm>
            <a:off x="4258535" y="3082829"/>
            <a:ext cx="7498079" cy="1332407"/>
          </a:xfrm>
          <a:prstGeom prst="rect">
            <a:avLst/>
          </a:prstGeom>
          <a:noFill/>
          <a:ln w="9525">
            <a:noFill/>
            <a:miter lim="800000"/>
            <a:headEnd/>
            <a:tailEnd/>
          </a:ln>
          <a:effectLst/>
        </p:spPr>
      </p:pic>
      <p:sp>
        <p:nvSpPr>
          <p:cNvPr id="14" name="Rectangle 13"/>
          <p:cNvSpPr/>
          <p:nvPr/>
        </p:nvSpPr>
        <p:spPr>
          <a:xfrm>
            <a:off x="4153989" y="4797414"/>
            <a:ext cx="7720148" cy="1413785"/>
          </a:xfrm>
          <a:prstGeom prst="rect">
            <a:avLst/>
          </a:prstGeom>
          <a:ln w="28575">
            <a:solidFill>
              <a:srgbClr val="C00000"/>
            </a:solidFill>
          </a:ln>
        </p:spPr>
        <p:txBody>
          <a:bodyPr wrap="square">
            <a:spAutoFit/>
          </a:bodyPr>
          <a:lstStyle/>
          <a:p>
            <a:pPr algn="just">
              <a:lnSpc>
                <a:spcPct val="150000"/>
              </a:lnSpc>
            </a:pPr>
            <a:r>
              <a:rPr lang="en-IN" sz="2000" b="1" dirty="0" smtClean="0">
                <a:solidFill>
                  <a:srgbClr val="C00000"/>
                </a:solidFill>
              </a:rPr>
              <a:t>PGPR: </a:t>
            </a:r>
            <a:r>
              <a:rPr lang="en-IN" sz="2000" dirty="0" smtClean="0">
                <a:solidFill>
                  <a:schemeClr val="tx2"/>
                </a:solidFill>
              </a:rPr>
              <a:t>Plant growth promoting bacteria refers to bacteria that colonize the roots of plants (rhizosphere) that enhance plant growth (Kloepper and Schroth , 1981).</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69317" y="1352003"/>
            <a:ext cx="4919472" cy="823912"/>
          </a:xfrm>
        </p:spPr>
        <p:txBody>
          <a:bodyPr/>
          <a:lstStyle/>
          <a:p>
            <a:pPr lvl="0"/>
            <a:r>
              <a:rPr lang="en-US" dirty="0" smtClean="0">
                <a:solidFill>
                  <a:srgbClr val="002060"/>
                </a:solidFill>
                <a:ea typeface="Calibri" pitchFamily="34" charset="0"/>
                <a:cs typeface="Times New Roman" pitchFamily="18" charset="0"/>
              </a:rPr>
              <a:t>International Status</a:t>
            </a:r>
          </a:p>
          <a:p>
            <a:endParaRPr lang="en-IN" dirty="0"/>
          </a:p>
        </p:txBody>
      </p:sp>
      <p:sp>
        <p:nvSpPr>
          <p:cNvPr id="4" name="Content Placeholder 3"/>
          <p:cNvSpPr>
            <a:spLocks noGrp="1"/>
          </p:cNvSpPr>
          <p:nvPr>
            <p:ph sz="half" idx="2"/>
          </p:nvPr>
        </p:nvSpPr>
        <p:spPr>
          <a:xfrm>
            <a:off x="365755" y="1797087"/>
            <a:ext cx="5525594" cy="3989751"/>
          </a:xfrm>
        </p:spPr>
        <p:txBody>
          <a:bodyPr>
            <a:normAutofit fontScale="85000" lnSpcReduction="20000"/>
          </a:bodyPr>
          <a:lstStyle/>
          <a:p>
            <a:pPr lvl="0" indent="457200" algn="just" fontAlgn="base">
              <a:lnSpc>
                <a:spcPct val="150000"/>
              </a:lnSpc>
              <a:spcBef>
                <a:spcPct val="0"/>
              </a:spcBef>
              <a:spcAft>
                <a:spcPct val="0"/>
              </a:spcAft>
            </a:pPr>
            <a:r>
              <a:rPr lang="en-US" dirty="0" smtClean="0">
                <a:solidFill>
                  <a:schemeClr val="tx2"/>
                </a:solidFill>
                <a:latin typeface="Century Gothic" pitchFamily="34" charset="0"/>
                <a:ea typeface="Calibri" pitchFamily="34" charset="0"/>
                <a:cs typeface="Times New Roman" pitchFamily="18" charset="0"/>
              </a:rPr>
              <a:t>New approaches and practices are being developed and use for sustainable agriculture for various crops &amp; vegetables. Therefore, various works is going on PGPR association for different plants in various laboratories and </a:t>
            </a:r>
            <a:r>
              <a:rPr lang="en-US" dirty="0" smtClean="0">
                <a:solidFill>
                  <a:schemeClr val="tx2"/>
                </a:solidFill>
                <a:latin typeface="Century Gothic" pitchFamily="34" charset="0"/>
              </a:rPr>
              <a:t>reported by </a:t>
            </a:r>
            <a:r>
              <a:rPr lang="en-US" b="1" dirty="0" smtClean="0">
                <a:solidFill>
                  <a:srgbClr val="C00000"/>
                </a:solidFill>
                <a:latin typeface="Century Gothic" pitchFamily="34" charset="0"/>
              </a:rPr>
              <a:t>Kloepper et al., 1981; Bar-Ness et al.,1992;   Glick,1997; Vazquez et al., 2000 Bashan and Holguin 2002; </a:t>
            </a:r>
            <a:r>
              <a:rPr lang="en-US" b="1" dirty="0" err="1" smtClean="0">
                <a:solidFill>
                  <a:srgbClr val="C00000"/>
                </a:solidFill>
                <a:latin typeface="Century Gothic" pitchFamily="34" charset="0"/>
              </a:rPr>
              <a:t>Ryu</a:t>
            </a:r>
            <a:r>
              <a:rPr lang="en-US" b="1" dirty="0" smtClean="0">
                <a:solidFill>
                  <a:srgbClr val="C00000"/>
                </a:solidFill>
                <a:latin typeface="Century Gothic" pitchFamily="34" charset="0"/>
              </a:rPr>
              <a:t> et al., 2003; </a:t>
            </a:r>
            <a:r>
              <a:rPr lang="en-US" b="1" dirty="0" err="1" smtClean="0">
                <a:solidFill>
                  <a:srgbClr val="C00000"/>
                </a:solidFill>
                <a:latin typeface="Century Gothic" pitchFamily="34" charset="0"/>
              </a:rPr>
              <a:t>Burd</a:t>
            </a:r>
            <a:r>
              <a:rPr lang="en-US" b="1" dirty="0" smtClean="0">
                <a:solidFill>
                  <a:srgbClr val="C00000"/>
                </a:solidFill>
                <a:latin typeface="Century Gothic" pitchFamily="34" charset="0"/>
              </a:rPr>
              <a:t> et al., 1998;  Bashan et al., 1998; </a:t>
            </a:r>
            <a:r>
              <a:rPr lang="en-US" b="1" dirty="0" err="1" smtClean="0">
                <a:solidFill>
                  <a:srgbClr val="C00000"/>
                </a:solidFill>
                <a:latin typeface="Century Gothic" pitchFamily="34" charset="0"/>
              </a:rPr>
              <a:t>Belimov</a:t>
            </a:r>
            <a:r>
              <a:rPr lang="en-US" b="1" dirty="0" smtClean="0">
                <a:solidFill>
                  <a:srgbClr val="C00000"/>
                </a:solidFill>
                <a:latin typeface="Century Gothic" pitchFamily="34" charset="0"/>
              </a:rPr>
              <a:t> et al., 2005;  Rodriguez et al., 2007; </a:t>
            </a:r>
            <a:r>
              <a:rPr lang="en-US" b="1" dirty="0" err="1" smtClean="0">
                <a:solidFill>
                  <a:srgbClr val="C00000"/>
                </a:solidFill>
                <a:latin typeface="Century Gothic" pitchFamily="34" charset="0"/>
              </a:rPr>
              <a:t>Grandlic</a:t>
            </a:r>
            <a:r>
              <a:rPr lang="en-US" b="1" dirty="0" smtClean="0">
                <a:solidFill>
                  <a:srgbClr val="C00000"/>
                </a:solidFill>
                <a:latin typeface="Century Gothic" pitchFamily="34" charset="0"/>
              </a:rPr>
              <a:t> et al., 2008; Compant et al., 2005</a:t>
            </a:r>
            <a:r>
              <a:rPr lang="en-IN" b="1" dirty="0" smtClean="0">
                <a:solidFill>
                  <a:srgbClr val="C00000"/>
                </a:solidFill>
                <a:latin typeface="Century Gothic" pitchFamily="34" charset="0"/>
              </a:rPr>
              <a:t>;  </a:t>
            </a:r>
            <a:r>
              <a:rPr lang="en-IN" b="1" dirty="0" err="1" smtClean="0">
                <a:solidFill>
                  <a:srgbClr val="C00000"/>
                </a:solidFill>
                <a:latin typeface="Century Gothic" pitchFamily="34" charset="0"/>
              </a:rPr>
              <a:t>Zaidi</a:t>
            </a:r>
            <a:r>
              <a:rPr lang="en-IN" b="1" dirty="0" smtClean="0">
                <a:solidFill>
                  <a:srgbClr val="C00000"/>
                </a:solidFill>
                <a:latin typeface="Century Gothic" pitchFamily="34" charset="0"/>
              </a:rPr>
              <a:t> et al., 2009</a:t>
            </a:r>
            <a:r>
              <a:rPr lang="en-US" b="1" dirty="0" smtClean="0">
                <a:solidFill>
                  <a:srgbClr val="C00000"/>
                </a:solidFill>
                <a:latin typeface="Century Gothic" pitchFamily="34" charset="0"/>
              </a:rPr>
              <a:t>.</a:t>
            </a:r>
          </a:p>
          <a:p>
            <a:endParaRPr lang="en-IN" dirty="0">
              <a:latin typeface="Century Gothic" pitchFamily="34" charset="0"/>
            </a:endParaRPr>
          </a:p>
        </p:txBody>
      </p:sp>
      <p:sp>
        <p:nvSpPr>
          <p:cNvPr id="5" name="Text Placeholder 4"/>
          <p:cNvSpPr>
            <a:spLocks noGrp="1"/>
          </p:cNvSpPr>
          <p:nvPr>
            <p:ph type="body" sz="quarter" idx="3"/>
          </p:nvPr>
        </p:nvSpPr>
        <p:spPr>
          <a:xfrm>
            <a:off x="6414307" y="1378129"/>
            <a:ext cx="4919472" cy="823912"/>
          </a:xfrm>
        </p:spPr>
        <p:txBody>
          <a:bodyPr/>
          <a:lstStyle/>
          <a:p>
            <a:pPr lvl="0"/>
            <a:r>
              <a:rPr lang="en-US" dirty="0" smtClean="0">
                <a:solidFill>
                  <a:srgbClr val="002060"/>
                </a:solidFill>
                <a:ea typeface="Calibri" pitchFamily="34" charset="0"/>
                <a:cs typeface="Times New Roman" pitchFamily="18" charset="0"/>
              </a:rPr>
              <a:t>National Status</a:t>
            </a:r>
          </a:p>
          <a:p>
            <a:endParaRPr lang="en-IN" dirty="0"/>
          </a:p>
        </p:txBody>
      </p:sp>
      <p:sp>
        <p:nvSpPr>
          <p:cNvPr id="6" name="Content Placeholder 5"/>
          <p:cNvSpPr>
            <a:spLocks noGrp="1"/>
          </p:cNvSpPr>
          <p:nvPr>
            <p:ph sz="quarter" idx="4"/>
          </p:nvPr>
        </p:nvSpPr>
        <p:spPr>
          <a:xfrm>
            <a:off x="6244046" y="1810151"/>
            <a:ext cx="5630092" cy="4159568"/>
          </a:xfrm>
        </p:spPr>
        <p:txBody>
          <a:bodyPr>
            <a:noAutofit/>
          </a:bodyPr>
          <a:lstStyle/>
          <a:p>
            <a:pPr lvl="0" indent="457200" algn="just" fontAlgn="base">
              <a:lnSpc>
                <a:spcPct val="150000"/>
              </a:lnSpc>
              <a:spcBef>
                <a:spcPct val="0"/>
              </a:spcBef>
              <a:spcAft>
                <a:spcPct val="0"/>
              </a:spcAft>
            </a:pPr>
            <a:r>
              <a:rPr lang="en-US" sz="1600" dirty="0" smtClean="0">
                <a:solidFill>
                  <a:schemeClr val="tx2"/>
                </a:solidFill>
                <a:latin typeface="Century Gothic" pitchFamily="34" charset="0"/>
                <a:ea typeface="Calibri" pitchFamily="34" charset="0"/>
                <a:cs typeface="Times New Roman" pitchFamily="18" charset="0"/>
              </a:rPr>
              <a:t>PGPR work is going on different laboratories of India. </a:t>
            </a:r>
            <a:r>
              <a:rPr lang="en-US" sz="1600" b="1" dirty="0" smtClean="0">
                <a:solidFill>
                  <a:srgbClr val="C00000"/>
                </a:solidFill>
                <a:latin typeface="Century Gothic" pitchFamily="34" charset="0"/>
                <a:ea typeface="Calibri" pitchFamily="34" charset="0"/>
                <a:cs typeface="Times New Roman" pitchFamily="18" charset="0"/>
              </a:rPr>
              <a:t>Krishna et al., 2003; Pal et al., 2003; </a:t>
            </a:r>
            <a:r>
              <a:rPr lang="en-US" sz="1600" b="1" dirty="0" err="1" smtClean="0">
                <a:solidFill>
                  <a:srgbClr val="C00000"/>
                </a:solidFill>
                <a:latin typeface="Century Gothic" pitchFamily="34" charset="0"/>
                <a:ea typeface="Calibri" pitchFamily="34" charset="0"/>
                <a:cs typeface="Times New Roman" pitchFamily="18" charset="0"/>
              </a:rPr>
              <a:t>Devananda</a:t>
            </a:r>
            <a:r>
              <a:rPr lang="en-US" sz="1600" b="1" dirty="0" smtClean="0">
                <a:solidFill>
                  <a:srgbClr val="C00000"/>
                </a:solidFill>
                <a:latin typeface="Century Gothic" pitchFamily="34" charset="0"/>
                <a:ea typeface="Calibri" pitchFamily="34" charset="0"/>
                <a:cs typeface="Times New Roman" pitchFamily="18" charset="0"/>
              </a:rPr>
              <a:t>, 2000; </a:t>
            </a:r>
            <a:r>
              <a:rPr lang="en-US" sz="1600" b="1" dirty="0" err="1" smtClean="0">
                <a:solidFill>
                  <a:srgbClr val="C00000"/>
                </a:solidFill>
                <a:latin typeface="Century Gothic" pitchFamily="34" charset="0"/>
                <a:ea typeface="Calibri" pitchFamily="34" charset="0"/>
                <a:cs typeface="Times New Roman" pitchFamily="18" charset="0"/>
              </a:rPr>
              <a:t>Vidhyasekaran</a:t>
            </a:r>
            <a:r>
              <a:rPr lang="en-US" sz="1600" b="1" dirty="0" smtClean="0">
                <a:solidFill>
                  <a:srgbClr val="C00000"/>
                </a:solidFill>
                <a:latin typeface="Century Gothic" pitchFamily="34" charset="0"/>
                <a:ea typeface="Calibri" pitchFamily="34" charset="0"/>
                <a:cs typeface="Times New Roman" pitchFamily="18" charset="0"/>
              </a:rPr>
              <a:t> </a:t>
            </a:r>
            <a:r>
              <a:rPr lang="en-US" sz="1600" dirty="0" smtClean="0">
                <a:solidFill>
                  <a:schemeClr val="tx2"/>
                </a:solidFill>
                <a:latin typeface="Century Gothic" pitchFamily="34" charset="0"/>
                <a:ea typeface="Calibri" pitchFamily="34" charset="0"/>
                <a:cs typeface="Times New Roman" pitchFamily="18" charset="0"/>
              </a:rPr>
              <a:t>and</a:t>
            </a:r>
            <a:r>
              <a:rPr lang="en-US" sz="1600" b="1" dirty="0" smtClean="0">
                <a:solidFill>
                  <a:schemeClr val="tx2"/>
                </a:solidFill>
                <a:latin typeface="Century Gothic" pitchFamily="34" charset="0"/>
                <a:ea typeface="Calibri" pitchFamily="34" charset="0"/>
                <a:cs typeface="Times New Roman" pitchFamily="18" charset="0"/>
              </a:rPr>
              <a:t> </a:t>
            </a:r>
            <a:r>
              <a:rPr lang="en-US" sz="1600" b="1" dirty="0" err="1" smtClean="0">
                <a:solidFill>
                  <a:srgbClr val="C00000"/>
                </a:solidFill>
                <a:latin typeface="Century Gothic" pitchFamily="34" charset="0"/>
                <a:ea typeface="Calibri" pitchFamily="34" charset="0"/>
                <a:cs typeface="Times New Roman" pitchFamily="18" charset="0"/>
              </a:rPr>
              <a:t>Muthamilan</a:t>
            </a:r>
            <a:r>
              <a:rPr lang="en-US" sz="1600" b="1" dirty="0" smtClean="0">
                <a:solidFill>
                  <a:srgbClr val="C00000"/>
                </a:solidFill>
                <a:latin typeface="Century Gothic" pitchFamily="34" charset="0"/>
                <a:ea typeface="Calibri" pitchFamily="34" charset="0"/>
                <a:cs typeface="Times New Roman" pitchFamily="18" charset="0"/>
              </a:rPr>
              <a:t>, 1995 </a:t>
            </a:r>
            <a:r>
              <a:rPr lang="en-US" sz="1600" dirty="0" smtClean="0">
                <a:solidFill>
                  <a:schemeClr val="tx2"/>
                </a:solidFill>
                <a:latin typeface="Century Gothic" pitchFamily="34" charset="0"/>
                <a:ea typeface="Calibri" pitchFamily="34" charset="0"/>
                <a:cs typeface="Times New Roman" pitchFamily="18" charset="0"/>
              </a:rPr>
              <a:t>reported that the plant growth promoting </a:t>
            </a:r>
            <a:r>
              <a:rPr lang="en-US" sz="1600" dirty="0" err="1" smtClean="0">
                <a:solidFill>
                  <a:schemeClr val="tx2"/>
                </a:solidFill>
                <a:latin typeface="Century Gothic" pitchFamily="34" charset="0"/>
                <a:ea typeface="Calibri" pitchFamily="34" charset="0"/>
                <a:cs typeface="Times New Roman" pitchFamily="18" charset="0"/>
              </a:rPr>
              <a:t>rhizobacteria</a:t>
            </a:r>
            <a:r>
              <a:rPr lang="en-US" sz="1600" dirty="0" smtClean="0">
                <a:solidFill>
                  <a:schemeClr val="tx2"/>
                </a:solidFill>
                <a:latin typeface="Century Gothic" pitchFamily="34" charset="0"/>
                <a:ea typeface="Calibri" pitchFamily="34" charset="0"/>
                <a:cs typeface="Times New Roman" pitchFamily="18" charset="0"/>
              </a:rPr>
              <a:t> promoted growth and increased yield in various crops.</a:t>
            </a:r>
          </a:p>
          <a:p>
            <a:pPr indent="457200" algn="just" fontAlgn="base">
              <a:lnSpc>
                <a:spcPct val="150000"/>
              </a:lnSpc>
              <a:spcBef>
                <a:spcPct val="0"/>
              </a:spcBef>
              <a:spcAft>
                <a:spcPct val="0"/>
              </a:spcAft>
            </a:pPr>
            <a:r>
              <a:rPr lang="en-US" sz="1600" dirty="0" smtClean="0">
                <a:solidFill>
                  <a:schemeClr val="tx2"/>
                </a:solidFill>
                <a:latin typeface="Century Gothic" pitchFamily="34" charset="0"/>
              </a:rPr>
              <a:t>Indirect mechanism like ISR by PGPR has been achieved in large number of crops by </a:t>
            </a:r>
            <a:r>
              <a:rPr lang="en-US" sz="1600" b="1" dirty="0" err="1" smtClean="0">
                <a:solidFill>
                  <a:srgbClr val="C00000"/>
                </a:solidFill>
                <a:latin typeface="Century Gothic" pitchFamily="34" charset="0"/>
              </a:rPr>
              <a:t>Viswanathan</a:t>
            </a:r>
            <a:r>
              <a:rPr lang="en-US" sz="1600" b="1" dirty="0" smtClean="0">
                <a:solidFill>
                  <a:srgbClr val="C00000"/>
                </a:solidFill>
                <a:latin typeface="Century Gothic" pitchFamily="34" charset="0"/>
              </a:rPr>
              <a:t> and </a:t>
            </a:r>
            <a:r>
              <a:rPr lang="en-US" sz="1600" b="1" dirty="0" err="1" smtClean="0">
                <a:solidFill>
                  <a:srgbClr val="C00000"/>
                </a:solidFill>
                <a:latin typeface="Century Gothic" pitchFamily="34" charset="0"/>
              </a:rPr>
              <a:t>Samiyappan</a:t>
            </a:r>
            <a:r>
              <a:rPr lang="en-US" sz="1600" b="1" dirty="0" smtClean="0">
                <a:solidFill>
                  <a:srgbClr val="C00000"/>
                </a:solidFill>
                <a:latin typeface="Century Gothic" pitchFamily="34" charset="0"/>
              </a:rPr>
              <a:t>, 1999; </a:t>
            </a:r>
            <a:r>
              <a:rPr lang="en-US" sz="1600" b="1" dirty="0" err="1" smtClean="0">
                <a:solidFill>
                  <a:srgbClr val="C00000"/>
                </a:solidFill>
                <a:latin typeface="Century Gothic" pitchFamily="34" charset="0"/>
              </a:rPr>
              <a:t>Ramamoorthy</a:t>
            </a:r>
            <a:r>
              <a:rPr lang="en-US" sz="1600" b="1" dirty="0" smtClean="0">
                <a:solidFill>
                  <a:srgbClr val="C00000"/>
                </a:solidFill>
                <a:latin typeface="Century Gothic" pitchFamily="34" charset="0"/>
              </a:rPr>
              <a:t> and </a:t>
            </a:r>
            <a:r>
              <a:rPr lang="en-US" sz="1600" b="1" dirty="0" err="1" smtClean="0">
                <a:solidFill>
                  <a:srgbClr val="C00000"/>
                </a:solidFill>
                <a:latin typeface="Century Gothic" pitchFamily="34" charset="0"/>
              </a:rPr>
              <a:t>Samiyappan</a:t>
            </a:r>
            <a:r>
              <a:rPr lang="en-US" sz="1600" b="1" dirty="0" smtClean="0">
                <a:solidFill>
                  <a:srgbClr val="C00000"/>
                </a:solidFill>
                <a:latin typeface="Century Gothic" pitchFamily="34" charset="0"/>
              </a:rPr>
              <a:t>, 2001; </a:t>
            </a:r>
            <a:r>
              <a:rPr lang="en-US" sz="1600" b="1" dirty="0" err="1" smtClean="0">
                <a:solidFill>
                  <a:srgbClr val="C00000"/>
                </a:solidFill>
                <a:latin typeface="Century Gothic" pitchFamily="34" charset="0"/>
              </a:rPr>
              <a:t>Bharathi</a:t>
            </a:r>
            <a:r>
              <a:rPr lang="en-US" sz="1600" b="1" dirty="0" smtClean="0">
                <a:solidFill>
                  <a:srgbClr val="C00000"/>
                </a:solidFill>
                <a:latin typeface="Century Gothic" pitchFamily="34" charset="0"/>
              </a:rPr>
              <a:t> et al., 2004; </a:t>
            </a:r>
            <a:r>
              <a:rPr lang="en-US" sz="1600" b="1" dirty="0" err="1" smtClean="0">
                <a:solidFill>
                  <a:srgbClr val="C00000"/>
                </a:solidFill>
                <a:latin typeface="Century Gothic" pitchFamily="34" charset="0"/>
              </a:rPr>
              <a:t>Vidhyasekaran</a:t>
            </a:r>
            <a:r>
              <a:rPr lang="en-US" sz="1600" b="1" dirty="0" smtClean="0">
                <a:solidFill>
                  <a:srgbClr val="C00000"/>
                </a:solidFill>
                <a:latin typeface="Century Gothic" pitchFamily="34" charset="0"/>
              </a:rPr>
              <a:t> et al., 1997; </a:t>
            </a:r>
            <a:r>
              <a:rPr lang="en-US" sz="1600" b="1" dirty="0" err="1" smtClean="0">
                <a:solidFill>
                  <a:srgbClr val="C00000"/>
                </a:solidFill>
                <a:latin typeface="Century Gothic" pitchFamily="34" charset="0"/>
              </a:rPr>
              <a:t>Nandakumar</a:t>
            </a:r>
            <a:r>
              <a:rPr lang="en-US" sz="1600" b="1" dirty="0" smtClean="0">
                <a:solidFill>
                  <a:srgbClr val="C00000"/>
                </a:solidFill>
                <a:latin typeface="Century Gothic" pitchFamily="34" charset="0"/>
              </a:rPr>
              <a:t> et al., 2001; </a:t>
            </a:r>
            <a:r>
              <a:rPr lang="en-US" sz="1600" b="1" dirty="0" err="1" smtClean="0">
                <a:solidFill>
                  <a:srgbClr val="C00000"/>
                </a:solidFill>
                <a:latin typeface="Century Gothic" pitchFamily="34" charset="0"/>
              </a:rPr>
              <a:t>Vivekananthan</a:t>
            </a:r>
            <a:r>
              <a:rPr lang="en-US" sz="1600" b="1" dirty="0" smtClean="0">
                <a:solidFill>
                  <a:srgbClr val="C00000"/>
                </a:solidFill>
                <a:latin typeface="Century Gothic" pitchFamily="34" charset="0"/>
              </a:rPr>
              <a:t> et al., 2004; Paul and Kumar, 2003; </a:t>
            </a:r>
            <a:r>
              <a:rPr lang="en-US" sz="1600" b="1" dirty="0" err="1" smtClean="0">
                <a:solidFill>
                  <a:srgbClr val="C00000"/>
                </a:solidFill>
                <a:latin typeface="Century Gothic" pitchFamily="34" charset="0"/>
              </a:rPr>
              <a:t>Kandan</a:t>
            </a:r>
            <a:r>
              <a:rPr lang="en-US" sz="1600" b="1" dirty="0" smtClean="0">
                <a:solidFill>
                  <a:srgbClr val="C00000"/>
                </a:solidFill>
                <a:latin typeface="Century Gothic" pitchFamily="34" charset="0"/>
              </a:rPr>
              <a:t> et al., 2005;</a:t>
            </a:r>
            <a:r>
              <a:rPr lang="en-IN" sz="1600" b="1" dirty="0" smtClean="0">
                <a:latin typeface="Century Gothic" pitchFamily="34" charset="0"/>
              </a:rPr>
              <a:t> </a:t>
            </a:r>
            <a:r>
              <a:rPr lang="en-IN" sz="1600" b="1" dirty="0" smtClean="0">
                <a:solidFill>
                  <a:srgbClr val="C00000"/>
                </a:solidFill>
                <a:latin typeface="Century Gothic" pitchFamily="34" charset="0"/>
              </a:rPr>
              <a:t>Bhattacharyya and </a:t>
            </a:r>
            <a:r>
              <a:rPr lang="en-IN" sz="1600" b="1" dirty="0" err="1" smtClean="0">
                <a:solidFill>
                  <a:srgbClr val="C00000"/>
                </a:solidFill>
                <a:latin typeface="Century Gothic" pitchFamily="34" charset="0"/>
              </a:rPr>
              <a:t>Jha</a:t>
            </a:r>
            <a:r>
              <a:rPr lang="en-IN" sz="1600" b="1" dirty="0" smtClean="0">
                <a:solidFill>
                  <a:srgbClr val="C00000"/>
                </a:solidFill>
                <a:latin typeface="Century Gothic" pitchFamily="34" charset="0"/>
              </a:rPr>
              <a:t>, 2012</a:t>
            </a:r>
            <a:r>
              <a:rPr lang="en-US" sz="1600" b="1" dirty="0" smtClean="0">
                <a:solidFill>
                  <a:srgbClr val="C00000"/>
                </a:solidFill>
                <a:latin typeface="Century Gothic" pitchFamily="34" charset="0"/>
              </a:rPr>
              <a:t>. </a:t>
            </a:r>
          </a:p>
          <a:p>
            <a:pPr>
              <a:lnSpc>
                <a:spcPct val="150000"/>
              </a:lnSpc>
            </a:pPr>
            <a:endParaRPr lang="en-IN" sz="1600" dirty="0"/>
          </a:p>
        </p:txBody>
      </p:sp>
      <p:sp>
        <p:nvSpPr>
          <p:cNvPr id="8" name="TextBox 7"/>
          <p:cNvSpPr txBox="1"/>
          <p:nvPr/>
        </p:nvSpPr>
        <p:spPr>
          <a:xfrm>
            <a:off x="1033669" y="622853"/>
            <a:ext cx="7593496" cy="523220"/>
          </a:xfrm>
          <a:prstGeom prst="rect">
            <a:avLst/>
          </a:prstGeom>
          <a:noFill/>
        </p:spPr>
        <p:txBody>
          <a:bodyPr wrap="square" rtlCol="0">
            <a:spAutoFit/>
          </a:bodyPr>
          <a:lstStyle/>
          <a:p>
            <a:r>
              <a:rPr lang="en-US" sz="2800" dirty="0" smtClean="0">
                <a:solidFill>
                  <a:schemeClr val="tx2"/>
                </a:solidFill>
                <a:latin typeface="+mj-lt"/>
                <a:ea typeface="+mj-ea"/>
                <a:cs typeface="+mj-cs"/>
              </a:rPr>
              <a:t>SCENARIOS OF PGPR ACROSS THE WORLD</a:t>
            </a:r>
            <a:endParaRPr lang="en-IN" sz="2800" dirty="0" smtClean="0">
              <a:solidFill>
                <a:schemeClr val="tx2"/>
              </a:solidFill>
              <a:latin typeface="+mj-lt"/>
              <a:ea typeface="+mj-ea"/>
              <a:cs typeface="+mj-cs"/>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smtClean="0">
                <a:solidFill>
                  <a:srgbClr val="0070C0"/>
                </a:solidFill>
              </a:rPr>
              <a:t>CRITERIA FOR RHIZOBACTERIA AS PGPR</a:t>
            </a:r>
            <a:endParaRPr lang="en-IN" dirty="0">
              <a:solidFill>
                <a:srgbClr val="0070C0"/>
              </a:solidFill>
            </a:endParaRPr>
          </a:p>
        </p:txBody>
      </p:sp>
      <p:sp>
        <p:nvSpPr>
          <p:cNvPr id="3" name="Content Placeholder 2"/>
          <p:cNvSpPr>
            <a:spLocks noGrp="1"/>
          </p:cNvSpPr>
          <p:nvPr>
            <p:ph idx="1"/>
          </p:nvPr>
        </p:nvSpPr>
        <p:spPr/>
        <p:txBody>
          <a:bodyPr/>
          <a:lstStyle/>
          <a:p>
            <a:pPr>
              <a:buClr>
                <a:srgbClr val="C00000"/>
              </a:buClr>
            </a:pPr>
            <a:r>
              <a:rPr lang="en-IN" sz="2200" dirty="0" smtClean="0">
                <a:solidFill>
                  <a:schemeClr val="tx2"/>
                </a:solidFill>
              </a:rPr>
              <a:t>PGPR must fulfil at least 2 of 3 criteria (</a:t>
            </a:r>
            <a:r>
              <a:rPr lang="da-DK" sz="2200" dirty="0" smtClean="0">
                <a:solidFill>
                  <a:schemeClr val="tx2"/>
                </a:solidFill>
              </a:rPr>
              <a:t>Weller et al. 2002; Vessey 2003</a:t>
            </a:r>
            <a:r>
              <a:rPr lang="en-IN" sz="2200" dirty="0" smtClean="0">
                <a:solidFill>
                  <a:schemeClr val="tx2"/>
                </a:solidFill>
              </a:rPr>
              <a:t>).</a:t>
            </a:r>
          </a:p>
          <a:p>
            <a:pPr marL="3600000" indent="-457200">
              <a:buClr>
                <a:srgbClr val="C00000"/>
              </a:buClr>
              <a:buFont typeface="+mj-lt"/>
              <a:buAutoNum type="arabicPeriod"/>
            </a:pPr>
            <a:r>
              <a:rPr lang="en-IN" sz="2200" dirty="0" smtClean="0">
                <a:solidFill>
                  <a:schemeClr val="tx2"/>
                </a:solidFill>
              </a:rPr>
              <a:t>Aggressive colonization</a:t>
            </a:r>
          </a:p>
          <a:p>
            <a:pPr marL="3600000" indent="-457200">
              <a:buClr>
                <a:srgbClr val="C00000"/>
              </a:buClr>
              <a:buFont typeface="+mj-lt"/>
              <a:buAutoNum type="arabicPeriod"/>
            </a:pPr>
            <a:r>
              <a:rPr lang="en-IN" sz="2200" dirty="0" smtClean="0">
                <a:solidFill>
                  <a:schemeClr val="tx2"/>
                </a:solidFill>
              </a:rPr>
              <a:t>Plant growth stimulation</a:t>
            </a:r>
          </a:p>
          <a:p>
            <a:pPr marL="3600000" indent="-457200">
              <a:buClr>
                <a:srgbClr val="C00000"/>
              </a:buClr>
              <a:buFont typeface="+mj-lt"/>
              <a:buAutoNum type="arabicPeriod"/>
            </a:pPr>
            <a:r>
              <a:rPr lang="en-IN" sz="2200" dirty="0" smtClean="0">
                <a:solidFill>
                  <a:schemeClr val="tx2"/>
                </a:solidFill>
              </a:rPr>
              <a:t>Bio-control</a:t>
            </a:r>
          </a:p>
          <a:p>
            <a:endParaRPr lang="en-IN" dirty="0" smtClean="0"/>
          </a:p>
          <a:p>
            <a:endParaRPr lang="en-IN"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4"/>
          <p:cNvGraphicFramePr>
            <a:graphicFrameLocks noGrp="1"/>
          </p:cNvGraphicFramePr>
          <p:nvPr>
            <p:ph idx="1"/>
          </p:nvPr>
        </p:nvGraphicFramePr>
        <p:xfrm>
          <a:off x="2589213" y="1570880"/>
          <a:ext cx="8915400" cy="3778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5" name="Straight Connector 4"/>
          <p:cNvCxnSpPr/>
          <p:nvPr/>
        </p:nvCxnSpPr>
        <p:spPr>
          <a:xfrm>
            <a:off x="4754880" y="1180736"/>
            <a:ext cx="397459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rot="5400000">
            <a:off x="4602480" y="1345328"/>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8583168" y="133923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rot="5400000">
            <a:off x="6766560" y="102224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98336" y="485792"/>
            <a:ext cx="877824" cy="369332"/>
          </a:xfrm>
          <a:prstGeom prst="rect">
            <a:avLst/>
          </a:prstGeom>
          <a:solidFill>
            <a:srgbClr val="C00000"/>
          </a:solidFill>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IN" b="1" dirty="0" smtClean="0">
                <a:solidFill>
                  <a:schemeClr val="bg2"/>
                </a:solidFill>
              </a:rPr>
              <a:t>PGPR</a:t>
            </a:r>
            <a:endParaRPr lang="en-IN" b="1" dirty="0">
              <a:solidFill>
                <a:schemeClr val="bg2"/>
              </a:solidFill>
            </a:endParaRPr>
          </a:p>
        </p:txBody>
      </p:sp>
      <p:sp>
        <p:nvSpPr>
          <p:cNvPr id="10" name="TextBox 9"/>
          <p:cNvSpPr txBox="1"/>
          <p:nvPr/>
        </p:nvSpPr>
        <p:spPr>
          <a:xfrm>
            <a:off x="3529584" y="5661296"/>
            <a:ext cx="652272" cy="369332"/>
          </a:xfrm>
          <a:prstGeom prst="rect">
            <a:avLst/>
          </a:prstGeom>
          <a:solidFill>
            <a:schemeClr val="bg2"/>
          </a:solidFill>
          <a:ln w="12700">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dirty="0" smtClean="0">
                <a:solidFill>
                  <a:schemeClr val="tx2"/>
                </a:solidFill>
              </a:rPr>
              <a:t>IAA</a:t>
            </a:r>
          </a:p>
        </p:txBody>
      </p:sp>
      <p:sp>
        <p:nvSpPr>
          <p:cNvPr id="11" name="TextBox 10"/>
          <p:cNvSpPr txBox="1"/>
          <p:nvPr/>
        </p:nvSpPr>
        <p:spPr>
          <a:xfrm>
            <a:off x="4315968" y="5667392"/>
            <a:ext cx="1901952" cy="369332"/>
          </a:xfrm>
          <a:prstGeom prst="rect">
            <a:avLst/>
          </a:prstGeom>
          <a:solidFill>
            <a:schemeClr val="bg2"/>
          </a:solidFill>
          <a:ln w="12700">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dirty="0" smtClean="0">
                <a:solidFill>
                  <a:schemeClr val="tx2"/>
                </a:solidFill>
              </a:rPr>
              <a:t>Cytokinin &amp; GA</a:t>
            </a:r>
          </a:p>
        </p:txBody>
      </p:sp>
      <p:sp>
        <p:nvSpPr>
          <p:cNvPr id="12" name="TextBox 11"/>
          <p:cNvSpPr txBox="1"/>
          <p:nvPr/>
        </p:nvSpPr>
        <p:spPr>
          <a:xfrm>
            <a:off x="6336089" y="5655200"/>
            <a:ext cx="1267968" cy="369332"/>
          </a:xfrm>
          <a:prstGeom prst="rect">
            <a:avLst/>
          </a:prstGeom>
          <a:solidFill>
            <a:schemeClr val="bg2"/>
          </a:solidFill>
          <a:ln w="12700">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dirty="0" smtClean="0">
                <a:solidFill>
                  <a:schemeClr val="tx2"/>
                </a:solidFill>
              </a:rPr>
              <a:t>Ethylene</a:t>
            </a:r>
          </a:p>
        </p:txBody>
      </p:sp>
      <p:cxnSp>
        <p:nvCxnSpPr>
          <p:cNvPr id="13" name="Straight Arrow Connector 12"/>
          <p:cNvCxnSpPr/>
          <p:nvPr/>
        </p:nvCxnSpPr>
        <p:spPr>
          <a:xfrm rot="5400000">
            <a:off x="6609464" y="551499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5193792" y="550889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3797808" y="5514992"/>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 name="Text Box 14"/>
          <p:cNvSpPr txBox="1">
            <a:spLocks noChangeArrowheads="1"/>
          </p:cNvSpPr>
          <p:nvPr/>
        </p:nvSpPr>
        <p:spPr bwMode="auto">
          <a:xfrm>
            <a:off x="23009093" y="11065111"/>
            <a:ext cx="2736252" cy="307756"/>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rPr>
              <a:t>Plant Growth Promotion</a:t>
            </a:r>
            <a:endParaRPr lang="en-IN" sz="1400" dirty="0">
              <a:solidFill>
                <a:schemeClr val="tx2"/>
              </a:solidFill>
            </a:endParaRPr>
          </a:p>
        </p:txBody>
      </p:sp>
      <p:sp>
        <p:nvSpPr>
          <p:cNvPr id="78" name="Text Box 14"/>
          <p:cNvSpPr txBox="1">
            <a:spLocks noChangeArrowheads="1"/>
          </p:cNvSpPr>
          <p:nvPr/>
        </p:nvSpPr>
        <p:spPr bwMode="auto">
          <a:xfrm>
            <a:off x="7204260" y="4476306"/>
            <a:ext cx="1043561" cy="646311"/>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RELEASE OF</a:t>
            </a:r>
          </a:p>
          <a:p>
            <a:pPr algn="just"/>
            <a:r>
              <a:rPr lang="en-IN" sz="1200" dirty="0" smtClean="0">
                <a:solidFill>
                  <a:schemeClr val="tx2"/>
                </a:solidFill>
                <a:latin typeface="Calibri" pitchFamily="34" charset="0"/>
              </a:rPr>
              <a:t>BIOCONTROL </a:t>
            </a:r>
          </a:p>
          <a:p>
            <a:pPr algn="just"/>
            <a:r>
              <a:rPr lang="en-IN" sz="1200" dirty="0" smtClean="0">
                <a:solidFill>
                  <a:schemeClr val="tx2"/>
                </a:solidFill>
                <a:latin typeface="Calibri" pitchFamily="34" charset="0"/>
              </a:rPr>
              <a:t>AGENTS</a:t>
            </a:r>
            <a:endParaRPr lang="en-IN" sz="1200" dirty="0">
              <a:solidFill>
                <a:schemeClr val="tx2"/>
              </a:solidFill>
              <a:latin typeface="Calibri" pitchFamily="34" charset="0"/>
            </a:endParaRPr>
          </a:p>
        </p:txBody>
      </p:sp>
      <p:sp>
        <p:nvSpPr>
          <p:cNvPr id="79" name="Text Box 14"/>
          <p:cNvSpPr txBox="1">
            <a:spLocks noChangeArrowheads="1"/>
          </p:cNvSpPr>
          <p:nvPr/>
        </p:nvSpPr>
        <p:spPr bwMode="auto">
          <a:xfrm>
            <a:off x="8825440" y="3937839"/>
            <a:ext cx="1022026"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ANTIBIOTICS</a:t>
            </a:r>
            <a:endParaRPr lang="en-IN" sz="1200" dirty="0">
              <a:solidFill>
                <a:schemeClr val="tx2"/>
              </a:solidFill>
              <a:latin typeface="Calibri" pitchFamily="34" charset="0"/>
            </a:endParaRPr>
          </a:p>
        </p:txBody>
      </p:sp>
      <p:sp>
        <p:nvSpPr>
          <p:cNvPr id="80" name="Text Box 14"/>
          <p:cNvSpPr txBox="1">
            <a:spLocks noChangeArrowheads="1"/>
          </p:cNvSpPr>
          <p:nvPr/>
        </p:nvSpPr>
        <p:spPr bwMode="auto">
          <a:xfrm>
            <a:off x="8825440" y="4429132"/>
            <a:ext cx="1022026"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ANTIFUNGAL</a:t>
            </a:r>
            <a:endParaRPr lang="en-IN" sz="1200" dirty="0">
              <a:solidFill>
                <a:schemeClr val="tx2"/>
              </a:solidFill>
              <a:latin typeface="Calibri" pitchFamily="34" charset="0"/>
            </a:endParaRPr>
          </a:p>
        </p:txBody>
      </p:sp>
      <p:sp>
        <p:nvSpPr>
          <p:cNvPr id="81" name="Text Box 14"/>
          <p:cNvSpPr txBox="1">
            <a:spLocks noChangeArrowheads="1"/>
          </p:cNvSpPr>
          <p:nvPr/>
        </p:nvSpPr>
        <p:spPr bwMode="auto">
          <a:xfrm>
            <a:off x="8633020" y="4929198"/>
            <a:ext cx="1214446"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LYTIC ENZYMES</a:t>
            </a:r>
            <a:endParaRPr lang="en-IN" sz="1200" dirty="0">
              <a:solidFill>
                <a:schemeClr val="tx2"/>
              </a:solidFill>
              <a:latin typeface="Calibri" pitchFamily="34" charset="0"/>
            </a:endParaRPr>
          </a:p>
        </p:txBody>
      </p:sp>
      <p:sp>
        <p:nvSpPr>
          <p:cNvPr id="82" name="Text Box 14"/>
          <p:cNvSpPr txBox="1">
            <a:spLocks noChangeArrowheads="1"/>
          </p:cNvSpPr>
          <p:nvPr/>
        </p:nvSpPr>
        <p:spPr bwMode="auto">
          <a:xfrm>
            <a:off x="29644029" y="8643974"/>
            <a:ext cx="1522402" cy="954087"/>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RELEASE OF TRACE</a:t>
            </a:r>
          </a:p>
          <a:p>
            <a:pPr algn="just"/>
            <a:r>
              <a:rPr lang="en-IN" sz="1400" dirty="0" smtClean="0">
                <a:solidFill>
                  <a:schemeClr val="tx2"/>
                </a:solidFill>
                <a:latin typeface="Calibri" pitchFamily="34" charset="0"/>
              </a:rPr>
              <a:t> ELEMENTS (Zn and Fe)</a:t>
            </a:r>
            <a:endParaRPr lang="en-IN" sz="1400" dirty="0">
              <a:solidFill>
                <a:schemeClr val="tx2"/>
              </a:solidFill>
              <a:latin typeface="Calibri" pitchFamily="34" charset="0"/>
            </a:endParaRPr>
          </a:p>
        </p:txBody>
      </p:sp>
      <p:sp>
        <p:nvSpPr>
          <p:cNvPr id="83" name="Text Box 14"/>
          <p:cNvSpPr txBox="1">
            <a:spLocks noChangeArrowheads="1"/>
          </p:cNvSpPr>
          <p:nvPr/>
        </p:nvSpPr>
        <p:spPr bwMode="auto">
          <a:xfrm>
            <a:off x="21539218" y="27812265"/>
            <a:ext cx="744428" cy="954087"/>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NITROGEN FIXATION</a:t>
            </a:r>
            <a:endParaRPr lang="en-IN" sz="1400" dirty="0">
              <a:solidFill>
                <a:schemeClr val="tx2"/>
              </a:solidFill>
              <a:latin typeface="Calibri" pitchFamily="34" charset="0"/>
            </a:endParaRPr>
          </a:p>
        </p:txBody>
      </p:sp>
      <p:sp>
        <p:nvSpPr>
          <p:cNvPr id="84" name="Text Box 14"/>
          <p:cNvSpPr txBox="1">
            <a:spLocks noChangeArrowheads="1"/>
          </p:cNvSpPr>
          <p:nvPr/>
        </p:nvSpPr>
        <p:spPr bwMode="auto">
          <a:xfrm>
            <a:off x="18545006" y="27771222"/>
            <a:ext cx="603587" cy="738644"/>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ANTIOXIDANT</a:t>
            </a:r>
            <a:endParaRPr lang="en-IN" sz="1400" dirty="0">
              <a:solidFill>
                <a:schemeClr val="tx2"/>
              </a:solidFill>
              <a:latin typeface="Calibri" pitchFamily="34" charset="0"/>
            </a:endParaRPr>
          </a:p>
        </p:txBody>
      </p:sp>
      <p:sp>
        <p:nvSpPr>
          <p:cNvPr id="85" name="Text Box 14"/>
          <p:cNvSpPr txBox="1">
            <a:spLocks noChangeArrowheads="1"/>
          </p:cNvSpPr>
          <p:nvPr/>
        </p:nvSpPr>
        <p:spPr bwMode="auto">
          <a:xfrm>
            <a:off x="24784848" y="27989328"/>
            <a:ext cx="764546" cy="738644"/>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EXOPOLYSACCHARIDES</a:t>
            </a:r>
            <a:endParaRPr lang="en-IN" sz="1400" dirty="0">
              <a:solidFill>
                <a:schemeClr val="tx2"/>
              </a:solidFill>
              <a:latin typeface="Calibri" pitchFamily="34" charset="0"/>
            </a:endParaRPr>
          </a:p>
        </p:txBody>
      </p:sp>
      <p:sp>
        <p:nvSpPr>
          <p:cNvPr id="86" name="Text Box 14"/>
          <p:cNvSpPr txBox="1">
            <a:spLocks noChangeArrowheads="1"/>
          </p:cNvSpPr>
          <p:nvPr/>
        </p:nvSpPr>
        <p:spPr bwMode="auto">
          <a:xfrm>
            <a:off x="20880568" y="18171642"/>
            <a:ext cx="1207182" cy="738644"/>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ORGANIC /INORGANIC P</a:t>
            </a:r>
            <a:endParaRPr lang="en-IN" sz="1400" dirty="0">
              <a:solidFill>
                <a:schemeClr val="tx2"/>
              </a:solidFill>
              <a:latin typeface="Calibri" pitchFamily="34" charset="0"/>
            </a:endParaRPr>
          </a:p>
        </p:txBody>
      </p:sp>
      <p:sp>
        <p:nvSpPr>
          <p:cNvPr id="87" name="Text Box 14"/>
          <p:cNvSpPr txBox="1">
            <a:spLocks noChangeArrowheads="1"/>
          </p:cNvSpPr>
          <p:nvPr/>
        </p:nvSpPr>
        <p:spPr bwMode="auto">
          <a:xfrm>
            <a:off x="7156131" y="2928934"/>
            <a:ext cx="905385"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SOLUBLE  P</a:t>
            </a:r>
            <a:endParaRPr lang="en-IN" sz="1200" dirty="0">
              <a:solidFill>
                <a:schemeClr val="tx2"/>
              </a:solidFill>
              <a:latin typeface="Calibri" pitchFamily="34" charset="0"/>
            </a:endParaRPr>
          </a:p>
        </p:txBody>
      </p:sp>
      <p:cxnSp>
        <p:nvCxnSpPr>
          <p:cNvPr id="88" name="Straight Arrow Connector 87"/>
          <p:cNvCxnSpPr/>
          <p:nvPr/>
        </p:nvCxnSpPr>
        <p:spPr bwMode="auto">
          <a:xfrm rot="16200000" flipV="1">
            <a:off x="40372611" y="7057092"/>
            <a:ext cx="6304" cy="21"/>
          </a:xfrm>
          <a:prstGeom prst="straightConnector1">
            <a:avLst/>
          </a:prstGeom>
          <a:solidFill>
            <a:schemeClr val="bg1"/>
          </a:solidFill>
          <a:ln w="12700" cap="flat" cmpd="sng" algn="ctr">
            <a:solidFill>
              <a:schemeClr val="tx2">
                <a:alpha val="91000"/>
              </a:schemeClr>
            </a:solidFill>
            <a:prstDash val="solid"/>
            <a:round/>
            <a:headEnd type="none" w="med" len="med"/>
            <a:tailEnd type="arrow"/>
          </a:ln>
          <a:effectLst/>
        </p:spPr>
      </p:cxnSp>
      <p:sp>
        <p:nvSpPr>
          <p:cNvPr id="89" name="AutoShape 6"/>
          <p:cNvSpPr>
            <a:spLocks noChangeShapeType="1"/>
          </p:cNvSpPr>
          <p:nvPr/>
        </p:nvSpPr>
        <p:spPr bwMode="auto">
          <a:xfrm flipH="1">
            <a:off x="26695654" y="26684126"/>
            <a:ext cx="45719" cy="216183"/>
          </a:xfrm>
          <a:prstGeom prst="straightConnector1">
            <a:avLst/>
          </a:prstGeom>
          <a:noFill/>
          <a:ln w="12700">
            <a:solidFill>
              <a:schemeClr val="tx2">
                <a:alpha val="91000"/>
              </a:schemeClr>
            </a:solidFill>
            <a:round/>
            <a:headEnd/>
            <a:tailEnd type="triangle" w="med" len="med"/>
          </a:ln>
        </p:spPr>
        <p:txBody>
          <a:bodyPr vert="horz" wrap="square" lIns="91426" tIns="45710" rIns="91426" bIns="45710" numCol="1" anchor="t" anchorCtr="0" compatLnSpc="1">
            <a:prstTxWarp prst="textNoShape">
              <a:avLst/>
            </a:prstTxWarp>
          </a:bodyPr>
          <a:lstStyle/>
          <a:p>
            <a:endParaRPr lang="en-US" sz="1400">
              <a:solidFill>
                <a:schemeClr val="tx2"/>
              </a:solidFill>
            </a:endParaRPr>
          </a:p>
        </p:txBody>
      </p:sp>
      <p:sp>
        <p:nvSpPr>
          <p:cNvPr id="90" name="AutoShape 6"/>
          <p:cNvSpPr>
            <a:spLocks noChangeShapeType="1"/>
          </p:cNvSpPr>
          <p:nvPr/>
        </p:nvSpPr>
        <p:spPr bwMode="auto">
          <a:xfrm>
            <a:off x="20474484" y="26720471"/>
            <a:ext cx="45719" cy="254328"/>
          </a:xfrm>
          <a:prstGeom prst="straightConnector1">
            <a:avLst/>
          </a:prstGeom>
          <a:noFill/>
          <a:ln w="12700">
            <a:solidFill>
              <a:schemeClr val="tx2">
                <a:alpha val="91000"/>
              </a:schemeClr>
            </a:solidFill>
            <a:round/>
            <a:headEnd/>
            <a:tailEnd type="triangle" w="med" len="med"/>
          </a:ln>
        </p:spPr>
        <p:txBody>
          <a:bodyPr vert="horz" wrap="square" lIns="91426" tIns="45710" rIns="91426" bIns="45710" numCol="1" anchor="t" anchorCtr="0" compatLnSpc="1">
            <a:prstTxWarp prst="textNoShape">
              <a:avLst/>
            </a:prstTxWarp>
          </a:bodyPr>
          <a:lstStyle/>
          <a:p>
            <a:endParaRPr lang="en-US" sz="1400">
              <a:solidFill>
                <a:schemeClr val="tx2"/>
              </a:solidFill>
            </a:endParaRPr>
          </a:p>
        </p:txBody>
      </p:sp>
      <p:sp>
        <p:nvSpPr>
          <p:cNvPr id="91" name="AutoShape 6"/>
          <p:cNvSpPr>
            <a:spLocks noChangeShapeType="1"/>
          </p:cNvSpPr>
          <p:nvPr/>
        </p:nvSpPr>
        <p:spPr bwMode="auto">
          <a:xfrm>
            <a:off x="18620674" y="26706211"/>
            <a:ext cx="45719" cy="225047"/>
          </a:xfrm>
          <a:prstGeom prst="straightConnector1">
            <a:avLst/>
          </a:prstGeom>
          <a:noFill/>
          <a:ln w="12700">
            <a:solidFill>
              <a:schemeClr val="tx2">
                <a:alpha val="91000"/>
              </a:schemeClr>
            </a:solidFill>
            <a:round/>
            <a:headEnd/>
            <a:tailEnd type="triangle" w="med" len="med"/>
          </a:ln>
        </p:spPr>
        <p:txBody>
          <a:bodyPr vert="horz" wrap="square" lIns="91426" tIns="45710" rIns="91426" bIns="45710" numCol="1" anchor="t" anchorCtr="0" compatLnSpc="1">
            <a:prstTxWarp prst="textNoShape">
              <a:avLst/>
            </a:prstTxWarp>
          </a:bodyPr>
          <a:lstStyle/>
          <a:p>
            <a:endParaRPr lang="en-US" sz="1400">
              <a:solidFill>
                <a:schemeClr val="tx2"/>
              </a:solidFill>
            </a:endParaRPr>
          </a:p>
        </p:txBody>
      </p:sp>
      <p:sp>
        <p:nvSpPr>
          <p:cNvPr id="92" name="Left Brace 91"/>
          <p:cNvSpPr/>
          <p:nvPr/>
        </p:nvSpPr>
        <p:spPr>
          <a:xfrm rot="5400000" flipH="1">
            <a:off x="28931476" y="7926155"/>
            <a:ext cx="153731" cy="4185547"/>
          </a:xfrm>
          <a:prstGeom prst="leftBrace">
            <a:avLst/>
          </a:prstGeom>
          <a:ln w="12700">
            <a:solidFill>
              <a:schemeClr val="tx2">
                <a:alpha val="91000"/>
              </a:schemeClr>
            </a:solidFill>
          </a:ln>
        </p:spPr>
        <p:style>
          <a:lnRef idx="1">
            <a:schemeClr val="accent1"/>
          </a:lnRef>
          <a:fillRef idx="0">
            <a:schemeClr val="accent1"/>
          </a:fillRef>
          <a:effectRef idx="0">
            <a:schemeClr val="accent1"/>
          </a:effectRef>
          <a:fontRef idx="minor">
            <a:schemeClr val="tx1"/>
          </a:fontRef>
        </p:style>
        <p:txBody>
          <a:bodyPr lIns="91426" tIns="45710" rIns="91426" bIns="45710" rtlCol="0" anchor="ctr"/>
          <a:lstStyle/>
          <a:p>
            <a:pPr algn="ctr"/>
            <a:endParaRPr lang="en-IN" sz="1400">
              <a:solidFill>
                <a:schemeClr val="tx2"/>
              </a:solidFill>
            </a:endParaRPr>
          </a:p>
        </p:txBody>
      </p:sp>
      <p:sp>
        <p:nvSpPr>
          <p:cNvPr id="93" name="Left Brace 92"/>
          <p:cNvSpPr/>
          <p:nvPr/>
        </p:nvSpPr>
        <p:spPr>
          <a:xfrm flipH="1">
            <a:off x="9776028" y="3353855"/>
            <a:ext cx="571504" cy="1932533"/>
          </a:xfrm>
          <a:prstGeom prst="leftBrac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txBody>
          <a:bodyPr lIns="91426" tIns="45710" rIns="91426" bIns="45710" rtlCol="0" anchor="ctr"/>
          <a:lstStyle/>
          <a:p>
            <a:pPr algn="ctr"/>
            <a:endParaRPr lang="en-IN" sz="1400">
              <a:solidFill>
                <a:schemeClr val="tx2"/>
              </a:solidFill>
            </a:endParaRPr>
          </a:p>
        </p:txBody>
      </p:sp>
      <p:cxnSp>
        <p:nvCxnSpPr>
          <p:cNvPr id="94" name="Straight Arrow Connector 93"/>
          <p:cNvCxnSpPr/>
          <p:nvPr/>
        </p:nvCxnSpPr>
        <p:spPr bwMode="auto">
          <a:xfrm rot="16200000" flipV="1">
            <a:off x="44631335" y="7022010"/>
            <a:ext cx="23246" cy="36"/>
          </a:xfrm>
          <a:prstGeom prst="straightConnector1">
            <a:avLst/>
          </a:prstGeom>
          <a:solidFill>
            <a:schemeClr val="bg1"/>
          </a:solidFill>
          <a:ln w="12700" cap="flat" cmpd="sng" algn="ctr">
            <a:solidFill>
              <a:schemeClr val="tx2">
                <a:alpha val="91000"/>
              </a:schemeClr>
            </a:solidFill>
            <a:prstDash val="solid"/>
            <a:round/>
            <a:headEnd type="none" w="med" len="med"/>
            <a:tailEnd type="arrow"/>
          </a:ln>
          <a:effectLst/>
        </p:spPr>
      </p:cxnSp>
      <p:cxnSp>
        <p:nvCxnSpPr>
          <p:cNvPr id="95" name="Straight Connector 94"/>
          <p:cNvCxnSpPr/>
          <p:nvPr/>
        </p:nvCxnSpPr>
        <p:spPr bwMode="auto">
          <a:xfrm rot="5400000">
            <a:off x="24252747" y="30251723"/>
            <a:ext cx="109802" cy="2"/>
          </a:xfrm>
          <a:prstGeom prst="line">
            <a:avLst/>
          </a:prstGeom>
          <a:solidFill>
            <a:schemeClr val="bg1"/>
          </a:solidFill>
          <a:ln w="12700" cap="flat" cmpd="sng" algn="ctr">
            <a:solidFill>
              <a:schemeClr val="tx2">
                <a:alpha val="91000"/>
              </a:schemeClr>
            </a:solidFill>
            <a:prstDash val="solid"/>
            <a:round/>
            <a:headEnd type="none" w="med" len="med"/>
            <a:tailEnd type="none" w="med" len="med"/>
          </a:ln>
          <a:effectLst/>
        </p:spPr>
      </p:cxnSp>
      <p:sp>
        <p:nvSpPr>
          <p:cNvPr id="96" name="Text Box 14"/>
          <p:cNvSpPr txBox="1">
            <a:spLocks noChangeArrowheads="1"/>
          </p:cNvSpPr>
          <p:nvPr/>
        </p:nvSpPr>
        <p:spPr bwMode="auto">
          <a:xfrm>
            <a:off x="5704062" y="1571612"/>
            <a:ext cx="2243142" cy="307756"/>
          </a:xfrm>
          <a:prstGeom prst="rect">
            <a:avLst/>
          </a:prstGeom>
          <a:solidFill>
            <a:srgbClr val="006600"/>
          </a:solidFill>
          <a:ln w="12700">
            <a:solidFill>
              <a:schemeClr val="tx2">
                <a:alpha val="91000"/>
              </a:schemeClr>
            </a:solidFill>
            <a:headEnd/>
            <a:tailEnd/>
          </a:ln>
        </p:spPr>
        <p:style>
          <a:lnRef idx="2">
            <a:schemeClr val="dk1"/>
          </a:lnRef>
          <a:fillRef idx="1">
            <a:schemeClr val="lt1"/>
          </a:fillRef>
          <a:effectRef idx="0">
            <a:schemeClr val="dk1"/>
          </a:effectRef>
          <a:fontRef idx="minor">
            <a:schemeClr val="dk1"/>
          </a:fontRef>
        </p:style>
        <p:txBody>
          <a:bodyPr wrap="square" lIns="91426" tIns="45710" rIns="91426" bIns="45710">
            <a:spAutoFit/>
          </a:bodyPr>
          <a:lstStyle/>
          <a:p>
            <a:pPr algn="just"/>
            <a:r>
              <a:rPr lang="en-IN" sz="1400" b="1" dirty="0" smtClean="0">
                <a:solidFill>
                  <a:schemeClr val="bg2"/>
                </a:solidFill>
              </a:rPr>
              <a:t>Plant Growth Promotion</a:t>
            </a:r>
            <a:endParaRPr lang="en-IN" sz="1400" b="1" dirty="0">
              <a:solidFill>
                <a:schemeClr val="bg2"/>
              </a:solidFill>
            </a:endParaRPr>
          </a:p>
        </p:txBody>
      </p:sp>
      <p:sp>
        <p:nvSpPr>
          <p:cNvPr id="97" name="Text Box 14"/>
          <p:cNvSpPr txBox="1">
            <a:spLocks noChangeArrowheads="1"/>
          </p:cNvSpPr>
          <p:nvPr/>
        </p:nvSpPr>
        <p:spPr bwMode="auto">
          <a:xfrm>
            <a:off x="2632228" y="2509079"/>
            <a:ext cx="1374837"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ACC DEAMINASES</a:t>
            </a:r>
            <a:endParaRPr lang="en-IN" sz="1200" dirty="0">
              <a:solidFill>
                <a:schemeClr val="tx2"/>
              </a:solidFill>
              <a:latin typeface="Calibri" pitchFamily="34" charset="0"/>
            </a:endParaRPr>
          </a:p>
        </p:txBody>
      </p:sp>
      <p:sp>
        <p:nvSpPr>
          <p:cNvPr id="98" name="Text Box 14"/>
          <p:cNvSpPr txBox="1">
            <a:spLocks noChangeArrowheads="1"/>
          </p:cNvSpPr>
          <p:nvPr/>
        </p:nvSpPr>
        <p:spPr bwMode="auto">
          <a:xfrm>
            <a:off x="4154429" y="2509079"/>
            <a:ext cx="1621071"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INDOLE ACETIC ACID</a:t>
            </a:r>
            <a:endParaRPr lang="en-IN" sz="1200" dirty="0">
              <a:solidFill>
                <a:schemeClr val="tx2"/>
              </a:solidFill>
              <a:latin typeface="Calibri" pitchFamily="34" charset="0"/>
            </a:endParaRPr>
          </a:p>
        </p:txBody>
      </p:sp>
      <p:sp>
        <p:nvSpPr>
          <p:cNvPr id="99" name="Text Box 14"/>
          <p:cNvSpPr txBox="1">
            <a:spLocks noChangeArrowheads="1"/>
          </p:cNvSpPr>
          <p:nvPr/>
        </p:nvSpPr>
        <p:spPr bwMode="auto">
          <a:xfrm>
            <a:off x="4203864" y="2009013"/>
            <a:ext cx="1643104"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ROOT PROLIFERATION</a:t>
            </a:r>
            <a:endParaRPr lang="en-IN" sz="1200" dirty="0">
              <a:solidFill>
                <a:schemeClr val="tx2"/>
              </a:solidFill>
              <a:latin typeface="Calibri" pitchFamily="34" charset="0"/>
            </a:endParaRPr>
          </a:p>
        </p:txBody>
      </p:sp>
      <p:sp>
        <p:nvSpPr>
          <p:cNvPr id="100" name="Text Box 14"/>
          <p:cNvSpPr txBox="1">
            <a:spLocks noChangeArrowheads="1"/>
          </p:cNvSpPr>
          <p:nvPr/>
        </p:nvSpPr>
        <p:spPr bwMode="auto">
          <a:xfrm>
            <a:off x="5132558" y="4476306"/>
            <a:ext cx="1624344" cy="738644"/>
          </a:xfrm>
          <a:prstGeom prst="rect">
            <a:avLst/>
          </a:prstGeom>
          <a:solidFill>
            <a:srgbClr val="006600"/>
          </a:solidFill>
          <a:ln w="12700">
            <a:solidFill>
              <a:schemeClr val="tx2">
                <a:alpha val="91000"/>
              </a:schemeClr>
            </a:solidFill>
            <a:headEnd/>
            <a:tailEnd/>
          </a:ln>
        </p:spPr>
        <p:style>
          <a:lnRef idx="2">
            <a:schemeClr val="dk1">
              <a:shade val="50000"/>
            </a:schemeClr>
          </a:lnRef>
          <a:fillRef idx="1">
            <a:schemeClr val="dk1"/>
          </a:fillRef>
          <a:effectRef idx="0">
            <a:schemeClr val="dk1"/>
          </a:effectRef>
          <a:fontRef idx="minor">
            <a:schemeClr val="lt1"/>
          </a:fontRef>
        </p:style>
        <p:txBody>
          <a:bodyPr wrap="square" lIns="91426" tIns="45710" rIns="91426" bIns="45710">
            <a:spAutoFit/>
          </a:bodyPr>
          <a:lstStyle/>
          <a:p>
            <a:pPr algn="ctr"/>
            <a:r>
              <a:rPr lang="en-IN" sz="1400" b="1" dirty="0" smtClean="0">
                <a:solidFill>
                  <a:schemeClr val="bg2"/>
                </a:solidFill>
                <a:latin typeface="Calibri" pitchFamily="34" charset="0"/>
              </a:rPr>
              <a:t>Plant Growth Promoting Rhizobacteria</a:t>
            </a:r>
            <a:endParaRPr lang="en-IN" sz="1400" b="1" dirty="0">
              <a:solidFill>
                <a:schemeClr val="bg2"/>
              </a:solidFill>
              <a:latin typeface="Calibri" pitchFamily="34" charset="0"/>
            </a:endParaRPr>
          </a:p>
        </p:txBody>
      </p:sp>
      <p:sp>
        <p:nvSpPr>
          <p:cNvPr id="101" name="Text Box 14"/>
          <p:cNvSpPr txBox="1">
            <a:spLocks noChangeArrowheads="1"/>
          </p:cNvSpPr>
          <p:nvPr/>
        </p:nvSpPr>
        <p:spPr bwMode="auto">
          <a:xfrm>
            <a:off x="3346608" y="4455411"/>
            <a:ext cx="1285884" cy="830977"/>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PRODUCTION OF GROWTH PROMOTING SUBSTANCES</a:t>
            </a:r>
            <a:endParaRPr lang="en-IN" sz="1200" dirty="0">
              <a:solidFill>
                <a:schemeClr val="tx2"/>
              </a:solidFill>
              <a:latin typeface="Calibri" pitchFamily="34" charset="0"/>
            </a:endParaRPr>
          </a:p>
        </p:txBody>
      </p:sp>
      <p:sp>
        <p:nvSpPr>
          <p:cNvPr id="102" name="Text Box 14"/>
          <p:cNvSpPr txBox="1">
            <a:spLocks noChangeArrowheads="1"/>
          </p:cNvSpPr>
          <p:nvPr/>
        </p:nvSpPr>
        <p:spPr bwMode="auto">
          <a:xfrm>
            <a:off x="6110486" y="5824875"/>
            <a:ext cx="1522402" cy="461645"/>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RELEASE OF TRACE</a:t>
            </a:r>
          </a:p>
          <a:p>
            <a:pPr algn="just"/>
            <a:r>
              <a:rPr lang="en-IN" sz="1200" dirty="0" smtClean="0">
                <a:solidFill>
                  <a:schemeClr val="tx2"/>
                </a:solidFill>
                <a:latin typeface="Calibri" pitchFamily="34" charset="0"/>
              </a:rPr>
              <a:t>ELEMENTS (Zn &amp; Fe)</a:t>
            </a:r>
            <a:endParaRPr lang="en-IN" sz="1200" dirty="0">
              <a:solidFill>
                <a:schemeClr val="tx2"/>
              </a:solidFill>
              <a:latin typeface="Calibri" pitchFamily="34" charset="0"/>
            </a:endParaRPr>
          </a:p>
        </p:txBody>
      </p:sp>
      <p:sp>
        <p:nvSpPr>
          <p:cNvPr id="103" name="Text Box 14"/>
          <p:cNvSpPr txBox="1">
            <a:spLocks noChangeArrowheads="1"/>
          </p:cNvSpPr>
          <p:nvPr/>
        </p:nvSpPr>
        <p:spPr bwMode="auto">
          <a:xfrm>
            <a:off x="3843508" y="5824875"/>
            <a:ext cx="1074736" cy="461645"/>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NITROGEN FIXATION</a:t>
            </a:r>
            <a:endParaRPr lang="en-IN" sz="1200" dirty="0">
              <a:solidFill>
                <a:schemeClr val="tx2"/>
              </a:solidFill>
              <a:latin typeface="Calibri" pitchFamily="34" charset="0"/>
            </a:endParaRPr>
          </a:p>
        </p:txBody>
      </p:sp>
      <p:sp>
        <p:nvSpPr>
          <p:cNvPr id="104" name="Text Box 14"/>
          <p:cNvSpPr txBox="1">
            <a:spLocks noChangeArrowheads="1"/>
          </p:cNvSpPr>
          <p:nvPr/>
        </p:nvSpPr>
        <p:spPr bwMode="auto">
          <a:xfrm>
            <a:off x="2632228" y="5866665"/>
            <a:ext cx="1143009"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ANTIOXIDANT</a:t>
            </a:r>
            <a:endParaRPr lang="en-IN" sz="1200" dirty="0">
              <a:solidFill>
                <a:schemeClr val="tx2"/>
              </a:solidFill>
              <a:latin typeface="Calibri" pitchFamily="34" charset="0"/>
            </a:endParaRPr>
          </a:p>
        </p:txBody>
      </p:sp>
      <p:sp>
        <p:nvSpPr>
          <p:cNvPr id="105" name="Text Box 14"/>
          <p:cNvSpPr txBox="1">
            <a:spLocks noChangeArrowheads="1"/>
          </p:cNvSpPr>
          <p:nvPr/>
        </p:nvSpPr>
        <p:spPr bwMode="auto">
          <a:xfrm>
            <a:off x="4989682" y="5824875"/>
            <a:ext cx="978860" cy="461645"/>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EXOPOLYSACCHARIDES</a:t>
            </a:r>
            <a:endParaRPr lang="en-IN" sz="1200" dirty="0">
              <a:solidFill>
                <a:schemeClr val="tx2"/>
              </a:solidFill>
              <a:latin typeface="Calibri" pitchFamily="34" charset="0"/>
            </a:endParaRPr>
          </a:p>
        </p:txBody>
      </p:sp>
      <p:sp>
        <p:nvSpPr>
          <p:cNvPr id="106" name="Text Box 14"/>
          <p:cNvSpPr txBox="1">
            <a:spLocks noChangeArrowheads="1"/>
          </p:cNvSpPr>
          <p:nvPr/>
        </p:nvSpPr>
        <p:spPr bwMode="auto">
          <a:xfrm>
            <a:off x="-10102110" y="16103"/>
            <a:ext cx="1086446" cy="307756"/>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GIBERELLIN</a:t>
            </a:r>
            <a:endParaRPr lang="en-IN" sz="1400" dirty="0">
              <a:solidFill>
                <a:schemeClr val="tx2"/>
              </a:solidFill>
              <a:latin typeface="Calibri" pitchFamily="34" charset="0"/>
            </a:endParaRPr>
          </a:p>
        </p:txBody>
      </p:sp>
      <p:sp>
        <p:nvSpPr>
          <p:cNvPr id="107" name="Text Box 14"/>
          <p:cNvSpPr txBox="1">
            <a:spLocks noChangeArrowheads="1"/>
          </p:cNvSpPr>
          <p:nvPr/>
        </p:nvSpPr>
        <p:spPr bwMode="auto">
          <a:xfrm>
            <a:off x="-10298050" y="2693975"/>
            <a:ext cx="1086446" cy="307756"/>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CYTOKININ</a:t>
            </a:r>
            <a:endParaRPr lang="en-IN" sz="1400" dirty="0">
              <a:solidFill>
                <a:schemeClr val="tx2"/>
              </a:solidFill>
              <a:latin typeface="Calibri" pitchFamily="34" charset="0"/>
            </a:endParaRPr>
          </a:p>
        </p:txBody>
      </p:sp>
      <p:sp>
        <p:nvSpPr>
          <p:cNvPr id="108" name="Text Box 14"/>
          <p:cNvSpPr txBox="1">
            <a:spLocks noChangeArrowheads="1"/>
          </p:cNvSpPr>
          <p:nvPr/>
        </p:nvSpPr>
        <p:spPr bwMode="auto">
          <a:xfrm>
            <a:off x="5275434" y="3753173"/>
            <a:ext cx="1428760" cy="461645"/>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PHOSPHATE SOLUBILIZATION</a:t>
            </a:r>
            <a:endParaRPr lang="en-IN" sz="1200" dirty="0">
              <a:solidFill>
                <a:schemeClr val="tx2"/>
              </a:solidFill>
              <a:latin typeface="Calibri" pitchFamily="34" charset="0"/>
            </a:endParaRPr>
          </a:p>
        </p:txBody>
      </p:sp>
      <p:sp>
        <p:nvSpPr>
          <p:cNvPr id="109" name="Left Brace 108"/>
          <p:cNvSpPr/>
          <p:nvPr/>
        </p:nvSpPr>
        <p:spPr>
          <a:xfrm rot="5400000" flipH="1">
            <a:off x="5025399" y="3893346"/>
            <a:ext cx="285753" cy="5072097"/>
          </a:xfrm>
          <a:prstGeom prst="leftBrac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txBody>
          <a:bodyPr lIns="91426" tIns="45710" rIns="91426" bIns="45710" rtlCol="0" anchor="ctr"/>
          <a:lstStyle/>
          <a:p>
            <a:pPr algn="ctr"/>
            <a:endParaRPr lang="en-IN" sz="1400">
              <a:solidFill>
                <a:schemeClr val="tx2"/>
              </a:solidFill>
            </a:endParaRPr>
          </a:p>
        </p:txBody>
      </p:sp>
      <p:sp>
        <p:nvSpPr>
          <p:cNvPr id="110" name="Text Box 14"/>
          <p:cNvSpPr txBox="1">
            <a:spLocks noChangeArrowheads="1"/>
          </p:cNvSpPr>
          <p:nvPr/>
        </p:nvSpPr>
        <p:spPr bwMode="auto">
          <a:xfrm>
            <a:off x="-12084000" y="-56650358"/>
            <a:ext cx="1555929" cy="307756"/>
          </a:xfrm>
          <a:prstGeom prst="rect">
            <a:avLst/>
          </a:prstGeom>
          <a:solidFill>
            <a:schemeClr val="bg1"/>
          </a:solidFill>
          <a:ln w="12700">
            <a:solidFill>
              <a:schemeClr val="tx2">
                <a:alpha val="91000"/>
              </a:schemeClr>
            </a:solidFill>
            <a:miter lim="800000"/>
            <a:headEnd/>
            <a:tailEnd/>
          </a:ln>
          <a:effectLst/>
        </p:spPr>
        <p:txBody>
          <a:bodyPr wrap="square" lIns="91426" tIns="45710" rIns="91426" bIns="45710">
            <a:spAutoFit/>
          </a:bodyPr>
          <a:lstStyle/>
          <a:p>
            <a:pPr algn="just"/>
            <a:r>
              <a:rPr lang="en-IN" sz="1400" dirty="0" smtClean="0">
                <a:solidFill>
                  <a:schemeClr val="tx2"/>
                </a:solidFill>
                <a:latin typeface="Calibri" pitchFamily="34" charset="0"/>
              </a:rPr>
              <a:t>SIDEROPHORE</a:t>
            </a:r>
            <a:endParaRPr lang="en-IN" sz="1400" dirty="0">
              <a:solidFill>
                <a:schemeClr val="tx2"/>
              </a:solidFill>
              <a:latin typeface="Calibri" pitchFamily="34" charset="0"/>
            </a:endParaRPr>
          </a:p>
        </p:txBody>
      </p:sp>
      <p:sp>
        <p:nvSpPr>
          <p:cNvPr id="111" name="Text Box 14"/>
          <p:cNvSpPr txBox="1">
            <a:spLocks noChangeArrowheads="1"/>
          </p:cNvSpPr>
          <p:nvPr/>
        </p:nvSpPr>
        <p:spPr bwMode="auto">
          <a:xfrm>
            <a:off x="8633020" y="3437773"/>
            <a:ext cx="1226816"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SIDHEROPHORE</a:t>
            </a:r>
            <a:endParaRPr lang="en-IN" sz="1200" dirty="0">
              <a:solidFill>
                <a:schemeClr val="tx2"/>
              </a:solidFill>
              <a:latin typeface="Calibri" pitchFamily="34" charset="0"/>
            </a:endParaRPr>
          </a:p>
        </p:txBody>
      </p:sp>
      <p:sp>
        <p:nvSpPr>
          <p:cNvPr id="112" name="Text Box 14"/>
          <p:cNvSpPr txBox="1">
            <a:spLocks noChangeArrowheads="1"/>
          </p:cNvSpPr>
          <p:nvPr/>
        </p:nvSpPr>
        <p:spPr bwMode="auto">
          <a:xfrm>
            <a:off x="2132162" y="4437905"/>
            <a:ext cx="1000132"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GIBBERELIN</a:t>
            </a:r>
            <a:endParaRPr lang="en-IN" sz="1200" dirty="0">
              <a:solidFill>
                <a:schemeClr val="tx2"/>
              </a:solidFill>
              <a:latin typeface="Calibri" pitchFamily="34" charset="0"/>
            </a:endParaRPr>
          </a:p>
        </p:txBody>
      </p:sp>
      <p:sp>
        <p:nvSpPr>
          <p:cNvPr id="113" name="Text Box 14"/>
          <p:cNvSpPr txBox="1">
            <a:spLocks noChangeArrowheads="1"/>
          </p:cNvSpPr>
          <p:nvPr/>
        </p:nvSpPr>
        <p:spPr bwMode="auto">
          <a:xfrm>
            <a:off x="2155471" y="4937971"/>
            <a:ext cx="905385"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CYTOKININ</a:t>
            </a:r>
            <a:endParaRPr lang="en-IN" sz="1200" dirty="0">
              <a:solidFill>
                <a:schemeClr val="tx2"/>
              </a:solidFill>
              <a:latin typeface="Calibri" pitchFamily="34" charset="0"/>
            </a:endParaRPr>
          </a:p>
        </p:txBody>
      </p:sp>
      <p:cxnSp>
        <p:nvCxnSpPr>
          <p:cNvPr id="114" name="Straight Arrow Connector 113"/>
          <p:cNvCxnSpPr/>
          <p:nvPr/>
        </p:nvCxnSpPr>
        <p:spPr>
          <a:xfrm rot="5400000" flipH="1" flipV="1">
            <a:off x="5739780" y="3535363"/>
            <a:ext cx="357985" cy="793"/>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15" name="Straight Arrow Connector 114"/>
          <p:cNvCxnSpPr/>
          <p:nvPr/>
        </p:nvCxnSpPr>
        <p:spPr>
          <a:xfrm rot="5400000" flipH="1" flipV="1">
            <a:off x="2668741" y="3607595"/>
            <a:ext cx="1642280" cy="794"/>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16" name="Straight Connector 115"/>
          <p:cNvCxnSpPr>
            <a:endCxn id="112" idx="3"/>
          </p:cNvCxnSpPr>
          <p:nvPr/>
        </p:nvCxnSpPr>
        <p:spPr>
          <a:xfrm rot="10800000" flipV="1">
            <a:off x="3132294" y="4572007"/>
            <a:ext cx="214314" cy="4387"/>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17" name="Straight Connector 116"/>
          <p:cNvCxnSpPr>
            <a:endCxn id="113" idx="3"/>
          </p:cNvCxnSpPr>
          <p:nvPr/>
        </p:nvCxnSpPr>
        <p:spPr>
          <a:xfrm rot="10800000" flipV="1">
            <a:off x="3060857" y="5073661"/>
            <a:ext cx="285751" cy="2800"/>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sp>
        <p:nvSpPr>
          <p:cNvPr id="118" name="Text Box 14"/>
          <p:cNvSpPr txBox="1">
            <a:spLocks noChangeArrowheads="1"/>
          </p:cNvSpPr>
          <p:nvPr/>
        </p:nvSpPr>
        <p:spPr bwMode="auto">
          <a:xfrm>
            <a:off x="2632228" y="1643050"/>
            <a:ext cx="1714512" cy="276979"/>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ETHYLENE REGULATION</a:t>
            </a:r>
            <a:endParaRPr lang="en-IN" sz="1200" dirty="0">
              <a:solidFill>
                <a:schemeClr val="tx2"/>
              </a:solidFill>
              <a:latin typeface="Calibri" pitchFamily="34" charset="0"/>
            </a:endParaRPr>
          </a:p>
        </p:txBody>
      </p:sp>
      <p:cxnSp>
        <p:nvCxnSpPr>
          <p:cNvPr id="119" name="Straight Arrow Connector 118"/>
          <p:cNvCxnSpPr/>
          <p:nvPr/>
        </p:nvCxnSpPr>
        <p:spPr>
          <a:xfrm rot="5400000" flipH="1" flipV="1">
            <a:off x="3168013" y="2250273"/>
            <a:ext cx="642148" cy="794"/>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20" name="Straight Arrow Connector 119"/>
          <p:cNvCxnSpPr/>
          <p:nvPr/>
        </p:nvCxnSpPr>
        <p:spPr>
          <a:xfrm rot="5400000" flipH="1" flipV="1">
            <a:off x="3739517" y="3607595"/>
            <a:ext cx="1642280" cy="794"/>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21" name="Straight Connector 120"/>
          <p:cNvCxnSpPr>
            <a:stCxn id="109" idx="1"/>
          </p:cNvCxnSpPr>
          <p:nvPr/>
        </p:nvCxnSpPr>
        <p:spPr>
          <a:xfrm rot="16200000" flipH="1">
            <a:off x="7757904" y="3982641"/>
            <a:ext cx="792" cy="5180051"/>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22" name="Straight Connector 121"/>
          <p:cNvCxnSpPr/>
          <p:nvPr/>
        </p:nvCxnSpPr>
        <p:spPr>
          <a:xfrm rot="5400000">
            <a:off x="7634079" y="4286653"/>
            <a:ext cx="1570048" cy="794"/>
          </a:xfrm>
          <a:prstGeom prst="line">
            <a:avLst/>
          </a:prstGeom>
          <a:ln w="12700" cmpd="sng">
            <a:solidFill>
              <a:schemeClr val="tx2">
                <a:alpha val="91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0800000">
            <a:off x="8418707" y="5072074"/>
            <a:ext cx="285751" cy="2618"/>
          </a:xfrm>
          <a:prstGeom prst="line">
            <a:avLst/>
          </a:prstGeom>
          <a:ln w="12700" cmpd="sng">
            <a:solidFill>
              <a:schemeClr val="tx2">
                <a:alpha val="91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rot="10800000">
            <a:off x="8418707" y="4572008"/>
            <a:ext cx="285751" cy="2618"/>
          </a:xfrm>
          <a:prstGeom prst="line">
            <a:avLst/>
          </a:prstGeom>
          <a:ln w="12700" cmpd="sng">
            <a:solidFill>
              <a:schemeClr val="tx2">
                <a:alpha val="91000"/>
              </a:schemeClr>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rot="10800000">
            <a:off x="8418707" y="4071942"/>
            <a:ext cx="285751" cy="2618"/>
          </a:xfrm>
          <a:prstGeom prst="line">
            <a:avLst/>
          </a:prstGeom>
          <a:ln w="12700" cmpd="sng">
            <a:solidFill>
              <a:schemeClr val="tx2">
                <a:alpha val="91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p:nvPr/>
        </p:nvCxnSpPr>
        <p:spPr>
          <a:xfrm rot="10800000">
            <a:off x="8418706" y="3500438"/>
            <a:ext cx="214314" cy="2618"/>
          </a:xfrm>
          <a:prstGeom prst="line">
            <a:avLst/>
          </a:prstGeom>
          <a:ln w="12700" cmpd="sng">
            <a:solidFill>
              <a:schemeClr val="tx2">
                <a:alpha val="91000"/>
              </a:schemeClr>
            </a:solidFill>
          </a:ln>
        </p:spPr>
        <p:style>
          <a:lnRef idx="1">
            <a:schemeClr val="accent1"/>
          </a:lnRef>
          <a:fillRef idx="0">
            <a:schemeClr val="accent1"/>
          </a:fillRef>
          <a:effectRef idx="0">
            <a:schemeClr val="accent1"/>
          </a:effectRef>
          <a:fontRef idx="minor">
            <a:schemeClr val="tx1"/>
          </a:fontRef>
        </p:style>
      </p:cxnSp>
      <p:cxnSp>
        <p:nvCxnSpPr>
          <p:cNvPr id="127" name="Elbow Connector 140"/>
          <p:cNvCxnSpPr>
            <a:stCxn id="78" idx="0"/>
          </p:cNvCxnSpPr>
          <p:nvPr/>
        </p:nvCxnSpPr>
        <p:spPr>
          <a:xfrm rot="5400000" flipH="1" flipV="1">
            <a:off x="7905910" y="3963511"/>
            <a:ext cx="332926" cy="692665"/>
          </a:xfrm>
          <a:prstGeom prst="bentConnector2">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28" name="Straight Connector 127"/>
          <p:cNvCxnSpPr/>
          <p:nvPr/>
        </p:nvCxnSpPr>
        <p:spPr>
          <a:xfrm rot="5400000" flipH="1" flipV="1">
            <a:off x="7455087" y="3679033"/>
            <a:ext cx="5786478" cy="1588"/>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29" name="Straight Arrow Connector 128"/>
          <p:cNvCxnSpPr/>
          <p:nvPr/>
        </p:nvCxnSpPr>
        <p:spPr>
          <a:xfrm rot="10800000">
            <a:off x="7632888" y="785794"/>
            <a:ext cx="2714644"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0" name="Straight Connector 129"/>
          <p:cNvCxnSpPr/>
          <p:nvPr/>
        </p:nvCxnSpPr>
        <p:spPr>
          <a:xfrm rot="10800000">
            <a:off x="3275170" y="5500702"/>
            <a:ext cx="3929090" cy="1588"/>
          </a:xfrm>
          <a:prstGeom prst="line">
            <a:avLst/>
          </a:prstGeom>
          <a:ln w="12700" cmpd="sng">
            <a:solidFill>
              <a:schemeClr val="tx2">
                <a:alpha val="91000"/>
              </a:schemeClr>
            </a:solidFill>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rot="5400000">
            <a:off x="7061384" y="5643578"/>
            <a:ext cx="285752"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2" name="Straight Arrow Connector 131"/>
          <p:cNvCxnSpPr/>
          <p:nvPr/>
        </p:nvCxnSpPr>
        <p:spPr>
          <a:xfrm rot="5400000">
            <a:off x="4274508" y="5642784"/>
            <a:ext cx="285752"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3" name="Straight Arrow Connector 132"/>
          <p:cNvCxnSpPr/>
          <p:nvPr/>
        </p:nvCxnSpPr>
        <p:spPr>
          <a:xfrm rot="5400000">
            <a:off x="5490542" y="5642784"/>
            <a:ext cx="285752"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4" name="Straight Arrow Connector 133"/>
          <p:cNvCxnSpPr/>
          <p:nvPr/>
        </p:nvCxnSpPr>
        <p:spPr>
          <a:xfrm rot="5400000">
            <a:off x="3131500" y="5642784"/>
            <a:ext cx="285752"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5" name="Straight Connector 134"/>
          <p:cNvCxnSpPr/>
          <p:nvPr/>
        </p:nvCxnSpPr>
        <p:spPr>
          <a:xfrm rot="5400000">
            <a:off x="5883054" y="5321710"/>
            <a:ext cx="214314" cy="794"/>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36" name="Straight Arrow Connector 135"/>
          <p:cNvCxnSpPr/>
          <p:nvPr/>
        </p:nvCxnSpPr>
        <p:spPr>
          <a:xfrm>
            <a:off x="6704194" y="4857760"/>
            <a:ext cx="357190"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7" name="Straight Arrow Connector 136"/>
          <p:cNvCxnSpPr/>
          <p:nvPr/>
        </p:nvCxnSpPr>
        <p:spPr>
          <a:xfrm rot="10800000">
            <a:off x="4703930" y="4857760"/>
            <a:ext cx="357190"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38" name="Straight Connector 137"/>
          <p:cNvCxnSpPr>
            <a:stCxn id="108" idx="2"/>
          </p:cNvCxnSpPr>
          <p:nvPr/>
        </p:nvCxnSpPr>
        <p:spPr>
          <a:xfrm rot="5400000">
            <a:off x="5882260" y="4321578"/>
            <a:ext cx="214314" cy="794"/>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sp>
        <p:nvSpPr>
          <p:cNvPr id="139" name="Text Box 14"/>
          <p:cNvSpPr txBox="1">
            <a:spLocks noChangeArrowheads="1"/>
          </p:cNvSpPr>
          <p:nvPr/>
        </p:nvSpPr>
        <p:spPr bwMode="auto">
          <a:xfrm>
            <a:off x="5427834" y="2857496"/>
            <a:ext cx="990608" cy="461645"/>
          </a:xfrm>
          <a:prstGeom prst="rect">
            <a:avLst/>
          </a:prstGeom>
          <a:ln w="12700">
            <a:solidFill>
              <a:schemeClr val="tx2">
                <a:alpha val="91000"/>
              </a:schemeClr>
            </a:solidFill>
            <a:headEnd/>
            <a:tailEnd/>
          </a:ln>
        </p:spPr>
        <p:style>
          <a:lnRef idx="1">
            <a:schemeClr val="accent5"/>
          </a:lnRef>
          <a:fillRef idx="2">
            <a:schemeClr val="accent5"/>
          </a:fillRef>
          <a:effectRef idx="1">
            <a:schemeClr val="accent5"/>
          </a:effectRef>
          <a:fontRef idx="minor">
            <a:schemeClr val="dk1"/>
          </a:fontRef>
        </p:style>
        <p:txBody>
          <a:bodyPr wrap="square" lIns="91426" tIns="45710" rIns="91426" bIns="45710">
            <a:spAutoFit/>
          </a:bodyPr>
          <a:lstStyle/>
          <a:p>
            <a:pPr algn="just"/>
            <a:r>
              <a:rPr lang="en-IN" sz="1200" dirty="0" smtClean="0">
                <a:solidFill>
                  <a:schemeClr val="tx2"/>
                </a:solidFill>
                <a:latin typeface="Calibri" pitchFamily="34" charset="0"/>
              </a:rPr>
              <a:t>INORGANIC/ ORGANIC P</a:t>
            </a:r>
            <a:endParaRPr lang="en-IN" sz="1200" dirty="0">
              <a:solidFill>
                <a:schemeClr val="tx2"/>
              </a:solidFill>
              <a:latin typeface="Calibri" pitchFamily="34" charset="0"/>
            </a:endParaRPr>
          </a:p>
        </p:txBody>
      </p:sp>
      <p:cxnSp>
        <p:nvCxnSpPr>
          <p:cNvPr id="140" name="Straight Arrow Connector 139"/>
          <p:cNvCxnSpPr/>
          <p:nvPr/>
        </p:nvCxnSpPr>
        <p:spPr>
          <a:xfrm>
            <a:off x="6489880" y="3071810"/>
            <a:ext cx="571504"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41" name="Straight Arrow Connector 140"/>
          <p:cNvCxnSpPr/>
          <p:nvPr/>
        </p:nvCxnSpPr>
        <p:spPr>
          <a:xfrm rot="5400000" flipH="1" flipV="1">
            <a:off x="4453897" y="2393149"/>
            <a:ext cx="214314"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42" name="Elbow Connector 141"/>
          <p:cNvCxnSpPr/>
          <p:nvPr/>
        </p:nvCxnSpPr>
        <p:spPr>
          <a:xfrm flipV="1">
            <a:off x="4703930" y="1285860"/>
            <a:ext cx="1000132" cy="642942"/>
          </a:xfrm>
          <a:prstGeom prst="bentConnector3">
            <a:avLst>
              <a:gd name="adj1" fmla="val 4989"/>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43" name="Straight Arrow Connector 142"/>
          <p:cNvCxnSpPr/>
          <p:nvPr/>
        </p:nvCxnSpPr>
        <p:spPr>
          <a:xfrm rot="5400000" flipH="1" flipV="1">
            <a:off x="7073416" y="2345398"/>
            <a:ext cx="1000132" cy="24064"/>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44" name="Straight Arrow Connector 143"/>
          <p:cNvCxnSpPr/>
          <p:nvPr/>
        </p:nvCxnSpPr>
        <p:spPr>
          <a:xfrm>
            <a:off x="1917880" y="714356"/>
            <a:ext cx="3857620" cy="1588"/>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cxnSp>
        <p:nvCxnSpPr>
          <p:cNvPr id="145" name="Straight Connector 144"/>
          <p:cNvCxnSpPr/>
          <p:nvPr/>
        </p:nvCxnSpPr>
        <p:spPr>
          <a:xfrm rot="5400000" flipH="1" flipV="1">
            <a:off x="-295936" y="2928140"/>
            <a:ext cx="4429156" cy="1588"/>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46" name="Straight Connector 145"/>
          <p:cNvCxnSpPr/>
          <p:nvPr/>
        </p:nvCxnSpPr>
        <p:spPr>
          <a:xfrm>
            <a:off x="1917848" y="5139125"/>
            <a:ext cx="237623" cy="4387"/>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cxnSp>
        <p:nvCxnSpPr>
          <p:cNvPr id="147" name="Straight Connector 146"/>
          <p:cNvCxnSpPr/>
          <p:nvPr/>
        </p:nvCxnSpPr>
        <p:spPr>
          <a:xfrm>
            <a:off x="1917848" y="4567621"/>
            <a:ext cx="237623" cy="4387"/>
          </a:xfrm>
          <a:prstGeom prst="line">
            <a:avLst/>
          </a:prstGeom>
          <a:ln w="12700">
            <a:solidFill>
              <a:schemeClr val="tx2">
                <a:alpha val="91000"/>
              </a:schemeClr>
            </a:solidFill>
          </a:ln>
        </p:spPr>
        <p:style>
          <a:lnRef idx="2">
            <a:schemeClr val="dk1"/>
          </a:lnRef>
          <a:fillRef idx="0">
            <a:schemeClr val="dk1"/>
          </a:fillRef>
          <a:effectRef idx="1">
            <a:schemeClr val="dk1"/>
          </a:effectRef>
          <a:fontRef idx="minor">
            <a:schemeClr val="tx1"/>
          </a:fontRef>
        </p:style>
      </p:cxnSp>
      <p:pic>
        <p:nvPicPr>
          <p:cNvPr id="148" name="Picture 2" descr="C:\Users\USER\Desktop\IMAGESSS\maxresdefault.jpg"/>
          <p:cNvPicPr>
            <a:picLocks noGrp="1" noChangeAspect="1" noChangeArrowheads="1"/>
          </p:cNvPicPr>
          <p:nvPr>
            <p:ph idx="1"/>
          </p:nvPr>
        </p:nvPicPr>
        <p:blipFill>
          <a:blip r:embed="rId2"/>
          <a:srcRect t="4349" r="44673"/>
          <a:stretch>
            <a:fillRect/>
          </a:stretch>
        </p:blipFill>
        <p:spPr bwMode="auto">
          <a:xfrm>
            <a:off x="5775500" y="0"/>
            <a:ext cx="1714512" cy="1571611"/>
          </a:xfrm>
          <a:prstGeom prst="rect">
            <a:avLst/>
          </a:prstGeom>
          <a:noFill/>
          <a:ln w="12700">
            <a:solidFill>
              <a:schemeClr val="tx2">
                <a:alpha val="91000"/>
              </a:schemeClr>
            </a:solidFill>
          </a:ln>
        </p:spPr>
      </p:pic>
      <p:cxnSp>
        <p:nvCxnSpPr>
          <p:cNvPr id="149" name="Straight Arrow Connector 148"/>
          <p:cNvCxnSpPr>
            <a:stCxn id="118" idx="0"/>
          </p:cNvCxnSpPr>
          <p:nvPr/>
        </p:nvCxnSpPr>
        <p:spPr>
          <a:xfrm rot="5400000" flipH="1" flipV="1">
            <a:off x="3037169" y="1166671"/>
            <a:ext cx="928694" cy="24064"/>
          </a:xfrm>
          <a:prstGeom prst="straightConnector1">
            <a:avLst/>
          </a:prstGeom>
          <a:ln w="12700">
            <a:solidFill>
              <a:schemeClr val="tx2">
                <a:alpha val="91000"/>
              </a:schemeClr>
            </a:solidFill>
            <a:tailEnd type="arrow"/>
          </a:ln>
        </p:spPr>
        <p:style>
          <a:lnRef idx="2">
            <a:schemeClr val="dk1"/>
          </a:lnRef>
          <a:fillRef idx="0">
            <a:schemeClr val="dk1"/>
          </a:fillRef>
          <a:effectRef idx="1">
            <a:schemeClr val="dk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p:cNvSpPr txBox="1">
            <a:spLocks noGrp="1" noChangeArrowheads="1"/>
          </p:cNvSpPr>
          <p:nvPr>
            <p:ph type="title"/>
          </p:nvPr>
        </p:nvSpPr>
        <p:spPr bwMode="auto">
          <a:xfrm>
            <a:off x="1144657" y="636096"/>
            <a:ext cx="3704284" cy="490134"/>
          </a:xfrm>
          <a:prstGeom prst="rect">
            <a:avLst/>
          </a:prstGeom>
          <a:noFill/>
          <a:ln w="9525">
            <a:noFill/>
            <a:miter lim="800000"/>
            <a:headEnd/>
            <a:tailEnd/>
          </a:ln>
        </p:spPr>
        <p:txBody>
          <a:bodyPr wrap="none">
            <a:spAutoFit/>
          </a:bodyPr>
          <a:lstStyle/>
          <a:p>
            <a:r>
              <a:rPr lang="en-US" sz="2800" b="1" dirty="0" smtClean="0">
                <a:solidFill>
                  <a:schemeClr val="tx2"/>
                </a:solidFill>
              </a:rPr>
              <a:t>PROPERTIES OF PGPR</a:t>
            </a:r>
            <a:endParaRPr lang="en-US" sz="2800" b="1" dirty="0">
              <a:solidFill>
                <a:schemeClr val="tx2"/>
              </a:solidFill>
            </a:endParaRPr>
          </a:p>
        </p:txBody>
      </p:sp>
      <p:sp>
        <p:nvSpPr>
          <p:cNvPr id="5" name="TextBox 2"/>
          <p:cNvSpPr txBox="1">
            <a:spLocks noChangeArrowheads="1"/>
          </p:cNvSpPr>
          <p:nvPr/>
        </p:nvSpPr>
        <p:spPr bwMode="auto">
          <a:xfrm>
            <a:off x="1103312" y="1388424"/>
            <a:ext cx="10052368" cy="47089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200150" indent="-28575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lnSpc>
                <a:spcPct val="150000"/>
              </a:lnSpc>
              <a:buFontTx/>
              <a:buChar char="-"/>
              <a:defRPr/>
            </a:pPr>
            <a:r>
              <a:rPr lang="en-US" sz="2000" b="1" dirty="0" smtClean="0">
                <a:solidFill>
                  <a:srgbClr val="0000FF"/>
                </a:solidFill>
                <a:latin typeface="+mn-lt"/>
              </a:rPr>
              <a:t>Stimulate growth</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N fixation</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Increase solubility of limiting nutrients (</a:t>
            </a:r>
            <a:r>
              <a:rPr lang="en-US" sz="2000" dirty="0" err="1" smtClean="0">
                <a:solidFill>
                  <a:schemeClr val="tx2"/>
                </a:solidFill>
                <a:latin typeface="+mn-lt"/>
              </a:rPr>
              <a:t>siderophores</a:t>
            </a:r>
            <a:r>
              <a:rPr lang="en-US" sz="2000" dirty="0" smtClean="0">
                <a:solidFill>
                  <a:schemeClr val="tx2"/>
                </a:solidFill>
                <a:latin typeface="+mn-lt"/>
              </a:rPr>
              <a:t>)</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Stimulate nutrient delivery and uptake</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Production of phytohormones</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Modulation of plant development (</a:t>
            </a:r>
            <a:r>
              <a:rPr lang="en-US" sz="2000" i="1" dirty="0" smtClean="0">
                <a:solidFill>
                  <a:schemeClr val="tx2"/>
                </a:solidFill>
                <a:latin typeface="+mn-lt"/>
              </a:rPr>
              <a:t>e.g.</a:t>
            </a:r>
            <a:r>
              <a:rPr lang="en-US" sz="2000" dirty="0" smtClean="0">
                <a:solidFill>
                  <a:schemeClr val="tx2"/>
                </a:solidFill>
                <a:latin typeface="+mn-lt"/>
              </a:rPr>
              <a:t> reduce ethylene enhances root growth)</a:t>
            </a:r>
          </a:p>
          <a:p>
            <a:pPr eaLnBrk="1" hangingPunct="1">
              <a:lnSpc>
                <a:spcPct val="150000"/>
              </a:lnSpc>
              <a:buFontTx/>
              <a:buChar char="-"/>
              <a:defRPr/>
            </a:pPr>
            <a:r>
              <a:rPr lang="en-US" sz="2000" b="1" dirty="0" smtClean="0">
                <a:solidFill>
                  <a:srgbClr val="0000FF"/>
                </a:solidFill>
                <a:latin typeface="+mn-lt"/>
              </a:rPr>
              <a:t>Plant-mediated disease suppression</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Non-pathogens antagonize pathogens (competition, antibiotics, lytic enzymes)</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Activating plant to better defend itself (ISR)</a:t>
            </a:r>
          </a:p>
          <a:p>
            <a:pPr marL="800100" lvl="1" indent="-342900" eaLnBrk="1" hangingPunct="1">
              <a:lnSpc>
                <a:spcPct val="150000"/>
              </a:lnSpc>
              <a:buFont typeface="Arial" pitchFamily="34" charset="0"/>
              <a:buChar char="•"/>
              <a:defRPr/>
            </a:pPr>
            <a:r>
              <a:rPr lang="en-US" sz="2000" dirty="0" smtClean="0">
                <a:solidFill>
                  <a:schemeClr val="tx2"/>
                </a:solidFill>
                <a:latin typeface="+mn-lt"/>
              </a:rPr>
              <a:t>Induced resistance observed on spatially separated parts of same plant</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2199852" y="1484236"/>
            <a:ext cx="7010400" cy="4876800"/>
          </a:xfrm>
          <a:prstGeom prst="rect">
            <a:avLst/>
          </a:prstGeom>
          <a:noFill/>
          <a:ln w="9525">
            <a:noFill/>
            <a:miter lim="800000"/>
            <a:headEnd/>
            <a:tailEnd/>
          </a:ln>
        </p:spPr>
      </p:pic>
      <p:sp>
        <p:nvSpPr>
          <p:cNvPr id="5" name="TextBox 4"/>
          <p:cNvSpPr txBox="1"/>
          <p:nvPr/>
        </p:nvSpPr>
        <p:spPr>
          <a:xfrm>
            <a:off x="924695" y="669228"/>
            <a:ext cx="5530489" cy="430887"/>
          </a:xfrm>
          <a:prstGeom prst="rect">
            <a:avLst/>
          </a:prstGeom>
          <a:noFill/>
        </p:spPr>
        <p:txBody>
          <a:bodyPr wrap="none" rtlCol="0">
            <a:spAutoFit/>
          </a:bodyPr>
          <a:lstStyle/>
          <a:p>
            <a:pPr algn="ctr"/>
            <a:r>
              <a:rPr lang="en-IN" sz="2200" b="1" dirty="0" smtClean="0">
                <a:solidFill>
                  <a:srgbClr val="002060"/>
                </a:solidFill>
              </a:rPr>
              <a:t>NITROGEN FIXATION  BY RHIZOBACTERIA</a:t>
            </a:r>
            <a:endParaRPr lang="en-IN" sz="2200" b="1" dirty="0">
              <a:solidFill>
                <a:srgbClr val="002060"/>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65943" y="695733"/>
            <a:ext cx="4876801" cy="461665"/>
          </a:xfrm>
          <a:prstGeom prst="rect">
            <a:avLst/>
          </a:prstGeom>
          <a:noFill/>
        </p:spPr>
        <p:txBody>
          <a:bodyPr wrap="square" rtlCol="0">
            <a:spAutoFit/>
          </a:bodyPr>
          <a:lstStyle/>
          <a:p>
            <a:pPr algn="ctr"/>
            <a:r>
              <a:rPr lang="en-IN" sz="2400" b="1" dirty="0" smtClean="0">
                <a:solidFill>
                  <a:srgbClr val="002060"/>
                </a:solidFill>
              </a:rPr>
              <a:t>SIDEROPHORE PRODUCTION </a:t>
            </a:r>
            <a:endParaRPr lang="en-IN" sz="2400" b="1" dirty="0">
              <a:solidFill>
                <a:srgbClr val="002060"/>
              </a:solidFill>
            </a:endParaRPr>
          </a:p>
        </p:txBody>
      </p:sp>
      <p:graphicFrame>
        <p:nvGraphicFramePr>
          <p:cNvPr id="17" name="Diagram 16"/>
          <p:cNvGraphicFramePr/>
          <p:nvPr/>
        </p:nvGraphicFramePr>
        <p:xfrm>
          <a:off x="6320118" y="2151529"/>
          <a:ext cx="5811894" cy="41347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1202" name="Picture 2" descr="C:\Users\USER\Desktop\nw ppt\siderophores-produced-by-bioagents-in-controlling-of-plant-diseases-17-638.jpg"/>
          <p:cNvPicPr>
            <a:picLocks noChangeAspect="1" noChangeArrowheads="1"/>
          </p:cNvPicPr>
          <p:nvPr/>
        </p:nvPicPr>
        <p:blipFill>
          <a:blip r:embed="rId6"/>
          <a:srcRect r="4506"/>
          <a:stretch>
            <a:fillRect/>
          </a:stretch>
        </p:blipFill>
        <p:spPr bwMode="auto">
          <a:xfrm>
            <a:off x="478414" y="2009154"/>
            <a:ext cx="5803112" cy="4562475"/>
          </a:xfrm>
          <a:prstGeom prst="rect">
            <a:avLst/>
          </a:prstGeom>
          <a:noFill/>
        </p:spPr>
      </p:pic>
      <p:sp>
        <p:nvSpPr>
          <p:cNvPr id="19" name="Rectangle 18"/>
          <p:cNvSpPr/>
          <p:nvPr/>
        </p:nvSpPr>
        <p:spPr>
          <a:xfrm>
            <a:off x="1126435" y="1383075"/>
            <a:ext cx="9952382" cy="400110"/>
          </a:xfrm>
          <a:prstGeom prst="rect">
            <a:avLst/>
          </a:prstGeom>
        </p:spPr>
        <p:txBody>
          <a:bodyPr wrap="square">
            <a:spAutoFit/>
          </a:bodyPr>
          <a:lstStyle/>
          <a:p>
            <a:r>
              <a:rPr lang="en-IN" sz="2000" b="1" dirty="0" err="1" smtClean="0">
                <a:solidFill>
                  <a:schemeClr val="tx2"/>
                </a:solidFill>
              </a:rPr>
              <a:t>Siderophores</a:t>
            </a:r>
            <a:r>
              <a:rPr lang="en-IN" sz="2000" dirty="0" smtClean="0">
                <a:solidFill>
                  <a:schemeClr val="tx2"/>
                </a:solidFill>
              </a:rPr>
              <a:t> are water-soluble and </a:t>
            </a:r>
            <a:r>
              <a:rPr lang="en-IN" sz="2000" b="1" dirty="0" smtClean="0">
                <a:solidFill>
                  <a:schemeClr val="tx2"/>
                </a:solidFill>
              </a:rPr>
              <a:t>low molecular mass iron </a:t>
            </a:r>
            <a:r>
              <a:rPr lang="en-IN" sz="2000" b="1" dirty="0" err="1" smtClean="0">
                <a:solidFill>
                  <a:schemeClr val="tx2"/>
                </a:solidFill>
              </a:rPr>
              <a:t>chelators</a:t>
            </a:r>
            <a:r>
              <a:rPr lang="en-IN" sz="2000" b="1" dirty="0" smtClean="0">
                <a:solidFill>
                  <a:schemeClr val="tx2"/>
                </a:solidFill>
              </a:rPr>
              <a:t> </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Users\USER\Desktop\biosymthesis-of-plant-hormones-11-638.jpg"/>
          <p:cNvPicPr>
            <a:picLocks noChangeAspect="1" noChangeArrowheads="1"/>
          </p:cNvPicPr>
          <p:nvPr/>
        </p:nvPicPr>
        <p:blipFill>
          <a:blip r:embed="rId2">
            <a:lum/>
          </a:blip>
          <a:srcRect r="5938"/>
          <a:stretch>
            <a:fillRect/>
          </a:stretch>
        </p:blipFill>
        <p:spPr bwMode="auto">
          <a:xfrm>
            <a:off x="1750421" y="91438"/>
            <a:ext cx="8046722" cy="6636287"/>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matic model showing the process for reducing ethylene levels in roots by using bacterial 1-aminocyclopropane-1-carboxylic acid (ACC) deaminase. ACC synthesized in plant tissues is believed to be exuded from plant roots and is taken up by rhizobacteria where ACC is hydrolyzed to ammonia and 2-oxobutanoateÂ "/>
          <p:cNvPicPr>
            <a:picLocks noChangeAspect="1" noChangeArrowheads="1"/>
          </p:cNvPicPr>
          <p:nvPr/>
        </p:nvPicPr>
        <p:blipFill>
          <a:blip r:embed="rId2" cstate="print"/>
          <a:srcRect t="6824"/>
          <a:stretch>
            <a:fillRect/>
          </a:stretch>
        </p:blipFill>
        <p:spPr bwMode="auto">
          <a:xfrm>
            <a:off x="5734594" y="1397724"/>
            <a:ext cx="6205367" cy="5303519"/>
          </a:xfrm>
          <a:prstGeom prst="rect">
            <a:avLst/>
          </a:prstGeom>
          <a:noFill/>
        </p:spPr>
      </p:pic>
      <p:sp>
        <p:nvSpPr>
          <p:cNvPr id="7" name="TextBox 6"/>
          <p:cNvSpPr txBox="1"/>
          <p:nvPr/>
        </p:nvSpPr>
        <p:spPr>
          <a:xfrm>
            <a:off x="1110343" y="622668"/>
            <a:ext cx="9757954" cy="461665"/>
          </a:xfrm>
          <a:prstGeom prst="rect">
            <a:avLst/>
          </a:prstGeom>
          <a:noFill/>
        </p:spPr>
        <p:txBody>
          <a:bodyPr wrap="square" rtlCol="0">
            <a:spAutoFit/>
          </a:bodyPr>
          <a:lstStyle/>
          <a:p>
            <a:r>
              <a:rPr lang="en-IN" sz="2400" b="1" dirty="0" smtClean="0">
                <a:solidFill>
                  <a:srgbClr val="002060"/>
                </a:solidFill>
              </a:rPr>
              <a:t>REGULATION OF ETHYLENE LEVEL BY PGPR</a:t>
            </a:r>
            <a:endParaRPr lang="en-IN" sz="2400" b="1" dirty="0">
              <a:solidFill>
                <a:srgbClr val="002060"/>
              </a:solidFill>
            </a:endParaRPr>
          </a:p>
        </p:txBody>
      </p:sp>
      <p:sp>
        <p:nvSpPr>
          <p:cNvPr id="8" name="Rectangle 7"/>
          <p:cNvSpPr/>
          <p:nvPr/>
        </p:nvSpPr>
        <p:spPr>
          <a:xfrm>
            <a:off x="313509" y="1616670"/>
            <a:ext cx="5133701" cy="4401205"/>
          </a:xfrm>
          <a:prstGeom prst="rect">
            <a:avLst/>
          </a:prstGeom>
        </p:spPr>
        <p:txBody>
          <a:bodyPr wrap="square">
            <a:spAutoFit/>
          </a:bodyPr>
          <a:lstStyle/>
          <a:p>
            <a:pPr>
              <a:buClr>
                <a:srgbClr val="C00000"/>
              </a:buClr>
              <a:buFont typeface="Wingdings" pitchFamily="2" charset="2"/>
              <a:buChar char="Ø"/>
            </a:pPr>
            <a:r>
              <a:rPr lang="en-IN" sz="2000" dirty="0" smtClean="0">
                <a:solidFill>
                  <a:schemeClr val="tx2"/>
                </a:solidFill>
              </a:rPr>
              <a:t>PGPR possess  1-aminocyclopropane-1-carboxylate (ACC) deaminase decreasing ethylene levels.</a:t>
            </a:r>
          </a:p>
          <a:p>
            <a:pPr>
              <a:buClr>
                <a:srgbClr val="C00000"/>
              </a:buClr>
              <a:buFont typeface="Wingdings" pitchFamily="2" charset="2"/>
              <a:buChar char="Ø"/>
            </a:pPr>
            <a:endParaRPr lang="en-IN" sz="2000" dirty="0" smtClean="0">
              <a:solidFill>
                <a:schemeClr val="tx2"/>
              </a:solidFill>
            </a:endParaRPr>
          </a:p>
          <a:p>
            <a:pPr>
              <a:buClr>
                <a:srgbClr val="C00000"/>
              </a:buClr>
            </a:pPr>
            <a:endParaRPr lang="en-IN" sz="2000" dirty="0" smtClean="0">
              <a:solidFill>
                <a:schemeClr val="tx2"/>
              </a:solidFill>
            </a:endParaRPr>
          </a:p>
          <a:p>
            <a:pPr>
              <a:buClr>
                <a:srgbClr val="C00000"/>
              </a:buClr>
              <a:buFont typeface="Wingdings" pitchFamily="2" charset="2"/>
              <a:buChar char="Ø"/>
            </a:pPr>
            <a:r>
              <a:rPr lang="en-IN" sz="2000" dirty="0" smtClean="0">
                <a:solidFill>
                  <a:schemeClr val="tx2"/>
                </a:solidFill>
              </a:rPr>
              <a:t>Induce salt tolerance and promoted plant growth by lowering the synthesis of salt-induced ethylene (Cheng et al., 2007).</a:t>
            </a:r>
          </a:p>
          <a:p>
            <a:pPr>
              <a:buClr>
                <a:srgbClr val="C00000"/>
              </a:buClr>
              <a:buFont typeface="Wingdings" pitchFamily="2" charset="2"/>
              <a:buChar char="Ø"/>
            </a:pPr>
            <a:endParaRPr lang="en-IN" sz="2000" dirty="0" smtClean="0">
              <a:solidFill>
                <a:schemeClr val="tx2"/>
              </a:solidFill>
            </a:endParaRPr>
          </a:p>
          <a:p>
            <a:pPr>
              <a:buClr>
                <a:srgbClr val="C00000"/>
              </a:buClr>
              <a:buFont typeface="Wingdings" pitchFamily="2" charset="2"/>
              <a:buChar char="Ø"/>
            </a:pPr>
            <a:r>
              <a:rPr lang="en-IN" sz="2000" dirty="0" smtClean="0">
                <a:solidFill>
                  <a:schemeClr val="tx2"/>
                </a:solidFill>
              </a:rPr>
              <a:t>ACC deaminase identified in genera - </a:t>
            </a:r>
            <a:r>
              <a:rPr lang="en-IN" sz="2000" i="1" dirty="0" smtClean="0">
                <a:solidFill>
                  <a:schemeClr val="tx2"/>
                </a:solidFill>
              </a:rPr>
              <a:t>Acinetobacter</a:t>
            </a:r>
            <a:r>
              <a:rPr lang="en-IN" sz="2000" dirty="0" smtClean="0">
                <a:solidFill>
                  <a:schemeClr val="tx2"/>
                </a:solidFill>
              </a:rPr>
              <a:t>, </a:t>
            </a:r>
            <a:r>
              <a:rPr lang="en-IN" sz="2000" i="1" dirty="0" err="1" smtClean="0">
                <a:solidFill>
                  <a:schemeClr val="tx2"/>
                </a:solidFill>
              </a:rPr>
              <a:t>Enterobacter</a:t>
            </a:r>
            <a:r>
              <a:rPr lang="en-IN" sz="2000" dirty="0" smtClean="0">
                <a:solidFill>
                  <a:schemeClr val="tx2"/>
                </a:solidFill>
              </a:rPr>
              <a:t>, </a:t>
            </a:r>
            <a:r>
              <a:rPr lang="en-IN" sz="2000" i="1" dirty="0" err="1" smtClean="0">
                <a:solidFill>
                  <a:schemeClr val="tx2"/>
                </a:solidFill>
              </a:rPr>
              <a:t>Ralstonia</a:t>
            </a:r>
            <a:r>
              <a:rPr lang="en-IN" sz="2000" dirty="0" smtClean="0">
                <a:solidFill>
                  <a:schemeClr val="tx2"/>
                </a:solidFill>
              </a:rPr>
              <a:t>, </a:t>
            </a:r>
            <a:r>
              <a:rPr lang="en-IN" sz="2000" i="1" dirty="0" smtClean="0">
                <a:solidFill>
                  <a:schemeClr val="tx2"/>
                </a:solidFill>
              </a:rPr>
              <a:t>Agrobacterium</a:t>
            </a:r>
            <a:r>
              <a:rPr lang="en-IN" sz="2000" dirty="0" smtClean="0">
                <a:solidFill>
                  <a:schemeClr val="tx2"/>
                </a:solidFill>
              </a:rPr>
              <a:t>, </a:t>
            </a:r>
            <a:r>
              <a:rPr lang="en-IN" sz="2000" i="1" dirty="0" smtClean="0">
                <a:solidFill>
                  <a:schemeClr val="tx2"/>
                </a:solidFill>
              </a:rPr>
              <a:t>Alcaligenes</a:t>
            </a:r>
            <a:r>
              <a:rPr lang="en-IN" sz="2000" dirty="0" smtClean="0">
                <a:solidFill>
                  <a:schemeClr val="tx2"/>
                </a:solidFill>
              </a:rPr>
              <a:t>, </a:t>
            </a:r>
            <a:r>
              <a:rPr lang="en-IN" sz="2000" i="1" dirty="0" err="1" smtClean="0">
                <a:solidFill>
                  <a:schemeClr val="tx2"/>
                </a:solidFill>
              </a:rPr>
              <a:t>Azospirillum</a:t>
            </a:r>
            <a:r>
              <a:rPr lang="en-IN" sz="2000" dirty="0" smtClean="0">
                <a:solidFill>
                  <a:schemeClr val="tx2"/>
                </a:solidFill>
              </a:rPr>
              <a:t>, </a:t>
            </a:r>
            <a:r>
              <a:rPr lang="en-IN" sz="2000" i="1" dirty="0" smtClean="0">
                <a:solidFill>
                  <a:schemeClr val="tx2"/>
                </a:solidFill>
              </a:rPr>
              <a:t>Bacillus</a:t>
            </a:r>
            <a:r>
              <a:rPr lang="en-IN" sz="2000" dirty="0" smtClean="0">
                <a:solidFill>
                  <a:schemeClr val="tx2"/>
                </a:solidFill>
              </a:rPr>
              <a:t>, </a:t>
            </a:r>
            <a:r>
              <a:rPr lang="en-IN" sz="2000" i="1" dirty="0" err="1" smtClean="0">
                <a:solidFill>
                  <a:schemeClr val="tx2"/>
                </a:solidFill>
              </a:rPr>
              <a:t>Burkholderia</a:t>
            </a:r>
            <a:r>
              <a:rPr lang="en-IN" sz="2000" dirty="0" smtClean="0">
                <a:solidFill>
                  <a:schemeClr val="tx2"/>
                </a:solidFill>
              </a:rPr>
              <a:t>, </a:t>
            </a:r>
            <a:r>
              <a:rPr lang="en-IN" sz="2000" i="1" dirty="0" smtClean="0">
                <a:solidFill>
                  <a:schemeClr val="tx2"/>
                </a:solidFill>
              </a:rPr>
              <a:t>Pseudomonas</a:t>
            </a:r>
            <a:r>
              <a:rPr lang="en-IN" sz="2000" dirty="0" smtClean="0">
                <a:solidFill>
                  <a:schemeClr val="tx2"/>
                </a:solidFill>
              </a:rPr>
              <a:t>,  </a:t>
            </a:r>
          </a:p>
          <a:p>
            <a:pPr>
              <a:buClr>
                <a:srgbClr val="C00000"/>
              </a:buClr>
            </a:pPr>
            <a:r>
              <a:rPr lang="en-IN" sz="2000" i="1" dirty="0" smtClean="0">
                <a:solidFill>
                  <a:schemeClr val="tx2"/>
                </a:solidFill>
              </a:rPr>
              <a:t>Serratia</a:t>
            </a:r>
            <a:r>
              <a:rPr lang="en-IN" sz="2000" dirty="0" smtClean="0">
                <a:solidFill>
                  <a:schemeClr val="tx2"/>
                </a:solidFill>
              </a:rPr>
              <a:t> and </a:t>
            </a:r>
            <a:r>
              <a:rPr lang="en-IN" sz="2000" i="1" dirty="0" smtClean="0">
                <a:solidFill>
                  <a:schemeClr val="tx2"/>
                </a:solidFill>
              </a:rPr>
              <a:t>Rhizobium</a:t>
            </a:r>
            <a:r>
              <a:rPr lang="en-IN" sz="2000" dirty="0" smtClean="0">
                <a:solidFill>
                  <a:schemeClr val="tx2"/>
                </a:solidFill>
              </a:rPr>
              <a:t> etc.</a:t>
            </a:r>
            <a:endParaRPr lang="en-IN" dirty="0" smtClean="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2" descr="C:\Users\hp\Desktop\PGPR PPT\Schematic_Represenation_of_plant_growth.gif"/>
          <p:cNvPicPr>
            <a:picLocks noChangeAspect="1" noChangeArrowheads="1"/>
          </p:cNvPicPr>
          <p:nvPr/>
        </p:nvPicPr>
        <p:blipFill>
          <a:blip r:embed="rId2"/>
          <a:srcRect t="1170" b="5576"/>
          <a:stretch>
            <a:fillRect/>
          </a:stretch>
        </p:blipFill>
        <p:spPr bwMode="auto">
          <a:xfrm>
            <a:off x="1933303" y="235130"/>
            <a:ext cx="8031479" cy="6230983"/>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descr="C:\Users\USER\Desktop\430324_1_En_4_Fig1_HTML.gif"/>
          <p:cNvPicPr>
            <a:picLocks noChangeAspect="1" noChangeArrowheads="1"/>
          </p:cNvPicPr>
          <p:nvPr/>
        </p:nvPicPr>
        <p:blipFill>
          <a:blip r:embed="rId2"/>
          <a:srcRect/>
          <a:stretch>
            <a:fillRect/>
          </a:stretch>
        </p:blipFill>
        <p:spPr bwMode="auto">
          <a:xfrm>
            <a:off x="2325189" y="1457324"/>
            <a:ext cx="7798525" cy="5217796"/>
          </a:xfrm>
          <a:prstGeom prst="rect">
            <a:avLst/>
          </a:prstGeom>
          <a:noFill/>
        </p:spPr>
      </p:pic>
      <p:pic>
        <p:nvPicPr>
          <p:cNvPr id="66564" name="Picture 4" descr="C:\Users\USER\Desktop\images.jpg"/>
          <p:cNvPicPr>
            <a:picLocks noChangeAspect="1" noChangeArrowheads="1"/>
          </p:cNvPicPr>
          <p:nvPr/>
        </p:nvPicPr>
        <p:blipFill>
          <a:blip r:embed="rId3"/>
          <a:srcRect/>
          <a:stretch>
            <a:fillRect/>
          </a:stretch>
        </p:blipFill>
        <p:spPr bwMode="auto">
          <a:xfrm>
            <a:off x="4104866" y="2717075"/>
            <a:ext cx="2152243" cy="2142308"/>
          </a:xfrm>
          <a:prstGeom prst="ellipse">
            <a:avLst/>
          </a:prstGeom>
          <a:ln>
            <a:noFill/>
          </a:ln>
          <a:effectLst>
            <a:softEdge rad="112500"/>
          </a:effectLst>
        </p:spPr>
      </p:pic>
      <p:sp>
        <p:nvSpPr>
          <p:cNvPr id="10" name="TextBox 9"/>
          <p:cNvSpPr txBox="1"/>
          <p:nvPr/>
        </p:nvSpPr>
        <p:spPr>
          <a:xfrm>
            <a:off x="1110343" y="622668"/>
            <a:ext cx="5590903" cy="461665"/>
          </a:xfrm>
          <a:prstGeom prst="rect">
            <a:avLst/>
          </a:prstGeom>
          <a:noFill/>
        </p:spPr>
        <p:txBody>
          <a:bodyPr wrap="square" rtlCol="0">
            <a:spAutoFit/>
          </a:bodyPr>
          <a:lstStyle/>
          <a:p>
            <a:r>
              <a:rPr lang="en-IN" sz="2400" b="1" dirty="0" smtClean="0">
                <a:solidFill>
                  <a:srgbClr val="002060"/>
                </a:solidFill>
              </a:rPr>
              <a:t>PHOSPHATE SOLUBILIZATION BY PGPR</a:t>
            </a:r>
            <a:endParaRPr lang="en-IN" sz="2400" b="1" dirty="0">
              <a:solidFill>
                <a:srgbClr val="002060"/>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2041" y="3442074"/>
            <a:ext cx="9125129" cy="1182181"/>
          </a:xfrm>
          <a:solidFill>
            <a:schemeClr val="bg2"/>
          </a:solidFill>
        </p:spPr>
        <p:txBody>
          <a:bodyPr/>
          <a:lstStyle/>
          <a:p>
            <a:pPr algn="ctr"/>
            <a:r>
              <a:rPr lang="en-IN" dirty="0" smtClean="0">
                <a:solidFill>
                  <a:schemeClr val="tx2"/>
                </a:solidFill>
              </a:rPr>
              <a:t>Research Findings</a:t>
            </a:r>
            <a:endParaRPr lang="en-IN"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18"/>
          <p:cNvSpPr>
            <a:spLocks noChangeArrowheads="1"/>
          </p:cNvSpPr>
          <p:nvPr/>
        </p:nvSpPr>
        <p:spPr bwMode="auto">
          <a:xfrm>
            <a:off x="4026302" y="760222"/>
            <a:ext cx="3657600" cy="369332"/>
          </a:xfrm>
          <a:prstGeom prst="rect">
            <a:avLst/>
          </a:prstGeom>
          <a:solidFill>
            <a:schemeClr val="bg1"/>
          </a:solidFill>
          <a:ln w="9525">
            <a:solidFill>
              <a:srgbClr val="002060"/>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tx2"/>
                </a:solidFill>
                <a:latin typeface="Century Gothic" pitchFamily="34" charset="0"/>
                <a:ea typeface="Cambria Math" pitchFamily="18" charset="0"/>
                <a:cs typeface="Times New Roman" pitchFamily="18" charset="0"/>
              </a:rPr>
              <a:t>   Soil sampling/ analysis</a:t>
            </a:r>
          </a:p>
        </p:txBody>
      </p:sp>
      <p:sp>
        <p:nvSpPr>
          <p:cNvPr id="5" name="Rectangle 20"/>
          <p:cNvSpPr>
            <a:spLocks noChangeArrowheads="1"/>
          </p:cNvSpPr>
          <p:nvPr/>
        </p:nvSpPr>
        <p:spPr bwMode="auto">
          <a:xfrm>
            <a:off x="3950102" y="1446022"/>
            <a:ext cx="3886200" cy="369332"/>
          </a:xfrm>
          <a:prstGeom prst="rect">
            <a:avLst/>
          </a:prstGeom>
          <a:solidFill>
            <a:schemeClr val="bg1"/>
          </a:solidFill>
          <a:ln w="9525">
            <a:solidFill>
              <a:srgbClr val="002060"/>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tx2"/>
                </a:solidFill>
                <a:latin typeface="Century Gothic" pitchFamily="34" charset="0"/>
                <a:ea typeface="Cambria Math" pitchFamily="18" charset="0"/>
                <a:cs typeface="Times New Roman" pitchFamily="18" charset="0"/>
              </a:rPr>
              <a:t>Serial dilution 10</a:t>
            </a:r>
            <a:r>
              <a:rPr lang="en-US" b="1" baseline="30000" dirty="0" smtClean="0">
                <a:solidFill>
                  <a:schemeClr val="tx2"/>
                </a:solidFill>
                <a:latin typeface="Century Gothic" pitchFamily="34" charset="0"/>
                <a:ea typeface="Cambria Math" pitchFamily="18" charset="0"/>
                <a:cs typeface="Times New Roman" pitchFamily="18" charset="0"/>
              </a:rPr>
              <a:t>-1</a:t>
            </a:r>
            <a:r>
              <a:rPr lang="en-US" b="1" dirty="0" smtClean="0">
                <a:solidFill>
                  <a:schemeClr val="tx2"/>
                </a:solidFill>
                <a:latin typeface="Century Gothic" pitchFamily="34" charset="0"/>
                <a:ea typeface="Cambria Math" pitchFamily="18" charset="0"/>
                <a:cs typeface="Times New Roman" pitchFamily="18" charset="0"/>
              </a:rPr>
              <a:t>-10</a:t>
            </a:r>
            <a:r>
              <a:rPr lang="en-US" b="1" baseline="30000" dirty="0" smtClean="0">
                <a:solidFill>
                  <a:schemeClr val="tx2"/>
                </a:solidFill>
                <a:latin typeface="Century Gothic" pitchFamily="34" charset="0"/>
                <a:ea typeface="Cambria Math" pitchFamily="18" charset="0"/>
                <a:cs typeface="Times New Roman" pitchFamily="18" charset="0"/>
              </a:rPr>
              <a:t>-8</a:t>
            </a:r>
          </a:p>
        </p:txBody>
      </p:sp>
      <p:sp>
        <p:nvSpPr>
          <p:cNvPr id="6" name="Rectangle 21"/>
          <p:cNvSpPr>
            <a:spLocks noChangeArrowheads="1"/>
          </p:cNvSpPr>
          <p:nvPr/>
        </p:nvSpPr>
        <p:spPr bwMode="auto">
          <a:xfrm>
            <a:off x="2578502" y="2159623"/>
            <a:ext cx="7102970" cy="646331"/>
          </a:xfrm>
          <a:prstGeom prst="rect">
            <a:avLst/>
          </a:prstGeom>
          <a:solidFill>
            <a:schemeClr val="bg1"/>
          </a:solidFill>
          <a:ln w="9525">
            <a:solidFill>
              <a:srgbClr val="002060"/>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tx2"/>
                </a:solidFill>
                <a:latin typeface="Century Gothic" pitchFamily="34" charset="0"/>
                <a:ea typeface="Cambria Math" pitchFamily="18" charset="0"/>
                <a:cs typeface="Times New Roman" pitchFamily="18" charset="0"/>
              </a:rPr>
              <a:t>0.1 ml of solution were spread serially and simultaneously on culture plates (10</a:t>
            </a:r>
            <a:r>
              <a:rPr lang="en-US" b="1" baseline="30000" dirty="0" smtClean="0">
                <a:solidFill>
                  <a:schemeClr val="tx2"/>
                </a:solidFill>
                <a:latin typeface="Century Gothic" pitchFamily="34" charset="0"/>
                <a:ea typeface="Cambria Math" pitchFamily="18" charset="0"/>
                <a:cs typeface="Times New Roman" pitchFamily="18" charset="0"/>
              </a:rPr>
              <a:t>-1</a:t>
            </a:r>
            <a:r>
              <a:rPr lang="en-US" b="1" dirty="0" smtClean="0">
                <a:solidFill>
                  <a:schemeClr val="tx2"/>
                </a:solidFill>
                <a:latin typeface="Century Gothic" pitchFamily="34" charset="0"/>
                <a:ea typeface="Cambria Math" pitchFamily="18" charset="0"/>
                <a:cs typeface="Times New Roman" pitchFamily="18" charset="0"/>
              </a:rPr>
              <a:t>-10</a:t>
            </a:r>
            <a:r>
              <a:rPr lang="en-US" b="1" baseline="30000" dirty="0" smtClean="0">
                <a:solidFill>
                  <a:schemeClr val="tx2"/>
                </a:solidFill>
                <a:latin typeface="Century Gothic" pitchFamily="34" charset="0"/>
                <a:ea typeface="Cambria Math" pitchFamily="18" charset="0"/>
                <a:cs typeface="Times New Roman" pitchFamily="18" charset="0"/>
              </a:rPr>
              <a:t>-8</a:t>
            </a:r>
            <a:r>
              <a:rPr lang="en-US" b="1" dirty="0" smtClean="0">
                <a:solidFill>
                  <a:schemeClr val="tx2"/>
                </a:solidFill>
                <a:latin typeface="Century Gothic" pitchFamily="34" charset="0"/>
                <a:ea typeface="Cambria Math" pitchFamily="18" charset="0"/>
                <a:cs typeface="Times New Roman" pitchFamily="18" charset="0"/>
              </a:rPr>
              <a:t>)  of NA, </a:t>
            </a:r>
            <a:r>
              <a:rPr lang="en-US" b="1" dirty="0" err="1" smtClean="0">
                <a:solidFill>
                  <a:schemeClr val="tx2"/>
                </a:solidFill>
                <a:latin typeface="Century Gothic" pitchFamily="34" charset="0"/>
                <a:ea typeface="Cambria Math" pitchFamily="18" charset="0"/>
                <a:cs typeface="Times New Roman" pitchFamily="18" charset="0"/>
              </a:rPr>
              <a:t>Pikoskava</a:t>
            </a:r>
            <a:r>
              <a:rPr lang="en-US" b="1" dirty="0" smtClean="0">
                <a:solidFill>
                  <a:schemeClr val="tx2"/>
                </a:solidFill>
                <a:latin typeface="Century Gothic" pitchFamily="34" charset="0"/>
                <a:ea typeface="Cambria Math" pitchFamily="18" charset="0"/>
                <a:cs typeface="Times New Roman" pitchFamily="18" charset="0"/>
              </a:rPr>
              <a:t> &amp; King’s Media</a:t>
            </a:r>
          </a:p>
        </p:txBody>
      </p:sp>
      <p:sp>
        <p:nvSpPr>
          <p:cNvPr id="7" name="Rectangle 24"/>
          <p:cNvSpPr>
            <a:spLocks noChangeArrowheads="1"/>
          </p:cNvSpPr>
          <p:nvPr/>
        </p:nvSpPr>
        <p:spPr bwMode="auto">
          <a:xfrm>
            <a:off x="4178701" y="3122422"/>
            <a:ext cx="3336345" cy="369332"/>
          </a:xfrm>
          <a:prstGeom prst="rect">
            <a:avLst/>
          </a:prstGeom>
          <a:solidFill>
            <a:schemeClr val="bg1"/>
          </a:solidFill>
          <a:ln w="9525">
            <a:solidFill>
              <a:srgbClr val="002060"/>
            </a:solidFill>
            <a:headEnd/>
            <a:tailEn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b="1" dirty="0" smtClean="0">
                <a:solidFill>
                  <a:schemeClr val="tx2"/>
                </a:solidFill>
                <a:latin typeface="Century Gothic" pitchFamily="34" charset="0"/>
                <a:ea typeface="Cambria Math" pitchFamily="18" charset="0"/>
                <a:cs typeface="Times New Roman" pitchFamily="18" charset="0"/>
              </a:rPr>
              <a:t> Incubated at 37</a:t>
            </a:r>
            <a:r>
              <a:rPr lang="en-US" b="1" baseline="30000" dirty="0" smtClean="0">
                <a:solidFill>
                  <a:schemeClr val="tx2"/>
                </a:solidFill>
                <a:latin typeface="Century Gothic" pitchFamily="34" charset="0"/>
                <a:ea typeface="Cambria Math" pitchFamily="18" charset="0"/>
                <a:cs typeface="Times New Roman" pitchFamily="18" charset="0"/>
              </a:rPr>
              <a:t>0</a:t>
            </a:r>
            <a:r>
              <a:rPr lang="en-US" b="1" dirty="0" smtClean="0">
                <a:solidFill>
                  <a:schemeClr val="tx2"/>
                </a:solidFill>
                <a:latin typeface="Century Gothic" pitchFamily="34" charset="0"/>
                <a:ea typeface="Cambria Math" pitchFamily="18" charset="0"/>
                <a:cs typeface="Times New Roman" pitchFamily="18" charset="0"/>
              </a:rPr>
              <a:t>C for 48 hrs                                                                                        </a:t>
            </a:r>
          </a:p>
        </p:txBody>
      </p:sp>
      <p:sp>
        <p:nvSpPr>
          <p:cNvPr id="8" name="Rectangle 7"/>
          <p:cNvSpPr/>
          <p:nvPr/>
        </p:nvSpPr>
        <p:spPr>
          <a:xfrm>
            <a:off x="3569102" y="3836023"/>
            <a:ext cx="5563730" cy="646331"/>
          </a:xfrm>
          <a:prstGeom prst="rect">
            <a:avLst/>
          </a:prstGeom>
          <a:solidFill>
            <a:schemeClr val="bg1"/>
          </a:solidFill>
          <a:ln w="9525">
            <a:solidFill>
              <a:srgbClr val="00206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fontAlgn="base">
              <a:spcBef>
                <a:spcPct val="0"/>
              </a:spcBef>
              <a:spcAft>
                <a:spcPct val="0"/>
              </a:spcAft>
            </a:pPr>
            <a:r>
              <a:rPr lang="en-US" b="1" dirty="0" smtClean="0">
                <a:solidFill>
                  <a:schemeClr val="tx2"/>
                </a:solidFill>
                <a:latin typeface="Century Gothic" pitchFamily="34" charset="0"/>
                <a:ea typeface="Cambria Math" pitchFamily="18" charset="0"/>
                <a:cs typeface="Times New Roman" pitchFamily="18" charset="0"/>
              </a:rPr>
              <a:t>The plates were showing well isolated without any contamination colonies were subculture</a:t>
            </a:r>
            <a:endParaRPr lang="en-US" b="1" dirty="0">
              <a:solidFill>
                <a:schemeClr val="tx2"/>
              </a:solidFill>
              <a:latin typeface="Century Gothic" pitchFamily="34" charset="0"/>
              <a:ea typeface="Cambria Math" pitchFamily="18" charset="0"/>
              <a:cs typeface="Times New Roman" pitchFamily="18" charset="0"/>
            </a:endParaRPr>
          </a:p>
        </p:txBody>
      </p:sp>
      <p:sp>
        <p:nvSpPr>
          <p:cNvPr id="9" name="Rectangle 8"/>
          <p:cNvSpPr/>
          <p:nvPr/>
        </p:nvSpPr>
        <p:spPr>
          <a:xfrm>
            <a:off x="3111902" y="4798822"/>
            <a:ext cx="6091268" cy="369332"/>
          </a:xfrm>
          <a:prstGeom prst="rect">
            <a:avLst/>
          </a:prstGeom>
          <a:solidFill>
            <a:schemeClr val="bg1"/>
          </a:solidFill>
          <a:ln w="9525">
            <a:solidFill>
              <a:srgbClr val="002060"/>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en-US" b="1" dirty="0" smtClean="0">
                <a:solidFill>
                  <a:schemeClr val="tx2"/>
                </a:solidFill>
                <a:latin typeface="Century Gothic" pitchFamily="34" charset="0"/>
                <a:ea typeface="Cambria Math" pitchFamily="18" charset="0"/>
                <a:cs typeface="Times New Roman" pitchFamily="18" charset="0"/>
              </a:rPr>
              <a:t>Isolated colonies were checked for PGP Mechanism</a:t>
            </a:r>
            <a:endParaRPr lang="en-US" b="1" dirty="0">
              <a:solidFill>
                <a:schemeClr val="tx2"/>
              </a:solidFill>
              <a:latin typeface="Century Gothic" pitchFamily="34" charset="0"/>
              <a:ea typeface="Cambria Math" pitchFamily="18" charset="0"/>
              <a:cs typeface="Times New Roman" pitchFamily="18" charset="0"/>
            </a:endParaRPr>
          </a:p>
        </p:txBody>
      </p:sp>
      <p:cxnSp>
        <p:nvCxnSpPr>
          <p:cNvPr id="10" name="Straight Arrow Connector 9"/>
          <p:cNvCxnSpPr/>
          <p:nvPr/>
        </p:nvCxnSpPr>
        <p:spPr>
          <a:xfrm rot="5400000">
            <a:off x="5703496" y="12811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cxnSp>
        <p:nvCxnSpPr>
          <p:cNvPr id="11" name="Straight Arrow Connector 10"/>
          <p:cNvCxnSpPr/>
          <p:nvPr/>
        </p:nvCxnSpPr>
        <p:spPr>
          <a:xfrm rot="5400000">
            <a:off x="5702702" y="19669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rot="5400000">
            <a:off x="5703496" y="29575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sp>
        <p:nvSpPr>
          <p:cNvPr id="13" name="Rectangle 12"/>
          <p:cNvSpPr/>
          <p:nvPr/>
        </p:nvSpPr>
        <p:spPr>
          <a:xfrm>
            <a:off x="3267034" y="278104"/>
            <a:ext cx="5668539" cy="369332"/>
          </a:xfrm>
          <a:prstGeom prst="rect">
            <a:avLst/>
          </a:prstGeom>
          <a:ln w="9525">
            <a:solidFill>
              <a:srgbClr val="002060"/>
            </a:solidFill>
          </a:ln>
        </p:spPr>
        <p:style>
          <a:lnRef idx="2">
            <a:schemeClr val="dk1"/>
          </a:lnRef>
          <a:fillRef idx="1">
            <a:schemeClr val="lt1"/>
          </a:fillRef>
          <a:effectRef idx="0">
            <a:schemeClr val="dk1"/>
          </a:effectRef>
          <a:fontRef idx="minor">
            <a:schemeClr val="dk1"/>
          </a:fontRef>
        </p:style>
        <p:txBody>
          <a:bodyPr wrap="none">
            <a:spAutoFit/>
          </a:bodyPr>
          <a:lstStyle/>
          <a:p>
            <a:pPr lvl="0" algn="ctr"/>
            <a:r>
              <a:rPr lang="en-US" b="1" dirty="0" smtClean="0">
                <a:solidFill>
                  <a:schemeClr val="tx2"/>
                </a:solidFill>
                <a:latin typeface="Century Gothic" pitchFamily="34" charset="0"/>
                <a:cs typeface="Arial" pitchFamily="34" charset="0"/>
              </a:rPr>
              <a:t>Isolation of plant growth promoting </a:t>
            </a:r>
            <a:r>
              <a:rPr lang="en-US" b="1" dirty="0" err="1" smtClean="0">
                <a:solidFill>
                  <a:schemeClr val="tx2"/>
                </a:solidFill>
                <a:latin typeface="Century Gothic" pitchFamily="34" charset="0"/>
                <a:cs typeface="Arial" pitchFamily="34" charset="0"/>
              </a:rPr>
              <a:t>rhizobacteria</a:t>
            </a:r>
            <a:r>
              <a:rPr lang="en-US" b="1" dirty="0" smtClean="0">
                <a:solidFill>
                  <a:schemeClr val="tx2"/>
                </a:solidFill>
                <a:latin typeface="Century Gothic" pitchFamily="34" charset="0"/>
                <a:cs typeface="Arial" pitchFamily="34" charset="0"/>
              </a:rPr>
              <a:t> </a:t>
            </a:r>
            <a:endParaRPr lang="en-IN" b="1" dirty="0">
              <a:solidFill>
                <a:schemeClr val="tx2"/>
              </a:solidFill>
              <a:latin typeface="Century Gothic" pitchFamily="34" charset="0"/>
            </a:endParaRPr>
          </a:p>
        </p:txBody>
      </p:sp>
      <p:cxnSp>
        <p:nvCxnSpPr>
          <p:cNvPr id="14" name="Straight Connector 13"/>
          <p:cNvCxnSpPr/>
          <p:nvPr/>
        </p:nvCxnSpPr>
        <p:spPr>
          <a:xfrm>
            <a:off x="2502302" y="5549154"/>
            <a:ext cx="7696200" cy="1588"/>
          </a:xfrm>
          <a:prstGeom prst="line">
            <a:avLst/>
          </a:prstGeom>
          <a:ln w="95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7378308" y="57007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rot="5400000">
            <a:off x="4635108" y="57007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rot="5400000">
            <a:off x="2350696" y="57007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sp>
        <p:nvSpPr>
          <p:cNvPr id="18" name="Rectangle 18"/>
          <p:cNvSpPr>
            <a:spLocks noChangeArrowheads="1"/>
          </p:cNvSpPr>
          <p:nvPr/>
        </p:nvSpPr>
        <p:spPr bwMode="auto">
          <a:xfrm>
            <a:off x="832891" y="5853954"/>
            <a:ext cx="2790135" cy="646331"/>
          </a:xfrm>
          <a:prstGeom prst="rect">
            <a:avLst/>
          </a:prstGeom>
          <a:solidFill>
            <a:srgbClr val="002060"/>
          </a:solidFill>
          <a:ln w="9525">
            <a:solidFill>
              <a:srgbClr val="002060"/>
            </a:solidFill>
            <a:headEnd/>
            <a:tailEn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bg2"/>
                </a:solidFill>
                <a:latin typeface="Century Gothic" pitchFamily="34" charset="0"/>
                <a:ea typeface="Cambria Math" pitchFamily="18" charset="0"/>
                <a:cs typeface="Times New Roman" pitchFamily="18" charset="0"/>
              </a:rPr>
              <a:t>   IAA Production by</a:t>
            </a:r>
          </a:p>
          <a:p>
            <a:pPr algn="ctr" fontAlgn="base">
              <a:spcBef>
                <a:spcPct val="0"/>
              </a:spcBef>
              <a:spcAft>
                <a:spcPct val="0"/>
              </a:spcAft>
            </a:pPr>
            <a:r>
              <a:rPr lang="en-US" b="1" i="1" dirty="0" err="1" smtClean="0">
                <a:solidFill>
                  <a:schemeClr val="bg2"/>
                </a:solidFill>
                <a:latin typeface="Century Gothic" pitchFamily="34" charset="0"/>
                <a:ea typeface="Cambria Math" pitchFamily="18" charset="0"/>
                <a:cs typeface="Times New Roman" pitchFamily="18" charset="0"/>
              </a:rPr>
              <a:t>Bric</a:t>
            </a:r>
            <a:r>
              <a:rPr lang="en-US" b="1" i="1" dirty="0" smtClean="0">
                <a:solidFill>
                  <a:schemeClr val="bg2"/>
                </a:solidFill>
                <a:latin typeface="Century Gothic" pitchFamily="34" charset="0"/>
                <a:ea typeface="Cambria Math" pitchFamily="18" charset="0"/>
                <a:cs typeface="Times New Roman" pitchFamily="18" charset="0"/>
              </a:rPr>
              <a:t> et al., </a:t>
            </a:r>
            <a:r>
              <a:rPr lang="en-US" b="1" dirty="0" smtClean="0">
                <a:solidFill>
                  <a:schemeClr val="bg2"/>
                </a:solidFill>
                <a:latin typeface="Century Gothic" pitchFamily="34" charset="0"/>
                <a:ea typeface="Cambria Math" pitchFamily="18" charset="0"/>
                <a:cs typeface="Times New Roman" pitchFamily="18" charset="0"/>
              </a:rPr>
              <a:t>1991</a:t>
            </a:r>
          </a:p>
        </p:txBody>
      </p:sp>
      <p:sp>
        <p:nvSpPr>
          <p:cNvPr id="19" name="Rectangle 18"/>
          <p:cNvSpPr>
            <a:spLocks noChangeArrowheads="1"/>
          </p:cNvSpPr>
          <p:nvPr/>
        </p:nvSpPr>
        <p:spPr bwMode="auto">
          <a:xfrm>
            <a:off x="3719154" y="5853954"/>
            <a:ext cx="2286000" cy="646331"/>
          </a:xfrm>
          <a:prstGeom prst="rect">
            <a:avLst/>
          </a:prstGeom>
          <a:solidFill>
            <a:srgbClr val="002060"/>
          </a:solidFill>
          <a:ln w="9525">
            <a:solidFill>
              <a:srgbClr val="002060"/>
            </a:solidFill>
            <a:headEnd/>
            <a:tailEn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bg2"/>
                </a:solidFill>
                <a:latin typeface="Century Gothic" pitchFamily="34" charset="0"/>
                <a:ea typeface="Cambria Math" pitchFamily="18" charset="0"/>
                <a:cs typeface="Times New Roman" pitchFamily="18" charset="0"/>
              </a:rPr>
              <a:t>HCN Production by</a:t>
            </a:r>
          </a:p>
          <a:p>
            <a:pPr algn="ctr" fontAlgn="base">
              <a:spcBef>
                <a:spcPct val="0"/>
              </a:spcBef>
              <a:spcAft>
                <a:spcPct val="0"/>
              </a:spcAft>
            </a:pPr>
            <a:r>
              <a:rPr lang="en-US" b="1" dirty="0" smtClean="0">
                <a:solidFill>
                  <a:schemeClr val="bg2"/>
                </a:solidFill>
                <a:latin typeface="Century Gothic" pitchFamily="34" charset="0"/>
                <a:ea typeface="Cambria Math" pitchFamily="18" charset="0"/>
                <a:cs typeface="Times New Roman" pitchFamily="18" charset="0"/>
              </a:rPr>
              <a:t>Picric acid method</a:t>
            </a:r>
          </a:p>
        </p:txBody>
      </p:sp>
      <p:sp>
        <p:nvSpPr>
          <p:cNvPr id="20" name="Rectangle 18"/>
          <p:cNvSpPr>
            <a:spLocks noChangeArrowheads="1"/>
          </p:cNvSpPr>
          <p:nvPr/>
        </p:nvSpPr>
        <p:spPr bwMode="auto">
          <a:xfrm>
            <a:off x="6108277" y="5853955"/>
            <a:ext cx="3207433" cy="646331"/>
          </a:xfrm>
          <a:prstGeom prst="rect">
            <a:avLst/>
          </a:prstGeom>
          <a:solidFill>
            <a:srgbClr val="002060"/>
          </a:solidFill>
          <a:ln w="9525">
            <a:solidFill>
              <a:srgbClr val="002060"/>
            </a:solidFill>
            <a:headEnd/>
            <a:tailEn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bg2"/>
                </a:solidFill>
                <a:latin typeface="Century Gothic" pitchFamily="34" charset="0"/>
                <a:ea typeface="Cambria Math" pitchFamily="18" charset="0"/>
                <a:cs typeface="Times New Roman" pitchFamily="18" charset="0"/>
              </a:rPr>
              <a:t>   NH</a:t>
            </a:r>
            <a:r>
              <a:rPr lang="en-US" b="1" baseline="-25000" dirty="0" smtClean="0">
                <a:solidFill>
                  <a:schemeClr val="bg2"/>
                </a:solidFill>
                <a:latin typeface="Century Gothic" pitchFamily="34" charset="0"/>
                <a:ea typeface="Cambria Math" pitchFamily="18" charset="0"/>
                <a:cs typeface="Times New Roman" pitchFamily="18" charset="0"/>
              </a:rPr>
              <a:t>3 </a:t>
            </a:r>
            <a:r>
              <a:rPr lang="en-US" b="1" dirty="0" smtClean="0">
                <a:solidFill>
                  <a:schemeClr val="bg2"/>
                </a:solidFill>
                <a:latin typeface="Century Gothic" pitchFamily="34" charset="0"/>
                <a:ea typeface="Cambria Math" pitchFamily="18" charset="0"/>
                <a:cs typeface="Times New Roman" pitchFamily="18" charset="0"/>
              </a:rPr>
              <a:t>Production by</a:t>
            </a:r>
          </a:p>
          <a:p>
            <a:pPr algn="ctr" fontAlgn="base">
              <a:spcBef>
                <a:spcPct val="0"/>
              </a:spcBef>
              <a:spcAft>
                <a:spcPct val="0"/>
              </a:spcAft>
            </a:pPr>
            <a:r>
              <a:rPr lang="en-US" b="1" dirty="0" smtClean="0">
                <a:solidFill>
                  <a:schemeClr val="bg2"/>
                </a:solidFill>
                <a:latin typeface="Century Gothic" pitchFamily="34" charset="0"/>
                <a:ea typeface="Cambria Math" pitchFamily="18" charset="0"/>
                <a:cs typeface="Times New Roman" pitchFamily="18" charset="0"/>
              </a:rPr>
              <a:t>Bakker &amp; </a:t>
            </a:r>
            <a:r>
              <a:rPr lang="en-US" b="1" dirty="0" err="1" smtClean="0">
                <a:solidFill>
                  <a:schemeClr val="bg2"/>
                </a:solidFill>
                <a:latin typeface="Century Gothic" pitchFamily="34" charset="0"/>
                <a:ea typeface="Cambria Math" pitchFamily="18" charset="0"/>
                <a:cs typeface="Times New Roman" pitchFamily="18" charset="0"/>
              </a:rPr>
              <a:t>Schippers</a:t>
            </a:r>
            <a:r>
              <a:rPr lang="en-US" b="1" dirty="0" smtClean="0">
                <a:solidFill>
                  <a:schemeClr val="bg2"/>
                </a:solidFill>
                <a:latin typeface="Century Gothic" pitchFamily="34" charset="0"/>
                <a:ea typeface="Cambria Math" pitchFamily="18" charset="0"/>
                <a:cs typeface="Times New Roman" pitchFamily="18" charset="0"/>
              </a:rPr>
              <a:t>, 1987</a:t>
            </a:r>
            <a:endParaRPr lang="en-US" b="1" baseline="-25000" dirty="0" smtClean="0">
              <a:solidFill>
                <a:schemeClr val="bg2"/>
              </a:solidFill>
              <a:latin typeface="Century Gothic" pitchFamily="34" charset="0"/>
              <a:ea typeface="Cambria Math" pitchFamily="18" charset="0"/>
              <a:cs typeface="Times New Roman" pitchFamily="18" charset="0"/>
            </a:endParaRPr>
          </a:p>
        </p:txBody>
      </p:sp>
      <p:cxnSp>
        <p:nvCxnSpPr>
          <p:cNvPr id="21" name="Straight Arrow Connector 20"/>
          <p:cNvCxnSpPr/>
          <p:nvPr/>
        </p:nvCxnSpPr>
        <p:spPr>
          <a:xfrm rot="5400000">
            <a:off x="10030076" y="57007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sp>
        <p:nvSpPr>
          <p:cNvPr id="22" name="Rectangle 18"/>
          <p:cNvSpPr>
            <a:spLocks noChangeArrowheads="1"/>
          </p:cNvSpPr>
          <p:nvPr/>
        </p:nvSpPr>
        <p:spPr bwMode="auto">
          <a:xfrm>
            <a:off x="9404853" y="5853954"/>
            <a:ext cx="1598985" cy="646331"/>
          </a:xfrm>
          <a:prstGeom prst="rect">
            <a:avLst/>
          </a:prstGeom>
          <a:solidFill>
            <a:srgbClr val="002060"/>
          </a:solidFill>
          <a:ln w="9525">
            <a:solidFill>
              <a:srgbClr val="002060"/>
            </a:solidFill>
            <a:headEnd/>
            <a:tailEnd/>
          </a:ln>
        </p:spPr>
        <p:style>
          <a:lnRef idx="3">
            <a:schemeClr val="lt1"/>
          </a:lnRef>
          <a:fillRef idx="1">
            <a:schemeClr val="accent1"/>
          </a:fillRef>
          <a:effectRef idx="1">
            <a:schemeClr val="accent1"/>
          </a:effectRef>
          <a:fontRef idx="minor">
            <a:schemeClr val="lt1"/>
          </a:fontRef>
        </p:style>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en-US" b="1" dirty="0" smtClean="0">
                <a:solidFill>
                  <a:schemeClr val="bg2"/>
                </a:solidFill>
                <a:latin typeface="Century Gothic" pitchFamily="34" charset="0"/>
                <a:ea typeface="Cambria Math" pitchFamily="18" charset="0"/>
                <a:cs typeface="Times New Roman" pitchFamily="18" charset="0"/>
              </a:rPr>
              <a:t>Antifungal activity</a:t>
            </a:r>
            <a:endParaRPr lang="en-US" b="1" baseline="-25000" dirty="0" smtClean="0">
              <a:solidFill>
                <a:schemeClr val="bg2"/>
              </a:solidFill>
              <a:latin typeface="Century Gothic" pitchFamily="34" charset="0"/>
              <a:ea typeface="Cambria Math" pitchFamily="18" charset="0"/>
              <a:cs typeface="Times New Roman" pitchFamily="18" charset="0"/>
            </a:endParaRPr>
          </a:p>
        </p:txBody>
      </p:sp>
      <p:cxnSp>
        <p:nvCxnSpPr>
          <p:cNvPr id="23" name="Straight Arrow Connector 22"/>
          <p:cNvCxnSpPr/>
          <p:nvPr/>
        </p:nvCxnSpPr>
        <p:spPr>
          <a:xfrm rot="5400000">
            <a:off x="5703496" y="46339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rot="5400000">
            <a:off x="5703496" y="3643359"/>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cxnSp>
        <p:nvCxnSpPr>
          <p:cNvPr id="25" name="Straight Arrow Connector 24"/>
          <p:cNvCxnSpPr/>
          <p:nvPr/>
        </p:nvCxnSpPr>
        <p:spPr>
          <a:xfrm rot="5400000">
            <a:off x="5703496" y="5395960"/>
            <a:ext cx="304800" cy="1588"/>
          </a:xfrm>
          <a:prstGeom prst="straightConnector1">
            <a:avLst/>
          </a:prstGeom>
          <a:ln w="9525">
            <a:solidFill>
              <a:srgbClr val="002060"/>
            </a:solidFill>
            <a:tailEnd type="arrow"/>
          </a:ln>
        </p:spPr>
        <p:style>
          <a:lnRef idx="3">
            <a:schemeClr val="dk1"/>
          </a:lnRef>
          <a:fillRef idx="0">
            <a:schemeClr val="dk1"/>
          </a:fillRef>
          <a:effectRef idx="2">
            <a:schemeClr val="dk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3"/>
          <p:cNvGrpSpPr/>
          <p:nvPr/>
        </p:nvGrpSpPr>
        <p:grpSpPr>
          <a:xfrm>
            <a:off x="1856936" y="834376"/>
            <a:ext cx="2317778" cy="712398"/>
            <a:chOff x="1374" y="267832"/>
            <a:chExt cx="2018627" cy="712398"/>
          </a:xfrm>
          <a:solidFill>
            <a:srgbClr val="002060"/>
          </a:solidFill>
          <a:scene3d>
            <a:camera prst="orthographicFront"/>
            <a:lightRig rig="threePt" dir="t"/>
          </a:scene3d>
        </p:grpSpPr>
        <p:sp>
          <p:nvSpPr>
            <p:cNvPr id="122" name="Rounded Rectangle 121"/>
            <p:cNvSpPr/>
            <p:nvPr/>
          </p:nvSpPr>
          <p:spPr>
            <a:xfrm>
              <a:off x="1374" y="267832"/>
              <a:ext cx="2018627" cy="712398"/>
            </a:xfrm>
            <a:prstGeom prst="roundRect">
              <a:avLst>
                <a:gd name="adj" fmla="val 10000"/>
              </a:avLst>
            </a:prstGeom>
            <a:grpFill/>
            <a:ln w="12700"/>
            <a:sp3d extrusionH="76200">
              <a:extrusionClr>
                <a:srgbClr val="FF9999"/>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3" name="Rounded Rectangle 4"/>
            <p:cNvSpPr/>
            <p:nvPr/>
          </p:nvSpPr>
          <p:spPr>
            <a:xfrm>
              <a:off x="22239" y="288697"/>
              <a:ext cx="1976897" cy="670668"/>
            </a:xfrm>
            <a:prstGeom prst="rect">
              <a:avLst/>
            </a:prstGeom>
            <a:grpFill/>
            <a:ln w="12700"/>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bg2"/>
                  </a:solidFill>
                </a:rPr>
                <a:t>MORPHOLOGICAL CHARACTERIZATION</a:t>
              </a:r>
              <a:endParaRPr lang="en-IN" sz="1400" kern="1200" dirty="0">
                <a:solidFill>
                  <a:schemeClr val="bg2"/>
                </a:solidFill>
              </a:endParaRPr>
            </a:p>
          </p:txBody>
        </p:sp>
      </p:grpSp>
      <p:sp>
        <p:nvSpPr>
          <p:cNvPr id="5" name="Straight Connector 5"/>
          <p:cNvSpPr/>
          <p:nvPr/>
        </p:nvSpPr>
        <p:spPr>
          <a:xfrm>
            <a:off x="2357948" y="1574910"/>
            <a:ext cx="201862" cy="277573"/>
          </a:xfrm>
          <a:custGeom>
            <a:avLst/>
            <a:gdLst/>
            <a:ahLst/>
            <a:cxnLst/>
            <a:rect l="0" t="0" r="0" b="0"/>
            <a:pathLst>
              <a:path>
                <a:moveTo>
                  <a:pt x="0" y="0"/>
                </a:moveTo>
                <a:lnTo>
                  <a:pt x="0" y="277573"/>
                </a:lnTo>
                <a:lnTo>
                  <a:pt x="201862" y="277573"/>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3" name="Group 5"/>
          <p:cNvGrpSpPr/>
          <p:nvPr/>
        </p:nvGrpSpPr>
        <p:grpSpPr>
          <a:xfrm>
            <a:off x="2559811" y="1667435"/>
            <a:ext cx="1408511" cy="370098"/>
            <a:chOff x="405099" y="1072755"/>
            <a:chExt cx="1408511" cy="370098"/>
          </a:xfrm>
          <a:scene3d>
            <a:camera prst="orthographicFront"/>
            <a:lightRig rig="threePt" dir="t"/>
          </a:scene3d>
        </p:grpSpPr>
        <p:sp>
          <p:nvSpPr>
            <p:cNvPr id="120" name="Rounded Rectangle 119"/>
            <p:cNvSpPr/>
            <p:nvPr/>
          </p:nvSpPr>
          <p:spPr>
            <a:xfrm>
              <a:off x="405099" y="1072755"/>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1" name="Rounded Rectangle 7"/>
            <p:cNvSpPr/>
            <p:nvPr/>
          </p:nvSpPr>
          <p:spPr>
            <a:xfrm>
              <a:off x="415939" y="1083595"/>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SHAPE</a:t>
              </a:r>
              <a:endParaRPr lang="en-IN" sz="1400" kern="1200" dirty="0">
                <a:solidFill>
                  <a:schemeClr val="tx2"/>
                </a:solidFill>
              </a:endParaRPr>
            </a:p>
          </p:txBody>
        </p:sp>
      </p:grpSp>
      <p:sp>
        <p:nvSpPr>
          <p:cNvPr id="7" name="Straight Connector 8"/>
          <p:cNvSpPr/>
          <p:nvPr/>
        </p:nvSpPr>
        <p:spPr>
          <a:xfrm>
            <a:off x="2357948" y="1574910"/>
            <a:ext cx="201862" cy="740196"/>
          </a:xfrm>
          <a:custGeom>
            <a:avLst/>
            <a:gdLst/>
            <a:ahLst/>
            <a:cxnLst/>
            <a:rect l="0" t="0" r="0" b="0"/>
            <a:pathLst>
              <a:path>
                <a:moveTo>
                  <a:pt x="0" y="0"/>
                </a:moveTo>
                <a:lnTo>
                  <a:pt x="0" y="740196"/>
                </a:lnTo>
                <a:lnTo>
                  <a:pt x="201862" y="740196"/>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4" name="Group 7"/>
          <p:cNvGrpSpPr/>
          <p:nvPr/>
        </p:nvGrpSpPr>
        <p:grpSpPr>
          <a:xfrm>
            <a:off x="2559811" y="2130058"/>
            <a:ext cx="1408511" cy="370098"/>
            <a:chOff x="405099" y="1535378"/>
            <a:chExt cx="1408511" cy="370098"/>
          </a:xfrm>
          <a:scene3d>
            <a:camera prst="orthographicFront"/>
            <a:lightRig rig="threePt" dir="t"/>
          </a:scene3d>
        </p:grpSpPr>
        <p:sp>
          <p:nvSpPr>
            <p:cNvPr id="118" name="Rounded Rectangle 117"/>
            <p:cNvSpPr/>
            <p:nvPr/>
          </p:nvSpPr>
          <p:spPr>
            <a:xfrm>
              <a:off x="405099" y="1535378"/>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9" name="Rounded Rectangle 10"/>
            <p:cNvSpPr/>
            <p:nvPr/>
          </p:nvSpPr>
          <p:spPr>
            <a:xfrm>
              <a:off x="415939" y="1546218"/>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SIZE</a:t>
              </a:r>
              <a:endParaRPr lang="en-IN" sz="1400" kern="1200" dirty="0">
                <a:solidFill>
                  <a:schemeClr val="tx2"/>
                </a:solidFill>
              </a:endParaRPr>
            </a:p>
          </p:txBody>
        </p:sp>
      </p:grpSp>
      <p:sp>
        <p:nvSpPr>
          <p:cNvPr id="9" name="Straight Connector 11"/>
          <p:cNvSpPr/>
          <p:nvPr/>
        </p:nvSpPr>
        <p:spPr>
          <a:xfrm>
            <a:off x="2357948" y="1574910"/>
            <a:ext cx="201862" cy="1202819"/>
          </a:xfrm>
          <a:custGeom>
            <a:avLst/>
            <a:gdLst/>
            <a:ahLst/>
            <a:cxnLst/>
            <a:rect l="0" t="0" r="0" b="0"/>
            <a:pathLst>
              <a:path>
                <a:moveTo>
                  <a:pt x="0" y="0"/>
                </a:moveTo>
                <a:lnTo>
                  <a:pt x="0" y="1202819"/>
                </a:lnTo>
                <a:lnTo>
                  <a:pt x="201862" y="1202819"/>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6" name="Group 9"/>
          <p:cNvGrpSpPr/>
          <p:nvPr/>
        </p:nvGrpSpPr>
        <p:grpSpPr>
          <a:xfrm>
            <a:off x="2559811" y="2592681"/>
            <a:ext cx="1408511" cy="370098"/>
            <a:chOff x="405099" y="1998001"/>
            <a:chExt cx="1408511" cy="370098"/>
          </a:xfrm>
          <a:scene3d>
            <a:camera prst="orthographicFront"/>
            <a:lightRig rig="threePt" dir="t"/>
          </a:scene3d>
        </p:grpSpPr>
        <p:sp>
          <p:nvSpPr>
            <p:cNvPr id="116" name="Rounded Rectangle 115"/>
            <p:cNvSpPr/>
            <p:nvPr/>
          </p:nvSpPr>
          <p:spPr>
            <a:xfrm>
              <a:off x="405099" y="1998001"/>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7" name="Rounded Rectangle 13"/>
            <p:cNvSpPr/>
            <p:nvPr/>
          </p:nvSpPr>
          <p:spPr>
            <a:xfrm>
              <a:off x="415939" y="2008841"/>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COLOUR</a:t>
              </a:r>
              <a:endParaRPr lang="en-IN" sz="1400" kern="1200" dirty="0">
                <a:solidFill>
                  <a:schemeClr val="tx2"/>
                </a:solidFill>
              </a:endParaRPr>
            </a:p>
          </p:txBody>
        </p:sp>
      </p:grpSp>
      <p:sp>
        <p:nvSpPr>
          <p:cNvPr id="11" name="Straight Connector 14"/>
          <p:cNvSpPr/>
          <p:nvPr/>
        </p:nvSpPr>
        <p:spPr>
          <a:xfrm>
            <a:off x="2357948" y="1574910"/>
            <a:ext cx="155828" cy="1806520"/>
          </a:xfrm>
          <a:custGeom>
            <a:avLst/>
            <a:gdLst/>
            <a:ahLst/>
            <a:cxnLst/>
            <a:rect l="0" t="0" r="0" b="0"/>
            <a:pathLst>
              <a:path>
                <a:moveTo>
                  <a:pt x="0" y="0"/>
                </a:moveTo>
                <a:lnTo>
                  <a:pt x="0" y="1806520"/>
                </a:lnTo>
                <a:lnTo>
                  <a:pt x="155828" y="1806520"/>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8" name="Group 11"/>
          <p:cNvGrpSpPr/>
          <p:nvPr/>
        </p:nvGrpSpPr>
        <p:grpSpPr>
          <a:xfrm>
            <a:off x="2513777" y="3069142"/>
            <a:ext cx="1408511" cy="624577"/>
            <a:chOff x="359065" y="2474462"/>
            <a:chExt cx="1408511" cy="624577"/>
          </a:xfrm>
          <a:scene3d>
            <a:camera prst="orthographicFront"/>
            <a:lightRig rig="threePt" dir="t"/>
          </a:scene3d>
        </p:grpSpPr>
        <p:sp>
          <p:nvSpPr>
            <p:cNvPr id="114" name="Rounded Rectangle 113"/>
            <p:cNvSpPr/>
            <p:nvPr/>
          </p:nvSpPr>
          <p:spPr>
            <a:xfrm>
              <a:off x="359065" y="2474462"/>
              <a:ext cx="1408511" cy="624577"/>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5" name="Rounded Rectangle 16"/>
            <p:cNvSpPr/>
            <p:nvPr/>
          </p:nvSpPr>
          <p:spPr>
            <a:xfrm>
              <a:off x="377358" y="2492755"/>
              <a:ext cx="1371925" cy="587991"/>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GRAM STAINING</a:t>
              </a:r>
              <a:endParaRPr lang="en-IN" sz="1400" kern="1200" dirty="0">
                <a:solidFill>
                  <a:schemeClr val="tx2"/>
                </a:solidFill>
              </a:endParaRPr>
            </a:p>
          </p:txBody>
        </p:sp>
      </p:grpSp>
      <p:grpSp>
        <p:nvGrpSpPr>
          <p:cNvPr id="10" name="Group 12"/>
          <p:cNvGrpSpPr/>
          <p:nvPr/>
        </p:nvGrpSpPr>
        <p:grpSpPr>
          <a:xfrm>
            <a:off x="4220308" y="834376"/>
            <a:ext cx="2171515" cy="808165"/>
            <a:chOff x="2205050" y="267832"/>
            <a:chExt cx="2032061" cy="808165"/>
          </a:xfrm>
          <a:solidFill>
            <a:srgbClr val="002060"/>
          </a:solidFill>
          <a:scene3d>
            <a:camera prst="orthographicFront"/>
            <a:lightRig rig="threePt" dir="t"/>
          </a:scene3d>
        </p:grpSpPr>
        <p:sp>
          <p:nvSpPr>
            <p:cNvPr id="112" name="Rounded Rectangle 111"/>
            <p:cNvSpPr/>
            <p:nvPr/>
          </p:nvSpPr>
          <p:spPr>
            <a:xfrm>
              <a:off x="2205050" y="267832"/>
              <a:ext cx="2032061" cy="808165"/>
            </a:xfrm>
            <a:prstGeom prst="roundRect">
              <a:avLst>
                <a:gd name="adj" fmla="val 10000"/>
              </a:avLst>
            </a:prstGeom>
            <a:grpFill/>
            <a:ln w="12700"/>
            <a:sp3d extrusionH="76200">
              <a:extrusionClr>
                <a:srgbClr val="FF9999"/>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3" name="Rounded Rectangle 18"/>
            <p:cNvSpPr/>
            <p:nvPr/>
          </p:nvSpPr>
          <p:spPr>
            <a:xfrm>
              <a:off x="2228720" y="291502"/>
              <a:ext cx="1984721" cy="760825"/>
            </a:xfrm>
            <a:prstGeom prst="rect">
              <a:avLst/>
            </a:prstGeom>
            <a:grpFill/>
            <a:ln w="12700"/>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bg2"/>
                  </a:solidFill>
                </a:rPr>
                <a:t>BIOCHEMICAL</a:t>
              </a:r>
            </a:p>
            <a:p>
              <a:pPr lvl="0" algn="ctr" defTabSz="711200">
                <a:lnSpc>
                  <a:spcPct val="90000"/>
                </a:lnSpc>
                <a:spcBef>
                  <a:spcPct val="0"/>
                </a:spcBef>
                <a:spcAft>
                  <a:spcPct val="35000"/>
                </a:spcAft>
              </a:pPr>
              <a:r>
                <a:rPr lang="en-IN" sz="1400" kern="1200" dirty="0" smtClean="0">
                  <a:solidFill>
                    <a:schemeClr val="bg2"/>
                  </a:solidFill>
                </a:rPr>
                <a:t>CHARACTERIZATION </a:t>
              </a:r>
              <a:endParaRPr lang="en-IN" sz="1400" kern="1200" dirty="0">
                <a:solidFill>
                  <a:schemeClr val="bg2"/>
                </a:solidFill>
              </a:endParaRPr>
            </a:p>
          </p:txBody>
        </p:sp>
      </p:grpSp>
      <p:sp>
        <p:nvSpPr>
          <p:cNvPr id="14" name="Straight Connector 19"/>
          <p:cNvSpPr/>
          <p:nvPr/>
        </p:nvSpPr>
        <p:spPr>
          <a:xfrm>
            <a:off x="4562968" y="1670677"/>
            <a:ext cx="203206" cy="277573"/>
          </a:xfrm>
          <a:custGeom>
            <a:avLst/>
            <a:gdLst/>
            <a:ahLst/>
            <a:cxnLst/>
            <a:rect l="0" t="0" r="0" b="0"/>
            <a:pathLst>
              <a:path>
                <a:moveTo>
                  <a:pt x="0" y="0"/>
                </a:moveTo>
                <a:lnTo>
                  <a:pt x="0" y="277573"/>
                </a:lnTo>
                <a:lnTo>
                  <a:pt x="203206" y="277573"/>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2" name="Group 14"/>
          <p:cNvGrpSpPr/>
          <p:nvPr/>
        </p:nvGrpSpPr>
        <p:grpSpPr>
          <a:xfrm>
            <a:off x="4766175" y="1763201"/>
            <a:ext cx="1408511" cy="370098"/>
            <a:chOff x="2611463" y="1168521"/>
            <a:chExt cx="1408511" cy="370098"/>
          </a:xfrm>
          <a:scene3d>
            <a:camera prst="orthographicFront"/>
            <a:lightRig rig="threePt" dir="t"/>
          </a:scene3d>
        </p:grpSpPr>
        <p:sp>
          <p:nvSpPr>
            <p:cNvPr id="110" name="Rounded Rectangle 109"/>
            <p:cNvSpPr/>
            <p:nvPr/>
          </p:nvSpPr>
          <p:spPr>
            <a:xfrm>
              <a:off x="2611463" y="1168521"/>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1" name="Rounded Rectangle 21"/>
            <p:cNvSpPr/>
            <p:nvPr/>
          </p:nvSpPr>
          <p:spPr>
            <a:xfrm>
              <a:off x="2622303" y="1179361"/>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TSI, SIM</a:t>
              </a:r>
              <a:endParaRPr lang="en-IN" sz="1400" kern="1200" dirty="0">
                <a:solidFill>
                  <a:schemeClr val="tx2"/>
                </a:solidFill>
              </a:endParaRPr>
            </a:p>
          </p:txBody>
        </p:sp>
      </p:grpSp>
      <p:sp>
        <p:nvSpPr>
          <p:cNvPr id="16" name="Straight Connector 22"/>
          <p:cNvSpPr/>
          <p:nvPr/>
        </p:nvSpPr>
        <p:spPr>
          <a:xfrm>
            <a:off x="4562968" y="1670677"/>
            <a:ext cx="203206" cy="822930"/>
          </a:xfrm>
          <a:custGeom>
            <a:avLst/>
            <a:gdLst/>
            <a:ahLst/>
            <a:cxnLst/>
            <a:rect l="0" t="0" r="0" b="0"/>
            <a:pathLst>
              <a:path>
                <a:moveTo>
                  <a:pt x="0" y="0"/>
                </a:moveTo>
                <a:lnTo>
                  <a:pt x="0" y="822930"/>
                </a:lnTo>
                <a:lnTo>
                  <a:pt x="203206" y="822930"/>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3" name="Group 16"/>
          <p:cNvGrpSpPr/>
          <p:nvPr/>
        </p:nvGrpSpPr>
        <p:grpSpPr>
          <a:xfrm>
            <a:off x="4766175" y="2225824"/>
            <a:ext cx="1739128" cy="535565"/>
            <a:chOff x="2611463" y="1631144"/>
            <a:chExt cx="1408511" cy="535565"/>
          </a:xfrm>
          <a:scene3d>
            <a:camera prst="orthographicFront"/>
            <a:lightRig rig="threePt" dir="t"/>
          </a:scene3d>
        </p:grpSpPr>
        <p:sp>
          <p:nvSpPr>
            <p:cNvPr id="108" name="Rounded Rectangle 107"/>
            <p:cNvSpPr/>
            <p:nvPr/>
          </p:nvSpPr>
          <p:spPr>
            <a:xfrm>
              <a:off x="2611463" y="1631144"/>
              <a:ext cx="1408511" cy="535565"/>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9" name="Rounded Rectangle 24"/>
            <p:cNvSpPr/>
            <p:nvPr/>
          </p:nvSpPr>
          <p:spPr>
            <a:xfrm>
              <a:off x="2627149" y="1646830"/>
              <a:ext cx="1377139" cy="504193"/>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NUTRIENT GELATIN</a:t>
              </a:r>
              <a:endParaRPr lang="en-IN" sz="1400" kern="1200" dirty="0">
                <a:solidFill>
                  <a:schemeClr val="tx2"/>
                </a:solidFill>
              </a:endParaRPr>
            </a:p>
          </p:txBody>
        </p:sp>
      </p:grpSp>
      <p:sp>
        <p:nvSpPr>
          <p:cNvPr id="18" name="Straight Connector 25"/>
          <p:cNvSpPr/>
          <p:nvPr/>
        </p:nvSpPr>
        <p:spPr>
          <a:xfrm>
            <a:off x="4562968" y="1670677"/>
            <a:ext cx="203206" cy="1368286"/>
          </a:xfrm>
          <a:custGeom>
            <a:avLst/>
            <a:gdLst/>
            <a:ahLst/>
            <a:cxnLst/>
            <a:rect l="0" t="0" r="0" b="0"/>
            <a:pathLst>
              <a:path>
                <a:moveTo>
                  <a:pt x="0" y="0"/>
                </a:moveTo>
                <a:lnTo>
                  <a:pt x="0" y="1368286"/>
                </a:lnTo>
                <a:lnTo>
                  <a:pt x="203206" y="1368286"/>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5" name="Group 18"/>
          <p:cNvGrpSpPr/>
          <p:nvPr/>
        </p:nvGrpSpPr>
        <p:grpSpPr>
          <a:xfrm>
            <a:off x="4766175" y="2853915"/>
            <a:ext cx="1408511" cy="370098"/>
            <a:chOff x="2611463" y="2259235"/>
            <a:chExt cx="1408511" cy="370098"/>
          </a:xfrm>
          <a:scene3d>
            <a:camera prst="orthographicFront"/>
            <a:lightRig rig="threePt" dir="t"/>
          </a:scene3d>
        </p:grpSpPr>
        <p:sp>
          <p:nvSpPr>
            <p:cNvPr id="106" name="Rounded Rectangle 105"/>
            <p:cNvSpPr/>
            <p:nvPr/>
          </p:nvSpPr>
          <p:spPr>
            <a:xfrm>
              <a:off x="2611463" y="2259235"/>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7" name="Rounded Rectangle 27"/>
            <p:cNvSpPr/>
            <p:nvPr/>
          </p:nvSpPr>
          <p:spPr>
            <a:xfrm>
              <a:off x="2622303" y="2270075"/>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CITRATE</a:t>
              </a:r>
              <a:endParaRPr lang="en-IN" sz="1400" kern="1200" dirty="0">
                <a:solidFill>
                  <a:schemeClr val="tx2"/>
                </a:solidFill>
              </a:endParaRPr>
            </a:p>
          </p:txBody>
        </p:sp>
      </p:grpSp>
      <p:sp>
        <p:nvSpPr>
          <p:cNvPr id="20" name="Straight Connector 28"/>
          <p:cNvSpPr/>
          <p:nvPr/>
        </p:nvSpPr>
        <p:spPr>
          <a:xfrm>
            <a:off x="4562968" y="1670677"/>
            <a:ext cx="203206" cy="1830909"/>
          </a:xfrm>
          <a:custGeom>
            <a:avLst/>
            <a:gdLst/>
            <a:ahLst/>
            <a:cxnLst/>
            <a:rect l="0" t="0" r="0" b="0"/>
            <a:pathLst>
              <a:path>
                <a:moveTo>
                  <a:pt x="0" y="0"/>
                </a:moveTo>
                <a:lnTo>
                  <a:pt x="0" y="1830909"/>
                </a:lnTo>
                <a:lnTo>
                  <a:pt x="203206" y="1830909"/>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7" name="Group 20"/>
          <p:cNvGrpSpPr/>
          <p:nvPr/>
        </p:nvGrpSpPr>
        <p:grpSpPr>
          <a:xfrm>
            <a:off x="4766175" y="3316538"/>
            <a:ext cx="1408511" cy="370098"/>
            <a:chOff x="2611463" y="2721858"/>
            <a:chExt cx="1408511" cy="370098"/>
          </a:xfrm>
          <a:scene3d>
            <a:camera prst="orthographicFront"/>
            <a:lightRig rig="threePt" dir="t"/>
          </a:scene3d>
        </p:grpSpPr>
        <p:sp>
          <p:nvSpPr>
            <p:cNvPr id="104" name="Rounded Rectangle 103"/>
            <p:cNvSpPr/>
            <p:nvPr/>
          </p:nvSpPr>
          <p:spPr>
            <a:xfrm>
              <a:off x="2611463" y="2721858"/>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5" name="Rounded Rectangle 30"/>
            <p:cNvSpPr/>
            <p:nvPr/>
          </p:nvSpPr>
          <p:spPr>
            <a:xfrm>
              <a:off x="2622303" y="2732698"/>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STARCH</a:t>
              </a:r>
              <a:endParaRPr lang="en-IN" sz="1400" kern="1200" dirty="0">
                <a:solidFill>
                  <a:schemeClr val="tx2"/>
                </a:solidFill>
              </a:endParaRPr>
            </a:p>
          </p:txBody>
        </p:sp>
      </p:grpSp>
      <p:sp>
        <p:nvSpPr>
          <p:cNvPr id="22" name="Straight Connector 31"/>
          <p:cNvSpPr/>
          <p:nvPr/>
        </p:nvSpPr>
        <p:spPr>
          <a:xfrm>
            <a:off x="4562968" y="1670677"/>
            <a:ext cx="203206" cy="2293532"/>
          </a:xfrm>
          <a:custGeom>
            <a:avLst/>
            <a:gdLst/>
            <a:ahLst/>
            <a:cxnLst/>
            <a:rect l="0" t="0" r="0" b="0"/>
            <a:pathLst>
              <a:path>
                <a:moveTo>
                  <a:pt x="0" y="0"/>
                </a:moveTo>
                <a:lnTo>
                  <a:pt x="0" y="2293532"/>
                </a:lnTo>
                <a:lnTo>
                  <a:pt x="203206" y="2293532"/>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19" name="Group 22"/>
          <p:cNvGrpSpPr/>
          <p:nvPr/>
        </p:nvGrpSpPr>
        <p:grpSpPr>
          <a:xfrm>
            <a:off x="4766175" y="3779160"/>
            <a:ext cx="1408511" cy="370098"/>
            <a:chOff x="2611463" y="3184480"/>
            <a:chExt cx="1408511" cy="370098"/>
          </a:xfrm>
          <a:scene3d>
            <a:camera prst="orthographicFront"/>
            <a:lightRig rig="threePt" dir="t"/>
          </a:scene3d>
        </p:grpSpPr>
        <p:sp>
          <p:nvSpPr>
            <p:cNvPr id="102" name="Rounded Rectangle 101"/>
            <p:cNvSpPr/>
            <p:nvPr/>
          </p:nvSpPr>
          <p:spPr>
            <a:xfrm>
              <a:off x="2611463" y="3184480"/>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3" name="Rounded Rectangle 33"/>
            <p:cNvSpPr/>
            <p:nvPr/>
          </p:nvSpPr>
          <p:spPr>
            <a:xfrm>
              <a:off x="2622303" y="3195320"/>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NITRATE</a:t>
              </a:r>
              <a:endParaRPr lang="en-IN" sz="1400" kern="1200" dirty="0">
                <a:solidFill>
                  <a:schemeClr val="tx2"/>
                </a:solidFill>
              </a:endParaRPr>
            </a:p>
          </p:txBody>
        </p:sp>
      </p:grpSp>
      <p:sp>
        <p:nvSpPr>
          <p:cNvPr id="24" name="Straight Connector 34"/>
          <p:cNvSpPr/>
          <p:nvPr/>
        </p:nvSpPr>
        <p:spPr>
          <a:xfrm>
            <a:off x="4562968" y="1670677"/>
            <a:ext cx="203206" cy="2756155"/>
          </a:xfrm>
          <a:custGeom>
            <a:avLst/>
            <a:gdLst/>
            <a:ahLst/>
            <a:cxnLst/>
            <a:rect l="0" t="0" r="0" b="0"/>
            <a:pathLst>
              <a:path>
                <a:moveTo>
                  <a:pt x="0" y="0"/>
                </a:moveTo>
                <a:lnTo>
                  <a:pt x="0" y="2756155"/>
                </a:lnTo>
                <a:lnTo>
                  <a:pt x="203206" y="2756155"/>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1" name="Group 24"/>
          <p:cNvGrpSpPr/>
          <p:nvPr/>
        </p:nvGrpSpPr>
        <p:grpSpPr>
          <a:xfrm>
            <a:off x="4766175" y="4241783"/>
            <a:ext cx="1408511" cy="370098"/>
            <a:chOff x="2611463" y="3647103"/>
            <a:chExt cx="1408511" cy="370098"/>
          </a:xfrm>
          <a:scene3d>
            <a:camera prst="orthographicFront"/>
            <a:lightRig rig="threePt" dir="t"/>
          </a:scene3d>
        </p:grpSpPr>
        <p:sp>
          <p:nvSpPr>
            <p:cNvPr id="100" name="Rounded Rectangle 99"/>
            <p:cNvSpPr/>
            <p:nvPr/>
          </p:nvSpPr>
          <p:spPr>
            <a:xfrm>
              <a:off x="2611463" y="3647103"/>
              <a:ext cx="1408511"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01" name="Rounded Rectangle 36"/>
            <p:cNvSpPr/>
            <p:nvPr/>
          </p:nvSpPr>
          <p:spPr>
            <a:xfrm>
              <a:off x="2622303" y="3657943"/>
              <a:ext cx="1386831"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MR-VP</a:t>
              </a:r>
              <a:endParaRPr lang="en-IN" sz="1400" kern="1200" dirty="0">
                <a:solidFill>
                  <a:schemeClr val="tx2"/>
                </a:solidFill>
              </a:endParaRPr>
            </a:p>
          </p:txBody>
        </p:sp>
      </p:grpSp>
      <p:sp>
        <p:nvSpPr>
          <p:cNvPr id="26" name="Straight Connector 37"/>
          <p:cNvSpPr/>
          <p:nvPr/>
        </p:nvSpPr>
        <p:spPr>
          <a:xfrm>
            <a:off x="4562968" y="1670677"/>
            <a:ext cx="203206" cy="3265494"/>
          </a:xfrm>
          <a:custGeom>
            <a:avLst/>
            <a:gdLst/>
            <a:ahLst/>
            <a:cxnLst/>
            <a:rect l="0" t="0" r="0" b="0"/>
            <a:pathLst>
              <a:path>
                <a:moveTo>
                  <a:pt x="0" y="0"/>
                </a:moveTo>
                <a:lnTo>
                  <a:pt x="0" y="3265494"/>
                </a:lnTo>
                <a:lnTo>
                  <a:pt x="203206" y="3265494"/>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 name="Group 26"/>
          <p:cNvGrpSpPr/>
          <p:nvPr/>
        </p:nvGrpSpPr>
        <p:grpSpPr>
          <a:xfrm>
            <a:off x="4766175" y="4704406"/>
            <a:ext cx="1750565" cy="463529"/>
            <a:chOff x="2611463" y="4109726"/>
            <a:chExt cx="1750565" cy="463529"/>
          </a:xfrm>
          <a:scene3d>
            <a:camera prst="orthographicFront"/>
            <a:lightRig rig="threePt" dir="t"/>
          </a:scene3d>
        </p:grpSpPr>
        <p:sp>
          <p:nvSpPr>
            <p:cNvPr id="98" name="Rounded Rectangle 97"/>
            <p:cNvSpPr/>
            <p:nvPr/>
          </p:nvSpPr>
          <p:spPr>
            <a:xfrm>
              <a:off x="2611463" y="4109726"/>
              <a:ext cx="1750565" cy="463529"/>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9" name="Rounded Rectangle 39"/>
            <p:cNvSpPr/>
            <p:nvPr/>
          </p:nvSpPr>
          <p:spPr>
            <a:xfrm>
              <a:off x="2625039" y="4123302"/>
              <a:ext cx="1723413" cy="436377"/>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CATALASE, OXIDASE</a:t>
              </a:r>
              <a:endParaRPr lang="en-IN" sz="1400" kern="1200" dirty="0">
                <a:solidFill>
                  <a:schemeClr val="tx2"/>
                </a:solidFill>
              </a:endParaRPr>
            </a:p>
          </p:txBody>
        </p:sp>
      </p:grpSp>
      <p:grpSp>
        <p:nvGrpSpPr>
          <p:cNvPr id="25" name="Group 27"/>
          <p:cNvGrpSpPr/>
          <p:nvPr/>
        </p:nvGrpSpPr>
        <p:grpSpPr>
          <a:xfrm>
            <a:off x="6414869" y="831196"/>
            <a:ext cx="1786596" cy="749410"/>
            <a:chOff x="4422161" y="267832"/>
            <a:chExt cx="1478587" cy="683713"/>
          </a:xfrm>
          <a:solidFill>
            <a:srgbClr val="002060"/>
          </a:solidFill>
          <a:scene3d>
            <a:camera prst="orthographicFront"/>
            <a:lightRig rig="threePt" dir="t"/>
          </a:scene3d>
        </p:grpSpPr>
        <p:sp>
          <p:nvSpPr>
            <p:cNvPr id="96" name="Rounded Rectangle 95"/>
            <p:cNvSpPr/>
            <p:nvPr/>
          </p:nvSpPr>
          <p:spPr>
            <a:xfrm>
              <a:off x="4422161" y="267832"/>
              <a:ext cx="1478587" cy="683713"/>
            </a:xfrm>
            <a:prstGeom prst="roundRect">
              <a:avLst>
                <a:gd name="adj" fmla="val 10000"/>
              </a:avLst>
            </a:prstGeom>
            <a:grpFill/>
            <a:ln w="12700"/>
            <a:sp3d extrusionH="76200">
              <a:extrusionClr>
                <a:srgbClr val="FF9999"/>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7" name="Rounded Rectangle 41"/>
            <p:cNvSpPr/>
            <p:nvPr/>
          </p:nvSpPr>
          <p:spPr>
            <a:xfrm>
              <a:off x="4507815" y="296070"/>
              <a:ext cx="1375082" cy="539531"/>
            </a:xfrm>
            <a:prstGeom prst="rect">
              <a:avLst/>
            </a:prstGeom>
            <a:grpFill/>
            <a:ln w="12700"/>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bg2"/>
                  </a:solidFill>
                </a:rPr>
                <a:t>CARBOHYDRATE </a:t>
              </a:r>
            </a:p>
            <a:p>
              <a:pPr lvl="0" algn="ctr" defTabSz="711200">
                <a:lnSpc>
                  <a:spcPct val="90000"/>
                </a:lnSpc>
                <a:spcBef>
                  <a:spcPct val="0"/>
                </a:spcBef>
                <a:spcAft>
                  <a:spcPct val="35000"/>
                </a:spcAft>
              </a:pPr>
              <a:r>
                <a:rPr lang="en-IN" sz="1400" kern="1200" dirty="0" smtClean="0">
                  <a:solidFill>
                    <a:schemeClr val="bg2"/>
                  </a:solidFill>
                </a:rPr>
                <a:t>FERMENTATION  </a:t>
              </a:r>
              <a:endParaRPr lang="en-IN" sz="1400" kern="1200" dirty="0">
                <a:solidFill>
                  <a:schemeClr val="bg2"/>
                </a:solidFill>
              </a:endParaRPr>
            </a:p>
          </p:txBody>
        </p:sp>
      </p:grpSp>
      <p:sp>
        <p:nvSpPr>
          <p:cNvPr id="29" name="Straight Connector 42"/>
          <p:cNvSpPr/>
          <p:nvPr/>
        </p:nvSpPr>
        <p:spPr>
          <a:xfrm>
            <a:off x="6724732" y="1471967"/>
            <a:ext cx="147858" cy="322840"/>
          </a:xfrm>
          <a:custGeom>
            <a:avLst/>
            <a:gdLst/>
            <a:ahLst/>
            <a:cxnLst/>
            <a:rect l="0" t="0" r="0" b="0"/>
            <a:pathLst>
              <a:path>
                <a:moveTo>
                  <a:pt x="0" y="0"/>
                </a:moveTo>
                <a:lnTo>
                  <a:pt x="0" y="322840"/>
                </a:lnTo>
                <a:lnTo>
                  <a:pt x="147858" y="322840"/>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7" name="Group 29"/>
          <p:cNvGrpSpPr/>
          <p:nvPr/>
        </p:nvGrpSpPr>
        <p:grpSpPr>
          <a:xfrm>
            <a:off x="6872591" y="1662968"/>
            <a:ext cx="1059114" cy="460631"/>
            <a:chOff x="4717879" y="969812"/>
            <a:chExt cx="1059114" cy="460631"/>
          </a:xfrm>
          <a:scene3d>
            <a:camera prst="orthographicFront"/>
            <a:lightRig rig="threePt" dir="t"/>
          </a:scene3d>
        </p:grpSpPr>
        <p:sp>
          <p:nvSpPr>
            <p:cNvPr id="94" name="Rounded Rectangle 93"/>
            <p:cNvSpPr/>
            <p:nvPr/>
          </p:nvSpPr>
          <p:spPr>
            <a:xfrm>
              <a:off x="4717879" y="969812"/>
              <a:ext cx="1059114" cy="460631"/>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5" name="Rounded Rectangle 44"/>
            <p:cNvSpPr/>
            <p:nvPr/>
          </p:nvSpPr>
          <p:spPr>
            <a:xfrm>
              <a:off x="4731370" y="983303"/>
              <a:ext cx="1032132" cy="433649"/>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LACTOSE</a:t>
              </a:r>
            </a:p>
          </p:txBody>
        </p:sp>
      </p:grpSp>
      <p:sp>
        <p:nvSpPr>
          <p:cNvPr id="31" name="Straight Connector 45"/>
          <p:cNvSpPr/>
          <p:nvPr/>
        </p:nvSpPr>
        <p:spPr>
          <a:xfrm>
            <a:off x="6724732" y="1471967"/>
            <a:ext cx="156066" cy="912203"/>
          </a:xfrm>
          <a:custGeom>
            <a:avLst/>
            <a:gdLst/>
            <a:ahLst/>
            <a:cxnLst/>
            <a:rect l="0" t="0" r="0" b="0"/>
            <a:pathLst>
              <a:path>
                <a:moveTo>
                  <a:pt x="0" y="0"/>
                </a:moveTo>
                <a:lnTo>
                  <a:pt x="0" y="912203"/>
                </a:lnTo>
                <a:lnTo>
                  <a:pt x="156066" y="912203"/>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8" name="Group 31"/>
          <p:cNvGrpSpPr/>
          <p:nvPr/>
        </p:nvGrpSpPr>
        <p:grpSpPr>
          <a:xfrm>
            <a:off x="6880798" y="2219551"/>
            <a:ext cx="1324543" cy="526191"/>
            <a:chOff x="4726086" y="1526395"/>
            <a:chExt cx="1324543" cy="526191"/>
          </a:xfrm>
          <a:scene3d>
            <a:camera prst="orthographicFront"/>
            <a:lightRig rig="threePt" dir="t"/>
          </a:scene3d>
        </p:grpSpPr>
        <p:sp>
          <p:nvSpPr>
            <p:cNvPr id="92" name="Rounded Rectangle 91"/>
            <p:cNvSpPr/>
            <p:nvPr/>
          </p:nvSpPr>
          <p:spPr>
            <a:xfrm>
              <a:off x="4726086" y="1526395"/>
              <a:ext cx="1324543" cy="526191"/>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3" name="Rounded Rectangle 47"/>
            <p:cNvSpPr/>
            <p:nvPr/>
          </p:nvSpPr>
          <p:spPr>
            <a:xfrm>
              <a:off x="4741498" y="1541807"/>
              <a:ext cx="1293719" cy="495367"/>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DEXTROSE</a:t>
              </a:r>
            </a:p>
          </p:txBody>
        </p:sp>
      </p:grpSp>
      <p:sp>
        <p:nvSpPr>
          <p:cNvPr id="33" name="Straight Connector 48"/>
          <p:cNvSpPr/>
          <p:nvPr/>
        </p:nvSpPr>
        <p:spPr>
          <a:xfrm>
            <a:off x="6724732" y="1471967"/>
            <a:ext cx="156066" cy="1537197"/>
          </a:xfrm>
          <a:custGeom>
            <a:avLst/>
            <a:gdLst/>
            <a:ahLst/>
            <a:cxnLst/>
            <a:rect l="0" t="0" r="0" b="0"/>
            <a:pathLst>
              <a:path>
                <a:moveTo>
                  <a:pt x="0" y="0"/>
                </a:moveTo>
                <a:lnTo>
                  <a:pt x="0" y="1537197"/>
                </a:lnTo>
                <a:lnTo>
                  <a:pt x="156066" y="1537197"/>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30" name="Group 33"/>
          <p:cNvGrpSpPr/>
          <p:nvPr/>
        </p:nvGrpSpPr>
        <p:grpSpPr>
          <a:xfrm>
            <a:off x="6880798" y="2826187"/>
            <a:ext cx="1222994" cy="562908"/>
            <a:chOff x="4726086" y="2133031"/>
            <a:chExt cx="1222994" cy="562908"/>
          </a:xfrm>
          <a:scene3d>
            <a:camera prst="orthographicFront"/>
            <a:lightRig rig="threePt" dir="t"/>
          </a:scene3d>
        </p:grpSpPr>
        <p:sp>
          <p:nvSpPr>
            <p:cNvPr id="90" name="Rounded Rectangle 89"/>
            <p:cNvSpPr/>
            <p:nvPr/>
          </p:nvSpPr>
          <p:spPr>
            <a:xfrm>
              <a:off x="4726086" y="2133031"/>
              <a:ext cx="1222994" cy="56290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1" name="Rounded Rectangle 50"/>
            <p:cNvSpPr/>
            <p:nvPr/>
          </p:nvSpPr>
          <p:spPr>
            <a:xfrm>
              <a:off x="4742573" y="2149518"/>
              <a:ext cx="1190020" cy="529934"/>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MANNITOL</a:t>
              </a:r>
            </a:p>
          </p:txBody>
        </p:sp>
      </p:grpSp>
      <p:sp>
        <p:nvSpPr>
          <p:cNvPr id="35" name="Straight Connector 51"/>
          <p:cNvSpPr/>
          <p:nvPr/>
        </p:nvSpPr>
        <p:spPr>
          <a:xfrm>
            <a:off x="6724732" y="1471967"/>
            <a:ext cx="156066" cy="2188787"/>
          </a:xfrm>
          <a:custGeom>
            <a:avLst/>
            <a:gdLst/>
            <a:ahLst/>
            <a:cxnLst/>
            <a:rect l="0" t="0" r="0" b="0"/>
            <a:pathLst>
              <a:path>
                <a:moveTo>
                  <a:pt x="0" y="0"/>
                </a:moveTo>
                <a:lnTo>
                  <a:pt x="0" y="2188787"/>
                </a:lnTo>
                <a:lnTo>
                  <a:pt x="156066" y="2188787"/>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4" name="Group 35"/>
          <p:cNvGrpSpPr/>
          <p:nvPr/>
        </p:nvGrpSpPr>
        <p:grpSpPr>
          <a:xfrm>
            <a:off x="6880798" y="3497734"/>
            <a:ext cx="991348" cy="522993"/>
            <a:chOff x="4726086" y="2804578"/>
            <a:chExt cx="991348" cy="522993"/>
          </a:xfrm>
          <a:scene3d>
            <a:camera prst="orthographicFront"/>
            <a:lightRig rig="threePt" dir="t"/>
          </a:scene3d>
        </p:grpSpPr>
        <p:sp>
          <p:nvSpPr>
            <p:cNvPr id="88" name="Rounded Rectangle 87"/>
            <p:cNvSpPr/>
            <p:nvPr/>
          </p:nvSpPr>
          <p:spPr>
            <a:xfrm>
              <a:off x="4726086" y="2804578"/>
              <a:ext cx="991348" cy="522993"/>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9" name="Rounded Rectangle 53"/>
            <p:cNvSpPr/>
            <p:nvPr/>
          </p:nvSpPr>
          <p:spPr>
            <a:xfrm>
              <a:off x="4741404" y="2819896"/>
              <a:ext cx="960712" cy="492357"/>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SUCROSE</a:t>
              </a:r>
            </a:p>
          </p:txBody>
        </p:sp>
      </p:grpSp>
      <p:sp>
        <p:nvSpPr>
          <p:cNvPr id="37" name="Straight Connector 54"/>
          <p:cNvSpPr/>
          <p:nvPr/>
        </p:nvSpPr>
        <p:spPr>
          <a:xfrm>
            <a:off x="6724732" y="1471967"/>
            <a:ext cx="156066" cy="2775624"/>
          </a:xfrm>
          <a:custGeom>
            <a:avLst/>
            <a:gdLst/>
            <a:ahLst/>
            <a:cxnLst/>
            <a:rect l="0" t="0" r="0" b="0"/>
            <a:pathLst>
              <a:path>
                <a:moveTo>
                  <a:pt x="0" y="0"/>
                </a:moveTo>
                <a:lnTo>
                  <a:pt x="0" y="2775624"/>
                </a:lnTo>
                <a:lnTo>
                  <a:pt x="156066" y="2775624"/>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5" name="Group 37"/>
          <p:cNvGrpSpPr/>
          <p:nvPr/>
        </p:nvGrpSpPr>
        <p:grpSpPr>
          <a:xfrm>
            <a:off x="6880798" y="4120254"/>
            <a:ext cx="1031739" cy="451627"/>
            <a:chOff x="4726086" y="3427098"/>
            <a:chExt cx="1031739" cy="451627"/>
          </a:xfrm>
          <a:scene3d>
            <a:camera prst="orthographicFront"/>
            <a:lightRig rig="threePt" dir="t"/>
          </a:scene3d>
        </p:grpSpPr>
        <p:sp>
          <p:nvSpPr>
            <p:cNvPr id="86" name="Rounded Rectangle 85"/>
            <p:cNvSpPr/>
            <p:nvPr/>
          </p:nvSpPr>
          <p:spPr>
            <a:xfrm>
              <a:off x="4726086" y="3427098"/>
              <a:ext cx="1031739" cy="451627"/>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7" name="Rounded Rectangle 56"/>
            <p:cNvSpPr/>
            <p:nvPr/>
          </p:nvSpPr>
          <p:spPr>
            <a:xfrm>
              <a:off x="4739314" y="3440326"/>
              <a:ext cx="1005283" cy="425171"/>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INOSITOL</a:t>
              </a:r>
            </a:p>
          </p:txBody>
        </p:sp>
      </p:grpSp>
      <p:sp>
        <p:nvSpPr>
          <p:cNvPr id="39" name="Straight Connector 57"/>
          <p:cNvSpPr/>
          <p:nvPr/>
        </p:nvSpPr>
        <p:spPr>
          <a:xfrm>
            <a:off x="6724732" y="1471967"/>
            <a:ext cx="147858" cy="3255496"/>
          </a:xfrm>
          <a:custGeom>
            <a:avLst/>
            <a:gdLst/>
            <a:ahLst/>
            <a:cxnLst/>
            <a:rect l="0" t="0" r="0" b="0"/>
            <a:pathLst>
              <a:path>
                <a:moveTo>
                  <a:pt x="0" y="0"/>
                </a:moveTo>
                <a:lnTo>
                  <a:pt x="0" y="3255496"/>
                </a:lnTo>
                <a:lnTo>
                  <a:pt x="147858" y="3255496"/>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6" name="Group 39"/>
          <p:cNvGrpSpPr/>
          <p:nvPr/>
        </p:nvGrpSpPr>
        <p:grpSpPr>
          <a:xfrm>
            <a:off x="6872591" y="4649943"/>
            <a:ext cx="1211512" cy="351993"/>
            <a:chOff x="4717879" y="3956787"/>
            <a:chExt cx="1211512" cy="351993"/>
          </a:xfrm>
          <a:scene3d>
            <a:camera prst="orthographicFront"/>
            <a:lightRig rig="threePt" dir="t"/>
          </a:scene3d>
        </p:grpSpPr>
        <p:sp>
          <p:nvSpPr>
            <p:cNvPr id="84" name="Rounded Rectangle 83"/>
            <p:cNvSpPr/>
            <p:nvPr/>
          </p:nvSpPr>
          <p:spPr>
            <a:xfrm>
              <a:off x="4717879" y="3956787"/>
              <a:ext cx="1211512" cy="351993"/>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5" name="Rounded Rectangle 59"/>
            <p:cNvSpPr/>
            <p:nvPr/>
          </p:nvSpPr>
          <p:spPr>
            <a:xfrm>
              <a:off x="4728189" y="3967097"/>
              <a:ext cx="1190892" cy="331373"/>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MALTOSE</a:t>
              </a:r>
            </a:p>
          </p:txBody>
        </p:sp>
      </p:grpSp>
      <p:sp>
        <p:nvSpPr>
          <p:cNvPr id="41" name="Straight Connector 60"/>
          <p:cNvSpPr/>
          <p:nvPr/>
        </p:nvSpPr>
        <p:spPr>
          <a:xfrm>
            <a:off x="6724732" y="1471967"/>
            <a:ext cx="147858" cy="3670444"/>
          </a:xfrm>
          <a:custGeom>
            <a:avLst/>
            <a:gdLst/>
            <a:ahLst/>
            <a:cxnLst/>
            <a:rect l="0" t="0" r="0" b="0"/>
            <a:pathLst>
              <a:path>
                <a:moveTo>
                  <a:pt x="0" y="0"/>
                </a:moveTo>
                <a:lnTo>
                  <a:pt x="0" y="3670444"/>
                </a:lnTo>
                <a:lnTo>
                  <a:pt x="147858" y="3670444"/>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7" name="Group 41"/>
          <p:cNvGrpSpPr/>
          <p:nvPr/>
        </p:nvGrpSpPr>
        <p:grpSpPr>
          <a:xfrm>
            <a:off x="6872591" y="5094461"/>
            <a:ext cx="1322316" cy="292855"/>
            <a:chOff x="4717879" y="4401305"/>
            <a:chExt cx="1322316" cy="292855"/>
          </a:xfrm>
          <a:scene3d>
            <a:camera prst="orthographicFront"/>
            <a:lightRig rig="threePt" dir="t"/>
          </a:scene3d>
        </p:grpSpPr>
        <p:sp>
          <p:nvSpPr>
            <p:cNvPr id="82" name="Rounded Rectangle 81"/>
            <p:cNvSpPr/>
            <p:nvPr/>
          </p:nvSpPr>
          <p:spPr>
            <a:xfrm>
              <a:off x="4717879" y="4401305"/>
              <a:ext cx="1322316" cy="292855"/>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3" name="Rounded Rectangle 62"/>
            <p:cNvSpPr/>
            <p:nvPr/>
          </p:nvSpPr>
          <p:spPr>
            <a:xfrm>
              <a:off x="4726456" y="4409882"/>
              <a:ext cx="1305162" cy="275701"/>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GALACTOSE</a:t>
              </a:r>
              <a:endParaRPr lang="en-IN" sz="1400" kern="1200" dirty="0">
                <a:solidFill>
                  <a:schemeClr val="tx2"/>
                </a:solidFill>
              </a:endParaRPr>
            </a:p>
          </p:txBody>
        </p:sp>
      </p:grpSp>
      <p:sp>
        <p:nvSpPr>
          <p:cNvPr id="43" name="Straight Connector 63"/>
          <p:cNvSpPr/>
          <p:nvPr/>
        </p:nvSpPr>
        <p:spPr>
          <a:xfrm>
            <a:off x="6724732" y="1471967"/>
            <a:ext cx="156066" cy="4119264"/>
          </a:xfrm>
          <a:custGeom>
            <a:avLst/>
            <a:gdLst/>
            <a:ahLst/>
            <a:cxnLst/>
            <a:rect l="0" t="0" r="0" b="0"/>
            <a:pathLst>
              <a:path>
                <a:moveTo>
                  <a:pt x="0" y="0"/>
                </a:moveTo>
                <a:lnTo>
                  <a:pt x="0" y="4119264"/>
                </a:lnTo>
                <a:lnTo>
                  <a:pt x="156066" y="4119264"/>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28" name="Group 43"/>
          <p:cNvGrpSpPr/>
          <p:nvPr/>
        </p:nvGrpSpPr>
        <p:grpSpPr>
          <a:xfrm>
            <a:off x="6880798" y="5504659"/>
            <a:ext cx="1101235" cy="370098"/>
            <a:chOff x="4726086" y="4811503"/>
            <a:chExt cx="1101235" cy="370098"/>
          </a:xfrm>
          <a:scene3d>
            <a:camera prst="orthographicFront"/>
            <a:lightRig rig="threePt" dir="t"/>
          </a:scene3d>
        </p:grpSpPr>
        <p:sp>
          <p:nvSpPr>
            <p:cNvPr id="80" name="Rounded Rectangle 79"/>
            <p:cNvSpPr/>
            <p:nvPr/>
          </p:nvSpPr>
          <p:spPr>
            <a:xfrm>
              <a:off x="4726086" y="4811503"/>
              <a:ext cx="1101235"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1" name="Rounded Rectangle 65"/>
            <p:cNvSpPr/>
            <p:nvPr/>
          </p:nvSpPr>
          <p:spPr>
            <a:xfrm>
              <a:off x="4736926" y="4822343"/>
              <a:ext cx="1079555"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tx2"/>
                  </a:solidFill>
                </a:rPr>
                <a:t>SORBITOL</a:t>
              </a:r>
            </a:p>
          </p:txBody>
        </p:sp>
      </p:grpSp>
      <p:grpSp>
        <p:nvGrpSpPr>
          <p:cNvPr id="229" name="Group 44"/>
          <p:cNvGrpSpPr/>
          <p:nvPr/>
        </p:nvGrpSpPr>
        <p:grpSpPr>
          <a:xfrm>
            <a:off x="8240510" y="834376"/>
            <a:ext cx="2071108" cy="684935"/>
            <a:chOff x="6085798" y="267832"/>
            <a:chExt cx="1808951" cy="616905"/>
          </a:xfrm>
          <a:solidFill>
            <a:srgbClr val="002060"/>
          </a:solidFill>
          <a:scene3d>
            <a:camera prst="orthographicFront"/>
            <a:lightRig rig="threePt" dir="t"/>
          </a:scene3d>
        </p:grpSpPr>
        <p:sp>
          <p:nvSpPr>
            <p:cNvPr id="78" name="Rounded Rectangle 77"/>
            <p:cNvSpPr/>
            <p:nvPr/>
          </p:nvSpPr>
          <p:spPr>
            <a:xfrm>
              <a:off x="6085798" y="267832"/>
              <a:ext cx="1808951" cy="616905"/>
            </a:xfrm>
            <a:prstGeom prst="roundRect">
              <a:avLst>
                <a:gd name="adj" fmla="val 10000"/>
              </a:avLst>
            </a:prstGeom>
            <a:grpFill/>
            <a:ln w="12700"/>
            <a:sp3d extrusionH="76200">
              <a:extrusionClr>
                <a:srgbClr val="FF9999"/>
              </a:extrusion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9" name="Rounded Rectangle 67"/>
            <p:cNvSpPr/>
            <p:nvPr/>
          </p:nvSpPr>
          <p:spPr>
            <a:xfrm>
              <a:off x="6103867" y="285901"/>
              <a:ext cx="1772813" cy="580767"/>
            </a:xfrm>
            <a:prstGeom prst="rect">
              <a:avLst/>
            </a:prstGeom>
            <a:grpFill/>
            <a:ln w="12700"/>
            <a:sp3d/>
          </p:spPr>
          <p:style>
            <a:lnRef idx="0">
              <a:scrgbClr r="0" g="0" b="0"/>
            </a:lnRef>
            <a:fillRef idx="0">
              <a:scrgbClr r="0" g="0" b="0"/>
            </a:fillRef>
            <a:effectRef idx="0">
              <a:scrgbClr r="0" g="0" b="0"/>
            </a:effectRef>
            <a:fontRef idx="minor">
              <a:schemeClr val="lt1"/>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IN" sz="1400" kern="1200" dirty="0" smtClean="0">
                  <a:solidFill>
                    <a:schemeClr val="bg2"/>
                  </a:solidFill>
                </a:rPr>
                <a:t>MOLECULAR CHARACTERIZATION</a:t>
              </a:r>
            </a:p>
          </p:txBody>
        </p:sp>
      </p:grpSp>
      <p:sp>
        <p:nvSpPr>
          <p:cNvPr id="46" name="Straight Connector 68"/>
          <p:cNvSpPr/>
          <p:nvPr/>
        </p:nvSpPr>
        <p:spPr>
          <a:xfrm>
            <a:off x="8421405" y="1479417"/>
            <a:ext cx="150541" cy="372689"/>
          </a:xfrm>
          <a:custGeom>
            <a:avLst/>
            <a:gdLst/>
            <a:ahLst/>
            <a:cxnLst/>
            <a:rect l="0" t="0" r="0" b="0"/>
            <a:pathLst>
              <a:path>
                <a:moveTo>
                  <a:pt x="0" y="0"/>
                </a:moveTo>
                <a:lnTo>
                  <a:pt x="0" y="372689"/>
                </a:lnTo>
                <a:lnTo>
                  <a:pt x="150541" y="372689"/>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0" name="Group 46"/>
          <p:cNvGrpSpPr/>
          <p:nvPr/>
        </p:nvGrpSpPr>
        <p:grpSpPr>
          <a:xfrm>
            <a:off x="8571946" y="1585280"/>
            <a:ext cx="1570860" cy="533652"/>
            <a:chOff x="6417234" y="990600"/>
            <a:chExt cx="1315897" cy="533652"/>
          </a:xfrm>
          <a:scene3d>
            <a:camera prst="orthographicFront"/>
            <a:lightRig rig="threePt" dir="t"/>
          </a:scene3d>
        </p:grpSpPr>
        <p:sp>
          <p:nvSpPr>
            <p:cNvPr id="76" name="Rounded Rectangle 75"/>
            <p:cNvSpPr/>
            <p:nvPr/>
          </p:nvSpPr>
          <p:spPr>
            <a:xfrm>
              <a:off x="6417234" y="990600"/>
              <a:ext cx="1315897" cy="533652"/>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7" name="Rounded Rectangle 70"/>
            <p:cNvSpPr/>
            <p:nvPr/>
          </p:nvSpPr>
          <p:spPr>
            <a:xfrm>
              <a:off x="6432864" y="1006230"/>
              <a:ext cx="1284637" cy="502392"/>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DNA ISOLATION</a:t>
              </a:r>
              <a:endParaRPr lang="en-IN" sz="1400" kern="1200" dirty="0" smtClean="0">
                <a:solidFill>
                  <a:schemeClr val="tx2"/>
                </a:solidFill>
              </a:endParaRPr>
            </a:p>
          </p:txBody>
        </p:sp>
      </p:grpSp>
      <p:sp>
        <p:nvSpPr>
          <p:cNvPr id="48" name="Straight Connector 71"/>
          <p:cNvSpPr/>
          <p:nvPr/>
        </p:nvSpPr>
        <p:spPr>
          <a:xfrm>
            <a:off x="8421405" y="1479417"/>
            <a:ext cx="180895" cy="952033"/>
          </a:xfrm>
          <a:custGeom>
            <a:avLst/>
            <a:gdLst/>
            <a:ahLst/>
            <a:cxnLst/>
            <a:rect l="0" t="0" r="0" b="0"/>
            <a:pathLst>
              <a:path>
                <a:moveTo>
                  <a:pt x="0" y="0"/>
                </a:moveTo>
                <a:lnTo>
                  <a:pt x="0" y="952033"/>
                </a:lnTo>
                <a:lnTo>
                  <a:pt x="180895" y="952033"/>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1" name="Group 48"/>
          <p:cNvGrpSpPr/>
          <p:nvPr/>
        </p:nvGrpSpPr>
        <p:grpSpPr>
          <a:xfrm>
            <a:off x="8602300" y="2198119"/>
            <a:ext cx="1878131" cy="466664"/>
            <a:chOff x="6447588" y="1603439"/>
            <a:chExt cx="1586229" cy="466664"/>
          </a:xfrm>
          <a:scene3d>
            <a:camera prst="orthographicFront"/>
            <a:lightRig rig="threePt" dir="t"/>
          </a:scene3d>
        </p:grpSpPr>
        <p:sp>
          <p:nvSpPr>
            <p:cNvPr id="74" name="Rounded Rectangle 73"/>
            <p:cNvSpPr/>
            <p:nvPr/>
          </p:nvSpPr>
          <p:spPr>
            <a:xfrm>
              <a:off x="6447588" y="1603439"/>
              <a:ext cx="1586229" cy="466664"/>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5" name="Rounded Rectangle 73"/>
            <p:cNvSpPr/>
            <p:nvPr/>
          </p:nvSpPr>
          <p:spPr>
            <a:xfrm>
              <a:off x="6461256" y="1617107"/>
              <a:ext cx="1558893" cy="43932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DNA QUANTIFICATION </a:t>
              </a:r>
              <a:endParaRPr lang="en-IN" sz="1400" kern="1200" dirty="0" smtClean="0">
                <a:solidFill>
                  <a:schemeClr val="tx2"/>
                </a:solidFill>
              </a:endParaRPr>
            </a:p>
          </p:txBody>
        </p:sp>
      </p:grpSp>
      <p:sp>
        <p:nvSpPr>
          <p:cNvPr id="50" name="Straight Connector 74"/>
          <p:cNvSpPr/>
          <p:nvPr/>
        </p:nvSpPr>
        <p:spPr>
          <a:xfrm>
            <a:off x="8421405" y="1479417"/>
            <a:ext cx="150541" cy="1669989"/>
          </a:xfrm>
          <a:custGeom>
            <a:avLst/>
            <a:gdLst/>
            <a:ahLst/>
            <a:cxnLst/>
            <a:rect l="0" t="0" r="0" b="0"/>
            <a:pathLst>
              <a:path>
                <a:moveTo>
                  <a:pt x="0" y="0"/>
                </a:moveTo>
                <a:lnTo>
                  <a:pt x="0" y="1669989"/>
                </a:lnTo>
                <a:lnTo>
                  <a:pt x="150541" y="1669989"/>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2" name="Group 50"/>
          <p:cNvGrpSpPr/>
          <p:nvPr/>
        </p:nvGrpSpPr>
        <p:grpSpPr>
          <a:xfrm>
            <a:off x="8571946" y="2768342"/>
            <a:ext cx="1969864" cy="649585"/>
            <a:chOff x="6417234" y="2229934"/>
            <a:chExt cx="1969864" cy="649585"/>
          </a:xfrm>
          <a:scene3d>
            <a:camera prst="orthographicFront"/>
            <a:lightRig rig="threePt" dir="t"/>
          </a:scene3d>
        </p:grpSpPr>
        <p:sp>
          <p:nvSpPr>
            <p:cNvPr id="72" name="Rounded Rectangle 71"/>
            <p:cNvSpPr/>
            <p:nvPr/>
          </p:nvSpPr>
          <p:spPr>
            <a:xfrm>
              <a:off x="6417234" y="2229934"/>
              <a:ext cx="1969864" cy="649585"/>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3" name="Rounded Rectangle 76"/>
            <p:cNvSpPr/>
            <p:nvPr/>
          </p:nvSpPr>
          <p:spPr>
            <a:xfrm>
              <a:off x="6436260" y="2248960"/>
              <a:ext cx="1931812" cy="611533"/>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DNA AMPLIFICATION </a:t>
              </a:r>
              <a:endParaRPr lang="en-IN" sz="1400" kern="1200" dirty="0" smtClean="0">
                <a:solidFill>
                  <a:schemeClr val="tx2"/>
                </a:solidFill>
              </a:endParaRPr>
            </a:p>
          </p:txBody>
        </p:sp>
      </p:grpSp>
      <p:sp>
        <p:nvSpPr>
          <p:cNvPr id="52" name="Straight Connector 77"/>
          <p:cNvSpPr/>
          <p:nvPr/>
        </p:nvSpPr>
        <p:spPr>
          <a:xfrm>
            <a:off x="8421405" y="1479417"/>
            <a:ext cx="180895" cy="2441751"/>
          </a:xfrm>
          <a:custGeom>
            <a:avLst/>
            <a:gdLst/>
            <a:ahLst/>
            <a:cxnLst/>
            <a:rect l="0" t="0" r="0" b="0"/>
            <a:pathLst>
              <a:path>
                <a:moveTo>
                  <a:pt x="0" y="0"/>
                </a:moveTo>
                <a:lnTo>
                  <a:pt x="0" y="2441751"/>
                </a:lnTo>
                <a:lnTo>
                  <a:pt x="180895" y="2441751"/>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3" name="Group 52"/>
          <p:cNvGrpSpPr/>
          <p:nvPr/>
        </p:nvGrpSpPr>
        <p:grpSpPr>
          <a:xfrm>
            <a:off x="8602300" y="3560899"/>
            <a:ext cx="2333366" cy="698127"/>
            <a:chOff x="6447588" y="2966219"/>
            <a:chExt cx="2333366" cy="698127"/>
          </a:xfrm>
          <a:scene3d>
            <a:camera prst="orthographicFront"/>
            <a:lightRig rig="threePt" dir="t"/>
          </a:scene3d>
        </p:grpSpPr>
        <p:sp>
          <p:nvSpPr>
            <p:cNvPr id="70" name="Rounded Rectangle 69"/>
            <p:cNvSpPr/>
            <p:nvPr/>
          </p:nvSpPr>
          <p:spPr>
            <a:xfrm>
              <a:off x="6447588" y="2988632"/>
              <a:ext cx="2333366" cy="675714"/>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71" name="Rounded Rectangle 79"/>
            <p:cNvSpPr/>
            <p:nvPr/>
          </p:nvSpPr>
          <p:spPr>
            <a:xfrm>
              <a:off x="6467379" y="2966219"/>
              <a:ext cx="2293784" cy="636132"/>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2"/>
                  </a:solidFill>
                </a:rPr>
                <a:t>Primer &gt; 27F  </a:t>
              </a:r>
              <a:r>
                <a:rPr lang="en-US" sz="1400" kern="1200" dirty="0" err="1" smtClean="0">
                  <a:solidFill>
                    <a:schemeClr val="tx2"/>
                  </a:solidFill>
                </a:rPr>
                <a:t>aga</a:t>
              </a:r>
              <a:r>
                <a:rPr lang="en-US" sz="1400" kern="1200" dirty="0" smtClean="0">
                  <a:solidFill>
                    <a:schemeClr val="tx2"/>
                  </a:solidFill>
                </a:rPr>
                <a:t> </a:t>
              </a:r>
              <a:r>
                <a:rPr lang="en-US" sz="1400" kern="1200" dirty="0" err="1" smtClean="0">
                  <a:solidFill>
                    <a:schemeClr val="tx2"/>
                  </a:solidFill>
                </a:rPr>
                <a:t>gtt</a:t>
              </a:r>
              <a:r>
                <a:rPr lang="en-US" sz="1400" kern="1200" dirty="0" smtClean="0">
                  <a:solidFill>
                    <a:schemeClr val="tx2"/>
                  </a:solidFill>
                </a:rPr>
                <a:t> </a:t>
              </a:r>
              <a:r>
                <a:rPr lang="en-US" sz="1400" kern="1200" dirty="0" err="1" smtClean="0">
                  <a:solidFill>
                    <a:schemeClr val="tx2"/>
                  </a:solidFill>
                </a:rPr>
                <a:t>tga</a:t>
              </a:r>
              <a:r>
                <a:rPr lang="en-US" sz="1400" kern="1200" dirty="0" smtClean="0">
                  <a:solidFill>
                    <a:schemeClr val="tx2"/>
                  </a:solidFill>
                </a:rPr>
                <a:t> </a:t>
              </a:r>
              <a:r>
                <a:rPr lang="en-US" sz="1400" kern="1200" dirty="0" err="1" smtClean="0">
                  <a:solidFill>
                    <a:schemeClr val="tx2"/>
                  </a:solidFill>
                </a:rPr>
                <a:t>tcc</a:t>
              </a:r>
              <a:r>
                <a:rPr lang="en-US" sz="1400" kern="1200" dirty="0" smtClean="0">
                  <a:solidFill>
                    <a:schemeClr val="tx2"/>
                  </a:solidFill>
                </a:rPr>
                <a:t> </a:t>
              </a:r>
              <a:r>
                <a:rPr lang="en-US" sz="1400" kern="1200" dirty="0" err="1" smtClean="0">
                  <a:solidFill>
                    <a:schemeClr val="tx2"/>
                  </a:solidFill>
                </a:rPr>
                <a:t>tgg</a:t>
              </a:r>
              <a:r>
                <a:rPr lang="en-US" sz="1400" kern="1200" dirty="0" smtClean="0">
                  <a:solidFill>
                    <a:schemeClr val="tx2"/>
                  </a:solidFill>
                </a:rPr>
                <a:t> </a:t>
              </a:r>
              <a:r>
                <a:rPr lang="en-US" sz="1400" kern="1200" dirty="0" err="1" smtClean="0">
                  <a:solidFill>
                    <a:schemeClr val="tx2"/>
                  </a:solidFill>
                </a:rPr>
                <a:t>ctc</a:t>
              </a:r>
              <a:r>
                <a:rPr lang="en-US" sz="1400" kern="1200" dirty="0" smtClean="0">
                  <a:solidFill>
                    <a:schemeClr val="tx2"/>
                  </a:solidFill>
                </a:rPr>
                <a:t> </a:t>
              </a:r>
              <a:r>
                <a:rPr lang="en-US" sz="1400" kern="1200" dirty="0" err="1" smtClean="0">
                  <a:solidFill>
                    <a:schemeClr val="tx2"/>
                  </a:solidFill>
                </a:rPr>
                <a:t>ag</a:t>
              </a:r>
              <a:r>
                <a:rPr lang="en-US" sz="1400" kern="1200" dirty="0" smtClean="0">
                  <a:solidFill>
                    <a:schemeClr val="tx2"/>
                  </a:solidFill>
                </a:rPr>
                <a:t> &gt; 1492 </a:t>
              </a:r>
              <a:r>
                <a:rPr lang="en-US" sz="1400" kern="1200" dirty="0" err="1" smtClean="0">
                  <a:solidFill>
                    <a:schemeClr val="tx2"/>
                  </a:solidFill>
                </a:rPr>
                <a:t>tac</a:t>
              </a:r>
              <a:r>
                <a:rPr lang="en-US" sz="1400" kern="1200" dirty="0" smtClean="0">
                  <a:solidFill>
                    <a:schemeClr val="tx2"/>
                  </a:solidFill>
                </a:rPr>
                <a:t> </a:t>
              </a:r>
              <a:r>
                <a:rPr lang="en-US" sz="1400" kern="1200" dirty="0" err="1" smtClean="0">
                  <a:solidFill>
                    <a:schemeClr val="tx2"/>
                  </a:solidFill>
                </a:rPr>
                <a:t>ggt</a:t>
              </a:r>
              <a:r>
                <a:rPr lang="en-US" sz="1400" kern="1200" dirty="0" smtClean="0">
                  <a:solidFill>
                    <a:schemeClr val="tx2"/>
                  </a:solidFill>
                </a:rPr>
                <a:t> </a:t>
              </a:r>
              <a:r>
                <a:rPr lang="en-US" sz="1400" kern="1200" dirty="0" err="1" smtClean="0">
                  <a:solidFill>
                    <a:schemeClr val="tx2"/>
                  </a:solidFill>
                </a:rPr>
                <a:t>tac</a:t>
              </a:r>
              <a:r>
                <a:rPr lang="en-US" sz="1400" kern="1200" dirty="0" smtClean="0">
                  <a:solidFill>
                    <a:schemeClr val="tx2"/>
                  </a:solidFill>
                </a:rPr>
                <a:t> </a:t>
              </a:r>
              <a:r>
                <a:rPr lang="en-US" sz="1400" kern="1200" dirty="0" err="1" smtClean="0">
                  <a:solidFill>
                    <a:schemeClr val="tx2"/>
                  </a:solidFill>
                </a:rPr>
                <a:t>ctt</a:t>
              </a:r>
              <a:r>
                <a:rPr lang="en-US" sz="1400" kern="1200" dirty="0" smtClean="0">
                  <a:solidFill>
                    <a:schemeClr val="tx2"/>
                  </a:solidFill>
                </a:rPr>
                <a:t> </a:t>
              </a:r>
              <a:r>
                <a:rPr lang="en-US" sz="1400" kern="1200" dirty="0" err="1" smtClean="0">
                  <a:solidFill>
                    <a:schemeClr val="tx2"/>
                  </a:solidFill>
                </a:rPr>
                <a:t>gtt</a:t>
              </a:r>
              <a:r>
                <a:rPr lang="en-US" sz="1400" kern="1200" dirty="0" smtClean="0">
                  <a:solidFill>
                    <a:schemeClr val="tx2"/>
                  </a:solidFill>
                </a:rPr>
                <a:t> </a:t>
              </a:r>
              <a:r>
                <a:rPr lang="en-US" sz="1400" kern="1200" dirty="0" err="1" smtClean="0">
                  <a:solidFill>
                    <a:schemeClr val="tx2"/>
                  </a:solidFill>
                </a:rPr>
                <a:t>acg</a:t>
              </a:r>
              <a:r>
                <a:rPr lang="en-US" sz="1400" kern="1200" dirty="0" smtClean="0">
                  <a:solidFill>
                    <a:schemeClr val="tx2"/>
                  </a:solidFill>
                </a:rPr>
                <a:t> act</a:t>
              </a:r>
              <a:endParaRPr lang="en-IN" sz="1400" kern="1200" dirty="0">
                <a:solidFill>
                  <a:schemeClr val="tx2"/>
                </a:solidFill>
              </a:endParaRPr>
            </a:p>
          </p:txBody>
        </p:sp>
      </p:grpSp>
      <p:sp>
        <p:nvSpPr>
          <p:cNvPr id="54" name="Straight Connector 80"/>
          <p:cNvSpPr/>
          <p:nvPr/>
        </p:nvSpPr>
        <p:spPr>
          <a:xfrm>
            <a:off x="8421405" y="1479417"/>
            <a:ext cx="158914" cy="3122057"/>
          </a:xfrm>
          <a:custGeom>
            <a:avLst/>
            <a:gdLst/>
            <a:ahLst/>
            <a:cxnLst/>
            <a:rect l="0" t="0" r="0" b="0"/>
            <a:pathLst>
              <a:path>
                <a:moveTo>
                  <a:pt x="0" y="0"/>
                </a:moveTo>
                <a:lnTo>
                  <a:pt x="0" y="3122057"/>
                </a:lnTo>
                <a:lnTo>
                  <a:pt x="158914" y="3122057"/>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4" name="Group 54"/>
          <p:cNvGrpSpPr/>
          <p:nvPr/>
        </p:nvGrpSpPr>
        <p:grpSpPr>
          <a:xfrm>
            <a:off x="8580319" y="4346917"/>
            <a:ext cx="2327167" cy="453674"/>
            <a:chOff x="6425607" y="3738169"/>
            <a:chExt cx="2153036" cy="453674"/>
          </a:xfrm>
          <a:scene3d>
            <a:camera prst="orthographicFront"/>
            <a:lightRig rig="threePt" dir="t"/>
          </a:scene3d>
        </p:grpSpPr>
        <p:sp>
          <p:nvSpPr>
            <p:cNvPr id="68" name="Rounded Rectangle 67"/>
            <p:cNvSpPr/>
            <p:nvPr/>
          </p:nvSpPr>
          <p:spPr>
            <a:xfrm>
              <a:off x="6425607" y="3738169"/>
              <a:ext cx="2153036" cy="453674"/>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9" name="Rounded Rectangle 82"/>
            <p:cNvSpPr/>
            <p:nvPr/>
          </p:nvSpPr>
          <p:spPr>
            <a:xfrm>
              <a:off x="6436447" y="3738169"/>
              <a:ext cx="2131356" cy="442834"/>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CHOOSE PCR PRODUCT</a:t>
              </a:r>
              <a:endParaRPr lang="en-IN" sz="1400" kern="1200" dirty="0" smtClean="0">
                <a:solidFill>
                  <a:schemeClr val="tx2"/>
                </a:solidFill>
              </a:endParaRPr>
            </a:p>
          </p:txBody>
        </p:sp>
      </p:grpSp>
      <p:sp>
        <p:nvSpPr>
          <p:cNvPr id="56" name="Straight Connector 83"/>
          <p:cNvSpPr/>
          <p:nvPr/>
        </p:nvSpPr>
        <p:spPr>
          <a:xfrm>
            <a:off x="8421405" y="1479417"/>
            <a:ext cx="180895" cy="3715487"/>
          </a:xfrm>
          <a:custGeom>
            <a:avLst/>
            <a:gdLst/>
            <a:ahLst/>
            <a:cxnLst/>
            <a:rect l="0" t="0" r="0" b="0"/>
            <a:pathLst>
              <a:path>
                <a:moveTo>
                  <a:pt x="0" y="0"/>
                </a:moveTo>
                <a:lnTo>
                  <a:pt x="0" y="3715487"/>
                </a:lnTo>
                <a:lnTo>
                  <a:pt x="180895" y="3715487"/>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5" name="Group 56"/>
          <p:cNvGrpSpPr/>
          <p:nvPr/>
        </p:nvGrpSpPr>
        <p:grpSpPr>
          <a:xfrm>
            <a:off x="8602300" y="4897312"/>
            <a:ext cx="1463582" cy="370098"/>
            <a:chOff x="6447588" y="4415176"/>
            <a:chExt cx="1463582" cy="370098"/>
          </a:xfrm>
          <a:scene3d>
            <a:camera prst="orthographicFront"/>
            <a:lightRig rig="threePt" dir="t"/>
          </a:scene3d>
        </p:grpSpPr>
        <p:sp>
          <p:nvSpPr>
            <p:cNvPr id="66" name="Rounded Rectangle 65"/>
            <p:cNvSpPr/>
            <p:nvPr/>
          </p:nvSpPr>
          <p:spPr>
            <a:xfrm flipH="1">
              <a:off x="6447588" y="4415176"/>
              <a:ext cx="1463582" cy="370098"/>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7" name="Rounded Rectangle 85"/>
            <p:cNvSpPr/>
            <p:nvPr/>
          </p:nvSpPr>
          <p:spPr>
            <a:xfrm>
              <a:off x="6458428" y="4426016"/>
              <a:ext cx="1441902" cy="34841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SEQUENCING </a:t>
              </a:r>
              <a:endParaRPr lang="en-IN" sz="1400" kern="1200" dirty="0" smtClean="0">
                <a:solidFill>
                  <a:schemeClr val="tx2"/>
                </a:solidFill>
              </a:endParaRPr>
            </a:p>
          </p:txBody>
        </p:sp>
      </p:grpSp>
      <p:sp>
        <p:nvSpPr>
          <p:cNvPr id="58" name="Straight Connector 86"/>
          <p:cNvSpPr/>
          <p:nvPr/>
        </p:nvSpPr>
        <p:spPr>
          <a:xfrm>
            <a:off x="8421405" y="1479417"/>
            <a:ext cx="180895" cy="4226115"/>
          </a:xfrm>
          <a:custGeom>
            <a:avLst/>
            <a:gdLst/>
            <a:ahLst/>
            <a:cxnLst/>
            <a:rect l="0" t="0" r="0" b="0"/>
            <a:pathLst>
              <a:path>
                <a:moveTo>
                  <a:pt x="0" y="0"/>
                </a:moveTo>
                <a:lnTo>
                  <a:pt x="0" y="4226115"/>
                </a:lnTo>
                <a:lnTo>
                  <a:pt x="180895" y="4226115"/>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6" name="Group 58"/>
          <p:cNvGrpSpPr/>
          <p:nvPr/>
        </p:nvGrpSpPr>
        <p:grpSpPr>
          <a:xfrm>
            <a:off x="8602299" y="5359792"/>
            <a:ext cx="2581515" cy="551660"/>
            <a:chOff x="6447588" y="4876442"/>
            <a:chExt cx="2135384" cy="468465"/>
          </a:xfrm>
          <a:scene3d>
            <a:camera prst="orthographicFront"/>
            <a:lightRig rig="threePt" dir="t"/>
          </a:scene3d>
        </p:grpSpPr>
        <p:sp>
          <p:nvSpPr>
            <p:cNvPr id="64" name="Rounded Rectangle 63"/>
            <p:cNvSpPr/>
            <p:nvPr/>
          </p:nvSpPr>
          <p:spPr>
            <a:xfrm>
              <a:off x="6447588" y="4876800"/>
              <a:ext cx="2135384" cy="468107"/>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5" name="Rounded Rectangle 88"/>
            <p:cNvSpPr/>
            <p:nvPr/>
          </p:nvSpPr>
          <p:spPr>
            <a:xfrm>
              <a:off x="6461298" y="4876442"/>
              <a:ext cx="2107964" cy="440687"/>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ANALYSIS OF FORWARD &amp; REVERSE SEQUENCE</a:t>
              </a:r>
              <a:endParaRPr lang="en-IN" sz="1400" kern="1200" dirty="0" smtClean="0">
                <a:solidFill>
                  <a:schemeClr val="tx2"/>
                </a:solidFill>
              </a:endParaRPr>
            </a:p>
          </p:txBody>
        </p:sp>
      </p:grpSp>
      <p:sp>
        <p:nvSpPr>
          <p:cNvPr id="60" name="Straight Connector 89"/>
          <p:cNvSpPr/>
          <p:nvPr/>
        </p:nvSpPr>
        <p:spPr>
          <a:xfrm>
            <a:off x="8421405" y="1479417"/>
            <a:ext cx="180895" cy="4838505"/>
          </a:xfrm>
          <a:custGeom>
            <a:avLst/>
            <a:gdLst/>
            <a:ahLst/>
            <a:cxnLst/>
            <a:rect l="0" t="0" r="0" b="0"/>
            <a:pathLst>
              <a:path>
                <a:moveTo>
                  <a:pt x="0" y="0"/>
                </a:moveTo>
                <a:lnTo>
                  <a:pt x="0" y="4838505"/>
                </a:lnTo>
                <a:lnTo>
                  <a:pt x="180895" y="4838505"/>
                </a:lnTo>
              </a:path>
            </a:pathLst>
          </a:custGeom>
          <a:noFill/>
          <a:ln w="12700"/>
          <a:scene3d>
            <a:camera prst="orthographicFront"/>
            <a:lightRig rig="threePt" dir="t"/>
          </a:scene3d>
          <a:sp3d extrusionH="76200">
            <a:extrusionClr>
              <a:srgbClr val="FF9999"/>
            </a:extrusionClr>
          </a:sp3d>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grpSp>
        <p:nvGrpSpPr>
          <p:cNvPr id="237" name="Group 60"/>
          <p:cNvGrpSpPr/>
          <p:nvPr/>
        </p:nvGrpSpPr>
        <p:grpSpPr>
          <a:xfrm>
            <a:off x="8602300" y="6021367"/>
            <a:ext cx="2595583" cy="593112"/>
            <a:chOff x="6447588" y="5426687"/>
            <a:chExt cx="2390237" cy="593112"/>
          </a:xfrm>
          <a:scene3d>
            <a:camera prst="orthographicFront"/>
            <a:lightRig rig="threePt" dir="t"/>
          </a:scene3d>
        </p:grpSpPr>
        <p:sp>
          <p:nvSpPr>
            <p:cNvPr id="62" name="Rounded Rectangle 61"/>
            <p:cNvSpPr/>
            <p:nvPr/>
          </p:nvSpPr>
          <p:spPr>
            <a:xfrm>
              <a:off x="6447588" y="5426687"/>
              <a:ext cx="2390237" cy="593112"/>
            </a:xfrm>
            <a:prstGeom prst="roundRect">
              <a:avLst>
                <a:gd name="adj" fmla="val 10000"/>
              </a:avLst>
            </a:prstGeom>
            <a:ln w="12700"/>
            <a:sp3d extrusionH="76200">
              <a:extrusionClr>
                <a:srgbClr val="FF9999"/>
              </a:extrusionClr>
            </a:sp3d>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63" name="Rounded Rectangle 91"/>
            <p:cNvSpPr/>
            <p:nvPr/>
          </p:nvSpPr>
          <p:spPr>
            <a:xfrm>
              <a:off x="6464960" y="5444059"/>
              <a:ext cx="2355493" cy="558368"/>
            </a:xfrm>
            <a:prstGeom prst="rect">
              <a:avLst/>
            </a:prstGeom>
            <a:ln w="12700"/>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400" kern="1200" dirty="0" smtClean="0">
                  <a:solidFill>
                    <a:schemeClr val="tx2"/>
                  </a:solidFill>
                </a:rPr>
                <a:t>SUBMITTED TO NCBI GENEBANK BY SEQUIN</a:t>
              </a:r>
              <a:endParaRPr lang="en-IN" sz="1400" kern="1200" dirty="0" smtClean="0">
                <a:solidFill>
                  <a:schemeClr val="tx2"/>
                </a:solidFill>
              </a:endParaRPr>
            </a:p>
          </p:txBody>
        </p:sp>
      </p:grpSp>
      <p:sp>
        <p:nvSpPr>
          <p:cNvPr id="244" name="Rectangle 243"/>
          <p:cNvSpPr/>
          <p:nvPr/>
        </p:nvSpPr>
        <p:spPr>
          <a:xfrm>
            <a:off x="3243808" y="208672"/>
            <a:ext cx="5486400" cy="400110"/>
          </a:xfrm>
          <a:prstGeom prst="rect">
            <a:avLst/>
          </a:prstGeom>
          <a:solidFill>
            <a:srgbClr val="C00000"/>
          </a:solidFill>
          <a:ln w="12700"/>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n-US" sz="2000" b="1" dirty="0" smtClean="0">
                <a:solidFill>
                  <a:schemeClr val="bg2"/>
                </a:solidFill>
                <a:ea typeface="Cambria Math" pitchFamily="18" charset="0"/>
                <a:cs typeface="Times New Roman" pitchFamily="18" charset="0"/>
              </a:rPr>
              <a:t>After being checked for PGP Mechanism</a:t>
            </a:r>
            <a:endParaRPr lang="en-US" sz="2000" b="1" dirty="0">
              <a:solidFill>
                <a:schemeClr val="bg2"/>
              </a:solidFill>
              <a:ea typeface="Cambria Math" pitchFamily="18" charset="0"/>
              <a:cs typeface="Times New Roman" pitchFamily="18" charset="0"/>
            </a:endParaRP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58849" y="904037"/>
          <a:ext cx="8610599" cy="2792750"/>
        </p:xfrm>
        <a:graphic>
          <a:graphicData uri="http://schemas.openxmlformats.org/drawingml/2006/table">
            <a:tbl>
              <a:tblPr firstRow="1" bandRow="1">
                <a:tableStyleId>{5C22544A-7EE6-4342-B048-85BDC9FD1C3A}</a:tableStyleId>
              </a:tblPr>
              <a:tblGrid>
                <a:gridCol w="2209799"/>
                <a:gridCol w="1219200"/>
                <a:gridCol w="1295400"/>
                <a:gridCol w="1319579"/>
                <a:gridCol w="1324707"/>
                <a:gridCol w="1241914"/>
              </a:tblGrid>
              <a:tr h="54203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600" b="1" dirty="0" smtClean="0">
                          <a:latin typeface="Century Gothic" pitchFamily="34" charset="0"/>
                          <a:cs typeface="Times New Roman" pitchFamily="18" charset="0"/>
                        </a:rPr>
                        <a:t>PGP MECHANISM</a:t>
                      </a:r>
                    </a:p>
                  </a:txBody>
                  <a:tcPr>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1800" b="1" dirty="0" smtClean="0">
                          <a:latin typeface="Century Gothic" pitchFamily="34" charset="0"/>
                          <a:cs typeface="Times New Roman" pitchFamily="18" charset="0"/>
                        </a:rPr>
                        <a:t>PSC1</a:t>
                      </a:r>
                      <a:endParaRPr lang="en-IN" sz="1800" b="1" dirty="0">
                        <a:latin typeface="Century Gothic" pitchFamily="34" charset="0"/>
                        <a:ea typeface="Calibri"/>
                        <a:cs typeface="Times New Roman" pitchFamily="18" charset="0"/>
                      </a:endParaRPr>
                    </a:p>
                  </a:txBody>
                  <a:tcPr marL="48602" marR="48602" marT="0" marB="0">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1800" b="1" dirty="0">
                          <a:latin typeface="Century Gothic" pitchFamily="34" charset="0"/>
                          <a:cs typeface="Times New Roman" pitchFamily="18" charset="0"/>
                        </a:rPr>
                        <a:t>PSC3</a:t>
                      </a:r>
                      <a:endParaRPr lang="en-IN" sz="1800" b="1" dirty="0">
                        <a:latin typeface="Century Gothic" pitchFamily="34" charset="0"/>
                        <a:ea typeface="Calibri"/>
                        <a:cs typeface="Times New Roman" pitchFamily="18" charset="0"/>
                      </a:endParaRPr>
                    </a:p>
                  </a:txBody>
                  <a:tcPr marL="48602" marR="48602" marT="0" marB="0">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1800" b="1" dirty="0">
                          <a:latin typeface="Century Gothic" pitchFamily="34" charset="0"/>
                          <a:cs typeface="Times New Roman" pitchFamily="18" charset="0"/>
                        </a:rPr>
                        <a:t>KSC1</a:t>
                      </a:r>
                      <a:endParaRPr lang="en-IN" sz="1800" b="1" dirty="0">
                        <a:latin typeface="Century Gothic" pitchFamily="34" charset="0"/>
                        <a:ea typeface="Calibri"/>
                        <a:cs typeface="Times New Roman" pitchFamily="18" charset="0"/>
                      </a:endParaRPr>
                    </a:p>
                  </a:txBody>
                  <a:tcPr marL="48602" marR="48602" marT="0" marB="0">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kumimoji="0" lang="en-IN" sz="1800" b="1" kern="1200" dirty="0">
                          <a:latin typeface="Century Gothic" pitchFamily="34" charset="0"/>
                          <a:cs typeface="Times New Roman" pitchFamily="18" charset="0"/>
                        </a:rPr>
                        <a:t>P13</a:t>
                      </a:r>
                      <a:endParaRPr kumimoji="0" lang="en-IN" sz="1800" b="1" kern="1200" dirty="0">
                        <a:solidFill>
                          <a:schemeClr val="tx1"/>
                        </a:solidFill>
                        <a:latin typeface="Century Gothic" pitchFamily="34" charset="0"/>
                        <a:ea typeface="Calibri"/>
                        <a:cs typeface="Times New Roman" pitchFamily="18" charset="0"/>
                      </a:endParaRPr>
                    </a:p>
                  </a:txBody>
                  <a:tcPr marL="45691" marR="45691" marT="0" marB="0">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kumimoji="0" lang="en-IN" sz="1800" b="1" kern="1200" dirty="0">
                          <a:latin typeface="Century Gothic" pitchFamily="34" charset="0"/>
                          <a:cs typeface="Times New Roman" pitchFamily="18" charset="0"/>
                        </a:rPr>
                        <a:t>P35</a:t>
                      </a:r>
                      <a:endParaRPr kumimoji="0" lang="en-IN" sz="1800" b="1" kern="1200" dirty="0">
                        <a:solidFill>
                          <a:schemeClr val="tx1"/>
                        </a:solidFill>
                        <a:latin typeface="Century Gothic" pitchFamily="34" charset="0"/>
                        <a:ea typeface="Calibri"/>
                        <a:cs typeface="Times New Roman" pitchFamily="18" charset="0"/>
                      </a:endParaRPr>
                    </a:p>
                  </a:txBody>
                  <a:tcPr marL="45691" marR="45691" marT="0" marB="0">
                    <a:lnB w="12700" cap="flat" cmpd="sng" algn="ctr">
                      <a:solidFill>
                        <a:schemeClr val="tx1"/>
                      </a:solidFill>
                      <a:prstDash val="solid"/>
                      <a:round/>
                      <a:headEnd type="none" w="med" len="med"/>
                      <a:tailEnd type="none" w="med" len="med"/>
                    </a:lnB>
                    <a:solidFill>
                      <a:srgbClr val="002060"/>
                    </a:solidFill>
                  </a:tcPr>
                </a:tc>
              </a:tr>
              <a:tr h="619258">
                <a:tc>
                  <a:txBody>
                    <a:bodyPr/>
                    <a:lstStyle/>
                    <a:p>
                      <a:pPr algn="ctr">
                        <a:lnSpc>
                          <a:spcPct val="115000"/>
                        </a:lnSpc>
                        <a:spcAft>
                          <a:spcPts val="0"/>
                        </a:spcAft>
                      </a:pPr>
                      <a:r>
                        <a:rPr lang="en-IN" sz="1600" b="1" dirty="0">
                          <a:solidFill>
                            <a:schemeClr val="bg1"/>
                          </a:solidFill>
                          <a:latin typeface="Century Gothic" pitchFamily="34" charset="0"/>
                          <a:cs typeface="Times New Roman" pitchFamily="18" charset="0"/>
                        </a:rPr>
                        <a:t>NH</a:t>
                      </a:r>
                      <a:r>
                        <a:rPr lang="en-IN" sz="1600" b="1" baseline="-25000" dirty="0">
                          <a:solidFill>
                            <a:schemeClr val="bg1"/>
                          </a:solidFill>
                          <a:latin typeface="Century Gothic" pitchFamily="34" charset="0"/>
                          <a:cs typeface="Times New Roman" pitchFamily="18" charset="0"/>
                        </a:rPr>
                        <a:t>3</a:t>
                      </a:r>
                      <a:r>
                        <a:rPr lang="en-IN" sz="1600" b="1" dirty="0">
                          <a:solidFill>
                            <a:schemeClr val="bg1"/>
                          </a:solidFill>
                          <a:latin typeface="Century Gothic" pitchFamily="34" charset="0"/>
                          <a:cs typeface="Times New Roman" pitchFamily="18" charset="0"/>
                        </a:rPr>
                        <a:t> </a:t>
                      </a:r>
                      <a:r>
                        <a:rPr lang="en-IN" sz="1600" b="1" dirty="0">
                          <a:solidFill>
                            <a:schemeClr val="bg2"/>
                          </a:solidFill>
                          <a:latin typeface="Century Gothic" pitchFamily="34" charset="0"/>
                          <a:cs typeface="Times New Roman" pitchFamily="18" charset="0"/>
                        </a:rPr>
                        <a:t>PRODUCTION</a:t>
                      </a:r>
                      <a:endParaRPr lang="en-IN" sz="1600" b="1" dirty="0">
                        <a:solidFill>
                          <a:schemeClr val="bg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kumimoji="0" lang="en-IN" sz="2000" b="0" kern="1200" dirty="0" smtClean="0">
                          <a:solidFill>
                            <a:schemeClr val="tx2"/>
                          </a:solidFill>
                          <a:latin typeface="Century Gothic" pitchFamily="34" charset="0"/>
                          <a:ea typeface="+mn-ea"/>
                          <a:cs typeface="Times New Roman" pitchFamily="18" charset="0"/>
                        </a:rPr>
                        <a:t>+++</a:t>
                      </a:r>
                      <a:endParaRPr kumimoji="0" lang="en-IN" sz="2000" b="0" kern="120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40904">
                <a:tc>
                  <a:txBody>
                    <a:bodyPr/>
                    <a:lstStyle/>
                    <a:p>
                      <a:pPr algn="ctr">
                        <a:lnSpc>
                          <a:spcPct val="115000"/>
                        </a:lnSpc>
                        <a:spcAft>
                          <a:spcPts val="0"/>
                        </a:spcAft>
                      </a:pPr>
                      <a:r>
                        <a:rPr lang="en-IN" sz="1600" b="1" dirty="0">
                          <a:solidFill>
                            <a:schemeClr val="bg1"/>
                          </a:solidFill>
                          <a:latin typeface="Century Gothic" pitchFamily="34" charset="0"/>
                          <a:cs typeface="Times New Roman" pitchFamily="18" charset="0"/>
                        </a:rPr>
                        <a:t>HCN PRODUCTION</a:t>
                      </a:r>
                      <a:endParaRPr lang="en-IN" sz="1600" b="1" dirty="0">
                        <a:solidFill>
                          <a:schemeClr val="bg1"/>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40904">
                <a:tc>
                  <a:txBody>
                    <a:bodyPr/>
                    <a:lstStyle/>
                    <a:p>
                      <a:pPr algn="ctr">
                        <a:lnSpc>
                          <a:spcPct val="115000"/>
                        </a:lnSpc>
                        <a:spcAft>
                          <a:spcPts val="0"/>
                        </a:spcAft>
                      </a:pPr>
                      <a:r>
                        <a:rPr lang="en-IN" sz="1600" b="1" dirty="0">
                          <a:solidFill>
                            <a:schemeClr val="bg1"/>
                          </a:solidFill>
                          <a:latin typeface="Century Gothic" pitchFamily="34" charset="0"/>
                          <a:cs typeface="Times New Roman" pitchFamily="18" charset="0"/>
                        </a:rPr>
                        <a:t>IAA PRODUCTION</a:t>
                      </a:r>
                      <a:endParaRPr lang="en-IN" sz="1600" b="1" dirty="0">
                        <a:solidFill>
                          <a:schemeClr val="bg1"/>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49649">
                <a:tc>
                  <a:txBody>
                    <a:bodyPr/>
                    <a:lstStyle/>
                    <a:p>
                      <a:pPr algn="ctr"/>
                      <a:r>
                        <a:rPr lang="en-IN" sz="1600" b="1" dirty="0" smtClean="0">
                          <a:solidFill>
                            <a:schemeClr val="bg1"/>
                          </a:solidFill>
                          <a:latin typeface="Century Gothic" pitchFamily="34" charset="0"/>
                          <a:cs typeface="Times New Roman" pitchFamily="18" charset="0"/>
                        </a:rPr>
                        <a:t>SIDEROPHORE</a:t>
                      </a:r>
                      <a:endParaRPr lang="en-IN" sz="1600" b="1" dirty="0">
                        <a:solidFill>
                          <a:schemeClr val="bg1"/>
                        </a:solidFill>
                        <a:latin typeface="Century Gothic" pitchFamily="34"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8602" marR="4860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smtClean="0">
                          <a:solidFill>
                            <a:schemeClr val="tx2"/>
                          </a:solidFill>
                          <a:latin typeface="Century Gothic" pitchFamily="34" charset="0"/>
                          <a:cs typeface="Times New Roman" pitchFamily="18" charset="0"/>
                        </a:rPr>
                        <a:t>-</a:t>
                      </a:r>
                      <a:endParaRPr lang="en-IN" sz="2000" b="0" dirty="0">
                        <a:solidFill>
                          <a:schemeClr val="tx2"/>
                        </a:solidFill>
                        <a:latin typeface="Century Gothic" pitchFamily="34" charset="0"/>
                        <a:ea typeface="Calibri"/>
                        <a:cs typeface="Times New Roman" pitchFamily="18" charset="0"/>
                      </a:endParaRP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115000"/>
                        </a:lnSpc>
                        <a:spcAft>
                          <a:spcPts val="0"/>
                        </a:spcAft>
                      </a:pPr>
                      <a:r>
                        <a:rPr lang="en-IN" sz="2000" b="0" dirty="0">
                          <a:solidFill>
                            <a:schemeClr val="tx2"/>
                          </a:solidFill>
                          <a:latin typeface="Century Gothic" pitchFamily="34" charset="0"/>
                          <a:ea typeface="Calibri"/>
                          <a:cs typeface="Times New Roman" pitchFamily="18" charset="0"/>
                        </a:rPr>
                        <a:t>-</a:t>
                      </a:r>
                    </a:p>
                  </a:txBody>
                  <a:tcPr marL="45691" marR="4569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4"/>
          <p:cNvSpPr txBox="1"/>
          <p:nvPr/>
        </p:nvSpPr>
        <p:spPr>
          <a:xfrm>
            <a:off x="1828802" y="6168923"/>
            <a:ext cx="2464539" cy="338554"/>
          </a:xfrm>
          <a:prstGeom prst="rect">
            <a:avLst/>
          </a:prstGeom>
          <a:ln w="12700">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600" b="1" dirty="0" smtClean="0">
                <a:solidFill>
                  <a:schemeClr val="tx2"/>
                </a:solidFill>
                <a:latin typeface="Century Gothic" pitchFamily="34" charset="0"/>
              </a:rPr>
              <a:t>HCN PRODUCTION</a:t>
            </a:r>
            <a:endParaRPr lang="en-IN" sz="1600" b="1" dirty="0">
              <a:solidFill>
                <a:schemeClr val="tx2"/>
              </a:solidFill>
              <a:latin typeface="Century Gothic" pitchFamily="34" charset="0"/>
            </a:endParaRPr>
          </a:p>
        </p:txBody>
      </p:sp>
      <p:sp>
        <p:nvSpPr>
          <p:cNvPr id="6" name="TextBox 5"/>
          <p:cNvSpPr txBox="1"/>
          <p:nvPr/>
        </p:nvSpPr>
        <p:spPr>
          <a:xfrm>
            <a:off x="5717193" y="6138145"/>
            <a:ext cx="1143000" cy="338554"/>
          </a:xfrm>
          <a:prstGeom prst="rect">
            <a:avLst/>
          </a:prstGeom>
          <a:ln w="12700">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600" b="1" dirty="0" smtClean="0">
                <a:solidFill>
                  <a:schemeClr val="tx2"/>
                </a:solidFill>
                <a:latin typeface="Century Gothic" pitchFamily="34" charset="0"/>
              </a:rPr>
              <a:t>NH</a:t>
            </a:r>
            <a:r>
              <a:rPr lang="en-IN" sz="1600" b="1" baseline="-25000" dirty="0" smtClean="0">
                <a:solidFill>
                  <a:schemeClr val="tx2"/>
                </a:solidFill>
                <a:latin typeface="Century Gothic" pitchFamily="34" charset="0"/>
              </a:rPr>
              <a:t>3</a:t>
            </a:r>
            <a:endParaRPr lang="en-IN" sz="1600" b="1" baseline="-25000" dirty="0">
              <a:solidFill>
                <a:schemeClr val="tx2"/>
              </a:solidFill>
              <a:latin typeface="Century Gothic" pitchFamily="34" charset="0"/>
            </a:endParaRPr>
          </a:p>
        </p:txBody>
      </p:sp>
      <p:sp>
        <p:nvSpPr>
          <p:cNvPr id="7" name="TextBox 6"/>
          <p:cNvSpPr txBox="1"/>
          <p:nvPr/>
        </p:nvSpPr>
        <p:spPr>
          <a:xfrm>
            <a:off x="7911757" y="6138145"/>
            <a:ext cx="1143000" cy="338554"/>
          </a:xfrm>
          <a:prstGeom prst="rect">
            <a:avLst/>
          </a:prstGeom>
          <a:ln w="12700">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600" b="1" dirty="0" smtClean="0">
                <a:solidFill>
                  <a:schemeClr val="tx2"/>
                </a:solidFill>
                <a:latin typeface="Century Gothic" pitchFamily="34" charset="0"/>
              </a:rPr>
              <a:t>IAA</a:t>
            </a:r>
            <a:endParaRPr lang="en-IN" sz="1600" b="1" dirty="0">
              <a:solidFill>
                <a:schemeClr val="tx2"/>
              </a:solidFill>
              <a:latin typeface="Century Gothic" pitchFamily="34" charset="0"/>
            </a:endParaRPr>
          </a:p>
        </p:txBody>
      </p:sp>
      <p:pic>
        <p:nvPicPr>
          <p:cNvPr id="8" name="Picture 2" descr="20150417_073515"/>
          <p:cNvPicPr>
            <a:picLocks noChangeAspect="1" noChangeArrowheads="1"/>
          </p:cNvPicPr>
          <p:nvPr/>
        </p:nvPicPr>
        <p:blipFill>
          <a:blip r:embed="rId2" cstate="print">
            <a:lum contrast="40000"/>
          </a:blip>
          <a:srcRect l="10693" r="17339"/>
          <a:stretch>
            <a:fillRect/>
          </a:stretch>
        </p:blipFill>
        <p:spPr bwMode="auto">
          <a:xfrm>
            <a:off x="391885" y="4051658"/>
            <a:ext cx="2437809" cy="1905000"/>
          </a:xfrm>
          <a:prstGeom prst="rect">
            <a:avLst/>
          </a:prstGeom>
          <a:noFill/>
        </p:spPr>
      </p:pic>
      <p:pic>
        <p:nvPicPr>
          <p:cNvPr id="9" name="Picture 1" descr="20150417_073451"/>
          <p:cNvPicPr>
            <a:picLocks noChangeAspect="1" noChangeArrowheads="1"/>
          </p:cNvPicPr>
          <p:nvPr/>
        </p:nvPicPr>
        <p:blipFill>
          <a:blip r:embed="rId3" cstate="print">
            <a:lum contrast="40000"/>
          </a:blip>
          <a:srcRect l="11954" r="24350"/>
          <a:stretch>
            <a:fillRect/>
          </a:stretch>
        </p:blipFill>
        <p:spPr bwMode="auto">
          <a:xfrm>
            <a:off x="2867306" y="4051658"/>
            <a:ext cx="2233790" cy="1905000"/>
          </a:xfrm>
          <a:prstGeom prst="rect">
            <a:avLst/>
          </a:prstGeom>
          <a:noFill/>
        </p:spPr>
      </p:pic>
      <p:pic>
        <p:nvPicPr>
          <p:cNvPr id="10" name="Picture 3" descr="20150417_080151"/>
          <p:cNvPicPr>
            <a:picLocks noChangeAspect="1" noChangeArrowheads="1"/>
          </p:cNvPicPr>
          <p:nvPr/>
        </p:nvPicPr>
        <p:blipFill>
          <a:blip r:embed="rId4" cstate="print">
            <a:lum contrast="40000"/>
          </a:blip>
          <a:srcRect/>
          <a:stretch>
            <a:fillRect/>
          </a:stretch>
        </p:blipFill>
        <p:spPr bwMode="auto">
          <a:xfrm>
            <a:off x="5172890" y="4051658"/>
            <a:ext cx="2226359" cy="1828800"/>
          </a:xfrm>
          <a:prstGeom prst="rect">
            <a:avLst/>
          </a:prstGeom>
          <a:noFill/>
        </p:spPr>
      </p:pic>
      <p:pic>
        <p:nvPicPr>
          <p:cNvPr id="11" name="Picture 4" descr="20150417_100019"/>
          <p:cNvPicPr>
            <a:picLocks noChangeAspect="1" noChangeArrowheads="1"/>
          </p:cNvPicPr>
          <p:nvPr/>
        </p:nvPicPr>
        <p:blipFill>
          <a:blip r:embed="rId5" cstate="print">
            <a:lum contrast="40000"/>
          </a:blip>
          <a:srcRect l="14574" t="3525" r="39287" b="10378"/>
          <a:stretch>
            <a:fillRect/>
          </a:stretch>
        </p:blipFill>
        <p:spPr bwMode="auto">
          <a:xfrm>
            <a:off x="7471952" y="4051658"/>
            <a:ext cx="2064314" cy="1861614"/>
          </a:xfrm>
          <a:prstGeom prst="rect">
            <a:avLst/>
          </a:prstGeom>
          <a:noFill/>
        </p:spPr>
      </p:pic>
      <p:pic>
        <p:nvPicPr>
          <p:cNvPr id="12" name="Picture 11" descr="D:\ALL PHOTOGRAPGS\Research Pic\siderophore and stress pic\WP_20151017_010.jpg"/>
          <p:cNvPicPr/>
          <p:nvPr/>
        </p:nvPicPr>
        <p:blipFill>
          <a:blip r:embed="rId6" cstate="print">
            <a:lum contrast="30000"/>
          </a:blip>
          <a:srcRect l="31594" t="4545" r="14383"/>
          <a:stretch>
            <a:fillRect/>
          </a:stretch>
        </p:blipFill>
        <p:spPr bwMode="auto">
          <a:xfrm>
            <a:off x="9595288" y="4051658"/>
            <a:ext cx="2122103" cy="1828800"/>
          </a:xfrm>
          <a:prstGeom prst="rect">
            <a:avLst/>
          </a:prstGeom>
          <a:noFill/>
          <a:ln w="9525">
            <a:noFill/>
            <a:miter lim="800000"/>
            <a:headEnd/>
            <a:tailEnd/>
          </a:ln>
        </p:spPr>
      </p:pic>
      <p:sp>
        <p:nvSpPr>
          <p:cNvPr id="13" name="TextBox 12"/>
          <p:cNvSpPr txBox="1"/>
          <p:nvPr/>
        </p:nvSpPr>
        <p:spPr>
          <a:xfrm>
            <a:off x="9751446" y="6138145"/>
            <a:ext cx="1822253" cy="338554"/>
          </a:xfrm>
          <a:prstGeom prst="rect">
            <a:avLst/>
          </a:prstGeom>
          <a:ln w="12700">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600" b="1" dirty="0" smtClean="0">
                <a:solidFill>
                  <a:schemeClr val="tx2"/>
                </a:solidFill>
                <a:latin typeface="Century Gothic" pitchFamily="34" charset="0"/>
              </a:rPr>
              <a:t>SIDEROPHORE</a:t>
            </a:r>
            <a:endParaRPr lang="en-IN" sz="1600" b="1" dirty="0">
              <a:solidFill>
                <a:schemeClr val="tx2"/>
              </a:solidFill>
              <a:latin typeface="Century Gothic" pitchFamily="34" charset="0"/>
            </a:endParaRPr>
          </a:p>
        </p:txBody>
      </p:sp>
      <p:sp>
        <p:nvSpPr>
          <p:cNvPr id="14" name="TextBox 13"/>
          <p:cNvSpPr txBox="1"/>
          <p:nvPr/>
        </p:nvSpPr>
        <p:spPr>
          <a:xfrm>
            <a:off x="3463848" y="255203"/>
            <a:ext cx="4876800" cy="400110"/>
          </a:xfrm>
          <a:prstGeom prst="rect">
            <a:avLst/>
          </a:prstGeom>
          <a:ln w="12700">
            <a:solidFill>
              <a:srgbClr val="002060"/>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2000" b="1" dirty="0" smtClean="0">
                <a:solidFill>
                  <a:schemeClr val="tx2"/>
                </a:solidFill>
                <a:latin typeface="Century Gothic" pitchFamily="34" charset="0"/>
              </a:rPr>
              <a:t>Plant growth promoting  mechanism</a:t>
            </a:r>
            <a:endParaRPr lang="en-IN" sz="2000" b="1" dirty="0">
              <a:solidFill>
                <a:schemeClr val="tx2"/>
              </a:solidFill>
              <a:latin typeface="Century Gothic"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005834" y="135570"/>
          <a:ext cx="10506560" cy="6560661"/>
        </p:xfrm>
        <a:graphic>
          <a:graphicData uri="http://schemas.openxmlformats.org/drawingml/2006/table">
            <a:tbl>
              <a:tblPr>
                <a:tableStyleId>{BC89EF96-8CEA-46FF-86C4-4CE0E7609802}</a:tableStyleId>
              </a:tblPr>
              <a:tblGrid>
                <a:gridCol w="1509168"/>
                <a:gridCol w="2262417"/>
                <a:gridCol w="2065393"/>
                <a:gridCol w="1526594"/>
                <a:gridCol w="1526594"/>
                <a:gridCol w="1616394"/>
              </a:tblGrid>
              <a:tr h="286426">
                <a:tc>
                  <a:txBody>
                    <a:bodyPr/>
                    <a:lstStyle/>
                    <a:p>
                      <a:pPr algn="ctr">
                        <a:lnSpc>
                          <a:spcPct val="115000"/>
                        </a:lnSpc>
                        <a:spcAft>
                          <a:spcPts val="0"/>
                        </a:spcAft>
                      </a:pPr>
                      <a:r>
                        <a:rPr lang="en-IN" sz="1600" b="1" dirty="0">
                          <a:solidFill>
                            <a:schemeClr val="bg2"/>
                          </a:solidFill>
                          <a:latin typeface="+mn-lt"/>
                        </a:rPr>
                        <a:t>TEST</a:t>
                      </a:r>
                      <a:endParaRPr lang="en-IN" sz="1600" b="1" dirty="0">
                        <a:solidFill>
                          <a:schemeClr val="bg2"/>
                        </a:solidFill>
                        <a:latin typeface="+mn-lt"/>
                        <a:ea typeface="Calibri"/>
                        <a:cs typeface="Times New Roman"/>
                      </a:endParaRPr>
                    </a:p>
                  </a:txBody>
                  <a:tcPr marL="48602" marR="48602" marT="0" marB="0">
                    <a:solidFill>
                      <a:srgbClr val="002060"/>
                    </a:solidFill>
                  </a:tcPr>
                </a:tc>
                <a:tc>
                  <a:txBody>
                    <a:bodyPr/>
                    <a:lstStyle/>
                    <a:p>
                      <a:pPr algn="ctr">
                        <a:lnSpc>
                          <a:spcPct val="115000"/>
                        </a:lnSpc>
                        <a:spcAft>
                          <a:spcPts val="0"/>
                        </a:spcAft>
                      </a:pPr>
                      <a:r>
                        <a:rPr lang="en-IN" sz="1600" b="1" dirty="0">
                          <a:solidFill>
                            <a:schemeClr val="bg2"/>
                          </a:solidFill>
                          <a:latin typeface="+mn-lt"/>
                        </a:rPr>
                        <a:t>PSC1</a:t>
                      </a:r>
                      <a:endParaRPr lang="en-IN" sz="1600" b="1" dirty="0">
                        <a:solidFill>
                          <a:schemeClr val="bg2"/>
                        </a:solidFill>
                        <a:latin typeface="+mn-lt"/>
                        <a:ea typeface="Calibri"/>
                        <a:cs typeface="Times New Roman"/>
                      </a:endParaRPr>
                    </a:p>
                  </a:txBody>
                  <a:tcPr marL="48602" marR="48602" marT="0" marB="0">
                    <a:solidFill>
                      <a:srgbClr val="002060"/>
                    </a:solidFill>
                  </a:tcPr>
                </a:tc>
                <a:tc>
                  <a:txBody>
                    <a:bodyPr/>
                    <a:lstStyle/>
                    <a:p>
                      <a:pPr algn="ctr">
                        <a:lnSpc>
                          <a:spcPct val="115000"/>
                        </a:lnSpc>
                        <a:spcAft>
                          <a:spcPts val="0"/>
                        </a:spcAft>
                      </a:pPr>
                      <a:r>
                        <a:rPr lang="en-IN" sz="1600" b="1" dirty="0">
                          <a:solidFill>
                            <a:schemeClr val="bg2"/>
                          </a:solidFill>
                          <a:latin typeface="+mn-lt"/>
                        </a:rPr>
                        <a:t>PSC3</a:t>
                      </a:r>
                      <a:endParaRPr lang="en-IN" sz="1600" b="1" dirty="0">
                        <a:solidFill>
                          <a:schemeClr val="bg2"/>
                        </a:solidFill>
                        <a:latin typeface="+mn-lt"/>
                        <a:ea typeface="Calibri"/>
                        <a:cs typeface="Times New Roman"/>
                      </a:endParaRPr>
                    </a:p>
                  </a:txBody>
                  <a:tcPr marL="48602" marR="48602" marT="0" marB="0">
                    <a:solidFill>
                      <a:srgbClr val="002060"/>
                    </a:solidFill>
                  </a:tcPr>
                </a:tc>
                <a:tc>
                  <a:txBody>
                    <a:bodyPr/>
                    <a:lstStyle/>
                    <a:p>
                      <a:pPr algn="ctr">
                        <a:lnSpc>
                          <a:spcPct val="115000"/>
                        </a:lnSpc>
                        <a:spcAft>
                          <a:spcPts val="0"/>
                        </a:spcAft>
                      </a:pPr>
                      <a:r>
                        <a:rPr lang="en-IN" sz="1600" b="1" dirty="0">
                          <a:solidFill>
                            <a:schemeClr val="bg2"/>
                          </a:solidFill>
                          <a:latin typeface="+mn-lt"/>
                        </a:rPr>
                        <a:t>KSC1</a:t>
                      </a:r>
                      <a:endParaRPr lang="en-IN" sz="1600" b="1" dirty="0">
                        <a:solidFill>
                          <a:schemeClr val="bg2"/>
                        </a:solidFill>
                        <a:latin typeface="+mn-lt"/>
                        <a:ea typeface="Calibri"/>
                        <a:cs typeface="Times New Roman"/>
                      </a:endParaRPr>
                    </a:p>
                  </a:txBody>
                  <a:tcPr marL="48602" marR="48602" marT="0" marB="0">
                    <a:solidFill>
                      <a:srgbClr val="002060"/>
                    </a:solidFill>
                  </a:tcPr>
                </a:tc>
                <a:tc>
                  <a:txBody>
                    <a:bodyPr/>
                    <a:lstStyle/>
                    <a:p>
                      <a:pPr algn="ctr">
                        <a:lnSpc>
                          <a:spcPct val="115000"/>
                        </a:lnSpc>
                        <a:spcAft>
                          <a:spcPts val="0"/>
                        </a:spcAft>
                      </a:pPr>
                      <a:r>
                        <a:rPr kumimoji="0" lang="en-IN" sz="1600" b="1" kern="1200" dirty="0">
                          <a:solidFill>
                            <a:schemeClr val="bg2"/>
                          </a:solidFill>
                          <a:latin typeface="+mn-lt"/>
                        </a:rPr>
                        <a:t>P13</a:t>
                      </a:r>
                      <a:endParaRPr kumimoji="0" lang="en-IN" sz="1600" b="1" kern="1200" dirty="0">
                        <a:solidFill>
                          <a:schemeClr val="bg2"/>
                        </a:solidFill>
                        <a:latin typeface="+mn-lt"/>
                        <a:ea typeface="Calibri"/>
                        <a:cs typeface="Times New Roman"/>
                      </a:endParaRPr>
                    </a:p>
                  </a:txBody>
                  <a:tcPr marL="45691" marR="45691" marT="0" marB="0">
                    <a:solidFill>
                      <a:srgbClr val="002060"/>
                    </a:solidFill>
                  </a:tcPr>
                </a:tc>
                <a:tc>
                  <a:txBody>
                    <a:bodyPr/>
                    <a:lstStyle/>
                    <a:p>
                      <a:pPr algn="ctr">
                        <a:lnSpc>
                          <a:spcPct val="115000"/>
                        </a:lnSpc>
                        <a:spcAft>
                          <a:spcPts val="0"/>
                        </a:spcAft>
                      </a:pPr>
                      <a:r>
                        <a:rPr kumimoji="0" lang="en-IN" sz="1600" b="1" kern="1200" dirty="0">
                          <a:solidFill>
                            <a:schemeClr val="bg2"/>
                          </a:solidFill>
                          <a:latin typeface="+mn-lt"/>
                        </a:rPr>
                        <a:t>P35</a:t>
                      </a:r>
                      <a:endParaRPr kumimoji="0" lang="en-IN" sz="1600" b="1" kern="1200" dirty="0">
                        <a:solidFill>
                          <a:schemeClr val="bg2"/>
                        </a:solidFill>
                        <a:latin typeface="+mn-lt"/>
                        <a:ea typeface="Calibri"/>
                        <a:cs typeface="Times New Roman"/>
                      </a:endParaRPr>
                    </a:p>
                  </a:txBody>
                  <a:tcPr marL="45691" marR="45691" marT="0" marB="0">
                    <a:solidFill>
                      <a:srgbClr val="002060"/>
                    </a:solidFill>
                  </a:tcPr>
                </a:tc>
              </a:tr>
              <a:tr h="28642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1400" b="0" dirty="0" smtClean="0">
                          <a:solidFill>
                            <a:schemeClr val="tx2"/>
                          </a:solidFill>
                          <a:latin typeface="+mn-lt"/>
                        </a:rPr>
                        <a:t>COLOUR </a:t>
                      </a:r>
                      <a:endParaRPr lang="en-IN" sz="1400" b="0"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IN" sz="1600" dirty="0" smtClean="0">
                          <a:solidFill>
                            <a:schemeClr val="tx2"/>
                          </a:solidFill>
                          <a:latin typeface="+mn-lt"/>
                        </a:rPr>
                        <a:t>Creamy white</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smtClean="0">
                          <a:solidFill>
                            <a:schemeClr val="tx2"/>
                          </a:solidFill>
                          <a:latin typeface="+mn-lt"/>
                        </a:rPr>
                        <a:t>Yellow</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smtClean="0">
                          <a:solidFill>
                            <a:schemeClr val="tx2"/>
                          </a:solidFill>
                          <a:latin typeface="+mn-lt"/>
                        </a:rPr>
                        <a:t>Yellowish</a:t>
                      </a:r>
                      <a:endParaRPr lang="en-IN" sz="1600" b="0"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n-IN" sz="1600" kern="1200" dirty="0" smtClean="0">
                          <a:solidFill>
                            <a:schemeClr val="tx2"/>
                          </a:solidFill>
                          <a:latin typeface="+mn-lt"/>
                        </a:rPr>
                        <a:t>Creamy white</a:t>
                      </a:r>
                      <a:endParaRPr kumimoji="0" lang="en-IN" sz="1600" b="0" kern="1200" dirty="0">
                        <a:solidFill>
                          <a:schemeClr val="tx2"/>
                        </a:solidFill>
                        <a:latin typeface="+mn-lt"/>
                        <a:ea typeface="Calibri"/>
                        <a:cs typeface="Times New Roman"/>
                      </a:endParaRPr>
                    </a:p>
                  </a:txBody>
                  <a:tcPr marL="45691" marR="45691"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n-IN" sz="1600" kern="1200" dirty="0" smtClean="0">
                          <a:solidFill>
                            <a:schemeClr val="tx2"/>
                          </a:solidFill>
                          <a:latin typeface="+mn-lt"/>
                        </a:rPr>
                        <a:t>Creamy white</a:t>
                      </a:r>
                      <a:endParaRPr kumimoji="0" lang="en-IN" sz="1600" b="0" kern="1200" dirty="0">
                        <a:solidFill>
                          <a:schemeClr val="tx2"/>
                        </a:solidFill>
                        <a:latin typeface="+mn-lt"/>
                        <a:ea typeface="Calibri"/>
                        <a:cs typeface="Times New Roman"/>
                      </a:endParaRPr>
                    </a:p>
                  </a:txBody>
                  <a:tcPr marL="45691" marR="45691" marT="0" marB="0"/>
                </a:tc>
              </a:tr>
              <a:tr h="286426">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IN" sz="1400" b="0" dirty="0" smtClean="0">
                          <a:solidFill>
                            <a:schemeClr val="tx2"/>
                          </a:solidFill>
                          <a:latin typeface="+mn-lt"/>
                        </a:rPr>
                        <a:t>SHAPE</a:t>
                      </a:r>
                      <a:endParaRPr lang="en-IN" sz="1400" b="0"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IN" sz="1600" dirty="0" smtClean="0">
                          <a:solidFill>
                            <a:schemeClr val="tx2"/>
                          </a:solidFill>
                          <a:latin typeface="+mn-lt"/>
                        </a:rPr>
                        <a:t>Rod</a:t>
                      </a:r>
                      <a:endParaRPr lang="en-IN" sz="1600" b="1"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kumimoji="0" lang="en-IN" sz="1600" kern="1200" dirty="0" smtClean="0">
                          <a:solidFill>
                            <a:schemeClr val="tx2"/>
                          </a:solidFill>
                          <a:latin typeface="+mn-lt"/>
                        </a:rPr>
                        <a:t>Rod</a:t>
                      </a:r>
                      <a:endParaRPr lang="en-IN" sz="1600" b="1"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smtClean="0">
                          <a:solidFill>
                            <a:schemeClr val="tx2"/>
                          </a:solidFill>
                          <a:latin typeface="+mn-lt"/>
                        </a:rPr>
                        <a:t>Rod</a:t>
                      </a:r>
                      <a:endParaRPr lang="en-IN" sz="1600" b="1"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kumimoji="0" lang="en-IN" sz="1600" kern="1200" dirty="0" smtClean="0">
                          <a:solidFill>
                            <a:schemeClr val="tx2"/>
                          </a:solidFill>
                          <a:latin typeface="+mn-lt"/>
                        </a:rPr>
                        <a:t>Rod</a:t>
                      </a:r>
                      <a:endParaRPr kumimoji="0" lang="en-IN" sz="1600" b="1" kern="1200" dirty="0">
                        <a:solidFill>
                          <a:schemeClr val="tx2"/>
                        </a:solidFill>
                        <a:latin typeface="+mn-lt"/>
                        <a:ea typeface="Calibri"/>
                        <a:cs typeface="Times New Roman"/>
                      </a:endParaRPr>
                    </a:p>
                  </a:txBody>
                  <a:tcPr marL="45691" marR="45691" marT="0" marB="0"/>
                </a:tc>
                <a:tc>
                  <a:txBody>
                    <a:bodyPr/>
                    <a:lstStyle/>
                    <a:p>
                      <a:pPr marL="0" algn="ctr" rtl="0" eaLnBrk="1" latinLnBrk="0" hangingPunct="1">
                        <a:lnSpc>
                          <a:spcPct val="115000"/>
                        </a:lnSpc>
                        <a:spcAft>
                          <a:spcPts val="0"/>
                        </a:spcAft>
                      </a:pPr>
                      <a:r>
                        <a:rPr kumimoji="0" lang="en-IN" sz="1600" kern="1200" dirty="0" smtClean="0">
                          <a:solidFill>
                            <a:schemeClr val="tx2"/>
                          </a:solidFill>
                          <a:latin typeface="+mn-lt"/>
                        </a:rPr>
                        <a:t>Rod</a:t>
                      </a:r>
                      <a:endParaRPr kumimoji="0" lang="en-IN" sz="1600" b="1" kern="120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SIM (MOTALITY)</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OXIDASE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CATALASE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TSI</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R/Y</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R/R</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R/R</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R/R</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R/R</a:t>
                      </a:r>
                      <a:endParaRPr lang="en-IN" sz="1600" b="0" dirty="0">
                        <a:solidFill>
                          <a:schemeClr val="tx2"/>
                        </a:solidFill>
                        <a:latin typeface="+mn-lt"/>
                        <a:ea typeface="Calibri"/>
                        <a:cs typeface="Times New Roman"/>
                      </a:endParaRPr>
                    </a:p>
                  </a:txBody>
                  <a:tcPr marL="45691" marR="45691" marT="0" marB="0"/>
                </a:tc>
              </a:tr>
              <a:tr h="291744">
                <a:tc>
                  <a:txBody>
                    <a:bodyPr/>
                    <a:lstStyle/>
                    <a:p>
                      <a:pPr algn="l">
                        <a:lnSpc>
                          <a:spcPct val="115000"/>
                        </a:lnSpc>
                        <a:spcAft>
                          <a:spcPts val="0"/>
                        </a:spcAft>
                      </a:pPr>
                      <a:r>
                        <a:rPr lang="en-IN" sz="1400" b="0" dirty="0">
                          <a:solidFill>
                            <a:schemeClr val="tx2"/>
                          </a:solidFill>
                          <a:latin typeface="+mn-lt"/>
                        </a:rPr>
                        <a:t>CITRATE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NITRATE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GELATIN</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STARCH</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MR</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VP</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SUCROSE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LACTOSE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MANNITOL</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SORBITOL</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INNOSITOL</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MALTOSE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DEXTROSE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286426">
                <a:tc>
                  <a:txBody>
                    <a:bodyPr/>
                    <a:lstStyle/>
                    <a:p>
                      <a:pPr algn="l">
                        <a:lnSpc>
                          <a:spcPct val="115000"/>
                        </a:lnSpc>
                        <a:spcAft>
                          <a:spcPts val="0"/>
                        </a:spcAft>
                      </a:pPr>
                      <a:r>
                        <a:rPr lang="en-IN" sz="1400" b="0" dirty="0">
                          <a:solidFill>
                            <a:schemeClr val="tx2"/>
                          </a:solidFill>
                          <a:latin typeface="+mn-lt"/>
                        </a:rPr>
                        <a:t>GALCTOSE</a:t>
                      </a:r>
                      <a:endParaRPr lang="en-IN" sz="14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a:solidFill>
                            <a:schemeClr val="tx2"/>
                          </a:solidFill>
                          <a:latin typeface="+mn-lt"/>
                        </a:rPr>
                        <a:t>+</a:t>
                      </a:r>
                      <a:endParaRPr lang="en-IN" sz="1600" b="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8602" marR="48602"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c>
                  <a:txBody>
                    <a:bodyPr/>
                    <a:lstStyle/>
                    <a:p>
                      <a:pPr algn="ctr">
                        <a:lnSpc>
                          <a:spcPct val="115000"/>
                        </a:lnSpc>
                        <a:spcAft>
                          <a:spcPts val="0"/>
                        </a:spcAft>
                      </a:pPr>
                      <a:r>
                        <a:rPr lang="en-IN" sz="1600" dirty="0">
                          <a:solidFill>
                            <a:schemeClr val="tx2"/>
                          </a:solidFill>
                          <a:latin typeface="+mn-lt"/>
                        </a:rPr>
                        <a:t>-</a:t>
                      </a:r>
                      <a:endParaRPr lang="en-IN" sz="1600" b="0" dirty="0">
                        <a:solidFill>
                          <a:schemeClr val="tx2"/>
                        </a:solidFill>
                        <a:latin typeface="+mn-lt"/>
                        <a:ea typeface="Calibri"/>
                        <a:cs typeface="Times New Roman"/>
                      </a:endParaRPr>
                    </a:p>
                  </a:txBody>
                  <a:tcPr marL="45691" marR="45691" marT="0" marB="0"/>
                </a:tc>
              </a:tr>
              <a:tr h="540397">
                <a:tc>
                  <a:txBody>
                    <a:bodyPr/>
                    <a:lstStyle/>
                    <a:p>
                      <a:pPr algn="l">
                        <a:lnSpc>
                          <a:spcPct val="100000"/>
                        </a:lnSpc>
                        <a:spcAft>
                          <a:spcPts val="0"/>
                        </a:spcAft>
                      </a:pPr>
                      <a:r>
                        <a:rPr lang="en-IN" sz="1400" b="0" dirty="0" smtClean="0">
                          <a:solidFill>
                            <a:schemeClr val="tx2"/>
                          </a:solidFill>
                          <a:latin typeface="+mn-lt"/>
                        </a:rPr>
                        <a:t>IDENTIFIED</a:t>
                      </a:r>
                      <a:endParaRPr lang="en-IN" sz="1400" b="0"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600" i="1" dirty="0" smtClean="0">
                          <a:solidFill>
                            <a:schemeClr val="tx2"/>
                          </a:solidFill>
                          <a:latin typeface="+mn-lt"/>
                        </a:rPr>
                        <a:t>Bacillus sp.</a:t>
                      </a:r>
                      <a:endParaRPr lang="en-IN" sz="1600" b="1" i="1" dirty="0" smtClean="0">
                        <a:solidFill>
                          <a:schemeClr val="tx2"/>
                        </a:solidFill>
                        <a:latin typeface="+mn-lt"/>
                      </a:endParaRPr>
                    </a:p>
                  </a:txBody>
                  <a:tcPr marL="48602" marR="48602"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600" i="1" dirty="0" smtClean="0">
                          <a:solidFill>
                            <a:schemeClr val="tx2"/>
                          </a:solidFill>
                          <a:latin typeface="+mn-lt"/>
                        </a:rPr>
                        <a:t>Enterobacter sp.</a:t>
                      </a:r>
                      <a:endParaRPr lang="en-IN" sz="1600" b="1" i="1"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600" i="1" dirty="0" smtClean="0">
                          <a:solidFill>
                            <a:schemeClr val="tx2"/>
                          </a:solidFill>
                          <a:latin typeface="+mn-lt"/>
                        </a:rPr>
                        <a:t>Bacillus sp.</a:t>
                      </a:r>
                      <a:endParaRPr lang="en-IN" sz="1600" b="1" i="1" dirty="0">
                        <a:solidFill>
                          <a:schemeClr val="tx2"/>
                        </a:solidFill>
                        <a:latin typeface="+mn-lt"/>
                        <a:ea typeface="Calibri"/>
                        <a:cs typeface="Times New Roman"/>
                      </a:endParaRPr>
                    </a:p>
                  </a:txBody>
                  <a:tcPr marL="48602" marR="48602"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IN" sz="1600" i="1" dirty="0" smtClean="0">
                          <a:solidFill>
                            <a:schemeClr val="tx2"/>
                          </a:solidFill>
                          <a:latin typeface="+mn-lt"/>
                        </a:rPr>
                        <a:t>Bacillus sp.</a:t>
                      </a:r>
                      <a:endParaRPr lang="en-IN" sz="1600" b="1" i="1" dirty="0">
                        <a:solidFill>
                          <a:schemeClr val="tx2"/>
                        </a:solidFill>
                        <a:latin typeface="+mn-lt"/>
                        <a:ea typeface="Calibri"/>
                        <a:cs typeface="Times New Roman"/>
                      </a:endParaRPr>
                    </a:p>
                  </a:txBody>
                  <a:tcPr marL="45691" marR="45691" marT="0" marB="0"/>
                </a:tc>
                <a:tc>
                  <a:txBody>
                    <a:bodyPr/>
                    <a:lstStyle/>
                    <a:p>
                      <a:pPr algn="ctr">
                        <a:lnSpc>
                          <a:spcPct val="100000"/>
                        </a:lnSpc>
                        <a:spcAft>
                          <a:spcPts val="0"/>
                        </a:spcAft>
                      </a:pPr>
                      <a:r>
                        <a:rPr lang="en-IN" sz="1600" i="1" dirty="0">
                          <a:solidFill>
                            <a:schemeClr val="tx2"/>
                          </a:solidFill>
                          <a:latin typeface="+mn-lt"/>
                        </a:rPr>
                        <a:t>Bacillus sp.</a:t>
                      </a:r>
                      <a:endParaRPr lang="en-IN" sz="1600" b="1" i="1" dirty="0">
                        <a:solidFill>
                          <a:schemeClr val="tx2"/>
                        </a:solidFill>
                        <a:latin typeface="+mn-lt"/>
                        <a:ea typeface="Calibri"/>
                        <a:cs typeface="Times New Roman"/>
                      </a:endParaRPr>
                    </a:p>
                  </a:txBody>
                  <a:tcPr marL="45691" marR="45691" marT="0" marB="0"/>
                </a:tc>
              </a:tr>
            </a:tbl>
          </a:graphicData>
        </a:graphic>
      </p:graphicFrame>
      <p:sp>
        <p:nvSpPr>
          <p:cNvPr id="5" name="TextBox 4"/>
          <p:cNvSpPr txBox="1"/>
          <p:nvPr/>
        </p:nvSpPr>
        <p:spPr>
          <a:xfrm>
            <a:off x="112544" y="126611"/>
            <a:ext cx="344656" cy="2970044"/>
          </a:xfrm>
          <a:prstGeom prst="rect">
            <a:avLst/>
          </a:prstGeom>
          <a:solidFill>
            <a:srgbClr val="002060"/>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a:r>
              <a:rPr lang="en-IN" sz="1700" b="1" dirty="0" smtClean="0">
                <a:solidFill>
                  <a:schemeClr val="bg1"/>
                </a:solidFill>
                <a:latin typeface="+mj-lt"/>
              </a:rPr>
              <a:t>BIOCHEMICAL</a:t>
            </a:r>
            <a:endParaRPr lang="en-IN" sz="1700" b="1" dirty="0">
              <a:solidFill>
                <a:schemeClr val="bg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6" descr="20150421_092839"/>
          <p:cNvPicPr>
            <a:picLocks noChangeAspect="1" noChangeArrowheads="1"/>
          </p:cNvPicPr>
          <p:nvPr/>
        </p:nvPicPr>
        <p:blipFill>
          <a:blip r:embed="rId2" cstate="print">
            <a:lum contrast="30000"/>
          </a:blip>
          <a:srcRect l="5930" r="5371" b="5688"/>
          <a:stretch>
            <a:fillRect/>
          </a:stretch>
        </p:blipFill>
        <p:spPr bwMode="auto">
          <a:xfrm>
            <a:off x="1399770" y="2192438"/>
            <a:ext cx="2103747" cy="1615633"/>
          </a:xfrm>
          <a:prstGeom prst="rect">
            <a:avLst/>
          </a:prstGeom>
          <a:noFill/>
        </p:spPr>
      </p:pic>
      <p:pic>
        <p:nvPicPr>
          <p:cNvPr id="5" name="Picture 8" descr="20150421_093146"/>
          <p:cNvPicPr>
            <a:picLocks noChangeAspect="1" noChangeArrowheads="1"/>
          </p:cNvPicPr>
          <p:nvPr/>
        </p:nvPicPr>
        <p:blipFill>
          <a:blip r:embed="rId3" cstate="print">
            <a:lum contrast="30000"/>
          </a:blip>
          <a:srcRect l="12141" t="4124" r="15047" b="9859"/>
          <a:stretch>
            <a:fillRect/>
          </a:stretch>
        </p:blipFill>
        <p:spPr bwMode="auto">
          <a:xfrm>
            <a:off x="3563854" y="2192438"/>
            <a:ext cx="1935447" cy="1583703"/>
          </a:xfrm>
          <a:prstGeom prst="rect">
            <a:avLst/>
          </a:prstGeom>
          <a:noFill/>
        </p:spPr>
      </p:pic>
      <p:pic>
        <p:nvPicPr>
          <p:cNvPr id="6" name="Picture 9" descr="20150421_093437"/>
          <p:cNvPicPr>
            <a:picLocks noChangeAspect="1" noChangeArrowheads="1"/>
          </p:cNvPicPr>
          <p:nvPr/>
        </p:nvPicPr>
        <p:blipFill>
          <a:blip r:embed="rId4" cstate="print">
            <a:lum contrast="30000"/>
          </a:blip>
          <a:srcRect l="11958" r="23486" b="11969"/>
          <a:stretch>
            <a:fillRect/>
          </a:stretch>
        </p:blipFill>
        <p:spPr bwMode="auto">
          <a:xfrm>
            <a:off x="5547403" y="2192437"/>
            <a:ext cx="1682998" cy="1633979"/>
          </a:xfrm>
          <a:prstGeom prst="rect">
            <a:avLst/>
          </a:prstGeom>
          <a:noFill/>
        </p:spPr>
      </p:pic>
      <p:pic>
        <p:nvPicPr>
          <p:cNvPr id="7" name="Picture 11" descr="20150421_093617"/>
          <p:cNvPicPr>
            <a:picLocks noChangeAspect="1" noChangeArrowheads="1"/>
          </p:cNvPicPr>
          <p:nvPr/>
        </p:nvPicPr>
        <p:blipFill>
          <a:blip r:embed="rId5" cstate="print">
            <a:lum contrast="30000"/>
          </a:blip>
          <a:srcRect l="12344" t="12511" r="20663" b="12061"/>
          <a:stretch>
            <a:fillRect/>
          </a:stretch>
        </p:blipFill>
        <p:spPr bwMode="auto">
          <a:xfrm>
            <a:off x="7274214" y="2192438"/>
            <a:ext cx="1935447" cy="1600200"/>
          </a:xfrm>
          <a:prstGeom prst="rect">
            <a:avLst/>
          </a:prstGeom>
          <a:noFill/>
        </p:spPr>
      </p:pic>
      <p:pic>
        <p:nvPicPr>
          <p:cNvPr id="8" name="Picture 13" descr="20150421_095309"/>
          <p:cNvPicPr>
            <a:picLocks noChangeAspect="1" noChangeArrowheads="1"/>
          </p:cNvPicPr>
          <p:nvPr/>
        </p:nvPicPr>
        <p:blipFill>
          <a:blip r:embed="rId6" cstate="print">
            <a:lum contrast="30000"/>
          </a:blip>
          <a:srcRect l="13638" t="20474" r="33604" b="2948"/>
          <a:stretch>
            <a:fillRect/>
          </a:stretch>
        </p:blipFill>
        <p:spPr bwMode="auto">
          <a:xfrm>
            <a:off x="9294452" y="4512216"/>
            <a:ext cx="1910465" cy="1752600"/>
          </a:xfrm>
          <a:prstGeom prst="rect">
            <a:avLst/>
          </a:prstGeom>
          <a:noFill/>
        </p:spPr>
      </p:pic>
      <p:pic>
        <p:nvPicPr>
          <p:cNvPr id="9" name="Picture 14" descr="20150413_094946"/>
          <p:cNvPicPr>
            <a:picLocks noChangeAspect="1" noChangeArrowheads="1"/>
          </p:cNvPicPr>
          <p:nvPr/>
        </p:nvPicPr>
        <p:blipFill>
          <a:blip r:embed="rId7" cstate="print">
            <a:lum contrast="30000"/>
          </a:blip>
          <a:srcRect l="16364" t="3191" r="18498"/>
          <a:stretch>
            <a:fillRect/>
          </a:stretch>
        </p:blipFill>
        <p:spPr bwMode="auto">
          <a:xfrm>
            <a:off x="1518175" y="168816"/>
            <a:ext cx="1682996" cy="1532063"/>
          </a:xfrm>
          <a:prstGeom prst="rect">
            <a:avLst/>
          </a:prstGeom>
          <a:noFill/>
        </p:spPr>
      </p:pic>
      <p:sp>
        <p:nvSpPr>
          <p:cNvPr id="10" name="Rectangle 17"/>
          <p:cNvSpPr>
            <a:spLocks noChangeArrowheads="1"/>
          </p:cNvSpPr>
          <p:nvPr/>
        </p:nvSpPr>
        <p:spPr bwMode="auto">
          <a:xfrm>
            <a:off x="1751471" y="16881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1" name="Rectangle 19"/>
          <p:cNvSpPr>
            <a:spLocks noChangeArrowheads="1"/>
          </p:cNvSpPr>
          <p:nvPr/>
        </p:nvSpPr>
        <p:spPr bwMode="auto">
          <a:xfrm>
            <a:off x="1751471" y="13713366"/>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12" name="TextBox 11"/>
          <p:cNvSpPr txBox="1"/>
          <p:nvPr/>
        </p:nvSpPr>
        <p:spPr>
          <a:xfrm>
            <a:off x="1919103" y="2097764"/>
            <a:ext cx="1143000"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PSC1</a:t>
            </a:r>
            <a:endParaRPr lang="en-IN" b="1" dirty="0">
              <a:solidFill>
                <a:schemeClr val="tx1"/>
              </a:solidFill>
              <a:latin typeface="+mj-lt"/>
            </a:endParaRPr>
          </a:p>
        </p:txBody>
      </p:sp>
      <p:sp>
        <p:nvSpPr>
          <p:cNvPr id="13" name="TextBox 12"/>
          <p:cNvSpPr txBox="1"/>
          <p:nvPr/>
        </p:nvSpPr>
        <p:spPr>
          <a:xfrm>
            <a:off x="7542671" y="2185632"/>
            <a:ext cx="1143000"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P13</a:t>
            </a:r>
            <a:endParaRPr lang="en-IN" b="1" dirty="0">
              <a:solidFill>
                <a:schemeClr val="tx1"/>
              </a:solidFill>
              <a:latin typeface="+mj-lt"/>
            </a:endParaRPr>
          </a:p>
        </p:txBody>
      </p:sp>
      <p:sp>
        <p:nvSpPr>
          <p:cNvPr id="14" name="TextBox 13"/>
          <p:cNvSpPr txBox="1"/>
          <p:nvPr/>
        </p:nvSpPr>
        <p:spPr>
          <a:xfrm>
            <a:off x="3981199" y="2097764"/>
            <a:ext cx="1143000"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PSC3</a:t>
            </a:r>
            <a:endParaRPr lang="en-IN" b="1" dirty="0">
              <a:solidFill>
                <a:schemeClr val="tx1"/>
              </a:solidFill>
              <a:latin typeface="+mj-lt"/>
            </a:endParaRPr>
          </a:p>
        </p:txBody>
      </p:sp>
      <p:sp>
        <p:nvSpPr>
          <p:cNvPr id="15" name="TextBox 14"/>
          <p:cNvSpPr txBox="1"/>
          <p:nvPr/>
        </p:nvSpPr>
        <p:spPr>
          <a:xfrm>
            <a:off x="5790071" y="2097764"/>
            <a:ext cx="1143000"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KSC1</a:t>
            </a:r>
            <a:endParaRPr lang="en-IN" b="1" dirty="0">
              <a:solidFill>
                <a:schemeClr val="tx1"/>
              </a:solidFill>
              <a:latin typeface="+mj-lt"/>
            </a:endParaRPr>
          </a:p>
        </p:txBody>
      </p:sp>
      <p:pic>
        <p:nvPicPr>
          <p:cNvPr id="16" name="Picture 26" descr="WP_20141218_001"/>
          <p:cNvPicPr>
            <a:picLocks noChangeAspect="1" noChangeArrowheads="1"/>
          </p:cNvPicPr>
          <p:nvPr/>
        </p:nvPicPr>
        <p:blipFill>
          <a:blip r:embed="rId8" cstate="print">
            <a:lum contrast="30000"/>
          </a:blip>
          <a:srcRect l="25101" t="24898" r="28741"/>
          <a:stretch>
            <a:fillRect/>
          </a:stretch>
        </p:blipFill>
        <p:spPr bwMode="auto">
          <a:xfrm>
            <a:off x="3293050" y="168817"/>
            <a:ext cx="1655727" cy="1524000"/>
          </a:xfrm>
          <a:prstGeom prst="rect">
            <a:avLst/>
          </a:prstGeom>
          <a:noFill/>
        </p:spPr>
      </p:pic>
      <p:pic>
        <p:nvPicPr>
          <p:cNvPr id="17" name="Picture 22" descr="WP_20141204_009"/>
          <p:cNvPicPr>
            <a:picLocks noChangeAspect="1" noChangeArrowheads="1"/>
          </p:cNvPicPr>
          <p:nvPr/>
        </p:nvPicPr>
        <p:blipFill>
          <a:blip r:embed="rId9" cstate="print">
            <a:lum contrast="30000"/>
          </a:blip>
          <a:srcRect l="15639" t="5698" r="22122" b="8546"/>
          <a:stretch>
            <a:fillRect/>
          </a:stretch>
        </p:blipFill>
        <p:spPr bwMode="auto">
          <a:xfrm>
            <a:off x="5028948" y="168817"/>
            <a:ext cx="1788185" cy="1524000"/>
          </a:xfrm>
          <a:prstGeom prst="rect">
            <a:avLst/>
          </a:prstGeom>
          <a:noFill/>
        </p:spPr>
      </p:pic>
      <p:pic>
        <p:nvPicPr>
          <p:cNvPr id="18" name="Picture 2" descr="WP_20150419_003"/>
          <p:cNvPicPr>
            <a:picLocks noChangeAspect="1" noChangeArrowheads="1"/>
          </p:cNvPicPr>
          <p:nvPr/>
        </p:nvPicPr>
        <p:blipFill>
          <a:blip r:embed="rId10" cstate="print">
            <a:lum contrast="30000"/>
          </a:blip>
          <a:srcRect l="28232" t="26698" r="28462" b="3973"/>
          <a:stretch>
            <a:fillRect/>
          </a:stretch>
        </p:blipFill>
        <p:spPr bwMode="auto">
          <a:xfrm>
            <a:off x="1526383" y="4531266"/>
            <a:ext cx="1930188" cy="1733550"/>
          </a:xfrm>
          <a:prstGeom prst="rect">
            <a:avLst/>
          </a:prstGeom>
          <a:noFill/>
        </p:spPr>
      </p:pic>
      <p:pic>
        <p:nvPicPr>
          <p:cNvPr id="19" name="Picture 15" descr="WP_20141117_004"/>
          <p:cNvPicPr>
            <a:picLocks noChangeAspect="1" noChangeArrowheads="1"/>
          </p:cNvPicPr>
          <p:nvPr/>
        </p:nvPicPr>
        <p:blipFill>
          <a:blip r:embed="rId11" cstate="print">
            <a:lum contrast="30000"/>
          </a:blip>
          <a:srcRect l="42416" t="18137" r="27874" b="38952"/>
          <a:stretch>
            <a:fillRect/>
          </a:stretch>
        </p:blipFill>
        <p:spPr bwMode="auto">
          <a:xfrm>
            <a:off x="7364482" y="4512216"/>
            <a:ext cx="1851297" cy="1752600"/>
          </a:xfrm>
          <a:prstGeom prst="rect">
            <a:avLst/>
          </a:prstGeom>
          <a:noFill/>
        </p:spPr>
      </p:pic>
      <p:pic>
        <p:nvPicPr>
          <p:cNvPr id="20" name="Picture 1" descr="20141215_152402"/>
          <p:cNvPicPr>
            <a:picLocks noChangeAspect="1" noChangeArrowheads="1"/>
          </p:cNvPicPr>
          <p:nvPr/>
        </p:nvPicPr>
        <p:blipFill>
          <a:blip r:embed="rId12" cstate="print">
            <a:lum contrast="30000"/>
          </a:blip>
          <a:srcRect l="28490" t="22813" r="25938" b="9882"/>
          <a:stretch>
            <a:fillRect/>
          </a:stretch>
        </p:blipFill>
        <p:spPr bwMode="auto">
          <a:xfrm>
            <a:off x="6899075" y="168816"/>
            <a:ext cx="2037630" cy="1537608"/>
          </a:xfrm>
          <a:prstGeom prst="rect">
            <a:avLst/>
          </a:prstGeom>
          <a:noFill/>
        </p:spPr>
      </p:pic>
      <p:sp>
        <p:nvSpPr>
          <p:cNvPr id="21" name="TextBox 20"/>
          <p:cNvSpPr txBox="1"/>
          <p:nvPr/>
        </p:nvSpPr>
        <p:spPr>
          <a:xfrm>
            <a:off x="2513471" y="1616616"/>
            <a:ext cx="4419600" cy="369332"/>
          </a:xfrm>
          <a:prstGeom prst="rect">
            <a:avLst/>
          </a:prstGeom>
          <a:solidFill>
            <a:srgbClr val="0070C0"/>
          </a:solidFill>
          <a:ln w="12700"/>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IN" b="1" dirty="0" smtClean="0">
                <a:solidFill>
                  <a:schemeClr val="bg1"/>
                </a:solidFill>
                <a:latin typeface="+mj-lt"/>
              </a:rPr>
              <a:t>Isolated strain &amp; Phosphate solubilization</a:t>
            </a:r>
            <a:endParaRPr lang="en-IN" b="1" dirty="0">
              <a:solidFill>
                <a:schemeClr val="bg1"/>
              </a:solidFill>
              <a:latin typeface="+mj-lt"/>
            </a:endParaRPr>
          </a:p>
        </p:txBody>
      </p:sp>
      <p:sp>
        <p:nvSpPr>
          <p:cNvPr id="22" name="TextBox 21"/>
          <p:cNvSpPr txBox="1"/>
          <p:nvPr/>
        </p:nvSpPr>
        <p:spPr>
          <a:xfrm>
            <a:off x="8457071" y="1628284"/>
            <a:ext cx="1524000" cy="369332"/>
          </a:xfrm>
          <a:prstGeom prst="rect">
            <a:avLst/>
          </a:prstGeom>
          <a:solidFill>
            <a:srgbClr val="0070C0"/>
          </a:solidFill>
          <a:ln w="12700"/>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IN" b="1" dirty="0" smtClean="0">
                <a:solidFill>
                  <a:schemeClr val="bg1"/>
                </a:solidFill>
                <a:latin typeface="+mj-lt"/>
              </a:rPr>
              <a:t>Gram Stain</a:t>
            </a:r>
            <a:endParaRPr lang="en-IN" b="1" dirty="0">
              <a:solidFill>
                <a:schemeClr val="bg1"/>
              </a:solidFill>
              <a:latin typeface="+mj-lt"/>
            </a:endParaRPr>
          </a:p>
        </p:txBody>
      </p:sp>
      <p:sp>
        <p:nvSpPr>
          <p:cNvPr id="23" name="TextBox 22"/>
          <p:cNvSpPr txBox="1"/>
          <p:nvPr/>
        </p:nvSpPr>
        <p:spPr>
          <a:xfrm>
            <a:off x="4570871" y="6352684"/>
            <a:ext cx="3429000" cy="369332"/>
          </a:xfrm>
          <a:prstGeom prst="rect">
            <a:avLst/>
          </a:prstGeom>
          <a:solidFill>
            <a:srgbClr val="0070C0"/>
          </a:solidFill>
          <a:ln w="12700"/>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IN" b="1" dirty="0" smtClean="0">
                <a:solidFill>
                  <a:schemeClr val="bg1"/>
                </a:solidFill>
                <a:latin typeface="+mj-lt"/>
              </a:rPr>
              <a:t>Biochemical Test</a:t>
            </a:r>
            <a:endParaRPr lang="en-IN" b="1" dirty="0">
              <a:solidFill>
                <a:schemeClr val="bg1"/>
              </a:solidFill>
              <a:latin typeface="+mj-lt"/>
            </a:endParaRPr>
          </a:p>
        </p:txBody>
      </p:sp>
      <p:pic>
        <p:nvPicPr>
          <p:cNvPr id="24" name="Picture 16" descr="WP_20141117_007"/>
          <p:cNvPicPr>
            <a:picLocks noChangeAspect="1" noChangeArrowheads="1"/>
          </p:cNvPicPr>
          <p:nvPr/>
        </p:nvPicPr>
        <p:blipFill>
          <a:blip r:embed="rId13" cstate="print">
            <a:lum contrast="30000"/>
          </a:blip>
          <a:srcRect l="26274" t="28436" r="40697" b="26417"/>
          <a:stretch>
            <a:fillRect/>
          </a:stretch>
        </p:blipFill>
        <p:spPr bwMode="auto">
          <a:xfrm>
            <a:off x="5443066" y="4512216"/>
            <a:ext cx="1851297" cy="1752599"/>
          </a:xfrm>
          <a:prstGeom prst="rect">
            <a:avLst/>
          </a:prstGeom>
          <a:noFill/>
        </p:spPr>
      </p:pic>
      <p:pic>
        <p:nvPicPr>
          <p:cNvPr id="25" name="Picture 17" descr="WP_20141117_012"/>
          <p:cNvPicPr>
            <a:picLocks noChangeAspect="1" noChangeArrowheads="1"/>
          </p:cNvPicPr>
          <p:nvPr/>
        </p:nvPicPr>
        <p:blipFill>
          <a:blip r:embed="rId14" cstate="print">
            <a:lum contrast="30000"/>
          </a:blip>
          <a:srcRect l="42433" t="21368" r="26401" b="19435"/>
          <a:stretch>
            <a:fillRect/>
          </a:stretch>
        </p:blipFill>
        <p:spPr bwMode="auto">
          <a:xfrm>
            <a:off x="3529858" y="4512216"/>
            <a:ext cx="1851297" cy="1752600"/>
          </a:xfrm>
          <a:prstGeom prst="rect">
            <a:avLst/>
          </a:prstGeom>
          <a:noFill/>
        </p:spPr>
      </p:pic>
      <p:pic>
        <p:nvPicPr>
          <p:cNvPr id="26" name="Picture 18" descr="WP_20141117_021"/>
          <p:cNvPicPr>
            <a:picLocks noChangeAspect="1" noChangeArrowheads="1"/>
          </p:cNvPicPr>
          <p:nvPr/>
        </p:nvPicPr>
        <p:blipFill>
          <a:blip r:embed="rId15" cstate="print">
            <a:lum contrast="30000"/>
          </a:blip>
          <a:srcRect l="14964" t="23763" r="27464" b="22055"/>
          <a:stretch>
            <a:fillRect/>
          </a:stretch>
        </p:blipFill>
        <p:spPr bwMode="auto">
          <a:xfrm>
            <a:off x="9263622" y="2226216"/>
            <a:ext cx="1935447" cy="1600200"/>
          </a:xfrm>
          <a:prstGeom prst="rect">
            <a:avLst/>
          </a:prstGeom>
          <a:noFill/>
        </p:spPr>
      </p:pic>
      <p:sp>
        <p:nvSpPr>
          <p:cNvPr id="27" name="TextBox 26"/>
          <p:cNvSpPr txBox="1"/>
          <p:nvPr/>
        </p:nvSpPr>
        <p:spPr>
          <a:xfrm>
            <a:off x="9371471" y="2173964"/>
            <a:ext cx="1143000"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P35</a:t>
            </a:r>
            <a:endParaRPr lang="en-IN" b="1" dirty="0">
              <a:solidFill>
                <a:schemeClr val="tx1"/>
              </a:solidFill>
              <a:latin typeface="+mj-lt"/>
            </a:endParaRPr>
          </a:p>
        </p:txBody>
      </p:sp>
      <p:sp>
        <p:nvSpPr>
          <p:cNvPr id="28" name="TextBox 27"/>
          <p:cNvSpPr txBox="1"/>
          <p:nvPr/>
        </p:nvSpPr>
        <p:spPr>
          <a:xfrm>
            <a:off x="4418471" y="3929525"/>
            <a:ext cx="3505200" cy="369332"/>
          </a:xfrm>
          <a:prstGeom prst="rect">
            <a:avLst/>
          </a:prstGeom>
          <a:solidFill>
            <a:srgbClr val="0070C0"/>
          </a:solidFill>
          <a:ln w="12700"/>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IN" b="1" dirty="0" smtClean="0">
                <a:solidFill>
                  <a:schemeClr val="bg1"/>
                </a:solidFill>
                <a:latin typeface="+mj-lt"/>
              </a:rPr>
              <a:t>Carbohydrates fermentation</a:t>
            </a:r>
            <a:endParaRPr lang="en-IN" b="1" dirty="0">
              <a:solidFill>
                <a:schemeClr val="bg1"/>
              </a:solidFill>
              <a:latin typeface="+mj-lt"/>
            </a:endParaRPr>
          </a:p>
        </p:txBody>
      </p:sp>
      <p:pic>
        <p:nvPicPr>
          <p:cNvPr id="29" name="Picture 28" descr="D:\ALL PHOTOGRAPGS\Research Pic\MICROSCOPIC PHOTO\20141215_151706.jpg"/>
          <p:cNvPicPr/>
          <p:nvPr/>
        </p:nvPicPr>
        <p:blipFill>
          <a:blip r:embed="rId16" cstate="print">
            <a:lum contrast="30000"/>
          </a:blip>
          <a:srcRect l="38709" t="72562" r="37580"/>
          <a:stretch>
            <a:fillRect/>
          </a:stretch>
        </p:blipFill>
        <p:spPr bwMode="auto">
          <a:xfrm>
            <a:off x="9001026" y="168816"/>
            <a:ext cx="1935447" cy="1447800"/>
          </a:xfrm>
          <a:prstGeom prst="rect">
            <a:avLst/>
          </a:prstGeom>
          <a:noFill/>
          <a:ln w="9525">
            <a:noFill/>
            <a:miter lim="800000"/>
            <a:headEnd/>
            <a:tailEnd/>
          </a:ln>
        </p:spPr>
      </p:pic>
      <p:sp>
        <p:nvSpPr>
          <p:cNvPr id="30" name="TextBox 29"/>
          <p:cNvSpPr txBox="1"/>
          <p:nvPr/>
        </p:nvSpPr>
        <p:spPr>
          <a:xfrm>
            <a:off x="2103115" y="4459964"/>
            <a:ext cx="1172356"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Citrate</a:t>
            </a:r>
            <a:endParaRPr lang="en-IN" b="1" dirty="0">
              <a:solidFill>
                <a:schemeClr val="tx1"/>
              </a:solidFill>
              <a:latin typeface="+mj-lt"/>
            </a:endParaRPr>
          </a:p>
        </p:txBody>
      </p:sp>
      <p:sp>
        <p:nvSpPr>
          <p:cNvPr id="31" name="TextBox 30"/>
          <p:cNvSpPr txBox="1"/>
          <p:nvPr/>
        </p:nvSpPr>
        <p:spPr>
          <a:xfrm>
            <a:off x="5746647" y="4459964"/>
            <a:ext cx="1262624"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MR Test</a:t>
            </a:r>
            <a:endParaRPr lang="en-IN" b="1" dirty="0">
              <a:solidFill>
                <a:schemeClr val="tx1"/>
              </a:solidFill>
              <a:latin typeface="+mj-lt"/>
            </a:endParaRPr>
          </a:p>
        </p:txBody>
      </p:sp>
      <p:sp>
        <p:nvSpPr>
          <p:cNvPr id="32" name="TextBox 31"/>
          <p:cNvSpPr txBox="1"/>
          <p:nvPr/>
        </p:nvSpPr>
        <p:spPr>
          <a:xfrm>
            <a:off x="4072591" y="4459964"/>
            <a:ext cx="1184079"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VP Test</a:t>
            </a:r>
            <a:endParaRPr lang="en-IN" b="1" dirty="0">
              <a:solidFill>
                <a:schemeClr val="tx1"/>
              </a:solidFill>
              <a:latin typeface="+mj-lt"/>
            </a:endParaRPr>
          </a:p>
        </p:txBody>
      </p:sp>
      <p:sp>
        <p:nvSpPr>
          <p:cNvPr id="33" name="TextBox 32"/>
          <p:cNvSpPr txBox="1"/>
          <p:nvPr/>
        </p:nvSpPr>
        <p:spPr>
          <a:xfrm>
            <a:off x="7567295" y="4471632"/>
            <a:ext cx="1569672"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Nitrate Test</a:t>
            </a:r>
            <a:endParaRPr lang="en-IN" b="1" dirty="0">
              <a:solidFill>
                <a:schemeClr val="tx1"/>
              </a:solidFill>
              <a:latin typeface="+mj-lt"/>
            </a:endParaRPr>
          </a:p>
        </p:txBody>
      </p:sp>
      <p:sp>
        <p:nvSpPr>
          <p:cNvPr id="34" name="TextBox 33"/>
          <p:cNvSpPr txBox="1"/>
          <p:nvPr/>
        </p:nvSpPr>
        <p:spPr>
          <a:xfrm>
            <a:off x="9474585" y="4459964"/>
            <a:ext cx="1236837" cy="369332"/>
          </a:xfrm>
          <a:prstGeom prst="rect">
            <a:avLst/>
          </a:prstGeom>
          <a:ln w="9525">
            <a:solidFill>
              <a:srgbClr val="0000FF"/>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b="1" dirty="0" smtClean="0">
                <a:solidFill>
                  <a:schemeClr val="tx1"/>
                </a:solidFill>
                <a:latin typeface="+mj-lt"/>
              </a:rPr>
              <a:t>PSC3</a:t>
            </a:r>
            <a:endParaRPr lang="en-IN" b="1" dirty="0">
              <a:solidFill>
                <a:schemeClr val="tx1"/>
              </a:solidFill>
              <a:latin typeface="+mj-lt"/>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027" name="Object 3"/>
          <p:cNvGraphicFramePr>
            <a:graphicFrameLocks noChangeAspect="1"/>
          </p:cNvGraphicFramePr>
          <p:nvPr/>
        </p:nvGraphicFramePr>
        <p:xfrm>
          <a:off x="640080" y="1280163"/>
          <a:ext cx="4872446" cy="3383279"/>
        </p:xfrm>
        <a:graphic>
          <a:graphicData uri="http://schemas.openxmlformats.org/presentationml/2006/ole">
            <p:oleObj spid="_x0000_s1027" name="Chart" r:id="rId3" imgW="5362692" imgH="2648102" progId="Excel.Sheet.8">
              <p:embed/>
            </p:oleObj>
          </a:graphicData>
        </a:graphic>
      </p:graphicFrame>
      <p:graphicFrame>
        <p:nvGraphicFramePr>
          <p:cNvPr id="9" name="Chart 8"/>
          <p:cNvGraphicFramePr>
            <a:graphicFrameLocks/>
          </p:cNvGraphicFramePr>
          <p:nvPr/>
        </p:nvGraphicFramePr>
        <p:xfrm>
          <a:off x="5486400" y="391886"/>
          <a:ext cx="6518365" cy="4376057"/>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angle 9"/>
          <p:cNvSpPr/>
          <p:nvPr/>
        </p:nvSpPr>
        <p:spPr>
          <a:xfrm>
            <a:off x="378221" y="4642075"/>
            <a:ext cx="4245073" cy="307777"/>
          </a:xfrm>
          <a:prstGeom prst="rect">
            <a:avLst/>
          </a:prstGeom>
          <a:solidFill>
            <a:srgbClr val="0070C0"/>
          </a:solidFill>
          <a:ln>
            <a:solidFill>
              <a:srgbClr val="002060"/>
            </a:solidFill>
          </a:ln>
        </p:spPr>
        <p:txBody>
          <a:bodyPr wrap="none">
            <a:spAutoFit/>
          </a:bodyPr>
          <a:lstStyle/>
          <a:p>
            <a:r>
              <a:rPr lang="en-IN" sz="1400" b="1" dirty="0" smtClean="0">
                <a:solidFill>
                  <a:schemeClr val="bg1"/>
                </a:solidFill>
                <a:latin typeface="Century Gothic" pitchFamily="34" charset="0"/>
              </a:rPr>
              <a:t> IAA production rate in presence of tryptophan</a:t>
            </a:r>
            <a:endParaRPr lang="en-IN" sz="1400" dirty="0">
              <a:solidFill>
                <a:schemeClr val="bg1"/>
              </a:solidFill>
              <a:latin typeface="Century Gothic" pitchFamily="34" charset="0"/>
            </a:endParaRPr>
          </a:p>
        </p:txBody>
      </p:sp>
      <p:sp>
        <p:nvSpPr>
          <p:cNvPr id="11" name="Rectangle 10"/>
          <p:cNvSpPr/>
          <p:nvPr/>
        </p:nvSpPr>
        <p:spPr>
          <a:xfrm>
            <a:off x="5895734" y="4598127"/>
            <a:ext cx="5181569" cy="307777"/>
          </a:xfrm>
          <a:prstGeom prst="rect">
            <a:avLst/>
          </a:prstGeom>
          <a:solidFill>
            <a:srgbClr val="0070C0"/>
          </a:solidFill>
          <a:ln>
            <a:solidFill>
              <a:schemeClr val="tx2"/>
            </a:solidFill>
          </a:ln>
        </p:spPr>
        <p:txBody>
          <a:bodyPr wrap="square">
            <a:spAutoFit/>
          </a:bodyPr>
          <a:lstStyle/>
          <a:p>
            <a:r>
              <a:rPr lang="en-IN" sz="1400" b="1" dirty="0" smtClean="0">
                <a:solidFill>
                  <a:schemeClr val="bg1"/>
                </a:solidFill>
                <a:latin typeface="Century Gothic" pitchFamily="34" charset="0"/>
              </a:rPr>
              <a:t>Quantification of Phosphorus solubility by different strains</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USER\Desktop\image001.png"/>
          <p:cNvPicPr/>
          <p:nvPr/>
        </p:nvPicPr>
        <p:blipFill>
          <a:blip r:embed="rId2"/>
          <a:srcRect/>
          <a:stretch>
            <a:fillRect/>
          </a:stretch>
        </p:blipFill>
        <p:spPr bwMode="auto">
          <a:xfrm>
            <a:off x="5113972" y="2279967"/>
            <a:ext cx="1964055" cy="2298065"/>
          </a:xfrm>
          <a:prstGeom prst="rect">
            <a:avLst/>
          </a:prstGeom>
          <a:noFill/>
          <a:ln w="9525">
            <a:noFill/>
            <a:miter lim="800000"/>
            <a:headEnd/>
            <a:tailEnd/>
          </a:ln>
        </p:spPr>
      </p:pic>
      <p:sp>
        <p:nvSpPr>
          <p:cNvPr id="2052" name="Rectangle 4"/>
          <p:cNvSpPr>
            <a:spLocks noChangeArrowheads="1"/>
          </p:cNvSpPr>
          <p:nvPr/>
        </p:nvSpPr>
        <p:spPr bwMode="auto">
          <a:xfrm>
            <a:off x="1397726" y="4833310"/>
            <a:ext cx="9718765"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ea typeface="Calibri" pitchFamily="34" charset="0"/>
                <a:cs typeface="Times New Roman" pitchFamily="18" charset="0"/>
              </a:rPr>
              <a:t>Fig. : </a:t>
            </a:r>
            <a:r>
              <a:rPr kumimoji="0" lang="en-US" sz="1600" b="0" i="0" u="none" strike="noStrike" cap="none" normalizeH="0" baseline="0" dirty="0" err="1" smtClean="0">
                <a:ln>
                  <a:noFill/>
                </a:ln>
                <a:solidFill>
                  <a:schemeClr val="tx2"/>
                </a:solidFill>
                <a:effectLst/>
                <a:ea typeface="Calibri" pitchFamily="34" charset="0"/>
                <a:cs typeface="Times New Roman" pitchFamily="18" charset="0"/>
              </a:rPr>
              <a:t>Agarose</a:t>
            </a:r>
            <a:r>
              <a:rPr kumimoji="0" lang="en-US" sz="1600" b="0" i="0" u="none" strike="noStrike" cap="none" normalizeH="0" baseline="0" dirty="0" smtClean="0">
                <a:ln>
                  <a:noFill/>
                </a:ln>
                <a:solidFill>
                  <a:schemeClr val="tx2"/>
                </a:solidFill>
                <a:effectLst/>
                <a:ea typeface="Calibri" pitchFamily="34" charset="0"/>
                <a:cs typeface="Times New Roman" pitchFamily="18" charset="0"/>
              </a:rPr>
              <a:t> gel electrophoresis of the 16S </a:t>
            </a:r>
            <a:r>
              <a:rPr kumimoji="0" lang="en-US" sz="1600" b="0" i="0" u="none" strike="noStrike" cap="none" normalizeH="0" baseline="0" dirty="0" err="1" smtClean="0">
                <a:ln>
                  <a:noFill/>
                </a:ln>
                <a:solidFill>
                  <a:schemeClr val="tx2"/>
                </a:solidFill>
                <a:effectLst/>
                <a:ea typeface="Calibri" pitchFamily="34" charset="0"/>
                <a:cs typeface="Times New Roman" pitchFamily="18" charset="0"/>
              </a:rPr>
              <a:t>rDNA</a:t>
            </a:r>
            <a:r>
              <a:rPr kumimoji="0" lang="en-US" sz="1600" b="0" i="0" u="none" strike="noStrike" cap="none" normalizeH="0" baseline="0" dirty="0" smtClean="0">
                <a:ln>
                  <a:noFill/>
                </a:ln>
                <a:solidFill>
                  <a:schemeClr val="tx2"/>
                </a:solidFill>
                <a:effectLst/>
                <a:ea typeface="Calibri" pitchFamily="34" charset="0"/>
                <a:cs typeface="Times New Roman" pitchFamily="18" charset="0"/>
              </a:rPr>
              <a:t> PCR products of bacterial isolate. Lane 1: 1kb DNA ladder; Lane 2: bacterial isolate PSC3; Lane 3: PSC1; Lane 4: P13.</a:t>
            </a:r>
            <a:endParaRPr kumimoji="0" lang="en-US" sz="1600" b="0" i="0" u="none" strike="noStrike" cap="none" normalizeH="0" baseline="0" dirty="0" smtClean="0">
              <a:ln>
                <a:noFill/>
              </a:ln>
              <a:solidFill>
                <a:schemeClr val="tx2"/>
              </a:solidFill>
              <a:effectLst/>
              <a:cs typeface="Arial" pitchFamily="34" charset="0"/>
            </a:endParaRPr>
          </a:p>
        </p:txBody>
      </p:sp>
      <p:cxnSp>
        <p:nvCxnSpPr>
          <p:cNvPr id="2053" name="AutoShape 5"/>
          <p:cNvCxnSpPr>
            <a:cxnSpLocks noChangeShapeType="1"/>
          </p:cNvCxnSpPr>
          <p:nvPr/>
        </p:nvCxnSpPr>
        <p:spPr bwMode="auto">
          <a:xfrm>
            <a:off x="5385096" y="1972140"/>
            <a:ext cx="0" cy="255588"/>
          </a:xfrm>
          <a:prstGeom prst="straightConnector1">
            <a:avLst/>
          </a:prstGeom>
          <a:noFill/>
          <a:ln w="9525">
            <a:solidFill>
              <a:srgbClr val="FF0000"/>
            </a:solidFill>
            <a:round/>
            <a:headEnd/>
            <a:tailEnd type="triangle" w="med" len="med"/>
          </a:ln>
        </p:spPr>
      </p:cxnSp>
      <p:cxnSp>
        <p:nvCxnSpPr>
          <p:cNvPr id="2054" name="AutoShape 6"/>
          <p:cNvCxnSpPr>
            <a:cxnSpLocks noChangeShapeType="1"/>
          </p:cNvCxnSpPr>
          <p:nvPr/>
        </p:nvCxnSpPr>
        <p:spPr bwMode="auto">
          <a:xfrm>
            <a:off x="5934371" y="1980078"/>
            <a:ext cx="0" cy="255587"/>
          </a:xfrm>
          <a:prstGeom prst="straightConnector1">
            <a:avLst/>
          </a:prstGeom>
          <a:noFill/>
          <a:ln w="9525">
            <a:solidFill>
              <a:srgbClr val="FF0000"/>
            </a:solidFill>
            <a:round/>
            <a:headEnd/>
            <a:tailEnd type="triangle" w="med" len="med"/>
          </a:ln>
        </p:spPr>
      </p:cxnSp>
      <p:cxnSp>
        <p:nvCxnSpPr>
          <p:cNvPr id="2055" name="AutoShape 7"/>
          <p:cNvCxnSpPr>
            <a:cxnSpLocks noChangeShapeType="1"/>
          </p:cNvCxnSpPr>
          <p:nvPr/>
        </p:nvCxnSpPr>
        <p:spPr bwMode="auto">
          <a:xfrm>
            <a:off x="6391571" y="1964203"/>
            <a:ext cx="0" cy="255587"/>
          </a:xfrm>
          <a:prstGeom prst="straightConnector1">
            <a:avLst/>
          </a:prstGeom>
          <a:noFill/>
          <a:ln w="9525">
            <a:solidFill>
              <a:srgbClr val="FF0000"/>
            </a:solidFill>
            <a:round/>
            <a:headEnd/>
            <a:tailEnd type="triangle" w="med" len="med"/>
          </a:ln>
        </p:spPr>
      </p:cxnSp>
      <p:cxnSp>
        <p:nvCxnSpPr>
          <p:cNvPr id="2056" name="AutoShape 8"/>
          <p:cNvCxnSpPr>
            <a:cxnSpLocks noChangeShapeType="1"/>
          </p:cNvCxnSpPr>
          <p:nvPr/>
        </p:nvCxnSpPr>
        <p:spPr bwMode="auto">
          <a:xfrm>
            <a:off x="6802734" y="1980078"/>
            <a:ext cx="0" cy="255587"/>
          </a:xfrm>
          <a:prstGeom prst="straightConnector1">
            <a:avLst/>
          </a:prstGeom>
          <a:noFill/>
          <a:ln w="9525">
            <a:solidFill>
              <a:srgbClr val="FF0000"/>
            </a:solidFill>
            <a:round/>
            <a:headEnd/>
            <a:tailEnd type="triangle" w="med" len="med"/>
          </a:ln>
        </p:spPr>
      </p:cxnSp>
      <p:sp>
        <p:nvSpPr>
          <p:cNvPr id="2057" name="Text Box 9"/>
          <p:cNvSpPr txBox="1">
            <a:spLocks noChangeArrowheads="1"/>
          </p:cNvSpPr>
          <p:nvPr/>
        </p:nvSpPr>
        <p:spPr bwMode="auto">
          <a:xfrm>
            <a:off x="5128057" y="1696912"/>
            <a:ext cx="504825" cy="2270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800" b="0" i="0" u="none" strike="noStrike" cap="none" normalizeH="0" baseline="0" dirty="0" smtClean="0">
                <a:ln>
                  <a:noFill/>
                </a:ln>
                <a:solidFill>
                  <a:schemeClr val="tx1"/>
                </a:solidFill>
                <a:effectLst/>
                <a:latin typeface="Calibri" pitchFamily="34" charset="0"/>
                <a:cs typeface="Arial" pitchFamily="34" charset="0"/>
              </a:rPr>
              <a:t>Lane 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 Box 9"/>
          <p:cNvSpPr txBox="1">
            <a:spLocks noChangeArrowheads="1"/>
          </p:cNvSpPr>
          <p:nvPr/>
        </p:nvSpPr>
        <p:spPr bwMode="auto">
          <a:xfrm>
            <a:off x="5633158" y="1705619"/>
            <a:ext cx="504825" cy="2270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800" b="0" i="0" u="none" strike="noStrike" cap="none" normalizeH="0" baseline="0" dirty="0" smtClean="0">
                <a:ln>
                  <a:noFill/>
                </a:ln>
                <a:solidFill>
                  <a:schemeClr val="tx1"/>
                </a:solidFill>
                <a:effectLst/>
                <a:latin typeface="Calibri" pitchFamily="34" charset="0"/>
                <a:cs typeface="Arial" pitchFamily="34" charset="0"/>
              </a:rPr>
              <a:t>Lane 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Text Box 9"/>
          <p:cNvSpPr txBox="1">
            <a:spLocks noChangeArrowheads="1"/>
          </p:cNvSpPr>
          <p:nvPr/>
        </p:nvSpPr>
        <p:spPr bwMode="auto">
          <a:xfrm>
            <a:off x="6151322" y="1688200"/>
            <a:ext cx="504825" cy="2270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800" b="0" i="0" u="none" strike="noStrike" cap="none" normalizeH="0" baseline="0" smtClean="0">
                <a:ln>
                  <a:noFill/>
                </a:ln>
                <a:solidFill>
                  <a:schemeClr val="tx1"/>
                </a:solidFill>
                <a:effectLst/>
                <a:latin typeface="Calibri" pitchFamily="34" charset="0"/>
                <a:cs typeface="Arial" pitchFamily="34" charset="0"/>
              </a:rPr>
              <a:t>Lane 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Text Box 9"/>
          <p:cNvSpPr txBox="1">
            <a:spLocks noChangeArrowheads="1"/>
          </p:cNvSpPr>
          <p:nvPr/>
        </p:nvSpPr>
        <p:spPr bwMode="auto">
          <a:xfrm>
            <a:off x="6538856" y="1696907"/>
            <a:ext cx="504825" cy="227013"/>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IN" sz="800" b="0" i="0" u="none" strike="noStrike" cap="none" normalizeH="0" baseline="0" smtClean="0">
                <a:ln>
                  <a:noFill/>
                </a:ln>
                <a:solidFill>
                  <a:schemeClr val="tx1"/>
                </a:solidFill>
                <a:effectLst/>
                <a:latin typeface="Calibri" pitchFamily="34" charset="0"/>
                <a:cs typeface="Arial" pitchFamily="34" charset="0"/>
              </a:rPr>
              <a:t>Lane 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1645920" y="902731"/>
            <a:ext cx="3319976" cy="1573183"/>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5106573" y="902732"/>
            <a:ext cx="3151170" cy="1474708"/>
          </a:xfrm>
          <a:prstGeom prst="rect">
            <a:avLst/>
          </a:prstGeom>
          <a:noFill/>
          <a:ln w="9525">
            <a:noFill/>
            <a:miter lim="800000"/>
            <a:headEnd/>
            <a:tailEnd/>
          </a:ln>
        </p:spPr>
      </p:pic>
      <p:pic>
        <p:nvPicPr>
          <p:cNvPr id="6" name="Picture 5"/>
          <p:cNvPicPr/>
          <p:nvPr/>
        </p:nvPicPr>
        <p:blipFill>
          <a:blip r:embed="rId4"/>
          <a:srcRect/>
          <a:stretch>
            <a:fillRect/>
          </a:stretch>
        </p:blipFill>
        <p:spPr bwMode="auto">
          <a:xfrm>
            <a:off x="8656376" y="902733"/>
            <a:ext cx="2865087" cy="1370204"/>
          </a:xfrm>
          <a:prstGeom prst="rect">
            <a:avLst/>
          </a:prstGeom>
          <a:noFill/>
          <a:ln w="9525">
            <a:noFill/>
            <a:miter lim="800000"/>
            <a:headEnd/>
            <a:tailEnd/>
          </a:ln>
        </p:spPr>
      </p:pic>
      <p:pic>
        <p:nvPicPr>
          <p:cNvPr id="7" name="Picture 6"/>
          <p:cNvPicPr/>
          <p:nvPr/>
        </p:nvPicPr>
        <p:blipFill>
          <a:blip r:embed="rId5"/>
          <a:srcRect/>
          <a:stretch>
            <a:fillRect/>
          </a:stretch>
        </p:blipFill>
        <p:spPr bwMode="auto">
          <a:xfrm>
            <a:off x="2335233" y="2455817"/>
            <a:ext cx="3101959" cy="1342461"/>
          </a:xfrm>
          <a:prstGeom prst="rect">
            <a:avLst/>
          </a:prstGeom>
          <a:noFill/>
          <a:ln w="9525">
            <a:noFill/>
            <a:miter lim="800000"/>
            <a:headEnd/>
            <a:tailEnd/>
          </a:ln>
        </p:spPr>
      </p:pic>
      <p:pic>
        <p:nvPicPr>
          <p:cNvPr id="8" name="Picture 7"/>
          <p:cNvPicPr/>
          <p:nvPr/>
        </p:nvPicPr>
        <p:blipFill>
          <a:blip r:embed="rId6"/>
          <a:srcRect/>
          <a:stretch>
            <a:fillRect/>
          </a:stretch>
        </p:blipFill>
        <p:spPr bwMode="auto">
          <a:xfrm>
            <a:off x="6284653" y="2377440"/>
            <a:ext cx="3126643" cy="1392703"/>
          </a:xfrm>
          <a:prstGeom prst="rect">
            <a:avLst/>
          </a:prstGeom>
          <a:noFill/>
          <a:ln w="9525">
            <a:noFill/>
            <a:miter lim="800000"/>
            <a:headEnd/>
            <a:tailEnd/>
          </a:ln>
        </p:spPr>
      </p:pic>
      <p:sp>
        <p:nvSpPr>
          <p:cNvPr id="9" name="TextBox 8"/>
          <p:cNvSpPr txBox="1"/>
          <p:nvPr/>
        </p:nvSpPr>
        <p:spPr>
          <a:xfrm>
            <a:off x="618931" y="196952"/>
            <a:ext cx="4188199" cy="369332"/>
          </a:xfrm>
          <a:prstGeom prst="rect">
            <a:avLst/>
          </a:prstGeom>
          <a:solidFill>
            <a:srgbClr val="0070C0"/>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IN" b="1" dirty="0" smtClean="0">
                <a:solidFill>
                  <a:schemeClr val="bg1"/>
                </a:solidFill>
                <a:latin typeface="+mj-lt"/>
              </a:rPr>
              <a:t>MOLECULAR CHARACTERIZATION</a:t>
            </a:r>
            <a:endParaRPr lang="en-IN" b="1" dirty="0">
              <a:solidFill>
                <a:schemeClr val="bg1"/>
              </a:solidFill>
              <a:latin typeface="+mj-lt"/>
            </a:endParaRPr>
          </a:p>
        </p:txBody>
      </p:sp>
      <p:graphicFrame>
        <p:nvGraphicFramePr>
          <p:cNvPr id="10" name="Table 9"/>
          <p:cNvGraphicFramePr>
            <a:graphicFrameLocks noGrp="1"/>
          </p:cNvGraphicFramePr>
          <p:nvPr/>
        </p:nvGraphicFramePr>
        <p:xfrm>
          <a:off x="1913206" y="3853542"/>
          <a:ext cx="9875520" cy="2884716"/>
        </p:xfrm>
        <a:graphic>
          <a:graphicData uri="http://schemas.openxmlformats.org/drawingml/2006/table">
            <a:tbl>
              <a:tblPr/>
              <a:tblGrid>
                <a:gridCol w="575272"/>
                <a:gridCol w="1474186"/>
                <a:gridCol w="3703272"/>
                <a:gridCol w="1677415"/>
                <a:gridCol w="2445375"/>
              </a:tblGrid>
              <a:tr h="440041">
                <a:tc>
                  <a:txBody>
                    <a:bodyPr/>
                    <a:lstStyle/>
                    <a:p>
                      <a:pPr algn="ctr">
                        <a:lnSpc>
                          <a:spcPct val="150000"/>
                        </a:lnSpc>
                        <a:spcAft>
                          <a:spcPts val="1000"/>
                        </a:spcAft>
                      </a:pPr>
                      <a:r>
                        <a:rPr lang="en-IN" sz="1800" b="1" dirty="0" smtClean="0">
                          <a:solidFill>
                            <a:schemeClr val="bg1"/>
                          </a:solidFill>
                          <a:latin typeface="Century Gothic" pitchFamily="34" charset="0"/>
                          <a:ea typeface="Calibri"/>
                        </a:rPr>
                        <a:t>SN</a:t>
                      </a:r>
                      <a:endParaRPr lang="en-IN" sz="1800" dirty="0">
                        <a:solidFill>
                          <a:schemeClr val="bg1"/>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a:lnSpc>
                          <a:spcPct val="150000"/>
                        </a:lnSpc>
                        <a:spcAft>
                          <a:spcPts val="1000"/>
                        </a:spcAft>
                      </a:pPr>
                      <a:r>
                        <a:rPr lang="en-IN" sz="1800" b="1" dirty="0" smtClean="0">
                          <a:solidFill>
                            <a:schemeClr val="bg1"/>
                          </a:solidFill>
                          <a:latin typeface="Century Gothic" pitchFamily="34" charset="0"/>
                          <a:ea typeface="Calibri"/>
                        </a:rPr>
                        <a:t>ISOLATES</a:t>
                      </a:r>
                      <a:endParaRPr lang="en-IN" sz="1800" dirty="0">
                        <a:solidFill>
                          <a:schemeClr val="bg1"/>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a:lnSpc>
                          <a:spcPct val="150000"/>
                        </a:lnSpc>
                        <a:spcAft>
                          <a:spcPts val="1000"/>
                        </a:spcAft>
                      </a:pPr>
                      <a:r>
                        <a:rPr lang="en-IN" sz="1800" b="1" dirty="0" smtClean="0">
                          <a:solidFill>
                            <a:schemeClr val="bg1"/>
                          </a:solidFill>
                          <a:latin typeface="Century Gothic" pitchFamily="34" charset="0"/>
                          <a:ea typeface="Calibri"/>
                        </a:rPr>
                        <a:t>IDENTIFICATION</a:t>
                      </a:r>
                      <a:endParaRPr lang="en-IN" sz="1800" dirty="0">
                        <a:solidFill>
                          <a:schemeClr val="bg1"/>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a:lnSpc>
                          <a:spcPct val="150000"/>
                        </a:lnSpc>
                        <a:spcAft>
                          <a:spcPts val="1000"/>
                        </a:spcAft>
                      </a:pPr>
                      <a:r>
                        <a:rPr kumimoji="0" lang="en-IN" sz="1800" b="1" kern="1200" dirty="0" smtClean="0">
                          <a:solidFill>
                            <a:schemeClr val="bg1"/>
                          </a:solidFill>
                          <a:latin typeface="Century Gothic" pitchFamily="34" charset="0"/>
                          <a:ea typeface="Calibri"/>
                          <a:cs typeface="+mn-cs"/>
                        </a:rPr>
                        <a:t>CLUSTAL 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a:lnSpc>
                          <a:spcPct val="150000"/>
                        </a:lnSpc>
                        <a:spcAft>
                          <a:spcPts val="1000"/>
                        </a:spcAft>
                      </a:pPr>
                      <a:r>
                        <a:rPr lang="en-IN" sz="1800" b="1" dirty="0" smtClean="0">
                          <a:solidFill>
                            <a:schemeClr val="bg1"/>
                          </a:solidFill>
                          <a:latin typeface="Century Gothic" pitchFamily="34" charset="0"/>
                          <a:ea typeface="Calibri"/>
                        </a:rPr>
                        <a:t>ACCESSION NO</a:t>
                      </a:r>
                      <a:endParaRPr lang="en-IN" sz="1800" dirty="0">
                        <a:solidFill>
                          <a:schemeClr val="bg1"/>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r>
              <a:tr h="488935">
                <a:tc>
                  <a:txBody>
                    <a:bodyPr/>
                    <a:lstStyle/>
                    <a:p>
                      <a:pPr algn="ctr">
                        <a:lnSpc>
                          <a:spcPct val="150000"/>
                        </a:lnSpc>
                        <a:spcAft>
                          <a:spcPts val="1000"/>
                        </a:spcAft>
                      </a:pPr>
                      <a:r>
                        <a:rPr lang="en-IN" sz="2000" b="1" dirty="0">
                          <a:solidFill>
                            <a:srgbClr val="000000"/>
                          </a:solidFill>
                          <a:latin typeface="Century Gothic" pitchFamily="34" charset="0"/>
                          <a:ea typeface="Calibri"/>
                        </a:rPr>
                        <a:t>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PSC1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i="1" dirty="0">
                          <a:solidFill>
                            <a:srgbClr val="000000"/>
                          </a:solidFill>
                          <a:latin typeface="Century Gothic" pitchFamily="34" charset="0"/>
                          <a:ea typeface="Calibri"/>
                        </a:rPr>
                        <a:t>Bacillus </a:t>
                      </a:r>
                      <a:r>
                        <a:rPr lang="en-IN" sz="2000" b="1" i="1" dirty="0" err="1">
                          <a:solidFill>
                            <a:srgbClr val="000000"/>
                          </a:solidFill>
                          <a:latin typeface="Century Gothic" pitchFamily="34" charset="0"/>
                          <a:ea typeface="Calibri"/>
                        </a:rPr>
                        <a:t>megaterium</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kumimoji="0" lang="en-IN" sz="2000" b="1" kern="1200" dirty="0" smtClean="0">
                          <a:solidFill>
                            <a:srgbClr val="000000"/>
                          </a:solidFill>
                          <a:latin typeface="Century Gothic" pitchFamily="34" charset="0"/>
                          <a:ea typeface="Calibri"/>
                          <a:cs typeface="+mn-cs"/>
                        </a:rPr>
                        <a:t>100 %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KU196781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88935">
                <a:tc>
                  <a:txBody>
                    <a:bodyPr/>
                    <a:lstStyle/>
                    <a:p>
                      <a:pPr algn="ctr">
                        <a:lnSpc>
                          <a:spcPct val="150000"/>
                        </a:lnSpc>
                        <a:spcAft>
                          <a:spcPts val="1000"/>
                        </a:spcAft>
                      </a:pPr>
                      <a:r>
                        <a:rPr lang="en-IN" sz="2000" b="1">
                          <a:solidFill>
                            <a:srgbClr val="000000"/>
                          </a:solidFill>
                          <a:latin typeface="Century Gothic" pitchFamily="34" charset="0"/>
                          <a:ea typeface="Calibri"/>
                        </a:rPr>
                        <a:t>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PSC3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i="1" dirty="0">
                          <a:solidFill>
                            <a:srgbClr val="000000"/>
                          </a:solidFill>
                          <a:latin typeface="Century Gothic" pitchFamily="34" charset="0"/>
                          <a:ea typeface="Calibri"/>
                        </a:rPr>
                        <a:t>Enterobacter hormaechei</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smtClean="0">
                          <a:solidFill>
                            <a:srgbClr val="000000"/>
                          </a:solidFill>
                          <a:latin typeface="Century Gothic" pitchFamily="34" charset="0"/>
                          <a:ea typeface="Calibri"/>
                        </a:rPr>
                        <a:t>99 %</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KT852562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88935">
                <a:tc>
                  <a:txBody>
                    <a:bodyPr/>
                    <a:lstStyle/>
                    <a:p>
                      <a:pPr algn="ctr">
                        <a:lnSpc>
                          <a:spcPct val="150000"/>
                        </a:lnSpc>
                        <a:spcAft>
                          <a:spcPts val="1000"/>
                        </a:spcAft>
                      </a:pPr>
                      <a:r>
                        <a:rPr lang="en-IN" sz="2000" b="1">
                          <a:solidFill>
                            <a:srgbClr val="000000"/>
                          </a:solidFill>
                          <a:latin typeface="Century Gothic" pitchFamily="34" charset="0"/>
                          <a:ea typeface="Calibri"/>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KSC1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i="1" dirty="0">
                          <a:solidFill>
                            <a:srgbClr val="000000"/>
                          </a:solidFill>
                          <a:latin typeface="Century Gothic" pitchFamily="34" charset="0"/>
                          <a:ea typeface="Calibri"/>
                        </a:rPr>
                        <a:t>Bacillus cereus </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smtClean="0">
                          <a:solidFill>
                            <a:srgbClr val="000000"/>
                          </a:solidFill>
                          <a:latin typeface="Century Gothic" pitchFamily="34" charset="0"/>
                          <a:ea typeface="Calibri"/>
                        </a:rPr>
                        <a:t>100 %</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KU196778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88935">
                <a:tc>
                  <a:txBody>
                    <a:bodyPr/>
                    <a:lstStyle/>
                    <a:p>
                      <a:pPr algn="ctr">
                        <a:lnSpc>
                          <a:spcPct val="150000"/>
                        </a:lnSpc>
                        <a:spcAft>
                          <a:spcPts val="1000"/>
                        </a:spcAft>
                      </a:pPr>
                      <a:r>
                        <a:rPr lang="en-IN" sz="2000" b="1">
                          <a:solidFill>
                            <a:srgbClr val="000000"/>
                          </a:solidFill>
                          <a:latin typeface="Century Gothic" pitchFamily="34" charset="0"/>
                          <a:ea typeface="Calibri"/>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P13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i="1" dirty="0">
                          <a:solidFill>
                            <a:srgbClr val="000000"/>
                          </a:solidFill>
                          <a:latin typeface="Century Gothic" pitchFamily="34" charset="0"/>
                          <a:ea typeface="Calibri"/>
                        </a:rPr>
                        <a:t>Bacillus </a:t>
                      </a:r>
                      <a:r>
                        <a:rPr lang="en-IN" sz="2000" b="1" i="1" dirty="0" err="1">
                          <a:solidFill>
                            <a:srgbClr val="000000"/>
                          </a:solidFill>
                          <a:latin typeface="Century Gothic" pitchFamily="34" charset="0"/>
                          <a:ea typeface="Calibri"/>
                        </a:rPr>
                        <a:t>thuringiensis</a:t>
                      </a:r>
                      <a:r>
                        <a:rPr lang="en-IN" sz="2000" b="1" i="1" dirty="0">
                          <a:solidFill>
                            <a:srgbClr val="000000"/>
                          </a:solidFill>
                          <a:latin typeface="Century Gothic" pitchFamily="34" charset="0"/>
                          <a:ea typeface="Calibri"/>
                        </a:rPr>
                        <a:t> </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smtClean="0">
                          <a:solidFill>
                            <a:srgbClr val="000000"/>
                          </a:solidFill>
                          <a:latin typeface="Century Gothic" pitchFamily="34" charset="0"/>
                          <a:ea typeface="Calibri"/>
                        </a:rPr>
                        <a:t>100 %</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KU196779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88935">
                <a:tc>
                  <a:txBody>
                    <a:bodyPr/>
                    <a:lstStyle/>
                    <a:p>
                      <a:pPr algn="ctr">
                        <a:lnSpc>
                          <a:spcPct val="150000"/>
                        </a:lnSpc>
                        <a:spcAft>
                          <a:spcPts val="1000"/>
                        </a:spcAft>
                      </a:pPr>
                      <a:r>
                        <a:rPr lang="en-IN" sz="2000" b="1">
                          <a:solidFill>
                            <a:srgbClr val="000000"/>
                          </a:solidFill>
                          <a:latin typeface="Century Gothic" pitchFamily="34" charset="0"/>
                          <a:ea typeface="Calibri"/>
                        </a:rPr>
                        <a:t>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P35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i="1" dirty="0">
                          <a:solidFill>
                            <a:srgbClr val="000000"/>
                          </a:solidFill>
                          <a:latin typeface="Century Gothic" pitchFamily="34" charset="0"/>
                          <a:ea typeface="Calibri"/>
                        </a:rPr>
                        <a:t>Bacillus pumilus</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smtClean="0">
                          <a:solidFill>
                            <a:srgbClr val="000000"/>
                          </a:solidFill>
                          <a:latin typeface="Century Gothic" pitchFamily="34" charset="0"/>
                          <a:ea typeface="Calibri"/>
                        </a:rPr>
                        <a:t>100 %</a:t>
                      </a:r>
                      <a:endParaRPr lang="en-IN" sz="2000" b="1" dirty="0">
                        <a:solidFill>
                          <a:srgbClr val="000000"/>
                        </a:solidFill>
                        <a:latin typeface="Century Gothic" pitchFamily="34" charset="0"/>
                        <a:ea typeface="Calibri"/>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50000"/>
                        </a:lnSpc>
                        <a:spcAft>
                          <a:spcPts val="1000"/>
                        </a:spcAft>
                      </a:pPr>
                      <a:r>
                        <a:rPr lang="en-IN" sz="2000" b="1" dirty="0">
                          <a:solidFill>
                            <a:srgbClr val="000000"/>
                          </a:solidFill>
                          <a:latin typeface="Century Gothic" pitchFamily="34" charset="0"/>
                          <a:ea typeface="Calibri"/>
                        </a:rPr>
                        <a:t>KU196780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11" name="TextBox 10"/>
          <p:cNvSpPr txBox="1"/>
          <p:nvPr/>
        </p:nvSpPr>
        <p:spPr>
          <a:xfrm>
            <a:off x="4994028" y="274320"/>
            <a:ext cx="3080825" cy="338554"/>
          </a:xfrm>
          <a:prstGeom prst="rect">
            <a:avLst/>
          </a:prstGeom>
          <a:solidFill>
            <a:schemeClr val="bg2"/>
          </a:solidFill>
          <a:ln>
            <a:solidFill>
              <a:schemeClr val="bg2"/>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IN" sz="1600" b="1" dirty="0" smtClean="0">
                <a:solidFill>
                  <a:schemeClr val="tx2"/>
                </a:solidFill>
                <a:latin typeface="Century Gothic" pitchFamily="34" charset="0"/>
              </a:rPr>
              <a:t>Phylogenetic dendrogram</a:t>
            </a:r>
            <a:endParaRPr lang="en-IN" sz="1600" b="1" dirty="0">
              <a:solidFill>
                <a:schemeClr val="tx2"/>
              </a:solidFill>
              <a:latin typeface="Century Gothic" pitchFamily="34" charset="0"/>
            </a:endParaRPr>
          </a:p>
        </p:txBody>
      </p:sp>
      <p:sp>
        <p:nvSpPr>
          <p:cNvPr id="12" name="TextBox 11"/>
          <p:cNvSpPr txBox="1"/>
          <p:nvPr/>
        </p:nvSpPr>
        <p:spPr>
          <a:xfrm>
            <a:off x="5120655" y="902732"/>
            <a:ext cx="1583821" cy="246221"/>
          </a:xfrm>
          <a:prstGeom prst="rect">
            <a:avLst/>
          </a:prstGeom>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000" b="1" i="1" dirty="0" smtClean="0">
                <a:solidFill>
                  <a:schemeClr val="tx1"/>
                </a:solidFill>
                <a:latin typeface="Century Gothic" pitchFamily="34" charset="0"/>
              </a:rPr>
              <a:t>Bacillus pumilus</a:t>
            </a:r>
            <a:endParaRPr lang="en-IN" sz="1000" b="1" i="1" dirty="0">
              <a:solidFill>
                <a:schemeClr val="tx1"/>
              </a:solidFill>
              <a:latin typeface="Century Gothic" pitchFamily="34" charset="0"/>
            </a:endParaRPr>
          </a:p>
        </p:txBody>
      </p:sp>
      <p:sp>
        <p:nvSpPr>
          <p:cNvPr id="13" name="TextBox 12"/>
          <p:cNvSpPr txBox="1"/>
          <p:nvPr/>
        </p:nvSpPr>
        <p:spPr>
          <a:xfrm>
            <a:off x="8680980" y="907428"/>
            <a:ext cx="1447800" cy="246221"/>
          </a:xfrm>
          <a:prstGeom prst="rect">
            <a:avLst/>
          </a:prstGeom>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000" b="1" i="1" dirty="0" smtClean="0">
                <a:solidFill>
                  <a:schemeClr val="tx1"/>
                </a:solidFill>
                <a:latin typeface="Century Gothic" pitchFamily="34" charset="0"/>
              </a:rPr>
              <a:t>Bacillus </a:t>
            </a:r>
            <a:r>
              <a:rPr lang="en-IN" sz="1000" b="1" i="1" dirty="0" err="1" smtClean="0">
                <a:solidFill>
                  <a:schemeClr val="tx1"/>
                </a:solidFill>
                <a:latin typeface="Century Gothic" pitchFamily="34" charset="0"/>
              </a:rPr>
              <a:t>megaterium</a:t>
            </a:r>
            <a:endParaRPr lang="en-IN" sz="1000" b="1" i="1" dirty="0">
              <a:solidFill>
                <a:schemeClr val="tx1"/>
              </a:solidFill>
              <a:latin typeface="Century Gothic" pitchFamily="34" charset="0"/>
            </a:endParaRPr>
          </a:p>
        </p:txBody>
      </p:sp>
      <p:sp>
        <p:nvSpPr>
          <p:cNvPr id="14" name="TextBox 13"/>
          <p:cNvSpPr txBox="1"/>
          <p:nvPr/>
        </p:nvSpPr>
        <p:spPr>
          <a:xfrm>
            <a:off x="1645920" y="885111"/>
            <a:ext cx="1778424" cy="246221"/>
          </a:xfrm>
          <a:prstGeom prst="rect">
            <a:avLst/>
          </a:prstGeom>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000" b="1" i="1" dirty="0" smtClean="0">
                <a:solidFill>
                  <a:schemeClr val="tx1"/>
                </a:solidFill>
                <a:latin typeface="Century Gothic" pitchFamily="34" charset="0"/>
              </a:rPr>
              <a:t>Enterobacter hormaechei</a:t>
            </a:r>
            <a:endParaRPr lang="en-IN" sz="1000" b="1" i="1" dirty="0">
              <a:solidFill>
                <a:schemeClr val="tx1"/>
              </a:solidFill>
              <a:latin typeface="Century Gothic" pitchFamily="34" charset="0"/>
            </a:endParaRPr>
          </a:p>
        </p:txBody>
      </p:sp>
      <p:sp>
        <p:nvSpPr>
          <p:cNvPr id="15" name="TextBox 14"/>
          <p:cNvSpPr txBox="1"/>
          <p:nvPr/>
        </p:nvSpPr>
        <p:spPr>
          <a:xfrm>
            <a:off x="2370428" y="2621243"/>
            <a:ext cx="1143000" cy="246221"/>
          </a:xfrm>
          <a:prstGeom prst="rect">
            <a:avLst/>
          </a:prstGeom>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000" b="1" i="1" dirty="0" smtClean="0">
                <a:solidFill>
                  <a:schemeClr val="tx1"/>
                </a:solidFill>
                <a:latin typeface="Century Gothic" pitchFamily="34" charset="0"/>
              </a:rPr>
              <a:t>Bacillus cereus</a:t>
            </a:r>
            <a:endParaRPr lang="en-IN" sz="1000" b="1" i="1" dirty="0">
              <a:solidFill>
                <a:schemeClr val="tx1"/>
              </a:solidFill>
              <a:latin typeface="Century Gothic" pitchFamily="34" charset="0"/>
            </a:endParaRPr>
          </a:p>
        </p:txBody>
      </p:sp>
      <p:sp>
        <p:nvSpPr>
          <p:cNvPr id="16" name="TextBox 15"/>
          <p:cNvSpPr txBox="1"/>
          <p:nvPr/>
        </p:nvSpPr>
        <p:spPr>
          <a:xfrm>
            <a:off x="6343404" y="2514600"/>
            <a:ext cx="1447800" cy="246221"/>
          </a:xfrm>
          <a:prstGeom prst="rect">
            <a:avLst/>
          </a:prstGeom>
          <a:ln w="12700">
            <a:no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IN" sz="1000" b="1" i="1" dirty="0" smtClean="0">
                <a:solidFill>
                  <a:schemeClr val="tx1"/>
                </a:solidFill>
                <a:latin typeface="Century Gothic" pitchFamily="34" charset="0"/>
              </a:rPr>
              <a:t>Bacillus </a:t>
            </a:r>
            <a:r>
              <a:rPr lang="en-IN" sz="1000" b="1" i="1" dirty="0" err="1" smtClean="0">
                <a:solidFill>
                  <a:schemeClr val="tx1"/>
                </a:solidFill>
                <a:latin typeface="Century Gothic" pitchFamily="34" charset="0"/>
              </a:rPr>
              <a:t>thuringiensis</a:t>
            </a:r>
            <a:endParaRPr lang="en-IN" sz="1000" b="1" i="1" dirty="0">
              <a:solidFill>
                <a:schemeClr val="tx1"/>
              </a:solidFill>
              <a:latin typeface="Century Gothic"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3360115" y="731239"/>
            <a:ext cx="5471770" cy="1711756"/>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3378403" y="2583680"/>
            <a:ext cx="5435194" cy="1690640"/>
          </a:xfrm>
          <a:prstGeom prst="rect">
            <a:avLst/>
          </a:prstGeom>
          <a:noFill/>
          <a:ln w="9525">
            <a:noFill/>
            <a:miter lim="800000"/>
            <a:headEnd/>
            <a:tailEnd/>
          </a:ln>
        </p:spPr>
      </p:pic>
      <p:sp>
        <p:nvSpPr>
          <p:cNvPr id="3073" name="Rectangle 1"/>
          <p:cNvSpPr>
            <a:spLocks noChangeArrowheads="1"/>
          </p:cNvSpPr>
          <p:nvPr/>
        </p:nvSpPr>
        <p:spPr bwMode="auto">
          <a:xfrm>
            <a:off x="1463045" y="4898625"/>
            <a:ext cx="9130937"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2"/>
                </a:solidFill>
                <a:effectLst/>
                <a:ea typeface="Times New Roman" pitchFamily="18" charset="0"/>
                <a:cs typeface="Arial" pitchFamily="34" charset="0"/>
              </a:rPr>
              <a:t>Fig 6:  Neighbor-joining </a:t>
            </a:r>
            <a:r>
              <a:rPr kumimoji="0" lang="en-US" sz="1600" b="0" i="0" u="none" strike="noStrike" cap="none" normalizeH="0" baseline="0" dirty="0" err="1" smtClean="0">
                <a:ln>
                  <a:noFill/>
                </a:ln>
                <a:solidFill>
                  <a:schemeClr val="tx2"/>
                </a:solidFill>
                <a:effectLst/>
                <a:ea typeface="Times New Roman" pitchFamily="18" charset="0"/>
                <a:cs typeface="Arial" pitchFamily="34" charset="0"/>
              </a:rPr>
              <a:t>phylogenetic</a:t>
            </a:r>
            <a:r>
              <a:rPr kumimoji="0" lang="en-US" sz="1600" b="0" i="0" u="none" strike="noStrike" cap="none" normalizeH="0" baseline="0" dirty="0" smtClean="0">
                <a:ln>
                  <a:noFill/>
                </a:ln>
                <a:solidFill>
                  <a:schemeClr val="tx2"/>
                </a:solidFill>
                <a:effectLst/>
                <a:ea typeface="Times New Roman" pitchFamily="18" charset="0"/>
                <a:cs typeface="Arial" pitchFamily="34" charset="0"/>
              </a:rPr>
              <a:t> </a:t>
            </a:r>
            <a:r>
              <a:rPr kumimoji="0" lang="en-US" sz="1600" b="0" i="0" u="none" strike="noStrike" cap="none" normalizeH="0" baseline="0" dirty="0" err="1" smtClean="0">
                <a:ln>
                  <a:noFill/>
                </a:ln>
                <a:solidFill>
                  <a:schemeClr val="tx2"/>
                </a:solidFill>
                <a:effectLst/>
                <a:ea typeface="Times New Roman" pitchFamily="18" charset="0"/>
                <a:cs typeface="Arial" pitchFamily="34" charset="0"/>
              </a:rPr>
              <a:t>dendrogram</a:t>
            </a:r>
            <a:r>
              <a:rPr kumimoji="0" lang="en-US" sz="1600" b="0" i="0" u="none" strike="noStrike" cap="none" normalizeH="0" baseline="0" dirty="0" smtClean="0">
                <a:ln>
                  <a:noFill/>
                </a:ln>
                <a:solidFill>
                  <a:schemeClr val="tx2"/>
                </a:solidFill>
                <a:effectLst/>
                <a:ea typeface="Times New Roman" pitchFamily="18" charset="0"/>
                <a:cs typeface="Arial" pitchFamily="34" charset="0"/>
              </a:rPr>
              <a:t> based on a comparison of the 16S </a:t>
            </a:r>
            <a:r>
              <a:rPr kumimoji="0" lang="en-US" sz="1600" b="0" i="0" u="none" strike="noStrike" cap="none" normalizeH="0" baseline="0" dirty="0" err="1" smtClean="0">
                <a:ln>
                  <a:noFill/>
                </a:ln>
                <a:solidFill>
                  <a:schemeClr val="tx2"/>
                </a:solidFill>
                <a:effectLst/>
                <a:ea typeface="Times New Roman" pitchFamily="18" charset="0"/>
                <a:cs typeface="Arial" pitchFamily="34" charset="0"/>
              </a:rPr>
              <a:t>rRNA</a:t>
            </a:r>
            <a:r>
              <a:rPr kumimoji="0" lang="en-US" sz="1600" b="0" i="0" u="none" strike="noStrike" cap="none" normalizeH="0" baseline="0" dirty="0" smtClean="0">
                <a:ln>
                  <a:noFill/>
                </a:ln>
                <a:solidFill>
                  <a:schemeClr val="tx2"/>
                </a:solidFill>
                <a:effectLst/>
                <a:ea typeface="Times New Roman" pitchFamily="18" charset="0"/>
                <a:cs typeface="Arial" pitchFamily="34" charset="0"/>
              </a:rPr>
              <a:t> gene within sequences of isolated </a:t>
            </a:r>
            <a:r>
              <a:rPr kumimoji="0" lang="en-US" sz="1600" b="0" i="0" u="none" strike="noStrike" cap="none" normalizeH="0" baseline="0" dirty="0" err="1" smtClean="0">
                <a:ln>
                  <a:noFill/>
                </a:ln>
                <a:solidFill>
                  <a:schemeClr val="tx2"/>
                </a:solidFill>
                <a:effectLst/>
                <a:ea typeface="Times New Roman" pitchFamily="18" charset="0"/>
                <a:cs typeface="Arial" pitchFamily="34" charset="0"/>
              </a:rPr>
              <a:t>phylogenetic</a:t>
            </a:r>
            <a:r>
              <a:rPr kumimoji="0" lang="en-US" sz="1600" b="0" i="0" u="none" strike="noStrike" cap="none" normalizeH="0" baseline="0" dirty="0" smtClean="0">
                <a:ln>
                  <a:noFill/>
                </a:ln>
                <a:solidFill>
                  <a:schemeClr val="tx2"/>
                </a:solidFill>
                <a:effectLst/>
                <a:ea typeface="Times New Roman" pitchFamily="18" charset="0"/>
                <a:cs typeface="Arial" pitchFamily="34" charset="0"/>
              </a:rPr>
              <a:t> </a:t>
            </a:r>
            <a:r>
              <a:rPr kumimoji="0" lang="en-US" sz="1600" b="0" i="0" u="none" strike="noStrike" cap="none" normalizeH="0" baseline="0" dirty="0" err="1" smtClean="0">
                <a:ln>
                  <a:noFill/>
                </a:ln>
                <a:solidFill>
                  <a:schemeClr val="tx2"/>
                </a:solidFill>
                <a:effectLst/>
                <a:ea typeface="Times New Roman" pitchFamily="18" charset="0"/>
                <a:cs typeface="Arial" pitchFamily="34" charset="0"/>
              </a:rPr>
              <a:t>taxa</a:t>
            </a:r>
            <a:r>
              <a:rPr kumimoji="0" lang="en-US" sz="1600" b="0" i="0" u="none" strike="noStrike" cap="none" normalizeH="0" baseline="0" dirty="0" smtClean="0">
                <a:ln>
                  <a:noFill/>
                </a:ln>
                <a:solidFill>
                  <a:schemeClr val="tx2"/>
                </a:solidFill>
                <a:effectLst/>
                <a:ea typeface="Times New Roman" pitchFamily="18" charset="0"/>
                <a:cs typeface="Arial" pitchFamily="34" charset="0"/>
              </a:rPr>
              <a:t>. (A) Without bootstrap (B) With bootstrap.</a:t>
            </a:r>
            <a:endParaRPr kumimoji="0" lang="en-US" sz="1600" b="0" i="0" u="none" strike="noStrike" cap="none" normalizeH="0" baseline="0" dirty="0" smtClean="0">
              <a:ln>
                <a:noFill/>
              </a:ln>
              <a:solidFill>
                <a:schemeClr val="tx2"/>
              </a:solidFill>
              <a:effectLst/>
              <a:cs typeface="Arial"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496390" y="23770"/>
            <a:ext cx="11038114" cy="6078931"/>
          </a:xfrm>
          <a:prstGeom prst="rect">
            <a:avLst/>
          </a:prstGeom>
          <a:noFill/>
          <a:ln w="9525">
            <a:noFill/>
            <a:miter lim="800000"/>
            <a:headEnd/>
            <a:tailEnd/>
          </a:ln>
        </p:spPr>
      </p:pic>
      <p:sp>
        <p:nvSpPr>
          <p:cNvPr id="5" name="Rectangle 4"/>
          <p:cNvSpPr/>
          <p:nvPr/>
        </p:nvSpPr>
        <p:spPr>
          <a:xfrm>
            <a:off x="195943" y="6141486"/>
            <a:ext cx="11996057" cy="738664"/>
          </a:xfrm>
          <a:prstGeom prst="rect">
            <a:avLst/>
          </a:prstGeom>
        </p:spPr>
        <p:txBody>
          <a:bodyPr wrap="square">
            <a:spAutoFit/>
          </a:bodyPr>
          <a:lstStyle/>
          <a:p>
            <a:pPr algn="just"/>
            <a:r>
              <a:rPr lang="en-IN" sz="1400" dirty="0" smtClean="0">
                <a:solidFill>
                  <a:schemeClr val="tx2"/>
                </a:solidFill>
              </a:rPr>
              <a:t>Fig.7: </a:t>
            </a:r>
            <a:r>
              <a:rPr lang="en-IN" sz="1400" dirty="0" err="1" smtClean="0">
                <a:solidFill>
                  <a:schemeClr val="tx2"/>
                </a:solidFill>
              </a:rPr>
              <a:t>Neighbor</a:t>
            </a:r>
            <a:r>
              <a:rPr lang="en-IN" sz="1400" dirty="0" smtClean="0">
                <a:solidFill>
                  <a:schemeClr val="tx2"/>
                </a:solidFill>
              </a:rPr>
              <a:t> joining phylogenetic tree based on partial 16S rRNA gene sequences. Sugarcane isolates (PSC1, KSC1, P13 and P35) were analysed with other bacterial species from the database between the sequences without or without bootstrap. The database accession numbers are indicated after the bacterial names. The </a:t>
            </a:r>
            <a:r>
              <a:rPr lang="en-IN" sz="1400" dirty="0" err="1" smtClean="0">
                <a:solidFill>
                  <a:schemeClr val="tx2"/>
                </a:solidFill>
              </a:rPr>
              <a:t>scalebar</a:t>
            </a:r>
            <a:r>
              <a:rPr lang="en-IN" sz="1400" dirty="0" smtClean="0">
                <a:solidFill>
                  <a:schemeClr val="tx2"/>
                </a:solidFill>
              </a:rPr>
              <a:t> represents 0.005 substitutions per site (A) Without bootstrap </a:t>
            </a:r>
            <a:endParaRPr lang="en-IN" sz="1400"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940526" y="1"/>
            <a:ext cx="10881359" cy="6113678"/>
          </a:xfrm>
          <a:prstGeom prst="rect">
            <a:avLst/>
          </a:prstGeom>
          <a:noFill/>
          <a:ln w="9525">
            <a:noFill/>
            <a:miter lim="800000"/>
            <a:headEnd/>
            <a:tailEnd/>
          </a:ln>
        </p:spPr>
      </p:pic>
      <p:sp>
        <p:nvSpPr>
          <p:cNvPr id="5" name="Rectangle 4"/>
          <p:cNvSpPr/>
          <p:nvPr/>
        </p:nvSpPr>
        <p:spPr>
          <a:xfrm>
            <a:off x="195943" y="6141486"/>
            <a:ext cx="11821886" cy="646331"/>
          </a:xfrm>
          <a:prstGeom prst="rect">
            <a:avLst/>
          </a:prstGeom>
        </p:spPr>
        <p:txBody>
          <a:bodyPr wrap="square">
            <a:spAutoFit/>
          </a:bodyPr>
          <a:lstStyle/>
          <a:p>
            <a:r>
              <a:rPr lang="en-IN" sz="1200" dirty="0" smtClean="0"/>
              <a:t>Fig.7: </a:t>
            </a:r>
            <a:r>
              <a:rPr lang="en-IN" sz="1200" dirty="0" err="1" smtClean="0"/>
              <a:t>Neighbor</a:t>
            </a:r>
            <a:r>
              <a:rPr lang="en-IN" sz="1200" dirty="0" smtClean="0"/>
              <a:t> joining phylogenetic tree based on partial 16S rRNA gene sequences. Sugarcane isolates (PSC1, KSC1, P13 and P35) were analysed with other bacterial species from the database between the sequences without or without bootstrap. The database accession numbers are indicated after the bacterial names. The </a:t>
            </a:r>
            <a:r>
              <a:rPr lang="en-IN" sz="1200" dirty="0" err="1" smtClean="0"/>
              <a:t>scalebar</a:t>
            </a:r>
            <a:r>
              <a:rPr lang="en-IN" sz="1200" dirty="0" smtClean="0"/>
              <a:t> represents 0.005 substitutions per site  With bootstrap.</a:t>
            </a:r>
            <a:endParaRPr lang="en-IN" sz="120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953589" y="52252"/>
            <a:ext cx="9692639" cy="6413601"/>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1188720" y="78377"/>
            <a:ext cx="9052560" cy="5917473"/>
          </a:xfrm>
          <a:prstGeom prst="rect">
            <a:avLst/>
          </a:prstGeom>
          <a:noFill/>
          <a:ln w="9525">
            <a:noFill/>
            <a:miter lim="800000"/>
            <a:headEnd/>
            <a:tailEnd/>
          </a:ln>
        </p:spPr>
      </p:pic>
      <p:sp>
        <p:nvSpPr>
          <p:cNvPr id="5" name="Rectangle 4"/>
          <p:cNvSpPr/>
          <p:nvPr/>
        </p:nvSpPr>
        <p:spPr>
          <a:xfrm>
            <a:off x="0" y="5937672"/>
            <a:ext cx="12191999" cy="954107"/>
          </a:xfrm>
          <a:prstGeom prst="rect">
            <a:avLst/>
          </a:prstGeom>
        </p:spPr>
        <p:txBody>
          <a:bodyPr wrap="square">
            <a:spAutoFit/>
          </a:bodyPr>
          <a:lstStyle/>
          <a:p>
            <a:r>
              <a:rPr lang="en-IN" sz="1400" dirty="0" smtClean="0">
                <a:solidFill>
                  <a:schemeClr val="tx2"/>
                </a:solidFill>
              </a:rPr>
              <a:t>Fig.8:</a:t>
            </a:r>
            <a:r>
              <a:rPr lang="en-IN" sz="1400" b="1" dirty="0" smtClean="0">
                <a:solidFill>
                  <a:schemeClr val="tx2"/>
                </a:solidFill>
              </a:rPr>
              <a:t> </a:t>
            </a:r>
            <a:r>
              <a:rPr lang="en-IN" sz="1400" dirty="0" err="1" smtClean="0">
                <a:solidFill>
                  <a:schemeClr val="tx2"/>
                </a:solidFill>
              </a:rPr>
              <a:t>Neighbor</a:t>
            </a:r>
            <a:r>
              <a:rPr lang="en-IN" sz="1400" dirty="0" smtClean="0">
                <a:solidFill>
                  <a:schemeClr val="tx2"/>
                </a:solidFill>
              </a:rPr>
              <a:t> joining phylogenetic tree based on partial 16S rRNA gene sequences. sugarcane isolates (PSC1, KSC1, P13 and P35) were analysed with other bacterial species from the database with </a:t>
            </a:r>
            <a:r>
              <a:rPr lang="en-IN" sz="1400" dirty="0" err="1" smtClean="0">
                <a:solidFill>
                  <a:schemeClr val="tx2"/>
                </a:solidFill>
              </a:rPr>
              <a:t>outgroup</a:t>
            </a:r>
            <a:r>
              <a:rPr lang="en-IN" sz="1400" dirty="0" smtClean="0">
                <a:solidFill>
                  <a:schemeClr val="tx2"/>
                </a:solidFill>
              </a:rPr>
              <a:t> and between the sequences. The database accession numbers are indicated after the bacterial names. The </a:t>
            </a:r>
            <a:r>
              <a:rPr lang="en-IN" sz="1400" dirty="0" err="1" smtClean="0">
                <a:solidFill>
                  <a:schemeClr val="tx2"/>
                </a:solidFill>
              </a:rPr>
              <a:t>scalebar</a:t>
            </a:r>
            <a:r>
              <a:rPr lang="en-IN" sz="1400" dirty="0" smtClean="0">
                <a:solidFill>
                  <a:schemeClr val="tx2"/>
                </a:solidFill>
              </a:rPr>
              <a:t> represents 0.01 substitutions per site. The bootstrap values are presented above the nodes. (A) Without bootstrap (B) With bootstrap</a:t>
            </a:r>
            <a:endParaRPr lang="en-IN" sz="1400"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D:\ALL PHOTOGRAPGS\photo 10 11\research pic\20161021_135418.jpg"/>
          <p:cNvPicPr/>
          <p:nvPr/>
        </p:nvPicPr>
        <p:blipFill>
          <a:blip r:embed="rId2" cstate="print">
            <a:lum contrast="20000"/>
          </a:blip>
          <a:srcRect l="4951" r="2981"/>
          <a:stretch>
            <a:fillRect/>
          </a:stretch>
        </p:blipFill>
        <p:spPr bwMode="auto">
          <a:xfrm>
            <a:off x="7341326" y="629014"/>
            <a:ext cx="4011314" cy="3410243"/>
          </a:xfrm>
          <a:prstGeom prst="rect">
            <a:avLst/>
          </a:prstGeom>
          <a:noFill/>
          <a:ln w="9525">
            <a:noFill/>
            <a:miter lim="800000"/>
            <a:headEnd/>
            <a:tailEnd/>
          </a:ln>
        </p:spPr>
      </p:pic>
      <p:pic>
        <p:nvPicPr>
          <p:cNvPr id="5" name="Picture 4" descr="D:\ALL PHOTOGRAPGS\photo 10 11\research pic\20161021_135055.jpg"/>
          <p:cNvPicPr/>
          <p:nvPr/>
        </p:nvPicPr>
        <p:blipFill>
          <a:blip r:embed="rId3" cstate="print">
            <a:lum contrast="20000"/>
          </a:blip>
          <a:srcRect l="3044" t="3683" r="2797" b="1842"/>
          <a:stretch>
            <a:fillRect/>
          </a:stretch>
        </p:blipFill>
        <p:spPr bwMode="auto">
          <a:xfrm>
            <a:off x="444132" y="601884"/>
            <a:ext cx="6596743" cy="3424311"/>
          </a:xfrm>
          <a:prstGeom prst="rect">
            <a:avLst/>
          </a:prstGeom>
          <a:noFill/>
          <a:ln w="9525">
            <a:noFill/>
            <a:miter lim="800000"/>
            <a:headEnd/>
            <a:tailEnd/>
          </a:ln>
        </p:spPr>
      </p:pic>
      <p:sp>
        <p:nvSpPr>
          <p:cNvPr id="6" name="TextBox 5"/>
          <p:cNvSpPr txBox="1"/>
          <p:nvPr/>
        </p:nvSpPr>
        <p:spPr>
          <a:xfrm>
            <a:off x="474263" y="2684911"/>
            <a:ext cx="682629" cy="307777"/>
          </a:xfrm>
          <a:prstGeom prst="rect">
            <a:avLst/>
          </a:prstGeom>
          <a:solidFill>
            <a:schemeClr val="bg1"/>
          </a:solidFill>
        </p:spPr>
        <p:txBody>
          <a:bodyPr wrap="square" rtlCol="0">
            <a:spAutoFit/>
          </a:bodyPr>
          <a:lstStyle/>
          <a:p>
            <a:r>
              <a:rPr lang="en-IN" sz="1400" b="1" dirty="0" smtClean="0"/>
              <a:t>PSC3</a:t>
            </a:r>
            <a:endParaRPr lang="en-IN" sz="1400" b="1" dirty="0"/>
          </a:p>
        </p:txBody>
      </p:sp>
      <p:sp>
        <p:nvSpPr>
          <p:cNvPr id="7" name="TextBox 6"/>
          <p:cNvSpPr txBox="1"/>
          <p:nvPr/>
        </p:nvSpPr>
        <p:spPr>
          <a:xfrm>
            <a:off x="3854568" y="2793735"/>
            <a:ext cx="539755" cy="307777"/>
          </a:xfrm>
          <a:prstGeom prst="rect">
            <a:avLst/>
          </a:prstGeom>
          <a:solidFill>
            <a:schemeClr val="bg1"/>
          </a:solidFill>
        </p:spPr>
        <p:txBody>
          <a:bodyPr wrap="square" rtlCol="0">
            <a:spAutoFit/>
          </a:bodyPr>
          <a:lstStyle/>
          <a:p>
            <a:r>
              <a:rPr lang="en-IN" sz="1400" b="1" dirty="0" smtClean="0"/>
              <a:t>P13</a:t>
            </a:r>
            <a:endParaRPr lang="en-IN" sz="1400" b="1" dirty="0"/>
          </a:p>
        </p:txBody>
      </p:sp>
      <p:sp>
        <p:nvSpPr>
          <p:cNvPr id="8" name="TextBox 7"/>
          <p:cNvSpPr txBox="1"/>
          <p:nvPr/>
        </p:nvSpPr>
        <p:spPr>
          <a:xfrm>
            <a:off x="2682241" y="2850788"/>
            <a:ext cx="539755" cy="307777"/>
          </a:xfrm>
          <a:prstGeom prst="rect">
            <a:avLst/>
          </a:prstGeom>
          <a:solidFill>
            <a:schemeClr val="bg1"/>
          </a:solidFill>
        </p:spPr>
        <p:txBody>
          <a:bodyPr wrap="square" rtlCol="0">
            <a:spAutoFit/>
          </a:bodyPr>
          <a:lstStyle/>
          <a:p>
            <a:r>
              <a:rPr lang="en-IN" sz="1400" b="1" dirty="0" smtClean="0"/>
              <a:t>P35</a:t>
            </a:r>
            <a:endParaRPr lang="en-IN" sz="1400" b="1" dirty="0"/>
          </a:p>
        </p:txBody>
      </p:sp>
      <p:sp>
        <p:nvSpPr>
          <p:cNvPr id="9" name="TextBox 8"/>
          <p:cNvSpPr txBox="1"/>
          <p:nvPr/>
        </p:nvSpPr>
        <p:spPr>
          <a:xfrm>
            <a:off x="1458981" y="2723173"/>
            <a:ext cx="627531" cy="307777"/>
          </a:xfrm>
          <a:prstGeom prst="rect">
            <a:avLst/>
          </a:prstGeom>
          <a:solidFill>
            <a:schemeClr val="bg1"/>
          </a:solidFill>
        </p:spPr>
        <p:txBody>
          <a:bodyPr wrap="square" rtlCol="0">
            <a:spAutoFit/>
          </a:bodyPr>
          <a:lstStyle/>
          <a:p>
            <a:r>
              <a:rPr lang="en-IN" sz="1400" b="1" dirty="0" smtClean="0"/>
              <a:t>KSC1</a:t>
            </a:r>
            <a:endParaRPr lang="en-IN" sz="1400" b="1" dirty="0"/>
          </a:p>
        </p:txBody>
      </p:sp>
      <p:sp>
        <p:nvSpPr>
          <p:cNvPr id="10" name="TextBox 9"/>
          <p:cNvSpPr txBox="1"/>
          <p:nvPr/>
        </p:nvSpPr>
        <p:spPr>
          <a:xfrm>
            <a:off x="6326802" y="2837644"/>
            <a:ext cx="539755" cy="307777"/>
          </a:xfrm>
          <a:prstGeom prst="rect">
            <a:avLst/>
          </a:prstGeom>
          <a:solidFill>
            <a:schemeClr val="bg1"/>
          </a:solidFill>
        </p:spPr>
        <p:txBody>
          <a:bodyPr wrap="square" rtlCol="0">
            <a:spAutoFit/>
          </a:bodyPr>
          <a:lstStyle/>
          <a:p>
            <a:r>
              <a:rPr lang="en-IN" sz="1400" b="1" dirty="0" smtClean="0"/>
              <a:t>Ctrl</a:t>
            </a:r>
            <a:endParaRPr lang="en-IN" sz="1400" b="1" dirty="0"/>
          </a:p>
        </p:txBody>
      </p:sp>
      <p:sp>
        <p:nvSpPr>
          <p:cNvPr id="11" name="TextBox 10"/>
          <p:cNvSpPr txBox="1"/>
          <p:nvPr/>
        </p:nvSpPr>
        <p:spPr>
          <a:xfrm>
            <a:off x="5038955" y="2804956"/>
            <a:ext cx="676569" cy="307777"/>
          </a:xfrm>
          <a:prstGeom prst="rect">
            <a:avLst/>
          </a:prstGeom>
          <a:solidFill>
            <a:schemeClr val="bg1"/>
          </a:solidFill>
        </p:spPr>
        <p:txBody>
          <a:bodyPr wrap="square" rtlCol="0">
            <a:spAutoFit/>
          </a:bodyPr>
          <a:lstStyle/>
          <a:p>
            <a:r>
              <a:rPr lang="en-IN" sz="1400" b="1" dirty="0" smtClean="0"/>
              <a:t>PSC1</a:t>
            </a:r>
            <a:endParaRPr lang="en-IN" sz="1400" b="1" dirty="0"/>
          </a:p>
        </p:txBody>
      </p:sp>
      <p:sp>
        <p:nvSpPr>
          <p:cNvPr id="12" name="TextBox 11"/>
          <p:cNvSpPr txBox="1"/>
          <p:nvPr/>
        </p:nvSpPr>
        <p:spPr>
          <a:xfrm>
            <a:off x="7753309" y="1698164"/>
            <a:ext cx="633047" cy="307777"/>
          </a:xfrm>
          <a:prstGeom prst="rect">
            <a:avLst/>
          </a:prstGeom>
          <a:solidFill>
            <a:schemeClr val="bg1"/>
          </a:solidFill>
        </p:spPr>
        <p:txBody>
          <a:bodyPr wrap="square" rtlCol="0">
            <a:spAutoFit/>
          </a:bodyPr>
          <a:lstStyle/>
          <a:p>
            <a:r>
              <a:rPr lang="en-IN" sz="1400" b="1" dirty="0" smtClean="0"/>
              <a:t>PSC3</a:t>
            </a:r>
            <a:endParaRPr lang="en-IN" sz="1400" b="1" dirty="0"/>
          </a:p>
        </p:txBody>
      </p:sp>
      <p:sp>
        <p:nvSpPr>
          <p:cNvPr id="13" name="TextBox 12"/>
          <p:cNvSpPr txBox="1"/>
          <p:nvPr/>
        </p:nvSpPr>
        <p:spPr>
          <a:xfrm>
            <a:off x="9863472" y="1782825"/>
            <a:ext cx="759643" cy="307777"/>
          </a:xfrm>
          <a:prstGeom prst="rect">
            <a:avLst/>
          </a:prstGeom>
          <a:solidFill>
            <a:schemeClr val="bg1"/>
          </a:solidFill>
        </p:spPr>
        <p:txBody>
          <a:bodyPr wrap="square" rtlCol="0">
            <a:spAutoFit/>
          </a:bodyPr>
          <a:lstStyle/>
          <a:p>
            <a:r>
              <a:rPr lang="en-IN" sz="1400" b="1" dirty="0" smtClean="0"/>
              <a:t>PSC1</a:t>
            </a:r>
          </a:p>
        </p:txBody>
      </p:sp>
      <p:sp>
        <p:nvSpPr>
          <p:cNvPr id="14" name="TextBox 13"/>
          <p:cNvSpPr txBox="1"/>
          <p:nvPr/>
        </p:nvSpPr>
        <p:spPr>
          <a:xfrm>
            <a:off x="4754881" y="114237"/>
            <a:ext cx="2897944" cy="400110"/>
          </a:xfrm>
          <a:prstGeom prst="rect">
            <a:avLst/>
          </a:prstGeom>
          <a:solidFill>
            <a:srgbClr val="002060"/>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en-IN" sz="2000" b="1" dirty="0" smtClean="0"/>
              <a:t>Screening of Isolates</a:t>
            </a:r>
            <a:endParaRPr lang="en-IN" sz="2000" b="1" dirty="0"/>
          </a:p>
        </p:txBody>
      </p:sp>
      <p:sp>
        <p:nvSpPr>
          <p:cNvPr id="15" name="TextBox 14"/>
          <p:cNvSpPr txBox="1"/>
          <p:nvPr/>
        </p:nvSpPr>
        <p:spPr>
          <a:xfrm>
            <a:off x="6189824" y="4153990"/>
            <a:ext cx="4587034" cy="2677656"/>
          </a:xfrm>
          <a:prstGeom prst="rect">
            <a:avLst/>
          </a:prstGeom>
          <a:solidFill>
            <a:srgbClr val="669900"/>
          </a:solidFill>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IN" sz="2400" dirty="0" smtClean="0">
                <a:solidFill>
                  <a:schemeClr val="bg2"/>
                </a:solidFill>
              </a:rPr>
              <a:t>Variety- Co -239, 60 day plants</a:t>
            </a:r>
          </a:p>
          <a:p>
            <a:r>
              <a:rPr lang="en-IN" sz="2400" dirty="0" smtClean="0">
                <a:solidFill>
                  <a:srgbClr val="002060"/>
                </a:solidFill>
              </a:rPr>
              <a:t>Strains</a:t>
            </a:r>
          </a:p>
          <a:p>
            <a:pPr fontAlgn="t"/>
            <a:r>
              <a:rPr lang="en-IN" sz="2400" dirty="0" smtClean="0">
                <a:solidFill>
                  <a:schemeClr val="bg2"/>
                </a:solidFill>
              </a:rPr>
              <a:t>PSC1 </a:t>
            </a:r>
            <a:r>
              <a:rPr lang="en-IN" sz="2400" i="1" dirty="0" smtClean="0">
                <a:solidFill>
                  <a:schemeClr val="bg2"/>
                </a:solidFill>
              </a:rPr>
              <a:t>Bacillus </a:t>
            </a:r>
            <a:r>
              <a:rPr lang="en-IN" sz="2400" i="1" dirty="0" err="1" smtClean="0">
                <a:solidFill>
                  <a:schemeClr val="bg2"/>
                </a:solidFill>
              </a:rPr>
              <a:t>megaterium</a:t>
            </a:r>
            <a:endParaRPr lang="en-IN" sz="2400" dirty="0" smtClean="0">
              <a:solidFill>
                <a:schemeClr val="bg2"/>
              </a:solidFill>
            </a:endParaRPr>
          </a:p>
          <a:p>
            <a:pPr fontAlgn="t"/>
            <a:r>
              <a:rPr lang="en-IN" sz="2400" dirty="0" smtClean="0">
                <a:solidFill>
                  <a:schemeClr val="bg2"/>
                </a:solidFill>
              </a:rPr>
              <a:t>PSC3 </a:t>
            </a:r>
            <a:r>
              <a:rPr lang="en-IN" sz="2400" i="1" dirty="0" err="1" smtClean="0">
                <a:solidFill>
                  <a:schemeClr val="bg2"/>
                </a:solidFill>
              </a:rPr>
              <a:t>Enterobacter</a:t>
            </a:r>
            <a:r>
              <a:rPr lang="en-IN" sz="2400" i="1" dirty="0" smtClean="0">
                <a:solidFill>
                  <a:schemeClr val="bg2"/>
                </a:solidFill>
              </a:rPr>
              <a:t> hormaechei</a:t>
            </a:r>
            <a:endParaRPr lang="en-IN" sz="2400" dirty="0" smtClean="0">
              <a:solidFill>
                <a:schemeClr val="bg2"/>
              </a:solidFill>
            </a:endParaRPr>
          </a:p>
          <a:p>
            <a:pPr fontAlgn="t"/>
            <a:r>
              <a:rPr lang="en-IN" sz="2400" dirty="0" smtClean="0">
                <a:solidFill>
                  <a:schemeClr val="bg2"/>
                </a:solidFill>
              </a:rPr>
              <a:t>KSC1 </a:t>
            </a:r>
            <a:r>
              <a:rPr lang="en-IN" sz="2400" i="1" dirty="0" smtClean="0">
                <a:solidFill>
                  <a:schemeClr val="bg2"/>
                </a:solidFill>
              </a:rPr>
              <a:t>Bacillus cereus </a:t>
            </a:r>
            <a:endParaRPr lang="en-IN" sz="2400" dirty="0" smtClean="0">
              <a:solidFill>
                <a:schemeClr val="bg2"/>
              </a:solidFill>
            </a:endParaRPr>
          </a:p>
          <a:p>
            <a:pPr fontAlgn="t"/>
            <a:r>
              <a:rPr lang="en-IN" sz="2400" dirty="0" smtClean="0">
                <a:solidFill>
                  <a:schemeClr val="bg2"/>
                </a:solidFill>
              </a:rPr>
              <a:t>P13 </a:t>
            </a:r>
            <a:r>
              <a:rPr lang="en-IN" sz="2400" i="1" dirty="0" smtClean="0">
                <a:solidFill>
                  <a:schemeClr val="bg2"/>
                </a:solidFill>
              </a:rPr>
              <a:t>Bacillus </a:t>
            </a:r>
            <a:r>
              <a:rPr lang="en-IN" sz="2400" i="1" dirty="0" err="1" smtClean="0">
                <a:solidFill>
                  <a:schemeClr val="bg2"/>
                </a:solidFill>
              </a:rPr>
              <a:t>thuringiensis</a:t>
            </a:r>
            <a:r>
              <a:rPr lang="en-IN" sz="2400" i="1" dirty="0" smtClean="0">
                <a:solidFill>
                  <a:schemeClr val="bg2"/>
                </a:solidFill>
              </a:rPr>
              <a:t> </a:t>
            </a:r>
            <a:endParaRPr lang="en-IN" sz="2400" dirty="0" smtClean="0">
              <a:solidFill>
                <a:schemeClr val="bg2"/>
              </a:solidFill>
            </a:endParaRPr>
          </a:p>
          <a:p>
            <a:pPr fontAlgn="t"/>
            <a:r>
              <a:rPr lang="en-IN" sz="2400" dirty="0" smtClean="0">
                <a:solidFill>
                  <a:schemeClr val="bg2"/>
                </a:solidFill>
              </a:rPr>
              <a:t>P35 </a:t>
            </a:r>
            <a:r>
              <a:rPr lang="en-IN" sz="2400" i="1" dirty="0" smtClean="0">
                <a:solidFill>
                  <a:schemeClr val="bg2"/>
                </a:solidFill>
              </a:rPr>
              <a:t>Bacillus pumilus</a:t>
            </a:r>
            <a:endParaRPr lang="en-IN" sz="2000" dirty="0">
              <a:solidFill>
                <a:schemeClr val="bg2"/>
              </a:solidFill>
            </a:endParaRPr>
          </a:p>
        </p:txBody>
      </p:sp>
      <p:pic>
        <p:nvPicPr>
          <p:cNvPr id="16" name="Picture 15" descr="D:\ALL PHOTOGRAPGS\Research Pic\Sugarcane pics\5 After three months\WP_20160617_006.jpg"/>
          <p:cNvPicPr/>
          <p:nvPr/>
        </p:nvPicPr>
        <p:blipFill>
          <a:blip r:embed="rId4" cstate="print">
            <a:lum contrast="30000"/>
          </a:blip>
          <a:srcRect/>
          <a:stretch>
            <a:fillRect/>
          </a:stretch>
        </p:blipFill>
        <p:spPr bwMode="auto">
          <a:xfrm>
            <a:off x="457200" y="4127862"/>
            <a:ext cx="5414052" cy="2625634"/>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522514" y="418011"/>
          <a:ext cx="4833257" cy="30567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529" name="Object 1"/>
          <p:cNvGraphicFramePr>
            <a:graphicFrameLocks noChangeAspect="1"/>
          </p:cNvGraphicFramePr>
          <p:nvPr/>
        </p:nvGraphicFramePr>
        <p:xfrm>
          <a:off x="5439478" y="418010"/>
          <a:ext cx="5807642" cy="3487783"/>
        </p:xfrm>
        <a:graphic>
          <a:graphicData uri="http://schemas.openxmlformats.org/presentationml/2006/ole">
            <p:oleObj spid="_x0000_s22529" name="Chart" r:id="rId4" imgW="5362692" imgH="2648102" progId="Excel.Sheet.8">
              <p:embed/>
            </p:oleObj>
          </a:graphicData>
        </a:graphic>
      </p:graphicFrame>
      <p:graphicFrame>
        <p:nvGraphicFramePr>
          <p:cNvPr id="8" name="Chart 7"/>
          <p:cNvGraphicFramePr>
            <a:graphicFrameLocks/>
          </p:cNvGraphicFramePr>
          <p:nvPr/>
        </p:nvGraphicFramePr>
        <p:xfrm>
          <a:off x="1017134" y="3540034"/>
          <a:ext cx="5161598" cy="2942137"/>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339635" y="872217"/>
          <a:ext cx="5846582" cy="304663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nvGraphicFramePr>
        <p:xfrm>
          <a:off x="5846717" y="3357154"/>
          <a:ext cx="5818414" cy="311576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699271" y="979714"/>
          <a:ext cx="4996135" cy="32526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nvGraphicFramePr>
        <p:xfrm>
          <a:off x="5480276" y="3709851"/>
          <a:ext cx="5779907" cy="283464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57" y="3220003"/>
            <a:ext cx="10358846" cy="1684150"/>
          </a:xfrm>
          <a:solidFill>
            <a:schemeClr val="bg2"/>
          </a:solidFill>
        </p:spPr>
        <p:txBody>
          <a:bodyPr/>
          <a:lstStyle/>
          <a:p>
            <a:r>
              <a:rPr lang="en-US" dirty="0" smtClean="0">
                <a:solidFill>
                  <a:schemeClr val="tx2"/>
                </a:solidFill>
              </a:rPr>
              <a:t> Synergistic effect of PRPR and </a:t>
            </a:r>
            <a:br>
              <a:rPr lang="en-US" dirty="0" smtClean="0">
                <a:solidFill>
                  <a:schemeClr val="tx2"/>
                </a:solidFill>
              </a:rPr>
            </a:br>
            <a:r>
              <a:rPr lang="en-US" dirty="0" smtClean="0">
                <a:solidFill>
                  <a:schemeClr val="tx2"/>
                </a:solidFill>
              </a:rPr>
              <a:t> chitosan Under salinity stress</a:t>
            </a:r>
            <a:endParaRPr lang="en-US" dirty="0">
              <a:solidFill>
                <a:schemeClr val="tx2"/>
              </a:solidFill>
            </a:endParaRPr>
          </a:p>
        </p:txBody>
      </p:sp>
    </p:spTree>
    <p:extLst>
      <p:ext uri="{BB962C8B-B14F-4D97-AF65-F5344CB8AC3E}">
        <p14:creationId xmlns="" xmlns:p14="http://schemas.microsoft.com/office/powerpoint/2010/main" val="1328843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959429" y="1541418"/>
          <a:ext cx="9078686" cy="3431084"/>
        </p:xfrm>
        <a:graphic>
          <a:graphicData uri="http://schemas.openxmlformats.org/drawingml/2006/table">
            <a:tbl>
              <a:tblPr/>
              <a:tblGrid>
                <a:gridCol w="556391"/>
                <a:gridCol w="922797"/>
                <a:gridCol w="7599498"/>
              </a:tblGrid>
              <a:tr h="303611">
                <a:tc>
                  <a:txBody>
                    <a:bodyPr/>
                    <a:lstStyle/>
                    <a:p>
                      <a:pPr>
                        <a:spcAft>
                          <a:spcPts val="0"/>
                        </a:spcAft>
                      </a:pPr>
                      <a:endParaRPr lang="en-US" sz="1800" dirty="0">
                        <a:solidFill>
                          <a:schemeClr val="tx2"/>
                        </a:solidFill>
                        <a:latin typeface="Times New Roman"/>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endParaRPr lang="en-US" sz="1800">
                        <a:solidFill>
                          <a:schemeClr val="tx2"/>
                        </a:solidFill>
                        <a:latin typeface="Times New Roman"/>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endParaRPr lang="en-US" sz="1800">
                        <a:solidFill>
                          <a:schemeClr val="tx2"/>
                        </a:solidFill>
                        <a:latin typeface="Times New Roman"/>
                        <a:ea typeface="Times New Roman"/>
                        <a:cs typeface="Times New Roman"/>
                      </a:endParaRPr>
                    </a:p>
                  </a:txBody>
                  <a:tcPr marL="0" marR="0" marT="0" marB="0" anchor="b">
                    <a:lnL>
                      <a:noFill/>
                    </a:lnL>
                    <a:lnR>
                      <a:noFill/>
                    </a:lnR>
                    <a:lnT>
                      <a:noFill/>
                    </a:lnT>
                    <a:lnB>
                      <a:noFill/>
                    </a:lnB>
                  </a:tcPr>
                </a:tc>
              </a:tr>
              <a:tr h="389353">
                <a:tc>
                  <a:txBody>
                    <a:bodyPr/>
                    <a:lstStyle/>
                    <a:p>
                      <a:pPr>
                        <a:spcAft>
                          <a:spcPts val="0"/>
                        </a:spcAft>
                      </a:pPr>
                      <a:r>
                        <a:rPr lang="en-US" sz="1800" dirty="0">
                          <a:solidFill>
                            <a:schemeClr val="tx2"/>
                          </a:solidFill>
                          <a:latin typeface="+mn-lt"/>
                          <a:ea typeface="Times New Roman"/>
                          <a:cs typeface="Times New Roman"/>
                        </a:rPr>
                        <a:t>T1</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a:solidFill>
                            <a:schemeClr val="tx2"/>
                          </a:solidFill>
                          <a:latin typeface="+mn-lt"/>
                          <a:ea typeface="Times New Roman"/>
                          <a:cs typeface="Times New Roman"/>
                        </a:rPr>
                        <a:t>=</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Control (without treatment)</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91461">
                <a:tc>
                  <a:txBody>
                    <a:bodyPr/>
                    <a:lstStyle/>
                    <a:p>
                      <a:pPr>
                        <a:spcAft>
                          <a:spcPts val="0"/>
                        </a:spcAft>
                      </a:pPr>
                      <a:r>
                        <a:rPr lang="en-US" sz="1800" dirty="0">
                          <a:solidFill>
                            <a:schemeClr val="tx2"/>
                          </a:solidFill>
                          <a:latin typeface="+mn-lt"/>
                          <a:ea typeface="Times New Roman"/>
                          <a:cs typeface="Times New Roman"/>
                        </a:rPr>
                        <a:t>T2</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dirty="0">
                          <a:solidFill>
                            <a:schemeClr val="tx2"/>
                          </a:solidFill>
                          <a:latin typeface="+mn-lt"/>
                          <a:ea typeface="Times New Roman"/>
                          <a:cs typeface="Times New Roman"/>
                        </a:rPr>
                        <a:t>=</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91461">
                <a:tc>
                  <a:txBody>
                    <a:bodyPr/>
                    <a:lstStyle/>
                    <a:p>
                      <a:pPr>
                        <a:spcAft>
                          <a:spcPts val="0"/>
                        </a:spcAft>
                      </a:pPr>
                      <a:r>
                        <a:rPr lang="en-US" sz="1800">
                          <a:solidFill>
                            <a:schemeClr val="tx2"/>
                          </a:solidFill>
                          <a:latin typeface="+mn-lt"/>
                          <a:ea typeface="Times New Roman"/>
                          <a:cs typeface="Times New Roman"/>
                        </a:rPr>
                        <a:t>T3</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dirty="0">
                          <a:solidFill>
                            <a:schemeClr val="tx2"/>
                          </a:solidFill>
                          <a:latin typeface="+mn-lt"/>
                          <a:ea typeface="Times New Roman"/>
                          <a:cs typeface="Times New Roman"/>
                        </a:rPr>
                        <a:t>=</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PSC3 </a:t>
                      </a:r>
                      <a:r>
                        <a:rPr lang="en-US" sz="1800" dirty="0" smtClean="0">
                          <a:solidFill>
                            <a:schemeClr val="tx2"/>
                          </a:solidFill>
                          <a:latin typeface="+mn-lt"/>
                          <a:ea typeface="Times New Roman"/>
                          <a:cs typeface="Times New Roman"/>
                        </a:rPr>
                        <a:t>(</a:t>
                      </a:r>
                      <a:r>
                        <a:rPr lang="en-US" sz="1800" i="1" dirty="0" err="1" smtClean="0">
                          <a:solidFill>
                            <a:schemeClr val="tx2"/>
                          </a:solidFill>
                          <a:latin typeface="+mn-lt"/>
                          <a:ea typeface="Times New Roman"/>
                          <a:cs typeface="Times New Roman"/>
                        </a:rPr>
                        <a:t>Enterobacter</a:t>
                      </a:r>
                      <a:r>
                        <a:rPr lang="en-US" sz="1800" i="1" baseline="0" dirty="0" smtClean="0">
                          <a:solidFill>
                            <a:schemeClr val="tx2"/>
                          </a:solidFill>
                          <a:latin typeface="+mn-lt"/>
                          <a:ea typeface="Times New Roman"/>
                          <a:cs typeface="Times New Roman"/>
                        </a:rPr>
                        <a:t> </a:t>
                      </a:r>
                      <a:r>
                        <a:rPr lang="en-US" sz="1800" i="1" baseline="0" dirty="0" err="1" smtClean="0">
                          <a:solidFill>
                            <a:schemeClr val="tx2"/>
                          </a:solidFill>
                          <a:latin typeface="+mn-lt"/>
                          <a:ea typeface="Times New Roman"/>
                          <a:cs typeface="Times New Roman"/>
                        </a:rPr>
                        <a:t>hormaechei</a:t>
                      </a:r>
                      <a:r>
                        <a:rPr lang="en-US" sz="1800" baseline="0" dirty="0" smtClean="0">
                          <a:solidFill>
                            <a:schemeClr val="tx2"/>
                          </a:solidFill>
                          <a:latin typeface="+mn-lt"/>
                          <a:ea typeface="Times New Roman"/>
                          <a:cs typeface="Times New Roman"/>
                        </a:rPr>
                        <a:t>) </a:t>
                      </a:r>
                      <a:r>
                        <a:rPr lang="en-US" sz="1800" dirty="0" smtClean="0">
                          <a:solidFill>
                            <a:schemeClr val="tx2"/>
                          </a:solidFill>
                          <a:latin typeface="+mn-lt"/>
                          <a:ea typeface="Times New Roman"/>
                          <a:cs typeface="Times New Roman"/>
                        </a:rPr>
                        <a:t>+150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89353">
                <a:tc>
                  <a:txBody>
                    <a:bodyPr/>
                    <a:lstStyle/>
                    <a:p>
                      <a:pPr>
                        <a:spcAft>
                          <a:spcPts val="0"/>
                        </a:spcAft>
                      </a:pPr>
                      <a:r>
                        <a:rPr lang="en-US" sz="1800">
                          <a:solidFill>
                            <a:schemeClr val="tx2"/>
                          </a:solidFill>
                          <a:latin typeface="+mn-lt"/>
                          <a:ea typeface="Times New Roman"/>
                          <a:cs typeface="Times New Roman"/>
                        </a:rPr>
                        <a:t>T4</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a:solidFill>
                            <a:schemeClr val="tx2"/>
                          </a:solidFill>
                          <a:latin typeface="+mn-lt"/>
                          <a:ea typeface="Times New Roman"/>
                          <a:cs typeface="Times New Roman"/>
                        </a:rPr>
                        <a:t>=</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P35 </a:t>
                      </a:r>
                      <a:r>
                        <a:rPr lang="en-US" sz="1800" dirty="0" smtClean="0">
                          <a:solidFill>
                            <a:schemeClr val="tx2"/>
                          </a:solidFill>
                          <a:latin typeface="+mn-lt"/>
                          <a:ea typeface="Times New Roman"/>
                          <a:cs typeface="Times New Roman"/>
                        </a:rPr>
                        <a:t> (</a:t>
                      </a:r>
                      <a:r>
                        <a:rPr lang="en-US" sz="1800" i="1" dirty="0" smtClean="0">
                          <a:solidFill>
                            <a:schemeClr val="tx2"/>
                          </a:solidFill>
                          <a:latin typeface="+mn-lt"/>
                          <a:ea typeface="Times New Roman"/>
                          <a:cs typeface="Times New Roman"/>
                        </a:rPr>
                        <a:t>Bacillus </a:t>
                      </a:r>
                      <a:r>
                        <a:rPr lang="en-US" sz="1800" i="1" dirty="0" err="1" smtClean="0">
                          <a:solidFill>
                            <a:schemeClr val="tx2"/>
                          </a:solidFill>
                          <a:latin typeface="+mn-lt"/>
                          <a:ea typeface="Times New Roman"/>
                          <a:cs typeface="Times New Roman"/>
                        </a:rPr>
                        <a:t>pumilus</a:t>
                      </a:r>
                      <a:r>
                        <a:rPr lang="en-US" sz="1800" dirty="0" smtClean="0">
                          <a:solidFill>
                            <a:schemeClr val="tx2"/>
                          </a:solidFill>
                          <a:latin typeface="+mn-lt"/>
                          <a:ea typeface="Times New Roman"/>
                          <a:cs typeface="Times New Roman"/>
                        </a:rPr>
                        <a:t>) +150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91461">
                <a:tc>
                  <a:txBody>
                    <a:bodyPr/>
                    <a:lstStyle/>
                    <a:p>
                      <a:pPr>
                        <a:spcAft>
                          <a:spcPts val="0"/>
                        </a:spcAft>
                      </a:pPr>
                      <a:r>
                        <a:rPr lang="en-US" sz="1800">
                          <a:solidFill>
                            <a:schemeClr val="tx2"/>
                          </a:solidFill>
                          <a:latin typeface="+mn-lt"/>
                          <a:ea typeface="Times New Roman"/>
                          <a:cs typeface="Times New Roman"/>
                        </a:rPr>
                        <a:t>T5</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a:solidFill>
                            <a:schemeClr val="tx2"/>
                          </a:solidFill>
                          <a:latin typeface="+mn-lt"/>
                          <a:ea typeface="Times New Roman"/>
                          <a:cs typeface="Times New Roman"/>
                        </a:rPr>
                        <a:t>=</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J2 </a:t>
                      </a:r>
                      <a:r>
                        <a:rPr lang="en-US" sz="1800" dirty="0" smtClean="0">
                          <a:solidFill>
                            <a:schemeClr val="tx2"/>
                          </a:solidFill>
                          <a:latin typeface="+mn-lt"/>
                          <a:ea typeface="Times New Roman"/>
                          <a:cs typeface="Times New Roman"/>
                        </a:rPr>
                        <a:t> (</a:t>
                      </a:r>
                      <a:r>
                        <a:rPr lang="en-US" sz="1800" i="1" dirty="0" smtClean="0">
                          <a:solidFill>
                            <a:schemeClr val="tx2"/>
                          </a:solidFill>
                          <a:latin typeface="+mn-lt"/>
                          <a:ea typeface="Times New Roman"/>
                          <a:cs typeface="Times New Roman"/>
                        </a:rPr>
                        <a:t>Bacillus</a:t>
                      </a:r>
                      <a:r>
                        <a:rPr lang="en-US" sz="1800" i="1" baseline="0" dirty="0" smtClean="0">
                          <a:solidFill>
                            <a:schemeClr val="tx2"/>
                          </a:solidFill>
                          <a:latin typeface="+mn-lt"/>
                          <a:ea typeface="Times New Roman"/>
                          <a:cs typeface="Times New Roman"/>
                        </a:rPr>
                        <a:t> </a:t>
                      </a:r>
                      <a:r>
                        <a:rPr lang="en-US" sz="1800" i="1" baseline="0" dirty="0" err="1" smtClean="0">
                          <a:solidFill>
                            <a:schemeClr val="tx2"/>
                          </a:solidFill>
                          <a:latin typeface="+mn-lt"/>
                          <a:ea typeface="Times New Roman"/>
                          <a:cs typeface="Times New Roman"/>
                        </a:rPr>
                        <a:t>paralicheniformis</a:t>
                      </a:r>
                      <a:r>
                        <a:rPr lang="en-US" sz="1800" baseline="0" dirty="0" smtClean="0">
                          <a:solidFill>
                            <a:schemeClr val="tx2"/>
                          </a:solidFill>
                          <a:latin typeface="+mn-lt"/>
                          <a:ea typeface="Times New Roman"/>
                          <a:cs typeface="Times New Roman"/>
                        </a:rPr>
                        <a:t>)</a:t>
                      </a:r>
                      <a:r>
                        <a:rPr lang="en-US" sz="1800" dirty="0" smtClean="0">
                          <a:solidFill>
                            <a:schemeClr val="tx2"/>
                          </a:solidFill>
                          <a:latin typeface="+mn-lt"/>
                          <a:ea typeface="Times New Roman"/>
                          <a:cs typeface="Times New Roman"/>
                        </a:rPr>
                        <a:t>+ </a:t>
                      </a:r>
                      <a:r>
                        <a:rPr lang="en-US" sz="1800" dirty="0">
                          <a:solidFill>
                            <a:schemeClr val="tx2"/>
                          </a:solidFill>
                          <a:latin typeface="+mn-lt"/>
                          <a:ea typeface="Times New Roman"/>
                          <a:cs typeface="Times New Roman"/>
                        </a:rPr>
                        <a:t>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91461">
                <a:tc>
                  <a:txBody>
                    <a:bodyPr/>
                    <a:lstStyle/>
                    <a:p>
                      <a:pPr>
                        <a:spcAft>
                          <a:spcPts val="0"/>
                        </a:spcAft>
                      </a:pPr>
                      <a:r>
                        <a:rPr lang="en-US" sz="1800">
                          <a:solidFill>
                            <a:schemeClr val="tx2"/>
                          </a:solidFill>
                          <a:latin typeface="+mn-lt"/>
                          <a:ea typeface="Times New Roman"/>
                          <a:cs typeface="Times New Roman"/>
                        </a:rPr>
                        <a:t>T6</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a:solidFill>
                            <a:schemeClr val="tx2"/>
                          </a:solidFill>
                          <a:latin typeface="+mn-lt"/>
                          <a:ea typeface="Times New Roman"/>
                          <a:cs typeface="Times New Roman"/>
                        </a:rPr>
                        <a:t>=</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PSC3 </a:t>
                      </a:r>
                      <a:r>
                        <a:rPr lang="en-US" sz="1800" dirty="0" smtClean="0">
                          <a:solidFill>
                            <a:schemeClr val="tx2"/>
                          </a:solidFill>
                          <a:latin typeface="+mn-lt"/>
                          <a:ea typeface="Times New Roman"/>
                          <a:cs typeface="Times New Roman"/>
                        </a:rPr>
                        <a:t>(</a:t>
                      </a:r>
                      <a:r>
                        <a:rPr lang="en-US" sz="1800" i="1" dirty="0" err="1" smtClean="0">
                          <a:solidFill>
                            <a:schemeClr val="tx2"/>
                          </a:solidFill>
                          <a:latin typeface="+mn-lt"/>
                          <a:ea typeface="Times New Roman"/>
                          <a:cs typeface="Times New Roman"/>
                        </a:rPr>
                        <a:t>Enterobacter</a:t>
                      </a:r>
                      <a:r>
                        <a:rPr lang="en-US" sz="1800" i="1" baseline="0" dirty="0" smtClean="0">
                          <a:solidFill>
                            <a:schemeClr val="tx2"/>
                          </a:solidFill>
                          <a:latin typeface="+mn-lt"/>
                          <a:ea typeface="Times New Roman"/>
                          <a:cs typeface="Times New Roman"/>
                        </a:rPr>
                        <a:t> </a:t>
                      </a:r>
                      <a:r>
                        <a:rPr lang="en-US" sz="1800" i="1" baseline="0" dirty="0" err="1" smtClean="0">
                          <a:solidFill>
                            <a:schemeClr val="tx2"/>
                          </a:solidFill>
                          <a:latin typeface="+mn-lt"/>
                          <a:ea typeface="Times New Roman"/>
                          <a:cs typeface="Times New Roman"/>
                        </a:rPr>
                        <a:t>hormaechei</a:t>
                      </a:r>
                      <a:r>
                        <a:rPr lang="en-US" sz="1800" baseline="0" dirty="0" smtClean="0">
                          <a:solidFill>
                            <a:schemeClr val="tx2"/>
                          </a:solidFill>
                          <a:latin typeface="+mn-lt"/>
                          <a:ea typeface="Times New Roman"/>
                          <a:cs typeface="Times New Roman"/>
                        </a:rPr>
                        <a:t>) </a:t>
                      </a:r>
                      <a:r>
                        <a:rPr lang="en-US" sz="1800" dirty="0" smtClean="0">
                          <a:solidFill>
                            <a:schemeClr val="tx2"/>
                          </a:solidFill>
                          <a:latin typeface="+mn-lt"/>
                          <a:ea typeface="Times New Roman"/>
                          <a:cs typeface="Times New Roman"/>
                        </a:rPr>
                        <a:t>+ </a:t>
                      </a:r>
                      <a:r>
                        <a:rPr lang="en-US" sz="1800" dirty="0">
                          <a:solidFill>
                            <a:schemeClr val="tx2"/>
                          </a:solidFill>
                          <a:latin typeface="+mn-lt"/>
                          <a:ea typeface="Times New Roman"/>
                          <a:cs typeface="Times New Roman"/>
                        </a:rPr>
                        <a:t>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r>
                        <a:rPr lang="en-US" sz="1800" dirty="0">
                          <a:solidFill>
                            <a:schemeClr val="tx2"/>
                          </a:solidFill>
                          <a:latin typeface="+mn-lt"/>
                          <a:ea typeface="Times New Roman"/>
                          <a:cs typeface="Times New Roman"/>
                        </a:rPr>
                        <a:t> + 0.5% Chitosan</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89353">
                <a:tc>
                  <a:txBody>
                    <a:bodyPr/>
                    <a:lstStyle/>
                    <a:p>
                      <a:pPr>
                        <a:spcAft>
                          <a:spcPts val="0"/>
                        </a:spcAft>
                      </a:pPr>
                      <a:r>
                        <a:rPr lang="en-US" sz="1800">
                          <a:solidFill>
                            <a:schemeClr val="tx2"/>
                          </a:solidFill>
                          <a:latin typeface="+mn-lt"/>
                          <a:ea typeface="Times New Roman"/>
                          <a:cs typeface="Times New Roman"/>
                        </a:rPr>
                        <a:t>T7</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a:solidFill>
                            <a:schemeClr val="tx2"/>
                          </a:solidFill>
                          <a:latin typeface="+mn-lt"/>
                          <a:ea typeface="Times New Roman"/>
                          <a:cs typeface="Times New Roman"/>
                        </a:rPr>
                        <a:t>=</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P35 </a:t>
                      </a:r>
                      <a:r>
                        <a:rPr lang="en-US" sz="1800" dirty="0" smtClean="0">
                          <a:solidFill>
                            <a:schemeClr val="tx2"/>
                          </a:solidFill>
                          <a:latin typeface="+mn-lt"/>
                          <a:ea typeface="Times New Roman"/>
                          <a:cs typeface="Times New Roman"/>
                        </a:rPr>
                        <a:t>(</a:t>
                      </a:r>
                      <a:r>
                        <a:rPr lang="en-US" sz="1800" i="1" dirty="0" smtClean="0">
                          <a:solidFill>
                            <a:schemeClr val="tx2"/>
                          </a:solidFill>
                          <a:latin typeface="+mn-lt"/>
                          <a:ea typeface="Times New Roman"/>
                          <a:cs typeface="Times New Roman"/>
                        </a:rPr>
                        <a:t>Bacillus </a:t>
                      </a:r>
                      <a:r>
                        <a:rPr lang="en-US" sz="1800" i="1" dirty="0" err="1" smtClean="0">
                          <a:solidFill>
                            <a:schemeClr val="tx2"/>
                          </a:solidFill>
                          <a:latin typeface="+mn-lt"/>
                          <a:ea typeface="Times New Roman"/>
                          <a:cs typeface="Times New Roman"/>
                        </a:rPr>
                        <a:t>pumilus</a:t>
                      </a:r>
                      <a:r>
                        <a:rPr lang="en-US" sz="1800" dirty="0" smtClean="0">
                          <a:solidFill>
                            <a:schemeClr val="tx2"/>
                          </a:solidFill>
                          <a:latin typeface="+mn-lt"/>
                          <a:ea typeface="Times New Roman"/>
                          <a:cs typeface="Times New Roman"/>
                        </a:rPr>
                        <a:t>) + </a:t>
                      </a:r>
                      <a:r>
                        <a:rPr lang="en-US" sz="1800" dirty="0">
                          <a:solidFill>
                            <a:schemeClr val="tx2"/>
                          </a:solidFill>
                          <a:latin typeface="+mn-lt"/>
                          <a:ea typeface="Times New Roman"/>
                          <a:cs typeface="Times New Roman"/>
                        </a:rPr>
                        <a:t>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r>
                        <a:rPr lang="en-US" sz="1800" dirty="0">
                          <a:solidFill>
                            <a:schemeClr val="tx2"/>
                          </a:solidFill>
                          <a:latin typeface="+mn-lt"/>
                          <a:ea typeface="Times New Roman"/>
                          <a:cs typeface="Times New Roman"/>
                        </a:rPr>
                        <a:t> + 0.5% Chitosan</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r h="393570">
                <a:tc>
                  <a:txBody>
                    <a:bodyPr/>
                    <a:lstStyle/>
                    <a:p>
                      <a:pPr>
                        <a:spcAft>
                          <a:spcPts val="0"/>
                        </a:spcAft>
                      </a:pPr>
                      <a:r>
                        <a:rPr lang="en-US" sz="1800">
                          <a:solidFill>
                            <a:schemeClr val="tx2"/>
                          </a:solidFill>
                          <a:latin typeface="+mn-lt"/>
                          <a:ea typeface="Times New Roman"/>
                          <a:cs typeface="Times New Roman"/>
                        </a:rPr>
                        <a:t>T8</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R="114300" algn="r">
                        <a:spcAft>
                          <a:spcPts val="0"/>
                        </a:spcAft>
                      </a:pPr>
                      <a:r>
                        <a:rPr lang="en-US" sz="1800">
                          <a:solidFill>
                            <a:schemeClr val="tx2"/>
                          </a:solidFill>
                          <a:latin typeface="+mn-lt"/>
                          <a:ea typeface="Times New Roman"/>
                          <a:cs typeface="Times New Roman"/>
                        </a:rPr>
                        <a:t>=</a:t>
                      </a:r>
                      <a:endParaRPr lang="en-IN" sz="1800">
                        <a:solidFill>
                          <a:schemeClr val="tx2"/>
                        </a:solidFill>
                        <a:latin typeface="+mn-lt"/>
                        <a:ea typeface="Times New Roman"/>
                        <a:cs typeface="Times New Roman"/>
                      </a:endParaRPr>
                    </a:p>
                  </a:txBody>
                  <a:tcPr marL="0" marR="0" marT="0" marB="0" anchor="b">
                    <a:lnL>
                      <a:noFill/>
                    </a:lnL>
                    <a:lnR>
                      <a:noFill/>
                    </a:lnR>
                    <a:lnT>
                      <a:noFill/>
                    </a:lnT>
                    <a:lnB>
                      <a:noFill/>
                    </a:lnB>
                  </a:tcPr>
                </a:tc>
                <a:tc>
                  <a:txBody>
                    <a:bodyPr/>
                    <a:lstStyle/>
                    <a:p>
                      <a:pPr marL="177800">
                        <a:spcAft>
                          <a:spcPts val="0"/>
                        </a:spcAft>
                      </a:pPr>
                      <a:r>
                        <a:rPr lang="en-US" sz="1800" dirty="0">
                          <a:solidFill>
                            <a:schemeClr val="tx2"/>
                          </a:solidFill>
                          <a:latin typeface="+mn-lt"/>
                          <a:ea typeface="Times New Roman"/>
                          <a:cs typeface="Times New Roman"/>
                        </a:rPr>
                        <a:t>J2 </a:t>
                      </a:r>
                      <a:r>
                        <a:rPr lang="en-US" sz="1800" dirty="0" smtClean="0">
                          <a:solidFill>
                            <a:schemeClr val="tx2"/>
                          </a:solidFill>
                          <a:latin typeface="+mn-lt"/>
                          <a:ea typeface="Times New Roman"/>
                          <a:cs typeface="Times New Roman"/>
                        </a:rPr>
                        <a:t>(</a:t>
                      </a:r>
                      <a:r>
                        <a:rPr lang="en-US" sz="1800" i="1" dirty="0" smtClean="0">
                          <a:solidFill>
                            <a:schemeClr val="tx2"/>
                          </a:solidFill>
                          <a:latin typeface="+mn-lt"/>
                          <a:ea typeface="Times New Roman"/>
                          <a:cs typeface="Times New Roman"/>
                        </a:rPr>
                        <a:t>Bacillus</a:t>
                      </a:r>
                      <a:r>
                        <a:rPr lang="en-US" sz="1800" i="1" baseline="0" dirty="0" smtClean="0">
                          <a:solidFill>
                            <a:schemeClr val="tx2"/>
                          </a:solidFill>
                          <a:latin typeface="+mn-lt"/>
                          <a:ea typeface="Times New Roman"/>
                          <a:cs typeface="Times New Roman"/>
                        </a:rPr>
                        <a:t> </a:t>
                      </a:r>
                      <a:r>
                        <a:rPr lang="en-US" sz="1800" i="1" baseline="0" dirty="0" err="1" smtClean="0">
                          <a:solidFill>
                            <a:schemeClr val="tx2"/>
                          </a:solidFill>
                          <a:latin typeface="+mn-lt"/>
                          <a:ea typeface="Times New Roman"/>
                          <a:cs typeface="Times New Roman"/>
                        </a:rPr>
                        <a:t>paralicheniformis</a:t>
                      </a:r>
                      <a:r>
                        <a:rPr lang="en-US" sz="1800" i="1" baseline="0" dirty="0" smtClean="0">
                          <a:solidFill>
                            <a:schemeClr val="tx2"/>
                          </a:solidFill>
                          <a:latin typeface="+mn-lt"/>
                          <a:ea typeface="Times New Roman"/>
                          <a:cs typeface="Times New Roman"/>
                        </a:rPr>
                        <a:t>) </a:t>
                      </a:r>
                      <a:r>
                        <a:rPr lang="en-US" sz="1800" dirty="0" smtClean="0">
                          <a:solidFill>
                            <a:schemeClr val="tx2"/>
                          </a:solidFill>
                          <a:latin typeface="+mn-lt"/>
                          <a:ea typeface="Times New Roman"/>
                          <a:cs typeface="Times New Roman"/>
                        </a:rPr>
                        <a:t>+ </a:t>
                      </a:r>
                      <a:r>
                        <a:rPr lang="en-US" sz="1800" dirty="0">
                          <a:solidFill>
                            <a:schemeClr val="tx2"/>
                          </a:solidFill>
                          <a:latin typeface="+mn-lt"/>
                          <a:ea typeface="Times New Roman"/>
                          <a:cs typeface="Times New Roman"/>
                        </a:rPr>
                        <a:t>150 </a:t>
                      </a:r>
                      <a:r>
                        <a:rPr lang="en-US" sz="1800" dirty="0" err="1">
                          <a:solidFill>
                            <a:schemeClr val="tx2"/>
                          </a:solidFill>
                          <a:latin typeface="+mn-lt"/>
                          <a:ea typeface="Times New Roman"/>
                          <a:cs typeface="Times New Roman"/>
                        </a:rPr>
                        <a:t>mM</a:t>
                      </a:r>
                      <a:r>
                        <a:rPr lang="en-US" sz="1800" dirty="0">
                          <a:solidFill>
                            <a:schemeClr val="tx2"/>
                          </a:solidFill>
                          <a:latin typeface="+mn-lt"/>
                          <a:ea typeface="Times New Roman"/>
                          <a:cs typeface="Times New Roman"/>
                        </a:rPr>
                        <a:t> </a:t>
                      </a:r>
                      <a:r>
                        <a:rPr lang="en-US" sz="1800" dirty="0" err="1">
                          <a:solidFill>
                            <a:schemeClr val="tx2"/>
                          </a:solidFill>
                          <a:latin typeface="+mn-lt"/>
                          <a:ea typeface="Times New Roman"/>
                          <a:cs typeface="Times New Roman"/>
                        </a:rPr>
                        <a:t>NaCl</a:t>
                      </a:r>
                      <a:r>
                        <a:rPr lang="en-US" sz="1800" dirty="0">
                          <a:solidFill>
                            <a:schemeClr val="tx2"/>
                          </a:solidFill>
                          <a:latin typeface="+mn-lt"/>
                          <a:ea typeface="Times New Roman"/>
                          <a:cs typeface="Times New Roman"/>
                        </a:rPr>
                        <a:t> + 0.5% Chitosan</a:t>
                      </a:r>
                      <a:endParaRPr lang="en-IN" sz="1800" dirty="0">
                        <a:solidFill>
                          <a:schemeClr val="tx2"/>
                        </a:solidFill>
                        <a:latin typeface="+mn-lt"/>
                        <a:ea typeface="Times New Roman"/>
                        <a:cs typeface="Times New Roman"/>
                      </a:endParaRPr>
                    </a:p>
                  </a:txBody>
                  <a:tcPr marL="0" marR="0" marT="0" marB="0" anchor="b">
                    <a:lnL>
                      <a:noFill/>
                    </a:lnL>
                    <a:lnR>
                      <a:noFill/>
                    </a:lnR>
                    <a:lnT>
                      <a:noFill/>
                    </a:lnT>
                    <a:lnB>
                      <a:noFill/>
                    </a:lnB>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26570" y="117565"/>
          <a:ext cx="11547566" cy="6618499"/>
        </p:xfrm>
        <a:graphic>
          <a:graphicData uri="http://schemas.openxmlformats.org/drawingml/2006/table">
            <a:tbl>
              <a:tblPr/>
              <a:tblGrid>
                <a:gridCol w="2089146"/>
                <a:gridCol w="945842"/>
                <a:gridCol w="945842"/>
                <a:gridCol w="945842"/>
                <a:gridCol w="945842"/>
                <a:gridCol w="945842"/>
                <a:gridCol w="945842"/>
                <a:gridCol w="945842"/>
                <a:gridCol w="945842"/>
                <a:gridCol w="945842"/>
                <a:gridCol w="945842"/>
              </a:tblGrid>
              <a:tr h="595965">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sz="1400" b="1" dirty="0" smtClean="0">
                        <a:solidFill>
                          <a:schemeClr val="tx2"/>
                        </a:solidFill>
                        <a:latin typeface="+mn-lt"/>
                        <a:ea typeface="Calibri"/>
                        <a:cs typeface="Manga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IN" sz="1400" b="1" dirty="0" smtClean="0">
                        <a:solidFill>
                          <a:schemeClr val="tx2"/>
                        </a:solidFill>
                        <a:latin typeface="+mn-lt"/>
                        <a:ea typeface="Calibri"/>
                        <a:cs typeface="Mangal"/>
                      </a:endParaRPr>
                    </a:p>
                    <a:p>
                      <a:pPr marL="0" marR="0" indent="0" algn="l" defTabSz="914400" rtl="0" eaLnBrk="1" fontAlgn="auto" latinLnBrk="0" hangingPunct="1">
                        <a:lnSpc>
                          <a:spcPct val="100000"/>
                        </a:lnSpc>
                        <a:spcBef>
                          <a:spcPts val="0"/>
                        </a:spcBef>
                        <a:spcAft>
                          <a:spcPts val="0"/>
                        </a:spcAft>
                        <a:buClrTx/>
                        <a:buSzTx/>
                        <a:buFontTx/>
                        <a:buNone/>
                        <a:tabLst/>
                        <a:defRPr/>
                      </a:pPr>
                      <a:r>
                        <a:rPr lang="en-IN" sz="1600" b="1" dirty="0" smtClean="0">
                          <a:solidFill>
                            <a:schemeClr val="tx2"/>
                          </a:solidFill>
                          <a:latin typeface="+mn-lt"/>
                          <a:ea typeface="Calibri"/>
                          <a:cs typeface="Mangal"/>
                        </a:rPr>
                        <a:t>Treatments</a:t>
                      </a:r>
                      <a:endParaRPr lang="en-IN" sz="1600" dirty="0" smtClean="0">
                        <a:solidFill>
                          <a:schemeClr val="tx2"/>
                        </a:solidFill>
                        <a:latin typeface="+mn-lt"/>
                        <a:ea typeface="Times New Roman"/>
                        <a:cs typeface="Mangal"/>
                      </a:endParaRPr>
                    </a:p>
                    <a:p>
                      <a:pPr>
                        <a:lnSpc>
                          <a:spcPct val="100000"/>
                        </a:lnSpc>
                        <a:spcAft>
                          <a:spcPts val="0"/>
                        </a:spcAft>
                      </a:pP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gridSpan="2">
                  <a:txBody>
                    <a:bodyPr/>
                    <a:lstStyle/>
                    <a:p>
                      <a:pPr algn="ctr">
                        <a:lnSpc>
                          <a:spcPct val="115000"/>
                        </a:lnSpc>
                        <a:spcAft>
                          <a:spcPts val="0"/>
                        </a:spcAft>
                      </a:pPr>
                      <a:r>
                        <a:rPr lang="en-IN" sz="1600" b="1" dirty="0">
                          <a:solidFill>
                            <a:schemeClr val="bg2"/>
                          </a:solidFill>
                          <a:latin typeface="+mn-lt"/>
                          <a:ea typeface="Calibri"/>
                          <a:cs typeface="Mangal"/>
                        </a:rPr>
                        <a:t>Plant Height (cm)</a:t>
                      </a:r>
                      <a:endParaRPr lang="en-IN" sz="16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hMerge="1">
                  <a:txBody>
                    <a:bodyPr/>
                    <a:lstStyle/>
                    <a:p>
                      <a:endParaRPr lang="en-IN"/>
                    </a:p>
                  </a:txBody>
                  <a:tcPr/>
                </a:tc>
                <a:tc gridSpan="2">
                  <a:txBody>
                    <a:bodyPr/>
                    <a:lstStyle/>
                    <a:p>
                      <a:pPr algn="ctr">
                        <a:lnSpc>
                          <a:spcPct val="115000"/>
                        </a:lnSpc>
                        <a:spcAft>
                          <a:spcPts val="0"/>
                        </a:spcAft>
                      </a:pPr>
                      <a:r>
                        <a:rPr lang="en-US" sz="1600" b="1" dirty="0">
                          <a:solidFill>
                            <a:schemeClr val="tx2"/>
                          </a:solidFill>
                          <a:latin typeface="+mn-lt"/>
                          <a:ea typeface="Times New Roman"/>
                          <a:cs typeface="Mangal"/>
                        </a:rPr>
                        <a:t>Number of Leaves plant</a:t>
                      </a:r>
                      <a:r>
                        <a:rPr lang="en-US" sz="1600" b="1" baseline="30000" dirty="0">
                          <a:solidFill>
                            <a:schemeClr val="tx2"/>
                          </a:solidFill>
                          <a:latin typeface="+mn-lt"/>
                          <a:ea typeface="Times New Roman"/>
                          <a:cs typeface="Mangal"/>
                        </a:rPr>
                        <a:t>-1</a:t>
                      </a:r>
                      <a:endParaRPr lang="en-IN" sz="16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endParaRPr lang="en-IN"/>
                    </a:p>
                  </a:txBody>
                  <a:tcPr/>
                </a:tc>
                <a:tc gridSpan="2">
                  <a:txBody>
                    <a:bodyPr/>
                    <a:lstStyle/>
                    <a:p>
                      <a:pPr algn="ctr">
                        <a:lnSpc>
                          <a:spcPct val="115000"/>
                        </a:lnSpc>
                        <a:spcAft>
                          <a:spcPts val="0"/>
                        </a:spcAft>
                      </a:pPr>
                      <a:r>
                        <a:rPr lang="en-IN" sz="1600" b="1" dirty="0">
                          <a:solidFill>
                            <a:schemeClr val="bg2"/>
                          </a:solidFill>
                          <a:latin typeface="+mn-lt"/>
                          <a:ea typeface="Calibri"/>
                          <a:cs typeface="Mangal"/>
                        </a:rPr>
                        <a:t>Total Chlorophyll (mg</a:t>
                      </a:r>
                      <a:r>
                        <a:rPr lang="en-US" sz="1600" b="1" dirty="0">
                          <a:solidFill>
                            <a:schemeClr val="bg2"/>
                          </a:solidFill>
                          <a:latin typeface="+mn-lt"/>
                          <a:ea typeface="Times New Roman"/>
                          <a:cs typeface="Mangal"/>
                        </a:rPr>
                        <a:t> g</a:t>
                      </a:r>
                      <a:r>
                        <a:rPr lang="en-US" sz="1600" b="1" baseline="30000" dirty="0">
                          <a:solidFill>
                            <a:schemeClr val="bg2"/>
                          </a:solidFill>
                          <a:latin typeface="+mn-lt"/>
                          <a:ea typeface="Times New Roman"/>
                          <a:cs typeface="Mangal"/>
                        </a:rPr>
                        <a:t>-1</a:t>
                      </a:r>
                      <a:r>
                        <a:rPr lang="en-US" sz="1600" b="1" dirty="0">
                          <a:solidFill>
                            <a:schemeClr val="bg2"/>
                          </a:solidFill>
                          <a:latin typeface="+mn-lt"/>
                          <a:ea typeface="Times New Roman"/>
                          <a:cs typeface="Mangal"/>
                        </a:rPr>
                        <a:t> </a:t>
                      </a:r>
                      <a:r>
                        <a:rPr lang="en-IN" sz="1600" b="1" dirty="0">
                          <a:solidFill>
                            <a:schemeClr val="bg2"/>
                          </a:solidFill>
                          <a:latin typeface="+mn-lt"/>
                          <a:ea typeface="Calibri"/>
                          <a:cs typeface="Mangal"/>
                        </a:rPr>
                        <a:t> FW)</a:t>
                      </a:r>
                      <a:endParaRPr lang="en-IN" sz="16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hMerge="1">
                  <a:txBody>
                    <a:bodyPr/>
                    <a:lstStyle/>
                    <a:p>
                      <a:endParaRPr lang="en-IN"/>
                    </a:p>
                  </a:txBody>
                  <a:tcPr/>
                </a:tc>
                <a:tc gridSpan="2">
                  <a:txBody>
                    <a:bodyPr/>
                    <a:lstStyle/>
                    <a:p>
                      <a:pPr>
                        <a:lnSpc>
                          <a:spcPct val="115000"/>
                        </a:lnSpc>
                        <a:spcAft>
                          <a:spcPts val="0"/>
                        </a:spcAft>
                      </a:pPr>
                      <a:r>
                        <a:rPr lang="en-IN" sz="1600" b="1" dirty="0">
                          <a:solidFill>
                            <a:schemeClr val="tx2"/>
                          </a:solidFill>
                          <a:latin typeface="+mn-lt"/>
                          <a:ea typeface="Calibri"/>
                          <a:cs typeface="Mangal"/>
                        </a:rPr>
                        <a:t>Proline content (</a:t>
                      </a:r>
                      <a:r>
                        <a:rPr lang="en-US" sz="1600" b="1" dirty="0">
                          <a:solidFill>
                            <a:schemeClr val="tx2"/>
                          </a:solidFill>
                          <a:latin typeface="+mn-lt"/>
                          <a:ea typeface="Times New Roman"/>
                          <a:cs typeface="Mangal"/>
                        </a:rPr>
                        <a:t>µMol g</a:t>
                      </a:r>
                      <a:r>
                        <a:rPr lang="en-US" sz="1600" b="1" baseline="30000" dirty="0">
                          <a:solidFill>
                            <a:schemeClr val="tx2"/>
                          </a:solidFill>
                          <a:latin typeface="+mn-lt"/>
                          <a:ea typeface="Times New Roman"/>
                          <a:cs typeface="Mangal"/>
                        </a:rPr>
                        <a:t>-1</a:t>
                      </a:r>
                      <a:r>
                        <a:rPr lang="en-US" sz="1600" b="1" dirty="0">
                          <a:solidFill>
                            <a:schemeClr val="tx2"/>
                          </a:solidFill>
                          <a:latin typeface="+mn-lt"/>
                          <a:ea typeface="Times New Roman"/>
                          <a:cs typeface="Mangal"/>
                        </a:rPr>
                        <a:t> </a:t>
                      </a:r>
                      <a:r>
                        <a:rPr lang="en-IN" sz="1600" b="1" dirty="0">
                          <a:solidFill>
                            <a:schemeClr val="tx2"/>
                          </a:solidFill>
                          <a:latin typeface="+mn-lt"/>
                          <a:ea typeface="Calibri"/>
                          <a:cs typeface="Mangal"/>
                        </a:rPr>
                        <a:t>FW)</a:t>
                      </a:r>
                      <a:endParaRPr lang="en-IN" sz="16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hMerge="1">
                  <a:txBody>
                    <a:bodyPr/>
                    <a:lstStyle/>
                    <a:p>
                      <a:endParaRPr lang="en-IN"/>
                    </a:p>
                  </a:txBody>
                  <a:tcPr/>
                </a:tc>
                <a:tc gridSpan="2">
                  <a:txBody>
                    <a:bodyPr/>
                    <a:lstStyle/>
                    <a:p>
                      <a:pPr>
                        <a:lnSpc>
                          <a:spcPct val="115000"/>
                        </a:lnSpc>
                        <a:spcAft>
                          <a:spcPts val="0"/>
                        </a:spcAft>
                      </a:pPr>
                      <a:r>
                        <a:rPr lang="en-US" sz="1600" b="1" dirty="0">
                          <a:solidFill>
                            <a:schemeClr val="bg2"/>
                          </a:solidFill>
                          <a:latin typeface="+mn-lt"/>
                          <a:ea typeface="Times New Roman"/>
                          <a:cs typeface="Mangal"/>
                        </a:rPr>
                        <a:t>Protein content (mg g</a:t>
                      </a:r>
                      <a:r>
                        <a:rPr lang="en-US" sz="1600" b="1" baseline="30000" dirty="0">
                          <a:solidFill>
                            <a:schemeClr val="bg2"/>
                          </a:solidFill>
                          <a:latin typeface="+mn-lt"/>
                          <a:ea typeface="Times New Roman"/>
                          <a:cs typeface="Mangal"/>
                        </a:rPr>
                        <a:t>-1</a:t>
                      </a:r>
                      <a:r>
                        <a:rPr lang="en-US" sz="1600" b="1" dirty="0">
                          <a:solidFill>
                            <a:schemeClr val="bg2"/>
                          </a:solidFill>
                          <a:latin typeface="+mn-lt"/>
                          <a:ea typeface="Times New Roman"/>
                          <a:cs typeface="Mangal"/>
                        </a:rPr>
                        <a:t> FW</a:t>
                      </a:r>
                      <a:endParaRPr lang="en-IN" sz="16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hMerge="1">
                  <a:txBody>
                    <a:bodyPr/>
                    <a:lstStyle/>
                    <a:p>
                      <a:endParaRPr lang="en-IN"/>
                    </a:p>
                  </a:txBody>
                  <a:tcPr/>
                </a:tc>
              </a:tr>
              <a:tr h="518232">
                <a:tc vMerge="1">
                  <a:txBody>
                    <a:bodyPr/>
                    <a:lstStyle/>
                    <a:p>
                      <a:pPr>
                        <a:lnSpc>
                          <a:spcPct val="100000"/>
                        </a:lnSpc>
                        <a:spcAft>
                          <a:spcPts val="0"/>
                        </a:spcAft>
                      </a:pP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b="1" dirty="0">
                          <a:solidFill>
                            <a:schemeClr val="bg2"/>
                          </a:solidFill>
                          <a:latin typeface="+mn-lt"/>
                          <a:ea typeface="Calibri"/>
                          <a:cs typeface="Mangal"/>
                        </a:rPr>
                        <a:t>60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a:lnSpc>
                          <a:spcPct val="100000"/>
                        </a:lnSpc>
                        <a:spcAft>
                          <a:spcPts val="0"/>
                        </a:spcAft>
                      </a:pPr>
                      <a:r>
                        <a:rPr lang="en-IN" sz="1400" b="1" dirty="0">
                          <a:solidFill>
                            <a:schemeClr val="bg2"/>
                          </a:solidFill>
                          <a:latin typeface="+mn-lt"/>
                          <a:ea typeface="Calibri"/>
                          <a:cs typeface="Mangal"/>
                        </a:rPr>
                        <a:t>120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a:lnSpc>
                          <a:spcPct val="100000"/>
                        </a:lnSpc>
                        <a:spcAft>
                          <a:spcPts val="0"/>
                        </a:spcAft>
                      </a:pPr>
                      <a:r>
                        <a:rPr lang="en-IN" sz="1400" b="1" dirty="0">
                          <a:solidFill>
                            <a:schemeClr val="tx2"/>
                          </a:solidFill>
                          <a:latin typeface="+mn-lt"/>
                          <a:ea typeface="Calibri"/>
                          <a:cs typeface="Mangal"/>
                        </a:rPr>
                        <a:t>60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0000"/>
                        </a:lnSpc>
                        <a:spcAft>
                          <a:spcPts val="0"/>
                        </a:spcAft>
                      </a:pPr>
                      <a:r>
                        <a:rPr lang="en-IN" sz="1400" b="1" dirty="0">
                          <a:solidFill>
                            <a:schemeClr val="tx2"/>
                          </a:solidFill>
                          <a:latin typeface="+mn-lt"/>
                          <a:ea typeface="Calibri"/>
                          <a:cs typeface="Mangal"/>
                        </a:rPr>
                        <a:t>120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0000"/>
                        </a:lnSpc>
                        <a:spcAft>
                          <a:spcPts val="0"/>
                        </a:spcAft>
                      </a:pPr>
                      <a:r>
                        <a:rPr lang="en-IN" sz="1400" b="1" dirty="0">
                          <a:solidFill>
                            <a:schemeClr val="bg2"/>
                          </a:solidFill>
                          <a:latin typeface="+mn-lt"/>
                          <a:ea typeface="Calibri"/>
                          <a:cs typeface="Mangal"/>
                        </a:rPr>
                        <a:t>60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a:lnSpc>
                          <a:spcPct val="100000"/>
                        </a:lnSpc>
                        <a:spcAft>
                          <a:spcPts val="0"/>
                        </a:spcAft>
                      </a:pPr>
                      <a:r>
                        <a:rPr lang="en-IN" sz="1400" b="1" dirty="0" smtClean="0">
                          <a:solidFill>
                            <a:schemeClr val="bg2"/>
                          </a:solidFill>
                          <a:latin typeface="+mn-lt"/>
                          <a:ea typeface="Calibri"/>
                          <a:cs typeface="Mangal"/>
                        </a:rPr>
                        <a:t>120 </a:t>
                      </a:r>
                      <a:r>
                        <a:rPr lang="en-IN" sz="1400" b="1" dirty="0">
                          <a:solidFill>
                            <a:schemeClr val="bg2"/>
                          </a:solidFill>
                          <a:latin typeface="+mn-lt"/>
                          <a:ea typeface="Calibri"/>
                          <a:cs typeface="Mangal"/>
                        </a:rPr>
                        <a:t>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a:lnSpc>
                          <a:spcPct val="100000"/>
                        </a:lnSpc>
                        <a:spcAft>
                          <a:spcPts val="0"/>
                        </a:spcAft>
                      </a:pPr>
                      <a:r>
                        <a:rPr lang="en-IN" sz="1400" b="1" dirty="0">
                          <a:solidFill>
                            <a:schemeClr val="tx2"/>
                          </a:solidFill>
                          <a:latin typeface="+mn-lt"/>
                          <a:ea typeface="Calibri"/>
                          <a:cs typeface="Mangal"/>
                        </a:rPr>
                        <a:t>120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0000"/>
                        </a:lnSpc>
                        <a:spcAft>
                          <a:spcPts val="0"/>
                        </a:spcAft>
                      </a:pPr>
                      <a:r>
                        <a:rPr lang="en-IN" sz="1400" b="1" dirty="0">
                          <a:solidFill>
                            <a:schemeClr val="tx2"/>
                          </a:solidFill>
                          <a:latin typeface="+mn-lt"/>
                          <a:ea typeface="Calibri"/>
                          <a:cs typeface="Mangal"/>
                        </a:rPr>
                        <a:t>60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0000"/>
                        </a:lnSpc>
                        <a:spcAft>
                          <a:spcPts val="0"/>
                        </a:spcAft>
                      </a:pPr>
                      <a:r>
                        <a:rPr lang="en-IN" sz="1400" b="1" dirty="0">
                          <a:solidFill>
                            <a:schemeClr val="bg2"/>
                          </a:solidFill>
                          <a:latin typeface="+mn-lt"/>
                          <a:ea typeface="Calibri"/>
                          <a:cs typeface="Mangal"/>
                        </a:rPr>
                        <a:t>60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a:lnSpc>
                          <a:spcPct val="100000"/>
                        </a:lnSpc>
                        <a:spcAft>
                          <a:spcPts val="0"/>
                        </a:spcAft>
                      </a:pPr>
                      <a:r>
                        <a:rPr lang="en-IN" sz="1400" b="1" dirty="0">
                          <a:solidFill>
                            <a:schemeClr val="bg2"/>
                          </a:solidFill>
                          <a:latin typeface="+mn-lt"/>
                          <a:ea typeface="Calibri"/>
                          <a:cs typeface="Mangal"/>
                        </a:rPr>
                        <a:t>120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r>
              <a:tr h="297984">
                <a:tc>
                  <a:txBody>
                    <a:bodyPr/>
                    <a:lstStyle/>
                    <a:p>
                      <a:pPr>
                        <a:lnSpc>
                          <a:spcPct val="100000"/>
                        </a:lnSpc>
                        <a:spcAft>
                          <a:spcPts val="0"/>
                        </a:spcAft>
                      </a:pPr>
                      <a:r>
                        <a:rPr lang="en-IN" sz="1400" dirty="0">
                          <a:solidFill>
                            <a:schemeClr val="tx2"/>
                          </a:solidFill>
                          <a:latin typeface="+mn-lt"/>
                          <a:ea typeface="Calibri"/>
                          <a:cs typeface="Mangal"/>
                        </a:rPr>
                        <a:t>T1 (Control)</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00000"/>
                        </a:lnSpc>
                        <a:spcAft>
                          <a:spcPts val="0"/>
                        </a:spcAft>
                      </a:pPr>
                      <a:r>
                        <a:rPr lang="en-IN" sz="1400" dirty="0">
                          <a:solidFill>
                            <a:schemeClr val="tx2"/>
                          </a:solidFill>
                          <a:latin typeface="+mn-lt"/>
                          <a:ea typeface="Times New Roman"/>
                          <a:cs typeface="Mangal"/>
                        </a:rPr>
                        <a:t>31.667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61.667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6.000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8.000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2.076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0.108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0.218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2.076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a:solidFill>
                            <a:schemeClr val="tx2"/>
                          </a:solidFill>
                          <a:latin typeface="+mn-lt"/>
                          <a:ea typeface="Times New Roman"/>
                          <a:cs typeface="Mangal"/>
                        </a:rPr>
                        <a:t>10.657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IN" sz="1400" dirty="0" smtClean="0">
                          <a:solidFill>
                            <a:schemeClr val="tx2"/>
                          </a:solidFill>
                          <a:latin typeface="+mn-lt"/>
                          <a:ea typeface="Times New Roman"/>
                          <a:cs typeface="Mangal"/>
                        </a:rPr>
                        <a:t>79.508</a:t>
                      </a:r>
                    </a:p>
                    <a:p>
                      <a:pPr algn="ctr">
                        <a:lnSpc>
                          <a:spcPct val="100000"/>
                        </a:lnSpc>
                        <a:spcAft>
                          <a:spcPts val="0"/>
                        </a:spcAft>
                      </a:pPr>
                      <a:endParaRPr lang="en-IN" sz="1400" dirty="0">
                        <a:solidFill>
                          <a:schemeClr val="tx2"/>
                        </a:solidFill>
                        <a:latin typeface="+mn-lt"/>
                        <a:ea typeface="Times New Roman"/>
                        <a:cs typeface="Mangal"/>
                      </a:endParaRP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984">
                <a:tc>
                  <a:txBody>
                    <a:bodyPr/>
                    <a:lstStyle/>
                    <a:p>
                      <a:pPr>
                        <a:lnSpc>
                          <a:spcPct val="115000"/>
                        </a:lnSpc>
                        <a:spcAft>
                          <a:spcPts val="0"/>
                        </a:spcAft>
                      </a:pPr>
                      <a:r>
                        <a:rPr lang="en-IN" sz="1400" dirty="0">
                          <a:solidFill>
                            <a:schemeClr val="tx2"/>
                          </a:solidFill>
                          <a:latin typeface="+mn-lt"/>
                          <a:ea typeface="Calibri"/>
                          <a:cs typeface="Mangal"/>
                        </a:rPr>
                        <a:t>T2 (150mM NaCl)</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28.333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58.333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6.000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10.000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2.348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0.081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2"/>
                          </a:solidFill>
                          <a:latin typeface="+mn-lt"/>
                          <a:ea typeface="Times New Roman"/>
                          <a:cs typeface="Mangal"/>
                        </a:rPr>
                        <a:t>0.163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2"/>
                          </a:solidFill>
                          <a:latin typeface="+mn-lt"/>
                          <a:ea typeface="Times New Roman"/>
                          <a:cs typeface="Mangal"/>
                        </a:rPr>
                        <a:t>2.348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9.481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smtClean="0">
                          <a:solidFill>
                            <a:schemeClr val="tx2"/>
                          </a:solidFill>
                          <a:latin typeface="+mn-lt"/>
                          <a:ea typeface="Times New Roman"/>
                          <a:cs typeface="Mangal"/>
                        </a:rPr>
                        <a:t>69.101</a:t>
                      </a:r>
                    </a:p>
                    <a:p>
                      <a:pPr algn="ctr">
                        <a:lnSpc>
                          <a:spcPct val="115000"/>
                        </a:lnSpc>
                        <a:spcAft>
                          <a:spcPts val="0"/>
                        </a:spcAft>
                      </a:pPr>
                      <a:endParaRPr lang="en-IN" sz="1400" dirty="0">
                        <a:solidFill>
                          <a:schemeClr val="tx2"/>
                        </a:solidFill>
                        <a:latin typeface="+mn-lt"/>
                        <a:ea typeface="Times New Roman"/>
                        <a:cs typeface="Mangal"/>
                      </a:endParaRP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5965">
                <a:tc>
                  <a:txBody>
                    <a:bodyPr/>
                    <a:lstStyle/>
                    <a:p>
                      <a:pPr>
                        <a:lnSpc>
                          <a:spcPct val="115000"/>
                        </a:lnSpc>
                        <a:spcAft>
                          <a:spcPts val="0"/>
                        </a:spcAft>
                      </a:pPr>
                      <a:r>
                        <a:rPr lang="en-IN" sz="1400" dirty="0">
                          <a:solidFill>
                            <a:schemeClr val="tx2"/>
                          </a:solidFill>
                          <a:latin typeface="+mn-lt"/>
                          <a:ea typeface="Calibri"/>
                          <a:cs typeface="Mangal"/>
                        </a:rPr>
                        <a:t>T3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+PSC3)</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34.333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64.333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7.000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1.940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0.094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0.192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1.940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11.764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71.261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r>
              <a:tr h="595965">
                <a:tc>
                  <a:txBody>
                    <a:bodyPr/>
                    <a:lstStyle/>
                    <a:p>
                      <a:pPr>
                        <a:lnSpc>
                          <a:spcPct val="115000"/>
                        </a:lnSpc>
                        <a:spcAft>
                          <a:spcPts val="0"/>
                        </a:spcAft>
                      </a:pPr>
                      <a:r>
                        <a:rPr lang="en-IN" sz="1400" dirty="0">
                          <a:solidFill>
                            <a:schemeClr val="tx2"/>
                          </a:solidFill>
                          <a:latin typeface="+mn-lt"/>
                          <a:ea typeface="Calibri"/>
                          <a:cs typeface="Mangal"/>
                        </a:rPr>
                        <a:t>T4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+P35)</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35.667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65.667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6.00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8.000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1.775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0.134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0.267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1.775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12.955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82.117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r>
              <a:tr h="595965">
                <a:tc>
                  <a:txBody>
                    <a:bodyPr/>
                    <a:lstStyle/>
                    <a:p>
                      <a:pPr>
                        <a:lnSpc>
                          <a:spcPct val="115000"/>
                        </a:lnSpc>
                        <a:spcAft>
                          <a:spcPts val="0"/>
                        </a:spcAft>
                      </a:pPr>
                      <a:r>
                        <a:rPr lang="en-IN" sz="1400" dirty="0">
                          <a:solidFill>
                            <a:schemeClr val="tx2"/>
                          </a:solidFill>
                          <a:latin typeface="+mn-lt"/>
                          <a:ea typeface="Calibri"/>
                          <a:cs typeface="Mangal"/>
                        </a:rPr>
                        <a:t>T5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NaCl+J2)</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38.667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68.667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2"/>
                          </a:solidFill>
                          <a:latin typeface="+mn-lt"/>
                          <a:ea typeface="Times New Roman"/>
                          <a:cs typeface="Mangal"/>
                        </a:rPr>
                        <a:t>6.00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2"/>
                          </a:solidFill>
                          <a:latin typeface="+mn-lt"/>
                          <a:ea typeface="Times New Roman"/>
                          <a:cs typeface="Mangal"/>
                        </a:rPr>
                        <a:t>10.00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1.534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0.160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0.320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1.534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a:solidFill>
                            <a:schemeClr val="tx2"/>
                          </a:solidFill>
                          <a:latin typeface="+mn-lt"/>
                          <a:ea typeface="Times New Roman"/>
                          <a:cs typeface="Mangal"/>
                        </a:rPr>
                        <a:t>10.061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85.229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5965">
                <a:tc>
                  <a:txBody>
                    <a:bodyPr/>
                    <a:lstStyle/>
                    <a:p>
                      <a:pPr>
                        <a:lnSpc>
                          <a:spcPct val="115000"/>
                        </a:lnSpc>
                        <a:spcAft>
                          <a:spcPts val="0"/>
                        </a:spcAft>
                      </a:pPr>
                      <a:r>
                        <a:rPr lang="en-IN" sz="1400" dirty="0">
                          <a:solidFill>
                            <a:schemeClr val="tx2"/>
                          </a:solidFill>
                          <a:latin typeface="+mn-lt"/>
                          <a:ea typeface="Calibri"/>
                          <a:cs typeface="Mangal"/>
                        </a:rPr>
                        <a:t>T6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 PSC3+0.5% Chitosan)</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42.333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72.333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7.00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11.00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1.241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0.199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0.398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1.241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14.531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87.066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595965">
                <a:tc>
                  <a:txBody>
                    <a:bodyPr/>
                    <a:lstStyle/>
                    <a:p>
                      <a:pPr>
                        <a:lnSpc>
                          <a:spcPct val="115000"/>
                        </a:lnSpc>
                        <a:spcAft>
                          <a:spcPts val="0"/>
                        </a:spcAft>
                      </a:pPr>
                      <a:r>
                        <a:rPr lang="en-IN" sz="1400" dirty="0">
                          <a:solidFill>
                            <a:schemeClr val="tx2"/>
                          </a:solidFill>
                          <a:latin typeface="+mn-lt"/>
                          <a:ea typeface="Calibri"/>
                          <a:cs typeface="Mangal"/>
                        </a:rPr>
                        <a:t>T7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 </a:t>
                      </a:r>
                      <a:r>
                        <a:rPr lang="en-IN" sz="1400" dirty="0" smtClean="0">
                          <a:solidFill>
                            <a:schemeClr val="tx2"/>
                          </a:solidFill>
                          <a:latin typeface="+mn-lt"/>
                          <a:ea typeface="Calibri"/>
                          <a:cs typeface="Mangal"/>
                        </a:rPr>
                        <a:t>P35+0.5</a:t>
                      </a:r>
                      <a:r>
                        <a:rPr lang="en-IN" sz="1400" dirty="0">
                          <a:solidFill>
                            <a:schemeClr val="tx2"/>
                          </a:solidFill>
                          <a:latin typeface="+mn-lt"/>
                          <a:ea typeface="Calibri"/>
                          <a:cs typeface="Mangal"/>
                        </a:rPr>
                        <a:t>% Chitosan)</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37.333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67.333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5.000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1.385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0.232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0.467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1.385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16.785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99.821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595965">
                <a:tc>
                  <a:txBody>
                    <a:bodyPr/>
                    <a:lstStyle/>
                    <a:p>
                      <a:pPr>
                        <a:lnSpc>
                          <a:spcPct val="115000"/>
                        </a:lnSpc>
                        <a:spcAft>
                          <a:spcPts val="0"/>
                        </a:spcAft>
                      </a:pPr>
                      <a:r>
                        <a:rPr lang="en-IN" sz="1400" dirty="0" smtClean="0">
                          <a:solidFill>
                            <a:schemeClr val="tx2"/>
                          </a:solidFill>
                          <a:latin typeface="+mn-lt"/>
                          <a:ea typeface="Calibri"/>
                          <a:cs typeface="Mangal"/>
                        </a:rPr>
                        <a:t>T8 (</a:t>
                      </a:r>
                      <a:r>
                        <a:rPr lang="en-IN" sz="1400" dirty="0">
                          <a:solidFill>
                            <a:schemeClr val="tx2"/>
                          </a:solidFill>
                          <a:latin typeface="+mn-lt"/>
                          <a:ea typeface="Calibri"/>
                          <a:cs typeface="Mangal"/>
                        </a:rPr>
                        <a:t>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+J2+0.5% Chitosan)</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40.667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70.667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6.00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10.00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1.449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0.164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0.330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1.449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11.955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117.280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8232">
                <a:tc>
                  <a:txBody>
                    <a:bodyPr/>
                    <a:lstStyle/>
                    <a:p>
                      <a:pPr>
                        <a:lnSpc>
                          <a:spcPct val="115000"/>
                        </a:lnSpc>
                        <a:spcAft>
                          <a:spcPts val="0"/>
                        </a:spcAft>
                      </a:pPr>
                      <a:r>
                        <a:rPr lang="en-IN" sz="1400" b="1" dirty="0" err="1">
                          <a:solidFill>
                            <a:schemeClr val="tx2"/>
                          </a:solidFill>
                          <a:latin typeface="+mn-lt"/>
                          <a:ea typeface="Calibri"/>
                          <a:cs typeface="Mangal"/>
                        </a:rPr>
                        <a:t>SEm</a:t>
                      </a:r>
                      <a:r>
                        <a:rPr lang="en-IN" sz="1400" b="1" dirty="0">
                          <a:solidFill>
                            <a:schemeClr val="tx2"/>
                          </a:solidFill>
                          <a:latin typeface="+mn-lt"/>
                          <a:ea typeface="Calibri"/>
                          <a:cs typeface="Mangal"/>
                        </a:rPr>
                        <a:t>±</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0.391</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0.391</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0.312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0.441</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0.004</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Calibri"/>
                          <a:cs typeface="Mangal"/>
                        </a:rPr>
                        <a:t>0.001</a:t>
                      </a:r>
                      <a:endParaRPr lang="en-IN" sz="140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Calibri"/>
                          <a:cs typeface="Mangal"/>
                        </a:rPr>
                        <a:t>0.003</a:t>
                      </a:r>
                      <a:endParaRPr lang="en-IN" sz="140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0.004</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0.504</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1.892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r h="518232">
                <a:tc>
                  <a:txBody>
                    <a:bodyPr/>
                    <a:lstStyle/>
                    <a:p>
                      <a:pPr>
                        <a:lnSpc>
                          <a:spcPct val="115000"/>
                        </a:lnSpc>
                        <a:spcAft>
                          <a:spcPts val="0"/>
                        </a:spcAft>
                      </a:pPr>
                      <a:r>
                        <a:rPr lang="en-IN" sz="1400" b="1">
                          <a:solidFill>
                            <a:schemeClr val="tx2"/>
                          </a:solidFill>
                          <a:latin typeface="+mn-lt"/>
                          <a:ea typeface="Calibri"/>
                          <a:cs typeface="Mangal"/>
                        </a:rPr>
                        <a:t>CD at 5%</a:t>
                      </a:r>
                      <a:endParaRPr lang="en-IN" sz="140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1.182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a:solidFill>
                            <a:schemeClr val="tx2"/>
                          </a:solidFill>
                          <a:latin typeface="+mn-lt"/>
                          <a:ea typeface="Times New Roman"/>
                          <a:cs typeface="Mangal"/>
                        </a:rPr>
                        <a:t>1.182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0.943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1.333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0.013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Calibri"/>
                          <a:cs typeface="Mangal"/>
                        </a:rPr>
                        <a:t>0.003</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Calibri"/>
                          <a:cs typeface="Mangal"/>
                        </a:rPr>
                        <a:t>0.008</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115000"/>
                        </a:lnSpc>
                        <a:spcAft>
                          <a:spcPts val="0"/>
                        </a:spcAft>
                      </a:pPr>
                      <a:r>
                        <a:rPr lang="en-IN" sz="1400" dirty="0">
                          <a:solidFill>
                            <a:schemeClr val="tx2"/>
                          </a:solidFill>
                          <a:latin typeface="+mn-lt"/>
                          <a:ea typeface="Times New Roman"/>
                          <a:cs typeface="Mangal"/>
                        </a:rPr>
                        <a:t>0.013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1.523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5.722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56758" y="195940"/>
          <a:ext cx="11782697" cy="6412923"/>
        </p:xfrm>
        <a:graphic>
          <a:graphicData uri="http://schemas.openxmlformats.org/drawingml/2006/table">
            <a:tbl>
              <a:tblPr/>
              <a:tblGrid>
                <a:gridCol w="2131687"/>
                <a:gridCol w="965101"/>
                <a:gridCol w="965101"/>
                <a:gridCol w="965101"/>
                <a:gridCol w="965101"/>
                <a:gridCol w="965101"/>
                <a:gridCol w="965101"/>
                <a:gridCol w="965101"/>
                <a:gridCol w="965101"/>
                <a:gridCol w="965101"/>
                <a:gridCol w="965101"/>
              </a:tblGrid>
              <a:tr h="848484">
                <a:tc rowSpan="2">
                  <a:txBody>
                    <a:bodyPr/>
                    <a:lstStyle/>
                    <a:p>
                      <a:pPr>
                        <a:lnSpc>
                          <a:spcPct val="115000"/>
                        </a:lnSpc>
                        <a:spcAft>
                          <a:spcPts val="0"/>
                        </a:spcAft>
                      </a:pPr>
                      <a:endParaRPr lang="en-IN" sz="1600" b="1" dirty="0" smtClean="0">
                        <a:solidFill>
                          <a:schemeClr val="tx2"/>
                        </a:solidFill>
                        <a:latin typeface="+mn-lt"/>
                        <a:ea typeface="Calibri"/>
                        <a:cs typeface="Mangal"/>
                      </a:endParaRPr>
                    </a:p>
                    <a:p>
                      <a:pPr>
                        <a:lnSpc>
                          <a:spcPct val="115000"/>
                        </a:lnSpc>
                        <a:spcAft>
                          <a:spcPts val="0"/>
                        </a:spcAft>
                      </a:pPr>
                      <a:endParaRPr lang="en-IN" sz="1600" b="1" dirty="0" smtClean="0">
                        <a:solidFill>
                          <a:schemeClr val="tx2"/>
                        </a:solidFill>
                        <a:latin typeface="+mn-lt"/>
                        <a:ea typeface="Calibri"/>
                        <a:cs typeface="Mangal"/>
                      </a:endParaRPr>
                    </a:p>
                    <a:p>
                      <a:pPr>
                        <a:lnSpc>
                          <a:spcPct val="115000"/>
                        </a:lnSpc>
                        <a:spcAft>
                          <a:spcPts val="0"/>
                        </a:spcAft>
                      </a:pPr>
                      <a:endParaRPr lang="en-IN" sz="1600" b="1" dirty="0" smtClean="0">
                        <a:solidFill>
                          <a:schemeClr val="tx2"/>
                        </a:solidFill>
                        <a:latin typeface="+mn-lt"/>
                        <a:ea typeface="Calibri"/>
                        <a:cs typeface="Mangal"/>
                      </a:endParaRPr>
                    </a:p>
                    <a:p>
                      <a:pPr>
                        <a:lnSpc>
                          <a:spcPct val="115000"/>
                        </a:lnSpc>
                        <a:spcAft>
                          <a:spcPts val="0"/>
                        </a:spcAft>
                      </a:pPr>
                      <a:r>
                        <a:rPr lang="en-IN" sz="1600" b="1" dirty="0" smtClean="0">
                          <a:solidFill>
                            <a:schemeClr val="tx2"/>
                          </a:solidFill>
                          <a:latin typeface="+mn-lt"/>
                          <a:ea typeface="Calibri"/>
                          <a:cs typeface="Mangal"/>
                        </a:rPr>
                        <a:t>Treatments</a:t>
                      </a:r>
                      <a:endParaRPr lang="en-IN" sz="16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gridSpan="2">
                  <a:txBody>
                    <a:bodyPr/>
                    <a:lstStyle/>
                    <a:p>
                      <a:pPr algn="ctr">
                        <a:lnSpc>
                          <a:spcPct val="115000"/>
                        </a:lnSpc>
                        <a:spcAft>
                          <a:spcPts val="0"/>
                        </a:spcAft>
                      </a:pPr>
                      <a:r>
                        <a:rPr lang="en-US" sz="1500" b="1" dirty="0">
                          <a:solidFill>
                            <a:schemeClr val="bg2"/>
                          </a:solidFill>
                          <a:latin typeface="+mn-lt"/>
                          <a:ea typeface="Times New Roman"/>
                          <a:cs typeface="Mangal"/>
                        </a:rPr>
                        <a:t>Nitrate </a:t>
                      </a:r>
                      <a:r>
                        <a:rPr lang="en-US" sz="1500" b="1" dirty="0" err="1">
                          <a:solidFill>
                            <a:schemeClr val="bg2"/>
                          </a:solidFill>
                          <a:latin typeface="+mn-lt"/>
                          <a:ea typeface="Times New Roman"/>
                          <a:cs typeface="Mangal"/>
                        </a:rPr>
                        <a:t>Reductase</a:t>
                      </a:r>
                      <a:r>
                        <a:rPr lang="en-US" sz="1500" b="1" dirty="0">
                          <a:solidFill>
                            <a:schemeClr val="bg2"/>
                          </a:solidFill>
                          <a:latin typeface="+mn-lt"/>
                          <a:ea typeface="Times New Roman"/>
                          <a:cs typeface="Mangal"/>
                        </a:rPr>
                        <a:t> activity (µg </a:t>
                      </a:r>
                      <a:r>
                        <a:rPr lang="en-US" sz="1500" b="1" dirty="0" err="1">
                          <a:solidFill>
                            <a:schemeClr val="bg2"/>
                          </a:solidFill>
                          <a:latin typeface="+mn-lt"/>
                          <a:ea typeface="Times New Roman"/>
                          <a:cs typeface="Mangal"/>
                        </a:rPr>
                        <a:t>g</a:t>
                      </a:r>
                      <a:r>
                        <a:rPr lang="en-US" sz="1500" b="1" baseline="30000" dirty="0">
                          <a:solidFill>
                            <a:schemeClr val="bg2"/>
                          </a:solidFill>
                          <a:latin typeface="+mn-lt"/>
                          <a:ea typeface="Times New Roman"/>
                          <a:cs typeface="Mangal"/>
                        </a:rPr>
                        <a:t>-1</a:t>
                      </a:r>
                      <a:r>
                        <a:rPr lang="en-US" sz="1500" b="1" dirty="0">
                          <a:solidFill>
                            <a:schemeClr val="bg2"/>
                          </a:solidFill>
                          <a:latin typeface="+mn-lt"/>
                          <a:ea typeface="Times New Roman"/>
                          <a:cs typeface="Mangal"/>
                        </a:rPr>
                        <a:t> FW)</a:t>
                      </a:r>
                      <a:endParaRPr lang="en-IN" sz="15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endParaRPr lang="en-IN"/>
                    </a:p>
                  </a:txBody>
                  <a:tcPr/>
                </a:tc>
                <a:tc gridSpan="2">
                  <a:txBody>
                    <a:bodyPr/>
                    <a:lstStyle/>
                    <a:p>
                      <a:pPr algn="ctr">
                        <a:lnSpc>
                          <a:spcPct val="115000"/>
                        </a:lnSpc>
                        <a:spcAft>
                          <a:spcPts val="0"/>
                        </a:spcAft>
                      </a:pPr>
                      <a:r>
                        <a:rPr lang="en-US" sz="1500" b="1" dirty="0" err="1">
                          <a:solidFill>
                            <a:schemeClr val="tx2"/>
                          </a:solidFill>
                          <a:latin typeface="+mn-lt"/>
                          <a:ea typeface="Times New Roman"/>
                          <a:cs typeface="Mangal"/>
                        </a:rPr>
                        <a:t>Polyphenol</a:t>
                      </a:r>
                      <a:r>
                        <a:rPr lang="en-US" sz="1500" b="1" dirty="0">
                          <a:solidFill>
                            <a:schemeClr val="tx2"/>
                          </a:solidFill>
                          <a:latin typeface="+mn-lt"/>
                          <a:ea typeface="Times New Roman"/>
                          <a:cs typeface="Mangal"/>
                        </a:rPr>
                        <a:t> </a:t>
                      </a:r>
                      <a:r>
                        <a:rPr lang="en-US" sz="1500" b="1" dirty="0" err="1">
                          <a:solidFill>
                            <a:schemeClr val="tx2"/>
                          </a:solidFill>
                          <a:latin typeface="+mn-lt"/>
                          <a:ea typeface="Times New Roman"/>
                          <a:cs typeface="Mangal"/>
                        </a:rPr>
                        <a:t>Oxidase</a:t>
                      </a:r>
                      <a:r>
                        <a:rPr lang="en-US" sz="1500" b="1" dirty="0">
                          <a:solidFill>
                            <a:schemeClr val="tx2"/>
                          </a:solidFill>
                          <a:latin typeface="+mn-lt"/>
                          <a:ea typeface="Times New Roman"/>
                          <a:cs typeface="Mangal"/>
                        </a:rPr>
                        <a:t> content (Enzyme unit g</a:t>
                      </a:r>
                      <a:r>
                        <a:rPr lang="en-US" sz="1500" b="1" baseline="30000" dirty="0">
                          <a:solidFill>
                            <a:schemeClr val="tx2"/>
                          </a:solidFill>
                          <a:latin typeface="+mn-lt"/>
                          <a:ea typeface="Times New Roman"/>
                          <a:cs typeface="Mangal"/>
                        </a:rPr>
                        <a:t>-1</a:t>
                      </a:r>
                      <a:r>
                        <a:rPr lang="en-US" sz="1500" b="1" dirty="0">
                          <a:solidFill>
                            <a:schemeClr val="tx2"/>
                          </a:solidFill>
                          <a:latin typeface="+mn-lt"/>
                          <a:ea typeface="Times New Roman"/>
                          <a:cs typeface="Mangal"/>
                        </a:rPr>
                        <a:t> FW</a:t>
                      </a:r>
                      <a:endParaRPr lang="en-IN" sz="15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hMerge="1">
                  <a:txBody>
                    <a:bodyPr/>
                    <a:lstStyle/>
                    <a:p>
                      <a:endParaRPr lang="en-IN"/>
                    </a:p>
                  </a:txBody>
                  <a:tcPr/>
                </a:tc>
                <a:tc gridSpan="2">
                  <a:txBody>
                    <a:bodyPr/>
                    <a:lstStyle/>
                    <a:p>
                      <a:pPr>
                        <a:lnSpc>
                          <a:spcPct val="115000"/>
                        </a:lnSpc>
                        <a:spcAft>
                          <a:spcPts val="0"/>
                        </a:spcAft>
                      </a:pPr>
                      <a:r>
                        <a:rPr lang="en-US" sz="1500" b="1" dirty="0">
                          <a:solidFill>
                            <a:schemeClr val="bg2"/>
                          </a:solidFill>
                          <a:latin typeface="+mn-lt"/>
                          <a:ea typeface="Times New Roman"/>
                          <a:cs typeface="Mangal"/>
                        </a:rPr>
                        <a:t>Hydrogen Peroxide content (µg </a:t>
                      </a:r>
                      <a:r>
                        <a:rPr lang="en-US" sz="1500" b="1" dirty="0" err="1">
                          <a:solidFill>
                            <a:schemeClr val="bg2"/>
                          </a:solidFill>
                          <a:latin typeface="+mn-lt"/>
                          <a:ea typeface="Times New Roman"/>
                          <a:cs typeface="Mangal"/>
                        </a:rPr>
                        <a:t>g</a:t>
                      </a:r>
                      <a:r>
                        <a:rPr lang="en-US" sz="1500" b="1" baseline="30000" dirty="0">
                          <a:solidFill>
                            <a:schemeClr val="bg2"/>
                          </a:solidFill>
                          <a:latin typeface="+mn-lt"/>
                          <a:ea typeface="Times New Roman"/>
                          <a:cs typeface="Mangal"/>
                        </a:rPr>
                        <a:t>-1</a:t>
                      </a:r>
                      <a:r>
                        <a:rPr lang="en-US" sz="1500" b="1" dirty="0">
                          <a:solidFill>
                            <a:schemeClr val="bg2"/>
                          </a:solidFill>
                          <a:latin typeface="+mn-lt"/>
                          <a:ea typeface="Times New Roman"/>
                          <a:cs typeface="Mangal"/>
                        </a:rPr>
                        <a:t> FW)</a:t>
                      </a:r>
                      <a:endParaRPr lang="en-IN" sz="15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endParaRPr lang="en-IN"/>
                    </a:p>
                  </a:txBody>
                  <a:tcPr/>
                </a:tc>
                <a:tc gridSpan="2">
                  <a:txBody>
                    <a:bodyPr/>
                    <a:lstStyle/>
                    <a:p>
                      <a:pPr>
                        <a:lnSpc>
                          <a:spcPct val="115000"/>
                        </a:lnSpc>
                        <a:spcAft>
                          <a:spcPts val="0"/>
                        </a:spcAft>
                      </a:pPr>
                      <a:r>
                        <a:rPr lang="en-US" sz="1500" b="1" dirty="0">
                          <a:solidFill>
                            <a:schemeClr val="tx2"/>
                          </a:solidFill>
                          <a:latin typeface="+mn-lt"/>
                          <a:ea typeface="Times New Roman"/>
                          <a:cs typeface="Mangal"/>
                        </a:rPr>
                        <a:t>Starch content (mg g</a:t>
                      </a:r>
                      <a:r>
                        <a:rPr lang="en-US" sz="1500" b="1" baseline="30000" dirty="0">
                          <a:solidFill>
                            <a:schemeClr val="tx2"/>
                          </a:solidFill>
                          <a:latin typeface="+mn-lt"/>
                          <a:ea typeface="Times New Roman"/>
                          <a:cs typeface="Mangal"/>
                        </a:rPr>
                        <a:t>-1</a:t>
                      </a:r>
                      <a:r>
                        <a:rPr lang="en-US" sz="1500" b="1" dirty="0">
                          <a:solidFill>
                            <a:schemeClr val="tx2"/>
                          </a:solidFill>
                          <a:latin typeface="+mn-lt"/>
                          <a:ea typeface="Times New Roman"/>
                          <a:cs typeface="Mangal"/>
                        </a:rPr>
                        <a:t> FW)</a:t>
                      </a:r>
                      <a:endParaRPr lang="en-IN" sz="15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hMerge="1">
                  <a:txBody>
                    <a:bodyPr/>
                    <a:lstStyle/>
                    <a:p>
                      <a:endParaRPr lang="en-IN"/>
                    </a:p>
                  </a:txBody>
                  <a:tcPr/>
                </a:tc>
                <a:tc gridSpan="2">
                  <a:txBody>
                    <a:bodyPr/>
                    <a:lstStyle/>
                    <a:p>
                      <a:pPr>
                        <a:lnSpc>
                          <a:spcPct val="115000"/>
                        </a:lnSpc>
                        <a:spcAft>
                          <a:spcPts val="0"/>
                        </a:spcAft>
                      </a:pPr>
                      <a:r>
                        <a:rPr lang="en-US" sz="1500" b="1" dirty="0">
                          <a:solidFill>
                            <a:schemeClr val="bg2"/>
                          </a:solidFill>
                          <a:latin typeface="+mn-lt"/>
                          <a:ea typeface="Times New Roman"/>
                          <a:cs typeface="Mangal"/>
                        </a:rPr>
                        <a:t>Total Sugar content (mg g</a:t>
                      </a:r>
                      <a:r>
                        <a:rPr lang="en-US" sz="1500" b="1" baseline="30000" dirty="0">
                          <a:solidFill>
                            <a:schemeClr val="bg2"/>
                          </a:solidFill>
                          <a:latin typeface="+mn-lt"/>
                          <a:ea typeface="Times New Roman"/>
                          <a:cs typeface="Mangal"/>
                        </a:rPr>
                        <a:t>-1</a:t>
                      </a:r>
                      <a:r>
                        <a:rPr lang="en-US" sz="1500" b="1" dirty="0">
                          <a:solidFill>
                            <a:schemeClr val="bg2"/>
                          </a:solidFill>
                          <a:latin typeface="+mn-lt"/>
                          <a:ea typeface="Times New Roman"/>
                          <a:cs typeface="Mangal"/>
                        </a:rPr>
                        <a:t> FW)</a:t>
                      </a:r>
                      <a:endParaRPr lang="en-IN" sz="15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hMerge="1">
                  <a:txBody>
                    <a:bodyPr/>
                    <a:lstStyle/>
                    <a:p>
                      <a:endParaRPr lang="en-IN"/>
                    </a:p>
                  </a:txBody>
                  <a:tcPr/>
                </a:tc>
              </a:tr>
              <a:tr h="491875">
                <a:tc vMerge="1">
                  <a:txBody>
                    <a:bodyPr/>
                    <a:lstStyle/>
                    <a:p>
                      <a:pPr>
                        <a:lnSpc>
                          <a:spcPct val="115000"/>
                        </a:lnSpc>
                        <a:spcAft>
                          <a:spcPts val="0"/>
                        </a:spcAft>
                      </a:pP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200000"/>
                        </a:lnSpc>
                        <a:spcAft>
                          <a:spcPts val="0"/>
                        </a:spcAft>
                      </a:pPr>
                      <a:r>
                        <a:rPr lang="en-IN" sz="1400" b="1" dirty="0">
                          <a:solidFill>
                            <a:schemeClr val="bg2"/>
                          </a:solidFill>
                          <a:latin typeface="+mn-lt"/>
                          <a:ea typeface="Calibri"/>
                          <a:cs typeface="Mangal"/>
                        </a:rPr>
                        <a:t>60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lnSpc>
                          <a:spcPct val="200000"/>
                        </a:lnSpc>
                        <a:spcAft>
                          <a:spcPts val="0"/>
                        </a:spcAft>
                      </a:pPr>
                      <a:r>
                        <a:rPr lang="en-IN" sz="1400" b="1" dirty="0">
                          <a:solidFill>
                            <a:schemeClr val="bg2"/>
                          </a:solidFill>
                          <a:latin typeface="+mn-lt"/>
                          <a:ea typeface="Calibri"/>
                          <a:cs typeface="Mangal"/>
                        </a:rPr>
                        <a:t>120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lnSpc>
                          <a:spcPct val="200000"/>
                        </a:lnSpc>
                        <a:spcAft>
                          <a:spcPts val="0"/>
                        </a:spcAft>
                      </a:pPr>
                      <a:r>
                        <a:rPr lang="en-IN" sz="1400" b="1" dirty="0">
                          <a:solidFill>
                            <a:schemeClr val="tx2"/>
                          </a:solidFill>
                          <a:latin typeface="+mn-lt"/>
                          <a:ea typeface="Calibri"/>
                          <a:cs typeface="Mangal"/>
                        </a:rPr>
                        <a:t>60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b="1" dirty="0">
                          <a:solidFill>
                            <a:schemeClr val="tx2"/>
                          </a:solidFill>
                          <a:latin typeface="+mn-lt"/>
                          <a:ea typeface="Calibri"/>
                          <a:cs typeface="Mangal"/>
                        </a:rPr>
                        <a:t>120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b="1" dirty="0">
                          <a:solidFill>
                            <a:schemeClr val="bg2"/>
                          </a:solidFill>
                          <a:latin typeface="+mn-lt"/>
                          <a:ea typeface="Calibri"/>
                          <a:cs typeface="Mangal"/>
                        </a:rPr>
                        <a:t>60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lnSpc>
                          <a:spcPct val="200000"/>
                        </a:lnSpc>
                        <a:spcAft>
                          <a:spcPts val="0"/>
                        </a:spcAft>
                      </a:pPr>
                      <a:r>
                        <a:rPr lang="en-IN" sz="1400" b="1" dirty="0">
                          <a:solidFill>
                            <a:schemeClr val="bg2"/>
                          </a:solidFill>
                          <a:latin typeface="+mn-lt"/>
                          <a:ea typeface="Calibri"/>
                          <a:cs typeface="Mangal"/>
                        </a:rPr>
                        <a:t>120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lnSpc>
                          <a:spcPct val="200000"/>
                        </a:lnSpc>
                        <a:spcAft>
                          <a:spcPts val="0"/>
                        </a:spcAft>
                      </a:pPr>
                      <a:r>
                        <a:rPr lang="en-IN" sz="1400" b="1" dirty="0">
                          <a:solidFill>
                            <a:schemeClr val="tx2"/>
                          </a:solidFill>
                          <a:latin typeface="+mn-lt"/>
                          <a:ea typeface="Calibri"/>
                          <a:cs typeface="Mangal"/>
                        </a:rPr>
                        <a:t>60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b="1" dirty="0">
                          <a:solidFill>
                            <a:schemeClr val="tx2"/>
                          </a:solidFill>
                          <a:latin typeface="+mn-lt"/>
                          <a:ea typeface="Calibri"/>
                          <a:cs typeface="Mangal"/>
                        </a:rPr>
                        <a:t>120 DAS</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b="1">
                          <a:solidFill>
                            <a:schemeClr val="bg2"/>
                          </a:solidFill>
                          <a:latin typeface="+mn-lt"/>
                          <a:ea typeface="Calibri"/>
                          <a:cs typeface="Mangal"/>
                        </a:rPr>
                        <a:t>60 DAS</a:t>
                      </a:r>
                      <a:endParaRPr lang="en-IN" sz="140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c>
                  <a:txBody>
                    <a:bodyPr/>
                    <a:lstStyle/>
                    <a:p>
                      <a:pPr algn="ctr">
                        <a:lnSpc>
                          <a:spcPct val="200000"/>
                        </a:lnSpc>
                        <a:spcAft>
                          <a:spcPts val="0"/>
                        </a:spcAft>
                      </a:pPr>
                      <a:r>
                        <a:rPr lang="en-IN" sz="1400" b="1" dirty="0">
                          <a:solidFill>
                            <a:schemeClr val="bg2"/>
                          </a:solidFill>
                          <a:latin typeface="+mn-lt"/>
                          <a:ea typeface="Calibri"/>
                          <a:cs typeface="Mangal"/>
                        </a:rPr>
                        <a:t>120 DAS</a:t>
                      </a:r>
                      <a:endParaRPr lang="en-IN" sz="1400" dirty="0">
                        <a:solidFill>
                          <a:schemeClr val="bg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75000"/>
                      </a:schemeClr>
                    </a:solidFill>
                  </a:tcPr>
                </a:tc>
              </a:tr>
              <a:tr h="282828">
                <a:tc>
                  <a:txBody>
                    <a:bodyPr/>
                    <a:lstStyle/>
                    <a:p>
                      <a:pPr>
                        <a:lnSpc>
                          <a:spcPct val="115000"/>
                        </a:lnSpc>
                        <a:spcAft>
                          <a:spcPts val="0"/>
                        </a:spcAft>
                      </a:pPr>
                      <a:r>
                        <a:rPr lang="en-IN" sz="1400" dirty="0">
                          <a:solidFill>
                            <a:schemeClr val="tx2"/>
                          </a:solidFill>
                          <a:latin typeface="+mn-lt"/>
                          <a:ea typeface="Calibri"/>
                          <a:cs typeface="Mangal"/>
                        </a:rPr>
                        <a:t>T1 (Control)</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a:solidFill>
                            <a:schemeClr val="tx2"/>
                          </a:solidFill>
                          <a:latin typeface="+mn-lt"/>
                          <a:ea typeface="Times New Roman"/>
                          <a:cs typeface="Mangal"/>
                        </a:rPr>
                        <a:t>65.149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132.385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88.817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133.283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dirty="0">
                          <a:solidFill>
                            <a:schemeClr val="tx2"/>
                          </a:solidFill>
                          <a:latin typeface="+mn-lt"/>
                          <a:ea typeface="Times New Roman"/>
                          <a:cs typeface="Mangal"/>
                        </a:rPr>
                        <a:t>235.197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487.665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1.961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13.162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10.657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smtClean="0">
                          <a:solidFill>
                            <a:schemeClr val="tx2"/>
                          </a:solidFill>
                          <a:latin typeface="+mn-lt"/>
                          <a:ea typeface="Times New Roman"/>
                          <a:cs typeface="Mangal"/>
                        </a:rPr>
                        <a:t>79.508</a:t>
                      </a:r>
                    </a:p>
                    <a:p>
                      <a:pPr algn="ctr">
                        <a:lnSpc>
                          <a:spcPct val="115000"/>
                        </a:lnSpc>
                        <a:spcAft>
                          <a:spcPts val="0"/>
                        </a:spcAft>
                      </a:pPr>
                      <a:endParaRPr lang="en-IN" sz="1400" dirty="0">
                        <a:solidFill>
                          <a:schemeClr val="tx2"/>
                        </a:solidFill>
                        <a:latin typeface="+mn-lt"/>
                        <a:ea typeface="Times New Roman"/>
                        <a:cs typeface="Mangal"/>
                      </a:endParaRP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82828">
                <a:tc>
                  <a:txBody>
                    <a:bodyPr/>
                    <a:lstStyle/>
                    <a:p>
                      <a:pPr>
                        <a:lnSpc>
                          <a:spcPct val="115000"/>
                        </a:lnSpc>
                        <a:spcAft>
                          <a:spcPts val="0"/>
                        </a:spcAft>
                      </a:pPr>
                      <a:r>
                        <a:rPr lang="en-IN" sz="1400" dirty="0">
                          <a:solidFill>
                            <a:schemeClr val="tx2"/>
                          </a:solidFill>
                          <a:latin typeface="+mn-lt"/>
                          <a:ea typeface="Calibri"/>
                          <a:cs typeface="Mangal"/>
                        </a:rPr>
                        <a:t>T2 (150mM NaCl)</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a:solidFill>
                            <a:schemeClr val="tx2"/>
                          </a:solidFill>
                          <a:latin typeface="+mn-lt"/>
                          <a:ea typeface="Times New Roman"/>
                          <a:cs typeface="Mangal"/>
                        </a:rPr>
                        <a:t>41.682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76.787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112.625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168.958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369.755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543.596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1.837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11.305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9.481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dirty="0" smtClean="0">
                          <a:solidFill>
                            <a:schemeClr val="tx2"/>
                          </a:solidFill>
                          <a:latin typeface="+mn-lt"/>
                          <a:ea typeface="Times New Roman"/>
                          <a:cs typeface="Mangal"/>
                        </a:rPr>
                        <a:t>69.101</a:t>
                      </a:r>
                    </a:p>
                    <a:p>
                      <a:pPr algn="ctr">
                        <a:lnSpc>
                          <a:spcPct val="115000"/>
                        </a:lnSpc>
                        <a:spcAft>
                          <a:spcPts val="0"/>
                        </a:spcAft>
                      </a:pPr>
                      <a:endParaRPr lang="en-IN" sz="1400" dirty="0">
                        <a:solidFill>
                          <a:schemeClr val="tx2"/>
                        </a:solidFill>
                        <a:latin typeface="+mn-lt"/>
                        <a:ea typeface="Times New Roman"/>
                        <a:cs typeface="Mangal"/>
                      </a:endParaRP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656">
                <a:tc>
                  <a:txBody>
                    <a:bodyPr/>
                    <a:lstStyle/>
                    <a:p>
                      <a:pPr>
                        <a:lnSpc>
                          <a:spcPct val="115000"/>
                        </a:lnSpc>
                        <a:spcAft>
                          <a:spcPts val="0"/>
                        </a:spcAft>
                      </a:pPr>
                      <a:r>
                        <a:rPr lang="en-IN" sz="1400" dirty="0">
                          <a:solidFill>
                            <a:schemeClr val="tx2"/>
                          </a:solidFill>
                          <a:latin typeface="+mn-lt"/>
                          <a:ea typeface="Calibri"/>
                          <a:cs typeface="Mangal"/>
                        </a:rPr>
                        <a:t>T3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+PSC3)</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dirty="0">
                          <a:solidFill>
                            <a:schemeClr val="tx2"/>
                          </a:solidFill>
                          <a:latin typeface="+mn-lt"/>
                          <a:ea typeface="Times New Roman"/>
                          <a:cs typeface="Mangal"/>
                        </a:rPr>
                        <a:t>82.954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r">
                        <a:lnSpc>
                          <a:spcPct val="115000"/>
                        </a:lnSpc>
                        <a:spcAft>
                          <a:spcPts val="0"/>
                        </a:spcAft>
                      </a:pPr>
                      <a:r>
                        <a:rPr lang="en-IN" sz="1400" dirty="0">
                          <a:solidFill>
                            <a:schemeClr val="tx2"/>
                          </a:solidFill>
                          <a:latin typeface="+mn-lt"/>
                          <a:ea typeface="Times New Roman"/>
                          <a:cs typeface="Mangal"/>
                        </a:rPr>
                        <a:t>104.364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85.158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127.750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r">
                        <a:lnSpc>
                          <a:spcPct val="115000"/>
                        </a:lnSpc>
                        <a:spcAft>
                          <a:spcPts val="0"/>
                        </a:spcAft>
                      </a:pPr>
                      <a:r>
                        <a:rPr lang="en-IN" sz="1400" dirty="0">
                          <a:solidFill>
                            <a:schemeClr val="tx2"/>
                          </a:solidFill>
                          <a:latin typeface="+mn-lt"/>
                          <a:ea typeface="Times New Roman"/>
                          <a:cs typeface="Mangal"/>
                        </a:rPr>
                        <a:t>194.231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r">
                        <a:lnSpc>
                          <a:spcPct val="115000"/>
                        </a:lnSpc>
                        <a:spcAft>
                          <a:spcPts val="0"/>
                        </a:spcAft>
                      </a:pPr>
                      <a:r>
                        <a:rPr lang="en-IN" sz="1400">
                          <a:solidFill>
                            <a:schemeClr val="tx2"/>
                          </a:solidFill>
                          <a:latin typeface="+mn-lt"/>
                          <a:ea typeface="Times New Roman"/>
                          <a:cs typeface="Mangal"/>
                        </a:rPr>
                        <a:t>478.063</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2.331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13.904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11.764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a:solidFill>
                            <a:schemeClr val="tx2"/>
                          </a:solidFill>
                          <a:latin typeface="+mn-lt"/>
                          <a:ea typeface="Times New Roman"/>
                          <a:cs typeface="Mangal"/>
                        </a:rPr>
                        <a:t>71.261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r>
              <a:tr h="447767">
                <a:tc>
                  <a:txBody>
                    <a:bodyPr/>
                    <a:lstStyle/>
                    <a:p>
                      <a:pPr>
                        <a:lnSpc>
                          <a:spcPct val="115000"/>
                        </a:lnSpc>
                        <a:spcAft>
                          <a:spcPts val="0"/>
                        </a:spcAft>
                      </a:pPr>
                      <a:r>
                        <a:rPr lang="en-IN" sz="1400" dirty="0">
                          <a:solidFill>
                            <a:schemeClr val="tx2"/>
                          </a:solidFill>
                          <a:latin typeface="+mn-lt"/>
                          <a:ea typeface="Calibri"/>
                          <a:cs typeface="Mangal"/>
                        </a:rPr>
                        <a:t>T4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+P35)</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dirty="0">
                          <a:solidFill>
                            <a:schemeClr val="tx2"/>
                          </a:solidFill>
                          <a:latin typeface="+mn-lt"/>
                          <a:ea typeface="Times New Roman"/>
                          <a:cs typeface="Mangal"/>
                        </a:rPr>
                        <a:t>99.304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r">
                        <a:lnSpc>
                          <a:spcPct val="115000"/>
                        </a:lnSpc>
                        <a:spcAft>
                          <a:spcPts val="0"/>
                        </a:spcAft>
                      </a:pPr>
                      <a:r>
                        <a:rPr lang="en-IN" sz="1400" dirty="0">
                          <a:solidFill>
                            <a:schemeClr val="tx2"/>
                          </a:solidFill>
                          <a:latin typeface="+mn-lt"/>
                          <a:ea typeface="Times New Roman"/>
                          <a:cs typeface="Mangal"/>
                        </a:rPr>
                        <a:t>141.935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81.905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123.042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r">
                        <a:lnSpc>
                          <a:spcPct val="115000"/>
                        </a:lnSpc>
                        <a:spcAft>
                          <a:spcPts val="0"/>
                        </a:spcAft>
                      </a:pPr>
                      <a:r>
                        <a:rPr lang="en-IN" sz="1400" dirty="0">
                          <a:solidFill>
                            <a:schemeClr val="tx2"/>
                          </a:solidFill>
                          <a:latin typeface="+mn-lt"/>
                          <a:ea typeface="Times New Roman"/>
                          <a:cs typeface="Mangal"/>
                        </a:rPr>
                        <a:t>179.266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r">
                        <a:lnSpc>
                          <a:spcPct val="115000"/>
                        </a:lnSpc>
                        <a:spcAft>
                          <a:spcPts val="0"/>
                        </a:spcAft>
                      </a:pPr>
                      <a:r>
                        <a:rPr lang="en-IN" sz="1400" dirty="0">
                          <a:solidFill>
                            <a:schemeClr val="tx2"/>
                          </a:solidFill>
                          <a:latin typeface="+mn-lt"/>
                          <a:ea typeface="Times New Roman"/>
                          <a:cs typeface="Mangal"/>
                        </a:rPr>
                        <a:t>391.704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2.178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13.166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12.955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a:lnSpc>
                          <a:spcPct val="115000"/>
                        </a:lnSpc>
                        <a:spcAft>
                          <a:spcPts val="0"/>
                        </a:spcAft>
                      </a:pPr>
                      <a:r>
                        <a:rPr lang="en-IN" sz="1400" dirty="0">
                          <a:solidFill>
                            <a:schemeClr val="tx2"/>
                          </a:solidFill>
                          <a:latin typeface="+mn-lt"/>
                          <a:ea typeface="Times New Roman"/>
                          <a:cs typeface="Mangal"/>
                        </a:rPr>
                        <a:t>82.117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r>
              <a:tr h="447767">
                <a:tc>
                  <a:txBody>
                    <a:bodyPr/>
                    <a:lstStyle/>
                    <a:p>
                      <a:pPr>
                        <a:lnSpc>
                          <a:spcPct val="115000"/>
                        </a:lnSpc>
                        <a:spcAft>
                          <a:spcPts val="0"/>
                        </a:spcAft>
                      </a:pPr>
                      <a:r>
                        <a:rPr lang="en-IN" sz="1400" dirty="0">
                          <a:solidFill>
                            <a:schemeClr val="tx2"/>
                          </a:solidFill>
                          <a:latin typeface="+mn-lt"/>
                          <a:ea typeface="Calibri"/>
                          <a:cs typeface="Mangal"/>
                        </a:rPr>
                        <a:t>T5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NaCl+J2)</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a:solidFill>
                            <a:schemeClr val="tx2"/>
                          </a:solidFill>
                          <a:latin typeface="+mn-lt"/>
                          <a:ea typeface="Times New Roman"/>
                          <a:cs typeface="Mangal"/>
                        </a:rPr>
                        <a:t>85.895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117.710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76.175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114.267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158.190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381.602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1.768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15.580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10.061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85.229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65656">
                <a:tc>
                  <a:txBody>
                    <a:bodyPr/>
                    <a:lstStyle/>
                    <a:p>
                      <a:pPr>
                        <a:lnSpc>
                          <a:spcPct val="115000"/>
                        </a:lnSpc>
                        <a:spcAft>
                          <a:spcPts val="0"/>
                        </a:spcAft>
                      </a:pPr>
                      <a:r>
                        <a:rPr lang="en-IN" sz="1400" dirty="0">
                          <a:solidFill>
                            <a:schemeClr val="tx2"/>
                          </a:solidFill>
                          <a:latin typeface="+mn-lt"/>
                          <a:ea typeface="Calibri"/>
                          <a:cs typeface="Mangal"/>
                        </a:rPr>
                        <a:t>T6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 PSC3+0.5% Chitosan)</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dirty="0">
                          <a:solidFill>
                            <a:schemeClr val="tx2"/>
                          </a:solidFill>
                          <a:latin typeface="+mn-lt"/>
                          <a:ea typeface="Times New Roman"/>
                          <a:cs typeface="Mangal"/>
                        </a:rPr>
                        <a:t>116.445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r">
                        <a:lnSpc>
                          <a:spcPct val="115000"/>
                        </a:lnSpc>
                        <a:spcAft>
                          <a:spcPts val="0"/>
                        </a:spcAft>
                      </a:pPr>
                      <a:r>
                        <a:rPr lang="en-IN" sz="1400" dirty="0">
                          <a:solidFill>
                            <a:schemeClr val="tx2"/>
                          </a:solidFill>
                          <a:latin typeface="+mn-lt"/>
                          <a:ea typeface="Times New Roman"/>
                          <a:cs typeface="Mangal"/>
                        </a:rPr>
                        <a:t>152.751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a:solidFill>
                            <a:schemeClr val="tx2"/>
                          </a:solidFill>
                          <a:latin typeface="+mn-lt"/>
                          <a:ea typeface="Times New Roman"/>
                          <a:cs typeface="Mangal"/>
                        </a:rPr>
                        <a:t>70.475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a:solidFill>
                            <a:schemeClr val="tx2"/>
                          </a:solidFill>
                          <a:latin typeface="+mn-lt"/>
                          <a:ea typeface="Times New Roman"/>
                          <a:cs typeface="Mangal"/>
                        </a:rPr>
                        <a:t>105.792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r">
                        <a:lnSpc>
                          <a:spcPct val="115000"/>
                        </a:lnSpc>
                        <a:spcAft>
                          <a:spcPts val="0"/>
                        </a:spcAft>
                      </a:pPr>
                      <a:r>
                        <a:rPr lang="en-IN" sz="1400">
                          <a:solidFill>
                            <a:schemeClr val="tx2"/>
                          </a:solidFill>
                          <a:latin typeface="+mn-lt"/>
                          <a:ea typeface="Times New Roman"/>
                          <a:cs typeface="Mangal"/>
                        </a:rPr>
                        <a:t>146.842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r">
                        <a:lnSpc>
                          <a:spcPct val="115000"/>
                        </a:lnSpc>
                        <a:spcAft>
                          <a:spcPts val="0"/>
                        </a:spcAft>
                      </a:pPr>
                      <a:r>
                        <a:rPr lang="en-IN" sz="1400">
                          <a:solidFill>
                            <a:schemeClr val="tx2"/>
                          </a:solidFill>
                          <a:latin typeface="+mn-lt"/>
                          <a:ea typeface="Times New Roman"/>
                          <a:cs typeface="Mangal"/>
                        </a:rPr>
                        <a:t>264.378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a:solidFill>
                            <a:schemeClr val="tx2"/>
                          </a:solidFill>
                          <a:latin typeface="+mn-lt"/>
                          <a:ea typeface="Times New Roman"/>
                          <a:cs typeface="Mangal"/>
                        </a:rPr>
                        <a:t>4.727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18.467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14.531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87.066</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565656">
                <a:tc>
                  <a:txBody>
                    <a:bodyPr/>
                    <a:lstStyle/>
                    <a:p>
                      <a:pPr>
                        <a:lnSpc>
                          <a:spcPct val="115000"/>
                        </a:lnSpc>
                        <a:spcAft>
                          <a:spcPts val="0"/>
                        </a:spcAft>
                      </a:pPr>
                      <a:r>
                        <a:rPr lang="en-IN" sz="1400" dirty="0">
                          <a:solidFill>
                            <a:schemeClr val="tx2"/>
                          </a:solidFill>
                          <a:latin typeface="+mn-lt"/>
                          <a:ea typeface="Calibri"/>
                          <a:cs typeface="Mangal"/>
                        </a:rPr>
                        <a:t>T7  (150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 </a:t>
                      </a:r>
                      <a:r>
                        <a:rPr lang="en-IN" sz="1400" dirty="0" smtClean="0">
                          <a:solidFill>
                            <a:schemeClr val="tx2"/>
                          </a:solidFill>
                          <a:latin typeface="+mn-lt"/>
                          <a:ea typeface="Calibri"/>
                          <a:cs typeface="Mangal"/>
                        </a:rPr>
                        <a:t>P35+0.5</a:t>
                      </a:r>
                      <a:r>
                        <a:rPr lang="en-IN" sz="1400" dirty="0">
                          <a:solidFill>
                            <a:schemeClr val="tx2"/>
                          </a:solidFill>
                          <a:latin typeface="+mn-lt"/>
                          <a:ea typeface="Calibri"/>
                          <a:cs typeface="Mangal"/>
                        </a:rPr>
                        <a:t>% Chitosan)</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a:solidFill>
                            <a:schemeClr val="tx2"/>
                          </a:solidFill>
                          <a:latin typeface="+mn-lt"/>
                          <a:ea typeface="Times New Roman"/>
                          <a:cs typeface="Mangal"/>
                        </a:rPr>
                        <a:t>93.422</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r">
                        <a:lnSpc>
                          <a:spcPct val="115000"/>
                        </a:lnSpc>
                        <a:spcAft>
                          <a:spcPts val="0"/>
                        </a:spcAft>
                      </a:pPr>
                      <a:r>
                        <a:rPr lang="en-IN" sz="1400" dirty="0">
                          <a:solidFill>
                            <a:schemeClr val="tx2"/>
                          </a:solidFill>
                          <a:latin typeface="+mn-lt"/>
                          <a:ea typeface="Times New Roman"/>
                          <a:cs typeface="Mangal"/>
                        </a:rPr>
                        <a:t>120.430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77.308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115.975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r">
                        <a:lnSpc>
                          <a:spcPct val="115000"/>
                        </a:lnSpc>
                        <a:spcAft>
                          <a:spcPts val="0"/>
                        </a:spcAft>
                      </a:pPr>
                      <a:r>
                        <a:rPr lang="en-IN" sz="1400" dirty="0">
                          <a:solidFill>
                            <a:schemeClr val="tx2"/>
                          </a:solidFill>
                          <a:latin typeface="+mn-lt"/>
                          <a:ea typeface="Times New Roman"/>
                          <a:cs typeface="Mangal"/>
                        </a:rPr>
                        <a:t>121.901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r">
                        <a:lnSpc>
                          <a:spcPct val="115000"/>
                        </a:lnSpc>
                        <a:spcAft>
                          <a:spcPts val="0"/>
                        </a:spcAft>
                      </a:pPr>
                      <a:r>
                        <a:rPr lang="en-IN" sz="1400" dirty="0">
                          <a:solidFill>
                            <a:schemeClr val="tx2"/>
                          </a:solidFill>
                          <a:latin typeface="+mn-lt"/>
                          <a:ea typeface="Times New Roman"/>
                          <a:cs typeface="Mangal"/>
                        </a:rPr>
                        <a:t>226.717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3.190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16.170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a:solidFill>
                            <a:schemeClr val="tx2"/>
                          </a:solidFill>
                          <a:latin typeface="+mn-lt"/>
                          <a:ea typeface="Times New Roman"/>
                          <a:cs typeface="Mangal"/>
                        </a:rPr>
                        <a:t>16.785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c>
                  <a:txBody>
                    <a:bodyPr/>
                    <a:lstStyle/>
                    <a:p>
                      <a:pPr algn="ctr">
                        <a:lnSpc>
                          <a:spcPct val="115000"/>
                        </a:lnSpc>
                        <a:spcAft>
                          <a:spcPts val="0"/>
                        </a:spcAft>
                      </a:pPr>
                      <a:r>
                        <a:rPr lang="en-IN" sz="1400" dirty="0">
                          <a:solidFill>
                            <a:schemeClr val="tx2"/>
                          </a:solidFill>
                          <a:latin typeface="+mn-lt"/>
                          <a:ea typeface="Times New Roman"/>
                          <a:cs typeface="Mangal"/>
                        </a:rPr>
                        <a:t>99.821</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FF99"/>
                    </a:solidFill>
                  </a:tcPr>
                </a:tc>
              </a:tr>
              <a:tr h="565656">
                <a:tc>
                  <a:txBody>
                    <a:bodyPr/>
                    <a:lstStyle/>
                    <a:p>
                      <a:pPr>
                        <a:lnSpc>
                          <a:spcPct val="115000"/>
                        </a:lnSpc>
                        <a:spcAft>
                          <a:spcPts val="0"/>
                        </a:spcAft>
                      </a:pPr>
                      <a:r>
                        <a:rPr lang="en-IN" sz="1400" dirty="0">
                          <a:solidFill>
                            <a:schemeClr val="tx2"/>
                          </a:solidFill>
                          <a:latin typeface="+mn-lt"/>
                          <a:ea typeface="Calibri"/>
                          <a:cs typeface="Mangal"/>
                        </a:rPr>
                        <a:t>T8(150 </a:t>
                      </a:r>
                      <a:r>
                        <a:rPr lang="en-IN" sz="1400" dirty="0" err="1">
                          <a:solidFill>
                            <a:schemeClr val="tx2"/>
                          </a:solidFill>
                          <a:latin typeface="+mn-lt"/>
                          <a:ea typeface="Calibri"/>
                          <a:cs typeface="Mangal"/>
                        </a:rPr>
                        <a:t>mM</a:t>
                      </a:r>
                      <a:r>
                        <a:rPr lang="en-IN" sz="1400" dirty="0">
                          <a:solidFill>
                            <a:schemeClr val="tx2"/>
                          </a:solidFill>
                          <a:latin typeface="+mn-lt"/>
                          <a:ea typeface="Calibri"/>
                          <a:cs typeface="Mangal"/>
                        </a:rPr>
                        <a:t> NaCl +J2+0.5% Chitosan)</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r">
                        <a:lnSpc>
                          <a:spcPct val="115000"/>
                        </a:lnSpc>
                        <a:spcAft>
                          <a:spcPts val="0"/>
                        </a:spcAft>
                      </a:pPr>
                      <a:r>
                        <a:rPr lang="en-IN" sz="1400">
                          <a:solidFill>
                            <a:schemeClr val="tx2"/>
                          </a:solidFill>
                          <a:latin typeface="+mn-lt"/>
                          <a:ea typeface="Times New Roman"/>
                          <a:cs typeface="Mangal"/>
                        </a:rPr>
                        <a:t>134.029</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134.238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78.375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117.567</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150.770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n-IN" sz="1400">
                          <a:solidFill>
                            <a:schemeClr val="tx2"/>
                          </a:solidFill>
                          <a:latin typeface="+mn-lt"/>
                          <a:ea typeface="Times New Roman"/>
                          <a:cs typeface="Mangal"/>
                        </a:rPr>
                        <a:t>268.805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3.714</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17.488</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11.955</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IN" sz="1400">
                          <a:solidFill>
                            <a:schemeClr val="tx2"/>
                          </a:solidFill>
                          <a:latin typeface="+mn-lt"/>
                          <a:ea typeface="Times New Roman"/>
                          <a:cs typeface="Mangal"/>
                        </a:rPr>
                        <a:t>117.280</a:t>
                      </a:r>
                    </a:p>
                  </a:txBody>
                  <a:tcPr marL="63335" marR="63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875">
                <a:tc>
                  <a:txBody>
                    <a:bodyPr/>
                    <a:lstStyle/>
                    <a:p>
                      <a:pPr>
                        <a:lnSpc>
                          <a:spcPct val="115000"/>
                        </a:lnSpc>
                        <a:spcAft>
                          <a:spcPts val="0"/>
                        </a:spcAft>
                      </a:pPr>
                      <a:r>
                        <a:rPr lang="en-IN" sz="1400" b="1" dirty="0" err="1">
                          <a:solidFill>
                            <a:schemeClr val="tx2"/>
                          </a:solidFill>
                          <a:latin typeface="+mn-lt"/>
                          <a:ea typeface="Calibri"/>
                          <a:cs typeface="Mangal"/>
                        </a:rPr>
                        <a:t>SEm</a:t>
                      </a:r>
                      <a:r>
                        <a:rPr lang="en-IN" sz="1400" b="1" dirty="0">
                          <a:solidFill>
                            <a:schemeClr val="tx2"/>
                          </a:solidFill>
                          <a:latin typeface="+mn-lt"/>
                          <a:ea typeface="Calibri"/>
                          <a:cs typeface="Mangal"/>
                        </a:rPr>
                        <a:t>±</a:t>
                      </a:r>
                      <a:endParaRPr lang="en-IN" sz="1400" dirty="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0.598</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0.439</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0.345</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0.573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0.818</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0.329</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0.338</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1.168</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0.504</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1.892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r>
              <a:tr h="491875">
                <a:tc>
                  <a:txBody>
                    <a:bodyPr/>
                    <a:lstStyle/>
                    <a:p>
                      <a:pPr>
                        <a:lnSpc>
                          <a:spcPct val="115000"/>
                        </a:lnSpc>
                        <a:spcAft>
                          <a:spcPts val="0"/>
                        </a:spcAft>
                      </a:pPr>
                      <a:r>
                        <a:rPr lang="en-IN" sz="1400" b="1">
                          <a:solidFill>
                            <a:schemeClr val="tx2"/>
                          </a:solidFill>
                          <a:latin typeface="+mn-lt"/>
                          <a:ea typeface="Calibri"/>
                          <a:cs typeface="Mangal"/>
                        </a:rPr>
                        <a:t>CD at 5%</a:t>
                      </a:r>
                      <a:endParaRPr lang="en-IN" sz="1400">
                        <a:solidFill>
                          <a:schemeClr val="tx2"/>
                        </a:solidFill>
                        <a:latin typeface="+mn-lt"/>
                        <a:ea typeface="Times New Roman"/>
                        <a:cs typeface="Mangal"/>
                      </a:endParaRP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1.808</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a:solidFill>
                            <a:schemeClr val="tx2"/>
                          </a:solidFill>
                          <a:latin typeface="+mn-lt"/>
                          <a:ea typeface="Times New Roman"/>
                          <a:cs typeface="Mangal"/>
                        </a:rPr>
                        <a:t>1.329</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1.045</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1.731</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2.473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0.994</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1.021</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3.533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1.523</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lnSpc>
                          <a:spcPct val="200000"/>
                        </a:lnSpc>
                        <a:spcAft>
                          <a:spcPts val="0"/>
                        </a:spcAft>
                      </a:pPr>
                      <a:r>
                        <a:rPr lang="en-IN" sz="1400" dirty="0">
                          <a:solidFill>
                            <a:schemeClr val="tx2"/>
                          </a:solidFill>
                          <a:latin typeface="+mn-lt"/>
                          <a:ea typeface="Times New Roman"/>
                          <a:cs typeface="Mangal"/>
                        </a:rPr>
                        <a:t>5.722</a:t>
                      </a:r>
                    </a:p>
                  </a:txBody>
                  <a:tcPr marL="63335" marR="63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r>
            </a:tbl>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2"/>
                </a:solidFill>
              </a:rPr>
              <a:t>Bio-control Activity of PGPR</a:t>
            </a:r>
            <a:endParaRPr lang="en-US" dirty="0">
              <a:solidFill>
                <a:schemeClr val="tx2"/>
              </a:solidFill>
            </a:endParaRP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 xmlns:p14="http://schemas.microsoft.com/office/powerpoint/2010/main" val="131564751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structure of chtin/chitosan"/>
          <p:cNvPicPr>
            <a:picLocks noChangeAspect="1" noChangeArrowheads="1"/>
          </p:cNvPicPr>
          <p:nvPr/>
        </p:nvPicPr>
        <p:blipFill>
          <a:blip r:embed="rId2">
            <a:lum contrast="40000"/>
          </a:blip>
          <a:srcRect r="-441" b="8650"/>
          <a:stretch>
            <a:fillRect/>
          </a:stretch>
        </p:blipFill>
        <p:spPr bwMode="auto">
          <a:xfrm>
            <a:off x="8164287" y="1552303"/>
            <a:ext cx="3697384" cy="4926874"/>
          </a:xfrm>
          <a:prstGeom prst="rect">
            <a:avLst/>
          </a:prstGeom>
          <a:noFill/>
          <a:ln w="9525">
            <a:noFill/>
            <a:miter lim="800000"/>
            <a:headEnd/>
            <a:tailEnd/>
          </a:ln>
        </p:spPr>
      </p:pic>
      <p:sp>
        <p:nvSpPr>
          <p:cNvPr id="14" name="Rectangle 13"/>
          <p:cNvSpPr/>
          <p:nvPr/>
        </p:nvSpPr>
        <p:spPr>
          <a:xfrm>
            <a:off x="757648" y="3733959"/>
            <a:ext cx="6387714" cy="2708434"/>
          </a:xfrm>
          <a:prstGeom prst="rect">
            <a:avLst/>
          </a:prstGeom>
        </p:spPr>
        <p:txBody>
          <a:bodyPr wrap="square">
            <a:spAutoFit/>
          </a:bodyPr>
          <a:lstStyle/>
          <a:p>
            <a:pPr>
              <a:buFont typeface="Wingdings" pitchFamily="2" charset="2"/>
              <a:buNone/>
            </a:pPr>
            <a:r>
              <a:rPr lang="en-US" sz="2000" b="1" dirty="0" smtClean="0">
                <a:solidFill>
                  <a:srgbClr val="C00000"/>
                </a:solidFill>
              </a:rPr>
              <a:t>Unique characteristics of chitin and </a:t>
            </a:r>
            <a:r>
              <a:rPr lang="en-US" sz="2000" b="1" dirty="0" err="1" smtClean="0">
                <a:solidFill>
                  <a:srgbClr val="C00000"/>
                </a:solidFill>
              </a:rPr>
              <a:t>chitosan</a:t>
            </a:r>
            <a:r>
              <a:rPr lang="en-US" sz="2000" b="1" dirty="0" smtClean="0">
                <a:solidFill>
                  <a:srgbClr val="C00000"/>
                </a:solidFill>
              </a:rPr>
              <a:t>:</a:t>
            </a:r>
          </a:p>
          <a:p>
            <a:pPr>
              <a:spcBef>
                <a:spcPct val="50000"/>
              </a:spcBef>
              <a:buClr>
                <a:srgbClr val="0000FF"/>
              </a:buClr>
              <a:buFont typeface="Wingdings" pitchFamily="2" charset="2"/>
              <a:buChar char="v"/>
            </a:pPr>
            <a:r>
              <a:rPr lang="en-US" sz="2000" dirty="0" smtClean="0">
                <a:solidFill>
                  <a:schemeClr val="tx2"/>
                </a:solidFill>
              </a:rPr>
              <a:t> Biocompatible</a:t>
            </a:r>
          </a:p>
          <a:p>
            <a:pPr>
              <a:spcBef>
                <a:spcPct val="50000"/>
              </a:spcBef>
              <a:buClr>
                <a:srgbClr val="0000FF"/>
              </a:buClr>
              <a:buFont typeface="Wingdings" pitchFamily="2" charset="2"/>
              <a:buChar char="v"/>
            </a:pPr>
            <a:r>
              <a:rPr lang="en-US" sz="2000" dirty="0" smtClean="0">
                <a:solidFill>
                  <a:schemeClr val="tx2"/>
                </a:solidFill>
              </a:rPr>
              <a:t> Biodegradable</a:t>
            </a:r>
          </a:p>
          <a:p>
            <a:pPr>
              <a:spcBef>
                <a:spcPct val="50000"/>
              </a:spcBef>
              <a:buClr>
                <a:srgbClr val="0000FF"/>
              </a:buClr>
              <a:buFont typeface="Wingdings" pitchFamily="2" charset="2"/>
              <a:buChar char="v"/>
            </a:pPr>
            <a:r>
              <a:rPr lang="en-US" sz="2000" dirty="0" smtClean="0">
                <a:solidFill>
                  <a:schemeClr val="tx2"/>
                </a:solidFill>
              </a:rPr>
              <a:t> Non-toxic</a:t>
            </a:r>
          </a:p>
          <a:p>
            <a:pPr>
              <a:spcBef>
                <a:spcPct val="50000"/>
              </a:spcBef>
              <a:buClr>
                <a:srgbClr val="0000FF"/>
              </a:buClr>
              <a:buFont typeface="Wingdings" pitchFamily="2" charset="2"/>
              <a:buChar char="v"/>
            </a:pPr>
            <a:r>
              <a:rPr lang="en-US" sz="2000" dirty="0" smtClean="0">
                <a:solidFill>
                  <a:schemeClr val="tx2"/>
                </a:solidFill>
              </a:rPr>
              <a:t> Remarkable affinity to proteins</a:t>
            </a:r>
          </a:p>
          <a:p>
            <a:pPr>
              <a:spcBef>
                <a:spcPct val="50000"/>
              </a:spcBef>
              <a:buClr>
                <a:srgbClr val="0000FF"/>
              </a:buClr>
              <a:buFont typeface="Wingdings" pitchFamily="2" charset="2"/>
              <a:buChar char="v"/>
            </a:pPr>
            <a:r>
              <a:rPr lang="en-US" sz="2000" dirty="0" smtClean="0">
                <a:solidFill>
                  <a:schemeClr val="tx2"/>
                </a:solidFill>
              </a:rPr>
              <a:t> Ability to be functionalized</a:t>
            </a:r>
            <a:endParaRPr lang="en-US" sz="2000" dirty="0">
              <a:solidFill>
                <a:schemeClr val="tx2"/>
              </a:solidFill>
            </a:endParaRPr>
          </a:p>
        </p:txBody>
      </p:sp>
      <p:sp>
        <p:nvSpPr>
          <p:cNvPr id="15" name="Rectangle 14"/>
          <p:cNvSpPr/>
          <p:nvPr/>
        </p:nvSpPr>
        <p:spPr>
          <a:xfrm>
            <a:off x="1018901" y="702243"/>
            <a:ext cx="3278777" cy="461665"/>
          </a:xfrm>
          <a:prstGeom prst="rect">
            <a:avLst/>
          </a:prstGeom>
        </p:spPr>
        <p:txBody>
          <a:bodyPr wrap="square">
            <a:spAutoFit/>
          </a:bodyPr>
          <a:lstStyle/>
          <a:p>
            <a:r>
              <a:rPr lang="en-IN" sz="2400" b="1" dirty="0" smtClean="0">
                <a:solidFill>
                  <a:schemeClr val="tx2"/>
                </a:solidFill>
                <a:latin typeface="Century Gothic" pitchFamily="34" charset="0"/>
              </a:rPr>
              <a:t>Chitin and Chitosan</a:t>
            </a:r>
            <a:endParaRPr lang="en-IN" sz="2400" b="1" dirty="0">
              <a:solidFill>
                <a:schemeClr val="tx2"/>
              </a:solidFill>
              <a:latin typeface="Century Gothic" pitchFamily="34" charset="0"/>
            </a:endParaRPr>
          </a:p>
        </p:txBody>
      </p:sp>
      <p:sp>
        <p:nvSpPr>
          <p:cNvPr id="16" name="Rectangle 15"/>
          <p:cNvSpPr/>
          <p:nvPr/>
        </p:nvSpPr>
        <p:spPr>
          <a:xfrm>
            <a:off x="757647" y="1441324"/>
            <a:ext cx="7458890" cy="2246769"/>
          </a:xfrm>
          <a:prstGeom prst="rect">
            <a:avLst/>
          </a:prstGeom>
        </p:spPr>
        <p:txBody>
          <a:bodyPr wrap="square">
            <a:spAutoFit/>
          </a:bodyPr>
          <a:lstStyle/>
          <a:p>
            <a:pPr indent="-287338">
              <a:spcBef>
                <a:spcPct val="50000"/>
              </a:spcBef>
              <a:buClr>
                <a:srgbClr val="C00000"/>
              </a:buClr>
              <a:buFont typeface="Arial" pitchFamily="34" charset="0"/>
              <a:buChar char="•"/>
            </a:pPr>
            <a:r>
              <a:rPr lang="en-US" sz="2000" dirty="0" smtClean="0">
                <a:solidFill>
                  <a:schemeClr val="tx2"/>
                </a:solidFill>
              </a:rPr>
              <a:t>Chitin is a 2</a:t>
            </a:r>
            <a:r>
              <a:rPr lang="en-US" sz="2000" baseline="30000" dirty="0" smtClean="0">
                <a:solidFill>
                  <a:schemeClr val="tx2"/>
                </a:solidFill>
              </a:rPr>
              <a:t>nd</a:t>
            </a:r>
            <a:r>
              <a:rPr lang="en-US" sz="2000" dirty="0" smtClean="0">
                <a:solidFill>
                  <a:schemeClr val="tx2"/>
                </a:solidFill>
              </a:rPr>
              <a:t> abundant natural polysaccharide on earth.</a:t>
            </a:r>
          </a:p>
          <a:p>
            <a:pPr indent="-287338">
              <a:spcBef>
                <a:spcPct val="50000"/>
              </a:spcBef>
              <a:buClr>
                <a:srgbClr val="C00000"/>
              </a:buClr>
              <a:buFont typeface="Arial" pitchFamily="34" charset="0"/>
              <a:buChar char="•"/>
            </a:pPr>
            <a:r>
              <a:rPr lang="en-US" sz="2000" dirty="0" smtClean="0">
                <a:solidFill>
                  <a:schemeClr val="tx2"/>
                </a:solidFill>
              </a:rPr>
              <a:t>Structure similar to cellulose with hydroxyl group replaced </a:t>
            </a:r>
          </a:p>
          <a:p>
            <a:pPr indent="-287338">
              <a:spcBef>
                <a:spcPct val="50000"/>
              </a:spcBef>
              <a:buClr>
                <a:srgbClr val="C00000"/>
              </a:buClr>
            </a:pPr>
            <a:r>
              <a:rPr lang="en-US" sz="2000" dirty="0" smtClean="0">
                <a:solidFill>
                  <a:schemeClr val="tx2"/>
                </a:solidFill>
              </a:rPr>
              <a:t>   by </a:t>
            </a:r>
            <a:r>
              <a:rPr lang="en-US" sz="2000" dirty="0" err="1" smtClean="0">
                <a:solidFill>
                  <a:schemeClr val="tx2"/>
                </a:solidFill>
              </a:rPr>
              <a:t>acetamido</a:t>
            </a:r>
            <a:r>
              <a:rPr lang="en-US" sz="2000" dirty="0" smtClean="0">
                <a:solidFill>
                  <a:schemeClr val="tx2"/>
                </a:solidFill>
              </a:rPr>
              <a:t> group </a:t>
            </a:r>
            <a:r>
              <a:rPr lang="en-US" sz="2000" i="1" dirty="0" smtClean="0">
                <a:solidFill>
                  <a:schemeClr val="tx2"/>
                </a:solidFill>
              </a:rPr>
              <a:t>N</a:t>
            </a:r>
            <a:r>
              <a:rPr lang="en-US" sz="2000" dirty="0" smtClean="0">
                <a:solidFill>
                  <a:schemeClr val="tx2"/>
                </a:solidFill>
              </a:rPr>
              <a:t>-acetyl-glucosamine</a:t>
            </a:r>
            <a:r>
              <a:rPr lang="el-GR" sz="2000" dirty="0" smtClean="0">
                <a:solidFill>
                  <a:schemeClr val="tx2"/>
                </a:solidFill>
              </a:rPr>
              <a:t> </a:t>
            </a:r>
            <a:r>
              <a:rPr lang="en-US" sz="2000" dirty="0" smtClean="0">
                <a:solidFill>
                  <a:schemeClr val="tx2"/>
                </a:solidFill>
              </a:rPr>
              <a:t>units in </a:t>
            </a:r>
            <a:r>
              <a:rPr lang="el-GR" sz="2000" dirty="0" smtClean="0">
                <a:solidFill>
                  <a:schemeClr val="tx2"/>
                </a:solidFill>
              </a:rPr>
              <a:t>β</a:t>
            </a:r>
            <a:r>
              <a:rPr lang="en-US" sz="2000" dirty="0" smtClean="0">
                <a:solidFill>
                  <a:schemeClr val="tx2"/>
                </a:solidFill>
              </a:rPr>
              <a:t>-(1→4) </a:t>
            </a:r>
          </a:p>
          <a:p>
            <a:pPr indent="-287338">
              <a:spcBef>
                <a:spcPct val="50000"/>
              </a:spcBef>
              <a:buClr>
                <a:srgbClr val="C00000"/>
              </a:buClr>
              <a:buFont typeface="Arial" pitchFamily="34" charset="0"/>
              <a:buChar char="•"/>
            </a:pPr>
            <a:r>
              <a:rPr lang="en-US" sz="2000" dirty="0" err="1" smtClean="0">
                <a:solidFill>
                  <a:schemeClr val="tx2"/>
                </a:solidFill>
              </a:rPr>
              <a:t>Chitosan</a:t>
            </a:r>
            <a:r>
              <a:rPr lang="en-US" sz="2000" dirty="0" smtClean="0">
                <a:solidFill>
                  <a:schemeClr val="tx2"/>
                </a:solidFill>
              </a:rPr>
              <a:t> is the </a:t>
            </a:r>
            <a:r>
              <a:rPr lang="en-US" sz="2000" i="1" dirty="0" smtClean="0">
                <a:solidFill>
                  <a:schemeClr val="tx2"/>
                </a:solidFill>
              </a:rPr>
              <a:t>N</a:t>
            </a:r>
            <a:r>
              <a:rPr lang="en-US" sz="2000" dirty="0" smtClean="0">
                <a:solidFill>
                  <a:schemeClr val="tx2"/>
                </a:solidFill>
              </a:rPr>
              <a:t>-</a:t>
            </a:r>
            <a:r>
              <a:rPr lang="en-US" sz="2000" dirty="0" err="1" smtClean="0">
                <a:solidFill>
                  <a:schemeClr val="tx2"/>
                </a:solidFill>
              </a:rPr>
              <a:t>deacetylated</a:t>
            </a:r>
            <a:r>
              <a:rPr lang="en-US" sz="2000" dirty="0" smtClean="0">
                <a:solidFill>
                  <a:schemeClr val="tx2"/>
                </a:solidFill>
              </a:rPr>
              <a:t> derivative of chitin </a:t>
            </a:r>
            <a:r>
              <a:rPr lang="en-US" sz="2000" i="1" dirty="0" smtClean="0">
                <a:solidFill>
                  <a:schemeClr val="tx2"/>
                </a:solidFill>
              </a:rPr>
              <a:t>N</a:t>
            </a:r>
            <a:r>
              <a:rPr lang="en-US" sz="2000" dirty="0" smtClean="0">
                <a:solidFill>
                  <a:schemeClr val="tx2"/>
                </a:solidFill>
              </a:rPr>
              <a:t>-</a:t>
            </a:r>
          </a:p>
          <a:p>
            <a:pPr indent="-287338">
              <a:spcBef>
                <a:spcPct val="50000"/>
              </a:spcBef>
              <a:buClr>
                <a:srgbClr val="C00000"/>
              </a:buClr>
            </a:pPr>
            <a:r>
              <a:rPr lang="en-US" sz="2000" dirty="0" smtClean="0">
                <a:solidFill>
                  <a:schemeClr val="tx2"/>
                </a:solidFill>
              </a:rPr>
              <a:t>   glucosamine</a:t>
            </a:r>
            <a:r>
              <a:rPr lang="el-GR" sz="2000" dirty="0" smtClean="0">
                <a:solidFill>
                  <a:schemeClr val="tx2"/>
                </a:solidFill>
              </a:rPr>
              <a:t> </a:t>
            </a:r>
            <a:r>
              <a:rPr lang="en-US" sz="2000" dirty="0" smtClean="0">
                <a:solidFill>
                  <a:schemeClr val="tx2"/>
                </a:solidFill>
              </a:rPr>
              <a:t>units in </a:t>
            </a:r>
            <a:r>
              <a:rPr lang="el-GR" sz="2000" dirty="0" smtClean="0">
                <a:solidFill>
                  <a:schemeClr val="tx2"/>
                </a:solidFill>
              </a:rPr>
              <a:t>β</a:t>
            </a:r>
            <a:r>
              <a:rPr lang="en-US" sz="2000" dirty="0" smtClean="0">
                <a:solidFill>
                  <a:schemeClr val="tx2"/>
                </a:solidFill>
              </a:rPr>
              <a:t>-(1→4) linkage.</a:t>
            </a:r>
            <a:endParaRPr lang="en-US" sz="2000" dirty="0">
              <a:solidFill>
                <a:schemeClr val="tx2"/>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sz="2800" dirty="0">
                <a:solidFill>
                  <a:schemeClr val="tx2"/>
                </a:solidFill>
              </a:rPr>
              <a:t>21</a:t>
            </a:r>
            <a:r>
              <a:rPr lang="en-US" sz="2800" baseline="30000" dirty="0">
                <a:solidFill>
                  <a:schemeClr val="tx2"/>
                </a:solidFill>
              </a:rPr>
              <a:t>st </a:t>
            </a:r>
            <a:r>
              <a:rPr lang="en-US" sz="2800" dirty="0">
                <a:solidFill>
                  <a:schemeClr val="tx2"/>
                </a:solidFill>
              </a:rPr>
              <a:t>Century: New era for chitin?</a:t>
            </a:r>
            <a:r>
              <a:rPr lang="en-US" sz="3500" dirty="0">
                <a:solidFill>
                  <a:schemeClr val="tx2"/>
                </a:solidFill>
              </a:rPr>
              <a:t>  </a:t>
            </a:r>
          </a:p>
        </p:txBody>
      </p:sp>
      <p:sp>
        <p:nvSpPr>
          <p:cNvPr id="8" name="Text Box 7"/>
          <p:cNvSpPr txBox="1">
            <a:spLocks noChangeArrowheads="1"/>
          </p:cNvSpPr>
          <p:nvPr/>
        </p:nvSpPr>
        <p:spPr bwMode="auto">
          <a:xfrm>
            <a:off x="2198930" y="1905000"/>
            <a:ext cx="3810000" cy="366713"/>
          </a:xfrm>
          <a:prstGeom prst="rect">
            <a:avLst/>
          </a:prstGeom>
          <a:noFill/>
          <a:ln w="9525">
            <a:noFill/>
            <a:miter lim="800000"/>
            <a:headEnd/>
            <a:tailEnd/>
          </a:ln>
          <a:effectLst/>
        </p:spPr>
        <p:txBody>
          <a:bodyPr>
            <a:spAutoFit/>
          </a:bodyPr>
          <a:lstStyle/>
          <a:p>
            <a:pPr>
              <a:spcBef>
                <a:spcPct val="50000"/>
              </a:spcBef>
            </a:pPr>
            <a:r>
              <a:rPr lang="en-US" sz="1800" dirty="0">
                <a:solidFill>
                  <a:schemeClr val="tx2"/>
                </a:solidFill>
              </a:rPr>
              <a:t>Survey of the scientific literature </a:t>
            </a:r>
          </a:p>
        </p:txBody>
      </p:sp>
      <p:sp>
        <p:nvSpPr>
          <p:cNvPr id="9" name="Rectangle 9"/>
          <p:cNvSpPr>
            <a:spLocks noChangeArrowheads="1"/>
          </p:cNvSpPr>
          <p:nvPr/>
        </p:nvSpPr>
        <p:spPr bwMode="auto">
          <a:xfrm>
            <a:off x="1221387" y="1676400"/>
            <a:ext cx="5688863" cy="4800600"/>
          </a:xfrm>
          <a:prstGeom prst="rect">
            <a:avLst/>
          </a:prstGeom>
          <a:noFill/>
          <a:ln w="28575">
            <a:solidFill>
              <a:srgbClr val="C00000"/>
            </a:solidFill>
            <a:miter lim="800000"/>
            <a:headEnd/>
            <a:tailEnd/>
          </a:ln>
          <a:effectLst/>
        </p:spPr>
        <p:txBody>
          <a:bodyPr wrap="none" anchor="ctr"/>
          <a:lstStyle/>
          <a:p>
            <a:endParaRPr lang="en-IN"/>
          </a:p>
        </p:txBody>
      </p:sp>
      <p:sp>
        <p:nvSpPr>
          <p:cNvPr id="10" name="Text Box 10"/>
          <p:cNvSpPr txBox="1">
            <a:spLocks noChangeArrowheads="1"/>
          </p:cNvSpPr>
          <p:nvPr/>
        </p:nvSpPr>
        <p:spPr bwMode="auto">
          <a:xfrm>
            <a:off x="1737364" y="5257800"/>
            <a:ext cx="5394960" cy="738664"/>
          </a:xfrm>
          <a:prstGeom prst="rect">
            <a:avLst/>
          </a:prstGeom>
          <a:noFill/>
          <a:ln w="9525">
            <a:noFill/>
            <a:miter lim="800000"/>
            <a:headEnd/>
            <a:tailEnd/>
          </a:ln>
          <a:effectLst/>
        </p:spPr>
        <p:txBody>
          <a:bodyPr wrap="square">
            <a:spAutoFit/>
          </a:bodyPr>
          <a:lstStyle/>
          <a:p>
            <a:pPr>
              <a:spcBef>
                <a:spcPct val="50000"/>
              </a:spcBef>
            </a:pPr>
            <a:r>
              <a:rPr lang="en-US" sz="1200" dirty="0">
                <a:solidFill>
                  <a:schemeClr val="tx2"/>
                </a:solidFill>
              </a:rPr>
              <a:t>The number of chitin scientific reports since 1990 as obtained from </a:t>
            </a:r>
            <a:r>
              <a:rPr lang="en-US" sz="1200" dirty="0" err="1">
                <a:solidFill>
                  <a:schemeClr val="tx2"/>
                </a:solidFill>
              </a:rPr>
              <a:t>ScienceDirect</a:t>
            </a:r>
            <a:r>
              <a:rPr lang="en-US" sz="1200" baseline="30000" dirty="0">
                <a:solidFill>
                  <a:schemeClr val="tx2"/>
                </a:solidFill>
              </a:rPr>
              <a:t>®</a:t>
            </a:r>
          </a:p>
          <a:p>
            <a:pPr>
              <a:spcBef>
                <a:spcPct val="50000"/>
              </a:spcBef>
            </a:pPr>
            <a:r>
              <a:rPr lang="en-US" sz="1200" dirty="0" smtClean="0">
                <a:solidFill>
                  <a:schemeClr val="tx2"/>
                </a:solidFill>
              </a:rPr>
              <a:t>The </a:t>
            </a:r>
            <a:r>
              <a:rPr lang="en-US" sz="1200" dirty="0">
                <a:solidFill>
                  <a:schemeClr val="tx2"/>
                </a:solidFill>
              </a:rPr>
              <a:t>number of reports of 2006 is through April, 15</a:t>
            </a:r>
            <a:r>
              <a:rPr lang="en-US" sz="1200" baseline="30000" dirty="0">
                <a:solidFill>
                  <a:schemeClr val="tx2"/>
                </a:solidFill>
              </a:rPr>
              <a:t>th</a:t>
            </a:r>
            <a:r>
              <a:rPr lang="en-US" sz="1200" dirty="0">
                <a:solidFill>
                  <a:schemeClr val="tx2"/>
                </a:solidFill>
              </a:rPr>
              <a:t>  </a:t>
            </a:r>
          </a:p>
        </p:txBody>
      </p:sp>
      <p:pic>
        <p:nvPicPr>
          <p:cNvPr id="11" name="Picture 11" descr="number of US patents"/>
          <p:cNvPicPr>
            <a:picLocks noGrp="1" noChangeAspect="1" noChangeArrowheads="1"/>
          </p:cNvPicPr>
          <p:nvPr>
            <p:ph sz="quarter" idx="2"/>
          </p:nvPr>
        </p:nvPicPr>
        <p:blipFill>
          <a:blip r:embed="rId2"/>
          <a:srcRect/>
          <a:stretch>
            <a:fillRect/>
          </a:stretch>
        </p:blipFill>
        <p:spPr>
          <a:xfrm>
            <a:off x="7504635" y="2001838"/>
            <a:ext cx="3912301" cy="2343150"/>
          </a:xfrm>
        </p:spPr>
      </p:pic>
      <p:sp>
        <p:nvSpPr>
          <p:cNvPr id="12" name="Rectangle 12"/>
          <p:cNvSpPr>
            <a:spLocks noChangeArrowheads="1"/>
          </p:cNvSpPr>
          <p:nvPr/>
        </p:nvSpPr>
        <p:spPr bwMode="auto">
          <a:xfrm>
            <a:off x="7299983" y="1676400"/>
            <a:ext cx="4143079" cy="2743200"/>
          </a:xfrm>
          <a:prstGeom prst="rect">
            <a:avLst/>
          </a:prstGeom>
          <a:noFill/>
          <a:ln w="25400">
            <a:solidFill>
              <a:srgbClr val="C00000"/>
            </a:solidFill>
            <a:miter lim="800000"/>
            <a:headEnd/>
            <a:tailEnd/>
          </a:ln>
          <a:effectLst/>
        </p:spPr>
        <p:txBody>
          <a:bodyPr wrap="none" anchor="ctr"/>
          <a:lstStyle/>
          <a:p>
            <a:endParaRPr lang="en-IN"/>
          </a:p>
        </p:txBody>
      </p:sp>
      <p:sp>
        <p:nvSpPr>
          <p:cNvPr id="13" name="Text Box 13"/>
          <p:cNvSpPr txBox="1">
            <a:spLocks noChangeArrowheads="1"/>
          </p:cNvSpPr>
          <p:nvPr/>
        </p:nvSpPr>
        <p:spPr bwMode="auto">
          <a:xfrm>
            <a:off x="7674450" y="1726474"/>
            <a:ext cx="3810000" cy="366713"/>
          </a:xfrm>
          <a:prstGeom prst="rect">
            <a:avLst/>
          </a:prstGeom>
          <a:noFill/>
          <a:ln w="9525">
            <a:noFill/>
            <a:miter lim="800000"/>
            <a:headEnd/>
            <a:tailEnd/>
          </a:ln>
          <a:effectLst/>
        </p:spPr>
        <p:txBody>
          <a:bodyPr>
            <a:spAutoFit/>
          </a:bodyPr>
          <a:lstStyle/>
          <a:p>
            <a:pPr>
              <a:spcBef>
                <a:spcPct val="50000"/>
              </a:spcBef>
            </a:pPr>
            <a:r>
              <a:rPr lang="en-US" sz="1800" dirty="0">
                <a:solidFill>
                  <a:schemeClr val="tx2"/>
                </a:solidFill>
              </a:rPr>
              <a:t>Number of US patents</a:t>
            </a:r>
          </a:p>
        </p:txBody>
      </p:sp>
      <p:sp>
        <p:nvSpPr>
          <p:cNvPr id="14" name="Text Box 14"/>
          <p:cNvSpPr txBox="1">
            <a:spLocks noChangeArrowheads="1"/>
          </p:cNvSpPr>
          <p:nvPr/>
        </p:nvSpPr>
        <p:spPr bwMode="auto">
          <a:xfrm>
            <a:off x="7591716" y="4191000"/>
            <a:ext cx="4038600" cy="276999"/>
          </a:xfrm>
          <a:prstGeom prst="rect">
            <a:avLst/>
          </a:prstGeom>
          <a:noFill/>
          <a:ln w="9525">
            <a:noFill/>
            <a:miter lim="800000"/>
            <a:headEnd/>
            <a:tailEnd/>
          </a:ln>
          <a:effectLst/>
        </p:spPr>
        <p:txBody>
          <a:bodyPr>
            <a:spAutoFit/>
          </a:bodyPr>
          <a:lstStyle/>
          <a:p>
            <a:pPr>
              <a:spcBef>
                <a:spcPct val="50000"/>
              </a:spcBef>
            </a:pPr>
            <a:r>
              <a:rPr lang="en-US" sz="1200" dirty="0">
                <a:solidFill>
                  <a:schemeClr val="tx2"/>
                </a:solidFill>
                <a:latin typeface="Times New Roman" pitchFamily="18" charset="0"/>
                <a:cs typeface="Times New Roman" pitchFamily="18" charset="0"/>
              </a:rPr>
              <a:t>Source: </a:t>
            </a:r>
            <a:r>
              <a:rPr lang="en-US" sz="1200" dirty="0">
                <a:solidFill>
                  <a:schemeClr val="tx2"/>
                </a:solidFill>
                <a:latin typeface="Times New Roman" pitchFamily="18" charset="0"/>
                <a:cs typeface="Times New Roman" pitchFamily="18" charset="0"/>
                <a:hlinkClick r:id="rId3"/>
              </a:rPr>
              <a:t>www.carmeda.com/eng/businessarea/</a:t>
            </a:r>
            <a:r>
              <a:rPr lang="en-US" sz="1200" dirty="0">
                <a:solidFill>
                  <a:schemeClr val="tx2"/>
                </a:solidFill>
                <a:latin typeface="Times New Roman" pitchFamily="18" charset="0"/>
                <a:cs typeface="Times New Roman" pitchFamily="18" charset="0"/>
              </a:rPr>
              <a:t>  </a:t>
            </a:r>
          </a:p>
        </p:txBody>
      </p:sp>
      <p:sp>
        <p:nvSpPr>
          <p:cNvPr id="15" name="Text Box 17"/>
          <p:cNvSpPr txBox="1">
            <a:spLocks noChangeArrowheads="1"/>
          </p:cNvSpPr>
          <p:nvPr/>
        </p:nvSpPr>
        <p:spPr bwMode="auto">
          <a:xfrm>
            <a:off x="7657036" y="4572000"/>
            <a:ext cx="3200400" cy="366713"/>
          </a:xfrm>
          <a:prstGeom prst="rect">
            <a:avLst/>
          </a:prstGeom>
          <a:noFill/>
          <a:ln w="9525">
            <a:noFill/>
            <a:miter lim="800000"/>
            <a:headEnd/>
            <a:tailEnd/>
          </a:ln>
          <a:effectLst/>
        </p:spPr>
        <p:txBody>
          <a:bodyPr>
            <a:spAutoFit/>
          </a:bodyPr>
          <a:lstStyle/>
          <a:p>
            <a:pPr>
              <a:spcBef>
                <a:spcPct val="50000"/>
              </a:spcBef>
            </a:pPr>
            <a:r>
              <a:rPr lang="en-US" sz="1800" dirty="0">
                <a:solidFill>
                  <a:schemeClr val="tx2"/>
                </a:solidFill>
              </a:rPr>
              <a:t>International conferences</a:t>
            </a:r>
          </a:p>
        </p:txBody>
      </p:sp>
      <p:sp>
        <p:nvSpPr>
          <p:cNvPr id="16" name="Rectangle 18"/>
          <p:cNvSpPr>
            <a:spLocks noChangeArrowheads="1"/>
          </p:cNvSpPr>
          <p:nvPr/>
        </p:nvSpPr>
        <p:spPr bwMode="auto">
          <a:xfrm>
            <a:off x="7313046" y="4572000"/>
            <a:ext cx="4116953" cy="1905000"/>
          </a:xfrm>
          <a:prstGeom prst="rect">
            <a:avLst/>
          </a:prstGeom>
          <a:noFill/>
          <a:ln w="25400">
            <a:solidFill>
              <a:srgbClr val="C00000"/>
            </a:solidFill>
            <a:miter lim="800000"/>
            <a:headEnd/>
            <a:tailEnd/>
          </a:ln>
          <a:effectLst/>
        </p:spPr>
        <p:txBody>
          <a:bodyPr wrap="none" anchor="ctr"/>
          <a:lstStyle/>
          <a:p>
            <a:endParaRPr lang="en-IN"/>
          </a:p>
        </p:txBody>
      </p:sp>
      <p:sp>
        <p:nvSpPr>
          <p:cNvPr id="17" name="Text Box 19"/>
          <p:cNvSpPr txBox="1">
            <a:spLocks noChangeArrowheads="1"/>
          </p:cNvSpPr>
          <p:nvPr/>
        </p:nvSpPr>
        <p:spPr bwMode="auto">
          <a:xfrm>
            <a:off x="7352235" y="4876800"/>
            <a:ext cx="3907947" cy="1524000"/>
          </a:xfrm>
          <a:prstGeom prst="rect">
            <a:avLst/>
          </a:prstGeom>
          <a:noFill/>
          <a:ln w="9525">
            <a:noFill/>
            <a:miter lim="800000"/>
            <a:headEnd/>
            <a:tailEnd/>
          </a:ln>
          <a:effectLst/>
        </p:spPr>
        <p:txBody>
          <a:bodyPr wrap="square">
            <a:spAutoFit/>
          </a:bodyPr>
          <a:lstStyle/>
          <a:p>
            <a:pPr>
              <a:lnSpc>
                <a:spcPct val="90000"/>
              </a:lnSpc>
              <a:spcBef>
                <a:spcPct val="50000"/>
              </a:spcBef>
            </a:pPr>
            <a:r>
              <a:rPr lang="en-US" sz="1200" dirty="0">
                <a:solidFill>
                  <a:schemeClr val="tx2"/>
                </a:solidFill>
              </a:rPr>
              <a:t>International Conference on Chitin and </a:t>
            </a:r>
            <a:r>
              <a:rPr lang="en-US" sz="1200" dirty="0" err="1">
                <a:solidFill>
                  <a:schemeClr val="tx2"/>
                </a:solidFill>
              </a:rPr>
              <a:t>Chitosan</a:t>
            </a:r>
            <a:r>
              <a:rPr lang="en-US" sz="1200" dirty="0">
                <a:solidFill>
                  <a:schemeClr val="tx2"/>
                </a:solidFill>
              </a:rPr>
              <a:t>   (ICCC)</a:t>
            </a:r>
          </a:p>
          <a:p>
            <a:pPr>
              <a:lnSpc>
                <a:spcPct val="90000"/>
              </a:lnSpc>
              <a:spcBef>
                <a:spcPct val="50000"/>
              </a:spcBef>
            </a:pPr>
            <a:r>
              <a:rPr lang="en-US" sz="1200" dirty="0">
                <a:solidFill>
                  <a:schemeClr val="tx2"/>
                </a:solidFill>
              </a:rPr>
              <a:t>International Conference of the European Chitin Society (EUCHIS)</a:t>
            </a:r>
          </a:p>
          <a:p>
            <a:pPr>
              <a:lnSpc>
                <a:spcPct val="90000"/>
              </a:lnSpc>
              <a:spcBef>
                <a:spcPct val="50000"/>
              </a:spcBef>
            </a:pPr>
            <a:r>
              <a:rPr lang="en-US" sz="1200" dirty="0">
                <a:solidFill>
                  <a:schemeClr val="tx2"/>
                </a:solidFill>
              </a:rPr>
              <a:t>International Conference “New achievements in study of chitin and </a:t>
            </a:r>
            <a:r>
              <a:rPr lang="en-US" sz="1200" dirty="0" err="1">
                <a:solidFill>
                  <a:schemeClr val="tx2"/>
                </a:solidFill>
              </a:rPr>
              <a:t>chitosan</a:t>
            </a:r>
            <a:r>
              <a:rPr lang="en-US" sz="1200" dirty="0">
                <a:solidFill>
                  <a:schemeClr val="tx2"/>
                </a:solidFill>
              </a:rPr>
              <a:t>” </a:t>
            </a:r>
          </a:p>
          <a:p>
            <a:pPr>
              <a:lnSpc>
                <a:spcPct val="90000"/>
              </a:lnSpc>
              <a:spcBef>
                <a:spcPct val="50000"/>
              </a:spcBef>
            </a:pPr>
            <a:r>
              <a:rPr lang="en-US" sz="1200" dirty="0">
                <a:solidFill>
                  <a:schemeClr val="tx2"/>
                </a:solidFill>
              </a:rPr>
              <a:t>Asia-Pacific Chitin </a:t>
            </a:r>
            <a:r>
              <a:rPr lang="en-US" sz="1200" dirty="0" err="1">
                <a:solidFill>
                  <a:schemeClr val="tx2"/>
                </a:solidFill>
              </a:rPr>
              <a:t>Chitosan</a:t>
            </a:r>
            <a:r>
              <a:rPr lang="en-US" sz="1200" dirty="0">
                <a:solidFill>
                  <a:schemeClr val="tx2"/>
                </a:solidFill>
              </a:rPr>
              <a:t> Symposium (APCCS)</a:t>
            </a:r>
          </a:p>
        </p:txBody>
      </p:sp>
      <p:grpSp>
        <p:nvGrpSpPr>
          <p:cNvPr id="18" name="Group 21"/>
          <p:cNvGrpSpPr>
            <a:grpSpLocks/>
          </p:cNvGrpSpPr>
          <p:nvPr/>
        </p:nvGrpSpPr>
        <p:grpSpPr bwMode="auto">
          <a:xfrm>
            <a:off x="1297587" y="1676400"/>
            <a:ext cx="5508161" cy="3430588"/>
            <a:chOff x="192" y="1104"/>
            <a:chExt cx="2832" cy="2113"/>
          </a:xfrm>
        </p:grpSpPr>
        <p:pic>
          <p:nvPicPr>
            <p:cNvPr id="19" name="Picture 8" descr="Survey of the chitin literature"/>
            <p:cNvPicPr>
              <a:picLocks noChangeAspect="1" noChangeArrowheads="1"/>
            </p:cNvPicPr>
            <p:nvPr/>
          </p:nvPicPr>
          <p:blipFill>
            <a:blip r:embed="rId4"/>
            <a:srcRect/>
            <a:stretch>
              <a:fillRect/>
            </a:stretch>
          </p:blipFill>
          <p:spPr bwMode="auto">
            <a:xfrm>
              <a:off x="192" y="1547"/>
              <a:ext cx="2832" cy="1670"/>
            </a:xfrm>
            <a:prstGeom prst="rect">
              <a:avLst/>
            </a:prstGeom>
            <a:noFill/>
            <a:ln/>
            <a:effectLst/>
          </p:spPr>
        </p:pic>
        <p:sp>
          <p:nvSpPr>
            <p:cNvPr id="20" name="Rectangle 20"/>
            <p:cNvSpPr>
              <a:spLocks noChangeArrowheads="1"/>
            </p:cNvSpPr>
            <p:nvPr/>
          </p:nvSpPr>
          <p:spPr bwMode="auto">
            <a:xfrm>
              <a:off x="2910" y="1104"/>
              <a:ext cx="66" cy="1296"/>
            </a:xfrm>
            <a:prstGeom prst="rect">
              <a:avLst/>
            </a:prstGeom>
            <a:solidFill>
              <a:srgbClr val="CC99FF">
                <a:alpha val="39999"/>
              </a:srgbClr>
            </a:solidFill>
            <a:ln w="9525">
              <a:noFill/>
              <a:miter lim="800000"/>
              <a:headEnd/>
              <a:tailEnd/>
            </a:ln>
            <a:effectLst/>
          </p:spPr>
          <p:txBody>
            <a:bodyPr wrap="none" anchor="ctr"/>
            <a:lstStyle/>
            <a:p>
              <a:endParaRPr lang="en-IN"/>
            </a:p>
          </p:txBody>
        </p:sp>
      </p:grpSp>
      <p:sp>
        <p:nvSpPr>
          <p:cNvPr id="21" name="Text Box 22"/>
          <p:cNvSpPr txBox="1">
            <a:spLocks noChangeArrowheads="1"/>
          </p:cNvSpPr>
          <p:nvPr/>
        </p:nvSpPr>
        <p:spPr bwMode="auto">
          <a:xfrm>
            <a:off x="1754788" y="6061166"/>
            <a:ext cx="4038600" cy="276999"/>
          </a:xfrm>
          <a:prstGeom prst="rect">
            <a:avLst/>
          </a:prstGeom>
          <a:noFill/>
          <a:ln w="9525">
            <a:noFill/>
            <a:miter lim="800000"/>
            <a:headEnd/>
            <a:tailEnd/>
          </a:ln>
          <a:effectLst/>
        </p:spPr>
        <p:txBody>
          <a:bodyPr wrap="square">
            <a:spAutoFit/>
          </a:bodyPr>
          <a:lstStyle/>
          <a:p>
            <a:pPr>
              <a:spcBef>
                <a:spcPct val="50000"/>
              </a:spcBef>
            </a:pPr>
            <a:r>
              <a:rPr lang="en-US" sz="1200" dirty="0">
                <a:solidFill>
                  <a:schemeClr val="tx2"/>
                </a:solidFill>
                <a:latin typeface="Times New Roman" pitchFamily="18" charset="0"/>
                <a:cs typeface="Times New Roman" pitchFamily="18" charset="0"/>
              </a:rPr>
              <a:t>Source: </a:t>
            </a:r>
            <a:r>
              <a:rPr lang="en-US" sz="1200" dirty="0">
                <a:solidFill>
                  <a:schemeClr val="tx2"/>
                </a:solidFill>
                <a:latin typeface="Times New Roman" pitchFamily="18" charset="0"/>
                <a:cs typeface="Times New Roman" pitchFamily="18" charset="0"/>
                <a:hlinkClick r:id="rId5"/>
              </a:rPr>
              <a:t>www.sciencedirect.com/</a:t>
            </a:r>
            <a:r>
              <a:rPr lang="en-US" sz="1200" dirty="0">
                <a:solidFill>
                  <a:schemeClr val="tx2"/>
                </a:solidFill>
                <a:latin typeface="Times New Roman" pitchFamily="18" charset="0"/>
                <a:cs typeface="Times New Roman" pitchFamily="18" charset="0"/>
              </a:rPr>
              <a:t> </a:t>
            </a:r>
            <a:endParaRPr lang="en-US" sz="1200" i="1" dirty="0">
              <a:solidFill>
                <a:schemeClr val="tx2"/>
              </a:solidFill>
              <a:latin typeface="Times New Roman" pitchFamily="18" charset="0"/>
              <a:cs typeface="Times New Roman" pitchFamily="18"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817580" y="4392199"/>
            <a:ext cx="10933611" cy="2308324"/>
          </a:xfrm>
          <a:prstGeom prst="rect">
            <a:avLst/>
          </a:prstGeom>
          <a:ln w="12700">
            <a:noFill/>
          </a:ln>
        </p:spPr>
        <p:style>
          <a:lnRef idx="2">
            <a:schemeClr val="accent1"/>
          </a:lnRef>
          <a:fillRef idx="1">
            <a:schemeClr val="lt1"/>
          </a:fillRef>
          <a:effectRef idx="0">
            <a:schemeClr val="accent1"/>
          </a:effectRef>
          <a:fontRef idx="minor">
            <a:schemeClr val="dk1"/>
          </a:fontRef>
        </p:style>
        <p:txBody>
          <a:bodyPr wrap="square">
            <a:spAutoFit/>
          </a:bodyPr>
          <a:lstStyle/>
          <a:p>
            <a:pPr lvl="0" indent="457200" fontAlgn="base">
              <a:spcBef>
                <a:spcPct val="0"/>
              </a:spcBef>
              <a:spcAft>
                <a:spcPct val="0"/>
              </a:spcAft>
              <a:tabLst>
                <a:tab pos="1781175" algn="l"/>
              </a:tabLst>
            </a:pPr>
            <a:r>
              <a:rPr lang="en-US" b="1" dirty="0" smtClean="0">
                <a:solidFill>
                  <a:schemeClr val="tx2"/>
                </a:solidFill>
                <a:latin typeface="Century Gothic" pitchFamily="34" charset="0"/>
                <a:ea typeface="Calibri" pitchFamily="34" charset="0"/>
                <a:cs typeface="Times New Roman" pitchFamily="18" charset="0"/>
              </a:rPr>
              <a:t>Methods of Characterization</a:t>
            </a:r>
          </a:p>
          <a:p>
            <a:pPr lvl="0" indent="457200" fontAlgn="base">
              <a:spcBef>
                <a:spcPct val="0"/>
              </a:spcBef>
              <a:spcAft>
                <a:spcPct val="0"/>
              </a:spcAft>
              <a:buAutoNum type="romanUcParenBoth"/>
              <a:tabLst>
                <a:tab pos="1781175" algn="l"/>
              </a:tabLst>
            </a:pPr>
            <a:r>
              <a:rPr lang="en-US" b="1" dirty="0" smtClean="0">
                <a:solidFill>
                  <a:srgbClr val="C00000"/>
                </a:solidFill>
                <a:latin typeface="Century Gothic" pitchFamily="34" charset="0"/>
                <a:ea typeface="Calibri" pitchFamily="34" charset="0"/>
                <a:cs typeface="Times New Roman" pitchFamily="18" charset="0"/>
              </a:rPr>
              <a:t>Determination of Chitosan and </a:t>
            </a:r>
            <a:r>
              <a:rPr lang="en-US" b="1" dirty="0" err="1" smtClean="0">
                <a:solidFill>
                  <a:srgbClr val="C00000"/>
                </a:solidFill>
                <a:latin typeface="Century Gothic" pitchFamily="34" charset="0"/>
                <a:ea typeface="Calibri" pitchFamily="34" charset="0"/>
                <a:cs typeface="Times New Roman" pitchFamily="18" charset="0"/>
              </a:rPr>
              <a:t>chitooligomers</a:t>
            </a:r>
            <a:r>
              <a:rPr lang="en-US" b="1" dirty="0" smtClean="0">
                <a:solidFill>
                  <a:srgbClr val="C00000"/>
                </a:solidFill>
                <a:latin typeface="Century Gothic" pitchFamily="34" charset="0"/>
                <a:ea typeface="Calibri" pitchFamily="34" charset="0"/>
                <a:cs typeface="Times New Roman" pitchFamily="18" charset="0"/>
              </a:rPr>
              <a:t> content- </a:t>
            </a:r>
            <a:r>
              <a:rPr lang="en-US" dirty="0" smtClean="0">
                <a:solidFill>
                  <a:schemeClr val="tx2"/>
                </a:solidFill>
                <a:latin typeface="Century Gothic" pitchFamily="34" charset="0"/>
                <a:ea typeface="Calibri" pitchFamily="34" charset="0"/>
                <a:cs typeface="Times New Roman" pitchFamily="18" charset="0"/>
              </a:rPr>
              <a:t>The </a:t>
            </a:r>
            <a:r>
              <a:rPr lang="en-US" dirty="0" err="1" smtClean="0">
                <a:solidFill>
                  <a:schemeClr val="tx2"/>
                </a:solidFill>
                <a:latin typeface="Century Gothic" pitchFamily="34" charset="0"/>
                <a:ea typeface="Calibri" pitchFamily="34" charset="0"/>
                <a:cs typeface="Times New Roman" pitchFamily="18" charset="0"/>
              </a:rPr>
              <a:t>chitooligomers</a:t>
            </a:r>
            <a:r>
              <a:rPr lang="en-US" dirty="0" smtClean="0">
                <a:solidFill>
                  <a:schemeClr val="tx2"/>
                </a:solidFill>
                <a:latin typeface="Century Gothic" pitchFamily="34" charset="0"/>
                <a:ea typeface="Calibri" pitchFamily="34" charset="0"/>
                <a:cs typeface="Times New Roman" pitchFamily="18" charset="0"/>
              </a:rPr>
              <a:t> content was determined by 3, 5-DNS  (Miller, 1959).</a:t>
            </a:r>
          </a:p>
          <a:p>
            <a:pPr lvl="0" indent="457200" eaLnBrk="0" fontAlgn="base" hangingPunct="0">
              <a:spcBef>
                <a:spcPct val="0"/>
              </a:spcBef>
              <a:spcAft>
                <a:spcPct val="0"/>
              </a:spcAft>
              <a:buAutoNum type="romanUcParenBoth"/>
              <a:tabLst>
                <a:tab pos="1781175" algn="l"/>
              </a:tabLst>
            </a:pPr>
            <a:r>
              <a:rPr lang="en-US" b="1" dirty="0" err="1" smtClean="0">
                <a:solidFill>
                  <a:srgbClr val="C00000"/>
                </a:solidFill>
                <a:latin typeface="Century Gothic" pitchFamily="34" charset="0"/>
                <a:ea typeface="Calibri" pitchFamily="34" charset="0"/>
                <a:cs typeface="Times New Roman" pitchFamily="18" charset="0"/>
              </a:rPr>
              <a:t>Fourior</a:t>
            </a:r>
            <a:r>
              <a:rPr lang="en-US" b="1" dirty="0" smtClean="0">
                <a:solidFill>
                  <a:srgbClr val="C00000"/>
                </a:solidFill>
                <a:latin typeface="Century Gothic" pitchFamily="34" charset="0"/>
                <a:ea typeface="Calibri" pitchFamily="34" charset="0"/>
                <a:cs typeface="Times New Roman" pitchFamily="18" charset="0"/>
              </a:rPr>
              <a:t> transform infrared Spectroscopy- </a:t>
            </a:r>
            <a:r>
              <a:rPr lang="en-US" dirty="0" smtClean="0">
                <a:solidFill>
                  <a:schemeClr val="tx2"/>
                </a:solidFill>
                <a:latin typeface="Century Gothic" pitchFamily="34" charset="0"/>
                <a:ea typeface="Calibri" pitchFamily="34" charset="0"/>
                <a:cs typeface="Times New Roman" pitchFamily="18" charset="0"/>
              </a:rPr>
              <a:t>FTIR were performed with a PERKIN ELMER FTIR instrument. FTIR spectra are usually recorded in the middle infrared (4000 cm</a:t>
            </a:r>
            <a:r>
              <a:rPr lang="en-US" baseline="30000" dirty="0" smtClean="0">
                <a:solidFill>
                  <a:schemeClr val="tx2"/>
                </a:solidFill>
                <a:latin typeface="Century Gothic" pitchFamily="34" charset="0"/>
                <a:ea typeface="Calibri" pitchFamily="34" charset="0"/>
                <a:cs typeface="Times New Roman" pitchFamily="18" charset="0"/>
              </a:rPr>
              <a:t>-1</a:t>
            </a:r>
            <a:r>
              <a:rPr lang="en-US" dirty="0" smtClean="0">
                <a:solidFill>
                  <a:schemeClr val="tx2"/>
                </a:solidFill>
                <a:latin typeface="Century Gothic" pitchFamily="34" charset="0"/>
                <a:ea typeface="Calibri" pitchFamily="34" charset="0"/>
                <a:cs typeface="Times New Roman" pitchFamily="18" charset="0"/>
              </a:rPr>
              <a:t> to 400 cm</a:t>
            </a:r>
            <a:r>
              <a:rPr lang="en-US" baseline="30000" dirty="0" smtClean="0">
                <a:solidFill>
                  <a:schemeClr val="tx2"/>
                </a:solidFill>
                <a:latin typeface="Century Gothic" pitchFamily="34" charset="0"/>
                <a:ea typeface="Calibri" pitchFamily="34" charset="0"/>
                <a:cs typeface="Times New Roman" pitchFamily="18" charset="0"/>
              </a:rPr>
              <a:t>-1</a:t>
            </a:r>
            <a:r>
              <a:rPr lang="en-US" dirty="0" smtClean="0">
                <a:solidFill>
                  <a:schemeClr val="tx2"/>
                </a:solidFill>
                <a:latin typeface="Century Gothic" pitchFamily="34" charset="0"/>
                <a:ea typeface="Calibri" pitchFamily="34" charset="0"/>
                <a:cs typeface="Times New Roman" pitchFamily="18" charset="0"/>
              </a:rPr>
              <a:t>) with a resolution of 4 cm</a:t>
            </a:r>
            <a:r>
              <a:rPr lang="en-US" baseline="30000" dirty="0" smtClean="0">
                <a:solidFill>
                  <a:schemeClr val="tx2"/>
                </a:solidFill>
                <a:latin typeface="Century Gothic" pitchFamily="34" charset="0"/>
                <a:ea typeface="Calibri" pitchFamily="34" charset="0"/>
                <a:cs typeface="Times New Roman" pitchFamily="18" charset="0"/>
              </a:rPr>
              <a:t>-1</a:t>
            </a:r>
            <a:r>
              <a:rPr lang="en-US" dirty="0" smtClean="0">
                <a:solidFill>
                  <a:schemeClr val="tx2"/>
                </a:solidFill>
                <a:latin typeface="Century Gothic" pitchFamily="34" charset="0"/>
                <a:ea typeface="Calibri" pitchFamily="34" charset="0"/>
                <a:cs typeface="Times New Roman" pitchFamily="18" charset="0"/>
              </a:rPr>
              <a:t> (</a:t>
            </a:r>
            <a:r>
              <a:rPr lang="en-US" dirty="0" err="1" smtClean="0">
                <a:solidFill>
                  <a:schemeClr val="tx2"/>
                </a:solidFill>
                <a:latin typeface="Century Gothic" pitchFamily="34" charset="0"/>
                <a:ea typeface="Calibri" pitchFamily="34" charset="0"/>
                <a:cs typeface="Times New Roman" pitchFamily="18" charset="0"/>
              </a:rPr>
              <a:t>Thanpitcha</a:t>
            </a:r>
            <a:r>
              <a:rPr lang="en-US" dirty="0" smtClean="0">
                <a:solidFill>
                  <a:schemeClr val="tx2"/>
                </a:solidFill>
                <a:latin typeface="Century Gothic" pitchFamily="34" charset="0"/>
                <a:ea typeface="Calibri" pitchFamily="34" charset="0"/>
                <a:cs typeface="Times New Roman" pitchFamily="18" charset="0"/>
              </a:rPr>
              <a:t> </a:t>
            </a:r>
            <a:r>
              <a:rPr lang="en-US" i="1" dirty="0" smtClean="0">
                <a:solidFill>
                  <a:schemeClr val="tx2"/>
                </a:solidFill>
                <a:latin typeface="Century Gothic" pitchFamily="34" charset="0"/>
                <a:ea typeface="Calibri" pitchFamily="34" charset="0"/>
                <a:cs typeface="Times New Roman" pitchFamily="18" charset="0"/>
              </a:rPr>
              <a:t>et al.,</a:t>
            </a:r>
            <a:r>
              <a:rPr lang="en-US" dirty="0" smtClean="0">
                <a:solidFill>
                  <a:schemeClr val="tx2"/>
                </a:solidFill>
                <a:latin typeface="Century Gothic" pitchFamily="34" charset="0"/>
                <a:ea typeface="Calibri" pitchFamily="34" charset="0"/>
                <a:cs typeface="Times New Roman" pitchFamily="18" charset="0"/>
              </a:rPr>
              <a:t> 2008).</a:t>
            </a:r>
          </a:p>
          <a:p>
            <a:pPr lvl="0" indent="457200" eaLnBrk="0" fontAlgn="base" hangingPunct="0">
              <a:spcBef>
                <a:spcPct val="0"/>
              </a:spcBef>
              <a:spcAft>
                <a:spcPct val="0"/>
              </a:spcAft>
              <a:buAutoNum type="romanUcParenBoth"/>
              <a:tabLst>
                <a:tab pos="1781175" algn="l"/>
              </a:tabLst>
            </a:pPr>
            <a:r>
              <a:rPr lang="en-US" b="1" dirty="0" smtClean="0">
                <a:solidFill>
                  <a:srgbClr val="C00000"/>
                </a:solidFill>
                <a:latin typeface="Century Gothic" pitchFamily="34" charset="0"/>
                <a:ea typeface="Calibri" pitchFamily="34" charset="0"/>
                <a:cs typeface="Times New Roman" pitchFamily="18" charset="0"/>
              </a:rPr>
              <a:t> UV </a:t>
            </a:r>
            <a:r>
              <a:rPr lang="en-US" b="1" dirty="0" err="1" smtClean="0">
                <a:solidFill>
                  <a:srgbClr val="C00000"/>
                </a:solidFill>
                <a:latin typeface="Century Gothic" pitchFamily="34" charset="0"/>
                <a:ea typeface="Calibri" pitchFamily="34" charset="0"/>
                <a:cs typeface="Times New Roman" pitchFamily="18" charset="0"/>
              </a:rPr>
              <a:t>vis</a:t>
            </a:r>
            <a:r>
              <a:rPr lang="en-US" b="1" dirty="0" smtClean="0">
                <a:solidFill>
                  <a:srgbClr val="C00000"/>
                </a:solidFill>
                <a:latin typeface="Century Gothic" pitchFamily="34" charset="0"/>
                <a:ea typeface="Calibri" pitchFamily="34" charset="0"/>
                <a:cs typeface="Times New Roman" pitchFamily="18" charset="0"/>
              </a:rPr>
              <a:t> spectroscopy of COS- </a:t>
            </a:r>
            <a:r>
              <a:rPr lang="en-US" dirty="0" smtClean="0">
                <a:solidFill>
                  <a:schemeClr val="tx2"/>
                </a:solidFill>
                <a:latin typeface="Century Gothic" pitchFamily="34" charset="0"/>
                <a:ea typeface="Calibri" pitchFamily="34" charset="0"/>
                <a:cs typeface="Times New Roman" pitchFamily="18" charset="0"/>
              </a:rPr>
              <a:t>UV-Vis spectra of chitosan derivatives are usually recorded in aqueous acid (acetic acid) solutions in a 1.0 cm quartz cell at ambient temperature. </a:t>
            </a:r>
          </a:p>
        </p:txBody>
      </p:sp>
      <p:graphicFrame>
        <p:nvGraphicFramePr>
          <p:cNvPr id="16" name="Diagram 15"/>
          <p:cNvGraphicFramePr/>
          <p:nvPr/>
        </p:nvGraphicFramePr>
        <p:xfrm>
          <a:off x="2837329" y="121023"/>
          <a:ext cx="7016511" cy="41750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22449580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3"/>
          <a:srcRect/>
          <a:stretch>
            <a:fillRect/>
          </a:stretch>
        </p:blipFill>
        <p:spPr bwMode="auto">
          <a:xfrm>
            <a:off x="1149538" y="1489172"/>
            <a:ext cx="5466119" cy="3644537"/>
          </a:xfrm>
          <a:prstGeom prst="rect">
            <a:avLst/>
          </a:prstGeom>
          <a:noFill/>
          <a:ln w="9525">
            <a:noFill/>
            <a:miter lim="800000"/>
            <a:headEnd/>
            <a:tailEnd/>
          </a:ln>
          <a:effectLst/>
        </p:spPr>
      </p:pic>
      <p:pic>
        <p:nvPicPr>
          <p:cNvPr id="24585" name="Picture 9" descr="D:\DEEPAWON HCL\FINAL THESIS 3 MARCH2011\New paper\Diatom cos related paper\NMR GRAPH COS\scan0041.jpg"/>
          <p:cNvPicPr>
            <a:picLocks noChangeAspect="1" noChangeArrowheads="1"/>
          </p:cNvPicPr>
          <p:nvPr/>
        </p:nvPicPr>
        <p:blipFill>
          <a:blip r:embed="rId4" cstate="print"/>
          <a:srcRect l="11097" t="25626" r="12733" b="11260"/>
          <a:stretch>
            <a:fillRect/>
          </a:stretch>
        </p:blipFill>
        <p:spPr bwMode="auto">
          <a:xfrm>
            <a:off x="6670656" y="1449981"/>
            <a:ext cx="5033666" cy="3526971"/>
          </a:xfrm>
          <a:prstGeom prst="rect">
            <a:avLst/>
          </a:prstGeom>
          <a:noFill/>
        </p:spPr>
      </p:pic>
      <p:sp>
        <p:nvSpPr>
          <p:cNvPr id="6" name="Rectangle 5"/>
          <p:cNvSpPr/>
          <p:nvPr/>
        </p:nvSpPr>
        <p:spPr>
          <a:xfrm>
            <a:off x="1188720" y="754495"/>
            <a:ext cx="7863840" cy="369332"/>
          </a:xfrm>
          <a:prstGeom prst="rect">
            <a:avLst/>
          </a:prstGeom>
        </p:spPr>
        <p:txBody>
          <a:bodyPr wrap="square">
            <a:spAutoFit/>
          </a:bodyPr>
          <a:lstStyle/>
          <a:p>
            <a:r>
              <a:rPr lang="en-IN" b="1" dirty="0" smtClean="0">
                <a:solidFill>
                  <a:schemeClr val="tx2"/>
                </a:solidFill>
                <a:latin typeface="Century Gothic" pitchFamily="34" charset="0"/>
              </a:rPr>
              <a:t>FTIR spectrum  and  UV vis spectrum of </a:t>
            </a:r>
            <a:r>
              <a:rPr lang="en-IN" b="1" dirty="0" err="1" smtClean="0">
                <a:solidFill>
                  <a:schemeClr val="tx2"/>
                </a:solidFill>
                <a:latin typeface="Century Gothic" pitchFamily="34" charset="0"/>
              </a:rPr>
              <a:t>chitologigosacchrides</a:t>
            </a:r>
            <a:r>
              <a:rPr lang="en-IN" b="1" dirty="0" smtClean="0">
                <a:solidFill>
                  <a:schemeClr val="tx2"/>
                </a:solidFill>
                <a:latin typeface="Century Gothic" pitchFamily="34" charset="0"/>
              </a:rPr>
              <a:t> (COS)</a:t>
            </a:r>
            <a:endParaRPr lang="en-IN" b="1" dirty="0">
              <a:solidFill>
                <a:schemeClr val="tx2"/>
              </a:solidFill>
              <a:latin typeface="Century Gothic"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Users\USER\AppData\Local\Microsoft\Windows\INetCache\Content.Word\scan0043.jpg"/>
          <p:cNvPicPr/>
          <p:nvPr/>
        </p:nvPicPr>
        <p:blipFill>
          <a:blip r:embed="rId2" cstate="print"/>
          <a:srcRect l="12660" t="14828" r="5127" b="3638"/>
          <a:stretch>
            <a:fillRect/>
          </a:stretch>
        </p:blipFill>
        <p:spPr bwMode="auto">
          <a:xfrm>
            <a:off x="721173" y="1347105"/>
            <a:ext cx="5524500" cy="3771900"/>
          </a:xfrm>
          <a:prstGeom prst="rect">
            <a:avLst/>
          </a:prstGeom>
          <a:noFill/>
          <a:ln w="9525">
            <a:noFill/>
            <a:miter lim="800000"/>
            <a:headEnd/>
            <a:tailEnd/>
          </a:ln>
        </p:spPr>
      </p:pic>
      <p:pic>
        <p:nvPicPr>
          <p:cNvPr id="10" name="Picture 9"/>
          <p:cNvPicPr/>
          <p:nvPr/>
        </p:nvPicPr>
        <p:blipFill>
          <a:blip r:embed="rId3"/>
          <a:srcRect/>
          <a:stretch>
            <a:fillRect/>
          </a:stretch>
        </p:blipFill>
        <p:spPr bwMode="auto">
          <a:xfrm>
            <a:off x="326435" y="5236572"/>
            <a:ext cx="5895975" cy="1543050"/>
          </a:xfrm>
          <a:prstGeom prst="rect">
            <a:avLst/>
          </a:prstGeom>
          <a:noFill/>
          <a:ln w="9525">
            <a:noFill/>
            <a:miter lim="800000"/>
            <a:headEnd/>
            <a:tailEnd/>
          </a:ln>
        </p:spPr>
      </p:pic>
      <p:sp>
        <p:nvSpPr>
          <p:cNvPr id="11" name="Rectangle 10"/>
          <p:cNvSpPr/>
          <p:nvPr/>
        </p:nvSpPr>
        <p:spPr>
          <a:xfrm>
            <a:off x="1188720" y="702243"/>
            <a:ext cx="5917474" cy="369332"/>
          </a:xfrm>
          <a:prstGeom prst="rect">
            <a:avLst/>
          </a:prstGeom>
        </p:spPr>
        <p:txBody>
          <a:bodyPr wrap="square">
            <a:spAutoFit/>
          </a:bodyPr>
          <a:lstStyle/>
          <a:p>
            <a:r>
              <a:rPr lang="en-IN" b="1" dirty="0" smtClean="0">
                <a:solidFill>
                  <a:schemeClr val="tx2"/>
                </a:solidFill>
                <a:latin typeface="Century Gothic" pitchFamily="34" charset="0"/>
              </a:rPr>
              <a:t>1H NMR spectrum of </a:t>
            </a:r>
            <a:r>
              <a:rPr lang="en-IN" b="1" dirty="0" err="1" smtClean="0">
                <a:solidFill>
                  <a:schemeClr val="tx2"/>
                </a:solidFill>
                <a:latin typeface="Century Gothic" pitchFamily="34" charset="0"/>
              </a:rPr>
              <a:t>chitologigosacchrides</a:t>
            </a:r>
            <a:r>
              <a:rPr lang="en-IN" b="1" dirty="0" smtClean="0">
                <a:solidFill>
                  <a:schemeClr val="tx2"/>
                </a:solidFill>
                <a:latin typeface="Century Gothic" pitchFamily="34" charset="0"/>
              </a:rPr>
              <a:t> (COS)</a:t>
            </a:r>
            <a:endParaRPr lang="en-IN" b="1" dirty="0">
              <a:solidFill>
                <a:schemeClr val="tx2"/>
              </a:solidFill>
              <a:latin typeface="Century Gothic" pitchFamily="34" charset="0"/>
            </a:endParaRPr>
          </a:p>
        </p:txBody>
      </p:sp>
      <p:pic>
        <p:nvPicPr>
          <p:cNvPr id="12" name="Picture 11" descr="C:\Users\USER\AppData\Local\Microsoft\Windows\INetCache\Content.Word\scan0042.jpg"/>
          <p:cNvPicPr/>
          <p:nvPr/>
        </p:nvPicPr>
        <p:blipFill>
          <a:blip r:embed="rId4" cstate="print"/>
          <a:srcRect l="15508" t="15396" r="3418" b="3943"/>
          <a:stretch>
            <a:fillRect/>
          </a:stretch>
        </p:blipFill>
        <p:spPr bwMode="auto">
          <a:xfrm>
            <a:off x="6243226" y="1417183"/>
            <a:ext cx="5648325" cy="5166497"/>
          </a:xfrm>
          <a:prstGeom prst="rect">
            <a:avLst/>
          </a:prstGeom>
          <a:noFill/>
          <a:ln w="9525">
            <a:noFill/>
            <a:miter lim="800000"/>
            <a:headEnd/>
            <a:tailEnd/>
          </a:ln>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nvGraphicFramePr>
        <p:xfrm>
          <a:off x="4714447" y="1809213"/>
          <a:ext cx="3258458" cy="2362200"/>
        </p:xfrm>
        <a:graphic>
          <a:graphicData uri="http://schemas.openxmlformats.org/presentationml/2006/ole">
            <p:oleObj spid="_x0000_s10241" name="SPW 11.0 Graph" r:id="rId3" imgW="6341886" imgH="5133549" progId="SigmaPlotGraphicObject.10">
              <p:embed/>
            </p:oleObj>
          </a:graphicData>
        </a:graphic>
      </p:graphicFrame>
      <p:pic>
        <p:nvPicPr>
          <p:cNvPr id="4" name="Picture 7" descr="WP_20150311_004"/>
          <p:cNvPicPr>
            <a:picLocks noChangeAspect="1" noChangeArrowheads="1"/>
          </p:cNvPicPr>
          <p:nvPr/>
        </p:nvPicPr>
        <p:blipFill>
          <a:blip r:embed="rId4">
            <a:grayscl/>
          </a:blip>
          <a:srcRect l="20323" r="7689"/>
          <a:stretch>
            <a:fillRect/>
          </a:stretch>
        </p:blipFill>
        <p:spPr bwMode="auto">
          <a:xfrm>
            <a:off x="2410304" y="4933413"/>
            <a:ext cx="1899565" cy="1752600"/>
          </a:xfrm>
          <a:prstGeom prst="rect">
            <a:avLst/>
          </a:prstGeom>
          <a:noFill/>
        </p:spPr>
      </p:pic>
      <p:sp>
        <p:nvSpPr>
          <p:cNvPr id="5" name="Text Box 5"/>
          <p:cNvSpPr txBox="1">
            <a:spLocks noChangeArrowheads="1"/>
          </p:cNvSpPr>
          <p:nvPr/>
        </p:nvSpPr>
        <p:spPr bwMode="auto">
          <a:xfrm>
            <a:off x="3739071" y="4904817"/>
            <a:ext cx="571503"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0.1%</a:t>
            </a:r>
            <a:endParaRPr kumimoji="0" lang="en-US" sz="1200" b="1" i="0" u="none" strike="noStrike" cap="none" normalizeH="0" baseline="0" dirty="0" smtClean="0">
              <a:ln>
                <a:noFill/>
              </a:ln>
              <a:solidFill>
                <a:schemeClr val="tx2"/>
              </a:solidFill>
              <a:effectLst/>
              <a:cs typeface="Arial" pitchFamily="34" charset="0"/>
            </a:endParaRPr>
          </a:p>
        </p:txBody>
      </p:sp>
      <p:pic>
        <p:nvPicPr>
          <p:cNvPr id="6" name="Picture 5" descr="D:\ALL PHOTOGRAPGS\Research Pic\C falcatum\C falcatum repeat II study\WP_20150522_014.jpg"/>
          <p:cNvPicPr/>
          <p:nvPr/>
        </p:nvPicPr>
        <p:blipFill>
          <a:blip r:embed="rId5" cstate="print">
            <a:grayscl/>
          </a:blip>
          <a:srcRect l="34659" t="5682" r="21410"/>
          <a:stretch>
            <a:fillRect/>
          </a:stretch>
        </p:blipFill>
        <p:spPr bwMode="auto">
          <a:xfrm>
            <a:off x="4424871" y="4904817"/>
            <a:ext cx="1785950" cy="1781196"/>
          </a:xfrm>
          <a:prstGeom prst="rect">
            <a:avLst/>
          </a:prstGeom>
          <a:noFill/>
          <a:ln w="9525">
            <a:noFill/>
            <a:miter lim="800000"/>
            <a:headEnd/>
            <a:tailEnd/>
          </a:ln>
        </p:spPr>
      </p:pic>
      <p:pic>
        <p:nvPicPr>
          <p:cNvPr id="7" name="Picture 2" descr="WP_20150303_012"/>
          <p:cNvPicPr>
            <a:picLocks noChangeAspect="1" noChangeArrowheads="1"/>
          </p:cNvPicPr>
          <p:nvPr/>
        </p:nvPicPr>
        <p:blipFill>
          <a:blip r:embed="rId6">
            <a:grayscl/>
          </a:blip>
          <a:srcRect l="31915" t="21191" b="33095"/>
          <a:stretch>
            <a:fillRect/>
          </a:stretch>
        </p:blipFill>
        <p:spPr bwMode="auto">
          <a:xfrm>
            <a:off x="6329871" y="4933414"/>
            <a:ext cx="3929090" cy="1752599"/>
          </a:xfrm>
          <a:prstGeom prst="rect">
            <a:avLst/>
          </a:prstGeom>
          <a:noFill/>
        </p:spPr>
      </p:pic>
      <p:sp>
        <p:nvSpPr>
          <p:cNvPr id="8" name="Text Box 5"/>
          <p:cNvSpPr txBox="1">
            <a:spLocks noChangeArrowheads="1"/>
          </p:cNvSpPr>
          <p:nvPr/>
        </p:nvSpPr>
        <p:spPr bwMode="auto">
          <a:xfrm>
            <a:off x="5644071" y="4904817"/>
            <a:ext cx="571503"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0.5%</a:t>
            </a:r>
            <a:endParaRPr kumimoji="0" lang="en-US" sz="1200" b="1" i="0" u="none" strike="noStrike" cap="none" normalizeH="0" baseline="0" dirty="0" smtClean="0">
              <a:ln>
                <a:noFill/>
              </a:ln>
              <a:solidFill>
                <a:schemeClr val="tx2"/>
              </a:solidFill>
              <a:effectLst/>
              <a:cs typeface="Arial" pitchFamily="34" charset="0"/>
            </a:endParaRPr>
          </a:p>
        </p:txBody>
      </p:sp>
      <p:sp>
        <p:nvSpPr>
          <p:cNvPr id="9" name="Text Box 5"/>
          <p:cNvSpPr txBox="1">
            <a:spLocks noChangeArrowheads="1"/>
          </p:cNvSpPr>
          <p:nvPr/>
        </p:nvSpPr>
        <p:spPr bwMode="auto">
          <a:xfrm>
            <a:off x="7549071" y="4933413"/>
            <a:ext cx="576290"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1200" b="1" dirty="0" smtClean="0">
                <a:solidFill>
                  <a:schemeClr val="tx2"/>
                </a:solidFill>
                <a:ea typeface="Calibri" pitchFamily="34" charset="0"/>
                <a:cs typeface="Times New Roman" pitchFamily="18" charset="0"/>
              </a:rPr>
              <a:t>1.0</a:t>
            </a:r>
            <a:r>
              <a:rPr kumimoji="0" lang="en-US" sz="1200" b="1" i="0" u="none" strike="noStrike" cap="none" normalizeH="0" baseline="0" dirty="0" smtClean="0">
                <a:ln>
                  <a:noFill/>
                </a:ln>
                <a:solidFill>
                  <a:schemeClr val="tx2"/>
                </a:solidFill>
                <a:effectLst/>
                <a:ea typeface="Calibri" pitchFamily="34" charset="0"/>
                <a:cs typeface="Times New Roman" pitchFamily="18" charset="0"/>
              </a:rPr>
              <a:t>%</a:t>
            </a:r>
            <a:endParaRPr kumimoji="0" lang="en-US" sz="1200" b="1" i="0" u="none" strike="noStrike" cap="none" normalizeH="0" baseline="0" dirty="0" smtClean="0">
              <a:ln>
                <a:noFill/>
              </a:ln>
              <a:solidFill>
                <a:schemeClr val="tx2"/>
              </a:solidFill>
              <a:effectLst/>
              <a:cs typeface="Arial" pitchFamily="34" charset="0"/>
            </a:endParaRPr>
          </a:p>
        </p:txBody>
      </p:sp>
      <p:sp>
        <p:nvSpPr>
          <p:cNvPr id="10" name="Text Box 5"/>
          <p:cNvSpPr txBox="1">
            <a:spLocks noChangeArrowheads="1"/>
          </p:cNvSpPr>
          <p:nvPr/>
        </p:nvSpPr>
        <p:spPr bwMode="auto">
          <a:xfrm>
            <a:off x="9649361" y="4933413"/>
            <a:ext cx="566710"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2"/>
                </a:solidFill>
                <a:effectLst/>
                <a:cs typeface="Arial" pitchFamily="34" charset="0"/>
              </a:rPr>
              <a:t>Ctr</a:t>
            </a:r>
            <a:endParaRPr kumimoji="0" lang="en-US" sz="1200" b="1" i="0" u="none" strike="noStrike" cap="none" normalizeH="0" baseline="0" dirty="0" smtClean="0">
              <a:ln>
                <a:noFill/>
              </a:ln>
              <a:solidFill>
                <a:schemeClr val="tx2"/>
              </a:solidFill>
              <a:effectLst/>
              <a:cs typeface="Arial" pitchFamily="34" charset="0"/>
            </a:endParaRPr>
          </a:p>
        </p:txBody>
      </p:sp>
      <p:graphicFrame>
        <p:nvGraphicFramePr>
          <p:cNvPr id="11" name="Object 2"/>
          <p:cNvGraphicFramePr>
            <a:graphicFrameLocks noChangeAspect="1"/>
          </p:cNvGraphicFramePr>
          <p:nvPr/>
        </p:nvGraphicFramePr>
        <p:xfrm>
          <a:off x="3910355" y="1421181"/>
          <a:ext cx="4622216" cy="3124200"/>
        </p:xfrm>
        <a:graphic>
          <a:graphicData uri="http://schemas.openxmlformats.org/presentationml/2006/ole">
            <p:oleObj spid="_x0000_s10242" name="SPW 11.0 Graph" r:id="rId7" imgW="6341886" imgH="5133549" progId="SigmaPlotGraphicObject.10">
              <p:embed/>
            </p:oleObj>
          </a:graphicData>
        </a:graphic>
      </p:graphicFrame>
      <p:sp>
        <p:nvSpPr>
          <p:cNvPr id="13" name="Rectangle 12"/>
          <p:cNvSpPr/>
          <p:nvPr/>
        </p:nvSpPr>
        <p:spPr>
          <a:xfrm>
            <a:off x="1658983" y="689180"/>
            <a:ext cx="8856612" cy="369332"/>
          </a:xfrm>
          <a:prstGeom prst="rect">
            <a:avLst/>
          </a:prstGeom>
        </p:spPr>
        <p:txBody>
          <a:bodyPr wrap="square">
            <a:spAutoFit/>
          </a:bodyPr>
          <a:lstStyle/>
          <a:p>
            <a:pPr algn="ctr"/>
            <a:r>
              <a:rPr lang="en-US" b="1" dirty="0" smtClean="0">
                <a:solidFill>
                  <a:schemeClr val="tx2"/>
                </a:solidFill>
                <a:cs typeface="Kartika" pitchFamily="18" charset="0"/>
              </a:rPr>
              <a:t>Antifungal activity of Chitosan, COS and </a:t>
            </a:r>
            <a:r>
              <a:rPr lang="en-US" b="1" i="1" dirty="0" smtClean="0">
                <a:solidFill>
                  <a:schemeClr val="tx2"/>
                </a:solidFill>
                <a:cs typeface="Kartika" pitchFamily="18" charset="0"/>
              </a:rPr>
              <a:t>E. </a:t>
            </a:r>
            <a:r>
              <a:rPr lang="en-US" b="1" i="1" dirty="0" err="1" smtClean="0">
                <a:solidFill>
                  <a:schemeClr val="tx2"/>
                </a:solidFill>
                <a:cs typeface="Kartika" pitchFamily="18" charset="0"/>
              </a:rPr>
              <a:t>hormaechei</a:t>
            </a:r>
            <a:r>
              <a:rPr lang="en-US" b="1" i="1" dirty="0" smtClean="0">
                <a:solidFill>
                  <a:schemeClr val="tx2"/>
                </a:solidFill>
                <a:cs typeface="Kartika" pitchFamily="18" charset="0"/>
              </a:rPr>
              <a:t>  </a:t>
            </a:r>
            <a:r>
              <a:rPr lang="en-US" b="1" dirty="0" smtClean="0">
                <a:solidFill>
                  <a:schemeClr val="tx2"/>
                </a:solidFill>
                <a:cs typeface="Kartika" pitchFamily="18" charset="0"/>
              </a:rPr>
              <a:t>against </a:t>
            </a:r>
            <a:r>
              <a:rPr lang="en-US" b="1" i="1" dirty="0" smtClean="0">
                <a:solidFill>
                  <a:schemeClr val="tx2"/>
                </a:solidFill>
                <a:cs typeface="Kartika" pitchFamily="18" charset="0"/>
              </a:rPr>
              <a:t>C. </a:t>
            </a:r>
            <a:r>
              <a:rPr lang="en-US" b="1" i="1" dirty="0" err="1" smtClean="0">
                <a:solidFill>
                  <a:schemeClr val="tx2"/>
                </a:solidFill>
                <a:cs typeface="Kartika" pitchFamily="18" charset="0"/>
              </a:rPr>
              <a:t>falcatum</a:t>
            </a:r>
            <a:endParaRPr lang="en-US" b="1" i="1" dirty="0">
              <a:solidFill>
                <a:schemeClr val="tx2"/>
              </a:solidFill>
              <a:cs typeface="Kartika" pitchFamily="18" charset="0"/>
            </a:endParaRPr>
          </a:p>
        </p:txBody>
      </p:sp>
    </p:spTree>
    <p:extLst>
      <p:ext uri="{BB962C8B-B14F-4D97-AF65-F5344CB8AC3E}">
        <p14:creationId xmlns="" xmlns:p14="http://schemas.microsoft.com/office/powerpoint/2010/main" val="15270041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grayscl/>
          </a:blip>
          <a:srcRect l="26651" t="47720" r="25423" b="15470"/>
          <a:stretch>
            <a:fillRect/>
          </a:stretch>
        </p:blipFill>
        <p:spPr bwMode="auto">
          <a:xfrm>
            <a:off x="3801832" y="2909862"/>
            <a:ext cx="4275112" cy="1738338"/>
          </a:xfrm>
          <a:prstGeom prst="rect">
            <a:avLst/>
          </a:prstGeom>
          <a:solidFill>
            <a:srgbClr val="FF33CC"/>
          </a:solidFill>
          <a:ln w="9525">
            <a:noFill/>
            <a:miter lim="800000"/>
            <a:headEnd/>
            <a:tailEnd/>
          </a:ln>
          <a:effectLst/>
        </p:spPr>
      </p:pic>
      <p:pic>
        <p:nvPicPr>
          <p:cNvPr id="3" name="Picture 2"/>
          <p:cNvPicPr>
            <a:picLocks noChangeAspect="1" noChangeArrowheads="1"/>
          </p:cNvPicPr>
          <p:nvPr/>
        </p:nvPicPr>
        <p:blipFill>
          <a:blip r:embed="rId2"/>
          <a:srcRect l="75806" t="31766" r="3303" b="31767"/>
          <a:stretch>
            <a:fillRect/>
          </a:stretch>
        </p:blipFill>
        <p:spPr bwMode="auto">
          <a:xfrm>
            <a:off x="2082542" y="2909862"/>
            <a:ext cx="1968546" cy="1738338"/>
          </a:xfrm>
          <a:prstGeom prst="rect">
            <a:avLst/>
          </a:prstGeom>
          <a:solidFill>
            <a:srgbClr val="FF33CC"/>
          </a:solidFill>
          <a:ln w="9525">
            <a:noFill/>
            <a:miter lim="800000"/>
            <a:headEnd/>
            <a:tailEnd/>
          </a:ln>
          <a:effectLst/>
        </p:spPr>
      </p:pic>
      <p:pic>
        <p:nvPicPr>
          <p:cNvPr id="4" name="Picture 3" descr="D:\ALL PHOTOGRAPGS\Research Pic\C falcatum\WP_20150303_003.jpg"/>
          <p:cNvPicPr/>
          <p:nvPr/>
        </p:nvPicPr>
        <p:blipFill>
          <a:blip r:embed="rId3" cstate="print">
            <a:grayscl/>
          </a:blip>
          <a:srcRect t="2500" r="48484" b="1776"/>
          <a:stretch>
            <a:fillRect/>
          </a:stretch>
        </p:blipFill>
        <p:spPr bwMode="auto">
          <a:xfrm>
            <a:off x="2082542" y="4695812"/>
            <a:ext cx="1968546" cy="1857388"/>
          </a:xfrm>
          <a:prstGeom prst="rect">
            <a:avLst/>
          </a:prstGeom>
          <a:noFill/>
          <a:ln w="9525">
            <a:noFill/>
            <a:miter lim="800000"/>
            <a:headEnd/>
            <a:tailEnd/>
          </a:ln>
        </p:spPr>
      </p:pic>
      <p:pic>
        <p:nvPicPr>
          <p:cNvPr id="5" name="Picture 4" descr="D:\ALL PHOTOGRAPGS\Research Pic\C falcatum\C falcatum repeat II study\WP_20150522_012.jpg"/>
          <p:cNvPicPr/>
          <p:nvPr/>
        </p:nvPicPr>
        <p:blipFill>
          <a:blip r:embed="rId4" cstate="print">
            <a:grayscl/>
          </a:blip>
          <a:srcRect l="6823" t="14545" r="14083" b="10909"/>
          <a:stretch>
            <a:fillRect/>
          </a:stretch>
        </p:blipFill>
        <p:spPr bwMode="auto">
          <a:xfrm>
            <a:off x="3801831" y="4695812"/>
            <a:ext cx="4247860" cy="1857388"/>
          </a:xfrm>
          <a:prstGeom prst="rect">
            <a:avLst/>
          </a:prstGeom>
          <a:noFill/>
          <a:ln w="9525">
            <a:noFill/>
            <a:miter lim="800000"/>
            <a:headEnd/>
            <a:tailEnd/>
          </a:ln>
        </p:spPr>
      </p:pic>
      <p:pic>
        <p:nvPicPr>
          <p:cNvPr id="6" name="Picture 5" descr="D:\ALL PHOTOGRAPGS\Research Pic\Deepmala mam\C602.bmp"/>
          <p:cNvPicPr/>
          <p:nvPr/>
        </p:nvPicPr>
        <p:blipFill>
          <a:blip r:embed="rId5" cstate="print"/>
          <a:srcRect t="26289"/>
          <a:stretch>
            <a:fillRect/>
          </a:stretch>
        </p:blipFill>
        <p:spPr bwMode="auto">
          <a:xfrm>
            <a:off x="8428939" y="2819400"/>
            <a:ext cx="2372049" cy="1685932"/>
          </a:xfrm>
          <a:prstGeom prst="rect">
            <a:avLst/>
          </a:prstGeom>
          <a:noFill/>
          <a:ln w="9525">
            <a:noFill/>
            <a:miter lim="800000"/>
            <a:headEnd/>
            <a:tailEnd/>
          </a:ln>
        </p:spPr>
      </p:pic>
      <p:pic>
        <p:nvPicPr>
          <p:cNvPr id="7" name="Picture 6" descr="D:\ALL PHOTOGRAPGS\Research Pic\Deepmala mam\T402.bmp"/>
          <p:cNvPicPr/>
          <p:nvPr/>
        </p:nvPicPr>
        <p:blipFill>
          <a:blip r:embed="rId6" cstate="print"/>
          <a:srcRect/>
          <a:stretch>
            <a:fillRect/>
          </a:stretch>
        </p:blipFill>
        <p:spPr bwMode="auto">
          <a:xfrm>
            <a:off x="8428939" y="4572000"/>
            <a:ext cx="2372049" cy="1785958"/>
          </a:xfrm>
          <a:prstGeom prst="rect">
            <a:avLst/>
          </a:prstGeom>
          <a:noFill/>
          <a:ln w="9525">
            <a:noFill/>
            <a:miter lim="800000"/>
            <a:headEnd/>
            <a:tailEnd/>
          </a:ln>
        </p:spPr>
      </p:pic>
      <p:sp>
        <p:nvSpPr>
          <p:cNvPr id="8" name="Text Box 5"/>
          <p:cNvSpPr txBox="1">
            <a:spLocks noChangeArrowheads="1"/>
          </p:cNvSpPr>
          <p:nvPr/>
        </p:nvSpPr>
        <p:spPr bwMode="auto">
          <a:xfrm>
            <a:off x="10014837" y="2819400"/>
            <a:ext cx="539859"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Ctrl</a:t>
            </a:r>
            <a:endParaRPr kumimoji="0" lang="en-US" sz="1200" b="1" i="0" u="none" strike="noStrike" cap="none" normalizeH="0" baseline="0" dirty="0" smtClean="0">
              <a:ln>
                <a:noFill/>
              </a:ln>
              <a:solidFill>
                <a:schemeClr val="tx2"/>
              </a:solidFill>
              <a:effectLst/>
              <a:cs typeface="Arial" pitchFamily="34" charset="0"/>
            </a:endParaRPr>
          </a:p>
        </p:txBody>
      </p:sp>
      <p:sp>
        <p:nvSpPr>
          <p:cNvPr id="9" name="Text Box 5"/>
          <p:cNvSpPr txBox="1">
            <a:spLocks noChangeArrowheads="1"/>
          </p:cNvSpPr>
          <p:nvPr/>
        </p:nvSpPr>
        <p:spPr bwMode="auto">
          <a:xfrm>
            <a:off x="3797055" y="2909862"/>
            <a:ext cx="654358"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0.2%</a:t>
            </a:r>
            <a:endParaRPr kumimoji="0" lang="en-US" sz="1200" b="1" i="0" u="none" strike="noStrike" cap="none" normalizeH="0" baseline="0" dirty="0" smtClean="0">
              <a:ln>
                <a:noFill/>
              </a:ln>
              <a:solidFill>
                <a:schemeClr val="tx2"/>
              </a:solidFill>
              <a:effectLst/>
              <a:cs typeface="Arial" pitchFamily="34" charset="0"/>
            </a:endParaRPr>
          </a:p>
        </p:txBody>
      </p:sp>
      <p:sp>
        <p:nvSpPr>
          <p:cNvPr id="10" name="Text Box 5"/>
          <p:cNvSpPr txBox="1">
            <a:spLocks noChangeArrowheads="1"/>
          </p:cNvSpPr>
          <p:nvPr/>
        </p:nvSpPr>
        <p:spPr bwMode="auto">
          <a:xfrm>
            <a:off x="6964129" y="2901702"/>
            <a:ext cx="654358" cy="36535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0.6%</a:t>
            </a:r>
            <a:endParaRPr kumimoji="0" lang="en-US" sz="1200" b="1" i="0" u="none" strike="noStrike" cap="none" normalizeH="0" baseline="0" dirty="0" smtClean="0">
              <a:ln>
                <a:noFill/>
              </a:ln>
              <a:solidFill>
                <a:schemeClr val="tx2"/>
              </a:solidFill>
              <a:effectLst/>
              <a:cs typeface="Arial" pitchFamily="34" charset="0"/>
            </a:endParaRPr>
          </a:p>
        </p:txBody>
      </p:sp>
      <p:sp>
        <p:nvSpPr>
          <p:cNvPr id="11" name="Text Box 5"/>
          <p:cNvSpPr txBox="1">
            <a:spLocks noChangeArrowheads="1"/>
          </p:cNvSpPr>
          <p:nvPr/>
        </p:nvSpPr>
        <p:spPr bwMode="auto">
          <a:xfrm>
            <a:off x="6940327" y="4695812"/>
            <a:ext cx="654358" cy="333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0.6%</a:t>
            </a:r>
            <a:endParaRPr kumimoji="0" lang="en-US" sz="1200" b="1" i="0" u="none" strike="noStrike" cap="none" normalizeH="0" baseline="0" dirty="0" smtClean="0">
              <a:ln>
                <a:noFill/>
              </a:ln>
              <a:solidFill>
                <a:schemeClr val="tx2"/>
              </a:solidFill>
              <a:effectLst/>
              <a:cs typeface="Arial" pitchFamily="34" charset="0"/>
            </a:endParaRPr>
          </a:p>
        </p:txBody>
      </p:sp>
      <p:sp>
        <p:nvSpPr>
          <p:cNvPr id="12" name="Text Box 5"/>
          <p:cNvSpPr txBox="1">
            <a:spLocks noChangeArrowheads="1"/>
          </p:cNvSpPr>
          <p:nvPr/>
        </p:nvSpPr>
        <p:spPr bwMode="auto">
          <a:xfrm>
            <a:off x="3878032" y="4724400"/>
            <a:ext cx="654358" cy="33338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ea typeface="Calibri" pitchFamily="34" charset="0"/>
                <a:cs typeface="Times New Roman" pitchFamily="18" charset="0"/>
              </a:rPr>
              <a:t>0.2%</a:t>
            </a:r>
            <a:endParaRPr kumimoji="0" lang="en-US" sz="1200" b="1" i="0" u="none" strike="noStrike" cap="none" normalizeH="0" baseline="0" dirty="0" smtClean="0">
              <a:ln>
                <a:noFill/>
              </a:ln>
              <a:solidFill>
                <a:schemeClr val="tx2"/>
              </a:solidFill>
              <a:effectLst/>
              <a:cs typeface="Arial" pitchFamily="34" charset="0"/>
            </a:endParaRPr>
          </a:p>
        </p:txBody>
      </p:sp>
      <p:sp>
        <p:nvSpPr>
          <p:cNvPr id="13" name="Text Box 5"/>
          <p:cNvSpPr txBox="1">
            <a:spLocks noChangeArrowheads="1"/>
          </p:cNvSpPr>
          <p:nvPr/>
        </p:nvSpPr>
        <p:spPr bwMode="auto">
          <a:xfrm>
            <a:off x="10081513" y="4572000"/>
            <a:ext cx="479891" cy="33815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2"/>
                </a:solidFill>
                <a:effectLst/>
                <a:ea typeface="Calibri" pitchFamily="34" charset="0"/>
                <a:cs typeface="Times New Roman" pitchFamily="18" charset="0"/>
              </a:rPr>
              <a:t>Trt</a:t>
            </a:r>
            <a:endParaRPr kumimoji="0" lang="en-US" sz="1200" b="1" i="0" u="none" strike="noStrike" cap="none" normalizeH="0" baseline="0" dirty="0" smtClean="0">
              <a:ln>
                <a:noFill/>
              </a:ln>
              <a:solidFill>
                <a:schemeClr val="tx2"/>
              </a:solidFill>
              <a:effectLst/>
              <a:cs typeface="Arial" pitchFamily="34" charset="0"/>
            </a:endParaRPr>
          </a:p>
        </p:txBody>
      </p:sp>
      <p:sp>
        <p:nvSpPr>
          <p:cNvPr id="14" name="Text Box 5"/>
          <p:cNvSpPr txBox="1">
            <a:spLocks noChangeArrowheads="1"/>
          </p:cNvSpPr>
          <p:nvPr/>
        </p:nvSpPr>
        <p:spPr bwMode="auto">
          <a:xfrm>
            <a:off x="2082541" y="2909862"/>
            <a:ext cx="572591" cy="290538"/>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err="1" smtClean="0">
                <a:ln>
                  <a:noFill/>
                </a:ln>
                <a:solidFill>
                  <a:schemeClr val="tx2"/>
                </a:solidFill>
                <a:effectLst/>
                <a:cs typeface="Arial" pitchFamily="34" charset="0"/>
              </a:rPr>
              <a:t>Ctr</a:t>
            </a:r>
            <a:endParaRPr kumimoji="0" lang="en-US" sz="1200" b="1" i="0" u="none" strike="noStrike" cap="none" normalizeH="0" baseline="0" dirty="0" smtClean="0">
              <a:ln>
                <a:noFill/>
              </a:ln>
              <a:solidFill>
                <a:schemeClr val="tx2"/>
              </a:solidFill>
              <a:effectLst/>
              <a:cs typeface="Arial" pitchFamily="34" charset="0"/>
            </a:endParaRPr>
          </a:p>
        </p:txBody>
      </p:sp>
      <p:graphicFrame>
        <p:nvGraphicFramePr>
          <p:cNvPr id="16" name="Table 15"/>
          <p:cNvGraphicFramePr>
            <a:graphicFrameLocks noGrp="1"/>
          </p:cNvGraphicFramePr>
          <p:nvPr/>
        </p:nvGraphicFramePr>
        <p:xfrm>
          <a:off x="1459217" y="685800"/>
          <a:ext cx="9597191" cy="2029154"/>
        </p:xfrm>
        <a:graphic>
          <a:graphicData uri="http://schemas.openxmlformats.org/drawingml/2006/table">
            <a:tbl>
              <a:tblPr>
                <a:tableStyleId>{BC89EF96-8CEA-46FF-86C4-4CE0E7609802}</a:tableStyleId>
              </a:tblPr>
              <a:tblGrid>
                <a:gridCol w="2438122"/>
                <a:gridCol w="2215062"/>
                <a:gridCol w="2132708"/>
                <a:gridCol w="2811299"/>
              </a:tblGrid>
              <a:tr h="717479">
                <a:tc>
                  <a:txBody>
                    <a:bodyPr/>
                    <a:lstStyle/>
                    <a:p>
                      <a:pPr>
                        <a:lnSpc>
                          <a:spcPct val="115000"/>
                        </a:lnSpc>
                        <a:spcAft>
                          <a:spcPts val="1000"/>
                        </a:spcAft>
                      </a:pPr>
                      <a:r>
                        <a:rPr lang="en-US" sz="1800" dirty="0">
                          <a:solidFill>
                            <a:schemeClr val="tx2"/>
                          </a:solidFill>
                        </a:rPr>
                        <a:t>Concentration of / COS Chitosan </a:t>
                      </a:r>
                      <a:endParaRPr lang="en-IN" sz="1800" dirty="0">
                        <a:solidFill>
                          <a:schemeClr val="tx2"/>
                        </a:solidFill>
                        <a:latin typeface="Calibri"/>
                        <a:ea typeface="Calibri"/>
                        <a:cs typeface="Times New Roman"/>
                      </a:endParaRPr>
                    </a:p>
                  </a:txBody>
                  <a:tcPr marL="53266" marR="53266" marT="5918" marB="0"/>
                </a:tc>
                <a:tc>
                  <a:txBody>
                    <a:bodyPr/>
                    <a:lstStyle/>
                    <a:p>
                      <a:pPr>
                        <a:lnSpc>
                          <a:spcPct val="115000"/>
                        </a:lnSpc>
                        <a:spcAft>
                          <a:spcPts val="1000"/>
                        </a:spcAft>
                      </a:pPr>
                      <a:r>
                        <a:rPr lang="en-US" sz="1800" dirty="0">
                          <a:solidFill>
                            <a:schemeClr val="tx2"/>
                          </a:solidFill>
                        </a:rPr>
                        <a:t>Growth Inhibition % by Chitosan </a:t>
                      </a:r>
                      <a:endParaRPr lang="en-IN" sz="1800" dirty="0">
                        <a:solidFill>
                          <a:schemeClr val="tx2"/>
                        </a:solidFill>
                        <a:latin typeface="Calibri"/>
                        <a:ea typeface="Calibri"/>
                        <a:cs typeface="Times New Roman"/>
                      </a:endParaRPr>
                    </a:p>
                  </a:txBody>
                  <a:tcPr marL="53266" marR="53266" marT="5918" marB="0"/>
                </a:tc>
                <a:tc>
                  <a:txBody>
                    <a:bodyPr/>
                    <a:lstStyle/>
                    <a:p>
                      <a:pPr>
                        <a:lnSpc>
                          <a:spcPct val="115000"/>
                        </a:lnSpc>
                        <a:spcAft>
                          <a:spcPts val="1000"/>
                        </a:spcAft>
                      </a:pPr>
                      <a:r>
                        <a:rPr lang="en-US" sz="1800" dirty="0">
                          <a:solidFill>
                            <a:schemeClr val="tx2"/>
                          </a:solidFill>
                        </a:rPr>
                        <a:t>Growth Inhibition % by COS </a:t>
                      </a:r>
                      <a:endParaRPr lang="en-IN" sz="1800" dirty="0">
                        <a:solidFill>
                          <a:schemeClr val="tx2"/>
                        </a:solidFill>
                        <a:latin typeface="Calibri"/>
                        <a:ea typeface="Calibri"/>
                        <a:cs typeface="Times New Roman"/>
                      </a:endParaRPr>
                    </a:p>
                  </a:txBody>
                  <a:tcPr marL="53266" marR="53266" marT="5918" marB="0"/>
                </a:tc>
                <a:tc>
                  <a:txBody>
                    <a:bodyPr/>
                    <a:lstStyle/>
                    <a:p>
                      <a:pPr>
                        <a:lnSpc>
                          <a:spcPct val="115000"/>
                        </a:lnSpc>
                        <a:spcAft>
                          <a:spcPts val="1000"/>
                        </a:spcAft>
                      </a:pPr>
                      <a:r>
                        <a:rPr lang="en-US" sz="1800" dirty="0">
                          <a:solidFill>
                            <a:schemeClr val="tx2"/>
                          </a:solidFill>
                        </a:rPr>
                        <a:t>Growth Inhibition % by Chitosan </a:t>
                      </a:r>
                      <a:r>
                        <a:rPr lang="en-US" sz="1800" i="1" dirty="0">
                          <a:solidFill>
                            <a:schemeClr val="tx2"/>
                          </a:solidFill>
                        </a:rPr>
                        <a:t>E. hormaechei </a:t>
                      </a:r>
                      <a:endParaRPr lang="en-IN" sz="1800" i="1" dirty="0">
                        <a:solidFill>
                          <a:schemeClr val="tx2"/>
                        </a:solidFill>
                        <a:latin typeface="Calibri"/>
                        <a:ea typeface="Calibri"/>
                        <a:cs typeface="Times New Roman"/>
                      </a:endParaRPr>
                    </a:p>
                  </a:txBody>
                  <a:tcPr marL="53266" marR="53266" marT="5918" marB="0"/>
                </a:tc>
              </a:tr>
              <a:tr h="425521">
                <a:tc>
                  <a:txBody>
                    <a:bodyPr/>
                    <a:lstStyle/>
                    <a:p>
                      <a:pPr algn="ctr">
                        <a:lnSpc>
                          <a:spcPct val="115000"/>
                        </a:lnSpc>
                        <a:spcAft>
                          <a:spcPts val="1000"/>
                        </a:spcAft>
                      </a:pPr>
                      <a:r>
                        <a:rPr lang="en-US" sz="1800" dirty="0">
                          <a:solidFill>
                            <a:schemeClr val="tx2"/>
                          </a:solidFill>
                        </a:rPr>
                        <a:t>0.2 % </a:t>
                      </a:r>
                      <a:r>
                        <a:rPr lang="en-US" sz="1800" dirty="0" err="1">
                          <a:solidFill>
                            <a:schemeClr val="tx2"/>
                          </a:solidFill>
                        </a:rPr>
                        <a:t>Chitosan</a:t>
                      </a:r>
                      <a:r>
                        <a:rPr lang="en-US" sz="1800" dirty="0">
                          <a:solidFill>
                            <a:schemeClr val="tx2"/>
                          </a:solidFill>
                        </a:rPr>
                        <a:t>/COS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72.3%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2.85%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83.5% </a:t>
                      </a:r>
                      <a:endParaRPr lang="en-IN" sz="1800" b="0" dirty="0">
                        <a:solidFill>
                          <a:schemeClr val="tx2"/>
                        </a:solidFill>
                        <a:latin typeface="Calibri"/>
                        <a:ea typeface="Calibri"/>
                        <a:cs typeface="Times New Roman"/>
                      </a:endParaRPr>
                    </a:p>
                  </a:txBody>
                  <a:tcPr marL="53266" marR="53266" marT="5918" marB="0"/>
                </a:tc>
              </a:tr>
              <a:tr h="457200">
                <a:tc>
                  <a:txBody>
                    <a:bodyPr/>
                    <a:lstStyle/>
                    <a:p>
                      <a:pPr algn="ctr">
                        <a:lnSpc>
                          <a:spcPct val="115000"/>
                        </a:lnSpc>
                        <a:spcAft>
                          <a:spcPts val="1000"/>
                        </a:spcAft>
                      </a:pPr>
                      <a:r>
                        <a:rPr lang="en-US" sz="1800" dirty="0">
                          <a:solidFill>
                            <a:schemeClr val="tx2"/>
                          </a:solidFill>
                        </a:rPr>
                        <a:t>0.4% </a:t>
                      </a:r>
                      <a:r>
                        <a:rPr lang="en-US" sz="1800" dirty="0" err="1">
                          <a:solidFill>
                            <a:schemeClr val="tx2"/>
                          </a:solidFill>
                        </a:rPr>
                        <a:t>Chitosan</a:t>
                      </a:r>
                      <a:r>
                        <a:rPr lang="en-US" sz="1800" dirty="0">
                          <a:solidFill>
                            <a:schemeClr val="tx2"/>
                          </a:solidFill>
                        </a:rPr>
                        <a:t>/COS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76.3%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1.0%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84.99% </a:t>
                      </a:r>
                      <a:endParaRPr lang="en-IN" sz="1800" b="0" dirty="0">
                        <a:solidFill>
                          <a:schemeClr val="tx2"/>
                        </a:solidFill>
                        <a:latin typeface="Calibri"/>
                        <a:ea typeface="Calibri"/>
                        <a:cs typeface="Times New Roman"/>
                      </a:endParaRPr>
                    </a:p>
                  </a:txBody>
                  <a:tcPr marL="53266" marR="53266" marT="5918" marB="0"/>
                </a:tc>
              </a:tr>
              <a:tr h="428954">
                <a:tc>
                  <a:txBody>
                    <a:bodyPr/>
                    <a:lstStyle/>
                    <a:p>
                      <a:pPr algn="ctr">
                        <a:lnSpc>
                          <a:spcPct val="115000"/>
                        </a:lnSpc>
                        <a:spcAft>
                          <a:spcPts val="1000"/>
                        </a:spcAft>
                      </a:pPr>
                      <a:r>
                        <a:rPr lang="en-US" sz="1800">
                          <a:solidFill>
                            <a:schemeClr val="tx2"/>
                          </a:solidFill>
                        </a:rPr>
                        <a:t>0.6% Chitosan/COS </a:t>
                      </a:r>
                      <a:endParaRPr lang="en-IN" sz="1800" b="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79.6%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3.0% </a:t>
                      </a:r>
                      <a:endParaRPr lang="en-IN" sz="1800" b="0" dirty="0">
                        <a:solidFill>
                          <a:schemeClr val="tx2"/>
                        </a:solidFill>
                        <a:latin typeface="Calibri"/>
                        <a:ea typeface="Calibri"/>
                        <a:cs typeface="Times New Roman"/>
                      </a:endParaRPr>
                    </a:p>
                  </a:txBody>
                  <a:tcPr marL="53266" marR="53266" marT="5918" marB="0"/>
                </a:tc>
                <a:tc>
                  <a:txBody>
                    <a:bodyPr/>
                    <a:lstStyle/>
                    <a:p>
                      <a:pPr algn="ctr">
                        <a:lnSpc>
                          <a:spcPct val="115000"/>
                        </a:lnSpc>
                        <a:spcAft>
                          <a:spcPts val="1000"/>
                        </a:spcAft>
                      </a:pPr>
                      <a:r>
                        <a:rPr lang="en-US" sz="1800" dirty="0">
                          <a:solidFill>
                            <a:schemeClr val="tx2"/>
                          </a:solidFill>
                        </a:rPr>
                        <a:t>86.85% </a:t>
                      </a:r>
                      <a:endParaRPr lang="en-IN" sz="1800" b="0" dirty="0">
                        <a:solidFill>
                          <a:schemeClr val="tx2"/>
                        </a:solidFill>
                        <a:latin typeface="Calibri"/>
                        <a:ea typeface="Calibri"/>
                        <a:cs typeface="Times New Roman"/>
                      </a:endParaRPr>
                    </a:p>
                  </a:txBody>
                  <a:tcPr marL="53266" marR="53266" marT="5918" marB="0"/>
                </a:tc>
              </a:tr>
            </a:tbl>
          </a:graphicData>
        </a:graphic>
      </p:graphicFrame>
      <p:sp>
        <p:nvSpPr>
          <p:cNvPr id="17" name="TextBox 16"/>
          <p:cNvSpPr txBox="1"/>
          <p:nvPr/>
        </p:nvSpPr>
        <p:spPr>
          <a:xfrm>
            <a:off x="5173431" y="4233446"/>
            <a:ext cx="1483202" cy="338554"/>
          </a:xfrm>
          <a:prstGeom prst="rect">
            <a:avLst/>
          </a:prstGeom>
          <a:noFill/>
        </p:spPr>
        <p:txBody>
          <a:bodyPr wrap="square" rtlCol="0">
            <a:spAutoFit/>
          </a:bodyPr>
          <a:lstStyle/>
          <a:p>
            <a:r>
              <a:rPr lang="en-IN" sz="1600" b="1" dirty="0" smtClean="0">
                <a:solidFill>
                  <a:srgbClr val="FFFF00"/>
                </a:solidFill>
              </a:rPr>
              <a:t>Chitosan</a:t>
            </a:r>
            <a:endParaRPr lang="en-IN" sz="1600" b="1" dirty="0">
              <a:solidFill>
                <a:srgbClr val="FFFF00"/>
              </a:solidFill>
            </a:endParaRPr>
          </a:p>
        </p:txBody>
      </p:sp>
      <p:sp>
        <p:nvSpPr>
          <p:cNvPr id="18" name="TextBox 17"/>
          <p:cNvSpPr txBox="1"/>
          <p:nvPr/>
        </p:nvSpPr>
        <p:spPr>
          <a:xfrm>
            <a:off x="4640032" y="6214646"/>
            <a:ext cx="3053652" cy="338554"/>
          </a:xfrm>
          <a:prstGeom prst="rect">
            <a:avLst/>
          </a:prstGeom>
          <a:noFill/>
        </p:spPr>
        <p:txBody>
          <a:bodyPr wrap="square" rtlCol="0">
            <a:spAutoFit/>
          </a:bodyPr>
          <a:lstStyle/>
          <a:p>
            <a:r>
              <a:rPr lang="en-IN" sz="1600" b="1" dirty="0" smtClean="0">
                <a:solidFill>
                  <a:srgbClr val="FFFF00"/>
                </a:solidFill>
              </a:rPr>
              <a:t>Chitosan  + </a:t>
            </a:r>
            <a:r>
              <a:rPr lang="en-IN" sz="1600" b="1" i="1" dirty="0" smtClean="0">
                <a:solidFill>
                  <a:srgbClr val="FFFF00"/>
                </a:solidFill>
              </a:rPr>
              <a:t>E. hormaechei</a:t>
            </a:r>
            <a:endParaRPr lang="en-IN" sz="1600" b="1" i="1" dirty="0">
              <a:solidFill>
                <a:srgbClr val="FFFF00"/>
              </a:solidFill>
            </a:endParaRPr>
          </a:p>
        </p:txBody>
      </p:sp>
      <p:sp>
        <p:nvSpPr>
          <p:cNvPr id="19" name="Text Box 5"/>
          <p:cNvSpPr txBox="1">
            <a:spLocks noChangeArrowheads="1"/>
          </p:cNvSpPr>
          <p:nvPr/>
        </p:nvSpPr>
        <p:spPr bwMode="auto">
          <a:xfrm>
            <a:off x="2049231" y="4724400"/>
            <a:ext cx="572591" cy="35719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2"/>
                </a:solidFill>
                <a:effectLst/>
                <a:cs typeface="Arial" pitchFamily="34" charset="0"/>
              </a:rPr>
              <a:t>Ctrl</a:t>
            </a:r>
          </a:p>
        </p:txBody>
      </p:sp>
      <p:sp>
        <p:nvSpPr>
          <p:cNvPr id="21" name="Rectangle 20"/>
          <p:cNvSpPr/>
          <p:nvPr/>
        </p:nvSpPr>
        <p:spPr>
          <a:xfrm>
            <a:off x="1240967" y="192786"/>
            <a:ext cx="10254343" cy="369332"/>
          </a:xfrm>
          <a:prstGeom prst="rect">
            <a:avLst/>
          </a:prstGeom>
          <a:solidFill>
            <a:srgbClr val="0070C0"/>
          </a:solidFill>
        </p:spPr>
        <p:txBody>
          <a:bodyPr wrap="square">
            <a:spAutoFit/>
          </a:bodyPr>
          <a:lstStyle/>
          <a:p>
            <a:pPr lvl="0" algn="ctr" fontAlgn="base">
              <a:spcBef>
                <a:spcPct val="0"/>
              </a:spcBef>
              <a:spcAft>
                <a:spcPct val="0"/>
              </a:spcAft>
              <a:tabLst>
                <a:tab pos="457200" algn="l"/>
                <a:tab pos="685800" algn="l"/>
                <a:tab pos="742950" algn="l"/>
              </a:tabLst>
            </a:pPr>
            <a:r>
              <a:rPr lang="en-US" b="1" dirty="0" smtClean="0">
                <a:solidFill>
                  <a:schemeClr val="bg2"/>
                </a:solidFill>
                <a:latin typeface="Century Gothic" pitchFamily="34" charset="0"/>
                <a:ea typeface="Times New Roman" pitchFamily="18" charset="0"/>
              </a:rPr>
              <a:t>Percentage growth inhibition of  </a:t>
            </a:r>
            <a:r>
              <a:rPr lang="en-US" b="1" i="1" dirty="0" smtClean="0">
                <a:solidFill>
                  <a:schemeClr val="bg2"/>
                </a:solidFill>
                <a:latin typeface="Century Gothic" pitchFamily="34" charset="0"/>
                <a:ea typeface="Times New Roman" pitchFamily="18" charset="0"/>
              </a:rPr>
              <a:t>Colletotricum  </a:t>
            </a:r>
            <a:r>
              <a:rPr lang="en-US" b="1" i="1" dirty="0" err="1" smtClean="0">
                <a:solidFill>
                  <a:schemeClr val="bg2"/>
                </a:solidFill>
                <a:latin typeface="Century Gothic" pitchFamily="34" charset="0"/>
                <a:ea typeface="Times New Roman" pitchFamily="18" charset="0"/>
              </a:rPr>
              <a:t>falcatum</a:t>
            </a:r>
            <a:r>
              <a:rPr lang="en-US" b="1" i="1" dirty="0" smtClean="0">
                <a:solidFill>
                  <a:schemeClr val="bg2"/>
                </a:solidFill>
                <a:latin typeface="Century Gothic" pitchFamily="34" charset="0"/>
                <a:ea typeface="Times New Roman" pitchFamily="18" charset="0"/>
              </a:rPr>
              <a:t>  </a:t>
            </a:r>
            <a:r>
              <a:rPr lang="en-US" b="1" dirty="0" smtClean="0">
                <a:solidFill>
                  <a:schemeClr val="bg2"/>
                </a:solidFill>
                <a:latin typeface="Century Gothic" pitchFamily="34" charset="0"/>
                <a:ea typeface="Times New Roman" pitchFamily="18" charset="0"/>
              </a:rPr>
              <a:t>by  of different treatments</a:t>
            </a:r>
          </a:p>
        </p:txBody>
      </p:sp>
      <p:sp>
        <p:nvSpPr>
          <p:cNvPr id="22" name="Rectangle 21"/>
          <p:cNvSpPr/>
          <p:nvPr/>
        </p:nvSpPr>
        <p:spPr>
          <a:xfrm>
            <a:off x="8109361" y="6340265"/>
            <a:ext cx="3727302" cy="369332"/>
          </a:xfrm>
          <a:prstGeom prst="rect">
            <a:avLst/>
          </a:prstGeom>
        </p:spPr>
        <p:txBody>
          <a:bodyPr wrap="none">
            <a:spAutoFit/>
          </a:bodyPr>
          <a:lstStyle/>
          <a:p>
            <a:r>
              <a:rPr lang="en-IN" b="1" dirty="0" smtClean="0">
                <a:solidFill>
                  <a:schemeClr val="tx2"/>
                </a:solidFill>
                <a:latin typeface="Century Gothic" pitchFamily="34" charset="0"/>
              </a:rPr>
              <a:t>Fungal mycelia stained with LPB</a:t>
            </a:r>
            <a:endParaRPr lang="en-IN" b="1" dirty="0">
              <a:solidFill>
                <a:schemeClr val="tx2"/>
              </a:solidFill>
              <a:latin typeface="Century Gothic" pitchFamily="34" charset="0"/>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067996"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graphicFrame>
        <p:nvGraphicFramePr>
          <p:cNvPr id="3" name="Object 3"/>
          <p:cNvGraphicFramePr>
            <a:graphicFrameLocks noChangeAspect="1"/>
          </p:cNvGraphicFramePr>
          <p:nvPr/>
        </p:nvGraphicFramePr>
        <p:xfrm>
          <a:off x="1841863" y="1053742"/>
          <a:ext cx="8112034" cy="4724400"/>
        </p:xfrm>
        <a:graphic>
          <a:graphicData uri="http://schemas.openxmlformats.org/presentationml/2006/ole">
            <p:oleObj spid="_x0000_s64514" name="SPW 11.0 Graph" r:id="rId3" imgW="5493600" imgH="5177160" progId="SigmaPlotGraphicObject.10">
              <p:embed/>
            </p:oleObj>
          </a:graphicData>
        </a:graphic>
      </p:graphicFrame>
      <p:sp>
        <p:nvSpPr>
          <p:cNvPr id="5" name="TextBox 1"/>
          <p:cNvSpPr txBox="1"/>
          <p:nvPr/>
        </p:nvSpPr>
        <p:spPr>
          <a:xfrm>
            <a:off x="3853246" y="1650279"/>
            <a:ext cx="376867" cy="19081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800" b="1" dirty="0" err="1"/>
              <a:t>ab</a:t>
            </a:r>
            <a:r>
              <a:rPr lang="en-IN" sz="800" b="1" dirty="0"/>
              <a:t>*</a:t>
            </a:r>
          </a:p>
        </p:txBody>
      </p:sp>
      <p:sp>
        <p:nvSpPr>
          <p:cNvPr id="6" name="TextBox 1"/>
          <p:cNvSpPr txBox="1"/>
          <p:nvPr/>
        </p:nvSpPr>
        <p:spPr>
          <a:xfrm>
            <a:off x="5433093" y="3927091"/>
            <a:ext cx="327336" cy="1550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800" dirty="0"/>
              <a:t>b*</a:t>
            </a:r>
          </a:p>
        </p:txBody>
      </p:sp>
      <p:sp>
        <p:nvSpPr>
          <p:cNvPr id="7" name="TextBox 1"/>
          <p:cNvSpPr txBox="1"/>
          <p:nvPr/>
        </p:nvSpPr>
        <p:spPr>
          <a:xfrm>
            <a:off x="6242994" y="3753397"/>
            <a:ext cx="327336" cy="1550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800" dirty="0"/>
              <a:t>b*</a:t>
            </a:r>
          </a:p>
        </p:txBody>
      </p:sp>
      <p:sp>
        <p:nvSpPr>
          <p:cNvPr id="8" name="TextBox 1"/>
          <p:cNvSpPr txBox="1"/>
          <p:nvPr/>
        </p:nvSpPr>
        <p:spPr>
          <a:xfrm>
            <a:off x="6818517" y="4001594"/>
            <a:ext cx="327336" cy="15505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800" dirty="0"/>
              <a:t>b*</a:t>
            </a:r>
          </a:p>
        </p:txBody>
      </p:sp>
      <p:sp>
        <p:nvSpPr>
          <p:cNvPr id="9" name="TextBox 1"/>
          <p:cNvSpPr txBox="1"/>
          <p:nvPr/>
        </p:nvSpPr>
        <p:spPr>
          <a:xfrm>
            <a:off x="5121277" y="1815742"/>
            <a:ext cx="421432" cy="22262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700" b="1" dirty="0"/>
              <a:t>C</a:t>
            </a:r>
            <a:r>
              <a:rPr lang="en-IN" sz="700" b="1" baseline="30000" dirty="0"/>
              <a:t>NS</a:t>
            </a:r>
          </a:p>
        </p:txBody>
      </p:sp>
      <p:sp>
        <p:nvSpPr>
          <p:cNvPr id="10" name="TextBox 1"/>
          <p:cNvSpPr txBox="1"/>
          <p:nvPr/>
        </p:nvSpPr>
        <p:spPr>
          <a:xfrm>
            <a:off x="7796989" y="1808655"/>
            <a:ext cx="421432" cy="22262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700" b="1" dirty="0"/>
              <a:t>C</a:t>
            </a:r>
            <a:r>
              <a:rPr lang="en-IN" sz="700" b="1" baseline="30000" dirty="0"/>
              <a:t>NS</a:t>
            </a:r>
          </a:p>
        </p:txBody>
      </p:sp>
      <p:sp>
        <p:nvSpPr>
          <p:cNvPr id="11" name="TextBox 1"/>
          <p:cNvSpPr txBox="1"/>
          <p:nvPr/>
        </p:nvSpPr>
        <p:spPr>
          <a:xfrm>
            <a:off x="8165907" y="4012479"/>
            <a:ext cx="294177" cy="198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800" b="1" dirty="0" smtClean="0"/>
              <a:t>a*</a:t>
            </a:r>
            <a:endParaRPr lang="en-IN" sz="800" b="1" dirty="0"/>
          </a:p>
        </p:txBody>
      </p:sp>
      <p:sp>
        <p:nvSpPr>
          <p:cNvPr id="12" name="TextBox 1"/>
          <p:cNvSpPr txBox="1"/>
          <p:nvPr/>
        </p:nvSpPr>
        <p:spPr>
          <a:xfrm>
            <a:off x="7606381" y="3833953"/>
            <a:ext cx="294177" cy="19877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800" b="1" dirty="0" smtClean="0"/>
              <a:t>a*</a:t>
            </a:r>
            <a:endParaRPr lang="en-IN" sz="800" b="1" dirty="0"/>
          </a:p>
        </p:txBody>
      </p:sp>
      <p:sp>
        <p:nvSpPr>
          <p:cNvPr id="13" name="TextBox 1"/>
          <p:cNvSpPr txBox="1"/>
          <p:nvPr/>
        </p:nvSpPr>
        <p:spPr>
          <a:xfrm>
            <a:off x="6513717" y="1711239"/>
            <a:ext cx="421432" cy="1616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N" sz="700" b="1" dirty="0"/>
              <a:t>C</a:t>
            </a:r>
            <a:r>
              <a:rPr lang="en-IN" sz="700" b="1" baseline="30000" dirty="0"/>
              <a:t>NS</a:t>
            </a:r>
          </a:p>
        </p:txBody>
      </p:sp>
      <p:sp>
        <p:nvSpPr>
          <p:cNvPr id="15" name="Rectangle 14"/>
          <p:cNvSpPr/>
          <p:nvPr/>
        </p:nvSpPr>
        <p:spPr>
          <a:xfrm>
            <a:off x="849090" y="284227"/>
            <a:ext cx="10358845" cy="369332"/>
          </a:xfrm>
          <a:prstGeom prst="rect">
            <a:avLst/>
          </a:prstGeom>
        </p:spPr>
        <p:txBody>
          <a:bodyPr wrap="square">
            <a:spAutoFit/>
          </a:bodyPr>
          <a:lstStyle/>
          <a:p>
            <a:r>
              <a:rPr lang="en-US" b="1" dirty="0" smtClean="0">
                <a:solidFill>
                  <a:schemeClr val="tx2"/>
                </a:solidFill>
              </a:rPr>
              <a:t>Antifungal Activity of different concentration of chitosan and </a:t>
            </a:r>
            <a:r>
              <a:rPr lang="en-US" b="1" i="1" dirty="0" smtClean="0">
                <a:solidFill>
                  <a:schemeClr val="tx2"/>
                </a:solidFill>
              </a:rPr>
              <a:t>E. </a:t>
            </a:r>
            <a:r>
              <a:rPr lang="en-US" b="1" i="1" dirty="0" err="1" smtClean="0">
                <a:solidFill>
                  <a:schemeClr val="tx2"/>
                </a:solidFill>
              </a:rPr>
              <a:t>hormaechei</a:t>
            </a:r>
            <a:r>
              <a:rPr lang="en-US" b="1" i="1" dirty="0" smtClean="0">
                <a:solidFill>
                  <a:schemeClr val="tx2"/>
                </a:solidFill>
              </a:rPr>
              <a:t>  </a:t>
            </a:r>
            <a:r>
              <a:rPr lang="en-US" b="1" dirty="0" smtClean="0">
                <a:solidFill>
                  <a:schemeClr val="tx2"/>
                </a:solidFill>
              </a:rPr>
              <a:t>against </a:t>
            </a:r>
            <a:r>
              <a:rPr lang="en-US" b="1" i="1" dirty="0" smtClean="0">
                <a:solidFill>
                  <a:schemeClr val="tx2"/>
                </a:solidFill>
              </a:rPr>
              <a:t>C. </a:t>
            </a:r>
            <a:r>
              <a:rPr lang="en-US" b="1" i="1" dirty="0" err="1" smtClean="0">
                <a:solidFill>
                  <a:schemeClr val="tx2"/>
                </a:solidFill>
              </a:rPr>
              <a:t>falcatum</a:t>
            </a:r>
            <a:r>
              <a:rPr lang="en-US" b="1" dirty="0" smtClean="0">
                <a:solidFill>
                  <a:schemeClr val="tx2"/>
                </a:solidFill>
              </a:rPr>
              <a:t> </a:t>
            </a:r>
            <a:endParaRPr lang="en-IN" b="1" dirty="0">
              <a:solidFill>
                <a:schemeClr val="tx2"/>
              </a:solidFill>
            </a:endParaRPr>
          </a:p>
        </p:txBody>
      </p:sp>
      <p:sp>
        <p:nvSpPr>
          <p:cNvPr id="16" name="Rectangle 15"/>
          <p:cNvSpPr/>
          <p:nvPr/>
        </p:nvSpPr>
        <p:spPr>
          <a:xfrm>
            <a:off x="535578" y="5668700"/>
            <a:ext cx="10998926" cy="830997"/>
          </a:xfrm>
          <a:prstGeom prst="rect">
            <a:avLst/>
          </a:prstGeom>
        </p:spPr>
        <p:txBody>
          <a:bodyPr wrap="square">
            <a:spAutoFit/>
          </a:bodyPr>
          <a:lstStyle/>
          <a:p>
            <a:pPr lvl="0" algn="just" fontAlgn="base">
              <a:spcBef>
                <a:spcPct val="0"/>
              </a:spcBef>
              <a:spcAft>
                <a:spcPct val="0"/>
              </a:spcAft>
            </a:pPr>
            <a:r>
              <a:rPr lang="en-US" sz="1600" dirty="0" smtClean="0">
                <a:solidFill>
                  <a:schemeClr val="tx2"/>
                </a:solidFill>
                <a:ea typeface="Calibri" pitchFamily="34" charset="0"/>
                <a:cs typeface="Times New Roman" pitchFamily="18" charset="0"/>
              </a:rPr>
              <a:t>Values are statistically significant at *p&lt;.05. Significance determined by ANOVA was compared within the treatments as follows: </a:t>
            </a:r>
            <a:r>
              <a:rPr lang="en-US" sz="1600" baseline="30000" dirty="0" smtClean="0">
                <a:solidFill>
                  <a:schemeClr val="tx2"/>
                </a:solidFill>
                <a:ea typeface="Calibri" pitchFamily="34" charset="0"/>
                <a:cs typeface="Times New Roman" pitchFamily="18" charset="0"/>
              </a:rPr>
              <a:t>a</a:t>
            </a:r>
            <a:r>
              <a:rPr lang="en-US" sz="1600" dirty="0" smtClean="0">
                <a:solidFill>
                  <a:schemeClr val="tx2"/>
                </a:solidFill>
                <a:ea typeface="Calibri" pitchFamily="34" charset="0"/>
                <a:cs typeface="Times New Roman" pitchFamily="18" charset="0"/>
              </a:rPr>
              <a:t> Control  </a:t>
            </a:r>
            <a:r>
              <a:rPr lang="en-US" sz="1600" dirty="0" err="1" smtClean="0">
                <a:solidFill>
                  <a:schemeClr val="tx2"/>
                </a:solidFill>
                <a:ea typeface="Calibri" pitchFamily="34" charset="0"/>
                <a:cs typeface="Times New Roman" pitchFamily="18" charset="0"/>
              </a:rPr>
              <a:t>vs</a:t>
            </a:r>
            <a:r>
              <a:rPr lang="en-US" sz="1600" dirty="0" smtClean="0">
                <a:solidFill>
                  <a:schemeClr val="tx2"/>
                </a:solidFill>
                <a:ea typeface="Calibri" pitchFamily="34" charset="0"/>
                <a:cs typeface="Times New Roman" pitchFamily="18" charset="0"/>
              </a:rPr>
              <a:t> 0.6% chitosan and </a:t>
            </a:r>
            <a:r>
              <a:rPr lang="en-US" sz="1600" dirty="0" err="1" smtClean="0">
                <a:solidFill>
                  <a:schemeClr val="tx2"/>
                </a:solidFill>
                <a:ea typeface="Calibri" pitchFamily="34" charset="0"/>
                <a:cs typeface="Times New Roman" pitchFamily="18" charset="0"/>
              </a:rPr>
              <a:t>chitosan</a:t>
            </a:r>
            <a:r>
              <a:rPr lang="en-US" sz="1600" dirty="0" smtClean="0">
                <a:solidFill>
                  <a:schemeClr val="tx2"/>
                </a:solidFill>
                <a:ea typeface="Calibri" pitchFamily="34" charset="0"/>
                <a:cs typeface="Times New Roman" pitchFamily="18" charset="0"/>
              </a:rPr>
              <a:t> + </a:t>
            </a:r>
            <a:r>
              <a:rPr lang="en-US" sz="1600" i="1" dirty="0" smtClean="0">
                <a:solidFill>
                  <a:schemeClr val="tx2"/>
                </a:solidFill>
                <a:ea typeface="Calibri" pitchFamily="34" charset="0"/>
                <a:cs typeface="Times New Roman" pitchFamily="18" charset="0"/>
              </a:rPr>
              <a:t>E </a:t>
            </a:r>
            <a:r>
              <a:rPr lang="en-US" sz="1600" i="1" dirty="0" err="1" smtClean="0">
                <a:solidFill>
                  <a:schemeClr val="tx2"/>
                </a:solidFill>
                <a:ea typeface="Calibri" pitchFamily="34" charset="0"/>
                <a:cs typeface="Times New Roman" pitchFamily="18" charset="0"/>
              </a:rPr>
              <a:t>hormaechei</a:t>
            </a:r>
            <a:r>
              <a:rPr lang="en-US" sz="1600" dirty="0" smtClean="0">
                <a:solidFill>
                  <a:schemeClr val="tx2"/>
                </a:solidFill>
                <a:ea typeface="Calibri" pitchFamily="34" charset="0"/>
                <a:cs typeface="Times New Roman" pitchFamily="18" charset="0"/>
              </a:rPr>
              <a:t>; </a:t>
            </a:r>
            <a:r>
              <a:rPr lang="en-US" sz="1600" baseline="30000" dirty="0" smtClean="0">
                <a:solidFill>
                  <a:schemeClr val="tx2"/>
                </a:solidFill>
                <a:ea typeface="Calibri" pitchFamily="34" charset="0"/>
                <a:cs typeface="Times New Roman" pitchFamily="18" charset="0"/>
              </a:rPr>
              <a:t>b</a:t>
            </a:r>
            <a:r>
              <a:rPr lang="en-US" sz="1600" dirty="0" smtClean="0">
                <a:solidFill>
                  <a:schemeClr val="tx2"/>
                </a:solidFill>
                <a:ea typeface="Calibri" pitchFamily="34" charset="0"/>
                <a:cs typeface="Times New Roman" pitchFamily="18" charset="0"/>
              </a:rPr>
              <a:t> 0.2%, 0.4%, 0.6% Chitosan vs. Control and </a:t>
            </a:r>
            <a:r>
              <a:rPr lang="en-US" sz="1600" baseline="30000" dirty="0" smtClean="0">
                <a:solidFill>
                  <a:schemeClr val="tx2"/>
                </a:solidFill>
                <a:ea typeface="Calibri" pitchFamily="34" charset="0"/>
                <a:cs typeface="Times New Roman" pitchFamily="18" charset="0"/>
              </a:rPr>
              <a:t>CNS </a:t>
            </a:r>
            <a:r>
              <a:rPr lang="en-US" sz="1600" dirty="0" smtClean="0">
                <a:solidFill>
                  <a:schemeClr val="tx2"/>
                </a:solidFill>
                <a:ea typeface="Calibri" pitchFamily="34" charset="0"/>
                <a:cs typeface="Times New Roman" pitchFamily="18" charset="0"/>
              </a:rPr>
              <a:t>Not significant</a:t>
            </a:r>
            <a:endParaRPr lang="en-US" sz="1600" dirty="0" smtClean="0">
              <a:solidFill>
                <a:schemeClr val="tx2"/>
              </a:solidFill>
              <a:cs typeface="Arial" pitchFamily="34" charset="0"/>
            </a:endParaRPr>
          </a:p>
        </p:txBody>
      </p:sp>
    </p:spTree>
    <p:extLst>
      <p:ext uri="{BB962C8B-B14F-4D97-AF65-F5344CB8AC3E}">
        <p14:creationId xmlns="" xmlns:p14="http://schemas.microsoft.com/office/powerpoint/2010/main" val="180038013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Diagram 1"/>
          <p:cNvGraphicFramePr/>
          <p:nvPr/>
        </p:nvGraphicFramePr>
        <p:xfrm>
          <a:off x="1444487" y="277334"/>
          <a:ext cx="9815696" cy="65806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319702344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Diagram 4"/>
          <p:cNvGraphicFramePr/>
          <p:nvPr/>
        </p:nvGraphicFramePr>
        <p:xfrm>
          <a:off x="1271143" y="182376"/>
          <a:ext cx="10015165" cy="662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682" name="Picture 2" descr="C:\Users\USER\Desktop\incredible-india-an-overview-of-the-indian-tourism-industry-29-638.jpg"/>
          <p:cNvPicPr>
            <a:picLocks noChangeAspect="1" noChangeArrowheads="1"/>
          </p:cNvPicPr>
          <p:nvPr/>
        </p:nvPicPr>
        <p:blipFill>
          <a:blip r:embed="rId2"/>
          <a:srcRect b="39639"/>
          <a:stretch>
            <a:fillRect/>
          </a:stretch>
        </p:blipFill>
        <p:spPr bwMode="auto">
          <a:xfrm>
            <a:off x="2834639" y="690458"/>
            <a:ext cx="6766561" cy="3345964"/>
          </a:xfrm>
          <a:prstGeom prst="rect">
            <a:avLst/>
          </a:prstGeom>
          <a:noFill/>
        </p:spPr>
      </p:pic>
      <p:pic>
        <p:nvPicPr>
          <p:cNvPr id="71685" name="Picture 5" descr="C:\Users\USER\Desktop\index.png"/>
          <p:cNvPicPr>
            <a:picLocks noChangeAspect="1" noChangeArrowheads="1"/>
          </p:cNvPicPr>
          <p:nvPr/>
        </p:nvPicPr>
        <p:blipFill>
          <a:blip r:embed="rId3"/>
          <a:srcRect/>
          <a:stretch>
            <a:fillRect/>
          </a:stretch>
        </p:blipFill>
        <p:spPr bwMode="auto">
          <a:xfrm>
            <a:off x="4572000" y="4101737"/>
            <a:ext cx="5270848" cy="2638696"/>
          </a:xfrm>
          <a:prstGeom prst="rect">
            <a:avLst/>
          </a:prstGeom>
          <a:noFill/>
        </p:spPr>
      </p:pic>
      <p:pic>
        <p:nvPicPr>
          <p:cNvPr id="71687" name="Picture 7" descr="C:\Users\USER\Desktop\namastet3.gif"/>
          <p:cNvPicPr>
            <a:picLocks noChangeAspect="1" noChangeArrowheads="1"/>
          </p:cNvPicPr>
          <p:nvPr/>
        </p:nvPicPr>
        <p:blipFill>
          <a:blip r:embed="rId4"/>
          <a:srcRect/>
          <a:stretch>
            <a:fillRect/>
          </a:stretch>
        </p:blipFill>
        <p:spPr bwMode="auto">
          <a:xfrm>
            <a:off x="9611006" y="4373436"/>
            <a:ext cx="1374857" cy="1739982"/>
          </a:xfrm>
          <a:prstGeom prst="rect">
            <a:avLst/>
          </a:prstGeom>
          <a:noFill/>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f03431380">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1038</TotalTime>
  <Words>2927</Words>
  <PresentationFormat>Custom</PresentationFormat>
  <Paragraphs>807</Paragraphs>
  <Slides>50</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53" baseType="lpstr">
      <vt:lpstr>tf03431380</vt:lpstr>
      <vt:lpstr>Chart</vt:lpstr>
      <vt:lpstr>SPW 11.0 Graph</vt:lpstr>
      <vt:lpstr>PLANT GROWTH PROMOTING RHIZOBACTERIA: A BOON FOR SUSTAINABLE AGRICULTURE</vt:lpstr>
      <vt:lpstr>Flow of Presentation</vt:lpstr>
      <vt:lpstr>INTRODUCTION</vt:lpstr>
      <vt:lpstr>CLASSIFICATION OF PGPR</vt:lpstr>
      <vt:lpstr>Slide 5</vt:lpstr>
      <vt:lpstr>Slide 6</vt:lpstr>
      <vt:lpstr>CRITERIA FOR RHIZOBACTERIA AS PGPR</vt:lpstr>
      <vt:lpstr>Slide 8</vt:lpstr>
      <vt:lpstr>Slide 9</vt:lpstr>
      <vt:lpstr>PROPERTIES OF PGPR</vt:lpstr>
      <vt:lpstr>Slide 11</vt:lpstr>
      <vt:lpstr>Slide 12</vt:lpstr>
      <vt:lpstr>Slide 13</vt:lpstr>
      <vt:lpstr>Slide 14</vt:lpstr>
      <vt:lpstr>Slide 15</vt:lpstr>
      <vt:lpstr>Slide 16</vt:lpstr>
      <vt:lpstr>Research Findings</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 Synergistic effect of PRPR and   chitosan Under salinity stress</vt:lpstr>
      <vt:lpstr>Slide 36</vt:lpstr>
      <vt:lpstr>Slide 37</vt:lpstr>
      <vt:lpstr>Slide 38</vt:lpstr>
      <vt:lpstr>Bio-control Activity of PGPR</vt:lpstr>
      <vt:lpstr>Slide 40</vt:lpstr>
      <vt:lpstr>21st Century: New era for chitin?  </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USER</dc:creator>
  <cp:lastModifiedBy>USER</cp:lastModifiedBy>
  <cp:revision>195</cp:revision>
  <dcterms:created xsi:type="dcterms:W3CDTF">2018-05-08T11:26:17Z</dcterms:created>
  <dcterms:modified xsi:type="dcterms:W3CDTF">2018-05-13T11:38:41Z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