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816" r:id="rId1"/>
    <p:sldMasterId id="2147483828" r:id="rId2"/>
  </p:sldMasterIdLst>
  <p:notesMasterIdLst>
    <p:notesMasterId r:id="rId29"/>
  </p:notesMasterIdLst>
  <p:handoutMasterIdLst>
    <p:handoutMasterId r:id="rId30"/>
  </p:handoutMasterIdLst>
  <p:sldIdLst>
    <p:sldId id="257" r:id="rId3"/>
    <p:sldId id="269" r:id="rId4"/>
    <p:sldId id="339" r:id="rId5"/>
    <p:sldId id="338" r:id="rId6"/>
    <p:sldId id="325" r:id="rId7"/>
    <p:sldId id="349" r:id="rId8"/>
    <p:sldId id="258" r:id="rId9"/>
    <p:sldId id="310" r:id="rId10"/>
    <p:sldId id="335" r:id="rId11"/>
    <p:sldId id="351" r:id="rId12"/>
    <p:sldId id="348" r:id="rId13"/>
    <p:sldId id="279" r:id="rId14"/>
    <p:sldId id="364" r:id="rId15"/>
    <p:sldId id="288" r:id="rId16"/>
    <p:sldId id="370" r:id="rId17"/>
    <p:sldId id="358" r:id="rId18"/>
    <p:sldId id="367" r:id="rId19"/>
    <p:sldId id="298" r:id="rId20"/>
    <p:sldId id="299" r:id="rId21"/>
    <p:sldId id="366" r:id="rId22"/>
    <p:sldId id="301" r:id="rId23"/>
    <p:sldId id="302" r:id="rId24"/>
    <p:sldId id="303" r:id="rId25"/>
    <p:sldId id="369" r:id="rId26"/>
    <p:sldId id="371" r:id="rId27"/>
    <p:sldId id="36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C0D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40" autoAdjust="0"/>
  </p:normalViewPr>
  <p:slideViewPr>
    <p:cSldViewPr>
      <p:cViewPr varScale="1">
        <p:scale>
          <a:sx n="51" d="100"/>
          <a:sy n="51" d="100"/>
        </p:scale>
        <p:origin x="-120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CCE3B3-AB41-4068-9B7C-38CE9584FA70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IN"/>
        </a:p>
      </dgm:t>
    </dgm:pt>
    <dgm:pt modelId="{0222E6EA-D3F8-4B9E-BAB9-84754DA34D7A}">
      <dgm:prSet/>
      <dgm:spPr/>
      <dgm:t>
        <a:bodyPr/>
        <a:lstStyle/>
        <a:p>
          <a:pPr rtl="0"/>
          <a:r>
            <a:rPr lang="en-US" dirty="0" smtClean="0"/>
            <a:t>To isolate the potential metabolite(s) responsible for antiurolithiatic activity of </a:t>
          </a:r>
          <a:r>
            <a:rPr lang="en-US" i="1" dirty="0" smtClean="0"/>
            <a:t>Bergenia ligulata</a:t>
          </a:r>
          <a:endParaRPr lang="en-US" i="1" dirty="0"/>
        </a:p>
      </dgm:t>
    </dgm:pt>
    <dgm:pt modelId="{DDCC7084-621A-4249-82EC-0E7F2E18DF4B}" type="parTrans" cxnId="{DBAD2AE7-1A2C-4334-BD91-531600F7DD0F}">
      <dgm:prSet/>
      <dgm:spPr/>
      <dgm:t>
        <a:bodyPr/>
        <a:lstStyle/>
        <a:p>
          <a:endParaRPr lang="en-IN"/>
        </a:p>
      </dgm:t>
    </dgm:pt>
    <dgm:pt modelId="{697C9169-C0D8-4AF6-9E5E-D6155D1E0108}" type="sibTrans" cxnId="{DBAD2AE7-1A2C-4334-BD91-531600F7DD0F}">
      <dgm:prSet/>
      <dgm:spPr/>
      <dgm:t>
        <a:bodyPr/>
        <a:lstStyle/>
        <a:p>
          <a:endParaRPr lang="en-IN"/>
        </a:p>
      </dgm:t>
    </dgm:pt>
    <dgm:pt modelId="{E11F8C10-2ADC-4088-8303-9D449E7F8D17}" type="pres">
      <dgm:prSet presAssocID="{CBCCE3B3-AB41-4068-9B7C-38CE9584FA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163FC11-2760-4D82-AD60-4756E624CB36}" type="pres">
      <dgm:prSet presAssocID="{0222E6EA-D3F8-4B9E-BAB9-84754DA34D7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6B75565F-487A-4192-9FFE-751760DFD5FC}" type="presOf" srcId="{CBCCE3B3-AB41-4068-9B7C-38CE9584FA70}" destId="{E11F8C10-2ADC-4088-8303-9D449E7F8D17}" srcOrd="0" destOrd="0" presId="urn:microsoft.com/office/officeart/2005/8/layout/vList2"/>
    <dgm:cxn modelId="{D3CBBB74-3D66-408B-84B0-E15CECA0A9BF}" type="presOf" srcId="{0222E6EA-D3F8-4B9E-BAB9-84754DA34D7A}" destId="{4163FC11-2760-4D82-AD60-4756E624CB36}" srcOrd="0" destOrd="0" presId="urn:microsoft.com/office/officeart/2005/8/layout/vList2"/>
    <dgm:cxn modelId="{DBAD2AE7-1A2C-4334-BD91-531600F7DD0F}" srcId="{CBCCE3B3-AB41-4068-9B7C-38CE9584FA70}" destId="{0222E6EA-D3F8-4B9E-BAB9-84754DA34D7A}" srcOrd="0" destOrd="0" parTransId="{DDCC7084-621A-4249-82EC-0E7F2E18DF4B}" sibTransId="{697C9169-C0D8-4AF6-9E5E-D6155D1E0108}"/>
    <dgm:cxn modelId="{D9F817EF-4ED7-44D6-B1ED-8DFA04D70ACE}" type="presParOf" srcId="{E11F8C10-2ADC-4088-8303-9D449E7F8D17}" destId="{4163FC11-2760-4D82-AD60-4756E624CB3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CFC26-C8DA-4A50-92DA-3E35268C3BB3}" type="datetimeFigureOut">
              <a:rPr lang="en-US" smtClean="0"/>
              <a:pPr/>
              <a:t>10/5/2015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DC1D7-F847-41C8-8BCE-A59DD2720E9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2F6FF6-394D-44B9-85F2-0178D5DE34F7}" type="datetimeFigureOut">
              <a:rPr lang="en-US" smtClean="0"/>
              <a:pPr/>
              <a:t>10/5/2015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A69B9-2B44-42E5-B5A9-D220601429F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1B4B9-4881-4743-ACC6-648D2CFF1246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1705A-0732-4885-B2A8-17A2147043F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1705A-0732-4885-B2A8-17A2147043F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1705A-0732-4885-B2A8-17A2147043F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1705A-0732-4885-B2A8-17A2147043F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11</a:t>
            </a:fld>
            <a:endParaRPr lang="en-I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15FB73-3D8D-40BE-A405-006B8A57B1F4}" type="slidenum">
              <a:rPr lang="en-IN" smtClean="0"/>
              <a:pPr/>
              <a:t>13</a:t>
            </a:fld>
            <a:endParaRPr lang="en-I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20µl of 0.5% solution of BRG, BLE and Cystone in 10% DMSO. BRG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14</a:t>
            </a:fld>
            <a:endParaRPr lang="en-I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Possible way of hydrolysis of bergenin into C-glycoside of 4-O-methyl Gallic acid and interaction of bergenin with calcium oxalate crystal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15</a:t>
            </a:fld>
            <a:endParaRPr lang="en-I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1705A-0732-4885-B2A8-17A2147043F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17</a:t>
            </a:fld>
            <a:endParaRPr lang="en-I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sz="1200" dirty="0" smtClean="0">
                <a:latin typeface="Times New Roman" pitchFamily="18" charset="0"/>
                <a:cs typeface="Times New Roman" pitchFamily="18" charset="0"/>
              </a:rPr>
              <a:t>Original magnifications of 100X.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18</a:t>
            </a:fld>
            <a:endParaRPr lang="en-I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19</a:t>
            </a:fld>
            <a:endParaRPr lang="en-I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20</a:t>
            </a:fld>
            <a:endParaRPr lang="en-I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21</a:t>
            </a:fld>
            <a:endParaRPr lang="en-I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22</a:t>
            </a:fld>
            <a:endParaRPr lang="en-I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23</a:t>
            </a:fld>
            <a:endParaRPr lang="en-I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24</a:t>
            </a:fld>
            <a:endParaRPr lang="en-I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25</a:t>
            </a:fld>
            <a:endParaRPr lang="en-I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A69B9-2B44-42E5-B5A9-D220601429F3}" type="slidenum">
              <a:rPr lang="en-IN" smtClean="0"/>
              <a:pPr/>
              <a:t>26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7C24-FD9B-4299-87AE-9CB97A488505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5F01-1001-440D-91DB-52358C490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7C24-FD9B-4299-87AE-9CB97A488505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5F01-1001-440D-91DB-52358C490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7C24-FD9B-4299-87AE-9CB97A488505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5F01-1001-440D-91DB-52358C490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7C24-FD9B-4299-87AE-9CB97A488505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5F01-1001-440D-91DB-52358C490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7C24-FD9B-4299-87AE-9CB97A488505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5F01-1001-440D-91DB-52358C490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7C24-FD9B-4299-87AE-9CB97A488505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5F01-1001-440D-91DB-52358C490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7C24-FD9B-4299-87AE-9CB97A488505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5F01-1001-440D-91DB-52358C490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7C24-FD9B-4299-87AE-9CB97A488505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5F01-1001-440D-91DB-52358C490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7C24-FD9B-4299-87AE-9CB97A488505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5F01-1001-440D-91DB-52358C490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7C24-FD9B-4299-87AE-9CB97A488505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5F01-1001-440D-91DB-52358C490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7C24-FD9B-4299-87AE-9CB97A488505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5F01-1001-440D-91DB-52358C490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47C24-FD9B-4299-87AE-9CB97A488505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E5F01-1001-440D-91DB-52358C4903F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logo Panjab University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8407880" y="0"/>
            <a:ext cx="736120" cy="72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logo Panjab University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8407880" y="0"/>
            <a:ext cx="736120" cy="72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09601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An insight into the secondary metabolite profile of </a:t>
            </a:r>
            <a:r>
              <a:rPr lang="en-US" sz="3200" b="1" i="1" dirty="0" smtClean="0"/>
              <a:t>Bergenia ligulata</a:t>
            </a:r>
            <a:r>
              <a:rPr lang="en-US" sz="3200" b="1" dirty="0" smtClean="0"/>
              <a:t> rhizome showed bergenin as the most potent antilithiatic agent</a:t>
            </a:r>
            <a:endParaRPr lang="en-IN" sz="3200" dirty="0"/>
          </a:p>
        </p:txBody>
      </p:sp>
      <p:pic>
        <p:nvPicPr>
          <p:cNvPr id="3" name="Picture 2" descr="logo Panjab Universit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7600" y="2514600"/>
            <a:ext cx="1840299" cy="1800000"/>
          </a:xfrm>
          <a:prstGeom prst="rect">
            <a:avLst/>
          </a:prstGeom>
        </p:spPr>
      </p:pic>
      <p:sp>
        <p:nvSpPr>
          <p:cNvPr id="94209" name="Rectangle 1"/>
          <p:cNvSpPr>
            <a:spLocks noChangeArrowheads="1"/>
          </p:cNvSpPr>
          <p:nvPr/>
        </p:nvSpPr>
        <p:spPr bwMode="auto">
          <a:xfrm>
            <a:off x="416256" y="4953000"/>
            <a:ext cx="8305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Batang" pitchFamily="18" charset="-127"/>
                <a:cs typeface="Times New Roman" pitchFamily="18" charset="0"/>
              </a:rPr>
              <a:t>Deepika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Batang" pitchFamily="18" charset="-127"/>
                <a:cs typeface="Times New Roman" pitchFamily="18" charset="0"/>
              </a:rPr>
              <a:t>Department </a:t>
            </a:r>
            <a:r>
              <a:rPr kumimoji="0" lang="en-US" altLang="ko-K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Batang" pitchFamily="18" charset="-127"/>
                <a:cs typeface="Times New Roman" pitchFamily="18" charset="0"/>
              </a:rPr>
              <a:t>of Biochemistry</a:t>
            </a: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Batang" pitchFamily="18" charset="-127"/>
                <a:cs typeface="Times New Roman" pitchFamily="18" charset="0"/>
              </a:rPr>
              <a:t>Panjab University, Chandigarh </a:t>
            </a:r>
            <a:endParaRPr kumimoji="0" lang="en-US" altLang="ko-K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92152" y="13648"/>
            <a:ext cx="8382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eepika\Desktop\Kidney_stone_photograph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295400" y="990600"/>
            <a:ext cx="6532480" cy="540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small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Urolithiasis</a:t>
            </a:r>
            <a:endParaRPr kumimoji="0" lang="en-US" sz="3600" b="1" i="0" u="none" strike="noStrike" kern="1200" cap="small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295400"/>
            <a:ext cx="8054983" cy="4572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854656" y="236561"/>
            <a:ext cx="3429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cap="small" dirty="0" smtClean="0">
                <a:latin typeface="+mj-lt"/>
                <a:ea typeface="+mj-ea"/>
                <a:cs typeface="+mj-cs"/>
              </a:rPr>
              <a:t>STONE TYPES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990600" y="76200"/>
            <a:ext cx="7086600" cy="76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3600" b="1" cap="small" dirty="0" smtClean="0">
                <a:latin typeface="+mj-lt"/>
                <a:ea typeface="+mj-ea"/>
                <a:cs typeface="+mj-cs"/>
              </a:rPr>
              <a:t>Oxalate mediated Stone Formation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  <p:pic>
        <p:nvPicPr>
          <p:cNvPr id="2" name="Picture 2" descr="C:\Users\Deepika\Desktop\Picture3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8260" y="945600"/>
            <a:ext cx="7351340" cy="576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1910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 smtClean="0"/>
              <a:t>Non-Invasive Shock wave Lithotripsy</a:t>
            </a:r>
            <a:endParaRPr lang="en-IN" sz="2800" dirty="0" smtClean="0"/>
          </a:p>
          <a:p>
            <a:pPr algn="just">
              <a:lnSpc>
                <a:spcPct val="200000"/>
              </a:lnSpc>
            </a:pPr>
            <a:r>
              <a:rPr lang="en-IN" sz="2800" dirty="0" smtClean="0"/>
              <a:t>Surgical procedures (PCNL)</a:t>
            </a:r>
          </a:p>
          <a:p>
            <a:pPr algn="just">
              <a:lnSpc>
                <a:spcPct val="200000"/>
              </a:lnSpc>
            </a:pPr>
            <a:r>
              <a:rPr lang="en-IN" sz="2800" dirty="0" smtClean="0"/>
              <a:t>Allopathic</a:t>
            </a:r>
          </a:p>
          <a:p>
            <a:pPr algn="just">
              <a:lnSpc>
                <a:spcPct val="200000"/>
              </a:lnSpc>
            </a:pPr>
            <a:r>
              <a:rPr lang="en-IN" sz="2800" dirty="0" smtClean="0"/>
              <a:t>Herbal Therapy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6994" y="1447800"/>
            <a:ext cx="17540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Non-Specific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Recurrence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80147" y="2362200"/>
            <a:ext cx="31331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Costly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High rate of Recurrence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4600" y="3436203"/>
            <a:ext cx="65616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rgbClr val="FF0000"/>
                </a:solidFill>
              </a:rPr>
              <a:t>No drug is available for dissolution or displacement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Side-effects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9000" y="4385608"/>
            <a:ext cx="330795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Less Side-effects</a:t>
            </a:r>
          </a:p>
          <a:p>
            <a:r>
              <a:rPr lang="en-US" sz="2400" b="1" dirty="0" smtClean="0">
                <a:solidFill>
                  <a:srgbClr val="00B050"/>
                </a:solidFill>
              </a:rPr>
              <a:t>Non-Invasive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No standard Formulation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Batch to Batch Variation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Limited clinical studies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79344" y="236561"/>
            <a:ext cx="4226256" cy="76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cap="small" dirty="0" smtClean="0">
                <a:latin typeface="+mj-lt"/>
                <a:ea typeface="+mj-ea"/>
                <a:cs typeface="+mj-cs"/>
              </a:rPr>
              <a:t>management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3962400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buNone/>
            </a:pPr>
            <a:r>
              <a:rPr lang="en-IN" sz="2800" dirty="0" smtClean="0"/>
              <a:t>Composite antiurolithiatic herbal formulations: </a:t>
            </a:r>
          </a:p>
          <a:p>
            <a:pPr marL="1077913" indent="-2730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IN" sz="2800" dirty="0" smtClean="0">
                <a:solidFill>
                  <a:srgbClr val="FF0000"/>
                </a:solidFill>
              </a:rPr>
              <a:t>Cystone</a:t>
            </a:r>
            <a:r>
              <a:rPr lang="en-IN" sz="2800" dirty="0" smtClean="0"/>
              <a:t> (Himalaya Herbal Healthcare, India)</a:t>
            </a:r>
          </a:p>
          <a:p>
            <a:pPr marL="1077913" indent="-2730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IN" sz="2800" dirty="0" smtClean="0">
                <a:solidFill>
                  <a:srgbClr val="FF0000"/>
                </a:solidFill>
              </a:rPr>
              <a:t>Calcury</a:t>
            </a:r>
            <a:r>
              <a:rPr lang="en-IN" sz="2800" dirty="0" smtClean="0"/>
              <a:t> (</a:t>
            </a:r>
            <a:r>
              <a:rPr lang="en-IN" sz="2800" dirty="0" err="1" smtClean="0"/>
              <a:t>Charak</a:t>
            </a:r>
            <a:r>
              <a:rPr lang="en-IN" sz="2800" dirty="0" smtClean="0"/>
              <a:t> </a:t>
            </a:r>
            <a:r>
              <a:rPr lang="en-IN" sz="2800" dirty="0" err="1" smtClean="0"/>
              <a:t>Pharma</a:t>
            </a:r>
            <a:r>
              <a:rPr lang="en-IN" sz="2800" dirty="0" smtClean="0"/>
              <a:t> Pvt. Ltd., India)</a:t>
            </a:r>
          </a:p>
          <a:p>
            <a:pPr marL="1077913" indent="-2730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IN" sz="2800" dirty="0" err="1" smtClean="0">
                <a:solidFill>
                  <a:srgbClr val="FF0000"/>
                </a:solidFill>
              </a:rPr>
              <a:t>Neeri</a:t>
            </a:r>
            <a:r>
              <a:rPr lang="en-IN" sz="2800" dirty="0" smtClean="0"/>
              <a:t> (</a:t>
            </a:r>
            <a:r>
              <a:rPr lang="en-IN" sz="2800" dirty="0" err="1" smtClean="0"/>
              <a:t>Aimil</a:t>
            </a:r>
            <a:r>
              <a:rPr lang="en-IN" sz="2800" dirty="0" smtClean="0"/>
              <a:t> Pharmaceuticals, India)</a:t>
            </a:r>
          </a:p>
          <a:p>
            <a:pPr marL="1077913" indent="-2730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IN" sz="2800" dirty="0" smtClean="0">
                <a:solidFill>
                  <a:srgbClr val="FF0000"/>
                </a:solidFill>
              </a:rPr>
              <a:t>Uriflow</a:t>
            </a:r>
            <a:r>
              <a:rPr lang="en-IN" sz="2800" dirty="0" smtClean="0"/>
              <a:t> (</a:t>
            </a:r>
            <a:r>
              <a:rPr lang="en-IN" sz="2800" dirty="0" err="1" smtClean="0"/>
              <a:t>BioNeutrix</a:t>
            </a:r>
            <a:r>
              <a:rPr lang="en-IN" sz="2800" dirty="0" smtClean="0"/>
              <a:t> Healthcare of Brooklyn, New York)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5257800"/>
            <a:ext cx="8686800" cy="1384995"/>
          </a:xfrm>
          <a:prstGeom prst="rect">
            <a:avLst/>
          </a:prstGeom>
          <a:solidFill>
            <a:srgbClr val="FFFF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800" dirty="0" err="1" smtClean="0">
                <a:solidFill>
                  <a:schemeClr val="tx1"/>
                </a:solidFill>
              </a:rPr>
              <a:t>Pasanabheda</a:t>
            </a:r>
            <a:r>
              <a:rPr lang="en-IN" sz="2800" dirty="0" smtClean="0">
                <a:solidFill>
                  <a:schemeClr val="tx1"/>
                </a:solidFill>
              </a:rPr>
              <a:t> (</a:t>
            </a:r>
            <a:r>
              <a:rPr lang="en-IN" sz="2800" i="1" dirty="0" smtClean="0">
                <a:solidFill>
                  <a:schemeClr val="tx1"/>
                </a:solidFill>
              </a:rPr>
              <a:t>Bergenia ligulata) </a:t>
            </a:r>
          </a:p>
          <a:p>
            <a:pPr algn="ctr"/>
            <a:r>
              <a:rPr lang="en-IN" sz="2800" dirty="0" smtClean="0">
                <a:solidFill>
                  <a:schemeClr val="tx1"/>
                </a:solidFill>
              </a:rPr>
              <a:t>is one of the main constituents of these available compositions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4656" y="236561"/>
            <a:ext cx="3429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cap="small" dirty="0" smtClean="0">
                <a:latin typeface="+mj-lt"/>
                <a:ea typeface="+mj-ea"/>
                <a:cs typeface="+mj-cs"/>
              </a:rPr>
              <a:t>Herbal Therapy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219200"/>
            <a:ext cx="6174742" cy="46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854656" y="236561"/>
            <a:ext cx="3429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i="1" cap="small" dirty="0" smtClean="0">
                <a:latin typeface="+mj-lt"/>
                <a:ea typeface="+mj-ea"/>
                <a:cs typeface="+mj-cs"/>
              </a:rPr>
              <a:t>Bergenia Ligulata</a:t>
            </a:r>
            <a:endParaRPr lang="en-IN" sz="3600" b="1" i="1" cap="small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609600" y="2495792"/>
          <a:ext cx="8077200" cy="1695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854656" y="236561"/>
            <a:ext cx="3429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cap="small" dirty="0" smtClean="0">
                <a:latin typeface="+mj-lt"/>
                <a:ea typeface="+mj-ea"/>
                <a:cs typeface="+mj-cs"/>
              </a:rPr>
              <a:t>AIM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525963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buNone/>
            </a:pPr>
            <a:r>
              <a:rPr lang="en-US" i="1" dirty="0" smtClean="0">
                <a:solidFill>
                  <a:srgbClr val="FF0000"/>
                </a:solidFill>
              </a:rPr>
              <a:t>IN VITRO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Effects of </a:t>
            </a:r>
            <a:r>
              <a:rPr lang="en-US" i="1" dirty="0" smtClean="0"/>
              <a:t>B. ligulata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Isolation of Active Metabolite(s)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Characterization</a:t>
            </a:r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525963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buNone/>
            </a:pPr>
            <a:r>
              <a:rPr lang="en-US" i="1" dirty="0" smtClean="0">
                <a:solidFill>
                  <a:srgbClr val="FF0000"/>
                </a:solidFill>
              </a:rPr>
              <a:t>IN VIVO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Establishment of Urolithiatic Rat Model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Validation of effective metabolite(s)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2854656" y="236561"/>
            <a:ext cx="3429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cap="small" dirty="0" smtClean="0">
                <a:latin typeface="+mj-lt"/>
                <a:ea typeface="+mj-ea"/>
                <a:cs typeface="+mj-cs"/>
              </a:rPr>
              <a:t>Study Design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04800" y="1341437"/>
            <a:ext cx="54102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Effects of </a:t>
            </a:r>
            <a:r>
              <a:rPr lang="en-US" i="1" dirty="0" smtClean="0"/>
              <a:t>B. ligulata</a:t>
            </a:r>
          </a:p>
          <a:p>
            <a:pPr>
              <a:lnSpc>
                <a:spcPct val="200000"/>
              </a:lnSpc>
            </a:pP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Isolation of Active Metabolite(s)</a:t>
            </a:r>
          </a:p>
          <a:p>
            <a:pPr>
              <a:lnSpc>
                <a:spcPct val="200000"/>
              </a:lnSpc>
            </a:pP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Characterization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3982627" y="1173540"/>
            <a:ext cx="458362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B050"/>
                </a:solidFill>
                <a:latin typeface="+mj-lt"/>
                <a:cs typeface="Times New Roman" pitchFamily="18" charset="0"/>
              </a:rPr>
              <a:t>Antilithiatic Activity</a:t>
            </a:r>
          </a:p>
          <a:p>
            <a:pPr marL="531813" indent="-177800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B050"/>
                </a:solidFill>
                <a:latin typeface="+mj-lt"/>
                <a:cs typeface="Times New Roman" pitchFamily="18" charset="0"/>
              </a:rPr>
              <a:t>Calcium oxalate crystal growth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B050"/>
                </a:solidFill>
                <a:latin typeface="+mj-lt"/>
                <a:cs typeface="Times New Roman" pitchFamily="18" charset="0"/>
              </a:rPr>
              <a:t>Antioxidant Activity</a:t>
            </a:r>
          </a:p>
          <a:p>
            <a:pPr marL="531813" indent="-177800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B050"/>
                </a:solidFill>
                <a:latin typeface="+mj-lt"/>
                <a:cs typeface="Times New Roman" pitchFamily="18" charset="0"/>
              </a:rPr>
              <a:t>FRAP Assay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0" y="3066871"/>
            <a:ext cx="403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B050"/>
                </a:solidFill>
                <a:latin typeface="+mj-lt"/>
                <a:cs typeface="Times New Roman" pitchFamily="18" charset="0"/>
              </a:rPr>
              <a:t>Activity guided fractionation</a:t>
            </a:r>
            <a:endParaRPr lang="en-IN" sz="2400" dirty="0" smtClean="0">
              <a:solidFill>
                <a:srgbClr val="00B050"/>
              </a:solidFill>
              <a:latin typeface="+mj-lt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IN" sz="2400" dirty="0" smtClean="0">
                <a:solidFill>
                  <a:srgbClr val="00B050"/>
                </a:solidFill>
                <a:latin typeface="+mj-lt"/>
                <a:cs typeface="Times New Roman" pitchFamily="18" charset="0"/>
              </a:rPr>
              <a:t>Soxhlet extraction</a:t>
            </a:r>
          </a:p>
          <a:p>
            <a:pPr lvl="1">
              <a:buFont typeface="Wingdings" pitchFamily="2" charset="2"/>
              <a:buChar char="Ø"/>
            </a:pPr>
            <a:r>
              <a:rPr lang="en-IN" sz="2400" dirty="0" smtClean="0">
                <a:solidFill>
                  <a:srgbClr val="00B050"/>
                </a:solidFill>
                <a:latin typeface="+mj-lt"/>
                <a:cs typeface="Times New Roman" pitchFamily="18" charset="0"/>
              </a:rPr>
              <a:t>Column chromatography</a:t>
            </a:r>
            <a:endParaRPr lang="en-IN" sz="2400" dirty="0">
              <a:solidFill>
                <a:srgbClr val="00B05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29000" y="472440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3050" lvl="0" indent="-273050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B050"/>
                </a:solidFill>
                <a:latin typeface="+mj-lt"/>
                <a:cs typeface="Times New Roman" pitchFamily="18" charset="0"/>
              </a:rPr>
              <a:t>TLC</a:t>
            </a:r>
            <a:endParaRPr lang="en-IN" sz="2400" dirty="0" smtClean="0">
              <a:solidFill>
                <a:srgbClr val="00B050"/>
              </a:solidFill>
              <a:latin typeface="+mj-lt"/>
              <a:cs typeface="Times New Roman" pitchFamily="18" charset="0"/>
            </a:endParaRPr>
          </a:p>
          <a:p>
            <a:pPr marL="273050" lvl="0" indent="-273050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B050"/>
                </a:solidFill>
                <a:latin typeface="+mj-lt"/>
                <a:cs typeface="Times New Roman" pitchFamily="18" charset="0"/>
              </a:rPr>
              <a:t>LC-MS</a:t>
            </a:r>
            <a:endParaRPr lang="en-IN" sz="2400" dirty="0" smtClean="0">
              <a:solidFill>
                <a:srgbClr val="00B050"/>
              </a:solidFill>
              <a:latin typeface="+mj-lt"/>
              <a:cs typeface="Times New Roman" pitchFamily="18" charset="0"/>
            </a:endParaRPr>
          </a:p>
          <a:p>
            <a:pPr marL="273050" lvl="0" indent="-273050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B050"/>
                </a:solidFill>
                <a:latin typeface="+mj-lt"/>
                <a:cs typeface="Times New Roman" pitchFamily="18" charset="0"/>
              </a:rPr>
              <a:t>FTIR</a:t>
            </a:r>
            <a:endParaRPr lang="en-IN" sz="2400" dirty="0" smtClean="0">
              <a:solidFill>
                <a:srgbClr val="00B050"/>
              </a:solidFill>
              <a:latin typeface="+mj-lt"/>
              <a:cs typeface="Times New Roman" pitchFamily="18" charset="0"/>
            </a:endParaRPr>
          </a:p>
          <a:p>
            <a:pPr marL="273050" lvl="0" indent="-273050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B050"/>
                </a:solidFill>
                <a:latin typeface="+mj-lt"/>
                <a:cs typeface="Times New Roman" pitchFamily="18" charset="0"/>
              </a:rPr>
              <a:t>NMR</a:t>
            </a:r>
            <a:endParaRPr lang="en-IN" sz="2400" dirty="0">
              <a:solidFill>
                <a:srgbClr val="00B05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38400" y="236561"/>
            <a:ext cx="4226256" cy="76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i="1" cap="small" dirty="0" smtClean="0">
                <a:latin typeface="+mj-lt"/>
                <a:ea typeface="+mj-ea"/>
                <a:cs typeface="+mj-cs"/>
              </a:rPr>
              <a:t>In Vitro</a:t>
            </a:r>
            <a:r>
              <a:rPr lang="en-US" sz="3600" b="1" cap="small" dirty="0" smtClean="0">
                <a:latin typeface="+mj-lt"/>
                <a:ea typeface="+mj-ea"/>
                <a:cs typeface="+mj-cs"/>
              </a:rPr>
              <a:t> Experiments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/>
      <p:bldP spid="9" grpId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epika\Desktop\Picture2.tif"/>
          <p:cNvPicPr>
            <a:picLocks noChangeAspect="1" noChangeArrowheads="1"/>
          </p:cNvPicPr>
          <p:nvPr/>
        </p:nvPicPr>
        <p:blipFill>
          <a:blip r:embed="rId3" cstate="print"/>
          <a:srcRect l="3750" r="9763" b="6192"/>
          <a:stretch>
            <a:fillRect/>
          </a:stretch>
        </p:blipFill>
        <p:spPr bwMode="auto">
          <a:xfrm>
            <a:off x="1295400" y="838200"/>
            <a:ext cx="6553200" cy="5943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69744" y="228600"/>
            <a:ext cx="5369256" cy="76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cap="small" dirty="0" smtClean="0">
                <a:latin typeface="+mj-lt"/>
                <a:ea typeface="+mj-ea"/>
                <a:cs typeface="+mj-cs"/>
              </a:rPr>
              <a:t>Purification Strategy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4" name="Oval 3"/>
          <p:cNvSpPr/>
          <p:nvPr/>
        </p:nvSpPr>
        <p:spPr>
          <a:xfrm>
            <a:off x="2868304" y="5902656"/>
            <a:ext cx="1371600" cy="77564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371600"/>
            <a:ext cx="3828415" cy="4680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69744" y="228600"/>
            <a:ext cx="5369256" cy="76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cap="small" dirty="0" smtClean="0">
                <a:latin typeface="+mj-lt"/>
                <a:ea typeface="+mj-ea"/>
                <a:cs typeface="+mj-cs"/>
              </a:rPr>
              <a:t>TLC (SFR1)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48200" y="1179255"/>
            <a:ext cx="3733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FTIR</a:t>
            </a:r>
          </a:p>
          <a:p>
            <a:r>
              <a:rPr lang="en-US" sz="1600" dirty="0" smtClean="0"/>
              <a:t> </a:t>
            </a:r>
            <a:r>
              <a:rPr lang="en-IN" sz="1600" dirty="0" smtClean="0"/>
              <a:t>ν</a:t>
            </a:r>
            <a:r>
              <a:rPr lang="en-IN" sz="1600" baseline="-25000" dirty="0" smtClean="0"/>
              <a:t>max</a:t>
            </a:r>
            <a:r>
              <a:rPr lang="en-IN" sz="1600" dirty="0" smtClean="0"/>
              <a:t>3450–3200, 2943, 2894, 2724, 1703, 1612, 1528, 1463, 1374, 1092, 1071,859, 819, 594, and 540 cm</a:t>
            </a:r>
            <a:r>
              <a:rPr lang="en-IN" sz="1600" baseline="30000" dirty="0" smtClean="0"/>
              <a:t>−1</a:t>
            </a:r>
          </a:p>
          <a:p>
            <a:r>
              <a:rPr lang="en-IN" sz="1600" dirty="0" smtClean="0"/>
              <a:t>LC-MS (EI, 70 </a:t>
            </a:r>
            <a:r>
              <a:rPr lang="en-IN" sz="1600" dirty="0" err="1" smtClean="0"/>
              <a:t>eV</a:t>
            </a:r>
            <a:r>
              <a:rPr lang="en-IN" sz="1600" dirty="0" smtClean="0"/>
              <a:t>) </a:t>
            </a:r>
          </a:p>
          <a:p>
            <a:r>
              <a:rPr lang="en-IN" sz="1600" i="1" dirty="0" smtClean="0"/>
              <a:t>m/z</a:t>
            </a:r>
            <a:r>
              <a:rPr lang="en-IN" sz="1600" dirty="0" smtClean="0"/>
              <a:t> 351[M Na</a:t>
            </a:r>
            <a:r>
              <a:rPr lang="en-IN" sz="1600" baseline="30000" dirty="0" smtClean="0"/>
              <a:t>+</a:t>
            </a:r>
            <a:r>
              <a:rPr lang="en-IN" sz="1600" dirty="0" smtClean="0"/>
              <a:t>], 329 [MH</a:t>
            </a:r>
            <a:r>
              <a:rPr lang="en-IN" sz="1600" baseline="30000" dirty="0" smtClean="0"/>
              <a:t>+</a:t>
            </a:r>
            <a:r>
              <a:rPr lang="en-IN" sz="1600" dirty="0" smtClean="0"/>
              <a:t>], 275, 263, 209 (base peak), 181, 177 and 141</a:t>
            </a:r>
          </a:p>
          <a:p>
            <a:r>
              <a:rPr lang="en-US" sz="1600" dirty="0" smtClean="0"/>
              <a:t>UV-VIS Spectra</a:t>
            </a:r>
          </a:p>
          <a:p>
            <a:r>
              <a:rPr lang="el-GR" sz="1600" dirty="0" smtClean="0"/>
              <a:t>λ</a:t>
            </a:r>
            <a:r>
              <a:rPr lang="en-US" sz="1600" dirty="0" smtClean="0"/>
              <a:t>max at </a:t>
            </a:r>
            <a:r>
              <a:rPr lang="en-IN" sz="1600" dirty="0" smtClean="0"/>
              <a:t>220 and 275 nm</a:t>
            </a:r>
          </a:p>
        </p:txBody>
      </p:sp>
      <p:pic>
        <p:nvPicPr>
          <p:cNvPr id="1026" name="Picture 2" descr="C:\Users\Deepika\Desktop\manuscript pr\Figure 2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810000"/>
            <a:ext cx="3040461" cy="252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 r="55940" b="8729"/>
          <a:stretch>
            <a:fillRect/>
          </a:stretch>
        </p:blipFill>
        <p:spPr bwMode="auto">
          <a:xfrm>
            <a:off x="762000" y="1752600"/>
            <a:ext cx="3004361" cy="38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914400" y="1309048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NMR</a:t>
            </a:r>
            <a:endParaRPr lang="en-IN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636896" y="13070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a)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4384344" y="1184943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b)</a:t>
            </a:r>
            <a:endParaRPr lang="en-IN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4392304" y="2148247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c)</a:t>
            </a:r>
            <a:endParaRPr lang="en-IN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384344" y="2901288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d)</a:t>
            </a:r>
            <a:endParaRPr lang="en-IN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343400" y="3698544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e)</a:t>
            </a:r>
            <a:endParaRPr lang="en-IN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1869744" y="228600"/>
            <a:ext cx="5369256" cy="76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cap="small" dirty="0" smtClean="0">
                <a:latin typeface="+mj-lt"/>
                <a:ea typeface="+mj-ea"/>
                <a:cs typeface="+mj-cs"/>
              </a:rPr>
              <a:t>Characterization of SFR1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hp\Desktop\17-5\final figure 2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5800" y="2424752"/>
            <a:ext cx="3564001" cy="252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752600" y="304800"/>
            <a:ext cx="5597856" cy="76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i="1" cap="small" dirty="0" smtClean="0">
                <a:latin typeface="+mj-lt"/>
                <a:ea typeface="+mj-ea"/>
                <a:cs typeface="+mj-cs"/>
              </a:rPr>
              <a:t>In Vitro</a:t>
            </a:r>
            <a:r>
              <a:rPr lang="en-US" sz="3600" b="1" cap="small" dirty="0" smtClean="0">
                <a:latin typeface="+mj-lt"/>
                <a:ea typeface="+mj-ea"/>
                <a:cs typeface="+mj-cs"/>
              </a:rPr>
              <a:t> Activity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E:\OM\Results\thesis graph\FRAP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814248" y="2424751"/>
            <a:ext cx="3782124" cy="252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92152" y="13648"/>
            <a:ext cx="8382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057400" y="3048000"/>
            <a:ext cx="5039156" cy="360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5000" y="15600"/>
            <a:ext cx="8448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7848600" cy="4572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Urolithiatic Rat Model</a:t>
            </a:r>
          </a:p>
          <a:p>
            <a:pPr>
              <a:lnSpc>
                <a:spcPct val="200000"/>
              </a:lnSpc>
            </a:pP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Validation of effective metabolite(s)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1676400" y="2293203"/>
            <a:ext cx="5943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>
                <a:solidFill>
                  <a:srgbClr val="FF0000"/>
                </a:solidFill>
              </a:rPr>
              <a:t>0.4% ethylene glycol (EG) and 1% NH</a:t>
            </a:r>
            <a:r>
              <a:rPr lang="en-IN" sz="2400" baseline="-25000" dirty="0" smtClean="0">
                <a:solidFill>
                  <a:srgbClr val="FF0000"/>
                </a:solidFill>
              </a:rPr>
              <a:t>4</a:t>
            </a:r>
            <a:r>
              <a:rPr lang="en-IN" sz="2400" dirty="0" smtClean="0">
                <a:solidFill>
                  <a:srgbClr val="FF0000"/>
                </a:solidFill>
              </a:rPr>
              <a:t>Cl in drinking water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76400" y="4122003"/>
            <a:ext cx="678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/>
              <a:t>0.4% EG and 1% NH</a:t>
            </a:r>
            <a:r>
              <a:rPr lang="en-IN" sz="2400" baseline="-25000" dirty="0" smtClean="0"/>
              <a:t>4</a:t>
            </a:r>
            <a:r>
              <a:rPr lang="en-IN" sz="2400" dirty="0" smtClean="0"/>
              <a:t>Cl + </a:t>
            </a:r>
            <a:r>
              <a:rPr lang="en-IN" sz="2400" dirty="0" smtClean="0">
                <a:solidFill>
                  <a:srgbClr val="FF0000"/>
                </a:solidFill>
              </a:rPr>
              <a:t>10mg/kg body wt of BRG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76400" y="5029200"/>
            <a:ext cx="6324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/>
              <a:t>0.4% EG and 1% NH</a:t>
            </a:r>
            <a:r>
              <a:rPr lang="en-IN" sz="2400" baseline="-25000" dirty="0" smtClean="0"/>
              <a:t>4</a:t>
            </a:r>
            <a:r>
              <a:rPr lang="en-IN" sz="2400" dirty="0" smtClean="0"/>
              <a:t>Cl + </a:t>
            </a:r>
            <a:r>
              <a:rPr lang="en-IN" sz="2400" dirty="0" smtClean="0">
                <a:solidFill>
                  <a:srgbClr val="FF0000"/>
                </a:solidFill>
              </a:rPr>
              <a:t>10mg/kg body wt of BLE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69744" y="228600"/>
            <a:ext cx="5369256" cy="76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i="1" cap="small" dirty="0" smtClean="0">
                <a:latin typeface="+mj-lt"/>
                <a:ea typeface="+mj-ea"/>
                <a:cs typeface="+mj-cs"/>
              </a:rPr>
              <a:t>In Vivo</a:t>
            </a:r>
            <a:r>
              <a:rPr lang="en-US" sz="3600" b="1" cap="small" dirty="0" smtClean="0">
                <a:latin typeface="+mj-lt"/>
                <a:ea typeface="+mj-ea"/>
                <a:cs typeface="+mj-cs"/>
              </a:rPr>
              <a:t> Experiments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rcRect l="50006" t="11925"/>
          <a:stretch>
            <a:fillRect/>
          </a:stretch>
        </p:blipFill>
        <p:spPr bwMode="auto">
          <a:xfrm>
            <a:off x="4827622" y="1219200"/>
            <a:ext cx="3325778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869744" y="228600"/>
            <a:ext cx="5369256" cy="76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cap="small" dirty="0" smtClean="0">
                <a:latin typeface="+mj-lt"/>
                <a:ea typeface="+mj-ea"/>
                <a:cs typeface="+mj-cs"/>
              </a:rPr>
              <a:t>Urine Parameters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E:\OM\Results\thesis graph\createnine clearence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990600" y="3962400"/>
            <a:ext cx="3354546" cy="21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8" descr="E:\OM\Results\thesis graph\LDH activity.t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800600" y="3963296"/>
            <a:ext cx="3414821" cy="21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rcRect t="11925" r="49994"/>
          <a:stretch>
            <a:fillRect/>
          </a:stretch>
        </p:blipFill>
        <p:spPr bwMode="auto">
          <a:xfrm>
            <a:off x="990600" y="1219200"/>
            <a:ext cx="3326642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118019" y="1143000"/>
            <a:ext cx="6882981" cy="515766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194219" y="1170296"/>
            <a:ext cx="710451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NRM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623219" y="1183944"/>
            <a:ext cx="684803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HYO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1194219" y="3774744"/>
            <a:ext cx="735355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BRG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4623219" y="3761096"/>
            <a:ext cx="620683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BLE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1869744" y="228600"/>
            <a:ext cx="5369256" cy="76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cap="small" dirty="0" smtClean="0">
                <a:latin typeface="+mj-lt"/>
                <a:ea typeface="+mj-ea"/>
                <a:cs typeface="+mj-cs"/>
              </a:rPr>
              <a:t>Crystalluria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17600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IN" sz="2000" b="1" dirty="0" smtClean="0">
                <a:latin typeface="+mj-lt"/>
                <a:ea typeface="Times New Roman" pitchFamily="18" charset="0"/>
                <a:cs typeface="Times New Roman" pitchFamily="18" charset="0"/>
              </a:rPr>
              <a:t>GROUP 1 -</a:t>
            </a:r>
            <a:r>
              <a:rPr lang="en-US" sz="2000" b="1" dirty="0" smtClean="0">
                <a:latin typeface="+mj-lt"/>
                <a:cs typeface="Times New Roman" pitchFamily="18" charset="0"/>
              </a:rPr>
              <a:t> NRM</a:t>
            </a:r>
            <a:endParaRPr lang="en-IN" sz="2000" b="1" dirty="0" smtClean="0">
              <a:latin typeface="+mj-lt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69744" y="570000"/>
            <a:ext cx="5369256" cy="76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cap="small" dirty="0" smtClean="0">
                <a:latin typeface="+mj-lt"/>
                <a:ea typeface="+mj-ea"/>
                <a:cs typeface="+mj-cs"/>
              </a:rPr>
              <a:t>Histopathology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rcRect r="49764"/>
          <a:stretch>
            <a:fillRect/>
          </a:stretch>
        </p:blipFill>
        <p:spPr bwMode="auto">
          <a:xfrm>
            <a:off x="2379056" y="625200"/>
            <a:ext cx="4361800" cy="2880000"/>
          </a:xfrm>
          <a:prstGeom prst="rect">
            <a:avLst/>
          </a:prstGeom>
          <a:noFill/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/>
          <a:srcRect l="50524"/>
          <a:stretch>
            <a:fillRect/>
          </a:stretch>
        </p:blipFill>
        <p:spPr bwMode="auto">
          <a:xfrm>
            <a:off x="2812988" y="3618000"/>
            <a:ext cx="3802764" cy="2880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530069" y="699448"/>
            <a:ext cx="697627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100X</a:t>
            </a:r>
            <a:endParaRPr lang="en-IN" sz="1600" b="1" dirty="0"/>
          </a:p>
        </p:txBody>
      </p:sp>
      <p:sp>
        <p:nvSpPr>
          <p:cNvPr id="8" name="Rectangle 7"/>
          <p:cNvSpPr/>
          <p:nvPr/>
        </p:nvSpPr>
        <p:spPr>
          <a:xfrm>
            <a:off x="2900537" y="3713828"/>
            <a:ext cx="639919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400X</a:t>
            </a:r>
            <a:endParaRPr lang="en-IN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-25024"/>
            <a:ext cx="3886200" cy="2286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200" b="1" cap="small" dirty="0" smtClean="0">
                <a:latin typeface="+mj-lt"/>
                <a:ea typeface="+mj-ea"/>
                <a:cs typeface="+mj-cs"/>
              </a:rPr>
              <a:t>Histopathology</a:t>
            </a:r>
            <a:endParaRPr lang="en-IN" sz="3200" b="1" cap="small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rcRect l="25125" r="23619" b="49555"/>
          <a:stretch>
            <a:fillRect/>
          </a:stretch>
        </p:blipFill>
        <p:spPr bwMode="auto">
          <a:xfrm>
            <a:off x="2392433" y="164825"/>
            <a:ext cx="4348423" cy="3240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555544" y="273304"/>
            <a:ext cx="583814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IN" sz="1400" b="1" dirty="0" smtClean="0">
                <a:latin typeface="Times New Roman" pitchFamily="18" charset="0"/>
                <a:cs typeface="Times New Roman" pitchFamily="18" charset="0"/>
              </a:rPr>
              <a:t>100X</a:t>
            </a:r>
            <a:endParaRPr lang="en-IN" sz="1400" b="1" dirty="0"/>
          </a:p>
        </p:txBody>
      </p:sp>
      <p:sp>
        <p:nvSpPr>
          <p:cNvPr id="10" name="Rectangle 9"/>
          <p:cNvSpPr/>
          <p:nvPr/>
        </p:nvSpPr>
        <p:spPr>
          <a:xfrm>
            <a:off x="228600" y="30480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IN" sz="2000" b="1" dirty="0" smtClean="0">
                <a:latin typeface="+mj-lt"/>
                <a:ea typeface="Times New Roman" pitchFamily="18" charset="0"/>
                <a:cs typeface="Times New Roman" pitchFamily="18" charset="0"/>
              </a:rPr>
              <a:t>GROUP 2 -</a:t>
            </a:r>
            <a:r>
              <a:rPr lang="en-US" sz="2000" b="1" dirty="0" smtClean="0">
                <a:latin typeface="+mj-lt"/>
                <a:cs typeface="Times New Roman" pitchFamily="18" charset="0"/>
              </a:rPr>
              <a:t> HYO</a:t>
            </a:r>
            <a:endParaRPr lang="en-IN" sz="2000" b="1" dirty="0" smtClean="0">
              <a:latin typeface="+mj-lt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/>
          <a:srcRect t="50620" r="49660"/>
          <a:stretch>
            <a:fillRect/>
          </a:stretch>
        </p:blipFill>
        <p:spPr bwMode="auto">
          <a:xfrm>
            <a:off x="228600" y="3649800"/>
            <a:ext cx="4114800" cy="30558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32096" y="3747448"/>
            <a:ext cx="583814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IN" sz="1400" b="1" dirty="0" smtClean="0">
                <a:latin typeface="Times New Roman" pitchFamily="18" charset="0"/>
                <a:cs typeface="Times New Roman" pitchFamily="18" charset="0"/>
              </a:rPr>
              <a:t>400X</a:t>
            </a:r>
            <a:endParaRPr lang="en-IN" sz="14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/>
          <a:srcRect l="50340" t="50620"/>
          <a:stretch>
            <a:fillRect/>
          </a:stretch>
        </p:blipFill>
        <p:spPr bwMode="auto">
          <a:xfrm>
            <a:off x="4572000" y="3649640"/>
            <a:ext cx="4059225" cy="3055800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4648200" y="3741760"/>
            <a:ext cx="583814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IN" sz="1400" b="1" dirty="0" smtClean="0">
                <a:latin typeface="Times New Roman" pitchFamily="18" charset="0"/>
                <a:cs typeface="Times New Roman" pitchFamily="18" charset="0"/>
              </a:rPr>
              <a:t>400X</a:t>
            </a:r>
            <a:endParaRPr lang="en-IN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rcRect r="49742"/>
          <a:stretch>
            <a:fillRect/>
          </a:stretch>
        </p:blipFill>
        <p:spPr bwMode="auto">
          <a:xfrm>
            <a:off x="953400" y="685800"/>
            <a:ext cx="3618600" cy="2700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rcRect r="49742"/>
          <a:stretch>
            <a:fillRect/>
          </a:stretch>
        </p:blipFill>
        <p:spPr bwMode="auto">
          <a:xfrm>
            <a:off x="953400" y="3886200"/>
            <a:ext cx="3618600" cy="2700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066800" y="762000"/>
            <a:ext cx="697627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100X</a:t>
            </a:r>
            <a:endParaRPr lang="en-IN" b="1" dirty="0"/>
          </a:p>
        </p:txBody>
      </p:sp>
      <p:sp>
        <p:nvSpPr>
          <p:cNvPr id="9" name="Rectangle 8"/>
          <p:cNvSpPr/>
          <p:nvPr/>
        </p:nvSpPr>
        <p:spPr>
          <a:xfrm>
            <a:off x="1093973" y="3974068"/>
            <a:ext cx="697627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100X</a:t>
            </a:r>
            <a:endParaRPr lang="en-IN" b="1" dirty="0"/>
          </a:p>
        </p:txBody>
      </p:sp>
      <p:sp>
        <p:nvSpPr>
          <p:cNvPr id="11" name="Rectangle 10"/>
          <p:cNvSpPr/>
          <p:nvPr/>
        </p:nvSpPr>
        <p:spPr>
          <a:xfrm>
            <a:off x="304800" y="224135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IN" sz="2000" b="1" dirty="0" smtClean="0">
                <a:latin typeface="+mj-lt"/>
                <a:ea typeface="Times New Roman" pitchFamily="18" charset="0"/>
                <a:cs typeface="Times New Roman" pitchFamily="18" charset="0"/>
              </a:rPr>
              <a:t>GROUP 3 -</a:t>
            </a:r>
            <a:r>
              <a:rPr lang="en-US" sz="2000" b="1" dirty="0" smtClean="0">
                <a:latin typeface="+mj-lt"/>
                <a:cs typeface="Times New Roman" pitchFamily="18" charset="0"/>
              </a:rPr>
              <a:t> BRG</a:t>
            </a:r>
            <a:endParaRPr lang="en-IN" sz="2000" b="1" dirty="0" smtClean="0">
              <a:latin typeface="+mj-lt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3424535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IN" sz="2000" b="1" dirty="0" smtClean="0">
                <a:latin typeface="+mj-lt"/>
                <a:ea typeface="Times New Roman" pitchFamily="18" charset="0"/>
                <a:cs typeface="Times New Roman" pitchFamily="18" charset="0"/>
              </a:rPr>
              <a:t>GROUP 4 -</a:t>
            </a:r>
            <a:r>
              <a:rPr lang="en-US" sz="2000" b="1" dirty="0" smtClean="0">
                <a:latin typeface="+mj-lt"/>
                <a:cs typeface="Times New Roman" pitchFamily="18" charset="0"/>
              </a:rPr>
              <a:t> BLE</a:t>
            </a:r>
            <a:endParaRPr lang="en-IN" sz="2000" b="1" dirty="0" smtClean="0">
              <a:latin typeface="+mj-lt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/>
          <a:srcRect l="50258"/>
          <a:stretch>
            <a:fillRect/>
          </a:stretch>
        </p:blipFill>
        <p:spPr bwMode="auto">
          <a:xfrm>
            <a:off x="4876800" y="685800"/>
            <a:ext cx="3581400" cy="27000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4953000" y="773668"/>
            <a:ext cx="697627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400X</a:t>
            </a:r>
            <a:endParaRPr lang="en-IN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/>
          <a:srcRect l="50258"/>
          <a:stretch>
            <a:fillRect/>
          </a:stretch>
        </p:blipFill>
        <p:spPr bwMode="auto">
          <a:xfrm>
            <a:off x="4890448" y="3886200"/>
            <a:ext cx="3581400" cy="2700000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5005648" y="3974068"/>
            <a:ext cx="697627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400X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OM\Results\non enz kidney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347" y="1738952"/>
            <a:ext cx="8550853" cy="31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71600" y="228600"/>
            <a:ext cx="6400800" cy="76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cap="small" dirty="0" smtClean="0">
                <a:latin typeface="+mj-lt"/>
                <a:ea typeface="+mj-ea"/>
                <a:cs typeface="+mj-cs"/>
              </a:rPr>
              <a:t>Antioxidant Profile-Kidney Tissue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33400" y="914400"/>
            <a:ext cx="8125078" cy="576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371600" y="228600"/>
            <a:ext cx="6400800" cy="76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cap="small" dirty="0" smtClean="0">
                <a:latin typeface="+mj-lt"/>
                <a:ea typeface="+mj-ea"/>
                <a:cs typeface="+mj-cs"/>
              </a:rPr>
              <a:t>Antioxidant Profile-Kidney Tissue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epika\Desktop\kidney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4781" y="1143000"/>
            <a:ext cx="6906219" cy="540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143000" y="228600"/>
            <a:ext cx="6781800" cy="76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cap="small" dirty="0" smtClean="0">
                <a:latin typeface="+mj-lt"/>
                <a:ea typeface="+mj-ea"/>
                <a:cs typeface="+mj-cs"/>
              </a:rPr>
              <a:t>Target Sites of BRG - Hyperoxaluria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228600"/>
            <a:ext cx="6781800" cy="76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cap="small" dirty="0" smtClean="0">
                <a:latin typeface="+mj-lt"/>
                <a:ea typeface="+mj-ea"/>
                <a:cs typeface="+mj-cs"/>
              </a:rPr>
              <a:t>Acknowledgements</a:t>
            </a:r>
            <a:endParaRPr lang="en-IN" sz="3600" b="1" cap="small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828800"/>
            <a:ext cx="445506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j-lt"/>
              </a:rPr>
              <a:t>Prof. S.K. </a:t>
            </a:r>
            <a:r>
              <a:rPr lang="en-US" sz="2800" dirty="0" err="1" smtClean="0">
                <a:latin typeface="+mj-lt"/>
              </a:rPr>
              <a:t>Singla</a:t>
            </a:r>
            <a:endParaRPr lang="en-US" sz="2800" dirty="0" smtClean="0">
              <a:latin typeface="+mj-lt"/>
            </a:endParaRPr>
          </a:p>
          <a:p>
            <a:r>
              <a:rPr lang="en-US" sz="2800" dirty="0" smtClean="0">
                <a:latin typeface="+mj-lt"/>
              </a:rPr>
              <a:t>Department of Biochemistry,</a:t>
            </a:r>
          </a:p>
          <a:p>
            <a:r>
              <a:rPr lang="en-US" sz="2800" dirty="0" smtClean="0">
                <a:latin typeface="+mj-lt"/>
              </a:rPr>
              <a:t>Panjab University Chandigarh</a:t>
            </a:r>
          </a:p>
        </p:txBody>
      </p:sp>
      <p:sp>
        <p:nvSpPr>
          <p:cNvPr id="4" name="Rectangle 3"/>
          <p:cNvSpPr/>
          <p:nvPr/>
        </p:nvSpPr>
        <p:spPr>
          <a:xfrm>
            <a:off x="1143000" y="3429000"/>
            <a:ext cx="6629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/>
              <a:t>Department of Science and Technology, </a:t>
            </a:r>
            <a:r>
              <a:rPr lang="en-US" sz="2800" dirty="0" err="1" smtClean="0"/>
              <a:t>GoI</a:t>
            </a:r>
            <a:endParaRPr lang="en-US" sz="2800" dirty="0" smtClean="0"/>
          </a:p>
          <a:p>
            <a:pPr>
              <a:lnSpc>
                <a:spcPct val="200000"/>
              </a:lnSpc>
            </a:pPr>
            <a:r>
              <a:rPr lang="en-US" sz="2800" dirty="0" smtClean="0"/>
              <a:t>Indian Council of Medical Research, </a:t>
            </a:r>
            <a:r>
              <a:rPr lang="en-US" sz="2800" dirty="0" err="1" smtClean="0"/>
              <a:t>GoI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eepika\Desktop\images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743200" y="286200"/>
            <a:ext cx="3616071" cy="3600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267200" y="3886200"/>
            <a:ext cx="1170513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en-US" sz="1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4 -0.08925  -0.046 -0.16651  -0.113 -0.17184  C -0.177 -0.1785  -0.237 -0.11856  -0.241 -0.03197  C -0.246 0.04796  -0.204 0.12255  -0.144 0.12788  C -0.089 0.13188  -0.037 0.08259  -0.033 0.00799  C -0.029 -0.05994  -0.064 -0.12389  -0.115 -0.12921  C -0.162 -0.13321  -0.206 -0.09191  -0.209 -0.02931  C -0.212 0.02664  -0.184 0.08126  -0.142 0.08392  C -0.104 0.08792  -0.068 0.05595  -0.065 0.00533  C -0.063 -0.03996  -0.084 -0.08392  -0.117 -0.08659  C -0.146 -0.08925  -0.175 -0.06527  -0.177 -0.02664  C -0.179 0.00666  -0.164 0.03863  -0.14 0.0413  C -0.12 0.04396  -0.099 0.02931  -0.098 0.00266  C -0.096 -0.01865  -0.104 -0.0413  -0.119 -0.04396  C -0.131 -0.04396  -0.143 -0.03863  -0.145 -0.02398  C -0.146 -0.01465  -0.144 -0.00533  -0.138 -0.00133  C -0.135 0  -0.133 0  -0.13 -0.00133  E" pathEditMode="relative" ptsTypes="">
                                      <p:cBhvr>
                                        <p:cTn id="10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4786</TotalTime>
  <Words>498</Words>
  <Application>Microsoft Office PowerPoint</Application>
  <PresentationFormat>On-screen Show (4:3)</PresentationFormat>
  <Paragraphs>142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1_Office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Deepika</dc:creator>
  <cp:lastModifiedBy>sony</cp:lastModifiedBy>
  <cp:revision>274</cp:revision>
  <dcterms:created xsi:type="dcterms:W3CDTF">2006-08-16T00:00:00Z</dcterms:created>
  <dcterms:modified xsi:type="dcterms:W3CDTF">2015-10-05T06:50:49Z</dcterms:modified>
</cp:coreProperties>
</file>