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2" r:id="rId13"/>
    <p:sldId id="273" r:id="rId14"/>
    <p:sldId id="274" r:id="rId15"/>
    <p:sldId id="271" r:id="rId16"/>
    <p:sldId id="275" r:id="rId17"/>
    <p:sldId id="276" r:id="rId18"/>
    <p:sldId id="277" r:id="rId19"/>
    <p:sldId id="278" r:id="rId20"/>
    <p:sldId id="280" r:id="rId21"/>
    <p:sldId id="281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737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FC7EE-7901-4521-86D0-C3205790AA0B}" type="datetimeFigureOut">
              <a:rPr lang="en-IN" smtClean="0"/>
              <a:pPr/>
              <a:t>05-10-2015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3C627B-7863-44F7-B5C3-94D52D4D3548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4850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41B9F-B3FD-468A-86AA-6DF6766BD81D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IN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0" tIns="0" rIns="0" bIns="0"/>
          <a:lstStyle/>
          <a:p>
            <a:pPr marL="76930" indent="-76930">
              <a:lnSpc>
                <a:spcPct val="93000"/>
              </a:lnSpc>
              <a:spcBef>
                <a:spcPct val="0"/>
              </a:spcBef>
              <a:buSzPct val="45000"/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</a:tabLst>
            </a:pPr>
            <a:r>
              <a:rPr lang="en-GB" dirty="0">
                <a:latin typeface="Arial" charset="0"/>
                <a:ea typeface="msgothic" charset="0"/>
                <a:cs typeface="msgothic" charset="0"/>
              </a:rPr>
              <a:t>Differentiation between myocardial infarction (MI) types 1 and 2 according to the condition of the coronary arteries.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41B9F-B3FD-468A-86AA-6DF6766BD81D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9829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41B9F-B3FD-468A-86AA-6DF6766BD81D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C627B-7863-44F7-B5C3-94D52D4D3548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50">
              <a:defRPr/>
            </a:pPr>
            <a:r>
              <a:rPr lang="en-US" dirty="0" smtClean="0"/>
              <a:t>http://www.nanowerk.com/spotlight/spotid=9857.php</a:t>
            </a:r>
          </a:p>
          <a:p>
            <a:r>
              <a:rPr lang="en-US" dirty="0" smtClean="0"/>
              <a:t>http://www.rsc.org/chemistryworld/News/2005/September/19090501.asp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3A0E9-FABA-4A59-8884-D2F3ED923FF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18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0BE6A-D949-4573-AB25-C812E28A00D9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7CC5-4F9D-4285-A57A-E94C265FA12B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C0E7F-5D24-4BC0-A300-48C1CCF28D7C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AB312-BFA7-4624-9F65-907521A1EE52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DDB9F-BC94-4CE5-B099-5B2864AF56BC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7B4CB-18E4-4AF3-B6BF-1495E37196A3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AAEA-13B3-47DE-B324-0914F689050A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77761-5B82-4569-A4EE-81BF1B124F22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A5C84-A785-4936-BDC5-844498BCC537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072D1-D8CB-471C-97D8-5DEBC8C12C7C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39FD2-3EDD-4215-837E-EE4EA9EF6E5F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6B06-59A8-4008-B442-92A6B23AF8C4}" type="datetime1">
              <a:rPr lang="en-IN" smtClean="0"/>
              <a:pPr/>
              <a:t>05-10-2015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A1BCD-7AC9-4D2F-8F6C-7BD7139D295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G:\cut-1-Mecanismo%20de%20la%20contracci&#243;n%20muscular.mp4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4.jpe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tiff"/><Relationship Id="rId5" Type="http://schemas.openxmlformats.org/officeDocument/2006/relationships/image" Target="../media/image42.png"/><Relationship Id="rId4" Type="http://schemas.openxmlformats.org/officeDocument/2006/relationships/image" Target="../media/image41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648200"/>
            <a:ext cx="8839200" cy="1143000"/>
          </a:xfrm>
        </p:spPr>
        <p:txBody>
          <a:bodyPr>
            <a:normAutofit/>
          </a:bodyPr>
          <a:lstStyle/>
          <a:p>
            <a:pPr algn="l"/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Dr </a:t>
            </a:r>
            <a:r>
              <a:rPr lang="en-US" sz="1400" b="1" dirty="0" err="1" smtClean="0">
                <a:solidFill>
                  <a:schemeClr val="tx2">
                    <a:lumMod val="75000"/>
                  </a:schemeClr>
                </a:solidFill>
              </a:rPr>
              <a:t>Inderpreet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dirty="0" err="1" smtClean="0">
                <a:solidFill>
                  <a:schemeClr val="tx2">
                    <a:lumMod val="75000"/>
                  </a:schemeClr>
                </a:solidFill>
              </a:rPr>
              <a:t>Kaur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 						Prof. Ashok Kumar</a:t>
            </a:r>
          </a:p>
          <a:p>
            <a:pPr algn="l"/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Supervisor							Co-Supervisor</a:t>
            </a:r>
          </a:p>
          <a:p>
            <a:pPr algn="l"/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CSIO-CSIR, Chandigarh						IGIB-CSIR, New Delhi								</a:t>
            </a:r>
            <a:endParaRPr 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075F-343D-4B74-81DD-6647C3112ED0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6" name="Picture 2" descr="http://blogs.biomedcentral.com/on-medicine/wp-content/uploads/sites/6/2013/02/Biomarkers-and-lab-work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677640"/>
            <a:ext cx="356235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gatecounsellor.com/mtech-ms-phd-admissions/images/Academy-of-Scientific-and-Innovative-Research-AcSI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048" y="0"/>
            <a:ext cx="1224000" cy="9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6"/>
          <p:cNvSpPr txBox="1">
            <a:spLocks/>
          </p:cNvSpPr>
          <p:nvPr/>
        </p:nvSpPr>
        <p:spPr>
          <a:xfrm>
            <a:off x="518864" y="1052736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Towards a novel FRET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</a:rPr>
              <a:t>immunosensor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 using biocompatible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</a:rPr>
              <a:t>Graphene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 Quantum Dot for early diagnosis of Myocardial Infarction</a:t>
            </a:r>
            <a:endParaRPr lang="en-IN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I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30" name="Picture 6" descr="http://ww2.csio.res.in/hcsio/csio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1332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87824" y="5517232"/>
            <a:ext cx="324036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2">
                    <a:lumMod val="75000"/>
                  </a:schemeClr>
                </a:solidFill>
              </a:rPr>
              <a:t>Presented By:</a:t>
            </a:r>
          </a:p>
          <a:p>
            <a:pPr algn="ctr"/>
            <a:r>
              <a:rPr lang="en-US" sz="1300" b="1" dirty="0" smtClean="0">
                <a:solidFill>
                  <a:schemeClr val="tx2">
                    <a:lumMod val="75000"/>
                  </a:schemeClr>
                </a:solidFill>
              </a:rPr>
              <a:t>Ms DEEPIKA BHATNAGAR</a:t>
            </a:r>
          </a:p>
        </p:txBody>
      </p:sp>
      <p:pic>
        <p:nvPicPr>
          <p:cNvPr id="23554" name="Picture 2" descr="http://college.globalshiksha.com/images/colleges/igg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61761" y="0"/>
            <a:ext cx="1782239" cy="9180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1979712" y="2226350"/>
            <a:ext cx="5328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i="1" dirty="0" err="1" smtClean="0">
                <a:solidFill>
                  <a:schemeClr val="tx2">
                    <a:lumMod val="75000"/>
                  </a:schemeClr>
                </a:solidFill>
              </a:rPr>
              <a:t>Deepika</a:t>
            </a:r>
            <a:r>
              <a:rPr lang="en-US" sz="16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b="1" i="1" dirty="0" err="1" smtClean="0">
                <a:solidFill>
                  <a:schemeClr val="tx2">
                    <a:lumMod val="75000"/>
                  </a:schemeClr>
                </a:solidFill>
              </a:rPr>
              <a:t>Bhatnagar</a:t>
            </a:r>
            <a:r>
              <a:rPr lang="en-US" sz="1600" b="1" i="1" dirty="0" smtClean="0">
                <a:solidFill>
                  <a:schemeClr val="tx2">
                    <a:lumMod val="75000"/>
                  </a:schemeClr>
                </a:solidFill>
              </a:rPr>
              <a:t>, Ashok Kumar, </a:t>
            </a:r>
            <a:r>
              <a:rPr lang="en-US" sz="1600" b="1" i="1" dirty="0" err="1" smtClean="0">
                <a:solidFill>
                  <a:schemeClr val="tx2">
                    <a:lumMod val="75000"/>
                  </a:schemeClr>
                </a:solidFill>
              </a:rPr>
              <a:t>Inderpreet</a:t>
            </a:r>
            <a:r>
              <a:rPr lang="en-US" sz="1600" b="1" i="1" dirty="0" smtClean="0">
                <a:solidFill>
                  <a:schemeClr val="tx2">
                    <a:lumMod val="75000"/>
                  </a:schemeClr>
                </a:solidFill>
              </a:rPr>
              <a:t> Kaur</a:t>
            </a:r>
          </a:p>
        </p:txBody>
      </p:sp>
    </p:spTree>
    <p:extLst>
      <p:ext uri="{BB962C8B-B14F-4D97-AF65-F5344CB8AC3E}">
        <p14:creationId xmlns:p14="http://schemas.microsoft.com/office/powerpoint/2010/main" val="346298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3488" y="1138808"/>
            <a:ext cx="5048672" cy="4522440"/>
          </a:xfrm>
        </p:spPr>
        <p:txBody>
          <a:bodyPr>
            <a:normAutofit/>
          </a:bodyPr>
          <a:lstStyle/>
          <a:p>
            <a:pPr algn="l"/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</a:p>
          <a:p>
            <a:pPr marL="914400" lvl="1" indent="-457200" algn="l">
              <a:buFontTx/>
              <a:buChar char="-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Myocardial damages</a:t>
            </a:r>
          </a:p>
          <a:p>
            <a:pPr marL="914400" lvl="1" indent="-457200" algn="l">
              <a:buFontTx/>
              <a:buChar char="-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Current Global scenario</a:t>
            </a:r>
            <a:endParaRPr lang="en-IN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57200" algn="l">
              <a:buFontTx/>
              <a:buChar char="-"/>
            </a:pPr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Myocardial </a:t>
            </a:r>
            <a:r>
              <a:rPr lang="en-IN" sz="2000" dirty="0">
                <a:solidFill>
                  <a:schemeClr val="accent1">
                    <a:lumMod val="75000"/>
                  </a:schemeClr>
                </a:solidFill>
              </a:rPr>
              <a:t>Infarction (MI</a:t>
            </a:r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914400" lvl="1" indent="-457200" algn="l">
              <a:buFontTx/>
              <a:buChar char="-"/>
            </a:pPr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Cardiac </a:t>
            </a:r>
            <a:r>
              <a:rPr lang="en-IN" sz="2000" dirty="0" err="1" smtClean="0">
                <a:solidFill>
                  <a:schemeClr val="accent1">
                    <a:lumMod val="75000"/>
                  </a:schemeClr>
                </a:solidFill>
              </a:rPr>
              <a:t>Troponin</a:t>
            </a:r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 I (</a:t>
            </a:r>
            <a:r>
              <a:rPr lang="en-IN" sz="2000" dirty="0" err="1" smtClean="0">
                <a:solidFill>
                  <a:schemeClr val="accent1">
                    <a:lumMod val="75000"/>
                  </a:schemeClr>
                </a:solidFill>
              </a:rPr>
              <a:t>cTnI</a:t>
            </a:r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algn="l"/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Carbon forms in </a:t>
            </a:r>
            <a:r>
              <a:rPr lang="en-IN" sz="2000" dirty="0" err="1" smtClean="0">
                <a:solidFill>
                  <a:schemeClr val="accent1">
                    <a:lumMod val="75000"/>
                  </a:schemeClr>
                </a:solidFill>
              </a:rPr>
              <a:t>biomolecular</a:t>
            </a:r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 detection</a:t>
            </a:r>
          </a:p>
          <a:p>
            <a:pPr algn="l"/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Graphene Quantum dots </a:t>
            </a:r>
          </a:p>
          <a:p>
            <a:pPr algn="l"/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Design of work</a:t>
            </a:r>
          </a:p>
          <a:p>
            <a:pPr algn="l"/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Results &amp; Discussion</a:t>
            </a:r>
          </a:p>
          <a:p>
            <a:pPr algn="l"/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References</a:t>
            </a:r>
            <a:endParaRPr lang="en-IN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075F-343D-4B74-81DD-6647C3112ED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99592" y="332656"/>
            <a:ext cx="6172200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Contents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8231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610600" cy="12954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 Myocardial pertaining to the muscular tissue of the heart.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 Any disease causing loss of muscular or nervous function of the heart. 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 Includes </a:t>
            </a:r>
            <a:r>
              <a:rPr lang="en-US" sz="2000" b="0" dirty="0" err="1" smtClean="0">
                <a:solidFill>
                  <a:schemeClr val="accent1">
                    <a:lumMod val="75000"/>
                  </a:schemeClr>
                </a:solidFill>
              </a:rPr>
              <a:t>myocarditis</a:t>
            </a: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, ischemia, degeneration.</a:t>
            </a:r>
            <a:endParaRPr lang="en-US" sz="2000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075F-343D-4B74-81DD-6647C3112ED0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5" name="Group 9"/>
          <p:cNvGrpSpPr/>
          <p:nvPr/>
        </p:nvGrpSpPr>
        <p:grpSpPr>
          <a:xfrm>
            <a:off x="55778" y="2204864"/>
            <a:ext cx="8980718" cy="4013619"/>
            <a:chOff x="55778" y="2586608"/>
            <a:chExt cx="8980718" cy="4013619"/>
          </a:xfrm>
        </p:grpSpPr>
        <p:pic>
          <p:nvPicPr>
            <p:cNvPr id="1028" name="Picture 4" descr="http://www.cincinnatichildrens.org/assets/0/78/847/885/c3f1fab8-48cd-4424-8dd3-4d4f88b4e2b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778" y="2637213"/>
              <a:ext cx="2839822" cy="2239587"/>
            </a:xfrm>
            <a:prstGeom prst="rect">
              <a:avLst/>
            </a:prstGeom>
            <a:noFill/>
          </p:spPr>
        </p:pic>
        <p:pic>
          <p:nvPicPr>
            <p:cNvPr id="1030" name="Picture 6" descr="http://intermountainhealthcare.org/hospitals/imed/services/heart-institute/heart-health-a-z/PublishingImages/aortic-stenosis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22682" y="2586608"/>
              <a:ext cx="3313814" cy="1899921"/>
            </a:xfrm>
            <a:prstGeom prst="rect">
              <a:avLst/>
            </a:prstGeom>
            <a:noFill/>
          </p:spPr>
        </p:pic>
        <p:pic>
          <p:nvPicPr>
            <p:cNvPr id="8" name="Picture 2" descr="http://www.lhsc.on.ca/Patients_Families_Visitors/CCTC/images/ischemia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19400" y="4038600"/>
              <a:ext cx="3028950" cy="2561627"/>
            </a:xfrm>
            <a:prstGeom prst="rect">
              <a:avLst/>
            </a:prstGeom>
            <a:noFill/>
          </p:spPr>
        </p:pic>
        <p:sp>
          <p:nvSpPr>
            <p:cNvPr id="9" name="Rectangle 8"/>
            <p:cNvSpPr/>
            <p:nvPr/>
          </p:nvSpPr>
          <p:spPr>
            <a:xfrm>
              <a:off x="2209800" y="4724400"/>
              <a:ext cx="6096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533400" y="4738628"/>
            <a:ext cx="1282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>
                <a:solidFill>
                  <a:schemeClr val="accent1">
                    <a:lumMod val="75000"/>
                  </a:schemeClr>
                </a:solidFill>
              </a:rPr>
              <a:t>Myocarditis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0" y="6350496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Ischemia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19988" y="4293096"/>
            <a:ext cx="2166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Muscle degeneration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544" y="116632"/>
            <a:ext cx="6172200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Myocardial damages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075F-343D-4B74-81DD-6647C3112ED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 descr="map1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008" y="692696"/>
            <a:ext cx="8511480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95536" y="-32770"/>
            <a:ext cx="6172200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Current worldwide scenario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67544" y="1665312"/>
            <a:ext cx="8305800" cy="45720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Necrosis of the cells of an area of the heart muscle (myocardium) occurring as a result of oxygen deprivation, which in turn is caused by obstruction to the blood supply.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 Blockage in coronary arteries</a:t>
            </a: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due to an</a:t>
            </a: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unstable buildup</a:t>
            </a:r>
            <a:r>
              <a:rPr lang="en-US" sz="2000" b="0" dirty="0">
                <a:solidFill>
                  <a:schemeClr val="accent1">
                    <a:lumMod val="75000"/>
                  </a:schemeClr>
                </a:solidFill>
              </a:rPr>
              <a:t> of </a:t>
            </a:r>
            <a:r>
              <a:rPr lang="en-US" sz="2000" b="0" dirty="0" smtClean="0">
                <a:solidFill>
                  <a:schemeClr val="accent1">
                    <a:lumMod val="75000"/>
                  </a:schemeClr>
                </a:solidFill>
              </a:rPr>
              <a:t>cholesterol and Fat.</a:t>
            </a:r>
          </a:p>
          <a:p>
            <a:pPr algn="just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Symptoms;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Chest Pain or discomfort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Upper body pain in arms, neck &amp; jaw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Shortness of breath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Nausea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Lightheadedness or cold sweats</a:t>
            </a:r>
          </a:p>
          <a:p>
            <a:pPr lvl="1" algn="just"/>
            <a:endParaRPr lang="en-US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IN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075F-343D-4B74-81DD-6647C3112ED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2" descr="H:\AMI images\220px-AMI_pain_fro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246909" cy="1371600"/>
          </a:xfrm>
          <a:prstGeom prst="rect">
            <a:avLst/>
          </a:prstGeom>
          <a:noFill/>
        </p:spPr>
      </p:pic>
      <p:pic>
        <p:nvPicPr>
          <p:cNvPr id="7" name="Picture 3" descr="H:\AMI images\AMI_pain_bac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152400"/>
            <a:ext cx="1313260" cy="1371600"/>
          </a:xfrm>
          <a:prstGeom prst="rect">
            <a:avLst/>
          </a:prstGeom>
          <a:noFill/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424136" y="332656"/>
            <a:ext cx="6172200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Myocardial infarction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(heart attack)</a:t>
            </a: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3141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755576" y="781988"/>
            <a:ext cx="7632848" cy="41476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a typeface="msgothic" charset="0"/>
                <a:cs typeface="msgothic" charset="0"/>
              </a:rPr>
              <a:t>Myocardial </a:t>
            </a:r>
            <a:r>
              <a:rPr lang="en-GB" sz="1500" b="1" dirty="0">
                <a:solidFill>
                  <a:schemeClr val="accent1">
                    <a:lumMod val="75000"/>
                  </a:schemeClr>
                </a:solidFill>
                <a:ea typeface="msgothic" charset="0"/>
                <a:cs typeface="msgothic" charset="0"/>
              </a:rPr>
              <a:t>infarction (MI) types 1 and 2 according to the condition of the coronary arteries.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1556792"/>
            <a:ext cx="6918291" cy="451263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AutoShape 2" descr="http://www.mayoclinic.org/~/media/kcms/gbs/patient%20consumer/images/2013/08/26/11/01/ds01179_im03129_mcdc7_myocardialischemia_jpg.ashx"/>
          <p:cNvSpPr>
            <a:spLocks noChangeAspect="1" noChangeArrowheads="1"/>
          </p:cNvSpPr>
          <p:nvPr/>
        </p:nvSpPr>
        <p:spPr bwMode="auto">
          <a:xfrm>
            <a:off x="155575" y="4453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148" name="Picture 4" descr="http://www.mayoclinic.org/~/media/kcms/gbs/patient%20consumer/images/2013/08/26/11/01/ds01179_im03129_mcdc7_myocardialischemia_jpg.ash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994" y="1575898"/>
            <a:ext cx="2273006" cy="227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6</a:t>
            </a:fld>
            <a:endParaRPr lang="en-IN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11560" y="39238"/>
            <a:ext cx="6172200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Factors responsible for MI</a:t>
            </a: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502765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1219200"/>
            <a:ext cx="2590800" cy="4343400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CK (CPK)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CK-MB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Troponin-I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/T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Myoglobin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LD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(LDH)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ALT/AST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Others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075F-343D-4B74-81DD-6647C3112ED0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6" name="Group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233174"/>
              </p:ext>
            </p:extLst>
          </p:nvPr>
        </p:nvGraphicFramePr>
        <p:xfrm>
          <a:off x="3131840" y="4077072"/>
          <a:ext cx="4876800" cy="17560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219200"/>
                <a:gridCol w="1219200"/>
                <a:gridCol w="1219200"/>
                <a:gridCol w="1219200"/>
              </a:tblGrid>
              <a:tr h="268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TEST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ONSET (hours)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PEAK (hours)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DURATION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</a:tr>
              <a:tr h="338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CK/CK-MB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3-12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18-24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36-48 hours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Troponins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3-12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18-24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Up to 10 days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Myoglobin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1-4 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6-7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24 hours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LDH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6-12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24-48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84" charset="2"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6-8 days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84" charset="0"/>
                        <a:ea typeface="MS Pゴシック" pitchFamily="-92" charset="-128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7" name="Picture 2" descr="C:\Documents and Settings\dell\Desktop\troponin\trop_edu_graph1_large_ca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124744"/>
            <a:ext cx="5633012" cy="2907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67544" y="260648"/>
            <a:ext cx="6172200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Biomarkers in MI</a:t>
            </a: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8082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D075F-343D-4B74-81DD-6647C3112ED0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1202" name="Picture 2" descr="http://elte.prompt.hu/sites/default/files/tananyagok/IntroductionToPracticalBiochemistry/images/2cb866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6864" y="764704"/>
            <a:ext cx="3569632" cy="20162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79512" y="956320"/>
            <a:ext cx="5256584" cy="1752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Laboratory range: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IN" sz="2000" dirty="0" smtClean="0">
                <a:solidFill>
                  <a:schemeClr val="accent1">
                    <a:lumMod val="75000"/>
                  </a:schemeClr>
                </a:solidFill>
              </a:rPr>
              <a:t>Since troponin I levels are virtually undetectable in normal subjects, the cut-off value is &lt;0.04 ngmL</a:t>
            </a:r>
            <a:r>
              <a:rPr lang="en-IN" sz="2000" baseline="30000" dirty="0" smtClean="0">
                <a:solidFill>
                  <a:schemeClr val="accent1">
                    <a:lumMod val="75000"/>
                  </a:schemeClr>
                </a:solidFill>
              </a:rPr>
              <a:t>-1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Increases drastically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to 0.7-1.4 </a:t>
            </a:r>
            <a:r>
              <a:rPr lang="en-GB" sz="2000" dirty="0" smtClean="0">
                <a:solidFill>
                  <a:schemeClr val="accent1">
                    <a:lumMod val="75000"/>
                  </a:schemeClr>
                </a:solidFill>
              </a:rPr>
              <a:t>ngmL</a:t>
            </a:r>
            <a:r>
              <a:rPr lang="en-GB" sz="2000" baseline="30000" dirty="0" smtClean="0">
                <a:solidFill>
                  <a:schemeClr val="accent1">
                    <a:lumMod val="75000"/>
                  </a:schemeClr>
                </a:solidFill>
              </a:rPr>
              <a:t>-1 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within 3-12 h</a:t>
            </a:r>
            <a:endParaRPr lang="en-IN" sz="2000" baseline="30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en-IN" sz="2000" baseline="30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cut-1-Mecanismo de la contracción muscular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23528" y="2672916"/>
            <a:ext cx="5040560" cy="378042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67544" y="188640"/>
            <a:ext cx="6172200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cap="small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Troponin</a:t>
            </a:r>
            <a:r>
              <a:rPr lang="en-IN" sz="4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I</a:t>
            </a: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mute="1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9</a:t>
            </a:fld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304800" y="1196752"/>
            <a:ext cx="838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79476" indent="-342900"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Carbon based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nanoplatforms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are comparably more stable</a:t>
            </a:r>
          </a:p>
          <a:p>
            <a:pPr marL="725488" indent="-363538"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Graphene</a:t>
            </a:r>
          </a:p>
          <a:p>
            <a:pPr marL="725488" indent="-363538"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Carbon nanotubes</a:t>
            </a:r>
          </a:p>
          <a:p>
            <a:pPr marL="725488" indent="-363538"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Carbon dots</a:t>
            </a:r>
          </a:p>
          <a:p>
            <a:pPr marL="725488" indent="-363538"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Graphene quantum dots </a:t>
            </a:r>
          </a:p>
          <a:p>
            <a:pPr marL="725488" indent="-363538"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Nanodiamonds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725488" indent="-363538">
              <a:buSzPct val="80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Carbon 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nanocones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725488" indent="-363538">
              <a:buSzPct val="80000"/>
              <a:defRPr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493776" indent="-457200">
              <a:buSzPct val="80000"/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Biocompatibility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493776" indent="-457200">
              <a:buSzPct val="80000"/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Easy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functionalization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493776" indent="-457200">
              <a:buClrTx/>
              <a:buSzPct val="80000"/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Incredibly large surface area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493776" indent="-457200">
              <a:buClrTx/>
              <a:buSzPct val="80000"/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Comparatively cost effective</a:t>
            </a:r>
            <a:endParaRPr lang="en-IN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88840"/>
            <a:ext cx="3147849" cy="2243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88032" y="255262"/>
            <a:ext cx="8748464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Carbon forms</a:t>
            </a:r>
            <a:r>
              <a:rPr kumimoji="0" lang="en-IN" sz="4000" b="0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 </a:t>
            </a:r>
            <a:r>
              <a:rPr kumimoji="0" lang="en-IN" sz="4000" b="0" i="0" u="none" strike="noStrike" kern="1200" cap="small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biomolecular</a:t>
            </a:r>
            <a:r>
              <a:rPr kumimoji="0" lang="en-IN" sz="4000" b="0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detection</a:t>
            </a: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761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504" y="1484784"/>
            <a:ext cx="716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A 0D, unique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sp</a:t>
            </a:r>
            <a:r>
              <a:rPr lang="en-US" i="1" baseline="30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and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sp</a:t>
            </a:r>
            <a:r>
              <a:rPr lang="en-US" i="1" baseline="300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3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hybridized carbon structure with size range of 3-20nm derived from 2D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graphene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Characteristics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derived from both graphene and </a:t>
            </a:r>
            <a:r>
              <a:rPr lang="en-IN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Carbon Dots (CDs)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Strong Fluorescence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Excellent Biocompatibility (Non-toxic)</a:t>
            </a:r>
            <a:endParaRPr lang="en-US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High surface area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Photostable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emission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Possibility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for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bioconjugation</a:t>
            </a:r>
            <a:endParaRPr lang="en-US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AutoShape 2" descr="data:image/png;base64,iVBORw0KGgoAAAANSUhEUgAAARAAAAC5CAMAAADXsJC1AAAAjVBMVEX///9ubm6hoaFzc3ONjY17e3uWlpaMjIxxcXFtbW18fHx1dXWTk5OXl5eJiYmAgIBmZmZiYmIAAAD19fXu7u7g4ODX19fp6enx8fGoqKjc3NzOzs6zs7PIyMi8vLzT09NERESvr68oKChaWlomJiY8PDwPDw8bGxtKSkozMzNVVVUYGBhHR0cvLy8+Pj5HuCRWAAAbjElEQVR4nOWd27abuLKGAQPmDA7GGINxnHPSq/P+j7eREEInsH7Pta52jdF9Ec0qF0IIoU+/5DibVm8XWRS/sn33/2nwd8LfnrlfFNnQbgS8e9mxKLweDkyt74h3Pprz+mDw6+Re7LhfnuEUPRvPQMw2zz3PCzO/TD1T0mM2FedZViTlG1n3WU69j2Uw/teDO8Pq/jAU39ZL6+wz9j2PRS2Dg9ZIai9n5X5Ruh6a8TNbvQ+FVpx/KHjN3EPiHj+18jFbLy0NLJ8cVh/E7VgkaXU1pzznHMRg0s+QRQ+Jd1T+V4M7oSe6V2qNsPogFXYsk4NrFfN89IQKKVM32biinF7S4QQ17LW2Q/9YBGklN9xBCH6EgzudXCGH00UqbqRLS9LYtwq61GI+V0hU3cXitsjXHyU5x3b1zMzPxQpJUvckdm7t8UPBG9GdVEh8kMpzXl+5T++1UmFGOxdSylOFxIFY/syWRk3rKzi4FXAXe19KeaoQqYmIwX04+HQvVXfpiqX6ohUSH18HvWeh+BhPFeKexH71mIVifU0/Gof2KXtL9Dwk1TlVSBwJxf6HgjuF5l6JndDAf3y5G+7pdb/aZeHsNtdiMlWI+My0U4XQji+nHTnNObZP+ciiU+8pZTmnc6EHP+xEU6w5hpq72Lq95ceXS5t+/PYyqpcRt5zEPJKgpEK6htt9uom0PGPlhymqdcp1wbx5dHeqbjl4LgWPK/sKuQi5FczdXVNvMvXSXFfuH40W+tls1CkhFRJPjWCxlBfP5SlWIWUmR5+8XwQHKuRR6O5C9PioXppVheTF0ac2OwXqI5MU/lo+FWM3MZCj0+pcHxke/MiLkdfMrVzcC+6eCuVH9dKmCnn9mhnKghmNSVNu1uI6KIXiqXxqQFZvc5bT6k1qM5V7oA8Gr1PdPRfKPcOlqaNO3Zq0nG0KOdXxIZLfA05YyuVTLZu+SDZsCLToYsofCz5Vt+YuPhK9/uPqQNlk052jlk52oEEHsfjhSuUR9MQ411iNLjY/U3DkS/0e7eeWapf2uguZ+uoqZTb5kKDKW7U8CMXoPXQ6V/aOM6m4+FBwJ1Hd5Qu+x8qlBRtxZPOqKIoOs01O6qv6Wrm8PJp+U/9g3bUgXqOTd4DcAj4YvCWpC+6ZUp7F8qVtTPeollcutWiKGeufV00Vs2LymzZPoWh1Wq3ecaxO0zSnmP+23SMu2U1wjw3VWcy5zz9uMSpjNpxmvziu0kYvvpaneC6vXPtZFm5Zxbzjk6/3ENdiLQbbB7FzubhXJ306ZPpaWi+ttJ8z+3of0opYsdHpPLKYFEfPX5aNTrTfvecS7zg036ELC+61/7wxtfrz4VP3Q2e+3nN3oJfm91+sY/Zfp/9dm1uzl097u02/ePkMZUvsWc7ee1U5B3dG4EOGWdFR92bv7p8b+uN5vvM3kv0A5l9PNi8uyT4Bf/vb8MDu2vkf4I9/WDbAzmKSgFuNXB+xcnj9N9ya32D0P6aJ5S27W46gsEvMsWnP1v7JJRZj45D+D/Tnf61eMwFyCx37hjfbL4tJO8HABvgNgS1TA/x3t/h8rl//kW4jMD/k3L+C0T3rnm+yDn1PHzYbYH2n067F8/of69HKYn9Jz1fP1blp9Zl+V/54/XWpGG2AU/TdP2LR0f6MeRhyv2czrPDLIDW47dvU840eqc7jsJH27UnmZIr84SEzpCy16jrQm5VtkE8anbDLixEE7lvn1yON7g/irWI4Y56qtuVZqxWMHh7L1DQ4PHuhx+hijLwEmAWLdxmYXvEzdiWpJzH6kp4sznnua9/ZLbPzhGcFB7SNiFwh1b8+Gp8HL0rwrTGND0Mhuqt3KJcPRZdyPyy53zmZmtlRjPRjpNvj3iY22frijwbg93ydSd5aao0UPbWa3zDlngm51zpMQ5reKFWnxiadTIFptp/cs3UKyVOuuJa5VxppIBrLnT7xd1/iWQSmAWOtuthlk0LzY3fBBpZxazS0Kb/jRw27Iq37qudO6tMA04CRxZjtsknH5xyQduZBpFTYvulsUkabhR4deCUYcidNxDfANPtmncvVOXlL4KA5ZsJjSlMGepF65abZgjbFJnDz9ehALxKuufss94DCNI1nAZ3IPpt0en+Bkyy6Ms2+byZuKs4I3LNQik4po3V0ihHV3AlM8yXcFagz4bt2XaozE/Dg5dwyOw/ZTBenn/QpTJsqxH58vbDJUGCT4hfquN5LHl2dRt22M8k9V6js1ImUBphm/ZifDdXpnr5yC3xeXjBSjFRIIUWnuUVfvi32M+Jg1KfkC6uQ1tQUpgrJylLCXRDOrxNDdQrl95UuLmAUeGSaJTplkzM3FR+ZsdSxq/0bsg606DT3kfGsZOVZwGu3UOjhQQZ9jQ4nkU7VgDbF6rwo5QesU1VzZ6CmdiWcFUF9qoFNyt2aWDzTRWRkFibyzVLRk4JdD1YrYLg99dzpyGyMFdwFDW4ENsmqU+qAhoNS3dDA7KLeLGUxQJcqbBJacNSqucdsoFvEK+9yoTU7JCe1OpX3XnSQ6CHUQKbUIsVbGbrHcvTYguYL5ilclS/jLBZUN/1XpeDnfymzSWURp3M7SXTxBH7cxTLaVBvvQ4kOftzJXFWgkAzVkWU28OJhJ6lW+FjpsykPEU6ewAlbp60ENnnS36l3kV2CtU24qkg+xQ/1eggIzko9dM6TWF6x6qxOpupsk5kuTuUWC3Y0O67eputtUl5uwq6vbM3tpI5x67at3wFPjvPvk1XnBj1k5DMu+j9vVMiP3qPwsRw2nuV+ju7f8SlV5/zl2lFqGzw3cr8i6Gu253dnqc6dX27JD7bf4Oh5aR09i/b+xmhf+5fRM7gT+QTc9tI06bpnV+S2f0KfmYcN2PqEvmWg1zTarDVBw56N38Ho/9h8tI3Qenun/QS9+p/YGpgb9ox9x14zT7vvTAy5/wIfsW/QwOxfrBe+YQ3Q8q8h5A537Y9fwB8P6CgAGrpbL0RwgYb3A35NfwU8sMfRIXDcvge0X4hQ/3Cu9y7Pwm5TrHIZvCzzhtZD7vds159OM3phlj+3HgcWvHGO9rM9i3kVcx+3Hs12nC4t7x7IQoTuGC4T/8bG8ghzRg9RMkQszBZvo26SBw/Cv3hw50/O3U1VciaCMXpppf2opVlQL5EulnobZLpKOvGLPF6z3QWQbJBdisHfodced09i/W5d/PXHA9tl9BwPErCQHLRhRifxP5BNcra0wSY/Flxhk1r7fQiXViYadjVbvTgxVaaqRxhl3HqAwKdzU1WZ8iWLwY9wcD03+ak5q6pMqyHDoOLBk/SkXzVVpt2CcWaZSg+l1f1XDV1CwSXFKFVlym3A01SZFvVdH6WUiSpTijrsKx9f2EMHyeJgYFTROBTcIOqUrrhVL82KANz9UMKDqUJjV3poVD6+sE4QRjKQLC5HyT4U3Cl0d3GSY5QFp+THLRZmPrNMU2UKwxEqnJx/c+Z/mHByYZMLrDWoMpXgwPIdSj65+wz6xNbtqZdmBRg8JoxkeJDCn6HmdvHX8jdVmbkijLztBYdVmYq7u6ZeZ4Yff62TzgnfCyX46J4+cztR+BdKukpUlSl4TzlFf3aDw6pM2d39dzVfKraVqeai6rLUVZkLPVzZJaTKlL0XnLoTHFircjG4i49zUcg/Tirk9SrAJ+F7x+OR40FZ/jzTxSPVkVJpI0SvZ3rIo6dKdc6ySlYcwMHPaUHdueZTYd+e4dJezxBdFr7HAJ8quvN15SOAFp6J4D6DZDFlNXgEBXdKPTdx3HcPtB+36bKnWEmyAj6Vxd0PU/FaHllpX7m1rhZdbLRa8BhaRTemqruEeutI+3GbTwNNuqgoRdNULNfZ5b7lkRJdHksGHwruHFR3uX0NrvLjdh2UH3O8Z8KDzWktJuwSW+dbr2hyvoXyQ/yx4M5FcVe5aunKl2Y5DC4rplykeFB7iPtTLJS74CT9zCajaEMYKQeP0WXmM9lk0XVMXUfSpVlP5nhM2Tg9LqYXdeMy4Dr9lUFX+cKuTCpKoqf6HA4PbpSZvrRLyt0NJHj6ODjxS0vtP5OyPKfKxcrtzNc7zqLNyv/zxozZ6VnO3hvzP0vw4vETD+78+1zczdd7Oc7FaWevvjpPidSX+3jfGei3/Xi/XJ0HzlOJ5vP8uI/9No9gwXFB0Ew+qft2yyWXRn7cXirwB9gI6QQrYBDNpxVZEw2RpFn/rRXwXOz6CcwZ0nyCosLpriPjOFs5E3ZbMmS3DAeFu0hjdWDyaQdx0AcXgf+w5vOM9au/McXW3eo7He0mR4R8wprPAhmqjij5/Lx9MynP8oabk6CrwJzvgMdnWPNJ7s/50vc3i+YNk8926/60XsZg2hFfZHb75NSP8dkN/WbO7X3onuPNWlwu2JD0eUYJUb5VmQ2N3jg+Tj6nJ7ju9dx7kWfhO4KUZF6aTGMGnvEWXbyQbi5XFn9g2S5DC7Nu0jhH/sjDGVoc/wMHd5y/Q0bnFKXc7/sw7ZVdhD1dXcPIdd5+k15SWaAj/UV1OWvqDGtoZ4ntm9Gn2uS5J9HyRuO7jJph2suYYsoG+CjRxRT8Fmx5brNiT/18VaKji457OXd2N/NdmGafMt0SNlW/Xwdpz9c0glCcpOmkqkxlyVknga3UxRZsNWru9Fvlsg/TXlmoVKdCacRNbuk9htqfsv0qQXHSzbrJ0dXNcF+ZzFUXcPrkQj/Os4BpGUN1Sjl5MikOImgfuFzfzVaqT2ELXRYd2apC5qrkyumWXFmWaTDN/mWgCElJdYoj3atKFyObmf/F6oKTT67KFD+F2kJgk0ymCgx0PAUFp/OMtwGmAYsQfCXlVOZWD1+hi5BukuwYS9An0QkuKE5sAr0hOvC4H7XcSfOtZ9wVMiUfhWn21VwfDdUpfByOrJiVJwG0/+XlSEWd4aK6VEmeGh1T9J1NuU9dVGKAadZrSYnUk+Qs0sPD75+L/RPPxSFXsWKqzHIWdfqL6pKwyS/cvqWG6IAq05A7uZmFxrOAfu+q00PpRTAu9FDYv9e+hbTBlJjIHpVNlgdDdKCFbOQ+6DANmABgtSnhQaG4T+ZiAU4iqIWkxrajXTSd4nqRe6lHB/qQRMud9lAGmAbMyngiPkxTVWV4TUu5uq348hp9yoxoMimanDWdYvfWpsqvk8UV9tFzPXc6h6bBNGQw+TgkCceHhurMAqncmpbNxnSTS3Ia6Cu06Ig0o9dzpzerjhWYBi3PL9Pd6myqNA0kuojtR0tllwJrkwcEFy06NFINJO+1uttKpGUnbBquPR1WM6igvVgox7dILWN3gZ8mTWcuR6+QGWwCTqXc16ZwTTjucl1UlUThYxRt4kGqgeXlB/QL/cgktK5ZdVmK0Svsy5FMqi4tQd1L9x4wnmW/PIrb5RBz+GjqMT2mJCXV/Qac7E4V3aa+OpWmZzkUogNbnjN7HFZwqkhG234c7+2sygPNzWKS81SfxgOcpvFVNZeXn/Hgzu9H700dVfHcaLoPHv0drcD3jnlXG9QWnPenGU2JPAbPGx47c6qd142N06FtmmisX/5JO5LorZPiIuyic+qe5r75J0d4TvUb0Ov8hLXGwEw6oh6a7WwDtlAu80QWtTw+g9ELhB13yBiHmNV+tAPYrLHbggjMHKL5hP78Hwz7WKLjL9jADHtwzyDbxSa879iWxZYU+4b01uAtnJ4BpAJ7dE/mX0gFWlNsZPz7C35NT4/Yo6OHN77+mR9oHwzdH+u/rX9MY4fxSfHghp3vQ9cNvXPHVZljkO8eDcmD106H725Q+pSbdptjgPoxlT7vZ2ghgkemnSnqNS/UaskfEJRRghIwYqNw9uPBMLZsOxY8eH55Y+f/v4t7Yto1oCb6J6rZ9Hr7jQKuy0x2NqVsmIG6z7yLTuymKM7n4IpOdOtj+XENniTwWoGluimt1TdYuQkQO7LeZuEqSxf1lCUUjMz3OIajIZW0PhR8rW7mrlSoTF2tl18tt3BRZSqvhV5RPlbQCqz9oyE/GFzYvZW5S88c3/zXY+TSrrq51NNbVJlSy6s1VSa0ik4HfeKnQq2pMqHP41pTZUpz8Ll4Min9bauga045U2VKPZ9BOAl0rIbdbKXNDT8U3OQuDDJvR7V1Ws3ePQyqTLHhCcLJBbcCn4Om7VeFr7ePBXeOuipT6KJEiM1uhra6wmCDQZUpPGtXEbcy4aT9x49JhCi0gY8FJ+SJpb66CzOWJupq8V5fVJnswEnt8FA//Igq03A0pNCqDcExVabuLuwfVITLlTG9qR2izDnfW1WZf34s9ulXZuB/9jkHhQbLom+7wRFV5lEim7Mq8+93Zp8z4cqArYWpKpPQVJ/hMHkH1Bvlf5l0SUDO8xamq0yQwLIzt0fpq8ExVabuHl2X4K2SuS3E7jge5GxSnH29Bgr/i+y6JmacmxqPhqxTPTiALdpAIJu6YrQsNepqcyt7WZVJ2bfY9RQa/0O2GjvrR0OKo8mPBXcSyV0VdXaKaNMWYqcaHpQ+Z8ZU5X8Q6eskHaCrrAX4YPAhVVKX3um3KFhKA+CoTE26qObERZvLJWHrWgNBhair6iI1OCTHqdXc5L0l+EGcC7m0BMGJK7FJdYFBX8n8DxQKMh3gcjSk0gDU4NAKUXI6j5KbVHquIrHUeqFUHcciHtTu0SDzP3hGJHfXsx+16/1g8E5yr5TqvoiaTWB73rqIOR40HTh5P3F26Rp0la/s/MtjEkbT7JMQPDayy30b3ZWrptqnchNzcmk4FXXbuiIhgI/kbLxF15zxv/Q/qCjOmWFIe7ls3fzzEjzK0M0vafRscTd+uT0X6tp59h/SZE61GTvved+kZnU/dN14czxsa01i/UsByhLc+Y0rM4aYuW8+bJeRzbjab1OJbNb2CZ7lA1SZb4hgAWxmLbbEdstEyYmHrFlABsHUIOpju9IB3E8V3KgduunnT1i3imEzy6NXRwyGgOguxeovxLgPSI7tVjrAezIjSjf4vNhPyCX2n9HoFn/zxq7dwKvX7kBXwUabnNtL/yDP1g903DLuLOVoe7r7wTv7up/Ygqztvqe+TcEf13dUmZ+nG9RM0Tf3TqhHemJTWQ4efAg87S9J7r2ae59ns24yfWP/i99DHs57tm6w2mdGJ40T7xfOJm+fxjCkk+iF8aUwk69571dYcuzc/vT5HF3K/TwriCibxPFhy+APoYeBoZWMS8pTjeGrwG7zxHBGTno1qC4XikRn6Q1nab7KPcvX3HkbbGVtIrjAoZG9te8TiS4e0FYt6SbTWO2uZFSnnUsJ5s7aAj+g0xO1ibZ2FWHt5K1+YSopg2tJ5cNBg0iZwTgXnhQ9wnI/y7kv4LRTCR+0NZQneQepMgnayikHb+smmUxVfuY6TeIItUAvV3Kn33utTviAnBvNW0bIesrIuO+u7xgrfm/WqwhxkTgiU463owqa6ZSRfoQmQpifuipTHKiZUgb2GzHIVMU3CZE4CqmDJ3GaFKU5/dFMJXzAxF2mKxtFbnXxRbo4p2w/j25Cm+LNYiJEb0F12MF/BrZJ5xyPIru0J3yz1cdQ9xaq8y7rJunhofZD/cZf6aNJpjr6s2iTBQfPyryac59PU2VS0OWfrcci50ISklLv6BffMfavoptEDw9dZaorm1wP4vyaspM4RRGi/TR9q145U2WWPOrMLrHTVAUhKfcW2hdRZaop2y+wWWWqAtrkbPJ8HdnBpxwzQhLHsyKCDZgqcwZ8c9DlCE37PiQRvE2qzCV68U7KjE2K0aX3ahOwg08FESIwrDREJ99aVFcpSUGRNRkh904WbzHlczqXl++lXK7RF7Qpn8SZENUmP4gzglZPkHNk1dxJ633M/I8DQGwL3bvuLb34mG7yzZQ72Vt7msdIBMXi4Y5w7gLbLNNFCZq+gctS1VumZX3My99I+Sx76z1yEEmqzRiDAAc19/nLoCH8T5SCQoPri+qtPBG+uxaT38QmKAeFTaoDgvOsQVxIMUj6ejV3NmYcT+6iBY1UQGyRs+Stk740XspNdPGV+ZUQ3UDbWs7iSPC3yOeaO+8q7lzZaLqiVzbGa0qmw0FLnnIcRzCc9IToxoXN3qLarHJ8+mkQcxc6v9afo1bVO6rMhIJPIiQtjLdojFnK8RsiWOdXuchUczNIvI5+GqXHEd74j0Y/npbc5XvVjnlRZkP7xqxn83vyDqn31p88Or8k+hgrjZtsoefcnllZ5OPLuWxwa01iee40Q1gU4eYZX3v7JW7Yd/snFxfBEs5sHR34WxbdYk5/c7/ELYOOkizQHgqaT4K21rSODu54CoItEF/fPkN/jka3UxdiUUPsLT1gs8z/Ym8lUGJrSbGhXZMxeO2Ah4eiGmKsAkfb3VeQfbXhI60vyCaf8PqQy+f/RXSyxqduHv1lp2Lq5nJpwcubjRD6yfu2cy+XYriTnG8Qy23T2tulmTo+3/5h/zp2GcV4x437//BmrcTzD74srv5yYd6d2XkJ3l3QFx6J/u1F9HbI6LZ5GbLUp1v5nmkh4Ew+32WTgndqaAGtUIwHfxWdHWtINZ+F7c2sZWGkNlCT+F+KLnq6id462ZSKUxjnN/vRFzRF2bi15nPBNJ6ZTZ4Vuogl3cre7nG/GNyi55U734+WLkawhLbrAZz5jLOUV5+0QS+hi9BALpSo2OQ9IsWvLN9376VzUS2hrXA46MImpW+my4tNcPdN20JXnlF8UYxHlz+vZdFwaSfLvEtks9DIpvdiE9x9M7DJu33xB6M/fGF/aHqvbabTdWWtRDZNm+DaP+hXg3e4XwysgTHlJoK8J4e2/NIszrmbz5uUlbVCt9qyTXC9hf9Bwsmbr2+hKzzHBF3mc7Hv68Wv7JV7rl+a/g7VjPO9jJNNsunZYoxN5qwcVGU+/MV7VUa6XPlVFplWjIgQX0Qvs/XS+OGhr5/IUuGllFa03O6Fn4nkU0V1+9YL3mwL3Ti6cBsNxcBsy0PPLXbX6JdCRcF2FVIwXspUqsqBkmQTXOkATijnJlG8ZdDXqMExVaYW/SArRn3x0hLtGNAN80qVl8ooJeHFnHwC/V6qeYtssg52i9+JLo7+n6xYuDQLJkfI5rLJLZN6Sjl5s4yVl2Nb6OaCt2EL3TxI1uIZ9CGrRPXokvstXVWqhpNLtyxI5U1ulVeTvgkuskbvtr+F7oviV9Zo7vI4g0JbjoJtZYiXSsClBhjrzVrQQ6rwPzsL3Tkd7t0gxa8s33dv6KWx1A8mgaXRCJtcN7nVz2dMYi69NbLLfUtlb3WUe9gvBqOrn1mjdGnWGzgPJ4HvGZ6yUsCpMPmsg8pMD62Ksej6Z6d4aVVi/RF2S2Z6GFemE4UIkyeni5Jy4ABObk/ubVoZLxbju3a9dL8F5NJcQm2hW3nrykNUeltssB6zQxUHHk4mZ+9jRLw3KrMe/b3i19H33S9eEFeRP76xadz/S/s/67aHlUQzt9k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9222" name="Picture 6" descr="http://pubs.rsc.org/services/images/RSCpubs.ePlatform.Service.FreeContent.ImageService.svc/ImageService/Articleimage/2010/JM/c0jm00261e/c0jm00261e-f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"/>
            <a:ext cx="3131840" cy="140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410" y="1700808"/>
            <a:ext cx="1269054" cy="235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10</a:t>
            </a:fld>
            <a:endParaRPr lang="en-IN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9512" y="404664"/>
            <a:ext cx="5256584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cap="small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Graphene</a:t>
            </a:r>
            <a:r>
              <a:rPr lang="en-IN" sz="4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quantum dots</a:t>
            </a: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52320" y="4077072"/>
            <a:ext cx="1330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000" i="1" dirty="0" smtClean="0"/>
              <a:t>Under UV illumination</a:t>
            </a:r>
            <a:endParaRPr lang="en-IN" sz="1000" i="1" dirty="0"/>
          </a:p>
        </p:txBody>
      </p:sp>
    </p:spTree>
    <p:extLst>
      <p:ext uri="{BB962C8B-B14F-4D97-AF65-F5344CB8AC3E}">
        <p14:creationId xmlns:p14="http://schemas.microsoft.com/office/powerpoint/2010/main" val="43697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Graphene Quantum Dots (GQDs)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(as Donor)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Graphene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(as Acceptor)</a:t>
            </a:r>
            <a:endParaRPr lang="en-US" sz="2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11</a:t>
            </a:fld>
            <a:endParaRPr lang="en-IN"/>
          </a:p>
        </p:txBody>
      </p:sp>
      <p:pic>
        <p:nvPicPr>
          <p:cNvPr id="10244" name="Picture 4" descr="http://en.daringtodo.com/wp-content/uploads/2013/01/Graphene-Structure_blue-titanium_by-Conrad-Gesn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917" y="4221088"/>
            <a:ext cx="3712291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132856"/>
            <a:ext cx="2422306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95536" y="332656"/>
            <a:ext cx="8568952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cap="small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Graphene</a:t>
            </a:r>
            <a:r>
              <a:rPr lang="en-IN" sz="4000" cap="small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forms selected for FRET</a:t>
            </a: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4925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5536" y="288032"/>
            <a:ext cx="6172200" cy="69269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Design of</a:t>
            </a:r>
            <a:r>
              <a:rPr kumimoji="0" lang="en-IN" sz="4000" b="0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work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349585"/>
            <a:ext cx="466794" cy="3919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(a)</a:t>
            </a:r>
            <a:endParaRPr lang="en-IN" dirty="0"/>
          </a:p>
        </p:txBody>
      </p:sp>
      <p:grpSp>
        <p:nvGrpSpPr>
          <p:cNvPr id="67" name="Group 66"/>
          <p:cNvGrpSpPr/>
          <p:nvPr/>
        </p:nvGrpSpPr>
        <p:grpSpPr>
          <a:xfrm>
            <a:off x="2126934" y="3435636"/>
            <a:ext cx="3560208" cy="1505532"/>
            <a:chOff x="2126934" y="3435636"/>
            <a:chExt cx="3560208" cy="1505532"/>
          </a:xfrm>
        </p:grpSpPr>
        <p:pic>
          <p:nvPicPr>
            <p:cNvPr id="5" name="Picture 6" descr="http://upload.wikimedia.org/wikipedia/commons/thumb/8/87/EDC_Structure.png/400px-EDC_Structur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49270" y="3435636"/>
              <a:ext cx="962690" cy="444061"/>
            </a:xfrm>
            <a:prstGeom prst="rect">
              <a:avLst/>
            </a:prstGeom>
            <a:noFill/>
          </p:spPr>
        </p:pic>
        <p:cxnSp>
          <p:nvCxnSpPr>
            <p:cNvPr id="22" name="Straight Arrow Connector 21"/>
            <p:cNvCxnSpPr/>
            <p:nvPr/>
          </p:nvCxnSpPr>
          <p:spPr>
            <a:xfrm>
              <a:off x="3384784" y="4054019"/>
              <a:ext cx="769567" cy="129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198942" y="4528076"/>
              <a:ext cx="897810" cy="359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anti-</a:t>
              </a:r>
              <a:r>
                <a:rPr lang="en-US" sz="1600" dirty="0" err="1" smtClean="0"/>
                <a:t>cTnI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07606" y="3796767"/>
              <a:ext cx="526106" cy="2939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EDC</a:t>
              </a:r>
              <a:endParaRPr lang="en-US" sz="1200" dirty="0"/>
            </a:p>
          </p:txBody>
        </p:sp>
        <p:pic>
          <p:nvPicPr>
            <p:cNvPr id="25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1880" y="4325223"/>
              <a:ext cx="510420" cy="558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6" name="TextBox 25"/>
            <p:cNvSpPr txBox="1"/>
            <p:nvPr/>
          </p:nvSpPr>
          <p:spPr>
            <a:xfrm>
              <a:off x="3513058" y="4026017"/>
              <a:ext cx="534121" cy="2939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NHS</a:t>
              </a:r>
              <a:endParaRPr lang="en-US" sz="1200" dirty="0"/>
            </a:p>
          </p:txBody>
        </p:sp>
        <p:grpSp>
          <p:nvGrpSpPr>
            <p:cNvPr id="30" name="Group 189"/>
            <p:cNvGrpSpPr/>
            <p:nvPr/>
          </p:nvGrpSpPr>
          <p:grpSpPr>
            <a:xfrm>
              <a:off x="2126934" y="3577924"/>
              <a:ext cx="1039428" cy="992253"/>
              <a:chOff x="1007234" y="745655"/>
              <a:chExt cx="1166975" cy="1219619"/>
            </a:xfrm>
          </p:grpSpPr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007234" y="745655"/>
                <a:ext cx="864096" cy="7829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2" name="TextBox 2"/>
              <p:cNvSpPr txBox="1"/>
              <p:nvPr/>
            </p:nvSpPr>
            <p:spPr>
              <a:xfrm>
                <a:off x="1362182" y="1266856"/>
                <a:ext cx="812027" cy="3613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 smtClean="0"/>
                  <a:t> –C-OH</a:t>
                </a:r>
                <a:endParaRPr lang="en-IN" sz="1200" dirty="0"/>
              </a:p>
            </p:txBody>
          </p:sp>
          <p:sp>
            <p:nvSpPr>
              <p:cNvPr id="53" name="TextBox 5"/>
              <p:cNvSpPr txBox="1"/>
              <p:nvPr/>
            </p:nvSpPr>
            <p:spPr>
              <a:xfrm>
                <a:off x="1428324" y="1603958"/>
                <a:ext cx="476901" cy="361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200" dirty="0" smtClean="0"/>
                  <a:t>  O</a:t>
                </a:r>
                <a:endParaRPr lang="en-IN" sz="1200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 rot="5400000">
                <a:off x="1462272" y="1451194"/>
                <a:ext cx="383061" cy="345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400" dirty="0" smtClean="0"/>
                  <a:t>=</a:t>
                </a:r>
                <a:endParaRPr lang="en-IN" sz="1400" dirty="0"/>
              </a:p>
            </p:txBody>
          </p:sp>
        </p:grpSp>
        <p:grpSp>
          <p:nvGrpSpPr>
            <p:cNvPr id="31" name="Group 197"/>
            <p:cNvGrpSpPr/>
            <p:nvPr/>
          </p:nvGrpSpPr>
          <p:grpSpPr>
            <a:xfrm>
              <a:off x="4411883" y="3572132"/>
              <a:ext cx="1275259" cy="1017014"/>
              <a:chOff x="6192005" y="2547917"/>
              <a:chExt cx="1431747" cy="1250056"/>
            </a:xfrm>
          </p:grpSpPr>
          <p:sp>
            <p:nvSpPr>
              <p:cNvPr id="46" name="TextBox 5"/>
              <p:cNvSpPr txBox="1"/>
              <p:nvPr/>
            </p:nvSpPr>
            <p:spPr>
              <a:xfrm>
                <a:off x="6594064" y="3401675"/>
                <a:ext cx="476902" cy="361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200" dirty="0" smtClean="0"/>
                  <a:t>  O</a:t>
                </a:r>
                <a:endParaRPr lang="en-IN" sz="1200" dirty="0"/>
              </a:p>
            </p:txBody>
          </p:sp>
          <p:pic>
            <p:nvPicPr>
              <p:cNvPr id="47" name="Picture 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018521" y="2849779"/>
                <a:ext cx="605231" cy="948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48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192005" y="2547917"/>
                <a:ext cx="864096" cy="7829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49" name="TextBox 2"/>
              <p:cNvSpPr txBox="1"/>
              <p:nvPr/>
            </p:nvSpPr>
            <p:spPr>
              <a:xfrm>
                <a:off x="6531570" y="3085353"/>
                <a:ext cx="716644" cy="361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 smtClean="0"/>
                  <a:t> –C-O </a:t>
                </a:r>
                <a:endParaRPr lang="en-IN" sz="1200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 rot="5400000">
                <a:off x="6628013" y="3260577"/>
                <a:ext cx="383062" cy="345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400" dirty="0" smtClean="0"/>
                  <a:t>=</a:t>
                </a:r>
                <a:endParaRPr lang="en-IN" sz="1400" dirty="0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4608101" y="4581886"/>
              <a:ext cx="1008931" cy="359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NHS ester</a:t>
              </a:r>
              <a:endParaRPr lang="en-US" sz="1600" dirty="0"/>
            </a:p>
          </p:txBody>
        </p:sp>
      </p:grpSp>
      <p:grpSp>
        <p:nvGrpSpPr>
          <p:cNvPr id="34" name="Group 206"/>
          <p:cNvGrpSpPr/>
          <p:nvPr/>
        </p:nvGrpSpPr>
        <p:grpSpPr>
          <a:xfrm>
            <a:off x="5787114" y="2420888"/>
            <a:ext cx="982046" cy="1505379"/>
            <a:chOff x="899592" y="548680"/>
            <a:chExt cx="2628899" cy="2952750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99592" y="548680"/>
              <a:ext cx="2628899" cy="2952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5" name="Straight Arrow Connector 44"/>
            <p:cNvCxnSpPr/>
            <p:nvPr/>
          </p:nvCxnSpPr>
          <p:spPr>
            <a:xfrm>
              <a:off x="2923353" y="2111560"/>
              <a:ext cx="578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6084168" y="1731668"/>
            <a:ext cx="2448273" cy="2630213"/>
            <a:chOff x="6084168" y="1731668"/>
            <a:chExt cx="2448273" cy="2630213"/>
          </a:xfrm>
        </p:grpSpPr>
        <p:sp>
          <p:nvSpPr>
            <p:cNvPr id="29" name="TextBox 28"/>
            <p:cNvSpPr txBox="1"/>
            <p:nvPr/>
          </p:nvSpPr>
          <p:spPr>
            <a:xfrm>
              <a:off x="6660233" y="3741303"/>
              <a:ext cx="1872208" cy="620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anti-</a:t>
              </a:r>
              <a:r>
                <a:rPr lang="en-US" sz="1600" dirty="0" err="1" smtClean="0"/>
                <a:t>cTnI</a:t>
              </a:r>
              <a:r>
                <a:rPr lang="en-US" sz="1600" dirty="0" smtClean="0"/>
                <a:t>/</a:t>
              </a:r>
              <a:r>
                <a:rPr lang="en-US" sz="1600" dirty="0" err="1" smtClean="0"/>
                <a:t>afGQDs</a:t>
              </a:r>
              <a:r>
                <a:rPr lang="en-US" sz="1600" dirty="0" smtClean="0"/>
                <a:t> </a:t>
              </a:r>
            </a:p>
            <a:p>
              <a:pPr algn="ctr"/>
              <a:r>
                <a:rPr lang="en-US" sz="1600" dirty="0" smtClean="0"/>
                <a:t>conjugate</a:t>
              </a:r>
              <a:endParaRPr lang="en-US" sz="1600" dirty="0"/>
            </a:p>
          </p:txBody>
        </p:sp>
        <p:pic>
          <p:nvPicPr>
            <p:cNvPr id="33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776710" y="2442220"/>
              <a:ext cx="1323682" cy="1263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5" name="Group 209"/>
            <p:cNvGrpSpPr/>
            <p:nvPr/>
          </p:nvGrpSpPr>
          <p:grpSpPr>
            <a:xfrm>
              <a:off x="6084168" y="1731668"/>
              <a:ext cx="720080" cy="1321636"/>
              <a:chOff x="1115616" y="3999513"/>
              <a:chExt cx="720080" cy="1123993"/>
            </a:xfrm>
          </p:grpSpPr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03648" y="3999513"/>
                <a:ext cx="355627" cy="319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38" name="Group 41"/>
              <p:cNvGrpSpPr/>
              <p:nvPr/>
            </p:nvGrpSpPr>
            <p:grpSpPr>
              <a:xfrm>
                <a:off x="1115616" y="4148883"/>
                <a:ext cx="593432" cy="477252"/>
                <a:chOff x="8388424" y="274225"/>
                <a:chExt cx="593432" cy="477252"/>
              </a:xfrm>
            </p:grpSpPr>
            <p:sp>
              <p:nvSpPr>
                <p:cNvPr id="41" name="TextBox 2"/>
                <p:cNvSpPr txBox="1"/>
                <p:nvPr/>
              </p:nvSpPr>
              <p:spPr>
                <a:xfrm>
                  <a:off x="8388424" y="274225"/>
                  <a:ext cx="593432" cy="249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200" dirty="0" smtClean="0"/>
                    <a:t>O=C–</a:t>
                  </a:r>
                  <a:endParaRPr lang="en-IN" sz="1200" dirty="0"/>
                </a:p>
              </p:txBody>
            </p:sp>
            <p:sp>
              <p:nvSpPr>
                <p:cNvPr id="42" name="TextBox 2"/>
                <p:cNvSpPr txBox="1"/>
                <p:nvPr/>
              </p:nvSpPr>
              <p:spPr>
                <a:xfrm>
                  <a:off x="8407925" y="501479"/>
                  <a:ext cx="489236" cy="249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200" dirty="0" smtClean="0"/>
                    <a:t>H-N</a:t>
                  </a:r>
                  <a:endParaRPr lang="en-IN" sz="1200" dirty="0"/>
                </a:p>
              </p:txBody>
            </p:sp>
            <p:sp>
              <p:nvSpPr>
                <p:cNvPr id="43" name="TextBox 2"/>
                <p:cNvSpPr txBox="1"/>
                <p:nvPr/>
              </p:nvSpPr>
              <p:spPr>
                <a:xfrm rot="5400000">
                  <a:off x="8655585" y="348834"/>
                  <a:ext cx="28385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400" dirty="0" smtClean="0"/>
                    <a:t> _</a:t>
                  </a:r>
                </a:p>
              </p:txBody>
            </p:sp>
          </p:grpSp>
          <p:pic>
            <p:nvPicPr>
              <p:cNvPr id="39" name="Picture 2" descr="C:\Users\ashok\Desktop\Deepika Bhatnagar\scheme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247910" y="4581128"/>
                <a:ext cx="587786" cy="542378"/>
              </a:xfrm>
              <a:prstGeom prst="rect">
                <a:avLst/>
              </a:prstGeom>
              <a:noFill/>
            </p:spPr>
          </p:pic>
          <p:cxnSp>
            <p:nvCxnSpPr>
              <p:cNvPr id="40" name="Straight Connector 7"/>
              <p:cNvCxnSpPr/>
              <p:nvPr/>
            </p:nvCxnSpPr>
            <p:spPr>
              <a:xfrm>
                <a:off x="1475656" y="4581136"/>
                <a:ext cx="0" cy="7200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" name="Group 68"/>
          <p:cNvGrpSpPr/>
          <p:nvPr/>
        </p:nvGrpSpPr>
        <p:grpSpPr>
          <a:xfrm>
            <a:off x="1595049" y="1196752"/>
            <a:ext cx="4384178" cy="1734782"/>
            <a:chOff x="1595049" y="1196752"/>
            <a:chExt cx="4384178" cy="1734782"/>
          </a:xfrm>
        </p:grpSpPr>
        <p:grpSp>
          <p:nvGrpSpPr>
            <p:cNvPr id="3" name="Group 2"/>
            <p:cNvGrpSpPr/>
            <p:nvPr/>
          </p:nvGrpSpPr>
          <p:grpSpPr>
            <a:xfrm>
              <a:off x="1595049" y="1196752"/>
              <a:ext cx="4273095" cy="1734782"/>
              <a:chOff x="1595049" y="1196752"/>
              <a:chExt cx="4273095" cy="1734782"/>
            </a:xfrm>
          </p:grpSpPr>
          <p:grpSp>
            <p:nvGrpSpPr>
              <p:cNvPr id="6" name="Group 12"/>
              <p:cNvGrpSpPr/>
              <p:nvPr/>
            </p:nvGrpSpPr>
            <p:grpSpPr>
              <a:xfrm>
                <a:off x="1595049" y="1273169"/>
                <a:ext cx="2176132" cy="1287375"/>
                <a:chOff x="-66885" y="2018531"/>
                <a:chExt cx="2443162" cy="1582369"/>
              </a:xfrm>
            </p:grpSpPr>
            <p:pic>
              <p:nvPicPr>
                <p:cNvPr id="55" name="Picture 2" descr="C:\Users\ashok\Desktop\Deepika Bhatnagar\scheme.png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95536" y="2204864"/>
                  <a:ext cx="1368152" cy="1262458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56" name="Straight Connector 55"/>
                <p:cNvCxnSpPr/>
                <p:nvPr/>
              </p:nvCxnSpPr>
              <p:spPr>
                <a:xfrm>
                  <a:off x="1547664" y="2975469"/>
                  <a:ext cx="144016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TextBox 4"/>
                <p:cNvSpPr txBox="1"/>
                <p:nvPr/>
              </p:nvSpPr>
              <p:spPr>
                <a:xfrm>
                  <a:off x="1630839" y="2769948"/>
                  <a:ext cx="745438" cy="3613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200" dirty="0" smtClean="0"/>
                    <a:t>COOH</a:t>
                  </a:r>
                  <a:endParaRPr lang="en-IN" sz="1200" dirty="0"/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-66885" y="2462171"/>
                  <a:ext cx="543872" cy="3613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200" dirty="0" smtClean="0"/>
                    <a:t>H-O</a:t>
                  </a:r>
                  <a:endParaRPr lang="en-IN" sz="1200" dirty="0"/>
                </a:p>
              </p:txBody>
            </p:sp>
            <p:cxnSp>
              <p:nvCxnSpPr>
                <p:cNvPr id="59" name="Straight Connector 58"/>
                <p:cNvCxnSpPr/>
                <p:nvPr/>
              </p:nvCxnSpPr>
              <p:spPr>
                <a:xfrm>
                  <a:off x="395536" y="2660269"/>
                  <a:ext cx="144016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>
                  <a:off x="636843" y="3140968"/>
                  <a:ext cx="0" cy="18000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TextBox 60"/>
                <p:cNvSpPr txBox="1"/>
                <p:nvPr/>
              </p:nvSpPr>
              <p:spPr>
                <a:xfrm>
                  <a:off x="236633" y="3239583"/>
                  <a:ext cx="752637" cy="3613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200" dirty="0" smtClean="0"/>
                    <a:t>O=C-R</a:t>
                  </a:r>
                  <a:endParaRPr lang="en-IN" sz="1200" dirty="0"/>
                </a:p>
              </p:txBody>
            </p: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1403648" y="2312896"/>
                  <a:ext cx="0" cy="18000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2"/>
                <p:cNvSpPr txBox="1"/>
                <p:nvPr/>
              </p:nvSpPr>
              <p:spPr>
                <a:xfrm>
                  <a:off x="1259632" y="2018531"/>
                  <a:ext cx="533073" cy="3613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1200" dirty="0" smtClean="0"/>
                    <a:t>C-H</a:t>
                  </a:r>
                  <a:endParaRPr lang="en-IN" sz="1200" dirty="0"/>
                </a:p>
              </p:txBody>
            </p:sp>
          </p:grpSp>
          <p:cxnSp>
            <p:nvCxnSpPr>
              <p:cNvPr id="7" name="Straight Arrow Connector 6"/>
              <p:cNvCxnSpPr/>
              <p:nvPr/>
            </p:nvCxnSpPr>
            <p:spPr>
              <a:xfrm>
                <a:off x="3179225" y="1831484"/>
                <a:ext cx="8280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" name="Picture 2" descr="C:\Users\ashok\Desktop\Deepika Bhatnagar\scheme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4408881" y="1424300"/>
                <a:ext cx="1218616" cy="1027103"/>
              </a:xfrm>
              <a:prstGeom prst="rect">
                <a:avLst/>
              </a:prstGeom>
              <a:noFill/>
            </p:spPr>
          </p:pic>
          <p:cxnSp>
            <p:nvCxnSpPr>
              <p:cNvPr id="9" name="Straight Connector 8"/>
              <p:cNvCxnSpPr/>
              <p:nvPr/>
            </p:nvCxnSpPr>
            <p:spPr>
              <a:xfrm>
                <a:off x="5427213" y="2051708"/>
                <a:ext cx="128276" cy="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4025393" y="1634298"/>
                <a:ext cx="495649" cy="293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 smtClean="0"/>
                  <a:t>H</a:t>
                </a:r>
                <a:r>
                  <a:rPr lang="en-IN" sz="1200" baseline="-25000" dirty="0" smtClean="0"/>
                  <a:t>2</a:t>
                </a:r>
                <a:r>
                  <a:rPr lang="en-IN" sz="1200" dirty="0" smtClean="0"/>
                  <a:t>N</a:t>
                </a:r>
                <a:endParaRPr lang="en-IN" sz="1200" dirty="0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4419101" y="1775803"/>
                <a:ext cx="128276" cy="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4619385" y="2185891"/>
                <a:ext cx="0" cy="146444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4133393" y="2266585"/>
                <a:ext cx="870751" cy="293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 smtClean="0"/>
                  <a:t>H</a:t>
                </a:r>
                <a:r>
                  <a:rPr lang="en-IN" sz="1200" baseline="-25000" dirty="0" smtClean="0"/>
                  <a:t>2</a:t>
                </a:r>
                <a:r>
                  <a:rPr lang="en-IN" sz="1200" dirty="0" smtClean="0"/>
                  <a:t>N-C=O</a:t>
                </a:r>
                <a:endParaRPr lang="en-IN" sz="1200" baseline="-25000" dirty="0"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5321393" y="1512192"/>
                <a:ext cx="0" cy="146444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5195449" y="1273169"/>
                <a:ext cx="495649" cy="293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 smtClean="0"/>
                  <a:t>NH</a:t>
                </a:r>
                <a:r>
                  <a:rPr lang="en-IN" sz="1200" baseline="-25000" dirty="0" smtClean="0"/>
                  <a:t>2</a:t>
                </a:r>
                <a:endParaRPr lang="en-IN" sz="1200" baseline="-250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726251" y="1785252"/>
                <a:ext cx="489236" cy="293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/>
                  <a:t>N</a:t>
                </a:r>
                <a:r>
                  <a:rPr lang="en-IN" sz="1200" dirty="0" smtClean="0"/>
                  <a:t>-H</a:t>
                </a:r>
                <a:endParaRPr lang="en-IN" sz="1200" dirty="0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4853393" y="1426002"/>
                <a:ext cx="0" cy="146444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4506219" y="1196752"/>
                <a:ext cx="495649" cy="293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 smtClean="0"/>
                  <a:t>H</a:t>
                </a:r>
                <a:r>
                  <a:rPr lang="en-IN" sz="1200" baseline="-25000" dirty="0" smtClean="0"/>
                  <a:t>2</a:t>
                </a:r>
                <a:r>
                  <a:rPr lang="en-IN" sz="1200" dirty="0" smtClean="0"/>
                  <a:t>N</a:t>
                </a:r>
                <a:endParaRPr lang="en-IN" sz="1200" baseline="-25000" dirty="0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5339465" y="2161323"/>
                <a:ext cx="0" cy="146444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4997393" y="2257153"/>
                <a:ext cx="870751" cy="293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 smtClean="0"/>
                  <a:t>O=C-NH</a:t>
                </a:r>
                <a:r>
                  <a:rPr lang="en-IN" sz="1200" baseline="-25000" dirty="0" smtClean="0"/>
                  <a:t>2</a:t>
                </a:r>
                <a:endParaRPr lang="en-IN" sz="1200" baseline="-250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107217" y="1540642"/>
                <a:ext cx="915961" cy="293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200" dirty="0" smtClean="0"/>
                  <a:t>Ammonia</a:t>
                </a:r>
                <a:endParaRPr lang="en-IN" sz="12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315129" y="2498276"/>
                <a:ext cx="659155" cy="359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GQDs</a:t>
                </a:r>
                <a:endParaRPr lang="en-US" sz="16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654342" y="2572252"/>
                <a:ext cx="818237" cy="3592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 smtClean="0"/>
                  <a:t>afGQDs</a:t>
                </a:r>
                <a:endParaRPr lang="en-US" sz="1600" dirty="0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483578" y="1884502"/>
              <a:ext cx="495649" cy="2939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200" dirty="0" smtClean="0"/>
                <a:t>NH</a:t>
              </a:r>
              <a:r>
                <a:rPr lang="en-IN" sz="1200" baseline="-25000" dirty="0" smtClean="0"/>
                <a:t>2</a:t>
              </a:r>
              <a:endParaRPr lang="en-IN" sz="1200" baseline="-25000" dirty="0"/>
            </a:p>
          </p:txBody>
        </p:sp>
      </p:grpSp>
      <p:sp>
        <p:nvSpPr>
          <p:cNvPr id="64" name="Rectangle 3"/>
          <p:cNvSpPr>
            <a:spLocks noChangeArrowheads="1"/>
          </p:cNvSpPr>
          <p:nvPr/>
        </p:nvSpPr>
        <p:spPr bwMode="auto">
          <a:xfrm>
            <a:off x="1043608" y="5229200"/>
            <a:ext cx="73448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Scheme 1. (a</a:t>
            </a:r>
            <a:r>
              <a:rPr lang="en-GB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 </a:t>
            </a:r>
            <a:r>
              <a:rPr lang="en-GB" sz="1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B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ioconjugation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of monoclonal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with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using EDC-NHS chemistry. 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21573" y="33265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(b)</a:t>
            </a:r>
            <a:endParaRPr lang="en-IN" dirty="0"/>
          </a:p>
        </p:txBody>
      </p:sp>
      <p:grpSp>
        <p:nvGrpSpPr>
          <p:cNvPr id="89" name="Group 88"/>
          <p:cNvGrpSpPr/>
          <p:nvPr/>
        </p:nvGrpSpPr>
        <p:grpSpPr>
          <a:xfrm>
            <a:off x="2387566" y="1388796"/>
            <a:ext cx="889987" cy="672052"/>
            <a:chOff x="2387566" y="1388796"/>
            <a:chExt cx="889987" cy="672052"/>
          </a:xfrm>
        </p:grpSpPr>
        <p:pic>
          <p:nvPicPr>
            <p:cNvPr id="5" name="Picture 4" descr="http://www.nanochemistry.it/download/graphene01h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680420">
              <a:off x="2490749" y="1388796"/>
              <a:ext cx="600724" cy="358786"/>
            </a:xfrm>
            <a:prstGeom prst="rect">
              <a:avLst/>
            </a:prstGeom>
            <a:noFill/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2476622" y="2060848"/>
              <a:ext cx="792000" cy="0"/>
            </a:xfrm>
            <a:prstGeom prst="straightConnector1">
              <a:avLst/>
            </a:prstGeom>
            <a:noFill/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387566" y="1727744"/>
              <a:ext cx="8899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/>
                <a:t>Graphene</a:t>
              </a:r>
              <a:endParaRPr lang="en-US" sz="1200" dirty="0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050726" y="1624007"/>
            <a:ext cx="811683" cy="441454"/>
            <a:chOff x="5050726" y="1624007"/>
            <a:chExt cx="811683" cy="441454"/>
          </a:xfrm>
        </p:grpSpPr>
        <p:sp>
          <p:nvSpPr>
            <p:cNvPr id="23" name="Diamond 22"/>
            <p:cNvSpPr/>
            <p:nvPr/>
          </p:nvSpPr>
          <p:spPr>
            <a:xfrm>
              <a:off x="5266750" y="1624007"/>
              <a:ext cx="256551" cy="220817"/>
            </a:xfrm>
            <a:prstGeom prst="diamond">
              <a:avLst/>
            </a:prstGeom>
            <a:solidFill>
              <a:srgbClr val="FF3737"/>
            </a:solidFill>
            <a:ln>
              <a:solidFill>
                <a:srgbClr val="FF3737"/>
              </a:solidFill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>
              <a:off x="5050726" y="2035298"/>
              <a:ext cx="792000" cy="1091"/>
            </a:xfrm>
            <a:prstGeom prst="straightConnector1">
              <a:avLst/>
            </a:prstGeom>
            <a:noFill/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5066998" y="1788462"/>
              <a:ext cx="7954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Antigen </a:t>
              </a:r>
              <a:endParaRPr lang="en-US" sz="1200" dirty="0"/>
            </a:p>
          </p:txBody>
        </p:sp>
      </p:grpSp>
      <p:grpSp>
        <p:nvGrpSpPr>
          <p:cNvPr id="47" name="Group 70"/>
          <p:cNvGrpSpPr/>
          <p:nvPr/>
        </p:nvGrpSpPr>
        <p:grpSpPr>
          <a:xfrm>
            <a:off x="1071051" y="2855837"/>
            <a:ext cx="1564342" cy="1077219"/>
            <a:chOff x="1672445" y="4789020"/>
            <a:chExt cx="1564342" cy="1077219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07704" y="4797152"/>
              <a:ext cx="1068907" cy="833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TextBox 62"/>
            <p:cNvSpPr txBox="1"/>
            <p:nvPr/>
          </p:nvSpPr>
          <p:spPr>
            <a:xfrm>
              <a:off x="1979712" y="5589240"/>
              <a:ext cx="12570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050" dirty="0" smtClean="0">
                  <a:latin typeface="Arial" pitchFamily="34" charset="0"/>
                  <a:cs typeface="Arial" pitchFamily="34" charset="0"/>
                </a:rPr>
                <a:t>Wavelength</a:t>
              </a:r>
              <a:r>
                <a:rPr lang="en-IN" sz="1200" dirty="0" smtClean="0">
                  <a:latin typeface="Arial" pitchFamily="34" charset="0"/>
                  <a:cs typeface="Arial" pitchFamily="34" charset="0"/>
                </a:rPr>
                <a:t> (nm)</a:t>
              </a:r>
              <a:endParaRPr lang="en-IN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 rot="16200000">
              <a:off x="1376049" y="5085416"/>
              <a:ext cx="84670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050" dirty="0" smtClean="0">
                  <a:cs typeface="Arial" pitchFamily="34" charset="0"/>
                </a:rPr>
                <a:t>PL Intensity </a:t>
              </a:r>
              <a:endParaRPr lang="en-IN" sz="1050" dirty="0">
                <a:cs typeface="Arial" pitchFamily="34" charset="0"/>
              </a:endParaRPr>
            </a:p>
          </p:txBody>
        </p:sp>
      </p:grpSp>
      <p:grpSp>
        <p:nvGrpSpPr>
          <p:cNvPr id="48" name="Group 74"/>
          <p:cNvGrpSpPr/>
          <p:nvPr/>
        </p:nvGrpSpPr>
        <p:grpSpPr>
          <a:xfrm>
            <a:off x="6615667" y="2839647"/>
            <a:ext cx="1519458" cy="1093409"/>
            <a:chOff x="1672445" y="4749747"/>
            <a:chExt cx="1519458" cy="1093409"/>
          </a:xfrm>
        </p:grpSpPr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07704" y="4797152"/>
              <a:ext cx="1068907" cy="833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TextBox 59"/>
            <p:cNvSpPr txBox="1"/>
            <p:nvPr/>
          </p:nvSpPr>
          <p:spPr>
            <a:xfrm>
              <a:off x="1979712" y="5589240"/>
              <a:ext cx="121219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050" dirty="0" smtClean="0">
                  <a:latin typeface="Arial" pitchFamily="34" charset="0"/>
                  <a:cs typeface="Arial" pitchFamily="34" charset="0"/>
                </a:rPr>
                <a:t>Wavelength (nm)</a:t>
              </a:r>
              <a:endParaRPr lang="en-IN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 rot="16200000">
              <a:off x="1336776" y="5085416"/>
              <a:ext cx="92525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050" dirty="0" smtClean="0">
                  <a:latin typeface="Arial" pitchFamily="34" charset="0"/>
                  <a:cs typeface="Arial" pitchFamily="34" charset="0"/>
                </a:rPr>
                <a:t>PL Intensity </a:t>
              </a:r>
              <a:endParaRPr lang="en-IN" sz="105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78"/>
          <p:cNvGrpSpPr/>
          <p:nvPr/>
        </p:nvGrpSpPr>
        <p:grpSpPr>
          <a:xfrm>
            <a:off x="3702916" y="2839647"/>
            <a:ext cx="1519458" cy="1093409"/>
            <a:chOff x="4480757" y="4783400"/>
            <a:chExt cx="1519458" cy="1093409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8128" y="4833248"/>
              <a:ext cx="1026000" cy="82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" name="TextBox 56"/>
            <p:cNvSpPr txBox="1"/>
            <p:nvPr/>
          </p:nvSpPr>
          <p:spPr>
            <a:xfrm>
              <a:off x="4788024" y="5622893"/>
              <a:ext cx="121219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050" dirty="0" smtClean="0">
                  <a:latin typeface="Arial" pitchFamily="34" charset="0"/>
                  <a:cs typeface="Arial" pitchFamily="34" charset="0"/>
                </a:rPr>
                <a:t>Wavelength (nm)</a:t>
              </a:r>
              <a:endParaRPr lang="en-IN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 rot="16200000">
              <a:off x="4145088" y="5119069"/>
              <a:ext cx="92525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050" dirty="0" smtClean="0">
                  <a:latin typeface="Arial" pitchFamily="34" charset="0"/>
                  <a:cs typeface="Arial" pitchFamily="34" charset="0"/>
                </a:rPr>
                <a:t>PL Intensity </a:t>
              </a:r>
              <a:endParaRPr lang="en-IN" sz="105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5496" y="715112"/>
            <a:ext cx="2848744" cy="1941545"/>
            <a:chOff x="35496" y="715112"/>
            <a:chExt cx="2848744" cy="1941545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1655598">
              <a:off x="1256797" y="1205619"/>
              <a:ext cx="1326593" cy="1053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perspectiveContrastingLeftFacing"/>
              <a:lightRig rig="threePt" dir="t"/>
            </a:scene3d>
          </p:spPr>
        </p:pic>
        <p:pic>
          <p:nvPicPr>
            <p:cNvPr id="4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07004" y="1350519"/>
              <a:ext cx="1295594" cy="1158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perspectiveContrastingLeftFacing"/>
              <a:lightRig rig="threePt" dir="t"/>
            </a:scene3d>
          </p:spPr>
        </p:pic>
        <p:grpSp>
          <p:nvGrpSpPr>
            <p:cNvPr id="25" name="Group 61"/>
            <p:cNvGrpSpPr/>
            <p:nvPr/>
          </p:nvGrpSpPr>
          <p:grpSpPr>
            <a:xfrm rot="13210769">
              <a:off x="2316778" y="1001616"/>
              <a:ext cx="305570" cy="483806"/>
              <a:chOff x="1071954" y="1103176"/>
              <a:chExt cx="552679" cy="855632"/>
            </a:xfrm>
            <a:noFill/>
          </p:grpSpPr>
          <p:sp>
            <p:nvSpPr>
              <p:cNvPr id="83" name="Freeform 26"/>
              <p:cNvSpPr/>
              <p:nvPr/>
            </p:nvSpPr>
            <p:spPr>
              <a:xfrm>
                <a:off x="1071954" y="1103176"/>
                <a:ext cx="552679" cy="818705"/>
              </a:xfrm>
              <a:custGeom>
                <a:avLst/>
                <a:gdLst>
                  <a:gd name="connsiteX0" fmla="*/ 0 w 552679"/>
                  <a:gd name="connsiteY0" fmla="*/ 0 h 1795749"/>
                  <a:gd name="connsiteX1" fmla="*/ 539826 w 552679"/>
                  <a:gd name="connsiteY1" fmla="*/ 154236 h 1795749"/>
                  <a:gd name="connsiteX2" fmla="*/ 77118 w 552679"/>
                  <a:gd name="connsiteY2" fmla="*/ 374573 h 1795749"/>
                  <a:gd name="connsiteX3" fmla="*/ 484742 w 552679"/>
                  <a:gd name="connsiteY3" fmla="*/ 539826 h 1795749"/>
                  <a:gd name="connsiteX4" fmla="*/ 154236 w 552679"/>
                  <a:gd name="connsiteY4" fmla="*/ 760163 h 1795749"/>
                  <a:gd name="connsiteX5" fmla="*/ 407624 w 552679"/>
                  <a:gd name="connsiteY5" fmla="*/ 925416 h 1795749"/>
                  <a:gd name="connsiteX6" fmla="*/ 209320 w 552679"/>
                  <a:gd name="connsiteY6" fmla="*/ 1101686 h 1795749"/>
                  <a:gd name="connsiteX7" fmla="*/ 407624 w 552679"/>
                  <a:gd name="connsiteY7" fmla="*/ 1299990 h 1795749"/>
                  <a:gd name="connsiteX8" fmla="*/ 275421 w 552679"/>
                  <a:gd name="connsiteY8" fmla="*/ 1476260 h 1795749"/>
                  <a:gd name="connsiteX9" fmla="*/ 374573 w 552679"/>
                  <a:gd name="connsiteY9" fmla="*/ 1641513 h 1795749"/>
                  <a:gd name="connsiteX10" fmla="*/ 341523 w 552679"/>
                  <a:gd name="connsiteY10" fmla="*/ 1795749 h 1795749"/>
                  <a:gd name="connsiteX11" fmla="*/ 341523 w 552679"/>
                  <a:gd name="connsiteY11" fmla="*/ 1795749 h 1795749"/>
                  <a:gd name="connsiteX12" fmla="*/ 341523 w 552679"/>
                  <a:gd name="connsiteY12" fmla="*/ 1795749 h 179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52679" h="1795749">
                    <a:moveTo>
                      <a:pt x="0" y="0"/>
                    </a:moveTo>
                    <a:cubicBezTo>
                      <a:pt x="263486" y="45903"/>
                      <a:pt x="526973" y="91807"/>
                      <a:pt x="539826" y="154236"/>
                    </a:cubicBezTo>
                    <a:cubicBezTo>
                      <a:pt x="552679" y="216665"/>
                      <a:pt x="86299" y="310308"/>
                      <a:pt x="77118" y="374573"/>
                    </a:cubicBezTo>
                    <a:cubicBezTo>
                      <a:pt x="67937" y="438838"/>
                      <a:pt x="471889" y="475561"/>
                      <a:pt x="484742" y="539826"/>
                    </a:cubicBezTo>
                    <a:cubicBezTo>
                      <a:pt x="497595" y="604091"/>
                      <a:pt x="167089" y="695898"/>
                      <a:pt x="154236" y="760163"/>
                    </a:cubicBezTo>
                    <a:cubicBezTo>
                      <a:pt x="141383" y="824428"/>
                      <a:pt x="398443" y="868496"/>
                      <a:pt x="407624" y="925416"/>
                    </a:cubicBezTo>
                    <a:cubicBezTo>
                      <a:pt x="416805" y="982336"/>
                      <a:pt x="209320" y="1039257"/>
                      <a:pt x="209320" y="1101686"/>
                    </a:cubicBezTo>
                    <a:cubicBezTo>
                      <a:pt x="209320" y="1164115"/>
                      <a:pt x="396607" y="1237561"/>
                      <a:pt x="407624" y="1299990"/>
                    </a:cubicBezTo>
                    <a:cubicBezTo>
                      <a:pt x="418641" y="1362419"/>
                      <a:pt x="280930" y="1419340"/>
                      <a:pt x="275421" y="1476260"/>
                    </a:cubicBezTo>
                    <a:cubicBezTo>
                      <a:pt x="269913" y="1533181"/>
                      <a:pt x="363556" y="1588265"/>
                      <a:pt x="374573" y="1641513"/>
                    </a:cubicBezTo>
                    <a:cubicBezTo>
                      <a:pt x="385590" y="1694761"/>
                      <a:pt x="341523" y="1795749"/>
                      <a:pt x="341523" y="1795749"/>
                    </a:cubicBezTo>
                    <a:lnTo>
                      <a:pt x="341523" y="1795749"/>
                    </a:lnTo>
                    <a:lnTo>
                      <a:pt x="341523" y="1795749"/>
                    </a:lnTo>
                  </a:path>
                </a:pathLst>
              </a:cu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4" name="Group 13"/>
              <p:cNvGrpSpPr/>
              <p:nvPr/>
            </p:nvGrpSpPr>
            <p:grpSpPr>
              <a:xfrm>
                <a:off x="1316645" y="1887367"/>
                <a:ext cx="285754" cy="71441"/>
                <a:chOff x="2602529" y="2530309"/>
                <a:chExt cx="285754" cy="71441"/>
              </a:xfrm>
              <a:grpFill/>
            </p:grpSpPr>
            <p:cxnSp>
              <p:nvCxnSpPr>
                <p:cNvPr id="85" name="Straight Connector 3"/>
                <p:cNvCxnSpPr/>
                <p:nvPr/>
              </p:nvCxnSpPr>
              <p:spPr>
                <a:xfrm>
                  <a:off x="2602529" y="2530312"/>
                  <a:ext cx="142877" cy="71438"/>
                </a:xfrm>
                <a:prstGeom prst="lin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 flipV="1">
                  <a:off x="2745406" y="2530309"/>
                  <a:ext cx="142877" cy="71438"/>
                </a:xfrm>
                <a:prstGeom prst="line">
                  <a:avLst/>
                </a:prstGeom>
                <a:grp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6" name="Sun 25"/>
            <p:cNvSpPr/>
            <p:nvPr/>
          </p:nvSpPr>
          <p:spPr>
            <a:xfrm>
              <a:off x="2590228" y="843320"/>
              <a:ext cx="256551" cy="220817"/>
            </a:xfrm>
            <a:prstGeom prst="sun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4" name="TextBox 33"/>
            <p:cNvSpPr txBox="1"/>
            <p:nvPr/>
          </p:nvSpPr>
          <p:spPr>
            <a:xfrm rot="18783905">
              <a:off x="1910963" y="933441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457 nm</a:t>
              </a:r>
              <a:endParaRPr lang="en-US" sz="1200" dirty="0"/>
            </a:p>
          </p:txBody>
        </p:sp>
        <p:grpSp>
          <p:nvGrpSpPr>
            <p:cNvPr id="42" name="Group 41"/>
            <p:cNvGrpSpPr/>
            <p:nvPr/>
          </p:nvGrpSpPr>
          <p:grpSpPr>
            <a:xfrm rot="19716693">
              <a:off x="482980" y="1220565"/>
              <a:ext cx="288587" cy="431271"/>
              <a:chOff x="850857" y="1223136"/>
              <a:chExt cx="552679" cy="913814"/>
            </a:xfrm>
            <a:noFill/>
          </p:grpSpPr>
          <p:sp>
            <p:nvSpPr>
              <p:cNvPr id="77" name="Freeform 50"/>
              <p:cNvSpPr/>
              <p:nvPr/>
            </p:nvSpPr>
            <p:spPr>
              <a:xfrm>
                <a:off x="850857" y="1223136"/>
                <a:ext cx="552679" cy="818706"/>
              </a:xfrm>
              <a:custGeom>
                <a:avLst/>
                <a:gdLst>
                  <a:gd name="connsiteX0" fmla="*/ 0 w 552679"/>
                  <a:gd name="connsiteY0" fmla="*/ 0 h 1795749"/>
                  <a:gd name="connsiteX1" fmla="*/ 539826 w 552679"/>
                  <a:gd name="connsiteY1" fmla="*/ 154236 h 1795749"/>
                  <a:gd name="connsiteX2" fmla="*/ 77118 w 552679"/>
                  <a:gd name="connsiteY2" fmla="*/ 374573 h 1795749"/>
                  <a:gd name="connsiteX3" fmla="*/ 484742 w 552679"/>
                  <a:gd name="connsiteY3" fmla="*/ 539826 h 1795749"/>
                  <a:gd name="connsiteX4" fmla="*/ 154236 w 552679"/>
                  <a:gd name="connsiteY4" fmla="*/ 760163 h 1795749"/>
                  <a:gd name="connsiteX5" fmla="*/ 407624 w 552679"/>
                  <a:gd name="connsiteY5" fmla="*/ 925416 h 1795749"/>
                  <a:gd name="connsiteX6" fmla="*/ 209320 w 552679"/>
                  <a:gd name="connsiteY6" fmla="*/ 1101686 h 1795749"/>
                  <a:gd name="connsiteX7" fmla="*/ 407624 w 552679"/>
                  <a:gd name="connsiteY7" fmla="*/ 1299990 h 1795749"/>
                  <a:gd name="connsiteX8" fmla="*/ 275421 w 552679"/>
                  <a:gd name="connsiteY8" fmla="*/ 1476260 h 1795749"/>
                  <a:gd name="connsiteX9" fmla="*/ 374573 w 552679"/>
                  <a:gd name="connsiteY9" fmla="*/ 1641513 h 1795749"/>
                  <a:gd name="connsiteX10" fmla="*/ 341523 w 552679"/>
                  <a:gd name="connsiteY10" fmla="*/ 1795749 h 1795749"/>
                  <a:gd name="connsiteX11" fmla="*/ 341523 w 552679"/>
                  <a:gd name="connsiteY11" fmla="*/ 1795749 h 1795749"/>
                  <a:gd name="connsiteX12" fmla="*/ 341523 w 552679"/>
                  <a:gd name="connsiteY12" fmla="*/ 1795749 h 179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52679" h="1795749">
                    <a:moveTo>
                      <a:pt x="0" y="0"/>
                    </a:moveTo>
                    <a:cubicBezTo>
                      <a:pt x="263486" y="45903"/>
                      <a:pt x="526973" y="91807"/>
                      <a:pt x="539826" y="154236"/>
                    </a:cubicBezTo>
                    <a:cubicBezTo>
                      <a:pt x="552679" y="216665"/>
                      <a:pt x="86299" y="310308"/>
                      <a:pt x="77118" y="374573"/>
                    </a:cubicBezTo>
                    <a:cubicBezTo>
                      <a:pt x="67937" y="438838"/>
                      <a:pt x="471889" y="475561"/>
                      <a:pt x="484742" y="539826"/>
                    </a:cubicBezTo>
                    <a:cubicBezTo>
                      <a:pt x="497595" y="604091"/>
                      <a:pt x="167089" y="695898"/>
                      <a:pt x="154236" y="760163"/>
                    </a:cubicBezTo>
                    <a:cubicBezTo>
                      <a:pt x="141383" y="824428"/>
                      <a:pt x="398443" y="868496"/>
                      <a:pt x="407624" y="925416"/>
                    </a:cubicBezTo>
                    <a:cubicBezTo>
                      <a:pt x="416805" y="982336"/>
                      <a:pt x="209320" y="1039257"/>
                      <a:pt x="209320" y="1101686"/>
                    </a:cubicBezTo>
                    <a:cubicBezTo>
                      <a:pt x="209320" y="1164115"/>
                      <a:pt x="396607" y="1237561"/>
                      <a:pt x="407624" y="1299990"/>
                    </a:cubicBezTo>
                    <a:cubicBezTo>
                      <a:pt x="418641" y="1362419"/>
                      <a:pt x="280930" y="1419340"/>
                      <a:pt x="275421" y="1476260"/>
                    </a:cubicBezTo>
                    <a:cubicBezTo>
                      <a:pt x="269913" y="1533181"/>
                      <a:pt x="363556" y="1588265"/>
                      <a:pt x="374573" y="1641513"/>
                    </a:cubicBezTo>
                    <a:cubicBezTo>
                      <a:pt x="385590" y="1694761"/>
                      <a:pt x="341523" y="1795749"/>
                      <a:pt x="341523" y="1795749"/>
                    </a:cubicBezTo>
                    <a:lnTo>
                      <a:pt x="341523" y="1795749"/>
                    </a:lnTo>
                    <a:lnTo>
                      <a:pt x="341523" y="1795749"/>
                    </a:ln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8" name="Group 13"/>
              <p:cNvGrpSpPr/>
              <p:nvPr/>
            </p:nvGrpSpPr>
            <p:grpSpPr>
              <a:xfrm>
                <a:off x="1034926" y="2065509"/>
                <a:ext cx="285759" cy="71441"/>
                <a:chOff x="2320808" y="2708457"/>
                <a:chExt cx="285759" cy="71441"/>
              </a:xfrm>
              <a:grpFill/>
            </p:grpSpPr>
            <p:cxnSp>
              <p:nvCxnSpPr>
                <p:cNvPr id="79" name="Straight Connector 3"/>
                <p:cNvCxnSpPr/>
                <p:nvPr/>
              </p:nvCxnSpPr>
              <p:spPr>
                <a:xfrm>
                  <a:off x="2320808" y="2708457"/>
                  <a:ext cx="142876" cy="71438"/>
                </a:xfrm>
                <a:prstGeom prst="line">
                  <a:avLst/>
                </a:prstGeom>
                <a:grp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53"/>
                <p:cNvCxnSpPr/>
                <p:nvPr/>
              </p:nvCxnSpPr>
              <p:spPr>
                <a:xfrm flipV="1">
                  <a:off x="2463691" y="2708459"/>
                  <a:ext cx="142876" cy="71439"/>
                </a:xfrm>
                <a:prstGeom prst="line">
                  <a:avLst/>
                </a:prstGeom>
                <a:grp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3" name="TextBox 42"/>
            <p:cNvSpPr txBox="1"/>
            <p:nvPr/>
          </p:nvSpPr>
          <p:spPr>
            <a:xfrm rot="20015735">
              <a:off x="35496" y="995868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360 nm</a:t>
              </a:r>
              <a:endParaRPr lang="en-US" sz="1200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162294" y="2348880"/>
              <a:ext cx="172194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anti-</a:t>
              </a:r>
              <a:r>
                <a:rPr lang="en-US" sz="1400" dirty="0" err="1" smtClean="0"/>
                <a:t>cTnI</a:t>
              </a:r>
              <a:r>
                <a:rPr lang="en-US" sz="1400" dirty="0" smtClean="0"/>
                <a:t>/</a:t>
              </a:r>
              <a:r>
                <a:rPr lang="en-US" sz="1400" dirty="0" err="1" smtClean="0"/>
                <a:t>afGQDs</a:t>
              </a:r>
              <a:r>
                <a:rPr lang="en-US" sz="1400" dirty="0" smtClean="0"/>
                <a:t> </a:t>
              </a:r>
              <a:endParaRPr lang="en-US" sz="1400" dirty="0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5940152" y="836712"/>
            <a:ext cx="3079861" cy="2000808"/>
            <a:chOff x="5940152" y="836712"/>
            <a:chExt cx="3079861" cy="2000808"/>
          </a:xfrm>
        </p:grpSpPr>
        <p:grpSp>
          <p:nvGrpSpPr>
            <p:cNvPr id="98" name="Group 97"/>
            <p:cNvGrpSpPr/>
            <p:nvPr/>
          </p:nvGrpSpPr>
          <p:grpSpPr>
            <a:xfrm>
              <a:off x="5940152" y="836712"/>
              <a:ext cx="2681173" cy="2000808"/>
              <a:chOff x="5914822" y="836712"/>
              <a:chExt cx="2681173" cy="2000808"/>
            </a:xfrm>
          </p:grpSpPr>
          <p:pic>
            <p:nvPicPr>
              <p:cNvPr id="35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914822" y="836712"/>
                <a:ext cx="1891920" cy="2000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7662726" y="1588408"/>
                <a:ext cx="9332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600" b="1" dirty="0" smtClean="0">
                    <a:latin typeface="Calibri" pitchFamily="34" charset="0"/>
                    <a:cs typeface="Calibri" pitchFamily="34" charset="0"/>
                  </a:rPr>
                  <a:t>No FRET </a:t>
                </a:r>
                <a:endParaRPr lang="en-IN" sz="1600" b="1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9" name="Sun 38"/>
              <p:cNvSpPr/>
              <p:nvPr/>
            </p:nvSpPr>
            <p:spPr>
              <a:xfrm>
                <a:off x="7950758" y="935543"/>
                <a:ext cx="256551" cy="220817"/>
              </a:xfrm>
              <a:prstGeom prst="sun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>
                <a:off x="7506774" y="1554364"/>
                <a:ext cx="0" cy="28800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headEnd type="arrow"/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>
                <a:off x="6031606" y="1802810"/>
                <a:ext cx="0" cy="28800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headEnd type="arrow"/>
                <a:tailEnd type="arrow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grpSp>
            <p:nvGrpSpPr>
              <p:cNvPr id="45" name="Group 46"/>
              <p:cNvGrpSpPr/>
              <p:nvPr/>
            </p:nvGrpSpPr>
            <p:grpSpPr>
              <a:xfrm rot="19716693">
                <a:off x="6058808" y="1185548"/>
                <a:ext cx="288587" cy="431271"/>
                <a:chOff x="850857" y="1223136"/>
                <a:chExt cx="552679" cy="913814"/>
              </a:xfrm>
              <a:noFill/>
            </p:grpSpPr>
            <p:sp>
              <p:nvSpPr>
                <p:cNvPr id="69" name="Freeform 68"/>
                <p:cNvSpPr/>
                <p:nvPr/>
              </p:nvSpPr>
              <p:spPr>
                <a:xfrm>
                  <a:off x="850857" y="1223136"/>
                  <a:ext cx="552679" cy="818706"/>
                </a:xfrm>
                <a:custGeom>
                  <a:avLst/>
                  <a:gdLst>
                    <a:gd name="connsiteX0" fmla="*/ 0 w 552679"/>
                    <a:gd name="connsiteY0" fmla="*/ 0 h 1795749"/>
                    <a:gd name="connsiteX1" fmla="*/ 539826 w 552679"/>
                    <a:gd name="connsiteY1" fmla="*/ 154236 h 1795749"/>
                    <a:gd name="connsiteX2" fmla="*/ 77118 w 552679"/>
                    <a:gd name="connsiteY2" fmla="*/ 374573 h 1795749"/>
                    <a:gd name="connsiteX3" fmla="*/ 484742 w 552679"/>
                    <a:gd name="connsiteY3" fmla="*/ 539826 h 1795749"/>
                    <a:gd name="connsiteX4" fmla="*/ 154236 w 552679"/>
                    <a:gd name="connsiteY4" fmla="*/ 760163 h 1795749"/>
                    <a:gd name="connsiteX5" fmla="*/ 407624 w 552679"/>
                    <a:gd name="connsiteY5" fmla="*/ 925416 h 1795749"/>
                    <a:gd name="connsiteX6" fmla="*/ 209320 w 552679"/>
                    <a:gd name="connsiteY6" fmla="*/ 1101686 h 1795749"/>
                    <a:gd name="connsiteX7" fmla="*/ 407624 w 552679"/>
                    <a:gd name="connsiteY7" fmla="*/ 1299990 h 1795749"/>
                    <a:gd name="connsiteX8" fmla="*/ 275421 w 552679"/>
                    <a:gd name="connsiteY8" fmla="*/ 1476260 h 1795749"/>
                    <a:gd name="connsiteX9" fmla="*/ 374573 w 552679"/>
                    <a:gd name="connsiteY9" fmla="*/ 1641513 h 1795749"/>
                    <a:gd name="connsiteX10" fmla="*/ 341523 w 552679"/>
                    <a:gd name="connsiteY10" fmla="*/ 1795749 h 1795749"/>
                    <a:gd name="connsiteX11" fmla="*/ 341523 w 552679"/>
                    <a:gd name="connsiteY11" fmla="*/ 1795749 h 1795749"/>
                    <a:gd name="connsiteX12" fmla="*/ 341523 w 552679"/>
                    <a:gd name="connsiteY12" fmla="*/ 1795749 h 1795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2679" h="1795749">
                      <a:moveTo>
                        <a:pt x="0" y="0"/>
                      </a:moveTo>
                      <a:cubicBezTo>
                        <a:pt x="263486" y="45903"/>
                        <a:pt x="526973" y="91807"/>
                        <a:pt x="539826" y="154236"/>
                      </a:cubicBezTo>
                      <a:cubicBezTo>
                        <a:pt x="552679" y="216665"/>
                        <a:pt x="86299" y="310308"/>
                        <a:pt x="77118" y="374573"/>
                      </a:cubicBezTo>
                      <a:cubicBezTo>
                        <a:pt x="67937" y="438838"/>
                        <a:pt x="471889" y="475561"/>
                        <a:pt x="484742" y="539826"/>
                      </a:cubicBezTo>
                      <a:cubicBezTo>
                        <a:pt x="497595" y="604091"/>
                        <a:pt x="167089" y="695898"/>
                        <a:pt x="154236" y="760163"/>
                      </a:cubicBezTo>
                      <a:cubicBezTo>
                        <a:pt x="141383" y="824428"/>
                        <a:pt x="398443" y="868496"/>
                        <a:pt x="407624" y="925416"/>
                      </a:cubicBezTo>
                      <a:cubicBezTo>
                        <a:pt x="416805" y="982336"/>
                        <a:pt x="209320" y="1039257"/>
                        <a:pt x="209320" y="1101686"/>
                      </a:cubicBezTo>
                      <a:cubicBezTo>
                        <a:pt x="209320" y="1164115"/>
                        <a:pt x="396607" y="1237561"/>
                        <a:pt x="407624" y="1299990"/>
                      </a:cubicBezTo>
                      <a:cubicBezTo>
                        <a:pt x="418641" y="1362419"/>
                        <a:pt x="280930" y="1419340"/>
                        <a:pt x="275421" y="1476260"/>
                      </a:cubicBezTo>
                      <a:cubicBezTo>
                        <a:pt x="269913" y="1533181"/>
                        <a:pt x="363556" y="1588265"/>
                        <a:pt x="374573" y="1641513"/>
                      </a:cubicBezTo>
                      <a:cubicBezTo>
                        <a:pt x="385590" y="1694761"/>
                        <a:pt x="341523" y="1795749"/>
                        <a:pt x="341523" y="1795749"/>
                      </a:cubicBezTo>
                      <a:lnTo>
                        <a:pt x="341523" y="1795749"/>
                      </a:lnTo>
                      <a:lnTo>
                        <a:pt x="341523" y="1795749"/>
                      </a:lnTo>
                    </a:path>
                  </a:pathLst>
                </a:custGeom>
                <a:no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0" name="Group 13"/>
                <p:cNvGrpSpPr/>
                <p:nvPr/>
              </p:nvGrpSpPr>
              <p:grpSpPr>
                <a:xfrm>
                  <a:off x="1034926" y="2065509"/>
                  <a:ext cx="285759" cy="71441"/>
                  <a:chOff x="2320808" y="2708457"/>
                  <a:chExt cx="285759" cy="71441"/>
                </a:xfrm>
                <a:grpFill/>
              </p:grpSpPr>
              <p:cxnSp>
                <p:nvCxnSpPr>
                  <p:cNvPr id="71" name="Straight Connector 3"/>
                  <p:cNvCxnSpPr/>
                  <p:nvPr/>
                </p:nvCxnSpPr>
                <p:spPr>
                  <a:xfrm>
                    <a:off x="2320808" y="2708457"/>
                    <a:ext cx="142876" cy="71438"/>
                  </a:xfrm>
                  <a:prstGeom prst="line">
                    <a:avLst/>
                  </a:prstGeom>
                  <a:grpFill/>
                  <a:ln>
                    <a:solidFill>
                      <a:srgbClr val="7030A0"/>
                    </a:solidFill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/>
                  <p:cNvCxnSpPr/>
                  <p:nvPr/>
                </p:nvCxnSpPr>
                <p:spPr>
                  <a:xfrm flipV="1">
                    <a:off x="2463691" y="2708459"/>
                    <a:ext cx="142876" cy="71439"/>
                  </a:xfrm>
                  <a:prstGeom prst="line">
                    <a:avLst/>
                  </a:prstGeom>
                  <a:grpFill/>
                  <a:ln>
                    <a:solidFill>
                      <a:srgbClr val="7030A0"/>
                    </a:solidFill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6" name="Group 61"/>
              <p:cNvGrpSpPr/>
              <p:nvPr/>
            </p:nvGrpSpPr>
            <p:grpSpPr>
              <a:xfrm rot="13210769">
                <a:off x="7710737" y="1113624"/>
                <a:ext cx="305570" cy="483806"/>
                <a:chOff x="1071954" y="1103176"/>
                <a:chExt cx="552679" cy="855632"/>
              </a:xfrm>
              <a:noFill/>
            </p:grpSpPr>
            <p:sp>
              <p:nvSpPr>
                <p:cNvPr id="65" name="Freeform 64"/>
                <p:cNvSpPr/>
                <p:nvPr/>
              </p:nvSpPr>
              <p:spPr>
                <a:xfrm>
                  <a:off x="1071954" y="1103176"/>
                  <a:ext cx="552679" cy="818705"/>
                </a:xfrm>
                <a:custGeom>
                  <a:avLst/>
                  <a:gdLst>
                    <a:gd name="connsiteX0" fmla="*/ 0 w 552679"/>
                    <a:gd name="connsiteY0" fmla="*/ 0 h 1795749"/>
                    <a:gd name="connsiteX1" fmla="*/ 539826 w 552679"/>
                    <a:gd name="connsiteY1" fmla="*/ 154236 h 1795749"/>
                    <a:gd name="connsiteX2" fmla="*/ 77118 w 552679"/>
                    <a:gd name="connsiteY2" fmla="*/ 374573 h 1795749"/>
                    <a:gd name="connsiteX3" fmla="*/ 484742 w 552679"/>
                    <a:gd name="connsiteY3" fmla="*/ 539826 h 1795749"/>
                    <a:gd name="connsiteX4" fmla="*/ 154236 w 552679"/>
                    <a:gd name="connsiteY4" fmla="*/ 760163 h 1795749"/>
                    <a:gd name="connsiteX5" fmla="*/ 407624 w 552679"/>
                    <a:gd name="connsiteY5" fmla="*/ 925416 h 1795749"/>
                    <a:gd name="connsiteX6" fmla="*/ 209320 w 552679"/>
                    <a:gd name="connsiteY6" fmla="*/ 1101686 h 1795749"/>
                    <a:gd name="connsiteX7" fmla="*/ 407624 w 552679"/>
                    <a:gd name="connsiteY7" fmla="*/ 1299990 h 1795749"/>
                    <a:gd name="connsiteX8" fmla="*/ 275421 w 552679"/>
                    <a:gd name="connsiteY8" fmla="*/ 1476260 h 1795749"/>
                    <a:gd name="connsiteX9" fmla="*/ 374573 w 552679"/>
                    <a:gd name="connsiteY9" fmla="*/ 1641513 h 1795749"/>
                    <a:gd name="connsiteX10" fmla="*/ 341523 w 552679"/>
                    <a:gd name="connsiteY10" fmla="*/ 1795749 h 1795749"/>
                    <a:gd name="connsiteX11" fmla="*/ 341523 w 552679"/>
                    <a:gd name="connsiteY11" fmla="*/ 1795749 h 1795749"/>
                    <a:gd name="connsiteX12" fmla="*/ 341523 w 552679"/>
                    <a:gd name="connsiteY12" fmla="*/ 1795749 h 1795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2679" h="1795749">
                      <a:moveTo>
                        <a:pt x="0" y="0"/>
                      </a:moveTo>
                      <a:cubicBezTo>
                        <a:pt x="263486" y="45903"/>
                        <a:pt x="526973" y="91807"/>
                        <a:pt x="539826" y="154236"/>
                      </a:cubicBezTo>
                      <a:cubicBezTo>
                        <a:pt x="552679" y="216665"/>
                        <a:pt x="86299" y="310308"/>
                        <a:pt x="77118" y="374573"/>
                      </a:cubicBezTo>
                      <a:cubicBezTo>
                        <a:pt x="67937" y="438838"/>
                        <a:pt x="471889" y="475561"/>
                        <a:pt x="484742" y="539826"/>
                      </a:cubicBezTo>
                      <a:cubicBezTo>
                        <a:pt x="497595" y="604091"/>
                        <a:pt x="167089" y="695898"/>
                        <a:pt x="154236" y="760163"/>
                      </a:cubicBezTo>
                      <a:cubicBezTo>
                        <a:pt x="141383" y="824428"/>
                        <a:pt x="398443" y="868496"/>
                        <a:pt x="407624" y="925416"/>
                      </a:cubicBezTo>
                      <a:cubicBezTo>
                        <a:pt x="416805" y="982336"/>
                        <a:pt x="209320" y="1039257"/>
                        <a:pt x="209320" y="1101686"/>
                      </a:cubicBezTo>
                      <a:cubicBezTo>
                        <a:pt x="209320" y="1164115"/>
                        <a:pt x="396607" y="1237561"/>
                        <a:pt x="407624" y="1299990"/>
                      </a:cubicBezTo>
                      <a:cubicBezTo>
                        <a:pt x="418641" y="1362419"/>
                        <a:pt x="280930" y="1419340"/>
                        <a:pt x="275421" y="1476260"/>
                      </a:cubicBezTo>
                      <a:cubicBezTo>
                        <a:pt x="269913" y="1533181"/>
                        <a:pt x="363556" y="1588265"/>
                        <a:pt x="374573" y="1641513"/>
                      </a:cubicBezTo>
                      <a:cubicBezTo>
                        <a:pt x="385590" y="1694761"/>
                        <a:pt x="341523" y="1795749"/>
                        <a:pt x="341523" y="1795749"/>
                      </a:cubicBezTo>
                      <a:lnTo>
                        <a:pt x="341523" y="1795749"/>
                      </a:lnTo>
                      <a:lnTo>
                        <a:pt x="341523" y="1795749"/>
                      </a:lnTo>
                    </a:path>
                  </a:pathLst>
                </a:custGeom>
                <a:noFill/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6" name="Group 13"/>
                <p:cNvGrpSpPr/>
                <p:nvPr/>
              </p:nvGrpSpPr>
              <p:grpSpPr>
                <a:xfrm>
                  <a:off x="1316645" y="1887367"/>
                  <a:ext cx="285754" cy="71441"/>
                  <a:chOff x="2602529" y="2530309"/>
                  <a:chExt cx="285754" cy="71441"/>
                </a:xfrm>
                <a:grpFill/>
              </p:grpSpPr>
              <p:cxnSp>
                <p:nvCxnSpPr>
                  <p:cNvPr id="67" name="Straight Connector 3"/>
                  <p:cNvCxnSpPr/>
                  <p:nvPr/>
                </p:nvCxnSpPr>
                <p:spPr>
                  <a:xfrm>
                    <a:off x="2602529" y="2530312"/>
                    <a:ext cx="142877" cy="71438"/>
                  </a:xfrm>
                  <a:prstGeom prst="lin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5"/>
                  </a:lnRef>
                  <a:fillRef idx="0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/>
                  <p:cNvCxnSpPr/>
                  <p:nvPr/>
                </p:nvCxnSpPr>
                <p:spPr>
                  <a:xfrm flipV="1">
                    <a:off x="2745406" y="2530309"/>
                    <a:ext cx="142877" cy="71438"/>
                  </a:xfrm>
                  <a:prstGeom prst="line">
                    <a:avLst/>
                  </a:prstGeom>
                  <a:grpFill/>
                  <a:ln>
                    <a:solidFill>
                      <a:srgbClr val="0000FF"/>
                    </a:solidFill>
                  </a:ln>
                </p:spPr>
                <p:style>
                  <a:lnRef idx="2">
                    <a:schemeClr val="accent5"/>
                  </a:lnRef>
                  <a:fillRef idx="0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2" name="Rectangle 51"/>
            <p:cNvSpPr/>
            <p:nvPr/>
          </p:nvSpPr>
          <p:spPr>
            <a:xfrm>
              <a:off x="6645645" y="2370366"/>
              <a:ext cx="237436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anti-</a:t>
              </a:r>
              <a:r>
                <a:rPr lang="en-US" sz="1400" dirty="0" err="1" smtClean="0"/>
                <a:t>cTnI</a:t>
              </a:r>
              <a:r>
                <a:rPr lang="en-US" sz="1400" dirty="0" smtClean="0"/>
                <a:t>/</a:t>
              </a:r>
              <a:r>
                <a:rPr lang="en-US" sz="1400" dirty="0" err="1" smtClean="0"/>
                <a:t>afGQDs</a:t>
              </a:r>
              <a:r>
                <a:rPr lang="en-US" sz="1400" dirty="0" smtClean="0"/>
                <a:t>/</a:t>
              </a:r>
              <a:r>
                <a:rPr lang="en-US" sz="1400" dirty="0" err="1" smtClean="0"/>
                <a:t>Gr</a:t>
              </a:r>
              <a:r>
                <a:rPr lang="en-US" sz="1400" dirty="0" smtClean="0"/>
                <a:t>/</a:t>
              </a:r>
              <a:r>
                <a:rPr lang="en-US" sz="1400" dirty="0" err="1" smtClean="0"/>
                <a:t>cTnI</a:t>
              </a:r>
              <a:endParaRPr lang="en-US" sz="1400" dirty="0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244269" y="548680"/>
            <a:ext cx="2479859" cy="2129463"/>
            <a:chOff x="3288288" y="548680"/>
            <a:chExt cx="2479859" cy="2129463"/>
          </a:xfrm>
        </p:grpSpPr>
        <p:sp>
          <p:nvSpPr>
            <p:cNvPr id="28" name="Sun 27"/>
            <p:cNvSpPr/>
            <p:nvPr/>
          </p:nvSpPr>
          <p:spPr>
            <a:xfrm>
              <a:off x="4906710" y="548680"/>
              <a:ext cx="256551" cy="220817"/>
            </a:xfrm>
            <a:prstGeom prst="sun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7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88288" y="1153124"/>
              <a:ext cx="1705273" cy="1431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Freeform 28"/>
            <p:cNvSpPr/>
            <p:nvPr/>
          </p:nvSpPr>
          <p:spPr>
            <a:xfrm rot="13210769">
              <a:off x="4731962" y="888534"/>
              <a:ext cx="305570" cy="462926"/>
            </a:xfrm>
            <a:custGeom>
              <a:avLst/>
              <a:gdLst>
                <a:gd name="connsiteX0" fmla="*/ 0 w 552679"/>
                <a:gd name="connsiteY0" fmla="*/ 0 h 1795749"/>
                <a:gd name="connsiteX1" fmla="*/ 539826 w 552679"/>
                <a:gd name="connsiteY1" fmla="*/ 154236 h 1795749"/>
                <a:gd name="connsiteX2" fmla="*/ 77118 w 552679"/>
                <a:gd name="connsiteY2" fmla="*/ 374573 h 1795749"/>
                <a:gd name="connsiteX3" fmla="*/ 484742 w 552679"/>
                <a:gd name="connsiteY3" fmla="*/ 539826 h 1795749"/>
                <a:gd name="connsiteX4" fmla="*/ 154236 w 552679"/>
                <a:gd name="connsiteY4" fmla="*/ 760163 h 1795749"/>
                <a:gd name="connsiteX5" fmla="*/ 407624 w 552679"/>
                <a:gd name="connsiteY5" fmla="*/ 925416 h 1795749"/>
                <a:gd name="connsiteX6" fmla="*/ 209320 w 552679"/>
                <a:gd name="connsiteY6" fmla="*/ 1101686 h 1795749"/>
                <a:gd name="connsiteX7" fmla="*/ 407624 w 552679"/>
                <a:gd name="connsiteY7" fmla="*/ 1299990 h 1795749"/>
                <a:gd name="connsiteX8" fmla="*/ 275421 w 552679"/>
                <a:gd name="connsiteY8" fmla="*/ 1476260 h 1795749"/>
                <a:gd name="connsiteX9" fmla="*/ 374573 w 552679"/>
                <a:gd name="connsiteY9" fmla="*/ 1641513 h 1795749"/>
                <a:gd name="connsiteX10" fmla="*/ 341523 w 552679"/>
                <a:gd name="connsiteY10" fmla="*/ 1795749 h 1795749"/>
                <a:gd name="connsiteX11" fmla="*/ 341523 w 552679"/>
                <a:gd name="connsiteY11" fmla="*/ 1795749 h 1795749"/>
                <a:gd name="connsiteX12" fmla="*/ 341523 w 552679"/>
                <a:gd name="connsiteY12" fmla="*/ 1795749 h 179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2679" h="1795749">
                  <a:moveTo>
                    <a:pt x="0" y="0"/>
                  </a:moveTo>
                  <a:cubicBezTo>
                    <a:pt x="263486" y="45903"/>
                    <a:pt x="526973" y="91807"/>
                    <a:pt x="539826" y="154236"/>
                  </a:cubicBezTo>
                  <a:cubicBezTo>
                    <a:pt x="552679" y="216665"/>
                    <a:pt x="86299" y="310308"/>
                    <a:pt x="77118" y="374573"/>
                  </a:cubicBezTo>
                  <a:cubicBezTo>
                    <a:pt x="67937" y="438838"/>
                    <a:pt x="471889" y="475561"/>
                    <a:pt x="484742" y="539826"/>
                  </a:cubicBezTo>
                  <a:cubicBezTo>
                    <a:pt x="497595" y="604091"/>
                    <a:pt x="167089" y="695898"/>
                    <a:pt x="154236" y="760163"/>
                  </a:cubicBezTo>
                  <a:cubicBezTo>
                    <a:pt x="141383" y="824428"/>
                    <a:pt x="398443" y="868496"/>
                    <a:pt x="407624" y="925416"/>
                  </a:cubicBezTo>
                  <a:cubicBezTo>
                    <a:pt x="416805" y="982336"/>
                    <a:pt x="209320" y="1039257"/>
                    <a:pt x="209320" y="1101686"/>
                  </a:cubicBezTo>
                  <a:cubicBezTo>
                    <a:pt x="209320" y="1164115"/>
                    <a:pt x="396607" y="1237561"/>
                    <a:pt x="407624" y="1299990"/>
                  </a:cubicBezTo>
                  <a:cubicBezTo>
                    <a:pt x="418641" y="1362419"/>
                    <a:pt x="280930" y="1419340"/>
                    <a:pt x="275421" y="1476260"/>
                  </a:cubicBezTo>
                  <a:cubicBezTo>
                    <a:pt x="269913" y="1533181"/>
                    <a:pt x="363556" y="1588265"/>
                    <a:pt x="374573" y="1641513"/>
                  </a:cubicBezTo>
                  <a:cubicBezTo>
                    <a:pt x="385590" y="1694761"/>
                    <a:pt x="341523" y="1795749"/>
                    <a:pt x="341523" y="1795749"/>
                  </a:cubicBezTo>
                  <a:lnTo>
                    <a:pt x="341523" y="1795749"/>
                  </a:lnTo>
                  <a:lnTo>
                    <a:pt x="341523" y="1795749"/>
                  </a:ln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3"/>
            <p:cNvCxnSpPr/>
            <p:nvPr/>
          </p:nvCxnSpPr>
          <p:spPr>
            <a:xfrm rot="13210769">
              <a:off x="4970778" y="911154"/>
              <a:ext cx="78995" cy="40395"/>
            </a:xfrm>
            <a:prstGeom prst="lin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13210769" flipV="1">
              <a:off x="4910421" y="867288"/>
              <a:ext cx="78995" cy="40395"/>
            </a:xfrm>
            <a:prstGeom prst="lin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32" name="Group 31"/>
            <p:cNvGrpSpPr/>
            <p:nvPr/>
          </p:nvGrpSpPr>
          <p:grpSpPr>
            <a:xfrm>
              <a:off x="4906710" y="800728"/>
              <a:ext cx="144000" cy="180000"/>
              <a:chOff x="179512" y="476672"/>
              <a:chExt cx="288000" cy="260384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>
                <a:off x="179512" y="476672"/>
                <a:ext cx="288000" cy="252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flipH="1">
                <a:off x="179512" y="476672"/>
                <a:ext cx="279680" cy="26038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/>
            <p:cNvSpPr txBox="1"/>
            <p:nvPr/>
          </p:nvSpPr>
          <p:spPr>
            <a:xfrm>
              <a:off x="4834622" y="1367744"/>
              <a:ext cx="6415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FRET </a:t>
              </a:r>
              <a:endParaRPr lang="en-I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44" name="Group 46"/>
            <p:cNvGrpSpPr/>
            <p:nvPr/>
          </p:nvGrpSpPr>
          <p:grpSpPr>
            <a:xfrm rot="19716693">
              <a:off x="3302792" y="1168341"/>
              <a:ext cx="288587" cy="431271"/>
              <a:chOff x="850857" y="1223136"/>
              <a:chExt cx="552679" cy="913814"/>
            </a:xfrm>
            <a:noFill/>
          </p:grpSpPr>
          <p:sp>
            <p:nvSpPr>
              <p:cNvPr id="73" name="Freeform 72"/>
              <p:cNvSpPr/>
              <p:nvPr/>
            </p:nvSpPr>
            <p:spPr>
              <a:xfrm>
                <a:off x="850857" y="1223136"/>
                <a:ext cx="552679" cy="818706"/>
              </a:xfrm>
              <a:custGeom>
                <a:avLst/>
                <a:gdLst>
                  <a:gd name="connsiteX0" fmla="*/ 0 w 552679"/>
                  <a:gd name="connsiteY0" fmla="*/ 0 h 1795749"/>
                  <a:gd name="connsiteX1" fmla="*/ 539826 w 552679"/>
                  <a:gd name="connsiteY1" fmla="*/ 154236 h 1795749"/>
                  <a:gd name="connsiteX2" fmla="*/ 77118 w 552679"/>
                  <a:gd name="connsiteY2" fmla="*/ 374573 h 1795749"/>
                  <a:gd name="connsiteX3" fmla="*/ 484742 w 552679"/>
                  <a:gd name="connsiteY3" fmla="*/ 539826 h 1795749"/>
                  <a:gd name="connsiteX4" fmla="*/ 154236 w 552679"/>
                  <a:gd name="connsiteY4" fmla="*/ 760163 h 1795749"/>
                  <a:gd name="connsiteX5" fmla="*/ 407624 w 552679"/>
                  <a:gd name="connsiteY5" fmla="*/ 925416 h 1795749"/>
                  <a:gd name="connsiteX6" fmla="*/ 209320 w 552679"/>
                  <a:gd name="connsiteY6" fmla="*/ 1101686 h 1795749"/>
                  <a:gd name="connsiteX7" fmla="*/ 407624 w 552679"/>
                  <a:gd name="connsiteY7" fmla="*/ 1299990 h 1795749"/>
                  <a:gd name="connsiteX8" fmla="*/ 275421 w 552679"/>
                  <a:gd name="connsiteY8" fmla="*/ 1476260 h 1795749"/>
                  <a:gd name="connsiteX9" fmla="*/ 374573 w 552679"/>
                  <a:gd name="connsiteY9" fmla="*/ 1641513 h 1795749"/>
                  <a:gd name="connsiteX10" fmla="*/ 341523 w 552679"/>
                  <a:gd name="connsiteY10" fmla="*/ 1795749 h 1795749"/>
                  <a:gd name="connsiteX11" fmla="*/ 341523 w 552679"/>
                  <a:gd name="connsiteY11" fmla="*/ 1795749 h 1795749"/>
                  <a:gd name="connsiteX12" fmla="*/ 341523 w 552679"/>
                  <a:gd name="connsiteY12" fmla="*/ 1795749 h 179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52679" h="1795749">
                    <a:moveTo>
                      <a:pt x="0" y="0"/>
                    </a:moveTo>
                    <a:cubicBezTo>
                      <a:pt x="263486" y="45903"/>
                      <a:pt x="526973" y="91807"/>
                      <a:pt x="539826" y="154236"/>
                    </a:cubicBezTo>
                    <a:cubicBezTo>
                      <a:pt x="552679" y="216665"/>
                      <a:pt x="86299" y="310308"/>
                      <a:pt x="77118" y="374573"/>
                    </a:cubicBezTo>
                    <a:cubicBezTo>
                      <a:pt x="67937" y="438838"/>
                      <a:pt x="471889" y="475561"/>
                      <a:pt x="484742" y="539826"/>
                    </a:cubicBezTo>
                    <a:cubicBezTo>
                      <a:pt x="497595" y="604091"/>
                      <a:pt x="167089" y="695898"/>
                      <a:pt x="154236" y="760163"/>
                    </a:cubicBezTo>
                    <a:cubicBezTo>
                      <a:pt x="141383" y="824428"/>
                      <a:pt x="398443" y="868496"/>
                      <a:pt x="407624" y="925416"/>
                    </a:cubicBezTo>
                    <a:cubicBezTo>
                      <a:pt x="416805" y="982336"/>
                      <a:pt x="209320" y="1039257"/>
                      <a:pt x="209320" y="1101686"/>
                    </a:cubicBezTo>
                    <a:cubicBezTo>
                      <a:pt x="209320" y="1164115"/>
                      <a:pt x="396607" y="1237561"/>
                      <a:pt x="407624" y="1299990"/>
                    </a:cubicBezTo>
                    <a:cubicBezTo>
                      <a:pt x="418641" y="1362419"/>
                      <a:pt x="280930" y="1419340"/>
                      <a:pt x="275421" y="1476260"/>
                    </a:cubicBezTo>
                    <a:cubicBezTo>
                      <a:pt x="269913" y="1533181"/>
                      <a:pt x="363556" y="1588265"/>
                      <a:pt x="374573" y="1641513"/>
                    </a:cubicBezTo>
                    <a:cubicBezTo>
                      <a:pt x="385590" y="1694761"/>
                      <a:pt x="341523" y="1795749"/>
                      <a:pt x="341523" y="1795749"/>
                    </a:cubicBezTo>
                    <a:lnTo>
                      <a:pt x="341523" y="1795749"/>
                    </a:lnTo>
                    <a:lnTo>
                      <a:pt x="341523" y="1795749"/>
                    </a:ln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4" name="Group 13"/>
              <p:cNvGrpSpPr/>
              <p:nvPr/>
            </p:nvGrpSpPr>
            <p:grpSpPr>
              <a:xfrm>
                <a:off x="1034926" y="2065509"/>
                <a:ext cx="285759" cy="71441"/>
                <a:chOff x="2320808" y="2708457"/>
                <a:chExt cx="285759" cy="71441"/>
              </a:xfrm>
              <a:grpFill/>
            </p:grpSpPr>
            <p:cxnSp>
              <p:nvCxnSpPr>
                <p:cNvPr id="75" name="Straight Connector 3"/>
                <p:cNvCxnSpPr/>
                <p:nvPr/>
              </p:nvCxnSpPr>
              <p:spPr>
                <a:xfrm>
                  <a:off x="2320808" y="2708457"/>
                  <a:ext cx="142876" cy="71438"/>
                </a:xfrm>
                <a:prstGeom prst="line">
                  <a:avLst/>
                </a:prstGeom>
                <a:grp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 flipV="1">
                  <a:off x="2463691" y="2708459"/>
                  <a:ext cx="142876" cy="71439"/>
                </a:xfrm>
                <a:prstGeom prst="line">
                  <a:avLst/>
                </a:prstGeom>
                <a:grpFill/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0">
                  <a:schemeClr val="accent4"/>
                </a:fillRef>
                <a:effectRef idx="1">
                  <a:schemeClr val="accent4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1" name="Rectangle 50"/>
            <p:cNvSpPr/>
            <p:nvPr/>
          </p:nvSpPr>
          <p:spPr>
            <a:xfrm>
              <a:off x="3826590" y="2370366"/>
              <a:ext cx="19415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anti-</a:t>
              </a:r>
              <a:r>
                <a:rPr lang="en-US" sz="1400" dirty="0" err="1" smtClean="0"/>
                <a:t>cTnI</a:t>
              </a:r>
              <a:r>
                <a:rPr lang="en-US" sz="1400" dirty="0" smtClean="0"/>
                <a:t>/</a:t>
              </a:r>
              <a:r>
                <a:rPr lang="en-US" sz="1400" dirty="0" err="1" smtClean="0"/>
                <a:t>afGQDs</a:t>
              </a:r>
              <a:r>
                <a:rPr lang="en-US" sz="1400" dirty="0" smtClean="0"/>
                <a:t>/</a:t>
              </a:r>
              <a:r>
                <a:rPr lang="en-US" sz="1400" dirty="0" err="1" smtClean="0"/>
                <a:t>Gr</a:t>
              </a:r>
              <a:endParaRPr lang="en-US" sz="1400" dirty="0"/>
            </a:p>
          </p:txBody>
        </p:sp>
        <p:sp>
          <p:nvSpPr>
            <p:cNvPr id="53" name="Curved Left Arrow 52"/>
            <p:cNvSpPr/>
            <p:nvPr/>
          </p:nvSpPr>
          <p:spPr>
            <a:xfrm>
              <a:off x="4762710" y="1412776"/>
              <a:ext cx="144000" cy="540000"/>
            </a:xfrm>
            <a:prstGeom prst="curvedLeftArrow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80240" y="4242167"/>
            <a:ext cx="7808184" cy="699001"/>
            <a:chOff x="580240" y="4242167"/>
            <a:chExt cx="7808184" cy="699001"/>
          </a:xfrm>
        </p:grpSpPr>
        <p:pic>
          <p:nvPicPr>
            <p:cNvPr id="7" name="Picture 2" descr="C:\Users\ashok\Desktop\Deepika Bhatnagar\scheme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rot="19597852">
              <a:off x="594967" y="4242167"/>
              <a:ext cx="407479" cy="323626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</p:spPr>
        </p:pic>
        <p:grpSp>
          <p:nvGrpSpPr>
            <p:cNvPr id="100" name="Group 99"/>
            <p:cNvGrpSpPr/>
            <p:nvPr/>
          </p:nvGrpSpPr>
          <p:grpSpPr>
            <a:xfrm>
              <a:off x="580240" y="4250022"/>
              <a:ext cx="7808184" cy="691146"/>
              <a:chOff x="580240" y="4250022"/>
              <a:chExt cx="7808184" cy="691146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580240" y="4624837"/>
                <a:ext cx="396760" cy="25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" name="Picture 8" descr="http://www.nanochemistry.it/download/graphene01h.jp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 rot="1680420">
                <a:off x="3778502" y="4627433"/>
                <a:ext cx="362038" cy="216230"/>
              </a:xfrm>
              <a:prstGeom prst="rect">
                <a:avLst/>
              </a:prstGeom>
              <a:noFill/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4249757" y="4621698"/>
                <a:ext cx="19784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Graphene</a:t>
                </a:r>
                <a:r>
                  <a:rPr lang="en-US" sz="1400" dirty="0" smtClean="0"/>
                  <a:t> (Quencher)</a:t>
                </a:r>
                <a:endParaRPr lang="en-US" sz="14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249757" y="4293096"/>
                <a:ext cx="12474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cTnI</a:t>
                </a:r>
                <a:r>
                  <a:rPr lang="en-US" sz="1400" dirty="0" smtClean="0"/>
                  <a:t> antigen</a:t>
                </a:r>
                <a:endParaRPr lang="en-US" sz="14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38053" y="4631548"/>
                <a:ext cx="17844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anti-</a:t>
                </a:r>
                <a:r>
                  <a:rPr lang="en-US" sz="1400" dirty="0" err="1" smtClean="0"/>
                  <a:t>cTnI</a:t>
                </a:r>
                <a:r>
                  <a:rPr lang="en-US" sz="1400" dirty="0" smtClean="0"/>
                  <a:t>  antibody</a:t>
                </a:r>
                <a:endParaRPr lang="en-US" sz="14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072133" y="4302946"/>
                <a:ext cx="20794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err="1" smtClean="0"/>
                  <a:t>afGQDs</a:t>
                </a:r>
                <a:r>
                  <a:rPr lang="en-US" sz="1400" dirty="0" smtClean="0"/>
                  <a:t>  (</a:t>
                </a:r>
                <a:r>
                  <a:rPr lang="en-US" sz="1400" dirty="0" err="1" smtClean="0"/>
                  <a:t>Fluorophore</a:t>
                </a:r>
                <a:r>
                  <a:rPr lang="en-US" sz="1400" dirty="0" smtClean="0"/>
                  <a:t>)</a:t>
                </a:r>
                <a:endParaRPr lang="en-US" sz="1400" dirty="0"/>
              </a:p>
            </p:txBody>
          </p:sp>
          <p:sp>
            <p:nvSpPr>
              <p:cNvPr id="14" name="Freeform 13"/>
              <p:cNvSpPr/>
              <p:nvPr/>
            </p:nvSpPr>
            <p:spPr>
              <a:xfrm rot="13210769">
                <a:off x="6899336" y="4616413"/>
                <a:ext cx="243616" cy="253026"/>
              </a:xfrm>
              <a:custGeom>
                <a:avLst/>
                <a:gdLst>
                  <a:gd name="connsiteX0" fmla="*/ 0 w 552679"/>
                  <a:gd name="connsiteY0" fmla="*/ 0 h 1795749"/>
                  <a:gd name="connsiteX1" fmla="*/ 539826 w 552679"/>
                  <a:gd name="connsiteY1" fmla="*/ 154236 h 1795749"/>
                  <a:gd name="connsiteX2" fmla="*/ 77118 w 552679"/>
                  <a:gd name="connsiteY2" fmla="*/ 374573 h 1795749"/>
                  <a:gd name="connsiteX3" fmla="*/ 484742 w 552679"/>
                  <a:gd name="connsiteY3" fmla="*/ 539826 h 1795749"/>
                  <a:gd name="connsiteX4" fmla="*/ 154236 w 552679"/>
                  <a:gd name="connsiteY4" fmla="*/ 760163 h 1795749"/>
                  <a:gd name="connsiteX5" fmla="*/ 407624 w 552679"/>
                  <a:gd name="connsiteY5" fmla="*/ 925416 h 1795749"/>
                  <a:gd name="connsiteX6" fmla="*/ 209320 w 552679"/>
                  <a:gd name="connsiteY6" fmla="*/ 1101686 h 1795749"/>
                  <a:gd name="connsiteX7" fmla="*/ 407624 w 552679"/>
                  <a:gd name="connsiteY7" fmla="*/ 1299990 h 1795749"/>
                  <a:gd name="connsiteX8" fmla="*/ 275421 w 552679"/>
                  <a:gd name="connsiteY8" fmla="*/ 1476260 h 1795749"/>
                  <a:gd name="connsiteX9" fmla="*/ 374573 w 552679"/>
                  <a:gd name="connsiteY9" fmla="*/ 1641513 h 1795749"/>
                  <a:gd name="connsiteX10" fmla="*/ 341523 w 552679"/>
                  <a:gd name="connsiteY10" fmla="*/ 1795749 h 1795749"/>
                  <a:gd name="connsiteX11" fmla="*/ 341523 w 552679"/>
                  <a:gd name="connsiteY11" fmla="*/ 1795749 h 1795749"/>
                  <a:gd name="connsiteX12" fmla="*/ 341523 w 552679"/>
                  <a:gd name="connsiteY12" fmla="*/ 1795749 h 179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52679" h="1795749">
                    <a:moveTo>
                      <a:pt x="0" y="0"/>
                    </a:moveTo>
                    <a:cubicBezTo>
                      <a:pt x="263486" y="45903"/>
                      <a:pt x="526973" y="91807"/>
                      <a:pt x="539826" y="154236"/>
                    </a:cubicBezTo>
                    <a:cubicBezTo>
                      <a:pt x="552679" y="216665"/>
                      <a:pt x="86299" y="310308"/>
                      <a:pt x="77118" y="374573"/>
                    </a:cubicBezTo>
                    <a:cubicBezTo>
                      <a:pt x="67937" y="438838"/>
                      <a:pt x="471889" y="475561"/>
                      <a:pt x="484742" y="539826"/>
                    </a:cubicBezTo>
                    <a:cubicBezTo>
                      <a:pt x="497595" y="604091"/>
                      <a:pt x="167089" y="695898"/>
                      <a:pt x="154236" y="760163"/>
                    </a:cubicBezTo>
                    <a:cubicBezTo>
                      <a:pt x="141383" y="824428"/>
                      <a:pt x="398443" y="868496"/>
                      <a:pt x="407624" y="925416"/>
                    </a:cubicBezTo>
                    <a:cubicBezTo>
                      <a:pt x="416805" y="982336"/>
                      <a:pt x="209320" y="1039257"/>
                      <a:pt x="209320" y="1101686"/>
                    </a:cubicBezTo>
                    <a:cubicBezTo>
                      <a:pt x="209320" y="1164115"/>
                      <a:pt x="396607" y="1237561"/>
                      <a:pt x="407624" y="1299990"/>
                    </a:cubicBezTo>
                    <a:cubicBezTo>
                      <a:pt x="418641" y="1362419"/>
                      <a:pt x="280930" y="1419340"/>
                      <a:pt x="275421" y="1476260"/>
                    </a:cubicBezTo>
                    <a:cubicBezTo>
                      <a:pt x="269913" y="1533181"/>
                      <a:pt x="363556" y="1588265"/>
                      <a:pt x="374573" y="1641513"/>
                    </a:cubicBezTo>
                    <a:cubicBezTo>
                      <a:pt x="385590" y="1694761"/>
                      <a:pt x="341523" y="1795749"/>
                      <a:pt x="341523" y="1795749"/>
                    </a:cubicBezTo>
                    <a:lnTo>
                      <a:pt x="341523" y="1795749"/>
                    </a:lnTo>
                    <a:lnTo>
                      <a:pt x="341523" y="1795749"/>
                    </a:lnTo>
                  </a:path>
                </a:pathLst>
              </a:cu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3"/>
              <p:cNvCxnSpPr/>
              <p:nvPr/>
            </p:nvCxnSpPr>
            <p:spPr>
              <a:xfrm rot="13210769">
                <a:off x="7083856" y="4630532"/>
                <a:ext cx="78995" cy="40395"/>
              </a:xfrm>
              <a:prstGeom prst="line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13210769" flipV="1">
                <a:off x="7023500" y="4586667"/>
                <a:ext cx="78995" cy="40395"/>
              </a:xfrm>
              <a:prstGeom prst="line">
                <a:avLst/>
              </a:prstGeom>
              <a:noFill/>
              <a:ln>
                <a:solidFill>
                  <a:srgbClr val="0000FF"/>
                </a:solidFill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7" name="Freeform 16"/>
              <p:cNvSpPr/>
              <p:nvPr/>
            </p:nvSpPr>
            <p:spPr>
              <a:xfrm rot="19089485">
                <a:off x="6868957" y="4266313"/>
                <a:ext cx="308523" cy="193666"/>
              </a:xfrm>
              <a:custGeom>
                <a:avLst/>
                <a:gdLst>
                  <a:gd name="connsiteX0" fmla="*/ 0 w 552679"/>
                  <a:gd name="connsiteY0" fmla="*/ 0 h 1795749"/>
                  <a:gd name="connsiteX1" fmla="*/ 539826 w 552679"/>
                  <a:gd name="connsiteY1" fmla="*/ 154236 h 1795749"/>
                  <a:gd name="connsiteX2" fmla="*/ 77118 w 552679"/>
                  <a:gd name="connsiteY2" fmla="*/ 374573 h 1795749"/>
                  <a:gd name="connsiteX3" fmla="*/ 484742 w 552679"/>
                  <a:gd name="connsiteY3" fmla="*/ 539826 h 1795749"/>
                  <a:gd name="connsiteX4" fmla="*/ 154236 w 552679"/>
                  <a:gd name="connsiteY4" fmla="*/ 760163 h 1795749"/>
                  <a:gd name="connsiteX5" fmla="*/ 407624 w 552679"/>
                  <a:gd name="connsiteY5" fmla="*/ 925416 h 1795749"/>
                  <a:gd name="connsiteX6" fmla="*/ 209320 w 552679"/>
                  <a:gd name="connsiteY6" fmla="*/ 1101686 h 1795749"/>
                  <a:gd name="connsiteX7" fmla="*/ 407624 w 552679"/>
                  <a:gd name="connsiteY7" fmla="*/ 1299990 h 1795749"/>
                  <a:gd name="connsiteX8" fmla="*/ 275421 w 552679"/>
                  <a:gd name="connsiteY8" fmla="*/ 1476260 h 1795749"/>
                  <a:gd name="connsiteX9" fmla="*/ 374573 w 552679"/>
                  <a:gd name="connsiteY9" fmla="*/ 1641513 h 1795749"/>
                  <a:gd name="connsiteX10" fmla="*/ 341523 w 552679"/>
                  <a:gd name="connsiteY10" fmla="*/ 1795749 h 1795749"/>
                  <a:gd name="connsiteX11" fmla="*/ 341523 w 552679"/>
                  <a:gd name="connsiteY11" fmla="*/ 1795749 h 1795749"/>
                  <a:gd name="connsiteX12" fmla="*/ 341523 w 552679"/>
                  <a:gd name="connsiteY12" fmla="*/ 1795749 h 179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52679" h="1795749">
                    <a:moveTo>
                      <a:pt x="0" y="0"/>
                    </a:moveTo>
                    <a:cubicBezTo>
                      <a:pt x="263486" y="45903"/>
                      <a:pt x="526973" y="91807"/>
                      <a:pt x="539826" y="154236"/>
                    </a:cubicBezTo>
                    <a:cubicBezTo>
                      <a:pt x="552679" y="216665"/>
                      <a:pt x="86299" y="310308"/>
                      <a:pt x="77118" y="374573"/>
                    </a:cubicBezTo>
                    <a:cubicBezTo>
                      <a:pt x="67937" y="438838"/>
                      <a:pt x="471889" y="475561"/>
                      <a:pt x="484742" y="539826"/>
                    </a:cubicBezTo>
                    <a:cubicBezTo>
                      <a:pt x="497595" y="604091"/>
                      <a:pt x="167089" y="695898"/>
                      <a:pt x="154236" y="760163"/>
                    </a:cubicBezTo>
                    <a:cubicBezTo>
                      <a:pt x="141383" y="824428"/>
                      <a:pt x="398443" y="868496"/>
                      <a:pt x="407624" y="925416"/>
                    </a:cubicBezTo>
                    <a:cubicBezTo>
                      <a:pt x="416805" y="982336"/>
                      <a:pt x="209320" y="1039257"/>
                      <a:pt x="209320" y="1101686"/>
                    </a:cubicBezTo>
                    <a:cubicBezTo>
                      <a:pt x="209320" y="1164115"/>
                      <a:pt x="396607" y="1237561"/>
                      <a:pt x="407624" y="1299990"/>
                    </a:cubicBezTo>
                    <a:cubicBezTo>
                      <a:pt x="418641" y="1362419"/>
                      <a:pt x="280930" y="1419340"/>
                      <a:pt x="275421" y="1476260"/>
                    </a:cubicBezTo>
                    <a:cubicBezTo>
                      <a:pt x="269913" y="1533181"/>
                      <a:pt x="363556" y="1588265"/>
                      <a:pt x="374573" y="1641513"/>
                    </a:cubicBezTo>
                    <a:cubicBezTo>
                      <a:pt x="385590" y="1694761"/>
                      <a:pt x="341523" y="1795749"/>
                      <a:pt x="341523" y="1795749"/>
                    </a:cubicBezTo>
                    <a:lnTo>
                      <a:pt x="341523" y="1795749"/>
                    </a:lnTo>
                    <a:lnTo>
                      <a:pt x="341523" y="1795749"/>
                    </a:ln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3"/>
              <p:cNvCxnSpPr/>
              <p:nvPr/>
            </p:nvCxnSpPr>
            <p:spPr>
              <a:xfrm rot="19089485">
                <a:off x="7057229" y="4428629"/>
                <a:ext cx="79758" cy="16899"/>
              </a:xfrm>
              <a:prstGeom prst="line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rot="19089485" flipV="1">
                <a:off x="7116647" y="4382834"/>
                <a:ext cx="79758" cy="16899"/>
              </a:xfrm>
              <a:prstGeom prst="line">
                <a:avLst/>
              </a:pr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7346151" y="4250022"/>
                <a:ext cx="10422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Excitation</a:t>
                </a:r>
                <a:endParaRPr lang="en-US" sz="14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342287" y="4633391"/>
                <a:ext cx="10021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/>
                  <a:t>Emission </a:t>
                </a:r>
                <a:endParaRPr lang="en-US" sz="1400" dirty="0"/>
              </a:p>
            </p:txBody>
          </p:sp>
          <p:sp>
            <p:nvSpPr>
              <p:cNvPr id="54" name="Diamond 53"/>
              <p:cNvSpPr/>
              <p:nvPr/>
            </p:nvSpPr>
            <p:spPr>
              <a:xfrm>
                <a:off x="3867467" y="4318891"/>
                <a:ext cx="256551" cy="220817"/>
              </a:xfrm>
              <a:prstGeom prst="diamond">
                <a:avLst/>
              </a:prstGeom>
              <a:solidFill>
                <a:srgbClr val="FF3737"/>
              </a:solidFill>
              <a:ln>
                <a:solidFill>
                  <a:srgbClr val="FF3737"/>
                </a:solidFill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55" name="Rectangle 54"/>
          <p:cNvSpPr/>
          <p:nvPr/>
        </p:nvSpPr>
        <p:spPr>
          <a:xfrm>
            <a:off x="467544" y="5301208"/>
            <a:ext cx="83529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(b) Schematic mechanism of </a:t>
            </a:r>
            <a:r>
              <a:rPr lang="en-GB" sz="1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immunosensing</a:t>
            </a:r>
            <a:r>
              <a:rPr lang="en-GB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based on specific interaction of anti-</a:t>
            </a:r>
            <a:r>
              <a:rPr lang="en-GB" sz="1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lang="en-GB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lang="en-GB" sz="1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lang="en-GB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with </a:t>
            </a:r>
            <a:r>
              <a:rPr lang="en-GB" sz="14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graphene</a:t>
            </a:r>
            <a:r>
              <a:rPr lang="en-GB" sz="14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. </a:t>
            </a:r>
            <a:endParaRPr lang="en-GB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Slide Number Placeholder 8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5536" y="44623"/>
            <a:ext cx="6172200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Results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899592" y="5775647"/>
            <a:ext cx="74168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413" algn="l"/>
              </a:tabLst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Figure 1. FESEM images of (a) amine functionalized GQDs, (b) anti-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cTnI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/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afGQDs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conjugate, (c) anti-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cTnI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/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afGQDs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/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Gr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and (d) anti-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cTnI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/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afGQDs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/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Gr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/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cTnI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 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16931" y="1124744"/>
            <a:ext cx="6595429" cy="4464496"/>
            <a:chOff x="928899" y="1169367"/>
            <a:chExt cx="6595429" cy="446449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28899" y="1169367"/>
              <a:ext cx="6595429" cy="4464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5868144" y="2537519"/>
              <a:ext cx="216024" cy="14401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5580112" y="2033463"/>
              <a:ext cx="216024" cy="14401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6804248" y="1673423"/>
              <a:ext cx="216024" cy="14401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9" name="Subtitle 2"/>
          <p:cNvSpPr txBox="1">
            <a:spLocks/>
          </p:cNvSpPr>
          <p:nvPr/>
        </p:nvSpPr>
        <p:spPr>
          <a:xfrm>
            <a:off x="827584" y="706760"/>
            <a:ext cx="6984776" cy="5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I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Field</a:t>
            </a:r>
            <a:r>
              <a:rPr kumimoji="0" lang="en-IN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emission scanning electron microscopy (FESE</a:t>
            </a:r>
            <a:r>
              <a:rPr kumimoji="0" lang="en-I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M)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79512" y="188640"/>
            <a:ext cx="5256584" cy="5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I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Zeta Potential &amp; UV-Vis spectra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479530" y="3573016"/>
            <a:ext cx="8556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413" algn="l"/>
              </a:tabLst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Figure 2. (a) Zeta-potential studies of the GQDs (control) and synthesized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afGQD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conjugate.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413" algn="l"/>
              </a:tabLst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                (b) Positive shift in the value of zeta potentials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4" name="Picture 2" descr="C:\Users\ashok\Desktop\zeta ppt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776864" cy="3003639"/>
          </a:xfrm>
          <a:prstGeom prst="rect">
            <a:avLst/>
          </a:prstGeom>
          <a:noFill/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4355976" y="5013176"/>
            <a:ext cx="38884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5413" algn="l"/>
              </a:tabLst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(c) UV-Vis Spectra of GQDs,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and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afGQD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conjugate.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15</a:t>
            </a:fld>
            <a:endParaRPr lang="en-IN"/>
          </a:p>
        </p:txBody>
      </p:sp>
      <p:pic>
        <p:nvPicPr>
          <p:cNvPr id="6145" name="Picture 1" descr="C:\Users\ashok\Desktop\UV-vis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4149079"/>
            <a:ext cx="3464797" cy="2708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79512" y="44624"/>
            <a:ext cx="5256584" cy="5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I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Photoluminescence</a:t>
            </a:r>
            <a:r>
              <a:rPr kumimoji="0" lang="en-IN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studies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79512" y="5589240"/>
            <a:ext cx="849694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Figure 3. Photoluminescence studies of (a) various precursors at the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nano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-platform, (b) The fluorescence quenching spectra of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with increasing concentrations of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graphene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0, 1.0, 1.5, 2.0, 2.5, 3.0, 3.5, 4.0  µg mL</a:t>
            </a:r>
            <a:r>
              <a:rPr kumimoji="0" lang="en-GB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from top to bottom,  (Inset) Fluorescence quenching efficiency at varying concentrations of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graphene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and (c)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Immunosensing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behaviour and (d) Specificity</a:t>
            </a:r>
            <a:r>
              <a:rPr kumimoji="0" lang="en-GB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check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against specific (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) and non-specific antigen BSA and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Avidin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. 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16</a:t>
            </a:fld>
            <a:endParaRPr lang="en-I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36" y="396320"/>
            <a:ext cx="6372000" cy="5336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79512" y="188640"/>
            <a:ext cx="8496944" cy="5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I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FRET observations through </a:t>
            </a:r>
            <a:r>
              <a:rPr kumimoji="0" lang="en-IN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Confocal</a:t>
            </a:r>
            <a:r>
              <a:rPr kumimoji="0" lang="en-I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microscopy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Group 30"/>
          <p:cNvGrpSpPr/>
          <p:nvPr/>
        </p:nvGrpSpPr>
        <p:grpSpPr>
          <a:xfrm>
            <a:off x="179512" y="764704"/>
            <a:ext cx="8568952" cy="4680520"/>
            <a:chOff x="-304800" y="0"/>
            <a:chExt cx="11663962" cy="6858000"/>
          </a:xfrm>
        </p:grpSpPr>
        <p:grpSp>
          <p:nvGrpSpPr>
            <p:cNvPr id="6" name="Group 22"/>
            <p:cNvGrpSpPr/>
            <p:nvPr/>
          </p:nvGrpSpPr>
          <p:grpSpPr>
            <a:xfrm>
              <a:off x="-304800" y="0"/>
              <a:ext cx="3908329" cy="3552940"/>
              <a:chOff x="-1371600" y="0"/>
              <a:chExt cx="3184015" cy="2971800"/>
            </a:xfrm>
          </p:grpSpPr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371600" y="0"/>
                <a:ext cx="3165987" cy="297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6" name="Straight Connector 25"/>
              <p:cNvCxnSpPr/>
              <p:nvPr/>
            </p:nvCxnSpPr>
            <p:spPr>
              <a:xfrm>
                <a:off x="1066801" y="2819400"/>
                <a:ext cx="54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4"/>
              <p:cNvSpPr txBox="1"/>
              <p:nvPr/>
            </p:nvSpPr>
            <p:spPr>
              <a:xfrm>
                <a:off x="1316263" y="11668"/>
                <a:ext cx="496152" cy="474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(a)</a:t>
                </a:r>
                <a:endParaRPr lang="en-IN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7" name="Group 21"/>
            <p:cNvGrpSpPr/>
            <p:nvPr/>
          </p:nvGrpSpPr>
          <p:grpSpPr>
            <a:xfrm>
              <a:off x="3657600" y="0"/>
              <a:ext cx="3956152" cy="3552940"/>
              <a:chOff x="1828801" y="0"/>
              <a:chExt cx="3191858" cy="2971800"/>
            </a:xfrm>
          </p:grpSpPr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28801" y="0"/>
                <a:ext cx="3124200" cy="297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3" name="Straight Connector 22"/>
              <p:cNvCxnSpPr/>
              <p:nvPr/>
            </p:nvCxnSpPr>
            <p:spPr>
              <a:xfrm>
                <a:off x="4260601" y="2819400"/>
                <a:ext cx="54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5"/>
              <p:cNvSpPr txBox="1"/>
              <p:nvPr/>
            </p:nvSpPr>
            <p:spPr>
              <a:xfrm>
                <a:off x="4516662" y="0"/>
                <a:ext cx="503997" cy="474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(b)</a:t>
                </a:r>
                <a:endParaRPr lang="en-IN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8" name="Group 20"/>
            <p:cNvGrpSpPr/>
            <p:nvPr/>
          </p:nvGrpSpPr>
          <p:grpSpPr>
            <a:xfrm>
              <a:off x="5583569" y="3635566"/>
              <a:ext cx="5775593" cy="3222434"/>
              <a:chOff x="1" y="6096000"/>
              <a:chExt cx="6354900" cy="2971800"/>
            </a:xfrm>
          </p:grpSpPr>
          <p:pic>
            <p:nvPicPr>
              <p:cNvPr id="17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6097303"/>
                <a:ext cx="6318000" cy="29704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18" name="Straight Connector 17"/>
              <p:cNvCxnSpPr/>
              <p:nvPr/>
            </p:nvCxnSpPr>
            <p:spPr>
              <a:xfrm>
                <a:off x="2438400" y="8915400"/>
                <a:ext cx="54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5562600" y="8915400"/>
                <a:ext cx="5400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2589073" y="6107667"/>
                <a:ext cx="613778" cy="523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(f)</a:t>
                </a:r>
                <a:endParaRPr lang="en-IN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685485" y="6096000"/>
                <a:ext cx="669416" cy="523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dirty="0" smtClean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(g)</a:t>
                </a:r>
                <a:endParaRPr lang="en-IN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pic>
          <p:nvPicPr>
            <p:cNvPr id="9" name="Picture 2" descr="E:\Deepika Bhatnagar IGIB\ag wal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20000" y="0"/>
              <a:ext cx="3733800" cy="3538745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10764780" y="0"/>
              <a:ext cx="591120" cy="567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(c)</a:t>
              </a:r>
              <a:endParaRPr lang="en-IN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0532096" y="3387687"/>
              <a:ext cx="66930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04800" y="3657600"/>
              <a:ext cx="5867400" cy="3200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3" name="Straight Connector 12"/>
            <p:cNvCxnSpPr/>
            <p:nvPr/>
          </p:nvCxnSpPr>
          <p:spPr>
            <a:xfrm>
              <a:off x="1913123" y="6692747"/>
              <a:ext cx="49077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815780" y="6692747"/>
              <a:ext cx="49077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2107324" y="3648218"/>
              <a:ext cx="624679" cy="567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(d)</a:t>
              </a:r>
              <a:endParaRPr lang="en-IN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29539" y="3635567"/>
              <a:ext cx="615730" cy="567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(e)</a:t>
              </a:r>
              <a:endParaRPr lang="en-IN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79512" y="5498648"/>
            <a:ext cx="852796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Figure 4. CLSM images at 405 nm excitation of (a)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as control, (b)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nanoprobe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, (c)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, (d)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Gr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and (f)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Gr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. CLSM images without excitation of (e)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Gr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and (g) anti-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Gr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. Scale bar 10 µm. 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678059"/>
              </p:ext>
            </p:extLst>
          </p:nvPr>
        </p:nvGraphicFramePr>
        <p:xfrm>
          <a:off x="1475656" y="692696"/>
          <a:ext cx="6048672" cy="173553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24924"/>
                <a:gridCol w="2705114"/>
                <a:gridCol w="1449851"/>
                <a:gridCol w="1168783"/>
              </a:tblGrid>
              <a:tr h="504054">
                <a:tc>
                  <a:txBody>
                    <a:bodyPr/>
                    <a:lstStyle/>
                    <a:p>
                      <a:pPr marL="180340" indent="-180340" algn="l">
                        <a:lnSpc>
                          <a:spcPts val="1150"/>
                        </a:lnSpc>
                        <a:spcAft>
                          <a:spcPts val="0"/>
                        </a:spcAft>
                        <a:tabLst>
                          <a:tab pos="125730" algn="l"/>
                          <a:tab pos="125730" algn="l"/>
                        </a:tabLst>
                      </a:pPr>
                      <a:r>
                        <a:rPr lang="en-GB" sz="1200" b="1" dirty="0" smtClean="0"/>
                        <a:t>S. No.</a:t>
                      </a:r>
                      <a:endParaRPr lang="en-IN" sz="12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 algn="l">
                        <a:lnSpc>
                          <a:spcPts val="1150"/>
                        </a:lnSpc>
                        <a:spcAft>
                          <a:spcPts val="0"/>
                        </a:spcAft>
                        <a:tabLst>
                          <a:tab pos="125730" algn="l"/>
                          <a:tab pos="125730" algn="l"/>
                        </a:tabLst>
                      </a:pPr>
                      <a:r>
                        <a:rPr lang="en-GB" sz="1200" b="1" dirty="0"/>
                        <a:t>Samples</a:t>
                      </a:r>
                      <a:endParaRPr lang="en-IN" sz="12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 algn="l">
                        <a:lnSpc>
                          <a:spcPts val="1150"/>
                        </a:lnSpc>
                        <a:spcAft>
                          <a:spcPts val="0"/>
                        </a:spcAft>
                        <a:tabLst>
                          <a:tab pos="125730" algn="l"/>
                          <a:tab pos="125730" algn="l"/>
                        </a:tabLst>
                      </a:pPr>
                      <a:r>
                        <a:rPr lang="en-GB" sz="1200" b="1" dirty="0" err="1" smtClean="0"/>
                        <a:t>Confocal</a:t>
                      </a:r>
                      <a:r>
                        <a:rPr lang="en-GB" sz="1200" b="1" baseline="0" dirty="0" smtClean="0"/>
                        <a:t> </a:t>
                      </a:r>
                    </a:p>
                    <a:p>
                      <a:pPr marL="180340" indent="-180340" algn="l">
                        <a:lnSpc>
                          <a:spcPts val="1150"/>
                        </a:lnSpc>
                        <a:spcAft>
                          <a:spcPts val="0"/>
                        </a:spcAft>
                        <a:tabLst>
                          <a:tab pos="125730" algn="l"/>
                          <a:tab pos="125730" algn="l"/>
                        </a:tabLst>
                      </a:pPr>
                      <a:r>
                        <a:rPr lang="en-GB" sz="1200" b="1" dirty="0" smtClean="0"/>
                        <a:t>Photon </a:t>
                      </a:r>
                      <a:r>
                        <a:rPr lang="en-GB" sz="1200" b="1" dirty="0"/>
                        <a:t>Count</a:t>
                      </a:r>
                      <a:endParaRPr lang="en-IN" sz="1200" b="1" dirty="0"/>
                    </a:p>
                    <a:p>
                      <a:pPr marL="180340" indent="-180340" algn="l">
                        <a:lnSpc>
                          <a:spcPts val="1150"/>
                        </a:lnSpc>
                        <a:spcAft>
                          <a:spcPts val="0"/>
                        </a:spcAft>
                        <a:tabLst>
                          <a:tab pos="125730" algn="l"/>
                          <a:tab pos="125730" algn="l"/>
                        </a:tabLst>
                      </a:pPr>
                      <a:r>
                        <a:rPr lang="en-GB" sz="1200" b="1" dirty="0"/>
                        <a:t>(</a:t>
                      </a:r>
                      <a:r>
                        <a:rPr lang="en-GB" sz="1200" b="1" dirty="0" smtClean="0"/>
                        <a:t>Mean S/N=3</a:t>
                      </a:r>
                      <a:r>
                        <a:rPr lang="en-GB" sz="1200" b="1" dirty="0"/>
                        <a:t>)</a:t>
                      </a:r>
                      <a:endParaRPr lang="en-IN" sz="12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 algn="l">
                        <a:lnSpc>
                          <a:spcPts val="1150"/>
                        </a:lnSpc>
                        <a:spcAft>
                          <a:spcPts val="0"/>
                        </a:spcAft>
                        <a:tabLst>
                          <a:tab pos="125730" algn="l"/>
                          <a:tab pos="125730" algn="l"/>
                        </a:tabLst>
                      </a:pPr>
                      <a:r>
                        <a:rPr lang="en-GB" sz="1200" b="1" dirty="0"/>
                        <a:t>PL Intensity</a:t>
                      </a:r>
                      <a:endParaRPr lang="en-IN" sz="12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662"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1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afGQDs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  <a:tabLst>
                          <a:tab pos="307975" algn="l"/>
                        </a:tabLst>
                      </a:pPr>
                      <a:r>
                        <a:rPr lang="en-GB" sz="1100"/>
                        <a:t>118.34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  <a:tabLst>
                          <a:tab pos="141605" algn="l"/>
                        </a:tabLst>
                      </a:pPr>
                      <a:r>
                        <a:rPr lang="en-GB" sz="1100" dirty="0" smtClean="0"/>
                        <a:t>35.1</a:t>
                      </a:r>
                      <a:endParaRPr lang="en-IN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38832"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2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anti-cTnI/afGQDs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160.03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 dirty="0" smtClean="0"/>
                        <a:t>37.7</a:t>
                      </a:r>
                      <a:endParaRPr lang="en-IN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1320"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3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anti-cTnI/afGQDs/cTnI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145.31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 dirty="0"/>
                        <a:t>33.4</a:t>
                      </a:r>
                      <a:endParaRPr lang="en-IN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8832"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4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anti-cTnI/afGQDs/Gr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     4.45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 dirty="0"/>
                        <a:t>  6.7</a:t>
                      </a:r>
                      <a:endParaRPr lang="en-IN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8832"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5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 dirty="0"/>
                        <a:t>anti-</a:t>
                      </a:r>
                      <a:r>
                        <a:rPr lang="en-GB" sz="1100" dirty="0" err="1"/>
                        <a:t>cTnI</a:t>
                      </a:r>
                      <a:r>
                        <a:rPr lang="en-GB" sz="1100" dirty="0"/>
                        <a:t>/</a:t>
                      </a:r>
                      <a:r>
                        <a:rPr lang="en-GB" sz="1100" dirty="0" err="1"/>
                        <a:t>afGQDs</a:t>
                      </a:r>
                      <a:r>
                        <a:rPr lang="en-GB" sz="1100" dirty="0"/>
                        <a:t>/</a:t>
                      </a:r>
                      <a:r>
                        <a:rPr lang="en-GB" sz="1100" dirty="0" err="1"/>
                        <a:t>Gr</a:t>
                      </a:r>
                      <a:r>
                        <a:rPr lang="en-GB" sz="1100" dirty="0"/>
                        <a:t>/</a:t>
                      </a:r>
                      <a:r>
                        <a:rPr lang="en-GB" sz="1100" dirty="0" err="1"/>
                        <a:t>cTnI</a:t>
                      </a:r>
                      <a:endParaRPr lang="en-IN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/>
                        <a:t>   11.72</a:t>
                      </a:r>
                      <a:endParaRPr lang="en-IN" sz="11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80340" indent="-180340">
                        <a:spcAft>
                          <a:spcPts val="0"/>
                        </a:spcAft>
                      </a:pPr>
                      <a:r>
                        <a:rPr lang="en-GB" sz="1100" dirty="0"/>
                        <a:t>20.5</a:t>
                      </a:r>
                      <a:endParaRPr lang="en-IN" sz="11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23528" y="116632"/>
            <a:ext cx="81369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TABLE I Comparative studies of photo count from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confocal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laser scanning microscopy (CLSM) and PL intensity at different fluorescent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nanoplatforms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23528" y="2492896"/>
            <a:ext cx="5256584" cy="5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en-IN" sz="2000" dirty="0" smtClean="0"/>
              <a:t>Validation of the sensor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395536" y="5878142"/>
            <a:ext cx="77048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Figure 5. (a) The fluorescence recovery spectra of anti-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Gr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system with increasing concentrations of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antigen 0, 0.001, 0.01, 0.1, 1.0, 10, 100, 1000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ng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mL</a:t>
            </a:r>
            <a:r>
              <a:rPr kumimoji="0" lang="en-GB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-1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from bottom to top. (b) The linear relationship between the PL intensity of anti-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afGQDs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/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Gr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system with increasing log concentrations of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cTnI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from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picomolar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to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nanomolar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.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18</a:t>
            </a:fld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2876259"/>
            <a:ext cx="6776631" cy="307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8208912" cy="2664296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N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</a:rPr>
              <a:t>GQDs based developed sensor have high sensitivity of </a:t>
            </a:r>
            <a:r>
              <a:rPr lang="en-GB" sz="2800" i="1" dirty="0" smtClean="0">
                <a:solidFill>
                  <a:schemeClr val="accent1">
                    <a:lumMod val="75000"/>
                  </a:schemeClr>
                </a:solidFill>
              </a:rPr>
              <a:t>0.192 </a:t>
            </a:r>
            <a:r>
              <a:rPr lang="en-GB" sz="2800" i="1" dirty="0" err="1" smtClean="0">
                <a:solidFill>
                  <a:schemeClr val="accent1">
                    <a:lumMod val="75000"/>
                  </a:schemeClr>
                </a:solidFill>
              </a:rPr>
              <a:t>pg</a:t>
            </a:r>
            <a:r>
              <a:rPr lang="en-GB" sz="2800" i="1" dirty="0" smtClean="0">
                <a:solidFill>
                  <a:schemeClr val="accent1">
                    <a:lumMod val="75000"/>
                  </a:schemeClr>
                </a:solidFill>
              </a:rPr>
              <a:t> mL</a:t>
            </a:r>
            <a:r>
              <a:rPr lang="en-GB" sz="2800" i="1" baseline="30000" dirty="0" smtClean="0">
                <a:solidFill>
                  <a:schemeClr val="accent1">
                    <a:lumMod val="75000"/>
                  </a:schemeClr>
                </a:solidFill>
              </a:rPr>
              <a:t>-1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</a:rPr>
              <a:t>Specific for </a:t>
            </a:r>
            <a:r>
              <a:rPr lang="en-GB" sz="2800" dirty="0" err="1" smtClean="0">
                <a:solidFill>
                  <a:schemeClr val="accent1">
                    <a:lumMod val="75000"/>
                  </a:schemeClr>
                </a:solidFill>
              </a:rPr>
              <a:t>cTnI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</a:rPr>
              <a:t>; no cross reactivity.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</a:rPr>
              <a:t>Rapid method of detection.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</a:rPr>
              <a:t> Early diagnosis in MI.</a:t>
            </a:r>
            <a:endParaRPr lang="en-IN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19</a:t>
            </a:fld>
            <a:endParaRPr lang="en-IN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3568" y="332656"/>
            <a:ext cx="6172200" cy="65345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Conclusion </a:t>
            </a:r>
            <a:endParaRPr kumimoji="0" lang="en-IN" sz="4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-315416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IN" sz="4000" dirty="0" smtClean="0">
                <a:solidFill>
                  <a:schemeClr val="tx2">
                    <a:lumMod val="75000"/>
                  </a:schemeClr>
                </a:solidFill>
              </a:rPr>
              <a:t>References</a:t>
            </a:r>
            <a:endParaRPr lang="en-IN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764704"/>
            <a:ext cx="8352928" cy="1752600"/>
          </a:xfrm>
        </p:spPr>
        <p:txBody>
          <a:bodyPr>
            <a:noAutofit/>
          </a:bodyPr>
          <a:lstStyle/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 T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Reichlin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W.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Hochholzer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Bassetti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Steuer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C.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Stelzig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Hartwiger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Biedert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N. Schaub, C.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Buerge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M.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Potocki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M.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Noveanu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T.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Breidthardt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R.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Twerenbold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K. Winkler, R.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Bingisser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and C. Mueller, New Engl. J. Med.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361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858 (2009).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IN" sz="1400" dirty="0" smtClean="0">
                <a:solidFill>
                  <a:schemeClr val="accent1">
                    <a:lumMod val="75000"/>
                  </a:schemeClr>
                </a:solidFill>
              </a:rPr>
              <a:t>2 A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S. Jaffe, C. Ritter, V. Meltzer, H. Harter and H. Roberts, J. Lab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Clin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Med. </a:t>
            </a:r>
            <a:r>
              <a:rPr lang="en-IN" sz="1400" b="1" dirty="0">
                <a:solidFill>
                  <a:schemeClr val="accent1">
                    <a:lumMod val="75000"/>
                  </a:schemeClr>
                </a:solidFill>
              </a:rPr>
              <a:t>104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193 (1984).</a:t>
            </a:r>
          </a:p>
          <a:p>
            <a:pPr algn="l"/>
            <a:r>
              <a:rPr lang="en-IN" sz="1400" dirty="0" smtClean="0">
                <a:solidFill>
                  <a:schemeClr val="accent1">
                    <a:lumMod val="75000"/>
                  </a:schemeClr>
                </a:solidFill>
              </a:rPr>
              <a:t>3 K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W. Ma, D. C. Brown, B. W. Steele and H. L. Arthur, Arch. 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Intern. Med.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141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164 (1981).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4 G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Bodor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S. Porter,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Landt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 Y. J. H.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Ladenson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Clin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Chem.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38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2203 (1992).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IN" sz="1400" dirty="0" smtClean="0">
                <a:solidFill>
                  <a:schemeClr val="accent1">
                    <a:lumMod val="75000"/>
                  </a:schemeClr>
                </a:solidFill>
              </a:rPr>
              <a:t>5 J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E. Adams,  K. B.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Schechtman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Y.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Landt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J. H.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Ladenson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 and A. S. Jaffe,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Clin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Chem. </a:t>
            </a:r>
            <a:r>
              <a:rPr lang="en-IN" sz="1400" b="1" dirty="0">
                <a:solidFill>
                  <a:schemeClr val="accent1">
                    <a:lumMod val="75000"/>
                  </a:schemeClr>
                </a:solidFill>
              </a:rPr>
              <a:t>40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1291 (1994).</a:t>
            </a:r>
          </a:p>
          <a:p>
            <a:pPr algn="l"/>
            <a:r>
              <a:rPr lang="en-IN" sz="1400" dirty="0" smtClean="0">
                <a:solidFill>
                  <a:schemeClr val="accent1">
                    <a:lumMod val="75000"/>
                  </a:schemeClr>
                </a:solidFill>
              </a:rPr>
              <a:t>6 P.A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Anderson, N. N. Malouf, A. E.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Oakeley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E. D.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Pagani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 and P. D. Allen, Circ. Res.</a:t>
            </a:r>
            <a:r>
              <a:rPr lang="en-IN" sz="1400" b="1" dirty="0">
                <a:solidFill>
                  <a:schemeClr val="accent1">
                    <a:lumMod val="75000"/>
                  </a:schemeClr>
                </a:solidFill>
              </a:rPr>
              <a:t> 69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1226 (1991).</a:t>
            </a: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7 V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S. Mahajan and P.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Jarolim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Circulation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124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2350 (2011).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8 K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Vichairuangthum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W.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Leowattana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L. O.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Ajyooth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Pokum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J Med. Assoc. Thai.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89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714 (2006).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9 J. R. Tate,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Clin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Chem. Lab. Med.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48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1489 (2008).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10 S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Lee, D. Kwon, C.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Yim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 S. Jeon, Anal. Chem.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87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5004 (2015).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11 Z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Xu, Y. Dong, J. Li and R. Yuan, Chem. Comm.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51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14369 (2015).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12 P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Kar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A. Pandey, J. J. Greer and K. Shankar, Lab Chip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12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821 (2012).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13 A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Periyakeruppan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R. P.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Gandhiraman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M.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Meyappan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 J. E.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Koehne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Anal. Chem.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85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3858 (2013).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14 H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Guo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J. Zhang, P. Xiao, L.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Nie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D. Yang and N. He, J.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Nanosci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Nanotechnol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1240 (2005). 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15 Rajesh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V.Sharma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N. K.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Puri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R. K. Singh, A. M.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Biradar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 A.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Mulchanadani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 Appl. Phys. Lett.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103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203703 (2013).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16 J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Peng, W. Gao, B. K. Gupta, Z. Liu, R. Romero-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Aburto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L. Ge, L. Song, L. B.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Alemany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X. Zhan, G. Gao, S. A.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Vithayathil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B. A.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Kaipparettu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 A. A. Marti, T. Hayashi, J. J. Zhu and P. M.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Ajayan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Nano Lett.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12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844 (2012).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17 L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Tang L, R. Ji, X. Cao, J. Lin, H. Jiang, X. Li, K.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Teng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C. M.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Luk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S. Zeng, J.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Hao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 S. P. Lau, ACS Nano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5102 (2012).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l"/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18 S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Kim, S. W. Hwang, M. K. Kim, D. Y. Shin, D. H. Shin, C.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O.Kim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S. B. Yang, J. H. Park, E. Hwang, S. H. Choi, G.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Ko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S, Sim, C. Sone, H. J. Choi, S. Bae and B. H. Hong, ACS Nano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8203 (2012</a:t>
            </a:r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71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21</a:t>
            </a:fld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323528" y="58847"/>
            <a:ext cx="842493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19 S. Park and R.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Ruoﬀ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Nat.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Nanotechnol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217 (2009).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20 G.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Eda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 M.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Chhowalla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Adv. Mater.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22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2392 (2010).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21 K. P.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Loh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Q.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Bao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P. K.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Ang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 J. Yang, Mater. Chem.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2277 (2010).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22 S. Zhu, J. Zhang, C.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Qiao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 S. Tang, Y. Li,  W. Yuan,   B. Li, L. Tian,   F. Liu, R. Hu,  H. Gao,  H. Wei,   H. Zhang,  H. Sun and   B. Yang,  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Chem. Comm.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47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6858 (2011).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23 X. Li, S. Zhu,  B. Xu, K. Ma, J. Zhang, B. Yang and W. Tian. 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Nanoscale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7776 (2013).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24 Q. Lu, W. Wei, Z. Zhou, Z. Zhou, Y. Zhang  and  S. Liu,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Analyst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139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2404 (2014).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25S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N. Baker and G. A. Baker,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Angew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Chem. Int. Ed.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49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6726 (2010).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26 M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Li, W. Ni, B.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Kan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 X. Wan,  L. Zhang, Q. Zhang, G. Long, Y.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Zuo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 Y. Chen,  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Phys. Chem. Chem. Phys.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15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18973 (2013).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27 P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Gao, K. Ding, Y. Wang, K.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Ruan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Diao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 Q. Zhang, B. Sun and J.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Jie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sz="1400" i="1" dirty="0">
                <a:solidFill>
                  <a:schemeClr val="accent1">
                    <a:lumMod val="75000"/>
                  </a:schemeClr>
                </a:solidFill>
              </a:rPr>
              <a:t>J. Phys. Chem. C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  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118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5164 (2014).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28 I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A.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Ogaidi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H. Gou, Z. P. Aguilar,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Guo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A. K.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Melconian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A. K. A. Al-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kazaz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F.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Meng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 and N. Wu, Chem. Comm.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50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1344 (2014).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400" dirty="0" smtClean="0">
                <a:solidFill>
                  <a:schemeClr val="accent1">
                    <a:lumMod val="75000"/>
                  </a:schemeClr>
                </a:solidFill>
              </a:rPr>
              <a:t>29 H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. Zhao, Y. Chang, M. Liu, S.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Ghao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H. Yu and X.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</a:rPr>
              <a:t>Quan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Chem. Comm. </a:t>
            </a:r>
            <a:r>
              <a:rPr lang="en-IN" sz="1400" b="1" dirty="0">
                <a:solidFill>
                  <a:schemeClr val="accent1">
                    <a:lumMod val="75000"/>
                  </a:schemeClr>
                </a:solidFill>
              </a:rPr>
              <a:t>49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234 (2013).</a:t>
            </a:r>
          </a:p>
          <a:p>
            <a:r>
              <a:rPr lang="en-IN" sz="1400" dirty="0" smtClean="0">
                <a:solidFill>
                  <a:schemeClr val="accent1">
                    <a:lumMod val="75000"/>
                  </a:schemeClr>
                </a:solidFill>
              </a:rPr>
              <a:t>30 M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J. E. Fischer, Methods Mol. Biol. </a:t>
            </a:r>
            <a:r>
              <a:rPr lang="en-IN" sz="1400" b="1" dirty="0">
                <a:solidFill>
                  <a:schemeClr val="accent1">
                    <a:lumMod val="75000"/>
                  </a:schemeClr>
                </a:solidFill>
              </a:rPr>
              <a:t>627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55 (2010).</a:t>
            </a:r>
          </a:p>
          <a:p>
            <a:r>
              <a:rPr lang="en-IN" sz="1400" dirty="0" smtClean="0">
                <a:solidFill>
                  <a:schemeClr val="accent1">
                    <a:lumMod val="75000"/>
                  </a:schemeClr>
                </a:solidFill>
              </a:rPr>
              <a:t>31 S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Saini, H. Singh and  B.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Bagchi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J. Chem. Sci. </a:t>
            </a:r>
            <a:r>
              <a:rPr lang="en-GB" sz="1400" b="1" dirty="0">
                <a:solidFill>
                  <a:schemeClr val="accent1">
                    <a:lumMod val="75000"/>
                  </a:schemeClr>
                </a:solidFill>
              </a:rPr>
              <a:t>118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</a:rPr>
              <a:t>, 23 (2006).</a:t>
            </a: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IN" sz="1400" dirty="0" smtClean="0">
                <a:solidFill>
                  <a:schemeClr val="accent1">
                    <a:lumMod val="75000"/>
                  </a:schemeClr>
                </a:solidFill>
              </a:rPr>
              <a:t>32 B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Zhang, A. W. Morales, R. Peterson, L. Tang and J. Y. Ye,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Biosens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Bioelectron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IN" sz="1400" b="1" dirty="0">
                <a:solidFill>
                  <a:schemeClr val="accent1">
                    <a:lumMod val="75000"/>
                  </a:schemeClr>
                </a:solidFill>
              </a:rPr>
              <a:t>58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 107 (2014).</a:t>
            </a:r>
          </a:p>
          <a:p>
            <a:r>
              <a:rPr lang="en-IN" sz="1400" dirty="0" smtClean="0">
                <a:solidFill>
                  <a:schemeClr val="accent1">
                    <a:lumMod val="75000"/>
                  </a:schemeClr>
                </a:solidFill>
              </a:rPr>
              <a:t>33 T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Kong, R. Su, B. Zhang, Q. Zhang and G. Cheng, </a:t>
            </a:r>
            <a:r>
              <a:rPr lang="en-IN" sz="1400" dirty="0" err="1">
                <a:solidFill>
                  <a:schemeClr val="accent1">
                    <a:lumMod val="75000"/>
                  </a:schemeClr>
                </a:solidFill>
              </a:rPr>
              <a:t>Biosens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.  Bioelectron.</a:t>
            </a:r>
            <a:r>
              <a:rPr lang="en-IN" sz="1400" b="1" dirty="0">
                <a:solidFill>
                  <a:schemeClr val="accent1">
                    <a:lumMod val="75000"/>
                  </a:schemeClr>
                </a:solidFill>
              </a:rPr>
              <a:t>34</a:t>
            </a:r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>,267(2012).</a:t>
            </a:r>
          </a:p>
          <a:p>
            <a:r>
              <a:rPr lang="en-IN" sz="14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IN" sz="1400" dirty="0">
                <a:solidFill>
                  <a:schemeClr val="accent1">
                    <a:lumMod val="75000"/>
                  </a:schemeClr>
                </a:solidFill>
              </a:rPr>
            </a:br>
            <a:endParaRPr lang="en-I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43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A1BCD-7AC9-4D2F-8F6C-7BD7139D2956}" type="slidenum">
              <a:rPr lang="en-IN" smtClean="0"/>
              <a:pPr/>
              <a:t>22</a:t>
            </a:fld>
            <a:endParaRPr lang="en-IN"/>
          </a:p>
        </p:txBody>
      </p:sp>
      <p:pic>
        <p:nvPicPr>
          <p:cNvPr id="1026" name="Picture 2" descr="http://scottsadmin.com/wordpress/wp-content/uploads/2011/11/thank-you-note-285x3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620688"/>
            <a:ext cx="4241270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1304</TotalTime>
  <Words>1794</Words>
  <Application>Microsoft Office PowerPoint</Application>
  <PresentationFormat>On-screen Show (4:3)</PresentationFormat>
  <Paragraphs>274</Paragraphs>
  <Slides>22</Slides>
  <Notes>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ashok</dc:creator>
  <cp:lastModifiedBy>deepika_bhatnagar</cp:lastModifiedBy>
  <cp:revision>270</cp:revision>
  <dcterms:created xsi:type="dcterms:W3CDTF">2015-09-30T10:04:45Z</dcterms:created>
  <dcterms:modified xsi:type="dcterms:W3CDTF">2015-10-05T02:51:02Z</dcterms:modified>
</cp:coreProperties>
</file>