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57" r:id="rId3"/>
    <p:sldId id="262" r:id="rId4"/>
    <p:sldId id="260" r:id="rId5"/>
    <p:sldId id="263" r:id="rId6"/>
    <p:sldId id="264" r:id="rId7"/>
    <p:sldId id="308" r:id="rId8"/>
    <p:sldId id="309" r:id="rId9"/>
    <p:sldId id="265" r:id="rId10"/>
    <p:sldId id="258" r:id="rId11"/>
    <p:sldId id="266" r:id="rId12"/>
    <p:sldId id="267" r:id="rId13"/>
    <p:sldId id="268" r:id="rId14"/>
    <p:sldId id="269" r:id="rId15"/>
    <p:sldId id="270" r:id="rId16"/>
    <p:sldId id="271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95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91" r:id="rId33"/>
    <p:sldId id="292" r:id="rId34"/>
    <p:sldId id="293" r:id="rId35"/>
    <p:sldId id="294" r:id="rId36"/>
    <p:sldId id="273" r:id="rId37"/>
  </p:sldIdLst>
  <p:sldSz cx="9144000" cy="6858000" type="screen4x3"/>
  <p:notesSz cx="7010400" cy="9372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2BE2FF"/>
    <a:srgbClr val="FFFFFF"/>
    <a:srgbClr val="00A600"/>
    <a:srgbClr val="2F5A66"/>
    <a:srgbClr val="A3A3E0"/>
    <a:srgbClr val="FF9900"/>
    <a:srgbClr val="FFC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65" autoAdjust="0"/>
    <p:restoredTop sz="88183" autoAdjust="0"/>
  </p:normalViewPr>
  <p:slideViewPr>
    <p:cSldViewPr snapToGrid="0">
      <p:cViewPr>
        <p:scale>
          <a:sx n="150" d="100"/>
          <a:sy n="150" d="100"/>
        </p:scale>
        <p:origin x="-4304" y="-792"/>
      </p:cViewPr>
      <p:guideLst>
        <p:guide orient="horz" pos="1199"/>
        <p:guide orient="horz" pos="2455"/>
        <p:guide orient="horz" pos="3600"/>
        <p:guide orient="horz" pos="4176"/>
        <p:guide pos="336"/>
        <p:guide pos="50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94" d="100"/>
          <a:sy n="94" d="100"/>
        </p:scale>
        <p:origin x="-3606" y="-102"/>
      </p:cViewPr>
      <p:guideLst>
        <p:guide orient="horz" pos="2952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F355A-A42F-4B69-B179-BB62DF76A826}" type="datetimeFigureOut">
              <a:rPr lang="en-US" smtClean="0"/>
              <a:t>11/22/16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02700"/>
            <a:ext cx="3038475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902700"/>
            <a:ext cx="3038475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D5E727-05DE-41E7-B15E-09EE0CEE9C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9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8630"/>
          </a:xfrm>
          <a:prstGeom prst="rect">
            <a:avLst/>
          </a:prstGeom>
        </p:spPr>
        <p:txBody>
          <a:bodyPr vert="horz" lIns="93605" tIns="46803" rIns="93605" bIns="4680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7" y="0"/>
            <a:ext cx="3037840" cy="468630"/>
          </a:xfrm>
          <a:prstGeom prst="rect">
            <a:avLst/>
          </a:prstGeom>
        </p:spPr>
        <p:txBody>
          <a:bodyPr vert="horz" lIns="93605" tIns="46803" rIns="93605" bIns="46803" rtlCol="0"/>
          <a:lstStyle>
            <a:lvl1pPr algn="r">
              <a:defRPr sz="1200"/>
            </a:lvl1pPr>
          </a:lstStyle>
          <a:p>
            <a:fld id="{2F561231-C782-42AE-A753-ED28BE876511}" type="datetimeFigureOut">
              <a:rPr lang="en-US" smtClean="0"/>
              <a:t>11/22/16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703263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605" tIns="46803" rIns="93605" bIns="4680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51985"/>
            <a:ext cx="5608319" cy="4217670"/>
          </a:xfrm>
          <a:prstGeom prst="rect">
            <a:avLst/>
          </a:prstGeom>
        </p:spPr>
        <p:txBody>
          <a:bodyPr vert="horz" lIns="93605" tIns="46803" rIns="93605" bIns="4680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02344"/>
            <a:ext cx="3037840" cy="468630"/>
          </a:xfrm>
          <a:prstGeom prst="rect">
            <a:avLst/>
          </a:prstGeom>
        </p:spPr>
        <p:txBody>
          <a:bodyPr vert="horz" lIns="93605" tIns="46803" rIns="93605" bIns="4680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7" y="8902344"/>
            <a:ext cx="3037840" cy="468630"/>
          </a:xfrm>
          <a:prstGeom prst="rect">
            <a:avLst/>
          </a:prstGeom>
        </p:spPr>
        <p:txBody>
          <a:bodyPr vert="horz" lIns="93605" tIns="46803" rIns="93605" bIns="46803" rtlCol="0" anchor="b"/>
          <a:lstStyle>
            <a:lvl1pPr algn="r">
              <a:defRPr sz="1200"/>
            </a:lvl1pPr>
          </a:lstStyle>
          <a:p>
            <a:fld id="{9738AAEE-DDC1-4250-803F-283333055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766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spcAft>
                <a:spcPct val="35000"/>
              </a:spcAft>
              <a:defRPr/>
            </a:pPr>
            <a:r>
              <a:rPr lang="en-US" sz="1800" dirty="0" smtClean="0">
                <a:latin typeface="Arial"/>
                <a:cs typeface="Arial"/>
              </a:rPr>
              <a:t>Cancer cells must survive stresses that kill normal cells:</a:t>
            </a:r>
            <a:r>
              <a:rPr lang="en-US" sz="1800" baseline="0" dirty="0" smtClean="0">
                <a:latin typeface="Arial"/>
                <a:cs typeface="Arial"/>
              </a:rPr>
              <a:t>  </a:t>
            </a:r>
            <a:r>
              <a:rPr lang="en-US" sz="1800" dirty="0" smtClean="0">
                <a:latin typeface="Arial"/>
                <a:cs typeface="Arial"/>
              </a:rPr>
              <a:t>hypoxia, growth factor deprivation, inappropriate substratum attachment, abnormal cell cycle progression, chemotherapeutics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AAEE-DDC1-4250-803F-28333305547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602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>
                <a:latin typeface="Calibri" charset="0"/>
                <a:ea typeface="ＭＳ Ｐゴシック" charset="0"/>
                <a:cs typeface="ＭＳ Ｐゴシック" charset="0"/>
              </a:rPr>
              <a:t>Resistance to apoptosis is a major hallmark of cancer. A cells decision to undergo apoptosis is governed by a balance of pro-death and pro-survival factors that are often </a:t>
            </a:r>
            <a:r>
              <a:rPr lang="en-US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dysregulated</a:t>
            </a:r>
            <a:r>
              <a:rPr lang="en-US" b="1" dirty="0" smtClean="0">
                <a:latin typeface="Calibri" charset="0"/>
                <a:ea typeface="ＭＳ Ｐゴシック" charset="0"/>
                <a:cs typeface="ＭＳ Ｐゴシック" charset="0"/>
              </a:rPr>
              <a:t> in cancer.  Therefore, the ability to induce apoptosis in cancer cells by targeting the central cell death machinery would offer a powerful therapeutic strategy.</a:t>
            </a:r>
          </a:p>
          <a:p>
            <a:pPr>
              <a:defRPr/>
            </a:pPr>
            <a:endParaRPr lang="en-US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r>
              <a:rPr lang="en-US" b="1" dirty="0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Bcl-2 family proteins regulate Intrinsic apoptosis.  They share up to 4 common, highly-conserved, Bcl-2 homology or BH domains and</a:t>
            </a:r>
            <a:r>
              <a:rPr lang="en-US" b="1" dirty="0" smtClean="0">
                <a:ea typeface="ＭＳ Ｐゴシック" charset="0"/>
                <a:cs typeface="ＭＳ Ｐゴシック" charset="0"/>
              </a:rPr>
              <a:t> individual family members can be grouped into three factions base on the distinct mechanisms in which they regulate cell death.   </a:t>
            </a:r>
            <a:r>
              <a:rPr lang="en-US" b="1" dirty="0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Cells undergo apoptosis when stress signals are generated and activate BH3 only proteins by post-translational or transcriptional mechanisms.  Activated BH3 disrupts the interaction between pro-survival Bcl-2 proteins and the effectors </a:t>
            </a:r>
            <a:r>
              <a:rPr lang="en-US" b="1" dirty="0" err="1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Bax</a:t>
            </a:r>
            <a:r>
              <a:rPr lang="en-US" b="1" dirty="0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 and </a:t>
            </a:r>
            <a:r>
              <a:rPr lang="en-US" b="1" dirty="0" err="1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Bak</a:t>
            </a:r>
            <a:r>
              <a:rPr lang="en-US" b="1" dirty="0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 which, untethered, </a:t>
            </a:r>
            <a:r>
              <a:rPr lang="en-US" b="1" dirty="0" err="1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oligomerizes</a:t>
            </a:r>
            <a:r>
              <a:rPr lang="en-US" b="1" dirty="0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 to form pores on the outer mitochondrial membrane.  This breach of the outer mitochondria </a:t>
            </a:r>
            <a:r>
              <a:rPr lang="en-US" b="1" dirty="0" smtClean="0">
                <a:latin typeface="Calibri" charset="0"/>
                <a:ea typeface="ＭＳ Ｐゴシック" charset="0"/>
                <a:cs typeface="ＭＳ Ｐゴシック" charset="0"/>
              </a:rPr>
              <a:t>results in release of a cadre of </a:t>
            </a:r>
            <a:r>
              <a:rPr lang="en-US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apotogenic</a:t>
            </a:r>
            <a:r>
              <a:rPr lang="en-US" b="1" dirty="0" smtClean="0">
                <a:latin typeface="Calibri" charset="0"/>
                <a:ea typeface="ＭＳ Ｐゴシック" charset="0"/>
                <a:cs typeface="ＭＳ Ｐゴシック" charset="0"/>
              </a:rPr>
              <a:t> factors such as cytochrome c which in turns triggers a cascade of events that leads to downstream activation of </a:t>
            </a:r>
            <a:r>
              <a:rPr lang="en-US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caspases</a:t>
            </a:r>
            <a:r>
              <a:rPr lang="en-US" b="1" dirty="0" smtClean="0">
                <a:latin typeface="Calibri" charset="0"/>
                <a:ea typeface="ＭＳ Ｐゴシック" charset="0"/>
                <a:cs typeface="ＭＳ Ｐゴシック" charset="0"/>
              </a:rPr>
              <a:t> culminating in </a:t>
            </a:r>
            <a:r>
              <a:rPr lang="en-US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proteolytic</a:t>
            </a:r>
            <a:r>
              <a:rPr lang="en-US" b="1" dirty="0" smtClean="0">
                <a:latin typeface="Calibri" charset="0"/>
                <a:ea typeface="ＭＳ Ｐゴシック" charset="0"/>
                <a:cs typeface="ＭＳ Ｐゴシック" charset="0"/>
              </a:rPr>
              <a:t> degradation and nuclear fragmentation that are salient features of apoptotic cell death.  In cancer cells, overexpression of Bcl-2 acts a protein sink to sequester BH3-only proteins upon signals of stress thereby promoting tumor cell survival.  </a:t>
            </a:r>
          </a:p>
          <a:p>
            <a:pPr>
              <a:defRPr/>
            </a:pPr>
            <a:endParaRPr lang="en-US" b="1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r>
              <a:rPr lang="en-US" b="1" dirty="0" smtClean="0">
                <a:latin typeface="Calibri" charset="0"/>
                <a:ea typeface="ＭＳ Ｐゴシック" charset="0"/>
                <a:cs typeface="ＭＳ Ｐゴシック" charset="0"/>
              </a:rPr>
              <a:t>Anti-apoptotic Bcl-2 proteins prevent apoptosis by sequestering their   pro-apoptotic counterparts</a:t>
            </a:r>
          </a:p>
          <a:p>
            <a:pPr>
              <a:defRPr/>
            </a:pPr>
            <a:endParaRPr lang="en-US" b="1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spcBef>
                <a:spcPct val="0"/>
              </a:spcBef>
              <a:defRPr/>
            </a:pPr>
            <a:endParaRPr lang="en-US" b="1" dirty="0" smtClean="0">
              <a:solidFill>
                <a:schemeClr val="tx2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spcBef>
                <a:spcPct val="0"/>
              </a:spcBef>
              <a:defRPr/>
            </a:pPr>
            <a:r>
              <a:rPr lang="en-US" b="1" dirty="0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Death Signals:  DNA Damage, Somatic mutations, Oncogene signaling, Cell cycle </a:t>
            </a:r>
            <a:r>
              <a:rPr lang="en-US" b="1" dirty="0" err="1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dysregulation</a:t>
            </a:r>
            <a:r>
              <a:rPr lang="en-US" b="1" dirty="0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, Hypoxia, Detachment to substratum,</a:t>
            </a:r>
            <a:r>
              <a:rPr lang="en-US" b="1" baseline="0" dirty="0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 chemotherapeutics or targeted agents</a:t>
            </a:r>
            <a:r>
              <a:rPr lang="en-US" b="1" dirty="0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  <a:p>
            <a:pPr>
              <a:defRPr/>
            </a:pPr>
            <a:endParaRPr lang="en-US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spcBef>
                <a:spcPct val="0"/>
              </a:spcBef>
              <a:spcAft>
                <a:spcPct val="20000"/>
              </a:spcAft>
              <a:buSzPct val="70000"/>
              <a:buFont typeface="Wingdings" charset="2"/>
              <a:buNone/>
              <a:defRPr/>
            </a:pPr>
            <a:endParaRPr lang="en-US" kern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AAEE-DDC1-4250-803F-28333305547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866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>
                <a:latin typeface="Calibri" charset="0"/>
                <a:ea typeface="ＭＳ Ｐゴシック" charset="0"/>
                <a:cs typeface="ＭＳ Ｐゴシック" charset="0"/>
              </a:rPr>
              <a:t>Resistance to apoptosis is a major hallmark of cancer. A cells decision to undergo apoptosis is governed by a balance of pro-death and pro-survival factors that are often </a:t>
            </a:r>
            <a:r>
              <a:rPr lang="en-US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dysregulated</a:t>
            </a:r>
            <a:r>
              <a:rPr lang="en-US" b="1" dirty="0" smtClean="0">
                <a:latin typeface="Calibri" charset="0"/>
                <a:ea typeface="ＭＳ Ｐゴシック" charset="0"/>
                <a:cs typeface="ＭＳ Ｐゴシック" charset="0"/>
              </a:rPr>
              <a:t> in cancer.  Therefore, the ability to induce apoptosis in cancer cells by targeting the central cell death machinery would offer a powerful therapeutic strategy.</a:t>
            </a:r>
          </a:p>
          <a:p>
            <a:pPr>
              <a:defRPr/>
            </a:pPr>
            <a:endParaRPr lang="en-US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r>
              <a:rPr lang="en-US" b="1" dirty="0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Bcl-2 family proteins regulate Intrinsic apoptosis.  They share up to 4 common, highly-conserved, Bcl-2 homology or BH domains and</a:t>
            </a:r>
            <a:r>
              <a:rPr lang="en-US" b="1" dirty="0" smtClean="0">
                <a:ea typeface="ＭＳ Ｐゴシック" charset="0"/>
                <a:cs typeface="ＭＳ Ｐゴシック" charset="0"/>
              </a:rPr>
              <a:t> individual family members can be grouped into three factions base on the distinct mechanisms in which they regulate cell death.   </a:t>
            </a:r>
            <a:r>
              <a:rPr lang="en-US" b="1" dirty="0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Cells undergo apoptosis when stress signals are generated and activate BH3 only proteins by post-translational or transcriptional mechanisms.  Activated BH3 disrupts the interaction between pro-survival Bcl-2 proteins and the effectors </a:t>
            </a:r>
            <a:r>
              <a:rPr lang="en-US" b="1" dirty="0" err="1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Bax</a:t>
            </a:r>
            <a:r>
              <a:rPr lang="en-US" b="1" dirty="0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 and </a:t>
            </a:r>
            <a:r>
              <a:rPr lang="en-US" b="1" dirty="0" err="1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Bak</a:t>
            </a:r>
            <a:r>
              <a:rPr lang="en-US" b="1" dirty="0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 which, untethered, </a:t>
            </a:r>
            <a:r>
              <a:rPr lang="en-US" b="1" dirty="0" err="1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oligomerizes</a:t>
            </a:r>
            <a:r>
              <a:rPr lang="en-US" b="1" dirty="0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 to form pores on the outer mitochondrial membrane.  This breach of the outer mitochondria </a:t>
            </a:r>
            <a:r>
              <a:rPr lang="en-US" b="1" dirty="0" smtClean="0">
                <a:latin typeface="Calibri" charset="0"/>
                <a:ea typeface="ＭＳ Ｐゴシック" charset="0"/>
                <a:cs typeface="ＭＳ Ｐゴシック" charset="0"/>
              </a:rPr>
              <a:t>results in release of a cadre of </a:t>
            </a:r>
            <a:r>
              <a:rPr lang="en-US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apotogenic</a:t>
            </a:r>
            <a:r>
              <a:rPr lang="en-US" b="1" dirty="0" smtClean="0">
                <a:latin typeface="Calibri" charset="0"/>
                <a:ea typeface="ＭＳ Ｐゴシック" charset="0"/>
                <a:cs typeface="ＭＳ Ｐゴシック" charset="0"/>
              </a:rPr>
              <a:t> factors such as cytochrome c which in turns triggers a cascade of events that leads to downstream activation of </a:t>
            </a:r>
            <a:r>
              <a:rPr lang="en-US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caspases</a:t>
            </a:r>
            <a:r>
              <a:rPr lang="en-US" b="1" dirty="0" smtClean="0">
                <a:latin typeface="Calibri" charset="0"/>
                <a:ea typeface="ＭＳ Ｐゴシック" charset="0"/>
                <a:cs typeface="ＭＳ Ｐゴシック" charset="0"/>
              </a:rPr>
              <a:t> culminating in </a:t>
            </a:r>
            <a:r>
              <a:rPr lang="en-US" b="1" dirty="0" err="1" smtClean="0">
                <a:latin typeface="Calibri" charset="0"/>
                <a:ea typeface="ＭＳ Ｐゴシック" charset="0"/>
                <a:cs typeface="ＭＳ Ｐゴシック" charset="0"/>
              </a:rPr>
              <a:t>proteolytic</a:t>
            </a:r>
            <a:r>
              <a:rPr lang="en-US" b="1" dirty="0" smtClean="0">
                <a:latin typeface="Calibri" charset="0"/>
                <a:ea typeface="ＭＳ Ｐゴシック" charset="0"/>
                <a:cs typeface="ＭＳ Ｐゴシック" charset="0"/>
              </a:rPr>
              <a:t> degradation and nuclear fragmentation that are salient features of apoptotic cell death.  In cancer cells, overexpression of Bcl-2 acts a protein sink to sequester BH3-only proteins upon signals of stress thereby promoting tumor cell survival.  </a:t>
            </a:r>
          </a:p>
          <a:p>
            <a:pPr>
              <a:defRPr/>
            </a:pPr>
            <a:endParaRPr lang="en-US" b="1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r>
              <a:rPr lang="en-US" b="1" dirty="0" smtClean="0">
                <a:latin typeface="Calibri" charset="0"/>
                <a:ea typeface="ＭＳ Ｐゴシック" charset="0"/>
                <a:cs typeface="ＭＳ Ｐゴシック" charset="0"/>
              </a:rPr>
              <a:t>Anti-apoptotic Bcl-2 proteins prevent apoptosis by sequestering their   pro-apoptotic counterparts</a:t>
            </a:r>
          </a:p>
          <a:p>
            <a:pPr>
              <a:defRPr/>
            </a:pPr>
            <a:endParaRPr lang="en-US" b="1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spcBef>
                <a:spcPct val="0"/>
              </a:spcBef>
              <a:defRPr/>
            </a:pPr>
            <a:endParaRPr lang="en-US" b="1" dirty="0" smtClean="0">
              <a:solidFill>
                <a:schemeClr val="tx2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spcBef>
                <a:spcPct val="0"/>
              </a:spcBef>
              <a:defRPr/>
            </a:pPr>
            <a:r>
              <a:rPr lang="en-US" b="1" dirty="0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Death Signals:  DNA Damage, Somatic mutations, Oncogene signaling, Cell cycle </a:t>
            </a:r>
            <a:r>
              <a:rPr lang="en-US" b="1" dirty="0" err="1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dysregulation</a:t>
            </a:r>
            <a:r>
              <a:rPr lang="en-US" b="1" dirty="0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, Hypoxia, Detachment to substratum,</a:t>
            </a:r>
            <a:r>
              <a:rPr lang="en-US" b="1" baseline="0" dirty="0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 chemotherapeutics or targeted agents</a:t>
            </a:r>
            <a:r>
              <a:rPr lang="en-US" b="1" dirty="0" smtClean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  <a:p>
            <a:pPr>
              <a:defRPr/>
            </a:pPr>
            <a:endParaRPr lang="en-US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spcBef>
                <a:spcPct val="0"/>
              </a:spcBef>
              <a:spcAft>
                <a:spcPct val="20000"/>
              </a:spcAft>
              <a:buSzPct val="70000"/>
              <a:buFont typeface="Wingdings" charset="2"/>
              <a:buNone/>
              <a:defRPr/>
            </a:pPr>
            <a:endParaRPr lang="en-US" kern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AAEE-DDC1-4250-803F-28333305547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992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000" u="sng" dirty="0" smtClean="0"/>
              <a:t>Efficacy in Bcl-2 dependent tumors</a:t>
            </a:r>
            <a:r>
              <a:rPr lang="en-US" sz="2000" dirty="0" smtClean="0"/>
              <a:t>: CLL, NHL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Phase 1 efficacy in RR CLL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dirty="0" smtClean="0"/>
              <a:t>Objective ORR = 35% /  </a:t>
            </a:r>
            <a:r>
              <a:rPr lang="en-US" dirty="0" err="1" smtClean="0"/>
              <a:t>mPFS</a:t>
            </a:r>
            <a:r>
              <a:rPr lang="en-US" dirty="0" smtClean="0"/>
              <a:t> = 25 </a:t>
            </a:r>
            <a:r>
              <a:rPr lang="en-US" dirty="0" err="1" smtClean="0"/>
              <a:t>mo</a:t>
            </a:r>
            <a:endParaRPr lang="en-US" dirty="0" smtClean="0"/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dirty="0" smtClean="0"/>
              <a:t>90% patients &gt;50% reduction in lymphocytosis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dirty="0" smtClean="0"/>
              <a:t>38% patients &gt;50% reduction in tumor volume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AAEE-DDC1-4250-803F-28333305547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668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spcAft>
                <a:spcPct val="20000"/>
              </a:spcAft>
              <a:buSzPct val="70000"/>
              <a:buFont typeface="Wingdings" charset="2"/>
              <a:buNone/>
              <a:defRPr/>
            </a:pPr>
            <a:r>
              <a:rPr lang="en-US" kern="0" dirty="0" err="1" smtClean="0"/>
              <a:t>Navitoclax</a:t>
            </a:r>
            <a:r>
              <a:rPr lang="en-US" kern="0" dirty="0" smtClean="0"/>
              <a:t> 5 mg/kg </a:t>
            </a:r>
            <a:r>
              <a:rPr lang="en-US" kern="0" dirty="0" err="1" smtClean="0"/>
              <a:t>po</a:t>
            </a:r>
            <a:r>
              <a:rPr lang="en-US" kern="0" dirty="0" smtClean="0"/>
              <a:t> qdx1 results in ~95% platelet loss in dogs within 6 hours</a:t>
            </a:r>
          </a:p>
          <a:p>
            <a:pPr>
              <a:spcBef>
                <a:spcPct val="0"/>
              </a:spcBef>
              <a:spcAft>
                <a:spcPct val="20000"/>
              </a:spcAft>
              <a:buSzPct val="70000"/>
              <a:buFont typeface="Wingdings" charset="2"/>
              <a:buNone/>
              <a:defRPr/>
            </a:pPr>
            <a:r>
              <a:rPr lang="en-US" kern="0" dirty="0" smtClean="0"/>
              <a:t>ABT-199 has minimal platelet effect at ~20-fold higher dose and exposure </a:t>
            </a:r>
          </a:p>
          <a:p>
            <a:pPr>
              <a:spcBef>
                <a:spcPct val="0"/>
              </a:spcBef>
              <a:spcAft>
                <a:spcPct val="20000"/>
              </a:spcAft>
              <a:buSzPct val="70000"/>
              <a:buFont typeface="Wingdings" charset="2"/>
              <a:buNone/>
              <a:defRPr/>
            </a:pPr>
            <a:r>
              <a:rPr lang="en-US" kern="0" dirty="0" smtClean="0"/>
              <a:t>ABT-199 is significantly less potent than </a:t>
            </a:r>
            <a:r>
              <a:rPr lang="en-US" kern="0" dirty="0" err="1" smtClean="0"/>
              <a:t>navitoclax</a:t>
            </a:r>
            <a:r>
              <a:rPr lang="en-US" kern="0" dirty="0" smtClean="0"/>
              <a:t> against human platelets ex vivo (n=9).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AAEE-DDC1-4250-803F-28333305547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964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samples evaluable for MCL-1</a:t>
            </a:r>
            <a:r>
              <a:rPr lang="en-US" baseline="0" dirty="0" smtClean="0"/>
              <a:t> tumor staining (n=77), 81% (62/77) scored 1+ or weaker.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AAEE-DDC1-4250-803F-28333305547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849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67% if patients</a:t>
            </a:r>
            <a:r>
              <a:rPr lang="en-US" baseline="0" dirty="0" smtClean="0"/>
              <a:t> in phase IA trial experienced grade 3/4 SAEs:  anemia, thrombocytopenia.  </a:t>
            </a:r>
          </a:p>
          <a:p>
            <a:r>
              <a:rPr lang="en-US" baseline="0" dirty="0" smtClean="0"/>
              <a:t>70% of patients in phase 1B trial experience grade ¾ SAEs:  anemia thrombocytopenia and decreased neutrophil count.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AAEE-DDC1-4250-803F-28333305547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626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5851526"/>
            <a:ext cx="9144000" cy="10064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3400" y="482601"/>
            <a:ext cx="5486400" cy="2061153"/>
          </a:xfrm>
        </p:spPr>
        <p:txBody>
          <a:bodyPr>
            <a:noAutofit/>
          </a:bodyPr>
          <a:lstStyle>
            <a:lvl1pPr>
              <a:defRPr sz="3600" b="1" cap="all" baseline="0"/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533400" y="2616200"/>
            <a:ext cx="4876800" cy="1117600"/>
          </a:xfrm>
        </p:spPr>
        <p:txBody>
          <a:bodyPr lIns="0" tIns="0" rIns="0" bIns="0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Subhead</a:t>
            </a:r>
          </a:p>
        </p:txBody>
      </p:sp>
      <p:sp>
        <p:nvSpPr>
          <p:cNvPr id="8" name="Text Placeholder 7"/>
          <p:cNvSpPr txBox="1">
            <a:spLocks/>
          </p:cNvSpPr>
          <p:nvPr userDrawn="1"/>
        </p:nvSpPr>
        <p:spPr>
          <a:xfrm>
            <a:off x="3954242" y="6553349"/>
            <a:ext cx="1158971" cy="969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00" b="0" cap="all" baseline="0" dirty="0" smtClean="0">
                <a:solidFill>
                  <a:schemeClr val="tx2"/>
                </a:solidFill>
              </a:rPr>
              <a:t>For internal use only.</a:t>
            </a:r>
            <a:endParaRPr lang="en-US" sz="700" b="0" cap="all" baseline="0" dirty="0">
              <a:solidFill>
                <a:schemeClr val="tx2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3009727" y="6400800"/>
            <a:ext cx="3048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00" cap="all" baseline="0" dirty="0" smtClean="0">
                <a:solidFill>
                  <a:schemeClr val="tx2"/>
                </a:solidFill>
              </a:rPr>
              <a:t>Presentation title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15153"/>
            <a:ext cx="1959768" cy="316046"/>
          </a:xfrm>
          <a:prstGeom prst="rect">
            <a:avLst/>
          </a:prstGeom>
        </p:spPr>
      </p:pic>
      <p:pic>
        <p:nvPicPr>
          <p:cNvPr id="11" name="Tradename logo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187" y="6410811"/>
            <a:ext cx="1542301" cy="320952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7620000" y="6629400"/>
            <a:ext cx="8382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364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7543800" cy="4419600"/>
          </a:xfrm>
        </p:spPr>
        <p:txBody>
          <a:bodyPr lIns="0" tIns="0" rIns="0" bIns="0"/>
          <a:lstStyle>
            <a:lvl1pPr>
              <a:buClr>
                <a:schemeClr val="accent3"/>
              </a:buClr>
              <a:defRPr>
                <a:solidFill>
                  <a:schemeClr val="tx1"/>
                </a:solidFill>
              </a:defRPr>
            </a:lvl1pPr>
            <a:lvl2pPr marL="342900" indent="-171450">
              <a:buClr>
                <a:schemeClr val="accent3"/>
              </a:buClr>
              <a:defRPr>
                <a:solidFill>
                  <a:schemeClr val="tx1"/>
                </a:solidFill>
              </a:defRPr>
            </a:lvl2pPr>
            <a:lvl3pPr marL="514350" indent="-114300">
              <a:defRPr>
                <a:solidFill>
                  <a:schemeClr val="tx1"/>
                </a:solidFill>
              </a:defRPr>
            </a:lvl3pPr>
            <a:lvl4pPr marL="685800" indent="-114300">
              <a:buClr>
                <a:schemeClr val="accent3"/>
              </a:buClr>
              <a:defRPr>
                <a:solidFill>
                  <a:schemeClr val="tx1"/>
                </a:solidFill>
              </a:defRPr>
            </a:lvl4pPr>
            <a:lvl5pPr marL="857250" indent="-114300">
              <a:buClr>
                <a:schemeClr val="accent3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177800"/>
            <a:ext cx="6096000" cy="101600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77296" y="6560343"/>
            <a:ext cx="190504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>
                <a:solidFill>
                  <a:schemeClr val="tx2"/>
                </a:solidFill>
              </a:defRPr>
            </a:lvl1pPr>
          </a:lstStyle>
          <a:p>
            <a:fld id="{38C57934-C927-4F09-B604-24D7A0AE48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7"/>
          <p:cNvSpPr txBox="1">
            <a:spLocks/>
          </p:cNvSpPr>
          <p:nvPr userDrawn="1"/>
        </p:nvSpPr>
        <p:spPr>
          <a:xfrm>
            <a:off x="3954242" y="6553349"/>
            <a:ext cx="1158971" cy="969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00" b="0" cap="all" baseline="0" dirty="0" smtClean="0">
                <a:solidFill>
                  <a:schemeClr val="tx2"/>
                </a:solidFill>
              </a:rPr>
              <a:t>For internal use only.</a:t>
            </a:r>
            <a:endParaRPr lang="en-US" sz="700" b="0" cap="all" baseline="0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3009727" y="6400800"/>
            <a:ext cx="3048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00" cap="all" baseline="0" dirty="0" smtClean="0">
                <a:solidFill>
                  <a:schemeClr val="tx2"/>
                </a:solidFill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621186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5851526"/>
            <a:ext cx="9144000" cy="10064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3401" y="787400"/>
            <a:ext cx="6266496" cy="2073275"/>
          </a:xfrm>
        </p:spPr>
        <p:txBody>
          <a:bodyPr anchor="b">
            <a:noAutofit/>
          </a:bodyPr>
          <a:lstStyle>
            <a:lvl1pPr algn="l">
              <a:defRPr sz="3600" b="0" cap="all"/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77296" y="6560343"/>
            <a:ext cx="190504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>
                <a:solidFill>
                  <a:schemeClr val="tx2"/>
                </a:solidFill>
              </a:defRPr>
            </a:lvl1pPr>
          </a:lstStyle>
          <a:p>
            <a:fld id="{38C57934-C927-4F09-B604-24D7A0AE48D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15153"/>
            <a:ext cx="1959768" cy="316046"/>
          </a:xfrm>
          <a:prstGeom prst="rect">
            <a:avLst/>
          </a:prstGeom>
        </p:spPr>
      </p:pic>
      <p:sp>
        <p:nvSpPr>
          <p:cNvPr id="11" name="Text Placeholder 7"/>
          <p:cNvSpPr txBox="1">
            <a:spLocks/>
          </p:cNvSpPr>
          <p:nvPr userDrawn="1"/>
        </p:nvSpPr>
        <p:spPr>
          <a:xfrm>
            <a:off x="3954242" y="6553349"/>
            <a:ext cx="1158971" cy="969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00" b="0" cap="all" baseline="0" dirty="0" smtClean="0">
                <a:solidFill>
                  <a:schemeClr val="tx2"/>
                </a:solidFill>
              </a:rPr>
              <a:t>For internal use only.</a:t>
            </a:r>
            <a:endParaRPr lang="en-US" sz="700" b="0" cap="all" baseline="0" dirty="0">
              <a:solidFill>
                <a:schemeClr val="tx2"/>
              </a:solidFill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3009727" y="6400800"/>
            <a:ext cx="3048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00" cap="all" baseline="0" dirty="0" smtClean="0">
                <a:solidFill>
                  <a:schemeClr val="tx2"/>
                </a:solidFill>
              </a:rPr>
              <a:t>Presentation title</a:t>
            </a:r>
          </a:p>
        </p:txBody>
      </p:sp>
      <p:pic>
        <p:nvPicPr>
          <p:cNvPr id="12" name="Tradename logo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187" y="6410811"/>
            <a:ext cx="1542301" cy="320952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7620000" y="6629400"/>
            <a:ext cx="8382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32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399" y="1193801"/>
            <a:ext cx="4040188" cy="711199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2006600"/>
            <a:ext cx="4040188" cy="37084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buClr>
                <a:schemeClr val="accent3"/>
              </a:buClr>
              <a:defRPr sz="1400"/>
            </a:lvl2pPr>
            <a:lvl3pPr>
              <a:defRPr sz="1200"/>
            </a:lvl3pPr>
            <a:lvl4pPr>
              <a:buClr>
                <a:schemeClr val="accent3"/>
              </a:buCl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6" y="1193801"/>
            <a:ext cx="4041775" cy="711199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6" y="2006600"/>
            <a:ext cx="4041775" cy="37084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buClr>
                <a:schemeClr val="accent3"/>
              </a:buClr>
              <a:defRPr sz="1400"/>
            </a:lvl2pPr>
            <a:lvl3pPr>
              <a:defRPr sz="1200"/>
            </a:lvl3pPr>
            <a:lvl4pPr>
              <a:buClr>
                <a:schemeClr val="accent3"/>
              </a:buCl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533400" y="177800"/>
            <a:ext cx="6096000" cy="1016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77296" y="6560343"/>
            <a:ext cx="190504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>
                <a:solidFill>
                  <a:schemeClr val="tx2"/>
                </a:solidFill>
              </a:defRPr>
            </a:lvl1pPr>
          </a:lstStyle>
          <a:p>
            <a:fld id="{38C57934-C927-4F09-B604-24D7A0AE48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7"/>
          <p:cNvSpPr txBox="1">
            <a:spLocks/>
          </p:cNvSpPr>
          <p:nvPr userDrawn="1"/>
        </p:nvSpPr>
        <p:spPr>
          <a:xfrm>
            <a:off x="3954242" y="6553349"/>
            <a:ext cx="1158971" cy="969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00" b="0" cap="all" baseline="0" dirty="0" smtClean="0">
                <a:solidFill>
                  <a:schemeClr val="tx2"/>
                </a:solidFill>
              </a:rPr>
              <a:t>For internal use only.</a:t>
            </a:r>
            <a:endParaRPr lang="en-US" sz="700" b="0" cap="all" baseline="0" dirty="0">
              <a:solidFill>
                <a:schemeClr val="tx2"/>
              </a:solidFill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3009727" y="6400800"/>
            <a:ext cx="3048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00" cap="all" baseline="0" dirty="0" smtClean="0">
                <a:solidFill>
                  <a:schemeClr val="tx2"/>
                </a:solidFill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886581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77296" y="6560343"/>
            <a:ext cx="190504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>
                <a:solidFill>
                  <a:schemeClr val="tx2"/>
                </a:solidFill>
              </a:defRPr>
            </a:lvl1pPr>
          </a:lstStyle>
          <a:p>
            <a:fld id="{38C57934-C927-4F09-B604-24D7A0AE48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7"/>
          <p:cNvSpPr txBox="1">
            <a:spLocks/>
          </p:cNvSpPr>
          <p:nvPr userDrawn="1"/>
        </p:nvSpPr>
        <p:spPr>
          <a:xfrm>
            <a:off x="3954242" y="6553349"/>
            <a:ext cx="1158971" cy="969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00" b="0" cap="all" baseline="0" dirty="0" smtClean="0">
                <a:solidFill>
                  <a:schemeClr val="tx2"/>
                </a:solidFill>
              </a:rPr>
              <a:t>For internal use only.</a:t>
            </a:r>
            <a:endParaRPr lang="en-US" sz="700" b="0" cap="all" baseline="0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009727" y="6400800"/>
            <a:ext cx="3048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00" cap="all" baseline="0" dirty="0" smtClean="0">
                <a:solidFill>
                  <a:schemeClr val="tx2"/>
                </a:solidFill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4262720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77296" y="6560343"/>
            <a:ext cx="190504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>
                <a:solidFill>
                  <a:schemeClr val="tx2"/>
                </a:solidFill>
              </a:defRPr>
            </a:lvl1pPr>
          </a:lstStyle>
          <a:p>
            <a:fld id="{38C57934-C927-4F09-B604-24D7A0AE48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 txBox="1">
            <a:spLocks/>
          </p:cNvSpPr>
          <p:nvPr userDrawn="1"/>
        </p:nvSpPr>
        <p:spPr>
          <a:xfrm>
            <a:off x="3954242" y="6553349"/>
            <a:ext cx="1158971" cy="969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00" b="0" cap="all" baseline="0" dirty="0" smtClean="0">
                <a:solidFill>
                  <a:schemeClr val="tx2"/>
                </a:solidFill>
              </a:rPr>
              <a:t>For internal use only.</a:t>
            </a:r>
            <a:endParaRPr lang="en-US" sz="700" b="0" cap="all" baseline="0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009727" y="6400800"/>
            <a:ext cx="3048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00" cap="all" baseline="0" dirty="0" smtClean="0">
                <a:solidFill>
                  <a:schemeClr val="tx2"/>
                </a:solidFill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876543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jpg"/><Relationship Id="rId9" Type="http://schemas.openxmlformats.org/officeDocument/2006/relationships/image" Target="../media/image2.jpg"/><Relationship Id="rId10" Type="http://schemas.openxmlformats.org/officeDocument/2006/relationships/image" Target="../media/image3.png"/><Relationship Id="rId11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ame"/>
          <p:cNvSpPr/>
          <p:nvPr/>
        </p:nvSpPr>
        <p:spPr>
          <a:xfrm>
            <a:off x="0" y="0"/>
            <a:ext cx="9141835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corner art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274" y="1"/>
            <a:ext cx="2762166" cy="8381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177800"/>
            <a:ext cx="6096000" cy="1016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295400"/>
            <a:ext cx="7543800" cy="4368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6" name="LINE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72598"/>
            <a:ext cx="9144000" cy="59376"/>
          </a:xfrm>
          <a:prstGeom prst="rect">
            <a:avLst/>
          </a:prstGeom>
        </p:spPr>
      </p:pic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77296" y="6560343"/>
            <a:ext cx="190504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>
                <a:solidFill>
                  <a:schemeClr val="tx2"/>
                </a:solidFill>
              </a:defRPr>
            </a:lvl1pPr>
          </a:lstStyle>
          <a:p>
            <a:fld id="{38C57934-C927-4F09-B604-24D7A0AE48D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415153"/>
            <a:ext cx="1959768" cy="316046"/>
          </a:xfrm>
          <a:prstGeom prst="rect">
            <a:avLst/>
          </a:prstGeom>
        </p:spPr>
      </p:pic>
      <p:pic>
        <p:nvPicPr>
          <p:cNvPr id="10" name="Tradename logo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187" y="6410811"/>
            <a:ext cx="1542301" cy="32095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20000" y="6629400"/>
            <a:ext cx="8382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583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14300" indent="-1143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7145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indent="-1143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1143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857250" indent="-114300" algn="l" defTabSz="914400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1.emf"/><Relationship Id="rId5" Type="http://schemas.openxmlformats.org/officeDocument/2006/relationships/image" Target="../media/image12.emf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4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4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4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4" Type="http://schemas.openxmlformats.org/officeDocument/2006/relationships/image" Target="../media/image33.emf"/><Relationship Id="rId5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wmf"/><Relationship Id="rId3" Type="http://schemas.openxmlformats.org/officeDocument/2006/relationships/image" Target="../media/image35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4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emf"/><Relationship Id="rId5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4" Type="http://schemas.openxmlformats.org/officeDocument/2006/relationships/image" Target="../media/image46.emf"/><Relationship Id="rId5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4" Type="http://schemas.openxmlformats.org/officeDocument/2006/relationships/image" Target="../media/image49.emf"/><Relationship Id="rId5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1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Relationship Id="rId3" Type="http://schemas.openxmlformats.org/officeDocument/2006/relationships/image" Target="../media/image53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4" Type="http://schemas.openxmlformats.org/officeDocument/2006/relationships/image" Target="../media/image56.emf"/><Relationship Id="rId5" Type="http://schemas.openxmlformats.org/officeDocument/2006/relationships/image" Target="../media/image5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6" Type="http://schemas.openxmlformats.org/officeDocument/2006/relationships/image" Target="../media/image6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4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115890" y="2252128"/>
            <a:ext cx="4876800" cy="1542571"/>
          </a:xfrm>
        </p:spPr>
        <p:txBody>
          <a:bodyPr>
            <a:noAutofit/>
          </a:bodyPr>
          <a:lstStyle/>
          <a:p>
            <a:r>
              <a:rPr lang="en-US" sz="1800" dirty="0" smtClean="0"/>
              <a:t>Deepak Sampath, Ph.D.</a:t>
            </a:r>
          </a:p>
          <a:p>
            <a:r>
              <a:rPr lang="en-US" sz="1800" dirty="0" smtClean="0"/>
              <a:t>Principal Scientist</a:t>
            </a:r>
            <a:endParaRPr lang="en-US" sz="1800" dirty="0"/>
          </a:p>
          <a:p>
            <a:r>
              <a:rPr lang="en-US" sz="1800" dirty="0" smtClean="0"/>
              <a:t>Department of Translational </a:t>
            </a:r>
            <a:r>
              <a:rPr lang="en-US" sz="1800" dirty="0" smtClean="0"/>
              <a:t>Oncology</a:t>
            </a:r>
          </a:p>
          <a:p>
            <a:r>
              <a:rPr lang="en-US" sz="1800" dirty="0" smtClean="0"/>
              <a:t>Genentech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33075" y="870302"/>
            <a:ext cx="8204992" cy="12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000090"/>
                </a:solidFill>
              </a:rPr>
              <a:t>Grim Reaping the Benefits of </a:t>
            </a:r>
            <a:r>
              <a:rPr lang="en-US" b="1" dirty="0" err="1" smtClean="0">
                <a:solidFill>
                  <a:srgbClr val="000090"/>
                </a:solidFill>
              </a:rPr>
              <a:t>Venetoclax</a:t>
            </a:r>
            <a:r>
              <a:rPr lang="en-US" b="1" dirty="0" smtClean="0">
                <a:solidFill>
                  <a:srgbClr val="000090"/>
                </a:solidFill>
              </a:rPr>
              <a:t> (</a:t>
            </a:r>
            <a:r>
              <a:rPr lang="en-US" b="1" dirty="0" err="1" smtClean="0">
                <a:solidFill>
                  <a:srgbClr val="000090"/>
                </a:solidFill>
              </a:rPr>
              <a:t>Venclexta</a:t>
            </a:r>
            <a:r>
              <a:rPr lang="en-US" b="1" dirty="0" smtClean="0">
                <a:solidFill>
                  <a:srgbClr val="000090"/>
                </a:solidFill>
              </a:rPr>
              <a:t>®), a BCL</a:t>
            </a:r>
            <a:r>
              <a:rPr lang="en-US" b="1" dirty="0">
                <a:solidFill>
                  <a:srgbClr val="000090"/>
                </a:solidFill>
              </a:rPr>
              <a:t>-2 Selective </a:t>
            </a:r>
            <a:r>
              <a:rPr lang="en-US" b="1" dirty="0" smtClean="0">
                <a:solidFill>
                  <a:srgbClr val="000090"/>
                </a:solidFill>
              </a:rPr>
              <a:t>Antagonist, for </a:t>
            </a:r>
            <a:r>
              <a:rPr lang="en-US" b="1" dirty="0">
                <a:solidFill>
                  <a:srgbClr val="000090"/>
                </a:solidFill>
              </a:rPr>
              <a:t>the Treatment of </a:t>
            </a:r>
            <a:r>
              <a:rPr lang="en-US" b="1" dirty="0" smtClean="0">
                <a:solidFill>
                  <a:srgbClr val="000090"/>
                </a:solidFill>
              </a:rPr>
              <a:t>Hematological Malignancies</a:t>
            </a:r>
            <a:endParaRPr lang="en-US" b="1" dirty="0">
              <a:solidFill>
                <a:srgbClr val="00009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49275" y="6358071"/>
            <a:ext cx="1285721" cy="32342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6488" y="3713577"/>
            <a:ext cx="316302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 smtClean="0">
                <a:solidFill>
                  <a:schemeClr val="tx2"/>
                </a:solidFill>
              </a:rPr>
              <a:t>November 28</a:t>
            </a:r>
            <a:r>
              <a:rPr lang="en-US" sz="1600" baseline="30000" dirty="0" smtClean="0">
                <a:solidFill>
                  <a:schemeClr val="tx2"/>
                </a:solidFill>
              </a:rPr>
              <a:t>th</a:t>
            </a:r>
            <a:r>
              <a:rPr lang="en-US" sz="1600" dirty="0" smtClean="0">
                <a:solidFill>
                  <a:schemeClr val="tx2"/>
                </a:solidFill>
              </a:rPr>
              <a:t>, 2016</a:t>
            </a:r>
          </a:p>
          <a:p>
            <a:r>
              <a:rPr lang="en-US" sz="1600" dirty="0" smtClean="0">
                <a:solidFill>
                  <a:schemeClr val="tx2"/>
                </a:solidFill>
              </a:rPr>
              <a:t>Translational Medicine Conference</a:t>
            </a:r>
          </a:p>
        </p:txBody>
      </p:sp>
    </p:spTree>
    <p:extLst>
      <p:ext uri="{BB962C8B-B14F-4D97-AF65-F5344CB8AC3E}">
        <p14:creationId xmlns:p14="http://schemas.microsoft.com/office/powerpoint/2010/main" val="1595338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101601" y="1050400"/>
            <a:ext cx="8991600" cy="458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BCL-2 family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as regulators of intrinsic apoptotic pathways</a:t>
            </a:r>
          </a:p>
          <a:p>
            <a:pPr marL="457200" lvl="1" indent="0" eaLnBrk="1" hangingPunct="1">
              <a:defRPr/>
            </a:pPr>
            <a:endParaRPr lang="en-US" sz="2000" dirty="0" smtClean="0">
              <a:solidFill>
                <a:srgbClr val="000000"/>
              </a:solidFill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BH3 </a:t>
            </a:r>
            <a:r>
              <a:rPr lang="en-US" sz="2000" dirty="0" err="1" smtClean="0">
                <a:solidFill>
                  <a:srgbClr val="000000"/>
                </a:solidFill>
              </a:rPr>
              <a:t>mimetics</a:t>
            </a:r>
            <a:r>
              <a:rPr lang="en-US" sz="2000" dirty="0" smtClean="0">
                <a:solidFill>
                  <a:srgbClr val="000000"/>
                </a:solidFill>
              </a:rPr>
              <a:t> as a cancer therapeutic:</a:t>
            </a:r>
            <a:endParaRPr lang="en-US" sz="2000" dirty="0">
              <a:solidFill>
                <a:srgbClr val="000000"/>
              </a:solidFill>
            </a:endParaRPr>
          </a:p>
          <a:p>
            <a:pPr marL="800100" lvl="1" eaLnBrk="1" hangingPunct="1">
              <a:buSzPct val="90000"/>
              <a:buFont typeface="Courier New"/>
              <a:buChar char="o"/>
              <a:defRPr/>
            </a:pPr>
            <a:r>
              <a:rPr lang="en-US" sz="1800" dirty="0" err="1" smtClean="0"/>
              <a:t>Venetoclax</a:t>
            </a:r>
            <a:r>
              <a:rPr lang="en-US" sz="1800" dirty="0" smtClean="0"/>
              <a:t> (ABT-199/GDC-0199):</a:t>
            </a:r>
          </a:p>
          <a:p>
            <a:pPr marL="1200150" lvl="2" indent="-285750" eaLnBrk="1" hangingPunct="1">
              <a:buSzPct val="80000"/>
              <a:buFont typeface="Wingdings" charset="2"/>
              <a:buChar char="Ø"/>
              <a:defRPr/>
            </a:pPr>
            <a:r>
              <a:rPr lang="en-US" sz="1800" dirty="0" smtClean="0"/>
              <a:t>Preclinical Pharmacology </a:t>
            </a:r>
          </a:p>
          <a:p>
            <a:pPr marL="1200150" lvl="2" indent="-285750" eaLnBrk="1" hangingPunct="1">
              <a:buSzPct val="80000"/>
              <a:buFont typeface="Wingdings" charset="2"/>
              <a:buChar char="Ø"/>
              <a:defRPr/>
            </a:pPr>
            <a:r>
              <a:rPr lang="en-US" sz="1800" dirty="0" smtClean="0"/>
              <a:t>Predictive Biomarkers </a:t>
            </a:r>
          </a:p>
          <a:p>
            <a:pPr marL="1200150" lvl="2" indent="-285750" eaLnBrk="1" hangingPunct="1">
              <a:buSzPct val="80000"/>
              <a:buFont typeface="Wingdings" charset="2"/>
              <a:buChar char="Ø"/>
              <a:defRPr/>
            </a:pPr>
            <a:r>
              <a:rPr lang="en-US" sz="1800" dirty="0" smtClean="0"/>
              <a:t>Clinical data from pivotal/registration trial in relapsed/refractory CLL</a:t>
            </a:r>
          </a:p>
          <a:p>
            <a:pPr marL="0" indent="0" eaLnBrk="1" hangingPunct="1">
              <a:defRPr/>
            </a:pPr>
            <a:endParaRPr lang="en-US" sz="2000" dirty="0" smtClean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000" dirty="0" smtClean="0"/>
              <a:t>Mechanisms of intrinsic drug resistance to </a:t>
            </a:r>
            <a:r>
              <a:rPr lang="en-US" sz="2000" dirty="0" err="1" smtClean="0"/>
              <a:t>venetoclax</a:t>
            </a:r>
            <a:endParaRPr lang="en-US" sz="2000" dirty="0" smtClean="0"/>
          </a:p>
          <a:p>
            <a:pPr marL="0" indent="0" eaLnBrk="1" hangingPunct="1">
              <a:defRPr/>
            </a:pPr>
            <a:endParaRPr lang="en-US" sz="2000" dirty="0" smtClean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000" dirty="0"/>
              <a:t>I</a:t>
            </a:r>
            <a:r>
              <a:rPr lang="en-US" sz="2000" dirty="0" smtClean="0"/>
              <a:t>dentification of drug combination partners to support clinical development in additional hematological malignancies (i.e. multiple myeloma)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sz="2000" dirty="0" smtClean="0"/>
          </a:p>
          <a:p>
            <a:pPr eaLnBrk="1" hangingPunct="1">
              <a:buFont typeface="Arial" charset="0"/>
              <a:buChar char="•"/>
              <a:defRPr/>
            </a:pPr>
            <a:endParaRPr lang="en-US" sz="2000" dirty="0" smtClean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000" dirty="0" smtClean="0"/>
              <a:t>Summary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600" y="304800"/>
            <a:ext cx="300983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Presentation Outline</a:t>
            </a:r>
            <a:endParaRPr lang="en-US" sz="2400" b="1" dirty="0" smtClean="0">
              <a:solidFill>
                <a:srgbClr val="00009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15181" y="6358071"/>
            <a:ext cx="1498693" cy="378644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603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5017" y="88819"/>
            <a:ext cx="72292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Resistance to Apoptosis is a Hallmark of Cancer </a:t>
            </a:r>
            <a:endParaRPr lang="en-US" sz="2400" b="1" dirty="0">
              <a:solidFill>
                <a:srgbClr val="00009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15181" y="6358071"/>
            <a:ext cx="1498693" cy="378644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s://antisensescienceblog.files.wordpress.com/2014/07/hallmarks-10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5" r="5521"/>
          <a:stretch/>
        </p:blipFill>
        <p:spPr bwMode="auto">
          <a:xfrm>
            <a:off x="4818468" y="1293813"/>
            <a:ext cx="4147922" cy="3809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973638" y="5213350"/>
            <a:ext cx="3949700" cy="369332"/>
          </a:xfrm>
          <a:prstGeom prst="rect">
            <a:avLst/>
          </a:prstGeom>
          <a:noFill/>
          <a:ln w="28575">
            <a:noFill/>
            <a:prstDash val="dash"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  <a:spcAft>
                <a:spcPct val="50000"/>
              </a:spcAft>
            </a:pPr>
            <a:r>
              <a:rPr lang="en-US" sz="1200" dirty="0" err="1">
                <a:solidFill>
                  <a:srgbClr val="000090"/>
                </a:solidFill>
                <a:latin typeface="Arial" charset="0"/>
              </a:rPr>
              <a:t>Hanahan</a:t>
            </a:r>
            <a:r>
              <a:rPr lang="en-US" sz="1200" dirty="0">
                <a:solidFill>
                  <a:srgbClr val="000090"/>
                </a:solidFill>
                <a:latin typeface="Arial" charset="0"/>
              </a:rPr>
              <a:t>, D., Weinberg, R.A. (</a:t>
            </a:r>
            <a:r>
              <a:rPr lang="en-US" sz="1200" dirty="0" smtClean="0">
                <a:solidFill>
                  <a:srgbClr val="000090"/>
                </a:solidFill>
                <a:latin typeface="Arial" charset="0"/>
              </a:rPr>
              <a:t>2011) </a:t>
            </a:r>
            <a:r>
              <a:rPr lang="en-US" sz="1200" dirty="0">
                <a:solidFill>
                  <a:srgbClr val="000090"/>
                </a:solidFill>
                <a:latin typeface="Arial" charset="0"/>
              </a:rPr>
              <a:t>The Hallmarks of </a:t>
            </a:r>
            <a:r>
              <a:rPr lang="en-US" sz="1200" dirty="0" smtClean="0">
                <a:solidFill>
                  <a:srgbClr val="000090"/>
                </a:solidFill>
                <a:latin typeface="Arial" charset="0"/>
              </a:rPr>
              <a:t>Cancer: The Next Generation </a:t>
            </a:r>
            <a:r>
              <a:rPr lang="en-US" sz="1200" i="1" dirty="0">
                <a:solidFill>
                  <a:srgbClr val="000090"/>
                </a:solidFill>
                <a:latin typeface="Arial" charset="0"/>
              </a:rPr>
              <a:t>Cell</a:t>
            </a:r>
            <a:r>
              <a:rPr lang="en-US" sz="1200" dirty="0">
                <a:solidFill>
                  <a:srgbClr val="000090"/>
                </a:solidFill>
                <a:latin typeface="Arial" charset="0"/>
              </a:rPr>
              <a:t>, </a:t>
            </a:r>
            <a:r>
              <a:rPr lang="en-US" sz="1200" b="1" dirty="0" smtClean="0">
                <a:solidFill>
                  <a:srgbClr val="000090"/>
                </a:solidFill>
                <a:latin typeface="Arial" charset="0"/>
              </a:rPr>
              <a:t>144</a:t>
            </a:r>
            <a:r>
              <a:rPr lang="en-US" sz="1200" dirty="0" smtClean="0">
                <a:solidFill>
                  <a:srgbClr val="000090"/>
                </a:solidFill>
                <a:latin typeface="Arial" charset="0"/>
              </a:rPr>
              <a:t>, 646-674.</a:t>
            </a:r>
            <a:endParaRPr lang="en-US" sz="1200" dirty="0">
              <a:solidFill>
                <a:srgbClr val="000090"/>
              </a:solidFill>
              <a:latin typeface="Arial" charset="0"/>
            </a:endParaRPr>
          </a:p>
        </p:txBody>
      </p:sp>
      <p:sp>
        <p:nvSpPr>
          <p:cNvPr id="9" name="Oval 6"/>
          <p:cNvSpPr>
            <a:spLocks noChangeArrowheads="1"/>
          </p:cNvSpPr>
          <p:nvPr/>
        </p:nvSpPr>
        <p:spPr bwMode="auto">
          <a:xfrm>
            <a:off x="4483839" y="2683909"/>
            <a:ext cx="1885950" cy="1066800"/>
          </a:xfrm>
          <a:prstGeom prst="ellips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27002" y="1092196"/>
            <a:ext cx="4377266" cy="47089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dirty="0" smtClean="0"/>
              <a:t>Apoptosis (programmed cell death) is the natural mechanism to eliminate damaged cells</a:t>
            </a:r>
          </a:p>
          <a:p>
            <a:endParaRPr lang="en-US" sz="1700" dirty="0" smtClean="0"/>
          </a:p>
          <a:p>
            <a:pPr marL="285750" indent="-285750">
              <a:buFont typeface="Arial"/>
              <a:buChar char="•"/>
            </a:pPr>
            <a:r>
              <a:rPr lang="en-US" sz="1700" dirty="0" smtClean="0"/>
              <a:t>Cancer cells induce mechanisms to survive stresses that kill normal healthy cells</a:t>
            </a:r>
          </a:p>
          <a:p>
            <a:pPr marL="285750" indent="-285750">
              <a:buFont typeface="Arial"/>
              <a:buChar char="•"/>
            </a:pPr>
            <a:endParaRPr lang="en-US" sz="1700" dirty="0"/>
          </a:p>
          <a:p>
            <a:pPr marL="285750" indent="-285750">
              <a:buFont typeface="Arial"/>
              <a:buChar char="•"/>
            </a:pPr>
            <a:r>
              <a:rPr lang="en-US" sz="1700" dirty="0" smtClean="0"/>
              <a:t>Defects in apoptosis regulation contribute to tumorigenic phenotypes</a:t>
            </a:r>
          </a:p>
          <a:p>
            <a:pPr marL="742950" lvl="1" indent="-285750">
              <a:buFont typeface="Arial"/>
              <a:buChar char="•"/>
            </a:pPr>
            <a:r>
              <a:rPr lang="en-US" sz="1700" dirty="0" smtClean="0"/>
              <a:t>Accumulation of oncogenic mutations that result in more aggressive tumors</a:t>
            </a:r>
          </a:p>
          <a:p>
            <a:pPr lvl="1"/>
            <a:endParaRPr lang="en-US" sz="1700" dirty="0"/>
          </a:p>
          <a:p>
            <a:pPr marL="742950" lvl="1" indent="-285750">
              <a:buFont typeface="Arial"/>
              <a:buChar char="•"/>
            </a:pPr>
            <a:r>
              <a:rPr lang="en-US" sz="1700" dirty="0" smtClean="0"/>
              <a:t>Resistance to chemotherapy or </a:t>
            </a:r>
            <a:r>
              <a:rPr lang="en-US" sz="1700" dirty="0" err="1" smtClean="0"/>
              <a:t>cytotoxins</a:t>
            </a:r>
            <a:endParaRPr lang="en-US" sz="1700" dirty="0" smtClean="0"/>
          </a:p>
          <a:p>
            <a:pPr marL="742950" lvl="1" indent="-285750">
              <a:buFont typeface="Arial"/>
              <a:buChar char="•"/>
            </a:pPr>
            <a:endParaRPr lang="en-US" sz="1700" dirty="0"/>
          </a:p>
          <a:p>
            <a:pPr marL="285750" indent="-285750">
              <a:buFont typeface="Arial"/>
              <a:buChar char="•"/>
            </a:pPr>
            <a:r>
              <a:rPr lang="en-US" sz="1700" dirty="0" smtClean="0"/>
              <a:t>Impaired apoptosis is a key step in tumor </a:t>
            </a:r>
            <a:r>
              <a:rPr lang="en-US" sz="1700" dirty="0" err="1" smtClean="0"/>
              <a:t>initiaiton</a:t>
            </a:r>
            <a:r>
              <a:rPr lang="en-US" sz="1700" dirty="0" smtClean="0"/>
              <a:t> and progression </a:t>
            </a:r>
          </a:p>
        </p:txBody>
      </p:sp>
    </p:spTree>
    <p:extLst>
      <p:ext uri="{BB962C8B-B14F-4D97-AF65-F5344CB8AC3E}">
        <p14:creationId xmlns:p14="http://schemas.microsoft.com/office/powerpoint/2010/main" val="582533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4077" y="161266"/>
            <a:ext cx="7323820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BCL-2: The First Identified Regulator of Apoptosis</a:t>
            </a:r>
            <a:endParaRPr lang="en-US" sz="2400" b="1" dirty="0" smtClean="0">
              <a:solidFill>
                <a:srgbClr val="000090"/>
              </a:solidFill>
            </a:endParaRPr>
          </a:p>
        </p:txBody>
      </p:sp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596332" y="1686984"/>
            <a:ext cx="7535862" cy="2655887"/>
            <a:chOff x="658" y="692"/>
            <a:chExt cx="4747" cy="1673"/>
          </a:xfrm>
        </p:grpSpPr>
        <p:sp>
          <p:nvSpPr>
            <p:cNvPr id="10" name="Text Box 4"/>
            <p:cNvSpPr txBox="1">
              <a:spLocks noChangeArrowheads="1"/>
            </p:cNvSpPr>
            <p:nvPr/>
          </p:nvSpPr>
          <p:spPr bwMode="auto">
            <a:xfrm>
              <a:off x="1526" y="1862"/>
              <a:ext cx="124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defRPr/>
              </a:pPr>
              <a:r>
                <a:rPr lang="en-AU" sz="1800" b="1">
                  <a:latin typeface="Helvetica" charset="0"/>
                </a:rPr>
                <a:t>Follicular lymphoma</a:t>
              </a:r>
            </a:p>
          </p:txBody>
        </p:sp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1569"/>
            <a:stretch>
              <a:fillRect/>
            </a:stretch>
          </p:blipFill>
          <p:spPr bwMode="auto">
            <a:xfrm>
              <a:off x="658" y="864"/>
              <a:ext cx="845" cy="957"/>
            </a:xfrm>
            <a:prstGeom prst="rect">
              <a:avLst/>
            </a:prstGeom>
            <a:noFill/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>
              <a:off x="787" y="1862"/>
              <a:ext cx="6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AU" sz="1800" b="1">
                  <a:latin typeface="Helvetica" charset="0"/>
                </a:rPr>
                <a:t>Normal</a:t>
              </a:r>
            </a:p>
          </p:txBody>
        </p:sp>
        <p:pic>
          <p:nvPicPr>
            <p:cNvPr id="13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886" b="2429"/>
            <a:stretch>
              <a:fillRect/>
            </a:stretch>
          </p:blipFill>
          <p:spPr bwMode="auto">
            <a:xfrm>
              <a:off x="1714" y="864"/>
              <a:ext cx="845" cy="962"/>
            </a:xfrm>
            <a:prstGeom prst="rect">
              <a:avLst/>
            </a:prstGeom>
            <a:noFill/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5" t="19276" r="51666" b="41200"/>
            <a:stretch>
              <a:fillRect/>
            </a:stretch>
          </p:blipFill>
          <p:spPr bwMode="auto">
            <a:xfrm>
              <a:off x="2805" y="692"/>
              <a:ext cx="2600" cy="16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210569" y="647171"/>
            <a:ext cx="8505825" cy="5685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4300" indent="-1143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135000"/>
              </a:lnSpc>
              <a:buFont typeface="Times" charset="0"/>
              <a:buChar char="•"/>
            </a:pPr>
            <a:r>
              <a:rPr lang="en-US" sz="1700" b="1" dirty="0" err="1">
                <a:latin typeface="Helvetica" charset="0"/>
              </a:rPr>
              <a:t>Tsujimoto</a:t>
            </a:r>
            <a:r>
              <a:rPr lang="en-US" sz="1700" b="1" dirty="0">
                <a:latin typeface="Helvetica" charset="0"/>
              </a:rPr>
              <a:t> </a:t>
            </a:r>
            <a:r>
              <a:rPr lang="en-US" sz="1700" b="1" i="1" dirty="0">
                <a:latin typeface="Helvetica" charset="0"/>
              </a:rPr>
              <a:t>et al.</a:t>
            </a:r>
            <a:r>
              <a:rPr lang="en-US" sz="1700" b="1" dirty="0">
                <a:latin typeface="Helvetica" charset="0"/>
              </a:rPr>
              <a:t> (1984)</a:t>
            </a:r>
            <a:r>
              <a:rPr lang="en-US" sz="1700" dirty="0">
                <a:latin typeface="Helvetica" charset="0"/>
              </a:rPr>
              <a:t>: </a:t>
            </a:r>
            <a:r>
              <a:rPr lang="en-US" sz="1700" i="1" dirty="0" smtClean="0">
                <a:latin typeface="Helvetica" charset="0"/>
              </a:rPr>
              <a:t>BCL2 </a:t>
            </a:r>
            <a:r>
              <a:rPr lang="en-US" sz="1700" dirty="0" smtClean="0">
                <a:latin typeface="Helvetica" charset="0"/>
              </a:rPr>
              <a:t>gene </a:t>
            </a:r>
            <a:r>
              <a:rPr lang="en-US" sz="1700" dirty="0">
                <a:latin typeface="Helvetica" charset="0"/>
              </a:rPr>
              <a:t>identified at the site of the t(14;18) chromosomal translocation characteristic of follicular </a:t>
            </a:r>
            <a:r>
              <a:rPr lang="en-US" sz="1700" dirty="0" smtClean="0">
                <a:latin typeface="Helvetica" charset="0"/>
              </a:rPr>
              <a:t>lymphoma</a:t>
            </a:r>
          </a:p>
          <a:p>
            <a:pPr>
              <a:lnSpc>
                <a:spcPct val="135000"/>
              </a:lnSpc>
              <a:buFont typeface="Times" charset="0"/>
              <a:buChar char="•"/>
            </a:pPr>
            <a:endParaRPr lang="en-US" sz="1800" dirty="0">
              <a:latin typeface="Helvetica" charset="0"/>
            </a:endParaRPr>
          </a:p>
          <a:p>
            <a:pPr>
              <a:lnSpc>
                <a:spcPct val="135000"/>
              </a:lnSpc>
              <a:buFont typeface="Times" charset="0"/>
              <a:buChar char="•"/>
            </a:pPr>
            <a:endParaRPr lang="en-US" sz="1800" dirty="0" smtClean="0">
              <a:latin typeface="Helvetica" charset="0"/>
            </a:endParaRPr>
          </a:p>
          <a:p>
            <a:pPr>
              <a:lnSpc>
                <a:spcPct val="135000"/>
              </a:lnSpc>
              <a:buFont typeface="Times" charset="0"/>
              <a:buChar char="•"/>
            </a:pPr>
            <a:endParaRPr lang="en-US" sz="1800" dirty="0">
              <a:latin typeface="Helvetica" charset="0"/>
            </a:endParaRPr>
          </a:p>
          <a:p>
            <a:pPr>
              <a:lnSpc>
                <a:spcPct val="135000"/>
              </a:lnSpc>
              <a:buFont typeface="Times" charset="0"/>
              <a:buChar char="•"/>
            </a:pPr>
            <a:endParaRPr lang="en-US" sz="1800" dirty="0" smtClean="0">
              <a:latin typeface="Helvetica" charset="0"/>
            </a:endParaRPr>
          </a:p>
          <a:p>
            <a:pPr>
              <a:lnSpc>
                <a:spcPct val="135000"/>
              </a:lnSpc>
              <a:buFont typeface="Times" charset="0"/>
              <a:buChar char="•"/>
            </a:pPr>
            <a:endParaRPr lang="en-US" sz="1800" dirty="0">
              <a:latin typeface="Helvetica" charset="0"/>
            </a:endParaRPr>
          </a:p>
          <a:p>
            <a:pPr>
              <a:lnSpc>
                <a:spcPct val="135000"/>
              </a:lnSpc>
              <a:buFont typeface="Times" charset="0"/>
              <a:buChar char="•"/>
            </a:pPr>
            <a:endParaRPr lang="en-US" sz="1800" dirty="0" smtClean="0">
              <a:latin typeface="Helvetica" charset="0"/>
            </a:endParaRPr>
          </a:p>
          <a:p>
            <a:pPr>
              <a:lnSpc>
                <a:spcPct val="135000"/>
              </a:lnSpc>
              <a:buFont typeface="Times" charset="0"/>
              <a:buChar char="•"/>
            </a:pPr>
            <a:endParaRPr lang="en-US" sz="1800" dirty="0" smtClean="0">
              <a:latin typeface="Helvetica" charset="0"/>
            </a:endParaRPr>
          </a:p>
          <a:p>
            <a:pPr>
              <a:lnSpc>
                <a:spcPct val="135000"/>
              </a:lnSpc>
              <a:buFont typeface="Times" charset="0"/>
              <a:buChar char="•"/>
            </a:pPr>
            <a:endParaRPr lang="en-US" sz="1800" dirty="0">
              <a:latin typeface="Helvetica" charset="0"/>
            </a:endParaRPr>
          </a:p>
          <a:p>
            <a:pPr>
              <a:lnSpc>
                <a:spcPct val="135000"/>
              </a:lnSpc>
              <a:buFont typeface="Times" charset="0"/>
              <a:buChar char="•"/>
            </a:pPr>
            <a:r>
              <a:rPr lang="en-US" sz="1700" b="1" dirty="0" smtClean="0">
                <a:latin typeface="Helvetica" charset="0"/>
              </a:rPr>
              <a:t>Vaux </a:t>
            </a:r>
            <a:r>
              <a:rPr lang="en-US" sz="1700" b="1" i="1" dirty="0" smtClean="0">
                <a:latin typeface="Helvetica" charset="0"/>
              </a:rPr>
              <a:t>et </a:t>
            </a:r>
            <a:r>
              <a:rPr lang="en-US" sz="1700" b="1" i="1" dirty="0">
                <a:latin typeface="Helvetica" charset="0"/>
              </a:rPr>
              <a:t>al</a:t>
            </a:r>
            <a:r>
              <a:rPr lang="en-US" sz="1700" b="1" dirty="0">
                <a:latin typeface="Helvetica" charset="0"/>
              </a:rPr>
              <a:t>. (1988)</a:t>
            </a:r>
            <a:r>
              <a:rPr lang="en-US" sz="1700" dirty="0">
                <a:latin typeface="Helvetica" charset="0"/>
              </a:rPr>
              <a:t>: Unlike all previously identified oncogenes, </a:t>
            </a:r>
            <a:r>
              <a:rPr lang="en-US" sz="1700" dirty="0" smtClean="0">
                <a:latin typeface="Helvetica" charset="0"/>
              </a:rPr>
              <a:t>overexpression of BCL-2 promoted </a:t>
            </a:r>
            <a:r>
              <a:rPr lang="en-US" sz="1700" dirty="0">
                <a:latin typeface="Helvetica" charset="0"/>
              </a:rPr>
              <a:t>cellular </a:t>
            </a:r>
            <a:r>
              <a:rPr lang="en-US" sz="1700" b="1" i="1" u="sng" dirty="0">
                <a:latin typeface="Helvetica" charset="0"/>
              </a:rPr>
              <a:t>survival</a:t>
            </a:r>
            <a:r>
              <a:rPr lang="en-US" sz="1700" dirty="0">
                <a:latin typeface="Helvetica" charset="0"/>
              </a:rPr>
              <a:t> rather than </a:t>
            </a:r>
            <a:r>
              <a:rPr lang="en-US" sz="1700" dirty="0" smtClean="0">
                <a:latin typeface="Helvetica" charset="0"/>
              </a:rPr>
              <a:t>proliferation</a:t>
            </a:r>
          </a:p>
          <a:p>
            <a:pPr>
              <a:lnSpc>
                <a:spcPct val="135000"/>
              </a:lnSpc>
              <a:buFont typeface="Times" charset="0"/>
              <a:buChar char="•"/>
            </a:pPr>
            <a:endParaRPr lang="en-US" sz="1700" dirty="0">
              <a:latin typeface="Helvetica" charset="0"/>
            </a:endParaRPr>
          </a:p>
          <a:p>
            <a:pPr>
              <a:lnSpc>
                <a:spcPct val="135000"/>
              </a:lnSpc>
              <a:buFont typeface="Times" charset="0"/>
              <a:buChar char="•"/>
            </a:pPr>
            <a:r>
              <a:rPr lang="en-US" sz="1700" i="1" dirty="0">
                <a:latin typeface="Helvetica" charset="0"/>
              </a:rPr>
              <a:t>Cellular survival and cellular proliferation are independent processes under separate genetic </a:t>
            </a:r>
            <a:r>
              <a:rPr lang="en-US" sz="1700" i="1" dirty="0" smtClean="0">
                <a:latin typeface="Helvetica" charset="0"/>
              </a:rPr>
              <a:t>control</a:t>
            </a:r>
            <a:endParaRPr lang="en-US" sz="1700" b="1" i="1" dirty="0">
              <a:latin typeface="Helvetica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715181" y="6358071"/>
            <a:ext cx="1498693" cy="378644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813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4077" y="100790"/>
            <a:ext cx="8020976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BCL-2 f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amily </a:t>
            </a:r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p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roteins </a:t>
            </a:r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are 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central regulators </a:t>
            </a:r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of </a:t>
            </a:r>
            <a:endParaRPr lang="en-US" sz="2400" b="1" dirty="0" smtClean="0">
              <a:solidFill>
                <a:srgbClr val="00009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i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ntrinsic apoptosis and arbitrate life or death decisions</a:t>
            </a:r>
            <a:endParaRPr lang="en-US" sz="2400" b="1" dirty="0" smtClean="0">
              <a:solidFill>
                <a:srgbClr val="000090"/>
              </a:solidFill>
            </a:endParaRPr>
          </a:p>
        </p:txBody>
      </p:sp>
      <p:sp>
        <p:nvSpPr>
          <p:cNvPr id="8" name="Line 72"/>
          <p:cNvSpPr>
            <a:spLocks noChangeShapeType="1"/>
          </p:cNvSpPr>
          <p:nvPr/>
        </p:nvSpPr>
        <p:spPr bwMode="auto">
          <a:xfrm flipH="1">
            <a:off x="2513470" y="5551884"/>
            <a:ext cx="10223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9" name="Text Box 90"/>
          <p:cNvSpPr txBox="1">
            <a:spLocks noChangeArrowheads="1"/>
          </p:cNvSpPr>
          <p:nvPr/>
        </p:nvSpPr>
        <p:spPr bwMode="auto">
          <a:xfrm>
            <a:off x="5778251" y="1700205"/>
            <a:ext cx="3281079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sz="1600" dirty="0" smtClean="0">
                <a:solidFill>
                  <a:srgbClr val="000000"/>
                </a:solidFill>
              </a:rPr>
              <a:t>BCL-2 pro-survival proteins prevents </a:t>
            </a:r>
            <a:r>
              <a:rPr lang="en-US" sz="1600" dirty="0">
                <a:solidFill>
                  <a:srgbClr val="000000"/>
                </a:solidFill>
              </a:rPr>
              <a:t>apoptosis by sequestering </a:t>
            </a:r>
            <a:r>
              <a:rPr lang="en-US" sz="1600" dirty="0" smtClean="0">
                <a:solidFill>
                  <a:srgbClr val="000000"/>
                </a:solidFill>
              </a:rPr>
              <a:t>pro</a:t>
            </a:r>
            <a:r>
              <a:rPr lang="en-US" sz="1600" dirty="0">
                <a:solidFill>
                  <a:srgbClr val="000000"/>
                </a:solidFill>
              </a:rPr>
              <a:t>-apoptotic </a:t>
            </a:r>
            <a:r>
              <a:rPr lang="en-US" sz="1600" dirty="0" smtClean="0">
                <a:solidFill>
                  <a:srgbClr val="000000"/>
                </a:solidFill>
              </a:rPr>
              <a:t>effectors BAX/BAK through interactions with BH3 motifs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0" name="Line 91"/>
          <p:cNvSpPr>
            <a:spLocks noChangeShapeType="1"/>
          </p:cNvSpPr>
          <p:nvPr/>
        </p:nvSpPr>
        <p:spPr bwMode="auto">
          <a:xfrm flipH="1">
            <a:off x="4954866" y="2219011"/>
            <a:ext cx="708017" cy="7299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7868902" y="3328591"/>
            <a:ext cx="822325" cy="812800"/>
            <a:chOff x="7908620" y="3769520"/>
            <a:chExt cx="822325" cy="812800"/>
          </a:xfrm>
        </p:grpSpPr>
        <p:sp>
          <p:nvSpPr>
            <p:cNvPr id="101" name="Oval 100"/>
            <p:cNvSpPr>
              <a:spLocks noChangeArrowheads="1"/>
            </p:cNvSpPr>
            <p:nvPr/>
          </p:nvSpPr>
          <p:spPr bwMode="auto">
            <a:xfrm>
              <a:off x="7908620" y="3769520"/>
              <a:ext cx="822325" cy="812800"/>
            </a:xfrm>
            <a:prstGeom prst="ellipse">
              <a:avLst/>
            </a:prstGeom>
            <a:solidFill>
              <a:srgbClr val="BFBFB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  <p:sp>
          <p:nvSpPr>
            <p:cNvPr id="102" name="Text Box 69"/>
            <p:cNvSpPr txBox="1">
              <a:spLocks noChangeArrowheads="1"/>
            </p:cNvSpPr>
            <p:nvPr/>
          </p:nvSpPr>
          <p:spPr bwMode="auto">
            <a:xfrm>
              <a:off x="7918145" y="3835574"/>
              <a:ext cx="803275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b="1" dirty="0" smtClean="0">
                  <a:ea typeface="MS PGothic" charset="0"/>
                  <a:cs typeface="MS PGothic" charset="0"/>
                </a:rPr>
                <a:t>BAX</a:t>
              </a:r>
              <a:endParaRPr lang="en-US" sz="1600" b="1" dirty="0">
                <a:ea typeface="MS PGothic" charset="0"/>
                <a:cs typeface="MS PGothic" charset="0"/>
              </a:endParaRPr>
            </a:p>
          </p:txBody>
        </p:sp>
        <p:sp>
          <p:nvSpPr>
            <p:cNvPr id="103" name="Text Box 70"/>
            <p:cNvSpPr txBox="1">
              <a:spLocks noChangeArrowheads="1"/>
            </p:cNvSpPr>
            <p:nvPr/>
          </p:nvSpPr>
          <p:spPr bwMode="auto">
            <a:xfrm>
              <a:off x="7918145" y="4233070"/>
              <a:ext cx="803275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b="1" dirty="0" smtClean="0">
                  <a:ea typeface="MS PGothic" charset="0"/>
                  <a:cs typeface="MS PGothic" charset="0"/>
                </a:rPr>
                <a:t>BAK</a:t>
              </a:r>
              <a:endParaRPr lang="en-US" sz="1600" b="1" dirty="0"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786264" y="3583471"/>
            <a:ext cx="437642" cy="304800"/>
            <a:chOff x="494907" y="3744205"/>
            <a:chExt cx="437642" cy="304800"/>
          </a:xfrm>
        </p:grpSpPr>
        <p:grpSp>
          <p:nvGrpSpPr>
            <p:cNvPr id="95" name="Group 94"/>
            <p:cNvGrpSpPr/>
            <p:nvPr/>
          </p:nvGrpSpPr>
          <p:grpSpPr>
            <a:xfrm>
              <a:off x="559486" y="3744205"/>
              <a:ext cx="373063" cy="304800"/>
              <a:chOff x="3417475" y="2282728"/>
              <a:chExt cx="373063" cy="304800"/>
            </a:xfrm>
          </p:grpSpPr>
          <p:sp>
            <p:nvSpPr>
              <p:cNvPr id="97" name="AutoShape 39"/>
              <p:cNvSpPr>
                <a:spLocks noChangeArrowheads="1"/>
              </p:cNvSpPr>
              <p:nvPr/>
            </p:nvSpPr>
            <p:spPr bwMode="auto">
              <a:xfrm rot="5400000">
                <a:off x="3446050" y="2254153"/>
                <a:ext cx="304800" cy="361950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square" lIns="0" tIns="0" rIns="0" bIns="0" anchor="ctr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5pPr>
                <a:lvl6pPr marL="22860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6pPr>
                <a:lvl7pPr marL="27432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7pPr>
                <a:lvl8pPr marL="32004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8pPr>
                <a:lvl9pPr marL="36576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9pPr>
              </a:lstStyle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  <p:grpSp>
            <p:nvGrpSpPr>
              <p:cNvPr id="98" name="Group 97"/>
              <p:cNvGrpSpPr/>
              <p:nvPr/>
            </p:nvGrpSpPr>
            <p:grpSpPr>
              <a:xfrm>
                <a:off x="3453988" y="2295428"/>
                <a:ext cx="336550" cy="279400"/>
                <a:chOff x="3453988" y="2300191"/>
                <a:chExt cx="336550" cy="279400"/>
              </a:xfrm>
            </p:grpSpPr>
            <p:sp>
              <p:nvSpPr>
                <p:cNvPr id="99" name="Line 40"/>
                <p:cNvSpPr>
                  <a:spLocks noChangeShapeType="1"/>
                </p:cNvSpPr>
                <p:nvPr/>
              </p:nvSpPr>
              <p:spPr bwMode="auto">
                <a:xfrm>
                  <a:off x="3455576" y="2300191"/>
                  <a:ext cx="333375" cy="13493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5pPr>
                  <a:lvl6pPr marL="2286000" algn="l" defTabSz="457200" rtl="0" eaLnBrk="1" latinLnBrk="0" hangingPunct="1"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6pPr>
                  <a:lvl7pPr marL="2743200" algn="l" defTabSz="457200" rtl="0" eaLnBrk="1" latinLnBrk="0" hangingPunct="1"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7pPr>
                  <a:lvl8pPr marL="3200400" algn="l" defTabSz="457200" rtl="0" eaLnBrk="1" latinLnBrk="0" hangingPunct="1"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8pPr>
                  <a:lvl9pPr marL="3657600" algn="l" defTabSz="457200" rtl="0" eaLnBrk="1" latinLnBrk="0" hangingPunct="1"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9pPr>
                </a:lstStyle>
                <a:p>
                  <a:pPr>
                    <a:defRPr/>
                  </a:pPr>
                  <a:endParaRPr lang="en-US"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00" name="Line 41"/>
                <p:cNvSpPr>
                  <a:spLocks noChangeShapeType="1"/>
                </p:cNvSpPr>
                <p:nvPr/>
              </p:nvSpPr>
              <p:spPr bwMode="auto">
                <a:xfrm flipH="1">
                  <a:off x="3453988" y="2438303"/>
                  <a:ext cx="336550" cy="141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5pPr>
                  <a:lvl6pPr marL="2286000" algn="l" defTabSz="457200" rtl="0" eaLnBrk="1" latinLnBrk="0" hangingPunct="1"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6pPr>
                  <a:lvl7pPr marL="2743200" algn="l" defTabSz="457200" rtl="0" eaLnBrk="1" latinLnBrk="0" hangingPunct="1"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7pPr>
                  <a:lvl8pPr marL="3200400" algn="l" defTabSz="457200" rtl="0" eaLnBrk="1" latinLnBrk="0" hangingPunct="1"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8pPr>
                  <a:lvl9pPr marL="3657600" algn="l" defTabSz="457200" rtl="0" eaLnBrk="1" latinLnBrk="0" hangingPunct="1"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9pPr>
                </a:lstStyle>
                <a:p>
                  <a:pPr>
                    <a:defRPr/>
                  </a:pPr>
                  <a:endParaRPr lang="en-US">
                    <a:ea typeface="MS PGothic" charset="0"/>
                    <a:cs typeface="MS PGothic" charset="0"/>
                  </a:endParaRPr>
                </a:p>
              </p:txBody>
            </p:sp>
          </p:grpSp>
        </p:grpSp>
        <p:sp>
          <p:nvSpPr>
            <p:cNvPr id="96" name="AutoShape 79"/>
            <p:cNvSpPr>
              <a:spLocks noChangeArrowheads="1"/>
            </p:cNvSpPr>
            <p:nvPr/>
          </p:nvSpPr>
          <p:spPr bwMode="auto">
            <a:xfrm rot="5400000">
              <a:off x="533007" y="3715630"/>
              <a:ext cx="285750" cy="361950"/>
            </a:xfrm>
            <a:prstGeom prst="triangle">
              <a:avLst>
                <a:gd name="adj" fmla="val 50000"/>
              </a:avLst>
            </a:prstGeom>
            <a:solidFill>
              <a:srgbClr val="595959"/>
            </a:solidFill>
            <a:ln w="12700" cmpd="sng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lIns="0" tIns="0" rIns="0" bIns="0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041021" y="3328591"/>
            <a:ext cx="822325" cy="812800"/>
            <a:chOff x="7093439" y="3769520"/>
            <a:chExt cx="822325" cy="812800"/>
          </a:xfrm>
        </p:grpSpPr>
        <p:sp>
          <p:nvSpPr>
            <p:cNvPr id="92" name="Oval 91"/>
            <p:cNvSpPr>
              <a:spLocks noChangeArrowheads="1"/>
            </p:cNvSpPr>
            <p:nvPr/>
          </p:nvSpPr>
          <p:spPr bwMode="auto">
            <a:xfrm>
              <a:off x="7093439" y="3769520"/>
              <a:ext cx="822325" cy="8128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  <p:sp>
          <p:nvSpPr>
            <p:cNvPr id="93" name="Text Box 66"/>
            <p:cNvSpPr txBox="1">
              <a:spLocks noChangeArrowheads="1"/>
            </p:cNvSpPr>
            <p:nvPr/>
          </p:nvSpPr>
          <p:spPr bwMode="auto">
            <a:xfrm>
              <a:off x="7102964" y="3835574"/>
              <a:ext cx="803275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b="1" dirty="0" smtClean="0">
                  <a:ea typeface="MS PGothic" charset="0"/>
                  <a:cs typeface="MS PGothic" charset="0"/>
                </a:rPr>
                <a:t>BAX</a:t>
              </a:r>
              <a:endParaRPr lang="en-US" sz="1600" b="1" dirty="0">
                <a:ea typeface="MS PGothic" charset="0"/>
                <a:cs typeface="MS PGothic" charset="0"/>
              </a:endParaRPr>
            </a:p>
          </p:txBody>
        </p:sp>
        <p:sp>
          <p:nvSpPr>
            <p:cNvPr id="94" name="Text Box 67"/>
            <p:cNvSpPr txBox="1">
              <a:spLocks noChangeArrowheads="1"/>
            </p:cNvSpPr>
            <p:nvPr/>
          </p:nvSpPr>
          <p:spPr bwMode="auto">
            <a:xfrm>
              <a:off x="7102964" y="4233070"/>
              <a:ext cx="803275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b="1" dirty="0" smtClean="0">
                  <a:ea typeface="MS PGothic" charset="0"/>
                  <a:cs typeface="MS PGothic" charset="0"/>
                </a:rPr>
                <a:t>BAK</a:t>
              </a:r>
              <a:endParaRPr lang="en-US" sz="1600" b="1" dirty="0"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957589" y="3583471"/>
            <a:ext cx="437642" cy="304800"/>
            <a:chOff x="494907" y="3744205"/>
            <a:chExt cx="437642" cy="304800"/>
          </a:xfrm>
        </p:grpSpPr>
        <p:grpSp>
          <p:nvGrpSpPr>
            <p:cNvPr id="86" name="Group 85"/>
            <p:cNvGrpSpPr/>
            <p:nvPr/>
          </p:nvGrpSpPr>
          <p:grpSpPr>
            <a:xfrm>
              <a:off x="559486" y="3744205"/>
              <a:ext cx="373063" cy="304800"/>
              <a:chOff x="3417475" y="2282728"/>
              <a:chExt cx="373063" cy="304800"/>
            </a:xfrm>
          </p:grpSpPr>
          <p:sp>
            <p:nvSpPr>
              <p:cNvPr id="88" name="AutoShape 39"/>
              <p:cNvSpPr>
                <a:spLocks noChangeArrowheads="1"/>
              </p:cNvSpPr>
              <p:nvPr/>
            </p:nvSpPr>
            <p:spPr bwMode="auto">
              <a:xfrm rot="5400000">
                <a:off x="3446050" y="2254153"/>
                <a:ext cx="304800" cy="361950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square" lIns="0" tIns="0" rIns="0" bIns="0" anchor="ctr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5pPr>
                <a:lvl6pPr marL="22860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6pPr>
                <a:lvl7pPr marL="27432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7pPr>
                <a:lvl8pPr marL="32004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8pPr>
                <a:lvl9pPr marL="36576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9pPr>
              </a:lstStyle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  <p:grpSp>
            <p:nvGrpSpPr>
              <p:cNvPr id="89" name="Group 88"/>
              <p:cNvGrpSpPr/>
              <p:nvPr/>
            </p:nvGrpSpPr>
            <p:grpSpPr>
              <a:xfrm>
                <a:off x="3453988" y="2295428"/>
                <a:ext cx="336550" cy="279400"/>
                <a:chOff x="3453988" y="2300191"/>
                <a:chExt cx="336550" cy="279400"/>
              </a:xfrm>
            </p:grpSpPr>
            <p:sp>
              <p:nvSpPr>
                <p:cNvPr id="90" name="Line 40"/>
                <p:cNvSpPr>
                  <a:spLocks noChangeShapeType="1"/>
                </p:cNvSpPr>
                <p:nvPr/>
              </p:nvSpPr>
              <p:spPr bwMode="auto">
                <a:xfrm>
                  <a:off x="3455576" y="2300191"/>
                  <a:ext cx="333375" cy="13493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5pPr>
                  <a:lvl6pPr marL="2286000" algn="l" defTabSz="457200" rtl="0" eaLnBrk="1" latinLnBrk="0" hangingPunct="1"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6pPr>
                  <a:lvl7pPr marL="2743200" algn="l" defTabSz="457200" rtl="0" eaLnBrk="1" latinLnBrk="0" hangingPunct="1"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7pPr>
                  <a:lvl8pPr marL="3200400" algn="l" defTabSz="457200" rtl="0" eaLnBrk="1" latinLnBrk="0" hangingPunct="1"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8pPr>
                  <a:lvl9pPr marL="3657600" algn="l" defTabSz="457200" rtl="0" eaLnBrk="1" latinLnBrk="0" hangingPunct="1"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9pPr>
                </a:lstStyle>
                <a:p>
                  <a:pPr>
                    <a:defRPr/>
                  </a:pPr>
                  <a:endParaRPr lang="en-US"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91" name="Line 41"/>
                <p:cNvSpPr>
                  <a:spLocks noChangeShapeType="1"/>
                </p:cNvSpPr>
                <p:nvPr/>
              </p:nvSpPr>
              <p:spPr bwMode="auto">
                <a:xfrm flipH="1">
                  <a:off x="3453988" y="2438303"/>
                  <a:ext cx="336550" cy="141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5pPr>
                  <a:lvl6pPr marL="2286000" algn="l" defTabSz="457200" rtl="0" eaLnBrk="1" latinLnBrk="0" hangingPunct="1"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6pPr>
                  <a:lvl7pPr marL="2743200" algn="l" defTabSz="457200" rtl="0" eaLnBrk="1" latinLnBrk="0" hangingPunct="1"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7pPr>
                  <a:lvl8pPr marL="3200400" algn="l" defTabSz="457200" rtl="0" eaLnBrk="1" latinLnBrk="0" hangingPunct="1"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8pPr>
                  <a:lvl9pPr marL="3657600" algn="l" defTabSz="457200" rtl="0" eaLnBrk="1" latinLnBrk="0" hangingPunct="1">
                    <a:defRPr sz="2400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9pPr>
                </a:lstStyle>
                <a:p>
                  <a:pPr>
                    <a:defRPr/>
                  </a:pPr>
                  <a:endParaRPr lang="en-US">
                    <a:ea typeface="MS PGothic" charset="0"/>
                    <a:cs typeface="MS PGothic" charset="0"/>
                  </a:endParaRPr>
                </a:p>
              </p:txBody>
            </p:sp>
          </p:grpSp>
        </p:grpSp>
        <p:sp>
          <p:nvSpPr>
            <p:cNvPr id="87" name="AutoShape 79"/>
            <p:cNvSpPr>
              <a:spLocks noChangeArrowheads="1"/>
            </p:cNvSpPr>
            <p:nvPr/>
          </p:nvSpPr>
          <p:spPr bwMode="auto">
            <a:xfrm rot="5400000">
              <a:off x="533007" y="3715630"/>
              <a:ext cx="285750" cy="361950"/>
            </a:xfrm>
            <a:prstGeom prst="triangle">
              <a:avLst>
                <a:gd name="adj" fmla="val 50000"/>
              </a:avLst>
            </a:prstGeom>
            <a:solidFill>
              <a:srgbClr val="595959"/>
            </a:solidFill>
            <a:ln w="12700" cmpd="sng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lIns="0" tIns="0" rIns="0" bIns="0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</p:grpSp>
      <p:sp>
        <p:nvSpPr>
          <p:cNvPr id="16" name="AutoShape 45"/>
          <p:cNvSpPr>
            <a:spLocks noChangeArrowheads="1"/>
          </p:cNvSpPr>
          <p:nvPr/>
        </p:nvSpPr>
        <p:spPr bwMode="auto">
          <a:xfrm>
            <a:off x="3667594" y="1834499"/>
            <a:ext cx="1102170" cy="850900"/>
          </a:xfrm>
          <a:prstGeom prst="roundRect">
            <a:avLst>
              <a:gd name="adj" fmla="val 16667"/>
            </a:avLst>
          </a:prstGeom>
          <a:solidFill>
            <a:srgbClr val="FFCC33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7810958" y="4135834"/>
            <a:ext cx="9525" cy="9001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18" name="Oval 17"/>
          <p:cNvSpPr>
            <a:spLocks noChangeAspect="1" noChangeArrowheads="1"/>
          </p:cNvSpPr>
          <p:nvPr/>
        </p:nvSpPr>
        <p:spPr bwMode="auto">
          <a:xfrm rot="10800000">
            <a:off x="7109283" y="5126434"/>
            <a:ext cx="1381125" cy="785812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19" name="Freeform 18"/>
          <p:cNvSpPr>
            <a:spLocks noChangeAspect="1"/>
          </p:cNvSpPr>
          <p:nvPr/>
        </p:nvSpPr>
        <p:spPr bwMode="auto">
          <a:xfrm rot="10800000">
            <a:off x="7196595" y="5196284"/>
            <a:ext cx="1209675" cy="661987"/>
          </a:xfrm>
          <a:custGeom>
            <a:avLst/>
            <a:gdLst>
              <a:gd name="T0" fmla="*/ 147049483 w 4489"/>
              <a:gd name="T1" fmla="*/ 11089781 h 1675"/>
              <a:gd name="T2" fmla="*/ 128459455 w 4489"/>
              <a:gd name="T3" fmla="*/ 99809215 h 1675"/>
              <a:gd name="T4" fmla="*/ 116259765 w 4489"/>
              <a:gd name="T5" fmla="*/ 147292923 h 1675"/>
              <a:gd name="T6" fmla="*/ 116840754 w 4489"/>
              <a:gd name="T7" fmla="*/ 21086393 h 1675"/>
              <a:gd name="T8" fmla="*/ 79660696 w 4489"/>
              <a:gd name="T9" fmla="*/ 27334374 h 1675"/>
              <a:gd name="T10" fmla="*/ 80241685 w 4489"/>
              <a:gd name="T11" fmla="*/ 142294617 h 1675"/>
              <a:gd name="T12" fmla="*/ 69203973 w 4489"/>
              <a:gd name="T13" fmla="*/ 116053808 h 1675"/>
              <a:gd name="T14" fmla="*/ 64556601 w 4489"/>
              <a:gd name="T15" fmla="*/ 37330985 h 1675"/>
              <a:gd name="T16" fmla="*/ 39576233 w 4489"/>
              <a:gd name="T17" fmla="*/ 102308566 h 1675"/>
              <a:gd name="T18" fmla="*/ 36090569 w 4489"/>
              <a:gd name="T19" fmla="*/ 153540904 h 1675"/>
              <a:gd name="T20" fmla="*/ 29119510 w 4489"/>
              <a:gd name="T21" fmla="*/ 77317037 h 1675"/>
              <a:gd name="T22" fmla="*/ 15757843 w 4489"/>
              <a:gd name="T23" fmla="*/ 71069451 h 1675"/>
              <a:gd name="T24" fmla="*/ 1234467 w 4489"/>
              <a:gd name="T25" fmla="*/ 119802438 h 1675"/>
              <a:gd name="T26" fmla="*/ 13434156 w 4489"/>
              <a:gd name="T27" fmla="*/ 149792273 h 1675"/>
              <a:gd name="T28" fmla="*/ 3558153 w 4489"/>
              <a:gd name="T29" fmla="*/ 178532433 h 1675"/>
              <a:gd name="T30" fmla="*/ 20986204 w 4489"/>
              <a:gd name="T31" fmla="*/ 162287840 h 1675"/>
              <a:gd name="T32" fmla="*/ 26795554 w 4489"/>
              <a:gd name="T33" fmla="*/ 178532433 h 1675"/>
              <a:gd name="T34" fmla="*/ 45385583 w 4489"/>
              <a:gd name="T35" fmla="*/ 218518484 h 1675"/>
              <a:gd name="T36" fmla="*/ 47709269 w 4489"/>
              <a:gd name="T37" fmla="*/ 99809215 h 1675"/>
              <a:gd name="T38" fmla="*/ 61070937 w 4489"/>
              <a:gd name="T39" fmla="*/ 159788885 h 1675"/>
              <a:gd name="T40" fmla="*/ 62813634 w 4489"/>
              <a:gd name="T41" fmla="*/ 232263726 h 1675"/>
              <a:gd name="T42" fmla="*/ 90117689 w 4489"/>
              <a:gd name="T43" fmla="*/ 236012357 h 1675"/>
              <a:gd name="T44" fmla="*/ 89536700 w 4489"/>
              <a:gd name="T45" fmla="*/ 89812999 h 1675"/>
              <a:gd name="T46" fmla="*/ 101736389 w 4489"/>
              <a:gd name="T47" fmla="*/ 91062279 h 1675"/>
              <a:gd name="T48" fmla="*/ 105222053 w 4489"/>
              <a:gd name="T49" fmla="*/ 236012357 h 1675"/>
              <a:gd name="T50" fmla="*/ 126135768 w 4489"/>
              <a:gd name="T51" fmla="*/ 232263726 h 1675"/>
              <a:gd name="T52" fmla="*/ 136011502 w 4489"/>
              <a:gd name="T53" fmla="*/ 244759689 h 1675"/>
              <a:gd name="T54" fmla="*/ 149954159 w 4489"/>
              <a:gd name="T55" fmla="*/ 249757994 h 1675"/>
              <a:gd name="T56" fmla="*/ 144144808 w 4489"/>
              <a:gd name="T57" fmla="*/ 141045337 h 1675"/>
              <a:gd name="T58" fmla="*/ 154601531 w 4489"/>
              <a:gd name="T59" fmla="*/ 96060585 h 1675"/>
              <a:gd name="T60" fmla="*/ 158087195 w 4489"/>
              <a:gd name="T61" fmla="*/ 171034777 h 1675"/>
              <a:gd name="T62" fmla="*/ 164477534 w 4489"/>
              <a:gd name="T63" fmla="*/ 239761383 h 1675"/>
              <a:gd name="T64" fmla="*/ 187714936 w 4489"/>
              <a:gd name="T65" fmla="*/ 258504931 h 1675"/>
              <a:gd name="T66" fmla="*/ 205142987 w 4489"/>
              <a:gd name="T67" fmla="*/ 231014446 h 1675"/>
              <a:gd name="T68" fmla="*/ 211533326 w 4489"/>
              <a:gd name="T69" fmla="*/ 149792273 h 1675"/>
              <a:gd name="T70" fmla="*/ 216180699 w 4489"/>
              <a:gd name="T71" fmla="*/ 246008969 h 1675"/>
              <a:gd name="T72" fmla="*/ 234770727 w 4489"/>
              <a:gd name="T73" fmla="*/ 248508319 h 1675"/>
              <a:gd name="T74" fmla="*/ 251617790 w 4489"/>
              <a:gd name="T75" fmla="*/ 236012357 h 1675"/>
              <a:gd name="T76" fmla="*/ 248132125 w 4489"/>
              <a:gd name="T77" fmla="*/ 149792273 h 1675"/>
              <a:gd name="T78" fmla="*/ 254522465 w 4489"/>
              <a:gd name="T79" fmla="*/ 116053808 h 1675"/>
              <a:gd name="T80" fmla="*/ 263817479 w 4489"/>
              <a:gd name="T81" fmla="*/ 224766465 h 1675"/>
              <a:gd name="T82" fmla="*/ 295768906 w 4489"/>
              <a:gd name="T83" fmla="*/ 209771548 h 1675"/>
              <a:gd name="T84" fmla="*/ 295768906 w 4489"/>
              <a:gd name="T85" fmla="*/ 164787191 h 1675"/>
              <a:gd name="T86" fmla="*/ 291702522 w 4489"/>
              <a:gd name="T87" fmla="*/ 124800744 h 1675"/>
              <a:gd name="T88" fmla="*/ 303321223 w 4489"/>
              <a:gd name="T89" fmla="*/ 117303483 h 1675"/>
              <a:gd name="T90" fmla="*/ 309130573 w 4489"/>
              <a:gd name="T91" fmla="*/ 186029694 h 1675"/>
              <a:gd name="T92" fmla="*/ 324234938 w 4489"/>
              <a:gd name="T93" fmla="*/ 176033082 h 1675"/>
              <a:gd name="T94" fmla="*/ 315520913 w 4489"/>
              <a:gd name="T95" fmla="*/ 91062279 h 1675"/>
              <a:gd name="T96" fmla="*/ 280664541 w 4489"/>
              <a:gd name="T97" fmla="*/ 48576877 h 1675"/>
              <a:gd name="T98" fmla="*/ 282407508 w 4489"/>
              <a:gd name="T99" fmla="*/ 153540904 h 1675"/>
              <a:gd name="T100" fmla="*/ 271369796 w 4489"/>
              <a:gd name="T101" fmla="*/ 181031388 h 1675"/>
              <a:gd name="T102" fmla="*/ 263817479 w 4489"/>
              <a:gd name="T103" fmla="*/ 61072839 h 1675"/>
              <a:gd name="T104" fmla="*/ 234189739 w 4489"/>
              <a:gd name="T105" fmla="*/ 33582355 h 1675"/>
              <a:gd name="T106" fmla="*/ 236513425 w 4489"/>
              <a:gd name="T107" fmla="*/ 137296311 h 1675"/>
              <a:gd name="T108" fmla="*/ 231285063 w 4489"/>
              <a:gd name="T109" fmla="*/ 201024612 h 1675"/>
              <a:gd name="T110" fmla="*/ 224313735 w 4489"/>
              <a:gd name="T111" fmla="*/ 112305177 h 1675"/>
              <a:gd name="T112" fmla="*/ 219085374 w 4489"/>
              <a:gd name="T113" fmla="*/ 42329291 h 1675"/>
              <a:gd name="T114" fmla="*/ 194105275 w 4489"/>
              <a:gd name="T115" fmla="*/ 21086393 h 1675"/>
              <a:gd name="T116" fmla="*/ 191200600 w 4489"/>
              <a:gd name="T117" fmla="*/ 128549375 h 1675"/>
              <a:gd name="T118" fmla="*/ 192362308 w 4489"/>
              <a:gd name="T119" fmla="*/ 199774936 h 1675"/>
              <a:gd name="T120" fmla="*/ 177257944 w 4489"/>
              <a:gd name="T121" fmla="*/ 218518484 h 1675"/>
              <a:gd name="T122" fmla="*/ 178419921 w 4489"/>
              <a:gd name="T123" fmla="*/ 117303483 h 1675"/>
              <a:gd name="T124" fmla="*/ 176096235 w 4489"/>
              <a:gd name="T125" fmla="*/ 32332680 h 167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489" h="1675">
                <a:moveTo>
                  <a:pt x="2273" y="71"/>
                </a:moveTo>
                <a:cubicBezTo>
                  <a:pt x="2206" y="48"/>
                  <a:pt x="2105" y="67"/>
                  <a:pt x="2025" y="71"/>
                </a:cubicBezTo>
                <a:cubicBezTo>
                  <a:pt x="1945" y="75"/>
                  <a:pt x="1836" y="0"/>
                  <a:pt x="1793" y="95"/>
                </a:cubicBezTo>
                <a:cubicBezTo>
                  <a:pt x="1750" y="190"/>
                  <a:pt x="1782" y="495"/>
                  <a:pt x="1769" y="639"/>
                </a:cubicBezTo>
                <a:cubicBezTo>
                  <a:pt x="1756" y="783"/>
                  <a:pt x="1741" y="908"/>
                  <a:pt x="1713" y="959"/>
                </a:cubicBezTo>
                <a:cubicBezTo>
                  <a:pt x="1685" y="1010"/>
                  <a:pt x="1614" y="1043"/>
                  <a:pt x="1601" y="943"/>
                </a:cubicBezTo>
                <a:cubicBezTo>
                  <a:pt x="1588" y="843"/>
                  <a:pt x="1632" y="494"/>
                  <a:pt x="1633" y="359"/>
                </a:cubicBezTo>
                <a:cubicBezTo>
                  <a:pt x="1634" y="224"/>
                  <a:pt x="1649" y="175"/>
                  <a:pt x="1609" y="135"/>
                </a:cubicBezTo>
                <a:cubicBezTo>
                  <a:pt x="1569" y="95"/>
                  <a:pt x="1478" y="112"/>
                  <a:pt x="1393" y="119"/>
                </a:cubicBezTo>
                <a:cubicBezTo>
                  <a:pt x="1308" y="126"/>
                  <a:pt x="1150" y="107"/>
                  <a:pt x="1097" y="175"/>
                </a:cubicBezTo>
                <a:cubicBezTo>
                  <a:pt x="1044" y="243"/>
                  <a:pt x="1072" y="404"/>
                  <a:pt x="1073" y="527"/>
                </a:cubicBezTo>
                <a:cubicBezTo>
                  <a:pt x="1074" y="650"/>
                  <a:pt x="1117" y="836"/>
                  <a:pt x="1105" y="911"/>
                </a:cubicBezTo>
                <a:cubicBezTo>
                  <a:pt x="1093" y="986"/>
                  <a:pt x="1026" y="1003"/>
                  <a:pt x="1001" y="975"/>
                </a:cubicBezTo>
                <a:cubicBezTo>
                  <a:pt x="976" y="947"/>
                  <a:pt x="961" y="847"/>
                  <a:pt x="953" y="743"/>
                </a:cubicBezTo>
                <a:cubicBezTo>
                  <a:pt x="945" y="639"/>
                  <a:pt x="964" y="435"/>
                  <a:pt x="953" y="351"/>
                </a:cubicBezTo>
                <a:cubicBezTo>
                  <a:pt x="942" y="267"/>
                  <a:pt x="960" y="243"/>
                  <a:pt x="889" y="239"/>
                </a:cubicBezTo>
                <a:cubicBezTo>
                  <a:pt x="818" y="235"/>
                  <a:pt x="586" y="258"/>
                  <a:pt x="529" y="327"/>
                </a:cubicBezTo>
                <a:cubicBezTo>
                  <a:pt x="472" y="396"/>
                  <a:pt x="538" y="555"/>
                  <a:pt x="545" y="655"/>
                </a:cubicBezTo>
                <a:cubicBezTo>
                  <a:pt x="552" y="755"/>
                  <a:pt x="577" y="872"/>
                  <a:pt x="569" y="927"/>
                </a:cubicBezTo>
                <a:cubicBezTo>
                  <a:pt x="561" y="982"/>
                  <a:pt x="520" y="994"/>
                  <a:pt x="497" y="983"/>
                </a:cubicBezTo>
                <a:cubicBezTo>
                  <a:pt x="474" y="972"/>
                  <a:pt x="449" y="944"/>
                  <a:pt x="433" y="863"/>
                </a:cubicBezTo>
                <a:cubicBezTo>
                  <a:pt x="417" y="782"/>
                  <a:pt x="413" y="574"/>
                  <a:pt x="401" y="495"/>
                </a:cubicBezTo>
                <a:cubicBezTo>
                  <a:pt x="389" y="416"/>
                  <a:pt x="392" y="398"/>
                  <a:pt x="361" y="391"/>
                </a:cubicBezTo>
                <a:cubicBezTo>
                  <a:pt x="330" y="384"/>
                  <a:pt x="262" y="424"/>
                  <a:pt x="217" y="455"/>
                </a:cubicBezTo>
                <a:cubicBezTo>
                  <a:pt x="172" y="486"/>
                  <a:pt x="122" y="523"/>
                  <a:pt x="89" y="575"/>
                </a:cubicBezTo>
                <a:cubicBezTo>
                  <a:pt x="56" y="627"/>
                  <a:pt x="0" y="716"/>
                  <a:pt x="17" y="767"/>
                </a:cubicBezTo>
                <a:cubicBezTo>
                  <a:pt x="34" y="818"/>
                  <a:pt x="165" y="847"/>
                  <a:pt x="193" y="879"/>
                </a:cubicBezTo>
                <a:cubicBezTo>
                  <a:pt x="221" y="911"/>
                  <a:pt x="208" y="939"/>
                  <a:pt x="185" y="959"/>
                </a:cubicBezTo>
                <a:cubicBezTo>
                  <a:pt x="162" y="979"/>
                  <a:pt x="80" y="968"/>
                  <a:pt x="57" y="999"/>
                </a:cubicBezTo>
                <a:cubicBezTo>
                  <a:pt x="34" y="1030"/>
                  <a:pt x="21" y="1102"/>
                  <a:pt x="49" y="1143"/>
                </a:cubicBezTo>
                <a:cubicBezTo>
                  <a:pt x="77" y="1184"/>
                  <a:pt x="185" y="1264"/>
                  <a:pt x="225" y="1247"/>
                </a:cubicBezTo>
                <a:cubicBezTo>
                  <a:pt x="265" y="1230"/>
                  <a:pt x="269" y="1080"/>
                  <a:pt x="289" y="1039"/>
                </a:cubicBezTo>
                <a:cubicBezTo>
                  <a:pt x="309" y="998"/>
                  <a:pt x="332" y="982"/>
                  <a:pt x="345" y="999"/>
                </a:cubicBezTo>
                <a:cubicBezTo>
                  <a:pt x="358" y="1016"/>
                  <a:pt x="368" y="1087"/>
                  <a:pt x="369" y="1143"/>
                </a:cubicBezTo>
                <a:cubicBezTo>
                  <a:pt x="370" y="1199"/>
                  <a:pt x="310" y="1292"/>
                  <a:pt x="353" y="1335"/>
                </a:cubicBezTo>
                <a:cubicBezTo>
                  <a:pt x="396" y="1378"/>
                  <a:pt x="565" y="1435"/>
                  <a:pt x="625" y="1399"/>
                </a:cubicBezTo>
                <a:cubicBezTo>
                  <a:pt x="685" y="1363"/>
                  <a:pt x="708" y="1246"/>
                  <a:pt x="713" y="1119"/>
                </a:cubicBezTo>
                <a:cubicBezTo>
                  <a:pt x="718" y="992"/>
                  <a:pt x="649" y="730"/>
                  <a:pt x="657" y="639"/>
                </a:cubicBezTo>
                <a:cubicBezTo>
                  <a:pt x="665" y="548"/>
                  <a:pt x="730" y="511"/>
                  <a:pt x="761" y="575"/>
                </a:cubicBezTo>
                <a:cubicBezTo>
                  <a:pt x="792" y="639"/>
                  <a:pt x="830" y="891"/>
                  <a:pt x="841" y="1023"/>
                </a:cubicBezTo>
                <a:cubicBezTo>
                  <a:pt x="852" y="1155"/>
                  <a:pt x="821" y="1290"/>
                  <a:pt x="825" y="1367"/>
                </a:cubicBezTo>
                <a:cubicBezTo>
                  <a:pt x="829" y="1444"/>
                  <a:pt x="822" y="1458"/>
                  <a:pt x="865" y="1487"/>
                </a:cubicBezTo>
                <a:cubicBezTo>
                  <a:pt x="908" y="1516"/>
                  <a:pt x="1018" y="1539"/>
                  <a:pt x="1081" y="1543"/>
                </a:cubicBezTo>
                <a:cubicBezTo>
                  <a:pt x="1144" y="1547"/>
                  <a:pt x="1209" y="1600"/>
                  <a:pt x="1241" y="1511"/>
                </a:cubicBezTo>
                <a:cubicBezTo>
                  <a:pt x="1273" y="1422"/>
                  <a:pt x="1274" y="1163"/>
                  <a:pt x="1273" y="1007"/>
                </a:cubicBezTo>
                <a:cubicBezTo>
                  <a:pt x="1272" y="851"/>
                  <a:pt x="1226" y="662"/>
                  <a:pt x="1233" y="575"/>
                </a:cubicBezTo>
                <a:cubicBezTo>
                  <a:pt x="1240" y="488"/>
                  <a:pt x="1285" y="486"/>
                  <a:pt x="1313" y="487"/>
                </a:cubicBezTo>
                <a:cubicBezTo>
                  <a:pt x="1341" y="488"/>
                  <a:pt x="1378" y="468"/>
                  <a:pt x="1401" y="583"/>
                </a:cubicBezTo>
                <a:cubicBezTo>
                  <a:pt x="1424" y="698"/>
                  <a:pt x="1441" y="1020"/>
                  <a:pt x="1449" y="1175"/>
                </a:cubicBezTo>
                <a:cubicBezTo>
                  <a:pt x="1457" y="1330"/>
                  <a:pt x="1418" y="1444"/>
                  <a:pt x="1449" y="1511"/>
                </a:cubicBezTo>
                <a:cubicBezTo>
                  <a:pt x="1480" y="1578"/>
                  <a:pt x="1585" y="1579"/>
                  <a:pt x="1633" y="1575"/>
                </a:cubicBezTo>
                <a:cubicBezTo>
                  <a:pt x="1681" y="1571"/>
                  <a:pt x="1705" y="1500"/>
                  <a:pt x="1737" y="1487"/>
                </a:cubicBezTo>
                <a:cubicBezTo>
                  <a:pt x="1769" y="1474"/>
                  <a:pt x="1802" y="1482"/>
                  <a:pt x="1825" y="1495"/>
                </a:cubicBezTo>
                <a:cubicBezTo>
                  <a:pt x="1848" y="1508"/>
                  <a:pt x="1852" y="1550"/>
                  <a:pt x="1873" y="1567"/>
                </a:cubicBezTo>
                <a:cubicBezTo>
                  <a:pt x="1894" y="1584"/>
                  <a:pt x="1921" y="1594"/>
                  <a:pt x="1953" y="1599"/>
                </a:cubicBezTo>
                <a:cubicBezTo>
                  <a:pt x="1985" y="1604"/>
                  <a:pt x="2042" y="1650"/>
                  <a:pt x="2065" y="1599"/>
                </a:cubicBezTo>
                <a:cubicBezTo>
                  <a:pt x="2088" y="1548"/>
                  <a:pt x="2102" y="1411"/>
                  <a:pt x="2089" y="1295"/>
                </a:cubicBezTo>
                <a:cubicBezTo>
                  <a:pt x="2076" y="1179"/>
                  <a:pt x="2008" y="1008"/>
                  <a:pt x="1985" y="903"/>
                </a:cubicBezTo>
                <a:cubicBezTo>
                  <a:pt x="1962" y="798"/>
                  <a:pt x="1929" y="711"/>
                  <a:pt x="1953" y="663"/>
                </a:cubicBezTo>
                <a:cubicBezTo>
                  <a:pt x="1977" y="615"/>
                  <a:pt x="2093" y="595"/>
                  <a:pt x="2129" y="615"/>
                </a:cubicBezTo>
                <a:cubicBezTo>
                  <a:pt x="2165" y="635"/>
                  <a:pt x="2161" y="703"/>
                  <a:pt x="2169" y="783"/>
                </a:cubicBezTo>
                <a:cubicBezTo>
                  <a:pt x="2177" y="863"/>
                  <a:pt x="2164" y="1006"/>
                  <a:pt x="2177" y="1095"/>
                </a:cubicBezTo>
                <a:cubicBezTo>
                  <a:pt x="2190" y="1184"/>
                  <a:pt x="2234" y="1246"/>
                  <a:pt x="2249" y="1319"/>
                </a:cubicBezTo>
                <a:cubicBezTo>
                  <a:pt x="2264" y="1392"/>
                  <a:pt x="2261" y="1479"/>
                  <a:pt x="2265" y="1535"/>
                </a:cubicBezTo>
                <a:cubicBezTo>
                  <a:pt x="2269" y="1591"/>
                  <a:pt x="2220" y="1635"/>
                  <a:pt x="2273" y="1655"/>
                </a:cubicBezTo>
                <a:cubicBezTo>
                  <a:pt x="2326" y="1675"/>
                  <a:pt x="2504" y="1659"/>
                  <a:pt x="2585" y="1655"/>
                </a:cubicBezTo>
                <a:cubicBezTo>
                  <a:pt x="2666" y="1651"/>
                  <a:pt x="2721" y="1660"/>
                  <a:pt x="2761" y="1631"/>
                </a:cubicBezTo>
                <a:cubicBezTo>
                  <a:pt x="2801" y="1602"/>
                  <a:pt x="2820" y="1580"/>
                  <a:pt x="2825" y="1479"/>
                </a:cubicBezTo>
                <a:cubicBezTo>
                  <a:pt x="2830" y="1378"/>
                  <a:pt x="2778" y="1110"/>
                  <a:pt x="2793" y="1023"/>
                </a:cubicBezTo>
                <a:cubicBezTo>
                  <a:pt x="2808" y="936"/>
                  <a:pt x="2889" y="934"/>
                  <a:pt x="2913" y="959"/>
                </a:cubicBezTo>
                <a:cubicBezTo>
                  <a:pt x="2937" y="984"/>
                  <a:pt x="2926" y="1072"/>
                  <a:pt x="2937" y="1175"/>
                </a:cubicBezTo>
                <a:cubicBezTo>
                  <a:pt x="2948" y="1278"/>
                  <a:pt x="2953" y="1504"/>
                  <a:pt x="2977" y="1575"/>
                </a:cubicBezTo>
                <a:cubicBezTo>
                  <a:pt x="3001" y="1646"/>
                  <a:pt x="3038" y="1596"/>
                  <a:pt x="3081" y="1599"/>
                </a:cubicBezTo>
                <a:cubicBezTo>
                  <a:pt x="3124" y="1602"/>
                  <a:pt x="3182" y="1599"/>
                  <a:pt x="3233" y="1591"/>
                </a:cubicBezTo>
                <a:cubicBezTo>
                  <a:pt x="3284" y="1583"/>
                  <a:pt x="3346" y="1564"/>
                  <a:pt x="3385" y="1551"/>
                </a:cubicBezTo>
                <a:cubicBezTo>
                  <a:pt x="3424" y="1538"/>
                  <a:pt x="3452" y="1571"/>
                  <a:pt x="3465" y="1511"/>
                </a:cubicBezTo>
                <a:cubicBezTo>
                  <a:pt x="3478" y="1451"/>
                  <a:pt x="3473" y="1283"/>
                  <a:pt x="3465" y="1191"/>
                </a:cubicBezTo>
                <a:cubicBezTo>
                  <a:pt x="3457" y="1099"/>
                  <a:pt x="3426" y="1028"/>
                  <a:pt x="3417" y="959"/>
                </a:cubicBezTo>
                <a:cubicBezTo>
                  <a:pt x="3408" y="890"/>
                  <a:pt x="3394" y="811"/>
                  <a:pt x="3409" y="775"/>
                </a:cubicBezTo>
                <a:cubicBezTo>
                  <a:pt x="3424" y="739"/>
                  <a:pt x="3478" y="690"/>
                  <a:pt x="3505" y="743"/>
                </a:cubicBezTo>
                <a:cubicBezTo>
                  <a:pt x="3532" y="796"/>
                  <a:pt x="3548" y="979"/>
                  <a:pt x="3569" y="1095"/>
                </a:cubicBezTo>
                <a:cubicBezTo>
                  <a:pt x="3590" y="1211"/>
                  <a:pt x="3590" y="1378"/>
                  <a:pt x="3633" y="1439"/>
                </a:cubicBezTo>
                <a:cubicBezTo>
                  <a:pt x="3676" y="1500"/>
                  <a:pt x="3752" y="1479"/>
                  <a:pt x="3825" y="1463"/>
                </a:cubicBezTo>
                <a:cubicBezTo>
                  <a:pt x="3898" y="1447"/>
                  <a:pt x="4021" y="1372"/>
                  <a:pt x="4073" y="1343"/>
                </a:cubicBezTo>
                <a:cubicBezTo>
                  <a:pt x="4125" y="1314"/>
                  <a:pt x="4137" y="1335"/>
                  <a:pt x="4137" y="1287"/>
                </a:cubicBezTo>
                <a:cubicBezTo>
                  <a:pt x="4137" y="1239"/>
                  <a:pt x="4084" y="1115"/>
                  <a:pt x="4073" y="1055"/>
                </a:cubicBezTo>
                <a:cubicBezTo>
                  <a:pt x="4062" y="995"/>
                  <a:pt x="4082" y="970"/>
                  <a:pt x="4073" y="927"/>
                </a:cubicBezTo>
                <a:cubicBezTo>
                  <a:pt x="4064" y="884"/>
                  <a:pt x="4018" y="832"/>
                  <a:pt x="4017" y="799"/>
                </a:cubicBezTo>
                <a:cubicBezTo>
                  <a:pt x="4016" y="766"/>
                  <a:pt x="4038" y="735"/>
                  <a:pt x="4065" y="727"/>
                </a:cubicBezTo>
                <a:cubicBezTo>
                  <a:pt x="4092" y="719"/>
                  <a:pt x="4148" y="708"/>
                  <a:pt x="4177" y="751"/>
                </a:cubicBezTo>
                <a:cubicBezTo>
                  <a:pt x="4206" y="794"/>
                  <a:pt x="4228" y="910"/>
                  <a:pt x="4241" y="983"/>
                </a:cubicBezTo>
                <a:cubicBezTo>
                  <a:pt x="4254" y="1056"/>
                  <a:pt x="4245" y="1150"/>
                  <a:pt x="4257" y="1191"/>
                </a:cubicBezTo>
                <a:cubicBezTo>
                  <a:pt x="4269" y="1232"/>
                  <a:pt x="4278" y="1242"/>
                  <a:pt x="4313" y="1231"/>
                </a:cubicBezTo>
                <a:cubicBezTo>
                  <a:pt x="4348" y="1220"/>
                  <a:pt x="4441" y="1196"/>
                  <a:pt x="4465" y="1127"/>
                </a:cubicBezTo>
                <a:cubicBezTo>
                  <a:pt x="4489" y="1058"/>
                  <a:pt x="4477" y="906"/>
                  <a:pt x="4457" y="815"/>
                </a:cubicBezTo>
                <a:cubicBezTo>
                  <a:pt x="4437" y="724"/>
                  <a:pt x="4404" y="658"/>
                  <a:pt x="4345" y="583"/>
                </a:cubicBezTo>
                <a:cubicBezTo>
                  <a:pt x="4286" y="508"/>
                  <a:pt x="4185" y="412"/>
                  <a:pt x="4105" y="367"/>
                </a:cubicBezTo>
                <a:cubicBezTo>
                  <a:pt x="4025" y="322"/>
                  <a:pt x="3910" y="271"/>
                  <a:pt x="3865" y="311"/>
                </a:cubicBezTo>
                <a:cubicBezTo>
                  <a:pt x="3820" y="351"/>
                  <a:pt x="3829" y="495"/>
                  <a:pt x="3833" y="607"/>
                </a:cubicBezTo>
                <a:cubicBezTo>
                  <a:pt x="3837" y="719"/>
                  <a:pt x="3878" y="884"/>
                  <a:pt x="3889" y="983"/>
                </a:cubicBezTo>
                <a:cubicBezTo>
                  <a:pt x="3900" y="1082"/>
                  <a:pt x="3922" y="1170"/>
                  <a:pt x="3897" y="1199"/>
                </a:cubicBezTo>
                <a:cubicBezTo>
                  <a:pt x="3872" y="1228"/>
                  <a:pt x="3768" y="1239"/>
                  <a:pt x="3737" y="1159"/>
                </a:cubicBezTo>
                <a:cubicBezTo>
                  <a:pt x="3706" y="1079"/>
                  <a:pt x="3730" y="847"/>
                  <a:pt x="3713" y="719"/>
                </a:cubicBezTo>
                <a:cubicBezTo>
                  <a:pt x="3696" y="591"/>
                  <a:pt x="3673" y="478"/>
                  <a:pt x="3633" y="391"/>
                </a:cubicBezTo>
                <a:cubicBezTo>
                  <a:pt x="3593" y="304"/>
                  <a:pt x="3541" y="228"/>
                  <a:pt x="3473" y="199"/>
                </a:cubicBezTo>
                <a:cubicBezTo>
                  <a:pt x="3405" y="170"/>
                  <a:pt x="3272" y="182"/>
                  <a:pt x="3225" y="215"/>
                </a:cubicBezTo>
                <a:cubicBezTo>
                  <a:pt x="3178" y="248"/>
                  <a:pt x="3188" y="288"/>
                  <a:pt x="3193" y="399"/>
                </a:cubicBezTo>
                <a:cubicBezTo>
                  <a:pt x="3198" y="510"/>
                  <a:pt x="3242" y="744"/>
                  <a:pt x="3257" y="879"/>
                </a:cubicBezTo>
                <a:cubicBezTo>
                  <a:pt x="3272" y="1014"/>
                  <a:pt x="3293" y="1139"/>
                  <a:pt x="3281" y="1207"/>
                </a:cubicBezTo>
                <a:cubicBezTo>
                  <a:pt x="3269" y="1275"/>
                  <a:pt x="3218" y="1300"/>
                  <a:pt x="3185" y="1287"/>
                </a:cubicBezTo>
                <a:cubicBezTo>
                  <a:pt x="3152" y="1274"/>
                  <a:pt x="3097" y="1222"/>
                  <a:pt x="3081" y="1127"/>
                </a:cubicBezTo>
                <a:cubicBezTo>
                  <a:pt x="3065" y="1032"/>
                  <a:pt x="3092" y="826"/>
                  <a:pt x="3089" y="719"/>
                </a:cubicBezTo>
                <a:cubicBezTo>
                  <a:pt x="3086" y="612"/>
                  <a:pt x="3077" y="562"/>
                  <a:pt x="3065" y="487"/>
                </a:cubicBezTo>
                <a:cubicBezTo>
                  <a:pt x="3053" y="412"/>
                  <a:pt x="3056" y="338"/>
                  <a:pt x="3017" y="271"/>
                </a:cubicBezTo>
                <a:cubicBezTo>
                  <a:pt x="2978" y="204"/>
                  <a:pt x="2890" y="110"/>
                  <a:pt x="2833" y="87"/>
                </a:cubicBezTo>
                <a:cubicBezTo>
                  <a:pt x="2776" y="64"/>
                  <a:pt x="2710" y="71"/>
                  <a:pt x="2673" y="135"/>
                </a:cubicBezTo>
                <a:cubicBezTo>
                  <a:pt x="2636" y="199"/>
                  <a:pt x="2616" y="356"/>
                  <a:pt x="2609" y="471"/>
                </a:cubicBezTo>
                <a:cubicBezTo>
                  <a:pt x="2602" y="586"/>
                  <a:pt x="2632" y="718"/>
                  <a:pt x="2633" y="823"/>
                </a:cubicBezTo>
                <a:cubicBezTo>
                  <a:pt x="2634" y="928"/>
                  <a:pt x="2614" y="1027"/>
                  <a:pt x="2617" y="1103"/>
                </a:cubicBezTo>
                <a:cubicBezTo>
                  <a:pt x="2620" y="1179"/>
                  <a:pt x="2660" y="1220"/>
                  <a:pt x="2649" y="1279"/>
                </a:cubicBezTo>
                <a:cubicBezTo>
                  <a:pt x="2638" y="1338"/>
                  <a:pt x="2588" y="1435"/>
                  <a:pt x="2553" y="1455"/>
                </a:cubicBezTo>
                <a:cubicBezTo>
                  <a:pt x="2518" y="1475"/>
                  <a:pt x="2468" y="1451"/>
                  <a:pt x="2441" y="1399"/>
                </a:cubicBezTo>
                <a:cubicBezTo>
                  <a:pt x="2414" y="1347"/>
                  <a:pt x="2390" y="1251"/>
                  <a:pt x="2393" y="1143"/>
                </a:cubicBezTo>
                <a:cubicBezTo>
                  <a:pt x="2396" y="1035"/>
                  <a:pt x="2445" y="850"/>
                  <a:pt x="2457" y="751"/>
                </a:cubicBezTo>
                <a:cubicBezTo>
                  <a:pt x="2469" y="652"/>
                  <a:pt x="2470" y="642"/>
                  <a:pt x="2465" y="551"/>
                </a:cubicBezTo>
                <a:cubicBezTo>
                  <a:pt x="2460" y="460"/>
                  <a:pt x="2456" y="284"/>
                  <a:pt x="2425" y="207"/>
                </a:cubicBezTo>
                <a:cubicBezTo>
                  <a:pt x="2394" y="130"/>
                  <a:pt x="2340" y="94"/>
                  <a:pt x="2273" y="7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  <a:extLst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20" name="Oval 19"/>
          <p:cNvSpPr>
            <a:spLocks noChangeAspect="1" noChangeArrowheads="1"/>
          </p:cNvSpPr>
          <p:nvPr/>
        </p:nvSpPr>
        <p:spPr bwMode="auto">
          <a:xfrm rot="10800000">
            <a:off x="7342645" y="5359796"/>
            <a:ext cx="39688" cy="41275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21" name="Oval 20"/>
          <p:cNvSpPr>
            <a:spLocks noChangeAspect="1" noChangeArrowheads="1"/>
          </p:cNvSpPr>
          <p:nvPr/>
        </p:nvSpPr>
        <p:spPr bwMode="auto">
          <a:xfrm rot="10800000">
            <a:off x="8147508" y="5455046"/>
            <a:ext cx="38100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22" name="Oval 21"/>
          <p:cNvSpPr>
            <a:spLocks noChangeAspect="1" noChangeArrowheads="1"/>
          </p:cNvSpPr>
          <p:nvPr/>
        </p:nvSpPr>
        <p:spPr bwMode="auto">
          <a:xfrm rot="10800000">
            <a:off x="7598233" y="5550296"/>
            <a:ext cx="39687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23" name="Oval 22"/>
          <p:cNvSpPr>
            <a:spLocks noChangeAspect="1" noChangeArrowheads="1"/>
          </p:cNvSpPr>
          <p:nvPr/>
        </p:nvSpPr>
        <p:spPr bwMode="auto">
          <a:xfrm rot="10800000">
            <a:off x="8069720" y="5355034"/>
            <a:ext cx="38100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24" name="Oval 23"/>
          <p:cNvSpPr>
            <a:spLocks noChangeAspect="1" noChangeArrowheads="1"/>
          </p:cNvSpPr>
          <p:nvPr/>
        </p:nvSpPr>
        <p:spPr bwMode="auto">
          <a:xfrm rot="10800000">
            <a:off x="7882395" y="5377259"/>
            <a:ext cx="39688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25" name="Oval 24"/>
          <p:cNvSpPr>
            <a:spLocks noChangeAspect="1" noChangeArrowheads="1"/>
          </p:cNvSpPr>
          <p:nvPr/>
        </p:nvSpPr>
        <p:spPr bwMode="auto">
          <a:xfrm rot="10800000">
            <a:off x="7487108" y="5332809"/>
            <a:ext cx="39687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26" name="Oval 25"/>
          <p:cNvSpPr>
            <a:spLocks noChangeAspect="1" noChangeArrowheads="1"/>
          </p:cNvSpPr>
          <p:nvPr/>
        </p:nvSpPr>
        <p:spPr bwMode="auto">
          <a:xfrm rot="10800000">
            <a:off x="7776033" y="5415359"/>
            <a:ext cx="38100" cy="39687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27" name="Oval 26"/>
          <p:cNvSpPr>
            <a:spLocks noChangeAspect="1" noChangeArrowheads="1"/>
          </p:cNvSpPr>
          <p:nvPr/>
        </p:nvSpPr>
        <p:spPr bwMode="auto">
          <a:xfrm rot="10800000">
            <a:off x="7447420" y="5609034"/>
            <a:ext cx="39688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28" name="Oval 27"/>
          <p:cNvSpPr>
            <a:spLocks noChangeAspect="1" noChangeArrowheads="1"/>
          </p:cNvSpPr>
          <p:nvPr/>
        </p:nvSpPr>
        <p:spPr bwMode="auto">
          <a:xfrm rot="10800000">
            <a:off x="7693483" y="5288359"/>
            <a:ext cx="39687" cy="42862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29" name="Oval 28"/>
          <p:cNvSpPr>
            <a:spLocks noChangeAspect="1" noChangeArrowheads="1"/>
          </p:cNvSpPr>
          <p:nvPr/>
        </p:nvSpPr>
        <p:spPr bwMode="auto">
          <a:xfrm rot="10800000">
            <a:off x="7987170" y="5551884"/>
            <a:ext cx="39688" cy="39687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30" name="Oval 29"/>
          <p:cNvSpPr>
            <a:spLocks noChangeAspect="1" noChangeArrowheads="1"/>
          </p:cNvSpPr>
          <p:nvPr/>
        </p:nvSpPr>
        <p:spPr bwMode="auto">
          <a:xfrm rot="10800000">
            <a:off x="7761745" y="5532834"/>
            <a:ext cx="38100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31" name="Oval 30"/>
          <p:cNvSpPr>
            <a:spLocks noChangeAspect="1" noChangeArrowheads="1"/>
          </p:cNvSpPr>
          <p:nvPr/>
        </p:nvSpPr>
        <p:spPr bwMode="auto">
          <a:xfrm rot="10800000">
            <a:off x="7923670" y="5280421"/>
            <a:ext cx="39688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32" name="Oval 31"/>
          <p:cNvSpPr>
            <a:spLocks noChangeAspect="1" noChangeArrowheads="1"/>
          </p:cNvSpPr>
          <p:nvPr/>
        </p:nvSpPr>
        <p:spPr bwMode="auto">
          <a:xfrm rot="10800000">
            <a:off x="8115758" y="5289946"/>
            <a:ext cx="41275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33" name="Oval 32"/>
          <p:cNvSpPr>
            <a:spLocks noChangeAspect="1" noChangeArrowheads="1"/>
          </p:cNvSpPr>
          <p:nvPr/>
        </p:nvSpPr>
        <p:spPr bwMode="auto">
          <a:xfrm rot="10800000">
            <a:off x="8239583" y="5335984"/>
            <a:ext cx="38100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34" name="Oval 33"/>
          <p:cNvSpPr>
            <a:spLocks noChangeAspect="1" noChangeArrowheads="1"/>
          </p:cNvSpPr>
          <p:nvPr/>
        </p:nvSpPr>
        <p:spPr bwMode="auto">
          <a:xfrm rot="10800000">
            <a:off x="8322133" y="5483621"/>
            <a:ext cx="39687" cy="42863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35" name="Oval 34"/>
          <p:cNvSpPr>
            <a:spLocks noChangeAspect="1" noChangeArrowheads="1"/>
          </p:cNvSpPr>
          <p:nvPr/>
        </p:nvSpPr>
        <p:spPr bwMode="auto">
          <a:xfrm rot="10800000">
            <a:off x="8061783" y="5566171"/>
            <a:ext cx="39687" cy="39688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36" name="Oval 35"/>
          <p:cNvSpPr>
            <a:spLocks noChangeAspect="1" noChangeArrowheads="1"/>
          </p:cNvSpPr>
          <p:nvPr/>
        </p:nvSpPr>
        <p:spPr bwMode="auto">
          <a:xfrm rot="10800000">
            <a:off x="6872745" y="5542359"/>
            <a:ext cx="347663" cy="1079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rot="10800000"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0" hangingPunct="0">
              <a:defRPr/>
            </a:pPr>
            <a:endParaRPr lang="en-GB" sz="1800">
              <a:solidFill>
                <a:srgbClr val="FFFFFF"/>
              </a:solidFill>
              <a:ea typeface="MS PGothic" charset="0"/>
              <a:cs typeface="MS PGothic" charset="0"/>
            </a:endParaRPr>
          </a:p>
        </p:txBody>
      </p:sp>
      <p:sp>
        <p:nvSpPr>
          <p:cNvPr id="37" name="Oval 36"/>
          <p:cNvSpPr>
            <a:spLocks noChangeAspect="1" noChangeArrowheads="1"/>
          </p:cNvSpPr>
          <p:nvPr/>
        </p:nvSpPr>
        <p:spPr bwMode="auto">
          <a:xfrm rot="10800000">
            <a:off x="6853695" y="5477271"/>
            <a:ext cx="347663" cy="1079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rot="10800000"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0" hangingPunct="0">
              <a:defRPr/>
            </a:pPr>
            <a:endParaRPr lang="en-GB" sz="1800">
              <a:solidFill>
                <a:srgbClr val="FFFFFF"/>
              </a:solidFill>
              <a:ea typeface="MS PGothic" charset="0"/>
              <a:cs typeface="MS PGothic" charset="0"/>
            </a:endParaRPr>
          </a:p>
        </p:txBody>
      </p:sp>
      <p:sp>
        <p:nvSpPr>
          <p:cNvPr id="38" name="Oval 37"/>
          <p:cNvSpPr>
            <a:spLocks noChangeAspect="1" noChangeArrowheads="1"/>
          </p:cNvSpPr>
          <p:nvPr/>
        </p:nvSpPr>
        <p:spPr bwMode="auto">
          <a:xfrm rot="10800000">
            <a:off x="6864808" y="5386784"/>
            <a:ext cx="347662" cy="10953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rot="10800000"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0" hangingPunct="0">
              <a:defRPr/>
            </a:pPr>
            <a:endParaRPr lang="en-GB" sz="1800">
              <a:solidFill>
                <a:srgbClr val="FFFFFF"/>
              </a:solidFill>
              <a:ea typeface="MS PGothic" charset="0"/>
              <a:cs typeface="MS PGothic" charset="0"/>
            </a:endParaRPr>
          </a:p>
        </p:txBody>
      </p:sp>
      <p:sp>
        <p:nvSpPr>
          <p:cNvPr id="39" name="Oval 38"/>
          <p:cNvSpPr>
            <a:spLocks noChangeAspect="1" noChangeArrowheads="1"/>
          </p:cNvSpPr>
          <p:nvPr/>
        </p:nvSpPr>
        <p:spPr bwMode="auto">
          <a:xfrm rot="10800000">
            <a:off x="6906083" y="5524896"/>
            <a:ext cx="347662" cy="1095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rot="10800000"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0" hangingPunct="0">
              <a:defRPr/>
            </a:pPr>
            <a:endParaRPr lang="en-GB" sz="1800">
              <a:solidFill>
                <a:srgbClr val="FFFFFF"/>
              </a:solidFill>
              <a:ea typeface="MS PGothic" charset="0"/>
              <a:cs typeface="MS PGothic" charset="0"/>
            </a:endParaRPr>
          </a:p>
        </p:txBody>
      </p:sp>
      <p:sp>
        <p:nvSpPr>
          <p:cNvPr id="40" name="Oval 39"/>
          <p:cNvSpPr>
            <a:spLocks noChangeAspect="1" noChangeArrowheads="1"/>
          </p:cNvSpPr>
          <p:nvPr/>
        </p:nvSpPr>
        <p:spPr bwMode="auto">
          <a:xfrm rot="10800000">
            <a:off x="6906083" y="5359796"/>
            <a:ext cx="347662" cy="1079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rot="10800000"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0" hangingPunct="0">
              <a:defRPr/>
            </a:pPr>
            <a:endParaRPr lang="en-GB" sz="1800">
              <a:solidFill>
                <a:srgbClr val="FFFFFF"/>
              </a:solidFill>
              <a:ea typeface="MS PGothic" charset="0"/>
              <a:cs typeface="MS PGothic" charset="0"/>
            </a:endParaRPr>
          </a:p>
        </p:txBody>
      </p:sp>
      <p:sp>
        <p:nvSpPr>
          <p:cNvPr id="41" name="Oval 40"/>
          <p:cNvSpPr>
            <a:spLocks noChangeAspect="1" noChangeArrowheads="1"/>
          </p:cNvSpPr>
          <p:nvPr/>
        </p:nvSpPr>
        <p:spPr bwMode="auto">
          <a:xfrm rot="10800000">
            <a:off x="6906083" y="5437584"/>
            <a:ext cx="347662" cy="10953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rot="10800000"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0" hangingPunct="0">
              <a:defRPr/>
            </a:pPr>
            <a:endParaRPr lang="en-GB" sz="1800">
              <a:solidFill>
                <a:srgbClr val="FFFFFF"/>
              </a:solidFill>
              <a:ea typeface="MS PGothic" charset="0"/>
              <a:cs typeface="MS PGothic" charset="0"/>
            </a:endParaRPr>
          </a:p>
        </p:txBody>
      </p:sp>
      <p:sp>
        <p:nvSpPr>
          <p:cNvPr id="42" name="Oval 41"/>
          <p:cNvSpPr>
            <a:spLocks noChangeAspect="1" noChangeArrowheads="1"/>
          </p:cNvSpPr>
          <p:nvPr/>
        </p:nvSpPr>
        <p:spPr bwMode="auto">
          <a:xfrm rot="5400000">
            <a:off x="6589132" y="5352653"/>
            <a:ext cx="123825" cy="122238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43" name="Oval 42"/>
          <p:cNvSpPr>
            <a:spLocks noChangeAspect="1" noChangeArrowheads="1"/>
          </p:cNvSpPr>
          <p:nvPr/>
        </p:nvSpPr>
        <p:spPr bwMode="auto">
          <a:xfrm rot="5400000">
            <a:off x="6684382" y="5524103"/>
            <a:ext cx="123825" cy="122238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44" name="Oval 43"/>
          <p:cNvSpPr>
            <a:spLocks noChangeAspect="1" noChangeArrowheads="1"/>
          </p:cNvSpPr>
          <p:nvPr/>
        </p:nvSpPr>
        <p:spPr bwMode="auto">
          <a:xfrm rot="5400000">
            <a:off x="6503407" y="5495528"/>
            <a:ext cx="123825" cy="122238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45" name="Line 36"/>
          <p:cNvSpPr>
            <a:spLocks noChangeShapeType="1"/>
          </p:cNvSpPr>
          <p:nvPr/>
        </p:nvSpPr>
        <p:spPr bwMode="auto">
          <a:xfrm>
            <a:off x="5082045" y="3735148"/>
            <a:ext cx="9461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46" name="Oval 45"/>
          <p:cNvSpPr>
            <a:spLocks noChangeArrowheads="1"/>
          </p:cNvSpPr>
          <p:nvPr/>
        </p:nvSpPr>
        <p:spPr bwMode="auto">
          <a:xfrm>
            <a:off x="6217108" y="3328591"/>
            <a:ext cx="822325" cy="812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47" name="Text Box 63"/>
          <p:cNvSpPr txBox="1">
            <a:spLocks noChangeArrowheads="1"/>
          </p:cNvSpPr>
          <p:nvPr/>
        </p:nvSpPr>
        <p:spPr bwMode="auto">
          <a:xfrm>
            <a:off x="6199335" y="3431140"/>
            <a:ext cx="8032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b="1" dirty="0" smtClean="0">
                <a:ea typeface="MS PGothic" charset="0"/>
                <a:cs typeface="MS PGothic" charset="0"/>
              </a:rPr>
              <a:t>BAX</a:t>
            </a:r>
            <a:endParaRPr lang="en-US" sz="1600" b="1" dirty="0">
              <a:ea typeface="MS PGothic" charset="0"/>
              <a:cs typeface="MS PGothic" charset="0"/>
            </a:endParaRPr>
          </a:p>
        </p:txBody>
      </p:sp>
      <p:sp>
        <p:nvSpPr>
          <p:cNvPr id="48" name="Text Box 64"/>
          <p:cNvSpPr txBox="1">
            <a:spLocks noChangeArrowheads="1"/>
          </p:cNvSpPr>
          <p:nvPr/>
        </p:nvSpPr>
        <p:spPr bwMode="auto">
          <a:xfrm>
            <a:off x="6213933" y="3792141"/>
            <a:ext cx="8032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b="1" dirty="0" smtClean="0">
                <a:ea typeface="MS PGothic" charset="0"/>
                <a:cs typeface="MS PGothic" charset="0"/>
              </a:rPr>
              <a:t>BAK</a:t>
            </a:r>
            <a:endParaRPr lang="en-US" sz="1600" b="1" dirty="0">
              <a:ea typeface="MS PGothic" charset="0"/>
              <a:cs typeface="MS PGothic" charset="0"/>
            </a:endParaRPr>
          </a:p>
        </p:txBody>
      </p:sp>
      <p:sp>
        <p:nvSpPr>
          <p:cNvPr id="49" name="Rectangle 48"/>
          <p:cNvSpPr>
            <a:spLocks noChangeAspect="1" noChangeArrowheads="1"/>
          </p:cNvSpPr>
          <p:nvPr/>
        </p:nvSpPr>
        <p:spPr bwMode="auto">
          <a:xfrm>
            <a:off x="3700920" y="5269309"/>
            <a:ext cx="1428750" cy="558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0" hangingPunct="0">
              <a:lnSpc>
                <a:spcPts val="1800"/>
              </a:lnSpc>
              <a:defRPr/>
            </a:pPr>
            <a:r>
              <a:rPr lang="en-US" sz="1800" dirty="0" err="1" smtClean="0"/>
              <a:t>Caspase</a:t>
            </a:r>
            <a:endParaRPr lang="en-US" sz="1800" dirty="0"/>
          </a:p>
          <a:p>
            <a:pPr algn="ctr" eaLnBrk="0" hangingPunct="0">
              <a:lnSpc>
                <a:spcPts val="1800"/>
              </a:lnSpc>
              <a:defRPr/>
            </a:pPr>
            <a:r>
              <a:rPr lang="en-US" sz="1800" dirty="0"/>
              <a:t>activation</a:t>
            </a:r>
          </a:p>
        </p:txBody>
      </p:sp>
      <p:sp>
        <p:nvSpPr>
          <p:cNvPr id="50" name="Line 73"/>
          <p:cNvSpPr>
            <a:spLocks noChangeShapeType="1"/>
          </p:cNvSpPr>
          <p:nvPr/>
        </p:nvSpPr>
        <p:spPr bwMode="auto">
          <a:xfrm>
            <a:off x="5296358" y="5551884"/>
            <a:ext cx="9779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51" name="Rectangle 50"/>
          <p:cNvSpPr>
            <a:spLocks noChangeAspect="1" noChangeArrowheads="1"/>
          </p:cNvSpPr>
          <p:nvPr/>
        </p:nvSpPr>
        <p:spPr bwMode="auto">
          <a:xfrm>
            <a:off x="869432" y="5934471"/>
            <a:ext cx="1296987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0" hangingPunct="0">
              <a:lnSpc>
                <a:spcPts val="1800"/>
              </a:lnSpc>
              <a:defRPr/>
            </a:pPr>
            <a:r>
              <a:rPr lang="en-US" sz="2000" dirty="0"/>
              <a:t>Apoptosis</a:t>
            </a:r>
          </a:p>
        </p:txBody>
      </p:sp>
      <p:sp>
        <p:nvSpPr>
          <p:cNvPr id="52" name="Text Box 76"/>
          <p:cNvSpPr txBox="1">
            <a:spLocks noChangeArrowheads="1"/>
          </p:cNvSpPr>
          <p:nvPr/>
        </p:nvSpPr>
        <p:spPr bwMode="auto">
          <a:xfrm>
            <a:off x="6577470" y="4870846"/>
            <a:ext cx="8175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0" hangingPunct="0">
              <a:defRPr/>
            </a:pPr>
            <a:r>
              <a:rPr lang="en-US" sz="1600" dirty="0">
                <a:ea typeface="MS PGothic" charset="0"/>
                <a:cs typeface="MS PGothic" charset="0"/>
              </a:rPr>
              <a:t>MOMP</a:t>
            </a:r>
          </a:p>
        </p:txBody>
      </p:sp>
      <p:sp>
        <p:nvSpPr>
          <p:cNvPr id="53" name="Text Box 77"/>
          <p:cNvSpPr txBox="1">
            <a:spLocks noChangeArrowheads="1"/>
          </p:cNvSpPr>
          <p:nvPr/>
        </p:nvSpPr>
        <p:spPr bwMode="auto">
          <a:xfrm>
            <a:off x="5897767" y="5729008"/>
            <a:ext cx="1495922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0" hangingPunct="0">
              <a:defRPr/>
            </a:pPr>
            <a:r>
              <a:rPr lang="en-US" sz="1600" dirty="0" smtClean="0">
                <a:ea typeface="MS PGothic" charset="0"/>
                <a:cs typeface="MS PGothic" charset="0"/>
              </a:rPr>
              <a:t>Cytochrome C</a:t>
            </a:r>
          </a:p>
          <a:p>
            <a:pPr algn="ctr" eaLnBrk="0" hangingPunct="0">
              <a:defRPr/>
            </a:pPr>
            <a:r>
              <a:rPr lang="en-US" sz="1600" dirty="0" smtClean="0">
                <a:ea typeface="MS PGothic" charset="0"/>
                <a:cs typeface="MS PGothic" charset="0"/>
              </a:rPr>
              <a:t>SMAC</a:t>
            </a:r>
            <a:endParaRPr lang="en-US" sz="1600" dirty="0">
              <a:ea typeface="MS PGothic" charset="0"/>
              <a:cs typeface="MS PGothic" charset="0"/>
            </a:endParaRPr>
          </a:p>
        </p:txBody>
      </p:sp>
      <p:sp>
        <p:nvSpPr>
          <p:cNvPr id="54" name="Text Box 85"/>
          <p:cNvSpPr txBox="1">
            <a:spLocks noChangeArrowheads="1"/>
          </p:cNvSpPr>
          <p:nvPr/>
        </p:nvSpPr>
        <p:spPr bwMode="auto">
          <a:xfrm>
            <a:off x="3858405" y="2038010"/>
            <a:ext cx="803275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b="1" dirty="0" smtClean="0">
                <a:ea typeface="MS PGothic" charset="0"/>
                <a:cs typeface="MS PGothic" charset="0"/>
              </a:rPr>
              <a:t>BCL-2</a:t>
            </a:r>
          </a:p>
          <a:p>
            <a:pPr algn="ctr">
              <a:defRPr/>
            </a:pPr>
            <a:r>
              <a:rPr lang="en-US" sz="1600" b="1" dirty="0" smtClean="0">
                <a:ea typeface="MS PGothic" charset="0"/>
                <a:cs typeface="MS PGothic" charset="0"/>
              </a:rPr>
              <a:t>Like</a:t>
            </a:r>
            <a:endParaRPr lang="en-US" sz="1600" b="1" dirty="0">
              <a:ea typeface="MS PGothic" charset="0"/>
              <a:cs typeface="MS PGothic" charset="0"/>
            </a:endParaRPr>
          </a:p>
        </p:txBody>
      </p:sp>
      <p:sp>
        <p:nvSpPr>
          <p:cNvPr id="55" name="Rectangle 54"/>
          <p:cNvSpPr>
            <a:spLocks noChangeArrowheads="1"/>
          </p:cNvSpPr>
          <p:nvPr/>
        </p:nvSpPr>
        <p:spPr bwMode="auto">
          <a:xfrm>
            <a:off x="835448" y="1270333"/>
            <a:ext cx="2116137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sz="1400" dirty="0" smtClean="0"/>
              <a:t>BIM, PUMA, BAD, BID, BIK, NOXA, HRK, BMF</a:t>
            </a:r>
            <a:endParaRPr lang="en-US" sz="1400" dirty="0"/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2798599" y="1292230"/>
            <a:ext cx="28098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114300" lvl="1" algn="ctr">
              <a:spcAft>
                <a:spcPct val="20000"/>
              </a:spcAft>
            </a:pPr>
            <a:r>
              <a:rPr lang="en-US" sz="1400" dirty="0" smtClean="0"/>
              <a:t>BCL-2, BCL-X</a:t>
            </a:r>
            <a:r>
              <a:rPr lang="en-US" sz="1400" baseline="-25000" dirty="0" smtClean="0"/>
              <a:t>L</a:t>
            </a:r>
            <a:r>
              <a:rPr lang="en-US" sz="1400" dirty="0" smtClean="0"/>
              <a:t>, BCL-W, </a:t>
            </a:r>
            <a:br>
              <a:rPr lang="en-US" sz="1400" dirty="0" smtClean="0"/>
            </a:br>
            <a:r>
              <a:rPr lang="en-US" sz="1400" dirty="0" smtClean="0"/>
              <a:t>MCL-1, A1</a:t>
            </a:r>
            <a:endParaRPr lang="en-US" sz="1400" dirty="0"/>
          </a:p>
        </p:txBody>
      </p: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1168859" y="941797"/>
            <a:ext cx="15525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sz="1600" b="1" dirty="0">
                <a:solidFill>
                  <a:srgbClr val="FF0000"/>
                </a:solidFill>
              </a:rPr>
              <a:t>Pro-Apoptotic</a:t>
            </a:r>
          </a:p>
        </p:txBody>
      </p:sp>
      <p:sp>
        <p:nvSpPr>
          <p:cNvPr id="58" name="TextBox 57"/>
          <p:cNvSpPr txBox="1">
            <a:spLocks noChangeArrowheads="1"/>
          </p:cNvSpPr>
          <p:nvPr/>
        </p:nvSpPr>
        <p:spPr bwMode="auto">
          <a:xfrm>
            <a:off x="3531061" y="953968"/>
            <a:ext cx="13938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sz="1600" b="1" dirty="0">
                <a:solidFill>
                  <a:srgbClr val="FF0000"/>
                </a:solidFill>
              </a:rPr>
              <a:t>Pro-Survival</a:t>
            </a:r>
          </a:p>
        </p:txBody>
      </p:sp>
      <p:grpSp>
        <p:nvGrpSpPr>
          <p:cNvPr id="59" name="Group 58"/>
          <p:cNvGrpSpPr>
            <a:grpSpLocks/>
          </p:cNvGrpSpPr>
          <p:nvPr/>
        </p:nvGrpSpPr>
        <p:grpSpPr bwMode="auto">
          <a:xfrm>
            <a:off x="4113614" y="2734734"/>
            <a:ext cx="259820" cy="304667"/>
            <a:chOff x="4178037" y="2881313"/>
            <a:chExt cx="259820" cy="496887"/>
          </a:xfrm>
        </p:grpSpPr>
        <p:cxnSp>
          <p:nvCxnSpPr>
            <p:cNvPr id="84" name="Straight Connector 83"/>
            <p:cNvCxnSpPr>
              <a:cxnSpLocks noChangeShapeType="1"/>
            </p:cNvCxnSpPr>
            <p:nvPr/>
          </p:nvCxnSpPr>
          <p:spPr bwMode="auto">
            <a:xfrm>
              <a:off x="4301068" y="2881313"/>
              <a:ext cx="0" cy="4968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5" name="Straight Connector 84"/>
            <p:cNvCxnSpPr>
              <a:cxnSpLocks noChangeShapeType="1"/>
            </p:cNvCxnSpPr>
            <p:nvPr/>
          </p:nvCxnSpPr>
          <p:spPr bwMode="auto">
            <a:xfrm flipH="1">
              <a:off x="4178037" y="3378200"/>
              <a:ext cx="2598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0" name="TextBox 59"/>
          <p:cNvSpPr txBox="1"/>
          <p:nvPr/>
        </p:nvSpPr>
        <p:spPr>
          <a:xfrm>
            <a:off x="5980570" y="2412349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endParaRPr lang="en-US" dirty="0"/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 rot="624930">
            <a:off x="665131" y="4468974"/>
            <a:ext cx="1956777" cy="1648276"/>
          </a:xfrm>
          <a:prstGeom prst="rect">
            <a:avLst/>
          </a:prstGeom>
        </p:spPr>
      </p:pic>
      <p:sp>
        <p:nvSpPr>
          <p:cNvPr id="62" name="Text Box 33"/>
          <p:cNvSpPr txBox="1">
            <a:spLocks noChangeArrowheads="1"/>
          </p:cNvSpPr>
          <p:nvPr/>
        </p:nvSpPr>
        <p:spPr bwMode="auto">
          <a:xfrm>
            <a:off x="4821695" y="3849291"/>
            <a:ext cx="12446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en-US" sz="1400" dirty="0" err="1">
                <a:ea typeface="MS PGothic" charset="0"/>
                <a:cs typeface="MS PGothic" charset="0"/>
              </a:rPr>
              <a:t>Oligomerization</a:t>
            </a:r>
            <a:endParaRPr lang="en-US" sz="1400" dirty="0">
              <a:ea typeface="MS PGothic" charset="0"/>
              <a:cs typeface="MS PGothic" charset="0"/>
            </a:endParaRPr>
          </a:p>
        </p:txBody>
      </p:sp>
      <p:sp>
        <p:nvSpPr>
          <p:cNvPr id="63" name="AutoShape 43"/>
          <p:cNvSpPr>
            <a:spLocks noChangeAspect="1" noChangeArrowheads="1"/>
          </p:cNvSpPr>
          <p:nvPr/>
        </p:nvSpPr>
        <p:spPr bwMode="auto">
          <a:xfrm rot="5400000">
            <a:off x="2954688" y="385888"/>
            <a:ext cx="3234624" cy="8626216"/>
          </a:xfrm>
          <a:prstGeom prst="roundRect">
            <a:avLst>
              <a:gd name="adj" fmla="val 16667"/>
            </a:avLst>
          </a:prstGeom>
          <a:solidFill>
            <a:schemeClr val="bg1">
              <a:alpha val="54000"/>
            </a:schemeClr>
          </a:solidFill>
          <a:ln w="12700">
            <a:noFill/>
            <a:round/>
            <a:headEnd/>
            <a:tailEnd/>
          </a:ln>
          <a:effectLst/>
          <a:extLst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64" name="AutoShape 79"/>
          <p:cNvSpPr>
            <a:spLocks noChangeArrowheads="1"/>
          </p:cNvSpPr>
          <p:nvPr/>
        </p:nvSpPr>
        <p:spPr bwMode="auto">
          <a:xfrm rot="5400000">
            <a:off x="4643014" y="3554896"/>
            <a:ext cx="285750" cy="361950"/>
          </a:xfrm>
          <a:prstGeom prst="triangle">
            <a:avLst>
              <a:gd name="adj" fmla="val 50000"/>
            </a:avLst>
          </a:prstGeom>
          <a:solidFill>
            <a:srgbClr val="595959"/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65" name="Text Box 34"/>
          <p:cNvSpPr txBox="1">
            <a:spLocks noChangeArrowheads="1"/>
          </p:cNvSpPr>
          <p:nvPr/>
        </p:nvSpPr>
        <p:spPr bwMode="auto">
          <a:xfrm rot="4082023">
            <a:off x="4173995" y="3231754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rot="10800000" vert="eaVert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endParaRPr lang="en-GB" sz="1600" b="1">
              <a:ea typeface="MS PGothic" charset="0"/>
              <a:cs typeface="MS PGothic" charset="0"/>
            </a:endParaRPr>
          </a:p>
        </p:txBody>
      </p:sp>
      <p:sp>
        <p:nvSpPr>
          <p:cNvPr id="66" name="Oval 65"/>
          <p:cNvSpPr>
            <a:spLocks noChangeArrowheads="1"/>
          </p:cNvSpPr>
          <p:nvPr/>
        </p:nvSpPr>
        <p:spPr bwMode="auto">
          <a:xfrm>
            <a:off x="3816808" y="3328591"/>
            <a:ext cx="822325" cy="812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67" name="Text Box 53"/>
          <p:cNvSpPr txBox="1">
            <a:spLocks noChangeArrowheads="1"/>
          </p:cNvSpPr>
          <p:nvPr/>
        </p:nvSpPr>
        <p:spPr bwMode="auto">
          <a:xfrm>
            <a:off x="3801589" y="3423841"/>
            <a:ext cx="8032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b="1" dirty="0" smtClean="0">
                <a:ea typeface="MS PGothic" charset="0"/>
                <a:cs typeface="MS PGothic" charset="0"/>
              </a:rPr>
              <a:t>BAX</a:t>
            </a:r>
            <a:endParaRPr lang="en-US" sz="1600" b="1" dirty="0">
              <a:ea typeface="MS PGothic" charset="0"/>
              <a:cs typeface="MS PGothic" charset="0"/>
            </a:endParaRPr>
          </a:p>
        </p:txBody>
      </p:sp>
      <p:sp>
        <p:nvSpPr>
          <p:cNvPr id="68" name="Text Box 54"/>
          <p:cNvSpPr txBox="1">
            <a:spLocks noChangeArrowheads="1"/>
          </p:cNvSpPr>
          <p:nvPr/>
        </p:nvSpPr>
        <p:spPr bwMode="auto">
          <a:xfrm>
            <a:off x="3816187" y="3770244"/>
            <a:ext cx="8032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b="1" dirty="0" smtClean="0">
                <a:ea typeface="MS PGothic" charset="0"/>
                <a:cs typeface="MS PGothic" charset="0"/>
              </a:rPr>
              <a:t>BAK</a:t>
            </a:r>
            <a:endParaRPr lang="en-US" sz="1600" b="1" dirty="0">
              <a:ea typeface="MS PGothic" charset="0"/>
              <a:cs typeface="MS PGothic" charset="0"/>
            </a:endParaRPr>
          </a:p>
        </p:txBody>
      </p:sp>
      <p:sp>
        <p:nvSpPr>
          <p:cNvPr id="69" name="TextBox 68"/>
          <p:cNvSpPr txBox="1">
            <a:spLocks noChangeArrowheads="1"/>
          </p:cNvSpPr>
          <p:nvPr/>
        </p:nvSpPr>
        <p:spPr bwMode="auto">
          <a:xfrm>
            <a:off x="3729495" y="2985426"/>
            <a:ext cx="10747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sz="1600" b="1" dirty="0">
                <a:solidFill>
                  <a:srgbClr val="FF0000"/>
                </a:solidFill>
              </a:rPr>
              <a:t>Effectors</a:t>
            </a:r>
          </a:p>
        </p:txBody>
      </p:sp>
      <p:grpSp>
        <p:nvGrpSpPr>
          <p:cNvPr id="70" name="Group 69"/>
          <p:cNvGrpSpPr/>
          <p:nvPr/>
        </p:nvGrpSpPr>
        <p:grpSpPr>
          <a:xfrm>
            <a:off x="2938885" y="3492061"/>
            <a:ext cx="3150601" cy="2277493"/>
            <a:chOff x="3023053" y="3932990"/>
            <a:chExt cx="3150601" cy="2277493"/>
          </a:xfrm>
        </p:grpSpPr>
        <p:sp>
          <p:nvSpPr>
            <p:cNvPr id="81" name="TextBox 80"/>
            <p:cNvSpPr txBox="1">
              <a:spLocks noChangeArrowheads="1"/>
            </p:cNvSpPr>
            <p:nvPr/>
          </p:nvSpPr>
          <p:spPr bwMode="auto">
            <a:xfrm>
              <a:off x="3023053" y="5750108"/>
              <a:ext cx="39052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eaLnBrk="1" hangingPunct="1"/>
              <a:r>
                <a:rPr lang="en-US" b="1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82" name="TextBox 81"/>
            <p:cNvSpPr txBox="1">
              <a:spLocks noChangeArrowheads="1"/>
            </p:cNvSpPr>
            <p:nvPr/>
          </p:nvSpPr>
          <p:spPr bwMode="auto">
            <a:xfrm>
              <a:off x="5783129" y="5750108"/>
              <a:ext cx="39052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eaLnBrk="1" hangingPunct="1"/>
              <a:r>
                <a:rPr lang="en-US" b="1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83" name="TextBox 82"/>
            <p:cNvSpPr txBox="1">
              <a:spLocks noChangeArrowheads="1"/>
            </p:cNvSpPr>
            <p:nvPr/>
          </p:nvSpPr>
          <p:spPr bwMode="auto">
            <a:xfrm>
              <a:off x="5376124" y="3932990"/>
              <a:ext cx="39052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eaLnBrk="1" hangingPunct="1"/>
              <a:r>
                <a:rPr lang="en-US" b="1" dirty="0">
                  <a:solidFill>
                    <a:srgbClr val="FF0000"/>
                  </a:solidFill>
                </a:rPr>
                <a:t>X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637717" y="2129677"/>
            <a:ext cx="299946" cy="304800"/>
            <a:chOff x="3417475" y="2282728"/>
            <a:chExt cx="373063" cy="304800"/>
          </a:xfrm>
        </p:grpSpPr>
        <p:sp>
          <p:nvSpPr>
            <p:cNvPr id="77" name="AutoShape 39"/>
            <p:cNvSpPr>
              <a:spLocks noChangeArrowheads="1"/>
            </p:cNvSpPr>
            <p:nvPr/>
          </p:nvSpPr>
          <p:spPr bwMode="auto">
            <a:xfrm rot="5400000">
              <a:off x="3446050" y="2254153"/>
              <a:ext cx="304800" cy="36195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/>
          </p:spPr>
          <p:txBody>
            <a:bodyPr wrap="square" lIns="0" tIns="0" rIns="0" bIns="0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  <p:grpSp>
          <p:nvGrpSpPr>
            <p:cNvPr id="78" name="Group 77"/>
            <p:cNvGrpSpPr/>
            <p:nvPr/>
          </p:nvGrpSpPr>
          <p:grpSpPr>
            <a:xfrm>
              <a:off x="3453988" y="2295428"/>
              <a:ext cx="336550" cy="279400"/>
              <a:chOff x="3453988" y="2300191"/>
              <a:chExt cx="336550" cy="279400"/>
            </a:xfrm>
          </p:grpSpPr>
          <p:sp>
            <p:nvSpPr>
              <p:cNvPr id="79" name="Line 40"/>
              <p:cNvSpPr>
                <a:spLocks noChangeShapeType="1"/>
              </p:cNvSpPr>
              <p:nvPr/>
            </p:nvSpPr>
            <p:spPr bwMode="auto">
              <a:xfrm>
                <a:off x="3455576" y="2300191"/>
                <a:ext cx="333375" cy="1349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5pPr>
                <a:lvl6pPr marL="22860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6pPr>
                <a:lvl7pPr marL="27432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7pPr>
                <a:lvl8pPr marL="32004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8pPr>
                <a:lvl9pPr marL="36576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9pPr>
              </a:lstStyle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80" name="Line 41"/>
              <p:cNvSpPr>
                <a:spLocks noChangeShapeType="1"/>
              </p:cNvSpPr>
              <p:nvPr/>
            </p:nvSpPr>
            <p:spPr bwMode="auto">
              <a:xfrm flipH="1">
                <a:off x="3453988" y="2438303"/>
                <a:ext cx="336550" cy="141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5pPr>
                <a:lvl6pPr marL="22860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6pPr>
                <a:lvl7pPr marL="27432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7pPr>
                <a:lvl8pPr marL="32004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8pPr>
                <a:lvl9pPr marL="36576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9pPr>
              </a:lstStyle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</p:grpSp>
      </p:grpSp>
      <p:grpSp>
        <p:nvGrpSpPr>
          <p:cNvPr id="72" name="Group 71"/>
          <p:cNvGrpSpPr/>
          <p:nvPr/>
        </p:nvGrpSpPr>
        <p:grpSpPr>
          <a:xfrm>
            <a:off x="1440320" y="1928827"/>
            <a:ext cx="1333819" cy="676275"/>
            <a:chOff x="1524488" y="2081878"/>
            <a:chExt cx="1333819" cy="676275"/>
          </a:xfrm>
        </p:grpSpPr>
        <p:grpSp>
          <p:nvGrpSpPr>
            <p:cNvPr id="73" name="Group 72"/>
            <p:cNvGrpSpPr/>
            <p:nvPr/>
          </p:nvGrpSpPr>
          <p:grpSpPr>
            <a:xfrm>
              <a:off x="1524488" y="2081878"/>
              <a:ext cx="963613" cy="676275"/>
              <a:chOff x="1524488" y="2096476"/>
              <a:chExt cx="963613" cy="676275"/>
            </a:xfrm>
          </p:grpSpPr>
          <p:sp>
            <p:nvSpPr>
              <p:cNvPr id="75" name="AutoShape 43"/>
              <p:cNvSpPr>
                <a:spLocks noChangeAspect="1" noChangeArrowheads="1"/>
              </p:cNvSpPr>
              <p:nvPr/>
            </p:nvSpPr>
            <p:spPr bwMode="auto">
              <a:xfrm rot="5400000">
                <a:off x="1668157" y="1952807"/>
                <a:ext cx="676275" cy="963613"/>
              </a:xfrm>
              <a:prstGeom prst="roundRect">
                <a:avLst>
                  <a:gd name="adj" fmla="val 16667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lIns="0" tIns="0" rIns="0" bIns="0" anchor="ctr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5pPr>
                <a:lvl6pPr marL="22860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6pPr>
                <a:lvl7pPr marL="27432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7pPr>
                <a:lvl8pPr marL="32004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8pPr>
                <a:lvl9pPr marL="36576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9pPr>
              </a:lstStyle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76" name="Text Box 44"/>
              <p:cNvSpPr txBox="1">
                <a:spLocks noChangeArrowheads="1"/>
              </p:cNvSpPr>
              <p:nvPr/>
            </p:nvSpPr>
            <p:spPr bwMode="auto">
              <a:xfrm>
                <a:off x="1593717" y="2193029"/>
                <a:ext cx="803275" cy="492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5pPr>
                <a:lvl6pPr marL="22860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6pPr>
                <a:lvl7pPr marL="27432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7pPr>
                <a:lvl8pPr marL="32004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8pPr>
                <a:lvl9pPr marL="3657600" algn="l" defTabSz="4572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600" b="1" dirty="0" smtClean="0">
                    <a:ea typeface="MS PGothic" charset="0"/>
                    <a:cs typeface="MS PGothic" charset="0"/>
                  </a:rPr>
                  <a:t>BH3</a:t>
                </a:r>
              </a:p>
              <a:p>
                <a:pPr algn="ctr">
                  <a:defRPr/>
                </a:pPr>
                <a:r>
                  <a:rPr lang="en-US" sz="1600" b="1" dirty="0" smtClean="0">
                    <a:ea typeface="MS PGothic" charset="0"/>
                    <a:cs typeface="MS PGothic" charset="0"/>
                  </a:rPr>
                  <a:t>Only</a:t>
                </a:r>
                <a:endParaRPr lang="en-US" sz="1600" b="1" dirty="0">
                  <a:ea typeface="MS PGothic" charset="0"/>
                  <a:cs typeface="MS PGothic" charset="0"/>
                </a:endParaRPr>
              </a:p>
            </p:txBody>
          </p:sp>
        </p:grpSp>
        <p:sp>
          <p:nvSpPr>
            <p:cNvPr id="74" name="AutoShape 79"/>
            <p:cNvSpPr>
              <a:spLocks noChangeArrowheads="1"/>
            </p:cNvSpPr>
            <p:nvPr/>
          </p:nvSpPr>
          <p:spPr bwMode="auto">
            <a:xfrm rot="5400000">
              <a:off x="2534457" y="2243278"/>
              <a:ext cx="285750" cy="361950"/>
            </a:xfrm>
            <a:prstGeom prst="triangle">
              <a:avLst>
                <a:gd name="adj" fmla="val 50000"/>
              </a:avLst>
            </a:prstGeom>
            <a:solidFill>
              <a:srgbClr val="595959"/>
            </a:solidFill>
            <a:ln w="12700" cmpd="sng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lIns="0" tIns="0" rIns="0" bIns="0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</p:grpSp>
      <p:sp>
        <p:nvSpPr>
          <p:cNvPr id="104" name="Rectangle 103"/>
          <p:cNvSpPr/>
          <p:nvPr/>
        </p:nvSpPr>
        <p:spPr>
          <a:xfrm>
            <a:off x="3715181" y="6358071"/>
            <a:ext cx="1498693" cy="378644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463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38133" y="6595533"/>
            <a:ext cx="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 err="1" smtClean="0"/>
          </a:p>
        </p:txBody>
      </p:sp>
      <p:sp>
        <p:nvSpPr>
          <p:cNvPr id="8" name="Line 72"/>
          <p:cNvSpPr>
            <a:spLocks noChangeShapeType="1"/>
          </p:cNvSpPr>
          <p:nvPr/>
        </p:nvSpPr>
        <p:spPr bwMode="auto">
          <a:xfrm flipH="1">
            <a:off x="2597638" y="5594864"/>
            <a:ext cx="10223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10" name="Text Box 90"/>
          <p:cNvSpPr txBox="1">
            <a:spLocks noChangeArrowheads="1"/>
          </p:cNvSpPr>
          <p:nvPr/>
        </p:nvSpPr>
        <p:spPr bwMode="auto">
          <a:xfrm>
            <a:off x="5794688" y="1805046"/>
            <a:ext cx="334931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 smtClean="0">
                <a:solidFill>
                  <a:srgbClr val="000000"/>
                </a:solidFill>
              </a:rPr>
              <a:t>BH3 only pro-apoptotic proteins induce apoptosis by blocking BCL-2 protein interactions with BAX/BAK</a:t>
            </a:r>
          </a:p>
        </p:txBody>
      </p:sp>
      <p:sp>
        <p:nvSpPr>
          <p:cNvPr id="11" name="Line 91"/>
          <p:cNvSpPr>
            <a:spLocks noChangeShapeType="1"/>
          </p:cNvSpPr>
          <p:nvPr/>
        </p:nvSpPr>
        <p:spPr bwMode="auto">
          <a:xfrm flipH="1">
            <a:off x="4962831" y="2202722"/>
            <a:ext cx="708017" cy="7299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0" tIns="0" rIns="0" bIns="0">
            <a:spAutoFit/>
          </a:bodyPr>
          <a:lstStyle/>
          <a:p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7953070" y="3371571"/>
            <a:ext cx="822325" cy="812800"/>
            <a:chOff x="7908620" y="3769520"/>
            <a:chExt cx="822325" cy="812800"/>
          </a:xfrm>
        </p:grpSpPr>
        <p:sp>
          <p:nvSpPr>
            <p:cNvPr id="13" name="Oval 55"/>
            <p:cNvSpPr>
              <a:spLocks noChangeArrowheads="1"/>
            </p:cNvSpPr>
            <p:nvPr/>
          </p:nvSpPr>
          <p:spPr bwMode="auto">
            <a:xfrm>
              <a:off x="7908620" y="3769520"/>
              <a:ext cx="822325" cy="812800"/>
            </a:xfrm>
            <a:prstGeom prst="ellipse">
              <a:avLst/>
            </a:prstGeom>
            <a:solidFill>
              <a:srgbClr val="BFBFB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  <p:sp>
          <p:nvSpPr>
            <p:cNvPr id="14" name="Text Box 69"/>
            <p:cNvSpPr txBox="1">
              <a:spLocks noChangeArrowheads="1"/>
            </p:cNvSpPr>
            <p:nvPr/>
          </p:nvSpPr>
          <p:spPr bwMode="auto">
            <a:xfrm>
              <a:off x="7918145" y="3835574"/>
              <a:ext cx="803275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600" b="1" dirty="0" smtClean="0">
                  <a:ea typeface="MS PGothic" charset="0"/>
                  <a:cs typeface="MS PGothic" charset="0"/>
                </a:rPr>
                <a:t>BAX</a:t>
              </a:r>
              <a:endParaRPr lang="en-US" sz="1600" b="1" dirty="0">
                <a:ea typeface="MS PGothic" charset="0"/>
                <a:cs typeface="MS PGothic" charset="0"/>
              </a:endParaRPr>
            </a:p>
          </p:txBody>
        </p:sp>
        <p:sp>
          <p:nvSpPr>
            <p:cNvPr id="15" name="Text Box 70"/>
            <p:cNvSpPr txBox="1">
              <a:spLocks noChangeArrowheads="1"/>
            </p:cNvSpPr>
            <p:nvPr/>
          </p:nvSpPr>
          <p:spPr bwMode="auto">
            <a:xfrm>
              <a:off x="7918145" y="4233070"/>
              <a:ext cx="803275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600" b="1" dirty="0" smtClean="0">
                  <a:ea typeface="MS PGothic" charset="0"/>
                  <a:cs typeface="MS PGothic" charset="0"/>
                </a:rPr>
                <a:t>BAK</a:t>
              </a:r>
              <a:endParaRPr lang="en-US" sz="1600" b="1" dirty="0"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870432" y="3626451"/>
            <a:ext cx="437642" cy="304800"/>
            <a:chOff x="494907" y="3744205"/>
            <a:chExt cx="437642" cy="304800"/>
          </a:xfrm>
        </p:grpSpPr>
        <p:grpSp>
          <p:nvGrpSpPr>
            <p:cNvPr id="17" name="Group 16"/>
            <p:cNvGrpSpPr/>
            <p:nvPr/>
          </p:nvGrpSpPr>
          <p:grpSpPr>
            <a:xfrm>
              <a:off x="559486" y="3744205"/>
              <a:ext cx="373063" cy="304800"/>
              <a:chOff x="3417475" y="2282728"/>
              <a:chExt cx="373063" cy="304800"/>
            </a:xfrm>
          </p:grpSpPr>
          <p:sp>
            <p:nvSpPr>
              <p:cNvPr id="19" name="AutoShape 39"/>
              <p:cNvSpPr>
                <a:spLocks noChangeArrowheads="1"/>
              </p:cNvSpPr>
              <p:nvPr/>
            </p:nvSpPr>
            <p:spPr bwMode="auto">
              <a:xfrm rot="5400000">
                <a:off x="3446050" y="2254153"/>
                <a:ext cx="304800" cy="361950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square" lIns="0" tIns="0" rIns="0" bIns="0" anchor="ctr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  <p:grpSp>
            <p:nvGrpSpPr>
              <p:cNvPr id="20" name="Group 19"/>
              <p:cNvGrpSpPr/>
              <p:nvPr/>
            </p:nvGrpSpPr>
            <p:grpSpPr>
              <a:xfrm>
                <a:off x="3453988" y="2295428"/>
                <a:ext cx="336550" cy="279400"/>
                <a:chOff x="3453988" y="2300191"/>
                <a:chExt cx="336550" cy="279400"/>
              </a:xfrm>
            </p:grpSpPr>
            <p:sp>
              <p:nvSpPr>
                <p:cNvPr id="21" name="Line 40"/>
                <p:cNvSpPr>
                  <a:spLocks noChangeShapeType="1"/>
                </p:cNvSpPr>
                <p:nvPr/>
              </p:nvSpPr>
              <p:spPr bwMode="auto">
                <a:xfrm>
                  <a:off x="3455576" y="2300191"/>
                  <a:ext cx="333375" cy="13493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>
                    <a:defRPr/>
                  </a:pPr>
                  <a:endParaRPr lang="en-US"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22" name="Line 41"/>
                <p:cNvSpPr>
                  <a:spLocks noChangeShapeType="1"/>
                </p:cNvSpPr>
                <p:nvPr/>
              </p:nvSpPr>
              <p:spPr bwMode="auto">
                <a:xfrm flipH="1">
                  <a:off x="3453988" y="2438303"/>
                  <a:ext cx="336550" cy="141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>
                    <a:defRPr/>
                  </a:pPr>
                  <a:endParaRPr lang="en-US">
                    <a:ea typeface="MS PGothic" charset="0"/>
                    <a:cs typeface="MS PGothic" charset="0"/>
                  </a:endParaRPr>
                </a:p>
              </p:txBody>
            </p:sp>
          </p:grpSp>
        </p:grpSp>
        <p:sp>
          <p:nvSpPr>
            <p:cNvPr id="18" name="AutoShape 79"/>
            <p:cNvSpPr>
              <a:spLocks noChangeArrowheads="1"/>
            </p:cNvSpPr>
            <p:nvPr/>
          </p:nvSpPr>
          <p:spPr bwMode="auto">
            <a:xfrm rot="5400000">
              <a:off x="533007" y="3715630"/>
              <a:ext cx="285750" cy="361950"/>
            </a:xfrm>
            <a:prstGeom prst="triangle">
              <a:avLst>
                <a:gd name="adj" fmla="val 50000"/>
              </a:avLst>
            </a:prstGeom>
            <a:solidFill>
              <a:srgbClr val="595959"/>
            </a:solidFill>
            <a:ln w="12700" cmpd="sng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125189" y="3371571"/>
            <a:ext cx="834697" cy="812800"/>
            <a:chOff x="7093439" y="3769520"/>
            <a:chExt cx="834697" cy="812800"/>
          </a:xfrm>
        </p:grpSpPr>
        <p:sp>
          <p:nvSpPr>
            <p:cNvPr id="24" name="Oval 58"/>
            <p:cNvSpPr>
              <a:spLocks noChangeArrowheads="1"/>
            </p:cNvSpPr>
            <p:nvPr/>
          </p:nvSpPr>
          <p:spPr bwMode="auto">
            <a:xfrm>
              <a:off x="7093439" y="3769520"/>
              <a:ext cx="822325" cy="8128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  <p:sp>
          <p:nvSpPr>
            <p:cNvPr id="25" name="Text Box 66"/>
            <p:cNvSpPr txBox="1">
              <a:spLocks noChangeArrowheads="1"/>
            </p:cNvSpPr>
            <p:nvPr/>
          </p:nvSpPr>
          <p:spPr bwMode="auto">
            <a:xfrm>
              <a:off x="7102964" y="3850172"/>
              <a:ext cx="803275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600" b="1" dirty="0" smtClean="0">
                  <a:ea typeface="MS PGothic" charset="0"/>
                  <a:cs typeface="MS PGothic" charset="0"/>
                </a:rPr>
                <a:t>BAX</a:t>
              </a:r>
              <a:endParaRPr lang="en-US" sz="1600" b="1" dirty="0">
                <a:ea typeface="MS PGothic" charset="0"/>
                <a:cs typeface="MS PGothic" charset="0"/>
              </a:endParaRPr>
            </a:p>
          </p:txBody>
        </p:sp>
        <p:sp>
          <p:nvSpPr>
            <p:cNvPr id="26" name="Text Box 67"/>
            <p:cNvSpPr txBox="1">
              <a:spLocks noChangeArrowheads="1"/>
            </p:cNvSpPr>
            <p:nvPr/>
          </p:nvSpPr>
          <p:spPr bwMode="auto">
            <a:xfrm>
              <a:off x="7124861" y="4254967"/>
              <a:ext cx="803275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600" b="1" dirty="0" smtClean="0">
                  <a:ea typeface="MS PGothic" charset="0"/>
                  <a:cs typeface="MS PGothic" charset="0"/>
                </a:rPr>
                <a:t>BAK</a:t>
              </a:r>
              <a:endParaRPr lang="en-US" sz="1600" b="1" dirty="0"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041757" y="3626451"/>
            <a:ext cx="437642" cy="304800"/>
            <a:chOff x="494907" y="3744205"/>
            <a:chExt cx="437642" cy="304800"/>
          </a:xfrm>
        </p:grpSpPr>
        <p:grpSp>
          <p:nvGrpSpPr>
            <p:cNvPr id="28" name="Group 27"/>
            <p:cNvGrpSpPr/>
            <p:nvPr/>
          </p:nvGrpSpPr>
          <p:grpSpPr>
            <a:xfrm>
              <a:off x="559486" y="3744205"/>
              <a:ext cx="373063" cy="304800"/>
              <a:chOff x="3417475" y="2282728"/>
              <a:chExt cx="373063" cy="304800"/>
            </a:xfrm>
          </p:grpSpPr>
          <p:sp>
            <p:nvSpPr>
              <p:cNvPr id="30" name="AutoShape 39"/>
              <p:cNvSpPr>
                <a:spLocks noChangeArrowheads="1"/>
              </p:cNvSpPr>
              <p:nvPr/>
            </p:nvSpPr>
            <p:spPr bwMode="auto">
              <a:xfrm rot="5400000">
                <a:off x="3446050" y="2254153"/>
                <a:ext cx="304800" cy="361950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square" lIns="0" tIns="0" rIns="0" bIns="0" anchor="ctr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>
                <a:off x="3453988" y="2295428"/>
                <a:ext cx="336550" cy="279400"/>
                <a:chOff x="3453988" y="2300191"/>
                <a:chExt cx="336550" cy="279400"/>
              </a:xfrm>
            </p:grpSpPr>
            <p:sp>
              <p:nvSpPr>
                <p:cNvPr id="32" name="Line 40"/>
                <p:cNvSpPr>
                  <a:spLocks noChangeShapeType="1"/>
                </p:cNvSpPr>
                <p:nvPr/>
              </p:nvSpPr>
              <p:spPr bwMode="auto">
                <a:xfrm>
                  <a:off x="3455576" y="2300191"/>
                  <a:ext cx="333375" cy="13493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>
                    <a:defRPr/>
                  </a:pPr>
                  <a:endParaRPr lang="en-US"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33" name="Line 41"/>
                <p:cNvSpPr>
                  <a:spLocks noChangeShapeType="1"/>
                </p:cNvSpPr>
                <p:nvPr/>
              </p:nvSpPr>
              <p:spPr bwMode="auto">
                <a:xfrm flipH="1">
                  <a:off x="3453988" y="2438303"/>
                  <a:ext cx="336550" cy="141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>
                    <a:defRPr/>
                  </a:pPr>
                  <a:endParaRPr lang="en-US">
                    <a:ea typeface="MS PGothic" charset="0"/>
                    <a:cs typeface="MS PGothic" charset="0"/>
                  </a:endParaRPr>
                </a:p>
              </p:txBody>
            </p:sp>
          </p:grpSp>
        </p:grpSp>
        <p:sp>
          <p:nvSpPr>
            <p:cNvPr id="29" name="AutoShape 79"/>
            <p:cNvSpPr>
              <a:spLocks noChangeArrowheads="1"/>
            </p:cNvSpPr>
            <p:nvPr/>
          </p:nvSpPr>
          <p:spPr bwMode="auto">
            <a:xfrm rot="5400000">
              <a:off x="533007" y="3715630"/>
              <a:ext cx="285750" cy="361950"/>
            </a:xfrm>
            <a:prstGeom prst="triangle">
              <a:avLst>
                <a:gd name="adj" fmla="val 50000"/>
              </a:avLst>
            </a:prstGeom>
            <a:solidFill>
              <a:srgbClr val="595959"/>
            </a:solidFill>
            <a:ln w="12700" cmpd="sng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</p:grpSp>
      <p:sp>
        <p:nvSpPr>
          <p:cNvPr id="35" name="Line 4"/>
          <p:cNvSpPr>
            <a:spLocks noChangeShapeType="1"/>
          </p:cNvSpPr>
          <p:nvPr/>
        </p:nvSpPr>
        <p:spPr bwMode="auto">
          <a:xfrm>
            <a:off x="7895126" y="4178814"/>
            <a:ext cx="9525" cy="9001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36" name="Oval 5"/>
          <p:cNvSpPr>
            <a:spLocks noChangeAspect="1" noChangeArrowheads="1"/>
          </p:cNvSpPr>
          <p:nvPr/>
        </p:nvSpPr>
        <p:spPr bwMode="auto">
          <a:xfrm rot="10800000">
            <a:off x="7193451" y="5169414"/>
            <a:ext cx="1381125" cy="785812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37" name="Freeform 6"/>
          <p:cNvSpPr>
            <a:spLocks noChangeAspect="1"/>
          </p:cNvSpPr>
          <p:nvPr/>
        </p:nvSpPr>
        <p:spPr bwMode="auto">
          <a:xfrm rot="10800000">
            <a:off x="7280763" y="5239264"/>
            <a:ext cx="1209675" cy="661987"/>
          </a:xfrm>
          <a:custGeom>
            <a:avLst/>
            <a:gdLst>
              <a:gd name="T0" fmla="*/ 147049483 w 4489"/>
              <a:gd name="T1" fmla="*/ 11089781 h 1675"/>
              <a:gd name="T2" fmla="*/ 128459455 w 4489"/>
              <a:gd name="T3" fmla="*/ 99809215 h 1675"/>
              <a:gd name="T4" fmla="*/ 116259765 w 4489"/>
              <a:gd name="T5" fmla="*/ 147292923 h 1675"/>
              <a:gd name="T6" fmla="*/ 116840754 w 4489"/>
              <a:gd name="T7" fmla="*/ 21086393 h 1675"/>
              <a:gd name="T8" fmla="*/ 79660696 w 4489"/>
              <a:gd name="T9" fmla="*/ 27334374 h 1675"/>
              <a:gd name="T10" fmla="*/ 80241685 w 4489"/>
              <a:gd name="T11" fmla="*/ 142294617 h 1675"/>
              <a:gd name="T12" fmla="*/ 69203973 w 4489"/>
              <a:gd name="T13" fmla="*/ 116053808 h 1675"/>
              <a:gd name="T14" fmla="*/ 64556601 w 4489"/>
              <a:gd name="T15" fmla="*/ 37330985 h 1675"/>
              <a:gd name="T16" fmla="*/ 39576233 w 4489"/>
              <a:gd name="T17" fmla="*/ 102308566 h 1675"/>
              <a:gd name="T18" fmla="*/ 36090569 w 4489"/>
              <a:gd name="T19" fmla="*/ 153540904 h 1675"/>
              <a:gd name="T20" fmla="*/ 29119510 w 4489"/>
              <a:gd name="T21" fmla="*/ 77317037 h 1675"/>
              <a:gd name="T22" fmla="*/ 15757843 w 4489"/>
              <a:gd name="T23" fmla="*/ 71069451 h 1675"/>
              <a:gd name="T24" fmla="*/ 1234467 w 4489"/>
              <a:gd name="T25" fmla="*/ 119802438 h 1675"/>
              <a:gd name="T26" fmla="*/ 13434156 w 4489"/>
              <a:gd name="T27" fmla="*/ 149792273 h 1675"/>
              <a:gd name="T28" fmla="*/ 3558153 w 4489"/>
              <a:gd name="T29" fmla="*/ 178532433 h 1675"/>
              <a:gd name="T30" fmla="*/ 20986204 w 4489"/>
              <a:gd name="T31" fmla="*/ 162287840 h 1675"/>
              <a:gd name="T32" fmla="*/ 26795554 w 4489"/>
              <a:gd name="T33" fmla="*/ 178532433 h 1675"/>
              <a:gd name="T34" fmla="*/ 45385583 w 4489"/>
              <a:gd name="T35" fmla="*/ 218518484 h 1675"/>
              <a:gd name="T36" fmla="*/ 47709269 w 4489"/>
              <a:gd name="T37" fmla="*/ 99809215 h 1675"/>
              <a:gd name="T38" fmla="*/ 61070937 w 4489"/>
              <a:gd name="T39" fmla="*/ 159788885 h 1675"/>
              <a:gd name="T40" fmla="*/ 62813634 w 4489"/>
              <a:gd name="T41" fmla="*/ 232263726 h 1675"/>
              <a:gd name="T42" fmla="*/ 90117689 w 4489"/>
              <a:gd name="T43" fmla="*/ 236012357 h 1675"/>
              <a:gd name="T44" fmla="*/ 89536700 w 4489"/>
              <a:gd name="T45" fmla="*/ 89812999 h 1675"/>
              <a:gd name="T46" fmla="*/ 101736389 w 4489"/>
              <a:gd name="T47" fmla="*/ 91062279 h 1675"/>
              <a:gd name="T48" fmla="*/ 105222053 w 4489"/>
              <a:gd name="T49" fmla="*/ 236012357 h 1675"/>
              <a:gd name="T50" fmla="*/ 126135768 w 4489"/>
              <a:gd name="T51" fmla="*/ 232263726 h 1675"/>
              <a:gd name="T52" fmla="*/ 136011502 w 4489"/>
              <a:gd name="T53" fmla="*/ 244759689 h 1675"/>
              <a:gd name="T54" fmla="*/ 149954159 w 4489"/>
              <a:gd name="T55" fmla="*/ 249757994 h 1675"/>
              <a:gd name="T56" fmla="*/ 144144808 w 4489"/>
              <a:gd name="T57" fmla="*/ 141045337 h 1675"/>
              <a:gd name="T58" fmla="*/ 154601531 w 4489"/>
              <a:gd name="T59" fmla="*/ 96060585 h 1675"/>
              <a:gd name="T60" fmla="*/ 158087195 w 4489"/>
              <a:gd name="T61" fmla="*/ 171034777 h 1675"/>
              <a:gd name="T62" fmla="*/ 164477534 w 4489"/>
              <a:gd name="T63" fmla="*/ 239761383 h 1675"/>
              <a:gd name="T64" fmla="*/ 187714936 w 4489"/>
              <a:gd name="T65" fmla="*/ 258504931 h 1675"/>
              <a:gd name="T66" fmla="*/ 205142987 w 4489"/>
              <a:gd name="T67" fmla="*/ 231014446 h 1675"/>
              <a:gd name="T68" fmla="*/ 211533326 w 4489"/>
              <a:gd name="T69" fmla="*/ 149792273 h 1675"/>
              <a:gd name="T70" fmla="*/ 216180699 w 4489"/>
              <a:gd name="T71" fmla="*/ 246008969 h 1675"/>
              <a:gd name="T72" fmla="*/ 234770727 w 4489"/>
              <a:gd name="T73" fmla="*/ 248508319 h 1675"/>
              <a:gd name="T74" fmla="*/ 251617790 w 4489"/>
              <a:gd name="T75" fmla="*/ 236012357 h 1675"/>
              <a:gd name="T76" fmla="*/ 248132125 w 4489"/>
              <a:gd name="T77" fmla="*/ 149792273 h 1675"/>
              <a:gd name="T78" fmla="*/ 254522465 w 4489"/>
              <a:gd name="T79" fmla="*/ 116053808 h 1675"/>
              <a:gd name="T80" fmla="*/ 263817479 w 4489"/>
              <a:gd name="T81" fmla="*/ 224766465 h 1675"/>
              <a:gd name="T82" fmla="*/ 295768906 w 4489"/>
              <a:gd name="T83" fmla="*/ 209771548 h 1675"/>
              <a:gd name="T84" fmla="*/ 295768906 w 4489"/>
              <a:gd name="T85" fmla="*/ 164787191 h 1675"/>
              <a:gd name="T86" fmla="*/ 291702522 w 4489"/>
              <a:gd name="T87" fmla="*/ 124800744 h 1675"/>
              <a:gd name="T88" fmla="*/ 303321223 w 4489"/>
              <a:gd name="T89" fmla="*/ 117303483 h 1675"/>
              <a:gd name="T90" fmla="*/ 309130573 w 4489"/>
              <a:gd name="T91" fmla="*/ 186029694 h 1675"/>
              <a:gd name="T92" fmla="*/ 324234938 w 4489"/>
              <a:gd name="T93" fmla="*/ 176033082 h 1675"/>
              <a:gd name="T94" fmla="*/ 315520913 w 4489"/>
              <a:gd name="T95" fmla="*/ 91062279 h 1675"/>
              <a:gd name="T96" fmla="*/ 280664541 w 4489"/>
              <a:gd name="T97" fmla="*/ 48576877 h 1675"/>
              <a:gd name="T98" fmla="*/ 282407508 w 4489"/>
              <a:gd name="T99" fmla="*/ 153540904 h 1675"/>
              <a:gd name="T100" fmla="*/ 271369796 w 4489"/>
              <a:gd name="T101" fmla="*/ 181031388 h 1675"/>
              <a:gd name="T102" fmla="*/ 263817479 w 4489"/>
              <a:gd name="T103" fmla="*/ 61072839 h 1675"/>
              <a:gd name="T104" fmla="*/ 234189739 w 4489"/>
              <a:gd name="T105" fmla="*/ 33582355 h 1675"/>
              <a:gd name="T106" fmla="*/ 236513425 w 4489"/>
              <a:gd name="T107" fmla="*/ 137296311 h 1675"/>
              <a:gd name="T108" fmla="*/ 231285063 w 4489"/>
              <a:gd name="T109" fmla="*/ 201024612 h 1675"/>
              <a:gd name="T110" fmla="*/ 224313735 w 4489"/>
              <a:gd name="T111" fmla="*/ 112305177 h 1675"/>
              <a:gd name="T112" fmla="*/ 219085374 w 4489"/>
              <a:gd name="T113" fmla="*/ 42329291 h 1675"/>
              <a:gd name="T114" fmla="*/ 194105275 w 4489"/>
              <a:gd name="T115" fmla="*/ 21086393 h 1675"/>
              <a:gd name="T116" fmla="*/ 191200600 w 4489"/>
              <a:gd name="T117" fmla="*/ 128549375 h 1675"/>
              <a:gd name="T118" fmla="*/ 192362308 w 4489"/>
              <a:gd name="T119" fmla="*/ 199774936 h 1675"/>
              <a:gd name="T120" fmla="*/ 177257944 w 4489"/>
              <a:gd name="T121" fmla="*/ 218518484 h 1675"/>
              <a:gd name="T122" fmla="*/ 178419921 w 4489"/>
              <a:gd name="T123" fmla="*/ 117303483 h 1675"/>
              <a:gd name="T124" fmla="*/ 176096235 w 4489"/>
              <a:gd name="T125" fmla="*/ 32332680 h 167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489" h="1675">
                <a:moveTo>
                  <a:pt x="2273" y="71"/>
                </a:moveTo>
                <a:cubicBezTo>
                  <a:pt x="2206" y="48"/>
                  <a:pt x="2105" y="67"/>
                  <a:pt x="2025" y="71"/>
                </a:cubicBezTo>
                <a:cubicBezTo>
                  <a:pt x="1945" y="75"/>
                  <a:pt x="1836" y="0"/>
                  <a:pt x="1793" y="95"/>
                </a:cubicBezTo>
                <a:cubicBezTo>
                  <a:pt x="1750" y="190"/>
                  <a:pt x="1782" y="495"/>
                  <a:pt x="1769" y="639"/>
                </a:cubicBezTo>
                <a:cubicBezTo>
                  <a:pt x="1756" y="783"/>
                  <a:pt x="1741" y="908"/>
                  <a:pt x="1713" y="959"/>
                </a:cubicBezTo>
                <a:cubicBezTo>
                  <a:pt x="1685" y="1010"/>
                  <a:pt x="1614" y="1043"/>
                  <a:pt x="1601" y="943"/>
                </a:cubicBezTo>
                <a:cubicBezTo>
                  <a:pt x="1588" y="843"/>
                  <a:pt x="1632" y="494"/>
                  <a:pt x="1633" y="359"/>
                </a:cubicBezTo>
                <a:cubicBezTo>
                  <a:pt x="1634" y="224"/>
                  <a:pt x="1649" y="175"/>
                  <a:pt x="1609" y="135"/>
                </a:cubicBezTo>
                <a:cubicBezTo>
                  <a:pt x="1569" y="95"/>
                  <a:pt x="1478" y="112"/>
                  <a:pt x="1393" y="119"/>
                </a:cubicBezTo>
                <a:cubicBezTo>
                  <a:pt x="1308" y="126"/>
                  <a:pt x="1150" y="107"/>
                  <a:pt x="1097" y="175"/>
                </a:cubicBezTo>
                <a:cubicBezTo>
                  <a:pt x="1044" y="243"/>
                  <a:pt x="1072" y="404"/>
                  <a:pt x="1073" y="527"/>
                </a:cubicBezTo>
                <a:cubicBezTo>
                  <a:pt x="1074" y="650"/>
                  <a:pt x="1117" y="836"/>
                  <a:pt x="1105" y="911"/>
                </a:cubicBezTo>
                <a:cubicBezTo>
                  <a:pt x="1093" y="986"/>
                  <a:pt x="1026" y="1003"/>
                  <a:pt x="1001" y="975"/>
                </a:cubicBezTo>
                <a:cubicBezTo>
                  <a:pt x="976" y="947"/>
                  <a:pt x="961" y="847"/>
                  <a:pt x="953" y="743"/>
                </a:cubicBezTo>
                <a:cubicBezTo>
                  <a:pt x="945" y="639"/>
                  <a:pt x="964" y="435"/>
                  <a:pt x="953" y="351"/>
                </a:cubicBezTo>
                <a:cubicBezTo>
                  <a:pt x="942" y="267"/>
                  <a:pt x="960" y="243"/>
                  <a:pt x="889" y="239"/>
                </a:cubicBezTo>
                <a:cubicBezTo>
                  <a:pt x="818" y="235"/>
                  <a:pt x="586" y="258"/>
                  <a:pt x="529" y="327"/>
                </a:cubicBezTo>
                <a:cubicBezTo>
                  <a:pt x="472" y="396"/>
                  <a:pt x="538" y="555"/>
                  <a:pt x="545" y="655"/>
                </a:cubicBezTo>
                <a:cubicBezTo>
                  <a:pt x="552" y="755"/>
                  <a:pt x="577" y="872"/>
                  <a:pt x="569" y="927"/>
                </a:cubicBezTo>
                <a:cubicBezTo>
                  <a:pt x="561" y="982"/>
                  <a:pt x="520" y="994"/>
                  <a:pt x="497" y="983"/>
                </a:cubicBezTo>
                <a:cubicBezTo>
                  <a:pt x="474" y="972"/>
                  <a:pt x="449" y="944"/>
                  <a:pt x="433" y="863"/>
                </a:cubicBezTo>
                <a:cubicBezTo>
                  <a:pt x="417" y="782"/>
                  <a:pt x="413" y="574"/>
                  <a:pt x="401" y="495"/>
                </a:cubicBezTo>
                <a:cubicBezTo>
                  <a:pt x="389" y="416"/>
                  <a:pt x="392" y="398"/>
                  <a:pt x="361" y="391"/>
                </a:cubicBezTo>
                <a:cubicBezTo>
                  <a:pt x="330" y="384"/>
                  <a:pt x="262" y="424"/>
                  <a:pt x="217" y="455"/>
                </a:cubicBezTo>
                <a:cubicBezTo>
                  <a:pt x="172" y="486"/>
                  <a:pt x="122" y="523"/>
                  <a:pt x="89" y="575"/>
                </a:cubicBezTo>
                <a:cubicBezTo>
                  <a:pt x="56" y="627"/>
                  <a:pt x="0" y="716"/>
                  <a:pt x="17" y="767"/>
                </a:cubicBezTo>
                <a:cubicBezTo>
                  <a:pt x="34" y="818"/>
                  <a:pt x="165" y="847"/>
                  <a:pt x="193" y="879"/>
                </a:cubicBezTo>
                <a:cubicBezTo>
                  <a:pt x="221" y="911"/>
                  <a:pt x="208" y="939"/>
                  <a:pt x="185" y="959"/>
                </a:cubicBezTo>
                <a:cubicBezTo>
                  <a:pt x="162" y="979"/>
                  <a:pt x="80" y="968"/>
                  <a:pt x="57" y="999"/>
                </a:cubicBezTo>
                <a:cubicBezTo>
                  <a:pt x="34" y="1030"/>
                  <a:pt x="21" y="1102"/>
                  <a:pt x="49" y="1143"/>
                </a:cubicBezTo>
                <a:cubicBezTo>
                  <a:pt x="77" y="1184"/>
                  <a:pt x="185" y="1264"/>
                  <a:pt x="225" y="1247"/>
                </a:cubicBezTo>
                <a:cubicBezTo>
                  <a:pt x="265" y="1230"/>
                  <a:pt x="269" y="1080"/>
                  <a:pt x="289" y="1039"/>
                </a:cubicBezTo>
                <a:cubicBezTo>
                  <a:pt x="309" y="998"/>
                  <a:pt x="332" y="982"/>
                  <a:pt x="345" y="999"/>
                </a:cubicBezTo>
                <a:cubicBezTo>
                  <a:pt x="358" y="1016"/>
                  <a:pt x="368" y="1087"/>
                  <a:pt x="369" y="1143"/>
                </a:cubicBezTo>
                <a:cubicBezTo>
                  <a:pt x="370" y="1199"/>
                  <a:pt x="310" y="1292"/>
                  <a:pt x="353" y="1335"/>
                </a:cubicBezTo>
                <a:cubicBezTo>
                  <a:pt x="396" y="1378"/>
                  <a:pt x="565" y="1435"/>
                  <a:pt x="625" y="1399"/>
                </a:cubicBezTo>
                <a:cubicBezTo>
                  <a:pt x="685" y="1363"/>
                  <a:pt x="708" y="1246"/>
                  <a:pt x="713" y="1119"/>
                </a:cubicBezTo>
                <a:cubicBezTo>
                  <a:pt x="718" y="992"/>
                  <a:pt x="649" y="730"/>
                  <a:pt x="657" y="639"/>
                </a:cubicBezTo>
                <a:cubicBezTo>
                  <a:pt x="665" y="548"/>
                  <a:pt x="730" y="511"/>
                  <a:pt x="761" y="575"/>
                </a:cubicBezTo>
                <a:cubicBezTo>
                  <a:pt x="792" y="639"/>
                  <a:pt x="830" y="891"/>
                  <a:pt x="841" y="1023"/>
                </a:cubicBezTo>
                <a:cubicBezTo>
                  <a:pt x="852" y="1155"/>
                  <a:pt x="821" y="1290"/>
                  <a:pt x="825" y="1367"/>
                </a:cubicBezTo>
                <a:cubicBezTo>
                  <a:pt x="829" y="1444"/>
                  <a:pt x="822" y="1458"/>
                  <a:pt x="865" y="1487"/>
                </a:cubicBezTo>
                <a:cubicBezTo>
                  <a:pt x="908" y="1516"/>
                  <a:pt x="1018" y="1539"/>
                  <a:pt x="1081" y="1543"/>
                </a:cubicBezTo>
                <a:cubicBezTo>
                  <a:pt x="1144" y="1547"/>
                  <a:pt x="1209" y="1600"/>
                  <a:pt x="1241" y="1511"/>
                </a:cubicBezTo>
                <a:cubicBezTo>
                  <a:pt x="1273" y="1422"/>
                  <a:pt x="1274" y="1163"/>
                  <a:pt x="1273" y="1007"/>
                </a:cubicBezTo>
                <a:cubicBezTo>
                  <a:pt x="1272" y="851"/>
                  <a:pt x="1226" y="662"/>
                  <a:pt x="1233" y="575"/>
                </a:cubicBezTo>
                <a:cubicBezTo>
                  <a:pt x="1240" y="488"/>
                  <a:pt x="1285" y="486"/>
                  <a:pt x="1313" y="487"/>
                </a:cubicBezTo>
                <a:cubicBezTo>
                  <a:pt x="1341" y="488"/>
                  <a:pt x="1378" y="468"/>
                  <a:pt x="1401" y="583"/>
                </a:cubicBezTo>
                <a:cubicBezTo>
                  <a:pt x="1424" y="698"/>
                  <a:pt x="1441" y="1020"/>
                  <a:pt x="1449" y="1175"/>
                </a:cubicBezTo>
                <a:cubicBezTo>
                  <a:pt x="1457" y="1330"/>
                  <a:pt x="1418" y="1444"/>
                  <a:pt x="1449" y="1511"/>
                </a:cubicBezTo>
                <a:cubicBezTo>
                  <a:pt x="1480" y="1578"/>
                  <a:pt x="1585" y="1579"/>
                  <a:pt x="1633" y="1575"/>
                </a:cubicBezTo>
                <a:cubicBezTo>
                  <a:pt x="1681" y="1571"/>
                  <a:pt x="1705" y="1500"/>
                  <a:pt x="1737" y="1487"/>
                </a:cubicBezTo>
                <a:cubicBezTo>
                  <a:pt x="1769" y="1474"/>
                  <a:pt x="1802" y="1482"/>
                  <a:pt x="1825" y="1495"/>
                </a:cubicBezTo>
                <a:cubicBezTo>
                  <a:pt x="1848" y="1508"/>
                  <a:pt x="1852" y="1550"/>
                  <a:pt x="1873" y="1567"/>
                </a:cubicBezTo>
                <a:cubicBezTo>
                  <a:pt x="1894" y="1584"/>
                  <a:pt x="1921" y="1594"/>
                  <a:pt x="1953" y="1599"/>
                </a:cubicBezTo>
                <a:cubicBezTo>
                  <a:pt x="1985" y="1604"/>
                  <a:pt x="2042" y="1650"/>
                  <a:pt x="2065" y="1599"/>
                </a:cubicBezTo>
                <a:cubicBezTo>
                  <a:pt x="2088" y="1548"/>
                  <a:pt x="2102" y="1411"/>
                  <a:pt x="2089" y="1295"/>
                </a:cubicBezTo>
                <a:cubicBezTo>
                  <a:pt x="2076" y="1179"/>
                  <a:pt x="2008" y="1008"/>
                  <a:pt x="1985" y="903"/>
                </a:cubicBezTo>
                <a:cubicBezTo>
                  <a:pt x="1962" y="798"/>
                  <a:pt x="1929" y="711"/>
                  <a:pt x="1953" y="663"/>
                </a:cubicBezTo>
                <a:cubicBezTo>
                  <a:pt x="1977" y="615"/>
                  <a:pt x="2093" y="595"/>
                  <a:pt x="2129" y="615"/>
                </a:cubicBezTo>
                <a:cubicBezTo>
                  <a:pt x="2165" y="635"/>
                  <a:pt x="2161" y="703"/>
                  <a:pt x="2169" y="783"/>
                </a:cubicBezTo>
                <a:cubicBezTo>
                  <a:pt x="2177" y="863"/>
                  <a:pt x="2164" y="1006"/>
                  <a:pt x="2177" y="1095"/>
                </a:cubicBezTo>
                <a:cubicBezTo>
                  <a:pt x="2190" y="1184"/>
                  <a:pt x="2234" y="1246"/>
                  <a:pt x="2249" y="1319"/>
                </a:cubicBezTo>
                <a:cubicBezTo>
                  <a:pt x="2264" y="1392"/>
                  <a:pt x="2261" y="1479"/>
                  <a:pt x="2265" y="1535"/>
                </a:cubicBezTo>
                <a:cubicBezTo>
                  <a:pt x="2269" y="1591"/>
                  <a:pt x="2220" y="1635"/>
                  <a:pt x="2273" y="1655"/>
                </a:cubicBezTo>
                <a:cubicBezTo>
                  <a:pt x="2326" y="1675"/>
                  <a:pt x="2504" y="1659"/>
                  <a:pt x="2585" y="1655"/>
                </a:cubicBezTo>
                <a:cubicBezTo>
                  <a:pt x="2666" y="1651"/>
                  <a:pt x="2721" y="1660"/>
                  <a:pt x="2761" y="1631"/>
                </a:cubicBezTo>
                <a:cubicBezTo>
                  <a:pt x="2801" y="1602"/>
                  <a:pt x="2820" y="1580"/>
                  <a:pt x="2825" y="1479"/>
                </a:cubicBezTo>
                <a:cubicBezTo>
                  <a:pt x="2830" y="1378"/>
                  <a:pt x="2778" y="1110"/>
                  <a:pt x="2793" y="1023"/>
                </a:cubicBezTo>
                <a:cubicBezTo>
                  <a:pt x="2808" y="936"/>
                  <a:pt x="2889" y="934"/>
                  <a:pt x="2913" y="959"/>
                </a:cubicBezTo>
                <a:cubicBezTo>
                  <a:pt x="2937" y="984"/>
                  <a:pt x="2926" y="1072"/>
                  <a:pt x="2937" y="1175"/>
                </a:cubicBezTo>
                <a:cubicBezTo>
                  <a:pt x="2948" y="1278"/>
                  <a:pt x="2953" y="1504"/>
                  <a:pt x="2977" y="1575"/>
                </a:cubicBezTo>
                <a:cubicBezTo>
                  <a:pt x="3001" y="1646"/>
                  <a:pt x="3038" y="1596"/>
                  <a:pt x="3081" y="1599"/>
                </a:cubicBezTo>
                <a:cubicBezTo>
                  <a:pt x="3124" y="1602"/>
                  <a:pt x="3182" y="1599"/>
                  <a:pt x="3233" y="1591"/>
                </a:cubicBezTo>
                <a:cubicBezTo>
                  <a:pt x="3284" y="1583"/>
                  <a:pt x="3346" y="1564"/>
                  <a:pt x="3385" y="1551"/>
                </a:cubicBezTo>
                <a:cubicBezTo>
                  <a:pt x="3424" y="1538"/>
                  <a:pt x="3452" y="1571"/>
                  <a:pt x="3465" y="1511"/>
                </a:cubicBezTo>
                <a:cubicBezTo>
                  <a:pt x="3478" y="1451"/>
                  <a:pt x="3473" y="1283"/>
                  <a:pt x="3465" y="1191"/>
                </a:cubicBezTo>
                <a:cubicBezTo>
                  <a:pt x="3457" y="1099"/>
                  <a:pt x="3426" y="1028"/>
                  <a:pt x="3417" y="959"/>
                </a:cubicBezTo>
                <a:cubicBezTo>
                  <a:pt x="3408" y="890"/>
                  <a:pt x="3394" y="811"/>
                  <a:pt x="3409" y="775"/>
                </a:cubicBezTo>
                <a:cubicBezTo>
                  <a:pt x="3424" y="739"/>
                  <a:pt x="3478" y="690"/>
                  <a:pt x="3505" y="743"/>
                </a:cubicBezTo>
                <a:cubicBezTo>
                  <a:pt x="3532" y="796"/>
                  <a:pt x="3548" y="979"/>
                  <a:pt x="3569" y="1095"/>
                </a:cubicBezTo>
                <a:cubicBezTo>
                  <a:pt x="3590" y="1211"/>
                  <a:pt x="3590" y="1378"/>
                  <a:pt x="3633" y="1439"/>
                </a:cubicBezTo>
                <a:cubicBezTo>
                  <a:pt x="3676" y="1500"/>
                  <a:pt x="3752" y="1479"/>
                  <a:pt x="3825" y="1463"/>
                </a:cubicBezTo>
                <a:cubicBezTo>
                  <a:pt x="3898" y="1447"/>
                  <a:pt x="4021" y="1372"/>
                  <a:pt x="4073" y="1343"/>
                </a:cubicBezTo>
                <a:cubicBezTo>
                  <a:pt x="4125" y="1314"/>
                  <a:pt x="4137" y="1335"/>
                  <a:pt x="4137" y="1287"/>
                </a:cubicBezTo>
                <a:cubicBezTo>
                  <a:pt x="4137" y="1239"/>
                  <a:pt x="4084" y="1115"/>
                  <a:pt x="4073" y="1055"/>
                </a:cubicBezTo>
                <a:cubicBezTo>
                  <a:pt x="4062" y="995"/>
                  <a:pt x="4082" y="970"/>
                  <a:pt x="4073" y="927"/>
                </a:cubicBezTo>
                <a:cubicBezTo>
                  <a:pt x="4064" y="884"/>
                  <a:pt x="4018" y="832"/>
                  <a:pt x="4017" y="799"/>
                </a:cubicBezTo>
                <a:cubicBezTo>
                  <a:pt x="4016" y="766"/>
                  <a:pt x="4038" y="735"/>
                  <a:pt x="4065" y="727"/>
                </a:cubicBezTo>
                <a:cubicBezTo>
                  <a:pt x="4092" y="719"/>
                  <a:pt x="4148" y="708"/>
                  <a:pt x="4177" y="751"/>
                </a:cubicBezTo>
                <a:cubicBezTo>
                  <a:pt x="4206" y="794"/>
                  <a:pt x="4228" y="910"/>
                  <a:pt x="4241" y="983"/>
                </a:cubicBezTo>
                <a:cubicBezTo>
                  <a:pt x="4254" y="1056"/>
                  <a:pt x="4245" y="1150"/>
                  <a:pt x="4257" y="1191"/>
                </a:cubicBezTo>
                <a:cubicBezTo>
                  <a:pt x="4269" y="1232"/>
                  <a:pt x="4278" y="1242"/>
                  <a:pt x="4313" y="1231"/>
                </a:cubicBezTo>
                <a:cubicBezTo>
                  <a:pt x="4348" y="1220"/>
                  <a:pt x="4441" y="1196"/>
                  <a:pt x="4465" y="1127"/>
                </a:cubicBezTo>
                <a:cubicBezTo>
                  <a:pt x="4489" y="1058"/>
                  <a:pt x="4477" y="906"/>
                  <a:pt x="4457" y="815"/>
                </a:cubicBezTo>
                <a:cubicBezTo>
                  <a:pt x="4437" y="724"/>
                  <a:pt x="4404" y="658"/>
                  <a:pt x="4345" y="583"/>
                </a:cubicBezTo>
                <a:cubicBezTo>
                  <a:pt x="4286" y="508"/>
                  <a:pt x="4185" y="412"/>
                  <a:pt x="4105" y="367"/>
                </a:cubicBezTo>
                <a:cubicBezTo>
                  <a:pt x="4025" y="322"/>
                  <a:pt x="3910" y="271"/>
                  <a:pt x="3865" y="311"/>
                </a:cubicBezTo>
                <a:cubicBezTo>
                  <a:pt x="3820" y="351"/>
                  <a:pt x="3829" y="495"/>
                  <a:pt x="3833" y="607"/>
                </a:cubicBezTo>
                <a:cubicBezTo>
                  <a:pt x="3837" y="719"/>
                  <a:pt x="3878" y="884"/>
                  <a:pt x="3889" y="983"/>
                </a:cubicBezTo>
                <a:cubicBezTo>
                  <a:pt x="3900" y="1082"/>
                  <a:pt x="3922" y="1170"/>
                  <a:pt x="3897" y="1199"/>
                </a:cubicBezTo>
                <a:cubicBezTo>
                  <a:pt x="3872" y="1228"/>
                  <a:pt x="3768" y="1239"/>
                  <a:pt x="3737" y="1159"/>
                </a:cubicBezTo>
                <a:cubicBezTo>
                  <a:pt x="3706" y="1079"/>
                  <a:pt x="3730" y="847"/>
                  <a:pt x="3713" y="719"/>
                </a:cubicBezTo>
                <a:cubicBezTo>
                  <a:pt x="3696" y="591"/>
                  <a:pt x="3673" y="478"/>
                  <a:pt x="3633" y="391"/>
                </a:cubicBezTo>
                <a:cubicBezTo>
                  <a:pt x="3593" y="304"/>
                  <a:pt x="3541" y="228"/>
                  <a:pt x="3473" y="199"/>
                </a:cubicBezTo>
                <a:cubicBezTo>
                  <a:pt x="3405" y="170"/>
                  <a:pt x="3272" y="182"/>
                  <a:pt x="3225" y="215"/>
                </a:cubicBezTo>
                <a:cubicBezTo>
                  <a:pt x="3178" y="248"/>
                  <a:pt x="3188" y="288"/>
                  <a:pt x="3193" y="399"/>
                </a:cubicBezTo>
                <a:cubicBezTo>
                  <a:pt x="3198" y="510"/>
                  <a:pt x="3242" y="744"/>
                  <a:pt x="3257" y="879"/>
                </a:cubicBezTo>
                <a:cubicBezTo>
                  <a:pt x="3272" y="1014"/>
                  <a:pt x="3293" y="1139"/>
                  <a:pt x="3281" y="1207"/>
                </a:cubicBezTo>
                <a:cubicBezTo>
                  <a:pt x="3269" y="1275"/>
                  <a:pt x="3218" y="1300"/>
                  <a:pt x="3185" y="1287"/>
                </a:cubicBezTo>
                <a:cubicBezTo>
                  <a:pt x="3152" y="1274"/>
                  <a:pt x="3097" y="1222"/>
                  <a:pt x="3081" y="1127"/>
                </a:cubicBezTo>
                <a:cubicBezTo>
                  <a:pt x="3065" y="1032"/>
                  <a:pt x="3092" y="826"/>
                  <a:pt x="3089" y="719"/>
                </a:cubicBezTo>
                <a:cubicBezTo>
                  <a:pt x="3086" y="612"/>
                  <a:pt x="3077" y="562"/>
                  <a:pt x="3065" y="487"/>
                </a:cubicBezTo>
                <a:cubicBezTo>
                  <a:pt x="3053" y="412"/>
                  <a:pt x="3056" y="338"/>
                  <a:pt x="3017" y="271"/>
                </a:cubicBezTo>
                <a:cubicBezTo>
                  <a:pt x="2978" y="204"/>
                  <a:pt x="2890" y="110"/>
                  <a:pt x="2833" y="87"/>
                </a:cubicBezTo>
                <a:cubicBezTo>
                  <a:pt x="2776" y="64"/>
                  <a:pt x="2710" y="71"/>
                  <a:pt x="2673" y="135"/>
                </a:cubicBezTo>
                <a:cubicBezTo>
                  <a:pt x="2636" y="199"/>
                  <a:pt x="2616" y="356"/>
                  <a:pt x="2609" y="471"/>
                </a:cubicBezTo>
                <a:cubicBezTo>
                  <a:pt x="2602" y="586"/>
                  <a:pt x="2632" y="718"/>
                  <a:pt x="2633" y="823"/>
                </a:cubicBezTo>
                <a:cubicBezTo>
                  <a:pt x="2634" y="928"/>
                  <a:pt x="2614" y="1027"/>
                  <a:pt x="2617" y="1103"/>
                </a:cubicBezTo>
                <a:cubicBezTo>
                  <a:pt x="2620" y="1179"/>
                  <a:pt x="2660" y="1220"/>
                  <a:pt x="2649" y="1279"/>
                </a:cubicBezTo>
                <a:cubicBezTo>
                  <a:pt x="2638" y="1338"/>
                  <a:pt x="2588" y="1435"/>
                  <a:pt x="2553" y="1455"/>
                </a:cubicBezTo>
                <a:cubicBezTo>
                  <a:pt x="2518" y="1475"/>
                  <a:pt x="2468" y="1451"/>
                  <a:pt x="2441" y="1399"/>
                </a:cubicBezTo>
                <a:cubicBezTo>
                  <a:pt x="2414" y="1347"/>
                  <a:pt x="2390" y="1251"/>
                  <a:pt x="2393" y="1143"/>
                </a:cubicBezTo>
                <a:cubicBezTo>
                  <a:pt x="2396" y="1035"/>
                  <a:pt x="2445" y="850"/>
                  <a:pt x="2457" y="751"/>
                </a:cubicBezTo>
                <a:cubicBezTo>
                  <a:pt x="2469" y="652"/>
                  <a:pt x="2470" y="642"/>
                  <a:pt x="2465" y="551"/>
                </a:cubicBezTo>
                <a:cubicBezTo>
                  <a:pt x="2460" y="460"/>
                  <a:pt x="2456" y="284"/>
                  <a:pt x="2425" y="207"/>
                </a:cubicBezTo>
                <a:cubicBezTo>
                  <a:pt x="2394" y="130"/>
                  <a:pt x="2340" y="94"/>
                  <a:pt x="2273" y="7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38" name="Oval 8"/>
          <p:cNvSpPr>
            <a:spLocks noChangeAspect="1" noChangeArrowheads="1"/>
          </p:cNvSpPr>
          <p:nvPr/>
        </p:nvSpPr>
        <p:spPr bwMode="auto">
          <a:xfrm rot="10800000">
            <a:off x="7426813" y="5402776"/>
            <a:ext cx="39688" cy="41275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39" name="Oval 9"/>
          <p:cNvSpPr>
            <a:spLocks noChangeAspect="1" noChangeArrowheads="1"/>
          </p:cNvSpPr>
          <p:nvPr/>
        </p:nvSpPr>
        <p:spPr bwMode="auto">
          <a:xfrm rot="10800000">
            <a:off x="8231676" y="5498026"/>
            <a:ext cx="38100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40" name="Oval 10"/>
          <p:cNvSpPr>
            <a:spLocks noChangeAspect="1" noChangeArrowheads="1"/>
          </p:cNvSpPr>
          <p:nvPr/>
        </p:nvSpPr>
        <p:spPr bwMode="auto">
          <a:xfrm rot="10800000">
            <a:off x="7682401" y="5593276"/>
            <a:ext cx="39687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41" name="Oval 11"/>
          <p:cNvSpPr>
            <a:spLocks noChangeAspect="1" noChangeArrowheads="1"/>
          </p:cNvSpPr>
          <p:nvPr/>
        </p:nvSpPr>
        <p:spPr bwMode="auto">
          <a:xfrm rot="10800000">
            <a:off x="8153888" y="5398014"/>
            <a:ext cx="38100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42" name="Oval 12"/>
          <p:cNvSpPr>
            <a:spLocks noChangeAspect="1" noChangeArrowheads="1"/>
          </p:cNvSpPr>
          <p:nvPr/>
        </p:nvSpPr>
        <p:spPr bwMode="auto">
          <a:xfrm rot="10800000">
            <a:off x="7966563" y="5420239"/>
            <a:ext cx="39688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43" name="Oval 13"/>
          <p:cNvSpPr>
            <a:spLocks noChangeAspect="1" noChangeArrowheads="1"/>
          </p:cNvSpPr>
          <p:nvPr/>
        </p:nvSpPr>
        <p:spPr bwMode="auto">
          <a:xfrm rot="10800000">
            <a:off x="7571276" y="5375789"/>
            <a:ext cx="39687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44" name="Oval 14"/>
          <p:cNvSpPr>
            <a:spLocks noChangeAspect="1" noChangeArrowheads="1"/>
          </p:cNvSpPr>
          <p:nvPr/>
        </p:nvSpPr>
        <p:spPr bwMode="auto">
          <a:xfrm rot="10800000">
            <a:off x="7860201" y="5458339"/>
            <a:ext cx="38100" cy="39687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45" name="Oval 15"/>
          <p:cNvSpPr>
            <a:spLocks noChangeAspect="1" noChangeArrowheads="1"/>
          </p:cNvSpPr>
          <p:nvPr/>
        </p:nvSpPr>
        <p:spPr bwMode="auto">
          <a:xfrm rot="10800000">
            <a:off x="7531588" y="5652014"/>
            <a:ext cx="39688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46" name="Oval 16"/>
          <p:cNvSpPr>
            <a:spLocks noChangeAspect="1" noChangeArrowheads="1"/>
          </p:cNvSpPr>
          <p:nvPr/>
        </p:nvSpPr>
        <p:spPr bwMode="auto">
          <a:xfrm rot="10800000">
            <a:off x="7777651" y="5331339"/>
            <a:ext cx="39687" cy="42862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47" name="Oval 17"/>
          <p:cNvSpPr>
            <a:spLocks noChangeAspect="1" noChangeArrowheads="1"/>
          </p:cNvSpPr>
          <p:nvPr/>
        </p:nvSpPr>
        <p:spPr bwMode="auto">
          <a:xfrm rot="10800000">
            <a:off x="8071338" y="5594864"/>
            <a:ext cx="39688" cy="39687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48" name="Oval 18"/>
          <p:cNvSpPr>
            <a:spLocks noChangeAspect="1" noChangeArrowheads="1"/>
          </p:cNvSpPr>
          <p:nvPr/>
        </p:nvSpPr>
        <p:spPr bwMode="auto">
          <a:xfrm rot="10800000">
            <a:off x="7845913" y="5575814"/>
            <a:ext cx="38100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49" name="Oval 19"/>
          <p:cNvSpPr>
            <a:spLocks noChangeAspect="1" noChangeArrowheads="1"/>
          </p:cNvSpPr>
          <p:nvPr/>
        </p:nvSpPr>
        <p:spPr bwMode="auto">
          <a:xfrm rot="10800000">
            <a:off x="8007838" y="5323401"/>
            <a:ext cx="39688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50" name="Oval 20"/>
          <p:cNvSpPr>
            <a:spLocks noChangeAspect="1" noChangeArrowheads="1"/>
          </p:cNvSpPr>
          <p:nvPr/>
        </p:nvSpPr>
        <p:spPr bwMode="auto">
          <a:xfrm rot="10800000">
            <a:off x="8199926" y="5332926"/>
            <a:ext cx="41275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51" name="Oval 21"/>
          <p:cNvSpPr>
            <a:spLocks noChangeAspect="1" noChangeArrowheads="1"/>
          </p:cNvSpPr>
          <p:nvPr/>
        </p:nvSpPr>
        <p:spPr bwMode="auto">
          <a:xfrm rot="10800000">
            <a:off x="8323751" y="5378964"/>
            <a:ext cx="38100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52" name="Oval 22"/>
          <p:cNvSpPr>
            <a:spLocks noChangeAspect="1" noChangeArrowheads="1"/>
          </p:cNvSpPr>
          <p:nvPr/>
        </p:nvSpPr>
        <p:spPr bwMode="auto">
          <a:xfrm rot="10800000">
            <a:off x="8406301" y="5526601"/>
            <a:ext cx="39687" cy="42863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53" name="Oval 23"/>
          <p:cNvSpPr>
            <a:spLocks noChangeAspect="1" noChangeArrowheads="1"/>
          </p:cNvSpPr>
          <p:nvPr/>
        </p:nvSpPr>
        <p:spPr bwMode="auto">
          <a:xfrm rot="10800000">
            <a:off x="8145951" y="5609151"/>
            <a:ext cx="39687" cy="39688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54" name="Oval 24"/>
          <p:cNvSpPr>
            <a:spLocks noChangeAspect="1" noChangeArrowheads="1"/>
          </p:cNvSpPr>
          <p:nvPr/>
        </p:nvSpPr>
        <p:spPr bwMode="auto">
          <a:xfrm rot="10800000">
            <a:off x="6956913" y="5585339"/>
            <a:ext cx="347663" cy="1079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rot="10800000" wrap="none" anchor="ctr"/>
          <a:lstStyle/>
          <a:p>
            <a:pPr algn="ctr" eaLnBrk="0" hangingPunct="0">
              <a:defRPr/>
            </a:pPr>
            <a:endParaRPr lang="en-GB" sz="1800">
              <a:solidFill>
                <a:srgbClr val="FFFFFF"/>
              </a:solidFill>
              <a:ea typeface="MS PGothic" charset="0"/>
              <a:cs typeface="MS PGothic" charset="0"/>
            </a:endParaRPr>
          </a:p>
        </p:txBody>
      </p:sp>
      <p:sp>
        <p:nvSpPr>
          <p:cNvPr id="55" name="Oval 25"/>
          <p:cNvSpPr>
            <a:spLocks noChangeAspect="1" noChangeArrowheads="1"/>
          </p:cNvSpPr>
          <p:nvPr/>
        </p:nvSpPr>
        <p:spPr bwMode="auto">
          <a:xfrm rot="10800000">
            <a:off x="6937863" y="5520251"/>
            <a:ext cx="347663" cy="1079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rot="10800000" wrap="none" anchor="ctr"/>
          <a:lstStyle/>
          <a:p>
            <a:pPr algn="ctr" eaLnBrk="0" hangingPunct="0">
              <a:defRPr/>
            </a:pPr>
            <a:endParaRPr lang="en-GB" sz="1800">
              <a:solidFill>
                <a:srgbClr val="FFFFFF"/>
              </a:solidFill>
              <a:ea typeface="MS PGothic" charset="0"/>
              <a:cs typeface="MS PGothic" charset="0"/>
            </a:endParaRPr>
          </a:p>
        </p:txBody>
      </p:sp>
      <p:sp>
        <p:nvSpPr>
          <p:cNvPr id="56" name="Oval 26"/>
          <p:cNvSpPr>
            <a:spLocks noChangeAspect="1" noChangeArrowheads="1"/>
          </p:cNvSpPr>
          <p:nvPr/>
        </p:nvSpPr>
        <p:spPr bwMode="auto">
          <a:xfrm rot="10800000">
            <a:off x="6948976" y="5429764"/>
            <a:ext cx="347662" cy="10953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rot="10800000" wrap="none" anchor="ctr"/>
          <a:lstStyle/>
          <a:p>
            <a:pPr algn="ctr" eaLnBrk="0" hangingPunct="0">
              <a:defRPr/>
            </a:pPr>
            <a:endParaRPr lang="en-GB" sz="1800">
              <a:solidFill>
                <a:srgbClr val="FFFFFF"/>
              </a:solidFill>
              <a:ea typeface="MS PGothic" charset="0"/>
              <a:cs typeface="MS PGothic" charset="0"/>
            </a:endParaRPr>
          </a:p>
        </p:txBody>
      </p:sp>
      <p:sp>
        <p:nvSpPr>
          <p:cNvPr id="57" name="Oval 27"/>
          <p:cNvSpPr>
            <a:spLocks noChangeAspect="1" noChangeArrowheads="1"/>
          </p:cNvSpPr>
          <p:nvPr/>
        </p:nvSpPr>
        <p:spPr bwMode="auto">
          <a:xfrm rot="10800000">
            <a:off x="6990251" y="5567876"/>
            <a:ext cx="347662" cy="1095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rot="10800000" wrap="none" anchor="ctr"/>
          <a:lstStyle/>
          <a:p>
            <a:pPr algn="ctr" eaLnBrk="0" hangingPunct="0">
              <a:defRPr/>
            </a:pPr>
            <a:endParaRPr lang="en-GB" sz="1800">
              <a:solidFill>
                <a:srgbClr val="FFFFFF"/>
              </a:solidFill>
              <a:ea typeface="MS PGothic" charset="0"/>
              <a:cs typeface="MS PGothic" charset="0"/>
            </a:endParaRPr>
          </a:p>
        </p:txBody>
      </p:sp>
      <p:sp>
        <p:nvSpPr>
          <p:cNvPr id="58" name="Oval 28"/>
          <p:cNvSpPr>
            <a:spLocks noChangeAspect="1" noChangeArrowheads="1"/>
          </p:cNvSpPr>
          <p:nvPr/>
        </p:nvSpPr>
        <p:spPr bwMode="auto">
          <a:xfrm rot="10800000">
            <a:off x="6990251" y="5402776"/>
            <a:ext cx="347662" cy="1079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rot="10800000" wrap="none" anchor="ctr"/>
          <a:lstStyle/>
          <a:p>
            <a:pPr algn="ctr" eaLnBrk="0" hangingPunct="0">
              <a:defRPr/>
            </a:pPr>
            <a:endParaRPr lang="en-GB" sz="1800">
              <a:solidFill>
                <a:srgbClr val="FFFFFF"/>
              </a:solidFill>
              <a:ea typeface="MS PGothic" charset="0"/>
              <a:cs typeface="MS PGothic" charset="0"/>
            </a:endParaRPr>
          </a:p>
        </p:txBody>
      </p:sp>
      <p:sp>
        <p:nvSpPr>
          <p:cNvPr id="59" name="Oval 29"/>
          <p:cNvSpPr>
            <a:spLocks noChangeAspect="1" noChangeArrowheads="1"/>
          </p:cNvSpPr>
          <p:nvPr/>
        </p:nvSpPr>
        <p:spPr bwMode="auto">
          <a:xfrm rot="10800000">
            <a:off x="6990251" y="5480564"/>
            <a:ext cx="347662" cy="10953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rot="10800000" wrap="none" anchor="ctr"/>
          <a:lstStyle/>
          <a:p>
            <a:pPr algn="ctr" eaLnBrk="0" hangingPunct="0">
              <a:defRPr/>
            </a:pPr>
            <a:endParaRPr lang="en-GB" sz="1800">
              <a:solidFill>
                <a:srgbClr val="FFFFFF"/>
              </a:solidFill>
              <a:ea typeface="MS PGothic" charset="0"/>
              <a:cs typeface="MS PGothic" charset="0"/>
            </a:endParaRPr>
          </a:p>
        </p:txBody>
      </p:sp>
      <p:sp>
        <p:nvSpPr>
          <p:cNvPr id="60" name="Oval 30"/>
          <p:cNvSpPr>
            <a:spLocks noChangeAspect="1" noChangeArrowheads="1"/>
          </p:cNvSpPr>
          <p:nvPr/>
        </p:nvSpPr>
        <p:spPr bwMode="auto">
          <a:xfrm rot="5400000">
            <a:off x="6673300" y="5395633"/>
            <a:ext cx="123825" cy="122238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61" name="Oval 31"/>
          <p:cNvSpPr>
            <a:spLocks noChangeAspect="1" noChangeArrowheads="1"/>
          </p:cNvSpPr>
          <p:nvPr/>
        </p:nvSpPr>
        <p:spPr bwMode="auto">
          <a:xfrm rot="5400000">
            <a:off x="6768550" y="5567083"/>
            <a:ext cx="123825" cy="122238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62" name="Oval 32"/>
          <p:cNvSpPr>
            <a:spLocks noChangeAspect="1" noChangeArrowheads="1"/>
          </p:cNvSpPr>
          <p:nvPr/>
        </p:nvSpPr>
        <p:spPr bwMode="auto">
          <a:xfrm rot="5400000">
            <a:off x="6587575" y="5538508"/>
            <a:ext cx="123825" cy="122238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63" name="Line 36"/>
          <p:cNvSpPr>
            <a:spLocks noChangeShapeType="1"/>
          </p:cNvSpPr>
          <p:nvPr/>
        </p:nvSpPr>
        <p:spPr bwMode="auto">
          <a:xfrm>
            <a:off x="5166213" y="3778128"/>
            <a:ext cx="9461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64" name="Oval 61"/>
          <p:cNvSpPr>
            <a:spLocks noChangeArrowheads="1"/>
          </p:cNvSpPr>
          <p:nvPr/>
        </p:nvSpPr>
        <p:spPr bwMode="auto">
          <a:xfrm>
            <a:off x="6301276" y="3371571"/>
            <a:ext cx="822325" cy="812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65" name="Text Box 63"/>
          <p:cNvSpPr txBox="1">
            <a:spLocks noChangeArrowheads="1"/>
          </p:cNvSpPr>
          <p:nvPr/>
        </p:nvSpPr>
        <p:spPr bwMode="auto">
          <a:xfrm>
            <a:off x="6276204" y="3466821"/>
            <a:ext cx="8032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sz="1600" b="1" dirty="0" smtClean="0">
                <a:ea typeface="MS PGothic" charset="0"/>
                <a:cs typeface="MS PGothic" charset="0"/>
              </a:rPr>
              <a:t>BAX</a:t>
            </a:r>
            <a:endParaRPr lang="en-US" sz="1600" b="1" dirty="0">
              <a:ea typeface="MS PGothic" charset="0"/>
              <a:cs typeface="MS PGothic" charset="0"/>
            </a:endParaRPr>
          </a:p>
        </p:txBody>
      </p:sp>
      <p:sp>
        <p:nvSpPr>
          <p:cNvPr id="66" name="Text Box 64"/>
          <p:cNvSpPr txBox="1">
            <a:spLocks noChangeArrowheads="1"/>
          </p:cNvSpPr>
          <p:nvPr/>
        </p:nvSpPr>
        <p:spPr bwMode="auto">
          <a:xfrm>
            <a:off x="6298101" y="3835121"/>
            <a:ext cx="8032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sz="1600" b="1" dirty="0" smtClean="0">
                <a:ea typeface="MS PGothic" charset="0"/>
                <a:cs typeface="MS PGothic" charset="0"/>
              </a:rPr>
              <a:t>BAK</a:t>
            </a:r>
            <a:endParaRPr lang="en-US" sz="1600" b="1" dirty="0">
              <a:ea typeface="MS PGothic" charset="0"/>
              <a:cs typeface="MS PGothic" charset="0"/>
            </a:endParaRPr>
          </a:p>
        </p:txBody>
      </p:sp>
      <p:sp>
        <p:nvSpPr>
          <p:cNvPr id="67" name="Rectangle 71"/>
          <p:cNvSpPr>
            <a:spLocks noChangeAspect="1" noChangeArrowheads="1"/>
          </p:cNvSpPr>
          <p:nvPr/>
        </p:nvSpPr>
        <p:spPr bwMode="auto">
          <a:xfrm>
            <a:off x="3785088" y="5312289"/>
            <a:ext cx="1428750" cy="558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eaLnBrk="0" hangingPunct="0">
              <a:lnSpc>
                <a:spcPts val="1800"/>
              </a:lnSpc>
              <a:defRPr/>
            </a:pPr>
            <a:r>
              <a:rPr lang="en-US" sz="1800"/>
              <a:t>Caspase</a:t>
            </a:r>
          </a:p>
          <a:p>
            <a:pPr algn="ctr" eaLnBrk="0" hangingPunct="0">
              <a:lnSpc>
                <a:spcPts val="1800"/>
              </a:lnSpc>
              <a:defRPr/>
            </a:pPr>
            <a:r>
              <a:rPr lang="en-US" sz="1800"/>
              <a:t>activation</a:t>
            </a:r>
          </a:p>
        </p:txBody>
      </p:sp>
      <p:sp>
        <p:nvSpPr>
          <p:cNvPr id="68" name="Line 73"/>
          <p:cNvSpPr>
            <a:spLocks noChangeShapeType="1"/>
          </p:cNvSpPr>
          <p:nvPr/>
        </p:nvSpPr>
        <p:spPr bwMode="auto">
          <a:xfrm>
            <a:off x="5380526" y="5594864"/>
            <a:ext cx="9779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69" name="Rectangle 75"/>
          <p:cNvSpPr>
            <a:spLocks noChangeAspect="1" noChangeArrowheads="1"/>
          </p:cNvSpPr>
          <p:nvPr/>
        </p:nvSpPr>
        <p:spPr bwMode="auto">
          <a:xfrm>
            <a:off x="953600" y="5977451"/>
            <a:ext cx="1296987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eaLnBrk="0" hangingPunct="0">
              <a:lnSpc>
                <a:spcPts val="1800"/>
              </a:lnSpc>
              <a:defRPr/>
            </a:pPr>
            <a:r>
              <a:rPr lang="en-US" sz="2000" dirty="0"/>
              <a:t>Apoptosis</a:t>
            </a:r>
          </a:p>
        </p:txBody>
      </p:sp>
      <p:sp>
        <p:nvSpPr>
          <p:cNvPr id="70" name="Text Box 76"/>
          <p:cNvSpPr txBox="1">
            <a:spLocks noChangeArrowheads="1"/>
          </p:cNvSpPr>
          <p:nvPr/>
        </p:nvSpPr>
        <p:spPr bwMode="auto">
          <a:xfrm>
            <a:off x="6661638" y="4913826"/>
            <a:ext cx="8175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600" dirty="0">
                <a:ea typeface="MS PGothic" charset="0"/>
                <a:cs typeface="MS PGothic" charset="0"/>
              </a:rPr>
              <a:t>MOMP</a:t>
            </a:r>
          </a:p>
        </p:txBody>
      </p:sp>
      <p:sp>
        <p:nvSpPr>
          <p:cNvPr id="71" name="Text Box 77"/>
          <p:cNvSpPr txBox="1">
            <a:spLocks noChangeArrowheads="1"/>
          </p:cNvSpPr>
          <p:nvPr/>
        </p:nvSpPr>
        <p:spPr bwMode="auto">
          <a:xfrm>
            <a:off x="5981935" y="5771988"/>
            <a:ext cx="1495922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1600" dirty="0" smtClean="0">
                <a:ea typeface="MS PGothic" charset="0"/>
                <a:cs typeface="MS PGothic" charset="0"/>
              </a:rPr>
              <a:t>Cytochrome C</a:t>
            </a:r>
          </a:p>
          <a:p>
            <a:pPr algn="ctr" eaLnBrk="0" hangingPunct="0">
              <a:defRPr/>
            </a:pPr>
            <a:r>
              <a:rPr lang="en-US" sz="1600" dirty="0" smtClean="0">
                <a:ea typeface="MS PGothic" charset="0"/>
                <a:cs typeface="MS PGothic" charset="0"/>
              </a:rPr>
              <a:t>SMAC</a:t>
            </a:r>
            <a:endParaRPr lang="en-US" sz="1600" dirty="0">
              <a:ea typeface="MS PGothic" charset="0"/>
              <a:cs typeface="MS PGothic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751762" y="1818210"/>
            <a:ext cx="1102170" cy="850900"/>
            <a:chOff x="3751762" y="1818210"/>
            <a:chExt cx="1102170" cy="850900"/>
          </a:xfrm>
        </p:grpSpPr>
        <p:sp>
          <p:nvSpPr>
            <p:cNvPr id="34" name="AutoShape 45"/>
            <p:cNvSpPr>
              <a:spLocks noChangeArrowheads="1"/>
            </p:cNvSpPr>
            <p:nvPr/>
          </p:nvSpPr>
          <p:spPr bwMode="auto">
            <a:xfrm>
              <a:off x="3751762" y="1818210"/>
              <a:ext cx="1102170" cy="850900"/>
            </a:xfrm>
            <a:prstGeom prst="roundRect">
              <a:avLst>
                <a:gd name="adj" fmla="val 16667"/>
              </a:avLst>
            </a:prstGeom>
            <a:solidFill>
              <a:srgbClr val="FFCC33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 wrap="square" lIns="0" tIns="0" rIns="0" bIns="0" anchor="ctr">
              <a:spAutoFit/>
            </a:bodyPr>
            <a:lstStyle/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  <p:sp>
          <p:nvSpPr>
            <p:cNvPr id="72" name="Text Box 85"/>
            <p:cNvSpPr txBox="1">
              <a:spLocks noChangeArrowheads="1"/>
            </p:cNvSpPr>
            <p:nvPr/>
          </p:nvSpPr>
          <p:spPr bwMode="auto">
            <a:xfrm>
              <a:off x="3942573" y="2021721"/>
              <a:ext cx="803275" cy="492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600" b="1" dirty="0" smtClean="0">
                  <a:ea typeface="MS PGothic" charset="0"/>
                  <a:cs typeface="MS PGothic" charset="0"/>
                </a:rPr>
                <a:t>BCL-2</a:t>
              </a:r>
            </a:p>
            <a:p>
              <a:pPr algn="ctr">
                <a:defRPr/>
              </a:pPr>
              <a:r>
                <a:rPr lang="en-US" sz="1600" b="1" dirty="0" smtClean="0">
                  <a:ea typeface="MS PGothic" charset="0"/>
                  <a:cs typeface="MS PGothic" charset="0"/>
                </a:rPr>
                <a:t>Like</a:t>
              </a:r>
              <a:endParaRPr lang="en-US" sz="1600" b="1" dirty="0">
                <a:ea typeface="MS PGothic" charset="0"/>
                <a:cs typeface="MS PGothic" charset="0"/>
              </a:endParaRPr>
            </a:p>
          </p:txBody>
        </p:sp>
      </p:grpSp>
      <p:sp>
        <p:nvSpPr>
          <p:cNvPr id="73" name="Rectangle 28"/>
          <p:cNvSpPr>
            <a:spLocks noChangeArrowheads="1"/>
          </p:cNvSpPr>
          <p:nvPr/>
        </p:nvSpPr>
        <p:spPr bwMode="auto">
          <a:xfrm>
            <a:off x="919616" y="1254044"/>
            <a:ext cx="2116137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sz="1400" dirty="0" smtClean="0"/>
              <a:t>BIM, PUMA, BAD, BID, BIK, NOXA, HRK, BMF</a:t>
            </a:r>
            <a:endParaRPr lang="en-US" sz="1400" dirty="0"/>
          </a:p>
        </p:txBody>
      </p:sp>
      <p:sp>
        <p:nvSpPr>
          <p:cNvPr id="74" name="Rectangle 27"/>
          <p:cNvSpPr>
            <a:spLocks noChangeArrowheads="1"/>
          </p:cNvSpPr>
          <p:nvPr/>
        </p:nvSpPr>
        <p:spPr bwMode="auto">
          <a:xfrm>
            <a:off x="2882767" y="1275941"/>
            <a:ext cx="28098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14300" lvl="1" algn="ctr">
              <a:spcAft>
                <a:spcPct val="20000"/>
              </a:spcAft>
            </a:pPr>
            <a:r>
              <a:rPr lang="en-US" sz="1400" dirty="0" smtClean="0"/>
              <a:t>BCL-2, BCL-X</a:t>
            </a:r>
            <a:r>
              <a:rPr lang="en-US" sz="1400" baseline="-25000" dirty="0" smtClean="0"/>
              <a:t>L</a:t>
            </a:r>
            <a:r>
              <a:rPr lang="en-US" sz="1400" dirty="0" smtClean="0"/>
              <a:t>, BCL-W, </a:t>
            </a:r>
            <a:br>
              <a:rPr lang="en-US" sz="1400" dirty="0" smtClean="0"/>
            </a:br>
            <a:r>
              <a:rPr lang="en-US" sz="1400" dirty="0" smtClean="0"/>
              <a:t>MCL-1, A1</a:t>
            </a:r>
            <a:endParaRPr lang="en-US" sz="1400" dirty="0"/>
          </a:p>
        </p:txBody>
      </p:sp>
      <p:sp>
        <p:nvSpPr>
          <p:cNvPr id="75" name="TextBox 2"/>
          <p:cNvSpPr txBox="1">
            <a:spLocks noChangeArrowheads="1"/>
          </p:cNvSpPr>
          <p:nvPr/>
        </p:nvSpPr>
        <p:spPr bwMode="auto">
          <a:xfrm>
            <a:off x="1278428" y="933975"/>
            <a:ext cx="15525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>
                <a:solidFill>
                  <a:srgbClr val="FF0000"/>
                </a:solidFill>
              </a:rPr>
              <a:t>Pro-Apoptotic</a:t>
            </a:r>
          </a:p>
        </p:txBody>
      </p:sp>
      <p:sp>
        <p:nvSpPr>
          <p:cNvPr id="76" name="TextBox 93"/>
          <p:cNvSpPr txBox="1">
            <a:spLocks noChangeArrowheads="1"/>
          </p:cNvSpPr>
          <p:nvPr/>
        </p:nvSpPr>
        <p:spPr bwMode="auto">
          <a:xfrm>
            <a:off x="3615229" y="920745"/>
            <a:ext cx="13938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>
                <a:solidFill>
                  <a:srgbClr val="FF0000"/>
                </a:solidFill>
              </a:rPr>
              <a:t>Pro-Survival</a:t>
            </a:r>
          </a:p>
        </p:txBody>
      </p:sp>
      <p:grpSp>
        <p:nvGrpSpPr>
          <p:cNvPr id="77" name="Group 99"/>
          <p:cNvGrpSpPr>
            <a:grpSpLocks/>
          </p:cNvGrpSpPr>
          <p:nvPr/>
        </p:nvGrpSpPr>
        <p:grpSpPr bwMode="auto">
          <a:xfrm>
            <a:off x="4197838" y="2684462"/>
            <a:ext cx="260350" cy="364051"/>
            <a:chOff x="4178037" y="2881313"/>
            <a:chExt cx="259820" cy="496887"/>
          </a:xfrm>
        </p:grpSpPr>
        <p:cxnSp>
          <p:nvCxnSpPr>
            <p:cNvPr id="78" name="Straight Connector 100"/>
            <p:cNvCxnSpPr>
              <a:cxnSpLocks noChangeShapeType="1"/>
            </p:cNvCxnSpPr>
            <p:nvPr/>
          </p:nvCxnSpPr>
          <p:spPr bwMode="auto">
            <a:xfrm>
              <a:off x="4301068" y="2881313"/>
              <a:ext cx="0" cy="4968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Straight Connector 101"/>
            <p:cNvCxnSpPr>
              <a:cxnSpLocks noChangeShapeType="1"/>
            </p:cNvCxnSpPr>
            <p:nvPr/>
          </p:nvCxnSpPr>
          <p:spPr bwMode="auto">
            <a:xfrm flipH="1">
              <a:off x="4178037" y="3378200"/>
              <a:ext cx="2598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TextBox 79"/>
          <p:cNvSpPr txBox="1"/>
          <p:nvPr/>
        </p:nvSpPr>
        <p:spPr>
          <a:xfrm>
            <a:off x="6064738" y="239606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81" name="Picture 80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 rot="624930">
            <a:off x="749299" y="4511954"/>
            <a:ext cx="1956777" cy="1648276"/>
          </a:xfrm>
          <a:prstGeom prst="rect">
            <a:avLst/>
          </a:prstGeom>
        </p:spPr>
      </p:pic>
      <p:sp>
        <p:nvSpPr>
          <p:cNvPr id="82" name="Text Box 33"/>
          <p:cNvSpPr txBox="1">
            <a:spLocks noChangeArrowheads="1"/>
          </p:cNvSpPr>
          <p:nvPr/>
        </p:nvSpPr>
        <p:spPr bwMode="auto">
          <a:xfrm>
            <a:off x="4905863" y="3892271"/>
            <a:ext cx="12446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defRPr/>
            </a:pPr>
            <a:r>
              <a:rPr lang="en-US" sz="1400" dirty="0" err="1">
                <a:ea typeface="MS PGothic" charset="0"/>
                <a:cs typeface="MS PGothic" charset="0"/>
              </a:rPr>
              <a:t>Oligomerization</a:t>
            </a:r>
            <a:endParaRPr lang="en-US" sz="1400" dirty="0">
              <a:ea typeface="MS PGothic" charset="0"/>
              <a:cs typeface="MS PGothic" charset="0"/>
            </a:endParaRPr>
          </a:p>
        </p:txBody>
      </p:sp>
      <p:sp>
        <p:nvSpPr>
          <p:cNvPr id="83" name="AutoShape 79"/>
          <p:cNvSpPr>
            <a:spLocks noChangeArrowheads="1"/>
          </p:cNvSpPr>
          <p:nvPr/>
        </p:nvSpPr>
        <p:spPr bwMode="auto">
          <a:xfrm rot="5400000">
            <a:off x="4727182" y="3597876"/>
            <a:ext cx="285750" cy="361950"/>
          </a:xfrm>
          <a:prstGeom prst="triangle">
            <a:avLst>
              <a:gd name="adj" fmla="val 50000"/>
            </a:avLst>
          </a:prstGeom>
          <a:solidFill>
            <a:srgbClr val="595959"/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84" name="Text Box 34"/>
          <p:cNvSpPr txBox="1">
            <a:spLocks noChangeArrowheads="1"/>
          </p:cNvSpPr>
          <p:nvPr/>
        </p:nvSpPr>
        <p:spPr bwMode="auto">
          <a:xfrm rot="4082023">
            <a:off x="4258163" y="3274734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rot="10800000" vert="eaVert" lIns="0" tIns="0" rIns="0" bIns="0">
            <a:spAutoFit/>
          </a:bodyPr>
          <a:lstStyle/>
          <a:p>
            <a:pPr algn="ctr">
              <a:defRPr/>
            </a:pPr>
            <a:endParaRPr lang="en-GB" sz="1600" b="1">
              <a:ea typeface="MS PGothic" charset="0"/>
              <a:cs typeface="MS PGothic" charset="0"/>
            </a:endParaRPr>
          </a:p>
        </p:txBody>
      </p:sp>
      <p:sp>
        <p:nvSpPr>
          <p:cNvPr id="85" name="Oval 51"/>
          <p:cNvSpPr>
            <a:spLocks noChangeArrowheads="1"/>
          </p:cNvSpPr>
          <p:nvPr/>
        </p:nvSpPr>
        <p:spPr bwMode="auto">
          <a:xfrm>
            <a:off x="3900976" y="3371571"/>
            <a:ext cx="822325" cy="812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86" name="Text Box 53"/>
          <p:cNvSpPr txBox="1">
            <a:spLocks noChangeArrowheads="1"/>
          </p:cNvSpPr>
          <p:nvPr/>
        </p:nvSpPr>
        <p:spPr bwMode="auto">
          <a:xfrm>
            <a:off x="3893056" y="3466821"/>
            <a:ext cx="8032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sz="1600" b="1" dirty="0" smtClean="0">
                <a:ea typeface="MS PGothic" charset="0"/>
                <a:cs typeface="MS PGothic" charset="0"/>
              </a:rPr>
              <a:t>BAX</a:t>
            </a:r>
            <a:endParaRPr lang="en-US" sz="1600" b="1" dirty="0">
              <a:ea typeface="MS PGothic" charset="0"/>
              <a:cs typeface="MS PGothic" charset="0"/>
            </a:endParaRPr>
          </a:p>
        </p:txBody>
      </p:sp>
      <p:sp>
        <p:nvSpPr>
          <p:cNvPr id="87" name="Text Box 54"/>
          <p:cNvSpPr txBox="1">
            <a:spLocks noChangeArrowheads="1"/>
          </p:cNvSpPr>
          <p:nvPr/>
        </p:nvSpPr>
        <p:spPr bwMode="auto">
          <a:xfrm>
            <a:off x="3907654" y="3820523"/>
            <a:ext cx="8032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sz="1600" b="1" dirty="0" smtClean="0">
                <a:ea typeface="MS PGothic" charset="0"/>
                <a:cs typeface="MS PGothic" charset="0"/>
              </a:rPr>
              <a:t>BAK</a:t>
            </a:r>
            <a:endParaRPr lang="en-US" sz="1600" b="1" dirty="0">
              <a:ea typeface="MS PGothic" charset="0"/>
              <a:cs typeface="MS PGothic" charset="0"/>
            </a:endParaRPr>
          </a:p>
        </p:txBody>
      </p:sp>
      <p:sp>
        <p:nvSpPr>
          <p:cNvPr id="88" name="TextBox 95"/>
          <p:cNvSpPr txBox="1">
            <a:spLocks noChangeArrowheads="1"/>
          </p:cNvSpPr>
          <p:nvPr/>
        </p:nvSpPr>
        <p:spPr bwMode="auto">
          <a:xfrm>
            <a:off x="3813663" y="2994538"/>
            <a:ext cx="10747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>
                <a:solidFill>
                  <a:srgbClr val="FF0000"/>
                </a:solidFill>
              </a:rPr>
              <a:t>Effectors</a:t>
            </a:r>
          </a:p>
        </p:txBody>
      </p:sp>
      <p:grpSp>
        <p:nvGrpSpPr>
          <p:cNvPr id="89" name="Group 88"/>
          <p:cNvGrpSpPr/>
          <p:nvPr/>
        </p:nvGrpSpPr>
        <p:grpSpPr>
          <a:xfrm>
            <a:off x="3721885" y="2113388"/>
            <a:ext cx="299946" cy="304800"/>
            <a:chOff x="3417475" y="2282728"/>
            <a:chExt cx="373063" cy="304800"/>
          </a:xfrm>
        </p:grpSpPr>
        <p:sp>
          <p:nvSpPr>
            <p:cNvPr id="90" name="AutoShape 39"/>
            <p:cNvSpPr>
              <a:spLocks noChangeArrowheads="1"/>
            </p:cNvSpPr>
            <p:nvPr/>
          </p:nvSpPr>
          <p:spPr bwMode="auto">
            <a:xfrm rot="5400000">
              <a:off x="3446050" y="2254153"/>
              <a:ext cx="304800" cy="36195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/>
          </p:spPr>
          <p:txBody>
            <a:bodyPr wrap="square" lIns="0" tIns="0" rIns="0" bIns="0" anchor="ctr">
              <a:spAutoFit/>
            </a:bodyPr>
            <a:lstStyle/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  <p:grpSp>
          <p:nvGrpSpPr>
            <p:cNvPr id="91" name="Group 90"/>
            <p:cNvGrpSpPr/>
            <p:nvPr/>
          </p:nvGrpSpPr>
          <p:grpSpPr>
            <a:xfrm>
              <a:off x="3453988" y="2295428"/>
              <a:ext cx="336550" cy="279400"/>
              <a:chOff x="3453988" y="2300191"/>
              <a:chExt cx="336550" cy="279400"/>
            </a:xfrm>
          </p:grpSpPr>
          <p:sp>
            <p:nvSpPr>
              <p:cNvPr id="92" name="Line 40"/>
              <p:cNvSpPr>
                <a:spLocks noChangeShapeType="1"/>
              </p:cNvSpPr>
              <p:nvPr/>
            </p:nvSpPr>
            <p:spPr bwMode="auto">
              <a:xfrm>
                <a:off x="3455576" y="2300191"/>
                <a:ext cx="333375" cy="1349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3" name="Line 41"/>
              <p:cNvSpPr>
                <a:spLocks noChangeShapeType="1"/>
              </p:cNvSpPr>
              <p:nvPr/>
            </p:nvSpPr>
            <p:spPr bwMode="auto">
              <a:xfrm flipH="1">
                <a:off x="3453988" y="2438303"/>
                <a:ext cx="336550" cy="141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</p:grpSp>
      </p:grpSp>
      <p:sp>
        <p:nvSpPr>
          <p:cNvPr id="95" name="Rectangle 46"/>
          <p:cNvSpPr>
            <a:spLocks noChangeAspect="1" noChangeArrowheads="1"/>
          </p:cNvSpPr>
          <p:nvPr/>
        </p:nvSpPr>
        <p:spPr bwMode="auto">
          <a:xfrm>
            <a:off x="-1" y="1999513"/>
            <a:ext cx="1811868" cy="559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eaLnBrk="0" hangingPunct="0">
              <a:lnSpc>
                <a:spcPts val="1800"/>
              </a:lnSpc>
              <a:defRPr/>
            </a:pPr>
            <a:r>
              <a:rPr lang="en-US" sz="1800" dirty="0" smtClean="0"/>
              <a:t>   Death </a:t>
            </a:r>
            <a:endParaRPr lang="en-US" sz="1800" dirty="0"/>
          </a:p>
          <a:p>
            <a:pPr eaLnBrk="0" hangingPunct="0">
              <a:lnSpc>
                <a:spcPts val="1800"/>
              </a:lnSpc>
              <a:defRPr/>
            </a:pPr>
            <a:r>
              <a:rPr lang="en-US" sz="1800" dirty="0" smtClean="0"/>
              <a:t>   Signals</a:t>
            </a:r>
          </a:p>
        </p:txBody>
      </p:sp>
      <p:sp>
        <p:nvSpPr>
          <p:cNvPr id="96" name="Line 35"/>
          <p:cNvSpPr>
            <a:spLocks noChangeShapeType="1"/>
          </p:cNvSpPr>
          <p:nvPr/>
        </p:nvSpPr>
        <p:spPr bwMode="auto">
          <a:xfrm>
            <a:off x="1088050" y="2289003"/>
            <a:ext cx="38905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grpSp>
        <p:nvGrpSpPr>
          <p:cNvPr id="97" name="Group 96"/>
          <p:cNvGrpSpPr/>
          <p:nvPr/>
        </p:nvGrpSpPr>
        <p:grpSpPr>
          <a:xfrm>
            <a:off x="1543540" y="2666458"/>
            <a:ext cx="2227263" cy="1602051"/>
            <a:chOff x="1492738" y="3064407"/>
            <a:chExt cx="2227263" cy="1602051"/>
          </a:xfrm>
        </p:grpSpPr>
        <p:sp>
          <p:nvSpPr>
            <p:cNvPr id="98" name="Oval 80"/>
            <p:cNvSpPr>
              <a:spLocks noChangeArrowheads="1"/>
            </p:cNvSpPr>
            <p:nvPr/>
          </p:nvSpPr>
          <p:spPr bwMode="auto">
            <a:xfrm>
              <a:off x="1589576" y="3769520"/>
              <a:ext cx="822325" cy="8128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  <p:sp>
          <p:nvSpPr>
            <p:cNvPr id="99" name="Text Box 3"/>
            <p:cNvSpPr txBox="1">
              <a:spLocks noChangeArrowheads="1"/>
            </p:cNvSpPr>
            <p:nvPr/>
          </p:nvSpPr>
          <p:spPr bwMode="auto">
            <a:xfrm>
              <a:off x="2518263" y="4241008"/>
              <a:ext cx="1201738" cy="425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400" dirty="0">
                  <a:ea typeface="MS PGothic" charset="0"/>
                  <a:cs typeface="MS PGothic" charset="0"/>
                </a:rPr>
                <a:t>Conformational</a:t>
              </a:r>
            </a:p>
            <a:p>
              <a:pPr algn="ctr">
                <a:defRPr/>
              </a:pPr>
              <a:r>
                <a:rPr lang="en-US" sz="1400" dirty="0">
                  <a:ea typeface="MS PGothic" charset="0"/>
                  <a:cs typeface="MS PGothic" charset="0"/>
                </a:rPr>
                <a:t>change</a:t>
              </a:r>
            </a:p>
          </p:txBody>
        </p:sp>
        <p:sp>
          <p:nvSpPr>
            <p:cNvPr id="100" name="Line 35"/>
            <p:cNvSpPr>
              <a:spLocks noChangeShapeType="1"/>
            </p:cNvSpPr>
            <p:nvPr/>
          </p:nvSpPr>
          <p:spPr bwMode="auto">
            <a:xfrm>
              <a:off x="2721463" y="4174453"/>
              <a:ext cx="93027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  <p:sp>
          <p:nvSpPr>
            <p:cNvPr id="101" name="Line 38"/>
            <p:cNvSpPr>
              <a:spLocks noChangeShapeType="1"/>
            </p:cNvSpPr>
            <p:nvPr/>
          </p:nvSpPr>
          <p:spPr bwMode="auto">
            <a:xfrm>
              <a:off x="1983804" y="3064407"/>
              <a:ext cx="0" cy="3730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  <p:sp>
          <p:nvSpPr>
            <p:cNvPr id="102" name="Text Box 84"/>
            <p:cNvSpPr txBox="1">
              <a:spLocks noChangeArrowheads="1"/>
            </p:cNvSpPr>
            <p:nvPr/>
          </p:nvSpPr>
          <p:spPr bwMode="auto">
            <a:xfrm>
              <a:off x="1618151" y="3864770"/>
              <a:ext cx="803275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600" b="1" dirty="0" smtClean="0">
                  <a:ea typeface="MS PGothic" charset="0"/>
                  <a:cs typeface="MS PGothic" charset="0"/>
                </a:rPr>
                <a:t>BAX</a:t>
              </a:r>
              <a:endParaRPr lang="en-US" sz="1600" b="1" dirty="0">
                <a:ea typeface="MS PGothic" charset="0"/>
                <a:cs typeface="MS PGothic" charset="0"/>
              </a:endParaRPr>
            </a:p>
          </p:txBody>
        </p:sp>
        <p:sp>
          <p:nvSpPr>
            <p:cNvPr id="103" name="Text Box 85"/>
            <p:cNvSpPr txBox="1">
              <a:spLocks noChangeArrowheads="1"/>
            </p:cNvSpPr>
            <p:nvPr/>
          </p:nvSpPr>
          <p:spPr bwMode="auto">
            <a:xfrm>
              <a:off x="1618151" y="4233070"/>
              <a:ext cx="803275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600" b="1" dirty="0" smtClean="0">
                  <a:ea typeface="MS PGothic" charset="0"/>
                  <a:cs typeface="MS PGothic" charset="0"/>
                </a:rPr>
                <a:t>BAK</a:t>
              </a:r>
              <a:endParaRPr lang="en-US" sz="1600" b="1" dirty="0">
                <a:ea typeface="MS PGothic" charset="0"/>
                <a:cs typeface="MS PGothic" charset="0"/>
              </a:endParaRPr>
            </a:p>
          </p:txBody>
        </p:sp>
        <p:sp>
          <p:nvSpPr>
            <p:cNvPr id="104" name="TextBox 94"/>
            <p:cNvSpPr txBox="1">
              <a:spLocks noChangeArrowheads="1"/>
            </p:cNvSpPr>
            <p:nvPr/>
          </p:nvSpPr>
          <p:spPr bwMode="auto">
            <a:xfrm>
              <a:off x="1492738" y="3384020"/>
              <a:ext cx="1074738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600" b="1" dirty="0">
                  <a:solidFill>
                    <a:srgbClr val="FF0000"/>
                  </a:solidFill>
                </a:rPr>
                <a:t>Effectors</a:t>
              </a:r>
            </a:p>
          </p:txBody>
        </p:sp>
        <p:grpSp>
          <p:nvGrpSpPr>
            <p:cNvPr id="105" name="Group 104"/>
            <p:cNvGrpSpPr/>
            <p:nvPr/>
          </p:nvGrpSpPr>
          <p:grpSpPr>
            <a:xfrm>
              <a:off x="1569136" y="4024400"/>
              <a:ext cx="373063" cy="304800"/>
              <a:chOff x="3417475" y="2282728"/>
              <a:chExt cx="373063" cy="304800"/>
            </a:xfrm>
          </p:grpSpPr>
          <p:sp>
            <p:nvSpPr>
              <p:cNvPr id="107" name="AutoShape 39"/>
              <p:cNvSpPr>
                <a:spLocks noChangeArrowheads="1"/>
              </p:cNvSpPr>
              <p:nvPr/>
            </p:nvSpPr>
            <p:spPr bwMode="auto">
              <a:xfrm rot="5400000">
                <a:off x="3446050" y="2254153"/>
                <a:ext cx="304800" cy="361950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square" lIns="0" tIns="0" rIns="0" bIns="0" anchor="ctr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  <p:grpSp>
            <p:nvGrpSpPr>
              <p:cNvPr id="108" name="Group 107"/>
              <p:cNvGrpSpPr/>
              <p:nvPr/>
            </p:nvGrpSpPr>
            <p:grpSpPr>
              <a:xfrm>
                <a:off x="3453988" y="2295428"/>
                <a:ext cx="336550" cy="279400"/>
                <a:chOff x="3453988" y="2300191"/>
                <a:chExt cx="336550" cy="279400"/>
              </a:xfrm>
            </p:grpSpPr>
            <p:sp>
              <p:nvSpPr>
                <p:cNvPr id="109" name="Line 40"/>
                <p:cNvSpPr>
                  <a:spLocks noChangeShapeType="1"/>
                </p:cNvSpPr>
                <p:nvPr/>
              </p:nvSpPr>
              <p:spPr bwMode="auto">
                <a:xfrm>
                  <a:off x="3455576" y="2300191"/>
                  <a:ext cx="333375" cy="13493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>
                    <a:defRPr/>
                  </a:pPr>
                  <a:endParaRPr lang="en-US"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10" name="Line 41"/>
                <p:cNvSpPr>
                  <a:spLocks noChangeShapeType="1"/>
                </p:cNvSpPr>
                <p:nvPr/>
              </p:nvSpPr>
              <p:spPr bwMode="auto">
                <a:xfrm flipH="1">
                  <a:off x="3453988" y="2438303"/>
                  <a:ext cx="336550" cy="141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>
                    <a:defRPr/>
                  </a:pPr>
                  <a:endParaRPr lang="en-US">
                    <a:ea typeface="MS PGothic" charset="0"/>
                    <a:cs typeface="MS PGothic" charset="0"/>
                  </a:endParaRPr>
                </a:p>
              </p:txBody>
            </p:sp>
          </p:grpSp>
        </p:grpSp>
        <p:sp>
          <p:nvSpPr>
            <p:cNvPr id="106" name="AutoShape 79"/>
            <p:cNvSpPr>
              <a:spLocks noChangeArrowheads="1"/>
            </p:cNvSpPr>
            <p:nvPr/>
          </p:nvSpPr>
          <p:spPr bwMode="auto">
            <a:xfrm rot="5400000">
              <a:off x="1637544" y="3995825"/>
              <a:ext cx="285750" cy="361950"/>
            </a:xfrm>
            <a:prstGeom prst="triangle">
              <a:avLst>
                <a:gd name="adj" fmla="val 50000"/>
              </a:avLst>
            </a:prstGeom>
            <a:solidFill>
              <a:srgbClr val="595959"/>
            </a:solidFill>
            <a:ln w="12700" cmpd="sng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</p:grpSp>
      <p:sp>
        <p:nvSpPr>
          <p:cNvPr id="114" name="AutoShape 43"/>
          <p:cNvSpPr>
            <a:spLocks noChangeAspect="1" noChangeArrowheads="1"/>
          </p:cNvSpPr>
          <p:nvPr/>
        </p:nvSpPr>
        <p:spPr bwMode="auto">
          <a:xfrm rot="5400000">
            <a:off x="1718959" y="1768869"/>
            <a:ext cx="676275" cy="963613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115" name="Text Box 44"/>
          <p:cNvSpPr txBox="1">
            <a:spLocks noChangeArrowheads="1"/>
          </p:cNvSpPr>
          <p:nvPr/>
        </p:nvSpPr>
        <p:spPr bwMode="auto">
          <a:xfrm>
            <a:off x="1644519" y="2009091"/>
            <a:ext cx="803275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sz="1600" b="1" dirty="0" smtClean="0">
                <a:ea typeface="MS PGothic" charset="0"/>
                <a:cs typeface="MS PGothic" charset="0"/>
              </a:rPr>
              <a:t>BH3</a:t>
            </a:r>
          </a:p>
          <a:p>
            <a:pPr algn="ctr">
              <a:defRPr/>
            </a:pPr>
            <a:r>
              <a:rPr lang="en-US" sz="1600" b="1" dirty="0" smtClean="0">
                <a:ea typeface="MS PGothic" charset="0"/>
                <a:cs typeface="MS PGothic" charset="0"/>
              </a:rPr>
              <a:t>Only</a:t>
            </a:r>
            <a:endParaRPr lang="en-US" sz="1600" b="1" dirty="0">
              <a:ea typeface="MS PGothic" charset="0"/>
              <a:cs typeface="MS PGothic" charset="0"/>
            </a:endParaRPr>
          </a:p>
        </p:txBody>
      </p:sp>
      <p:sp>
        <p:nvSpPr>
          <p:cNvPr id="113" name="AutoShape 79"/>
          <p:cNvSpPr>
            <a:spLocks noChangeArrowheads="1"/>
          </p:cNvSpPr>
          <p:nvPr/>
        </p:nvSpPr>
        <p:spPr bwMode="auto">
          <a:xfrm rot="5400000">
            <a:off x="2585259" y="2073938"/>
            <a:ext cx="285750" cy="361950"/>
          </a:xfrm>
          <a:prstGeom prst="triangle">
            <a:avLst>
              <a:gd name="adj" fmla="val 50000"/>
            </a:avLst>
          </a:prstGeom>
          <a:solidFill>
            <a:srgbClr val="595959"/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943721" y="2121421"/>
            <a:ext cx="1274218" cy="868895"/>
            <a:chOff x="2943721" y="2121421"/>
            <a:chExt cx="1274218" cy="868895"/>
          </a:xfrm>
        </p:grpSpPr>
        <p:grpSp>
          <p:nvGrpSpPr>
            <p:cNvPr id="120" name="Group 99"/>
            <p:cNvGrpSpPr>
              <a:grpSpLocks/>
            </p:cNvGrpSpPr>
            <p:nvPr/>
          </p:nvGrpSpPr>
          <p:grpSpPr bwMode="auto">
            <a:xfrm rot="16200000">
              <a:off x="3177895" y="1887247"/>
              <a:ext cx="260350" cy="728698"/>
              <a:chOff x="4178037" y="2881313"/>
              <a:chExt cx="259820" cy="496887"/>
            </a:xfrm>
          </p:grpSpPr>
          <p:cxnSp>
            <p:nvCxnSpPr>
              <p:cNvPr id="121" name="Straight Connector 100"/>
              <p:cNvCxnSpPr>
                <a:cxnSpLocks noChangeShapeType="1"/>
              </p:cNvCxnSpPr>
              <p:nvPr/>
            </p:nvCxnSpPr>
            <p:spPr bwMode="auto">
              <a:xfrm>
                <a:off x="4301068" y="2881313"/>
                <a:ext cx="0" cy="49688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2" name="Straight Connector 101"/>
              <p:cNvCxnSpPr>
                <a:cxnSpLocks noChangeShapeType="1"/>
              </p:cNvCxnSpPr>
              <p:nvPr/>
            </p:nvCxnSpPr>
            <p:spPr bwMode="auto">
              <a:xfrm flipH="1">
                <a:off x="4178037" y="3378200"/>
                <a:ext cx="25982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24" name="Straight Connector 100"/>
            <p:cNvCxnSpPr>
              <a:cxnSpLocks noChangeShapeType="1"/>
            </p:cNvCxnSpPr>
            <p:nvPr/>
          </p:nvCxnSpPr>
          <p:spPr bwMode="auto">
            <a:xfrm flipH="1">
              <a:off x="3286125" y="2275368"/>
              <a:ext cx="5820" cy="6085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5" name="Straight Connector 101"/>
            <p:cNvCxnSpPr>
              <a:cxnSpLocks noChangeShapeType="1"/>
            </p:cNvCxnSpPr>
            <p:nvPr/>
          </p:nvCxnSpPr>
          <p:spPr bwMode="auto">
            <a:xfrm flipH="1">
              <a:off x="3274498" y="2868080"/>
              <a:ext cx="8794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26" name="Group 99"/>
            <p:cNvGrpSpPr>
              <a:grpSpLocks/>
            </p:cNvGrpSpPr>
            <p:nvPr/>
          </p:nvGrpSpPr>
          <p:grpSpPr bwMode="auto">
            <a:xfrm rot="16200000">
              <a:off x="3905739" y="2678115"/>
              <a:ext cx="260350" cy="364051"/>
              <a:chOff x="4178037" y="2881313"/>
              <a:chExt cx="259820" cy="496887"/>
            </a:xfrm>
          </p:grpSpPr>
          <p:cxnSp>
            <p:nvCxnSpPr>
              <p:cNvPr id="127" name="Straight Connector 100"/>
              <p:cNvCxnSpPr>
                <a:cxnSpLocks noChangeShapeType="1"/>
              </p:cNvCxnSpPr>
              <p:nvPr/>
            </p:nvCxnSpPr>
            <p:spPr bwMode="auto">
              <a:xfrm>
                <a:off x="4301068" y="2881313"/>
                <a:ext cx="0" cy="49688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8" name="Straight Connector 101"/>
              <p:cNvCxnSpPr>
                <a:cxnSpLocks noChangeShapeType="1"/>
              </p:cNvCxnSpPr>
              <p:nvPr/>
            </p:nvCxnSpPr>
            <p:spPr bwMode="auto">
              <a:xfrm flipH="1">
                <a:off x="4178037" y="3378200"/>
                <a:ext cx="25982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123" name="TextBox 122"/>
          <p:cNvSpPr txBox="1"/>
          <p:nvPr/>
        </p:nvSpPr>
        <p:spPr>
          <a:xfrm>
            <a:off x="94077" y="100790"/>
            <a:ext cx="8020976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BCL-2 f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amily </a:t>
            </a:r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p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roteins </a:t>
            </a:r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are 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central regulators </a:t>
            </a:r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of </a:t>
            </a:r>
            <a:endParaRPr lang="en-US" sz="2400" b="1" dirty="0" smtClean="0">
              <a:solidFill>
                <a:srgbClr val="00009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i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ntrinsic apoptosis and arbitrate life or death decisions</a:t>
            </a:r>
            <a:endParaRPr lang="en-US" sz="2400" b="1" dirty="0" smtClean="0">
              <a:solidFill>
                <a:srgbClr val="000090"/>
              </a:solidFill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3715181" y="6358071"/>
            <a:ext cx="1498693" cy="378644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41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9266" y="127000"/>
            <a:ext cx="7524897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Levels of BH3 only and BCL-2 pro-survival proteins</a:t>
            </a:r>
          </a:p>
          <a:p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dictate balance between life and death in tumors</a:t>
            </a:r>
            <a:endParaRPr lang="en-US" sz="2400" b="1" dirty="0" smtClean="0">
              <a:solidFill>
                <a:srgbClr val="000090"/>
              </a:solidFill>
            </a:endParaRPr>
          </a:p>
        </p:txBody>
      </p:sp>
      <p:sp>
        <p:nvSpPr>
          <p:cNvPr id="194" name="TextBox 2"/>
          <p:cNvSpPr txBox="1">
            <a:spLocks noChangeArrowheads="1"/>
          </p:cNvSpPr>
          <p:nvPr/>
        </p:nvSpPr>
        <p:spPr bwMode="auto">
          <a:xfrm>
            <a:off x="0" y="1057198"/>
            <a:ext cx="90339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230188" indent="-230188" eaLnBrk="1" hangingPunct="1">
              <a:spcAft>
                <a:spcPts val="600"/>
              </a:spcAft>
              <a:buFont typeface="Arial" charset="0"/>
              <a:buChar char="•"/>
            </a:pPr>
            <a:r>
              <a:rPr lang="en-US" sz="1800" dirty="0" smtClean="0"/>
              <a:t>Binding of BH3 only to BCL-2 pro-survival proteins can be non-selective (i.e. BIM) or selective (i.e. BAD, PUMA, NOXA)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604406" y="6385375"/>
            <a:ext cx="325730" cy="338554"/>
            <a:chOff x="4672142" y="5530208"/>
            <a:chExt cx="325730" cy="338554"/>
          </a:xfrm>
        </p:grpSpPr>
        <p:grpSp>
          <p:nvGrpSpPr>
            <p:cNvPr id="191" name="Group 190"/>
            <p:cNvGrpSpPr/>
            <p:nvPr/>
          </p:nvGrpSpPr>
          <p:grpSpPr>
            <a:xfrm rot="16200000">
              <a:off x="4727561" y="5610680"/>
              <a:ext cx="220662" cy="206978"/>
              <a:chOff x="7322054" y="3576513"/>
              <a:chExt cx="220662" cy="280988"/>
            </a:xfrm>
          </p:grpSpPr>
          <p:sp>
            <p:nvSpPr>
              <p:cNvPr id="192" name="Line 15"/>
              <p:cNvSpPr>
                <a:spLocks noChangeShapeType="1"/>
              </p:cNvSpPr>
              <p:nvPr/>
            </p:nvSpPr>
            <p:spPr bwMode="auto">
              <a:xfrm flipV="1">
                <a:off x="7439529" y="3576513"/>
                <a:ext cx="0" cy="280988"/>
              </a:xfrm>
              <a:prstGeom prst="line">
                <a:avLst/>
              </a:prstGeom>
              <a:ln>
                <a:headEnd/>
                <a:tailEnd/>
              </a:ln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93" name="Line 16"/>
              <p:cNvSpPr>
                <a:spLocks noChangeShapeType="1"/>
              </p:cNvSpPr>
              <p:nvPr/>
            </p:nvSpPr>
            <p:spPr bwMode="auto">
              <a:xfrm>
                <a:off x="7322054" y="3857501"/>
                <a:ext cx="220662" cy="0"/>
              </a:xfrm>
              <a:prstGeom prst="line">
                <a:avLst/>
              </a:prstGeom>
              <a:ln>
                <a:headEnd/>
                <a:tailEnd/>
              </a:ln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17" name="TextBox 216"/>
            <p:cNvSpPr txBox="1"/>
            <p:nvPr/>
          </p:nvSpPr>
          <p:spPr>
            <a:xfrm>
              <a:off x="4672142" y="5530208"/>
              <a:ext cx="3257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</a:rPr>
                <a:t>X  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9" name="Rectangle 78"/>
          <p:cNvSpPr/>
          <p:nvPr/>
        </p:nvSpPr>
        <p:spPr>
          <a:xfrm>
            <a:off x="3715181" y="6358071"/>
            <a:ext cx="1498693" cy="378644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5" name="Group 114"/>
          <p:cNvGrpSpPr/>
          <p:nvPr/>
        </p:nvGrpSpPr>
        <p:grpSpPr>
          <a:xfrm rot="16200000">
            <a:off x="1565581" y="3774215"/>
            <a:ext cx="3141133" cy="329245"/>
            <a:chOff x="3149097" y="3047575"/>
            <a:chExt cx="220662" cy="329245"/>
          </a:xfrm>
          <a:effectLst/>
        </p:grpSpPr>
        <p:sp>
          <p:nvSpPr>
            <p:cNvPr id="186" name="Line 15"/>
            <p:cNvSpPr>
              <a:spLocks noChangeShapeType="1"/>
            </p:cNvSpPr>
            <p:nvPr/>
          </p:nvSpPr>
          <p:spPr bwMode="auto">
            <a:xfrm flipH="1" flipV="1">
              <a:off x="3261613" y="3047575"/>
              <a:ext cx="199" cy="329245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7" name="Line 16"/>
            <p:cNvSpPr>
              <a:spLocks noChangeShapeType="1"/>
            </p:cNvSpPr>
            <p:nvPr/>
          </p:nvSpPr>
          <p:spPr bwMode="auto">
            <a:xfrm>
              <a:off x="3149097" y="3376811"/>
              <a:ext cx="220662" cy="0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25" name="Group 124"/>
          <p:cNvGrpSpPr/>
          <p:nvPr/>
        </p:nvGrpSpPr>
        <p:grpSpPr>
          <a:xfrm rot="5400000">
            <a:off x="4017527" y="3079095"/>
            <a:ext cx="1828800" cy="424091"/>
            <a:chOff x="7322054" y="3576513"/>
            <a:chExt cx="220662" cy="280988"/>
          </a:xfrm>
          <a:effectLst/>
        </p:grpSpPr>
        <p:sp>
          <p:nvSpPr>
            <p:cNvPr id="180" name="Line 15"/>
            <p:cNvSpPr>
              <a:spLocks noChangeShapeType="1"/>
            </p:cNvSpPr>
            <p:nvPr/>
          </p:nvSpPr>
          <p:spPr bwMode="auto">
            <a:xfrm flipV="1">
              <a:off x="7439529" y="3576513"/>
              <a:ext cx="0" cy="280988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1" name="Line 16"/>
            <p:cNvSpPr>
              <a:spLocks noChangeShapeType="1"/>
            </p:cNvSpPr>
            <p:nvPr/>
          </p:nvSpPr>
          <p:spPr bwMode="auto">
            <a:xfrm>
              <a:off x="7322054" y="3857501"/>
              <a:ext cx="220662" cy="0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5235381" y="4724802"/>
            <a:ext cx="798512" cy="465137"/>
            <a:chOff x="8104690" y="3051051"/>
            <a:chExt cx="798512" cy="465137"/>
          </a:xfrm>
          <a:solidFill>
            <a:srgbClr val="60D9FF"/>
          </a:solidFill>
        </p:grpSpPr>
        <p:sp>
          <p:nvSpPr>
            <p:cNvPr id="170" name="AutoShape 31"/>
            <p:cNvSpPr>
              <a:spLocks noChangeArrowheads="1"/>
            </p:cNvSpPr>
            <p:nvPr/>
          </p:nvSpPr>
          <p:spPr bwMode="auto">
            <a:xfrm>
              <a:off x="8104690" y="3051051"/>
              <a:ext cx="798512" cy="465137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" name="Text Box 32"/>
            <p:cNvSpPr txBox="1">
              <a:spLocks noChangeArrowheads="1"/>
            </p:cNvSpPr>
            <p:nvPr/>
          </p:nvSpPr>
          <p:spPr bwMode="auto">
            <a:xfrm>
              <a:off x="8155709" y="3093667"/>
              <a:ext cx="697627" cy="33855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Calibri" pitchFamily="34" charset="0"/>
                </a:rPr>
                <a:t>NOXA</a:t>
              </a:r>
              <a:endParaRPr lang="en-US" sz="1600" b="1" dirty="0">
                <a:latin typeface="Calibri" pitchFamily="34" charset="0"/>
              </a:endParaRP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2111276" y="3668408"/>
            <a:ext cx="798512" cy="465137"/>
            <a:chOff x="8130091" y="3051051"/>
            <a:chExt cx="798512" cy="465137"/>
          </a:xfrm>
        </p:grpSpPr>
        <p:sp>
          <p:nvSpPr>
            <p:cNvPr id="155" name="AutoShape 31"/>
            <p:cNvSpPr>
              <a:spLocks noChangeArrowheads="1"/>
            </p:cNvSpPr>
            <p:nvPr/>
          </p:nvSpPr>
          <p:spPr bwMode="auto">
            <a:xfrm>
              <a:off x="8130091" y="3051051"/>
              <a:ext cx="798512" cy="465137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6" name="Text Box 32"/>
            <p:cNvSpPr txBox="1">
              <a:spLocks noChangeArrowheads="1"/>
            </p:cNvSpPr>
            <p:nvPr/>
          </p:nvSpPr>
          <p:spPr bwMode="auto">
            <a:xfrm>
              <a:off x="8239385" y="3098007"/>
              <a:ext cx="53372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Calibri" pitchFamily="34" charset="0"/>
                </a:rPr>
                <a:t>BIM</a:t>
              </a:r>
              <a:endParaRPr lang="en-US" sz="1600" b="1" dirty="0">
                <a:latin typeface="Calibri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453788" y="2381771"/>
            <a:ext cx="1064861" cy="587639"/>
            <a:chOff x="4201405" y="2333360"/>
            <a:chExt cx="1064861" cy="587639"/>
          </a:xfrm>
        </p:grpSpPr>
        <p:sp>
          <p:nvSpPr>
            <p:cNvPr id="153" name="AutoShape 29"/>
            <p:cNvSpPr>
              <a:spLocks noChangeArrowheads="1"/>
            </p:cNvSpPr>
            <p:nvPr/>
          </p:nvSpPr>
          <p:spPr bwMode="auto">
            <a:xfrm>
              <a:off x="4201405" y="2333360"/>
              <a:ext cx="1064861" cy="587639"/>
            </a:xfrm>
            <a:prstGeom prst="roundRect">
              <a:avLst>
                <a:gd name="adj" fmla="val 16667"/>
              </a:avLst>
            </a:prstGeom>
            <a:solidFill>
              <a:srgbClr val="FFCC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" name="Text Box 30"/>
            <p:cNvSpPr txBox="1">
              <a:spLocks noChangeArrowheads="1"/>
            </p:cNvSpPr>
            <p:nvPr/>
          </p:nvSpPr>
          <p:spPr bwMode="auto">
            <a:xfrm>
              <a:off x="4419424" y="2487880"/>
              <a:ext cx="66186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Calibri" pitchFamily="34" charset="0"/>
                </a:rPr>
                <a:t>BCL</a:t>
              </a:r>
              <a:r>
                <a:rPr lang="en-US" sz="1600" b="1" dirty="0">
                  <a:latin typeface="Calibri" pitchFamily="34" charset="0"/>
                </a:rPr>
                <a:t>-2</a:t>
              </a:r>
            </a:p>
          </p:txBody>
        </p:sp>
      </p:grpSp>
      <p:grpSp>
        <p:nvGrpSpPr>
          <p:cNvPr id="195" name="Group 194"/>
          <p:cNvGrpSpPr/>
          <p:nvPr/>
        </p:nvGrpSpPr>
        <p:grpSpPr>
          <a:xfrm>
            <a:off x="5198703" y="3123709"/>
            <a:ext cx="798512" cy="465137"/>
            <a:chOff x="3330097" y="2965238"/>
            <a:chExt cx="798512" cy="465137"/>
          </a:xfrm>
          <a:solidFill>
            <a:srgbClr val="60D9FF"/>
          </a:solidFill>
        </p:grpSpPr>
        <p:sp>
          <p:nvSpPr>
            <p:cNvPr id="196" name="AutoShape 31"/>
            <p:cNvSpPr>
              <a:spLocks noChangeArrowheads="1"/>
            </p:cNvSpPr>
            <p:nvPr/>
          </p:nvSpPr>
          <p:spPr bwMode="auto">
            <a:xfrm>
              <a:off x="3330097" y="2965238"/>
              <a:ext cx="798512" cy="465137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" name="Text Box 32"/>
            <p:cNvSpPr txBox="1">
              <a:spLocks noChangeArrowheads="1"/>
            </p:cNvSpPr>
            <p:nvPr/>
          </p:nvSpPr>
          <p:spPr bwMode="auto">
            <a:xfrm>
              <a:off x="3433282" y="3007854"/>
              <a:ext cx="553357" cy="33855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Calibri" pitchFamily="34" charset="0"/>
                </a:rPr>
                <a:t>BAD</a:t>
              </a:r>
              <a:endParaRPr lang="en-US" sz="1600" b="1" dirty="0">
                <a:latin typeface="Calibri" pitchFamily="34" charset="0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3470720" y="3016772"/>
            <a:ext cx="1064861" cy="587639"/>
            <a:chOff x="4201405" y="2333360"/>
            <a:chExt cx="1064861" cy="587639"/>
          </a:xfrm>
        </p:grpSpPr>
        <p:sp>
          <p:nvSpPr>
            <p:cNvPr id="90" name="AutoShape 29"/>
            <p:cNvSpPr>
              <a:spLocks noChangeArrowheads="1"/>
            </p:cNvSpPr>
            <p:nvPr/>
          </p:nvSpPr>
          <p:spPr bwMode="auto">
            <a:xfrm>
              <a:off x="4201405" y="2333360"/>
              <a:ext cx="1064861" cy="587639"/>
            </a:xfrm>
            <a:prstGeom prst="roundRect">
              <a:avLst>
                <a:gd name="adj" fmla="val 16667"/>
              </a:avLst>
            </a:prstGeom>
            <a:solidFill>
              <a:srgbClr val="FFCC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Text Box 30"/>
            <p:cNvSpPr txBox="1">
              <a:spLocks noChangeArrowheads="1"/>
            </p:cNvSpPr>
            <p:nvPr/>
          </p:nvSpPr>
          <p:spPr bwMode="auto">
            <a:xfrm>
              <a:off x="4394023" y="2487880"/>
              <a:ext cx="736099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Calibri" pitchFamily="34" charset="0"/>
                </a:rPr>
                <a:t>BCL-X</a:t>
              </a:r>
              <a:r>
                <a:rPr lang="en-US" sz="1600" b="1" baseline="-25000" dirty="0" smtClean="0">
                  <a:latin typeface="Calibri" pitchFamily="34" charset="0"/>
                </a:rPr>
                <a:t>L</a:t>
              </a:r>
              <a:endParaRPr lang="en-US" sz="1600" b="1" baseline="-25000" dirty="0">
                <a:latin typeface="Calibri" pitchFamily="34" charset="0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3487654" y="3643303"/>
            <a:ext cx="1064861" cy="587639"/>
            <a:chOff x="4201405" y="2333360"/>
            <a:chExt cx="1064861" cy="587639"/>
          </a:xfrm>
        </p:grpSpPr>
        <p:sp>
          <p:nvSpPr>
            <p:cNvPr id="98" name="AutoShape 29"/>
            <p:cNvSpPr>
              <a:spLocks noChangeArrowheads="1"/>
            </p:cNvSpPr>
            <p:nvPr/>
          </p:nvSpPr>
          <p:spPr bwMode="auto">
            <a:xfrm>
              <a:off x="4201405" y="2333360"/>
              <a:ext cx="1064861" cy="587639"/>
            </a:xfrm>
            <a:prstGeom prst="roundRect">
              <a:avLst>
                <a:gd name="adj" fmla="val 16667"/>
              </a:avLst>
            </a:prstGeom>
            <a:solidFill>
              <a:srgbClr val="FFCC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" name="Text Box 30"/>
            <p:cNvSpPr txBox="1">
              <a:spLocks noChangeArrowheads="1"/>
            </p:cNvSpPr>
            <p:nvPr/>
          </p:nvSpPr>
          <p:spPr bwMode="auto">
            <a:xfrm>
              <a:off x="4377089" y="2479413"/>
              <a:ext cx="74892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Calibri" pitchFamily="34" charset="0"/>
                </a:rPr>
                <a:t>BCL-W</a:t>
              </a:r>
              <a:endParaRPr lang="en-US" sz="1600" b="1" baseline="-25000" dirty="0">
                <a:latin typeface="Calibri" pitchFamily="34" charset="0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3506977" y="4269831"/>
            <a:ext cx="1064861" cy="587639"/>
            <a:chOff x="4195328" y="2333360"/>
            <a:chExt cx="1064861" cy="587639"/>
          </a:xfrm>
        </p:grpSpPr>
        <p:sp>
          <p:nvSpPr>
            <p:cNvPr id="108" name="AutoShape 29"/>
            <p:cNvSpPr>
              <a:spLocks noChangeArrowheads="1"/>
            </p:cNvSpPr>
            <p:nvPr/>
          </p:nvSpPr>
          <p:spPr bwMode="auto">
            <a:xfrm>
              <a:off x="4195328" y="2333360"/>
              <a:ext cx="1064861" cy="587639"/>
            </a:xfrm>
            <a:prstGeom prst="roundRect">
              <a:avLst>
                <a:gd name="adj" fmla="val 16667"/>
              </a:avLst>
            </a:prstGeom>
            <a:solidFill>
              <a:srgbClr val="FFCC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" name="Text Box 30"/>
            <p:cNvSpPr txBox="1">
              <a:spLocks noChangeArrowheads="1"/>
            </p:cNvSpPr>
            <p:nvPr/>
          </p:nvSpPr>
          <p:spPr bwMode="auto">
            <a:xfrm>
              <a:off x="4373402" y="2477022"/>
              <a:ext cx="72618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Calibri" pitchFamily="34" charset="0"/>
                </a:rPr>
                <a:t>MCL-1</a:t>
              </a:r>
              <a:endParaRPr lang="en-US" sz="1600" b="1" baseline="-25000" dirty="0">
                <a:latin typeface="Calibri" pitchFamily="34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3529987" y="4896362"/>
            <a:ext cx="1064861" cy="587639"/>
            <a:chOff x="4201405" y="2333360"/>
            <a:chExt cx="1064861" cy="587639"/>
          </a:xfrm>
        </p:grpSpPr>
        <p:sp>
          <p:nvSpPr>
            <p:cNvPr id="124" name="AutoShape 29"/>
            <p:cNvSpPr>
              <a:spLocks noChangeArrowheads="1"/>
            </p:cNvSpPr>
            <p:nvPr/>
          </p:nvSpPr>
          <p:spPr bwMode="auto">
            <a:xfrm>
              <a:off x="4201405" y="2333360"/>
              <a:ext cx="1064861" cy="587639"/>
            </a:xfrm>
            <a:prstGeom prst="roundRect">
              <a:avLst>
                <a:gd name="adj" fmla="val 16667"/>
              </a:avLst>
            </a:prstGeom>
            <a:solidFill>
              <a:srgbClr val="FFCC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" name="Text Box 30"/>
            <p:cNvSpPr txBox="1">
              <a:spLocks noChangeArrowheads="1"/>
            </p:cNvSpPr>
            <p:nvPr/>
          </p:nvSpPr>
          <p:spPr bwMode="auto">
            <a:xfrm>
              <a:off x="4523418" y="2493956"/>
              <a:ext cx="42581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Calibri" pitchFamily="34" charset="0"/>
                </a:rPr>
                <a:t>A1</a:t>
              </a:r>
              <a:endParaRPr lang="en-US" sz="1600" b="1" baseline="-25000" dirty="0">
                <a:latin typeface="Calibri" pitchFamily="34" charset="0"/>
              </a:endParaRPr>
            </a:p>
          </p:txBody>
        </p:sp>
      </p:grpSp>
      <p:grpSp>
        <p:nvGrpSpPr>
          <p:cNvPr id="142" name="Group 141"/>
          <p:cNvGrpSpPr/>
          <p:nvPr/>
        </p:nvGrpSpPr>
        <p:grpSpPr>
          <a:xfrm rot="5400000">
            <a:off x="4310494" y="4716529"/>
            <a:ext cx="1236132" cy="400423"/>
            <a:chOff x="7322054" y="3576513"/>
            <a:chExt cx="220662" cy="280988"/>
          </a:xfrm>
          <a:effectLst/>
        </p:grpSpPr>
        <p:sp>
          <p:nvSpPr>
            <p:cNvPr id="143" name="Line 15"/>
            <p:cNvSpPr>
              <a:spLocks noChangeShapeType="1"/>
            </p:cNvSpPr>
            <p:nvPr/>
          </p:nvSpPr>
          <p:spPr bwMode="auto">
            <a:xfrm flipV="1">
              <a:off x="7439529" y="3576513"/>
              <a:ext cx="0" cy="280988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4" name="Line 16"/>
            <p:cNvSpPr>
              <a:spLocks noChangeShapeType="1"/>
            </p:cNvSpPr>
            <p:nvPr/>
          </p:nvSpPr>
          <p:spPr bwMode="auto">
            <a:xfrm>
              <a:off x="7322054" y="3857501"/>
              <a:ext cx="220662" cy="0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015978" y="3132440"/>
            <a:ext cx="1689712" cy="398706"/>
            <a:chOff x="6015978" y="3132440"/>
            <a:chExt cx="1689712" cy="398706"/>
          </a:xfrm>
        </p:grpSpPr>
        <p:grpSp>
          <p:nvGrpSpPr>
            <p:cNvPr id="199" name="Group 198"/>
            <p:cNvGrpSpPr/>
            <p:nvPr/>
          </p:nvGrpSpPr>
          <p:grpSpPr>
            <a:xfrm>
              <a:off x="6702387" y="3132440"/>
              <a:ext cx="1003303" cy="398706"/>
              <a:chOff x="1893305" y="2980994"/>
              <a:chExt cx="1003303" cy="398706"/>
            </a:xfrm>
          </p:grpSpPr>
          <p:sp>
            <p:nvSpPr>
              <p:cNvPr id="204" name="AutoShape 31"/>
              <p:cNvSpPr>
                <a:spLocks noChangeArrowheads="1"/>
              </p:cNvSpPr>
              <p:nvPr/>
            </p:nvSpPr>
            <p:spPr bwMode="auto">
              <a:xfrm>
                <a:off x="1893305" y="2980994"/>
                <a:ext cx="1003303" cy="398706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" name="Text Box 32"/>
              <p:cNvSpPr txBox="1">
                <a:spLocks noChangeArrowheads="1"/>
              </p:cNvSpPr>
              <p:nvPr/>
            </p:nvSpPr>
            <p:spPr bwMode="auto">
              <a:xfrm>
                <a:off x="1900124" y="3002220"/>
                <a:ext cx="946894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 b="1" dirty="0" smtClean="0">
                    <a:latin typeface="Calibri" pitchFamily="34" charset="0"/>
                  </a:rPr>
                  <a:t>PI3K/</a:t>
                </a:r>
                <a:r>
                  <a:rPr lang="en-US" sz="1600" b="1" dirty="0" err="1" smtClean="0">
                    <a:latin typeface="Calibri" pitchFamily="34" charset="0"/>
                  </a:rPr>
                  <a:t>Akt</a:t>
                </a:r>
                <a:endParaRPr lang="en-US" sz="1600" b="1" dirty="0" smtClean="0">
                  <a:latin typeface="Calibri" pitchFamily="34" charset="0"/>
                </a:endParaRPr>
              </a:p>
            </p:txBody>
          </p:sp>
        </p:grpSp>
        <p:cxnSp>
          <p:nvCxnSpPr>
            <p:cNvPr id="105" name="Straight Arrow Connector 104"/>
            <p:cNvCxnSpPr/>
            <p:nvPr/>
          </p:nvCxnSpPr>
          <p:spPr>
            <a:xfrm flipH="1" flipV="1">
              <a:off x="6303206" y="3333240"/>
              <a:ext cx="317727" cy="2627"/>
            </a:xfrm>
            <a:prstGeom prst="straightConnector1">
              <a:avLst/>
            </a:prstGeom>
            <a:ln w="38100" cmpd="sng">
              <a:solidFill>
                <a:srgbClr val="070605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20"/>
            <p:cNvGrpSpPr/>
            <p:nvPr/>
          </p:nvGrpSpPr>
          <p:grpSpPr>
            <a:xfrm>
              <a:off x="6015978" y="3215026"/>
              <a:ext cx="236994" cy="255210"/>
              <a:chOff x="6441362" y="3342032"/>
              <a:chExt cx="236994" cy="255210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6441362" y="3342032"/>
                <a:ext cx="236994" cy="25521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6500214" y="3360171"/>
                <a:ext cx="11650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b="1" dirty="0" smtClean="0"/>
                  <a:t>P</a:t>
                </a:r>
              </a:p>
            </p:txBody>
          </p:sp>
        </p:grpSp>
      </p:grpSp>
      <p:grpSp>
        <p:nvGrpSpPr>
          <p:cNvPr id="31" name="Group 30"/>
          <p:cNvGrpSpPr/>
          <p:nvPr/>
        </p:nvGrpSpPr>
        <p:grpSpPr>
          <a:xfrm>
            <a:off x="4885702" y="2352664"/>
            <a:ext cx="1560054" cy="1115059"/>
            <a:chOff x="4885702" y="2352664"/>
            <a:chExt cx="1560054" cy="1115059"/>
          </a:xfrm>
        </p:grpSpPr>
        <p:sp>
          <p:nvSpPr>
            <p:cNvPr id="30" name="TextBox 29"/>
            <p:cNvSpPr txBox="1"/>
            <p:nvPr/>
          </p:nvSpPr>
          <p:spPr>
            <a:xfrm>
              <a:off x="4885702" y="3190724"/>
              <a:ext cx="153963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X</a:t>
              </a:r>
            </a:p>
          </p:txBody>
        </p:sp>
        <p:cxnSp>
          <p:nvCxnSpPr>
            <p:cNvPr id="164" name="Straight Arrow Connector 163"/>
            <p:cNvCxnSpPr/>
            <p:nvPr/>
          </p:nvCxnSpPr>
          <p:spPr>
            <a:xfrm flipV="1">
              <a:off x="5606735" y="2796244"/>
              <a:ext cx="1" cy="285591"/>
            </a:xfrm>
            <a:prstGeom prst="straightConnector1">
              <a:avLst/>
            </a:prstGeom>
            <a:ln w="38100" cmpd="sng">
              <a:solidFill>
                <a:srgbClr val="070605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TextBox 164"/>
            <p:cNvSpPr txBox="1"/>
            <p:nvPr/>
          </p:nvSpPr>
          <p:spPr>
            <a:xfrm>
              <a:off x="4991845" y="2352664"/>
              <a:ext cx="1453911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dirty="0" smtClean="0"/>
                <a:t>Bind to 14-3-3 </a:t>
              </a:r>
            </a:p>
            <a:p>
              <a:pPr algn="ctr"/>
              <a:r>
                <a:rPr lang="en-US" sz="1400" dirty="0" smtClean="0"/>
                <a:t>scaffolding protein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77385" y="3710189"/>
            <a:ext cx="1631718" cy="398706"/>
            <a:chOff x="477385" y="3710189"/>
            <a:chExt cx="1631718" cy="398706"/>
          </a:xfrm>
        </p:grpSpPr>
        <p:grpSp>
          <p:nvGrpSpPr>
            <p:cNvPr id="2" name="Group 1"/>
            <p:cNvGrpSpPr/>
            <p:nvPr/>
          </p:nvGrpSpPr>
          <p:grpSpPr>
            <a:xfrm>
              <a:off x="477385" y="3710189"/>
              <a:ext cx="1003303" cy="398706"/>
              <a:chOff x="562055" y="3710189"/>
              <a:chExt cx="1003303" cy="398706"/>
            </a:xfrm>
          </p:grpSpPr>
          <p:sp>
            <p:nvSpPr>
              <p:cNvPr id="148" name="AutoShape 31"/>
              <p:cNvSpPr>
                <a:spLocks noChangeArrowheads="1"/>
              </p:cNvSpPr>
              <p:nvPr/>
            </p:nvSpPr>
            <p:spPr bwMode="auto">
              <a:xfrm>
                <a:off x="562055" y="3710189"/>
                <a:ext cx="1003303" cy="398706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7" name="Text Box 32"/>
              <p:cNvSpPr txBox="1">
                <a:spLocks noChangeArrowheads="1"/>
              </p:cNvSpPr>
              <p:nvPr/>
            </p:nvSpPr>
            <p:spPr bwMode="auto">
              <a:xfrm>
                <a:off x="568874" y="3731415"/>
                <a:ext cx="992279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 b="1" dirty="0" smtClean="0">
                    <a:latin typeface="Calibri" pitchFamily="34" charset="0"/>
                  </a:rPr>
                  <a:t>MEK/ERK</a:t>
                </a:r>
              </a:p>
            </p:txBody>
          </p:sp>
        </p:grpSp>
        <p:sp>
          <p:nvSpPr>
            <p:cNvPr id="159" name="Oval 158"/>
            <p:cNvSpPr/>
            <p:nvPr/>
          </p:nvSpPr>
          <p:spPr>
            <a:xfrm>
              <a:off x="1872109" y="3780622"/>
              <a:ext cx="236994" cy="2552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1930961" y="3798761"/>
              <a:ext cx="116506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b="1" dirty="0" smtClean="0"/>
                <a:t>P</a:t>
              </a:r>
            </a:p>
          </p:txBody>
        </p:sp>
        <p:cxnSp>
          <p:nvCxnSpPr>
            <p:cNvPr id="161" name="Straight Arrow Connector 160"/>
            <p:cNvCxnSpPr/>
            <p:nvPr/>
          </p:nvCxnSpPr>
          <p:spPr>
            <a:xfrm>
              <a:off x="1524000" y="3911600"/>
              <a:ext cx="323320" cy="8293"/>
            </a:xfrm>
            <a:prstGeom prst="straightConnector1">
              <a:avLst/>
            </a:prstGeom>
            <a:ln w="38100" cmpd="sng">
              <a:solidFill>
                <a:srgbClr val="070605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67732" y="1752598"/>
            <a:ext cx="82843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BH3 only proteins are regulated at a transcriptional and post-translational </a:t>
            </a:r>
            <a:r>
              <a:rPr lang="en-US" dirty="0" smtClean="0"/>
              <a:t>level</a:t>
            </a:r>
            <a:endParaRPr lang="en-US" dirty="0"/>
          </a:p>
        </p:txBody>
      </p:sp>
      <p:sp>
        <p:nvSpPr>
          <p:cNvPr id="80" name="AutoShape 79"/>
          <p:cNvSpPr>
            <a:spLocks noChangeArrowheads="1"/>
          </p:cNvSpPr>
          <p:nvPr/>
        </p:nvSpPr>
        <p:spPr bwMode="auto">
          <a:xfrm rot="10800000">
            <a:off x="2407253" y="4136176"/>
            <a:ext cx="217413" cy="190291"/>
          </a:xfrm>
          <a:prstGeom prst="triangle">
            <a:avLst>
              <a:gd name="adj" fmla="val 50000"/>
            </a:avLst>
          </a:prstGeom>
          <a:solidFill>
            <a:srgbClr val="595959"/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011896" y="3750245"/>
            <a:ext cx="1186992" cy="1207280"/>
            <a:chOff x="2011896" y="3750245"/>
            <a:chExt cx="1186992" cy="1207280"/>
          </a:xfrm>
        </p:grpSpPr>
        <p:sp>
          <p:nvSpPr>
            <p:cNvPr id="162" name="TextBox 161"/>
            <p:cNvSpPr txBox="1"/>
            <p:nvPr/>
          </p:nvSpPr>
          <p:spPr>
            <a:xfrm>
              <a:off x="3044925" y="3750245"/>
              <a:ext cx="153963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X</a:t>
              </a: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2011896" y="4419599"/>
              <a:ext cx="978157" cy="537926"/>
              <a:chOff x="2011896" y="4419599"/>
              <a:chExt cx="978157" cy="537926"/>
            </a:xfrm>
          </p:grpSpPr>
          <p:sp>
            <p:nvSpPr>
              <p:cNvPr id="200" name="TextBox 199"/>
              <p:cNvSpPr txBox="1"/>
              <p:nvPr/>
            </p:nvSpPr>
            <p:spPr>
              <a:xfrm>
                <a:off x="2011896" y="4742081"/>
                <a:ext cx="97815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 smtClean="0"/>
                  <a:t>Degradation</a:t>
                </a:r>
              </a:p>
            </p:txBody>
          </p:sp>
          <p:cxnSp>
            <p:nvCxnSpPr>
              <p:cNvPr id="86" name="Straight Arrow Connector 85"/>
              <p:cNvCxnSpPr/>
              <p:nvPr/>
            </p:nvCxnSpPr>
            <p:spPr>
              <a:xfrm flipH="1">
                <a:off x="2516404" y="4419599"/>
                <a:ext cx="6663" cy="323978"/>
              </a:xfrm>
              <a:prstGeom prst="straightConnector1">
                <a:avLst/>
              </a:prstGeom>
              <a:ln w="38100" cmpd="sng">
                <a:solidFill>
                  <a:srgbClr val="070605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1" name="Group 90"/>
          <p:cNvGrpSpPr/>
          <p:nvPr/>
        </p:nvGrpSpPr>
        <p:grpSpPr>
          <a:xfrm rot="5400000">
            <a:off x="3864948" y="2335242"/>
            <a:ext cx="214428" cy="268342"/>
            <a:chOff x="3417475" y="2282728"/>
            <a:chExt cx="373063" cy="304800"/>
          </a:xfrm>
        </p:grpSpPr>
        <p:sp>
          <p:nvSpPr>
            <p:cNvPr id="93" name="AutoShape 39"/>
            <p:cNvSpPr>
              <a:spLocks noChangeArrowheads="1"/>
            </p:cNvSpPr>
            <p:nvPr/>
          </p:nvSpPr>
          <p:spPr bwMode="auto">
            <a:xfrm rot="5400000">
              <a:off x="3446050" y="2254153"/>
              <a:ext cx="304800" cy="36195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/>
          </p:spPr>
          <p:txBody>
            <a:bodyPr wrap="square" lIns="0" tIns="0" rIns="0" bIns="0" anchor="ctr">
              <a:spAutoFit/>
            </a:bodyPr>
            <a:lstStyle/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  <p:grpSp>
          <p:nvGrpSpPr>
            <p:cNvPr id="94" name="Group 93"/>
            <p:cNvGrpSpPr/>
            <p:nvPr/>
          </p:nvGrpSpPr>
          <p:grpSpPr>
            <a:xfrm>
              <a:off x="3453988" y="2295428"/>
              <a:ext cx="336550" cy="279400"/>
              <a:chOff x="3453988" y="2300191"/>
              <a:chExt cx="336550" cy="279400"/>
            </a:xfrm>
          </p:grpSpPr>
          <p:sp>
            <p:nvSpPr>
              <p:cNvPr id="95" name="Line 40"/>
              <p:cNvSpPr>
                <a:spLocks noChangeShapeType="1"/>
              </p:cNvSpPr>
              <p:nvPr/>
            </p:nvSpPr>
            <p:spPr bwMode="auto">
              <a:xfrm>
                <a:off x="3455576" y="2300191"/>
                <a:ext cx="333375" cy="1349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6" name="Line 41"/>
              <p:cNvSpPr>
                <a:spLocks noChangeShapeType="1"/>
              </p:cNvSpPr>
              <p:nvPr/>
            </p:nvSpPr>
            <p:spPr bwMode="auto">
              <a:xfrm flipH="1">
                <a:off x="3453988" y="2438303"/>
                <a:ext cx="336550" cy="141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</p:grpSp>
      </p:grpSp>
      <p:grpSp>
        <p:nvGrpSpPr>
          <p:cNvPr id="99" name="Group 98"/>
          <p:cNvGrpSpPr/>
          <p:nvPr/>
        </p:nvGrpSpPr>
        <p:grpSpPr>
          <a:xfrm rot="5400000">
            <a:off x="3890348" y="2970242"/>
            <a:ext cx="214428" cy="268342"/>
            <a:chOff x="3417475" y="2282728"/>
            <a:chExt cx="373063" cy="304800"/>
          </a:xfrm>
        </p:grpSpPr>
        <p:sp>
          <p:nvSpPr>
            <p:cNvPr id="101" name="AutoShape 39"/>
            <p:cNvSpPr>
              <a:spLocks noChangeArrowheads="1"/>
            </p:cNvSpPr>
            <p:nvPr/>
          </p:nvSpPr>
          <p:spPr bwMode="auto">
            <a:xfrm rot="5400000">
              <a:off x="3446050" y="2254153"/>
              <a:ext cx="304800" cy="36195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/>
          </p:spPr>
          <p:txBody>
            <a:bodyPr wrap="square" lIns="0" tIns="0" rIns="0" bIns="0" anchor="ctr">
              <a:spAutoFit/>
            </a:bodyPr>
            <a:lstStyle/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3453988" y="2295428"/>
              <a:ext cx="336550" cy="279400"/>
              <a:chOff x="3453988" y="2300191"/>
              <a:chExt cx="336550" cy="279400"/>
            </a:xfrm>
          </p:grpSpPr>
          <p:sp>
            <p:nvSpPr>
              <p:cNvPr id="103" name="Line 40"/>
              <p:cNvSpPr>
                <a:spLocks noChangeShapeType="1"/>
              </p:cNvSpPr>
              <p:nvPr/>
            </p:nvSpPr>
            <p:spPr bwMode="auto">
              <a:xfrm>
                <a:off x="3455576" y="2300191"/>
                <a:ext cx="333375" cy="1349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04" name="Line 41"/>
              <p:cNvSpPr>
                <a:spLocks noChangeShapeType="1"/>
              </p:cNvSpPr>
              <p:nvPr/>
            </p:nvSpPr>
            <p:spPr bwMode="auto">
              <a:xfrm flipH="1">
                <a:off x="3453988" y="2438303"/>
                <a:ext cx="336550" cy="141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</p:grpSp>
      </p:grpSp>
      <p:grpSp>
        <p:nvGrpSpPr>
          <p:cNvPr id="107" name="Group 106"/>
          <p:cNvGrpSpPr/>
          <p:nvPr/>
        </p:nvGrpSpPr>
        <p:grpSpPr>
          <a:xfrm rot="5400000">
            <a:off x="3932682" y="3588308"/>
            <a:ext cx="214428" cy="268342"/>
            <a:chOff x="3417475" y="2282728"/>
            <a:chExt cx="373063" cy="304800"/>
          </a:xfrm>
        </p:grpSpPr>
        <p:sp>
          <p:nvSpPr>
            <p:cNvPr id="109" name="AutoShape 39"/>
            <p:cNvSpPr>
              <a:spLocks noChangeArrowheads="1"/>
            </p:cNvSpPr>
            <p:nvPr/>
          </p:nvSpPr>
          <p:spPr bwMode="auto">
            <a:xfrm rot="5400000">
              <a:off x="3446050" y="2254153"/>
              <a:ext cx="304800" cy="36195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/>
          </p:spPr>
          <p:txBody>
            <a:bodyPr wrap="square" lIns="0" tIns="0" rIns="0" bIns="0" anchor="ctr">
              <a:spAutoFit/>
            </a:bodyPr>
            <a:lstStyle/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  <p:grpSp>
          <p:nvGrpSpPr>
            <p:cNvPr id="110" name="Group 109"/>
            <p:cNvGrpSpPr/>
            <p:nvPr/>
          </p:nvGrpSpPr>
          <p:grpSpPr>
            <a:xfrm>
              <a:off x="3453988" y="2295428"/>
              <a:ext cx="336550" cy="279400"/>
              <a:chOff x="3453988" y="2300191"/>
              <a:chExt cx="336550" cy="279400"/>
            </a:xfrm>
          </p:grpSpPr>
          <p:sp>
            <p:nvSpPr>
              <p:cNvPr id="112" name="Line 40"/>
              <p:cNvSpPr>
                <a:spLocks noChangeShapeType="1"/>
              </p:cNvSpPr>
              <p:nvPr/>
            </p:nvSpPr>
            <p:spPr bwMode="auto">
              <a:xfrm>
                <a:off x="3455576" y="2300191"/>
                <a:ext cx="333375" cy="1349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13" name="Line 41"/>
              <p:cNvSpPr>
                <a:spLocks noChangeShapeType="1"/>
              </p:cNvSpPr>
              <p:nvPr/>
            </p:nvSpPr>
            <p:spPr bwMode="auto">
              <a:xfrm flipH="1">
                <a:off x="3453988" y="2438303"/>
                <a:ext cx="336550" cy="141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</p:grpSp>
      </p:grpSp>
      <p:grpSp>
        <p:nvGrpSpPr>
          <p:cNvPr id="114" name="Group 113"/>
          <p:cNvGrpSpPr/>
          <p:nvPr/>
        </p:nvGrpSpPr>
        <p:grpSpPr>
          <a:xfrm rot="5400000">
            <a:off x="3915748" y="4214841"/>
            <a:ext cx="214428" cy="268342"/>
            <a:chOff x="3417475" y="2282728"/>
            <a:chExt cx="373063" cy="304800"/>
          </a:xfrm>
        </p:grpSpPr>
        <p:sp>
          <p:nvSpPr>
            <p:cNvPr id="116" name="AutoShape 39"/>
            <p:cNvSpPr>
              <a:spLocks noChangeArrowheads="1"/>
            </p:cNvSpPr>
            <p:nvPr/>
          </p:nvSpPr>
          <p:spPr bwMode="auto">
            <a:xfrm rot="5400000">
              <a:off x="3446050" y="2254153"/>
              <a:ext cx="304800" cy="36195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/>
          </p:spPr>
          <p:txBody>
            <a:bodyPr wrap="square" lIns="0" tIns="0" rIns="0" bIns="0" anchor="ctr">
              <a:spAutoFit/>
            </a:bodyPr>
            <a:lstStyle/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  <p:grpSp>
          <p:nvGrpSpPr>
            <p:cNvPr id="117" name="Group 116"/>
            <p:cNvGrpSpPr/>
            <p:nvPr/>
          </p:nvGrpSpPr>
          <p:grpSpPr>
            <a:xfrm>
              <a:off x="3453988" y="2295428"/>
              <a:ext cx="336550" cy="279400"/>
              <a:chOff x="3453988" y="2300191"/>
              <a:chExt cx="336550" cy="279400"/>
            </a:xfrm>
          </p:grpSpPr>
          <p:sp>
            <p:nvSpPr>
              <p:cNvPr id="118" name="Line 40"/>
              <p:cNvSpPr>
                <a:spLocks noChangeShapeType="1"/>
              </p:cNvSpPr>
              <p:nvPr/>
            </p:nvSpPr>
            <p:spPr bwMode="auto">
              <a:xfrm>
                <a:off x="3455576" y="2300191"/>
                <a:ext cx="333375" cy="1349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19" name="Line 41"/>
              <p:cNvSpPr>
                <a:spLocks noChangeShapeType="1"/>
              </p:cNvSpPr>
              <p:nvPr/>
            </p:nvSpPr>
            <p:spPr bwMode="auto">
              <a:xfrm flipH="1">
                <a:off x="3453988" y="2438303"/>
                <a:ext cx="336550" cy="141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</p:grpSp>
      </p:grpSp>
      <p:grpSp>
        <p:nvGrpSpPr>
          <p:cNvPr id="120" name="Group 119"/>
          <p:cNvGrpSpPr/>
          <p:nvPr/>
        </p:nvGrpSpPr>
        <p:grpSpPr>
          <a:xfrm rot="5400000">
            <a:off x="3924215" y="4849841"/>
            <a:ext cx="214428" cy="268342"/>
            <a:chOff x="3417475" y="2282728"/>
            <a:chExt cx="373063" cy="304800"/>
          </a:xfrm>
        </p:grpSpPr>
        <p:sp>
          <p:nvSpPr>
            <p:cNvPr id="121" name="AutoShape 39"/>
            <p:cNvSpPr>
              <a:spLocks noChangeArrowheads="1"/>
            </p:cNvSpPr>
            <p:nvPr/>
          </p:nvSpPr>
          <p:spPr bwMode="auto">
            <a:xfrm rot="5400000">
              <a:off x="3446050" y="2254153"/>
              <a:ext cx="304800" cy="36195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/>
          </p:spPr>
          <p:txBody>
            <a:bodyPr wrap="square" lIns="0" tIns="0" rIns="0" bIns="0" anchor="ctr">
              <a:spAutoFit/>
            </a:bodyPr>
            <a:lstStyle/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  <p:grpSp>
          <p:nvGrpSpPr>
            <p:cNvPr id="122" name="Group 121"/>
            <p:cNvGrpSpPr/>
            <p:nvPr/>
          </p:nvGrpSpPr>
          <p:grpSpPr>
            <a:xfrm>
              <a:off x="3453988" y="2295428"/>
              <a:ext cx="336550" cy="279400"/>
              <a:chOff x="3453988" y="2300191"/>
              <a:chExt cx="336550" cy="279400"/>
            </a:xfrm>
          </p:grpSpPr>
          <p:sp>
            <p:nvSpPr>
              <p:cNvPr id="126" name="Line 40"/>
              <p:cNvSpPr>
                <a:spLocks noChangeShapeType="1"/>
              </p:cNvSpPr>
              <p:nvPr/>
            </p:nvSpPr>
            <p:spPr bwMode="auto">
              <a:xfrm>
                <a:off x="3455576" y="2300191"/>
                <a:ext cx="333375" cy="1349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27" name="Line 41"/>
              <p:cNvSpPr>
                <a:spLocks noChangeShapeType="1"/>
              </p:cNvSpPr>
              <p:nvPr/>
            </p:nvSpPr>
            <p:spPr bwMode="auto">
              <a:xfrm flipH="1">
                <a:off x="3453988" y="2438303"/>
                <a:ext cx="336550" cy="141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</p:grpSp>
      </p:grpSp>
      <p:sp>
        <p:nvSpPr>
          <p:cNvPr id="130" name="AutoShape 79"/>
          <p:cNvSpPr>
            <a:spLocks noChangeArrowheads="1"/>
          </p:cNvSpPr>
          <p:nvPr/>
        </p:nvSpPr>
        <p:spPr bwMode="auto">
          <a:xfrm rot="10800000">
            <a:off x="5489119" y="3585843"/>
            <a:ext cx="217413" cy="190291"/>
          </a:xfrm>
          <a:prstGeom prst="triangle">
            <a:avLst>
              <a:gd name="adj" fmla="val 50000"/>
            </a:avLst>
          </a:prstGeom>
          <a:solidFill>
            <a:srgbClr val="595959"/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131" name="AutoShape 79"/>
          <p:cNvSpPr>
            <a:spLocks noChangeArrowheads="1"/>
          </p:cNvSpPr>
          <p:nvPr/>
        </p:nvSpPr>
        <p:spPr bwMode="auto">
          <a:xfrm rot="10800000">
            <a:off x="5522985" y="5186043"/>
            <a:ext cx="217413" cy="190291"/>
          </a:xfrm>
          <a:prstGeom prst="triangle">
            <a:avLst>
              <a:gd name="adj" fmla="val 50000"/>
            </a:avLst>
          </a:prstGeom>
          <a:solidFill>
            <a:srgbClr val="595959"/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4982941" y="4133861"/>
            <a:ext cx="2328355" cy="1017649"/>
            <a:chOff x="4982941" y="4133861"/>
            <a:chExt cx="2328355" cy="1017649"/>
          </a:xfrm>
        </p:grpSpPr>
        <p:grpSp>
          <p:nvGrpSpPr>
            <p:cNvPr id="15" name="Group 14"/>
            <p:cNvGrpSpPr/>
            <p:nvPr/>
          </p:nvGrpSpPr>
          <p:grpSpPr>
            <a:xfrm>
              <a:off x="6088910" y="4752804"/>
              <a:ext cx="1222386" cy="398706"/>
              <a:chOff x="6088910" y="4752804"/>
              <a:chExt cx="1222386" cy="398706"/>
            </a:xfrm>
          </p:grpSpPr>
          <p:grpSp>
            <p:nvGrpSpPr>
              <p:cNvPr id="68" name="Group 67"/>
              <p:cNvGrpSpPr/>
              <p:nvPr/>
            </p:nvGrpSpPr>
            <p:grpSpPr>
              <a:xfrm>
                <a:off x="6512784" y="4752804"/>
                <a:ext cx="798512" cy="398706"/>
                <a:chOff x="6531015" y="4873733"/>
                <a:chExt cx="798512" cy="398706"/>
              </a:xfrm>
            </p:grpSpPr>
            <p:sp>
              <p:nvSpPr>
                <p:cNvPr id="128" name="AutoShape 31"/>
                <p:cNvSpPr>
                  <a:spLocks noChangeArrowheads="1"/>
                </p:cNvSpPr>
                <p:nvPr/>
              </p:nvSpPr>
              <p:spPr bwMode="auto">
                <a:xfrm>
                  <a:off x="6531015" y="4873733"/>
                  <a:ext cx="798512" cy="39870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9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6677362" y="4909153"/>
                  <a:ext cx="505267" cy="3385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600" b="1" dirty="0" smtClean="0">
                      <a:latin typeface="Calibri" pitchFamily="34" charset="0"/>
                    </a:rPr>
                    <a:t>p53</a:t>
                  </a:r>
                  <a:endParaRPr lang="en-US" sz="1600" b="1" dirty="0">
                    <a:latin typeface="Calibri" pitchFamily="34" charset="0"/>
                  </a:endParaRPr>
                </a:p>
              </p:txBody>
            </p:sp>
          </p:grpSp>
          <p:cxnSp>
            <p:nvCxnSpPr>
              <p:cNvPr id="145" name="Straight Arrow Connector 144"/>
              <p:cNvCxnSpPr/>
              <p:nvPr/>
            </p:nvCxnSpPr>
            <p:spPr>
              <a:xfrm flipH="1">
                <a:off x="6088910" y="4970910"/>
                <a:ext cx="345966" cy="202"/>
              </a:xfrm>
              <a:prstGeom prst="straightConnector1">
                <a:avLst/>
              </a:prstGeom>
              <a:ln w="38100" cmpd="sng">
                <a:solidFill>
                  <a:srgbClr val="070605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4" name="Straight Arrow Connector 133"/>
            <p:cNvCxnSpPr/>
            <p:nvPr/>
          </p:nvCxnSpPr>
          <p:spPr>
            <a:xfrm flipV="1">
              <a:off x="5625781" y="4387776"/>
              <a:ext cx="1" cy="285591"/>
            </a:xfrm>
            <a:prstGeom prst="straightConnector1">
              <a:avLst/>
            </a:prstGeom>
            <a:ln w="38100" cmpd="sng">
              <a:solidFill>
                <a:srgbClr val="070605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TextBox 134"/>
            <p:cNvSpPr txBox="1"/>
            <p:nvPr/>
          </p:nvSpPr>
          <p:spPr>
            <a:xfrm>
              <a:off x="4982941" y="4133861"/>
              <a:ext cx="1359346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 smtClean="0"/>
                <a:t>Increased mRNA</a:t>
              </a: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855132" y="5841999"/>
            <a:ext cx="731371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 smtClean="0"/>
              <a:t>Oncogenic pathways negatively or positively regulate BH3 only proteins</a:t>
            </a:r>
          </a:p>
        </p:txBody>
      </p:sp>
    </p:spTree>
    <p:extLst>
      <p:ext uri="{BB962C8B-B14F-4D97-AF65-F5344CB8AC3E}">
        <p14:creationId xmlns:p14="http://schemas.microsoft.com/office/powerpoint/2010/main" val="3613345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9266" y="127000"/>
            <a:ext cx="7524897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Levels of BH3 only and BCL-2 pro-survival proteins</a:t>
            </a:r>
          </a:p>
          <a:p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dictate balance between life and death in tumors</a:t>
            </a:r>
            <a:endParaRPr lang="en-US" sz="2400" b="1" dirty="0" smtClean="0">
              <a:solidFill>
                <a:srgbClr val="000090"/>
              </a:solidFill>
            </a:endParaRPr>
          </a:p>
        </p:txBody>
      </p:sp>
      <p:sp>
        <p:nvSpPr>
          <p:cNvPr id="194" name="TextBox 2"/>
          <p:cNvSpPr txBox="1">
            <a:spLocks noChangeArrowheads="1"/>
          </p:cNvSpPr>
          <p:nvPr/>
        </p:nvSpPr>
        <p:spPr bwMode="auto">
          <a:xfrm>
            <a:off x="0" y="1057198"/>
            <a:ext cx="90339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230188" indent="-230188" eaLnBrk="1" hangingPunct="1">
              <a:spcAft>
                <a:spcPts val="600"/>
              </a:spcAft>
              <a:buFont typeface="Arial" charset="0"/>
              <a:buChar char="•"/>
            </a:pPr>
            <a:r>
              <a:rPr lang="en-US" sz="1800" dirty="0" smtClean="0"/>
              <a:t>Binding of BH3 only to BCL-2 pro-survival proteins can be non-selective (i.e. BIM) or selective (i.e. BAD, PUMA, NOXA)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604406" y="6385375"/>
            <a:ext cx="325730" cy="338554"/>
            <a:chOff x="4672142" y="5530208"/>
            <a:chExt cx="325730" cy="338554"/>
          </a:xfrm>
        </p:grpSpPr>
        <p:grpSp>
          <p:nvGrpSpPr>
            <p:cNvPr id="191" name="Group 190"/>
            <p:cNvGrpSpPr/>
            <p:nvPr/>
          </p:nvGrpSpPr>
          <p:grpSpPr>
            <a:xfrm rot="16200000">
              <a:off x="4727561" y="5610680"/>
              <a:ext cx="220662" cy="206978"/>
              <a:chOff x="7322054" y="3576513"/>
              <a:chExt cx="220662" cy="280988"/>
            </a:xfrm>
          </p:grpSpPr>
          <p:sp>
            <p:nvSpPr>
              <p:cNvPr id="192" name="Line 15"/>
              <p:cNvSpPr>
                <a:spLocks noChangeShapeType="1"/>
              </p:cNvSpPr>
              <p:nvPr/>
            </p:nvSpPr>
            <p:spPr bwMode="auto">
              <a:xfrm flipV="1">
                <a:off x="7439529" y="3576513"/>
                <a:ext cx="0" cy="280988"/>
              </a:xfrm>
              <a:prstGeom prst="line">
                <a:avLst/>
              </a:prstGeom>
              <a:ln>
                <a:headEnd/>
                <a:tailEnd/>
              </a:ln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93" name="Line 16"/>
              <p:cNvSpPr>
                <a:spLocks noChangeShapeType="1"/>
              </p:cNvSpPr>
              <p:nvPr/>
            </p:nvSpPr>
            <p:spPr bwMode="auto">
              <a:xfrm>
                <a:off x="7322054" y="3857501"/>
                <a:ext cx="220662" cy="0"/>
              </a:xfrm>
              <a:prstGeom prst="line">
                <a:avLst/>
              </a:prstGeom>
              <a:ln>
                <a:headEnd/>
                <a:tailEnd/>
              </a:ln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17" name="TextBox 216"/>
            <p:cNvSpPr txBox="1"/>
            <p:nvPr/>
          </p:nvSpPr>
          <p:spPr>
            <a:xfrm>
              <a:off x="4672142" y="5530208"/>
              <a:ext cx="3257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</a:rPr>
                <a:t>X  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9" name="Rectangle 78"/>
          <p:cNvSpPr/>
          <p:nvPr/>
        </p:nvSpPr>
        <p:spPr>
          <a:xfrm>
            <a:off x="3715181" y="6358071"/>
            <a:ext cx="1498693" cy="378644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5" name="Group 114"/>
          <p:cNvGrpSpPr/>
          <p:nvPr/>
        </p:nvGrpSpPr>
        <p:grpSpPr>
          <a:xfrm rot="16200000">
            <a:off x="1565581" y="3774215"/>
            <a:ext cx="3141133" cy="329245"/>
            <a:chOff x="3149097" y="3047575"/>
            <a:chExt cx="220662" cy="329245"/>
          </a:xfrm>
          <a:effectLst/>
        </p:grpSpPr>
        <p:sp>
          <p:nvSpPr>
            <p:cNvPr id="186" name="Line 15"/>
            <p:cNvSpPr>
              <a:spLocks noChangeShapeType="1"/>
            </p:cNvSpPr>
            <p:nvPr/>
          </p:nvSpPr>
          <p:spPr bwMode="auto">
            <a:xfrm flipH="1" flipV="1">
              <a:off x="3261613" y="3047575"/>
              <a:ext cx="199" cy="329245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7" name="Line 16"/>
            <p:cNvSpPr>
              <a:spLocks noChangeShapeType="1"/>
            </p:cNvSpPr>
            <p:nvPr/>
          </p:nvSpPr>
          <p:spPr bwMode="auto">
            <a:xfrm>
              <a:off x="3149097" y="3376811"/>
              <a:ext cx="220662" cy="0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25" name="Group 124"/>
          <p:cNvGrpSpPr/>
          <p:nvPr/>
        </p:nvGrpSpPr>
        <p:grpSpPr>
          <a:xfrm rot="5400000">
            <a:off x="4017527" y="3079095"/>
            <a:ext cx="1828800" cy="424091"/>
            <a:chOff x="7322054" y="3576513"/>
            <a:chExt cx="220662" cy="280988"/>
          </a:xfrm>
          <a:effectLst/>
        </p:grpSpPr>
        <p:sp>
          <p:nvSpPr>
            <p:cNvPr id="180" name="Line 15"/>
            <p:cNvSpPr>
              <a:spLocks noChangeShapeType="1"/>
            </p:cNvSpPr>
            <p:nvPr/>
          </p:nvSpPr>
          <p:spPr bwMode="auto">
            <a:xfrm flipV="1">
              <a:off x="7439529" y="3576513"/>
              <a:ext cx="0" cy="280988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1" name="Line 16"/>
            <p:cNvSpPr>
              <a:spLocks noChangeShapeType="1"/>
            </p:cNvSpPr>
            <p:nvPr/>
          </p:nvSpPr>
          <p:spPr bwMode="auto">
            <a:xfrm>
              <a:off x="7322054" y="3857501"/>
              <a:ext cx="220662" cy="0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5235381" y="4724802"/>
            <a:ext cx="798512" cy="465137"/>
            <a:chOff x="8104690" y="3051051"/>
            <a:chExt cx="798512" cy="465137"/>
          </a:xfrm>
          <a:solidFill>
            <a:srgbClr val="60D9FF"/>
          </a:solidFill>
        </p:grpSpPr>
        <p:sp>
          <p:nvSpPr>
            <p:cNvPr id="170" name="AutoShape 31"/>
            <p:cNvSpPr>
              <a:spLocks noChangeArrowheads="1"/>
            </p:cNvSpPr>
            <p:nvPr/>
          </p:nvSpPr>
          <p:spPr bwMode="auto">
            <a:xfrm>
              <a:off x="8104690" y="3051051"/>
              <a:ext cx="798512" cy="465137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" name="Text Box 32"/>
            <p:cNvSpPr txBox="1">
              <a:spLocks noChangeArrowheads="1"/>
            </p:cNvSpPr>
            <p:nvPr/>
          </p:nvSpPr>
          <p:spPr bwMode="auto">
            <a:xfrm>
              <a:off x="8155709" y="3093667"/>
              <a:ext cx="697627" cy="33855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Calibri" pitchFamily="34" charset="0"/>
                </a:rPr>
                <a:t>NOXA</a:t>
              </a:r>
              <a:endParaRPr lang="en-US" sz="1600" b="1" dirty="0">
                <a:latin typeface="Calibri" pitchFamily="34" charset="0"/>
              </a:endParaRP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2111276" y="3668408"/>
            <a:ext cx="798512" cy="465137"/>
            <a:chOff x="8130091" y="3051051"/>
            <a:chExt cx="798512" cy="465137"/>
          </a:xfrm>
        </p:grpSpPr>
        <p:sp>
          <p:nvSpPr>
            <p:cNvPr id="155" name="AutoShape 31"/>
            <p:cNvSpPr>
              <a:spLocks noChangeArrowheads="1"/>
            </p:cNvSpPr>
            <p:nvPr/>
          </p:nvSpPr>
          <p:spPr bwMode="auto">
            <a:xfrm>
              <a:off x="8130091" y="3051051"/>
              <a:ext cx="798512" cy="465137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6" name="Text Box 32"/>
            <p:cNvSpPr txBox="1">
              <a:spLocks noChangeArrowheads="1"/>
            </p:cNvSpPr>
            <p:nvPr/>
          </p:nvSpPr>
          <p:spPr bwMode="auto">
            <a:xfrm>
              <a:off x="8239385" y="3098007"/>
              <a:ext cx="53372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Calibri" pitchFamily="34" charset="0"/>
                </a:rPr>
                <a:t>BIM</a:t>
              </a:r>
              <a:endParaRPr lang="en-US" sz="1600" b="1" dirty="0">
                <a:latin typeface="Calibri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453788" y="2381771"/>
            <a:ext cx="1064861" cy="587639"/>
            <a:chOff x="4201405" y="2333360"/>
            <a:chExt cx="1064861" cy="587639"/>
          </a:xfrm>
        </p:grpSpPr>
        <p:sp>
          <p:nvSpPr>
            <p:cNvPr id="153" name="AutoShape 29"/>
            <p:cNvSpPr>
              <a:spLocks noChangeArrowheads="1"/>
            </p:cNvSpPr>
            <p:nvPr/>
          </p:nvSpPr>
          <p:spPr bwMode="auto">
            <a:xfrm>
              <a:off x="4201405" y="2333360"/>
              <a:ext cx="1064861" cy="587639"/>
            </a:xfrm>
            <a:prstGeom prst="roundRect">
              <a:avLst>
                <a:gd name="adj" fmla="val 16667"/>
              </a:avLst>
            </a:prstGeom>
            <a:solidFill>
              <a:srgbClr val="FFCC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" name="Text Box 30"/>
            <p:cNvSpPr txBox="1">
              <a:spLocks noChangeArrowheads="1"/>
            </p:cNvSpPr>
            <p:nvPr/>
          </p:nvSpPr>
          <p:spPr bwMode="auto">
            <a:xfrm>
              <a:off x="4419424" y="2487880"/>
              <a:ext cx="66186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Calibri" pitchFamily="34" charset="0"/>
                </a:rPr>
                <a:t>BCL</a:t>
              </a:r>
              <a:r>
                <a:rPr lang="en-US" sz="1600" b="1" dirty="0">
                  <a:latin typeface="Calibri" pitchFamily="34" charset="0"/>
                </a:rPr>
                <a:t>-2</a:t>
              </a:r>
            </a:p>
          </p:txBody>
        </p:sp>
      </p:grpSp>
      <p:grpSp>
        <p:nvGrpSpPr>
          <p:cNvPr id="195" name="Group 194"/>
          <p:cNvGrpSpPr/>
          <p:nvPr/>
        </p:nvGrpSpPr>
        <p:grpSpPr>
          <a:xfrm>
            <a:off x="5198703" y="3123709"/>
            <a:ext cx="798512" cy="465137"/>
            <a:chOff x="3330097" y="2965238"/>
            <a:chExt cx="798512" cy="465137"/>
          </a:xfrm>
          <a:solidFill>
            <a:srgbClr val="60D9FF"/>
          </a:solidFill>
        </p:grpSpPr>
        <p:sp>
          <p:nvSpPr>
            <p:cNvPr id="196" name="AutoShape 31"/>
            <p:cNvSpPr>
              <a:spLocks noChangeArrowheads="1"/>
            </p:cNvSpPr>
            <p:nvPr/>
          </p:nvSpPr>
          <p:spPr bwMode="auto">
            <a:xfrm>
              <a:off x="3330097" y="2965238"/>
              <a:ext cx="798512" cy="465137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" name="Text Box 32"/>
            <p:cNvSpPr txBox="1">
              <a:spLocks noChangeArrowheads="1"/>
            </p:cNvSpPr>
            <p:nvPr/>
          </p:nvSpPr>
          <p:spPr bwMode="auto">
            <a:xfrm>
              <a:off x="3433282" y="3007854"/>
              <a:ext cx="553357" cy="33855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Calibri" pitchFamily="34" charset="0"/>
                </a:rPr>
                <a:t>BAD</a:t>
              </a:r>
              <a:endParaRPr lang="en-US" sz="1600" b="1" dirty="0">
                <a:latin typeface="Calibri" pitchFamily="34" charset="0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3470720" y="3016772"/>
            <a:ext cx="1064861" cy="587639"/>
            <a:chOff x="4201405" y="2333360"/>
            <a:chExt cx="1064861" cy="587639"/>
          </a:xfrm>
        </p:grpSpPr>
        <p:sp>
          <p:nvSpPr>
            <p:cNvPr id="90" name="AutoShape 29"/>
            <p:cNvSpPr>
              <a:spLocks noChangeArrowheads="1"/>
            </p:cNvSpPr>
            <p:nvPr/>
          </p:nvSpPr>
          <p:spPr bwMode="auto">
            <a:xfrm>
              <a:off x="4201405" y="2333360"/>
              <a:ext cx="1064861" cy="587639"/>
            </a:xfrm>
            <a:prstGeom prst="roundRect">
              <a:avLst>
                <a:gd name="adj" fmla="val 16667"/>
              </a:avLst>
            </a:prstGeom>
            <a:solidFill>
              <a:srgbClr val="FFCC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Text Box 30"/>
            <p:cNvSpPr txBox="1">
              <a:spLocks noChangeArrowheads="1"/>
            </p:cNvSpPr>
            <p:nvPr/>
          </p:nvSpPr>
          <p:spPr bwMode="auto">
            <a:xfrm>
              <a:off x="4394023" y="2487880"/>
              <a:ext cx="736099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Calibri" pitchFamily="34" charset="0"/>
                </a:rPr>
                <a:t>BCL-X</a:t>
              </a:r>
              <a:r>
                <a:rPr lang="en-US" sz="1600" b="1" baseline="-25000" dirty="0" smtClean="0">
                  <a:latin typeface="Calibri" pitchFamily="34" charset="0"/>
                </a:rPr>
                <a:t>L</a:t>
              </a:r>
              <a:endParaRPr lang="en-US" sz="1600" b="1" baseline="-25000" dirty="0">
                <a:latin typeface="Calibri" pitchFamily="34" charset="0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3487654" y="3643303"/>
            <a:ext cx="1064861" cy="587639"/>
            <a:chOff x="4201405" y="2333360"/>
            <a:chExt cx="1064861" cy="587639"/>
          </a:xfrm>
        </p:grpSpPr>
        <p:sp>
          <p:nvSpPr>
            <p:cNvPr id="98" name="AutoShape 29"/>
            <p:cNvSpPr>
              <a:spLocks noChangeArrowheads="1"/>
            </p:cNvSpPr>
            <p:nvPr/>
          </p:nvSpPr>
          <p:spPr bwMode="auto">
            <a:xfrm>
              <a:off x="4201405" y="2333360"/>
              <a:ext cx="1064861" cy="587639"/>
            </a:xfrm>
            <a:prstGeom prst="roundRect">
              <a:avLst>
                <a:gd name="adj" fmla="val 16667"/>
              </a:avLst>
            </a:prstGeom>
            <a:solidFill>
              <a:srgbClr val="FFCC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" name="Text Box 30"/>
            <p:cNvSpPr txBox="1">
              <a:spLocks noChangeArrowheads="1"/>
            </p:cNvSpPr>
            <p:nvPr/>
          </p:nvSpPr>
          <p:spPr bwMode="auto">
            <a:xfrm>
              <a:off x="4377089" y="2479413"/>
              <a:ext cx="74892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Calibri" pitchFamily="34" charset="0"/>
                </a:rPr>
                <a:t>BCL-W</a:t>
              </a:r>
              <a:endParaRPr lang="en-US" sz="1600" b="1" baseline="-25000" dirty="0">
                <a:latin typeface="Calibri" pitchFamily="34" charset="0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3506977" y="4269831"/>
            <a:ext cx="1064861" cy="587639"/>
            <a:chOff x="4195328" y="2333360"/>
            <a:chExt cx="1064861" cy="587639"/>
          </a:xfrm>
        </p:grpSpPr>
        <p:sp>
          <p:nvSpPr>
            <p:cNvPr id="108" name="AutoShape 29"/>
            <p:cNvSpPr>
              <a:spLocks noChangeArrowheads="1"/>
            </p:cNvSpPr>
            <p:nvPr/>
          </p:nvSpPr>
          <p:spPr bwMode="auto">
            <a:xfrm>
              <a:off x="4195328" y="2333360"/>
              <a:ext cx="1064861" cy="587639"/>
            </a:xfrm>
            <a:prstGeom prst="roundRect">
              <a:avLst>
                <a:gd name="adj" fmla="val 16667"/>
              </a:avLst>
            </a:prstGeom>
            <a:solidFill>
              <a:srgbClr val="FFCC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" name="Text Box 30"/>
            <p:cNvSpPr txBox="1">
              <a:spLocks noChangeArrowheads="1"/>
            </p:cNvSpPr>
            <p:nvPr/>
          </p:nvSpPr>
          <p:spPr bwMode="auto">
            <a:xfrm>
              <a:off x="4373402" y="2477022"/>
              <a:ext cx="72618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Calibri" pitchFamily="34" charset="0"/>
                </a:rPr>
                <a:t>MCL-1</a:t>
              </a:r>
              <a:endParaRPr lang="en-US" sz="1600" b="1" baseline="-25000" dirty="0">
                <a:latin typeface="Calibri" pitchFamily="34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3529987" y="4896362"/>
            <a:ext cx="1064861" cy="587639"/>
            <a:chOff x="4201405" y="2333360"/>
            <a:chExt cx="1064861" cy="587639"/>
          </a:xfrm>
        </p:grpSpPr>
        <p:sp>
          <p:nvSpPr>
            <p:cNvPr id="124" name="AutoShape 29"/>
            <p:cNvSpPr>
              <a:spLocks noChangeArrowheads="1"/>
            </p:cNvSpPr>
            <p:nvPr/>
          </p:nvSpPr>
          <p:spPr bwMode="auto">
            <a:xfrm>
              <a:off x="4201405" y="2333360"/>
              <a:ext cx="1064861" cy="587639"/>
            </a:xfrm>
            <a:prstGeom prst="roundRect">
              <a:avLst>
                <a:gd name="adj" fmla="val 16667"/>
              </a:avLst>
            </a:prstGeom>
            <a:solidFill>
              <a:srgbClr val="FFCC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" name="Text Box 30"/>
            <p:cNvSpPr txBox="1">
              <a:spLocks noChangeArrowheads="1"/>
            </p:cNvSpPr>
            <p:nvPr/>
          </p:nvSpPr>
          <p:spPr bwMode="auto">
            <a:xfrm>
              <a:off x="4523418" y="2493956"/>
              <a:ext cx="42581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Calibri" pitchFamily="34" charset="0"/>
                </a:rPr>
                <a:t>A1</a:t>
              </a:r>
              <a:endParaRPr lang="en-US" sz="1600" b="1" baseline="-25000" dirty="0">
                <a:latin typeface="Calibri" pitchFamily="34" charset="0"/>
              </a:endParaRPr>
            </a:p>
          </p:txBody>
        </p:sp>
      </p:grpSp>
      <p:grpSp>
        <p:nvGrpSpPr>
          <p:cNvPr id="142" name="Group 141"/>
          <p:cNvGrpSpPr/>
          <p:nvPr/>
        </p:nvGrpSpPr>
        <p:grpSpPr>
          <a:xfrm rot="5400000">
            <a:off x="4310494" y="4716529"/>
            <a:ext cx="1236132" cy="400423"/>
            <a:chOff x="7322054" y="3576513"/>
            <a:chExt cx="220662" cy="280988"/>
          </a:xfrm>
          <a:effectLst/>
        </p:grpSpPr>
        <p:sp>
          <p:nvSpPr>
            <p:cNvPr id="143" name="Line 15"/>
            <p:cNvSpPr>
              <a:spLocks noChangeShapeType="1"/>
            </p:cNvSpPr>
            <p:nvPr/>
          </p:nvSpPr>
          <p:spPr bwMode="auto">
            <a:xfrm flipV="1">
              <a:off x="7439529" y="3576513"/>
              <a:ext cx="0" cy="280988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4" name="Line 16"/>
            <p:cNvSpPr>
              <a:spLocks noChangeShapeType="1"/>
            </p:cNvSpPr>
            <p:nvPr/>
          </p:nvSpPr>
          <p:spPr bwMode="auto">
            <a:xfrm>
              <a:off x="7322054" y="3857501"/>
              <a:ext cx="220662" cy="0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75" name="Group 174"/>
          <p:cNvGrpSpPr/>
          <p:nvPr/>
        </p:nvGrpSpPr>
        <p:grpSpPr>
          <a:xfrm rot="5400000">
            <a:off x="7794051" y="3192900"/>
            <a:ext cx="220662" cy="280988"/>
            <a:chOff x="7322054" y="3576513"/>
            <a:chExt cx="220662" cy="280988"/>
          </a:xfrm>
        </p:grpSpPr>
        <p:sp>
          <p:nvSpPr>
            <p:cNvPr id="176" name="Line 15"/>
            <p:cNvSpPr>
              <a:spLocks noChangeShapeType="1"/>
            </p:cNvSpPr>
            <p:nvPr/>
          </p:nvSpPr>
          <p:spPr bwMode="auto">
            <a:xfrm flipV="1">
              <a:off x="7439529" y="3576513"/>
              <a:ext cx="0" cy="280988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7" name="Line 16"/>
            <p:cNvSpPr>
              <a:spLocks noChangeShapeType="1"/>
            </p:cNvSpPr>
            <p:nvPr/>
          </p:nvSpPr>
          <p:spPr bwMode="auto">
            <a:xfrm>
              <a:off x="7322054" y="3857501"/>
              <a:ext cx="220662" cy="0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512784" y="4752804"/>
            <a:ext cx="798512" cy="398706"/>
            <a:chOff x="6531015" y="4873733"/>
            <a:chExt cx="798512" cy="398706"/>
          </a:xfrm>
        </p:grpSpPr>
        <p:sp>
          <p:nvSpPr>
            <p:cNvPr id="128" name="AutoShape 31"/>
            <p:cNvSpPr>
              <a:spLocks noChangeArrowheads="1"/>
            </p:cNvSpPr>
            <p:nvPr/>
          </p:nvSpPr>
          <p:spPr bwMode="auto">
            <a:xfrm>
              <a:off x="6531015" y="4873733"/>
              <a:ext cx="798512" cy="398706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" name="Text Box 32"/>
            <p:cNvSpPr txBox="1">
              <a:spLocks noChangeArrowheads="1"/>
            </p:cNvSpPr>
            <p:nvPr/>
          </p:nvSpPr>
          <p:spPr bwMode="auto">
            <a:xfrm>
              <a:off x="6677362" y="4909153"/>
              <a:ext cx="50526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Calibri" pitchFamily="34" charset="0"/>
                </a:rPr>
                <a:t>p53</a:t>
              </a:r>
              <a:endParaRPr lang="en-US" sz="1600" b="1" dirty="0">
                <a:latin typeface="Calibri" pitchFamily="34" charset="0"/>
              </a:endParaRPr>
            </a:p>
          </p:txBody>
        </p:sp>
      </p:grpSp>
      <p:cxnSp>
        <p:nvCxnSpPr>
          <p:cNvPr id="145" name="Straight Arrow Connector 144"/>
          <p:cNvCxnSpPr/>
          <p:nvPr/>
        </p:nvCxnSpPr>
        <p:spPr>
          <a:xfrm flipH="1">
            <a:off x="6088910" y="4970910"/>
            <a:ext cx="345966" cy="202"/>
          </a:xfrm>
          <a:prstGeom prst="straightConnector1">
            <a:avLst/>
          </a:prstGeom>
          <a:ln w="38100" cmpd="sng">
            <a:solidFill>
              <a:srgbClr val="070605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9" name="Group 198"/>
          <p:cNvGrpSpPr/>
          <p:nvPr/>
        </p:nvGrpSpPr>
        <p:grpSpPr>
          <a:xfrm>
            <a:off x="6693920" y="3132440"/>
            <a:ext cx="1003303" cy="398706"/>
            <a:chOff x="1893305" y="2980994"/>
            <a:chExt cx="1003303" cy="398706"/>
          </a:xfrm>
        </p:grpSpPr>
        <p:sp>
          <p:nvSpPr>
            <p:cNvPr id="204" name="AutoShape 31"/>
            <p:cNvSpPr>
              <a:spLocks noChangeArrowheads="1"/>
            </p:cNvSpPr>
            <p:nvPr/>
          </p:nvSpPr>
          <p:spPr bwMode="auto">
            <a:xfrm>
              <a:off x="1893305" y="2980994"/>
              <a:ext cx="1003303" cy="398706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" name="Text Box 32"/>
            <p:cNvSpPr txBox="1">
              <a:spLocks noChangeArrowheads="1"/>
            </p:cNvSpPr>
            <p:nvPr/>
          </p:nvSpPr>
          <p:spPr bwMode="auto">
            <a:xfrm>
              <a:off x="1900124" y="3002220"/>
              <a:ext cx="94689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Calibri" pitchFamily="34" charset="0"/>
                </a:rPr>
                <a:t>PI3K/</a:t>
              </a:r>
              <a:r>
                <a:rPr lang="en-US" sz="1600" b="1" dirty="0" err="1" smtClean="0">
                  <a:latin typeface="Calibri" pitchFamily="34" charset="0"/>
                </a:rPr>
                <a:t>Akt</a:t>
              </a:r>
              <a:endParaRPr lang="en-US" sz="1600" b="1" dirty="0" smtClean="0">
                <a:latin typeface="Calibri" pitchFamily="34" charset="0"/>
              </a:endParaRPr>
            </a:p>
          </p:txBody>
        </p:sp>
      </p:grpSp>
      <p:cxnSp>
        <p:nvCxnSpPr>
          <p:cNvPr id="105" name="Straight Arrow Connector 104"/>
          <p:cNvCxnSpPr/>
          <p:nvPr/>
        </p:nvCxnSpPr>
        <p:spPr>
          <a:xfrm flipH="1">
            <a:off x="6294739" y="3331793"/>
            <a:ext cx="373780" cy="1447"/>
          </a:xfrm>
          <a:prstGeom prst="straightConnector1">
            <a:avLst/>
          </a:prstGeom>
          <a:ln w="38100" cmpd="sng">
            <a:solidFill>
              <a:srgbClr val="070605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6015978" y="3215026"/>
            <a:ext cx="236994" cy="255210"/>
            <a:chOff x="6441362" y="3342032"/>
            <a:chExt cx="236994" cy="255210"/>
          </a:xfrm>
        </p:grpSpPr>
        <p:sp>
          <p:nvSpPr>
            <p:cNvPr id="13" name="Oval 12"/>
            <p:cNvSpPr/>
            <p:nvPr/>
          </p:nvSpPr>
          <p:spPr>
            <a:xfrm>
              <a:off x="6441362" y="3342032"/>
              <a:ext cx="236994" cy="2552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500214" y="3360171"/>
              <a:ext cx="116506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b="1" dirty="0" smtClean="0"/>
                <a:t>P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43517" y="3710189"/>
            <a:ext cx="1003303" cy="398706"/>
            <a:chOff x="562055" y="3710189"/>
            <a:chExt cx="1003303" cy="398706"/>
          </a:xfrm>
        </p:grpSpPr>
        <p:sp>
          <p:nvSpPr>
            <p:cNvPr id="148" name="AutoShape 31"/>
            <p:cNvSpPr>
              <a:spLocks noChangeArrowheads="1"/>
            </p:cNvSpPr>
            <p:nvPr/>
          </p:nvSpPr>
          <p:spPr bwMode="auto">
            <a:xfrm>
              <a:off x="562055" y="3710189"/>
              <a:ext cx="1003303" cy="398706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7" name="Text Box 32"/>
            <p:cNvSpPr txBox="1">
              <a:spLocks noChangeArrowheads="1"/>
            </p:cNvSpPr>
            <p:nvPr/>
          </p:nvSpPr>
          <p:spPr bwMode="auto">
            <a:xfrm>
              <a:off x="568874" y="3731415"/>
              <a:ext cx="992279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Calibri" pitchFamily="34" charset="0"/>
                </a:rPr>
                <a:t>MEK/ERK</a:t>
              </a:r>
            </a:p>
          </p:txBody>
        </p:sp>
      </p:grpSp>
      <p:sp>
        <p:nvSpPr>
          <p:cNvPr id="159" name="Oval 158"/>
          <p:cNvSpPr/>
          <p:nvPr/>
        </p:nvSpPr>
        <p:spPr>
          <a:xfrm>
            <a:off x="1872109" y="3780622"/>
            <a:ext cx="236994" cy="25521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TextBox 159"/>
          <p:cNvSpPr txBox="1"/>
          <p:nvPr/>
        </p:nvSpPr>
        <p:spPr>
          <a:xfrm>
            <a:off x="1930961" y="3798761"/>
            <a:ext cx="11650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 smtClean="0"/>
              <a:t>P</a:t>
            </a:r>
          </a:p>
        </p:txBody>
      </p:sp>
      <p:cxnSp>
        <p:nvCxnSpPr>
          <p:cNvPr id="161" name="Straight Arrow Connector 160"/>
          <p:cNvCxnSpPr/>
          <p:nvPr/>
        </p:nvCxnSpPr>
        <p:spPr>
          <a:xfrm>
            <a:off x="1490133" y="3911600"/>
            <a:ext cx="357187" cy="8293"/>
          </a:xfrm>
          <a:prstGeom prst="straightConnector1">
            <a:avLst/>
          </a:prstGeom>
          <a:ln w="38100" cmpd="sng">
            <a:solidFill>
              <a:srgbClr val="070605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7732" y="1752598"/>
            <a:ext cx="82843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BH3 only proteins are regulated at a transcriptional and post-translational </a:t>
            </a:r>
            <a:r>
              <a:rPr lang="en-US" dirty="0" smtClean="0"/>
              <a:t>level</a:t>
            </a:r>
            <a:endParaRPr lang="en-US" dirty="0"/>
          </a:p>
        </p:txBody>
      </p:sp>
      <p:sp>
        <p:nvSpPr>
          <p:cNvPr id="80" name="AutoShape 79"/>
          <p:cNvSpPr>
            <a:spLocks noChangeArrowheads="1"/>
          </p:cNvSpPr>
          <p:nvPr/>
        </p:nvSpPr>
        <p:spPr bwMode="auto">
          <a:xfrm rot="10800000">
            <a:off x="2407253" y="4136176"/>
            <a:ext cx="217413" cy="190291"/>
          </a:xfrm>
          <a:prstGeom prst="triangle">
            <a:avLst>
              <a:gd name="adj" fmla="val 50000"/>
            </a:avLst>
          </a:prstGeom>
          <a:solidFill>
            <a:srgbClr val="595959"/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grpSp>
        <p:nvGrpSpPr>
          <p:cNvPr id="91" name="Group 90"/>
          <p:cNvGrpSpPr/>
          <p:nvPr/>
        </p:nvGrpSpPr>
        <p:grpSpPr>
          <a:xfrm rot="5400000">
            <a:off x="3864948" y="2335242"/>
            <a:ext cx="214428" cy="268342"/>
            <a:chOff x="3417475" y="2282728"/>
            <a:chExt cx="373063" cy="304800"/>
          </a:xfrm>
        </p:grpSpPr>
        <p:sp>
          <p:nvSpPr>
            <p:cNvPr id="93" name="AutoShape 39"/>
            <p:cNvSpPr>
              <a:spLocks noChangeArrowheads="1"/>
            </p:cNvSpPr>
            <p:nvPr/>
          </p:nvSpPr>
          <p:spPr bwMode="auto">
            <a:xfrm rot="5400000">
              <a:off x="3446050" y="2254153"/>
              <a:ext cx="304800" cy="36195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/>
          </p:spPr>
          <p:txBody>
            <a:bodyPr wrap="square" lIns="0" tIns="0" rIns="0" bIns="0" anchor="ctr">
              <a:spAutoFit/>
            </a:bodyPr>
            <a:lstStyle/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  <p:grpSp>
          <p:nvGrpSpPr>
            <p:cNvPr id="94" name="Group 93"/>
            <p:cNvGrpSpPr/>
            <p:nvPr/>
          </p:nvGrpSpPr>
          <p:grpSpPr>
            <a:xfrm>
              <a:off x="3453988" y="2295428"/>
              <a:ext cx="336550" cy="279400"/>
              <a:chOff x="3453988" y="2300191"/>
              <a:chExt cx="336550" cy="279400"/>
            </a:xfrm>
          </p:grpSpPr>
          <p:sp>
            <p:nvSpPr>
              <p:cNvPr id="95" name="Line 40"/>
              <p:cNvSpPr>
                <a:spLocks noChangeShapeType="1"/>
              </p:cNvSpPr>
              <p:nvPr/>
            </p:nvSpPr>
            <p:spPr bwMode="auto">
              <a:xfrm>
                <a:off x="3455576" y="2300191"/>
                <a:ext cx="333375" cy="1349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6" name="Line 41"/>
              <p:cNvSpPr>
                <a:spLocks noChangeShapeType="1"/>
              </p:cNvSpPr>
              <p:nvPr/>
            </p:nvSpPr>
            <p:spPr bwMode="auto">
              <a:xfrm flipH="1">
                <a:off x="3453988" y="2438303"/>
                <a:ext cx="336550" cy="141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</p:grpSp>
      </p:grpSp>
      <p:grpSp>
        <p:nvGrpSpPr>
          <p:cNvPr id="99" name="Group 98"/>
          <p:cNvGrpSpPr/>
          <p:nvPr/>
        </p:nvGrpSpPr>
        <p:grpSpPr>
          <a:xfrm rot="5400000">
            <a:off x="3890348" y="2970242"/>
            <a:ext cx="214428" cy="268342"/>
            <a:chOff x="3417475" y="2282728"/>
            <a:chExt cx="373063" cy="304800"/>
          </a:xfrm>
        </p:grpSpPr>
        <p:sp>
          <p:nvSpPr>
            <p:cNvPr id="101" name="AutoShape 39"/>
            <p:cNvSpPr>
              <a:spLocks noChangeArrowheads="1"/>
            </p:cNvSpPr>
            <p:nvPr/>
          </p:nvSpPr>
          <p:spPr bwMode="auto">
            <a:xfrm rot="5400000">
              <a:off x="3446050" y="2254153"/>
              <a:ext cx="304800" cy="36195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/>
          </p:spPr>
          <p:txBody>
            <a:bodyPr wrap="square" lIns="0" tIns="0" rIns="0" bIns="0" anchor="ctr">
              <a:spAutoFit/>
            </a:bodyPr>
            <a:lstStyle/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3453988" y="2295428"/>
              <a:ext cx="336550" cy="279400"/>
              <a:chOff x="3453988" y="2300191"/>
              <a:chExt cx="336550" cy="279400"/>
            </a:xfrm>
          </p:grpSpPr>
          <p:sp>
            <p:nvSpPr>
              <p:cNvPr id="103" name="Line 40"/>
              <p:cNvSpPr>
                <a:spLocks noChangeShapeType="1"/>
              </p:cNvSpPr>
              <p:nvPr/>
            </p:nvSpPr>
            <p:spPr bwMode="auto">
              <a:xfrm>
                <a:off x="3455576" y="2300191"/>
                <a:ext cx="333375" cy="1349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04" name="Line 41"/>
              <p:cNvSpPr>
                <a:spLocks noChangeShapeType="1"/>
              </p:cNvSpPr>
              <p:nvPr/>
            </p:nvSpPr>
            <p:spPr bwMode="auto">
              <a:xfrm flipH="1">
                <a:off x="3453988" y="2438303"/>
                <a:ext cx="336550" cy="141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</p:grpSp>
      </p:grpSp>
      <p:grpSp>
        <p:nvGrpSpPr>
          <p:cNvPr id="107" name="Group 106"/>
          <p:cNvGrpSpPr/>
          <p:nvPr/>
        </p:nvGrpSpPr>
        <p:grpSpPr>
          <a:xfrm rot="5400000">
            <a:off x="3932682" y="3588308"/>
            <a:ext cx="214428" cy="268342"/>
            <a:chOff x="3417475" y="2282728"/>
            <a:chExt cx="373063" cy="304800"/>
          </a:xfrm>
        </p:grpSpPr>
        <p:sp>
          <p:nvSpPr>
            <p:cNvPr id="109" name="AutoShape 39"/>
            <p:cNvSpPr>
              <a:spLocks noChangeArrowheads="1"/>
            </p:cNvSpPr>
            <p:nvPr/>
          </p:nvSpPr>
          <p:spPr bwMode="auto">
            <a:xfrm rot="5400000">
              <a:off x="3446050" y="2254153"/>
              <a:ext cx="304800" cy="36195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/>
          </p:spPr>
          <p:txBody>
            <a:bodyPr wrap="square" lIns="0" tIns="0" rIns="0" bIns="0" anchor="ctr">
              <a:spAutoFit/>
            </a:bodyPr>
            <a:lstStyle/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  <p:grpSp>
          <p:nvGrpSpPr>
            <p:cNvPr id="110" name="Group 109"/>
            <p:cNvGrpSpPr/>
            <p:nvPr/>
          </p:nvGrpSpPr>
          <p:grpSpPr>
            <a:xfrm>
              <a:off x="3453988" y="2295428"/>
              <a:ext cx="336550" cy="279400"/>
              <a:chOff x="3453988" y="2300191"/>
              <a:chExt cx="336550" cy="279400"/>
            </a:xfrm>
          </p:grpSpPr>
          <p:sp>
            <p:nvSpPr>
              <p:cNvPr id="112" name="Line 40"/>
              <p:cNvSpPr>
                <a:spLocks noChangeShapeType="1"/>
              </p:cNvSpPr>
              <p:nvPr/>
            </p:nvSpPr>
            <p:spPr bwMode="auto">
              <a:xfrm>
                <a:off x="3455576" y="2300191"/>
                <a:ext cx="333375" cy="1349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13" name="Line 41"/>
              <p:cNvSpPr>
                <a:spLocks noChangeShapeType="1"/>
              </p:cNvSpPr>
              <p:nvPr/>
            </p:nvSpPr>
            <p:spPr bwMode="auto">
              <a:xfrm flipH="1">
                <a:off x="3453988" y="2438303"/>
                <a:ext cx="336550" cy="141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</p:grpSp>
      </p:grpSp>
      <p:grpSp>
        <p:nvGrpSpPr>
          <p:cNvPr id="114" name="Group 113"/>
          <p:cNvGrpSpPr/>
          <p:nvPr/>
        </p:nvGrpSpPr>
        <p:grpSpPr>
          <a:xfrm rot="5400000">
            <a:off x="3915748" y="4214841"/>
            <a:ext cx="214428" cy="268342"/>
            <a:chOff x="3417475" y="2282728"/>
            <a:chExt cx="373063" cy="304800"/>
          </a:xfrm>
        </p:grpSpPr>
        <p:sp>
          <p:nvSpPr>
            <p:cNvPr id="116" name="AutoShape 39"/>
            <p:cNvSpPr>
              <a:spLocks noChangeArrowheads="1"/>
            </p:cNvSpPr>
            <p:nvPr/>
          </p:nvSpPr>
          <p:spPr bwMode="auto">
            <a:xfrm rot="5400000">
              <a:off x="3446050" y="2254153"/>
              <a:ext cx="304800" cy="36195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/>
          </p:spPr>
          <p:txBody>
            <a:bodyPr wrap="square" lIns="0" tIns="0" rIns="0" bIns="0" anchor="ctr">
              <a:spAutoFit/>
            </a:bodyPr>
            <a:lstStyle/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  <p:grpSp>
          <p:nvGrpSpPr>
            <p:cNvPr id="117" name="Group 116"/>
            <p:cNvGrpSpPr/>
            <p:nvPr/>
          </p:nvGrpSpPr>
          <p:grpSpPr>
            <a:xfrm>
              <a:off x="3453988" y="2295428"/>
              <a:ext cx="336550" cy="279400"/>
              <a:chOff x="3453988" y="2300191"/>
              <a:chExt cx="336550" cy="279400"/>
            </a:xfrm>
          </p:grpSpPr>
          <p:sp>
            <p:nvSpPr>
              <p:cNvPr id="118" name="Line 40"/>
              <p:cNvSpPr>
                <a:spLocks noChangeShapeType="1"/>
              </p:cNvSpPr>
              <p:nvPr/>
            </p:nvSpPr>
            <p:spPr bwMode="auto">
              <a:xfrm>
                <a:off x="3455576" y="2300191"/>
                <a:ext cx="333375" cy="1349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19" name="Line 41"/>
              <p:cNvSpPr>
                <a:spLocks noChangeShapeType="1"/>
              </p:cNvSpPr>
              <p:nvPr/>
            </p:nvSpPr>
            <p:spPr bwMode="auto">
              <a:xfrm flipH="1">
                <a:off x="3453988" y="2438303"/>
                <a:ext cx="336550" cy="141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</p:grpSp>
      </p:grpSp>
      <p:grpSp>
        <p:nvGrpSpPr>
          <p:cNvPr id="120" name="Group 119"/>
          <p:cNvGrpSpPr/>
          <p:nvPr/>
        </p:nvGrpSpPr>
        <p:grpSpPr>
          <a:xfrm rot="5400000">
            <a:off x="3924215" y="4849841"/>
            <a:ext cx="214428" cy="268342"/>
            <a:chOff x="3417475" y="2282728"/>
            <a:chExt cx="373063" cy="304800"/>
          </a:xfrm>
        </p:grpSpPr>
        <p:sp>
          <p:nvSpPr>
            <p:cNvPr id="121" name="AutoShape 39"/>
            <p:cNvSpPr>
              <a:spLocks noChangeArrowheads="1"/>
            </p:cNvSpPr>
            <p:nvPr/>
          </p:nvSpPr>
          <p:spPr bwMode="auto">
            <a:xfrm rot="5400000">
              <a:off x="3446050" y="2254153"/>
              <a:ext cx="304800" cy="36195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/>
          </p:spPr>
          <p:txBody>
            <a:bodyPr wrap="square" lIns="0" tIns="0" rIns="0" bIns="0" anchor="ctr">
              <a:spAutoFit/>
            </a:bodyPr>
            <a:lstStyle/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  <p:grpSp>
          <p:nvGrpSpPr>
            <p:cNvPr id="122" name="Group 121"/>
            <p:cNvGrpSpPr/>
            <p:nvPr/>
          </p:nvGrpSpPr>
          <p:grpSpPr>
            <a:xfrm>
              <a:off x="3453988" y="2295428"/>
              <a:ext cx="336550" cy="279400"/>
              <a:chOff x="3453988" y="2300191"/>
              <a:chExt cx="336550" cy="279400"/>
            </a:xfrm>
          </p:grpSpPr>
          <p:sp>
            <p:nvSpPr>
              <p:cNvPr id="126" name="Line 40"/>
              <p:cNvSpPr>
                <a:spLocks noChangeShapeType="1"/>
              </p:cNvSpPr>
              <p:nvPr/>
            </p:nvSpPr>
            <p:spPr bwMode="auto">
              <a:xfrm>
                <a:off x="3455576" y="2300191"/>
                <a:ext cx="333375" cy="1349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27" name="Line 41"/>
              <p:cNvSpPr>
                <a:spLocks noChangeShapeType="1"/>
              </p:cNvSpPr>
              <p:nvPr/>
            </p:nvSpPr>
            <p:spPr bwMode="auto">
              <a:xfrm flipH="1">
                <a:off x="3453988" y="2438303"/>
                <a:ext cx="336550" cy="141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</p:grpSp>
      </p:grpSp>
      <p:sp>
        <p:nvSpPr>
          <p:cNvPr id="130" name="AutoShape 79"/>
          <p:cNvSpPr>
            <a:spLocks noChangeArrowheads="1"/>
          </p:cNvSpPr>
          <p:nvPr/>
        </p:nvSpPr>
        <p:spPr bwMode="auto">
          <a:xfrm rot="10800000">
            <a:off x="5489119" y="3585843"/>
            <a:ext cx="217413" cy="190291"/>
          </a:xfrm>
          <a:prstGeom prst="triangle">
            <a:avLst>
              <a:gd name="adj" fmla="val 50000"/>
            </a:avLst>
          </a:prstGeom>
          <a:solidFill>
            <a:srgbClr val="595959"/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131" name="AutoShape 79"/>
          <p:cNvSpPr>
            <a:spLocks noChangeArrowheads="1"/>
          </p:cNvSpPr>
          <p:nvPr/>
        </p:nvSpPr>
        <p:spPr bwMode="auto">
          <a:xfrm rot="10800000">
            <a:off x="5522985" y="5186043"/>
            <a:ext cx="217413" cy="190291"/>
          </a:xfrm>
          <a:prstGeom prst="triangle">
            <a:avLst>
              <a:gd name="adj" fmla="val 50000"/>
            </a:avLst>
          </a:prstGeom>
          <a:solidFill>
            <a:srgbClr val="595959"/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cxnSp>
        <p:nvCxnSpPr>
          <p:cNvPr id="134" name="Straight Arrow Connector 133"/>
          <p:cNvCxnSpPr/>
          <p:nvPr/>
        </p:nvCxnSpPr>
        <p:spPr>
          <a:xfrm flipV="1">
            <a:off x="5625781" y="4387776"/>
            <a:ext cx="1" cy="285591"/>
          </a:xfrm>
          <a:prstGeom prst="straightConnector1">
            <a:avLst/>
          </a:prstGeom>
          <a:ln w="38100" cmpd="sng">
            <a:solidFill>
              <a:srgbClr val="070605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4982941" y="4133861"/>
            <a:ext cx="135934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 smtClean="0"/>
              <a:t>Increased mRNA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85664" y="3090333"/>
            <a:ext cx="832560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PI3K </a:t>
            </a:r>
          </a:p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Pathway</a:t>
            </a:r>
          </a:p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Inhibitors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1529392" y="3758711"/>
            <a:ext cx="15396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6456991" y="3182978"/>
            <a:ext cx="15396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X</a:t>
            </a:r>
          </a:p>
        </p:txBody>
      </p:sp>
      <p:cxnSp>
        <p:nvCxnSpPr>
          <p:cNvPr id="139" name="Straight Arrow Connector 138"/>
          <p:cNvCxnSpPr/>
          <p:nvPr/>
        </p:nvCxnSpPr>
        <p:spPr>
          <a:xfrm flipH="1">
            <a:off x="7358910" y="4928577"/>
            <a:ext cx="345966" cy="202"/>
          </a:xfrm>
          <a:prstGeom prst="straightConnector1">
            <a:avLst/>
          </a:prstGeom>
          <a:ln w="38100" cmpd="sng">
            <a:solidFill>
              <a:srgbClr val="070605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0" name="TextBox 139"/>
          <p:cNvSpPr txBox="1"/>
          <p:nvPr/>
        </p:nvSpPr>
        <p:spPr>
          <a:xfrm>
            <a:off x="7831665" y="4538133"/>
            <a:ext cx="935252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DNA </a:t>
            </a:r>
          </a:p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Damaging</a:t>
            </a:r>
          </a:p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Agents</a:t>
            </a:r>
          </a:p>
        </p:txBody>
      </p:sp>
      <p:grpSp>
        <p:nvGrpSpPr>
          <p:cNvPr id="147" name="Group 146"/>
          <p:cNvGrpSpPr/>
          <p:nvPr/>
        </p:nvGrpSpPr>
        <p:grpSpPr>
          <a:xfrm rot="10800000">
            <a:off x="825984" y="4191967"/>
            <a:ext cx="220662" cy="280988"/>
            <a:chOff x="7322054" y="3576513"/>
            <a:chExt cx="220662" cy="280988"/>
          </a:xfrm>
        </p:grpSpPr>
        <p:sp>
          <p:nvSpPr>
            <p:cNvPr id="149" name="Line 15"/>
            <p:cNvSpPr>
              <a:spLocks noChangeShapeType="1"/>
            </p:cNvSpPr>
            <p:nvPr/>
          </p:nvSpPr>
          <p:spPr bwMode="auto">
            <a:xfrm flipV="1">
              <a:off x="7439529" y="3576513"/>
              <a:ext cx="0" cy="280988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0" name="Line 16"/>
            <p:cNvSpPr>
              <a:spLocks noChangeShapeType="1"/>
            </p:cNvSpPr>
            <p:nvPr/>
          </p:nvSpPr>
          <p:spPr bwMode="auto">
            <a:xfrm>
              <a:off x="7322054" y="3857501"/>
              <a:ext cx="220662" cy="0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51" name="TextBox 150"/>
          <p:cNvSpPr txBox="1"/>
          <p:nvPr/>
        </p:nvSpPr>
        <p:spPr>
          <a:xfrm>
            <a:off x="262465" y="4538135"/>
            <a:ext cx="142547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MAPK Pathway </a:t>
            </a:r>
          </a:p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Inhibitors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7600" y="5825066"/>
            <a:ext cx="662132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Therapeutics that </a:t>
            </a:r>
            <a:r>
              <a:rPr lang="en-US" dirty="0" err="1" smtClean="0">
                <a:solidFill>
                  <a:srgbClr val="FF0000"/>
                </a:solidFill>
              </a:rPr>
              <a:t>upregulate</a:t>
            </a:r>
            <a:r>
              <a:rPr lang="en-US" dirty="0" smtClean="0">
                <a:solidFill>
                  <a:srgbClr val="FF0000"/>
                </a:solidFill>
              </a:rPr>
              <a:t> BH3 only proteins induce cell death </a:t>
            </a:r>
          </a:p>
        </p:txBody>
      </p:sp>
      <p:cxnSp>
        <p:nvCxnSpPr>
          <p:cNvPr id="152" name="Straight Arrow Connector 151"/>
          <p:cNvCxnSpPr/>
          <p:nvPr/>
        </p:nvCxnSpPr>
        <p:spPr>
          <a:xfrm flipH="1">
            <a:off x="2535449" y="3268133"/>
            <a:ext cx="4551" cy="332243"/>
          </a:xfrm>
          <a:prstGeom prst="straightConnector1">
            <a:avLst/>
          </a:prstGeom>
          <a:ln w="38100" cmpd="sng">
            <a:solidFill>
              <a:srgbClr val="070605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8" name="TextBox 157"/>
          <p:cNvSpPr txBox="1"/>
          <p:nvPr/>
        </p:nvSpPr>
        <p:spPr>
          <a:xfrm>
            <a:off x="2175930" y="2963334"/>
            <a:ext cx="76423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 err="1" smtClean="0">
                <a:solidFill>
                  <a:srgbClr val="FF0000"/>
                </a:solidFill>
              </a:rPr>
              <a:t>Taxanes</a:t>
            </a:r>
            <a:endParaRPr lang="en-US" sz="16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780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38133" y="6595533"/>
            <a:ext cx="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 err="1" smtClean="0"/>
          </a:p>
        </p:txBody>
      </p:sp>
      <p:sp>
        <p:nvSpPr>
          <p:cNvPr id="8" name="Line 72"/>
          <p:cNvSpPr>
            <a:spLocks noChangeShapeType="1"/>
          </p:cNvSpPr>
          <p:nvPr/>
        </p:nvSpPr>
        <p:spPr bwMode="auto">
          <a:xfrm flipH="1">
            <a:off x="2597638" y="5594864"/>
            <a:ext cx="10223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10" name="Text Box 90"/>
          <p:cNvSpPr txBox="1">
            <a:spLocks noChangeArrowheads="1"/>
          </p:cNvSpPr>
          <p:nvPr/>
        </p:nvSpPr>
        <p:spPr bwMode="auto">
          <a:xfrm>
            <a:off x="5448301" y="2460153"/>
            <a:ext cx="345651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 smtClean="0">
                <a:solidFill>
                  <a:srgbClr val="000000"/>
                </a:solidFill>
              </a:rPr>
              <a:t>BH3 </a:t>
            </a:r>
            <a:r>
              <a:rPr lang="en-US" sz="1600" dirty="0" err="1">
                <a:solidFill>
                  <a:srgbClr val="000000"/>
                </a:solidFill>
              </a:rPr>
              <a:t>mimetics</a:t>
            </a:r>
            <a:r>
              <a:rPr lang="en-US" sz="1600" dirty="0">
                <a:solidFill>
                  <a:srgbClr val="000000"/>
                </a:solidFill>
              </a:rPr>
              <a:t> that </a:t>
            </a:r>
            <a:r>
              <a:rPr lang="en-US" sz="1600" dirty="0" smtClean="0">
                <a:solidFill>
                  <a:srgbClr val="000000"/>
                </a:solidFill>
              </a:rPr>
              <a:t>directly antagonize BCL</a:t>
            </a:r>
            <a:r>
              <a:rPr lang="en-US" sz="1600" dirty="0">
                <a:solidFill>
                  <a:srgbClr val="000000"/>
                </a:solidFill>
              </a:rPr>
              <a:t>-2 proteins should induce apoptosis</a:t>
            </a:r>
            <a:endParaRPr lang="en-US" sz="1600" dirty="0" smtClean="0">
              <a:solidFill>
                <a:srgbClr val="000000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7953070" y="3371571"/>
            <a:ext cx="822325" cy="812800"/>
            <a:chOff x="7908620" y="3769520"/>
            <a:chExt cx="822325" cy="812800"/>
          </a:xfrm>
        </p:grpSpPr>
        <p:sp>
          <p:nvSpPr>
            <p:cNvPr id="13" name="Oval 55"/>
            <p:cNvSpPr>
              <a:spLocks noChangeArrowheads="1"/>
            </p:cNvSpPr>
            <p:nvPr/>
          </p:nvSpPr>
          <p:spPr bwMode="auto">
            <a:xfrm>
              <a:off x="7908620" y="3769520"/>
              <a:ext cx="822325" cy="812800"/>
            </a:xfrm>
            <a:prstGeom prst="ellipse">
              <a:avLst/>
            </a:prstGeom>
            <a:solidFill>
              <a:srgbClr val="BFBFB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  <p:sp>
          <p:nvSpPr>
            <p:cNvPr id="14" name="Text Box 69"/>
            <p:cNvSpPr txBox="1">
              <a:spLocks noChangeArrowheads="1"/>
            </p:cNvSpPr>
            <p:nvPr/>
          </p:nvSpPr>
          <p:spPr bwMode="auto">
            <a:xfrm>
              <a:off x="7918145" y="3835574"/>
              <a:ext cx="803275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600" b="1" dirty="0" smtClean="0">
                  <a:ea typeface="MS PGothic" charset="0"/>
                  <a:cs typeface="MS PGothic" charset="0"/>
                </a:rPr>
                <a:t>BAX</a:t>
              </a:r>
              <a:endParaRPr lang="en-US" sz="1600" b="1" dirty="0">
                <a:ea typeface="MS PGothic" charset="0"/>
                <a:cs typeface="MS PGothic" charset="0"/>
              </a:endParaRPr>
            </a:p>
          </p:txBody>
        </p:sp>
        <p:sp>
          <p:nvSpPr>
            <p:cNvPr id="15" name="Text Box 70"/>
            <p:cNvSpPr txBox="1">
              <a:spLocks noChangeArrowheads="1"/>
            </p:cNvSpPr>
            <p:nvPr/>
          </p:nvSpPr>
          <p:spPr bwMode="auto">
            <a:xfrm>
              <a:off x="7918145" y="4233070"/>
              <a:ext cx="803275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600" b="1" dirty="0" smtClean="0">
                  <a:ea typeface="MS PGothic" charset="0"/>
                  <a:cs typeface="MS PGothic" charset="0"/>
                </a:rPr>
                <a:t>BAK</a:t>
              </a:r>
              <a:endParaRPr lang="en-US" sz="1600" b="1" dirty="0"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870432" y="3626451"/>
            <a:ext cx="437642" cy="304800"/>
            <a:chOff x="494907" y="3744205"/>
            <a:chExt cx="437642" cy="304800"/>
          </a:xfrm>
        </p:grpSpPr>
        <p:grpSp>
          <p:nvGrpSpPr>
            <p:cNvPr id="17" name="Group 16"/>
            <p:cNvGrpSpPr/>
            <p:nvPr/>
          </p:nvGrpSpPr>
          <p:grpSpPr>
            <a:xfrm>
              <a:off x="559486" y="3744205"/>
              <a:ext cx="373063" cy="304800"/>
              <a:chOff x="3417475" y="2282728"/>
              <a:chExt cx="373063" cy="304800"/>
            </a:xfrm>
          </p:grpSpPr>
          <p:sp>
            <p:nvSpPr>
              <p:cNvPr id="19" name="AutoShape 39"/>
              <p:cNvSpPr>
                <a:spLocks noChangeArrowheads="1"/>
              </p:cNvSpPr>
              <p:nvPr/>
            </p:nvSpPr>
            <p:spPr bwMode="auto">
              <a:xfrm rot="5400000">
                <a:off x="3446050" y="2254153"/>
                <a:ext cx="304800" cy="361950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square" lIns="0" tIns="0" rIns="0" bIns="0" anchor="ctr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  <p:grpSp>
            <p:nvGrpSpPr>
              <p:cNvPr id="20" name="Group 19"/>
              <p:cNvGrpSpPr/>
              <p:nvPr/>
            </p:nvGrpSpPr>
            <p:grpSpPr>
              <a:xfrm>
                <a:off x="3453988" y="2295428"/>
                <a:ext cx="336550" cy="279400"/>
                <a:chOff x="3453988" y="2300191"/>
                <a:chExt cx="336550" cy="279400"/>
              </a:xfrm>
            </p:grpSpPr>
            <p:sp>
              <p:nvSpPr>
                <p:cNvPr id="21" name="Line 40"/>
                <p:cNvSpPr>
                  <a:spLocks noChangeShapeType="1"/>
                </p:cNvSpPr>
                <p:nvPr/>
              </p:nvSpPr>
              <p:spPr bwMode="auto">
                <a:xfrm>
                  <a:off x="3455576" y="2300191"/>
                  <a:ext cx="333375" cy="13493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>
                    <a:defRPr/>
                  </a:pPr>
                  <a:endParaRPr lang="en-US"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22" name="Line 41"/>
                <p:cNvSpPr>
                  <a:spLocks noChangeShapeType="1"/>
                </p:cNvSpPr>
                <p:nvPr/>
              </p:nvSpPr>
              <p:spPr bwMode="auto">
                <a:xfrm flipH="1">
                  <a:off x="3453988" y="2438303"/>
                  <a:ext cx="336550" cy="141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>
                    <a:defRPr/>
                  </a:pPr>
                  <a:endParaRPr lang="en-US">
                    <a:ea typeface="MS PGothic" charset="0"/>
                    <a:cs typeface="MS PGothic" charset="0"/>
                  </a:endParaRPr>
                </a:p>
              </p:txBody>
            </p:sp>
          </p:grpSp>
        </p:grpSp>
        <p:sp>
          <p:nvSpPr>
            <p:cNvPr id="18" name="AutoShape 79"/>
            <p:cNvSpPr>
              <a:spLocks noChangeArrowheads="1"/>
            </p:cNvSpPr>
            <p:nvPr/>
          </p:nvSpPr>
          <p:spPr bwMode="auto">
            <a:xfrm rot="5400000">
              <a:off x="533007" y="3715630"/>
              <a:ext cx="285750" cy="361950"/>
            </a:xfrm>
            <a:prstGeom prst="triangle">
              <a:avLst>
                <a:gd name="adj" fmla="val 50000"/>
              </a:avLst>
            </a:prstGeom>
            <a:solidFill>
              <a:srgbClr val="595959"/>
            </a:solidFill>
            <a:ln w="12700" cmpd="sng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125189" y="3371571"/>
            <a:ext cx="834697" cy="812800"/>
            <a:chOff x="7093439" y="3769520"/>
            <a:chExt cx="834697" cy="812800"/>
          </a:xfrm>
        </p:grpSpPr>
        <p:sp>
          <p:nvSpPr>
            <p:cNvPr id="24" name="Oval 58"/>
            <p:cNvSpPr>
              <a:spLocks noChangeArrowheads="1"/>
            </p:cNvSpPr>
            <p:nvPr/>
          </p:nvSpPr>
          <p:spPr bwMode="auto">
            <a:xfrm>
              <a:off x="7093439" y="3769520"/>
              <a:ext cx="822325" cy="8128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  <p:sp>
          <p:nvSpPr>
            <p:cNvPr id="25" name="Text Box 66"/>
            <p:cNvSpPr txBox="1">
              <a:spLocks noChangeArrowheads="1"/>
            </p:cNvSpPr>
            <p:nvPr/>
          </p:nvSpPr>
          <p:spPr bwMode="auto">
            <a:xfrm>
              <a:off x="7102964" y="3850172"/>
              <a:ext cx="803275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600" b="1" dirty="0" smtClean="0">
                  <a:ea typeface="MS PGothic" charset="0"/>
                  <a:cs typeface="MS PGothic" charset="0"/>
                </a:rPr>
                <a:t>BAX</a:t>
              </a:r>
              <a:endParaRPr lang="en-US" sz="1600" b="1" dirty="0">
                <a:ea typeface="MS PGothic" charset="0"/>
                <a:cs typeface="MS PGothic" charset="0"/>
              </a:endParaRPr>
            </a:p>
          </p:txBody>
        </p:sp>
        <p:sp>
          <p:nvSpPr>
            <p:cNvPr id="26" name="Text Box 67"/>
            <p:cNvSpPr txBox="1">
              <a:spLocks noChangeArrowheads="1"/>
            </p:cNvSpPr>
            <p:nvPr/>
          </p:nvSpPr>
          <p:spPr bwMode="auto">
            <a:xfrm>
              <a:off x="7124861" y="4254967"/>
              <a:ext cx="803275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600" b="1" dirty="0" smtClean="0">
                  <a:ea typeface="MS PGothic" charset="0"/>
                  <a:cs typeface="MS PGothic" charset="0"/>
                </a:rPr>
                <a:t>BAK</a:t>
              </a:r>
              <a:endParaRPr lang="en-US" sz="1600" b="1" dirty="0"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041757" y="3626451"/>
            <a:ext cx="437642" cy="304800"/>
            <a:chOff x="494907" y="3744205"/>
            <a:chExt cx="437642" cy="304800"/>
          </a:xfrm>
        </p:grpSpPr>
        <p:grpSp>
          <p:nvGrpSpPr>
            <p:cNvPr id="28" name="Group 27"/>
            <p:cNvGrpSpPr/>
            <p:nvPr/>
          </p:nvGrpSpPr>
          <p:grpSpPr>
            <a:xfrm>
              <a:off x="559486" y="3744205"/>
              <a:ext cx="373063" cy="304800"/>
              <a:chOff x="3417475" y="2282728"/>
              <a:chExt cx="373063" cy="304800"/>
            </a:xfrm>
          </p:grpSpPr>
          <p:sp>
            <p:nvSpPr>
              <p:cNvPr id="30" name="AutoShape 39"/>
              <p:cNvSpPr>
                <a:spLocks noChangeArrowheads="1"/>
              </p:cNvSpPr>
              <p:nvPr/>
            </p:nvSpPr>
            <p:spPr bwMode="auto">
              <a:xfrm rot="5400000">
                <a:off x="3446050" y="2254153"/>
                <a:ext cx="304800" cy="361950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square" lIns="0" tIns="0" rIns="0" bIns="0" anchor="ctr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>
                <a:off x="3453988" y="2295428"/>
                <a:ext cx="336550" cy="279400"/>
                <a:chOff x="3453988" y="2300191"/>
                <a:chExt cx="336550" cy="279400"/>
              </a:xfrm>
            </p:grpSpPr>
            <p:sp>
              <p:nvSpPr>
                <p:cNvPr id="32" name="Line 40"/>
                <p:cNvSpPr>
                  <a:spLocks noChangeShapeType="1"/>
                </p:cNvSpPr>
                <p:nvPr/>
              </p:nvSpPr>
              <p:spPr bwMode="auto">
                <a:xfrm>
                  <a:off x="3455576" y="2300191"/>
                  <a:ext cx="333375" cy="13493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>
                    <a:defRPr/>
                  </a:pPr>
                  <a:endParaRPr lang="en-US"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33" name="Line 41"/>
                <p:cNvSpPr>
                  <a:spLocks noChangeShapeType="1"/>
                </p:cNvSpPr>
                <p:nvPr/>
              </p:nvSpPr>
              <p:spPr bwMode="auto">
                <a:xfrm flipH="1">
                  <a:off x="3453988" y="2438303"/>
                  <a:ext cx="336550" cy="141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>
                    <a:defRPr/>
                  </a:pPr>
                  <a:endParaRPr lang="en-US">
                    <a:ea typeface="MS PGothic" charset="0"/>
                    <a:cs typeface="MS PGothic" charset="0"/>
                  </a:endParaRPr>
                </a:p>
              </p:txBody>
            </p:sp>
          </p:grpSp>
        </p:grpSp>
        <p:sp>
          <p:nvSpPr>
            <p:cNvPr id="29" name="AutoShape 79"/>
            <p:cNvSpPr>
              <a:spLocks noChangeArrowheads="1"/>
            </p:cNvSpPr>
            <p:nvPr/>
          </p:nvSpPr>
          <p:spPr bwMode="auto">
            <a:xfrm rot="5400000">
              <a:off x="533007" y="3715630"/>
              <a:ext cx="285750" cy="361950"/>
            </a:xfrm>
            <a:prstGeom prst="triangle">
              <a:avLst>
                <a:gd name="adj" fmla="val 50000"/>
              </a:avLst>
            </a:prstGeom>
            <a:solidFill>
              <a:srgbClr val="595959"/>
            </a:solidFill>
            <a:ln w="12700" cmpd="sng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</p:grpSp>
      <p:sp>
        <p:nvSpPr>
          <p:cNvPr id="34" name="AutoShape 45"/>
          <p:cNvSpPr>
            <a:spLocks noChangeArrowheads="1"/>
          </p:cNvSpPr>
          <p:nvPr/>
        </p:nvSpPr>
        <p:spPr bwMode="auto">
          <a:xfrm>
            <a:off x="3751762" y="1818210"/>
            <a:ext cx="1102170" cy="850900"/>
          </a:xfrm>
          <a:prstGeom prst="roundRect">
            <a:avLst>
              <a:gd name="adj" fmla="val 16667"/>
            </a:avLst>
          </a:prstGeom>
          <a:solidFill>
            <a:srgbClr val="FFCC33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35" name="Line 4"/>
          <p:cNvSpPr>
            <a:spLocks noChangeShapeType="1"/>
          </p:cNvSpPr>
          <p:nvPr/>
        </p:nvSpPr>
        <p:spPr bwMode="auto">
          <a:xfrm>
            <a:off x="7895126" y="4178814"/>
            <a:ext cx="9525" cy="9001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36" name="Oval 5"/>
          <p:cNvSpPr>
            <a:spLocks noChangeAspect="1" noChangeArrowheads="1"/>
          </p:cNvSpPr>
          <p:nvPr/>
        </p:nvSpPr>
        <p:spPr bwMode="auto">
          <a:xfrm rot="10800000">
            <a:off x="7193451" y="5169414"/>
            <a:ext cx="1381125" cy="785812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37" name="Freeform 6"/>
          <p:cNvSpPr>
            <a:spLocks noChangeAspect="1"/>
          </p:cNvSpPr>
          <p:nvPr/>
        </p:nvSpPr>
        <p:spPr bwMode="auto">
          <a:xfrm rot="10800000">
            <a:off x="7280763" y="5239264"/>
            <a:ext cx="1209675" cy="661987"/>
          </a:xfrm>
          <a:custGeom>
            <a:avLst/>
            <a:gdLst>
              <a:gd name="T0" fmla="*/ 147049483 w 4489"/>
              <a:gd name="T1" fmla="*/ 11089781 h 1675"/>
              <a:gd name="T2" fmla="*/ 128459455 w 4489"/>
              <a:gd name="T3" fmla="*/ 99809215 h 1675"/>
              <a:gd name="T4" fmla="*/ 116259765 w 4489"/>
              <a:gd name="T5" fmla="*/ 147292923 h 1675"/>
              <a:gd name="T6" fmla="*/ 116840754 w 4489"/>
              <a:gd name="T7" fmla="*/ 21086393 h 1675"/>
              <a:gd name="T8" fmla="*/ 79660696 w 4489"/>
              <a:gd name="T9" fmla="*/ 27334374 h 1675"/>
              <a:gd name="T10" fmla="*/ 80241685 w 4489"/>
              <a:gd name="T11" fmla="*/ 142294617 h 1675"/>
              <a:gd name="T12" fmla="*/ 69203973 w 4489"/>
              <a:gd name="T13" fmla="*/ 116053808 h 1675"/>
              <a:gd name="T14" fmla="*/ 64556601 w 4489"/>
              <a:gd name="T15" fmla="*/ 37330985 h 1675"/>
              <a:gd name="T16" fmla="*/ 39576233 w 4489"/>
              <a:gd name="T17" fmla="*/ 102308566 h 1675"/>
              <a:gd name="T18" fmla="*/ 36090569 w 4489"/>
              <a:gd name="T19" fmla="*/ 153540904 h 1675"/>
              <a:gd name="T20" fmla="*/ 29119510 w 4489"/>
              <a:gd name="T21" fmla="*/ 77317037 h 1675"/>
              <a:gd name="T22" fmla="*/ 15757843 w 4489"/>
              <a:gd name="T23" fmla="*/ 71069451 h 1675"/>
              <a:gd name="T24" fmla="*/ 1234467 w 4489"/>
              <a:gd name="T25" fmla="*/ 119802438 h 1675"/>
              <a:gd name="T26" fmla="*/ 13434156 w 4489"/>
              <a:gd name="T27" fmla="*/ 149792273 h 1675"/>
              <a:gd name="T28" fmla="*/ 3558153 w 4489"/>
              <a:gd name="T29" fmla="*/ 178532433 h 1675"/>
              <a:gd name="T30" fmla="*/ 20986204 w 4489"/>
              <a:gd name="T31" fmla="*/ 162287840 h 1675"/>
              <a:gd name="T32" fmla="*/ 26795554 w 4489"/>
              <a:gd name="T33" fmla="*/ 178532433 h 1675"/>
              <a:gd name="T34" fmla="*/ 45385583 w 4489"/>
              <a:gd name="T35" fmla="*/ 218518484 h 1675"/>
              <a:gd name="T36" fmla="*/ 47709269 w 4489"/>
              <a:gd name="T37" fmla="*/ 99809215 h 1675"/>
              <a:gd name="T38" fmla="*/ 61070937 w 4489"/>
              <a:gd name="T39" fmla="*/ 159788885 h 1675"/>
              <a:gd name="T40" fmla="*/ 62813634 w 4489"/>
              <a:gd name="T41" fmla="*/ 232263726 h 1675"/>
              <a:gd name="T42" fmla="*/ 90117689 w 4489"/>
              <a:gd name="T43" fmla="*/ 236012357 h 1675"/>
              <a:gd name="T44" fmla="*/ 89536700 w 4489"/>
              <a:gd name="T45" fmla="*/ 89812999 h 1675"/>
              <a:gd name="T46" fmla="*/ 101736389 w 4489"/>
              <a:gd name="T47" fmla="*/ 91062279 h 1675"/>
              <a:gd name="T48" fmla="*/ 105222053 w 4489"/>
              <a:gd name="T49" fmla="*/ 236012357 h 1675"/>
              <a:gd name="T50" fmla="*/ 126135768 w 4489"/>
              <a:gd name="T51" fmla="*/ 232263726 h 1675"/>
              <a:gd name="T52" fmla="*/ 136011502 w 4489"/>
              <a:gd name="T53" fmla="*/ 244759689 h 1675"/>
              <a:gd name="T54" fmla="*/ 149954159 w 4489"/>
              <a:gd name="T55" fmla="*/ 249757994 h 1675"/>
              <a:gd name="T56" fmla="*/ 144144808 w 4489"/>
              <a:gd name="T57" fmla="*/ 141045337 h 1675"/>
              <a:gd name="T58" fmla="*/ 154601531 w 4489"/>
              <a:gd name="T59" fmla="*/ 96060585 h 1675"/>
              <a:gd name="T60" fmla="*/ 158087195 w 4489"/>
              <a:gd name="T61" fmla="*/ 171034777 h 1675"/>
              <a:gd name="T62" fmla="*/ 164477534 w 4489"/>
              <a:gd name="T63" fmla="*/ 239761383 h 1675"/>
              <a:gd name="T64" fmla="*/ 187714936 w 4489"/>
              <a:gd name="T65" fmla="*/ 258504931 h 1675"/>
              <a:gd name="T66" fmla="*/ 205142987 w 4489"/>
              <a:gd name="T67" fmla="*/ 231014446 h 1675"/>
              <a:gd name="T68" fmla="*/ 211533326 w 4489"/>
              <a:gd name="T69" fmla="*/ 149792273 h 1675"/>
              <a:gd name="T70" fmla="*/ 216180699 w 4489"/>
              <a:gd name="T71" fmla="*/ 246008969 h 1675"/>
              <a:gd name="T72" fmla="*/ 234770727 w 4489"/>
              <a:gd name="T73" fmla="*/ 248508319 h 1675"/>
              <a:gd name="T74" fmla="*/ 251617790 w 4489"/>
              <a:gd name="T75" fmla="*/ 236012357 h 1675"/>
              <a:gd name="T76" fmla="*/ 248132125 w 4489"/>
              <a:gd name="T77" fmla="*/ 149792273 h 1675"/>
              <a:gd name="T78" fmla="*/ 254522465 w 4489"/>
              <a:gd name="T79" fmla="*/ 116053808 h 1675"/>
              <a:gd name="T80" fmla="*/ 263817479 w 4489"/>
              <a:gd name="T81" fmla="*/ 224766465 h 1675"/>
              <a:gd name="T82" fmla="*/ 295768906 w 4489"/>
              <a:gd name="T83" fmla="*/ 209771548 h 1675"/>
              <a:gd name="T84" fmla="*/ 295768906 w 4489"/>
              <a:gd name="T85" fmla="*/ 164787191 h 1675"/>
              <a:gd name="T86" fmla="*/ 291702522 w 4489"/>
              <a:gd name="T87" fmla="*/ 124800744 h 1675"/>
              <a:gd name="T88" fmla="*/ 303321223 w 4489"/>
              <a:gd name="T89" fmla="*/ 117303483 h 1675"/>
              <a:gd name="T90" fmla="*/ 309130573 w 4489"/>
              <a:gd name="T91" fmla="*/ 186029694 h 1675"/>
              <a:gd name="T92" fmla="*/ 324234938 w 4489"/>
              <a:gd name="T93" fmla="*/ 176033082 h 1675"/>
              <a:gd name="T94" fmla="*/ 315520913 w 4489"/>
              <a:gd name="T95" fmla="*/ 91062279 h 1675"/>
              <a:gd name="T96" fmla="*/ 280664541 w 4489"/>
              <a:gd name="T97" fmla="*/ 48576877 h 1675"/>
              <a:gd name="T98" fmla="*/ 282407508 w 4489"/>
              <a:gd name="T99" fmla="*/ 153540904 h 1675"/>
              <a:gd name="T100" fmla="*/ 271369796 w 4489"/>
              <a:gd name="T101" fmla="*/ 181031388 h 1675"/>
              <a:gd name="T102" fmla="*/ 263817479 w 4489"/>
              <a:gd name="T103" fmla="*/ 61072839 h 1675"/>
              <a:gd name="T104" fmla="*/ 234189739 w 4489"/>
              <a:gd name="T105" fmla="*/ 33582355 h 1675"/>
              <a:gd name="T106" fmla="*/ 236513425 w 4489"/>
              <a:gd name="T107" fmla="*/ 137296311 h 1675"/>
              <a:gd name="T108" fmla="*/ 231285063 w 4489"/>
              <a:gd name="T109" fmla="*/ 201024612 h 1675"/>
              <a:gd name="T110" fmla="*/ 224313735 w 4489"/>
              <a:gd name="T111" fmla="*/ 112305177 h 1675"/>
              <a:gd name="T112" fmla="*/ 219085374 w 4489"/>
              <a:gd name="T113" fmla="*/ 42329291 h 1675"/>
              <a:gd name="T114" fmla="*/ 194105275 w 4489"/>
              <a:gd name="T115" fmla="*/ 21086393 h 1675"/>
              <a:gd name="T116" fmla="*/ 191200600 w 4489"/>
              <a:gd name="T117" fmla="*/ 128549375 h 1675"/>
              <a:gd name="T118" fmla="*/ 192362308 w 4489"/>
              <a:gd name="T119" fmla="*/ 199774936 h 1675"/>
              <a:gd name="T120" fmla="*/ 177257944 w 4489"/>
              <a:gd name="T121" fmla="*/ 218518484 h 1675"/>
              <a:gd name="T122" fmla="*/ 178419921 w 4489"/>
              <a:gd name="T123" fmla="*/ 117303483 h 1675"/>
              <a:gd name="T124" fmla="*/ 176096235 w 4489"/>
              <a:gd name="T125" fmla="*/ 32332680 h 167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489" h="1675">
                <a:moveTo>
                  <a:pt x="2273" y="71"/>
                </a:moveTo>
                <a:cubicBezTo>
                  <a:pt x="2206" y="48"/>
                  <a:pt x="2105" y="67"/>
                  <a:pt x="2025" y="71"/>
                </a:cubicBezTo>
                <a:cubicBezTo>
                  <a:pt x="1945" y="75"/>
                  <a:pt x="1836" y="0"/>
                  <a:pt x="1793" y="95"/>
                </a:cubicBezTo>
                <a:cubicBezTo>
                  <a:pt x="1750" y="190"/>
                  <a:pt x="1782" y="495"/>
                  <a:pt x="1769" y="639"/>
                </a:cubicBezTo>
                <a:cubicBezTo>
                  <a:pt x="1756" y="783"/>
                  <a:pt x="1741" y="908"/>
                  <a:pt x="1713" y="959"/>
                </a:cubicBezTo>
                <a:cubicBezTo>
                  <a:pt x="1685" y="1010"/>
                  <a:pt x="1614" y="1043"/>
                  <a:pt x="1601" y="943"/>
                </a:cubicBezTo>
                <a:cubicBezTo>
                  <a:pt x="1588" y="843"/>
                  <a:pt x="1632" y="494"/>
                  <a:pt x="1633" y="359"/>
                </a:cubicBezTo>
                <a:cubicBezTo>
                  <a:pt x="1634" y="224"/>
                  <a:pt x="1649" y="175"/>
                  <a:pt x="1609" y="135"/>
                </a:cubicBezTo>
                <a:cubicBezTo>
                  <a:pt x="1569" y="95"/>
                  <a:pt x="1478" y="112"/>
                  <a:pt x="1393" y="119"/>
                </a:cubicBezTo>
                <a:cubicBezTo>
                  <a:pt x="1308" y="126"/>
                  <a:pt x="1150" y="107"/>
                  <a:pt x="1097" y="175"/>
                </a:cubicBezTo>
                <a:cubicBezTo>
                  <a:pt x="1044" y="243"/>
                  <a:pt x="1072" y="404"/>
                  <a:pt x="1073" y="527"/>
                </a:cubicBezTo>
                <a:cubicBezTo>
                  <a:pt x="1074" y="650"/>
                  <a:pt x="1117" y="836"/>
                  <a:pt x="1105" y="911"/>
                </a:cubicBezTo>
                <a:cubicBezTo>
                  <a:pt x="1093" y="986"/>
                  <a:pt x="1026" y="1003"/>
                  <a:pt x="1001" y="975"/>
                </a:cubicBezTo>
                <a:cubicBezTo>
                  <a:pt x="976" y="947"/>
                  <a:pt x="961" y="847"/>
                  <a:pt x="953" y="743"/>
                </a:cubicBezTo>
                <a:cubicBezTo>
                  <a:pt x="945" y="639"/>
                  <a:pt x="964" y="435"/>
                  <a:pt x="953" y="351"/>
                </a:cubicBezTo>
                <a:cubicBezTo>
                  <a:pt x="942" y="267"/>
                  <a:pt x="960" y="243"/>
                  <a:pt x="889" y="239"/>
                </a:cubicBezTo>
                <a:cubicBezTo>
                  <a:pt x="818" y="235"/>
                  <a:pt x="586" y="258"/>
                  <a:pt x="529" y="327"/>
                </a:cubicBezTo>
                <a:cubicBezTo>
                  <a:pt x="472" y="396"/>
                  <a:pt x="538" y="555"/>
                  <a:pt x="545" y="655"/>
                </a:cubicBezTo>
                <a:cubicBezTo>
                  <a:pt x="552" y="755"/>
                  <a:pt x="577" y="872"/>
                  <a:pt x="569" y="927"/>
                </a:cubicBezTo>
                <a:cubicBezTo>
                  <a:pt x="561" y="982"/>
                  <a:pt x="520" y="994"/>
                  <a:pt x="497" y="983"/>
                </a:cubicBezTo>
                <a:cubicBezTo>
                  <a:pt x="474" y="972"/>
                  <a:pt x="449" y="944"/>
                  <a:pt x="433" y="863"/>
                </a:cubicBezTo>
                <a:cubicBezTo>
                  <a:pt x="417" y="782"/>
                  <a:pt x="413" y="574"/>
                  <a:pt x="401" y="495"/>
                </a:cubicBezTo>
                <a:cubicBezTo>
                  <a:pt x="389" y="416"/>
                  <a:pt x="392" y="398"/>
                  <a:pt x="361" y="391"/>
                </a:cubicBezTo>
                <a:cubicBezTo>
                  <a:pt x="330" y="384"/>
                  <a:pt x="262" y="424"/>
                  <a:pt x="217" y="455"/>
                </a:cubicBezTo>
                <a:cubicBezTo>
                  <a:pt x="172" y="486"/>
                  <a:pt x="122" y="523"/>
                  <a:pt x="89" y="575"/>
                </a:cubicBezTo>
                <a:cubicBezTo>
                  <a:pt x="56" y="627"/>
                  <a:pt x="0" y="716"/>
                  <a:pt x="17" y="767"/>
                </a:cubicBezTo>
                <a:cubicBezTo>
                  <a:pt x="34" y="818"/>
                  <a:pt x="165" y="847"/>
                  <a:pt x="193" y="879"/>
                </a:cubicBezTo>
                <a:cubicBezTo>
                  <a:pt x="221" y="911"/>
                  <a:pt x="208" y="939"/>
                  <a:pt x="185" y="959"/>
                </a:cubicBezTo>
                <a:cubicBezTo>
                  <a:pt x="162" y="979"/>
                  <a:pt x="80" y="968"/>
                  <a:pt x="57" y="999"/>
                </a:cubicBezTo>
                <a:cubicBezTo>
                  <a:pt x="34" y="1030"/>
                  <a:pt x="21" y="1102"/>
                  <a:pt x="49" y="1143"/>
                </a:cubicBezTo>
                <a:cubicBezTo>
                  <a:pt x="77" y="1184"/>
                  <a:pt x="185" y="1264"/>
                  <a:pt x="225" y="1247"/>
                </a:cubicBezTo>
                <a:cubicBezTo>
                  <a:pt x="265" y="1230"/>
                  <a:pt x="269" y="1080"/>
                  <a:pt x="289" y="1039"/>
                </a:cubicBezTo>
                <a:cubicBezTo>
                  <a:pt x="309" y="998"/>
                  <a:pt x="332" y="982"/>
                  <a:pt x="345" y="999"/>
                </a:cubicBezTo>
                <a:cubicBezTo>
                  <a:pt x="358" y="1016"/>
                  <a:pt x="368" y="1087"/>
                  <a:pt x="369" y="1143"/>
                </a:cubicBezTo>
                <a:cubicBezTo>
                  <a:pt x="370" y="1199"/>
                  <a:pt x="310" y="1292"/>
                  <a:pt x="353" y="1335"/>
                </a:cubicBezTo>
                <a:cubicBezTo>
                  <a:pt x="396" y="1378"/>
                  <a:pt x="565" y="1435"/>
                  <a:pt x="625" y="1399"/>
                </a:cubicBezTo>
                <a:cubicBezTo>
                  <a:pt x="685" y="1363"/>
                  <a:pt x="708" y="1246"/>
                  <a:pt x="713" y="1119"/>
                </a:cubicBezTo>
                <a:cubicBezTo>
                  <a:pt x="718" y="992"/>
                  <a:pt x="649" y="730"/>
                  <a:pt x="657" y="639"/>
                </a:cubicBezTo>
                <a:cubicBezTo>
                  <a:pt x="665" y="548"/>
                  <a:pt x="730" y="511"/>
                  <a:pt x="761" y="575"/>
                </a:cubicBezTo>
                <a:cubicBezTo>
                  <a:pt x="792" y="639"/>
                  <a:pt x="830" y="891"/>
                  <a:pt x="841" y="1023"/>
                </a:cubicBezTo>
                <a:cubicBezTo>
                  <a:pt x="852" y="1155"/>
                  <a:pt x="821" y="1290"/>
                  <a:pt x="825" y="1367"/>
                </a:cubicBezTo>
                <a:cubicBezTo>
                  <a:pt x="829" y="1444"/>
                  <a:pt x="822" y="1458"/>
                  <a:pt x="865" y="1487"/>
                </a:cubicBezTo>
                <a:cubicBezTo>
                  <a:pt x="908" y="1516"/>
                  <a:pt x="1018" y="1539"/>
                  <a:pt x="1081" y="1543"/>
                </a:cubicBezTo>
                <a:cubicBezTo>
                  <a:pt x="1144" y="1547"/>
                  <a:pt x="1209" y="1600"/>
                  <a:pt x="1241" y="1511"/>
                </a:cubicBezTo>
                <a:cubicBezTo>
                  <a:pt x="1273" y="1422"/>
                  <a:pt x="1274" y="1163"/>
                  <a:pt x="1273" y="1007"/>
                </a:cubicBezTo>
                <a:cubicBezTo>
                  <a:pt x="1272" y="851"/>
                  <a:pt x="1226" y="662"/>
                  <a:pt x="1233" y="575"/>
                </a:cubicBezTo>
                <a:cubicBezTo>
                  <a:pt x="1240" y="488"/>
                  <a:pt x="1285" y="486"/>
                  <a:pt x="1313" y="487"/>
                </a:cubicBezTo>
                <a:cubicBezTo>
                  <a:pt x="1341" y="488"/>
                  <a:pt x="1378" y="468"/>
                  <a:pt x="1401" y="583"/>
                </a:cubicBezTo>
                <a:cubicBezTo>
                  <a:pt x="1424" y="698"/>
                  <a:pt x="1441" y="1020"/>
                  <a:pt x="1449" y="1175"/>
                </a:cubicBezTo>
                <a:cubicBezTo>
                  <a:pt x="1457" y="1330"/>
                  <a:pt x="1418" y="1444"/>
                  <a:pt x="1449" y="1511"/>
                </a:cubicBezTo>
                <a:cubicBezTo>
                  <a:pt x="1480" y="1578"/>
                  <a:pt x="1585" y="1579"/>
                  <a:pt x="1633" y="1575"/>
                </a:cubicBezTo>
                <a:cubicBezTo>
                  <a:pt x="1681" y="1571"/>
                  <a:pt x="1705" y="1500"/>
                  <a:pt x="1737" y="1487"/>
                </a:cubicBezTo>
                <a:cubicBezTo>
                  <a:pt x="1769" y="1474"/>
                  <a:pt x="1802" y="1482"/>
                  <a:pt x="1825" y="1495"/>
                </a:cubicBezTo>
                <a:cubicBezTo>
                  <a:pt x="1848" y="1508"/>
                  <a:pt x="1852" y="1550"/>
                  <a:pt x="1873" y="1567"/>
                </a:cubicBezTo>
                <a:cubicBezTo>
                  <a:pt x="1894" y="1584"/>
                  <a:pt x="1921" y="1594"/>
                  <a:pt x="1953" y="1599"/>
                </a:cubicBezTo>
                <a:cubicBezTo>
                  <a:pt x="1985" y="1604"/>
                  <a:pt x="2042" y="1650"/>
                  <a:pt x="2065" y="1599"/>
                </a:cubicBezTo>
                <a:cubicBezTo>
                  <a:pt x="2088" y="1548"/>
                  <a:pt x="2102" y="1411"/>
                  <a:pt x="2089" y="1295"/>
                </a:cubicBezTo>
                <a:cubicBezTo>
                  <a:pt x="2076" y="1179"/>
                  <a:pt x="2008" y="1008"/>
                  <a:pt x="1985" y="903"/>
                </a:cubicBezTo>
                <a:cubicBezTo>
                  <a:pt x="1962" y="798"/>
                  <a:pt x="1929" y="711"/>
                  <a:pt x="1953" y="663"/>
                </a:cubicBezTo>
                <a:cubicBezTo>
                  <a:pt x="1977" y="615"/>
                  <a:pt x="2093" y="595"/>
                  <a:pt x="2129" y="615"/>
                </a:cubicBezTo>
                <a:cubicBezTo>
                  <a:pt x="2165" y="635"/>
                  <a:pt x="2161" y="703"/>
                  <a:pt x="2169" y="783"/>
                </a:cubicBezTo>
                <a:cubicBezTo>
                  <a:pt x="2177" y="863"/>
                  <a:pt x="2164" y="1006"/>
                  <a:pt x="2177" y="1095"/>
                </a:cubicBezTo>
                <a:cubicBezTo>
                  <a:pt x="2190" y="1184"/>
                  <a:pt x="2234" y="1246"/>
                  <a:pt x="2249" y="1319"/>
                </a:cubicBezTo>
                <a:cubicBezTo>
                  <a:pt x="2264" y="1392"/>
                  <a:pt x="2261" y="1479"/>
                  <a:pt x="2265" y="1535"/>
                </a:cubicBezTo>
                <a:cubicBezTo>
                  <a:pt x="2269" y="1591"/>
                  <a:pt x="2220" y="1635"/>
                  <a:pt x="2273" y="1655"/>
                </a:cubicBezTo>
                <a:cubicBezTo>
                  <a:pt x="2326" y="1675"/>
                  <a:pt x="2504" y="1659"/>
                  <a:pt x="2585" y="1655"/>
                </a:cubicBezTo>
                <a:cubicBezTo>
                  <a:pt x="2666" y="1651"/>
                  <a:pt x="2721" y="1660"/>
                  <a:pt x="2761" y="1631"/>
                </a:cubicBezTo>
                <a:cubicBezTo>
                  <a:pt x="2801" y="1602"/>
                  <a:pt x="2820" y="1580"/>
                  <a:pt x="2825" y="1479"/>
                </a:cubicBezTo>
                <a:cubicBezTo>
                  <a:pt x="2830" y="1378"/>
                  <a:pt x="2778" y="1110"/>
                  <a:pt x="2793" y="1023"/>
                </a:cubicBezTo>
                <a:cubicBezTo>
                  <a:pt x="2808" y="936"/>
                  <a:pt x="2889" y="934"/>
                  <a:pt x="2913" y="959"/>
                </a:cubicBezTo>
                <a:cubicBezTo>
                  <a:pt x="2937" y="984"/>
                  <a:pt x="2926" y="1072"/>
                  <a:pt x="2937" y="1175"/>
                </a:cubicBezTo>
                <a:cubicBezTo>
                  <a:pt x="2948" y="1278"/>
                  <a:pt x="2953" y="1504"/>
                  <a:pt x="2977" y="1575"/>
                </a:cubicBezTo>
                <a:cubicBezTo>
                  <a:pt x="3001" y="1646"/>
                  <a:pt x="3038" y="1596"/>
                  <a:pt x="3081" y="1599"/>
                </a:cubicBezTo>
                <a:cubicBezTo>
                  <a:pt x="3124" y="1602"/>
                  <a:pt x="3182" y="1599"/>
                  <a:pt x="3233" y="1591"/>
                </a:cubicBezTo>
                <a:cubicBezTo>
                  <a:pt x="3284" y="1583"/>
                  <a:pt x="3346" y="1564"/>
                  <a:pt x="3385" y="1551"/>
                </a:cubicBezTo>
                <a:cubicBezTo>
                  <a:pt x="3424" y="1538"/>
                  <a:pt x="3452" y="1571"/>
                  <a:pt x="3465" y="1511"/>
                </a:cubicBezTo>
                <a:cubicBezTo>
                  <a:pt x="3478" y="1451"/>
                  <a:pt x="3473" y="1283"/>
                  <a:pt x="3465" y="1191"/>
                </a:cubicBezTo>
                <a:cubicBezTo>
                  <a:pt x="3457" y="1099"/>
                  <a:pt x="3426" y="1028"/>
                  <a:pt x="3417" y="959"/>
                </a:cubicBezTo>
                <a:cubicBezTo>
                  <a:pt x="3408" y="890"/>
                  <a:pt x="3394" y="811"/>
                  <a:pt x="3409" y="775"/>
                </a:cubicBezTo>
                <a:cubicBezTo>
                  <a:pt x="3424" y="739"/>
                  <a:pt x="3478" y="690"/>
                  <a:pt x="3505" y="743"/>
                </a:cubicBezTo>
                <a:cubicBezTo>
                  <a:pt x="3532" y="796"/>
                  <a:pt x="3548" y="979"/>
                  <a:pt x="3569" y="1095"/>
                </a:cubicBezTo>
                <a:cubicBezTo>
                  <a:pt x="3590" y="1211"/>
                  <a:pt x="3590" y="1378"/>
                  <a:pt x="3633" y="1439"/>
                </a:cubicBezTo>
                <a:cubicBezTo>
                  <a:pt x="3676" y="1500"/>
                  <a:pt x="3752" y="1479"/>
                  <a:pt x="3825" y="1463"/>
                </a:cubicBezTo>
                <a:cubicBezTo>
                  <a:pt x="3898" y="1447"/>
                  <a:pt x="4021" y="1372"/>
                  <a:pt x="4073" y="1343"/>
                </a:cubicBezTo>
                <a:cubicBezTo>
                  <a:pt x="4125" y="1314"/>
                  <a:pt x="4137" y="1335"/>
                  <a:pt x="4137" y="1287"/>
                </a:cubicBezTo>
                <a:cubicBezTo>
                  <a:pt x="4137" y="1239"/>
                  <a:pt x="4084" y="1115"/>
                  <a:pt x="4073" y="1055"/>
                </a:cubicBezTo>
                <a:cubicBezTo>
                  <a:pt x="4062" y="995"/>
                  <a:pt x="4082" y="970"/>
                  <a:pt x="4073" y="927"/>
                </a:cubicBezTo>
                <a:cubicBezTo>
                  <a:pt x="4064" y="884"/>
                  <a:pt x="4018" y="832"/>
                  <a:pt x="4017" y="799"/>
                </a:cubicBezTo>
                <a:cubicBezTo>
                  <a:pt x="4016" y="766"/>
                  <a:pt x="4038" y="735"/>
                  <a:pt x="4065" y="727"/>
                </a:cubicBezTo>
                <a:cubicBezTo>
                  <a:pt x="4092" y="719"/>
                  <a:pt x="4148" y="708"/>
                  <a:pt x="4177" y="751"/>
                </a:cubicBezTo>
                <a:cubicBezTo>
                  <a:pt x="4206" y="794"/>
                  <a:pt x="4228" y="910"/>
                  <a:pt x="4241" y="983"/>
                </a:cubicBezTo>
                <a:cubicBezTo>
                  <a:pt x="4254" y="1056"/>
                  <a:pt x="4245" y="1150"/>
                  <a:pt x="4257" y="1191"/>
                </a:cubicBezTo>
                <a:cubicBezTo>
                  <a:pt x="4269" y="1232"/>
                  <a:pt x="4278" y="1242"/>
                  <a:pt x="4313" y="1231"/>
                </a:cubicBezTo>
                <a:cubicBezTo>
                  <a:pt x="4348" y="1220"/>
                  <a:pt x="4441" y="1196"/>
                  <a:pt x="4465" y="1127"/>
                </a:cubicBezTo>
                <a:cubicBezTo>
                  <a:pt x="4489" y="1058"/>
                  <a:pt x="4477" y="906"/>
                  <a:pt x="4457" y="815"/>
                </a:cubicBezTo>
                <a:cubicBezTo>
                  <a:pt x="4437" y="724"/>
                  <a:pt x="4404" y="658"/>
                  <a:pt x="4345" y="583"/>
                </a:cubicBezTo>
                <a:cubicBezTo>
                  <a:pt x="4286" y="508"/>
                  <a:pt x="4185" y="412"/>
                  <a:pt x="4105" y="367"/>
                </a:cubicBezTo>
                <a:cubicBezTo>
                  <a:pt x="4025" y="322"/>
                  <a:pt x="3910" y="271"/>
                  <a:pt x="3865" y="311"/>
                </a:cubicBezTo>
                <a:cubicBezTo>
                  <a:pt x="3820" y="351"/>
                  <a:pt x="3829" y="495"/>
                  <a:pt x="3833" y="607"/>
                </a:cubicBezTo>
                <a:cubicBezTo>
                  <a:pt x="3837" y="719"/>
                  <a:pt x="3878" y="884"/>
                  <a:pt x="3889" y="983"/>
                </a:cubicBezTo>
                <a:cubicBezTo>
                  <a:pt x="3900" y="1082"/>
                  <a:pt x="3922" y="1170"/>
                  <a:pt x="3897" y="1199"/>
                </a:cubicBezTo>
                <a:cubicBezTo>
                  <a:pt x="3872" y="1228"/>
                  <a:pt x="3768" y="1239"/>
                  <a:pt x="3737" y="1159"/>
                </a:cubicBezTo>
                <a:cubicBezTo>
                  <a:pt x="3706" y="1079"/>
                  <a:pt x="3730" y="847"/>
                  <a:pt x="3713" y="719"/>
                </a:cubicBezTo>
                <a:cubicBezTo>
                  <a:pt x="3696" y="591"/>
                  <a:pt x="3673" y="478"/>
                  <a:pt x="3633" y="391"/>
                </a:cubicBezTo>
                <a:cubicBezTo>
                  <a:pt x="3593" y="304"/>
                  <a:pt x="3541" y="228"/>
                  <a:pt x="3473" y="199"/>
                </a:cubicBezTo>
                <a:cubicBezTo>
                  <a:pt x="3405" y="170"/>
                  <a:pt x="3272" y="182"/>
                  <a:pt x="3225" y="215"/>
                </a:cubicBezTo>
                <a:cubicBezTo>
                  <a:pt x="3178" y="248"/>
                  <a:pt x="3188" y="288"/>
                  <a:pt x="3193" y="399"/>
                </a:cubicBezTo>
                <a:cubicBezTo>
                  <a:pt x="3198" y="510"/>
                  <a:pt x="3242" y="744"/>
                  <a:pt x="3257" y="879"/>
                </a:cubicBezTo>
                <a:cubicBezTo>
                  <a:pt x="3272" y="1014"/>
                  <a:pt x="3293" y="1139"/>
                  <a:pt x="3281" y="1207"/>
                </a:cubicBezTo>
                <a:cubicBezTo>
                  <a:pt x="3269" y="1275"/>
                  <a:pt x="3218" y="1300"/>
                  <a:pt x="3185" y="1287"/>
                </a:cubicBezTo>
                <a:cubicBezTo>
                  <a:pt x="3152" y="1274"/>
                  <a:pt x="3097" y="1222"/>
                  <a:pt x="3081" y="1127"/>
                </a:cubicBezTo>
                <a:cubicBezTo>
                  <a:pt x="3065" y="1032"/>
                  <a:pt x="3092" y="826"/>
                  <a:pt x="3089" y="719"/>
                </a:cubicBezTo>
                <a:cubicBezTo>
                  <a:pt x="3086" y="612"/>
                  <a:pt x="3077" y="562"/>
                  <a:pt x="3065" y="487"/>
                </a:cubicBezTo>
                <a:cubicBezTo>
                  <a:pt x="3053" y="412"/>
                  <a:pt x="3056" y="338"/>
                  <a:pt x="3017" y="271"/>
                </a:cubicBezTo>
                <a:cubicBezTo>
                  <a:pt x="2978" y="204"/>
                  <a:pt x="2890" y="110"/>
                  <a:pt x="2833" y="87"/>
                </a:cubicBezTo>
                <a:cubicBezTo>
                  <a:pt x="2776" y="64"/>
                  <a:pt x="2710" y="71"/>
                  <a:pt x="2673" y="135"/>
                </a:cubicBezTo>
                <a:cubicBezTo>
                  <a:pt x="2636" y="199"/>
                  <a:pt x="2616" y="356"/>
                  <a:pt x="2609" y="471"/>
                </a:cubicBezTo>
                <a:cubicBezTo>
                  <a:pt x="2602" y="586"/>
                  <a:pt x="2632" y="718"/>
                  <a:pt x="2633" y="823"/>
                </a:cubicBezTo>
                <a:cubicBezTo>
                  <a:pt x="2634" y="928"/>
                  <a:pt x="2614" y="1027"/>
                  <a:pt x="2617" y="1103"/>
                </a:cubicBezTo>
                <a:cubicBezTo>
                  <a:pt x="2620" y="1179"/>
                  <a:pt x="2660" y="1220"/>
                  <a:pt x="2649" y="1279"/>
                </a:cubicBezTo>
                <a:cubicBezTo>
                  <a:pt x="2638" y="1338"/>
                  <a:pt x="2588" y="1435"/>
                  <a:pt x="2553" y="1455"/>
                </a:cubicBezTo>
                <a:cubicBezTo>
                  <a:pt x="2518" y="1475"/>
                  <a:pt x="2468" y="1451"/>
                  <a:pt x="2441" y="1399"/>
                </a:cubicBezTo>
                <a:cubicBezTo>
                  <a:pt x="2414" y="1347"/>
                  <a:pt x="2390" y="1251"/>
                  <a:pt x="2393" y="1143"/>
                </a:cubicBezTo>
                <a:cubicBezTo>
                  <a:pt x="2396" y="1035"/>
                  <a:pt x="2445" y="850"/>
                  <a:pt x="2457" y="751"/>
                </a:cubicBezTo>
                <a:cubicBezTo>
                  <a:pt x="2469" y="652"/>
                  <a:pt x="2470" y="642"/>
                  <a:pt x="2465" y="551"/>
                </a:cubicBezTo>
                <a:cubicBezTo>
                  <a:pt x="2460" y="460"/>
                  <a:pt x="2456" y="284"/>
                  <a:pt x="2425" y="207"/>
                </a:cubicBezTo>
                <a:cubicBezTo>
                  <a:pt x="2394" y="130"/>
                  <a:pt x="2340" y="94"/>
                  <a:pt x="2273" y="7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38" name="Oval 8"/>
          <p:cNvSpPr>
            <a:spLocks noChangeAspect="1" noChangeArrowheads="1"/>
          </p:cNvSpPr>
          <p:nvPr/>
        </p:nvSpPr>
        <p:spPr bwMode="auto">
          <a:xfrm rot="10800000">
            <a:off x="7426813" y="5402776"/>
            <a:ext cx="39688" cy="41275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39" name="Oval 9"/>
          <p:cNvSpPr>
            <a:spLocks noChangeAspect="1" noChangeArrowheads="1"/>
          </p:cNvSpPr>
          <p:nvPr/>
        </p:nvSpPr>
        <p:spPr bwMode="auto">
          <a:xfrm rot="10800000">
            <a:off x="8231676" y="5498026"/>
            <a:ext cx="38100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40" name="Oval 10"/>
          <p:cNvSpPr>
            <a:spLocks noChangeAspect="1" noChangeArrowheads="1"/>
          </p:cNvSpPr>
          <p:nvPr/>
        </p:nvSpPr>
        <p:spPr bwMode="auto">
          <a:xfrm rot="10800000">
            <a:off x="7682401" y="5593276"/>
            <a:ext cx="39687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41" name="Oval 11"/>
          <p:cNvSpPr>
            <a:spLocks noChangeAspect="1" noChangeArrowheads="1"/>
          </p:cNvSpPr>
          <p:nvPr/>
        </p:nvSpPr>
        <p:spPr bwMode="auto">
          <a:xfrm rot="10800000">
            <a:off x="8153888" y="5398014"/>
            <a:ext cx="38100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42" name="Oval 12"/>
          <p:cNvSpPr>
            <a:spLocks noChangeAspect="1" noChangeArrowheads="1"/>
          </p:cNvSpPr>
          <p:nvPr/>
        </p:nvSpPr>
        <p:spPr bwMode="auto">
          <a:xfrm rot="10800000">
            <a:off x="7966563" y="5420239"/>
            <a:ext cx="39688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43" name="Oval 13"/>
          <p:cNvSpPr>
            <a:spLocks noChangeAspect="1" noChangeArrowheads="1"/>
          </p:cNvSpPr>
          <p:nvPr/>
        </p:nvSpPr>
        <p:spPr bwMode="auto">
          <a:xfrm rot="10800000">
            <a:off x="7571276" y="5375789"/>
            <a:ext cx="39687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44" name="Oval 14"/>
          <p:cNvSpPr>
            <a:spLocks noChangeAspect="1" noChangeArrowheads="1"/>
          </p:cNvSpPr>
          <p:nvPr/>
        </p:nvSpPr>
        <p:spPr bwMode="auto">
          <a:xfrm rot="10800000">
            <a:off x="7860201" y="5458339"/>
            <a:ext cx="38100" cy="39687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45" name="Oval 15"/>
          <p:cNvSpPr>
            <a:spLocks noChangeAspect="1" noChangeArrowheads="1"/>
          </p:cNvSpPr>
          <p:nvPr/>
        </p:nvSpPr>
        <p:spPr bwMode="auto">
          <a:xfrm rot="10800000">
            <a:off x="7531588" y="5652014"/>
            <a:ext cx="39688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46" name="Oval 16"/>
          <p:cNvSpPr>
            <a:spLocks noChangeAspect="1" noChangeArrowheads="1"/>
          </p:cNvSpPr>
          <p:nvPr/>
        </p:nvSpPr>
        <p:spPr bwMode="auto">
          <a:xfrm rot="10800000">
            <a:off x="7777651" y="5331339"/>
            <a:ext cx="39687" cy="42862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47" name="Oval 17"/>
          <p:cNvSpPr>
            <a:spLocks noChangeAspect="1" noChangeArrowheads="1"/>
          </p:cNvSpPr>
          <p:nvPr/>
        </p:nvSpPr>
        <p:spPr bwMode="auto">
          <a:xfrm rot="10800000">
            <a:off x="8071338" y="5594864"/>
            <a:ext cx="39688" cy="39687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48" name="Oval 18"/>
          <p:cNvSpPr>
            <a:spLocks noChangeAspect="1" noChangeArrowheads="1"/>
          </p:cNvSpPr>
          <p:nvPr/>
        </p:nvSpPr>
        <p:spPr bwMode="auto">
          <a:xfrm rot="10800000">
            <a:off x="7845913" y="5575814"/>
            <a:ext cx="38100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49" name="Oval 19"/>
          <p:cNvSpPr>
            <a:spLocks noChangeAspect="1" noChangeArrowheads="1"/>
          </p:cNvSpPr>
          <p:nvPr/>
        </p:nvSpPr>
        <p:spPr bwMode="auto">
          <a:xfrm rot="10800000">
            <a:off x="8007838" y="5323401"/>
            <a:ext cx="39688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50" name="Oval 20"/>
          <p:cNvSpPr>
            <a:spLocks noChangeAspect="1" noChangeArrowheads="1"/>
          </p:cNvSpPr>
          <p:nvPr/>
        </p:nvSpPr>
        <p:spPr bwMode="auto">
          <a:xfrm rot="10800000">
            <a:off x="8199926" y="5332926"/>
            <a:ext cx="41275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51" name="Oval 21"/>
          <p:cNvSpPr>
            <a:spLocks noChangeAspect="1" noChangeArrowheads="1"/>
          </p:cNvSpPr>
          <p:nvPr/>
        </p:nvSpPr>
        <p:spPr bwMode="auto">
          <a:xfrm rot="10800000">
            <a:off x="8323751" y="5378964"/>
            <a:ext cx="38100" cy="4127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52" name="Oval 22"/>
          <p:cNvSpPr>
            <a:spLocks noChangeAspect="1" noChangeArrowheads="1"/>
          </p:cNvSpPr>
          <p:nvPr/>
        </p:nvSpPr>
        <p:spPr bwMode="auto">
          <a:xfrm rot="10800000">
            <a:off x="8406301" y="5526601"/>
            <a:ext cx="39687" cy="42863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53" name="Oval 23"/>
          <p:cNvSpPr>
            <a:spLocks noChangeAspect="1" noChangeArrowheads="1"/>
          </p:cNvSpPr>
          <p:nvPr/>
        </p:nvSpPr>
        <p:spPr bwMode="auto">
          <a:xfrm rot="10800000">
            <a:off x="8145951" y="5609151"/>
            <a:ext cx="39687" cy="39688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54" name="Oval 24"/>
          <p:cNvSpPr>
            <a:spLocks noChangeAspect="1" noChangeArrowheads="1"/>
          </p:cNvSpPr>
          <p:nvPr/>
        </p:nvSpPr>
        <p:spPr bwMode="auto">
          <a:xfrm rot="10800000">
            <a:off x="6956913" y="5585339"/>
            <a:ext cx="347663" cy="1079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rot="10800000" wrap="none" anchor="ctr"/>
          <a:lstStyle/>
          <a:p>
            <a:pPr algn="ctr" eaLnBrk="0" hangingPunct="0">
              <a:defRPr/>
            </a:pPr>
            <a:endParaRPr lang="en-GB" sz="1800">
              <a:solidFill>
                <a:srgbClr val="FFFFFF"/>
              </a:solidFill>
              <a:ea typeface="MS PGothic" charset="0"/>
              <a:cs typeface="MS PGothic" charset="0"/>
            </a:endParaRPr>
          </a:p>
        </p:txBody>
      </p:sp>
      <p:sp>
        <p:nvSpPr>
          <p:cNvPr id="55" name="Oval 25"/>
          <p:cNvSpPr>
            <a:spLocks noChangeAspect="1" noChangeArrowheads="1"/>
          </p:cNvSpPr>
          <p:nvPr/>
        </p:nvSpPr>
        <p:spPr bwMode="auto">
          <a:xfrm rot="10800000">
            <a:off x="6937863" y="5520251"/>
            <a:ext cx="347663" cy="1079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rot="10800000" wrap="none" anchor="ctr"/>
          <a:lstStyle/>
          <a:p>
            <a:pPr algn="ctr" eaLnBrk="0" hangingPunct="0">
              <a:defRPr/>
            </a:pPr>
            <a:endParaRPr lang="en-GB" sz="1800">
              <a:solidFill>
                <a:srgbClr val="FFFFFF"/>
              </a:solidFill>
              <a:ea typeface="MS PGothic" charset="0"/>
              <a:cs typeface="MS PGothic" charset="0"/>
            </a:endParaRPr>
          </a:p>
        </p:txBody>
      </p:sp>
      <p:sp>
        <p:nvSpPr>
          <p:cNvPr id="56" name="Oval 26"/>
          <p:cNvSpPr>
            <a:spLocks noChangeAspect="1" noChangeArrowheads="1"/>
          </p:cNvSpPr>
          <p:nvPr/>
        </p:nvSpPr>
        <p:spPr bwMode="auto">
          <a:xfrm rot="10800000">
            <a:off x="6948976" y="5429764"/>
            <a:ext cx="347662" cy="10953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rot="10800000" wrap="none" anchor="ctr"/>
          <a:lstStyle/>
          <a:p>
            <a:pPr algn="ctr" eaLnBrk="0" hangingPunct="0">
              <a:defRPr/>
            </a:pPr>
            <a:endParaRPr lang="en-GB" sz="1800">
              <a:solidFill>
                <a:srgbClr val="FFFFFF"/>
              </a:solidFill>
              <a:ea typeface="MS PGothic" charset="0"/>
              <a:cs typeface="MS PGothic" charset="0"/>
            </a:endParaRPr>
          </a:p>
        </p:txBody>
      </p:sp>
      <p:sp>
        <p:nvSpPr>
          <p:cNvPr id="57" name="Oval 27"/>
          <p:cNvSpPr>
            <a:spLocks noChangeAspect="1" noChangeArrowheads="1"/>
          </p:cNvSpPr>
          <p:nvPr/>
        </p:nvSpPr>
        <p:spPr bwMode="auto">
          <a:xfrm rot="10800000">
            <a:off x="6990251" y="5567876"/>
            <a:ext cx="347662" cy="1095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rot="10800000" wrap="none" anchor="ctr"/>
          <a:lstStyle/>
          <a:p>
            <a:pPr algn="ctr" eaLnBrk="0" hangingPunct="0">
              <a:defRPr/>
            </a:pPr>
            <a:endParaRPr lang="en-GB" sz="1800">
              <a:solidFill>
                <a:srgbClr val="FFFFFF"/>
              </a:solidFill>
              <a:ea typeface="MS PGothic" charset="0"/>
              <a:cs typeface="MS PGothic" charset="0"/>
            </a:endParaRPr>
          </a:p>
        </p:txBody>
      </p:sp>
      <p:sp>
        <p:nvSpPr>
          <p:cNvPr id="58" name="Oval 28"/>
          <p:cNvSpPr>
            <a:spLocks noChangeAspect="1" noChangeArrowheads="1"/>
          </p:cNvSpPr>
          <p:nvPr/>
        </p:nvSpPr>
        <p:spPr bwMode="auto">
          <a:xfrm rot="10800000">
            <a:off x="6990251" y="5402776"/>
            <a:ext cx="347662" cy="1079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rot="10800000" wrap="none" anchor="ctr"/>
          <a:lstStyle/>
          <a:p>
            <a:pPr algn="ctr" eaLnBrk="0" hangingPunct="0">
              <a:defRPr/>
            </a:pPr>
            <a:endParaRPr lang="en-GB" sz="1800">
              <a:solidFill>
                <a:srgbClr val="FFFFFF"/>
              </a:solidFill>
              <a:ea typeface="MS PGothic" charset="0"/>
              <a:cs typeface="MS PGothic" charset="0"/>
            </a:endParaRPr>
          </a:p>
        </p:txBody>
      </p:sp>
      <p:sp>
        <p:nvSpPr>
          <p:cNvPr id="59" name="Oval 29"/>
          <p:cNvSpPr>
            <a:spLocks noChangeAspect="1" noChangeArrowheads="1"/>
          </p:cNvSpPr>
          <p:nvPr/>
        </p:nvSpPr>
        <p:spPr bwMode="auto">
          <a:xfrm rot="10800000">
            <a:off x="6990251" y="5480564"/>
            <a:ext cx="347662" cy="10953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rot="10800000" wrap="none" anchor="ctr"/>
          <a:lstStyle/>
          <a:p>
            <a:pPr algn="ctr" eaLnBrk="0" hangingPunct="0">
              <a:defRPr/>
            </a:pPr>
            <a:endParaRPr lang="en-GB" sz="1800">
              <a:solidFill>
                <a:srgbClr val="FFFFFF"/>
              </a:solidFill>
              <a:ea typeface="MS PGothic" charset="0"/>
              <a:cs typeface="MS PGothic" charset="0"/>
            </a:endParaRPr>
          </a:p>
        </p:txBody>
      </p:sp>
      <p:sp>
        <p:nvSpPr>
          <p:cNvPr id="60" name="Oval 30"/>
          <p:cNvSpPr>
            <a:spLocks noChangeAspect="1" noChangeArrowheads="1"/>
          </p:cNvSpPr>
          <p:nvPr/>
        </p:nvSpPr>
        <p:spPr bwMode="auto">
          <a:xfrm rot="5400000">
            <a:off x="6673300" y="5395633"/>
            <a:ext cx="123825" cy="122238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61" name="Oval 31"/>
          <p:cNvSpPr>
            <a:spLocks noChangeAspect="1" noChangeArrowheads="1"/>
          </p:cNvSpPr>
          <p:nvPr/>
        </p:nvSpPr>
        <p:spPr bwMode="auto">
          <a:xfrm rot="5400000">
            <a:off x="6768550" y="5567083"/>
            <a:ext cx="123825" cy="122238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62" name="Oval 32"/>
          <p:cNvSpPr>
            <a:spLocks noChangeAspect="1" noChangeArrowheads="1"/>
          </p:cNvSpPr>
          <p:nvPr/>
        </p:nvSpPr>
        <p:spPr bwMode="auto">
          <a:xfrm rot="5400000">
            <a:off x="6587575" y="5538508"/>
            <a:ext cx="123825" cy="122238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63" name="Line 36"/>
          <p:cNvSpPr>
            <a:spLocks noChangeShapeType="1"/>
          </p:cNvSpPr>
          <p:nvPr/>
        </p:nvSpPr>
        <p:spPr bwMode="auto">
          <a:xfrm>
            <a:off x="5166213" y="3778128"/>
            <a:ext cx="9461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64" name="Oval 61"/>
          <p:cNvSpPr>
            <a:spLocks noChangeArrowheads="1"/>
          </p:cNvSpPr>
          <p:nvPr/>
        </p:nvSpPr>
        <p:spPr bwMode="auto">
          <a:xfrm>
            <a:off x="6301276" y="3371571"/>
            <a:ext cx="822325" cy="812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65" name="Text Box 63"/>
          <p:cNvSpPr txBox="1">
            <a:spLocks noChangeArrowheads="1"/>
          </p:cNvSpPr>
          <p:nvPr/>
        </p:nvSpPr>
        <p:spPr bwMode="auto">
          <a:xfrm>
            <a:off x="6276204" y="3466821"/>
            <a:ext cx="8032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sz="1600" b="1" dirty="0" smtClean="0">
                <a:ea typeface="MS PGothic" charset="0"/>
                <a:cs typeface="MS PGothic" charset="0"/>
              </a:rPr>
              <a:t>BAX</a:t>
            </a:r>
            <a:endParaRPr lang="en-US" sz="1600" b="1" dirty="0">
              <a:ea typeface="MS PGothic" charset="0"/>
              <a:cs typeface="MS PGothic" charset="0"/>
            </a:endParaRPr>
          </a:p>
        </p:txBody>
      </p:sp>
      <p:sp>
        <p:nvSpPr>
          <p:cNvPr id="66" name="Text Box 64"/>
          <p:cNvSpPr txBox="1">
            <a:spLocks noChangeArrowheads="1"/>
          </p:cNvSpPr>
          <p:nvPr/>
        </p:nvSpPr>
        <p:spPr bwMode="auto">
          <a:xfrm>
            <a:off x="6298101" y="3835121"/>
            <a:ext cx="8032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sz="1600" b="1" dirty="0" smtClean="0">
                <a:ea typeface="MS PGothic" charset="0"/>
                <a:cs typeface="MS PGothic" charset="0"/>
              </a:rPr>
              <a:t>BAK</a:t>
            </a:r>
            <a:endParaRPr lang="en-US" sz="1600" b="1" dirty="0">
              <a:ea typeface="MS PGothic" charset="0"/>
              <a:cs typeface="MS PGothic" charset="0"/>
            </a:endParaRPr>
          </a:p>
        </p:txBody>
      </p:sp>
      <p:sp>
        <p:nvSpPr>
          <p:cNvPr id="67" name="Rectangle 71"/>
          <p:cNvSpPr>
            <a:spLocks noChangeAspect="1" noChangeArrowheads="1"/>
          </p:cNvSpPr>
          <p:nvPr/>
        </p:nvSpPr>
        <p:spPr bwMode="auto">
          <a:xfrm>
            <a:off x="3785088" y="5312289"/>
            <a:ext cx="1428750" cy="558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eaLnBrk="0" hangingPunct="0">
              <a:lnSpc>
                <a:spcPts val="1800"/>
              </a:lnSpc>
              <a:defRPr/>
            </a:pPr>
            <a:r>
              <a:rPr lang="en-US" sz="1800"/>
              <a:t>Caspase</a:t>
            </a:r>
          </a:p>
          <a:p>
            <a:pPr algn="ctr" eaLnBrk="0" hangingPunct="0">
              <a:lnSpc>
                <a:spcPts val="1800"/>
              </a:lnSpc>
              <a:defRPr/>
            </a:pPr>
            <a:r>
              <a:rPr lang="en-US" sz="1800"/>
              <a:t>activation</a:t>
            </a:r>
          </a:p>
        </p:txBody>
      </p:sp>
      <p:sp>
        <p:nvSpPr>
          <p:cNvPr id="68" name="Line 73"/>
          <p:cNvSpPr>
            <a:spLocks noChangeShapeType="1"/>
          </p:cNvSpPr>
          <p:nvPr/>
        </p:nvSpPr>
        <p:spPr bwMode="auto">
          <a:xfrm>
            <a:off x="5380526" y="5594864"/>
            <a:ext cx="9779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69" name="Rectangle 75"/>
          <p:cNvSpPr>
            <a:spLocks noChangeAspect="1" noChangeArrowheads="1"/>
          </p:cNvSpPr>
          <p:nvPr/>
        </p:nvSpPr>
        <p:spPr bwMode="auto">
          <a:xfrm>
            <a:off x="953600" y="5977451"/>
            <a:ext cx="1296987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eaLnBrk="0" hangingPunct="0">
              <a:lnSpc>
                <a:spcPts val="1800"/>
              </a:lnSpc>
              <a:defRPr/>
            </a:pPr>
            <a:r>
              <a:rPr lang="en-US" sz="2000" dirty="0"/>
              <a:t>Apoptosis</a:t>
            </a:r>
          </a:p>
        </p:txBody>
      </p:sp>
      <p:sp>
        <p:nvSpPr>
          <p:cNvPr id="70" name="Text Box 76"/>
          <p:cNvSpPr txBox="1">
            <a:spLocks noChangeArrowheads="1"/>
          </p:cNvSpPr>
          <p:nvPr/>
        </p:nvSpPr>
        <p:spPr bwMode="auto">
          <a:xfrm>
            <a:off x="6661638" y="4913826"/>
            <a:ext cx="8175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600" dirty="0">
                <a:ea typeface="MS PGothic" charset="0"/>
                <a:cs typeface="MS PGothic" charset="0"/>
              </a:rPr>
              <a:t>MOMP</a:t>
            </a:r>
          </a:p>
        </p:txBody>
      </p:sp>
      <p:sp>
        <p:nvSpPr>
          <p:cNvPr id="71" name="Text Box 77"/>
          <p:cNvSpPr txBox="1">
            <a:spLocks noChangeArrowheads="1"/>
          </p:cNvSpPr>
          <p:nvPr/>
        </p:nvSpPr>
        <p:spPr bwMode="auto">
          <a:xfrm>
            <a:off x="5981935" y="5771988"/>
            <a:ext cx="1495922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1600" dirty="0" smtClean="0">
                <a:ea typeface="MS PGothic" charset="0"/>
                <a:cs typeface="MS PGothic" charset="0"/>
              </a:rPr>
              <a:t>Cytochrome C</a:t>
            </a:r>
          </a:p>
          <a:p>
            <a:pPr algn="ctr" eaLnBrk="0" hangingPunct="0">
              <a:defRPr/>
            </a:pPr>
            <a:r>
              <a:rPr lang="en-US" sz="1600" dirty="0" smtClean="0">
                <a:ea typeface="MS PGothic" charset="0"/>
                <a:cs typeface="MS PGothic" charset="0"/>
              </a:rPr>
              <a:t>SMAC</a:t>
            </a:r>
            <a:endParaRPr lang="en-US" sz="1600" dirty="0">
              <a:ea typeface="MS PGothic" charset="0"/>
              <a:cs typeface="MS PGothic" charset="0"/>
            </a:endParaRPr>
          </a:p>
        </p:txBody>
      </p:sp>
      <p:sp>
        <p:nvSpPr>
          <p:cNvPr id="72" name="Text Box 85"/>
          <p:cNvSpPr txBox="1">
            <a:spLocks noChangeArrowheads="1"/>
          </p:cNvSpPr>
          <p:nvPr/>
        </p:nvSpPr>
        <p:spPr bwMode="auto">
          <a:xfrm>
            <a:off x="3942573" y="2021721"/>
            <a:ext cx="803275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sz="1600" b="1" dirty="0" smtClean="0">
                <a:ea typeface="MS PGothic" charset="0"/>
                <a:cs typeface="MS PGothic" charset="0"/>
              </a:rPr>
              <a:t>BCL-2</a:t>
            </a:r>
          </a:p>
          <a:p>
            <a:pPr algn="ctr">
              <a:defRPr/>
            </a:pPr>
            <a:r>
              <a:rPr lang="en-US" sz="1600" b="1" dirty="0" smtClean="0">
                <a:ea typeface="MS PGothic" charset="0"/>
                <a:cs typeface="MS PGothic" charset="0"/>
              </a:rPr>
              <a:t>Like</a:t>
            </a:r>
            <a:endParaRPr lang="en-US" sz="1600" b="1" dirty="0">
              <a:ea typeface="MS PGothic" charset="0"/>
              <a:cs typeface="MS PGothic" charset="0"/>
            </a:endParaRPr>
          </a:p>
        </p:txBody>
      </p:sp>
      <p:sp>
        <p:nvSpPr>
          <p:cNvPr id="73" name="Rectangle 28"/>
          <p:cNvSpPr>
            <a:spLocks noChangeArrowheads="1"/>
          </p:cNvSpPr>
          <p:nvPr/>
        </p:nvSpPr>
        <p:spPr bwMode="auto">
          <a:xfrm>
            <a:off x="919616" y="1254044"/>
            <a:ext cx="2116137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sz="1400" dirty="0" smtClean="0"/>
              <a:t>BIM, PUMA, BAD, BID, BIK, NOXA, HRK, BMF</a:t>
            </a:r>
            <a:endParaRPr lang="en-US" sz="1400" dirty="0"/>
          </a:p>
        </p:txBody>
      </p:sp>
      <p:sp>
        <p:nvSpPr>
          <p:cNvPr id="74" name="Rectangle 27"/>
          <p:cNvSpPr>
            <a:spLocks noChangeArrowheads="1"/>
          </p:cNvSpPr>
          <p:nvPr/>
        </p:nvSpPr>
        <p:spPr bwMode="auto">
          <a:xfrm>
            <a:off x="2882767" y="1275941"/>
            <a:ext cx="28098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14300" lvl="1" algn="ctr">
              <a:spcAft>
                <a:spcPct val="20000"/>
              </a:spcAft>
            </a:pPr>
            <a:r>
              <a:rPr lang="en-US" sz="1400" dirty="0" smtClean="0"/>
              <a:t>BCL-2, BCL-X</a:t>
            </a:r>
            <a:r>
              <a:rPr lang="en-US" sz="1400" baseline="-25000" dirty="0" smtClean="0"/>
              <a:t>L</a:t>
            </a:r>
            <a:r>
              <a:rPr lang="en-US" sz="1400" dirty="0" smtClean="0"/>
              <a:t>, BCL-W, </a:t>
            </a:r>
            <a:br>
              <a:rPr lang="en-US" sz="1400" dirty="0" smtClean="0"/>
            </a:br>
            <a:r>
              <a:rPr lang="en-US" sz="1400" dirty="0" smtClean="0"/>
              <a:t>MCL-1, A1</a:t>
            </a:r>
            <a:endParaRPr lang="en-US" sz="1400" dirty="0"/>
          </a:p>
        </p:txBody>
      </p:sp>
      <p:sp>
        <p:nvSpPr>
          <p:cNvPr id="75" name="TextBox 2"/>
          <p:cNvSpPr txBox="1">
            <a:spLocks noChangeArrowheads="1"/>
          </p:cNvSpPr>
          <p:nvPr/>
        </p:nvSpPr>
        <p:spPr bwMode="auto">
          <a:xfrm>
            <a:off x="1227626" y="933975"/>
            <a:ext cx="15525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>
                <a:solidFill>
                  <a:srgbClr val="FF0000"/>
                </a:solidFill>
              </a:rPr>
              <a:t>Pro-Apoptotic</a:t>
            </a:r>
          </a:p>
        </p:txBody>
      </p:sp>
      <p:sp>
        <p:nvSpPr>
          <p:cNvPr id="76" name="TextBox 93"/>
          <p:cNvSpPr txBox="1">
            <a:spLocks noChangeArrowheads="1"/>
          </p:cNvSpPr>
          <p:nvPr/>
        </p:nvSpPr>
        <p:spPr bwMode="auto">
          <a:xfrm>
            <a:off x="3615229" y="946146"/>
            <a:ext cx="13938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>
                <a:solidFill>
                  <a:srgbClr val="FF0000"/>
                </a:solidFill>
              </a:rPr>
              <a:t>Pro-Survival</a:t>
            </a:r>
          </a:p>
        </p:txBody>
      </p:sp>
      <p:grpSp>
        <p:nvGrpSpPr>
          <p:cNvPr id="77" name="Group 99"/>
          <p:cNvGrpSpPr>
            <a:grpSpLocks/>
          </p:cNvGrpSpPr>
          <p:nvPr/>
        </p:nvGrpSpPr>
        <p:grpSpPr bwMode="auto">
          <a:xfrm>
            <a:off x="4197838" y="2692929"/>
            <a:ext cx="260350" cy="364051"/>
            <a:chOff x="4178037" y="2881313"/>
            <a:chExt cx="259820" cy="496887"/>
          </a:xfrm>
        </p:grpSpPr>
        <p:cxnSp>
          <p:nvCxnSpPr>
            <p:cNvPr id="78" name="Straight Connector 100"/>
            <p:cNvCxnSpPr>
              <a:cxnSpLocks noChangeShapeType="1"/>
            </p:cNvCxnSpPr>
            <p:nvPr/>
          </p:nvCxnSpPr>
          <p:spPr bwMode="auto">
            <a:xfrm>
              <a:off x="4301068" y="2881313"/>
              <a:ext cx="0" cy="4968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Straight Connector 101"/>
            <p:cNvCxnSpPr>
              <a:cxnSpLocks noChangeShapeType="1"/>
            </p:cNvCxnSpPr>
            <p:nvPr/>
          </p:nvCxnSpPr>
          <p:spPr bwMode="auto">
            <a:xfrm flipH="1">
              <a:off x="4178037" y="3378200"/>
              <a:ext cx="2598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0" name="TextBox 79"/>
          <p:cNvSpPr txBox="1"/>
          <p:nvPr/>
        </p:nvSpPr>
        <p:spPr>
          <a:xfrm>
            <a:off x="6064738" y="239606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81" name="Picture 80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 rot="624930">
            <a:off x="749299" y="4511954"/>
            <a:ext cx="1956777" cy="1648276"/>
          </a:xfrm>
          <a:prstGeom prst="rect">
            <a:avLst/>
          </a:prstGeom>
        </p:spPr>
      </p:pic>
      <p:sp>
        <p:nvSpPr>
          <p:cNvPr id="82" name="Text Box 33"/>
          <p:cNvSpPr txBox="1">
            <a:spLocks noChangeArrowheads="1"/>
          </p:cNvSpPr>
          <p:nvPr/>
        </p:nvSpPr>
        <p:spPr bwMode="auto">
          <a:xfrm>
            <a:off x="4905863" y="3892271"/>
            <a:ext cx="12446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defRPr/>
            </a:pPr>
            <a:r>
              <a:rPr lang="en-US" sz="1400" dirty="0" err="1">
                <a:ea typeface="MS PGothic" charset="0"/>
                <a:cs typeface="MS PGothic" charset="0"/>
              </a:rPr>
              <a:t>Oligomerization</a:t>
            </a:r>
            <a:endParaRPr lang="en-US" sz="1400" dirty="0">
              <a:ea typeface="MS PGothic" charset="0"/>
              <a:cs typeface="MS PGothic" charset="0"/>
            </a:endParaRPr>
          </a:p>
        </p:txBody>
      </p:sp>
      <p:sp>
        <p:nvSpPr>
          <p:cNvPr id="83" name="AutoShape 79"/>
          <p:cNvSpPr>
            <a:spLocks noChangeArrowheads="1"/>
          </p:cNvSpPr>
          <p:nvPr/>
        </p:nvSpPr>
        <p:spPr bwMode="auto">
          <a:xfrm rot="5400000">
            <a:off x="4727182" y="3597876"/>
            <a:ext cx="285750" cy="361950"/>
          </a:xfrm>
          <a:prstGeom prst="triangle">
            <a:avLst>
              <a:gd name="adj" fmla="val 50000"/>
            </a:avLst>
          </a:prstGeom>
          <a:solidFill>
            <a:srgbClr val="595959"/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84" name="Text Box 34"/>
          <p:cNvSpPr txBox="1">
            <a:spLocks noChangeArrowheads="1"/>
          </p:cNvSpPr>
          <p:nvPr/>
        </p:nvSpPr>
        <p:spPr bwMode="auto">
          <a:xfrm rot="4082023">
            <a:off x="4258163" y="3274734"/>
            <a:ext cx="244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rot="10800000" vert="eaVert" lIns="0" tIns="0" rIns="0" bIns="0">
            <a:spAutoFit/>
          </a:bodyPr>
          <a:lstStyle/>
          <a:p>
            <a:pPr algn="ctr">
              <a:defRPr/>
            </a:pPr>
            <a:endParaRPr lang="en-GB" sz="1600" b="1">
              <a:ea typeface="MS PGothic" charset="0"/>
              <a:cs typeface="MS PGothic" charset="0"/>
            </a:endParaRPr>
          </a:p>
        </p:txBody>
      </p:sp>
      <p:sp>
        <p:nvSpPr>
          <p:cNvPr id="85" name="Oval 51"/>
          <p:cNvSpPr>
            <a:spLocks noChangeArrowheads="1"/>
          </p:cNvSpPr>
          <p:nvPr/>
        </p:nvSpPr>
        <p:spPr bwMode="auto">
          <a:xfrm>
            <a:off x="3900976" y="3371571"/>
            <a:ext cx="822325" cy="812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sp>
        <p:nvSpPr>
          <p:cNvPr id="86" name="Text Box 53"/>
          <p:cNvSpPr txBox="1">
            <a:spLocks noChangeArrowheads="1"/>
          </p:cNvSpPr>
          <p:nvPr/>
        </p:nvSpPr>
        <p:spPr bwMode="auto">
          <a:xfrm>
            <a:off x="3893056" y="3466821"/>
            <a:ext cx="8032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sz="1600" b="1" dirty="0" smtClean="0">
                <a:ea typeface="MS PGothic" charset="0"/>
                <a:cs typeface="MS PGothic" charset="0"/>
              </a:rPr>
              <a:t>BAX</a:t>
            </a:r>
            <a:endParaRPr lang="en-US" sz="1600" b="1" dirty="0">
              <a:ea typeface="MS PGothic" charset="0"/>
              <a:cs typeface="MS PGothic" charset="0"/>
            </a:endParaRPr>
          </a:p>
        </p:txBody>
      </p:sp>
      <p:sp>
        <p:nvSpPr>
          <p:cNvPr id="87" name="Text Box 54"/>
          <p:cNvSpPr txBox="1">
            <a:spLocks noChangeArrowheads="1"/>
          </p:cNvSpPr>
          <p:nvPr/>
        </p:nvSpPr>
        <p:spPr bwMode="auto">
          <a:xfrm>
            <a:off x="3907654" y="3820523"/>
            <a:ext cx="8032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sz="1600" b="1" dirty="0" smtClean="0">
                <a:ea typeface="MS PGothic" charset="0"/>
                <a:cs typeface="MS PGothic" charset="0"/>
              </a:rPr>
              <a:t>BAK</a:t>
            </a:r>
            <a:endParaRPr lang="en-US" sz="1600" b="1" dirty="0">
              <a:ea typeface="MS PGothic" charset="0"/>
              <a:cs typeface="MS PGothic" charset="0"/>
            </a:endParaRPr>
          </a:p>
        </p:txBody>
      </p:sp>
      <p:sp>
        <p:nvSpPr>
          <p:cNvPr id="88" name="TextBox 95"/>
          <p:cNvSpPr txBox="1">
            <a:spLocks noChangeArrowheads="1"/>
          </p:cNvSpPr>
          <p:nvPr/>
        </p:nvSpPr>
        <p:spPr bwMode="auto">
          <a:xfrm>
            <a:off x="3813663" y="2994538"/>
            <a:ext cx="10747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>
                <a:solidFill>
                  <a:srgbClr val="FF0000"/>
                </a:solidFill>
              </a:rPr>
              <a:t>Effectors</a:t>
            </a:r>
          </a:p>
        </p:txBody>
      </p:sp>
      <p:grpSp>
        <p:nvGrpSpPr>
          <p:cNvPr id="89" name="Group 88"/>
          <p:cNvGrpSpPr/>
          <p:nvPr/>
        </p:nvGrpSpPr>
        <p:grpSpPr>
          <a:xfrm>
            <a:off x="3721885" y="2113388"/>
            <a:ext cx="299946" cy="304800"/>
            <a:chOff x="3417475" y="2282728"/>
            <a:chExt cx="373063" cy="304800"/>
          </a:xfrm>
        </p:grpSpPr>
        <p:sp>
          <p:nvSpPr>
            <p:cNvPr id="90" name="AutoShape 39"/>
            <p:cNvSpPr>
              <a:spLocks noChangeArrowheads="1"/>
            </p:cNvSpPr>
            <p:nvPr/>
          </p:nvSpPr>
          <p:spPr bwMode="auto">
            <a:xfrm rot="5400000">
              <a:off x="3446050" y="2254153"/>
              <a:ext cx="304800" cy="36195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/>
          </p:spPr>
          <p:txBody>
            <a:bodyPr wrap="square" lIns="0" tIns="0" rIns="0" bIns="0" anchor="ctr">
              <a:spAutoFit/>
            </a:bodyPr>
            <a:lstStyle/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  <p:grpSp>
          <p:nvGrpSpPr>
            <p:cNvPr id="91" name="Group 90"/>
            <p:cNvGrpSpPr/>
            <p:nvPr/>
          </p:nvGrpSpPr>
          <p:grpSpPr>
            <a:xfrm>
              <a:off x="3453988" y="2295428"/>
              <a:ext cx="336550" cy="279400"/>
              <a:chOff x="3453988" y="2300191"/>
              <a:chExt cx="336550" cy="279400"/>
            </a:xfrm>
          </p:grpSpPr>
          <p:sp>
            <p:nvSpPr>
              <p:cNvPr id="92" name="Line 40"/>
              <p:cNvSpPr>
                <a:spLocks noChangeShapeType="1"/>
              </p:cNvSpPr>
              <p:nvPr/>
            </p:nvSpPr>
            <p:spPr bwMode="auto">
              <a:xfrm>
                <a:off x="3455576" y="2300191"/>
                <a:ext cx="333375" cy="1349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3" name="Line 41"/>
              <p:cNvSpPr>
                <a:spLocks noChangeShapeType="1"/>
              </p:cNvSpPr>
              <p:nvPr/>
            </p:nvSpPr>
            <p:spPr bwMode="auto">
              <a:xfrm flipH="1">
                <a:off x="3453988" y="2438303"/>
                <a:ext cx="336550" cy="141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</p:grpSp>
      </p:grpSp>
      <p:grpSp>
        <p:nvGrpSpPr>
          <p:cNvPr id="111" name="Group 110"/>
          <p:cNvGrpSpPr/>
          <p:nvPr/>
        </p:nvGrpSpPr>
        <p:grpSpPr>
          <a:xfrm>
            <a:off x="1524488" y="1912538"/>
            <a:ext cx="1333819" cy="676275"/>
            <a:chOff x="1524488" y="2081878"/>
            <a:chExt cx="1333819" cy="676275"/>
          </a:xfrm>
        </p:grpSpPr>
        <p:grpSp>
          <p:nvGrpSpPr>
            <p:cNvPr id="112" name="Group 111"/>
            <p:cNvGrpSpPr/>
            <p:nvPr/>
          </p:nvGrpSpPr>
          <p:grpSpPr>
            <a:xfrm>
              <a:off x="1524488" y="2081878"/>
              <a:ext cx="963613" cy="676275"/>
              <a:chOff x="1524488" y="2096476"/>
              <a:chExt cx="963613" cy="676275"/>
            </a:xfrm>
          </p:grpSpPr>
          <p:sp>
            <p:nvSpPr>
              <p:cNvPr id="114" name="AutoShape 43"/>
              <p:cNvSpPr>
                <a:spLocks noChangeAspect="1" noChangeArrowheads="1"/>
              </p:cNvSpPr>
              <p:nvPr/>
            </p:nvSpPr>
            <p:spPr bwMode="auto">
              <a:xfrm rot="5400000">
                <a:off x="1668157" y="1952807"/>
                <a:ext cx="676275" cy="963613"/>
              </a:xfrm>
              <a:prstGeom prst="roundRect">
                <a:avLst>
                  <a:gd name="adj" fmla="val 16667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lIns="0" tIns="0" rIns="0" bIns="0" anchor="ctr">
                <a:spAutoFit/>
              </a:bodyPr>
              <a:lstStyle/>
              <a:p>
                <a:pPr>
                  <a:defRPr/>
                </a:pPr>
                <a:endParaRPr lang="en-US"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15" name="Text Box 44"/>
              <p:cNvSpPr txBox="1">
                <a:spLocks noChangeArrowheads="1"/>
              </p:cNvSpPr>
              <p:nvPr/>
            </p:nvSpPr>
            <p:spPr bwMode="auto">
              <a:xfrm>
                <a:off x="1593717" y="2193029"/>
                <a:ext cx="803275" cy="492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600" b="1" dirty="0" smtClean="0">
                    <a:ea typeface="MS PGothic" charset="0"/>
                    <a:cs typeface="MS PGothic" charset="0"/>
                  </a:rPr>
                  <a:t>BH3</a:t>
                </a:r>
              </a:p>
              <a:p>
                <a:pPr algn="ctr">
                  <a:defRPr/>
                </a:pPr>
                <a:r>
                  <a:rPr lang="en-US" sz="1600" b="1" dirty="0" smtClean="0">
                    <a:ea typeface="MS PGothic" charset="0"/>
                    <a:cs typeface="MS PGothic" charset="0"/>
                  </a:rPr>
                  <a:t>Only</a:t>
                </a:r>
                <a:endParaRPr lang="en-US" sz="1600" b="1" dirty="0">
                  <a:ea typeface="MS PGothic" charset="0"/>
                  <a:cs typeface="MS PGothic" charset="0"/>
                </a:endParaRPr>
              </a:p>
            </p:txBody>
          </p:sp>
        </p:grpSp>
        <p:sp>
          <p:nvSpPr>
            <p:cNvPr id="113" name="AutoShape 79"/>
            <p:cNvSpPr>
              <a:spLocks noChangeArrowheads="1"/>
            </p:cNvSpPr>
            <p:nvPr/>
          </p:nvSpPr>
          <p:spPr bwMode="auto">
            <a:xfrm rot="5400000">
              <a:off x="2534457" y="2243278"/>
              <a:ext cx="285750" cy="361950"/>
            </a:xfrm>
            <a:prstGeom prst="triangle">
              <a:avLst>
                <a:gd name="adj" fmla="val 50000"/>
              </a:avLst>
            </a:prstGeom>
            <a:solidFill>
              <a:srgbClr val="595959"/>
            </a:solidFill>
            <a:ln w="12700" cmpd="sng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>
                <a:ea typeface="MS PGothic" charset="0"/>
                <a:cs typeface="MS PGothic" charset="0"/>
              </a:endParaRPr>
            </a:p>
          </p:txBody>
        </p:sp>
      </p:grpSp>
      <p:sp>
        <p:nvSpPr>
          <p:cNvPr id="119" name="TextBox 118"/>
          <p:cNvSpPr txBox="1"/>
          <p:nvPr/>
        </p:nvSpPr>
        <p:spPr>
          <a:xfrm>
            <a:off x="136407" y="117722"/>
            <a:ext cx="853345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Targeting BCL-2 proteins directly as a therapeutic </a:t>
            </a:r>
          </a:p>
          <a:p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Strategy may provide greater outcomes</a:t>
            </a:r>
          </a:p>
        </p:txBody>
      </p:sp>
      <p:sp>
        <p:nvSpPr>
          <p:cNvPr id="120" name="AutoShape 79"/>
          <p:cNvSpPr>
            <a:spLocks noChangeArrowheads="1"/>
          </p:cNvSpPr>
          <p:nvPr/>
        </p:nvSpPr>
        <p:spPr bwMode="auto">
          <a:xfrm rot="5400000">
            <a:off x="3742710" y="2117687"/>
            <a:ext cx="298770" cy="294659"/>
          </a:xfrm>
          <a:prstGeom prst="triangle">
            <a:avLst>
              <a:gd name="adj" fmla="val 50000"/>
            </a:avLst>
          </a:prstGeom>
          <a:solidFill>
            <a:srgbClr val="993366"/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endParaRPr lang="en-US">
              <a:ea typeface="MS PGothic" charset="0"/>
              <a:cs typeface="MS PGothic" charset="0"/>
            </a:endParaRPr>
          </a:p>
        </p:txBody>
      </p:sp>
      <p:grpSp>
        <p:nvGrpSpPr>
          <p:cNvPr id="97" name="Group 99"/>
          <p:cNvGrpSpPr>
            <a:grpSpLocks/>
          </p:cNvGrpSpPr>
          <p:nvPr/>
        </p:nvGrpSpPr>
        <p:grpSpPr bwMode="auto">
          <a:xfrm rot="5400000">
            <a:off x="4791851" y="2446047"/>
            <a:ext cx="260350" cy="823946"/>
            <a:chOff x="4178037" y="2881313"/>
            <a:chExt cx="259820" cy="496887"/>
          </a:xfrm>
        </p:grpSpPr>
        <p:cxnSp>
          <p:nvCxnSpPr>
            <p:cNvPr id="98" name="Straight Connector 100"/>
            <p:cNvCxnSpPr>
              <a:cxnSpLocks noChangeShapeType="1"/>
            </p:cNvCxnSpPr>
            <p:nvPr/>
          </p:nvCxnSpPr>
          <p:spPr bwMode="auto">
            <a:xfrm>
              <a:off x="4301068" y="2881313"/>
              <a:ext cx="0" cy="4968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9" name="Straight Connector 101"/>
            <p:cNvCxnSpPr>
              <a:cxnSpLocks noChangeShapeType="1"/>
            </p:cNvCxnSpPr>
            <p:nvPr/>
          </p:nvCxnSpPr>
          <p:spPr bwMode="auto">
            <a:xfrm flipH="1">
              <a:off x="4178037" y="3378200"/>
              <a:ext cx="2598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00" name="Rectangle 99"/>
          <p:cNvSpPr/>
          <p:nvPr/>
        </p:nvSpPr>
        <p:spPr>
          <a:xfrm>
            <a:off x="3715181" y="6358071"/>
            <a:ext cx="1498693" cy="378644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70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Picture 4"/>
          <p:cNvSpPr>
            <a:spLocks noChangeAspect="1" noChangeArrowheads="1"/>
          </p:cNvSpPr>
          <p:nvPr/>
        </p:nvSpPr>
        <p:spPr bwMode="auto">
          <a:xfrm>
            <a:off x="4275138" y="3751789"/>
            <a:ext cx="4264025" cy="248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8" name="Object 4">
            <a:hlinkClick r:id="" action="ppaction://noaction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6768134"/>
              </p:ext>
            </p:extLst>
          </p:nvPr>
        </p:nvGraphicFramePr>
        <p:xfrm>
          <a:off x="3234267" y="1437745"/>
          <a:ext cx="4985748" cy="2075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6" name="Document" r:id="rId3" imgW="6553200" imgH="2730500" progId="Word.Document.8">
                  <p:embed/>
                </p:oleObj>
              </mc:Choice>
              <mc:Fallback>
                <p:oleObj name="Document" r:id="rId3" imgW="6553200" imgH="273050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632" r="1436"/>
                      <a:stretch>
                        <a:fillRect/>
                      </a:stretch>
                    </p:blipFill>
                    <p:spPr bwMode="auto">
                      <a:xfrm>
                        <a:off x="3234267" y="1437745"/>
                        <a:ext cx="4985748" cy="20759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310092" y="1025522"/>
            <a:ext cx="3509963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chemeClr val="accent2"/>
                </a:solidFill>
                <a:cs typeface="+mn-cs"/>
              </a:rPr>
              <a:t>BCL-2:navitoclax crystal structure </a:t>
            </a:r>
          </a:p>
        </p:txBody>
      </p:sp>
      <p:grpSp>
        <p:nvGrpSpPr>
          <p:cNvPr id="10" name="Group 1"/>
          <p:cNvGrpSpPr>
            <a:grpSpLocks/>
          </p:cNvGrpSpPr>
          <p:nvPr/>
        </p:nvGrpSpPr>
        <p:grpSpPr bwMode="auto">
          <a:xfrm>
            <a:off x="622301" y="1284287"/>
            <a:ext cx="2087032" cy="2229380"/>
            <a:chOff x="6265863" y="1357313"/>
            <a:chExt cx="2828925" cy="3113087"/>
          </a:xfrm>
        </p:grpSpPr>
        <p:pic>
          <p:nvPicPr>
            <p:cNvPr id="11" name="Picture 3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0" r="2853" b="1831"/>
            <a:stretch>
              <a:fillRect/>
            </a:stretch>
          </p:blipFill>
          <p:spPr bwMode="auto">
            <a:xfrm>
              <a:off x="6265863" y="1357313"/>
              <a:ext cx="2828925" cy="31130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2" name="Line 44"/>
            <p:cNvSpPr>
              <a:spLocks noChangeShapeType="1"/>
            </p:cNvSpPr>
            <p:nvPr/>
          </p:nvSpPr>
          <p:spPr bwMode="auto">
            <a:xfrm flipH="1" flipV="1">
              <a:off x="7679397" y="3552138"/>
              <a:ext cx="525663" cy="68599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3" name="Line 45"/>
            <p:cNvSpPr>
              <a:spLocks noChangeShapeType="1"/>
            </p:cNvSpPr>
            <p:nvPr/>
          </p:nvSpPr>
          <p:spPr bwMode="auto">
            <a:xfrm flipH="1" flipV="1">
              <a:off x="8286789" y="2885948"/>
              <a:ext cx="523806" cy="82823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4" name="Text Box 46"/>
            <p:cNvSpPr txBox="1">
              <a:spLocks noChangeArrowheads="1"/>
            </p:cNvSpPr>
            <p:nvPr/>
          </p:nvSpPr>
          <p:spPr bwMode="auto">
            <a:xfrm>
              <a:off x="7974734" y="4023873"/>
              <a:ext cx="313913" cy="2988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2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en-US" sz="1800" b="1" dirty="0">
                  <a:cs typeface="+mn-cs"/>
                </a:rPr>
                <a:t>P2</a:t>
              </a:r>
            </a:p>
          </p:txBody>
        </p:sp>
        <p:sp>
          <p:nvSpPr>
            <p:cNvPr id="15" name="Text Box 47"/>
            <p:cNvSpPr txBox="1">
              <a:spLocks noChangeArrowheads="1"/>
            </p:cNvSpPr>
            <p:nvPr/>
          </p:nvSpPr>
          <p:spPr bwMode="auto">
            <a:xfrm>
              <a:off x="8641566" y="3546737"/>
              <a:ext cx="313912" cy="2988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2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en-US" sz="1800" b="1">
                  <a:cs typeface="+mn-cs"/>
                </a:rPr>
                <a:t>P4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61926" y="3657597"/>
            <a:ext cx="5697538" cy="2597150"/>
            <a:chOff x="3260725" y="1692275"/>
            <a:chExt cx="5697538" cy="2174875"/>
          </a:xfrm>
        </p:grpSpPr>
        <p:pic>
          <p:nvPicPr>
            <p:cNvPr id="17" name="Picture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0725" y="1781175"/>
              <a:ext cx="2878138" cy="1798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38863" y="1692275"/>
              <a:ext cx="2819400" cy="217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67733" y="194734"/>
            <a:ext cx="7868440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ABT-263 (</a:t>
            </a:r>
            <a:r>
              <a:rPr lang="en-US" sz="2400" b="1" dirty="0" err="1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navitoclax</a:t>
            </a:r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) is a 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small </a:t>
            </a:r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molecule BH3 mimetic </a:t>
            </a:r>
            <a:endParaRPr lang="en-US" sz="2400" b="1" dirty="0" smtClean="0">
              <a:solidFill>
                <a:srgbClr val="00009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of </a:t>
            </a:r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BAD that 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induces </a:t>
            </a:r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apoptosis</a:t>
            </a:r>
            <a:endParaRPr lang="en-US" sz="2400" b="1" dirty="0" smtClean="0">
              <a:solidFill>
                <a:srgbClr val="000090"/>
              </a:solidFill>
            </a:endParaRPr>
          </a:p>
        </p:txBody>
      </p:sp>
      <p:pic>
        <p:nvPicPr>
          <p:cNvPr id="22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663" y="4047065"/>
            <a:ext cx="3092754" cy="19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3715181" y="6358071"/>
            <a:ext cx="1498693" cy="378644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115732" y="6477000"/>
            <a:ext cx="312232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 err="1" smtClean="0"/>
              <a:t>Tse</a:t>
            </a:r>
            <a:r>
              <a:rPr lang="en-US" sz="1200" dirty="0"/>
              <a:t> </a:t>
            </a:r>
            <a:r>
              <a:rPr lang="en-US" sz="1200" dirty="0" smtClean="0"/>
              <a:t>C </a:t>
            </a:r>
            <a:r>
              <a:rPr lang="en-US" sz="1200" i="1" dirty="0"/>
              <a:t>et al</a:t>
            </a:r>
            <a:r>
              <a:rPr lang="en-US" sz="1200" dirty="0"/>
              <a:t>. </a:t>
            </a:r>
            <a:r>
              <a:rPr lang="en-US" sz="1200" i="1" dirty="0"/>
              <a:t>Cancer </a:t>
            </a:r>
            <a:r>
              <a:rPr lang="en-US" sz="1200" i="1" dirty="0" smtClean="0"/>
              <a:t>Research </a:t>
            </a:r>
            <a:r>
              <a:rPr lang="en-US" sz="1200" dirty="0" smtClean="0"/>
              <a:t>2008; 68: 3421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79096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6200" y="97135"/>
            <a:ext cx="73067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CLL 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cells overexpress BCL-2 and are “primed </a:t>
            </a:r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for 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death</a:t>
            </a:r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”</a:t>
            </a:r>
            <a:endParaRPr lang="en-US" sz="2400" b="1" dirty="0">
              <a:solidFill>
                <a:srgbClr val="00009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7000" y="1058334"/>
            <a:ext cx="7425110" cy="123110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 smtClean="0"/>
              <a:t>Uniformly high BCL-2 and BIM expression “primes” or sensitizes cells for death</a:t>
            </a:r>
          </a:p>
          <a:p>
            <a:pPr marL="285750" indent="-285750">
              <a:buFont typeface="Arial"/>
              <a:buChar char="•"/>
            </a:pPr>
            <a:endParaRPr lang="en-US" sz="1600" dirty="0" smtClean="0"/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BCL-2:BIM complexes form at outer mitochondrial membranes</a:t>
            </a:r>
          </a:p>
          <a:p>
            <a:pPr marL="285750" indent="-285750">
              <a:buFont typeface="Arial"/>
              <a:buChar char="•"/>
            </a:pPr>
            <a:endParaRPr lang="en-US" sz="1600" dirty="0" smtClean="0"/>
          </a:p>
          <a:p>
            <a:pPr marL="285750" indent="-285750">
              <a:buFont typeface="Arial"/>
              <a:buChar char="•"/>
            </a:pPr>
            <a:r>
              <a:rPr lang="en-US" sz="1600" dirty="0" err="1" smtClean="0"/>
              <a:t>Navitoclax</a:t>
            </a:r>
            <a:r>
              <a:rPr lang="en-US" sz="1600" dirty="0" smtClean="0"/>
              <a:t> potently kills CLL patient samples ex vivo</a:t>
            </a:r>
          </a:p>
        </p:txBody>
      </p:sp>
      <p:pic>
        <p:nvPicPr>
          <p:cNvPr id="8" name="Picture 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57" y="2564627"/>
            <a:ext cx="2971776" cy="1634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7846" b="48732"/>
          <a:stretch/>
        </p:blipFill>
        <p:spPr bwMode="auto">
          <a:xfrm>
            <a:off x="575732" y="4747686"/>
            <a:ext cx="4387850" cy="113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5977465" y="2605309"/>
            <a:ext cx="2930286" cy="3088067"/>
            <a:chOff x="5977465" y="2605309"/>
            <a:chExt cx="2930286" cy="3088067"/>
          </a:xfrm>
        </p:grpSpPr>
        <p:pic>
          <p:nvPicPr>
            <p:cNvPr id="12" name="Picture 71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12399" r="45270"/>
            <a:stretch/>
          </p:blipFill>
          <p:spPr bwMode="auto">
            <a:xfrm>
              <a:off x="5977465" y="2605309"/>
              <a:ext cx="2904455" cy="28757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7509932" y="5477932"/>
              <a:ext cx="139781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b="1" dirty="0" smtClean="0"/>
                <a:t>EC</a:t>
              </a:r>
              <a:r>
                <a:rPr lang="en-US" sz="1400" b="1" baseline="-25000" dirty="0" smtClean="0"/>
                <a:t>50</a:t>
              </a:r>
              <a:r>
                <a:rPr lang="en-US" sz="1400" b="1" dirty="0" smtClean="0"/>
                <a:t> = 0.006 </a:t>
              </a:r>
              <a:r>
                <a:rPr lang="en-US" sz="1400" b="1" dirty="0" err="1" smtClean="0">
                  <a:latin typeface="Symbol" charset="2"/>
                  <a:cs typeface="Symbol" charset="2"/>
                </a:rPr>
                <a:t>m</a:t>
              </a:r>
              <a:r>
                <a:rPr lang="en-US" sz="1400" b="1" dirty="0" err="1" smtClean="0">
                  <a:latin typeface="Arial"/>
                  <a:cs typeface="Arial"/>
                </a:rPr>
                <a:t>M</a:t>
              </a:r>
              <a:endParaRPr lang="en-US" sz="1400" b="1" dirty="0" smtClean="0">
                <a:latin typeface="Arial"/>
                <a:cs typeface="Arial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972735" y="4512736"/>
            <a:ext cx="178256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 smtClean="0"/>
              <a:t>CLL Patient Samples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15181" y="6358071"/>
            <a:ext cx="1498693" cy="378644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240" y="2751667"/>
            <a:ext cx="2586035" cy="1490134"/>
          </a:xfrm>
          <a:prstGeom prst="rect">
            <a:avLst/>
          </a:prstGeom>
        </p:spPr>
      </p:pic>
      <p:sp>
        <p:nvSpPr>
          <p:cNvPr id="10" name="Rectangle 74"/>
          <p:cNvSpPr>
            <a:spLocks noChangeArrowheads="1"/>
          </p:cNvSpPr>
          <p:nvPr/>
        </p:nvSpPr>
        <p:spPr bwMode="auto">
          <a:xfrm>
            <a:off x="1236157" y="6022974"/>
            <a:ext cx="3401472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tx2"/>
                </a:solidFill>
                <a:cs typeface="+mn-cs"/>
              </a:rPr>
              <a:t>Del </a:t>
            </a:r>
            <a:r>
              <a:rPr lang="en-US" sz="1200" dirty="0" err="1">
                <a:solidFill>
                  <a:schemeClr val="tx2"/>
                </a:solidFill>
                <a:cs typeface="+mn-cs"/>
              </a:rPr>
              <a:t>Gaizo</a:t>
            </a:r>
            <a:r>
              <a:rPr lang="en-US" sz="1200" dirty="0">
                <a:solidFill>
                  <a:schemeClr val="tx2"/>
                </a:solidFill>
                <a:cs typeface="+mn-cs"/>
              </a:rPr>
              <a:t> </a:t>
            </a:r>
            <a:r>
              <a:rPr lang="en-US" sz="1200" dirty="0" smtClean="0">
                <a:solidFill>
                  <a:schemeClr val="tx2"/>
                </a:solidFill>
                <a:cs typeface="+mn-cs"/>
              </a:rPr>
              <a:t>Moore</a:t>
            </a:r>
            <a:r>
              <a:rPr lang="en-US" sz="1200" dirty="0">
                <a:solidFill>
                  <a:schemeClr val="tx2"/>
                </a:solidFill>
              </a:rPr>
              <a:t> </a:t>
            </a:r>
            <a:r>
              <a:rPr lang="en-US" sz="1200" dirty="0" smtClean="0">
                <a:solidFill>
                  <a:schemeClr val="tx2"/>
                </a:solidFill>
              </a:rPr>
              <a:t>V </a:t>
            </a:r>
            <a:r>
              <a:rPr lang="en-US" sz="1200" i="1" dirty="0" err="1" smtClean="0">
                <a:solidFill>
                  <a:schemeClr val="tx2"/>
                </a:solidFill>
                <a:cs typeface="+mn-cs"/>
              </a:rPr>
              <a:t>et.al</a:t>
            </a:r>
            <a:r>
              <a:rPr lang="en-US" sz="1200" dirty="0">
                <a:solidFill>
                  <a:schemeClr val="tx2"/>
                </a:solidFill>
                <a:cs typeface="+mn-cs"/>
              </a:rPr>
              <a:t>. </a:t>
            </a:r>
            <a:r>
              <a:rPr lang="en-US" sz="1200" i="1" dirty="0">
                <a:solidFill>
                  <a:schemeClr val="tx2"/>
                </a:solidFill>
                <a:cs typeface="+mn-cs"/>
              </a:rPr>
              <a:t>J. </a:t>
            </a:r>
            <a:r>
              <a:rPr lang="en-US" sz="1200" i="1" dirty="0" err="1">
                <a:solidFill>
                  <a:schemeClr val="tx2"/>
                </a:solidFill>
                <a:cs typeface="+mn-cs"/>
              </a:rPr>
              <a:t>Clin</a:t>
            </a:r>
            <a:r>
              <a:rPr lang="en-US" sz="1200" i="1" dirty="0">
                <a:solidFill>
                  <a:schemeClr val="tx2"/>
                </a:solidFill>
                <a:cs typeface="+mn-cs"/>
              </a:rPr>
              <a:t>. Invest.</a:t>
            </a:r>
            <a:r>
              <a:rPr lang="en-US" sz="1200" dirty="0">
                <a:solidFill>
                  <a:schemeClr val="tx2"/>
                </a:solidFill>
                <a:cs typeface="+mn-cs"/>
              </a:rPr>
              <a:t> </a:t>
            </a:r>
            <a:r>
              <a:rPr lang="en-US" sz="1200" dirty="0" smtClean="0">
                <a:solidFill>
                  <a:schemeClr val="tx2"/>
                </a:solidFill>
                <a:cs typeface="+mn-cs"/>
              </a:rPr>
              <a:t>2007</a:t>
            </a:r>
            <a:r>
              <a:rPr lang="en-US" sz="1200" dirty="0">
                <a:solidFill>
                  <a:schemeClr val="tx2"/>
                </a:solidFill>
              </a:rPr>
              <a:t>;</a:t>
            </a:r>
            <a:r>
              <a:rPr lang="en-US" sz="1200" dirty="0" smtClean="0">
                <a:solidFill>
                  <a:schemeClr val="tx2"/>
                </a:solidFill>
              </a:rPr>
              <a:t>117</a:t>
            </a:r>
            <a:endParaRPr lang="en-US" sz="12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44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956721"/>
            <a:ext cx="8631238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5719763" y="617525"/>
            <a:ext cx="24653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 err="1"/>
              <a:t>navitoclax</a:t>
            </a:r>
            <a:r>
              <a:rPr lang="en-US" sz="1600" dirty="0"/>
              <a:t> Phase 1a Trial</a:t>
            </a: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3369190"/>
            <a:ext cx="8140700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3598333" y="6383867"/>
            <a:ext cx="1608667" cy="3217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37"/>
          <p:cNvSpPr>
            <a:spLocks noChangeArrowheads="1"/>
          </p:cNvSpPr>
          <p:nvPr/>
        </p:nvSpPr>
        <p:spPr bwMode="auto">
          <a:xfrm>
            <a:off x="3027892" y="6599236"/>
            <a:ext cx="297970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fr-FR" sz="1200" dirty="0">
                <a:solidFill>
                  <a:schemeClr val="tx2"/>
                </a:solidFill>
              </a:rPr>
              <a:t>Wilson et al., </a:t>
            </a:r>
            <a:r>
              <a:rPr lang="fr-FR" sz="1200" i="1" dirty="0">
                <a:solidFill>
                  <a:schemeClr val="tx2"/>
                </a:solidFill>
              </a:rPr>
              <a:t>Lancet </a:t>
            </a:r>
            <a:r>
              <a:rPr lang="fr-FR" sz="1200" i="1" dirty="0" err="1">
                <a:solidFill>
                  <a:schemeClr val="tx2"/>
                </a:solidFill>
              </a:rPr>
              <a:t>Oncol</a:t>
            </a:r>
            <a:r>
              <a:rPr lang="fr-FR" sz="1200" dirty="0">
                <a:solidFill>
                  <a:schemeClr val="tx2"/>
                </a:solidFill>
              </a:rPr>
              <a:t> 11, 1149, (2010)</a:t>
            </a:r>
          </a:p>
        </p:txBody>
      </p:sp>
      <p:sp>
        <p:nvSpPr>
          <p:cNvPr id="9" name="Rectangle 30"/>
          <p:cNvSpPr>
            <a:spLocks noChangeArrowheads="1"/>
          </p:cNvSpPr>
          <p:nvPr/>
        </p:nvSpPr>
        <p:spPr bwMode="auto">
          <a:xfrm>
            <a:off x="3035299" y="6397098"/>
            <a:ext cx="3182938" cy="1846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tx2"/>
                </a:solidFill>
                <a:cs typeface="+mn-cs"/>
              </a:rPr>
              <a:t>Roberts, et al. </a:t>
            </a:r>
            <a:r>
              <a:rPr lang="en-US" sz="1200" i="1" dirty="0">
                <a:solidFill>
                  <a:schemeClr val="tx2"/>
                </a:solidFill>
                <a:cs typeface="+mn-cs"/>
              </a:rPr>
              <a:t>J </a:t>
            </a:r>
            <a:r>
              <a:rPr lang="en-US" sz="1200" i="1" dirty="0" err="1">
                <a:solidFill>
                  <a:schemeClr val="tx2"/>
                </a:solidFill>
                <a:cs typeface="+mn-cs"/>
              </a:rPr>
              <a:t>Clin</a:t>
            </a:r>
            <a:r>
              <a:rPr lang="en-US" sz="1200" i="1" dirty="0">
                <a:solidFill>
                  <a:schemeClr val="tx2"/>
                </a:solidFill>
                <a:cs typeface="+mn-cs"/>
              </a:rPr>
              <a:t> </a:t>
            </a:r>
            <a:r>
              <a:rPr lang="en-US" sz="1200" i="1" dirty="0" err="1">
                <a:solidFill>
                  <a:schemeClr val="tx2"/>
                </a:solidFill>
                <a:cs typeface="+mn-cs"/>
              </a:rPr>
              <a:t>Oncol</a:t>
            </a:r>
            <a:r>
              <a:rPr lang="en-US" sz="1200" dirty="0">
                <a:solidFill>
                  <a:schemeClr val="tx2"/>
                </a:solidFill>
                <a:cs typeface="+mn-cs"/>
              </a:rPr>
              <a:t> 30, 488 (2012)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066" y="160867"/>
            <a:ext cx="602042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BCL-2 is a clinically validated drug target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12329" y="5960536"/>
            <a:ext cx="620682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Inhibition profile of </a:t>
            </a:r>
            <a:r>
              <a:rPr lang="en-US" b="1" dirty="0" err="1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navitoclax</a:t>
            </a:r>
            <a:r>
              <a:rPr lang="en-US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 dictates therapeutic </a:t>
            </a:r>
            <a:r>
              <a:rPr lang="en-US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index</a:t>
            </a:r>
            <a:endParaRPr lang="en-US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92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733" y="169334"/>
            <a:ext cx="79354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Strong clinical rationale for a BCL-2 selective inhibitor</a:t>
            </a:r>
            <a:endParaRPr lang="en-US" sz="2400" b="1" dirty="0" smtClean="0">
              <a:solidFill>
                <a:srgbClr val="00009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467" y="1016000"/>
            <a:ext cx="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 err="1" smtClean="0"/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84667" y="756179"/>
            <a:ext cx="14930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dirty="0"/>
              <a:t>Hypothesis</a:t>
            </a:r>
            <a:r>
              <a:rPr lang="en-US" sz="1800" dirty="0"/>
              <a:t>:</a:t>
            </a:r>
          </a:p>
        </p:txBody>
      </p:sp>
      <p:sp>
        <p:nvSpPr>
          <p:cNvPr id="9" name="Rectangle 25"/>
          <p:cNvSpPr txBox="1">
            <a:spLocks noChangeArrowheads="1"/>
          </p:cNvSpPr>
          <p:nvPr/>
        </p:nvSpPr>
        <p:spPr bwMode="auto">
          <a:xfrm>
            <a:off x="67733" y="1192213"/>
            <a:ext cx="8940799" cy="12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ct val="20000"/>
              </a:spcBef>
              <a:spcAft>
                <a:spcPct val="25000"/>
              </a:spcAft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Arial" charset="0"/>
              </a:rPr>
              <a:t>BCL-</a:t>
            </a:r>
            <a:r>
              <a:rPr lang="en-US" sz="1800" dirty="0">
                <a:solidFill>
                  <a:srgbClr val="000000"/>
                </a:solidFill>
                <a:cs typeface="Arial" charset="0"/>
              </a:rPr>
              <a:t>2 selective inhibitors will maintain efficacy in lymphoid malignancies </a:t>
            </a:r>
          </a:p>
          <a:p>
            <a:pPr lvl="1" eaLnBrk="1" hangingPunct="1">
              <a:spcBef>
                <a:spcPct val="20000"/>
              </a:spcBef>
              <a:spcAft>
                <a:spcPct val="25000"/>
              </a:spcAft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Arial" charset="0"/>
              </a:rPr>
              <a:t>BCL-</a:t>
            </a:r>
            <a:r>
              <a:rPr lang="en-US" sz="1800" dirty="0">
                <a:solidFill>
                  <a:srgbClr val="000000"/>
                </a:solidFill>
                <a:cs typeface="Arial" charset="0"/>
              </a:rPr>
              <a:t>2 selective (</a:t>
            </a:r>
            <a:r>
              <a:rPr lang="en-US" sz="1800" dirty="0" smtClean="0">
                <a:solidFill>
                  <a:srgbClr val="000000"/>
                </a:solidFill>
                <a:cs typeface="Arial" charset="0"/>
              </a:rPr>
              <a:t>BCL-</a:t>
            </a:r>
            <a:r>
              <a:rPr lang="en-US" sz="1800" dirty="0">
                <a:solidFill>
                  <a:srgbClr val="000000"/>
                </a:solidFill>
                <a:cs typeface="Arial" charset="0"/>
              </a:rPr>
              <a:t>X</a:t>
            </a:r>
            <a:r>
              <a:rPr lang="en-US" sz="1800" baseline="-25000" dirty="0" smtClean="0">
                <a:solidFill>
                  <a:srgbClr val="000000"/>
                </a:solidFill>
                <a:cs typeface="Arial" charset="0"/>
              </a:rPr>
              <a:t>L</a:t>
            </a:r>
            <a:r>
              <a:rPr lang="en-US" sz="1800" dirty="0" smtClean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cs typeface="Arial" charset="0"/>
              </a:rPr>
              <a:t>sparing) inhibitors will not induce thrombocytopenia </a:t>
            </a:r>
          </a:p>
          <a:p>
            <a:pPr lvl="1" eaLnBrk="1" hangingPunct="1">
              <a:spcBef>
                <a:spcPct val="20000"/>
              </a:spcBef>
              <a:spcAft>
                <a:spcPct val="25000"/>
              </a:spcAft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cs typeface="Arial" charset="0"/>
              </a:rPr>
              <a:t>Greater therapeutic window will enable greater efficacy</a:t>
            </a:r>
          </a:p>
        </p:txBody>
      </p:sp>
      <p:pic>
        <p:nvPicPr>
          <p:cNvPr id="1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371" y="2687638"/>
            <a:ext cx="5826125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715181" y="6358071"/>
            <a:ext cx="1498693" cy="378644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89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6" name="Group 1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296090"/>
              </p:ext>
            </p:extLst>
          </p:nvPr>
        </p:nvGraphicFramePr>
        <p:xfrm>
          <a:off x="965191" y="920743"/>
          <a:ext cx="7469952" cy="1311276"/>
        </p:xfrm>
        <a:graphic>
          <a:graphicData uri="http://schemas.openxmlformats.org/drawingml/2006/table">
            <a:tbl>
              <a:tblPr/>
              <a:tblGrid>
                <a:gridCol w="1820332"/>
                <a:gridCol w="667404"/>
                <a:gridCol w="760240"/>
                <a:gridCol w="746184"/>
                <a:gridCol w="701140"/>
                <a:gridCol w="1432964"/>
                <a:gridCol w="1341688"/>
              </a:tblGrid>
              <a:tr h="365951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45720" marR="45720" marT="45700" marB="457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2673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TR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FRET K</a:t>
                      </a:r>
                      <a:r>
                        <a:rPr kumimoji="0" lang="en-US" sz="16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(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nM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45720" marR="45720" marT="45700" marB="457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267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Cellular Potency EC</a:t>
                      </a:r>
                      <a:r>
                        <a:rPr kumimoji="0" lang="en-US" sz="16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50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(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nM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45720" marR="45720" marT="45700" marB="457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267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54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45720" marR="45720" marT="45700" marB="45700" anchor="b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26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BCL-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</a:p>
                  </a:txBody>
                  <a:tcPr marL="45720" marR="45720" marT="45700" marB="45700" anchor="b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26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BCL-X</a:t>
                      </a:r>
                      <a:r>
                        <a:rPr kumimoji="0" lang="en-US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L</a:t>
                      </a:r>
                      <a:endParaRPr kumimoji="0" lang="en-US" sz="16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45720" marR="45720" marT="45700" marB="45700" anchor="b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26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BCL-W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45720" marR="45720" marT="45700" marB="45700" anchor="b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26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MCL-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</a:p>
                  </a:txBody>
                  <a:tcPr marL="45720" marR="45720" marT="45700" marB="45700" anchor="b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26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RS4;11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BCL-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2)</a:t>
                      </a:r>
                    </a:p>
                  </a:txBody>
                  <a:tcPr marL="45720" marR="45720" marT="45700" marB="45700" anchor="b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26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H146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BCL-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L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)</a:t>
                      </a:r>
                    </a:p>
                  </a:txBody>
                  <a:tcPr marL="45720" marR="45720" marT="45700" marB="45700" anchor="b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2673"/>
                    </a:solidFill>
                  </a:tcPr>
                </a:tc>
              </a:tr>
              <a:tr h="3049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navitoclax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(ABT-263)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45720" marR="45720" marT="45700" marB="457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26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0.04</a:t>
                      </a:r>
                    </a:p>
                  </a:txBody>
                  <a:tcPr marL="45720" marR="45720" marT="45700" marB="457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0.05</a:t>
                      </a:r>
                    </a:p>
                  </a:txBody>
                  <a:tcPr marL="45720" marR="45720" marT="45700" marB="457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7</a:t>
                      </a:r>
                    </a:p>
                  </a:txBody>
                  <a:tcPr marL="45720" marR="45720" marT="45700" marB="457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&gt;440</a:t>
                      </a:r>
                    </a:p>
                  </a:txBody>
                  <a:tcPr marL="45720" marR="45720" marT="45700" marB="457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110</a:t>
                      </a:r>
                    </a:p>
                  </a:txBody>
                  <a:tcPr marL="45720" marR="45720" marT="45700" marB="457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75</a:t>
                      </a:r>
                    </a:p>
                  </a:txBody>
                  <a:tcPr marL="45720" marR="45720" marT="45700" marB="457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49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venetoclax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(ABT-199)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45720" marR="45720" marT="45700" marB="457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626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&lt; 0.01</a:t>
                      </a:r>
                    </a:p>
                  </a:txBody>
                  <a:tcPr marL="45720" marR="45720" marT="45700" marB="457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48</a:t>
                      </a:r>
                    </a:p>
                  </a:txBody>
                  <a:tcPr marL="45720" marR="45720" marT="45700" marB="457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21</a:t>
                      </a:r>
                    </a:p>
                  </a:txBody>
                  <a:tcPr marL="45720" marR="45720" marT="45700" marB="457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&gt;440</a:t>
                      </a:r>
                    </a:p>
                  </a:txBody>
                  <a:tcPr marL="45720" marR="45720" marT="45700" marB="457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12</a:t>
                      </a:r>
                    </a:p>
                  </a:txBody>
                  <a:tcPr marL="45720" marR="45720" marT="45700" marB="457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3600</a:t>
                      </a:r>
                    </a:p>
                  </a:txBody>
                  <a:tcPr marL="45720" marR="45720" marT="45700" marB="457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4361386" y="2573869"/>
            <a:ext cx="4638723" cy="3759198"/>
            <a:chOff x="4522259" y="2565402"/>
            <a:chExt cx="4638723" cy="3759198"/>
          </a:xfrm>
        </p:grpSpPr>
        <p:grpSp>
          <p:nvGrpSpPr>
            <p:cNvPr id="10" name="Group 9"/>
            <p:cNvGrpSpPr/>
            <p:nvPr/>
          </p:nvGrpSpPr>
          <p:grpSpPr>
            <a:xfrm>
              <a:off x="4522259" y="2827867"/>
              <a:ext cx="4516020" cy="3496733"/>
              <a:chOff x="4522259" y="2827867"/>
              <a:chExt cx="4516020" cy="3496733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 rotWithShape="1">
              <a:blip r:embed="rId2"/>
              <a:srcRect t="15149"/>
              <a:stretch/>
            </p:blipFill>
            <p:spPr>
              <a:xfrm>
                <a:off x="4522259" y="2827867"/>
                <a:ext cx="4516020" cy="3496733"/>
              </a:xfrm>
              <a:prstGeom prst="rect">
                <a:avLst/>
              </a:prstGeom>
            </p:spPr>
          </p:pic>
          <p:sp>
            <p:nvSpPr>
              <p:cNvPr id="15" name="Rectangle 14"/>
              <p:cNvSpPr/>
              <p:nvPr/>
            </p:nvSpPr>
            <p:spPr bwMode="auto">
              <a:xfrm>
                <a:off x="4732867" y="5748867"/>
                <a:ext cx="313266" cy="5080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-128"/>
                  <a:cs typeface="ＭＳ Ｐゴシック" charset="-128"/>
                </a:endParaRP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7602856" y="3640664"/>
              <a:ext cx="81326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ABT-263</a:t>
              </a:r>
              <a:endParaRPr lang="en-US" sz="120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347713" y="3047996"/>
              <a:ext cx="81326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ABT-199</a:t>
              </a:r>
              <a:endParaRPr lang="en-US" sz="12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79279" y="2565402"/>
              <a:ext cx="15217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RS4;11 (QD x 7) </a:t>
              </a:r>
              <a:endParaRPr lang="en-US" sz="1400" b="1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84666" y="270933"/>
            <a:ext cx="755946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 err="1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Venetoclax</a:t>
            </a:r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 is a potent and selective BCL-2 inhibitor</a:t>
            </a:r>
            <a:endParaRPr lang="en-US" sz="2400" b="1" dirty="0" smtClean="0">
              <a:solidFill>
                <a:srgbClr val="00009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34" y="4172664"/>
            <a:ext cx="3877734" cy="206726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767667" y="6358467"/>
            <a:ext cx="1422400" cy="35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75"/>
          <p:cNvSpPr txBox="1">
            <a:spLocks noChangeArrowheads="1"/>
          </p:cNvSpPr>
          <p:nvPr/>
        </p:nvSpPr>
        <p:spPr bwMode="auto">
          <a:xfrm>
            <a:off x="2756963" y="6505576"/>
            <a:ext cx="353311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 err="1">
                <a:solidFill>
                  <a:srgbClr val="000000"/>
                </a:solidFill>
              </a:rPr>
              <a:t>Souers</a:t>
            </a:r>
            <a:r>
              <a:rPr lang="en-US" sz="1200" dirty="0">
                <a:solidFill>
                  <a:srgbClr val="000000"/>
                </a:solidFill>
              </a:rPr>
              <a:t> AJ </a:t>
            </a:r>
            <a:r>
              <a:rPr lang="en-US" sz="1200" i="1" dirty="0">
                <a:solidFill>
                  <a:srgbClr val="000000"/>
                </a:solidFill>
              </a:rPr>
              <a:t>et al</a:t>
            </a:r>
            <a:r>
              <a:rPr lang="en-US" sz="1200" dirty="0">
                <a:solidFill>
                  <a:srgbClr val="000000"/>
                </a:solidFill>
              </a:rPr>
              <a:t>. </a:t>
            </a:r>
            <a:r>
              <a:rPr lang="en-US" sz="1200" i="1" dirty="0"/>
              <a:t>Nature </a:t>
            </a:r>
            <a:r>
              <a:rPr lang="en-US" sz="1200" i="1" dirty="0" smtClean="0"/>
              <a:t>Medicine</a:t>
            </a:r>
            <a:r>
              <a:rPr lang="en-US" sz="1200" dirty="0"/>
              <a:t> </a:t>
            </a:r>
            <a:r>
              <a:rPr lang="en-US" sz="1200" dirty="0" smtClean="0"/>
              <a:t>2013;19:202</a:t>
            </a:r>
            <a:r>
              <a:rPr lang="en-US" sz="1200" dirty="0"/>
              <a:t>-208 </a:t>
            </a:r>
            <a:endParaRPr lang="en-US" sz="1200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718" y="2387598"/>
            <a:ext cx="3126206" cy="173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114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40267" y="1447814"/>
            <a:ext cx="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 err="1" smtClean="0"/>
          </a:p>
        </p:txBody>
      </p:sp>
      <p:sp>
        <p:nvSpPr>
          <p:cNvPr id="7" name="TextBox 6"/>
          <p:cNvSpPr txBox="1"/>
          <p:nvPr/>
        </p:nvSpPr>
        <p:spPr>
          <a:xfrm>
            <a:off x="93133" y="118533"/>
            <a:ext cx="7360989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BCL-2 overexpression is a predictive biomarker of </a:t>
            </a:r>
          </a:p>
          <a:p>
            <a:r>
              <a:rPr lang="en-US" sz="2400" b="1" dirty="0" err="1" smtClean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venetoclax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 sensitivity</a:t>
            </a:r>
            <a:endParaRPr lang="en-US" sz="2400" b="1" dirty="0" smtClean="0">
              <a:solidFill>
                <a:srgbClr val="00009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988735" y="1708219"/>
            <a:ext cx="3296484" cy="3092395"/>
            <a:chOff x="2988735" y="1708219"/>
            <a:chExt cx="3296484" cy="3092395"/>
          </a:xfrm>
        </p:grpSpPr>
        <p:pic>
          <p:nvPicPr>
            <p:cNvPr id="10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533"/>
            <a:stretch/>
          </p:blipFill>
          <p:spPr bwMode="auto">
            <a:xfrm>
              <a:off x="2988735" y="2252147"/>
              <a:ext cx="3296484" cy="2548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3964022" y="1708219"/>
              <a:ext cx="1640593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FF0000"/>
                  </a:solidFill>
                </a:rPr>
                <a:t>Cellular Viability </a:t>
              </a:r>
            </a:p>
            <a:p>
              <a:pPr algn="ctr"/>
              <a:r>
                <a:rPr lang="en-US" sz="1600" dirty="0" smtClean="0">
                  <a:solidFill>
                    <a:srgbClr val="FF0000"/>
                  </a:solidFill>
                </a:rPr>
                <a:t>(NHL Lines)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839525" y="1708215"/>
            <a:ext cx="22412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Cellular Viability</a:t>
            </a:r>
          </a:p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(CLL Patient Samples)</a:t>
            </a:r>
            <a:endParaRPr lang="en-US" sz="1600" dirty="0">
              <a:solidFill>
                <a:srgbClr val="FF0000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t="11187"/>
          <a:stretch/>
        </p:blipFill>
        <p:spPr>
          <a:xfrm>
            <a:off x="-68598" y="2319886"/>
            <a:ext cx="3043408" cy="222673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767667" y="6358467"/>
            <a:ext cx="1422400" cy="35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Box 75"/>
          <p:cNvSpPr txBox="1">
            <a:spLocks noChangeArrowheads="1"/>
          </p:cNvSpPr>
          <p:nvPr/>
        </p:nvSpPr>
        <p:spPr bwMode="auto">
          <a:xfrm>
            <a:off x="2667006" y="6471181"/>
            <a:ext cx="353377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 err="1">
                <a:solidFill>
                  <a:srgbClr val="000000"/>
                </a:solidFill>
              </a:rPr>
              <a:t>Souers</a:t>
            </a:r>
            <a:r>
              <a:rPr lang="en-US" sz="1200" dirty="0">
                <a:solidFill>
                  <a:srgbClr val="000000"/>
                </a:solidFill>
              </a:rPr>
              <a:t> AJ </a:t>
            </a:r>
            <a:r>
              <a:rPr lang="en-US" sz="1200" i="1" dirty="0">
                <a:solidFill>
                  <a:srgbClr val="000000"/>
                </a:solidFill>
              </a:rPr>
              <a:t>et al</a:t>
            </a:r>
            <a:r>
              <a:rPr lang="en-US" sz="1200" dirty="0">
                <a:solidFill>
                  <a:srgbClr val="000000"/>
                </a:solidFill>
              </a:rPr>
              <a:t>. </a:t>
            </a:r>
            <a:r>
              <a:rPr lang="en-US" sz="1200" i="1" dirty="0"/>
              <a:t>Nature </a:t>
            </a:r>
            <a:r>
              <a:rPr lang="en-US" sz="1200" i="1" dirty="0" smtClean="0"/>
              <a:t>Medicine</a:t>
            </a:r>
            <a:r>
              <a:rPr lang="en-US" sz="1200" dirty="0"/>
              <a:t> </a:t>
            </a:r>
            <a:r>
              <a:rPr lang="en-US" sz="1200" dirty="0" smtClean="0"/>
              <a:t>2013;19</a:t>
            </a:r>
            <a:r>
              <a:rPr lang="en-US" sz="1200" dirty="0"/>
              <a:t>: 202-208 </a:t>
            </a:r>
            <a:endParaRPr lang="en-US" sz="1200" dirty="0">
              <a:solidFill>
                <a:srgbClr val="000000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011334" y="1744138"/>
            <a:ext cx="3132666" cy="3574716"/>
            <a:chOff x="6011334" y="1744138"/>
            <a:chExt cx="3132666" cy="357471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11334" y="2123743"/>
              <a:ext cx="3132666" cy="3195111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6849535" y="1744138"/>
              <a:ext cx="205720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Toledo NHL (t14;18)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20133" y="5054603"/>
            <a:ext cx="666326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/>
              <a:t>t</a:t>
            </a:r>
            <a:r>
              <a:rPr lang="en-US" sz="1600" dirty="0" smtClean="0"/>
              <a:t>(14;18) and BCL-2 amplification correlates with greater sensitivity to </a:t>
            </a:r>
            <a:r>
              <a:rPr lang="en-US" sz="1600" dirty="0" err="1" smtClean="0"/>
              <a:t>venetoclax</a:t>
            </a:r>
            <a:r>
              <a:rPr lang="en-US" sz="1600" dirty="0" smtClean="0"/>
              <a:t> in vitro and in vivo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92871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913" y="3209003"/>
            <a:ext cx="3495686" cy="27220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6229" y="3241941"/>
            <a:ext cx="3487595" cy="2727060"/>
          </a:xfrm>
          <a:prstGeom prst="rect">
            <a:avLst/>
          </a:prstGeom>
        </p:spPr>
      </p:pic>
      <p:sp>
        <p:nvSpPr>
          <p:cNvPr id="10" name="Rectangle 47"/>
          <p:cNvSpPr txBox="1">
            <a:spLocks noChangeArrowheads="1"/>
          </p:cNvSpPr>
          <p:nvPr/>
        </p:nvSpPr>
        <p:spPr>
          <a:xfrm>
            <a:off x="0" y="1147762"/>
            <a:ext cx="6460067" cy="18002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14300" indent="-1143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17145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indent="-1143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1143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7250" indent="-1143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Aft>
                <a:spcPct val="20000"/>
              </a:spcAft>
              <a:buClr>
                <a:schemeClr val="tx1"/>
              </a:buClr>
              <a:buFont typeface="Arial"/>
              <a:buChar char="•"/>
              <a:defRPr/>
            </a:pPr>
            <a:r>
              <a:rPr lang="en-US" sz="1600" dirty="0" smtClean="0"/>
              <a:t>SUDHL4 and DOHH2 cell lines (DLBCL) harbor t(14;18)</a:t>
            </a:r>
          </a:p>
          <a:p>
            <a:pPr lvl="2">
              <a:spcAft>
                <a:spcPct val="20000"/>
              </a:spcAft>
              <a:buClr>
                <a:schemeClr val="tx1"/>
              </a:buClr>
              <a:buFont typeface="Arial"/>
              <a:buChar char="•"/>
              <a:defRPr/>
            </a:pPr>
            <a:r>
              <a:rPr lang="en-US" sz="1600" dirty="0" smtClean="0"/>
              <a:t>High BCL-2 / Low BIM levels</a:t>
            </a:r>
          </a:p>
          <a:p>
            <a:pPr lvl="1">
              <a:spcAft>
                <a:spcPct val="20000"/>
              </a:spcAft>
              <a:buClr>
                <a:schemeClr val="tx1"/>
              </a:buClr>
              <a:buFont typeface="Arial"/>
              <a:buChar char="•"/>
              <a:defRPr/>
            </a:pPr>
            <a:r>
              <a:rPr lang="en-US" sz="1600" dirty="0" err="1" smtClean="0"/>
              <a:t>venetoclax</a:t>
            </a:r>
            <a:r>
              <a:rPr lang="en-US" sz="1600" dirty="0" smtClean="0"/>
              <a:t> + rituximab improves tumor growth inhibition, tumor growth delay and complete response (CR) rates</a:t>
            </a:r>
          </a:p>
          <a:p>
            <a:pPr lvl="2">
              <a:spcAft>
                <a:spcPct val="20000"/>
              </a:spcAft>
              <a:buClr>
                <a:schemeClr val="tx1"/>
              </a:buClr>
              <a:buFont typeface="Arial"/>
              <a:buChar char="•"/>
              <a:defRPr/>
            </a:pPr>
            <a:r>
              <a:rPr lang="en-US" sz="1600" dirty="0" smtClean="0"/>
              <a:t>Similar observations made with </a:t>
            </a:r>
            <a:r>
              <a:rPr lang="en-US" sz="1600" dirty="0" err="1" smtClean="0"/>
              <a:t>venetoclax</a:t>
            </a:r>
            <a:r>
              <a:rPr lang="en-US" sz="1600" dirty="0" smtClean="0"/>
              <a:t> in combination with </a:t>
            </a:r>
            <a:r>
              <a:rPr lang="en-US" sz="1600" dirty="0" err="1" smtClean="0"/>
              <a:t>bendamustine</a:t>
            </a:r>
            <a:r>
              <a:rPr lang="en-US" sz="1600" dirty="0" smtClean="0"/>
              <a:t> + rituximab or R-CHOP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0" y="1032933"/>
            <a:ext cx="2489200" cy="19177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60868" y="160865"/>
            <a:ext cx="7263707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 err="1" smtClean="0">
                <a:solidFill>
                  <a:srgbClr val="000090"/>
                </a:solidFill>
              </a:rPr>
              <a:t>Venetoclax</a:t>
            </a:r>
            <a:r>
              <a:rPr lang="en-US" sz="2400" b="1" dirty="0" smtClean="0">
                <a:solidFill>
                  <a:srgbClr val="000090"/>
                </a:solidFill>
              </a:rPr>
              <a:t> enhances efficacy of rituximab in NHL </a:t>
            </a:r>
          </a:p>
          <a:p>
            <a:r>
              <a:rPr lang="en-US" sz="2400" b="1" dirty="0" err="1" smtClean="0">
                <a:solidFill>
                  <a:srgbClr val="000090"/>
                </a:solidFill>
              </a:rPr>
              <a:t>xenograft</a:t>
            </a:r>
            <a:r>
              <a:rPr lang="en-US" sz="2400" b="1" dirty="0" smtClean="0">
                <a:solidFill>
                  <a:srgbClr val="000090"/>
                </a:solidFill>
              </a:rPr>
              <a:t> models</a:t>
            </a:r>
          </a:p>
        </p:txBody>
      </p:sp>
      <p:sp>
        <p:nvSpPr>
          <p:cNvPr id="9" name="Rectangle 8"/>
          <p:cNvSpPr/>
          <p:nvPr/>
        </p:nvSpPr>
        <p:spPr>
          <a:xfrm>
            <a:off x="3767667" y="6358467"/>
            <a:ext cx="1422400" cy="35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Box 75"/>
          <p:cNvSpPr txBox="1">
            <a:spLocks noChangeArrowheads="1"/>
          </p:cNvSpPr>
          <p:nvPr/>
        </p:nvSpPr>
        <p:spPr bwMode="auto">
          <a:xfrm>
            <a:off x="2756963" y="6505576"/>
            <a:ext cx="353311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 err="1">
                <a:solidFill>
                  <a:srgbClr val="000000"/>
                </a:solidFill>
              </a:rPr>
              <a:t>Souers</a:t>
            </a:r>
            <a:r>
              <a:rPr lang="en-US" sz="1200" dirty="0">
                <a:solidFill>
                  <a:srgbClr val="000000"/>
                </a:solidFill>
              </a:rPr>
              <a:t> AJ </a:t>
            </a:r>
            <a:r>
              <a:rPr lang="en-US" sz="1200" i="1" dirty="0">
                <a:solidFill>
                  <a:srgbClr val="000000"/>
                </a:solidFill>
              </a:rPr>
              <a:t>et al</a:t>
            </a:r>
            <a:r>
              <a:rPr lang="en-US" sz="1200" dirty="0">
                <a:solidFill>
                  <a:srgbClr val="000000"/>
                </a:solidFill>
              </a:rPr>
              <a:t>. </a:t>
            </a:r>
            <a:r>
              <a:rPr lang="en-US" sz="1200" i="1" dirty="0"/>
              <a:t>Nature </a:t>
            </a:r>
            <a:r>
              <a:rPr lang="en-US" sz="1200" i="1" dirty="0" smtClean="0"/>
              <a:t>Medicine</a:t>
            </a:r>
            <a:r>
              <a:rPr lang="en-US" sz="1200" dirty="0"/>
              <a:t> </a:t>
            </a:r>
            <a:r>
              <a:rPr lang="en-US" sz="1200" dirty="0" smtClean="0"/>
              <a:t>2013;19:202</a:t>
            </a:r>
            <a:r>
              <a:rPr lang="en-US" sz="1200" dirty="0"/>
              <a:t>-208 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554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7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48" y="1092199"/>
            <a:ext cx="3800720" cy="218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39" r="43643" b="1"/>
          <a:stretch/>
        </p:blipFill>
        <p:spPr bwMode="auto">
          <a:xfrm>
            <a:off x="4292597" y="1083732"/>
            <a:ext cx="4471488" cy="2294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6200" y="135467"/>
            <a:ext cx="431052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 err="1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Venetoclax</a:t>
            </a:r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is platelet sparing</a:t>
            </a:r>
            <a:endParaRPr lang="en-US" sz="2400" b="1" dirty="0" smtClean="0">
              <a:solidFill>
                <a:srgbClr val="00009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67667" y="6358467"/>
            <a:ext cx="1422400" cy="35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677333" y="3412067"/>
            <a:ext cx="3499331" cy="2675466"/>
            <a:chOff x="677333" y="3412067"/>
            <a:chExt cx="3499331" cy="2675466"/>
          </a:xfrm>
        </p:grpSpPr>
        <p:pic>
          <p:nvPicPr>
            <p:cNvPr id="11" name="Picture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588" t="44776"/>
            <a:stretch/>
          </p:blipFill>
          <p:spPr bwMode="auto">
            <a:xfrm>
              <a:off x="677333" y="3606800"/>
              <a:ext cx="3499331" cy="2480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1794933" y="3412067"/>
              <a:ext cx="1596390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600" b="1" dirty="0" smtClean="0">
                  <a:solidFill>
                    <a:srgbClr val="000090"/>
                  </a:solidFill>
                </a:rPr>
                <a:t>Human Platelets 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401802" y="3445936"/>
            <a:ext cx="3675398" cy="2768599"/>
            <a:chOff x="4401802" y="3445936"/>
            <a:chExt cx="3675398" cy="2768599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5"/>
            <a:srcRect t="10383"/>
            <a:stretch/>
          </p:blipFill>
          <p:spPr>
            <a:xfrm>
              <a:off x="4401802" y="3728041"/>
              <a:ext cx="3675398" cy="2486494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5748862" y="3445936"/>
              <a:ext cx="2037216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600" b="1" dirty="0" smtClean="0">
                  <a:solidFill>
                    <a:srgbClr val="000090"/>
                  </a:solidFill>
                </a:rPr>
                <a:t>CLL Patient Samples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5579528" y="829736"/>
            <a:ext cx="218890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b="1" dirty="0" smtClean="0">
                <a:solidFill>
                  <a:srgbClr val="000090"/>
                </a:solidFill>
              </a:rPr>
              <a:t>Dogs (single PO dose)</a:t>
            </a:r>
          </a:p>
        </p:txBody>
      </p:sp>
      <p:sp>
        <p:nvSpPr>
          <p:cNvPr id="16" name="Text Box 75"/>
          <p:cNvSpPr txBox="1">
            <a:spLocks noChangeArrowheads="1"/>
          </p:cNvSpPr>
          <p:nvPr/>
        </p:nvSpPr>
        <p:spPr bwMode="auto">
          <a:xfrm>
            <a:off x="2667006" y="6471181"/>
            <a:ext cx="353377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 err="1">
                <a:solidFill>
                  <a:srgbClr val="000000"/>
                </a:solidFill>
              </a:rPr>
              <a:t>Souers</a:t>
            </a:r>
            <a:r>
              <a:rPr lang="en-US" sz="1200" dirty="0">
                <a:solidFill>
                  <a:srgbClr val="000000"/>
                </a:solidFill>
              </a:rPr>
              <a:t> AJ </a:t>
            </a:r>
            <a:r>
              <a:rPr lang="en-US" sz="1200" i="1" dirty="0">
                <a:solidFill>
                  <a:srgbClr val="000000"/>
                </a:solidFill>
              </a:rPr>
              <a:t>et al</a:t>
            </a:r>
            <a:r>
              <a:rPr lang="en-US" sz="1200" dirty="0">
                <a:solidFill>
                  <a:srgbClr val="000000"/>
                </a:solidFill>
              </a:rPr>
              <a:t>. </a:t>
            </a:r>
            <a:r>
              <a:rPr lang="en-US" sz="1200" i="1" dirty="0"/>
              <a:t>Nature </a:t>
            </a:r>
            <a:r>
              <a:rPr lang="en-US" sz="1200" i="1" dirty="0" smtClean="0"/>
              <a:t>Medicine</a:t>
            </a:r>
            <a:r>
              <a:rPr lang="en-US" sz="1200" dirty="0"/>
              <a:t> </a:t>
            </a:r>
            <a:r>
              <a:rPr lang="en-US" sz="1200" dirty="0" smtClean="0"/>
              <a:t>2013;19</a:t>
            </a:r>
            <a:r>
              <a:rPr lang="en-US" sz="1200" dirty="0"/>
              <a:t>: 202-208 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1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27718"/>
            <a:ext cx="4279415" cy="4376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445000" y="1992306"/>
            <a:ext cx="4699000" cy="325702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14300" indent="-1143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17145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indent="-1143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1143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7250" indent="-1143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chemeClr val="tx1"/>
              </a:buClr>
              <a:buFont typeface="Arial"/>
              <a:buChar char="•"/>
              <a:defRPr/>
            </a:pPr>
            <a:r>
              <a:rPr lang="en-US" sz="1600" dirty="0" smtClean="0"/>
              <a:t>Phase 1 study in relapsed/refractory CLL</a:t>
            </a:r>
          </a:p>
          <a:p>
            <a:pPr lvl="2">
              <a:buClr>
                <a:schemeClr val="tx1"/>
              </a:buClr>
              <a:buFont typeface="Arial"/>
              <a:buChar char="•"/>
              <a:defRPr/>
            </a:pPr>
            <a:r>
              <a:rPr lang="en-US" sz="1600" dirty="0" smtClean="0"/>
              <a:t>Cohort 1 (n=3) 200 mg, 200 mg, 100 mg, single oral dose.</a:t>
            </a:r>
          </a:p>
          <a:p>
            <a:pPr lvl="2">
              <a:buClr>
                <a:schemeClr val="tx1"/>
              </a:buClr>
              <a:buFont typeface="Arial"/>
              <a:buChar char="•"/>
              <a:defRPr/>
            </a:pPr>
            <a:r>
              <a:rPr lang="en-US" sz="1600" dirty="0" smtClean="0"/>
              <a:t>&gt;95% reduction in lymphocytosis within 24 hours after a single oral dose</a:t>
            </a:r>
          </a:p>
          <a:p>
            <a:pPr lvl="2">
              <a:buClr>
                <a:schemeClr val="tx1"/>
              </a:buClr>
              <a:buFont typeface="Arial"/>
              <a:buChar char="•"/>
              <a:defRPr/>
            </a:pPr>
            <a:r>
              <a:rPr lang="en-US" sz="1600" dirty="0" smtClean="0"/>
              <a:t>Rapid reduction in palpable lymphadenopathy</a:t>
            </a:r>
          </a:p>
          <a:p>
            <a:pPr marL="400050" lvl="2" indent="0">
              <a:buClr>
                <a:schemeClr val="tx1"/>
              </a:buClr>
              <a:buNone/>
              <a:defRPr/>
            </a:pPr>
            <a:r>
              <a:rPr lang="en-US" sz="1600" dirty="0" smtClean="0"/>
              <a:t> </a:t>
            </a:r>
          </a:p>
          <a:p>
            <a:pPr lvl="1">
              <a:buClr>
                <a:schemeClr val="tx1"/>
              </a:buClr>
              <a:buFont typeface="Arial"/>
              <a:buChar char="•"/>
              <a:defRPr/>
            </a:pPr>
            <a:r>
              <a:rPr lang="en-US" sz="1600" dirty="0" smtClean="0"/>
              <a:t>Laboratory signs of rapid tumor </a:t>
            </a:r>
            <a:r>
              <a:rPr lang="en-US" sz="1600" dirty="0" err="1" smtClean="0"/>
              <a:t>lysis</a:t>
            </a:r>
            <a:r>
              <a:rPr lang="en-US" sz="1600" dirty="0" smtClean="0"/>
              <a:t> (TLS)</a:t>
            </a:r>
          </a:p>
          <a:p>
            <a:pPr lvl="1">
              <a:buClr>
                <a:schemeClr val="tx1"/>
              </a:buClr>
              <a:buFont typeface="Arial"/>
              <a:buChar char="•"/>
              <a:defRPr/>
            </a:pPr>
            <a:endParaRPr lang="en-US" sz="1600" dirty="0" smtClean="0"/>
          </a:p>
          <a:p>
            <a:pPr lvl="1">
              <a:buClr>
                <a:schemeClr val="tx1"/>
              </a:buClr>
              <a:buFont typeface="Arial"/>
              <a:buChar char="•"/>
              <a:defRPr/>
            </a:pPr>
            <a:r>
              <a:rPr lang="en-US" sz="1600" dirty="0" smtClean="0"/>
              <a:t>TLS mitigated through appropriate dose management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33824" t="11404" r="2451" b="67794"/>
          <a:stretch/>
        </p:blipFill>
        <p:spPr>
          <a:xfrm>
            <a:off x="1270000" y="1199948"/>
            <a:ext cx="1837267" cy="58651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6200" y="237067"/>
            <a:ext cx="7822153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0090"/>
                </a:solidFill>
              </a:rPr>
              <a:t>A Single Dose of </a:t>
            </a:r>
            <a:r>
              <a:rPr lang="en-US" sz="2400" b="1" dirty="0" err="1" smtClean="0">
                <a:solidFill>
                  <a:srgbClr val="000090"/>
                </a:solidFill>
              </a:rPr>
              <a:t>venetoclax</a:t>
            </a:r>
            <a:r>
              <a:rPr lang="en-US" sz="2400" b="1" dirty="0" smtClean="0">
                <a:solidFill>
                  <a:srgbClr val="000090"/>
                </a:solidFill>
              </a:rPr>
              <a:t> achieves </a:t>
            </a:r>
            <a:r>
              <a:rPr lang="en-US" sz="2400" b="1" dirty="0">
                <a:solidFill>
                  <a:srgbClr val="000090"/>
                </a:solidFill>
              </a:rPr>
              <a:t>r</a:t>
            </a:r>
            <a:r>
              <a:rPr lang="en-US" sz="2400" b="1" dirty="0" smtClean="0">
                <a:solidFill>
                  <a:srgbClr val="000090"/>
                </a:solidFill>
              </a:rPr>
              <a:t>apid </a:t>
            </a:r>
            <a:r>
              <a:rPr lang="en-US" sz="2400" b="1" dirty="0">
                <a:solidFill>
                  <a:srgbClr val="000090"/>
                </a:solidFill>
              </a:rPr>
              <a:t>r</a:t>
            </a:r>
            <a:r>
              <a:rPr lang="en-US" sz="2400" b="1" dirty="0" smtClean="0">
                <a:solidFill>
                  <a:srgbClr val="000090"/>
                </a:solidFill>
              </a:rPr>
              <a:t>eduction </a:t>
            </a:r>
          </a:p>
          <a:p>
            <a:r>
              <a:rPr lang="en-US" sz="2400" b="1" dirty="0" smtClean="0">
                <a:solidFill>
                  <a:srgbClr val="000090"/>
                </a:solidFill>
              </a:rPr>
              <a:t>of </a:t>
            </a:r>
            <a:r>
              <a:rPr lang="en-US" sz="2400" b="1" dirty="0">
                <a:solidFill>
                  <a:srgbClr val="000090"/>
                </a:solidFill>
              </a:rPr>
              <a:t>CLL Burden in p</a:t>
            </a:r>
            <a:r>
              <a:rPr lang="en-US" sz="2400" b="1" dirty="0" smtClean="0">
                <a:solidFill>
                  <a:srgbClr val="000090"/>
                </a:solidFill>
              </a:rPr>
              <a:t>atients </a:t>
            </a:r>
            <a:r>
              <a:rPr lang="en-US" sz="2400" b="1" dirty="0">
                <a:solidFill>
                  <a:srgbClr val="000090"/>
                </a:solidFill>
              </a:rPr>
              <a:t>with </a:t>
            </a:r>
            <a:r>
              <a:rPr lang="en-US" sz="2400" b="1" dirty="0" smtClean="0">
                <a:solidFill>
                  <a:srgbClr val="000090"/>
                </a:solidFill>
              </a:rPr>
              <a:t>refractory disease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3767667" y="6358467"/>
            <a:ext cx="1422400" cy="35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Box 75"/>
          <p:cNvSpPr txBox="1">
            <a:spLocks noChangeArrowheads="1"/>
          </p:cNvSpPr>
          <p:nvPr/>
        </p:nvSpPr>
        <p:spPr bwMode="auto">
          <a:xfrm>
            <a:off x="2756963" y="6505576"/>
            <a:ext cx="353311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 err="1">
                <a:solidFill>
                  <a:srgbClr val="000000"/>
                </a:solidFill>
              </a:rPr>
              <a:t>Souers</a:t>
            </a:r>
            <a:r>
              <a:rPr lang="en-US" sz="1200" dirty="0">
                <a:solidFill>
                  <a:srgbClr val="000000"/>
                </a:solidFill>
              </a:rPr>
              <a:t> AJ </a:t>
            </a:r>
            <a:r>
              <a:rPr lang="en-US" sz="1200" i="1" dirty="0">
                <a:solidFill>
                  <a:srgbClr val="000000"/>
                </a:solidFill>
              </a:rPr>
              <a:t>et al</a:t>
            </a:r>
            <a:r>
              <a:rPr lang="en-US" sz="1200" dirty="0">
                <a:solidFill>
                  <a:srgbClr val="000000"/>
                </a:solidFill>
              </a:rPr>
              <a:t>. </a:t>
            </a:r>
            <a:r>
              <a:rPr lang="en-US" sz="1200" i="1" dirty="0"/>
              <a:t>Nature </a:t>
            </a:r>
            <a:r>
              <a:rPr lang="en-US" sz="1200" i="1" dirty="0" smtClean="0"/>
              <a:t>Medicine</a:t>
            </a:r>
            <a:r>
              <a:rPr lang="en-US" sz="1200" dirty="0"/>
              <a:t> </a:t>
            </a:r>
            <a:r>
              <a:rPr lang="en-US" sz="1200" dirty="0" smtClean="0"/>
              <a:t>2013;19:202</a:t>
            </a:r>
            <a:r>
              <a:rPr lang="en-US" sz="1200" dirty="0"/>
              <a:t>-208 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246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686" y="956735"/>
            <a:ext cx="7258386" cy="439870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199" y="152400"/>
            <a:ext cx="7782780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 err="1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Venetoclax</a:t>
            </a:r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 mono-therapy is efficacious in 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all disease </a:t>
            </a:r>
          </a:p>
          <a:p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compartments </a:t>
            </a:r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of aggressive CLL [del(17p)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]</a:t>
            </a:r>
            <a:endParaRPr lang="en-US" sz="2400" b="1" dirty="0" smtClean="0">
              <a:solidFill>
                <a:srgbClr val="00009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67667" y="6358467"/>
            <a:ext cx="1422400" cy="35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2709336" y="6354000"/>
            <a:ext cx="37930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o-RO" sz="1200" dirty="0"/>
              <a:t>Roberts AW </a:t>
            </a:r>
            <a:r>
              <a:rPr lang="ro-RO" sz="1200" i="1" dirty="0"/>
              <a:t>et al</a:t>
            </a:r>
            <a:r>
              <a:rPr lang="ro-RO" sz="1200" dirty="0"/>
              <a:t>. </a:t>
            </a:r>
            <a:r>
              <a:rPr lang="ro-RO" sz="1200" i="1" dirty="0" smtClean="0"/>
              <a:t>New </a:t>
            </a:r>
            <a:r>
              <a:rPr lang="ro-RO" sz="1200" i="1" dirty="0"/>
              <a:t>England Journal of </a:t>
            </a:r>
            <a:r>
              <a:rPr lang="ro-RO" sz="1200" i="1" dirty="0" smtClean="0"/>
              <a:t>Medicine</a:t>
            </a:r>
            <a:r>
              <a:rPr lang="ro-RO" sz="1200" dirty="0" smtClean="0"/>
              <a:t> </a:t>
            </a:r>
            <a:r>
              <a:rPr lang="is-IS" sz="1200" dirty="0" smtClean="0"/>
              <a:t>2016;374:</a:t>
            </a:r>
            <a:r>
              <a:rPr lang="is-IS" sz="1200" dirty="0"/>
              <a:t>311-22</a:t>
            </a:r>
            <a:endParaRPr lang="en-US" sz="1200" dirty="0"/>
          </a:p>
        </p:txBody>
      </p:sp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2362194" y="5475091"/>
            <a:ext cx="471593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1400" dirty="0"/>
              <a:t>Breakthrough designation received on May 7</a:t>
            </a:r>
            <a:r>
              <a:rPr lang="en-US" sz="1400" baseline="30000" dirty="0"/>
              <a:t>th</a:t>
            </a:r>
            <a:r>
              <a:rPr lang="en-US" sz="1400" dirty="0"/>
              <a:t>, 2015</a:t>
            </a:r>
          </a:p>
          <a:p>
            <a:pPr eaLnBrk="1" hangingPunct="1">
              <a:buFont typeface="Arial" charset="0"/>
              <a:buChar char="•"/>
            </a:pPr>
            <a:r>
              <a:rPr lang="en-US" sz="1400" dirty="0"/>
              <a:t>NDA filed on October 29</a:t>
            </a:r>
            <a:r>
              <a:rPr lang="en-US" sz="1400" baseline="30000" dirty="0"/>
              <a:t>th</a:t>
            </a:r>
            <a:r>
              <a:rPr lang="en-US" sz="1400" dirty="0"/>
              <a:t>, </a:t>
            </a:r>
            <a:r>
              <a:rPr lang="en-US" sz="1400" dirty="0" smtClean="0"/>
              <a:t>2015</a:t>
            </a:r>
            <a:endParaRPr lang="en-US" sz="1400" dirty="0"/>
          </a:p>
          <a:p>
            <a:pPr eaLnBrk="1" hangingPunct="1">
              <a:buFont typeface="Arial" charset="0"/>
              <a:buChar char="•"/>
            </a:pPr>
            <a:r>
              <a:rPr lang="en-US" sz="1400" dirty="0" smtClean="0"/>
              <a:t>Approved on April 11</a:t>
            </a:r>
            <a:r>
              <a:rPr lang="en-US" sz="1400" baseline="30000" dirty="0" smtClean="0"/>
              <a:t>th</a:t>
            </a:r>
            <a:r>
              <a:rPr lang="en-US" sz="1400" dirty="0" smtClean="0"/>
              <a:t>, 2016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050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2767" y="160867"/>
            <a:ext cx="76834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Are there additional indications for </a:t>
            </a:r>
            <a:r>
              <a:rPr lang="en-US" sz="2400" b="1" dirty="0" err="1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venetoclax</a:t>
            </a:r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 in hematological malignancies beyond CLL and NHL?</a:t>
            </a:r>
            <a:endParaRPr lang="en-US" sz="2400" b="1" dirty="0">
              <a:solidFill>
                <a:srgbClr val="00009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9700" y="1312333"/>
            <a:ext cx="8889339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/>
              <a:t>Key Questions:</a:t>
            </a:r>
          </a:p>
          <a:p>
            <a:pPr>
              <a:defRPr/>
            </a:pPr>
            <a:endParaRPr lang="en-US" sz="2000" dirty="0"/>
          </a:p>
          <a:p>
            <a:pPr marL="342900" indent="-342900">
              <a:buFont typeface="Arial"/>
              <a:buChar char="•"/>
              <a:defRPr/>
            </a:pPr>
            <a:r>
              <a:rPr lang="en-US" sz="2000" dirty="0"/>
              <a:t>Does BCL-2 play a pro-survival role in other hematological malignancies that have high unmet medical needs (</a:t>
            </a:r>
            <a:r>
              <a:rPr lang="en-US" sz="2000" dirty="0" err="1"/>
              <a:t>i.e</a:t>
            </a:r>
            <a:r>
              <a:rPr lang="en-US" sz="2000" dirty="0"/>
              <a:t> multiple myeloma and acute myeloid leukemia)? </a:t>
            </a:r>
          </a:p>
          <a:p>
            <a:pPr marL="342900" indent="-342900">
              <a:buFont typeface="Arial"/>
              <a:buChar char="•"/>
              <a:defRPr/>
            </a:pPr>
            <a:endParaRPr lang="en-US" sz="2000" dirty="0"/>
          </a:p>
          <a:p>
            <a:pPr marL="342900" indent="-342900">
              <a:buFont typeface="Arial"/>
              <a:buChar char="•"/>
              <a:defRPr/>
            </a:pPr>
            <a:r>
              <a:rPr lang="en-US" sz="2000" dirty="0"/>
              <a:t>Is single activity observed in preclinical models?</a:t>
            </a:r>
          </a:p>
          <a:p>
            <a:pPr marL="342900" indent="-342900">
              <a:buFont typeface="Arial"/>
              <a:buChar char="•"/>
              <a:defRPr/>
            </a:pPr>
            <a:endParaRPr lang="en-US" sz="2000" dirty="0"/>
          </a:p>
          <a:p>
            <a:pPr marL="342900" indent="-342900">
              <a:buFont typeface="Arial"/>
              <a:buChar char="•"/>
              <a:defRPr/>
            </a:pPr>
            <a:r>
              <a:rPr lang="en-US" sz="2000" dirty="0"/>
              <a:t>What are the predictive biomarkers of sensitivity and resistance?</a:t>
            </a:r>
          </a:p>
          <a:p>
            <a:pPr marL="342900" indent="-342900">
              <a:buFont typeface="Arial"/>
              <a:buChar char="•"/>
              <a:defRPr/>
            </a:pPr>
            <a:endParaRPr lang="en-US" sz="2000" dirty="0"/>
          </a:p>
          <a:p>
            <a:pPr marL="342900" indent="-342900">
              <a:buFont typeface="Arial"/>
              <a:buChar char="•"/>
              <a:defRPr/>
            </a:pPr>
            <a:r>
              <a:rPr lang="en-US" sz="2000" dirty="0"/>
              <a:t>What are the ideal combination therapy partners?</a:t>
            </a:r>
          </a:p>
        </p:txBody>
      </p:sp>
      <p:sp>
        <p:nvSpPr>
          <p:cNvPr id="5" name="Rectangle 4"/>
          <p:cNvSpPr/>
          <p:nvPr/>
        </p:nvSpPr>
        <p:spPr>
          <a:xfrm>
            <a:off x="3767667" y="6358467"/>
            <a:ext cx="1422400" cy="35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974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-935" y="5061835"/>
            <a:ext cx="8999537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1400" dirty="0" err="1"/>
              <a:t>Heterogenous</a:t>
            </a:r>
            <a:r>
              <a:rPr lang="en-US" sz="1400" dirty="0"/>
              <a:t> sensitivity of HMCLs to </a:t>
            </a:r>
            <a:r>
              <a:rPr lang="en-US" sz="1400" dirty="0" err="1"/>
              <a:t>venetoclax</a:t>
            </a:r>
            <a:r>
              <a:rPr lang="en-US" sz="1400" dirty="0"/>
              <a:t> in vitro (n=21 lines)</a:t>
            </a:r>
          </a:p>
          <a:p>
            <a:pPr eaLnBrk="1" hangingPunct="1">
              <a:buFont typeface="Arial" charset="0"/>
              <a:buChar char="•"/>
            </a:pPr>
            <a:endParaRPr lang="en-US" sz="1400" dirty="0"/>
          </a:p>
          <a:p>
            <a:pPr eaLnBrk="1" hangingPunct="1">
              <a:buFont typeface="Arial" charset="0"/>
              <a:buChar char="•"/>
            </a:pPr>
            <a:r>
              <a:rPr lang="en-US" sz="1400" dirty="0"/>
              <a:t>4 out of 7 </a:t>
            </a:r>
            <a:r>
              <a:rPr lang="en-US" sz="1400" dirty="0" err="1"/>
              <a:t>venetoclax</a:t>
            </a:r>
            <a:r>
              <a:rPr lang="en-US" sz="1400" dirty="0"/>
              <a:t> sensitive lines harbor t(11;14) translocation (approx. 2</a:t>
            </a:r>
            <a:r>
              <a:rPr lang="en-US" sz="1400" dirty="0" smtClean="0"/>
              <a:t>5</a:t>
            </a:r>
            <a:r>
              <a:rPr lang="en-US" sz="1400" dirty="0"/>
              <a:t>% prevalence in MM)  </a:t>
            </a:r>
          </a:p>
          <a:p>
            <a:pPr eaLnBrk="1" hangingPunct="1">
              <a:buFont typeface="Arial" charset="0"/>
              <a:buChar char="•"/>
            </a:pPr>
            <a:endParaRPr lang="en-US" sz="1400" dirty="0"/>
          </a:p>
          <a:p>
            <a:pPr eaLnBrk="1" hangingPunct="1">
              <a:buFont typeface="Arial" charset="0"/>
              <a:buChar char="•"/>
            </a:pPr>
            <a:r>
              <a:rPr lang="en-US" sz="1400" dirty="0"/>
              <a:t>4 lines are resistant to </a:t>
            </a:r>
            <a:r>
              <a:rPr lang="en-US" sz="1400" dirty="0" err="1"/>
              <a:t>venetoclax</a:t>
            </a:r>
            <a:r>
              <a:rPr lang="en-US" sz="1400" dirty="0"/>
              <a:t> but sensitive to a BCL-X</a:t>
            </a:r>
            <a:r>
              <a:rPr lang="en-US" sz="1400" baseline="-25000" dirty="0"/>
              <a:t>L</a:t>
            </a:r>
            <a:r>
              <a:rPr lang="en-US" sz="1400" dirty="0"/>
              <a:t> selective </a:t>
            </a:r>
            <a:r>
              <a:rPr lang="en-US" sz="1400" dirty="0" smtClean="0"/>
              <a:t>inhibitor (A-1155463) </a:t>
            </a:r>
            <a:r>
              <a:rPr lang="en-US" sz="1400" dirty="0"/>
              <a:t>and </a:t>
            </a:r>
            <a:r>
              <a:rPr lang="en-US" sz="1400" dirty="0" err="1" smtClean="0"/>
              <a:t>navitoclax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464" y="1194434"/>
            <a:ext cx="3987797" cy="334369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3141129" y="1168393"/>
            <a:ext cx="1007534" cy="3302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832" y="1173440"/>
            <a:ext cx="3999930" cy="3686737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435837" y="1157847"/>
            <a:ext cx="4053440" cy="3736056"/>
            <a:chOff x="537441" y="1335654"/>
            <a:chExt cx="4053440" cy="3736056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7441" y="1335654"/>
              <a:ext cx="4053440" cy="3736056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 bwMode="auto">
            <a:xfrm>
              <a:off x="3167828" y="1408641"/>
              <a:ext cx="1014580" cy="33135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727196" y="1105560"/>
            <a:ext cx="979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HMCLs</a:t>
            </a:r>
            <a:endParaRPr lang="en-US" sz="1800" b="1" dirty="0"/>
          </a:p>
        </p:txBody>
      </p:sp>
      <p:sp>
        <p:nvSpPr>
          <p:cNvPr id="14" name="Rectangle 13"/>
          <p:cNvSpPr/>
          <p:nvPr/>
        </p:nvSpPr>
        <p:spPr>
          <a:xfrm>
            <a:off x="3666067" y="6400800"/>
            <a:ext cx="1617133" cy="321733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13267" y="406400"/>
            <a:ext cx="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 err="1" smtClean="0"/>
          </a:p>
        </p:txBody>
      </p:sp>
      <p:sp>
        <p:nvSpPr>
          <p:cNvPr id="25" name="TextBox 24"/>
          <p:cNvSpPr txBox="1"/>
          <p:nvPr/>
        </p:nvSpPr>
        <p:spPr>
          <a:xfrm>
            <a:off x="245533" y="186266"/>
            <a:ext cx="6829694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A subset of human multiple myeloma cell lines </a:t>
            </a:r>
            <a:endParaRPr lang="en-US" sz="2400" b="1" dirty="0" smtClean="0">
              <a:solidFill>
                <a:srgbClr val="00009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(</a:t>
            </a:r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HMCLs) are sensitive to </a:t>
            </a:r>
            <a:r>
              <a:rPr lang="en-US" sz="2400" b="1" dirty="0" err="1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venetoclax</a:t>
            </a:r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 in vitro</a:t>
            </a:r>
            <a:endParaRPr lang="en-US" sz="2400" b="1" dirty="0" smtClean="0">
              <a:solidFill>
                <a:srgbClr val="000090"/>
              </a:solidFill>
            </a:endParaRP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2872317" y="6370934"/>
            <a:ext cx="38163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dirty="0" err="1" smtClean="0"/>
              <a:t>Punnoose</a:t>
            </a:r>
            <a:r>
              <a:rPr lang="en-US" sz="1200" dirty="0" smtClean="0"/>
              <a:t> E </a:t>
            </a:r>
            <a:r>
              <a:rPr lang="en-US" sz="1200" i="1" dirty="0" smtClean="0"/>
              <a:t>et al</a:t>
            </a:r>
            <a:r>
              <a:rPr lang="en-US" sz="1200" dirty="0" smtClean="0"/>
              <a:t>. </a:t>
            </a:r>
            <a:r>
              <a:rPr lang="en-US" sz="1200" i="1" dirty="0"/>
              <a:t>Molecular Cancer Therapeutics</a:t>
            </a:r>
            <a:r>
              <a:rPr lang="en-US" sz="1200" dirty="0"/>
              <a:t>. </a:t>
            </a:r>
            <a:endParaRPr lang="en-US" sz="1200" dirty="0" smtClean="0"/>
          </a:p>
          <a:p>
            <a:r>
              <a:rPr lang="en-US" sz="1200" dirty="0" smtClean="0"/>
              <a:t>2016;15</a:t>
            </a:r>
            <a:r>
              <a:rPr lang="en-US" sz="1200" dirty="0"/>
              <a:t>:1132-</a:t>
            </a:r>
            <a:r>
              <a:rPr lang="en-US" sz="1200" dirty="0" smtClean="0"/>
              <a:t>1144.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89712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4667" y="338667"/>
            <a:ext cx="8165096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Increased BCL-X</a:t>
            </a:r>
            <a:r>
              <a:rPr lang="en-US" sz="2400" b="1" baseline="-25000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L</a:t>
            </a:r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expression </a:t>
            </a:r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c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orrelates </a:t>
            </a:r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with 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decreased</a:t>
            </a:r>
          </a:p>
          <a:p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sensitivity </a:t>
            </a:r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to </a:t>
            </a:r>
            <a:r>
              <a:rPr lang="en-US" sz="2400" b="1" dirty="0" err="1" smtClean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venetoclax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 in myeloma cell lines</a:t>
            </a:r>
            <a:endParaRPr lang="en-US" sz="2400" b="1" dirty="0" smtClean="0">
              <a:solidFill>
                <a:srgbClr val="00009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23351" y="1274230"/>
            <a:ext cx="4394194" cy="2476504"/>
            <a:chOff x="143922" y="2286000"/>
            <a:chExt cx="5209123" cy="2997171"/>
          </a:xfrm>
        </p:grpSpPr>
        <p:pic>
          <p:nvPicPr>
            <p:cNvPr id="7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922" y="2328690"/>
              <a:ext cx="5209123" cy="2954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/>
            <p:nvPr/>
          </p:nvSpPr>
          <p:spPr bwMode="auto">
            <a:xfrm>
              <a:off x="311150" y="2286000"/>
              <a:ext cx="298450" cy="2667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978400" y="1371595"/>
            <a:ext cx="3403602" cy="2497667"/>
            <a:chOff x="5435598" y="2641591"/>
            <a:chExt cx="3556002" cy="2565399"/>
          </a:xfrm>
        </p:grpSpPr>
        <p:grpSp>
          <p:nvGrpSpPr>
            <p:cNvPr id="17" name="Group 16"/>
            <p:cNvGrpSpPr/>
            <p:nvPr/>
          </p:nvGrpSpPr>
          <p:grpSpPr>
            <a:xfrm>
              <a:off x="5435598" y="2641591"/>
              <a:ext cx="3556002" cy="2565399"/>
              <a:chOff x="4510088" y="1170981"/>
              <a:chExt cx="4379912" cy="3261319"/>
            </a:xfrm>
          </p:grpSpPr>
          <p:pic>
            <p:nvPicPr>
              <p:cNvPr id="19" name="Picture 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0088" y="1263650"/>
                <a:ext cx="4379912" cy="3168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TextBox 19"/>
              <p:cNvSpPr txBox="1"/>
              <p:nvPr/>
            </p:nvSpPr>
            <p:spPr>
              <a:xfrm>
                <a:off x="5314950" y="1170981"/>
                <a:ext cx="8041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/>
                  <a:t>BCL-X</a:t>
                </a:r>
                <a:r>
                  <a:rPr lang="en-US" sz="1400" b="1" baseline="-25000" dirty="0" smtClean="0"/>
                  <a:t>L</a:t>
                </a:r>
                <a:endParaRPr lang="en-US" sz="1400" b="1" baseline="-25000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7106577" y="1170981"/>
                <a:ext cx="13925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/>
                  <a:t>BCL-2:BCL-X</a:t>
                </a:r>
                <a:r>
                  <a:rPr lang="en-US" sz="1400" b="1" baseline="-25000" dirty="0" smtClean="0"/>
                  <a:t>L</a:t>
                </a:r>
                <a:endParaRPr lang="en-US" sz="1400" b="1" baseline="-25000" dirty="0"/>
              </a:p>
            </p:txBody>
          </p:sp>
        </p:grpSp>
        <p:sp>
          <p:nvSpPr>
            <p:cNvPr id="18" name="Rectangle 17"/>
            <p:cNvSpPr/>
            <p:nvPr/>
          </p:nvSpPr>
          <p:spPr bwMode="auto">
            <a:xfrm>
              <a:off x="5461000" y="2844800"/>
              <a:ext cx="298450" cy="2667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6978" y="3979334"/>
            <a:ext cx="3115418" cy="219711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6932" y="4294134"/>
            <a:ext cx="5638801" cy="150070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698768" y="1191042"/>
            <a:ext cx="4101832" cy="2736636"/>
            <a:chOff x="698768" y="1191042"/>
            <a:chExt cx="4101832" cy="2736636"/>
          </a:xfrm>
        </p:grpSpPr>
        <p:grpSp>
          <p:nvGrpSpPr>
            <p:cNvPr id="9" name="Group 8"/>
            <p:cNvGrpSpPr/>
            <p:nvPr/>
          </p:nvGrpSpPr>
          <p:grpSpPr>
            <a:xfrm>
              <a:off x="698768" y="1191042"/>
              <a:ext cx="3451621" cy="2736636"/>
              <a:chOff x="273015" y="1967565"/>
              <a:chExt cx="3991749" cy="3256332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273015" y="4977676"/>
                <a:ext cx="291102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rgbClr val="FF0000"/>
                    </a:solidFill>
                  </a:rPr>
                  <a:t>* </a:t>
                </a:r>
                <a:r>
                  <a:rPr lang="en-US" sz="1000" b="1" dirty="0" smtClean="0"/>
                  <a:t>A-1155463 (BCL-X</a:t>
                </a:r>
                <a:r>
                  <a:rPr lang="en-US" sz="1000" b="1" baseline="-25000" dirty="0" smtClean="0"/>
                  <a:t>L</a:t>
                </a:r>
                <a:r>
                  <a:rPr lang="en-US" sz="1000" b="1" dirty="0" smtClean="0"/>
                  <a:t> selective) IC</a:t>
                </a:r>
                <a:r>
                  <a:rPr lang="en-US" sz="1000" b="1" baseline="-25000" dirty="0" smtClean="0"/>
                  <a:t>50</a:t>
                </a:r>
                <a:r>
                  <a:rPr lang="en-US" sz="1000" b="1" dirty="0" smtClean="0"/>
                  <a:t> &lt; 1.0 </a:t>
                </a:r>
                <a:r>
                  <a:rPr lang="en-US" sz="1000" b="1" dirty="0" err="1" smtClean="0"/>
                  <a:t>uM</a:t>
                </a:r>
                <a:endParaRPr lang="en-US" sz="1000" b="1" dirty="0"/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1347672" y="1967565"/>
                <a:ext cx="2917092" cy="387860"/>
                <a:chOff x="1347672" y="1967565"/>
                <a:chExt cx="2917092" cy="387860"/>
              </a:xfrm>
            </p:grpSpPr>
            <p:sp>
              <p:nvSpPr>
                <p:cNvPr id="12" name="TextBox 11"/>
                <p:cNvSpPr txBox="1"/>
                <p:nvPr/>
              </p:nvSpPr>
              <p:spPr>
                <a:xfrm>
                  <a:off x="4000248" y="2016869"/>
                  <a:ext cx="264516" cy="33855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 smtClean="0">
                      <a:solidFill>
                        <a:srgbClr val="FF0000"/>
                      </a:solidFill>
                    </a:rPr>
                    <a:t>*</a:t>
                  </a:r>
                  <a:endParaRPr lang="en-US" sz="16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2529066" y="1988551"/>
                  <a:ext cx="26451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 smtClean="0">
                      <a:solidFill>
                        <a:srgbClr val="FF0000"/>
                      </a:solidFill>
                    </a:rPr>
                    <a:t>*</a:t>
                  </a:r>
                  <a:endParaRPr lang="en-US" sz="16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1347672" y="1967565"/>
                  <a:ext cx="26451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 smtClean="0">
                      <a:solidFill>
                        <a:srgbClr val="FF0000"/>
                      </a:solidFill>
                    </a:rPr>
                    <a:t>*</a:t>
                  </a:r>
                  <a:endParaRPr lang="en-US" sz="16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1535702" y="1976035"/>
                  <a:ext cx="26451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 smtClean="0">
                      <a:solidFill>
                        <a:srgbClr val="FF0000"/>
                      </a:solidFill>
                    </a:rPr>
                    <a:t>*</a:t>
                  </a:r>
                  <a:endParaRPr lang="en-US" sz="16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sp>
          <p:nvSpPr>
            <p:cNvPr id="27" name="Rectangle 26"/>
            <p:cNvSpPr/>
            <p:nvPr/>
          </p:nvSpPr>
          <p:spPr>
            <a:xfrm>
              <a:off x="1244600" y="2286000"/>
              <a:ext cx="184150" cy="101600"/>
            </a:xfrm>
            <a:prstGeom prst="rect">
              <a:avLst/>
            </a:prstGeom>
            <a:noFill/>
            <a:ln w="12700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422400" y="2286000"/>
              <a:ext cx="184150" cy="101600"/>
            </a:xfrm>
            <a:prstGeom prst="rect">
              <a:avLst/>
            </a:prstGeom>
            <a:noFill/>
            <a:ln w="12700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305050" y="2305050"/>
              <a:ext cx="184150" cy="101600"/>
            </a:xfrm>
            <a:prstGeom prst="rect">
              <a:avLst/>
            </a:prstGeom>
            <a:noFill/>
            <a:ln w="12700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657600" y="2317750"/>
              <a:ext cx="184150" cy="101600"/>
            </a:xfrm>
            <a:prstGeom prst="rect">
              <a:avLst/>
            </a:prstGeom>
            <a:noFill/>
            <a:ln w="12700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445000" y="2235200"/>
              <a:ext cx="355600" cy="184150"/>
            </a:xfrm>
            <a:prstGeom prst="rect">
              <a:avLst/>
            </a:prstGeom>
            <a:noFill/>
            <a:ln w="12700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Rectangle 31"/>
          <p:cNvSpPr/>
          <p:nvPr/>
        </p:nvSpPr>
        <p:spPr>
          <a:xfrm>
            <a:off x="3767667" y="6358467"/>
            <a:ext cx="1422400" cy="35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2829982" y="6370934"/>
            <a:ext cx="38163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dirty="0" err="1" smtClean="0"/>
              <a:t>Punnoose</a:t>
            </a:r>
            <a:r>
              <a:rPr lang="en-US" sz="1200" dirty="0" smtClean="0"/>
              <a:t> E </a:t>
            </a:r>
            <a:r>
              <a:rPr lang="en-US" sz="1200" i="1" dirty="0" smtClean="0"/>
              <a:t>et al</a:t>
            </a:r>
            <a:r>
              <a:rPr lang="en-US" sz="1200" dirty="0" smtClean="0"/>
              <a:t>. </a:t>
            </a:r>
            <a:r>
              <a:rPr lang="en-US" sz="1200" i="1" dirty="0"/>
              <a:t>Molecular Cancer </a:t>
            </a:r>
            <a:r>
              <a:rPr lang="en-US" sz="1200" i="1" dirty="0" smtClean="0"/>
              <a:t>Therapeutics</a:t>
            </a:r>
            <a:r>
              <a:rPr lang="en-US" sz="1200" dirty="0" smtClean="0"/>
              <a:t> </a:t>
            </a:r>
          </a:p>
          <a:p>
            <a:r>
              <a:rPr lang="en-US" sz="1200" dirty="0" smtClean="0"/>
              <a:t>2016;15</a:t>
            </a:r>
            <a:r>
              <a:rPr lang="en-US" sz="1200" dirty="0"/>
              <a:t>:1132-</a:t>
            </a:r>
            <a:r>
              <a:rPr lang="en-US" sz="1200" dirty="0" smtClean="0"/>
              <a:t>1144.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95773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72" y="986366"/>
            <a:ext cx="755650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35" y="3492494"/>
            <a:ext cx="43307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3"/>
          <p:cNvSpPr>
            <a:spLocks noChangeArrowheads="1"/>
          </p:cNvSpPr>
          <p:nvPr/>
        </p:nvSpPr>
        <p:spPr bwMode="auto">
          <a:xfrm>
            <a:off x="7372355" y="2694515"/>
            <a:ext cx="127000" cy="1524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pic>
        <p:nvPicPr>
          <p:cNvPr id="9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035" y="3755829"/>
            <a:ext cx="9906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2531535" y="3476817"/>
            <a:ext cx="5181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>
                <a:solidFill>
                  <a:srgbClr val="FF0000"/>
                </a:solidFill>
              </a:rPr>
              <a:t>LP-1</a:t>
            </a:r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088469" y="3666066"/>
            <a:ext cx="2929464" cy="2590798"/>
            <a:chOff x="5283200" y="3613324"/>
            <a:chExt cx="3375779" cy="2990676"/>
          </a:xfrm>
        </p:grpSpPr>
        <p:pic>
          <p:nvPicPr>
            <p:cNvPr id="12" name="Image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919"/>
            <a:stretch>
              <a:fillRect/>
            </a:stretch>
          </p:blipFill>
          <p:spPr bwMode="auto">
            <a:xfrm>
              <a:off x="5283200" y="3650471"/>
              <a:ext cx="3375779" cy="2953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ZoneTexte 7"/>
            <p:cNvSpPr txBox="1">
              <a:spLocks noChangeArrowheads="1"/>
            </p:cNvSpPr>
            <p:nvPr/>
          </p:nvSpPr>
          <p:spPr bwMode="auto">
            <a:xfrm>
              <a:off x="6702220" y="3613324"/>
              <a:ext cx="1196408" cy="307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fr-FR" sz="1600" i="1">
                  <a:latin typeface="Calibri" charset="0"/>
                </a:rPr>
                <a:t>p-value= .05*</a:t>
              </a:r>
            </a:p>
          </p:txBody>
        </p:sp>
        <p:cxnSp>
          <p:nvCxnSpPr>
            <p:cNvPr id="14" name="Connecteur droit 8"/>
            <p:cNvCxnSpPr/>
            <p:nvPr/>
          </p:nvCxnSpPr>
          <p:spPr>
            <a:xfrm>
              <a:off x="6702742" y="3967316"/>
              <a:ext cx="114008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67734" y="203199"/>
            <a:ext cx="8089204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Ratio of BCL</a:t>
            </a:r>
            <a:r>
              <a:rPr lang="en-US" sz="2400" b="1" dirty="0">
                <a:solidFill>
                  <a:srgbClr val="000090"/>
                </a:solidFill>
              </a:rPr>
              <a:t>-2/MCL-</a:t>
            </a:r>
            <a:r>
              <a:rPr lang="en-US" sz="2400" b="1" dirty="0" smtClean="0">
                <a:solidFill>
                  <a:srgbClr val="000090"/>
                </a:solidFill>
              </a:rPr>
              <a:t>1 predicts </a:t>
            </a:r>
            <a:r>
              <a:rPr lang="en-US" sz="2400" b="1" dirty="0">
                <a:solidFill>
                  <a:srgbClr val="000090"/>
                </a:solidFill>
              </a:rPr>
              <a:t>sensitivity to </a:t>
            </a:r>
            <a:r>
              <a:rPr lang="en-US" sz="2400" b="1" dirty="0" err="1">
                <a:solidFill>
                  <a:srgbClr val="000090"/>
                </a:solidFill>
              </a:rPr>
              <a:t>venetoclax</a:t>
            </a:r>
            <a:r>
              <a:rPr lang="en-US" sz="2400" b="1" dirty="0">
                <a:solidFill>
                  <a:srgbClr val="000090"/>
                </a:solidFill>
              </a:rPr>
              <a:t> </a:t>
            </a:r>
            <a:endParaRPr lang="en-US" sz="2400" b="1" dirty="0" smtClean="0">
              <a:solidFill>
                <a:srgbClr val="000090"/>
              </a:solidFill>
            </a:endParaRPr>
          </a:p>
          <a:p>
            <a:r>
              <a:rPr lang="en-US" sz="2400" b="1" dirty="0" smtClean="0">
                <a:solidFill>
                  <a:srgbClr val="000090"/>
                </a:solidFill>
              </a:rPr>
              <a:t>in myeloma cells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67667" y="6358467"/>
            <a:ext cx="1422400" cy="35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3175004" y="6441546"/>
            <a:ext cx="2692399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dirty="0" err="1"/>
              <a:t>Touzeau</a:t>
            </a:r>
            <a:r>
              <a:rPr lang="en-US" sz="1200" dirty="0"/>
              <a:t> C </a:t>
            </a:r>
            <a:r>
              <a:rPr lang="en-US" sz="1200" i="1" dirty="0"/>
              <a:t>et al</a:t>
            </a:r>
            <a:r>
              <a:rPr lang="en-US" sz="1200" dirty="0"/>
              <a:t>. </a:t>
            </a:r>
            <a:r>
              <a:rPr lang="en-US" sz="1200" i="1" dirty="0" smtClean="0"/>
              <a:t>Leukemia</a:t>
            </a:r>
            <a:r>
              <a:rPr lang="en-US" sz="1200" dirty="0"/>
              <a:t> </a:t>
            </a:r>
            <a:r>
              <a:rPr lang="en-US" sz="1200" dirty="0" smtClean="0"/>
              <a:t>2013;17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13313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26999" y="186268"/>
            <a:ext cx="784013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Myeloma cell lines that express high levels of BCL-X</a:t>
            </a:r>
            <a:r>
              <a:rPr lang="en-US" sz="2400" b="1" baseline="-25000" dirty="0" smtClean="0">
                <a:solidFill>
                  <a:srgbClr val="000090"/>
                </a:solidFill>
              </a:rPr>
              <a:t>L</a:t>
            </a:r>
            <a:r>
              <a:rPr lang="en-US" sz="2400" b="1" dirty="0" smtClean="0">
                <a:solidFill>
                  <a:srgbClr val="000090"/>
                </a:solidFill>
              </a:rPr>
              <a:t> are resistant to </a:t>
            </a:r>
            <a:r>
              <a:rPr lang="en-US" sz="2400" b="1" dirty="0" err="1" smtClean="0">
                <a:solidFill>
                  <a:srgbClr val="000090"/>
                </a:solidFill>
              </a:rPr>
              <a:t>venetoclax</a:t>
            </a:r>
            <a:r>
              <a:rPr lang="en-US" sz="2400" b="1" dirty="0" smtClean="0">
                <a:solidFill>
                  <a:srgbClr val="000090"/>
                </a:solidFill>
              </a:rPr>
              <a:t> </a:t>
            </a:r>
          </a:p>
        </p:txBody>
      </p:sp>
      <p:pic>
        <p:nvPicPr>
          <p:cNvPr id="66" name="Picture 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0" y="1214967"/>
            <a:ext cx="2973914" cy="1636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TextBox 2"/>
          <p:cNvSpPr txBox="1">
            <a:spLocks noChangeArrowheads="1"/>
          </p:cNvSpPr>
          <p:nvPr/>
        </p:nvSpPr>
        <p:spPr bwMode="auto">
          <a:xfrm>
            <a:off x="5332944" y="984780"/>
            <a:ext cx="2544286" cy="307777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dirty="0" smtClean="0"/>
              <a:t>BCL-</a:t>
            </a:r>
            <a:r>
              <a:rPr lang="en-US" sz="1400" dirty="0"/>
              <a:t>2:</a:t>
            </a:r>
            <a:r>
              <a:rPr lang="en-US" sz="1400" dirty="0" smtClean="0"/>
              <a:t>BIM </a:t>
            </a:r>
            <a:r>
              <a:rPr lang="en-US" sz="1400" dirty="0"/>
              <a:t>PD Immunoassay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101" y="1363133"/>
            <a:ext cx="1375831" cy="16327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4942" y="5952068"/>
            <a:ext cx="843997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 smtClean="0"/>
              <a:t>Resistance </a:t>
            </a:r>
            <a:r>
              <a:rPr lang="en-US" sz="1600" dirty="0"/>
              <a:t>to </a:t>
            </a:r>
            <a:r>
              <a:rPr lang="en-US" sz="1600" dirty="0" err="1"/>
              <a:t>venetoclax</a:t>
            </a:r>
            <a:r>
              <a:rPr lang="en-US" sz="1600" dirty="0"/>
              <a:t> in BCL-</a:t>
            </a:r>
            <a:r>
              <a:rPr lang="en-US" sz="1600" dirty="0" err="1"/>
              <a:t>X</a:t>
            </a:r>
            <a:r>
              <a:rPr lang="en-US" sz="1600" baseline="-25000" dirty="0" err="1"/>
              <a:t>L</a:t>
            </a:r>
            <a:r>
              <a:rPr lang="en-US" sz="1600" baseline="30000" dirty="0" err="1"/>
              <a:t>high</a:t>
            </a:r>
            <a:r>
              <a:rPr lang="en-US" sz="1600" dirty="0"/>
              <a:t> HMCLs is not due to ineffective drug binding to BCL-</a:t>
            </a:r>
            <a:r>
              <a:rPr lang="en-US" sz="1600" dirty="0" smtClean="0"/>
              <a:t>2</a:t>
            </a:r>
            <a:endParaRPr lang="en-US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198" y="3166533"/>
            <a:ext cx="3635671" cy="27153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0739" y="3217335"/>
            <a:ext cx="3535928" cy="271125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767667" y="6358467"/>
            <a:ext cx="1422400" cy="35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2872317" y="6370934"/>
            <a:ext cx="38163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dirty="0" err="1" smtClean="0"/>
              <a:t>Punnoose</a:t>
            </a:r>
            <a:r>
              <a:rPr lang="en-US" sz="1200" dirty="0" smtClean="0"/>
              <a:t> E </a:t>
            </a:r>
            <a:r>
              <a:rPr lang="en-US" sz="1200" i="1" dirty="0" smtClean="0"/>
              <a:t>et al</a:t>
            </a:r>
            <a:r>
              <a:rPr lang="en-US" sz="1200" dirty="0" smtClean="0"/>
              <a:t>. </a:t>
            </a:r>
            <a:r>
              <a:rPr lang="en-US" sz="1200" i="1" dirty="0"/>
              <a:t>Molecular Cancer </a:t>
            </a:r>
            <a:r>
              <a:rPr lang="en-US" sz="1200" i="1" dirty="0" smtClean="0"/>
              <a:t>Therapeutics</a:t>
            </a:r>
            <a:r>
              <a:rPr lang="en-US" sz="1200" dirty="0" smtClean="0"/>
              <a:t> </a:t>
            </a:r>
          </a:p>
          <a:p>
            <a:r>
              <a:rPr lang="en-US" sz="1200" dirty="0" smtClean="0"/>
              <a:t>2016;15</a:t>
            </a:r>
            <a:r>
              <a:rPr lang="en-US" sz="1200" dirty="0"/>
              <a:t>:1132-</a:t>
            </a:r>
            <a:r>
              <a:rPr lang="en-US" sz="1200" dirty="0" smtClean="0"/>
              <a:t>1144.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53231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194"/>
          <a:stretch/>
        </p:blipFill>
        <p:spPr bwMode="auto">
          <a:xfrm>
            <a:off x="1215490" y="863600"/>
            <a:ext cx="6067133" cy="105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76"/>
          <a:stretch/>
        </p:blipFill>
        <p:spPr bwMode="auto">
          <a:xfrm>
            <a:off x="1215489" y="1981342"/>
            <a:ext cx="6067131" cy="136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77" b="32881"/>
          <a:stretch/>
        </p:blipFill>
        <p:spPr bwMode="auto">
          <a:xfrm>
            <a:off x="1230089" y="3417082"/>
            <a:ext cx="6067132" cy="1686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536269" y="1220315"/>
            <a:ext cx="863003" cy="662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Bone </a:t>
            </a:r>
          </a:p>
          <a:p>
            <a:r>
              <a:rPr lang="en-US" sz="1200" dirty="0" smtClean="0"/>
              <a:t>Marrow</a:t>
            </a:r>
          </a:p>
          <a:p>
            <a:r>
              <a:rPr lang="en-US" sz="1200" dirty="0" smtClean="0"/>
              <a:t>biopsy</a:t>
            </a:r>
            <a:endParaRPr lang="en-US" sz="1200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20016" y="5257433"/>
            <a:ext cx="9023984" cy="1023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>
              <a:lnSpc>
                <a:spcPct val="80000"/>
              </a:lnSpc>
              <a:buFont typeface="Arial" charset="0"/>
              <a:buChar char="•"/>
            </a:pPr>
            <a:r>
              <a:rPr lang="en-US" sz="1500" dirty="0">
                <a:cs typeface="Arial" charset="0"/>
              </a:rPr>
              <a:t>81% of MM </a:t>
            </a:r>
            <a:r>
              <a:rPr lang="en-US" sz="1500" dirty="0" smtClean="0">
                <a:cs typeface="Arial" charset="0"/>
              </a:rPr>
              <a:t>samples (n=95) </a:t>
            </a:r>
            <a:r>
              <a:rPr lang="en-US" sz="1500" dirty="0">
                <a:cs typeface="Arial" charset="0"/>
              </a:rPr>
              <a:t>are </a:t>
            </a:r>
            <a:r>
              <a:rPr lang="en-US" sz="1500" dirty="0" smtClean="0">
                <a:cs typeface="Arial" charset="0"/>
              </a:rPr>
              <a:t>BCL-</a:t>
            </a:r>
            <a:r>
              <a:rPr lang="en-US" sz="1500" dirty="0">
                <a:cs typeface="Arial" charset="0"/>
              </a:rPr>
              <a:t>2 high based on IHC (score </a:t>
            </a:r>
            <a:r>
              <a:rPr lang="en-US" sz="1500" u="sng" dirty="0">
                <a:cs typeface="Arial" charset="0"/>
              </a:rPr>
              <a:t>&gt;</a:t>
            </a:r>
            <a:r>
              <a:rPr lang="en-US" sz="1500" dirty="0">
                <a:cs typeface="Arial" charset="0"/>
              </a:rPr>
              <a:t> 2+); typically </a:t>
            </a:r>
            <a:r>
              <a:rPr lang="en-US" sz="1500" dirty="0" smtClean="0">
                <a:cs typeface="Arial" charset="0"/>
              </a:rPr>
              <a:t>MCL-</a:t>
            </a:r>
            <a:r>
              <a:rPr lang="en-US" sz="1500" dirty="0">
                <a:cs typeface="Arial" charset="0"/>
              </a:rPr>
              <a:t>1 low</a:t>
            </a:r>
          </a:p>
          <a:p>
            <a:pPr marL="285750" indent="-285750">
              <a:lnSpc>
                <a:spcPct val="80000"/>
              </a:lnSpc>
              <a:buFont typeface="Arial" charset="0"/>
              <a:buChar char="•"/>
            </a:pPr>
            <a:endParaRPr lang="en-US" sz="1500" dirty="0">
              <a:cs typeface="Arial" charset="0"/>
            </a:endParaRPr>
          </a:p>
          <a:p>
            <a:pPr marL="285750" indent="-285750">
              <a:lnSpc>
                <a:spcPct val="80000"/>
              </a:lnSpc>
              <a:buFont typeface="Arial" charset="0"/>
              <a:buChar char="•"/>
            </a:pPr>
            <a:r>
              <a:rPr lang="en-US" sz="1500" dirty="0">
                <a:cs typeface="Arial" charset="0"/>
              </a:rPr>
              <a:t>57% of MM are </a:t>
            </a:r>
            <a:r>
              <a:rPr lang="en-US" sz="1500" dirty="0" smtClean="0">
                <a:cs typeface="Arial" charset="0"/>
              </a:rPr>
              <a:t>BCL-</a:t>
            </a:r>
            <a:r>
              <a:rPr lang="en-US" sz="1500" dirty="0">
                <a:cs typeface="Arial" charset="0"/>
              </a:rPr>
              <a:t>X</a:t>
            </a:r>
            <a:r>
              <a:rPr lang="en-US" sz="1500" baseline="-25000" dirty="0" smtClean="0">
                <a:cs typeface="Arial" charset="0"/>
              </a:rPr>
              <a:t>L</a:t>
            </a:r>
            <a:r>
              <a:rPr lang="en-US" sz="1500" dirty="0" smtClean="0">
                <a:cs typeface="Arial" charset="0"/>
              </a:rPr>
              <a:t> </a:t>
            </a:r>
            <a:r>
              <a:rPr lang="en-US" sz="1500" dirty="0">
                <a:cs typeface="Arial" charset="0"/>
              </a:rPr>
              <a:t>low, IHC score &lt; 2+</a:t>
            </a:r>
          </a:p>
          <a:p>
            <a:pPr marL="285750" indent="-285750">
              <a:lnSpc>
                <a:spcPct val="80000"/>
              </a:lnSpc>
              <a:buFont typeface="Arial" charset="0"/>
              <a:buChar char="•"/>
            </a:pPr>
            <a:endParaRPr lang="en-US" sz="1500" dirty="0">
              <a:cs typeface="Arial" charset="0"/>
            </a:endParaRPr>
          </a:p>
          <a:p>
            <a:pPr marL="285750" indent="-285750">
              <a:lnSpc>
                <a:spcPct val="80000"/>
              </a:lnSpc>
              <a:buFont typeface="Arial" charset="0"/>
              <a:buChar char="•"/>
            </a:pPr>
            <a:r>
              <a:rPr lang="en-US" sz="1500" dirty="0">
                <a:solidFill>
                  <a:srgbClr val="000000"/>
                </a:solidFill>
                <a:cs typeface="Arial" charset="0"/>
              </a:rPr>
              <a:t>43% show favorable combination of </a:t>
            </a:r>
            <a:r>
              <a:rPr lang="en-US" altLang="ja-JP" sz="1500" dirty="0">
                <a:solidFill>
                  <a:srgbClr val="000000"/>
                </a:solidFill>
                <a:cs typeface="Arial" charset="0"/>
              </a:rPr>
              <a:t>high </a:t>
            </a:r>
            <a:r>
              <a:rPr lang="en-US" altLang="ja-JP" sz="1500" dirty="0" smtClean="0">
                <a:solidFill>
                  <a:srgbClr val="000000"/>
                </a:solidFill>
                <a:cs typeface="Arial" charset="0"/>
              </a:rPr>
              <a:t>BCL-</a:t>
            </a:r>
            <a:r>
              <a:rPr lang="en-US" altLang="ja-JP" sz="1500" dirty="0">
                <a:solidFill>
                  <a:srgbClr val="000000"/>
                </a:solidFill>
                <a:cs typeface="Arial" charset="0"/>
              </a:rPr>
              <a:t>2, low </a:t>
            </a:r>
            <a:r>
              <a:rPr lang="en-US" altLang="ja-JP" sz="1500" dirty="0" smtClean="0">
                <a:solidFill>
                  <a:srgbClr val="000000"/>
                </a:solidFill>
                <a:cs typeface="Arial" charset="0"/>
              </a:rPr>
              <a:t>BCL-</a:t>
            </a:r>
            <a:r>
              <a:rPr lang="en-US" altLang="ja-JP" sz="1500" dirty="0">
                <a:solidFill>
                  <a:srgbClr val="000000"/>
                </a:solidFill>
                <a:cs typeface="Arial" charset="0"/>
              </a:rPr>
              <a:t>X</a:t>
            </a:r>
            <a:r>
              <a:rPr lang="en-US" altLang="ja-JP" sz="1500" baseline="-25000" dirty="0" smtClean="0">
                <a:solidFill>
                  <a:srgbClr val="000000"/>
                </a:solidFill>
                <a:cs typeface="Arial" charset="0"/>
              </a:rPr>
              <a:t>L</a:t>
            </a:r>
            <a:r>
              <a:rPr lang="en-US" altLang="ja-JP" sz="1500" baseline="-25000" dirty="0">
                <a:solidFill>
                  <a:srgbClr val="000000"/>
                </a:solidFill>
                <a:cs typeface="Arial" charset="0"/>
              </a:rPr>
              <a:t>, </a:t>
            </a:r>
            <a:r>
              <a:rPr lang="en-US" altLang="ja-JP" sz="1500" dirty="0">
                <a:solidFill>
                  <a:srgbClr val="000000"/>
                </a:solidFill>
                <a:cs typeface="Arial" charset="0"/>
              </a:rPr>
              <a:t>low </a:t>
            </a:r>
            <a:r>
              <a:rPr lang="en-US" altLang="ja-JP" sz="1500" dirty="0" smtClean="0">
                <a:solidFill>
                  <a:srgbClr val="000000"/>
                </a:solidFill>
                <a:cs typeface="Arial" charset="0"/>
              </a:rPr>
              <a:t>MCL-</a:t>
            </a:r>
            <a:r>
              <a:rPr lang="en-US" altLang="ja-JP" sz="1500" dirty="0">
                <a:solidFill>
                  <a:srgbClr val="000000"/>
                </a:solidFill>
                <a:cs typeface="Arial" charset="0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666" y="76199"/>
            <a:ext cx="6902882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Prevalence of BCL-2, BCL-X</a:t>
            </a:r>
            <a:r>
              <a:rPr lang="en-US" sz="2400" b="1" baseline="-25000" dirty="0" smtClean="0">
                <a:solidFill>
                  <a:srgbClr val="000090"/>
                </a:solidFill>
              </a:rPr>
              <a:t>L</a:t>
            </a:r>
            <a:r>
              <a:rPr lang="en-US" sz="2400" b="1" dirty="0" smtClean="0">
                <a:solidFill>
                  <a:srgbClr val="000090"/>
                </a:solidFill>
              </a:rPr>
              <a:t> and MCL-1 in MM </a:t>
            </a:r>
          </a:p>
          <a:p>
            <a:r>
              <a:rPr lang="en-US" sz="2400" b="1" dirty="0" smtClean="0">
                <a:solidFill>
                  <a:srgbClr val="000090"/>
                </a:solidFill>
              </a:rPr>
              <a:t>patient tumor samples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67667" y="6358467"/>
            <a:ext cx="1422400" cy="35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2872317" y="6370934"/>
            <a:ext cx="38163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dirty="0" err="1" smtClean="0"/>
              <a:t>Punnoose</a:t>
            </a:r>
            <a:r>
              <a:rPr lang="en-US" sz="1200" dirty="0" smtClean="0"/>
              <a:t> E </a:t>
            </a:r>
            <a:r>
              <a:rPr lang="en-US" sz="1200" i="1" dirty="0" smtClean="0"/>
              <a:t>et al</a:t>
            </a:r>
            <a:r>
              <a:rPr lang="en-US" sz="1200" dirty="0" smtClean="0"/>
              <a:t>. </a:t>
            </a:r>
            <a:r>
              <a:rPr lang="en-US" sz="1200" i="1" dirty="0"/>
              <a:t>Molecular Cancer Therapeutics</a:t>
            </a:r>
            <a:r>
              <a:rPr lang="en-US" sz="1200" dirty="0"/>
              <a:t>. </a:t>
            </a:r>
            <a:endParaRPr lang="en-US" sz="1200" dirty="0" smtClean="0"/>
          </a:p>
          <a:p>
            <a:r>
              <a:rPr lang="en-US" sz="1200" dirty="0" smtClean="0"/>
              <a:t>2016;15</a:t>
            </a:r>
            <a:r>
              <a:rPr lang="en-US" sz="1200" dirty="0"/>
              <a:t>:1132-</a:t>
            </a:r>
            <a:r>
              <a:rPr lang="en-US" sz="1200" dirty="0" smtClean="0"/>
              <a:t>1144.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72312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8467" y="1149884"/>
            <a:ext cx="908453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285750" indent="-285750" eaLnBrk="1" hangingPunct="1">
              <a:buFont typeface="Arial"/>
              <a:buChar char="•"/>
            </a:pPr>
            <a:r>
              <a:rPr lang="en-US" sz="1600" dirty="0"/>
              <a:t>MCL-1 is a resistance factor to </a:t>
            </a:r>
            <a:r>
              <a:rPr lang="en-US" sz="1600" dirty="0" err="1"/>
              <a:t>venetoclax</a:t>
            </a:r>
            <a:r>
              <a:rPr lang="en-US" sz="1600" dirty="0"/>
              <a:t> in </a:t>
            </a:r>
            <a:r>
              <a:rPr lang="en-US" sz="1600" dirty="0" smtClean="0"/>
              <a:t>myeloma cell lines</a:t>
            </a:r>
          </a:p>
          <a:p>
            <a:pPr marL="285750" indent="-285750" eaLnBrk="1" hangingPunct="1">
              <a:buFont typeface="Arial"/>
              <a:buChar char="•"/>
            </a:pPr>
            <a:endParaRPr lang="en-US" sz="1600" dirty="0"/>
          </a:p>
          <a:p>
            <a:pPr eaLnBrk="1" hangingPunct="1"/>
            <a:endParaRPr lang="en-US" sz="1600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118533" y="118533"/>
            <a:ext cx="7731233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Targeting MCL-1 with therapeutic agents as a </a:t>
            </a:r>
          </a:p>
          <a:p>
            <a:r>
              <a:rPr lang="en-US" sz="2400" b="1" dirty="0" smtClean="0">
                <a:solidFill>
                  <a:srgbClr val="000090"/>
                </a:solidFill>
              </a:rPr>
              <a:t>strategy to overcome resistance to </a:t>
            </a:r>
            <a:r>
              <a:rPr lang="en-US" sz="2400" b="1" dirty="0" err="1" smtClean="0">
                <a:solidFill>
                  <a:srgbClr val="000090"/>
                </a:solidFill>
              </a:rPr>
              <a:t>venetoclax</a:t>
            </a:r>
            <a:r>
              <a:rPr lang="en-US" sz="2400" b="1" dirty="0" smtClean="0">
                <a:solidFill>
                  <a:srgbClr val="000090"/>
                </a:solidFill>
              </a:rPr>
              <a:t> in MM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279399" y="1865604"/>
            <a:ext cx="3289021" cy="3028091"/>
            <a:chOff x="203199" y="2771576"/>
            <a:chExt cx="3289021" cy="302809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/>
            <a:srcRect r="26024"/>
            <a:stretch/>
          </p:blipFill>
          <p:spPr>
            <a:xfrm>
              <a:off x="203199" y="2771576"/>
              <a:ext cx="3056390" cy="3028091"/>
            </a:xfrm>
            <a:prstGeom prst="rect">
              <a:avLst/>
            </a:prstGeom>
          </p:spPr>
        </p:pic>
        <p:grpSp>
          <p:nvGrpSpPr>
            <p:cNvPr id="3" name="Group 2"/>
            <p:cNvGrpSpPr/>
            <p:nvPr/>
          </p:nvGrpSpPr>
          <p:grpSpPr>
            <a:xfrm>
              <a:off x="2504321" y="3005667"/>
              <a:ext cx="987899" cy="406400"/>
              <a:chOff x="2207976" y="3005667"/>
              <a:chExt cx="987899" cy="406400"/>
            </a:xfrm>
          </p:grpSpPr>
          <p:sp>
            <p:nvSpPr>
              <p:cNvPr id="17" name="AutoShape 31"/>
              <p:cNvSpPr>
                <a:spLocks noChangeArrowheads="1"/>
              </p:cNvSpPr>
              <p:nvPr/>
            </p:nvSpPr>
            <p:spPr bwMode="auto">
              <a:xfrm>
                <a:off x="2232113" y="3005667"/>
                <a:ext cx="941709" cy="406400"/>
              </a:xfrm>
              <a:prstGeom prst="roundRect">
                <a:avLst>
                  <a:gd name="adj" fmla="val 16667"/>
                </a:avLst>
              </a:prstGeom>
              <a:solidFill>
                <a:srgbClr val="A3A3E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Text Box 32"/>
              <p:cNvSpPr txBox="1">
                <a:spLocks noChangeArrowheads="1"/>
              </p:cNvSpPr>
              <p:nvPr/>
            </p:nvSpPr>
            <p:spPr bwMode="auto">
              <a:xfrm>
                <a:off x="2207976" y="3036029"/>
                <a:ext cx="987899" cy="3060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 dirty="0" err="1" smtClean="0">
                    <a:latin typeface="Calibri" pitchFamily="34" charset="0"/>
                  </a:rPr>
                  <a:t>venetoclax</a:t>
                </a:r>
                <a:endParaRPr lang="en-US" sz="1400" b="1" dirty="0">
                  <a:latin typeface="Calibri" pitchFamily="34" charset="0"/>
                </a:endParaRPr>
              </a:p>
            </p:txBody>
          </p:sp>
        </p:grpSp>
        <p:cxnSp>
          <p:nvCxnSpPr>
            <p:cNvPr id="8" name="Straight Connector 7"/>
            <p:cNvCxnSpPr/>
            <p:nvPr/>
          </p:nvCxnSpPr>
          <p:spPr>
            <a:xfrm>
              <a:off x="2150647" y="3254706"/>
              <a:ext cx="329175" cy="2536"/>
            </a:xfrm>
            <a:prstGeom prst="line">
              <a:avLst/>
            </a:prstGeom>
            <a:ln w="3810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/>
          <p:cNvSpPr/>
          <p:nvPr/>
        </p:nvSpPr>
        <p:spPr>
          <a:xfrm>
            <a:off x="3767667" y="6358467"/>
            <a:ext cx="1422400" cy="35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6998" y="5545675"/>
            <a:ext cx="891269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/>
              <a:t>Does the combination of </a:t>
            </a:r>
            <a:r>
              <a:rPr lang="en-US" sz="1600" dirty="0" err="1"/>
              <a:t>bortezomib</a:t>
            </a:r>
            <a:r>
              <a:rPr lang="en-US" sz="1600" dirty="0"/>
              <a:t> and </a:t>
            </a:r>
            <a:r>
              <a:rPr lang="en-US" sz="1600" dirty="0" err="1"/>
              <a:t>venetoclax</a:t>
            </a:r>
            <a:r>
              <a:rPr lang="en-US" sz="1600" dirty="0"/>
              <a:t> result in increased cell death and efficacy</a:t>
            </a:r>
            <a:r>
              <a:rPr lang="en-US" sz="1600" dirty="0" smtClean="0"/>
              <a:t>?</a:t>
            </a:r>
            <a:endParaRPr lang="en-US" sz="16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2514599" y="1744093"/>
            <a:ext cx="6449651" cy="3513158"/>
            <a:chOff x="2514599" y="1574753"/>
            <a:chExt cx="6449651" cy="3513158"/>
          </a:xfrm>
        </p:grpSpPr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4815278" y="4903245"/>
              <a:ext cx="414897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 dirty="0"/>
                <a:t>Gomez-</a:t>
              </a:r>
              <a:r>
                <a:rPr lang="en-US" sz="1200" dirty="0" err="1"/>
                <a:t>Bougie</a:t>
              </a:r>
              <a:r>
                <a:rPr lang="en-US" sz="1200" dirty="0"/>
                <a:t> </a:t>
              </a:r>
              <a:r>
                <a:rPr lang="en-US" sz="1200" i="1" dirty="0"/>
                <a:t>et </a:t>
              </a:r>
              <a:r>
                <a:rPr lang="en-US" sz="1200" i="1" dirty="0" smtClean="0"/>
                <a:t>al.</a:t>
              </a:r>
              <a:r>
                <a:rPr lang="en-US" sz="1200" dirty="0"/>
                <a:t> </a:t>
              </a:r>
              <a:r>
                <a:rPr lang="en-US" sz="1200" i="1" dirty="0" smtClean="0"/>
                <a:t>Cancer Research</a:t>
              </a:r>
              <a:r>
                <a:rPr lang="en-US" sz="1200" dirty="0"/>
                <a:t> </a:t>
              </a:r>
              <a:r>
                <a:rPr lang="en-US" sz="1200" dirty="0" smtClean="0"/>
                <a:t>2007;67:5418</a:t>
              </a:r>
              <a:r>
                <a:rPr lang="en-US" sz="1200" dirty="0"/>
                <a:t>-5424.</a:t>
              </a: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4317997" y="1574753"/>
              <a:ext cx="4428064" cy="3225796"/>
              <a:chOff x="3629025" y="1788551"/>
              <a:chExt cx="5341936" cy="3828082"/>
            </a:xfrm>
          </p:grpSpPr>
          <p:pic>
            <p:nvPicPr>
              <p:cNvPr id="7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6812" y="1806009"/>
                <a:ext cx="5224462" cy="3810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Rectangle 6"/>
              <p:cNvSpPr>
                <a:spLocks noChangeArrowheads="1"/>
              </p:cNvSpPr>
              <p:nvPr/>
            </p:nvSpPr>
            <p:spPr bwMode="auto">
              <a:xfrm>
                <a:off x="3629025" y="1788551"/>
                <a:ext cx="276225" cy="217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" name="Rectangle 9"/>
              <p:cNvSpPr>
                <a:spLocks noChangeArrowheads="1"/>
              </p:cNvSpPr>
              <p:nvPr/>
            </p:nvSpPr>
            <p:spPr bwMode="auto">
              <a:xfrm>
                <a:off x="5037136" y="3296294"/>
                <a:ext cx="3933825" cy="247587"/>
              </a:xfrm>
              <a:prstGeom prst="rect">
                <a:avLst/>
              </a:prstGeom>
              <a:noFill/>
              <a:ln w="28575">
                <a:solidFill>
                  <a:srgbClr val="A5002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" name="Rectangle 10"/>
              <p:cNvSpPr>
                <a:spLocks noChangeArrowheads="1"/>
              </p:cNvSpPr>
              <p:nvPr/>
            </p:nvSpPr>
            <p:spPr bwMode="auto">
              <a:xfrm>
                <a:off x="5037136" y="2221828"/>
                <a:ext cx="3933825" cy="582466"/>
              </a:xfrm>
              <a:prstGeom prst="rect">
                <a:avLst/>
              </a:prstGeom>
              <a:noFill/>
              <a:ln w="28575">
                <a:solidFill>
                  <a:srgbClr val="A5002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2514599" y="4631268"/>
              <a:ext cx="96746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b="1" dirty="0" err="1" smtClean="0"/>
                <a:t>bortezomib</a:t>
              </a:r>
              <a:endParaRPr lang="en-US" sz="1400" b="1" dirty="0" smtClean="0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flipH="1" flipV="1">
              <a:off x="2937934" y="4343400"/>
              <a:ext cx="1" cy="287868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H="1" flipV="1">
              <a:off x="3395134" y="3945467"/>
              <a:ext cx="1" cy="287868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80630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27</a:t>
            </a:fld>
            <a:endParaRPr lang="en-US" dirty="0"/>
          </a:p>
        </p:txBody>
      </p: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98949" y="4856161"/>
            <a:ext cx="4746625" cy="1268412"/>
            <a:chOff x="4230688" y="4868863"/>
            <a:chExt cx="4746625" cy="1268412"/>
          </a:xfrm>
        </p:grpSpPr>
        <p:pic>
          <p:nvPicPr>
            <p:cNvPr id="30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365"/>
            <a:stretch>
              <a:fillRect/>
            </a:stretch>
          </p:blipFill>
          <p:spPr bwMode="auto">
            <a:xfrm>
              <a:off x="4230688" y="4868863"/>
              <a:ext cx="4746625" cy="973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4235"/>
            <a:stretch>
              <a:fillRect/>
            </a:stretch>
          </p:blipFill>
          <p:spPr bwMode="auto">
            <a:xfrm>
              <a:off x="4230688" y="5828173"/>
              <a:ext cx="4746625" cy="309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Group 1"/>
          <p:cNvGrpSpPr/>
          <p:nvPr/>
        </p:nvGrpSpPr>
        <p:grpSpPr>
          <a:xfrm>
            <a:off x="108474" y="2690811"/>
            <a:ext cx="4622800" cy="2071687"/>
            <a:chOff x="108474" y="2690811"/>
            <a:chExt cx="4622800" cy="2071687"/>
          </a:xfrm>
        </p:grpSpPr>
        <p:pic>
          <p:nvPicPr>
            <p:cNvPr id="27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474" y="2690811"/>
              <a:ext cx="4622800" cy="2071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"/>
            <p:cNvSpPr>
              <a:spLocks noChangeArrowheads="1"/>
            </p:cNvSpPr>
            <p:nvPr/>
          </p:nvSpPr>
          <p:spPr bwMode="auto">
            <a:xfrm>
              <a:off x="846661" y="3378198"/>
              <a:ext cx="3879850" cy="381000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3912124" y="2990848"/>
              <a:ext cx="819150" cy="387350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/>
            </a:p>
          </p:txBody>
        </p:sp>
      </p:grpSp>
      <p:sp>
        <p:nvSpPr>
          <p:cNvPr id="35" name="TextBox 9"/>
          <p:cNvSpPr txBox="1">
            <a:spLocks noChangeArrowheads="1"/>
          </p:cNvSpPr>
          <p:nvPr/>
        </p:nvSpPr>
        <p:spPr bwMode="auto">
          <a:xfrm>
            <a:off x="2613351" y="2353729"/>
            <a:ext cx="39705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/>
              <a:t>NCI-</a:t>
            </a:r>
            <a:r>
              <a:rPr lang="en-US" sz="1600" b="1" dirty="0" smtClean="0"/>
              <a:t>H929 </a:t>
            </a:r>
            <a:r>
              <a:rPr lang="en-US" sz="1600" b="1" dirty="0" err="1" smtClean="0"/>
              <a:t>Xenografts</a:t>
            </a:r>
            <a:r>
              <a:rPr lang="en-US" sz="1600" b="1" dirty="0" smtClean="0"/>
              <a:t> </a:t>
            </a:r>
            <a:r>
              <a:rPr lang="en-US" sz="1600" b="1" dirty="0"/>
              <a:t>(</a:t>
            </a:r>
            <a:r>
              <a:rPr lang="en-US" sz="1600" b="1" dirty="0" smtClean="0"/>
              <a:t>BCL-2</a:t>
            </a:r>
            <a:r>
              <a:rPr lang="en-US" sz="1600" b="1" dirty="0" smtClean="0">
                <a:solidFill>
                  <a:srgbClr val="008000"/>
                </a:solidFill>
                <a:latin typeface="Wingdings"/>
                <a:ea typeface="Wingdings"/>
                <a:cs typeface="Wingdings"/>
                <a:sym typeface="Wingdings"/>
              </a:rPr>
              <a:t></a:t>
            </a:r>
            <a:r>
              <a:rPr lang="en-US" sz="1600" b="1" dirty="0" smtClean="0"/>
              <a:t>/</a:t>
            </a:r>
            <a:r>
              <a:rPr lang="en-US" sz="1600" b="1" dirty="0"/>
              <a:t>Mcl-</a:t>
            </a:r>
            <a:r>
              <a:rPr lang="en-US" sz="1600" b="1" dirty="0" smtClean="0"/>
              <a:t>1</a:t>
            </a:r>
            <a:r>
              <a:rPr lang="en-US" sz="1600" b="1" dirty="0" smtClean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</a:t>
            </a:r>
            <a:r>
              <a:rPr lang="en-US" sz="1600" b="1" dirty="0" smtClean="0"/>
              <a:t>)</a:t>
            </a:r>
            <a:endParaRPr lang="en-US" sz="1600" b="1" dirty="0"/>
          </a:p>
        </p:txBody>
      </p:sp>
      <p:grpSp>
        <p:nvGrpSpPr>
          <p:cNvPr id="47" name="Group 46"/>
          <p:cNvGrpSpPr/>
          <p:nvPr/>
        </p:nvGrpSpPr>
        <p:grpSpPr>
          <a:xfrm>
            <a:off x="5275264" y="2825073"/>
            <a:ext cx="3504669" cy="3459987"/>
            <a:chOff x="5275264" y="2842007"/>
            <a:chExt cx="3504669" cy="3459987"/>
          </a:xfrm>
        </p:grpSpPr>
        <p:pic>
          <p:nvPicPr>
            <p:cNvPr id="34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5264" y="2842007"/>
              <a:ext cx="3504669" cy="3459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6" name="Straight Connector 18"/>
            <p:cNvCxnSpPr>
              <a:cxnSpLocks noChangeShapeType="1"/>
            </p:cNvCxnSpPr>
            <p:nvPr/>
          </p:nvCxnSpPr>
          <p:spPr bwMode="auto">
            <a:xfrm flipV="1">
              <a:off x="5992788" y="5994400"/>
              <a:ext cx="1474812" cy="240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" name="TextBox 19"/>
            <p:cNvSpPr txBox="1">
              <a:spLocks noChangeArrowheads="1"/>
            </p:cNvSpPr>
            <p:nvPr/>
          </p:nvSpPr>
          <p:spPr bwMode="auto">
            <a:xfrm>
              <a:off x="5628883" y="5820469"/>
              <a:ext cx="334555" cy="236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 b="1" dirty="0"/>
                <a:t>Rx</a:t>
              </a:r>
            </a:p>
          </p:txBody>
        </p:sp>
      </p:grpSp>
      <p:pic>
        <p:nvPicPr>
          <p:cNvPr id="44" name="Picture 4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2566" y="1004225"/>
            <a:ext cx="4500033" cy="1319871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59266" y="177801"/>
            <a:ext cx="7850106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 err="1" smtClean="0">
                <a:solidFill>
                  <a:srgbClr val="000090"/>
                </a:solidFill>
              </a:rPr>
              <a:t>Bortezomib</a:t>
            </a:r>
            <a:r>
              <a:rPr lang="en-US" sz="2400" b="1" dirty="0" smtClean="0">
                <a:solidFill>
                  <a:srgbClr val="000090"/>
                </a:solidFill>
              </a:rPr>
              <a:t> in combination with </a:t>
            </a:r>
            <a:r>
              <a:rPr lang="en-US" sz="2400" b="1" dirty="0" err="1" smtClean="0">
                <a:solidFill>
                  <a:srgbClr val="000090"/>
                </a:solidFill>
              </a:rPr>
              <a:t>venetoclax</a:t>
            </a:r>
            <a:r>
              <a:rPr lang="en-US" sz="2400" b="1" dirty="0" smtClean="0">
                <a:solidFill>
                  <a:srgbClr val="000090"/>
                </a:solidFill>
              </a:rPr>
              <a:t> increases </a:t>
            </a:r>
          </a:p>
          <a:p>
            <a:r>
              <a:rPr lang="en-US" sz="2400" b="1" dirty="0" smtClean="0">
                <a:solidFill>
                  <a:srgbClr val="000090"/>
                </a:solidFill>
              </a:rPr>
              <a:t>apoptosis in vivo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67667" y="6358467"/>
            <a:ext cx="1422400" cy="35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2872317" y="6370934"/>
            <a:ext cx="38163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dirty="0" err="1" smtClean="0"/>
              <a:t>Punnoose</a:t>
            </a:r>
            <a:r>
              <a:rPr lang="en-US" sz="1200" dirty="0" smtClean="0"/>
              <a:t> E </a:t>
            </a:r>
            <a:r>
              <a:rPr lang="en-US" sz="1200" i="1" dirty="0" smtClean="0"/>
              <a:t>et al</a:t>
            </a:r>
            <a:r>
              <a:rPr lang="en-US" sz="1200" dirty="0" smtClean="0"/>
              <a:t>. </a:t>
            </a:r>
            <a:r>
              <a:rPr lang="en-US" sz="1200" i="1" dirty="0"/>
              <a:t>Molecular Cancer </a:t>
            </a:r>
            <a:r>
              <a:rPr lang="en-US" sz="1200" i="1" dirty="0" smtClean="0"/>
              <a:t>Therapeutics</a:t>
            </a:r>
            <a:r>
              <a:rPr lang="en-US" sz="1200" dirty="0" smtClean="0"/>
              <a:t> </a:t>
            </a:r>
          </a:p>
          <a:p>
            <a:r>
              <a:rPr lang="en-US" sz="1200" dirty="0" smtClean="0"/>
              <a:t>2016;15</a:t>
            </a:r>
            <a:r>
              <a:rPr lang="en-US" sz="1200" dirty="0"/>
              <a:t>:1132-</a:t>
            </a:r>
            <a:r>
              <a:rPr lang="en-US" sz="1200" dirty="0" smtClean="0"/>
              <a:t>1144.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88931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12272"/>
          <a:stretch/>
        </p:blipFill>
        <p:spPr>
          <a:xfrm>
            <a:off x="112745" y="3437467"/>
            <a:ext cx="4136800" cy="283094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05" y="922182"/>
            <a:ext cx="2640396" cy="220576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5745" y="4571992"/>
            <a:ext cx="1306047" cy="12276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4666" y="135466"/>
            <a:ext cx="7662104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 err="1" smtClean="0">
                <a:solidFill>
                  <a:srgbClr val="000090"/>
                </a:solidFill>
              </a:rPr>
              <a:t>Venetoclax</a:t>
            </a:r>
            <a:r>
              <a:rPr lang="en-US" sz="2400" b="1" dirty="0" smtClean="0">
                <a:solidFill>
                  <a:srgbClr val="000090"/>
                </a:solidFill>
              </a:rPr>
              <a:t> does not enhance efficacy of </a:t>
            </a:r>
            <a:r>
              <a:rPr lang="en-US" sz="2400" b="1" dirty="0" err="1" smtClean="0">
                <a:solidFill>
                  <a:srgbClr val="000090"/>
                </a:solidFill>
              </a:rPr>
              <a:t>bortezomib</a:t>
            </a:r>
            <a:r>
              <a:rPr lang="en-US" sz="2400" b="1" dirty="0" smtClean="0">
                <a:solidFill>
                  <a:srgbClr val="000090"/>
                </a:solidFill>
              </a:rPr>
              <a:t> </a:t>
            </a:r>
          </a:p>
          <a:p>
            <a:r>
              <a:rPr lang="en-US" sz="2400" b="1" dirty="0" smtClean="0">
                <a:solidFill>
                  <a:srgbClr val="000090"/>
                </a:solidFill>
              </a:rPr>
              <a:t>in MM </a:t>
            </a:r>
            <a:r>
              <a:rPr lang="en-US" sz="2400" b="1" dirty="0" err="1" smtClean="0">
                <a:solidFill>
                  <a:srgbClr val="000090"/>
                </a:solidFill>
              </a:rPr>
              <a:t>xenografts</a:t>
            </a:r>
            <a:r>
              <a:rPr lang="en-US" sz="2400" b="1" dirty="0">
                <a:solidFill>
                  <a:srgbClr val="000090"/>
                </a:solidFill>
              </a:rPr>
              <a:t> </a:t>
            </a:r>
            <a:r>
              <a:rPr lang="en-US" sz="2400" b="1" dirty="0" smtClean="0">
                <a:solidFill>
                  <a:srgbClr val="000090"/>
                </a:solidFill>
              </a:rPr>
              <a:t>that co-express BCL-X</a:t>
            </a:r>
            <a:r>
              <a:rPr lang="en-US" sz="2400" b="1" baseline="-25000" dirty="0" smtClean="0">
                <a:solidFill>
                  <a:srgbClr val="000090"/>
                </a:solidFill>
              </a:rPr>
              <a:t>L</a:t>
            </a:r>
          </a:p>
        </p:txBody>
      </p:sp>
      <p:sp>
        <p:nvSpPr>
          <p:cNvPr id="2" name="Rectangle 1"/>
          <p:cNvSpPr/>
          <p:nvPr/>
        </p:nvSpPr>
        <p:spPr>
          <a:xfrm>
            <a:off x="1337733" y="2878667"/>
            <a:ext cx="1693334" cy="237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9"/>
          <p:cNvSpPr txBox="1">
            <a:spLocks noChangeArrowheads="1"/>
          </p:cNvSpPr>
          <p:nvPr/>
        </p:nvSpPr>
        <p:spPr bwMode="auto">
          <a:xfrm>
            <a:off x="1009528" y="3005674"/>
            <a:ext cx="236969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 dirty="0" smtClean="0"/>
              <a:t>OPM-2 (BCL-2</a:t>
            </a:r>
            <a:r>
              <a:rPr lang="en-US" sz="1400" b="1" dirty="0" smtClean="0">
                <a:solidFill>
                  <a:srgbClr val="008000"/>
                </a:solidFill>
                <a:latin typeface="Wingdings"/>
                <a:ea typeface="Wingdings"/>
                <a:cs typeface="Wingdings"/>
                <a:sym typeface="Wingdings"/>
              </a:rPr>
              <a:t></a:t>
            </a:r>
            <a:r>
              <a:rPr lang="en-US" sz="1400" b="1" dirty="0" smtClean="0"/>
              <a:t>/MCL-1</a:t>
            </a:r>
            <a:r>
              <a:rPr lang="en-US" sz="1400" b="1" dirty="0" smtClean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</a:t>
            </a:r>
            <a:r>
              <a:rPr lang="en-US" sz="1400" b="1" dirty="0" smtClean="0"/>
              <a:t>)</a:t>
            </a:r>
            <a:endParaRPr lang="en-US" sz="1400" b="1" dirty="0"/>
          </a:p>
        </p:txBody>
      </p:sp>
      <p:grpSp>
        <p:nvGrpSpPr>
          <p:cNvPr id="18" name="Group 17"/>
          <p:cNvGrpSpPr/>
          <p:nvPr/>
        </p:nvGrpSpPr>
        <p:grpSpPr>
          <a:xfrm>
            <a:off x="4614335" y="910965"/>
            <a:ext cx="4447904" cy="5399783"/>
            <a:chOff x="4614335" y="910965"/>
            <a:chExt cx="4447904" cy="5399783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5"/>
            <a:srcRect t="9020"/>
            <a:stretch/>
          </p:blipFill>
          <p:spPr>
            <a:xfrm>
              <a:off x="4614335" y="3505200"/>
              <a:ext cx="4447904" cy="280554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6"/>
            <a:srcRect b="12390"/>
            <a:stretch/>
          </p:blipFill>
          <p:spPr>
            <a:xfrm>
              <a:off x="5342468" y="910965"/>
              <a:ext cx="2901290" cy="2035435"/>
            </a:xfrm>
            <a:prstGeom prst="rect">
              <a:avLst/>
            </a:prstGeom>
          </p:spPr>
        </p:pic>
        <p:sp>
          <p:nvSpPr>
            <p:cNvPr id="17" name="TextBox 19"/>
            <p:cNvSpPr txBox="1">
              <a:spLocks noChangeArrowheads="1"/>
            </p:cNvSpPr>
            <p:nvPr/>
          </p:nvSpPr>
          <p:spPr bwMode="auto">
            <a:xfrm>
              <a:off x="5310584" y="3005671"/>
              <a:ext cx="32011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 b="1" dirty="0" smtClean="0"/>
                <a:t>MM.1S (BCL-2</a:t>
              </a:r>
              <a:r>
                <a:rPr lang="en-US" sz="1400" b="1" dirty="0" smtClean="0">
                  <a:solidFill>
                    <a:srgbClr val="008000"/>
                  </a:solidFill>
                  <a:latin typeface="Wingdings"/>
                  <a:ea typeface="Wingdings"/>
                  <a:cs typeface="Wingdings"/>
                  <a:sym typeface="Wingdings"/>
                </a:rPr>
                <a:t></a:t>
              </a:r>
              <a:r>
                <a:rPr lang="en-US" sz="1400" b="1" dirty="0" smtClean="0"/>
                <a:t>/BCL-X</a:t>
              </a:r>
              <a:r>
                <a:rPr lang="en-US" sz="1400" b="1" baseline="-25000" dirty="0" smtClean="0"/>
                <a:t>L</a:t>
              </a:r>
              <a:r>
                <a:rPr lang="en-US" sz="1400" b="1" dirty="0">
                  <a:solidFill>
                    <a:srgbClr val="FF0000"/>
                  </a:solidFill>
                  <a:latin typeface="Wingdings"/>
                  <a:ea typeface="Wingdings"/>
                  <a:cs typeface="Wingdings"/>
                  <a:sym typeface="Wingdings"/>
                </a:rPr>
                <a:t></a:t>
              </a:r>
              <a:r>
                <a:rPr lang="en-US" sz="1400" b="1" dirty="0" smtClean="0"/>
                <a:t>/MCL-1</a:t>
              </a:r>
              <a:r>
                <a:rPr lang="en-US" sz="1400" b="1" dirty="0" smtClean="0">
                  <a:solidFill>
                    <a:srgbClr val="FF0000"/>
                  </a:solidFill>
                  <a:latin typeface="Wingdings"/>
                  <a:ea typeface="Wingdings"/>
                  <a:cs typeface="Wingdings"/>
                  <a:sym typeface="Wingdings"/>
                </a:rPr>
                <a:t></a:t>
              </a:r>
              <a:r>
                <a:rPr lang="en-US" sz="1400" b="1" dirty="0" smtClean="0"/>
                <a:t>)</a:t>
              </a:r>
              <a:endParaRPr lang="en-US" sz="1400" b="1" dirty="0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3767667" y="6358467"/>
            <a:ext cx="1422400" cy="35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2872317" y="6370934"/>
            <a:ext cx="38163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dirty="0" err="1" smtClean="0"/>
              <a:t>Punnoose</a:t>
            </a:r>
            <a:r>
              <a:rPr lang="en-US" sz="1200" dirty="0" smtClean="0"/>
              <a:t> E </a:t>
            </a:r>
            <a:r>
              <a:rPr lang="en-US" sz="1200" i="1" dirty="0" smtClean="0"/>
              <a:t>et al</a:t>
            </a:r>
            <a:r>
              <a:rPr lang="en-US" sz="1200" dirty="0" smtClean="0"/>
              <a:t>. </a:t>
            </a:r>
            <a:r>
              <a:rPr lang="en-US" sz="1200" i="1" dirty="0"/>
              <a:t>Molecular Cancer </a:t>
            </a:r>
            <a:r>
              <a:rPr lang="en-US" sz="1200" i="1" dirty="0" smtClean="0"/>
              <a:t>Therapeutics</a:t>
            </a:r>
            <a:r>
              <a:rPr lang="en-US" sz="1200" dirty="0" smtClean="0"/>
              <a:t> </a:t>
            </a:r>
          </a:p>
          <a:p>
            <a:r>
              <a:rPr lang="en-US" sz="1200" dirty="0" smtClean="0"/>
              <a:t>2016;15</a:t>
            </a:r>
            <a:r>
              <a:rPr lang="en-US" sz="1200" dirty="0"/>
              <a:t>:1132-</a:t>
            </a:r>
            <a:r>
              <a:rPr lang="en-US" sz="1200" dirty="0" smtClean="0"/>
              <a:t>1144.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08547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29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4478865" y="990910"/>
            <a:ext cx="4851401" cy="3073079"/>
            <a:chOff x="4478865" y="1261854"/>
            <a:chExt cx="4851401" cy="307307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51768" y="2093163"/>
              <a:ext cx="4592232" cy="224177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4478865" y="1261854"/>
              <a:ext cx="485140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r>
                <a:rPr lang="en-US" sz="1400" b="1" dirty="0" smtClean="0">
                  <a:solidFill>
                    <a:srgbClr val="FF0000"/>
                  </a:solidFill>
                </a:rPr>
                <a:t>Phase </a:t>
              </a:r>
              <a:r>
                <a:rPr lang="en-US" sz="1400" b="1" dirty="0" err="1" smtClean="0">
                  <a:solidFill>
                    <a:srgbClr val="FF0000"/>
                  </a:solidFill>
                </a:rPr>
                <a:t>Ib</a:t>
              </a:r>
              <a:r>
                <a:rPr lang="en-US" sz="1400" b="1" dirty="0" smtClean="0">
                  <a:solidFill>
                    <a:srgbClr val="FF0000"/>
                  </a:solidFill>
                </a:rPr>
                <a:t>:  BCL-2 </a:t>
              </a:r>
              <a:r>
                <a:rPr lang="en-US" sz="1400" b="1" dirty="0">
                  <a:solidFill>
                    <a:srgbClr val="FF0000"/>
                  </a:solidFill>
                </a:rPr>
                <a:t>g</a:t>
              </a:r>
              <a:r>
                <a:rPr lang="en-US" sz="1400" b="1" dirty="0" smtClean="0">
                  <a:solidFill>
                    <a:srgbClr val="FF0000"/>
                  </a:solidFill>
                </a:rPr>
                <a:t>ene expression vs. clinical </a:t>
              </a:r>
            </a:p>
            <a:p>
              <a:r>
                <a:rPr lang="en-US" sz="1400" b="1" dirty="0" smtClean="0">
                  <a:solidFill>
                    <a:srgbClr val="FF0000"/>
                  </a:solidFill>
                </a:rPr>
                <a:t>response in combination with </a:t>
              </a:r>
              <a:r>
                <a:rPr lang="en-US" sz="1400" b="1" dirty="0" err="1" smtClean="0">
                  <a:solidFill>
                    <a:srgbClr val="FF0000"/>
                  </a:solidFill>
                </a:rPr>
                <a:t>Velcad</a:t>
              </a:r>
              <a:r>
                <a:rPr lang="en-US" sz="1400" b="1" dirty="0" smtClean="0">
                  <a:solidFill>
                    <a:srgbClr val="FF0000"/>
                  </a:solidFill>
                </a:rPr>
                <a:t>/ dexamethasone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93131" y="143934"/>
            <a:ext cx="8339667" cy="3539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300" b="1" dirty="0" smtClean="0">
                <a:solidFill>
                  <a:srgbClr val="000090"/>
                </a:solidFill>
              </a:rPr>
              <a:t>BCL-2 is a clinically validated target in MM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8538" y="4224856"/>
            <a:ext cx="9008532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500" dirty="0" smtClean="0"/>
              <a:t>t(11;14) prevalence in MM is 25%</a:t>
            </a:r>
          </a:p>
          <a:p>
            <a:pPr marL="742950" lvl="1" indent="-285750">
              <a:buFont typeface="Arial"/>
              <a:buChar char="•"/>
            </a:pPr>
            <a:r>
              <a:rPr lang="en-US" sz="1500" dirty="0" smtClean="0"/>
              <a:t>4 out of 7 MM cell lines sensitive to </a:t>
            </a:r>
            <a:r>
              <a:rPr lang="en-US" sz="1500" dirty="0" err="1" smtClean="0"/>
              <a:t>venetoclax</a:t>
            </a:r>
            <a:r>
              <a:rPr lang="en-US" sz="1500" dirty="0" smtClean="0"/>
              <a:t> harbored t(11;14) translocation</a:t>
            </a:r>
          </a:p>
          <a:p>
            <a:pPr marL="285750" indent="-285750">
              <a:buFont typeface="Arial"/>
              <a:buChar char="•"/>
            </a:pPr>
            <a:endParaRPr lang="en-US" sz="1500" dirty="0"/>
          </a:p>
          <a:p>
            <a:pPr marL="285750" indent="-285750">
              <a:buFont typeface="Arial"/>
              <a:buChar char="•"/>
            </a:pPr>
            <a:r>
              <a:rPr lang="en-US" sz="1500" dirty="0"/>
              <a:t>t(11;14) </a:t>
            </a:r>
            <a:r>
              <a:rPr lang="en-US" sz="1500" dirty="0" smtClean="0"/>
              <a:t>subgroup from </a:t>
            </a:r>
            <a:r>
              <a:rPr lang="en-US" sz="1500" dirty="0" err="1" smtClean="0"/>
              <a:t>venetoclax</a:t>
            </a:r>
            <a:r>
              <a:rPr lang="en-US" sz="1500" dirty="0" smtClean="0"/>
              <a:t> phase I </a:t>
            </a:r>
            <a:r>
              <a:rPr lang="en-US" sz="1500" dirty="0" err="1" smtClean="0"/>
              <a:t>monotherapy</a:t>
            </a:r>
            <a:r>
              <a:rPr lang="en-US" sz="1500" dirty="0" smtClean="0"/>
              <a:t> trial </a:t>
            </a:r>
            <a:r>
              <a:rPr lang="en-US" sz="1500" dirty="0"/>
              <a:t>is enriched for BCL-2</a:t>
            </a:r>
            <a:r>
              <a:rPr lang="en-US" sz="1500" baseline="30000" dirty="0"/>
              <a:t>High</a:t>
            </a:r>
            <a:r>
              <a:rPr lang="en-US" sz="1500" dirty="0"/>
              <a:t>, BCL-</a:t>
            </a:r>
            <a:r>
              <a:rPr lang="en-US" sz="1500" dirty="0" err="1"/>
              <a:t>X</a:t>
            </a:r>
            <a:r>
              <a:rPr lang="en-US" sz="1500" baseline="-25000" dirty="0" err="1"/>
              <a:t>L</a:t>
            </a:r>
            <a:r>
              <a:rPr lang="en-US" sz="1500" baseline="30000" dirty="0" err="1"/>
              <a:t>Low</a:t>
            </a:r>
            <a:r>
              <a:rPr lang="en-US" sz="1500" dirty="0"/>
              <a:t> </a:t>
            </a:r>
            <a:r>
              <a:rPr lang="en-US" sz="1500" dirty="0" smtClean="0"/>
              <a:t>tumors</a:t>
            </a:r>
            <a:endParaRPr lang="en-US" sz="15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t="5354"/>
          <a:stretch/>
        </p:blipFill>
        <p:spPr>
          <a:xfrm>
            <a:off x="110066" y="1837189"/>
            <a:ext cx="4572000" cy="219293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96401" y="990908"/>
            <a:ext cx="413332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400" b="1" dirty="0" smtClean="0">
                <a:solidFill>
                  <a:srgbClr val="FF0000"/>
                </a:solidFill>
              </a:rPr>
              <a:t>Phase </a:t>
            </a:r>
            <a:r>
              <a:rPr lang="en-US" sz="1400" b="1" dirty="0" err="1" smtClean="0">
                <a:solidFill>
                  <a:srgbClr val="FF0000"/>
                </a:solidFill>
              </a:rPr>
              <a:t>Ia</a:t>
            </a:r>
            <a:r>
              <a:rPr lang="en-US" sz="1400" b="1" dirty="0" smtClean="0">
                <a:solidFill>
                  <a:srgbClr val="FF0000"/>
                </a:solidFill>
              </a:rPr>
              <a:t>:  </a:t>
            </a:r>
            <a:r>
              <a:rPr lang="en-US" sz="1400" b="1" dirty="0" err="1" smtClean="0">
                <a:solidFill>
                  <a:srgbClr val="FF0000"/>
                </a:solidFill>
              </a:rPr>
              <a:t>Venetoclax</a:t>
            </a:r>
            <a:r>
              <a:rPr lang="en-US" sz="1400" b="1" dirty="0" smtClean="0">
                <a:solidFill>
                  <a:srgbClr val="FF0000"/>
                </a:solidFill>
              </a:rPr>
              <a:t> clinical response rate vs. t(11;14) status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535" y="5520265"/>
            <a:ext cx="908473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500" dirty="0" smtClean="0"/>
              <a:t>Phase </a:t>
            </a:r>
            <a:r>
              <a:rPr lang="en-US" sz="1500" dirty="0"/>
              <a:t>3 clinical trial evaluating </a:t>
            </a:r>
            <a:r>
              <a:rPr lang="en-US" sz="1500" dirty="0" err="1"/>
              <a:t>venetoclax</a:t>
            </a:r>
            <a:r>
              <a:rPr lang="en-US" sz="1500" dirty="0"/>
              <a:t> in combination with </a:t>
            </a:r>
            <a:r>
              <a:rPr lang="en-US" sz="1500" dirty="0" err="1"/>
              <a:t>Velcade</a:t>
            </a:r>
            <a:r>
              <a:rPr lang="en-US" sz="1500" dirty="0"/>
              <a:t>/</a:t>
            </a:r>
            <a:r>
              <a:rPr lang="en-US" sz="1500" dirty="0" smtClean="0"/>
              <a:t>dexamethasone initiated </a:t>
            </a:r>
          </a:p>
          <a:p>
            <a:r>
              <a:rPr lang="en-US" sz="1500" dirty="0" smtClean="0"/>
              <a:t>     (FPI </a:t>
            </a:r>
            <a:r>
              <a:rPr lang="en-US" sz="1500" dirty="0"/>
              <a:t>on July </a:t>
            </a:r>
            <a:r>
              <a:rPr lang="en-US" sz="1500" dirty="0" smtClean="0"/>
              <a:t>19</a:t>
            </a:r>
            <a:r>
              <a:rPr lang="en-US" sz="1500" baseline="30000" dirty="0" smtClean="0"/>
              <a:t>th, </a:t>
            </a:r>
            <a:r>
              <a:rPr lang="en-US" sz="1500" dirty="0" smtClean="0"/>
              <a:t>2016)</a:t>
            </a:r>
            <a:endParaRPr lang="en-US" sz="1500" dirty="0"/>
          </a:p>
        </p:txBody>
      </p:sp>
      <p:sp>
        <p:nvSpPr>
          <p:cNvPr id="11" name="Rectangle 10"/>
          <p:cNvSpPr/>
          <p:nvPr/>
        </p:nvSpPr>
        <p:spPr>
          <a:xfrm>
            <a:off x="3904063" y="6417733"/>
            <a:ext cx="1897917" cy="35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760133" y="6299536"/>
            <a:ext cx="324274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Kumar </a:t>
            </a:r>
            <a:r>
              <a:rPr lang="en-US" sz="1200" dirty="0" smtClean="0"/>
              <a:t>S</a:t>
            </a:r>
            <a:r>
              <a:rPr lang="en-US" sz="1200" dirty="0"/>
              <a:t> </a:t>
            </a:r>
            <a:r>
              <a:rPr lang="en-US" sz="1200" i="1" dirty="0" smtClean="0"/>
              <a:t>et al</a:t>
            </a:r>
            <a:r>
              <a:rPr lang="en-US" sz="1200" dirty="0" smtClean="0"/>
              <a:t>. </a:t>
            </a:r>
            <a:r>
              <a:rPr lang="en-US" sz="1200" dirty="0"/>
              <a:t>J </a:t>
            </a:r>
            <a:r>
              <a:rPr lang="en-US" sz="1200" dirty="0" err="1"/>
              <a:t>Clin</a:t>
            </a:r>
            <a:r>
              <a:rPr lang="en-US" sz="1200" dirty="0"/>
              <a:t> </a:t>
            </a:r>
            <a:r>
              <a:rPr lang="en-US" sz="1200" dirty="0" err="1"/>
              <a:t>Oncol</a:t>
            </a:r>
            <a:r>
              <a:rPr lang="en-US" sz="1200" dirty="0"/>
              <a:t> </a:t>
            </a:r>
            <a:r>
              <a:rPr lang="en-US" sz="1200" dirty="0" smtClean="0"/>
              <a:t>2015;33 (A8576) 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2827918" y="6588665"/>
            <a:ext cx="317364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 err="1"/>
              <a:t>Touzeau</a:t>
            </a:r>
            <a:r>
              <a:rPr lang="en-US" sz="1200" dirty="0"/>
              <a:t> </a:t>
            </a:r>
            <a:r>
              <a:rPr lang="en-US" sz="1200" dirty="0" smtClean="0"/>
              <a:t>C </a:t>
            </a:r>
            <a:r>
              <a:rPr lang="en-US" sz="1200" i="1" dirty="0" smtClean="0"/>
              <a:t>et al</a:t>
            </a:r>
            <a:r>
              <a:rPr lang="en-US" sz="1200" dirty="0" smtClean="0"/>
              <a:t>. J </a:t>
            </a:r>
            <a:r>
              <a:rPr lang="en-US" sz="1200" dirty="0" err="1"/>
              <a:t>Clin</a:t>
            </a:r>
            <a:r>
              <a:rPr lang="en-US" sz="1200" dirty="0"/>
              <a:t> </a:t>
            </a:r>
            <a:r>
              <a:rPr lang="en-US" sz="1200" dirty="0" err="1"/>
              <a:t>Oncol</a:t>
            </a:r>
            <a:r>
              <a:rPr lang="en-US" sz="1200" dirty="0"/>
              <a:t> </a:t>
            </a:r>
            <a:r>
              <a:rPr lang="en-US" sz="1200" dirty="0" smtClean="0"/>
              <a:t>2015;33 (A8580)</a:t>
            </a:r>
          </a:p>
        </p:txBody>
      </p:sp>
    </p:spTree>
    <p:extLst>
      <p:ext uri="{BB962C8B-B14F-4D97-AF65-F5344CB8AC3E}">
        <p14:creationId xmlns:p14="http://schemas.microsoft.com/office/powerpoint/2010/main" val="1393773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30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 rot="16200000">
            <a:off x="4207412" y="2411343"/>
            <a:ext cx="220662" cy="280988"/>
            <a:chOff x="3149097" y="3095823"/>
            <a:chExt cx="220662" cy="280988"/>
          </a:xfrm>
          <a:effectLst/>
        </p:grpSpPr>
        <p:sp>
          <p:nvSpPr>
            <p:cNvPr id="6" name="Line 15"/>
            <p:cNvSpPr>
              <a:spLocks noChangeShapeType="1"/>
            </p:cNvSpPr>
            <p:nvPr/>
          </p:nvSpPr>
          <p:spPr bwMode="auto">
            <a:xfrm flipV="1">
              <a:off x="3266572" y="3095823"/>
              <a:ext cx="0" cy="280988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Line 16"/>
            <p:cNvSpPr>
              <a:spLocks noChangeShapeType="1"/>
            </p:cNvSpPr>
            <p:nvPr/>
          </p:nvSpPr>
          <p:spPr bwMode="auto">
            <a:xfrm>
              <a:off x="3149097" y="3376811"/>
              <a:ext cx="220662" cy="0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532962" y="2153112"/>
            <a:ext cx="0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2937932" y="2328334"/>
            <a:ext cx="1202029" cy="440267"/>
            <a:chOff x="2980267" y="2302933"/>
            <a:chExt cx="1202029" cy="440267"/>
          </a:xfrm>
        </p:grpSpPr>
        <p:sp>
          <p:nvSpPr>
            <p:cNvPr id="22" name="AutoShape 31"/>
            <p:cNvSpPr>
              <a:spLocks noChangeArrowheads="1"/>
            </p:cNvSpPr>
            <p:nvPr/>
          </p:nvSpPr>
          <p:spPr bwMode="auto">
            <a:xfrm>
              <a:off x="2980267" y="2302933"/>
              <a:ext cx="1202029" cy="440267"/>
            </a:xfrm>
            <a:prstGeom prst="ellipse">
              <a:avLst/>
            </a:prstGeom>
            <a:solidFill>
              <a:srgbClr val="2F5A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Text Box 32"/>
            <p:cNvSpPr txBox="1">
              <a:spLocks noChangeArrowheads="1"/>
            </p:cNvSpPr>
            <p:nvPr/>
          </p:nvSpPr>
          <p:spPr bwMode="auto">
            <a:xfrm>
              <a:off x="3030824" y="2348461"/>
              <a:ext cx="112082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 err="1" smtClean="0">
                  <a:solidFill>
                    <a:srgbClr val="FFFFFF"/>
                  </a:solidFill>
                  <a:latin typeface="Arial"/>
                  <a:cs typeface="Arial"/>
                </a:rPr>
                <a:t>venetoclax</a:t>
              </a:r>
              <a:endParaRPr lang="en-US" sz="1400" b="1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800194" y="2229340"/>
            <a:ext cx="7071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8000"/>
                </a:solidFill>
              </a:rPr>
              <a:t>CLL</a:t>
            </a:r>
            <a:r>
              <a:rPr lang="en-US" sz="2000" b="1" dirty="0" smtClean="0"/>
              <a:t> </a:t>
            </a:r>
          </a:p>
          <a:p>
            <a:r>
              <a:rPr lang="en-US" sz="2000" b="1" dirty="0" smtClean="0">
                <a:solidFill>
                  <a:srgbClr val="00A600"/>
                </a:solidFill>
              </a:rPr>
              <a:t>NHL</a:t>
            </a:r>
            <a:endParaRPr lang="en-US" sz="2000" b="1" dirty="0">
              <a:solidFill>
                <a:srgbClr val="00A60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418667" y="2548461"/>
            <a:ext cx="373060" cy="955"/>
          </a:xfrm>
          <a:prstGeom prst="straightConnector1">
            <a:avLst/>
          </a:prstGeom>
          <a:ln w="38100" cmpd="sng">
            <a:solidFill>
              <a:srgbClr val="070605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4563339" y="2324891"/>
            <a:ext cx="774571" cy="433387"/>
            <a:chOff x="2549548" y="4291211"/>
            <a:chExt cx="774571" cy="433387"/>
          </a:xfrm>
        </p:grpSpPr>
        <p:sp>
          <p:nvSpPr>
            <p:cNvPr id="14" name="AutoShape 29"/>
            <p:cNvSpPr>
              <a:spLocks noChangeArrowheads="1"/>
            </p:cNvSpPr>
            <p:nvPr/>
          </p:nvSpPr>
          <p:spPr bwMode="auto">
            <a:xfrm>
              <a:off x="2560134" y="4291211"/>
              <a:ext cx="741363" cy="433387"/>
            </a:xfrm>
            <a:prstGeom prst="roundRect">
              <a:avLst>
                <a:gd name="adj" fmla="val 16667"/>
              </a:avLst>
            </a:prstGeom>
            <a:solidFill>
              <a:srgbClr val="FFCC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30"/>
            <p:cNvSpPr txBox="1">
              <a:spLocks noChangeArrowheads="1"/>
            </p:cNvSpPr>
            <p:nvPr/>
          </p:nvSpPr>
          <p:spPr bwMode="auto">
            <a:xfrm>
              <a:off x="2549548" y="4335660"/>
              <a:ext cx="77457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solidFill>
                    <a:srgbClr val="008000"/>
                  </a:solidFill>
                  <a:latin typeface="Calibri"/>
                  <a:ea typeface="Wingdings"/>
                  <a:cs typeface="Calibri"/>
                  <a:sym typeface="Wingdings"/>
                </a:rPr>
                <a:t></a:t>
              </a:r>
              <a:r>
                <a:rPr lang="en-US" sz="1400" b="1" dirty="0" smtClean="0">
                  <a:latin typeface="Calibri"/>
                  <a:cs typeface="Calibri"/>
                </a:rPr>
                <a:t>BCL</a:t>
              </a:r>
              <a:r>
                <a:rPr lang="en-US" sz="1400" b="1" dirty="0">
                  <a:latin typeface="Calibri"/>
                  <a:cs typeface="Calibri"/>
                </a:rPr>
                <a:t>-2</a:t>
              </a:r>
            </a:p>
          </p:txBody>
        </p:sp>
      </p:grpSp>
      <p:sp>
        <p:nvSpPr>
          <p:cNvPr id="16" name="TextBox 2"/>
          <p:cNvSpPr txBox="1">
            <a:spLocks noChangeArrowheads="1"/>
          </p:cNvSpPr>
          <p:nvPr/>
        </p:nvSpPr>
        <p:spPr bwMode="auto">
          <a:xfrm>
            <a:off x="167923" y="1114967"/>
            <a:ext cx="89760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/>
            <a:r>
              <a:rPr lang="en-US" sz="1800" dirty="0" err="1"/>
              <a:t>Venetoclax</a:t>
            </a:r>
            <a:r>
              <a:rPr lang="en-US" sz="1800" dirty="0"/>
              <a:t> is efficacious as </a:t>
            </a:r>
            <a:r>
              <a:rPr lang="en-US" sz="1800" dirty="0" smtClean="0"/>
              <a:t>mono-</a:t>
            </a:r>
            <a:r>
              <a:rPr lang="en-US" sz="1800" dirty="0"/>
              <a:t>therapy in BCL-2 high </a:t>
            </a:r>
            <a:r>
              <a:rPr lang="en-US" sz="1800" dirty="0" smtClean="0"/>
              <a:t>or dependent </a:t>
            </a:r>
            <a:r>
              <a:rPr lang="en-US" sz="1800" dirty="0"/>
              <a:t>hematological malignancies (i.e. CLL and </a:t>
            </a:r>
            <a:r>
              <a:rPr lang="en-US" sz="1800" dirty="0" smtClean="0"/>
              <a:t>NHL)</a:t>
            </a:r>
            <a:endParaRPr lang="en-US" sz="1800" dirty="0"/>
          </a:p>
        </p:txBody>
      </p:sp>
      <p:sp>
        <p:nvSpPr>
          <p:cNvPr id="17" name="TextBox 16"/>
          <p:cNvSpPr txBox="1"/>
          <p:nvPr/>
        </p:nvSpPr>
        <p:spPr>
          <a:xfrm>
            <a:off x="135467" y="177800"/>
            <a:ext cx="7637307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Working model:  identification of drug combinations </a:t>
            </a:r>
          </a:p>
          <a:p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with </a:t>
            </a:r>
            <a:r>
              <a:rPr lang="en-US" sz="2400" b="1" dirty="0" err="1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venetoclax</a:t>
            </a:r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 based on mechanistic rationale</a:t>
            </a:r>
            <a:endParaRPr lang="en-US" sz="2400" b="1" dirty="0">
              <a:solidFill>
                <a:srgbClr val="00009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767667" y="6358467"/>
            <a:ext cx="1422400" cy="35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280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35467" y="177800"/>
            <a:ext cx="7637307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Working model:  identification of drug combinations </a:t>
            </a:r>
          </a:p>
          <a:p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with </a:t>
            </a:r>
            <a:r>
              <a:rPr lang="en-US" sz="2400" b="1" dirty="0" err="1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venetoclax</a:t>
            </a:r>
            <a:r>
              <a:rPr lang="en-US" sz="24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 based on 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mechanism of action</a:t>
            </a:r>
            <a:endParaRPr lang="en-US" sz="2400" b="1" dirty="0">
              <a:solidFill>
                <a:srgbClr val="000090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 rot="16200000">
            <a:off x="4207412" y="2411343"/>
            <a:ext cx="220662" cy="280988"/>
            <a:chOff x="3149097" y="3095823"/>
            <a:chExt cx="220662" cy="280988"/>
          </a:xfrm>
          <a:effectLst/>
        </p:grpSpPr>
        <p:sp>
          <p:nvSpPr>
            <p:cNvPr id="19" name="Line 15"/>
            <p:cNvSpPr>
              <a:spLocks noChangeShapeType="1"/>
            </p:cNvSpPr>
            <p:nvPr/>
          </p:nvSpPr>
          <p:spPr bwMode="auto">
            <a:xfrm flipV="1">
              <a:off x="3266572" y="3095823"/>
              <a:ext cx="0" cy="280988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>
              <a:off x="3149097" y="3376811"/>
              <a:ext cx="220662" cy="0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5532962" y="2153112"/>
            <a:ext cx="0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5800194" y="2229340"/>
            <a:ext cx="7071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8000"/>
                </a:solidFill>
              </a:rPr>
              <a:t>CLL</a:t>
            </a:r>
          </a:p>
          <a:p>
            <a:r>
              <a:rPr lang="en-US" sz="2000" b="1" dirty="0" smtClean="0">
                <a:solidFill>
                  <a:srgbClr val="00A600"/>
                </a:solidFill>
              </a:rPr>
              <a:t>NHL</a:t>
            </a:r>
            <a:endParaRPr lang="en-US" sz="2000" b="1" dirty="0">
              <a:solidFill>
                <a:srgbClr val="00A600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5418667" y="2548461"/>
            <a:ext cx="373060" cy="955"/>
          </a:xfrm>
          <a:prstGeom prst="straightConnector1">
            <a:avLst/>
          </a:prstGeom>
          <a:ln w="38100" cmpd="sng">
            <a:solidFill>
              <a:srgbClr val="070605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5392829" y="3133518"/>
            <a:ext cx="431108" cy="3789"/>
          </a:xfrm>
          <a:prstGeom prst="straightConnector1">
            <a:avLst/>
          </a:prstGeom>
          <a:ln w="38100" cmpd="sng">
            <a:solidFill>
              <a:srgbClr val="070605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839831" y="2945508"/>
            <a:ext cx="611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MM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402794" y="4879983"/>
            <a:ext cx="431108" cy="3789"/>
          </a:xfrm>
          <a:prstGeom prst="straightConnector1">
            <a:avLst/>
          </a:prstGeom>
          <a:ln w="38100" cmpd="sng">
            <a:solidFill>
              <a:srgbClr val="070605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848134" y="4397858"/>
            <a:ext cx="7355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</a:rPr>
              <a:t>MM</a:t>
            </a:r>
          </a:p>
          <a:p>
            <a:r>
              <a:rPr lang="en-US" sz="2000" b="1" dirty="0" smtClean="0">
                <a:solidFill>
                  <a:srgbClr val="000000"/>
                </a:solidFill>
              </a:rPr>
              <a:t>NHL</a:t>
            </a:r>
          </a:p>
          <a:p>
            <a:r>
              <a:rPr lang="en-US" sz="2000" b="1" dirty="0" smtClean="0">
                <a:solidFill>
                  <a:srgbClr val="000000"/>
                </a:solidFill>
              </a:rPr>
              <a:t>AML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4563339" y="2324891"/>
            <a:ext cx="774571" cy="433387"/>
            <a:chOff x="2549548" y="4291211"/>
            <a:chExt cx="774571" cy="433387"/>
          </a:xfrm>
        </p:grpSpPr>
        <p:sp>
          <p:nvSpPr>
            <p:cNvPr id="31" name="AutoShape 29"/>
            <p:cNvSpPr>
              <a:spLocks noChangeArrowheads="1"/>
            </p:cNvSpPr>
            <p:nvPr/>
          </p:nvSpPr>
          <p:spPr bwMode="auto">
            <a:xfrm>
              <a:off x="2560134" y="4291211"/>
              <a:ext cx="741363" cy="433387"/>
            </a:xfrm>
            <a:prstGeom prst="roundRect">
              <a:avLst>
                <a:gd name="adj" fmla="val 16667"/>
              </a:avLst>
            </a:prstGeom>
            <a:solidFill>
              <a:srgbClr val="FFCC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Text Box 30"/>
            <p:cNvSpPr txBox="1">
              <a:spLocks noChangeArrowheads="1"/>
            </p:cNvSpPr>
            <p:nvPr/>
          </p:nvSpPr>
          <p:spPr bwMode="auto">
            <a:xfrm>
              <a:off x="2549548" y="4344127"/>
              <a:ext cx="77457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solidFill>
                    <a:srgbClr val="008000"/>
                  </a:solidFill>
                  <a:latin typeface="Calibri"/>
                  <a:ea typeface="Wingdings"/>
                  <a:cs typeface="Calibri"/>
                  <a:sym typeface="Wingdings"/>
                </a:rPr>
                <a:t></a:t>
              </a:r>
              <a:r>
                <a:rPr lang="en-US" sz="1400" b="1" dirty="0" smtClean="0">
                  <a:latin typeface="Calibri"/>
                  <a:cs typeface="Calibri"/>
                </a:rPr>
                <a:t>BCL</a:t>
              </a:r>
              <a:r>
                <a:rPr lang="en-US" sz="1400" b="1" dirty="0">
                  <a:latin typeface="Calibri"/>
                  <a:cs typeface="Calibri"/>
                </a:rPr>
                <a:t>-2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580271" y="2934492"/>
            <a:ext cx="838691" cy="433387"/>
            <a:chOff x="2549548" y="4291211"/>
            <a:chExt cx="838691" cy="433387"/>
          </a:xfrm>
        </p:grpSpPr>
        <p:sp>
          <p:nvSpPr>
            <p:cNvPr id="34" name="AutoShape 29"/>
            <p:cNvSpPr>
              <a:spLocks noChangeArrowheads="1"/>
            </p:cNvSpPr>
            <p:nvPr/>
          </p:nvSpPr>
          <p:spPr bwMode="auto">
            <a:xfrm>
              <a:off x="2560134" y="4291211"/>
              <a:ext cx="741363" cy="433387"/>
            </a:xfrm>
            <a:prstGeom prst="roundRect">
              <a:avLst>
                <a:gd name="adj" fmla="val 16667"/>
              </a:avLst>
            </a:prstGeom>
            <a:solidFill>
              <a:srgbClr val="FFCC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Text Box 30"/>
            <p:cNvSpPr txBox="1">
              <a:spLocks noChangeArrowheads="1"/>
            </p:cNvSpPr>
            <p:nvPr/>
          </p:nvSpPr>
          <p:spPr bwMode="auto">
            <a:xfrm>
              <a:off x="2549548" y="4344127"/>
              <a:ext cx="83869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solidFill>
                    <a:srgbClr val="FF0000"/>
                  </a:solidFill>
                  <a:latin typeface="Wingdings"/>
                  <a:ea typeface="Wingdings"/>
                  <a:cs typeface="Wingdings"/>
                  <a:sym typeface="Wingdings"/>
                </a:rPr>
                <a:t></a:t>
              </a:r>
              <a:r>
                <a:rPr lang="en-US" sz="1400" b="1" dirty="0" smtClean="0">
                  <a:latin typeface="Calibri" pitchFamily="34" charset="0"/>
                </a:rPr>
                <a:t>BCL-X</a:t>
              </a:r>
              <a:r>
                <a:rPr lang="en-US" sz="1400" b="1" baseline="-25000" dirty="0" smtClean="0">
                  <a:latin typeface="Calibri" pitchFamily="34" charset="0"/>
                </a:rPr>
                <a:t>L</a:t>
              </a:r>
              <a:endParaRPr lang="en-US" sz="1400" b="1" baseline="-25000" dirty="0">
                <a:latin typeface="Calibri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580269" y="4648468"/>
            <a:ext cx="825867" cy="433387"/>
            <a:chOff x="2541081" y="4291211"/>
            <a:chExt cx="825867" cy="433387"/>
          </a:xfrm>
        </p:grpSpPr>
        <p:sp>
          <p:nvSpPr>
            <p:cNvPr id="37" name="AutoShape 29"/>
            <p:cNvSpPr>
              <a:spLocks noChangeArrowheads="1"/>
            </p:cNvSpPr>
            <p:nvPr/>
          </p:nvSpPr>
          <p:spPr bwMode="auto">
            <a:xfrm>
              <a:off x="2560134" y="4291211"/>
              <a:ext cx="741363" cy="433387"/>
            </a:xfrm>
            <a:prstGeom prst="roundRect">
              <a:avLst>
                <a:gd name="adj" fmla="val 16667"/>
              </a:avLst>
            </a:prstGeom>
            <a:solidFill>
              <a:srgbClr val="FFCC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Text Box 30"/>
            <p:cNvSpPr txBox="1">
              <a:spLocks noChangeArrowheads="1"/>
            </p:cNvSpPr>
            <p:nvPr/>
          </p:nvSpPr>
          <p:spPr bwMode="auto">
            <a:xfrm>
              <a:off x="2541081" y="4344127"/>
              <a:ext cx="82586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solidFill>
                    <a:srgbClr val="FF0000"/>
                  </a:solidFill>
                  <a:latin typeface="Wingdings"/>
                  <a:ea typeface="Wingdings"/>
                  <a:cs typeface="Wingdings"/>
                  <a:sym typeface="Wingdings"/>
                </a:rPr>
                <a:t></a:t>
              </a:r>
              <a:r>
                <a:rPr lang="en-US" sz="1400" b="1" dirty="0" smtClean="0">
                  <a:latin typeface="Calibri" pitchFamily="34" charset="0"/>
                </a:rPr>
                <a:t>MCL-1</a:t>
              </a:r>
              <a:endParaRPr lang="en-US" sz="1400" b="1" baseline="-25000" dirty="0">
                <a:latin typeface="Calibri" pitchFamily="34" charset="0"/>
              </a:endParaRPr>
            </a:p>
          </p:txBody>
        </p:sp>
      </p:grpSp>
      <p:sp>
        <p:nvSpPr>
          <p:cNvPr id="39" name="TextBox 2"/>
          <p:cNvSpPr txBox="1">
            <a:spLocks noChangeArrowheads="1"/>
          </p:cNvSpPr>
          <p:nvPr/>
        </p:nvSpPr>
        <p:spPr bwMode="auto">
          <a:xfrm>
            <a:off x="100191" y="1114967"/>
            <a:ext cx="90438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spcAft>
                <a:spcPts val="600"/>
              </a:spcAft>
            </a:pPr>
            <a:r>
              <a:rPr lang="en-US" sz="1800" dirty="0" smtClean="0"/>
              <a:t>MCL-1 is an established resistance </a:t>
            </a:r>
            <a:r>
              <a:rPr lang="en-US" sz="1800" dirty="0"/>
              <a:t>factor for </a:t>
            </a:r>
            <a:r>
              <a:rPr lang="en-US" sz="1800" dirty="0" err="1" smtClean="0"/>
              <a:t>venetoclax</a:t>
            </a:r>
            <a:r>
              <a:rPr lang="en-US" sz="1800" dirty="0" smtClean="0"/>
              <a:t> in preclinical NHL, AML, MM and BCL-X</a:t>
            </a:r>
            <a:r>
              <a:rPr lang="en-US" sz="1800" baseline="-25000" dirty="0" smtClean="0"/>
              <a:t>L</a:t>
            </a:r>
            <a:r>
              <a:rPr lang="en-US" sz="1800" dirty="0" smtClean="0"/>
              <a:t> is emerging</a:t>
            </a:r>
            <a:endParaRPr lang="en-US" sz="1800" dirty="0"/>
          </a:p>
        </p:txBody>
      </p:sp>
      <p:grpSp>
        <p:nvGrpSpPr>
          <p:cNvPr id="41" name="Group 40"/>
          <p:cNvGrpSpPr/>
          <p:nvPr/>
        </p:nvGrpSpPr>
        <p:grpSpPr>
          <a:xfrm>
            <a:off x="2937932" y="2328334"/>
            <a:ext cx="1202029" cy="440267"/>
            <a:chOff x="2980267" y="2302933"/>
            <a:chExt cx="1202029" cy="440267"/>
          </a:xfrm>
        </p:grpSpPr>
        <p:sp>
          <p:nvSpPr>
            <p:cNvPr id="42" name="AutoShape 31"/>
            <p:cNvSpPr>
              <a:spLocks noChangeArrowheads="1"/>
            </p:cNvSpPr>
            <p:nvPr/>
          </p:nvSpPr>
          <p:spPr bwMode="auto">
            <a:xfrm>
              <a:off x="2980267" y="2302933"/>
              <a:ext cx="1202029" cy="440267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Text Box 32"/>
            <p:cNvSpPr txBox="1">
              <a:spLocks noChangeArrowheads="1"/>
            </p:cNvSpPr>
            <p:nvPr/>
          </p:nvSpPr>
          <p:spPr bwMode="auto">
            <a:xfrm>
              <a:off x="3030824" y="2348461"/>
              <a:ext cx="112082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 err="1" smtClean="0">
                  <a:solidFill>
                    <a:srgbClr val="FFFFFF"/>
                  </a:solidFill>
                  <a:latin typeface="Arial"/>
                  <a:cs typeface="Arial"/>
                </a:rPr>
                <a:t>venetoclax</a:t>
              </a:r>
              <a:endParaRPr lang="en-US" sz="1400" b="1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>
            <a:off x="3767667" y="6358467"/>
            <a:ext cx="1422400" cy="35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504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10066" y="160866"/>
            <a:ext cx="7637307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Working model:  identification of drug combinations </a:t>
            </a:r>
          </a:p>
          <a:p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with </a:t>
            </a:r>
            <a:r>
              <a:rPr lang="en-US" sz="2400" b="1" dirty="0" err="1" smtClean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venetoclax</a:t>
            </a:r>
            <a:r>
              <a:rPr lang="en-US" sz="2400" b="1" dirty="0" smtClean="0">
                <a:solidFill>
                  <a:srgbClr val="000090"/>
                </a:solidFill>
                <a:latin typeface="Arial" charset="0"/>
                <a:ea typeface="ＭＳ Ｐゴシック" charset="0"/>
                <a:cs typeface="ＭＳ Ｐゴシック" charset="0"/>
              </a:rPr>
              <a:t> based on mechanism of action</a:t>
            </a:r>
            <a:endParaRPr lang="en-US" sz="2400" b="1" dirty="0" smtClean="0">
              <a:solidFill>
                <a:srgbClr val="000090"/>
              </a:solidFill>
            </a:endParaRPr>
          </a:p>
        </p:txBody>
      </p:sp>
      <p:grpSp>
        <p:nvGrpSpPr>
          <p:cNvPr id="115" name="Group 114"/>
          <p:cNvGrpSpPr/>
          <p:nvPr/>
        </p:nvGrpSpPr>
        <p:grpSpPr>
          <a:xfrm rot="16200000">
            <a:off x="4207411" y="2411343"/>
            <a:ext cx="220662" cy="280988"/>
            <a:chOff x="3149097" y="3095823"/>
            <a:chExt cx="220662" cy="280988"/>
          </a:xfrm>
          <a:effectLst/>
        </p:grpSpPr>
        <p:sp>
          <p:nvSpPr>
            <p:cNvPr id="186" name="Line 15"/>
            <p:cNvSpPr>
              <a:spLocks noChangeShapeType="1"/>
            </p:cNvSpPr>
            <p:nvPr/>
          </p:nvSpPr>
          <p:spPr bwMode="auto">
            <a:xfrm flipV="1">
              <a:off x="3266572" y="3095823"/>
              <a:ext cx="0" cy="280988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7" name="Line 16"/>
            <p:cNvSpPr>
              <a:spLocks noChangeShapeType="1"/>
            </p:cNvSpPr>
            <p:nvPr/>
          </p:nvSpPr>
          <p:spPr bwMode="auto">
            <a:xfrm>
              <a:off x="3149097" y="3376811"/>
              <a:ext cx="220662" cy="0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16" name="Rectangle 5"/>
          <p:cNvSpPr>
            <a:spLocks noChangeArrowheads="1"/>
          </p:cNvSpPr>
          <p:nvPr/>
        </p:nvSpPr>
        <p:spPr bwMode="auto">
          <a:xfrm>
            <a:off x="5532961" y="2153112"/>
            <a:ext cx="0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n-US"/>
          </a:p>
        </p:txBody>
      </p:sp>
      <p:grpSp>
        <p:nvGrpSpPr>
          <p:cNvPr id="118" name="Group 117"/>
          <p:cNvGrpSpPr/>
          <p:nvPr/>
        </p:nvGrpSpPr>
        <p:grpSpPr>
          <a:xfrm rot="14360257">
            <a:off x="4248306" y="3251951"/>
            <a:ext cx="220662" cy="421313"/>
            <a:chOff x="7322054" y="3576513"/>
            <a:chExt cx="220662" cy="280988"/>
          </a:xfrm>
          <a:effectLst/>
        </p:grpSpPr>
        <p:sp>
          <p:nvSpPr>
            <p:cNvPr id="184" name="Line 15"/>
            <p:cNvSpPr>
              <a:spLocks noChangeShapeType="1"/>
            </p:cNvSpPr>
            <p:nvPr/>
          </p:nvSpPr>
          <p:spPr bwMode="auto">
            <a:xfrm flipV="1">
              <a:off x="7439529" y="3576513"/>
              <a:ext cx="0" cy="280988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5" name="Line 16"/>
            <p:cNvSpPr>
              <a:spLocks noChangeShapeType="1"/>
            </p:cNvSpPr>
            <p:nvPr/>
          </p:nvSpPr>
          <p:spPr bwMode="auto">
            <a:xfrm>
              <a:off x="7322054" y="3857501"/>
              <a:ext cx="220662" cy="0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cxnSp>
        <p:nvCxnSpPr>
          <p:cNvPr id="119" name="Straight Arrow Connector 118"/>
          <p:cNvCxnSpPr/>
          <p:nvPr/>
        </p:nvCxnSpPr>
        <p:spPr>
          <a:xfrm>
            <a:off x="2933704" y="4021543"/>
            <a:ext cx="409498" cy="5933"/>
          </a:xfrm>
          <a:prstGeom prst="straightConnector1">
            <a:avLst/>
          </a:prstGeom>
          <a:ln w="38100" cmpd="sng">
            <a:solidFill>
              <a:srgbClr val="070605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5800193" y="2229340"/>
            <a:ext cx="7071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8000"/>
                </a:solidFill>
              </a:rPr>
              <a:t>CLL</a:t>
            </a:r>
          </a:p>
          <a:p>
            <a:r>
              <a:rPr lang="en-US" sz="2000" b="1" dirty="0" smtClean="0">
                <a:solidFill>
                  <a:srgbClr val="00A600"/>
                </a:solidFill>
              </a:rPr>
              <a:t>NHL</a:t>
            </a:r>
            <a:endParaRPr lang="en-US" sz="2000" b="1" dirty="0">
              <a:solidFill>
                <a:srgbClr val="00A600"/>
              </a:solidFill>
            </a:endParaRPr>
          </a:p>
        </p:txBody>
      </p:sp>
      <p:cxnSp>
        <p:nvCxnSpPr>
          <p:cNvPr id="122" name="Straight Arrow Connector 121"/>
          <p:cNvCxnSpPr/>
          <p:nvPr/>
        </p:nvCxnSpPr>
        <p:spPr>
          <a:xfrm>
            <a:off x="5418666" y="2548461"/>
            <a:ext cx="373060" cy="955"/>
          </a:xfrm>
          <a:prstGeom prst="straightConnector1">
            <a:avLst/>
          </a:prstGeom>
          <a:ln w="38100" cmpd="sng">
            <a:solidFill>
              <a:srgbClr val="070605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>
            <a:off x="5392828" y="3133518"/>
            <a:ext cx="431108" cy="3789"/>
          </a:xfrm>
          <a:prstGeom prst="straightConnector1">
            <a:avLst/>
          </a:prstGeom>
          <a:ln w="38100" cmpd="sng">
            <a:solidFill>
              <a:srgbClr val="070605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TextBox 123"/>
          <p:cNvSpPr txBox="1"/>
          <p:nvPr/>
        </p:nvSpPr>
        <p:spPr>
          <a:xfrm>
            <a:off x="5839830" y="2945508"/>
            <a:ext cx="611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MM</a:t>
            </a:r>
          </a:p>
        </p:txBody>
      </p:sp>
      <p:grpSp>
        <p:nvGrpSpPr>
          <p:cNvPr id="125" name="Group 124"/>
          <p:cNvGrpSpPr/>
          <p:nvPr/>
        </p:nvGrpSpPr>
        <p:grpSpPr>
          <a:xfrm rot="18033553">
            <a:off x="4214518" y="4397916"/>
            <a:ext cx="220662" cy="424091"/>
            <a:chOff x="7322054" y="3576513"/>
            <a:chExt cx="220662" cy="280988"/>
          </a:xfrm>
          <a:effectLst/>
        </p:grpSpPr>
        <p:sp>
          <p:nvSpPr>
            <p:cNvPr id="180" name="Line 15"/>
            <p:cNvSpPr>
              <a:spLocks noChangeShapeType="1"/>
            </p:cNvSpPr>
            <p:nvPr/>
          </p:nvSpPr>
          <p:spPr bwMode="auto">
            <a:xfrm flipV="1">
              <a:off x="7439529" y="3576513"/>
              <a:ext cx="0" cy="280988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1" name="Line 16"/>
            <p:cNvSpPr>
              <a:spLocks noChangeShapeType="1"/>
            </p:cNvSpPr>
            <p:nvPr/>
          </p:nvSpPr>
          <p:spPr bwMode="auto">
            <a:xfrm>
              <a:off x="7322054" y="3857501"/>
              <a:ext cx="220662" cy="0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74" name="Group 173"/>
          <p:cNvGrpSpPr/>
          <p:nvPr/>
        </p:nvGrpSpPr>
        <p:grpSpPr>
          <a:xfrm>
            <a:off x="2056183" y="4623084"/>
            <a:ext cx="798512" cy="398706"/>
            <a:chOff x="790903" y="2300672"/>
            <a:chExt cx="798512" cy="398706"/>
          </a:xfrm>
        </p:grpSpPr>
        <p:sp>
          <p:nvSpPr>
            <p:cNvPr id="178" name="AutoShape 31"/>
            <p:cNvSpPr>
              <a:spLocks noChangeArrowheads="1"/>
            </p:cNvSpPr>
            <p:nvPr/>
          </p:nvSpPr>
          <p:spPr bwMode="auto">
            <a:xfrm>
              <a:off x="790903" y="2300672"/>
              <a:ext cx="798512" cy="398706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9" name="Text Box 32"/>
            <p:cNvSpPr txBox="1">
              <a:spLocks noChangeArrowheads="1"/>
            </p:cNvSpPr>
            <p:nvPr/>
          </p:nvSpPr>
          <p:spPr bwMode="auto">
            <a:xfrm>
              <a:off x="828390" y="2337595"/>
              <a:ext cx="70267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latin typeface="Calibri" pitchFamily="34" charset="0"/>
                </a:rPr>
                <a:t>MDM2</a:t>
              </a:r>
            </a:p>
          </p:txBody>
        </p:sp>
      </p:grpSp>
      <p:grpSp>
        <p:nvGrpSpPr>
          <p:cNvPr id="175" name="Group 174"/>
          <p:cNvGrpSpPr/>
          <p:nvPr/>
        </p:nvGrpSpPr>
        <p:grpSpPr>
          <a:xfrm rot="10800000">
            <a:off x="2357891" y="4311104"/>
            <a:ext cx="220662" cy="252430"/>
            <a:chOff x="7322054" y="3576513"/>
            <a:chExt cx="220662" cy="280988"/>
          </a:xfrm>
        </p:grpSpPr>
        <p:sp>
          <p:nvSpPr>
            <p:cNvPr id="176" name="Line 15"/>
            <p:cNvSpPr>
              <a:spLocks noChangeShapeType="1"/>
            </p:cNvSpPr>
            <p:nvPr/>
          </p:nvSpPr>
          <p:spPr bwMode="auto">
            <a:xfrm flipV="1">
              <a:off x="7439529" y="3576513"/>
              <a:ext cx="0" cy="280988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7" name="Line 16"/>
            <p:cNvSpPr>
              <a:spLocks noChangeShapeType="1"/>
            </p:cNvSpPr>
            <p:nvPr/>
          </p:nvSpPr>
          <p:spPr bwMode="auto">
            <a:xfrm>
              <a:off x="7322054" y="3857501"/>
              <a:ext cx="220662" cy="0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28" name="AutoShape 31"/>
          <p:cNvSpPr>
            <a:spLocks noChangeArrowheads="1"/>
          </p:cNvSpPr>
          <p:nvPr/>
        </p:nvSpPr>
        <p:spPr bwMode="auto">
          <a:xfrm>
            <a:off x="2094446" y="3819775"/>
            <a:ext cx="798512" cy="398706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9" name="Text Box 32"/>
          <p:cNvSpPr txBox="1">
            <a:spLocks noChangeArrowheads="1"/>
          </p:cNvSpPr>
          <p:nvPr/>
        </p:nvSpPr>
        <p:spPr bwMode="auto">
          <a:xfrm>
            <a:off x="2245570" y="3859280"/>
            <a:ext cx="4667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dirty="0" smtClean="0">
                <a:latin typeface="Calibri" pitchFamily="34" charset="0"/>
              </a:rPr>
              <a:t>p53</a:t>
            </a:r>
            <a:endParaRPr lang="en-US" sz="1400" b="1" dirty="0">
              <a:latin typeface="Calibri" pitchFamily="34" charset="0"/>
            </a:endParaRPr>
          </a:p>
        </p:txBody>
      </p:sp>
      <p:cxnSp>
        <p:nvCxnSpPr>
          <p:cNvPr id="130" name="Straight Arrow Connector 129"/>
          <p:cNvCxnSpPr/>
          <p:nvPr/>
        </p:nvCxnSpPr>
        <p:spPr>
          <a:xfrm>
            <a:off x="5402793" y="4879983"/>
            <a:ext cx="431108" cy="3789"/>
          </a:xfrm>
          <a:prstGeom prst="straightConnector1">
            <a:avLst/>
          </a:prstGeom>
          <a:ln w="38100" cmpd="sng">
            <a:solidFill>
              <a:srgbClr val="070605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1" name="TextBox 130"/>
          <p:cNvSpPr txBox="1"/>
          <p:nvPr/>
        </p:nvSpPr>
        <p:spPr>
          <a:xfrm>
            <a:off x="5848133" y="4397858"/>
            <a:ext cx="7355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</a:rPr>
              <a:t>MM</a:t>
            </a:r>
          </a:p>
          <a:p>
            <a:r>
              <a:rPr lang="en-US" sz="2000" b="1" dirty="0" smtClean="0">
                <a:solidFill>
                  <a:srgbClr val="000000"/>
                </a:solidFill>
              </a:rPr>
              <a:t>NHL</a:t>
            </a:r>
          </a:p>
          <a:p>
            <a:r>
              <a:rPr lang="en-US" sz="2000" b="1" dirty="0" smtClean="0">
                <a:solidFill>
                  <a:srgbClr val="000000"/>
                </a:solidFill>
              </a:rPr>
              <a:t>AML</a:t>
            </a:r>
          </a:p>
        </p:txBody>
      </p:sp>
      <p:grpSp>
        <p:nvGrpSpPr>
          <p:cNvPr id="133" name="Group 132"/>
          <p:cNvGrpSpPr/>
          <p:nvPr/>
        </p:nvGrpSpPr>
        <p:grpSpPr>
          <a:xfrm>
            <a:off x="3332909" y="4024429"/>
            <a:ext cx="798512" cy="465137"/>
            <a:chOff x="8130091" y="3051051"/>
            <a:chExt cx="798512" cy="465137"/>
          </a:xfrm>
        </p:grpSpPr>
        <p:sp>
          <p:nvSpPr>
            <p:cNvPr id="170" name="AutoShape 31"/>
            <p:cNvSpPr>
              <a:spLocks noChangeArrowheads="1"/>
            </p:cNvSpPr>
            <p:nvPr/>
          </p:nvSpPr>
          <p:spPr bwMode="auto">
            <a:xfrm>
              <a:off x="8130091" y="3051051"/>
              <a:ext cx="798512" cy="465137"/>
            </a:xfrm>
            <a:prstGeom prst="roundRect">
              <a:avLst>
                <a:gd name="adj" fmla="val 16667"/>
              </a:avLst>
            </a:prstGeom>
            <a:solidFill>
              <a:srgbClr val="A3A3E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" name="Text Box 32"/>
            <p:cNvSpPr txBox="1">
              <a:spLocks noChangeArrowheads="1"/>
            </p:cNvSpPr>
            <p:nvPr/>
          </p:nvSpPr>
          <p:spPr bwMode="auto">
            <a:xfrm>
              <a:off x="8226928" y="3115383"/>
              <a:ext cx="63350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latin typeface="Calibri" pitchFamily="34" charset="0"/>
                </a:rPr>
                <a:t>NOXA</a:t>
              </a:r>
              <a:endParaRPr lang="en-US" sz="1400" b="1" dirty="0">
                <a:latin typeface="Calibri" pitchFamily="34" charset="0"/>
              </a:endParaRPr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3333538" y="3498638"/>
            <a:ext cx="798512" cy="465137"/>
            <a:chOff x="8138558" y="3025650"/>
            <a:chExt cx="798512" cy="465137"/>
          </a:xfrm>
        </p:grpSpPr>
        <p:sp>
          <p:nvSpPr>
            <p:cNvPr id="168" name="AutoShape 31"/>
            <p:cNvSpPr>
              <a:spLocks noChangeArrowheads="1"/>
            </p:cNvSpPr>
            <p:nvPr/>
          </p:nvSpPr>
          <p:spPr bwMode="auto">
            <a:xfrm>
              <a:off x="8138558" y="3025650"/>
              <a:ext cx="798512" cy="465137"/>
            </a:xfrm>
            <a:prstGeom prst="roundRect">
              <a:avLst>
                <a:gd name="adj" fmla="val 16667"/>
              </a:avLst>
            </a:prstGeom>
            <a:solidFill>
              <a:srgbClr val="A3A3E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" name="Text Box 32"/>
            <p:cNvSpPr txBox="1">
              <a:spLocks noChangeArrowheads="1"/>
            </p:cNvSpPr>
            <p:nvPr/>
          </p:nvSpPr>
          <p:spPr bwMode="auto">
            <a:xfrm>
              <a:off x="8209994" y="3098449"/>
              <a:ext cx="67197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latin typeface="Calibri" pitchFamily="34" charset="0"/>
                </a:rPr>
                <a:t>PUMA</a:t>
              </a:r>
              <a:endParaRPr lang="en-US" sz="1400" b="1" dirty="0">
                <a:latin typeface="Calibri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28150" y="4269854"/>
            <a:ext cx="2004193" cy="741200"/>
            <a:chOff x="628150" y="4235986"/>
            <a:chExt cx="2004193" cy="741200"/>
          </a:xfrm>
        </p:grpSpPr>
        <p:grpSp>
          <p:nvGrpSpPr>
            <p:cNvPr id="161" name="Group 160"/>
            <p:cNvGrpSpPr/>
            <p:nvPr/>
          </p:nvGrpSpPr>
          <p:grpSpPr>
            <a:xfrm rot="16200000">
              <a:off x="1718368" y="4643632"/>
              <a:ext cx="220662" cy="280988"/>
              <a:chOff x="7322054" y="3576513"/>
              <a:chExt cx="220662" cy="280988"/>
            </a:xfrm>
          </p:grpSpPr>
          <p:sp>
            <p:nvSpPr>
              <p:cNvPr id="166" name="Line 15"/>
              <p:cNvSpPr>
                <a:spLocks noChangeShapeType="1"/>
              </p:cNvSpPr>
              <p:nvPr/>
            </p:nvSpPr>
            <p:spPr bwMode="auto">
              <a:xfrm flipV="1">
                <a:off x="7432385" y="3576513"/>
                <a:ext cx="0" cy="280988"/>
              </a:xfrm>
              <a:prstGeom prst="line">
                <a:avLst/>
              </a:prstGeom>
              <a:ln>
                <a:headEnd/>
                <a:tailEnd/>
              </a:ln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7" name="Line 16"/>
              <p:cNvSpPr>
                <a:spLocks noChangeShapeType="1"/>
              </p:cNvSpPr>
              <p:nvPr/>
            </p:nvSpPr>
            <p:spPr bwMode="auto">
              <a:xfrm>
                <a:off x="7322054" y="3857501"/>
                <a:ext cx="220662" cy="0"/>
              </a:xfrm>
              <a:prstGeom prst="line">
                <a:avLst/>
              </a:prstGeom>
              <a:ln>
                <a:headEnd/>
                <a:tailEnd/>
              </a:ln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62" name="TextBox 161"/>
            <p:cNvSpPr txBox="1"/>
            <p:nvPr/>
          </p:nvSpPr>
          <p:spPr>
            <a:xfrm>
              <a:off x="2306613" y="4235986"/>
              <a:ext cx="3257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</a:rPr>
                <a:t>X  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163" name="Group 162"/>
            <p:cNvGrpSpPr/>
            <p:nvPr/>
          </p:nvGrpSpPr>
          <p:grpSpPr>
            <a:xfrm>
              <a:off x="628150" y="4578480"/>
              <a:ext cx="1019798" cy="398706"/>
              <a:chOff x="774407" y="2300672"/>
              <a:chExt cx="1019798" cy="398706"/>
            </a:xfrm>
          </p:grpSpPr>
          <p:sp>
            <p:nvSpPr>
              <p:cNvPr id="164" name="AutoShape 31"/>
              <p:cNvSpPr>
                <a:spLocks noChangeArrowheads="1"/>
              </p:cNvSpPr>
              <p:nvPr/>
            </p:nvSpPr>
            <p:spPr bwMode="auto">
              <a:xfrm>
                <a:off x="790902" y="2300672"/>
                <a:ext cx="1003303" cy="398706"/>
              </a:xfrm>
              <a:prstGeom prst="ellipse">
                <a:avLst/>
              </a:prstGeom>
              <a:solidFill>
                <a:srgbClr val="2F5A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" name="Text Box 32"/>
              <p:cNvSpPr txBox="1">
                <a:spLocks noChangeArrowheads="1"/>
              </p:cNvSpPr>
              <p:nvPr/>
            </p:nvSpPr>
            <p:spPr bwMode="auto">
              <a:xfrm>
                <a:off x="774407" y="2333910"/>
                <a:ext cx="1013444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 dirty="0" err="1" smtClean="0">
                    <a:solidFill>
                      <a:srgbClr val="FFFFFF"/>
                    </a:solidFill>
                    <a:latin typeface="Calibri" pitchFamily="34" charset="0"/>
                  </a:rPr>
                  <a:t>idasanutlin</a:t>
                </a:r>
                <a:endParaRPr lang="en-US" sz="1400" b="1" dirty="0" smtClean="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</p:grpSp>
      </p:grpSp>
      <p:grpSp>
        <p:nvGrpSpPr>
          <p:cNvPr id="136" name="Group 135"/>
          <p:cNvGrpSpPr/>
          <p:nvPr/>
        </p:nvGrpSpPr>
        <p:grpSpPr>
          <a:xfrm>
            <a:off x="3194480" y="4518140"/>
            <a:ext cx="1048334" cy="751848"/>
            <a:chOff x="3194480" y="4518139"/>
            <a:chExt cx="1048334" cy="751848"/>
          </a:xfrm>
        </p:grpSpPr>
        <p:cxnSp>
          <p:nvCxnSpPr>
            <p:cNvPr id="157" name="Straight Arrow Connector 156"/>
            <p:cNvCxnSpPr/>
            <p:nvPr/>
          </p:nvCxnSpPr>
          <p:spPr>
            <a:xfrm flipH="1" flipV="1">
              <a:off x="3703320" y="4518139"/>
              <a:ext cx="1903" cy="316421"/>
            </a:xfrm>
            <a:prstGeom prst="straightConnector1">
              <a:avLst/>
            </a:prstGeom>
            <a:ln w="38100" cmpd="sng">
              <a:solidFill>
                <a:srgbClr val="070605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8" name="Group 157"/>
            <p:cNvGrpSpPr/>
            <p:nvPr/>
          </p:nvGrpSpPr>
          <p:grpSpPr>
            <a:xfrm>
              <a:off x="3194480" y="4871281"/>
              <a:ext cx="1048334" cy="398706"/>
              <a:chOff x="3987835" y="4339199"/>
              <a:chExt cx="1048334" cy="398706"/>
            </a:xfrm>
            <a:solidFill>
              <a:srgbClr val="FF6600"/>
            </a:solidFill>
          </p:grpSpPr>
          <p:sp>
            <p:nvSpPr>
              <p:cNvPr id="159" name="AutoShape 31"/>
              <p:cNvSpPr>
                <a:spLocks noChangeArrowheads="1"/>
              </p:cNvSpPr>
              <p:nvPr/>
            </p:nvSpPr>
            <p:spPr bwMode="auto">
              <a:xfrm>
                <a:off x="3997826" y="4339199"/>
                <a:ext cx="1003303" cy="398706"/>
              </a:xfrm>
              <a:prstGeom prst="ellipse">
                <a:avLst/>
              </a:prstGeom>
              <a:solidFill>
                <a:srgbClr val="2F5A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0" name="Text Box 32"/>
              <p:cNvSpPr txBox="1">
                <a:spLocks noChangeArrowheads="1"/>
              </p:cNvSpPr>
              <p:nvPr/>
            </p:nvSpPr>
            <p:spPr bwMode="auto">
              <a:xfrm>
                <a:off x="3987835" y="4366787"/>
                <a:ext cx="1048334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 dirty="0" err="1" smtClean="0">
                    <a:solidFill>
                      <a:schemeClr val="bg1"/>
                    </a:solidFill>
                    <a:latin typeface="Calibri" pitchFamily="34" charset="0"/>
                  </a:rPr>
                  <a:t>bortezomib</a:t>
                </a:r>
                <a:endParaRPr lang="en-US" sz="1400" b="1" dirty="0" smtClean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</p:grpSp>
      </p:grpSp>
      <p:grpSp>
        <p:nvGrpSpPr>
          <p:cNvPr id="137" name="Group 136"/>
          <p:cNvGrpSpPr/>
          <p:nvPr/>
        </p:nvGrpSpPr>
        <p:grpSpPr>
          <a:xfrm>
            <a:off x="4583242" y="5524973"/>
            <a:ext cx="798512" cy="465137"/>
            <a:chOff x="8130091" y="3051051"/>
            <a:chExt cx="798512" cy="465137"/>
          </a:xfrm>
        </p:grpSpPr>
        <p:sp>
          <p:nvSpPr>
            <p:cNvPr id="155" name="AutoShape 31"/>
            <p:cNvSpPr>
              <a:spLocks noChangeArrowheads="1"/>
            </p:cNvSpPr>
            <p:nvPr/>
          </p:nvSpPr>
          <p:spPr bwMode="auto">
            <a:xfrm>
              <a:off x="8130091" y="3051051"/>
              <a:ext cx="798512" cy="465137"/>
            </a:xfrm>
            <a:prstGeom prst="roundRect">
              <a:avLst>
                <a:gd name="adj" fmla="val 16667"/>
              </a:avLst>
            </a:prstGeom>
            <a:solidFill>
              <a:srgbClr val="A3A3E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6" name="Text Box 32"/>
            <p:cNvSpPr txBox="1">
              <a:spLocks noChangeArrowheads="1"/>
            </p:cNvSpPr>
            <p:nvPr/>
          </p:nvSpPr>
          <p:spPr bwMode="auto">
            <a:xfrm>
              <a:off x="8293874" y="3113647"/>
              <a:ext cx="49008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latin typeface="Calibri" pitchFamily="34" charset="0"/>
                </a:rPr>
                <a:t>BIM</a:t>
              </a:r>
              <a:endParaRPr lang="en-US" sz="1400" b="1" dirty="0">
                <a:latin typeface="Calibri" pitchFamily="34" charset="0"/>
              </a:endParaRPr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4571805" y="2324891"/>
            <a:ext cx="774571" cy="433387"/>
            <a:chOff x="2558015" y="4291211"/>
            <a:chExt cx="774571" cy="433387"/>
          </a:xfrm>
        </p:grpSpPr>
        <p:sp>
          <p:nvSpPr>
            <p:cNvPr id="153" name="AutoShape 29"/>
            <p:cNvSpPr>
              <a:spLocks noChangeArrowheads="1"/>
            </p:cNvSpPr>
            <p:nvPr/>
          </p:nvSpPr>
          <p:spPr bwMode="auto">
            <a:xfrm>
              <a:off x="2560134" y="4291211"/>
              <a:ext cx="741363" cy="433387"/>
            </a:xfrm>
            <a:prstGeom prst="roundRect">
              <a:avLst>
                <a:gd name="adj" fmla="val 16667"/>
              </a:avLst>
            </a:prstGeom>
            <a:solidFill>
              <a:srgbClr val="FFCC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" name="Text Box 30"/>
            <p:cNvSpPr txBox="1">
              <a:spLocks noChangeArrowheads="1"/>
            </p:cNvSpPr>
            <p:nvPr/>
          </p:nvSpPr>
          <p:spPr bwMode="auto">
            <a:xfrm>
              <a:off x="2558015" y="4335660"/>
              <a:ext cx="77457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solidFill>
                    <a:srgbClr val="008000"/>
                  </a:solidFill>
                  <a:latin typeface="Wingdings"/>
                  <a:ea typeface="Wingdings"/>
                  <a:cs typeface="Wingdings"/>
                  <a:sym typeface="Wingdings"/>
                </a:rPr>
                <a:t></a:t>
              </a:r>
              <a:r>
                <a:rPr lang="en-US" sz="1400" b="1" dirty="0" smtClean="0">
                  <a:latin typeface="Calibri" pitchFamily="34" charset="0"/>
                </a:rPr>
                <a:t>BCL</a:t>
              </a:r>
              <a:r>
                <a:rPr lang="en-US" sz="1400" b="1" dirty="0">
                  <a:latin typeface="Calibri" pitchFamily="34" charset="0"/>
                </a:rPr>
                <a:t>-2</a:t>
              </a:r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4571803" y="2934492"/>
            <a:ext cx="838691" cy="433387"/>
            <a:chOff x="2541081" y="4291211"/>
            <a:chExt cx="838691" cy="433387"/>
          </a:xfrm>
        </p:grpSpPr>
        <p:sp>
          <p:nvSpPr>
            <p:cNvPr id="151" name="AutoShape 29"/>
            <p:cNvSpPr>
              <a:spLocks noChangeArrowheads="1"/>
            </p:cNvSpPr>
            <p:nvPr/>
          </p:nvSpPr>
          <p:spPr bwMode="auto">
            <a:xfrm>
              <a:off x="2560134" y="4291211"/>
              <a:ext cx="741363" cy="433387"/>
            </a:xfrm>
            <a:prstGeom prst="roundRect">
              <a:avLst>
                <a:gd name="adj" fmla="val 16667"/>
              </a:avLst>
            </a:prstGeom>
            <a:solidFill>
              <a:srgbClr val="FFCC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" name="Text Box 30"/>
            <p:cNvSpPr txBox="1">
              <a:spLocks noChangeArrowheads="1"/>
            </p:cNvSpPr>
            <p:nvPr/>
          </p:nvSpPr>
          <p:spPr bwMode="auto">
            <a:xfrm>
              <a:off x="2541081" y="4327193"/>
              <a:ext cx="83869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solidFill>
                    <a:srgbClr val="FF0000"/>
                  </a:solidFill>
                  <a:latin typeface="Wingdings"/>
                  <a:ea typeface="Wingdings"/>
                  <a:cs typeface="Wingdings"/>
                  <a:sym typeface="Wingdings"/>
                </a:rPr>
                <a:t></a:t>
              </a:r>
              <a:r>
                <a:rPr lang="en-US" sz="1400" b="1" dirty="0" smtClean="0">
                  <a:latin typeface="Calibri" pitchFamily="34" charset="0"/>
                </a:rPr>
                <a:t>BCL-X</a:t>
              </a:r>
              <a:r>
                <a:rPr lang="en-US" sz="1400" b="1" baseline="-25000" dirty="0" smtClean="0">
                  <a:latin typeface="Calibri" pitchFamily="34" charset="0"/>
                </a:rPr>
                <a:t>L</a:t>
              </a:r>
              <a:endParaRPr lang="en-US" sz="1400" b="1" baseline="-25000" dirty="0">
                <a:latin typeface="Calibri" pitchFamily="34" charset="0"/>
              </a:endParaRP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4554867" y="4648468"/>
            <a:ext cx="825867" cy="433387"/>
            <a:chOff x="2515680" y="4291211"/>
            <a:chExt cx="825867" cy="433387"/>
          </a:xfrm>
        </p:grpSpPr>
        <p:sp>
          <p:nvSpPr>
            <p:cNvPr id="149" name="AutoShape 29"/>
            <p:cNvSpPr>
              <a:spLocks noChangeArrowheads="1"/>
            </p:cNvSpPr>
            <p:nvPr/>
          </p:nvSpPr>
          <p:spPr bwMode="auto">
            <a:xfrm>
              <a:off x="2560134" y="4291211"/>
              <a:ext cx="741363" cy="433387"/>
            </a:xfrm>
            <a:prstGeom prst="roundRect">
              <a:avLst>
                <a:gd name="adj" fmla="val 16667"/>
              </a:avLst>
            </a:prstGeom>
            <a:solidFill>
              <a:srgbClr val="FFCC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" name="Text Box 30"/>
            <p:cNvSpPr txBox="1">
              <a:spLocks noChangeArrowheads="1"/>
            </p:cNvSpPr>
            <p:nvPr/>
          </p:nvSpPr>
          <p:spPr bwMode="auto">
            <a:xfrm>
              <a:off x="2515680" y="4335660"/>
              <a:ext cx="82586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solidFill>
                    <a:srgbClr val="FF0000"/>
                  </a:solidFill>
                  <a:latin typeface="Wingdings"/>
                  <a:ea typeface="Wingdings"/>
                  <a:cs typeface="Wingdings"/>
                  <a:sym typeface="Wingdings"/>
                </a:rPr>
                <a:t></a:t>
              </a:r>
              <a:r>
                <a:rPr lang="en-US" sz="1400" b="1" dirty="0" smtClean="0">
                  <a:latin typeface="Calibri" pitchFamily="34" charset="0"/>
                </a:rPr>
                <a:t>MCL-1</a:t>
              </a:r>
              <a:endParaRPr lang="en-US" sz="1400" b="1" baseline="-25000" dirty="0">
                <a:latin typeface="Calibri" pitchFamily="34" charset="0"/>
              </a:endParaRPr>
            </a:p>
          </p:txBody>
        </p:sp>
      </p:grpSp>
      <p:grpSp>
        <p:nvGrpSpPr>
          <p:cNvPr id="188" name="Group 187"/>
          <p:cNvGrpSpPr/>
          <p:nvPr/>
        </p:nvGrpSpPr>
        <p:grpSpPr>
          <a:xfrm>
            <a:off x="3215430" y="5540044"/>
            <a:ext cx="1003303" cy="398706"/>
            <a:chOff x="5396529" y="5748832"/>
            <a:chExt cx="1003303" cy="398706"/>
          </a:xfrm>
          <a:solidFill>
            <a:schemeClr val="accent3"/>
          </a:solidFill>
        </p:grpSpPr>
        <p:sp>
          <p:nvSpPr>
            <p:cNvPr id="189" name="AutoShape 31"/>
            <p:cNvSpPr>
              <a:spLocks noChangeArrowheads="1"/>
            </p:cNvSpPr>
            <p:nvPr/>
          </p:nvSpPr>
          <p:spPr bwMode="auto">
            <a:xfrm>
              <a:off x="5396529" y="5748832"/>
              <a:ext cx="1003303" cy="398706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0" name="Text Box 32"/>
            <p:cNvSpPr txBox="1">
              <a:spLocks noChangeArrowheads="1"/>
            </p:cNvSpPr>
            <p:nvPr/>
          </p:nvSpPr>
          <p:spPr bwMode="auto">
            <a:xfrm>
              <a:off x="5445887" y="5788286"/>
              <a:ext cx="891327" cy="3077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latin typeface="Calibri" pitchFamily="34" charset="0"/>
                </a:rPr>
                <a:t>MEK/ERK</a:t>
              </a:r>
            </a:p>
          </p:txBody>
        </p:sp>
      </p:grpSp>
      <p:sp>
        <p:nvSpPr>
          <p:cNvPr id="194" name="TextBox 2"/>
          <p:cNvSpPr txBox="1">
            <a:spLocks noChangeArrowheads="1"/>
          </p:cNvSpPr>
          <p:nvPr/>
        </p:nvSpPr>
        <p:spPr bwMode="auto">
          <a:xfrm>
            <a:off x="167925" y="1114967"/>
            <a:ext cx="88236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spcAft>
                <a:spcPts val="600"/>
              </a:spcAft>
            </a:pPr>
            <a:r>
              <a:rPr lang="en-US" sz="1800" b="1" u="sng" dirty="0" smtClean="0"/>
              <a:t>Strategy</a:t>
            </a:r>
            <a:r>
              <a:rPr lang="en-US" sz="1800" dirty="0" smtClean="0"/>
              <a:t>:  </a:t>
            </a:r>
            <a:r>
              <a:rPr lang="en-US" sz="1800" dirty="0"/>
              <a:t>Combine </a:t>
            </a:r>
            <a:r>
              <a:rPr lang="en-US" sz="1800" dirty="0" err="1"/>
              <a:t>venetoclax</a:t>
            </a:r>
            <a:r>
              <a:rPr lang="en-US" sz="1800" dirty="0"/>
              <a:t> with SOC drugs or NMEs that </a:t>
            </a:r>
            <a:r>
              <a:rPr lang="en-US" sz="1800" dirty="0" err="1" smtClean="0"/>
              <a:t>upregulate</a:t>
            </a:r>
            <a:r>
              <a:rPr lang="en-US" sz="1800" dirty="0" smtClean="0"/>
              <a:t> </a:t>
            </a:r>
            <a:r>
              <a:rPr lang="en-US" sz="1800" dirty="0"/>
              <a:t>BH3 only proteins to antagonize MCL-1 and/or BCL-X</a:t>
            </a:r>
            <a:r>
              <a:rPr lang="en-US" sz="1800" baseline="-25000" dirty="0"/>
              <a:t>L</a:t>
            </a:r>
            <a:r>
              <a:rPr lang="en-US" sz="1800" dirty="0"/>
              <a:t> and maximize efficacy in hematological </a:t>
            </a:r>
            <a:r>
              <a:rPr lang="en-US" sz="1800" dirty="0" smtClean="0"/>
              <a:t>malignancies</a:t>
            </a:r>
            <a:endParaRPr lang="en-US" sz="1800" dirty="0"/>
          </a:p>
        </p:txBody>
      </p:sp>
      <p:grpSp>
        <p:nvGrpSpPr>
          <p:cNvPr id="195" name="Group 194"/>
          <p:cNvGrpSpPr/>
          <p:nvPr/>
        </p:nvGrpSpPr>
        <p:grpSpPr>
          <a:xfrm>
            <a:off x="3330097" y="2905969"/>
            <a:ext cx="798512" cy="465137"/>
            <a:chOff x="3330097" y="2965238"/>
            <a:chExt cx="798512" cy="465137"/>
          </a:xfrm>
          <a:solidFill>
            <a:srgbClr val="A3A3E0"/>
          </a:solidFill>
        </p:grpSpPr>
        <p:sp>
          <p:nvSpPr>
            <p:cNvPr id="196" name="AutoShape 31"/>
            <p:cNvSpPr>
              <a:spLocks noChangeArrowheads="1"/>
            </p:cNvSpPr>
            <p:nvPr/>
          </p:nvSpPr>
          <p:spPr bwMode="auto">
            <a:xfrm>
              <a:off x="3330097" y="2965238"/>
              <a:ext cx="798512" cy="465137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" name="Text Box 32"/>
            <p:cNvSpPr txBox="1">
              <a:spLocks noChangeArrowheads="1"/>
            </p:cNvSpPr>
            <p:nvPr/>
          </p:nvSpPr>
          <p:spPr bwMode="auto">
            <a:xfrm>
              <a:off x="3484084" y="3029570"/>
              <a:ext cx="507270" cy="3077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latin typeface="Calibri" pitchFamily="34" charset="0"/>
                </a:rPr>
                <a:t>BAD</a:t>
              </a:r>
              <a:endParaRPr lang="en-US" sz="1400" b="1" dirty="0">
                <a:latin typeface="Calibri" pitchFamily="34" charset="0"/>
              </a:endParaRPr>
            </a:p>
          </p:txBody>
        </p:sp>
      </p:grpSp>
      <p:grpSp>
        <p:nvGrpSpPr>
          <p:cNvPr id="199" name="Group 198"/>
          <p:cNvGrpSpPr/>
          <p:nvPr/>
        </p:nvGrpSpPr>
        <p:grpSpPr>
          <a:xfrm>
            <a:off x="1893305" y="2930192"/>
            <a:ext cx="1003303" cy="398706"/>
            <a:chOff x="1893305" y="2980994"/>
            <a:chExt cx="1003303" cy="398706"/>
          </a:xfrm>
        </p:grpSpPr>
        <p:sp>
          <p:nvSpPr>
            <p:cNvPr id="204" name="AutoShape 31"/>
            <p:cNvSpPr>
              <a:spLocks noChangeArrowheads="1"/>
            </p:cNvSpPr>
            <p:nvPr/>
          </p:nvSpPr>
          <p:spPr bwMode="auto">
            <a:xfrm>
              <a:off x="1893305" y="2980994"/>
              <a:ext cx="1003303" cy="398706"/>
            </a:xfrm>
            <a:prstGeom prst="roundRect">
              <a:avLst>
                <a:gd name="adj" fmla="val 16667"/>
              </a:avLst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" name="Text Box 32"/>
            <p:cNvSpPr txBox="1">
              <a:spLocks noChangeArrowheads="1"/>
            </p:cNvSpPr>
            <p:nvPr/>
          </p:nvSpPr>
          <p:spPr bwMode="auto">
            <a:xfrm>
              <a:off x="1942663" y="3020448"/>
              <a:ext cx="85161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latin typeface="Calibri" pitchFamily="34" charset="0"/>
                </a:rPr>
                <a:t>PI3K/</a:t>
              </a:r>
              <a:r>
                <a:rPr lang="en-US" sz="1400" b="1" dirty="0" err="1" smtClean="0">
                  <a:latin typeface="Calibri" pitchFamily="34" charset="0"/>
                </a:rPr>
                <a:t>Akt</a:t>
              </a:r>
              <a:endParaRPr lang="en-US" sz="1400" b="1" dirty="0" smtClean="0">
                <a:latin typeface="Calibri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161778" y="3040823"/>
            <a:ext cx="280988" cy="220662"/>
            <a:chOff x="4144844" y="3040823"/>
            <a:chExt cx="280988" cy="220662"/>
          </a:xfrm>
        </p:grpSpPr>
        <p:sp>
          <p:nvSpPr>
            <p:cNvPr id="201" name="Line 15"/>
            <p:cNvSpPr>
              <a:spLocks noChangeShapeType="1"/>
            </p:cNvSpPr>
            <p:nvPr/>
          </p:nvSpPr>
          <p:spPr bwMode="auto">
            <a:xfrm rot="16200000" flipV="1">
              <a:off x="4285338" y="3003516"/>
              <a:ext cx="0" cy="280988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2" name="Line 16"/>
            <p:cNvSpPr>
              <a:spLocks noChangeShapeType="1"/>
            </p:cNvSpPr>
            <p:nvPr/>
          </p:nvSpPr>
          <p:spPr bwMode="auto">
            <a:xfrm rot="16200000">
              <a:off x="4315501" y="3151154"/>
              <a:ext cx="220662" cy="0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685785" y="5514135"/>
            <a:ext cx="1446107" cy="468822"/>
            <a:chOff x="1685785" y="5463333"/>
            <a:chExt cx="1446107" cy="468822"/>
          </a:xfrm>
        </p:grpSpPr>
        <p:sp>
          <p:nvSpPr>
            <p:cNvPr id="213" name="AutoShape 31"/>
            <p:cNvSpPr>
              <a:spLocks noChangeArrowheads="1"/>
            </p:cNvSpPr>
            <p:nvPr/>
          </p:nvSpPr>
          <p:spPr bwMode="auto">
            <a:xfrm>
              <a:off x="1685785" y="5463333"/>
              <a:ext cx="1139073" cy="468822"/>
            </a:xfrm>
            <a:prstGeom prst="ellipse">
              <a:avLst/>
            </a:prstGeom>
            <a:solidFill>
              <a:srgbClr val="2F5A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4" name="Text Box 32"/>
            <p:cNvSpPr txBox="1">
              <a:spLocks noChangeArrowheads="1"/>
            </p:cNvSpPr>
            <p:nvPr/>
          </p:nvSpPr>
          <p:spPr bwMode="auto">
            <a:xfrm>
              <a:off x="1803107" y="5522425"/>
              <a:ext cx="92845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solidFill>
                    <a:srgbClr val="FFFFFF"/>
                  </a:solidFill>
                  <a:latin typeface="Calibri" pitchFamily="34" charset="0"/>
                </a:rPr>
                <a:t>GDC-0973</a:t>
              </a:r>
            </a:p>
          </p:txBody>
        </p:sp>
        <p:sp>
          <p:nvSpPr>
            <p:cNvPr id="215" name="Line 15"/>
            <p:cNvSpPr>
              <a:spLocks noChangeShapeType="1"/>
            </p:cNvSpPr>
            <p:nvPr/>
          </p:nvSpPr>
          <p:spPr bwMode="auto">
            <a:xfrm rot="16200000" flipV="1">
              <a:off x="2991398" y="5563016"/>
              <a:ext cx="0" cy="280988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6" name="Line 16"/>
            <p:cNvSpPr>
              <a:spLocks noChangeShapeType="1"/>
            </p:cNvSpPr>
            <p:nvPr/>
          </p:nvSpPr>
          <p:spPr bwMode="auto">
            <a:xfrm rot="16200000">
              <a:off x="3021561" y="5710654"/>
              <a:ext cx="220662" cy="0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91" name="Group 190"/>
          <p:cNvGrpSpPr/>
          <p:nvPr/>
        </p:nvGrpSpPr>
        <p:grpSpPr>
          <a:xfrm rot="16200000">
            <a:off x="4270343" y="5661482"/>
            <a:ext cx="220662" cy="206978"/>
            <a:chOff x="7322054" y="3576513"/>
            <a:chExt cx="220662" cy="280988"/>
          </a:xfrm>
        </p:grpSpPr>
        <p:sp>
          <p:nvSpPr>
            <p:cNvPr id="192" name="Line 15"/>
            <p:cNvSpPr>
              <a:spLocks noChangeShapeType="1"/>
            </p:cNvSpPr>
            <p:nvPr/>
          </p:nvSpPr>
          <p:spPr bwMode="auto">
            <a:xfrm flipV="1">
              <a:off x="7439529" y="3576513"/>
              <a:ext cx="0" cy="280988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3" name="Line 16"/>
            <p:cNvSpPr>
              <a:spLocks noChangeShapeType="1"/>
            </p:cNvSpPr>
            <p:nvPr/>
          </p:nvSpPr>
          <p:spPr bwMode="auto">
            <a:xfrm>
              <a:off x="7322054" y="3857501"/>
              <a:ext cx="220662" cy="0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17" name="TextBox 216"/>
          <p:cNvSpPr txBox="1"/>
          <p:nvPr/>
        </p:nvSpPr>
        <p:spPr>
          <a:xfrm>
            <a:off x="4214924" y="5581010"/>
            <a:ext cx="325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X  </a:t>
            </a:r>
            <a:endParaRPr lang="en-US" sz="1600" b="1" dirty="0">
              <a:solidFill>
                <a:srgbClr val="FF0000"/>
              </a:solidFill>
            </a:endParaRPr>
          </a:p>
        </p:txBody>
      </p:sp>
      <p:grpSp>
        <p:nvGrpSpPr>
          <p:cNvPr id="218" name="Group 217"/>
          <p:cNvGrpSpPr/>
          <p:nvPr/>
        </p:nvGrpSpPr>
        <p:grpSpPr>
          <a:xfrm>
            <a:off x="4233434" y="3456834"/>
            <a:ext cx="1561330" cy="1105730"/>
            <a:chOff x="4233434" y="3456834"/>
            <a:chExt cx="1561330" cy="1105730"/>
          </a:xfrm>
        </p:grpSpPr>
        <p:sp>
          <p:nvSpPr>
            <p:cNvPr id="219" name="Line 15"/>
            <p:cNvSpPr>
              <a:spLocks noChangeShapeType="1"/>
            </p:cNvSpPr>
            <p:nvPr/>
          </p:nvSpPr>
          <p:spPr bwMode="auto">
            <a:xfrm flipV="1">
              <a:off x="4973707" y="4281576"/>
              <a:ext cx="0" cy="280988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0" name="Line 16"/>
            <p:cNvSpPr>
              <a:spLocks noChangeShapeType="1"/>
            </p:cNvSpPr>
            <p:nvPr/>
          </p:nvSpPr>
          <p:spPr bwMode="auto">
            <a:xfrm>
              <a:off x="4856232" y="4562564"/>
              <a:ext cx="220663" cy="0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1" name="Line 15"/>
            <p:cNvSpPr>
              <a:spLocks noChangeShapeType="1"/>
            </p:cNvSpPr>
            <p:nvPr/>
          </p:nvSpPr>
          <p:spPr bwMode="auto">
            <a:xfrm rot="10800000" flipH="1" flipV="1">
              <a:off x="4962830" y="3456834"/>
              <a:ext cx="1294" cy="218053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2" name="Line 16"/>
            <p:cNvSpPr>
              <a:spLocks noChangeShapeType="1"/>
            </p:cNvSpPr>
            <p:nvPr/>
          </p:nvSpPr>
          <p:spPr bwMode="auto">
            <a:xfrm rot="10800000">
              <a:off x="4859643" y="3456834"/>
              <a:ext cx="220662" cy="0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3" name="Text Box 32"/>
            <p:cNvSpPr txBox="1">
              <a:spLocks noChangeArrowheads="1"/>
            </p:cNvSpPr>
            <p:nvPr/>
          </p:nvSpPr>
          <p:spPr bwMode="auto">
            <a:xfrm>
              <a:off x="4233434" y="3649268"/>
              <a:ext cx="1561330" cy="738664"/>
            </a:xfrm>
            <a:prstGeom prst="rect">
              <a:avLst/>
            </a:prstGeom>
            <a:solidFill>
              <a:srgbClr val="2F5A66"/>
            </a:solidFill>
            <a:ln w="9525">
              <a:solidFill>
                <a:srgbClr val="070605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Calibri" pitchFamily="34" charset="0"/>
                </a:rPr>
                <a:t>Anti-tubulin ADCs</a:t>
              </a:r>
            </a:p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Calibri" pitchFamily="34" charset="0"/>
                </a:rPr>
                <a:t>FLT3i</a:t>
              </a:r>
            </a:p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Calibri" pitchFamily="34" charset="0"/>
                </a:rPr>
                <a:t>CDK9i </a:t>
              </a: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2937932" y="2328334"/>
            <a:ext cx="1202029" cy="440267"/>
            <a:chOff x="2980267" y="2302933"/>
            <a:chExt cx="1202029" cy="440267"/>
          </a:xfrm>
        </p:grpSpPr>
        <p:sp>
          <p:nvSpPr>
            <p:cNvPr id="112" name="AutoShape 31"/>
            <p:cNvSpPr>
              <a:spLocks noChangeArrowheads="1"/>
            </p:cNvSpPr>
            <p:nvPr/>
          </p:nvSpPr>
          <p:spPr bwMode="auto">
            <a:xfrm>
              <a:off x="2980267" y="2302933"/>
              <a:ext cx="1202029" cy="440267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" name="Text Box 32"/>
            <p:cNvSpPr txBox="1">
              <a:spLocks noChangeArrowheads="1"/>
            </p:cNvSpPr>
            <p:nvPr/>
          </p:nvSpPr>
          <p:spPr bwMode="auto">
            <a:xfrm>
              <a:off x="3030824" y="2348461"/>
              <a:ext cx="112082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 err="1" smtClean="0">
                  <a:solidFill>
                    <a:srgbClr val="FFFFFF"/>
                  </a:solidFill>
                  <a:latin typeface="Arial"/>
                  <a:cs typeface="Arial"/>
                </a:rPr>
                <a:t>venetoclax</a:t>
              </a:r>
              <a:endParaRPr lang="en-US" sz="1400" b="1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30201" y="3683000"/>
            <a:ext cx="1743020" cy="609600"/>
            <a:chOff x="330201" y="3683000"/>
            <a:chExt cx="1743020" cy="609600"/>
          </a:xfrm>
        </p:grpSpPr>
        <p:grpSp>
          <p:nvGrpSpPr>
            <p:cNvPr id="6" name="Group 5"/>
            <p:cNvGrpSpPr/>
            <p:nvPr/>
          </p:nvGrpSpPr>
          <p:grpSpPr>
            <a:xfrm>
              <a:off x="330201" y="3683000"/>
              <a:ext cx="1743020" cy="609600"/>
              <a:chOff x="330201" y="3683000"/>
              <a:chExt cx="1743020" cy="609600"/>
            </a:xfrm>
          </p:grpSpPr>
          <p:sp>
            <p:nvSpPr>
              <p:cNvPr id="145" name="AutoShape 31"/>
              <p:cNvSpPr>
                <a:spLocks noChangeArrowheads="1"/>
              </p:cNvSpPr>
              <p:nvPr/>
            </p:nvSpPr>
            <p:spPr bwMode="auto">
              <a:xfrm>
                <a:off x="330201" y="3683000"/>
                <a:ext cx="1295400" cy="609600"/>
              </a:xfrm>
              <a:prstGeom prst="roundRect">
                <a:avLst>
                  <a:gd name="adj" fmla="val 16667"/>
                </a:avLst>
              </a:prstGeom>
              <a:solidFill>
                <a:srgbClr val="2F5A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146" name="Straight Arrow Connector 145"/>
              <p:cNvCxnSpPr/>
              <p:nvPr/>
            </p:nvCxnSpPr>
            <p:spPr>
              <a:xfrm>
                <a:off x="1663723" y="4013077"/>
                <a:ext cx="409498" cy="5933"/>
              </a:xfrm>
              <a:prstGeom prst="straightConnector1">
                <a:avLst/>
              </a:prstGeom>
              <a:ln w="38100" cmpd="sng">
                <a:solidFill>
                  <a:srgbClr val="070605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7" name="Rectangle 146"/>
            <p:cNvSpPr/>
            <p:nvPr/>
          </p:nvSpPr>
          <p:spPr>
            <a:xfrm>
              <a:off x="340723" y="3718463"/>
              <a:ext cx="134966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  <a:latin typeface="Calibri"/>
                  <a:cs typeface="Calibri"/>
                </a:rPr>
                <a:t>DNA </a:t>
              </a:r>
              <a:r>
                <a:rPr lang="en-US" sz="1400" b="1" dirty="0" smtClean="0">
                  <a:solidFill>
                    <a:schemeClr val="bg1"/>
                  </a:solidFill>
                  <a:latin typeface="Calibri"/>
                  <a:cs typeface="Calibri"/>
                </a:rPr>
                <a:t>Damaging </a:t>
              </a:r>
            </a:p>
            <a:p>
              <a:r>
                <a:rPr lang="en-US" sz="1400" b="1" dirty="0" smtClean="0">
                  <a:solidFill>
                    <a:schemeClr val="bg1"/>
                  </a:solidFill>
                  <a:latin typeface="Calibri"/>
                  <a:cs typeface="Calibri"/>
                </a:rPr>
                <a:t>Agents (HMAs)</a:t>
              </a:r>
            </a:p>
          </p:txBody>
        </p:sp>
      </p:grpSp>
      <p:grpSp>
        <p:nvGrpSpPr>
          <p:cNvPr id="225" name="Group 224"/>
          <p:cNvGrpSpPr/>
          <p:nvPr/>
        </p:nvGrpSpPr>
        <p:grpSpPr>
          <a:xfrm rot="10800000">
            <a:off x="4838580" y="5146960"/>
            <a:ext cx="220662" cy="280988"/>
            <a:chOff x="7322054" y="3576513"/>
            <a:chExt cx="220662" cy="280988"/>
          </a:xfrm>
          <a:effectLst/>
        </p:grpSpPr>
        <p:sp>
          <p:nvSpPr>
            <p:cNvPr id="227" name="Line 15"/>
            <p:cNvSpPr>
              <a:spLocks noChangeShapeType="1"/>
            </p:cNvSpPr>
            <p:nvPr/>
          </p:nvSpPr>
          <p:spPr bwMode="auto">
            <a:xfrm flipV="1">
              <a:off x="7432385" y="3576513"/>
              <a:ext cx="0" cy="280988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8" name="Line 16"/>
            <p:cNvSpPr>
              <a:spLocks noChangeShapeType="1"/>
            </p:cNvSpPr>
            <p:nvPr/>
          </p:nvSpPr>
          <p:spPr bwMode="auto">
            <a:xfrm>
              <a:off x="7322054" y="3857501"/>
              <a:ext cx="220662" cy="0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26" name="TextBox 225"/>
          <p:cNvSpPr txBox="1"/>
          <p:nvPr/>
        </p:nvSpPr>
        <p:spPr>
          <a:xfrm>
            <a:off x="4876802" y="5147734"/>
            <a:ext cx="14106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X</a:t>
            </a:r>
          </a:p>
        </p:txBody>
      </p:sp>
      <p:grpSp>
        <p:nvGrpSpPr>
          <p:cNvPr id="110" name="Group 109"/>
          <p:cNvGrpSpPr/>
          <p:nvPr/>
        </p:nvGrpSpPr>
        <p:grpSpPr>
          <a:xfrm>
            <a:off x="2951045" y="3023890"/>
            <a:ext cx="280988" cy="220662"/>
            <a:chOff x="4144844" y="3040823"/>
            <a:chExt cx="280988" cy="220662"/>
          </a:xfrm>
        </p:grpSpPr>
        <p:sp>
          <p:nvSpPr>
            <p:cNvPr id="114" name="Line 15"/>
            <p:cNvSpPr>
              <a:spLocks noChangeShapeType="1"/>
            </p:cNvSpPr>
            <p:nvPr/>
          </p:nvSpPr>
          <p:spPr bwMode="auto">
            <a:xfrm rot="16200000" flipV="1">
              <a:off x="4285338" y="3003516"/>
              <a:ext cx="0" cy="280988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7" name="Line 16"/>
            <p:cNvSpPr>
              <a:spLocks noChangeShapeType="1"/>
            </p:cNvSpPr>
            <p:nvPr/>
          </p:nvSpPr>
          <p:spPr bwMode="auto">
            <a:xfrm rot="16200000">
              <a:off x="4315501" y="3151154"/>
              <a:ext cx="220662" cy="0"/>
            </a:xfrm>
            <a:prstGeom prst="line">
              <a:avLst/>
            </a:prstGeom>
            <a:ln>
              <a:headEnd/>
              <a:tailEnd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21" name="TextBox 120"/>
          <p:cNvSpPr txBox="1"/>
          <p:nvPr/>
        </p:nvSpPr>
        <p:spPr>
          <a:xfrm>
            <a:off x="4241802" y="3022600"/>
            <a:ext cx="14106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X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63659" y="2812812"/>
            <a:ext cx="2800007" cy="573851"/>
            <a:chOff x="363659" y="2812812"/>
            <a:chExt cx="2800007" cy="573851"/>
          </a:xfrm>
        </p:grpSpPr>
        <p:grpSp>
          <p:nvGrpSpPr>
            <p:cNvPr id="2" name="Group 1"/>
            <p:cNvGrpSpPr/>
            <p:nvPr/>
          </p:nvGrpSpPr>
          <p:grpSpPr>
            <a:xfrm>
              <a:off x="363659" y="2812812"/>
              <a:ext cx="1467139" cy="573851"/>
              <a:chOff x="380593" y="2880548"/>
              <a:chExt cx="1467139" cy="573851"/>
            </a:xfrm>
          </p:grpSpPr>
          <p:grpSp>
            <p:nvGrpSpPr>
              <p:cNvPr id="206" name="Group 205"/>
              <p:cNvGrpSpPr/>
              <p:nvPr/>
            </p:nvGrpSpPr>
            <p:grpSpPr>
              <a:xfrm>
                <a:off x="380593" y="2880548"/>
                <a:ext cx="1134703" cy="573851"/>
                <a:chOff x="380593" y="2889015"/>
                <a:chExt cx="1134703" cy="573851"/>
              </a:xfrm>
            </p:grpSpPr>
            <p:sp>
              <p:nvSpPr>
                <p:cNvPr id="207" name="AutoShape 31"/>
                <p:cNvSpPr>
                  <a:spLocks noChangeArrowheads="1"/>
                </p:cNvSpPr>
                <p:nvPr/>
              </p:nvSpPr>
              <p:spPr bwMode="auto">
                <a:xfrm>
                  <a:off x="380593" y="2889015"/>
                  <a:ext cx="1134703" cy="573851"/>
                </a:xfrm>
                <a:prstGeom prst="ellipse">
                  <a:avLst/>
                </a:prstGeom>
                <a:solidFill>
                  <a:srgbClr val="2F5A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8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480870" y="2922707"/>
                  <a:ext cx="928459" cy="5232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FFFFFF"/>
                      </a:solidFill>
                      <a:latin typeface="Calibri" pitchFamily="34" charset="0"/>
                    </a:rPr>
                    <a:t>GDC-0032</a:t>
                  </a:r>
                </a:p>
                <a:p>
                  <a:r>
                    <a:rPr lang="en-US" sz="1400" b="1" dirty="0" smtClean="0">
                      <a:solidFill>
                        <a:srgbClr val="FFFFFF"/>
                      </a:solidFill>
                      <a:latin typeface="Calibri" pitchFamily="34" charset="0"/>
                    </a:rPr>
                    <a:t>GDC-0068</a:t>
                  </a:r>
                </a:p>
              </p:txBody>
            </p:sp>
          </p:grpSp>
          <p:sp>
            <p:nvSpPr>
              <p:cNvPr id="209" name="Line 15"/>
              <p:cNvSpPr>
                <a:spLocks noChangeShapeType="1"/>
              </p:cNvSpPr>
              <p:nvPr/>
            </p:nvSpPr>
            <p:spPr bwMode="auto">
              <a:xfrm rot="16200000" flipV="1">
                <a:off x="1707238" y="3039501"/>
                <a:ext cx="0" cy="280988"/>
              </a:xfrm>
              <a:prstGeom prst="line">
                <a:avLst/>
              </a:prstGeom>
              <a:ln>
                <a:headEnd/>
                <a:tailEnd/>
              </a:ln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0" name="Line 16"/>
              <p:cNvSpPr>
                <a:spLocks noChangeShapeType="1"/>
              </p:cNvSpPr>
              <p:nvPr/>
            </p:nvSpPr>
            <p:spPr bwMode="auto">
              <a:xfrm rot="16200000">
                <a:off x="1737401" y="3187139"/>
                <a:ext cx="220662" cy="0"/>
              </a:xfrm>
              <a:prstGeom prst="line">
                <a:avLst/>
              </a:prstGeom>
              <a:ln>
                <a:headEnd/>
                <a:tailEnd/>
              </a:ln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26" name="TextBox 125"/>
            <p:cNvSpPr txBox="1"/>
            <p:nvPr/>
          </p:nvSpPr>
          <p:spPr>
            <a:xfrm>
              <a:off x="3022602" y="3005666"/>
              <a:ext cx="14106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</a:rPr>
                <a:t>X</a:t>
              </a:r>
            </a:p>
          </p:txBody>
        </p:sp>
      </p:grpSp>
      <p:sp>
        <p:nvSpPr>
          <p:cNvPr id="127" name="TextBox 126"/>
          <p:cNvSpPr txBox="1"/>
          <p:nvPr/>
        </p:nvSpPr>
        <p:spPr>
          <a:xfrm>
            <a:off x="3005669" y="3894666"/>
            <a:ext cx="14106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059359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/>
      <p:bldP spid="226" grpId="0"/>
      <p:bldP spid="121" grpId="0"/>
      <p:bldP spid="12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0" y="1041399"/>
            <a:ext cx="8974668" cy="4834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285750" lvl="1" indent="-285750" eaLnBrk="1" hangingPunct="1">
              <a:buFont typeface="Arial"/>
              <a:buChar char="•"/>
              <a:defRPr/>
            </a:pPr>
            <a:r>
              <a:rPr lang="en-US" sz="1600" dirty="0" err="1" smtClean="0"/>
              <a:t>Venetoclax</a:t>
            </a:r>
            <a:r>
              <a:rPr lang="en-US" sz="1600" dirty="0" smtClean="0"/>
              <a:t> is </a:t>
            </a:r>
            <a:r>
              <a:rPr lang="en-US" sz="1600" dirty="0"/>
              <a:t>a potent, orally bioavailable </a:t>
            </a:r>
            <a:r>
              <a:rPr lang="en-US" sz="1600" dirty="0" smtClean="0"/>
              <a:t>BCL-</a:t>
            </a:r>
            <a:r>
              <a:rPr lang="en-US" sz="1600" dirty="0"/>
              <a:t>2 selective </a:t>
            </a:r>
            <a:r>
              <a:rPr lang="en-US" sz="1600" dirty="0" smtClean="0"/>
              <a:t>inhibitor that is platelet sparing</a:t>
            </a:r>
          </a:p>
          <a:p>
            <a:pPr marL="285750" lvl="1" indent="-285750" eaLnBrk="1" hangingPunct="1">
              <a:buFont typeface="Arial"/>
              <a:buChar char="•"/>
              <a:defRPr/>
            </a:pPr>
            <a:endParaRPr lang="en-US" sz="1600" dirty="0"/>
          </a:p>
          <a:p>
            <a:pPr marL="285750" lvl="1" indent="-285750" eaLnBrk="1" hangingPunct="1">
              <a:buFont typeface="Arial"/>
              <a:buChar char="•"/>
              <a:defRPr/>
            </a:pPr>
            <a:r>
              <a:rPr lang="en-US" sz="1600" dirty="0" err="1" smtClean="0"/>
              <a:t>Venetoclax</a:t>
            </a:r>
            <a:r>
              <a:rPr lang="en-US" sz="1600" dirty="0" smtClean="0"/>
              <a:t> is highly active as a single agent and achieves </a:t>
            </a:r>
            <a:r>
              <a:rPr lang="en-US" sz="1600" dirty="0"/>
              <a:t>rapid </a:t>
            </a:r>
            <a:r>
              <a:rPr lang="en-US" sz="1600" dirty="0" smtClean="0"/>
              <a:t>and durable reduction </a:t>
            </a:r>
            <a:r>
              <a:rPr lang="en-US" sz="1600" dirty="0"/>
              <a:t>of CLL tumor burden </a:t>
            </a:r>
            <a:r>
              <a:rPr lang="en-US" sz="1600" dirty="0" smtClean="0"/>
              <a:t>in all disease compartments in “hard to treat”/unfit patients</a:t>
            </a:r>
            <a:endParaRPr lang="en-US" sz="1600" dirty="0"/>
          </a:p>
          <a:p>
            <a:pPr marL="285750" lvl="1" indent="-285750" eaLnBrk="1" hangingPunct="1">
              <a:buFont typeface="Arial"/>
              <a:buChar char="•"/>
              <a:defRPr/>
            </a:pPr>
            <a:endParaRPr lang="en-US" sz="1600" dirty="0"/>
          </a:p>
          <a:p>
            <a:pPr marL="285750" lvl="1" indent="-285750" eaLnBrk="1" hangingPunct="1">
              <a:buFont typeface="Arial"/>
              <a:buChar char="•"/>
              <a:defRPr/>
            </a:pPr>
            <a:r>
              <a:rPr lang="en-US" sz="1600" dirty="0" smtClean="0"/>
              <a:t>Preclinical predictive biomarkers:  </a:t>
            </a:r>
          </a:p>
          <a:p>
            <a:pPr marL="971550" lvl="2" indent="-285750" eaLnBrk="1" hangingPunct="1">
              <a:buFont typeface="Arial"/>
              <a:buChar char="•"/>
              <a:defRPr/>
            </a:pPr>
            <a:r>
              <a:rPr lang="en-US" sz="1600" dirty="0" smtClean="0"/>
              <a:t>t</a:t>
            </a:r>
            <a:r>
              <a:rPr lang="en-US" sz="1600" dirty="0"/>
              <a:t>(14;18), </a:t>
            </a:r>
            <a:r>
              <a:rPr lang="en-US" sz="1600" i="1" dirty="0"/>
              <a:t>BCL2</a:t>
            </a:r>
            <a:r>
              <a:rPr lang="en-US" sz="1600" dirty="0"/>
              <a:t> amplification and </a:t>
            </a:r>
            <a:r>
              <a:rPr lang="en-US" sz="1600" dirty="0" smtClean="0"/>
              <a:t>BCL-2/BIM levels (NHL and CLL)</a:t>
            </a:r>
          </a:p>
          <a:p>
            <a:pPr marL="971550" lvl="2" indent="-285750" eaLnBrk="1" hangingPunct="1">
              <a:buFont typeface="Arial"/>
              <a:buChar char="•"/>
              <a:defRPr/>
            </a:pPr>
            <a:r>
              <a:rPr lang="en-US" sz="1600" dirty="0" smtClean="0"/>
              <a:t>t</a:t>
            </a:r>
            <a:r>
              <a:rPr lang="en-US" sz="1600" dirty="0"/>
              <a:t>(11;14) </a:t>
            </a:r>
            <a:r>
              <a:rPr lang="en-US" sz="1600" dirty="0" smtClean="0"/>
              <a:t>translocation (approx. 25% prevalence in MM)</a:t>
            </a:r>
          </a:p>
          <a:p>
            <a:pPr marL="971550" lvl="2" indent="-285750" eaLnBrk="1" hangingPunct="1">
              <a:buFont typeface="Arial"/>
              <a:buChar char="•"/>
              <a:defRPr/>
            </a:pPr>
            <a:r>
              <a:rPr lang="en-US" altLang="ja-JP" sz="1600" dirty="0" smtClean="0">
                <a:cs typeface="Arial" charset="0"/>
              </a:rPr>
              <a:t>Bcl</a:t>
            </a:r>
            <a:r>
              <a:rPr lang="en-US" altLang="ja-JP" sz="1600" dirty="0">
                <a:cs typeface="Arial" charset="0"/>
              </a:rPr>
              <a:t>-2</a:t>
            </a:r>
            <a:r>
              <a:rPr lang="en-US" altLang="ja-JP" sz="1600" baseline="30000" dirty="0">
                <a:cs typeface="Arial" charset="0"/>
              </a:rPr>
              <a:t>high</a:t>
            </a:r>
            <a:r>
              <a:rPr lang="en-US" altLang="ja-JP" sz="1600" dirty="0">
                <a:cs typeface="Arial" charset="0"/>
              </a:rPr>
              <a:t>/</a:t>
            </a:r>
            <a:r>
              <a:rPr lang="en-US" altLang="ja-JP" sz="1600" dirty="0" err="1">
                <a:cs typeface="Arial" charset="0"/>
              </a:rPr>
              <a:t>Bcl-x</a:t>
            </a:r>
            <a:r>
              <a:rPr lang="en-US" altLang="ja-JP" sz="1600" baseline="-25000" dirty="0" err="1">
                <a:cs typeface="Arial" charset="0"/>
              </a:rPr>
              <a:t>L</a:t>
            </a:r>
            <a:r>
              <a:rPr lang="en-US" altLang="ja-JP" sz="1600" baseline="30000" dirty="0" err="1">
                <a:cs typeface="Arial" charset="0"/>
              </a:rPr>
              <a:t>low</a:t>
            </a:r>
            <a:r>
              <a:rPr lang="en-US" altLang="ja-JP" sz="1600" dirty="0">
                <a:cs typeface="Arial" charset="0"/>
              </a:rPr>
              <a:t>/</a:t>
            </a:r>
            <a:r>
              <a:rPr lang="en-US" sz="1600" dirty="0">
                <a:cs typeface="Arial" charset="0"/>
              </a:rPr>
              <a:t>Mcl-1</a:t>
            </a:r>
            <a:r>
              <a:rPr lang="en-US" sz="1600" baseline="30000" dirty="0">
                <a:cs typeface="Arial" charset="0"/>
              </a:rPr>
              <a:t>low</a:t>
            </a:r>
            <a:r>
              <a:rPr lang="en-US" sz="1600" dirty="0">
                <a:cs typeface="Arial" charset="0"/>
              </a:rPr>
              <a:t> expression </a:t>
            </a:r>
            <a:r>
              <a:rPr lang="en-US" sz="1600" dirty="0" smtClean="0">
                <a:cs typeface="Arial" charset="0"/>
              </a:rPr>
              <a:t>profile (NHL and MM)</a:t>
            </a:r>
            <a:endParaRPr lang="en-US" sz="1600" dirty="0">
              <a:cs typeface="Arial" charset="0"/>
            </a:endParaRPr>
          </a:p>
          <a:p>
            <a:pPr marL="0" lvl="1" eaLnBrk="1" hangingPunct="1">
              <a:defRPr/>
            </a:pPr>
            <a:endParaRPr lang="en-US" sz="1600" dirty="0"/>
          </a:p>
          <a:p>
            <a:pPr marL="285750" lvl="1" indent="-285750" eaLnBrk="1" hangingPunct="1">
              <a:buFont typeface="Arial"/>
              <a:buChar char="•"/>
              <a:defRPr/>
            </a:pPr>
            <a:r>
              <a:rPr lang="en-US" sz="1600" dirty="0"/>
              <a:t>Mechanistic </a:t>
            </a:r>
            <a:r>
              <a:rPr lang="en-US" sz="1600" dirty="0" smtClean="0"/>
              <a:t>rationale supports combination therapies (standard of care or new molecular entities) with </a:t>
            </a:r>
            <a:r>
              <a:rPr lang="en-US" sz="1600" dirty="0" err="1" smtClean="0"/>
              <a:t>venetoclax</a:t>
            </a:r>
            <a:r>
              <a:rPr lang="en-US" sz="1600" dirty="0" smtClean="0"/>
              <a:t> that antagonize MCL-1 (i.e. </a:t>
            </a:r>
            <a:r>
              <a:rPr lang="en-US" sz="1600" dirty="0" err="1" smtClean="0"/>
              <a:t>bortezomib</a:t>
            </a:r>
            <a:r>
              <a:rPr lang="en-US" sz="1600" dirty="0" smtClean="0"/>
              <a:t>, </a:t>
            </a:r>
            <a:r>
              <a:rPr lang="en-US" sz="1600" dirty="0" err="1" smtClean="0"/>
              <a:t>MEKi</a:t>
            </a:r>
            <a:r>
              <a:rPr lang="en-US" sz="1600" dirty="0" smtClean="0"/>
              <a:t>, MDM2i, anti-tubulin ADCs) and BCL-X</a:t>
            </a:r>
            <a:r>
              <a:rPr lang="en-US" sz="1600" baseline="-25000" dirty="0" smtClean="0"/>
              <a:t>L</a:t>
            </a:r>
            <a:r>
              <a:rPr lang="en-US" sz="1600" dirty="0" smtClean="0"/>
              <a:t> (i.e. anti-tubulin ADCs, MDM2i) </a:t>
            </a:r>
          </a:p>
          <a:p>
            <a:pPr marL="285750" lvl="1" indent="-285750" eaLnBrk="1" hangingPunct="1">
              <a:buFont typeface="Arial"/>
              <a:buChar char="•"/>
              <a:defRPr/>
            </a:pPr>
            <a:endParaRPr lang="en-US" sz="1600" dirty="0"/>
          </a:p>
          <a:p>
            <a:pPr marL="285750" lvl="1" indent="-285750" eaLnBrk="1" hangingPunct="1">
              <a:buFont typeface="Arial"/>
              <a:buChar char="•"/>
              <a:defRPr/>
            </a:pPr>
            <a:r>
              <a:rPr lang="en-US" sz="1600" dirty="0" err="1" smtClean="0"/>
              <a:t>Venetoclax</a:t>
            </a:r>
            <a:r>
              <a:rPr lang="en-US" sz="1600" dirty="0" smtClean="0"/>
              <a:t> clinical development has expanded beyond treatment for CLL, DLBCL, FL</a:t>
            </a:r>
            <a:r>
              <a:rPr lang="en-US" sz="1600" dirty="0"/>
              <a:t> </a:t>
            </a:r>
            <a:r>
              <a:rPr lang="en-US" sz="1600" dirty="0" smtClean="0"/>
              <a:t>into AML and MM</a:t>
            </a:r>
          </a:p>
          <a:p>
            <a:pPr marL="285750" lvl="1" indent="-285750" eaLnBrk="1" hangingPunct="1">
              <a:buFont typeface="Arial"/>
              <a:buChar char="•"/>
              <a:defRPr/>
            </a:pPr>
            <a:endParaRPr lang="en-US" sz="1600" dirty="0"/>
          </a:p>
          <a:p>
            <a:pPr marL="285750" lvl="1" indent="-285750" eaLnBrk="1" hangingPunct="1">
              <a:buFont typeface="Arial"/>
              <a:buChar char="•"/>
              <a:defRPr/>
            </a:pPr>
            <a:r>
              <a:rPr lang="en-US" sz="1600" dirty="0" smtClean="0"/>
              <a:t>BCL-2, BCL-X</a:t>
            </a:r>
            <a:r>
              <a:rPr lang="en-US" sz="1600" baseline="-25000" dirty="0" smtClean="0"/>
              <a:t>L</a:t>
            </a:r>
            <a:r>
              <a:rPr lang="en-US" sz="1600" dirty="0" smtClean="0"/>
              <a:t> and MCL-1 selective inhibitors can be utilized to pharmacologically dissect dependency on these specific pro-survival proteins </a:t>
            </a:r>
            <a:r>
              <a:rPr lang="en-US" sz="1600" i="1" dirty="0" smtClean="0"/>
              <a:t>in vitro </a:t>
            </a:r>
            <a:r>
              <a:rPr lang="en-US" sz="1600" dirty="0" smtClean="0"/>
              <a:t>and </a:t>
            </a:r>
            <a:r>
              <a:rPr lang="en-US" sz="1600" i="1" dirty="0" smtClean="0"/>
              <a:t>in vivo</a:t>
            </a:r>
          </a:p>
          <a:p>
            <a:pPr eaLnBrk="1" hangingPunct="1">
              <a:defRPr/>
            </a:pPr>
            <a:endParaRPr lang="en-US" sz="1600" dirty="0" smtClean="0">
              <a:cs typeface="Arial" charset="0"/>
            </a:endParaRPr>
          </a:p>
          <a:p>
            <a:pPr marL="285750" indent="-285750" eaLnBrk="1" hangingPunct="1">
              <a:buFont typeface="Arial"/>
              <a:buChar char="•"/>
              <a:defRPr/>
            </a:pPr>
            <a:endParaRPr lang="en-US" sz="1600" dirty="0"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220133"/>
            <a:ext cx="141064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Summary</a:t>
            </a:r>
          </a:p>
        </p:txBody>
      </p:sp>
      <p:sp>
        <p:nvSpPr>
          <p:cNvPr id="7" name="Rectangle 6"/>
          <p:cNvSpPr/>
          <p:nvPr/>
        </p:nvSpPr>
        <p:spPr>
          <a:xfrm>
            <a:off x="3767667" y="6358467"/>
            <a:ext cx="1422400" cy="35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933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3664"/>
            <a:ext cx="7066848" cy="5300136"/>
          </a:xfrm>
          <a:prstGeom prst="rect">
            <a:avLst/>
          </a:prstGeom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6968067" y="1009980"/>
            <a:ext cx="2175933" cy="2862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b="1" dirty="0" err="1" smtClean="0">
                <a:solidFill>
                  <a:srgbClr val="FF0000"/>
                </a:solidFill>
              </a:rPr>
              <a:t>Venetoclax</a:t>
            </a:r>
            <a:r>
              <a:rPr lang="en-US" sz="1800" b="1" dirty="0" smtClean="0">
                <a:solidFill>
                  <a:srgbClr val="FF0000"/>
                </a:solidFill>
              </a:rPr>
              <a:t> Project</a:t>
            </a:r>
          </a:p>
          <a:p>
            <a:pPr algn="ctr" eaLnBrk="1" hangingPunct="1"/>
            <a:endParaRPr lang="en-US" sz="1800" dirty="0">
              <a:solidFill>
                <a:srgbClr val="FF0000"/>
              </a:solidFill>
            </a:endParaRPr>
          </a:p>
          <a:p>
            <a:pPr algn="ctr" eaLnBrk="1" hangingPunct="1"/>
            <a:r>
              <a:rPr lang="en-US" sz="1800" dirty="0" smtClean="0"/>
              <a:t>Jason </a:t>
            </a:r>
            <a:r>
              <a:rPr lang="en-US" sz="1800" dirty="0" err="1" smtClean="0"/>
              <a:t>Oeh</a:t>
            </a:r>
            <a:endParaRPr lang="en-US" sz="1800" dirty="0" smtClean="0"/>
          </a:p>
          <a:p>
            <a:pPr algn="ctr" eaLnBrk="1" hangingPunct="1"/>
            <a:r>
              <a:rPr lang="en-US" sz="1800" dirty="0" smtClean="0"/>
              <a:t>Ellen </a:t>
            </a:r>
            <a:r>
              <a:rPr lang="en-US" sz="1800" dirty="0" err="1" smtClean="0"/>
              <a:t>Ingalla</a:t>
            </a:r>
            <a:endParaRPr lang="en-US" sz="1800" dirty="0" smtClean="0"/>
          </a:p>
          <a:p>
            <a:pPr algn="ctr" eaLnBrk="1" hangingPunct="1"/>
            <a:r>
              <a:rPr lang="en-US" sz="1800" dirty="0" smtClean="0"/>
              <a:t>Amy Young</a:t>
            </a:r>
          </a:p>
          <a:p>
            <a:pPr algn="ctr" eaLnBrk="1" hangingPunct="1"/>
            <a:r>
              <a:rPr lang="en-US" sz="1800" dirty="0" smtClean="0"/>
              <a:t>Elisabeth </a:t>
            </a:r>
            <a:r>
              <a:rPr lang="en-US" sz="1800" dirty="0" err="1" smtClean="0"/>
              <a:t>Lasater</a:t>
            </a:r>
            <a:endParaRPr lang="en-US" sz="1800" dirty="0" smtClean="0"/>
          </a:p>
          <a:p>
            <a:pPr algn="ctr" eaLnBrk="1" hangingPunct="1"/>
            <a:r>
              <a:rPr lang="en-US" sz="1800" dirty="0" err="1" smtClean="0"/>
              <a:t>Raghuveer</a:t>
            </a:r>
            <a:r>
              <a:rPr lang="en-US" sz="1800" dirty="0" smtClean="0"/>
              <a:t> Mali</a:t>
            </a:r>
          </a:p>
          <a:p>
            <a:pPr algn="ctr" eaLnBrk="1" hangingPunct="1"/>
            <a:r>
              <a:rPr lang="en-US" sz="1800" dirty="0" err="1" smtClean="0"/>
              <a:t>Ritu</a:t>
            </a:r>
            <a:r>
              <a:rPr lang="en-US" sz="1800" dirty="0" smtClean="0"/>
              <a:t> </a:t>
            </a:r>
            <a:r>
              <a:rPr lang="en-US" sz="1800" dirty="0" err="1" smtClean="0"/>
              <a:t>Malla</a:t>
            </a:r>
            <a:endParaRPr lang="en-US" sz="1800" dirty="0"/>
          </a:p>
          <a:p>
            <a:pPr algn="ctr" eaLnBrk="1" hangingPunct="1"/>
            <a:endParaRPr lang="en-US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160866" y="177801"/>
            <a:ext cx="509634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Acknowledgements:  Sampath Lab</a:t>
            </a:r>
          </a:p>
        </p:txBody>
      </p:sp>
      <p:sp>
        <p:nvSpPr>
          <p:cNvPr id="8" name="Rectangle 7"/>
          <p:cNvSpPr/>
          <p:nvPr/>
        </p:nvSpPr>
        <p:spPr>
          <a:xfrm>
            <a:off x="3767667" y="6358467"/>
            <a:ext cx="1422400" cy="35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145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0866" y="177801"/>
            <a:ext cx="299285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Acknowledgements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0426" y="1092203"/>
            <a:ext cx="1368965" cy="129266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TO/IVP</a:t>
            </a:r>
          </a:p>
          <a:p>
            <a:pPr algn="ctr"/>
            <a:endParaRPr lang="en-US" b="1" dirty="0">
              <a:solidFill>
                <a:srgbClr val="FF0000"/>
              </a:solidFill>
            </a:endParaRPr>
          </a:p>
          <a:p>
            <a:pPr algn="ctr"/>
            <a:r>
              <a:rPr lang="en-US" sz="1600" dirty="0" smtClean="0"/>
              <a:t>IVCC</a:t>
            </a:r>
          </a:p>
          <a:p>
            <a:pPr algn="ctr"/>
            <a:r>
              <a:rPr lang="en-US" sz="1600" dirty="0" smtClean="0"/>
              <a:t>Lori Friedman</a:t>
            </a:r>
          </a:p>
          <a:p>
            <a:pPr algn="ctr"/>
            <a:r>
              <a:rPr lang="en-US" sz="1600" dirty="0" smtClean="0"/>
              <a:t>Stephen Gould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91272" y="990712"/>
            <a:ext cx="35898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FF0000"/>
                </a:solidFill>
              </a:rPr>
              <a:t>Genentech </a:t>
            </a:r>
            <a:r>
              <a:rPr lang="en-US" sz="1800" b="1" dirty="0" err="1" smtClean="0">
                <a:solidFill>
                  <a:srgbClr val="FF0000"/>
                </a:solidFill>
              </a:rPr>
              <a:t>Venetoclax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US" sz="1800" b="1" dirty="0" smtClean="0">
                <a:solidFill>
                  <a:srgbClr val="FF0000"/>
                </a:solidFill>
              </a:rPr>
              <a:t>Translational Research and Biomarker Teams</a:t>
            </a:r>
          </a:p>
          <a:p>
            <a:pPr algn="ctr"/>
            <a:endParaRPr lang="en-US" sz="1800" b="1" dirty="0">
              <a:solidFill>
                <a:srgbClr val="FF0000"/>
              </a:solidFill>
            </a:endParaRPr>
          </a:p>
          <a:p>
            <a:pPr algn="ctr"/>
            <a:r>
              <a:rPr lang="en-US" sz="1600" dirty="0" smtClean="0"/>
              <a:t>Elizabeth </a:t>
            </a:r>
            <a:r>
              <a:rPr lang="en-US" sz="1600" dirty="0" err="1" smtClean="0"/>
              <a:t>Punnoose</a:t>
            </a:r>
            <a:endParaRPr lang="en-US" sz="1600" dirty="0" smtClean="0"/>
          </a:p>
          <a:p>
            <a:pPr algn="ctr"/>
            <a:r>
              <a:rPr lang="en-US" sz="1600" dirty="0"/>
              <a:t>Frank </a:t>
            </a:r>
            <a:r>
              <a:rPr lang="en-US" sz="1600" dirty="0" smtClean="0"/>
              <a:t>Peale</a:t>
            </a:r>
          </a:p>
          <a:p>
            <a:pPr algn="ctr"/>
            <a:r>
              <a:rPr lang="en-US" sz="1600" dirty="0" smtClean="0"/>
              <a:t>Monique </a:t>
            </a:r>
            <a:r>
              <a:rPr lang="en-US" sz="1600" dirty="0" err="1" smtClean="0"/>
              <a:t>Dail</a:t>
            </a:r>
            <a:endParaRPr lang="en-US" sz="1600" dirty="0" smtClean="0"/>
          </a:p>
          <a:p>
            <a:pPr algn="ctr"/>
            <a:r>
              <a:rPr lang="en-US" sz="1600" dirty="0" smtClean="0"/>
              <a:t>Lisa Belmont</a:t>
            </a:r>
          </a:p>
          <a:p>
            <a:pPr algn="ctr"/>
            <a:r>
              <a:rPr lang="en-US" sz="1600" dirty="0" smtClean="0"/>
              <a:t>Ingrid Wertz</a:t>
            </a:r>
          </a:p>
          <a:p>
            <a:pPr algn="ctr"/>
            <a:r>
              <a:rPr lang="en-US" sz="1600" dirty="0" smtClean="0"/>
              <a:t>Wayne </a:t>
            </a:r>
            <a:r>
              <a:rPr lang="en-US" sz="1600" dirty="0" err="1" smtClean="0"/>
              <a:t>Fairbrother</a:t>
            </a:r>
            <a:endParaRPr lang="en-US" sz="1600" dirty="0" smtClean="0"/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5606984" y="1006968"/>
            <a:ext cx="33846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 b="1" dirty="0" err="1" smtClean="0">
                <a:solidFill>
                  <a:srgbClr val="FF0000"/>
                </a:solidFill>
              </a:rPr>
              <a:t>Abbvie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Venetoclax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US" sz="1800" b="1" dirty="0" smtClean="0">
                <a:solidFill>
                  <a:srgbClr val="FF0000"/>
                </a:solidFill>
              </a:rPr>
              <a:t>Translational Research Team</a:t>
            </a:r>
          </a:p>
          <a:p>
            <a:pPr algn="ctr"/>
            <a:endParaRPr lang="en-US" sz="1800" b="1" dirty="0">
              <a:solidFill>
                <a:srgbClr val="FF0000"/>
              </a:solidFill>
            </a:endParaRPr>
          </a:p>
          <a:p>
            <a:pPr algn="ctr" eaLnBrk="1" hangingPunct="1"/>
            <a:r>
              <a:rPr lang="en-US" sz="1600" dirty="0" smtClean="0"/>
              <a:t>Joel </a:t>
            </a:r>
            <a:r>
              <a:rPr lang="en-US" sz="1600" dirty="0"/>
              <a:t>D. </a:t>
            </a:r>
            <a:r>
              <a:rPr lang="en-US" sz="1600" dirty="0" err="1" smtClean="0"/>
              <a:t>Leverson</a:t>
            </a:r>
            <a:endParaRPr lang="en-US" sz="1600" dirty="0" smtClean="0"/>
          </a:p>
          <a:p>
            <a:pPr algn="ctr" eaLnBrk="1" hangingPunct="1"/>
            <a:r>
              <a:rPr lang="en-US" sz="1600" dirty="0" smtClean="0"/>
              <a:t>Darren Phillips</a:t>
            </a:r>
            <a:endParaRPr lang="en-US" sz="1600" dirty="0"/>
          </a:p>
          <a:p>
            <a:pPr algn="ctr" eaLnBrk="1" hangingPunct="1"/>
            <a:r>
              <a:rPr lang="en-US" sz="1600" dirty="0"/>
              <a:t>Erwin </a:t>
            </a:r>
            <a:r>
              <a:rPr lang="en-US" sz="1600" dirty="0" err="1"/>
              <a:t>Boghaert</a:t>
            </a:r>
            <a:endParaRPr lang="en-US" sz="1600" dirty="0"/>
          </a:p>
          <a:p>
            <a:pPr algn="ctr" eaLnBrk="1" hangingPunct="1"/>
            <a:r>
              <a:rPr lang="en-US" sz="1600" dirty="0" smtClean="0"/>
              <a:t>Andrew </a:t>
            </a:r>
            <a:r>
              <a:rPr lang="en-US" sz="1600" dirty="0"/>
              <a:t>J. </a:t>
            </a:r>
            <a:r>
              <a:rPr lang="en-US" sz="1600" dirty="0" err="1"/>
              <a:t>Souers</a:t>
            </a:r>
            <a:endParaRPr lang="en-US" sz="1600" dirty="0"/>
          </a:p>
          <a:p>
            <a:pPr algn="ctr" eaLnBrk="1" hangingPunct="1"/>
            <a:endParaRPr lang="en-US" sz="1400" dirty="0"/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740625" y="3985133"/>
            <a:ext cx="294236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b="1" dirty="0" smtClean="0">
                <a:solidFill>
                  <a:srgbClr val="FF0000"/>
                </a:solidFill>
              </a:rPr>
              <a:t>Genentech Collaborators</a:t>
            </a:r>
          </a:p>
          <a:p>
            <a:pPr algn="ctr" eaLnBrk="1" hangingPunct="1"/>
            <a:endParaRPr lang="en-US" sz="1800" dirty="0">
              <a:solidFill>
                <a:srgbClr val="FF0000"/>
              </a:solidFill>
            </a:endParaRPr>
          </a:p>
          <a:p>
            <a:pPr algn="ctr" eaLnBrk="1" hangingPunct="1"/>
            <a:r>
              <a:rPr lang="en-US" sz="1600" dirty="0" smtClean="0"/>
              <a:t>Gail </a:t>
            </a:r>
            <a:r>
              <a:rPr lang="en-US" sz="1600" dirty="0"/>
              <a:t>Phillips</a:t>
            </a:r>
          </a:p>
          <a:p>
            <a:pPr algn="ctr" eaLnBrk="1" hangingPunct="1"/>
            <a:r>
              <a:rPr lang="en-US" sz="1600" dirty="0"/>
              <a:t>Andrew </a:t>
            </a:r>
            <a:r>
              <a:rPr lang="en-US" sz="1600" dirty="0" smtClean="0"/>
              <a:t>Polson</a:t>
            </a:r>
          </a:p>
          <a:p>
            <a:pPr algn="ctr" eaLnBrk="1" hangingPunct="1"/>
            <a:r>
              <a:rPr lang="en-US" sz="1600" dirty="0" smtClean="0"/>
              <a:t>Mark Merchant</a:t>
            </a:r>
            <a:endParaRPr lang="en-US" sz="16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3530597" y="3981568"/>
            <a:ext cx="55372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b="1" dirty="0" smtClean="0">
                <a:solidFill>
                  <a:srgbClr val="FF0000"/>
                </a:solidFill>
              </a:rPr>
              <a:t>Academic Collaborators</a:t>
            </a:r>
          </a:p>
          <a:p>
            <a:pPr algn="ctr" eaLnBrk="1" hangingPunct="1"/>
            <a:endParaRPr lang="en-US" sz="1800" dirty="0">
              <a:solidFill>
                <a:srgbClr val="FF0000"/>
              </a:solidFill>
            </a:endParaRPr>
          </a:p>
          <a:p>
            <a:pPr algn="ctr" eaLnBrk="1" hangingPunct="1"/>
            <a:r>
              <a:rPr lang="en-US" sz="1600" dirty="0"/>
              <a:t>Martine </a:t>
            </a:r>
            <a:r>
              <a:rPr lang="en-US" sz="1600" dirty="0" err="1"/>
              <a:t>Amiot</a:t>
            </a:r>
            <a:r>
              <a:rPr lang="en-US" sz="1600" dirty="0"/>
              <a:t> (University of Nantes, France)</a:t>
            </a:r>
          </a:p>
          <a:p>
            <a:pPr algn="ctr" eaLnBrk="1" hangingPunct="1"/>
            <a:r>
              <a:rPr lang="en-US" sz="1600" dirty="0" smtClean="0"/>
              <a:t>Marina </a:t>
            </a:r>
            <a:r>
              <a:rPr lang="en-US" sz="1600" dirty="0" err="1"/>
              <a:t>Konopleva</a:t>
            </a:r>
            <a:r>
              <a:rPr lang="en-US" sz="1600" dirty="0"/>
              <a:t>  </a:t>
            </a:r>
            <a:r>
              <a:rPr lang="en-US" sz="1600" dirty="0" smtClean="0"/>
              <a:t>(</a:t>
            </a:r>
            <a:r>
              <a:rPr lang="en-US" sz="1600" dirty="0"/>
              <a:t>MD Anderson</a:t>
            </a:r>
            <a:r>
              <a:rPr lang="en-US" sz="1600" dirty="0" smtClean="0"/>
              <a:t>)</a:t>
            </a:r>
          </a:p>
          <a:p>
            <a:pPr algn="ctr" eaLnBrk="1" hangingPunct="1"/>
            <a:r>
              <a:rPr lang="en-US" sz="1600" dirty="0"/>
              <a:t>Joan </a:t>
            </a:r>
            <a:r>
              <a:rPr lang="en-US" sz="1600" dirty="0" err="1"/>
              <a:t>Brugge</a:t>
            </a:r>
            <a:r>
              <a:rPr lang="en-US" sz="1600" dirty="0"/>
              <a:t> (Harvard Medical School)</a:t>
            </a:r>
          </a:p>
          <a:p>
            <a:pPr algn="ctr" eaLnBrk="1" hangingPunct="1"/>
            <a:r>
              <a:rPr lang="en-US" sz="1600" dirty="0" smtClean="0"/>
              <a:t>Kevin </a:t>
            </a:r>
            <a:r>
              <a:rPr lang="en-US" sz="1600" dirty="0"/>
              <a:t>Shannon (UCSF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sp>
        <p:nvSpPr>
          <p:cNvPr id="12" name="Rectangle 11"/>
          <p:cNvSpPr/>
          <p:nvPr/>
        </p:nvSpPr>
        <p:spPr>
          <a:xfrm>
            <a:off x="3767667" y="6358467"/>
            <a:ext cx="1422400" cy="35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78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8C57934-C927-4F09-B604-24D7A0AE48D9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254000"/>
            <a:ext cx="140212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261839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08-01-2016 Promotional Seminar">
  <a:themeElements>
    <a:clrScheme name="abbvie global">
      <a:dk1>
        <a:srgbClr val="000000"/>
      </a:dk1>
      <a:lt1>
        <a:srgbClr val="FFFFFF"/>
      </a:lt1>
      <a:dk2>
        <a:srgbClr val="005570"/>
      </a:dk2>
      <a:lt2>
        <a:srgbClr val="EEECE1"/>
      </a:lt2>
      <a:accent1>
        <a:srgbClr val="FFCE00"/>
      </a:accent1>
      <a:accent2>
        <a:srgbClr val="005570"/>
      </a:accent2>
      <a:accent3>
        <a:srgbClr val="00BCB5"/>
      </a:accent3>
      <a:accent4>
        <a:srgbClr val="FFE680"/>
      </a:accent4>
      <a:accent5>
        <a:srgbClr val="80A7B5"/>
      </a:accent5>
      <a:accent6>
        <a:srgbClr val="86DCD9"/>
      </a:accent6>
      <a:hlink>
        <a:srgbClr val="005570"/>
      </a:hlink>
      <a:folHlink>
        <a:srgbClr val="00BCB5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08-01-2016 Promotional Seminar.potx</Template>
  <TotalTime>0</TotalTime>
  <Words>3428</Words>
  <Application>Microsoft Macintosh PowerPoint</Application>
  <PresentationFormat>On-screen Show (4:3)</PresentationFormat>
  <Paragraphs>557</Paragraphs>
  <Slides>36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08-01-2016 Promotional Seminar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Venetoclax Presentation Template, Dec 2015</dc:subject>
  <dc:creator/>
  <cp:keywords/>
  <dc:description/>
  <cp:lastModifiedBy/>
  <cp:revision>1</cp:revision>
  <dcterms:created xsi:type="dcterms:W3CDTF">2015-11-03T16:39:37Z</dcterms:created>
  <dcterms:modified xsi:type="dcterms:W3CDTF">2016-11-22T21:27:07Z</dcterms:modified>
  <cp:category/>
</cp:coreProperties>
</file>