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0"/>
  </p:notesMasterIdLst>
  <p:sldIdLst>
    <p:sldId id="311" r:id="rId2"/>
    <p:sldId id="331" r:id="rId3"/>
    <p:sldId id="332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22" r:id="rId14"/>
    <p:sldId id="324" r:id="rId15"/>
    <p:sldId id="325" r:id="rId16"/>
    <p:sldId id="326" r:id="rId17"/>
    <p:sldId id="327" r:id="rId18"/>
    <p:sldId id="336" r:id="rId19"/>
    <p:sldId id="330" r:id="rId20"/>
    <p:sldId id="328" r:id="rId21"/>
    <p:sldId id="329" r:id="rId22"/>
    <p:sldId id="333" r:id="rId23"/>
    <p:sldId id="334" r:id="rId24"/>
    <p:sldId id="335" r:id="rId25"/>
    <p:sldId id="297" r:id="rId26"/>
    <p:sldId id="299" r:id="rId27"/>
    <p:sldId id="301" r:id="rId28"/>
    <p:sldId id="303" r:id="rId29"/>
  </p:sldIdLst>
  <p:sldSz cx="9144000" cy="6858000" type="screen4x3"/>
  <p:notesSz cx="6858000" cy="9144000"/>
  <p:defaultTextStyle>
    <a:defPPr>
      <a:defRPr lang="es-UY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300"/>
    <a:srgbClr val="FF9999"/>
    <a:srgbClr val="993366"/>
    <a:srgbClr val="00FF99"/>
    <a:srgbClr val="FF9933"/>
    <a:srgbClr val="000099"/>
    <a:srgbClr val="336699"/>
    <a:srgbClr val="336600"/>
    <a:srgbClr val="66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956" autoAdjust="0"/>
    <p:restoredTop sz="94660"/>
  </p:normalViewPr>
  <p:slideViewPr>
    <p:cSldViewPr>
      <p:cViewPr>
        <p:scale>
          <a:sx n="64" d="100"/>
          <a:sy n="64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yan\Desktop\Book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26240658942022516"/>
          <c:y val="5.1569047290141397E-2"/>
          <c:w val="0.69746332927896149"/>
          <c:h val="0.7740924160795698"/>
        </c:manualLayout>
      </c:layout>
      <c:scatterChart>
        <c:scatterStyle val="smoothMarker"/>
        <c:ser>
          <c:idx val="0"/>
          <c:order val="0"/>
          <c:tx>
            <c:strRef>
              <c:f>Sheet1!$Q$20</c:f>
              <c:strCache>
                <c:ptCount val="1"/>
                <c:pt idx="0">
                  <c:v>Feed 1</c:v>
                </c:pt>
              </c:strCache>
            </c:strRef>
          </c:tx>
          <c:spPr>
            <a:ln w="38100">
              <a:noFill/>
            </a:ln>
          </c:spPr>
          <c:trendline>
            <c:trendlineType val="linear"/>
            <c:dispRSqr val="1"/>
            <c:dispEq val="1"/>
            <c:trendlineLbl>
              <c:layout>
                <c:manualLayout>
                  <c:x val="-0.13147730881979527"/>
                  <c:y val="-2.0400161518271783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baseline="0" dirty="0"/>
                      <a:t>
R² = </a:t>
                    </a:r>
                    <a:r>
                      <a:rPr lang="en-US" baseline="0" dirty="0" smtClean="0"/>
                      <a:t>0.891</a:t>
                    </a:r>
                    <a:endParaRPr lang="en-US" dirty="0"/>
                  </a:p>
                </c:rich>
              </c:tx>
              <c:numFmt formatCode="General" sourceLinked="0"/>
            </c:trendlineLbl>
          </c:trendline>
          <c:xVal>
            <c:numRef>
              <c:f>Sheet1!$P$21:$P$28</c:f>
              <c:numCache>
                <c:formatCode>General</c:formatCode>
                <c:ptCount val="8"/>
                <c:pt idx="0">
                  <c:v>2.8299999999999987</c:v>
                </c:pt>
                <c:pt idx="1">
                  <c:v>2.68</c:v>
                </c:pt>
                <c:pt idx="2">
                  <c:v>2.54</c:v>
                </c:pt>
                <c:pt idx="3">
                  <c:v>2.42</c:v>
                </c:pt>
                <c:pt idx="4">
                  <c:v>2.2999999999999998</c:v>
                </c:pt>
                <c:pt idx="5">
                  <c:v>2.2000000000000002</c:v>
                </c:pt>
                <c:pt idx="6">
                  <c:v>2.1139999999999999</c:v>
                </c:pt>
                <c:pt idx="7">
                  <c:v>2.02</c:v>
                </c:pt>
              </c:numCache>
            </c:numRef>
          </c:xVal>
          <c:yVal>
            <c:numRef>
              <c:f>Sheet1!$Q$21:$Q$28</c:f>
              <c:numCache>
                <c:formatCode>General</c:formatCode>
                <c:ptCount val="8"/>
                <c:pt idx="0">
                  <c:v>-11.49</c:v>
                </c:pt>
                <c:pt idx="1">
                  <c:v>-11.39</c:v>
                </c:pt>
                <c:pt idx="2">
                  <c:v>-11.33</c:v>
                </c:pt>
                <c:pt idx="3">
                  <c:v>-11.16</c:v>
                </c:pt>
                <c:pt idx="4">
                  <c:v>-11</c:v>
                </c:pt>
                <c:pt idx="5">
                  <c:v>-10.55</c:v>
                </c:pt>
                <c:pt idx="6">
                  <c:v>-9.94</c:v>
                </c:pt>
                <c:pt idx="7">
                  <c:v>-9.6300000000000008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Sheet1!$R$20</c:f>
              <c:strCache>
                <c:ptCount val="1"/>
                <c:pt idx="0">
                  <c:v>Feed 2</c:v>
                </c:pt>
              </c:strCache>
            </c:strRef>
          </c:tx>
          <c:spPr>
            <a:ln w="38100">
              <a:noFill/>
            </a:ln>
          </c:spPr>
          <c:trendline>
            <c:trendlineType val="linear"/>
            <c:dispRSqr val="1"/>
            <c:dispEq val="1"/>
            <c:trendlineLbl>
              <c:layout>
                <c:manualLayout>
                  <c:x val="-8.9999670682794367E-2"/>
                  <c:y val="-0.18963093074904111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baseline="0" dirty="0"/>
                      <a:t>
R² = 0.908</a:t>
                    </a:r>
                    <a:endParaRPr lang="en-US" dirty="0"/>
                  </a:p>
                </c:rich>
              </c:tx>
              <c:numFmt formatCode="General" sourceLinked="0"/>
            </c:trendlineLbl>
          </c:trendline>
          <c:xVal>
            <c:numRef>
              <c:f>Sheet1!$P$21:$P$28</c:f>
              <c:numCache>
                <c:formatCode>General</c:formatCode>
                <c:ptCount val="8"/>
                <c:pt idx="0">
                  <c:v>2.8299999999999987</c:v>
                </c:pt>
                <c:pt idx="1">
                  <c:v>2.68</c:v>
                </c:pt>
                <c:pt idx="2">
                  <c:v>2.54</c:v>
                </c:pt>
                <c:pt idx="3">
                  <c:v>2.42</c:v>
                </c:pt>
                <c:pt idx="4">
                  <c:v>2.2999999999999998</c:v>
                </c:pt>
                <c:pt idx="5">
                  <c:v>2.2000000000000002</c:v>
                </c:pt>
                <c:pt idx="6">
                  <c:v>2.1139999999999999</c:v>
                </c:pt>
                <c:pt idx="7">
                  <c:v>2.02</c:v>
                </c:pt>
              </c:numCache>
            </c:numRef>
          </c:xVal>
          <c:yVal>
            <c:numRef>
              <c:f>Sheet1!$R$21:$R$28</c:f>
              <c:numCache>
                <c:formatCode>General</c:formatCode>
                <c:ptCount val="8"/>
                <c:pt idx="0">
                  <c:v>-11.39</c:v>
                </c:pt>
                <c:pt idx="1">
                  <c:v>-11.33</c:v>
                </c:pt>
                <c:pt idx="2">
                  <c:v>-11.09</c:v>
                </c:pt>
                <c:pt idx="3">
                  <c:v>-10.89</c:v>
                </c:pt>
                <c:pt idx="4">
                  <c:v>-10.749700000000001</c:v>
                </c:pt>
                <c:pt idx="5">
                  <c:v>-10.0747</c:v>
                </c:pt>
                <c:pt idx="6">
                  <c:v>-9.7640000000000011</c:v>
                </c:pt>
                <c:pt idx="7">
                  <c:v>-9.57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Sheet1!$S$20</c:f>
              <c:strCache>
                <c:ptCount val="1"/>
                <c:pt idx="0">
                  <c:v>Feed 3</c:v>
                </c:pt>
              </c:strCache>
            </c:strRef>
          </c:tx>
          <c:spPr>
            <a:ln w="38100">
              <a:noFill/>
            </a:ln>
          </c:spPr>
          <c:trendline>
            <c:trendlineType val="linear"/>
            <c:dispRSqr val="1"/>
            <c:dispEq val="1"/>
            <c:trendlineLbl>
              <c:layout>
                <c:manualLayout>
                  <c:x val="2.4711854249103687E-2"/>
                  <c:y val="-0.30684352917423807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baseline="0" dirty="0"/>
                      <a:t>
R² = 0.947</a:t>
                    </a:r>
                    <a:endParaRPr lang="en-US" dirty="0"/>
                  </a:p>
                </c:rich>
              </c:tx>
              <c:numFmt formatCode="General" sourceLinked="0"/>
            </c:trendlineLbl>
          </c:trendline>
          <c:xVal>
            <c:numRef>
              <c:f>Sheet1!$P$21:$P$28</c:f>
              <c:numCache>
                <c:formatCode>General</c:formatCode>
                <c:ptCount val="8"/>
                <c:pt idx="0">
                  <c:v>2.8299999999999987</c:v>
                </c:pt>
                <c:pt idx="1">
                  <c:v>2.68</c:v>
                </c:pt>
                <c:pt idx="2">
                  <c:v>2.54</c:v>
                </c:pt>
                <c:pt idx="3">
                  <c:v>2.42</c:v>
                </c:pt>
                <c:pt idx="4">
                  <c:v>2.2999999999999998</c:v>
                </c:pt>
                <c:pt idx="5">
                  <c:v>2.2000000000000002</c:v>
                </c:pt>
                <c:pt idx="6">
                  <c:v>2.1139999999999999</c:v>
                </c:pt>
                <c:pt idx="7">
                  <c:v>2.02</c:v>
                </c:pt>
              </c:numCache>
            </c:numRef>
          </c:xVal>
          <c:yVal>
            <c:numRef>
              <c:f>Sheet1!$S$21:$S$28</c:f>
              <c:numCache>
                <c:formatCode>General</c:formatCode>
                <c:ptCount val="8"/>
                <c:pt idx="0">
                  <c:v>-11.04</c:v>
                </c:pt>
                <c:pt idx="1">
                  <c:v>-11.01</c:v>
                </c:pt>
                <c:pt idx="2">
                  <c:v>-10.871</c:v>
                </c:pt>
                <c:pt idx="3">
                  <c:v>-10.536800000000001</c:v>
                </c:pt>
                <c:pt idx="4">
                  <c:v>-10.217000000000001</c:v>
                </c:pt>
                <c:pt idx="5">
                  <c:v>-9.8800000000000008</c:v>
                </c:pt>
                <c:pt idx="6">
                  <c:v>-9.66</c:v>
                </c:pt>
                <c:pt idx="7">
                  <c:v>-9.5044000000000004</c:v>
                </c:pt>
              </c:numCache>
            </c:numRef>
          </c:yVal>
          <c:smooth val="1"/>
        </c:ser>
        <c:axId val="55068928"/>
        <c:axId val="55091584"/>
      </c:scatterChart>
      <c:valAx>
        <c:axId val="55068928"/>
        <c:scaling>
          <c:orientation val="minMax"/>
          <c:max val="2.9"/>
          <c:min val="2"/>
        </c:scaling>
        <c:axPos val="b"/>
        <c:title>
          <c:tx>
            <c:rich>
              <a:bodyPr/>
              <a:lstStyle/>
              <a:p>
                <a:pPr>
                  <a:defRPr>
                    <a:latin typeface="Andalus" pitchFamily="18" charset="-78"/>
                    <a:cs typeface="Andalus" pitchFamily="18" charset="-78"/>
                  </a:defRPr>
                </a:pPr>
                <a:r>
                  <a:rPr lang="en-US">
                    <a:latin typeface="Andalus" pitchFamily="18" charset="-78"/>
                    <a:cs typeface="Andalus" pitchFamily="18" charset="-78"/>
                  </a:rPr>
                  <a:t>Temperature in 1000/T</a:t>
                </a:r>
              </a:p>
            </c:rich>
          </c:tx>
        </c:title>
        <c:numFmt formatCode="General" sourceLinked="1"/>
        <c:tickLblPos val="nextTo"/>
        <c:crossAx val="55091584"/>
        <c:crosses val="autoZero"/>
        <c:crossBetween val="midCat"/>
        <c:majorUnit val="0.2"/>
        <c:minorUnit val="0.1"/>
      </c:valAx>
      <c:valAx>
        <c:axId val="55091584"/>
        <c:scaling>
          <c:orientation val="minMax"/>
          <c:max val="-9.5"/>
          <c:min val="-11.5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err="1">
                    <a:latin typeface="Andalus" pitchFamily="18" charset="-78"/>
                    <a:cs typeface="Andalus" pitchFamily="18" charset="-78"/>
                  </a:rPr>
                  <a:t>ln</a:t>
                </a:r>
                <a:r>
                  <a:rPr lang="en-US" dirty="0">
                    <a:latin typeface="Andalus" pitchFamily="18" charset="-78"/>
                    <a:cs typeface="Andalus" pitchFamily="18" charset="-78"/>
                  </a:rPr>
                  <a:t> (</a:t>
                </a:r>
                <a:r>
                  <a:rPr lang="en-US" dirty="0" err="1" smtClean="0">
                    <a:latin typeface="Andalus" pitchFamily="18" charset="-78"/>
                    <a:cs typeface="Andalus" pitchFamily="18" charset="-78"/>
                  </a:rPr>
                  <a:t>Ji</a:t>
                </a:r>
                <a:r>
                  <a:rPr lang="en-US" dirty="0" smtClean="0">
                    <a:latin typeface="Andalus" pitchFamily="18" charset="-78"/>
                    <a:cs typeface="Andalus" pitchFamily="18" charset="-78"/>
                  </a:rPr>
                  <a:t> (</a:t>
                </a:r>
                <a:r>
                  <a:rPr lang="en-US" dirty="0">
                    <a:latin typeface="Andalus" pitchFamily="18" charset="-78"/>
                    <a:cs typeface="Andalus" pitchFamily="18" charset="-78"/>
                  </a:rPr>
                  <a:t>Kg m-2hr-1))</a:t>
                </a:r>
              </a:p>
              <a:p>
                <a:pPr>
                  <a:defRPr/>
                </a:pPr>
                <a:endParaRPr lang="en-US" dirty="0"/>
              </a:p>
            </c:rich>
          </c:tx>
          <c:layout>
            <c:manualLayout>
              <c:xMode val="edge"/>
              <c:yMode val="edge"/>
              <c:x val="3.2341828758668589E-2"/>
              <c:y val="0.17738707003729809"/>
            </c:manualLayout>
          </c:layout>
        </c:title>
        <c:numFmt formatCode="General" sourceLinked="1"/>
        <c:tickLblPos val="nextTo"/>
        <c:crossAx val="55068928"/>
        <c:crossesAt val="2"/>
        <c:crossBetween val="midCat"/>
      </c:valAx>
      <c:spPr>
        <a:ln>
          <a:solidFill>
            <a:schemeClr val="tx1"/>
          </a:solidFill>
        </a:ln>
      </c:spPr>
    </c:plotArea>
    <c:legend>
      <c:legendPos val="b"/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23190677361894538"/>
          <c:y val="0.89415158631486891"/>
          <c:w val="0.53618645276210908"/>
          <c:h val="8.8304554036008717E-2"/>
        </c:manualLayout>
      </c:layout>
      <c:txPr>
        <a:bodyPr/>
        <a:lstStyle/>
        <a:p>
          <a:pPr>
            <a:defRPr>
              <a:latin typeface="Andalus" pitchFamily="18" charset="-78"/>
              <a:cs typeface="Andalus" pitchFamily="18" charset="-78"/>
            </a:defRPr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3317E5A-5C02-4253-AD04-E8247791E380}" type="datetimeFigureOut">
              <a:rPr lang="en-IN"/>
              <a:pPr>
                <a:defRPr/>
              </a:pPr>
              <a:t>22-09-2016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IN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IN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FEF6D84-2448-4776-9CA1-959E45B61774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092076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539E1C18-6BF9-4183-B248-73070F9EDB9F}" type="datetimeFigureOut">
              <a:rPr lang="es-UY" smtClean="0"/>
              <a:pPr>
                <a:defRPr/>
              </a:pPr>
              <a:t>22/09/2016</a:t>
            </a:fld>
            <a:endParaRPr lang="es-UY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s-UY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6C0C437C-E87B-424C-9F92-B2393710385C}" type="slidenum">
              <a:rPr lang="es-UY" smtClean="0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539E1C18-6BF9-4183-B248-73070F9EDB9F}" type="datetimeFigureOut">
              <a:rPr lang="es-UY" smtClean="0"/>
              <a:pPr>
                <a:defRPr/>
              </a:pPr>
              <a:t>22/09/2016</a:t>
            </a:fld>
            <a:endParaRPr lang="es-U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6C0C437C-E87B-424C-9F92-B2393710385C}" type="slidenum">
              <a:rPr lang="es-UY" smtClean="0"/>
              <a:pPr>
                <a:defRPr/>
              </a:pPr>
              <a:t>‹#›</a:t>
            </a:fld>
            <a:endParaRPr lang="es-UY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s-U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539E1C18-6BF9-4183-B248-73070F9EDB9F}" type="datetimeFigureOut">
              <a:rPr lang="es-UY" smtClean="0"/>
              <a:pPr>
                <a:defRPr/>
              </a:pPr>
              <a:t>22/09/2016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s-UY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6C0C437C-E87B-424C-9F92-B2393710385C}" type="slidenum">
              <a:rPr lang="es-UY" smtClean="0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9E1C18-6BF9-4183-B248-73070F9EDB9F}" type="datetimeFigureOut">
              <a:rPr lang="es-UY" smtClean="0"/>
              <a:pPr>
                <a:defRPr/>
              </a:pPr>
              <a:t>22/09/2016</a:t>
            </a:fld>
            <a:endParaRPr lang="es-U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U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0C437C-E87B-424C-9F92-B2393710385C}" type="slidenum">
              <a:rPr lang="es-UY" smtClean="0"/>
              <a:pPr>
                <a:defRPr/>
              </a:pPr>
              <a:t>‹#›</a:t>
            </a:fld>
            <a:endParaRPr lang="es-UY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9E1C18-6BF9-4183-B248-73070F9EDB9F}" type="datetimeFigureOut">
              <a:rPr lang="es-UY" smtClean="0"/>
              <a:pPr>
                <a:defRPr/>
              </a:pPr>
              <a:t>22/09/2016</a:t>
            </a:fld>
            <a:endParaRPr lang="es-U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U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0C437C-E87B-424C-9F92-B2393710385C}" type="slidenum">
              <a:rPr lang="es-UY" smtClean="0"/>
              <a:pPr>
                <a:defRPr/>
              </a:pPr>
              <a:t>‹#›</a:t>
            </a:fld>
            <a:endParaRPr lang="es-UY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539E1C18-6BF9-4183-B248-73070F9EDB9F}" type="datetimeFigureOut">
              <a:rPr lang="es-UY" smtClean="0"/>
              <a:pPr>
                <a:defRPr/>
              </a:pPr>
              <a:t>22/09/2016</a:t>
            </a:fld>
            <a:endParaRPr lang="es-U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6C0C437C-E87B-424C-9F92-B2393710385C}" type="slidenum">
              <a:rPr lang="es-UY" smtClean="0"/>
              <a:pPr>
                <a:defRPr/>
              </a:pPr>
              <a:t>‹#›</a:t>
            </a:fld>
            <a:endParaRPr lang="es-U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s-U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9E1C18-6BF9-4183-B248-73070F9EDB9F}" type="datetimeFigureOut">
              <a:rPr lang="es-UY" smtClean="0"/>
              <a:pPr>
                <a:defRPr/>
              </a:pPr>
              <a:t>22/09/2016</a:t>
            </a:fld>
            <a:endParaRPr lang="es-U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U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0C437C-E87B-424C-9F92-B2393710385C}" type="slidenum">
              <a:rPr lang="es-UY" smtClean="0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539E1C18-6BF9-4183-B248-73070F9EDB9F}" type="datetimeFigureOut">
              <a:rPr lang="es-UY" smtClean="0"/>
              <a:pPr>
                <a:defRPr/>
              </a:pPr>
              <a:t>22/09/2016</a:t>
            </a:fld>
            <a:endParaRPr lang="es-UY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6C0C437C-E87B-424C-9F92-B2393710385C}" type="slidenum">
              <a:rPr lang="es-UY" smtClean="0"/>
              <a:pPr>
                <a:defRPr/>
              </a:pPr>
              <a:t>‹#›</a:t>
            </a:fld>
            <a:endParaRPr lang="es-UY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s-U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539E1C18-6BF9-4183-B248-73070F9EDB9F}" type="datetimeFigureOut">
              <a:rPr lang="es-UY" smtClean="0"/>
              <a:pPr>
                <a:defRPr/>
              </a:pPr>
              <a:t>22/09/2016</a:t>
            </a:fld>
            <a:endParaRPr lang="es-UY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6C0C437C-E87B-424C-9F92-B2393710385C}" type="slidenum">
              <a:rPr lang="es-UY" smtClean="0"/>
              <a:pPr>
                <a:defRPr/>
              </a:pPr>
              <a:t>‹#›</a:t>
            </a:fld>
            <a:endParaRPr lang="es-UY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s-U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9E1C18-6BF9-4183-B248-73070F9EDB9F}" type="datetimeFigureOut">
              <a:rPr lang="es-UY" smtClean="0"/>
              <a:pPr>
                <a:defRPr/>
              </a:pPr>
              <a:t>22/09/2016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0C437C-E87B-424C-9F92-B2393710385C}" type="slidenum">
              <a:rPr lang="es-UY" smtClean="0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9E1C18-6BF9-4183-B248-73070F9EDB9F}" type="datetimeFigureOut">
              <a:rPr lang="es-UY" smtClean="0"/>
              <a:pPr>
                <a:defRPr/>
              </a:pPr>
              <a:t>22/09/2016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0C437C-E87B-424C-9F92-B2393710385C}" type="slidenum">
              <a:rPr lang="es-UY" smtClean="0"/>
              <a:pPr>
                <a:defRPr/>
              </a:pPr>
              <a:t>‹#›</a:t>
            </a:fld>
            <a:endParaRPr lang="es-U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39E1C18-6BF9-4183-B248-73070F9EDB9F}" type="datetimeFigureOut">
              <a:rPr lang="es-UY" smtClean="0"/>
              <a:pPr>
                <a:defRPr/>
              </a:pPr>
              <a:t>22/09/2016</a:t>
            </a:fld>
            <a:endParaRPr lang="es-U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C0C437C-E87B-424C-9F92-B2393710385C}" type="slidenum">
              <a:rPr lang="es-UY" smtClean="0"/>
              <a:pPr>
                <a:defRPr/>
              </a:pPr>
              <a:t>‹#›</a:t>
            </a:fld>
            <a:endParaRPr lang="es-U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med">
    <p:wedg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457200"/>
            <a:ext cx="82296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Pervaporative removal of polyaromatic hydrocarbons from model diesel composition using a fabricated polyimide membrane and process optimization.</a:t>
            </a:r>
            <a:endParaRPr lang="en-US" sz="3600" dirty="0" smtClean="0">
              <a:solidFill>
                <a:schemeClr val="tx1">
                  <a:lumMod val="85000"/>
                  <a:lumOff val="1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ctr">
              <a:defRPr/>
            </a:pPr>
            <a:endParaRPr lang="en-US" sz="3200" b="1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en-US" sz="2400" i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Presented </a:t>
            </a:r>
            <a:r>
              <a:rPr lang="en-US" sz="2400" i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by</a:t>
            </a:r>
          </a:p>
          <a:p>
            <a:pPr algn="ctr">
              <a:defRPr/>
            </a:pPr>
            <a:r>
              <a:rPr lang="en-US" sz="32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sz="3200" b="1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Debarati</a:t>
            </a:r>
            <a:r>
              <a:rPr lang="en-US" sz="32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Mitra</a:t>
            </a:r>
            <a:endParaRPr lang="en-US" sz="3200" b="1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sz="20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ASSISTANT PROFESSOR</a:t>
            </a:r>
          </a:p>
          <a:p>
            <a:pPr algn="ctr">
              <a:defRPr/>
            </a:pPr>
            <a:r>
              <a:rPr lang="en-US" sz="20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DEPARTMENT OF CHEMICAL TECHNOLOGY</a:t>
            </a:r>
          </a:p>
          <a:p>
            <a:pPr algn="ctr">
              <a:defRPr/>
            </a:pPr>
            <a:r>
              <a:rPr lang="en-US" sz="20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UNIVERSITY OF </a:t>
            </a:r>
            <a:r>
              <a:rPr lang="en-US" sz="20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CALCUTTA</a:t>
            </a:r>
          </a:p>
          <a:p>
            <a:pPr algn="ctr">
              <a:defRPr/>
            </a:pPr>
            <a:r>
              <a:rPr lang="en-US" sz="20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INDIA</a:t>
            </a:r>
            <a:endParaRPr lang="en-US" sz="2000" b="1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sz="240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>
              <a:defRPr/>
            </a:pPr>
            <a:endParaRPr lang="en-US" sz="2400" b="1" dirty="0">
              <a:ln w="50800"/>
              <a:solidFill>
                <a:schemeClr val="bg1">
                  <a:shade val="50000"/>
                </a:schemeClr>
              </a:solidFill>
              <a:latin typeface="Arial" pitchFamily="34" charset="0"/>
            </a:endParaRPr>
          </a:p>
        </p:txBody>
      </p:sp>
      <p:pic>
        <p:nvPicPr>
          <p:cNvPr id="3074" name="Picture 2" descr="C:\Users\SAYAN\Music\signal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5257800"/>
            <a:ext cx="1409700" cy="139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762000"/>
            <a:ext cx="6172200" cy="8382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r>
              <a:rPr lang="en-US" sz="4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What is a membrane?</a:t>
            </a:r>
            <a:endParaRPr lang="en-US" sz="4800" dirty="0">
              <a:solidFill>
                <a:schemeClr val="tx1">
                  <a:lumMod val="85000"/>
                  <a:lumOff val="1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1905000"/>
            <a:ext cx="6172200" cy="4469922"/>
          </a:xfrm>
        </p:spPr>
        <p:txBody>
          <a:bodyPr>
            <a:normAutofit/>
          </a:bodyPr>
          <a:lstStyle/>
          <a:p>
            <a:pPr algn="just"/>
            <a:r>
              <a:rPr lang="en-US" sz="3600" dirty="0" smtClean="0">
                <a:latin typeface="Andalus" pitchFamily="18" charset="-78"/>
                <a:cs typeface="Andalus" pitchFamily="18" charset="-78"/>
              </a:rPr>
              <a:t>Membrane can be defined essentially as a barrier which separates two phases and restricts the transport of various components in a selective manner.</a:t>
            </a:r>
            <a:endParaRPr lang="en-US" sz="36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762000"/>
            <a:ext cx="6172200" cy="114300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r>
              <a:rPr lang="en-US" sz="4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What is Pervaporation?</a:t>
            </a:r>
            <a:endParaRPr lang="en-US" sz="4800" dirty="0">
              <a:solidFill>
                <a:schemeClr val="tx1">
                  <a:lumMod val="85000"/>
                  <a:lumOff val="1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1905000"/>
            <a:ext cx="6096000" cy="4469922"/>
          </a:xfrm>
        </p:spPr>
        <p:txBody>
          <a:bodyPr>
            <a:normAutofit/>
          </a:bodyPr>
          <a:lstStyle/>
          <a:p>
            <a:pPr algn="just"/>
            <a:r>
              <a:rPr lang="en-IN" sz="3200" dirty="0" smtClean="0">
                <a:latin typeface="Andalus" pitchFamily="18" charset="-78"/>
                <a:cs typeface="Andalus" pitchFamily="18" charset="-78"/>
              </a:rPr>
              <a:t>Pervaporation is a unique membrane separation process combining membrane permeation and evaporation. Here, t</a:t>
            </a:r>
            <a:r>
              <a:rPr lang="en-US" sz="3200" dirty="0" smtClean="0">
                <a:latin typeface="Andalus" pitchFamily="18" charset="-78"/>
                <a:cs typeface="Andalus" pitchFamily="18" charset="-78"/>
              </a:rPr>
              <a:t>he chemical potential gradient across the membrane is the driving force for mass transfer. </a:t>
            </a:r>
            <a:endParaRPr lang="en-US" sz="32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ChangeArrowheads="1"/>
          </p:cNvSpPr>
          <p:nvPr/>
        </p:nvSpPr>
        <p:spPr bwMode="auto">
          <a:xfrm>
            <a:off x="2362200" y="1981200"/>
            <a:ext cx="62484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2800" b="1" dirty="0" smtClean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ndalus" pitchFamily="18" charset="-78"/>
                <a:ea typeface="Calibri" pitchFamily="34" charset="0"/>
                <a:cs typeface="Andalus" pitchFamily="18" charset="-78"/>
              </a:rPr>
              <a:t>Polycyclic aromatic hydrocarbons, </a:t>
            </a:r>
            <a:r>
              <a:rPr lang="en-US" sz="2800" b="1" dirty="0" smtClean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ndalus" pitchFamily="18" charset="-78"/>
                <a:ea typeface="FreeSerif"/>
                <a:cs typeface="Andalus" pitchFamily="18" charset="-78"/>
              </a:rPr>
              <a:t>also known as </a:t>
            </a:r>
            <a:r>
              <a:rPr lang="en-US" sz="2800" b="1" dirty="0" smtClean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ndalus" pitchFamily="18" charset="-78"/>
                <a:ea typeface="Calibri" pitchFamily="34" charset="0"/>
                <a:cs typeface="Andalus" pitchFamily="18" charset="-78"/>
              </a:rPr>
              <a:t>poly-aromatic hydrocarbons </a:t>
            </a:r>
            <a:r>
              <a:rPr lang="en-US" sz="2800" b="1" dirty="0" smtClean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ndalus" pitchFamily="18" charset="-78"/>
                <a:ea typeface="FreeSerif"/>
                <a:cs typeface="Andalus" pitchFamily="18" charset="-78"/>
              </a:rPr>
              <a:t>(</a:t>
            </a:r>
            <a:r>
              <a:rPr lang="en-US" sz="2800" b="1" dirty="0" smtClean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ndalus" pitchFamily="18" charset="-78"/>
                <a:ea typeface="Calibri" pitchFamily="34" charset="0"/>
                <a:cs typeface="Andalus" pitchFamily="18" charset="-78"/>
              </a:rPr>
              <a:t>PAH</a:t>
            </a:r>
            <a:r>
              <a:rPr lang="en-US" sz="2800" b="1" dirty="0" smtClean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ndalus" pitchFamily="18" charset="-78"/>
                <a:ea typeface="FreeSerif"/>
                <a:cs typeface="Andalus" pitchFamily="18" charset="-78"/>
              </a:rPr>
              <a:t>s), are hydrocarbons with multiple aromatic rings. PAHs occur in petroleum, coal &amp; tar deposits, and are produced as by-products of fuel burning in the presence of insufficient oxygen. They are potent atmospheric pollutan</a:t>
            </a:r>
            <a:r>
              <a:rPr lang="en-US" sz="2800" b="1" dirty="0" smtClean="0">
                <a:ln w="18415" cmpd="sng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ndalus" pitchFamily="18" charset="-78"/>
                <a:ea typeface="FreeSerif"/>
                <a:cs typeface="Andalus" pitchFamily="18" charset="-78"/>
              </a:rPr>
              <a:t>ts. </a:t>
            </a:r>
            <a:endParaRPr lang="en-US" sz="2800" b="1" dirty="0" smtClean="0">
              <a:ln w="18415" cmpd="sng">
                <a:noFill/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latin typeface="Andalus" pitchFamily="18" charset="-78"/>
              <a:ea typeface="Calibri" pitchFamily="34" charset="0"/>
              <a:cs typeface="Andalus" pitchFamily="18" charset="-78"/>
            </a:endParaRPr>
          </a:p>
          <a:p>
            <a:pPr algn="just"/>
            <a:endParaRPr lang="en-US" sz="2800" b="1" i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Title 3"/>
          <p:cNvSpPr txBox="1">
            <a:spLocks/>
          </p:cNvSpPr>
          <p:nvPr/>
        </p:nvSpPr>
        <p:spPr bwMode="auto">
          <a:xfrm>
            <a:off x="304800" y="228600"/>
            <a:ext cx="8610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slop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kumimoji="0" lang="en-US" sz="4800" b="1" i="0" u="none" strike="noStrike" kern="1200" normalizeH="0" baseline="0" noProof="0" dirty="0" smtClean="0">
                <a:ln/>
                <a:solidFill>
                  <a:schemeClr val="accent3"/>
                </a:solidFill>
                <a:uLnTx/>
                <a:uFillTx/>
                <a:latin typeface="Andalus" pitchFamily="18" charset="-78"/>
                <a:ea typeface="+mj-ea"/>
                <a:cs typeface="Andalus" pitchFamily="18" charset="-78"/>
              </a:rPr>
              <a:t>      </a:t>
            </a:r>
            <a:r>
              <a:rPr lang="en-US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POLY-AROMATIC HYDROCARBONS (PAHs) </a:t>
            </a:r>
            <a:endParaRPr lang="en-US" sz="4800" b="1" dirty="0">
              <a:solidFill>
                <a:schemeClr val="tx1">
                  <a:lumMod val="85000"/>
                  <a:lumOff val="1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381000"/>
            <a:ext cx="7239000" cy="213360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en-US" sz="4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World-wide Fuel Charter Specifications</a:t>
            </a:r>
            <a:endParaRPr lang="en-US" sz="4800" dirty="0">
              <a:solidFill>
                <a:schemeClr val="tx1">
                  <a:lumMod val="75000"/>
                  <a:lumOff val="2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2971800"/>
            <a:ext cx="6172200" cy="3403122"/>
          </a:xfrm>
        </p:spPr>
        <p:txBody>
          <a:bodyPr>
            <a:normAutofit/>
          </a:bodyPr>
          <a:lstStyle/>
          <a:p>
            <a:pPr marL="457200" indent="-457200" algn="just"/>
            <a:r>
              <a:rPr lang="en-US" sz="24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	</a:t>
            </a:r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ndalus" pitchFamily="18" charset="-78"/>
                <a:cs typeface="Andalus" pitchFamily="18" charset="-78"/>
              </a:rPr>
              <a:t>According to Worldwide Fuel Charter Category, the maximum allowable concentration of PAHs in diesel oil to be used as automotive fuel should be </a:t>
            </a:r>
            <a:r>
              <a:rPr lang="it-IT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ndalus" pitchFamily="18" charset="-78"/>
                <a:cs typeface="Andalus" pitchFamily="18" charset="-78"/>
              </a:rPr>
              <a:t> limited to 2 vol% (max.)</a:t>
            </a:r>
            <a:endParaRPr lang="en-US" sz="3200" dirty="0" smtClean="0">
              <a:solidFill>
                <a:schemeClr val="tx1">
                  <a:lumMod val="65000"/>
                  <a:lumOff val="3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685800"/>
            <a:ext cx="6172200" cy="609600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ndalus" pitchFamily="18" charset="-78"/>
                <a:cs typeface="Andalus" pitchFamily="18" charset="-78"/>
              </a:rPr>
              <a:t>Objective</a:t>
            </a:r>
            <a:endParaRPr lang="en-US" sz="4800" dirty="0">
              <a:solidFill>
                <a:schemeClr val="tx1">
                  <a:lumMod val="75000"/>
                  <a:lumOff val="2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1676400"/>
            <a:ext cx="6172200" cy="4698522"/>
          </a:xfrm>
        </p:spPr>
        <p:txBody>
          <a:bodyPr/>
          <a:lstStyle/>
          <a:p>
            <a:pPr algn="just"/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ndalus" pitchFamily="18" charset="-78"/>
                <a:cs typeface="Andalus" pitchFamily="18" charset="-78"/>
              </a:rPr>
              <a:t>The main objective of the proposed investigation is separation of PAHs from a model diesel composition via pervaporation using a suitable polymeric membrane.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609600"/>
            <a:ext cx="7391400" cy="762000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ndalus" pitchFamily="18" charset="-78"/>
                <a:cs typeface="Andalus" pitchFamily="18" charset="-78"/>
              </a:rPr>
              <a:t>Why pervaporation?</a:t>
            </a:r>
            <a:endParaRPr lang="en-US" sz="4800" dirty="0">
              <a:solidFill>
                <a:schemeClr val="tx1">
                  <a:lumMod val="75000"/>
                  <a:lumOff val="2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1600200"/>
            <a:ext cx="6096000" cy="4774722"/>
          </a:xfrm>
        </p:spPr>
        <p:txBody>
          <a:bodyPr>
            <a:normAutofit/>
          </a:bodyPr>
          <a:lstStyle/>
          <a:p>
            <a:pPr>
              <a:buClr>
                <a:schemeClr val="tx1">
                  <a:shade val="95000"/>
                </a:schemeClr>
              </a:buClr>
              <a:defRPr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ndalus" pitchFamily="18" charset="-78"/>
                <a:cs typeface="Andalus" pitchFamily="18" charset="-78"/>
              </a:rPr>
              <a:t>The process pervaporation has numerous advantages.</a:t>
            </a:r>
          </a:p>
          <a:p>
            <a:pPr marL="342900" indent="-342900">
              <a:buClr>
                <a:schemeClr val="tx1">
                  <a:shade val="95000"/>
                </a:schemeClr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ndalus" pitchFamily="18" charset="-78"/>
                <a:cs typeface="Andalus" pitchFamily="18" charset="-78"/>
              </a:rPr>
              <a:t>The quality of products generated is generally high,</a:t>
            </a:r>
          </a:p>
          <a:p>
            <a:pPr marL="342900" indent="-342900">
              <a:buClr>
                <a:schemeClr val="tx1">
                  <a:shade val="95000"/>
                </a:schemeClr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ndalus" pitchFamily="18" charset="-78"/>
                <a:cs typeface="Andalus" pitchFamily="18" charset="-78"/>
              </a:rPr>
              <a:t>It generally avoids product degradation and produces no wastes,</a:t>
            </a:r>
          </a:p>
          <a:p>
            <a:pPr marL="342900" indent="-342900">
              <a:buClr>
                <a:schemeClr val="tx1">
                  <a:shade val="95000"/>
                </a:schemeClr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ndalus" pitchFamily="18" charset="-78"/>
                <a:cs typeface="Andalus" pitchFamily="18" charset="-78"/>
              </a:rPr>
              <a:t>Easy scale-up and scale down,</a:t>
            </a:r>
          </a:p>
          <a:p>
            <a:pPr marL="342900" indent="-342900">
              <a:buClr>
                <a:schemeClr val="tx1">
                  <a:shade val="95000"/>
                </a:schemeClr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ndalus" pitchFamily="18" charset="-78"/>
                <a:cs typeface="Andalus" pitchFamily="18" charset="-78"/>
              </a:rPr>
              <a:t>Simple and economic.</a:t>
            </a:r>
          </a:p>
          <a:p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04800"/>
            <a:ext cx="8229600" cy="990600"/>
          </a:xfrm>
        </p:spPr>
        <p:txBody>
          <a:bodyPr>
            <a:noAutofit/>
          </a:bodyPr>
          <a:lstStyle/>
          <a:p>
            <a:r>
              <a:rPr lang="en-US" sz="4800" cap="none" dirty="0" smtClean="0">
                <a:ln w="635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Membrane Preparation</a:t>
            </a:r>
            <a:endParaRPr lang="en-US" sz="4800" dirty="0">
              <a:solidFill>
                <a:schemeClr val="tx1">
                  <a:lumMod val="85000"/>
                  <a:lumOff val="1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00200" y="1981200"/>
            <a:ext cx="3276600" cy="171451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 smtClean="0">
                <a:solidFill>
                  <a:schemeClr val="bg2">
                    <a:lumMod val="10000"/>
                  </a:schemeClr>
                </a:solidFill>
                <a:latin typeface="Andalus" pitchFamily="18" charset="-78"/>
                <a:cs typeface="Andalus" pitchFamily="18" charset="-78"/>
              </a:rPr>
              <a:t>Casting solution</a:t>
            </a:r>
          </a:p>
          <a:p>
            <a:pPr algn="ctr"/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Andalus" pitchFamily="18" charset="-78"/>
                <a:cs typeface="Andalus" pitchFamily="18" charset="-78"/>
              </a:rPr>
              <a:t>Polyamic acid(75 wt%)</a:t>
            </a:r>
          </a:p>
          <a:p>
            <a:pPr algn="ctr"/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Andalus" pitchFamily="18" charset="-78"/>
                <a:cs typeface="Andalus" pitchFamily="18" charset="-78"/>
              </a:rPr>
              <a:t>Phenanthrene (5 wt%)</a:t>
            </a:r>
          </a:p>
          <a:p>
            <a:pPr algn="ctr"/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Andalus" pitchFamily="18" charset="-78"/>
                <a:cs typeface="Andalus" pitchFamily="18" charset="-78"/>
              </a:rPr>
              <a:t>N,N-</a:t>
            </a:r>
            <a:r>
              <a:rPr lang="en-US" b="1" dirty="0" err="1" smtClean="0">
                <a:solidFill>
                  <a:schemeClr val="bg2">
                    <a:lumMod val="10000"/>
                  </a:schemeClr>
                </a:solidFill>
                <a:latin typeface="Andalus" pitchFamily="18" charset="-78"/>
                <a:cs typeface="Andalus" pitchFamily="18" charset="-78"/>
              </a:rPr>
              <a:t>Dimethylacetamide</a:t>
            </a:r>
            <a:endParaRPr lang="en-US" b="1" dirty="0" smtClean="0">
              <a:solidFill>
                <a:schemeClr val="bg2">
                  <a:lumMod val="10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ctr"/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Andalus" pitchFamily="18" charset="-78"/>
                <a:cs typeface="Andalus" pitchFamily="18" charset="-78"/>
              </a:rPr>
              <a:t>(20 wt%)</a:t>
            </a:r>
            <a:endParaRPr lang="en-US" b="1" dirty="0">
              <a:solidFill>
                <a:schemeClr val="bg2">
                  <a:lumMod val="1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15000" y="1828800"/>
            <a:ext cx="2514600" cy="1643074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 smtClean="0">
                <a:solidFill>
                  <a:schemeClr val="bg2">
                    <a:lumMod val="10000"/>
                  </a:schemeClr>
                </a:solidFill>
                <a:latin typeface="Andalus" pitchFamily="18" charset="-78"/>
                <a:cs typeface="Andalus" pitchFamily="18" charset="-78"/>
              </a:rPr>
              <a:t>Cast</a:t>
            </a:r>
          </a:p>
          <a:p>
            <a:pPr algn="ctr"/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Andalus" pitchFamily="18" charset="-78"/>
                <a:cs typeface="Andalus" pitchFamily="18" charset="-78"/>
              </a:rPr>
              <a:t>Casting temp 308 K</a:t>
            </a:r>
          </a:p>
          <a:p>
            <a:pPr algn="ctr"/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Andalus" pitchFamily="18" charset="-78"/>
                <a:cs typeface="Andalus" pitchFamily="18" charset="-78"/>
              </a:rPr>
              <a:t>Evaporation periods</a:t>
            </a:r>
          </a:p>
          <a:p>
            <a:pPr algn="ctr"/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Andalus" pitchFamily="18" charset="-78"/>
                <a:cs typeface="Andalus" pitchFamily="18" charset="-78"/>
              </a:rPr>
              <a:t>318K</a:t>
            </a:r>
          </a:p>
          <a:p>
            <a:pPr algn="ctr"/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Andalus" pitchFamily="18" charset="-78"/>
                <a:cs typeface="Andalus" pitchFamily="18" charset="-78"/>
              </a:rPr>
              <a:t>10 minutes</a:t>
            </a:r>
            <a:endParaRPr lang="en-US" b="1" dirty="0">
              <a:solidFill>
                <a:schemeClr val="bg2">
                  <a:lumMod val="1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48400" y="3581400"/>
            <a:ext cx="2286000" cy="150019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 smtClean="0">
                <a:solidFill>
                  <a:schemeClr val="bg2">
                    <a:lumMod val="10000"/>
                  </a:schemeClr>
                </a:solidFill>
                <a:latin typeface="Andalus" pitchFamily="18" charset="-78"/>
                <a:cs typeface="Andalus" pitchFamily="18" charset="-78"/>
              </a:rPr>
              <a:t>Gelation</a:t>
            </a:r>
          </a:p>
          <a:p>
            <a:pPr algn="ctr"/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Andalus" pitchFamily="18" charset="-78"/>
                <a:cs typeface="Andalus" pitchFamily="18" charset="-78"/>
              </a:rPr>
              <a:t>24 hrs in toluene</a:t>
            </a:r>
          </a:p>
          <a:p>
            <a:pPr algn="ctr"/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Andalus" pitchFamily="18" charset="-78"/>
                <a:cs typeface="Andalus" pitchFamily="18" charset="-78"/>
              </a:rPr>
              <a:t>24 hrs in Dioctyl Sebacate </a:t>
            </a:r>
            <a:endParaRPr lang="en-US" b="1" dirty="0">
              <a:solidFill>
                <a:schemeClr val="bg2">
                  <a:lumMod val="1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62200" y="3810000"/>
            <a:ext cx="2286000" cy="135732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 smtClean="0">
                <a:solidFill>
                  <a:schemeClr val="bg2">
                    <a:lumMod val="10000"/>
                  </a:schemeClr>
                </a:solidFill>
                <a:latin typeface="Andalus" pitchFamily="18" charset="-78"/>
                <a:cs typeface="Andalus" pitchFamily="18" charset="-78"/>
              </a:rPr>
              <a:t>Imidization</a:t>
            </a:r>
          </a:p>
          <a:p>
            <a:pPr algn="ctr"/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Andalus" pitchFamily="18" charset="-78"/>
                <a:cs typeface="Andalus" pitchFamily="18" charset="-78"/>
              </a:rPr>
              <a:t>373K- 1  hr</a:t>
            </a:r>
          </a:p>
          <a:p>
            <a:pPr algn="ctr"/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Andalus" pitchFamily="18" charset="-78"/>
                <a:cs typeface="Andalus" pitchFamily="18" charset="-78"/>
              </a:rPr>
              <a:t>473K -  1 hr</a:t>
            </a:r>
          </a:p>
          <a:p>
            <a:pPr algn="ctr"/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Andalus" pitchFamily="18" charset="-78"/>
                <a:cs typeface="Andalus" pitchFamily="18" charset="-78"/>
              </a:rPr>
              <a:t>573 K  -1  hr</a:t>
            </a:r>
            <a:endParaRPr lang="en-US" b="1" dirty="0">
              <a:solidFill>
                <a:schemeClr val="bg2">
                  <a:lumMod val="1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09800" y="5334000"/>
            <a:ext cx="2643206" cy="100013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 smtClean="0">
                <a:solidFill>
                  <a:schemeClr val="bg2">
                    <a:lumMod val="10000"/>
                  </a:schemeClr>
                </a:solidFill>
                <a:latin typeface="Andalus" pitchFamily="18" charset="-78"/>
                <a:cs typeface="Andalus" pitchFamily="18" charset="-78"/>
              </a:rPr>
              <a:t>Immersion</a:t>
            </a:r>
          </a:p>
          <a:p>
            <a:pPr algn="ctr"/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Andalus" pitchFamily="18" charset="-78"/>
                <a:cs typeface="Andalus" pitchFamily="18" charset="-78"/>
              </a:rPr>
              <a:t>24 hrs in Methanol</a:t>
            </a:r>
            <a:endParaRPr lang="en-US" b="1" dirty="0">
              <a:solidFill>
                <a:schemeClr val="bg2">
                  <a:lumMod val="1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15000" y="5257800"/>
            <a:ext cx="2590800" cy="114300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 smtClean="0">
                <a:solidFill>
                  <a:schemeClr val="bg2">
                    <a:lumMod val="10000"/>
                  </a:schemeClr>
                </a:solidFill>
                <a:latin typeface="Andalus" pitchFamily="18" charset="-78"/>
                <a:cs typeface="Andalus" pitchFamily="18" charset="-78"/>
              </a:rPr>
              <a:t>Vacuum drying </a:t>
            </a:r>
          </a:p>
          <a:p>
            <a:pPr algn="ctr"/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Andalus" pitchFamily="18" charset="-78"/>
                <a:cs typeface="Andalus" pitchFamily="18" charset="-78"/>
              </a:rPr>
              <a:t>Temp – 303K</a:t>
            </a:r>
          </a:p>
          <a:p>
            <a:pPr algn="ctr"/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Andalus" pitchFamily="18" charset="-78"/>
                <a:cs typeface="Andalus" pitchFamily="18" charset="-78"/>
              </a:rPr>
              <a:t>12 hrs at 5 mm Hg</a:t>
            </a:r>
            <a:endParaRPr lang="en-US" b="1" dirty="0">
              <a:solidFill>
                <a:schemeClr val="bg2">
                  <a:lumMod val="1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0" name="Curved Down Arrow 9"/>
          <p:cNvSpPr/>
          <p:nvPr/>
        </p:nvSpPr>
        <p:spPr>
          <a:xfrm>
            <a:off x="4495800" y="1600200"/>
            <a:ext cx="1857388" cy="600092"/>
          </a:xfrm>
          <a:prstGeom prst="curved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Curved Down Arrow 10"/>
          <p:cNvSpPr/>
          <p:nvPr/>
        </p:nvSpPr>
        <p:spPr>
          <a:xfrm rot="3125535">
            <a:off x="7285870" y="3277032"/>
            <a:ext cx="2243356" cy="635736"/>
          </a:xfrm>
          <a:prstGeom prst="curvedDownArrow">
            <a:avLst>
              <a:gd name="adj1" fmla="val 29816"/>
              <a:gd name="adj2" fmla="val 110961"/>
              <a:gd name="adj3" fmla="val 56767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Notched Right Arrow 11"/>
          <p:cNvSpPr/>
          <p:nvPr/>
        </p:nvSpPr>
        <p:spPr>
          <a:xfrm rot="10800000" flipV="1">
            <a:off x="4648200" y="3714750"/>
            <a:ext cx="1752600" cy="552449"/>
          </a:xfrm>
          <a:prstGeom prst="notchedRightArrow">
            <a:avLst/>
          </a:prstGeom>
          <a:ln w="1905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Curved Right Arrow 12"/>
          <p:cNvSpPr/>
          <p:nvPr/>
        </p:nvSpPr>
        <p:spPr>
          <a:xfrm>
            <a:off x="1752600" y="4495800"/>
            <a:ext cx="914400" cy="1371600"/>
          </a:xfrm>
          <a:prstGeom prst="curvedRightArrow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Notched Right Arrow 13"/>
          <p:cNvSpPr/>
          <p:nvPr/>
        </p:nvSpPr>
        <p:spPr>
          <a:xfrm>
            <a:off x="4800600" y="5715000"/>
            <a:ext cx="866780" cy="300022"/>
          </a:xfrm>
          <a:prstGeom prst="notchedRightArrow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828800" y="6488668"/>
            <a:ext cx="64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n w="1143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Andalus" pitchFamily="18" charset="-78"/>
                <a:cs typeface="Andalus" pitchFamily="18" charset="-78"/>
              </a:rPr>
              <a:t>Fig. 1. Block diagram of membrane preparation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990600"/>
            <a:ext cx="7315200" cy="990600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ndalus" pitchFamily="18" charset="-78"/>
                <a:cs typeface="Andalus" pitchFamily="18" charset="-78"/>
              </a:rPr>
              <a:t>Photograph of the membrane</a:t>
            </a:r>
            <a:endParaRPr lang="en-US" sz="4800" dirty="0">
              <a:solidFill>
                <a:schemeClr val="tx1">
                  <a:lumMod val="75000"/>
                  <a:lumOff val="2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1026" name="Picture 2" descr="F:\fig\Fig. 4..png"/>
          <p:cNvPicPr>
            <a:picLocks noChangeAspect="1" noChangeArrowheads="1"/>
          </p:cNvPicPr>
          <p:nvPr/>
        </p:nvPicPr>
        <p:blipFill>
          <a:blip r:embed="rId2"/>
          <a:srcRect l="48837" b="10000"/>
          <a:stretch>
            <a:fillRect/>
          </a:stretch>
        </p:blipFill>
        <p:spPr bwMode="auto">
          <a:xfrm>
            <a:off x="3352800" y="1981200"/>
            <a:ext cx="4876800" cy="419100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362200" y="6172200"/>
            <a:ext cx="6781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</a:rPr>
              <a:t>Fig. 2. Physical appearance of the prepared aromatic polyimide membrane.</a:t>
            </a:r>
            <a:endParaRPr kumimoji="0" lang="en-US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304800"/>
            <a:ext cx="7848600" cy="1752600"/>
          </a:xfrm>
        </p:spPr>
        <p:txBody>
          <a:bodyPr>
            <a:normAutofit fontScale="90000"/>
          </a:bodyPr>
          <a:lstStyle/>
          <a:p>
            <a:r>
              <a:rPr lang="en-US" sz="4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ndalus" pitchFamily="18" charset="-78"/>
                <a:cs typeface="Andalus" pitchFamily="18" charset="-78"/>
              </a:rPr>
              <a:t>MEMBRANE CHARACTERIZATION</a:t>
            </a:r>
            <a:r>
              <a:rPr lang="en-US" sz="4800" dirty="0" smtClean="0">
                <a:latin typeface="Andalus" pitchFamily="18" charset="-78"/>
                <a:cs typeface="Andalus" pitchFamily="18" charset="-78"/>
              </a:rPr>
              <a:t/>
            </a:r>
            <a:br>
              <a:rPr lang="en-US" sz="4800" dirty="0" smtClean="0">
                <a:latin typeface="Andalus" pitchFamily="18" charset="-78"/>
                <a:cs typeface="Andalus" pitchFamily="18" charset="-78"/>
              </a:rPr>
            </a:br>
            <a:r>
              <a:rPr lang="en-US" sz="3200" b="0" dirty="0" smtClean="0">
                <a:solidFill>
                  <a:schemeClr val="accent1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SCANNING ELECTRON MICROSCOPY</a:t>
            </a:r>
            <a:endParaRPr lang="en-US" b="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715000"/>
            <a:ext cx="6172200" cy="990600"/>
          </a:xfrm>
        </p:spPr>
        <p:txBody>
          <a:bodyPr>
            <a:normAutofit/>
          </a:bodyPr>
          <a:lstStyle/>
          <a:p>
            <a:pPr algn="just"/>
            <a:r>
              <a:rPr lang="en-US" b="0" dirty="0" smtClean="0">
                <a:solidFill>
                  <a:schemeClr val="tx1"/>
                </a:solidFill>
                <a:latin typeface="Andalus" pitchFamily="18" charset="-78"/>
                <a:ea typeface="Times New Roman" pitchFamily="18" charset="0"/>
                <a:cs typeface="Andalus" pitchFamily="18" charset="-78"/>
              </a:rPr>
              <a:t>Fig. 3. </a:t>
            </a:r>
            <a:r>
              <a:rPr lang="en-IN" b="0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The virgin membrane and cross sectional view were analyzed in SEM by using </a:t>
            </a:r>
            <a:r>
              <a:rPr lang="it-IT" b="0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Zeiss EVO18, Germany Scanning Electron Microscope equipped with Ion Sputter E1010.</a:t>
            </a:r>
            <a:endParaRPr lang="en-US" b="0" dirty="0" smtClean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  <a:p>
            <a:endParaRPr lang="en-IN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dirty="0"/>
          </a:p>
        </p:txBody>
      </p:sp>
      <p:pic>
        <p:nvPicPr>
          <p:cNvPr id="39938" name="Picture 2" descr="D:\ALL CHARACTERIZATION\29.04.2016\Before run_03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800" y="2133600"/>
            <a:ext cx="3200400" cy="3352800"/>
          </a:xfrm>
          <a:prstGeom prst="rect">
            <a:avLst/>
          </a:prstGeom>
          <a:noFill/>
        </p:spPr>
      </p:pic>
      <p:pic>
        <p:nvPicPr>
          <p:cNvPr id="39939" name="Picture 3" descr="F:\ALL CHARACTERIZATION\SEM,\27.04.2015\New folder (4)\UnSwelled_06.t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2133600"/>
            <a:ext cx="3276600" cy="3352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533400"/>
            <a:ext cx="6781800" cy="1371600"/>
          </a:xfrm>
        </p:spPr>
        <p:txBody>
          <a:bodyPr>
            <a:normAutofit fontScale="90000"/>
          </a:bodyPr>
          <a:lstStyle/>
          <a:p>
            <a:r>
              <a:rPr lang="en-US" sz="5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ndalus" pitchFamily="18" charset="-78"/>
                <a:cs typeface="Andalus" pitchFamily="18" charset="-78"/>
              </a:rPr>
              <a:t>FTIR</a:t>
            </a:r>
            <a:r>
              <a:rPr lang="en-US" sz="3200" dirty="0" smtClean="0">
                <a:latin typeface="Andalus" pitchFamily="18" charset="-78"/>
                <a:cs typeface="Andalus" pitchFamily="18" charset="-78"/>
              </a:rPr>
              <a:t/>
            </a:r>
            <a:br>
              <a:rPr lang="en-US" sz="3200" dirty="0" smtClean="0">
                <a:latin typeface="Andalus" pitchFamily="18" charset="-78"/>
                <a:cs typeface="Andalus" pitchFamily="18" charset="-78"/>
              </a:rPr>
            </a:br>
            <a:r>
              <a:rPr lang="it-IT" sz="3100" dirty="0" smtClean="0">
                <a:latin typeface="Andalus" pitchFamily="18" charset="-78"/>
                <a:cs typeface="Andalus" pitchFamily="18" charset="-78"/>
              </a:rPr>
              <a:t>Fourier Transform Infra-Red Spectrometry </a:t>
            </a:r>
            <a:endParaRPr lang="en-US" sz="31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62200" y="5867400"/>
            <a:ext cx="6477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Fig. 4. FTIR analysis of aromatic polyimide membrane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1752600"/>
            <a:ext cx="66294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F:\fig\Fig. 2.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1447800"/>
            <a:ext cx="5181600" cy="4648200"/>
          </a:xfrm>
          <a:prstGeom prst="rect">
            <a:avLst/>
          </a:prstGeom>
          <a:noFill/>
        </p:spPr>
      </p:pic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2362200" y="6172200"/>
            <a:ext cx="5257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ndalus" pitchFamily="18" charset="-78"/>
                <a:ea typeface="Times New Roman" pitchFamily="18" charset="0"/>
                <a:cs typeface="Andalus" pitchFamily="18" charset="-78"/>
              </a:rPr>
              <a:t>Fig. 5. Schematic diagram of the experimental set up.</a:t>
            </a:r>
            <a:endParaRPr kumimoji="0" lang="en-US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200" y="152400"/>
            <a:ext cx="7924800" cy="114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PERVAPORATION SETUP</a:t>
            </a:r>
            <a:endParaRPr lang="en-US" sz="4800" dirty="0">
              <a:solidFill>
                <a:schemeClr val="tx1">
                  <a:lumMod val="85000"/>
                  <a:lumOff val="1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610600" cy="1066800"/>
          </a:xfrm>
        </p:spPr>
        <p:txBody>
          <a:bodyPr>
            <a:normAutofit fontScale="90000"/>
          </a:bodyPr>
          <a:lstStyle/>
          <a:p>
            <a:r>
              <a:rPr lang="en-US" sz="5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ndalus" pitchFamily="18" charset="-78"/>
                <a:cs typeface="Andalus" pitchFamily="18" charset="-78"/>
              </a:rPr>
              <a:t>PERVAPORATION EXPERIMENTS</a:t>
            </a:r>
            <a:r>
              <a:rPr lang="en-US" sz="3200" dirty="0" smtClean="0">
                <a:ln>
                  <a:solidFill>
                    <a:srgbClr val="FF0000"/>
                  </a:solidFill>
                </a:ln>
                <a:latin typeface="Andalus" pitchFamily="18" charset="-78"/>
                <a:cs typeface="Andalus" pitchFamily="18" charset="-78"/>
              </a:rPr>
              <a:t/>
            </a:r>
            <a:br>
              <a:rPr lang="en-US" sz="3200" dirty="0" smtClean="0">
                <a:ln>
                  <a:solidFill>
                    <a:srgbClr val="FF0000"/>
                  </a:solidFill>
                </a:ln>
                <a:latin typeface="Andalus" pitchFamily="18" charset="-78"/>
                <a:cs typeface="Andalus" pitchFamily="18" charset="-78"/>
              </a:rPr>
            </a:br>
            <a:endParaRPr lang="en-US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4114800"/>
            <a:ext cx="6172200" cy="609600"/>
          </a:xfrm>
        </p:spPr>
        <p:txBody>
          <a:bodyPr>
            <a:normAutofit/>
          </a:bodyPr>
          <a:lstStyle/>
          <a:p>
            <a:r>
              <a:rPr lang="it-IT" sz="2400" dirty="0" smtClean="0">
                <a:latin typeface="Andalus" pitchFamily="18" charset="-78"/>
                <a:cs typeface="Andalus" pitchFamily="18" charset="-78"/>
              </a:rPr>
              <a:t>Table 1. Different Feed Compositions </a:t>
            </a:r>
            <a:endParaRPr lang="en-US" sz="2400" dirty="0">
              <a:latin typeface="Andalus" pitchFamily="18" charset="-78"/>
              <a:cs typeface="Andalus" pitchFamily="18" charset="-78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743200" y="4572000"/>
          <a:ext cx="6019799" cy="2146951"/>
        </p:xfrm>
        <a:graphic>
          <a:graphicData uri="http://schemas.openxmlformats.org/drawingml/2006/table">
            <a:tbl>
              <a:tblPr/>
              <a:tblGrid>
                <a:gridCol w="3001432"/>
                <a:gridCol w="1055191"/>
                <a:gridCol w="996569"/>
                <a:gridCol w="966607"/>
              </a:tblGrid>
              <a:tr h="54972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600" dirty="0">
                        <a:highlight>
                          <a:srgbClr val="C0C0C0"/>
                        </a:highligh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Feed 1 </a:t>
                      </a:r>
                      <a:endParaRPr lang="it-IT" sz="1600" dirty="0" smtClean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 smtClean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(</a:t>
                      </a:r>
                      <a:r>
                        <a:rPr lang="it-IT" sz="1600" dirty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F 1)</a:t>
                      </a:r>
                      <a:endParaRPr lang="en-US" sz="1600" dirty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 smtClean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Feed 2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 smtClean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 </a:t>
                      </a:r>
                      <a:r>
                        <a:rPr lang="it-IT" sz="1600" dirty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(F 2)</a:t>
                      </a:r>
                      <a:endParaRPr lang="en-US" sz="1600" dirty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Feed </a:t>
                      </a:r>
                      <a:r>
                        <a:rPr lang="it-IT" sz="1600" dirty="0" smtClean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3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 smtClean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 </a:t>
                      </a:r>
                      <a:r>
                        <a:rPr lang="it-IT" sz="1600" dirty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(F 3)</a:t>
                      </a:r>
                      <a:endParaRPr lang="en-US" sz="1600" dirty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87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PAHs wt% (wt ratio of 2-Methyl napthalene: Acenapthene = 3:1)</a:t>
                      </a:r>
                      <a:endParaRPr lang="en-US" sz="1600" dirty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3</a:t>
                      </a:r>
                      <a:endParaRPr lang="en-US" sz="1600" dirty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4</a:t>
                      </a:r>
                      <a:endParaRPr lang="en-US" sz="1600" dirty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5</a:t>
                      </a:r>
                      <a:endParaRPr lang="en-US" sz="160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8100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Toluene wt%</a:t>
                      </a:r>
                      <a:endParaRPr lang="en-US" sz="1600" dirty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10</a:t>
                      </a:r>
                      <a:endParaRPr lang="en-US" sz="1600" dirty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10</a:t>
                      </a:r>
                      <a:endParaRPr lang="en-US" sz="1600" dirty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10</a:t>
                      </a:r>
                      <a:endParaRPr lang="en-US" sz="1600" dirty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100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n-tetradecane wt%</a:t>
                      </a:r>
                      <a:endParaRPr lang="en-US" sz="1600" dirty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87</a:t>
                      </a:r>
                      <a:endParaRPr lang="en-US" sz="1600" dirty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86</a:t>
                      </a:r>
                      <a:endParaRPr lang="en-US" sz="1600" dirty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600" dirty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85</a:t>
                      </a:r>
                      <a:endParaRPr lang="en-US" sz="1600" dirty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828800" y="914400"/>
            <a:ext cx="7010400" cy="2743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I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The effective membrane area in contact with the feed was 37.39 ×10</a:t>
            </a:r>
            <a:r>
              <a:rPr lang="en-IN" sz="2000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-4</a:t>
            </a:r>
            <a:r>
              <a:rPr lang="en-I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 m</a:t>
            </a:r>
            <a:r>
              <a:rPr lang="en-IN" sz="2000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2</a:t>
            </a:r>
            <a:r>
              <a:rPr lang="en-I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. </a:t>
            </a: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The feed temperatures were varied from 413-493K.</a:t>
            </a: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The downstream pressure was also varied from 0.05 to 0.15 mm Hg.</a:t>
            </a:r>
            <a:endParaRPr lang="en-IN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I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The membrane thickness was about 25.5 µm. </a:t>
            </a:r>
          </a:p>
          <a:p>
            <a:pPr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I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 Three feed composition are chosen for pervaporation study</a:t>
            </a:r>
          </a:p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838200"/>
            <a:ext cx="6172200" cy="685800"/>
          </a:xfrm>
        </p:spPr>
        <p:txBody>
          <a:bodyPr>
            <a:normAutofit fontScale="90000"/>
          </a:bodyPr>
          <a:lstStyle/>
          <a:p>
            <a:r>
              <a:rPr lang="en-US" sz="5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ANALYSIS</a:t>
            </a:r>
            <a:r>
              <a:rPr lang="en-US" sz="32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/>
            </a:r>
            <a:br>
              <a:rPr lang="en-US" sz="32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</a:br>
            <a:endParaRPr lang="en-US" dirty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1143000"/>
            <a:ext cx="6248400" cy="1524000"/>
          </a:xfrm>
        </p:spPr>
        <p:txBody>
          <a:bodyPr>
            <a:noAutofit/>
          </a:bodyPr>
          <a:lstStyle/>
          <a:p>
            <a:pPr marL="73025" algn="just">
              <a:buClr>
                <a:schemeClr val="accent3"/>
              </a:buClr>
              <a:defRPr/>
            </a:pPr>
            <a:r>
              <a:rPr lang="en-I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ndalus" pitchFamily="18" charset="-78"/>
                <a:cs typeface="Andalus" pitchFamily="18" charset="-78"/>
              </a:rPr>
              <a:t>Chromatographic analysis of the </a:t>
            </a:r>
            <a:r>
              <a:rPr lang="en-IN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ndalus" pitchFamily="18" charset="-78"/>
                <a:cs typeface="Andalus" pitchFamily="18" charset="-78"/>
              </a:rPr>
              <a:t>retentates</a:t>
            </a:r>
            <a:r>
              <a:rPr lang="en-I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ndalus" pitchFamily="18" charset="-78"/>
                <a:cs typeface="Andalus" pitchFamily="18" charset="-78"/>
              </a:rPr>
              <a:t> and permeates were performed using a Trace 1300, (Thermo Fischer SCIENTIFIC) GC equipped with a FID detector and a capillary column, TR-1 column 30m×0.3 mm id.</a:t>
            </a: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4" name="Picture 3" descr="F:\Membrane photo\DSC011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2885511"/>
            <a:ext cx="4730734" cy="33914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609600"/>
            <a:ext cx="6172200" cy="1219200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Separation Performance</a:t>
            </a:r>
            <a:endParaRPr lang="en-US" sz="4800" dirty="0">
              <a:solidFill>
                <a:schemeClr val="tx1">
                  <a:lumMod val="85000"/>
                  <a:lumOff val="1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2057400"/>
            <a:ext cx="6172200" cy="4317522"/>
          </a:xfrm>
        </p:spPr>
        <p:txBody>
          <a:bodyPr>
            <a:normAutofit/>
          </a:bodyPr>
          <a:lstStyle/>
          <a:p>
            <a:pPr algn="just"/>
            <a:r>
              <a:rPr lang="it-IT" sz="2000" dirty="0" smtClean="0">
                <a:latin typeface="Andalus" pitchFamily="18" charset="-78"/>
                <a:cs typeface="Andalus" pitchFamily="18" charset="-78"/>
              </a:rPr>
              <a:t>The separation performance of the membrane was evaluated in terms of combined flux of PAHs, i.e, J</a:t>
            </a:r>
            <a:r>
              <a:rPr lang="it-IT" sz="2000" baseline="-25000" dirty="0" smtClean="0">
                <a:latin typeface="Andalus" pitchFamily="18" charset="-78"/>
                <a:cs typeface="Andalus" pitchFamily="18" charset="-78"/>
              </a:rPr>
              <a:t>i</a:t>
            </a:r>
            <a:r>
              <a:rPr lang="it-IT" sz="2000" dirty="0" smtClean="0">
                <a:latin typeface="Andalus" pitchFamily="18" charset="-78"/>
                <a:cs typeface="Andalus" pitchFamily="18" charset="-78"/>
              </a:rPr>
              <a:t> = (J</a:t>
            </a:r>
            <a:r>
              <a:rPr lang="it-IT" sz="2000" baseline="-25000" dirty="0" smtClean="0">
                <a:latin typeface="Andalus" pitchFamily="18" charset="-78"/>
                <a:cs typeface="Andalus" pitchFamily="18" charset="-78"/>
              </a:rPr>
              <a:t>2MN</a:t>
            </a:r>
            <a:r>
              <a:rPr lang="it-IT" sz="2000" dirty="0" smtClean="0">
                <a:latin typeface="Andalus" pitchFamily="18" charset="-78"/>
                <a:cs typeface="Andalus" pitchFamily="18" charset="-78"/>
              </a:rPr>
              <a:t>+ J</a:t>
            </a:r>
            <a:r>
              <a:rPr lang="it-IT" sz="2000" baseline="-25000" dirty="0" smtClean="0">
                <a:latin typeface="Andalus" pitchFamily="18" charset="-78"/>
                <a:cs typeface="Andalus" pitchFamily="18" charset="-78"/>
              </a:rPr>
              <a:t>Ace</a:t>
            </a:r>
            <a:r>
              <a:rPr lang="it-IT" sz="2000" dirty="0" smtClean="0">
                <a:latin typeface="Andalus" pitchFamily="18" charset="-78"/>
                <a:cs typeface="Andalus" pitchFamily="18" charset="-78"/>
              </a:rPr>
              <a:t>), (J</a:t>
            </a:r>
            <a:r>
              <a:rPr lang="it-IT" sz="2000" baseline="-25000" dirty="0" smtClean="0">
                <a:latin typeface="Andalus" pitchFamily="18" charset="-78"/>
                <a:cs typeface="Andalus" pitchFamily="18" charset="-78"/>
              </a:rPr>
              <a:t>2MN </a:t>
            </a:r>
            <a:r>
              <a:rPr lang="it-IT" sz="2000" dirty="0" smtClean="0">
                <a:latin typeface="Andalus" pitchFamily="18" charset="-78"/>
                <a:cs typeface="Andalus" pitchFamily="18" charset="-78"/>
              </a:rPr>
              <a:t>= individual flux of 2-methyl naphthalene and J</a:t>
            </a:r>
            <a:r>
              <a:rPr lang="it-IT" sz="2000" baseline="-25000" dirty="0" smtClean="0">
                <a:latin typeface="Andalus" pitchFamily="18" charset="-78"/>
                <a:cs typeface="Andalus" pitchFamily="18" charset="-78"/>
              </a:rPr>
              <a:t>Ace</a:t>
            </a:r>
            <a:r>
              <a:rPr lang="it-IT" sz="2000" dirty="0" smtClean="0">
                <a:latin typeface="Andalus" pitchFamily="18" charset="-78"/>
                <a:cs typeface="Andalus" pitchFamily="18" charset="-78"/>
              </a:rPr>
              <a:t> = individual flux of Acenaphthene)as :</a:t>
            </a:r>
            <a:endParaRPr lang="en-US" sz="20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71800" y="3581400"/>
            <a:ext cx="36576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</a:rPr>
              <a:t>J</a:t>
            </a:r>
            <a:r>
              <a:rPr lang="it-IT" baseline="-25000" dirty="0" smtClean="0">
                <a:solidFill>
                  <a:schemeClr val="tx1"/>
                </a:solidFill>
              </a:rPr>
              <a:t>i</a:t>
            </a:r>
            <a:r>
              <a:rPr lang="it-IT" dirty="0" smtClean="0">
                <a:solidFill>
                  <a:schemeClr val="tx1"/>
                </a:solidFill>
              </a:rPr>
              <a:t> (kg/m</a:t>
            </a:r>
            <a:r>
              <a:rPr lang="it-IT" baseline="30000" dirty="0" smtClean="0">
                <a:solidFill>
                  <a:schemeClr val="tx1"/>
                </a:solidFill>
              </a:rPr>
              <a:t>2</a:t>
            </a:r>
            <a:r>
              <a:rPr lang="it-IT" dirty="0" smtClean="0">
                <a:solidFill>
                  <a:schemeClr val="tx1"/>
                </a:solidFill>
              </a:rPr>
              <a:t>h) =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38800" y="3733800"/>
            <a:ext cx="561975" cy="571500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2667000" y="4419600"/>
            <a:ext cx="57912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ndalus" pitchFamily="18" charset="-78"/>
                <a:cs typeface="Andalus" pitchFamily="18" charset="-78"/>
              </a:rPr>
              <a:t>where, Q in kg is the total mass of PAHs in the permeate collected per unit area of the membrane (A, m</a:t>
            </a:r>
            <a:r>
              <a:rPr lang="it-IT" b="1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ndalus" pitchFamily="18" charset="-78"/>
                <a:cs typeface="Andalus" pitchFamily="18" charset="-78"/>
              </a:rPr>
              <a:t>2</a:t>
            </a:r>
            <a:r>
              <a:rPr lang="it-IT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ndalus" pitchFamily="18" charset="-78"/>
                <a:cs typeface="Andalus" pitchFamily="18" charset="-78"/>
              </a:rPr>
              <a:t>).</a:t>
            </a:r>
            <a:endParaRPr lang="en-US" b="1" dirty="0" smtClean="0">
              <a:solidFill>
                <a:schemeClr val="tx1">
                  <a:lumMod val="65000"/>
                  <a:lumOff val="3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ctr"/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-228600"/>
            <a:ext cx="8229600" cy="1981200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/>
            </a:r>
            <a:b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</a:b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/>
            </a:r>
            <a:b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</a:b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/>
            </a:r>
            <a:b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</a:b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/>
            </a:r>
            <a:b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</a:b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/>
            </a:r>
            <a:b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</a:b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/>
            </a:r>
            <a:b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</a:b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/>
            </a:r>
            <a:b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</a:b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/>
            </a:r>
            <a:b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</a:b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/>
            </a:r>
            <a:b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</a:b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Variation of combined permeation flux as a function of temperature at different  downstream pressure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38914" name="Picture 2" descr="D:\spain\Untitle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2057400"/>
            <a:ext cx="5181600" cy="3810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133600" y="6019800"/>
            <a:ext cx="67056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ndalus" pitchFamily="18" charset="-78"/>
                <a:cs typeface="Andalus" pitchFamily="18" charset="-78"/>
              </a:rPr>
              <a:t>Fig. 6. Effect of combined flux with Temperature at different Downstream pressure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6400" y="304800"/>
            <a:ext cx="7239000" cy="16002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Variation of combined permeation flux as a function of temperature at different  feed compositio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ns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9938" name="Picture 2" descr="D:\spain\Untitled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1981200"/>
            <a:ext cx="5867400" cy="40386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133600" y="6019800"/>
            <a:ext cx="67056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ndalus" pitchFamily="18" charset="-78"/>
                <a:cs typeface="Andalus" pitchFamily="18" charset="-78"/>
              </a:rPr>
              <a:t>Fig. 7. Effect of combined flux with Temperature at different feed composition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7188" y="6000768"/>
            <a:ext cx="8572500" cy="571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Fig.8. </a:t>
            </a:r>
            <a:r>
              <a:rPr 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Arrhenius’ plot of permeation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flux vs. 1/T</a:t>
            </a:r>
          </a:p>
          <a:p>
            <a:pPr algn="ctr"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hart 3"/>
          <p:cNvGraphicFramePr/>
          <p:nvPr/>
        </p:nvGraphicFramePr>
        <p:xfrm>
          <a:off x="1643062" y="1600200"/>
          <a:ext cx="6129338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838200" y="609600"/>
            <a:ext cx="7239000" cy="990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ndalus" pitchFamily="18" charset="-78"/>
                <a:cs typeface="Andalus" pitchFamily="18" charset="-78"/>
              </a:rPr>
              <a:t>ARRHENIUS’ PLOT</a:t>
            </a:r>
            <a:endParaRPr lang="en-US" sz="4800" dirty="0">
              <a:solidFill>
                <a:schemeClr val="tx1">
                  <a:lumMod val="75000"/>
                  <a:lumOff val="2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133600" y="2667000"/>
          <a:ext cx="6705598" cy="3520440"/>
        </p:xfrm>
        <a:graphic>
          <a:graphicData uri="http://schemas.openxmlformats.org/drawingml/2006/table">
            <a:tbl>
              <a:tblPr/>
              <a:tblGrid>
                <a:gridCol w="762000"/>
                <a:gridCol w="1530571"/>
                <a:gridCol w="805498"/>
                <a:gridCol w="708425"/>
                <a:gridCol w="708425"/>
                <a:gridCol w="644399"/>
                <a:gridCol w="773140"/>
                <a:gridCol w="773140"/>
              </a:tblGrid>
              <a:tr h="52578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i="0" dirty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Factor</a:t>
                      </a:r>
                      <a:endParaRPr lang="en-US" sz="1800" b="1" i="0" dirty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7594" marR="6759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i="0" dirty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experimental Factor</a:t>
                      </a:r>
                      <a:endParaRPr lang="en-US" sz="1800" b="1" i="0" dirty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7594" marR="6759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i="0" dirty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Units</a:t>
                      </a:r>
                      <a:endParaRPr lang="en-US" sz="1800" b="1" i="0" dirty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7594" marR="6759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i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	Levels	</a:t>
                      </a:r>
                      <a:endParaRPr lang="en-US" sz="1800" b="1" i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7594" marR="6759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257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i="0" dirty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- α</a:t>
                      </a:r>
                      <a:endParaRPr lang="en-US" sz="1800" b="1" i="0" dirty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7594" marR="6759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i="0" dirty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-1</a:t>
                      </a:r>
                      <a:endParaRPr lang="en-US" sz="1800" b="1" i="0" dirty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7594" marR="6759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i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0</a:t>
                      </a:r>
                      <a:endParaRPr lang="en-US" sz="1800" b="1" i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7594" marR="6759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i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+1</a:t>
                      </a:r>
                      <a:endParaRPr lang="en-US" sz="1800" b="1" i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7594" marR="6759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i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+ α</a:t>
                      </a:r>
                      <a:endParaRPr lang="en-US" sz="1800" b="1" i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7594" marR="6759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i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T</a:t>
                      </a:r>
                      <a:endParaRPr lang="en-US" sz="1800" b="1" i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7594" marR="6759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i="0" dirty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Temperature</a:t>
                      </a:r>
                      <a:endParaRPr lang="en-US" sz="1800" b="1" i="0" dirty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7594" marR="6759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i="0" dirty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K</a:t>
                      </a:r>
                      <a:endParaRPr lang="en-US" sz="1800" b="1" i="0" dirty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7594" marR="6759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i="0" dirty="0">
                          <a:solidFill>
                            <a:srgbClr val="000000"/>
                          </a:solidFill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399.36</a:t>
                      </a:r>
                      <a:endParaRPr lang="en-US" sz="1800" b="1" i="0" dirty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7594" marR="6759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i="0" dirty="0">
                          <a:solidFill>
                            <a:srgbClr val="000000"/>
                          </a:solidFill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413</a:t>
                      </a:r>
                      <a:endParaRPr lang="en-US" sz="1800" b="1" i="0" dirty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7594" marR="6759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i="0" dirty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433</a:t>
                      </a:r>
                      <a:endParaRPr lang="en-US" sz="1800" b="1" i="0" dirty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7594" marR="6759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i="0" dirty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453</a:t>
                      </a:r>
                      <a:endParaRPr lang="en-US" sz="1800" b="1" i="0" dirty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7594" marR="6759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i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466.64</a:t>
                      </a:r>
                      <a:endParaRPr lang="en-US" sz="1800" b="1" i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7594" marR="6759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i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C</a:t>
                      </a:r>
                      <a:endParaRPr lang="en-US" sz="1800" b="1" i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7594" marR="6759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i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Feed Composition</a:t>
                      </a:r>
                      <a:endParaRPr lang="en-US" sz="1800" b="1" i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7594" marR="6759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i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Wt%</a:t>
                      </a:r>
                      <a:endParaRPr lang="en-US" sz="1800" b="1" i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7594" marR="6759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i="0" dirty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2.32</a:t>
                      </a:r>
                      <a:endParaRPr lang="en-US" sz="1800" b="1" i="0" dirty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7594" marR="6759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i="0" dirty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3</a:t>
                      </a:r>
                      <a:endParaRPr lang="en-US" sz="1800" b="1" i="0" dirty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7594" marR="6759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i="0" dirty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4</a:t>
                      </a:r>
                      <a:endParaRPr lang="en-US" sz="1800" b="1" i="0" dirty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7594" marR="6759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i="0" dirty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5</a:t>
                      </a:r>
                      <a:endParaRPr lang="en-US" sz="1800" b="1" i="0" dirty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7594" marR="6759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i="0" dirty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5.68</a:t>
                      </a:r>
                      <a:endParaRPr lang="en-US" sz="1800" b="1" i="0" dirty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7594" marR="6759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i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P</a:t>
                      </a:r>
                      <a:endParaRPr lang="en-US" sz="1800" b="1" i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7594" marR="6759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i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Downstream pressure</a:t>
                      </a:r>
                      <a:endParaRPr lang="en-US" sz="1800" b="1" i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7594" marR="6759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i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mm of Hg</a:t>
                      </a:r>
                      <a:endParaRPr lang="en-US" sz="1800" b="1" i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7594" marR="6759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i="0">
                          <a:solidFill>
                            <a:srgbClr val="000000"/>
                          </a:solidFill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0.16</a:t>
                      </a:r>
                      <a:endParaRPr lang="en-US" sz="1800" b="1" i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7594" marR="6759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i="0">
                          <a:solidFill>
                            <a:srgbClr val="000000"/>
                          </a:solidFill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0.5</a:t>
                      </a:r>
                      <a:endParaRPr lang="en-US" sz="1800" b="1" i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7594" marR="6759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i="0" dirty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1.0</a:t>
                      </a:r>
                      <a:endParaRPr lang="en-US" sz="1800" b="1" i="0" dirty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7594" marR="6759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i="0" dirty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1.5</a:t>
                      </a:r>
                      <a:endParaRPr lang="en-US" sz="1800" b="1" i="0" dirty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7594" marR="6759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i="0" dirty="0">
                          <a:latin typeface="Andalus" pitchFamily="18" charset="-78"/>
                          <a:ea typeface="Times New Roman"/>
                          <a:cs typeface="Andalus" pitchFamily="18" charset="-78"/>
                        </a:rPr>
                        <a:t>1.84</a:t>
                      </a:r>
                      <a:endParaRPr lang="en-US" sz="1800" b="1" i="0" dirty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7594" marR="6759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0"/>
            <a:ext cx="18473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57400" y="1981200"/>
            <a:ext cx="66294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ndalus" pitchFamily="18" charset="-78"/>
                <a:cs typeface="Andalus" pitchFamily="18" charset="-78"/>
              </a:rPr>
              <a:t>Table 2. Process factors and their levels</a:t>
            </a: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ctr"/>
            <a:endParaRPr lang="en-US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0600" y="228600"/>
            <a:ext cx="7772400" cy="1295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EXPERIMENTAL DESIGN</a:t>
            </a:r>
            <a:endParaRPr lang="en-US" sz="4800" dirty="0">
              <a:solidFill>
                <a:schemeClr val="tx1">
                  <a:lumMod val="85000"/>
                  <a:lumOff val="1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362200" y="1066800"/>
          <a:ext cx="6172199" cy="5410201"/>
        </p:xfrm>
        <a:graphic>
          <a:graphicData uri="http://schemas.openxmlformats.org/drawingml/2006/table">
            <a:tbl>
              <a:tblPr/>
              <a:tblGrid>
                <a:gridCol w="859420"/>
                <a:gridCol w="1105605"/>
                <a:gridCol w="503853"/>
                <a:gridCol w="1133670"/>
                <a:gridCol w="755779"/>
                <a:gridCol w="806165"/>
                <a:gridCol w="1007707"/>
              </a:tblGrid>
              <a:tr h="4695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Times New Roman"/>
                          <a:ea typeface="AdvSTP_PSTimR"/>
                          <a:cs typeface="Times New Roman"/>
                        </a:rPr>
                        <a:t>Source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Times New Roman"/>
                          <a:ea typeface="AdvSTP_PSTimR"/>
                          <a:cs typeface="Times New Roman"/>
                        </a:rPr>
                        <a:t>Sum of squares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df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Times New Roman"/>
                          <a:ea typeface="AdvSTP_PSTimR"/>
                          <a:cs typeface="Times New Roman"/>
                        </a:rPr>
                        <a:t>Mean square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F value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p-value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Prob&gt;F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7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Times New Roman"/>
                          <a:ea typeface="Times New Roman"/>
                          <a:cs typeface="Times New Roman"/>
                        </a:rPr>
                        <a:t>Model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Times New Roman"/>
                          <a:ea typeface="Times New Roman"/>
                          <a:cs typeface="Times New Roman"/>
                        </a:rPr>
                        <a:t>0.002522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9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Times New Roman"/>
                          <a:ea typeface="AdvSTP_PSTimR"/>
                          <a:cs typeface="Times New Roman"/>
                        </a:rPr>
                        <a:t>0.0002802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70.77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Times New Roman"/>
                          <a:cs typeface="Times New Roman"/>
                        </a:rPr>
                        <a:t>&lt; 0.0001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84455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Significant 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987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Times New Roman"/>
                          <a:cs typeface="Times New Roman"/>
                        </a:rPr>
                        <a:t>T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Times New Roman"/>
                          <a:ea typeface="AdvSTP_PSTimR"/>
                          <a:cs typeface="Times New Roman"/>
                        </a:rPr>
                        <a:t>0.0007571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Times New Roman"/>
                          <a:ea typeface="AdvSTP_PSTimR"/>
                          <a:cs typeface="Times New Roman"/>
                        </a:rPr>
                        <a:t>1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0.0007571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Times New Roman"/>
                          <a:cs typeface="Times New Roman"/>
                        </a:rPr>
                        <a:t>191.21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Times New Roman"/>
                          <a:cs typeface="Times New Roman"/>
                        </a:rPr>
                        <a:t>&lt; 0.0001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400">
                        <a:latin typeface="Times New Roman"/>
                        <a:ea typeface="AdvSTP_PSTimR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7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Times New Roman"/>
                          <a:ea typeface="Times New Roman"/>
                          <a:cs typeface="Times New Roman"/>
                        </a:rPr>
                        <a:t>0.0004814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1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Times New Roman"/>
                          <a:ea typeface="Times New Roman"/>
                          <a:cs typeface="Times New Roman"/>
                        </a:rPr>
                        <a:t>0.0004814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121.57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Times New Roman"/>
                          <a:cs typeface="Times New Roman"/>
                        </a:rPr>
                        <a:t>&lt; 0.0001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400">
                        <a:latin typeface="Times New Roman"/>
                        <a:ea typeface="AdvSTP_PSTimR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7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Times New Roman"/>
                          <a:cs typeface="Times New Roman"/>
                        </a:rPr>
                        <a:t>P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Times New Roman"/>
                          <a:cs typeface="Times New Roman"/>
                        </a:rPr>
                        <a:t>0.0006196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Times New Roman"/>
                          <a:ea typeface="AdvSTP_PSTimR"/>
                          <a:cs typeface="Times New Roman"/>
                        </a:rPr>
                        <a:t>1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Times New Roman"/>
                          <a:ea typeface="Times New Roman"/>
                          <a:cs typeface="Times New Roman"/>
                        </a:rPr>
                        <a:t>0.0006196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156.48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Times New Roman"/>
                          <a:cs typeface="Times New Roman"/>
                        </a:rPr>
                        <a:t>&lt; 0.0001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400">
                        <a:latin typeface="Times New Roman"/>
                        <a:ea typeface="AdvSTP_PSTimR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7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TC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0.0000099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Times New Roman"/>
                          <a:ea typeface="AdvSTP_PSTimR"/>
                          <a:cs typeface="Times New Roman"/>
                        </a:rPr>
                        <a:t>1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Times New Roman"/>
                          <a:ea typeface="AdvSTP_PSTimR"/>
                          <a:cs typeface="Times New Roman"/>
                        </a:rPr>
                        <a:t>0.0000099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2.52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Times New Roman"/>
                          <a:cs typeface="Times New Roman"/>
                        </a:rPr>
                        <a:t>0.1433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400">
                        <a:latin typeface="Times New Roman"/>
                        <a:ea typeface="AdvSTP_PSTimR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7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TP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Times New Roman"/>
                          <a:ea typeface="AdvSTP_PSTimR"/>
                          <a:cs typeface="Times New Roman"/>
                        </a:rPr>
                        <a:t>0.0001778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Times New Roman"/>
                          <a:ea typeface="AdvSTP_PSTimR"/>
                          <a:cs typeface="Times New Roman"/>
                        </a:rPr>
                        <a:t>1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Times New Roman"/>
                          <a:ea typeface="AdvSTP_PSTimR"/>
                          <a:cs typeface="Times New Roman"/>
                        </a:rPr>
                        <a:t>0.0001778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Times New Roman"/>
                          <a:ea typeface="AdvSTP_PSTimR"/>
                          <a:cs typeface="Times New Roman"/>
                        </a:rPr>
                        <a:t>44.92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Times New Roman"/>
                          <a:cs typeface="Times New Roman"/>
                        </a:rPr>
                        <a:t>&lt; 0.0001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400">
                        <a:latin typeface="Times New Roman"/>
                        <a:ea typeface="AdvSTP_PSTimR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7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CP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0.00003192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1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Times New Roman"/>
                          <a:ea typeface="AdvSTP_PSTimR"/>
                          <a:cs typeface="Times New Roman"/>
                        </a:rPr>
                        <a:t>0.00003192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Times New Roman"/>
                          <a:ea typeface="AdvSTP_PSTimR"/>
                          <a:cs typeface="Times New Roman"/>
                        </a:rPr>
                        <a:t>8.06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0.0176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400">
                        <a:latin typeface="Times New Roman"/>
                        <a:ea typeface="AdvSTP_PSTimR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69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T</a:t>
                      </a:r>
                      <a:r>
                        <a:rPr lang="it-IT" sz="1400" baseline="30000">
                          <a:latin typeface="Times New Roman"/>
                          <a:ea typeface="AdvSTP_PSTimR"/>
                          <a:cs typeface="Times New Roman"/>
                        </a:rPr>
                        <a:t>2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0.0002921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1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Times New Roman"/>
                          <a:ea typeface="AdvSTP_PSTimR"/>
                          <a:cs typeface="Times New Roman"/>
                        </a:rPr>
                        <a:t>0.0002921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Times New Roman"/>
                          <a:ea typeface="AdvSTP_PSTimR"/>
                          <a:cs typeface="Times New Roman"/>
                        </a:rPr>
                        <a:t>73.77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Times New Roman"/>
                          <a:cs typeface="Times New Roman"/>
                        </a:rPr>
                        <a:t>&lt; 0.0001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400">
                        <a:latin typeface="Times New Roman"/>
                        <a:ea typeface="AdvSTP_PSTimR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7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C</a:t>
                      </a:r>
                      <a:r>
                        <a:rPr lang="it-IT" sz="1400" baseline="30000">
                          <a:latin typeface="Times New Roman"/>
                          <a:ea typeface="AdvSTP_PSTimR"/>
                          <a:cs typeface="Times New Roman"/>
                        </a:rPr>
                        <a:t>2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0.00002586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1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Times New Roman"/>
                          <a:ea typeface="AdvSTP_PSTimR"/>
                          <a:cs typeface="Times New Roman"/>
                        </a:rPr>
                        <a:t>0.00002586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Times New Roman"/>
                          <a:ea typeface="AdvSTP_PSTimR"/>
                          <a:cs typeface="Times New Roman"/>
                        </a:rPr>
                        <a:t>6.53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Times New Roman"/>
                          <a:cs typeface="Times New Roman"/>
                        </a:rPr>
                        <a:t>0.0286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400">
                        <a:latin typeface="Times New Roman"/>
                        <a:ea typeface="AdvSTP_PSTimR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60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P</a:t>
                      </a:r>
                      <a:r>
                        <a:rPr lang="it-IT" sz="1400" baseline="30000">
                          <a:latin typeface="Times New Roman"/>
                          <a:ea typeface="AdvSTP_PSTimR"/>
                          <a:cs typeface="Times New Roman"/>
                        </a:rPr>
                        <a:t>2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0.000189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1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Times New Roman"/>
                          <a:ea typeface="AdvSTP_PSTimR"/>
                          <a:cs typeface="Times New Roman"/>
                        </a:rPr>
                        <a:t>0.000189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Times New Roman"/>
                          <a:ea typeface="Times New Roman"/>
                          <a:cs typeface="Times New Roman"/>
                        </a:rPr>
                        <a:t>47.74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Times New Roman"/>
                          <a:cs typeface="Times New Roman"/>
                        </a:rPr>
                        <a:t>&lt; 0.0001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400">
                        <a:latin typeface="Times New Roman"/>
                        <a:ea typeface="AdvSTP_PSTimR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7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Times New Roman"/>
                          <a:cs typeface="Times New Roman"/>
                        </a:rPr>
                        <a:t>Residual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0.0000396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10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Times New Roman"/>
                          <a:ea typeface="AdvSTP_PSTimR"/>
                          <a:cs typeface="Times New Roman"/>
                        </a:rPr>
                        <a:t>0.00000396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400" dirty="0">
                        <a:latin typeface="Times New Roman"/>
                        <a:ea typeface="AdvSTP_PSTimR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400">
                        <a:latin typeface="Times New Roman"/>
                        <a:ea typeface="AdvSTP_PSTimR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400">
                        <a:latin typeface="Times New Roman"/>
                        <a:ea typeface="AdvSTP_PSTimR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25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Times New Roman"/>
                          <a:cs typeface="Times New Roman"/>
                        </a:rPr>
                        <a:t>Lack of Fit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0.0000396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5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Times New Roman"/>
                          <a:ea typeface="AdvSTP_PSTimR"/>
                          <a:cs typeface="Times New Roman"/>
                        </a:rPr>
                        <a:t>0.000007919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400" dirty="0">
                        <a:latin typeface="Times New Roman"/>
                        <a:ea typeface="AdvSTP_PSTimR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400">
                        <a:latin typeface="Times New Roman"/>
                        <a:ea typeface="AdvSTP_PSTimR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4300" algn="l"/>
                          <a:tab pos="444500" algn="r"/>
                          <a:tab pos="2073275" algn="r"/>
                          <a:tab pos="3053080" algn="r"/>
                          <a:tab pos="4032885" algn="r"/>
                          <a:tab pos="5012690" algn="r"/>
                          <a:tab pos="5992495" algn="r"/>
                        </a:tabLst>
                      </a:pPr>
                      <a:endParaRPr lang="it-IT" sz="1400">
                        <a:latin typeface="Times New Roman"/>
                        <a:ea typeface="AdvSTP_PSTimR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6956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Times New Roman"/>
                          <a:cs typeface="Times New Roman"/>
                        </a:rPr>
                        <a:t>Pure Error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0.000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5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latin typeface="Times New Roman"/>
                          <a:ea typeface="AdvSTP_PSTimR"/>
                          <a:cs typeface="Times New Roman"/>
                        </a:rPr>
                        <a:t>0.000</a:t>
                      </a: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400" dirty="0">
                        <a:latin typeface="Times New Roman"/>
                        <a:ea typeface="AdvSTP_PSTimR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400">
                        <a:latin typeface="Times New Roman"/>
                        <a:ea typeface="AdvSTP_PSTimR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400" dirty="0">
                        <a:latin typeface="Times New Roman"/>
                        <a:ea typeface="AdvSTP_PSTimR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7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R</a:t>
                      </a:r>
                      <a:r>
                        <a:rPr lang="it-IT" sz="1400" baseline="30000">
                          <a:latin typeface="Times New Roman"/>
                          <a:ea typeface="AdvSTP_PSTimR"/>
                          <a:cs typeface="Times New Roman"/>
                        </a:rPr>
                        <a:t>2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0.9845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400">
                        <a:latin typeface="Times New Roman"/>
                        <a:ea typeface="AdvSTP_PSTimR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400" dirty="0">
                        <a:latin typeface="Times New Roman"/>
                        <a:ea typeface="AdvSTP_PSTimR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400" dirty="0">
                        <a:latin typeface="Times New Roman"/>
                        <a:ea typeface="AdvSTP_PSTimR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400" dirty="0">
                        <a:latin typeface="Times New Roman"/>
                        <a:ea typeface="AdvSTP_PSTimR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400" dirty="0">
                        <a:latin typeface="Times New Roman"/>
                        <a:ea typeface="AdvSTP_PSTimR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7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Adj R</a:t>
                      </a:r>
                      <a:r>
                        <a:rPr lang="it-IT" sz="1400" baseline="30000">
                          <a:latin typeface="Times New Roman"/>
                          <a:ea typeface="AdvSTP_PSTimR"/>
                          <a:cs typeface="Times New Roman"/>
                        </a:rPr>
                        <a:t>2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latin typeface="Times New Roman"/>
                          <a:ea typeface="AdvSTP_PSTimR"/>
                          <a:cs typeface="Times New Roman"/>
                        </a:rPr>
                        <a:t>0.9706</a:t>
                      </a: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400">
                        <a:latin typeface="Times New Roman"/>
                        <a:ea typeface="AdvSTP_PSTimR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400" dirty="0">
                        <a:latin typeface="Times New Roman"/>
                        <a:ea typeface="AdvSTP_PSTimR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400" dirty="0">
                        <a:latin typeface="Times New Roman"/>
                        <a:ea typeface="AdvSTP_PSTimR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400">
                        <a:latin typeface="Times New Roman"/>
                        <a:ea typeface="AdvSTP_PSTimR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400" dirty="0">
                        <a:latin typeface="Times New Roman"/>
                        <a:ea typeface="AdvSTP_PSTimR"/>
                        <a:cs typeface="Times New Roman"/>
                      </a:endParaRPr>
                    </a:p>
                  </a:txBody>
                  <a:tcPr marL="67681" marR="6768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1676400" y="152401"/>
            <a:ext cx="73152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" algn="l"/>
                <a:tab pos="444500" algn="r"/>
                <a:tab pos="2073275" algn="r"/>
                <a:tab pos="3052763" algn="r"/>
                <a:tab pos="4032250" algn="r"/>
                <a:tab pos="5013325" algn="r"/>
                <a:tab pos="5992813" algn="r"/>
              </a:tabLst>
            </a:pP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" algn="l"/>
                <a:tab pos="444500" algn="r"/>
                <a:tab pos="2073275" algn="r"/>
                <a:tab pos="3052763" algn="r"/>
                <a:tab pos="4032250" algn="r"/>
                <a:tab pos="5013325" algn="r"/>
                <a:tab pos="5992813" algn="r"/>
              </a:tabLst>
            </a:pPr>
            <a:r>
              <a:rPr kumimoji="0" lang="it-IT" sz="2400" b="1" u="none" strike="noStrike" cap="none" normalizeH="0" baseline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ndalus" pitchFamily="18" charset="-78"/>
                <a:ea typeface="AdvSTP_PSTimR"/>
                <a:cs typeface="Andalus" pitchFamily="18" charset="-78"/>
              </a:rPr>
              <a:t>ANOVA values of response surface quadratic model to PSI.</a:t>
            </a:r>
            <a:endParaRPr kumimoji="0" lang="it-IT" sz="2400" b="0" u="none" strike="noStrike" cap="none" normalizeH="0" baseline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676400" y="457200"/>
            <a:ext cx="7086600" cy="228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400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The final empirical model is as follows:</a:t>
            </a:r>
            <a:endParaRPr lang="en-US" sz="4400" dirty="0" smtClean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0" y="819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" algn="l"/>
                <a:tab pos="1828800" algn="l"/>
                <a:tab pos="3543300" algn="l"/>
                <a:tab pos="52578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33600" y="2514600"/>
            <a:ext cx="6858000" cy="3505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J</a:t>
            </a:r>
            <a:r>
              <a:rPr lang="en-US" sz="2800" baseline="-25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i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 = -2.38841+ 0.010368T+ 0.003544C+ 0.23564P- 0.00005587TC- 0.0004715TP- 0.003995CP-0.000011255T</a:t>
            </a:r>
            <a:r>
              <a:rPr lang="en-US" sz="2800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2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-0.00133967C</a:t>
            </a:r>
            <a:r>
              <a:rPr lang="en-US" sz="2800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2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-0.014487P</a:t>
            </a:r>
            <a:r>
              <a:rPr lang="en-US" sz="2800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2</a:t>
            </a:r>
            <a:endParaRPr lang="en-US" sz="2800" baseline="30000" dirty="0">
              <a:solidFill>
                <a:schemeClr val="tx1">
                  <a:lumMod val="85000"/>
                  <a:lumOff val="1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8600" y="152400"/>
            <a:ext cx="8610600" cy="190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ndalus" pitchFamily="18" charset="-78"/>
                <a:cs typeface="Andalus" pitchFamily="18" charset="-78"/>
              </a:rPr>
              <a:t>Surface plot and 3D contour plot showing effect of temperature and feed concentration on </a:t>
            </a:r>
            <a:r>
              <a:rPr lang="en-US" sz="3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ndalus" pitchFamily="18" charset="-78"/>
                <a:cs typeface="Andalus" pitchFamily="18" charset="-78"/>
              </a:rPr>
              <a:t>J</a:t>
            </a:r>
            <a:r>
              <a:rPr lang="en-US" sz="3200" baseline="-25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ndalus" pitchFamily="18" charset="-78"/>
                <a:cs typeface="Andalus" pitchFamily="18" charset="-78"/>
              </a:rPr>
              <a:t>i</a:t>
            </a:r>
            <a:endParaRPr lang="en-US" sz="3200" dirty="0" smtClean="0">
              <a:solidFill>
                <a:schemeClr val="tx1">
                  <a:lumMod val="75000"/>
                  <a:lumOff val="2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ctr"/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6019800"/>
            <a:ext cx="86106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Fig. 9. </a:t>
            </a:r>
            <a:r>
              <a:rPr lang="it-IT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Surface plot (a) and 3D contour plot (b) showing effect of temperature and feed composition on J</a:t>
            </a:r>
            <a:r>
              <a:rPr lang="it-IT" baseline="-25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i</a:t>
            </a:r>
            <a:r>
              <a:rPr lang="it-IT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ctr"/>
            <a:endParaRPr lang="en-US" dirty="0"/>
          </a:p>
        </p:txBody>
      </p:sp>
      <p:pic>
        <p:nvPicPr>
          <p:cNvPr id="2" name="Picture 2" descr="F:\spain\Untitled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2" y="1752600"/>
            <a:ext cx="8891588" cy="4114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152400"/>
            <a:ext cx="8610600" cy="190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ndalus" pitchFamily="18" charset="-78"/>
                <a:cs typeface="Andalus" pitchFamily="18" charset="-78"/>
              </a:rPr>
              <a:t>Surface plot and 3D contour plot showing effect of temperature and downstream pressure on </a:t>
            </a:r>
            <a:r>
              <a:rPr lang="en-US" sz="3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ndalus" pitchFamily="18" charset="-78"/>
                <a:cs typeface="Andalus" pitchFamily="18" charset="-78"/>
              </a:rPr>
              <a:t>J</a:t>
            </a:r>
            <a:r>
              <a:rPr lang="en-US" sz="3200" baseline="-25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ndalus" pitchFamily="18" charset="-78"/>
                <a:cs typeface="Andalus" pitchFamily="18" charset="-78"/>
              </a:rPr>
              <a:t>i</a:t>
            </a:r>
            <a:endParaRPr lang="en-US" sz="3200" dirty="0" smtClean="0">
              <a:solidFill>
                <a:schemeClr val="tx1">
                  <a:lumMod val="75000"/>
                  <a:lumOff val="2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ctr"/>
            <a:endParaRPr lang="en-US" sz="3200" dirty="0"/>
          </a:p>
        </p:txBody>
      </p:sp>
      <p:pic>
        <p:nvPicPr>
          <p:cNvPr id="2051" name="Picture 3" descr="F:\spain\Untitledff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676400"/>
            <a:ext cx="8610600" cy="4191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09600" y="5943599"/>
            <a:ext cx="7848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Fig. 10. </a:t>
            </a:r>
            <a:r>
              <a:rPr lang="it-IT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Surface plot (a) and 3D contour plot (b) showing effect of temperature and downstream pressure on J</a:t>
            </a:r>
            <a:r>
              <a:rPr lang="it-IT" baseline="-25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i</a:t>
            </a:r>
            <a:r>
              <a:rPr lang="it-IT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52400"/>
            <a:ext cx="8610600" cy="190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sto MT" pitchFamily="18" charset="0"/>
              </a:rPr>
              <a:t> 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Surface plot and 3D contour plot showing effect of feed concentration and downstream pressure on </a:t>
            </a:r>
            <a:r>
              <a:rPr lang="en-US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J</a:t>
            </a:r>
            <a:r>
              <a:rPr lang="en-US" sz="3200" baseline="-25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i</a:t>
            </a:r>
            <a:endParaRPr lang="en-US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pPr algn="ctr"/>
            <a:endParaRPr lang="en-US" sz="3200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" y="6096000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Fig. 11. </a:t>
            </a:r>
            <a:r>
              <a:rPr lang="it-IT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Surface plot (a) and 3D contour plot (b) showing effect of downstream pressure and feed composition on J</a:t>
            </a:r>
            <a:r>
              <a:rPr lang="it-IT" baseline="-25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i</a:t>
            </a:r>
            <a:r>
              <a:rPr lang="it-IT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2050" name="Picture 2" descr="F:\spain\Untitledffrf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828800"/>
            <a:ext cx="8610600" cy="3962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8400" y="714356"/>
            <a:ext cx="49359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CONCLUSION</a:t>
            </a:r>
            <a:endParaRPr lang="en-US" sz="4400" b="1" dirty="0">
              <a:ln>
                <a:solidFill>
                  <a:schemeClr val="tx2">
                    <a:lumMod val="50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1676400"/>
            <a:ext cx="83058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smtClean="0">
                <a:latin typeface="Andalus" pitchFamily="18" charset="-78"/>
                <a:cs typeface="Andalus" pitchFamily="18" charset="-78"/>
              </a:rPr>
              <a:t>Removal of polyaromatic hydrocarbons from diesel is an important challenge to today’s refiner in order to meet fuel emission specifications. We have chosen a model diesel composition and studied the separation of PAHs using Pervaporation technique. A dense aromatic polyimide membrane was prepared using a simple and relatively inexpensive method. The effect of different operating variables on the combined permeation flux was investigated. The regression equations between the three physico-chemical parameters viz. temperature, downstream pressure and feed composition and the response J</a:t>
            </a:r>
            <a:r>
              <a:rPr lang="it-IT" sz="2000" b="1" baseline="-25000" dirty="0" smtClean="0">
                <a:latin typeface="Andalus" pitchFamily="18" charset="-78"/>
                <a:cs typeface="Andalus" pitchFamily="18" charset="-78"/>
              </a:rPr>
              <a:t>i</a:t>
            </a:r>
            <a:r>
              <a:rPr lang="it-IT" sz="2000" b="1" dirty="0" smtClean="0">
                <a:latin typeface="Andalus" pitchFamily="18" charset="-78"/>
                <a:cs typeface="Andalus" pitchFamily="18" charset="-78"/>
              </a:rPr>
              <a:t> were obtained. The optimum operating condition was established using RSM at a temperature of 452.59K, downstream pressure 0.50 mm of Hg, PAH  in feed 4.92 wt% for the maximum value of J</a:t>
            </a:r>
            <a:r>
              <a:rPr lang="it-IT" sz="2000" b="1" baseline="-25000" dirty="0" smtClean="0">
                <a:latin typeface="Andalus" pitchFamily="18" charset="-78"/>
                <a:cs typeface="Andalus" pitchFamily="18" charset="-78"/>
              </a:rPr>
              <a:t>i</a:t>
            </a:r>
            <a:r>
              <a:rPr lang="it-IT" sz="2000" b="1" dirty="0" smtClean="0">
                <a:latin typeface="Andalus" pitchFamily="18" charset="-78"/>
                <a:cs typeface="Andalus" pitchFamily="18" charset="-78"/>
              </a:rPr>
              <a:t> (0.0705214 kg m</a:t>
            </a:r>
            <a:r>
              <a:rPr lang="it-IT" sz="2000" b="1" baseline="30000" dirty="0" smtClean="0">
                <a:latin typeface="Andalus" pitchFamily="18" charset="-78"/>
                <a:cs typeface="Andalus" pitchFamily="18" charset="-78"/>
              </a:rPr>
              <a:t>-2</a:t>
            </a:r>
            <a:r>
              <a:rPr lang="it-IT" sz="2000" b="1" dirty="0" smtClean="0">
                <a:latin typeface="Andalus" pitchFamily="18" charset="-78"/>
                <a:cs typeface="Andalus" pitchFamily="18" charset="-78"/>
              </a:rPr>
              <a:t> h</a:t>
            </a:r>
            <a:r>
              <a:rPr lang="it-IT" sz="2000" b="1" baseline="30000" dirty="0" smtClean="0">
                <a:latin typeface="Andalus" pitchFamily="18" charset="-78"/>
                <a:cs typeface="Andalus" pitchFamily="18" charset="-78"/>
              </a:rPr>
              <a:t>-1</a:t>
            </a:r>
            <a:r>
              <a:rPr lang="it-IT" sz="2000" b="1" dirty="0" smtClean="0">
                <a:latin typeface="Andalus" pitchFamily="18" charset="-78"/>
                <a:cs typeface="Andalus" pitchFamily="18" charset="-78"/>
              </a:rPr>
              <a:t>). The percent removal of PAHs was about 50% in this study.</a:t>
            </a:r>
            <a:endParaRPr lang="en-US" sz="2000" b="1" dirty="0" smtClean="0">
              <a:latin typeface="Andalus" pitchFamily="18" charset="-78"/>
              <a:cs typeface="Andalus" pitchFamily="18" charset="-78"/>
            </a:endParaRPr>
          </a:p>
          <a:p>
            <a:pPr algn="just">
              <a:defRPr/>
            </a:pPr>
            <a:endParaRPr lang="en-US" sz="1600" dirty="0">
              <a:ln w="50800"/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857224" y="1071546"/>
            <a:ext cx="7462862" cy="6509474"/>
          </a:xfrm>
          <a:noFill/>
        </p:spPr>
        <p:txBody>
          <a:bodyPr wrap="square" anchor="ctr">
            <a:spAutoFit/>
          </a:bodyPr>
          <a:lstStyle/>
          <a:p>
            <a:pPr marL="225425" indent="-225425" algn="just">
              <a:spcBef>
                <a:spcPct val="0"/>
              </a:spcBef>
              <a:tabLst>
                <a:tab pos="165100" algn="l"/>
              </a:tabLst>
            </a:pPr>
            <a:r>
              <a:rPr lang="it-IT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1. Katarzynski, D., and Staudt, C. (2010). Temperature-dependent separation of naphthalene/n-decane mixtures using 6FDA-DABA-copolyimide membranes, </a:t>
            </a:r>
            <a:r>
              <a:rPr lang="it-IT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J. Membr. Sci</a:t>
            </a:r>
            <a:r>
              <a:rPr lang="it-IT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., 348, 84-90.</a:t>
            </a:r>
            <a:endParaRPr lang="en-US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Calibri" pitchFamily="34" charset="0"/>
              <a:cs typeface="Times New Roman" pitchFamily="18" charset="0"/>
            </a:endParaRPr>
          </a:p>
          <a:p>
            <a:pPr marL="228600" indent="-228600" algn="just">
              <a:spcBef>
                <a:spcPct val="0"/>
              </a:spcBef>
              <a:tabLst>
                <a:tab pos="165100" algn="l"/>
              </a:tabLst>
            </a:pPr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itchFamily="18" charset="0"/>
              </a:rPr>
              <a:t>2. </a:t>
            </a:r>
            <a:r>
              <a:rPr lang="it-IT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Salehian, P., Chua, M. L., Askari, M., Shi, G. M., and Chung, T. -S. (2015). In situ regulation of micro-pore to design high performance polyimide membranes for pervaporation dehydration of isopropanol, </a:t>
            </a:r>
            <a:r>
              <a:rPr lang="it-IT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J. Membr. Sci</a:t>
            </a:r>
            <a:r>
              <a:rPr lang="it-IT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., 493, 299-310.</a:t>
            </a:r>
            <a:endParaRPr lang="en-US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itchFamily="18" charset="0"/>
            </a:endParaRPr>
          </a:p>
          <a:p>
            <a:pPr marL="228600" indent="-228600" algn="just">
              <a:spcBef>
                <a:spcPct val="0"/>
              </a:spcBef>
              <a:tabLst>
                <a:tab pos="165100" algn="l"/>
              </a:tabLst>
            </a:pPr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itchFamily="18" charset="0"/>
              </a:rPr>
              <a:t>3. </a:t>
            </a:r>
            <a:r>
              <a:rPr lang="it-IT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Roychowdhury, S., and Mitra, D. (2016). Separation of phenanthrene/n-tetradecane mixtures (model diesel) via pervaporation using an aromatic polyimide membrane, </a:t>
            </a:r>
            <a:r>
              <a:rPr lang="it-IT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Polym. Eng. Sci.</a:t>
            </a:r>
            <a:r>
              <a:rPr lang="it-IT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, d.o.i. 10.1002.</a:t>
            </a:r>
            <a:r>
              <a:rPr lang="it-IT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endParaRPr lang="en-US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itchFamily="18" charset="0"/>
            </a:endParaRPr>
          </a:p>
          <a:p>
            <a:pPr marL="228600" indent="-228600" algn="just">
              <a:spcBef>
                <a:spcPct val="0"/>
              </a:spcBef>
              <a:tabLst>
                <a:tab pos="165100" algn="l"/>
              </a:tabLst>
            </a:pPr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itchFamily="18" charset="0"/>
              </a:rPr>
              <a:t>4. </a:t>
            </a:r>
            <a:r>
              <a:rPr lang="it-IT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Kononova, S. V., Kremnev, R. V., Suvorova, E. I., Baklagina, Y. G., Volcheck, B. Z., Uchytil, P., Shabsels, B. M., Romashkova, K. A., Setnickova, K., and Reznickova, J. (2015). Pervaporation membranes with poly(γ-benzyl-L-glutamate) selective layers for separation of toluene-n-heptane mixtures, </a:t>
            </a:r>
            <a:r>
              <a:rPr lang="it-IT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J. Membr. Sci</a:t>
            </a:r>
            <a:r>
              <a:rPr lang="it-IT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., 477, 14-24.</a:t>
            </a:r>
            <a:endParaRPr lang="en-US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itchFamily="18" charset="0"/>
            </a:endParaRPr>
          </a:p>
          <a:p>
            <a:pPr marL="228600" indent="-228600" algn="just">
              <a:spcBef>
                <a:spcPct val="0"/>
              </a:spcBef>
              <a:tabLst>
                <a:tab pos="165100" algn="l"/>
              </a:tabLst>
            </a:pPr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itchFamily="18" charset="0"/>
              </a:rPr>
              <a:t>5. </a:t>
            </a:r>
            <a:r>
              <a:rPr 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Katarzynski</a:t>
            </a:r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D., </a:t>
            </a:r>
            <a:r>
              <a:rPr 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Pithan</a:t>
            </a:r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F., and </a:t>
            </a:r>
            <a:r>
              <a:rPr 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Staudt</a:t>
            </a:r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C. (2008). Pervaporation of Multi Component Aromatic/Aliphatic Mixtures through Copolyimide Membrane, </a:t>
            </a:r>
            <a:r>
              <a:rPr lang="en-US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Sep. Sci. Technol</a:t>
            </a:r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., 43, 59-70.</a:t>
            </a:r>
            <a:endParaRPr lang="en-US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itchFamily="18" charset="0"/>
            </a:endParaRPr>
          </a:p>
          <a:p>
            <a:pPr marL="228600" indent="-228600" algn="just">
              <a:spcBef>
                <a:spcPct val="0"/>
              </a:spcBef>
              <a:tabLst>
                <a:tab pos="165100" algn="l"/>
              </a:tabLst>
            </a:pPr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Mitra</a:t>
            </a:r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D. (2012). Desulfurization of Gasoline by Pervaporation, </a:t>
            </a:r>
            <a:r>
              <a:rPr lang="en-US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SEP PURIF REV</a:t>
            </a:r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., 41, 97-125.</a:t>
            </a:r>
          </a:p>
          <a:p>
            <a:pPr marL="228600" indent="-228600" algn="just">
              <a:spcBef>
                <a:spcPct val="0"/>
              </a:spcBef>
              <a:tabLst>
                <a:tab pos="165100" algn="l"/>
              </a:tabLst>
            </a:pPr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7. Kim, K., </a:t>
            </a:r>
            <a:r>
              <a:rPr 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Yoo</a:t>
            </a:r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T., Kim. J., Ha, H., and Han, H. (2015). Effects of </a:t>
            </a:r>
            <a:r>
              <a:rPr 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Dianhydrides</a:t>
            </a:r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on the Thermal Behavior of Linear and </a:t>
            </a:r>
            <a:r>
              <a:rPr 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Crosslinked</a:t>
            </a:r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Polyimides, </a:t>
            </a:r>
            <a:r>
              <a:rPr lang="en-US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J. Appl. </a:t>
            </a:r>
            <a:r>
              <a:rPr lang="en-US" sz="14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Polym</a:t>
            </a:r>
            <a:r>
              <a:rPr lang="en-US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 Sci.</a:t>
            </a:r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132, 41412 (1-9). </a:t>
            </a:r>
          </a:p>
          <a:p>
            <a:pPr marL="228600" indent="-228600" algn="just">
              <a:spcBef>
                <a:spcPct val="0"/>
              </a:spcBef>
              <a:tabLst>
                <a:tab pos="165100" algn="l"/>
              </a:tabLst>
            </a:pPr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8. </a:t>
            </a:r>
            <a:r>
              <a:rPr 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Kuang</a:t>
            </a:r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G., Jiang, L. Y., Wang, Y., and Chung, T. S. (2010). Asymmetric hollow fibers by polyimide and </a:t>
            </a:r>
            <a:r>
              <a:rPr 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polybenzimidazole</a:t>
            </a:r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blends for toluene/</a:t>
            </a:r>
            <a:r>
              <a:rPr 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iso</a:t>
            </a:r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-octane separation, </a:t>
            </a:r>
            <a:r>
              <a:rPr lang="en-US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J. </a:t>
            </a:r>
            <a:r>
              <a:rPr lang="en-US" sz="14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Membr</a:t>
            </a:r>
            <a:r>
              <a:rPr lang="en-US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 Sci</a:t>
            </a:r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., 360, 303-314.</a:t>
            </a:r>
          </a:p>
          <a:p>
            <a:pPr marL="228600" indent="-228600" algn="just">
              <a:spcBef>
                <a:spcPct val="0"/>
              </a:spcBef>
              <a:tabLst>
                <a:tab pos="165100" algn="l"/>
              </a:tabLst>
            </a:pPr>
            <a:r>
              <a:rPr 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pPr algn="just">
              <a:spcBef>
                <a:spcPct val="0"/>
              </a:spcBef>
              <a:tabLst>
                <a:tab pos="165100" algn="l"/>
              </a:tabLst>
            </a:pPr>
            <a:endParaRPr lang="en-US" sz="1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>
              <a:spcBef>
                <a:spcPct val="0"/>
              </a:spcBef>
              <a:tabLst>
                <a:tab pos="165100" algn="l"/>
              </a:tabLst>
            </a:pPr>
            <a:endParaRPr lang="en-US" sz="1400" dirty="0" smtClean="0"/>
          </a:p>
          <a:p>
            <a:pPr algn="just" eaLnBrk="1" hangingPunct="1">
              <a:spcBef>
                <a:spcPct val="0"/>
              </a:spcBef>
              <a:buFontTx/>
              <a:buNone/>
              <a:tabLst>
                <a:tab pos="165100" algn="l"/>
              </a:tabLst>
            </a:pPr>
            <a:endParaRPr lang="en-US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00364" y="214290"/>
            <a:ext cx="33698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ritannic Bold" pitchFamily="34" charset="0"/>
              </a:rPr>
              <a:t>REFERENCES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Britannic Bold" pitchFamily="34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 Placeholder 2"/>
          <p:cNvSpPr>
            <a:spLocks noGrp="1"/>
          </p:cNvSpPr>
          <p:nvPr>
            <p:ph type="body" idx="1"/>
          </p:nvPr>
        </p:nvSpPr>
        <p:spPr>
          <a:xfrm>
            <a:off x="1905000" y="1447800"/>
            <a:ext cx="6596090" cy="4267200"/>
          </a:xfrm>
        </p:spPr>
        <p:txBody>
          <a:bodyPr>
            <a:normAutofit fontScale="92500" lnSpcReduction="10000"/>
          </a:bodyPr>
          <a:lstStyle/>
          <a:p>
            <a:pPr marL="73025" lvl="0" algn="just"/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ndalus" pitchFamily="18" charset="-78"/>
                <a:cs typeface="Andalus" pitchFamily="18" charset="-78"/>
              </a:rPr>
              <a:t>I would like to express my heartiest gratitude to Department of Science and Technology (DST FAST TRACK, </a:t>
            </a:r>
            <a:r>
              <a:rPr lang="en-US" sz="3600" dirty="0" smtClean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ndalus" pitchFamily="18" charset="-78"/>
                <a:cs typeface="Andalus" pitchFamily="18" charset="-78"/>
              </a:rPr>
              <a:t>Sanction No. SERB/F/0796/2012-2013 dated 15/05/2012</a:t>
            </a: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ndalus" pitchFamily="18" charset="-78"/>
                <a:cs typeface="Andalus" pitchFamily="18" charset="-78"/>
              </a:rPr>
              <a:t>), Government of India for providing the financial support and University of Calcutta for </a:t>
            </a:r>
            <a:r>
              <a:rPr lang="it-IT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ndalus" pitchFamily="18" charset="-78"/>
                <a:cs typeface="Andalus" pitchFamily="18" charset="-78"/>
              </a:rPr>
              <a:t>infrastructural support.</a:t>
            </a:r>
            <a:endParaRPr lang="en-US" sz="3600" dirty="0" smtClean="0">
              <a:solidFill>
                <a:schemeClr val="tx1">
                  <a:lumMod val="75000"/>
                  <a:lumOff val="2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9800" y="533400"/>
            <a:ext cx="529984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ritannic Bold" pitchFamily="34" charset="0"/>
              </a:rPr>
              <a:t>ACKNOWLEDGEMENT</a:t>
            </a:r>
            <a:endParaRPr lang="en-US" sz="4400" b="1" dirty="0">
              <a:solidFill>
                <a:schemeClr val="tx1">
                  <a:lumMod val="85000"/>
                  <a:lumOff val="15000"/>
                </a:schemeClr>
              </a:solidFill>
              <a:latin typeface="Britannic Bold" pitchFamily="34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5257800"/>
            <a:ext cx="7772400" cy="1404934"/>
          </a:xfrm>
          <a:extLst/>
        </p:spPr>
        <p:txBody>
          <a:bodyPr>
            <a:prstTxWarp prst="textDoubleWave1">
              <a:avLst>
                <a:gd name="adj1" fmla="val 6250"/>
                <a:gd name="adj2" fmla="val -583"/>
              </a:avLst>
            </a:prstTxWarp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9600" b="1" dirty="0" smtClean="0">
                <a:solidFill>
                  <a:srgbClr val="FF3300"/>
                </a:solidFill>
                <a:latin typeface="Bradley Hand ITC" pitchFamily="66" charset="0"/>
              </a:rPr>
              <a:t>Thank you</a:t>
            </a:r>
            <a:endParaRPr lang="en-US" sz="9600" b="1" dirty="0">
              <a:solidFill>
                <a:srgbClr val="FF3300"/>
              </a:solidFill>
              <a:latin typeface="Bradley Hand ITC" pitchFamily="66" charset="0"/>
            </a:endParaRPr>
          </a:p>
        </p:txBody>
      </p:sp>
      <p:pic>
        <p:nvPicPr>
          <p:cNvPr id="3073" name="Picture 1" descr="C:\Users\SAYAN\Music\z-wallpaper-sunset-taj-mahal-indi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-228600"/>
            <a:ext cx="8229600" cy="51054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1494</TotalTime>
  <Words>1538</Words>
  <Application>Microsoft Office PowerPoint</Application>
  <PresentationFormat>On-screen Show (4:3)</PresentationFormat>
  <Paragraphs>241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Oriel</vt:lpstr>
      <vt:lpstr>Slide 1</vt:lpstr>
      <vt:lpstr>What is a membrane?</vt:lpstr>
      <vt:lpstr>What is Pervaporation?</vt:lpstr>
      <vt:lpstr>Slide 4</vt:lpstr>
      <vt:lpstr>World-wide Fuel Charter Specifications</vt:lpstr>
      <vt:lpstr>Objective</vt:lpstr>
      <vt:lpstr>Why pervaporation?</vt:lpstr>
      <vt:lpstr>Membrane Preparation</vt:lpstr>
      <vt:lpstr>Photograph of the membrane</vt:lpstr>
      <vt:lpstr>MEMBRANE CHARACTERIZATION SCANNING ELECTRON MICROSCOPY</vt:lpstr>
      <vt:lpstr>FTIR Fourier Transform Infra-Red Spectrometry </vt:lpstr>
      <vt:lpstr>Slide 12</vt:lpstr>
      <vt:lpstr>PERVAPORATION EXPERIMENTS </vt:lpstr>
      <vt:lpstr>ANALYSIS </vt:lpstr>
      <vt:lpstr>Separation Performance</vt:lpstr>
      <vt:lpstr>         Variation of combined permeation flux as a function of temperature at different  downstream pressure</vt:lpstr>
      <vt:lpstr>Variation of combined permeation flux as a function of temperature at different  feed compositions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Thank you</vt:lpstr>
    </vt:vector>
  </TitlesOfParts>
  <Company>Oo_ac_oO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Arlo</dc:creator>
  <cp:lastModifiedBy>SAYAN</cp:lastModifiedBy>
  <cp:revision>187</cp:revision>
  <dcterms:created xsi:type="dcterms:W3CDTF">2009-02-20T19:07:40Z</dcterms:created>
  <dcterms:modified xsi:type="dcterms:W3CDTF">2016-09-22T08:18:24Z</dcterms:modified>
</cp:coreProperties>
</file>