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7"/>
  </p:notesMasterIdLst>
  <p:sldIdLst>
    <p:sldId id="278" r:id="rId4"/>
    <p:sldId id="256" r:id="rId5"/>
    <p:sldId id="262" r:id="rId6"/>
    <p:sldId id="263" r:id="rId7"/>
    <p:sldId id="265" r:id="rId8"/>
    <p:sldId id="266" r:id="rId9"/>
    <p:sldId id="277" r:id="rId10"/>
    <p:sldId id="257" r:id="rId11"/>
    <p:sldId id="258" r:id="rId12"/>
    <p:sldId id="259" r:id="rId13"/>
    <p:sldId id="260" r:id="rId14"/>
    <p:sldId id="261" r:id="rId15"/>
    <p:sldId id="264" r:id="rId16"/>
    <p:sldId id="267" r:id="rId17"/>
    <p:sldId id="268" r:id="rId18"/>
    <p:sldId id="269" r:id="rId19"/>
    <p:sldId id="271" r:id="rId20"/>
    <p:sldId id="275" r:id="rId21"/>
    <p:sldId id="273" r:id="rId22"/>
    <p:sldId id="276" r:id="rId23"/>
    <p:sldId id="274" r:id="rId24"/>
    <p:sldId id="270"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9F45E8-8427-41B4-8CFB-8268ACF25B69}" type="datetimeFigureOut">
              <a:rPr lang="en-CA" smtClean="0"/>
              <a:pPr/>
              <a:t>14/08/2015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C7E7F-4A4E-449F-81E1-DD2D2400023B}" type="slidenum">
              <a:rPr lang="en-CA" smtClean="0"/>
              <a:pPr/>
              <a:t>‹#›</a:t>
            </a:fld>
            <a:endParaRPr lang="en-CA"/>
          </a:p>
        </p:txBody>
      </p:sp>
    </p:spTree>
    <p:extLst>
      <p:ext uri="{BB962C8B-B14F-4D97-AF65-F5344CB8AC3E}">
        <p14:creationId xmlns:p14="http://schemas.microsoft.com/office/powerpoint/2010/main" val="2229482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1C1C7E7F-4A4E-449F-81E1-DD2D2400023B}" type="slidenum">
              <a:rPr lang="en-CA" smtClean="0"/>
              <a:pPr/>
              <a:t>6</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1C1C7E7F-4A4E-449F-81E1-DD2D2400023B}" type="slidenum">
              <a:rPr lang="en-CA" smtClean="0"/>
              <a:pPr/>
              <a:t>13</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7ED75BD-7B9A-4D84-A79F-E33EE00A8675}" type="datetimeFigureOut">
              <a:rPr lang="en-CA" smtClean="0"/>
              <a:pPr/>
              <a:t>14/08/2015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59A05F9A-2CF7-4DAA-A971-6C466D57E5A6}" type="slidenum">
              <a:rPr lang="en-CA" smtClean="0"/>
              <a:pPr/>
              <a:t>‹#›</a:t>
            </a:fld>
            <a:endParaRPr lang="en-C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55559410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889375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83510972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23845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722509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210604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7080997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746860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4149795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06445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117069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55016895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50941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53501907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8814387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1792267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99793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1846183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5857673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75048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42560559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58213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D75BD-7B9A-4D84-A79F-E33EE00A8675}" type="datetimeFigureOut">
              <a:rPr lang="en-CA" smtClean="0"/>
              <a:pPr/>
              <a:t>14/08/2015</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05F9A-2CF7-4DAA-A971-6C466D57E5A6}"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1169562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37162255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800" b="1" dirty="0">
                <a:solidFill>
                  <a:schemeClr val="bg1"/>
                </a:solidFill>
              </a:rPr>
              <a:t>Deanna Mulvihill </a:t>
            </a:r>
            <a:endParaRPr lang="en-US" sz="28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dirty="0" smtClean="0">
                <a:solidFill>
                  <a:schemeClr val="tx1"/>
                </a:solidFill>
                <a:latin typeface="Times New Roman" pitchFamily="18" charset="0"/>
                <a:cs typeface="Times New Roman" pitchFamily="18" charset="0"/>
              </a:rPr>
              <a:t>Addiction Therapy 2015</a:t>
            </a:r>
            <a:r>
              <a:rPr sz="4800" b="1" dirty="0" smtClean="0">
                <a:solidFill>
                  <a:schemeClr val="tx1"/>
                </a:solidFill>
              </a:rPr>
              <a:t/>
            </a:r>
            <a:br>
              <a:rPr sz="4800" b="1" dirty="0" smtClean="0">
                <a:solidFill>
                  <a:schemeClr val="tx1"/>
                </a:solidFill>
              </a:rPr>
            </a:br>
            <a:r>
              <a:rPr lang="en-US" sz="2400" b="1" dirty="0" smtClean="0">
                <a:solidFill>
                  <a:schemeClr val="tx1"/>
                </a:solidFill>
                <a:latin typeface="Perpetua"/>
                <a:ea typeface="+mn-ea"/>
                <a:cs typeface="+mn-cs"/>
              </a:rPr>
              <a:t>Florida</a:t>
            </a:r>
            <a:r>
              <a:rPr sz="2400" b="1" dirty="0" smtClean="0">
                <a:solidFill>
                  <a:schemeClr val="tx1"/>
                </a:solidFill>
                <a:latin typeface="Perpetua"/>
                <a:ea typeface="+mn-ea"/>
                <a:cs typeface="+mn-cs"/>
              </a:rPr>
              <a:t>,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August 03-08,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7" name="Picture 3" descr="C:\Users\addictiontherapy\Documents\Documents final\Addiction Therapy 2015 Updates\Addiction Therapy-2015 Book Proceedings\Addiction Photos\Photos given for logo\Group Photo (4) 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535" y="3505200"/>
            <a:ext cx="5110632"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C:\Users\addictiontherapy\Pictures\Deanna Im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471203"/>
            <a:ext cx="2895600" cy="23813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872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The Application of </a:t>
            </a:r>
            <a:r>
              <a:rPr lang="en-CA" dirty="0" smtClean="0">
                <a:solidFill>
                  <a:srgbClr val="C00000"/>
                </a:solidFill>
              </a:rPr>
              <a:t>Rebonding of the Body </a:t>
            </a:r>
            <a:r>
              <a:rPr lang="en-CA" dirty="0" smtClean="0"/>
              <a:t>to a Women’s Substance Abuse Program </a:t>
            </a:r>
            <a:endParaRPr lang="en-CA" dirty="0"/>
          </a:p>
        </p:txBody>
      </p:sp>
      <p:sp>
        <p:nvSpPr>
          <p:cNvPr id="3" name="Subtitle 2"/>
          <p:cNvSpPr>
            <a:spLocks noGrp="1"/>
          </p:cNvSpPr>
          <p:nvPr>
            <p:ph type="subTitle" idx="1"/>
          </p:nvPr>
        </p:nvSpPr>
        <p:spPr>
          <a:xfrm>
            <a:off x="1371600" y="3886200"/>
            <a:ext cx="7448872" cy="1752600"/>
          </a:xfrm>
        </p:spPr>
        <p:txBody>
          <a:bodyPr/>
          <a:lstStyle/>
          <a:p>
            <a:r>
              <a:rPr lang="en-CA" dirty="0" smtClean="0"/>
              <a:t>Deanna L Mulvihill RN PhD</a:t>
            </a:r>
          </a:p>
          <a:p>
            <a:r>
              <a:rPr lang="en-CA" dirty="0" smtClean="0"/>
              <a:t>Cogenz International </a:t>
            </a:r>
          </a:p>
          <a:p>
            <a:endParaRPr lang="en-CA" dirty="0"/>
          </a:p>
        </p:txBody>
      </p:sp>
      <p:pic>
        <p:nvPicPr>
          <p:cNvPr id="4" name="Picture 3" descr="C:\My Documents\DLM\Rebonding\pics\Medal fli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356992"/>
            <a:ext cx="2866579" cy="350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Mulvihill\AppData\Local\Temp\Temp1_RB image.zip\image002.jpg"/>
          <p:cNvPicPr/>
          <p:nvPr/>
        </p:nvPicPr>
        <p:blipFill>
          <a:blip r:embed="rId3" cstate="print"/>
          <a:srcRect/>
          <a:stretch>
            <a:fillRect/>
          </a:stretch>
        </p:blipFill>
        <p:spPr bwMode="auto">
          <a:xfrm flipH="1">
            <a:off x="7020271" y="5445224"/>
            <a:ext cx="2123728" cy="1412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CA" dirty="0" smtClean="0">
                <a:solidFill>
                  <a:srgbClr val="C00000"/>
                </a:solidFill>
              </a:rPr>
              <a:t>Why a women’s substance abuse program? </a:t>
            </a:r>
            <a:endParaRPr lang="en-CA" dirty="0">
              <a:solidFill>
                <a:srgbClr val="C00000"/>
              </a:solidFill>
            </a:endParaRPr>
          </a:p>
        </p:txBody>
      </p:sp>
      <p:sp>
        <p:nvSpPr>
          <p:cNvPr id="3" name="Content Placeholder 2"/>
          <p:cNvSpPr>
            <a:spLocks noGrp="1"/>
          </p:cNvSpPr>
          <p:nvPr>
            <p:ph idx="1"/>
          </p:nvPr>
        </p:nvSpPr>
        <p:spPr>
          <a:xfrm>
            <a:off x="457200" y="1340768"/>
            <a:ext cx="8229600" cy="4785395"/>
          </a:xfrm>
        </p:spPr>
        <p:txBody>
          <a:bodyPr>
            <a:normAutofit fontScale="92500" lnSpcReduction="20000"/>
          </a:bodyPr>
          <a:lstStyle/>
          <a:p>
            <a:endParaRPr lang="en-US" sz="2400" dirty="0" smtClean="0">
              <a:solidFill>
                <a:srgbClr val="727272"/>
              </a:solidFill>
            </a:endParaRPr>
          </a:p>
          <a:p>
            <a:r>
              <a:rPr lang="en-US" sz="3300" dirty="0" smtClean="0"/>
              <a:t>Women who have experienced IPV</a:t>
            </a:r>
            <a:r>
              <a:rPr lang="en-US" sz="3300" i="1" dirty="0" smtClean="0"/>
              <a:t> </a:t>
            </a:r>
            <a:r>
              <a:rPr lang="en-US" sz="3300" dirty="0" smtClean="0"/>
              <a:t>are at greater risk of physical and mental health problems, including PTSD and alcohol dependence </a:t>
            </a:r>
            <a:r>
              <a:rPr lang="en-US" sz="3300" dirty="0" smtClean="0">
                <a:solidFill>
                  <a:srgbClr val="727272"/>
                </a:solidFill>
              </a:rPr>
              <a:t>(Campbell, 2002; Ziberman, Tavares, Blume &amp; el-Guebaly, 2003)</a:t>
            </a:r>
          </a:p>
          <a:p>
            <a:r>
              <a:rPr lang="en-US" sz="3300" dirty="0" smtClean="0">
                <a:solidFill>
                  <a:srgbClr val="C00000"/>
                </a:solidFill>
              </a:rPr>
              <a:t>The incidence of alcohol dependence and substance abuse is higher in people with a history of trauma than in those without such a history and this risk is intensified for those with PTSD (Diaz, Simatov &amp; Ricker, 2000)</a:t>
            </a:r>
          </a:p>
          <a:p>
            <a:endParaRPr lang="en-US" sz="2400" dirty="0" smtClean="0">
              <a:solidFill>
                <a:srgbClr val="727272"/>
              </a:solidFill>
            </a:endParaRPr>
          </a:p>
          <a:p>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endParaRPr lang="en-CA" dirty="0"/>
          </a:p>
        </p:txBody>
      </p:sp>
      <p:sp>
        <p:nvSpPr>
          <p:cNvPr id="3" name="Content Placeholder 2"/>
          <p:cNvSpPr>
            <a:spLocks noGrp="1"/>
          </p:cNvSpPr>
          <p:nvPr>
            <p:ph idx="1"/>
          </p:nvPr>
        </p:nvSpPr>
        <p:spPr>
          <a:xfrm>
            <a:off x="457200" y="1052736"/>
            <a:ext cx="8229600" cy="5073427"/>
          </a:xfrm>
        </p:spPr>
        <p:txBody>
          <a:bodyPr>
            <a:normAutofit fontScale="92500" lnSpcReduction="10000"/>
          </a:bodyPr>
          <a:lstStyle/>
          <a:p>
            <a:r>
              <a:rPr lang="en-CA" dirty="0" smtClean="0"/>
              <a:t>2/3 of women with substance abuse have mental health problems that include PTSD and many are survivors of IPV </a:t>
            </a:r>
            <a:r>
              <a:rPr lang="en-CA" dirty="0" smtClean="0">
                <a:solidFill>
                  <a:srgbClr val="727272"/>
                </a:solidFill>
              </a:rPr>
              <a:t>(Ziberman, et al., 2003., Mulvihill, et al,2009).</a:t>
            </a:r>
            <a:r>
              <a:rPr lang="en-CA" dirty="0" smtClean="0"/>
              <a:t> </a:t>
            </a:r>
          </a:p>
          <a:p>
            <a:r>
              <a:rPr lang="en-US" dirty="0" smtClean="0">
                <a:solidFill>
                  <a:srgbClr val="C00000"/>
                </a:solidFill>
              </a:rPr>
              <a:t>Women with IPV and AD who seek treatment have difficulty benefiting from present treatment programs (Miller et al 2000, Chase et al 2003)</a:t>
            </a:r>
            <a:endParaRPr lang="en-CA" dirty="0" smtClean="0">
              <a:solidFill>
                <a:srgbClr val="C00000"/>
              </a:solidFill>
            </a:endParaRPr>
          </a:p>
          <a:p>
            <a:r>
              <a:rPr lang="en-CA" dirty="0" smtClean="0"/>
              <a:t>Alcohol and other substances used to cope with the symptoms of PTSD </a:t>
            </a:r>
            <a:r>
              <a:rPr lang="en-CA" sz="2800" dirty="0" smtClean="0">
                <a:solidFill>
                  <a:srgbClr val="727272"/>
                </a:solidFill>
              </a:rPr>
              <a:t>(Brady et al., 2005).</a:t>
            </a:r>
            <a:r>
              <a:rPr lang="en-CA" dirty="0" smtClean="0"/>
              <a:t> </a:t>
            </a:r>
          </a:p>
          <a:p>
            <a:r>
              <a:rPr lang="en-CA" dirty="0" smtClean="0">
                <a:solidFill>
                  <a:srgbClr val="C00000"/>
                </a:solidFill>
              </a:rPr>
              <a:t>Both trauma and substance abuse make neurohormal changes in our body.</a:t>
            </a:r>
          </a:p>
          <a:p>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normAutofit fontScale="92500"/>
          </a:bodyPr>
          <a:lstStyle/>
          <a:p>
            <a:r>
              <a:rPr lang="en-CA" dirty="0" smtClean="0"/>
              <a:t>During a 4 month </a:t>
            </a:r>
            <a:r>
              <a:rPr lang="en-US" dirty="0" smtClean="0"/>
              <a:t>intersubjective ethnographic study using hermeneutic dialogue and participant observation of women and staff in a substance abuse treatment center, it was documented that all the women had a history of trauma including the staff, the trauma of the clients was documented and discussed during the admission assessment but was not considered as part of the treatment plan (Mulvihill et al. 2009) </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endParaRPr lang="en-CA" dirty="0"/>
          </a:p>
        </p:txBody>
      </p:sp>
      <p:sp>
        <p:nvSpPr>
          <p:cNvPr id="3" name="Content Placeholder 2"/>
          <p:cNvSpPr>
            <a:spLocks noGrp="1"/>
          </p:cNvSpPr>
          <p:nvPr>
            <p:ph idx="1"/>
          </p:nvPr>
        </p:nvSpPr>
        <p:spPr>
          <a:xfrm>
            <a:off x="457200" y="1052736"/>
            <a:ext cx="8229600" cy="5073427"/>
          </a:xfrm>
        </p:spPr>
        <p:txBody>
          <a:bodyPr>
            <a:normAutofit/>
          </a:bodyPr>
          <a:lstStyle/>
          <a:p>
            <a:r>
              <a:rPr lang="en-CA" dirty="0" smtClean="0">
                <a:solidFill>
                  <a:srgbClr val="C00000"/>
                </a:solidFill>
              </a:rPr>
              <a:t>Both the staff and the clients were asked if they knew what PTSD was and if they knew what to do if a person showed symptoms.</a:t>
            </a:r>
          </a:p>
          <a:p>
            <a:endParaRPr lang="en-US" dirty="0" smtClean="0">
              <a:solidFill>
                <a:srgbClr val="C00000"/>
              </a:solidFill>
            </a:endParaRPr>
          </a:p>
          <a:p>
            <a:endParaRPr lang="en-CA" dirty="0" smtClean="0">
              <a:solidFill>
                <a:srgbClr val="C00000"/>
              </a:solidFill>
            </a:endParaRPr>
          </a:p>
          <a:p>
            <a:r>
              <a:rPr lang="en-US" dirty="0" smtClean="0"/>
              <a:t>Few knew a definition but many gave personal experiences. </a:t>
            </a:r>
            <a:endParaRPr lang="en-CA" dirty="0" smtClean="0"/>
          </a:p>
        </p:txBody>
      </p:sp>
      <p:pic>
        <p:nvPicPr>
          <p:cNvPr id="4" name="Picture 3" descr="C:\Users\Mulvihill\AppData\Local\Temp\Temp1_RB image.zip\image002.jpg"/>
          <p:cNvPicPr/>
          <p:nvPr/>
        </p:nvPicPr>
        <p:blipFill>
          <a:blip r:embed="rId3" cstate="print"/>
          <a:srcRect/>
          <a:stretch>
            <a:fillRect/>
          </a:stretch>
        </p:blipFill>
        <p:spPr bwMode="auto">
          <a:xfrm flipH="1">
            <a:off x="6948263" y="5085184"/>
            <a:ext cx="2016223" cy="17728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solidFill>
                  <a:srgbClr val="C00000"/>
                </a:solidFill>
              </a:rPr>
              <a:t>Many of the interventions that were part of the regular therapeutic groups were triggering the clients PTSD (Mulvihill et al. 2009). None of the staff knew what to do when a client was triggered.</a:t>
            </a:r>
            <a:endParaRPr lang="en-CA"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Rebonding of the Body </a:t>
            </a:r>
            <a:endParaRPr lang="en-CA" dirty="0">
              <a:solidFill>
                <a:srgbClr val="C00000"/>
              </a:solidFill>
            </a:endParaRPr>
          </a:p>
        </p:txBody>
      </p:sp>
      <p:sp>
        <p:nvSpPr>
          <p:cNvPr id="3" name="Content Placeholder 2"/>
          <p:cNvSpPr>
            <a:spLocks noGrp="1"/>
          </p:cNvSpPr>
          <p:nvPr>
            <p:ph idx="1"/>
          </p:nvPr>
        </p:nvSpPr>
        <p:spPr/>
        <p:txBody>
          <a:bodyPr/>
          <a:lstStyle/>
          <a:p>
            <a:r>
              <a:rPr lang="en-CA" dirty="0" smtClean="0">
                <a:solidFill>
                  <a:srgbClr val="FF0000"/>
                </a:solidFill>
              </a:rPr>
              <a:t>Rebonding of the Body </a:t>
            </a:r>
            <a:r>
              <a:rPr lang="en-CA" dirty="0" smtClean="0"/>
              <a:t>is a multimodality  structured program which consists of 8 three hour sessions.</a:t>
            </a:r>
          </a:p>
          <a:p>
            <a:r>
              <a:rPr lang="en-CA" dirty="0" smtClean="0"/>
              <a:t>It was originally developed for children who had been sexually abused and has been altered to serve persons of all ages and genders who have experienced a wide variety of trauma</a:t>
            </a: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rgbClr val="C00000"/>
                </a:solidFill>
                <a:cs typeface="Times New Roman" panose="02020603050405020304" pitchFamily="18" charset="0"/>
              </a:rPr>
              <a:t>Rebonding of the Body"</a:t>
            </a:r>
            <a:endParaRPr lang="en-CA" dirty="0">
              <a:solidFill>
                <a:srgbClr val="C00000"/>
              </a:solidFill>
            </a:endParaRPr>
          </a:p>
        </p:txBody>
      </p:sp>
      <p:sp>
        <p:nvSpPr>
          <p:cNvPr id="3" name="Content Placeholder 2"/>
          <p:cNvSpPr>
            <a:spLocks noGrp="1"/>
          </p:cNvSpPr>
          <p:nvPr>
            <p:ph idx="1"/>
          </p:nvPr>
        </p:nvSpPr>
        <p:spPr/>
        <p:txBody>
          <a:bodyPr>
            <a:normAutofit lnSpcReduction="10000"/>
          </a:bodyPr>
          <a:lstStyle/>
          <a:p>
            <a:pPr>
              <a:spcBef>
                <a:spcPct val="0"/>
              </a:spcBef>
              <a:buFontTx/>
              <a:buNone/>
            </a:pPr>
            <a:r>
              <a:rPr lang="en-US" altLang="en-US" dirty="0" smtClean="0">
                <a:cs typeface="Times New Roman" panose="02020603050405020304" pitchFamily="18" charset="0"/>
              </a:rPr>
              <a:t>    based on the assumption that in order to survive traumatic incidents in our life we may disassociate or disown certain parts of our body or personalities.  No real healing can take place until these disassociated parts are revealed and reintegrated into the person’s whole being.  </a:t>
            </a:r>
          </a:p>
          <a:p>
            <a:pPr>
              <a:spcBef>
                <a:spcPct val="0"/>
              </a:spcBef>
              <a:buFontTx/>
              <a:buNone/>
            </a:pPr>
            <a:endParaRPr lang="en-US" altLang="en-US" sz="2800" dirty="0" smtClean="0">
              <a:cs typeface="Times New Roman" panose="02020603050405020304" pitchFamily="18" charset="0"/>
            </a:endParaRPr>
          </a:p>
          <a:p>
            <a:pPr>
              <a:spcBef>
                <a:spcPct val="0"/>
              </a:spcBef>
              <a:buFontTx/>
              <a:buNone/>
            </a:pPr>
            <a:r>
              <a:rPr lang="en-US" altLang="en-US" sz="2800" b="1" i="1" dirty="0" smtClean="0">
                <a:solidFill>
                  <a:srgbClr val="FF0000"/>
                </a:solidFill>
                <a:cs typeface="Times New Roman" panose="02020603050405020304" pitchFamily="18" charset="0"/>
              </a:rPr>
              <a:t>The technique utilizes memories as pathways to healing.</a:t>
            </a:r>
          </a:p>
          <a:p>
            <a:pPr>
              <a:spcBef>
                <a:spcPct val="0"/>
              </a:spcBef>
              <a:buFontTx/>
              <a:buNone/>
            </a:pPr>
            <a:endParaRPr lang="en-US" altLang="en-US" sz="2800" b="1" i="1" dirty="0" smtClean="0">
              <a:cs typeface="Times New Roman" panose="02020603050405020304" pitchFamily="18" charset="0"/>
            </a:endParaRPr>
          </a:p>
          <a:p>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9600" cy="1143000"/>
          </a:xfrm>
        </p:spPr>
        <p:txBody>
          <a:bodyPr>
            <a:normAutofit fontScale="90000"/>
          </a:bodyPr>
          <a:lstStyle/>
          <a:p>
            <a:r>
              <a:rPr lang="en-US" altLang="en-US" sz="3100" b="1" i="1" dirty="0" smtClean="0">
                <a:solidFill>
                  <a:srgbClr val="C00000"/>
                </a:solidFill>
                <a:cs typeface="Times New Roman" panose="02020603050405020304" pitchFamily="18" charset="0"/>
              </a:rPr>
              <a:t>Objective: "rebond”, or  reintegrate the disassociated personality or body parts</a:t>
            </a:r>
            <a:r>
              <a:rPr lang="en-US" altLang="en-US" b="1" i="1" dirty="0" smtClean="0">
                <a:solidFill>
                  <a:srgbClr val="C00000"/>
                </a:solidFill>
                <a:cs typeface="Times New Roman" panose="02020603050405020304" pitchFamily="18" charset="0"/>
              </a:rPr>
              <a:t>.</a:t>
            </a:r>
            <a:r>
              <a:rPr lang="en-CA" altLang="en-US" i="1" dirty="0" smtClean="0">
                <a:solidFill>
                  <a:srgbClr val="C00000"/>
                </a:solidFill>
                <a:cs typeface="Times New Roman" panose="02020603050405020304" pitchFamily="18" charset="0"/>
              </a:rPr>
              <a:t> </a:t>
            </a:r>
            <a:br>
              <a:rPr lang="en-CA" altLang="en-US" i="1" dirty="0" smtClean="0">
                <a:solidFill>
                  <a:srgbClr val="C00000"/>
                </a:solidFill>
                <a:cs typeface="Times New Roman" panose="02020603050405020304" pitchFamily="18" charset="0"/>
              </a:rPr>
            </a:br>
            <a:endParaRPr lang="en-CA"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a:lnSpc>
                <a:spcPct val="90000"/>
              </a:lnSpc>
              <a:spcBef>
                <a:spcPct val="0"/>
              </a:spcBef>
              <a:buNone/>
            </a:pPr>
            <a:r>
              <a:rPr lang="en-US" altLang="en-US" sz="3600" b="1" dirty="0" smtClean="0">
                <a:solidFill>
                  <a:schemeClr val="bg1">
                    <a:lumMod val="50000"/>
                  </a:schemeClr>
                </a:solidFill>
                <a:cs typeface="Times New Roman" panose="02020603050405020304" pitchFamily="18" charset="0"/>
              </a:rPr>
              <a:t>The program is:</a:t>
            </a:r>
          </a:p>
          <a:p>
            <a:pPr>
              <a:lnSpc>
                <a:spcPct val="90000"/>
              </a:lnSpc>
              <a:spcBef>
                <a:spcPct val="0"/>
              </a:spcBef>
              <a:buNone/>
            </a:pPr>
            <a:r>
              <a:rPr lang="en-US" altLang="en-US" dirty="0" smtClean="0">
                <a:solidFill>
                  <a:schemeClr val="bg1">
                    <a:lumMod val="50000"/>
                  </a:schemeClr>
                </a:solidFill>
                <a:cs typeface="Times New Roman" panose="02020603050405020304" pitchFamily="18" charset="0"/>
              </a:rPr>
              <a:t>Structured and consistent</a:t>
            </a:r>
          </a:p>
          <a:p>
            <a:pPr>
              <a:lnSpc>
                <a:spcPct val="90000"/>
              </a:lnSpc>
              <a:spcBef>
                <a:spcPct val="0"/>
              </a:spcBef>
              <a:buNone/>
            </a:pPr>
            <a:r>
              <a:rPr lang="en-US" altLang="en-US" dirty="0" smtClean="0">
                <a:solidFill>
                  <a:schemeClr val="bg1">
                    <a:lumMod val="50000"/>
                  </a:schemeClr>
                </a:solidFill>
                <a:cs typeface="Times New Roman" panose="02020603050405020304" pitchFamily="18" charset="0"/>
              </a:rPr>
              <a:t>From least vulnerable to the more vulnerable </a:t>
            </a:r>
          </a:p>
          <a:p>
            <a:pPr>
              <a:lnSpc>
                <a:spcPct val="90000"/>
              </a:lnSpc>
              <a:spcBef>
                <a:spcPct val="0"/>
              </a:spcBef>
              <a:buNone/>
            </a:pPr>
            <a:r>
              <a:rPr lang="en-US" altLang="en-US" dirty="0" smtClean="0">
                <a:solidFill>
                  <a:schemeClr val="bg1">
                    <a:lumMod val="50000"/>
                  </a:schemeClr>
                </a:solidFill>
                <a:cs typeface="Times New Roman" panose="02020603050405020304" pitchFamily="18" charset="0"/>
              </a:rPr>
              <a:t>Maintain nurturing position</a:t>
            </a:r>
          </a:p>
          <a:p>
            <a:pPr>
              <a:lnSpc>
                <a:spcPct val="90000"/>
              </a:lnSpc>
              <a:spcBef>
                <a:spcPct val="0"/>
              </a:spcBef>
              <a:buNone/>
            </a:pPr>
            <a:r>
              <a:rPr lang="en-US" altLang="en-US" dirty="0" smtClean="0">
                <a:solidFill>
                  <a:schemeClr val="bg1">
                    <a:lumMod val="50000"/>
                  </a:schemeClr>
                </a:solidFill>
                <a:cs typeface="Times New Roman" panose="02020603050405020304" pitchFamily="18" charset="0"/>
              </a:rPr>
              <a:t>Uses art, movement, and creative visualization</a:t>
            </a:r>
          </a:p>
          <a:p>
            <a:pPr>
              <a:lnSpc>
                <a:spcPct val="90000"/>
              </a:lnSpc>
              <a:spcBef>
                <a:spcPct val="0"/>
              </a:spcBef>
              <a:buNone/>
            </a:pPr>
            <a:r>
              <a:rPr lang="en-US" altLang="en-US" dirty="0" smtClean="0">
                <a:solidFill>
                  <a:schemeClr val="bg1">
                    <a:lumMod val="50000"/>
                  </a:schemeClr>
                </a:solidFill>
                <a:cs typeface="Times New Roman" panose="02020603050405020304" pitchFamily="18" charset="0"/>
              </a:rPr>
              <a:t>Open for abreaction to occur in a safe manner, </a:t>
            </a:r>
          </a:p>
          <a:p>
            <a:pPr>
              <a:lnSpc>
                <a:spcPct val="90000"/>
              </a:lnSpc>
              <a:spcBef>
                <a:spcPct val="0"/>
              </a:spcBef>
              <a:buNone/>
            </a:pPr>
            <a:r>
              <a:rPr lang="en-US" altLang="en-US" dirty="0" smtClean="0">
                <a:solidFill>
                  <a:schemeClr val="bg1">
                    <a:lumMod val="50000"/>
                  </a:schemeClr>
                </a:solidFill>
                <a:cs typeface="Times New Roman" panose="02020603050405020304" pitchFamily="18" charset="0"/>
              </a:rPr>
              <a:t>The element of "play", must be present.</a:t>
            </a:r>
          </a:p>
          <a:p>
            <a:pPr>
              <a:lnSpc>
                <a:spcPct val="90000"/>
              </a:lnSpc>
              <a:spcBef>
                <a:spcPct val="0"/>
              </a:spcBef>
              <a:buNone/>
            </a:pPr>
            <a:endParaRPr lang="en-US" altLang="en-US" dirty="0" smtClean="0">
              <a:solidFill>
                <a:schemeClr val="bg1">
                  <a:lumMod val="50000"/>
                </a:schemeClr>
              </a:solidFill>
              <a:cs typeface="Times New Roman" panose="02020603050405020304" pitchFamily="18" charset="0"/>
            </a:endParaRPr>
          </a:p>
          <a:p>
            <a:pPr>
              <a:lnSpc>
                <a:spcPct val="90000"/>
              </a:lnSpc>
              <a:spcBef>
                <a:spcPct val="0"/>
              </a:spcBef>
              <a:buNone/>
            </a:pPr>
            <a:r>
              <a:rPr lang="en-US" altLang="en-US" b="1" dirty="0" smtClean="0">
                <a:solidFill>
                  <a:srgbClr val="FF0000"/>
                </a:solidFill>
                <a:latin typeface="Bradley Hand ITC" pitchFamily="66" charset="0"/>
                <a:cs typeface="Times New Roman" panose="02020603050405020304" pitchFamily="18" charset="0"/>
              </a:rPr>
              <a:t>Details of the trauma need not be disclosed to others for integration to occur.</a:t>
            </a:r>
          </a:p>
          <a:p>
            <a:pPr>
              <a:lnSpc>
                <a:spcPct val="90000"/>
              </a:lnSpc>
              <a:spcBef>
                <a:spcPct val="0"/>
              </a:spcBef>
              <a:buNone/>
            </a:pPr>
            <a:endParaRPr lang="en-US" altLang="en-US" dirty="0" smtClean="0">
              <a:solidFill>
                <a:schemeClr val="bg1">
                  <a:lumMod val="50000"/>
                </a:schemeClr>
              </a:solidFill>
              <a:cs typeface="Times New Roman" panose="02020603050405020304" pitchFamily="18" charset="0"/>
            </a:endParaRPr>
          </a:p>
          <a:p>
            <a:pPr>
              <a:lnSpc>
                <a:spcPct val="90000"/>
              </a:lnSpc>
              <a:spcBef>
                <a:spcPct val="0"/>
              </a:spcBef>
              <a:buFontTx/>
              <a:buNone/>
            </a:pPr>
            <a:r>
              <a:rPr lang="en-US" altLang="en-US" sz="2800" dirty="0" smtClean="0">
                <a:solidFill>
                  <a:schemeClr val="bg1">
                    <a:lumMod val="50000"/>
                  </a:schemeClr>
                </a:solidFill>
                <a:cs typeface="Times New Roman" panose="02020603050405020304" pitchFamily="18" charset="0"/>
              </a:rPr>
              <a:t> </a:t>
            </a:r>
            <a:endParaRPr lang="en-US" altLang="en-US" sz="3600" dirty="0" smtClean="0">
              <a:solidFill>
                <a:schemeClr val="bg1">
                  <a:lumMod val="50000"/>
                </a:schemeClr>
              </a:solidFill>
              <a:cs typeface="Times New Roman" panose="02020603050405020304" pitchFamily="18" charset="0"/>
            </a:endParaRPr>
          </a:p>
          <a:p>
            <a:endParaRPr lang="en-CA"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dirty="0" smtClean="0">
                <a:solidFill>
                  <a:srgbClr val="C00000"/>
                </a:solidFill>
                <a:cs typeface="Times New Roman" panose="02020603050405020304" pitchFamily="18" charset="0"/>
              </a:rPr>
              <a:t>Session content</a:t>
            </a:r>
            <a:r>
              <a:rPr lang="en-CA" altLang="en-US" i="1" dirty="0" smtClean="0">
                <a:solidFill>
                  <a:srgbClr val="C00000"/>
                </a:solidFill>
                <a:cs typeface="Times New Roman" panose="02020603050405020304" pitchFamily="18" charset="0"/>
              </a:rPr>
              <a:t/>
            </a:r>
            <a:br>
              <a:rPr lang="en-CA" altLang="en-US" i="1" dirty="0" smtClean="0">
                <a:solidFill>
                  <a:srgbClr val="C00000"/>
                </a:solidFill>
                <a:cs typeface="Times New Roman" panose="02020603050405020304" pitchFamily="18" charset="0"/>
              </a:rPr>
            </a:br>
            <a:endParaRPr lang="en-CA" dirty="0">
              <a:solidFill>
                <a:srgbClr val="C00000"/>
              </a:solidFill>
            </a:endParaRPr>
          </a:p>
        </p:txBody>
      </p:sp>
      <p:sp>
        <p:nvSpPr>
          <p:cNvPr id="3" name="Content Placeholder 2"/>
          <p:cNvSpPr>
            <a:spLocks noGrp="1"/>
          </p:cNvSpPr>
          <p:nvPr>
            <p:ph idx="1"/>
          </p:nvPr>
        </p:nvSpPr>
        <p:spPr/>
        <p:txBody>
          <a:bodyPr/>
          <a:lstStyle/>
          <a:p>
            <a:pPr algn="just">
              <a:lnSpc>
                <a:spcPct val="90000"/>
              </a:lnSpc>
              <a:spcBef>
                <a:spcPct val="0"/>
              </a:spcBef>
              <a:buFontTx/>
              <a:buNone/>
            </a:pPr>
            <a:r>
              <a:rPr lang="en-US" altLang="en-US" dirty="0" smtClean="0">
                <a:cs typeface="Times New Roman" panose="02020603050405020304" pitchFamily="18" charset="0"/>
              </a:rPr>
              <a:t>Session One: (Introduction) </a:t>
            </a:r>
            <a:r>
              <a:rPr lang="en-US" altLang="en-US" b="1" dirty="0" smtClean="0">
                <a:cs typeface="Times New Roman" panose="02020603050405020304" pitchFamily="18" charset="0"/>
              </a:rPr>
              <a:t>Body History </a:t>
            </a:r>
          </a:p>
          <a:p>
            <a:pPr algn="just">
              <a:lnSpc>
                <a:spcPct val="90000"/>
              </a:lnSpc>
              <a:spcBef>
                <a:spcPct val="0"/>
              </a:spcBef>
              <a:buFontTx/>
              <a:buNone/>
            </a:pPr>
            <a:r>
              <a:rPr lang="en-US" altLang="en-US" dirty="0" smtClean="0">
                <a:cs typeface="Times New Roman" panose="02020603050405020304" pitchFamily="18" charset="0"/>
              </a:rPr>
              <a:t>		</a:t>
            </a:r>
            <a:r>
              <a:rPr lang="en-US" altLang="en-US" i="1" dirty="0" smtClean="0">
                <a:cs typeface="Times New Roman" panose="02020603050405020304" pitchFamily="18" charset="0"/>
              </a:rPr>
              <a:t>Obtaining a Body Map</a:t>
            </a:r>
          </a:p>
          <a:p>
            <a:pPr algn="just">
              <a:lnSpc>
                <a:spcPct val="90000"/>
              </a:lnSpc>
              <a:spcBef>
                <a:spcPct val="0"/>
              </a:spcBef>
              <a:buFontTx/>
              <a:buNone/>
            </a:pPr>
            <a:r>
              <a:rPr lang="en-US" altLang="en-US" dirty="0" smtClean="0">
                <a:cs typeface="Times New Roman" panose="02020603050405020304" pitchFamily="18" charset="0"/>
              </a:rPr>
              <a:t>Session Two: </a:t>
            </a:r>
            <a:r>
              <a:rPr lang="en-US" altLang="en-US" b="1" dirty="0" smtClean="0">
                <a:cs typeface="Times New Roman" panose="02020603050405020304" pitchFamily="18" charset="0"/>
              </a:rPr>
              <a:t>The Feet</a:t>
            </a:r>
          </a:p>
          <a:p>
            <a:pPr algn="just">
              <a:lnSpc>
                <a:spcPct val="90000"/>
              </a:lnSpc>
              <a:spcBef>
                <a:spcPct val="0"/>
              </a:spcBef>
              <a:buFontTx/>
              <a:buNone/>
            </a:pPr>
            <a:r>
              <a:rPr lang="en-US" altLang="en-US" i="1" dirty="0" smtClean="0">
                <a:cs typeface="Times New Roman" panose="02020603050405020304" pitchFamily="18" charset="0"/>
              </a:rPr>
              <a:t>		Grounding</a:t>
            </a:r>
          </a:p>
          <a:p>
            <a:pPr algn="just">
              <a:lnSpc>
                <a:spcPct val="90000"/>
              </a:lnSpc>
              <a:spcBef>
                <a:spcPct val="0"/>
              </a:spcBef>
              <a:buFontTx/>
              <a:buNone/>
            </a:pPr>
            <a:r>
              <a:rPr lang="en-US" altLang="en-US" dirty="0" smtClean="0">
                <a:cs typeface="Times New Roman" panose="02020603050405020304" pitchFamily="18" charset="0"/>
              </a:rPr>
              <a:t>Session Three: </a:t>
            </a:r>
            <a:r>
              <a:rPr lang="en-US" altLang="en-US" b="1" dirty="0" smtClean="0">
                <a:cs typeface="Times New Roman" panose="02020603050405020304" pitchFamily="18" charset="0"/>
              </a:rPr>
              <a:t>The Legs</a:t>
            </a:r>
          </a:p>
          <a:p>
            <a:pPr algn="just">
              <a:lnSpc>
                <a:spcPct val="90000"/>
              </a:lnSpc>
              <a:spcBef>
                <a:spcPct val="0"/>
              </a:spcBef>
              <a:buFontTx/>
              <a:buNone/>
            </a:pPr>
            <a:r>
              <a:rPr lang="en-US" altLang="en-US" dirty="0" smtClean="0">
                <a:cs typeface="Times New Roman" panose="02020603050405020304" pitchFamily="18" charset="0"/>
              </a:rPr>
              <a:t>		</a:t>
            </a:r>
            <a:r>
              <a:rPr lang="en-US" altLang="en-US" i="1" dirty="0" smtClean="0">
                <a:cs typeface="Times New Roman" panose="02020603050405020304" pitchFamily="18" charset="0"/>
              </a:rPr>
              <a:t>Standing Up Standing Firm</a:t>
            </a:r>
          </a:p>
          <a:p>
            <a:pPr algn="just">
              <a:lnSpc>
                <a:spcPct val="90000"/>
              </a:lnSpc>
              <a:spcBef>
                <a:spcPct val="0"/>
              </a:spcBef>
              <a:buFontTx/>
              <a:buNone/>
            </a:pPr>
            <a:r>
              <a:rPr lang="en-US" altLang="en-US" dirty="0" smtClean="0">
                <a:cs typeface="Times New Roman" panose="02020603050405020304" pitchFamily="18" charset="0"/>
              </a:rPr>
              <a:t>Session Four:  </a:t>
            </a:r>
            <a:r>
              <a:rPr lang="en-US" altLang="en-US" b="1" dirty="0" smtClean="0">
                <a:cs typeface="Times New Roman" panose="02020603050405020304" pitchFamily="18" charset="0"/>
              </a:rPr>
              <a:t>The Hands and Arms</a:t>
            </a:r>
          </a:p>
          <a:p>
            <a:pPr algn="just">
              <a:lnSpc>
                <a:spcPct val="90000"/>
              </a:lnSpc>
              <a:spcBef>
                <a:spcPct val="0"/>
              </a:spcBef>
              <a:buFontTx/>
              <a:buNone/>
            </a:pPr>
            <a:r>
              <a:rPr lang="en-US" altLang="en-US" dirty="0" smtClean="0">
                <a:cs typeface="Times New Roman" panose="02020603050405020304" pitchFamily="18" charset="0"/>
              </a:rPr>
              <a:t>		</a:t>
            </a:r>
            <a:r>
              <a:rPr lang="en-US" altLang="en-US" i="1" dirty="0" smtClean="0">
                <a:cs typeface="Times New Roman" panose="02020603050405020304" pitchFamily="18" charset="0"/>
              </a:rPr>
              <a:t>Creativity</a:t>
            </a:r>
          </a:p>
          <a:p>
            <a:pPr algn="just">
              <a:lnSpc>
                <a:spcPct val="90000"/>
              </a:lnSpc>
              <a:spcBef>
                <a:spcPct val="0"/>
              </a:spcBef>
              <a:buFontTx/>
              <a:buNone/>
            </a:pPr>
            <a:r>
              <a:rPr lang="en-US" altLang="en-US" i="1" dirty="0" smtClean="0">
                <a:cs typeface="Times New Roman" panose="02020603050405020304" pitchFamily="18" charset="0"/>
              </a:rPr>
              <a:t>		Taking In /Pushing Out</a:t>
            </a:r>
          </a:p>
          <a:p>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Sessions content cont’d</a:t>
            </a:r>
            <a:endParaRPr lang="en-CA" dirty="0"/>
          </a:p>
        </p:txBody>
      </p:sp>
      <p:sp>
        <p:nvSpPr>
          <p:cNvPr id="3" name="Content Placeholder 2"/>
          <p:cNvSpPr>
            <a:spLocks noGrp="1"/>
          </p:cNvSpPr>
          <p:nvPr>
            <p:ph idx="1"/>
          </p:nvPr>
        </p:nvSpPr>
        <p:spPr/>
        <p:txBody>
          <a:bodyPr/>
          <a:lstStyle/>
          <a:p>
            <a:pPr algn="just">
              <a:lnSpc>
                <a:spcPct val="90000"/>
              </a:lnSpc>
              <a:spcBef>
                <a:spcPct val="0"/>
              </a:spcBef>
              <a:buFontTx/>
              <a:buNone/>
            </a:pPr>
            <a:r>
              <a:rPr lang="en-US" altLang="en-US" dirty="0" smtClean="0">
                <a:cs typeface="Times New Roman" panose="02020603050405020304" pitchFamily="18" charset="0"/>
              </a:rPr>
              <a:t>Session Five:  </a:t>
            </a:r>
            <a:r>
              <a:rPr lang="en-US" altLang="en-US" b="1" dirty="0" smtClean="0">
                <a:cs typeface="Times New Roman" panose="02020603050405020304" pitchFamily="18" charset="0"/>
              </a:rPr>
              <a:t>Head</a:t>
            </a:r>
          </a:p>
          <a:p>
            <a:pPr algn="just">
              <a:lnSpc>
                <a:spcPct val="90000"/>
              </a:lnSpc>
              <a:spcBef>
                <a:spcPct val="0"/>
              </a:spcBef>
              <a:buFontTx/>
              <a:buNone/>
            </a:pPr>
            <a:r>
              <a:rPr lang="en-US" altLang="en-US" dirty="0" smtClean="0">
                <a:cs typeface="Times New Roman" panose="02020603050405020304" pitchFamily="18" charset="0"/>
              </a:rPr>
              <a:t>		</a:t>
            </a:r>
            <a:r>
              <a:rPr lang="en-US" altLang="en-US" i="1" dirty="0" smtClean="0">
                <a:cs typeface="Times New Roman" panose="02020603050405020304" pitchFamily="18" charset="0"/>
              </a:rPr>
              <a:t>The Masks</a:t>
            </a:r>
          </a:p>
          <a:p>
            <a:pPr algn="just">
              <a:lnSpc>
                <a:spcPct val="90000"/>
              </a:lnSpc>
              <a:spcBef>
                <a:spcPct val="0"/>
              </a:spcBef>
              <a:buFontTx/>
              <a:buNone/>
            </a:pPr>
            <a:r>
              <a:rPr lang="en-US" altLang="en-US" i="1" dirty="0" smtClean="0">
                <a:cs typeface="Times New Roman" panose="02020603050405020304" pitchFamily="18" charset="0"/>
              </a:rPr>
              <a:t>		What Can I See, Say and Do</a:t>
            </a:r>
            <a:r>
              <a:rPr lang="en-US" altLang="en-US" dirty="0" smtClean="0">
                <a:cs typeface="Times New Roman" panose="02020603050405020304" pitchFamily="18" charset="0"/>
              </a:rPr>
              <a:t>	</a:t>
            </a:r>
          </a:p>
          <a:p>
            <a:pPr algn="just">
              <a:lnSpc>
                <a:spcPct val="90000"/>
              </a:lnSpc>
              <a:spcBef>
                <a:spcPct val="0"/>
              </a:spcBef>
              <a:buFontTx/>
              <a:buNone/>
            </a:pPr>
            <a:r>
              <a:rPr lang="en-US" altLang="en-US" dirty="0" smtClean="0">
                <a:cs typeface="Times New Roman" panose="02020603050405020304" pitchFamily="18" charset="0"/>
              </a:rPr>
              <a:t>Session Six:   </a:t>
            </a:r>
            <a:r>
              <a:rPr lang="en-US" altLang="en-US" b="1" dirty="0" smtClean="0">
                <a:cs typeface="Times New Roman" panose="02020603050405020304" pitchFamily="18" charset="0"/>
              </a:rPr>
              <a:t>Trunk</a:t>
            </a:r>
          </a:p>
          <a:p>
            <a:pPr algn="just">
              <a:lnSpc>
                <a:spcPct val="90000"/>
              </a:lnSpc>
              <a:spcBef>
                <a:spcPct val="0"/>
              </a:spcBef>
              <a:buFontTx/>
              <a:buNone/>
            </a:pPr>
            <a:r>
              <a:rPr lang="en-US" altLang="en-US" dirty="0" smtClean="0">
                <a:cs typeface="Times New Roman" panose="02020603050405020304" pitchFamily="18" charset="0"/>
              </a:rPr>
              <a:t>		</a:t>
            </a:r>
            <a:r>
              <a:rPr lang="en-US" altLang="en-US" i="1" dirty="0" smtClean="0">
                <a:cs typeface="Times New Roman" panose="02020603050405020304" pitchFamily="18" charset="0"/>
              </a:rPr>
              <a:t>History</a:t>
            </a:r>
          </a:p>
          <a:p>
            <a:pPr algn="just">
              <a:lnSpc>
                <a:spcPct val="90000"/>
              </a:lnSpc>
              <a:spcBef>
                <a:spcPct val="0"/>
              </a:spcBef>
              <a:buFontTx/>
              <a:buNone/>
            </a:pPr>
            <a:r>
              <a:rPr lang="en-US" altLang="en-US" i="1" dirty="0" smtClean="0">
                <a:cs typeface="Times New Roman" panose="02020603050405020304" pitchFamily="18" charset="0"/>
              </a:rPr>
              <a:t>		Healing Ways</a:t>
            </a:r>
          </a:p>
          <a:p>
            <a:pPr algn="just">
              <a:lnSpc>
                <a:spcPct val="90000"/>
              </a:lnSpc>
              <a:spcBef>
                <a:spcPct val="0"/>
              </a:spcBef>
              <a:buFontTx/>
              <a:buNone/>
            </a:pPr>
            <a:r>
              <a:rPr lang="en-US" altLang="en-US" dirty="0" smtClean="0">
                <a:cs typeface="Times New Roman" panose="02020603050405020304" pitchFamily="18" charset="0"/>
              </a:rPr>
              <a:t>Session Seven: </a:t>
            </a:r>
            <a:r>
              <a:rPr lang="en-US" altLang="en-US" b="1" dirty="0" smtClean="0">
                <a:cs typeface="Times New Roman" panose="02020603050405020304" pitchFamily="18" charset="0"/>
              </a:rPr>
              <a:t>Integration </a:t>
            </a:r>
          </a:p>
          <a:p>
            <a:pPr algn="just">
              <a:lnSpc>
                <a:spcPct val="90000"/>
              </a:lnSpc>
              <a:spcBef>
                <a:spcPct val="0"/>
              </a:spcBef>
              <a:buFontTx/>
              <a:buNone/>
            </a:pPr>
            <a:r>
              <a:rPr lang="en-US" altLang="en-US" dirty="0" smtClean="0">
                <a:cs typeface="Times New Roman" panose="02020603050405020304" pitchFamily="18" charset="0"/>
              </a:rPr>
              <a:t>Session Eight:  </a:t>
            </a:r>
            <a:r>
              <a:rPr lang="en-US" altLang="en-US" b="1" dirty="0" smtClean="0">
                <a:cs typeface="Times New Roman" panose="02020603050405020304" pitchFamily="18" charset="0"/>
              </a:rPr>
              <a:t>Self-Forgiveness</a:t>
            </a:r>
          </a:p>
          <a:p>
            <a:pPr algn="just">
              <a:lnSpc>
                <a:spcPct val="90000"/>
              </a:lnSpc>
              <a:spcBef>
                <a:spcPct val="0"/>
              </a:spcBef>
              <a:buFontTx/>
              <a:buNone/>
            </a:pPr>
            <a:r>
              <a:rPr lang="en-US" altLang="en-US" dirty="0" smtClean="0">
                <a:cs typeface="Times New Roman" panose="02020603050405020304" pitchFamily="18" charset="0"/>
              </a:rPr>
              <a:t>		</a:t>
            </a:r>
            <a:r>
              <a:rPr lang="en-US" altLang="en-US" i="1" dirty="0" smtClean="0">
                <a:cs typeface="Times New Roman" panose="02020603050405020304" pitchFamily="18" charset="0"/>
              </a:rPr>
              <a:t>The New Body/ The New Way</a:t>
            </a:r>
            <a:endParaRPr lang="en-CA" altLang="en-US" dirty="0" smtClean="0"/>
          </a:p>
          <a:p>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i="1" dirty="0" smtClean="0">
                <a:solidFill>
                  <a:srgbClr val="C00000"/>
                </a:solidFill>
                <a:cs typeface="Times New Roman" panose="02020603050405020304" pitchFamily="18" charset="0"/>
              </a:rPr>
              <a:t>Structure of sessions</a:t>
            </a:r>
            <a:br>
              <a:rPr lang="en-US" altLang="en-US" b="1" i="1" dirty="0" smtClean="0">
                <a:solidFill>
                  <a:srgbClr val="C00000"/>
                </a:solidFill>
                <a:cs typeface="Times New Roman" panose="02020603050405020304" pitchFamily="18" charset="0"/>
              </a:rPr>
            </a:br>
            <a:endParaRPr lang="en-CA" dirty="0">
              <a:solidFill>
                <a:srgbClr val="C00000"/>
              </a:solidFill>
            </a:endParaRPr>
          </a:p>
        </p:txBody>
      </p:sp>
      <p:sp>
        <p:nvSpPr>
          <p:cNvPr id="3" name="Content Placeholder 2"/>
          <p:cNvSpPr>
            <a:spLocks noGrp="1"/>
          </p:cNvSpPr>
          <p:nvPr>
            <p:ph idx="1"/>
          </p:nvPr>
        </p:nvSpPr>
        <p:spPr/>
        <p:txBody>
          <a:bodyPr>
            <a:normAutofit fontScale="85000" lnSpcReduction="10000"/>
          </a:bodyPr>
          <a:lstStyle/>
          <a:p>
            <a:pPr algn="just">
              <a:spcBef>
                <a:spcPct val="0"/>
              </a:spcBef>
              <a:spcAft>
                <a:spcPts val="500"/>
              </a:spcAft>
            </a:pPr>
            <a:r>
              <a:rPr lang="en-US" altLang="en-US" dirty="0" smtClean="0">
                <a:cs typeface="Times New Roman" panose="02020603050405020304" pitchFamily="18" charset="0"/>
              </a:rPr>
              <a:t>Verbal Sharing , Play and Storytelling</a:t>
            </a:r>
          </a:p>
          <a:p>
            <a:pPr>
              <a:spcBef>
                <a:spcPct val="0"/>
              </a:spcBef>
              <a:spcAft>
                <a:spcPts val="500"/>
              </a:spcAft>
            </a:pPr>
            <a:r>
              <a:rPr lang="en-US" altLang="en-US" dirty="0" smtClean="0">
                <a:cs typeface="Times New Roman" panose="02020603050405020304" pitchFamily="18" charset="0"/>
              </a:rPr>
              <a:t>Drawing an Outline of the Body or Body Part</a:t>
            </a:r>
          </a:p>
          <a:p>
            <a:pPr>
              <a:spcBef>
                <a:spcPct val="0"/>
              </a:spcBef>
              <a:spcAft>
                <a:spcPts val="500"/>
              </a:spcAft>
            </a:pPr>
            <a:r>
              <a:rPr lang="en-US" altLang="en-US" dirty="0" smtClean="0">
                <a:cs typeface="Times New Roman" panose="02020603050405020304" pitchFamily="18" charset="0"/>
              </a:rPr>
              <a:t>Physical Exercise and or Games involving a particular body part.</a:t>
            </a:r>
          </a:p>
          <a:p>
            <a:pPr>
              <a:spcBef>
                <a:spcPct val="0"/>
              </a:spcBef>
              <a:spcAft>
                <a:spcPts val="500"/>
              </a:spcAft>
            </a:pPr>
            <a:r>
              <a:rPr lang="en-US" altLang="en-US" dirty="0" smtClean="0">
                <a:cs typeface="Times New Roman" panose="02020603050405020304" pitchFamily="18" charset="0"/>
              </a:rPr>
              <a:t>Relaxation</a:t>
            </a:r>
          </a:p>
          <a:p>
            <a:pPr>
              <a:spcBef>
                <a:spcPct val="0"/>
              </a:spcBef>
              <a:spcAft>
                <a:spcPts val="500"/>
              </a:spcAft>
            </a:pPr>
            <a:r>
              <a:rPr lang="en-US" altLang="en-US" dirty="0" smtClean="0">
                <a:cs typeface="Times New Roman" panose="02020603050405020304" pitchFamily="18" charset="0"/>
              </a:rPr>
              <a:t>Visualization and Memory Recall</a:t>
            </a:r>
          </a:p>
          <a:p>
            <a:pPr>
              <a:spcBef>
                <a:spcPct val="0"/>
              </a:spcBef>
              <a:spcAft>
                <a:spcPts val="500"/>
              </a:spcAft>
            </a:pPr>
            <a:r>
              <a:rPr lang="en-US" altLang="en-US" dirty="0" smtClean="0">
                <a:cs typeface="Times New Roman" panose="02020603050405020304" pitchFamily="18" charset="0"/>
              </a:rPr>
              <a:t>Painting and Drawing/Journal Writing</a:t>
            </a:r>
          </a:p>
          <a:p>
            <a:pPr>
              <a:spcBef>
                <a:spcPct val="0"/>
              </a:spcBef>
              <a:spcAft>
                <a:spcPts val="500"/>
              </a:spcAft>
            </a:pPr>
            <a:r>
              <a:rPr lang="en-US" altLang="en-US" dirty="0" smtClean="0">
                <a:cs typeface="Times New Roman" panose="02020603050405020304" pitchFamily="18" charset="0"/>
              </a:rPr>
              <a:t>Verbal Sharing and Story telling</a:t>
            </a:r>
          </a:p>
          <a:p>
            <a:pPr>
              <a:spcBef>
                <a:spcPct val="0"/>
              </a:spcBef>
              <a:spcAft>
                <a:spcPts val="500"/>
              </a:spcAft>
            </a:pPr>
            <a:r>
              <a:rPr lang="en-US" altLang="en-US" dirty="0" smtClean="0">
                <a:cs typeface="Times New Roman" panose="02020603050405020304" pitchFamily="18" charset="0"/>
              </a:rPr>
              <a:t>Closing</a:t>
            </a:r>
          </a:p>
          <a:p>
            <a:pPr>
              <a:spcBef>
                <a:spcPct val="0"/>
              </a:spcBef>
              <a:spcAft>
                <a:spcPts val="500"/>
              </a:spcAft>
            </a:pPr>
            <a:r>
              <a:rPr lang="en-US" altLang="en-US" smtClean="0">
                <a:cs typeface="Times New Roman" panose="02020603050405020304" pitchFamily="18" charset="0"/>
              </a:rPr>
              <a:t>Journal &amp; Dream Writing (during and between groups)</a:t>
            </a:r>
          </a:p>
          <a:p>
            <a:endParaRPr lang="en-C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Recommendations </a:t>
            </a:r>
            <a:endParaRPr lang="en-CA" dirty="0">
              <a:solidFill>
                <a:srgbClr val="C00000"/>
              </a:solidFill>
            </a:endParaRPr>
          </a:p>
        </p:txBody>
      </p:sp>
      <p:sp>
        <p:nvSpPr>
          <p:cNvPr id="3" name="Content Placeholder 2"/>
          <p:cNvSpPr>
            <a:spLocks noGrp="1"/>
          </p:cNvSpPr>
          <p:nvPr>
            <p:ph idx="1"/>
          </p:nvPr>
        </p:nvSpPr>
        <p:spPr/>
        <p:txBody>
          <a:bodyPr/>
          <a:lstStyle/>
          <a:p>
            <a:r>
              <a:rPr lang="en-CA" dirty="0" smtClean="0"/>
              <a:t>Longer rehabilitation </a:t>
            </a:r>
          </a:p>
          <a:p>
            <a:r>
              <a:rPr lang="en-CA" dirty="0" smtClean="0"/>
              <a:t>Education the staff on trauma informed and trauma specific techniques</a:t>
            </a:r>
          </a:p>
          <a:p>
            <a:r>
              <a:rPr lang="en-US" dirty="0" smtClean="0"/>
              <a:t>Introduce </a:t>
            </a:r>
            <a:r>
              <a:rPr lang="en-US" dirty="0" smtClean="0">
                <a:solidFill>
                  <a:srgbClr val="C00000"/>
                </a:solidFill>
              </a:rPr>
              <a:t>Rebonding of the Body </a:t>
            </a:r>
            <a:r>
              <a:rPr lang="en-US" dirty="0" smtClean="0"/>
              <a:t>program into substance abuse treatment programs</a:t>
            </a:r>
            <a:endParaRPr lang="en-CA" dirty="0" smtClean="0"/>
          </a:p>
          <a:p>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Rebonding of the Body introduced into the Program </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All groups were audited for trauma informed techniques</a:t>
            </a:r>
          </a:p>
          <a:p>
            <a:r>
              <a:rPr lang="en-CA" dirty="0" smtClean="0"/>
              <a:t>This substance abuse programs was only 24 days long, so one Rebonding session was offered every third day beginning with day one.</a:t>
            </a:r>
          </a:p>
          <a:p>
            <a:r>
              <a:rPr lang="en-CA" dirty="0" smtClean="0"/>
              <a:t>This programs offered yoga, movement programs, mediation groups ,art  and journaling groups: Rebonding of the Body was offer in place and two staff were trained during the program, so they could continue to offer the program.</a:t>
            </a:r>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descr="C:\My Documents\DLM\Rebonding\pics\02x.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1600200"/>
            <a:ext cx="34563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My Documents\DLM\Rebonding\pics\1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988840"/>
            <a:ext cx="2987824"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My Documents\DLM\Rebonding\pics\01x.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2348880"/>
            <a:ext cx="2376264"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Users\Mulvihill\AppData\Local\Temp\Temp1_RB image.zip\image002.jpg"/>
          <p:cNvPicPr/>
          <p:nvPr/>
        </p:nvPicPr>
        <p:blipFill>
          <a:blip r:embed="rId5" cstate="print"/>
          <a:srcRect/>
          <a:stretch>
            <a:fillRect/>
          </a:stretch>
        </p:blipFill>
        <p:spPr bwMode="auto">
          <a:xfrm flipH="1">
            <a:off x="0" y="1"/>
            <a:ext cx="1979712" cy="19888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descr="C:\My Documents\DLM\Rebonding\pics\02ax.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1628800"/>
            <a:ext cx="3312368" cy="3837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My Documents\DLM\Rebonding\pics\03ax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1340768"/>
            <a:ext cx="2952328" cy="4673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5" descr="C:\My Documents\DLM\Rebonding\pics\07ax.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144109"/>
            <a:ext cx="3168352" cy="343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Deanna\Desktop\Rebond_post\04ax.JPG"/>
          <p:cNvPicPr>
            <a:picLocks noChangeAspect="1" noChangeArrowheads="1"/>
          </p:cNvPicPr>
          <p:nvPr/>
        </p:nvPicPr>
        <p:blipFill>
          <a:blip r:embed="rId3" cstate="print"/>
          <a:srcRect/>
          <a:stretch>
            <a:fillRect/>
          </a:stretch>
        </p:blipFill>
        <p:spPr bwMode="auto">
          <a:xfrm>
            <a:off x="4644008" y="2046573"/>
            <a:ext cx="4104456" cy="363321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7" name="Content Placeholder 6" descr="C:\My Documents\DLM\Rebonding\pics\08ax.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2070957"/>
            <a:ext cx="4464496" cy="358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My Documents\DLM\Rebonding\pics\10a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781200"/>
            <a:ext cx="3528392" cy="4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Picture 2" descr="C:\Users\Deanna\Desktop\Rebond_post\11ax.JPG"/>
          <p:cNvPicPr>
            <a:picLocks noGrp="1" noChangeAspect="1" noChangeArrowheads="1"/>
          </p:cNvPicPr>
          <p:nvPr>
            <p:ph idx="1"/>
          </p:nvPr>
        </p:nvPicPr>
        <p:blipFill>
          <a:blip r:embed="rId2" cstate="print"/>
          <a:srcRect/>
          <a:stretch>
            <a:fillRect/>
          </a:stretch>
        </p:blipFill>
        <p:spPr bwMode="auto">
          <a:xfrm>
            <a:off x="5148064" y="2155031"/>
            <a:ext cx="3744416" cy="3416300"/>
          </a:xfrm>
          <a:prstGeom prst="rect">
            <a:avLst/>
          </a:prstGeom>
          <a:noFill/>
        </p:spPr>
      </p:pic>
      <p:pic>
        <p:nvPicPr>
          <p:cNvPr id="2050" name="Picture 2" descr="C:\Users\Deanna\Desktop\Rebond_post\09a.jpg"/>
          <p:cNvPicPr>
            <a:picLocks noChangeAspect="1" noChangeArrowheads="1"/>
          </p:cNvPicPr>
          <p:nvPr/>
        </p:nvPicPr>
        <p:blipFill>
          <a:blip r:embed="rId3" cstate="print"/>
          <a:srcRect/>
          <a:stretch>
            <a:fillRect/>
          </a:stretch>
        </p:blipFill>
        <p:spPr bwMode="auto">
          <a:xfrm>
            <a:off x="683569" y="1538288"/>
            <a:ext cx="3816423" cy="378142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2051" name="Picture 3" descr="C:\Users\Deanna\Desktop\Rebond_post\14ax.JPG"/>
          <p:cNvPicPr>
            <a:picLocks noChangeAspect="1" noChangeArrowheads="1"/>
          </p:cNvPicPr>
          <p:nvPr/>
        </p:nvPicPr>
        <p:blipFill>
          <a:blip r:embed="rId2" cstate="print"/>
          <a:srcRect/>
          <a:stretch>
            <a:fillRect/>
          </a:stretch>
        </p:blipFill>
        <p:spPr bwMode="auto">
          <a:xfrm>
            <a:off x="4427984" y="1124744"/>
            <a:ext cx="4320480" cy="5112568"/>
          </a:xfrm>
          <a:prstGeom prst="rect">
            <a:avLst/>
          </a:prstGeom>
          <a:noFill/>
        </p:spPr>
      </p:pic>
      <p:pic>
        <p:nvPicPr>
          <p:cNvPr id="6" name="Content Placeholder 5" descr="C:\Users\Mulvihill\AppData\Local\Temp\Temp1_RB image.zip\image002.jpg"/>
          <p:cNvPicPr>
            <a:picLocks noGrp="1"/>
          </p:cNvPicPr>
          <p:nvPr>
            <p:ph idx="1"/>
          </p:nvPr>
        </p:nvPicPr>
        <p:blipFill>
          <a:blip r:embed="rId3" cstate="print"/>
          <a:srcRect/>
          <a:stretch>
            <a:fillRect/>
          </a:stretch>
        </p:blipFill>
        <p:spPr bwMode="auto">
          <a:xfrm flipH="1">
            <a:off x="179504" y="4437112"/>
            <a:ext cx="2376272" cy="242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94322"/>
          </a:xfrm>
        </p:spPr>
        <p:txBody>
          <a:bodyPr/>
          <a:lstStyle/>
          <a:p>
            <a:r>
              <a:rPr lang="en-CA" b="1" dirty="0" smtClean="0">
                <a:solidFill>
                  <a:schemeClr val="accent2">
                    <a:lumMod val="60000"/>
                    <a:lumOff val="40000"/>
                  </a:schemeClr>
                </a:solidFill>
              </a:rPr>
              <a:t>Comments and Critiques </a:t>
            </a:r>
            <a:r>
              <a:rPr lang="en-CA" dirty="0" smtClean="0"/>
              <a:t/>
            </a:r>
            <a:br>
              <a:rPr lang="en-CA" dirty="0" smtClean="0"/>
            </a:br>
            <a:r>
              <a:rPr lang="en-CA" dirty="0" smtClean="0">
                <a:solidFill>
                  <a:srgbClr val="92D050"/>
                </a:solidFill>
              </a:rPr>
              <a:t>Deanna L Mulvihill RN PhD</a:t>
            </a:r>
            <a:br>
              <a:rPr lang="en-CA" dirty="0" smtClean="0">
                <a:solidFill>
                  <a:srgbClr val="92D050"/>
                </a:solidFill>
              </a:rPr>
            </a:br>
            <a:r>
              <a:rPr lang="en-CA" dirty="0" smtClean="0">
                <a:solidFill>
                  <a:srgbClr val="92D050"/>
                </a:solidFill>
              </a:rPr>
              <a:t>deannalifestyle@hotmail.com</a:t>
            </a:r>
            <a:endParaRPr lang="en-CA" dirty="0">
              <a:solidFill>
                <a:srgbClr val="92D050"/>
              </a:solidFill>
            </a:endParaRPr>
          </a:p>
        </p:txBody>
      </p:sp>
      <p:pic>
        <p:nvPicPr>
          <p:cNvPr id="4" name="Content Placeholder 3" descr="C:\My Documents\DLM\Rebonding\pics\Medal flip.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780928"/>
            <a:ext cx="2987824" cy="407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Mulvihill\AppData\Local\Temp\Temp1_RB image.zip\image002.jpg"/>
          <p:cNvPicPr/>
          <p:nvPr/>
        </p:nvPicPr>
        <p:blipFill>
          <a:blip r:embed="rId3" cstate="print"/>
          <a:srcRect/>
          <a:stretch>
            <a:fillRect/>
          </a:stretch>
        </p:blipFill>
        <p:spPr bwMode="auto">
          <a:xfrm flipH="1">
            <a:off x="6444206" y="4437112"/>
            <a:ext cx="2448271" cy="242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2016 </a:t>
            </a:r>
          </a:p>
          <a:p>
            <a:r>
              <a:rPr lang="en-US" sz="2800" b="1" dirty="0" smtClean="0">
                <a:solidFill>
                  <a:schemeClr val="bg1"/>
                </a:solidFill>
              </a:rPr>
              <a:t>Website: </a:t>
            </a:r>
            <a:r>
              <a:rPr lang="en-US" sz="2800" b="1" dirty="0">
                <a:solidFill>
                  <a:schemeClr val="bg1"/>
                </a:solidFill>
              </a:rPr>
              <a:t>addictiontherapy.conferenceseries.com</a:t>
            </a:r>
            <a:endParaRPr lang="en-US" sz="2800" b="1" dirty="0" smtClean="0">
              <a:solidFill>
                <a:schemeClr val="bg1"/>
              </a:solidFill>
            </a:endParaRP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dirty="0" smtClean="0">
                <a:solidFill>
                  <a:schemeClr val="tx1"/>
                </a:solidFill>
                <a:latin typeface="Times New Roman" pitchFamily="18" charset="0"/>
                <a:cs typeface="Times New Roman" pitchFamily="18" charset="0"/>
              </a:rPr>
              <a:t/>
            </a:r>
            <a:br>
              <a:rPr sz="4800" b="1" dirty="0" smtClean="0">
                <a:solidFill>
                  <a:schemeClr val="tx1"/>
                </a:solidFill>
                <a:latin typeface="Times New Roman" pitchFamily="18" charset="0"/>
                <a:cs typeface="Times New Roman" pitchFamily="18" charset="0"/>
              </a:rPr>
            </a:br>
            <a:r>
              <a:rPr sz="4800" b="1" dirty="0" smtClean="0">
                <a:solidFill>
                  <a:schemeClr val="tx1"/>
                </a:solidFill>
                <a:latin typeface="Times New Roman" pitchFamily="18" charset="0"/>
                <a:cs typeface="Times New Roman" pitchFamily="18" charset="0"/>
              </a:rPr>
              <a:t>Addiction Therapy 2016</a:t>
            </a:r>
            <a:r>
              <a:rPr sz="4800" b="1" dirty="0" smtClean="0">
                <a:solidFill>
                  <a:schemeClr val="tx1"/>
                </a:solidFill>
              </a:rPr>
              <a:t/>
            </a:r>
            <a:br>
              <a:rPr sz="4800" b="1" dirty="0" smtClean="0">
                <a:solidFill>
                  <a:schemeClr val="tx1"/>
                </a:solidFill>
              </a:rPr>
            </a:br>
            <a:r>
              <a:rPr sz="2400" b="1" dirty="0" smtClean="0">
                <a:solidFill>
                  <a:schemeClr val="tx1"/>
                </a:solidFill>
                <a:latin typeface="Perpetua"/>
                <a:ea typeface="+mn-ea"/>
                <a:cs typeface="+mn-cs"/>
              </a:rPr>
              <a:t>Miami,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October 06-08, 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val="140568486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TotalTime>
  <Words>727</Words>
  <Application>Microsoft Office PowerPoint</Application>
  <PresentationFormat>On-screen Show (4:3)</PresentationFormat>
  <Paragraphs>82</Paragraphs>
  <Slides>23</Slides>
  <Notes>2</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Office Theme</vt:lpstr>
      <vt:lpstr>Equity</vt:lpstr>
      <vt:lpstr>1_Equity</vt:lpstr>
      <vt:lpstr>Addiction Therapy 2015 Florida,  USA August 03-08, 2015</vt:lpstr>
      <vt:lpstr>The Application of Rebonding of the Body to a Women’s Substance Abuse Program </vt:lpstr>
      <vt:lpstr>Why a women’s substance abuse program? </vt:lpstr>
      <vt:lpstr>PowerPoint Presentation</vt:lpstr>
      <vt:lpstr>PowerPoint Presentation</vt:lpstr>
      <vt:lpstr>PowerPoint Presentation</vt:lpstr>
      <vt:lpstr>PowerPoint Presentation</vt:lpstr>
      <vt:lpstr>Rebonding of the Body </vt:lpstr>
      <vt:lpstr>Rebonding of the Body"</vt:lpstr>
      <vt:lpstr>Objective: "rebond”, or  reintegrate the disassociated personality or body parts.  </vt:lpstr>
      <vt:lpstr>Session content </vt:lpstr>
      <vt:lpstr>Sessions content cont’d</vt:lpstr>
      <vt:lpstr>Structure of sessions </vt:lpstr>
      <vt:lpstr>Recommendations </vt:lpstr>
      <vt:lpstr>Rebonding of the Body introduced into the Program </vt:lpstr>
      <vt:lpstr>PowerPoint Presentation</vt:lpstr>
      <vt:lpstr>PowerPoint Presentation</vt:lpstr>
      <vt:lpstr>PowerPoint Presentation</vt:lpstr>
      <vt:lpstr>PowerPoint Presentation</vt:lpstr>
      <vt:lpstr>PowerPoint Presentation</vt:lpstr>
      <vt:lpstr>PowerPoint Presentation</vt:lpstr>
      <vt:lpstr>Comments and Critiques  Deanna L Mulvihill RN PhD deannalifestyle@hotmail.com</vt:lpstr>
      <vt:lpstr>Meet the eminent gathering once again at Addiction Therapy 2016 Miami, USA October 06-08, 2016</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Application of Rebonding of the Body to a Women’s Substance Abuse Program</dc:title>
  <dc:creator>Mulvihill</dc:creator>
  <cp:lastModifiedBy>Addiction Therapy</cp:lastModifiedBy>
  <cp:revision>45</cp:revision>
  <dcterms:created xsi:type="dcterms:W3CDTF">2014-03-20T22:05:57Z</dcterms:created>
  <dcterms:modified xsi:type="dcterms:W3CDTF">2015-08-14T12:46:14Z</dcterms:modified>
</cp:coreProperties>
</file>