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762" r:id="rId2"/>
    <p:sldId id="801" r:id="rId3"/>
    <p:sldId id="468" r:id="rId4"/>
    <p:sldId id="763" r:id="rId5"/>
    <p:sldId id="764" r:id="rId6"/>
    <p:sldId id="765" r:id="rId7"/>
    <p:sldId id="788" r:id="rId8"/>
    <p:sldId id="811" r:id="rId9"/>
    <p:sldId id="673" r:id="rId10"/>
    <p:sldId id="816" r:id="rId11"/>
    <p:sldId id="853" r:id="rId12"/>
    <p:sldId id="802" r:id="rId13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99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000099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000099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000099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0000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0000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0000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0000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0000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99"/>
    <a:srgbClr val="CC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88696" autoAdjust="0"/>
  </p:normalViewPr>
  <p:slideViewPr>
    <p:cSldViewPr>
      <p:cViewPr>
        <p:scale>
          <a:sx n="75" d="100"/>
          <a:sy n="75" d="100"/>
        </p:scale>
        <p:origin x="-1812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t" anchorCtr="0" compatLnSpc="1">
            <a:prstTxWarp prst="textNoShape">
              <a:avLst/>
            </a:prstTxWarp>
          </a:bodyPr>
          <a:lstStyle>
            <a:lvl1pPr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t" anchorCtr="0" compatLnSpc="1">
            <a:prstTxWarp prst="textNoShape">
              <a:avLst/>
            </a:prstTxWarp>
          </a:bodyPr>
          <a:lstStyle>
            <a:lvl1pPr algn="r"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b" anchorCtr="0" compatLnSpc="1">
            <a:prstTxWarp prst="textNoShape">
              <a:avLst/>
            </a:prstTxWarp>
          </a:bodyPr>
          <a:lstStyle>
            <a:lvl1pPr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b" anchorCtr="0" compatLnSpc="1">
            <a:prstTxWarp prst="textNoShape">
              <a:avLst/>
            </a:prstTxWarp>
          </a:bodyPr>
          <a:lstStyle>
            <a:lvl1pPr algn="r" defTabSz="960438">
              <a:defRPr sz="1300"/>
            </a:lvl1pPr>
          </a:lstStyle>
          <a:p>
            <a:pPr>
              <a:defRPr/>
            </a:pPr>
            <a:fld id="{2B06CCDD-6538-4208-A6F6-5485DCC64B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70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t" anchorCtr="0" compatLnSpc="1">
            <a:prstTxWarp prst="textNoShape">
              <a:avLst/>
            </a:prstTxWarp>
          </a:bodyPr>
          <a:lstStyle>
            <a:lvl1pPr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t" anchorCtr="0" compatLnSpc="1">
            <a:prstTxWarp prst="textNoShape">
              <a:avLst/>
            </a:prstTxWarp>
          </a:bodyPr>
          <a:lstStyle>
            <a:lvl1pPr algn="r"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b" anchorCtr="0" compatLnSpc="1">
            <a:prstTxWarp prst="textNoShape">
              <a:avLst/>
            </a:prstTxWarp>
          </a:bodyPr>
          <a:lstStyle>
            <a:lvl1pPr defTabSz="96043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103" tIns="48052" rIns="96103" bIns="48052" numCol="1" anchor="b" anchorCtr="0" compatLnSpc="1">
            <a:prstTxWarp prst="textNoShape">
              <a:avLst/>
            </a:prstTxWarp>
          </a:bodyPr>
          <a:lstStyle>
            <a:lvl1pPr algn="r" defTabSz="960438">
              <a:defRPr sz="1300"/>
            </a:lvl1pPr>
          </a:lstStyle>
          <a:p>
            <a:pPr>
              <a:defRPr/>
            </a:pPr>
            <a:fld id="{E9558078-EE66-4838-8BFD-9EA528C5E3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251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8676" name="Slide Number Placeholder 3"/>
          <p:cNvSpPr txBox="1">
            <a:spLocks noGrp="1"/>
          </p:cNvSpPr>
          <p:nvPr/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103" tIns="48052" rIns="96103" bIns="48052" anchor="b"/>
          <a:lstStyle/>
          <a:p>
            <a:pPr algn="r" defTabSz="960438"/>
            <a:fld id="{0280346B-7AE3-4D64-97E2-EECFE12D7A83}" type="slidenum">
              <a:rPr lang="en-US" sz="1300"/>
              <a:pPr algn="r" defTabSz="960438"/>
              <a:t>1</a:t>
            </a:fld>
            <a:endParaRPr lang="en-US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558078-EE66-4838-8BFD-9EA528C5E39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3DDC33-3A17-4E4A-B74A-B4435E3A89D0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61BC4B-8CA8-4CEC-9E98-613B66735AE5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41C12F-78D9-4AE5-98E1-41B4275023C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74A8DB-AB44-4817-88A0-6A20C046B1EF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558078-EE66-4838-8BFD-9EA528C5E39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EABA29-31AD-4814-9898-0951114C35DF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9541A3-D940-4E05-B0BF-81FF5B916919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79BAFB47-58A9-4C6D-A2DE-A9C7A18F6510}" type="slidenum">
              <a:rPr lang="en-US" sz="1300">
                <a:solidFill>
                  <a:schemeClr val="tx1"/>
                </a:solidFill>
                <a:cs typeface="Arial" charset="0"/>
              </a:rPr>
              <a:pPr algn="r" defTabSz="966788"/>
              <a:t>9</a:t>
            </a:fld>
            <a:endParaRPr lang="en-US" sz="130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378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838" y="4560888"/>
            <a:ext cx="5851525" cy="4319587"/>
          </a:xfrm>
          <a:noFill/>
          <a:ln/>
        </p:spPr>
        <p:txBody>
          <a:bodyPr lIns="96661" tIns="48331" rIns="96661" bIns="48331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558078-EE66-4838-8BFD-9EA528C5E39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558078-EE66-4838-8BFD-9EA528C5E39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C8EB8C-DEDE-4BCA-BA8A-E0327CB8668B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075E8-B94E-48AB-959C-B435D3B07060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E12DE-45B7-4A09-BDDA-3183AB41D4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08191-A0A5-4CDA-92F9-D3D8F226FE25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1E58E4-12A2-41B2-AFDA-ACB9D4D1B8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BBDFE-E6FE-4C2A-B343-B6A7122AB508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28077-138C-4494-8468-17002C75A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0CBD6-04B5-42D8-8D8F-F9B71709EF3B}" type="datetime1">
              <a:rPr lang="en-US" smtClean="0"/>
              <a:t>9/24/2015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C4DF4-1F26-4B7A-907E-E517879F6E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6DBBE1-A812-4F27-A00C-A4DF536A0CE7}" type="datetime1">
              <a:rPr lang="en-US" smtClean="0"/>
              <a:t>9/24/2015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5D91F-7E4C-4E6F-8DBF-200ED8F5F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2BD80-6E39-47D6-A7A6-69797B1622A7}" type="datetime1">
              <a:rPr lang="en-US" smtClean="0"/>
              <a:t>9/24/2015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60022-FA87-48D4-BAD3-9B6EDF98FB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7A158-4565-4540-97FB-A1CCCFFB4567}" type="datetime1">
              <a:rPr lang="en-US" smtClean="0"/>
              <a:t>9/24/2015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7B33F-0E3C-4CDA-8068-195CCE3F3B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1C9E0-66E7-4DE0-836D-513529CBDB93}" type="datetime1">
              <a:rPr lang="en-US" smtClean="0"/>
              <a:t>9/24/2015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DBB99A-E182-44CE-8DB0-9B2CBC649F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37E9CB-378C-4E61-9639-23B04F68C47F}" type="datetime1">
              <a:rPr lang="en-US" smtClean="0"/>
              <a:t>9/24/2015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69E56-C15C-48E5-B299-4C21608DA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EED4CB-A73D-4699-B269-11CB81AFEB6E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A1D5A-9913-4B9F-9E3B-131B41F1C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F1CCC-31C2-46EC-9692-D9A9D2EF80E7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414F7-1B21-4180-B79E-F48BC2BDE7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1CDB9-4608-4CF7-BBDB-16154F716F80}" type="datetime1">
              <a:rPr lang="en-US" smtClean="0"/>
              <a:t>9/24/2015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50CAE-09B1-45BE-A1C4-81D33EEB8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3B84BA7B-A128-4A60-BEBC-EDB769BDE0EC}" type="datetime1">
              <a:rPr lang="en-US" smtClean="0"/>
              <a:t>9/24/2015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E518BE9C-5895-4F0F-ACB1-8B1D33D28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zo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2743200"/>
            <a:ext cx="8229600" cy="838200"/>
          </a:xfrm>
        </p:spPr>
        <p:txBody>
          <a:bodyPr/>
          <a:lstStyle/>
          <a:p>
            <a:pPr eaLnBrk="1" hangingPunct="1"/>
            <a:r>
              <a:rPr lang="en-US" altLang="zh-CN" sz="2800" b="1" dirty="0" smtClean="0">
                <a:solidFill>
                  <a:srgbClr val="C00000"/>
                </a:solidFill>
                <a:latin typeface="Arial" charset="0"/>
                <a:ea typeface="宋体" pitchFamily="2" charset="-122"/>
              </a:rPr>
              <a:t>Innate-adaptive immunity duo as a regimen for conferring rapid-sustained-broad protection against pathogens</a:t>
            </a:r>
            <a:r>
              <a:rPr lang="en-US" altLang="zh-CN" sz="2800" b="1" dirty="0" smtClean="0">
                <a:solidFill>
                  <a:srgbClr val="CC3300"/>
                </a:solidFill>
                <a:latin typeface="Arial" charset="0"/>
                <a:ea typeface="宋体" pitchFamily="2" charset="-122"/>
              </a:rPr>
              <a:t/>
            </a:r>
            <a:br>
              <a:rPr lang="en-US" altLang="zh-CN" sz="2800" b="1" dirty="0" smtClean="0">
                <a:solidFill>
                  <a:srgbClr val="CC3300"/>
                </a:solidFill>
                <a:latin typeface="Arial" charset="0"/>
                <a:ea typeface="宋体" pitchFamily="2" charset="-122"/>
              </a:rPr>
            </a:br>
            <a:r>
              <a:rPr lang="en-US" sz="1800" dirty="0" smtClean="0">
                <a:latin typeface="Arial" charset="0"/>
              </a:rPr>
              <a:t/>
            </a:r>
            <a:br>
              <a:rPr lang="en-US" sz="1800" dirty="0" smtClean="0">
                <a:latin typeface="Arial" charset="0"/>
              </a:rPr>
            </a:br>
            <a:r>
              <a:rPr lang="en-US" sz="2400" dirty="0" smtClean="0">
                <a:latin typeface="Arial" charset="0"/>
              </a:rPr>
              <a:t> De-chu Christopher Tang, PhD</a:t>
            </a:r>
            <a:br>
              <a:rPr lang="en-US" sz="2400" dirty="0" smtClean="0">
                <a:latin typeface="Arial" charset="0"/>
              </a:rPr>
            </a:br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2000" dirty="0" smtClean="0">
                <a:latin typeface="Arial" charset="0"/>
              </a:rPr>
              <a:t/>
            </a:r>
            <a:br>
              <a:rPr lang="en-US" sz="2000" dirty="0" smtClean="0">
                <a:latin typeface="Arial" charset="0"/>
              </a:rPr>
            </a:br>
            <a:r>
              <a:rPr lang="en-US" sz="2000" dirty="0" err="1" smtClean="0">
                <a:latin typeface="Arial" charset="0"/>
              </a:rPr>
              <a:t>VaxDome</a:t>
            </a:r>
            <a:r>
              <a:rPr lang="en-US" sz="2000" dirty="0" smtClean="0">
                <a:latin typeface="Arial" charset="0"/>
              </a:rPr>
              <a:t> LLC</a:t>
            </a:r>
            <a:br>
              <a:rPr lang="en-US" sz="2000" dirty="0" smtClean="0">
                <a:latin typeface="Arial" charset="0"/>
              </a:rPr>
            </a:br>
            <a:r>
              <a:rPr lang="en-US" sz="2000" dirty="0" smtClean="0">
                <a:latin typeface="Arial" charset="0"/>
              </a:rPr>
              <a:t>Dallas, Texas</a:t>
            </a:r>
            <a:r>
              <a:rPr lang="en-US" sz="2000" u="sng" baseline="30000" dirty="0" smtClean="0">
                <a:latin typeface="Arial" charset="0"/>
              </a:rPr>
              <a:t/>
            </a:r>
            <a:br>
              <a:rPr lang="en-US" sz="2000" u="sng" baseline="30000" dirty="0" smtClean="0">
                <a:latin typeface="Arial" charset="0"/>
              </a:rPr>
            </a:br>
            <a:r>
              <a:rPr lang="en-US" sz="1800" baseline="30000" dirty="0" smtClean="0">
                <a:latin typeface="Arial" charset="0"/>
              </a:rPr>
              <a:t/>
            </a:r>
            <a:br>
              <a:rPr lang="en-US" sz="1800" baseline="30000" dirty="0" smtClean="0">
                <a:latin typeface="Arial" charset="0"/>
              </a:rPr>
            </a:br>
            <a:r>
              <a:rPr lang="en-US" sz="1600" dirty="0" smtClean="0">
                <a:latin typeface="Arial" charset="0"/>
              </a:rPr>
              <a:t/>
            </a:r>
            <a:br>
              <a:rPr lang="en-US" sz="1600" dirty="0" smtClean="0">
                <a:latin typeface="Arial" charset="0"/>
              </a:rPr>
            </a:br>
            <a:r>
              <a:rPr lang="en-US" sz="1600" dirty="0" smtClean="0">
                <a:latin typeface="Arial" charset="0"/>
              </a:rPr>
              <a:t/>
            </a:r>
            <a:br>
              <a:rPr lang="en-US" sz="1600" dirty="0" smtClean="0">
                <a:latin typeface="Arial" charset="0"/>
              </a:rPr>
            </a:br>
            <a:endParaRPr lang="en-US" sz="1600" dirty="0" smtClean="0">
              <a:latin typeface="Arial" charset="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04800" y="5715000"/>
            <a:ext cx="815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/>
              <a:t>                                         </a:t>
            </a:r>
          </a:p>
        </p:txBody>
      </p: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2819400" y="5232400"/>
            <a:ext cx="3733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chemeClr val="tx1"/>
                </a:solidFill>
              </a:rPr>
              <a:t>September 29, 2015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 litany of demands for better vaccines</a:t>
            </a:r>
            <a:endParaRPr lang="en-US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077200" y="6184900"/>
            <a:ext cx="838200" cy="457200"/>
          </a:xfrm>
        </p:spPr>
        <p:txBody>
          <a:bodyPr/>
          <a:lstStyle/>
          <a:p>
            <a:pPr>
              <a:defRPr/>
            </a:pPr>
            <a:fld id="{64A60022-FA87-48D4-BAD3-9B6EDF98FB7F}" type="slidenum">
              <a:rPr lang="en-US" sz="1600" smtClean="0">
                <a:latin typeface="Arial" pitchFamily="34" charset="0"/>
                <a:cs typeface="Arial" pitchFamily="34" charset="0"/>
              </a:rPr>
              <a:pPr>
                <a:defRPr/>
              </a:pPr>
              <a:t>2</a:t>
            </a:fld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066800"/>
            <a:ext cx="81534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Problem:  Current vaccines confer protection in a slow motion.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Solution:  Develop a drug-vaccine duo (DVD) by activating a protective innate-adaptive immunity duo.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Problem:  Current vaccines do not confer broad protection.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Solution:  Develop a universal vaccine component within a DVD context.</a:t>
            </a: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en-US" sz="2000" dirty="0" smtClean="0">
                <a:solidFill>
                  <a:srgbClr val="FF0000"/>
                </a:solidFill>
              </a:rPr>
              <a:t>Problem:  Current </a:t>
            </a:r>
            <a:r>
              <a:rPr lang="en-US" sz="2000" dirty="0" err="1" smtClean="0">
                <a:solidFill>
                  <a:srgbClr val="FF0000"/>
                </a:solidFill>
              </a:rPr>
              <a:t>injectable</a:t>
            </a:r>
            <a:r>
              <a:rPr lang="en-US" sz="2000" dirty="0" smtClean="0">
                <a:solidFill>
                  <a:srgbClr val="FF0000"/>
                </a:solidFill>
              </a:rPr>
              <a:t> vaccines are associated with pain; fear; medical license; syringe needle disposal; and systemic inflammation.</a:t>
            </a:r>
          </a:p>
          <a:p>
            <a:pPr algn="just"/>
            <a:r>
              <a:rPr lang="en-US" sz="2000" dirty="0" smtClean="0">
                <a:solidFill>
                  <a:schemeClr val="tx1"/>
                </a:solidFill>
              </a:rPr>
              <a:t>Solution:  Develop noninvasive vaccines by delivering vaccines to the interface between the body and environment (e.g., oral vaccine; nasal vaccine; skin-patch vaccine).</a:t>
            </a:r>
          </a:p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pPr algn="just"/>
            <a:endParaRPr lang="en-US" dirty="0" smtClean="0">
              <a:solidFill>
                <a:schemeClr val="tx1"/>
              </a:solidFill>
            </a:endParaRP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858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latin typeface="Arial" charset="0"/>
              </a:rPr>
              <a:t>Ad5-vectored influenza vaccine</a:t>
            </a:r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3429000" y="2667000"/>
            <a:ext cx="1295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09600" y="4114800"/>
            <a:ext cx="8153400" cy="273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en-US" dirty="0">
                <a:solidFill>
                  <a:schemeClr val="accent2"/>
                </a:solidFill>
              </a:rPr>
              <a:t>            </a:t>
            </a:r>
            <a:r>
              <a:rPr lang="en-US" sz="1600" b="1" dirty="0">
                <a:solidFill>
                  <a:schemeClr val="tx1"/>
                </a:solidFill>
              </a:rPr>
              <a:t>Influenza virus</a:t>
            </a:r>
            <a:r>
              <a:rPr lang="en-US" sz="1600" b="1" dirty="0">
                <a:solidFill>
                  <a:srgbClr val="FF0000"/>
                </a:solidFill>
              </a:rPr>
              <a:t>	                         </a:t>
            </a:r>
            <a:r>
              <a:rPr lang="en-US" sz="1600" b="1" dirty="0" smtClean="0">
                <a:solidFill>
                  <a:srgbClr val="FF0000"/>
                </a:solidFill>
              </a:rPr>
              <a:t>Ad5 </a:t>
            </a:r>
            <a:r>
              <a:rPr lang="en-US" sz="1600" b="1" dirty="0">
                <a:solidFill>
                  <a:srgbClr val="FF0000"/>
                </a:solidFill>
              </a:rPr>
              <a:t>vector encoding influenza HA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 Growth varies from strain to strain                	</a:t>
            </a:r>
            <a:r>
              <a:rPr lang="en-US" sz="1600" dirty="0">
                <a:solidFill>
                  <a:srgbClr val="FF0000"/>
                </a:solidFill>
              </a:rPr>
              <a:t>More consistent growth rates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 Some strains are lethal         			</a:t>
            </a:r>
            <a:r>
              <a:rPr lang="en-US" sz="1600" dirty="0">
                <a:solidFill>
                  <a:srgbClr val="FF0000"/>
                </a:solidFill>
              </a:rPr>
              <a:t>Benign vectors</a:t>
            </a:r>
            <a:r>
              <a:rPr lang="en-US" sz="1600" dirty="0">
                <a:solidFill>
                  <a:schemeClr val="tx1"/>
                </a:solidFill>
              </a:rPr>
              <a:t>  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 Prone to </a:t>
            </a:r>
            <a:r>
              <a:rPr lang="en-US" sz="1600" dirty="0" err="1">
                <a:solidFill>
                  <a:schemeClr val="tx1"/>
                </a:solidFill>
              </a:rPr>
              <a:t>reassortment</a:t>
            </a:r>
            <a:r>
              <a:rPr lang="en-US" sz="1600" dirty="0">
                <a:solidFill>
                  <a:schemeClr val="tx1"/>
                </a:solidFill>
              </a:rPr>
              <a:t>/mutation events 	</a:t>
            </a:r>
            <a:r>
              <a:rPr lang="en-US" sz="1600" dirty="0">
                <a:solidFill>
                  <a:srgbClr val="FF0000"/>
                </a:solidFill>
              </a:rPr>
              <a:t>No </a:t>
            </a:r>
            <a:r>
              <a:rPr lang="en-US" sz="1600" dirty="0" err="1">
                <a:solidFill>
                  <a:srgbClr val="FF0000"/>
                </a:solidFill>
              </a:rPr>
              <a:t>reassortment</a:t>
            </a:r>
            <a:r>
              <a:rPr lang="en-US" sz="1600" dirty="0">
                <a:solidFill>
                  <a:srgbClr val="FF0000"/>
                </a:solidFill>
              </a:rPr>
              <a:t> events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 Low-titer production in eggs			</a:t>
            </a:r>
            <a:r>
              <a:rPr lang="en-US" sz="1600" dirty="0">
                <a:solidFill>
                  <a:srgbClr val="FF0000"/>
                </a:solidFill>
              </a:rPr>
              <a:t>High-titer production in </a:t>
            </a:r>
            <a:r>
              <a:rPr lang="en-US" sz="1600" dirty="0" smtClean="0">
                <a:solidFill>
                  <a:srgbClr val="FF0000"/>
                </a:solidFill>
              </a:rPr>
              <a:t>cultured </a:t>
            </a:r>
            <a:r>
              <a:rPr lang="en-US" sz="1600" dirty="0">
                <a:solidFill>
                  <a:srgbClr val="FF0000"/>
                </a:solidFill>
              </a:rPr>
              <a:t>cells</a:t>
            </a:r>
          </a:p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en-US" sz="1600" dirty="0">
                <a:solidFill>
                  <a:schemeClr val="tx1"/>
                </a:solidFill>
              </a:rPr>
              <a:t>					</a:t>
            </a:r>
            <a:r>
              <a:rPr lang="en-US" sz="1600" dirty="0">
                <a:solidFill>
                  <a:srgbClr val="FF0000"/>
                </a:solidFill>
              </a:rPr>
              <a:t>A  new RCA-free </a:t>
            </a:r>
            <a:r>
              <a:rPr lang="en-US" sz="1600" dirty="0" smtClean="0">
                <a:solidFill>
                  <a:srgbClr val="FF0000"/>
                </a:solidFill>
              </a:rPr>
              <a:t>Ad5 </a:t>
            </a:r>
            <a:r>
              <a:rPr lang="en-US" sz="1600" dirty="0">
                <a:solidFill>
                  <a:srgbClr val="FF0000"/>
                </a:solidFill>
              </a:rPr>
              <a:t>can be  						generated by the AdHigh system 					within one month</a:t>
            </a:r>
            <a:r>
              <a:rPr lang="en-US" dirty="0">
                <a:solidFill>
                  <a:schemeClr val="tx1"/>
                </a:solidFill>
              </a:rPr>
              <a:t>	                     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3352800" y="213360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chemeClr val="tx1"/>
                </a:solidFill>
              </a:rPr>
              <a:t>  </a:t>
            </a:r>
            <a:r>
              <a:rPr lang="en-US" sz="1600">
                <a:solidFill>
                  <a:schemeClr val="tx1"/>
                </a:solidFill>
              </a:rPr>
              <a:t>Clone </a:t>
            </a:r>
            <a:r>
              <a:rPr lang="en-US" sz="1600">
                <a:solidFill>
                  <a:srgbClr val="FF0000"/>
                </a:solidFill>
              </a:rPr>
              <a:t>HA</a:t>
            </a:r>
          </a:p>
        </p:txBody>
      </p:sp>
      <p:pic>
        <p:nvPicPr>
          <p:cNvPr id="4102" name="Picture 6" descr="The image “http://www.pacisa-giralt.com/cards/_rct/a/0018.jpg” cannot be displayed, because it contains errors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295400"/>
            <a:ext cx="248126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 descr="The image “http://www.t10.lanl.gov/images/Influenza.gif” cannot be displayed, because it contains errors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1600200"/>
            <a:ext cx="21145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6477000" y="22098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1752600" y="2057400"/>
            <a:ext cx="1524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63000" y="6248400"/>
            <a:ext cx="381000" cy="457200"/>
          </a:xfrm>
          <a:noFill/>
        </p:spPr>
        <p:txBody>
          <a:bodyPr/>
          <a:lstStyle/>
          <a:p>
            <a:fld id="{1E35CA09-6990-4577-9D0D-C46602A3CDF7}" type="slidenum">
              <a:rPr lang="en-US" sz="1800" smtClean="0">
                <a:latin typeface="Arial" charset="0"/>
                <a:cs typeface="Arial" charset="0"/>
              </a:rPr>
              <a:pPr/>
              <a:t>3</a:t>
            </a:fld>
            <a:endParaRPr lang="en-US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398463"/>
          </a:xfrm>
        </p:spPr>
        <p:txBody>
          <a:bodyPr/>
          <a:lstStyle/>
          <a:p>
            <a:r>
              <a:rPr 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Prophylactic influenza therapy by Ad5-vectored drug-vaccine duo</a:t>
            </a:r>
          </a:p>
        </p:txBody>
      </p:sp>
      <p:sp>
        <p:nvSpPr>
          <p:cNvPr id="6147" name="Slide Number Placeholder 2"/>
          <p:cNvSpPr txBox="1">
            <a:spLocks noGrp="1"/>
          </p:cNvSpPr>
          <p:nvPr/>
        </p:nvSpPr>
        <p:spPr bwMode="auto">
          <a:xfrm>
            <a:off x="8229600" y="6248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BB89FAC-AA83-480A-9864-16EFCC1DEC41}" type="slidenum">
              <a:rPr lang="en-US">
                <a:solidFill>
                  <a:schemeClr val="tx1"/>
                </a:solidFill>
                <a:cs typeface="Arial" charset="0"/>
              </a:rPr>
              <a:pPr algn="r"/>
              <a:t>4</a:t>
            </a:fld>
            <a:endParaRPr lang="en-US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6148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92125"/>
            <a:ext cx="4191000" cy="577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522288"/>
            <a:ext cx="464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1200" b="1">
                <a:ea typeface="宋体" pitchFamily="2" charset="-122"/>
              </a:rPr>
              <a:t>               </a:t>
            </a:r>
            <a:endParaRPr lang="en-US" altLang="zh-CN" sz="600">
              <a:ea typeface="宋体" pitchFamily="2" charset="-122"/>
            </a:endParaRPr>
          </a:p>
          <a:p>
            <a:pPr eaLnBrk="0" hangingPunct="0"/>
            <a:endParaRPr lang="en-US" altLang="zh-CN">
              <a:ea typeface="宋体" pitchFamily="2" charset="-122"/>
            </a:endParaRPr>
          </a:p>
        </p:txBody>
      </p:sp>
      <p:sp>
        <p:nvSpPr>
          <p:cNvPr id="6151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6152" name="TextBox 5"/>
          <p:cNvSpPr txBox="1">
            <a:spLocks noChangeArrowheads="1"/>
          </p:cNvSpPr>
          <p:nvPr/>
        </p:nvSpPr>
        <p:spPr bwMode="auto">
          <a:xfrm>
            <a:off x="4800600" y="6477000"/>
            <a:ext cx="3657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-Zhang </a:t>
            </a:r>
            <a:r>
              <a:rPr lang="en-US" sz="1400" dirty="0">
                <a:solidFill>
                  <a:schemeClr val="tx1"/>
                </a:solidFill>
              </a:rPr>
              <a:t>J </a:t>
            </a:r>
            <a:r>
              <a:rPr lang="en-US" sz="1400" i="1" dirty="0">
                <a:solidFill>
                  <a:schemeClr val="tx1"/>
                </a:solidFill>
              </a:rPr>
              <a:t>et al. </a:t>
            </a:r>
            <a:r>
              <a:rPr lang="en-US" sz="1400" i="1" dirty="0" err="1">
                <a:solidFill>
                  <a:schemeClr val="tx1"/>
                </a:solidFill>
              </a:rPr>
              <a:t>PLoS</a:t>
            </a:r>
            <a:r>
              <a:rPr lang="en-US" sz="1400" i="1" dirty="0">
                <a:solidFill>
                  <a:schemeClr val="tx1"/>
                </a:solidFill>
              </a:rPr>
              <a:t> ONE </a:t>
            </a:r>
            <a:r>
              <a:rPr lang="en-US" sz="1400" dirty="0">
                <a:solidFill>
                  <a:schemeClr val="tx1"/>
                </a:solidFill>
              </a:rPr>
              <a:t>6: e22605, 2011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0"/>
            <a:ext cx="8458200" cy="5334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C00000"/>
                </a:solidFill>
                <a:latin typeface="Arial" charset="0"/>
              </a:rPr>
              <a:t>Lung histopathology 19 days post-influenza virus infection (2X)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"/>
            <a:ext cx="41148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609600"/>
            <a:ext cx="396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3505200"/>
            <a:ext cx="4114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3505200"/>
            <a:ext cx="39624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381000" y="2971800"/>
            <a:ext cx="822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Normal; no PR8                                        No </a:t>
            </a:r>
            <a:r>
              <a:rPr lang="en-US" dirty="0" smtClean="0">
                <a:solidFill>
                  <a:schemeClr val="tx1"/>
                </a:solidFill>
              </a:rPr>
              <a:t>Ad5 </a:t>
            </a:r>
            <a:r>
              <a:rPr lang="en-US" dirty="0">
                <a:solidFill>
                  <a:schemeClr val="tx1"/>
                </a:solidFill>
              </a:rPr>
              <a:t>pre-exposure; PR8 challenge</a:t>
            </a:r>
          </a:p>
        </p:txBody>
      </p:sp>
      <p:sp>
        <p:nvSpPr>
          <p:cNvPr id="7176" name="Text Box 9"/>
          <p:cNvSpPr txBox="1">
            <a:spLocks noChangeArrowheads="1"/>
          </p:cNvSpPr>
          <p:nvPr/>
        </p:nvSpPr>
        <p:spPr bwMode="auto">
          <a:xfrm>
            <a:off x="152400" y="6019800"/>
            <a:ext cx="8991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solidFill>
                  <a:schemeClr val="tx1"/>
                </a:solidFill>
              </a:rPr>
              <a:t>Pre-exposure to </a:t>
            </a:r>
            <a:r>
              <a:rPr lang="en-US" dirty="0" err="1" smtClean="0">
                <a:solidFill>
                  <a:schemeClr val="tx1"/>
                </a:solidFill>
              </a:rPr>
              <a:t>AdE</a:t>
            </a:r>
            <a:r>
              <a:rPr lang="en-US" dirty="0" smtClean="0">
                <a:solidFill>
                  <a:schemeClr val="tx1"/>
                </a:solidFill>
              </a:rPr>
              <a:t>; PR8 </a:t>
            </a:r>
            <a:r>
              <a:rPr lang="en-US" dirty="0">
                <a:solidFill>
                  <a:schemeClr val="tx1"/>
                </a:solidFill>
              </a:rPr>
              <a:t>challenge    </a:t>
            </a:r>
            <a:r>
              <a:rPr lang="en-US" dirty="0" smtClean="0">
                <a:solidFill>
                  <a:schemeClr val="tx1"/>
                </a:solidFill>
              </a:rPr>
              <a:t>   Pre-exposure to AdNC.H1.1; PR8 </a:t>
            </a:r>
            <a:r>
              <a:rPr lang="en-US" dirty="0">
                <a:solidFill>
                  <a:schemeClr val="tx1"/>
                </a:solidFill>
              </a:rPr>
              <a:t>challenge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                                                                   </a:t>
            </a:r>
            <a:r>
              <a:rPr lang="en-US" dirty="0" smtClean="0">
                <a:solidFill>
                  <a:schemeClr val="tx1"/>
                </a:solidFill>
              </a:rPr>
              <a:t>-</a:t>
            </a:r>
            <a:r>
              <a:rPr lang="en-US" sz="1400" dirty="0" smtClean="0">
                <a:solidFill>
                  <a:schemeClr val="tx1"/>
                </a:solidFill>
              </a:rPr>
              <a:t>Zhang </a:t>
            </a:r>
            <a:r>
              <a:rPr lang="en-US" sz="1400" dirty="0">
                <a:solidFill>
                  <a:schemeClr val="tx1"/>
                </a:solidFill>
              </a:rPr>
              <a:t>J </a:t>
            </a:r>
            <a:r>
              <a:rPr lang="en-US" sz="1400" i="1" dirty="0">
                <a:solidFill>
                  <a:schemeClr val="tx1"/>
                </a:solidFill>
              </a:rPr>
              <a:t>et al. </a:t>
            </a:r>
            <a:r>
              <a:rPr lang="en-US" sz="1400" i="1" dirty="0" err="1">
                <a:solidFill>
                  <a:schemeClr val="tx1"/>
                </a:solidFill>
              </a:rPr>
              <a:t>PLoS</a:t>
            </a:r>
            <a:r>
              <a:rPr lang="en-US" sz="1400" i="1" dirty="0">
                <a:solidFill>
                  <a:schemeClr val="tx1"/>
                </a:solidFill>
              </a:rPr>
              <a:t> ONE </a:t>
            </a:r>
            <a:r>
              <a:rPr lang="en-US" sz="1400" dirty="0">
                <a:solidFill>
                  <a:schemeClr val="tx1"/>
                </a:solidFill>
              </a:rPr>
              <a:t>6: e22605, 2011</a:t>
            </a:r>
          </a:p>
          <a:p>
            <a:pPr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</a:rPr>
              <a:t>           </a:t>
            </a:r>
          </a:p>
        </p:txBody>
      </p:sp>
      <p:sp>
        <p:nvSpPr>
          <p:cNvPr id="7177" name="Slide Number Placeholder 1"/>
          <p:cNvSpPr txBox="1">
            <a:spLocks noGrp="1"/>
          </p:cNvSpPr>
          <p:nvPr/>
        </p:nvSpPr>
        <p:spPr bwMode="auto">
          <a:xfrm>
            <a:off x="8610600" y="6248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FFFDDB-ED27-4168-8FF1-B24A71E32512}" type="slidenum">
              <a:rPr lang="en-US">
                <a:solidFill>
                  <a:schemeClr val="tx1"/>
                </a:solidFill>
                <a:cs typeface="Arial" charset="0"/>
              </a:rPr>
              <a:pPr algn="r"/>
              <a:t>5</a:t>
            </a:fld>
            <a:endParaRPr lang="en-US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152400" y="76200"/>
            <a:ext cx="8763000" cy="533400"/>
          </a:xfrm>
        </p:spPr>
        <p:txBody>
          <a:bodyPr/>
          <a:lstStyle/>
          <a:p>
            <a:r>
              <a:rPr lang="en-US" sz="20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Ad5-vectored drug-vaccine duo induces rapid-sustained protection against influenza – a vaccine more than just a vaccine</a:t>
            </a:r>
          </a:p>
        </p:txBody>
      </p:sp>
      <p:sp>
        <p:nvSpPr>
          <p:cNvPr id="8195" name="Slide Number Placeholder 2"/>
          <p:cNvSpPr txBox="1">
            <a:spLocks noGrp="1"/>
          </p:cNvSpPr>
          <p:nvPr/>
        </p:nvSpPr>
        <p:spPr bwMode="auto">
          <a:xfrm>
            <a:off x="8382000" y="6248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1FE504A-A613-4D23-A56A-8DBACE983B74}" type="slidenum">
              <a:rPr lang="en-US">
                <a:solidFill>
                  <a:schemeClr val="tx1"/>
                </a:solidFill>
                <a:cs typeface="Arial" charset="0"/>
              </a:rPr>
              <a:pPr algn="r"/>
              <a:t>6</a:t>
            </a:fld>
            <a:endParaRPr lang="en-US" dirty="0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722313"/>
            <a:ext cx="4343400" cy="565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747713"/>
            <a:ext cx="43434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altLang="zh-CN" sz="1200" b="1">
                <a:ea typeface="宋体" pitchFamily="2" charset="-122"/>
              </a:rPr>
              <a:t>                   </a:t>
            </a:r>
            <a:endParaRPr lang="en-US" altLang="zh-CN" sz="600">
              <a:ea typeface="宋体" pitchFamily="2" charset="-122"/>
            </a:endParaRPr>
          </a:p>
          <a:p>
            <a:pPr eaLnBrk="0" hangingPunct="0"/>
            <a:endParaRPr lang="en-US" altLang="zh-CN">
              <a:ea typeface="宋体" pitchFamily="2" charset="-122"/>
            </a:endParaRPr>
          </a:p>
        </p:txBody>
      </p:sp>
      <p:sp>
        <p:nvSpPr>
          <p:cNvPr id="8199" name="Rectangle 4"/>
          <p:cNvSpPr>
            <a:spLocks noChangeArrowheads="1"/>
          </p:cNvSpPr>
          <p:nvPr/>
        </p:nvSpPr>
        <p:spPr bwMode="auto">
          <a:xfrm>
            <a:off x="0" y="381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US"/>
          </a:p>
        </p:txBody>
      </p:sp>
      <p:sp>
        <p:nvSpPr>
          <p:cNvPr id="8200" name="TextBox 5"/>
          <p:cNvSpPr txBox="1">
            <a:spLocks noChangeArrowheads="1"/>
          </p:cNvSpPr>
          <p:nvPr/>
        </p:nvSpPr>
        <p:spPr bwMode="auto">
          <a:xfrm>
            <a:off x="5029200" y="6019800"/>
            <a:ext cx="35814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-Zhang </a:t>
            </a:r>
            <a:r>
              <a:rPr lang="en-US" sz="1400" dirty="0">
                <a:solidFill>
                  <a:schemeClr val="tx1"/>
                </a:solidFill>
              </a:rPr>
              <a:t>J </a:t>
            </a:r>
            <a:r>
              <a:rPr lang="en-US" sz="1400" i="1" dirty="0">
                <a:solidFill>
                  <a:schemeClr val="tx1"/>
                </a:solidFill>
              </a:rPr>
              <a:t>et al. </a:t>
            </a:r>
            <a:r>
              <a:rPr lang="en-US" sz="1400" i="1" dirty="0" err="1">
                <a:solidFill>
                  <a:schemeClr val="tx1"/>
                </a:solidFill>
              </a:rPr>
              <a:t>PLoS</a:t>
            </a:r>
            <a:r>
              <a:rPr lang="en-US" sz="1400" i="1" dirty="0">
                <a:solidFill>
                  <a:schemeClr val="tx1"/>
                </a:solidFill>
              </a:rPr>
              <a:t> ONE </a:t>
            </a:r>
            <a:r>
              <a:rPr lang="en-US" sz="1400" dirty="0">
                <a:solidFill>
                  <a:schemeClr val="tx1"/>
                </a:solidFill>
              </a:rPr>
              <a:t>6: e22605, 2011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1"/>
            <a:ext cx="7772400" cy="3810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charset="0"/>
              </a:rPr>
              <a:t>Influenza drugs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228600" y="685800"/>
            <a:ext cx="8763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 dirty="0">
                <a:solidFill>
                  <a:srgbClr val="FF0000"/>
                </a:solidFill>
              </a:rPr>
              <a:t>Class I:  M2 ion channel </a:t>
            </a:r>
            <a:r>
              <a:rPr lang="en-US" b="1" u="sng" dirty="0" smtClean="0">
                <a:solidFill>
                  <a:srgbClr val="FF0000"/>
                </a:solidFill>
              </a:rPr>
              <a:t>blockers – impaired by drug resistance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 err="1">
                <a:solidFill>
                  <a:schemeClr val="tx1"/>
                </a:solidFill>
              </a:rPr>
              <a:t>Amantadine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 err="1">
                <a:solidFill>
                  <a:schemeClr val="tx1"/>
                </a:solidFill>
              </a:rPr>
              <a:t>Rimantadine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</a:pPr>
            <a:r>
              <a:rPr lang="en-US" b="1" u="sng" dirty="0">
                <a:solidFill>
                  <a:srgbClr val="FF0000"/>
                </a:solidFill>
              </a:rPr>
              <a:t>Class II:  Neuraminidase </a:t>
            </a:r>
            <a:r>
              <a:rPr lang="en-US" b="1" u="sng" dirty="0" smtClean="0">
                <a:solidFill>
                  <a:srgbClr val="FF0000"/>
                </a:solidFill>
              </a:rPr>
              <a:t>inhibitors – impaired or to be impaired by drug resistance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>
                <a:solidFill>
                  <a:schemeClr val="tx1"/>
                </a:solidFill>
              </a:rPr>
              <a:t>Oseltamivir (Tamiflu)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>
                <a:solidFill>
                  <a:schemeClr val="tx1"/>
                </a:solidFill>
              </a:rPr>
              <a:t>Zanamivir (Relenza)</a:t>
            </a: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 err="1">
                <a:solidFill>
                  <a:schemeClr val="tx1"/>
                </a:solidFill>
              </a:rPr>
              <a:t>Peramivir</a:t>
            </a: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</a:pPr>
            <a:r>
              <a:rPr lang="en-US" dirty="0" smtClean="0">
                <a:solidFill>
                  <a:schemeClr val="tx1"/>
                </a:solidFill>
              </a:rPr>
              <a:t>To bypass drug resistance:  Taking the way a licensed drug as we know how it works, then doing the exact opposite.</a:t>
            </a:r>
          </a:p>
          <a:p>
            <a:pPr>
              <a:spcBef>
                <a:spcPct val="50000"/>
              </a:spcBef>
              <a:buClr>
                <a:srgbClr val="FF3300"/>
              </a:buClr>
            </a:pPr>
            <a:endParaRPr lang="en-US" dirty="0">
              <a:solidFill>
                <a:schemeClr val="tx1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</a:pPr>
            <a:r>
              <a:rPr lang="en-US" b="1" u="sng" dirty="0">
                <a:solidFill>
                  <a:srgbClr val="FF0000"/>
                </a:solidFill>
              </a:rPr>
              <a:t>Class III:  Induction of an anti-influenza </a:t>
            </a:r>
            <a:r>
              <a:rPr lang="en-US" b="1" u="sng" dirty="0" smtClean="0">
                <a:solidFill>
                  <a:srgbClr val="FF0000"/>
                </a:solidFill>
              </a:rPr>
              <a:t>state – may not induce drug resistance</a:t>
            </a:r>
            <a:endParaRPr lang="en-US" dirty="0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  <a:buClr>
                <a:srgbClr val="FF3300"/>
              </a:buClr>
              <a:buFontTx/>
              <a:buChar char="•"/>
            </a:pPr>
            <a:r>
              <a:rPr lang="en-US" dirty="0">
                <a:solidFill>
                  <a:schemeClr val="tx1"/>
                </a:solidFill>
              </a:rPr>
              <a:t>Adenovirus-vectored drug-vaccine duo (DVD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438400" cy="457200"/>
          </a:xfrm>
          <a:noFill/>
        </p:spPr>
        <p:txBody>
          <a:bodyPr/>
          <a:lstStyle/>
          <a:p>
            <a:fld id="{715D66B4-C4A6-4A25-881A-1B6D4AED2790}" type="slidenum">
              <a:rPr lang="en-US" sz="1800" smtClean="0">
                <a:latin typeface="Arial" charset="0"/>
                <a:cs typeface="Arial" charset="0"/>
              </a:rPr>
              <a:pPr/>
              <a:t>7</a:t>
            </a:fld>
            <a:endParaRPr lang="en-US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solidFill>
                  <a:srgbClr val="C00000"/>
                </a:solidFill>
                <a:latin typeface="Arial" charset="0"/>
              </a:rPr>
              <a:t>Ad5-vectored nasal influenza vaccine protected ferrets against the A/VN/1203/04 (H5N1) avian influenza virus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457200" y="6096000"/>
            <a:ext cx="83058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000000"/>
                </a:solidFill>
              </a:rPr>
              <a:t>Ferrets were immunized i.n. on Day 0; and challenged with A/VN/1203/04 at a dose of 10 FLD</a:t>
            </a:r>
            <a:r>
              <a:rPr lang="en-US" sz="1600" baseline="-25000">
                <a:solidFill>
                  <a:srgbClr val="000000"/>
                </a:solidFill>
              </a:rPr>
              <a:t>50</a:t>
            </a:r>
            <a:r>
              <a:rPr lang="en-US" sz="1600">
                <a:solidFill>
                  <a:srgbClr val="000000"/>
                </a:solidFill>
              </a:rPr>
              <a:t> (10</a:t>
            </a:r>
            <a:r>
              <a:rPr lang="en-US" sz="1600" baseline="30000">
                <a:solidFill>
                  <a:srgbClr val="000000"/>
                </a:solidFill>
              </a:rPr>
              <a:t>2</a:t>
            </a:r>
            <a:r>
              <a:rPr lang="en-US" sz="1600">
                <a:solidFill>
                  <a:srgbClr val="000000"/>
                </a:solidFill>
              </a:rPr>
              <a:t> EID</a:t>
            </a:r>
            <a:r>
              <a:rPr lang="en-US" sz="1600" baseline="-25000">
                <a:solidFill>
                  <a:srgbClr val="000000"/>
                </a:solidFill>
              </a:rPr>
              <a:t>50</a:t>
            </a:r>
            <a:r>
              <a:rPr lang="en-US" sz="1600">
                <a:solidFill>
                  <a:srgbClr val="000000"/>
                </a:solidFill>
              </a:rPr>
              <a:t>) at SRI on Day 56. HA, Ad encoding HA1+HA2; HA1, Ad encoding HA1; E10, 10</a:t>
            </a:r>
            <a:r>
              <a:rPr lang="en-US" sz="1600" baseline="30000">
                <a:solidFill>
                  <a:srgbClr val="000000"/>
                </a:solidFill>
              </a:rPr>
              <a:t>10</a:t>
            </a:r>
            <a:r>
              <a:rPr lang="en-US" sz="1600">
                <a:solidFill>
                  <a:srgbClr val="000000"/>
                </a:solidFill>
              </a:rPr>
              <a:t> vp; HI, GMT of serum HI titers on Day 51.</a:t>
            </a:r>
          </a:p>
          <a:p>
            <a:pPr>
              <a:spcBef>
                <a:spcPct val="50000"/>
              </a:spcBef>
            </a:pPr>
            <a:endParaRPr lang="en-US" sz="160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286000"/>
            <a:ext cx="1600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9" name="Object 7"/>
          <p:cNvGraphicFramePr>
            <a:graphicFrameLocks noChangeAspect="1"/>
          </p:cNvGraphicFramePr>
          <p:nvPr/>
        </p:nvGraphicFramePr>
        <p:xfrm>
          <a:off x="609600" y="838200"/>
          <a:ext cx="6578600" cy="517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DeltaGraph" r:id="rId5" imgW="6582027" imgH="5164643" progId="DeltaGraph.Document">
                  <p:embed/>
                </p:oleObj>
              </mc:Choice>
              <mc:Fallback>
                <p:oleObj name="DeltaGraph" r:id="rId5" imgW="6582027" imgH="5164643" progId="DeltaGraph.Document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838200"/>
                        <a:ext cx="6578600" cy="517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590800" cy="457200"/>
          </a:xfrm>
          <a:noFill/>
        </p:spPr>
        <p:txBody>
          <a:bodyPr/>
          <a:lstStyle/>
          <a:p>
            <a:fld id="{A1895FC1-AB38-4C9A-A7BC-9565ADDA285C}" type="slidenum">
              <a:rPr lang="en-US" sz="1800">
                <a:latin typeface="Arial" charset="0"/>
                <a:cs typeface="Arial" charset="0"/>
              </a:rPr>
              <a:pPr/>
              <a:t>8</a:t>
            </a:fld>
            <a:endParaRPr lang="en-US" sz="1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Arial" charset="0"/>
              </a:rPr>
              <a:t>Human Phase I clinical trial of an Ad5-vectored nasal avian influenza vaccin</a:t>
            </a:r>
            <a:r>
              <a:rPr lang="en-US" sz="2800" b="1" dirty="0" smtClean="0">
                <a:solidFill>
                  <a:srgbClr val="CC3300"/>
                </a:solidFill>
                <a:latin typeface="Arial" charset="0"/>
              </a:rPr>
              <a:t>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066800"/>
            <a:ext cx="7315200" cy="4586288"/>
          </a:xfrm>
        </p:spPr>
        <p:txBody>
          <a:bodyPr/>
          <a:lstStyle/>
          <a:p>
            <a:pPr eaLnBrk="1" hangingPunct="1">
              <a:lnSpc>
                <a:spcPct val="50000"/>
              </a:lnSpc>
              <a:buFontTx/>
              <a:buNone/>
            </a:pPr>
            <a:endParaRPr lang="en-US" sz="2400" b="1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lnSpc>
                <a:spcPct val="50000"/>
              </a:lnSpc>
              <a:buFontTx/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Arial" charset="0"/>
              </a:rPr>
              <a:t>Study design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endParaRPr lang="en-US" sz="2400" b="1" dirty="0" smtClean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Ad</a:t>
            </a:r>
            <a:r>
              <a:rPr lang="en-US" sz="2000" baseline="-25000" dirty="0" smtClean="0">
                <a:latin typeface="Arial" charset="0"/>
              </a:rPr>
              <a:t>h</a:t>
            </a:r>
            <a:r>
              <a:rPr lang="en-US" sz="2000" dirty="0" smtClean="0">
                <a:latin typeface="Arial" charset="0"/>
              </a:rPr>
              <a:t>VN1203/04.H5 vector encodes HA1+HA2 of the A/VN/1203/04 (H5N1) avian influenza virus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Randomized, double-blind, placebo-controlled, single-site study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Three cohorts at an escalating dose of 10</a:t>
            </a:r>
            <a:r>
              <a:rPr lang="en-US" sz="2000" baseline="30000" dirty="0" smtClean="0">
                <a:latin typeface="Arial" charset="0"/>
              </a:rPr>
              <a:t>8</a:t>
            </a:r>
            <a:r>
              <a:rPr lang="en-US" sz="2000" dirty="0" smtClean="0">
                <a:latin typeface="Arial" charset="0"/>
              </a:rPr>
              <a:t>, 10</a:t>
            </a:r>
            <a:r>
              <a:rPr lang="en-US" sz="2000" baseline="30000" dirty="0" smtClean="0">
                <a:latin typeface="Arial" charset="0"/>
              </a:rPr>
              <a:t>9</a:t>
            </a:r>
            <a:r>
              <a:rPr lang="en-US" sz="2000" dirty="0" smtClean="0">
                <a:latin typeface="Arial" charset="0"/>
              </a:rPr>
              <a:t>, and 10</a:t>
            </a:r>
            <a:r>
              <a:rPr lang="en-US" sz="2000" baseline="30000" dirty="0" smtClean="0">
                <a:latin typeface="Arial" charset="0"/>
              </a:rPr>
              <a:t>10</a:t>
            </a:r>
            <a:r>
              <a:rPr lang="en-US" sz="2000" dirty="0" smtClean="0">
                <a:latin typeface="Arial" charset="0"/>
              </a:rPr>
              <a:t> </a:t>
            </a:r>
            <a:r>
              <a:rPr lang="en-US" sz="2000" dirty="0" err="1" smtClean="0">
                <a:latin typeface="Arial" charset="0"/>
              </a:rPr>
              <a:t>vp</a:t>
            </a:r>
            <a:endParaRPr lang="en-US" sz="2000" dirty="0" smtClean="0">
              <a:latin typeface="Arial" charset="0"/>
            </a:endParaRP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Administered by nasal spray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Two doses on Days 0 and 28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Total of 48 healthy volunteers, aged 19 – 49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Sixteen human subjects per dose cohort, including 4 placebo controls per cohort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RCA free, cell culture based manufacturing in PER.C6 suspension cells in serum-free medium at SAFC</a:t>
            </a:r>
          </a:p>
          <a:p>
            <a:pPr eaLnBrk="1" hangingPunct="1">
              <a:lnSpc>
                <a:spcPct val="80000"/>
              </a:lnSpc>
              <a:spcAft>
                <a:spcPct val="30000"/>
              </a:spcAft>
              <a:buClr>
                <a:srgbClr val="FF0000"/>
              </a:buClr>
            </a:pPr>
            <a:r>
              <a:rPr lang="en-US" sz="2000" dirty="0" smtClean="0">
                <a:latin typeface="Arial" charset="0"/>
              </a:rPr>
              <a:t>Human clinical trial was performed by Dr. Scott Parker at UAB</a:t>
            </a: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3810000"/>
            <a:ext cx="2133600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248400"/>
            <a:ext cx="533400" cy="457200"/>
          </a:xfrm>
          <a:noFill/>
        </p:spPr>
        <p:txBody>
          <a:bodyPr/>
          <a:lstStyle/>
          <a:p>
            <a:fld id="{82043C11-B6FB-4E88-AF57-1813553341C1}" type="slidenum">
              <a:rPr lang="en-US" sz="1800" smtClean="0">
                <a:latin typeface="Arial" charset="0"/>
                <a:cs typeface="Arial" charset="0"/>
              </a:rPr>
              <a:pPr/>
              <a:t>9</a:t>
            </a:fld>
            <a:endParaRPr lang="en-US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6096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Rationale to develop an Ad5-vectored nasal influenza vaccine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229600" y="6248400"/>
            <a:ext cx="685800" cy="457200"/>
          </a:xfrm>
        </p:spPr>
        <p:txBody>
          <a:bodyPr/>
          <a:lstStyle/>
          <a:p>
            <a:pPr>
              <a:defRPr/>
            </a:pPr>
            <a:fld id="{64A60022-FA87-48D4-BAD3-9B6EDF98FB7F}" type="slidenum">
              <a:rPr lang="en-US" sz="1600" smtClean="0">
                <a:latin typeface="Arial" pitchFamily="34" charset="0"/>
                <a:cs typeface="Arial" pitchFamily="34" charset="0"/>
              </a:rPr>
              <a:pPr>
                <a:defRPr/>
              </a:pPr>
              <a:t>10</a:t>
            </a:fld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066800"/>
          <a:ext cx="8153400" cy="5051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038350"/>
                <a:gridCol w="2038350"/>
              </a:tblGrid>
              <a:tr h="609238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Licensed TIV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Licensed LAIV (FluMist)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Ad5-vectored nasal influenza vaccine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57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IFV required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57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Egg required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92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Mode of administration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Intramuscular injection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Nasal spray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Nasal spray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92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Replication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baseline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postvaccination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5752">
                <a:tc>
                  <a:txBody>
                    <a:bodyPr/>
                    <a:lstStyle/>
                    <a:p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Reassortment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9575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Antiviral co-administration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92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Nearly-immediate protection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Yes (animal model)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Yes (animal model)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0923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Systemic inflammation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 (conceivably)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charset="0"/>
                <a:cs typeface="Arial" charset="0"/>
              </a:rPr>
              <a:t>Inflammation induced by noninvasive vaccination tends to be benign</a:t>
            </a:r>
          </a:p>
        </p:txBody>
      </p:sp>
      <p:pic>
        <p:nvPicPr>
          <p:cNvPr id="25603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2133600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11" descr="need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67000" y="1752600"/>
            <a:ext cx="2743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9613" y="3733800"/>
            <a:ext cx="2303462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" y="4191000"/>
            <a:ext cx="22098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4191000"/>
            <a:ext cx="2362200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438400" cy="457200"/>
          </a:xfrm>
          <a:noFill/>
        </p:spPr>
        <p:txBody>
          <a:bodyPr/>
          <a:lstStyle/>
          <a:p>
            <a:fld id="{196A36D5-EA30-4F5B-B349-AFD5ED5A1732}" type="slidenum">
              <a:rPr lang="en-US" sz="1800" smtClean="0">
                <a:latin typeface="Arial" charset="0"/>
                <a:cs typeface="Arial" charset="0"/>
              </a:rPr>
              <a:pPr/>
              <a:t>11</a:t>
            </a:fld>
            <a:endParaRPr lang="en-US" sz="1800" dirty="0" smtClean="0">
              <a:latin typeface="Arial" charset="0"/>
              <a:cs typeface="Arial" charset="0"/>
            </a:endParaRPr>
          </a:p>
        </p:txBody>
      </p:sp>
      <p:pic>
        <p:nvPicPr>
          <p:cNvPr id="25609" name="Picture 11" descr="http://www.deccanherald.com/images/editor_images1/2012/01/06/poli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89600" y="1752600"/>
            <a:ext cx="2692400" cy="208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>
                <a:solidFill>
                  <a:srgbClr val="CC3300"/>
                </a:solidFill>
              </a:rPr>
              <a:t>           </a:t>
            </a:r>
          </a:p>
        </p:txBody>
      </p:sp>
      <p:graphicFrame>
        <p:nvGraphicFramePr>
          <p:cNvPr id="480288" name="Group 3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277018"/>
              </p:ext>
            </p:extLst>
          </p:nvPr>
        </p:nvGraphicFramePr>
        <p:xfrm>
          <a:off x="152400" y="304800"/>
          <a:ext cx="8839200" cy="6236208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133600"/>
                <a:gridCol w="2590800"/>
              </a:tblGrid>
              <a:tr h="4953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Vaxin Inc.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Kent R. Van Kampen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Zhongkai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Shi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Jianfeng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Zhang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De-chu C. Tang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VaxDome</a:t>
                      </a: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 LLC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De-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chu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C. Tang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IVI (Korea)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Huan Huu Nguyen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Hoewon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Jeong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De-</a:t>
                      </a: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chu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C. Tang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Collaborators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University of Alabama at Birmingham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Utah State University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lang="en-US" sz="1800" i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Battelle Biomedical Research Center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Southern Research Institute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Southern Drug Research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Crucell Holland BV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SAFC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</a:rPr>
                        <a:t>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Korean Brain Pool Program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U.S. Navy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Transgovernmental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Enterprise for Pandemic Influenza in Korea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National Research Foundation (Korea)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Kolmar Korea Co., Ltd.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AnC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Bio Inc.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Paradigm Venture Partners I, L.L.C.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Wallace H. Coulter Foundation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58200" y="6248400"/>
            <a:ext cx="685800" cy="457200"/>
          </a:xfrm>
          <a:noFill/>
        </p:spPr>
        <p:txBody>
          <a:bodyPr/>
          <a:lstStyle/>
          <a:p>
            <a:fld id="{0F10FAF0-51F1-4B5A-9CA8-31B19DE603F8}" type="slidenum">
              <a:rPr lang="en-US" sz="1800" smtClean="0">
                <a:latin typeface="Arial" charset="0"/>
                <a:cs typeface="Arial" charset="0"/>
              </a:rPr>
              <a:pPr/>
              <a:t>12</a:t>
            </a:fld>
            <a:endParaRPr lang="en-US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3218</TotalTime>
  <Words>708</Words>
  <Application>Microsoft Office PowerPoint</Application>
  <PresentationFormat>On-screen Show (4:3)</PresentationFormat>
  <Paragraphs>156</Paragraphs>
  <Slides>12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Default Design</vt:lpstr>
      <vt:lpstr>DeltaGraph</vt:lpstr>
      <vt:lpstr>Innate-adaptive immunity duo as a regimen for conferring rapid-sustained-broad protection against pathogens   De-chu Christopher Tang, PhD   VaxDome LLC Dallas, Texas    </vt:lpstr>
      <vt:lpstr>A litany of demands for better vaccines</vt:lpstr>
      <vt:lpstr>Ad5-vectored influenza vaccine</vt:lpstr>
      <vt:lpstr>Prophylactic influenza therapy by Ad5-vectored drug-vaccine duo</vt:lpstr>
      <vt:lpstr>Lung histopathology 19 days post-influenza virus infection (2X)</vt:lpstr>
      <vt:lpstr>Ad5-vectored drug-vaccine duo induces rapid-sustained protection against influenza – a vaccine more than just a vaccine</vt:lpstr>
      <vt:lpstr>Influenza drugs</vt:lpstr>
      <vt:lpstr>Ad5-vectored nasal influenza vaccine protected ferrets against the A/VN/1203/04 (H5N1) avian influenza virus</vt:lpstr>
      <vt:lpstr>Human Phase I clinical trial of an Ad5-vectored nasal avian influenza vaccine</vt:lpstr>
      <vt:lpstr>Rationale to develop an Ad5-vectored nasal influenza vaccine</vt:lpstr>
      <vt:lpstr>Inflammation induced by noninvasive vaccination tends to be benign</vt:lpstr>
      <vt:lpstr>           </vt:lpstr>
    </vt:vector>
  </TitlesOfParts>
  <Company>Vaxin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Noninvasive vaccination onto the skin</dc:title>
  <dc:creator>De-chu Tang</dc:creator>
  <cp:lastModifiedBy>Tang</cp:lastModifiedBy>
  <cp:revision>398</cp:revision>
  <dcterms:created xsi:type="dcterms:W3CDTF">2002-10-08T18:57:39Z</dcterms:created>
  <dcterms:modified xsi:type="dcterms:W3CDTF">2015-09-25T03:54:53Z</dcterms:modified>
</cp:coreProperties>
</file>