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6">
  <p:sldMasterIdLst>
    <p:sldMasterId id="2147484153" r:id="rId1"/>
  </p:sldMasterIdLst>
  <p:notesMasterIdLst>
    <p:notesMasterId r:id="rId27"/>
  </p:notesMasterIdLst>
  <p:sldIdLst>
    <p:sldId id="256" r:id="rId2"/>
    <p:sldId id="587" r:id="rId3"/>
    <p:sldId id="619" r:id="rId4"/>
    <p:sldId id="588" r:id="rId5"/>
    <p:sldId id="620" r:id="rId6"/>
    <p:sldId id="589" r:id="rId7"/>
    <p:sldId id="590" r:id="rId8"/>
    <p:sldId id="591" r:id="rId9"/>
    <p:sldId id="592" r:id="rId10"/>
    <p:sldId id="593" r:id="rId11"/>
    <p:sldId id="594" r:id="rId12"/>
    <p:sldId id="633" r:id="rId13"/>
    <p:sldId id="596" r:id="rId14"/>
    <p:sldId id="597" r:id="rId15"/>
    <p:sldId id="598" r:id="rId16"/>
    <p:sldId id="602" r:id="rId17"/>
    <p:sldId id="603" r:id="rId18"/>
    <p:sldId id="626" r:id="rId19"/>
    <p:sldId id="605" r:id="rId20"/>
    <p:sldId id="628" r:id="rId21"/>
    <p:sldId id="623" r:id="rId22"/>
    <p:sldId id="608" r:id="rId23"/>
    <p:sldId id="632" r:id="rId24"/>
    <p:sldId id="610" r:id="rId25"/>
    <p:sldId id="612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147" autoAdjust="0"/>
    <p:restoredTop sz="97943" autoAdjust="0"/>
  </p:normalViewPr>
  <p:slideViewPr>
    <p:cSldViewPr>
      <p:cViewPr varScale="1">
        <p:scale>
          <a:sx n="87" d="100"/>
          <a:sy n="87" d="100"/>
        </p:scale>
        <p:origin x="-1186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510014596945634"/>
          <c:y val="3.2881986329223102E-2"/>
          <c:w val="0.75817632573622062"/>
          <c:h val="0.70285751781027372"/>
        </c:manualLayout>
      </c:layout>
      <c:scatterChart>
        <c:scatterStyle val="lineMarker"/>
        <c:varyColors val="0"/>
        <c:ser>
          <c:idx val="3"/>
          <c:order val="0"/>
          <c:tx>
            <c:v>1:1 water alternating gas (WAG) injection mode </c:v>
          </c:tx>
          <c:spPr>
            <a:ln w="28575">
              <a:noFill/>
            </a:ln>
          </c:spPr>
          <c:marker>
            <c:symbol val="diamond"/>
            <c:size val="10"/>
            <c:spPr>
              <a:solidFill>
                <a:srgbClr val="000099"/>
              </a:solidFill>
              <a:ln>
                <a:solidFill>
                  <a:srgbClr val="000099"/>
                </a:solidFill>
              </a:ln>
            </c:spPr>
          </c:marker>
          <c:xVal>
            <c:numRef>
              <c:f>Sheet1!$E$22:$E$24</c:f>
              <c:numCache>
                <c:formatCode>General</c:formatCode>
                <c:ptCount val="3"/>
                <c:pt idx="0">
                  <c:v>0.51</c:v>
                </c:pt>
                <c:pt idx="1">
                  <c:v>0.63</c:v>
                </c:pt>
                <c:pt idx="2">
                  <c:v>0.72</c:v>
                </c:pt>
              </c:numCache>
            </c:numRef>
          </c:xVal>
          <c:yVal>
            <c:numRef>
              <c:f>Sheet1!$J$22:$J$24</c:f>
              <c:numCache>
                <c:formatCode>0.0</c:formatCode>
                <c:ptCount val="3"/>
                <c:pt idx="0">
                  <c:v>19.8</c:v>
                </c:pt>
                <c:pt idx="1">
                  <c:v>19.8</c:v>
                </c:pt>
                <c:pt idx="2">
                  <c:v>19.8</c:v>
                </c:pt>
              </c:numCache>
            </c:numRef>
          </c:yVal>
          <c:smooth val="0"/>
        </c:ser>
        <c:ser>
          <c:idx val="2"/>
          <c:order val="1"/>
          <c:tx>
            <c:v>Continuous CO2 injection mode </c:v>
          </c:tx>
          <c:spPr>
            <a:ln w="28575">
              <a:noFill/>
            </a:ln>
          </c:spPr>
          <c:marker>
            <c:symbol val="square"/>
            <c:size val="8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xVal>
            <c:numRef>
              <c:f>Sheet1!$E$19:$E$21</c:f>
              <c:numCache>
                <c:formatCode>General</c:formatCode>
                <c:ptCount val="3"/>
                <c:pt idx="0">
                  <c:v>0.51</c:v>
                </c:pt>
                <c:pt idx="1">
                  <c:v>0.63</c:v>
                </c:pt>
                <c:pt idx="2">
                  <c:v>0.72</c:v>
                </c:pt>
              </c:numCache>
            </c:numRef>
          </c:xVal>
          <c:yVal>
            <c:numRef>
              <c:f>Sheet1!$J$19:$J$21</c:f>
              <c:numCache>
                <c:formatCode>0.0</c:formatCode>
                <c:ptCount val="3"/>
                <c:pt idx="0">
                  <c:v>7.4</c:v>
                </c:pt>
                <c:pt idx="1">
                  <c:v>7.8</c:v>
                </c:pt>
                <c:pt idx="2">
                  <c:v>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4604928"/>
        <c:axId val="54607232"/>
      </c:scatterChart>
      <c:valAx>
        <c:axId val="54604928"/>
        <c:scaling>
          <c:orientation val="minMax"/>
          <c:max val="0.8"/>
          <c:min val="0.4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Ratio of</a:t>
                </a:r>
                <a:r>
                  <a:rPr lang="en-US" baseline="0" dirty="0"/>
                  <a:t> </a:t>
                </a:r>
                <a:r>
                  <a:rPr lang="en-US" baseline="0" dirty="0" smtClean="0"/>
                  <a:t>average (operating) </a:t>
                </a:r>
                <a:r>
                  <a:rPr lang="en-US" baseline="0" dirty="0"/>
                  <a:t>reservoir pressure to reservoir fracture pressure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out"/>
        <c:tickLblPos val="nextTo"/>
        <c:crossAx val="54607232"/>
        <c:crosses val="autoZero"/>
        <c:crossBetween val="midCat"/>
        <c:majorUnit val="0.1"/>
      </c:valAx>
      <c:valAx>
        <c:axId val="54607232"/>
        <c:scaling>
          <c:orientation val="minMax"/>
          <c:max val="3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Incremental</a:t>
                </a:r>
                <a:r>
                  <a:rPr lang="en-US" baseline="0"/>
                  <a:t>  oil recovery (%)</a:t>
                </a:r>
                <a:r>
                  <a:rPr lang="en-US"/>
                  <a:t> </a:t>
                </a:r>
              </a:p>
            </c:rich>
          </c:tx>
          <c:layout>
            <c:manualLayout>
              <c:xMode val="edge"/>
              <c:yMode val="edge"/>
              <c:x val="2.0314259222075307E-2"/>
              <c:y val="4.7791368196916637E-2"/>
            </c:manualLayout>
          </c:layout>
          <c:overlay val="0"/>
        </c:title>
        <c:numFmt formatCode="0.0" sourceLinked="1"/>
        <c:majorTickMark val="out"/>
        <c:minorTickMark val="out"/>
        <c:tickLblPos val="nextTo"/>
        <c:crossAx val="54604928"/>
        <c:crosses val="autoZero"/>
        <c:crossBetween val="midCat"/>
        <c:majorUnit val="4"/>
      </c:valAx>
      <c:spPr>
        <a:solidFill>
          <a:schemeClr val="accent6">
            <a:lumMod val="20000"/>
            <a:lumOff val="80000"/>
          </a:schemeClr>
        </a:solidFill>
      </c:spPr>
    </c:plotArea>
    <c:legend>
      <c:legendPos val="r"/>
      <c:layout>
        <c:manualLayout>
          <c:xMode val="edge"/>
          <c:yMode val="edge"/>
          <c:x val="0.20441043852275426"/>
          <c:y val="2.4764709744123304E-2"/>
          <c:w val="0.75947877534427344"/>
          <c:h val="0.19206444489704039"/>
        </c:manualLayout>
      </c:layout>
      <c:overlay val="0"/>
    </c:legend>
    <c:plotVisOnly val="1"/>
    <c:dispBlanksAs val="gap"/>
    <c:showDLblsOverMax val="0"/>
  </c:chart>
  <c:spPr>
    <a:solidFill>
      <a:schemeClr val="accent6">
        <a:lumMod val="20000"/>
        <a:lumOff val="80000"/>
      </a:schemeClr>
    </a:solidFill>
    <a:ln>
      <a:solidFill>
        <a:schemeClr val="tx1"/>
      </a:solidFill>
    </a:ln>
  </c:spPr>
  <c:txPr>
    <a:bodyPr/>
    <a:lstStyle/>
    <a:p>
      <a:pPr>
        <a:defRPr sz="1200"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510014596945634"/>
          <c:y val="3.2882035578885971E-2"/>
          <c:w val="0.74621817643401867"/>
          <c:h val="0.70285751781027372"/>
        </c:manualLayout>
      </c:layout>
      <c:scatterChart>
        <c:scatterStyle val="lineMarker"/>
        <c:varyColors val="0"/>
        <c:ser>
          <c:idx val="3"/>
          <c:order val="0"/>
          <c:tx>
            <c:v>1:1 water alternating gas (WAG) injection mode</c:v>
          </c:tx>
          <c:spPr>
            <a:ln w="28575">
              <a:noFill/>
            </a:ln>
          </c:spPr>
          <c:marker>
            <c:symbol val="diamond"/>
            <c:size val="10"/>
            <c:spPr>
              <a:solidFill>
                <a:srgbClr val="000099"/>
              </a:solidFill>
              <a:ln>
                <a:solidFill>
                  <a:srgbClr val="000099"/>
                </a:solidFill>
              </a:ln>
            </c:spPr>
          </c:marker>
          <c:xVal>
            <c:numRef>
              <c:f>Sheet1!$E$22:$E$24</c:f>
              <c:numCache>
                <c:formatCode>General</c:formatCode>
                <c:ptCount val="3"/>
                <c:pt idx="0">
                  <c:v>0.51</c:v>
                </c:pt>
                <c:pt idx="1">
                  <c:v>0.63</c:v>
                </c:pt>
                <c:pt idx="2">
                  <c:v>0.72</c:v>
                </c:pt>
              </c:numCache>
            </c:numRef>
          </c:xVal>
          <c:yVal>
            <c:numRef>
              <c:f>Sheet1!$K$22:$K$24</c:f>
              <c:numCache>
                <c:formatCode>0.0</c:formatCode>
                <c:ptCount val="3"/>
                <c:pt idx="0">
                  <c:v>8.9</c:v>
                </c:pt>
                <c:pt idx="1">
                  <c:v>10.55</c:v>
                </c:pt>
                <c:pt idx="2">
                  <c:v>11.35</c:v>
                </c:pt>
              </c:numCache>
            </c:numRef>
          </c:yVal>
          <c:smooth val="0"/>
        </c:ser>
        <c:ser>
          <c:idx val="2"/>
          <c:order val="1"/>
          <c:tx>
            <c:v>Continuous CO2 injection mode </c:v>
          </c:tx>
          <c:spPr>
            <a:ln w="28575">
              <a:noFill/>
            </a:ln>
          </c:spPr>
          <c:marker>
            <c:symbol val="square"/>
            <c:size val="7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xVal>
            <c:numRef>
              <c:f>Sheet1!$E$19:$E$21</c:f>
              <c:numCache>
                <c:formatCode>General</c:formatCode>
                <c:ptCount val="3"/>
                <c:pt idx="0">
                  <c:v>0.51</c:v>
                </c:pt>
                <c:pt idx="1">
                  <c:v>0.63</c:v>
                </c:pt>
                <c:pt idx="2">
                  <c:v>0.72</c:v>
                </c:pt>
              </c:numCache>
            </c:numRef>
          </c:xVal>
          <c:yVal>
            <c:numRef>
              <c:f>Sheet1!$K$19:$K$21</c:f>
              <c:numCache>
                <c:formatCode>0.0</c:formatCode>
                <c:ptCount val="3"/>
                <c:pt idx="0">
                  <c:v>6.35</c:v>
                </c:pt>
                <c:pt idx="1">
                  <c:v>7.8</c:v>
                </c:pt>
                <c:pt idx="2">
                  <c:v>8.6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4960128"/>
        <c:axId val="54962432"/>
      </c:scatterChart>
      <c:valAx>
        <c:axId val="54960128"/>
        <c:scaling>
          <c:orientation val="minMax"/>
          <c:max val="0.8"/>
          <c:min val="0.4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Ratio of</a:t>
                </a:r>
                <a:r>
                  <a:rPr lang="en-US" baseline="0" dirty="0"/>
                  <a:t> </a:t>
                </a:r>
                <a:r>
                  <a:rPr lang="en-US" baseline="0" dirty="0" smtClean="0"/>
                  <a:t>average (operating) </a:t>
                </a:r>
                <a:r>
                  <a:rPr lang="en-US" baseline="0" dirty="0"/>
                  <a:t>reservoir pressure to reservoir fracture pressure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out"/>
        <c:tickLblPos val="nextTo"/>
        <c:crossAx val="54962432"/>
        <c:crosses val="autoZero"/>
        <c:crossBetween val="midCat"/>
        <c:majorUnit val="0.1"/>
      </c:valAx>
      <c:valAx>
        <c:axId val="54962432"/>
        <c:scaling>
          <c:orientation val="minMax"/>
          <c:max val="16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CO</a:t>
                </a:r>
                <a:r>
                  <a:rPr lang="en-US" baseline="-25000"/>
                  <a:t>2</a:t>
                </a:r>
                <a:r>
                  <a:rPr lang="en-US"/>
                  <a:t> storgae capacity (MMT) </a:t>
                </a:r>
              </a:p>
            </c:rich>
          </c:tx>
          <c:layout>
            <c:manualLayout>
              <c:xMode val="edge"/>
              <c:yMode val="edge"/>
              <c:x val="2.0314259222075307E-2"/>
              <c:y val="4.7791368196916637E-2"/>
            </c:manualLayout>
          </c:layout>
          <c:overlay val="0"/>
        </c:title>
        <c:numFmt formatCode="0.0" sourceLinked="1"/>
        <c:majorTickMark val="out"/>
        <c:minorTickMark val="out"/>
        <c:tickLblPos val="nextTo"/>
        <c:crossAx val="54960128"/>
        <c:crosses val="autoZero"/>
        <c:crossBetween val="midCat"/>
      </c:valAx>
      <c:spPr>
        <a:solidFill>
          <a:schemeClr val="accent6">
            <a:lumMod val="20000"/>
            <a:lumOff val="80000"/>
          </a:schemeClr>
        </a:solidFill>
      </c:spPr>
    </c:plotArea>
    <c:legend>
      <c:legendPos val="r"/>
      <c:layout>
        <c:manualLayout>
          <c:xMode val="edge"/>
          <c:yMode val="edge"/>
          <c:x val="0.17152552794169884"/>
          <c:y val="2.081324763716547E-2"/>
          <c:w val="0.75947877534427344"/>
          <c:h val="0.15254997730249045"/>
        </c:manualLayout>
      </c:layout>
      <c:overlay val="0"/>
    </c:legend>
    <c:plotVisOnly val="1"/>
    <c:dispBlanksAs val="gap"/>
    <c:showDLblsOverMax val="0"/>
  </c:chart>
  <c:spPr>
    <a:solidFill>
      <a:schemeClr val="accent6">
        <a:lumMod val="20000"/>
        <a:lumOff val="80000"/>
      </a:schemeClr>
    </a:solidFill>
    <a:ln>
      <a:solidFill>
        <a:schemeClr val="tx1"/>
      </a:solidFill>
    </a:ln>
  </c:spPr>
  <c:txPr>
    <a:bodyPr/>
    <a:lstStyle/>
    <a:p>
      <a:pPr>
        <a:defRPr sz="1200"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510014596945634"/>
          <c:y val="3.2881986329223102E-2"/>
          <c:w val="0.75817632573622062"/>
          <c:h val="0.70285751781027372"/>
        </c:manualLayout>
      </c:layout>
      <c:scatterChart>
        <c:scatterStyle val="lineMarker"/>
        <c:varyColors val="0"/>
        <c:ser>
          <c:idx val="3"/>
          <c:order val="0"/>
          <c:tx>
            <c:v>1:1 water alternating gas (WAG) injection mode </c:v>
          </c:tx>
          <c:spPr>
            <a:ln w="28575">
              <a:noFill/>
            </a:ln>
          </c:spPr>
          <c:marker>
            <c:symbol val="diamond"/>
            <c:size val="10"/>
            <c:spPr>
              <a:solidFill>
                <a:srgbClr val="000099"/>
              </a:solidFill>
              <a:ln>
                <a:solidFill>
                  <a:srgbClr val="000099"/>
                </a:solidFill>
              </a:ln>
            </c:spPr>
          </c:marker>
          <c:xVal>
            <c:numRef>
              <c:f>Sheet1!$E$37:$E$39</c:f>
              <c:numCache>
                <c:formatCode>General</c:formatCode>
                <c:ptCount val="3"/>
                <c:pt idx="0">
                  <c:v>0.47</c:v>
                </c:pt>
                <c:pt idx="1">
                  <c:v>0.59</c:v>
                </c:pt>
                <c:pt idx="2">
                  <c:v>0.68</c:v>
                </c:pt>
              </c:numCache>
            </c:numRef>
          </c:xVal>
          <c:yVal>
            <c:numRef>
              <c:f>Sheet1!$J$37:$J$39</c:f>
              <c:numCache>
                <c:formatCode>0.00</c:formatCode>
                <c:ptCount val="3"/>
                <c:pt idx="0">
                  <c:v>38</c:v>
                </c:pt>
                <c:pt idx="1">
                  <c:v>37.799999999999997</c:v>
                </c:pt>
                <c:pt idx="2">
                  <c:v>37.9</c:v>
                </c:pt>
              </c:numCache>
            </c:numRef>
          </c:yVal>
          <c:smooth val="0"/>
        </c:ser>
        <c:ser>
          <c:idx val="2"/>
          <c:order val="1"/>
          <c:tx>
            <c:v>Continuous CO2 injection mode </c:v>
          </c:tx>
          <c:spPr>
            <a:ln w="28575">
              <a:noFill/>
            </a:ln>
          </c:spPr>
          <c:marker>
            <c:symbol val="square"/>
            <c:size val="8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xVal>
            <c:numRef>
              <c:f>Sheet1!$E$34:$E$36</c:f>
              <c:numCache>
                <c:formatCode>General</c:formatCode>
                <c:ptCount val="3"/>
                <c:pt idx="0">
                  <c:v>0.47</c:v>
                </c:pt>
                <c:pt idx="1">
                  <c:v>0.59</c:v>
                </c:pt>
                <c:pt idx="2">
                  <c:v>0.68</c:v>
                </c:pt>
              </c:numCache>
            </c:numRef>
          </c:xVal>
          <c:yVal>
            <c:numRef>
              <c:f>Sheet1!$J$34:$J$36</c:f>
              <c:numCache>
                <c:formatCode>0.00</c:formatCode>
                <c:ptCount val="3"/>
                <c:pt idx="0">
                  <c:v>18.7</c:v>
                </c:pt>
                <c:pt idx="1">
                  <c:v>19.7</c:v>
                </c:pt>
                <c:pt idx="2">
                  <c:v>20.3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3747840"/>
        <c:axId val="113754496"/>
      </c:scatterChart>
      <c:valAx>
        <c:axId val="113747840"/>
        <c:scaling>
          <c:orientation val="minMax"/>
          <c:max val="0.8"/>
          <c:min val="0.4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Ratio of</a:t>
                </a:r>
                <a:r>
                  <a:rPr lang="en-US" baseline="0"/>
                  <a:t> average (operating) reservoir pressure to reservoir fracture pressure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out"/>
        <c:minorTickMark val="out"/>
        <c:tickLblPos val="nextTo"/>
        <c:crossAx val="113754496"/>
        <c:crosses val="autoZero"/>
        <c:crossBetween val="midCat"/>
        <c:majorUnit val="0.1"/>
      </c:valAx>
      <c:valAx>
        <c:axId val="113754496"/>
        <c:scaling>
          <c:orientation val="minMax"/>
          <c:max val="5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Incremental</a:t>
                </a:r>
                <a:r>
                  <a:rPr lang="en-US" baseline="0"/>
                  <a:t>  oil recovery (%)</a:t>
                </a:r>
                <a:r>
                  <a:rPr lang="en-US"/>
                  <a:t> </a:t>
                </a:r>
              </a:p>
            </c:rich>
          </c:tx>
          <c:layout>
            <c:manualLayout>
              <c:xMode val="edge"/>
              <c:yMode val="edge"/>
              <c:x val="2.0314259222075307E-2"/>
              <c:y val="4.7791368196916637E-2"/>
            </c:manualLayout>
          </c:layout>
          <c:overlay val="0"/>
        </c:title>
        <c:numFmt formatCode="0.0" sourceLinked="0"/>
        <c:majorTickMark val="out"/>
        <c:minorTickMark val="out"/>
        <c:tickLblPos val="nextTo"/>
        <c:crossAx val="113747840"/>
        <c:crosses val="autoZero"/>
        <c:crossBetween val="midCat"/>
        <c:majorUnit val="5"/>
      </c:valAx>
      <c:spPr>
        <a:solidFill>
          <a:schemeClr val="accent6">
            <a:lumMod val="20000"/>
            <a:lumOff val="80000"/>
          </a:schemeClr>
        </a:solidFill>
      </c:spPr>
    </c:plotArea>
    <c:legend>
      <c:legendPos val="r"/>
      <c:layout>
        <c:manualLayout>
          <c:xMode val="edge"/>
          <c:yMode val="edge"/>
          <c:x val="0.20441043852275426"/>
          <c:y val="1.3864765962876426E-2"/>
          <c:w val="0.75947877534427344"/>
          <c:h val="0.14483091668581083"/>
        </c:manualLayout>
      </c:layout>
      <c:overlay val="0"/>
    </c:legend>
    <c:plotVisOnly val="1"/>
    <c:dispBlanksAs val="gap"/>
    <c:showDLblsOverMax val="0"/>
  </c:chart>
  <c:spPr>
    <a:solidFill>
      <a:schemeClr val="accent6">
        <a:lumMod val="20000"/>
        <a:lumOff val="80000"/>
      </a:schemeClr>
    </a:solidFill>
    <a:ln>
      <a:solidFill>
        <a:schemeClr val="tx1"/>
      </a:solidFill>
    </a:ln>
  </c:spPr>
  <c:txPr>
    <a:bodyPr/>
    <a:lstStyle/>
    <a:p>
      <a:pPr>
        <a:defRPr sz="1200"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510014596945634"/>
          <c:y val="3.2882035578885971E-2"/>
          <c:w val="0.74621817643401867"/>
          <c:h val="0.70285751781027372"/>
        </c:manualLayout>
      </c:layout>
      <c:scatterChart>
        <c:scatterStyle val="lineMarker"/>
        <c:varyColors val="0"/>
        <c:ser>
          <c:idx val="3"/>
          <c:order val="0"/>
          <c:tx>
            <c:v>1:1 water alternating gas (WAG) injection mode</c:v>
          </c:tx>
          <c:spPr>
            <a:ln w="28575">
              <a:noFill/>
            </a:ln>
          </c:spPr>
          <c:marker>
            <c:symbol val="diamond"/>
            <c:size val="10"/>
            <c:spPr>
              <a:solidFill>
                <a:srgbClr val="000099"/>
              </a:solidFill>
              <a:ln>
                <a:solidFill>
                  <a:srgbClr val="000099"/>
                </a:solidFill>
              </a:ln>
            </c:spPr>
          </c:marker>
          <c:xVal>
            <c:numRef>
              <c:f>Sheet1!$E$37:$E$39</c:f>
              <c:numCache>
                <c:formatCode>General</c:formatCode>
                <c:ptCount val="3"/>
                <c:pt idx="0">
                  <c:v>0.47</c:v>
                </c:pt>
                <c:pt idx="1">
                  <c:v>0.59</c:v>
                </c:pt>
                <c:pt idx="2">
                  <c:v>0.68</c:v>
                </c:pt>
              </c:numCache>
            </c:numRef>
          </c:xVal>
          <c:yVal>
            <c:numRef>
              <c:f>Sheet1!$K$37:$K$39</c:f>
              <c:numCache>
                <c:formatCode>0.0</c:formatCode>
                <c:ptCount val="3"/>
                <c:pt idx="0">
                  <c:v>8.5500000000000007</c:v>
                </c:pt>
                <c:pt idx="1">
                  <c:v>10.32</c:v>
                </c:pt>
                <c:pt idx="2">
                  <c:v>11.25</c:v>
                </c:pt>
              </c:numCache>
            </c:numRef>
          </c:yVal>
          <c:smooth val="0"/>
        </c:ser>
        <c:ser>
          <c:idx val="2"/>
          <c:order val="1"/>
          <c:tx>
            <c:v>Continuous CO2 injection mode </c:v>
          </c:tx>
          <c:spPr>
            <a:ln w="28575">
              <a:noFill/>
            </a:ln>
          </c:spPr>
          <c:marker>
            <c:symbol val="square"/>
            <c:size val="7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xVal>
            <c:numRef>
              <c:f>Sheet1!$E$34:$E$36</c:f>
              <c:numCache>
                <c:formatCode>General</c:formatCode>
                <c:ptCount val="3"/>
                <c:pt idx="0">
                  <c:v>0.47</c:v>
                </c:pt>
                <c:pt idx="1">
                  <c:v>0.59</c:v>
                </c:pt>
                <c:pt idx="2">
                  <c:v>0.68</c:v>
                </c:pt>
              </c:numCache>
            </c:numRef>
          </c:xVal>
          <c:yVal>
            <c:numRef>
              <c:f>Sheet1!$K$34:$K$36</c:f>
              <c:numCache>
                <c:formatCode>0.0</c:formatCode>
                <c:ptCount val="3"/>
                <c:pt idx="0">
                  <c:v>7.2</c:v>
                </c:pt>
                <c:pt idx="1">
                  <c:v>9.1</c:v>
                </c:pt>
                <c:pt idx="2">
                  <c:v>10.1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3627904"/>
        <c:axId val="113630208"/>
      </c:scatterChart>
      <c:valAx>
        <c:axId val="113627904"/>
        <c:scaling>
          <c:orientation val="minMax"/>
          <c:max val="0.8"/>
          <c:min val="0.4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Ratio of</a:t>
                </a:r>
                <a:r>
                  <a:rPr lang="en-US" baseline="0"/>
                  <a:t> average (operating) reservoir pressure to reservoir fracture pressure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out"/>
        <c:minorTickMark val="out"/>
        <c:tickLblPos val="nextTo"/>
        <c:crossAx val="113630208"/>
        <c:crosses val="autoZero"/>
        <c:crossBetween val="midCat"/>
        <c:majorUnit val="0.1"/>
      </c:valAx>
      <c:valAx>
        <c:axId val="113630208"/>
        <c:scaling>
          <c:orientation val="minMax"/>
          <c:max val="16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CO</a:t>
                </a:r>
                <a:r>
                  <a:rPr lang="en-US" baseline="-25000"/>
                  <a:t>2</a:t>
                </a:r>
                <a:r>
                  <a:rPr lang="en-US"/>
                  <a:t> storgae capacity (MMT) </a:t>
                </a:r>
              </a:p>
            </c:rich>
          </c:tx>
          <c:layout>
            <c:manualLayout>
              <c:xMode val="edge"/>
              <c:yMode val="edge"/>
              <c:x val="2.0314259222075307E-2"/>
              <c:y val="4.7791368196916637E-2"/>
            </c:manualLayout>
          </c:layout>
          <c:overlay val="0"/>
        </c:title>
        <c:numFmt formatCode="0.0" sourceLinked="1"/>
        <c:majorTickMark val="out"/>
        <c:minorTickMark val="out"/>
        <c:tickLblPos val="nextTo"/>
        <c:crossAx val="113627904"/>
        <c:crosses val="autoZero"/>
        <c:crossBetween val="midCat"/>
      </c:valAx>
      <c:spPr>
        <a:solidFill>
          <a:schemeClr val="accent6">
            <a:lumMod val="20000"/>
            <a:lumOff val="80000"/>
          </a:schemeClr>
        </a:solidFill>
      </c:spPr>
    </c:plotArea>
    <c:legend>
      <c:legendPos val="r"/>
      <c:layout>
        <c:manualLayout>
          <c:xMode val="edge"/>
          <c:yMode val="edge"/>
          <c:x val="0.17152552794169884"/>
          <c:y val="2.081324763716547E-2"/>
          <c:w val="0.75947877534427344"/>
          <c:h val="0.15254997730249045"/>
        </c:manualLayout>
      </c:layout>
      <c:overlay val="0"/>
    </c:legend>
    <c:plotVisOnly val="1"/>
    <c:dispBlanksAs val="gap"/>
    <c:showDLblsOverMax val="0"/>
  </c:chart>
  <c:spPr>
    <a:solidFill>
      <a:schemeClr val="accent6">
        <a:lumMod val="20000"/>
        <a:lumOff val="80000"/>
      </a:schemeClr>
    </a:solidFill>
    <a:ln>
      <a:solidFill>
        <a:schemeClr val="tx1"/>
      </a:solidFill>
    </a:ln>
  </c:spPr>
  <c:txPr>
    <a:bodyPr/>
    <a:lstStyle/>
    <a:p>
      <a:pPr>
        <a:defRPr sz="1200"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3737FC-0FCC-48BD-BEDA-4D05E6EE9BC7}" type="datetimeFigureOut">
              <a:rPr lang="en-US" smtClean="0"/>
              <a:pPr/>
              <a:t>11/21/2015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06609C-EAB4-41C9-92B0-806D19FEDB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811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6609C-EAB4-41C9-92B0-806D19FEDB3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7177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5B26A-4EAB-4948-94E9-3DFEAE6C3FF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0643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5B26A-4EAB-4948-94E9-3DFEAE6C3FF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0643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5B26A-4EAB-4948-94E9-3DFEAE6C3FF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0643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5B26A-4EAB-4948-94E9-3DFEAE6C3FF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0643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5B26A-4EAB-4948-94E9-3DFEAE6C3FF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0643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5B26A-4EAB-4948-94E9-3DFEAE6C3FF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0643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5B26A-4EAB-4948-94E9-3DFEAE6C3FF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0643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5B26A-4EAB-4948-94E9-3DFEAE6C3FF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0643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5B26A-4EAB-4948-94E9-3DFEAE6C3FF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0643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5B26A-4EAB-4948-94E9-3DFEAE6C3FF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0643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5B26A-4EAB-4948-94E9-3DFEAE6C3FF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0643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5B26A-4EAB-4948-94E9-3DFEAE6C3FF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0643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5B26A-4EAB-4948-94E9-3DFEAE6C3FF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0643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5B26A-4EAB-4948-94E9-3DFEAE6C3FF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0643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5B26A-4EAB-4948-94E9-3DFEAE6C3FF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0643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5B26A-4EAB-4948-94E9-3DFEAE6C3FF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0643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5B26A-4EAB-4948-94E9-3DFEAE6C3FF5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0643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5B26A-4EAB-4948-94E9-3DFEAE6C3FF5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0643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5B26A-4EAB-4948-94E9-3DFEAE6C3FF5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0643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F5B26A-4EAB-4948-94E9-3DFEAE6C3FF5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0643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 pitchFamily="34" charset="-128"/>
            </a:endParaRPr>
          </a:p>
        </p:txBody>
      </p:sp>
      <p:sp>
        <p:nvSpPr>
          <p:cNvPr id="921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29057" indent="-280406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21626" indent="-2243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570276" indent="-2243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18927" indent="-2243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B1E533C-0D5B-4A01-8313-773BEB6BDCC5}" type="slidenum">
              <a:rPr lang="en-US" sz="1200">
                <a:latin typeface="Calibri" pitchFamily="34" charset="0"/>
              </a:rPr>
              <a:pPr eaLnBrk="1" hangingPunct="1"/>
              <a:t>25</a:t>
            </a:fld>
            <a:endParaRPr lang="en-US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4D8F1-4679-47CA-A835-1429A7C12D53}" type="datetime1">
              <a:rPr lang="en-US" smtClean="0"/>
              <a:t>11/21/2015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7F01-BE89-47A4-B995-A04B7CBC52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851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27631-B4D3-418D-A1AD-DA9A6E5C1340}" type="datetime1">
              <a:rPr lang="en-US" smtClean="0"/>
              <a:t>11/21/2015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7F01-BE89-47A4-B995-A04B7CBC52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773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9BEBC-3BF4-4BED-B660-D1C6B05E9906}" type="datetime1">
              <a:rPr lang="en-US" smtClean="0"/>
              <a:t>11/21/2015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7F01-BE89-47A4-B995-A04B7CBC52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009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2F2FA-BE12-4357-A960-C6575D1BF6F4}" type="datetime1">
              <a:rPr lang="en-US" smtClean="0"/>
              <a:t>11/21/2015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7F01-BE89-47A4-B995-A04B7CBC52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168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A9FAB-CDEE-42BD-ABC1-D124DFC08AA8}" type="datetime1">
              <a:rPr lang="en-US" smtClean="0"/>
              <a:t>11/21/2015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7F01-BE89-47A4-B995-A04B7CBC52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435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AA169-CA99-4F09-848C-DBD0D305197E}" type="datetime1">
              <a:rPr lang="en-US" smtClean="0"/>
              <a:t>11/21/2015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7F01-BE89-47A4-B995-A04B7CBC52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714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8F31E-615A-440D-A7C6-4F22742E9FFD}" type="datetime1">
              <a:rPr lang="en-US" smtClean="0"/>
              <a:t>11/21/2015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7F01-BE89-47A4-B995-A04B7CBC52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826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BE6EA-C1EE-4EFA-BB8D-98301049AEA0}" type="datetime1">
              <a:rPr lang="en-US" smtClean="0"/>
              <a:t>11/21/2015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7F01-BE89-47A4-B995-A04B7CBC52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106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AA776-48BC-40D4-B156-7D85590C2153}" type="datetime1">
              <a:rPr lang="en-US" smtClean="0"/>
              <a:t>11/21/2015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7F01-BE89-47A4-B995-A04B7CBC52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277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5AA61-F1BE-4CB1-96AB-B5CCA45104CA}" type="datetime1">
              <a:rPr lang="en-US" smtClean="0"/>
              <a:t>11/21/2015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7F01-BE89-47A4-B995-A04B7CBC52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981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17B3B-3EE5-49D4-BBDB-682DD060A00C}" type="datetime1">
              <a:rPr lang="en-US" smtClean="0"/>
              <a:t>11/21/2015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D7F01-BE89-47A4-B995-A04B7CBC52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0819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tline/Ope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27724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8011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36E61-09D6-419E-81B3-57E54F8589F7}" type="datetime1">
              <a:rPr lang="en-US" smtClean="0"/>
              <a:t>11/21/2015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5D7F01-BE89-47A4-B995-A04B7CBC52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666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4" r:id="rId1"/>
    <p:sldLayoutId id="2147484155" r:id="rId2"/>
    <p:sldLayoutId id="2147484156" r:id="rId3"/>
    <p:sldLayoutId id="2147484157" r:id="rId4"/>
    <p:sldLayoutId id="2147484158" r:id="rId5"/>
    <p:sldLayoutId id="2147484159" r:id="rId6"/>
    <p:sldLayoutId id="2147484160" r:id="rId7"/>
    <p:sldLayoutId id="2147484161" r:id="rId8"/>
    <p:sldLayoutId id="2147484162" r:id="rId9"/>
    <p:sldLayoutId id="2147484163" r:id="rId10"/>
    <p:sldLayoutId id="2147484164" r:id="rId11"/>
    <p:sldLayoutId id="2147484165" r:id="rId12"/>
    <p:sldLayoutId id="2147484166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dsaini@csub.edu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066800"/>
            <a:ext cx="7851648" cy="4191000"/>
          </a:xfrm>
        </p:spPr>
        <p:txBody>
          <a:bodyPr>
            <a:normAutofit fontScale="90000"/>
          </a:bodyPr>
          <a:lstStyle/>
          <a:p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6000" i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152400"/>
            <a:ext cx="8153400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3200" b="1" i="1" dirty="0" smtClean="0"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3200" b="1" dirty="0" smtClean="0">
              <a:cs typeface="Arial" panose="020B0604020202020204" pitchFamily="34" charset="0"/>
            </a:endParaRPr>
          </a:p>
          <a:p>
            <a:pPr algn="ctr"/>
            <a:r>
              <a:rPr lang="en-US" sz="3200" b="1" dirty="0" smtClean="0">
                <a:cs typeface="Arial" panose="020B0604020202020204" pitchFamily="34" charset="0"/>
              </a:rPr>
              <a:t>CO</a:t>
            </a:r>
            <a:r>
              <a:rPr lang="en-US" sz="3200" b="1" baseline="-25000" dirty="0" smtClean="0">
                <a:cs typeface="Arial" panose="020B0604020202020204" pitchFamily="34" charset="0"/>
              </a:rPr>
              <a:t>2</a:t>
            </a:r>
            <a:r>
              <a:rPr lang="en-US" sz="3200" b="1" dirty="0" smtClean="0">
                <a:cs typeface="Arial" panose="020B0604020202020204" pitchFamily="34" charset="0"/>
              </a:rPr>
              <a:t>-Prophet model based evaluation of </a:t>
            </a:r>
          </a:p>
          <a:p>
            <a:pPr algn="ctr"/>
            <a:r>
              <a:rPr lang="en-US" sz="3200" b="1" dirty="0" smtClean="0">
                <a:cs typeface="Arial" panose="020B0604020202020204" pitchFamily="34" charset="0"/>
              </a:rPr>
              <a:t>CO</a:t>
            </a:r>
            <a:r>
              <a:rPr lang="en-US" sz="3200" b="1" baseline="-25000" dirty="0" smtClean="0">
                <a:cs typeface="Arial" panose="020B0604020202020204" pitchFamily="34" charset="0"/>
              </a:rPr>
              <a:t>2</a:t>
            </a:r>
            <a:r>
              <a:rPr lang="en-US" sz="3200" b="1" dirty="0" smtClean="0">
                <a:cs typeface="Arial" panose="020B0604020202020204" pitchFamily="34" charset="0"/>
              </a:rPr>
              <a:t>-EOR and storage potential</a:t>
            </a:r>
            <a:endParaRPr lang="en-US" sz="3200" b="1" dirty="0">
              <a:cs typeface="Arial" panose="020B0604020202020204" pitchFamily="34" charset="0"/>
            </a:endParaRPr>
          </a:p>
          <a:p>
            <a:pPr algn="ctr"/>
            <a:r>
              <a:rPr lang="en-US" sz="3200" b="1" dirty="0">
                <a:cs typeface="Arial" panose="020B0604020202020204" pitchFamily="34" charset="0"/>
              </a:rPr>
              <a:t>in </a:t>
            </a:r>
            <a:r>
              <a:rPr lang="en-US" sz="3200" b="1" dirty="0" smtClean="0">
                <a:cs typeface="Arial" panose="020B0604020202020204" pitchFamily="34" charset="0"/>
              </a:rPr>
              <a:t>mature oil reservoirs</a:t>
            </a:r>
          </a:p>
          <a:p>
            <a:pPr algn="ctr"/>
            <a:r>
              <a:rPr lang="en-US" sz="1600" b="1" dirty="0" smtClean="0">
                <a:cs typeface="Arial" panose="020B0604020202020204" pitchFamily="34" charset="0"/>
              </a:rPr>
              <a:t>( Based on Journal of Petroleum Science and Engineering, Vol. 134 (2015), pp. 79–86</a:t>
            </a:r>
            <a:r>
              <a:rPr lang="en-US" sz="1600" b="1" dirty="0">
                <a:cs typeface="Arial" panose="020B0604020202020204" pitchFamily="34" charset="0"/>
              </a:rPr>
              <a:t>)</a:t>
            </a:r>
            <a:endParaRPr lang="en-US" sz="1600" dirty="0">
              <a:cs typeface="Arial" panose="020B0604020202020204" pitchFamily="34" charset="0"/>
            </a:endParaRPr>
          </a:p>
          <a:p>
            <a:pPr algn="ctr"/>
            <a:endParaRPr lang="en-US" sz="2000" b="1" i="1" dirty="0" smtClean="0">
              <a:effectLst>
                <a:outerShdw blurRad="38100" dist="38100" dir="2700000" algn="tl">
                  <a:srgbClr val="FFFFFF"/>
                </a:outerShdw>
              </a:effectLst>
              <a:cs typeface="Arial" panose="020B0604020202020204" pitchFamily="34" charset="0"/>
            </a:endParaRPr>
          </a:p>
          <a:p>
            <a:pPr algn="ctr"/>
            <a:r>
              <a:rPr lang="en-US" sz="2400" b="1" i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Arial" panose="020B0604020202020204" pitchFamily="34" charset="0"/>
              </a:rPr>
              <a:t>By </a:t>
            </a:r>
          </a:p>
          <a:p>
            <a:pPr algn="ctr"/>
            <a:endParaRPr lang="en-US" sz="2400" b="1" i="1" dirty="0" smtClean="0">
              <a:effectLst>
                <a:outerShdw blurRad="38100" dist="38100" dir="2700000" algn="tl">
                  <a:srgbClr val="FFFFFF"/>
                </a:outerShdw>
              </a:effectLst>
              <a:cs typeface="Arial" panose="020B0604020202020204" pitchFamily="34" charset="0"/>
            </a:endParaRPr>
          </a:p>
          <a:p>
            <a:pPr algn="ctr"/>
            <a:r>
              <a:rPr lang="en-US" sz="2400" b="1" i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Arial" panose="020B0604020202020204" pitchFamily="34" charset="0"/>
              </a:rPr>
              <a:t>Dayanand Saini, Ph.D.</a:t>
            </a:r>
          </a:p>
          <a:p>
            <a:pPr algn="ctr"/>
            <a:r>
              <a:rPr lang="en-US" sz="2400" b="1" i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Arial" panose="020B0604020202020204" pitchFamily="34" charset="0"/>
              </a:rPr>
              <a:t>Assistant Professor of </a:t>
            </a:r>
            <a:r>
              <a:rPr lang="en-US" sz="2400" b="1" i="1" dirty="0" smtClean="0">
                <a:effectLst>
                  <a:outerShdw blurRad="38100" dist="38100" dir="2700000" algn="tl">
                    <a:srgbClr val="FFFFFF"/>
                  </a:outerShdw>
                </a:effectLst>
                <a:cs typeface="Arial" panose="020B0604020202020204" pitchFamily="34" charset="0"/>
              </a:rPr>
              <a:t>Petroleum Engineering</a:t>
            </a:r>
            <a:endParaRPr lang="en-US" sz="2400" b="1" i="1" dirty="0" smtClean="0">
              <a:effectLst>
                <a:outerShdw blurRad="38100" dist="38100" dir="2700000" algn="tl">
                  <a:srgbClr val="FFFFFF"/>
                </a:outerShdw>
              </a:effectLst>
              <a:cs typeface="Arial" panose="020B0604020202020204" pitchFamily="34" charset="0"/>
            </a:endParaRPr>
          </a:p>
          <a:p>
            <a:pPr algn="ctr"/>
            <a:endParaRPr lang="en-US" sz="2000" b="1" i="1" dirty="0" smtClean="0">
              <a:effectLst>
                <a:outerShdw blurRad="38100" dist="38100" dir="2700000" algn="tl">
                  <a:srgbClr val="FFFFFF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endParaRPr lang="en-US" sz="2000" b="1" i="1" dirty="0" smtClean="0">
              <a:effectLst>
                <a:outerShdw blurRad="38100" dist="38100" dir="2700000" algn="tl">
                  <a:srgbClr val="FFFFFF"/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000" b="1" dirty="0">
                <a:cs typeface="Arial" panose="020B0604020202020204" pitchFamily="34" charset="0"/>
              </a:rPr>
              <a:t>3rd World Congress on</a:t>
            </a:r>
          </a:p>
          <a:p>
            <a:pPr algn="ctr"/>
            <a:r>
              <a:rPr lang="en-US" sz="2000" b="1" dirty="0" err="1">
                <a:cs typeface="Arial" panose="020B0604020202020204" pitchFamily="34" charset="0"/>
              </a:rPr>
              <a:t>Petrochemistry</a:t>
            </a:r>
            <a:r>
              <a:rPr lang="en-US" sz="2000" b="1" dirty="0">
                <a:cs typeface="Arial" panose="020B0604020202020204" pitchFamily="34" charset="0"/>
              </a:rPr>
              <a:t> and Chemical Engineering</a:t>
            </a:r>
          </a:p>
          <a:p>
            <a:pPr algn="ctr"/>
            <a:r>
              <a:rPr lang="en-US" sz="2000" b="1" dirty="0">
                <a:cs typeface="Arial" panose="020B0604020202020204" pitchFamily="34" charset="0"/>
              </a:rPr>
              <a:t>November </a:t>
            </a:r>
            <a:r>
              <a:rPr lang="en-US" sz="2000" b="1" dirty="0" smtClean="0">
                <a:cs typeface="Arial" panose="020B0604020202020204" pitchFamily="34" charset="0"/>
              </a:rPr>
              <a:t>30, 2015, </a:t>
            </a:r>
            <a:r>
              <a:rPr lang="en-US" sz="2000" b="1" dirty="0">
                <a:cs typeface="Arial" panose="020B0604020202020204" pitchFamily="34" charset="0"/>
              </a:rPr>
              <a:t>Atlanta, </a:t>
            </a:r>
            <a:endParaRPr lang="en-US" sz="2000" b="1" i="1" dirty="0" smtClean="0">
              <a:effectLst>
                <a:outerShdw blurRad="38100" dist="38100" dir="2700000" algn="tl">
                  <a:srgbClr val="FFFFFF"/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5" name="Picture 2" descr="CSUB Logo Blue"/>
          <p:cNvPicPr>
            <a:picLocks noChangeAspect="1" noChangeArrowheads="1"/>
          </p:cNvPicPr>
          <p:nvPr/>
        </p:nvPicPr>
        <p:blipFill>
          <a:blip r:embed="rId3" cstate="print"/>
          <a:srcRect b="10000"/>
          <a:stretch>
            <a:fillRect/>
          </a:stretch>
        </p:blipFill>
        <p:spPr bwMode="auto">
          <a:xfrm>
            <a:off x="2971800" y="167355"/>
            <a:ext cx="3352800" cy="10058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itle 8"/>
          <p:cNvSpPr txBox="1">
            <a:spLocks/>
          </p:cNvSpPr>
          <p:nvPr/>
        </p:nvSpPr>
        <p:spPr bwMode="auto">
          <a:xfrm>
            <a:off x="381000" y="533400"/>
            <a:ext cx="8382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4000" b="1" dirty="0" smtClean="0">
                <a:solidFill>
                  <a:srgbClr val="000000"/>
                </a:solidFill>
                <a:cs typeface="Arial" pitchFamily="34" charset="0"/>
              </a:rPr>
              <a:t>Outline</a:t>
            </a:r>
            <a:endParaRPr lang="en-US" sz="4000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146" name="Title 8"/>
          <p:cNvSpPr txBox="1">
            <a:spLocks/>
          </p:cNvSpPr>
          <p:nvPr/>
        </p:nvSpPr>
        <p:spPr bwMode="auto">
          <a:xfrm>
            <a:off x="381000" y="1447800"/>
            <a:ext cx="84582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lvl="1">
              <a:buFont typeface="Wingdings" pitchFamily="2" charset="2"/>
              <a:buChar char="Ø"/>
            </a:pPr>
            <a:r>
              <a:rPr lang="en-US" dirty="0" smtClean="0">
                <a:latin typeface="+mn-lt"/>
              </a:rPr>
              <a:t>Motivation</a:t>
            </a:r>
          </a:p>
          <a:p>
            <a:pPr marL="457200" lvl="1" indent="0"/>
            <a:endParaRPr lang="en-US" dirty="0" smtClean="0">
              <a:latin typeface="+mn-lt"/>
            </a:endParaRPr>
          </a:p>
          <a:p>
            <a:pPr lvl="1">
              <a:buFont typeface="Wingdings" pitchFamily="2" charset="2"/>
              <a:buChar char="Ø"/>
            </a:pPr>
            <a:r>
              <a:rPr lang="en-US" dirty="0" smtClean="0">
                <a:latin typeface="+mn-lt"/>
              </a:rPr>
              <a:t>CO</a:t>
            </a:r>
            <a:r>
              <a:rPr lang="en-US" baseline="-25000" dirty="0" smtClean="0">
                <a:latin typeface="+mn-lt"/>
              </a:rPr>
              <a:t>2</a:t>
            </a:r>
            <a:r>
              <a:rPr lang="en-US" dirty="0" smtClean="0">
                <a:latin typeface="+mn-lt"/>
              </a:rPr>
              <a:t>-Prophet Model Based EOR and Storage Potential Estimation Methodology</a:t>
            </a:r>
          </a:p>
          <a:p>
            <a:pPr marL="457200" lvl="1" indent="0"/>
            <a:r>
              <a:rPr lang="en-US" dirty="0" smtClean="0">
                <a:latin typeface="+mn-lt"/>
              </a:rPr>
              <a:t> 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>
                <a:latin typeface="+mn-lt"/>
              </a:rPr>
              <a:t>Model Calibration </a:t>
            </a:r>
            <a:r>
              <a:rPr lang="en-US" dirty="0">
                <a:latin typeface="+mn-lt"/>
              </a:rPr>
              <a:t>for Candidate </a:t>
            </a:r>
            <a:r>
              <a:rPr lang="en-US" dirty="0" smtClean="0">
                <a:latin typeface="+mn-lt"/>
              </a:rPr>
              <a:t>Reservoirs</a:t>
            </a:r>
          </a:p>
          <a:p>
            <a:pPr marL="457200" lvl="1" indent="0"/>
            <a:endParaRPr lang="en-US" dirty="0">
              <a:latin typeface="+mn-lt"/>
            </a:endParaRPr>
          </a:p>
          <a:p>
            <a:pPr lvl="1">
              <a:buFont typeface="Wingdings" pitchFamily="2" charset="2"/>
              <a:buChar char="Ø"/>
            </a:pPr>
            <a:r>
              <a:rPr lang="en-US" dirty="0" smtClean="0">
                <a:latin typeface="+mn-lt"/>
              </a:rPr>
              <a:t>Calibration Results (Reservoir X, Reservoir Y)</a:t>
            </a:r>
          </a:p>
          <a:p>
            <a:pPr marL="457200" lvl="1" indent="0"/>
            <a:endParaRPr lang="en-US" b="1" dirty="0" smtClean="0">
              <a:latin typeface="+mn-lt"/>
            </a:endParaRPr>
          </a:p>
          <a:p>
            <a:pPr lvl="1">
              <a:buFont typeface="Wingdings" pitchFamily="2" charset="2"/>
              <a:buChar char="Ø"/>
            </a:pPr>
            <a:r>
              <a:rPr lang="en-US" dirty="0" smtClean="0">
                <a:latin typeface="+mn-lt"/>
              </a:rPr>
              <a:t>Prediction Results (Reservoir X, Reservoir Y)</a:t>
            </a:r>
          </a:p>
          <a:p>
            <a:pPr marL="457200" lvl="1" indent="0"/>
            <a:endParaRPr lang="en-US" dirty="0" smtClean="0">
              <a:latin typeface="+mn-lt"/>
            </a:endParaRPr>
          </a:p>
          <a:p>
            <a:pPr lvl="1">
              <a:buFont typeface="Wingdings" pitchFamily="2" charset="2"/>
              <a:buChar char="Ø"/>
            </a:pPr>
            <a:r>
              <a:rPr lang="en-US" dirty="0" smtClean="0">
                <a:latin typeface="+mn-lt"/>
              </a:rPr>
              <a:t>Summary</a:t>
            </a:r>
            <a:endParaRPr lang="en-US" dirty="0">
              <a:latin typeface="+mn-lt"/>
            </a:endParaRPr>
          </a:p>
        </p:txBody>
      </p:sp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8001000" y="11113"/>
            <a:ext cx="11430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/>
            <a:r>
              <a:rPr lang="en-US" sz="1200" b="1">
                <a:solidFill>
                  <a:srgbClr val="000000"/>
                </a:solidFill>
                <a:latin typeface="Calibri" pitchFamily="34" charset="0"/>
              </a:rPr>
              <a:t>Slide </a:t>
            </a:r>
            <a:fld id="{952D1DDE-79A3-4462-ACA7-E5EC0E234F9D}" type="slidenum">
              <a:rPr lang="en-US" sz="1200" b="1">
                <a:solidFill>
                  <a:srgbClr val="000000"/>
                </a:solidFill>
                <a:latin typeface="Calibri" pitchFamily="34" charset="0"/>
              </a:rPr>
              <a:pPr algn="r" eaLnBrk="1" hangingPunct="1"/>
              <a:t>2</a:t>
            </a:fld>
            <a:endParaRPr lang="en-US" sz="1200" b="1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7" name="Picture 2" descr="CSUB Logo Blue"/>
          <p:cNvPicPr>
            <a:picLocks noChangeAspect="1" noChangeArrowheads="1"/>
          </p:cNvPicPr>
          <p:nvPr/>
        </p:nvPicPr>
        <p:blipFill>
          <a:blip r:embed="rId2" cstate="print"/>
          <a:srcRect b="10000"/>
          <a:stretch>
            <a:fillRect/>
          </a:stretch>
        </p:blipFill>
        <p:spPr bwMode="auto">
          <a:xfrm>
            <a:off x="152400" y="150019"/>
            <a:ext cx="1676400" cy="5029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94655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itle 8"/>
          <p:cNvSpPr txBox="1">
            <a:spLocks/>
          </p:cNvSpPr>
          <p:nvPr/>
        </p:nvSpPr>
        <p:spPr bwMode="auto">
          <a:xfrm>
            <a:off x="381000" y="533400"/>
            <a:ext cx="8382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4000" b="1" dirty="0" smtClean="0">
                <a:solidFill>
                  <a:srgbClr val="000000"/>
                </a:solidFill>
                <a:cs typeface="Arial" pitchFamily="34" charset="0"/>
              </a:rPr>
              <a:t>Motivation</a:t>
            </a:r>
            <a:endParaRPr lang="en-US" sz="4000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8001000" y="11113"/>
            <a:ext cx="11430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/>
            <a:r>
              <a:rPr lang="en-US" sz="1200" b="1">
                <a:solidFill>
                  <a:srgbClr val="000000"/>
                </a:solidFill>
                <a:latin typeface="Calibri" pitchFamily="34" charset="0"/>
              </a:rPr>
              <a:t>Slide </a:t>
            </a:r>
            <a:fld id="{952D1DDE-79A3-4462-ACA7-E5EC0E234F9D}" type="slidenum">
              <a:rPr lang="en-US" sz="1200" b="1">
                <a:solidFill>
                  <a:srgbClr val="000000"/>
                </a:solidFill>
                <a:latin typeface="Calibri" pitchFamily="34" charset="0"/>
              </a:rPr>
              <a:pPr algn="r" eaLnBrk="1" hangingPunct="1"/>
              <a:t>3</a:t>
            </a:fld>
            <a:endParaRPr lang="en-US" sz="1200" b="1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7" name="Picture 2" descr="CSUB Logo Blue"/>
          <p:cNvPicPr>
            <a:picLocks noChangeAspect="1" noChangeArrowheads="1"/>
          </p:cNvPicPr>
          <p:nvPr/>
        </p:nvPicPr>
        <p:blipFill>
          <a:blip r:embed="rId3" cstate="print"/>
          <a:srcRect b="10000"/>
          <a:stretch>
            <a:fillRect/>
          </a:stretch>
        </p:blipFill>
        <p:spPr bwMode="auto">
          <a:xfrm>
            <a:off x="152400" y="150019"/>
            <a:ext cx="1676400" cy="50292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381000" y="5044552"/>
            <a:ext cx="8229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33% of the total GHG emissions from stationary sources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6067297"/>
            <a:ext cx="81153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Reference: California Air Resources Board 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0"/>
            <a:ext cx="8153400" cy="3276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79599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itle 8"/>
          <p:cNvSpPr txBox="1">
            <a:spLocks/>
          </p:cNvSpPr>
          <p:nvPr/>
        </p:nvSpPr>
        <p:spPr bwMode="auto">
          <a:xfrm>
            <a:off x="381000" y="533400"/>
            <a:ext cx="8382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4000" b="1" dirty="0" smtClean="0">
                <a:solidFill>
                  <a:srgbClr val="000000"/>
                </a:solidFill>
                <a:cs typeface="Arial" pitchFamily="34" charset="0"/>
              </a:rPr>
              <a:t>Motivation</a:t>
            </a:r>
            <a:endParaRPr lang="en-US" sz="4000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8001000" y="11113"/>
            <a:ext cx="11430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/>
            <a:r>
              <a:rPr lang="en-US" sz="1200" b="1" dirty="0">
                <a:solidFill>
                  <a:srgbClr val="000000"/>
                </a:solidFill>
                <a:latin typeface="Calibri" pitchFamily="34" charset="0"/>
              </a:rPr>
              <a:t>Slide </a:t>
            </a:r>
            <a:fld id="{952D1DDE-79A3-4462-ACA7-E5EC0E234F9D}" type="slidenum">
              <a:rPr lang="en-US" sz="1200" b="1">
                <a:solidFill>
                  <a:srgbClr val="000000"/>
                </a:solidFill>
                <a:latin typeface="Calibri" pitchFamily="34" charset="0"/>
              </a:rPr>
              <a:pPr algn="r" eaLnBrk="1" hangingPunct="1"/>
              <a:t>4</a:t>
            </a:fld>
            <a:endParaRPr lang="en-US" sz="12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7" name="Picture 2" descr="CSUB Logo Blue"/>
          <p:cNvPicPr>
            <a:picLocks noChangeAspect="1" noChangeArrowheads="1"/>
          </p:cNvPicPr>
          <p:nvPr/>
        </p:nvPicPr>
        <p:blipFill>
          <a:blip r:embed="rId3" cstate="print"/>
          <a:srcRect b="10000"/>
          <a:stretch>
            <a:fillRect/>
          </a:stretch>
        </p:blipFill>
        <p:spPr bwMode="auto">
          <a:xfrm>
            <a:off x="152400" y="150019"/>
            <a:ext cx="1676400" cy="50292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533400" y="1371600"/>
            <a:ext cx="8229600" cy="4196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2400" dirty="0" smtClean="0"/>
              <a:t>California’s greenhouse gas (GHG) emission reduction goals:</a:t>
            </a:r>
          </a:p>
          <a:p>
            <a:r>
              <a:rPr lang="en-US" sz="2400" dirty="0" smtClean="0"/>
              <a:t> </a:t>
            </a:r>
          </a:p>
          <a:p>
            <a:pPr marL="2114550" lvl="4" indent="-285750">
              <a:buFont typeface="Courier New" pitchFamily="49" charset="0"/>
              <a:buChar char="o"/>
            </a:pPr>
            <a:r>
              <a:rPr lang="en-US" sz="2400" dirty="0" smtClean="0"/>
              <a:t>By 2020- at 1990 levels </a:t>
            </a:r>
          </a:p>
          <a:p>
            <a:pPr lvl="4"/>
            <a:r>
              <a:rPr lang="en-US" sz="2400" dirty="0"/>
              <a:t>	</a:t>
            </a:r>
            <a:r>
              <a:rPr lang="en-US" sz="2400" dirty="0" smtClean="0"/>
              <a:t>	 (</a:t>
            </a:r>
            <a:r>
              <a:rPr lang="en-US" sz="3600" baseline="-14000" dirty="0"/>
              <a:t>~</a:t>
            </a:r>
            <a:r>
              <a:rPr lang="en-US" sz="3600" baseline="-25000" dirty="0"/>
              <a:t> </a:t>
            </a:r>
            <a:r>
              <a:rPr lang="en-US" sz="2400" dirty="0" smtClean="0"/>
              <a:t>427 MMTCO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e</a:t>
            </a:r>
            <a:r>
              <a:rPr lang="en-US" sz="2400" dirty="0"/>
              <a:t>)</a:t>
            </a:r>
            <a:endParaRPr lang="en-US" sz="2400" dirty="0" smtClean="0"/>
          </a:p>
          <a:p>
            <a:pPr lvl="4"/>
            <a:endParaRPr lang="en-US" sz="2400" dirty="0"/>
          </a:p>
          <a:p>
            <a:pPr marL="2114550" lvl="4" indent="-285750">
              <a:buFont typeface="Courier New" pitchFamily="49" charset="0"/>
              <a:buChar char="o"/>
            </a:pPr>
            <a:r>
              <a:rPr lang="en-US" sz="2400" dirty="0" smtClean="0"/>
              <a:t>By 2050- 80</a:t>
            </a:r>
            <a:r>
              <a:rPr lang="en-US" sz="2400" dirty="0"/>
              <a:t>% below 1990 </a:t>
            </a:r>
            <a:r>
              <a:rPr lang="en-US" sz="2400" dirty="0" smtClean="0"/>
              <a:t>levels </a:t>
            </a:r>
          </a:p>
          <a:p>
            <a:pPr lvl="4"/>
            <a:endParaRPr lang="en-US" sz="2400" dirty="0"/>
          </a:p>
          <a:p>
            <a:pPr marL="2114550" lvl="4" indent="-285750">
              <a:buFont typeface="Courier New" pitchFamily="49" charset="0"/>
              <a:buChar char="o"/>
            </a:pPr>
            <a:r>
              <a:rPr lang="en-US" sz="2400" b="1" dirty="0" smtClean="0"/>
              <a:t>By 2030- 40% below 1990 levels </a:t>
            </a:r>
          </a:p>
          <a:p>
            <a:r>
              <a:rPr lang="en-US" sz="2400" dirty="0" smtClean="0"/>
              <a:t>                                </a:t>
            </a:r>
            <a:r>
              <a:rPr lang="en-US" dirty="0" smtClean="0"/>
              <a:t>Executive </a:t>
            </a:r>
            <a:r>
              <a:rPr lang="en-US" dirty="0"/>
              <a:t>Order B-30-15 (2015)</a:t>
            </a:r>
            <a:endParaRPr lang="en-US" dirty="0" smtClean="0"/>
          </a:p>
          <a:p>
            <a:endParaRPr lang="en-US" sz="2400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sz="2400" dirty="0" smtClean="0"/>
              <a:t>Carbon Capture and Storage (CCS) is an important option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579120" y="5898829"/>
            <a:ext cx="81153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References: California Air Resources Board Report, 2007</a:t>
            </a:r>
          </a:p>
          <a:p>
            <a:r>
              <a:rPr lang="en-US" sz="1600" dirty="0"/>
              <a:t>	 </a:t>
            </a:r>
            <a:r>
              <a:rPr lang="en-US" sz="1600" dirty="0" smtClean="0"/>
              <a:t> California Carbon Capture and Storage Review Panel Report, 2010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914485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49115" y="1676400"/>
            <a:ext cx="86106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SzPct val="100000"/>
              <a:buFont typeface="Wingdings" panose="05000000000000000000" pitchFamily="2" charset="2"/>
              <a:buChar char="Ø"/>
            </a:pPr>
            <a:r>
              <a:rPr lang="en-US" sz="2400" dirty="0" smtClean="0">
                <a:cs typeface="Arial" charset="0"/>
              </a:rPr>
              <a:t>113 </a:t>
            </a:r>
            <a:r>
              <a:rPr lang="en-US" sz="2400" dirty="0">
                <a:cs typeface="Arial" charset="0"/>
              </a:rPr>
              <a:t>CO</a:t>
            </a:r>
            <a:r>
              <a:rPr lang="en-US" sz="2400" baseline="-25000" dirty="0">
                <a:cs typeface="Arial" charset="0"/>
              </a:rPr>
              <a:t>2</a:t>
            </a:r>
            <a:r>
              <a:rPr lang="en-US" sz="2400" dirty="0">
                <a:cs typeface="Arial" charset="0"/>
              </a:rPr>
              <a:t>-EOR </a:t>
            </a:r>
            <a:r>
              <a:rPr lang="en-US" sz="2400" dirty="0" smtClean="0">
                <a:cs typeface="Arial" charset="0"/>
              </a:rPr>
              <a:t>projects in the USA</a:t>
            </a:r>
          </a:p>
          <a:p>
            <a:pPr marL="342900" indent="-342900" algn="just">
              <a:buSzPct val="100000"/>
              <a:buFont typeface="Wingdings" panose="05000000000000000000" pitchFamily="2" charset="2"/>
              <a:buChar char="Ø"/>
            </a:pPr>
            <a:endParaRPr lang="en-US" sz="2400" dirty="0">
              <a:cs typeface="Arial" charset="0"/>
            </a:endParaRPr>
          </a:p>
          <a:p>
            <a:pPr marL="342900" indent="-342900" algn="just">
              <a:buSzPct val="100000"/>
              <a:buFont typeface="Wingdings" panose="05000000000000000000" pitchFamily="2" charset="2"/>
              <a:buChar char="Ø"/>
            </a:pPr>
            <a:r>
              <a:rPr lang="en-US" sz="2400" dirty="0" smtClean="0">
                <a:cs typeface="Arial" charset="0"/>
              </a:rPr>
              <a:t>Use of 60 </a:t>
            </a:r>
            <a:r>
              <a:rPr lang="en-US" sz="2400" dirty="0">
                <a:cs typeface="Arial" charset="0"/>
              </a:rPr>
              <a:t>million metric tons (</a:t>
            </a:r>
            <a:r>
              <a:rPr lang="en-US" sz="2400" dirty="0" smtClean="0">
                <a:cs typeface="Arial" charset="0"/>
              </a:rPr>
              <a:t>MMT) </a:t>
            </a:r>
            <a:r>
              <a:rPr lang="en-US" sz="2400" dirty="0">
                <a:cs typeface="Arial" charset="0"/>
              </a:rPr>
              <a:t>of natural and industrial CO</a:t>
            </a:r>
            <a:r>
              <a:rPr lang="en-US" sz="2400" baseline="-25000" dirty="0">
                <a:cs typeface="Arial" charset="0"/>
              </a:rPr>
              <a:t>2</a:t>
            </a:r>
            <a:r>
              <a:rPr lang="en-US" sz="2400" dirty="0">
                <a:cs typeface="Arial" charset="0"/>
              </a:rPr>
              <a:t> per year for </a:t>
            </a:r>
            <a:r>
              <a:rPr lang="en-US" sz="2400" dirty="0" smtClean="0">
                <a:cs typeface="Arial" charset="0"/>
              </a:rPr>
              <a:t>EOR</a:t>
            </a:r>
          </a:p>
          <a:p>
            <a:pPr algn="just">
              <a:buSzPct val="100000"/>
            </a:pPr>
            <a:endParaRPr lang="en-US" sz="2400" dirty="0" smtClean="0">
              <a:cs typeface="Arial" charset="0"/>
            </a:endParaRPr>
          </a:p>
          <a:p>
            <a:pPr marL="342900" indent="-342900" algn="just">
              <a:buSzPct val="100000"/>
              <a:buFont typeface="Wingdings" panose="05000000000000000000" pitchFamily="2" charset="2"/>
              <a:buChar char="Ø"/>
            </a:pPr>
            <a:r>
              <a:rPr lang="en-US" sz="2400" dirty="0" smtClean="0">
                <a:cs typeface="Arial" charset="0"/>
              </a:rPr>
              <a:t>Stored nearly </a:t>
            </a:r>
            <a:r>
              <a:rPr lang="en-US" sz="2400" dirty="0">
                <a:cs typeface="Arial" charset="0"/>
              </a:rPr>
              <a:t>10 </a:t>
            </a:r>
            <a:r>
              <a:rPr lang="en-US" sz="2400" dirty="0" smtClean="0">
                <a:cs typeface="Arial" charset="0"/>
              </a:rPr>
              <a:t>MMT </a:t>
            </a:r>
            <a:r>
              <a:rPr lang="en-US" sz="2400" dirty="0">
                <a:cs typeface="Arial" charset="0"/>
              </a:rPr>
              <a:t>of CO</a:t>
            </a:r>
            <a:r>
              <a:rPr lang="en-US" sz="2400" baseline="-25000" dirty="0">
                <a:cs typeface="Arial" charset="0"/>
              </a:rPr>
              <a:t>2</a:t>
            </a:r>
            <a:r>
              <a:rPr lang="en-US" sz="2400" dirty="0">
                <a:cs typeface="Arial" charset="0"/>
              </a:rPr>
              <a:t> from natural </a:t>
            </a:r>
            <a:r>
              <a:rPr lang="en-US" sz="2400" dirty="0" smtClean="0">
                <a:cs typeface="Arial" charset="0"/>
              </a:rPr>
              <a:t>gas processing </a:t>
            </a:r>
            <a:r>
              <a:rPr lang="en-US" sz="2400" dirty="0">
                <a:cs typeface="Arial" charset="0"/>
              </a:rPr>
              <a:t>and </a:t>
            </a:r>
            <a:r>
              <a:rPr lang="en-US" sz="2400" dirty="0" smtClean="0">
                <a:cs typeface="Arial" charset="0"/>
              </a:rPr>
              <a:t>industrial </a:t>
            </a:r>
            <a:r>
              <a:rPr lang="en-US" sz="2400" dirty="0">
                <a:cs typeface="Arial" charset="0"/>
              </a:rPr>
              <a:t>sources in underground </a:t>
            </a:r>
            <a:r>
              <a:rPr lang="en-US" sz="2400" dirty="0" smtClean="0">
                <a:cs typeface="Arial" charset="0"/>
              </a:rPr>
              <a:t>formations </a:t>
            </a:r>
            <a:r>
              <a:rPr lang="en-US" sz="2400" dirty="0">
                <a:cs typeface="Arial" charset="0"/>
              </a:rPr>
              <a:t>in </a:t>
            </a:r>
            <a:r>
              <a:rPr lang="en-US" sz="2400" dirty="0" smtClean="0">
                <a:cs typeface="Arial" charset="0"/>
              </a:rPr>
              <a:t>2013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49115" y="652938"/>
            <a:ext cx="8812823" cy="646323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 defTabSz="914485">
              <a:spcBef>
                <a:spcPct val="0"/>
              </a:spcBef>
            </a:pPr>
            <a:r>
              <a:rPr lang="en-US" sz="36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US CO</a:t>
            </a:r>
            <a:r>
              <a:rPr lang="en-US" sz="3600" b="1" baseline="-250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</a:t>
            </a:r>
            <a:r>
              <a:rPr lang="en-US" sz="36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EOR and Geologic CO</a:t>
            </a:r>
            <a:r>
              <a:rPr lang="en-US" sz="3600" b="1" baseline="-250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</a:t>
            </a:r>
            <a:r>
              <a:rPr lang="en-US" sz="3600" b="1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Storage</a:t>
            </a:r>
            <a:endParaRPr lang="en-US" sz="36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8" name="Picture 2" descr="CSUB Logo Blue"/>
          <p:cNvPicPr>
            <a:picLocks noChangeAspect="1" noChangeArrowheads="1"/>
          </p:cNvPicPr>
          <p:nvPr/>
        </p:nvPicPr>
        <p:blipFill>
          <a:blip r:embed="rId2" cstate="print"/>
          <a:srcRect b="10000"/>
          <a:stretch>
            <a:fillRect/>
          </a:stretch>
        </p:blipFill>
        <p:spPr bwMode="auto">
          <a:xfrm>
            <a:off x="152400" y="150019"/>
            <a:ext cx="1676400" cy="502920"/>
          </a:xfrm>
          <a:prstGeom prst="rect">
            <a:avLst/>
          </a:prstGeom>
          <a:noFill/>
        </p:spPr>
      </p:pic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8001000" y="11113"/>
            <a:ext cx="11430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/>
            <a:r>
              <a:rPr lang="en-US" sz="1200" b="1" dirty="0">
                <a:solidFill>
                  <a:srgbClr val="000000"/>
                </a:solidFill>
                <a:latin typeface="Calibri" pitchFamily="34" charset="0"/>
              </a:rPr>
              <a:t>Slide </a:t>
            </a:r>
            <a:fld id="{952D1DDE-79A3-4462-ACA7-E5EC0E234F9D}" type="slidenum">
              <a:rPr lang="en-US" sz="1200" b="1">
                <a:solidFill>
                  <a:srgbClr val="000000"/>
                </a:solidFill>
                <a:latin typeface="Calibri" pitchFamily="34" charset="0"/>
              </a:rPr>
              <a:pPr algn="r" eaLnBrk="1" hangingPunct="1"/>
              <a:t>5</a:t>
            </a:fld>
            <a:endParaRPr lang="en-US" sz="1200" b="1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79120" y="5898829"/>
            <a:ext cx="81153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Reference: </a:t>
            </a:r>
            <a:r>
              <a:rPr lang="en-US" sz="1600" dirty="0">
                <a:cs typeface="Arial" charset="0"/>
              </a:rPr>
              <a:t>Wallace and </a:t>
            </a:r>
            <a:r>
              <a:rPr lang="en-US" sz="1600" dirty="0" err="1">
                <a:cs typeface="Arial" charset="0"/>
              </a:rPr>
              <a:t>Kuuskraa</a:t>
            </a:r>
            <a:r>
              <a:rPr lang="en-US" sz="1600" dirty="0">
                <a:cs typeface="Arial" charset="0"/>
              </a:rPr>
              <a:t>, 2014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29235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itle 8"/>
          <p:cNvSpPr txBox="1">
            <a:spLocks/>
          </p:cNvSpPr>
          <p:nvPr/>
        </p:nvSpPr>
        <p:spPr bwMode="auto">
          <a:xfrm>
            <a:off x="381000" y="533400"/>
            <a:ext cx="8382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4000" b="1" dirty="0" smtClean="0">
                <a:solidFill>
                  <a:srgbClr val="000000"/>
                </a:solidFill>
                <a:cs typeface="Arial" pitchFamily="34" charset="0"/>
              </a:rPr>
              <a:t>CO</a:t>
            </a:r>
            <a:r>
              <a:rPr lang="en-US" sz="4000" b="1" baseline="-25000" dirty="0" smtClean="0">
                <a:solidFill>
                  <a:srgbClr val="000000"/>
                </a:solidFill>
                <a:cs typeface="Arial" pitchFamily="34" charset="0"/>
              </a:rPr>
              <a:t>2</a:t>
            </a:r>
            <a:r>
              <a:rPr lang="en-US" sz="4000" b="1" dirty="0" smtClean="0">
                <a:solidFill>
                  <a:srgbClr val="000000"/>
                </a:solidFill>
                <a:cs typeface="Arial" pitchFamily="34" charset="0"/>
              </a:rPr>
              <a:t>-EOR in California</a:t>
            </a:r>
            <a:endParaRPr lang="en-US" sz="4000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8001000" y="11113"/>
            <a:ext cx="11430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/>
            <a:r>
              <a:rPr lang="en-US" sz="1200" b="1">
                <a:solidFill>
                  <a:srgbClr val="000000"/>
                </a:solidFill>
                <a:latin typeface="Calibri" pitchFamily="34" charset="0"/>
              </a:rPr>
              <a:t>Slide </a:t>
            </a:r>
            <a:fld id="{952D1DDE-79A3-4462-ACA7-E5EC0E234F9D}" type="slidenum">
              <a:rPr lang="en-US" sz="1200" b="1">
                <a:solidFill>
                  <a:srgbClr val="000000"/>
                </a:solidFill>
                <a:latin typeface="Calibri" pitchFamily="34" charset="0"/>
              </a:rPr>
              <a:pPr algn="r" eaLnBrk="1" hangingPunct="1"/>
              <a:t>6</a:t>
            </a:fld>
            <a:endParaRPr lang="en-US" sz="1200" b="1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7" name="Picture 2" descr="CSUB Logo Blue"/>
          <p:cNvPicPr>
            <a:picLocks noChangeAspect="1" noChangeArrowheads="1"/>
          </p:cNvPicPr>
          <p:nvPr/>
        </p:nvPicPr>
        <p:blipFill>
          <a:blip r:embed="rId3" cstate="print"/>
          <a:srcRect b="10000"/>
          <a:stretch>
            <a:fillRect/>
          </a:stretch>
        </p:blipFill>
        <p:spPr bwMode="auto">
          <a:xfrm>
            <a:off x="152400" y="150019"/>
            <a:ext cx="1676400" cy="50292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042160" y="5410200"/>
            <a:ext cx="50596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California CO</a:t>
            </a:r>
            <a:r>
              <a:rPr lang="en-US" sz="2400" baseline="-25000" dirty="0"/>
              <a:t>2</a:t>
            </a:r>
            <a:r>
              <a:rPr lang="en-US" sz="2400" dirty="0"/>
              <a:t> Injection </a:t>
            </a:r>
            <a:r>
              <a:rPr lang="en-US" sz="2400" dirty="0" smtClean="0"/>
              <a:t>Projects </a:t>
            </a:r>
          </a:p>
          <a:p>
            <a:pPr algn="ctr"/>
            <a:r>
              <a:rPr lang="en-US" sz="2400" dirty="0" smtClean="0"/>
              <a:t>(Winslow, 2012; </a:t>
            </a:r>
            <a:r>
              <a:rPr lang="en-US" sz="2400" dirty="0" err="1" smtClean="0"/>
              <a:t>Jeschke</a:t>
            </a:r>
            <a:r>
              <a:rPr lang="en-US" sz="2400" dirty="0" smtClean="0"/>
              <a:t> et. </a:t>
            </a:r>
            <a:r>
              <a:rPr lang="en-US" sz="2400" dirty="0"/>
              <a:t>a</a:t>
            </a:r>
            <a:r>
              <a:rPr lang="en-US" sz="2400" dirty="0" smtClean="0"/>
              <a:t>l, 2000)</a:t>
            </a:r>
            <a:endParaRPr lang="en-US" sz="24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7099644"/>
              </p:ext>
            </p:extLst>
          </p:nvPr>
        </p:nvGraphicFramePr>
        <p:xfrm>
          <a:off x="457201" y="1600200"/>
          <a:ext cx="8115300" cy="3657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75384"/>
                <a:gridCol w="2996614"/>
                <a:gridCol w="913344"/>
                <a:gridCol w="1033845"/>
                <a:gridCol w="1596113"/>
              </a:tblGrid>
              <a:tr h="8280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Basin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06" marR="6306" marT="6306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Field/Area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06" marR="6306" marT="6306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CO</a:t>
                      </a:r>
                      <a:r>
                        <a:rPr lang="en-US" sz="1800" b="1" u="none" strike="noStrike" baseline="-25000" dirty="0">
                          <a:effectLst/>
                        </a:rPr>
                        <a:t>2</a:t>
                      </a:r>
                      <a:r>
                        <a:rPr lang="en-US" sz="1800" b="1" u="none" strike="noStrike" dirty="0">
                          <a:effectLst/>
                        </a:rPr>
                        <a:t>               EOR </a:t>
                      </a:r>
                      <a:r>
                        <a:rPr lang="en-US" sz="1800" b="1" u="none" strike="noStrike" dirty="0" smtClean="0">
                          <a:effectLst/>
                        </a:rPr>
                        <a:t>Type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06" marR="6306" marT="6306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Period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06" marR="6306" marT="6306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Net </a:t>
                      </a:r>
                      <a:r>
                        <a:rPr lang="en-US" sz="1800" b="1" u="none" strike="noStrike" dirty="0" err="1">
                          <a:effectLst/>
                        </a:rPr>
                        <a:t>mcf</a:t>
                      </a:r>
                      <a:r>
                        <a:rPr lang="en-US" sz="1800" b="1" u="none" strike="noStrike" dirty="0">
                          <a:effectLst/>
                        </a:rPr>
                        <a:t> CO</a:t>
                      </a:r>
                      <a:r>
                        <a:rPr lang="en-US" sz="1800" b="1" u="none" strike="noStrike" baseline="-25000" dirty="0">
                          <a:effectLst/>
                        </a:rPr>
                        <a:t>2</a:t>
                      </a:r>
                      <a:r>
                        <a:rPr lang="en-US" sz="1800" b="1" u="none" strike="noStrike" dirty="0">
                          <a:effectLst/>
                        </a:rPr>
                        <a:t> Injected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06" marR="6306" marT="6306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6001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Los Angeles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06" marR="6306" marT="6306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East Coyote/</a:t>
                      </a:r>
                      <a:r>
                        <a:rPr lang="en-US" sz="1800" u="none" strike="noStrike" dirty="0" err="1">
                          <a:effectLst/>
                        </a:rPr>
                        <a:t>Hualde</a:t>
                      </a:r>
                      <a:r>
                        <a:rPr lang="en-US" sz="1800" u="none" strike="noStrike" dirty="0">
                          <a:effectLst/>
                        </a:rPr>
                        <a:t> Dome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06" marR="6306" marT="6306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WAG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06" marR="6306" marT="6306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1982-84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06" marR="6306" marT="6306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143,080</a:t>
                      </a:r>
                      <a:endParaRPr lang="en-US" sz="1800" b="0" i="0" u="none" strike="noStrike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6306" marR="6306" marT="6306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6001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Los Angeles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06" marR="6306" marT="6306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Huntington Beach/A-37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06" marR="6306" marT="6306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Cyclic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06" marR="6306" marT="6306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1981-82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06" marR="6306" marT="6306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183,892</a:t>
                      </a:r>
                      <a:endParaRPr lang="en-US" sz="18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6306" marR="6306" marT="6306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680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Los Angeles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06" marR="6306" marT="6306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Wilmington (Fault Block I, III, V)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06" marR="6306" marT="6306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WAG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06" marR="6306" marT="6306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1981-87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06" marR="6306" marT="6306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14,283,496</a:t>
                      </a:r>
                      <a:endParaRPr lang="en-US" sz="18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6306" marR="6306" marT="6306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6001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Ventura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06" marR="6306" marT="6306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Ventura/D-6(C)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06" marR="6306" marT="6306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Pilot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06" marR="6306" marT="6306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1988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06" marR="6306" marT="6306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216,159</a:t>
                      </a:r>
                      <a:endParaRPr lang="en-US" sz="18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6306" marR="6306" marT="6306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680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San Joaquin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06" marR="6306" marT="6306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North Coles Levee/Stevens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06" marR="6306" marT="6306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Flood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06" marR="6306" marT="6306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1981-84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06" marR="6306" marT="6306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1,706,355</a:t>
                      </a:r>
                      <a:endParaRPr lang="en-US" sz="18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6306" marR="6306" marT="6306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680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San Joaquin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06" marR="6306" marT="6306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Lost </a:t>
                      </a:r>
                      <a:r>
                        <a:rPr lang="en-US" sz="1800" u="none" strike="noStrike" dirty="0" smtClean="0">
                          <a:effectLst/>
                        </a:rPr>
                        <a:t>Hills/</a:t>
                      </a:r>
                      <a:r>
                        <a:rPr lang="en-US" dirty="0" err="1" smtClean="0"/>
                        <a:t>Belridge</a:t>
                      </a:r>
                      <a:r>
                        <a:rPr lang="en-US" dirty="0" smtClean="0"/>
                        <a:t> Diatomite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06" marR="6306" marT="6306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Pilot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06" marR="6306" marT="6306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2000-01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06" marR="6306" marT="6306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216,514</a:t>
                      </a:r>
                      <a:endParaRPr lang="en-US" sz="18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6306" marR="6306" marT="6306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4546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San Joaquin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06" marR="6306" marT="6306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Elk </a:t>
                      </a:r>
                      <a:r>
                        <a:rPr lang="en-US" sz="1800" u="none" strike="noStrike" dirty="0" smtClean="0">
                          <a:effectLst/>
                        </a:rPr>
                        <a:t>Hills/Stevens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06" marR="6306" marT="6306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WAG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06" marR="6306" marT="6306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Active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306" marR="6306" marT="6306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-</a:t>
                      </a:r>
                      <a:endParaRPr lang="en-US" sz="1800" b="0" i="0" u="none" strike="noStrike" dirty="0">
                        <a:solidFill>
                          <a:srgbClr val="333333"/>
                        </a:solidFill>
                        <a:effectLst/>
                        <a:latin typeface="Arial"/>
                      </a:endParaRPr>
                    </a:p>
                  </a:txBody>
                  <a:tcPr marL="6306" marR="6306" marT="6306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018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itle 8"/>
          <p:cNvSpPr txBox="1">
            <a:spLocks/>
          </p:cNvSpPr>
          <p:nvPr/>
        </p:nvSpPr>
        <p:spPr bwMode="auto">
          <a:xfrm>
            <a:off x="556260" y="533400"/>
            <a:ext cx="8382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2800" b="1" dirty="0" smtClean="0">
                <a:solidFill>
                  <a:srgbClr val="000000"/>
                </a:solidFill>
                <a:cs typeface="Arial" pitchFamily="34" charset="0"/>
              </a:rPr>
              <a:t>Incident CO</a:t>
            </a:r>
            <a:r>
              <a:rPr lang="en-US" sz="2800" b="1" baseline="-25000" dirty="0" smtClean="0">
                <a:solidFill>
                  <a:srgbClr val="000000"/>
                </a:solidFill>
                <a:cs typeface="Arial" pitchFamily="34" charset="0"/>
              </a:rPr>
              <a:t>2</a:t>
            </a:r>
            <a:r>
              <a:rPr lang="en-US" sz="2800" b="1" dirty="0" smtClean="0">
                <a:solidFill>
                  <a:srgbClr val="000000"/>
                </a:solidFill>
                <a:cs typeface="Arial" pitchFamily="34" charset="0"/>
              </a:rPr>
              <a:t>Storage in CO</a:t>
            </a:r>
            <a:r>
              <a:rPr lang="en-US" sz="2800" b="1" baseline="-25000" dirty="0" smtClean="0">
                <a:solidFill>
                  <a:srgbClr val="000000"/>
                </a:solidFill>
                <a:cs typeface="Arial" pitchFamily="34" charset="0"/>
              </a:rPr>
              <a:t>2</a:t>
            </a:r>
            <a:r>
              <a:rPr lang="en-US" sz="2800" b="1" dirty="0" smtClean="0">
                <a:solidFill>
                  <a:srgbClr val="000000"/>
                </a:solidFill>
                <a:cs typeface="Arial" pitchFamily="34" charset="0"/>
              </a:rPr>
              <a:t>-EOR Operations</a:t>
            </a:r>
            <a:endParaRPr lang="en-US" sz="2800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8001000" y="11113"/>
            <a:ext cx="11430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/>
            <a:r>
              <a:rPr lang="en-US" sz="1200" b="1">
                <a:solidFill>
                  <a:srgbClr val="000000"/>
                </a:solidFill>
                <a:latin typeface="Calibri" pitchFamily="34" charset="0"/>
              </a:rPr>
              <a:t>Slide </a:t>
            </a:r>
            <a:fld id="{952D1DDE-79A3-4462-ACA7-E5EC0E234F9D}" type="slidenum">
              <a:rPr lang="en-US" sz="1200" b="1">
                <a:solidFill>
                  <a:srgbClr val="000000"/>
                </a:solidFill>
                <a:latin typeface="Calibri" pitchFamily="34" charset="0"/>
              </a:rPr>
              <a:pPr algn="r" eaLnBrk="1" hangingPunct="1"/>
              <a:t>7</a:t>
            </a:fld>
            <a:endParaRPr lang="en-US" sz="1200" b="1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7" name="Picture 2" descr="CSUB Logo Blue"/>
          <p:cNvPicPr>
            <a:picLocks noChangeAspect="1" noChangeArrowheads="1"/>
          </p:cNvPicPr>
          <p:nvPr/>
        </p:nvPicPr>
        <p:blipFill>
          <a:blip r:embed="rId3" cstate="print"/>
          <a:srcRect b="10000"/>
          <a:stretch>
            <a:fillRect/>
          </a:stretch>
        </p:blipFill>
        <p:spPr bwMode="auto">
          <a:xfrm>
            <a:off x="152400" y="150019"/>
            <a:ext cx="1676400" cy="502920"/>
          </a:xfrm>
          <a:prstGeom prst="rect">
            <a:avLst/>
          </a:prstGeom>
          <a:noFill/>
        </p:spPr>
      </p:pic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399" y="1219200"/>
            <a:ext cx="4813957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1066800" y="5453391"/>
            <a:ext cx="7239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North Coles Levee CO</a:t>
            </a:r>
            <a:r>
              <a:rPr lang="en-US" baseline="-25000" dirty="0" smtClean="0"/>
              <a:t>2</a:t>
            </a:r>
            <a:r>
              <a:rPr lang="en-US" dirty="0" smtClean="0"/>
              <a:t> Pilot, Injection/production material balance (MacAllister,1989)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380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itle 8"/>
          <p:cNvSpPr txBox="1">
            <a:spLocks/>
          </p:cNvSpPr>
          <p:nvPr/>
        </p:nvSpPr>
        <p:spPr bwMode="auto">
          <a:xfrm>
            <a:off x="533400" y="533400"/>
            <a:ext cx="8382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3600" b="1" dirty="0" smtClean="0">
                <a:solidFill>
                  <a:srgbClr val="000000"/>
                </a:solidFill>
                <a:cs typeface="Arial" pitchFamily="34" charset="0"/>
              </a:rPr>
              <a:t>CO</a:t>
            </a:r>
            <a:r>
              <a:rPr lang="en-US" sz="3600" b="1" baseline="-25000" dirty="0" smtClean="0">
                <a:solidFill>
                  <a:srgbClr val="000000"/>
                </a:solidFill>
                <a:cs typeface="Arial" pitchFamily="34" charset="0"/>
              </a:rPr>
              <a:t>2</a:t>
            </a:r>
            <a:r>
              <a:rPr lang="en-US" sz="3600" b="1" dirty="0" smtClean="0">
                <a:solidFill>
                  <a:srgbClr val="000000"/>
                </a:solidFill>
                <a:cs typeface="Arial" pitchFamily="34" charset="0"/>
              </a:rPr>
              <a:t>-EOR Potential in California</a:t>
            </a:r>
            <a:endParaRPr lang="en-US" sz="3600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8001000" y="11113"/>
            <a:ext cx="11430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/>
            <a:r>
              <a:rPr lang="en-US" sz="1200" b="1">
                <a:solidFill>
                  <a:srgbClr val="000000"/>
                </a:solidFill>
                <a:latin typeface="Calibri" pitchFamily="34" charset="0"/>
              </a:rPr>
              <a:t>Slide </a:t>
            </a:r>
            <a:fld id="{952D1DDE-79A3-4462-ACA7-E5EC0E234F9D}" type="slidenum">
              <a:rPr lang="en-US" sz="1200" b="1">
                <a:solidFill>
                  <a:srgbClr val="000000"/>
                </a:solidFill>
                <a:latin typeface="Calibri" pitchFamily="34" charset="0"/>
              </a:rPr>
              <a:pPr algn="r" eaLnBrk="1" hangingPunct="1"/>
              <a:t>8</a:t>
            </a:fld>
            <a:endParaRPr lang="en-US" sz="1200" b="1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7" name="Picture 2" descr="CSUB Logo Blue"/>
          <p:cNvPicPr>
            <a:picLocks noChangeAspect="1" noChangeArrowheads="1"/>
          </p:cNvPicPr>
          <p:nvPr/>
        </p:nvPicPr>
        <p:blipFill>
          <a:blip r:embed="rId3" cstate="print"/>
          <a:srcRect b="10000"/>
          <a:stretch>
            <a:fillRect/>
          </a:stretch>
        </p:blipFill>
        <p:spPr bwMode="auto">
          <a:xfrm>
            <a:off x="152400" y="150019"/>
            <a:ext cx="1676400" cy="502920"/>
          </a:xfrm>
          <a:prstGeom prst="rect">
            <a:avLst/>
          </a:prstGeom>
          <a:noFill/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3066470"/>
              </p:ext>
            </p:extLst>
          </p:nvPr>
        </p:nvGraphicFramePr>
        <p:xfrm>
          <a:off x="1108709" y="1371600"/>
          <a:ext cx="7002781" cy="39090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29423"/>
                <a:gridCol w="1183510"/>
                <a:gridCol w="1329423"/>
                <a:gridCol w="1742539"/>
                <a:gridCol w="1417886"/>
              </a:tblGrid>
              <a:tr h="10229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Basin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No. of                    Reservoirs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OOIP                         (Billion </a:t>
                      </a:r>
                      <a:r>
                        <a:rPr lang="en-US" sz="1800" b="1" u="none" strike="noStrike" dirty="0" err="1">
                          <a:effectLst/>
                        </a:rPr>
                        <a:t>Bbls</a:t>
                      </a:r>
                      <a:r>
                        <a:rPr lang="en-US" sz="1800" b="1" u="none" strike="noStrike" dirty="0">
                          <a:effectLst/>
                        </a:rPr>
                        <a:t>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Cumulative </a:t>
                      </a:r>
                      <a:r>
                        <a:rPr lang="en-US" sz="1800" b="1" u="none" strike="noStrike" dirty="0" smtClean="0">
                          <a:effectLst/>
                        </a:rPr>
                        <a:t>Recover/Reserves </a:t>
                      </a:r>
                      <a:r>
                        <a:rPr lang="en-US" sz="1800" b="1" u="none" strike="noStrike" dirty="0">
                          <a:effectLst/>
                        </a:rPr>
                        <a:t>(Billion </a:t>
                      </a:r>
                      <a:r>
                        <a:rPr lang="en-US" sz="1800" b="1" u="none" strike="noStrike" dirty="0" err="1">
                          <a:effectLst/>
                        </a:rPr>
                        <a:t>Bbls</a:t>
                      </a:r>
                      <a:r>
                        <a:rPr lang="en-US" sz="1800" b="1" u="none" strike="noStrike" dirty="0">
                          <a:effectLst/>
                        </a:rPr>
                        <a:t>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ROIP                                (Billion </a:t>
                      </a:r>
                      <a:r>
                        <a:rPr lang="en-US" sz="1800" b="1" u="none" strike="noStrike" dirty="0" err="1">
                          <a:effectLst/>
                        </a:rPr>
                        <a:t>Bbls</a:t>
                      </a:r>
                      <a:r>
                        <a:rPr lang="en-US" sz="1800" b="1" u="none" strike="noStrike" dirty="0">
                          <a:effectLst/>
                        </a:rPr>
                        <a:t>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6857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u="none" strike="noStrike" dirty="0">
                          <a:effectLst/>
                        </a:rPr>
                        <a:t>San Joaquin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u="none" strike="noStrike" dirty="0">
                          <a:effectLst/>
                        </a:rPr>
                        <a:t>29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u="none" strike="noStrike" dirty="0">
                          <a:effectLst/>
                        </a:rPr>
                        <a:t>11.9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u="none" strike="noStrike" dirty="0">
                          <a:effectLst/>
                        </a:rPr>
                        <a:t>3.8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u="none" strike="noStrike" dirty="0">
                          <a:effectLst/>
                        </a:rPr>
                        <a:t>8.1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829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u="none" strike="noStrike" dirty="0">
                          <a:effectLst/>
                        </a:rPr>
                        <a:t>Los Angeles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u="none" strike="noStrike" dirty="0">
                          <a:effectLst/>
                        </a:rPr>
                        <a:t>36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u="none" strike="noStrike" dirty="0">
                          <a:effectLst/>
                        </a:rPr>
                        <a:t>14.1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u="none" strike="noStrike" dirty="0">
                          <a:effectLst/>
                        </a:rPr>
                        <a:t>4.2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u="none" strike="noStrike" dirty="0">
                          <a:effectLst/>
                        </a:rPr>
                        <a:t>9.9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7081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u="none" strike="noStrike" dirty="0" smtClean="0">
                          <a:effectLst/>
                        </a:rPr>
                        <a:t>Coastal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u="none" strike="noStrike" dirty="0" smtClean="0">
                          <a:effectLst/>
                        </a:rPr>
                        <a:t>23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u="none" strike="noStrike" dirty="0" smtClean="0">
                          <a:effectLst/>
                        </a:rPr>
                        <a:t>5.9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u="none" strike="noStrike" dirty="0" smtClean="0">
                          <a:effectLst/>
                        </a:rPr>
                        <a:t>1.8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u="none" strike="noStrike" dirty="0" smtClean="0">
                          <a:effectLst/>
                        </a:rPr>
                        <a:t>4.1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66321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Total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88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31.9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9.8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22.1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990600" y="5410200"/>
            <a:ext cx="7239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/>
              <a:t>California’s “Stranded Oil” amenable to CO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-EOR </a:t>
            </a:r>
          </a:p>
          <a:p>
            <a:pPr algn="ctr"/>
            <a:r>
              <a:rPr lang="en-US" sz="1600" dirty="0" smtClean="0"/>
              <a:t>(</a:t>
            </a:r>
            <a:r>
              <a:rPr lang="en-US" sz="1600" dirty="0"/>
              <a:t>Advanced Resources International (ARI) Inc. 2005</a:t>
            </a:r>
            <a:r>
              <a:rPr lang="en-US" sz="1600" dirty="0" smtClean="0"/>
              <a:t>)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187587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itle 8"/>
          <p:cNvSpPr txBox="1">
            <a:spLocks/>
          </p:cNvSpPr>
          <p:nvPr/>
        </p:nvSpPr>
        <p:spPr bwMode="auto">
          <a:xfrm>
            <a:off x="556260" y="533400"/>
            <a:ext cx="8382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2800" b="1" dirty="0" smtClean="0">
                <a:solidFill>
                  <a:srgbClr val="000000"/>
                </a:solidFill>
                <a:cs typeface="Arial" pitchFamily="34" charset="0"/>
              </a:rPr>
              <a:t>CO</a:t>
            </a:r>
            <a:r>
              <a:rPr lang="en-US" sz="2800" b="1" baseline="-25000" dirty="0" smtClean="0">
                <a:solidFill>
                  <a:srgbClr val="000000"/>
                </a:solidFill>
                <a:cs typeface="Arial" pitchFamily="34" charset="0"/>
              </a:rPr>
              <a:t>2</a:t>
            </a:r>
            <a:r>
              <a:rPr lang="en-US" sz="2800" b="1" dirty="0" smtClean="0">
                <a:solidFill>
                  <a:srgbClr val="000000"/>
                </a:solidFill>
                <a:cs typeface="Arial" pitchFamily="34" charset="0"/>
              </a:rPr>
              <a:t>-EOR and Storage Candidate Reservoirs in the San Joaquin Valley </a:t>
            </a:r>
            <a:endParaRPr lang="en-US" sz="2800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8001000" y="11113"/>
            <a:ext cx="11430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/>
            <a:r>
              <a:rPr lang="en-US" sz="1200" b="1">
                <a:solidFill>
                  <a:srgbClr val="000000"/>
                </a:solidFill>
                <a:latin typeface="Calibri" pitchFamily="34" charset="0"/>
              </a:rPr>
              <a:t>Slide </a:t>
            </a:r>
            <a:fld id="{952D1DDE-79A3-4462-ACA7-E5EC0E234F9D}" type="slidenum">
              <a:rPr lang="en-US" sz="1200" b="1">
                <a:solidFill>
                  <a:srgbClr val="000000"/>
                </a:solidFill>
                <a:latin typeface="Calibri" pitchFamily="34" charset="0"/>
              </a:rPr>
              <a:pPr algn="r" eaLnBrk="1" hangingPunct="1"/>
              <a:t>9</a:t>
            </a:fld>
            <a:endParaRPr lang="en-US" sz="1200" b="1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7" name="Picture 2" descr="CSUB Logo Blue"/>
          <p:cNvPicPr>
            <a:picLocks noChangeAspect="1" noChangeArrowheads="1"/>
          </p:cNvPicPr>
          <p:nvPr/>
        </p:nvPicPr>
        <p:blipFill>
          <a:blip r:embed="rId3" cstate="print"/>
          <a:srcRect b="10000"/>
          <a:stretch>
            <a:fillRect/>
          </a:stretch>
        </p:blipFill>
        <p:spPr bwMode="auto">
          <a:xfrm>
            <a:off x="152400" y="150019"/>
            <a:ext cx="1676400" cy="502920"/>
          </a:xfrm>
          <a:prstGeom prst="rect">
            <a:avLst/>
          </a:prstGeom>
          <a:noFill/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1563139"/>
              </p:ext>
            </p:extLst>
          </p:nvPr>
        </p:nvGraphicFramePr>
        <p:xfrm>
          <a:off x="487680" y="1828800"/>
          <a:ext cx="4061460" cy="24140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52600"/>
                <a:gridCol w="2308860"/>
              </a:tblGrid>
              <a:tr h="19678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Field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2" marR="5622" marT="5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Formation(s)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2" marR="5622" marT="5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78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err="1">
                          <a:effectLst/>
                        </a:rPr>
                        <a:t>Asphalto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2" marR="5622" marT="5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Stevens, 64 Zone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2" marR="5622" marT="5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9678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Buena Vista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2" marR="5622" marT="5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Stevens, B27, Antelope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2" marR="5622" marT="5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9678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Coalinga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2" marR="5622" marT="5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Nose Area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2" marR="5622" marT="5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9678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Coals Levee North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2" marR="5622" marT="5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Richfield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2" marR="5622" marT="5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9678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Coals Levee South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2" marR="5622" marT="5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Stevens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2" marR="5622" marT="5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9678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err="1">
                          <a:effectLst/>
                        </a:rPr>
                        <a:t>Cuyama</a:t>
                      </a:r>
                      <a:r>
                        <a:rPr lang="en-US" sz="1200" u="none" strike="noStrike" dirty="0">
                          <a:effectLst/>
                        </a:rPr>
                        <a:t> South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2" marR="5622" marT="5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Homan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2" marR="5622" marT="5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9678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Cymric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2" marR="5622" marT="5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Oceanic, </a:t>
                      </a:r>
                      <a:r>
                        <a:rPr lang="en-US" sz="1200" u="none" strike="noStrike" dirty="0" err="1">
                          <a:effectLst/>
                        </a:rPr>
                        <a:t>Phacoides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2" marR="5622" marT="5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9678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err="1">
                          <a:effectLst/>
                        </a:rPr>
                        <a:t>Edision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2" marR="5622" marT="5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err="1">
                          <a:effectLst/>
                        </a:rPr>
                        <a:t>Vedder</a:t>
                      </a:r>
                      <a:r>
                        <a:rPr lang="en-US" sz="1200" u="none" strike="noStrike" dirty="0">
                          <a:effectLst/>
                        </a:rPr>
                        <a:t>-Freeman, West Area </a:t>
                      </a:r>
                      <a:r>
                        <a:rPr lang="en-US" sz="1200" u="none" strike="noStrike" dirty="0" err="1">
                          <a:effectLst/>
                        </a:rPr>
                        <a:t>Chanac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2" marR="5622" marT="5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9678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Elk Hills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2" marR="5622" marT="5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Stevens, Upper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2" marR="5622" marT="5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9678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Fruitvale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2" marR="5622" marT="5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err="1">
                          <a:effectLst/>
                        </a:rPr>
                        <a:t>Etchegoin-Chanac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2" marR="5622" marT="5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9678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Greeley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2" marR="5622" marT="5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Stevens, </a:t>
                      </a:r>
                      <a:r>
                        <a:rPr lang="en-US" sz="1200" u="none" strike="noStrike" dirty="0" err="1">
                          <a:effectLst/>
                        </a:rPr>
                        <a:t>Vedder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2" marR="5622" marT="5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800350" y="4419600"/>
            <a:ext cx="40919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Stevens </a:t>
            </a:r>
            <a:r>
              <a:rPr lang="en-US" sz="2400" dirty="0" smtClean="0"/>
              <a:t>Sand</a:t>
            </a:r>
          </a:p>
          <a:p>
            <a:pPr algn="ctr"/>
            <a:r>
              <a:rPr lang="en-US" sz="1600" dirty="0" err="1" smtClean="0"/>
              <a:t>Asphalto</a:t>
            </a:r>
            <a:r>
              <a:rPr lang="en-US" sz="1600" dirty="0"/>
              <a:t>, Buena Vista, Coles Levee South, </a:t>
            </a:r>
            <a:r>
              <a:rPr lang="en-US" sz="1600" dirty="0" smtClean="0"/>
              <a:t>              Elk </a:t>
            </a:r>
            <a:r>
              <a:rPr lang="en-US" sz="1600" dirty="0"/>
              <a:t>Hills, Greeley, Ten Section, </a:t>
            </a:r>
            <a:r>
              <a:rPr lang="en-US" sz="1600" dirty="0" err="1"/>
              <a:t>Yowlumne</a:t>
            </a:r>
            <a:endParaRPr lang="en-US" sz="1600" dirty="0"/>
          </a:p>
        </p:txBody>
      </p:sp>
      <p:sp>
        <p:nvSpPr>
          <p:cNvPr id="5" name="Rectangle 4"/>
          <p:cNvSpPr/>
          <p:nvPr/>
        </p:nvSpPr>
        <p:spPr>
          <a:xfrm>
            <a:off x="1813560" y="5562600"/>
            <a:ext cx="5867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/>
              <a:t> (Source: Advanced </a:t>
            </a:r>
            <a:r>
              <a:rPr lang="en-US" sz="1400" dirty="0"/>
              <a:t>Resources International (ARI) Inc. </a:t>
            </a:r>
            <a:r>
              <a:rPr lang="en-US" sz="1400" dirty="0" smtClean="0"/>
              <a:t>2005, Gillespie, 2010)</a:t>
            </a:r>
            <a:endParaRPr lang="en-US" sz="14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4688986"/>
              </p:ext>
            </p:extLst>
          </p:nvPr>
        </p:nvGraphicFramePr>
        <p:xfrm>
          <a:off x="4846320" y="1828800"/>
          <a:ext cx="4061460" cy="24140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52600"/>
                <a:gridCol w="2308860"/>
              </a:tblGrid>
              <a:tr h="19678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Field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2" marR="5622" marT="5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Formation(s)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2" marR="5622" marT="5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78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err="1">
                          <a:effectLst/>
                        </a:rPr>
                        <a:t>Guikarral</a:t>
                      </a:r>
                      <a:r>
                        <a:rPr lang="en-US" sz="1200" u="none" strike="noStrike" dirty="0">
                          <a:effectLst/>
                        </a:rPr>
                        <a:t> Hills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2" marR="5622" marT="5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Main Area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2" marR="5622" marT="5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9678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err="1">
                          <a:effectLst/>
                        </a:rPr>
                        <a:t>Kettleman</a:t>
                      </a:r>
                      <a:r>
                        <a:rPr lang="en-US" sz="1200" u="none" strike="noStrike" dirty="0">
                          <a:effectLst/>
                        </a:rPr>
                        <a:t> Dome North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2" marR="5622" marT="5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Temblor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2" marR="5622" marT="5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9678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err="1">
                          <a:effectLst/>
                        </a:rPr>
                        <a:t>McKittrick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2" marR="5622" marT="5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err="1">
                          <a:effectLst/>
                        </a:rPr>
                        <a:t>Phacoides</a:t>
                      </a:r>
                      <a:r>
                        <a:rPr lang="en-US" sz="1200" u="none" strike="noStrike" dirty="0">
                          <a:effectLst/>
                        </a:rPr>
                        <a:t>, Point of Rocks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2" marR="5622" marT="5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9678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err="1">
                          <a:effectLst/>
                        </a:rPr>
                        <a:t>Paloma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2" marR="5622" marT="5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err="1">
                          <a:effectLst/>
                        </a:rPr>
                        <a:t>Paloma</a:t>
                      </a:r>
                      <a:r>
                        <a:rPr lang="en-US" sz="1200" u="none" strike="noStrike" dirty="0">
                          <a:effectLst/>
                        </a:rPr>
                        <a:t> Sands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2" marR="5622" marT="5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9678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Raisin City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2" marR="5622" marT="5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Zilch Sand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2" marR="5622" marT="5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9678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Russell Ranch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2" marR="5622" marT="5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err="1">
                          <a:effectLst/>
                        </a:rPr>
                        <a:t>Dibblee</a:t>
                      </a:r>
                      <a:r>
                        <a:rPr lang="en-US" sz="1200" u="none" strike="noStrike" dirty="0">
                          <a:effectLst/>
                        </a:rPr>
                        <a:t> Sands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2" marR="5622" marT="5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9678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err="1">
                          <a:effectLst/>
                        </a:rPr>
                        <a:t>Tejon</a:t>
                      </a:r>
                      <a:r>
                        <a:rPr lang="en-US" sz="1200" u="none" strike="noStrike" dirty="0">
                          <a:effectLst/>
                        </a:rPr>
                        <a:t> Grapevine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2" marR="5622" marT="5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Central Area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2" marR="5622" marT="5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9678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Ten Section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2" marR="5622" marT="5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Stevens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2" marR="5622" marT="5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9678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Wheeler Ridge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2" marR="5622" marT="5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L-36 Reserve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2" marR="5622" marT="5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9678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err="1">
                          <a:effectLst/>
                        </a:rPr>
                        <a:t>Yowlumne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2" marR="5622" marT="5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err="1">
                          <a:effectLst/>
                        </a:rPr>
                        <a:t>Yowlumne</a:t>
                      </a:r>
                      <a:r>
                        <a:rPr lang="en-US" sz="1200" u="none" strike="noStrike" dirty="0">
                          <a:effectLst/>
                        </a:rPr>
                        <a:t> (Stevens)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2" marR="5622" marT="5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9678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err="1">
                          <a:effectLst/>
                        </a:rPr>
                        <a:t>Kettleman</a:t>
                      </a:r>
                      <a:r>
                        <a:rPr lang="en-US" sz="1200" u="none" strike="noStrike" dirty="0">
                          <a:effectLst/>
                        </a:rPr>
                        <a:t> Hills (N. Dome)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2" marR="5622" marT="5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Vaqueros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22" marR="5622" marT="56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7090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itle 8"/>
          <p:cNvSpPr txBox="1">
            <a:spLocks/>
          </p:cNvSpPr>
          <p:nvPr/>
        </p:nvSpPr>
        <p:spPr bwMode="auto">
          <a:xfrm>
            <a:off x="556260" y="533400"/>
            <a:ext cx="8382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2800" b="1" dirty="0" smtClean="0">
                <a:solidFill>
                  <a:srgbClr val="000000"/>
                </a:solidFill>
                <a:cs typeface="Arial" pitchFamily="34" charset="0"/>
              </a:rPr>
              <a:t>CO</a:t>
            </a:r>
            <a:r>
              <a:rPr lang="en-US" sz="2800" b="1" baseline="-25000" dirty="0" smtClean="0">
                <a:solidFill>
                  <a:srgbClr val="000000"/>
                </a:solidFill>
                <a:cs typeface="Arial" pitchFamily="34" charset="0"/>
              </a:rPr>
              <a:t>2</a:t>
            </a:r>
            <a:r>
              <a:rPr lang="en-US" sz="2800" b="1" dirty="0" smtClean="0">
                <a:solidFill>
                  <a:srgbClr val="000000"/>
                </a:solidFill>
                <a:cs typeface="Arial" pitchFamily="34" charset="0"/>
              </a:rPr>
              <a:t>-EOR and Storage Candidate Reservoirs in the San Joaquin Valley </a:t>
            </a:r>
            <a:endParaRPr lang="en-US" sz="2800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8001000" y="11113"/>
            <a:ext cx="11430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/>
            <a:r>
              <a:rPr lang="en-US" sz="1200" b="1">
                <a:solidFill>
                  <a:srgbClr val="000000"/>
                </a:solidFill>
                <a:latin typeface="Calibri" pitchFamily="34" charset="0"/>
              </a:rPr>
              <a:t>Slide </a:t>
            </a:r>
            <a:fld id="{952D1DDE-79A3-4462-ACA7-E5EC0E234F9D}" type="slidenum">
              <a:rPr lang="en-US" sz="1200" b="1">
                <a:solidFill>
                  <a:srgbClr val="000000"/>
                </a:solidFill>
                <a:latin typeface="Calibri" pitchFamily="34" charset="0"/>
              </a:rPr>
              <a:pPr algn="r" eaLnBrk="1" hangingPunct="1"/>
              <a:t>10</a:t>
            </a:fld>
            <a:endParaRPr lang="en-US" sz="1200" b="1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7" name="Picture 2" descr="CSUB Logo Blue"/>
          <p:cNvPicPr>
            <a:picLocks noChangeAspect="1" noChangeArrowheads="1"/>
          </p:cNvPicPr>
          <p:nvPr/>
        </p:nvPicPr>
        <p:blipFill>
          <a:blip r:embed="rId3" cstate="print"/>
          <a:srcRect b="10000"/>
          <a:stretch>
            <a:fillRect/>
          </a:stretch>
        </p:blipFill>
        <p:spPr bwMode="auto">
          <a:xfrm>
            <a:off x="152400" y="150019"/>
            <a:ext cx="1676400" cy="50292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609600" y="2209800"/>
            <a:ext cx="28194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Stevens </a:t>
            </a:r>
            <a:r>
              <a:rPr lang="en-US" sz="2800" b="1" dirty="0" smtClean="0"/>
              <a:t>Sand</a:t>
            </a:r>
          </a:p>
          <a:p>
            <a:pPr algn="ctr"/>
            <a:r>
              <a:rPr lang="en-US" sz="2400" dirty="0" err="1" smtClean="0"/>
              <a:t>Asphalto</a:t>
            </a:r>
            <a:r>
              <a:rPr lang="en-US" sz="2400" dirty="0"/>
              <a:t>, </a:t>
            </a:r>
            <a:endParaRPr lang="en-US" sz="2400" dirty="0" smtClean="0"/>
          </a:p>
          <a:p>
            <a:pPr algn="ctr"/>
            <a:r>
              <a:rPr lang="en-US" sz="2400" dirty="0" smtClean="0"/>
              <a:t>Buena </a:t>
            </a:r>
            <a:r>
              <a:rPr lang="en-US" sz="2400" dirty="0"/>
              <a:t>Vista, </a:t>
            </a:r>
            <a:endParaRPr lang="en-US" sz="2400" dirty="0" smtClean="0"/>
          </a:p>
          <a:p>
            <a:pPr algn="ctr"/>
            <a:r>
              <a:rPr lang="en-US" sz="2400" dirty="0" smtClean="0"/>
              <a:t>Coles </a:t>
            </a:r>
            <a:r>
              <a:rPr lang="en-US" sz="2400" dirty="0"/>
              <a:t>Levee South, </a:t>
            </a:r>
            <a:r>
              <a:rPr lang="en-US" sz="2400" dirty="0" smtClean="0"/>
              <a:t>              </a:t>
            </a:r>
          </a:p>
          <a:p>
            <a:pPr algn="ctr"/>
            <a:r>
              <a:rPr lang="en-US" sz="2400" dirty="0" smtClean="0"/>
              <a:t>Elk </a:t>
            </a:r>
            <a:r>
              <a:rPr lang="en-US" sz="2400" dirty="0"/>
              <a:t>Hills, </a:t>
            </a:r>
            <a:endParaRPr lang="en-US" sz="2400" dirty="0" smtClean="0"/>
          </a:p>
          <a:p>
            <a:pPr algn="ctr"/>
            <a:r>
              <a:rPr lang="en-US" sz="2400" dirty="0" smtClean="0"/>
              <a:t>Greeley</a:t>
            </a:r>
            <a:r>
              <a:rPr lang="en-US" sz="2400" dirty="0"/>
              <a:t>, </a:t>
            </a:r>
            <a:endParaRPr lang="en-US" sz="2400" dirty="0" smtClean="0"/>
          </a:p>
          <a:p>
            <a:pPr algn="ctr"/>
            <a:r>
              <a:rPr lang="en-US" sz="2400" dirty="0" smtClean="0"/>
              <a:t>Ten </a:t>
            </a:r>
            <a:r>
              <a:rPr lang="en-US" sz="2400" dirty="0"/>
              <a:t>Section, </a:t>
            </a:r>
            <a:endParaRPr lang="en-US" sz="2400" dirty="0" smtClean="0"/>
          </a:p>
          <a:p>
            <a:pPr algn="ctr"/>
            <a:r>
              <a:rPr lang="en-US" sz="2400" dirty="0" err="1" smtClean="0"/>
              <a:t>Yowlumne</a:t>
            </a:r>
            <a:endParaRPr lang="en-US" sz="2400" dirty="0"/>
          </a:p>
        </p:txBody>
      </p:sp>
      <p:pic>
        <p:nvPicPr>
          <p:cNvPr id="10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1192" y="1752600"/>
            <a:ext cx="4191717" cy="458884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495300" y="5727381"/>
            <a:ext cx="3048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Image modified from </a:t>
            </a:r>
            <a:r>
              <a:rPr lang="en-US" dirty="0" err="1" smtClean="0"/>
              <a:t>Scheirer</a:t>
            </a:r>
            <a:r>
              <a:rPr lang="en-US" dirty="0" smtClean="0"/>
              <a:t> and </a:t>
            </a:r>
            <a:r>
              <a:rPr lang="en-US" dirty="0" err="1" smtClean="0"/>
              <a:t>Magoon</a:t>
            </a:r>
            <a:r>
              <a:rPr lang="en-US" dirty="0" smtClean="0"/>
              <a:t>, 2007                                             USGS Professional Paper 1713 </a:t>
            </a:r>
          </a:p>
        </p:txBody>
      </p:sp>
    </p:spTree>
    <p:extLst>
      <p:ext uri="{BB962C8B-B14F-4D97-AF65-F5344CB8AC3E}">
        <p14:creationId xmlns:p14="http://schemas.microsoft.com/office/powerpoint/2010/main" val="2171965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itle 8"/>
          <p:cNvSpPr txBox="1">
            <a:spLocks/>
          </p:cNvSpPr>
          <p:nvPr/>
        </p:nvSpPr>
        <p:spPr bwMode="auto">
          <a:xfrm>
            <a:off x="381000" y="533400"/>
            <a:ext cx="8382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3200" b="1" dirty="0" smtClean="0">
                <a:solidFill>
                  <a:srgbClr val="000000"/>
                </a:solidFill>
                <a:cs typeface="Arial" pitchFamily="34" charset="0"/>
              </a:rPr>
              <a:t>CO</a:t>
            </a:r>
            <a:r>
              <a:rPr lang="en-US" sz="3200" b="1" baseline="-25000" dirty="0" smtClean="0">
                <a:solidFill>
                  <a:srgbClr val="000000"/>
                </a:solidFill>
                <a:cs typeface="Arial" pitchFamily="34" charset="0"/>
              </a:rPr>
              <a:t>2</a:t>
            </a:r>
            <a:r>
              <a:rPr lang="en-US" sz="3200" b="1" dirty="0" smtClean="0">
                <a:solidFill>
                  <a:srgbClr val="000000"/>
                </a:solidFill>
                <a:cs typeface="Arial" pitchFamily="34" charset="0"/>
              </a:rPr>
              <a:t>-Prophet Model Based EOR and Storage Potential Estimation Methodology </a:t>
            </a:r>
            <a:endParaRPr lang="en-US" sz="3200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8001000" y="11113"/>
            <a:ext cx="11430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/>
            <a:r>
              <a:rPr lang="en-US" sz="1200" b="1">
                <a:solidFill>
                  <a:srgbClr val="000000"/>
                </a:solidFill>
                <a:latin typeface="Calibri" pitchFamily="34" charset="0"/>
              </a:rPr>
              <a:t>Slide </a:t>
            </a:r>
            <a:fld id="{952D1DDE-79A3-4462-ACA7-E5EC0E234F9D}" type="slidenum">
              <a:rPr lang="en-US" sz="1200" b="1">
                <a:solidFill>
                  <a:srgbClr val="000000"/>
                </a:solidFill>
                <a:latin typeface="Calibri" pitchFamily="34" charset="0"/>
              </a:rPr>
              <a:pPr algn="r" eaLnBrk="1" hangingPunct="1"/>
              <a:t>11</a:t>
            </a:fld>
            <a:endParaRPr lang="en-US" sz="1200" b="1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7" name="Picture 2" descr="CSUB Logo Blue"/>
          <p:cNvPicPr>
            <a:picLocks noChangeAspect="1" noChangeArrowheads="1"/>
          </p:cNvPicPr>
          <p:nvPr/>
        </p:nvPicPr>
        <p:blipFill>
          <a:blip r:embed="rId3" cstate="print"/>
          <a:srcRect b="10000"/>
          <a:stretch>
            <a:fillRect/>
          </a:stretch>
        </p:blipFill>
        <p:spPr bwMode="auto">
          <a:xfrm>
            <a:off x="152400" y="150019"/>
            <a:ext cx="1676400" cy="50292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533400" y="1828800"/>
            <a:ext cx="8229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2400" dirty="0"/>
              <a:t>CO</a:t>
            </a:r>
            <a:r>
              <a:rPr lang="en-US" sz="2400" baseline="-25000" dirty="0"/>
              <a:t>2</a:t>
            </a:r>
            <a:r>
              <a:rPr lang="en-US" sz="2400" dirty="0"/>
              <a:t>-Prophet model is a screening tool that falls between crude empirical correlations and sophisticated numerical </a:t>
            </a:r>
            <a:r>
              <a:rPr lang="en-US" sz="2400" dirty="0" smtClean="0"/>
              <a:t>simulators</a:t>
            </a:r>
          </a:p>
          <a:p>
            <a:endParaRPr lang="en-US" sz="2400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sz="2400" dirty="0" smtClean="0"/>
              <a:t>Can assist in estimating incidental </a:t>
            </a:r>
            <a:r>
              <a:rPr lang="en-US" sz="2400" dirty="0"/>
              <a:t>CO</a:t>
            </a:r>
            <a:r>
              <a:rPr lang="en-US" sz="2400" baseline="-25000" dirty="0"/>
              <a:t>2</a:t>
            </a:r>
            <a:r>
              <a:rPr lang="en-US" sz="2400" dirty="0"/>
              <a:t> storage potential associated with future CO</a:t>
            </a:r>
            <a:r>
              <a:rPr lang="en-US" sz="2400" baseline="-25000" dirty="0"/>
              <a:t>2</a:t>
            </a:r>
            <a:r>
              <a:rPr lang="en-US" sz="2400" dirty="0"/>
              <a:t>-EOR </a:t>
            </a:r>
            <a:r>
              <a:rPr lang="en-US" sz="2400" dirty="0" smtClean="0"/>
              <a:t>operations 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 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   (amount </a:t>
            </a:r>
            <a:r>
              <a:rPr lang="en-US" sz="2400" dirty="0"/>
              <a:t>of CO</a:t>
            </a:r>
            <a:r>
              <a:rPr lang="en-US" sz="2400" baseline="-25000" dirty="0"/>
              <a:t>2</a:t>
            </a:r>
            <a:r>
              <a:rPr lang="en-US" sz="2400" dirty="0"/>
              <a:t> injected-amount of </a:t>
            </a:r>
            <a:r>
              <a:rPr lang="en-US" sz="2400" dirty="0" smtClean="0"/>
              <a:t>CO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produced)</a:t>
            </a:r>
            <a:endParaRPr lang="en-US" sz="2400" dirty="0"/>
          </a:p>
          <a:p>
            <a:pPr lvl="1"/>
            <a:r>
              <a:rPr lang="en-US" sz="2400" dirty="0"/>
              <a:t>	</a:t>
            </a:r>
            <a:r>
              <a:rPr lang="en-US" sz="2400" dirty="0" smtClean="0"/>
              <a:t>	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90681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8001000" y="11113"/>
            <a:ext cx="11430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/>
            <a:r>
              <a:rPr lang="en-US" sz="1200" b="1">
                <a:solidFill>
                  <a:srgbClr val="000000"/>
                </a:solidFill>
                <a:latin typeface="Calibri" pitchFamily="34" charset="0"/>
              </a:rPr>
              <a:t>Slide </a:t>
            </a:r>
            <a:fld id="{952D1DDE-79A3-4462-ACA7-E5EC0E234F9D}" type="slidenum">
              <a:rPr lang="en-US" sz="1200" b="1">
                <a:solidFill>
                  <a:srgbClr val="000000"/>
                </a:solidFill>
                <a:latin typeface="Calibri" pitchFamily="34" charset="0"/>
              </a:rPr>
              <a:pPr algn="r" eaLnBrk="1" hangingPunct="1"/>
              <a:t>12</a:t>
            </a:fld>
            <a:endParaRPr lang="en-US" sz="1200" b="1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7" name="Picture 2" descr="CSUB Logo Blue"/>
          <p:cNvPicPr>
            <a:picLocks noChangeAspect="1" noChangeArrowheads="1"/>
          </p:cNvPicPr>
          <p:nvPr/>
        </p:nvPicPr>
        <p:blipFill>
          <a:blip r:embed="rId3" cstate="print"/>
          <a:srcRect b="10000"/>
          <a:stretch>
            <a:fillRect/>
          </a:stretch>
        </p:blipFill>
        <p:spPr bwMode="auto">
          <a:xfrm>
            <a:off x="152400" y="150019"/>
            <a:ext cx="1676400" cy="502920"/>
          </a:xfrm>
          <a:prstGeom prst="rect">
            <a:avLst/>
          </a:prstGeom>
          <a:noFill/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219200"/>
            <a:ext cx="6551094" cy="43433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</p:pic>
      <p:sp>
        <p:nvSpPr>
          <p:cNvPr id="10" name="Title 8"/>
          <p:cNvSpPr txBox="1">
            <a:spLocks/>
          </p:cNvSpPr>
          <p:nvPr/>
        </p:nvSpPr>
        <p:spPr bwMode="auto">
          <a:xfrm>
            <a:off x="175260" y="637699"/>
            <a:ext cx="8839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b="1" dirty="0" smtClean="0">
                <a:solidFill>
                  <a:srgbClr val="000000"/>
                </a:solidFill>
                <a:cs typeface="Arial" pitchFamily="34" charset="0"/>
              </a:rPr>
              <a:t>CO</a:t>
            </a:r>
            <a:r>
              <a:rPr lang="en-US" b="1" baseline="-25000" dirty="0" smtClean="0">
                <a:solidFill>
                  <a:srgbClr val="000000"/>
                </a:solidFill>
                <a:cs typeface="Arial" pitchFamily="34" charset="0"/>
              </a:rPr>
              <a:t>2</a:t>
            </a:r>
            <a:r>
              <a:rPr lang="en-US" b="1" dirty="0" smtClean="0">
                <a:solidFill>
                  <a:srgbClr val="000000"/>
                </a:solidFill>
                <a:cs typeface="Arial" pitchFamily="34" charset="0"/>
              </a:rPr>
              <a:t>-Prophet and CMG GEM</a:t>
            </a:r>
            <a:r>
              <a:rPr lang="en-US" b="1" baseline="30000" dirty="0" smtClean="0">
                <a:solidFill>
                  <a:srgbClr val="000000"/>
                </a:solidFill>
                <a:cs typeface="Arial" pitchFamily="34" charset="0"/>
              </a:rPr>
              <a:t>®</a:t>
            </a:r>
            <a:r>
              <a:rPr lang="en-US" b="1" dirty="0" smtClean="0">
                <a:solidFill>
                  <a:srgbClr val="000000"/>
                </a:solidFill>
                <a:cs typeface="Arial" pitchFamily="34" charset="0"/>
              </a:rPr>
              <a:t> Comparison</a:t>
            </a:r>
          </a:p>
          <a:p>
            <a:pPr algn="ctr" eaLnBrk="1" hangingPunct="1"/>
            <a:r>
              <a:rPr lang="en-US" b="1" dirty="0" smtClean="0">
                <a:solidFill>
                  <a:srgbClr val="000000"/>
                </a:solidFill>
                <a:cs typeface="Arial" pitchFamily="34" charset="0"/>
              </a:rPr>
              <a:t> </a:t>
            </a:r>
            <a:endParaRPr lang="en-US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50985" y="5638800"/>
            <a:ext cx="7620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/>
              <a:t> (Source: Advanced </a:t>
            </a:r>
            <a:r>
              <a:rPr lang="en-US" sz="2400" dirty="0"/>
              <a:t>Resources International (ARI) Inc. </a:t>
            </a:r>
            <a:r>
              <a:rPr lang="en-US" sz="2400" dirty="0" smtClean="0"/>
              <a:t>2005</a:t>
            </a:r>
            <a:r>
              <a:rPr lang="en-US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4742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itle 8"/>
          <p:cNvSpPr txBox="1">
            <a:spLocks/>
          </p:cNvSpPr>
          <p:nvPr/>
        </p:nvSpPr>
        <p:spPr bwMode="auto">
          <a:xfrm>
            <a:off x="381000" y="533400"/>
            <a:ext cx="8382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3200" b="1" dirty="0" smtClean="0">
                <a:solidFill>
                  <a:srgbClr val="000000"/>
                </a:solidFill>
                <a:cs typeface="Arial" pitchFamily="34" charset="0"/>
              </a:rPr>
              <a:t>CO</a:t>
            </a:r>
            <a:r>
              <a:rPr lang="en-US" sz="3200" b="1" baseline="-25000" dirty="0" smtClean="0">
                <a:solidFill>
                  <a:srgbClr val="000000"/>
                </a:solidFill>
                <a:cs typeface="Arial" pitchFamily="34" charset="0"/>
              </a:rPr>
              <a:t>2</a:t>
            </a:r>
            <a:r>
              <a:rPr lang="en-US" sz="3200" b="1" dirty="0" smtClean="0">
                <a:solidFill>
                  <a:srgbClr val="000000"/>
                </a:solidFill>
                <a:cs typeface="Arial" pitchFamily="34" charset="0"/>
              </a:rPr>
              <a:t>-Prophet Model Calibration </a:t>
            </a:r>
            <a:endParaRPr lang="en-US" sz="3200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8001000" y="11113"/>
            <a:ext cx="11430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/>
            <a:r>
              <a:rPr lang="en-US" sz="1200" b="1">
                <a:solidFill>
                  <a:srgbClr val="000000"/>
                </a:solidFill>
                <a:latin typeface="Calibri" pitchFamily="34" charset="0"/>
              </a:rPr>
              <a:t>Slide </a:t>
            </a:r>
            <a:fld id="{952D1DDE-79A3-4462-ACA7-E5EC0E234F9D}" type="slidenum">
              <a:rPr lang="en-US" sz="1200" b="1">
                <a:solidFill>
                  <a:srgbClr val="000000"/>
                </a:solidFill>
                <a:latin typeface="Calibri" pitchFamily="34" charset="0"/>
              </a:rPr>
              <a:pPr algn="r" eaLnBrk="1" hangingPunct="1"/>
              <a:t>13</a:t>
            </a:fld>
            <a:endParaRPr lang="en-US" sz="1200" b="1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7" name="Picture 2" descr="CSUB Logo Blue"/>
          <p:cNvPicPr>
            <a:picLocks noChangeAspect="1" noChangeArrowheads="1"/>
          </p:cNvPicPr>
          <p:nvPr/>
        </p:nvPicPr>
        <p:blipFill>
          <a:blip r:embed="rId3" cstate="print"/>
          <a:srcRect b="10000"/>
          <a:stretch>
            <a:fillRect/>
          </a:stretch>
        </p:blipFill>
        <p:spPr bwMode="auto">
          <a:xfrm>
            <a:off x="152400" y="150019"/>
            <a:ext cx="1676400" cy="50292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457200" y="1219200"/>
            <a:ext cx="8229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2400" dirty="0"/>
              <a:t> </a:t>
            </a:r>
            <a:r>
              <a:rPr lang="en-US" sz="2400" dirty="0" smtClean="0"/>
              <a:t>Involves </a:t>
            </a:r>
            <a:r>
              <a:rPr lang="en-US" sz="2400" dirty="0"/>
              <a:t>a match between simulated and actual field  </a:t>
            </a:r>
            <a:r>
              <a:rPr lang="en-US" sz="2400" dirty="0" smtClean="0"/>
              <a:t>water </a:t>
            </a:r>
            <a:r>
              <a:rPr lang="en-US" sz="2400" dirty="0"/>
              <a:t>cut versus cumulative oil recovery history </a:t>
            </a:r>
            <a:r>
              <a:rPr lang="en-US" sz="2400" dirty="0" smtClean="0"/>
              <a:t>since </a:t>
            </a:r>
            <a:r>
              <a:rPr lang="en-US" sz="2400" dirty="0" err="1" smtClean="0"/>
              <a:t>waterflooding</a:t>
            </a:r>
            <a:r>
              <a:rPr lang="en-US" sz="2400" dirty="0" smtClean="0"/>
              <a:t> 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229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133600"/>
            <a:ext cx="6580163" cy="4200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437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itle 8"/>
          <p:cNvSpPr txBox="1">
            <a:spLocks/>
          </p:cNvSpPr>
          <p:nvPr/>
        </p:nvSpPr>
        <p:spPr bwMode="auto">
          <a:xfrm>
            <a:off x="381000" y="533400"/>
            <a:ext cx="8382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b="1" dirty="0" smtClean="0">
                <a:solidFill>
                  <a:srgbClr val="000000"/>
                </a:solidFill>
                <a:cs typeface="Arial" pitchFamily="34" charset="0"/>
              </a:rPr>
              <a:t>Model Calibration for the Reservoirs Evaluated (Reservoir X and Reservoir Y) </a:t>
            </a:r>
            <a:endParaRPr lang="en-US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8001000" y="11113"/>
            <a:ext cx="11430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/>
            <a:r>
              <a:rPr lang="en-US" sz="1200" b="1">
                <a:solidFill>
                  <a:srgbClr val="000000"/>
                </a:solidFill>
                <a:latin typeface="Calibri" pitchFamily="34" charset="0"/>
              </a:rPr>
              <a:t>Slide </a:t>
            </a:r>
            <a:fld id="{952D1DDE-79A3-4462-ACA7-E5EC0E234F9D}" type="slidenum">
              <a:rPr lang="en-US" sz="1200" b="1">
                <a:solidFill>
                  <a:srgbClr val="000000"/>
                </a:solidFill>
                <a:latin typeface="Calibri" pitchFamily="34" charset="0"/>
              </a:rPr>
              <a:pPr algn="r" eaLnBrk="1" hangingPunct="1"/>
              <a:t>14</a:t>
            </a:fld>
            <a:endParaRPr lang="en-US" sz="1200" b="1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7" name="Picture 2" descr="CSUB Logo Blue"/>
          <p:cNvPicPr>
            <a:picLocks noChangeAspect="1" noChangeArrowheads="1"/>
          </p:cNvPicPr>
          <p:nvPr/>
        </p:nvPicPr>
        <p:blipFill>
          <a:blip r:embed="rId3" cstate="print"/>
          <a:srcRect b="10000"/>
          <a:stretch>
            <a:fillRect/>
          </a:stretch>
        </p:blipFill>
        <p:spPr bwMode="auto">
          <a:xfrm>
            <a:off x="152400" y="150019"/>
            <a:ext cx="1676400" cy="50292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304800" y="1447800"/>
            <a:ext cx="85344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2400" dirty="0" smtClean="0"/>
              <a:t>Reservoirs evaluated in this study were already </a:t>
            </a:r>
            <a:r>
              <a:rPr lang="en-US" sz="2400" dirty="0"/>
              <a:t>been found </a:t>
            </a:r>
            <a:r>
              <a:rPr lang="en-US" sz="2400" dirty="0" smtClean="0"/>
              <a:t>amenable </a:t>
            </a:r>
            <a:r>
              <a:rPr lang="en-US" sz="2400" dirty="0"/>
              <a:t>for CO</a:t>
            </a:r>
            <a:r>
              <a:rPr lang="en-US" sz="2400" baseline="-25000" dirty="0"/>
              <a:t>2</a:t>
            </a:r>
            <a:r>
              <a:rPr lang="en-US" sz="2400" dirty="0"/>
              <a:t>-EOR and CO</a:t>
            </a:r>
            <a:r>
              <a:rPr lang="en-US" sz="2400" baseline="-25000" dirty="0"/>
              <a:t>2</a:t>
            </a:r>
            <a:r>
              <a:rPr lang="en-US" sz="2400" dirty="0"/>
              <a:t> </a:t>
            </a:r>
            <a:r>
              <a:rPr lang="en-US" sz="2400" dirty="0" smtClean="0"/>
              <a:t>storage (ARI</a:t>
            </a:r>
            <a:r>
              <a:rPr lang="en-US" sz="2400" dirty="0"/>
              <a:t>, 2005 </a:t>
            </a:r>
            <a:r>
              <a:rPr lang="en-US" sz="2400" dirty="0" smtClean="0"/>
              <a:t>and Gillespie</a:t>
            </a:r>
            <a:r>
              <a:rPr lang="en-US" sz="2400" dirty="0"/>
              <a:t>, 2010</a:t>
            </a:r>
            <a:r>
              <a:rPr lang="en-US" sz="2400" dirty="0" smtClean="0"/>
              <a:t>)</a:t>
            </a:r>
          </a:p>
          <a:p>
            <a:endParaRPr lang="en-US" sz="2400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sz="2400" dirty="0" smtClean="0"/>
              <a:t>Both </a:t>
            </a:r>
            <a:r>
              <a:rPr lang="en-US" sz="2400" dirty="0"/>
              <a:t>the </a:t>
            </a:r>
            <a:r>
              <a:rPr lang="en-US" sz="2400" dirty="0" smtClean="0"/>
              <a:t>Reservoirs produce </a:t>
            </a:r>
            <a:r>
              <a:rPr lang="en-US" sz="2400" dirty="0"/>
              <a:t>from </a:t>
            </a:r>
            <a:r>
              <a:rPr lang="en-US" sz="2400" dirty="0" smtClean="0"/>
              <a:t>the Stevens Sand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sz="24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en-US" sz="2400" dirty="0" smtClean="0"/>
              <a:t>Relied on the data available in public domain </a:t>
            </a:r>
          </a:p>
          <a:p>
            <a:pPr marL="1714500" lvl="3" indent="-342900">
              <a:buFont typeface="Courier New" panose="02070309020205020404" pitchFamily="49" charset="0"/>
              <a:buChar char="o"/>
            </a:pPr>
            <a:r>
              <a:rPr lang="en-US" sz="2400" dirty="0" smtClean="0"/>
              <a:t>Original oil in place (OOIP)</a:t>
            </a:r>
          </a:p>
          <a:p>
            <a:pPr marL="1714500" lvl="3" indent="-342900">
              <a:buFont typeface="Courier New" panose="02070309020205020404" pitchFamily="49" charset="0"/>
              <a:buChar char="o"/>
            </a:pPr>
            <a:r>
              <a:rPr lang="en-US" sz="2400" dirty="0" smtClean="0"/>
              <a:t>Water saturation at the beginning of </a:t>
            </a:r>
            <a:r>
              <a:rPr lang="en-US" sz="2400" dirty="0" err="1" smtClean="0"/>
              <a:t>waterflooding</a:t>
            </a:r>
            <a:endParaRPr lang="en-US" sz="2400" dirty="0" smtClean="0"/>
          </a:p>
          <a:p>
            <a:pPr marL="1714500" lvl="3" indent="-342900">
              <a:buFont typeface="Courier New" panose="02070309020205020404" pitchFamily="49" charset="0"/>
              <a:buChar char="o"/>
            </a:pPr>
            <a:r>
              <a:rPr lang="en-US" sz="2400" dirty="0" smtClean="0"/>
              <a:t>Dykstra-Parsons coefficient</a:t>
            </a:r>
          </a:p>
          <a:p>
            <a:pPr marL="1714500" lvl="3" indent="-342900">
              <a:buFont typeface="Courier New" panose="02070309020205020404" pitchFamily="49" charset="0"/>
              <a:buChar char="o"/>
            </a:pPr>
            <a:r>
              <a:rPr lang="en-US" sz="2400" dirty="0" smtClean="0"/>
              <a:t>Minimum miscibility pressure (MMP)</a:t>
            </a:r>
          </a:p>
          <a:p>
            <a:pPr marL="1714500" lvl="3" indent="-342900">
              <a:buFont typeface="Courier New" panose="02070309020205020404" pitchFamily="49" charset="0"/>
              <a:buChar char="o"/>
            </a:pPr>
            <a:r>
              <a:rPr lang="en-US" sz="2400" dirty="0" smtClean="0"/>
              <a:t>Average reservoir pressure (</a:t>
            </a:r>
            <a:r>
              <a:rPr lang="en-US" sz="2400" dirty="0" err="1" smtClean="0"/>
              <a:t>waterflooding</a:t>
            </a:r>
            <a:r>
              <a:rPr lang="en-US" sz="2400" dirty="0"/>
              <a:t>)</a:t>
            </a:r>
            <a:r>
              <a:rPr lang="en-US" sz="2400" dirty="0" smtClean="0"/>
              <a:t> </a:t>
            </a:r>
            <a:r>
              <a:rPr lang="en-US" sz="2400" dirty="0"/>
              <a:t>	</a:t>
            </a:r>
            <a:r>
              <a:rPr lang="en-US" sz="2400" dirty="0" smtClean="0"/>
              <a:t>	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42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itle 8"/>
          <p:cNvSpPr txBox="1">
            <a:spLocks/>
          </p:cNvSpPr>
          <p:nvPr/>
        </p:nvSpPr>
        <p:spPr bwMode="auto">
          <a:xfrm>
            <a:off x="381000" y="386239"/>
            <a:ext cx="8382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b="1" dirty="0" smtClean="0">
                <a:solidFill>
                  <a:srgbClr val="000000"/>
                </a:solidFill>
                <a:cs typeface="Arial" pitchFamily="34" charset="0"/>
              </a:rPr>
              <a:t>Calibration Results (Reservoir X)</a:t>
            </a:r>
            <a:endParaRPr lang="en-US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8001000" y="11113"/>
            <a:ext cx="11430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/>
            <a:r>
              <a:rPr lang="en-US" sz="1200" b="1">
                <a:solidFill>
                  <a:srgbClr val="000000"/>
                </a:solidFill>
                <a:latin typeface="Calibri" pitchFamily="34" charset="0"/>
              </a:rPr>
              <a:t>Slide </a:t>
            </a:r>
            <a:fld id="{952D1DDE-79A3-4462-ACA7-E5EC0E234F9D}" type="slidenum">
              <a:rPr lang="en-US" sz="1200" b="1">
                <a:solidFill>
                  <a:srgbClr val="000000"/>
                </a:solidFill>
                <a:latin typeface="Calibri" pitchFamily="34" charset="0"/>
              </a:rPr>
              <a:pPr algn="r" eaLnBrk="1" hangingPunct="1"/>
              <a:t>15</a:t>
            </a:fld>
            <a:endParaRPr lang="en-US" sz="1200" b="1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7" name="Picture 2" descr="CSUB Logo Blue"/>
          <p:cNvPicPr>
            <a:picLocks noChangeAspect="1" noChangeArrowheads="1"/>
          </p:cNvPicPr>
          <p:nvPr/>
        </p:nvPicPr>
        <p:blipFill>
          <a:blip r:embed="rId3" cstate="print"/>
          <a:srcRect b="10000"/>
          <a:stretch>
            <a:fillRect/>
          </a:stretch>
        </p:blipFill>
        <p:spPr bwMode="auto">
          <a:xfrm>
            <a:off x="152400" y="150019"/>
            <a:ext cx="1676400" cy="502920"/>
          </a:xfrm>
          <a:prstGeom prst="rect">
            <a:avLst/>
          </a:prstGeom>
          <a:noFill/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420" y="990600"/>
            <a:ext cx="6995160" cy="4465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028700" y="5562600"/>
            <a:ext cx="7010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 hangingPunct="1"/>
            <a:r>
              <a:rPr lang="en-US" sz="2400" dirty="0"/>
              <a:t>F</a:t>
            </a:r>
            <a:r>
              <a:rPr lang="en-US" sz="2400" dirty="0" smtClean="0"/>
              <a:t>ield </a:t>
            </a:r>
            <a:r>
              <a:rPr lang="en-US" sz="2400" dirty="0"/>
              <a:t>water cut versus </a:t>
            </a:r>
            <a:r>
              <a:rPr lang="en-US" sz="2400" dirty="0" smtClean="0"/>
              <a:t>cumulative oil </a:t>
            </a:r>
            <a:r>
              <a:rPr lang="en-US" sz="2400" dirty="0"/>
              <a:t>recovery </a:t>
            </a:r>
            <a:r>
              <a:rPr lang="en-US" sz="2400" dirty="0" smtClean="0"/>
              <a:t>history</a:t>
            </a:r>
          </a:p>
          <a:p>
            <a:pPr algn="ctr" fontAlgn="auto" hangingPunct="1"/>
            <a:r>
              <a:rPr lang="en-US" sz="2400" dirty="0" smtClean="0"/>
              <a:t>(80-acre-line drive)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7850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itle 8"/>
          <p:cNvSpPr txBox="1">
            <a:spLocks/>
          </p:cNvSpPr>
          <p:nvPr/>
        </p:nvSpPr>
        <p:spPr bwMode="auto">
          <a:xfrm>
            <a:off x="381000" y="386239"/>
            <a:ext cx="8382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b="1" dirty="0" smtClean="0">
                <a:solidFill>
                  <a:srgbClr val="000000"/>
                </a:solidFill>
                <a:cs typeface="Arial" pitchFamily="34" charset="0"/>
              </a:rPr>
              <a:t>Calibration Results (Reservoir Y)</a:t>
            </a:r>
            <a:endParaRPr lang="en-US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8001000" y="11113"/>
            <a:ext cx="11430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/>
            <a:r>
              <a:rPr lang="en-US" sz="1200" b="1">
                <a:solidFill>
                  <a:srgbClr val="000000"/>
                </a:solidFill>
                <a:latin typeface="Calibri" pitchFamily="34" charset="0"/>
              </a:rPr>
              <a:t>Slide </a:t>
            </a:r>
            <a:fld id="{952D1DDE-79A3-4462-ACA7-E5EC0E234F9D}" type="slidenum">
              <a:rPr lang="en-US" sz="1200" b="1">
                <a:solidFill>
                  <a:srgbClr val="000000"/>
                </a:solidFill>
                <a:latin typeface="Calibri" pitchFamily="34" charset="0"/>
              </a:rPr>
              <a:pPr algn="r" eaLnBrk="1" hangingPunct="1"/>
              <a:t>16</a:t>
            </a:fld>
            <a:endParaRPr lang="en-US" sz="1200" b="1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7" name="Picture 2" descr="CSUB Logo Blue"/>
          <p:cNvPicPr>
            <a:picLocks noChangeAspect="1" noChangeArrowheads="1"/>
          </p:cNvPicPr>
          <p:nvPr/>
        </p:nvPicPr>
        <p:blipFill>
          <a:blip r:embed="rId3" cstate="print"/>
          <a:srcRect b="10000"/>
          <a:stretch>
            <a:fillRect/>
          </a:stretch>
        </p:blipFill>
        <p:spPr bwMode="auto">
          <a:xfrm>
            <a:off x="152400" y="150019"/>
            <a:ext cx="1676400" cy="502920"/>
          </a:xfrm>
          <a:prstGeom prst="rect">
            <a:avLst/>
          </a:prstGeom>
          <a:noFill/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850" y="1066799"/>
            <a:ext cx="7048500" cy="4427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762000" y="5562600"/>
            <a:ext cx="78105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 hangingPunct="1"/>
            <a:r>
              <a:rPr lang="en-US" sz="2000" dirty="0"/>
              <a:t>Field water cut versus field cumulative oil recovery since inception curves </a:t>
            </a:r>
            <a:endParaRPr lang="en-US" sz="2000" dirty="0" smtClean="0"/>
          </a:p>
          <a:p>
            <a:pPr fontAlgn="auto" hangingPunct="1"/>
            <a:r>
              <a:rPr lang="en-US" sz="2000" dirty="0" smtClean="0"/>
              <a:t>(</a:t>
            </a:r>
            <a:r>
              <a:rPr lang="en-US" sz="2000" dirty="0"/>
              <a:t>Reservoirs </a:t>
            </a:r>
            <a:r>
              <a:rPr lang="en-US" sz="2000" dirty="0" smtClean="0"/>
              <a:t>X (line drive), A (line drive), B (5-spot),  </a:t>
            </a:r>
            <a:r>
              <a:rPr lang="en-US" sz="2000" dirty="0"/>
              <a:t>and Y</a:t>
            </a:r>
            <a:r>
              <a:rPr lang="en-US" sz="2000" dirty="0" smtClean="0"/>
              <a:t> (5-spot??))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6324600" y="1248452"/>
            <a:ext cx="1052852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line drive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5730240" y="1436132"/>
            <a:ext cx="609600" cy="39266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6492240" y="1556266"/>
            <a:ext cx="137160" cy="27253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4610100" y="1436132"/>
            <a:ext cx="825867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dirty="0" smtClean="0"/>
              <a:t>5-spot</a:t>
            </a:r>
            <a:endParaRPr lang="en-US" dirty="0"/>
          </a:p>
        </p:txBody>
      </p:sp>
      <p:cxnSp>
        <p:nvCxnSpPr>
          <p:cNvPr id="28" name="Straight Arrow Connector 27"/>
          <p:cNvCxnSpPr/>
          <p:nvPr/>
        </p:nvCxnSpPr>
        <p:spPr>
          <a:xfrm flipH="1">
            <a:off x="4459153" y="1805464"/>
            <a:ext cx="493848" cy="480536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447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itle 8"/>
          <p:cNvSpPr txBox="1">
            <a:spLocks/>
          </p:cNvSpPr>
          <p:nvPr/>
        </p:nvSpPr>
        <p:spPr bwMode="auto">
          <a:xfrm>
            <a:off x="381000" y="386239"/>
            <a:ext cx="8382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b="1" dirty="0" smtClean="0">
                <a:solidFill>
                  <a:srgbClr val="000000"/>
                </a:solidFill>
                <a:cs typeface="Arial" pitchFamily="34" charset="0"/>
              </a:rPr>
              <a:t>Calibration Results (Reservoir Y)</a:t>
            </a:r>
            <a:endParaRPr lang="en-US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8001000" y="11113"/>
            <a:ext cx="11430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/>
            <a:r>
              <a:rPr lang="en-US" sz="1200" b="1">
                <a:solidFill>
                  <a:srgbClr val="000000"/>
                </a:solidFill>
                <a:latin typeface="Calibri" pitchFamily="34" charset="0"/>
              </a:rPr>
              <a:t>Slide </a:t>
            </a:r>
            <a:fld id="{952D1DDE-79A3-4462-ACA7-E5EC0E234F9D}" type="slidenum">
              <a:rPr lang="en-US" sz="1200" b="1">
                <a:solidFill>
                  <a:srgbClr val="000000"/>
                </a:solidFill>
                <a:latin typeface="Calibri" pitchFamily="34" charset="0"/>
              </a:rPr>
              <a:pPr algn="r" eaLnBrk="1" hangingPunct="1"/>
              <a:t>17</a:t>
            </a:fld>
            <a:endParaRPr lang="en-US" sz="1200" b="1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7" name="Picture 2" descr="CSUB Logo Blue"/>
          <p:cNvPicPr>
            <a:picLocks noChangeAspect="1" noChangeArrowheads="1"/>
          </p:cNvPicPr>
          <p:nvPr/>
        </p:nvPicPr>
        <p:blipFill>
          <a:blip r:embed="rId3" cstate="print"/>
          <a:srcRect b="10000"/>
          <a:stretch>
            <a:fillRect/>
          </a:stretch>
        </p:blipFill>
        <p:spPr bwMode="auto">
          <a:xfrm>
            <a:off x="152400" y="150019"/>
            <a:ext cx="1676400" cy="502920"/>
          </a:xfrm>
          <a:prstGeom prst="rect">
            <a:avLst/>
          </a:prstGeom>
          <a:noFill/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20" y="919639"/>
            <a:ext cx="7254240" cy="4261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838200" y="5280660"/>
            <a:ext cx="7696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 hangingPunct="1"/>
            <a:r>
              <a:rPr lang="en-US" sz="2000" dirty="0"/>
              <a:t>F</a:t>
            </a:r>
            <a:r>
              <a:rPr lang="en-US" sz="2000" dirty="0" smtClean="0"/>
              <a:t>ield </a:t>
            </a:r>
            <a:r>
              <a:rPr lang="en-US" sz="2000" dirty="0"/>
              <a:t>water cut versus </a:t>
            </a:r>
            <a:r>
              <a:rPr lang="en-US" sz="2000" dirty="0" smtClean="0"/>
              <a:t>cumulative oil </a:t>
            </a:r>
            <a:r>
              <a:rPr lang="en-US" sz="2000" dirty="0"/>
              <a:t>recovery </a:t>
            </a:r>
            <a:r>
              <a:rPr lang="en-US" sz="2000" dirty="0" smtClean="0"/>
              <a:t>history</a:t>
            </a:r>
            <a:r>
              <a:rPr lang="en-US" sz="2000" dirty="0"/>
              <a:t> </a:t>
            </a:r>
            <a:r>
              <a:rPr lang="en-US" sz="2000" dirty="0" smtClean="0"/>
              <a:t>(40-acre-5-spot)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73412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itle 8"/>
          <p:cNvSpPr txBox="1">
            <a:spLocks/>
          </p:cNvSpPr>
          <p:nvPr/>
        </p:nvSpPr>
        <p:spPr bwMode="auto">
          <a:xfrm>
            <a:off x="609600" y="533400"/>
            <a:ext cx="8382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b="1" dirty="0" smtClean="0">
                <a:solidFill>
                  <a:srgbClr val="000000"/>
                </a:solidFill>
                <a:cs typeface="Arial" pitchFamily="34" charset="0"/>
              </a:rPr>
              <a:t>Prediction Results (Reservoir X and Reservoir Y)</a:t>
            </a:r>
            <a:endParaRPr lang="en-US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8001000" y="11113"/>
            <a:ext cx="11430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/>
            <a:r>
              <a:rPr lang="en-US" sz="1200" b="1">
                <a:solidFill>
                  <a:srgbClr val="000000"/>
                </a:solidFill>
                <a:latin typeface="Calibri" pitchFamily="34" charset="0"/>
              </a:rPr>
              <a:t>Slide </a:t>
            </a:r>
            <a:fld id="{952D1DDE-79A3-4462-ACA7-E5EC0E234F9D}" type="slidenum">
              <a:rPr lang="en-US" sz="1200" b="1">
                <a:solidFill>
                  <a:srgbClr val="000000"/>
                </a:solidFill>
                <a:latin typeface="Calibri" pitchFamily="34" charset="0"/>
              </a:rPr>
              <a:pPr algn="r" eaLnBrk="1" hangingPunct="1"/>
              <a:t>18</a:t>
            </a:fld>
            <a:endParaRPr lang="en-US" sz="1200" b="1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7" name="Picture 2" descr="CSUB Logo Blue"/>
          <p:cNvPicPr>
            <a:picLocks noChangeAspect="1" noChangeArrowheads="1"/>
          </p:cNvPicPr>
          <p:nvPr/>
        </p:nvPicPr>
        <p:blipFill>
          <a:blip r:embed="rId3" cstate="print"/>
          <a:srcRect b="10000"/>
          <a:stretch>
            <a:fillRect/>
          </a:stretch>
        </p:blipFill>
        <p:spPr bwMode="auto">
          <a:xfrm>
            <a:off x="152400" y="150019"/>
            <a:ext cx="1676400" cy="502920"/>
          </a:xfrm>
          <a:prstGeom prst="rect">
            <a:avLst/>
          </a:prstGeom>
          <a:noFill/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04800" y="1219200"/>
            <a:ext cx="83058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sz="2400" dirty="0" smtClean="0"/>
              <a:t> Continuous miscible CO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and 1:1 WAG injection scenarios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sz="24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en-US" sz="2400" dirty="0" smtClean="0"/>
              <a:t> 1 Hydrocarbon pore volume (HCPV) fluid injection </a:t>
            </a:r>
          </a:p>
          <a:p>
            <a:endParaRPr lang="en-US" sz="24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en-US" sz="2400" dirty="0" smtClean="0"/>
              <a:t>Single pattern (line drive or 5-spot) results were converted to field level results using representative no. of flooding patterns 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sz="24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en-US" sz="2400" dirty="0" smtClean="0"/>
              <a:t>Incidental CO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storage:</a:t>
            </a:r>
          </a:p>
          <a:p>
            <a:r>
              <a:rPr lang="en-US" sz="2400" dirty="0" smtClean="0"/>
              <a:t>                         amount of CO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injected-amount of CO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produced</a:t>
            </a:r>
          </a:p>
          <a:p>
            <a:endParaRPr lang="en-US" sz="24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dirty="0" smtClean="0"/>
              <a:t>A simple MS Excel® macro </a:t>
            </a:r>
            <a:r>
              <a:rPr lang="en-US" sz="2400" dirty="0"/>
              <a:t>was </a:t>
            </a:r>
            <a:r>
              <a:rPr lang="en-US" sz="2400" dirty="0" smtClean="0"/>
              <a:t>written </a:t>
            </a:r>
            <a:r>
              <a:rPr lang="en-US" sz="2400" dirty="0"/>
              <a:t>to read and </a:t>
            </a:r>
            <a:r>
              <a:rPr lang="en-US" sz="2400" dirty="0" smtClean="0"/>
              <a:t>refresh (as </a:t>
            </a:r>
            <a:r>
              <a:rPr lang="en-US" sz="2400" dirty="0"/>
              <a:t>and when </a:t>
            </a:r>
            <a:r>
              <a:rPr lang="en-US" sz="2400" dirty="0" smtClean="0"/>
              <a:t>required) modal output </a:t>
            </a:r>
            <a:r>
              <a:rPr lang="en-US" sz="2400" dirty="0"/>
              <a:t>file stored in text format</a:t>
            </a:r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496080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itle 8"/>
          <p:cNvSpPr txBox="1">
            <a:spLocks/>
          </p:cNvSpPr>
          <p:nvPr/>
        </p:nvSpPr>
        <p:spPr bwMode="auto">
          <a:xfrm>
            <a:off x="609600" y="533400"/>
            <a:ext cx="8382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b="1" dirty="0" smtClean="0">
                <a:solidFill>
                  <a:srgbClr val="000000"/>
                </a:solidFill>
                <a:cs typeface="Arial" pitchFamily="34" charset="0"/>
              </a:rPr>
              <a:t>Prediction Results (Reservoir X and Reservoir Y)</a:t>
            </a:r>
            <a:endParaRPr lang="en-US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8001000" y="11113"/>
            <a:ext cx="11430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/>
            <a:r>
              <a:rPr lang="en-US" sz="1200" b="1">
                <a:solidFill>
                  <a:srgbClr val="000000"/>
                </a:solidFill>
                <a:latin typeface="Calibri" pitchFamily="34" charset="0"/>
              </a:rPr>
              <a:t>Slide </a:t>
            </a:r>
            <a:fld id="{952D1DDE-79A3-4462-ACA7-E5EC0E234F9D}" type="slidenum">
              <a:rPr lang="en-US" sz="1200" b="1">
                <a:solidFill>
                  <a:srgbClr val="000000"/>
                </a:solidFill>
                <a:latin typeface="Calibri" pitchFamily="34" charset="0"/>
              </a:rPr>
              <a:pPr algn="r" eaLnBrk="1" hangingPunct="1"/>
              <a:t>19</a:t>
            </a:fld>
            <a:endParaRPr lang="en-US" sz="1200" b="1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7" name="Picture 2" descr="CSUB Logo Blue"/>
          <p:cNvPicPr>
            <a:picLocks noChangeAspect="1" noChangeArrowheads="1"/>
          </p:cNvPicPr>
          <p:nvPr/>
        </p:nvPicPr>
        <p:blipFill>
          <a:blip r:embed="rId3" cstate="print"/>
          <a:srcRect b="10000"/>
          <a:stretch>
            <a:fillRect/>
          </a:stretch>
        </p:blipFill>
        <p:spPr bwMode="auto">
          <a:xfrm>
            <a:off x="152400" y="150019"/>
            <a:ext cx="1676400" cy="502920"/>
          </a:xfrm>
          <a:prstGeom prst="rect">
            <a:avLst/>
          </a:prstGeom>
          <a:noFill/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205" y="1143000"/>
            <a:ext cx="6737033" cy="4463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618392" y="5715000"/>
            <a:ext cx="7696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Screen shot of MS Excel</a:t>
            </a:r>
            <a:r>
              <a:rPr lang="en-US" sz="2000" baseline="30000" dirty="0"/>
              <a:t>®</a:t>
            </a:r>
            <a:r>
              <a:rPr lang="en-US" sz="2000" dirty="0"/>
              <a:t> spreadsheet used for reading modal output file stored in text format</a:t>
            </a:r>
          </a:p>
        </p:txBody>
      </p:sp>
    </p:spTree>
    <p:extLst>
      <p:ext uri="{BB962C8B-B14F-4D97-AF65-F5344CB8AC3E}">
        <p14:creationId xmlns:p14="http://schemas.microsoft.com/office/powerpoint/2010/main" val="3727424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8001000" y="11113"/>
            <a:ext cx="11430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/>
            <a:r>
              <a:rPr lang="en-US" sz="1200" b="1">
                <a:solidFill>
                  <a:srgbClr val="000000"/>
                </a:solidFill>
                <a:latin typeface="Calibri" pitchFamily="34" charset="0"/>
              </a:rPr>
              <a:t>Slide </a:t>
            </a:r>
            <a:fld id="{952D1DDE-79A3-4462-ACA7-E5EC0E234F9D}" type="slidenum">
              <a:rPr lang="en-US" sz="1200" b="1">
                <a:solidFill>
                  <a:srgbClr val="000000"/>
                </a:solidFill>
                <a:latin typeface="Calibri" pitchFamily="34" charset="0"/>
              </a:rPr>
              <a:pPr algn="r" eaLnBrk="1" hangingPunct="1"/>
              <a:t>20</a:t>
            </a:fld>
            <a:endParaRPr lang="en-US" sz="1200" b="1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7" name="Picture 2" descr="CSUB Logo Blue"/>
          <p:cNvPicPr>
            <a:picLocks noChangeAspect="1" noChangeArrowheads="1"/>
          </p:cNvPicPr>
          <p:nvPr/>
        </p:nvPicPr>
        <p:blipFill>
          <a:blip r:embed="rId3" cstate="print"/>
          <a:srcRect b="10000"/>
          <a:stretch>
            <a:fillRect/>
          </a:stretch>
        </p:blipFill>
        <p:spPr bwMode="auto">
          <a:xfrm>
            <a:off x="152400" y="150019"/>
            <a:ext cx="1676400" cy="502920"/>
          </a:xfrm>
          <a:prstGeom prst="rect">
            <a:avLst/>
          </a:prstGeom>
          <a:noFill/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75" y="1219200"/>
            <a:ext cx="7207250" cy="407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0" y="5387340"/>
            <a:ext cx="87629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Amount of injected and produced CO</a:t>
            </a:r>
            <a:r>
              <a:rPr lang="en-US" sz="2400" baseline="-25000" dirty="0"/>
              <a:t>2</a:t>
            </a:r>
            <a:r>
              <a:rPr lang="en-US" sz="2400" dirty="0"/>
              <a:t> in different injection </a:t>
            </a:r>
            <a:r>
              <a:rPr lang="en-US" sz="2400" dirty="0" smtClean="0"/>
              <a:t>modes</a:t>
            </a:r>
            <a:r>
              <a:rPr lang="en-US" sz="2400" dirty="0"/>
              <a:t> </a:t>
            </a:r>
            <a:r>
              <a:rPr lang="en-US" sz="2400" dirty="0" smtClean="0"/>
              <a:t>@1 </a:t>
            </a:r>
            <a:r>
              <a:rPr lang="en-US" sz="2400" dirty="0"/>
              <a:t>HCPV fluid </a:t>
            </a:r>
            <a:r>
              <a:rPr lang="en-US" sz="2400" dirty="0" smtClean="0"/>
              <a:t>Injection</a:t>
            </a:r>
            <a:r>
              <a:rPr lang="en-US" sz="2400" dirty="0"/>
              <a:t> </a:t>
            </a:r>
            <a:r>
              <a:rPr lang="en-US" sz="2400" dirty="0" smtClean="0"/>
              <a:t>(equivalent </a:t>
            </a:r>
            <a:r>
              <a:rPr lang="en-US" sz="2400" dirty="0"/>
              <a:t>to a project life of 34 years</a:t>
            </a:r>
            <a:r>
              <a:rPr lang="en-US" sz="2400" dirty="0" smtClean="0"/>
              <a:t>)</a:t>
            </a:r>
          </a:p>
          <a:p>
            <a:pPr algn="ctr" fontAlgn="auto" hangingPunct="1"/>
            <a:r>
              <a:rPr lang="en-US" sz="2400" b="1" dirty="0" smtClean="0"/>
              <a:t>80 acre-line drive pattern  </a:t>
            </a:r>
          </a:p>
        </p:txBody>
      </p:sp>
      <p:sp>
        <p:nvSpPr>
          <p:cNvPr id="10" name="Title 8"/>
          <p:cNvSpPr txBox="1">
            <a:spLocks/>
          </p:cNvSpPr>
          <p:nvPr/>
        </p:nvSpPr>
        <p:spPr bwMode="auto">
          <a:xfrm>
            <a:off x="175260" y="637699"/>
            <a:ext cx="8839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b="1" dirty="0" smtClean="0">
                <a:solidFill>
                  <a:srgbClr val="000000"/>
                </a:solidFill>
                <a:cs typeface="Arial" pitchFamily="34" charset="0"/>
              </a:rPr>
              <a:t>Prediction Results (Reservoir X, ~1 MMT CO</a:t>
            </a:r>
            <a:r>
              <a:rPr lang="en-US" b="1" baseline="-25000" dirty="0" smtClean="0">
                <a:solidFill>
                  <a:srgbClr val="000000"/>
                </a:solidFill>
                <a:cs typeface="Arial" pitchFamily="34" charset="0"/>
              </a:rPr>
              <a:t>2</a:t>
            </a:r>
            <a:r>
              <a:rPr lang="en-US" b="1" dirty="0" smtClean="0">
                <a:solidFill>
                  <a:srgbClr val="000000"/>
                </a:solidFill>
                <a:cs typeface="Arial" pitchFamily="34" charset="0"/>
              </a:rPr>
              <a:t> injection/year)</a:t>
            </a:r>
            <a:endParaRPr lang="en-US" b="1" dirty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701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8001000" y="11113"/>
            <a:ext cx="11430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/>
            <a:r>
              <a:rPr lang="en-US" sz="1200" b="1">
                <a:solidFill>
                  <a:srgbClr val="000000"/>
                </a:solidFill>
                <a:latin typeface="Calibri" pitchFamily="34" charset="0"/>
              </a:rPr>
              <a:t>Slide </a:t>
            </a:r>
            <a:fld id="{952D1DDE-79A3-4462-ACA7-E5EC0E234F9D}" type="slidenum">
              <a:rPr lang="en-US" sz="1200" b="1">
                <a:solidFill>
                  <a:srgbClr val="000000"/>
                </a:solidFill>
                <a:latin typeface="Calibri" pitchFamily="34" charset="0"/>
              </a:rPr>
              <a:pPr algn="r" eaLnBrk="1" hangingPunct="1"/>
              <a:t>21</a:t>
            </a:fld>
            <a:endParaRPr lang="en-US" sz="1200" b="1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7" name="Picture 2" descr="CSUB Logo Blue"/>
          <p:cNvPicPr>
            <a:picLocks noChangeAspect="1" noChangeArrowheads="1"/>
          </p:cNvPicPr>
          <p:nvPr/>
        </p:nvPicPr>
        <p:blipFill>
          <a:blip r:embed="rId3" cstate="print"/>
          <a:srcRect b="10000"/>
          <a:stretch>
            <a:fillRect/>
          </a:stretch>
        </p:blipFill>
        <p:spPr bwMode="auto">
          <a:xfrm>
            <a:off x="152400" y="150019"/>
            <a:ext cx="1676400" cy="502920"/>
          </a:xfrm>
          <a:prstGeom prst="rect">
            <a:avLst/>
          </a:prstGeom>
          <a:noFill/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38150" y="5207167"/>
            <a:ext cx="82677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Field wide </a:t>
            </a:r>
            <a:r>
              <a:rPr lang="en-US" sz="2400" dirty="0"/>
              <a:t>CO</a:t>
            </a:r>
            <a:r>
              <a:rPr lang="en-US" sz="2400" baseline="-25000" dirty="0"/>
              <a:t>2</a:t>
            </a:r>
            <a:r>
              <a:rPr lang="en-US" sz="2400" dirty="0"/>
              <a:t>-EOR and storage potential predication results </a:t>
            </a:r>
            <a:r>
              <a:rPr lang="en-US" sz="2400" dirty="0" smtClean="0"/>
              <a:t>                                       @1 </a:t>
            </a:r>
            <a:r>
              <a:rPr lang="en-US" sz="2400" dirty="0"/>
              <a:t>HCPV fluid </a:t>
            </a:r>
            <a:r>
              <a:rPr lang="en-US" sz="2400" dirty="0" smtClean="0"/>
              <a:t>Injection </a:t>
            </a:r>
          </a:p>
          <a:p>
            <a:pPr algn="ctr"/>
            <a:r>
              <a:rPr lang="en-US" sz="2400" dirty="0"/>
              <a:t>(</a:t>
            </a:r>
            <a:r>
              <a:rPr lang="en-US" sz="2400" dirty="0" smtClean="0"/>
              <a:t>equivalent to a project life of 34 years)</a:t>
            </a:r>
            <a:endParaRPr lang="en-US" sz="2400" dirty="0"/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9680985"/>
              </p:ext>
            </p:extLst>
          </p:nvPr>
        </p:nvGraphicFramePr>
        <p:xfrm>
          <a:off x="152400" y="1600200"/>
          <a:ext cx="4248149" cy="32140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9994320"/>
              </p:ext>
            </p:extLst>
          </p:nvPr>
        </p:nvGraphicFramePr>
        <p:xfrm>
          <a:off x="4648200" y="1600200"/>
          <a:ext cx="4248149" cy="32140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Title 8"/>
          <p:cNvSpPr txBox="1">
            <a:spLocks/>
          </p:cNvSpPr>
          <p:nvPr/>
        </p:nvSpPr>
        <p:spPr bwMode="auto">
          <a:xfrm>
            <a:off x="150055" y="652939"/>
            <a:ext cx="8839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b="1" dirty="0" smtClean="0">
                <a:solidFill>
                  <a:srgbClr val="000000"/>
                </a:solidFill>
                <a:cs typeface="Arial" pitchFamily="34" charset="0"/>
              </a:rPr>
              <a:t>Prediction Results (Reservoir X, ~1 MMT CO</a:t>
            </a:r>
            <a:r>
              <a:rPr lang="en-US" b="1" baseline="-25000" dirty="0" smtClean="0">
                <a:solidFill>
                  <a:srgbClr val="000000"/>
                </a:solidFill>
                <a:cs typeface="Arial" pitchFamily="34" charset="0"/>
              </a:rPr>
              <a:t>2</a:t>
            </a:r>
            <a:r>
              <a:rPr lang="en-US" b="1" dirty="0" smtClean="0">
                <a:solidFill>
                  <a:srgbClr val="000000"/>
                </a:solidFill>
                <a:cs typeface="Arial" pitchFamily="34" charset="0"/>
              </a:rPr>
              <a:t> injection/year)</a:t>
            </a:r>
            <a:endParaRPr lang="en-US" b="1" dirty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761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8001000" y="11113"/>
            <a:ext cx="11430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/>
            <a:r>
              <a:rPr lang="en-US" sz="1200" b="1">
                <a:solidFill>
                  <a:srgbClr val="000000"/>
                </a:solidFill>
                <a:latin typeface="Calibri" pitchFamily="34" charset="0"/>
              </a:rPr>
              <a:t>Slide </a:t>
            </a:r>
            <a:fld id="{952D1DDE-79A3-4462-ACA7-E5EC0E234F9D}" type="slidenum">
              <a:rPr lang="en-US" sz="1200" b="1">
                <a:solidFill>
                  <a:srgbClr val="000000"/>
                </a:solidFill>
                <a:latin typeface="Calibri" pitchFamily="34" charset="0"/>
              </a:rPr>
              <a:pPr algn="r" eaLnBrk="1" hangingPunct="1"/>
              <a:t>22</a:t>
            </a:fld>
            <a:endParaRPr lang="en-US" sz="1200" b="1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7" name="Picture 2" descr="CSUB Logo Blue"/>
          <p:cNvPicPr>
            <a:picLocks noChangeAspect="1" noChangeArrowheads="1"/>
          </p:cNvPicPr>
          <p:nvPr/>
        </p:nvPicPr>
        <p:blipFill>
          <a:blip r:embed="rId3" cstate="print"/>
          <a:srcRect b="10000"/>
          <a:stretch>
            <a:fillRect/>
          </a:stretch>
        </p:blipFill>
        <p:spPr bwMode="auto">
          <a:xfrm>
            <a:off x="152400" y="150019"/>
            <a:ext cx="1676400" cy="502920"/>
          </a:xfrm>
          <a:prstGeom prst="rect">
            <a:avLst/>
          </a:prstGeom>
          <a:noFill/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81000" y="5387340"/>
            <a:ext cx="8458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/>
            <a:r>
              <a:rPr lang="en-US" sz="2400" dirty="0"/>
              <a:t>Amount of injected and produced CO</a:t>
            </a:r>
            <a:r>
              <a:rPr lang="en-US" sz="2400" baseline="-25000" dirty="0"/>
              <a:t>2</a:t>
            </a:r>
            <a:r>
              <a:rPr lang="en-US" sz="2400" dirty="0"/>
              <a:t> in different injection </a:t>
            </a:r>
            <a:r>
              <a:rPr lang="en-US" sz="2400" dirty="0" smtClean="0"/>
              <a:t>modes</a:t>
            </a:r>
            <a:endParaRPr lang="en-US" sz="2400" dirty="0"/>
          </a:p>
          <a:p>
            <a:pPr algn="ctr" fontAlgn="auto"/>
            <a:r>
              <a:rPr lang="en-US" sz="2400" dirty="0" smtClean="0"/>
              <a:t>@1 </a:t>
            </a:r>
            <a:r>
              <a:rPr lang="en-US" sz="2400" dirty="0"/>
              <a:t>HCPV fluid Injection </a:t>
            </a:r>
            <a:r>
              <a:rPr lang="en-US" sz="2400" dirty="0" smtClean="0"/>
              <a:t>(equivalent </a:t>
            </a:r>
            <a:r>
              <a:rPr lang="en-US" sz="2400" dirty="0"/>
              <a:t>to </a:t>
            </a:r>
            <a:r>
              <a:rPr lang="en-US" sz="2400" dirty="0" smtClean="0"/>
              <a:t>a project life of 25 years)</a:t>
            </a:r>
          </a:p>
          <a:p>
            <a:pPr algn="ctr" fontAlgn="auto"/>
            <a:r>
              <a:rPr lang="en-US" sz="2400" b="1" dirty="0"/>
              <a:t>40-acre-5-spot pattern</a:t>
            </a:r>
            <a:endParaRPr lang="en-US" sz="2400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60" y="1186339"/>
            <a:ext cx="7251700" cy="413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8"/>
          <p:cNvSpPr txBox="1">
            <a:spLocks/>
          </p:cNvSpPr>
          <p:nvPr/>
        </p:nvSpPr>
        <p:spPr bwMode="auto">
          <a:xfrm>
            <a:off x="175260" y="637699"/>
            <a:ext cx="8839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b="1" dirty="0" smtClean="0">
                <a:solidFill>
                  <a:srgbClr val="000000"/>
                </a:solidFill>
                <a:cs typeface="Arial" pitchFamily="34" charset="0"/>
              </a:rPr>
              <a:t>Prediction Results (Reservoir Y, ~1 MMT CO</a:t>
            </a:r>
            <a:r>
              <a:rPr lang="en-US" b="1" baseline="-25000" dirty="0" smtClean="0">
                <a:solidFill>
                  <a:srgbClr val="000000"/>
                </a:solidFill>
                <a:cs typeface="Arial" pitchFamily="34" charset="0"/>
              </a:rPr>
              <a:t>2</a:t>
            </a:r>
            <a:r>
              <a:rPr lang="en-US" b="1" dirty="0" smtClean="0">
                <a:solidFill>
                  <a:srgbClr val="000000"/>
                </a:solidFill>
                <a:cs typeface="Arial" pitchFamily="34" charset="0"/>
              </a:rPr>
              <a:t> injection/year)</a:t>
            </a:r>
            <a:endParaRPr lang="en-US" b="1" dirty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188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8001000" y="11113"/>
            <a:ext cx="11430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/>
            <a:r>
              <a:rPr lang="en-US" sz="1200" b="1">
                <a:solidFill>
                  <a:srgbClr val="000000"/>
                </a:solidFill>
                <a:latin typeface="Calibri" pitchFamily="34" charset="0"/>
              </a:rPr>
              <a:t>Slide </a:t>
            </a:r>
            <a:fld id="{952D1DDE-79A3-4462-ACA7-E5EC0E234F9D}" type="slidenum">
              <a:rPr lang="en-US" sz="1200" b="1">
                <a:solidFill>
                  <a:srgbClr val="000000"/>
                </a:solidFill>
                <a:latin typeface="Calibri" pitchFamily="34" charset="0"/>
              </a:rPr>
              <a:pPr algn="r" eaLnBrk="1" hangingPunct="1"/>
              <a:t>23</a:t>
            </a:fld>
            <a:endParaRPr lang="en-US" sz="1200" b="1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7" name="Picture 2" descr="CSUB Logo Blue"/>
          <p:cNvPicPr>
            <a:picLocks noChangeAspect="1" noChangeArrowheads="1"/>
          </p:cNvPicPr>
          <p:nvPr/>
        </p:nvPicPr>
        <p:blipFill>
          <a:blip r:embed="rId3" cstate="print"/>
          <a:srcRect b="10000"/>
          <a:stretch>
            <a:fillRect/>
          </a:stretch>
        </p:blipFill>
        <p:spPr bwMode="auto">
          <a:xfrm>
            <a:off x="152400" y="150019"/>
            <a:ext cx="1676400" cy="502920"/>
          </a:xfrm>
          <a:prstGeom prst="rect">
            <a:avLst/>
          </a:prstGeom>
          <a:noFill/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-6031" y="-76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22556" y="5029200"/>
            <a:ext cx="82677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Field wide </a:t>
            </a:r>
            <a:r>
              <a:rPr lang="en-US" sz="2400" dirty="0"/>
              <a:t>CO</a:t>
            </a:r>
            <a:r>
              <a:rPr lang="en-US" sz="2400" baseline="-25000" dirty="0"/>
              <a:t>2</a:t>
            </a:r>
            <a:r>
              <a:rPr lang="en-US" sz="2400" dirty="0"/>
              <a:t>-EOR and storage potential predication </a:t>
            </a:r>
            <a:r>
              <a:rPr lang="en-US" sz="2400" dirty="0" smtClean="0"/>
              <a:t>results                          </a:t>
            </a:r>
            <a:endParaRPr lang="en-US" sz="2400" dirty="0"/>
          </a:p>
          <a:p>
            <a:pPr algn="ctr"/>
            <a:r>
              <a:rPr lang="en-US" sz="2400" dirty="0" smtClean="0"/>
              <a:t>@1 </a:t>
            </a:r>
            <a:r>
              <a:rPr lang="en-US" sz="2400" dirty="0"/>
              <a:t>HCPV fluid </a:t>
            </a:r>
            <a:r>
              <a:rPr lang="en-US" sz="2400" dirty="0" smtClean="0"/>
              <a:t>Injection </a:t>
            </a:r>
          </a:p>
          <a:p>
            <a:pPr algn="ctr"/>
            <a:r>
              <a:rPr lang="en-US" sz="2400" dirty="0"/>
              <a:t>(</a:t>
            </a:r>
            <a:r>
              <a:rPr lang="en-US" sz="2400" dirty="0" smtClean="0"/>
              <a:t>equivalent to a project life of 25 years)</a:t>
            </a:r>
            <a:endParaRPr lang="en-US" sz="2400" dirty="0"/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8470598"/>
              </p:ext>
            </p:extLst>
          </p:nvPr>
        </p:nvGraphicFramePr>
        <p:xfrm>
          <a:off x="317820" y="1295400"/>
          <a:ext cx="4248149" cy="34954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6986018"/>
              </p:ext>
            </p:extLst>
          </p:nvPr>
        </p:nvGraphicFramePr>
        <p:xfrm>
          <a:off x="4751657" y="1295400"/>
          <a:ext cx="4248149" cy="3494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Title 8"/>
          <p:cNvSpPr txBox="1">
            <a:spLocks/>
          </p:cNvSpPr>
          <p:nvPr/>
        </p:nvSpPr>
        <p:spPr bwMode="auto">
          <a:xfrm>
            <a:off x="175260" y="637699"/>
            <a:ext cx="8839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b="1" dirty="0" smtClean="0">
                <a:solidFill>
                  <a:srgbClr val="000000"/>
                </a:solidFill>
                <a:cs typeface="Arial" pitchFamily="34" charset="0"/>
              </a:rPr>
              <a:t>Prediction Results (Reservoir Y, ~1 MMT CO</a:t>
            </a:r>
            <a:r>
              <a:rPr lang="en-US" b="1" baseline="-25000" dirty="0" smtClean="0">
                <a:solidFill>
                  <a:srgbClr val="000000"/>
                </a:solidFill>
                <a:cs typeface="Arial" pitchFamily="34" charset="0"/>
              </a:rPr>
              <a:t>2</a:t>
            </a:r>
            <a:r>
              <a:rPr lang="en-US" b="1" dirty="0" smtClean="0">
                <a:solidFill>
                  <a:srgbClr val="000000"/>
                </a:solidFill>
                <a:cs typeface="Arial" pitchFamily="34" charset="0"/>
              </a:rPr>
              <a:t> injection/year)</a:t>
            </a:r>
            <a:endParaRPr lang="en-US" b="1" dirty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9770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itle 8"/>
          <p:cNvSpPr txBox="1">
            <a:spLocks/>
          </p:cNvSpPr>
          <p:nvPr/>
        </p:nvSpPr>
        <p:spPr bwMode="auto">
          <a:xfrm>
            <a:off x="381000" y="533400"/>
            <a:ext cx="8382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4000" b="1" dirty="0" smtClean="0">
                <a:solidFill>
                  <a:srgbClr val="000000"/>
                </a:solidFill>
                <a:cs typeface="Arial" pitchFamily="34" charset="0"/>
              </a:rPr>
              <a:t>Summary</a:t>
            </a:r>
            <a:endParaRPr lang="en-US" sz="4000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6146" name="Title 8"/>
          <p:cNvSpPr txBox="1">
            <a:spLocks/>
          </p:cNvSpPr>
          <p:nvPr/>
        </p:nvSpPr>
        <p:spPr bwMode="auto">
          <a:xfrm>
            <a:off x="228600" y="1371600"/>
            <a:ext cx="85344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lvl="1" algn="just">
              <a:buFont typeface="Wingdings" pitchFamily="2" charset="2"/>
              <a:buChar char="Ø"/>
            </a:pPr>
            <a:r>
              <a:rPr lang="en-US" sz="2000" dirty="0"/>
              <a:t>Both of the reservoirs investigated in the study have potential for a large scale (injection of more than 1 </a:t>
            </a:r>
            <a:r>
              <a:rPr lang="en-US" sz="2000" dirty="0" smtClean="0"/>
              <a:t>MMT </a:t>
            </a:r>
            <a:r>
              <a:rPr lang="en-US" sz="2000" dirty="0"/>
              <a:t>CO</a:t>
            </a:r>
            <a:r>
              <a:rPr lang="en-US" sz="2000" baseline="-25000" dirty="0"/>
              <a:t>2</a:t>
            </a:r>
            <a:r>
              <a:rPr lang="en-US" sz="2000" dirty="0"/>
              <a:t> per year) CO</a:t>
            </a:r>
            <a:r>
              <a:rPr lang="en-US" sz="2000" baseline="-25000" dirty="0"/>
              <a:t>2</a:t>
            </a:r>
            <a:r>
              <a:rPr lang="en-US" sz="2000" dirty="0"/>
              <a:t>-EOR and storage </a:t>
            </a:r>
            <a:r>
              <a:rPr lang="en-US" sz="2000" dirty="0" smtClean="0"/>
              <a:t>project.</a:t>
            </a:r>
            <a:endParaRPr lang="en-US" sz="2000" dirty="0" smtClean="0"/>
          </a:p>
          <a:p>
            <a:pPr marL="457200" lvl="1" indent="0" algn="just"/>
            <a:endParaRPr lang="en-US" sz="2000" dirty="0"/>
          </a:p>
          <a:p>
            <a:pPr lvl="1" algn="just">
              <a:buFont typeface="Wingdings" pitchFamily="2" charset="2"/>
              <a:buChar char="Ø"/>
            </a:pPr>
            <a:r>
              <a:rPr lang="en-US" sz="2000" dirty="0"/>
              <a:t>Compared to continuous miscible CO</a:t>
            </a:r>
            <a:r>
              <a:rPr lang="en-US" sz="2000" baseline="-25000" dirty="0"/>
              <a:t>2</a:t>
            </a:r>
            <a:r>
              <a:rPr lang="en-US" sz="2000" dirty="0"/>
              <a:t> injection, 1:1 WAG injection looks to be more promising recovery process in terms of both the incremental recovery and the amount of CO</a:t>
            </a:r>
            <a:r>
              <a:rPr lang="en-US" sz="2000" baseline="-25000" dirty="0"/>
              <a:t>2</a:t>
            </a:r>
            <a:r>
              <a:rPr lang="en-US" sz="2000" dirty="0"/>
              <a:t> stored </a:t>
            </a:r>
            <a:r>
              <a:rPr lang="en-US" sz="2000" dirty="0" smtClean="0"/>
              <a:t>incidentally in </a:t>
            </a:r>
            <a:r>
              <a:rPr lang="en-US" sz="2000" dirty="0"/>
              <a:t>the </a:t>
            </a:r>
            <a:r>
              <a:rPr lang="en-US" sz="2000" dirty="0" smtClean="0"/>
              <a:t>reservoir.</a:t>
            </a:r>
            <a:endParaRPr lang="en-US" sz="2000" dirty="0" smtClean="0"/>
          </a:p>
          <a:p>
            <a:pPr lvl="1" algn="just">
              <a:buFont typeface="Wingdings" pitchFamily="2" charset="2"/>
              <a:buChar char="Ø"/>
            </a:pPr>
            <a:endParaRPr lang="en-US" sz="2000" dirty="0"/>
          </a:p>
          <a:p>
            <a:pPr lvl="1" algn="just">
              <a:buFont typeface="Wingdings" pitchFamily="2" charset="2"/>
              <a:buChar char="Ø"/>
            </a:pPr>
            <a:r>
              <a:rPr lang="en-US" sz="2000" dirty="0" smtClean="0"/>
              <a:t>The </a:t>
            </a:r>
            <a:r>
              <a:rPr lang="en-US" sz="2000" dirty="0"/>
              <a:t>analysis presented in the study can be potentially used to identify candidate reservoirs beyond initial screening and simple </a:t>
            </a:r>
            <a:r>
              <a:rPr lang="en-US" sz="2000" dirty="0" smtClean="0"/>
              <a:t>estimations.</a:t>
            </a:r>
            <a:endParaRPr lang="en-US" sz="2000" dirty="0" smtClean="0"/>
          </a:p>
        </p:txBody>
      </p:sp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8001000" y="11113"/>
            <a:ext cx="11430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/>
            <a:r>
              <a:rPr lang="en-US" sz="1200" b="1">
                <a:solidFill>
                  <a:srgbClr val="000000"/>
                </a:solidFill>
                <a:latin typeface="Calibri" pitchFamily="34" charset="0"/>
              </a:rPr>
              <a:t>Slide </a:t>
            </a:r>
            <a:fld id="{952D1DDE-79A3-4462-ACA7-E5EC0E234F9D}" type="slidenum">
              <a:rPr lang="en-US" sz="1200" b="1">
                <a:solidFill>
                  <a:srgbClr val="000000"/>
                </a:solidFill>
                <a:latin typeface="Calibri" pitchFamily="34" charset="0"/>
              </a:rPr>
              <a:pPr algn="r" eaLnBrk="1" hangingPunct="1"/>
              <a:t>24</a:t>
            </a:fld>
            <a:endParaRPr lang="en-US" sz="1200" b="1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7" name="Picture 2" descr="CSUB Logo Blue"/>
          <p:cNvPicPr>
            <a:picLocks noChangeAspect="1" noChangeArrowheads="1"/>
          </p:cNvPicPr>
          <p:nvPr/>
        </p:nvPicPr>
        <p:blipFill>
          <a:blip r:embed="rId2" cstate="print"/>
          <a:srcRect b="10000"/>
          <a:stretch>
            <a:fillRect/>
          </a:stretch>
        </p:blipFill>
        <p:spPr bwMode="auto">
          <a:xfrm>
            <a:off x="152400" y="150019"/>
            <a:ext cx="1676400" cy="5029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99755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itle 1"/>
          <p:cNvSpPr txBox="1">
            <a:spLocks/>
          </p:cNvSpPr>
          <p:nvPr/>
        </p:nvSpPr>
        <p:spPr bwMode="auto">
          <a:xfrm>
            <a:off x="99060" y="1828800"/>
            <a:ext cx="8763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7200" b="1" dirty="0" smtClean="0">
                <a:solidFill>
                  <a:srgbClr val="000000"/>
                </a:solidFill>
              </a:rPr>
              <a:t>Thank You </a:t>
            </a:r>
            <a:endParaRPr lang="en-US" sz="7200" b="1" dirty="0">
              <a:solidFill>
                <a:srgbClr val="000000"/>
              </a:solidFill>
            </a:endParaRPr>
          </a:p>
          <a:p>
            <a:pPr algn="ctr" eaLnBrk="1" hangingPunct="1"/>
            <a:endParaRPr lang="en-US" sz="7200" b="1" dirty="0" smtClean="0">
              <a:solidFill>
                <a:srgbClr val="000000"/>
              </a:solidFill>
            </a:endParaRPr>
          </a:p>
        </p:txBody>
      </p:sp>
      <p:sp>
        <p:nvSpPr>
          <p:cNvPr id="8194" name="Title 8"/>
          <p:cNvSpPr txBox="1">
            <a:spLocks/>
          </p:cNvSpPr>
          <p:nvPr/>
        </p:nvSpPr>
        <p:spPr bwMode="auto">
          <a:xfrm>
            <a:off x="251460" y="3733800"/>
            <a:ext cx="86106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sz="3600" dirty="0" err="1" smtClean="0">
                <a:solidFill>
                  <a:srgbClr val="000000"/>
                </a:solidFill>
                <a:cs typeface="Arial" pitchFamily="34" charset="0"/>
              </a:rPr>
              <a:t>Dayanand</a:t>
            </a:r>
            <a:r>
              <a:rPr lang="en-US" sz="3600" dirty="0" smtClean="0">
                <a:solidFill>
                  <a:srgbClr val="000000"/>
                </a:solidFill>
                <a:cs typeface="Arial" pitchFamily="34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cs typeface="Arial" pitchFamily="34" charset="0"/>
              </a:rPr>
              <a:t>Saini</a:t>
            </a:r>
            <a:endParaRPr lang="en-US" sz="3600" dirty="0" smtClean="0">
              <a:solidFill>
                <a:srgbClr val="000000"/>
              </a:solidFill>
              <a:cs typeface="Arial" pitchFamily="34" charset="0"/>
            </a:endParaRPr>
          </a:p>
          <a:p>
            <a:pPr algn="ctr" eaLnBrk="1" hangingPunct="1"/>
            <a:r>
              <a:rPr lang="en-US" sz="3600" dirty="0" smtClean="0">
                <a:solidFill>
                  <a:srgbClr val="000000"/>
                </a:solidFill>
                <a:cs typeface="Arial" pitchFamily="34" charset="0"/>
                <a:hlinkClick r:id="rId3"/>
              </a:rPr>
              <a:t>dsaini@csub.edu</a:t>
            </a:r>
            <a:endParaRPr lang="en-US" sz="3600" dirty="0" smtClean="0">
              <a:solidFill>
                <a:srgbClr val="000000"/>
              </a:solidFill>
              <a:cs typeface="Arial" pitchFamily="34" charset="0"/>
            </a:endParaRPr>
          </a:p>
          <a:p>
            <a:pPr algn="ctr" eaLnBrk="1" hangingPunct="1"/>
            <a:r>
              <a:rPr lang="en-US" sz="3600" dirty="0" smtClean="0">
                <a:solidFill>
                  <a:srgbClr val="000000"/>
                </a:solidFill>
                <a:cs typeface="Arial" pitchFamily="34" charset="0"/>
              </a:rPr>
              <a:t>661-654-2845</a:t>
            </a:r>
            <a:endParaRPr lang="en-US" sz="36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8195" name="TextBox 5"/>
          <p:cNvSpPr txBox="1">
            <a:spLocks noChangeArrowheads="1"/>
          </p:cNvSpPr>
          <p:nvPr/>
        </p:nvSpPr>
        <p:spPr bwMode="auto">
          <a:xfrm>
            <a:off x="8001000" y="11113"/>
            <a:ext cx="11430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/>
            <a:r>
              <a:rPr lang="en-US" sz="1200" b="1">
                <a:solidFill>
                  <a:srgbClr val="FFFFFF"/>
                </a:solidFill>
                <a:latin typeface="Calibri" pitchFamily="34" charset="0"/>
              </a:rPr>
              <a:t>Slide </a:t>
            </a:r>
            <a:fld id="{22074538-B705-4833-9BE5-94E147A2ED11}" type="slidenum">
              <a:rPr lang="en-US" sz="1200" b="1">
                <a:solidFill>
                  <a:srgbClr val="FFFFFF"/>
                </a:solidFill>
                <a:latin typeface="Calibri" pitchFamily="34" charset="0"/>
              </a:rPr>
              <a:pPr algn="r" eaLnBrk="1" hangingPunct="1"/>
              <a:t>25</a:t>
            </a:fld>
            <a:endParaRPr lang="en-US" sz="1200" b="1">
              <a:solidFill>
                <a:srgbClr val="FFFFFF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1949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3129</TotalTime>
  <Words>1300</Words>
  <Application>Microsoft Office PowerPoint</Application>
  <PresentationFormat>On-screen Show (4:3)</PresentationFormat>
  <Paragraphs>313</Paragraphs>
  <Slides>25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                                                                        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                                                              </dc:title>
  <dc:creator>dsaini</dc:creator>
  <cp:lastModifiedBy>Windows User</cp:lastModifiedBy>
  <cp:revision>794</cp:revision>
  <dcterms:created xsi:type="dcterms:W3CDTF">2013-01-30T01:52:26Z</dcterms:created>
  <dcterms:modified xsi:type="dcterms:W3CDTF">2015-11-21T17:34:22Z</dcterms:modified>
</cp:coreProperties>
</file>