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ms-office.activeX"/>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activeX/activeX1.xml" ContentType="application/vnd.ms-office.activeX+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413" r:id="rId2"/>
    <p:sldId id="414" r:id="rId3"/>
    <p:sldId id="257" r:id="rId4"/>
    <p:sldId id="258" r:id="rId5"/>
    <p:sldId id="259" r:id="rId6"/>
    <p:sldId id="260" r:id="rId7"/>
    <p:sldId id="262" r:id="rId8"/>
    <p:sldId id="264" r:id="rId9"/>
    <p:sldId id="265" r:id="rId10"/>
    <p:sldId id="266" r:id="rId11"/>
    <p:sldId id="270" r:id="rId12"/>
    <p:sldId id="271" r:id="rId13"/>
    <p:sldId id="275" r:id="rId14"/>
    <p:sldId id="276" r:id="rId15"/>
    <p:sldId id="273" r:id="rId16"/>
    <p:sldId id="397" r:id="rId17"/>
    <p:sldId id="398" r:id="rId18"/>
    <p:sldId id="399" r:id="rId19"/>
    <p:sldId id="387" r:id="rId20"/>
    <p:sldId id="400" r:id="rId21"/>
    <p:sldId id="401" r:id="rId22"/>
    <p:sldId id="402" r:id="rId23"/>
    <p:sldId id="403" r:id="rId24"/>
    <p:sldId id="404" r:id="rId25"/>
    <p:sldId id="405" r:id="rId26"/>
    <p:sldId id="406" r:id="rId27"/>
    <p:sldId id="407" r:id="rId28"/>
    <p:sldId id="408" r:id="rId29"/>
    <p:sldId id="409" r:id="rId30"/>
    <p:sldId id="296" r:id="rId31"/>
    <p:sldId id="410" r:id="rId32"/>
    <p:sldId id="411" r:id="rId33"/>
    <p:sldId id="412" r:id="rId34"/>
    <p:sldId id="395" r:id="rId35"/>
    <p:sldId id="371" r:id="rId36"/>
    <p:sldId id="302" r:id="rId37"/>
    <p:sldId id="304" r:id="rId38"/>
    <p:sldId id="305" r:id="rId39"/>
    <p:sldId id="306" r:id="rId40"/>
    <p:sldId id="307" r:id="rId41"/>
    <p:sldId id="308" r:id="rId42"/>
    <p:sldId id="309" r:id="rId43"/>
    <p:sldId id="310" r:id="rId44"/>
    <p:sldId id="311" r:id="rId45"/>
    <p:sldId id="312" r:id="rId46"/>
    <p:sldId id="314" r:id="rId47"/>
    <p:sldId id="315" r:id="rId48"/>
    <p:sldId id="325" r:id="rId49"/>
    <p:sldId id="326" r:id="rId50"/>
    <p:sldId id="327" r:id="rId51"/>
    <p:sldId id="328" r:id="rId52"/>
    <p:sldId id="329" r:id="rId53"/>
    <p:sldId id="330" r:id="rId54"/>
    <p:sldId id="331" r:id="rId55"/>
    <p:sldId id="332" r:id="rId56"/>
    <p:sldId id="333" r:id="rId57"/>
    <p:sldId id="334" r:id="rId58"/>
    <p:sldId id="335" r:id="rId59"/>
    <p:sldId id="394" r:id="rId60"/>
    <p:sldId id="384" r:id="rId61"/>
    <p:sldId id="386" r:id="rId62"/>
    <p:sldId id="415" r:id="rId6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Documents%20and%20Settings\HP\&#26700;&#38754;\GMR&#33455;&#29255;HBV&#20998;&#22411;&#23454;&#39564;&#25968;&#25454;.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HP\&#26700;&#38754;\GMR&#33455;&#29255;HBV&#20998;&#22411;&#23454;&#39564;&#25968;&#25454;.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37"/>
  <c:clrMapOvr bg1="lt1" tx1="dk1" bg2="lt2" tx2="dk2" accent1="accent1" accent2="accent2" accent3="accent3" accent4="accent4" accent5="accent5" accent6="accent6" hlink="hlink" folHlink="folHlink"/>
  <c:chart>
    <c:view3D>
      <c:rAngAx val="1"/>
    </c:view3D>
    <c:plotArea>
      <c:layout>
        <c:manualLayout>
          <c:layoutTarget val="inner"/>
          <c:xMode val="edge"/>
          <c:yMode val="edge"/>
          <c:x val="0.13533573928258968"/>
          <c:y val="0.1532524059492564"/>
          <c:w val="0.83410870516185476"/>
          <c:h val="0.7307677165354427"/>
        </c:manualLayout>
      </c:layout>
      <c:bar3DChart>
        <c:barDir val="col"/>
        <c:grouping val="clustered"/>
        <c:varyColors val="1"/>
        <c:ser>
          <c:idx val="0"/>
          <c:order val="0"/>
          <c:spPr>
            <a:scene3d>
              <a:camera prst="orthographicFront"/>
              <a:lightRig rig="threePt" dir="t"/>
            </a:scene3d>
            <a:sp3d prstMaterial="matte">
              <a:contourClr>
                <a:srgbClr val="000000"/>
              </a:contourClr>
            </a:sp3d>
          </c:spPr>
          <c:dPt>
            <c:idx val="0"/>
            <c:spPr>
              <a:solidFill>
                <a:srgbClr val="FFFF00"/>
              </a:solidFill>
              <a:scene3d>
                <a:camera prst="orthographicFront"/>
                <a:lightRig rig="threePt" dir="t"/>
              </a:scene3d>
              <a:sp3d prstMaterial="matte">
                <a:contourClr>
                  <a:srgbClr val="000000"/>
                </a:contourClr>
              </a:sp3d>
            </c:spPr>
          </c:dPt>
          <c:dPt>
            <c:idx val="1"/>
            <c:spPr>
              <a:solidFill>
                <a:srgbClr val="FF0000"/>
              </a:solidFill>
              <a:ln>
                <a:noFill/>
              </a:ln>
              <a:effectLst>
                <a:outerShdw blurRad="76200" dir="13500000" sy="23000" kx="1200000" algn="br" rotWithShape="0">
                  <a:prstClr val="black">
                    <a:alpha val="20000"/>
                  </a:prstClr>
                </a:outerShdw>
              </a:effectLst>
              <a:scene3d>
                <a:camera prst="orthographicFront"/>
                <a:lightRig rig="threePt" dir="t"/>
              </a:scene3d>
              <a:sp3d prstMaterial="matte">
                <a:contourClr>
                  <a:srgbClr val="000000"/>
                </a:contourClr>
              </a:sp3d>
            </c:spPr>
          </c:dPt>
          <c:dPt>
            <c:idx val="2"/>
            <c:spPr>
              <a:solidFill>
                <a:srgbClr val="0070C0"/>
              </a:solidFill>
              <a:ln>
                <a:noFill/>
              </a:ln>
              <a:effectLst>
                <a:outerShdw blurRad="76200" dir="13500000" sy="23000" kx="1200000" algn="br" rotWithShape="0">
                  <a:prstClr val="black">
                    <a:alpha val="20000"/>
                  </a:prstClr>
                </a:outerShdw>
              </a:effectLst>
              <a:scene3d>
                <a:camera prst="orthographicFront"/>
                <a:lightRig rig="threePt" dir="t"/>
              </a:scene3d>
              <a:sp3d prstMaterial="matte">
                <a:contourClr>
                  <a:srgbClr val="000000"/>
                </a:contourClr>
              </a:sp3d>
            </c:spPr>
          </c:dPt>
          <c:dPt>
            <c:idx val="3"/>
            <c:spPr>
              <a:solidFill>
                <a:srgbClr val="92D050"/>
              </a:solidFill>
              <a:ln>
                <a:noFill/>
              </a:ln>
              <a:effectLst>
                <a:outerShdw blurRad="76200" dir="13500000" sy="23000" kx="1200000" algn="br" rotWithShape="0">
                  <a:prstClr val="black">
                    <a:alpha val="20000"/>
                  </a:prstClr>
                </a:outerShdw>
              </a:effectLst>
              <a:scene3d>
                <a:camera prst="orthographicFront"/>
                <a:lightRig rig="threePt" dir="t"/>
              </a:scene3d>
              <a:sp3d prstMaterial="matte">
                <a:contourClr>
                  <a:srgbClr val="000000"/>
                </a:contourClr>
              </a:sp3d>
            </c:spPr>
          </c:dPt>
          <c:cat>
            <c:strRef>
              <c:f>Sheet1!$B$34:$B$37</c:f>
              <c:strCache>
                <c:ptCount val="4"/>
                <c:pt idx="0">
                  <c:v>NTC</c:v>
                </c:pt>
                <c:pt idx="1">
                  <c:v>Probe T</c:v>
                </c:pt>
                <c:pt idx="2">
                  <c:v>Probe B</c:v>
                </c:pt>
                <c:pt idx="3">
                  <c:v>Probe C</c:v>
                </c:pt>
              </c:strCache>
            </c:strRef>
          </c:cat>
          <c:val>
            <c:numRef>
              <c:f>Sheet1!$C$34:$C$37</c:f>
              <c:numCache>
                <c:formatCode>General</c:formatCode>
                <c:ptCount val="4"/>
                <c:pt idx="0">
                  <c:v>0</c:v>
                </c:pt>
                <c:pt idx="1">
                  <c:v>0.21000000000000021</c:v>
                </c:pt>
                <c:pt idx="2">
                  <c:v>0.21000000000000021</c:v>
                </c:pt>
                <c:pt idx="3">
                  <c:v>2.0000000000000052E-2</c:v>
                </c:pt>
              </c:numCache>
            </c:numRef>
          </c:val>
        </c:ser>
        <c:shape val="cylinder"/>
        <c:axId val="43546496"/>
        <c:axId val="43549056"/>
        <c:axId val="0"/>
      </c:bar3DChart>
      <c:catAx>
        <c:axId val="43546496"/>
        <c:scaling>
          <c:orientation val="minMax"/>
        </c:scaling>
        <c:axPos val="b"/>
        <c:tickLblPos val="nextTo"/>
        <c:txPr>
          <a:bodyPr/>
          <a:lstStyle/>
          <a:p>
            <a:pPr>
              <a:defRPr lang="zh-CN"/>
            </a:pPr>
            <a:endParaRPr lang="en-US"/>
          </a:p>
        </c:txPr>
        <c:crossAx val="43549056"/>
        <c:crosses val="autoZero"/>
        <c:auto val="1"/>
        <c:lblAlgn val="ctr"/>
        <c:lblOffset val="100"/>
      </c:catAx>
      <c:valAx>
        <c:axId val="43549056"/>
        <c:scaling>
          <c:orientation val="minMax"/>
        </c:scaling>
        <c:axPos val="l"/>
        <c:majorGridlines/>
        <c:numFmt formatCode="General" sourceLinked="1"/>
        <c:tickLblPos val="nextTo"/>
        <c:txPr>
          <a:bodyPr/>
          <a:lstStyle/>
          <a:p>
            <a:pPr>
              <a:defRPr lang="zh-CN"/>
            </a:pPr>
            <a:endParaRPr lang="en-US"/>
          </a:p>
        </c:txPr>
        <c:crossAx val="43546496"/>
        <c:crosses val="autoZero"/>
        <c:crossBetween val="between"/>
      </c:valAx>
    </c:plotArea>
    <c:plotVisOnly val="1"/>
    <c:dispBlanksAs val="gap"/>
  </c:chart>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37"/>
  <c:clrMapOvr bg1="lt1" tx1="dk1" bg2="lt2" tx2="dk2" accent1="accent1" accent2="accent2" accent3="accent3" accent4="accent4" accent5="accent5" accent6="accent6" hlink="hlink" folHlink="folHlink"/>
  <c:chart>
    <c:title>
      <c:tx>
        <c:rich>
          <a:bodyPr/>
          <a:lstStyle/>
          <a:p>
            <a:pPr>
              <a:defRPr lang="zh-CN"/>
            </a:pPr>
            <a:r>
              <a:rPr lang="zh-CN" altLang="en-US" sz="1000" dirty="0"/>
              <a:t>基于巨磁电阻</a:t>
            </a:r>
            <a:r>
              <a:rPr lang="en-US" altLang="zh-CN" sz="1000" dirty="0"/>
              <a:t>(</a:t>
            </a:r>
            <a:r>
              <a:rPr lang="en-US" altLang="en-US" sz="1000" dirty="0"/>
              <a:t>GMR)</a:t>
            </a:r>
            <a:r>
              <a:rPr lang="zh-CN" altLang="en-US" sz="1000" dirty="0"/>
              <a:t>的</a:t>
            </a:r>
            <a:r>
              <a:rPr lang="en-US" altLang="en-US" sz="1000" dirty="0"/>
              <a:t>HBV C</a:t>
            </a:r>
            <a:r>
              <a:rPr lang="zh-CN" altLang="en-US" sz="1000" dirty="0"/>
              <a:t>基因型检测</a:t>
            </a:r>
            <a:endParaRPr lang="en-US" altLang="zh-CN" sz="1000" dirty="0"/>
          </a:p>
        </c:rich>
      </c:tx>
      <c:layout>
        <c:manualLayout>
          <c:xMode val="edge"/>
          <c:yMode val="edge"/>
          <c:x val="0.15591260062013573"/>
          <c:y val="1.9200814954895645E-2"/>
        </c:manualLayout>
      </c:layout>
    </c:title>
    <c:view3D>
      <c:rAngAx val="1"/>
    </c:view3D>
    <c:plotArea>
      <c:layout>
        <c:manualLayout>
          <c:layoutTarget val="inner"/>
          <c:xMode val="edge"/>
          <c:yMode val="edge"/>
          <c:x val="9.6224788154851568E-2"/>
          <c:y val="0.19076570907315016"/>
          <c:w val="0.88358048600659989"/>
          <c:h val="0.68141943714758102"/>
        </c:manualLayout>
      </c:layout>
      <c:bar3DChart>
        <c:barDir val="col"/>
        <c:grouping val="clustered"/>
        <c:ser>
          <c:idx val="0"/>
          <c:order val="0"/>
          <c:tx>
            <c:v>基于巨磁电阻(GMR)的HBV C基因型检测</c:v>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idx val="0"/>
            <c:spPr>
              <a:solidFill>
                <a:srgbClr val="FFFF00"/>
              </a:solidFill>
              <a:ln>
                <a:noFill/>
              </a:ln>
              <a:effectLst>
                <a:outerShdw blurRad="40000" dist="23000" dir="5400000" rotWithShape="0">
                  <a:srgbClr val="000000">
                    <a:alpha val="35000"/>
                  </a:srgbClr>
                </a:outerShdw>
              </a:effectLst>
              <a:scene3d>
                <a:camera prst="orthographicFront"/>
                <a:lightRig rig="threePt" dir="t">
                  <a:rot lat="0" lon="0" rev="1200000"/>
                </a:lightRig>
              </a:scene3d>
              <a:sp3d/>
            </c:spPr>
          </c:dPt>
          <c:dPt>
            <c:idx val="1"/>
            <c:spPr>
              <a:solidFill>
                <a:srgbClr val="FF0000"/>
              </a:solidFill>
              <a:ln>
                <a:noFill/>
              </a:ln>
              <a:effectLst>
                <a:outerShdw blurRad="40000" dist="23000" dir="5400000" rotWithShape="0">
                  <a:srgbClr val="000000">
                    <a:alpha val="35000"/>
                  </a:srgbClr>
                </a:outerShdw>
              </a:effectLst>
              <a:scene3d>
                <a:camera prst="orthographicFront"/>
                <a:lightRig rig="threePt" dir="t">
                  <a:rot lat="0" lon="0" rev="1200000"/>
                </a:lightRig>
              </a:scene3d>
              <a:sp3d/>
            </c:spPr>
          </c:dPt>
          <c:dPt>
            <c:idx val="2"/>
            <c:spPr>
              <a:solidFill>
                <a:srgbClr val="0070C0"/>
              </a:solidFill>
              <a:ln>
                <a:noFill/>
              </a:ln>
              <a:effectLst>
                <a:outerShdw blurRad="40000" dist="23000" dir="5400000" rotWithShape="0">
                  <a:srgbClr val="000000">
                    <a:alpha val="35000"/>
                  </a:srgbClr>
                </a:outerShdw>
              </a:effectLst>
              <a:scene3d>
                <a:camera prst="orthographicFront"/>
                <a:lightRig rig="threePt" dir="t">
                  <a:rot lat="0" lon="0" rev="1200000"/>
                </a:lightRig>
              </a:scene3d>
              <a:sp3d/>
            </c:spPr>
          </c:dPt>
          <c:dPt>
            <c:idx val="3"/>
            <c:spPr>
              <a:solidFill>
                <a:srgbClr val="92D050"/>
              </a:solidFill>
              <a:ln>
                <a:noFill/>
              </a:ln>
              <a:effectLst>
                <a:outerShdw blurRad="40000" dist="23000" dir="5400000" rotWithShape="0">
                  <a:srgbClr val="000000">
                    <a:alpha val="35000"/>
                  </a:srgbClr>
                </a:outerShdw>
              </a:effectLst>
              <a:scene3d>
                <a:camera prst="orthographicFront"/>
                <a:lightRig rig="threePt" dir="t">
                  <a:rot lat="0" lon="0" rev="1200000"/>
                </a:lightRig>
              </a:scene3d>
              <a:sp3d/>
            </c:spPr>
          </c:dPt>
          <c:cat>
            <c:strRef>
              <c:f>Sheet1!$B$9:$B$12</c:f>
              <c:strCache>
                <c:ptCount val="4"/>
                <c:pt idx="0">
                  <c:v>NTC</c:v>
                </c:pt>
                <c:pt idx="1">
                  <c:v>Probe T</c:v>
                </c:pt>
                <c:pt idx="2">
                  <c:v>Probe B</c:v>
                </c:pt>
                <c:pt idx="3">
                  <c:v>Probe C</c:v>
                </c:pt>
              </c:strCache>
            </c:strRef>
          </c:cat>
          <c:val>
            <c:numRef>
              <c:f>Sheet1!$C$9:$C$12</c:f>
              <c:numCache>
                <c:formatCode>General</c:formatCode>
                <c:ptCount val="4"/>
                <c:pt idx="0">
                  <c:v>1.4999999999999998E-2</c:v>
                </c:pt>
                <c:pt idx="1">
                  <c:v>0.35000000000000031</c:v>
                </c:pt>
                <c:pt idx="2">
                  <c:v>1.4999999999999998E-2</c:v>
                </c:pt>
                <c:pt idx="3">
                  <c:v>0.19</c:v>
                </c:pt>
              </c:numCache>
            </c:numRef>
          </c:val>
        </c:ser>
        <c:shape val="cylinder"/>
        <c:axId val="63708160"/>
        <c:axId val="63711104"/>
        <c:axId val="0"/>
      </c:bar3DChart>
      <c:catAx>
        <c:axId val="63708160"/>
        <c:scaling>
          <c:orientation val="minMax"/>
        </c:scaling>
        <c:axPos val="b"/>
        <c:tickLblPos val="nextTo"/>
        <c:txPr>
          <a:bodyPr/>
          <a:lstStyle/>
          <a:p>
            <a:pPr>
              <a:defRPr lang="zh-CN"/>
            </a:pPr>
            <a:endParaRPr lang="en-US"/>
          </a:p>
        </c:txPr>
        <c:crossAx val="63711104"/>
        <c:crosses val="autoZero"/>
        <c:lblAlgn val="ctr"/>
        <c:lblOffset val="100"/>
      </c:catAx>
      <c:valAx>
        <c:axId val="63711104"/>
        <c:scaling>
          <c:orientation val="minMax"/>
        </c:scaling>
        <c:axPos val="l"/>
        <c:majorGridlines/>
        <c:numFmt formatCode="General" sourceLinked="1"/>
        <c:tickLblPos val="nextTo"/>
        <c:txPr>
          <a:bodyPr/>
          <a:lstStyle/>
          <a:p>
            <a:pPr>
              <a:defRPr lang="zh-CN"/>
            </a:pPr>
            <a:endParaRPr lang="en-US"/>
          </a:p>
        </c:txPr>
        <c:crossAx val="63708160"/>
        <c:crosses val="autoZero"/>
        <c:crossBetween val="between"/>
      </c:valAx>
    </c:plotArea>
    <c:plotVisOnly val="1"/>
    <c:dispBlanksAs val="gap"/>
  </c:chart>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52.png"/></Relationships>
</file>

<file path=ppt/drawings/drawing1.xml><?xml version="1.0" encoding="utf-8"?>
<c:userShapes xmlns:c="http://schemas.openxmlformats.org/drawingml/2006/chart">
  <cdr:relSizeAnchor xmlns:cdr="http://schemas.openxmlformats.org/drawingml/2006/chartDrawing">
    <cdr:from>
      <cdr:x>0.13546</cdr:x>
      <cdr:y>0</cdr:y>
    </cdr:from>
    <cdr:to>
      <cdr:x>0.92284</cdr:x>
      <cdr:y>0.12153</cdr:y>
    </cdr:to>
    <cdr:sp macro="" textlink="">
      <cdr:nvSpPr>
        <cdr:cNvPr id="2" name="TextBox 1"/>
        <cdr:cNvSpPr txBox="1"/>
      </cdr:nvSpPr>
      <cdr:spPr>
        <a:xfrm xmlns:a="http://schemas.openxmlformats.org/drawingml/2006/main">
          <a:off x="458451" y="-4653136"/>
          <a:ext cx="2664792" cy="22753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000" b="1" dirty="0"/>
            <a:t>基于巨磁电阻</a:t>
          </a:r>
          <a:r>
            <a:rPr lang="en-US" altLang="zh-CN" sz="1000" b="1" dirty="0"/>
            <a:t>(GMR)</a:t>
          </a:r>
          <a:r>
            <a:rPr lang="zh-CN" altLang="en-US" sz="1000" b="1" dirty="0"/>
            <a:t>的</a:t>
          </a:r>
          <a:r>
            <a:rPr lang="en-US" altLang="zh-CN" sz="1000" b="1" dirty="0"/>
            <a:t>HBV B</a:t>
          </a:r>
          <a:r>
            <a:rPr lang="zh-CN" altLang="en-US" sz="1000" b="1" dirty="0"/>
            <a:t>基因型检测</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D76C63-1ED1-4239-9A04-6300CF16AC45}" type="datetimeFigureOut">
              <a:rPr lang="zh-CN" altLang="en-US" smtClean="0"/>
              <a:pPr/>
              <a:t>2014/9/23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4F46B0-2FC9-4F28-981A-C95E4140D1C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ln/>
        </p:spPr>
      </p:sp>
      <p:sp>
        <p:nvSpPr>
          <p:cNvPr id="62467" name="备注占位符 2"/>
          <p:cNvSpPr>
            <a:spLocks noGrp="1"/>
          </p:cNvSpPr>
          <p:nvPr>
            <p:ph type="body" idx="1"/>
          </p:nvPr>
        </p:nvSpPr>
        <p:spPr>
          <a:noFill/>
          <a:ln/>
        </p:spPr>
        <p:txBody>
          <a:bodyPr/>
          <a:lstStyle/>
          <a:p>
            <a:endParaRPr lang="zh-CN" altLang="en-US" smtClean="0">
              <a:latin typeface="Arial" pitchFamily="34" charset="0"/>
            </a:endParaRPr>
          </a:p>
        </p:txBody>
      </p:sp>
      <p:sp>
        <p:nvSpPr>
          <p:cNvPr id="62468" name="灯片编号占位符 3"/>
          <p:cNvSpPr>
            <a:spLocks noGrp="1"/>
          </p:cNvSpPr>
          <p:nvPr>
            <p:ph type="sldNum" sz="quarter" idx="5"/>
          </p:nvPr>
        </p:nvSpPr>
        <p:spPr>
          <a:noFill/>
        </p:spPr>
        <p:txBody>
          <a:bodyPr/>
          <a:lstStyle/>
          <a:p>
            <a:fld id="{054ABD39-B6E1-4E61-8982-3120338B5281}" type="slidenum">
              <a:rPr lang="zh-CN" altLang="en-US" smtClean="0">
                <a:latin typeface="Arial" pitchFamily="34" charset="0"/>
                <a:cs typeface="黑体"/>
              </a:rPr>
              <a:pPr/>
              <a:t>18</a:t>
            </a:fld>
            <a:endParaRPr lang="en-US" altLang="zh-CN" smtClean="0">
              <a:latin typeface="Arial" pitchFamily="34" charset="0"/>
              <a:cs typeface="黑体"/>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headEnd/>
            <a:tailEnd/>
          </a:ln>
        </p:spPr>
      </p:sp>
      <p:sp>
        <p:nvSpPr>
          <p:cNvPr id="66563"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66564"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1C019E0-90C8-4311-931C-D096713EF1AB}" type="slidenum">
              <a:rPr lang="zh-CN" altLang="en-US"/>
              <a:pPr/>
              <a:t>20</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17FCAF8-3D4A-4C86-9F0A-2DE6B2482B47}" type="slidenum">
              <a:rPr lang="zh-CN" altLang="en-US" smtClean="0"/>
              <a:pPr/>
              <a:t>31</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3314"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lvl="0"/>
            <a:endParaRPr kumimoji="1" lang="zh-CN" altLang="zh-CN" sz="1200" kern="1200" dirty="0">
              <a:solidFill>
                <a:schemeClr val="tx1"/>
              </a:solidFill>
              <a:effectLst/>
              <a:latin typeface="+mn-lt"/>
              <a:ea typeface="+mn-ea"/>
              <a:cs typeface="宋体" charset="0"/>
            </a:endParaRPr>
          </a:p>
        </p:txBody>
      </p:sp>
      <p:sp>
        <p:nvSpPr>
          <p:cNvPr id="13315"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11723D43-C637-6843-9926-7592C0AB67B8}" type="slidenum">
              <a:rPr lang="zh-CN" altLang="en-US" sz="1200">
                <a:latin typeface="Calibri" charset="0"/>
              </a:rPr>
              <a:pPr/>
              <a:t>34</a:t>
            </a:fld>
            <a:endParaRPr lang="zh-CN" altLang="en-US"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headEnd/>
            <a:tailEnd/>
          </a:ln>
        </p:spPr>
      </p:sp>
      <p:sp>
        <p:nvSpPr>
          <p:cNvPr id="67587" name="备注占位符 2"/>
          <p:cNvSpPr>
            <a:spLocks noGrp="1"/>
          </p:cNvSpPr>
          <p:nvPr>
            <p:ph type="body" idx="1"/>
          </p:nvPr>
        </p:nvSpPr>
        <p:spPr bwMode="auto">
          <a:noFill/>
        </p:spPr>
        <p:txBody>
          <a:bodyPr/>
          <a:lstStyle/>
          <a:p>
            <a:pPr eaLnBrk="1" hangingPunct="1"/>
            <a:endParaRPr lang="zh-CN" altLang="en-US" smtClean="0">
              <a:ea typeface="宋体" pitchFamily="2" charset="-122"/>
            </a:endParaRPr>
          </a:p>
        </p:txBody>
      </p:sp>
      <p:sp>
        <p:nvSpPr>
          <p:cNvPr id="67588" name="灯片编号占位符 3"/>
          <p:cNvSpPr>
            <a:spLocks noGrp="1"/>
          </p:cNvSpPr>
          <p:nvPr>
            <p:ph type="sldNum" sz="quarter" idx="5"/>
          </p:nvPr>
        </p:nvSpPr>
        <p:spPr bwMode="auto">
          <a:noFill/>
          <a:ln>
            <a:miter lim="800000"/>
            <a:headEnd/>
            <a:tailEnd/>
          </a:ln>
        </p:spPr>
        <p:txBody>
          <a:bodyPr/>
          <a:lstStyle/>
          <a:p>
            <a:fld id="{9F300749-DA62-4965-8057-77956F14F305}" type="slidenum">
              <a:rPr lang="zh-CN" altLang="en-US" smtClean="0">
                <a:ea typeface="宋体" pitchFamily="2" charset="-122"/>
              </a:rPr>
              <a:pPr/>
              <a:t>41</a:t>
            </a:fld>
            <a:endParaRPr lang="zh-CN" altLang="en-US" smtClean="0">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E8AEEA-A2A0-4B1D-9A7A-6F438420A32F}" type="datetimeFigureOut">
              <a:rPr lang="zh-CN" altLang="en-US" smtClean="0"/>
              <a:pPr/>
              <a:t>2014/9/23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5F8EFE-1341-4CD2-A6AA-36A7B60F7E87}"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0" y="0"/>
            <a:ext cx="9144000" cy="619125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提纲">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duotone>
              <a:prstClr val="black"/>
              <a:schemeClr val="tx2">
                <a:tint val="45000"/>
                <a:satMod val="400000"/>
              </a:schemeClr>
            </a:duotone>
            <a:lum bright="-40000" contrast="-40000"/>
            <a:alphaModFix amt="3000"/>
          </a:blip>
          <a:stretch>
            <a:fillRect/>
          </a:stretch>
        </p:blipFill>
        <p:spPr>
          <a:xfrm rot="410049">
            <a:off x="-261976" y="-454205"/>
            <a:ext cx="5105288" cy="5867704"/>
          </a:xfrm>
          <a:prstGeom prst="rect">
            <a:avLst/>
          </a:prstGeom>
        </p:spPr>
      </p:pic>
      <p:sp>
        <p:nvSpPr>
          <p:cNvPr id="5" name="幻灯片编号占位符 5"/>
          <p:cNvSpPr>
            <a:spLocks noGrp="1"/>
          </p:cNvSpPr>
          <p:nvPr>
            <p:ph type="sldNum" sz="quarter" idx="10"/>
          </p:nvPr>
        </p:nvSpPr>
        <p:spPr/>
        <p:txBody>
          <a:bodyPr/>
          <a:lstStyle>
            <a:lvl1pPr>
              <a:defRPr smtClean="0"/>
            </a:lvl1pPr>
          </a:lstStyle>
          <a:p>
            <a:pPr>
              <a:defRPr/>
            </a:pPr>
            <a:fld id="{48BBA26A-11FE-A84D-9907-CE73A0711C69}" type="slidenum">
              <a:rPr lang="zh-CN" altLang="en-US"/>
              <a:pPr>
                <a:defRPr/>
              </a:pPr>
              <a:t>‹#›</a:t>
            </a:fld>
            <a:endParaRPr lang="zh-CN" altLang="en-US"/>
          </a:p>
        </p:txBody>
      </p:sp>
    </p:spTree>
    <p:extLst>
      <p:ext uri="{BB962C8B-B14F-4D97-AF65-F5344CB8AC3E}">
        <p14:creationId xmlns="" xmlns:p14="http://schemas.microsoft.com/office/powerpoint/2010/main" val="5247838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8AEEA-A2A0-4B1D-9A7A-6F438420A32F}" type="datetimeFigureOut">
              <a:rPr lang="zh-CN" altLang="en-US" smtClean="0"/>
              <a:pPr/>
              <a:t>2014/9/23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F8EFE-1341-4CD2-A6AA-36A7B60F7E8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jtu.edu.cn/"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7.wmf"/><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6.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e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7.xml"/><Relationship Id="rId1" Type="http://schemas.openxmlformats.org/officeDocument/2006/relationships/video" Target="file:///C:\Users\Daxiang%20Cui\Desktop\2014-1-13%20talk%20cui%20daxiang\IMG_0788.wmv" TargetMode="External"/><Relationship Id="rId6" Type="http://schemas.openxmlformats.org/officeDocument/2006/relationships/image" Target="../media/image62.tiff"/><Relationship Id="rId5" Type="http://schemas.openxmlformats.org/officeDocument/2006/relationships/image" Target="../media/image61.tiff"/><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slideLayout" Target="../slideLayouts/slideLayout13.xml"/><Relationship Id="rId7" Type="http://schemas.openxmlformats.org/officeDocument/2006/relationships/image" Target="../media/image65.jpeg"/><Relationship Id="rId2" Type="http://schemas.openxmlformats.org/officeDocument/2006/relationships/video" Target="file:///C:\Users\Administrator\Desktop\&#22269;&#23478;&#31185;&#25216;&#36827;&#27493;&#22870;6.4\&#20998;&#23376;&#25104;&#20687;&#36807;&#31243;&#65288;&#21435;&#27835;&#30103;&#65289;.wmv" TargetMode="External"/><Relationship Id="rId1" Type="http://schemas.openxmlformats.org/officeDocument/2006/relationships/tags" Target="../tags/tag2.xml"/><Relationship Id="rId6" Type="http://schemas.openxmlformats.org/officeDocument/2006/relationships/image" Target="../media/image64.jpe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notesSlide" Target="../notesSlides/notesSlide4.xml"/><Relationship Id="rId9" Type="http://schemas.openxmlformats.org/officeDocument/2006/relationships/image" Target="../media/image67.png"/></Relationships>
</file>

<file path=ppt/slides/_rels/slide3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6.wmf"/><Relationship Id="rId4" Type="http://schemas.openxmlformats.org/officeDocument/2006/relationships/image" Target="../media/image75.jpeg"/></Relationships>
</file>

<file path=ppt/slides/_rels/slide4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101.jpeg"/><Relationship Id="rId13" Type="http://schemas.openxmlformats.org/officeDocument/2006/relationships/image" Target="../media/image106.jpeg"/><Relationship Id="rId3" Type="http://schemas.openxmlformats.org/officeDocument/2006/relationships/image" Target="../media/image2.png"/><Relationship Id="rId7" Type="http://schemas.openxmlformats.org/officeDocument/2006/relationships/image" Target="../media/image100.jpeg"/><Relationship Id="rId12" Type="http://schemas.openxmlformats.org/officeDocument/2006/relationships/image" Target="../media/image105.jpe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99.jpeg"/><Relationship Id="rId11" Type="http://schemas.openxmlformats.org/officeDocument/2006/relationships/image" Target="../media/image104.jpeg"/><Relationship Id="rId5" Type="http://schemas.openxmlformats.org/officeDocument/2006/relationships/image" Target="../media/image98.jpeg"/><Relationship Id="rId10" Type="http://schemas.openxmlformats.org/officeDocument/2006/relationships/image" Target="../media/image103.jpeg"/><Relationship Id="rId4" Type="http://schemas.openxmlformats.org/officeDocument/2006/relationships/image" Target="../media/image97.png"/><Relationship Id="rId9" Type="http://schemas.openxmlformats.org/officeDocument/2006/relationships/image" Target="../media/image102.jpeg"/><Relationship Id="rId14" Type="http://schemas.openxmlformats.org/officeDocument/2006/relationships/image" Target="../media/image10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t>
            </a:r>
            <a:r>
              <a:rPr lang="en-US" sz="2000" dirty="0" smtClean="0">
                <a:latin typeface="+mj-lt"/>
              </a:rPr>
              <a:t>associations, 30,000 </a:t>
            </a:r>
            <a:r>
              <a:rPr lang="en-US" sz="2000" dirty="0" smtClean="0">
                <a:latin typeface="+mj-lt"/>
              </a:rPr>
              <a:t>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ppt内页 副本"/>
          <p:cNvPicPr>
            <a:picLocks noChangeAspect="1" noChangeArrowheads="1"/>
          </p:cNvPicPr>
          <p:nvPr/>
        </p:nvPicPr>
        <p:blipFill>
          <a:blip r:embed="rId2" cstate="print"/>
          <a:srcRect/>
          <a:stretch>
            <a:fillRect/>
          </a:stretch>
        </p:blipFill>
        <p:spPr bwMode="auto">
          <a:xfrm>
            <a:off x="4233862" y="2724150"/>
            <a:ext cx="4910138" cy="4133850"/>
          </a:xfrm>
          <a:prstGeom prst="rect">
            <a:avLst/>
          </a:prstGeom>
          <a:noFill/>
          <a:ln w="9525">
            <a:noFill/>
            <a:miter lim="800000"/>
            <a:headEnd/>
            <a:tailEnd/>
          </a:ln>
        </p:spPr>
      </p:pic>
      <p:sp>
        <p:nvSpPr>
          <p:cNvPr id="4099" name="Rectangle 8"/>
          <p:cNvSpPr>
            <a:spLocks noGrp="1" noChangeArrowheads="1"/>
          </p:cNvSpPr>
          <p:nvPr>
            <p:ph type="subTitle" idx="1"/>
          </p:nvPr>
        </p:nvSpPr>
        <p:spPr>
          <a:xfrm>
            <a:off x="1928794" y="3143248"/>
            <a:ext cx="4648200" cy="609600"/>
          </a:xfrm>
        </p:spPr>
        <p:txBody>
          <a:bodyPr/>
          <a:lstStyle/>
          <a:p>
            <a:pPr algn="l" eaLnBrk="1" hangingPunct="1"/>
            <a:r>
              <a:rPr kumimoji="1" lang="zh-CN" altLang="en-US" sz="2400" b="1" dirty="0" smtClean="0">
                <a:latin typeface="黑体" pitchFamily="2" charset="-122"/>
                <a:ea typeface="黑体" pitchFamily="2" charset="-122"/>
              </a:rPr>
              <a:t>    　　　</a:t>
            </a:r>
            <a:r>
              <a:rPr kumimoji="1" lang="en-US" altLang="zh-CN" sz="2800" b="1" dirty="0" err="1" smtClean="0">
                <a:solidFill>
                  <a:srgbClr val="002060"/>
                </a:solidFill>
                <a:latin typeface="+mj-ea"/>
                <a:ea typeface="+mj-ea"/>
              </a:rPr>
              <a:t>Daxiang</a:t>
            </a:r>
            <a:r>
              <a:rPr kumimoji="1" lang="en-US" altLang="zh-CN" sz="2800" b="1" dirty="0" smtClean="0">
                <a:solidFill>
                  <a:srgbClr val="002060"/>
                </a:solidFill>
                <a:latin typeface="+mj-ea"/>
                <a:ea typeface="+mj-ea"/>
              </a:rPr>
              <a:t> Cui</a:t>
            </a:r>
          </a:p>
        </p:txBody>
      </p:sp>
      <p:pic>
        <p:nvPicPr>
          <p:cNvPr id="4102" name="Picture 2" descr="上海交通大学">
            <a:hlinkClick r:id="rId3"/>
          </p:cNvPr>
          <p:cNvPicPr>
            <a:picLocks noChangeAspect="1" noChangeArrowheads="1"/>
          </p:cNvPicPr>
          <p:nvPr/>
        </p:nvPicPr>
        <p:blipFill>
          <a:blip r:embed="rId4" cstate="print"/>
          <a:srcRect/>
          <a:stretch>
            <a:fillRect/>
          </a:stretch>
        </p:blipFill>
        <p:spPr bwMode="auto">
          <a:xfrm>
            <a:off x="6324600" y="6005513"/>
            <a:ext cx="2476500" cy="623887"/>
          </a:xfrm>
          <a:prstGeom prst="rect">
            <a:avLst/>
          </a:prstGeom>
          <a:noFill/>
          <a:ln w="9525">
            <a:noFill/>
            <a:miter lim="800000"/>
            <a:headEnd/>
            <a:tailEnd/>
          </a:ln>
        </p:spPr>
      </p:pic>
      <p:sp>
        <p:nvSpPr>
          <p:cNvPr id="11" name="TextBox 10"/>
          <p:cNvSpPr txBox="1"/>
          <p:nvPr/>
        </p:nvSpPr>
        <p:spPr>
          <a:xfrm>
            <a:off x="990600" y="4038600"/>
            <a:ext cx="7757864" cy="1131848"/>
          </a:xfrm>
          <a:prstGeom prst="rect">
            <a:avLst/>
          </a:prstGeom>
          <a:noFill/>
        </p:spPr>
        <p:txBody>
          <a:bodyPr wrap="square" rtlCol="0">
            <a:spAutoFit/>
          </a:bodyPr>
          <a:lstStyle/>
          <a:p>
            <a:pPr>
              <a:lnSpc>
                <a:spcPct val="150000"/>
              </a:lnSpc>
            </a:pPr>
            <a:r>
              <a:rPr lang="en-US" altLang="zh-CN" sz="2400" b="1" dirty="0" smtClean="0">
                <a:solidFill>
                  <a:srgbClr val="002060"/>
                </a:solidFill>
                <a:latin typeface="Tekton Pro" pitchFamily="34" charset="0"/>
                <a:ea typeface="+mj-ea"/>
                <a:cs typeface="Aharoni" pitchFamily="2" charset="-79"/>
              </a:rPr>
              <a:t>Institute of </a:t>
            </a:r>
            <a:r>
              <a:rPr lang="en-US" altLang="zh-CN" sz="2400" b="1" dirty="0" err="1" smtClean="0">
                <a:solidFill>
                  <a:srgbClr val="002060"/>
                </a:solidFill>
                <a:latin typeface="Tekton Pro" pitchFamily="34" charset="0"/>
                <a:ea typeface="+mj-ea"/>
                <a:cs typeface="Aharoni" pitchFamily="2" charset="-79"/>
              </a:rPr>
              <a:t>Nano</a:t>
            </a:r>
            <a:r>
              <a:rPr lang="en-US" altLang="zh-CN" sz="2400" b="1" dirty="0" smtClean="0">
                <a:solidFill>
                  <a:srgbClr val="002060"/>
                </a:solidFill>
                <a:latin typeface="Tekton Pro" pitchFamily="34" charset="0"/>
                <a:ea typeface="+mj-ea"/>
                <a:cs typeface="Aharoni" pitchFamily="2" charset="-79"/>
              </a:rPr>
              <a:t> Biomedicine and Engineering </a:t>
            </a:r>
            <a:r>
              <a:rPr lang="zh-CN" altLang="en-US" sz="2400" b="1" dirty="0" smtClean="0">
                <a:solidFill>
                  <a:srgbClr val="002060"/>
                </a:solidFill>
                <a:latin typeface="Tekton Pro" pitchFamily="34" charset="0"/>
                <a:ea typeface="+mj-ea"/>
                <a:cs typeface="Aharoni" pitchFamily="2" charset="-79"/>
              </a:rPr>
              <a:t> </a:t>
            </a:r>
            <a:endParaRPr lang="en-US" altLang="zh-CN" sz="2400" b="1" dirty="0" smtClean="0">
              <a:solidFill>
                <a:srgbClr val="002060"/>
              </a:solidFill>
              <a:latin typeface="Tekton Pro" pitchFamily="34" charset="0"/>
              <a:ea typeface="+mj-ea"/>
              <a:cs typeface="Aharoni" pitchFamily="2" charset="-79"/>
            </a:endParaRPr>
          </a:p>
          <a:p>
            <a:pPr>
              <a:lnSpc>
                <a:spcPct val="150000"/>
              </a:lnSpc>
            </a:pPr>
            <a:r>
              <a:rPr lang="en-US" altLang="zh-CN" sz="2400" b="1" dirty="0" smtClean="0">
                <a:solidFill>
                  <a:srgbClr val="002060"/>
                </a:solidFill>
                <a:latin typeface="Tekton Pro" pitchFamily="34" charset="0"/>
                <a:ea typeface="+mj-ea"/>
              </a:rPr>
              <a:t>Research </a:t>
            </a:r>
            <a:r>
              <a:rPr lang="en-US" altLang="zh-CN" sz="2400" b="1" dirty="0" err="1" smtClean="0">
                <a:solidFill>
                  <a:srgbClr val="002060"/>
                </a:solidFill>
                <a:latin typeface="Tekton Pro" pitchFamily="34" charset="0"/>
                <a:ea typeface="+mj-ea"/>
              </a:rPr>
              <a:t>lnstitute</a:t>
            </a:r>
            <a:r>
              <a:rPr lang="en-US" altLang="zh-CN" sz="2400" b="1" dirty="0" smtClean="0">
                <a:solidFill>
                  <a:srgbClr val="002060"/>
                </a:solidFill>
                <a:latin typeface="Tekton Pro" pitchFamily="34" charset="0"/>
                <a:ea typeface="+mj-ea"/>
              </a:rPr>
              <a:t> </a:t>
            </a:r>
            <a:r>
              <a:rPr lang="en-US" altLang="zh-CN" sz="2400" b="1" dirty="0" err="1" smtClean="0">
                <a:solidFill>
                  <a:srgbClr val="002060"/>
                </a:solidFill>
                <a:latin typeface="Tekton Pro" pitchFamily="34" charset="0"/>
                <a:ea typeface="+mj-ea"/>
              </a:rPr>
              <a:t>forTranslational</a:t>
            </a:r>
            <a:r>
              <a:rPr lang="en-US" altLang="zh-CN" sz="2400" b="1" dirty="0" smtClean="0">
                <a:solidFill>
                  <a:srgbClr val="002060"/>
                </a:solidFill>
                <a:latin typeface="Tekton Pro" pitchFamily="34" charset="0"/>
                <a:ea typeface="+mj-ea"/>
              </a:rPr>
              <a:t> Medicine</a:t>
            </a:r>
            <a:endParaRPr lang="zh-CN" altLang="en-US" sz="2400" b="1" dirty="0">
              <a:solidFill>
                <a:srgbClr val="002060"/>
              </a:solidFill>
              <a:latin typeface="Tekton Pro" pitchFamily="34" charset="0"/>
              <a:ea typeface="+mj-ea"/>
            </a:endParaRPr>
          </a:p>
        </p:txBody>
      </p:sp>
      <p:sp>
        <p:nvSpPr>
          <p:cNvPr id="9" name="Rectangle 2"/>
          <p:cNvSpPr>
            <a:spLocks noGrp="1" noChangeArrowheads="1"/>
          </p:cNvSpPr>
          <p:nvPr>
            <p:ph type="ctrTitle"/>
          </p:nvPr>
        </p:nvSpPr>
        <p:spPr>
          <a:xfrm>
            <a:off x="685800" y="533400"/>
            <a:ext cx="7620000" cy="1981200"/>
          </a:xfrm>
        </p:spPr>
        <p:txBody>
          <a:bodyPr>
            <a:noAutofit/>
          </a:bodyPr>
          <a:lstStyle/>
          <a:p>
            <a:pPr eaLnBrk="1" hangingPunct="1"/>
            <a:r>
              <a:rPr lang="en-US" altLang="zh-CN" sz="2800" b="1" dirty="0" smtClean="0">
                <a:solidFill>
                  <a:srgbClr val="12357C"/>
                </a:solidFill>
                <a:effectLst>
                  <a:outerShdw blurRad="38100" dist="38100" dir="2700000" algn="tl">
                    <a:srgbClr val="C0C0C0"/>
                  </a:outerShdw>
                </a:effectLst>
                <a:latin typeface="Tekton Pro" pitchFamily="34" charset="0"/>
                <a:ea typeface="Verdana" pitchFamily="34" charset="0"/>
                <a:cs typeface="Tahoma" pitchFamily="34" charset="0"/>
              </a:rPr>
              <a:t>Magnetic </a:t>
            </a:r>
            <a:r>
              <a:rPr lang="en-US" altLang="zh-CN" sz="2800" b="1" dirty="0" err="1" smtClean="0">
                <a:solidFill>
                  <a:srgbClr val="12357C"/>
                </a:solidFill>
                <a:effectLst>
                  <a:outerShdw blurRad="38100" dist="38100" dir="2700000" algn="tl">
                    <a:srgbClr val="C0C0C0"/>
                  </a:outerShdw>
                </a:effectLst>
                <a:latin typeface="Tekton Pro" pitchFamily="34" charset="0"/>
                <a:ea typeface="Verdana" pitchFamily="34" charset="0"/>
                <a:cs typeface="Tahoma" pitchFamily="34" charset="0"/>
              </a:rPr>
              <a:t>Nanoparticles</a:t>
            </a:r>
            <a:r>
              <a:rPr lang="en-US" altLang="zh-CN" sz="2800" b="1" dirty="0" smtClean="0">
                <a:solidFill>
                  <a:srgbClr val="12357C"/>
                </a:solidFill>
                <a:effectLst>
                  <a:outerShdw blurRad="38100" dist="38100" dir="2700000" algn="tl">
                    <a:srgbClr val="C0C0C0"/>
                  </a:outerShdw>
                </a:effectLst>
                <a:latin typeface="Tekton Pro" pitchFamily="34" charset="0"/>
                <a:ea typeface="Verdana" pitchFamily="34" charset="0"/>
                <a:cs typeface="Tahoma" pitchFamily="34" charset="0"/>
              </a:rPr>
              <a:t>-based </a:t>
            </a:r>
            <a:r>
              <a:rPr lang="en-US" altLang="zh-CN" sz="2800" b="1" dirty="0" err="1" smtClean="0">
                <a:solidFill>
                  <a:srgbClr val="12357C"/>
                </a:solidFill>
                <a:effectLst>
                  <a:outerShdw blurRad="38100" dist="38100" dir="2700000" algn="tl">
                    <a:srgbClr val="C0C0C0"/>
                  </a:outerShdw>
                </a:effectLst>
                <a:latin typeface="Tekton Pro" pitchFamily="34" charset="0"/>
                <a:ea typeface="Verdana" pitchFamily="34" charset="0"/>
                <a:cs typeface="Tahoma" pitchFamily="34" charset="0"/>
              </a:rPr>
              <a:t>Microfludic</a:t>
            </a:r>
            <a:r>
              <a:rPr lang="en-US" altLang="zh-CN" sz="2800" b="1" dirty="0" smtClean="0">
                <a:solidFill>
                  <a:srgbClr val="12357C"/>
                </a:solidFill>
                <a:effectLst>
                  <a:outerShdw blurRad="38100" dist="38100" dir="2700000" algn="tl">
                    <a:srgbClr val="C0C0C0"/>
                  </a:outerShdw>
                </a:effectLst>
                <a:latin typeface="Tekton Pro" pitchFamily="34" charset="0"/>
                <a:ea typeface="Verdana" pitchFamily="34" charset="0"/>
                <a:cs typeface="Tahoma" pitchFamily="34" charset="0"/>
              </a:rPr>
              <a:t> Sensing System for Genotyping, CTC Measurement and Therapeutic Monitoring </a:t>
            </a:r>
            <a:endParaRPr lang="zh-CN" altLang="zh-CN" sz="2800" b="1" dirty="0" smtClean="0">
              <a:solidFill>
                <a:srgbClr val="0000CC"/>
              </a:solidFill>
              <a:latin typeface="Tekton Pro" pitchFamily="34" charset="0"/>
              <a:ea typeface="黑体" pitchFamily="2" charset="-122"/>
              <a:cs typeface="Tahoma" pitchFamily="34" charset="0"/>
            </a:endParaRPr>
          </a:p>
        </p:txBody>
      </p:sp>
      <p:sp>
        <p:nvSpPr>
          <p:cNvPr id="7" name="TextBox 6"/>
          <p:cNvSpPr txBox="1"/>
          <p:nvPr/>
        </p:nvSpPr>
        <p:spPr>
          <a:xfrm>
            <a:off x="152400" y="6172200"/>
            <a:ext cx="1600200" cy="400110"/>
          </a:xfrm>
          <a:prstGeom prst="rect">
            <a:avLst/>
          </a:prstGeom>
          <a:noFill/>
        </p:spPr>
        <p:txBody>
          <a:bodyPr wrap="square" rtlCol="0">
            <a:spAutoFit/>
          </a:bodyPr>
          <a:lstStyle/>
          <a:p>
            <a:r>
              <a:rPr lang="en-US" altLang="zh-CN" sz="2000" dirty="0" smtClean="0">
                <a:solidFill>
                  <a:srgbClr val="002060"/>
                </a:solidFill>
                <a:latin typeface="+mj-ea"/>
                <a:ea typeface="+mj-ea"/>
              </a:rPr>
              <a:t>2014-8-15</a:t>
            </a:r>
            <a:endParaRPr lang="zh-CN" altLang="en-US" sz="2000" dirty="0">
              <a:solidFill>
                <a:srgbClr val="002060"/>
              </a:solidFill>
              <a:latin typeface="+mj-ea"/>
              <a:ea typeface="+mj-ea"/>
            </a:endParaRPr>
          </a:p>
        </p:txBody>
      </p:sp>
    </p:spTree>
  </p:cSld>
  <p:clrMapOvr>
    <a:masterClrMapping/>
  </p:clrMapOvr>
  <p:transition advTm="1515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1619250" y="476250"/>
            <a:ext cx="5184775" cy="646113"/>
          </a:xfrm>
          <a:prstGeom prst="rect">
            <a:avLst/>
          </a:prstGeom>
          <a:noFill/>
          <a:ln w="9525">
            <a:noFill/>
            <a:miter lim="800000"/>
            <a:headEnd/>
            <a:tailEnd/>
          </a:ln>
        </p:spPr>
        <p:txBody>
          <a:bodyPr>
            <a:spAutoFit/>
          </a:bodyPr>
          <a:lstStyle/>
          <a:p>
            <a:r>
              <a:rPr lang="en-US" altLang="zh-CN" sz="3600" b="1" dirty="0">
                <a:solidFill>
                  <a:srgbClr val="FFFF00"/>
                </a:solidFill>
              </a:rPr>
              <a:t>             </a:t>
            </a:r>
            <a:r>
              <a:rPr lang="en-US" altLang="zh-CN" sz="3600" b="1" dirty="0">
                <a:solidFill>
                  <a:srgbClr val="002060"/>
                </a:solidFill>
                <a:latin typeface="Tekton Pro" pitchFamily="34" charset="0"/>
              </a:rPr>
              <a:t>Outline </a:t>
            </a:r>
            <a:endParaRPr lang="zh-CN" altLang="en-US" sz="3600" b="1" dirty="0">
              <a:solidFill>
                <a:srgbClr val="002060"/>
              </a:solidFill>
              <a:latin typeface="Tekton Pro" pitchFamily="34" charset="0"/>
            </a:endParaRPr>
          </a:p>
        </p:txBody>
      </p:sp>
      <p:sp>
        <p:nvSpPr>
          <p:cNvPr id="5123" name="TextBox 2"/>
          <p:cNvSpPr txBox="1">
            <a:spLocks noChangeArrowheads="1"/>
          </p:cNvSpPr>
          <p:nvPr/>
        </p:nvSpPr>
        <p:spPr bwMode="auto">
          <a:xfrm>
            <a:off x="482600" y="1196752"/>
            <a:ext cx="8661400" cy="4708981"/>
          </a:xfrm>
          <a:prstGeom prst="rect">
            <a:avLst/>
          </a:prstGeom>
          <a:noFill/>
          <a:ln w="9525">
            <a:noFill/>
            <a:miter lim="800000"/>
            <a:headEnd/>
            <a:tailEnd/>
          </a:ln>
        </p:spPr>
        <p:txBody>
          <a:bodyPr wrap="square">
            <a:spAutoFit/>
          </a:bodyPr>
          <a:lstStyle/>
          <a:p>
            <a:pPr>
              <a:buClr>
                <a:srgbClr val="C00000"/>
              </a:buClr>
              <a:buFont typeface="Wingdings" pitchFamily="2" charset="2"/>
              <a:buChar char="u"/>
            </a:pPr>
            <a:r>
              <a:rPr lang="en-US" altLang="zh-CN" sz="2400" b="1" dirty="0">
                <a:solidFill>
                  <a:srgbClr val="FFFF00"/>
                </a:solidFill>
              </a:rPr>
              <a:t> </a:t>
            </a:r>
            <a:r>
              <a:rPr lang="en-US" altLang="zh-CN" sz="2400" b="1" dirty="0" smtClean="0">
                <a:solidFill>
                  <a:srgbClr val="002060"/>
                </a:solidFill>
                <a:latin typeface="Tekton Pro" pitchFamily="34" charset="0"/>
                <a:ea typeface="+mj-ea"/>
              </a:rPr>
              <a:t>Current status and scientific problem of gastric cancer  </a:t>
            </a:r>
            <a:endParaRPr lang="en-US" altLang="zh-CN" sz="2000" b="1" dirty="0">
              <a:solidFill>
                <a:srgbClr val="002060"/>
              </a:solidFill>
              <a:latin typeface="Tekton Pro" pitchFamily="34" charset="0"/>
              <a:ea typeface="+mj-ea"/>
            </a:endParaRPr>
          </a:p>
          <a:p>
            <a:endParaRPr lang="en-US" altLang="zh-CN" sz="2000" b="1" dirty="0"/>
          </a:p>
          <a:p>
            <a:pPr>
              <a:buClr>
                <a:srgbClr val="FF3300"/>
              </a:buClr>
              <a:buFont typeface="Wingdings" pitchFamily="2" charset="2"/>
              <a:buChar char="u"/>
            </a:pPr>
            <a:r>
              <a:rPr lang="en-US" altLang="zh-CN" sz="2000" b="1" dirty="0"/>
              <a:t> </a:t>
            </a:r>
            <a:r>
              <a:rPr lang="en-US" altLang="zh-CN" sz="2400" b="1" dirty="0">
                <a:solidFill>
                  <a:srgbClr val="002060"/>
                </a:solidFill>
                <a:latin typeface="Tekton Pro" pitchFamily="34" charset="0"/>
                <a:ea typeface="+mj-ea"/>
              </a:rPr>
              <a:t>Biomarkers associated with gastric </a:t>
            </a:r>
            <a:r>
              <a:rPr lang="en-US" altLang="zh-CN" sz="2400" b="1" dirty="0" smtClean="0">
                <a:solidFill>
                  <a:srgbClr val="002060"/>
                </a:solidFill>
                <a:latin typeface="Tekton Pro" pitchFamily="34" charset="0"/>
                <a:ea typeface="+mj-ea"/>
              </a:rPr>
              <a:t>cancer </a:t>
            </a:r>
          </a:p>
          <a:p>
            <a:pPr>
              <a:buClr>
                <a:srgbClr val="FF3300"/>
              </a:buClr>
              <a:buFont typeface="Wingdings" pitchFamily="2" charset="2"/>
              <a:buChar char="u"/>
            </a:pPr>
            <a:endParaRPr lang="en-US" altLang="zh-CN" sz="2400" b="1" dirty="0">
              <a:solidFill>
                <a:srgbClr val="002060"/>
              </a:solidFill>
              <a:latin typeface="Tekton Pro" pitchFamily="34" charset="0"/>
              <a:ea typeface="+mj-ea"/>
            </a:endParaRPr>
          </a:p>
          <a:p>
            <a:pPr>
              <a:buClr>
                <a:srgbClr val="FF3300"/>
              </a:buClr>
              <a:buFont typeface="Wingdings" pitchFamily="2" charset="2"/>
              <a:buChar char="u"/>
            </a:pPr>
            <a:r>
              <a:rPr lang="en-US" altLang="zh-CN" sz="2400" b="1" dirty="0" smtClean="0">
                <a:solidFill>
                  <a:srgbClr val="002060"/>
                </a:solidFill>
                <a:latin typeface="Tekton Pro" pitchFamily="34" charset="0"/>
                <a:ea typeface="+mj-ea"/>
              </a:rPr>
              <a:t> </a:t>
            </a:r>
            <a:r>
              <a:rPr lang="en-US" altLang="zh-CN" sz="2400" b="1" dirty="0" err="1" smtClean="0">
                <a:solidFill>
                  <a:srgbClr val="002060"/>
                </a:solidFill>
                <a:latin typeface="Tekton Pro" pitchFamily="34" charset="0"/>
              </a:rPr>
              <a:t>Nano</a:t>
            </a:r>
            <a:r>
              <a:rPr lang="en-US" altLang="zh-CN" sz="2400" b="1" dirty="0" smtClean="0">
                <a:solidFill>
                  <a:srgbClr val="002060"/>
                </a:solidFill>
                <a:latin typeface="Tekton Pro" pitchFamily="34" charset="0"/>
              </a:rPr>
              <a:t> devices  for </a:t>
            </a:r>
            <a:r>
              <a:rPr lang="en-US" altLang="zh-CN" sz="2400" b="1" dirty="0" err="1" smtClean="0">
                <a:solidFill>
                  <a:srgbClr val="002060"/>
                </a:solidFill>
                <a:latin typeface="Tekton Pro" pitchFamily="34" charset="0"/>
              </a:rPr>
              <a:t>ultrasenstive</a:t>
            </a:r>
            <a:r>
              <a:rPr lang="en-US" altLang="zh-CN" sz="2400" b="1" dirty="0" smtClean="0">
                <a:solidFill>
                  <a:srgbClr val="002060"/>
                </a:solidFill>
                <a:latin typeface="Tekton Pro" pitchFamily="34" charset="0"/>
              </a:rPr>
              <a:t>  detection of  </a:t>
            </a:r>
          </a:p>
          <a:p>
            <a:pPr>
              <a:buClr>
                <a:srgbClr val="FF3300"/>
              </a:buClr>
            </a:pPr>
            <a:r>
              <a:rPr lang="en-US" altLang="zh-CN" sz="2400" b="1" dirty="0" smtClean="0">
                <a:solidFill>
                  <a:srgbClr val="002060"/>
                </a:solidFill>
                <a:latin typeface="Tekton Pro" pitchFamily="34" charset="0"/>
              </a:rPr>
              <a:t>     gastric cancer biomarkers</a:t>
            </a:r>
            <a:endParaRPr lang="en-US" altLang="zh-CN" sz="2400" b="1" dirty="0" smtClean="0">
              <a:solidFill>
                <a:srgbClr val="002060"/>
              </a:solidFill>
              <a:latin typeface="Tekton Pro" pitchFamily="34" charset="0"/>
              <a:ea typeface="+mj-ea"/>
            </a:endParaRPr>
          </a:p>
          <a:p>
            <a:pPr>
              <a:buClr>
                <a:srgbClr val="FF3300"/>
              </a:buClr>
              <a:buFont typeface="Wingdings" pitchFamily="2" charset="2"/>
              <a:buChar char="u"/>
            </a:pPr>
            <a:endParaRPr lang="en-US" altLang="zh-CN" sz="2400" b="1" dirty="0">
              <a:solidFill>
                <a:srgbClr val="002060"/>
              </a:solidFill>
              <a:latin typeface="Tekton Pro" pitchFamily="34" charset="0"/>
              <a:ea typeface="+mj-ea"/>
            </a:endParaRPr>
          </a:p>
          <a:p>
            <a:pPr>
              <a:buClr>
                <a:srgbClr val="C00000"/>
              </a:buClr>
              <a:buFont typeface="Wingdings" pitchFamily="2" charset="2"/>
              <a:buChar char="u"/>
            </a:pPr>
            <a:r>
              <a:rPr lang="en-US" altLang="zh-CN" sz="2000" b="1" dirty="0" smtClean="0"/>
              <a:t>  </a:t>
            </a:r>
            <a:r>
              <a:rPr lang="en-US" altLang="zh-CN" sz="2400" b="1" dirty="0" smtClean="0">
                <a:solidFill>
                  <a:srgbClr val="002060"/>
                </a:solidFill>
                <a:latin typeface="Tekton Pro" pitchFamily="34" charset="0"/>
              </a:rPr>
              <a:t>Multifunctional </a:t>
            </a:r>
            <a:r>
              <a:rPr lang="en-US" altLang="zh-CN" sz="2400" b="1" dirty="0" err="1" smtClean="0">
                <a:solidFill>
                  <a:srgbClr val="002060"/>
                </a:solidFill>
                <a:latin typeface="Tekton Pro" pitchFamily="34" charset="0"/>
              </a:rPr>
              <a:t>nanoprobes</a:t>
            </a:r>
            <a:r>
              <a:rPr lang="en-US" altLang="zh-CN" sz="2400" b="1" dirty="0" smtClean="0">
                <a:solidFill>
                  <a:srgbClr val="002060"/>
                </a:solidFill>
                <a:latin typeface="Tekton Pro" pitchFamily="34" charset="0"/>
              </a:rPr>
              <a:t> </a:t>
            </a:r>
            <a:r>
              <a:rPr lang="en-US" altLang="zh-CN" sz="2400" b="1" dirty="0">
                <a:solidFill>
                  <a:srgbClr val="002060"/>
                </a:solidFill>
                <a:latin typeface="Tekton Pro" pitchFamily="34" charset="0"/>
              </a:rPr>
              <a:t>for </a:t>
            </a:r>
            <a:r>
              <a:rPr lang="en-US" altLang="zh-CN" sz="2400" b="1" dirty="0" smtClean="0">
                <a:solidFill>
                  <a:srgbClr val="002060"/>
                </a:solidFill>
                <a:latin typeface="Tekton Pro" pitchFamily="34" charset="0"/>
              </a:rPr>
              <a:t>Targeted Imaging  </a:t>
            </a:r>
          </a:p>
          <a:p>
            <a:pPr>
              <a:buClr>
                <a:srgbClr val="C00000"/>
              </a:buClr>
            </a:pPr>
            <a:r>
              <a:rPr lang="en-US" altLang="zh-CN" sz="2400" b="1" dirty="0" smtClean="0">
                <a:solidFill>
                  <a:srgbClr val="002060"/>
                </a:solidFill>
                <a:latin typeface="Tekton Pro" pitchFamily="34" charset="0"/>
              </a:rPr>
              <a:t>    and simultaneous therapy of </a:t>
            </a:r>
            <a:r>
              <a:rPr lang="en-US" altLang="zh-CN" sz="2400" b="1" dirty="0">
                <a:solidFill>
                  <a:srgbClr val="002060"/>
                </a:solidFill>
                <a:latin typeface="Tekton Pro" pitchFamily="34" charset="0"/>
              </a:rPr>
              <a:t>Gastric </a:t>
            </a:r>
            <a:r>
              <a:rPr lang="en-US" altLang="zh-CN" sz="2400" b="1" dirty="0" smtClean="0">
                <a:solidFill>
                  <a:srgbClr val="002060"/>
                </a:solidFill>
                <a:latin typeface="Tekton Pro" pitchFamily="34" charset="0"/>
              </a:rPr>
              <a:t>Cancer </a:t>
            </a:r>
            <a:endParaRPr lang="en-US" altLang="zh-CN" sz="2400" b="1" dirty="0">
              <a:solidFill>
                <a:srgbClr val="002060"/>
              </a:solidFill>
              <a:latin typeface="Tekton Pro" pitchFamily="34" charset="0"/>
            </a:endParaRPr>
          </a:p>
          <a:p>
            <a:pPr>
              <a:buClr>
                <a:srgbClr val="FF3300"/>
              </a:buClr>
              <a:buFont typeface="Arial" pitchFamily="34" charset="0"/>
              <a:buChar char="•"/>
            </a:pPr>
            <a:endParaRPr lang="en-US" altLang="zh-CN" sz="2000" b="1" dirty="0"/>
          </a:p>
          <a:p>
            <a:pPr>
              <a:buClr>
                <a:srgbClr val="FF3300"/>
              </a:buClr>
              <a:buFont typeface="Wingdings" pitchFamily="2" charset="2"/>
              <a:buChar char="u"/>
            </a:pPr>
            <a:r>
              <a:rPr lang="en-US" altLang="zh-CN" sz="2000" b="1" dirty="0" smtClean="0"/>
              <a:t> </a:t>
            </a:r>
            <a:r>
              <a:rPr lang="en-US" altLang="zh-CN" sz="2400" b="1" dirty="0" err="1" smtClean="0">
                <a:solidFill>
                  <a:srgbClr val="002060"/>
                </a:solidFill>
                <a:latin typeface="Tekton Pro" pitchFamily="34" charset="0"/>
              </a:rPr>
              <a:t>Biosafety</a:t>
            </a:r>
            <a:r>
              <a:rPr lang="en-US" altLang="zh-CN" sz="2400" b="1" dirty="0" smtClean="0">
                <a:solidFill>
                  <a:srgbClr val="002060"/>
                </a:solidFill>
                <a:latin typeface="Tekton Pro" pitchFamily="34" charset="0"/>
              </a:rPr>
              <a:t> </a:t>
            </a:r>
            <a:r>
              <a:rPr lang="en-US" altLang="zh-CN" sz="2400" b="1" dirty="0">
                <a:solidFill>
                  <a:srgbClr val="002060"/>
                </a:solidFill>
                <a:latin typeface="Tekton Pro" pitchFamily="34" charset="0"/>
              </a:rPr>
              <a:t>of  </a:t>
            </a:r>
            <a:r>
              <a:rPr lang="en-US" altLang="zh-CN" sz="2400" b="1" dirty="0" err="1" smtClean="0">
                <a:solidFill>
                  <a:srgbClr val="002060"/>
                </a:solidFill>
                <a:latin typeface="Tekton Pro" pitchFamily="34" charset="0"/>
              </a:rPr>
              <a:t>nanoprobes</a:t>
            </a:r>
            <a:r>
              <a:rPr lang="en-US" altLang="zh-CN" sz="2400" b="1" dirty="0" smtClean="0">
                <a:solidFill>
                  <a:srgbClr val="002060"/>
                </a:solidFill>
                <a:latin typeface="Tekton Pro" pitchFamily="34" charset="0"/>
              </a:rPr>
              <a:t> </a:t>
            </a:r>
            <a:endParaRPr lang="en-US" altLang="zh-CN" sz="2000" b="1" dirty="0">
              <a:solidFill>
                <a:srgbClr val="002060"/>
              </a:solidFill>
              <a:latin typeface="Tekton Pro" pitchFamily="34" charset="0"/>
            </a:endParaRPr>
          </a:p>
          <a:p>
            <a:pPr>
              <a:buClr>
                <a:srgbClr val="FF3300"/>
              </a:buClr>
            </a:pPr>
            <a:endParaRPr lang="en-US" altLang="zh-CN" sz="2000" b="1" dirty="0"/>
          </a:p>
          <a:p>
            <a:pPr>
              <a:buClr>
                <a:srgbClr val="FF3300"/>
              </a:buClr>
              <a:buFont typeface="Wingdings" pitchFamily="2" charset="2"/>
              <a:buChar char="u"/>
            </a:pPr>
            <a:r>
              <a:rPr lang="en-US" altLang="zh-CN" sz="2400" b="1" dirty="0" smtClean="0">
                <a:solidFill>
                  <a:srgbClr val="002060"/>
                </a:solidFill>
                <a:latin typeface="Tekton Pro" pitchFamily="34" charset="0"/>
              </a:rPr>
              <a:t>Summary and  Acknowledgement   </a:t>
            </a:r>
            <a:endParaRPr lang="zh-CN" altLang="en-US" sz="2400" b="1" dirty="0">
              <a:solidFill>
                <a:srgbClr val="002060"/>
              </a:solidFill>
              <a:latin typeface="Tekton Pro"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51520" y="764704"/>
            <a:ext cx="8316416" cy="468052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3275856" y="5589240"/>
            <a:ext cx="2514600" cy="428625"/>
          </a:xfrm>
          <a:prstGeom prst="rect">
            <a:avLst/>
          </a:prstGeom>
          <a:noFill/>
          <a:ln w="9525">
            <a:noFill/>
            <a:miter lim="800000"/>
            <a:headEnd/>
            <a:tailEnd/>
          </a:ln>
        </p:spPr>
      </p:pic>
      <p:sp>
        <p:nvSpPr>
          <p:cNvPr id="4" name="矩形 3"/>
          <p:cNvSpPr/>
          <p:nvPr/>
        </p:nvSpPr>
        <p:spPr>
          <a:xfrm>
            <a:off x="5004048" y="1916832"/>
            <a:ext cx="1944216" cy="93610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259632" y="260648"/>
            <a:ext cx="7272808" cy="584775"/>
          </a:xfrm>
          <a:prstGeom prst="rect">
            <a:avLst/>
          </a:prstGeom>
          <a:noFill/>
        </p:spPr>
        <p:txBody>
          <a:bodyPr wrap="square" rtlCol="0">
            <a:spAutoFit/>
          </a:bodyPr>
          <a:lstStyle/>
          <a:p>
            <a:r>
              <a:rPr lang="en-US" altLang="zh-CN" sz="2400" b="1" dirty="0" smtClean="0">
                <a:solidFill>
                  <a:srgbClr val="002060"/>
                </a:solidFill>
                <a:latin typeface="Tekton Pro" pitchFamily="34" charset="0"/>
              </a:rPr>
              <a:t>            </a:t>
            </a:r>
            <a:r>
              <a:rPr lang="en-US" altLang="zh-CN" sz="3200" b="1" dirty="0" smtClean="0">
                <a:solidFill>
                  <a:srgbClr val="002060"/>
                </a:solidFill>
                <a:latin typeface="Tekton Pro" pitchFamily="34" charset="0"/>
              </a:rPr>
              <a:t>World  Cancer   Distribution  </a:t>
            </a:r>
            <a:endParaRPr lang="zh-CN" altLang="en-US" sz="2400" b="1" dirty="0">
              <a:solidFill>
                <a:srgbClr val="002060"/>
              </a:solidFill>
              <a:latin typeface="Tekton Pro" pitchFamily="34" charset="0"/>
            </a:endParaRPr>
          </a:p>
        </p:txBody>
      </p:sp>
      <p:sp>
        <p:nvSpPr>
          <p:cNvPr id="6" name="TextBox 5"/>
          <p:cNvSpPr txBox="1"/>
          <p:nvPr/>
        </p:nvSpPr>
        <p:spPr>
          <a:xfrm>
            <a:off x="2339752" y="5949280"/>
            <a:ext cx="5040560" cy="646331"/>
          </a:xfrm>
          <a:prstGeom prst="rect">
            <a:avLst/>
          </a:prstGeom>
          <a:ln>
            <a:solidFill>
              <a:srgbClr val="FFFF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dirty="0" smtClean="0">
                <a:solidFill>
                  <a:srgbClr val="C00000"/>
                </a:solidFill>
              </a:rPr>
              <a:t>In 2008,  cancer  patients  reached  to  1.27 million</a:t>
            </a:r>
          </a:p>
          <a:p>
            <a:r>
              <a:rPr lang="en-US" altLang="zh-CN" dirty="0">
                <a:solidFill>
                  <a:srgbClr val="C00000"/>
                </a:solidFill>
              </a:rPr>
              <a:t> </a:t>
            </a:r>
            <a:r>
              <a:rPr lang="en-US" altLang="zh-CN" dirty="0" smtClean="0">
                <a:solidFill>
                  <a:srgbClr val="C00000"/>
                </a:solidFill>
              </a:rPr>
              <a:t>In 2020,  cancer  number  will  be  1.500 million</a:t>
            </a:r>
            <a:endParaRPr lang="zh-CN" altLang="en-US" dirty="0">
              <a:solidFill>
                <a:srgbClr val="C0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403648" y="476672"/>
            <a:ext cx="6984776" cy="3240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4" name="直接连接符 3"/>
          <p:cNvCxnSpPr/>
          <p:nvPr/>
        </p:nvCxnSpPr>
        <p:spPr>
          <a:xfrm>
            <a:off x="2411760" y="1700808"/>
            <a:ext cx="10081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923928" y="1916832"/>
            <a:ext cx="86409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508104" y="1484784"/>
            <a:ext cx="115212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948264" y="1988840"/>
            <a:ext cx="10081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3" cstate="print"/>
          <a:srcRect/>
          <a:stretch>
            <a:fillRect/>
          </a:stretch>
        </p:blipFill>
        <p:spPr bwMode="auto">
          <a:xfrm>
            <a:off x="1619672" y="4149080"/>
            <a:ext cx="6768752" cy="2383532"/>
          </a:xfrm>
          <a:prstGeom prst="rect">
            <a:avLst/>
          </a:prstGeom>
          <a:noFill/>
          <a:ln w="9525">
            <a:noFill/>
            <a:miter lim="800000"/>
            <a:headEnd/>
            <a:tailEnd/>
          </a:ln>
        </p:spPr>
      </p:pic>
      <p:sp>
        <p:nvSpPr>
          <p:cNvPr id="12" name="圆角矩形 11"/>
          <p:cNvSpPr/>
          <p:nvPr/>
        </p:nvSpPr>
        <p:spPr>
          <a:xfrm>
            <a:off x="4139952" y="4725144"/>
            <a:ext cx="864096"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2771800" y="4365104"/>
            <a:ext cx="864096"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5796136" y="4581128"/>
            <a:ext cx="864096"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圆角矩形 14"/>
          <p:cNvSpPr/>
          <p:nvPr/>
        </p:nvSpPr>
        <p:spPr>
          <a:xfrm>
            <a:off x="7236296" y="4797152"/>
            <a:ext cx="864096"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TextBox 15"/>
          <p:cNvSpPr txBox="1"/>
          <p:nvPr/>
        </p:nvSpPr>
        <p:spPr>
          <a:xfrm>
            <a:off x="3563888" y="6211669"/>
            <a:ext cx="4176464" cy="646331"/>
          </a:xfrm>
          <a:prstGeom prst="rect">
            <a:avLst/>
          </a:prstGeom>
          <a:noFill/>
        </p:spPr>
        <p:txBody>
          <a:bodyPr wrap="square" rtlCol="0">
            <a:spAutoFit/>
          </a:bodyPr>
          <a:lstStyle/>
          <a:p>
            <a:r>
              <a:rPr lang="en-US" altLang="zh-CN" sz="2000" b="1" dirty="0" smtClean="0">
                <a:solidFill>
                  <a:srgbClr val="002060"/>
                </a:solidFill>
                <a:latin typeface="Tekton Pro" pitchFamily="34" charset="0"/>
              </a:rPr>
              <a:t>Gastric Cancer   statistics </a:t>
            </a:r>
          </a:p>
          <a:p>
            <a:r>
              <a:rPr lang="pt-BR" altLang="zh-CN" sz="1600" b="1" dirty="0">
                <a:solidFill>
                  <a:srgbClr val="002060"/>
                </a:solidFill>
                <a:latin typeface="Tekton Pro" pitchFamily="34" charset="0"/>
              </a:rPr>
              <a:t>CA CANCER J CLIN </a:t>
            </a:r>
            <a:r>
              <a:rPr lang="pt-BR" altLang="zh-CN" sz="1600" b="1" dirty="0" smtClean="0">
                <a:solidFill>
                  <a:srgbClr val="002060"/>
                </a:solidFill>
                <a:latin typeface="Tekton Pro" pitchFamily="34" charset="0"/>
              </a:rPr>
              <a:t>2011;61:69–90.</a:t>
            </a:r>
            <a:endParaRPr lang="zh-CN" altLang="en-US" sz="1400" b="1" dirty="0">
              <a:solidFill>
                <a:srgbClr val="002060"/>
              </a:solidFill>
              <a:latin typeface="Tekton Pro" pitchFamily="34" charset="0"/>
            </a:endParaRPr>
          </a:p>
        </p:txBody>
      </p:sp>
      <p:sp>
        <p:nvSpPr>
          <p:cNvPr id="17" name="TextBox 16"/>
          <p:cNvSpPr txBox="1"/>
          <p:nvPr/>
        </p:nvSpPr>
        <p:spPr>
          <a:xfrm>
            <a:off x="251520" y="4653136"/>
            <a:ext cx="2304256" cy="22467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2000" dirty="0" smtClean="0">
                <a:solidFill>
                  <a:srgbClr val="002060"/>
                </a:solidFill>
                <a:latin typeface="Tekton Pro" pitchFamily="34" charset="0"/>
              </a:rPr>
              <a:t>In China,  incidence  and mortality  rates of  gastric cancer  are respectively  second (16.7‰),  third  (10.4‰)</a:t>
            </a:r>
            <a:endParaRPr lang="zh-CN" altLang="en-US" sz="2000" dirty="0">
              <a:solidFill>
                <a:srgbClr val="002060"/>
              </a:solidFill>
              <a:latin typeface="Tekton Pro"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323850" y="476250"/>
            <a:ext cx="8208590" cy="584775"/>
          </a:xfrm>
          <a:prstGeom prst="rect">
            <a:avLst/>
          </a:prstGeom>
          <a:noFill/>
          <a:ln w="9525">
            <a:noFill/>
            <a:miter lim="800000"/>
            <a:headEnd/>
            <a:tailEnd/>
          </a:ln>
        </p:spPr>
        <p:txBody>
          <a:bodyPr wrap="square">
            <a:spAutoFit/>
          </a:bodyPr>
          <a:lstStyle/>
          <a:p>
            <a:r>
              <a:rPr lang="en-US" altLang="zh-CN" sz="3200" b="1" dirty="0">
                <a:solidFill>
                  <a:srgbClr val="002060"/>
                </a:solidFill>
                <a:latin typeface="Tekton Pro" pitchFamily="34" charset="0"/>
              </a:rPr>
              <a:t> </a:t>
            </a:r>
            <a:r>
              <a:rPr lang="en-US" altLang="zh-CN" sz="2400" b="1" dirty="0">
                <a:solidFill>
                  <a:srgbClr val="002060"/>
                </a:solidFill>
                <a:latin typeface="Tekton Pro" pitchFamily="34" charset="0"/>
              </a:rPr>
              <a:t>From Precancerous Lesions to  Gastric Cancer   </a:t>
            </a:r>
            <a:endParaRPr lang="zh-CN" altLang="en-US" sz="2800" b="1" dirty="0">
              <a:solidFill>
                <a:srgbClr val="002060"/>
              </a:solidFill>
              <a:latin typeface="Tekton Pro" pitchFamily="34" charset="0"/>
            </a:endParaRPr>
          </a:p>
        </p:txBody>
      </p:sp>
      <p:grpSp>
        <p:nvGrpSpPr>
          <p:cNvPr id="2" name="组合 20"/>
          <p:cNvGrpSpPr>
            <a:grpSpLocks/>
          </p:cNvGrpSpPr>
          <p:nvPr/>
        </p:nvGrpSpPr>
        <p:grpSpPr bwMode="auto">
          <a:xfrm>
            <a:off x="6011863" y="1628775"/>
            <a:ext cx="2881312" cy="3240088"/>
            <a:chOff x="6011863" y="1628775"/>
            <a:chExt cx="2881312" cy="3240088"/>
          </a:xfrm>
        </p:grpSpPr>
        <p:sp>
          <p:nvSpPr>
            <p:cNvPr id="6163" name="右箭头 16"/>
            <p:cNvSpPr>
              <a:spLocks noChangeArrowheads="1"/>
            </p:cNvSpPr>
            <p:nvPr/>
          </p:nvSpPr>
          <p:spPr bwMode="auto">
            <a:xfrm>
              <a:off x="6011863" y="2997200"/>
              <a:ext cx="431800" cy="287338"/>
            </a:xfrm>
            <a:prstGeom prst="rightArrow">
              <a:avLst>
                <a:gd name="adj1" fmla="val 50000"/>
                <a:gd name="adj2" fmla="val 50092"/>
              </a:avLst>
            </a:prstGeom>
            <a:solidFill>
              <a:schemeClr val="accent1"/>
            </a:solidFill>
            <a:ln w="9525" algn="ctr">
              <a:solidFill>
                <a:schemeClr val="tx1"/>
              </a:solidFill>
              <a:round/>
              <a:headEnd/>
              <a:tailEnd/>
            </a:ln>
          </p:spPr>
          <p:txBody>
            <a:bodyPr/>
            <a:lstStyle/>
            <a:p>
              <a:endParaRPr lang="zh-CN" altLang="en-US"/>
            </a:p>
          </p:txBody>
        </p:sp>
        <p:grpSp>
          <p:nvGrpSpPr>
            <p:cNvPr id="3" name="组合 19"/>
            <p:cNvGrpSpPr>
              <a:grpSpLocks/>
            </p:cNvGrpSpPr>
            <p:nvPr/>
          </p:nvGrpSpPr>
          <p:grpSpPr bwMode="auto">
            <a:xfrm>
              <a:off x="6588125" y="1628775"/>
              <a:ext cx="2305050" cy="3240088"/>
              <a:chOff x="6588125" y="1628775"/>
              <a:chExt cx="2305050" cy="3240088"/>
            </a:xfrm>
          </p:grpSpPr>
          <p:pic>
            <p:nvPicPr>
              <p:cNvPr id="6165" name="Picture 17" descr="胃癌副本"/>
              <p:cNvPicPr>
                <a:picLocks noChangeAspect="1" noChangeArrowheads="1"/>
              </p:cNvPicPr>
              <p:nvPr/>
            </p:nvPicPr>
            <p:blipFill>
              <a:blip r:embed="rId3" cstate="print"/>
              <a:srcRect/>
              <a:stretch>
                <a:fillRect/>
              </a:stretch>
            </p:blipFill>
            <p:spPr bwMode="auto">
              <a:xfrm>
                <a:off x="6588125" y="1628775"/>
                <a:ext cx="2195513" cy="3240088"/>
              </a:xfrm>
              <a:prstGeom prst="rect">
                <a:avLst/>
              </a:prstGeom>
              <a:noFill/>
              <a:ln w="9525">
                <a:noFill/>
                <a:miter lim="800000"/>
                <a:headEnd/>
                <a:tailEnd/>
              </a:ln>
            </p:spPr>
          </p:pic>
          <p:sp>
            <p:nvSpPr>
              <p:cNvPr id="18" name="TextBox 17"/>
              <p:cNvSpPr txBox="1"/>
              <p:nvPr/>
            </p:nvSpPr>
            <p:spPr>
              <a:xfrm>
                <a:off x="7956550" y="3141663"/>
                <a:ext cx="936625"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altLang="zh-CN" dirty="0">
                    <a:solidFill>
                      <a:srgbClr val="FF0000"/>
                    </a:solidFill>
                    <a:latin typeface="Tekton Pro" pitchFamily="34" charset="0"/>
                  </a:rPr>
                  <a:t>Gastric Cancer</a:t>
                </a:r>
                <a:endParaRPr lang="zh-CN" altLang="en-US" dirty="0">
                  <a:solidFill>
                    <a:srgbClr val="FF0000"/>
                  </a:solidFill>
                  <a:latin typeface="Tekton Pro" pitchFamily="34" charset="0"/>
                </a:endParaRPr>
              </a:p>
            </p:txBody>
          </p:sp>
        </p:grpSp>
      </p:grpSp>
      <p:grpSp>
        <p:nvGrpSpPr>
          <p:cNvPr id="4" name="组合 19"/>
          <p:cNvGrpSpPr>
            <a:grpSpLocks/>
          </p:cNvGrpSpPr>
          <p:nvPr/>
        </p:nvGrpSpPr>
        <p:grpSpPr bwMode="auto">
          <a:xfrm>
            <a:off x="468313" y="1555750"/>
            <a:ext cx="5400675" cy="4176773"/>
            <a:chOff x="468313" y="1555750"/>
            <a:chExt cx="5400675" cy="4177566"/>
          </a:xfrm>
        </p:grpSpPr>
        <p:grpSp>
          <p:nvGrpSpPr>
            <p:cNvPr id="5" name="Group 17"/>
            <p:cNvGrpSpPr>
              <a:grpSpLocks/>
            </p:cNvGrpSpPr>
            <p:nvPr/>
          </p:nvGrpSpPr>
          <p:grpSpPr bwMode="auto">
            <a:xfrm>
              <a:off x="468313" y="1555750"/>
              <a:ext cx="5400675" cy="3529013"/>
              <a:chOff x="476" y="663"/>
              <a:chExt cx="4899" cy="3221"/>
            </a:xfrm>
          </p:grpSpPr>
          <p:pic>
            <p:nvPicPr>
              <p:cNvPr id="6" name="Picture 5" descr="TM27-热盐-HSP70-Fas-12W"/>
              <p:cNvPicPr>
                <a:picLocks noChangeAspect="1" noChangeArrowheads="1"/>
              </p:cNvPicPr>
              <p:nvPr/>
            </p:nvPicPr>
            <p:blipFill>
              <a:blip r:embed="rId4" cstate="print"/>
              <a:srcRect/>
              <a:stretch>
                <a:fillRect/>
              </a:stretch>
            </p:blipFill>
            <p:spPr bwMode="auto">
              <a:xfrm>
                <a:off x="1881" y="663"/>
                <a:ext cx="1725" cy="1542"/>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7" name="Picture 6" descr="TM28G-热盐-HSP70-Fas-12W"/>
              <p:cNvPicPr>
                <a:picLocks noChangeAspect="1" noChangeArrowheads="1"/>
              </p:cNvPicPr>
              <p:nvPr/>
            </p:nvPicPr>
            <p:blipFill>
              <a:blip r:embed="rId5" cstate="print"/>
              <a:srcRect/>
              <a:stretch>
                <a:fillRect/>
              </a:stretch>
            </p:blipFill>
            <p:spPr bwMode="auto">
              <a:xfrm>
                <a:off x="3607" y="663"/>
                <a:ext cx="1768" cy="1542"/>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8" name="Picture 7" descr="TM28-热盐-HSP70-Fas-12W"/>
              <p:cNvPicPr>
                <a:picLocks noChangeAspect="1" noChangeArrowheads="1"/>
              </p:cNvPicPr>
              <p:nvPr/>
            </p:nvPicPr>
            <p:blipFill>
              <a:blip r:embed="rId6" cstate="print"/>
              <a:srcRect/>
              <a:stretch>
                <a:fillRect/>
              </a:stretch>
            </p:blipFill>
            <p:spPr bwMode="auto">
              <a:xfrm>
                <a:off x="476" y="2205"/>
                <a:ext cx="1405" cy="1681"/>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9" name="Picture 8" descr="TM54-热盐-HSP70-Fas-24W"/>
              <p:cNvPicPr>
                <a:picLocks noChangeAspect="1" noChangeArrowheads="1"/>
              </p:cNvPicPr>
              <p:nvPr/>
            </p:nvPicPr>
            <p:blipFill>
              <a:blip r:embed="rId7" cstate="print"/>
              <a:srcRect/>
              <a:stretch>
                <a:fillRect/>
              </a:stretch>
            </p:blipFill>
            <p:spPr bwMode="auto">
              <a:xfrm>
                <a:off x="1881" y="2205"/>
                <a:ext cx="1725" cy="1681"/>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10" name="Picture 9" descr="TM72-热盐-HSP70-Fas-65W"/>
              <p:cNvPicPr>
                <a:picLocks noChangeAspect="1" noChangeArrowheads="1"/>
              </p:cNvPicPr>
              <p:nvPr/>
            </p:nvPicPr>
            <p:blipFill>
              <a:blip r:embed="rId8" cstate="print"/>
              <a:srcRect/>
              <a:stretch>
                <a:fillRect/>
              </a:stretch>
            </p:blipFill>
            <p:spPr bwMode="auto">
              <a:xfrm>
                <a:off x="476" y="663"/>
                <a:ext cx="1427" cy="1571"/>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11" name="Picture 10" descr="TM56-热盐-HSP70-Fas-32W"/>
              <p:cNvPicPr>
                <a:picLocks noChangeAspect="1" noChangeArrowheads="1"/>
              </p:cNvPicPr>
              <p:nvPr/>
            </p:nvPicPr>
            <p:blipFill>
              <a:blip r:embed="rId9" cstate="print"/>
              <a:srcRect/>
              <a:stretch>
                <a:fillRect/>
              </a:stretch>
            </p:blipFill>
            <p:spPr bwMode="auto">
              <a:xfrm>
                <a:off x="3607" y="2205"/>
                <a:ext cx="1768" cy="1681"/>
              </a:xfrm>
              <a:prstGeom prst="rect">
                <a:avLst/>
              </a:prstGeom>
              <a:ln>
                <a:headEnd/>
                <a:tailEnd/>
              </a:ln>
            </p:spPr>
            <p:style>
              <a:lnRef idx="2">
                <a:schemeClr val="accent1"/>
              </a:lnRef>
              <a:fillRef idx="1">
                <a:schemeClr val="lt1"/>
              </a:fillRef>
              <a:effectRef idx="0">
                <a:schemeClr val="accent1"/>
              </a:effectRef>
              <a:fontRef idx="minor">
                <a:schemeClr val="dk1"/>
              </a:fontRef>
            </p:style>
          </p:pic>
          <p:sp>
            <p:nvSpPr>
              <p:cNvPr id="12" name="Line 12"/>
              <p:cNvSpPr>
                <a:spLocks noChangeShapeType="1"/>
              </p:cNvSpPr>
              <p:nvPr/>
            </p:nvSpPr>
            <p:spPr bwMode="auto">
              <a:xfrm flipH="1" flipV="1">
                <a:off x="3288" y="2750"/>
                <a:ext cx="226" cy="226"/>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a:lstStyle/>
              <a:p>
                <a:pPr>
                  <a:defRPr/>
                </a:pPr>
                <a:endParaRPr lang="zh-CN" altLang="en-US"/>
              </a:p>
            </p:txBody>
          </p:sp>
          <p:sp>
            <p:nvSpPr>
              <p:cNvPr id="13" name="Line 13"/>
              <p:cNvSpPr>
                <a:spLocks noChangeShapeType="1"/>
              </p:cNvSpPr>
              <p:nvPr/>
            </p:nvSpPr>
            <p:spPr bwMode="auto">
              <a:xfrm flipH="1" flipV="1">
                <a:off x="1565" y="3203"/>
                <a:ext cx="229" cy="226"/>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a:lstStyle/>
              <a:p>
                <a:pPr>
                  <a:defRPr/>
                </a:pPr>
                <a:endParaRPr lang="zh-CN" altLang="en-US"/>
              </a:p>
            </p:txBody>
          </p:sp>
          <p:sp>
            <p:nvSpPr>
              <p:cNvPr id="14" name="Line 14"/>
              <p:cNvSpPr>
                <a:spLocks noChangeShapeType="1"/>
              </p:cNvSpPr>
              <p:nvPr/>
            </p:nvSpPr>
            <p:spPr bwMode="auto">
              <a:xfrm flipH="1" flipV="1">
                <a:off x="3016" y="1617"/>
                <a:ext cx="226" cy="226"/>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a:lstStyle/>
              <a:p>
                <a:pPr>
                  <a:defRPr/>
                </a:pPr>
                <a:endParaRPr lang="zh-CN" altLang="en-US"/>
              </a:p>
            </p:txBody>
          </p:sp>
          <p:sp>
            <p:nvSpPr>
              <p:cNvPr id="15" name="Line 15"/>
              <p:cNvSpPr>
                <a:spLocks noChangeShapeType="1"/>
              </p:cNvSpPr>
              <p:nvPr/>
            </p:nvSpPr>
            <p:spPr bwMode="auto">
              <a:xfrm flipH="1" flipV="1">
                <a:off x="5012" y="1525"/>
                <a:ext cx="228" cy="226"/>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a:lstStyle/>
              <a:p>
                <a:pPr>
                  <a:defRPr/>
                </a:pPr>
                <a:endParaRPr lang="zh-CN" altLang="en-US"/>
              </a:p>
            </p:txBody>
          </p:sp>
          <p:sp>
            <p:nvSpPr>
              <p:cNvPr id="16" name="Line 16"/>
              <p:cNvSpPr>
                <a:spLocks noChangeShapeType="1"/>
              </p:cNvSpPr>
              <p:nvPr/>
            </p:nvSpPr>
            <p:spPr bwMode="auto">
              <a:xfrm flipH="1" flipV="1">
                <a:off x="5012" y="2795"/>
                <a:ext cx="228" cy="226"/>
              </a:xfrm>
              <a:prstGeom prst="line">
                <a:avLst/>
              </a:prstGeom>
              <a:ln>
                <a:headEnd/>
                <a:tailEnd type="triangle" w="med" len="med"/>
              </a:ln>
            </p:spPr>
            <p:style>
              <a:lnRef idx="2">
                <a:schemeClr val="accent1"/>
              </a:lnRef>
              <a:fillRef idx="1">
                <a:schemeClr val="lt1"/>
              </a:fillRef>
              <a:effectRef idx="0">
                <a:schemeClr val="accent1"/>
              </a:effectRef>
              <a:fontRef idx="minor">
                <a:schemeClr val="dk1"/>
              </a:fontRef>
            </p:style>
            <p:txBody>
              <a:bodyPr/>
              <a:lstStyle/>
              <a:p>
                <a:pPr>
                  <a:defRPr/>
                </a:pPr>
                <a:endParaRPr lang="zh-CN" altLang="en-US"/>
              </a:p>
            </p:txBody>
          </p:sp>
        </p:grpSp>
        <p:sp>
          <p:nvSpPr>
            <p:cNvPr id="19" name="TextBox 18"/>
            <p:cNvSpPr txBox="1"/>
            <p:nvPr/>
          </p:nvSpPr>
          <p:spPr>
            <a:xfrm>
              <a:off x="1403648" y="5333130"/>
              <a:ext cx="2807990" cy="4001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altLang="zh-CN" sz="2000" dirty="0">
                  <a:solidFill>
                    <a:srgbClr val="002060"/>
                  </a:solidFill>
                  <a:latin typeface="Tekton Pro" pitchFamily="34" charset="0"/>
                </a:rPr>
                <a:t>precancerous lesions </a:t>
              </a:r>
              <a:endParaRPr lang="zh-CN" altLang="en-US" sz="2000" dirty="0">
                <a:solidFill>
                  <a:srgbClr val="002060"/>
                </a:solidFill>
                <a:latin typeface="Tekton Pro" pitchFamily="34" charset="0"/>
              </a:endParaRPr>
            </a:p>
          </p:txBody>
        </p:sp>
      </p:grpSp>
      <p:sp>
        <p:nvSpPr>
          <p:cNvPr id="6149" name="TextBox 21"/>
          <p:cNvSpPr txBox="1">
            <a:spLocks noChangeArrowheads="1"/>
          </p:cNvSpPr>
          <p:nvPr/>
        </p:nvSpPr>
        <p:spPr bwMode="auto">
          <a:xfrm>
            <a:off x="1403648" y="5949280"/>
            <a:ext cx="3024311" cy="646331"/>
          </a:xfrm>
          <a:prstGeom prst="rect">
            <a:avLst/>
          </a:prstGeom>
          <a:noFill/>
          <a:ln w="9525">
            <a:noFill/>
            <a:miter lim="800000"/>
            <a:headEnd/>
            <a:tailEnd/>
          </a:ln>
        </p:spPr>
        <p:txBody>
          <a:bodyPr wrap="square">
            <a:spAutoFit/>
          </a:bodyPr>
          <a:lstStyle/>
          <a:p>
            <a:r>
              <a:rPr lang="en-US" altLang="zh-CN" dirty="0">
                <a:solidFill>
                  <a:srgbClr val="002060"/>
                </a:solidFill>
              </a:rPr>
              <a:t>QDs-labeled  MUC1 antibody</a:t>
            </a:r>
          </a:p>
          <a:p>
            <a:r>
              <a:rPr lang="en-US" altLang="zh-CN" dirty="0" err="1">
                <a:solidFill>
                  <a:srgbClr val="002060"/>
                </a:solidFill>
              </a:rPr>
              <a:t>Qds</a:t>
            </a:r>
            <a:r>
              <a:rPr lang="en-US" altLang="zh-CN" dirty="0">
                <a:solidFill>
                  <a:srgbClr val="002060"/>
                </a:solidFill>
              </a:rPr>
              <a:t>-labeled    HAI-178  </a:t>
            </a:r>
            <a:endParaRPr lang="zh-CN" altLang="en-US" dirty="0">
              <a:solidFill>
                <a:srgbClr val="002060"/>
              </a:solidFill>
            </a:endParaRPr>
          </a:p>
        </p:txBody>
      </p:sp>
      <p:sp>
        <p:nvSpPr>
          <p:cNvPr id="23" name="TextBox 22"/>
          <p:cNvSpPr txBox="1"/>
          <p:nvPr/>
        </p:nvSpPr>
        <p:spPr>
          <a:xfrm>
            <a:off x="5364088" y="5301208"/>
            <a:ext cx="3384376"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2400" b="1" i="1" dirty="0" smtClean="0">
                <a:solidFill>
                  <a:srgbClr val="002060"/>
                </a:solidFill>
                <a:latin typeface="Tekton Pro" pitchFamily="34" charset="0"/>
              </a:rPr>
              <a:t>Ho w  to find early gastric cancer ?</a:t>
            </a:r>
            <a:endParaRPr lang="zh-CN" altLang="en-US" sz="2400" b="1" i="1" dirty="0">
              <a:solidFill>
                <a:srgbClr val="002060"/>
              </a:solidFill>
              <a:latin typeface="Tekton Pro"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amond(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9"/>
          <p:cNvSpPr>
            <a:spLocks noGrp="1" noChangeArrowheads="1"/>
          </p:cNvSpPr>
          <p:nvPr>
            <p:ph type="sldNum" sz="quarter" idx="10"/>
          </p:nvPr>
        </p:nvSpPr>
        <p:spPr>
          <a:ln/>
        </p:spPr>
        <p:txBody>
          <a:bodyPr/>
          <a:lstStyle/>
          <a:p>
            <a:pPr>
              <a:defRPr/>
            </a:pPr>
            <a:fld id="{5D6756C9-0D72-4DEF-97A7-EC9444624F82}" type="slidenum">
              <a:rPr lang="zh-CN" altLang="en-US"/>
              <a:pPr>
                <a:defRPr/>
              </a:pPr>
              <a:t>8</a:t>
            </a:fld>
            <a:endParaRPr lang="en-US" altLang="zh-CN"/>
          </a:p>
        </p:txBody>
      </p:sp>
      <p:sp>
        <p:nvSpPr>
          <p:cNvPr id="19458" name="Rectangle 9"/>
          <p:cNvSpPr txBox="1">
            <a:spLocks noGrp="1" noChangeArrowheads="1"/>
          </p:cNvSpPr>
          <p:nvPr/>
        </p:nvSpPr>
        <p:spPr bwMode="auto">
          <a:xfrm>
            <a:off x="7042150" y="6324600"/>
            <a:ext cx="1905000" cy="457200"/>
          </a:xfrm>
          <a:prstGeom prst="rect">
            <a:avLst/>
          </a:prstGeom>
          <a:noFill/>
          <a:ln w="9525">
            <a:noFill/>
            <a:miter lim="800000"/>
            <a:headEnd/>
            <a:tailEnd/>
          </a:ln>
        </p:spPr>
        <p:txBody>
          <a:bodyPr anchor="b"/>
          <a:lstStyle/>
          <a:p>
            <a:pPr algn="r"/>
            <a:fld id="{D33FF7ED-F0D5-4960-85EF-DF93F676B5F3}" type="slidenum">
              <a:rPr lang="zh-CN" altLang="en-US" sz="1400">
                <a:latin typeface="Tahoma" pitchFamily="34" charset="0"/>
                <a:ea typeface="SimSun" pitchFamily="2" charset="-122"/>
              </a:rPr>
              <a:pPr algn="r"/>
              <a:t>8</a:t>
            </a:fld>
            <a:endParaRPr lang="en-US" altLang="zh-CN" sz="1400">
              <a:latin typeface="Tahoma" pitchFamily="34" charset="0"/>
              <a:ea typeface="SimSun" pitchFamily="2" charset="-122"/>
            </a:endParaRPr>
          </a:p>
        </p:txBody>
      </p:sp>
      <p:sp>
        <p:nvSpPr>
          <p:cNvPr id="9219" name="TextBox 1"/>
          <p:cNvSpPr txBox="1">
            <a:spLocks noChangeArrowheads="1"/>
          </p:cNvSpPr>
          <p:nvPr/>
        </p:nvSpPr>
        <p:spPr bwMode="auto">
          <a:xfrm>
            <a:off x="611560" y="152400"/>
            <a:ext cx="8532440" cy="646331"/>
          </a:xfrm>
          <a:prstGeom prst="rect">
            <a:avLst/>
          </a:prstGeom>
          <a:noFill/>
          <a:ln w="9525">
            <a:noFill/>
            <a:miter lim="800000"/>
            <a:headEnd/>
            <a:tailEnd/>
          </a:ln>
        </p:spPr>
        <p:txBody>
          <a:bodyPr wrap="square">
            <a:spAutoFit/>
          </a:bodyPr>
          <a:lstStyle/>
          <a:p>
            <a:pPr>
              <a:defRPr/>
            </a:pPr>
            <a:r>
              <a:rPr lang="en-US" altLang="zh-CN" sz="3200" b="1" dirty="0">
                <a:solidFill>
                  <a:srgbClr val="FF0000"/>
                </a:solidFill>
                <a:effectLst>
                  <a:outerShdw blurRad="38100" dist="38100" dir="2700000" algn="tl">
                    <a:srgbClr val="C0C0C0"/>
                  </a:outerShdw>
                </a:effectLst>
                <a:latin typeface="黑体" pitchFamily="49" charset="-122"/>
                <a:ea typeface="黑体" pitchFamily="49" charset="-122"/>
              </a:rPr>
              <a:t> </a:t>
            </a:r>
            <a:r>
              <a:rPr lang="en-US" altLang="zh-CN" sz="3200" b="1" dirty="0" smtClean="0">
                <a:solidFill>
                  <a:srgbClr val="FF0000"/>
                </a:solidFill>
                <a:effectLst>
                  <a:outerShdw blurRad="38100" dist="38100" dir="2700000" algn="tl">
                    <a:srgbClr val="C0C0C0"/>
                  </a:outerShdw>
                </a:effectLst>
                <a:latin typeface="黑体" pitchFamily="49" charset="-122"/>
                <a:ea typeface="黑体" pitchFamily="49" charset="-122"/>
              </a:rPr>
              <a:t>   </a:t>
            </a:r>
            <a:r>
              <a:rPr lang="en-US" altLang="zh-CN" sz="3600" b="1" dirty="0" smtClean="0">
                <a:solidFill>
                  <a:srgbClr val="002060"/>
                </a:solidFill>
                <a:effectLst>
                  <a:outerShdw blurRad="38100" dist="38100" dir="2700000" algn="tl">
                    <a:srgbClr val="C0C0C0"/>
                  </a:outerShdw>
                </a:effectLst>
                <a:latin typeface="Tekton Pro" pitchFamily="34" charset="0"/>
                <a:ea typeface="黑体" pitchFamily="49" charset="-122"/>
              </a:rPr>
              <a:t>How to find early gastric cancer </a:t>
            </a:r>
            <a:endParaRPr lang="zh-CN" altLang="en-US" sz="3200" b="1" dirty="0">
              <a:solidFill>
                <a:srgbClr val="002060"/>
              </a:solidFill>
              <a:effectLst>
                <a:outerShdw blurRad="38100" dist="38100" dir="2700000" algn="tl">
                  <a:srgbClr val="C0C0C0"/>
                </a:outerShdw>
              </a:effectLst>
              <a:latin typeface="Tekton Pro" pitchFamily="34" charset="0"/>
              <a:ea typeface="黑体" pitchFamily="49" charset="-122"/>
            </a:endParaRPr>
          </a:p>
        </p:txBody>
      </p:sp>
      <p:sp>
        <p:nvSpPr>
          <p:cNvPr id="5139" name="Rectangle 3"/>
          <p:cNvSpPr>
            <a:spLocks noChangeArrowheads="1"/>
          </p:cNvSpPr>
          <p:nvPr/>
        </p:nvSpPr>
        <p:spPr bwMode="auto">
          <a:xfrm>
            <a:off x="35496" y="1143000"/>
            <a:ext cx="2808312" cy="1371600"/>
          </a:xfrm>
          <a:prstGeom prst="rect">
            <a:avLst/>
          </a:prstGeom>
          <a:solidFill>
            <a:srgbClr val="FFFF99"/>
          </a:solidFill>
          <a:ln w="9525">
            <a:solidFill>
              <a:srgbClr val="003399"/>
            </a:solidFill>
            <a:miter lim="800000"/>
            <a:headEnd/>
            <a:tailEnd/>
          </a:ln>
        </p:spPr>
        <p:txBody>
          <a:bodyPr wrap="none" anchor="ctr"/>
          <a:lstStyle/>
          <a:p>
            <a:pPr marL="342900" indent="-342900">
              <a:lnSpc>
                <a:spcPct val="145000"/>
              </a:lnSpc>
              <a:buClr>
                <a:srgbClr val="B02E06"/>
              </a:buClr>
              <a:defRPr/>
            </a:pPr>
            <a:r>
              <a:rPr lang="en-US" altLang="zh-CN" sz="1600" b="1" dirty="0" smtClean="0">
                <a:solidFill>
                  <a:srgbClr val="12357C"/>
                </a:solidFill>
                <a:effectLst>
                  <a:outerShdw blurRad="38100" dist="38100" dir="2700000" algn="tl">
                    <a:srgbClr val="000000"/>
                  </a:outerShdw>
                </a:effectLst>
                <a:latin typeface="Times New Roman" pitchFamily="18" charset="0"/>
                <a:ea typeface="SimSun" pitchFamily="2" charset="-122"/>
              </a:rPr>
              <a:t>1.  </a:t>
            </a:r>
            <a:r>
              <a:rPr lang="en-US" altLang="zh-CN" b="1" dirty="0" smtClean="0">
                <a:solidFill>
                  <a:srgbClr val="12357C"/>
                </a:solidFill>
                <a:effectLst>
                  <a:outerShdw blurRad="38100" dist="38100" dir="2700000" algn="tl">
                    <a:srgbClr val="000000"/>
                  </a:outerShdw>
                </a:effectLst>
                <a:latin typeface="Tekton Pro" pitchFamily="34" charset="0"/>
                <a:ea typeface="SimSun" pitchFamily="2" charset="-122"/>
              </a:rPr>
              <a:t>Controlled preparation</a:t>
            </a:r>
          </a:p>
          <a:p>
            <a:pPr marL="342900" indent="-342900">
              <a:lnSpc>
                <a:spcPct val="145000"/>
              </a:lnSpc>
              <a:buClr>
                <a:srgbClr val="B02E06"/>
              </a:buClr>
              <a:defRPr/>
            </a:pPr>
            <a:r>
              <a:rPr lang="en-US" altLang="zh-CN" b="1" dirty="0">
                <a:solidFill>
                  <a:srgbClr val="12357C"/>
                </a:solidFill>
                <a:effectLst>
                  <a:outerShdw blurRad="38100" dist="38100" dir="2700000" algn="tl">
                    <a:srgbClr val="000000"/>
                  </a:outerShdw>
                </a:effectLst>
                <a:latin typeface="Tekton Pro" pitchFamily="34" charset="0"/>
                <a:ea typeface="SimSun" pitchFamily="2" charset="-122"/>
              </a:rPr>
              <a:t> </a:t>
            </a:r>
            <a:r>
              <a:rPr lang="en-US" altLang="zh-CN" b="1" dirty="0" smtClean="0">
                <a:solidFill>
                  <a:srgbClr val="12357C"/>
                </a:solidFill>
                <a:effectLst>
                  <a:outerShdw blurRad="38100" dist="38100" dir="2700000" algn="tl">
                    <a:srgbClr val="000000"/>
                  </a:outerShdw>
                </a:effectLst>
                <a:latin typeface="Tekton Pro" pitchFamily="34" charset="0"/>
                <a:ea typeface="SimSun" pitchFamily="2" charset="-122"/>
              </a:rPr>
              <a:t>       of </a:t>
            </a:r>
            <a:r>
              <a:rPr lang="en-US" altLang="zh-CN" b="1" dirty="0" err="1" smtClean="0">
                <a:solidFill>
                  <a:srgbClr val="12357C"/>
                </a:solidFill>
                <a:effectLst>
                  <a:outerShdw blurRad="38100" dist="38100" dir="2700000" algn="tl">
                    <a:srgbClr val="000000"/>
                  </a:outerShdw>
                </a:effectLst>
                <a:latin typeface="Tekton Pro" pitchFamily="34" charset="0"/>
                <a:ea typeface="SimSun" pitchFamily="2" charset="-122"/>
              </a:rPr>
              <a:t>nanomaterials</a:t>
            </a:r>
            <a:r>
              <a:rPr lang="en-US" altLang="zh-CN" b="1" dirty="0" smtClean="0">
                <a:solidFill>
                  <a:srgbClr val="12357C"/>
                </a:solidFill>
                <a:effectLst>
                  <a:outerShdw blurRad="38100" dist="38100" dir="2700000" algn="tl">
                    <a:srgbClr val="000000"/>
                  </a:outerShdw>
                </a:effectLst>
                <a:latin typeface="Tekton Pro" pitchFamily="34" charset="0"/>
                <a:ea typeface="SimSun" pitchFamily="2" charset="-122"/>
              </a:rPr>
              <a:t> </a:t>
            </a:r>
            <a:endParaRPr lang="en-US" altLang="zh-CN" sz="2800" b="1" dirty="0">
              <a:solidFill>
                <a:srgbClr val="12357C"/>
              </a:solidFill>
              <a:effectLst>
                <a:outerShdw blurRad="38100" dist="38100" dir="2700000" algn="tl">
                  <a:srgbClr val="000000"/>
                </a:outerShdw>
              </a:effectLst>
              <a:latin typeface="Tekton Pro" pitchFamily="34" charset="0"/>
              <a:ea typeface="SimSun" pitchFamily="2" charset="-122"/>
            </a:endParaRPr>
          </a:p>
        </p:txBody>
      </p:sp>
      <p:sp>
        <p:nvSpPr>
          <p:cNvPr id="19465" name="Line 10"/>
          <p:cNvSpPr>
            <a:spLocks noChangeShapeType="1"/>
          </p:cNvSpPr>
          <p:nvPr/>
        </p:nvSpPr>
        <p:spPr bwMode="auto">
          <a:xfrm>
            <a:off x="5621338" y="3738563"/>
            <a:ext cx="627062" cy="528637"/>
          </a:xfrm>
          <a:prstGeom prst="line">
            <a:avLst/>
          </a:prstGeom>
          <a:noFill/>
          <a:ln w="76200">
            <a:solidFill>
              <a:schemeClr val="tx1"/>
            </a:solidFill>
            <a:round/>
            <a:headEnd type="triangle" w="med" len="med"/>
            <a:tailEnd type="triangle" w="med" len="med"/>
          </a:ln>
        </p:spPr>
        <p:txBody>
          <a:bodyPr/>
          <a:lstStyle/>
          <a:p>
            <a:endParaRPr lang="zh-CN" altLang="en-US"/>
          </a:p>
        </p:txBody>
      </p:sp>
      <p:sp>
        <p:nvSpPr>
          <p:cNvPr id="9225" name="Oval 11"/>
          <p:cNvSpPr>
            <a:spLocks noChangeArrowheads="1"/>
          </p:cNvSpPr>
          <p:nvPr/>
        </p:nvSpPr>
        <p:spPr bwMode="auto">
          <a:xfrm>
            <a:off x="3048744" y="1628800"/>
            <a:ext cx="2819400" cy="2759075"/>
          </a:xfrm>
          <a:prstGeom prst="ellipse">
            <a:avLst/>
          </a:prstGeom>
          <a:solidFill>
            <a:srgbClr val="66FFFF"/>
          </a:solidFill>
          <a:ln w="19050">
            <a:solidFill>
              <a:srgbClr val="003399"/>
            </a:solidFill>
            <a:round/>
            <a:headEnd/>
            <a:tailEnd/>
          </a:ln>
        </p:spPr>
        <p:txBody>
          <a:bodyPr wrap="none" anchor="ctr"/>
          <a:lstStyle/>
          <a:p>
            <a:pPr>
              <a:lnSpc>
                <a:spcPct val="95000"/>
              </a:lnSpc>
              <a:spcBef>
                <a:spcPct val="20000"/>
              </a:spcBef>
              <a:buClr>
                <a:srgbClr val="B02E06"/>
              </a:buClr>
            </a:pPr>
            <a:endParaRPr lang="en-US" altLang="zh-CN" sz="3600" b="1" dirty="0">
              <a:solidFill>
                <a:srgbClr val="FF0000"/>
              </a:solidFill>
              <a:effectLst>
                <a:outerShdw blurRad="38100" dist="38100" dir="2700000" algn="tl">
                  <a:srgbClr val="000000"/>
                </a:outerShdw>
              </a:effectLst>
              <a:latin typeface="Times New Roman" pitchFamily="18" charset="0"/>
            </a:endParaRPr>
          </a:p>
        </p:txBody>
      </p:sp>
      <p:sp>
        <p:nvSpPr>
          <p:cNvPr id="5150" name="Rectangle 3"/>
          <p:cNvSpPr>
            <a:spLocks noChangeArrowheads="1"/>
          </p:cNvSpPr>
          <p:nvPr/>
        </p:nvSpPr>
        <p:spPr bwMode="auto">
          <a:xfrm>
            <a:off x="6172200" y="1143000"/>
            <a:ext cx="2895600" cy="1371600"/>
          </a:xfrm>
          <a:prstGeom prst="rect">
            <a:avLst/>
          </a:prstGeom>
          <a:solidFill>
            <a:srgbClr val="FFFF99"/>
          </a:solidFill>
          <a:ln w="9525">
            <a:solidFill>
              <a:srgbClr val="003399"/>
            </a:solidFill>
            <a:miter lim="800000"/>
            <a:headEnd/>
            <a:tailEnd/>
          </a:ln>
        </p:spPr>
        <p:txBody>
          <a:bodyPr wrap="none" anchor="ctr"/>
          <a:lstStyle/>
          <a:p>
            <a:pPr>
              <a:lnSpc>
                <a:spcPct val="145000"/>
              </a:lnSpc>
              <a:buClr>
                <a:srgbClr val="B02E06"/>
              </a:buClr>
              <a:defRPr/>
            </a:pPr>
            <a:r>
              <a:rPr lang="en-US" altLang="zh-CN" sz="2000" dirty="0" smtClean="0">
                <a:solidFill>
                  <a:srgbClr val="002060"/>
                </a:solidFill>
                <a:effectLst>
                  <a:outerShdw blurRad="38100" dist="38100" dir="2700000" algn="tl">
                    <a:srgbClr val="000000"/>
                  </a:outerShdw>
                </a:effectLst>
                <a:latin typeface="Tekton Pro" pitchFamily="34" charset="0"/>
                <a:ea typeface="SimSun" pitchFamily="2" charset="-122"/>
              </a:rPr>
              <a:t>2.Gastric cancer </a:t>
            </a:r>
          </a:p>
          <a:p>
            <a:pPr>
              <a:lnSpc>
                <a:spcPct val="145000"/>
              </a:lnSpc>
              <a:buClr>
                <a:srgbClr val="B02E06"/>
              </a:buClr>
              <a:defRPr/>
            </a:pPr>
            <a:r>
              <a:rPr lang="en-US" altLang="zh-CN" sz="2000" dirty="0" smtClean="0">
                <a:solidFill>
                  <a:srgbClr val="002060"/>
                </a:solidFill>
                <a:effectLst>
                  <a:outerShdw blurRad="38100" dist="38100" dir="2700000" algn="tl">
                    <a:srgbClr val="000000"/>
                  </a:outerShdw>
                </a:effectLst>
                <a:latin typeface="Tekton Pro" pitchFamily="34" charset="0"/>
                <a:ea typeface="SimSun" pitchFamily="2" charset="-122"/>
              </a:rPr>
              <a:t>biomarkers  Screening </a:t>
            </a:r>
            <a:endParaRPr lang="en-US" altLang="zh-CN" sz="2400" b="1" dirty="0">
              <a:solidFill>
                <a:srgbClr val="12357C"/>
              </a:solidFill>
              <a:effectLst>
                <a:outerShdw blurRad="38100" dist="38100" dir="2700000" algn="tl">
                  <a:srgbClr val="000000"/>
                </a:outerShdw>
              </a:effectLst>
              <a:latin typeface="Times New Roman" pitchFamily="18" charset="0"/>
              <a:ea typeface="SimSun" pitchFamily="2" charset="-122"/>
            </a:endParaRPr>
          </a:p>
        </p:txBody>
      </p:sp>
      <p:sp>
        <p:nvSpPr>
          <p:cNvPr id="5151" name="Rectangle 3"/>
          <p:cNvSpPr>
            <a:spLocks noChangeArrowheads="1"/>
          </p:cNvSpPr>
          <p:nvPr/>
        </p:nvSpPr>
        <p:spPr bwMode="auto">
          <a:xfrm>
            <a:off x="0" y="4226148"/>
            <a:ext cx="3635896" cy="1435100"/>
          </a:xfrm>
          <a:prstGeom prst="rect">
            <a:avLst/>
          </a:prstGeom>
          <a:solidFill>
            <a:srgbClr val="FFFF99"/>
          </a:solidFill>
          <a:ln w="9525">
            <a:solidFill>
              <a:srgbClr val="003399"/>
            </a:solidFill>
            <a:miter lim="800000"/>
            <a:headEnd/>
            <a:tailEnd/>
          </a:ln>
        </p:spPr>
        <p:txBody>
          <a:bodyPr wrap="none" anchor="ctr"/>
          <a:lstStyle/>
          <a:p>
            <a:pPr>
              <a:lnSpc>
                <a:spcPct val="145000"/>
              </a:lnSpc>
              <a:buClr>
                <a:srgbClr val="B02E06"/>
              </a:buClr>
              <a:defRPr/>
            </a:pPr>
            <a:r>
              <a:rPr lang="en-US" altLang="zh-CN" sz="2000" b="1" dirty="0">
                <a:solidFill>
                  <a:srgbClr val="12357C"/>
                </a:solidFill>
                <a:effectLst>
                  <a:outerShdw blurRad="38100" dist="38100" dir="2700000" algn="tl">
                    <a:srgbClr val="000000"/>
                  </a:outerShdw>
                </a:effectLst>
                <a:latin typeface="Tekton Pro" pitchFamily="34" charset="0"/>
                <a:ea typeface="SimSun" pitchFamily="2" charset="-122"/>
              </a:rPr>
              <a:t>3</a:t>
            </a:r>
            <a:r>
              <a:rPr lang="en-US" altLang="zh-CN" sz="2000" b="1" dirty="0" smtClean="0">
                <a:solidFill>
                  <a:srgbClr val="12357C"/>
                </a:solidFill>
                <a:effectLst>
                  <a:outerShdw blurRad="38100" dist="38100" dir="2700000" algn="tl">
                    <a:srgbClr val="000000"/>
                  </a:outerShdw>
                </a:effectLst>
                <a:latin typeface="Tekton Pro" pitchFamily="34" charset="0"/>
                <a:ea typeface="SimSun" pitchFamily="2" charset="-122"/>
              </a:rPr>
              <a:t>. Devices  for  gastric </a:t>
            </a:r>
          </a:p>
          <a:p>
            <a:pPr>
              <a:lnSpc>
                <a:spcPct val="145000"/>
              </a:lnSpc>
              <a:buClr>
                <a:srgbClr val="B02E06"/>
              </a:buClr>
              <a:defRPr/>
            </a:pPr>
            <a:r>
              <a:rPr lang="en-US" altLang="zh-CN" sz="2000" b="1" dirty="0" smtClean="0">
                <a:solidFill>
                  <a:srgbClr val="12357C"/>
                </a:solidFill>
                <a:effectLst>
                  <a:outerShdw blurRad="38100" dist="38100" dir="2700000" algn="tl">
                    <a:srgbClr val="000000"/>
                  </a:outerShdw>
                </a:effectLst>
                <a:latin typeface="Tekton Pro" pitchFamily="34" charset="0"/>
                <a:ea typeface="SimSun" pitchFamily="2" charset="-122"/>
              </a:rPr>
              <a:t>cancer biomarkers  detection</a:t>
            </a:r>
            <a:endParaRPr lang="zh-CN" altLang="en-US" sz="1600" b="1" dirty="0">
              <a:solidFill>
                <a:srgbClr val="12357C"/>
              </a:solidFill>
              <a:effectLst>
                <a:outerShdw blurRad="38100" dist="38100" dir="2700000" algn="tl">
                  <a:srgbClr val="000000"/>
                </a:outerShdw>
              </a:effectLst>
              <a:latin typeface="Tekton Pro" pitchFamily="34" charset="0"/>
              <a:ea typeface="SimSun" pitchFamily="2" charset="-122"/>
            </a:endParaRPr>
          </a:p>
        </p:txBody>
      </p:sp>
      <p:sp>
        <p:nvSpPr>
          <p:cNvPr id="5152" name="Rectangle 3"/>
          <p:cNvSpPr>
            <a:spLocks noChangeArrowheads="1"/>
          </p:cNvSpPr>
          <p:nvPr/>
        </p:nvSpPr>
        <p:spPr bwMode="auto">
          <a:xfrm>
            <a:off x="6248400" y="3746500"/>
            <a:ext cx="2895600" cy="1435100"/>
          </a:xfrm>
          <a:prstGeom prst="rect">
            <a:avLst/>
          </a:prstGeom>
          <a:solidFill>
            <a:srgbClr val="FFFF99"/>
          </a:solidFill>
          <a:ln w="9525">
            <a:solidFill>
              <a:srgbClr val="003399"/>
            </a:solidFill>
            <a:miter lim="800000"/>
            <a:headEnd/>
            <a:tailEnd/>
          </a:ln>
        </p:spPr>
        <p:txBody>
          <a:bodyPr wrap="none" anchor="ctr"/>
          <a:lstStyle/>
          <a:p>
            <a:pPr>
              <a:lnSpc>
                <a:spcPct val="145000"/>
              </a:lnSpc>
              <a:buClr>
                <a:srgbClr val="B02E06"/>
              </a:buClr>
              <a:defRPr/>
            </a:pPr>
            <a:r>
              <a:rPr lang="en-US" altLang="zh-CN" sz="2400" b="1" dirty="0">
                <a:solidFill>
                  <a:srgbClr val="12357C"/>
                </a:solidFill>
                <a:effectLst>
                  <a:outerShdw blurRad="38100" dist="38100" dir="2700000" algn="tl">
                    <a:srgbClr val="000000"/>
                  </a:outerShdw>
                </a:effectLst>
                <a:latin typeface="Times New Roman" pitchFamily="18" charset="0"/>
                <a:ea typeface="SimSun" pitchFamily="2" charset="-122"/>
              </a:rPr>
              <a:t>4</a:t>
            </a:r>
            <a:r>
              <a:rPr lang="en-US" altLang="zh-CN" sz="2400" b="1" dirty="0" smtClean="0">
                <a:solidFill>
                  <a:srgbClr val="12357C"/>
                </a:solidFill>
                <a:effectLst>
                  <a:outerShdw blurRad="38100" dist="38100" dir="2700000" algn="tl">
                    <a:srgbClr val="000000"/>
                  </a:outerShdw>
                </a:effectLst>
                <a:latin typeface="Times New Roman" pitchFamily="18" charset="0"/>
                <a:ea typeface="SimSun" pitchFamily="2" charset="-122"/>
              </a:rPr>
              <a:t>. </a:t>
            </a:r>
            <a:r>
              <a:rPr lang="en-US" altLang="zh-CN" sz="2000" dirty="0" err="1" smtClean="0">
                <a:solidFill>
                  <a:srgbClr val="002060"/>
                </a:solidFill>
                <a:effectLst>
                  <a:outerShdw blurRad="38100" dist="38100" dir="2700000" algn="tl">
                    <a:srgbClr val="000000"/>
                  </a:outerShdw>
                </a:effectLst>
                <a:latin typeface="Tekton Pro" pitchFamily="34" charset="0"/>
                <a:ea typeface="SimSun" pitchFamily="2" charset="-122"/>
              </a:rPr>
              <a:t>Nanoprobes</a:t>
            </a:r>
            <a:r>
              <a:rPr lang="en-US" altLang="zh-CN" sz="2000" dirty="0" smtClean="0">
                <a:solidFill>
                  <a:srgbClr val="002060"/>
                </a:solidFill>
                <a:effectLst>
                  <a:outerShdw blurRad="38100" dist="38100" dir="2700000" algn="tl">
                    <a:srgbClr val="000000"/>
                  </a:outerShdw>
                </a:effectLst>
                <a:latin typeface="Tekton Pro" pitchFamily="34" charset="0"/>
                <a:ea typeface="SimSun" pitchFamily="2" charset="-122"/>
              </a:rPr>
              <a:t>  for </a:t>
            </a:r>
          </a:p>
          <a:p>
            <a:pPr>
              <a:lnSpc>
                <a:spcPct val="145000"/>
              </a:lnSpc>
              <a:buClr>
                <a:srgbClr val="B02E06"/>
              </a:buClr>
              <a:defRPr/>
            </a:pPr>
            <a:r>
              <a:rPr lang="en-US" altLang="zh-CN" sz="2000" dirty="0" smtClean="0">
                <a:solidFill>
                  <a:srgbClr val="002060"/>
                </a:solidFill>
                <a:effectLst>
                  <a:outerShdw blurRad="38100" dist="38100" dir="2700000" algn="tl">
                    <a:srgbClr val="000000"/>
                  </a:outerShdw>
                </a:effectLst>
                <a:latin typeface="Tekton Pro" pitchFamily="34" charset="0"/>
                <a:ea typeface="SimSun" pitchFamily="2" charset="-122"/>
              </a:rPr>
              <a:t> gastric cancer imaging </a:t>
            </a:r>
            <a:endParaRPr lang="zh-CN" altLang="en-US" sz="2000" dirty="0">
              <a:solidFill>
                <a:srgbClr val="002060"/>
              </a:solidFill>
              <a:effectLst>
                <a:outerShdw blurRad="38100" dist="38100" dir="2700000" algn="tl">
                  <a:srgbClr val="000000"/>
                </a:outerShdw>
              </a:effectLst>
              <a:latin typeface="Tekton Pro" pitchFamily="34" charset="0"/>
              <a:ea typeface="SimSun" pitchFamily="2" charset="-122"/>
            </a:endParaRPr>
          </a:p>
        </p:txBody>
      </p:sp>
      <p:sp>
        <p:nvSpPr>
          <p:cNvPr id="5154" name="Rectangle 3"/>
          <p:cNvSpPr>
            <a:spLocks noChangeArrowheads="1"/>
          </p:cNvSpPr>
          <p:nvPr/>
        </p:nvSpPr>
        <p:spPr bwMode="auto">
          <a:xfrm>
            <a:off x="3203848" y="5533851"/>
            <a:ext cx="3384376" cy="1279525"/>
          </a:xfrm>
          <a:prstGeom prst="rect">
            <a:avLst/>
          </a:prstGeom>
          <a:solidFill>
            <a:srgbClr val="FFFF99"/>
          </a:solidFill>
          <a:ln w="9525">
            <a:solidFill>
              <a:srgbClr val="003399"/>
            </a:solidFill>
            <a:miter lim="800000"/>
            <a:headEnd/>
            <a:tailEnd/>
          </a:ln>
        </p:spPr>
        <p:txBody>
          <a:bodyPr wrap="none" anchor="ctr"/>
          <a:lstStyle/>
          <a:p>
            <a:pPr>
              <a:lnSpc>
                <a:spcPct val="145000"/>
              </a:lnSpc>
              <a:buClr>
                <a:srgbClr val="B02E06"/>
              </a:buClr>
              <a:defRPr/>
            </a:pPr>
            <a:r>
              <a:rPr lang="en-US" altLang="zh-CN" sz="2000" b="1" dirty="0">
                <a:solidFill>
                  <a:srgbClr val="002060"/>
                </a:solidFill>
                <a:effectLst>
                  <a:outerShdw blurRad="38100" dist="38100" dir="2700000" algn="tl">
                    <a:srgbClr val="000000"/>
                  </a:outerShdw>
                </a:effectLst>
                <a:latin typeface="Tekton Pro" pitchFamily="34" charset="0"/>
                <a:ea typeface="SimSun" pitchFamily="2" charset="-122"/>
              </a:rPr>
              <a:t>5</a:t>
            </a:r>
            <a:r>
              <a:rPr lang="en-US" altLang="zh-CN" sz="2000" b="1" dirty="0" smtClean="0">
                <a:solidFill>
                  <a:srgbClr val="002060"/>
                </a:solidFill>
                <a:effectLst>
                  <a:outerShdw blurRad="38100" dist="38100" dir="2700000" algn="tl">
                    <a:srgbClr val="000000"/>
                  </a:outerShdw>
                </a:effectLst>
                <a:latin typeface="Tekton Pro" pitchFamily="34" charset="0"/>
                <a:ea typeface="SimSun" pitchFamily="2" charset="-122"/>
              </a:rPr>
              <a:t>. </a:t>
            </a:r>
            <a:r>
              <a:rPr lang="en-US" altLang="zh-CN" sz="2000" b="1" dirty="0" err="1" smtClean="0">
                <a:solidFill>
                  <a:srgbClr val="002060"/>
                </a:solidFill>
                <a:effectLst>
                  <a:outerShdw blurRad="38100" dist="38100" dir="2700000" algn="tl">
                    <a:srgbClr val="000000"/>
                  </a:outerShdw>
                </a:effectLst>
                <a:latin typeface="Tekton Pro" pitchFamily="34" charset="0"/>
                <a:ea typeface="SimSun" pitchFamily="2" charset="-122"/>
              </a:rPr>
              <a:t>Biosafety</a:t>
            </a:r>
            <a:r>
              <a:rPr lang="en-US" altLang="zh-CN" sz="2000" b="1" dirty="0" smtClean="0">
                <a:solidFill>
                  <a:srgbClr val="002060"/>
                </a:solidFill>
                <a:effectLst>
                  <a:outerShdw blurRad="38100" dist="38100" dir="2700000" algn="tl">
                    <a:srgbClr val="000000"/>
                  </a:outerShdw>
                </a:effectLst>
                <a:latin typeface="Tekton Pro" pitchFamily="34" charset="0"/>
                <a:ea typeface="SimSun" pitchFamily="2" charset="-122"/>
              </a:rPr>
              <a:t> of </a:t>
            </a:r>
            <a:r>
              <a:rPr lang="en-US" altLang="zh-CN" sz="2000" b="1" dirty="0" err="1" smtClean="0">
                <a:solidFill>
                  <a:srgbClr val="002060"/>
                </a:solidFill>
                <a:effectLst>
                  <a:outerShdw blurRad="38100" dist="38100" dir="2700000" algn="tl">
                    <a:srgbClr val="000000"/>
                  </a:outerShdw>
                </a:effectLst>
                <a:latin typeface="Tekton Pro" pitchFamily="34" charset="0"/>
                <a:ea typeface="SimSun" pitchFamily="2" charset="-122"/>
              </a:rPr>
              <a:t>nanoprobes</a:t>
            </a:r>
            <a:endParaRPr lang="en-US" altLang="zh-CN" sz="2000" b="1" dirty="0">
              <a:solidFill>
                <a:srgbClr val="002060"/>
              </a:solidFill>
              <a:effectLst>
                <a:outerShdw blurRad="38100" dist="38100" dir="2700000" algn="tl">
                  <a:srgbClr val="000000"/>
                </a:outerShdw>
              </a:effectLst>
              <a:latin typeface="Tekton Pro" pitchFamily="34" charset="0"/>
              <a:ea typeface="SimSun" pitchFamily="2" charset="-122"/>
            </a:endParaRPr>
          </a:p>
        </p:txBody>
      </p:sp>
      <p:sp>
        <p:nvSpPr>
          <p:cNvPr id="19464" name="Line 9"/>
          <p:cNvSpPr>
            <a:spLocks noChangeShapeType="1"/>
          </p:cNvSpPr>
          <p:nvPr/>
        </p:nvSpPr>
        <p:spPr bwMode="auto">
          <a:xfrm flipH="1">
            <a:off x="2895600" y="3784600"/>
            <a:ext cx="717550" cy="452438"/>
          </a:xfrm>
          <a:prstGeom prst="line">
            <a:avLst/>
          </a:prstGeom>
          <a:noFill/>
          <a:ln w="76200">
            <a:solidFill>
              <a:schemeClr val="tx1"/>
            </a:solidFill>
            <a:round/>
            <a:headEnd type="triangle" w="med" len="med"/>
            <a:tailEnd type="triangle" w="med" len="med"/>
          </a:ln>
        </p:spPr>
        <p:txBody>
          <a:bodyPr/>
          <a:lstStyle/>
          <a:p>
            <a:endParaRPr lang="zh-CN" altLang="en-US"/>
          </a:p>
        </p:txBody>
      </p:sp>
      <p:sp>
        <p:nvSpPr>
          <p:cNvPr id="17" name="TextBox 16"/>
          <p:cNvSpPr txBox="1"/>
          <p:nvPr/>
        </p:nvSpPr>
        <p:spPr>
          <a:xfrm>
            <a:off x="3347864" y="2348880"/>
            <a:ext cx="2664296" cy="1200329"/>
          </a:xfrm>
          <a:prstGeom prst="rect">
            <a:avLst/>
          </a:prstGeom>
          <a:noFill/>
        </p:spPr>
        <p:txBody>
          <a:bodyPr wrap="square" rtlCol="0">
            <a:spAutoFit/>
          </a:bodyPr>
          <a:lstStyle/>
          <a:p>
            <a:r>
              <a:rPr lang="en-US" altLang="zh-CN" sz="2400" b="1" dirty="0" err="1" smtClean="0">
                <a:solidFill>
                  <a:srgbClr val="002060"/>
                </a:solidFill>
                <a:effectLst>
                  <a:outerShdw blurRad="38100" dist="38100" dir="2700000" algn="tl">
                    <a:srgbClr val="000000"/>
                  </a:outerShdw>
                </a:effectLst>
                <a:latin typeface="Tekton Pro" pitchFamily="34" charset="0"/>
              </a:rPr>
              <a:t>Prewarning</a:t>
            </a:r>
            <a:r>
              <a:rPr lang="en-US" altLang="zh-CN" sz="2400" b="1" dirty="0" smtClean="0">
                <a:solidFill>
                  <a:srgbClr val="002060"/>
                </a:solidFill>
                <a:effectLst>
                  <a:outerShdw blurRad="38100" dist="38100" dir="2700000" algn="tl">
                    <a:srgbClr val="000000"/>
                  </a:outerShdw>
                </a:effectLst>
                <a:latin typeface="Tekton Pro" pitchFamily="34" charset="0"/>
              </a:rPr>
              <a:t> and  </a:t>
            </a:r>
            <a:r>
              <a:rPr lang="en-US" altLang="zh-CN" sz="2400" b="1" dirty="0" err="1" smtClean="0">
                <a:solidFill>
                  <a:srgbClr val="002060"/>
                </a:solidFill>
                <a:effectLst>
                  <a:outerShdw blurRad="38100" dist="38100" dir="2700000" algn="tl">
                    <a:srgbClr val="000000"/>
                  </a:outerShdw>
                </a:effectLst>
                <a:latin typeface="Tekton Pro" pitchFamily="34" charset="0"/>
              </a:rPr>
              <a:t>theranostics</a:t>
            </a:r>
            <a:r>
              <a:rPr lang="en-US" altLang="zh-CN" sz="2400" b="1" dirty="0" smtClean="0">
                <a:solidFill>
                  <a:srgbClr val="002060"/>
                </a:solidFill>
                <a:effectLst>
                  <a:outerShdw blurRad="38100" dist="38100" dir="2700000" algn="tl">
                    <a:srgbClr val="000000"/>
                  </a:outerShdw>
                </a:effectLst>
                <a:latin typeface="Tekton Pro" pitchFamily="34" charset="0"/>
              </a:rPr>
              <a:t> for gastric cancer </a:t>
            </a:r>
            <a:endParaRPr lang="zh-CN" altLang="en-US" dirty="0"/>
          </a:p>
        </p:txBody>
      </p:sp>
      <p:sp>
        <p:nvSpPr>
          <p:cNvPr id="19462" name="Line 7"/>
          <p:cNvSpPr>
            <a:spLocks noChangeShapeType="1"/>
          </p:cNvSpPr>
          <p:nvPr/>
        </p:nvSpPr>
        <p:spPr bwMode="auto">
          <a:xfrm flipH="1" flipV="1">
            <a:off x="2699792" y="1772816"/>
            <a:ext cx="757237" cy="546100"/>
          </a:xfrm>
          <a:prstGeom prst="line">
            <a:avLst/>
          </a:prstGeom>
          <a:noFill/>
          <a:ln w="76200">
            <a:solidFill>
              <a:schemeClr val="tx1"/>
            </a:solidFill>
            <a:round/>
            <a:headEnd type="triangle" w="med" len="med"/>
            <a:tailEnd type="triangle" w="med" len="med"/>
          </a:ln>
        </p:spPr>
        <p:txBody>
          <a:bodyPr/>
          <a:lstStyle/>
          <a:p>
            <a:endParaRPr lang="zh-CN" altLang="en-US"/>
          </a:p>
        </p:txBody>
      </p:sp>
      <p:sp>
        <p:nvSpPr>
          <p:cNvPr id="19459" name="Line 10"/>
          <p:cNvSpPr>
            <a:spLocks noChangeShapeType="1"/>
          </p:cNvSpPr>
          <p:nvPr/>
        </p:nvSpPr>
        <p:spPr bwMode="auto">
          <a:xfrm flipH="1">
            <a:off x="4499991" y="4365104"/>
            <a:ext cx="144016" cy="1152128"/>
          </a:xfrm>
          <a:custGeom>
            <a:avLst/>
            <a:gdLst>
              <a:gd name="T0" fmla="*/ 0 w 1"/>
              <a:gd name="T1" fmla="*/ 0 h 438"/>
              <a:gd name="T2" fmla="*/ 0 w 1"/>
              <a:gd name="T3" fmla="*/ 2147483647 h 438"/>
              <a:gd name="T4" fmla="*/ 0 60000 65536"/>
              <a:gd name="T5" fmla="*/ 0 60000 65536"/>
              <a:gd name="T6" fmla="*/ 0 w 1"/>
              <a:gd name="T7" fmla="*/ 0 h 438"/>
              <a:gd name="T8" fmla="*/ 1 w 1"/>
              <a:gd name="T9" fmla="*/ 438 h 438"/>
            </a:gdLst>
            <a:ahLst/>
            <a:cxnLst>
              <a:cxn ang="T4">
                <a:pos x="T0" y="T1"/>
              </a:cxn>
              <a:cxn ang="T5">
                <a:pos x="T2" y="T3"/>
              </a:cxn>
            </a:cxnLst>
            <a:rect l="T6" t="T7" r="T8" b="T9"/>
            <a:pathLst>
              <a:path w="1" h="438">
                <a:moveTo>
                  <a:pt x="0" y="0"/>
                </a:moveTo>
                <a:lnTo>
                  <a:pt x="0" y="438"/>
                </a:lnTo>
              </a:path>
            </a:pathLst>
          </a:custGeom>
          <a:noFill/>
          <a:ln w="76200">
            <a:solidFill>
              <a:schemeClr val="tx1"/>
            </a:solidFill>
            <a:round/>
            <a:headEnd type="triangle" w="med" len="med"/>
            <a:tailEnd type="triangle" w="med" len="med"/>
          </a:ln>
        </p:spPr>
        <p:txBody>
          <a:bodyPr/>
          <a:lstStyle/>
          <a:p>
            <a:endParaRPr lang="zh-CN" altLang="en-US"/>
          </a:p>
        </p:txBody>
      </p:sp>
      <p:sp>
        <p:nvSpPr>
          <p:cNvPr id="19463" name="Line 8"/>
          <p:cNvSpPr>
            <a:spLocks noChangeShapeType="1"/>
          </p:cNvSpPr>
          <p:nvPr/>
        </p:nvSpPr>
        <p:spPr bwMode="auto">
          <a:xfrm flipV="1">
            <a:off x="5562600" y="2028825"/>
            <a:ext cx="685800" cy="485775"/>
          </a:xfrm>
          <a:prstGeom prst="line">
            <a:avLst/>
          </a:prstGeom>
          <a:noFill/>
          <a:ln w="76200">
            <a:solidFill>
              <a:schemeClr val="tx1"/>
            </a:solidFill>
            <a:round/>
            <a:headEnd type="triangle" w="med" len="me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620688"/>
            <a:ext cx="8244408" cy="584775"/>
          </a:xfrm>
          <a:prstGeom prst="rect">
            <a:avLst/>
          </a:prstGeom>
          <a:noFill/>
        </p:spPr>
        <p:txBody>
          <a:bodyPr wrap="square" rtlCol="0">
            <a:spAutoFit/>
          </a:bodyPr>
          <a:lstStyle/>
          <a:p>
            <a:r>
              <a:rPr lang="en-US" altLang="zh-CN" sz="3200" b="1" dirty="0" smtClean="0">
                <a:solidFill>
                  <a:srgbClr val="002060"/>
                </a:solidFill>
                <a:latin typeface="Tekton Pro" pitchFamily="34" charset="0"/>
              </a:rPr>
              <a:t> </a:t>
            </a:r>
            <a:r>
              <a:rPr lang="en-US" altLang="zh-CN" sz="3200" b="1" dirty="0" smtClean="0">
                <a:solidFill>
                  <a:srgbClr val="C00000"/>
                </a:solidFill>
                <a:latin typeface="Tekton Pro" pitchFamily="34" charset="0"/>
              </a:rPr>
              <a:t>Controlled  Preparation of  </a:t>
            </a:r>
            <a:r>
              <a:rPr lang="en-US" altLang="zh-CN" sz="3200" b="1" dirty="0" err="1" smtClean="0">
                <a:solidFill>
                  <a:srgbClr val="C00000"/>
                </a:solidFill>
                <a:latin typeface="Tekton Pro" pitchFamily="34" charset="0"/>
              </a:rPr>
              <a:t>Nanoparticles</a:t>
            </a:r>
            <a:r>
              <a:rPr lang="en-US" altLang="zh-CN" sz="3200" b="1" dirty="0" smtClean="0">
                <a:solidFill>
                  <a:srgbClr val="C00000"/>
                </a:solidFill>
                <a:latin typeface="Tekton Pro" pitchFamily="34" charset="0"/>
              </a:rPr>
              <a:t> </a:t>
            </a:r>
            <a:endParaRPr lang="zh-CN" altLang="en-US" sz="3200" b="1" dirty="0">
              <a:solidFill>
                <a:srgbClr val="C00000"/>
              </a:solidFill>
              <a:latin typeface="Tekton Pro" pitchFamily="34" charset="0"/>
            </a:endParaRPr>
          </a:p>
        </p:txBody>
      </p:sp>
      <p:pic>
        <p:nvPicPr>
          <p:cNvPr id="3" name="Picture 2"/>
          <p:cNvPicPr>
            <a:picLocks noChangeAspect="1" noChangeArrowheads="1"/>
          </p:cNvPicPr>
          <p:nvPr/>
        </p:nvPicPr>
        <p:blipFill>
          <a:blip r:embed="rId2" cstate="print"/>
          <a:srcRect/>
          <a:stretch>
            <a:fillRect/>
          </a:stretch>
        </p:blipFill>
        <p:spPr bwMode="auto">
          <a:xfrm>
            <a:off x="1820763" y="1583432"/>
            <a:ext cx="5343525" cy="2133600"/>
          </a:xfrm>
          <a:prstGeom prst="rect">
            <a:avLst/>
          </a:prstGeom>
          <a:noFill/>
          <a:ln w="9525">
            <a:noFill/>
            <a:miter lim="800000"/>
            <a:headEnd/>
            <a:tailEnd/>
          </a:ln>
        </p:spPr>
      </p:pic>
      <p:pic>
        <p:nvPicPr>
          <p:cNvPr id="4" name="Picture 3"/>
          <p:cNvPicPr>
            <a:picLocks noChangeAspect="1" noChangeArrowheads="1"/>
          </p:cNvPicPr>
          <p:nvPr/>
        </p:nvPicPr>
        <p:blipFill>
          <a:blip r:embed="rId3" cstate="print"/>
          <a:srcRect/>
          <a:stretch>
            <a:fillRect/>
          </a:stretch>
        </p:blipFill>
        <p:spPr bwMode="auto">
          <a:xfrm>
            <a:off x="1927820" y="3657600"/>
            <a:ext cx="5524500" cy="2291680"/>
          </a:xfrm>
          <a:prstGeom prst="rect">
            <a:avLst/>
          </a:prstGeom>
          <a:noFill/>
          <a:ln w="9525">
            <a:noFill/>
            <a:miter lim="800000"/>
            <a:headEnd/>
            <a:tailEnd/>
          </a:ln>
        </p:spPr>
      </p:pic>
      <p:sp>
        <p:nvSpPr>
          <p:cNvPr id="5" name="TextBox 4"/>
          <p:cNvSpPr txBox="1">
            <a:spLocks noChangeArrowheads="1"/>
          </p:cNvSpPr>
          <p:nvPr/>
        </p:nvSpPr>
        <p:spPr bwMode="auto">
          <a:xfrm>
            <a:off x="1979712" y="6093296"/>
            <a:ext cx="4608512" cy="338554"/>
          </a:xfrm>
          <a:prstGeom prst="rect">
            <a:avLst/>
          </a:prstGeom>
          <a:noFill/>
          <a:ln w="9525">
            <a:noFill/>
            <a:miter lim="800000"/>
            <a:headEnd/>
            <a:tailEnd/>
          </a:ln>
        </p:spPr>
        <p:txBody>
          <a:bodyPr wrap="square">
            <a:spAutoFit/>
          </a:bodyPr>
          <a:lstStyle/>
          <a:p>
            <a:r>
              <a:rPr lang="en-US" altLang="zh-CN" sz="1600" b="0" i="1" dirty="0" err="1" smtClean="0">
                <a:solidFill>
                  <a:srgbClr val="0000CC"/>
                </a:solidFill>
                <a:latin typeface="Times New Roman" pitchFamily="18" charset="0"/>
                <a:cs typeface="Times New Roman" pitchFamily="18" charset="0"/>
              </a:rPr>
              <a:t>Hu</a:t>
            </a:r>
            <a:r>
              <a:rPr lang="en-US" altLang="zh-CN" sz="1600" b="0" i="1" dirty="0">
                <a:solidFill>
                  <a:srgbClr val="0000CC"/>
                </a:solidFill>
                <a:latin typeface="Times New Roman" pitchFamily="18" charset="0"/>
                <a:cs typeface="Times New Roman" pitchFamily="18" charset="0"/>
              </a:rPr>
              <a:t>, et al. </a:t>
            </a:r>
            <a:r>
              <a:rPr lang="en-US" altLang="zh-CN" sz="1600" b="0" i="1" dirty="0" smtClean="0">
                <a:solidFill>
                  <a:srgbClr val="0000CC"/>
                </a:solidFill>
                <a:latin typeface="Times New Roman" pitchFamily="18" charset="0"/>
                <a:cs typeface="Times New Roman" pitchFamily="18" charset="0"/>
              </a:rPr>
              <a:t>Chem. Comm. </a:t>
            </a:r>
            <a:r>
              <a:rPr lang="en-US" altLang="zh-CN" sz="1600" b="0" i="1" dirty="0">
                <a:solidFill>
                  <a:srgbClr val="0000CC"/>
                </a:solidFill>
                <a:latin typeface="Times New Roman" pitchFamily="18" charset="0"/>
                <a:cs typeface="Times New Roman" pitchFamily="18" charset="0"/>
              </a:rPr>
              <a:t>2010; 46:</a:t>
            </a:r>
            <a:r>
              <a:rPr lang="en-US" altLang="zh-CN" sz="1600" b="0" i="1" dirty="0">
                <a:solidFill>
                  <a:srgbClr val="0000CC"/>
                </a:solidFill>
              </a:rPr>
              <a:t>3866-3868.</a:t>
            </a:r>
            <a:endParaRPr lang="zh-CN" altLang="en-US" sz="1600" b="0" i="1" dirty="0">
              <a:solidFill>
                <a:srgbClr val="0000CC"/>
              </a:solidFill>
              <a:latin typeface="Times New Roman" pitchFamily="18" charset="0"/>
              <a:cs typeface="Times New Roman" pitchFamily="18" charset="0"/>
            </a:endParaRPr>
          </a:p>
        </p:txBody>
      </p:sp>
      <p:sp>
        <p:nvSpPr>
          <p:cNvPr id="6" name="TextBox 5"/>
          <p:cNvSpPr txBox="1"/>
          <p:nvPr/>
        </p:nvSpPr>
        <p:spPr>
          <a:xfrm>
            <a:off x="251520" y="1412776"/>
            <a:ext cx="3456384" cy="830997"/>
          </a:xfrm>
          <a:prstGeom prst="rect">
            <a:avLst/>
          </a:prstGeom>
          <a:noFill/>
        </p:spPr>
        <p:txBody>
          <a:bodyPr wrap="square" rtlCol="0">
            <a:spAutoFit/>
          </a:bodyPr>
          <a:lstStyle/>
          <a:p>
            <a:r>
              <a:rPr lang="en-US" altLang="zh-CN" sz="2400" dirty="0" smtClean="0">
                <a:latin typeface="Tekton Pro" pitchFamily="34" charset="0"/>
              </a:rPr>
              <a:t>Magnetic  </a:t>
            </a:r>
            <a:r>
              <a:rPr lang="en-US" altLang="zh-CN" sz="2400" dirty="0" err="1" smtClean="0">
                <a:latin typeface="Tekton Pro" pitchFamily="34" charset="0"/>
              </a:rPr>
              <a:t>nanoparticles</a:t>
            </a:r>
            <a:r>
              <a:rPr lang="en-US" altLang="zh-CN" sz="2400" dirty="0" smtClean="0">
                <a:latin typeface="Tekton Pro" pitchFamily="34" charset="0"/>
              </a:rPr>
              <a:t>  preparation </a:t>
            </a:r>
            <a:endParaRPr lang="zh-CN" altLang="en-US" sz="2400" dirty="0">
              <a:latin typeface="Tekton Pro"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323528" y="1916832"/>
            <a:ext cx="5472608" cy="2664296"/>
            <a:chOff x="914400" y="1676400"/>
            <a:chExt cx="7848600" cy="2058981"/>
          </a:xfrm>
        </p:grpSpPr>
        <p:pic>
          <p:nvPicPr>
            <p:cNvPr id="3" name="Picture 4"/>
            <p:cNvPicPr>
              <a:picLocks noChangeAspect="1" noChangeArrowheads="1"/>
            </p:cNvPicPr>
            <p:nvPr/>
          </p:nvPicPr>
          <p:blipFill>
            <a:blip r:embed="rId2" cstate="print"/>
            <a:srcRect/>
            <a:stretch>
              <a:fillRect/>
            </a:stretch>
          </p:blipFill>
          <p:spPr bwMode="auto">
            <a:xfrm>
              <a:off x="6858000" y="1905000"/>
              <a:ext cx="1371600" cy="1782763"/>
            </a:xfrm>
            <a:prstGeom prst="rect">
              <a:avLst/>
            </a:prstGeom>
            <a:noFill/>
            <a:ln w="9525">
              <a:noFill/>
              <a:miter lim="800000"/>
              <a:headEnd/>
              <a:tailEnd/>
            </a:ln>
          </p:spPr>
        </p:pic>
        <p:pic>
          <p:nvPicPr>
            <p:cNvPr id="4" name="Picture 3" descr="SchemeFe3O4-1"/>
            <p:cNvPicPr>
              <a:picLocks noChangeAspect="1" noChangeArrowheads="1"/>
            </p:cNvPicPr>
            <p:nvPr/>
          </p:nvPicPr>
          <p:blipFill>
            <a:blip r:embed="rId3" cstate="print"/>
            <a:srcRect/>
            <a:stretch>
              <a:fillRect/>
            </a:stretch>
          </p:blipFill>
          <p:spPr bwMode="auto">
            <a:xfrm>
              <a:off x="914400" y="1752600"/>
              <a:ext cx="2514600" cy="1981200"/>
            </a:xfrm>
            <a:prstGeom prst="rect">
              <a:avLst/>
            </a:prstGeom>
            <a:noFill/>
            <a:ln w="9525">
              <a:noFill/>
              <a:miter lim="800000"/>
              <a:headEnd/>
              <a:tailEnd/>
            </a:ln>
          </p:spPr>
        </p:pic>
        <p:grpSp>
          <p:nvGrpSpPr>
            <p:cNvPr id="5" name="组合 17"/>
            <p:cNvGrpSpPr>
              <a:grpSpLocks/>
            </p:cNvGrpSpPr>
            <p:nvPr/>
          </p:nvGrpSpPr>
          <p:grpSpPr bwMode="auto">
            <a:xfrm>
              <a:off x="3581400" y="1676400"/>
              <a:ext cx="2819399" cy="2057400"/>
              <a:chOff x="609599" y="3886200"/>
              <a:chExt cx="4267201" cy="2057400"/>
            </a:xfrm>
          </p:grpSpPr>
          <p:pic>
            <p:nvPicPr>
              <p:cNvPr id="7" name="Picture 6" descr="Graph1"/>
              <p:cNvPicPr>
                <a:picLocks noChangeAspect="1" noChangeArrowheads="1"/>
              </p:cNvPicPr>
              <p:nvPr/>
            </p:nvPicPr>
            <p:blipFill>
              <a:blip r:embed="rId4" cstate="print"/>
              <a:srcRect/>
              <a:stretch>
                <a:fillRect/>
              </a:stretch>
            </p:blipFill>
            <p:spPr bwMode="auto">
              <a:xfrm>
                <a:off x="609599" y="3886200"/>
                <a:ext cx="2133601" cy="2057400"/>
              </a:xfrm>
              <a:prstGeom prst="rect">
                <a:avLst/>
              </a:prstGeom>
              <a:noFill/>
              <a:ln w="9525">
                <a:noFill/>
                <a:miter lim="800000"/>
                <a:headEnd/>
                <a:tailEnd/>
              </a:ln>
            </p:spPr>
          </p:pic>
          <p:pic>
            <p:nvPicPr>
              <p:cNvPr id="8" name="图片 7" descr="ZnO-Fe3O4-1 拷贝"/>
              <p:cNvPicPr>
                <a:picLocks noChangeAspect="1" noChangeArrowheads="1"/>
              </p:cNvPicPr>
              <p:nvPr/>
            </p:nvPicPr>
            <p:blipFill>
              <a:blip r:embed="rId5" cstate="print"/>
              <a:srcRect/>
              <a:stretch>
                <a:fillRect/>
              </a:stretch>
            </p:blipFill>
            <p:spPr bwMode="auto">
              <a:xfrm>
                <a:off x="2895601" y="3943394"/>
                <a:ext cx="809625" cy="1905000"/>
              </a:xfrm>
              <a:prstGeom prst="rect">
                <a:avLst/>
              </a:prstGeom>
              <a:noFill/>
              <a:ln w="9525">
                <a:noFill/>
                <a:miter lim="800000"/>
                <a:headEnd/>
                <a:tailEnd/>
              </a:ln>
            </p:spPr>
          </p:pic>
          <p:pic>
            <p:nvPicPr>
              <p:cNvPr id="9" name="图片 8" descr="ZnO-Fe3O4-2 拷贝"/>
              <p:cNvPicPr>
                <a:picLocks noChangeAspect="1" noChangeArrowheads="1"/>
              </p:cNvPicPr>
              <p:nvPr/>
            </p:nvPicPr>
            <p:blipFill>
              <a:blip r:embed="rId6" cstate="print"/>
              <a:srcRect/>
              <a:stretch>
                <a:fillRect/>
              </a:stretch>
            </p:blipFill>
            <p:spPr bwMode="auto">
              <a:xfrm>
                <a:off x="3733800" y="3962400"/>
                <a:ext cx="1143000" cy="1908208"/>
              </a:xfrm>
              <a:prstGeom prst="rect">
                <a:avLst/>
              </a:prstGeom>
              <a:noFill/>
              <a:ln w="9525">
                <a:noFill/>
                <a:miter lim="800000"/>
                <a:headEnd/>
                <a:tailEnd/>
              </a:ln>
            </p:spPr>
          </p:pic>
        </p:grpSp>
        <p:pic>
          <p:nvPicPr>
            <p:cNvPr id="6" name="Picture 4" descr="Figure 4a"/>
            <p:cNvPicPr>
              <a:picLocks noChangeAspect="1" noChangeArrowheads="1"/>
            </p:cNvPicPr>
            <p:nvPr/>
          </p:nvPicPr>
          <p:blipFill>
            <a:blip r:embed="rId7" cstate="print">
              <a:lum contrast="40000"/>
            </a:blip>
            <a:srcRect/>
            <a:stretch>
              <a:fillRect/>
            </a:stretch>
          </p:blipFill>
          <p:spPr bwMode="auto">
            <a:xfrm>
              <a:off x="6477000" y="1752600"/>
              <a:ext cx="2286000" cy="1982781"/>
            </a:xfrm>
            <a:prstGeom prst="rect">
              <a:avLst/>
            </a:prstGeom>
            <a:noFill/>
            <a:ln w="9525">
              <a:noFill/>
              <a:miter lim="800000"/>
              <a:headEnd/>
              <a:tailEnd/>
            </a:ln>
          </p:spPr>
        </p:pic>
      </p:grpSp>
      <p:pic>
        <p:nvPicPr>
          <p:cNvPr id="10" name="Picture 2"/>
          <p:cNvPicPr>
            <a:picLocks noChangeAspect="1" noChangeArrowheads="1"/>
          </p:cNvPicPr>
          <p:nvPr/>
        </p:nvPicPr>
        <p:blipFill>
          <a:blip r:embed="rId8" cstate="print"/>
          <a:srcRect/>
          <a:stretch>
            <a:fillRect/>
          </a:stretch>
        </p:blipFill>
        <p:spPr bwMode="auto">
          <a:xfrm>
            <a:off x="5868144" y="1196752"/>
            <a:ext cx="2808312" cy="3631883"/>
          </a:xfrm>
          <a:prstGeom prst="rect">
            <a:avLst/>
          </a:prstGeom>
          <a:noFill/>
          <a:ln w="9525">
            <a:noFill/>
            <a:miter lim="800000"/>
            <a:headEnd/>
            <a:tailEnd/>
          </a:ln>
        </p:spPr>
      </p:pic>
      <p:sp>
        <p:nvSpPr>
          <p:cNvPr id="11" name="TextBox 10"/>
          <p:cNvSpPr txBox="1">
            <a:spLocks noChangeArrowheads="1"/>
          </p:cNvSpPr>
          <p:nvPr/>
        </p:nvSpPr>
        <p:spPr bwMode="auto">
          <a:xfrm>
            <a:off x="611560" y="5013176"/>
            <a:ext cx="7924800" cy="888705"/>
          </a:xfrm>
          <a:prstGeom prst="rect">
            <a:avLst/>
          </a:prstGeom>
          <a:noFill/>
          <a:ln w="9525">
            <a:noFill/>
            <a:miter lim="800000"/>
            <a:headEnd/>
            <a:tailEnd/>
          </a:ln>
        </p:spPr>
        <p:txBody>
          <a:bodyPr>
            <a:spAutoFit/>
          </a:bodyPr>
          <a:lstStyle/>
          <a:p>
            <a:pPr>
              <a:lnSpc>
                <a:spcPct val="150000"/>
              </a:lnSpc>
            </a:pPr>
            <a:r>
              <a:rPr lang="en-GB" altLang="zh-CN" dirty="0" err="1">
                <a:solidFill>
                  <a:srgbClr val="002060"/>
                </a:solidFill>
                <a:latin typeface="Tekton Pro" pitchFamily="34" charset="0"/>
                <a:cs typeface="Times New Roman" pitchFamily="18" charset="0"/>
              </a:rPr>
              <a:t>Gao</a:t>
            </a:r>
            <a:r>
              <a:rPr lang="en-GB" altLang="zh-CN" dirty="0">
                <a:solidFill>
                  <a:srgbClr val="002060"/>
                </a:solidFill>
                <a:latin typeface="Tekton Pro" pitchFamily="34" charset="0"/>
                <a:cs typeface="Times New Roman" pitchFamily="18" charset="0"/>
              </a:rPr>
              <a:t>, et al. Gram scale synthesis of </a:t>
            </a:r>
            <a:r>
              <a:rPr lang="en-GB" altLang="zh-CN" dirty="0" err="1">
                <a:solidFill>
                  <a:srgbClr val="002060"/>
                </a:solidFill>
                <a:latin typeface="Tekton Pro" pitchFamily="34" charset="0"/>
                <a:cs typeface="Times New Roman" pitchFamily="18" charset="0"/>
              </a:rPr>
              <a:t>superparamagnetic</a:t>
            </a:r>
            <a:r>
              <a:rPr lang="en-GB" altLang="zh-CN" dirty="0">
                <a:solidFill>
                  <a:srgbClr val="002060"/>
                </a:solidFill>
                <a:latin typeface="Tekton Pro" pitchFamily="34" charset="0"/>
                <a:cs typeface="Times New Roman" pitchFamily="18" charset="0"/>
              </a:rPr>
              <a:t> Fe</a:t>
            </a:r>
            <a:r>
              <a:rPr lang="en-GB" altLang="zh-CN" baseline="-25000" dirty="0">
                <a:solidFill>
                  <a:srgbClr val="002060"/>
                </a:solidFill>
                <a:latin typeface="Tekton Pro" pitchFamily="34" charset="0"/>
                <a:cs typeface="Times New Roman" pitchFamily="18" charset="0"/>
              </a:rPr>
              <a:t>3</a:t>
            </a:r>
            <a:r>
              <a:rPr lang="en-GB" altLang="zh-CN" dirty="0">
                <a:solidFill>
                  <a:srgbClr val="002060"/>
                </a:solidFill>
                <a:latin typeface="Tekton Pro" pitchFamily="34" charset="0"/>
                <a:cs typeface="Times New Roman" pitchFamily="18" charset="0"/>
              </a:rPr>
              <a:t>O</a:t>
            </a:r>
            <a:r>
              <a:rPr lang="en-GB" altLang="zh-CN" baseline="-25000" dirty="0">
                <a:solidFill>
                  <a:srgbClr val="002060"/>
                </a:solidFill>
                <a:latin typeface="Tekton Pro" pitchFamily="34" charset="0"/>
                <a:cs typeface="Times New Roman" pitchFamily="18" charset="0"/>
              </a:rPr>
              <a:t>4</a:t>
            </a:r>
            <a:r>
              <a:rPr lang="en-GB" altLang="zh-CN" dirty="0">
                <a:solidFill>
                  <a:srgbClr val="002060"/>
                </a:solidFill>
                <a:latin typeface="Tekton Pro" pitchFamily="34" charset="0"/>
                <a:cs typeface="Times New Roman" pitchFamily="18" charset="0"/>
              </a:rPr>
              <a:t> </a:t>
            </a:r>
            <a:r>
              <a:rPr lang="en-GB" altLang="zh-CN" dirty="0" err="1">
                <a:solidFill>
                  <a:srgbClr val="002060"/>
                </a:solidFill>
                <a:latin typeface="Tekton Pro" pitchFamily="34" charset="0"/>
                <a:cs typeface="Times New Roman" pitchFamily="18" charset="0"/>
              </a:rPr>
              <a:t>nanoparticles</a:t>
            </a:r>
            <a:r>
              <a:rPr lang="en-GB" altLang="zh-CN" dirty="0">
                <a:solidFill>
                  <a:srgbClr val="002060"/>
                </a:solidFill>
                <a:latin typeface="Tekton Pro" pitchFamily="34" charset="0"/>
                <a:cs typeface="Times New Roman" pitchFamily="18" charset="0"/>
              </a:rPr>
              <a:t> and fluid via a facile </a:t>
            </a:r>
            <a:r>
              <a:rPr lang="en-GB" altLang="zh-CN" dirty="0" err="1">
                <a:solidFill>
                  <a:srgbClr val="002060"/>
                </a:solidFill>
                <a:latin typeface="Tekton Pro" pitchFamily="34" charset="0"/>
                <a:cs typeface="Times New Roman" pitchFamily="18" charset="0"/>
              </a:rPr>
              <a:t>solvothermal</a:t>
            </a:r>
            <a:r>
              <a:rPr lang="en-GB" altLang="zh-CN" dirty="0">
                <a:solidFill>
                  <a:srgbClr val="002060"/>
                </a:solidFill>
                <a:latin typeface="Tekton Pro" pitchFamily="34" charset="0"/>
                <a:cs typeface="Times New Roman" pitchFamily="18" charset="0"/>
              </a:rPr>
              <a:t> route. </a:t>
            </a:r>
            <a:r>
              <a:rPr lang="en-GB" altLang="zh-CN" b="1" i="1" dirty="0">
                <a:solidFill>
                  <a:srgbClr val="002060"/>
                </a:solidFill>
                <a:latin typeface="Tekton Pro" pitchFamily="34" charset="0"/>
                <a:cs typeface="Times New Roman" pitchFamily="18" charset="0"/>
              </a:rPr>
              <a:t>Cr</a:t>
            </a:r>
            <a:r>
              <a:rPr lang="en-US" altLang="zh-CN" b="1" i="1" dirty="0">
                <a:solidFill>
                  <a:srgbClr val="002060"/>
                </a:solidFill>
                <a:latin typeface="Tekton Pro" pitchFamily="34" charset="0"/>
                <a:cs typeface="Times New Roman" pitchFamily="18" charset="0"/>
              </a:rPr>
              <a:t>y</a:t>
            </a:r>
            <a:r>
              <a:rPr lang="en-GB" altLang="zh-CN" b="1" i="1" dirty="0" err="1">
                <a:solidFill>
                  <a:srgbClr val="002060"/>
                </a:solidFill>
                <a:latin typeface="Tekton Pro" pitchFamily="34" charset="0"/>
                <a:cs typeface="Times New Roman" pitchFamily="18" charset="0"/>
              </a:rPr>
              <a:t>st</a:t>
            </a:r>
            <a:r>
              <a:rPr lang="en-GB" altLang="zh-CN" b="1" i="1" dirty="0">
                <a:solidFill>
                  <a:srgbClr val="002060"/>
                </a:solidFill>
                <a:latin typeface="Tekton Pro" pitchFamily="34" charset="0"/>
                <a:cs typeface="Times New Roman" pitchFamily="18" charset="0"/>
              </a:rPr>
              <a:t>. Eng. Com.  </a:t>
            </a:r>
            <a:r>
              <a:rPr lang="en-GB" altLang="zh-CN" dirty="0" smtClean="0">
                <a:solidFill>
                  <a:srgbClr val="002060"/>
                </a:solidFill>
                <a:latin typeface="Tekton Pro" pitchFamily="34" charset="0"/>
                <a:cs typeface="Times New Roman" pitchFamily="18" charset="0"/>
              </a:rPr>
              <a:t>2011</a:t>
            </a:r>
            <a:r>
              <a:rPr lang="en-US" altLang="zh-CN" dirty="0" smtClean="0">
                <a:solidFill>
                  <a:srgbClr val="002060"/>
                </a:solidFill>
                <a:latin typeface="Tekton Pro" pitchFamily="34" charset="0"/>
                <a:cs typeface="Times New Roman" pitchFamily="18" charset="0"/>
              </a:rPr>
              <a:t>;13:1782-1785</a:t>
            </a:r>
            <a:r>
              <a:rPr lang="en-GB" altLang="zh-CN" dirty="0">
                <a:solidFill>
                  <a:srgbClr val="002060"/>
                </a:solidFill>
                <a:latin typeface="Tekton Pro" pitchFamily="34" charset="0"/>
                <a:cs typeface="Times New Roman" pitchFamily="18" charset="0"/>
              </a:rPr>
              <a:t>.</a:t>
            </a:r>
            <a:endParaRPr lang="zh-CN" altLang="en-US" sz="2800" dirty="0">
              <a:solidFill>
                <a:srgbClr val="002060"/>
              </a:solidFill>
              <a:latin typeface="Tekton Pro" pitchFamily="34" charset="0"/>
              <a:cs typeface="Times New Roman" pitchFamily="18" charset="0"/>
            </a:endParaRPr>
          </a:p>
        </p:txBody>
      </p:sp>
      <p:sp>
        <p:nvSpPr>
          <p:cNvPr id="12" name="TextBox 11"/>
          <p:cNvSpPr txBox="1"/>
          <p:nvPr/>
        </p:nvSpPr>
        <p:spPr>
          <a:xfrm>
            <a:off x="467544" y="548680"/>
            <a:ext cx="8676456" cy="523220"/>
          </a:xfrm>
          <a:prstGeom prst="rect">
            <a:avLst/>
          </a:prstGeom>
          <a:noFill/>
        </p:spPr>
        <p:txBody>
          <a:bodyPr wrap="square" rtlCol="0">
            <a:spAutoFit/>
          </a:bodyPr>
          <a:lstStyle/>
          <a:p>
            <a:r>
              <a:rPr lang="en-US" altLang="zh-CN" sz="2800" b="1" dirty="0" smtClean="0">
                <a:latin typeface="Tekton Pro" pitchFamily="34" charset="0"/>
              </a:rPr>
              <a:t>Scale  preparation of  magnetic  </a:t>
            </a:r>
            <a:r>
              <a:rPr lang="en-US" altLang="zh-CN" sz="2800" b="1" dirty="0" err="1" smtClean="0">
                <a:latin typeface="Tekton Pro" pitchFamily="34" charset="0"/>
              </a:rPr>
              <a:t>nanoparticles</a:t>
            </a:r>
            <a:r>
              <a:rPr lang="en-US" altLang="zh-CN" sz="2800" b="1" dirty="0" smtClean="0">
                <a:latin typeface="Tekton Pro" pitchFamily="34" charset="0"/>
              </a:rPr>
              <a:t> </a:t>
            </a:r>
            <a:endParaRPr lang="zh-CN" altLang="en-US" sz="2800" b="1" dirty="0">
              <a:latin typeface="Tekton Pro"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5589240"/>
            <a:ext cx="5976664" cy="1200329"/>
          </a:xfrm>
          <a:prstGeom prst="rect">
            <a:avLst/>
          </a:prstGeom>
          <a:noFill/>
        </p:spPr>
        <p:txBody>
          <a:bodyPr wrap="square" rtlCol="0">
            <a:spAutoFit/>
          </a:bodyPr>
          <a:lstStyle/>
          <a:p>
            <a:pPr>
              <a:lnSpc>
                <a:spcPct val="150000"/>
              </a:lnSpc>
            </a:pPr>
            <a:r>
              <a:rPr lang="en-US" altLang="zh-CN" sz="1600" dirty="0" smtClean="0">
                <a:latin typeface="Tekton Pro" pitchFamily="34" charset="0"/>
                <a:ea typeface="+mj-ea"/>
              </a:rPr>
              <a:t>He, et al. </a:t>
            </a:r>
            <a:r>
              <a:rPr lang="en-US" altLang="zh-CN" sz="1600" i="1" dirty="0" smtClean="0">
                <a:latin typeface="Tekton Pro" pitchFamily="34" charset="0"/>
                <a:ea typeface="+mj-ea"/>
              </a:rPr>
              <a:t>Chem. Comm. 2011;47</a:t>
            </a:r>
            <a:r>
              <a:rPr lang="zh-CN" altLang="en-US" sz="1600" i="1" dirty="0" smtClean="0">
                <a:latin typeface="Tekton Pro" pitchFamily="34" charset="0"/>
                <a:ea typeface="+mj-ea"/>
              </a:rPr>
              <a:t>：</a:t>
            </a:r>
            <a:r>
              <a:rPr lang="en-US" altLang="zh-CN" sz="1600" i="1" dirty="0" smtClean="0">
                <a:latin typeface="Tekton Pro" pitchFamily="34" charset="0"/>
                <a:ea typeface="+mj-ea"/>
              </a:rPr>
              <a:t>9510-9517.</a:t>
            </a:r>
          </a:p>
          <a:p>
            <a:pPr>
              <a:lnSpc>
                <a:spcPct val="150000"/>
              </a:lnSpc>
            </a:pPr>
            <a:r>
              <a:rPr lang="en-US" altLang="zh-CN" sz="1600" i="1" dirty="0" smtClean="0">
                <a:latin typeface="Tekton Pro" pitchFamily="34" charset="0"/>
                <a:ea typeface="+mj-ea"/>
              </a:rPr>
              <a:t>He, et al. </a:t>
            </a:r>
            <a:r>
              <a:rPr lang="en-US" altLang="zh-CN" sz="1600" dirty="0" smtClean="0">
                <a:latin typeface="Tekton Pro" pitchFamily="34" charset="0"/>
              </a:rPr>
              <a:t>Advanced Functional Materials  2011; 21:4470-4477.</a:t>
            </a:r>
          </a:p>
          <a:p>
            <a:pPr>
              <a:lnSpc>
                <a:spcPct val="150000"/>
              </a:lnSpc>
            </a:pPr>
            <a:r>
              <a:rPr lang="en-US" altLang="zh-CN" sz="1600" dirty="0" smtClean="0">
                <a:latin typeface="Tekton Pro" pitchFamily="34" charset="0"/>
              </a:rPr>
              <a:t>He, et al. </a:t>
            </a:r>
            <a:r>
              <a:rPr lang="en-US" altLang="zh-CN" sz="1600" i="1" dirty="0" smtClean="0">
                <a:latin typeface="Tekton Pro" pitchFamily="34" charset="0"/>
                <a:cs typeface="Times New Roman" pitchFamily="18" charset="0"/>
              </a:rPr>
              <a:t>Chem.</a:t>
            </a:r>
            <a:r>
              <a:rPr lang="zh-CN" altLang="en-US" sz="1600" i="1" dirty="0" smtClean="0">
                <a:latin typeface="Tekton Pro" pitchFamily="34" charset="0"/>
                <a:cs typeface="Times New Roman" pitchFamily="18" charset="0"/>
              </a:rPr>
              <a:t> </a:t>
            </a:r>
            <a:r>
              <a:rPr lang="en-US" altLang="zh-CN" sz="1600" i="1" dirty="0" smtClean="0">
                <a:latin typeface="Tekton Pro" pitchFamily="34" charset="0"/>
                <a:cs typeface="Times New Roman" pitchFamily="18" charset="0"/>
              </a:rPr>
              <a:t>A  </a:t>
            </a:r>
            <a:r>
              <a:rPr lang="en-US" altLang="zh-CN" sz="1600" i="1" dirty="0" err="1" smtClean="0">
                <a:latin typeface="Tekton Pro" pitchFamily="34" charset="0"/>
                <a:cs typeface="Times New Roman" pitchFamily="18" charset="0"/>
              </a:rPr>
              <a:t>Europ</a:t>
            </a:r>
            <a:r>
              <a:rPr lang="en-US" altLang="zh-CN" sz="1600" i="1" dirty="0" smtClean="0">
                <a:latin typeface="Tekton Pro" pitchFamily="34" charset="0"/>
                <a:cs typeface="Times New Roman" pitchFamily="18" charset="0"/>
              </a:rPr>
              <a:t>.  Journal  </a:t>
            </a:r>
            <a:r>
              <a:rPr lang="en-US" altLang="zh-CN" sz="1600" dirty="0" smtClean="0">
                <a:latin typeface="Tekton Pro" pitchFamily="34" charset="0"/>
                <a:cs typeface="Times New Roman" pitchFamily="18" charset="0"/>
              </a:rPr>
              <a:t>2012:</a:t>
            </a:r>
            <a:r>
              <a:rPr lang="en-US" altLang="zh-CN" sz="1600" dirty="0" smtClean="0">
                <a:latin typeface="Tekton Pro" pitchFamily="34" charset="0"/>
              </a:rPr>
              <a:t> 18:5954-5960.   </a:t>
            </a:r>
            <a:endParaRPr lang="zh-CN" altLang="en-US" sz="1400" i="1" dirty="0">
              <a:latin typeface="+mj-ea"/>
              <a:ea typeface="+mj-ea"/>
            </a:endParaRPr>
          </a:p>
        </p:txBody>
      </p:sp>
      <p:sp>
        <p:nvSpPr>
          <p:cNvPr id="5" name="TextBox 4"/>
          <p:cNvSpPr txBox="1"/>
          <p:nvPr/>
        </p:nvSpPr>
        <p:spPr>
          <a:xfrm>
            <a:off x="539552" y="99789"/>
            <a:ext cx="8153400" cy="1384995"/>
          </a:xfrm>
          <a:prstGeom prst="rect">
            <a:avLst/>
          </a:prstGeom>
          <a:noFill/>
        </p:spPr>
        <p:txBody>
          <a:bodyPr wrap="square" rtlCol="0">
            <a:spAutoFit/>
          </a:bodyPr>
          <a:lstStyle/>
          <a:p>
            <a:r>
              <a:rPr lang="en-US" altLang="zh-CN" sz="2800" dirty="0" smtClean="0">
                <a:solidFill>
                  <a:srgbClr val="000099"/>
                </a:solidFill>
                <a:latin typeface="Tekton Pro" pitchFamily="34" charset="0"/>
              </a:rPr>
              <a:t>Dual Phase-Controlled Synthesis of Uniform Lanthanide-Doped  </a:t>
            </a:r>
            <a:r>
              <a:rPr lang="en-US" altLang="zh-CN" sz="2800" dirty="0" err="1" smtClean="0">
                <a:solidFill>
                  <a:srgbClr val="000099"/>
                </a:solidFill>
                <a:latin typeface="Tekton Pro" pitchFamily="34" charset="0"/>
              </a:rPr>
              <a:t>Upconversion</a:t>
            </a:r>
            <a:r>
              <a:rPr lang="en-US" altLang="zh-CN" sz="2800" dirty="0" smtClean="0">
                <a:solidFill>
                  <a:srgbClr val="000099"/>
                </a:solidFill>
                <a:latin typeface="Tekton Pro" pitchFamily="34" charset="0"/>
              </a:rPr>
              <a:t> </a:t>
            </a:r>
            <a:r>
              <a:rPr lang="en-US" altLang="zh-CN" sz="2800" dirty="0" err="1" smtClean="0">
                <a:solidFill>
                  <a:srgbClr val="000099"/>
                </a:solidFill>
                <a:latin typeface="Tekton Pro" pitchFamily="34" charset="0"/>
              </a:rPr>
              <a:t>Nanocrystals</a:t>
            </a:r>
            <a:r>
              <a:rPr lang="en-US" altLang="zh-CN" sz="2800" dirty="0" smtClean="0">
                <a:solidFill>
                  <a:srgbClr val="000099"/>
                </a:solidFill>
                <a:latin typeface="Tekton Pro" pitchFamily="34" charset="0"/>
              </a:rPr>
              <a:t> Via an OA/Ionic Liquid Two-Phase System</a:t>
            </a:r>
            <a:endParaRPr lang="zh-CN" altLang="en-US" sz="4000" dirty="0">
              <a:solidFill>
                <a:srgbClr val="000099"/>
              </a:solidFill>
              <a:latin typeface="Tekton Pro" pitchFamily="34" charset="0"/>
              <a:ea typeface="黑体" pitchFamily="2" charset="-122"/>
            </a:endParaRPr>
          </a:p>
        </p:txBody>
      </p:sp>
      <p:sp>
        <p:nvSpPr>
          <p:cNvPr id="8" name="TextBox 7"/>
          <p:cNvSpPr txBox="1"/>
          <p:nvPr/>
        </p:nvSpPr>
        <p:spPr>
          <a:xfrm>
            <a:off x="1905000" y="5024735"/>
            <a:ext cx="2018928"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2000" dirty="0" smtClean="0">
                <a:solidFill>
                  <a:srgbClr val="FF0000"/>
                </a:solidFill>
                <a:effectLst>
                  <a:outerShdw blurRad="38100" dist="38100" dir="2700000" algn="tl">
                    <a:srgbClr val="C0C0C0"/>
                  </a:outerShdw>
                </a:effectLst>
                <a:latin typeface="Tekton Pro" pitchFamily="34" charset="0"/>
                <a:ea typeface="+mj-ea"/>
              </a:rPr>
              <a:t>NaGdF4: </a:t>
            </a:r>
            <a:r>
              <a:rPr lang="en-US" altLang="zh-CN" sz="2000" dirty="0" err="1" smtClean="0">
                <a:solidFill>
                  <a:srgbClr val="FF0000"/>
                </a:solidFill>
                <a:effectLst>
                  <a:outerShdw blurRad="38100" dist="38100" dir="2700000" algn="tl">
                    <a:srgbClr val="C0C0C0"/>
                  </a:outerShdw>
                </a:effectLst>
                <a:latin typeface="Tekton Pro" pitchFamily="34" charset="0"/>
                <a:ea typeface="+mj-ea"/>
              </a:rPr>
              <a:t>Yb</a:t>
            </a:r>
            <a:r>
              <a:rPr lang="en-US" altLang="zh-CN" sz="2000" dirty="0" smtClean="0">
                <a:solidFill>
                  <a:srgbClr val="FF0000"/>
                </a:solidFill>
                <a:effectLst>
                  <a:outerShdw blurRad="38100" dist="38100" dir="2700000" algn="tl">
                    <a:srgbClr val="C0C0C0"/>
                  </a:outerShdw>
                </a:effectLst>
                <a:latin typeface="Tekton Pro" pitchFamily="34" charset="0"/>
                <a:ea typeface="+mj-ea"/>
              </a:rPr>
              <a:t>, </a:t>
            </a:r>
            <a:r>
              <a:rPr lang="en-US" altLang="zh-CN" sz="2000" dirty="0" err="1" smtClean="0">
                <a:solidFill>
                  <a:srgbClr val="FF0000"/>
                </a:solidFill>
                <a:effectLst>
                  <a:outerShdw blurRad="38100" dist="38100" dir="2700000" algn="tl">
                    <a:srgbClr val="C0C0C0"/>
                  </a:outerShdw>
                </a:effectLst>
                <a:latin typeface="Tekton Pro" pitchFamily="34" charset="0"/>
                <a:ea typeface="+mj-ea"/>
              </a:rPr>
              <a:t>Er</a:t>
            </a:r>
            <a:endParaRPr lang="zh-CN" altLang="en-US" sz="2000" dirty="0">
              <a:solidFill>
                <a:srgbClr val="FF0000"/>
              </a:solidFill>
              <a:latin typeface="Tekton Pro" pitchFamily="34" charset="0"/>
              <a:ea typeface="+mj-ea"/>
            </a:endParaRPr>
          </a:p>
        </p:txBody>
      </p:sp>
      <p:pic>
        <p:nvPicPr>
          <p:cNvPr id="7" name="Picture 2"/>
          <p:cNvPicPr>
            <a:picLocks noChangeAspect="1" noChangeArrowheads="1"/>
          </p:cNvPicPr>
          <p:nvPr/>
        </p:nvPicPr>
        <p:blipFill>
          <a:blip r:embed="rId2" cstate="print"/>
          <a:srcRect/>
          <a:stretch>
            <a:fillRect/>
          </a:stretch>
        </p:blipFill>
        <p:spPr bwMode="auto">
          <a:xfrm>
            <a:off x="179512" y="1556792"/>
            <a:ext cx="8729663" cy="33443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404664"/>
            <a:ext cx="8496944" cy="584775"/>
          </a:xfrm>
          <a:prstGeom prst="rect">
            <a:avLst/>
          </a:prstGeom>
          <a:noFill/>
        </p:spPr>
        <p:txBody>
          <a:bodyPr wrap="square" rtlCol="0">
            <a:spAutoFit/>
          </a:bodyPr>
          <a:lstStyle/>
          <a:p>
            <a:r>
              <a:rPr lang="en-US" altLang="zh-CN" sz="3200" b="1" dirty="0" smtClean="0">
                <a:solidFill>
                  <a:srgbClr val="C00000"/>
                </a:solidFill>
                <a:latin typeface="Tekton Pro" pitchFamily="34" charset="0"/>
              </a:rPr>
              <a:t>   Gastric Cancer  Biomarkers  Screening </a:t>
            </a:r>
            <a:endParaRPr lang="zh-CN" altLang="en-US" sz="3200" b="1" dirty="0">
              <a:solidFill>
                <a:srgbClr val="C00000"/>
              </a:solidFill>
              <a:latin typeface="Tekton Pro"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1331640" y="1052736"/>
            <a:ext cx="5953125" cy="2664296"/>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971600" y="3501008"/>
            <a:ext cx="7515225" cy="864096"/>
          </a:xfrm>
          <a:prstGeom prst="rect">
            <a:avLst/>
          </a:prstGeom>
          <a:noFill/>
          <a:ln w="9525">
            <a:noFill/>
            <a:miter lim="800000"/>
            <a:headEnd/>
            <a:tailEnd/>
          </a:ln>
        </p:spPr>
      </p:pic>
      <p:pic>
        <p:nvPicPr>
          <p:cNvPr id="3076" name="Picture 4"/>
          <p:cNvPicPr>
            <a:picLocks noChangeAspect="1" noChangeArrowheads="1"/>
          </p:cNvPicPr>
          <p:nvPr/>
        </p:nvPicPr>
        <p:blipFill>
          <a:blip r:embed="rId4" cstate="print"/>
          <a:srcRect/>
          <a:stretch>
            <a:fillRect/>
          </a:stretch>
        </p:blipFill>
        <p:spPr bwMode="auto">
          <a:xfrm>
            <a:off x="1979712" y="4552950"/>
            <a:ext cx="3886200" cy="2305050"/>
          </a:xfrm>
          <a:prstGeom prst="rect">
            <a:avLst/>
          </a:prstGeom>
          <a:noFill/>
          <a:ln w="9525">
            <a:noFill/>
            <a:miter lim="800000"/>
            <a:headEnd/>
            <a:tailEnd/>
          </a:ln>
        </p:spPr>
      </p:pic>
      <p:sp>
        <p:nvSpPr>
          <p:cNvPr id="7" name="TextBox 6"/>
          <p:cNvSpPr txBox="1"/>
          <p:nvPr/>
        </p:nvSpPr>
        <p:spPr>
          <a:xfrm>
            <a:off x="0" y="1412776"/>
            <a:ext cx="2339752" cy="369332"/>
          </a:xfrm>
          <a:prstGeom prst="rect">
            <a:avLst/>
          </a:prstGeom>
          <a:noFill/>
        </p:spPr>
        <p:txBody>
          <a:bodyPr wrap="square" rtlCol="0">
            <a:spAutoFit/>
          </a:bodyPr>
          <a:lstStyle/>
          <a:p>
            <a:r>
              <a:rPr lang="en-US" altLang="zh-CN" dirty="0" smtClean="0"/>
              <a:t>VOC  biomarkers</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683568" y="692696"/>
            <a:ext cx="7272808" cy="3006849"/>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611560" y="3645024"/>
            <a:ext cx="7362825" cy="342900"/>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259632" y="4077072"/>
            <a:ext cx="5734050" cy="2257425"/>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755576" y="6331793"/>
            <a:ext cx="7315200" cy="40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539552" y="260648"/>
            <a:ext cx="6959672" cy="252028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611560" y="2780928"/>
            <a:ext cx="7496175" cy="5429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1475656" y="3429000"/>
            <a:ext cx="5256584" cy="2868935"/>
          </a:xfrm>
          <a:prstGeom prst="rect">
            <a:avLst/>
          </a:prstGeom>
          <a:noFill/>
          <a:ln w="9525">
            <a:noFill/>
            <a:miter lim="800000"/>
            <a:headEnd/>
            <a:tailEnd/>
          </a:ln>
        </p:spPr>
      </p:pic>
      <p:sp>
        <p:nvSpPr>
          <p:cNvPr id="5" name="TextBox 4"/>
          <p:cNvSpPr txBox="1"/>
          <p:nvPr/>
        </p:nvSpPr>
        <p:spPr>
          <a:xfrm>
            <a:off x="1403648" y="6309320"/>
            <a:ext cx="6264696" cy="400110"/>
          </a:xfrm>
          <a:prstGeom prst="rect">
            <a:avLst/>
          </a:prstGeom>
          <a:noFill/>
        </p:spPr>
        <p:txBody>
          <a:bodyPr wrap="square" rtlCol="0">
            <a:spAutoFit/>
          </a:bodyPr>
          <a:lstStyle/>
          <a:p>
            <a:r>
              <a:rPr lang="en-US" altLang="zh-CN" sz="2000" dirty="0" smtClean="0">
                <a:latin typeface="Tekton Pro" pitchFamily="34" charset="0"/>
              </a:rPr>
              <a:t>Zhang, et al.  </a:t>
            </a:r>
            <a:r>
              <a:rPr lang="en-US" altLang="zh-CN" sz="2000" dirty="0" err="1" smtClean="0">
                <a:latin typeface="Tekton Pro" pitchFamily="34" charset="0"/>
              </a:rPr>
              <a:t>Theranostics</a:t>
            </a:r>
            <a:r>
              <a:rPr lang="en-US" altLang="zh-CN" sz="2000" dirty="0" smtClean="0">
                <a:latin typeface="Tekton Pro" pitchFamily="34" charset="0"/>
              </a:rPr>
              <a:t> 2012; 4:152-164. </a:t>
            </a:r>
            <a:endParaRPr lang="zh-CN" altLang="en-US" sz="2000" dirty="0">
              <a:latin typeface="Tekton Pro"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Administrator\桌面\色谱图加标.tif"/>
          <p:cNvPicPr>
            <a:picLocks noChangeAspect="1" noChangeArrowheads="1"/>
          </p:cNvPicPr>
          <p:nvPr/>
        </p:nvPicPr>
        <p:blipFill>
          <a:blip r:embed="rId2" cstate="print"/>
          <a:srcRect/>
          <a:stretch>
            <a:fillRect/>
          </a:stretch>
        </p:blipFill>
        <p:spPr bwMode="auto">
          <a:xfrm>
            <a:off x="0" y="1412776"/>
            <a:ext cx="8991600" cy="4464496"/>
          </a:xfrm>
          <a:prstGeom prst="rect">
            <a:avLst/>
          </a:prstGeom>
          <a:noFill/>
        </p:spPr>
      </p:pic>
      <p:sp>
        <p:nvSpPr>
          <p:cNvPr id="3" name="TextBox 2"/>
          <p:cNvSpPr txBox="1"/>
          <p:nvPr/>
        </p:nvSpPr>
        <p:spPr>
          <a:xfrm>
            <a:off x="1403648" y="437763"/>
            <a:ext cx="6408712" cy="830997"/>
          </a:xfrm>
          <a:prstGeom prst="rect">
            <a:avLst/>
          </a:prstGeom>
          <a:noFill/>
        </p:spPr>
        <p:txBody>
          <a:bodyPr wrap="square" rtlCol="0">
            <a:spAutoFit/>
          </a:bodyPr>
          <a:lstStyle/>
          <a:p>
            <a:r>
              <a:rPr lang="en-US" altLang="zh-CN" sz="2400" dirty="0" smtClean="0">
                <a:latin typeface="Tekton Pro" pitchFamily="34" charset="0"/>
              </a:rPr>
              <a:t>VOC  difference between healthy  people and  patients with  gastric cancer </a:t>
            </a:r>
            <a:endParaRPr lang="zh-CN" altLang="en-US" sz="2400" dirty="0">
              <a:latin typeface="Tekton Pro"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539552" y="260648"/>
            <a:ext cx="6959672" cy="252028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611560" y="2780928"/>
            <a:ext cx="7496175" cy="542925"/>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1475656" y="3429000"/>
            <a:ext cx="5256584" cy="2868935"/>
          </a:xfrm>
          <a:prstGeom prst="rect">
            <a:avLst/>
          </a:prstGeom>
          <a:noFill/>
          <a:ln w="9525">
            <a:noFill/>
            <a:miter lim="800000"/>
            <a:headEnd/>
            <a:tailEnd/>
          </a:ln>
        </p:spPr>
      </p:pic>
      <p:sp>
        <p:nvSpPr>
          <p:cNvPr id="5" name="TextBox 4"/>
          <p:cNvSpPr txBox="1"/>
          <p:nvPr/>
        </p:nvSpPr>
        <p:spPr>
          <a:xfrm>
            <a:off x="1403648" y="6309320"/>
            <a:ext cx="6264696" cy="400110"/>
          </a:xfrm>
          <a:prstGeom prst="rect">
            <a:avLst/>
          </a:prstGeom>
          <a:noFill/>
        </p:spPr>
        <p:txBody>
          <a:bodyPr wrap="square" rtlCol="0">
            <a:spAutoFit/>
          </a:bodyPr>
          <a:lstStyle/>
          <a:p>
            <a:r>
              <a:rPr lang="en-US" altLang="zh-CN" sz="2000" dirty="0" smtClean="0">
                <a:latin typeface="Tekton Pro" pitchFamily="34" charset="0"/>
              </a:rPr>
              <a:t>Zhang, et al.  </a:t>
            </a:r>
            <a:r>
              <a:rPr lang="en-US" altLang="zh-CN" sz="2000" dirty="0" err="1" smtClean="0">
                <a:latin typeface="Tekton Pro" pitchFamily="34" charset="0"/>
              </a:rPr>
              <a:t>Theranostics</a:t>
            </a:r>
            <a:r>
              <a:rPr lang="en-US" altLang="zh-CN" sz="2000" dirty="0" smtClean="0">
                <a:latin typeface="Tekton Pro" pitchFamily="34" charset="0"/>
              </a:rPr>
              <a:t> 2012; 4:152-164. </a:t>
            </a:r>
            <a:endParaRPr lang="zh-CN" altLang="en-US" sz="2000" dirty="0">
              <a:latin typeface="Tekton Pro"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descr="C:\Documents and Settings\Administrator\桌面\色谱图加标.tif"/>
          <p:cNvPicPr>
            <a:picLocks noChangeAspect="1" noChangeArrowheads="1"/>
          </p:cNvPicPr>
          <p:nvPr/>
        </p:nvPicPr>
        <p:blipFill>
          <a:blip r:embed="rId2" cstate="print"/>
          <a:srcRect/>
          <a:stretch>
            <a:fillRect/>
          </a:stretch>
        </p:blipFill>
        <p:spPr bwMode="auto">
          <a:xfrm>
            <a:off x="1115616" y="1412776"/>
            <a:ext cx="6192688" cy="2227341"/>
          </a:xfrm>
          <a:prstGeom prst="rect">
            <a:avLst/>
          </a:prstGeom>
          <a:noFill/>
        </p:spPr>
      </p:pic>
      <p:sp>
        <p:nvSpPr>
          <p:cNvPr id="3" name="TextBox 2"/>
          <p:cNvSpPr txBox="1"/>
          <p:nvPr/>
        </p:nvSpPr>
        <p:spPr>
          <a:xfrm>
            <a:off x="1403648" y="437763"/>
            <a:ext cx="6408712" cy="830997"/>
          </a:xfrm>
          <a:prstGeom prst="rect">
            <a:avLst/>
          </a:prstGeom>
          <a:noFill/>
        </p:spPr>
        <p:txBody>
          <a:bodyPr wrap="square" rtlCol="0">
            <a:spAutoFit/>
          </a:bodyPr>
          <a:lstStyle/>
          <a:p>
            <a:r>
              <a:rPr lang="en-US" altLang="zh-CN" sz="2400" dirty="0" smtClean="0">
                <a:latin typeface="Sylfaen" pitchFamily="18" charset="0"/>
              </a:rPr>
              <a:t>VOC  difference between healthy  people and  patients with  gastric cancer </a:t>
            </a:r>
            <a:endParaRPr lang="zh-CN" altLang="en-US" sz="2400" dirty="0">
              <a:latin typeface="Sylfaen" pitchFamily="18" charset="0"/>
            </a:endParaRPr>
          </a:p>
        </p:txBody>
      </p:sp>
      <p:pic>
        <p:nvPicPr>
          <p:cNvPr id="4" name="对象 4"/>
          <p:cNvPicPr>
            <a:picLocks noChangeArrowheads="1"/>
          </p:cNvPicPr>
          <p:nvPr/>
        </p:nvPicPr>
        <p:blipFill>
          <a:blip r:embed="rId3" cstate="print"/>
          <a:srcRect b="-56"/>
          <a:stretch>
            <a:fillRect/>
          </a:stretch>
        </p:blipFill>
        <p:spPr bwMode="auto">
          <a:xfrm>
            <a:off x="1619672" y="3717032"/>
            <a:ext cx="5276850" cy="2400300"/>
          </a:xfrm>
          <a:prstGeom prst="rect">
            <a:avLst/>
          </a:prstGeom>
          <a:noFill/>
          <a:ln w="9525">
            <a:noFill/>
            <a:miter lim="800000"/>
            <a:headEnd/>
            <a:tailEnd/>
          </a:ln>
        </p:spPr>
      </p:pic>
      <p:sp>
        <p:nvSpPr>
          <p:cNvPr id="5" name="TextBox 4"/>
          <p:cNvSpPr txBox="1"/>
          <p:nvPr/>
        </p:nvSpPr>
        <p:spPr>
          <a:xfrm>
            <a:off x="1676400" y="6172200"/>
            <a:ext cx="5472608" cy="584775"/>
          </a:xfrm>
          <a:prstGeom prst="rect">
            <a:avLst/>
          </a:prstGeom>
          <a:noFill/>
        </p:spPr>
        <p:txBody>
          <a:bodyPr wrap="square" rtlCol="0">
            <a:spAutoFit/>
          </a:bodyPr>
          <a:lstStyle/>
          <a:p>
            <a:r>
              <a:rPr lang="en-US" altLang="zh-CN" b="1" dirty="0" smtClean="0"/>
              <a:t> </a:t>
            </a:r>
            <a:r>
              <a:rPr lang="en-US" altLang="zh-CN" sz="1400" b="1" dirty="0" smtClean="0"/>
              <a:t>Three area at RT </a:t>
            </a:r>
            <a:r>
              <a:rPr lang="zh-CN" altLang="zh-CN" sz="1400" b="1" dirty="0" smtClean="0"/>
              <a:t>：</a:t>
            </a:r>
            <a:r>
              <a:rPr lang="en-US" altLang="zh-CN" sz="1400" b="1" dirty="0" smtClean="0"/>
              <a:t>2-7min</a:t>
            </a:r>
            <a:r>
              <a:rPr lang="zh-CN" altLang="zh-CN" sz="1400" b="1" dirty="0" smtClean="0"/>
              <a:t>，</a:t>
            </a:r>
            <a:r>
              <a:rPr lang="en-US" altLang="zh-CN" sz="1400" b="1" dirty="0" smtClean="0"/>
              <a:t>15-22min</a:t>
            </a:r>
            <a:r>
              <a:rPr lang="zh-CN" altLang="zh-CN" sz="1400" b="1" dirty="0" smtClean="0"/>
              <a:t>，</a:t>
            </a:r>
            <a:r>
              <a:rPr lang="en-US" altLang="zh-CN" sz="1400" b="1" dirty="0" smtClean="0"/>
              <a:t>24-30min</a:t>
            </a:r>
            <a:endParaRPr lang="zh-CN" altLang="en-US" dirty="0"/>
          </a:p>
        </p:txBody>
      </p:sp>
      <p:sp>
        <p:nvSpPr>
          <p:cNvPr id="6" name="TextBox 5"/>
          <p:cNvSpPr txBox="1"/>
          <p:nvPr/>
        </p:nvSpPr>
        <p:spPr>
          <a:xfrm>
            <a:off x="2133600" y="3933056"/>
            <a:ext cx="4742656" cy="584775"/>
          </a:xfrm>
          <a:prstGeom prst="rect">
            <a:avLst/>
          </a:prstGeom>
          <a:noFill/>
        </p:spPr>
        <p:txBody>
          <a:bodyPr wrap="square" rtlCol="0">
            <a:spAutoFit/>
          </a:bodyPr>
          <a:lstStyle/>
          <a:p>
            <a:r>
              <a:rPr lang="en-US" altLang="zh-CN" dirty="0" smtClean="0"/>
              <a:t>I                  </a:t>
            </a:r>
            <a:r>
              <a:rPr lang="en-US" altLang="zh-CN" dirty="0" err="1" smtClean="0"/>
              <a:t>I</a:t>
            </a:r>
            <a:r>
              <a:rPr lang="en-US" altLang="zh-CN" dirty="0" smtClean="0"/>
              <a:t> </a:t>
            </a:r>
            <a:r>
              <a:rPr lang="en-US" altLang="zh-CN" dirty="0" err="1" smtClean="0"/>
              <a:t>I</a:t>
            </a:r>
            <a:r>
              <a:rPr lang="en-US" altLang="zh-CN" dirty="0" smtClean="0"/>
              <a:t>                                         </a:t>
            </a:r>
            <a:endParaRPr lang="zh-CN" altLang="en-US" dirty="0"/>
          </a:p>
        </p:txBody>
      </p:sp>
      <p:sp>
        <p:nvSpPr>
          <p:cNvPr id="8" name="TextBox 7"/>
          <p:cNvSpPr txBox="1"/>
          <p:nvPr/>
        </p:nvSpPr>
        <p:spPr>
          <a:xfrm>
            <a:off x="5791200" y="3886200"/>
            <a:ext cx="1219200" cy="584775"/>
          </a:xfrm>
          <a:prstGeom prst="rect">
            <a:avLst/>
          </a:prstGeom>
          <a:noFill/>
        </p:spPr>
        <p:txBody>
          <a:bodyPr wrap="square" rtlCol="0">
            <a:spAutoFit/>
          </a:bodyPr>
          <a:lstStyle/>
          <a:p>
            <a:r>
              <a:rPr lang="en-US" altLang="zh-CN" dirty="0" smtClean="0"/>
              <a:t>I </a:t>
            </a:r>
            <a:r>
              <a:rPr lang="en-US" altLang="zh-CN" dirty="0" err="1" smtClean="0"/>
              <a:t>I</a:t>
            </a:r>
            <a:r>
              <a:rPr lang="en-US" altLang="zh-CN" dirty="0" smtClean="0"/>
              <a:t> </a:t>
            </a:r>
            <a:r>
              <a:rPr lang="en-US" altLang="zh-CN" dirty="0" err="1" smtClean="0"/>
              <a:t>I</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0" name="Picture 5"/>
          <p:cNvPicPr>
            <a:picLocks noChangeAspect="1" noChangeArrowheads="1"/>
          </p:cNvPicPr>
          <p:nvPr/>
        </p:nvPicPr>
        <p:blipFill>
          <a:blip r:embed="rId3" cstate="print"/>
          <a:srcRect b="31818"/>
          <a:stretch>
            <a:fillRect/>
          </a:stretch>
        </p:blipFill>
        <p:spPr bwMode="auto">
          <a:xfrm>
            <a:off x="827584" y="3573016"/>
            <a:ext cx="3632200" cy="2062163"/>
          </a:xfrm>
          <a:prstGeom prst="rect">
            <a:avLst/>
          </a:prstGeom>
          <a:noFill/>
          <a:ln w="9525">
            <a:noFill/>
            <a:miter lim="800000"/>
            <a:headEnd/>
            <a:tailEnd/>
          </a:ln>
        </p:spPr>
      </p:pic>
      <p:sp>
        <p:nvSpPr>
          <p:cNvPr id="20491" name="TextBox 6"/>
          <p:cNvSpPr txBox="1">
            <a:spLocks noChangeArrowheads="1"/>
          </p:cNvSpPr>
          <p:nvPr/>
        </p:nvSpPr>
        <p:spPr bwMode="auto">
          <a:xfrm>
            <a:off x="971600" y="6021288"/>
            <a:ext cx="3600400" cy="646331"/>
          </a:xfrm>
          <a:prstGeom prst="rect">
            <a:avLst/>
          </a:prstGeom>
          <a:noFill/>
          <a:ln w="9525">
            <a:noFill/>
            <a:miter lim="800000"/>
            <a:headEnd/>
            <a:tailEnd/>
          </a:ln>
        </p:spPr>
        <p:txBody>
          <a:bodyPr wrap="square">
            <a:spAutoFit/>
          </a:bodyPr>
          <a:lstStyle/>
          <a:p>
            <a:pPr algn="ctr"/>
            <a:r>
              <a:rPr lang="zh-CN" altLang="zh-CN" sz="1600" b="0" dirty="0" smtClean="0">
                <a:solidFill>
                  <a:srgbClr val="002060"/>
                </a:solidFill>
                <a:latin typeface="黑体" pitchFamily="2" charset="-122"/>
                <a:ea typeface="黑体" pitchFamily="2" charset="-122"/>
                <a:cs typeface="Times New Roman" pitchFamily="18" charset="0"/>
              </a:rPr>
              <a:t>制备含</a:t>
            </a:r>
            <a:r>
              <a:rPr lang="zh-CN" altLang="en-US" sz="1600" b="0" dirty="0" smtClean="0">
                <a:solidFill>
                  <a:srgbClr val="002060"/>
                </a:solidFill>
                <a:latin typeface="黑体" pitchFamily="2" charset="-122"/>
                <a:ea typeface="黑体" pitchFamily="2" charset="-122"/>
                <a:cs typeface="Times New Roman" pitchFamily="18" charset="0"/>
              </a:rPr>
              <a:t>有</a:t>
            </a:r>
            <a:r>
              <a:rPr lang="zh-CN" altLang="zh-CN" sz="1600" b="0" dirty="0" smtClean="0">
                <a:solidFill>
                  <a:srgbClr val="002060"/>
                </a:solidFill>
                <a:latin typeface="黑体" pitchFamily="2" charset="-122"/>
                <a:ea typeface="黑体" pitchFamily="2" charset="-122"/>
                <a:cs typeface="Times New Roman" pitchFamily="18" charset="0"/>
              </a:rPr>
              <a:t>空心</a:t>
            </a:r>
            <a:r>
              <a:rPr lang="zh-CN" altLang="zh-CN" sz="1600" b="0" dirty="0">
                <a:solidFill>
                  <a:srgbClr val="002060"/>
                </a:solidFill>
                <a:latin typeface="黑体" pitchFamily="2" charset="-122"/>
                <a:ea typeface="黑体" pitchFamily="2" charset="-122"/>
                <a:cs typeface="Times New Roman" pitchFamily="18" charset="0"/>
              </a:rPr>
              <a:t>银</a:t>
            </a:r>
            <a:r>
              <a:rPr lang="zh-CN" altLang="zh-CN" sz="1600" b="0" dirty="0" smtClean="0">
                <a:solidFill>
                  <a:srgbClr val="002060"/>
                </a:solidFill>
                <a:latin typeface="黑体" pitchFamily="2" charset="-122"/>
                <a:ea typeface="黑体" pitchFamily="2" charset="-122"/>
                <a:cs typeface="Times New Roman" pitchFamily="18" charset="0"/>
              </a:rPr>
              <a:t>微球</a:t>
            </a:r>
            <a:r>
              <a:rPr lang="zh-CN" altLang="en-US" sz="1600" b="0" dirty="0" smtClean="0">
                <a:solidFill>
                  <a:srgbClr val="002060"/>
                </a:solidFill>
                <a:latin typeface="黑体" pitchFamily="2" charset="-122"/>
                <a:ea typeface="黑体" pitchFamily="2" charset="-122"/>
                <a:cs typeface="Times New Roman" pitchFamily="18" charset="0"/>
              </a:rPr>
              <a:t>的</a:t>
            </a:r>
            <a:r>
              <a:rPr lang="zh-CN" altLang="zh-CN" sz="1600" b="0" dirty="0" smtClean="0">
                <a:solidFill>
                  <a:srgbClr val="002060"/>
                </a:solidFill>
                <a:latin typeface="黑体" pitchFamily="2" charset="-122"/>
                <a:ea typeface="黑体" pitchFamily="2" charset="-122"/>
                <a:cs typeface="Times New Roman" pitchFamily="18" charset="0"/>
              </a:rPr>
              <a:t>整体柱</a:t>
            </a:r>
            <a:endParaRPr lang="en-US" altLang="zh-CN" sz="1600" b="0" dirty="0" smtClean="0">
              <a:solidFill>
                <a:srgbClr val="002060"/>
              </a:solidFill>
              <a:latin typeface="黑体" pitchFamily="2" charset="-122"/>
              <a:ea typeface="黑体" pitchFamily="2" charset="-122"/>
              <a:cs typeface="Times New Roman" pitchFamily="18" charset="0"/>
            </a:endParaRPr>
          </a:p>
          <a:p>
            <a:pPr algn="ctr"/>
            <a:r>
              <a:rPr lang="zh-CN" altLang="en-US" sz="2000" b="0" dirty="0" smtClean="0">
                <a:solidFill>
                  <a:srgbClr val="FF0000"/>
                </a:solidFill>
                <a:latin typeface="黑体" pitchFamily="2" charset="-122"/>
                <a:ea typeface="黑体" pitchFamily="2" charset="-122"/>
                <a:cs typeface="Times New Roman" pitchFamily="18" charset="0"/>
              </a:rPr>
              <a:t>将气体分子富集于检测区域</a:t>
            </a:r>
            <a:endParaRPr lang="en-US" altLang="zh-CN" sz="2000" b="0" dirty="0" smtClean="0">
              <a:solidFill>
                <a:srgbClr val="FF0000"/>
              </a:solidFill>
              <a:latin typeface="黑体" pitchFamily="2" charset="-122"/>
              <a:ea typeface="黑体" pitchFamily="2" charset="-122"/>
              <a:cs typeface="Times New Roman" pitchFamily="18" charset="0"/>
            </a:endParaRPr>
          </a:p>
        </p:txBody>
      </p:sp>
      <p:grpSp>
        <p:nvGrpSpPr>
          <p:cNvPr id="2" name="Group 7"/>
          <p:cNvGrpSpPr>
            <a:grpSpLocks noChangeAspect="1"/>
          </p:cNvGrpSpPr>
          <p:nvPr/>
        </p:nvGrpSpPr>
        <p:grpSpPr bwMode="auto">
          <a:xfrm>
            <a:off x="467544" y="908720"/>
            <a:ext cx="4648200" cy="2576513"/>
            <a:chOff x="0" y="0"/>
            <a:chExt cx="2509" cy="1860"/>
          </a:xfrm>
        </p:grpSpPr>
        <p:pic>
          <p:nvPicPr>
            <p:cNvPr id="20492" name="Picture 4" descr="SEM"/>
            <p:cNvPicPr>
              <a:picLocks noChangeAspect="1" noChangeArrowheads="1"/>
            </p:cNvPicPr>
            <p:nvPr/>
          </p:nvPicPr>
          <p:blipFill>
            <a:blip r:embed="rId4" cstate="print"/>
            <a:srcRect r="55751"/>
            <a:stretch>
              <a:fillRect/>
            </a:stretch>
          </p:blipFill>
          <p:spPr bwMode="auto">
            <a:xfrm>
              <a:off x="0" y="0"/>
              <a:ext cx="1006" cy="1798"/>
            </a:xfrm>
            <a:prstGeom prst="rect">
              <a:avLst/>
            </a:prstGeom>
            <a:noFill/>
            <a:ln w="9525">
              <a:noFill/>
              <a:miter lim="800000"/>
              <a:headEnd/>
              <a:tailEnd/>
            </a:ln>
          </p:spPr>
        </p:pic>
        <p:pic>
          <p:nvPicPr>
            <p:cNvPr id="20493" name="Picture 4" descr="Raman 2"/>
            <p:cNvPicPr>
              <a:picLocks noChangeAspect="1" noChangeArrowheads="1"/>
            </p:cNvPicPr>
            <p:nvPr/>
          </p:nvPicPr>
          <p:blipFill>
            <a:blip r:embed="rId5" cstate="print"/>
            <a:srcRect t="4335" r="49780" b="13004"/>
            <a:stretch>
              <a:fillRect/>
            </a:stretch>
          </p:blipFill>
          <p:spPr bwMode="auto">
            <a:xfrm>
              <a:off x="998" y="46"/>
              <a:ext cx="1511" cy="1814"/>
            </a:xfrm>
            <a:prstGeom prst="rect">
              <a:avLst/>
            </a:prstGeom>
            <a:noFill/>
            <a:ln w="9525">
              <a:noFill/>
              <a:miter lim="800000"/>
              <a:headEnd/>
              <a:tailEnd/>
            </a:ln>
          </p:spPr>
        </p:pic>
      </p:grpSp>
      <p:sp>
        <p:nvSpPr>
          <p:cNvPr id="5" name="TextBox 4"/>
          <p:cNvSpPr txBox="1"/>
          <p:nvPr/>
        </p:nvSpPr>
        <p:spPr bwMode="auto">
          <a:xfrm>
            <a:off x="5070178" y="980728"/>
            <a:ext cx="4073822" cy="1514261"/>
          </a:xfrm>
          <a:prstGeom prst="rect">
            <a:avLst/>
          </a:prstGeom>
          <a:noFill/>
          <a:ln w="9525">
            <a:noFill/>
            <a:miter lim="800000"/>
            <a:headEnd/>
            <a:tailEnd/>
          </a:ln>
        </p:spPr>
        <p:txBody>
          <a:bodyPr wrap="square" rtlCol="0" anchor="ctr" anchorCtr="0">
            <a:spAutoFit/>
          </a:bodyPr>
          <a:lstStyle/>
          <a:p>
            <a:pPr marL="342900" indent="-342900">
              <a:lnSpc>
                <a:spcPct val="150000"/>
              </a:lnSpc>
              <a:spcBef>
                <a:spcPct val="20000"/>
              </a:spcBef>
              <a:buClr>
                <a:schemeClr val="hlink"/>
              </a:buClr>
              <a:buFont typeface="Wingdings" pitchFamily="2" charset="2"/>
              <a:buChar char="n"/>
              <a:defRPr/>
            </a:pPr>
            <a:r>
              <a:rPr lang="zh-CN" altLang="en-US" sz="1400" dirty="0" smtClean="0">
                <a:effectLst>
                  <a:outerShdw blurRad="38100" dist="38100" dir="2700000" algn="tl">
                    <a:srgbClr val="C0C0C0"/>
                  </a:outerShdw>
                </a:effectLst>
                <a:latin typeface="Times New Roman" pitchFamily="18" charset="0"/>
                <a:ea typeface="宋体" pitchFamily="2" charset="-122"/>
                <a:cs typeface="Times New Roman" pitchFamily="18" charset="0"/>
              </a:rPr>
              <a:t>以乳酸菌</a:t>
            </a:r>
            <a:r>
              <a:rPr lang="zh-CN" altLang="en-US" sz="1400" dirty="0">
                <a:effectLst>
                  <a:outerShdw blurRad="38100" dist="38100" dir="2700000" algn="tl">
                    <a:srgbClr val="C0C0C0"/>
                  </a:outerShdw>
                </a:effectLst>
                <a:latin typeface="Times New Roman" pitchFamily="18" charset="0"/>
                <a:ea typeface="宋体" pitchFamily="2" charset="-122"/>
                <a:cs typeface="Times New Roman" pitchFamily="18" charset="0"/>
              </a:rPr>
              <a:t>作模板，首次可控制备空心银微球</a:t>
            </a:r>
            <a:endParaRPr lang="en-US" altLang="zh-CN" sz="1400" dirty="0">
              <a:effectLst>
                <a:outerShdw blurRad="38100" dist="38100" dir="2700000" algn="tl">
                  <a:srgbClr val="C0C0C0"/>
                </a:outerShdw>
              </a:effectLst>
              <a:latin typeface="Times New Roman" pitchFamily="18" charset="0"/>
              <a:ea typeface="宋体" pitchFamily="2" charset="-122"/>
              <a:cs typeface="Times New Roman" pitchFamily="18" charset="0"/>
            </a:endParaRPr>
          </a:p>
          <a:p>
            <a:pPr marL="342900" indent="-342900">
              <a:lnSpc>
                <a:spcPct val="150000"/>
              </a:lnSpc>
              <a:spcBef>
                <a:spcPct val="20000"/>
              </a:spcBef>
              <a:buClr>
                <a:schemeClr val="hlink"/>
              </a:buClr>
              <a:buFont typeface="Wingdings" pitchFamily="2" charset="2"/>
              <a:buChar char="n"/>
              <a:defRPr/>
            </a:pPr>
            <a:r>
              <a:rPr lang="zh-CN" altLang="en-US" sz="14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灵敏度</a:t>
            </a:r>
            <a:r>
              <a:rPr lang="zh-CN" altLang="en-US" sz="1400" dirty="0">
                <a:effectLst>
                  <a:outerShdw blurRad="38100" dist="38100" dir="2700000" algn="tl">
                    <a:srgbClr val="C0C0C0"/>
                  </a:outerShdw>
                </a:effectLst>
                <a:latin typeface="Times New Roman" pitchFamily="18" charset="0"/>
                <a:ea typeface="宋体" pitchFamily="2" charset="-122"/>
                <a:cs typeface="Times New Roman" pitchFamily="18" charset="0"/>
              </a:rPr>
              <a:t>：</a:t>
            </a:r>
            <a:r>
              <a:rPr lang="en-US" altLang="zh-CN" sz="14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10</a:t>
            </a:r>
            <a:r>
              <a:rPr lang="en-US" altLang="zh-CN" sz="1400" baseline="300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-15</a:t>
            </a:r>
            <a:r>
              <a:rPr lang="en-US" altLang="zh-CN" sz="14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 M </a:t>
            </a:r>
            <a:r>
              <a:rPr lang="zh-CN" altLang="en-US" sz="1400" dirty="0">
                <a:effectLst>
                  <a:outerShdw blurRad="38100" dist="38100" dir="2700000" algn="tl">
                    <a:srgbClr val="C0C0C0"/>
                  </a:outerShdw>
                </a:effectLst>
                <a:latin typeface="Times New Roman" pitchFamily="18" charset="0"/>
                <a:ea typeface="宋体" pitchFamily="2" charset="-122"/>
                <a:cs typeface="Times New Roman" pitchFamily="18" charset="0"/>
              </a:rPr>
              <a:t>拉曼分子</a:t>
            </a:r>
            <a:r>
              <a:rPr lang="en-US" altLang="zh-CN" sz="1400" dirty="0">
                <a:effectLst>
                  <a:outerShdw blurRad="38100" dist="38100" dir="2700000" algn="tl">
                    <a:srgbClr val="C0C0C0"/>
                  </a:outerShdw>
                </a:effectLst>
                <a:latin typeface="Times New Roman" pitchFamily="18" charset="0"/>
                <a:ea typeface="宋体" pitchFamily="2" charset="-122"/>
                <a:cs typeface="Times New Roman" pitchFamily="18" charset="0"/>
              </a:rPr>
              <a:t>, </a:t>
            </a:r>
            <a:r>
              <a:rPr lang="zh-CN" altLang="en-US" sz="14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增强</a:t>
            </a:r>
            <a:r>
              <a:rPr lang="zh-CN" altLang="en-US" sz="1400" dirty="0">
                <a:effectLst>
                  <a:outerShdw blurRad="38100" dist="38100" dir="2700000" algn="tl">
                    <a:srgbClr val="C0C0C0"/>
                  </a:outerShdw>
                </a:effectLst>
                <a:latin typeface="Times New Roman" pitchFamily="18" charset="0"/>
                <a:ea typeface="宋体" pitchFamily="2" charset="-122"/>
                <a:cs typeface="Times New Roman" pitchFamily="18" charset="0"/>
              </a:rPr>
              <a:t>系数：</a:t>
            </a:r>
            <a:r>
              <a:rPr lang="en-US" altLang="zh-CN" sz="14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10</a:t>
            </a:r>
            <a:r>
              <a:rPr lang="en-US" altLang="zh-CN" sz="1400" baseline="30000" dirty="0">
                <a:solidFill>
                  <a:srgbClr val="FF0000"/>
                </a:solidFill>
                <a:effectLst>
                  <a:outerShdw blurRad="38100" dist="38100" dir="2700000" algn="tl">
                    <a:srgbClr val="C0C0C0"/>
                  </a:outerShdw>
                </a:effectLst>
                <a:latin typeface="Times New Roman" pitchFamily="18" charset="0"/>
                <a:ea typeface="宋体" pitchFamily="2" charset="-122"/>
                <a:cs typeface="Times New Roman" pitchFamily="18" charset="0"/>
              </a:rPr>
              <a:t>11</a:t>
            </a:r>
            <a:r>
              <a:rPr lang="zh-CN" altLang="en-US" sz="1400" dirty="0">
                <a:effectLst>
                  <a:outerShdw blurRad="38100" dist="38100" dir="2700000" algn="tl">
                    <a:srgbClr val="C0C0C0"/>
                  </a:outerShdw>
                </a:effectLst>
                <a:latin typeface="Times New Roman" pitchFamily="18" charset="0"/>
                <a:ea typeface="宋体" pitchFamily="2" charset="-122"/>
                <a:cs typeface="Times New Roman" pitchFamily="18" charset="0"/>
              </a:rPr>
              <a:t>倍</a:t>
            </a:r>
            <a:endParaRPr lang="en-US" altLang="zh-CN" sz="1400" baseline="30000" dirty="0">
              <a:solidFill>
                <a:srgbClr val="C00000"/>
              </a:solidFill>
              <a:effectLst>
                <a:outerShdw blurRad="38100" dist="38100" dir="2700000" algn="tl">
                  <a:srgbClr val="C0C0C0"/>
                </a:outerShdw>
              </a:effectLst>
              <a:latin typeface="Times New Roman" pitchFamily="18" charset="0"/>
              <a:ea typeface="宋体" pitchFamily="2" charset="-122"/>
              <a:cs typeface="Times New Roman" pitchFamily="18" charset="0"/>
            </a:endParaRPr>
          </a:p>
          <a:p>
            <a:pPr marL="342900" indent="-342900">
              <a:lnSpc>
                <a:spcPct val="150000"/>
              </a:lnSpc>
              <a:spcBef>
                <a:spcPct val="20000"/>
              </a:spcBef>
              <a:buClr>
                <a:schemeClr val="hlink"/>
              </a:buClr>
              <a:buFont typeface="Wingdings" pitchFamily="2" charset="2"/>
              <a:buChar char="n"/>
              <a:defRPr/>
            </a:pPr>
            <a:r>
              <a:rPr lang="en-US" altLang="zh-CN" sz="1400" dirty="0">
                <a:effectLst>
                  <a:outerShdw blurRad="38100" dist="38100" dir="2700000" algn="tl">
                    <a:srgbClr val="C0C0C0"/>
                  </a:outerShdw>
                </a:effectLst>
                <a:latin typeface="Times New Roman" pitchFamily="18" charset="0"/>
                <a:ea typeface="宋体" pitchFamily="2" charset="-122"/>
                <a:cs typeface="Times New Roman" pitchFamily="18" charset="0"/>
              </a:rPr>
              <a:t>Yang, et al. Green Chem. 2010;12:2038-2042.  </a:t>
            </a:r>
          </a:p>
          <a:p>
            <a:pPr>
              <a:lnSpc>
                <a:spcPct val="150000"/>
              </a:lnSpc>
              <a:spcBef>
                <a:spcPct val="20000"/>
              </a:spcBef>
              <a:buClr>
                <a:schemeClr val="hlink"/>
              </a:buClr>
              <a:defRPr/>
            </a:pPr>
            <a:r>
              <a:rPr lang="zh-CN" altLang="en-US" sz="1400" dirty="0" smtClean="0">
                <a:solidFill>
                  <a:srgbClr val="FF0000"/>
                </a:solidFill>
                <a:latin typeface="Times New Roman" pitchFamily="18" charset="0"/>
                <a:cs typeface="Times New Roman" pitchFamily="18" charset="0"/>
              </a:rPr>
              <a:t>        发明</a:t>
            </a:r>
            <a:r>
              <a:rPr lang="zh-CN" altLang="en-US" sz="1400" dirty="0">
                <a:solidFill>
                  <a:srgbClr val="FF0000"/>
                </a:solidFill>
                <a:latin typeface="Times New Roman" pitchFamily="18" charset="0"/>
                <a:cs typeface="Times New Roman" pitchFamily="18" charset="0"/>
              </a:rPr>
              <a:t>专利授权：</a:t>
            </a:r>
            <a:r>
              <a:rPr lang="en-US" altLang="zh-CN" sz="1400" dirty="0" smtClean="0">
                <a:solidFill>
                  <a:srgbClr val="FF0000"/>
                </a:solidFill>
                <a:latin typeface="Times New Roman" pitchFamily="18" charset="0"/>
                <a:cs typeface="Times New Roman" pitchFamily="18" charset="0"/>
              </a:rPr>
              <a:t>ZL201010257653.X</a:t>
            </a:r>
            <a:endParaRPr lang="zh-CN" altLang="en-US" sz="1400" dirty="0">
              <a:solidFill>
                <a:srgbClr val="FF0000"/>
              </a:solidFill>
              <a:latin typeface="Times New Roman" pitchFamily="18" charset="0"/>
              <a:cs typeface="Times New Roman" pitchFamily="18" charset="0"/>
            </a:endParaRPr>
          </a:p>
        </p:txBody>
      </p:sp>
      <p:sp>
        <p:nvSpPr>
          <p:cNvPr id="18" name="灯片编号占位符 5"/>
          <p:cNvSpPr txBox="1">
            <a:spLocks noGrp="1" noChangeArrowheads="1"/>
          </p:cNvSpPr>
          <p:nvPr/>
        </p:nvSpPr>
        <p:spPr bwMode="auto">
          <a:xfrm>
            <a:off x="7042150" y="6243638"/>
            <a:ext cx="1905000" cy="457200"/>
          </a:xfrm>
          <a:prstGeom prst="rect">
            <a:avLst/>
          </a:prstGeom>
          <a:noFill/>
          <a:ln w="9525">
            <a:noFill/>
            <a:miter lim="800000"/>
            <a:headEnd/>
            <a:tailEnd/>
          </a:ln>
        </p:spPr>
        <p:txBody>
          <a:bodyPr anchor="b"/>
          <a:lstStyle/>
          <a:p>
            <a:pPr algn="r"/>
            <a:fld id="{69D3480D-8893-42D2-8F30-071AC92399E6}" type="slidenum">
              <a:rPr lang="en-US" altLang="zh-CN" sz="1400">
                <a:ea typeface="宋体" pitchFamily="2" charset="-122"/>
              </a:rPr>
              <a:pPr algn="r"/>
              <a:t>18</a:t>
            </a:fld>
            <a:endParaRPr lang="en-US" altLang="zh-CN" sz="1400">
              <a:ea typeface="宋体" pitchFamily="2" charset="-122"/>
            </a:endParaRPr>
          </a:p>
        </p:txBody>
      </p:sp>
      <p:pic>
        <p:nvPicPr>
          <p:cNvPr id="12" name="Picture 4" descr="scheme01"/>
          <p:cNvPicPr>
            <a:picLocks noChangeAspect="1" noChangeArrowheads="1"/>
          </p:cNvPicPr>
          <p:nvPr/>
        </p:nvPicPr>
        <p:blipFill>
          <a:blip r:embed="rId6" cstate="print"/>
          <a:srcRect/>
          <a:stretch>
            <a:fillRect/>
          </a:stretch>
        </p:blipFill>
        <p:spPr bwMode="auto">
          <a:xfrm>
            <a:off x="4716016" y="3356992"/>
            <a:ext cx="3888432" cy="2798056"/>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755576" y="692696"/>
            <a:ext cx="6840760" cy="4243481"/>
            <a:chOff x="1763688" y="692696"/>
            <a:chExt cx="3672408" cy="2366181"/>
          </a:xfrm>
        </p:grpSpPr>
        <p:pic>
          <p:nvPicPr>
            <p:cNvPr id="27650" name="Picture 2"/>
            <p:cNvPicPr>
              <a:picLocks noChangeAspect="1" noChangeArrowheads="1"/>
            </p:cNvPicPr>
            <p:nvPr/>
          </p:nvPicPr>
          <p:blipFill>
            <a:blip r:embed="rId2" cstate="print"/>
            <a:srcRect/>
            <a:stretch>
              <a:fillRect/>
            </a:stretch>
          </p:blipFill>
          <p:spPr bwMode="auto">
            <a:xfrm>
              <a:off x="1835696" y="692696"/>
              <a:ext cx="3312368" cy="2070230"/>
            </a:xfrm>
            <a:prstGeom prst="rect">
              <a:avLst/>
            </a:prstGeom>
            <a:noFill/>
            <a:ln w="9525">
              <a:noFill/>
              <a:miter lim="800000"/>
              <a:headEnd/>
              <a:tailEnd/>
            </a:ln>
            <a:effectLst/>
          </p:spPr>
        </p:pic>
        <p:sp>
          <p:nvSpPr>
            <p:cNvPr id="3" name="TextBox 2"/>
            <p:cNvSpPr txBox="1"/>
            <p:nvPr/>
          </p:nvSpPr>
          <p:spPr>
            <a:xfrm>
              <a:off x="1763688" y="2852936"/>
              <a:ext cx="3672408" cy="205941"/>
            </a:xfrm>
            <a:prstGeom prst="rect">
              <a:avLst/>
            </a:prstGeom>
            <a:noFill/>
          </p:spPr>
          <p:txBody>
            <a:bodyPr wrap="square" rtlCol="0">
              <a:spAutoFit/>
            </a:bodyPr>
            <a:lstStyle/>
            <a:p>
              <a:r>
                <a:rPr lang="zh-CN" altLang="en-US" dirty="0" smtClean="0"/>
                <a:t>                      阿尔贝</a:t>
              </a:r>
              <a:r>
                <a:rPr lang="en-US" altLang="zh-CN" dirty="0" smtClean="0"/>
                <a:t>·</a:t>
              </a:r>
              <a:r>
                <a:rPr lang="zh-CN" altLang="en-US" dirty="0" smtClean="0"/>
                <a:t>费尔</a:t>
              </a:r>
              <a:r>
                <a:rPr lang="en-US" altLang="zh-CN" dirty="0" smtClean="0"/>
                <a:t> </a:t>
              </a:r>
              <a:r>
                <a:rPr lang="zh-CN" altLang="en-US" dirty="0" smtClean="0"/>
                <a:t>与彼得</a:t>
              </a:r>
              <a:r>
                <a:rPr lang="en-US" altLang="zh-CN" dirty="0" smtClean="0"/>
                <a:t>·</a:t>
              </a:r>
              <a:r>
                <a:rPr lang="zh-CN" altLang="en-US" dirty="0" smtClean="0"/>
                <a:t>格林贝格尔</a:t>
              </a:r>
              <a:endParaRPr lang="zh-CN" altLang="en-US" dirty="0"/>
            </a:p>
          </p:txBody>
        </p:sp>
      </p:grpSp>
      <p:sp>
        <p:nvSpPr>
          <p:cNvPr id="5" name="TextBox 4"/>
          <p:cNvSpPr txBox="1"/>
          <p:nvPr/>
        </p:nvSpPr>
        <p:spPr>
          <a:xfrm>
            <a:off x="1043608" y="5301208"/>
            <a:ext cx="6984776"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2400" dirty="0" smtClean="0">
                <a:solidFill>
                  <a:srgbClr val="000099"/>
                </a:solidFill>
                <a:latin typeface="Tekton Pro" pitchFamily="34" charset="0"/>
                <a:ea typeface="黑体" pitchFamily="49" charset="-122"/>
              </a:rPr>
              <a:t>Obtain 2007 Nobel </a:t>
            </a:r>
            <a:r>
              <a:rPr lang="en-US" altLang="zh-CN" sz="2400" dirty="0" err="1" smtClean="0">
                <a:solidFill>
                  <a:srgbClr val="000099"/>
                </a:solidFill>
                <a:latin typeface="Tekton Pro" pitchFamily="34" charset="0"/>
                <a:ea typeface="黑体" pitchFamily="49" charset="-122"/>
              </a:rPr>
              <a:t>Physcis</a:t>
            </a:r>
            <a:r>
              <a:rPr lang="en-US" altLang="zh-CN" sz="2400" dirty="0" smtClean="0">
                <a:solidFill>
                  <a:srgbClr val="000099"/>
                </a:solidFill>
                <a:latin typeface="Tekton Pro" pitchFamily="34" charset="0"/>
                <a:ea typeface="黑体" pitchFamily="49" charset="-122"/>
              </a:rPr>
              <a:t> Prize for finding </a:t>
            </a:r>
            <a:r>
              <a:rPr lang="en-US" altLang="zh-CN" sz="2400" dirty="0" smtClean="0">
                <a:solidFill>
                  <a:srgbClr val="000099"/>
                </a:solidFill>
                <a:latin typeface="Tekton Pro" pitchFamily="34" charset="0"/>
                <a:ea typeface="黑体" pitchFamily="49" charset="-122"/>
                <a:cs typeface="Times New Roman" pitchFamily="18" charset="0"/>
              </a:rPr>
              <a:t>Giant </a:t>
            </a:r>
            <a:r>
              <a:rPr lang="en-US" altLang="zh-CN" sz="2400" dirty="0" err="1" smtClean="0">
                <a:solidFill>
                  <a:srgbClr val="000099"/>
                </a:solidFill>
                <a:latin typeface="Tekton Pro" pitchFamily="34" charset="0"/>
                <a:ea typeface="黑体" pitchFamily="49" charset="-122"/>
                <a:cs typeface="Times New Roman" pitchFamily="18" charset="0"/>
              </a:rPr>
              <a:t>MagnetoResistance</a:t>
            </a:r>
            <a:r>
              <a:rPr lang="en-US" altLang="zh-CN" sz="2400" dirty="0" smtClean="0">
                <a:solidFill>
                  <a:srgbClr val="000099"/>
                </a:solidFill>
                <a:latin typeface="Tekton Pro" pitchFamily="34" charset="0"/>
                <a:ea typeface="黑体" pitchFamily="49" charset="-122"/>
                <a:cs typeface="Times New Roman" pitchFamily="18" charset="0"/>
              </a:rPr>
              <a:t> (GMR)</a:t>
            </a:r>
            <a:endParaRPr lang="zh-CN" altLang="en-US" sz="2400" dirty="0">
              <a:solidFill>
                <a:srgbClr val="000099"/>
              </a:solidFill>
              <a:latin typeface="Tekton Pro" pitchFamily="34" charset="0"/>
              <a:ea typeface="黑体" pitchFamily="49"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4" descr="01200000033329119504639359531_140.jpg"/>
          <p:cNvPicPr>
            <a:picLocks noChangeAspect="1"/>
          </p:cNvPicPr>
          <p:nvPr/>
        </p:nvPicPr>
        <p:blipFill>
          <a:blip r:embed="rId3" cstate="print"/>
          <a:srcRect/>
          <a:stretch>
            <a:fillRect/>
          </a:stretch>
        </p:blipFill>
        <p:spPr bwMode="auto">
          <a:xfrm>
            <a:off x="5524500" y="1844675"/>
            <a:ext cx="3008313" cy="2663825"/>
          </a:xfrm>
          <a:prstGeom prst="rect">
            <a:avLst/>
          </a:prstGeom>
          <a:noFill/>
          <a:ln w="9525">
            <a:noFill/>
            <a:miter lim="800000"/>
            <a:headEnd/>
            <a:tailEnd/>
          </a:ln>
        </p:spPr>
      </p:pic>
      <p:sp>
        <p:nvSpPr>
          <p:cNvPr id="7" name="TextBox 6"/>
          <p:cNvSpPr txBox="1"/>
          <p:nvPr/>
        </p:nvSpPr>
        <p:spPr>
          <a:xfrm>
            <a:off x="250825" y="1857375"/>
            <a:ext cx="5113338" cy="3785652"/>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altLang="zh-CN" sz="2000" b="1" dirty="0">
                <a:solidFill>
                  <a:srgbClr val="0000CC"/>
                </a:solidFill>
                <a:latin typeface="+mj-ea"/>
                <a:ea typeface="+mj-ea"/>
              </a:rPr>
              <a:t>HBV </a:t>
            </a:r>
            <a:r>
              <a:rPr lang="en-US" altLang="zh-CN" sz="2000" b="1" dirty="0" err="1">
                <a:solidFill>
                  <a:srgbClr val="0000CC"/>
                </a:solidFill>
                <a:latin typeface="+mj-ea"/>
                <a:ea typeface="+mj-ea"/>
              </a:rPr>
              <a:t>epidemiol</a:t>
            </a:r>
            <a:r>
              <a:rPr lang="en-US" altLang="zh-CN" sz="2000" b="1" dirty="0">
                <a:solidFill>
                  <a:srgbClr val="0000CC"/>
                </a:solidFill>
                <a:latin typeface="+mj-ea"/>
                <a:ea typeface="+mj-ea"/>
              </a:rPr>
              <a:t> characterization </a:t>
            </a:r>
            <a:r>
              <a:rPr lang="zh-CN" altLang="en-US" sz="2000" b="1" dirty="0">
                <a:solidFill>
                  <a:srgbClr val="0000CC"/>
                </a:solidFill>
                <a:latin typeface="+mj-ea"/>
                <a:ea typeface="+mj-ea"/>
              </a:rPr>
              <a:t>：</a:t>
            </a:r>
            <a:endParaRPr lang="en-US" altLang="zh-CN" sz="2000" b="1" dirty="0">
              <a:solidFill>
                <a:srgbClr val="0000CC"/>
              </a:solidFill>
              <a:latin typeface="+mj-ea"/>
              <a:ea typeface="+mj-ea"/>
            </a:endParaRPr>
          </a:p>
          <a:p>
            <a:pPr>
              <a:defRPr/>
            </a:pPr>
            <a:endParaRPr lang="en-US" altLang="zh-CN" sz="2000" dirty="0">
              <a:solidFill>
                <a:srgbClr val="0000CC"/>
              </a:solidFill>
              <a:latin typeface="+mj-ea"/>
              <a:ea typeface="+mj-ea"/>
            </a:endParaRPr>
          </a:p>
          <a:p>
            <a:pPr>
              <a:defRPr/>
            </a:pPr>
            <a:r>
              <a:rPr lang="en-US" altLang="zh-CN" sz="2000" dirty="0">
                <a:solidFill>
                  <a:srgbClr val="0000CC"/>
                </a:solidFill>
                <a:latin typeface="+mj-ea"/>
                <a:ea typeface="+mj-ea"/>
              </a:rPr>
              <a:t>Liver </a:t>
            </a:r>
            <a:r>
              <a:rPr lang="en-US" altLang="zh-CN" sz="2000" dirty="0" smtClean="0">
                <a:solidFill>
                  <a:srgbClr val="0000CC"/>
                </a:solidFill>
                <a:latin typeface="+mj-ea"/>
                <a:ea typeface="+mj-ea"/>
              </a:rPr>
              <a:t>cancer:</a:t>
            </a:r>
            <a:endParaRPr lang="en-US" altLang="zh-CN" sz="2000" dirty="0">
              <a:solidFill>
                <a:srgbClr val="0000CC"/>
              </a:solidFill>
              <a:latin typeface="+mj-ea"/>
              <a:ea typeface="+mj-ea"/>
            </a:endParaRPr>
          </a:p>
          <a:p>
            <a:pPr>
              <a:defRPr/>
            </a:pPr>
            <a:r>
              <a:rPr lang="en-US" altLang="zh-CN" sz="2000" dirty="0">
                <a:solidFill>
                  <a:srgbClr val="0000CC"/>
                </a:solidFill>
                <a:latin typeface="+mj-ea"/>
                <a:ea typeface="+mj-ea"/>
              </a:rPr>
              <a:t>20 billion </a:t>
            </a:r>
          </a:p>
          <a:p>
            <a:pPr>
              <a:defRPr/>
            </a:pPr>
            <a:r>
              <a:rPr lang="en-US" altLang="zh-CN" sz="2000" dirty="0">
                <a:solidFill>
                  <a:srgbClr val="0000CC"/>
                </a:solidFill>
                <a:latin typeface="+mj-ea"/>
                <a:ea typeface="+mj-ea"/>
              </a:rPr>
              <a:t>3.5  billion with  HBV virus</a:t>
            </a:r>
          </a:p>
          <a:p>
            <a:pPr>
              <a:defRPr/>
            </a:pPr>
            <a:r>
              <a:rPr lang="en-US" altLang="zh-CN" sz="2000" dirty="0">
                <a:solidFill>
                  <a:srgbClr val="0000CC"/>
                </a:solidFill>
                <a:latin typeface="+mj-ea"/>
                <a:ea typeface="+mj-ea"/>
              </a:rPr>
              <a:t>China</a:t>
            </a:r>
            <a:r>
              <a:rPr lang="zh-CN" altLang="en-US" sz="2000" dirty="0">
                <a:solidFill>
                  <a:srgbClr val="0000CC"/>
                </a:solidFill>
                <a:latin typeface="+mj-ea"/>
                <a:ea typeface="+mj-ea"/>
              </a:rPr>
              <a:t>：</a:t>
            </a:r>
            <a:endParaRPr lang="en-US" altLang="zh-CN" sz="2000" dirty="0">
              <a:solidFill>
                <a:srgbClr val="0000CC"/>
              </a:solidFill>
              <a:latin typeface="+mj-ea"/>
              <a:ea typeface="+mj-ea"/>
            </a:endParaRPr>
          </a:p>
          <a:p>
            <a:pPr>
              <a:defRPr/>
            </a:pPr>
            <a:r>
              <a:rPr lang="en-US" altLang="zh-CN" sz="2000" dirty="0">
                <a:solidFill>
                  <a:srgbClr val="0000CC"/>
                </a:solidFill>
                <a:latin typeface="+mj-ea"/>
                <a:ea typeface="+mj-ea"/>
              </a:rPr>
              <a:t>7.18% population with </a:t>
            </a:r>
            <a:r>
              <a:rPr lang="en-US" altLang="zh-CN" sz="2000" dirty="0" err="1">
                <a:solidFill>
                  <a:srgbClr val="0000CC"/>
                </a:solidFill>
                <a:latin typeface="+mj-ea"/>
                <a:ea typeface="+mj-ea"/>
              </a:rPr>
              <a:t>HBsAg</a:t>
            </a:r>
            <a:endParaRPr lang="en-US" altLang="zh-CN" sz="2000" dirty="0">
              <a:solidFill>
                <a:srgbClr val="0000CC"/>
              </a:solidFill>
              <a:latin typeface="+mj-ea"/>
              <a:ea typeface="+mj-ea"/>
            </a:endParaRPr>
          </a:p>
          <a:p>
            <a:pPr>
              <a:defRPr/>
            </a:pPr>
            <a:endParaRPr lang="en-US" altLang="zh-CN" sz="2000" dirty="0">
              <a:solidFill>
                <a:srgbClr val="0000CC"/>
              </a:solidFill>
              <a:latin typeface="+mj-ea"/>
              <a:ea typeface="+mj-ea"/>
            </a:endParaRPr>
          </a:p>
          <a:p>
            <a:pPr>
              <a:defRPr/>
            </a:pPr>
            <a:r>
              <a:rPr lang="en-US" altLang="zh-CN" sz="2000" dirty="0">
                <a:solidFill>
                  <a:srgbClr val="0000CC"/>
                </a:solidFill>
                <a:latin typeface="+mj-ea"/>
                <a:ea typeface="+mj-ea"/>
              </a:rPr>
              <a:t>Gene types</a:t>
            </a:r>
            <a:r>
              <a:rPr lang="zh-CN" altLang="en-US" sz="2000" dirty="0">
                <a:solidFill>
                  <a:srgbClr val="0000CC"/>
                </a:solidFill>
                <a:latin typeface="+mj-ea"/>
                <a:ea typeface="+mj-ea"/>
              </a:rPr>
              <a:t>：</a:t>
            </a:r>
            <a:endParaRPr lang="en-US" altLang="zh-CN" sz="2000" dirty="0">
              <a:solidFill>
                <a:srgbClr val="0000CC"/>
              </a:solidFill>
              <a:latin typeface="+mj-ea"/>
              <a:ea typeface="+mj-ea"/>
            </a:endParaRPr>
          </a:p>
          <a:p>
            <a:pPr>
              <a:defRPr/>
            </a:pPr>
            <a:r>
              <a:rPr lang="en-US" altLang="zh-CN" sz="2000" dirty="0">
                <a:solidFill>
                  <a:srgbClr val="0000CC"/>
                </a:solidFill>
                <a:latin typeface="+mj-ea"/>
                <a:ea typeface="+mj-ea"/>
              </a:rPr>
              <a:t>A  to I</a:t>
            </a:r>
          </a:p>
          <a:p>
            <a:pPr>
              <a:defRPr/>
            </a:pPr>
            <a:r>
              <a:rPr lang="en-US" altLang="zh-CN" sz="2000" dirty="0">
                <a:solidFill>
                  <a:srgbClr val="0000CC"/>
                </a:solidFill>
                <a:latin typeface="+mj-ea"/>
                <a:ea typeface="+mj-ea"/>
              </a:rPr>
              <a:t>In china, A,B,C,D four types</a:t>
            </a:r>
          </a:p>
          <a:p>
            <a:pPr>
              <a:defRPr/>
            </a:pPr>
            <a:r>
              <a:rPr lang="en-US" altLang="zh-CN" sz="2000" dirty="0">
                <a:solidFill>
                  <a:srgbClr val="0000CC"/>
                </a:solidFill>
                <a:latin typeface="+mj-ea"/>
                <a:ea typeface="+mj-ea"/>
              </a:rPr>
              <a:t>B</a:t>
            </a:r>
            <a:r>
              <a:rPr lang="zh-CN" altLang="en-US" sz="2000" dirty="0">
                <a:solidFill>
                  <a:srgbClr val="0000CC"/>
                </a:solidFill>
                <a:latin typeface="+mj-ea"/>
                <a:ea typeface="+mj-ea"/>
              </a:rPr>
              <a:t> </a:t>
            </a:r>
            <a:r>
              <a:rPr lang="en-US" altLang="zh-CN" sz="2000" dirty="0">
                <a:solidFill>
                  <a:srgbClr val="0000CC"/>
                </a:solidFill>
                <a:latin typeface="+mj-ea"/>
                <a:ea typeface="+mj-ea"/>
              </a:rPr>
              <a:t>type</a:t>
            </a:r>
            <a:r>
              <a:rPr lang="zh-CN" altLang="en-US" sz="2000" dirty="0">
                <a:solidFill>
                  <a:srgbClr val="0000CC"/>
                </a:solidFill>
                <a:latin typeface="+mj-ea"/>
                <a:ea typeface="+mj-ea"/>
              </a:rPr>
              <a:t>：</a:t>
            </a:r>
            <a:r>
              <a:rPr lang="en-US" altLang="zh-CN" sz="2000" dirty="0">
                <a:solidFill>
                  <a:srgbClr val="0000CC"/>
                </a:solidFill>
                <a:latin typeface="+mj-ea"/>
                <a:ea typeface="+mj-ea"/>
              </a:rPr>
              <a:t>41%</a:t>
            </a:r>
            <a:r>
              <a:rPr lang="zh-CN" altLang="en-US" sz="2000" dirty="0">
                <a:solidFill>
                  <a:srgbClr val="0000CC"/>
                </a:solidFill>
                <a:latin typeface="+mj-ea"/>
                <a:ea typeface="+mj-ea"/>
              </a:rPr>
              <a:t>；</a:t>
            </a:r>
            <a:r>
              <a:rPr lang="en-US" altLang="zh-CN" sz="2000" dirty="0">
                <a:solidFill>
                  <a:srgbClr val="0000CC"/>
                </a:solidFill>
                <a:latin typeface="+mj-ea"/>
                <a:ea typeface="+mj-ea"/>
              </a:rPr>
              <a:t>C</a:t>
            </a:r>
            <a:r>
              <a:rPr lang="zh-CN" altLang="en-US" sz="2000" dirty="0">
                <a:solidFill>
                  <a:srgbClr val="0000CC"/>
                </a:solidFill>
                <a:latin typeface="+mj-ea"/>
                <a:ea typeface="+mj-ea"/>
              </a:rPr>
              <a:t> </a:t>
            </a:r>
            <a:r>
              <a:rPr lang="en-US" altLang="zh-CN" sz="2000" dirty="0">
                <a:solidFill>
                  <a:srgbClr val="0000CC"/>
                </a:solidFill>
                <a:latin typeface="+mj-ea"/>
                <a:ea typeface="+mj-ea"/>
              </a:rPr>
              <a:t>type</a:t>
            </a:r>
            <a:r>
              <a:rPr lang="zh-CN" altLang="en-US" sz="2000" dirty="0">
                <a:solidFill>
                  <a:srgbClr val="0000CC"/>
                </a:solidFill>
                <a:latin typeface="+mj-ea"/>
                <a:ea typeface="+mj-ea"/>
              </a:rPr>
              <a:t>：</a:t>
            </a:r>
            <a:r>
              <a:rPr lang="en-US" altLang="zh-CN" sz="2000" dirty="0">
                <a:solidFill>
                  <a:srgbClr val="0000CC"/>
                </a:solidFill>
                <a:latin typeface="+mj-ea"/>
                <a:ea typeface="+mj-ea"/>
              </a:rPr>
              <a:t>53%</a:t>
            </a:r>
            <a:endParaRPr lang="zh-CN" altLang="en-US" sz="2000" dirty="0">
              <a:solidFill>
                <a:srgbClr val="0000CC"/>
              </a:solidFill>
              <a:latin typeface="+mj-ea"/>
              <a:ea typeface="+mj-ea"/>
            </a:endParaRPr>
          </a:p>
        </p:txBody>
      </p:sp>
      <p:sp>
        <p:nvSpPr>
          <p:cNvPr id="26629" name="TextBox 7"/>
          <p:cNvSpPr txBox="1">
            <a:spLocks noChangeArrowheads="1"/>
          </p:cNvSpPr>
          <p:nvPr/>
        </p:nvSpPr>
        <p:spPr bwMode="auto">
          <a:xfrm>
            <a:off x="5580063" y="5084763"/>
            <a:ext cx="3313112" cy="461962"/>
          </a:xfrm>
          <a:prstGeom prst="rect">
            <a:avLst/>
          </a:prstGeom>
          <a:noFill/>
          <a:ln w="9525">
            <a:noFill/>
            <a:miter lim="800000"/>
            <a:headEnd/>
            <a:tailEnd/>
          </a:ln>
        </p:spPr>
        <p:txBody>
          <a:bodyPr>
            <a:spAutoFit/>
          </a:bodyPr>
          <a:lstStyle/>
          <a:p>
            <a:r>
              <a:rPr lang="en-US" altLang="zh-CN" b="1">
                <a:solidFill>
                  <a:srgbClr val="000099"/>
                </a:solidFill>
                <a:ea typeface="黑体" pitchFamily="49" charset="-122"/>
                <a:cs typeface="Times New Roman" pitchFamily="18" charset="0"/>
              </a:rPr>
              <a:t>HBV virus structure</a:t>
            </a:r>
            <a:endParaRPr lang="zh-CN" altLang="en-US" b="1">
              <a:solidFill>
                <a:srgbClr val="000099"/>
              </a:solidFill>
              <a:ea typeface="黑体" pitchFamily="49" charset="-122"/>
              <a:cs typeface="Times New Roman" pitchFamily="18" charset="0"/>
            </a:endParaRPr>
          </a:p>
        </p:txBody>
      </p:sp>
      <p:sp>
        <p:nvSpPr>
          <p:cNvPr id="6" name="TextBox 9"/>
          <p:cNvSpPr txBox="1">
            <a:spLocks noChangeArrowheads="1"/>
          </p:cNvSpPr>
          <p:nvPr/>
        </p:nvSpPr>
        <p:spPr bwMode="auto">
          <a:xfrm>
            <a:off x="685800" y="609600"/>
            <a:ext cx="6705600" cy="523220"/>
          </a:xfrm>
          <a:prstGeom prst="rect">
            <a:avLst/>
          </a:prstGeom>
          <a:noFill/>
          <a:ln w="9525">
            <a:noFill/>
            <a:miter lim="800000"/>
            <a:headEnd/>
            <a:tailEnd/>
          </a:ln>
        </p:spPr>
        <p:txBody>
          <a:bodyPr wrap="square">
            <a:spAutoFit/>
          </a:bodyPr>
          <a:lstStyle/>
          <a:p>
            <a:pPr algn="l"/>
            <a:r>
              <a:rPr lang="zh-CN" altLang="en-US" sz="2800" b="1" dirty="0">
                <a:solidFill>
                  <a:srgbClr val="12357C"/>
                </a:solidFill>
                <a:latin typeface="黑体" pitchFamily="49" charset="-122"/>
                <a:ea typeface="黑体" pitchFamily="49" charset="-122"/>
              </a:rPr>
              <a:t>病毒基因快速分型的微流控</a:t>
            </a:r>
            <a:r>
              <a:rPr lang="en-US" altLang="zh-CN" sz="2800" b="1" dirty="0">
                <a:solidFill>
                  <a:srgbClr val="12357C"/>
                </a:solidFill>
                <a:latin typeface="黑体" pitchFamily="49" charset="-122"/>
                <a:ea typeface="黑体" pitchFamily="49" charset="-122"/>
              </a:rPr>
              <a:t>GMR</a:t>
            </a:r>
            <a:r>
              <a:rPr lang="zh-CN" altLang="en-US" sz="2800" b="1" dirty="0">
                <a:solidFill>
                  <a:srgbClr val="12357C"/>
                </a:solidFill>
                <a:latin typeface="黑体" pitchFamily="49" charset="-122"/>
                <a:ea typeface="黑体" pitchFamily="49" charset="-122"/>
              </a:rPr>
              <a:t>传感器</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3"/>
          <p:cNvPicPr>
            <a:picLocks noChangeAspect="1" noChangeArrowheads="1"/>
          </p:cNvPicPr>
          <p:nvPr/>
        </p:nvPicPr>
        <p:blipFill>
          <a:blip r:embed="rId2" cstate="print"/>
          <a:srcRect/>
          <a:stretch>
            <a:fillRect/>
          </a:stretch>
        </p:blipFill>
        <p:spPr bwMode="auto">
          <a:xfrm>
            <a:off x="971550" y="836613"/>
            <a:ext cx="7200900" cy="3768725"/>
          </a:xfrm>
          <a:prstGeom prst="rect">
            <a:avLst/>
          </a:prstGeom>
          <a:noFill/>
          <a:ln w="9525">
            <a:noFill/>
            <a:miter lim="800000"/>
            <a:headEnd/>
            <a:tailEnd/>
          </a:ln>
        </p:spPr>
      </p:pic>
      <p:sp>
        <p:nvSpPr>
          <p:cNvPr id="27651" name="TextBox 4"/>
          <p:cNvSpPr txBox="1">
            <a:spLocks noChangeArrowheads="1"/>
          </p:cNvSpPr>
          <p:nvPr/>
        </p:nvSpPr>
        <p:spPr bwMode="auto">
          <a:xfrm>
            <a:off x="1547813" y="5300663"/>
            <a:ext cx="5327650" cy="1231106"/>
          </a:xfrm>
          <a:prstGeom prst="rect">
            <a:avLst/>
          </a:prstGeom>
          <a:noFill/>
          <a:ln w="9525">
            <a:noFill/>
            <a:miter lim="800000"/>
            <a:headEnd/>
            <a:tailEnd/>
          </a:ln>
        </p:spPr>
        <p:txBody>
          <a:bodyPr>
            <a:spAutoFit/>
          </a:bodyPr>
          <a:lstStyle/>
          <a:p>
            <a:pPr marL="457200" indent="-457200">
              <a:buFontTx/>
              <a:buAutoNum type="alphaLcParenBoth"/>
            </a:pPr>
            <a:r>
              <a:rPr lang="en-US" altLang="zh-CN" sz="1800" b="0" dirty="0" err="1">
                <a:solidFill>
                  <a:srgbClr val="000099"/>
                </a:solidFill>
                <a:cs typeface="Times New Roman" pitchFamily="18" charset="0"/>
              </a:rPr>
              <a:t>amplication</a:t>
            </a:r>
            <a:r>
              <a:rPr lang="en-US" altLang="zh-CN" sz="1800" b="0" dirty="0">
                <a:solidFill>
                  <a:srgbClr val="000099"/>
                </a:solidFill>
                <a:cs typeface="Times New Roman" pitchFamily="18" charset="0"/>
              </a:rPr>
              <a:t> of target DNA by PCR;</a:t>
            </a:r>
          </a:p>
          <a:p>
            <a:pPr marL="457200" indent="-457200">
              <a:buFontTx/>
              <a:buAutoNum type="alphaLcParenBoth"/>
            </a:pPr>
            <a:r>
              <a:rPr lang="en-US" altLang="zh-CN" sz="1800" b="0" dirty="0">
                <a:solidFill>
                  <a:srgbClr val="000099"/>
                </a:solidFill>
                <a:cs typeface="Times New Roman" pitchFamily="18" charset="0"/>
              </a:rPr>
              <a:t>immobilization of the probe DNA; </a:t>
            </a:r>
          </a:p>
          <a:p>
            <a:pPr marL="457200" indent="-457200">
              <a:buFontTx/>
              <a:buAutoNum type="alphaLcParenBoth"/>
            </a:pPr>
            <a:r>
              <a:rPr lang="en-US" altLang="zh-CN" sz="1800" b="0" dirty="0">
                <a:solidFill>
                  <a:srgbClr val="000099"/>
                </a:solidFill>
                <a:cs typeface="Times New Roman" pitchFamily="18" charset="0"/>
              </a:rPr>
              <a:t>hybridization of the </a:t>
            </a:r>
            <a:r>
              <a:rPr lang="en-US" altLang="zh-CN" sz="1800" b="0" dirty="0" err="1">
                <a:solidFill>
                  <a:srgbClr val="000099"/>
                </a:solidFill>
                <a:cs typeface="Times New Roman" pitchFamily="18" charset="0"/>
              </a:rPr>
              <a:t>analyte</a:t>
            </a:r>
            <a:r>
              <a:rPr lang="en-US" altLang="zh-CN" sz="1800" b="0" dirty="0">
                <a:solidFill>
                  <a:srgbClr val="000099"/>
                </a:solidFill>
                <a:cs typeface="Times New Roman" pitchFamily="18" charset="0"/>
              </a:rPr>
              <a:t> DNA; </a:t>
            </a:r>
          </a:p>
          <a:p>
            <a:pPr marL="457200" indent="-457200">
              <a:buFontTx/>
              <a:buAutoNum type="alphaLcParenBoth"/>
            </a:pPr>
            <a:r>
              <a:rPr lang="en-US" altLang="zh-CN" sz="1800" b="0" dirty="0">
                <a:solidFill>
                  <a:srgbClr val="000099"/>
                </a:solidFill>
                <a:cs typeface="Times New Roman" pitchFamily="18" charset="0"/>
              </a:rPr>
              <a:t>binding of the magnetic microspheres</a:t>
            </a:r>
            <a:r>
              <a:rPr lang="en-US" altLang="zh-CN" sz="2000" dirty="0">
                <a:solidFill>
                  <a:srgbClr val="000099"/>
                </a:solidFill>
                <a:cs typeface="Times New Roman" pitchFamily="18" charset="0"/>
              </a:rPr>
              <a:t>.</a:t>
            </a:r>
            <a:endParaRPr lang="zh-CN" altLang="en-US" sz="2000" dirty="0">
              <a:solidFill>
                <a:srgbClr val="000099"/>
              </a:solidFill>
              <a:cs typeface="Times New Roman" pitchFamily="18" charset="0"/>
            </a:endParaRPr>
          </a:p>
        </p:txBody>
      </p:sp>
      <p:sp>
        <p:nvSpPr>
          <p:cNvPr id="27652" name="TextBox 7"/>
          <p:cNvSpPr txBox="1">
            <a:spLocks noChangeArrowheads="1"/>
          </p:cNvSpPr>
          <p:nvPr/>
        </p:nvSpPr>
        <p:spPr bwMode="auto">
          <a:xfrm>
            <a:off x="1547813" y="4724400"/>
            <a:ext cx="5832475" cy="400110"/>
          </a:xfrm>
          <a:prstGeom prst="rect">
            <a:avLst/>
          </a:prstGeom>
          <a:noFill/>
          <a:ln w="9525">
            <a:noFill/>
            <a:miter lim="800000"/>
            <a:headEnd/>
            <a:tailEnd/>
          </a:ln>
        </p:spPr>
        <p:txBody>
          <a:bodyPr>
            <a:spAutoFit/>
          </a:bodyPr>
          <a:lstStyle/>
          <a:p>
            <a:r>
              <a:rPr lang="en-US" altLang="zh-CN" sz="2000" dirty="0">
                <a:solidFill>
                  <a:srgbClr val="000099"/>
                </a:solidFill>
                <a:cs typeface="Times New Roman" pitchFamily="18" charset="0"/>
              </a:rPr>
              <a:t>Schematic  of detection principle </a:t>
            </a:r>
            <a:endParaRPr lang="zh-CN" altLang="en-US" sz="2000" dirty="0">
              <a:solidFill>
                <a:srgbClr val="000099"/>
              </a:solidFill>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850" y="188913"/>
            <a:ext cx="4032250" cy="882650"/>
          </a:xfrm>
        </p:spPr>
        <p:txBody>
          <a:bodyPr/>
          <a:lstStyle/>
          <a:p>
            <a:pPr>
              <a:defRPr/>
            </a:pPr>
            <a:r>
              <a:rPr lang="en-US" altLang="zh-CN" sz="3600" dirty="0" smtClean="0">
                <a:solidFill>
                  <a:srgbClr val="000099"/>
                </a:solidFill>
                <a:latin typeface="Times New Roman" pitchFamily="18" charset="0"/>
                <a:ea typeface="黑体" pitchFamily="49" charset="-122"/>
                <a:cs typeface="Times New Roman" pitchFamily="18" charset="0"/>
              </a:rPr>
              <a:t>GMR</a:t>
            </a:r>
            <a:r>
              <a:rPr lang="zh-CN" altLang="en-US" sz="3600" dirty="0" smtClean="0">
                <a:solidFill>
                  <a:srgbClr val="000099"/>
                </a:solidFill>
                <a:latin typeface="Times New Roman" pitchFamily="18" charset="0"/>
                <a:ea typeface="黑体" pitchFamily="49" charset="-122"/>
                <a:cs typeface="Times New Roman" pitchFamily="18" charset="0"/>
              </a:rPr>
              <a:t> </a:t>
            </a:r>
            <a:r>
              <a:rPr lang="en-US" altLang="zh-CN" sz="3600" dirty="0" smtClean="0">
                <a:solidFill>
                  <a:srgbClr val="000099"/>
                </a:solidFill>
                <a:latin typeface="Times New Roman" pitchFamily="18" charset="0"/>
                <a:ea typeface="黑体" pitchFamily="49" charset="-122"/>
                <a:cs typeface="Times New Roman" pitchFamily="18" charset="0"/>
              </a:rPr>
              <a:t>sensing chip</a:t>
            </a:r>
            <a:endParaRPr lang="zh-CN" altLang="en-US" sz="3600" dirty="0">
              <a:solidFill>
                <a:srgbClr val="000099"/>
              </a:solidFill>
              <a:latin typeface="Times New Roman" pitchFamily="18" charset="0"/>
              <a:ea typeface="黑体" pitchFamily="49" charset="-122"/>
              <a:cs typeface="Times New Roman" pitchFamily="18" charset="0"/>
            </a:endParaRPr>
          </a:p>
        </p:txBody>
      </p:sp>
      <p:pic>
        <p:nvPicPr>
          <p:cNvPr id="28675" name="图片 3"/>
          <p:cNvPicPr>
            <a:picLocks noChangeAspect="1" noChangeArrowheads="1"/>
          </p:cNvPicPr>
          <p:nvPr/>
        </p:nvPicPr>
        <p:blipFill>
          <a:blip r:embed="rId2" cstate="print"/>
          <a:srcRect/>
          <a:stretch>
            <a:fillRect/>
          </a:stretch>
        </p:blipFill>
        <p:spPr bwMode="auto">
          <a:xfrm>
            <a:off x="561975" y="1268413"/>
            <a:ext cx="8229600" cy="4572000"/>
          </a:xfrm>
          <a:prstGeom prst="rect">
            <a:avLst/>
          </a:prstGeom>
          <a:noFill/>
          <a:ln w="9525">
            <a:noFill/>
            <a:miter lim="800000"/>
            <a:headEnd/>
            <a:tailEnd/>
          </a:ln>
        </p:spPr>
      </p:pic>
      <p:sp>
        <p:nvSpPr>
          <p:cNvPr id="28676" name="TextBox 4"/>
          <p:cNvSpPr txBox="1">
            <a:spLocks noChangeArrowheads="1"/>
          </p:cNvSpPr>
          <p:nvPr/>
        </p:nvSpPr>
        <p:spPr bwMode="auto">
          <a:xfrm>
            <a:off x="1181100" y="5949950"/>
            <a:ext cx="6127750" cy="1015663"/>
          </a:xfrm>
          <a:prstGeom prst="rect">
            <a:avLst/>
          </a:prstGeom>
          <a:noFill/>
          <a:ln w="9525">
            <a:noFill/>
            <a:miter lim="800000"/>
            <a:headEnd/>
            <a:tailEnd/>
          </a:ln>
        </p:spPr>
        <p:txBody>
          <a:bodyPr>
            <a:spAutoFit/>
          </a:bodyPr>
          <a:lstStyle/>
          <a:p>
            <a:r>
              <a:rPr lang="en-US" altLang="zh-CN" sz="1400" dirty="0"/>
              <a:t> </a:t>
            </a:r>
            <a:r>
              <a:rPr lang="en-US" altLang="zh-CN" sz="2000" b="1" dirty="0">
                <a:solidFill>
                  <a:srgbClr val="000099"/>
                </a:solidFill>
              </a:rPr>
              <a:t>Conformation of the </a:t>
            </a:r>
            <a:r>
              <a:rPr lang="en-US" altLang="zh-CN" sz="2000" b="1" dirty="0" err="1">
                <a:solidFill>
                  <a:srgbClr val="000099"/>
                </a:solidFill>
              </a:rPr>
              <a:t>magnetoresistive</a:t>
            </a:r>
            <a:r>
              <a:rPr lang="en-US" altLang="zh-CN" sz="2000" b="1" dirty="0">
                <a:solidFill>
                  <a:srgbClr val="000099"/>
                </a:solidFill>
              </a:rPr>
              <a:t> biochip: </a:t>
            </a:r>
          </a:p>
          <a:p>
            <a:r>
              <a:rPr lang="en-US" altLang="zh-CN" sz="2000" b="1" dirty="0">
                <a:solidFill>
                  <a:srgbClr val="000099"/>
                </a:solidFill>
              </a:rPr>
              <a:t>(a) fabrication of the biochip; (b) pattern of the GMR sensor</a:t>
            </a:r>
            <a:endParaRPr lang="zh-CN" altLang="en-US" sz="2000" b="1" dirty="0">
              <a:solidFill>
                <a:srgbClr val="000099"/>
              </a:solidFill>
            </a:endParaRPr>
          </a:p>
        </p:txBody>
      </p:sp>
      <p:sp>
        <p:nvSpPr>
          <p:cNvPr id="6" name="TextBox 5"/>
          <p:cNvSpPr txBox="1"/>
          <p:nvPr/>
        </p:nvSpPr>
        <p:spPr>
          <a:xfrm>
            <a:off x="5003800" y="971550"/>
            <a:ext cx="3889375" cy="40011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altLang="zh-CN" sz="2000" dirty="0"/>
              <a:t>△ </a:t>
            </a:r>
            <a:r>
              <a:rPr lang="en-US" altLang="zh-CN" sz="1400" dirty="0"/>
              <a:t>R = detection value –reference value  </a:t>
            </a:r>
            <a:endParaRPr lang="zh-CN" altLang="en-US" sz="1400" dirty="0"/>
          </a:p>
        </p:txBody>
      </p:sp>
      <p:sp>
        <p:nvSpPr>
          <p:cNvPr id="28678" name="TextBox 6"/>
          <p:cNvSpPr txBox="1">
            <a:spLocks noChangeArrowheads="1"/>
          </p:cNvSpPr>
          <p:nvPr/>
        </p:nvSpPr>
        <p:spPr bwMode="auto">
          <a:xfrm>
            <a:off x="7391400" y="404813"/>
            <a:ext cx="431800" cy="461962"/>
          </a:xfrm>
          <a:prstGeom prst="rect">
            <a:avLst/>
          </a:prstGeom>
          <a:noFill/>
          <a:ln w="9525">
            <a:noFill/>
            <a:miter lim="800000"/>
            <a:headEnd/>
            <a:tailEnd/>
          </a:ln>
        </p:spPr>
        <p:txBody>
          <a:bodyPr>
            <a:spAutoFit/>
          </a:bodyPr>
          <a:lstStyle/>
          <a:p>
            <a:r>
              <a:rPr lang="en-US" altLang="zh-CN" b="1" dirty="0">
                <a:solidFill>
                  <a:srgbClr val="FF0000"/>
                </a:solidFill>
              </a:rPr>
              <a:t>T</a:t>
            </a:r>
            <a:endParaRPr lang="zh-CN" altLang="en-US" b="1" dirty="0">
              <a:solidFill>
                <a:srgbClr val="FF0000"/>
              </a:solidFill>
            </a:endParaRPr>
          </a:p>
        </p:txBody>
      </p:sp>
      <p:sp>
        <p:nvSpPr>
          <p:cNvPr id="28679" name="TextBox 7"/>
          <p:cNvSpPr txBox="1">
            <a:spLocks noChangeArrowheads="1"/>
          </p:cNvSpPr>
          <p:nvPr/>
        </p:nvSpPr>
        <p:spPr bwMode="auto">
          <a:xfrm>
            <a:off x="5638800" y="457200"/>
            <a:ext cx="1371600" cy="400110"/>
          </a:xfrm>
          <a:prstGeom prst="rect">
            <a:avLst/>
          </a:prstGeom>
          <a:noFill/>
          <a:ln w="9525">
            <a:noFill/>
            <a:miter lim="800000"/>
            <a:headEnd/>
            <a:tailEnd/>
          </a:ln>
        </p:spPr>
        <p:txBody>
          <a:bodyPr wrap="square">
            <a:spAutoFit/>
          </a:bodyPr>
          <a:lstStyle/>
          <a:p>
            <a:r>
              <a:rPr lang="en-US" altLang="zh-CN" sz="2000" b="1" dirty="0">
                <a:solidFill>
                  <a:srgbClr val="FF0000"/>
                </a:solidFill>
              </a:rPr>
              <a:t>B</a:t>
            </a:r>
            <a:r>
              <a:rPr lang="en-US" altLang="zh-CN" sz="2000" dirty="0">
                <a:solidFill>
                  <a:srgbClr val="FF0000"/>
                </a:solidFill>
              </a:rPr>
              <a:t> or </a:t>
            </a:r>
            <a:r>
              <a:rPr lang="en-US" altLang="zh-CN" sz="2000" b="1" dirty="0">
                <a:solidFill>
                  <a:srgbClr val="FF0000"/>
                </a:solidFill>
              </a:rPr>
              <a:t>C</a:t>
            </a:r>
            <a:endParaRPr lang="zh-CN" altLang="en-US" sz="2000"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a:grpSpLocks/>
          </p:cNvGrpSpPr>
          <p:nvPr/>
        </p:nvGrpSpPr>
        <p:grpSpPr bwMode="auto">
          <a:xfrm>
            <a:off x="971550" y="476250"/>
            <a:ext cx="6337300" cy="2952750"/>
            <a:chOff x="1219200" y="914401"/>
            <a:chExt cx="6705600" cy="2645097"/>
          </a:xfrm>
        </p:grpSpPr>
        <p:pic>
          <p:nvPicPr>
            <p:cNvPr id="29701" name="Picture 2" descr="C:\Documents and Settings\HP\My Documents\Fig4a.tif"/>
            <p:cNvPicPr>
              <a:picLocks noChangeAspect="1" noChangeArrowheads="1"/>
            </p:cNvPicPr>
            <p:nvPr/>
          </p:nvPicPr>
          <p:blipFill>
            <a:blip r:embed="rId2" cstate="print"/>
            <a:srcRect/>
            <a:stretch>
              <a:fillRect/>
            </a:stretch>
          </p:blipFill>
          <p:spPr bwMode="auto">
            <a:xfrm>
              <a:off x="1219200" y="914401"/>
              <a:ext cx="6705600" cy="2606090"/>
            </a:xfrm>
            <a:prstGeom prst="rect">
              <a:avLst/>
            </a:prstGeom>
            <a:noFill/>
            <a:ln w="9525">
              <a:noFill/>
              <a:miter lim="800000"/>
              <a:headEnd/>
              <a:tailEnd/>
            </a:ln>
          </p:spPr>
        </p:pic>
        <p:sp>
          <p:nvSpPr>
            <p:cNvPr id="29702" name="矩形 5"/>
            <p:cNvSpPr>
              <a:spLocks noChangeArrowheads="1"/>
            </p:cNvSpPr>
            <p:nvPr/>
          </p:nvSpPr>
          <p:spPr bwMode="auto">
            <a:xfrm>
              <a:off x="1905000" y="3276600"/>
              <a:ext cx="609600" cy="243891"/>
            </a:xfrm>
            <a:prstGeom prst="rect">
              <a:avLst/>
            </a:prstGeom>
            <a:solidFill>
              <a:schemeClr val="bg1"/>
            </a:solidFill>
            <a:ln w="28575" algn="ctr">
              <a:noFill/>
              <a:round/>
              <a:headEnd/>
              <a:tailEnd/>
            </a:ln>
          </p:spPr>
          <p:txBody>
            <a:bodyPr wrap="none" lIns="90000" tIns="46800" rIns="90000" bIns="46800" anchor="ctr">
              <a:spAutoFit/>
            </a:bodyPr>
            <a:lstStyle/>
            <a:p>
              <a:pPr algn="ctr" latinLnBrk="0"/>
              <a:endParaRPr kumimoji="0" lang="zh-CN" altLang="en-US">
                <a:latin typeface="Arial" pitchFamily="34" charset="0"/>
                <a:ea typeface="黑体" pitchFamily="49" charset="-122"/>
              </a:endParaRPr>
            </a:p>
          </p:txBody>
        </p:sp>
        <p:sp>
          <p:nvSpPr>
            <p:cNvPr id="29703" name="TextBox 4"/>
            <p:cNvSpPr txBox="1">
              <a:spLocks noChangeArrowheads="1"/>
            </p:cNvSpPr>
            <p:nvPr/>
          </p:nvSpPr>
          <p:spPr bwMode="auto">
            <a:xfrm>
              <a:off x="1884415" y="3231881"/>
              <a:ext cx="806332" cy="327617"/>
            </a:xfrm>
            <a:prstGeom prst="rect">
              <a:avLst/>
            </a:prstGeom>
            <a:noFill/>
            <a:ln w="9525">
              <a:noFill/>
              <a:miter lim="800000"/>
              <a:headEnd/>
              <a:tailEnd/>
            </a:ln>
          </p:spPr>
          <p:txBody>
            <a:bodyPr>
              <a:spAutoFit/>
            </a:bodyPr>
            <a:lstStyle/>
            <a:p>
              <a:endParaRPr lang="zh-CN" altLang="en-US" sz="1000" b="1"/>
            </a:p>
          </p:txBody>
        </p:sp>
      </p:grpSp>
      <p:graphicFrame>
        <p:nvGraphicFramePr>
          <p:cNvPr id="17" name="图表 16" descr="基于巨磁电阻(GMR)的HBV B基因型检测"/>
          <p:cNvGraphicFramePr>
            <a:graphicFrameLocks/>
          </p:cNvGraphicFramePr>
          <p:nvPr/>
        </p:nvGraphicFramePr>
        <p:xfrm>
          <a:off x="539552" y="3933056"/>
          <a:ext cx="3528392" cy="216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图表 17"/>
          <p:cNvGraphicFramePr>
            <a:graphicFrameLocks/>
          </p:cNvGraphicFramePr>
          <p:nvPr/>
        </p:nvGraphicFramePr>
        <p:xfrm>
          <a:off x="4355976" y="3933056"/>
          <a:ext cx="3744416" cy="2232248"/>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323850" y="1341438"/>
          <a:ext cx="7992888" cy="3816424"/>
        </p:xfrm>
        <a:graphic>
          <a:graphicData uri="http://schemas.openxmlformats.org/drawingml/2006/table">
            <a:tbl>
              <a:tblPr firstRow="1" firstCol="1" bandRow="1">
                <a:tableStyleId>{2D5ABB26-0587-4C30-8999-92F81FD0307C}</a:tableStyleId>
              </a:tblPr>
              <a:tblGrid>
                <a:gridCol w="1198238"/>
                <a:gridCol w="1087195"/>
                <a:gridCol w="1358677"/>
                <a:gridCol w="1569058"/>
                <a:gridCol w="1389860"/>
                <a:gridCol w="1389860"/>
              </a:tblGrid>
              <a:tr h="524235">
                <a:tc rowSpan="2">
                  <a:txBody>
                    <a:bodyPr/>
                    <a:lstStyle/>
                    <a:p>
                      <a:pPr algn="ctr">
                        <a:spcAft>
                          <a:spcPts val="0"/>
                        </a:spcAft>
                      </a:pPr>
                      <a:r>
                        <a:rPr lang="en-US" sz="1200" b="1" kern="0" dirty="0">
                          <a:effectLst/>
                        </a:rPr>
                        <a:t>Genotype samples</a:t>
                      </a:r>
                      <a:endParaRPr lang="zh-CN" sz="1200" b="1"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spcAft>
                          <a:spcPts val="0"/>
                        </a:spcAft>
                      </a:pPr>
                      <a:r>
                        <a:rPr lang="en-US" sz="1200" b="1" kern="0" dirty="0">
                          <a:effectLst/>
                        </a:rPr>
                        <a:t> </a:t>
                      </a:r>
                      <a:endParaRPr lang="zh-CN" sz="1200" b="1"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spcAft>
                          <a:spcPts val="0"/>
                        </a:spcAft>
                      </a:pPr>
                      <a:r>
                        <a:rPr lang="en-US" sz="1100" b="1" kern="0" dirty="0">
                          <a:effectLst/>
                        </a:rPr>
                        <a:t>Signal change, in </a:t>
                      </a:r>
                      <a:r>
                        <a:rPr lang="en-US" sz="1100" b="1" kern="0" dirty="0" err="1">
                          <a:effectLst/>
                        </a:rPr>
                        <a:t>mΩ</a:t>
                      </a:r>
                      <a:r>
                        <a:rPr lang="en-US" sz="1100" b="1" kern="0" dirty="0">
                          <a:effectLst/>
                        </a:rPr>
                        <a:t>(positive signals in bold)</a:t>
                      </a:r>
                      <a:endParaRPr lang="zh-CN" sz="1100" b="1"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38009">
                <a:tc vMerge="1">
                  <a:txBody>
                    <a:bodyPr/>
                    <a:lstStyle/>
                    <a:p>
                      <a:endParaRPr lang="zh-CN" altLang="en-US"/>
                    </a:p>
                  </a:txBody>
                  <a:tcPr/>
                </a:tc>
                <a:tc vMerge="1">
                  <a:txBody>
                    <a:bodyPr/>
                    <a:lstStyle/>
                    <a:p>
                      <a:endParaRPr lang="zh-CN" altLang="en-US"/>
                    </a:p>
                  </a:txBody>
                  <a:tcPr/>
                </a:tc>
                <a:tc>
                  <a:txBody>
                    <a:bodyPr/>
                    <a:lstStyle/>
                    <a:p>
                      <a:pPr algn="ctr">
                        <a:spcAft>
                          <a:spcPts val="0"/>
                        </a:spcAft>
                      </a:pPr>
                      <a:r>
                        <a:rPr lang="en-US" sz="900" kern="0" dirty="0">
                          <a:effectLst/>
                        </a:rPr>
                        <a:t>NTC region</a:t>
                      </a:r>
                      <a:endParaRPr lang="zh-CN" sz="900"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900" kern="0" dirty="0">
                          <a:effectLst/>
                        </a:rPr>
                        <a:t>T region</a:t>
                      </a:r>
                      <a:endParaRPr lang="zh-CN" sz="900"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900" kern="0" dirty="0">
                          <a:effectLst/>
                        </a:rPr>
                        <a:t>B region</a:t>
                      </a:r>
                      <a:endParaRPr lang="zh-CN" sz="900"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900" kern="0" dirty="0">
                          <a:effectLst/>
                        </a:rPr>
                        <a:t>C region</a:t>
                      </a:r>
                      <a:endParaRPr lang="zh-CN" sz="900"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0490">
                <a:tc rowSpan="3">
                  <a:txBody>
                    <a:bodyPr/>
                    <a:lstStyle/>
                    <a:p>
                      <a:pPr algn="ctr">
                        <a:spcAft>
                          <a:spcPts val="0"/>
                        </a:spcAft>
                      </a:pPr>
                      <a:r>
                        <a:rPr lang="en-US" sz="1100" b="1" kern="0" dirty="0">
                          <a:effectLst/>
                        </a:rPr>
                        <a:t>Genotype B</a:t>
                      </a:r>
                      <a:endParaRPr lang="zh-CN" sz="1100" b="1"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en-US" sz="900" kern="0" dirty="0">
                          <a:effectLst/>
                        </a:rPr>
                        <a:t>Reference</a:t>
                      </a:r>
                      <a:endParaRPr lang="zh-CN" sz="900"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gridSpan="4">
                  <a:txBody>
                    <a:bodyPr/>
                    <a:lstStyle/>
                    <a:p>
                      <a:pPr algn="ctr">
                        <a:spcAft>
                          <a:spcPts val="0"/>
                        </a:spcAft>
                      </a:pPr>
                      <a:r>
                        <a:rPr lang="en-US" sz="900" kern="0" dirty="0">
                          <a:effectLst/>
                        </a:rPr>
                        <a:t>32.50±5.90</a:t>
                      </a:r>
                      <a:endParaRPr lang="zh-CN" sz="900" kern="100" dirty="0">
                        <a:effectLst/>
                        <a:latin typeface="Calibri"/>
                        <a:ea typeface="宋体"/>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35207">
                <a:tc vMerge="1">
                  <a:txBody>
                    <a:bodyPr/>
                    <a:lstStyle/>
                    <a:p>
                      <a:endParaRPr lang="zh-CN" altLang="en-US"/>
                    </a:p>
                  </a:txBody>
                  <a:tcPr/>
                </a:tc>
                <a:tc>
                  <a:txBody>
                    <a:bodyPr/>
                    <a:lstStyle/>
                    <a:p>
                      <a:pPr algn="ctr">
                        <a:spcAft>
                          <a:spcPts val="0"/>
                        </a:spcAft>
                      </a:pPr>
                      <a:r>
                        <a:rPr lang="en-US" sz="900" kern="0" dirty="0">
                          <a:effectLst/>
                        </a:rPr>
                        <a:t>Detection</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dirty="0">
                          <a:effectLst/>
                        </a:rPr>
                        <a:t>42.50±8.54</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a:effectLst/>
                        </a:rPr>
                        <a:t>262.50±27.80</a:t>
                      </a:r>
                      <a:endParaRPr lang="zh-CN" sz="900" kern="100">
                        <a:effectLst/>
                        <a:latin typeface="Calibri"/>
                        <a:ea typeface="宋体"/>
                        <a:cs typeface="Times New Roman"/>
                      </a:endParaRPr>
                    </a:p>
                  </a:txBody>
                  <a:tcPr marL="68580" marR="68580" marT="0" marB="0" anchor="ctr"/>
                </a:tc>
                <a:tc>
                  <a:txBody>
                    <a:bodyPr/>
                    <a:lstStyle/>
                    <a:p>
                      <a:pPr algn="l">
                        <a:spcAft>
                          <a:spcPts val="0"/>
                        </a:spcAft>
                      </a:pPr>
                      <a:r>
                        <a:rPr lang="en-US" sz="900" kern="0">
                          <a:effectLst/>
                        </a:rPr>
                        <a:t>262.50±14.93</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a:effectLst/>
                        </a:rPr>
                        <a:t>47.50±8.54</a:t>
                      </a:r>
                      <a:endParaRPr lang="zh-CN" sz="900" kern="100">
                        <a:effectLst/>
                        <a:latin typeface="Calibri"/>
                        <a:ea typeface="宋体"/>
                        <a:cs typeface="Times New Roman"/>
                      </a:endParaRPr>
                    </a:p>
                  </a:txBody>
                  <a:tcPr marL="68580" marR="68580" marT="0" marB="0" anchor="ctr"/>
                </a:tc>
              </a:tr>
              <a:tr h="372452">
                <a:tc vMerge="1">
                  <a:txBody>
                    <a:bodyPr/>
                    <a:lstStyle/>
                    <a:p>
                      <a:endParaRPr lang="zh-CN" altLang="en-US"/>
                    </a:p>
                  </a:txBody>
                  <a:tcPr/>
                </a:tc>
                <a:tc>
                  <a:txBody>
                    <a:bodyPr/>
                    <a:lstStyle/>
                    <a:p>
                      <a:pPr algn="ctr">
                        <a:spcAft>
                          <a:spcPts val="0"/>
                        </a:spcAft>
                      </a:pPr>
                      <a:r>
                        <a:rPr lang="en-US" sz="900" kern="0" dirty="0">
                          <a:effectLst/>
                        </a:rPr>
                        <a:t>Net value</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a:effectLst/>
                        </a:rPr>
                        <a:t>10.00±2.64</a:t>
                      </a:r>
                      <a:endParaRPr lang="zh-CN" sz="900" kern="100">
                        <a:effectLst/>
                        <a:latin typeface="Calibri"/>
                        <a:ea typeface="宋体"/>
                        <a:cs typeface="Times New Roman"/>
                      </a:endParaRPr>
                    </a:p>
                  </a:txBody>
                  <a:tcPr marL="68580" marR="68580" marT="0" marB="0" anchor="ctr"/>
                </a:tc>
                <a:tc>
                  <a:txBody>
                    <a:bodyPr/>
                    <a:lstStyle/>
                    <a:p>
                      <a:pPr algn="l">
                        <a:spcAft>
                          <a:spcPts val="0"/>
                        </a:spcAft>
                      </a:pPr>
                      <a:r>
                        <a:rPr lang="en-US" sz="900" b="1" kern="0" dirty="0">
                          <a:solidFill>
                            <a:srgbClr val="FF0000"/>
                          </a:solidFill>
                          <a:effectLst/>
                        </a:rPr>
                        <a:t>230.00±21.90</a:t>
                      </a:r>
                      <a:endParaRPr lang="zh-CN" sz="900" b="1" kern="100" dirty="0">
                        <a:solidFill>
                          <a:srgbClr val="FF0000"/>
                        </a:solidFill>
                        <a:effectLst/>
                        <a:latin typeface="Calibri"/>
                        <a:ea typeface="宋体"/>
                        <a:cs typeface="Times New Roman"/>
                      </a:endParaRPr>
                    </a:p>
                  </a:txBody>
                  <a:tcPr marL="68580" marR="68580" marT="0" marB="0" anchor="ctr"/>
                </a:tc>
                <a:tc>
                  <a:txBody>
                    <a:bodyPr/>
                    <a:lstStyle/>
                    <a:p>
                      <a:pPr algn="l">
                        <a:spcAft>
                          <a:spcPts val="0"/>
                        </a:spcAft>
                      </a:pPr>
                      <a:r>
                        <a:rPr lang="en-US" sz="900" b="1" kern="0" dirty="0">
                          <a:solidFill>
                            <a:srgbClr val="0070C0"/>
                          </a:solidFill>
                          <a:effectLst/>
                        </a:rPr>
                        <a:t>230.00±9.03</a:t>
                      </a:r>
                      <a:endParaRPr lang="zh-CN" sz="900" b="1" kern="100" dirty="0">
                        <a:solidFill>
                          <a:srgbClr val="0070C0"/>
                        </a:solidFill>
                        <a:effectLst/>
                        <a:latin typeface="Calibri"/>
                        <a:ea typeface="宋体"/>
                        <a:cs typeface="Times New Roman"/>
                      </a:endParaRPr>
                    </a:p>
                  </a:txBody>
                  <a:tcPr marL="68580" marR="68580" marT="0" marB="0" anchor="ctr"/>
                </a:tc>
                <a:tc>
                  <a:txBody>
                    <a:bodyPr/>
                    <a:lstStyle/>
                    <a:p>
                      <a:pPr algn="l">
                        <a:spcAft>
                          <a:spcPts val="0"/>
                        </a:spcAft>
                      </a:pPr>
                      <a:r>
                        <a:rPr lang="en-US" sz="900" kern="0">
                          <a:effectLst/>
                        </a:rPr>
                        <a:t>15.00±2.64</a:t>
                      </a:r>
                      <a:endParaRPr lang="zh-CN" sz="900" kern="100">
                        <a:effectLst/>
                        <a:latin typeface="Calibri"/>
                        <a:ea typeface="宋体"/>
                        <a:cs typeface="Times New Roman"/>
                      </a:endParaRPr>
                    </a:p>
                  </a:txBody>
                  <a:tcPr marL="68580" marR="68580" marT="0" marB="0" anchor="ctr"/>
                </a:tc>
              </a:tr>
              <a:tr h="335207">
                <a:tc>
                  <a:txBody>
                    <a:bodyPr/>
                    <a:lstStyle/>
                    <a:p>
                      <a:pPr algn="ctr">
                        <a:spcAft>
                          <a:spcPts val="0"/>
                        </a:spcAft>
                      </a:pPr>
                      <a:r>
                        <a:rPr lang="en-US" sz="900" kern="0">
                          <a:effectLst/>
                        </a:rPr>
                        <a:t> </a:t>
                      </a:r>
                      <a:endParaRPr lang="zh-CN" sz="900" kern="100">
                        <a:effectLst/>
                        <a:latin typeface="Calibri"/>
                        <a:ea typeface="宋体"/>
                        <a:cs typeface="Times New Roman"/>
                      </a:endParaRPr>
                    </a:p>
                  </a:txBody>
                  <a:tcPr marL="68580" marR="68580" marT="0" marB="0" anchor="ctr"/>
                </a:tc>
                <a:tc>
                  <a:txBody>
                    <a:bodyPr/>
                    <a:lstStyle/>
                    <a:p>
                      <a:pPr algn="ctr">
                        <a:spcAft>
                          <a:spcPts val="0"/>
                        </a:spcAft>
                      </a:pPr>
                      <a:r>
                        <a:rPr lang="en-US" sz="900" kern="0">
                          <a:effectLst/>
                        </a:rPr>
                        <a:t> </a:t>
                      </a:r>
                      <a:endParaRPr lang="zh-CN" sz="900" kern="100">
                        <a:effectLst/>
                        <a:latin typeface="Calibri"/>
                        <a:ea typeface="宋体"/>
                        <a:cs typeface="Times New Roman"/>
                      </a:endParaRPr>
                    </a:p>
                  </a:txBody>
                  <a:tcPr marL="68580" marR="68580" marT="0" marB="0" anchor="ctr"/>
                </a:tc>
                <a:tc>
                  <a:txBody>
                    <a:bodyPr/>
                    <a:lstStyle/>
                    <a:p>
                      <a:pPr algn="just">
                        <a:spcAft>
                          <a:spcPts val="0"/>
                        </a:spcAft>
                      </a:pPr>
                      <a:r>
                        <a:rPr lang="en-US" sz="900" kern="0" dirty="0">
                          <a:effectLst/>
                        </a:rPr>
                        <a:t> </a:t>
                      </a:r>
                      <a:endParaRPr lang="zh-CN" sz="900" kern="100" dirty="0">
                        <a:effectLst/>
                        <a:latin typeface="Calibri"/>
                        <a:ea typeface="宋体"/>
                        <a:cs typeface="Times New Roman"/>
                      </a:endParaRPr>
                    </a:p>
                  </a:txBody>
                  <a:tcPr marL="68580" marR="68580" marT="0" marB="0" anchor="ctr"/>
                </a:tc>
                <a:tc>
                  <a:txBody>
                    <a:bodyPr/>
                    <a:lstStyle/>
                    <a:p>
                      <a:pPr algn="just">
                        <a:spcAft>
                          <a:spcPts val="0"/>
                        </a:spcAft>
                      </a:pPr>
                      <a:r>
                        <a:rPr lang="en-US" sz="900" kern="0">
                          <a:effectLst/>
                        </a:rPr>
                        <a:t> </a:t>
                      </a:r>
                      <a:endParaRPr lang="zh-CN" sz="900" kern="100">
                        <a:effectLst/>
                        <a:latin typeface="Calibri"/>
                        <a:ea typeface="宋体"/>
                        <a:cs typeface="Times New Roman"/>
                      </a:endParaRPr>
                    </a:p>
                  </a:txBody>
                  <a:tcPr marL="68580" marR="68580" marT="0" marB="0" anchor="ctr"/>
                </a:tc>
                <a:tc>
                  <a:txBody>
                    <a:bodyPr/>
                    <a:lstStyle/>
                    <a:p>
                      <a:pPr algn="just">
                        <a:spcAft>
                          <a:spcPts val="0"/>
                        </a:spcAft>
                      </a:pPr>
                      <a:r>
                        <a:rPr lang="en-US" sz="900" kern="0">
                          <a:effectLst/>
                        </a:rPr>
                        <a:t> </a:t>
                      </a:r>
                      <a:endParaRPr lang="zh-CN" sz="900" kern="100">
                        <a:effectLst/>
                        <a:latin typeface="Calibri"/>
                        <a:ea typeface="宋体"/>
                        <a:cs typeface="Times New Roman"/>
                      </a:endParaRPr>
                    </a:p>
                  </a:txBody>
                  <a:tcPr marL="68580" marR="68580" marT="0" marB="0" anchor="ctr"/>
                </a:tc>
                <a:tc>
                  <a:txBody>
                    <a:bodyPr/>
                    <a:lstStyle/>
                    <a:p>
                      <a:pPr algn="just">
                        <a:spcAft>
                          <a:spcPts val="0"/>
                        </a:spcAft>
                      </a:pPr>
                      <a:r>
                        <a:rPr lang="en-US" sz="900" kern="0">
                          <a:effectLst/>
                        </a:rPr>
                        <a:t> </a:t>
                      </a:r>
                      <a:endParaRPr lang="zh-CN" sz="900" kern="100">
                        <a:effectLst/>
                        <a:latin typeface="Calibri"/>
                        <a:ea typeface="宋体"/>
                        <a:cs typeface="Times New Roman"/>
                      </a:endParaRPr>
                    </a:p>
                  </a:txBody>
                  <a:tcPr marL="68580" marR="68580" marT="0" marB="0" anchor="ctr"/>
                </a:tc>
              </a:tr>
              <a:tr h="579100">
                <a:tc rowSpan="3">
                  <a:txBody>
                    <a:bodyPr/>
                    <a:lstStyle/>
                    <a:p>
                      <a:pPr algn="ctr">
                        <a:spcAft>
                          <a:spcPts val="0"/>
                        </a:spcAft>
                      </a:pPr>
                      <a:r>
                        <a:rPr lang="en-US" sz="1100" b="1" kern="0" dirty="0">
                          <a:effectLst/>
                        </a:rPr>
                        <a:t>Genotype C</a:t>
                      </a:r>
                      <a:endParaRPr lang="zh-CN" sz="1100" b="1" kern="100" dirty="0">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en-US" sz="900" kern="0">
                          <a:effectLst/>
                        </a:rPr>
                        <a:t>Reference</a:t>
                      </a:r>
                      <a:endParaRPr lang="zh-CN" sz="900" kern="100">
                        <a:effectLst/>
                        <a:latin typeface="Calibri"/>
                        <a:ea typeface="宋体"/>
                        <a:cs typeface="Times New Roman"/>
                      </a:endParaRPr>
                    </a:p>
                  </a:txBody>
                  <a:tcPr marL="68580" marR="68580" marT="0" marB="0" anchor="ctr"/>
                </a:tc>
                <a:tc gridSpan="4">
                  <a:txBody>
                    <a:bodyPr/>
                    <a:lstStyle/>
                    <a:p>
                      <a:pPr algn="ctr">
                        <a:spcAft>
                          <a:spcPts val="0"/>
                        </a:spcAft>
                      </a:pPr>
                      <a:r>
                        <a:rPr lang="en-US" sz="900" kern="0" dirty="0">
                          <a:effectLst/>
                        </a:rPr>
                        <a:t>28.75±3.50</a:t>
                      </a:r>
                      <a:endParaRPr lang="zh-CN" sz="900" kern="100" dirty="0">
                        <a:effectLst/>
                        <a:latin typeface="Calibri"/>
                        <a:ea typeface="宋体"/>
                        <a:cs typeface="Times New Roman"/>
                      </a:endParaRPr>
                    </a:p>
                  </a:txBody>
                  <a:tcPr marL="68580" marR="6858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89272">
                <a:tc vMerge="1">
                  <a:txBody>
                    <a:bodyPr/>
                    <a:lstStyle/>
                    <a:p>
                      <a:endParaRPr lang="zh-CN" altLang="en-US"/>
                    </a:p>
                  </a:txBody>
                  <a:tcPr/>
                </a:tc>
                <a:tc>
                  <a:txBody>
                    <a:bodyPr/>
                    <a:lstStyle/>
                    <a:p>
                      <a:pPr algn="ctr">
                        <a:spcAft>
                          <a:spcPts val="0"/>
                        </a:spcAft>
                      </a:pPr>
                      <a:r>
                        <a:rPr lang="en-US" sz="900" kern="0" dirty="0">
                          <a:effectLst/>
                        </a:rPr>
                        <a:t>Detection</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dirty="0">
                          <a:effectLst/>
                        </a:rPr>
                        <a:t>42.50±11.08</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dirty="0">
                          <a:effectLst/>
                        </a:rPr>
                        <a:t>272.50±27.80</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dirty="0">
                          <a:effectLst/>
                        </a:rPr>
                        <a:t>52.50±4.79</a:t>
                      </a:r>
                      <a:endParaRPr lang="zh-CN" sz="900" kern="100" dirty="0">
                        <a:effectLst/>
                        <a:latin typeface="Calibri"/>
                        <a:ea typeface="宋体"/>
                        <a:cs typeface="Times New Roman"/>
                      </a:endParaRPr>
                    </a:p>
                  </a:txBody>
                  <a:tcPr marL="68580" marR="68580" marT="0" marB="0" anchor="ctr"/>
                </a:tc>
                <a:tc>
                  <a:txBody>
                    <a:bodyPr/>
                    <a:lstStyle/>
                    <a:p>
                      <a:pPr algn="l">
                        <a:spcAft>
                          <a:spcPts val="0"/>
                        </a:spcAft>
                      </a:pPr>
                      <a:r>
                        <a:rPr lang="en-US" sz="900" kern="0">
                          <a:effectLst/>
                        </a:rPr>
                        <a:t>203.75±15.19</a:t>
                      </a:r>
                      <a:endParaRPr lang="zh-CN" sz="900" kern="100">
                        <a:effectLst/>
                        <a:latin typeface="Calibri"/>
                        <a:ea typeface="宋体"/>
                        <a:cs typeface="Times New Roman"/>
                      </a:endParaRPr>
                    </a:p>
                  </a:txBody>
                  <a:tcPr marL="68580" marR="68580" marT="0" marB="0" anchor="ctr"/>
                </a:tc>
              </a:tr>
              <a:tr h="372452">
                <a:tc vMerge="1">
                  <a:txBody>
                    <a:bodyPr/>
                    <a:lstStyle/>
                    <a:p>
                      <a:endParaRPr lang="zh-CN" altLang="en-US"/>
                    </a:p>
                  </a:txBody>
                  <a:tcPr/>
                </a:tc>
                <a:tc>
                  <a:txBody>
                    <a:bodyPr/>
                    <a:lstStyle/>
                    <a:p>
                      <a:pPr algn="ctr">
                        <a:spcAft>
                          <a:spcPts val="0"/>
                        </a:spcAft>
                      </a:pPr>
                      <a:r>
                        <a:rPr lang="en-US" sz="900" kern="0" dirty="0">
                          <a:effectLst/>
                        </a:rPr>
                        <a:t>Net value</a:t>
                      </a:r>
                      <a:endParaRPr lang="zh-CN" sz="900" kern="100" dirty="0">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l">
                        <a:spcAft>
                          <a:spcPts val="0"/>
                        </a:spcAft>
                      </a:pPr>
                      <a:r>
                        <a:rPr lang="en-US" sz="900" kern="0" dirty="0">
                          <a:effectLst/>
                        </a:rPr>
                        <a:t>13.75±7.58</a:t>
                      </a:r>
                      <a:endParaRPr lang="zh-CN" sz="900" kern="100" dirty="0">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l">
                        <a:spcAft>
                          <a:spcPts val="0"/>
                        </a:spcAft>
                      </a:pPr>
                      <a:r>
                        <a:rPr lang="en-US" sz="900" b="1" kern="0" dirty="0">
                          <a:solidFill>
                            <a:srgbClr val="FF0000"/>
                          </a:solidFill>
                          <a:effectLst/>
                        </a:rPr>
                        <a:t>243.75±24.30</a:t>
                      </a:r>
                      <a:endParaRPr lang="zh-CN" sz="900" b="1" kern="100" dirty="0">
                        <a:solidFill>
                          <a:srgbClr val="FF0000"/>
                        </a:solidFill>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l">
                        <a:spcAft>
                          <a:spcPts val="0"/>
                        </a:spcAft>
                      </a:pPr>
                      <a:r>
                        <a:rPr lang="en-US" sz="900" kern="0" dirty="0">
                          <a:effectLst/>
                        </a:rPr>
                        <a:t>23.75±1.29</a:t>
                      </a:r>
                      <a:endParaRPr lang="zh-CN" sz="900" kern="100" dirty="0">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l">
                        <a:spcAft>
                          <a:spcPts val="0"/>
                        </a:spcAft>
                      </a:pPr>
                      <a:r>
                        <a:rPr lang="en-US" sz="900" b="1" kern="0" dirty="0">
                          <a:solidFill>
                            <a:srgbClr val="00FF00"/>
                          </a:solidFill>
                          <a:effectLst/>
                        </a:rPr>
                        <a:t>175.00±11.69</a:t>
                      </a:r>
                      <a:endParaRPr lang="zh-CN" sz="900" b="1" kern="100" dirty="0">
                        <a:solidFill>
                          <a:srgbClr val="00FF00"/>
                        </a:solidFill>
                        <a:effectLst/>
                        <a:latin typeface="Calibri"/>
                        <a:ea typeface="宋体"/>
                        <a:cs typeface="Times New Roman"/>
                      </a:endParaRPr>
                    </a:p>
                  </a:txBody>
                  <a:tcPr marL="68580" marR="68580" marT="0" marB="0" anchor="ctr">
                    <a:lnB w="12700" cap="flat" cmpd="sng" algn="ctr">
                      <a:solidFill>
                        <a:schemeClr val="tx1"/>
                      </a:solidFill>
                      <a:prstDash val="solid"/>
                      <a:round/>
                      <a:headEnd type="none" w="med" len="med"/>
                      <a:tailEnd type="none" w="med" len="med"/>
                    </a:lnB>
                  </a:tcPr>
                </a:tc>
              </a:tr>
            </a:tbl>
          </a:graphicData>
        </a:graphic>
      </p:graphicFrame>
      <p:sp>
        <p:nvSpPr>
          <p:cNvPr id="30766" name="TextBox 5"/>
          <p:cNvSpPr txBox="1">
            <a:spLocks noChangeArrowheads="1"/>
          </p:cNvSpPr>
          <p:nvPr/>
        </p:nvSpPr>
        <p:spPr bwMode="auto">
          <a:xfrm>
            <a:off x="323850" y="663575"/>
            <a:ext cx="8640763" cy="461665"/>
          </a:xfrm>
          <a:prstGeom prst="rect">
            <a:avLst/>
          </a:prstGeom>
          <a:noFill/>
          <a:ln w="9525">
            <a:noFill/>
            <a:miter lim="800000"/>
            <a:headEnd/>
            <a:tailEnd/>
          </a:ln>
        </p:spPr>
        <p:txBody>
          <a:bodyPr>
            <a:spAutoFit/>
          </a:bodyPr>
          <a:lstStyle/>
          <a:p>
            <a:r>
              <a:rPr lang="en-US" altLang="zh-CN" sz="2400" b="1" dirty="0">
                <a:latin typeface="华文细黑" pitchFamily="2" charset="-122"/>
                <a:ea typeface="华文细黑" pitchFamily="2" charset="-122"/>
              </a:rPr>
              <a:t>GMR changes  of different genotypes </a:t>
            </a:r>
            <a:r>
              <a:rPr lang="zh-CN" altLang="en-US" sz="2400" b="1" dirty="0">
                <a:latin typeface="华文细黑" pitchFamily="2" charset="-122"/>
                <a:ea typeface="华文细黑" pitchFamily="2" charset="-122"/>
              </a:rPr>
              <a:t>（</a:t>
            </a:r>
            <a:r>
              <a:rPr lang="en-US" altLang="zh-CN" sz="2400" b="1" dirty="0">
                <a:latin typeface="华文细黑" pitchFamily="2" charset="-122"/>
                <a:ea typeface="华文细黑" pitchFamily="2" charset="-122"/>
              </a:rPr>
              <a:t>n =4, X</a:t>
            </a:r>
            <a:r>
              <a:rPr lang="zh-CN" altLang="en-US" sz="2400" b="1" dirty="0">
                <a:latin typeface="华文细黑" pitchFamily="2" charset="-122"/>
                <a:ea typeface="华文细黑" pitchFamily="2" charset="-122"/>
              </a:rPr>
              <a:t> </a:t>
            </a:r>
            <a:r>
              <a:rPr lang="en-US" altLang="zh-CN" sz="2400" b="1" dirty="0">
                <a:latin typeface="华文细黑" pitchFamily="2" charset="-122"/>
                <a:ea typeface="华文细黑" pitchFamily="2" charset="-122"/>
              </a:rPr>
              <a:t>±SE</a:t>
            </a:r>
            <a:r>
              <a:rPr lang="zh-CN" altLang="en-US" sz="2400" b="1" dirty="0">
                <a:latin typeface="华文细黑" pitchFamily="2" charset="-122"/>
                <a:ea typeface="华文细黑" pitchFamily="2" charset="-122"/>
              </a:rPr>
              <a:t>）</a:t>
            </a:r>
          </a:p>
        </p:txBody>
      </p:sp>
      <p:sp>
        <p:nvSpPr>
          <p:cNvPr id="30767" name="TextBox 6"/>
          <p:cNvSpPr txBox="1">
            <a:spLocks noChangeArrowheads="1"/>
          </p:cNvSpPr>
          <p:nvPr/>
        </p:nvSpPr>
        <p:spPr bwMode="auto">
          <a:xfrm>
            <a:off x="762000" y="5181600"/>
            <a:ext cx="2154238" cy="523875"/>
          </a:xfrm>
          <a:prstGeom prst="rect">
            <a:avLst/>
          </a:prstGeom>
          <a:noFill/>
          <a:ln w="9525">
            <a:noFill/>
            <a:miter lim="800000"/>
            <a:headEnd/>
            <a:tailEnd/>
          </a:ln>
        </p:spPr>
        <p:txBody>
          <a:bodyPr>
            <a:spAutoFit/>
          </a:bodyPr>
          <a:lstStyle/>
          <a:p>
            <a:r>
              <a:rPr lang="en-US" altLang="zh-CN" sz="1400" b="1">
                <a:solidFill>
                  <a:srgbClr val="000099"/>
                </a:solidFill>
                <a:cs typeface="Times New Roman" pitchFamily="18" charset="0"/>
              </a:rPr>
              <a:t>sensitivity</a:t>
            </a:r>
            <a:r>
              <a:rPr lang="zh-CN" altLang="en-US" sz="1400" b="1">
                <a:solidFill>
                  <a:srgbClr val="000099"/>
                </a:solidFill>
                <a:cs typeface="Times New Roman" pitchFamily="18" charset="0"/>
              </a:rPr>
              <a:t>：</a:t>
            </a:r>
            <a:r>
              <a:rPr lang="en-US" altLang="zh-CN" sz="1400" b="1">
                <a:solidFill>
                  <a:srgbClr val="000099"/>
                </a:solidFill>
                <a:cs typeface="Times New Roman" pitchFamily="18" charset="0"/>
              </a:rPr>
              <a:t>HBV DNA</a:t>
            </a:r>
          </a:p>
          <a:p>
            <a:r>
              <a:rPr lang="zh-CN" altLang="en-US" sz="1400" b="1">
                <a:solidFill>
                  <a:srgbClr val="000099"/>
                </a:solidFill>
                <a:cs typeface="Times New Roman" pitchFamily="18" charset="0"/>
              </a:rPr>
              <a:t> </a:t>
            </a:r>
            <a:r>
              <a:rPr lang="en-US" altLang="zh-CN" sz="1400" b="1">
                <a:solidFill>
                  <a:srgbClr val="000099"/>
                </a:solidFill>
                <a:cs typeface="Times New Roman" pitchFamily="18" charset="0"/>
              </a:rPr>
              <a:t>real time PCR  level</a:t>
            </a:r>
          </a:p>
        </p:txBody>
      </p:sp>
      <p:sp>
        <p:nvSpPr>
          <p:cNvPr id="8" name="TextBox 7"/>
          <p:cNvSpPr txBox="1"/>
          <p:nvPr/>
        </p:nvSpPr>
        <p:spPr>
          <a:xfrm>
            <a:off x="196850" y="5949950"/>
            <a:ext cx="8839200" cy="584200"/>
          </a:xfrm>
          <a:prstGeom prst="rect">
            <a:avLst/>
          </a:prstGeom>
          <a:noFill/>
        </p:spPr>
        <p:txBody>
          <a:bodyPr>
            <a:spAutoFit/>
          </a:bodyPr>
          <a:lstStyle/>
          <a:p>
            <a:pPr>
              <a:defRPr/>
            </a:pPr>
            <a:r>
              <a:rPr lang="en-US" altLang="zh-CN" sz="1600" dirty="0">
                <a:solidFill>
                  <a:srgbClr val="000099"/>
                </a:solidFill>
                <a:ea typeface="+mj-ea"/>
                <a:cs typeface="Times New Roman" pitchFamily="18" charset="0"/>
              </a:rPr>
              <a:t>Xiao </a:t>
            </a:r>
            <a:r>
              <a:rPr lang="en-US" altLang="zh-CN" sz="1600" dirty="0" err="1">
                <a:solidFill>
                  <a:srgbClr val="000099"/>
                </a:solidFill>
                <a:ea typeface="+mj-ea"/>
                <a:cs typeface="Times New Roman" pitchFamily="18" charset="0"/>
              </a:rPr>
              <a:t>Zhi</a:t>
            </a:r>
            <a:r>
              <a:rPr lang="en-US" altLang="zh-CN" sz="1600" dirty="0">
                <a:solidFill>
                  <a:srgbClr val="000099"/>
                </a:solidFill>
                <a:ea typeface="+mj-ea"/>
                <a:cs typeface="Times New Roman" pitchFamily="18" charset="0"/>
              </a:rPr>
              <a:t>, et al. Quick genotyping detection and line probe </a:t>
            </a:r>
            <a:r>
              <a:rPr lang="en-US" altLang="zh-CN" sz="1600" dirty="0" err="1">
                <a:solidFill>
                  <a:srgbClr val="000099"/>
                </a:solidFill>
                <a:ea typeface="+mj-ea"/>
                <a:cs typeface="Times New Roman" pitchFamily="18" charset="0"/>
              </a:rPr>
              <a:t>ofHBV</a:t>
            </a:r>
            <a:r>
              <a:rPr lang="en-US" altLang="zh-CN" sz="1600" dirty="0">
                <a:solidFill>
                  <a:srgbClr val="000099"/>
                </a:solidFill>
                <a:ea typeface="+mj-ea"/>
                <a:cs typeface="Times New Roman" pitchFamily="18" charset="0"/>
              </a:rPr>
              <a:t> by giant </a:t>
            </a:r>
            <a:r>
              <a:rPr lang="en-US" altLang="zh-CN" sz="1600" dirty="0" err="1">
                <a:solidFill>
                  <a:srgbClr val="000099"/>
                </a:solidFill>
                <a:ea typeface="+mj-ea"/>
                <a:cs typeface="Times New Roman" pitchFamily="18" charset="0"/>
              </a:rPr>
              <a:t>magnetoresistive</a:t>
            </a:r>
            <a:r>
              <a:rPr lang="en-US" altLang="zh-CN" sz="1600" dirty="0">
                <a:solidFill>
                  <a:srgbClr val="000099"/>
                </a:solidFill>
                <a:ea typeface="+mj-ea"/>
                <a:cs typeface="Times New Roman" pitchFamily="18" charset="0"/>
              </a:rPr>
              <a:t> biochip combined with PCR  and line probe assay</a:t>
            </a:r>
            <a:r>
              <a:rPr lang="en-US" altLang="zh-CN" sz="1600" b="1" i="1" dirty="0">
                <a:solidFill>
                  <a:srgbClr val="000099"/>
                </a:solidFill>
                <a:ea typeface="+mj-ea"/>
                <a:cs typeface="Times New Roman" pitchFamily="18" charset="0"/>
              </a:rPr>
              <a:t>. Lab-on a chip 2012; 12:741-745.</a:t>
            </a:r>
            <a:endParaRPr lang="zh-CN" altLang="en-US" sz="1600" b="1" i="1" dirty="0">
              <a:solidFill>
                <a:srgbClr val="000099"/>
              </a:solidFill>
              <a:ea typeface="+mj-ea"/>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a:xfrm>
            <a:off x="762000" y="708720"/>
            <a:ext cx="6844468" cy="4930080"/>
          </a:xfrm>
          <a:prstGeom prst="rect">
            <a:avLst/>
          </a:prstGeom>
        </p:spPr>
      </p:pic>
      <p:sp>
        <p:nvSpPr>
          <p:cNvPr id="4" name="TextBox 3"/>
          <p:cNvSpPr txBox="1"/>
          <p:nvPr/>
        </p:nvSpPr>
        <p:spPr>
          <a:xfrm>
            <a:off x="6084168" y="4866382"/>
            <a:ext cx="2808312" cy="10772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1600" b="1" dirty="0" err="1">
                <a:solidFill>
                  <a:srgbClr val="000099"/>
                </a:solidFill>
              </a:rPr>
              <a:t>microfluidic</a:t>
            </a:r>
            <a:r>
              <a:rPr lang="en-US" altLang="zh-CN" sz="1600" b="1" dirty="0">
                <a:solidFill>
                  <a:srgbClr val="000099"/>
                </a:solidFill>
              </a:rPr>
              <a:t> </a:t>
            </a:r>
            <a:r>
              <a:rPr lang="en-US" altLang="zh-CN" sz="1600" b="1" dirty="0" smtClean="0">
                <a:solidFill>
                  <a:srgbClr val="000099"/>
                </a:solidFill>
              </a:rPr>
              <a:t>chip</a:t>
            </a:r>
          </a:p>
          <a:p>
            <a:r>
              <a:rPr lang="en-US" altLang="zh-CN" sz="1600" b="1" dirty="0" smtClean="0">
                <a:solidFill>
                  <a:srgbClr val="000099"/>
                </a:solidFill>
              </a:rPr>
              <a:t>loop-mediated </a:t>
            </a:r>
            <a:r>
              <a:rPr lang="en-US" altLang="zh-CN" sz="1600" b="1" dirty="0">
                <a:solidFill>
                  <a:srgbClr val="000099"/>
                </a:solidFill>
              </a:rPr>
              <a:t>isothermal </a:t>
            </a:r>
            <a:r>
              <a:rPr lang="en-US" altLang="zh-CN" sz="1600" b="1" dirty="0" smtClean="0">
                <a:solidFill>
                  <a:srgbClr val="000099"/>
                </a:solidFill>
              </a:rPr>
              <a:t>amplification</a:t>
            </a:r>
          </a:p>
          <a:p>
            <a:r>
              <a:rPr lang="en-US" altLang="zh-CN" sz="1600" b="1" dirty="0" smtClean="0">
                <a:solidFill>
                  <a:srgbClr val="000099"/>
                </a:solidFill>
              </a:rPr>
              <a:t>GMR sensor</a:t>
            </a:r>
            <a:endParaRPr lang="zh-CN" altLang="en-US" sz="1600" dirty="0">
              <a:solidFill>
                <a:srgbClr val="000099"/>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a:stretch>
            <a:fillRect/>
          </a:stretch>
        </p:blipFill>
        <p:spPr bwMode="auto">
          <a:xfrm>
            <a:off x="539750" y="1052513"/>
            <a:ext cx="7416800" cy="3600450"/>
          </a:xfrm>
          <a:prstGeom prst="rect">
            <a:avLst/>
          </a:prstGeom>
          <a:noFill/>
          <a:ln w="9525">
            <a:noFill/>
            <a:miter lim="800000"/>
            <a:headEnd/>
            <a:tailEnd/>
          </a:ln>
        </p:spPr>
      </p:pic>
      <p:sp>
        <p:nvSpPr>
          <p:cNvPr id="4" name="TextBox 3"/>
          <p:cNvSpPr txBox="1"/>
          <p:nvPr/>
        </p:nvSpPr>
        <p:spPr>
          <a:xfrm>
            <a:off x="755650" y="4724400"/>
            <a:ext cx="7272338" cy="1323439"/>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altLang="zh-CN" sz="2000" dirty="0">
                <a:solidFill>
                  <a:srgbClr val="000099"/>
                </a:solidFill>
                <a:latin typeface="Times New Roman" pitchFamily="18" charset="0"/>
                <a:ea typeface="华文细黑" pitchFamily="2" charset="-122"/>
                <a:cs typeface="Times New Roman" pitchFamily="18" charset="0"/>
              </a:rPr>
              <a:t>biomarker</a:t>
            </a:r>
            <a:r>
              <a:rPr lang="zh-CN" altLang="en-US" sz="2000" dirty="0">
                <a:solidFill>
                  <a:srgbClr val="000099"/>
                </a:solidFill>
                <a:latin typeface="Times New Roman" pitchFamily="18" charset="0"/>
                <a:ea typeface="华文细黑" pitchFamily="2" charset="-122"/>
                <a:cs typeface="Times New Roman" pitchFamily="18" charset="0"/>
              </a:rPr>
              <a:t>：</a:t>
            </a:r>
            <a:r>
              <a:rPr lang="en-US" altLang="zh-CN" sz="2000" dirty="0">
                <a:solidFill>
                  <a:srgbClr val="000099"/>
                </a:solidFill>
                <a:latin typeface="Times New Roman" pitchFamily="18" charset="0"/>
                <a:ea typeface="华文细黑" pitchFamily="2" charset="-122"/>
                <a:cs typeface="Times New Roman" pitchFamily="18" charset="0"/>
              </a:rPr>
              <a:t>RGD-4C</a:t>
            </a:r>
          </a:p>
          <a:p>
            <a:pPr>
              <a:defRPr/>
            </a:pPr>
            <a:r>
              <a:rPr lang="en-US" altLang="zh-CN" sz="2000" dirty="0" err="1">
                <a:solidFill>
                  <a:srgbClr val="000099"/>
                </a:solidFill>
                <a:latin typeface="Times New Roman" pitchFamily="18" charset="0"/>
                <a:ea typeface="华文细黑" pitchFamily="2" charset="-122"/>
                <a:cs typeface="Times New Roman" pitchFamily="18" charset="0"/>
              </a:rPr>
              <a:t>Chitosan</a:t>
            </a:r>
            <a:r>
              <a:rPr lang="en-US" altLang="zh-CN" sz="2000" dirty="0">
                <a:solidFill>
                  <a:srgbClr val="000099"/>
                </a:solidFill>
                <a:latin typeface="Times New Roman" pitchFamily="18" charset="0"/>
                <a:ea typeface="华文细黑" pitchFamily="2" charset="-122"/>
                <a:cs typeface="Times New Roman" pitchFamily="18" charset="0"/>
              </a:rPr>
              <a:t> modified magnetic  </a:t>
            </a:r>
            <a:r>
              <a:rPr lang="en-US" altLang="zh-CN" sz="2000" dirty="0" err="1">
                <a:solidFill>
                  <a:srgbClr val="000099"/>
                </a:solidFill>
                <a:latin typeface="Times New Roman" pitchFamily="18" charset="0"/>
                <a:ea typeface="华文细黑" pitchFamily="2" charset="-122"/>
                <a:cs typeface="Times New Roman" pitchFamily="18" charset="0"/>
              </a:rPr>
              <a:t>nanoparticles</a:t>
            </a:r>
            <a:endParaRPr lang="en-US" altLang="zh-CN" sz="2000" dirty="0">
              <a:solidFill>
                <a:srgbClr val="000099"/>
              </a:solidFill>
              <a:latin typeface="Times New Roman" pitchFamily="18" charset="0"/>
              <a:ea typeface="华文细黑" pitchFamily="2" charset="-122"/>
              <a:cs typeface="Times New Roman" pitchFamily="18" charset="0"/>
            </a:endParaRPr>
          </a:p>
          <a:p>
            <a:pPr>
              <a:defRPr/>
            </a:pPr>
            <a:r>
              <a:rPr lang="en-US" altLang="zh-CN" sz="2000" dirty="0">
                <a:solidFill>
                  <a:srgbClr val="000099"/>
                </a:solidFill>
                <a:latin typeface="Times New Roman" pitchFamily="18" charset="0"/>
                <a:ea typeface="华文细黑" pitchFamily="2" charset="-122"/>
                <a:cs typeface="Times New Roman" pitchFamily="18" charset="0"/>
              </a:rPr>
              <a:t>RGD peptide conjugated with magnetic </a:t>
            </a:r>
            <a:r>
              <a:rPr lang="en-US" altLang="zh-CN" sz="2000" dirty="0" err="1">
                <a:solidFill>
                  <a:srgbClr val="000099"/>
                </a:solidFill>
                <a:latin typeface="Times New Roman" pitchFamily="18" charset="0"/>
                <a:ea typeface="华文细黑" pitchFamily="2" charset="-122"/>
                <a:cs typeface="Times New Roman" pitchFamily="18" charset="0"/>
              </a:rPr>
              <a:t>nanoparticles</a:t>
            </a:r>
            <a:endParaRPr lang="en-US" altLang="zh-CN" sz="2000" dirty="0">
              <a:solidFill>
                <a:srgbClr val="000099"/>
              </a:solidFill>
              <a:latin typeface="Times New Roman" pitchFamily="18" charset="0"/>
              <a:ea typeface="华文细黑" pitchFamily="2" charset="-122"/>
              <a:cs typeface="Times New Roman" pitchFamily="18" charset="0"/>
            </a:endParaRPr>
          </a:p>
          <a:p>
            <a:pPr>
              <a:defRPr/>
            </a:pPr>
            <a:r>
              <a:rPr lang="en-US" altLang="zh-CN" sz="2000" dirty="0">
                <a:solidFill>
                  <a:srgbClr val="000099"/>
                </a:solidFill>
                <a:latin typeface="Times New Roman" pitchFamily="18" charset="0"/>
                <a:ea typeface="华文细黑" pitchFamily="2" charset="-122"/>
                <a:cs typeface="Times New Roman" pitchFamily="18" charset="0"/>
              </a:rPr>
              <a:t>Capture  cancer cells</a:t>
            </a:r>
            <a:endParaRPr lang="zh-CN" altLang="en-US" sz="2000" dirty="0">
              <a:solidFill>
                <a:srgbClr val="000099"/>
              </a:solidFill>
              <a:latin typeface="Times New Roman" pitchFamily="18" charset="0"/>
              <a:ea typeface="华文细黑" pitchFamily="2" charset="-122"/>
              <a:cs typeface="Times New Roman" pitchFamily="18" charset="0"/>
            </a:endParaRPr>
          </a:p>
        </p:txBody>
      </p:sp>
      <p:sp>
        <p:nvSpPr>
          <p:cNvPr id="6" name="TextBox 3"/>
          <p:cNvSpPr txBox="1">
            <a:spLocks noChangeArrowheads="1"/>
          </p:cNvSpPr>
          <p:nvPr/>
        </p:nvSpPr>
        <p:spPr bwMode="auto">
          <a:xfrm>
            <a:off x="1447800" y="6324600"/>
            <a:ext cx="5264150" cy="276999"/>
          </a:xfrm>
          <a:prstGeom prst="rect">
            <a:avLst/>
          </a:prstGeom>
          <a:noFill/>
          <a:ln w="9525">
            <a:noFill/>
            <a:miter lim="800000"/>
            <a:headEnd/>
            <a:tailEnd/>
          </a:ln>
        </p:spPr>
        <p:txBody>
          <a:bodyPr>
            <a:spAutoFit/>
          </a:bodyPr>
          <a:lstStyle/>
          <a:p>
            <a:pPr algn="l"/>
            <a:r>
              <a:rPr lang="en-US" altLang="zh-CN" sz="1200" dirty="0">
                <a:solidFill>
                  <a:srgbClr val="0000CC"/>
                </a:solidFill>
                <a:cs typeface="Times New Roman" pitchFamily="18" charset="0"/>
              </a:rPr>
              <a:t>Chen, et al. Biosensors and  Bioelectronics</a:t>
            </a:r>
            <a:r>
              <a:rPr lang="zh-CN" altLang="en-US" sz="1200" dirty="0">
                <a:solidFill>
                  <a:srgbClr val="0000CC"/>
                </a:solidFill>
                <a:cs typeface="Times New Roman" pitchFamily="18" charset="0"/>
              </a:rPr>
              <a:t> </a:t>
            </a:r>
            <a:r>
              <a:rPr lang="en-US" altLang="zh-CN" sz="1200" dirty="0">
                <a:solidFill>
                  <a:srgbClr val="0000CC"/>
                </a:solidFill>
                <a:cs typeface="Times New Roman" pitchFamily="18" charset="0"/>
              </a:rPr>
              <a:t>2011:6:2435-2442</a:t>
            </a:r>
            <a:r>
              <a:rPr lang="en-US" altLang="zh-CN" sz="1200" dirty="0">
                <a:solidFill>
                  <a:srgbClr val="0000CC"/>
                </a:solidFill>
                <a:latin typeface="Times New Roman" pitchFamily="18" charset="0"/>
                <a:cs typeface="Times New Roman" pitchFamily="18" charset="0"/>
              </a:rPr>
              <a:t>.</a:t>
            </a:r>
            <a:endParaRPr lang="zh-CN" altLang="en-US" sz="1200" dirty="0">
              <a:solidFill>
                <a:srgbClr val="0000CC"/>
              </a:solidFill>
            </a:endParaRPr>
          </a:p>
        </p:txBody>
      </p:sp>
      <p:sp>
        <p:nvSpPr>
          <p:cNvPr id="7" name="TextBox 6"/>
          <p:cNvSpPr txBox="1"/>
          <p:nvPr/>
        </p:nvSpPr>
        <p:spPr>
          <a:xfrm>
            <a:off x="1259632" y="260648"/>
            <a:ext cx="6984776" cy="954107"/>
          </a:xfrm>
          <a:prstGeom prst="rect">
            <a:avLst/>
          </a:prstGeom>
          <a:noFill/>
        </p:spPr>
        <p:txBody>
          <a:bodyPr wrap="square" rtlCol="0">
            <a:spAutoFit/>
          </a:bodyPr>
          <a:lstStyle/>
          <a:p>
            <a:r>
              <a:rPr lang="en-US" altLang="zh-CN" sz="2800" b="1" dirty="0" smtClean="0">
                <a:solidFill>
                  <a:srgbClr val="000099"/>
                </a:solidFill>
                <a:latin typeface="Tekton Pro" pitchFamily="34" charset="0"/>
                <a:ea typeface="华文细黑" pitchFamily="2" charset="-122"/>
              </a:rPr>
              <a:t>GMI Sensing System for Gastric Cancer  Cells Capturing and Quantifying</a:t>
            </a:r>
            <a:endParaRPr lang="zh-CN" altLang="en-US" sz="2800" b="1" dirty="0">
              <a:solidFill>
                <a:srgbClr val="000099"/>
              </a:solidFill>
              <a:latin typeface="Tekton Pro" pitchFamily="34" charset="0"/>
              <a:ea typeface="华文细黑" pitchFamily="2"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2" cstate="print"/>
          <a:srcRect/>
          <a:stretch>
            <a:fillRect/>
          </a:stretch>
        </p:blipFill>
        <p:spPr bwMode="auto">
          <a:xfrm>
            <a:off x="900113" y="188913"/>
            <a:ext cx="6840537" cy="4608512"/>
          </a:xfrm>
          <a:prstGeom prst="rect">
            <a:avLst/>
          </a:prstGeom>
          <a:noFill/>
          <a:ln w="9525">
            <a:noFill/>
            <a:miter lim="800000"/>
            <a:headEnd/>
            <a:tailEnd/>
          </a:ln>
        </p:spPr>
      </p:pic>
      <p:sp>
        <p:nvSpPr>
          <p:cNvPr id="24579" name="TextBox 7"/>
          <p:cNvSpPr txBox="1">
            <a:spLocks noChangeArrowheads="1"/>
          </p:cNvSpPr>
          <p:nvPr/>
        </p:nvSpPr>
        <p:spPr bwMode="auto">
          <a:xfrm>
            <a:off x="1490662" y="4746705"/>
            <a:ext cx="5976938" cy="1882695"/>
          </a:xfrm>
          <a:prstGeom prst="rect">
            <a:avLst/>
          </a:prstGeom>
          <a:noFill/>
          <a:ln w="9525">
            <a:noFill/>
            <a:miter lim="800000"/>
            <a:headEnd/>
            <a:tailEnd/>
          </a:ln>
        </p:spPr>
        <p:txBody>
          <a:bodyPr>
            <a:spAutoFit/>
          </a:bodyPr>
          <a:lstStyle/>
          <a:p>
            <a:pPr>
              <a:lnSpc>
                <a:spcPct val="150000"/>
              </a:lnSpc>
            </a:pPr>
            <a:r>
              <a:rPr lang="en-US" altLang="zh-CN" sz="2000" dirty="0" err="1">
                <a:solidFill>
                  <a:srgbClr val="000099"/>
                </a:solidFill>
                <a:ea typeface="华文细黑" pitchFamily="2" charset="-122"/>
                <a:cs typeface="Times New Roman" pitchFamily="18" charset="0"/>
              </a:rPr>
              <a:t>Endocytosis</a:t>
            </a:r>
            <a:r>
              <a:rPr lang="en-US" altLang="zh-CN" sz="2000" dirty="0">
                <a:solidFill>
                  <a:srgbClr val="000099"/>
                </a:solidFill>
                <a:ea typeface="华文细黑" pitchFamily="2" charset="-122"/>
                <a:cs typeface="Times New Roman" pitchFamily="18" charset="0"/>
              </a:rPr>
              <a:t> of functionalized magnetic </a:t>
            </a:r>
            <a:r>
              <a:rPr lang="en-US" altLang="zh-CN" sz="2000" dirty="0" err="1" smtClean="0">
                <a:solidFill>
                  <a:srgbClr val="000099"/>
                </a:solidFill>
                <a:ea typeface="华文细黑" pitchFamily="2" charset="-122"/>
                <a:cs typeface="Times New Roman" pitchFamily="18" charset="0"/>
              </a:rPr>
              <a:t>nanoparticles</a:t>
            </a:r>
            <a:r>
              <a:rPr lang="zh-CN" altLang="en-US" sz="2000" dirty="0" smtClean="0">
                <a:solidFill>
                  <a:srgbClr val="000099"/>
                </a:solidFill>
                <a:ea typeface="华文细黑" pitchFamily="2" charset="-122"/>
                <a:cs typeface="Times New Roman" pitchFamily="18" charset="0"/>
              </a:rPr>
              <a:t>， </a:t>
            </a:r>
            <a:r>
              <a:rPr lang="en-US" altLang="zh-CN" sz="2000" dirty="0" smtClean="0">
                <a:solidFill>
                  <a:srgbClr val="FF0000"/>
                </a:solidFill>
                <a:ea typeface="华文细黑" pitchFamily="2" charset="-122"/>
                <a:cs typeface="Times New Roman" pitchFamily="18" charset="0"/>
              </a:rPr>
              <a:t>E,F,G,H</a:t>
            </a:r>
            <a:r>
              <a:rPr lang="en-US" altLang="zh-CN" sz="2000" dirty="0">
                <a:solidFill>
                  <a:srgbClr val="FF0000"/>
                </a:solidFill>
                <a:ea typeface="华文细黑" pitchFamily="2" charset="-122"/>
                <a:cs typeface="Times New Roman" pitchFamily="18" charset="0"/>
              </a:rPr>
              <a:t>:  </a:t>
            </a:r>
            <a:r>
              <a:rPr lang="en-US" altLang="zh-CN" sz="2000" dirty="0">
                <a:solidFill>
                  <a:srgbClr val="000099"/>
                </a:solidFill>
                <a:ea typeface="华文细黑" pitchFamily="2" charset="-122"/>
                <a:cs typeface="Times New Roman" pitchFamily="18" charset="0"/>
              </a:rPr>
              <a:t>functionalized NPs enhanced </a:t>
            </a:r>
            <a:r>
              <a:rPr lang="en-US" altLang="zh-CN" sz="2000" dirty="0" smtClean="0">
                <a:solidFill>
                  <a:srgbClr val="000099"/>
                </a:solidFill>
                <a:ea typeface="华文细黑" pitchFamily="2" charset="-122"/>
                <a:cs typeface="Times New Roman" pitchFamily="18" charset="0"/>
              </a:rPr>
              <a:t>absorption</a:t>
            </a:r>
            <a:r>
              <a:rPr lang="zh-CN" altLang="en-US" sz="2000" dirty="0" smtClean="0">
                <a:solidFill>
                  <a:srgbClr val="000099"/>
                </a:solidFill>
                <a:ea typeface="华文细黑" pitchFamily="2" charset="-122"/>
                <a:cs typeface="Times New Roman" pitchFamily="18" charset="0"/>
              </a:rPr>
              <a:t>， </a:t>
            </a:r>
            <a:r>
              <a:rPr lang="en-US" altLang="zh-CN" sz="2000" dirty="0" smtClean="0">
                <a:solidFill>
                  <a:srgbClr val="FF0000"/>
                </a:solidFill>
                <a:ea typeface="华文细黑" pitchFamily="2" charset="-122"/>
                <a:cs typeface="Times New Roman" pitchFamily="18" charset="0"/>
              </a:rPr>
              <a:t>(</a:t>
            </a:r>
            <a:r>
              <a:rPr lang="en-US" altLang="zh-CN" sz="2000" dirty="0">
                <a:solidFill>
                  <a:srgbClr val="FF0000"/>
                </a:solidFill>
                <a:ea typeface="华文细黑" pitchFamily="2" charset="-122"/>
                <a:cs typeface="Times New Roman" pitchFamily="18" charset="0"/>
              </a:rPr>
              <a:t>A,B,C,D),L ,I,J,K,L :  </a:t>
            </a:r>
            <a:r>
              <a:rPr lang="en-US" altLang="zh-CN" sz="2000" dirty="0">
                <a:solidFill>
                  <a:srgbClr val="000099"/>
                </a:solidFill>
                <a:ea typeface="华文细黑" pitchFamily="2" charset="-122"/>
                <a:cs typeface="Times New Roman" pitchFamily="18" charset="0"/>
              </a:rPr>
              <a:t>competing </a:t>
            </a:r>
            <a:r>
              <a:rPr lang="en-US" altLang="zh-CN" sz="2000" dirty="0" smtClean="0">
                <a:solidFill>
                  <a:srgbClr val="000099"/>
                </a:solidFill>
                <a:ea typeface="华文细黑" pitchFamily="2" charset="-122"/>
                <a:cs typeface="Times New Roman" pitchFamily="18" charset="0"/>
              </a:rPr>
              <a:t>inhibition</a:t>
            </a:r>
            <a:r>
              <a:rPr lang="zh-CN" altLang="en-US" sz="2000" dirty="0" smtClean="0">
                <a:solidFill>
                  <a:srgbClr val="000099"/>
                </a:solidFill>
                <a:ea typeface="华文细黑" pitchFamily="2" charset="-122"/>
                <a:cs typeface="Times New Roman" pitchFamily="18" charset="0"/>
              </a:rPr>
              <a:t>，</a:t>
            </a:r>
            <a:r>
              <a:rPr lang="en-US" altLang="zh-CN" sz="2000" dirty="0" smtClean="0">
                <a:solidFill>
                  <a:srgbClr val="FF0000"/>
                </a:solidFill>
                <a:ea typeface="华文细黑" pitchFamily="2" charset="-122"/>
                <a:cs typeface="Times New Roman" pitchFamily="18" charset="0"/>
              </a:rPr>
              <a:t>Control </a:t>
            </a:r>
            <a:r>
              <a:rPr lang="en-US" altLang="zh-CN" sz="2000" dirty="0">
                <a:solidFill>
                  <a:srgbClr val="FF0000"/>
                </a:solidFill>
                <a:ea typeface="华文细黑" pitchFamily="2" charset="-122"/>
                <a:cs typeface="Times New Roman" pitchFamily="18" charset="0"/>
              </a:rPr>
              <a:t>o:</a:t>
            </a:r>
            <a:r>
              <a:rPr lang="en-US" altLang="zh-CN" sz="2000" dirty="0">
                <a:solidFill>
                  <a:srgbClr val="000099"/>
                </a:solidFill>
                <a:ea typeface="华文细黑" pitchFamily="2" charset="-122"/>
                <a:cs typeface="Times New Roman" pitchFamily="18" charset="0"/>
              </a:rPr>
              <a:t> MGC803</a:t>
            </a:r>
            <a:r>
              <a:rPr lang="zh-CN" altLang="en-US" sz="2000" dirty="0">
                <a:solidFill>
                  <a:srgbClr val="000099"/>
                </a:solidFill>
                <a:ea typeface="华文细黑" pitchFamily="2" charset="-122"/>
                <a:cs typeface="Times New Roman" pitchFamily="18" charset="0"/>
              </a:rPr>
              <a:t> </a:t>
            </a:r>
            <a:r>
              <a:rPr lang="en-US" altLang="zh-CN" sz="2000" dirty="0">
                <a:solidFill>
                  <a:srgbClr val="000099"/>
                </a:solidFill>
                <a:ea typeface="华文细黑" pitchFamily="2" charset="-122"/>
                <a:cs typeface="Times New Roman" pitchFamily="18" charset="0"/>
              </a:rPr>
              <a:t>cells</a:t>
            </a:r>
            <a:endParaRPr lang="zh-CN" altLang="en-US" sz="2000" dirty="0">
              <a:solidFill>
                <a:srgbClr val="000099"/>
              </a:solidFill>
              <a:ea typeface="华文细黑"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1908175" y="260350"/>
            <a:ext cx="4895850" cy="3098800"/>
          </a:xfrm>
          <a:prstGeom prst="rect">
            <a:avLst/>
          </a:prstGeom>
          <a:noFill/>
          <a:ln w="9525">
            <a:noFill/>
            <a:miter lim="800000"/>
            <a:headEnd/>
            <a:tailEnd/>
          </a:ln>
        </p:spPr>
      </p:pic>
      <p:sp>
        <p:nvSpPr>
          <p:cNvPr id="25603" name="TextBox 2"/>
          <p:cNvSpPr txBox="1">
            <a:spLocks noChangeArrowheads="1"/>
          </p:cNvSpPr>
          <p:nvPr/>
        </p:nvSpPr>
        <p:spPr bwMode="auto">
          <a:xfrm>
            <a:off x="1152525" y="3284538"/>
            <a:ext cx="6732588" cy="646112"/>
          </a:xfrm>
          <a:prstGeom prst="rect">
            <a:avLst/>
          </a:prstGeom>
          <a:noFill/>
          <a:ln w="9525">
            <a:noFill/>
            <a:miter lim="800000"/>
            <a:headEnd/>
            <a:tailEnd/>
          </a:ln>
        </p:spPr>
        <p:txBody>
          <a:bodyPr>
            <a:spAutoFit/>
          </a:bodyPr>
          <a:lstStyle/>
          <a:p>
            <a:r>
              <a:rPr lang="en-US" altLang="zh-CN" sz="2000" b="1">
                <a:solidFill>
                  <a:srgbClr val="000099"/>
                </a:solidFill>
                <a:latin typeface="华文细黑" pitchFamily="2" charset="-122"/>
                <a:ea typeface="华文细黑" pitchFamily="2" charset="-122"/>
              </a:rPr>
              <a:t>   </a:t>
            </a:r>
            <a:r>
              <a:rPr lang="en-US" altLang="zh-CN" sz="1600" b="1">
                <a:solidFill>
                  <a:srgbClr val="000099"/>
                </a:solidFill>
                <a:latin typeface="华文细黑" pitchFamily="2" charset="-122"/>
                <a:ea typeface="华文细黑" pitchFamily="2" charset="-122"/>
              </a:rPr>
              <a:t>GMI</a:t>
            </a:r>
            <a:r>
              <a:rPr lang="zh-CN" altLang="en-US" sz="1600" b="1">
                <a:solidFill>
                  <a:srgbClr val="000099"/>
                </a:solidFill>
                <a:latin typeface="华文细黑" pitchFamily="2" charset="-122"/>
                <a:ea typeface="华文细黑" pitchFamily="2" charset="-122"/>
              </a:rPr>
              <a:t> </a:t>
            </a:r>
            <a:r>
              <a:rPr lang="en-US" altLang="zh-CN" sz="1600" b="1">
                <a:solidFill>
                  <a:srgbClr val="000099"/>
                </a:solidFill>
                <a:latin typeface="华文细黑" pitchFamily="2" charset="-122"/>
                <a:ea typeface="华文细黑" pitchFamily="2" charset="-122"/>
              </a:rPr>
              <a:t>sensor detection system:</a:t>
            </a:r>
          </a:p>
          <a:p>
            <a:r>
              <a:rPr lang="zh-CN" altLang="en-US" sz="1600" b="1">
                <a:solidFill>
                  <a:srgbClr val="000099"/>
                </a:solidFill>
                <a:latin typeface="华文细黑" pitchFamily="2" charset="-122"/>
                <a:ea typeface="华文细黑" pitchFamily="2" charset="-122"/>
              </a:rPr>
              <a:t>（</a:t>
            </a:r>
            <a:r>
              <a:rPr lang="en-US" altLang="zh-CN" sz="1600" b="1">
                <a:solidFill>
                  <a:srgbClr val="000099"/>
                </a:solidFill>
                <a:latin typeface="华文细黑" pitchFamily="2" charset="-122"/>
                <a:ea typeface="华文细黑" pitchFamily="2" charset="-122"/>
              </a:rPr>
              <a:t>A) sensing system</a:t>
            </a:r>
            <a:r>
              <a:rPr lang="zh-CN" altLang="en-US" sz="1600" b="1">
                <a:solidFill>
                  <a:srgbClr val="000099"/>
                </a:solidFill>
                <a:latin typeface="华文细黑" pitchFamily="2" charset="-122"/>
                <a:ea typeface="华文细黑" pitchFamily="2" charset="-122"/>
              </a:rPr>
              <a:t>；（</a:t>
            </a:r>
            <a:r>
              <a:rPr lang="en-US" altLang="zh-CN" sz="1600" b="1">
                <a:solidFill>
                  <a:srgbClr val="000099"/>
                </a:solidFill>
                <a:latin typeface="华文细黑" pitchFamily="2" charset="-122"/>
                <a:ea typeface="华文细黑" pitchFamily="2" charset="-122"/>
              </a:rPr>
              <a:t>B)GMI sensing element </a:t>
            </a:r>
            <a:endParaRPr lang="zh-CN" altLang="en-US" sz="1600" b="1">
              <a:solidFill>
                <a:srgbClr val="000099"/>
              </a:solidFill>
              <a:latin typeface="华文细黑" pitchFamily="2" charset="-122"/>
              <a:ea typeface="华文细黑" pitchFamily="2" charset="-122"/>
            </a:endParaRPr>
          </a:p>
        </p:txBody>
      </p:sp>
      <p:pic>
        <p:nvPicPr>
          <p:cNvPr id="25604" name="Picture 3"/>
          <p:cNvPicPr>
            <a:picLocks noChangeAspect="1" noChangeArrowheads="1"/>
          </p:cNvPicPr>
          <p:nvPr/>
        </p:nvPicPr>
        <p:blipFill>
          <a:blip r:embed="rId3" cstate="print"/>
          <a:srcRect/>
          <a:stretch>
            <a:fillRect/>
          </a:stretch>
        </p:blipFill>
        <p:spPr bwMode="auto">
          <a:xfrm>
            <a:off x="1627188" y="4076700"/>
            <a:ext cx="5105400" cy="2200275"/>
          </a:xfrm>
          <a:prstGeom prst="rect">
            <a:avLst/>
          </a:prstGeom>
          <a:noFill/>
          <a:ln w="9525">
            <a:noFill/>
            <a:miter lim="800000"/>
            <a:headEnd/>
            <a:tailEnd/>
          </a:ln>
        </p:spPr>
      </p:pic>
      <p:sp>
        <p:nvSpPr>
          <p:cNvPr id="25605" name="TextBox 4"/>
          <p:cNvSpPr txBox="1">
            <a:spLocks noChangeArrowheads="1"/>
          </p:cNvSpPr>
          <p:nvPr/>
        </p:nvSpPr>
        <p:spPr bwMode="auto">
          <a:xfrm>
            <a:off x="1476375" y="6381750"/>
            <a:ext cx="6448425" cy="368300"/>
          </a:xfrm>
          <a:prstGeom prst="rect">
            <a:avLst/>
          </a:prstGeom>
          <a:noFill/>
          <a:ln w="9525">
            <a:noFill/>
            <a:miter lim="800000"/>
            <a:headEnd/>
            <a:tailEnd/>
          </a:ln>
        </p:spPr>
        <p:txBody>
          <a:bodyPr wrap="square">
            <a:spAutoFit/>
          </a:bodyPr>
          <a:lstStyle/>
          <a:p>
            <a:r>
              <a:rPr lang="en-US" altLang="zh-CN" sz="1800" dirty="0">
                <a:solidFill>
                  <a:srgbClr val="000099"/>
                </a:solidFill>
                <a:cs typeface="Times New Roman" pitchFamily="18" charset="0"/>
              </a:rPr>
              <a:t>Functionalized magnetic </a:t>
            </a:r>
            <a:r>
              <a:rPr lang="en-US" altLang="zh-CN" sz="1800" dirty="0" err="1">
                <a:solidFill>
                  <a:srgbClr val="000099"/>
                </a:solidFill>
                <a:cs typeface="Times New Roman" pitchFamily="18" charset="0"/>
              </a:rPr>
              <a:t>nanoparticles</a:t>
            </a:r>
            <a:r>
              <a:rPr lang="en-US" altLang="zh-CN" sz="1800" dirty="0">
                <a:solidFill>
                  <a:srgbClr val="000099"/>
                </a:solidFill>
                <a:cs typeface="Times New Roman" pitchFamily="18" charset="0"/>
              </a:rPr>
              <a:t>: (A)TEM;(B) SEM</a:t>
            </a:r>
            <a:endParaRPr lang="zh-CN" altLang="en-US" sz="1800" dirty="0">
              <a:solidFill>
                <a:srgbClr val="000099"/>
              </a:solidFill>
              <a:cs typeface="Times New Roman" pitchFamily="18" charset="0"/>
            </a:endParaRPr>
          </a:p>
        </p:txBody>
      </p:sp>
      <p:pic>
        <p:nvPicPr>
          <p:cNvPr id="6" name="图片 5"/>
          <p:cNvPicPr/>
          <p:nvPr/>
        </p:nvPicPr>
        <p:blipFill>
          <a:blip r:embed="rId4" cstate="print"/>
          <a:srcRect/>
          <a:stretch>
            <a:fillRect/>
          </a:stretch>
        </p:blipFill>
        <p:spPr bwMode="auto">
          <a:xfrm>
            <a:off x="6357950" y="2000240"/>
            <a:ext cx="2618657" cy="11247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0" y="4495800"/>
            <a:ext cx="3733800" cy="1692771"/>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l">
              <a:lnSpc>
                <a:spcPct val="130000"/>
              </a:lnSpc>
              <a:buClr>
                <a:srgbClr val="12357C"/>
              </a:buClr>
              <a:buFont typeface="Wingdings" pitchFamily="2" charset="2"/>
              <a:buChar char="l"/>
              <a:defRPr/>
            </a:pPr>
            <a:r>
              <a:rPr lang="zh-CN" altLang="en-US" sz="1500" dirty="0">
                <a:solidFill>
                  <a:schemeClr val="tx2"/>
                </a:solidFill>
                <a:effectLst>
                  <a:outerShdw blurRad="38100" dist="38100" dir="2700000" algn="tl">
                    <a:srgbClr val="C0C0C0"/>
                  </a:outerShdw>
                </a:effectLst>
                <a:latin typeface="黑体" pitchFamily="49" charset="-122"/>
                <a:ea typeface="黑体" pitchFamily="49" charset="-122"/>
              </a:rPr>
              <a:t> </a:t>
            </a: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血液中胃癌细胞的快速捕获</a:t>
            </a:r>
          </a:p>
          <a:p>
            <a:pPr algn="l">
              <a:lnSpc>
                <a:spcPct val="130000"/>
              </a:lnSpc>
              <a:buClr>
                <a:srgbClr val="12357C"/>
              </a:buClr>
              <a:buFont typeface="Wingdings" pitchFamily="2" charset="2"/>
              <a:buChar char="l"/>
              <a:defRPr/>
            </a:pPr>
            <a:r>
              <a:rPr lang="en-US" altLang="zh-CN" sz="2000" dirty="0">
                <a:solidFill>
                  <a:schemeClr val="tx2"/>
                </a:solidFill>
                <a:effectLst>
                  <a:outerShdw blurRad="38100" dist="38100" dir="2700000" algn="tl">
                    <a:srgbClr val="C0C0C0"/>
                  </a:outerShdw>
                </a:effectLst>
                <a:latin typeface="黑体" pitchFamily="49" charset="-122"/>
                <a:ea typeface="黑体" pitchFamily="49" charset="-122"/>
              </a:rPr>
              <a:t> </a:t>
            </a: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可用于疗效监测</a:t>
            </a:r>
          </a:p>
          <a:p>
            <a:pPr algn="l">
              <a:lnSpc>
                <a:spcPct val="130000"/>
              </a:lnSpc>
              <a:buClr>
                <a:srgbClr val="12357C"/>
              </a:buClr>
              <a:buFont typeface="Wingdings" pitchFamily="2" charset="2"/>
              <a:buChar char="l"/>
              <a:defRPr/>
            </a:pP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 </a:t>
            </a:r>
            <a:r>
              <a:rPr lang="zh-CN" altLang="en-US" sz="2000" dirty="0" smtClean="0">
                <a:solidFill>
                  <a:schemeClr val="tx2"/>
                </a:solidFill>
                <a:effectLst>
                  <a:outerShdw blurRad="38100" dist="38100" dir="2700000" algn="tl">
                    <a:srgbClr val="C0C0C0"/>
                  </a:outerShdw>
                </a:effectLst>
                <a:latin typeface="黑体" pitchFamily="49" charset="-122"/>
                <a:ea typeface="黑体" pitchFamily="49" charset="-122"/>
              </a:rPr>
              <a:t>检测</a:t>
            </a: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时间</a:t>
            </a:r>
            <a:r>
              <a:rPr lang="en-US" altLang="zh-CN" sz="2000" dirty="0">
                <a:solidFill>
                  <a:schemeClr val="tx2"/>
                </a:solidFill>
                <a:effectLst>
                  <a:outerShdw blurRad="38100" dist="38100" dir="2700000" algn="tl">
                    <a:srgbClr val="C0C0C0"/>
                  </a:outerShdw>
                </a:effectLst>
                <a:latin typeface="黑体" pitchFamily="49" charset="-122"/>
                <a:ea typeface="黑体" pitchFamily="49" charset="-122"/>
              </a:rPr>
              <a:t>20</a:t>
            </a: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分钟</a:t>
            </a:r>
            <a:endParaRPr lang="en-US" altLang="zh-CN" sz="2000" dirty="0">
              <a:solidFill>
                <a:schemeClr val="tx2"/>
              </a:solidFill>
              <a:effectLst>
                <a:outerShdw blurRad="38100" dist="38100" dir="2700000" algn="tl">
                  <a:srgbClr val="C0C0C0"/>
                </a:outerShdw>
              </a:effectLst>
              <a:latin typeface="黑体" pitchFamily="49" charset="-122"/>
              <a:ea typeface="黑体" pitchFamily="49" charset="-122"/>
            </a:endParaRPr>
          </a:p>
          <a:p>
            <a:pPr algn="l">
              <a:lnSpc>
                <a:spcPct val="130000"/>
              </a:lnSpc>
              <a:buClr>
                <a:srgbClr val="12357C"/>
              </a:buClr>
              <a:buFont typeface="Wingdings" pitchFamily="2" charset="2"/>
              <a:buChar char="l"/>
              <a:defRPr/>
            </a:pP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 特异性</a:t>
            </a:r>
            <a:r>
              <a:rPr lang="en-US" altLang="zh-CN" sz="2000" dirty="0">
                <a:solidFill>
                  <a:schemeClr val="tx2"/>
                </a:solidFill>
                <a:effectLst>
                  <a:outerShdw blurRad="38100" dist="38100" dir="2700000" algn="tl">
                    <a:srgbClr val="C0C0C0"/>
                  </a:outerShdw>
                </a:effectLst>
                <a:latin typeface="黑体" pitchFamily="49" charset="-122"/>
                <a:ea typeface="黑体" pitchFamily="49" charset="-122"/>
              </a:rPr>
              <a:t>100%</a:t>
            </a:r>
            <a:r>
              <a:rPr lang="zh-CN" altLang="en-US" sz="2000" dirty="0">
                <a:solidFill>
                  <a:schemeClr val="tx2"/>
                </a:solidFill>
                <a:effectLst>
                  <a:outerShdw blurRad="38100" dist="38100" dir="2700000" algn="tl">
                    <a:srgbClr val="C0C0C0"/>
                  </a:outerShdw>
                </a:effectLst>
                <a:latin typeface="黑体" pitchFamily="49" charset="-122"/>
                <a:ea typeface="黑体" pitchFamily="49" charset="-122"/>
              </a:rPr>
              <a:t> </a:t>
            </a:r>
          </a:p>
        </p:txBody>
      </p:sp>
    </p:spTree>
    <p:controls>
      <p:control spid="81922" name="ShockwaveFlash1" r:id="rId2" imgW="5329449" imgH="3239809"/>
    </p:controls>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cstate="print"/>
          <a:srcRect/>
          <a:stretch>
            <a:fillRect/>
          </a:stretch>
        </p:blipFill>
        <p:spPr bwMode="auto">
          <a:xfrm>
            <a:off x="323850" y="476250"/>
            <a:ext cx="4054475" cy="3024188"/>
          </a:xfrm>
          <a:prstGeom prst="rect">
            <a:avLst/>
          </a:prstGeom>
          <a:noFill/>
          <a:ln w="9525">
            <a:noFill/>
            <a:miter lim="800000"/>
            <a:headEnd/>
            <a:tailEnd/>
          </a:ln>
        </p:spPr>
      </p:pic>
      <p:pic>
        <p:nvPicPr>
          <p:cNvPr id="43011" name="Picture 3"/>
          <p:cNvPicPr>
            <a:picLocks noChangeAspect="1" noChangeArrowheads="1"/>
          </p:cNvPicPr>
          <p:nvPr/>
        </p:nvPicPr>
        <p:blipFill>
          <a:blip r:embed="rId3" cstate="print"/>
          <a:srcRect/>
          <a:stretch>
            <a:fillRect/>
          </a:stretch>
        </p:blipFill>
        <p:spPr bwMode="auto">
          <a:xfrm>
            <a:off x="4427538" y="476250"/>
            <a:ext cx="3960812" cy="3024188"/>
          </a:xfrm>
          <a:prstGeom prst="rect">
            <a:avLst/>
          </a:prstGeom>
          <a:noFill/>
          <a:ln w="9525">
            <a:noFill/>
            <a:miter lim="800000"/>
            <a:headEnd/>
            <a:tailEnd/>
          </a:ln>
        </p:spPr>
      </p:pic>
      <p:pic>
        <p:nvPicPr>
          <p:cNvPr id="43012" name="Picture 4"/>
          <p:cNvPicPr>
            <a:picLocks noChangeAspect="1" noChangeArrowheads="1"/>
          </p:cNvPicPr>
          <p:nvPr/>
        </p:nvPicPr>
        <p:blipFill>
          <a:blip r:embed="rId4" cstate="print"/>
          <a:srcRect/>
          <a:stretch>
            <a:fillRect/>
          </a:stretch>
        </p:blipFill>
        <p:spPr bwMode="auto">
          <a:xfrm>
            <a:off x="2843213" y="3573463"/>
            <a:ext cx="3819525" cy="2752725"/>
          </a:xfrm>
          <a:prstGeom prst="rect">
            <a:avLst/>
          </a:prstGeom>
          <a:noFill/>
          <a:ln w="9525">
            <a:noFill/>
            <a:miter lim="800000"/>
            <a:headEnd/>
            <a:tailEnd/>
          </a:ln>
        </p:spPr>
      </p:pic>
      <p:sp>
        <p:nvSpPr>
          <p:cNvPr id="5" name="TextBox 4"/>
          <p:cNvSpPr txBox="1"/>
          <p:nvPr/>
        </p:nvSpPr>
        <p:spPr>
          <a:xfrm>
            <a:off x="685800" y="6237312"/>
            <a:ext cx="7924800" cy="307777"/>
          </a:xfrm>
          <a:prstGeom prst="rect">
            <a:avLst/>
          </a:prstGeom>
          <a:noFill/>
        </p:spPr>
        <p:txBody>
          <a:bodyPr wrap="square" rtlCol="0">
            <a:spAutoFit/>
          </a:bodyPr>
          <a:lstStyle/>
          <a:p>
            <a:pPr algn="l"/>
            <a:r>
              <a:rPr lang="en-US" altLang="zh-CN" sz="1400" b="0" dirty="0" smtClean="0">
                <a:solidFill>
                  <a:srgbClr val="000099"/>
                </a:solidFill>
                <a:latin typeface="Times New Roman" pitchFamily="18" charset="0"/>
                <a:ea typeface="+mj-ea"/>
                <a:cs typeface="Times New Roman" pitchFamily="18" charset="0"/>
              </a:rPr>
              <a:t>Chen, </a:t>
            </a:r>
            <a:r>
              <a:rPr lang="zh-CN" altLang="en-US" sz="1400" b="0" dirty="0" smtClean="0">
                <a:solidFill>
                  <a:srgbClr val="000099"/>
                </a:solidFill>
                <a:latin typeface="Times New Roman" pitchFamily="18" charset="0"/>
                <a:ea typeface="+mj-ea"/>
                <a:cs typeface="Times New Roman" pitchFamily="18" charset="0"/>
              </a:rPr>
              <a:t> </a:t>
            </a:r>
            <a:r>
              <a:rPr lang="en-US" altLang="zh-CN" sz="1400" b="0" dirty="0" smtClean="0">
                <a:solidFill>
                  <a:srgbClr val="000099"/>
                </a:solidFill>
                <a:latin typeface="Times New Roman" pitchFamily="18" charset="0"/>
                <a:ea typeface="+mj-ea"/>
                <a:cs typeface="Times New Roman" pitchFamily="18" charset="0"/>
              </a:rPr>
              <a:t>et al. </a:t>
            </a:r>
            <a:r>
              <a:rPr lang="en-US" altLang="zh-CN" sz="1400" i="1" dirty="0" smtClean="0">
                <a:solidFill>
                  <a:srgbClr val="000099"/>
                </a:solidFill>
                <a:latin typeface="Times New Roman" pitchFamily="18" charset="0"/>
                <a:ea typeface="+mj-ea"/>
                <a:cs typeface="Times New Roman" pitchFamily="18" charset="0"/>
              </a:rPr>
              <a:t>Biosensors and  Bioelectronics </a:t>
            </a:r>
            <a:r>
              <a:rPr lang="en-US" altLang="zh-CN" sz="1400" dirty="0" smtClean="0">
                <a:solidFill>
                  <a:srgbClr val="000099"/>
                </a:solidFill>
                <a:latin typeface="Times New Roman" pitchFamily="18" charset="0"/>
                <a:ea typeface="+mj-ea"/>
                <a:cs typeface="Times New Roman" pitchFamily="18" charset="0"/>
              </a:rPr>
              <a:t>2011</a:t>
            </a:r>
            <a:r>
              <a:rPr lang="zh-CN" altLang="en-US" sz="1400" dirty="0" smtClean="0">
                <a:solidFill>
                  <a:srgbClr val="000099"/>
                </a:solidFill>
                <a:latin typeface="Times New Roman" pitchFamily="18" charset="0"/>
                <a:ea typeface="+mj-ea"/>
                <a:cs typeface="Times New Roman" pitchFamily="18" charset="0"/>
              </a:rPr>
              <a:t>：</a:t>
            </a:r>
            <a:r>
              <a:rPr lang="en-US" altLang="zh-CN" sz="1400" dirty="0" smtClean="0">
                <a:solidFill>
                  <a:srgbClr val="000099"/>
                </a:solidFill>
                <a:latin typeface="Times New Roman" pitchFamily="18" charset="0"/>
                <a:ea typeface="+mj-ea"/>
                <a:cs typeface="Times New Roman" pitchFamily="18" charset="0"/>
              </a:rPr>
              <a:t>6</a:t>
            </a:r>
            <a:r>
              <a:rPr lang="zh-CN" altLang="en-US" sz="1400" dirty="0" smtClean="0">
                <a:solidFill>
                  <a:srgbClr val="000099"/>
                </a:solidFill>
                <a:latin typeface="Times New Roman" pitchFamily="18" charset="0"/>
                <a:ea typeface="+mj-ea"/>
                <a:cs typeface="Times New Roman" pitchFamily="18" charset="0"/>
              </a:rPr>
              <a:t>：</a:t>
            </a:r>
            <a:r>
              <a:rPr lang="en-US" altLang="zh-CN" sz="1400" dirty="0" smtClean="0">
                <a:solidFill>
                  <a:srgbClr val="000099"/>
                </a:solidFill>
                <a:latin typeface="Times New Roman" pitchFamily="18" charset="0"/>
                <a:ea typeface="+mj-ea"/>
                <a:cs typeface="Times New Roman" pitchFamily="18" charset="0"/>
              </a:rPr>
              <a:t>2435-2442.</a:t>
            </a:r>
            <a:endParaRPr lang="zh-CN" altLang="en-US" sz="1400" dirty="0">
              <a:solidFill>
                <a:srgbClr val="000099"/>
              </a:solidFill>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图片 33" descr="4"/>
          <p:cNvPicPr>
            <a:picLocks noChangeAspect="1" noChangeArrowheads="1"/>
          </p:cNvPicPr>
          <p:nvPr/>
        </p:nvPicPr>
        <p:blipFill>
          <a:blip r:embed="rId3" cstate="print"/>
          <a:srcRect/>
          <a:stretch>
            <a:fillRect/>
          </a:stretch>
        </p:blipFill>
        <p:spPr bwMode="auto">
          <a:xfrm>
            <a:off x="533400" y="1828800"/>
            <a:ext cx="3962400" cy="2889250"/>
          </a:xfrm>
          <a:prstGeom prst="rect">
            <a:avLst/>
          </a:prstGeom>
          <a:noFill/>
          <a:ln w="9525">
            <a:noFill/>
            <a:miter lim="800000"/>
            <a:headEnd/>
            <a:tailEnd/>
          </a:ln>
        </p:spPr>
      </p:pic>
      <p:pic>
        <p:nvPicPr>
          <p:cNvPr id="61445" name="图片 34" descr="6"/>
          <p:cNvPicPr>
            <a:picLocks noChangeAspect="1" noChangeArrowheads="1"/>
          </p:cNvPicPr>
          <p:nvPr/>
        </p:nvPicPr>
        <p:blipFill>
          <a:blip r:embed="rId4" cstate="print"/>
          <a:srcRect/>
          <a:stretch>
            <a:fillRect/>
          </a:stretch>
        </p:blipFill>
        <p:spPr bwMode="auto">
          <a:xfrm>
            <a:off x="4733925" y="1828800"/>
            <a:ext cx="3800475" cy="2895600"/>
          </a:xfrm>
          <a:prstGeom prst="rect">
            <a:avLst/>
          </a:prstGeom>
          <a:noFill/>
          <a:ln w="9525">
            <a:noFill/>
            <a:miter lim="800000"/>
            <a:headEnd/>
            <a:tailEnd/>
          </a:ln>
        </p:spPr>
      </p:pic>
      <p:sp>
        <p:nvSpPr>
          <p:cNvPr id="61446" name="Text Box 6"/>
          <p:cNvSpPr txBox="1">
            <a:spLocks noChangeArrowheads="1"/>
          </p:cNvSpPr>
          <p:nvPr/>
        </p:nvSpPr>
        <p:spPr bwMode="auto">
          <a:xfrm>
            <a:off x="467544" y="4800600"/>
            <a:ext cx="3494856" cy="338554"/>
          </a:xfrm>
          <a:prstGeom prst="rect">
            <a:avLst/>
          </a:prstGeom>
          <a:noFill/>
          <a:ln w="9525">
            <a:noFill/>
            <a:miter lim="800000"/>
            <a:headEnd/>
            <a:tailEnd/>
          </a:ln>
          <a:effectLst/>
        </p:spPr>
        <p:txBody>
          <a:bodyPr wrap="square">
            <a:spAutoFit/>
          </a:bodyPr>
          <a:lstStyle/>
          <a:p>
            <a:pPr>
              <a:spcBef>
                <a:spcPct val="50000"/>
              </a:spcBef>
            </a:pPr>
            <a:r>
              <a:rPr lang="en-US" altLang="zh-CN" sz="1600" b="1" dirty="0" smtClean="0"/>
              <a:t>SEM picture of magnetic column </a:t>
            </a:r>
            <a:r>
              <a:rPr lang="zh-CN" altLang="en-US" sz="1600" b="1" dirty="0" smtClean="0"/>
              <a:t> </a:t>
            </a:r>
            <a:endParaRPr lang="zh-CN" altLang="en-US" sz="1600" b="1" dirty="0"/>
          </a:p>
        </p:txBody>
      </p:sp>
      <p:sp>
        <p:nvSpPr>
          <p:cNvPr id="61447" name="Text Box 7"/>
          <p:cNvSpPr txBox="1">
            <a:spLocks noChangeArrowheads="1"/>
          </p:cNvSpPr>
          <p:nvPr/>
        </p:nvSpPr>
        <p:spPr bwMode="auto">
          <a:xfrm>
            <a:off x="4932040" y="4800600"/>
            <a:ext cx="3526160" cy="338554"/>
          </a:xfrm>
          <a:prstGeom prst="rect">
            <a:avLst/>
          </a:prstGeom>
          <a:noFill/>
          <a:ln w="9525">
            <a:noFill/>
            <a:miter lim="800000"/>
            <a:headEnd/>
            <a:tailEnd/>
          </a:ln>
          <a:effectLst/>
        </p:spPr>
        <p:txBody>
          <a:bodyPr wrap="square">
            <a:spAutoFit/>
          </a:bodyPr>
          <a:lstStyle/>
          <a:p>
            <a:pPr>
              <a:spcBef>
                <a:spcPct val="50000"/>
              </a:spcBef>
            </a:pPr>
            <a:r>
              <a:rPr lang="en-US" altLang="zh-CN" sz="1600" b="1" dirty="0" smtClean="0"/>
              <a:t>Cancer cell capturing picture </a:t>
            </a:r>
            <a:r>
              <a:rPr lang="zh-CN" altLang="en-US" sz="1600" b="1" dirty="0" smtClean="0"/>
              <a:t> </a:t>
            </a:r>
            <a:endParaRPr lang="zh-CN" altLang="en-US" sz="1600" b="1" dirty="0"/>
          </a:p>
        </p:txBody>
      </p:sp>
      <p:sp>
        <p:nvSpPr>
          <p:cNvPr id="61449" name="Text Box 9"/>
          <p:cNvSpPr txBox="1">
            <a:spLocks noChangeArrowheads="1"/>
          </p:cNvSpPr>
          <p:nvPr/>
        </p:nvSpPr>
        <p:spPr bwMode="auto">
          <a:xfrm>
            <a:off x="1236440" y="914400"/>
            <a:ext cx="6840760" cy="427746"/>
          </a:xfrm>
          <a:prstGeom prst="rect">
            <a:avLst/>
          </a:prstGeom>
          <a:noFill/>
          <a:ln w="9525">
            <a:noFill/>
            <a:miter lim="800000"/>
            <a:headEnd/>
            <a:tailEnd/>
          </a:ln>
          <a:effectLst/>
        </p:spPr>
        <p:txBody>
          <a:bodyPr wrap="square">
            <a:spAutoFit/>
          </a:bodyPr>
          <a:lstStyle/>
          <a:p>
            <a:pPr>
              <a:lnSpc>
                <a:spcPct val="120000"/>
              </a:lnSpc>
              <a:spcBef>
                <a:spcPct val="50000"/>
              </a:spcBef>
            </a:pPr>
            <a:r>
              <a:rPr lang="en-US" altLang="zh-CN" sz="2000" b="1" dirty="0" smtClean="0">
                <a:latin typeface="Tekton Pro" pitchFamily="34" charset="0"/>
                <a:ea typeface="黑体" pitchFamily="49" charset="-122"/>
              </a:rPr>
              <a:t>MEMS Capturing Chip based on Magnetic column</a:t>
            </a:r>
            <a:r>
              <a:rPr lang="zh-CN" altLang="en-US" sz="2000" b="1" dirty="0" smtClean="0">
                <a:latin typeface="Tekton Pro" pitchFamily="34" charset="0"/>
                <a:ea typeface="黑体" pitchFamily="49" charset="-122"/>
              </a:rPr>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0001"/>
          <p:cNvPicPr>
            <a:picLocks noChangeAspect="1" noChangeArrowheads="1"/>
          </p:cNvPicPr>
          <p:nvPr/>
        </p:nvPicPr>
        <p:blipFill>
          <a:blip r:embed="rId2" cstate="print"/>
          <a:srcRect/>
          <a:stretch>
            <a:fillRect/>
          </a:stretch>
        </p:blipFill>
        <p:spPr bwMode="auto">
          <a:xfrm>
            <a:off x="685800" y="1828800"/>
            <a:ext cx="7467600" cy="2781300"/>
          </a:xfrm>
          <a:prstGeom prst="rect">
            <a:avLst/>
          </a:prstGeom>
          <a:noFill/>
          <a:ln w="9525">
            <a:noFill/>
            <a:miter lim="800000"/>
            <a:headEnd/>
            <a:tailEnd/>
          </a:ln>
        </p:spPr>
      </p:pic>
      <p:sp>
        <p:nvSpPr>
          <p:cNvPr id="3" name="TextBox 5"/>
          <p:cNvSpPr txBox="1">
            <a:spLocks noChangeArrowheads="1"/>
          </p:cNvSpPr>
          <p:nvPr/>
        </p:nvSpPr>
        <p:spPr bwMode="auto">
          <a:xfrm>
            <a:off x="1066800" y="5334000"/>
            <a:ext cx="7162800" cy="276999"/>
          </a:xfrm>
          <a:prstGeom prst="rect">
            <a:avLst/>
          </a:prstGeom>
          <a:noFill/>
          <a:ln w="9525">
            <a:noFill/>
            <a:miter lim="800000"/>
            <a:headEnd/>
            <a:tailEnd/>
          </a:ln>
        </p:spPr>
        <p:txBody>
          <a:bodyPr>
            <a:spAutoFit/>
          </a:bodyPr>
          <a:lstStyle/>
          <a:p>
            <a:r>
              <a:rPr lang="en-US" altLang="zh-CN" sz="1200" dirty="0" smtClean="0">
                <a:solidFill>
                  <a:srgbClr val="0808B8"/>
                </a:solidFill>
                <a:latin typeface="Tekton Pro" pitchFamily="34" charset="0"/>
                <a:ea typeface="楷体" pitchFamily="49" charset="-122"/>
              </a:rPr>
              <a:t>ZL 201110224663.8</a:t>
            </a:r>
            <a:endParaRPr lang="zh-CN" altLang="en-US" sz="1200" dirty="0">
              <a:solidFill>
                <a:srgbClr val="FF0000"/>
              </a:solidFill>
              <a:latin typeface="Tekton Pro" pitchFamily="34" charset="0"/>
              <a:ea typeface="楷体" pitchFamily="49" charset="-122"/>
            </a:endParaRPr>
          </a:p>
        </p:txBody>
      </p:sp>
      <p:sp>
        <p:nvSpPr>
          <p:cNvPr id="4" name="TextBox 3"/>
          <p:cNvSpPr txBox="1"/>
          <p:nvPr/>
        </p:nvSpPr>
        <p:spPr>
          <a:xfrm>
            <a:off x="2309664" y="4648200"/>
            <a:ext cx="6300936" cy="307777"/>
          </a:xfrm>
          <a:prstGeom prst="rect">
            <a:avLst/>
          </a:prstGeom>
          <a:noFill/>
        </p:spPr>
        <p:txBody>
          <a:bodyPr wrap="square">
            <a:spAutoFit/>
          </a:bodyPr>
          <a:lstStyle/>
          <a:p>
            <a:pPr>
              <a:defRPr/>
            </a:pPr>
            <a:r>
              <a:rPr lang="en-US" altLang="zh-CN" sz="1400" dirty="0" smtClean="0">
                <a:latin typeface="Tekton Pro" pitchFamily="34" charset="0"/>
              </a:rPr>
              <a:t>Mixture  </a:t>
            </a:r>
            <a:r>
              <a:rPr lang="en-US" altLang="zh-CN" sz="1400" dirty="0" err="1" smtClean="0">
                <a:latin typeface="Tekton Pro" pitchFamily="34" charset="0"/>
              </a:rPr>
              <a:t>lysis</a:t>
            </a:r>
            <a:r>
              <a:rPr lang="zh-CN" altLang="en-US" sz="1400" dirty="0" smtClean="0">
                <a:latin typeface="Tekton Pro" pitchFamily="34" charset="0"/>
              </a:rPr>
              <a:t>       </a:t>
            </a:r>
            <a:r>
              <a:rPr lang="en-US" altLang="zh-CN" sz="1400" dirty="0" smtClean="0">
                <a:latin typeface="Tekton Pro" pitchFamily="34" charset="0"/>
              </a:rPr>
              <a:t>white cell capturing </a:t>
            </a:r>
            <a:r>
              <a:rPr lang="zh-CN" altLang="en-US" sz="1400" dirty="0" smtClean="0">
                <a:latin typeface="Tekton Pro" pitchFamily="34" charset="0"/>
              </a:rPr>
              <a:t>     </a:t>
            </a:r>
            <a:r>
              <a:rPr lang="en-US" altLang="zh-CN" sz="1400" dirty="0" smtClean="0">
                <a:latin typeface="Tekton Pro" pitchFamily="34" charset="0"/>
              </a:rPr>
              <a:t>cancer  cell capturing </a:t>
            </a:r>
            <a:endParaRPr lang="zh-CN" altLang="en-US" sz="1400" dirty="0">
              <a:latin typeface="Tekton Pro" pitchFamily="34" charset="0"/>
            </a:endParaRPr>
          </a:p>
        </p:txBody>
      </p:sp>
      <p:sp>
        <p:nvSpPr>
          <p:cNvPr id="6" name="矩形 5"/>
          <p:cNvSpPr/>
          <p:nvPr/>
        </p:nvSpPr>
        <p:spPr>
          <a:xfrm>
            <a:off x="395536" y="764704"/>
            <a:ext cx="8424936" cy="494751"/>
          </a:xfrm>
          <a:prstGeom prst="rect">
            <a:avLst/>
          </a:prstGeom>
        </p:spPr>
        <p:txBody>
          <a:bodyPr wrap="square">
            <a:spAutoFit/>
          </a:bodyPr>
          <a:lstStyle/>
          <a:p>
            <a:pPr>
              <a:lnSpc>
                <a:spcPct val="120000"/>
              </a:lnSpc>
            </a:pPr>
            <a:r>
              <a:rPr lang="en-US" altLang="zh-CN" sz="2400" b="1" dirty="0" smtClean="0">
                <a:latin typeface="Tekton Pro" pitchFamily="34" charset="0"/>
                <a:ea typeface="黑体" pitchFamily="49" charset="-122"/>
              </a:rPr>
              <a:t>One rapid isolation and capturing chip for CTC cancer </a:t>
            </a:r>
            <a:endParaRPr lang="zh-CN" altLang="en-US" sz="2400" b="1" dirty="0" smtClean="0">
              <a:latin typeface="Tekton Pro" pitchFamily="34" charset="0"/>
              <a:ea typeface="黑体" pitchFamily="49" charset="-122"/>
            </a:endParaRPr>
          </a:p>
        </p:txBody>
      </p:sp>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3" cstate="print"/>
          <a:srcRect/>
          <a:stretch>
            <a:fillRect/>
          </a:stretch>
        </p:blipFill>
        <p:spPr bwMode="auto">
          <a:xfrm>
            <a:off x="395536" y="1412776"/>
            <a:ext cx="4310696" cy="2304256"/>
          </a:xfrm>
          <a:prstGeom prst="rect">
            <a:avLst/>
          </a:prstGeom>
          <a:noFill/>
          <a:ln w="9525">
            <a:solidFill>
              <a:srgbClr val="000066"/>
            </a:solidFill>
            <a:miter lim="800000"/>
            <a:headEnd/>
            <a:tailEnd/>
          </a:ln>
        </p:spPr>
      </p:pic>
      <p:pic>
        <p:nvPicPr>
          <p:cNvPr id="3" name="IMG_0788.wmv">
            <a:hlinkClick r:id="" action="ppaction://media"/>
          </p:cNvPr>
          <p:cNvPicPr>
            <a:picLocks noRot="1" noChangeAspect="1"/>
          </p:cNvPicPr>
          <p:nvPr>
            <a:videoFile r:link="rId1"/>
          </p:nvPr>
        </p:nvPicPr>
        <p:blipFill>
          <a:blip r:embed="rId4" cstate="print"/>
          <a:stretch>
            <a:fillRect/>
          </a:stretch>
        </p:blipFill>
        <p:spPr>
          <a:xfrm>
            <a:off x="5076056" y="1196752"/>
            <a:ext cx="2890461" cy="2664296"/>
          </a:xfrm>
          <a:prstGeom prst="rect">
            <a:avLst/>
          </a:prstGeom>
        </p:spPr>
      </p:pic>
      <p:pic>
        <p:nvPicPr>
          <p:cNvPr id="90115" name="Picture 3" descr="G:\yanghao微流控通道2013\20130911\1-02.tif"/>
          <p:cNvPicPr>
            <a:picLocks noChangeAspect="1" noChangeArrowheads="1"/>
          </p:cNvPicPr>
          <p:nvPr/>
        </p:nvPicPr>
        <p:blipFill>
          <a:blip r:embed="rId5" cstate="print"/>
          <a:srcRect/>
          <a:stretch>
            <a:fillRect/>
          </a:stretch>
        </p:blipFill>
        <p:spPr bwMode="auto">
          <a:xfrm>
            <a:off x="611560" y="3933056"/>
            <a:ext cx="3072341" cy="1800200"/>
          </a:xfrm>
          <a:prstGeom prst="rect">
            <a:avLst/>
          </a:prstGeom>
          <a:noFill/>
        </p:spPr>
      </p:pic>
      <p:pic>
        <p:nvPicPr>
          <p:cNvPr id="90116" name="Picture 4" descr="G:\yanghao微流控通道2013\20130911\1-12.tif"/>
          <p:cNvPicPr>
            <a:picLocks noChangeAspect="1" noChangeArrowheads="1"/>
          </p:cNvPicPr>
          <p:nvPr/>
        </p:nvPicPr>
        <p:blipFill>
          <a:blip r:embed="rId6" cstate="print"/>
          <a:srcRect/>
          <a:stretch>
            <a:fillRect/>
          </a:stretch>
        </p:blipFill>
        <p:spPr bwMode="auto">
          <a:xfrm>
            <a:off x="3923928" y="4149080"/>
            <a:ext cx="3888432" cy="1584176"/>
          </a:xfrm>
          <a:prstGeom prst="rect">
            <a:avLst/>
          </a:prstGeom>
          <a:noFill/>
        </p:spPr>
      </p:pic>
      <p:sp>
        <p:nvSpPr>
          <p:cNvPr id="6" name="TextBox 5"/>
          <p:cNvSpPr txBox="1"/>
          <p:nvPr/>
        </p:nvSpPr>
        <p:spPr>
          <a:xfrm>
            <a:off x="1115616" y="467961"/>
            <a:ext cx="6552728" cy="584775"/>
          </a:xfrm>
          <a:prstGeom prst="rect">
            <a:avLst/>
          </a:prstGeom>
          <a:noFill/>
        </p:spPr>
        <p:txBody>
          <a:bodyPr wrap="square" rtlCol="0">
            <a:spAutoFit/>
          </a:bodyPr>
          <a:lstStyle/>
          <a:p>
            <a:r>
              <a:rPr lang="en-US" altLang="zh-CN" sz="3200" b="1" dirty="0" smtClean="0">
                <a:solidFill>
                  <a:srgbClr val="000099"/>
                </a:solidFill>
                <a:latin typeface="华文细黑" pitchFamily="2" charset="-122"/>
                <a:ea typeface="华文细黑" pitchFamily="2" charset="-122"/>
              </a:rPr>
              <a:t>Next Generation of  POCT </a:t>
            </a:r>
            <a:endParaRPr lang="zh-CN" altLang="en-US" sz="3200" b="1" dirty="0">
              <a:solidFill>
                <a:srgbClr val="000099"/>
              </a:solidFill>
              <a:latin typeface="华文细黑" pitchFamily="2" charset="-122"/>
              <a:ea typeface="华文细黑" pitchFamily="2" charset="-122"/>
            </a:endParaRPr>
          </a:p>
        </p:txBody>
      </p:sp>
      <p:sp>
        <p:nvSpPr>
          <p:cNvPr id="7" name="TextBox 6"/>
          <p:cNvSpPr txBox="1"/>
          <p:nvPr/>
        </p:nvSpPr>
        <p:spPr>
          <a:xfrm>
            <a:off x="2514600" y="5943600"/>
            <a:ext cx="3960440" cy="400110"/>
          </a:xfrm>
          <a:prstGeom prst="rect">
            <a:avLst/>
          </a:prstGeom>
          <a:noFill/>
        </p:spPr>
        <p:txBody>
          <a:bodyPr wrap="square" rtlCol="0">
            <a:spAutoFit/>
          </a:bodyPr>
          <a:lstStyle/>
          <a:p>
            <a:r>
              <a:rPr lang="en-US" altLang="zh-CN" sz="2000" b="1" dirty="0" smtClean="0">
                <a:solidFill>
                  <a:srgbClr val="000099"/>
                </a:solidFill>
              </a:rPr>
              <a:t>SEM</a:t>
            </a:r>
            <a:r>
              <a:rPr lang="zh-CN" altLang="en-US" sz="2000" b="1" dirty="0">
                <a:solidFill>
                  <a:srgbClr val="000099"/>
                </a:solidFill>
              </a:rPr>
              <a:t> </a:t>
            </a:r>
            <a:r>
              <a:rPr lang="en-US" altLang="zh-CN" sz="2000" b="1" dirty="0" smtClean="0">
                <a:solidFill>
                  <a:srgbClr val="000099"/>
                </a:solidFill>
              </a:rPr>
              <a:t>picture  for  chip surface</a:t>
            </a:r>
            <a:endParaRPr lang="zh-CN" altLang="en-US" sz="2000" b="1" dirty="0">
              <a:solidFill>
                <a:srgbClr val="000099"/>
              </a:solidFill>
            </a:endParaRPr>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5" cstate="print"/>
          <a:stretch>
            <a:fillRect/>
          </a:stretch>
        </p:blipFill>
        <p:spPr>
          <a:xfrm>
            <a:off x="252383" y="1546728"/>
            <a:ext cx="2100239" cy="36903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2ag681e.jp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93145" y="2142823"/>
            <a:ext cx="2090218" cy="36510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289" name="灯片编号占位符 3"/>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Arial" charset="0"/>
                <a:ea typeface="宋体" charset="0"/>
                <a:cs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fld id="{DCF7D97E-4595-E647-B8ED-47381454200A}" type="slidenum">
              <a:rPr lang="zh-CN" altLang="en-US" sz="1600">
                <a:solidFill>
                  <a:srgbClr val="898989"/>
                </a:solidFill>
                <a:latin typeface="Calibri" charset="0"/>
                <a:ea typeface="黑体" charset="0"/>
                <a:cs typeface="黑体" charset="0"/>
              </a:rPr>
              <a:pPr/>
              <a:t>34</a:t>
            </a:fld>
            <a:endParaRPr lang="zh-CN" altLang="en-US" sz="1600">
              <a:solidFill>
                <a:srgbClr val="898989"/>
              </a:solidFill>
              <a:latin typeface="Calibri" charset="0"/>
              <a:ea typeface="黑体" charset="0"/>
              <a:cs typeface="黑体" charset="0"/>
            </a:endParaRPr>
          </a:p>
        </p:txBody>
      </p:sp>
      <p:sp>
        <p:nvSpPr>
          <p:cNvPr id="34" name="矩形 16"/>
          <p:cNvSpPr>
            <a:spLocks noChangeArrowheads="1"/>
          </p:cNvSpPr>
          <p:nvPr/>
        </p:nvSpPr>
        <p:spPr bwMode="auto">
          <a:xfrm>
            <a:off x="0" y="873110"/>
            <a:ext cx="9142040" cy="830997"/>
          </a:xfrm>
          <a:prstGeom prst="rect">
            <a:avLst/>
          </a:prstGeom>
          <a:solidFill>
            <a:srgbClr val="F2F2F2">
              <a:alpha val="70000"/>
            </a:srgbClr>
          </a:solidFill>
          <a:ln>
            <a:noFill/>
          </a:ln>
          <a:extLst/>
        </p:spPr>
        <p:txBody>
          <a:bodyPr wrap="square" anchor="ctr">
            <a:spAutoFit/>
          </a:bodyPr>
          <a:lstStyle/>
          <a:p>
            <a:pPr algn="ctr"/>
            <a:r>
              <a:rPr lang="en-US" altLang="zh-CN" sz="2400" b="1" dirty="0" smtClean="0">
                <a:solidFill>
                  <a:srgbClr val="0C3147"/>
                </a:solidFill>
                <a:latin typeface="Times New Roman" pitchFamily="18" charset="0"/>
                <a:ea typeface="GungsuhChe" pitchFamily="49" charset="-127"/>
                <a:cs typeface="Times New Roman" pitchFamily="18" charset="0"/>
              </a:rPr>
              <a:t>Molecular imaging provides one new pathway for new generation of tumor </a:t>
            </a:r>
            <a:r>
              <a:rPr lang="en-US" altLang="zh-CN" sz="2400" b="1" dirty="0" err="1" smtClean="0">
                <a:solidFill>
                  <a:srgbClr val="0C3147"/>
                </a:solidFill>
                <a:latin typeface="Times New Roman" pitchFamily="18" charset="0"/>
                <a:ea typeface="GungsuhChe" pitchFamily="49" charset="-127"/>
                <a:cs typeface="Times New Roman" pitchFamily="18" charset="0"/>
              </a:rPr>
              <a:t>theranostic</a:t>
            </a:r>
            <a:r>
              <a:rPr lang="en-US" altLang="zh-CN" sz="2400" b="1" dirty="0" smtClean="0">
                <a:solidFill>
                  <a:srgbClr val="0C3147"/>
                </a:solidFill>
                <a:latin typeface="Times New Roman" pitchFamily="18" charset="0"/>
                <a:ea typeface="GungsuhChe" pitchFamily="49" charset="-127"/>
                <a:cs typeface="Times New Roman" pitchFamily="18" charset="0"/>
              </a:rPr>
              <a:t> Technology </a:t>
            </a:r>
            <a:endParaRPr lang="en-US" altLang="zh-CN" sz="2400" b="1" dirty="0">
              <a:solidFill>
                <a:srgbClr val="0C3147"/>
              </a:solidFill>
              <a:latin typeface="Times New Roman" pitchFamily="18" charset="0"/>
              <a:ea typeface="GungsuhChe" pitchFamily="49" charset="-127"/>
              <a:cs typeface="Times New Roman" pitchFamily="18" charset="0"/>
            </a:endParaRPr>
          </a:p>
        </p:txBody>
      </p:sp>
      <p:cxnSp>
        <p:nvCxnSpPr>
          <p:cNvPr id="16" name="直线连接符 15"/>
          <p:cNvCxnSpPr/>
          <p:nvPr/>
        </p:nvCxnSpPr>
        <p:spPr>
          <a:xfrm>
            <a:off x="1" y="468923"/>
            <a:ext cx="1006231" cy="0"/>
          </a:xfrm>
          <a:prstGeom prst="line">
            <a:avLst/>
          </a:prstGeom>
          <a:ln w="38100" cmpd="sng">
            <a:solidFill>
              <a:srgbClr val="FDB709"/>
            </a:solidFill>
          </a:ln>
          <a:effectLst/>
        </p:spPr>
        <p:style>
          <a:lnRef idx="2">
            <a:schemeClr val="accent1"/>
          </a:lnRef>
          <a:fillRef idx="0">
            <a:schemeClr val="accent1"/>
          </a:fillRef>
          <a:effectRef idx="1">
            <a:schemeClr val="accent1"/>
          </a:effectRef>
          <a:fontRef idx="minor">
            <a:schemeClr val="tx1"/>
          </a:fontRef>
        </p:style>
      </p:cxnSp>
      <p:sp>
        <p:nvSpPr>
          <p:cNvPr id="17" name="文本框 16"/>
          <p:cNvSpPr txBox="1"/>
          <p:nvPr/>
        </p:nvSpPr>
        <p:spPr>
          <a:xfrm>
            <a:off x="1065606" y="191965"/>
            <a:ext cx="3556808" cy="400110"/>
          </a:xfrm>
          <a:prstGeom prst="rect">
            <a:avLst/>
          </a:prstGeom>
          <a:noFill/>
        </p:spPr>
        <p:txBody>
          <a:bodyPr wrap="none" rtlCol="0">
            <a:spAutoFit/>
          </a:bodyPr>
          <a:lstStyle/>
          <a:p>
            <a:r>
              <a:rPr kumimoji="1" lang="en-US" altLang="zh-CN" sz="2000" b="1" dirty="0" smtClean="0">
                <a:solidFill>
                  <a:srgbClr val="0C3147"/>
                </a:solidFill>
                <a:latin typeface="+mj-lt"/>
                <a:ea typeface="黑体"/>
                <a:cs typeface="黑体"/>
              </a:rPr>
              <a:t>Advances of molecular imaging </a:t>
            </a:r>
            <a:endParaRPr kumimoji="1" lang="zh-CN" altLang="en-US" sz="2000" b="1" dirty="0">
              <a:solidFill>
                <a:srgbClr val="0C3147"/>
              </a:solidFill>
              <a:latin typeface="+mj-lt"/>
              <a:ea typeface="黑体"/>
              <a:cs typeface="黑体"/>
            </a:endParaRPr>
          </a:p>
        </p:txBody>
      </p:sp>
      <p:cxnSp>
        <p:nvCxnSpPr>
          <p:cNvPr id="18" name="直线连接符 17"/>
          <p:cNvCxnSpPr/>
          <p:nvPr/>
        </p:nvCxnSpPr>
        <p:spPr>
          <a:xfrm>
            <a:off x="2662041" y="463712"/>
            <a:ext cx="6480000" cy="0"/>
          </a:xfrm>
          <a:prstGeom prst="line">
            <a:avLst/>
          </a:prstGeom>
          <a:ln w="38100" cmpd="sng">
            <a:solidFill>
              <a:srgbClr val="FDB709"/>
            </a:solidFill>
          </a:ln>
          <a:effectLst/>
        </p:spPr>
        <p:style>
          <a:lnRef idx="2">
            <a:schemeClr val="accent1"/>
          </a:lnRef>
          <a:fillRef idx="0">
            <a:schemeClr val="accent1"/>
          </a:fillRef>
          <a:effectRef idx="1">
            <a:schemeClr val="accent1"/>
          </a:effectRef>
          <a:fontRef idx="minor">
            <a:schemeClr val="tx1"/>
          </a:fontRef>
        </p:style>
      </p:cxnSp>
      <p:pic>
        <p:nvPicPr>
          <p:cNvPr id="21" name="Picture 1" descr="C:\Users\Administrator\Documents\Tencent Files\505679386\Image\HGWS9V8SP%IZTP]{EY~`EIL.jpg"/>
          <p:cNvPicPr>
            <a:picLocks noChangeAspect="1" noChangeArrowheads="1"/>
          </p:cNvPicPr>
          <p:nvPr/>
        </p:nvPicPr>
        <p:blipFill rotWithShape="1">
          <a:blip r:embed="rId7" cstate="print">
            <a:extLst>
              <a:ext uri="{28A0092B-C50C-407E-A947-70E740481C1C}">
                <a14:useLocalDpi xmlns="" xmlns:a14="http://schemas.microsoft.com/office/drawing/2010/main" val="0"/>
              </a:ext>
            </a:extLst>
          </a:blip>
          <a:srcRect l="10940" r="11001"/>
          <a:stretch/>
        </p:blipFill>
        <p:spPr bwMode="auto">
          <a:xfrm>
            <a:off x="1173417" y="2827470"/>
            <a:ext cx="2022685" cy="3454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0" name="Picture 2" descr="C:\Users\Administrator\Desktop\Molecular Imaging.jpg"/>
          <p:cNvPicPr>
            <a:picLocks noChangeAspect="1" noChangeArrowheads="1"/>
          </p:cNvPicPr>
          <p:nvPr/>
        </p:nvPicPr>
        <p:blipFill rotWithShape="1">
          <a:blip r:embed="rId8" cstate="print">
            <a:extLst>
              <a:ext uri="{28A0092B-C50C-407E-A947-70E740481C1C}">
                <a14:useLocalDpi xmlns="" xmlns:a14="http://schemas.microsoft.com/office/drawing/2010/main" val="0"/>
              </a:ext>
            </a:extLst>
          </a:blip>
          <a:srcRect l="6738" t="6382" r="6743" b="25147"/>
          <a:stretch/>
        </p:blipFill>
        <p:spPr bwMode="auto">
          <a:xfrm>
            <a:off x="1623169" y="3576331"/>
            <a:ext cx="2320388" cy="3146203"/>
          </a:xfrm>
          <a:prstGeom prst="rect">
            <a:avLst/>
          </a:prstGeom>
          <a:noFill/>
          <a:ln w="38100">
            <a:solidFill>
              <a:srgbClr val="C00000"/>
            </a:solidFill>
          </a:ln>
          <a:extLst>
            <a:ext uri="{909E8E84-426E-40DD-AFC4-6F175D3DCCD1}">
              <a14:hiddenFill xmlns="" xmlns:a14="http://schemas.microsoft.com/office/drawing/2010/main">
                <a:solidFill>
                  <a:srgbClr val="FFFFFF"/>
                </a:solidFill>
              </a14:hiddenFill>
            </a:ext>
          </a:extLst>
        </p:spPr>
      </p:pic>
      <p:pic>
        <p:nvPicPr>
          <p:cNvPr id="28" name="图片 27"/>
          <p:cNvPicPr>
            <a:picLocks noChangeAspect="1"/>
          </p:cNvPicPr>
          <p:nvPr/>
        </p:nvPicPr>
        <p:blipFill>
          <a:blip r:embed="rId9" cstate="print"/>
          <a:stretch>
            <a:fillRect/>
          </a:stretch>
        </p:blipFill>
        <p:spPr>
          <a:xfrm>
            <a:off x="566043" y="1676933"/>
            <a:ext cx="1811503" cy="3405624"/>
          </a:xfrm>
          <a:prstGeom prst="rect">
            <a:avLst/>
          </a:prstGeom>
          <a:ln>
            <a:noFill/>
          </a:ln>
          <a:effectLst>
            <a:outerShdw blurRad="292100" dist="139700" dir="2700000" algn="tl" rotWithShape="0">
              <a:srgbClr val="333333">
                <a:alpha val="65000"/>
              </a:srgbClr>
            </a:outerShdw>
          </a:effectLst>
        </p:spPr>
      </p:pic>
      <p:pic>
        <p:nvPicPr>
          <p:cNvPr id="15" name="分子成像过程（去治疗）.wmv">
            <a:hlinkClick r:id="" action="ppaction://media"/>
          </p:cNvPr>
          <p:cNvPicPr>
            <a:picLocks noRot="1" noChangeAspect="1"/>
          </p:cNvPicPr>
          <p:nvPr>
            <a:videoFile r:link="rId2"/>
          </p:nvPr>
        </p:nvPicPr>
        <p:blipFill>
          <a:blip r:embed="rId10" cstate="print"/>
          <a:stretch>
            <a:fillRect/>
          </a:stretch>
        </p:blipFill>
        <p:spPr>
          <a:xfrm>
            <a:off x="4977373" y="2428552"/>
            <a:ext cx="3925369" cy="2944027"/>
          </a:xfrm>
          <a:prstGeom prst="rect">
            <a:avLst/>
          </a:prstGeom>
        </p:spPr>
      </p:pic>
    </p:spTree>
    <p:custDataLst>
      <p:tags r:id="rId1"/>
    </p:custDataLst>
    <p:extLst>
      <p:ext uri="{BB962C8B-B14F-4D97-AF65-F5344CB8AC3E}">
        <p14:creationId xmlns="" xmlns:p14="http://schemas.microsoft.com/office/powerpoint/2010/main" val="2252371332"/>
      </p:ext>
    </p:extLst>
  </p:cSld>
  <p:clrMapOvr>
    <a:masterClrMapping/>
  </p:clrMapOvr>
  <p:transition spd="slow" advTm="2745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28"/>
                                        </p:tgtEl>
                                        <p:attrNameLst>
                                          <p:attrName>style.visibility</p:attrName>
                                        </p:attrNameLst>
                                      </p:cBhvr>
                                      <p:to>
                                        <p:strVal val="hidden"/>
                                      </p:to>
                                    </p:set>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1000"/>
                                        <p:tgtEl>
                                          <p:spTgt spid="49"/>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500"/>
                                        <p:tgtEl>
                                          <p:spTgt spid="2050"/>
                                        </p:tgtEl>
                                      </p:cBhvr>
                                    </p:animEffect>
                                  </p:childTnLst>
                                </p:cTn>
                              </p:par>
                            </p:childTnLst>
                          </p:cTn>
                        </p:par>
                        <p:par>
                          <p:cTn id="28" fill="hold">
                            <p:stCondLst>
                              <p:cond delay="3500"/>
                            </p:stCondLst>
                            <p:childTnLst>
                              <p:par>
                                <p:cTn id="29" presetID="23"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childTnLst>
                                </p:cTn>
                              </p:par>
                            </p:childTnLst>
                          </p:cTn>
                        </p:par>
                        <p:par>
                          <p:cTn id="33" fill="hold">
                            <p:stCondLst>
                              <p:cond delay="4000"/>
                            </p:stCondLst>
                            <p:childTnLst>
                              <p:par>
                                <p:cTn id="34" presetID="1" presetClass="mediacall" presetSubtype="0" fill="hold" nodeType="afterEffect">
                                  <p:stCondLst>
                                    <p:cond delay="0"/>
                                  </p:stCondLst>
                                  <p:childTnLst>
                                    <p:cmd type="call" cmd="playFrom(0.0)">
                                      <p:cBhvr>
                                        <p:cTn id="35" dur="18680" fill="hold"/>
                                        <p:tgtEl>
                                          <p:spTgt spid="15"/>
                                        </p:tgtEl>
                                      </p:cBhvr>
                                    </p:cmd>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42" fill="hold" display="0">
                  <p:stCondLst>
                    <p:cond delay="indefinite"/>
                  </p:stCondLst>
                  <p:endCondLst>
                    <p:cond evt="onNext" delay="0">
                      <p:tgtEl>
                        <p:sldTgt/>
                      </p:tgtEl>
                    </p:cond>
                    <p:cond evt="onPrev" delay="0">
                      <p:tgtEl>
                        <p:sldTgt/>
                      </p:tgtEl>
                    </p:cond>
                  </p:endCondLst>
                </p:cTn>
                <p:tgtEl>
                  <p:spTgt spid="15"/>
                </p:tgtEl>
              </p:cMediaNode>
            </p:video>
            <p:seq concurrent="1" nextAc="seek">
              <p:cTn id="43" restart="whenNotActive" fill="hold" evtFilter="cancelBubble" nodeType="interactiveSeq">
                <p:stCondLst>
                  <p:cond evt="onClick" delay="0">
                    <p:tgtEl>
                      <p:spTgt spid="15"/>
                    </p:tgtEl>
                  </p:cond>
                </p:stCondLst>
                <p:endSync evt="end" delay="0">
                  <p:rtn val="all"/>
                </p:endSync>
                <p:childTnLst>
                  <p:par>
                    <p:cTn id="44" fill="hold">
                      <p:stCondLst>
                        <p:cond delay="0"/>
                      </p:stCondLst>
                      <p:childTnLst>
                        <p:par>
                          <p:cTn id="45" fill="hold">
                            <p:stCondLst>
                              <p:cond delay="0"/>
                            </p:stCondLst>
                            <p:childTnLst>
                              <p:par>
                                <p:cTn id="46" presetID="2" presetClass="mediacall" presetSubtype="0" fill="hold" nodeType="afterEffect">
                                  <p:stCondLst>
                                    <p:cond delay="0"/>
                                  </p:stCondLst>
                                  <p:childTnLst>
                                    <p:cmd type="call" cmd="togglePause">
                                      <p:cBhvr>
                                        <p:cTn id="47" dur="1" fill="hold"/>
                                        <p:tgtEl>
                                          <p:spTgt spid="15"/>
                                        </p:tgtEl>
                                      </p:cBhvr>
                                    </p:cmd>
                                  </p:childTnLst>
                                </p:cTn>
                              </p:par>
                            </p:childTnLst>
                          </p:cTn>
                        </p:par>
                      </p:childTnLst>
                    </p:cTn>
                  </p:par>
                </p:childTnLst>
              </p:cTn>
              <p:nextCondLst>
                <p:cond evt="onClick" delay="0">
                  <p:tgtEl>
                    <p:spTgt spid="15"/>
                  </p:tgtEl>
                </p:cond>
              </p:nextCondLst>
            </p:seq>
          </p:childTnLst>
        </p:cTn>
      </p:par>
    </p:tnLst>
    <p:bldLst>
      <p:bldP spid="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mi.wisc.edu/assets/Molecular%20imaging.jpg"/>
          <p:cNvPicPr>
            <a:picLocks noChangeAspect="1" noChangeArrowheads="1"/>
          </p:cNvPicPr>
          <p:nvPr/>
        </p:nvPicPr>
        <p:blipFill>
          <a:blip r:embed="rId2" cstate="print"/>
          <a:srcRect/>
          <a:stretch>
            <a:fillRect/>
          </a:stretch>
        </p:blipFill>
        <p:spPr bwMode="auto">
          <a:xfrm>
            <a:off x="1115616" y="1196752"/>
            <a:ext cx="6315075" cy="3276600"/>
          </a:xfrm>
          <a:prstGeom prst="rect">
            <a:avLst/>
          </a:prstGeom>
          <a:noFill/>
        </p:spPr>
      </p:pic>
      <p:sp>
        <p:nvSpPr>
          <p:cNvPr id="3" name="TextBox 2"/>
          <p:cNvSpPr txBox="1"/>
          <p:nvPr/>
        </p:nvSpPr>
        <p:spPr>
          <a:xfrm>
            <a:off x="1187624" y="5373216"/>
            <a:ext cx="5638800" cy="523220"/>
          </a:xfrm>
          <a:prstGeom prst="rect">
            <a:avLst/>
          </a:prstGeom>
          <a:noFill/>
        </p:spPr>
        <p:txBody>
          <a:bodyPr wrap="square" rtlCol="0">
            <a:spAutoFit/>
          </a:bodyPr>
          <a:lstStyle/>
          <a:p>
            <a:r>
              <a:rPr lang="en-US" altLang="zh-CN" sz="2800" dirty="0" err="1" smtClean="0">
                <a:solidFill>
                  <a:srgbClr val="000099"/>
                </a:solidFill>
              </a:rPr>
              <a:t>Theranostics</a:t>
            </a:r>
            <a:r>
              <a:rPr lang="en-US" altLang="zh-CN" sz="2800" dirty="0" smtClean="0">
                <a:solidFill>
                  <a:srgbClr val="000099"/>
                </a:solidFill>
              </a:rPr>
              <a:t>,  </a:t>
            </a:r>
            <a:r>
              <a:rPr lang="en-US" altLang="zh-CN" sz="2800" dirty="0" err="1" smtClean="0">
                <a:solidFill>
                  <a:srgbClr val="000099"/>
                </a:solidFill>
              </a:rPr>
              <a:t>Theragnosis</a:t>
            </a:r>
            <a:endParaRPr lang="zh-CN" altLang="en-US" sz="2800" dirty="0">
              <a:solidFill>
                <a:srgbClr val="000099"/>
              </a:solidFill>
            </a:endParaRPr>
          </a:p>
        </p:txBody>
      </p:sp>
      <p:sp>
        <p:nvSpPr>
          <p:cNvPr id="4" name="TextBox 3"/>
          <p:cNvSpPr txBox="1"/>
          <p:nvPr/>
        </p:nvSpPr>
        <p:spPr>
          <a:xfrm>
            <a:off x="1187624" y="4725144"/>
            <a:ext cx="6768752" cy="523220"/>
          </a:xfrm>
          <a:prstGeom prst="rect">
            <a:avLst/>
          </a:prstGeom>
          <a:noFill/>
        </p:spPr>
        <p:txBody>
          <a:bodyPr wrap="square" rtlCol="0">
            <a:spAutoFit/>
          </a:bodyPr>
          <a:lstStyle/>
          <a:p>
            <a:r>
              <a:rPr lang="en-US" altLang="zh-CN" sz="2800" dirty="0" smtClean="0">
                <a:solidFill>
                  <a:srgbClr val="000099"/>
                </a:solidFill>
              </a:rPr>
              <a:t>Multimode molecular imaging </a:t>
            </a:r>
            <a:endParaRPr lang="zh-CN" altLang="en-US" sz="2800" dirty="0">
              <a:solidFill>
                <a:srgbClr val="000099"/>
              </a:solidFill>
            </a:endParaRPr>
          </a:p>
        </p:txBody>
      </p:sp>
      <p:sp>
        <p:nvSpPr>
          <p:cNvPr id="5" name="TextBox 4"/>
          <p:cNvSpPr txBox="1"/>
          <p:nvPr/>
        </p:nvSpPr>
        <p:spPr>
          <a:xfrm>
            <a:off x="2051720" y="188640"/>
            <a:ext cx="3960440" cy="584775"/>
          </a:xfrm>
          <a:prstGeom prst="rect">
            <a:avLst/>
          </a:prstGeom>
          <a:noFill/>
        </p:spPr>
        <p:txBody>
          <a:bodyPr wrap="square" rtlCol="0">
            <a:spAutoFit/>
          </a:bodyPr>
          <a:lstStyle/>
          <a:p>
            <a:r>
              <a:rPr lang="en-US" altLang="zh-CN" sz="3200" dirty="0" smtClean="0">
                <a:solidFill>
                  <a:srgbClr val="000099"/>
                </a:solidFill>
                <a:latin typeface="Tekton Pro" pitchFamily="34" charset="0"/>
              </a:rPr>
              <a:t>   Molecular  Imaging </a:t>
            </a:r>
            <a:endParaRPr lang="zh-CN" altLang="en-US" sz="3200" dirty="0">
              <a:solidFill>
                <a:srgbClr val="000099"/>
              </a:solidFill>
              <a:latin typeface="Tekton Pro"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4"/>
          <p:cNvSpPr txBox="1">
            <a:spLocks noChangeArrowheads="1"/>
          </p:cNvSpPr>
          <p:nvPr/>
        </p:nvSpPr>
        <p:spPr bwMode="auto">
          <a:xfrm>
            <a:off x="1187450" y="765175"/>
            <a:ext cx="7200974" cy="1077218"/>
          </a:xfrm>
          <a:prstGeom prst="rect">
            <a:avLst/>
          </a:prstGeom>
          <a:noFill/>
          <a:ln w="9525">
            <a:noFill/>
            <a:miter lim="800000"/>
            <a:headEnd/>
            <a:tailEnd/>
          </a:ln>
        </p:spPr>
        <p:txBody>
          <a:bodyPr wrap="square">
            <a:spAutoFit/>
          </a:bodyPr>
          <a:lstStyle/>
          <a:p>
            <a:pPr>
              <a:spcBef>
                <a:spcPct val="50000"/>
              </a:spcBef>
            </a:pPr>
            <a:r>
              <a:rPr lang="en-US" altLang="zh-CN" sz="2000" dirty="0">
                <a:solidFill>
                  <a:srgbClr val="FF0000"/>
                </a:solidFill>
                <a:latin typeface="Tekton Pro" pitchFamily="34" charset="0"/>
              </a:rPr>
              <a:t> </a:t>
            </a:r>
            <a:r>
              <a:rPr lang="en-US" altLang="zh-CN" sz="3200" b="1" dirty="0">
                <a:solidFill>
                  <a:srgbClr val="FF0000"/>
                </a:solidFill>
                <a:latin typeface="Tekton Pro" pitchFamily="34" charset="0"/>
              </a:rPr>
              <a:t>How to realize the targeted imaging and therapy of gastric cancer </a:t>
            </a:r>
            <a:r>
              <a:rPr lang="en-US" altLang="zh-CN" sz="3200" b="1" dirty="0">
                <a:solidFill>
                  <a:srgbClr val="FF0000"/>
                </a:solidFill>
                <a:latin typeface="Tekton Pro" pitchFamily="34" charset="0"/>
                <a:ea typeface="黑体" pitchFamily="49" charset="-122"/>
              </a:rPr>
              <a:t> </a:t>
            </a:r>
            <a:endParaRPr lang="en-US" altLang="zh-CN" sz="4000" b="1" dirty="0">
              <a:solidFill>
                <a:srgbClr val="FF0000"/>
              </a:solidFill>
              <a:latin typeface="Tekton Pro" pitchFamily="34" charset="0"/>
              <a:ea typeface="黑体" pitchFamily="49" charset="-122"/>
            </a:endParaRPr>
          </a:p>
        </p:txBody>
      </p:sp>
      <p:grpSp>
        <p:nvGrpSpPr>
          <p:cNvPr id="2" name="组合 44"/>
          <p:cNvGrpSpPr>
            <a:grpSpLocks/>
          </p:cNvGrpSpPr>
          <p:nvPr/>
        </p:nvGrpSpPr>
        <p:grpSpPr bwMode="auto">
          <a:xfrm>
            <a:off x="566738" y="2384425"/>
            <a:ext cx="7958137" cy="1485900"/>
            <a:chOff x="1328064" y="4985897"/>
            <a:chExt cx="6685747" cy="1373584"/>
          </a:xfrm>
        </p:grpSpPr>
        <p:grpSp>
          <p:nvGrpSpPr>
            <p:cNvPr id="3" name="Group 40"/>
            <p:cNvGrpSpPr>
              <a:grpSpLocks/>
            </p:cNvGrpSpPr>
            <p:nvPr/>
          </p:nvGrpSpPr>
          <p:grpSpPr bwMode="auto">
            <a:xfrm>
              <a:off x="1328064" y="5062621"/>
              <a:ext cx="1514453" cy="1292609"/>
              <a:chOff x="614" y="1362"/>
              <a:chExt cx="1146" cy="978"/>
            </a:xfrm>
          </p:grpSpPr>
          <p:sp>
            <p:nvSpPr>
              <p:cNvPr id="32" name="Oval 41"/>
              <p:cNvSpPr>
                <a:spLocks noChangeArrowheads="1"/>
              </p:cNvSpPr>
              <p:nvPr/>
            </p:nvSpPr>
            <p:spPr bwMode="gray">
              <a:xfrm>
                <a:off x="705" y="1683"/>
                <a:ext cx="117" cy="34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latin typeface="Arial" charset="0"/>
                </a:endParaRPr>
              </a:p>
            </p:txBody>
          </p:sp>
          <p:sp>
            <p:nvSpPr>
              <p:cNvPr id="33" name="Oval 42"/>
              <p:cNvSpPr>
                <a:spLocks noChangeArrowheads="1"/>
              </p:cNvSpPr>
              <p:nvPr/>
            </p:nvSpPr>
            <p:spPr bwMode="gray">
              <a:xfrm>
                <a:off x="705" y="1683"/>
                <a:ext cx="117" cy="340"/>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headEnd/>
                <a:tailEnd/>
              </a:ln>
              <a:effectLst/>
            </p:spPr>
            <p:txBody>
              <a:bodyPr wrap="none" anchor="ctr">
                <a:spAutoFit/>
              </a:bodyPr>
              <a:lstStyle/>
              <a:p>
                <a:pPr>
                  <a:defRPr/>
                </a:pPr>
                <a:endParaRPr lang="zh-CN" altLang="en-US">
                  <a:latin typeface="Arial" charset="0"/>
                </a:endParaRPr>
              </a:p>
            </p:txBody>
          </p:sp>
          <p:sp>
            <p:nvSpPr>
              <p:cNvPr id="34" name="Oval 43"/>
              <p:cNvSpPr>
                <a:spLocks noChangeArrowheads="1"/>
              </p:cNvSpPr>
              <p:nvPr/>
            </p:nvSpPr>
            <p:spPr bwMode="gray">
              <a:xfrm>
                <a:off x="614" y="1684"/>
                <a:ext cx="1146" cy="339"/>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latin typeface="Arial" charset="0"/>
                </a:endParaRPr>
              </a:p>
            </p:txBody>
          </p:sp>
          <p:sp>
            <p:nvSpPr>
              <p:cNvPr id="35" name="Oval 44"/>
              <p:cNvSpPr>
                <a:spLocks noChangeArrowheads="1"/>
              </p:cNvSpPr>
              <p:nvPr/>
            </p:nvSpPr>
            <p:spPr bwMode="gray">
              <a:xfrm>
                <a:off x="614" y="1686"/>
                <a:ext cx="1146" cy="336"/>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headEnd/>
                <a:tailEnd/>
              </a:ln>
              <a:effectLst/>
            </p:spPr>
            <p:txBody>
              <a:bodyPr anchor="ctr">
                <a:spAutoFit/>
              </a:bodyPr>
              <a:lstStyle/>
              <a:p>
                <a:pPr>
                  <a:defRPr/>
                </a:pPr>
                <a:endParaRPr lang="zh-CN" altLang="en-US">
                  <a:latin typeface="Arial" charset="0"/>
                </a:endParaRPr>
              </a:p>
            </p:txBody>
          </p:sp>
          <p:sp>
            <p:nvSpPr>
              <p:cNvPr id="8231" name="Oval 45"/>
              <p:cNvSpPr>
                <a:spLocks noChangeArrowheads="1"/>
              </p:cNvSpPr>
              <p:nvPr/>
            </p:nvSpPr>
            <p:spPr bwMode="gray">
              <a:xfrm>
                <a:off x="671" y="1683"/>
                <a:ext cx="1032" cy="337"/>
              </a:xfrm>
              <a:prstGeom prst="ellipse">
                <a:avLst/>
              </a:prstGeom>
              <a:solidFill>
                <a:srgbClr val="333333"/>
              </a:solidFill>
              <a:ln w="38100" algn="ctr">
                <a:noFill/>
                <a:round/>
                <a:headEnd/>
                <a:tailEnd/>
              </a:ln>
            </p:spPr>
            <p:txBody>
              <a:bodyPr anchor="ctr">
                <a:spAutoFit/>
              </a:bodyPr>
              <a:lstStyle/>
              <a:p>
                <a:endParaRPr lang="zh-CN" altLang="en-US"/>
              </a:p>
            </p:txBody>
          </p:sp>
          <p:grpSp>
            <p:nvGrpSpPr>
              <p:cNvPr id="4" name="Group 46"/>
              <p:cNvGrpSpPr>
                <a:grpSpLocks/>
              </p:cNvGrpSpPr>
              <p:nvPr/>
            </p:nvGrpSpPr>
            <p:grpSpPr bwMode="auto">
              <a:xfrm>
                <a:off x="688" y="1362"/>
                <a:ext cx="999" cy="978"/>
                <a:chOff x="4166" y="1706"/>
                <a:chExt cx="1252" cy="1252"/>
              </a:xfrm>
            </p:grpSpPr>
            <p:sp>
              <p:nvSpPr>
                <p:cNvPr id="8234" name="Oval 47"/>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8235" name="Oval 48"/>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8236" name="Oval 49"/>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8237" name="Oval 50"/>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38" name="Text Box 51"/>
              <p:cNvSpPr txBox="1">
                <a:spLocks noChangeArrowheads="1"/>
              </p:cNvSpPr>
              <p:nvPr/>
            </p:nvSpPr>
            <p:spPr bwMode="gray">
              <a:xfrm>
                <a:off x="642" y="1622"/>
                <a:ext cx="1021" cy="323"/>
              </a:xfrm>
              <a:prstGeom prst="rect">
                <a:avLst/>
              </a:prstGeom>
              <a:noFill/>
              <a:ln w="9525" algn="ctr">
                <a:noFill/>
                <a:miter lim="800000"/>
                <a:headEnd/>
                <a:tailEnd/>
              </a:ln>
              <a:effectLst/>
            </p:spPr>
            <p:txBody>
              <a:bodyPr>
                <a:spAutoFit/>
              </a:bodyPr>
              <a:lstStyle/>
              <a:p>
                <a:pPr eaLnBrk="0" hangingPunct="0">
                  <a:defRPr/>
                </a:pPr>
                <a:r>
                  <a:rPr lang="en-US" altLang="ko-KR" sz="2400" b="1" dirty="0">
                    <a:solidFill>
                      <a:srgbClr val="FF0000"/>
                    </a:solidFill>
                    <a:latin typeface="+mn-lt"/>
                    <a:ea typeface="HY헤드라인M" pitchFamily="18" charset="-127"/>
                  </a:rPr>
                  <a:t> Selectivity</a:t>
                </a:r>
                <a:endParaRPr lang="ko-KR" altLang="en-US" sz="2400" b="1" dirty="0">
                  <a:solidFill>
                    <a:srgbClr val="FF0000"/>
                  </a:solidFill>
                  <a:latin typeface="+mn-lt"/>
                  <a:ea typeface="HY헤드라인M" pitchFamily="18" charset="-127"/>
                </a:endParaRPr>
              </a:p>
            </p:txBody>
          </p:sp>
        </p:grpSp>
        <p:grpSp>
          <p:nvGrpSpPr>
            <p:cNvPr id="5" name="Group 52"/>
            <p:cNvGrpSpPr>
              <a:grpSpLocks/>
            </p:cNvGrpSpPr>
            <p:nvPr/>
          </p:nvGrpSpPr>
          <p:grpSpPr bwMode="auto">
            <a:xfrm>
              <a:off x="3603887" y="5066872"/>
              <a:ext cx="2390615" cy="1292609"/>
              <a:chOff x="2007" y="1362"/>
              <a:chExt cx="1809" cy="978"/>
            </a:xfrm>
          </p:grpSpPr>
          <p:sp>
            <p:nvSpPr>
              <p:cNvPr id="21" name="Oval 53"/>
              <p:cNvSpPr>
                <a:spLocks noChangeArrowheads="1"/>
              </p:cNvSpPr>
              <p:nvPr/>
            </p:nvSpPr>
            <p:spPr bwMode="gray">
              <a:xfrm>
                <a:off x="2376" y="1688"/>
                <a:ext cx="117" cy="334"/>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pPr>
                  <a:defRPr/>
                </a:pPr>
                <a:endParaRPr lang="zh-CN" altLang="en-US">
                  <a:latin typeface="Arial" charset="0"/>
                </a:endParaRPr>
              </a:p>
            </p:txBody>
          </p:sp>
          <p:sp>
            <p:nvSpPr>
              <p:cNvPr id="22" name="Oval 54"/>
              <p:cNvSpPr>
                <a:spLocks noChangeArrowheads="1"/>
              </p:cNvSpPr>
              <p:nvPr/>
            </p:nvSpPr>
            <p:spPr bwMode="gray">
              <a:xfrm>
                <a:off x="2376" y="1688"/>
                <a:ext cx="117" cy="334"/>
              </a:xfrm>
              <a:prstGeom prst="ellipse">
                <a:avLst/>
              </a:prstGeom>
              <a:gradFill rotWithShape="1">
                <a:gsLst>
                  <a:gs pos="0">
                    <a:schemeClr val="accent1">
                      <a:alpha val="32001"/>
                    </a:schemeClr>
                  </a:gs>
                  <a:gs pos="100000">
                    <a:schemeClr val="accent1">
                      <a:gamma/>
                      <a:shade val="46275"/>
                      <a:invGamma/>
                    </a:schemeClr>
                  </a:gs>
                </a:gsLst>
                <a:lin ang="2700000" scaled="1"/>
              </a:gradFill>
              <a:ln w="38100" algn="ctr">
                <a:noFill/>
                <a:round/>
                <a:headEnd/>
                <a:tailEnd/>
              </a:ln>
              <a:effectLst/>
            </p:spPr>
            <p:txBody>
              <a:bodyPr wrap="none" anchor="ctr">
                <a:spAutoFit/>
              </a:bodyPr>
              <a:lstStyle/>
              <a:p>
                <a:pPr>
                  <a:defRPr/>
                </a:pPr>
                <a:endParaRPr lang="zh-CN" altLang="en-US">
                  <a:latin typeface="Arial" charset="0"/>
                </a:endParaRPr>
              </a:p>
            </p:txBody>
          </p:sp>
          <p:sp>
            <p:nvSpPr>
              <p:cNvPr id="23" name="Oval 55"/>
              <p:cNvSpPr>
                <a:spLocks noChangeArrowheads="1"/>
              </p:cNvSpPr>
              <p:nvPr/>
            </p:nvSpPr>
            <p:spPr bwMode="gray">
              <a:xfrm>
                <a:off x="2284" y="1688"/>
                <a:ext cx="1146" cy="334"/>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pPr>
                  <a:defRPr/>
                </a:pPr>
                <a:endParaRPr lang="zh-CN" altLang="en-US">
                  <a:latin typeface="Arial" charset="0"/>
                </a:endParaRPr>
              </a:p>
            </p:txBody>
          </p:sp>
          <p:sp>
            <p:nvSpPr>
              <p:cNvPr id="24" name="Oval 56"/>
              <p:cNvSpPr>
                <a:spLocks noChangeArrowheads="1"/>
              </p:cNvSpPr>
              <p:nvPr/>
            </p:nvSpPr>
            <p:spPr bwMode="gray">
              <a:xfrm>
                <a:off x="2284" y="1689"/>
                <a:ext cx="1146" cy="333"/>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pPr>
                  <a:defRPr/>
                </a:pPr>
                <a:endParaRPr lang="zh-CN" altLang="en-US">
                  <a:latin typeface="Arial" charset="0"/>
                </a:endParaRPr>
              </a:p>
            </p:txBody>
          </p:sp>
          <p:sp>
            <p:nvSpPr>
              <p:cNvPr id="8220" name="Oval 57"/>
              <p:cNvSpPr>
                <a:spLocks noChangeArrowheads="1"/>
              </p:cNvSpPr>
              <p:nvPr/>
            </p:nvSpPr>
            <p:spPr bwMode="gray">
              <a:xfrm>
                <a:off x="2342" y="1687"/>
                <a:ext cx="1032" cy="337"/>
              </a:xfrm>
              <a:prstGeom prst="ellipse">
                <a:avLst/>
              </a:prstGeom>
              <a:solidFill>
                <a:srgbClr val="333333"/>
              </a:solidFill>
              <a:ln w="38100" algn="ctr">
                <a:noFill/>
                <a:round/>
                <a:headEnd/>
                <a:tailEnd/>
              </a:ln>
            </p:spPr>
            <p:txBody>
              <a:bodyPr anchor="ctr">
                <a:spAutoFit/>
              </a:bodyPr>
              <a:lstStyle/>
              <a:p>
                <a:endParaRPr lang="zh-CN" altLang="en-US"/>
              </a:p>
            </p:txBody>
          </p:sp>
          <p:grpSp>
            <p:nvGrpSpPr>
              <p:cNvPr id="6" name="Group 58"/>
              <p:cNvGrpSpPr>
                <a:grpSpLocks/>
              </p:cNvGrpSpPr>
              <p:nvPr/>
            </p:nvGrpSpPr>
            <p:grpSpPr bwMode="auto">
              <a:xfrm>
                <a:off x="2359" y="1362"/>
                <a:ext cx="999" cy="978"/>
                <a:chOff x="4166" y="1706"/>
                <a:chExt cx="1252" cy="1252"/>
              </a:xfrm>
            </p:grpSpPr>
            <p:sp>
              <p:nvSpPr>
                <p:cNvPr id="8223" name="Oval 5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8224" name="Oval 6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8225" name="Oval 6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8226" name="Oval 62"/>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27" name="Text Box 63"/>
              <p:cNvSpPr txBox="1">
                <a:spLocks noChangeArrowheads="1"/>
              </p:cNvSpPr>
              <p:nvPr/>
            </p:nvSpPr>
            <p:spPr bwMode="gray">
              <a:xfrm>
                <a:off x="2007" y="1628"/>
                <a:ext cx="1812" cy="323"/>
              </a:xfrm>
              <a:prstGeom prst="rect">
                <a:avLst/>
              </a:prstGeom>
              <a:noFill/>
              <a:ln w="9525" algn="ctr">
                <a:noFill/>
                <a:miter lim="800000"/>
                <a:headEnd/>
                <a:tailEnd/>
              </a:ln>
              <a:effectLst/>
            </p:spPr>
            <p:txBody>
              <a:bodyPr wrap="none">
                <a:spAutoFit/>
              </a:bodyPr>
              <a:lstStyle/>
              <a:p>
                <a:pPr eaLnBrk="0" hangingPunct="0">
                  <a:defRPr/>
                </a:pPr>
                <a:r>
                  <a:rPr lang="en-US" altLang="ko-KR" sz="2400" b="1" dirty="0">
                    <a:solidFill>
                      <a:srgbClr val="FF0000"/>
                    </a:solidFill>
                    <a:latin typeface="+mn-lt"/>
                    <a:ea typeface="HY헤드라인M" pitchFamily="18" charset="-127"/>
                  </a:rPr>
                  <a:t>Target </a:t>
                </a:r>
                <a:r>
                  <a:rPr lang="en-US" altLang="ko-KR" sz="2400" b="1" dirty="0" err="1">
                    <a:solidFill>
                      <a:srgbClr val="FF0000"/>
                    </a:solidFill>
                    <a:latin typeface="+mn-lt"/>
                    <a:ea typeface="HY헤드라인M" pitchFamily="18" charset="-127"/>
                  </a:rPr>
                  <a:t>Biomolecules</a:t>
                </a:r>
                <a:endParaRPr lang="en-US" altLang="ko-KR" sz="2400" b="1" dirty="0">
                  <a:solidFill>
                    <a:srgbClr val="FF0000"/>
                  </a:solidFill>
                  <a:latin typeface="+mn-lt"/>
                  <a:ea typeface="HY헤드라인M" pitchFamily="18" charset="-127"/>
                </a:endParaRPr>
              </a:p>
            </p:txBody>
          </p:sp>
        </p:grpSp>
        <p:grpSp>
          <p:nvGrpSpPr>
            <p:cNvPr id="7" name="Group 64"/>
            <p:cNvGrpSpPr>
              <a:grpSpLocks/>
            </p:cNvGrpSpPr>
            <p:nvPr/>
          </p:nvGrpSpPr>
          <p:grpSpPr bwMode="auto">
            <a:xfrm>
              <a:off x="6470283" y="4985897"/>
              <a:ext cx="1543528" cy="1292609"/>
              <a:chOff x="3954" y="1362"/>
              <a:chExt cx="1168" cy="978"/>
            </a:xfrm>
          </p:grpSpPr>
          <p:sp>
            <p:nvSpPr>
              <p:cNvPr id="10" name="Oval 65"/>
              <p:cNvSpPr>
                <a:spLocks noChangeArrowheads="1"/>
              </p:cNvSpPr>
              <p:nvPr/>
            </p:nvSpPr>
            <p:spPr bwMode="gray">
              <a:xfrm>
                <a:off x="4046" y="1688"/>
                <a:ext cx="117" cy="334"/>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defRPr/>
                </a:pPr>
                <a:endParaRPr lang="zh-CN" altLang="en-US">
                  <a:latin typeface="Arial" charset="0"/>
                </a:endParaRPr>
              </a:p>
            </p:txBody>
          </p:sp>
          <p:sp>
            <p:nvSpPr>
              <p:cNvPr id="11" name="Oval 66"/>
              <p:cNvSpPr>
                <a:spLocks noChangeArrowheads="1"/>
              </p:cNvSpPr>
              <p:nvPr/>
            </p:nvSpPr>
            <p:spPr bwMode="gray">
              <a:xfrm>
                <a:off x="4046" y="1688"/>
                <a:ext cx="117" cy="334"/>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headEnd/>
                <a:tailEnd/>
              </a:ln>
              <a:effectLst/>
            </p:spPr>
            <p:txBody>
              <a:bodyPr wrap="none" anchor="ctr">
                <a:spAutoFit/>
              </a:bodyPr>
              <a:lstStyle/>
              <a:p>
                <a:pPr>
                  <a:defRPr/>
                </a:pPr>
                <a:endParaRPr lang="zh-CN" altLang="en-US">
                  <a:latin typeface="Arial" charset="0"/>
                </a:endParaRPr>
              </a:p>
            </p:txBody>
          </p:sp>
          <p:sp>
            <p:nvSpPr>
              <p:cNvPr id="12" name="Oval 67"/>
              <p:cNvSpPr>
                <a:spLocks noChangeArrowheads="1"/>
              </p:cNvSpPr>
              <p:nvPr/>
            </p:nvSpPr>
            <p:spPr bwMode="gray">
              <a:xfrm>
                <a:off x="3954" y="1688"/>
                <a:ext cx="1143" cy="334"/>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defRPr/>
                </a:pPr>
                <a:endParaRPr lang="zh-CN" altLang="en-US">
                  <a:latin typeface="Arial" charset="0"/>
                </a:endParaRPr>
              </a:p>
            </p:txBody>
          </p:sp>
          <p:sp>
            <p:nvSpPr>
              <p:cNvPr id="13" name="Oval 68"/>
              <p:cNvSpPr>
                <a:spLocks noChangeArrowheads="1"/>
              </p:cNvSpPr>
              <p:nvPr/>
            </p:nvSpPr>
            <p:spPr bwMode="gray">
              <a:xfrm>
                <a:off x="3979" y="1696"/>
                <a:ext cx="1143" cy="336"/>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headEnd/>
                <a:tailEnd/>
              </a:ln>
              <a:effectLst/>
            </p:spPr>
            <p:txBody>
              <a:bodyPr anchor="ctr">
                <a:spAutoFit/>
              </a:bodyPr>
              <a:lstStyle/>
              <a:p>
                <a:pPr>
                  <a:defRPr/>
                </a:pPr>
                <a:endParaRPr lang="zh-CN" altLang="en-US">
                  <a:latin typeface="Arial" charset="0"/>
                </a:endParaRPr>
              </a:p>
            </p:txBody>
          </p:sp>
          <p:sp>
            <p:nvSpPr>
              <p:cNvPr id="8209" name="Oval 69"/>
              <p:cNvSpPr>
                <a:spLocks noChangeArrowheads="1"/>
              </p:cNvSpPr>
              <p:nvPr/>
            </p:nvSpPr>
            <p:spPr bwMode="gray">
              <a:xfrm>
                <a:off x="4017" y="1688"/>
                <a:ext cx="1032" cy="336"/>
              </a:xfrm>
              <a:prstGeom prst="ellipse">
                <a:avLst/>
              </a:prstGeom>
              <a:solidFill>
                <a:srgbClr val="333333"/>
              </a:solidFill>
              <a:ln w="38100" algn="ctr">
                <a:noFill/>
                <a:round/>
                <a:headEnd/>
                <a:tailEnd/>
              </a:ln>
            </p:spPr>
            <p:txBody>
              <a:bodyPr anchor="ctr">
                <a:spAutoFit/>
              </a:bodyPr>
              <a:lstStyle/>
              <a:p>
                <a:endParaRPr lang="zh-CN" altLang="en-US"/>
              </a:p>
            </p:txBody>
          </p:sp>
          <p:grpSp>
            <p:nvGrpSpPr>
              <p:cNvPr id="8" name="Group 70"/>
              <p:cNvGrpSpPr>
                <a:grpSpLocks/>
              </p:cNvGrpSpPr>
              <p:nvPr/>
            </p:nvGrpSpPr>
            <p:grpSpPr bwMode="auto">
              <a:xfrm>
                <a:off x="4036" y="1362"/>
                <a:ext cx="999" cy="978"/>
                <a:chOff x="4166" y="1706"/>
                <a:chExt cx="1252" cy="1252"/>
              </a:xfrm>
            </p:grpSpPr>
            <p:sp>
              <p:nvSpPr>
                <p:cNvPr id="8212" name="Oval 71"/>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p>
              </p:txBody>
            </p:sp>
            <p:sp>
              <p:nvSpPr>
                <p:cNvPr id="8213" name="Oval 72"/>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p>
              </p:txBody>
            </p:sp>
            <p:sp>
              <p:nvSpPr>
                <p:cNvPr id="8214" name="Oval 73"/>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p>
              </p:txBody>
            </p:sp>
            <p:sp>
              <p:nvSpPr>
                <p:cNvPr id="8215" name="Oval 74"/>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p>
              </p:txBody>
            </p:sp>
          </p:grpSp>
          <p:sp>
            <p:nvSpPr>
              <p:cNvPr id="16" name="Text Box 75"/>
              <p:cNvSpPr txBox="1">
                <a:spLocks noChangeArrowheads="1"/>
              </p:cNvSpPr>
              <p:nvPr/>
            </p:nvSpPr>
            <p:spPr bwMode="gray">
              <a:xfrm>
                <a:off x="4028" y="1690"/>
                <a:ext cx="938" cy="323"/>
              </a:xfrm>
              <a:prstGeom prst="rect">
                <a:avLst/>
              </a:prstGeom>
              <a:noFill/>
              <a:ln w="9525" algn="ctr">
                <a:noFill/>
                <a:miter lim="800000"/>
                <a:headEnd/>
                <a:tailEnd/>
              </a:ln>
              <a:effectLst/>
            </p:spPr>
            <p:txBody>
              <a:bodyPr wrap="none">
                <a:spAutoFit/>
              </a:bodyPr>
              <a:lstStyle/>
              <a:p>
                <a:pPr eaLnBrk="0" hangingPunct="0">
                  <a:defRPr/>
                </a:pPr>
                <a:r>
                  <a:rPr lang="en-US" altLang="ko-KR" sz="2400" b="1" dirty="0">
                    <a:solidFill>
                      <a:srgbClr val="FF0000"/>
                    </a:solidFill>
                    <a:latin typeface="+mn-lt"/>
                    <a:ea typeface="HY헤드라인M" pitchFamily="18" charset="-127"/>
                  </a:rPr>
                  <a:t> </a:t>
                </a:r>
                <a:r>
                  <a:rPr lang="en-US" altLang="ko-KR" sz="2400" b="1" dirty="0" err="1">
                    <a:solidFill>
                      <a:srgbClr val="FF0000"/>
                    </a:solidFill>
                    <a:latin typeface="+mn-lt"/>
                    <a:ea typeface="HY헤드라인M" pitchFamily="18" charset="-127"/>
                  </a:rPr>
                  <a:t>Biosafety</a:t>
                </a:r>
                <a:endParaRPr lang="ko-KR" altLang="en-US" sz="2400" b="1" baseline="-25000" dirty="0">
                  <a:solidFill>
                    <a:srgbClr val="FF0000"/>
                  </a:solidFill>
                  <a:latin typeface="+mn-lt"/>
                  <a:ea typeface="HY헤드라인M" pitchFamily="18" charset="-127"/>
                </a:endParaRPr>
              </a:p>
            </p:txBody>
          </p:sp>
        </p:grpSp>
        <p:sp>
          <p:nvSpPr>
            <p:cNvPr id="8203" name="Text Box 18"/>
            <p:cNvSpPr txBox="1">
              <a:spLocks noChangeArrowheads="1"/>
            </p:cNvSpPr>
            <p:nvPr/>
          </p:nvSpPr>
          <p:spPr bwMode="auto">
            <a:xfrm>
              <a:off x="3072321" y="5358178"/>
              <a:ext cx="540166" cy="592384"/>
            </a:xfrm>
            <a:prstGeom prst="rect">
              <a:avLst/>
            </a:prstGeom>
            <a:noFill/>
            <a:ln w="9525">
              <a:noFill/>
              <a:miter lim="800000"/>
              <a:headEnd/>
              <a:tailEnd/>
            </a:ln>
          </p:spPr>
          <p:txBody>
            <a:bodyPr wrap="none">
              <a:spAutoFit/>
            </a:bodyPr>
            <a:lstStyle/>
            <a:p>
              <a:r>
                <a:rPr lang="zh-CN" altLang="en-US" sz="3600" b="1"/>
                <a:t>＋</a:t>
              </a:r>
            </a:p>
          </p:txBody>
        </p:sp>
        <p:sp>
          <p:nvSpPr>
            <p:cNvPr id="8204" name="Text Box 18"/>
            <p:cNvSpPr txBox="1">
              <a:spLocks noChangeArrowheads="1"/>
            </p:cNvSpPr>
            <p:nvPr/>
          </p:nvSpPr>
          <p:spPr bwMode="auto">
            <a:xfrm>
              <a:off x="5842497" y="5352429"/>
              <a:ext cx="540166" cy="592384"/>
            </a:xfrm>
            <a:prstGeom prst="rect">
              <a:avLst/>
            </a:prstGeom>
            <a:noFill/>
            <a:ln w="9525">
              <a:noFill/>
              <a:miter lim="800000"/>
              <a:headEnd/>
              <a:tailEnd/>
            </a:ln>
          </p:spPr>
          <p:txBody>
            <a:bodyPr wrap="none">
              <a:spAutoFit/>
            </a:bodyPr>
            <a:lstStyle/>
            <a:p>
              <a:r>
                <a:rPr lang="zh-CN" altLang="en-US" sz="3600" b="1"/>
                <a:t>＋</a:t>
              </a:r>
            </a:p>
          </p:txBody>
        </p:sp>
      </p:grpSp>
      <p:sp>
        <p:nvSpPr>
          <p:cNvPr id="8196" name="Rectangle 44"/>
          <p:cNvSpPr>
            <a:spLocks noChangeArrowheads="1"/>
          </p:cNvSpPr>
          <p:nvPr/>
        </p:nvSpPr>
        <p:spPr bwMode="auto">
          <a:xfrm>
            <a:off x="971550" y="3914775"/>
            <a:ext cx="642938" cy="641350"/>
          </a:xfrm>
          <a:prstGeom prst="rect">
            <a:avLst/>
          </a:prstGeom>
          <a:noFill/>
          <a:ln w="9525">
            <a:noFill/>
            <a:miter lim="800000"/>
            <a:headEnd/>
            <a:tailEnd/>
          </a:ln>
        </p:spPr>
        <p:txBody>
          <a:bodyPr wrap="none">
            <a:spAutoFit/>
          </a:bodyPr>
          <a:lstStyle/>
          <a:p>
            <a:r>
              <a:rPr lang="zh-CN" altLang="en-US" sz="3600" b="1">
                <a:solidFill>
                  <a:srgbClr val="16388A"/>
                </a:solidFill>
              </a:rPr>
              <a:t>？</a:t>
            </a:r>
          </a:p>
        </p:txBody>
      </p:sp>
      <p:sp>
        <p:nvSpPr>
          <p:cNvPr id="8197" name="Rectangle 45"/>
          <p:cNvSpPr>
            <a:spLocks noChangeArrowheads="1"/>
          </p:cNvSpPr>
          <p:nvPr/>
        </p:nvSpPr>
        <p:spPr bwMode="auto">
          <a:xfrm>
            <a:off x="3563938" y="3968750"/>
            <a:ext cx="2663825" cy="461963"/>
          </a:xfrm>
          <a:prstGeom prst="rect">
            <a:avLst/>
          </a:prstGeom>
          <a:noFill/>
          <a:ln w="9525">
            <a:noFill/>
            <a:miter lim="800000"/>
            <a:headEnd/>
            <a:tailEnd/>
          </a:ln>
        </p:spPr>
        <p:txBody>
          <a:bodyPr>
            <a:spAutoFit/>
          </a:bodyPr>
          <a:lstStyle/>
          <a:p>
            <a:r>
              <a:rPr lang="en-US" altLang="zh-CN" sz="2400" b="1"/>
              <a:t>recepter  or ligand  </a:t>
            </a:r>
            <a:endParaRPr lang="zh-CN" altLang="en-US" sz="2400" b="1"/>
          </a:p>
        </p:txBody>
      </p:sp>
      <p:sp>
        <p:nvSpPr>
          <p:cNvPr id="8198" name="Rectangle 46"/>
          <p:cNvSpPr>
            <a:spLocks noChangeArrowheads="1"/>
          </p:cNvSpPr>
          <p:nvPr/>
        </p:nvSpPr>
        <p:spPr bwMode="auto">
          <a:xfrm>
            <a:off x="7272338" y="3968750"/>
            <a:ext cx="642937" cy="641350"/>
          </a:xfrm>
          <a:prstGeom prst="rect">
            <a:avLst/>
          </a:prstGeom>
          <a:noFill/>
          <a:ln w="9525">
            <a:noFill/>
            <a:miter lim="800000"/>
            <a:headEnd/>
            <a:tailEnd/>
          </a:ln>
        </p:spPr>
        <p:txBody>
          <a:bodyPr wrap="none">
            <a:spAutoFit/>
          </a:bodyPr>
          <a:lstStyle/>
          <a:p>
            <a:r>
              <a:rPr lang="zh-CN" altLang="en-US" sz="3600" b="1">
                <a:solidFill>
                  <a:srgbClr val="16388A"/>
                </a:solidFill>
              </a:rPr>
              <a:t>？</a:t>
            </a:r>
          </a:p>
        </p:txBody>
      </p:sp>
      <p:sp>
        <p:nvSpPr>
          <p:cNvPr id="60465" name="Text Box 49"/>
          <p:cNvSpPr txBox="1">
            <a:spLocks noChangeArrowheads="1"/>
          </p:cNvSpPr>
          <p:nvPr/>
        </p:nvSpPr>
        <p:spPr bwMode="auto">
          <a:xfrm>
            <a:off x="611188" y="5564188"/>
            <a:ext cx="7561262" cy="977704"/>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eaLnBrk="0" hangingPunct="0">
              <a:lnSpc>
                <a:spcPct val="110000"/>
              </a:lnSpc>
              <a:spcBef>
                <a:spcPct val="20000"/>
              </a:spcBef>
              <a:buSzPct val="120000"/>
              <a:defRPr/>
            </a:pPr>
            <a:r>
              <a:rPr lang="en-US" altLang="zh-CN" b="1" dirty="0">
                <a:solidFill>
                  <a:srgbClr val="000099"/>
                </a:solidFill>
                <a:latin typeface="Tahoma" pitchFamily="34" charset="0"/>
                <a:cs typeface="Tahoma" pitchFamily="34" charset="0"/>
              </a:rPr>
              <a:t>Successful development of safe and effective </a:t>
            </a:r>
            <a:r>
              <a:rPr lang="en-US" altLang="zh-CN" b="1" dirty="0" err="1">
                <a:solidFill>
                  <a:srgbClr val="000099"/>
                </a:solidFill>
                <a:latin typeface="Tahoma" pitchFamily="34" charset="0"/>
                <a:cs typeface="Tahoma" pitchFamily="34" charset="0"/>
              </a:rPr>
              <a:t>nanoprobes</a:t>
            </a:r>
            <a:r>
              <a:rPr lang="en-US" altLang="zh-CN" b="1" dirty="0">
                <a:solidFill>
                  <a:srgbClr val="000099"/>
                </a:solidFill>
                <a:latin typeface="Tahoma" pitchFamily="34" charset="0"/>
                <a:cs typeface="Tahoma" pitchFamily="34" charset="0"/>
              </a:rPr>
              <a:t> for tumor targeting imaging and selective therapy is a great challenge</a:t>
            </a:r>
            <a:endParaRPr lang="zh-CN" altLang="en-US" b="1" dirty="0">
              <a:solidFill>
                <a:srgbClr val="000099"/>
              </a:solidFill>
              <a:latin typeface="Tahoma" pitchFamily="34" charset="0"/>
              <a:cs typeface="Tahoma"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465"/>
                                        </p:tgtEl>
                                        <p:attrNameLst>
                                          <p:attrName>style.visibility</p:attrName>
                                        </p:attrNameLst>
                                      </p:cBhvr>
                                      <p:to>
                                        <p:strVal val="visible"/>
                                      </p:to>
                                    </p:set>
                                    <p:anim calcmode="lin" valueType="num">
                                      <p:cBhvr additive="base">
                                        <p:cTn id="7" dur="500" fill="hold"/>
                                        <p:tgtEl>
                                          <p:spTgt spid="60465"/>
                                        </p:tgtEl>
                                        <p:attrNameLst>
                                          <p:attrName>ppt_x</p:attrName>
                                        </p:attrNameLst>
                                      </p:cBhvr>
                                      <p:tavLst>
                                        <p:tav tm="0">
                                          <p:val>
                                            <p:strVal val="#ppt_x"/>
                                          </p:val>
                                        </p:tav>
                                        <p:tav tm="100000">
                                          <p:val>
                                            <p:strVal val="#ppt_x"/>
                                          </p:val>
                                        </p:tav>
                                      </p:tavLst>
                                    </p:anim>
                                    <p:anim calcmode="lin" valueType="num">
                                      <p:cBhvr additive="base">
                                        <p:cTn id="8" dur="500" fill="hold"/>
                                        <p:tgtEl>
                                          <p:spTgt spid="604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6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684213" y="2060575"/>
            <a:ext cx="8064500" cy="1570038"/>
          </a:xfrm>
          <a:prstGeom prst="rect">
            <a:avLst/>
          </a:prstGeom>
          <a:noFill/>
          <a:ln w="9525">
            <a:noFill/>
            <a:miter lim="800000"/>
            <a:headEnd/>
            <a:tailEnd/>
          </a:ln>
        </p:spPr>
        <p:txBody>
          <a:bodyPr>
            <a:spAutoFit/>
          </a:bodyPr>
          <a:lstStyle/>
          <a:p>
            <a:r>
              <a:rPr lang="en-US" altLang="zh-CN" sz="3200" dirty="0">
                <a:solidFill>
                  <a:srgbClr val="000099"/>
                </a:solidFill>
                <a:latin typeface="Tekton Pro" pitchFamily="34" charset="0"/>
              </a:rPr>
              <a:t>BRCAA1-antibody-conjugated  Fluorescent  Magnetic  </a:t>
            </a:r>
            <a:r>
              <a:rPr lang="en-US" altLang="zh-CN" sz="3200" dirty="0" err="1">
                <a:solidFill>
                  <a:srgbClr val="000099"/>
                </a:solidFill>
                <a:latin typeface="Tekton Pro" pitchFamily="34" charset="0"/>
              </a:rPr>
              <a:t>Nanoprobes</a:t>
            </a:r>
            <a:r>
              <a:rPr lang="en-US" altLang="zh-CN" sz="3200" dirty="0">
                <a:solidFill>
                  <a:srgbClr val="000099"/>
                </a:solidFill>
                <a:latin typeface="Tekton Pro" pitchFamily="34" charset="0"/>
              </a:rPr>
              <a:t> for  in vivo   targeted imaging of gastric cancer   </a:t>
            </a:r>
            <a:endParaRPr lang="zh-CN" altLang="en-US" sz="3200" dirty="0">
              <a:solidFill>
                <a:srgbClr val="000099"/>
              </a:solidFill>
              <a:latin typeface="Tekton Pro"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331913" y="476250"/>
            <a:ext cx="6264275" cy="641350"/>
          </a:xfrm>
          <a:prstGeom prst="rect">
            <a:avLst/>
          </a:prstGeom>
          <a:noFill/>
          <a:ln w="9525">
            <a:noFill/>
            <a:miter lim="800000"/>
            <a:headEnd/>
            <a:tailEnd/>
          </a:ln>
        </p:spPr>
        <p:txBody>
          <a:bodyPr>
            <a:spAutoFit/>
          </a:bodyPr>
          <a:lstStyle/>
          <a:p>
            <a:pPr>
              <a:spcBef>
                <a:spcPct val="50000"/>
              </a:spcBef>
              <a:buFont typeface="Wingdings" pitchFamily="2" charset="2"/>
              <a:buNone/>
            </a:pPr>
            <a:endParaRPr lang="zh-CN" altLang="zh-CN" sz="3600">
              <a:solidFill>
                <a:srgbClr val="FFFF00"/>
              </a:solidFill>
              <a:ea typeface="华文新魏" pitchFamily="2" charset="-122"/>
            </a:endParaRPr>
          </a:p>
        </p:txBody>
      </p:sp>
      <p:sp>
        <p:nvSpPr>
          <p:cNvPr id="29699" name="Text Box 3"/>
          <p:cNvSpPr txBox="1">
            <a:spLocks noChangeArrowheads="1"/>
          </p:cNvSpPr>
          <p:nvPr/>
        </p:nvSpPr>
        <p:spPr bwMode="auto">
          <a:xfrm>
            <a:off x="1403350" y="395288"/>
            <a:ext cx="7489130" cy="585787"/>
          </a:xfrm>
          <a:prstGeom prst="rect">
            <a:avLst/>
          </a:prstGeom>
          <a:noFill/>
          <a:ln w="9525">
            <a:noFill/>
            <a:miter lim="800000"/>
            <a:headEnd/>
            <a:tailEnd/>
          </a:ln>
        </p:spPr>
        <p:txBody>
          <a:bodyPr wrap="square">
            <a:spAutoFit/>
          </a:bodyPr>
          <a:lstStyle/>
          <a:p>
            <a:pPr>
              <a:spcBef>
                <a:spcPct val="50000"/>
              </a:spcBef>
              <a:defRPr/>
            </a:pPr>
            <a:r>
              <a:rPr lang="en-US" altLang="zh-CN" sz="3200" b="1" dirty="0">
                <a:latin typeface="Tekton Pro" pitchFamily="34" charset="0"/>
                <a:ea typeface="华文新魏" pitchFamily="2" charset="-122"/>
              </a:rPr>
              <a:t>BRCAA1 Structure  and Function </a:t>
            </a:r>
            <a:r>
              <a:rPr lang="en-US" altLang="zh-CN" sz="3200" i="1" dirty="0">
                <a:latin typeface="Tekton Pro" pitchFamily="34" charset="0"/>
                <a:ea typeface="华文新魏" pitchFamily="2" charset="-122"/>
              </a:rPr>
              <a:t> </a:t>
            </a:r>
          </a:p>
        </p:txBody>
      </p:sp>
      <p:sp>
        <p:nvSpPr>
          <p:cNvPr id="11268" name="Line 5"/>
          <p:cNvSpPr>
            <a:spLocks noChangeShapeType="1"/>
          </p:cNvSpPr>
          <p:nvPr/>
        </p:nvSpPr>
        <p:spPr bwMode="auto">
          <a:xfrm>
            <a:off x="0" y="1125538"/>
            <a:ext cx="9144000" cy="0"/>
          </a:xfrm>
          <a:prstGeom prst="line">
            <a:avLst/>
          </a:prstGeom>
          <a:noFill/>
          <a:ln w="38100" cmpd="dbl">
            <a:solidFill>
              <a:schemeClr val="tx1"/>
            </a:solidFill>
            <a:round/>
            <a:headEnd/>
            <a:tailEnd/>
          </a:ln>
        </p:spPr>
        <p:txBody>
          <a:bodyPr wrap="none"/>
          <a:lstStyle/>
          <a:p>
            <a:endParaRPr lang="zh-CN" altLang="en-US"/>
          </a:p>
        </p:txBody>
      </p:sp>
      <p:pic>
        <p:nvPicPr>
          <p:cNvPr id="11269" name="Picture 6"/>
          <p:cNvPicPr>
            <a:picLocks noChangeAspect="1" noChangeArrowheads="1"/>
          </p:cNvPicPr>
          <p:nvPr/>
        </p:nvPicPr>
        <p:blipFill>
          <a:blip r:embed="rId2" cstate="print"/>
          <a:srcRect/>
          <a:stretch>
            <a:fillRect/>
          </a:stretch>
        </p:blipFill>
        <p:spPr bwMode="auto">
          <a:xfrm>
            <a:off x="1187450" y="1557338"/>
            <a:ext cx="6553200" cy="1655762"/>
          </a:xfrm>
          <a:prstGeom prst="rect">
            <a:avLst/>
          </a:prstGeom>
          <a:noFill/>
          <a:ln w="9525">
            <a:noFill/>
            <a:miter lim="800000"/>
            <a:headEnd/>
            <a:tailEnd/>
          </a:ln>
        </p:spPr>
      </p:pic>
      <p:sp>
        <p:nvSpPr>
          <p:cNvPr id="11270" name="Rectangle 8"/>
          <p:cNvSpPr>
            <a:spLocks noChangeArrowheads="1"/>
          </p:cNvSpPr>
          <p:nvPr/>
        </p:nvSpPr>
        <p:spPr bwMode="auto">
          <a:xfrm>
            <a:off x="755650" y="5661025"/>
            <a:ext cx="8007350" cy="581025"/>
          </a:xfrm>
          <a:prstGeom prst="rect">
            <a:avLst/>
          </a:prstGeom>
          <a:noFill/>
          <a:ln w="9525">
            <a:noFill/>
            <a:miter lim="800000"/>
            <a:headEnd/>
            <a:tailEnd/>
          </a:ln>
        </p:spPr>
        <p:txBody>
          <a:bodyPr>
            <a:spAutoFit/>
          </a:bodyPr>
          <a:lstStyle/>
          <a:p>
            <a:pPr>
              <a:spcBef>
                <a:spcPct val="50000"/>
              </a:spcBef>
            </a:pPr>
            <a:r>
              <a:rPr lang="en-US" altLang="zh-CN" sz="1600"/>
              <a:t>Cui, </a:t>
            </a:r>
            <a:r>
              <a:rPr lang="en-US" altLang="zh-CN" sz="1600" i="1"/>
              <a:t>et al.</a:t>
            </a:r>
            <a:r>
              <a:rPr lang="en-US" altLang="zh-CN" sz="1600"/>
              <a:t>  Characterization of BRCAA1 and Its Novel Antigen Epitope Recognization. </a:t>
            </a:r>
            <a:r>
              <a:rPr lang="en-US" altLang="zh-CN" sz="1600" i="1">
                <a:cs typeface="Times New Roman" pitchFamily="18" charset="0"/>
              </a:rPr>
              <a:t>Cancer Epidemiology Biomarkers and  Prevention </a:t>
            </a:r>
            <a:r>
              <a:rPr lang="en-US" altLang="zh-CN" sz="1600">
                <a:cs typeface="Times New Roman" pitchFamily="18" charset="0"/>
              </a:rPr>
              <a:t>2004; </a:t>
            </a:r>
            <a:r>
              <a:rPr lang="en-US" altLang="zh-CN" sz="1600" b="1" i="1">
                <a:cs typeface="Times New Roman" pitchFamily="18" charset="0"/>
              </a:rPr>
              <a:t>13(7), </a:t>
            </a:r>
            <a:r>
              <a:rPr lang="en-US" altLang="zh-CN" sz="1600" i="1">
                <a:cs typeface="Times New Roman" pitchFamily="18" charset="0"/>
              </a:rPr>
              <a:t>1136-1145.</a:t>
            </a:r>
            <a:endParaRPr lang="en-US" altLang="zh-CN" sz="1600">
              <a:cs typeface="Times New Roman" pitchFamily="18" charset="0"/>
            </a:endParaRPr>
          </a:p>
        </p:txBody>
      </p:sp>
      <p:pic>
        <p:nvPicPr>
          <p:cNvPr id="11271" name="Picture 8"/>
          <p:cNvPicPr>
            <a:picLocks noChangeAspect="1" noChangeArrowheads="1"/>
          </p:cNvPicPr>
          <p:nvPr/>
        </p:nvPicPr>
        <p:blipFill>
          <a:blip r:embed="rId3" cstate="print"/>
          <a:srcRect/>
          <a:stretch>
            <a:fillRect/>
          </a:stretch>
        </p:blipFill>
        <p:spPr bwMode="auto">
          <a:xfrm>
            <a:off x="5076825" y="3492500"/>
            <a:ext cx="2727325" cy="1808163"/>
          </a:xfrm>
          <a:prstGeom prst="rect">
            <a:avLst/>
          </a:prstGeom>
          <a:noFill/>
          <a:ln w="9525">
            <a:noFill/>
            <a:miter lim="800000"/>
            <a:headEnd/>
            <a:tailEnd/>
          </a:ln>
        </p:spPr>
      </p:pic>
      <p:pic>
        <p:nvPicPr>
          <p:cNvPr id="11272" name="Picture 5" descr="brcaa1"/>
          <p:cNvPicPr>
            <a:picLocks noChangeAspect="1" noChangeArrowheads="1"/>
          </p:cNvPicPr>
          <p:nvPr/>
        </p:nvPicPr>
        <p:blipFill>
          <a:blip r:embed="rId4" cstate="print"/>
          <a:srcRect/>
          <a:stretch>
            <a:fillRect/>
          </a:stretch>
        </p:blipFill>
        <p:spPr bwMode="auto">
          <a:xfrm>
            <a:off x="1116013" y="3357563"/>
            <a:ext cx="3421062" cy="1981200"/>
          </a:xfrm>
          <a:prstGeom prst="rect">
            <a:avLst/>
          </a:prstGeom>
          <a:noFill/>
          <a:ln w="9525">
            <a:noFill/>
            <a:miter lim="800000"/>
            <a:headEnd/>
            <a:tailEnd/>
          </a:ln>
        </p:spPr>
      </p:pic>
      <p:sp>
        <p:nvSpPr>
          <p:cNvPr id="13" name="Rectangle 5"/>
          <p:cNvSpPr>
            <a:spLocks noChangeArrowheads="1"/>
          </p:cNvSpPr>
          <p:nvPr/>
        </p:nvSpPr>
        <p:spPr bwMode="auto">
          <a:xfrm>
            <a:off x="5002213" y="1157288"/>
            <a:ext cx="2882900" cy="400050"/>
          </a:xfrm>
          <a:prstGeom prst="rect">
            <a:avLst/>
          </a:prstGeom>
          <a:noFill/>
          <a:ln w="9525">
            <a:noFill/>
            <a:miter lim="800000"/>
            <a:headEnd/>
            <a:tailEnd/>
          </a:ln>
          <a:effectLst/>
        </p:spPr>
        <p:txBody>
          <a:bodyPr>
            <a:spAutoFit/>
          </a:bodyPr>
          <a:lstStyle/>
          <a:p>
            <a:pPr>
              <a:spcBef>
                <a:spcPct val="20000"/>
              </a:spcBef>
              <a:buClr>
                <a:schemeClr val="hlink"/>
              </a:buClr>
              <a:buFont typeface="Wingdings" pitchFamily="2" charset="2"/>
              <a:buNone/>
              <a:defRPr/>
            </a:pPr>
            <a:r>
              <a:rPr lang="en-GB" altLang="zh-CN" dirty="0">
                <a:effectLst>
                  <a:outerShdw blurRad="38100" dist="38100" dir="2700000" algn="tl">
                    <a:srgbClr val="C0C0C0"/>
                  </a:outerShdw>
                </a:effectLst>
                <a:ea typeface="SimSun" pitchFamily="2" charset="-122"/>
              </a:rPr>
              <a:t>1q42.1-q43. (AF208045)</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900113" y="1557338"/>
          <a:ext cx="7389812" cy="3383829"/>
        </p:xfrm>
        <a:graphic>
          <a:graphicData uri="http://schemas.openxmlformats.org/drawingml/2006/table">
            <a:tbl>
              <a:tblPr/>
              <a:tblGrid>
                <a:gridCol w="1914525"/>
                <a:gridCol w="1914525"/>
                <a:gridCol w="1531937"/>
                <a:gridCol w="157163"/>
                <a:gridCol w="935037"/>
                <a:gridCol w="936625"/>
              </a:tblGrid>
              <a:tr h="1176121">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dirty="0" smtClean="0">
                          <a:ln>
                            <a:noFill/>
                          </a:ln>
                          <a:solidFill>
                            <a:schemeClr val="tx1"/>
                          </a:solidFill>
                          <a:effectLst/>
                          <a:latin typeface="Times New Roman" pitchFamily="18" charset="0"/>
                          <a:ea typeface="宋体" charset="-122"/>
                        </a:rPr>
                        <a:t> </a:t>
                      </a:r>
                      <a:r>
                        <a:rPr kumimoji="0" lang="en-US" altLang="zh-CN" sz="2400" b="1" i="0" u="none" strike="noStrike" cap="none" normalizeH="0" baseline="0" dirty="0" smtClean="0">
                          <a:ln>
                            <a:noFill/>
                          </a:ln>
                          <a:solidFill>
                            <a:schemeClr val="tx1"/>
                          </a:solidFill>
                          <a:effectLst/>
                          <a:latin typeface="Times New Roman" pitchFamily="18" charset="0"/>
                          <a:ea typeface="宋体" charset="-122"/>
                        </a:rPr>
                        <a:t>Titers of BRCAA1 Monoclonal Antibodies in </a:t>
                      </a:r>
                      <a:r>
                        <a:rPr kumimoji="0" lang="en-US" altLang="zh-CN" sz="2400" b="1" i="0" u="none" strike="noStrike" cap="none" normalizeH="0" baseline="0" dirty="0" err="1" smtClean="0">
                          <a:ln>
                            <a:noFill/>
                          </a:ln>
                          <a:solidFill>
                            <a:schemeClr val="tx1"/>
                          </a:solidFill>
                          <a:effectLst/>
                          <a:latin typeface="Times New Roman" pitchFamily="18" charset="0"/>
                          <a:ea typeface="宋体" charset="-122"/>
                        </a:rPr>
                        <a:t>Ascites</a:t>
                      </a:r>
                      <a:r>
                        <a:rPr kumimoji="0" lang="en-US" altLang="zh-CN" sz="2400" b="1" i="0" u="none" strike="noStrike" cap="none" normalizeH="0" baseline="0" dirty="0" smtClean="0">
                          <a:ln>
                            <a:noFill/>
                          </a:ln>
                          <a:solidFill>
                            <a:schemeClr val="tx1"/>
                          </a:solidFill>
                          <a:effectLst/>
                          <a:latin typeface="Times New Roman" pitchFamily="18" charset="0"/>
                          <a:ea typeface="宋体" charset="-122"/>
                        </a:rPr>
                        <a:t> Fluid Induced by </a:t>
                      </a:r>
                      <a:r>
                        <a:rPr kumimoji="0" lang="en-US" altLang="zh-CN" sz="2400" b="1" i="0" u="none" strike="noStrike" cap="none" normalizeH="0" baseline="0" dirty="0" err="1" smtClean="0">
                          <a:ln>
                            <a:noFill/>
                          </a:ln>
                          <a:solidFill>
                            <a:schemeClr val="tx1"/>
                          </a:solidFill>
                          <a:effectLst/>
                          <a:latin typeface="Times New Roman" pitchFamily="18" charset="0"/>
                          <a:ea typeface="宋体" charset="-122"/>
                        </a:rPr>
                        <a:t>Hybridoma</a:t>
                      </a:r>
                      <a:r>
                        <a:rPr kumimoji="0" lang="en-US" altLang="zh-CN" sz="2400" b="1" i="0" u="none" strike="noStrike" cap="none" normalizeH="0" baseline="0" dirty="0" smtClean="0">
                          <a:ln>
                            <a:noFill/>
                          </a:ln>
                          <a:solidFill>
                            <a:schemeClr val="tx1"/>
                          </a:solidFill>
                          <a:effectLst/>
                          <a:latin typeface="Times New Roman" pitchFamily="18" charset="0"/>
                          <a:ea typeface="宋体" charset="-122"/>
                        </a:rPr>
                        <a:t> Clone Cells by ELISA</a:t>
                      </a:r>
                      <a:endParaRPr kumimoji="0" lang="zh-CN" altLang="zh-CN" sz="20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588963">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Clone</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5">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Times New Roman" pitchFamily="18" charset="0"/>
                          <a:ea typeface="宋体" charset="-122"/>
                        </a:rPr>
                        <a:t>Antibody titer*</a:t>
                      </a:r>
                      <a:endParaRPr kumimoji="0" lang="zh-CN" altLang="zh-CN" sz="1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440819">
                <a:tc v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Times New Roman" pitchFamily="18" charset="0"/>
                          <a:ea typeface="宋体" charset="-122"/>
                        </a:rPr>
                        <a:t>BRCAA1 (C)-OVA **</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smtClean="0">
                          <a:ln>
                            <a:noFill/>
                          </a:ln>
                          <a:solidFill>
                            <a:schemeClr val="tx1"/>
                          </a:solidFill>
                          <a:effectLst/>
                          <a:latin typeface="Times New Roman" pitchFamily="18" charset="0"/>
                          <a:ea typeface="宋体" charset="-122"/>
                        </a:rPr>
                        <a:t>BRCAA1 (C)-BSA **</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dirty="0" smtClean="0">
                          <a:ln>
                            <a:noFill/>
                          </a:ln>
                          <a:solidFill>
                            <a:schemeClr val="tx1"/>
                          </a:solidFill>
                          <a:effectLst/>
                          <a:latin typeface="Times New Roman" pitchFamily="18" charset="0"/>
                          <a:ea typeface="宋体" charset="-122"/>
                        </a:rPr>
                        <a:t>BSA **</a:t>
                      </a:r>
                      <a:endParaRPr kumimoji="0" lang="zh-CN" altLang="zh-CN" sz="1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900" b="0" i="0" u="none" strike="noStrike" cap="none" normalizeH="0" baseline="0" dirty="0" smtClean="0">
                          <a:ln>
                            <a:noFill/>
                          </a:ln>
                          <a:solidFill>
                            <a:schemeClr val="tx1"/>
                          </a:solidFill>
                          <a:effectLst/>
                          <a:latin typeface="Times New Roman" pitchFamily="18" charset="0"/>
                          <a:ea typeface="宋体" charset="-122"/>
                        </a:rPr>
                        <a:t>OVA **</a:t>
                      </a:r>
                      <a:endParaRPr kumimoji="0" lang="zh-CN" altLang="zh-CN" sz="1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S-200-5</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Times New Roman" pitchFamily="18" charset="0"/>
                          <a:ea typeface="宋体" charset="-122"/>
                        </a:rPr>
                        <a:t>1,024,000</a:t>
                      </a:r>
                      <a:endParaRPr kumimoji="0" lang="zh-CN" altLang="zh-CN" sz="1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1,024,000</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&lt;1,000</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Times New Roman" pitchFamily="18" charset="0"/>
                          <a:ea typeface="宋体" charset="-122"/>
                        </a:rPr>
                        <a:t>&lt;1,000</a:t>
                      </a:r>
                      <a:endParaRPr kumimoji="0" lang="zh-CN" altLang="zh-CN" sz="1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S-335-5</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128,000</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  512,000</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Times New Roman" pitchFamily="18" charset="0"/>
                          <a:ea typeface="宋体" charset="-122"/>
                        </a:rPr>
                        <a:t> &lt;1,000</a:t>
                      </a:r>
                      <a:endParaRPr kumimoji="0" lang="zh-CN" altLang="zh-CN" sz="12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Times New Roman" pitchFamily="18" charset="0"/>
                          <a:ea typeface="宋体" charset="-122"/>
                        </a:rPr>
                        <a:t>&lt;1,000</a:t>
                      </a:r>
                      <a:endParaRPr kumimoji="0" lang="zh-CN" altLang="zh-CN" sz="12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753" name="Rectangle 1"/>
          <p:cNvSpPr>
            <a:spLocks noChangeArrowheads="1"/>
          </p:cNvSpPr>
          <p:nvPr/>
        </p:nvSpPr>
        <p:spPr bwMode="auto">
          <a:xfrm>
            <a:off x="1116013" y="5313363"/>
            <a:ext cx="6985000" cy="923925"/>
          </a:xfrm>
          <a:prstGeom prst="rect">
            <a:avLst/>
          </a:prstGeom>
          <a:noFill/>
          <a:ln w="9525">
            <a:noFill/>
            <a:miter lim="800000"/>
            <a:headEnd/>
            <a:tailEnd/>
          </a:ln>
        </p:spPr>
        <p:txBody>
          <a:bodyPr anchor="ctr">
            <a:spAutoFit/>
          </a:bodyPr>
          <a:lstStyle/>
          <a:p>
            <a:pPr indent="317500">
              <a:lnSpc>
                <a:spcPct val="150000"/>
              </a:lnSpc>
              <a:defRPr/>
            </a:pPr>
            <a:r>
              <a:rPr kumimoji="0" lang="en-US" altLang="zh-CN" sz="1800" dirty="0">
                <a:latin typeface="+mn-lt"/>
                <a:cs typeface="Times New Roman" pitchFamily="18" charset="0"/>
              </a:rPr>
              <a:t>*The reciprocal of </a:t>
            </a:r>
            <a:r>
              <a:rPr kumimoji="0" lang="en-US" altLang="zh-CN" sz="1800" dirty="0" err="1">
                <a:latin typeface="+mn-lt"/>
                <a:cs typeface="Times New Roman" pitchFamily="18" charset="0"/>
              </a:rPr>
              <a:t>ascites</a:t>
            </a:r>
            <a:r>
              <a:rPr kumimoji="0" lang="en-US" altLang="zh-CN" sz="1800" dirty="0">
                <a:latin typeface="+mn-lt"/>
                <a:cs typeface="Times New Roman" pitchFamily="18" charset="0"/>
              </a:rPr>
              <a:t> fluid dilution, the first dilution of </a:t>
            </a:r>
            <a:r>
              <a:rPr kumimoji="0" lang="en-US" altLang="zh-CN" sz="1800" dirty="0" err="1">
                <a:latin typeface="+mn-lt"/>
                <a:cs typeface="Times New Roman" pitchFamily="18" charset="0"/>
              </a:rPr>
              <a:t>ascites</a:t>
            </a:r>
            <a:r>
              <a:rPr kumimoji="0" lang="en-US" altLang="zh-CN" sz="1800" dirty="0">
                <a:latin typeface="+mn-lt"/>
                <a:cs typeface="Times New Roman" pitchFamily="18" charset="0"/>
              </a:rPr>
              <a:t> fluid was 1:1,000.</a:t>
            </a:r>
            <a:r>
              <a:rPr kumimoji="0" lang="zh-CN" altLang="en-US" sz="1800" dirty="0">
                <a:latin typeface="+mn-lt"/>
                <a:cs typeface="Times New Roman" pitchFamily="18" charset="0"/>
              </a:rPr>
              <a:t> </a:t>
            </a:r>
            <a:r>
              <a:rPr kumimoji="0" lang="en-US" altLang="zh-CN" sz="1800" dirty="0">
                <a:latin typeface="+mn-lt"/>
                <a:cs typeface="Times New Roman" pitchFamily="18" charset="0"/>
              </a:rPr>
              <a:t>**The antigens were coated on ELISA plate.</a:t>
            </a:r>
            <a:endParaRPr kumimoji="0" lang="en-US" altLang="zh-CN" sz="2800" dirty="0">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D:\新建文件夹 (Wang Ka)\Tumor targetability paper\Figure1.jpg"/>
          <p:cNvPicPr>
            <a:picLocks noChangeAspect="1" noChangeArrowheads="1"/>
          </p:cNvPicPr>
          <p:nvPr/>
        </p:nvPicPr>
        <p:blipFill>
          <a:blip r:embed="rId2" cstate="print"/>
          <a:srcRect/>
          <a:stretch>
            <a:fillRect/>
          </a:stretch>
        </p:blipFill>
        <p:spPr bwMode="auto">
          <a:xfrm>
            <a:off x="611188" y="981075"/>
            <a:ext cx="7732712" cy="3671888"/>
          </a:xfrm>
          <a:prstGeom prst="rect">
            <a:avLst/>
          </a:prstGeom>
          <a:noFill/>
          <a:ln w="9525">
            <a:noFill/>
            <a:miter lim="800000"/>
            <a:headEnd/>
            <a:tailEnd/>
          </a:ln>
        </p:spPr>
      </p:pic>
      <p:sp>
        <p:nvSpPr>
          <p:cNvPr id="3" name="TextBox 7"/>
          <p:cNvSpPr txBox="1">
            <a:spLocks noChangeArrowheads="1"/>
          </p:cNvSpPr>
          <p:nvPr/>
        </p:nvSpPr>
        <p:spPr bwMode="auto">
          <a:xfrm>
            <a:off x="0" y="5013325"/>
            <a:ext cx="9144000" cy="523875"/>
          </a:xfrm>
          <a:prstGeom prst="rect">
            <a:avLst/>
          </a:prstGeom>
          <a:noFill/>
          <a:ln w="9525">
            <a:noFill/>
            <a:miter lim="800000"/>
            <a:headEnd/>
            <a:tailEnd/>
          </a:ln>
        </p:spPr>
        <p:txBody>
          <a:bodyPr>
            <a:spAutoFit/>
          </a:bodyPr>
          <a:lstStyle/>
          <a:p>
            <a:pPr>
              <a:defRPr/>
            </a:pPr>
            <a:r>
              <a:rPr lang="en-US" altLang="zh-CN" sz="2800" b="1" dirty="0">
                <a:latin typeface="+mn-lt"/>
                <a:ea typeface="仿宋_GB2312" pitchFamily="49" charset="-122"/>
              </a:rPr>
              <a:t>65% gastric cancer tissues with BRCAA1 over-expression</a:t>
            </a:r>
            <a:endParaRPr lang="zh-CN" altLang="en-US" sz="2800" b="1" dirty="0">
              <a:latin typeface="+mn-lt"/>
              <a:ea typeface="仿宋_GB2312" pitchFamily="49"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a:grpSpLocks/>
          </p:cNvGrpSpPr>
          <p:nvPr/>
        </p:nvGrpSpPr>
        <p:grpSpPr bwMode="auto">
          <a:xfrm>
            <a:off x="323850" y="1268413"/>
            <a:ext cx="8569325" cy="3529012"/>
            <a:chOff x="990600" y="2435944"/>
            <a:chExt cx="6066317" cy="1857152"/>
          </a:xfrm>
        </p:grpSpPr>
        <p:pic>
          <p:nvPicPr>
            <p:cNvPr id="16388" name="Picture 2"/>
            <p:cNvPicPr>
              <a:picLocks noChangeAspect="1" noChangeArrowheads="1"/>
            </p:cNvPicPr>
            <p:nvPr/>
          </p:nvPicPr>
          <p:blipFill>
            <a:blip r:embed="rId3" cstate="print"/>
            <a:srcRect/>
            <a:stretch>
              <a:fillRect/>
            </a:stretch>
          </p:blipFill>
          <p:spPr bwMode="auto">
            <a:xfrm>
              <a:off x="990600" y="2435944"/>
              <a:ext cx="2133600" cy="1819251"/>
            </a:xfrm>
            <a:prstGeom prst="rect">
              <a:avLst/>
            </a:prstGeom>
            <a:noFill/>
            <a:ln w="9525">
              <a:noFill/>
              <a:miter lim="800000"/>
              <a:headEnd/>
              <a:tailEnd/>
            </a:ln>
          </p:spPr>
        </p:pic>
        <p:pic>
          <p:nvPicPr>
            <p:cNvPr id="16389" name="Picture 12" descr="1"/>
            <p:cNvPicPr>
              <a:picLocks noChangeAspect="1" noChangeArrowheads="1"/>
            </p:cNvPicPr>
            <p:nvPr/>
          </p:nvPicPr>
          <p:blipFill>
            <a:blip r:embed="rId4" cstate="print"/>
            <a:srcRect l="3432" r="10805" b="15366"/>
            <a:stretch>
              <a:fillRect/>
            </a:stretch>
          </p:blipFill>
          <p:spPr bwMode="auto">
            <a:xfrm>
              <a:off x="4889979" y="2464420"/>
              <a:ext cx="2166938" cy="1828676"/>
            </a:xfrm>
            <a:prstGeom prst="rect">
              <a:avLst/>
            </a:prstGeom>
            <a:noFill/>
            <a:ln w="9525">
              <a:noFill/>
              <a:miter lim="800000"/>
              <a:headEnd/>
              <a:tailEnd/>
            </a:ln>
          </p:spPr>
        </p:pic>
        <p:pic>
          <p:nvPicPr>
            <p:cNvPr id="16390" name="Picture 3"/>
            <p:cNvPicPr>
              <a:picLocks noChangeAspect="1" noChangeArrowheads="1"/>
            </p:cNvPicPr>
            <p:nvPr/>
          </p:nvPicPr>
          <p:blipFill>
            <a:blip r:embed="rId5" cstate="print"/>
            <a:srcRect/>
            <a:stretch>
              <a:fillRect/>
            </a:stretch>
          </p:blipFill>
          <p:spPr bwMode="auto">
            <a:xfrm>
              <a:off x="3188487" y="2464694"/>
              <a:ext cx="1676400" cy="1828402"/>
            </a:xfrm>
            <a:prstGeom prst="rect">
              <a:avLst/>
            </a:prstGeom>
            <a:noFill/>
            <a:ln w="9525">
              <a:noFill/>
              <a:miter lim="800000"/>
              <a:headEnd/>
              <a:tailEnd/>
            </a:ln>
          </p:spPr>
        </p:pic>
      </p:grpSp>
      <p:sp>
        <p:nvSpPr>
          <p:cNvPr id="16387" name="TextBox 6"/>
          <p:cNvSpPr txBox="1">
            <a:spLocks noChangeArrowheads="1"/>
          </p:cNvSpPr>
          <p:nvPr/>
        </p:nvSpPr>
        <p:spPr bwMode="auto">
          <a:xfrm>
            <a:off x="539750" y="5229225"/>
            <a:ext cx="7885113" cy="830263"/>
          </a:xfrm>
          <a:prstGeom prst="rect">
            <a:avLst/>
          </a:prstGeom>
          <a:noFill/>
          <a:ln w="9525">
            <a:noFill/>
            <a:miter lim="800000"/>
            <a:headEnd/>
            <a:tailEnd/>
          </a:ln>
        </p:spPr>
        <p:txBody>
          <a:bodyPr>
            <a:spAutoFit/>
          </a:bodyPr>
          <a:lstStyle/>
          <a:p>
            <a:r>
              <a:rPr lang="en-US" altLang="zh-CN" sz="2400" b="1"/>
              <a:t>Characterization of  Fluorescent  Magnetic Nanoparticles (FMNPs)</a:t>
            </a:r>
            <a:endParaRPr lang="zh-CN" altLang="en-US" sz="2400" b="1"/>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D:\新建文件夹 (Wang Ka)\Tumor targetability paper\Figure2.jpg"/>
          <p:cNvPicPr>
            <a:picLocks noChangeAspect="1" noChangeArrowheads="1"/>
          </p:cNvPicPr>
          <p:nvPr/>
        </p:nvPicPr>
        <p:blipFill>
          <a:blip r:embed="rId2" cstate="print"/>
          <a:srcRect/>
          <a:stretch>
            <a:fillRect/>
          </a:stretch>
        </p:blipFill>
        <p:spPr bwMode="auto">
          <a:xfrm>
            <a:off x="1187450" y="765175"/>
            <a:ext cx="6121400" cy="4105275"/>
          </a:xfrm>
          <a:prstGeom prst="rect">
            <a:avLst/>
          </a:prstGeom>
          <a:noFill/>
          <a:ln w="9525">
            <a:noFill/>
            <a:miter lim="800000"/>
            <a:headEnd/>
            <a:tailEnd/>
          </a:ln>
        </p:spPr>
      </p:pic>
      <p:sp>
        <p:nvSpPr>
          <p:cNvPr id="17411" name="TextBox 2"/>
          <p:cNvSpPr txBox="1">
            <a:spLocks noChangeArrowheads="1"/>
          </p:cNvSpPr>
          <p:nvPr/>
        </p:nvSpPr>
        <p:spPr bwMode="auto">
          <a:xfrm>
            <a:off x="468313" y="5084763"/>
            <a:ext cx="8064500" cy="830262"/>
          </a:xfrm>
          <a:prstGeom prst="rect">
            <a:avLst/>
          </a:prstGeom>
          <a:noFill/>
          <a:ln w="9525">
            <a:noFill/>
            <a:miter lim="800000"/>
            <a:headEnd/>
            <a:tailEnd/>
          </a:ln>
        </p:spPr>
        <p:txBody>
          <a:bodyPr>
            <a:spAutoFit/>
          </a:bodyPr>
          <a:lstStyle/>
          <a:p>
            <a:r>
              <a:rPr lang="en-US" altLang="zh-CN" sz="2400" b="1"/>
              <a:t>Characterization of BRCAA1-Monoclonal  Antibody-conjugated  FMNPs [ BRCAA1-MNPs]</a:t>
            </a:r>
            <a:endParaRPr lang="zh-CN" altLang="en-US" sz="2400" b="1"/>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468313" y="2060575"/>
          <a:ext cx="8064500" cy="3673477"/>
        </p:xfrm>
        <a:graphic>
          <a:graphicData uri="http://schemas.openxmlformats.org/drawingml/2006/table">
            <a:tbl>
              <a:tblPr/>
              <a:tblGrid>
                <a:gridCol w="439737"/>
                <a:gridCol w="2495550"/>
                <a:gridCol w="3375025"/>
                <a:gridCol w="1754188"/>
              </a:tblGrid>
              <a:tr h="1468438">
                <a:tc>
                  <a:txBody>
                    <a:bodyPr/>
                    <a:lstStyle/>
                    <a:p>
                      <a:pPr marL="0" marR="0" lvl="0" indent="0" algn="l" defTabSz="914400" rtl="0" eaLnBrk="1" fontAlgn="base" latinLnBrk="0" hangingPunct="1">
                        <a:lnSpc>
                          <a:spcPct val="150000"/>
                        </a:lnSpc>
                        <a:spcBef>
                          <a:spcPct val="0"/>
                        </a:spcBef>
                        <a:spcAft>
                          <a:spcPct val="0"/>
                        </a:spcAft>
                        <a:buClrTx/>
                        <a:buSzTx/>
                        <a:buFontTx/>
                        <a:buNone/>
                        <a:tabLst/>
                      </a:pPr>
                      <a:endParaRPr kumimoji="0" lang="zh-CN" altLang="zh-CN" sz="1200" b="0" i="0" u="none" strike="noStrike" cap="none" normalizeH="0" baseline="0" dirty="0" smtClean="0">
                        <a:ln>
                          <a:noFill/>
                        </a:ln>
                        <a:solidFill>
                          <a:srgbClr val="FFFFFF"/>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Total concentration of the anti-BRCAA1 antibody (</a:t>
                      </a:r>
                      <a:r>
                        <a:rPr kumimoji="0" lang="en-US" altLang="zh-CN" sz="1600" b="1" i="0" u="none" strike="noStrike" cap="none" normalizeH="0" baseline="0" dirty="0" err="1" smtClean="0">
                          <a:ln>
                            <a:noFill/>
                          </a:ln>
                          <a:solidFill>
                            <a:schemeClr val="tx1"/>
                          </a:solidFill>
                          <a:effectLst/>
                          <a:latin typeface="Times New Roman" pitchFamily="18" charset="0"/>
                          <a:ea typeface="宋体" charset="-122"/>
                          <a:cs typeface="Times New Roman" pitchFamily="18" charset="0"/>
                        </a:rPr>
                        <a:t>ng</a:t>
                      </a: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r>
                        <a:rPr kumimoji="0" lang="en-US" altLang="zh-CN" sz="1600" b="1" i="0" u="none" strike="noStrike" cap="none" normalizeH="0" baseline="0" dirty="0" err="1" smtClean="0">
                          <a:ln>
                            <a:noFill/>
                          </a:ln>
                          <a:solidFill>
                            <a:schemeClr val="tx1"/>
                          </a:solidFill>
                          <a:effectLst/>
                          <a:latin typeface="Times New Roman" pitchFamily="18" charset="0"/>
                          <a:ea typeface="宋体" charset="-122"/>
                          <a:cs typeface="Times New Roman" pitchFamily="18" charset="0"/>
                        </a:rPr>
                        <a:t>μL</a:t>
                      </a: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endParaRPr kumimoji="0" lang="zh-CN" altLang="zh-CN" sz="28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The concentration of BRCAA1 antibody in residual reaction mixture (</a:t>
                      </a:r>
                      <a:r>
                        <a:rPr kumimoji="0" lang="en-US" altLang="zh-CN" sz="1600" b="1" i="0" u="none" strike="noStrike" cap="none" normalizeH="0" baseline="0" dirty="0" err="1" smtClean="0">
                          <a:ln>
                            <a:noFill/>
                          </a:ln>
                          <a:solidFill>
                            <a:schemeClr val="tx1"/>
                          </a:solidFill>
                          <a:effectLst/>
                          <a:latin typeface="Times New Roman" pitchFamily="18" charset="0"/>
                          <a:ea typeface="宋体" charset="-122"/>
                          <a:cs typeface="Times New Roman" pitchFamily="18" charset="0"/>
                        </a:rPr>
                        <a:t>ng</a:t>
                      </a: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r>
                        <a:rPr kumimoji="0" lang="en-US" altLang="zh-CN" sz="1600" b="1" i="0" u="none" strike="noStrike" cap="none" normalizeH="0" baseline="0" dirty="0" err="1" smtClean="0">
                          <a:ln>
                            <a:noFill/>
                          </a:ln>
                          <a:solidFill>
                            <a:schemeClr val="tx1"/>
                          </a:solidFill>
                          <a:effectLst/>
                          <a:latin typeface="Times New Roman" pitchFamily="18" charset="0"/>
                          <a:ea typeface="宋体" charset="-122"/>
                          <a:cs typeface="Times New Roman" pitchFamily="18" charset="0"/>
                        </a:rPr>
                        <a:t>μL</a:t>
                      </a: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a:t>
                      </a:r>
                      <a:endParaRPr kumimoji="0" lang="zh-CN" altLang="zh-CN" sz="28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Coupling rate (%)</a:t>
                      </a:r>
                      <a:endParaRPr kumimoji="0" lang="zh-CN" altLang="zh-CN" sz="2800" b="1"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5013">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charset="-122"/>
                          <a:cs typeface="Times New Roman" pitchFamily="18" charset="0"/>
                        </a:rPr>
                        <a:t>1</a:t>
                      </a:r>
                      <a:endParaRPr kumimoji="0" lang="zh-CN" altLang="zh-CN" sz="1200" b="0" i="0" u="none" strike="noStrike" cap="none" normalizeH="0" baseline="0" smtClean="0">
                        <a:ln>
                          <a:noFill/>
                        </a:ln>
                        <a:solidFill>
                          <a:srgbClr val="FFFFFF"/>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Times New Roman" pitchFamily="18" charset="0"/>
                          <a:ea typeface="宋体" charset="-122"/>
                          <a:cs typeface="Times New Roman" pitchFamily="18" charset="0"/>
                        </a:rPr>
                        <a:t>1000.0</a:t>
                      </a:r>
                      <a:endParaRPr kumimoji="0" lang="zh-CN" altLang="zh-CN" sz="24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Times New Roman" pitchFamily="18" charset="0"/>
                          <a:ea typeface="宋体" charset="-122"/>
                          <a:cs typeface="Times New Roman" pitchFamily="18" charset="0"/>
                        </a:rPr>
                        <a:t>197.3</a:t>
                      </a:r>
                      <a:endParaRPr kumimoji="0" lang="zh-CN" altLang="zh-CN" sz="24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80.27</a:t>
                      </a:r>
                      <a:endParaRPr kumimoji="0" lang="zh-CN" altLang="zh-CN" sz="24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5013">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charset="-122"/>
                          <a:cs typeface="Times New Roman" pitchFamily="18" charset="0"/>
                        </a:rPr>
                        <a:t>2</a:t>
                      </a:r>
                      <a:endParaRPr kumimoji="0" lang="zh-CN" altLang="zh-CN" sz="1200" b="0" i="0" u="none" strike="noStrike" cap="none" normalizeH="0" baseline="0" smtClean="0">
                        <a:ln>
                          <a:noFill/>
                        </a:ln>
                        <a:solidFill>
                          <a:srgbClr val="FFFFFF"/>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Times New Roman" pitchFamily="18" charset="0"/>
                          <a:ea typeface="宋体" charset="-122"/>
                          <a:cs typeface="Times New Roman" pitchFamily="18" charset="0"/>
                        </a:rPr>
                        <a:t>1000.0</a:t>
                      </a:r>
                      <a:endParaRPr kumimoji="0" lang="zh-CN" altLang="zh-CN" sz="24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Times New Roman" pitchFamily="18" charset="0"/>
                          <a:ea typeface="宋体" charset="-122"/>
                          <a:cs typeface="Times New Roman" pitchFamily="18" charset="0"/>
                        </a:rPr>
                        <a:t>191.2</a:t>
                      </a:r>
                      <a:endParaRPr kumimoji="0" lang="zh-CN" altLang="zh-CN" sz="24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80.88</a:t>
                      </a:r>
                      <a:endParaRPr kumimoji="0" lang="zh-CN" altLang="zh-CN" sz="24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5013">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n-US" altLang="zh-CN" sz="900" b="1" i="0" u="none" strike="noStrike" cap="none" normalizeH="0" baseline="0" smtClean="0">
                          <a:ln>
                            <a:noFill/>
                          </a:ln>
                          <a:solidFill>
                            <a:srgbClr val="FFFFFF"/>
                          </a:solidFill>
                          <a:effectLst/>
                          <a:latin typeface="Arial" charset="0"/>
                          <a:ea typeface="宋体" charset="-122"/>
                          <a:cs typeface="Times New Roman" pitchFamily="18" charset="0"/>
                        </a:rPr>
                        <a:t>3</a:t>
                      </a:r>
                      <a:endParaRPr kumimoji="0" lang="zh-CN" altLang="zh-CN" sz="1200" b="0" i="0" u="none" strike="noStrike" cap="none" normalizeH="0" baseline="0" smtClean="0">
                        <a:ln>
                          <a:noFill/>
                        </a:ln>
                        <a:solidFill>
                          <a:srgbClr val="FFFFFF"/>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Times New Roman" pitchFamily="18" charset="0"/>
                          <a:ea typeface="宋体" charset="-122"/>
                          <a:cs typeface="Times New Roman" pitchFamily="18" charset="0"/>
                        </a:rPr>
                        <a:t>1000.0</a:t>
                      </a:r>
                      <a:endParaRPr kumimoji="0" lang="zh-CN" altLang="zh-CN" sz="24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smtClean="0">
                          <a:ln>
                            <a:noFill/>
                          </a:ln>
                          <a:solidFill>
                            <a:schemeClr val="tx1"/>
                          </a:solidFill>
                          <a:effectLst/>
                          <a:latin typeface="Times New Roman" pitchFamily="18" charset="0"/>
                          <a:ea typeface="宋体" charset="-122"/>
                          <a:cs typeface="Times New Roman" pitchFamily="18" charset="0"/>
                        </a:rPr>
                        <a:t>203.0</a:t>
                      </a:r>
                      <a:endParaRPr kumimoji="0" lang="zh-CN" altLang="zh-CN" sz="2400" b="0" i="0" u="none" strike="noStrike" cap="none" normalizeH="0" baseline="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altLang="zh-CN" sz="14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rPr>
                        <a:t>79.70</a:t>
                      </a:r>
                      <a:endParaRPr kumimoji="0" lang="zh-CN" altLang="zh-CN" sz="2400" b="0" i="0" u="none" strike="noStrike" cap="none" normalizeH="0" baseline="0" dirty="0" smtClean="0">
                        <a:ln>
                          <a:noFill/>
                        </a:ln>
                        <a:solidFill>
                          <a:schemeClr val="tx1"/>
                        </a:solidFill>
                        <a:effectLst/>
                        <a:latin typeface="Times New Roman" pitchFamily="18" charset="0"/>
                        <a:ea typeface="宋体" charset="-122"/>
                        <a:cs typeface="Times New Roman" pitchFamily="18" charset="0"/>
                      </a:endParaRPr>
                    </a:p>
                  </a:txBody>
                  <a:tcPr marL="68580" marR="6858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461" name="Rectangle 1"/>
          <p:cNvSpPr>
            <a:spLocks noChangeArrowheads="1"/>
          </p:cNvSpPr>
          <p:nvPr/>
        </p:nvSpPr>
        <p:spPr bwMode="auto">
          <a:xfrm>
            <a:off x="504825" y="949832"/>
            <a:ext cx="8099425" cy="584775"/>
          </a:xfrm>
          <a:prstGeom prst="rect">
            <a:avLst/>
          </a:prstGeom>
          <a:noFill/>
          <a:ln w="9525">
            <a:noFill/>
            <a:miter lim="800000"/>
            <a:headEnd/>
            <a:tailEnd/>
          </a:ln>
        </p:spPr>
        <p:txBody>
          <a:bodyPr anchor="ctr">
            <a:spAutoFit/>
          </a:bodyPr>
          <a:lstStyle/>
          <a:p>
            <a:pPr indent="152400"/>
            <a:r>
              <a:rPr kumimoji="0" lang="en-US" altLang="zh-CN" sz="3200" b="1" dirty="0">
                <a:latin typeface="Tekton Pro" pitchFamily="34" charset="0"/>
                <a:cs typeface="Times New Roman" pitchFamily="18" charset="0"/>
              </a:rPr>
              <a:t>Coupling rate of FMNPs-BRCAA1 antibody</a:t>
            </a:r>
            <a:endParaRPr kumimoji="0" lang="en-US" altLang="zh-CN" sz="3200" b="1" dirty="0">
              <a:latin typeface="Tekton Pro"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79388" y="576263"/>
            <a:ext cx="8785225" cy="692150"/>
          </a:xfrm>
          <a:prstGeom prst="rect">
            <a:avLst/>
          </a:prstGeom>
          <a:noFill/>
          <a:ln w="9525" algn="ctr">
            <a:noFill/>
            <a:miter lim="800000"/>
            <a:headEnd/>
            <a:tailEnd/>
          </a:ln>
          <a:effectLst>
            <a:outerShdw dist="35921" dir="2700000" algn="ctr" rotWithShape="0">
              <a:schemeClr val="bg1"/>
            </a:outerShdw>
          </a:effectLst>
        </p:spPr>
        <p:txBody>
          <a:bodyPr tIns="36000" anchorCtr="1"/>
          <a:lstStyle/>
          <a:p>
            <a:pPr>
              <a:defRPr/>
            </a:pPr>
            <a:r>
              <a:rPr lang="en-US" altLang="zh-CN" sz="2800" b="1" dirty="0" err="1">
                <a:latin typeface="Tekton Pro" pitchFamily="34" charset="0"/>
              </a:rPr>
              <a:t>Nanoprobes</a:t>
            </a:r>
            <a:r>
              <a:rPr lang="en-US" altLang="zh-CN" sz="2800" b="1" dirty="0">
                <a:latin typeface="Tekton Pro" pitchFamily="34" charset="0"/>
              </a:rPr>
              <a:t> for Targeted In Vitro Gastric Cancer Cells</a:t>
            </a:r>
          </a:p>
        </p:txBody>
      </p:sp>
      <p:pic>
        <p:nvPicPr>
          <p:cNvPr id="19459" name="Picture 3"/>
          <p:cNvPicPr>
            <a:picLocks noChangeAspect="1" noChangeArrowheads="1"/>
          </p:cNvPicPr>
          <p:nvPr/>
        </p:nvPicPr>
        <p:blipFill>
          <a:blip r:embed="rId2" cstate="print"/>
          <a:srcRect/>
          <a:stretch>
            <a:fillRect/>
          </a:stretch>
        </p:blipFill>
        <p:spPr bwMode="auto">
          <a:xfrm>
            <a:off x="307975" y="1412875"/>
            <a:ext cx="8585200" cy="4679950"/>
          </a:xfrm>
          <a:prstGeom prst="rect">
            <a:avLst/>
          </a:prstGeom>
          <a:noFill/>
          <a:ln w="9525" algn="ctr">
            <a:noFill/>
            <a:miter lim="800000"/>
            <a:headEnd/>
            <a:tailEnd/>
          </a:ln>
        </p:spPr>
      </p:pic>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D:\新建文件夹 (Wang Ka)\2011-5-1 final version\additional file 1.jpg"/>
          <p:cNvPicPr>
            <a:picLocks noChangeAspect="1" noChangeArrowheads="1"/>
          </p:cNvPicPr>
          <p:nvPr/>
        </p:nvPicPr>
        <p:blipFill>
          <a:blip r:embed="rId2" cstate="print"/>
          <a:srcRect l="2499"/>
          <a:stretch>
            <a:fillRect/>
          </a:stretch>
        </p:blipFill>
        <p:spPr bwMode="auto">
          <a:xfrm>
            <a:off x="179388" y="981075"/>
            <a:ext cx="8747125" cy="3960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5" descr="D:\新建文件夹 (Wang Ka)\Tumor targetability paper\Figure6C.jpg"/>
          <p:cNvPicPr>
            <a:picLocks noChangeAspect="1" noChangeArrowheads="1"/>
          </p:cNvPicPr>
          <p:nvPr/>
        </p:nvPicPr>
        <p:blipFill>
          <a:blip r:embed="rId2" cstate="print"/>
          <a:srcRect/>
          <a:stretch>
            <a:fillRect/>
          </a:stretch>
        </p:blipFill>
        <p:spPr bwMode="auto">
          <a:xfrm>
            <a:off x="1258888" y="620713"/>
            <a:ext cx="5638800" cy="2819400"/>
          </a:xfrm>
          <a:prstGeom prst="rect">
            <a:avLst/>
          </a:prstGeom>
          <a:noFill/>
          <a:ln w="9525">
            <a:noFill/>
            <a:miter lim="800000"/>
            <a:headEnd/>
            <a:tailEnd/>
          </a:ln>
        </p:spPr>
      </p:pic>
      <p:pic>
        <p:nvPicPr>
          <p:cNvPr id="22531" name="Picture 6" descr="D:\新建文件夹 (Wang Ka)\Tumor targetability paper\Figure6D.jpg"/>
          <p:cNvPicPr>
            <a:picLocks noChangeAspect="1" noChangeArrowheads="1"/>
          </p:cNvPicPr>
          <p:nvPr/>
        </p:nvPicPr>
        <p:blipFill>
          <a:blip r:embed="rId3" cstate="print"/>
          <a:srcRect/>
          <a:stretch>
            <a:fillRect/>
          </a:stretch>
        </p:blipFill>
        <p:spPr bwMode="auto">
          <a:xfrm>
            <a:off x="1403350" y="3716338"/>
            <a:ext cx="4681538" cy="2803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1"/>
          <p:cNvPicPr>
            <a:picLocks noChangeAspect="1" noChangeArrowheads="1"/>
          </p:cNvPicPr>
          <p:nvPr/>
        </p:nvPicPr>
        <p:blipFill>
          <a:blip r:embed="rId2" cstate="print"/>
          <a:srcRect/>
          <a:stretch>
            <a:fillRect/>
          </a:stretch>
        </p:blipFill>
        <p:spPr bwMode="auto">
          <a:xfrm>
            <a:off x="684213" y="1557338"/>
            <a:ext cx="3959225" cy="3887787"/>
          </a:xfrm>
          <a:prstGeom prst="rect">
            <a:avLst/>
          </a:prstGeom>
          <a:noFill/>
          <a:ln w="9525">
            <a:noFill/>
            <a:miter lim="800000"/>
            <a:headEnd/>
            <a:tailEnd/>
          </a:ln>
        </p:spPr>
      </p:pic>
      <p:pic>
        <p:nvPicPr>
          <p:cNvPr id="23555" name="Picture 2"/>
          <p:cNvPicPr>
            <a:picLocks noChangeAspect="1" noChangeArrowheads="1"/>
          </p:cNvPicPr>
          <p:nvPr/>
        </p:nvPicPr>
        <p:blipFill>
          <a:blip r:embed="rId3" cstate="print"/>
          <a:srcRect/>
          <a:stretch>
            <a:fillRect/>
          </a:stretch>
        </p:blipFill>
        <p:spPr bwMode="auto">
          <a:xfrm>
            <a:off x="4859338" y="908050"/>
            <a:ext cx="3671887" cy="2730500"/>
          </a:xfrm>
          <a:prstGeom prst="rect">
            <a:avLst/>
          </a:prstGeom>
          <a:noFill/>
          <a:ln w="9525">
            <a:noFill/>
            <a:miter lim="800000"/>
            <a:headEnd/>
            <a:tailEnd/>
          </a:ln>
        </p:spPr>
      </p:pic>
      <p:sp>
        <p:nvSpPr>
          <p:cNvPr id="23556" name="TextBox 4"/>
          <p:cNvSpPr txBox="1">
            <a:spLocks noChangeArrowheads="1"/>
          </p:cNvSpPr>
          <p:nvPr/>
        </p:nvSpPr>
        <p:spPr bwMode="auto">
          <a:xfrm>
            <a:off x="4787900" y="6092825"/>
            <a:ext cx="4356100" cy="400050"/>
          </a:xfrm>
          <a:prstGeom prst="rect">
            <a:avLst/>
          </a:prstGeom>
          <a:noFill/>
          <a:ln w="9525">
            <a:noFill/>
            <a:miter lim="800000"/>
            <a:headEnd/>
            <a:tailEnd/>
          </a:ln>
        </p:spPr>
        <p:txBody>
          <a:bodyPr>
            <a:spAutoFit/>
          </a:bodyPr>
          <a:lstStyle/>
          <a:p>
            <a:r>
              <a:rPr lang="en-US" altLang="zh-CN"/>
              <a:t>mice  model of  in situ gastric cancer  </a:t>
            </a:r>
            <a:endParaRPr lang="zh-CN" altLang="en-US"/>
          </a:p>
        </p:txBody>
      </p:sp>
      <p:sp>
        <p:nvSpPr>
          <p:cNvPr id="23557" name="TextBox 5"/>
          <p:cNvSpPr txBox="1">
            <a:spLocks noChangeArrowheads="1"/>
          </p:cNvSpPr>
          <p:nvPr/>
        </p:nvSpPr>
        <p:spPr bwMode="auto">
          <a:xfrm>
            <a:off x="395288" y="5661025"/>
            <a:ext cx="4176712" cy="461963"/>
          </a:xfrm>
          <a:prstGeom prst="rect">
            <a:avLst/>
          </a:prstGeom>
          <a:noFill/>
          <a:ln w="9525">
            <a:noFill/>
            <a:miter lim="800000"/>
            <a:headEnd/>
            <a:tailEnd/>
          </a:ln>
        </p:spPr>
        <p:txBody>
          <a:bodyPr>
            <a:spAutoFit/>
          </a:bodyPr>
          <a:lstStyle/>
          <a:p>
            <a:r>
              <a:rPr lang="en-US" altLang="zh-CN" sz="2400"/>
              <a:t>MRI  imaging  of  gastric cancer  </a:t>
            </a:r>
            <a:endParaRPr lang="zh-CN" altLang="en-US" sz="2400"/>
          </a:p>
        </p:txBody>
      </p:sp>
      <p:pic>
        <p:nvPicPr>
          <p:cNvPr id="23558" name="Picture 3" descr="C:\Documents and Settings\Administrator\桌面\图片2.jpg"/>
          <p:cNvPicPr>
            <a:picLocks noChangeAspect="1" noChangeArrowheads="1"/>
          </p:cNvPicPr>
          <p:nvPr/>
        </p:nvPicPr>
        <p:blipFill>
          <a:blip r:embed="rId4" cstate="print"/>
          <a:srcRect l="10815" r="16766"/>
          <a:stretch>
            <a:fillRect/>
          </a:stretch>
        </p:blipFill>
        <p:spPr bwMode="auto">
          <a:xfrm>
            <a:off x="5508625" y="3933825"/>
            <a:ext cx="2087563" cy="173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1"/>
          <p:cNvSpPr txBox="1">
            <a:spLocks noChangeArrowheads="1"/>
          </p:cNvSpPr>
          <p:nvPr/>
        </p:nvSpPr>
        <p:spPr bwMode="auto">
          <a:xfrm>
            <a:off x="1331913" y="2670175"/>
            <a:ext cx="5688012" cy="1569660"/>
          </a:xfrm>
          <a:prstGeom prst="rect">
            <a:avLst/>
          </a:prstGeom>
          <a:noFill/>
          <a:ln w="9525">
            <a:noFill/>
            <a:miter lim="800000"/>
            <a:headEnd/>
            <a:tailEnd/>
          </a:ln>
        </p:spPr>
        <p:txBody>
          <a:bodyPr>
            <a:spAutoFit/>
          </a:bodyPr>
          <a:lstStyle/>
          <a:p>
            <a:r>
              <a:rPr lang="en-US" altLang="zh-CN" sz="3200" b="1" dirty="0">
                <a:solidFill>
                  <a:srgbClr val="000099"/>
                </a:solidFill>
                <a:latin typeface="Tekton Pro" pitchFamily="34" charset="0"/>
              </a:rPr>
              <a:t>FMNPs-labeled MSCs  for  Targeted  Imaging and Therapy of  Gastric Cancer </a:t>
            </a:r>
            <a:endParaRPr lang="zh-CN" altLang="en-US" sz="3200" b="1" dirty="0">
              <a:solidFill>
                <a:srgbClr val="000099"/>
              </a:solidFill>
              <a:latin typeface="Tekton Pro"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ig"/>
          <p:cNvPicPr>
            <a:picLocks noChangeAspect="1" noChangeArrowheads="1"/>
          </p:cNvPicPr>
          <p:nvPr/>
        </p:nvPicPr>
        <p:blipFill>
          <a:blip r:embed="rId2" cstate="print"/>
          <a:srcRect/>
          <a:stretch>
            <a:fillRect/>
          </a:stretch>
        </p:blipFill>
        <p:spPr bwMode="auto">
          <a:xfrm>
            <a:off x="1403648" y="836712"/>
            <a:ext cx="5054600" cy="3810000"/>
          </a:xfrm>
          <a:prstGeom prst="rect">
            <a:avLst/>
          </a:prstGeom>
          <a:noFill/>
          <a:ln w="9525">
            <a:noFill/>
            <a:miter lim="800000"/>
            <a:headEnd/>
            <a:tailEnd/>
          </a:ln>
        </p:spPr>
      </p:pic>
      <p:sp>
        <p:nvSpPr>
          <p:cNvPr id="44035" name="TextBox 2"/>
          <p:cNvSpPr txBox="1">
            <a:spLocks noChangeArrowheads="1"/>
          </p:cNvSpPr>
          <p:nvPr/>
        </p:nvSpPr>
        <p:spPr bwMode="auto">
          <a:xfrm>
            <a:off x="683568" y="4979987"/>
            <a:ext cx="7848600" cy="1878013"/>
          </a:xfrm>
          <a:prstGeom prst="rect">
            <a:avLst/>
          </a:prstGeom>
          <a:noFill/>
          <a:ln w="9525">
            <a:noFill/>
            <a:miter lim="800000"/>
            <a:headEnd/>
            <a:tailEnd/>
          </a:ln>
        </p:spPr>
        <p:txBody>
          <a:bodyPr>
            <a:spAutoFit/>
          </a:bodyPr>
          <a:lstStyle/>
          <a:p>
            <a:r>
              <a:rPr lang="en-US" altLang="zh-CN" sz="1400" b="1" dirty="0"/>
              <a:t> Morphology and </a:t>
            </a:r>
            <a:r>
              <a:rPr lang="en-US" altLang="zh-CN" sz="1400" b="1" dirty="0" err="1"/>
              <a:t>immunophenotypic</a:t>
            </a:r>
            <a:r>
              <a:rPr lang="en-US" altLang="zh-CN" sz="1400" b="1" dirty="0"/>
              <a:t> characterization of MSCs. (</a:t>
            </a:r>
            <a:r>
              <a:rPr lang="en-US" altLang="zh-CN" sz="1400" dirty="0"/>
              <a:t>A) The fibroblastic morphology of passage 3 MSCs (Magnification= ×100); (B) MSCs stained with </a:t>
            </a:r>
            <a:r>
              <a:rPr lang="en-US" altLang="zh-CN" sz="1400" b="1" dirty="0">
                <a:solidFill>
                  <a:srgbClr val="0000FF"/>
                </a:solidFill>
              </a:rPr>
              <a:t>FITC conjugated CD29 antibody </a:t>
            </a:r>
            <a:r>
              <a:rPr lang="en-US" altLang="zh-CN" sz="1400" dirty="0"/>
              <a:t>(200×); (C) MSCs stained with PE conjugated </a:t>
            </a:r>
            <a:r>
              <a:rPr lang="en-US" altLang="zh-CN" sz="1400" b="1" dirty="0">
                <a:solidFill>
                  <a:srgbClr val="0000FF"/>
                </a:solidFill>
              </a:rPr>
              <a:t>CD90 antibody </a:t>
            </a:r>
            <a:r>
              <a:rPr lang="en-US" altLang="zh-CN" sz="1400" dirty="0"/>
              <a:t>(200×); (D), (E), (F): MSCs analyzed by FACS for the positive expression of </a:t>
            </a:r>
            <a:r>
              <a:rPr lang="en-US" altLang="zh-CN" sz="1400" b="1" dirty="0">
                <a:solidFill>
                  <a:srgbClr val="0000FF"/>
                </a:solidFill>
              </a:rPr>
              <a:t>CD29 (D), CD90 (E) and negative expression of CD45 </a:t>
            </a:r>
            <a:r>
              <a:rPr lang="en-US" altLang="zh-CN" sz="1400" dirty="0"/>
              <a:t>(F); (G) Differentiated </a:t>
            </a:r>
            <a:r>
              <a:rPr lang="en-US" altLang="zh-CN" sz="1400" dirty="0" err="1"/>
              <a:t>osteoblasts</a:t>
            </a:r>
            <a:r>
              <a:rPr lang="en-US" altLang="zh-CN" sz="1400" dirty="0"/>
              <a:t> tested with </a:t>
            </a:r>
            <a:r>
              <a:rPr lang="en-US" altLang="zh-CN" sz="1400" b="1" dirty="0">
                <a:solidFill>
                  <a:srgbClr val="0000FF"/>
                </a:solidFill>
              </a:rPr>
              <a:t>alkaline </a:t>
            </a:r>
            <a:r>
              <a:rPr lang="en-US" altLang="zh-CN" sz="1400" b="1" dirty="0" err="1">
                <a:solidFill>
                  <a:srgbClr val="0000FF"/>
                </a:solidFill>
              </a:rPr>
              <a:t>phosphatase</a:t>
            </a:r>
            <a:r>
              <a:rPr lang="en-US" altLang="zh-CN" sz="1400" b="1" dirty="0">
                <a:solidFill>
                  <a:srgbClr val="0000FF"/>
                </a:solidFill>
              </a:rPr>
              <a:t> staining </a:t>
            </a:r>
            <a:r>
              <a:rPr lang="en-US" altLang="zh-CN" sz="1400" dirty="0"/>
              <a:t>(Magnification= ×100); (H) Differentiated </a:t>
            </a:r>
            <a:r>
              <a:rPr lang="en-US" altLang="zh-CN" sz="1400" dirty="0" err="1"/>
              <a:t>adipocytes</a:t>
            </a:r>
            <a:r>
              <a:rPr lang="en-US" altLang="zh-CN" sz="1400" dirty="0"/>
              <a:t> characterized by </a:t>
            </a:r>
            <a:r>
              <a:rPr lang="en-US" altLang="zh-CN" sz="1400" dirty="0">
                <a:solidFill>
                  <a:srgbClr val="0000FF"/>
                </a:solidFill>
              </a:rPr>
              <a:t>oil red O staining </a:t>
            </a:r>
            <a:r>
              <a:rPr lang="en-US" altLang="zh-CN" sz="1400" dirty="0"/>
              <a:t>(Magnification= ×100); (I) Differentiated </a:t>
            </a:r>
            <a:r>
              <a:rPr lang="en-US" altLang="zh-CN" sz="1400" dirty="0" err="1"/>
              <a:t>chondrocytes</a:t>
            </a:r>
            <a:r>
              <a:rPr lang="en-US" altLang="zh-CN" sz="1400" dirty="0"/>
              <a:t> verified </a:t>
            </a:r>
            <a:r>
              <a:rPr lang="en-US" altLang="zh-CN" sz="1400" b="1" dirty="0">
                <a:solidFill>
                  <a:srgbClr val="0000FF"/>
                </a:solidFill>
              </a:rPr>
              <a:t>by </a:t>
            </a:r>
            <a:r>
              <a:rPr lang="en-US" altLang="zh-CN" sz="1400" b="1" dirty="0" err="1">
                <a:solidFill>
                  <a:srgbClr val="0000FF"/>
                </a:solidFill>
              </a:rPr>
              <a:t>toluidine</a:t>
            </a:r>
            <a:r>
              <a:rPr lang="en-US" altLang="zh-CN" sz="1400" b="1" dirty="0">
                <a:solidFill>
                  <a:srgbClr val="0000FF"/>
                </a:solidFill>
              </a:rPr>
              <a:t> blue staining </a:t>
            </a:r>
            <a:r>
              <a:rPr lang="en-US" altLang="zh-CN" sz="1400" dirty="0"/>
              <a:t>(Magnification= ×100).</a:t>
            </a:r>
            <a:endParaRPr lang="zh-CN" altLang="zh-CN" sz="1400" dirty="0"/>
          </a:p>
          <a:p>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Fig"/>
          <p:cNvPicPr>
            <a:picLocks noChangeAspect="1" noChangeArrowheads="1"/>
          </p:cNvPicPr>
          <p:nvPr/>
        </p:nvPicPr>
        <p:blipFill>
          <a:blip r:embed="rId2" cstate="print"/>
          <a:srcRect/>
          <a:stretch>
            <a:fillRect/>
          </a:stretch>
        </p:blipFill>
        <p:spPr bwMode="auto">
          <a:xfrm>
            <a:off x="1331913" y="157163"/>
            <a:ext cx="5618162" cy="4884737"/>
          </a:xfrm>
          <a:prstGeom prst="rect">
            <a:avLst/>
          </a:prstGeom>
          <a:noFill/>
          <a:ln w="9525">
            <a:noFill/>
            <a:miter lim="800000"/>
            <a:headEnd/>
            <a:tailEnd/>
          </a:ln>
        </p:spPr>
      </p:pic>
      <p:sp>
        <p:nvSpPr>
          <p:cNvPr id="45059" name="TextBox 2"/>
          <p:cNvSpPr txBox="1">
            <a:spLocks noChangeArrowheads="1"/>
          </p:cNvSpPr>
          <p:nvPr/>
        </p:nvSpPr>
        <p:spPr bwMode="auto">
          <a:xfrm>
            <a:off x="468313" y="5084763"/>
            <a:ext cx="8351837" cy="1200150"/>
          </a:xfrm>
          <a:prstGeom prst="rect">
            <a:avLst/>
          </a:prstGeom>
          <a:noFill/>
          <a:ln w="9525">
            <a:noFill/>
            <a:miter lim="800000"/>
            <a:headEnd/>
            <a:tailEnd/>
          </a:ln>
        </p:spPr>
        <p:txBody>
          <a:bodyPr>
            <a:spAutoFit/>
          </a:bodyPr>
          <a:lstStyle/>
          <a:p>
            <a:r>
              <a:rPr lang="en-US" altLang="zh-CN" b="1"/>
              <a:t>Characterization of FMNPs. (</a:t>
            </a:r>
            <a:r>
              <a:rPr lang="en-US" altLang="zh-CN"/>
              <a:t>A) TEM image of amino-modified FMNPs; (B) PL intensity of amino-modified FMNPs; (C) Magnetic intensity curve of amino-modified FMNPs; (D) Zeta-potential of FMNPs with amino group and Si-O group.</a:t>
            </a:r>
            <a:endParaRPr lang="zh-CN" altLang="zh-CN"/>
          </a:p>
          <a:p>
            <a:endParaRPr lang="zh-CN" altLang="en-US"/>
          </a:p>
        </p:txBody>
      </p:sp>
      <p:sp>
        <p:nvSpPr>
          <p:cNvPr id="45060" name="TextBox 3"/>
          <p:cNvSpPr txBox="1">
            <a:spLocks noChangeArrowheads="1"/>
          </p:cNvSpPr>
          <p:nvPr/>
        </p:nvSpPr>
        <p:spPr bwMode="auto">
          <a:xfrm>
            <a:off x="7380288" y="3284538"/>
            <a:ext cx="1763712" cy="369887"/>
          </a:xfrm>
          <a:prstGeom prst="rect">
            <a:avLst/>
          </a:prstGeom>
          <a:noFill/>
          <a:ln w="9525">
            <a:noFill/>
            <a:miter lim="800000"/>
            <a:headEnd/>
            <a:tailEnd/>
          </a:ln>
        </p:spPr>
        <p:txBody>
          <a:bodyPr>
            <a:spAutoFit/>
          </a:bodyPr>
          <a:lstStyle/>
          <a:p>
            <a:r>
              <a:rPr lang="en-US" altLang="zh-CN"/>
              <a:t>44.8meu/g</a:t>
            </a:r>
            <a:endParaRPr lang="zh-CN"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Fig"/>
          <p:cNvPicPr>
            <a:picLocks noChangeAspect="1" noChangeArrowheads="1"/>
          </p:cNvPicPr>
          <p:nvPr/>
        </p:nvPicPr>
        <p:blipFill>
          <a:blip r:embed="rId2" cstate="print"/>
          <a:srcRect/>
          <a:stretch>
            <a:fillRect/>
          </a:stretch>
        </p:blipFill>
        <p:spPr bwMode="auto">
          <a:xfrm>
            <a:off x="1042988" y="836613"/>
            <a:ext cx="6408737" cy="3724275"/>
          </a:xfrm>
          <a:prstGeom prst="rect">
            <a:avLst/>
          </a:prstGeom>
          <a:noFill/>
          <a:ln w="9525">
            <a:noFill/>
            <a:miter lim="800000"/>
            <a:headEnd/>
            <a:tailEnd/>
          </a:ln>
        </p:spPr>
      </p:pic>
      <p:sp>
        <p:nvSpPr>
          <p:cNvPr id="46083" name="TextBox 2"/>
          <p:cNvSpPr txBox="1">
            <a:spLocks noChangeArrowheads="1"/>
          </p:cNvSpPr>
          <p:nvPr/>
        </p:nvSpPr>
        <p:spPr bwMode="auto">
          <a:xfrm>
            <a:off x="468313" y="4638675"/>
            <a:ext cx="8424862" cy="2030413"/>
          </a:xfrm>
          <a:prstGeom prst="rect">
            <a:avLst/>
          </a:prstGeom>
          <a:noFill/>
          <a:ln w="9525">
            <a:noFill/>
            <a:miter lim="800000"/>
            <a:headEnd/>
            <a:tailEnd/>
          </a:ln>
        </p:spPr>
        <p:txBody>
          <a:bodyPr>
            <a:spAutoFit/>
          </a:bodyPr>
          <a:lstStyle/>
          <a:p>
            <a:r>
              <a:rPr lang="en-US" altLang="zh-CN" b="1"/>
              <a:t> Evaluation of FMNPs-labeled MSCs.</a:t>
            </a:r>
            <a:r>
              <a:rPr lang="en-US" altLang="zh-CN"/>
              <a:t> (A) Cell nucleuses and FMNPs were visible in the MSCs by fluorescent microscope observation (200×); (B) FMNPs-labeled MSCs were detected by using Prussian blue staining(100×); (C) non-labeled MSCs were detected by using Prussian blue staining (100×); (D) The TEM image of non-labeled MSCs; (E) The TEM image of </a:t>
            </a:r>
            <a:r>
              <a:rPr lang="en-US" altLang="zh-CN" b="1">
                <a:solidFill>
                  <a:srgbClr val="0000FF"/>
                </a:solidFill>
              </a:rPr>
              <a:t>FMNPs-labeled MSCs </a:t>
            </a:r>
            <a:r>
              <a:rPr lang="en-US" altLang="zh-CN"/>
              <a:t>illustrate that amino-modified FMNPs were randomly distributed in </a:t>
            </a:r>
            <a:r>
              <a:rPr lang="en-US" altLang="zh-CN">
                <a:solidFill>
                  <a:srgbClr val="0000FF"/>
                </a:solidFill>
              </a:rPr>
              <a:t>the cytoplasm of MSCs </a:t>
            </a:r>
            <a:r>
              <a:rPr lang="en-US" altLang="zh-CN"/>
              <a:t>(6000×); (F) The magnification image of FMNPs distributed in the </a:t>
            </a:r>
            <a:r>
              <a:rPr lang="en-US" altLang="zh-CN">
                <a:solidFill>
                  <a:srgbClr val="0000FF"/>
                </a:solidFill>
              </a:rPr>
              <a:t>cytoplasm of MSCs </a:t>
            </a:r>
            <a:r>
              <a:rPr lang="en-US" altLang="zh-CN"/>
              <a:t>(12000×).</a:t>
            </a:r>
            <a:endParaRPr lang="zh-CN"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图片1"/>
          <p:cNvPicPr>
            <a:picLocks noChangeAspect="1" noChangeArrowheads="1"/>
          </p:cNvPicPr>
          <p:nvPr/>
        </p:nvPicPr>
        <p:blipFill>
          <a:blip r:embed="rId2" cstate="print"/>
          <a:srcRect/>
          <a:stretch>
            <a:fillRect/>
          </a:stretch>
        </p:blipFill>
        <p:spPr bwMode="auto">
          <a:xfrm>
            <a:off x="638175" y="506413"/>
            <a:ext cx="7821613" cy="4195762"/>
          </a:xfrm>
          <a:prstGeom prst="rect">
            <a:avLst/>
          </a:prstGeom>
          <a:noFill/>
          <a:ln w="9525">
            <a:noFill/>
            <a:miter lim="800000"/>
            <a:headEnd/>
            <a:tailEnd/>
          </a:ln>
        </p:spPr>
      </p:pic>
      <p:sp>
        <p:nvSpPr>
          <p:cNvPr id="47107" name="TextBox 2"/>
          <p:cNvSpPr txBox="1">
            <a:spLocks noChangeArrowheads="1"/>
          </p:cNvSpPr>
          <p:nvPr/>
        </p:nvSpPr>
        <p:spPr bwMode="auto">
          <a:xfrm>
            <a:off x="755650" y="4797425"/>
            <a:ext cx="7704138" cy="1200150"/>
          </a:xfrm>
          <a:prstGeom prst="rect">
            <a:avLst/>
          </a:prstGeom>
          <a:noFill/>
          <a:ln w="9525">
            <a:noFill/>
            <a:miter lim="800000"/>
            <a:headEnd/>
            <a:tailEnd/>
          </a:ln>
        </p:spPr>
        <p:txBody>
          <a:bodyPr>
            <a:spAutoFit/>
          </a:bodyPr>
          <a:lstStyle/>
          <a:p>
            <a:r>
              <a:rPr lang="en-US" altLang="zh-CN" b="1"/>
              <a:t>Labeled stability of the FMMPs-labeled MSCs. </a:t>
            </a:r>
            <a:r>
              <a:rPr lang="en-US" altLang="zh-CN"/>
              <a:t>(A) MR imaging of MSCs after being labeled FMNPs 7 and 14 days. (B) Fluorescent microscope images of MSCs after being labeled FMNPs 7 and 14 days (200×). </a:t>
            </a:r>
            <a:endParaRPr lang="zh-CN" altLang="zh-CN"/>
          </a:p>
          <a:p>
            <a:endParaRPr lang="zh-CN"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图片1"/>
          <p:cNvPicPr>
            <a:picLocks noChangeAspect="1" noChangeArrowheads="1"/>
          </p:cNvPicPr>
          <p:nvPr/>
        </p:nvPicPr>
        <p:blipFill>
          <a:blip r:embed="rId2" cstate="print"/>
          <a:srcRect/>
          <a:stretch>
            <a:fillRect/>
          </a:stretch>
        </p:blipFill>
        <p:spPr bwMode="auto">
          <a:xfrm>
            <a:off x="1042988" y="620713"/>
            <a:ext cx="7416800" cy="4248150"/>
          </a:xfrm>
          <a:prstGeom prst="rect">
            <a:avLst/>
          </a:prstGeom>
          <a:noFill/>
          <a:ln w="9525">
            <a:noFill/>
            <a:miter lim="800000"/>
            <a:headEnd/>
            <a:tailEnd/>
          </a:ln>
        </p:spPr>
      </p:pic>
      <p:sp>
        <p:nvSpPr>
          <p:cNvPr id="48131" name="TextBox 2"/>
          <p:cNvSpPr txBox="1">
            <a:spLocks noChangeArrowheads="1"/>
          </p:cNvSpPr>
          <p:nvPr/>
        </p:nvSpPr>
        <p:spPr bwMode="auto">
          <a:xfrm>
            <a:off x="827088" y="5048250"/>
            <a:ext cx="7345362" cy="1476375"/>
          </a:xfrm>
          <a:prstGeom prst="rect">
            <a:avLst/>
          </a:prstGeom>
          <a:noFill/>
          <a:ln w="9525">
            <a:noFill/>
            <a:miter lim="800000"/>
            <a:headEnd/>
            <a:tailEnd/>
          </a:ln>
        </p:spPr>
        <p:txBody>
          <a:bodyPr>
            <a:spAutoFit/>
          </a:bodyPr>
          <a:lstStyle/>
          <a:p>
            <a:r>
              <a:rPr lang="en-US" altLang="zh-CN" b="1"/>
              <a:t> Effects of amino-modified FMNPs on MSCs. </a:t>
            </a:r>
            <a:r>
              <a:rPr lang="en-US" altLang="zh-CN"/>
              <a:t>The survival rates of MSCs after being labeled with FMNPs keep increasing from day 1 to day 7. Mean values ± standard deviation (SD) of independent experiments are shown. Asterisk represents P &lt; 0.05.</a:t>
            </a:r>
            <a:endParaRPr lang="zh-CN" altLang="zh-CN"/>
          </a:p>
          <a:p>
            <a:endParaRPr lang="zh-CN"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图片2"/>
          <p:cNvPicPr>
            <a:picLocks noChangeAspect="1" noChangeArrowheads="1"/>
          </p:cNvPicPr>
          <p:nvPr/>
        </p:nvPicPr>
        <p:blipFill>
          <a:blip r:embed="rId2" cstate="print"/>
          <a:srcRect r="39587"/>
          <a:stretch>
            <a:fillRect/>
          </a:stretch>
        </p:blipFill>
        <p:spPr bwMode="auto">
          <a:xfrm>
            <a:off x="1619250" y="1125538"/>
            <a:ext cx="5329238" cy="2951162"/>
          </a:xfrm>
          <a:prstGeom prst="rect">
            <a:avLst/>
          </a:prstGeom>
          <a:noFill/>
          <a:ln w="9525">
            <a:noFill/>
            <a:miter lim="800000"/>
            <a:headEnd/>
            <a:tailEnd/>
          </a:ln>
        </p:spPr>
      </p:pic>
      <p:sp>
        <p:nvSpPr>
          <p:cNvPr id="49155" name="TextBox 2"/>
          <p:cNvSpPr txBox="1">
            <a:spLocks noChangeArrowheads="1"/>
          </p:cNvSpPr>
          <p:nvPr/>
        </p:nvSpPr>
        <p:spPr bwMode="auto">
          <a:xfrm>
            <a:off x="323850" y="4494213"/>
            <a:ext cx="8351838" cy="1476375"/>
          </a:xfrm>
          <a:prstGeom prst="rect">
            <a:avLst/>
          </a:prstGeom>
          <a:noFill/>
          <a:ln w="9525">
            <a:noFill/>
            <a:miter lim="800000"/>
            <a:headEnd/>
            <a:tailEnd/>
          </a:ln>
        </p:spPr>
        <p:txBody>
          <a:bodyPr>
            <a:spAutoFit/>
          </a:bodyPr>
          <a:lstStyle/>
          <a:p>
            <a:r>
              <a:rPr lang="en-US" altLang="zh-CN" b="1"/>
              <a:t> Fluorescent imaging of FMNPs-labeled MSCs targeting gastric cancer cells </a:t>
            </a:r>
            <a:r>
              <a:rPr lang="en-US" altLang="zh-CN" b="1" i="1"/>
              <a:t>in vivo</a:t>
            </a:r>
            <a:r>
              <a:rPr lang="en-US" altLang="zh-CN" b="1"/>
              <a:t>.</a:t>
            </a:r>
            <a:r>
              <a:rPr lang="en-US" altLang="zh-CN"/>
              <a:t> (A) The </a:t>
            </a:r>
            <a:r>
              <a:rPr lang="en-US" altLang="zh-CN" i="1"/>
              <a:t>in vivo</a:t>
            </a:r>
            <a:r>
              <a:rPr lang="en-US" altLang="zh-CN"/>
              <a:t> fluorescent images show that tumor sites of the mice in test group had fluorescent signals after post-injection </a:t>
            </a:r>
            <a:r>
              <a:rPr lang="en-US" altLang="zh-CN" b="1">
                <a:solidFill>
                  <a:srgbClr val="0000FF"/>
                </a:solidFill>
              </a:rPr>
              <a:t>FMNPs-labeled MSCs 7 and 14 days</a:t>
            </a:r>
            <a:r>
              <a:rPr lang="en-US" altLang="zh-CN"/>
              <a:t> (right), and tumor sites of the mice in control group had no fluorescent signal </a:t>
            </a:r>
            <a:r>
              <a:rPr lang="en-US" altLang="zh-CN" b="1">
                <a:solidFill>
                  <a:srgbClr val="0000FF"/>
                </a:solidFill>
              </a:rPr>
              <a:t>after post-injection FMNPs 7 and 14 days </a:t>
            </a:r>
            <a:r>
              <a:rPr lang="en-US" altLang="zh-CN"/>
              <a:t>(left)</a:t>
            </a:r>
            <a:endParaRPr lang="zh-CN" altLang="en-US">
              <a:solidFill>
                <a:srgbClr val="0000FF"/>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图片1"/>
          <p:cNvPicPr>
            <a:picLocks noChangeAspect="1" noChangeArrowheads="1"/>
          </p:cNvPicPr>
          <p:nvPr/>
        </p:nvPicPr>
        <p:blipFill>
          <a:blip r:embed="rId2" cstate="print"/>
          <a:srcRect r="9973"/>
          <a:stretch>
            <a:fillRect/>
          </a:stretch>
        </p:blipFill>
        <p:spPr bwMode="auto">
          <a:xfrm>
            <a:off x="684213" y="960438"/>
            <a:ext cx="7775575" cy="4124325"/>
          </a:xfrm>
          <a:prstGeom prst="rect">
            <a:avLst/>
          </a:prstGeom>
          <a:noFill/>
          <a:ln w="9525">
            <a:noFill/>
            <a:miter lim="800000"/>
            <a:headEnd/>
            <a:tailEnd/>
          </a:ln>
        </p:spPr>
      </p:pic>
      <p:sp>
        <p:nvSpPr>
          <p:cNvPr id="50179" name="TextBox 2"/>
          <p:cNvSpPr txBox="1">
            <a:spLocks noChangeArrowheads="1"/>
          </p:cNvSpPr>
          <p:nvPr/>
        </p:nvSpPr>
        <p:spPr bwMode="auto">
          <a:xfrm>
            <a:off x="468313" y="5264150"/>
            <a:ext cx="8135937" cy="1477963"/>
          </a:xfrm>
          <a:prstGeom prst="rect">
            <a:avLst/>
          </a:prstGeom>
          <a:noFill/>
          <a:ln w="9525">
            <a:noFill/>
            <a:miter lim="800000"/>
            <a:headEnd/>
            <a:tailEnd/>
          </a:ln>
        </p:spPr>
        <p:txBody>
          <a:bodyPr>
            <a:spAutoFit/>
          </a:bodyPr>
          <a:lstStyle/>
          <a:p>
            <a:r>
              <a:rPr lang="en-US" altLang="zh-CN"/>
              <a:t>MR </a:t>
            </a:r>
            <a:r>
              <a:rPr lang="en-US" altLang="zh-CN" b="1"/>
              <a:t>imaging of FMNPs-labeled MSCs targeting gastric cancer cells.</a:t>
            </a:r>
            <a:r>
              <a:rPr lang="en-US" altLang="zh-CN"/>
              <a:t> The coronal and transected images of MRI show that </a:t>
            </a:r>
            <a:r>
              <a:rPr lang="en-US" altLang="zh-CN" b="1">
                <a:solidFill>
                  <a:srgbClr val="0000FF"/>
                </a:solidFill>
              </a:rPr>
              <a:t>MSCs firstly presented in the tumor tissue at 7 days post-injection</a:t>
            </a:r>
            <a:r>
              <a:rPr lang="en-US" altLang="zh-CN"/>
              <a:t>, and then gradually accumulated in the tumor tissue and reached </a:t>
            </a:r>
            <a:r>
              <a:rPr lang="en-US" altLang="zh-CN" b="1">
                <a:solidFill>
                  <a:srgbClr val="0000FF"/>
                </a:solidFill>
              </a:rPr>
              <a:t>peak value at 14 days post-injection</a:t>
            </a:r>
            <a:r>
              <a:rPr lang="en-US" altLang="zh-CN" b="1"/>
              <a:t>.  </a:t>
            </a:r>
            <a:endParaRPr lang="zh-CN" altLang="zh-CN" b="1"/>
          </a:p>
          <a:p>
            <a:endParaRPr lang="zh-CN" alt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图片2"/>
          <p:cNvPicPr>
            <a:picLocks noChangeAspect="1" noChangeArrowheads="1"/>
          </p:cNvPicPr>
          <p:nvPr/>
        </p:nvPicPr>
        <p:blipFill>
          <a:blip r:embed="rId2" cstate="print"/>
          <a:srcRect/>
          <a:stretch>
            <a:fillRect/>
          </a:stretch>
        </p:blipFill>
        <p:spPr bwMode="auto">
          <a:xfrm>
            <a:off x="468313" y="620713"/>
            <a:ext cx="7991475" cy="4176712"/>
          </a:xfrm>
          <a:prstGeom prst="rect">
            <a:avLst/>
          </a:prstGeom>
          <a:noFill/>
          <a:ln w="9525">
            <a:noFill/>
            <a:miter lim="800000"/>
            <a:headEnd/>
            <a:tailEnd/>
          </a:ln>
        </p:spPr>
      </p:pic>
      <p:sp>
        <p:nvSpPr>
          <p:cNvPr id="51203" name="TextBox 2"/>
          <p:cNvSpPr txBox="1">
            <a:spLocks noChangeArrowheads="1"/>
          </p:cNvSpPr>
          <p:nvPr/>
        </p:nvSpPr>
        <p:spPr bwMode="auto">
          <a:xfrm>
            <a:off x="323850" y="4986338"/>
            <a:ext cx="8424863" cy="1755775"/>
          </a:xfrm>
          <a:prstGeom prst="rect">
            <a:avLst/>
          </a:prstGeom>
          <a:noFill/>
          <a:ln w="9525">
            <a:noFill/>
            <a:miter lim="800000"/>
            <a:headEnd/>
            <a:tailEnd/>
          </a:ln>
        </p:spPr>
        <p:txBody>
          <a:bodyPr>
            <a:spAutoFit/>
          </a:bodyPr>
          <a:lstStyle/>
          <a:p>
            <a:r>
              <a:rPr lang="en-US" altLang="zh-CN" b="1" i="1"/>
              <a:t>Ex vivo</a:t>
            </a:r>
            <a:r>
              <a:rPr lang="en-US" altLang="zh-CN" b="1"/>
              <a:t> analysis of major tissues. (</a:t>
            </a:r>
            <a:r>
              <a:rPr lang="en-US" altLang="zh-CN"/>
              <a:t>A) Immunofluorescence staining analysis show that </a:t>
            </a:r>
            <a:r>
              <a:rPr lang="en-US" altLang="zh-CN">
                <a:solidFill>
                  <a:srgbClr val="0000FF"/>
                </a:solidFill>
              </a:rPr>
              <a:t>the tumor tissue slices in test group had obvious fluorescent signals</a:t>
            </a:r>
            <a:r>
              <a:rPr lang="en-US" altLang="zh-CN"/>
              <a:t>, and </a:t>
            </a:r>
            <a:r>
              <a:rPr lang="en-US" altLang="zh-CN">
                <a:solidFill>
                  <a:srgbClr val="0000FF"/>
                </a:solidFill>
              </a:rPr>
              <a:t>that in control group had no fluorescent signal</a:t>
            </a:r>
            <a:r>
              <a:rPr lang="en-US" altLang="zh-CN"/>
              <a:t>; </a:t>
            </a:r>
            <a:r>
              <a:rPr lang="en-US" altLang="zh-CN" b="1"/>
              <a:t>(</a:t>
            </a:r>
            <a:r>
              <a:rPr lang="en-US" altLang="zh-CN"/>
              <a:t>B) </a:t>
            </a:r>
            <a:r>
              <a:rPr lang="en-US" altLang="zh-CN">
                <a:solidFill>
                  <a:srgbClr val="0000FF"/>
                </a:solidFill>
              </a:rPr>
              <a:t>Prussian blue staining results show that the tumor tissue slices in test group had blue iron particles, and that in control group had no iron particle; </a:t>
            </a:r>
            <a:r>
              <a:rPr lang="en-US" altLang="zh-CN"/>
              <a:t>(C) </a:t>
            </a:r>
            <a:r>
              <a:rPr lang="en-US" altLang="zh-CN">
                <a:solidFill>
                  <a:srgbClr val="0000FF"/>
                </a:solidFill>
              </a:rPr>
              <a:t>The ICP-MS results show that FMNPs mainly distributed in the tumor tissues of the test group. (D) distribution of labeled MSCs </a:t>
            </a:r>
            <a:endParaRPr lang="zh-CN" altLang="en-US"/>
          </a:p>
        </p:txBody>
      </p:sp>
      <p:pic>
        <p:nvPicPr>
          <p:cNvPr id="51204" name="Picture 2" descr="C:\Users\Daxiang Cui\Desktop\ruanjing\tumor.jpg"/>
          <p:cNvPicPr>
            <a:picLocks noChangeAspect="1" noChangeArrowheads="1"/>
          </p:cNvPicPr>
          <p:nvPr/>
        </p:nvPicPr>
        <p:blipFill>
          <a:blip r:embed="rId3" cstate="print"/>
          <a:srcRect/>
          <a:stretch>
            <a:fillRect/>
          </a:stretch>
        </p:blipFill>
        <p:spPr bwMode="auto">
          <a:xfrm>
            <a:off x="6300788" y="2349500"/>
            <a:ext cx="2279650" cy="2233613"/>
          </a:xfrm>
          <a:prstGeom prst="rect">
            <a:avLst/>
          </a:prstGeom>
          <a:noFill/>
          <a:ln w="9525">
            <a:noFill/>
            <a:miter lim="800000"/>
            <a:headEnd/>
            <a:tailEnd/>
          </a:ln>
        </p:spPr>
      </p:pic>
      <p:sp>
        <p:nvSpPr>
          <p:cNvPr id="51205" name="TextBox 5"/>
          <p:cNvSpPr txBox="1">
            <a:spLocks noChangeArrowheads="1"/>
          </p:cNvSpPr>
          <p:nvPr/>
        </p:nvSpPr>
        <p:spPr bwMode="auto">
          <a:xfrm>
            <a:off x="6659563" y="4652963"/>
            <a:ext cx="1225550" cy="369887"/>
          </a:xfrm>
          <a:prstGeom prst="rect">
            <a:avLst/>
          </a:prstGeom>
          <a:noFill/>
          <a:ln w="9525">
            <a:noFill/>
            <a:miter lim="800000"/>
            <a:headEnd/>
            <a:tailEnd/>
          </a:ln>
        </p:spPr>
        <p:txBody>
          <a:bodyPr>
            <a:spAutoFit/>
          </a:bodyPr>
          <a:lstStyle/>
          <a:p>
            <a:r>
              <a:rPr lang="en-US" altLang="zh-CN"/>
              <a:t>D</a:t>
            </a:r>
            <a:endParaRPr lang="zh-CN"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图片1"/>
          <p:cNvPicPr>
            <a:picLocks noChangeAspect="1" noChangeArrowheads="1"/>
          </p:cNvPicPr>
          <p:nvPr/>
        </p:nvPicPr>
        <p:blipFill>
          <a:blip r:embed="rId2" cstate="print"/>
          <a:srcRect/>
          <a:stretch>
            <a:fillRect/>
          </a:stretch>
        </p:blipFill>
        <p:spPr bwMode="auto">
          <a:xfrm>
            <a:off x="827088" y="1000125"/>
            <a:ext cx="7345362" cy="3652838"/>
          </a:xfrm>
          <a:prstGeom prst="rect">
            <a:avLst/>
          </a:prstGeom>
          <a:noFill/>
          <a:ln w="9525">
            <a:noFill/>
            <a:miter lim="800000"/>
            <a:headEnd/>
            <a:tailEnd/>
          </a:ln>
        </p:spPr>
      </p:pic>
      <p:sp>
        <p:nvSpPr>
          <p:cNvPr id="52227" name="TextBox 2"/>
          <p:cNvSpPr txBox="1">
            <a:spLocks noChangeArrowheads="1"/>
          </p:cNvSpPr>
          <p:nvPr/>
        </p:nvSpPr>
        <p:spPr bwMode="auto">
          <a:xfrm>
            <a:off x="468313" y="4892675"/>
            <a:ext cx="8424862" cy="1200150"/>
          </a:xfrm>
          <a:prstGeom prst="rect">
            <a:avLst/>
          </a:prstGeom>
          <a:noFill/>
          <a:ln w="9525">
            <a:noFill/>
            <a:miter lim="800000"/>
            <a:headEnd/>
            <a:tailEnd/>
          </a:ln>
        </p:spPr>
        <p:txBody>
          <a:bodyPr>
            <a:spAutoFit/>
          </a:bodyPr>
          <a:lstStyle/>
          <a:p>
            <a:r>
              <a:rPr lang="en-US" altLang="zh-CN" b="1"/>
              <a:t> Effects of alternating</a:t>
            </a:r>
            <a:r>
              <a:rPr lang="en-US" altLang="zh-CN" b="1" i="1"/>
              <a:t> </a:t>
            </a:r>
            <a:r>
              <a:rPr lang="en-US" altLang="zh-CN" b="1"/>
              <a:t>magnetic field on the gastric tumor size. (</a:t>
            </a:r>
            <a:r>
              <a:rPr lang="en-US" altLang="zh-CN"/>
              <a:t>A) Time-temperature curve of FMNPs-labeled MSCs under an alternating magnetic field with 63 kHz and 7kA/m</a:t>
            </a:r>
            <a:r>
              <a:rPr lang="zh-CN" altLang="zh-CN"/>
              <a:t>；</a:t>
            </a:r>
            <a:r>
              <a:rPr lang="en-US" altLang="zh-CN"/>
              <a:t>(B) </a:t>
            </a:r>
            <a:r>
              <a:rPr lang="en-US" altLang="zh-CN">
                <a:solidFill>
                  <a:srgbClr val="0000FF"/>
                </a:solidFill>
              </a:rPr>
              <a:t>The growth of tumors was inhibited under hyperthermia Therapy.</a:t>
            </a:r>
            <a:endParaRPr lang="zh-CN" altLang="zh-CN">
              <a:solidFill>
                <a:srgbClr val="0000FF"/>
              </a:solidFill>
            </a:endParaRPr>
          </a:p>
          <a:p>
            <a:endParaRPr lang="zh-CN"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图片2"/>
          <p:cNvPicPr>
            <a:picLocks noChangeAspect="1" noChangeArrowheads="1"/>
          </p:cNvPicPr>
          <p:nvPr/>
        </p:nvPicPr>
        <p:blipFill>
          <a:blip r:embed="rId2" cstate="print"/>
          <a:srcRect/>
          <a:stretch>
            <a:fillRect/>
          </a:stretch>
        </p:blipFill>
        <p:spPr bwMode="auto">
          <a:xfrm>
            <a:off x="755650" y="836613"/>
            <a:ext cx="7704138" cy="3914775"/>
          </a:xfrm>
          <a:prstGeom prst="rect">
            <a:avLst/>
          </a:prstGeom>
          <a:noFill/>
          <a:ln w="9525">
            <a:noFill/>
            <a:miter lim="800000"/>
            <a:headEnd/>
            <a:tailEnd/>
          </a:ln>
        </p:spPr>
      </p:pic>
      <p:sp>
        <p:nvSpPr>
          <p:cNvPr id="3" name="TextBox 2"/>
          <p:cNvSpPr txBox="1"/>
          <p:nvPr/>
        </p:nvSpPr>
        <p:spPr>
          <a:xfrm>
            <a:off x="900113" y="4868863"/>
            <a:ext cx="7488237" cy="1754187"/>
          </a:xfrm>
          <a:prstGeom prst="rect">
            <a:avLst/>
          </a:prstGeom>
          <a:noFill/>
        </p:spPr>
        <p:txBody>
          <a:bodyPr>
            <a:spAutoFit/>
          </a:bodyPr>
          <a:lstStyle/>
          <a:p>
            <a:pPr>
              <a:defRPr/>
            </a:pPr>
            <a:r>
              <a:rPr lang="en-US" altLang="zh-CN" b="1" dirty="0"/>
              <a:t>Analysis of </a:t>
            </a:r>
            <a:r>
              <a:rPr lang="en-US" altLang="zh-CN" b="1" dirty="0" err="1"/>
              <a:t>chemokine</a:t>
            </a:r>
            <a:r>
              <a:rPr lang="en-US" altLang="zh-CN" b="1" dirty="0"/>
              <a:t> receptors and </a:t>
            </a:r>
            <a:r>
              <a:rPr lang="en-US" altLang="zh-CN" b="1" dirty="0" err="1"/>
              <a:t>chemotaxis</a:t>
            </a:r>
            <a:endParaRPr lang="en-US" altLang="zh-CN" b="1" dirty="0"/>
          </a:p>
          <a:p>
            <a:pPr>
              <a:defRPr/>
            </a:pPr>
            <a:endParaRPr lang="en-US" altLang="zh-CN" b="1" dirty="0"/>
          </a:p>
          <a:p>
            <a:pPr marL="342900" indent="-342900">
              <a:buFontTx/>
              <a:buAutoNum type="alphaUcParenBoth"/>
              <a:defRPr/>
            </a:pPr>
            <a:r>
              <a:rPr lang="en-US" altLang="zh-CN" dirty="0"/>
              <a:t>The expressions of </a:t>
            </a:r>
            <a:r>
              <a:rPr lang="en-US" altLang="zh-CN" b="1" dirty="0">
                <a:solidFill>
                  <a:srgbClr val="0000FF"/>
                </a:solidFill>
              </a:rPr>
              <a:t>CXCR4 and CCR7 </a:t>
            </a:r>
            <a:r>
              <a:rPr lang="en-US" altLang="zh-CN" dirty="0"/>
              <a:t>on MSCs were determined by FACs</a:t>
            </a:r>
          </a:p>
          <a:p>
            <a:pPr marL="342900" indent="-342900">
              <a:buFontTx/>
              <a:buAutoNum type="alphaUcParenBoth"/>
              <a:defRPr/>
            </a:pPr>
            <a:r>
              <a:rPr lang="en-US" altLang="zh-CN" dirty="0"/>
              <a:t>The migration of MSCs to different concentrations of </a:t>
            </a:r>
            <a:r>
              <a:rPr lang="en-US" altLang="zh-CN" b="1" dirty="0">
                <a:solidFill>
                  <a:srgbClr val="0000FF"/>
                </a:solidFill>
              </a:rPr>
              <a:t>CXCL12 and CCL19 </a:t>
            </a:r>
            <a:r>
              <a:rPr lang="en-US" altLang="zh-CN" dirty="0"/>
              <a:t>was evaluated by </a:t>
            </a:r>
            <a:r>
              <a:rPr lang="en-US" altLang="zh-CN" dirty="0" err="1"/>
              <a:t>chemotaxis</a:t>
            </a:r>
            <a:r>
              <a:rPr lang="en-US" altLang="zh-CN" dirty="0"/>
              <a:t> assay. [13.2±1.8 </a:t>
            </a:r>
            <a:r>
              <a:rPr lang="en-US" altLang="zh-CN" dirty="0" err="1"/>
              <a:t>ng</a:t>
            </a:r>
            <a:r>
              <a:rPr lang="en-US" altLang="zh-CN" dirty="0"/>
              <a:t>/</a:t>
            </a:r>
            <a:r>
              <a:rPr lang="en-US" altLang="zh-CN" dirty="0" err="1"/>
              <a:t>mL</a:t>
            </a:r>
            <a:r>
              <a:rPr lang="en-US" altLang="zh-CN" dirty="0"/>
              <a:t>, 5.5±0.7 </a:t>
            </a:r>
            <a:r>
              <a:rPr lang="en-US" altLang="zh-CN" dirty="0" err="1"/>
              <a:t>ng</a:t>
            </a:r>
            <a:r>
              <a:rPr lang="en-US" altLang="zh-CN" dirty="0"/>
              <a:t>/</a:t>
            </a:r>
            <a:r>
              <a:rPr lang="en-US" altLang="zh-CN" dirty="0" err="1"/>
              <a:t>mL</a:t>
            </a:r>
            <a:r>
              <a:rPr lang="en-US" altLang="zh-CN" dirty="0"/>
              <a:t>, ]</a:t>
            </a:r>
          </a:p>
          <a:p>
            <a:pPr marL="342900" indent="-342900">
              <a:defRPr/>
            </a:pPr>
            <a:r>
              <a:rPr lang="en-US" altLang="zh-CN" b="1" dirty="0">
                <a:solidFill>
                  <a:srgbClr val="FF0000"/>
                </a:solidFill>
              </a:rPr>
              <a:t>CCL19/CCR7 and CXCL12/CXCR4 axis loops may involve in MSCs motion.</a:t>
            </a:r>
            <a:endParaRPr lang="zh-CN" altLang="en-US" dirty="0">
              <a:solidFill>
                <a:srgbClr val="FF0000"/>
              </a:solidFill>
            </a:endParaRPr>
          </a:p>
        </p:txBody>
      </p:sp>
      <p:sp>
        <p:nvSpPr>
          <p:cNvPr id="53252" name="TextBox 3"/>
          <p:cNvSpPr txBox="1">
            <a:spLocks noChangeArrowheads="1"/>
          </p:cNvSpPr>
          <p:nvPr/>
        </p:nvSpPr>
        <p:spPr bwMode="auto">
          <a:xfrm>
            <a:off x="1258888" y="333375"/>
            <a:ext cx="6769100" cy="460375"/>
          </a:xfrm>
          <a:prstGeom prst="rect">
            <a:avLst/>
          </a:prstGeom>
          <a:noFill/>
          <a:ln w="9525">
            <a:noFill/>
            <a:miter lim="800000"/>
            <a:headEnd/>
            <a:tailEnd/>
          </a:ln>
        </p:spPr>
        <p:txBody>
          <a:bodyPr>
            <a:spAutoFit/>
          </a:bodyPr>
          <a:lstStyle/>
          <a:p>
            <a:r>
              <a:rPr lang="en-US" altLang="zh-CN" sz="2400" b="1">
                <a:solidFill>
                  <a:srgbClr val="0000FF"/>
                </a:solidFill>
              </a:rPr>
              <a:t>Potential  Mechanism  of  MSCs Targeted  Tumor  </a:t>
            </a:r>
            <a:endParaRPr lang="zh-CN" altLang="en-US" sz="2400" b="1">
              <a:solidFill>
                <a:srgbClr val="0000FF"/>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页脚占位符 4"/>
          <p:cNvSpPr>
            <a:spLocks noGrp="1"/>
          </p:cNvSpPr>
          <p:nvPr>
            <p:ph type="ftr" sz="quarter" idx="11"/>
          </p:nvPr>
        </p:nvSpPr>
        <p:spPr/>
        <p:txBody>
          <a:bodyPr/>
          <a:lstStyle/>
          <a:p>
            <a:pPr>
              <a:defRPr/>
            </a:pPr>
            <a:r>
              <a:rPr lang="en-US" altLang="zh-CN"/>
              <a:t>Company Logo</a:t>
            </a:r>
          </a:p>
        </p:txBody>
      </p:sp>
      <p:pic>
        <p:nvPicPr>
          <p:cNvPr id="24579" name="Picture 2" descr="ppt内页 副本 2"/>
          <p:cNvPicPr>
            <a:picLocks noChangeAspect="1" noChangeArrowheads="1"/>
          </p:cNvPicPr>
          <p:nvPr/>
        </p:nvPicPr>
        <p:blipFill>
          <a:blip r:embed="rId2" cstate="print"/>
          <a:srcRect/>
          <a:stretch>
            <a:fillRect/>
          </a:stretch>
        </p:blipFill>
        <p:spPr bwMode="auto">
          <a:xfrm>
            <a:off x="152400" y="106363"/>
            <a:ext cx="2590800" cy="731837"/>
          </a:xfrm>
          <a:prstGeom prst="rect">
            <a:avLst/>
          </a:prstGeom>
          <a:noFill/>
          <a:ln w="9525">
            <a:noFill/>
            <a:miter lim="800000"/>
            <a:headEnd/>
            <a:tailEnd/>
          </a:ln>
        </p:spPr>
      </p:pic>
      <p:sp>
        <p:nvSpPr>
          <p:cNvPr id="24580" name="Rectangle 3"/>
          <p:cNvSpPr>
            <a:spLocks noChangeArrowheads="1"/>
          </p:cNvSpPr>
          <p:nvPr/>
        </p:nvSpPr>
        <p:spPr bwMode="auto">
          <a:xfrm>
            <a:off x="7620000" y="6553200"/>
            <a:ext cx="1295400" cy="152400"/>
          </a:xfrm>
          <a:prstGeom prst="rect">
            <a:avLst/>
          </a:prstGeom>
          <a:solidFill>
            <a:schemeClr val="bg1"/>
          </a:solidFill>
          <a:ln w="9525">
            <a:solidFill>
              <a:schemeClr val="bg1"/>
            </a:solidFill>
            <a:miter lim="800000"/>
            <a:headEnd/>
            <a:tailEnd/>
          </a:ln>
        </p:spPr>
        <p:txBody>
          <a:bodyPr anchor="ctr"/>
          <a:lstStyle/>
          <a:p>
            <a:endParaRPr lang="zh-CN" altLang="en-US">
              <a:ea typeface="宋体" pitchFamily="2" charset="-122"/>
            </a:endParaRPr>
          </a:p>
        </p:txBody>
      </p:sp>
      <p:pic>
        <p:nvPicPr>
          <p:cNvPr id="24581" name="Picture 4" descr="ppt内页 副本"/>
          <p:cNvPicPr>
            <a:picLocks noGrp="1" noChangeAspect="1" noChangeArrowheads="1"/>
          </p:cNvPicPr>
          <p:nvPr>
            <p:ph idx="1"/>
          </p:nvPr>
        </p:nvPicPr>
        <p:blipFill>
          <a:blip r:embed="rId3" cstate="print"/>
          <a:srcRect/>
          <a:stretch>
            <a:fillRect/>
          </a:stretch>
        </p:blipFill>
        <p:spPr>
          <a:xfrm>
            <a:off x="4233863" y="2724150"/>
            <a:ext cx="4910137" cy="4133850"/>
          </a:xfrm>
          <a:noFill/>
        </p:spPr>
      </p:pic>
      <p:sp>
        <p:nvSpPr>
          <p:cNvPr id="24582" name="灯片编号占位符 5"/>
          <p:cNvSpPr txBox="1">
            <a:spLocks noGrp="1" noChangeArrowheads="1"/>
          </p:cNvSpPr>
          <p:nvPr/>
        </p:nvSpPr>
        <p:spPr bwMode="auto">
          <a:xfrm>
            <a:off x="7042150" y="6243638"/>
            <a:ext cx="1905000" cy="457200"/>
          </a:xfrm>
          <a:prstGeom prst="rect">
            <a:avLst/>
          </a:prstGeom>
          <a:noFill/>
          <a:ln w="9525">
            <a:noFill/>
            <a:miter lim="800000"/>
            <a:headEnd/>
            <a:tailEnd/>
          </a:ln>
        </p:spPr>
        <p:txBody>
          <a:bodyPr anchor="b"/>
          <a:lstStyle/>
          <a:p>
            <a:pPr algn="r"/>
            <a:fld id="{77444F47-8A43-42EB-8102-4BEAED3C5620}" type="slidenum">
              <a:rPr lang="en-US" altLang="zh-CN" sz="1400" baseline="0">
                <a:ea typeface="宋体" pitchFamily="2" charset="-122"/>
              </a:rPr>
              <a:pPr algn="r"/>
              <a:t>59</a:t>
            </a:fld>
            <a:endParaRPr lang="en-US" altLang="zh-CN" sz="1400" baseline="0">
              <a:ea typeface="宋体" pitchFamily="2" charset="-122"/>
            </a:endParaRPr>
          </a:p>
        </p:txBody>
      </p:sp>
      <p:sp>
        <p:nvSpPr>
          <p:cNvPr id="21510" name="Rectangle 3"/>
          <p:cNvSpPr>
            <a:spLocks noGrp="1" noChangeArrowheads="1"/>
          </p:cNvSpPr>
          <p:nvPr/>
        </p:nvSpPr>
        <p:spPr bwMode="auto">
          <a:xfrm>
            <a:off x="179513" y="1196752"/>
            <a:ext cx="5688632" cy="3744415"/>
          </a:xfrm>
          <a:prstGeom prst="rect">
            <a:avLst/>
          </a:prstGeom>
          <a:noFill/>
          <a:ln w="9525">
            <a:noFill/>
            <a:miter lim="800000"/>
            <a:headEnd/>
            <a:tailEnd/>
          </a:ln>
          <a:effectLst/>
        </p:spPr>
        <p:txBody>
          <a:bodyPr/>
          <a:lstStyle/>
          <a:p>
            <a:pPr marL="342900" indent="-342900">
              <a:spcBef>
                <a:spcPct val="20000"/>
              </a:spcBef>
              <a:buClr>
                <a:schemeClr val="hlink"/>
              </a:buClr>
              <a:buFont typeface="Wingdings" pitchFamily="2" charset="2"/>
              <a:buChar char="v"/>
              <a:defRPr/>
            </a:pPr>
            <a:r>
              <a:rPr lang="en-US" altLang="zh-CN" sz="2400" b="1" baseline="0" dirty="0" smtClean="0">
                <a:solidFill>
                  <a:srgbClr val="660033"/>
                </a:solidFill>
                <a:effectLst>
                  <a:outerShdw blurRad="38100" dist="38100" dir="2700000" algn="tl">
                    <a:srgbClr val="C0C0C0"/>
                  </a:outerShdw>
                </a:effectLst>
                <a:latin typeface="Tekton Pro" pitchFamily="34" charset="0"/>
                <a:ea typeface="黑体" pitchFamily="2" charset="-122"/>
              </a:rPr>
              <a:t>Magnetic  or QDs labeling based Strips </a:t>
            </a:r>
            <a:endParaRPr lang="zh-CN" altLang="en-US" sz="2400" b="1" baseline="0" dirty="0">
              <a:solidFill>
                <a:srgbClr val="660033"/>
              </a:solidFill>
              <a:effectLst>
                <a:outerShdw blurRad="38100" dist="38100" dir="2700000" algn="tl">
                  <a:srgbClr val="C0C0C0"/>
                </a:outerShdw>
              </a:effectLst>
              <a:latin typeface="Tekton Pro" pitchFamily="34" charset="0"/>
              <a:ea typeface="黑体" pitchFamily="2" charset="-122"/>
            </a:endParaRPr>
          </a:p>
          <a:p>
            <a:pPr marL="342900" indent="-342900">
              <a:spcBef>
                <a:spcPct val="20000"/>
              </a:spcBef>
              <a:buClr>
                <a:schemeClr val="hlink"/>
              </a:buClr>
              <a:buFont typeface="Wingdings" pitchFamily="2" charset="2"/>
              <a:buChar char="v"/>
              <a:defRPr/>
            </a:pPr>
            <a:endParaRPr lang="zh-CN" altLang="en-US" sz="2000" baseline="0" dirty="0">
              <a:solidFill>
                <a:schemeClr val="tx2"/>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endParaRPr lang="zh-CN" altLang="en-US" sz="2000" baseline="0" dirty="0">
              <a:solidFill>
                <a:schemeClr val="tx2"/>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endParaRPr lang="zh-CN" altLang="en-US" sz="2000" baseline="0" dirty="0">
              <a:solidFill>
                <a:schemeClr val="tx2"/>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endParaRPr lang="zh-CN" altLang="en-US" sz="2000" baseline="0" dirty="0">
              <a:solidFill>
                <a:schemeClr val="tx2"/>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endParaRPr lang="zh-CN" altLang="en-US" sz="2000" baseline="0" dirty="0">
              <a:solidFill>
                <a:schemeClr val="tx2"/>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r>
              <a:rPr lang="en-US" altLang="zh-CN" dirty="0" err="1" smtClean="0">
                <a:solidFill>
                  <a:schemeClr val="tx2"/>
                </a:solidFill>
                <a:effectLst>
                  <a:outerShdw blurRad="38100" dist="38100" dir="2700000" algn="tl">
                    <a:srgbClr val="C0C0C0"/>
                  </a:outerShdw>
                </a:effectLst>
                <a:latin typeface="Times New Roman" pitchFamily="18" charset="0"/>
                <a:ea typeface="宋体" pitchFamily="2" charset="-122"/>
              </a:rPr>
              <a:t>Qualtive</a:t>
            </a:r>
            <a:r>
              <a:rPr lang="en-US" altLang="zh-CN" dirty="0" smtClean="0">
                <a:solidFill>
                  <a:schemeClr val="tx2"/>
                </a:solidFill>
                <a:effectLst>
                  <a:outerShdw blurRad="38100" dist="38100" dir="2700000" algn="tl">
                    <a:srgbClr val="C0C0C0"/>
                  </a:outerShdw>
                </a:effectLst>
                <a:latin typeface="Times New Roman" pitchFamily="18" charset="0"/>
                <a:ea typeface="宋体" pitchFamily="2" charset="-122"/>
              </a:rPr>
              <a:t>, quantitative detection </a:t>
            </a:r>
            <a:r>
              <a:rPr lang="zh-CN" altLang="en-US" baseline="0" dirty="0" smtClean="0">
                <a:solidFill>
                  <a:schemeClr val="tx2"/>
                </a:solidFill>
                <a:effectLst>
                  <a:outerShdw blurRad="38100" dist="38100" dir="2700000" algn="tl">
                    <a:srgbClr val="C0C0C0"/>
                  </a:outerShdw>
                </a:effectLst>
                <a:latin typeface="Times New Roman" pitchFamily="18" charset="0"/>
                <a:ea typeface="宋体" pitchFamily="2" charset="-122"/>
              </a:rPr>
              <a:t>；</a:t>
            </a:r>
            <a:r>
              <a:rPr lang="en-US" altLang="zh-CN" baseline="0" dirty="0" smtClean="0">
                <a:solidFill>
                  <a:schemeClr val="tx2"/>
                </a:solidFill>
                <a:effectLst>
                  <a:outerShdw blurRad="38100" dist="38100" dir="2700000" algn="tl">
                    <a:srgbClr val="C0C0C0"/>
                  </a:outerShdw>
                </a:effectLst>
                <a:latin typeface="Times New Roman" pitchFamily="18" charset="0"/>
                <a:ea typeface="宋体" pitchFamily="2" charset="-122"/>
              </a:rPr>
              <a:t>sensitivity: </a:t>
            </a:r>
            <a:r>
              <a:rPr lang="en-US" altLang="zh-CN" dirty="0" smtClean="0">
                <a:solidFill>
                  <a:srgbClr val="660033"/>
                </a:solidFill>
                <a:effectLst>
                  <a:outerShdw blurRad="38100" dist="38100" dir="2700000" algn="tl">
                    <a:srgbClr val="C0C0C0"/>
                  </a:outerShdw>
                </a:effectLst>
                <a:latin typeface="Times New Roman" pitchFamily="18" charset="0"/>
                <a:ea typeface="宋体" pitchFamily="2" charset="-122"/>
              </a:rPr>
              <a:t>5</a:t>
            </a:r>
            <a:r>
              <a:rPr lang="en-US" altLang="zh-CN" baseline="0" dirty="0" smtClean="0">
                <a:solidFill>
                  <a:srgbClr val="660033"/>
                </a:solidFill>
                <a:effectLst>
                  <a:outerShdw blurRad="38100" dist="38100" dir="2700000" algn="tl">
                    <a:srgbClr val="C0C0C0"/>
                  </a:outerShdw>
                </a:effectLst>
                <a:latin typeface="Times New Roman" pitchFamily="18" charset="0"/>
                <a:ea typeface="宋体" pitchFamily="2" charset="-122"/>
              </a:rPr>
              <a:t>pg/ml</a:t>
            </a:r>
            <a:r>
              <a:rPr lang="zh-CN" altLang="en-US" baseline="0" dirty="0">
                <a:solidFill>
                  <a:srgbClr val="660033"/>
                </a:solidFill>
                <a:effectLst>
                  <a:outerShdw blurRad="38100" dist="38100" dir="2700000" algn="tl">
                    <a:srgbClr val="C0C0C0"/>
                  </a:outerShdw>
                </a:effectLst>
                <a:latin typeface="Times New Roman" pitchFamily="18" charset="0"/>
                <a:ea typeface="宋体" pitchFamily="2" charset="-122"/>
              </a:rPr>
              <a:t>；</a:t>
            </a:r>
          </a:p>
          <a:p>
            <a:pPr marL="342900" indent="-342900">
              <a:spcBef>
                <a:spcPct val="20000"/>
              </a:spcBef>
              <a:buClr>
                <a:schemeClr val="hlink"/>
              </a:buClr>
              <a:buFont typeface="Wingdings" pitchFamily="2" charset="2"/>
              <a:buChar char="v"/>
              <a:defRPr/>
            </a:pPr>
            <a:r>
              <a:rPr lang="en-US" altLang="zh-CN" dirty="0" smtClean="0">
                <a:solidFill>
                  <a:schemeClr val="tx2"/>
                </a:solidFill>
                <a:effectLst>
                  <a:outerShdw blurRad="38100" dist="38100" dir="2700000" algn="tl">
                    <a:srgbClr val="C0C0C0"/>
                  </a:outerShdw>
                </a:effectLst>
                <a:latin typeface="Times New Roman" pitchFamily="18" charset="0"/>
                <a:ea typeface="宋体" pitchFamily="2" charset="-122"/>
              </a:rPr>
              <a:t>Specificity :</a:t>
            </a:r>
            <a:r>
              <a:rPr lang="en-US" altLang="zh-CN" dirty="0">
                <a:solidFill>
                  <a:schemeClr val="tx2"/>
                </a:solidFill>
                <a:effectLst>
                  <a:outerShdw blurRad="38100" dist="38100" dir="2700000" algn="tl">
                    <a:srgbClr val="C0C0C0"/>
                  </a:outerShdw>
                </a:effectLst>
                <a:latin typeface="Times New Roman" pitchFamily="18" charset="0"/>
                <a:ea typeface="宋体" pitchFamily="2" charset="-122"/>
              </a:rPr>
              <a:t> </a:t>
            </a:r>
            <a:r>
              <a:rPr lang="en-US" altLang="zh-CN" dirty="0" smtClean="0">
                <a:solidFill>
                  <a:schemeClr val="tx2"/>
                </a:solidFill>
                <a:effectLst>
                  <a:outerShdw blurRad="38100" dist="38100" dir="2700000" algn="tl">
                    <a:srgbClr val="C0C0C0"/>
                  </a:outerShdw>
                </a:effectLst>
                <a:latin typeface="Times New Roman" pitchFamily="18" charset="0"/>
                <a:ea typeface="宋体" pitchFamily="2" charset="-122"/>
              </a:rPr>
              <a:t>98</a:t>
            </a:r>
            <a:r>
              <a:rPr lang="en-US" altLang="zh-CN" baseline="0" dirty="0" smtClean="0">
                <a:solidFill>
                  <a:schemeClr val="tx2"/>
                </a:solidFill>
                <a:effectLst>
                  <a:outerShdw blurRad="38100" dist="38100" dir="2700000" algn="tl">
                    <a:srgbClr val="C0C0C0"/>
                  </a:outerShdw>
                </a:effectLst>
                <a:latin typeface="Times New Roman" pitchFamily="18" charset="0"/>
                <a:ea typeface="宋体" pitchFamily="2" charset="-122"/>
              </a:rPr>
              <a:t>%</a:t>
            </a:r>
          </a:p>
          <a:p>
            <a:pPr marL="342900" indent="-342900">
              <a:spcBef>
                <a:spcPct val="20000"/>
              </a:spcBef>
              <a:buClr>
                <a:schemeClr val="hlink"/>
              </a:buClr>
              <a:buFont typeface="Wingdings" pitchFamily="2" charset="2"/>
              <a:buChar char="v"/>
              <a:defRPr/>
            </a:pPr>
            <a:endParaRPr lang="en-US" altLang="zh-CN" dirty="0" smtClean="0">
              <a:solidFill>
                <a:srgbClr val="000099"/>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endParaRPr lang="en-US" altLang="zh-CN" baseline="0" dirty="0" smtClean="0">
              <a:solidFill>
                <a:schemeClr val="tx2"/>
              </a:solidFill>
              <a:effectLst>
                <a:outerShdw blurRad="38100" dist="38100" dir="2700000" algn="tl">
                  <a:srgbClr val="C0C0C0"/>
                </a:outerShdw>
              </a:effectLst>
              <a:latin typeface="Times New Roman" pitchFamily="18" charset="0"/>
              <a:ea typeface="宋体" pitchFamily="2" charset="-122"/>
            </a:endParaRPr>
          </a:p>
          <a:p>
            <a:pPr marL="342900" indent="-342900">
              <a:spcBef>
                <a:spcPct val="20000"/>
              </a:spcBef>
              <a:buClr>
                <a:schemeClr val="hlink"/>
              </a:buClr>
              <a:buFont typeface="Wingdings" pitchFamily="2" charset="2"/>
              <a:buChar char="v"/>
              <a:defRPr/>
            </a:pPr>
            <a:endParaRPr lang="zh-CN" altLang="en-US" baseline="0" dirty="0">
              <a:solidFill>
                <a:schemeClr val="tx2"/>
              </a:solidFill>
              <a:effectLst>
                <a:outerShdw blurRad="38100" dist="38100" dir="2700000" algn="tl">
                  <a:srgbClr val="C0C0C0"/>
                </a:outerShdw>
              </a:effectLst>
              <a:latin typeface="Times New Roman" pitchFamily="18" charset="0"/>
              <a:ea typeface="宋体" pitchFamily="2" charset="-122"/>
            </a:endParaRPr>
          </a:p>
        </p:txBody>
      </p:sp>
      <p:sp>
        <p:nvSpPr>
          <p:cNvPr id="21511" name="Rectangle 7"/>
          <p:cNvSpPr>
            <a:spLocks noGrp="1" noChangeArrowheads="1"/>
          </p:cNvSpPr>
          <p:nvPr>
            <p:ph type="title" idx="4294967295"/>
          </p:nvPr>
        </p:nvSpPr>
        <p:spPr>
          <a:xfrm>
            <a:off x="323528" y="332656"/>
            <a:ext cx="8458200" cy="609600"/>
          </a:xfrm>
        </p:spPr>
        <p:txBody>
          <a:bodyPr anchor="b">
            <a:normAutofit/>
          </a:bodyPr>
          <a:lstStyle/>
          <a:p>
            <a:pPr eaLnBrk="1" hangingPunct="1">
              <a:defRPr/>
            </a:pPr>
            <a:r>
              <a:rPr lang="en-US" altLang="zh-CN" sz="3200" b="1" dirty="0" smtClean="0">
                <a:solidFill>
                  <a:srgbClr val="000099"/>
                </a:solidFill>
                <a:effectLst>
                  <a:outerShdw blurRad="38100" dist="38100" dir="2700000" algn="tl">
                    <a:srgbClr val="C0C0C0"/>
                  </a:outerShdw>
                </a:effectLst>
                <a:latin typeface="Tekton Pro" pitchFamily="34" charset="0"/>
                <a:ea typeface="华文细黑" pitchFamily="2" charset="-122"/>
              </a:rPr>
              <a:t>Strip for  quick detection of biomarkers </a:t>
            </a:r>
            <a:endParaRPr lang="zh-CN" altLang="en-US" sz="3200" b="1" dirty="0" smtClean="0">
              <a:solidFill>
                <a:srgbClr val="000099"/>
              </a:solidFill>
              <a:effectLst>
                <a:outerShdw blurRad="38100" dist="38100" dir="2700000" algn="tl">
                  <a:srgbClr val="C0C0C0"/>
                </a:outerShdw>
              </a:effectLst>
              <a:latin typeface="Tekton Pro" pitchFamily="34" charset="0"/>
              <a:ea typeface="华文细黑" pitchFamily="2" charset="-122"/>
            </a:endParaRPr>
          </a:p>
        </p:txBody>
      </p:sp>
      <p:pic>
        <p:nvPicPr>
          <p:cNvPr id="24598" name="Picture 3"/>
          <p:cNvPicPr>
            <a:picLocks noChangeAspect="1" noChangeArrowheads="1"/>
          </p:cNvPicPr>
          <p:nvPr/>
        </p:nvPicPr>
        <p:blipFill>
          <a:blip r:embed="rId4" cstate="print">
            <a:lum bright="6000" contrast="18000"/>
          </a:blip>
          <a:srcRect/>
          <a:stretch>
            <a:fillRect/>
          </a:stretch>
        </p:blipFill>
        <p:spPr bwMode="auto">
          <a:xfrm>
            <a:off x="539552" y="1772816"/>
            <a:ext cx="2348142" cy="1646183"/>
          </a:xfrm>
          <a:prstGeom prst="rect">
            <a:avLst/>
          </a:prstGeom>
          <a:noFill/>
          <a:ln w="9525">
            <a:noFill/>
            <a:miter lim="800000"/>
            <a:headEnd/>
            <a:tailEnd/>
          </a:ln>
        </p:spPr>
      </p:pic>
      <p:grpSp>
        <p:nvGrpSpPr>
          <p:cNvPr id="2" name="Group 11"/>
          <p:cNvGrpSpPr>
            <a:grpSpLocks noChangeAspect="1"/>
          </p:cNvGrpSpPr>
          <p:nvPr/>
        </p:nvGrpSpPr>
        <p:grpSpPr bwMode="auto">
          <a:xfrm>
            <a:off x="323528" y="4797152"/>
            <a:ext cx="4752528" cy="1636713"/>
            <a:chOff x="0" y="0"/>
            <a:chExt cx="4235443" cy="1692275"/>
          </a:xfrm>
        </p:grpSpPr>
        <p:grpSp>
          <p:nvGrpSpPr>
            <p:cNvPr id="3" name="Group 12"/>
            <p:cNvGrpSpPr>
              <a:grpSpLocks noChangeAspect="1"/>
            </p:cNvGrpSpPr>
            <p:nvPr/>
          </p:nvGrpSpPr>
          <p:grpSpPr bwMode="auto">
            <a:xfrm>
              <a:off x="0" y="0"/>
              <a:ext cx="3352800" cy="1676400"/>
              <a:chOff x="0" y="0"/>
              <a:chExt cx="11658600" cy="4343400"/>
            </a:xfrm>
          </p:grpSpPr>
          <p:pic>
            <p:nvPicPr>
              <p:cNvPr id="24591" name="Picture 2" descr="D:\新建文件夹 (cuidaxiang杰青申报资料)\发明专利与申请专利\HBV 检测组件专利8.jpg"/>
              <p:cNvPicPr>
                <a:picLocks noChangeAspect="1" noChangeArrowheads="1"/>
              </p:cNvPicPr>
              <p:nvPr/>
            </p:nvPicPr>
            <p:blipFill>
              <a:blip r:embed="rId5" cstate="print"/>
              <a:srcRect/>
              <a:stretch>
                <a:fillRect/>
              </a:stretch>
            </p:blipFill>
            <p:spPr bwMode="auto">
              <a:xfrm>
                <a:off x="0" y="0"/>
                <a:ext cx="3376998" cy="4343400"/>
              </a:xfrm>
              <a:prstGeom prst="rect">
                <a:avLst/>
              </a:prstGeom>
              <a:noFill/>
              <a:ln w="9525">
                <a:noFill/>
                <a:miter lim="800000"/>
                <a:headEnd/>
                <a:tailEnd/>
              </a:ln>
            </p:spPr>
          </p:pic>
          <p:pic>
            <p:nvPicPr>
              <p:cNvPr id="24592" name="Picture 3" descr="D:\新建文件夹 (cuidaxiang杰青申报资料)\发明专利与申请专利\HBV 芯片专利6.jpg"/>
              <p:cNvPicPr>
                <a:picLocks noChangeAspect="1" noChangeArrowheads="1"/>
              </p:cNvPicPr>
              <p:nvPr/>
            </p:nvPicPr>
            <p:blipFill>
              <a:blip r:embed="rId6" cstate="print"/>
              <a:srcRect/>
              <a:stretch>
                <a:fillRect/>
              </a:stretch>
            </p:blipFill>
            <p:spPr bwMode="auto">
              <a:xfrm>
                <a:off x="1295400" y="0"/>
                <a:ext cx="3100194" cy="4267200"/>
              </a:xfrm>
              <a:prstGeom prst="rect">
                <a:avLst/>
              </a:prstGeom>
              <a:noFill/>
              <a:ln w="9525">
                <a:noFill/>
                <a:miter lim="800000"/>
                <a:headEnd/>
                <a:tailEnd/>
              </a:ln>
            </p:spPr>
          </p:pic>
          <p:pic>
            <p:nvPicPr>
              <p:cNvPr id="24593" name="Picture 4" descr="D:\新建文件夹 (cuidaxiang杰青申报资料)\发明专利与申请专利\HIV病毒耐药性单核苷酸多态性检测专利3.jpg"/>
              <p:cNvPicPr>
                <a:picLocks noChangeAspect="1" noChangeArrowheads="1"/>
              </p:cNvPicPr>
              <p:nvPr/>
            </p:nvPicPr>
            <p:blipFill>
              <a:blip r:embed="rId7" cstate="print"/>
              <a:srcRect/>
              <a:stretch>
                <a:fillRect/>
              </a:stretch>
            </p:blipFill>
            <p:spPr bwMode="auto">
              <a:xfrm>
                <a:off x="2590800" y="0"/>
                <a:ext cx="3675714" cy="4191000"/>
              </a:xfrm>
              <a:prstGeom prst="rect">
                <a:avLst/>
              </a:prstGeom>
              <a:noFill/>
              <a:ln w="9525">
                <a:noFill/>
                <a:miter lim="800000"/>
                <a:headEnd/>
                <a:tailEnd/>
              </a:ln>
            </p:spPr>
          </p:pic>
          <p:pic>
            <p:nvPicPr>
              <p:cNvPr id="24594" name="Picture 5" descr="D:\新建文件夹 (cuidaxiang杰青申报资料)\发明专利与申请专利\层析芯片专利7.jpg"/>
              <p:cNvPicPr>
                <a:picLocks noChangeAspect="1" noChangeArrowheads="1"/>
              </p:cNvPicPr>
              <p:nvPr/>
            </p:nvPicPr>
            <p:blipFill>
              <a:blip r:embed="rId8" cstate="print"/>
              <a:srcRect/>
              <a:stretch>
                <a:fillRect/>
              </a:stretch>
            </p:blipFill>
            <p:spPr bwMode="auto">
              <a:xfrm>
                <a:off x="4114800" y="0"/>
                <a:ext cx="2895600" cy="4267200"/>
              </a:xfrm>
              <a:prstGeom prst="rect">
                <a:avLst/>
              </a:prstGeom>
              <a:noFill/>
              <a:ln w="9525">
                <a:noFill/>
                <a:miter lim="800000"/>
                <a:headEnd/>
                <a:tailEnd/>
              </a:ln>
            </p:spPr>
          </p:pic>
          <p:pic>
            <p:nvPicPr>
              <p:cNvPr id="24595" name="Picture 6" descr="D:\新建文件夹 (cuidaxiang杰青申报资料)\发明专利与申请专利\微流控通道专利4.jpg"/>
              <p:cNvPicPr>
                <a:picLocks noChangeAspect="1" noChangeArrowheads="1"/>
              </p:cNvPicPr>
              <p:nvPr/>
            </p:nvPicPr>
            <p:blipFill>
              <a:blip r:embed="rId9" cstate="print"/>
              <a:srcRect/>
              <a:stretch>
                <a:fillRect/>
              </a:stretch>
            </p:blipFill>
            <p:spPr bwMode="auto">
              <a:xfrm>
                <a:off x="5334000" y="76200"/>
                <a:ext cx="3200400" cy="4191000"/>
              </a:xfrm>
              <a:prstGeom prst="rect">
                <a:avLst/>
              </a:prstGeom>
              <a:noFill/>
              <a:ln w="9525">
                <a:noFill/>
                <a:miter lim="800000"/>
                <a:headEnd/>
                <a:tailEnd/>
              </a:ln>
            </p:spPr>
          </p:pic>
          <p:pic>
            <p:nvPicPr>
              <p:cNvPr id="24596" name="Picture 7" descr="D:\新建文件夹 (cuidaxiang杰青申报资料)\发明专利与申请专利\专利11.jpg"/>
              <p:cNvPicPr>
                <a:picLocks noChangeAspect="1" noChangeArrowheads="1"/>
              </p:cNvPicPr>
              <p:nvPr/>
            </p:nvPicPr>
            <p:blipFill>
              <a:blip r:embed="rId10" cstate="print"/>
              <a:srcRect/>
              <a:stretch>
                <a:fillRect/>
              </a:stretch>
            </p:blipFill>
            <p:spPr bwMode="auto">
              <a:xfrm>
                <a:off x="6553200" y="76200"/>
                <a:ext cx="4771969" cy="4191000"/>
              </a:xfrm>
              <a:prstGeom prst="rect">
                <a:avLst/>
              </a:prstGeom>
              <a:noFill/>
              <a:ln w="9525">
                <a:noFill/>
                <a:miter lim="800000"/>
                <a:headEnd/>
                <a:tailEnd/>
              </a:ln>
            </p:spPr>
          </p:pic>
          <p:pic>
            <p:nvPicPr>
              <p:cNvPr id="24597" name="Picture 8" descr="D:\新建文件夹 (cuidaxiang杰青申报资料)\发明专利与申请专利\增强基因转录效率专利2.jpg"/>
              <p:cNvPicPr>
                <a:picLocks noChangeAspect="1" noChangeArrowheads="1"/>
              </p:cNvPicPr>
              <p:nvPr/>
            </p:nvPicPr>
            <p:blipFill>
              <a:blip r:embed="rId11" cstate="print"/>
              <a:srcRect/>
              <a:stretch>
                <a:fillRect/>
              </a:stretch>
            </p:blipFill>
            <p:spPr bwMode="auto">
              <a:xfrm>
                <a:off x="8610600" y="76200"/>
                <a:ext cx="3048000" cy="4191000"/>
              </a:xfrm>
              <a:prstGeom prst="rect">
                <a:avLst/>
              </a:prstGeom>
              <a:noFill/>
              <a:ln w="9525">
                <a:noFill/>
                <a:miter lim="800000"/>
                <a:headEnd/>
                <a:tailEnd/>
              </a:ln>
            </p:spPr>
          </p:pic>
        </p:grpSp>
        <p:pic>
          <p:nvPicPr>
            <p:cNvPr id="24590" name="Picture 4" descr="D:\新建文件夹 (cuidaxiang杰青申报资料)\发明专利与申请专利\9 004软件著作权.jpg"/>
            <p:cNvPicPr>
              <a:picLocks noChangeAspect="1" noChangeArrowheads="1"/>
            </p:cNvPicPr>
            <p:nvPr/>
          </p:nvPicPr>
          <p:blipFill>
            <a:blip r:embed="rId12" cstate="print"/>
            <a:srcRect/>
            <a:stretch>
              <a:fillRect/>
            </a:stretch>
          </p:blipFill>
          <p:spPr bwMode="auto">
            <a:xfrm>
              <a:off x="2895600" y="0"/>
              <a:ext cx="1339843" cy="1692275"/>
            </a:xfrm>
            <a:prstGeom prst="rect">
              <a:avLst/>
            </a:prstGeom>
            <a:noFill/>
            <a:ln w="9525">
              <a:noFill/>
              <a:miter lim="800000"/>
              <a:headEnd/>
              <a:tailEnd/>
            </a:ln>
          </p:spPr>
        </p:pic>
      </p:grpSp>
      <p:pic>
        <p:nvPicPr>
          <p:cNvPr id="24587" name="Picture 2" descr="C:\Documents and Settings\Administrator\桌面\生物免疫层析芯片检测仪注册证正面.JPG"/>
          <p:cNvPicPr>
            <a:picLocks noChangeAspect="1" noChangeArrowheads="1"/>
          </p:cNvPicPr>
          <p:nvPr/>
        </p:nvPicPr>
        <p:blipFill>
          <a:blip r:embed="rId13" cstate="print"/>
          <a:srcRect/>
          <a:stretch>
            <a:fillRect/>
          </a:stretch>
        </p:blipFill>
        <p:spPr bwMode="auto">
          <a:xfrm>
            <a:off x="5868144" y="1196752"/>
            <a:ext cx="2714625" cy="3672408"/>
          </a:xfrm>
          <a:prstGeom prst="rect">
            <a:avLst/>
          </a:prstGeom>
          <a:noFill/>
          <a:ln w="9525">
            <a:noFill/>
            <a:miter lim="800000"/>
            <a:headEnd/>
            <a:tailEnd/>
          </a:ln>
        </p:spPr>
      </p:pic>
      <p:sp>
        <p:nvSpPr>
          <p:cNvPr id="21526" name="Text Box 22"/>
          <p:cNvSpPr txBox="1">
            <a:spLocks noChangeArrowheads="1"/>
          </p:cNvSpPr>
          <p:nvPr/>
        </p:nvSpPr>
        <p:spPr bwMode="auto">
          <a:xfrm>
            <a:off x="5279504" y="5157192"/>
            <a:ext cx="3396952" cy="1169551"/>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nSpc>
                <a:spcPct val="140000"/>
              </a:lnSpc>
              <a:defRPr/>
            </a:pPr>
            <a:r>
              <a:rPr lang="en-US" altLang="zh-CN" sz="1000" baseline="0" dirty="0" err="1">
                <a:effectLst>
                  <a:outerShdw blurRad="38100" dist="38100" dir="2700000" algn="tl">
                    <a:srgbClr val="C0C0C0"/>
                  </a:outerShdw>
                </a:effectLst>
                <a:latin typeface="Times New Roman" pitchFamily="18" charset="0"/>
                <a:ea typeface="宋体" pitchFamily="2" charset="-122"/>
              </a:rPr>
              <a:t>Hu</a:t>
            </a:r>
            <a:r>
              <a:rPr lang="en-US" altLang="zh-CN" sz="1000" baseline="0" dirty="0">
                <a:effectLst>
                  <a:outerShdw blurRad="38100" dist="38100" dir="2700000" algn="tl">
                    <a:srgbClr val="C0C0C0"/>
                  </a:outerShdw>
                </a:effectLst>
                <a:latin typeface="Times New Roman" pitchFamily="18" charset="0"/>
                <a:ea typeface="宋体" pitchFamily="2" charset="-122"/>
              </a:rPr>
              <a:t>, et al. Chem. </a:t>
            </a:r>
            <a:r>
              <a:rPr lang="en-US" altLang="zh-CN" sz="1000" baseline="0" dirty="0" err="1">
                <a:effectLst>
                  <a:outerShdw blurRad="38100" dist="38100" dir="2700000" algn="tl">
                    <a:srgbClr val="C0C0C0"/>
                  </a:outerShdw>
                </a:effectLst>
                <a:latin typeface="Times New Roman" pitchFamily="18" charset="0"/>
                <a:ea typeface="宋体" pitchFamily="2" charset="-122"/>
              </a:rPr>
              <a:t>Commun</a:t>
            </a:r>
            <a:r>
              <a:rPr lang="en-US" altLang="zh-CN" sz="1000" baseline="0" dirty="0">
                <a:effectLst>
                  <a:outerShdw blurRad="38100" dist="38100" dir="2700000" algn="tl">
                    <a:srgbClr val="C0C0C0"/>
                  </a:outerShdw>
                </a:effectLst>
                <a:latin typeface="Times New Roman" pitchFamily="18" charset="0"/>
                <a:ea typeface="宋体" pitchFamily="2" charset="-122"/>
              </a:rPr>
              <a:t>.  2010; 46: 3866-3868</a:t>
            </a:r>
            <a:r>
              <a:rPr lang="en-US" altLang="zh-CN" sz="1000" baseline="0" dirty="0">
                <a:solidFill>
                  <a:srgbClr val="0000FF"/>
                </a:solidFill>
                <a:effectLst>
                  <a:outerShdw blurRad="38100" dist="38100" dir="2700000" algn="tl">
                    <a:srgbClr val="C0C0C0"/>
                  </a:outerShdw>
                </a:effectLst>
                <a:latin typeface="Times New Roman" pitchFamily="18" charset="0"/>
                <a:ea typeface="宋体" pitchFamily="2" charset="-122"/>
              </a:rPr>
              <a:t>.:[IF5.787] </a:t>
            </a:r>
          </a:p>
          <a:p>
            <a:pPr>
              <a:lnSpc>
                <a:spcPct val="140000"/>
              </a:lnSpc>
              <a:defRPr/>
            </a:pPr>
            <a:r>
              <a:rPr lang="en-US" altLang="zh-CN" sz="1000" baseline="0" dirty="0" err="1">
                <a:effectLst>
                  <a:outerShdw blurRad="38100" dist="38100" dir="2700000" algn="tl">
                    <a:srgbClr val="C0C0C0"/>
                  </a:outerShdw>
                </a:effectLst>
                <a:latin typeface="Times New Roman" pitchFamily="18" charset="0"/>
                <a:ea typeface="宋体" pitchFamily="2" charset="-122"/>
              </a:rPr>
              <a:t>Gao</a:t>
            </a:r>
            <a:r>
              <a:rPr lang="en-US" altLang="zh-CN" sz="1000" baseline="0" dirty="0">
                <a:effectLst>
                  <a:outerShdw blurRad="38100" dist="38100" dir="2700000" algn="tl">
                    <a:srgbClr val="C0C0C0"/>
                  </a:outerShdw>
                </a:effectLst>
                <a:latin typeface="Times New Roman" pitchFamily="18" charset="0"/>
                <a:ea typeface="宋体" pitchFamily="2" charset="-122"/>
              </a:rPr>
              <a:t>, et al. J. Mater. Chem. 2011; 2011, 13, 1782-1785</a:t>
            </a:r>
          </a:p>
          <a:p>
            <a:pPr>
              <a:lnSpc>
                <a:spcPct val="140000"/>
              </a:lnSpc>
              <a:defRPr/>
            </a:pPr>
            <a:r>
              <a:rPr lang="en-US" altLang="zh-CN" sz="1000" baseline="0" dirty="0">
                <a:effectLst>
                  <a:outerShdw blurRad="38100" dist="38100" dir="2700000" algn="tl">
                    <a:srgbClr val="C0C0C0"/>
                  </a:outerShdw>
                </a:effectLst>
                <a:latin typeface="Times New Roman" pitchFamily="18" charset="0"/>
                <a:ea typeface="宋体" pitchFamily="2" charset="-122"/>
              </a:rPr>
              <a:t>Zhang, et al. J. Biomed. </a:t>
            </a:r>
            <a:r>
              <a:rPr lang="en-US" altLang="zh-CN" sz="1000" baseline="0" dirty="0" err="1">
                <a:effectLst>
                  <a:outerShdw blurRad="38100" dist="38100" dir="2700000" algn="tl">
                    <a:srgbClr val="C0C0C0"/>
                  </a:outerShdw>
                </a:effectLst>
                <a:latin typeface="Times New Roman" pitchFamily="18" charset="0"/>
                <a:ea typeface="宋体" pitchFamily="2" charset="-122"/>
              </a:rPr>
              <a:t>Nanotechnol</a:t>
            </a:r>
            <a:r>
              <a:rPr lang="en-US" altLang="zh-CN" sz="1000" baseline="0" dirty="0">
                <a:effectLst>
                  <a:outerShdw blurRad="38100" dist="38100" dir="2700000" algn="tl">
                    <a:srgbClr val="C0C0C0"/>
                  </a:outerShdw>
                </a:effectLst>
                <a:latin typeface="Times New Roman" pitchFamily="18" charset="0"/>
                <a:ea typeface="宋体" pitchFamily="2" charset="-122"/>
              </a:rPr>
              <a:t>. 2011; 7; 776-781.</a:t>
            </a:r>
          </a:p>
          <a:p>
            <a:pPr>
              <a:lnSpc>
                <a:spcPct val="140000"/>
              </a:lnSpc>
              <a:defRPr/>
            </a:pPr>
            <a:r>
              <a:rPr lang="en-US" altLang="zh-CN" sz="1000" baseline="0" dirty="0">
                <a:effectLst>
                  <a:outerShdw blurRad="38100" dist="38100" dir="2700000" algn="tl">
                    <a:srgbClr val="C0C0C0"/>
                  </a:outerShdw>
                </a:effectLst>
                <a:latin typeface="Times New Roman" pitchFamily="18" charset="0"/>
                <a:ea typeface="宋体" pitchFamily="2" charset="-122"/>
              </a:rPr>
              <a:t>Yang, et al. </a:t>
            </a:r>
            <a:r>
              <a:rPr lang="en-US" altLang="zh-CN" sz="1000" baseline="0" dirty="0" err="1">
                <a:effectLst>
                  <a:outerShdw blurRad="38100" dist="38100" dir="2700000" algn="tl">
                    <a:srgbClr val="C0C0C0"/>
                  </a:outerShdw>
                </a:effectLst>
                <a:latin typeface="Times New Roman" pitchFamily="18" charset="0"/>
                <a:ea typeface="宋体" pitchFamily="2" charset="-122"/>
              </a:rPr>
              <a:t>Nanoscale</a:t>
            </a:r>
            <a:r>
              <a:rPr lang="en-US" altLang="zh-CN" sz="1000" baseline="0" dirty="0">
                <a:effectLst>
                  <a:outerShdw blurRad="38100" dist="38100" dir="2700000" algn="tl">
                    <a:srgbClr val="C0C0C0"/>
                  </a:outerShdw>
                </a:effectLst>
                <a:latin typeface="Times New Roman" pitchFamily="18" charset="0"/>
                <a:ea typeface="宋体" pitchFamily="2" charset="-122"/>
              </a:rPr>
              <a:t>  Res. </a:t>
            </a:r>
            <a:r>
              <a:rPr lang="en-US" altLang="zh-CN" sz="1000" baseline="0" dirty="0" err="1">
                <a:effectLst>
                  <a:outerShdw blurRad="38100" dist="38100" dir="2700000" algn="tl">
                    <a:srgbClr val="C0C0C0"/>
                  </a:outerShdw>
                </a:effectLst>
                <a:latin typeface="Times New Roman" pitchFamily="18" charset="0"/>
                <a:ea typeface="宋体" pitchFamily="2" charset="-122"/>
              </a:rPr>
              <a:t>Lett</a:t>
            </a:r>
            <a:r>
              <a:rPr lang="en-US" altLang="zh-CN" sz="1000" baseline="0" dirty="0">
                <a:effectLst>
                  <a:outerShdw blurRad="38100" dist="38100" dir="2700000" algn="tl">
                    <a:srgbClr val="C0C0C0"/>
                  </a:outerShdw>
                </a:effectLst>
                <a:latin typeface="Times New Roman" pitchFamily="18" charset="0"/>
                <a:ea typeface="宋体" pitchFamily="2" charset="-122"/>
              </a:rPr>
              <a:t>. 2009; 4: 1469-1474.</a:t>
            </a:r>
          </a:p>
          <a:p>
            <a:pPr>
              <a:lnSpc>
                <a:spcPct val="140000"/>
              </a:lnSpc>
              <a:defRPr/>
            </a:pPr>
            <a:r>
              <a:rPr lang="en-US" altLang="zh-CN" sz="1000" baseline="0" dirty="0">
                <a:effectLst>
                  <a:outerShdw blurRad="38100" dist="38100" dir="2700000" algn="tl">
                    <a:srgbClr val="C0C0C0"/>
                  </a:outerShdw>
                </a:effectLst>
                <a:latin typeface="Times New Roman" pitchFamily="18" charset="0"/>
                <a:ea typeface="宋体" pitchFamily="2" charset="-122"/>
              </a:rPr>
              <a:t>Yang, et al. </a:t>
            </a:r>
            <a:r>
              <a:rPr lang="en-US" altLang="zh-CN" sz="1000" baseline="0" dirty="0" err="1">
                <a:effectLst>
                  <a:outerShdw blurRad="38100" dist="38100" dir="2700000" algn="tl">
                    <a:srgbClr val="C0C0C0"/>
                  </a:outerShdw>
                </a:effectLst>
                <a:latin typeface="Times New Roman" pitchFamily="18" charset="0"/>
                <a:ea typeface="宋体" pitchFamily="2" charset="-122"/>
              </a:rPr>
              <a:t>Nanoscale</a:t>
            </a:r>
            <a:r>
              <a:rPr lang="en-US" altLang="zh-CN" sz="1000" baseline="0" dirty="0">
                <a:effectLst>
                  <a:outerShdw blurRad="38100" dist="38100" dir="2700000" algn="tl">
                    <a:srgbClr val="C0C0C0"/>
                  </a:outerShdw>
                </a:effectLst>
                <a:latin typeface="Times New Roman" pitchFamily="18" charset="0"/>
                <a:ea typeface="宋体" pitchFamily="2" charset="-122"/>
              </a:rPr>
              <a:t>  Res. </a:t>
            </a:r>
            <a:r>
              <a:rPr lang="en-US" altLang="zh-CN" sz="1000" baseline="0" dirty="0" err="1">
                <a:effectLst>
                  <a:outerShdw blurRad="38100" dist="38100" dir="2700000" algn="tl">
                    <a:srgbClr val="C0C0C0"/>
                  </a:outerShdw>
                </a:effectLst>
                <a:latin typeface="Times New Roman" pitchFamily="18" charset="0"/>
                <a:ea typeface="宋体" pitchFamily="2" charset="-122"/>
              </a:rPr>
              <a:t>Lett</a:t>
            </a:r>
            <a:r>
              <a:rPr lang="en-US" altLang="zh-CN" sz="1000" baseline="0" dirty="0">
                <a:effectLst>
                  <a:outerShdw blurRad="38100" dist="38100" dir="2700000" algn="tl">
                    <a:srgbClr val="C0C0C0"/>
                  </a:outerShdw>
                </a:effectLst>
                <a:latin typeface="Times New Roman" pitchFamily="18" charset="0"/>
                <a:ea typeface="宋体" pitchFamily="2" charset="-122"/>
              </a:rPr>
              <a:t>. 2010; 5: 875-881.</a:t>
            </a:r>
          </a:p>
        </p:txBody>
      </p:sp>
      <p:pic>
        <p:nvPicPr>
          <p:cNvPr id="24" name="图片 23" descr="E:\My Documents\My Pictures\111.jpg"/>
          <p:cNvPicPr/>
          <p:nvPr/>
        </p:nvPicPr>
        <p:blipFill>
          <a:blip r:embed="rId14"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915816" y="1772816"/>
            <a:ext cx="2912289" cy="1656184"/>
          </a:xfrm>
          <a:prstGeom prst="rect">
            <a:avLst/>
          </a:prstGeom>
          <a:noFill/>
          <a:ln>
            <a:noFill/>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Box 6"/>
          <p:cNvSpPr txBox="1">
            <a:spLocks noChangeArrowheads="1"/>
          </p:cNvSpPr>
          <p:nvPr/>
        </p:nvSpPr>
        <p:spPr bwMode="auto">
          <a:xfrm>
            <a:off x="827088" y="692150"/>
            <a:ext cx="7489825" cy="584775"/>
          </a:xfrm>
          <a:prstGeom prst="rect">
            <a:avLst/>
          </a:prstGeom>
          <a:noFill/>
          <a:ln w="9525">
            <a:noFill/>
            <a:miter lim="800000"/>
            <a:headEnd/>
            <a:tailEnd/>
          </a:ln>
        </p:spPr>
        <p:txBody>
          <a:bodyPr>
            <a:spAutoFit/>
          </a:bodyPr>
          <a:lstStyle/>
          <a:p>
            <a:r>
              <a:rPr lang="en-US" altLang="zh-CN" sz="3200" b="1" dirty="0">
                <a:latin typeface="Tekton Pro" pitchFamily="34" charset="0"/>
              </a:rPr>
              <a:t>                        Acknowledgement </a:t>
            </a:r>
            <a:endParaRPr lang="zh-CN" altLang="en-US" sz="3200" b="1" dirty="0">
              <a:latin typeface="Tekton Pro" pitchFamily="34" charset="0"/>
            </a:endParaRPr>
          </a:p>
        </p:txBody>
      </p:sp>
      <p:sp>
        <p:nvSpPr>
          <p:cNvPr id="54276" name="Text Box 6"/>
          <p:cNvSpPr txBox="1">
            <a:spLocks noChangeArrowheads="1"/>
          </p:cNvSpPr>
          <p:nvPr/>
        </p:nvSpPr>
        <p:spPr bwMode="auto">
          <a:xfrm>
            <a:off x="683568" y="1844824"/>
            <a:ext cx="7705476" cy="3416320"/>
          </a:xfrm>
          <a:prstGeom prst="rect">
            <a:avLst/>
          </a:prstGeom>
          <a:noFill/>
          <a:ln w="9525">
            <a:noFill/>
            <a:miter lim="800000"/>
            <a:headEnd/>
            <a:tailEnd/>
          </a:ln>
        </p:spPr>
        <p:txBody>
          <a:bodyPr wrap="square">
            <a:spAutoFit/>
          </a:bodyPr>
          <a:lstStyle/>
          <a:p>
            <a:pPr algn="just">
              <a:lnSpc>
                <a:spcPct val="150000"/>
              </a:lnSpc>
              <a:spcBef>
                <a:spcPct val="50000"/>
              </a:spcBef>
            </a:pPr>
            <a:r>
              <a:rPr lang="en-US" altLang="ja-JP" sz="2400" b="1" dirty="0">
                <a:solidFill>
                  <a:srgbClr val="0000FF"/>
                </a:solidFill>
                <a:latin typeface="Tekton Pro" pitchFamily="34" charset="0"/>
              </a:rPr>
              <a:t>    </a:t>
            </a:r>
            <a:r>
              <a:rPr lang="en-US" altLang="ja-JP" sz="2400" b="1" dirty="0">
                <a:latin typeface="Tekton Pro" pitchFamily="34" charset="0"/>
              </a:rPr>
              <a:t>This work was supported by National 973 project (2010CB933900), 863 Project (No.2007AA022004), National Natural Scientific Fund (No. 81225010 and 20771075)</a:t>
            </a:r>
            <a:r>
              <a:rPr lang="en-US" altLang="zh-CN" sz="2400" b="1" dirty="0">
                <a:latin typeface="Tekton Pro" pitchFamily="34" charset="0"/>
              </a:rPr>
              <a:t>, </a:t>
            </a:r>
            <a:r>
              <a:rPr lang="en-US" altLang="ja-JP" sz="2400" b="1" dirty="0">
                <a:latin typeface="Tekton Pro" pitchFamily="34" charset="0"/>
              </a:rPr>
              <a:t>and Shanghai </a:t>
            </a:r>
            <a:r>
              <a:rPr lang="en-US" altLang="zh-CN" sz="2400" b="1" dirty="0" err="1">
                <a:latin typeface="Tekton Pro" pitchFamily="34" charset="0"/>
              </a:rPr>
              <a:t>Nano</a:t>
            </a:r>
            <a:r>
              <a:rPr lang="en-US" altLang="zh-CN" sz="2400" b="1" dirty="0">
                <a:latin typeface="Tekton Pro" pitchFamily="34" charset="0"/>
              </a:rPr>
              <a:t>-Project</a:t>
            </a:r>
            <a:r>
              <a:rPr lang="en-US" altLang="ja-JP" sz="2400" b="1" dirty="0">
                <a:latin typeface="Tekton Pro" pitchFamily="34" charset="0"/>
              </a:rPr>
              <a:t> (1052nm041000), and  International  Cooperation Budget  of </a:t>
            </a:r>
            <a:r>
              <a:rPr lang="en-US" altLang="ja-JP" sz="2400" b="1" dirty="0" err="1">
                <a:latin typeface="Tekton Pro" pitchFamily="34" charset="0"/>
              </a:rPr>
              <a:t>Waseda</a:t>
            </a:r>
            <a:r>
              <a:rPr lang="en-US" altLang="ja-JP" sz="2400" b="1" dirty="0">
                <a:latin typeface="Tekton Pro" pitchFamily="34" charset="0"/>
              </a:rPr>
              <a:t> university </a:t>
            </a:r>
            <a:r>
              <a:rPr lang="en-US" altLang="ja-JP" sz="2400" b="1" dirty="0">
                <a:latin typeface="Arial Narrow" pitchFamily="34" charset="0"/>
              </a:rPr>
              <a:t>. </a:t>
            </a:r>
            <a:endParaRPr lang="en-US" altLang="zh-CN" sz="2400" b="1" dirty="0">
              <a:latin typeface="Arial Narrow" pitchFamily="34"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cstate="print"/>
          <a:srcRect/>
          <a:stretch>
            <a:fillRect/>
          </a:stretch>
        </p:blipFill>
        <p:spPr bwMode="auto">
          <a:xfrm>
            <a:off x="2411413" y="1628775"/>
            <a:ext cx="4732337" cy="2574925"/>
          </a:xfrm>
          <a:prstGeom prst="rect">
            <a:avLst/>
          </a:prstGeom>
          <a:noFill/>
          <a:ln w="9525">
            <a:noFill/>
            <a:miter lim="800000"/>
            <a:headEnd/>
            <a:tailEnd/>
          </a:ln>
        </p:spPr>
      </p:pic>
      <p:sp>
        <p:nvSpPr>
          <p:cNvPr id="43011" name="WordArt 2"/>
          <p:cNvSpPr>
            <a:spLocks noChangeArrowheads="1" noChangeShapeType="1"/>
          </p:cNvSpPr>
          <p:nvPr/>
        </p:nvSpPr>
        <p:spPr bwMode="auto">
          <a:xfrm>
            <a:off x="1331640" y="5013176"/>
            <a:ext cx="6715125" cy="1016844"/>
          </a:xfrm>
          <a:prstGeom prst="rect">
            <a:avLst/>
          </a:prstGeom>
        </p:spPr>
        <p:txBody>
          <a:bodyPr wrap="none" fromWordArt="1">
            <a:prstTxWarp prst="textPlain">
              <a:avLst>
                <a:gd name="adj" fmla="val 50000"/>
              </a:avLst>
            </a:prstTxWarp>
          </a:bodyPr>
          <a:lstStyle/>
          <a:p>
            <a:pPr algn="ctr">
              <a:defRPr/>
            </a:pPr>
            <a:r>
              <a:rPr lang="en-US" altLang="zh-CN" sz="3600" b="1"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a:ea typeface="宋体"/>
              </a:rPr>
              <a:t>Thanks for your attention</a:t>
            </a:r>
            <a:r>
              <a:rPr lang="en-US" altLang="zh-CN"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a:ea typeface="宋体"/>
              </a:rPr>
              <a:t>!</a:t>
            </a:r>
            <a:endParaRPr lang="zh-CN" alt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宋体"/>
              <a:ea typeface="宋体"/>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18.3"/>
</p:tagLst>
</file>

<file path=ppt/tags/tag2.xml><?xml version="1.0" encoding="utf-8"?>
<p:tagLst xmlns:a="http://schemas.openxmlformats.org/drawingml/2006/main" xmlns:r="http://schemas.openxmlformats.org/officeDocument/2006/relationships" xmlns:p="http://schemas.openxmlformats.org/presentationml/2006/main">
  <p:tag name="TIMING" val="|4.5|4.1|3.2|9.7"/>
</p:tagLst>
</file>

<file path=ppt/tags/tag3.xml><?xml version="1.0" encoding="utf-8"?>
<p:tagLst xmlns:a="http://schemas.openxmlformats.org/drawingml/2006/main" xmlns:r="http://schemas.openxmlformats.org/officeDocument/2006/relationships" xmlns:p="http://schemas.openxmlformats.org/presentationml/2006/main">
  <p:tag name="TIMING" val="|40.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796</TotalTime>
  <Words>2138</Words>
  <Application>Microsoft Office PowerPoint</Application>
  <PresentationFormat>On-screen Show (4:3)</PresentationFormat>
  <Paragraphs>284</Paragraphs>
  <Slides>62</Slides>
  <Notes>5</Notes>
  <HiddenSlides>0</HiddenSlides>
  <MMClips>2</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主题</vt:lpstr>
      <vt:lpstr>About OMICS Group</vt:lpstr>
      <vt:lpstr>About OMICS Group Conferences</vt:lpstr>
      <vt:lpstr>Magnetic Nanoparticles-based Microfludic Sensing System for Genotyping, CTC Measurement and Therapeutic Monitoring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GMR sensing chip</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Strip for  quick detection of biomarkers </vt:lpstr>
      <vt:lpstr>Slide 60</vt:lpstr>
      <vt:lpstr>Slide 61</vt:lpstr>
      <vt:lpstr>Let Us Meet Again</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Multifuntional Nanoprobes and Devices for Gastric Cancer Prewarning and Therapy</dc:title>
  <dc:creator>User</dc:creator>
  <cp:lastModifiedBy>Dipti</cp:lastModifiedBy>
  <cp:revision>61</cp:revision>
  <dcterms:created xsi:type="dcterms:W3CDTF">2014-01-12T13:32:00Z</dcterms:created>
  <dcterms:modified xsi:type="dcterms:W3CDTF">2014-09-23T14:22:40Z</dcterms:modified>
</cp:coreProperties>
</file>