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1"/>
  </p:notesMasterIdLst>
  <p:sldIdLst>
    <p:sldId id="311" r:id="rId2"/>
    <p:sldId id="374" r:id="rId3"/>
    <p:sldId id="257" r:id="rId4"/>
    <p:sldId id="280" r:id="rId5"/>
    <p:sldId id="286" r:id="rId6"/>
    <p:sldId id="370" r:id="rId7"/>
    <p:sldId id="316" r:id="rId8"/>
    <p:sldId id="371" r:id="rId9"/>
    <p:sldId id="375" r:id="rId10"/>
    <p:sldId id="376" r:id="rId11"/>
    <p:sldId id="377" r:id="rId12"/>
    <p:sldId id="378" r:id="rId13"/>
    <p:sldId id="379" r:id="rId14"/>
    <p:sldId id="260" r:id="rId15"/>
    <p:sldId id="315" r:id="rId16"/>
    <p:sldId id="317" r:id="rId17"/>
    <p:sldId id="318" r:id="rId18"/>
    <p:sldId id="373" r:id="rId19"/>
    <p:sldId id="326" r:id="rId2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BAF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66" d="100"/>
          <a:sy n="66" d="100"/>
        </p:scale>
        <p:origin x="-1410" y="-78"/>
      </p:cViewPr>
      <p:guideLst>
        <p:guide orient="horz" pos="1416"/>
        <p:guide pos="5622"/>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D:\Presentation-flash\&#37101;&#26122;PPT\&#26032;&#24314;%20Microsoft%20Excel%20&#24037;&#20316;&#34920;.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style val="4"/>
  <c:clrMapOvr bg1="dk1" tx1="lt1" bg2="dk2" tx2="lt2" accent1="accent1" accent2="accent2" accent3="accent3" accent4="accent4" accent5="accent5" accent6="accent6" hlink="hlink" folHlink="folHlink"/>
  <c:chart>
    <c:view3D>
      <c:rAngAx val="1"/>
    </c:view3D>
    <c:sideWall>
      <c:spPr>
        <a:noFill/>
        <a:ln w="25400">
          <a:noFill/>
        </a:ln>
      </c:spPr>
    </c:sideWall>
    <c:backWall>
      <c:spPr>
        <a:noFill/>
        <a:ln w="25400">
          <a:noFill/>
        </a:ln>
      </c:spPr>
    </c:backWall>
    <c:plotArea>
      <c:layout/>
      <c:bar3DChart>
        <c:barDir val="col"/>
        <c:grouping val="clustered"/>
        <c:ser>
          <c:idx val="0"/>
          <c:order val="0"/>
          <c:val>
            <c:numRef>
              <c:f>Sheet1!$E$27:$E$32</c:f>
              <c:numCache>
                <c:formatCode>General</c:formatCode>
                <c:ptCount val="6"/>
                <c:pt idx="0">
                  <c:v>73</c:v>
                </c:pt>
                <c:pt idx="1">
                  <c:v>70.25</c:v>
                </c:pt>
                <c:pt idx="2">
                  <c:v>57.75</c:v>
                </c:pt>
                <c:pt idx="3">
                  <c:v>46.5</c:v>
                </c:pt>
                <c:pt idx="4">
                  <c:v>42.5</c:v>
                </c:pt>
                <c:pt idx="5">
                  <c:v>28.5</c:v>
                </c:pt>
              </c:numCache>
            </c:numRef>
          </c:val>
        </c:ser>
        <c:shape val="box"/>
        <c:axId val="91247360"/>
        <c:axId val="97461376"/>
        <c:axId val="0"/>
      </c:bar3DChart>
      <c:catAx>
        <c:axId val="91247360"/>
        <c:scaling>
          <c:orientation val="minMax"/>
        </c:scaling>
        <c:axPos val="b"/>
        <c:tickLblPos val="nextTo"/>
        <c:crossAx val="97461376"/>
        <c:crosses val="autoZero"/>
        <c:auto val="1"/>
        <c:lblAlgn val="ctr"/>
        <c:lblOffset val="100"/>
      </c:catAx>
      <c:valAx>
        <c:axId val="97461376"/>
        <c:scaling>
          <c:orientation val="minMax"/>
        </c:scaling>
        <c:axPos val="l"/>
        <c:majorGridlines/>
        <c:numFmt formatCode="General" sourceLinked="1"/>
        <c:tickLblPos val="nextTo"/>
        <c:crossAx val="91247360"/>
        <c:crosses val="autoZero"/>
        <c:crossBetween val="between"/>
      </c:valAx>
    </c:plotArea>
    <c:plotVisOnly val="1"/>
  </c:chart>
  <c:txPr>
    <a:bodyPr/>
    <a:lstStyle/>
    <a:p>
      <a:pPr>
        <a:defRPr sz="1800"/>
      </a:pPr>
      <a:endParaRPr lang="zh-CN"/>
    </a:p>
  </c:txPr>
  <c:externalData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4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image" Target="../media/image5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33ABE2-902B-4379-A9F1-BDB1E5711693}" type="datetimeFigureOut">
              <a:rPr lang="zh-CN" altLang="en-US" smtClean="0"/>
              <a:pPr/>
              <a:t>2014/6/26</a:t>
            </a:fld>
            <a:endParaRPr lang="zh-CN"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D35D49-76BB-42F7-BAFB-B44BCC3407F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D597EF-721C-46CE-B906-8485A0528FE6}" type="slidenum">
              <a:rPr lang="en-US" altLang="zh-CN" smtClean="0"/>
              <a:pPr fontAlgn="base">
                <a:spcBef>
                  <a:spcPct val="0"/>
                </a:spcBef>
                <a:spcAft>
                  <a:spcPct val="0"/>
                </a:spcAft>
                <a:defRPr/>
              </a:pPr>
              <a:t>16</a:t>
            </a:fld>
            <a:endParaRPr lang="en-US" altLang="zh-CN" smtClean="0"/>
          </a:p>
        </p:txBody>
      </p:sp>
      <p:sp>
        <p:nvSpPr>
          <p:cNvPr id="286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86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ltLang="zh-CN" smtClean="0"/>
              <a:t>Click to edit Master title style</a:t>
            </a:r>
            <a:endParaRPr kumimoji="0" lang="en-US"/>
          </a:p>
        </p:txBody>
      </p:sp>
      <p:sp>
        <p:nvSpPr>
          <p:cNvPr id="28" name="Date Placeholder 27"/>
          <p:cNvSpPr>
            <a:spLocks noGrp="1"/>
          </p:cNvSpPr>
          <p:nvPr>
            <p:ph type="dt" sz="half" idx="10"/>
          </p:nvPr>
        </p:nvSpPr>
        <p:spPr/>
        <p:txBody>
          <a:bodyPr/>
          <a:lstStyle/>
          <a:p>
            <a:fld id="{7A6697A4-A90B-4FCA-B65E-926E8D283F77}" type="datetime1">
              <a:rPr lang="zh-CN" altLang="en-US" smtClean="0"/>
              <a:pPr/>
              <a:t>2014/6/26</a:t>
            </a:fld>
            <a:endParaRPr lang="zh-CN" altLang="en-US"/>
          </a:p>
        </p:txBody>
      </p:sp>
      <p:sp>
        <p:nvSpPr>
          <p:cNvPr id="17" name="Footer Placeholder 16"/>
          <p:cNvSpPr>
            <a:spLocks noGrp="1"/>
          </p:cNvSpPr>
          <p:nvPr>
            <p:ph type="ftr" sz="quarter" idx="11"/>
          </p:nvPr>
        </p:nvSpPr>
        <p:spPr/>
        <p:txBody>
          <a:bodyPr/>
          <a:lstStyle/>
          <a:p>
            <a:endParaRPr lang="zh-CN" altLang="en-US"/>
          </a:p>
        </p:txBody>
      </p:sp>
      <p:sp>
        <p:nvSpPr>
          <p:cNvPr id="29" name="Slide Number Placeholder 28"/>
          <p:cNvSpPr>
            <a:spLocks noGrp="1"/>
          </p:cNvSpPr>
          <p:nvPr>
            <p:ph type="sldNum" sz="quarter" idx="12"/>
          </p:nvPr>
        </p:nvSpPr>
        <p:spPr/>
        <p:txBody>
          <a:bodyPr/>
          <a:lstStyle/>
          <a:p>
            <a:fld id="{9A2B811E-E262-44E8-ADA5-3B9B674A0BE4}" type="slidenum">
              <a:rPr lang="zh-CN" altLang="en-US" smtClean="0"/>
              <a:pPr/>
              <a:t>‹#›</a:t>
            </a:fld>
            <a:endParaRPr lang="zh-CN" alt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ltLang="zh-CN"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CN"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4" name="Date Placeholder 3"/>
          <p:cNvSpPr>
            <a:spLocks noGrp="1"/>
          </p:cNvSpPr>
          <p:nvPr>
            <p:ph type="dt" sz="half" idx="10"/>
          </p:nvPr>
        </p:nvSpPr>
        <p:spPr/>
        <p:txBody>
          <a:bodyPr/>
          <a:lstStyle/>
          <a:p>
            <a:fld id="{D6D2C1CF-CF67-48EC-A2AD-D2DF90451B6E}" type="datetime1">
              <a:rPr lang="zh-CN" altLang="en-US" smtClean="0"/>
              <a:pPr/>
              <a:t>2014/6/26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ltLang="zh-CN"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ltLang="zh-CN" smtClean="0"/>
              <a:t>Click to edit Master text styles</a:t>
            </a:r>
          </a:p>
        </p:txBody>
      </p:sp>
      <p:sp>
        <p:nvSpPr>
          <p:cNvPr id="4" name="Date Placeholder 3"/>
          <p:cNvSpPr>
            <a:spLocks noGrp="1"/>
          </p:cNvSpPr>
          <p:nvPr>
            <p:ph type="dt" sz="half" idx="10"/>
          </p:nvPr>
        </p:nvSpPr>
        <p:spPr/>
        <p:txBody>
          <a:bodyPr/>
          <a:lstStyle/>
          <a:p>
            <a:fld id="{8CB3E4FE-F105-4B64-98A5-FFCE9CF36B00}" type="datetime1">
              <a:rPr lang="zh-CN" altLang="en-US" smtClean="0"/>
              <a:pPr/>
              <a:t>2014/6/26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a:xfrm>
            <a:off x="7924800" y="6416675"/>
            <a:ext cx="762000" cy="365125"/>
          </a:xfrm>
        </p:spPr>
        <p:txBody>
          <a:bodyPr/>
          <a:lstStyle/>
          <a:p>
            <a:fld id="{9A2B811E-E262-44E8-ADA5-3B9B674A0BE4}" type="slidenum">
              <a:rPr lang="zh-CN" altLang="en-US" smtClean="0"/>
              <a:pPr/>
              <a:t>‹#›</a:t>
            </a:fld>
            <a:endParaRPr lang="zh-CN"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CN"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5" name="Date Placeholder 4"/>
          <p:cNvSpPr>
            <a:spLocks noGrp="1"/>
          </p:cNvSpPr>
          <p:nvPr>
            <p:ph type="dt" sz="half" idx="10"/>
          </p:nvPr>
        </p:nvSpPr>
        <p:spPr/>
        <p:txBody>
          <a:bodyPr/>
          <a:lstStyle/>
          <a:p>
            <a:fld id="{63AF8938-C7CE-4D92-B551-58A000DCCD55}" type="datetime1">
              <a:rPr lang="zh-CN" altLang="en-US" smtClean="0"/>
              <a:pPr/>
              <a:t>2014/6/26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ltLang="zh-CN"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ltLang="zh-CN"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ltLang="zh-CN"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7" name="Date Placeholder 6"/>
          <p:cNvSpPr>
            <a:spLocks noGrp="1"/>
          </p:cNvSpPr>
          <p:nvPr>
            <p:ph type="dt" sz="half" idx="10"/>
          </p:nvPr>
        </p:nvSpPr>
        <p:spPr/>
        <p:txBody>
          <a:bodyPr/>
          <a:lstStyle/>
          <a:p>
            <a:fld id="{60EF80E4-FB14-404C-8646-B10520FBD874}" type="datetime1">
              <a:rPr lang="zh-CN" altLang="en-US" smtClean="0"/>
              <a:pPr/>
              <a:t>2014/6/26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CN" smtClean="0"/>
              <a:t>Click to edit Master title style</a:t>
            </a:r>
            <a:endParaRPr kumimoji="0" lang="en-US"/>
          </a:p>
        </p:txBody>
      </p:sp>
      <p:sp>
        <p:nvSpPr>
          <p:cNvPr id="3" name="Date Placeholder 2"/>
          <p:cNvSpPr>
            <a:spLocks noGrp="1"/>
          </p:cNvSpPr>
          <p:nvPr>
            <p:ph type="dt" sz="half" idx="10"/>
          </p:nvPr>
        </p:nvSpPr>
        <p:spPr/>
        <p:txBody>
          <a:bodyPr/>
          <a:lstStyle/>
          <a:p>
            <a:fld id="{9C7FAD95-9052-478A-B3E7-7C93F6B5DFA3}" type="datetime1">
              <a:rPr lang="zh-CN" altLang="en-US" smtClean="0"/>
              <a:pPr/>
              <a:t>2014/6/26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86F5C2-C7E0-4CE8-9060-62A054C397FF}" type="datetime1">
              <a:rPr lang="zh-CN" altLang="en-US" smtClean="0"/>
              <a:pPr/>
              <a:t>2014/6/26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ltLang="zh-CN"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ltLang="zh-CN"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5" name="Date Placeholder 4"/>
          <p:cNvSpPr>
            <a:spLocks noGrp="1"/>
          </p:cNvSpPr>
          <p:nvPr>
            <p:ph type="dt" sz="half" idx="10"/>
          </p:nvPr>
        </p:nvSpPr>
        <p:spPr/>
        <p:txBody>
          <a:bodyPr/>
          <a:lstStyle/>
          <a:p>
            <a:fld id="{6148D98F-CE33-49F9-8306-EBA96E9FE920}" type="datetime1">
              <a:rPr lang="zh-CN" altLang="en-US" smtClean="0"/>
              <a:pPr/>
              <a:t>2014/6/26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ltLang="zh-CN"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ltLang="zh-CN"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ltLang="zh-CN" smtClean="0"/>
              <a:t>Click to edit Master text styles</a:t>
            </a:r>
          </a:p>
        </p:txBody>
      </p:sp>
      <p:sp>
        <p:nvSpPr>
          <p:cNvPr id="5" name="Date Placeholder 4"/>
          <p:cNvSpPr>
            <a:spLocks noGrp="1"/>
          </p:cNvSpPr>
          <p:nvPr>
            <p:ph type="dt" sz="half" idx="10"/>
          </p:nvPr>
        </p:nvSpPr>
        <p:spPr/>
        <p:txBody>
          <a:bodyPr/>
          <a:lstStyle/>
          <a:p>
            <a:fld id="{21CFF33C-A479-4C64-8200-F2C6D0124A83}" type="datetime1">
              <a:rPr lang="zh-CN" altLang="en-US" smtClean="0"/>
              <a:pPr/>
              <a:t>2014/6/26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ltLang="zh-CN"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4" name="Date Placeholder 3"/>
          <p:cNvSpPr>
            <a:spLocks noGrp="1"/>
          </p:cNvSpPr>
          <p:nvPr>
            <p:ph type="dt" sz="half" idx="10"/>
          </p:nvPr>
        </p:nvSpPr>
        <p:spPr/>
        <p:txBody>
          <a:bodyPr/>
          <a:lstStyle/>
          <a:p>
            <a:fld id="{46AC4E30-EFFE-48B9-9BCE-B2EB8757FB1F}" type="datetime1">
              <a:rPr lang="zh-CN" altLang="en-US" smtClean="0"/>
              <a:pPr/>
              <a:t>2014/6/26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ltLang="zh-CN"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ltLang="zh-CN" smtClean="0"/>
              <a:t>Click to edit Master text styles</a:t>
            </a:r>
          </a:p>
          <a:p>
            <a:pPr lvl="1" eaLnBrk="1" latinLnBrk="0" hangingPunct="1"/>
            <a:r>
              <a:rPr lang="en-US" altLang="zh-CN" smtClean="0"/>
              <a:t>Second level</a:t>
            </a:r>
          </a:p>
          <a:p>
            <a:pPr lvl="2" eaLnBrk="1" latinLnBrk="0" hangingPunct="1"/>
            <a:r>
              <a:rPr lang="en-US" altLang="zh-CN" smtClean="0"/>
              <a:t>Third level</a:t>
            </a:r>
          </a:p>
          <a:p>
            <a:pPr lvl="3" eaLnBrk="1" latinLnBrk="0" hangingPunct="1"/>
            <a:r>
              <a:rPr lang="en-US" altLang="zh-CN" smtClean="0"/>
              <a:t>Fourth level</a:t>
            </a:r>
          </a:p>
          <a:p>
            <a:pPr lvl="4" eaLnBrk="1" latinLnBrk="0" hangingPunct="1"/>
            <a:r>
              <a:rPr lang="en-US" altLang="zh-CN" smtClean="0"/>
              <a:t>Fifth level</a:t>
            </a:r>
            <a:endParaRPr kumimoji="0" lang="en-US"/>
          </a:p>
        </p:txBody>
      </p:sp>
      <p:sp>
        <p:nvSpPr>
          <p:cNvPr id="4" name="Date Placeholder 3"/>
          <p:cNvSpPr>
            <a:spLocks noGrp="1"/>
          </p:cNvSpPr>
          <p:nvPr>
            <p:ph type="dt" sz="half" idx="10"/>
          </p:nvPr>
        </p:nvSpPr>
        <p:spPr/>
        <p:txBody>
          <a:bodyPr/>
          <a:lstStyle/>
          <a:p>
            <a:fld id="{DD799D72-84A7-477B-A4A4-F6F1597951A2}" type="datetime1">
              <a:rPr lang="zh-CN" altLang="en-US" smtClean="0"/>
              <a:pPr/>
              <a:t>2014/6/26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A2B811E-E262-44E8-ADA5-3B9B674A0BE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ltLang="zh-CN"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ltLang="zh-CN" smtClean="0"/>
              <a:t>Click to edit Master text styles</a:t>
            </a:r>
          </a:p>
          <a:p>
            <a:pPr lvl="1" eaLnBrk="1" latinLnBrk="0" hangingPunct="1"/>
            <a:r>
              <a:rPr kumimoji="0" lang="en-US" altLang="zh-CN" smtClean="0"/>
              <a:t>Second level</a:t>
            </a:r>
          </a:p>
          <a:p>
            <a:pPr lvl="2" eaLnBrk="1" latinLnBrk="0" hangingPunct="1"/>
            <a:r>
              <a:rPr kumimoji="0" lang="en-US" altLang="zh-CN" smtClean="0"/>
              <a:t>Third level</a:t>
            </a:r>
          </a:p>
          <a:p>
            <a:pPr lvl="3" eaLnBrk="1" latinLnBrk="0" hangingPunct="1"/>
            <a:r>
              <a:rPr kumimoji="0" lang="en-US" altLang="zh-CN" smtClean="0"/>
              <a:t>Fourth level</a:t>
            </a:r>
          </a:p>
          <a:p>
            <a:pPr lvl="4" eaLnBrk="1" latinLnBrk="0" hangingPunct="1"/>
            <a:r>
              <a:rPr kumimoji="0" lang="en-US" altLang="zh-CN"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CC83FDB5-9BC3-474D-AD42-60D6C71C90F4}" type="datetime1">
              <a:rPr lang="zh-CN" altLang="en-US" smtClean="0"/>
              <a:pPr/>
              <a:t>2014/6/26</a:t>
            </a:fld>
            <a:endParaRPr lang="zh-CN" alt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zh-CN" alt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2B811E-E262-44E8-ADA5-3B9B674A0BE4}"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co.uk/url?sa=i&amp;rct=j&amp;q=&amp;esrc=s&amp;source=images&amp;cd=&amp;cad=rja&amp;uact=8&amp;docid=K7FTbxpfQe0ibM&amp;tbnid=XeLlR1-ITWGrTM:&amp;ved=0CAUQjRw&amp;url=http%3A%2F%2Fwww.nature.com%2Fnrc%2Fjournal%2Fv7%2Fn9%2Ffig_tab%2Fnrc2208_F1.html&amp;ei=mbarU_OmCoSxO8yjgJAP&amp;bvm=bv.69837884,d.ZWU&amp;psig=AFQjCNFQh5FSx44NqufJzJBkA1fD1ymAVA&amp;ust=1403848699513578"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tiff"/><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eg"/></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tiff"/><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tiff"/><Relationship Id="rId4" Type="http://schemas.openxmlformats.org/officeDocument/2006/relationships/image" Target="../media/image31.jpeg"/><Relationship Id="rId9" Type="http://schemas.openxmlformats.org/officeDocument/2006/relationships/image" Target="../media/image36.jpe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12" Type="http://schemas.openxmlformats.org/officeDocument/2006/relationships/image" Target="../media/image56.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51.jpeg"/><Relationship Id="rId11" Type="http://schemas.openxmlformats.org/officeDocument/2006/relationships/oleObject" Target="../embeddings/Microsoft_Office_Excel_97-2003_Worksheet1.xls"/><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49.jpeg"/><Relationship Id="rId9" Type="http://schemas.openxmlformats.org/officeDocument/2006/relationships/image" Target="../media/image54.jpeg"/></Relationships>
</file>

<file path=ppt/slides/_rels/slide16.xml.rels><?xml version="1.0" encoding="UTF-8" standalone="yes"?>
<Relationships xmlns="http://schemas.openxmlformats.org/package/2006/relationships"><Relationship Id="rId8" Type="http://schemas.openxmlformats.org/officeDocument/2006/relationships/oleObject" Target="../embeddings/Microsoft_Office_Excel_97-2003_Worksheet2.xls"/><Relationship Id="rId3" Type="http://schemas.openxmlformats.org/officeDocument/2006/relationships/notesSlide" Target="../notesSlides/notesSlide1.xml"/><Relationship Id="rId7"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1.png"/><Relationship Id="rId11" Type="http://schemas.openxmlformats.org/officeDocument/2006/relationships/image" Target="../media/image63.jpeg"/><Relationship Id="rId5" Type="http://schemas.openxmlformats.org/officeDocument/2006/relationships/image" Target="../media/image60.jpeg"/><Relationship Id="rId10" Type="http://schemas.openxmlformats.org/officeDocument/2006/relationships/image" Target="../media/image6.jpeg"/><Relationship Id="rId4" Type="http://schemas.openxmlformats.org/officeDocument/2006/relationships/image" Target="../media/image59.jpeg"/><Relationship Id="rId9" Type="http://schemas.openxmlformats.org/officeDocument/2006/relationships/oleObject" Target="../embeddings/Microsoft_Office_Excel_97-2003_Worksheet3.xls"/></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0" y="464080"/>
            <a:ext cx="9144000" cy="2646878"/>
          </a:xfrm>
          <a:prstGeom prst="rect">
            <a:avLst/>
          </a:prstGeom>
          <a:noFill/>
          <a:ln w="9525">
            <a:noFill/>
            <a:miter lim="800000"/>
            <a:headEnd/>
            <a:tailEnd/>
          </a:ln>
        </p:spPr>
        <p:txBody>
          <a:bodyPr anchor="ctr">
            <a:spAutoFit/>
          </a:bodyPr>
          <a:lstStyle/>
          <a:p>
            <a:pPr algn="ctr"/>
            <a:r>
              <a:rPr lang="en-US" altLang="zh-CN" dirty="0">
                <a:latin typeface="Book Antiqua" pitchFamily="18" charset="0"/>
              </a:rPr>
              <a:t>SJTU-School of Pharmacy</a:t>
            </a:r>
          </a:p>
          <a:p>
            <a:pPr algn="ctr"/>
            <a:endParaRPr lang="en-US" altLang="zh-CN" sz="1600" dirty="0">
              <a:latin typeface="Book Antiqua" pitchFamily="18" charset="0"/>
            </a:endParaRPr>
          </a:p>
          <a:p>
            <a:pPr algn="ctr"/>
            <a:r>
              <a:rPr lang="en-US" altLang="zh-CN" sz="2400" b="1" dirty="0" smtClean="0"/>
              <a:t>Secreted </a:t>
            </a:r>
            <a:r>
              <a:rPr lang="en-US" altLang="zh-CN" sz="2400" b="1" dirty="0" smtClean="0"/>
              <a:t>AGR2 Helps Tumor Cells to Establish Its Microenvironment </a:t>
            </a:r>
            <a:endParaRPr lang="zh-CN" altLang="zh-CN" sz="2400" dirty="0" smtClean="0"/>
          </a:p>
          <a:p>
            <a:pPr algn="ctr"/>
            <a:endParaRPr lang="en-US" altLang="zh-CN" sz="2400" dirty="0">
              <a:latin typeface="Book Antiqua" pitchFamily="18" charset="0"/>
            </a:endParaRPr>
          </a:p>
          <a:p>
            <a:pPr algn="ctr"/>
            <a:r>
              <a:rPr lang="en-US" altLang="zh-CN" sz="2000" dirty="0" err="1">
                <a:latin typeface="Book Antiqua" pitchFamily="18" charset="0"/>
              </a:rPr>
              <a:t>Dawei</a:t>
            </a:r>
            <a:r>
              <a:rPr lang="en-US" altLang="zh-CN" sz="2000" dirty="0">
                <a:latin typeface="Book Antiqua" pitchFamily="18" charset="0"/>
              </a:rPr>
              <a:t> Li, Prof. </a:t>
            </a:r>
          </a:p>
          <a:p>
            <a:pPr algn="ctr"/>
            <a:r>
              <a:rPr lang="en-US" altLang="zh-CN" sz="2000" dirty="0" smtClean="0">
                <a:latin typeface="Book Antiqua" pitchFamily="18" charset="0"/>
              </a:rPr>
              <a:t>Center  For Cell Engineering And Antibody Medicine</a:t>
            </a:r>
          </a:p>
          <a:p>
            <a:pPr algn="ctr"/>
            <a:r>
              <a:rPr lang="en-US" altLang="zh-CN" sz="2000" dirty="0" smtClean="0">
                <a:latin typeface="Book Antiqua" pitchFamily="18" charset="0"/>
              </a:rPr>
              <a:t>Shanghai Jiao Tong University</a:t>
            </a:r>
            <a:endParaRPr lang="en-US" altLang="zh-CN" sz="2000" dirty="0">
              <a:latin typeface="Book Antiqua" pitchFamily="18" charset="0"/>
            </a:endParaRPr>
          </a:p>
        </p:txBody>
      </p:sp>
      <p:pic>
        <p:nvPicPr>
          <p:cNvPr id="6147" name="Picture 5" descr="DSCF0042"/>
          <p:cNvPicPr>
            <a:picLocks noChangeAspect="1" noChangeArrowheads="1"/>
          </p:cNvPicPr>
          <p:nvPr/>
        </p:nvPicPr>
        <p:blipFill>
          <a:blip r:embed="rId2" cstate="print">
            <a:lum bright="6000" contrast="36000"/>
          </a:blip>
          <a:srcRect t="9616"/>
          <a:stretch>
            <a:fillRect/>
          </a:stretch>
        </p:blipFill>
        <p:spPr bwMode="auto">
          <a:xfrm>
            <a:off x="0" y="3121025"/>
            <a:ext cx="9144000" cy="3736975"/>
          </a:xfrm>
          <a:prstGeom prst="rect">
            <a:avLst/>
          </a:prstGeom>
          <a:noFill/>
          <a:ln w="9525">
            <a:noFill/>
            <a:miter lim="800000"/>
            <a:headEnd/>
            <a:tailEnd/>
          </a:ln>
        </p:spPr>
      </p:pic>
      <p:sp>
        <p:nvSpPr>
          <p:cNvPr id="6148" name="AutoShape 2" descr="data:image/jpeg;base64,/9j/4AAQSkZJRgABAQAAAQABAAD/2wCEAAkGBhQSERUUExQUFRUUGB4aFxgYGRoaHhweHiAYHh8gICcfHSYfGx0jHRseIC8iJycpLiwsHx8xNTAqNScrLCkBCQoKDgwOGg8PGiwiHyQpLSwsLjUvKSwpLDAqLDQsLCwsLSwsLCosLC8sLCwpLCwsKiwsLCosLCksMCwsLC0sKf/AABEIAMgAyAMBIgACEQEDEQH/xAAcAAACAwEBAQEAAAAAAAAAAAAABgMFBwQCAQj/xABMEAACAQIEAwUEBQcJBQkBAAABAgMEEQASITEFBlETIkFhcQcyQoEUUpGhsRUjYnJzgqIXMzRDU5Oy0vBVY8HC8RYkVHSSs9HT4TX/xAAaAQACAwEBAAAAAAAAAAAAAAACAwABBAUG/8QANBEAAQIDBQQKAgIDAQAAAAAAAQACAxEhBBIxQVETYXHwBSIygZGhscHR4RRCI/FSYqIV/9oADAMBAAIRAxEAPwDccGDBiKIwYMGIojBgxHPUKilnYKqi5JNgPXEUxUmIqmqSNS0jKijcsQB9+E3iPPzy5loUBVdGqJe7Evpf3j0G/kccdLydJUsJKhnnb60+ZIx+pECHb94oPLAXtFtbZbovRTd3Z/XfXcrap9o0JYpTRy1T9I1OX5kjQedjirl5l4hKSF+jU/6IzTyD1CBrH1AxdR0NLHMlLIzO7qXWO2WKwvfuoAngdDc4tari9NSrleSKIDZbqv2Aa/diqnEpl6GyQZDmTrX68knfkKtl9+prm8kEdOPvfN/Dj7/J2ze+JX/aVj3/AIYT+OHykq0lRZI2DIwurDYjE2LuBAbbFFAAPL0ks8/kwT+xS/8A5mb/AOvH3+Ttl9wSp+zrHv8AxQj8caFgxLgU/Pja+Z+Vnn5CrYvcqa5fJxHUD7nv/Dj1FzLxCIhW+jVH6JzQSHyAcLc+gOHjiHEEgjaWVsqJqx1NvDw9cL3H+eKVaYyKYakFgDHnW5BOpsQSbdLfMYogDNNhxXxsYYdlh7/a8U3tGhDBKmOWlfpKpy/IgajzsMNFNVJIoaNldTsVII+7C+OG0syqsbiPtFDiElWFmFxeJ7gadAPXFDV8nSUzGSnZ4D9aDM8Z/XiJLr+6XHli5kIDCgvoJtO/D59VoeDCRw7n54sq1yBVbRaiLvRN62909Rv5DDnBUK6hkYMrC4INwfTBAgrLFgPhdod+SkwYMGLSUYMGDEURgwYMRRGDBgxFEYMGKHmnmgUqqiL2tRLpFENyep6L+P2kUTJGxjojrrcVPzFzPFRoDISztoka6s58h088J35PqeISXqRcKbimUkRx9DMw1LW+Ad7rkGOnl3luSaQzzOXlb35h4dY4PAW2Mg21C+LB6paVY0CIoVRsB/rfz8cBIuxW4vZZqMq7X45nwXBw3l+OLKTZ3UWU2AVPJFHdQemp8ScV3MPOXYTLTxQvPOwuEXQAHYk2P4epGGXFPzTxxaOmecgFgLID4sdh6ePpfBGgWaE6/EF4XicBhyPBZ7ztR1M7wiVkap+CmgUkqp3ZnvodB5eeLGk4JPAtxwmmZbagyB3PzYHX5YaOTuDdnF20veqKgB5XO+uoUdFUWFsMOBDM1siW0tGyaAQOIHdIimk5nNLnK/OUFUeyVTDKgsYWFiLaHL4G3TQjphjxT1nKkElTHUlSssZvmU2zfrdf9DFhFxCNnMayIzr7yhgWHqAbjfBieaxRbjjOGDvGnfoujBjh/LkHb9h2q9t9S+u1/wANcTS8QjVxG0iK7e6pYBj6Am52xc0q47RVvN9asVMS0skQLKoaNQ7Ek+6AQQb4QeCQwyVjVcl+wplIkaZIkJk8O4gGuviLkj5B25s4NUTtTtA0Q7BzIVkzWZgLLsPC5P2YRarkiozoamn7Rc7NPLA2aR8xvseh8ANsKfOa69j2YhEF0iZ6T9vXPBV3GeOwyzSTRQtJ27XKzBWsEG6lG7SPr0+zDnyXU1RnyjOaMx3BkdZbNoLI4N2F/BtQL3Awp/ksytNVqzPFSnJkd+ynCKuhuF0K30zb2scPPsvouz4eh/tGZ/lew+5cCyc0+2OY2BQaCtZU9QBjJXHEuXo5cxFkdh3jYFX8nU91x66jwIwmfk+p4fJemFgxuaYkmOTqYWOoa3wHvdM4xpGIqqlWRCjqGU7g/wCtD438MNLZrkwrS5nVdUac86SVby7zPFWJeMkOujxtoyHzHTzxb4QOYeW5IZBPC5SVfcmPxdI5/A32Eh30DeDFh5X5oFUrI69lURaSxHcHqOq/h9hNA5FFGgC7tIVW+n1yVfYMGDBrGjBgwYiiMGDEdROqKzuQqqCWJ8ANziKYqs5n5iSjhLkZnbuxoN3Y7D06/wDTCxy3y7JNI8tQSZXNp36f7iPpYaOw29wfERyUTvXVP0pjkWxFPf8AqolPfmN9Mx2X9K52TDtwDiFPLEBSujInd7p29b6673O+pwvtFdJwNnh3W9rM6bucTwVjHGFAAAAAsANAAPAdBj1gwYYuajFJzXywtdHHGzlAkgc2F7ixBG4tcHfw88XeFbh/tAglq3pSrRsrZUZ9MzDQi3wm+3Xy0uJlgU+C2JMvh/rXgmSOZTcKVJTQgEaG17HpphV5S59FZPJC8YiddUW9yQNGB0HeB108L9MZ9Dxx+GV04gZZEzEEZrhhutyPiW9r+vXFDJJJUTsyoTJKzNljB3YkmwFzbXCjEXYhdFtIdeNCAQdO5OnLvObU3EKhamZ2iLOt2JexRmykDWwIuNOuKnh/NaQcUkqgGaJ3e4AsSrbaEjW9jriXhnstrJdXCQj9M6/Yt8MVN7Gk/rKlj+ogH4k/higHlaHxLGwum7ESMvpKY5sX8qfTcrZM98umbLly23tfx3xJxDmtJ+KR1RDLEjpYEXIVbX0BOt7nTDn/ACOU39tUfbH/AJMclT7Gl/q6lh+ugP4EfhiXXoRa7GTOcurdwOCruYec2qeIU600zrEGRbqSlyzLmJGlwBYa9MNfNvPoo544UjErtq63sQDooGh7xOuvhbrhD4n7LayLVVSYfoHX7Gthdilkp51ZlIkiYNlkB3WxFwbG2mJecMUbbLZ4wbcIIaDTXjmtk505Shq0GqR1B0jc2BYgXynxYWHmRa+Lzg0LJTxK6KjKgDKvuggW08sY3Pxx+J10AmZY0zAAZrBRu1ifia1r+nTGkcQ9oEEVWlKFaQs2V2TXIx0At8Rvv088G1wnNcyPZozWNhYmRMtO/ndimnBgwYauUvMkYYEEAgixB1BB8D1GEPmTl2SGVJackSobQP8AW/3EnW40Rjv7h+El8eQKCSQABck6ADEdTTpKhVgGRxr6eX4gjAkTT4EYwnTyzVdyxzElZCJB3XHdkQ7ow3Hp0/64t8ZvxDtOH1RqRdgLCpA/rIybLMBtmB7rfpWOz40SnnV1V0IZWAKkeIOxxGmdCjtEIMIezsnDdu5yUmDBgwSyowkc+8R7V0olYqpHa1LD4Yl1t6tbQdco8cOVXVLGjO5sqKWY+QFzhB5OpWqZWqJB3p37ZvKNSRCnzdS3pGMA7RbbK0NnFd+uHH6x4yUvHpoqSmjjqFdFqjaQRnVI0AKxjQkgCyG1tSxvrioo5YqWrM9Gwm7aM5IlKjvOQUTKDmUIozMx09MScc5jp6tzDPHnbMVjMd1kUmYIqaggHIMzX9MVsUEUGcNdo2malQqoDNHHdmW62u0jlYy3S/hhZNaLqwoZDJPBmZzGR5HDBNMNHUPLEs/E8k0lpBDEq5SoN7A/ENCPt3w9Yyv2cJ2lYFkChqKFkRQb6l2ufEG2YjTyw1+0Dh9VLTqaV2UxtnZUuGa21iNbjfL4/KxNppNYLTCnGbCJA3yAFeG6SqOcecauirUuimmK90fX2za20cdNrW3vhC5z43FV1RmhRkBUZs1rsw8bDQaWG/hfBxvnOoq4UimKkIc2YLYsbWF/DQX2tvrh09n3s+AC1NSt2OscZ8OjMOvQeG++yqvMguq1sOxQxEiABwEqZql5S9mclQBJPeKI6gfGw+fujzOvl441ThHAoKVcsMaoPEjc+p3OO/Bh7WBq4dptkS0HrGmmSMGOPiPF4YFzTSJGP0iBf0G5+WFmq9oPaR5qKJp8sqpILEHK2oZQNSDYrc2sRqLYsuASYcCJEq0U1y8UxHmGmBsaiC40t2ib/biwxgVVSIUlkt3/AKQwB7VAbZ/7O2c/rXt9mGnnLjtalZUCGp7OOIKcpeNTqt+6GF2Omwv4YWImq6L+jReDWO1x3S0nqtUxwcX4DBVLlmjVx4E7j0O4wuw+0emT6PEzl5HCCRhbKhIFyx233tt5YccMmCue6HEgkEzGixzm32ZyUwMkF5YhqR8ajzt7w8x9njil5M41FS1QmmRnCqcuW11Y+NjodLjfxvjfcZr7QfZ8CGqaZbEayRgb9WUdeo8d990uZKoXYstvEUbGPnSfyurk7nGrra1yEUUwXvD6m+XW2rnpta+1sO3EuIrBE0r5sqC5yqWNvQa4wzgnOdRSQvFCVAc5sxW5U2sSPDUW3vtpjVPZ/wAPqYqdmqnYmRsyq9yy33uTrc75fD56Ex06JNvsohm/QCgAGJ155JXceFbTN9BeGZ/jik0zJsykGxF77/fhV4PzVJSzdhBFPIgB7SlbvPCRuEb418QPwvh14lyVTyt2iqYZRqJYjkYHrpofmMJfAuY5OHtXCaOSfJNd5VsDmIsua+wYKDpe2vUYjpg1VWfZvhuawT3GhrTHA7sDkmL8uw8RVxCkjPCLkOhUMG0eInqw018Qp8MQcg8R7J3omYsqjtaZj8UTa29Vvt1zDwx79nlW7SVglQJI0qylRsBIgt9y/bfHBzhStTSrURjvQN2y+cbECZPk7BvSQ4n+yq4286z5UlWdZT9/AlaHgxFS1KyIrobq6hlPkRcYMNXJIlRK/tGqWMEdMh79XKsY/VuCx9NvtxacrUqrDnUWWQ9z9moCR/wKG/eOFfmWUy8Tyqf6NBZfKSYiMH1GcH93D7BCEVVUWVQAB0A0H3YAVJK2xepAYzWp7/qS55eERM/adnH2o2kyKWB63tfCBy7wcT08vDJmaKSCXOxABLoTe4zDqd+hXqRjS8eezF81he1r21t09MWWzSoVocxpHCW4j+yqSi5Op4HLwgxuYuyUi2g+ttq+2pvtjK+OQ1nDHaHt2ySg2KtowOhNjfK3X8TjQufeUpqwRvDLleIHKh7oJNrkMNQ2gHT0xkMkk1RKqszyyEhFzMWO9gLnwucKiUpJdno5peC9zw7UEVEsKpq9mfKX0iXt5ReKI6A7M+/zC7nzsOuNjxwcC4QtLTxwrsi2J6nxPzNzjvwxjboXJtlpNoil2WSMY7zpzy009oJqiFFBR1Btdgx1GVv+I2xsWMrq24j2j24fARmax7CM3FzY7+IxUTBP6Ouh5c4CmpA9Us0MtBmzVDVkx8bBFB9SZCx+0Y0fl7mKijNNFTwNH9KUspsvgXHfOYknunrvhZzcS/2dB/cR/wDzhh4YavtaLPSRquVu1YRqOzOaSwGvduLHTqeuAbRbrWQ9tTr+wlgchzks7q65MksV2zmoY27OO1s/1/5wem2LvnivRKysViwMioFtHG4907lu8m+66/YMKVb/AEh/2rf4ji79pX/9Gb0X/CMLnRdDZjatGoJ82q44/wAEjgEU7KoiqYEV37MuY3CC+QXADONmOxBOHD2dcyCqpsjEmSHutfcr8LfMCx8wcdrcGWq4ckL7PClj0YKpB+RxknLnFH4dXfnARlYxzL+jfX1tow6/PDeyZ5Lltb+XBcz9m4c+Xgt5wY8xyBgCCCCLgjxBx6w5cJY57TOUvo8vbxC0Up1A2V97eQbcfMdMcPBIazibrD27ZIlFyzaKo0BsLZm6fiMbFx7hC1VPJC2zjQ9D4H5GxxgEcs1PKyqzxSAlGysVO9iLjwuMZ3i6dy9NYYxtEEtpfbgTXvX6Kp0KqqlixAALG1ybbm3id8IHBqE18HFMhA+kTFUY3t3Qtjpra1sWnIfKM1IJHnlzNMBmQd4Ai+pY6ltSOnr4MvDeFxU8fZwoEQEmw6nfDZTxXGL2wC4MMzSRyoZnzkqLgPAZoKyR2KmN4IlJB1LxgLt0tc388d3NNKrQ52F1Q9/9mwKSfYjFv3Ri5xHPCHVlYXVgQR1B0P3YKVJJO2JeHnd8eiVvZzUsIJKZz36SRoz6XJU+m/2YMVfLUpi4nlY/0mCzeckJMZPqcjH97BimYJlsbKLPWvz5zXngX53iFQ/1qwIPSBJD/iy/djQ8Z77O+8wb68lVJ880Cj8TjQsUzBHbqRJaCXhT2RgwY5+IxO0UixnK7IwQ7WYggH5HXBrEBMyWWc5cu1tM0tStQxidyWyu6EZjoCt7Ea20vjg9lvDO1rg52hUv8/dH43+WIOa+H8RgQCqkd4mawPaZlJFyNN76E6jww0+xqm7lRJ1ZF+wE/wDMMZwJuXpojyyxuN4HKY8FpGDBhL9q9W6UQCMVzyBWsbXFmNvTQYeTITXnYMLaxAzVMs3H6ZTZqiFSNwZEB/HGb1PK6s7MOLRAMxIHaHS5Jt/O4VH4Io4etVc5mn7MDwyhSb+txj7yjwH6XVJGfcHekPRBv6X2+eEF96kl6CFZGwGue2JhjQZcU6xezGdgGWvLKRcEZyCOo/Oa476PhkcMtKX4jEfoqlXUyWLklzrd9CMwGt9sVHDuJPWcUMsbtFTUq7qco7NPA+FmIvboPLCdzRxs1dVJNsGNkHRRot/O2vzxCQKhUyFGjOuPdlM0FJ0lhomafkWFpGf8o0nectbMviSfr47+aOV4KupeYV9Kge3dLKbWAH18ZrgwF4aLb+NEmHbTASwHOS/QPD+N0scUafSqc5EVb9qmtgB9bywt8wcv8Pq6lZ3q4VGWzqskYzkbG+bTTQ6eA2xkWDBGJOhCzQ+jNm68yIQe5foKj4xRxRrGlRThEFlHaobAerYn/wC0lL/4mn/vU/zY/O6ISbAEk7AanFlSctVMsgiWF85XNlYZTlva/etpfBbU6JLuiYYq6J6LfqPiUUt+yljky75GVrXva9jpscY77UuGdlXFhtMof5+6fwv88PPs55RlollaYrmly91TewXNudrnN4dMVPtlpu5TydGdftAP/KcE+rZlZbEWwbZcYZg0n3T9VWcm8u1tS0VQ1QwiRwRmkdycp1AW9gNLa2xreMO5U4fxGdCKSR0iVrE9plUE2J03vqDoPHG0cOidYo1kOZ1RQ7b3YAAnXqdcSHgh6TBv1cOAy4rpwYMGGrkrPOOfmuIU7/Vqyh9JkjP+LNgx99ondYt9SSlk+eadT+AwYVeukrsGzm0Q2EZCXv7r57MPci65aj/3Yv8A8w+TVqI6Ixs0hIQa62Fz9gwiezvusF+pJVR/PNAw/A4Z+ZqWQqksMkUUkRNjL7hDAgg9DsR6YtvZSLW0OtBBzn6mSkl5splqRTGUdqTbLrudgTsCemOnjnbfR5Po/wDPZe5tv89MJcMlJTUpikrIWnlkWWWRfzhZg6tpbpawJ21NsPPEZXWKRoxmdUYou92AJA06nTFgzSYkNsNzS0HHPAyzyosT5s/KOVfpvaZM3dvky5rHbL42v9+Hj2O/0Sb9uf8ABHhL5r4jxGdAaqN0iVrgdnlUE3A138SNT44afY1U9yoj6MjfaCP+UYU3trtWsE2MzlQjDDFaRit49wCKsi7KYEqGDDKbEEX/APk4ssGNGK841xabzTIpaf2f0xplpvznZrIZB3tcxBG9ttcLHNtNBwuleGmzCWr0YlsxCDf0Bvb5npjSZpQqlmICqCST4Aak4y3l+I8U4o9S4PYwkFQfL+bX8XOFuAwGK6dkiPdefEcbjanecvNWFLyg8fDRTrLFDLUEPMZDY5fBB46aA/vdcUP8lz/+Lpf/AFHGmcycrw1sYSUG6m6suhBIt028vIYyPhUXD4XmjrFkkZJCqNGSAQtx4EbkXwDmgLVZI74jXOa4znMgNBx7145h5LakiEhngkuwXKjXOt9fTTHzl7ktquIyCeCOzFcrsQdLa+muLT6TwT+yqftb/PiDiFRwcxP2UdQJMpyEk2zeF7ttfASC3CNFLbsnTnjdHpNcHMPJzUoQ9tFKZGyhYyS1/T7vUjF1w32R1EiBpJEiJ+EgsQPO2l/LF57NOToRFFWMS8huVHwruu3i2m/njQ8MbDBqVz7T0jEhnZsMyMTL2VRwDlaCjQLEgzW7znVm9T/wGmEAU1VlHFPpBzE2y28O1y5OmTL8741bGVjhtb2/5NzR9kBnv+h2ubN1z/Db/rgnCSzWN5cXOcROk56Vn7LVMIXti/okP7Yf4JMPuM39stT3KePqzt9gA/5ji39kpPR4naWc5JS5TPEcrfQu0yZu9bJlzWG+bxtbGz8D7b6PH9I/nsvf23+WmMc5U4jxCBCaWN3iZrkdnmUkWB138AND4Y2jh0rtDG0gyuyKXXUWYgEjXXQ6YCGtnSs72Dccu13qPh/GIpi6xuC0bFXXYqQSNRvY20Oxx24QYuH1nEWWozxUqC/ZSRqWlZdbXNx3T0Jt5YaeX+GTQK4nqGqCWurFQthYaWBPjc4YCSufGgsZg4T0x85SSj7T/cl65af/AN2X/wDcGPvtE7zFfryUsfzzTsfxGDCXiZXcscZsOCA7mgXzgX5riFQn1awOPSdJB/iy/dhq5tp6dqZjVKWijIchb309NfHCvzLEYuJ5lH9JguvnJCRIB6nIB+9h5L9pFdCO+t1NrjUXBt4+BwxuYXKtDutDi7h5fc1m3Dq+BZZGpOGSzRsqZLx2AIzZu8wbQgr9hxpVDMzxIzrkZlBZfqkjUfI4TuMcfqqPJ9IqKfvqxGWFmJYZbKB2i3vc66DTzxfcp11TLBnqoxG5Y5RaxK6WJFyVO+hxG0MlLUC5giUlrMknLOXfILPuc+Y62paWmWnYRI5DZUZycp0Ja1gNL6AY4PZbxPsq4ITpMpT5+8Pwt88PfPvNs1GI0hizPKDlc6gEWuAo1Lag9PXGQPHNTyqzK0cgIdcylTvcGx8LjCnUdNdeytEazll0NBFK47/Ffo7Bis4Xxj6TSLPCAWdCQpNhnt7pPhZtMZTwz2iVlLKyzEygOc6PuDc3Cn4db6ajyw4vAXEg2KJGvBuLck2e1TmApEtLHcyT+8BvlvYD1ZtPQHDFyfy+KOlSLTOe9IerHf7NB8sIPJkq13E3qZ2UMvejjJ1J1Cgdcii/rY40ji9fGqPGZ44nZCFLOoIJBANiQdDrim1N5PtLTCa2zDi7ifhJ/OfOkkkho6EM8mokdNSLbqvmPFvDYa7UnL03EaSLs1oA4zFruhJ1t0YdMQ8P5PkgcSRcRo0cAjMJBfXfcHFr2Fd/tim/vE/y4CpMyt12ExmzZdIznemT3BS/9pOJ/wCzY/7tv82PE3H+JspX8mx6gj+bPj+9jwYK7/bFL/eJ/kwdjX/7Ypf7xP8AJiV3+SC6zRn/AGqjl3i1Zwojt4ZRTu1mVh49V6NYbeNvnjXqGuSaNZI2DI4upGMs4nwGpqFCzcUpJFBuAZRa+ovoo8CcM3IsUdFC0UlXTPmfMoWRbC4A8SNyL4thIpklW1jIjdoJX85AyPiE6YywS1mb8qdomU9zJb4O1y5PS2ube+NSBxnv5Lrfo4oPowyiX+kZxlyZ897b3t4YN6y2NwE5yynOWFZ4929aHjFfalxPta4qDpCoT5+8fxt8sa3x3i60tPJM2yC4HU+A+ZsMYBHHNUSsyq8khJdsqljvcmw8LnARTktfRMLrOinAU55zTnybzHW0zRUzU7GJ3AXMjIRmOpDWsRrfUHGm8cnZKaZlBLCNsoAuS1ja3zthe5C5tmrBIk0WV4gMzjQEnYFTqG0J6enja8xQJUFKR1ZhLdnyvlyqmXXz7xUW9emCb2VmtRvWiTmhpFTKs85+CpIOD8UpkVYp6eZEACq6FTYCwGnl54Z+CyzNCpqFVJTfMqagam3ifDzwkx0LxymCg4oTIv8AUTEONNwDbw6AYfnl7OMs50Rbs22wuT918W1LtOAwJO4g94wqkLjn53iFOn1qsufSFIx/izYMeuWojLxPMw/o0He8pJiZCPUZ2H7uDEbmVLWbt1gyHr9SVp7RqZhBHUoO/SSLIP1bgMPTb7MWnK1UrQ5FN1jPc/ZsA8f8DBf3Ti0q6ZZEZHF1dSrDyIscIPJ1U1NK1PIe9A3Yt5xsSYX+TsV9JBiGjpq2fywC3Nte4/fqrOt4UkNa0sdNLU1E3eVmIEcQFh7xvlOl9ATrpbHLy/xqpmrZZJJo/osAKOVGWPObaKSbtY/Efs1GGnmCkllp5I4HCSOLBjfQHfbUG19cIMvD4qYx0axyV86C/ZXyQx31zEDQnXdr+ovbFGhToBEVhDqmUtSBrWg0GHetLqHKqzBSxUEhRa5sNhfxO2MS45PWcTdphA2SJTYKuiqNSLm2Zuv4DGu8H4qzkxzRdjMqhsmYMCu2ZSNxfQjcG3UE1XtA4hUxU6iljYmRsjMmrJfawGtztm8PniPEwgsTzBi3Q0XjgSaBI3sz5t+jy9hKbRSnQnZX2+QbY+dvPDbzX7M46pmliYxzNqb6ox8/FT5j7MZvxrkyopIUlmCqHOXLmBKm1xfw1F9r7a4dfZ97QQQtNUtZhpHITv0Vj16Hx9d1tP6uXStUNwP5NmPGXPOKRa/lSqgmSJ4mDuwWMjVWJ2sRp/xGNF4LwL87Vo6xVM0awKGqBmBOQ3uSCQPv0GHwjCmtY9LW1TNT1DpN2ZRokzjuqQQddDfB3A1Y3W59oaWyAIHjUeyquG1KPSVkr0dF2lLI6ALEoU5ANTfXe/TwxWvxmMQdrk4YWyZuz+ive9vdvtfwvti3jEAhqYfo3EStU7O/5rUFrXy+WnjfEDRAxdkTxjs8uTL2UdstrW9y9raYpNaWzMwcfKXf7L1xqriip6OQUtEhqLdozwhkS6g/Dr49TjhPGYRLAipwyYSyqjCOAqyhja/e0xdPXKIYoY4+JwiIAApELkAW71wQeu2OORFd42lHFpeycSKrxJbMNvdUH78QoWES6wOefhzNR8Xroo62SnEFDGkaKwZ6ZpCSQNO4NN+mJKLsJhUIUoGKwMwEdO8bjTfvjbXwN9sS1bo1Q9QicUhkkUK3ZxLYgbe8pxFHlRppRFxKaaWExXliGx290ADW2Ip+oxnIeOfM028qn/uVN+xT/CMWuK7l6maOlgRxZkiQMOhAFxhH9oPtBADU1M12Okkg8OqqevU+G2+zCboqueyA60Ri1muKpfaZzb9Il7CI3iiOpGzPtfzC7DzuemOHgc9Zwx1mMDZJVFwy6Mp1AuL5W6fgccfBOTKirheWEKwQ5cpYAsbXNvDQW3tvpjVPZ/xGplp2WqjYNG2QO+jPbe4Otxtm8fkcJALjMruR3w7NB2bAHAUcJ1qmWCS6hipUkAlTa402NtLjbCFxniEVXUJ2wqKSPK4hqlkCLImhINxoptca3Pzw18XqQ7ilUZjKpMlmylI9i1xrck2A8demE+v5TnhVGhK19NHcrBKblfA5SNGsAQOmuhwx01ybI1oM3GROHOHjSSueF8Fpu1gFIsBjgu7SI6s5Ygqqm3esbliTp3QMWnNNUqw5GNlc9/8AZqC8n2opX94Yl5e4VHDEOzhEBks7oDezEDS/lthQ5wqmqZVp4z3p27FfKNSDM/zdQvpGcWaBUwbaNiZDM46z9+CtvZzTMYJKlx36uRpD6XIUem/24MNFLTLGiogsqKFUeQFhgwQEgskaJtHl2vIUuEjn7h3ZOlaqllUdlUqPiibS/qt9+uU+GHfEdRArqyOAysCGB8QdxiETCuBF2Tw7x4Ku5f4l2sdiwZktdvrqRdHHk66+RzDwxS8UiqKWeZqWDtmrCpD3sI2VbHP+jYZhtrmHTFNw/tOH1QpjdgLmmJ/rIybtCTtmB7y/pXGz40COZZoroxyuujLoRfTToR9xwIqFpiDYvvCrXeGvPglXjvMGWaBIolmrwtsisckYbLnzHTTu6X239W6KW+9swtmAN7Ei9sZ9xPhK0IigpY5Ja2Vs6TnQ3B7xZtitiQV2sbnwxZUKRcMWSSomeaqlGeQLck2udF8FH1mt8tsUCZ1RxYLHMbc7tTXybouHnHk6rra1AXUUwXut9TbNpuXPXa1trYQ+c+CRUlUYYpC4VQWzWupPgSNDpY7eNsbhwbii1MCTIGCyC4DCxxR8P9n8EVW9UzNIWbMivrlY6k3+I326eemKcyeCfZreYPViUDRIADE7+ftG5S9pklOBHUXliGgPxqPn7w8jr5+GNT4Tx2GpXNDIrjxA3HqNxjHYeCPxOunMCrGmYte1lUbLcD4mte3r0xRSJJTzsquRJExXNGTupINiLG2mADy3gtsawwbQeqbr5TI46r9HYMYrwz2pVkWjlJh+mNftW2GKm9sqf1lM4/UcN+IXDBEauXE6LtDcBPgflaRgwhfyxU39jUfZH/nxyVPtlT+rpmP67hfwDYu+3VLHR9oP6ei0jHBxfjsFKuaaRUHgDufQbnGScT9qVZLohSEfoDX7WvhcijkqJ1VnJklYLmkJ3awFybm2uAMXRbYXRDsYrpDdz8pq5t9pklQDHBeKI6E/Gw87e6PIa+fhil5M4LFV1QhmkKBlOXLa7EeAJ0Glzt4Wx2T8DfhldB26rImZWBtdWGzWB+Jb3t6dcaRxD2fwS1aVSs0ZVszqmmZhqDf4Tffr5a4ENLjMrY+PBs0MMh0DgZOFaqn5O5Oq6KtcB1NMV7zfX3y6eDjrta+98PNXXxxZe0dUznKuYgXO9hfxx54pxAQRPKyuwQXIQXNvTCJxepRpga9Y56Oo1p51BXsrgd0kai4sTruL9QG0aJBcjr2t99+mWJl6n2wXTUcutUTSh5DDXR3aOaO6iSJrhbi+y+4bajTe+O7lqkqmKRVEawx0h07MkCU2sp0+EAknqSNNDiGl5Hkhngkp6pjDG18knfsjDvBSPAi2mg2N9MN9VVLGjO5sqi5P+tz5eOKAzVxo1AxhDp4UqMqfFQJ0VfzDxPso7BgrPezfUUC7ufJV18yVHjhd5B4d2rvWspVWHZ0yn4Yl0v6m2/XMfHFdxDtOIVRphdQbGpI/q4wbrCDtmJ7zfpabJjRIIFRVRQFVQAAPADYYsdYzVP8A4IVz9nY8Pv04qTBgwYNc9GDBgxFFUcz8upWQmM91x3o3G6MNj6df+mFjlvmKSGV4qgESobzp9b/fx9bjV1G/vj4gX7FDzRyuKpVdG7Koi1ilG4PQ9V/D7QQIzC2QIzZbKJ2T5fX9q2qIhLGQrlc6910IuL7FTqPPCHzNy2qNT0sHa56pss8xJOdB3mzk6FvEdACNjiXl7mSSGQwTIUlX34R8XWSDwN9zGN9SvipeIZ0mQMrBlYaEH5HzBG3UYlHBH/JZXajy3H3SnLXST1kdLRsY4aSxmddRpoIx4HS49b/Vw013FIocnauqdo2Rcxtdjc2+7HFwrhVPQQlVYIhYktIw1J2uTa/gB6YWUrkrKySrc/8Ac6AHIfBn3LDrawt+71xMFLrYpoOq0Y5k/JPgE8pTqpYqqgsbsQALna56m2FTlLkIUc8kzyCV20RrWIB1YnU94nTTwv1xHynxBkppa2oZ7VEhdI7k2BNkVB9ZjpYb6Ys+WeaDUQSyzIsPYyMjd647trkmwta9vHbEoZKi2LCa9rTSgPxruokTlzkxqmvnaphdIgztYgpcuzZQNrgC506DFVw/lRJ+KSUoLLEjvcg3IVdtSDrew1xrlBzNTTMFjlUlvdGq5rb5bgZvlfHZFw+JXMixort7zBQGOx1IFztgdmCtR6RisLrwIpIDTesSHKa/lT6FmbJntm0zZcua+1r+G2Ja/lNIOKR0pLNE7pYk2JVt9QBre40xsX5Eg7ft+yXtvr212t+GmJZKGJ5A7JG0i7MVUsNyLG1xucVs0X/qOmMezI8dVl3MPJjU3EKdqaF2iLI1gC9irLmBOtgRY69cNfNvIQq545kkETro7WuSBqpGo7wOmvhbphhHG4T2mWRXMIJcIcxFr+A8dDpitquaQxpkp7F6sFkZwbKgFyxAsSfALceotgrrQkfk2h5aRQtBE/Os9yu5IFNiwUlDcEgaHqOmmK2s4yXppJaPs52S4AubEruNNzbbrprjp4cjpdZZllcksLKEsugtYE3APj54VnVuG1rMqO1JVasI1LdnJ6KCbH/W2CJWaFDDiRiRUaHUaqsqIpTOlVBWSRx1YHZs/eRX/spBsB4K3gQR43xYcB4NVZpqSrgjNNKCwKEZFbxyi91ue8BbunbTFpwjgQkiqUljKwVEhdIm0Kghbm3wXcFgNx5Xti+lmSGO7EKiAC5PyHmT4dTgQ3NaItp/RomcMK7qjMYf2o+H0MdLAsam0cS7sdgNSST9vTCbzJzDJNKkVOCZX1gT6v8Av5Olhqinb3z8IHzmHmSSaQQQoXlPuQnZekk/gLbiM7aFvBQw8r8rilVndu1qJdZZTuT0HRfx+wCY0CprRBG1i1ccB7nd6qfljl1KOERr3nPekc7ux3Pp0xb4MGGASWB7y9xc7EowYMGIhRgwYMRRGDBgxFFUcxcsRViWkBDrqki6Mh8j08sJ35QqeHyWqTYMdKlQTHJ0EyjUNb4x3uucY0jEc9OrqVdQysLEEXB9cCWzqFqhWgsFx4m304cyVZRcbiqFCOFBcaK1mR/1G92QeW48QMe+K8uxT05pyDHGfCOyW1v4C2+trYXOI8gvFmahcKratTy96JvS/unofvGOOl5xkpmEdQrwN9WbM8Z/UkALr+8HHngZ/wCSeIN7rWd2+WY7v74pil5YMkymRrQQIBTxoWUqwFi5I+IAWHkT80ieklThEiuskeer/O5gQQhI1PUXtrth/peaYmUM90U/Ho8f/rS6j5kYtEkSRbgq6MPCzAj8Diy0HBUy0RIUr4oCPLnxSdzwVIoaeG2czo0YX4UT4h5AW+V8MXMfD4pIHMqK/Zo7LmF7HKdR54mo+BU8TF44YkY+KoAfuGmOitpRLG8bXAdSptvZgQbeeuLlikmMOoGzpnnVZiYex4GtREMszrlaQE5srPY6300Fr4tubeGRUkVLUUqiN0lRQy6F1bcNb3r763w00vLcKUgpCC8QUrZjqQST4W8cQU3KEKmPM0sqwkGJZHzKhGxAsLkeF72wN1avy2l0yT2ieIOA51SrWcGkjraqak/pETLIY/CWKRRmW3XMrH5jxtiLhFBJU0lNPSgCeildVRja6ZvcJ65SPvxoa8PjEpmCjtGXKW8coN7fbj3LKkaksVRRqSSAPv0xLiX+YZAATNPSRG8VPilql4PPLXJWNGtPljKOuYOz3290AC3W5Og0w1YpqrmmJVLJd1Hx6JH/AOt7KfkThVqucJaljHTq85+rDmSMfryEB2/dCDzxcwEOxix6kSAEuHj7lN3EuYI4swFnZR3hcBU83Y91B5HU+AOEz6fU8QktTG4U2NSQRHH1EKnUtb4z3umQYseHcgvLlaucMq6rTxd2JfW3vHqfvOHOCBUUKihVUWAAsB6Yki7FFfhQKM6ztcvv04qs5d5Yio0tGCXbV5G1Zz5n/hi3wYMEBJYXvc83nGZRgwYMWhRgwYMRRGDBgxFEYMGDEURgwYMRRGIqmlSRSsiq6ncMAR9hwYMRWDLBK9T7OYQxemklpX6xMbfME6jyuMVcvLXEIiSv0ao/SGaCQ+pQrc+pODBgbgWptsijGvH5x815/LlbF79NXL5oY5x96X/ix9/lEZffMqftKN7/AMMw/DBgwDptzW2zmHaDIsA4fc18/lPT+1S//lpv/sx9/lEZvdMr/s6N7/xTH8MGDAB5K3RbHBhtvSn4fC+flytl9ymrm83McA+5L/xY9Q8tcQlIZvo1P+kQ08g9C5ax9CMGDDbupXHNru0Y0Dz+vJWlN7OYSwepklqn6ysbfIA6DyucNFNSpGoWNVRRsFAA+7BgwQAGCzRIz4naM/TwUuDBgxaUjBgwYiiMGDBiKIwYMGIov//Z"/>
          <p:cNvSpPr>
            <a:spLocks noChangeAspect="1" noChangeArrowheads="1"/>
          </p:cNvSpPr>
          <p:nvPr/>
        </p:nvSpPr>
        <p:spPr bwMode="auto">
          <a:xfrm>
            <a:off x="63500" y="-927100"/>
            <a:ext cx="1905000" cy="1905000"/>
          </a:xfrm>
          <a:prstGeom prst="rect">
            <a:avLst/>
          </a:prstGeom>
          <a:noFill/>
          <a:ln w="9525">
            <a:noFill/>
            <a:miter lim="800000"/>
            <a:headEnd/>
            <a:tailEnd/>
          </a:ln>
        </p:spPr>
        <p:txBody>
          <a:bodyPr/>
          <a:lstStyle/>
          <a:p>
            <a:endParaRPr lang="zh-CN" altLang="en-US">
              <a:latin typeface="Book Antiqua" pitchFamily="18" charset="0"/>
            </a:endParaRPr>
          </a:p>
        </p:txBody>
      </p:sp>
      <p:sp>
        <p:nvSpPr>
          <p:cNvPr id="6149" name="AutoShape 4" descr="data:image/jpeg;base64,/9j/4AAQSkZJRgABAQAAAQABAAD/2wCEAAkGBhQSERUUExQUFRUUGB4aFxgYGRoaHhweHiAYHh8gICcfHSYfGx0jHRseIC8iJycpLiwsHx8xNTAqNScrLCkBCQoKDgwOGg8PGiwiHyQpLSwsLjUvKSwpLDAqLDQsLCwsLSwsLCosLC8sLCwpLCwsKiwsLCosLCksMCwsLC0sKf/AABEIAMgAyAMBIgACEQEDEQH/xAAcAAACAwEBAQEAAAAAAAAAAAAABgMFBwQCAQj/xABMEAACAQIEAwUEBQcJBQkBAAABAgMEEQASITEFBlETIkFhcQcyQoEUUpGhsRUjYnJzgqIXMzRDU5Oy0vBVY8HC8RYkVHSSs9HT4TX/xAAaAQACAwEBAAAAAAAAAAAAAAACAwABBAUG/8QANBEAAQIDBQQKAgIDAQAAAAAAAQACAxEhBBIxQVETYXHwBSIygZGhscHR4RRCI/FSYqIV/9oADAMBAAIRAxEAPwDccGDBiKIwYMGIojBgxHPUKilnYKqi5JNgPXEUxUmIqmqSNS0jKijcsQB9+E3iPPzy5loUBVdGqJe7Evpf3j0G/kccdLydJUsJKhnnb60+ZIx+pECHb94oPLAXtFtbZbovRTd3Z/XfXcrap9o0JYpTRy1T9I1OX5kjQedjirl5l4hKSF+jU/6IzTyD1CBrH1AxdR0NLHMlLIzO7qXWO2WKwvfuoAngdDc4tari9NSrleSKIDZbqv2Aa/diqnEpl6GyQZDmTrX68knfkKtl9+prm8kEdOPvfN/Dj7/J2ze+JX/aVj3/AIYT+OHykq0lRZI2DIwurDYjE2LuBAbbFFAAPL0ks8/kwT+xS/8A5mb/AOvH3+Ttl9wSp+zrHv8AxQj8caFgxLgU/Pja+Z+Vnn5CrYvcqa5fJxHUD7nv/Dj1FzLxCIhW+jVH6JzQSHyAcLc+gOHjiHEEgjaWVsqJqx1NvDw9cL3H+eKVaYyKYakFgDHnW5BOpsQSbdLfMYogDNNhxXxsYYdlh7/a8U3tGhDBKmOWlfpKpy/IgajzsMNFNVJIoaNldTsVII+7C+OG0syqsbiPtFDiElWFmFxeJ7gadAPXFDV8nSUzGSnZ4D9aDM8Z/XiJLr+6XHli5kIDCgvoJtO/D59VoeDCRw7n54sq1yBVbRaiLvRN62909Rv5DDnBUK6hkYMrC4INwfTBAgrLFgPhdod+SkwYMGLSUYMGDEURgwYMRRGDBgxFEYMGKHmnmgUqqiL2tRLpFENyep6L+P2kUTJGxjojrrcVPzFzPFRoDISztoka6s58h088J35PqeISXqRcKbimUkRx9DMw1LW+Ad7rkGOnl3luSaQzzOXlb35h4dY4PAW2Mg21C+LB6paVY0CIoVRsB/rfz8cBIuxW4vZZqMq7X45nwXBw3l+OLKTZ3UWU2AVPJFHdQemp8ScV3MPOXYTLTxQvPOwuEXQAHYk2P4epGGXFPzTxxaOmecgFgLID4sdh6ePpfBGgWaE6/EF4XicBhyPBZ7ztR1M7wiVkap+CmgUkqp3ZnvodB5eeLGk4JPAtxwmmZbagyB3PzYHX5YaOTuDdnF20veqKgB5XO+uoUdFUWFsMOBDM1siW0tGyaAQOIHdIimk5nNLnK/OUFUeyVTDKgsYWFiLaHL4G3TQjphjxT1nKkElTHUlSssZvmU2zfrdf9DFhFxCNnMayIzr7yhgWHqAbjfBieaxRbjjOGDvGnfoujBjh/LkHb9h2q9t9S+u1/wANcTS8QjVxG0iK7e6pYBj6Am52xc0q47RVvN9asVMS0skQLKoaNQ7Ek+6AQQb4QeCQwyVjVcl+wplIkaZIkJk8O4gGuviLkj5B25s4NUTtTtA0Q7BzIVkzWZgLLsPC5P2YRarkiozoamn7Rc7NPLA2aR8xvseh8ANsKfOa69j2YhEF0iZ6T9vXPBV3GeOwyzSTRQtJ27XKzBWsEG6lG7SPr0+zDnyXU1RnyjOaMx3BkdZbNoLI4N2F/BtQL3Awp/ksytNVqzPFSnJkd+ynCKuhuF0K30zb2scPPsvouz4eh/tGZ/lew+5cCyc0+2OY2BQaCtZU9QBjJXHEuXo5cxFkdh3jYFX8nU91x66jwIwmfk+p4fJemFgxuaYkmOTqYWOoa3wHvdM4xpGIqqlWRCjqGU7g/wCtD438MNLZrkwrS5nVdUac86SVby7zPFWJeMkOujxtoyHzHTzxb4QOYeW5IZBPC5SVfcmPxdI5/A32Eh30DeDFh5X5oFUrI69lURaSxHcHqOq/h9hNA5FFGgC7tIVW+n1yVfYMGDBrGjBgwYiiMGDEdROqKzuQqqCWJ8ANziKYqs5n5iSjhLkZnbuxoN3Y7D06/wDTCxy3y7JNI8tQSZXNp36f7iPpYaOw29wfERyUTvXVP0pjkWxFPf8AqolPfmN9Mx2X9K52TDtwDiFPLEBSujInd7p29b6673O+pwvtFdJwNnh3W9rM6bucTwVjHGFAAAAAsANAAPAdBj1gwYYuajFJzXywtdHHGzlAkgc2F7ixBG4tcHfw88XeFbh/tAglq3pSrRsrZUZ9MzDQi3wm+3Xy0uJlgU+C2JMvh/rXgmSOZTcKVJTQgEaG17HpphV5S59FZPJC8YiddUW9yQNGB0HeB108L9MZ9Dxx+GV04gZZEzEEZrhhutyPiW9r+vXFDJJJUTsyoTJKzNljB3YkmwFzbXCjEXYhdFtIdeNCAQdO5OnLvObU3EKhamZ2iLOt2JexRmykDWwIuNOuKnh/NaQcUkqgGaJ3e4AsSrbaEjW9jriXhnstrJdXCQj9M6/Yt8MVN7Gk/rKlj+ogH4k/higHlaHxLGwum7ESMvpKY5sX8qfTcrZM98umbLly23tfx3xJxDmtJ+KR1RDLEjpYEXIVbX0BOt7nTDn/ACOU39tUfbH/AJMclT7Gl/q6lh+ugP4EfhiXXoRa7GTOcurdwOCruYec2qeIU600zrEGRbqSlyzLmJGlwBYa9MNfNvPoo544UjErtq63sQDooGh7xOuvhbrhD4n7LayLVVSYfoHX7Gthdilkp51ZlIkiYNlkB3WxFwbG2mJecMUbbLZ4wbcIIaDTXjmtk505Shq0GqR1B0jc2BYgXynxYWHmRa+Lzg0LJTxK6KjKgDKvuggW08sY3Pxx+J10AmZY0zAAZrBRu1ifia1r+nTGkcQ9oEEVWlKFaQs2V2TXIx0At8Rvv088G1wnNcyPZozWNhYmRMtO/ndimnBgwYauUvMkYYEEAgixB1BB8D1GEPmTl2SGVJackSobQP8AW/3EnW40Rjv7h+El8eQKCSQABck6ADEdTTpKhVgGRxr6eX4gjAkTT4EYwnTyzVdyxzElZCJB3XHdkQ7ow3Hp0/64t8ZvxDtOH1RqRdgLCpA/rIybLMBtmB7rfpWOz40SnnV1V0IZWAKkeIOxxGmdCjtEIMIezsnDdu5yUmDBgwSyowkc+8R7V0olYqpHa1LD4Yl1t6tbQdco8cOVXVLGjO5sqKWY+QFzhB5OpWqZWqJB3p37ZvKNSRCnzdS3pGMA7RbbK0NnFd+uHH6x4yUvHpoqSmjjqFdFqjaQRnVI0AKxjQkgCyG1tSxvrioo5YqWrM9Gwm7aM5IlKjvOQUTKDmUIozMx09MScc5jp6tzDPHnbMVjMd1kUmYIqaggHIMzX9MVsUEUGcNdo2malQqoDNHHdmW62u0jlYy3S/hhZNaLqwoZDJPBmZzGR5HDBNMNHUPLEs/E8k0lpBDEq5SoN7A/ENCPt3w9Yyv2cJ2lYFkChqKFkRQb6l2ufEG2YjTyw1+0Dh9VLTqaV2UxtnZUuGa21iNbjfL4/KxNppNYLTCnGbCJA3yAFeG6SqOcecauirUuimmK90fX2za20cdNrW3vhC5z43FV1RmhRkBUZs1rsw8bDQaWG/hfBxvnOoq4UimKkIc2YLYsbWF/DQX2tvrh09n3s+AC1NSt2OscZ8OjMOvQeG++yqvMguq1sOxQxEiABwEqZql5S9mclQBJPeKI6gfGw+fujzOvl441ThHAoKVcsMaoPEjc+p3OO/Bh7WBq4dptkS0HrGmmSMGOPiPF4YFzTSJGP0iBf0G5+WFmq9oPaR5qKJp8sqpILEHK2oZQNSDYrc2sRqLYsuASYcCJEq0U1y8UxHmGmBsaiC40t2ib/biwxgVVSIUlkt3/AKQwB7VAbZ/7O2c/rXt9mGnnLjtalZUCGp7OOIKcpeNTqt+6GF2Omwv4YWImq6L+jReDWO1x3S0nqtUxwcX4DBVLlmjVx4E7j0O4wuw+0emT6PEzl5HCCRhbKhIFyx233tt5YccMmCue6HEgkEzGixzm32ZyUwMkF5YhqR8ajzt7w8x9njil5M41FS1QmmRnCqcuW11Y+NjodLjfxvjfcZr7QfZ8CGqaZbEayRgb9WUdeo8d990uZKoXYstvEUbGPnSfyurk7nGrra1yEUUwXvD6m+XW2rnpta+1sO3EuIrBE0r5sqC5yqWNvQa4wzgnOdRSQvFCVAc5sxW5U2sSPDUW3vtpjVPZ/wAPqYqdmqnYmRsyq9yy33uTrc75fD56Ex06JNvsohm/QCgAGJ155JXceFbTN9BeGZ/jik0zJsykGxF77/fhV4PzVJSzdhBFPIgB7SlbvPCRuEb418QPwvh14lyVTyt2iqYZRqJYjkYHrpofmMJfAuY5OHtXCaOSfJNd5VsDmIsua+wYKDpe2vUYjpg1VWfZvhuawT3GhrTHA7sDkmL8uw8RVxCkjPCLkOhUMG0eInqw018Qp8MQcg8R7J3omYsqjtaZj8UTa29Vvt1zDwx79nlW7SVglQJI0qylRsBIgt9y/bfHBzhStTSrURjvQN2y+cbECZPk7BvSQ4n+yq4286z5UlWdZT9/AlaHgxFS1KyIrobq6hlPkRcYMNXJIlRK/tGqWMEdMh79XKsY/VuCx9NvtxacrUqrDnUWWQ9z9moCR/wKG/eOFfmWUy8Tyqf6NBZfKSYiMH1GcH93D7BCEVVUWVQAB0A0H3YAVJK2xepAYzWp7/qS55eERM/adnH2o2kyKWB63tfCBy7wcT08vDJmaKSCXOxABLoTe4zDqd+hXqRjS8eezF81he1r21t09MWWzSoVocxpHCW4j+yqSi5Op4HLwgxuYuyUi2g+ttq+2pvtjK+OQ1nDHaHt2ySg2KtowOhNjfK3X8TjQufeUpqwRvDLleIHKh7oJNrkMNQ2gHT0xkMkk1RKqszyyEhFzMWO9gLnwucKiUpJdno5peC9zw7UEVEsKpq9mfKX0iXt5ReKI6A7M+/zC7nzsOuNjxwcC4QtLTxwrsi2J6nxPzNzjvwxjboXJtlpNoil2WSMY7zpzy009oJqiFFBR1Btdgx1GVv+I2xsWMrq24j2j24fARmax7CM3FzY7+IxUTBP6Ouh5c4CmpA9Us0MtBmzVDVkx8bBFB9SZCx+0Y0fl7mKijNNFTwNH9KUspsvgXHfOYknunrvhZzcS/2dB/cR/wDzhh4YavtaLPSRquVu1YRqOzOaSwGvduLHTqeuAbRbrWQ9tTr+wlgchzks7q65MksV2zmoY27OO1s/1/5wem2LvnivRKysViwMioFtHG4907lu8m+66/YMKVb/AEh/2rf4ji79pX/9Gb0X/CMLnRdDZjatGoJ82q44/wAEjgEU7KoiqYEV37MuY3CC+QXADONmOxBOHD2dcyCqpsjEmSHutfcr8LfMCx8wcdrcGWq4ckL7PClj0YKpB+RxknLnFH4dXfnARlYxzL+jfX1tow6/PDeyZ5Lltb+XBcz9m4c+Xgt5wY8xyBgCCCCLgjxBx6w5cJY57TOUvo8vbxC0Up1A2V97eQbcfMdMcPBIazibrD27ZIlFyzaKo0BsLZm6fiMbFx7hC1VPJC2zjQ9D4H5GxxgEcs1PKyqzxSAlGysVO9iLjwuMZ3i6dy9NYYxtEEtpfbgTXvX6Kp0KqqlixAALG1ybbm3id8IHBqE18HFMhA+kTFUY3t3Qtjpra1sWnIfKM1IJHnlzNMBmQd4Ai+pY6ltSOnr4MvDeFxU8fZwoEQEmw6nfDZTxXGL2wC4MMzSRyoZnzkqLgPAZoKyR2KmN4IlJB1LxgLt0tc388d3NNKrQ52F1Q9/9mwKSfYjFv3Ri5xHPCHVlYXVgQR1B0P3YKVJJO2JeHnd8eiVvZzUsIJKZz36SRoz6XJU+m/2YMVfLUpi4nlY/0mCzeckJMZPqcjH97BimYJlsbKLPWvz5zXngX53iFQ/1qwIPSBJD/iy/djQ8Z77O+8wb68lVJ880Cj8TjQsUzBHbqRJaCXhT2RgwY5+IxO0UixnK7IwQ7WYggH5HXBrEBMyWWc5cu1tM0tStQxidyWyu6EZjoCt7Ea20vjg9lvDO1rg52hUv8/dH43+WIOa+H8RgQCqkd4mawPaZlJFyNN76E6jww0+xqm7lRJ1ZF+wE/wDMMZwJuXpojyyxuN4HKY8FpGDBhL9q9W6UQCMVzyBWsbXFmNvTQYeTITXnYMLaxAzVMs3H6ZTZqiFSNwZEB/HGb1PK6s7MOLRAMxIHaHS5Jt/O4VH4Io4etVc5mn7MDwyhSb+txj7yjwH6XVJGfcHekPRBv6X2+eEF96kl6CFZGwGue2JhjQZcU6xezGdgGWvLKRcEZyCOo/Oa476PhkcMtKX4jEfoqlXUyWLklzrd9CMwGt9sVHDuJPWcUMsbtFTUq7qco7NPA+FmIvboPLCdzRxs1dVJNsGNkHRRot/O2vzxCQKhUyFGjOuPdlM0FJ0lhomafkWFpGf8o0nectbMviSfr47+aOV4KupeYV9Kge3dLKbWAH18ZrgwF4aLb+NEmHbTASwHOS/QPD+N0scUafSqc5EVb9qmtgB9bywt8wcv8Pq6lZ3q4VGWzqskYzkbG+bTTQ6eA2xkWDBGJOhCzQ+jNm68yIQe5foKj4xRxRrGlRThEFlHaobAerYn/wC0lL/4mn/vU/zY/O6ISbAEk7AanFlSctVMsgiWF85XNlYZTlva/etpfBbU6JLuiYYq6J6LfqPiUUt+yljky75GVrXva9jpscY77UuGdlXFhtMof5+6fwv88PPs55RlollaYrmly91TewXNudrnN4dMVPtlpu5TydGdftAP/KcE+rZlZbEWwbZcYZg0n3T9VWcm8u1tS0VQ1QwiRwRmkdycp1AW9gNLa2xreMO5U4fxGdCKSR0iVrE9plUE2J03vqDoPHG0cOidYo1kOZ1RQ7b3YAAnXqdcSHgh6TBv1cOAy4rpwYMGGrkrPOOfmuIU7/Vqyh9JkjP+LNgx99ondYt9SSlk+eadT+AwYVeukrsGzm0Q2EZCXv7r57MPci65aj/3Yv8A8w+TVqI6Ixs0hIQa62Fz9gwiezvusF+pJVR/PNAw/A4Z+ZqWQqksMkUUkRNjL7hDAgg9DsR6YtvZSLW0OtBBzn6mSkl5splqRTGUdqTbLrudgTsCemOnjnbfR5Po/wDPZe5tv89MJcMlJTUpikrIWnlkWWWRfzhZg6tpbpawJ21NsPPEZXWKRoxmdUYou92AJA06nTFgzSYkNsNzS0HHPAyzyosT5s/KOVfpvaZM3dvky5rHbL42v9+Hj2O/0Sb9uf8ABHhL5r4jxGdAaqN0iVrgdnlUE3A138SNT44afY1U9yoj6MjfaCP+UYU3trtWsE2MzlQjDDFaRit49wCKsi7KYEqGDDKbEEX/APk4ssGNGK841xabzTIpaf2f0xplpvznZrIZB3tcxBG9ttcLHNtNBwuleGmzCWr0YlsxCDf0Bvb5npjSZpQqlmICqCST4Aak4y3l+I8U4o9S4PYwkFQfL+bX8XOFuAwGK6dkiPdefEcbjanecvNWFLyg8fDRTrLFDLUEPMZDY5fBB46aA/vdcUP8lz/+Lpf/AFHGmcycrw1sYSUG6m6suhBIt028vIYyPhUXD4XmjrFkkZJCqNGSAQtx4EbkXwDmgLVZI74jXOa4znMgNBx7145h5LakiEhngkuwXKjXOt9fTTHzl7ktquIyCeCOzFcrsQdLa+muLT6TwT+yqftb/PiDiFRwcxP2UdQJMpyEk2zeF7ttfASC3CNFLbsnTnjdHpNcHMPJzUoQ9tFKZGyhYyS1/T7vUjF1w32R1EiBpJEiJ+EgsQPO2l/LF57NOToRFFWMS8huVHwruu3i2m/njQ8MbDBqVz7T0jEhnZsMyMTL2VRwDlaCjQLEgzW7znVm9T/wGmEAU1VlHFPpBzE2y28O1y5OmTL8741bGVjhtb2/5NzR9kBnv+h2ubN1z/Db/rgnCSzWN5cXOcROk56Vn7LVMIXti/okP7Yf4JMPuM39stT3KePqzt9gA/5ji39kpPR4naWc5JS5TPEcrfQu0yZu9bJlzWG+bxtbGz8D7b6PH9I/nsvf23+WmMc5U4jxCBCaWN3iZrkdnmUkWB138AND4Y2jh0rtDG0gyuyKXXUWYgEjXXQ6YCGtnSs72Dccu13qPh/GIpi6xuC0bFXXYqQSNRvY20Oxx24QYuH1nEWWozxUqC/ZSRqWlZdbXNx3T0Jt5YaeX+GTQK4nqGqCWurFQthYaWBPjc4YCSufGgsZg4T0x85SSj7T/cl65af/AN2X/wDcGPvtE7zFfryUsfzzTsfxGDCXiZXcscZsOCA7mgXzgX5riFQn1awOPSdJB/iy/dhq5tp6dqZjVKWijIchb309NfHCvzLEYuJ5lH9JguvnJCRIB6nIB+9h5L9pFdCO+t1NrjUXBt4+BwxuYXKtDutDi7h5fc1m3Dq+BZZGpOGSzRsqZLx2AIzZu8wbQgr9hxpVDMzxIzrkZlBZfqkjUfI4TuMcfqqPJ9IqKfvqxGWFmJYZbKB2i3vc66DTzxfcp11TLBnqoxG5Y5RaxK6WJFyVO+hxG0MlLUC5giUlrMknLOXfILPuc+Y62paWmWnYRI5DZUZycp0Ja1gNL6AY4PZbxPsq4ITpMpT5+8Pwt88PfPvNs1GI0hizPKDlc6gEWuAo1Lag9PXGQPHNTyqzK0cgIdcylTvcGx8LjCnUdNdeytEazll0NBFK47/Ffo7Bis4Xxj6TSLPCAWdCQpNhnt7pPhZtMZTwz2iVlLKyzEygOc6PuDc3Cn4db6ajyw4vAXEg2KJGvBuLck2e1TmApEtLHcyT+8BvlvYD1ZtPQHDFyfy+KOlSLTOe9IerHf7NB8sIPJkq13E3qZ2UMvejjJ1J1Cgdcii/rY40ji9fGqPGZ44nZCFLOoIJBANiQdDrim1N5PtLTCa2zDi7ifhJ/OfOkkkho6EM8mokdNSLbqvmPFvDYa7UnL03EaSLs1oA4zFruhJ1t0YdMQ8P5PkgcSRcRo0cAjMJBfXfcHFr2Fd/tim/vE/y4CpMyt12ExmzZdIznemT3BS/9pOJ/wCzY/7tv82PE3H+JspX8mx6gj+bPj+9jwYK7/bFL/eJ/kwdjX/7Ypf7xP8AJiV3+SC6zRn/AGqjl3i1Zwojt4ZRTu1mVh49V6NYbeNvnjXqGuSaNZI2DI4upGMs4nwGpqFCzcUpJFBuAZRa+ovoo8CcM3IsUdFC0UlXTPmfMoWRbC4A8SNyL4thIpklW1jIjdoJX85AyPiE6YywS1mb8qdomU9zJb4O1y5PS2ube+NSBxnv5Lrfo4oPowyiX+kZxlyZ897b3t4YN6y2NwE5yynOWFZ4929aHjFfalxPta4qDpCoT5+8fxt8sa3x3i60tPJM2yC4HU+A+ZsMYBHHNUSsyq8khJdsqljvcmw8LnARTktfRMLrOinAU55zTnybzHW0zRUzU7GJ3AXMjIRmOpDWsRrfUHGm8cnZKaZlBLCNsoAuS1ja3zthe5C5tmrBIk0WV4gMzjQEnYFTqG0J6enja8xQJUFKR1ZhLdnyvlyqmXXz7xUW9emCb2VmtRvWiTmhpFTKs85+CpIOD8UpkVYp6eZEACq6FTYCwGnl54Z+CyzNCpqFVJTfMqagam3ifDzwkx0LxymCg4oTIv8AUTEONNwDbw6AYfnl7OMs50Rbs22wuT918W1LtOAwJO4g94wqkLjn53iFOn1qsufSFIx/izYMeuWojLxPMw/o0He8pJiZCPUZ2H7uDEbmVLWbt1gyHr9SVp7RqZhBHUoO/SSLIP1bgMPTb7MWnK1UrQ5FN1jPc/ZsA8f8DBf3Ti0q6ZZEZHF1dSrDyIscIPJ1U1NK1PIe9A3Yt5xsSYX+TsV9JBiGjpq2fywC3Nte4/fqrOt4UkNa0sdNLU1E3eVmIEcQFh7xvlOl9ATrpbHLy/xqpmrZZJJo/osAKOVGWPObaKSbtY/Efs1GGnmCkllp5I4HCSOLBjfQHfbUG19cIMvD4qYx0axyV86C/ZXyQx31zEDQnXdr+ovbFGhToBEVhDqmUtSBrWg0GHetLqHKqzBSxUEhRa5sNhfxO2MS45PWcTdphA2SJTYKuiqNSLm2Zuv4DGu8H4qzkxzRdjMqhsmYMCu2ZSNxfQjcG3UE1XtA4hUxU6iljYmRsjMmrJfawGtztm8PniPEwgsTzBi3Q0XjgSaBI3sz5t+jy9hKbRSnQnZX2+QbY+dvPDbzX7M46pmliYxzNqb6ox8/FT5j7MZvxrkyopIUlmCqHOXLmBKm1xfw1F9r7a4dfZ97QQQtNUtZhpHITv0Vj16Hx9d1tP6uXStUNwP5NmPGXPOKRa/lSqgmSJ4mDuwWMjVWJ2sRp/xGNF4LwL87Vo6xVM0awKGqBmBOQ3uSCQPv0GHwjCmtY9LW1TNT1DpN2ZRokzjuqQQddDfB3A1Y3W59oaWyAIHjUeyquG1KPSVkr0dF2lLI6ALEoU5ANTfXe/TwxWvxmMQdrk4YWyZuz+ive9vdvtfwvti3jEAhqYfo3EStU7O/5rUFrXy+WnjfEDRAxdkTxjs8uTL2UdstrW9y9raYpNaWzMwcfKXf7L1xqriip6OQUtEhqLdozwhkS6g/Dr49TjhPGYRLAipwyYSyqjCOAqyhja/e0xdPXKIYoY4+JwiIAApELkAW71wQeu2OORFd42lHFpeycSKrxJbMNvdUH78QoWES6wOefhzNR8Xroo62SnEFDGkaKwZ6ZpCSQNO4NN+mJKLsJhUIUoGKwMwEdO8bjTfvjbXwN9sS1bo1Q9QicUhkkUK3ZxLYgbe8pxFHlRppRFxKaaWExXliGx290ADW2Ip+oxnIeOfM028qn/uVN+xT/CMWuK7l6maOlgRxZkiQMOhAFxhH9oPtBADU1M12Okkg8OqqevU+G2+zCboqueyA60Ri1muKpfaZzb9Il7CI3iiOpGzPtfzC7DzuemOHgc9Zwx1mMDZJVFwy6Mp1AuL5W6fgccfBOTKirheWEKwQ5cpYAsbXNvDQW3tvpjVPZ/xGplp2WqjYNG2QO+jPbe4Otxtm8fkcJALjMruR3w7NB2bAHAUcJ1qmWCS6hipUkAlTa402NtLjbCFxniEVXUJ2wqKSPK4hqlkCLImhINxoptca3Pzw18XqQ7ilUZjKpMlmylI9i1xrck2A8demE+v5TnhVGhK19NHcrBKblfA5SNGsAQOmuhwx01ybI1oM3GROHOHjSSueF8Fpu1gFIsBjgu7SI6s5Ygqqm3esbliTp3QMWnNNUqw5GNlc9/8AZqC8n2opX94Yl5e4VHDEOzhEBks7oDezEDS/lthQ5wqmqZVp4z3p27FfKNSDM/zdQvpGcWaBUwbaNiZDM46z9+CtvZzTMYJKlx36uRpD6XIUem/24MNFLTLGiogsqKFUeQFhgwQEgskaJtHl2vIUuEjn7h3ZOlaqllUdlUqPiibS/qt9+uU+GHfEdRArqyOAysCGB8QdxiETCuBF2Tw7x4Ku5f4l2sdiwZktdvrqRdHHk66+RzDwxS8UiqKWeZqWDtmrCpD3sI2VbHP+jYZhtrmHTFNw/tOH1QpjdgLmmJ/rIybtCTtmB7y/pXGz40COZZoroxyuujLoRfTToR9xwIqFpiDYvvCrXeGvPglXjvMGWaBIolmrwtsisckYbLnzHTTu6X239W6KW+9swtmAN7Ei9sZ9xPhK0IigpY5Ja2Vs6TnQ3B7xZtitiQV2sbnwxZUKRcMWSSomeaqlGeQLck2udF8FH1mt8tsUCZ1RxYLHMbc7tTXybouHnHk6rra1AXUUwXut9TbNpuXPXa1trYQ+c+CRUlUYYpC4VQWzWupPgSNDpY7eNsbhwbii1MCTIGCyC4DCxxR8P9n8EVW9UzNIWbMivrlY6k3+I326eemKcyeCfZreYPViUDRIADE7+ftG5S9pklOBHUXliGgPxqPn7w8jr5+GNT4Tx2GpXNDIrjxA3HqNxjHYeCPxOunMCrGmYte1lUbLcD4mte3r0xRSJJTzsquRJExXNGTupINiLG2mADy3gtsawwbQeqbr5TI46r9HYMYrwz2pVkWjlJh+mNftW2GKm9sqf1lM4/UcN+IXDBEauXE6LtDcBPgflaRgwhfyxU39jUfZH/nxyVPtlT+rpmP67hfwDYu+3VLHR9oP6ei0jHBxfjsFKuaaRUHgDufQbnGScT9qVZLohSEfoDX7WvhcijkqJ1VnJklYLmkJ3awFybm2uAMXRbYXRDsYrpDdz8pq5t9pklQDHBeKI6E/Gw87e6PIa+fhil5M4LFV1QhmkKBlOXLa7EeAJ0Glzt4Wx2T8DfhldB26rImZWBtdWGzWB+Jb3t6dcaRxD2fwS1aVSs0ZVszqmmZhqDf4Tffr5a4ENLjMrY+PBs0MMh0DgZOFaqn5O5Oq6KtcB1NMV7zfX3y6eDjrta+98PNXXxxZe0dUznKuYgXO9hfxx54pxAQRPKyuwQXIQXNvTCJxepRpga9Y56Oo1p51BXsrgd0kai4sTruL9QG0aJBcjr2t99+mWJl6n2wXTUcutUTSh5DDXR3aOaO6iSJrhbi+y+4bajTe+O7lqkqmKRVEawx0h07MkCU2sp0+EAknqSNNDiGl5Hkhngkp6pjDG18knfsjDvBSPAi2mg2N9MN9VVLGjO5sqi5P+tz5eOKAzVxo1AxhDp4UqMqfFQJ0VfzDxPso7BgrPezfUUC7ufJV18yVHjhd5B4d2rvWspVWHZ0yn4Yl0v6m2/XMfHFdxDtOIVRphdQbGpI/q4wbrCDtmJ7zfpabJjRIIFRVRQFVQAAPADYYsdYzVP8A4IVz9nY8Pv04qTBgwYNc9GDBgxFFUcz8upWQmM91x3o3G6MNj6df+mFjlvmKSGV4qgESobzp9b/fx9bjV1G/vj4gX7FDzRyuKpVdG7Koi1ilG4PQ9V/D7QQIzC2QIzZbKJ2T5fX9q2qIhLGQrlc6910IuL7FTqPPCHzNy2qNT0sHa56pss8xJOdB3mzk6FvEdACNjiXl7mSSGQwTIUlX34R8XWSDwN9zGN9SvipeIZ0mQMrBlYaEH5HzBG3UYlHBH/JZXajy3H3SnLXST1kdLRsY4aSxmddRpoIx4HS49b/Vw013FIocnauqdo2Rcxtdjc2+7HFwrhVPQQlVYIhYktIw1J2uTa/gB6YWUrkrKySrc/8Ac6AHIfBn3LDrawt+71xMFLrYpoOq0Y5k/JPgE8pTqpYqqgsbsQALna56m2FTlLkIUc8kzyCV20RrWIB1YnU94nTTwv1xHynxBkppa2oZ7VEhdI7k2BNkVB9ZjpYb6Ys+WeaDUQSyzIsPYyMjd647trkmwta9vHbEoZKi2LCa9rTSgPxruokTlzkxqmvnaphdIgztYgpcuzZQNrgC506DFVw/lRJ+KSUoLLEjvcg3IVdtSDrew1xrlBzNTTMFjlUlvdGq5rb5bgZvlfHZFw+JXMixort7zBQGOx1IFztgdmCtR6RisLrwIpIDTesSHKa/lT6FmbJntm0zZcua+1r+G2Ja/lNIOKR0pLNE7pYk2JVt9QBre40xsX5Eg7ft+yXtvr212t+GmJZKGJ5A7JG0i7MVUsNyLG1xucVs0X/qOmMezI8dVl3MPJjU3EKdqaF2iLI1gC9irLmBOtgRY69cNfNvIQq545kkETro7WuSBqpGo7wOmvhbphhHG4T2mWRXMIJcIcxFr+A8dDpitquaQxpkp7F6sFkZwbKgFyxAsSfALceotgrrQkfk2h5aRQtBE/Os9yu5IFNiwUlDcEgaHqOmmK2s4yXppJaPs52S4AubEruNNzbbrprjp4cjpdZZllcksLKEsugtYE3APj54VnVuG1rMqO1JVasI1LdnJ6KCbH/W2CJWaFDDiRiRUaHUaqsqIpTOlVBWSRx1YHZs/eRX/spBsB4K3gQR43xYcB4NVZpqSrgjNNKCwKEZFbxyi91ue8BbunbTFpwjgQkiqUljKwVEhdIm0Kghbm3wXcFgNx5Xti+lmSGO7EKiAC5PyHmT4dTgQ3NaItp/RomcMK7qjMYf2o+H0MdLAsam0cS7sdgNSST9vTCbzJzDJNKkVOCZX1gT6v8Av5Olhqinb3z8IHzmHmSSaQQQoXlPuQnZekk/gLbiM7aFvBQw8r8rilVndu1qJdZZTuT0HRfx+wCY0CprRBG1i1ccB7nd6qfljl1KOERr3nPekc7ux3Pp0xb4MGGASWB7y9xc7EowYMGIhRgwYMRRGDBgxFFUcxcsRViWkBDrqki6Mh8j08sJ35QqeHyWqTYMdKlQTHJ0EyjUNb4x3uucY0jEc9OrqVdQysLEEXB9cCWzqFqhWgsFx4m304cyVZRcbiqFCOFBcaK1mR/1G92QeW48QMe+K8uxT05pyDHGfCOyW1v4C2+trYXOI8gvFmahcKratTy96JvS/unofvGOOl5xkpmEdQrwN9WbM8Z/UkALr+8HHngZ/wCSeIN7rWd2+WY7v74pil5YMkymRrQQIBTxoWUqwFi5I+IAWHkT80ieklThEiuskeer/O5gQQhI1PUXtrth/peaYmUM90U/Ho8f/rS6j5kYtEkSRbgq6MPCzAj8Diy0HBUy0RIUr4oCPLnxSdzwVIoaeG2czo0YX4UT4h5AW+V8MXMfD4pIHMqK/Zo7LmF7HKdR54mo+BU8TF44YkY+KoAfuGmOitpRLG8bXAdSptvZgQbeeuLlikmMOoGzpnnVZiYex4GtREMszrlaQE5srPY6300Fr4tubeGRUkVLUUqiN0lRQy6F1bcNb3r763w00vLcKUgpCC8QUrZjqQST4W8cQU3KEKmPM0sqwkGJZHzKhGxAsLkeF72wN1avy2l0yT2ieIOA51SrWcGkjraqak/pETLIY/CWKRRmW3XMrH5jxtiLhFBJU0lNPSgCeildVRja6ZvcJ65SPvxoa8PjEpmCjtGXKW8coN7fbj3LKkaksVRRqSSAPv0xLiX+YZAATNPSRG8VPilql4PPLXJWNGtPljKOuYOz3290AC3W5Og0w1YpqrmmJVLJd1Hx6JH/AOt7KfkThVqucJaljHTq85+rDmSMfryEB2/dCDzxcwEOxix6kSAEuHj7lN3EuYI4swFnZR3hcBU83Y91B5HU+AOEz6fU8QktTG4U2NSQRHH1EKnUtb4z3umQYseHcgvLlaucMq6rTxd2JfW3vHqfvOHOCBUUKihVUWAAsB6Yki7FFfhQKM6ztcvv04qs5d5Yio0tGCXbV5G1Zz5n/hi3wYMEBJYXvc83nGZRgwYMWhRgwYMRRGDBgxFEYMGDEURgwYMRRGIqmlSRSsiq6ncMAR9hwYMRWDLBK9T7OYQxemklpX6xMbfME6jyuMVcvLXEIiSv0ao/SGaCQ+pQrc+pODBgbgWptsijGvH5x815/LlbF79NXL5oY5x96X/ix9/lEZffMqftKN7/AMMw/DBgwDptzW2zmHaDIsA4fc18/lPT+1S//lpv/sx9/lEZvdMr/s6N7/xTH8MGDAB5K3RbHBhtvSn4fC+flytl9ymrm83McA+5L/xY9Q8tcQlIZvo1P+kQ08g9C5ax9CMGDDbupXHNru0Y0Dz+vJWlN7OYSwepklqn6ysbfIA6DyucNFNSpGoWNVRRsFAA+7BgwQAGCzRIz4naM/TwUuDBgxaUjBgwYiiMGDBiKIwYMGIov//Z"/>
          <p:cNvSpPr>
            <a:spLocks noChangeAspect="1" noChangeArrowheads="1"/>
          </p:cNvSpPr>
          <p:nvPr/>
        </p:nvSpPr>
        <p:spPr bwMode="auto">
          <a:xfrm>
            <a:off x="63500" y="-927100"/>
            <a:ext cx="1905000" cy="1905000"/>
          </a:xfrm>
          <a:prstGeom prst="rect">
            <a:avLst/>
          </a:prstGeom>
          <a:noFill/>
          <a:ln w="9525">
            <a:noFill/>
            <a:miter lim="800000"/>
            <a:headEnd/>
            <a:tailEnd/>
          </a:ln>
        </p:spPr>
        <p:txBody>
          <a:bodyPr/>
          <a:lstStyle/>
          <a:p>
            <a:endParaRPr lang="zh-CN" altLang="en-US">
              <a:latin typeface="Book Antiqua" pitchFamily="18" charset="0"/>
            </a:endParaRPr>
          </a:p>
        </p:txBody>
      </p:sp>
      <p:pic>
        <p:nvPicPr>
          <p:cNvPr id="6150" name="Picture 6" descr="http://upload.wikimedia.org/wikipedia/zh/thumb/d/d5/SJTU_emblem.svg/250px-SJTU_emblem.svg.png"/>
          <p:cNvPicPr>
            <a:picLocks noChangeAspect="1" noChangeArrowheads="1"/>
          </p:cNvPicPr>
          <p:nvPr/>
        </p:nvPicPr>
        <p:blipFill>
          <a:blip r:embed="rId3" cstate="print"/>
          <a:srcRect/>
          <a:stretch>
            <a:fillRect/>
          </a:stretch>
        </p:blipFill>
        <p:spPr bwMode="auto">
          <a:xfrm>
            <a:off x="0" y="0"/>
            <a:ext cx="1103313" cy="110331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9A2B811E-E262-44E8-ADA5-3B9B674A0BE4}" type="slidenum">
              <a:rPr lang="zh-CN" altLang="en-US" smtClean="0"/>
              <a:pPr/>
              <a:t>1</a:t>
            </a:fld>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2B811E-E262-44E8-ADA5-3B9B674A0BE4}" type="slidenum">
              <a:rPr lang="zh-CN" altLang="en-US" smtClean="0"/>
              <a:pPr/>
              <a:t>2</a:t>
            </a:fld>
            <a:endParaRPr lang="zh-CN" altLang="en-US"/>
          </a:p>
        </p:txBody>
      </p:sp>
      <p:sp>
        <p:nvSpPr>
          <p:cNvPr id="3" name="TextBox 2"/>
          <p:cNvSpPr txBox="1"/>
          <p:nvPr/>
        </p:nvSpPr>
        <p:spPr>
          <a:xfrm>
            <a:off x="725713" y="174175"/>
            <a:ext cx="7939315" cy="1077218"/>
          </a:xfrm>
          <a:prstGeom prst="rect">
            <a:avLst/>
          </a:prstGeom>
          <a:noFill/>
        </p:spPr>
        <p:txBody>
          <a:bodyPr wrap="square" rtlCol="0">
            <a:spAutoFit/>
          </a:bodyPr>
          <a:lstStyle/>
          <a:p>
            <a:r>
              <a:rPr lang="en-US" altLang="zh-CN" sz="3200" dirty="0" smtClean="0"/>
              <a:t>T</a:t>
            </a:r>
            <a:r>
              <a:rPr lang="en-US" altLang="zh-CN" sz="3200" dirty="0" smtClean="0"/>
              <a:t>umor Microenvironment: </a:t>
            </a:r>
          </a:p>
          <a:p>
            <a:r>
              <a:rPr lang="en-US" altLang="zh-CN" sz="3200" dirty="0" smtClean="0"/>
              <a:t>Multiple Cell Types , Factors, Receptors</a:t>
            </a:r>
            <a:endParaRPr lang="zh-CN" altLang="en-US" sz="3200" dirty="0" smtClean="0"/>
          </a:p>
        </p:txBody>
      </p:sp>
      <p:cxnSp>
        <p:nvCxnSpPr>
          <p:cNvPr id="4" name="Straight Connector 3"/>
          <p:cNvCxnSpPr/>
          <p:nvPr/>
        </p:nvCxnSpPr>
        <p:spPr>
          <a:xfrm>
            <a:off x="809399" y="690793"/>
            <a:ext cx="6911975" cy="0"/>
          </a:xfrm>
          <a:prstGeom prst="line">
            <a:avLst/>
          </a:prstGeom>
          <a:ln w="63500" cmpd="thinThick">
            <a:solidFill>
              <a:srgbClr val="FF0000"/>
            </a:solidFill>
          </a:ln>
        </p:spPr>
        <p:style>
          <a:lnRef idx="1">
            <a:schemeClr val="accent1"/>
          </a:lnRef>
          <a:fillRef idx="0">
            <a:schemeClr val="accent1"/>
          </a:fillRef>
          <a:effectRef idx="0">
            <a:schemeClr val="accent1"/>
          </a:effectRef>
          <a:fontRef idx="minor">
            <a:schemeClr val="tx1"/>
          </a:fontRef>
        </p:style>
      </p:cxnSp>
      <p:pic>
        <p:nvPicPr>
          <p:cNvPr id="64514" name="Picture 2" descr="http://www.nature.com/nrc/journal/v7/n9/images/nrc2208-f1.jpg">
            <a:hlinkClick r:id="rId2"/>
          </p:cNvPr>
          <p:cNvPicPr>
            <a:picLocks noChangeAspect="1" noChangeArrowheads="1"/>
          </p:cNvPicPr>
          <p:nvPr/>
        </p:nvPicPr>
        <p:blipFill>
          <a:blip r:embed="rId3" cstate="print"/>
          <a:srcRect/>
          <a:stretch>
            <a:fillRect/>
          </a:stretch>
        </p:blipFill>
        <p:spPr bwMode="auto">
          <a:xfrm>
            <a:off x="119510" y="1274713"/>
            <a:ext cx="8805415" cy="5583287"/>
          </a:xfrm>
          <a:prstGeom prst="rect">
            <a:avLst/>
          </a:prstGeom>
          <a:noFill/>
        </p:spPr>
      </p:pic>
      <p:sp>
        <p:nvSpPr>
          <p:cNvPr id="6" name="TextBox 5"/>
          <p:cNvSpPr txBox="1"/>
          <p:nvPr/>
        </p:nvSpPr>
        <p:spPr>
          <a:xfrm>
            <a:off x="261258" y="5380672"/>
            <a:ext cx="1834156" cy="1477328"/>
          </a:xfrm>
          <a:prstGeom prst="rect">
            <a:avLst/>
          </a:prstGeom>
          <a:noFill/>
        </p:spPr>
        <p:txBody>
          <a:bodyPr wrap="none" rtlCol="0">
            <a:spAutoFit/>
          </a:bodyPr>
          <a:lstStyle/>
          <a:p>
            <a:r>
              <a:rPr lang="en-US" altLang="zh-CN" dirty="0" smtClean="0">
                <a:solidFill>
                  <a:schemeClr val="bg1"/>
                </a:solidFill>
              </a:rPr>
              <a:t>Growth Factors </a:t>
            </a:r>
          </a:p>
          <a:p>
            <a:r>
              <a:rPr lang="en-US" altLang="zh-CN" dirty="0" smtClean="0">
                <a:solidFill>
                  <a:schemeClr val="bg1"/>
                </a:solidFill>
              </a:rPr>
              <a:t>VEGF</a:t>
            </a:r>
          </a:p>
          <a:p>
            <a:r>
              <a:rPr lang="en-US" altLang="zh-CN" dirty="0" err="1" smtClean="0">
                <a:solidFill>
                  <a:schemeClr val="bg1"/>
                </a:solidFill>
              </a:rPr>
              <a:t>bFGF</a:t>
            </a:r>
            <a:endParaRPr lang="en-US" altLang="zh-CN" dirty="0" smtClean="0">
              <a:solidFill>
                <a:schemeClr val="bg1"/>
              </a:solidFill>
            </a:endParaRPr>
          </a:p>
          <a:p>
            <a:r>
              <a:rPr lang="en-US" altLang="zh-CN" dirty="0" smtClean="0">
                <a:solidFill>
                  <a:schemeClr val="bg1"/>
                </a:solidFill>
              </a:rPr>
              <a:t>EGF</a:t>
            </a:r>
          </a:p>
          <a:p>
            <a:r>
              <a:rPr lang="en-US" altLang="zh-CN" dirty="0" smtClean="0">
                <a:solidFill>
                  <a:schemeClr val="bg1"/>
                </a:solidFill>
              </a:rPr>
              <a:t>etc</a:t>
            </a:r>
            <a:endParaRPr lang="zh-CN" altLang="en-US" dirty="0">
              <a:solidFill>
                <a:schemeClr val="bg1"/>
              </a:solidFill>
            </a:endParaRPr>
          </a:p>
        </p:txBody>
      </p:sp>
      <p:sp>
        <p:nvSpPr>
          <p:cNvPr id="7" name="TextBox 6"/>
          <p:cNvSpPr txBox="1"/>
          <p:nvPr/>
        </p:nvSpPr>
        <p:spPr>
          <a:xfrm>
            <a:off x="2024742" y="5934670"/>
            <a:ext cx="2247731" cy="923330"/>
          </a:xfrm>
          <a:prstGeom prst="rect">
            <a:avLst/>
          </a:prstGeom>
          <a:noFill/>
        </p:spPr>
        <p:txBody>
          <a:bodyPr wrap="none" rtlCol="0">
            <a:spAutoFit/>
          </a:bodyPr>
          <a:lstStyle/>
          <a:p>
            <a:r>
              <a:rPr lang="en-US" altLang="zh-CN" dirty="0" err="1" smtClean="0">
                <a:solidFill>
                  <a:schemeClr val="bg1"/>
                </a:solidFill>
              </a:rPr>
              <a:t>Immuno</a:t>
            </a:r>
            <a:r>
              <a:rPr lang="en-US" altLang="zh-CN" dirty="0" smtClean="0">
                <a:solidFill>
                  <a:schemeClr val="bg1"/>
                </a:solidFill>
              </a:rPr>
              <a:t> Regulation</a:t>
            </a:r>
          </a:p>
          <a:p>
            <a:r>
              <a:rPr lang="en-US" altLang="zh-CN" dirty="0" smtClean="0">
                <a:solidFill>
                  <a:schemeClr val="bg1"/>
                </a:solidFill>
              </a:rPr>
              <a:t>Proteases</a:t>
            </a:r>
          </a:p>
          <a:p>
            <a:r>
              <a:rPr lang="en-US" altLang="zh-CN" dirty="0" err="1" smtClean="0">
                <a:solidFill>
                  <a:schemeClr val="bg1"/>
                </a:solidFill>
              </a:rPr>
              <a:t>Morphogens</a:t>
            </a:r>
            <a:endParaRPr lang="en-US" altLang="zh-CN" dirty="0" smtClean="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6"/>
          <p:cNvSpPr txBox="1">
            <a:spLocks noChangeArrowheads="1"/>
          </p:cNvSpPr>
          <p:nvPr/>
        </p:nvSpPr>
        <p:spPr bwMode="auto">
          <a:xfrm>
            <a:off x="895855" y="258968"/>
            <a:ext cx="7377690" cy="461665"/>
          </a:xfrm>
          <a:prstGeom prst="rect">
            <a:avLst/>
          </a:prstGeom>
          <a:noFill/>
          <a:ln w="38100" cmpd="dbl">
            <a:noFill/>
            <a:miter lim="800000"/>
            <a:headEnd/>
            <a:tailEnd/>
          </a:ln>
        </p:spPr>
        <p:txBody>
          <a:bodyPr wrap="square">
            <a:spAutoFit/>
          </a:bodyPr>
          <a:lstStyle/>
          <a:p>
            <a:pPr algn="ctr"/>
            <a:r>
              <a:rPr lang="en-US" altLang="zh-CN" sz="2400" b="1" dirty="0">
                <a:ea typeface="宋体" pitchFamily="2" charset="-122"/>
              </a:rPr>
              <a:t>AGR2 </a:t>
            </a:r>
            <a:r>
              <a:rPr lang="en-US" altLang="zh-CN" sz="2400" b="1" dirty="0" smtClean="0">
                <a:ea typeface="宋体" pitchFamily="2" charset="-122"/>
              </a:rPr>
              <a:t>Is a Key Factor in Tissue Remodeling</a:t>
            </a:r>
            <a:endParaRPr lang="zh-CN" altLang="en-US" sz="2400" b="1" dirty="0">
              <a:ea typeface="宋体" pitchFamily="2" charset="-122"/>
            </a:endParaRPr>
          </a:p>
        </p:txBody>
      </p:sp>
      <p:sp>
        <p:nvSpPr>
          <p:cNvPr id="8198" name="TextBox 5"/>
          <p:cNvSpPr txBox="1">
            <a:spLocks noChangeArrowheads="1"/>
          </p:cNvSpPr>
          <p:nvPr/>
        </p:nvSpPr>
        <p:spPr bwMode="auto">
          <a:xfrm>
            <a:off x="938885" y="1032493"/>
            <a:ext cx="8205115" cy="400110"/>
          </a:xfrm>
          <a:prstGeom prst="rect">
            <a:avLst/>
          </a:prstGeom>
          <a:noFill/>
          <a:ln w="9525">
            <a:noFill/>
            <a:miter lim="800000"/>
            <a:headEnd/>
            <a:tailEnd/>
          </a:ln>
        </p:spPr>
        <p:txBody>
          <a:bodyPr wrap="square">
            <a:spAutoFit/>
          </a:bodyPr>
          <a:lstStyle/>
          <a:p>
            <a:pPr>
              <a:buClr>
                <a:srgbClr val="0000CC"/>
              </a:buClr>
              <a:buFont typeface="Wingdings" pitchFamily="2" charset="2"/>
              <a:buChar char="u"/>
            </a:pPr>
            <a:r>
              <a:rPr lang="en-US" altLang="zh-CN" sz="2000" dirty="0" smtClean="0">
                <a:ea typeface="宋体" pitchFamily="2" charset="-122"/>
              </a:rPr>
              <a:t>  AGR2 is </a:t>
            </a:r>
            <a:r>
              <a:rPr lang="en-US" altLang="zh-CN" sz="2000" dirty="0">
                <a:ea typeface="宋体" pitchFamily="2" charset="-122"/>
              </a:rPr>
              <a:t>critical in regeneration and promotes </a:t>
            </a:r>
            <a:r>
              <a:rPr lang="en-US" altLang="zh-CN" sz="2000" dirty="0" smtClean="0">
                <a:ea typeface="宋体" pitchFamily="2" charset="-122"/>
              </a:rPr>
              <a:t>cancer formation</a:t>
            </a:r>
          </a:p>
        </p:txBody>
      </p:sp>
      <p:cxnSp>
        <p:nvCxnSpPr>
          <p:cNvPr id="7" name="Straight Connector 6"/>
          <p:cNvCxnSpPr/>
          <p:nvPr/>
        </p:nvCxnSpPr>
        <p:spPr>
          <a:xfrm>
            <a:off x="1116012" y="795771"/>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66057" y="1640117"/>
            <a:ext cx="8040913" cy="5116285"/>
            <a:chOff x="514350" y="1863724"/>
            <a:chExt cx="3314700" cy="3271983"/>
          </a:xfrm>
        </p:grpSpPr>
        <p:pic>
          <p:nvPicPr>
            <p:cNvPr id="8197" name="Picture 39" descr="772_Fa"/>
            <p:cNvPicPr>
              <a:picLocks noChangeAspect="1" noChangeArrowheads="1"/>
            </p:cNvPicPr>
            <p:nvPr/>
          </p:nvPicPr>
          <p:blipFill>
            <a:blip r:embed="rId2" cstate="print"/>
            <a:srcRect/>
            <a:stretch>
              <a:fillRect/>
            </a:stretch>
          </p:blipFill>
          <p:spPr bwMode="auto">
            <a:xfrm>
              <a:off x="514350" y="1863724"/>
              <a:ext cx="3314700" cy="2911475"/>
            </a:xfrm>
            <a:prstGeom prst="rect">
              <a:avLst/>
            </a:prstGeom>
            <a:noFill/>
            <a:ln w="9525">
              <a:noFill/>
              <a:miter lim="800000"/>
              <a:headEnd/>
              <a:tailEnd/>
            </a:ln>
          </p:spPr>
        </p:pic>
        <p:sp>
          <p:nvSpPr>
            <p:cNvPr id="17" name="Text Box 9"/>
            <p:cNvSpPr txBox="1">
              <a:spLocks noChangeArrowheads="1"/>
            </p:cNvSpPr>
            <p:nvPr/>
          </p:nvSpPr>
          <p:spPr bwMode="auto">
            <a:xfrm>
              <a:off x="936769" y="4859482"/>
              <a:ext cx="2260600" cy="276225"/>
            </a:xfrm>
            <a:prstGeom prst="rect">
              <a:avLst/>
            </a:prstGeom>
            <a:noFill/>
            <a:ln w="38100" cmpd="dbl">
              <a:noFill/>
              <a:miter lim="800000"/>
              <a:headEnd/>
              <a:tailEnd/>
            </a:ln>
          </p:spPr>
          <p:txBody>
            <a:bodyPr wrap="none">
              <a:spAutoFit/>
            </a:bodyPr>
            <a:lstStyle/>
            <a:p>
              <a:r>
                <a:rPr lang="en-US" altLang="zh-CN" sz="1200" dirty="0">
                  <a:ea typeface="宋体" pitchFamily="2" charset="-122"/>
                </a:rPr>
                <a:t>Science (2007)  Kumar  et al </a:t>
              </a:r>
            </a:p>
          </p:txBody>
        </p:sp>
      </p:grpSp>
      <p:sp>
        <p:nvSpPr>
          <p:cNvPr id="8" name="Slide Number Placeholder 7"/>
          <p:cNvSpPr>
            <a:spLocks noGrp="1"/>
          </p:cNvSpPr>
          <p:nvPr>
            <p:ph type="sldNum" sz="quarter" idx="12"/>
          </p:nvPr>
        </p:nvSpPr>
        <p:spPr/>
        <p:txBody>
          <a:bodyPr/>
          <a:lstStyle/>
          <a:p>
            <a:fld id="{9A2B811E-E262-44E8-ADA5-3B9B674A0BE4}" type="slidenum">
              <a:rPr lang="zh-CN" altLang="en-US" smtClean="0"/>
              <a:pPr/>
              <a:t>3</a:t>
            </a:fld>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8172" y="1228217"/>
            <a:ext cx="5681363" cy="830997"/>
          </a:xfrm>
          <a:prstGeom prst="rect">
            <a:avLst/>
          </a:prstGeom>
          <a:noFill/>
        </p:spPr>
        <p:txBody>
          <a:bodyPr wrap="none" rtlCol="0">
            <a:spAutoFit/>
          </a:bodyPr>
          <a:lstStyle/>
          <a:p>
            <a:pPr algn="ctr"/>
            <a:r>
              <a:rPr lang="en-US" altLang="zh-CN" sz="2400" dirty="0" smtClean="0"/>
              <a:t>Tumor Remodels Its Microenvironment </a:t>
            </a:r>
          </a:p>
          <a:p>
            <a:pPr algn="ctr"/>
            <a:r>
              <a:rPr lang="en-US" altLang="zh-CN" sz="2400" dirty="0" smtClean="0"/>
              <a:t>With Multiple Secreted Factors</a:t>
            </a:r>
            <a:endParaRPr lang="zh-CN" altLang="en-US" sz="2400" dirty="0"/>
          </a:p>
        </p:txBody>
      </p:sp>
      <p:cxnSp>
        <p:nvCxnSpPr>
          <p:cNvPr id="3" name="Straight Connector 2"/>
          <p:cNvCxnSpPr/>
          <p:nvPr/>
        </p:nvCxnSpPr>
        <p:spPr>
          <a:xfrm>
            <a:off x="983570" y="1068161"/>
            <a:ext cx="6911975" cy="0"/>
          </a:xfrm>
          <a:prstGeom prst="line">
            <a:avLst/>
          </a:prstGeom>
          <a:ln w="6350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p:txBody>
          <a:bodyPr/>
          <a:lstStyle/>
          <a:p>
            <a:fld id="{9A2B811E-E262-44E8-ADA5-3B9B674A0BE4}" type="slidenum">
              <a:rPr lang="zh-CN" altLang="en-US" smtClean="0"/>
              <a:pPr/>
              <a:t>4</a:t>
            </a:fld>
            <a:endParaRPr lang="zh-CN" altLang="en-US"/>
          </a:p>
        </p:txBody>
      </p:sp>
      <p:pic>
        <p:nvPicPr>
          <p:cNvPr id="6" name="Picture 10" descr="DSC00773.JPG"/>
          <p:cNvPicPr>
            <a:picLocks noChangeAspect="1"/>
          </p:cNvPicPr>
          <p:nvPr/>
        </p:nvPicPr>
        <p:blipFill>
          <a:blip r:embed="rId2" cstate="print">
            <a:lum bright="-18000"/>
          </a:blip>
          <a:srcRect l="42451" t="49718" r="42517" b="34194"/>
          <a:stretch>
            <a:fillRect/>
          </a:stretch>
        </p:blipFill>
        <p:spPr bwMode="auto">
          <a:xfrm>
            <a:off x="3177269" y="2247900"/>
            <a:ext cx="5747656" cy="4610100"/>
          </a:xfrm>
          <a:prstGeom prst="rect">
            <a:avLst/>
          </a:prstGeom>
          <a:noFill/>
          <a:ln w="9525">
            <a:noFill/>
            <a:miter lim="800000"/>
            <a:headEnd/>
            <a:tailEnd/>
          </a:ln>
        </p:spPr>
      </p:pic>
      <p:sp>
        <p:nvSpPr>
          <p:cNvPr id="7" name="TextBox 6"/>
          <p:cNvSpPr txBox="1"/>
          <p:nvPr/>
        </p:nvSpPr>
        <p:spPr>
          <a:xfrm>
            <a:off x="275770" y="0"/>
            <a:ext cx="8649155" cy="1015663"/>
          </a:xfrm>
          <a:prstGeom prst="rect">
            <a:avLst/>
          </a:prstGeom>
          <a:noFill/>
        </p:spPr>
        <p:txBody>
          <a:bodyPr wrap="square" rtlCol="0">
            <a:spAutoFit/>
          </a:bodyPr>
          <a:lstStyle/>
          <a:p>
            <a:pPr algn="ctr"/>
            <a:r>
              <a:rPr lang="en-US" altLang="zh-CN" sz="2800" dirty="0" smtClean="0"/>
              <a:t>Targeting Cancer </a:t>
            </a:r>
            <a:r>
              <a:rPr lang="en-US" altLang="zh-CN" sz="2800" dirty="0" smtClean="0"/>
              <a:t>Microenvironment: </a:t>
            </a:r>
            <a:endParaRPr lang="en-US" altLang="zh-CN" sz="2800" dirty="0" smtClean="0"/>
          </a:p>
          <a:p>
            <a:pPr algn="ctr"/>
            <a:r>
              <a:rPr lang="en-US" altLang="zh-CN" sz="3200" dirty="0" smtClean="0"/>
              <a:t>Beyond Angiogenesis ?</a:t>
            </a:r>
            <a:endParaRPr lang="zh-CN" altLang="en-US" sz="3200" dirty="0"/>
          </a:p>
        </p:txBody>
      </p:sp>
      <p:sp>
        <p:nvSpPr>
          <p:cNvPr id="9" name="TextBox 8"/>
          <p:cNvSpPr txBox="1"/>
          <p:nvPr/>
        </p:nvSpPr>
        <p:spPr>
          <a:xfrm>
            <a:off x="340133" y="3018971"/>
            <a:ext cx="2276585" cy="2246769"/>
          </a:xfrm>
          <a:prstGeom prst="rect">
            <a:avLst/>
          </a:prstGeom>
          <a:noFill/>
        </p:spPr>
        <p:txBody>
          <a:bodyPr wrap="none" rtlCol="0">
            <a:spAutoFit/>
          </a:bodyPr>
          <a:lstStyle/>
          <a:p>
            <a:pPr>
              <a:buClr>
                <a:srgbClr val="FF0000"/>
              </a:buClr>
              <a:buFont typeface="Wingdings" pitchFamily="2" charset="2"/>
              <a:buChar char="u"/>
            </a:pPr>
            <a:r>
              <a:rPr lang="en-US" altLang="zh-CN" sz="2000" dirty="0" smtClean="0"/>
              <a:t> Migration</a:t>
            </a:r>
          </a:p>
          <a:p>
            <a:pPr>
              <a:buClr>
                <a:srgbClr val="FF0000"/>
              </a:buClr>
              <a:buFont typeface="Wingdings" pitchFamily="2" charset="2"/>
              <a:buChar char="u"/>
            </a:pPr>
            <a:endParaRPr lang="en-US" altLang="zh-CN" sz="2000" dirty="0" smtClean="0"/>
          </a:p>
          <a:p>
            <a:pPr>
              <a:buClr>
                <a:srgbClr val="FF0000"/>
              </a:buClr>
              <a:buFont typeface="Wingdings" pitchFamily="2" charset="2"/>
              <a:buChar char="u"/>
            </a:pPr>
            <a:r>
              <a:rPr lang="en-US" altLang="zh-CN" sz="2000" dirty="0" smtClean="0"/>
              <a:t> Cell Cycle</a:t>
            </a:r>
          </a:p>
          <a:p>
            <a:pPr>
              <a:buClr>
                <a:srgbClr val="FF0000"/>
              </a:buClr>
              <a:buFont typeface="Wingdings" pitchFamily="2" charset="2"/>
              <a:buChar char="u"/>
            </a:pPr>
            <a:endParaRPr lang="en-US" altLang="zh-CN" sz="2000" dirty="0" smtClean="0"/>
          </a:p>
          <a:p>
            <a:pPr>
              <a:buClr>
                <a:srgbClr val="FF0000"/>
              </a:buClr>
              <a:buFont typeface="Wingdings" pitchFamily="2" charset="2"/>
              <a:buChar char="u"/>
            </a:pPr>
            <a:r>
              <a:rPr lang="en-US" altLang="zh-CN" sz="2000" dirty="0" smtClean="0"/>
              <a:t> </a:t>
            </a:r>
            <a:r>
              <a:rPr lang="en-US" altLang="zh-CN" sz="2000" dirty="0" err="1" smtClean="0"/>
              <a:t>Vascularization</a:t>
            </a:r>
            <a:endParaRPr lang="en-US" altLang="zh-CN" sz="2000" dirty="0" smtClean="0"/>
          </a:p>
          <a:p>
            <a:pPr>
              <a:buClr>
                <a:srgbClr val="FF0000"/>
              </a:buClr>
              <a:buFont typeface="Wingdings" pitchFamily="2" charset="2"/>
              <a:buChar char="u"/>
            </a:pPr>
            <a:endParaRPr lang="en-US" altLang="zh-CN" sz="2000" dirty="0" smtClean="0"/>
          </a:p>
          <a:p>
            <a:pPr>
              <a:buClr>
                <a:srgbClr val="FF0000"/>
              </a:buClr>
              <a:buFont typeface="Wingdings" pitchFamily="2" charset="2"/>
              <a:buChar char="u"/>
            </a:pPr>
            <a:endParaRPr lang="en-US" altLang="zh-CN" sz="2000" dirty="0" smtClean="0"/>
          </a:p>
        </p:txBody>
      </p:sp>
      <p:sp>
        <p:nvSpPr>
          <p:cNvPr id="10" name="TextBox 9"/>
          <p:cNvSpPr txBox="1"/>
          <p:nvPr/>
        </p:nvSpPr>
        <p:spPr>
          <a:xfrm>
            <a:off x="198425" y="2247900"/>
            <a:ext cx="2569934" cy="461665"/>
          </a:xfrm>
          <a:prstGeom prst="rect">
            <a:avLst/>
          </a:prstGeom>
          <a:noFill/>
        </p:spPr>
        <p:txBody>
          <a:bodyPr wrap="none" rtlCol="0">
            <a:spAutoFit/>
          </a:bodyPr>
          <a:lstStyle/>
          <a:p>
            <a:r>
              <a:rPr lang="en-US" altLang="zh-CN" sz="2400" dirty="0" smtClean="0"/>
              <a:t>Non-tumor Cells:</a:t>
            </a:r>
            <a:endParaRPr lang="zh-CN"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64243" y="1612332"/>
            <a:ext cx="8040914" cy="5245668"/>
            <a:chOff x="4572000" y="1998662"/>
            <a:chExt cx="3586163" cy="3251345"/>
          </a:xfrm>
        </p:grpSpPr>
        <p:pic>
          <p:nvPicPr>
            <p:cNvPr id="3" name="Picture 7" descr="Figure 2."/>
            <p:cNvPicPr>
              <a:picLocks noChangeAspect="1" noChangeArrowheads="1"/>
            </p:cNvPicPr>
            <p:nvPr/>
          </p:nvPicPr>
          <p:blipFill>
            <a:blip r:embed="rId2" cstate="print"/>
            <a:srcRect/>
            <a:stretch>
              <a:fillRect/>
            </a:stretch>
          </p:blipFill>
          <p:spPr bwMode="auto">
            <a:xfrm>
              <a:off x="4572000" y="1998662"/>
              <a:ext cx="3586163" cy="2860675"/>
            </a:xfrm>
            <a:prstGeom prst="rect">
              <a:avLst/>
            </a:prstGeom>
            <a:noFill/>
            <a:ln w="9525">
              <a:noFill/>
              <a:miter lim="800000"/>
              <a:headEnd/>
              <a:tailEnd/>
            </a:ln>
          </p:spPr>
        </p:pic>
        <p:sp>
          <p:nvSpPr>
            <p:cNvPr id="4" name="Text Box 9"/>
            <p:cNvSpPr txBox="1">
              <a:spLocks noChangeArrowheads="1"/>
            </p:cNvSpPr>
            <p:nvPr/>
          </p:nvSpPr>
          <p:spPr bwMode="auto">
            <a:xfrm>
              <a:off x="4784869" y="4973782"/>
              <a:ext cx="3281363" cy="276225"/>
            </a:xfrm>
            <a:prstGeom prst="rect">
              <a:avLst/>
            </a:prstGeom>
            <a:noFill/>
            <a:ln w="38100" cmpd="dbl">
              <a:noFill/>
              <a:miter lim="800000"/>
              <a:headEnd/>
              <a:tailEnd/>
            </a:ln>
          </p:spPr>
          <p:txBody>
            <a:bodyPr wrap="none">
              <a:spAutoFit/>
            </a:bodyPr>
            <a:lstStyle/>
            <a:p>
              <a:r>
                <a:rPr lang="en-US" altLang="zh-CN" sz="1200" dirty="0">
                  <a:ea typeface="宋体" pitchFamily="2" charset="-122"/>
                </a:rPr>
                <a:t>Cancer Research (2008) Wang Zheng et al </a:t>
              </a:r>
            </a:p>
          </p:txBody>
        </p:sp>
      </p:grpSp>
      <p:sp>
        <p:nvSpPr>
          <p:cNvPr id="5" name="Text Box 36"/>
          <p:cNvSpPr txBox="1">
            <a:spLocks noChangeArrowheads="1"/>
          </p:cNvSpPr>
          <p:nvPr/>
        </p:nvSpPr>
        <p:spPr bwMode="auto">
          <a:xfrm>
            <a:off x="1652652" y="229940"/>
            <a:ext cx="6199577" cy="461665"/>
          </a:xfrm>
          <a:prstGeom prst="rect">
            <a:avLst/>
          </a:prstGeom>
          <a:noFill/>
          <a:ln w="38100" cmpd="dbl">
            <a:noFill/>
            <a:miter lim="800000"/>
            <a:headEnd/>
            <a:tailEnd/>
          </a:ln>
        </p:spPr>
        <p:txBody>
          <a:bodyPr wrap="square">
            <a:spAutoFit/>
          </a:bodyPr>
          <a:lstStyle/>
          <a:p>
            <a:pPr algn="ctr"/>
            <a:r>
              <a:rPr lang="en-US" altLang="zh-CN" sz="2400" b="1" dirty="0">
                <a:ea typeface="宋体" pitchFamily="2" charset="-122"/>
              </a:rPr>
              <a:t>AGR2 </a:t>
            </a:r>
            <a:r>
              <a:rPr lang="en-US" altLang="zh-CN" sz="2400" b="1" dirty="0" smtClean="0">
                <a:ea typeface="宋体" pitchFamily="2" charset="-122"/>
              </a:rPr>
              <a:t>Is a Drug Target Against Cancer</a:t>
            </a:r>
            <a:endParaRPr lang="zh-CN" altLang="en-US" sz="2400" b="1" dirty="0">
              <a:ea typeface="宋体" pitchFamily="2" charset="-122"/>
            </a:endParaRPr>
          </a:p>
        </p:txBody>
      </p:sp>
      <p:sp>
        <p:nvSpPr>
          <p:cNvPr id="6" name="TextBox 5"/>
          <p:cNvSpPr txBox="1">
            <a:spLocks noChangeArrowheads="1"/>
          </p:cNvSpPr>
          <p:nvPr/>
        </p:nvSpPr>
        <p:spPr bwMode="auto">
          <a:xfrm>
            <a:off x="565010" y="916379"/>
            <a:ext cx="8039380" cy="461665"/>
          </a:xfrm>
          <a:prstGeom prst="rect">
            <a:avLst/>
          </a:prstGeom>
          <a:noFill/>
          <a:ln w="9525">
            <a:noFill/>
            <a:miter lim="800000"/>
            <a:headEnd/>
            <a:tailEnd/>
          </a:ln>
        </p:spPr>
        <p:txBody>
          <a:bodyPr wrap="none">
            <a:spAutoFit/>
          </a:bodyPr>
          <a:lstStyle/>
          <a:p>
            <a:pPr>
              <a:buClr>
                <a:srgbClr val="0000CC"/>
              </a:buClr>
              <a:buFont typeface="Wingdings" pitchFamily="2" charset="2"/>
              <a:buChar char="u"/>
            </a:pPr>
            <a:r>
              <a:rPr lang="en-US" altLang="zh-CN" sz="2400" dirty="0" smtClean="0">
                <a:ea typeface="宋体" pitchFamily="2" charset="-122"/>
              </a:rPr>
              <a:t>  AGR2 </a:t>
            </a:r>
            <a:r>
              <a:rPr lang="en-US" altLang="zh-CN" sz="2400" dirty="0" err="1" smtClean="0">
                <a:ea typeface="宋体" pitchFamily="2" charset="-122"/>
              </a:rPr>
              <a:t>Overexpression</a:t>
            </a:r>
            <a:r>
              <a:rPr lang="en-US" altLang="zh-CN" sz="2400" dirty="0" smtClean="0">
                <a:ea typeface="宋体" pitchFamily="2" charset="-122"/>
              </a:rPr>
              <a:t> increases </a:t>
            </a:r>
            <a:r>
              <a:rPr lang="en-US" altLang="zh-CN" sz="2400" dirty="0" err="1" smtClean="0">
                <a:ea typeface="宋体" pitchFamily="2" charset="-122"/>
              </a:rPr>
              <a:t>tumorigenic</a:t>
            </a:r>
            <a:r>
              <a:rPr lang="en-US" altLang="zh-CN" sz="2400" dirty="0" smtClean="0">
                <a:ea typeface="宋体" pitchFamily="2" charset="-122"/>
              </a:rPr>
              <a:t> potential</a:t>
            </a:r>
            <a:endParaRPr lang="zh-CN" altLang="en-US" sz="2400" dirty="0">
              <a:ea typeface="宋体" pitchFamily="2" charset="-122"/>
            </a:endParaRPr>
          </a:p>
        </p:txBody>
      </p:sp>
      <p:cxnSp>
        <p:nvCxnSpPr>
          <p:cNvPr id="7" name="Straight Connector 6"/>
          <p:cNvCxnSpPr/>
          <p:nvPr/>
        </p:nvCxnSpPr>
        <p:spPr>
          <a:xfrm>
            <a:off x="1143226" y="777876"/>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p:txBody>
          <a:bodyPr/>
          <a:lstStyle/>
          <a:p>
            <a:fld id="{9A2B811E-E262-44E8-ADA5-3B9B674A0BE4}" type="slidenum">
              <a:rPr lang="zh-CN" altLang="en-US" smtClean="0"/>
              <a:pPr/>
              <a:t>5</a:t>
            </a:fld>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10305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solidFill>
                  <a:schemeClr val="bg1"/>
                </a:solidFill>
                <a:latin typeface="Arial Unicode MS" pitchFamily="34" charset="-122"/>
                <a:ea typeface="Arial Unicode MS" pitchFamily="34" charset="-122"/>
                <a:cs typeface="Arial Unicode MS" pitchFamily="34" charset="-122"/>
              </a:rPr>
              <a:t>AGR2 Is Expressed Through Low Serum Induction</a:t>
            </a:r>
            <a:endParaRPr lang="zh-CN" altLang="en-US" sz="2400" dirty="0">
              <a:solidFill>
                <a:schemeClr val="bg1"/>
              </a:solidFill>
              <a:latin typeface="Arial Unicode MS" pitchFamily="34" charset="-122"/>
              <a:ea typeface="Arial Unicode MS" pitchFamily="34" charset="-122"/>
              <a:cs typeface="Arial Unicode MS" pitchFamily="34" charset="-122"/>
            </a:endParaRPr>
          </a:p>
        </p:txBody>
      </p:sp>
      <p:pic>
        <p:nvPicPr>
          <p:cNvPr id="4" name="图片 1" descr="幻灯片3.jpg"/>
          <p:cNvPicPr>
            <a:picLocks noChangeAspect="1"/>
          </p:cNvPicPr>
          <p:nvPr/>
        </p:nvPicPr>
        <p:blipFill>
          <a:blip r:embed="rId2" cstate="print">
            <a:lum bright="12000" contrast="39000"/>
          </a:blip>
          <a:srcRect l="13219" t="7854" r="13075" b="19044"/>
          <a:stretch>
            <a:fillRect/>
          </a:stretch>
        </p:blipFill>
        <p:spPr bwMode="auto">
          <a:xfrm>
            <a:off x="-2" y="711200"/>
            <a:ext cx="9144001" cy="6158083"/>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9A2B811E-E262-44E8-ADA5-3B9B674A0BE4}" type="slidenum">
              <a:rPr lang="zh-CN" altLang="en-US" smtClean="0"/>
              <a:pPr/>
              <a:t>6</a:t>
            </a:fld>
            <a:endParaRPr lang="zh-CN" altLang="en-US"/>
          </a:p>
        </p:txBody>
      </p:sp>
      <p:pic>
        <p:nvPicPr>
          <p:cNvPr id="3" name="图片 1" descr="幻灯片3.jpg"/>
          <p:cNvPicPr>
            <a:picLocks noChangeAspect="1"/>
          </p:cNvPicPr>
          <p:nvPr/>
        </p:nvPicPr>
        <p:blipFill>
          <a:blip r:embed="rId2" cstate="print">
            <a:lum bright="59000" contrast="70000"/>
          </a:blip>
          <a:srcRect l="50079" t="55126" r="17204" b="21434"/>
          <a:stretch>
            <a:fillRect/>
          </a:stretch>
        </p:blipFill>
        <p:spPr bwMode="auto">
          <a:xfrm>
            <a:off x="4165600" y="4426857"/>
            <a:ext cx="4759325" cy="2431144"/>
          </a:xfrm>
          <a:prstGeom prst="rect">
            <a:avLst/>
          </a:prstGeom>
          <a:noFill/>
          <a:ln w="9525">
            <a:noFill/>
            <a:miter lim="800000"/>
            <a:headEnd/>
            <a:tailEnd/>
          </a:ln>
        </p:spPr>
      </p:pic>
      <p:sp>
        <p:nvSpPr>
          <p:cNvPr id="5" name="TextBox 4"/>
          <p:cNvSpPr txBox="1"/>
          <p:nvPr/>
        </p:nvSpPr>
        <p:spPr>
          <a:xfrm>
            <a:off x="4572000" y="4151085"/>
            <a:ext cx="1625766" cy="369332"/>
          </a:xfrm>
          <a:prstGeom prst="rect">
            <a:avLst/>
          </a:prstGeom>
          <a:noFill/>
        </p:spPr>
        <p:txBody>
          <a:bodyPr wrap="none" rtlCol="0">
            <a:spAutoFit/>
          </a:bodyPr>
          <a:lstStyle/>
          <a:p>
            <a:r>
              <a:rPr lang="en-US" altLang="zh-CN" dirty="0" smtClean="0">
                <a:solidFill>
                  <a:schemeClr val="bg1"/>
                </a:solidFill>
              </a:rPr>
              <a:t>Surface AGR2</a:t>
            </a:r>
            <a:endParaRPr lang="zh-CN" altLang="en-US" dirty="0">
              <a:solidFill>
                <a:schemeClr val="bg1"/>
              </a:solidFill>
            </a:endParaRPr>
          </a:p>
        </p:txBody>
      </p:sp>
      <p:sp>
        <p:nvSpPr>
          <p:cNvPr id="6" name="TextBox 5"/>
          <p:cNvSpPr txBox="1"/>
          <p:nvPr/>
        </p:nvSpPr>
        <p:spPr>
          <a:xfrm>
            <a:off x="6952343" y="4136572"/>
            <a:ext cx="1737976" cy="369332"/>
          </a:xfrm>
          <a:prstGeom prst="rect">
            <a:avLst/>
          </a:prstGeom>
          <a:noFill/>
        </p:spPr>
        <p:txBody>
          <a:bodyPr wrap="none" rtlCol="0">
            <a:spAutoFit/>
          </a:bodyPr>
          <a:lstStyle/>
          <a:p>
            <a:r>
              <a:rPr lang="en-US" altLang="zh-CN" dirty="0" smtClean="0">
                <a:solidFill>
                  <a:schemeClr val="bg1"/>
                </a:solidFill>
              </a:rPr>
              <a:t>Internal AGR2</a:t>
            </a:r>
            <a:endParaRPr lang="zh-CN" altLang="en-US" dirty="0">
              <a:solidFill>
                <a:schemeClr val="bg1"/>
              </a:solidFill>
            </a:endParaRPr>
          </a:p>
        </p:txBody>
      </p:sp>
      <p:cxnSp>
        <p:nvCxnSpPr>
          <p:cNvPr id="8" name="Straight Connector 7"/>
          <p:cNvCxnSpPr/>
          <p:nvPr/>
        </p:nvCxnSpPr>
        <p:spPr>
          <a:xfrm>
            <a:off x="1143227" y="719818"/>
            <a:ext cx="6911975" cy="0"/>
          </a:xfrm>
          <a:prstGeom prst="line">
            <a:avLst/>
          </a:prstGeom>
          <a:ln w="63500" cmpd="thinThick">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a:grpSpLocks/>
          </p:cNvGrpSpPr>
          <p:nvPr/>
        </p:nvGrpSpPr>
        <p:grpSpPr bwMode="auto">
          <a:xfrm>
            <a:off x="0" y="2700338"/>
            <a:ext cx="9144000" cy="3959225"/>
            <a:chOff x="0" y="1654630"/>
            <a:chExt cx="9144000" cy="4412344"/>
          </a:xfrm>
        </p:grpSpPr>
        <p:graphicFrame>
          <p:nvGraphicFramePr>
            <p:cNvPr id="5" name="Chart 4"/>
            <p:cNvGraphicFramePr/>
            <p:nvPr/>
          </p:nvGraphicFramePr>
          <p:xfrm>
            <a:off x="0" y="1654630"/>
            <a:ext cx="9144000" cy="4020456"/>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696913" y="5166459"/>
              <a:ext cx="8040687" cy="900515"/>
            </a:xfrm>
            <a:prstGeom prst="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 name="Isosceles Triangle 5"/>
            <p:cNvSpPr/>
            <p:nvPr/>
          </p:nvSpPr>
          <p:spPr>
            <a:xfrm>
              <a:off x="2728913" y="5208919"/>
              <a:ext cx="1393825" cy="376837"/>
            </a:xfrm>
            <a:prstGeom prst="triangle">
              <a:avLst>
                <a:gd name="adj" fmla="val 10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Isosceles Triangle 7"/>
            <p:cNvSpPr/>
            <p:nvPr/>
          </p:nvSpPr>
          <p:spPr>
            <a:xfrm>
              <a:off x="5268913" y="5159382"/>
              <a:ext cx="1393825" cy="378605"/>
            </a:xfrm>
            <a:prstGeom prst="triangle">
              <a:avLst>
                <a:gd name="adj" fmla="val 10000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303" name="TextBox 8"/>
            <p:cNvSpPr txBox="1">
              <a:spLocks noChangeArrowheads="1"/>
            </p:cNvSpPr>
            <p:nvPr/>
          </p:nvSpPr>
          <p:spPr bwMode="auto">
            <a:xfrm>
              <a:off x="957943" y="5500915"/>
              <a:ext cx="992579" cy="369332"/>
            </a:xfrm>
            <a:prstGeom prst="rect">
              <a:avLst/>
            </a:prstGeom>
            <a:noFill/>
            <a:ln w="9525">
              <a:noFill/>
              <a:miter lim="800000"/>
              <a:headEnd/>
              <a:tailEnd/>
            </a:ln>
          </p:spPr>
          <p:txBody>
            <a:bodyPr wrap="none">
              <a:spAutoFit/>
            </a:bodyPr>
            <a:lstStyle/>
            <a:p>
              <a:r>
                <a:rPr lang="en-US" altLang="zh-CN" b="1">
                  <a:solidFill>
                    <a:schemeClr val="bg1"/>
                  </a:solidFill>
                  <a:latin typeface="Book Antiqua" pitchFamily="18" charset="0"/>
                </a:rPr>
                <a:t>Control</a:t>
              </a:r>
              <a:endParaRPr lang="zh-CN" altLang="en-US" b="1">
                <a:solidFill>
                  <a:schemeClr val="bg1"/>
                </a:solidFill>
                <a:latin typeface="Book Antiqua" pitchFamily="18" charset="0"/>
              </a:endParaRPr>
            </a:p>
          </p:txBody>
        </p:sp>
        <p:sp>
          <p:nvSpPr>
            <p:cNvPr id="12304" name="TextBox 9"/>
            <p:cNvSpPr txBox="1">
              <a:spLocks noChangeArrowheads="1"/>
            </p:cNvSpPr>
            <p:nvPr/>
          </p:nvSpPr>
          <p:spPr bwMode="auto">
            <a:xfrm>
              <a:off x="2779486" y="5638799"/>
              <a:ext cx="1358064" cy="369332"/>
            </a:xfrm>
            <a:prstGeom prst="rect">
              <a:avLst/>
            </a:prstGeom>
            <a:noFill/>
            <a:ln w="9525">
              <a:noFill/>
              <a:miter lim="800000"/>
              <a:headEnd/>
              <a:tailEnd/>
            </a:ln>
          </p:spPr>
          <p:txBody>
            <a:bodyPr wrap="none">
              <a:spAutoFit/>
            </a:bodyPr>
            <a:lstStyle/>
            <a:p>
              <a:r>
                <a:rPr lang="en-US" altLang="zh-CN" b="1">
                  <a:solidFill>
                    <a:schemeClr val="bg1"/>
                  </a:solidFill>
                  <a:latin typeface="Book Antiqua" pitchFamily="18" charset="0"/>
                </a:rPr>
                <a:t>Anti VEGF</a:t>
              </a:r>
              <a:endParaRPr lang="zh-CN" altLang="en-US" b="1">
                <a:solidFill>
                  <a:schemeClr val="bg1"/>
                </a:solidFill>
                <a:latin typeface="Book Antiqua" pitchFamily="18" charset="0"/>
              </a:endParaRPr>
            </a:p>
          </p:txBody>
        </p:sp>
        <p:sp>
          <p:nvSpPr>
            <p:cNvPr id="12305" name="TextBox 11"/>
            <p:cNvSpPr txBox="1">
              <a:spLocks noChangeArrowheads="1"/>
            </p:cNvSpPr>
            <p:nvPr/>
          </p:nvSpPr>
          <p:spPr bwMode="auto">
            <a:xfrm>
              <a:off x="5266871" y="5646057"/>
              <a:ext cx="1370888" cy="369332"/>
            </a:xfrm>
            <a:prstGeom prst="rect">
              <a:avLst/>
            </a:prstGeom>
            <a:noFill/>
            <a:ln w="9525">
              <a:noFill/>
              <a:miter lim="800000"/>
              <a:headEnd/>
              <a:tailEnd/>
            </a:ln>
          </p:spPr>
          <p:txBody>
            <a:bodyPr wrap="none">
              <a:spAutoFit/>
            </a:bodyPr>
            <a:lstStyle/>
            <a:p>
              <a:r>
                <a:rPr lang="en-US" altLang="zh-CN" b="1">
                  <a:solidFill>
                    <a:schemeClr val="bg1"/>
                  </a:solidFill>
                  <a:latin typeface="Book Antiqua" pitchFamily="18" charset="0"/>
                </a:rPr>
                <a:t>Anti AGR2</a:t>
              </a:r>
              <a:endParaRPr lang="zh-CN" altLang="en-US" b="1">
                <a:solidFill>
                  <a:schemeClr val="bg1"/>
                </a:solidFill>
                <a:latin typeface="Book Antiqua" pitchFamily="18" charset="0"/>
              </a:endParaRPr>
            </a:p>
          </p:txBody>
        </p:sp>
        <p:sp>
          <p:nvSpPr>
            <p:cNvPr id="12306" name="TextBox 12"/>
            <p:cNvSpPr txBox="1">
              <a:spLocks noChangeArrowheads="1"/>
            </p:cNvSpPr>
            <p:nvPr/>
          </p:nvSpPr>
          <p:spPr bwMode="auto">
            <a:xfrm>
              <a:off x="7190014" y="5275943"/>
              <a:ext cx="1435008" cy="646331"/>
            </a:xfrm>
            <a:prstGeom prst="rect">
              <a:avLst/>
            </a:prstGeom>
            <a:noFill/>
            <a:ln w="9525">
              <a:noFill/>
              <a:miter lim="800000"/>
              <a:headEnd/>
              <a:tailEnd/>
            </a:ln>
          </p:spPr>
          <p:txBody>
            <a:bodyPr wrap="none">
              <a:spAutoFit/>
            </a:bodyPr>
            <a:lstStyle/>
            <a:p>
              <a:r>
                <a:rPr lang="en-US" altLang="zh-CN" b="1">
                  <a:solidFill>
                    <a:schemeClr val="bg1"/>
                  </a:solidFill>
                  <a:latin typeface="Book Antiqua" pitchFamily="18" charset="0"/>
                </a:rPr>
                <a:t>Anti-VEGF </a:t>
              </a:r>
            </a:p>
            <a:p>
              <a:r>
                <a:rPr lang="en-US" altLang="zh-CN" b="1">
                  <a:solidFill>
                    <a:schemeClr val="bg1"/>
                  </a:solidFill>
                  <a:latin typeface="Book Antiqua" pitchFamily="18" charset="0"/>
                </a:rPr>
                <a:t>Anti-AGR2</a:t>
              </a:r>
              <a:endParaRPr lang="zh-CN" altLang="en-US" b="1">
                <a:solidFill>
                  <a:schemeClr val="bg1"/>
                </a:solidFill>
                <a:latin typeface="Book Antiqua" pitchFamily="18" charset="0"/>
              </a:endParaRPr>
            </a:p>
          </p:txBody>
        </p:sp>
      </p:grpSp>
      <p:sp>
        <p:nvSpPr>
          <p:cNvPr id="12291" name="TextBox 16"/>
          <p:cNvSpPr txBox="1">
            <a:spLocks noChangeArrowheads="1"/>
          </p:cNvSpPr>
          <p:nvPr/>
        </p:nvSpPr>
        <p:spPr bwMode="auto">
          <a:xfrm>
            <a:off x="3424238" y="2978150"/>
            <a:ext cx="3521075" cy="369888"/>
          </a:xfrm>
          <a:prstGeom prst="rect">
            <a:avLst/>
          </a:prstGeom>
          <a:solidFill>
            <a:schemeClr val="accent2"/>
          </a:solidFill>
          <a:ln w="9525">
            <a:noFill/>
            <a:miter lim="800000"/>
            <a:headEnd/>
            <a:tailEnd/>
          </a:ln>
        </p:spPr>
        <p:txBody>
          <a:bodyPr wrap="none">
            <a:spAutoFit/>
          </a:bodyPr>
          <a:lstStyle/>
          <a:p>
            <a:r>
              <a:rPr lang="en-US" altLang="zh-CN">
                <a:latin typeface="Book Antiqua" pitchFamily="18" charset="0"/>
              </a:rPr>
              <a:t>Degree of HUVC tube formation</a:t>
            </a:r>
            <a:endParaRPr lang="zh-CN" altLang="en-US">
              <a:latin typeface="Book Antiqua" pitchFamily="18" charset="0"/>
            </a:endParaRPr>
          </a:p>
        </p:txBody>
      </p:sp>
      <p:sp>
        <p:nvSpPr>
          <p:cNvPr id="12292" name="TextBox 17"/>
          <p:cNvSpPr txBox="1">
            <a:spLocks noChangeArrowheads="1"/>
          </p:cNvSpPr>
          <p:nvPr/>
        </p:nvSpPr>
        <p:spPr bwMode="auto">
          <a:xfrm>
            <a:off x="2251369" y="260578"/>
            <a:ext cx="4666662" cy="1077218"/>
          </a:xfrm>
          <a:prstGeom prst="rect">
            <a:avLst/>
          </a:prstGeom>
          <a:noFill/>
          <a:ln w="9525">
            <a:noFill/>
            <a:miter lim="800000"/>
            <a:headEnd/>
            <a:tailEnd/>
          </a:ln>
        </p:spPr>
        <p:txBody>
          <a:bodyPr wrap="none">
            <a:spAutoFit/>
          </a:bodyPr>
          <a:lstStyle/>
          <a:p>
            <a:pPr algn="ctr"/>
            <a:r>
              <a:rPr lang="en-US" altLang="zh-CN" sz="2800" b="1" dirty="0" err="1">
                <a:latin typeface="Book Antiqua" pitchFamily="18" charset="0"/>
              </a:rPr>
              <a:t>Angiostatic</a:t>
            </a:r>
            <a:r>
              <a:rPr lang="en-US" altLang="zh-CN" sz="2800" b="1" dirty="0">
                <a:latin typeface="Book Antiqua" pitchFamily="18" charset="0"/>
              </a:rPr>
              <a:t> Effect of 18A4</a:t>
            </a:r>
          </a:p>
          <a:p>
            <a:pPr algn="ctr"/>
            <a:endParaRPr lang="en-US" altLang="zh-CN" b="1" dirty="0" smtClean="0">
              <a:latin typeface="Book Antiqua" pitchFamily="18" charset="0"/>
            </a:endParaRPr>
          </a:p>
          <a:p>
            <a:pPr algn="ctr"/>
            <a:r>
              <a:rPr lang="en-US" altLang="zh-CN" b="1" dirty="0" smtClean="0">
                <a:latin typeface="Book Antiqua" pitchFamily="18" charset="0"/>
              </a:rPr>
              <a:t>18A4  </a:t>
            </a:r>
            <a:r>
              <a:rPr lang="en-US" altLang="zh-CN" b="1" dirty="0">
                <a:latin typeface="Book Antiqua" pitchFamily="18" charset="0"/>
              </a:rPr>
              <a:t>Reduce HUVE Cell Tube Formation </a:t>
            </a:r>
            <a:endParaRPr lang="zh-CN" altLang="en-US" b="1" dirty="0">
              <a:latin typeface="Book Antiqua" pitchFamily="18" charset="0"/>
            </a:endParaRPr>
          </a:p>
        </p:txBody>
      </p:sp>
      <p:pic>
        <p:nvPicPr>
          <p:cNvPr id="12293" name="Picture 4" descr="F1"/>
          <p:cNvPicPr>
            <a:picLocks noChangeAspect="1" noChangeArrowheads="1"/>
          </p:cNvPicPr>
          <p:nvPr/>
        </p:nvPicPr>
        <p:blipFill>
          <a:blip r:embed="rId3" cstate="print">
            <a:lum bright="12000" contrast="60000"/>
          </a:blip>
          <a:srcRect l="42557" t="40895" r="8578" b="23682"/>
          <a:stretch>
            <a:fillRect/>
          </a:stretch>
        </p:blipFill>
        <p:spPr bwMode="auto">
          <a:xfrm>
            <a:off x="903288" y="1633538"/>
            <a:ext cx="1238250" cy="1190625"/>
          </a:xfrm>
          <a:prstGeom prst="rect">
            <a:avLst/>
          </a:prstGeom>
          <a:noFill/>
          <a:ln w="9525">
            <a:noFill/>
            <a:miter lim="800000"/>
            <a:headEnd/>
            <a:tailEnd/>
          </a:ln>
        </p:spPr>
      </p:pic>
      <p:pic>
        <p:nvPicPr>
          <p:cNvPr id="12294" name="Picture 16" descr="12"/>
          <p:cNvPicPr>
            <a:picLocks noChangeAspect="1" noChangeArrowheads="1"/>
          </p:cNvPicPr>
          <p:nvPr/>
        </p:nvPicPr>
        <p:blipFill>
          <a:blip r:embed="rId4" cstate="print">
            <a:lum bright="12000" contrast="60000"/>
          </a:blip>
          <a:srcRect l="27066" t="38979" r="24615" b="25087"/>
          <a:stretch>
            <a:fillRect/>
          </a:stretch>
        </p:blipFill>
        <p:spPr bwMode="auto">
          <a:xfrm>
            <a:off x="2225675" y="1633538"/>
            <a:ext cx="1223963" cy="1208087"/>
          </a:xfrm>
          <a:prstGeom prst="rect">
            <a:avLst/>
          </a:prstGeom>
          <a:noFill/>
          <a:ln w="9525">
            <a:noFill/>
            <a:miter lim="800000"/>
            <a:headEnd/>
            <a:tailEnd/>
          </a:ln>
        </p:spPr>
      </p:pic>
      <p:pic>
        <p:nvPicPr>
          <p:cNvPr id="12295" name="Picture 17" descr="11"/>
          <p:cNvPicPr>
            <a:picLocks noChangeAspect="1" noChangeArrowheads="1"/>
          </p:cNvPicPr>
          <p:nvPr/>
        </p:nvPicPr>
        <p:blipFill>
          <a:blip r:embed="rId5" cstate="print">
            <a:lum bright="12000" contrast="60000"/>
          </a:blip>
          <a:srcRect l="28534" t="36926" r="23148" b="27139"/>
          <a:stretch>
            <a:fillRect/>
          </a:stretch>
        </p:blipFill>
        <p:spPr bwMode="auto">
          <a:xfrm>
            <a:off x="3533775" y="1633538"/>
            <a:ext cx="1223963" cy="1208087"/>
          </a:xfrm>
          <a:prstGeom prst="rect">
            <a:avLst/>
          </a:prstGeom>
          <a:noFill/>
          <a:ln w="9525">
            <a:noFill/>
            <a:miter lim="800000"/>
            <a:headEnd/>
            <a:tailEnd/>
          </a:ln>
        </p:spPr>
      </p:pic>
      <p:pic>
        <p:nvPicPr>
          <p:cNvPr id="12296" name="Picture 27" descr="3"/>
          <p:cNvPicPr>
            <a:picLocks noChangeAspect="1" noChangeArrowheads="1"/>
          </p:cNvPicPr>
          <p:nvPr/>
        </p:nvPicPr>
        <p:blipFill>
          <a:blip r:embed="rId6" cstate="print">
            <a:lum bright="12000" contrast="60000"/>
          </a:blip>
          <a:srcRect l="26189" t="26208" r="25491" b="37852"/>
          <a:stretch>
            <a:fillRect/>
          </a:stretch>
        </p:blipFill>
        <p:spPr bwMode="auto">
          <a:xfrm>
            <a:off x="4841875" y="1633538"/>
            <a:ext cx="1223963" cy="1208087"/>
          </a:xfrm>
          <a:prstGeom prst="rect">
            <a:avLst/>
          </a:prstGeom>
          <a:noFill/>
          <a:ln w="9525">
            <a:noFill/>
            <a:miter lim="800000"/>
            <a:headEnd/>
            <a:tailEnd/>
          </a:ln>
        </p:spPr>
      </p:pic>
      <p:pic>
        <p:nvPicPr>
          <p:cNvPr id="12297" name="Picture 6" descr="1"/>
          <p:cNvPicPr>
            <a:picLocks noChangeAspect="1" noChangeArrowheads="1"/>
          </p:cNvPicPr>
          <p:nvPr/>
        </p:nvPicPr>
        <p:blipFill>
          <a:blip r:embed="rId7" cstate="print">
            <a:lum bright="12000" contrast="60000"/>
          </a:blip>
          <a:srcRect l="13846" t="34375" r="37836" b="29689"/>
          <a:stretch>
            <a:fillRect/>
          </a:stretch>
        </p:blipFill>
        <p:spPr bwMode="auto">
          <a:xfrm>
            <a:off x="6148388" y="1633538"/>
            <a:ext cx="1225550" cy="1208087"/>
          </a:xfrm>
          <a:prstGeom prst="rect">
            <a:avLst/>
          </a:prstGeom>
          <a:noFill/>
          <a:ln w="9525">
            <a:noFill/>
            <a:miter lim="800000"/>
            <a:headEnd/>
            <a:tailEnd/>
          </a:ln>
        </p:spPr>
      </p:pic>
      <p:pic>
        <p:nvPicPr>
          <p:cNvPr id="12298" name="Picture 22" descr="13"/>
          <p:cNvPicPr>
            <a:picLocks noChangeAspect="1" noChangeArrowheads="1"/>
          </p:cNvPicPr>
          <p:nvPr/>
        </p:nvPicPr>
        <p:blipFill>
          <a:blip r:embed="rId8" cstate="print">
            <a:lum bright="12000" contrast="60000"/>
          </a:blip>
          <a:srcRect l="19675" t="37402" r="31987" b="26662"/>
          <a:stretch>
            <a:fillRect/>
          </a:stretch>
        </p:blipFill>
        <p:spPr bwMode="auto">
          <a:xfrm>
            <a:off x="7456488" y="1616075"/>
            <a:ext cx="1225550" cy="1208088"/>
          </a:xfrm>
          <a:prstGeom prst="rect">
            <a:avLst/>
          </a:prstGeom>
          <a:noFill/>
          <a:ln w="9525">
            <a:noFill/>
            <a:miter lim="800000"/>
            <a:headEnd/>
            <a:tailEnd/>
          </a:ln>
        </p:spPr>
      </p:pic>
      <p:cxnSp>
        <p:nvCxnSpPr>
          <p:cNvPr id="19" name="Straight Connector 18"/>
          <p:cNvCxnSpPr/>
          <p:nvPr/>
        </p:nvCxnSpPr>
        <p:spPr>
          <a:xfrm>
            <a:off x="1358674" y="742724"/>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Slide Number Placeholder 19"/>
          <p:cNvSpPr>
            <a:spLocks noGrp="1"/>
          </p:cNvSpPr>
          <p:nvPr>
            <p:ph type="sldNum" sz="quarter" idx="12"/>
          </p:nvPr>
        </p:nvSpPr>
        <p:spPr/>
        <p:txBody>
          <a:bodyPr/>
          <a:lstStyle/>
          <a:p>
            <a:fld id="{9A2B811E-E262-44E8-ADA5-3B9B674A0BE4}" type="slidenum">
              <a:rPr lang="zh-CN" altLang="en-US" smtClean="0"/>
              <a:pPr/>
              <a:t>7</a:t>
            </a:fld>
            <a:endParaRPr lang="zh-CN"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2B811E-E262-44E8-ADA5-3B9B674A0BE4}" type="slidenum">
              <a:rPr lang="zh-CN" altLang="en-US" smtClean="0"/>
              <a:pPr/>
              <a:t>8</a:t>
            </a:fld>
            <a:endParaRPr lang="zh-CN" altLang="en-US"/>
          </a:p>
        </p:txBody>
      </p:sp>
      <p:sp>
        <p:nvSpPr>
          <p:cNvPr id="3" name="Text Box 5"/>
          <p:cNvSpPr txBox="1">
            <a:spLocks noChangeArrowheads="1"/>
          </p:cNvSpPr>
          <p:nvPr/>
        </p:nvSpPr>
        <p:spPr bwMode="auto">
          <a:xfrm>
            <a:off x="1167040" y="1898852"/>
            <a:ext cx="7048046" cy="523220"/>
          </a:xfrm>
          <a:prstGeom prst="rect">
            <a:avLst/>
          </a:prstGeom>
          <a:noFill/>
          <a:ln w="9525">
            <a:noFill/>
            <a:miter lim="800000"/>
            <a:headEnd/>
            <a:tailEnd/>
          </a:ln>
          <a:effectLst/>
        </p:spPr>
        <p:txBody>
          <a:bodyPr wrap="square">
            <a:spAutoFit/>
          </a:bodyPr>
          <a:lstStyle/>
          <a:p>
            <a:pPr>
              <a:spcBef>
                <a:spcPct val="50000"/>
              </a:spcBef>
            </a:pPr>
            <a:r>
              <a:rPr lang="en-US" altLang="zh-CN" sz="2800" b="1" dirty="0"/>
              <a:t>  </a:t>
            </a:r>
            <a:r>
              <a:rPr lang="en-US" altLang="zh-CN" sz="2800" b="1" dirty="0" smtClean="0"/>
              <a:t>Control    </a:t>
            </a:r>
            <a:r>
              <a:rPr lang="en-US" altLang="zh-CN" sz="2800" b="1" dirty="0"/>
              <a:t>AGR2      </a:t>
            </a:r>
            <a:r>
              <a:rPr lang="en-US" altLang="zh-CN" sz="2800" b="1" dirty="0" smtClean="0"/>
              <a:t>FGF    FGF+AGR2  </a:t>
            </a:r>
            <a:endParaRPr lang="en-US" altLang="zh-CN" sz="2800" b="1" dirty="0"/>
          </a:p>
        </p:txBody>
      </p:sp>
      <p:pic>
        <p:nvPicPr>
          <p:cNvPr id="4" name="Picture 6" descr="12"/>
          <p:cNvPicPr>
            <a:picLocks noChangeAspect="1" noChangeArrowheads="1"/>
          </p:cNvPicPr>
          <p:nvPr/>
        </p:nvPicPr>
        <p:blipFill>
          <a:blip r:embed="rId2" cstate="print">
            <a:lum bright="-30000" contrast="18000"/>
          </a:blip>
          <a:srcRect l="840" r="70141" b="-1586"/>
          <a:stretch>
            <a:fillRect/>
          </a:stretch>
        </p:blipFill>
        <p:spPr bwMode="auto">
          <a:xfrm>
            <a:off x="1262743" y="2422072"/>
            <a:ext cx="6342743" cy="1178974"/>
          </a:xfrm>
          <a:prstGeom prst="rect">
            <a:avLst/>
          </a:prstGeom>
          <a:noFill/>
        </p:spPr>
      </p:pic>
      <p:pic>
        <p:nvPicPr>
          <p:cNvPr id="6" name="Picture 5" descr="12"/>
          <p:cNvPicPr>
            <a:picLocks noChangeAspect="1" noChangeArrowheads="1"/>
          </p:cNvPicPr>
          <p:nvPr/>
        </p:nvPicPr>
        <p:blipFill>
          <a:blip r:embed="rId3" cstate="print"/>
          <a:srcRect l="637" t="-5493" r="70377"/>
          <a:stretch>
            <a:fillRect/>
          </a:stretch>
        </p:blipFill>
        <p:spPr bwMode="auto">
          <a:xfrm>
            <a:off x="1277256" y="3730171"/>
            <a:ext cx="6357258" cy="1030515"/>
          </a:xfrm>
          <a:prstGeom prst="rect">
            <a:avLst/>
          </a:prstGeom>
          <a:noFill/>
        </p:spPr>
      </p:pic>
      <p:sp>
        <p:nvSpPr>
          <p:cNvPr id="7" name="TextBox 6"/>
          <p:cNvSpPr txBox="1"/>
          <p:nvPr/>
        </p:nvSpPr>
        <p:spPr>
          <a:xfrm>
            <a:off x="244344" y="275771"/>
            <a:ext cx="8680581" cy="523220"/>
          </a:xfrm>
          <a:prstGeom prst="rect">
            <a:avLst/>
          </a:prstGeom>
          <a:noFill/>
        </p:spPr>
        <p:txBody>
          <a:bodyPr wrap="none" rtlCol="0">
            <a:spAutoFit/>
          </a:bodyPr>
          <a:lstStyle/>
          <a:p>
            <a:r>
              <a:rPr lang="en-US" altLang="zh-CN" sz="2800" b="1" dirty="0" smtClean="0"/>
              <a:t>AGR2 Is A Multi-Functional Proliferation Enhancer</a:t>
            </a:r>
            <a:endParaRPr lang="zh-CN" altLang="en-US" sz="2800" b="1" dirty="0"/>
          </a:p>
        </p:txBody>
      </p:sp>
      <p:cxnSp>
        <p:nvCxnSpPr>
          <p:cNvPr id="8" name="Straight Connector 7"/>
          <p:cNvCxnSpPr/>
          <p:nvPr/>
        </p:nvCxnSpPr>
        <p:spPr>
          <a:xfrm>
            <a:off x="1172256" y="1068161"/>
            <a:ext cx="6911975" cy="0"/>
          </a:xfrm>
          <a:prstGeom prst="line">
            <a:avLst/>
          </a:prstGeom>
          <a:ln w="63500" cmpd="thinThick">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AGR2-BFGF 1000.2_z0.tif"/>
          <p:cNvPicPr>
            <a:picLocks noChangeAspect="1"/>
          </p:cNvPicPr>
          <p:nvPr/>
        </p:nvPicPr>
        <p:blipFill>
          <a:blip r:embed="rId2" cstate="print">
            <a:extLst>
              <a:ext uri="{BEBA8EAE-BF5A-486C-A8C5-ECC9F3942E4B}">
                <a14:imgProps xmlns="" xmlns:a14="http://schemas.microsoft.com/office/drawing/2010/main">
                  <a14:imgLayer r:embed="">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4748230" y="3705000"/>
            <a:ext cx="2160000" cy="2160000"/>
          </a:xfrm>
          <a:prstGeom prst="rect">
            <a:avLst/>
          </a:prstGeom>
        </p:spPr>
      </p:pic>
      <p:pic>
        <p:nvPicPr>
          <p:cNvPr id="7" name="图片 6" descr="AGR2-BFGF 1000.2_z0_ch02.tif"/>
          <p:cNvPicPr>
            <a:picLocks noChangeAspect="1"/>
          </p:cNvPicPr>
          <p:nvPr/>
        </p:nvPicPr>
        <p:blipFill>
          <a:blip r:embed="rId3" cstate="print">
            <a:lum bright="70000" contrast="86000"/>
            <a:extLst>
              <a:ext uri="{BEBA8EAE-BF5A-486C-A8C5-ECC9F3942E4B}">
                <a14:imgProps xmlns="" xmlns:a14="http://schemas.microsoft.com/office/drawing/2010/main">
                  <a14:imgLayer r:embed="">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2427102" y="3705000"/>
            <a:ext cx="2160000" cy="2160000"/>
          </a:xfrm>
          <a:prstGeom prst="rect">
            <a:avLst/>
          </a:prstGeom>
        </p:spPr>
      </p:pic>
      <p:pic>
        <p:nvPicPr>
          <p:cNvPr id="8" name="图片 7" descr="AGR2-BFGF 1000.2_z0_ch01.tif"/>
          <p:cNvPicPr>
            <a:picLocks noChangeAspect="1"/>
          </p:cNvPicPr>
          <p:nvPr/>
        </p:nvPicPr>
        <p:blipFill>
          <a:blip r:embed="rId4" cstate="print">
            <a:lum bright="18000" contrast="33000"/>
            <a:extLst>
              <a:ext uri="{BEBA8EAE-BF5A-486C-A8C5-ECC9F3942E4B}">
                <a14:imgProps xmlns="" xmlns:a14="http://schemas.microsoft.com/office/drawing/2010/main">
                  <a14:imgLayer r:embed="">
                    <a14:imgEffect>
                      <a14:brightnessContrast bright="40000" contrast="40000"/>
                    </a14:imgEffect>
                  </a14:imgLayer>
                </a14:imgProps>
              </a:ext>
              <a:ext uri="{28A0092B-C50C-407E-A947-70E740481C1C}">
                <a14:useLocalDpi xmlns="" xmlns:a14="http://schemas.microsoft.com/office/drawing/2010/main" val="0"/>
              </a:ext>
            </a:extLst>
          </a:blip>
          <a:stretch>
            <a:fillRect/>
          </a:stretch>
        </p:blipFill>
        <p:spPr>
          <a:xfrm>
            <a:off x="4748230" y="1412915"/>
            <a:ext cx="2160000" cy="2160000"/>
          </a:xfrm>
          <a:prstGeom prst="rect">
            <a:avLst/>
          </a:prstGeom>
        </p:spPr>
      </p:pic>
      <p:pic>
        <p:nvPicPr>
          <p:cNvPr id="9" name="图片 8" descr="AGR2-BFGF 1000.2_z0_ch00.tif"/>
          <p:cNvPicPr>
            <a:picLocks noChangeAspect="1"/>
          </p:cNvPicPr>
          <p:nvPr/>
        </p:nvPicPr>
        <p:blipFill>
          <a:blip r:embed="rId5" cstate="print">
            <a:lum bright="16000" contrast="27000"/>
            <a:extLst>
              <a:ext uri="{28A0092B-C50C-407E-A947-70E740481C1C}">
                <a14:useLocalDpi xmlns="" xmlns:a14="http://schemas.microsoft.com/office/drawing/2010/main" val="0"/>
              </a:ext>
            </a:extLst>
          </a:blip>
          <a:stretch>
            <a:fillRect/>
          </a:stretch>
        </p:blipFill>
        <p:spPr>
          <a:xfrm>
            <a:off x="2427102" y="1412915"/>
            <a:ext cx="2160000" cy="2160000"/>
          </a:xfrm>
          <a:prstGeom prst="rect">
            <a:avLst/>
          </a:prstGeom>
        </p:spPr>
      </p:pic>
      <p:sp>
        <p:nvSpPr>
          <p:cNvPr id="11" name="文本框 10"/>
          <p:cNvSpPr txBox="1"/>
          <p:nvPr/>
        </p:nvSpPr>
        <p:spPr>
          <a:xfrm>
            <a:off x="1465851" y="5992725"/>
            <a:ext cx="6348079" cy="338554"/>
          </a:xfrm>
          <a:prstGeom prst="rect">
            <a:avLst/>
          </a:prstGeom>
          <a:noFill/>
        </p:spPr>
        <p:txBody>
          <a:bodyPr wrap="square" rtlCol="0">
            <a:spAutoFit/>
          </a:bodyPr>
          <a:lstStyle/>
          <a:p>
            <a:r>
              <a:rPr lang="en-US" altLang="zh-CN" sz="1600" b="1" dirty="0" smtClean="0">
                <a:latin typeface="Arial"/>
                <a:cs typeface="Arial"/>
              </a:rPr>
              <a:t>Binding with </a:t>
            </a:r>
            <a:r>
              <a:rPr lang="en-US" altLang="zh-CN" sz="1600" b="1" dirty="0" err="1" smtClean="0">
                <a:latin typeface="Arial"/>
                <a:cs typeface="Arial"/>
              </a:rPr>
              <a:t>bFGF</a:t>
            </a:r>
            <a:r>
              <a:rPr lang="en-US" altLang="zh-CN" sz="1600" b="1" dirty="0" smtClean="0">
                <a:latin typeface="Arial"/>
                <a:cs typeface="Arial"/>
              </a:rPr>
              <a:t>, then binding to the membrane of HUVEC.</a:t>
            </a:r>
            <a:endParaRPr lang="en-US" altLang="zh-CN" sz="1600" dirty="0" smtClean="0">
              <a:latin typeface="Arial"/>
              <a:cs typeface="Arial"/>
            </a:endParaRPr>
          </a:p>
        </p:txBody>
      </p:sp>
      <p:cxnSp>
        <p:nvCxnSpPr>
          <p:cNvPr id="10" name="Straight Connector 9"/>
          <p:cNvCxnSpPr/>
          <p:nvPr/>
        </p:nvCxnSpPr>
        <p:spPr>
          <a:xfrm>
            <a:off x="1048224" y="1145977"/>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4403" y="558144"/>
            <a:ext cx="7159332" cy="523220"/>
          </a:xfrm>
          <a:prstGeom prst="rect">
            <a:avLst/>
          </a:prstGeom>
          <a:noFill/>
        </p:spPr>
        <p:txBody>
          <a:bodyPr wrap="none" rtlCol="0">
            <a:spAutoFit/>
          </a:bodyPr>
          <a:lstStyle/>
          <a:p>
            <a:r>
              <a:rPr lang="zh-CN" altLang="en-US" sz="2800" dirty="0" smtClean="0">
                <a:effectLst>
                  <a:outerShdw blurRad="38100" dist="38100" dir="2700000" algn="tl">
                    <a:srgbClr val="000000">
                      <a:alpha val="43137"/>
                    </a:srgbClr>
                  </a:outerShdw>
                </a:effectLst>
              </a:rPr>
              <a:t>荧光</a:t>
            </a:r>
            <a:r>
              <a:rPr lang="en-US" altLang="zh-CN" sz="2800" dirty="0" err="1" smtClean="0">
                <a:effectLst>
                  <a:outerShdw blurRad="38100" dist="38100" dir="2700000" algn="tl">
                    <a:srgbClr val="000000">
                      <a:alpha val="43137"/>
                    </a:srgbClr>
                  </a:outerShdw>
                </a:effectLst>
              </a:rPr>
              <a:t>Confocal</a:t>
            </a:r>
            <a:r>
              <a:rPr lang="zh-CN" altLang="en-US" sz="2800" dirty="0" smtClean="0">
                <a:effectLst>
                  <a:outerShdw blurRad="38100" dist="38100" dir="2700000" algn="tl">
                    <a:srgbClr val="000000">
                      <a:alpha val="43137"/>
                    </a:srgbClr>
                  </a:outerShdw>
                </a:effectLst>
              </a:rPr>
              <a:t>共定位</a:t>
            </a:r>
            <a:r>
              <a:rPr lang="en-US" altLang="zh-CN" sz="2800" dirty="0" smtClean="0">
                <a:effectLst>
                  <a:outerShdw blurRad="38100" dist="38100" dir="2700000" algn="tl">
                    <a:srgbClr val="000000">
                      <a:alpha val="43137"/>
                    </a:srgbClr>
                  </a:outerShdw>
                </a:effectLst>
              </a:rPr>
              <a:t>-</a:t>
            </a:r>
            <a:r>
              <a:rPr lang="en-US" altLang="zh-CN" sz="2800" dirty="0" smtClean="0">
                <a:solidFill>
                  <a:srgbClr val="00B050"/>
                </a:solidFill>
                <a:effectLst>
                  <a:outerShdw blurRad="38100" dist="38100" dir="2700000" algn="tl">
                    <a:srgbClr val="000000">
                      <a:alpha val="43137"/>
                    </a:srgbClr>
                  </a:outerShdw>
                </a:effectLst>
              </a:rPr>
              <a:t>AGR2</a:t>
            </a:r>
            <a:r>
              <a:rPr lang="zh-CN" altLang="en-US" sz="2800" dirty="0" smtClean="0"/>
              <a:t>和</a:t>
            </a:r>
            <a:r>
              <a:rPr lang="en-US" altLang="zh-CN" sz="2800" dirty="0" err="1" smtClean="0">
                <a:solidFill>
                  <a:srgbClr val="FF0000"/>
                </a:solidFill>
              </a:rPr>
              <a:t>bFGF</a:t>
            </a:r>
            <a:r>
              <a:rPr lang="zh-CN" altLang="en-US" sz="2800" dirty="0" smtClean="0"/>
              <a:t>相互作用</a:t>
            </a:r>
            <a:endParaRPr lang="en-US" sz="2800" dirty="0"/>
          </a:p>
        </p:txBody>
      </p:sp>
    </p:spTree>
    <p:extLst>
      <p:ext uri="{BB962C8B-B14F-4D97-AF65-F5344CB8AC3E}">
        <p14:creationId xmlns="" xmlns:p14="http://schemas.microsoft.com/office/powerpoint/2010/main" val="11748118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551543" y="0"/>
            <a:ext cx="8077200" cy="1017844"/>
          </a:xfrm>
          <a:prstGeom prst="rect">
            <a:avLst/>
          </a:prstGeom>
          <a:noFill/>
          <a:ln w="28575" algn="ctr">
            <a:noFill/>
            <a:miter lim="800000"/>
            <a:headEnd/>
            <a:tailEnd/>
          </a:ln>
          <a:effectLst/>
        </p:spPr>
        <p:txBody>
          <a:bodyPr lIns="90000" tIns="46800" rIns="90000" bIns="46800">
            <a:spAutoFit/>
          </a:bodyPr>
          <a:lstStyle/>
          <a:p>
            <a:pPr algn="ctr">
              <a:spcBef>
                <a:spcPct val="50000"/>
              </a:spcBef>
            </a:pPr>
            <a:r>
              <a:rPr lang="en-US" altLang="zh-CN" sz="2400" dirty="0" smtClean="0">
                <a:ea typeface="黑体" pitchFamily="49" charset="-122"/>
              </a:rPr>
              <a:t>CAGR2</a:t>
            </a:r>
            <a:r>
              <a:rPr lang="zh-CN" altLang="en-US" sz="2400" dirty="0" smtClean="0">
                <a:ea typeface="黑体" pitchFamily="49" charset="-122"/>
              </a:rPr>
              <a:t> </a:t>
            </a:r>
            <a:r>
              <a:rPr lang="en-US" altLang="zh-CN" sz="2400" dirty="0" smtClean="0">
                <a:ea typeface="黑体" pitchFamily="49" charset="-122"/>
              </a:rPr>
              <a:t>Has No Effect </a:t>
            </a:r>
            <a:r>
              <a:rPr lang="en-US" altLang="zh-CN" sz="2400" dirty="0" smtClean="0">
                <a:ea typeface="黑体" pitchFamily="49" charset="-122"/>
              </a:rPr>
              <a:t>on </a:t>
            </a:r>
            <a:r>
              <a:rPr lang="en-US" altLang="zh-CN" sz="2400" dirty="0" smtClean="0">
                <a:ea typeface="黑体" pitchFamily="49" charset="-122"/>
              </a:rPr>
              <a:t>Ang-1/PLGF/PDGF</a:t>
            </a:r>
          </a:p>
          <a:p>
            <a:pPr algn="ctr">
              <a:spcBef>
                <a:spcPct val="50000"/>
              </a:spcBef>
            </a:pPr>
            <a:r>
              <a:rPr lang="en-US" altLang="zh-CN" sz="2400" dirty="0" smtClean="0">
                <a:ea typeface="黑体" pitchFamily="49" charset="-122"/>
              </a:rPr>
              <a:t>Induced  </a:t>
            </a:r>
            <a:r>
              <a:rPr lang="en-US" altLang="zh-CN" sz="2400" dirty="0" smtClean="0">
                <a:ea typeface="黑体" pitchFamily="49" charset="-122"/>
              </a:rPr>
              <a:t>Migration</a:t>
            </a:r>
            <a:endParaRPr lang="en-US" altLang="zh-CN" sz="2400" dirty="0" smtClean="0">
              <a:ea typeface="黑体" pitchFamily="49" charset="-122"/>
            </a:endParaRPr>
          </a:p>
        </p:txBody>
      </p:sp>
      <p:pic>
        <p:nvPicPr>
          <p:cNvPr id="5123" name="Picture 3" descr="1"/>
          <p:cNvPicPr>
            <a:picLocks noChangeAspect="1" noChangeArrowheads="1"/>
          </p:cNvPicPr>
          <p:nvPr/>
        </p:nvPicPr>
        <p:blipFill>
          <a:blip r:embed="rId2" cstate="print"/>
          <a:srcRect/>
          <a:stretch>
            <a:fillRect/>
          </a:stretch>
        </p:blipFill>
        <p:spPr bwMode="auto">
          <a:xfrm>
            <a:off x="4491038" y="1482800"/>
            <a:ext cx="2303462" cy="1727200"/>
          </a:xfrm>
          <a:prstGeom prst="rect">
            <a:avLst/>
          </a:prstGeom>
          <a:noFill/>
        </p:spPr>
      </p:pic>
      <p:pic>
        <p:nvPicPr>
          <p:cNvPr id="5124" name="Picture 4" descr="2"/>
          <p:cNvPicPr>
            <a:picLocks noChangeAspect="1" noChangeArrowheads="1"/>
          </p:cNvPicPr>
          <p:nvPr/>
        </p:nvPicPr>
        <p:blipFill>
          <a:blip r:embed="rId3" cstate="print"/>
          <a:srcRect/>
          <a:stretch>
            <a:fillRect/>
          </a:stretch>
        </p:blipFill>
        <p:spPr bwMode="auto">
          <a:xfrm>
            <a:off x="876636" y="3312299"/>
            <a:ext cx="2303462" cy="1727200"/>
          </a:xfrm>
          <a:prstGeom prst="rect">
            <a:avLst/>
          </a:prstGeom>
          <a:noFill/>
        </p:spPr>
      </p:pic>
      <p:pic>
        <p:nvPicPr>
          <p:cNvPr id="5125" name="Picture 5" descr="3"/>
          <p:cNvPicPr>
            <a:picLocks noChangeAspect="1" noChangeArrowheads="1"/>
          </p:cNvPicPr>
          <p:nvPr/>
        </p:nvPicPr>
        <p:blipFill>
          <a:blip r:embed="rId4" cstate="print"/>
          <a:srcRect/>
          <a:stretch>
            <a:fillRect/>
          </a:stretch>
        </p:blipFill>
        <p:spPr bwMode="auto">
          <a:xfrm>
            <a:off x="3369861" y="3312299"/>
            <a:ext cx="2303463" cy="1727200"/>
          </a:xfrm>
          <a:prstGeom prst="rect">
            <a:avLst/>
          </a:prstGeom>
          <a:noFill/>
        </p:spPr>
      </p:pic>
      <p:pic>
        <p:nvPicPr>
          <p:cNvPr id="5126" name="Picture 6" descr="6"/>
          <p:cNvPicPr>
            <a:picLocks noChangeAspect="1" noChangeArrowheads="1"/>
          </p:cNvPicPr>
          <p:nvPr/>
        </p:nvPicPr>
        <p:blipFill>
          <a:blip r:embed="rId5" cstate="print"/>
          <a:srcRect/>
          <a:stretch>
            <a:fillRect/>
          </a:stretch>
        </p:blipFill>
        <p:spPr bwMode="auto">
          <a:xfrm>
            <a:off x="878200" y="5123575"/>
            <a:ext cx="2303463" cy="1727200"/>
          </a:xfrm>
          <a:prstGeom prst="rect">
            <a:avLst/>
          </a:prstGeom>
          <a:noFill/>
        </p:spPr>
      </p:pic>
      <p:pic>
        <p:nvPicPr>
          <p:cNvPr id="5127" name="Picture 7" descr="10"/>
          <p:cNvPicPr>
            <a:picLocks noChangeAspect="1" noChangeArrowheads="1"/>
          </p:cNvPicPr>
          <p:nvPr/>
        </p:nvPicPr>
        <p:blipFill>
          <a:blip r:embed="rId6" cstate="print"/>
          <a:srcRect/>
          <a:stretch>
            <a:fillRect/>
          </a:stretch>
        </p:blipFill>
        <p:spPr bwMode="auto">
          <a:xfrm>
            <a:off x="3353625" y="5123575"/>
            <a:ext cx="2303463" cy="1727200"/>
          </a:xfrm>
          <a:prstGeom prst="rect">
            <a:avLst/>
          </a:prstGeom>
          <a:noFill/>
        </p:spPr>
      </p:pic>
      <p:sp>
        <p:nvSpPr>
          <p:cNvPr id="5128" name="Text Box 8"/>
          <p:cNvSpPr txBox="1">
            <a:spLocks noChangeArrowheads="1"/>
          </p:cNvSpPr>
          <p:nvPr/>
        </p:nvSpPr>
        <p:spPr bwMode="auto">
          <a:xfrm>
            <a:off x="4567238" y="1178175"/>
            <a:ext cx="2133600" cy="369332"/>
          </a:xfrm>
          <a:prstGeom prst="rect">
            <a:avLst/>
          </a:prstGeom>
          <a:noFill/>
          <a:ln w="9525">
            <a:noFill/>
            <a:miter lim="800000"/>
            <a:headEnd/>
            <a:tailEnd/>
          </a:ln>
          <a:effectLst/>
        </p:spPr>
        <p:txBody>
          <a:bodyPr>
            <a:spAutoFit/>
          </a:bodyPr>
          <a:lstStyle/>
          <a:p>
            <a:pPr algn="ctr">
              <a:spcBef>
                <a:spcPct val="50000"/>
              </a:spcBef>
            </a:pPr>
            <a:r>
              <a:rPr lang="en-US" altLang="zh-CN" b="1"/>
              <a:t>AGR2 50ng/ml</a:t>
            </a:r>
          </a:p>
        </p:txBody>
      </p:sp>
      <p:sp>
        <p:nvSpPr>
          <p:cNvPr id="5129" name="Text Box 9"/>
          <p:cNvSpPr txBox="1">
            <a:spLocks noChangeArrowheads="1"/>
          </p:cNvSpPr>
          <p:nvPr/>
        </p:nvSpPr>
        <p:spPr bwMode="auto">
          <a:xfrm>
            <a:off x="932175" y="3409075"/>
            <a:ext cx="2133600" cy="338554"/>
          </a:xfrm>
          <a:prstGeom prst="rect">
            <a:avLst/>
          </a:prstGeom>
          <a:noFill/>
          <a:ln w="9525">
            <a:noFill/>
            <a:miter lim="800000"/>
            <a:headEnd/>
            <a:tailEnd/>
          </a:ln>
          <a:effectLst/>
        </p:spPr>
        <p:txBody>
          <a:bodyPr>
            <a:spAutoFit/>
          </a:bodyPr>
          <a:lstStyle/>
          <a:p>
            <a:pPr algn="ctr">
              <a:spcBef>
                <a:spcPct val="50000"/>
              </a:spcBef>
            </a:pPr>
            <a:r>
              <a:rPr lang="en-US" altLang="zh-CN" sz="1600" b="1" dirty="0"/>
              <a:t>Ang-1  50ng/ml</a:t>
            </a:r>
          </a:p>
        </p:txBody>
      </p:sp>
      <p:sp>
        <p:nvSpPr>
          <p:cNvPr id="5130" name="Text Box 10"/>
          <p:cNvSpPr txBox="1">
            <a:spLocks noChangeArrowheads="1"/>
          </p:cNvSpPr>
          <p:nvPr/>
        </p:nvSpPr>
        <p:spPr bwMode="auto">
          <a:xfrm>
            <a:off x="940113" y="5214063"/>
            <a:ext cx="2133600" cy="707886"/>
          </a:xfrm>
          <a:prstGeom prst="rect">
            <a:avLst/>
          </a:prstGeom>
          <a:noFill/>
          <a:ln w="9525">
            <a:noFill/>
            <a:miter lim="800000"/>
            <a:headEnd/>
            <a:tailEnd/>
          </a:ln>
          <a:effectLst/>
        </p:spPr>
        <p:txBody>
          <a:bodyPr>
            <a:spAutoFit/>
          </a:bodyPr>
          <a:lstStyle/>
          <a:p>
            <a:pPr algn="ctr">
              <a:spcBef>
                <a:spcPct val="50000"/>
              </a:spcBef>
            </a:pPr>
            <a:r>
              <a:rPr lang="en-US" altLang="zh-CN" sz="1600" b="1"/>
              <a:t>Ang-1 50ng/ml</a:t>
            </a:r>
          </a:p>
          <a:p>
            <a:pPr algn="ctr">
              <a:spcBef>
                <a:spcPct val="50000"/>
              </a:spcBef>
            </a:pPr>
            <a:r>
              <a:rPr lang="en-US" altLang="zh-CN" sz="1600" b="1"/>
              <a:t>AGR2 50ng/ml</a:t>
            </a:r>
          </a:p>
        </p:txBody>
      </p:sp>
      <p:sp>
        <p:nvSpPr>
          <p:cNvPr id="5131" name="Text Box 11"/>
          <p:cNvSpPr txBox="1">
            <a:spLocks noChangeArrowheads="1"/>
          </p:cNvSpPr>
          <p:nvPr/>
        </p:nvSpPr>
        <p:spPr bwMode="auto">
          <a:xfrm>
            <a:off x="3448038" y="3434475"/>
            <a:ext cx="2133600" cy="338554"/>
          </a:xfrm>
          <a:prstGeom prst="rect">
            <a:avLst/>
          </a:prstGeom>
          <a:noFill/>
          <a:ln w="9525">
            <a:noFill/>
            <a:miter lim="800000"/>
            <a:headEnd/>
            <a:tailEnd/>
          </a:ln>
          <a:effectLst/>
        </p:spPr>
        <p:txBody>
          <a:bodyPr>
            <a:spAutoFit/>
          </a:bodyPr>
          <a:lstStyle/>
          <a:p>
            <a:pPr algn="ctr">
              <a:spcBef>
                <a:spcPct val="50000"/>
              </a:spcBef>
            </a:pPr>
            <a:r>
              <a:rPr lang="en-US" altLang="zh-CN" sz="1600" b="1"/>
              <a:t>PLGF  50ng/ml</a:t>
            </a:r>
          </a:p>
        </p:txBody>
      </p:sp>
      <p:sp>
        <p:nvSpPr>
          <p:cNvPr id="5132" name="Text Box 12"/>
          <p:cNvSpPr txBox="1">
            <a:spLocks noChangeArrowheads="1"/>
          </p:cNvSpPr>
          <p:nvPr/>
        </p:nvSpPr>
        <p:spPr bwMode="auto">
          <a:xfrm>
            <a:off x="3379913" y="5166438"/>
            <a:ext cx="2133600" cy="707886"/>
          </a:xfrm>
          <a:prstGeom prst="rect">
            <a:avLst/>
          </a:prstGeom>
          <a:noFill/>
          <a:ln w="9525">
            <a:noFill/>
            <a:miter lim="800000"/>
            <a:headEnd/>
            <a:tailEnd/>
          </a:ln>
          <a:effectLst/>
        </p:spPr>
        <p:txBody>
          <a:bodyPr>
            <a:spAutoFit/>
          </a:bodyPr>
          <a:lstStyle/>
          <a:p>
            <a:pPr algn="ctr">
              <a:spcBef>
                <a:spcPct val="50000"/>
              </a:spcBef>
            </a:pPr>
            <a:r>
              <a:rPr lang="en-US" altLang="zh-CN" sz="1600" b="1"/>
              <a:t>PLGF 50ng/ml</a:t>
            </a:r>
          </a:p>
          <a:p>
            <a:pPr algn="ctr">
              <a:spcBef>
                <a:spcPct val="50000"/>
              </a:spcBef>
            </a:pPr>
            <a:r>
              <a:rPr lang="en-US" altLang="zh-CN" sz="1600" b="1"/>
              <a:t>AGR2 50ng/ml</a:t>
            </a:r>
          </a:p>
        </p:txBody>
      </p:sp>
      <p:pic>
        <p:nvPicPr>
          <p:cNvPr id="5133" name="Picture 13" descr="13"/>
          <p:cNvPicPr>
            <a:picLocks noChangeAspect="1" noChangeArrowheads="1"/>
          </p:cNvPicPr>
          <p:nvPr/>
        </p:nvPicPr>
        <p:blipFill>
          <a:blip r:embed="rId7" cstate="print"/>
          <a:srcRect/>
          <a:stretch>
            <a:fillRect/>
          </a:stretch>
        </p:blipFill>
        <p:spPr bwMode="auto">
          <a:xfrm>
            <a:off x="5867095" y="3312299"/>
            <a:ext cx="2303462" cy="1727200"/>
          </a:xfrm>
          <a:prstGeom prst="rect">
            <a:avLst/>
          </a:prstGeom>
          <a:noFill/>
        </p:spPr>
      </p:pic>
      <p:pic>
        <p:nvPicPr>
          <p:cNvPr id="5134" name="Picture 14" descr="14"/>
          <p:cNvPicPr>
            <a:picLocks noChangeAspect="1" noChangeArrowheads="1"/>
          </p:cNvPicPr>
          <p:nvPr/>
        </p:nvPicPr>
        <p:blipFill>
          <a:blip r:embed="rId8" cstate="print"/>
          <a:srcRect/>
          <a:stretch>
            <a:fillRect/>
          </a:stretch>
        </p:blipFill>
        <p:spPr bwMode="auto">
          <a:xfrm>
            <a:off x="5866263" y="5147325"/>
            <a:ext cx="2303462" cy="1727200"/>
          </a:xfrm>
          <a:prstGeom prst="rect">
            <a:avLst/>
          </a:prstGeom>
          <a:noFill/>
        </p:spPr>
      </p:pic>
      <p:sp>
        <p:nvSpPr>
          <p:cNvPr id="5135" name="Text Box 15"/>
          <p:cNvSpPr txBox="1">
            <a:spLocks noChangeArrowheads="1"/>
          </p:cNvSpPr>
          <p:nvPr/>
        </p:nvSpPr>
        <p:spPr bwMode="auto">
          <a:xfrm>
            <a:off x="5963901" y="3437588"/>
            <a:ext cx="2133600" cy="338554"/>
          </a:xfrm>
          <a:prstGeom prst="rect">
            <a:avLst/>
          </a:prstGeom>
          <a:noFill/>
          <a:ln w="9525">
            <a:noFill/>
            <a:miter lim="800000"/>
            <a:headEnd/>
            <a:tailEnd/>
          </a:ln>
          <a:effectLst/>
        </p:spPr>
        <p:txBody>
          <a:bodyPr>
            <a:spAutoFit/>
          </a:bodyPr>
          <a:lstStyle/>
          <a:p>
            <a:pPr algn="ctr">
              <a:spcBef>
                <a:spcPct val="50000"/>
              </a:spcBef>
            </a:pPr>
            <a:r>
              <a:rPr lang="en-US" altLang="zh-CN" sz="1600" b="1" dirty="0"/>
              <a:t>PDGF  25ng/ml</a:t>
            </a:r>
          </a:p>
        </p:txBody>
      </p:sp>
      <p:sp>
        <p:nvSpPr>
          <p:cNvPr id="5136" name="Text Box 16"/>
          <p:cNvSpPr txBox="1">
            <a:spLocks noChangeArrowheads="1"/>
          </p:cNvSpPr>
          <p:nvPr/>
        </p:nvSpPr>
        <p:spPr bwMode="auto">
          <a:xfrm>
            <a:off x="5913888" y="5223525"/>
            <a:ext cx="2133600" cy="707886"/>
          </a:xfrm>
          <a:prstGeom prst="rect">
            <a:avLst/>
          </a:prstGeom>
          <a:noFill/>
          <a:ln w="9525">
            <a:noFill/>
            <a:miter lim="800000"/>
            <a:headEnd/>
            <a:tailEnd/>
          </a:ln>
          <a:effectLst/>
        </p:spPr>
        <p:txBody>
          <a:bodyPr>
            <a:spAutoFit/>
          </a:bodyPr>
          <a:lstStyle/>
          <a:p>
            <a:pPr algn="ctr">
              <a:spcBef>
                <a:spcPct val="50000"/>
              </a:spcBef>
            </a:pPr>
            <a:r>
              <a:rPr lang="en-US" altLang="zh-CN" sz="1600" b="1"/>
              <a:t>PDGF 50ng/ml</a:t>
            </a:r>
          </a:p>
          <a:p>
            <a:pPr algn="ctr">
              <a:spcBef>
                <a:spcPct val="50000"/>
              </a:spcBef>
            </a:pPr>
            <a:r>
              <a:rPr lang="en-US" altLang="zh-CN" sz="1600" b="1"/>
              <a:t>AGR2  50ng/ml</a:t>
            </a:r>
          </a:p>
        </p:txBody>
      </p:sp>
      <p:pic>
        <p:nvPicPr>
          <p:cNvPr id="5137" name="Picture 17" descr="1"/>
          <p:cNvPicPr>
            <a:picLocks noChangeAspect="1" noChangeArrowheads="1"/>
          </p:cNvPicPr>
          <p:nvPr/>
        </p:nvPicPr>
        <p:blipFill>
          <a:blip r:embed="rId9" cstate="print"/>
          <a:srcRect/>
          <a:stretch>
            <a:fillRect/>
          </a:stretch>
        </p:blipFill>
        <p:spPr bwMode="auto">
          <a:xfrm>
            <a:off x="2116138" y="1479625"/>
            <a:ext cx="2303462" cy="1727200"/>
          </a:xfrm>
          <a:prstGeom prst="rect">
            <a:avLst/>
          </a:prstGeom>
          <a:noFill/>
        </p:spPr>
      </p:pic>
      <p:sp>
        <p:nvSpPr>
          <p:cNvPr id="5138" name="Text Box 18"/>
          <p:cNvSpPr txBox="1">
            <a:spLocks noChangeArrowheads="1"/>
          </p:cNvSpPr>
          <p:nvPr/>
        </p:nvSpPr>
        <p:spPr bwMode="auto">
          <a:xfrm>
            <a:off x="2205038" y="1178175"/>
            <a:ext cx="2133600" cy="369332"/>
          </a:xfrm>
          <a:prstGeom prst="rect">
            <a:avLst/>
          </a:prstGeom>
          <a:noFill/>
          <a:ln w="9525">
            <a:noFill/>
            <a:miter lim="800000"/>
            <a:headEnd/>
            <a:tailEnd/>
          </a:ln>
          <a:effectLst/>
        </p:spPr>
        <p:txBody>
          <a:bodyPr>
            <a:spAutoFit/>
          </a:bodyPr>
          <a:lstStyle/>
          <a:p>
            <a:pPr algn="ctr">
              <a:spcBef>
                <a:spcPct val="50000"/>
              </a:spcBef>
            </a:pPr>
            <a:r>
              <a:rPr lang="en-US" altLang="zh-CN" b="1"/>
              <a:t>0.5% serum</a:t>
            </a:r>
          </a:p>
        </p:txBody>
      </p:sp>
      <p:cxnSp>
        <p:nvCxnSpPr>
          <p:cNvPr id="19" name="Straight Connector 18"/>
          <p:cNvCxnSpPr/>
          <p:nvPr/>
        </p:nvCxnSpPr>
        <p:spPr>
          <a:xfrm>
            <a:off x="961138" y="1058891"/>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1"/>
          <p:cNvPicPr>
            <a:picLocks noChangeAspect="1" noChangeArrowheads="1"/>
          </p:cNvPicPr>
          <p:nvPr/>
        </p:nvPicPr>
        <p:blipFill>
          <a:blip r:embed="rId2" cstate="print"/>
          <a:srcRect/>
          <a:stretch>
            <a:fillRect/>
          </a:stretch>
        </p:blipFill>
        <p:spPr bwMode="auto">
          <a:xfrm>
            <a:off x="0" y="1625600"/>
            <a:ext cx="2303463" cy="1727200"/>
          </a:xfrm>
          <a:prstGeom prst="rect">
            <a:avLst/>
          </a:prstGeom>
          <a:noFill/>
        </p:spPr>
      </p:pic>
      <p:pic>
        <p:nvPicPr>
          <p:cNvPr id="6147" name="Picture 3" descr="4"/>
          <p:cNvPicPr>
            <a:picLocks noChangeAspect="1" noChangeArrowheads="1"/>
          </p:cNvPicPr>
          <p:nvPr/>
        </p:nvPicPr>
        <p:blipFill>
          <a:blip r:embed="rId3" cstate="print"/>
          <a:srcRect/>
          <a:stretch>
            <a:fillRect/>
          </a:stretch>
        </p:blipFill>
        <p:spPr bwMode="auto">
          <a:xfrm>
            <a:off x="2286000" y="1625600"/>
            <a:ext cx="2303463" cy="1727200"/>
          </a:xfrm>
          <a:prstGeom prst="rect">
            <a:avLst/>
          </a:prstGeom>
          <a:noFill/>
        </p:spPr>
      </p:pic>
      <p:pic>
        <p:nvPicPr>
          <p:cNvPr id="6148" name="Picture 4" descr="8"/>
          <p:cNvPicPr>
            <a:picLocks noChangeAspect="1" noChangeArrowheads="1"/>
          </p:cNvPicPr>
          <p:nvPr/>
        </p:nvPicPr>
        <p:blipFill>
          <a:blip r:embed="rId4" cstate="print"/>
          <a:srcRect/>
          <a:stretch>
            <a:fillRect/>
          </a:stretch>
        </p:blipFill>
        <p:spPr bwMode="auto">
          <a:xfrm>
            <a:off x="6840538" y="1625600"/>
            <a:ext cx="2303462" cy="1727200"/>
          </a:xfrm>
          <a:prstGeom prst="rect">
            <a:avLst/>
          </a:prstGeom>
          <a:noFill/>
        </p:spPr>
      </p:pic>
      <p:pic>
        <p:nvPicPr>
          <p:cNvPr id="6149" name="Picture 5" descr="6"/>
          <p:cNvPicPr>
            <a:picLocks noChangeAspect="1" noChangeArrowheads="1"/>
          </p:cNvPicPr>
          <p:nvPr/>
        </p:nvPicPr>
        <p:blipFill>
          <a:blip r:embed="rId5" cstate="print"/>
          <a:srcRect/>
          <a:stretch>
            <a:fillRect/>
          </a:stretch>
        </p:blipFill>
        <p:spPr bwMode="auto">
          <a:xfrm>
            <a:off x="4572000" y="1625600"/>
            <a:ext cx="2303463" cy="1727200"/>
          </a:xfrm>
          <a:prstGeom prst="rect">
            <a:avLst/>
          </a:prstGeom>
          <a:noFill/>
        </p:spPr>
      </p:pic>
      <p:sp>
        <p:nvSpPr>
          <p:cNvPr id="6150" name="Text Box 6"/>
          <p:cNvSpPr txBox="1">
            <a:spLocks noChangeArrowheads="1"/>
          </p:cNvSpPr>
          <p:nvPr/>
        </p:nvSpPr>
        <p:spPr bwMode="auto">
          <a:xfrm>
            <a:off x="319088" y="1307575"/>
            <a:ext cx="1447800" cy="369332"/>
          </a:xfrm>
          <a:prstGeom prst="rect">
            <a:avLst/>
          </a:prstGeom>
          <a:noFill/>
          <a:ln w="9525">
            <a:noFill/>
            <a:miter lim="800000"/>
            <a:headEnd/>
            <a:tailEnd/>
          </a:ln>
          <a:effectLst/>
        </p:spPr>
        <p:txBody>
          <a:bodyPr>
            <a:spAutoFit/>
          </a:bodyPr>
          <a:lstStyle/>
          <a:p>
            <a:pPr algn="ctr">
              <a:spcBef>
                <a:spcPct val="50000"/>
              </a:spcBef>
            </a:pPr>
            <a:r>
              <a:rPr lang="zh-CN" altLang="en-US" b="1" dirty="0" smtClean="0"/>
              <a:t>对照</a:t>
            </a:r>
            <a:endParaRPr lang="en-US" altLang="zh-CN" b="1" dirty="0"/>
          </a:p>
        </p:txBody>
      </p:sp>
      <p:sp>
        <p:nvSpPr>
          <p:cNvPr id="6151" name="Text Box 7"/>
          <p:cNvSpPr txBox="1">
            <a:spLocks noChangeArrowheads="1"/>
          </p:cNvSpPr>
          <p:nvPr/>
        </p:nvSpPr>
        <p:spPr bwMode="auto">
          <a:xfrm>
            <a:off x="2714625" y="1278175"/>
            <a:ext cx="1447800" cy="369332"/>
          </a:xfrm>
          <a:prstGeom prst="rect">
            <a:avLst/>
          </a:prstGeom>
          <a:noFill/>
          <a:ln w="9525">
            <a:noFill/>
            <a:miter lim="800000"/>
            <a:headEnd/>
            <a:tailEnd/>
          </a:ln>
          <a:effectLst/>
        </p:spPr>
        <p:txBody>
          <a:bodyPr>
            <a:spAutoFit/>
          </a:bodyPr>
          <a:lstStyle/>
          <a:p>
            <a:pPr algn="ctr">
              <a:spcBef>
                <a:spcPct val="50000"/>
              </a:spcBef>
            </a:pPr>
            <a:r>
              <a:rPr lang="en-US" altLang="zh-CN" b="1" dirty="0"/>
              <a:t>AGR2 </a:t>
            </a:r>
          </a:p>
        </p:txBody>
      </p:sp>
      <p:sp>
        <p:nvSpPr>
          <p:cNvPr id="6152" name="Text Box 8"/>
          <p:cNvSpPr txBox="1">
            <a:spLocks noChangeArrowheads="1"/>
          </p:cNvSpPr>
          <p:nvPr/>
        </p:nvSpPr>
        <p:spPr bwMode="auto">
          <a:xfrm>
            <a:off x="7196447" y="1301988"/>
            <a:ext cx="1606241" cy="369332"/>
          </a:xfrm>
          <a:prstGeom prst="rect">
            <a:avLst/>
          </a:prstGeom>
          <a:noFill/>
          <a:ln w="9525">
            <a:noFill/>
            <a:miter lim="800000"/>
            <a:headEnd/>
            <a:tailEnd/>
          </a:ln>
          <a:effectLst/>
        </p:spPr>
        <p:txBody>
          <a:bodyPr wrap="square">
            <a:spAutoFit/>
          </a:bodyPr>
          <a:lstStyle/>
          <a:p>
            <a:pPr algn="ctr">
              <a:spcBef>
                <a:spcPct val="50000"/>
              </a:spcBef>
            </a:pPr>
            <a:r>
              <a:rPr lang="en-US" altLang="zh-CN" b="1" dirty="0" smtClean="0"/>
              <a:t>VEGF+AGR2 </a:t>
            </a:r>
            <a:endParaRPr lang="en-US" altLang="zh-CN" b="1" dirty="0"/>
          </a:p>
        </p:txBody>
      </p:sp>
      <p:sp>
        <p:nvSpPr>
          <p:cNvPr id="6153" name="Text Box 9"/>
          <p:cNvSpPr txBox="1">
            <a:spLocks noChangeArrowheads="1"/>
          </p:cNvSpPr>
          <p:nvPr/>
        </p:nvSpPr>
        <p:spPr bwMode="auto">
          <a:xfrm>
            <a:off x="4953000" y="1306750"/>
            <a:ext cx="1447800" cy="369332"/>
          </a:xfrm>
          <a:prstGeom prst="rect">
            <a:avLst/>
          </a:prstGeom>
          <a:noFill/>
          <a:ln w="9525">
            <a:noFill/>
            <a:miter lim="800000"/>
            <a:headEnd/>
            <a:tailEnd/>
          </a:ln>
          <a:effectLst/>
        </p:spPr>
        <p:txBody>
          <a:bodyPr>
            <a:spAutoFit/>
          </a:bodyPr>
          <a:lstStyle/>
          <a:p>
            <a:pPr algn="ctr">
              <a:spcBef>
                <a:spcPct val="50000"/>
              </a:spcBef>
            </a:pPr>
            <a:r>
              <a:rPr lang="en-US" altLang="zh-CN" b="1" dirty="0"/>
              <a:t>VEGF </a:t>
            </a:r>
          </a:p>
        </p:txBody>
      </p:sp>
      <p:pic>
        <p:nvPicPr>
          <p:cNvPr id="6154" name="Picture 10" descr="5"/>
          <p:cNvPicPr>
            <a:picLocks noChangeAspect="1" noChangeArrowheads="1"/>
          </p:cNvPicPr>
          <p:nvPr/>
        </p:nvPicPr>
        <p:blipFill>
          <a:blip r:embed="rId6" cstate="print"/>
          <a:srcRect/>
          <a:stretch>
            <a:fillRect/>
          </a:stretch>
        </p:blipFill>
        <p:spPr bwMode="auto">
          <a:xfrm>
            <a:off x="4572000" y="3934350"/>
            <a:ext cx="2303463" cy="1727200"/>
          </a:xfrm>
          <a:prstGeom prst="rect">
            <a:avLst/>
          </a:prstGeom>
          <a:noFill/>
        </p:spPr>
      </p:pic>
      <p:pic>
        <p:nvPicPr>
          <p:cNvPr id="6155" name="Picture 11" descr="8"/>
          <p:cNvPicPr>
            <a:picLocks noChangeAspect="1" noChangeArrowheads="1"/>
          </p:cNvPicPr>
          <p:nvPr/>
        </p:nvPicPr>
        <p:blipFill>
          <a:blip r:embed="rId7" cstate="print"/>
          <a:srcRect/>
          <a:stretch>
            <a:fillRect/>
          </a:stretch>
        </p:blipFill>
        <p:spPr bwMode="auto">
          <a:xfrm>
            <a:off x="6869113" y="3934350"/>
            <a:ext cx="2303462" cy="1727200"/>
          </a:xfrm>
          <a:prstGeom prst="rect">
            <a:avLst/>
          </a:prstGeom>
          <a:noFill/>
        </p:spPr>
      </p:pic>
      <p:sp>
        <p:nvSpPr>
          <p:cNvPr id="6156" name="Text Box 12"/>
          <p:cNvSpPr txBox="1">
            <a:spLocks noChangeArrowheads="1"/>
          </p:cNvSpPr>
          <p:nvPr/>
        </p:nvSpPr>
        <p:spPr bwMode="auto">
          <a:xfrm>
            <a:off x="7010400" y="3530600"/>
            <a:ext cx="1981200" cy="369332"/>
          </a:xfrm>
          <a:prstGeom prst="rect">
            <a:avLst/>
          </a:prstGeom>
          <a:noFill/>
          <a:ln w="9525">
            <a:noFill/>
            <a:miter lim="800000"/>
            <a:headEnd/>
            <a:tailEnd/>
          </a:ln>
          <a:effectLst/>
        </p:spPr>
        <p:txBody>
          <a:bodyPr>
            <a:spAutoFit/>
          </a:bodyPr>
          <a:lstStyle/>
          <a:p>
            <a:pPr algn="ctr">
              <a:spcBef>
                <a:spcPct val="50000"/>
              </a:spcBef>
            </a:pPr>
            <a:r>
              <a:rPr lang="en-US" altLang="zh-CN" b="1">
                <a:effectLst>
                  <a:outerShdw blurRad="38100" dist="38100" dir="2700000" algn="tl">
                    <a:srgbClr val="000000">
                      <a:alpha val="43137"/>
                    </a:srgbClr>
                  </a:outerShdw>
                </a:effectLst>
              </a:rPr>
              <a:t>AGR2+bFGF</a:t>
            </a:r>
          </a:p>
        </p:txBody>
      </p:sp>
      <p:sp>
        <p:nvSpPr>
          <p:cNvPr id="6157" name="Text Box 13"/>
          <p:cNvSpPr txBox="1">
            <a:spLocks noChangeArrowheads="1"/>
          </p:cNvSpPr>
          <p:nvPr/>
        </p:nvSpPr>
        <p:spPr bwMode="auto">
          <a:xfrm>
            <a:off x="4713288" y="3530600"/>
            <a:ext cx="1981200" cy="369332"/>
          </a:xfrm>
          <a:prstGeom prst="rect">
            <a:avLst/>
          </a:prstGeom>
          <a:noFill/>
          <a:ln w="9525">
            <a:noFill/>
            <a:miter lim="800000"/>
            <a:headEnd/>
            <a:tailEnd/>
          </a:ln>
          <a:effectLst/>
        </p:spPr>
        <p:txBody>
          <a:bodyPr>
            <a:spAutoFit/>
          </a:bodyPr>
          <a:lstStyle/>
          <a:p>
            <a:pPr algn="ctr">
              <a:spcBef>
                <a:spcPct val="50000"/>
              </a:spcBef>
            </a:pPr>
            <a:r>
              <a:rPr lang="en-US" altLang="zh-CN" b="1">
                <a:effectLst>
                  <a:outerShdw blurRad="38100" dist="38100" dir="2700000" algn="tl">
                    <a:srgbClr val="000000">
                      <a:alpha val="43137"/>
                    </a:srgbClr>
                  </a:outerShdw>
                </a:effectLst>
              </a:rPr>
              <a:t>bFGF</a:t>
            </a:r>
          </a:p>
        </p:txBody>
      </p:sp>
      <p:pic>
        <p:nvPicPr>
          <p:cNvPr id="6158" name="Picture 14" descr="1"/>
          <p:cNvPicPr>
            <a:picLocks noChangeAspect="1" noChangeArrowheads="1"/>
          </p:cNvPicPr>
          <p:nvPr/>
        </p:nvPicPr>
        <p:blipFill>
          <a:blip r:embed="rId8" cstate="print"/>
          <a:srcRect/>
          <a:stretch>
            <a:fillRect/>
          </a:stretch>
        </p:blipFill>
        <p:spPr bwMode="auto">
          <a:xfrm>
            <a:off x="-33338" y="3934350"/>
            <a:ext cx="2303463" cy="1727200"/>
          </a:xfrm>
          <a:prstGeom prst="rect">
            <a:avLst/>
          </a:prstGeom>
          <a:noFill/>
        </p:spPr>
      </p:pic>
      <p:pic>
        <p:nvPicPr>
          <p:cNvPr id="6159" name="Picture 15" descr="2"/>
          <p:cNvPicPr>
            <a:picLocks noChangeAspect="1" noChangeArrowheads="1"/>
          </p:cNvPicPr>
          <p:nvPr/>
        </p:nvPicPr>
        <p:blipFill>
          <a:blip r:embed="rId9" cstate="print"/>
          <a:srcRect/>
          <a:stretch>
            <a:fillRect/>
          </a:stretch>
        </p:blipFill>
        <p:spPr bwMode="auto">
          <a:xfrm>
            <a:off x="2271713" y="3937525"/>
            <a:ext cx="2303462" cy="1727200"/>
          </a:xfrm>
          <a:prstGeom prst="rect">
            <a:avLst/>
          </a:prstGeom>
          <a:noFill/>
        </p:spPr>
      </p:pic>
      <p:sp>
        <p:nvSpPr>
          <p:cNvPr id="6160" name="Text Box 16"/>
          <p:cNvSpPr txBox="1">
            <a:spLocks noChangeArrowheads="1"/>
          </p:cNvSpPr>
          <p:nvPr/>
        </p:nvSpPr>
        <p:spPr bwMode="auto">
          <a:xfrm>
            <a:off x="109538" y="3530600"/>
            <a:ext cx="1981200" cy="369332"/>
          </a:xfrm>
          <a:prstGeom prst="rect">
            <a:avLst/>
          </a:prstGeom>
          <a:noFill/>
          <a:ln w="9525">
            <a:noFill/>
            <a:miter lim="800000"/>
            <a:headEnd/>
            <a:tailEnd/>
          </a:ln>
          <a:effectLst/>
        </p:spPr>
        <p:txBody>
          <a:bodyPr>
            <a:spAutoFit/>
          </a:bodyPr>
          <a:lstStyle/>
          <a:p>
            <a:pPr algn="ctr">
              <a:spcBef>
                <a:spcPct val="50000"/>
              </a:spcBef>
            </a:pPr>
            <a:r>
              <a:rPr lang="zh-CN" altLang="en-US" b="1" dirty="0" smtClean="0">
                <a:effectLst>
                  <a:outerShdw blurRad="38100" dist="38100" dir="2700000" algn="tl">
                    <a:srgbClr val="000000">
                      <a:alpha val="43137"/>
                    </a:srgbClr>
                  </a:outerShdw>
                </a:effectLst>
              </a:rPr>
              <a:t>对照</a:t>
            </a:r>
            <a:endParaRPr lang="en-US" altLang="zh-CN" b="1" dirty="0">
              <a:effectLst>
                <a:outerShdw blurRad="38100" dist="38100" dir="2700000" algn="tl">
                  <a:srgbClr val="000000">
                    <a:alpha val="43137"/>
                  </a:srgbClr>
                </a:outerShdw>
              </a:effectLst>
            </a:endParaRPr>
          </a:p>
        </p:txBody>
      </p:sp>
      <p:sp>
        <p:nvSpPr>
          <p:cNvPr id="6161" name="Text Box 17"/>
          <p:cNvSpPr txBox="1">
            <a:spLocks noChangeArrowheads="1"/>
          </p:cNvSpPr>
          <p:nvPr/>
        </p:nvSpPr>
        <p:spPr bwMode="auto">
          <a:xfrm>
            <a:off x="2424113" y="3530600"/>
            <a:ext cx="1981200" cy="369332"/>
          </a:xfrm>
          <a:prstGeom prst="rect">
            <a:avLst/>
          </a:prstGeom>
          <a:noFill/>
          <a:ln w="9525">
            <a:noFill/>
            <a:miter lim="800000"/>
            <a:headEnd/>
            <a:tailEnd/>
          </a:ln>
          <a:effectLst/>
        </p:spPr>
        <p:txBody>
          <a:bodyPr>
            <a:spAutoFit/>
          </a:bodyPr>
          <a:lstStyle/>
          <a:p>
            <a:pPr algn="ctr">
              <a:spcBef>
                <a:spcPct val="50000"/>
              </a:spcBef>
            </a:pPr>
            <a:r>
              <a:rPr lang="en-US" altLang="zh-CN" b="1">
                <a:effectLst>
                  <a:outerShdw blurRad="38100" dist="38100" dir="2700000" algn="tl">
                    <a:srgbClr val="000000">
                      <a:alpha val="43137"/>
                    </a:srgbClr>
                  </a:outerShdw>
                </a:effectLst>
              </a:rPr>
              <a:t>AGR2</a:t>
            </a:r>
          </a:p>
        </p:txBody>
      </p:sp>
      <p:sp>
        <p:nvSpPr>
          <p:cNvPr id="6162" name="Text Box 18"/>
          <p:cNvSpPr txBox="1">
            <a:spLocks noChangeArrowheads="1"/>
          </p:cNvSpPr>
          <p:nvPr/>
        </p:nvSpPr>
        <p:spPr bwMode="auto">
          <a:xfrm>
            <a:off x="152400" y="166688"/>
            <a:ext cx="8763000" cy="523220"/>
          </a:xfrm>
          <a:prstGeom prst="rect">
            <a:avLst/>
          </a:prstGeom>
          <a:noFill/>
          <a:ln w="9525">
            <a:noFill/>
            <a:miter lim="800000"/>
            <a:headEnd/>
            <a:tailEnd/>
          </a:ln>
          <a:effectLst/>
        </p:spPr>
        <p:txBody>
          <a:bodyPr>
            <a:spAutoFit/>
          </a:bodyPr>
          <a:lstStyle/>
          <a:p>
            <a:pPr algn="ctr">
              <a:spcBef>
                <a:spcPct val="50000"/>
              </a:spcBef>
            </a:pPr>
            <a:r>
              <a:rPr lang="en-US" altLang="zh-CN" sz="2800" b="1" dirty="0"/>
              <a:t>AGR2 </a:t>
            </a:r>
            <a:r>
              <a:rPr lang="zh-CN" altLang="en-US" sz="2800" b="1" dirty="0" smtClean="0"/>
              <a:t>增强</a:t>
            </a:r>
            <a:r>
              <a:rPr lang="en-US" altLang="zh-CN" sz="2800" b="1" dirty="0" smtClean="0"/>
              <a:t> </a:t>
            </a:r>
            <a:r>
              <a:rPr lang="en-US" altLang="zh-CN" sz="2800" b="1" dirty="0" err="1"/>
              <a:t>bFGF</a:t>
            </a:r>
            <a:r>
              <a:rPr lang="en-US" altLang="zh-CN" sz="2800" b="1" dirty="0"/>
              <a:t> / </a:t>
            </a:r>
            <a:r>
              <a:rPr lang="en-US" altLang="zh-CN" sz="2800" b="1" dirty="0" smtClean="0"/>
              <a:t>VEGF</a:t>
            </a:r>
            <a:r>
              <a:rPr lang="zh-CN" altLang="en-US" sz="2800" b="1" dirty="0" smtClean="0"/>
              <a:t>在细胞转移实验中的作用</a:t>
            </a:r>
            <a:r>
              <a:rPr lang="en-US" altLang="zh-CN" sz="2800" dirty="0" smtClean="0"/>
              <a:t>   </a:t>
            </a:r>
            <a:endParaRPr lang="en-US" altLang="zh-CN" sz="2800" dirty="0"/>
          </a:p>
        </p:txBody>
      </p:sp>
      <p:cxnSp>
        <p:nvCxnSpPr>
          <p:cNvPr id="19" name="Straight Connector 18"/>
          <p:cNvCxnSpPr/>
          <p:nvPr/>
        </p:nvCxnSpPr>
        <p:spPr>
          <a:xfrm>
            <a:off x="1048224" y="694727"/>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2 vegf actin 3"/>
          <p:cNvPicPr>
            <a:picLocks noChangeAspect="1" noChangeArrowheads="1"/>
          </p:cNvPicPr>
          <p:nvPr/>
        </p:nvPicPr>
        <p:blipFill>
          <a:blip r:embed="rId2" cstate="print">
            <a:lum bright="24000"/>
          </a:blip>
          <a:srcRect l="3226" t="80748" b="10280"/>
          <a:stretch>
            <a:fillRect/>
          </a:stretch>
        </p:blipFill>
        <p:spPr bwMode="auto">
          <a:xfrm>
            <a:off x="609600" y="3363913"/>
            <a:ext cx="8305800" cy="369887"/>
          </a:xfrm>
          <a:prstGeom prst="rect">
            <a:avLst/>
          </a:prstGeom>
          <a:noFill/>
        </p:spPr>
      </p:pic>
      <p:pic>
        <p:nvPicPr>
          <p:cNvPr id="9219" name="Picture 3" descr="2 vegf 700 perk 5"/>
          <p:cNvPicPr>
            <a:picLocks noChangeAspect="1" noChangeArrowheads="1"/>
          </p:cNvPicPr>
          <p:nvPr/>
        </p:nvPicPr>
        <p:blipFill>
          <a:blip r:embed="rId3" cstate="print">
            <a:lum bright="24000"/>
          </a:blip>
          <a:srcRect l="4225" t="81334" b="3978"/>
          <a:stretch>
            <a:fillRect/>
          </a:stretch>
        </p:blipFill>
        <p:spPr bwMode="auto">
          <a:xfrm>
            <a:off x="685800" y="1762125"/>
            <a:ext cx="8305800" cy="611188"/>
          </a:xfrm>
          <a:prstGeom prst="rect">
            <a:avLst/>
          </a:prstGeom>
          <a:noFill/>
        </p:spPr>
      </p:pic>
      <p:sp>
        <p:nvSpPr>
          <p:cNvPr id="9220" name="Text Box 4"/>
          <p:cNvSpPr txBox="1">
            <a:spLocks noChangeArrowheads="1"/>
          </p:cNvSpPr>
          <p:nvPr/>
        </p:nvSpPr>
        <p:spPr bwMode="auto">
          <a:xfrm>
            <a:off x="381000" y="1154113"/>
            <a:ext cx="8610600" cy="639762"/>
          </a:xfrm>
          <a:prstGeom prst="rect">
            <a:avLst/>
          </a:prstGeom>
          <a:noFill/>
          <a:ln w="9525">
            <a:noFill/>
            <a:miter lim="800000"/>
            <a:headEnd/>
            <a:tailEnd/>
          </a:ln>
          <a:effectLst/>
        </p:spPr>
        <p:txBody>
          <a:bodyPr>
            <a:spAutoFit/>
          </a:bodyPr>
          <a:lstStyle/>
          <a:p>
            <a:r>
              <a:rPr lang="en-US" altLang="zh-CN" sz="1200" b="1"/>
              <a:t>                                                                      Axitinib 2nM                 PD 173074 20nM                                 Avastin</a:t>
            </a:r>
          </a:p>
          <a:p>
            <a:r>
              <a:rPr lang="en-US" altLang="zh-CN" sz="1200" b="1"/>
              <a:t>           0       AGR2     VEGF     AGR2                VEGF    AGR2                   VEGF   AGR2                  VEGF   AGR2   AGR2   </a:t>
            </a:r>
          </a:p>
          <a:p>
            <a:r>
              <a:rPr lang="en-US" altLang="zh-CN" sz="1200" b="1"/>
              <a:t>                                                 VEGF                              VEGF                                 VEGF                               VEGF</a:t>
            </a:r>
            <a:endParaRPr lang="en-US" altLang="zh-CN"/>
          </a:p>
        </p:txBody>
      </p:sp>
      <p:sp>
        <p:nvSpPr>
          <p:cNvPr id="9221" name="Line 5"/>
          <p:cNvSpPr>
            <a:spLocks noChangeShapeType="1"/>
          </p:cNvSpPr>
          <p:nvPr/>
        </p:nvSpPr>
        <p:spPr bwMode="auto">
          <a:xfrm>
            <a:off x="3090863" y="1371600"/>
            <a:ext cx="1600200" cy="0"/>
          </a:xfrm>
          <a:prstGeom prst="line">
            <a:avLst/>
          </a:prstGeom>
          <a:noFill/>
          <a:ln w="9525">
            <a:solidFill>
              <a:schemeClr val="tx1"/>
            </a:solidFill>
            <a:round/>
            <a:headEnd/>
            <a:tailEnd/>
          </a:ln>
          <a:effectLst/>
        </p:spPr>
        <p:txBody>
          <a:bodyPr/>
          <a:lstStyle/>
          <a:p>
            <a:endParaRPr lang="zh-CN" altLang="en-US"/>
          </a:p>
        </p:txBody>
      </p:sp>
      <p:sp>
        <p:nvSpPr>
          <p:cNvPr id="9222" name="Line 6"/>
          <p:cNvSpPr>
            <a:spLocks noChangeShapeType="1"/>
          </p:cNvSpPr>
          <p:nvPr/>
        </p:nvSpPr>
        <p:spPr bwMode="auto">
          <a:xfrm>
            <a:off x="4876800" y="1371600"/>
            <a:ext cx="1600200" cy="0"/>
          </a:xfrm>
          <a:prstGeom prst="line">
            <a:avLst/>
          </a:prstGeom>
          <a:noFill/>
          <a:ln w="9525">
            <a:solidFill>
              <a:schemeClr val="tx1"/>
            </a:solidFill>
            <a:round/>
            <a:headEnd/>
            <a:tailEnd/>
          </a:ln>
          <a:effectLst/>
        </p:spPr>
        <p:txBody>
          <a:bodyPr/>
          <a:lstStyle/>
          <a:p>
            <a:endParaRPr lang="zh-CN" altLang="en-US"/>
          </a:p>
        </p:txBody>
      </p:sp>
      <p:sp>
        <p:nvSpPr>
          <p:cNvPr id="9223" name="Line 7"/>
          <p:cNvSpPr>
            <a:spLocks noChangeShapeType="1"/>
          </p:cNvSpPr>
          <p:nvPr/>
        </p:nvSpPr>
        <p:spPr bwMode="auto">
          <a:xfrm>
            <a:off x="6629400" y="1371600"/>
            <a:ext cx="2286000" cy="0"/>
          </a:xfrm>
          <a:prstGeom prst="line">
            <a:avLst/>
          </a:prstGeom>
          <a:noFill/>
          <a:ln w="9525">
            <a:solidFill>
              <a:schemeClr val="tx1"/>
            </a:solidFill>
            <a:round/>
            <a:headEnd/>
            <a:tailEnd/>
          </a:ln>
          <a:effectLst/>
        </p:spPr>
        <p:txBody>
          <a:bodyPr/>
          <a:lstStyle/>
          <a:p>
            <a:endParaRPr lang="zh-CN" altLang="en-US"/>
          </a:p>
        </p:txBody>
      </p:sp>
      <p:pic>
        <p:nvPicPr>
          <p:cNvPr id="9224" name="Picture 8" descr="2 vegf  erk"/>
          <p:cNvPicPr>
            <a:picLocks noChangeAspect="1" noChangeArrowheads="1"/>
          </p:cNvPicPr>
          <p:nvPr/>
        </p:nvPicPr>
        <p:blipFill>
          <a:blip r:embed="rId4" cstate="print">
            <a:lum bright="24000"/>
          </a:blip>
          <a:srcRect l="4411" t="72920"/>
          <a:stretch>
            <a:fillRect/>
          </a:stretch>
        </p:blipFill>
        <p:spPr bwMode="auto">
          <a:xfrm>
            <a:off x="685800" y="2547938"/>
            <a:ext cx="8305800" cy="511175"/>
          </a:xfrm>
          <a:prstGeom prst="rect">
            <a:avLst/>
          </a:prstGeom>
          <a:noFill/>
        </p:spPr>
      </p:pic>
      <p:sp>
        <p:nvSpPr>
          <p:cNvPr id="9225" name="Text Box 9"/>
          <p:cNvSpPr txBox="1">
            <a:spLocks noChangeArrowheads="1"/>
          </p:cNvSpPr>
          <p:nvPr/>
        </p:nvSpPr>
        <p:spPr bwMode="auto">
          <a:xfrm>
            <a:off x="0" y="3363913"/>
            <a:ext cx="914400" cy="274637"/>
          </a:xfrm>
          <a:prstGeom prst="rect">
            <a:avLst/>
          </a:prstGeom>
          <a:noFill/>
          <a:ln w="9525">
            <a:noFill/>
            <a:miter lim="800000"/>
            <a:headEnd/>
            <a:tailEnd/>
          </a:ln>
          <a:effectLst/>
        </p:spPr>
        <p:txBody>
          <a:bodyPr>
            <a:spAutoFit/>
          </a:bodyPr>
          <a:lstStyle/>
          <a:p>
            <a:pPr algn="ctr">
              <a:spcBef>
                <a:spcPct val="50000"/>
              </a:spcBef>
            </a:pPr>
            <a:r>
              <a:rPr lang="en-US" altLang="zh-CN" sz="1200" b="1"/>
              <a:t>actin</a:t>
            </a:r>
          </a:p>
        </p:txBody>
      </p:sp>
      <p:sp>
        <p:nvSpPr>
          <p:cNvPr id="9226" name="Text Box 10"/>
          <p:cNvSpPr txBox="1">
            <a:spLocks noChangeArrowheads="1"/>
          </p:cNvSpPr>
          <p:nvPr/>
        </p:nvSpPr>
        <p:spPr bwMode="auto">
          <a:xfrm>
            <a:off x="-76200" y="2601913"/>
            <a:ext cx="914400" cy="274637"/>
          </a:xfrm>
          <a:prstGeom prst="rect">
            <a:avLst/>
          </a:prstGeom>
          <a:noFill/>
          <a:ln w="9525">
            <a:noFill/>
            <a:miter lim="800000"/>
            <a:headEnd/>
            <a:tailEnd/>
          </a:ln>
          <a:effectLst/>
        </p:spPr>
        <p:txBody>
          <a:bodyPr>
            <a:spAutoFit/>
          </a:bodyPr>
          <a:lstStyle/>
          <a:p>
            <a:pPr algn="ctr">
              <a:spcBef>
                <a:spcPct val="50000"/>
              </a:spcBef>
            </a:pPr>
            <a:r>
              <a:rPr lang="en-US" altLang="zh-CN" sz="1200" b="1"/>
              <a:t>ERK</a:t>
            </a:r>
          </a:p>
        </p:txBody>
      </p:sp>
      <p:sp>
        <p:nvSpPr>
          <p:cNvPr id="9227" name="Text Box 11"/>
          <p:cNvSpPr txBox="1">
            <a:spLocks noChangeArrowheads="1"/>
          </p:cNvSpPr>
          <p:nvPr/>
        </p:nvSpPr>
        <p:spPr bwMode="auto">
          <a:xfrm>
            <a:off x="-76200" y="1916113"/>
            <a:ext cx="914400" cy="274637"/>
          </a:xfrm>
          <a:prstGeom prst="rect">
            <a:avLst/>
          </a:prstGeom>
          <a:noFill/>
          <a:ln w="9525">
            <a:noFill/>
            <a:miter lim="800000"/>
            <a:headEnd/>
            <a:tailEnd/>
          </a:ln>
          <a:effectLst/>
        </p:spPr>
        <p:txBody>
          <a:bodyPr>
            <a:spAutoFit/>
          </a:bodyPr>
          <a:lstStyle/>
          <a:p>
            <a:pPr algn="ctr">
              <a:spcBef>
                <a:spcPct val="50000"/>
              </a:spcBef>
            </a:pPr>
            <a:r>
              <a:rPr lang="en-US" altLang="zh-CN" sz="1200" b="1"/>
              <a:t>pERK</a:t>
            </a:r>
          </a:p>
        </p:txBody>
      </p:sp>
      <p:sp>
        <p:nvSpPr>
          <p:cNvPr id="9237" name="Text Box 21"/>
          <p:cNvSpPr txBox="1">
            <a:spLocks noChangeArrowheads="1"/>
          </p:cNvSpPr>
          <p:nvPr/>
        </p:nvSpPr>
        <p:spPr bwMode="auto">
          <a:xfrm>
            <a:off x="457200" y="228600"/>
            <a:ext cx="8458200" cy="915988"/>
          </a:xfrm>
          <a:prstGeom prst="rect">
            <a:avLst/>
          </a:prstGeom>
          <a:noFill/>
          <a:ln w="9525">
            <a:noFill/>
            <a:miter lim="800000"/>
            <a:headEnd/>
            <a:tailEnd/>
          </a:ln>
          <a:effectLst/>
        </p:spPr>
        <p:txBody>
          <a:bodyPr>
            <a:spAutoFit/>
          </a:bodyPr>
          <a:lstStyle/>
          <a:p>
            <a:pPr algn="ctr">
              <a:spcBef>
                <a:spcPct val="50000"/>
              </a:spcBef>
            </a:pPr>
            <a:r>
              <a:rPr lang="en-US" altLang="zh-CN" b="1"/>
              <a:t>AGR2 can enhance the phosphorylation of ERK and VEGFR caused by VEGF and this effection can be disturbed by VEGFR inhibitor or VEGF antibody</a:t>
            </a:r>
            <a:endParaRPr lang="en-US" altLang="zh-CN"/>
          </a:p>
        </p:txBody>
      </p:sp>
      <p:pic>
        <p:nvPicPr>
          <p:cNvPr id="9238" name="Picture 22" descr="4"/>
          <p:cNvPicPr>
            <a:picLocks noChangeAspect="1" noChangeArrowheads="1"/>
          </p:cNvPicPr>
          <p:nvPr/>
        </p:nvPicPr>
        <p:blipFill>
          <a:blip r:embed="rId5" cstate="print"/>
          <a:srcRect l="14737" t="73068" r="44574" b="17213"/>
          <a:stretch>
            <a:fillRect/>
          </a:stretch>
        </p:blipFill>
        <p:spPr bwMode="auto">
          <a:xfrm>
            <a:off x="2438400" y="6096000"/>
            <a:ext cx="4495800" cy="609600"/>
          </a:xfrm>
          <a:prstGeom prst="rect">
            <a:avLst/>
          </a:prstGeom>
          <a:noFill/>
        </p:spPr>
      </p:pic>
      <p:pic>
        <p:nvPicPr>
          <p:cNvPr id="9239" name="Picture 23" descr="4"/>
          <p:cNvPicPr>
            <a:picLocks noChangeAspect="1" noChangeArrowheads="1"/>
          </p:cNvPicPr>
          <p:nvPr/>
        </p:nvPicPr>
        <p:blipFill>
          <a:blip r:embed="rId6" cstate="print"/>
          <a:srcRect l="14999" t="11510" r="46500" b="77785"/>
          <a:stretch>
            <a:fillRect/>
          </a:stretch>
        </p:blipFill>
        <p:spPr bwMode="auto">
          <a:xfrm>
            <a:off x="2438400" y="4483100"/>
            <a:ext cx="4495800" cy="711200"/>
          </a:xfrm>
          <a:prstGeom prst="rect">
            <a:avLst/>
          </a:prstGeom>
          <a:noFill/>
        </p:spPr>
      </p:pic>
      <p:pic>
        <p:nvPicPr>
          <p:cNvPr id="9240" name="Picture 24" descr="4"/>
          <p:cNvPicPr>
            <a:picLocks noChangeAspect="1" noChangeArrowheads="1"/>
          </p:cNvPicPr>
          <p:nvPr/>
        </p:nvPicPr>
        <p:blipFill>
          <a:blip r:embed="rId7" cstate="print"/>
          <a:srcRect l="13831" t="76990" r="44681" b="11778"/>
          <a:stretch>
            <a:fillRect/>
          </a:stretch>
        </p:blipFill>
        <p:spPr bwMode="auto">
          <a:xfrm>
            <a:off x="2438400" y="5251450"/>
            <a:ext cx="4495800" cy="692150"/>
          </a:xfrm>
          <a:prstGeom prst="rect">
            <a:avLst/>
          </a:prstGeom>
          <a:noFill/>
        </p:spPr>
      </p:pic>
      <p:sp>
        <p:nvSpPr>
          <p:cNvPr id="9241" name="Text Box 25"/>
          <p:cNvSpPr txBox="1">
            <a:spLocks noChangeArrowheads="1"/>
          </p:cNvSpPr>
          <p:nvPr/>
        </p:nvSpPr>
        <p:spPr bwMode="auto">
          <a:xfrm>
            <a:off x="1371600" y="6278563"/>
            <a:ext cx="914400" cy="274637"/>
          </a:xfrm>
          <a:prstGeom prst="rect">
            <a:avLst/>
          </a:prstGeom>
          <a:noFill/>
          <a:ln w="9525">
            <a:noFill/>
            <a:miter lim="800000"/>
            <a:headEnd/>
            <a:tailEnd/>
          </a:ln>
          <a:effectLst/>
        </p:spPr>
        <p:txBody>
          <a:bodyPr>
            <a:spAutoFit/>
          </a:bodyPr>
          <a:lstStyle/>
          <a:p>
            <a:pPr algn="ctr">
              <a:spcBef>
                <a:spcPct val="50000"/>
              </a:spcBef>
            </a:pPr>
            <a:r>
              <a:rPr lang="en-US" altLang="zh-CN" sz="1200" b="1"/>
              <a:t>actin</a:t>
            </a:r>
          </a:p>
        </p:txBody>
      </p:sp>
      <p:sp>
        <p:nvSpPr>
          <p:cNvPr id="9242" name="Text Box 26"/>
          <p:cNvSpPr txBox="1">
            <a:spLocks noChangeArrowheads="1"/>
          </p:cNvSpPr>
          <p:nvPr/>
        </p:nvSpPr>
        <p:spPr bwMode="auto">
          <a:xfrm>
            <a:off x="1295400" y="5516563"/>
            <a:ext cx="914400" cy="274637"/>
          </a:xfrm>
          <a:prstGeom prst="rect">
            <a:avLst/>
          </a:prstGeom>
          <a:noFill/>
          <a:ln w="9525">
            <a:noFill/>
            <a:miter lim="800000"/>
            <a:headEnd/>
            <a:tailEnd/>
          </a:ln>
          <a:effectLst/>
        </p:spPr>
        <p:txBody>
          <a:bodyPr>
            <a:spAutoFit/>
          </a:bodyPr>
          <a:lstStyle/>
          <a:p>
            <a:pPr algn="ctr">
              <a:spcBef>
                <a:spcPct val="50000"/>
              </a:spcBef>
            </a:pPr>
            <a:r>
              <a:rPr lang="en-US" altLang="zh-CN" sz="1200" b="1"/>
              <a:t>pERK</a:t>
            </a:r>
          </a:p>
        </p:txBody>
      </p:sp>
      <p:sp>
        <p:nvSpPr>
          <p:cNvPr id="9243" name="Text Box 27"/>
          <p:cNvSpPr txBox="1">
            <a:spLocks noChangeArrowheads="1"/>
          </p:cNvSpPr>
          <p:nvPr/>
        </p:nvSpPr>
        <p:spPr bwMode="auto">
          <a:xfrm>
            <a:off x="1295400" y="4572000"/>
            <a:ext cx="914400" cy="549275"/>
          </a:xfrm>
          <a:prstGeom prst="rect">
            <a:avLst/>
          </a:prstGeom>
          <a:noFill/>
          <a:ln w="9525">
            <a:noFill/>
            <a:miter lim="800000"/>
            <a:headEnd/>
            <a:tailEnd/>
          </a:ln>
          <a:effectLst/>
        </p:spPr>
        <p:txBody>
          <a:bodyPr>
            <a:spAutoFit/>
          </a:bodyPr>
          <a:lstStyle/>
          <a:p>
            <a:pPr algn="ctr">
              <a:spcBef>
                <a:spcPct val="50000"/>
              </a:spcBef>
            </a:pPr>
            <a:r>
              <a:rPr lang="en-US" altLang="zh-CN" sz="1200" b="1"/>
              <a:t>pVEGFR</a:t>
            </a:r>
          </a:p>
          <a:p>
            <a:pPr algn="ctr">
              <a:spcBef>
                <a:spcPct val="50000"/>
              </a:spcBef>
            </a:pPr>
            <a:r>
              <a:rPr lang="en-US" altLang="zh-CN" sz="1200" b="1"/>
              <a:t>(1175)</a:t>
            </a:r>
          </a:p>
        </p:txBody>
      </p:sp>
      <p:sp>
        <p:nvSpPr>
          <p:cNvPr id="9244" name="Text Box 28"/>
          <p:cNvSpPr txBox="1">
            <a:spLocks noChangeArrowheads="1"/>
          </p:cNvSpPr>
          <p:nvPr/>
        </p:nvSpPr>
        <p:spPr bwMode="auto">
          <a:xfrm>
            <a:off x="2438400" y="3962400"/>
            <a:ext cx="4572000" cy="549275"/>
          </a:xfrm>
          <a:prstGeom prst="rect">
            <a:avLst/>
          </a:prstGeom>
          <a:noFill/>
          <a:ln w="9525">
            <a:noFill/>
            <a:miter lim="800000"/>
            <a:headEnd/>
            <a:tailEnd/>
          </a:ln>
          <a:effectLst/>
        </p:spPr>
        <p:txBody>
          <a:bodyPr>
            <a:spAutoFit/>
          </a:bodyPr>
          <a:lstStyle/>
          <a:p>
            <a:pPr>
              <a:spcBef>
                <a:spcPct val="50000"/>
              </a:spcBef>
            </a:pPr>
            <a:r>
              <a:rPr lang="en-US" altLang="zh-CN" sz="1200" b="1"/>
              <a:t>      0             AGR2         VEGF 3ng/ml           VEGF 20ng/ml</a:t>
            </a:r>
          </a:p>
          <a:p>
            <a:pPr>
              <a:spcBef>
                <a:spcPct val="50000"/>
              </a:spcBef>
            </a:pPr>
            <a:r>
              <a:rPr lang="en-US" altLang="zh-CN" sz="1200" b="1"/>
              <a:t>                                                        AGR2                         AGR2 </a:t>
            </a:r>
          </a:p>
        </p:txBody>
      </p:sp>
      <p:sp>
        <p:nvSpPr>
          <p:cNvPr id="9245" name="Line 29"/>
          <p:cNvSpPr>
            <a:spLocks noChangeShapeType="1"/>
          </p:cNvSpPr>
          <p:nvPr/>
        </p:nvSpPr>
        <p:spPr bwMode="auto">
          <a:xfrm>
            <a:off x="4114800" y="4267200"/>
            <a:ext cx="1219200" cy="0"/>
          </a:xfrm>
          <a:prstGeom prst="line">
            <a:avLst/>
          </a:prstGeom>
          <a:noFill/>
          <a:ln w="9525">
            <a:solidFill>
              <a:schemeClr val="tx1"/>
            </a:solidFill>
            <a:round/>
            <a:headEnd/>
            <a:tailEnd/>
          </a:ln>
          <a:effectLst/>
        </p:spPr>
        <p:txBody>
          <a:bodyPr/>
          <a:lstStyle/>
          <a:p>
            <a:endParaRPr lang="zh-CN" altLang="en-US"/>
          </a:p>
        </p:txBody>
      </p:sp>
      <p:sp>
        <p:nvSpPr>
          <p:cNvPr id="9246" name="Line 30"/>
          <p:cNvSpPr>
            <a:spLocks noChangeShapeType="1"/>
          </p:cNvSpPr>
          <p:nvPr/>
        </p:nvSpPr>
        <p:spPr bwMode="auto">
          <a:xfrm>
            <a:off x="5591175" y="4267200"/>
            <a:ext cx="1219200" cy="0"/>
          </a:xfrm>
          <a:prstGeom prst="line">
            <a:avLst/>
          </a:prstGeom>
          <a:noFill/>
          <a:ln w="9525">
            <a:solidFill>
              <a:schemeClr val="tx1"/>
            </a:solidFill>
            <a:round/>
            <a:headEnd/>
            <a:tailEnd/>
          </a:ln>
          <a:effectLst/>
        </p:spPr>
        <p:txBody>
          <a:bodyPr/>
          <a:lstStyle/>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4"/>
          <p:cNvPicPr>
            <a:picLocks noChangeAspect="1" noChangeArrowheads="1"/>
          </p:cNvPicPr>
          <p:nvPr/>
        </p:nvPicPr>
        <p:blipFill>
          <a:blip r:embed="rId2" cstate="print"/>
          <a:srcRect l="6087" t="25410" r="22061" b="44096"/>
          <a:stretch>
            <a:fillRect/>
          </a:stretch>
        </p:blipFill>
        <p:spPr bwMode="auto">
          <a:xfrm>
            <a:off x="1219200" y="6219825"/>
            <a:ext cx="7391400" cy="457200"/>
          </a:xfrm>
          <a:prstGeom prst="rect">
            <a:avLst/>
          </a:prstGeom>
          <a:noFill/>
        </p:spPr>
      </p:pic>
      <p:pic>
        <p:nvPicPr>
          <p:cNvPr id="8197" name="Picture 5" descr="4"/>
          <p:cNvPicPr>
            <a:picLocks noChangeAspect="1" noChangeArrowheads="1"/>
          </p:cNvPicPr>
          <p:nvPr/>
        </p:nvPicPr>
        <p:blipFill>
          <a:blip r:embed="rId3" cstate="print"/>
          <a:srcRect l="5826" t="30833" r="22546" b="17967"/>
          <a:stretch>
            <a:fillRect/>
          </a:stretch>
        </p:blipFill>
        <p:spPr bwMode="auto">
          <a:xfrm>
            <a:off x="1219200" y="5305425"/>
            <a:ext cx="7315200" cy="762000"/>
          </a:xfrm>
          <a:prstGeom prst="rect">
            <a:avLst/>
          </a:prstGeom>
          <a:noFill/>
        </p:spPr>
      </p:pic>
      <p:sp>
        <p:nvSpPr>
          <p:cNvPr id="8198" name="Text Box 6"/>
          <p:cNvSpPr txBox="1">
            <a:spLocks noChangeArrowheads="1"/>
          </p:cNvSpPr>
          <p:nvPr/>
        </p:nvSpPr>
        <p:spPr bwMode="auto">
          <a:xfrm>
            <a:off x="1143000" y="4481513"/>
            <a:ext cx="7467600" cy="830997"/>
          </a:xfrm>
          <a:prstGeom prst="rect">
            <a:avLst/>
          </a:prstGeom>
          <a:noFill/>
          <a:ln w="9525">
            <a:noFill/>
            <a:miter lim="800000"/>
            <a:headEnd/>
            <a:tailEnd/>
          </a:ln>
          <a:effectLst/>
        </p:spPr>
        <p:txBody>
          <a:bodyPr>
            <a:spAutoFit/>
          </a:bodyPr>
          <a:lstStyle/>
          <a:p>
            <a:pPr>
              <a:spcBef>
                <a:spcPct val="50000"/>
              </a:spcBef>
            </a:pPr>
            <a:r>
              <a:rPr lang="en-US" altLang="zh-CN" sz="1200" b="1" dirty="0"/>
              <a:t>    </a:t>
            </a:r>
            <a:r>
              <a:rPr lang="en-US" altLang="zh-CN" sz="1200" b="1" dirty="0" smtClean="0"/>
              <a:t>    </a:t>
            </a:r>
            <a:r>
              <a:rPr lang="en-US" altLang="zh-CN" sz="1200" b="1" dirty="0"/>
              <a:t>0          AGR2       </a:t>
            </a:r>
            <a:r>
              <a:rPr lang="en-US" altLang="zh-CN" sz="1200" b="1" dirty="0" smtClean="0"/>
              <a:t> VEGF    </a:t>
            </a:r>
            <a:r>
              <a:rPr lang="en-US" altLang="zh-CN" sz="1200" b="1" dirty="0"/>
              <a:t>AGR2              18A4 </a:t>
            </a:r>
            <a:r>
              <a:rPr lang="zh-CN" altLang="en-US" sz="1200" b="1" dirty="0" smtClean="0"/>
              <a:t>清除</a:t>
            </a:r>
            <a:r>
              <a:rPr lang="en-US" altLang="zh-CN" sz="1200" b="1" dirty="0" smtClean="0"/>
              <a:t>AGR2                                       </a:t>
            </a:r>
            <a:r>
              <a:rPr lang="en-US" altLang="zh-CN" sz="1200" b="1" dirty="0"/>
              <a:t>18A4 </a:t>
            </a:r>
            <a:r>
              <a:rPr lang="zh-CN" altLang="en-US" sz="1200" b="1" dirty="0" smtClean="0"/>
              <a:t>中和</a:t>
            </a:r>
            <a:r>
              <a:rPr lang="en-US" altLang="zh-CN" sz="1200" b="1" dirty="0" smtClean="0"/>
              <a:t>AGR2                             </a:t>
            </a:r>
            <a:endParaRPr lang="en-US" altLang="zh-CN" sz="1200" b="1" dirty="0"/>
          </a:p>
          <a:p>
            <a:pPr>
              <a:spcBef>
                <a:spcPct val="50000"/>
              </a:spcBef>
            </a:pPr>
            <a:r>
              <a:rPr lang="en-US" altLang="zh-CN" sz="1200" b="1" dirty="0"/>
              <a:t>                                              </a:t>
            </a:r>
            <a:r>
              <a:rPr lang="en-US" altLang="zh-CN" sz="1200" b="1" dirty="0" smtClean="0"/>
              <a:t>        </a:t>
            </a:r>
            <a:r>
              <a:rPr lang="en-US" altLang="zh-CN" sz="1200" b="1" dirty="0"/>
              <a:t>VEGF      </a:t>
            </a:r>
            <a:r>
              <a:rPr lang="en-US" altLang="zh-CN" sz="1200" b="1" dirty="0" smtClean="0"/>
              <a:t>  AGR2      </a:t>
            </a:r>
            <a:r>
              <a:rPr lang="en-US" altLang="zh-CN" sz="1200" b="1" dirty="0"/>
              <a:t>VEGF     AGR2     </a:t>
            </a:r>
            <a:r>
              <a:rPr lang="en-US" altLang="zh-CN" sz="1200" b="1" dirty="0" smtClean="0"/>
              <a:t> </a:t>
            </a:r>
            <a:r>
              <a:rPr lang="en-US" altLang="zh-CN" sz="1200" b="1" dirty="0" err="1"/>
              <a:t>AGR2</a:t>
            </a:r>
            <a:r>
              <a:rPr lang="en-US" altLang="zh-CN" sz="1200" b="1" dirty="0"/>
              <a:t>      </a:t>
            </a:r>
            <a:r>
              <a:rPr lang="en-US" altLang="zh-CN" sz="1200" b="1" dirty="0" smtClean="0"/>
              <a:t>    </a:t>
            </a:r>
            <a:r>
              <a:rPr lang="en-US" altLang="zh-CN" sz="1200" b="1" dirty="0" err="1" smtClean="0"/>
              <a:t>AGR2</a:t>
            </a:r>
            <a:r>
              <a:rPr lang="en-US" altLang="zh-CN" sz="1200" b="1" dirty="0" smtClean="0"/>
              <a:t>    VEGF    AGR2</a:t>
            </a:r>
            <a:endParaRPr lang="en-US" altLang="zh-CN" sz="1200" b="1" dirty="0"/>
          </a:p>
          <a:p>
            <a:pPr>
              <a:spcBef>
                <a:spcPct val="50000"/>
              </a:spcBef>
            </a:pPr>
            <a:r>
              <a:rPr lang="en-US" altLang="zh-CN" sz="1200" b="1" dirty="0"/>
              <a:t>                                                                                               </a:t>
            </a:r>
            <a:r>
              <a:rPr lang="en-US" altLang="zh-CN" sz="1200" b="1" dirty="0" smtClean="0"/>
              <a:t>           VEGF                                                           </a:t>
            </a:r>
            <a:r>
              <a:rPr lang="en-US" altLang="zh-CN" sz="1200" b="1" dirty="0" err="1"/>
              <a:t>VEGF</a:t>
            </a:r>
            <a:r>
              <a:rPr lang="en-US" altLang="zh-CN" sz="1200" b="1" dirty="0"/>
              <a:t>  </a:t>
            </a:r>
          </a:p>
        </p:txBody>
      </p:sp>
      <p:sp>
        <p:nvSpPr>
          <p:cNvPr id="8199" name="Line 7"/>
          <p:cNvSpPr>
            <a:spLocks noChangeShapeType="1"/>
          </p:cNvSpPr>
          <p:nvPr/>
        </p:nvSpPr>
        <p:spPr bwMode="auto">
          <a:xfrm>
            <a:off x="3810000" y="4786313"/>
            <a:ext cx="1905000" cy="0"/>
          </a:xfrm>
          <a:prstGeom prst="line">
            <a:avLst/>
          </a:prstGeom>
          <a:noFill/>
          <a:ln w="9525">
            <a:solidFill>
              <a:schemeClr val="tx1"/>
            </a:solidFill>
            <a:round/>
            <a:headEnd/>
            <a:tailEnd/>
          </a:ln>
          <a:effectLst/>
        </p:spPr>
        <p:txBody>
          <a:bodyPr/>
          <a:lstStyle/>
          <a:p>
            <a:endParaRPr lang="zh-CN" altLang="en-US"/>
          </a:p>
        </p:txBody>
      </p:sp>
      <p:sp>
        <p:nvSpPr>
          <p:cNvPr id="8200" name="Line 8"/>
          <p:cNvSpPr>
            <a:spLocks noChangeShapeType="1"/>
          </p:cNvSpPr>
          <p:nvPr/>
        </p:nvSpPr>
        <p:spPr bwMode="auto">
          <a:xfrm flipV="1">
            <a:off x="6590804" y="4786312"/>
            <a:ext cx="1867395" cy="45719"/>
          </a:xfrm>
          <a:prstGeom prst="line">
            <a:avLst/>
          </a:prstGeom>
          <a:noFill/>
          <a:ln w="9525">
            <a:solidFill>
              <a:schemeClr val="tx1"/>
            </a:solidFill>
            <a:round/>
            <a:headEnd/>
            <a:tailEnd/>
          </a:ln>
          <a:effectLst/>
        </p:spPr>
        <p:txBody>
          <a:bodyPr/>
          <a:lstStyle/>
          <a:p>
            <a:endParaRPr lang="zh-CN" altLang="en-US"/>
          </a:p>
        </p:txBody>
      </p:sp>
      <p:sp>
        <p:nvSpPr>
          <p:cNvPr id="8201" name="Text Box 9"/>
          <p:cNvSpPr txBox="1">
            <a:spLocks noChangeArrowheads="1"/>
          </p:cNvSpPr>
          <p:nvPr/>
        </p:nvSpPr>
        <p:spPr bwMode="auto">
          <a:xfrm>
            <a:off x="685800" y="3657600"/>
            <a:ext cx="8458200" cy="366713"/>
          </a:xfrm>
          <a:prstGeom prst="rect">
            <a:avLst/>
          </a:prstGeom>
          <a:noFill/>
          <a:ln w="9525">
            <a:noFill/>
            <a:miter lim="800000"/>
            <a:headEnd/>
            <a:tailEnd/>
          </a:ln>
          <a:effectLst/>
        </p:spPr>
        <p:txBody>
          <a:bodyPr>
            <a:spAutoFit/>
          </a:bodyPr>
          <a:lstStyle/>
          <a:p>
            <a:pPr algn="ctr">
              <a:spcBef>
                <a:spcPct val="50000"/>
              </a:spcBef>
            </a:pPr>
            <a:r>
              <a:rPr lang="en-US" altLang="zh-CN" b="1" dirty="0" smtClean="0"/>
              <a:t>AGR2</a:t>
            </a:r>
            <a:r>
              <a:rPr lang="zh-CN" altLang="en-US" b="1" dirty="0" smtClean="0"/>
              <a:t>抗体阻断</a:t>
            </a:r>
            <a:r>
              <a:rPr lang="en-US" altLang="zh-CN" b="1" dirty="0" smtClean="0"/>
              <a:t>VEGF</a:t>
            </a:r>
            <a:r>
              <a:rPr lang="zh-CN" altLang="en-US" b="1" dirty="0" smtClean="0"/>
              <a:t>对</a:t>
            </a:r>
            <a:r>
              <a:rPr lang="en-US" altLang="zh-CN" b="1" dirty="0" smtClean="0"/>
              <a:t>ERK1/2</a:t>
            </a:r>
            <a:r>
              <a:rPr lang="zh-CN" altLang="en-US" b="1" dirty="0" smtClean="0"/>
              <a:t>的促进作用</a:t>
            </a:r>
            <a:endParaRPr lang="en-US" altLang="zh-CN" dirty="0"/>
          </a:p>
        </p:txBody>
      </p:sp>
      <p:sp>
        <p:nvSpPr>
          <p:cNvPr id="8212" name="Text Box 20"/>
          <p:cNvSpPr txBox="1">
            <a:spLocks noChangeArrowheads="1"/>
          </p:cNvSpPr>
          <p:nvPr/>
        </p:nvSpPr>
        <p:spPr bwMode="auto">
          <a:xfrm>
            <a:off x="304800" y="6324600"/>
            <a:ext cx="914400" cy="274638"/>
          </a:xfrm>
          <a:prstGeom prst="rect">
            <a:avLst/>
          </a:prstGeom>
          <a:noFill/>
          <a:ln w="9525">
            <a:noFill/>
            <a:miter lim="800000"/>
            <a:headEnd/>
            <a:tailEnd/>
          </a:ln>
          <a:effectLst/>
        </p:spPr>
        <p:txBody>
          <a:bodyPr>
            <a:spAutoFit/>
          </a:bodyPr>
          <a:lstStyle/>
          <a:p>
            <a:pPr algn="ctr">
              <a:spcBef>
                <a:spcPct val="50000"/>
              </a:spcBef>
            </a:pPr>
            <a:r>
              <a:rPr lang="en-US" altLang="zh-CN" sz="1200" b="1"/>
              <a:t>actin</a:t>
            </a:r>
          </a:p>
        </p:txBody>
      </p:sp>
      <p:sp>
        <p:nvSpPr>
          <p:cNvPr id="8213" name="Text Box 21"/>
          <p:cNvSpPr txBox="1">
            <a:spLocks noChangeArrowheads="1"/>
          </p:cNvSpPr>
          <p:nvPr/>
        </p:nvSpPr>
        <p:spPr bwMode="auto">
          <a:xfrm>
            <a:off x="228600" y="5562600"/>
            <a:ext cx="914400" cy="274638"/>
          </a:xfrm>
          <a:prstGeom prst="rect">
            <a:avLst/>
          </a:prstGeom>
          <a:noFill/>
          <a:ln w="9525">
            <a:noFill/>
            <a:miter lim="800000"/>
            <a:headEnd/>
            <a:tailEnd/>
          </a:ln>
          <a:effectLst/>
        </p:spPr>
        <p:txBody>
          <a:bodyPr>
            <a:spAutoFit/>
          </a:bodyPr>
          <a:lstStyle/>
          <a:p>
            <a:pPr algn="ctr">
              <a:spcBef>
                <a:spcPct val="50000"/>
              </a:spcBef>
            </a:pPr>
            <a:r>
              <a:rPr lang="en-US" altLang="zh-CN" sz="1200" b="1"/>
              <a:t>pERK</a:t>
            </a:r>
          </a:p>
        </p:txBody>
      </p:sp>
      <p:sp>
        <p:nvSpPr>
          <p:cNvPr id="8214" name="Text Box 22"/>
          <p:cNvSpPr txBox="1">
            <a:spLocks noChangeArrowheads="1"/>
          </p:cNvSpPr>
          <p:nvPr/>
        </p:nvSpPr>
        <p:spPr bwMode="auto">
          <a:xfrm>
            <a:off x="609600" y="0"/>
            <a:ext cx="8077200" cy="396875"/>
          </a:xfrm>
          <a:prstGeom prst="rect">
            <a:avLst/>
          </a:prstGeom>
          <a:noFill/>
          <a:ln w="9525">
            <a:noFill/>
            <a:miter lim="800000"/>
            <a:headEnd/>
            <a:tailEnd/>
          </a:ln>
          <a:effectLst/>
        </p:spPr>
        <p:txBody>
          <a:bodyPr>
            <a:spAutoFit/>
          </a:bodyPr>
          <a:lstStyle/>
          <a:p>
            <a:pPr algn="ctr">
              <a:spcBef>
                <a:spcPct val="50000"/>
              </a:spcBef>
            </a:pPr>
            <a:r>
              <a:rPr lang="en-US" altLang="zh-CN" sz="2000" b="1"/>
              <a:t>DTT can disturb the AGR2 signaling activities</a:t>
            </a:r>
          </a:p>
        </p:txBody>
      </p:sp>
      <p:pic>
        <p:nvPicPr>
          <p:cNvPr id="8215" name="Picture 23" descr="5"/>
          <p:cNvPicPr>
            <a:picLocks noChangeAspect="1" noChangeArrowheads="1"/>
          </p:cNvPicPr>
          <p:nvPr/>
        </p:nvPicPr>
        <p:blipFill>
          <a:blip r:embed="rId4" cstate="print"/>
          <a:srcRect l="46797" t="72083" r="10822" b="19299"/>
          <a:stretch>
            <a:fillRect/>
          </a:stretch>
        </p:blipFill>
        <p:spPr bwMode="auto">
          <a:xfrm>
            <a:off x="1295400" y="2590800"/>
            <a:ext cx="7696200" cy="533400"/>
          </a:xfrm>
          <a:prstGeom prst="rect">
            <a:avLst/>
          </a:prstGeom>
          <a:noFill/>
        </p:spPr>
      </p:pic>
      <p:pic>
        <p:nvPicPr>
          <p:cNvPr id="8217" name="Picture 25" descr="5"/>
          <p:cNvPicPr>
            <a:picLocks noChangeAspect="1" noChangeArrowheads="1"/>
          </p:cNvPicPr>
          <p:nvPr/>
        </p:nvPicPr>
        <p:blipFill>
          <a:blip r:embed="rId5" cstate="print"/>
          <a:srcRect l="46457" t="69592" r="11023" b="19122"/>
          <a:stretch>
            <a:fillRect/>
          </a:stretch>
        </p:blipFill>
        <p:spPr bwMode="auto">
          <a:xfrm>
            <a:off x="1295400" y="1905000"/>
            <a:ext cx="7696200" cy="474663"/>
          </a:xfrm>
          <a:prstGeom prst="rect">
            <a:avLst/>
          </a:prstGeom>
          <a:noFill/>
        </p:spPr>
      </p:pic>
      <p:sp>
        <p:nvSpPr>
          <p:cNvPr id="8218" name="Text Box 26"/>
          <p:cNvSpPr txBox="1">
            <a:spLocks noChangeArrowheads="1"/>
          </p:cNvSpPr>
          <p:nvPr/>
        </p:nvSpPr>
        <p:spPr bwMode="auto">
          <a:xfrm>
            <a:off x="228600" y="1905000"/>
            <a:ext cx="1066800" cy="366713"/>
          </a:xfrm>
          <a:prstGeom prst="rect">
            <a:avLst/>
          </a:prstGeom>
          <a:noFill/>
          <a:ln w="9525">
            <a:noFill/>
            <a:miter lim="800000"/>
            <a:headEnd/>
            <a:tailEnd/>
          </a:ln>
          <a:effectLst/>
        </p:spPr>
        <p:txBody>
          <a:bodyPr>
            <a:spAutoFit/>
          </a:bodyPr>
          <a:lstStyle/>
          <a:p>
            <a:pPr>
              <a:spcBef>
                <a:spcPct val="50000"/>
              </a:spcBef>
            </a:pPr>
            <a:r>
              <a:rPr lang="en-US" altLang="zh-CN"/>
              <a:t>pERK</a:t>
            </a:r>
          </a:p>
        </p:txBody>
      </p:sp>
      <p:sp>
        <p:nvSpPr>
          <p:cNvPr id="8219" name="Text Box 27"/>
          <p:cNvSpPr txBox="1">
            <a:spLocks noChangeArrowheads="1"/>
          </p:cNvSpPr>
          <p:nvPr/>
        </p:nvSpPr>
        <p:spPr bwMode="auto">
          <a:xfrm>
            <a:off x="152400" y="2605088"/>
            <a:ext cx="1066800" cy="366712"/>
          </a:xfrm>
          <a:prstGeom prst="rect">
            <a:avLst/>
          </a:prstGeom>
          <a:noFill/>
          <a:ln w="9525">
            <a:noFill/>
            <a:miter lim="800000"/>
            <a:headEnd/>
            <a:tailEnd/>
          </a:ln>
          <a:effectLst/>
        </p:spPr>
        <p:txBody>
          <a:bodyPr>
            <a:spAutoFit/>
          </a:bodyPr>
          <a:lstStyle/>
          <a:p>
            <a:pPr>
              <a:spcBef>
                <a:spcPct val="50000"/>
              </a:spcBef>
            </a:pPr>
            <a:r>
              <a:rPr lang="en-US" altLang="zh-CN"/>
              <a:t>ACTIN</a:t>
            </a:r>
          </a:p>
        </p:txBody>
      </p:sp>
      <p:sp>
        <p:nvSpPr>
          <p:cNvPr id="8220" name="Text Box 28"/>
          <p:cNvSpPr txBox="1">
            <a:spLocks noChangeArrowheads="1"/>
          </p:cNvSpPr>
          <p:nvPr/>
        </p:nvSpPr>
        <p:spPr bwMode="auto">
          <a:xfrm>
            <a:off x="1371600" y="566738"/>
            <a:ext cx="7620000" cy="1262062"/>
          </a:xfrm>
          <a:prstGeom prst="rect">
            <a:avLst/>
          </a:prstGeom>
          <a:noFill/>
          <a:ln w="9525">
            <a:noFill/>
            <a:miter lim="800000"/>
            <a:headEnd/>
            <a:tailEnd/>
          </a:ln>
          <a:effectLst/>
        </p:spPr>
        <p:txBody>
          <a:bodyPr>
            <a:spAutoFit/>
          </a:bodyPr>
          <a:lstStyle/>
          <a:p>
            <a:pPr>
              <a:spcBef>
                <a:spcPct val="50000"/>
              </a:spcBef>
            </a:pPr>
            <a:r>
              <a:rPr lang="en-US" altLang="zh-CN" sz="1400" b="1"/>
              <a:t>                                                                                              DTT</a:t>
            </a:r>
          </a:p>
          <a:p>
            <a:pPr>
              <a:spcBef>
                <a:spcPct val="50000"/>
              </a:spcBef>
            </a:pPr>
            <a:r>
              <a:rPr lang="en-US" altLang="zh-CN" sz="1400" b="1"/>
              <a:t>                                                     250nM     250nM      5uM         5uM        100uM       100uM</a:t>
            </a:r>
          </a:p>
          <a:p>
            <a:pPr>
              <a:spcBef>
                <a:spcPct val="50000"/>
              </a:spcBef>
            </a:pPr>
            <a:r>
              <a:rPr lang="en-US" altLang="zh-CN" sz="1400" b="1"/>
              <a:t>     0              VEGF     AGR2        VEGF      AGR2      VEGF      AGR2       VEGF        AGR2</a:t>
            </a:r>
          </a:p>
          <a:p>
            <a:pPr>
              <a:spcBef>
                <a:spcPct val="50000"/>
              </a:spcBef>
            </a:pPr>
            <a:r>
              <a:rPr lang="en-US" altLang="zh-CN" sz="1400" b="1"/>
              <a:t>                                    VEGF                        VEGF                      VEGF                         VEGF</a:t>
            </a:r>
          </a:p>
        </p:txBody>
      </p:sp>
      <p:sp>
        <p:nvSpPr>
          <p:cNvPr id="8221" name="Line 29"/>
          <p:cNvSpPr>
            <a:spLocks noChangeShapeType="1"/>
          </p:cNvSpPr>
          <p:nvPr/>
        </p:nvSpPr>
        <p:spPr bwMode="auto">
          <a:xfrm>
            <a:off x="3810000" y="838200"/>
            <a:ext cx="5181600" cy="0"/>
          </a:xfrm>
          <a:prstGeom prst="line">
            <a:avLst/>
          </a:prstGeom>
          <a:noFill/>
          <a:ln w="9525">
            <a:solidFill>
              <a:schemeClr val="tx1"/>
            </a:solidFill>
            <a:round/>
            <a:headEnd/>
            <a:tailEnd/>
          </a:ln>
          <a:effectLst/>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274" y="395623"/>
            <a:ext cx="8257308" cy="523220"/>
          </a:xfrm>
          <a:prstGeom prst="rect">
            <a:avLst/>
          </a:prstGeom>
        </p:spPr>
        <p:txBody>
          <a:bodyPr wrap="square">
            <a:spAutoFit/>
          </a:bodyPr>
          <a:lstStyle/>
          <a:p>
            <a:pPr algn="ctr"/>
            <a:r>
              <a:rPr lang="en-US" altLang="zh-CN" sz="2800" dirty="0">
                <a:latin typeface="Arial" pitchFamily="34" charset="0"/>
                <a:cs typeface="Arial" pitchFamily="34" charset="0"/>
              </a:rPr>
              <a:t>Generation of </a:t>
            </a:r>
            <a:r>
              <a:rPr lang="en-US" altLang="zh-CN" sz="2800" dirty="0" smtClean="0">
                <a:latin typeface="Arial" pitchFamily="34" charset="0"/>
                <a:cs typeface="Arial" pitchFamily="34" charset="0"/>
              </a:rPr>
              <a:t>Agtuzumab Against AGR2</a:t>
            </a:r>
            <a:endParaRPr lang="zh-CN" altLang="en-US" sz="2800" dirty="0">
              <a:latin typeface="Arial" pitchFamily="34" charset="0"/>
              <a:cs typeface="Arial" pitchFamily="34" charset="0"/>
            </a:endParaRPr>
          </a:p>
        </p:txBody>
      </p:sp>
      <p:cxnSp>
        <p:nvCxnSpPr>
          <p:cNvPr id="3" name="Straight Connector 2"/>
          <p:cNvCxnSpPr/>
          <p:nvPr/>
        </p:nvCxnSpPr>
        <p:spPr>
          <a:xfrm>
            <a:off x="1014412" y="984457"/>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2171" y="3223150"/>
            <a:ext cx="7923440" cy="3970318"/>
          </a:xfrm>
          <a:prstGeom prst="rect">
            <a:avLst/>
          </a:prstGeom>
          <a:noFill/>
        </p:spPr>
        <p:txBody>
          <a:bodyPr wrap="square" rtlCol="0">
            <a:spAutoFit/>
          </a:bodyPr>
          <a:lstStyle/>
          <a:p>
            <a:pPr>
              <a:buClr>
                <a:srgbClr val="0033CC"/>
              </a:buClr>
              <a:buFont typeface="Wingdings" pitchFamily="2" charset="2"/>
              <a:buChar char="u"/>
            </a:pPr>
            <a:r>
              <a:rPr lang="en-US" altLang="zh-CN" sz="2800" dirty="0" smtClean="0"/>
              <a:t>AGR2 is an early marker for ovarian </a:t>
            </a:r>
          </a:p>
          <a:p>
            <a:pPr>
              <a:buClr>
                <a:srgbClr val="0033CC"/>
              </a:buClr>
            </a:pPr>
            <a:r>
              <a:rPr lang="en-US" altLang="zh-CN" sz="2800" dirty="0" smtClean="0"/>
              <a:t>    cancer</a:t>
            </a:r>
          </a:p>
          <a:p>
            <a:pPr>
              <a:buClr>
                <a:srgbClr val="0033CC"/>
              </a:buClr>
              <a:buFont typeface="Wingdings" pitchFamily="2" charset="2"/>
              <a:buChar char="u"/>
            </a:pPr>
            <a:endParaRPr lang="en-US" altLang="zh-CN" sz="2800" dirty="0"/>
          </a:p>
          <a:p>
            <a:pPr>
              <a:buClr>
                <a:srgbClr val="0033CC"/>
              </a:buClr>
              <a:buFont typeface="Wingdings" pitchFamily="2" charset="2"/>
              <a:buChar char="u"/>
            </a:pPr>
            <a:r>
              <a:rPr lang="en-US" altLang="zh-CN" sz="2800" dirty="0" smtClean="0"/>
              <a:t>Agtuzumab from A18A4 specifically   </a:t>
            </a:r>
          </a:p>
          <a:p>
            <a:pPr>
              <a:buClr>
                <a:srgbClr val="0033CC"/>
              </a:buClr>
            </a:pPr>
            <a:r>
              <a:rPr lang="en-US" altLang="zh-CN" sz="2800" dirty="0" smtClean="0"/>
              <a:t>    binds AGR2 in its denatured or native form</a:t>
            </a:r>
          </a:p>
          <a:p>
            <a:pPr>
              <a:buClr>
                <a:srgbClr val="0033CC"/>
              </a:buClr>
            </a:pPr>
            <a:endParaRPr lang="en-US" altLang="zh-CN" sz="2800" dirty="0" smtClean="0"/>
          </a:p>
          <a:p>
            <a:pPr>
              <a:buClr>
                <a:srgbClr val="0033CC"/>
              </a:buClr>
              <a:buFont typeface="Wingdings" pitchFamily="2" charset="2"/>
              <a:buChar char="u"/>
            </a:pPr>
            <a:r>
              <a:rPr lang="en-US" altLang="zh-CN" sz="2800" dirty="0" smtClean="0"/>
              <a:t>Agtuzumab specifically   </a:t>
            </a:r>
          </a:p>
          <a:p>
            <a:pPr>
              <a:buClr>
                <a:srgbClr val="0033CC"/>
              </a:buClr>
            </a:pPr>
            <a:r>
              <a:rPr lang="en-US" altLang="zh-CN" sz="2800" dirty="0" smtClean="0"/>
              <a:t>   inhibits AGR2’s  growth enhancing  function</a:t>
            </a:r>
          </a:p>
          <a:p>
            <a:pPr>
              <a:buClr>
                <a:srgbClr val="0033CC"/>
              </a:buClr>
            </a:pPr>
            <a:endParaRPr lang="en-US" altLang="zh-CN" sz="2800" dirty="0" smtClean="0"/>
          </a:p>
        </p:txBody>
      </p:sp>
      <p:sp>
        <p:nvSpPr>
          <p:cNvPr id="7" name="TextBox 6"/>
          <p:cNvSpPr txBox="1"/>
          <p:nvPr/>
        </p:nvSpPr>
        <p:spPr>
          <a:xfrm>
            <a:off x="1348015" y="1101608"/>
            <a:ext cx="6859570" cy="1631216"/>
          </a:xfrm>
          <a:prstGeom prst="rect">
            <a:avLst/>
          </a:prstGeom>
          <a:noFill/>
        </p:spPr>
        <p:txBody>
          <a:bodyPr wrap="none" rtlCol="0">
            <a:spAutoFit/>
          </a:bodyPr>
          <a:lstStyle/>
          <a:p>
            <a:r>
              <a:rPr lang="en-US" altLang="zh-CN" sz="2000" dirty="0" smtClean="0"/>
              <a:t>18A4 </a:t>
            </a:r>
            <a:r>
              <a:rPr lang="en-US" altLang="zh-CN" sz="2000" dirty="0" err="1" smtClean="0"/>
              <a:t>Hybridoma</a:t>
            </a:r>
            <a:r>
              <a:rPr lang="en-US" altLang="zh-CN" sz="2000" dirty="0" smtClean="0"/>
              <a:t>: Patent #ZL200910045963.2</a:t>
            </a:r>
          </a:p>
          <a:p>
            <a:endParaRPr lang="en-US" altLang="zh-CN" sz="2000" dirty="0" smtClean="0"/>
          </a:p>
          <a:p>
            <a:r>
              <a:rPr lang="en-US" altLang="zh-CN" sz="2000" dirty="0" smtClean="0"/>
              <a:t>18A4 Sequence and Target: Patent Pending 201110186469.5</a:t>
            </a:r>
          </a:p>
          <a:p>
            <a:endParaRPr lang="en-US" altLang="zh-CN" sz="2000" dirty="0" smtClean="0"/>
          </a:p>
          <a:p>
            <a:r>
              <a:rPr lang="en-US" altLang="zh-CN" sz="2000" dirty="0" smtClean="0"/>
              <a:t>Agtuzumab: International Patent -PCT and Countries </a:t>
            </a:r>
            <a:endParaRPr lang="zh-CN" altLang="en-US" sz="2000" dirty="0"/>
          </a:p>
        </p:txBody>
      </p:sp>
      <p:sp>
        <p:nvSpPr>
          <p:cNvPr id="8" name="Slide Number Placeholder 7"/>
          <p:cNvSpPr>
            <a:spLocks noGrp="1"/>
          </p:cNvSpPr>
          <p:nvPr>
            <p:ph type="sldNum" sz="quarter" idx="12"/>
          </p:nvPr>
        </p:nvSpPr>
        <p:spPr/>
        <p:txBody>
          <a:bodyPr/>
          <a:lstStyle/>
          <a:p>
            <a:fld id="{9A2B811E-E262-44E8-ADA5-3B9B674A0BE4}" type="slidenum">
              <a:rPr lang="zh-CN" altLang="en-US" smtClean="0"/>
              <a:pPr/>
              <a:t>14</a:t>
            </a:fld>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2" descr="DSC00654"/>
          <p:cNvPicPr>
            <a:picLocks noChangeAspect="1" noChangeArrowheads="1"/>
          </p:cNvPicPr>
          <p:nvPr/>
        </p:nvPicPr>
        <p:blipFill>
          <a:blip r:embed="rId3" cstate="print"/>
          <a:srcRect l="28595" t="24088" r="26564" b="22827"/>
          <a:stretch>
            <a:fillRect/>
          </a:stretch>
        </p:blipFill>
        <p:spPr bwMode="auto">
          <a:xfrm>
            <a:off x="865188" y="968375"/>
            <a:ext cx="1168400" cy="1847850"/>
          </a:xfrm>
          <a:prstGeom prst="rect">
            <a:avLst/>
          </a:prstGeom>
          <a:noFill/>
          <a:ln w="9525">
            <a:noFill/>
            <a:miter lim="800000"/>
            <a:headEnd/>
            <a:tailEnd/>
          </a:ln>
        </p:spPr>
      </p:pic>
      <p:pic>
        <p:nvPicPr>
          <p:cNvPr id="1028" name="Picture 3" descr="DSC00661"/>
          <p:cNvPicPr>
            <a:picLocks noChangeAspect="1" noChangeArrowheads="1"/>
          </p:cNvPicPr>
          <p:nvPr/>
        </p:nvPicPr>
        <p:blipFill>
          <a:blip r:embed="rId4" cstate="print">
            <a:lum bright="-12000"/>
          </a:blip>
          <a:srcRect l="24753" t="11726" r="8521" b="1326"/>
          <a:stretch>
            <a:fillRect/>
          </a:stretch>
        </p:blipFill>
        <p:spPr bwMode="auto">
          <a:xfrm>
            <a:off x="3440113" y="968375"/>
            <a:ext cx="1062037" cy="1847850"/>
          </a:xfrm>
          <a:prstGeom prst="rect">
            <a:avLst/>
          </a:prstGeom>
          <a:noFill/>
          <a:ln w="9525">
            <a:noFill/>
            <a:miter lim="800000"/>
            <a:headEnd/>
            <a:tailEnd/>
          </a:ln>
        </p:spPr>
      </p:pic>
      <p:sp>
        <p:nvSpPr>
          <p:cNvPr id="1029" name="Oval 4"/>
          <p:cNvSpPr>
            <a:spLocks noChangeArrowheads="1"/>
          </p:cNvSpPr>
          <p:nvPr/>
        </p:nvSpPr>
        <p:spPr bwMode="auto">
          <a:xfrm>
            <a:off x="1282700" y="1762125"/>
            <a:ext cx="252413" cy="379413"/>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sp>
        <p:nvSpPr>
          <p:cNvPr id="1030" name="Oval 5"/>
          <p:cNvSpPr>
            <a:spLocks noChangeArrowheads="1"/>
          </p:cNvSpPr>
          <p:nvPr/>
        </p:nvSpPr>
        <p:spPr bwMode="auto">
          <a:xfrm>
            <a:off x="3713163" y="1717675"/>
            <a:ext cx="252412" cy="379413"/>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pic>
        <p:nvPicPr>
          <p:cNvPr id="1031" name="Picture 6" descr="DSC00686"/>
          <p:cNvPicPr>
            <a:picLocks noChangeAspect="1" noChangeArrowheads="1"/>
          </p:cNvPicPr>
          <p:nvPr/>
        </p:nvPicPr>
        <p:blipFill>
          <a:blip r:embed="rId5" cstate="print"/>
          <a:srcRect l="34259" t="17488" r="18333" b="25784"/>
          <a:stretch>
            <a:fillRect/>
          </a:stretch>
        </p:blipFill>
        <p:spPr bwMode="auto">
          <a:xfrm>
            <a:off x="876300" y="2878138"/>
            <a:ext cx="1157288" cy="1846262"/>
          </a:xfrm>
          <a:prstGeom prst="rect">
            <a:avLst/>
          </a:prstGeom>
          <a:noFill/>
          <a:ln w="9525">
            <a:noFill/>
            <a:miter lim="800000"/>
            <a:headEnd/>
            <a:tailEnd/>
          </a:ln>
        </p:spPr>
      </p:pic>
      <p:pic>
        <p:nvPicPr>
          <p:cNvPr id="1032" name="Picture 7" descr="DSC00681"/>
          <p:cNvPicPr>
            <a:picLocks noChangeAspect="1" noChangeArrowheads="1"/>
          </p:cNvPicPr>
          <p:nvPr/>
        </p:nvPicPr>
        <p:blipFill>
          <a:blip r:embed="rId6" cstate="print"/>
          <a:srcRect l="24001" t="19240" r="20889" b="12335"/>
          <a:stretch>
            <a:fillRect/>
          </a:stretch>
        </p:blipFill>
        <p:spPr bwMode="auto">
          <a:xfrm>
            <a:off x="2130425" y="2878138"/>
            <a:ext cx="1117600" cy="1846262"/>
          </a:xfrm>
          <a:prstGeom prst="rect">
            <a:avLst/>
          </a:prstGeom>
          <a:noFill/>
          <a:ln w="9525">
            <a:noFill/>
            <a:miter lim="800000"/>
            <a:headEnd/>
            <a:tailEnd/>
          </a:ln>
        </p:spPr>
      </p:pic>
      <p:sp>
        <p:nvSpPr>
          <p:cNvPr id="1033" name="Oval 8"/>
          <p:cNvSpPr>
            <a:spLocks noChangeArrowheads="1"/>
          </p:cNvSpPr>
          <p:nvPr/>
        </p:nvSpPr>
        <p:spPr bwMode="auto">
          <a:xfrm>
            <a:off x="1211263" y="3759200"/>
            <a:ext cx="128587" cy="188913"/>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sp>
        <p:nvSpPr>
          <p:cNvPr id="1034" name="Oval 9"/>
          <p:cNvSpPr>
            <a:spLocks noChangeArrowheads="1"/>
          </p:cNvSpPr>
          <p:nvPr/>
        </p:nvSpPr>
        <p:spPr bwMode="auto">
          <a:xfrm>
            <a:off x="2474913" y="3517900"/>
            <a:ext cx="161925" cy="238125"/>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sp>
        <p:nvSpPr>
          <p:cNvPr id="1035" name="Text Box 10"/>
          <p:cNvSpPr txBox="1">
            <a:spLocks noChangeArrowheads="1"/>
          </p:cNvSpPr>
          <p:nvPr/>
        </p:nvSpPr>
        <p:spPr bwMode="auto">
          <a:xfrm>
            <a:off x="80963" y="869950"/>
            <a:ext cx="368300" cy="396875"/>
          </a:xfrm>
          <a:prstGeom prst="rect">
            <a:avLst/>
          </a:prstGeom>
          <a:noFill/>
          <a:ln w="9525">
            <a:noFill/>
            <a:miter lim="800000"/>
            <a:headEnd/>
            <a:tailEnd/>
          </a:ln>
        </p:spPr>
        <p:txBody>
          <a:bodyPr wrap="none" lIns="91435" tIns="45717" rIns="91435" bIns="45717">
            <a:spAutoFit/>
          </a:bodyPr>
          <a:lstStyle/>
          <a:p>
            <a:r>
              <a:rPr lang="en-US" altLang="zh-CN" sz="2000" b="1">
                <a:latin typeface="Book Antiqua" pitchFamily="18" charset="0"/>
              </a:rPr>
              <a:t>A</a:t>
            </a:r>
          </a:p>
        </p:txBody>
      </p:sp>
      <p:pic>
        <p:nvPicPr>
          <p:cNvPr id="1036" name="Picture 11" descr="DSC01346"/>
          <p:cNvPicPr>
            <a:picLocks noChangeAspect="1" noChangeArrowheads="1"/>
          </p:cNvPicPr>
          <p:nvPr/>
        </p:nvPicPr>
        <p:blipFill>
          <a:blip r:embed="rId7" cstate="print"/>
          <a:srcRect l="17097" t="883" r="24997" b="16371"/>
          <a:stretch>
            <a:fillRect/>
          </a:stretch>
        </p:blipFill>
        <p:spPr bwMode="auto">
          <a:xfrm>
            <a:off x="3386138" y="2878138"/>
            <a:ext cx="1119187" cy="1846262"/>
          </a:xfrm>
          <a:prstGeom prst="rect">
            <a:avLst/>
          </a:prstGeom>
          <a:noFill/>
          <a:ln w="9525">
            <a:noFill/>
            <a:miter lim="800000"/>
            <a:headEnd/>
            <a:tailEnd/>
          </a:ln>
        </p:spPr>
      </p:pic>
      <p:sp>
        <p:nvSpPr>
          <p:cNvPr id="1037" name="Oval 12"/>
          <p:cNvSpPr>
            <a:spLocks noChangeArrowheads="1"/>
          </p:cNvSpPr>
          <p:nvPr/>
        </p:nvSpPr>
        <p:spPr bwMode="auto">
          <a:xfrm flipH="1">
            <a:off x="3767138" y="3803650"/>
            <a:ext cx="128587" cy="188913"/>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pic>
        <p:nvPicPr>
          <p:cNvPr id="1038" name="Picture 13" descr="DSCF0972"/>
          <p:cNvPicPr>
            <a:picLocks noChangeAspect="1" noChangeArrowheads="1"/>
          </p:cNvPicPr>
          <p:nvPr/>
        </p:nvPicPr>
        <p:blipFill>
          <a:blip r:embed="rId8" cstate="print">
            <a:lum contrast="-12000"/>
          </a:blip>
          <a:srcRect l="28624" t="10454" r="26454" b="3340"/>
          <a:stretch>
            <a:fillRect/>
          </a:stretch>
        </p:blipFill>
        <p:spPr bwMode="auto">
          <a:xfrm>
            <a:off x="2141538" y="968375"/>
            <a:ext cx="1152525" cy="1854200"/>
          </a:xfrm>
          <a:prstGeom prst="rect">
            <a:avLst/>
          </a:prstGeom>
          <a:noFill/>
          <a:ln w="9525">
            <a:noFill/>
            <a:miter lim="800000"/>
            <a:headEnd/>
            <a:tailEnd/>
          </a:ln>
        </p:spPr>
      </p:pic>
      <p:sp>
        <p:nvSpPr>
          <p:cNvPr id="1039" name="Oval 14"/>
          <p:cNvSpPr>
            <a:spLocks noChangeArrowheads="1"/>
          </p:cNvSpPr>
          <p:nvPr/>
        </p:nvSpPr>
        <p:spPr bwMode="auto">
          <a:xfrm>
            <a:off x="2551113" y="1616075"/>
            <a:ext cx="252412" cy="379413"/>
          </a:xfrm>
          <a:prstGeom prst="ellipse">
            <a:avLst/>
          </a:prstGeom>
          <a:noFill/>
          <a:ln w="12700" algn="ctr">
            <a:solidFill>
              <a:schemeClr val="tx1"/>
            </a:solidFill>
            <a:prstDash val="dash"/>
            <a:round/>
            <a:headEnd/>
            <a:tailEnd/>
          </a:ln>
        </p:spPr>
        <p:txBody>
          <a:bodyPr lIns="90000" tIns="46800" rIns="90000" bIns="46800" anchor="ctr">
            <a:spAutoFit/>
          </a:bodyPr>
          <a:lstStyle/>
          <a:p>
            <a:endParaRPr lang="zh-CN" altLang="en-US">
              <a:latin typeface="Book Antiqua" pitchFamily="18" charset="0"/>
            </a:endParaRPr>
          </a:p>
        </p:txBody>
      </p:sp>
      <p:pic>
        <p:nvPicPr>
          <p:cNvPr id="1040" name="Picture 16" descr="图片5"/>
          <p:cNvPicPr>
            <a:picLocks noChangeAspect="1" noChangeArrowheads="1"/>
          </p:cNvPicPr>
          <p:nvPr/>
        </p:nvPicPr>
        <p:blipFill>
          <a:blip r:embed="rId9" cstate="print">
            <a:lum bright="-12000"/>
          </a:blip>
          <a:srcRect t="5399" b="33333"/>
          <a:stretch>
            <a:fillRect/>
          </a:stretch>
        </p:blipFill>
        <p:spPr bwMode="auto">
          <a:xfrm>
            <a:off x="1970088" y="4926013"/>
            <a:ext cx="1909762" cy="576262"/>
          </a:xfrm>
          <a:prstGeom prst="rect">
            <a:avLst/>
          </a:prstGeom>
          <a:noFill/>
          <a:ln w="9525">
            <a:noFill/>
            <a:miter lim="800000"/>
            <a:headEnd/>
            <a:tailEnd/>
          </a:ln>
        </p:spPr>
      </p:pic>
      <p:pic>
        <p:nvPicPr>
          <p:cNvPr id="1041" name="Picture 17" descr="图片6"/>
          <p:cNvPicPr>
            <a:picLocks noChangeAspect="1" noChangeArrowheads="1"/>
          </p:cNvPicPr>
          <p:nvPr/>
        </p:nvPicPr>
        <p:blipFill>
          <a:blip r:embed="rId10" cstate="print">
            <a:lum bright="-12000"/>
          </a:blip>
          <a:srcRect l="2626" r="2789" b="4482"/>
          <a:stretch>
            <a:fillRect/>
          </a:stretch>
        </p:blipFill>
        <p:spPr bwMode="auto">
          <a:xfrm>
            <a:off x="1971675" y="5584825"/>
            <a:ext cx="1908175" cy="376238"/>
          </a:xfrm>
          <a:prstGeom prst="rect">
            <a:avLst/>
          </a:prstGeom>
          <a:noFill/>
          <a:ln w="9525">
            <a:noFill/>
            <a:miter lim="800000"/>
            <a:headEnd/>
            <a:tailEnd/>
          </a:ln>
        </p:spPr>
      </p:pic>
      <p:graphicFrame>
        <p:nvGraphicFramePr>
          <p:cNvPr id="1026" name="Object 2"/>
          <p:cNvGraphicFramePr>
            <a:graphicFrameLocks noChangeAspect="1"/>
          </p:cNvGraphicFramePr>
          <p:nvPr/>
        </p:nvGraphicFramePr>
        <p:xfrm>
          <a:off x="5059363" y="3906838"/>
          <a:ext cx="3448050" cy="2074862"/>
        </p:xfrm>
        <a:graphic>
          <a:graphicData uri="http://schemas.openxmlformats.org/presentationml/2006/ole">
            <p:oleObj spid="_x0000_s30722" name="图表" r:id="rId11" imgW="5143500" imgH="3095574" progId="Excel.Sheet.8">
              <p:embed/>
            </p:oleObj>
          </a:graphicData>
        </a:graphic>
      </p:graphicFrame>
      <p:sp>
        <p:nvSpPr>
          <p:cNvPr id="1042" name="AutoShape 19"/>
          <p:cNvSpPr>
            <a:spLocks/>
          </p:cNvSpPr>
          <p:nvPr/>
        </p:nvSpPr>
        <p:spPr bwMode="auto">
          <a:xfrm rot="5400000">
            <a:off x="7062788" y="3568700"/>
            <a:ext cx="152400" cy="1143000"/>
          </a:xfrm>
          <a:prstGeom prst="leftBracket">
            <a:avLst>
              <a:gd name="adj" fmla="val 62500"/>
            </a:avLst>
          </a:prstGeom>
          <a:noFill/>
          <a:ln w="9525">
            <a:solidFill>
              <a:schemeClr val="tx1"/>
            </a:solidFill>
            <a:round/>
            <a:headEnd/>
            <a:tailEnd/>
          </a:ln>
        </p:spPr>
        <p:txBody>
          <a:bodyPr wrap="none" anchor="ctr"/>
          <a:lstStyle/>
          <a:p>
            <a:endParaRPr lang="zh-CN" altLang="en-US">
              <a:latin typeface="Book Antiqua" pitchFamily="18" charset="0"/>
            </a:endParaRPr>
          </a:p>
        </p:txBody>
      </p:sp>
      <p:sp>
        <p:nvSpPr>
          <p:cNvPr id="1043" name="Text Box 20"/>
          <p:cNvSpPr txBox="1">
            <a:spLocks noChangeArrowheads="1"/>
          </p:cNvSpPr>
          <p:nvPr/>
        </p:nvSpPr>
        <p:spPr bwMode="auto">
          <a:xfrm>
            <a:off x="6973888" y="3862388"/>
            <a:ext cx="381000" cy="579437"/>
          </a:xfrm>
          <a:prstGeom prst="rect">
            <a:avLst/>
          </a:prstGeom>
          <a:solidFill>
            <a:schemeClr val="bg1"/>
          </a:solidFill>
          <a:ln w="9525">
            <a:noFill/>
            <a:miter lim="800000"/>
            <a:headEnd/>
            <a:tailEnd/>
          </a:ln>
        </p:spPr>
        <p:txBody>
          <a:bodyPr lIns="91435" tIns="45717" rIns="91435" bIns="45717">
            <a:spAutoFit/>
          </a:bodyPr>
          <a:lstStyle/>
          <a:p>
            <a:pPr>
              <a:spcBef>
                <a:spcPct val="50000"/>
              </a:spcBef>
            </a:pPr>
            <a:r>
              <a:rPr lang="zh-CN" altLang="en-US" sz="3200">
                <a:latin typeface="Book Antiqua" pitchFamily="18" charset="0"/>
              </a:rPr>
              <a:t>*</a:t>
            </a:r>
          </a:p>
        </p:txBody>
      </p:sp>
      <p:sp>
        <p:nvSpPr>
          <p:cNvPr id="1044" name="Text Box 21"/>
          <p:cNvSpPr txBox="1">
            <a:spLocks noChangeArrowheads="1"/>
          </p:cNvSpPr>
          <p:nvPr/>
        </p:nvSpPr>
        <p:spPr bwMode="auto">
          <a:xfrm>
            <a:off x="5016500" y="3827463"/>
            <a:ext cx="368300" cy="396875"/>
          </a:xfrm>
          <a:prstGeom prst="rect">
            <a:avLst/>
          </a:prstGeom>
          <a:noFill/>
          <a:ln w="9525">
            <a:noFill/>
            <a:miter lim="800000"/>
            <a:headEnd/>
            <a:tailEnd/>
          </a:ln>
        </p:spPr>
        <p:txBody>
          <a:bodyPr wrap="none" lIns="91435" tIns="45717" rIns="91435" bIns="45717">
            <a:spAutoFit/>
          </a:bodyPr>
          <a:lstStyle/>
          <a:p>
            <a:r>
              <a:rPr lang="en-US" altLang="zh-CN" sz="2000" b="1">
                <a:latin typeface="Book Antiqua" pitchFamily="18" charset="0"/>
              </a:rPr>
              <a:t>D</a:t>
            </a:r>
          </a:p>
        </p:txBody>
      </p:sp>
      <p:sp>
        <p:nvSpPr>
          <p:cNvPr id="1045" name="Text Box 22"/>
          <p:cNvSpPr txBox="1">
            <a:spLocks noChangeArrowheads="1"/>
          </p:cNvSpPr>
          <p:nvPr/>
        </p:nvSpPr>
        <p:spPr bwMode="auto">
          <a:xfrm>
            <a:off x="4665663" y="815975"/>
            <a:ext cx="368300" cy="396875"/>
          </a:xfrm>
          <a:prstGeom prst="rect">
            <a:avLst/>
          </a:prstGeom>
          <a:noFill/>
          <a:ln w="9525">
            <a:noFill/>
            <a:miter lim="800000"/>
            <a:headEnd/>
            <a:tailEnd/>
          </a:ln>
        </p:spPr>
        <p:txBody>
          <a:bodyPr wrap="none" lIns="91435" tIns="45717" rIns="91435" bIns="45717">
            <a:spAutoFit/>
          </a:bodyPr>
          <a:lstStyle/>
          <a:p>
            <a:r>
              <a:rPr lang="en-US" altLang="zh-CN" sz="2000" b="1">
                <a:latin typeface="Book Antiqua" pitchFamily="18" charset="0"/>
              </a:rPr>
              <a:t>B</a:t>
            </a:r>
          </a:p>
        </p:txBody>
      </p:sp>
      <p:sp>
        <p:nvSpPr>
          <p:cNvPr id="1046" name="Text Box 23"/>
          <p:cNvSpPr txBox="1">
            <a:spLocks noChangeArrowheads="1"/>
          </p:cNvSpPr>
          <p:nvPr/>
        </p:nvSpPr>
        <p:spPr bwMode="auto">
          <a:xfrm>
            <a:off x="1128713" y="5099050"/>
            <a:ext cx="755650" cy="366713"/>
          </a:xfrm>
          <a:prstGeom prst="rect">
            <a:avLst/>
          </a:prstGeom>
          <a:noFill/>
          <a:ln w="9525">
            <a:noFill/>
            <a:miter lim="800000"/>
            <a:headEnd/>
            <a:tailEnd/>
          </a:ln>
        </p:spPr>
        <p:txBody>
          <a:bodyPr lIns="91435" tIns="45717" rIns="91435" bIns="45717">
            <a:spAutoFit/>
          </a:bodyPr>
          <a:lstStyle/>
          <a:p>
            <a:pPr>
              <a:spcBef>
                <a:spcPct val="50000"/>
              </a:spcBef>
            </a:pPr>
            <a:r>
              <a:rPr lang="en-US" altLang="zh-CN">
                <a:latin typeface="Book Antiqua" pitchFamily="18" charset="0"/>
              </a:rPr>
              <a:t>PBS</a:t>
            </a:r>
          </a:p>
        </p:txBody>
      </p:sp>
      <p:sp>
        <p:nvSpPr>
          <p:cNvPr id="1047" name="Text Box 24"/>
          <p:cNvSpPr txBox="1">
            <a:spLocks noChangeArrowheads="1"/>
          </p:cNvSpPr>
          <p:nvPr/>
        </p:nvSpPr>
        <p:spPr bwMode="auto">
          <a:xfrm>
            <a:off x="1041400" y="5559425"/>
            <a:ext cx="755650" cy="366713"/>
          </a:xfrm>
          <a:prstGeom prst="rect">
            <a:avLst/>
          </a:prstGeom>
          <a:noFill/>
          <a:ln w="9525">
            <a:noFill/>
            <a:miter lim="800000"/>
            <a:headEnd/>
            <a:tailEnd/>
          </a:ln>
        </p:spPr>
        <p:txBody>
          <a:bodyPr lIns="91435" tIns="45717" rIns="91435" bIns="45717">
            <a:spAutoFit/>
          </a:bodyPr>
          <a:lstStyle/>
          <a:p>
            <a:pPr>
              <a:spcBef>
                <a:spcPct val="50000"/>
              </a:spcBef>
            </a:pPr>
            <a:r>
              <a:rPr lang="en-US" altLang="zh-CN">
                <a:latin typeface="Book Antiqua" pitchFamily="18" charset="0"/>
              </a:rPr>
              <a:t>18A4</a:t>
            </a:r>
          </a:p>
        </p:txBody>
      </p:sp>
      <p:sp>
        <p:nvSpPr>
          <p:cNvPr id="1048" name="Text Box 25"/>
          <p:cNvSpPr txBox="1">
            <a:spLocks noChangeArrowheads="1"/>
          </p:cNvSpPr>
          <p:nvPr/>
        </p:nvSpPr>
        <p:spPr bwMode="auto">
          <a:xfrm>
            <a:off x="82550" y="1824038"/>
            <a:ext cx="755650" cy="366712"/>
          </a:xfrm>
          <a:prstGeom prst="rect">
            <a:avLst/>
          </a:prstGeom>
          <a:noFill/>
          <a:ln w="9525">
            <a:noFill/>
            <a:miter lim="800000"/>
            <a:headEnd/>
            <a:tailEnd/>
          </a:ln>
        </p:spPr>
        <p:txBody>
          <a:bodyPr lIns="91435" tIns="45717" rIns="91435" bIns="45717">
            <a:spAutoFit/>
          </a:bodyPr>
          <a:lstStyle/>
          <a:p>
            <a:pPr>
              <a:spcBef>
                <a:spcPct val="50000"/>
              </a:spcBef>
            </a:pPr>
            <a:r>
              <a:rPr lang="en-US" altLang="zh-CN">
                <a:latin typeface="Book Antiqua" pitchFamily="18" charset="0"/>
              </a:rPr>
              <a:t>PBS</a:t>
            </a:r>
          </a:p>
        </p:txBody>
      </p:sp>
      <p:sp>
        <p:nvSpPr>
          <p:cNvPr id="1049" name="Text Box 26"/>
          <p:cNvSpPr txBox="1">
            <a:spLocks noChangeArrowheads="1"/>
          </p:cNvSpPr>
          <p:nvPr/>
        </p:nvSpPr>
        <p:spPr bwMode="auto">
          <a:xfrm>
            <a:off x="-1588" y="3541713"/>
            <a:ext cx="755651" cy="366712"/>
          </a:xfrm>
          <a:prstGeom prst="rect">
            <a:avLst/>
          </a:prstGeom>
          <a:noFill/>
          <a:ln w="9525">
            <a:noFill/>
            <a:miter lim="800000"/>
            <a:headEnd/>
            <a:tailEnd/>
          </a:ln>
        </p:spPr>
        <p:txBody>
          <a:bodyPr lIns="91435" tIns="45717" rIns="91435" bIns="45717">
            <a:spAutoFit/>
          </a:bodyPr>
          <a:lstStyle/>
          <a:p>
            <a:pPr>
              <a:spcBef>
                <a:spcPct val="50000"/>
              </a:spcBef>
            </a:pPr>
            <a:r>
              <a:rPr lang="en-US" altLang="zh-CN">
                <a:latin typeface="Book Antiqua" pitchFamily="18" charset="0"/>
              </a:rPr>
              <a:t>18A4</a:t>
            </a:r>
          </a:p>
        </p:txBody>
      </p:sp>
      <p:sp>
        <p:nvSpPr>
          <p:cNvPr id="1050" name="Text Box 27"/>
          <p:cNvSpPr txBox="1">
            <a:spLocks noChangeArrowheads="1"/>
          </p:cNvSpPr>
          <p:nvPr/>
        </p:nvSpPr>
        <p:spPr bwMode="auto">
          <a:xfrm>
            <a:off x="0" y="4851400"/>
            <a:ext cx="436563" cy="396875"/>
          </a:xfrm>
          <a:prstGeom prst="rect">
            <a:avLst/>
          </a:prstGeom>
          <a:noFill/>
          <a:ln w="9525">
            <a:noFill/>
            <a:miter lim="800000"/>
            <a:headEnd/>
            <a:tailEnd/>
          </a:ln>
        </p:spPr>
        <p:txBody>
          <a:bodyPr lIns="91435" tIns="45717" rIns="91435" bIns="45717">
            <a:spAutoFit/>
          </a:bodyPr>
          <a:lstStyle/>
          <a:p>
            <a:r>
              <a:rPr lang="en-US" altLang="zh-CN" sz="2000" b="1">
                <a:latin typeface="Book Antiqua" pitchFamily="18" charset="0"/>
              </a:rPr>
              <a:t>C</a:t>
            </a:r>
          </a:p>
        </p:txBody>
      </p:sp>
      <p:pic>
        <p:nvPicPr>
          <p:cNvPr id="1051" name="Picture 29"/>
          <p:cNvPicPr>
            <a:picLocks noChangeAspect="1" noChangeArrowheads="1"/>
          </p:cNvPicPr>
          <p:nvPr/>
        </p:nvPicPr>
        <p:blipFill>
          <a:blip r:embed="rId12" cstate="print"/>
          <a:srcRect/>
          <a:stretch>
            <a:fillRect/>
          </a:stretch>
        </p:blipFill>
        <p:spPr bwMode="auto">
          <a:xfrm>
            <a:off x="4762500" y="1089025"/>
            <a:ext cx="4002088" cy="2613025"/>
          </a:xfrm>
          <a:prstGeom prst="rect">
            <a:avLst/>
          </a:prstGeom>
          <a:noFill/>
          <a:ln w="9525">
            <a:noFill/>
            <a:miter lim="800000"/>
            <a:headEnd/>
            <a:tailEnd/>
          </a:ln>
        </p:spPr>
      </p:pic>
      <p:sp>
        <p:nvSpPr>
          <p:cNvPr id="1052" name="Rectangle 30"/>
          <p:cNvSpPr>
            <a:spLocks noChangeArrowheads="1"/>
          </p:cNvSpPr>
          <p:nvPr/>
        </p:nvSpPr>
        <p:spPr bwMode="auto">
          <a:xfrm>
            <a:off x="1098550" y="301625"/>
            <a:ext cx="6931025" cy="506413"/>
          </a:xfrm>
          <a:prstGeom prst="rect">
            <a:avLst/>
          </a:prstGeom>
          <a:noFill/>
          <a:ln w="9525" algn="ctr">
            <a:noFill/>
            <a:miter lim="800000"/>
            <a:headEnd/>
            <a:tailEnd/>
          </a:ln>
        </p:spPr>
        <p:txBody>
          <a:bodyPr tIns="54000" anchorCtr="1"/>
          <a:lstStyle/>
          <a:p>
            <a:pPr eaLnBrk="0" hangingPunct="0"/>
            <a:r>
              <a:rPr lang="en-US" altLang="zh-CN" sz="2800" b="1" dirty="0" smtClean="0">
                <a:latin typeface="Book Antiqua" pitchFamily="18" charset="0"/>
              </a:rPr>
              <a:t>AGR2 </a:t>
            </a:r>
            <a:r>
              <a:rPr lang="en-US" altLang="zh-CN" sz="2800" b="1" dirty="0" err="1" smtClean="0">
                <a:latin typeface="Book Antiqua" pitchFamily="18" charset="0"/>
              </a:rPr>
              <a:t>mAb</a:t>
            </a:r>
            <a:r>
              <a:rPr lang="en-US" altLang="zh-CN" sz="2800" b="1" dirty="0" smtClean="0">
                <a:latin typeface="Book Antiqua" pitchFamily="18" charset="0"/>
              </a:rPr>
              <a:t> Inhibits </a:t>
            </a:r>
            <a:r>
              <a:rPr lang="en-US" altLang="zh-CN" sz="2800" b="1" dirty="0">
                <a:latin typeface="Book Antiqua" pitchFamily="18" charset="0"/>
              </a:rPr>
              <a:t>Cancer Cell Growth</a:t>
            </a:r>
            <a:endParaRPr lang="zh-CN" altLang="en-US" sz="2800" b="1" dirty="0">
              <a:latin typeface="Book Antiqua" pitchFamily="18" charset="0"/>
            </a:endParaRPr>
          </a:p>
        </p:txBody>
      </p:sp>
      <p:sp>
        <p:nvSpPr>
          <p:cNvPr id="1053" name="Rectangle 31"/>
          <p:cNvSpPr>
            <a:spLocks noChangeArrowheads="1"/>
          </p:cNvSpPr>
          <p:nvPr/>
        </p:nvSpPr>
        <p:spPr bwMode="auto">
          <a:xfrm>
            <a:off x="381000" y="6041570"/>
            <a:ext cx="8489950" cy="739775"/>
          </a:xfrm>
          <a:prstGeom prst="rect">
            <a:avLst/>
          </a:prstGeom>
          <a:noFill/>
          <a:ln w="9525">
            <a:noFill/>
            <a:miter lim="800000"/>
            <a:headEnd/>
            <a:tailEnd/>
          </a:ln>
        </p:spPr>
        <p:txBody>
          <a:bodyPr lIns="91435" tIns="45717" rIns="91435" bIns="45717" anchor="ctr">
            <a:spAutoFit/>
          </a:bodyPr>
          <a:lstStyle/>
          <a:p>
            <a:r>
              <a:rPr lang="en-US" altLang="zh-CN" sz="1400" b="1" dirty="0">
                <a:latin typeface="Book Antiqua" pitchFamily="18" charset="0"/>
              </a:rPr>
              <a:t>A. </a:t>
            </a:r>
            <a:r>
              <a:rPr lang="en-US" altLang="zh-CN" sz="1400" dirty="0" err="1">
                <a:latin typeface="Book Antiqua" pitchFamily="18" charset="0"/>
              </a:rPr>
              <a:t>mAb</a:t>
            </a:r>
            <a:r>
              <a:rPr lang="en-US" altLang="zh-CN" sz="1400" dirty="0">
                <a:latin typeface="Book Antiqua" pitchFamily="18" charset="0"/>
              </a:rPr>
              <a:t> 18A4 inhibit the growth of SKOV3 </a:t>
            </a:r>
            <a:r>
              <a:rPr lang="en-US" altLang="zh-CN" sz="1400" dirty="0" err="1">
                <a:latin typeface="Book Antiqua" pitchFamily="18" charset="0"/>
              </a:rPr>
              <a:t>Xenograft</a:t>
            </a:r>
            <a:r>
              <a:rPr lang="en-US" altLang="zh-CN" sz="1400" dirty="0">
                <a:latin typeface="Book Antiqua" pitchFamily="18" charset="0"/>
              </a:rPr>
              <a:t> model of nude mice. Comparison of tumor size between control group and 18A4 treatment group. </a:t>
            </a:r>
            <a:r>
              <a:rPr lang="en-US" altLang="zh-CN" sz="1400" b="1" dirty="0">
                <a:latin typeface="Book Antiqua" pitchFamily="18" charset="0"/>
              </a:rPr>
              <a:t>B. </a:t>
            </a:r>
            <a:r>
              <a:rPr lang="en-US" altLang="zh-CN" sz="1400" dirty="0">
                <a:latin typeface="Book Antiqua" pitchFamily="18" charset="0"/>
              </a:rPr>
              <a:t>Growth curve of the SKOV3 allograft tumors of nude mice. </a:t>
            </a:r>
            <a:r>
              <a:rPr lang="en-US" altLang="zh-CN" sz="1400" b="1" dirty="0">
                <a:latin typeface="Book Antiqua" pitchFamily="18" charset="0"/>
              </a:rPr>
              <a:t>C and D,  </a:t>
            </a:r>
            <a:r>
              <a:rPr lang="en-US" altLang="zh-CN" sz="1400" dirty="0">
                <a:latin typeface="Book Antiqua" pitchFamily="18" charset="0"/>
              </a:rPr>
              <a:t>Comparison of tumor size and weight.</a:t>
            </a:r>
          </a:p>
        </p:txBody>
      </p:sp>
      <p:sp>
        <p:nvSpPr>
          <p:cNvPr id="30" name="Slide Number Placeholder 29"/>
          <p:cNvSpPr>
            <a:spLocks noGrp="1"/>
          </p:cNvSpPr>
          <p:nvPr>
            <p:ph type="sldNum" sz="quarter" idx="12"/>
          </p:nvPr>
        </p:nvSpPr>
        <p:spPr/>
        <p:txBody>
          <a:bodyPr/>
          <a:lstStyle/>
          <a:p>
            <a:fld id="{9A2B811E-E262-44E8-ADA5-3B9B674A0BE4}" type="slidenum">
              <a:rPr lang="zh-CN" altLang="en-US" smtClean="0"/>
              <a:pPr/>
              <a:t>15</a:t>
            </a:fld>
            <a:endParaRPr lang="zh-CN" altLang="en-US"/>
          </a:p>
        </p:txBody>
      </p:sp>
      <p:cxnSp>
        <p:nvCxnSpPr>
          <p:cNvPr id="31" name="Straight Connector 30"/>
          <p:cNvCxnSpPr/>
          <p:nvPr/>
        </p:nvCxnSpPr>
        <p:spPr>
          <a:xfrm>
            <a:off x="1143227" y="791713"/>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120827-1-AGR2"/>
          <p:cNvPicPr>
            <a:picLocks noChangeAspect="1" noChangeArrowheads="1"/>
          </p:cNvPicPr>
          <p:nvPr/>
        </p:nvPicPr>
        <p:blipFill>
          <a:blip r:embed="rId4" cstate="print">
            <a:lum bright="12000" contrast="30000"/>
            <a:grayscl/>
          </a:blip>
          <a:srcRect l="19260" t="65790" r="37776" b="23685"/>
          <a:stretch>
            <a:fillRect/>
          </a:stretch>
        </p:blipFill>
        <p:spPr bwMode="auto">
          <a:xfrm>
            <a:off x="915988" y="3057525"/>
            <a:ext cx="2209800" cy="304800"/>
          </a:xfrm>
          <a:prstGeom prst="rect">
            <a:avLst/>
          </a:prstGeom>
          <a:noFill/>
          <a:ln w="9525">
            <a:noFill/>
            <a:miter lim="800000"/>
            <a:headEnd/>
            <a:tailEnd/>
          </a:ln>
        </p:spPr>
      </p:pic>
      <p:pic>
        <p:nvPicPr>
          <p:cNvPr id="2053" name="Picture 5" descr="图片1"/>
          <p:cNvPicPr>
            <a:picLocks noChangeAspect="1" noChangeArrowheads="1"/>
          </p:cNvPicPr>
          <p:nvPr/>
        </p:nvPicPr>
        <p:blipFill>
          <a:blip r:embed="rId5" cstate="print">
            <a:lum bright="6000" contrast="24000"/>
            <a:grayscl/>
          </a:blip>
          <a:srcRect l="22679" t="41667" r="38255" b="47522"/>
          <a:stretch>
            <a:fillRect/>
          </a:stretch>
        </p:blipFill>
        <p:spPr bwMode="auto">
          <a:xfrm>
            <a:off x="915988" y="3438525"/>
            <a:ext cx="2209800" cy="304800"/>
          </a:xfrm>
          <a:prstGeom prst="rect">
            <a:avLst/>
          </a:prstGeom>
          <a:noFill/>
          <a:ln w="9525">
            <a:noFill/>
            <a:miter lim="800000"/>
            <a:headEnd/>
            <a:tailEnd/>
          </a:ln>
        </p:spPr>
      </p:pic>
      <p:sp>
        <p:nvSpPr>
          <p:cNvPr id="2054" name="Text Box 6"/>
          <p:cNvSpPr txBox="1">
            <a:spLocks noChangeArrowheads="1"/>
          </p:cNvSpPr>
          <p:nvPr/>
        </p:nvSpPr>
        <p:spPr bwMode="auto">
          <a:xfrm>
            <a:off x="3106738" y="3055938"/>
            <a:ext cx="677862" cy="304800"/>
          </a:xfrm>
          <a:prstGeom prst="rect">
            <a:avLst/>
          </a:prstGeom>
          <a:noFill/>
          <a:ln w="9525">
            <a:noFill/>
            <a:miter lim="800000"/>
            <a:headEnd/>
            <a:tailEnd/>
          </a:ln>
        </p:spPr>
        <p:txBody>
          <a:bodyPr wrap="none" lIns="91401" tIns="45703" rIns="91401" bIns="45703">
            <a:spAutoFit/>
          </a:bodyPr>
          <a:lstStyle/>
          <a:p>
            <a:r>
              <a:rPr lang="en-US" altLang="zh-CN" sz="1400" b="1">
                <a:latin typeface="Book Antiqua" pitchFamily="18" charset="0"/>
              </a:rPr>
              <a:t>AGR2</a:t>
            </a:r>
          </a:p>
        </p:txBody>
      </p:sp>
      <p:sp>
        <p:nvSpPr>
          <p:cNvPr id="2055" name="Text Box 7"/>
          <p:cNvSpPr txBox="1">
            <a:spLocks noChangeArrowheads="1"/>
          </p:cNvSpPr>
          <p:nvPr/>
        </p:nvSpPr>
        <p:spPr bwMode="auto">
          <a:xfrm>
            <a:off x="3078163" y="3452813"/>
            <a:ext cx="827087" cy="304800"/>
          </a:xfrm>
          <a:prstGeom prst="rect">
            <a:avLst/>
          </a:prstGeom>
          <a:noFill/>
          <a:ln w="9525">
            <a:noFill/>
            <a:miter lim="800000"/>
            <a:headEnd/>
            <a:tailEnd/>
          </a:ln>
        </p:spPr>
        <p:txBody>
          <a:bodyPr wrap="none" lIns="91401" tIns="45703" rIns="91401" bIns="45703">
            <a:spAutoFit/>
          </a:bodyPr>
          <a:lstStyle/>
          <a:p>
            <a:r>
              <a:rPr lang="en-US" altLang="zh-CN" sz="1400" b="1">
                <a:latin typeface="Book Antiqua" pitchFamily="18" charset="0"/>
              </a:rPr>
              <a:t>GAPDH</a:t>
            </a:r>
          </a:p>
        </p:txBody>
      </p:sp>
      <p:sp>
        <p:nvSpPr>
          <p:cNvPr id="2056" name="Line 8"/>
          <p:cNvSpPr>
            <a:spLocks noChangeShapeType="1"/>
          </p:cNvSpPr>
          <p:nvPr/>
        </p:nvSpPr>
        <p:spPr bwMode="auto">
          <a:xfrm>
            <a:off x="992188" y="2730500"/>
            <a:ext cx="1295400" cy="0"/>
          </a:xfrm>
          <a:prstGeom prst="line">
            <a:avLst/>
          </a:prstGeom>
          <a:noFill/>
          <a:ln w="9525">
            <a:solidFill>
              <a:schemeClr val="tx1"/>
            </a:solidFill>
            <a:round/>
            <a:headEnd/>
            <a:tailEnd/>
          </a:ln>
        </p:spPr>
        <p:txBody>
          <a:bodyPr/>
          <a:lstStyle/>
          <a:p>
            <a:endParaRPr lang="zh-CN" altLang="en-US"/>
          </a:p>
        </p:txBody>
      </p:sp>
      <p:sp>
        <p:nvSpPr>
          <p:cNvPr id="2057" name="Text Box 9"/>
          <p:cNvSpPr txBox="1">
            <a:spLocks noChangeArrowheads="1"/>
          </p:cNvSpPr>
          <p:nvPr/>
        </p:nvSpPr>
        <p:spPr bwMode="auto">
          <a:xfrm>
            <a:off x="1100138" y="2349500"/>
            <a:ext cx="736600" cy="304800"/>
          </a:xfrm>
          <a:prstGeom prst="rect">
            <a:avLst/>
          </a:prstGeom>
          <a:noFill/>
          <a:ln w="9525">
            <a:noFill/>
            <a:miter lim="800000"/>
            <a:headEnd/>
            <a:tailEnd/>
          </a:ln>
        </p:spPr>
        <p:txBody>
          <a:bodyPr wrap="none" lIns="91401" tIns="45703" rIns="91401" bIns="45703">
            <a:spAutoFit/>
          </a:bodyPr>
          <a:lstStyle/>
          <a:p>
            <a:r>
              <a:rPr lang="en-US" altLang="zh-CN" sz="1400" b="1">
                <a:latin typeface="Book Antiqua" pitchFamily="18" charset="0"/>
              </a:rPr>
              <a:t>Tumor</a:t>
            </a:r>
          </a:p>
        </p:txBody>
      </p:sp>
      <p:sp>
        <p:nvSpPr>
          <p:cNvPr id="2058" name="Text Box 10"/>
          <p:cNvSpPr txBox="1">
            <a:spLocks noChangeArrowheads="1"/>
          </p:cNvSpPr>
          <p:nvPr/>
        </p:nvSpPr>
        <p:spPr bwMode="auto">
          <a:xfrm>
            <a:off x="1039813" y="2771775"/>
            <a:ext cx="895350" cy="304800"/>
          </a:xfrm>
          <a:prstGeom prst="rect">
            <a:avLst/>
          </a:prstGeom>
          <a:noFill/>
          <a:ln w="9525">
            <a:noFill/>
            <a:miter lim="800000"/>
            <a:headEnd/>
            <a:tailEnd/>
          </a:ln>
        </p:spPr>
        <p:txBody>
          <a:bodyPr wrap="none" lIns="91401" tIns="45703" rIns="91401" bIns="45703">
            <a:spAutoFit/>
          </a:bodyPr>
          <a:lstStyle/>
          <a:p>
            <a:r>
              <a:rPr lang="en-US" altLang="zh-CN" sz="1400" b="1">
                <a:latin typeface="宋体" pitchFamily="2" charset="-122"/>
              </a:rPr>
              <a:t>-      +</a:t>
            </a:r>
          </a:p>
        </p:txBody>
      </p:sp>
      <p:sp>
        <p:nvSpPr>
          <p:cNvPr id="2059" name="Text Box 11"/>
          <p:cNvSpPr txBox="1">
            <a:spLocks noChangeArrowheads="1"/>
          </p:cNvSpPr>
          <p:nvPr/>
        </p:nvSpPr>
        <p:spPr bwMode="auto">
          <a:xfrm rot="-5400000">
            <a:off x="2449513" y="2582863"/>
            <a:ext cx="787400" cy="304800"/>
          </a:xfrm>
          <a:prstGeom prst="rect">
            <a:avLst/>
          </a:prstGeom>
          <a:noFill/>
          <a:ln w="9525">
            <a:noFill/>
            <a:miter lim="800000"/>
            <a:headEnd/>
            <a:tailEnd/>
          </a:ln>
        </p:spPr>
        <p:txBody>
          <a:bodyPr wrap="none" lIns="91401" tIns="45703" rIns="91401" bIns="45703">
            <a:spAutoFit/>
          </a:bodyPr>
          <a:lstStyle/>
          <a:p>
            <a:r>
              <a:rPr lang="en-US" altLang="zh-CN" sz="1400" b="1">
                <a:latin typeface="Book Antiqua" pitchFamily="18" charset="0"/>
              </a:rPr>
              <a:t>SKOV3</a:t>
            </a:r>
          </a:p>
        </p:txBody>
      </p:sp>
      <p:sp>
        <p:nvSpPr>
          <p:cNvPr id="2060" name="Text Box 12"/>
          <p:cNvSpPr txBox="1">
            <a:spLocks noChangeArrowheads="1"/>
          </p:cNvSpPr>
          <p:nvPr/>
        </p:nvSpPr>
        <p:spPr bwMode="auto">
          <a:xfrm>
            <a:off x="3081338" y="2727325"/>
            <a:ext cx="608012" cy="304800"/>
          </a:xfrm>
          <a:prstGeom prst="rect">
            <a:avLst/>
          </a:prstGeom>
          <a:noFill/>
          <a:ln w="9525">
            <a:noFill/>
            <a:miter lim="800000"/>
            <a:headEnd/>
            <a:tailEnd/>
          </a:ln>
        </p:spPr>
        <p:txBody>
          <a:bodyPr wrap="none" lIns="91401" tIns="45703" rIns="91401" bIns="45703">
            <a:spAutoFit/>
          </a:bodyPr>
          <a:lstStyle/>
          <a:p>
            <a:r>
              <a:rPr lang="en-US" altLang="zh-CN" sz="1400" b="1">
                <a:latin typeface="Book Antiqua" pitchFamily="18" charset="0"/>
              </a:rPr>
              <a:t>18A4</a:t>
            </a:r>
          </a:p>
        </p:txBody>
      </p:sp>
      <p:sp>
        <p:nvSpPr>
          <p:cNvPr id="2061" name="Text Box 13"/>
          <p:cNvSpPr txBox="1">
            <a:spLocks noChangeArrowheads="1"/>
          </p:cNvSpPr>
          <p:nvPr/>
        </p:nvSpPr>
        <p:spPr bwMode="auto">
          <a:xfrm>
            <a:off x="6773863" y="582613"/>
            <a:ext cx="1511300" cy="276225"/>
          </a:xfrm>
          <a:prstGeom prst="rect">
            <a:avLst/>
          </a:prstGeom>
          <a:noFill/>
          <a:ln w="9525">
            <a:noFill/>
            <a:miter lim="800000"/>
            <a:headEnd/>
            <a:tailEnd/>
          </a:ln>
        </p:spPr>
        <p:txBody>
          <a:bodyPr lIns="91395" tIns="45701" rIns="91395" bIns="45701">
            <a:spAutoFit/>
          </a:bodyPr>
          <a:lstStyle/>
          <a:p>
            <a:pPr>
              <a:spcBef>
                <a:spcPct val="50000"/>
              </a:spcBef>
            </a:pPr>
            <a:r>
              <a:rPr lang="en-US" altLang="zh-CN" sz="1200">
                <a:latin typeface="Book Antiqua" pitchFamily="18" charset="0"/>
              </a:rPr>
              <a:t>SKOV3   Tumor</a:t>
            </a:r>
          </a:p>
        </p:txBody>
      </p:sp>
      <p:sp>
        <p:nvSpPr>
          <p:cNvPr id="2062" name="Text Box 15"/>
          <p:cNvSpPr txBox="1">
            <a:spLocks noChangeArrowheads="1"/>
          </p:cNvSpPr>
          <p:nvPr/>
        </p:nvSpPr>
        <p:spPr bwMode="auto">
          <a:xfrm>
            <a:off x="5413375" y="936625"/>
            <a:ext cx="1339850" cy="307975"/>
          </a:xfrm>
          <a:prstGeom prst="rect">
            <a:avLst/>
          </a:prstGeom>
          <a:noFill/>
          <a:ln w="9525">
            <a:noFill/>
            <a:miter lim="800000"/>
            <a:headEnd/>
            <a:tailEnd/>
          </a:ln>
        </p:spPr>
        <p:txBody>
          <a:bodyPr wrap="none" lIns="91395" tIns="45701" rIns="91395" bIns="45701">
            <a:spAutoFit/>
          </a:bodyPr>
          <a:lstStyle/>
          <a:p>
            <a:r>
              <a:rPr lang="en-US" altLang="zh-CN" sz="1400">
                <a:latin typeface="Book Antiqua" pitchFamily="18" charset="0"/>
              </a:rPr>
              <a:t>Human-AGR2</a:t>
            </a:r>
          </a:p>
        </p:txBody>
      </p:sp>
      <p:sp>
        <p:nvSpPr>
          <p:cNvPr id="2063" name="Text Box 16"/>
          <p:cNvSpPr txBox="1">
            <a:spLocks noChangeArrowheads="1"/>
          </p:cNvSpPr>
          <p:nvPr/>
        </p:nvSpPr>
        <p:spPr bwMode="auto">
          <a:xfrm>
            <a:off x="5329238" y="1397000"/>
            <a:ext cx="1527175" cy="307975"/>
          </a:xfrm>
          <a:prstGeom prst="rect">
            <a:avLst/>
          </a:prstGeom>
          <a:noFill/>
          <a:ln w="9525">
            <a:noFill/>
            <a:miter lim="800000"/>
            <a:headEnd/>
            <a:tailEnd/>
          </a:ln>
        </p:spPr>
        <p:txBody>
          <a:bodyPr wrap="none" lIns="91395" tIns="45701" rIns="91395" bIns="45701">
            <a:spAutoFit/>
          </a:bodyPr>
          <a:lstStyle/>
          <a:p>
            <a:r>
              <a:rPr lang="en-US" altLang="zh-CN" sz="1400">
                <a:latin typeface="Book Antiqua" pitchFamily="18" charset="0"/>
              </a:rPr>
              <a:t>Human-GAPDH</a:t>
            </a:r>
          </a:p>
        </p:txBody>
      </p:sp>
      <p:grpSp>
        <p:nvGrpSpPr>
          <p:cNvPr id="2" name="Group 17"/>
          <p:cNvGrpSpPr>
            <a:grpSpLocks/>
          </p:cNvGrpSpPr>
          <p:nvPr/>
        </p:nvGrpSpPr>
        <p:grpSpPr bwMode="auto">
          <a:xfrm flipH="1">
            <a:off x="6837363" y="866775"/>
            <a:ext cx="1066800" cy="917575"/>
            <a:chOff x="1726" y="1102"/>
            <a:chExt cx="673" cy="577"/>
          </a:xfrm>
        </p:grpSpPr>
        <p:pic>
          <p:nvPicPr>
            <p:cNvPr id="2099" name="Picture 18" descr="20120112"/>
            <p:cNvPicPr>
              <a:picLocks noChangeAspect="1" noChangeArrowheads="1"/>
            </p:cNvPicPr>
            <p:nvPr/>
          </p:nvPicPr>
          <p:blipFill>
            <a:blip r:embed="rId6" cstate="print">
              <a:lum bright="18000" contrast="30000"/>
            </a:blip>
            <a:srcRect l="58954" t="45526" r="37779" b="52202"/>
            <a:stretch>
              <a:fillRect/>
            </a:stretch>
          </p:blipFill>
          <p:spPr bwMode="auto">
            <a:xfrm>
              <a:off x="1966" y="1102"/>
              <a:ext cx="432" cy="251"/>
            </a:xfrm>
            <a:prstGeom prst="rect">
              <a:avLst/>
            </a:prstGeom>
            <a:noFill/>
            <a:ln w="9525">
              <a:noFill/>
              <a:miter lim="800000"/>
              <a:headEnd/>
              <a:tailEnd/>
            </a:ln>
          </p:spPr>
        </p:pic>
        <p:pic>
          <p:nvPicPr>
            <p:cNvPr id="2100" name="Picture 19" descr="20120112"/>
            <p:cNvPicPr>
              <a:picLocks noChangeAspect="1" noChangeArrowheads="1"/>
            </p:cNvPicPr>
            <p:nvPr/>
          </p:nvPicPr>
          <p:blipFill>
            <a:blip r:embed="rId6" cstate="print">
              <a:lum bright="18000" contrast="30000"/>
            </a:blip>
            <a:srcRect l="42360" t="50314" r="55153" b="47415"/>
            <a:stretch>
              <a:fillRect/>
            </a:stretch>
          </p:blipFill>
          <p:spPr bwMode="auto">
            <a:xfrm>
              <a:off x="1726" y="1102"/>
              <a:ext cx="329" cy="251"/>
            </a:xfrm>
            <a:prstGeom prst="rect">
              <a:avLst/>
            </a:prstGeom>
            <a:noFill/>
            <a:ln w="9525">
              <a:noFill/>
              <a:miter lim="800000"/>
              <a:headEnd/>
              <a:tailEnd/>
            </a:ln>
          </p:spPr>
        </p:pic>
        <p:pic>
          <p:nvPicPr>
            <p:cNvPr id="2101" name="Picture 20" descr="20120112"/>
            <p:cNvPicPr>
              <a:picLocks noChangeAspect="1" noChangeArrowheads="1"/>
            </p:cNvPicPr>
            <p:nvPr/>
          </p:nvPicPr>
          <p:blipFill>
            <a:blip r:embed="rId6" cstate="print">
              <a:lum bright="18000" contrast="30000"/>
            </a:blip>
            <a:srcRect l="52060" t="51282" r="45453" b="46112"/>
            <a:stretch>
              <a:fillRect/>
            </a:stretch>
          </p:blipFill>
          <p:spPr bwMode="auto">
            <a:xfrm>
              <a:off x="1726" y="1391"/>
              <a:ext cx="329" cy="288"/>
            </a:xfrm>
            <a:prstGeom prst="rect">
              <a:avLst/>
            </a:prstGeom>
            <a:noFill/>
            <a:ln w="9525">
              <a:noFill/>
              <a:miter lim="800000"/>
              <a:headEnd/>
              <a:tailEnd/>
            </a:ln>
          </p:spPr>
        </p:pic>
        <p:pic>
          <p:nvPicPr>
            <p:cNvPr id="2102" name="Picture 21" descr="20120112"/>
            <p:cNvPicPr>
              <a:picLocks noChangeAspect="1" noChangeArrowheads="1"/>
            </p:cNvPicPr>
            <p:nvPr/>
          </p:nvPicPr>
          <p:blipFill>
            <a:blip r:embed="rId7" cstate="print">
              <a:lum bright="18000" contrast="30000"/>
            </a:blip>
            <a:srcRect l="61707" t="46600" r="35382" b="50793"/>
            <a:stretch>
              <a:fillRect/>
            </a:stretch>
          </p:blipFill>
          <p:spPr bwMode="auto">
            <a:xfrm>
              <a:off x="2014" y="1391"/>
              <a:ext cx="385" cy="288"/>
            </a:xfrm>
            <a:prstGeom prst="rect">
              <a:avLst/>
            </a:prstGeom>
            <a:noFill/>
            <a:ln w="9525">
              <a:noFill/>
              <a:miter lim="800000"/>
              <a:headEnd/>
              <a:tailEnd/>
            </a:ln>
          </p:spPr>
        </p:pic>
      </p:grpSp>
      <p:sp>
        <p:nvSpPr>
          <p:cNvPr id="2065" name="Rectangle 22"/>
          <p:cNvSpPr>
            <a:spLocks noChangeArrowheads="1"/>
          </p:cNvSpPr>
          <p:nvPr/>
        </p:nvSpPr>
        <p:spPr bwMode="auto">
          <a:xfrm>
            <a:off x="7099300" y="2936875"/>
            <a:ext cx="482600" cy="774700"/>
          </a:xfrm>
          <a:prstGeom prst="rect">
            <a:avLst/>
          </a:prstGeom>
          <a:solidFill>
            <a:schemeClr val="tx1"/>
          </a:solidFill>
          <a:ln w="9525">
            <a:noFill/>
            <a:miter lim="800000"/>
            <a:headEnd/>
            <a:tailEnd/>
          </a:ln>
        </p:spPr>
        <p:txBody>
          <a:bodyPr/>
          <a:lstStyle/>
          <a:p>
            <a:endParaRPr lang="zh-CN" altLang="en-US">
              <a:latin typeface="Book Antiqua" pitchFamily="18" charset="0"/>
            </a:endParaRPr>
          </a:p>
        </p:txBody>
      </p:sp>
      <p:sp>
        <p:nvSpPr>
          <p:cNvPr id="2066" name="Rectangle 23"/>
          <p:cNvSpPr>
            <a:spLocks noChangeArrowheads="1"/>
          </p:cNvSpPr>
          <p:nvPr/>
        </p:nvSpPr>
        <p:spPr bwMode="auto">
          <a:xfrm>
            <a:off x="7099300" y="2936875"/>
            <a:ext cx="482600" cy="774700"/>
          </a:xfrm>
          <a:prstGeom prst="rect">
            <a:avLst/>
          </a:prstGeom>
          <a:noFill/>
          <a:ln w="25400">
            <a:solidFill>
              <a:srgbClr val="000000"/>
            </a:solidFill>
            <a:miter lim="800000"/>
            <a:headEnd/>
            <a:tailEnd/>
          </a:ln>
        </p:spPr>
        <p:txBody>
          <a:bodyPr/>
          <a:lstStyle/>
          <a:p>
            <a:endParaRPr lang="zh-CN" altLang="en-US">
              <a:latin typeface="Book Antiqua" pitchFamily="18" charset="0"/>
            </a:endParaRPr>
          </a:p>
        </p:txBody>
      </p:sp>
      <p:sp>
        <p:nvSpPr>
          <p:cNvPr id="2067" name="Line 24"/>
          <p:cNvSpPr>
            <a:spLocks noChangeShapeType="1"/>
          </p:cNvSpPr>
          <p:nvPr/>
        </p:nvSpPr>
        <p:spPr bwMode="auto">
          <a:xfrm flipV="1">
            <a:off x="7334250" y="2565400"/>
            <a:ext cx="0" cy="371475"/>
          </a:xfrm>
          <a:prstGeom prst="line">
            <a:avLst/>
          </a:prstGeom>
          <a:noFill/>
          <a:ln w="25400">
            <a:solidFill>
              <a:srgbClr val="000000"/>
            </a:solidFill>
            <a:round/>
            <a:headEnd/>
            <a:tailEnd/>
          </a:ln>
        </p:spPr>
        <p:txBody>
          <a:bodyPr/>
          <a:lstStyle/>
          <a:p>
            <a:endParaRPr lang="zh-CN" altLang="en-US"/>
          </a:p>
        </p:txBody>
      </p:sp>
      <p:sp>
        <p:nvSpPr>
          <p:cNvPr id="2068" name="Line 25"/>
          <p:cNvSpPr>
            <a:spLocks noChangeShapeType="1"/>
          </p:cNvSpPr>
          <p:nvPr/>
        </p:nvSpPr>
        <p:spPr bwMode="auto">
          <a:xfrm>
            <a:off x="7296150" y="2565400"/>
            <a:ext cx="92075" cy="0"/>
          </a:xfrm>
          <a:prstGeom prst="line">
            <a:avLst/>
          </a:prstGeom>
          <a:noFill/>
          <a:ln w="25400">
            <a:solidFill>
              <a:srgbClr val="000000"/>
            </a:solidFill>
            <a:round/>
            <a:headEnd/>
            <a:tailEnd/>
          </a:ln>
        </p:spPr>
        <p:txBody>
          <a:bodyPr/>
          <a:lstStyle/>
          <a:p>
            <a:endParaRPr lang="zh-CN" altLang="en-US"/>
          </a:p>
        </p:txBody>
      </p:sp>
      <p:sp>
        <p:nvSpPr>
          <p:cNvPr id="2069" name="Line 26"/>
          <p:cNvSpPr>
            <a:spLocks noChangeShapeType="1"/>
          </p:cNvSpPr>
          <p:nvPr/>
        </p:nvSpPr>
        <p:spPr bwMode="auto">
          <a:xfrm>
            <a:off x="5524500" y="2308225"/>
            <a:ext cx="0" cy="1403350"/>
          </a:xfrm>
          <a:prstGeom prst="line">
            <a:avLst/>
          </a:prstGeom>
          <a:noFill/>
          <a:ln w="25400">
            <a:solidFill>
              <a:srgbClr val="000000"/>
            </a:solidFill>
            <a:round/>
            <a:headEnd/>
            <a:tailEnd/>
          </a:ln>
        </p:spPr>
        <p:txBody>
          <a:bodyPr/>
          <a:lstStyle/>
          <a:p>
            <a:endParaRPr lang="zh-CN" altLang="en-US"/>
          </a:p>
        </p:txBody>
      </p:sp>
      <p:sp>
        <p:nvSpPr>
          <p:cNvPr id="2070" name="Line 27"/>
          <p:cNvSpPr>
            <a:spLocks noChangeShapeType="1"/>
          </p:cNvSpPr>
          <p:nvPr/>
        </p:nvSpPr>
        <p:spPr bwMode="auto">
          <a:xfrm>
            <a:off x="5524500" y="3711575"/>
            <a:ext cx="38100" cy="0"/>
          </a:xfrm>
          <a:prstGeom prst="line">
            <a:avLst/>
          </a:prstGeom>
          <a:noFill/>
          <a:ln w="25400">
            <a:solidFill>
              <a:srgbClr val="000000"/>
            </a:solidFill>
            <a:round/>
            <a:headEnd/>
            <a:tailEnd/>
          </a:ln>
        </p:spPr>
        <p:txBody>
          <a:bodyPr/>
          <a:lstStyle/>
          <a:p>
            <a:endParaRPr lang="zh-CN" altLang="en-US"/>
          </a:p>
        </p:txBody>
      </p:sp>
      <p:sp>
        <p:nvSpPr>
          <p:cNvPr id="2071" name="Line 28"/>
          <p:cNvSpPr>
            <a:spLocks noChangeShapeType="1"/>
          </p:cNvSpPr>
          <p:nvPr/>
        </p:nvSpPr>
        <p:spPr bwMode="auto">
          <a:xfrm>
            <a:off x="5524500" y="3355975"/>
            <a:ext cx="38100" cy="0"/>
          </a:xfrm>
          <a:prstGeom prst="line">
            <a:avLst/>
          </a:prstGeom>
          <a:noFill/>
          <a:ln w="25400">
            <a:solidFill>
              <a:srgbClr val="000000"/>
            </a:solidFill>
            <a:round/>
            <a:headEnd/>
            <a:tailEnd/>
          </a:ln>
        </p:spPr>
        <p:txBody>
          <a:bodyPr/>
          <a:lstStyle/>
          <a:p>
            <a:endParaRPr lang="zh-CN" altLang="en-US"/>
          </a:p>
        </p:txBody>
      </p:sp>
      <p:sp>
        <p:nvSpPr>
          <p:cNvPr id="2072" name="Line 29"/>
          <p:cNvSpPr>
            <a:spLocks noChangeShapeType="1"/>
          </p:cNvSpPr>
          <p:nvPr/>
        </p:nvSpPr>
        <p:spPr bwMode="auto">
          <a:xfrm>
            <a:off x="5524500" y="3019425"/>
            <a:ext cx="38100" cy="0"/>
          </a:xfrm>
          <a:prstGeom prst="line">
            <a:avLst/>
          </a:prstGeom>
          <a:noFill/>
          <a:ln w="25400">
            <a:solidFill>
              <a:srgbClr val="000000"/>
            </a:solidFill>
            <a:round/>
            <a:headEnd/>
            <a:tailEnd/>
          </a:ln>
        </p:spPr>
        <p:txBody>
          <a:bodyPr/>
          <a:lstStyle/>
          <a:p>
            <a:endParaRPr lang="zh-CN" altLang="en-US"/>
          </a:p>
        </p:txBody>
      </p:sp>
      <p:sp>
        <p:nvSpPr>
          <p:cNvPr id="2073" name="Line 30"/>
          <p:cNvSpPr>
            <a:spLocks noChangeShapeType="1"/>
          </p:cNvSpPr>
          <p:nvPr/>
        </p:nvSpPr>
        <p:spPr bwMode="auto">
          <a:xfrm>
            <a:off x="5524500" y="2663825"/>
            <a:ext cx="38100" cy="0"/>
          </a:xfrm>
          <a:prstGeom prst="line">
            <a:avLst/>
          </a:prstGeom>
          <a:noFill/>
          <a:ln w="25400">
            <a:solidFill>
              <a:srgbClr val="000000"/>
            </a:solidFill>
            <a:round/>
            <a:headEnd/>
            <a:tailEnd/>
          </a:ln>
        </p:spPr>
        <p:txBody>
          <a:bodyPr/>
          <a:lstStyle/>
          <a:p>
            <a:endParaRPr lang="zh-CN" altLang="en-US"/>
          </a:p>
        </p:txBody>
      </p:sp>
      <p:sp>
        <p:nvSpPr>
          <p:cNvPr id="2074" name="Line 31"/>
          <p:cNvSpPr>
            <a:spLocks noChangeShapeType="1"/>
          </p:cNvSpPr>
          <p:nvPr/>
        </p:nvSpPr>
        <p:spPr bwMode="auto">
          <a:xfrm>
            <a:off x="5524500" y="2308225"/>
            <a:ext cx="38100" cy="0"/>
          </a:xfrm>
          <a:prstGeom prst="line">
            <a:avLst/>
          </a:prstGeom>
          <a:noFill/>
          <a:ln w="25400">
            <a:solidFill>
              <a:srgbClr val="000000"/>
            </a:solidFill>
            <a:round/>
            <a:headEnd/>
            <a:tailEnd/>
          </a:ln>
        </p:spPr>
        <p:txBody>
          <a:bodyPr/>
          <a:lstStyle/>
          <a:p>
            <a:endParaRPr lang="zh-CN" altLang="en-US"/>
          </a:p>
        </p:txBody>
      </p:sp>
      <p:sp>
        <p:nvSpPr>
          <p:cNvPr id="2075" name="Line 32"/>
          <p:cNvSpPr>
            <a:spLocks noChangeShapeType="1"/>
          </p:cNvSpPr>
          <p:nvPr/>
        </p:nvSpPr>
        <p:spPr bwMode="auto">
          <a:xfrm flipV="1">
            <a:off x="5524500" y="3663950"/>
            <a:ext cx="0" cy="47625"/>
          </a:xfrm>
          <a:prstGeom prst="line">
            <a:avLst/>
          </a:prstGeom>
          <a:noFill/>
          <a:ln w="25400">
            <a:solidFill>
              <a:srgbClr val="000000"/>
            </a:solidFill>
            <a:round/>
            <a:headEnd/>
            <a:tailEnd/>
          </a:ln>
        </p:spPr>
        <p:txBody>
          <a:bodyPr/>
          <a:lstStyle/>
          <a:p>
            <a:endParaRPr lang="zh-CN" altLang="en-US"/>
          </a:p>
        </p:txBody>
      </p:sp>
      <p:sp>
        <p:nvSpPr>
          <p:cNvPr id="2076" name="Rectangle 33"/>
          <p:cNvSpPr>
            <a:spLocks noChangeArrowheads="1"/>
          </p:cNvSpPr>
          <p:nvPr/>
        </p:nvSpPr>
        <p:spPr bwMode="auto">
          <a:xfrm>
            <a:off x="5184775" y="3597275"/>
            <a:ext cx="2111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0.0</a:t>
            </a:r>
            <a:endParaRPr lang="en-US" altLang="zh-CN" sz="1200">
              <a:latin typeface="Book Antiqua" pitchFamily="18" charset="0"/>
            </a:endParaRPr>
          </a:p>
        </p:txBody>
      </p:sp>
      <p:sp>
        <p:nvSpPr>
          <p:cNvPr id="2077" name="Rectangle 34"/>
          <p:cNvSpPr>
            <a:spLocks noChangeArrowheads="1"/>
          </p:cNvSpPr>
          <p:nvPr/>
        </p:nvSpPr>
        <p:spPr bwMode="auto">
          <a:xfrm>
            <a:off x="5184775" y="3244850"/>
            <a:ext cx="2111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0.5</a:t>
            </a:r>
            <a:endParaRPr lang="en-US" altLang="zh-CN" sz="1200">
              <a:latin typeface="Book Antiqua" pitchFamily="18" charset="0"/>
            </a:endParaRPr>
          </a:p>
        </p:txBody>
      </p:sp>
      <p:sp>
        <p:nvSpPr>
          <p:cNvPr id="2078" name="Rectangle 35"/>
          <p:cNvSpPr>
            <a:spLocks noChangeArrowheads="1"/>
          </p:cNvSpPr>
          <p:nvPr/>
        </p:nvSpPr>
        <p:spPr bwMode="auto">
          <a:xfrm>
            <a:off x="5184775" y="2905125"/>
            <a:ext cx="2111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1.0</a:t>
            </a:r>
            <a:endParaRPr lang="en-US" altLang="zh-CN" sz="1200">
              <a:latin typeface="Book Antiqua" pitchFamily="18" charset="0"/>
            </a:endParaRPr>
          </a:p>
        </p:txBody>
      </p:sp>
      <p:sp>
        <p:nvSpPr>
          <p:cNvPr id="2079" name="Rectangle 36"/>
          <p:cNvSpPr>
            <a:spLocks noChangeArrowheads="1"/>
          </p:cNvSpPr>
          <p:nvPr/>
        </p:nvSpPr>
        <p:spPr bwMode="auto">
          <a:xfrm>
            <a:off x="5184775" y="2549525"/>
            <a:ext cx="2111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1.5</a:t>
            </a:r>
            <a:endParaRPr lang="en-US" altLang="zh-CN" sz="1200">
              <a:latin typeface="Book Antiqua" pitchFamily="18" charset="0"/>
            </a:endParaRPr>
          </a:p>
        </p:txBody>
      </p:sp>
      <p:sp>
        <p:nvSpPr>
          <p:cNvPr id="2080" name="Rectangle 37"/>
          <p:cNvSpPr>
            <a:spLocks noChangeArrowheads="1"/>
          </p:cNvSpPr>
          <p:nvPr/>
        </p:nvSpPr>
        <p:spPr bwMode="auto">
          <a:xfrm>
            <a:off x="5184775" y="2197100"/>
            <a:ext cx="2111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2.0</a:t>
            </a:r>
            <a:endParaRPr lang="en-US" altLang="zh-CN" sz="1200">
              <a:latin typeface="Book Antiqua" pitchFamily="18" charset="0"/>
            </a:endParaRPr>
          </a:p>
        </p:txBody>
      </p:sp>
      <p:sp>
        <p:nvSpPr>
          <p:cNvPr id="2081" name="Rectangle 38"/>
          <p:cNvSpPr>
            <a:spLocks noChangeArrowheads="1"/>
          </p:cNvSpPr>
          <p:nvPr/>
        </p:nvSpPr>
        <p:spPr bwMode="auto">
          <a:xfrm>
            <a:off x="5759450" y="3857625"/>
            <a:ext cx="812800"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SKOV3 cell</a:t>
            </a:r>
            <a:endParaRPr lang="en-US" altLang="zh-CN" sz="1200">
              <a:latin typeface="Book Antiqua" pitchFamily="18" charset="0"/>
            </a:endParaRPr>
          </a:p>
        </p:txBody>
      </p:sp>
      <p:sp>
        <p:nvSpPr>
          <p:cNvPr id="2082" name="Rectangle 39"/>
          <p:cNvSpPr>
            <a:spLocks noChangeArrowheads="1"/>
          </p:cNvSpPr>
          <p:nvPr/>
        </p:nvSpPr>
        <p:spPr bwMode="auto">
          <a:xfrm>
            <a:off x="5864225" y="4098925"/>
            <a:ext cx="550863"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culture </a:t>
            </a:r>
            <a:endParaRPr lang="en-US" altLang="zh-CN" sz="1200">
              <a:latin typeface="Book Antiqua" pitchFamily="18" charset="0"/>
            </a:endParaRPr>
          </a:p>
        </p:txBody>
      </p:sp>
      <p:sp>
        <p:nvSpPr>
          <p:cNvPr id="2083" name="Rectangle 40"/>
          <p:cNvSpPr>
            <a:spLocks noChangeArrowheads="1"/>
          </p:cNvSpPr>
          <p:nvPr/>
        </p:nvSpPr>
        <p:spPr bwMode="auto">
          <a:xfrm>
            <a:off x="7127875" y="3857625"/>
            <a:ext cx="515938"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SKOV3</a:t>
            </a:r>
            <a:endParaRPr lang="en-US" altLang="zh-CN" sz="1200">
              <a:latin typeface="Book Antiqua" pitchFamily="18" charset="0"/>
            </a:endParaRPr>
          </a:p>
        </p:txBody>
      </p:sp>
      <p:sp>
        <p:nvSpPr>
          <p:cNvPr id="2084" name="Rectangle 41"/>
          <p:cNvSpPr>
            <a:spLocks noChangeArrowheads="1"/>
          </p:cNvSpPr>
          <p:nvPr/>
        </p:nvSpPr>
        <p:spPr bwMode="auto">
          <a:xfrm>
            <a:off x="7010400" y="4098925"/>
            <a:ext cx="1185863"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Xenograft tumor</a:t>
            </a:r>
            <a:endParaRPr lang="en-US" altLang="zh-CN" sz="1200">
              <a:latin typeface="Book Antiqua" pitchFamily="18" charset="0"/>
            </a:endParaRPr>
          </a:p>
        </p:txBody>
      </p:sp>
      <p:sp>
        <p:nvSpPr>
          <p:cNvPr id="2085" name="Rectangle 43"/>
          <p:cNvSpPr>
            <a:spLocks noChangeArrowheads="1"/>
          </p:cNvSpPr>
          <p:nvPr/>
        </p:nvSpPr>
        <p:spPr bwMode="auto">
          <a:xfrm rot="-5400000">
            <a:off x="4511675" y="2987675"/>
            <a:ext cx="1014413" cy="182563"/>
          </a:xfrm>
          <a:prstGeom prst="rect">
            <a:avLst/>
          </a:prstGeom>
          <a:noFill/>
          <a:ln w="9525">
            <a:noFill/>
            <a:miter lim="800000"/>
            <a:headEnd/>
            <a:tailEnd/>
          </a:ln>
        </p:spPr>
        <p:txBody>
          <a:bodyPr wrap="none" lIns="0" tIns="0" rIns="0" bIns="0">
            <a:spAutoFit/>
          </a:bodyPr>
          <a:lstStyle/>
          <a:p>
            <a:r>
              <a:rPr lang="en-US" altLang="zh-CN" sz="1200" b="1">
                <a:solidFill>
                  <a:srgbClr val="000000"/>
                </a:solidFill>
                <a:latin typeface="Book Antiqua" pitchFamily="18" charset="0"/>
              </a:rPr>
              <a:t>AGR2/GAPDH</a:t>
            </a:r>
            <a:endParaRPr lang="en-US" altLang="zh-CN" sz="1200">
              <a:latin typeface="Book Antiqua" pitchFamily="18" charset="0"/>
            </a:endParaRPr>
          </a:p>
        </p:txBody>
      </p:sp>
      <p:sp>
        <p:nvSpPr>
          <p:cNvPr id="2086" name="Line 45"/>
          <p:cNvSpPr>
            <a:spLocks noChangeShapeType="1"/>
          </p:cNvSpPr>
          <p:nvPr/>
        </p:nvSpPr>
        <p:spPr bwMode="auto">
          <a:xfrm>
            <a:off x="5505450" y="3708400"/>
            <a:ext cx="2667000" cy="0"/>
          </a:xfrm>
          <a:prstGeom prst="line">
            <a:avLst/>
          </a:prstGeom>
          <a:noFill/>
          <a:ln w="15875">
            <a:solidFill>
              <a:schemeClr val="tx1"/>
            </a:solidFill>
            <a:round/>
            <a:headEnd/>
            <a:tailEnd/>
          </a:ln>
        </p:spPr>
        <p:txBody>
          <a:bodyPr/>
          <a:lstStyle/>
          <a:p>
            <a:endParaRPr lang="zh-CN" altLang="en-US"/>
          </a:p>
        </p:txBody>
      </p:sp>
      <p:sp>
        <p:nvSpPr>
          <p:cNvPr id="2087" name="Text Box 46"/>
          <p:cNvSpPr txBox="1">
            <a:spLocks noChangeArrowheads="1"/>
          </p:cNvSpPr>
          <p:nvPr/>
        </p:nvSpPr>
        <p:spPr bwMode="auto">
          <a:xfrm>
            <a:off x="4460875" y="1906588"/>
            <a:ext cx="4683125" cy="274637"/>
          </a:xfrm>
          <a:prstGeom prst="rect">
            <a:avLst/>
          </a:prstGeom>
          <a:noFill/>
          <a:ln w="9525">
            <a:noFill/>
            <a:miter lim="800000"/>
            <a:headEnd/>
            <a:tailEnd/>
          </a:ln>
        </p:spPr>
        <p:txBody>
          <a:bodyPr lIns="91395" tIns="45701" rIns="91395" bIns="45701">
            <a:spAutoFit/>
          </a:bodyPr>
          <a:lstStyle/>
          <a:p>
            <a:r>
              <a:rPr lang="en-US" altLang="zh-CN" sz="1200">
                <a:latin typeface="Book Antiqua" pitchFamily="18" charset="0"/>
              </a:rPr>
              <a:t>Detection of AGR2 expression by semi-quantitative RT-PCR  </a:t>
            </a:r>
          </a:p>
        </p:txBody>
      </p:sp>
      <p:graphicFrame>
        <p:nvGraphicFramePr>
          <p:cNvPr id="2050" name="Object 2"/>
          <p:cNvGraphicFramePr>
            <a:graphicFrameLocks noChangeAspect="1"/>
          </p:cNvGraphicFramePr>
          <p:nvPr/>
        </p:nvGraphicFramePr>
        <p:xfrm>
          <a:off x="647700" y="4017963"/>
          <a:ext cx="3581400" cy="2049462"/>
        </p:xfrm>
        <a:graphic>
          <a:graphicData uri="http://schemas.openxmlformats.org/presentationml/2006/ole">
            <p:oleObj spid="_x0000_s31746" name="图表" r:id="rId8" imgW="6886651" imgH="3390798" progId="Excel.Sheet.8">
              <p:embed/>
            </p:oleObj>
          </a:graphicData>
        </a:graphic>
      </p:graphicFrame>
      <p:graphicFrame>
        <p:nvGraphicFramePr>
          <p:cNvPr id="2051" name="Object 3"/>
          <p:cNvGraphicFramePr>
            <a:graphicFrameLocks noChangeAspect="1"/>
          </p:cNvGraphicFramePr>
          <p:nvPr/>
        </p:nvGraphicFramePr>
        <p:xfrm>
          <a:off x="4676775" y="4141788"/>
          <a:ext cx="3832225" cy="1958975"/>
        </p:xfrm>
        <a:graphic>
          <a:graphicData uri="http://schemas.openxmlformats.org/presentationml/2006/ole">
            <p:oleObj spid="_x0000_s31747" name="图表" r:id="rId9" imgW="6867449" imgH="3505098" progId="Excel.Sheet.8">
              <p:embed/>
            </p:oleObj>
          </a:graphicData>
        </a:graphic>
      </p:graphicFrame>
      <p:sp>
        <p:nvSpPr>
          <p:cNvPr id="2088" name="Text Box 49"/>
          <p:cNvSpPr txBox="1">
            <a:spLocks noChangeArrowheads="1"/>
          </p:cNvSpPr>
          <p:nvPr/>
        </p:nvSpPr>
        <p:spPr bwMode="auto">
          <a:xfrm>
            <a:off x="238125" y="815975"/>
            <a:ext cx="333375" cy="366713"/>
          </a:xfrm>
          <a:prstGeom prst="rect">
            <a:avLst/>
          </a:prstGeom>
          <a:noFill/>
          <a:ln w="28575" algn="ctr">
            <a:noFill/>
            <a:miter lim="800000"/>
            <a:headEnd/>
            <a:tailEnd/>
          </a:ln>
        </p:spPr>
        <p:txBody>
          <a:bodyPr wrap="none" lIns="90000" tIns="46800" rIns="90000" bIns="46800">
            <a:spAutoFit/>
          </a:bodyPr>
          <a:lstStyle/>
          <a:p>
            <a:r>
              <a:rPr lang="en-US" altLang="zh-CN">
                <a:latin typeface="Book Antiqua" pitchFamily="18" charset="0"/>
              </a:rPr>
              <a:t>A</a:t>
            </a:r>
          </a:p>
        </p:txBody>
      </p:sp>
      <p:sp>
        <p:nvSpPr>
          <p:cNvPr id="2089" name="Text Box 50"/>
          <p:cNvSpPr txBox="1">
            <a:spLocks noChangeArrowheads="1"/>
          </p:cNvSpPr>
          <p:nvPr/>
        </p:nvSpPr>
        <p:spPr bwMode="auto">
          <a:xfrm>
            <a:off x="4802188" y="835025"/>
            <a:ext cx="333375" cy="366713"/>
          </a:xfrm>
          <a:prstGeom prst="rect">
            <a:avLst/>
          </a:prstGeom>
          <a:noFill/>
          <a:ln w="28575" algn="ctr">
            <a:noFill/>
            <a:miter lim="800000"/>
            <a:headEnd/>
            <a:tailEnd/>
          </a:ln>
        </p:spPr>
        <p:txBody>
          <a:bodyPr wrap="none" lIns="90000" tIns="46800" rIns="90000" bIns="46800">
            <a:spAutoFit/>
          </a:bodyPr>
          <a:lstStyle/>
          <a:p>
            <a:r>
              <a:rPr lang="en-US" altLang="zh-CN">
                <a:latin typeface="Book Antiqua" pitchFamily="18" charset="0"/>
              </a:rPr>
              <a:t>B</a:t>
            </a:r>
          </a:p>
        </p:txBody>
      </p:sp>
      <p:sp>
        <p:nvSpPr>
          <p:cNvPr id="2090" name="Text Box 51"/>
          <p:cNvSpPr txBox="1">
            <a:spLocks noChangeArrowheads="1"/>
          </p:cNvSpPr>
          <p:nvPr/>
        </p:nvSpPr>
        <p:spPr bwMode="auto">
          <a:xfrm>
            <a:off x="249238" y="2955925"/>
            <a:ext cx="346075" cy="366713"/>
          </a:xfrm>
          <a:prstGeom prst="rect">
            <a:avLst/>
          </a:prstGeom>
          <a:noFill/>
          <a:ln w="28575" algn="ctr">
            <a:noFill/>
            <a:miter lim="800000"/>
            <a:headEnd/>
            <a:tailEnd/>
          </a:ln>
        </p:spPr>
        <p:txBody>
          <a:bodyPr wrap="none" lIns="90000" tIns="46800" rIns="90000" bIns="46800">
            <a:spAutoFit/>
          </a:bodyPr>
          <a:lstStyle/>
          <a:p>
            <a:r>
              <a:rPr lang="en-US" altLang="zh-CN">
                <a:latin typeface="Book Antiqua" pitchFamily="18" charset="0"/>
              </a:rPr>
              <a:t>C</a:t>
            </a:r>
          </a:p>
        </p:txBody>
      </p:sp>
      <p:sp>
        <p:nvSpPr>
          <p:cNvPr id="2091" name="Text Box 52"/>
          <p:cNvSpPr txBox="1">
            <a:spLocks noChangeArrowheads="1"/>
          </p:cNvSpPr>
          <p:nvPr/>
        </p:nvSpPr>
        <p:spPr bwMode="auto">
          <a:xfrm>
            <a:off x="230188" y="3973513"/>
            <a:ext cx="346075" cy="366712"/>
          </a:xfrm>
          <a:prstGeom prst="rect">
            <a:avLst/>
          </a:prstGeom>
          <a:noFill/>
          <a:ln w="28575" algn="ctr">
            <a:noFill/>
            <a:miter lim="800000"/>
            <a:headEnd/>
            <a:tailEnd/>
          </a:ln>
        </p:spPr>
        <p:txBody>
          <a:bodyPr wrap="none" lIns="90000" tIns="46800" rIns="90000" bIns="46800">
            <a:spAutoFit/>
          </a:bodyPr>
          <a:lstStyle/>
          <a:p>
            <a:r>
              <a:rPr lang="en-US" altLang="zh-CN">
                <a:latin typeface="Book Antiqua" pitchFamily="18" charset="0"/>
              </a:rPr>
              <a:t>D</a:t>
            </a:r>
          </a:p>
        </p:txBody>
      </p:sp>
      <p:sp>
        <p:nvSpPr>
          <p:cNvPr id="2092" name="Text Box 53"/>
          <p:cNvSpPr txBox="1">
            <a:spLocks noChangeArrowheads="1"/>
          </p:cNvSpPr>
          <p:nvPr/>
        </p:nvSpPr>
        <p:spPr bwMode="auto">
          <a:xfrm>
            <a:off x="4203700" y="3802063"/>
            <a:ext cx="333375" cy="366712"/>
          </a:xfrm>
          <a:prstGeom prst="rect">
            <a:avLst/>
          </a:prstGeom>
          <a:noFill/>
          <a:ln w="28575" algn="ctr">
            <a:noFill/>
            <a:miter lim="800000"/>
            <a:headEnd/>
            <a:tailEnd/>
          </a:ln>
        </p:spPr>
        <p:txBody>
          <a:bodyPr wrap="none" lIns="90000" tIns="46800" rIns="90000" bIns="46800">
            <a:spAutoFit/>
          </a:bodyPr>
          <a:lstStyle/>
          <a:p>
            <a:r>
              <a:rPr lang="en-US" altLang="zh-CN">
                <a:latin typeface="Book Antiqua" pitchFamily="18" charset="0"/>
              </a:rPr>
              <a:t>E</a:t>
            </a:r>
          </a:p>
        </p:txBody>
      </p:sp>
      <p:sp>
        <p:nvSpPr>
          <p:cNvPr id="2093" name="Rectangle 55"/>
          <p:cNvSpPr>
            <a:spLocks noChangeArrowheads="1"/>
          </p:cNvSpPr>
          <p:nvPr/>
        </p:nvSpPr>
        <p:spPr bwMode="auto">
          <a:xfrm>
            <a:off x="1051372" y="58056"/>
            <a:ext cx="7669385" cy="402291"/>
          </a:xfrm>
          <a:prstGeom prst="rect">
            <a:avLst/>
          </a:prstGeom>
          <a:noFill/>
          <a:ln w="28575" algn="ctr">
            <a:noFill/>
            <a:miter lim="800000"/>
            <a:headEnd/>
            <a:tailEnd/>
          </a:ln>
        </p:spPr>
        <p:txBody>
          <a:bodyPr wrap="none" lIns="90000" tIns="46800" rIns="90000" bIns="46800">
            <a:spAutoFit/>
          </a:bodyPr>
          <a:lstStyle/>
          <a:p>
            <a:r>
              <a:rPr lang="en-US" altLang="zh-CN" sz="2000" b="1" dirty="0" smtClean="0">
                <a:latin typeface="Book Antiqua" pitchFamily="18" charset="0"/>
              </a:rPr>
              <a:t>The </a:t>
            </a:r>
            <a:r>
              <a:rPr lang="en-US" altLang="zh-CN" sz="2000" b="1" dirty="0" err="1" smtClean="0">
                <a:latin typeface="Book Antiqua" pitchFamily="18" charset="0"/>
              </a:rPr>
              <a:t>Angiostatic</a:t>
            </a:r>
            <a:r>
              <a:rPr lang="en-US" altLang="zh-CN" sz="2000" b="1" smtClean="0">
                <a:latin typeface="Book Antiqua" pitchFamily="18" charset="0"/>
              </a:rPr>
              <a:t> Effect  8A4 </a:t>
            </a:r>
            <a:r>
              <a:rPr lang="en-US" altLang="zh-CN" sz="2000" b="1" dirty="0">
                <a:latin typeface="Book Antiqua" pitchFamily="18" charset="0"/>
              </a:rPr>
              <a:t>Inhibits cancer cell growth in vivo</a:t>
            </a:r>
            <a:endParaRPr lang="zh-CN" altLang="en-US" sz="2000" b="1" dirty="0">
              <a:latin typeface="Book Antiqua" pitchFamily="18" charset="0"/>
            </a:endParaRPr>
          </a:p>
        </p:txBody>
      </p:sp>
      <p:pic>
        <p:nvPicPr>
          <p:cNvPr id="2094" name="Picture 10" descr="DSC00773.JPG"/>
          <p:cNvPicPr>
            <a:picLocks noChangeAspect="1"/>
          </p:cNvPicPr>
          <p:nvPr/>
        </p:nvPicPr>
        <p:blipFill>
          <a:blip r:embed="rId10" cstate="print">
            <a:lum bright="-18000"/>
          </a:blip>
          <a:srcRect l="38170" t="41852" r="36514" b="34630"/>
          <a:stretch>
            <a:fillRect/>
          </a:stretch>
        </p:blipFill>
        <p:spPr bwMode="auto">
          <a:xfrm>
            <a:off x="941388" y="857250"/>
            <a:ext cx="1525587" cy="1062038"/>
          </a:xfrm>
          <a:prstGeom prst="rect">
            <a:avLst/>
          </a:prstGeom>
          <a:noFill/>
          <a:ln w="9525">
            <a:noFill/>
            <a:miter lim="800000"/>
            <a:headEnd/>
            <a:tailEnd/>
          </a:ln>
        </p:spPr>
      </p:pic>
      <p:pic>
        <p:nvPicPr>
          <p:cNvPr id="2095" name="Picture 11" descr="DSC00781.JPG"/>
          <p:cNvPicPr>
            <a:picLocks noChangeAspect="1"/>
          </p:cNvPicPr>
          <p:nvPr/>
        </p:nvPicPr>
        <p:blipFill>
          <a:blip r:embed="rId11" cstate="print">
            <a:lum bright="-18000"/>
          </a:blip>
          <a:srcRect l="29308" t="49570" r="41788" b="23318"/>
          <a:stretch>
            <a:fillRect/>
          </a:stretch>
        </p:blipFill>
        <p:spPr bwMode="auto">
          <a:xfrm>
            <a:off x="2698750" y="877888"/>
            <a:ext cx="1417638" cy="996950"/>
          </a:xfrm>
          <a:prstGeom prst="rect">
            <a:avLst/>
          </a:prstGeom>
          <a:noFill/>
          <a:ln w="9525">
            <a:noFill/>
            <a:miter lim="800000"/>
            <a:headEnd/>
            <a:tailEnd/>
          </a:ln>
        </p:spPr>
      </p:pic>
      <p:sp>
        <p:nvSpPr>
          <p:cNvPr id="2096" name="TextBox 21"/>
          <p:cNvSpPr txBox="1">
            <a:spLocks noChangeArrowheads="1"/>
          </p:cNvSpPr>
          <p:nvPr/>
        </p:nvSpPr>
        <p:spPr bwMode="auto">
          <a:xfrm>
            <a:off x="1257300" y="1895475"/>
            <a:ext cx="962025" cy="366713"/>
          </a:xfrm>
          <a:prstGeom prst="rect">
            <a:avLst/>
          </a:prstGeom>
          <a:noFill/>
          <a:ln w="9525">
            <a:noFill/>
            <a:miter lim="800000"/>
            <a:headEnd/>
            <a:tailEnd/>
          </a:ln>
        </p:spPr>
        <p:txBody>
          <a:bodyPr wrap="none" lIns="91435" tIns="45717" rIns="91435" bIns="45717">
            <a:spAutoFit/>
          </a:bodyPr>
          <a:lstStyle/>
          <a:p>
            <a:r>
              <a:rPr lang="en-US" altLang="zh-CN">
                <a:latin typeface="Book Antiqua" pitchFamily="18" charset="0"/>
              </a:rPr>
              <a:t>Control</a:t>
            </a:r>
          </a:p>
        </p:txBody>
      </p:sp>
      <p:sp>
        <p:nvSpPr>
          <p:cNvPr id="2097" name="TextBox 22"/>
          <p:cNvSpPr txBox="1">
            <a:spLocks noChangeArrowheads="1"/>
          </p:cNvSpPr>
          <p:nvPr/>
        </p:nvSpPr>
        <p:spPr bwMode="auto">
          <a:xfrm>
            <a:off x="3070225" y="1927225"/>
            <a:ext cx="704850" cy="366713"/>
          </a:xfrm>
          <a:prstGeom prst="rect">
            <a:avLst/>
          </a:prstGeom>
          <a:noFill/>
          <a:ln w="9525">
            <a:noFill/>
            <a:miter lim="800000"/>
            <a:headEnd/>
            <a:tailEnd/>
          </a:ln>
        </p:spPr>
        <p:txBody>
          <a:bodyPr lIns="91435" tIns="45717" rIns="91435" bIns="45717">
            <a:spAutoFit/>
          </a:bodyPr>
          <a:lstStyle/>
          <a:p>
            <a:r>
              <a:rPr lang="en-US" altLang="zh-CN">
                <a:latin typeface="Book Antiqua" pitchFamily="18" charset="0"/>
              </a:rPr>
              <a:t>18A4</a:t>
            </a:r>
          </a:p>
        </p:txBody>
      </p:sp>
      <p:sp>
        <p:nvSpPr>
          <p:cNvPr id="2098" name="Rectangle 61"/>
          <p:cNvSpPr>
            <a:spLocks noChangeArrowheads="1"/>
          </p:cNvSpPr>
          <p:nvPr/>
        </p:nvSpPr>
        <p:spPr bwMode="auto">
          <a:xfrm>
            <a:off x="0" y="5962650"/>
            <a:ext cx="9144000" cy="956288"/>
          </a:xfrm>
          <a:prstGeom prst="rect">
            <a:avLst/>
          </a:prstGeom>
          <a:noFill/>
          <a:ln w="28575" algn="ctr">
            <a:noFill/>
            <a:miter lim="800000"/>
            <a:headEnd/>
            <a:tailEnd/>
          </a:ln>
        </p:spPr>
        <p:txBody>
          <a:bodyPr lIns="90000" tIns="46800" rIns="90000" bIns="46800">
            <a:spAutoFit/>
          </a:bodyPr>
          <a:lstStyle/>
          <a:p>
            <a:r>
              <a:rPr lang="en-US" altLang="zh-CN" sz="1400" dirty="0" smtClean="0">
                <a:latin typeface="Book Antiqua" pitchFamily="18" charset="0"/>
              </a:rPr>
              <a:t>A</a:t>
            </a:r>
            <a:r>
              <a:rPr lang="en-US" altLang="zh-CN" sz="1400" dirty="0">
                <a:latin typeface="Book Antiqua" pitchFamily="18" charset="0"/>
              </a:rPr>
              <a:t>. B, PCR of the </a:t>
            </a:r>
            <a:r>
              <a:rPr lang="en-US" altLang="zh-CN" sz="1400" dirty="0" err="1">
                <a:latin typeface="Book Antiqua" pitchFamily="18" charset="0"/>
              </a:rPr>
              <a:t>cDNA</a:t>
            </a:r>
            <a:r>
              <a:rPr lang="en-US" altLang="zh-CN" sz="1400" dirty="0">
                <a:latin typeface="Book Antiqua" pitchFamily="18" charset="0"/>
              </a:rPr>
              <a:t> of 0.5ml tumor tissue with 25 cycles shows that human AGR2 is expressed in tumors, but SKOV3 doesn’t express AGR2. AGR2 decrease in tumor tissue of treatment group. C, expression of AGR2 in SKOV3 cell and SKOV3 xenograft tumor. D E, Figure 6. Comparison of the expression of mouse  and </a:t>
            </a:r>
            <a:r>
              <a:rPr lang="en-US" altLang="zh-CN" sz="1400" dirty="0" err="1">
                <a:latin typeface="Book Antiqua" pitchFamily="18" charset="0"/>
              </a:rPr>
              <a:t>humon</a:t>
            </a:r>
            <a:r>
              <a:rPr lang="en-US" altLang="zh-CN" sz="1400" dirty="0">
                <a:latin typeface="Book Antiqua" pitchFamily="18" charset="0"/>
              </a:rPr>
              <a:t> growth factors in tumor by </a:t>
            </a:r>
            <a:r>
              <a:rPr lang="en-US" altLang="zh-CN" sz="1400" dirty="0" err="1">
                <a:latin typeface="Book Antiqua" pitchFamily="18" charset="0"/>
              </a:rPr>
              <a:t>realtime</a:t>
            </a:r>
            <a:r>
              <a:rPr lang="en-US" altLang="zh-CN" sz="1400" dirty="0">
                <a:latin typeface="Book Antiqua" pitchFamily="18" charset="0"/>
              </a:rPr>
              <a:t> PCR.  </a:t>
            </a:r>
          </a:p>
        </p:txBody>
      </p:sp>
      <p:cxnSp>
        <p:nvCxnSpPr>
          <p:cNvPr id="55" name="Straight Connector 54"/>
          <p:cNvCxnSpPr/>
          <p:nvPr/>
        </p:nvCxnSpPr>
        <p:spPr>
          <a:xfrm>
            <a:off x="1128712" y="510495"/>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56" name="Slide Number Placeholder 55"/>
          <p:cNvSpPr>
            <a:spLocks noGrp="1"/>
          </p:cNvSpPr>
          <p:nvPr>
            <p:ph type="sldNum" sz="quarter" idx="12"/>
          </p:nvPr>
        </p:nvSpPr>
        <p:spPr/>
        <p:txBody>
          <a:bodyPr/>
          <a:lstStyle/>
          <a:p>
            <a:fld id="{9A2B811E-E262-44E8-ADA5-3B9B674A0BE4}" type="slidenum">
              <a:rPr lang="zh-CN" altLang="en-US" smtClean="0"/>
              <a:pPr/>
              <a:t>16</a:t>
            </a:fld>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0" descr="DSC00773.JPG"/>
          <p:cNvPicPr>
            <a:picLocks noChangeAspect="1"/>
          </p:cNvPicPr>
          <p:nvPr/>
        </p:nvPicPr>
        <p:blipFill>
          <a:blip r:embed="rId2" cstate="print"/>
          <a:srcRect l="38170" t="41852" r="36514" b="34630"/>
          <a:stretch>
            <a:fillRect/>
          </a:stretch>
        </p:blipFill>
        <p:spPr bwMode="auto">
          <a:xfrm>
            <a:off x="949325" y="1414463"/>
            <a:ext cx="3292844" cy="2508288"/>
          </a:xfrm>
          <a:prstGeom prst="rect">
            <a:avLst/>
          </a:prstGeom>
          <a:noFill/>
          <a:ln w="9525">
            <a:noFill/>
            <a:miter lim="800000"/>
            <a:headEnd/>
            <a:tailEnd/>
          </a:ln>
        </p:spPr>
      </p:pic>
      <p:pic>
        <p:nvPicPr>
          <p:cNvPr id="13315" name="Picture 11" descr="DSC00781.JPG"/>
          <p:cNvPicPr>
            <a:picLocks noChangeAspect="1"/>
          </p:cNvPicPr>
          <p:nvPr/>
        </p:nvPicPr>
        <p:blipFill>
          <a:blip r:embed="rId3" cstate="print"/>
          <a:srcRect l="29308" t="49570" r="41788" b="23318"/>
          <a:stretch>
            <a:fillRect/>
          </a:stretch>
        </p:blipFill>
        <p:spPr bwMode="auto">
          <a:xfrm>
            <a:off x="4818063" y="1414463"/>
            <a:ext cx="3221261" cy="2496835"/>
          </a:xfrm>
          <a:prstGeom prst="rect">
            <a:avLst/>
          </a:prstGeom>
          <a:noFill/>
          <a:ln w="9525">
            <a:noFill/>
            <a:miter lim="800000"/>
            <a:headEnd/>
            <a:tailEnd/>
          </a:ln>
        </p:spPr>
      </p:pic>
      <p:sp>
        <p:nvSpPr>
          <p:cNvPr id="13316" name="TextBox 21"/>
          <p:cNvSpPr txBox="1">
            <a:spLocks noChangeArrowheads="1"/>
          </p:cNvSpPr>
          <p:nvPr/>
        </p:nvSpPr>
        <p:spPr bwMode="auto">
          <a:xfrm>
            <a:off x="2030413" y="1028700"/>
            <a:ext cx="1004887" cy="369888"/>
          </a:xfrm>
          <a:prstGeom prst="rect">
            <a:avLst/>
          </a:prstGeom>
          <a:noFill/>
          <a:ln w="9525">
            <a:noFill/>
            <a:miter lim="800000"/>
            <a:headEnd/>
            <a:tailEnd/>
          </a:ln>
        </p:spPr>
        <p:txBody>
          <a:bodyPr wrap="none">
            <a:spAutoFit/>
          </a:bodyPr>
          <a:lstStyle/>
          <a:p>
            <a:r>
              <a:rPr lang="en-US" altLang="zh-CN" dirty="0">
                <a:latin typeface="Book Antiqua" pitchFamily="18" charset="0"/>
              </a:rPr>
              <a:t>Control</a:t>
            </a:r>
            <a:endParaRPr lang="zh-CN" altLang="en-US" dirty="0">
              <a:latin typeface="Book Antiqua" pitchFamily="18" charset="0"/>
            </a:endParaRPr>
          </a:p>
        </p:txBody>
      </p:sp>
      <p:sp>
        <p:nvSpPr>
          <p:cNvPr id="13317" name="TextBox 22"/>
          <p:cNvSpPr txBox="1">
            <a:spLocks noChangeArrowheads="1"/>
          </p:cNvSpPr>
          <p:nvPr/>
        </p:nvSpPr>
        <p:spPr bwMode="auto">
          <a:xfrm>
            <a:off x="6145670" y="1027113"/>
            <a:ext cx="736600" cy="369887"/>
          </a:xfrm>
          <a:prstGeom prst="rect">
            <a:avLst/>
          </a:prstGeom>
          <a:noFill/>
          <a:ln w="9525">
            <a:noFill/>
            <a:miter lim="800000"/>
            <a:headEnd/>
            <a:tailEnd/>
          </a:ln>
        </p:spPr>
        <p:txBody>
          <a:bodyPr wrap="none">
            <a:spAutoFit/>
          </a:bodyPr>
          <a:lstStyle/>
          <a:p>
            <a:r>
              <a:rPr lang="en-US" altLang="zh-CN" dirty="0">
                <a:latin typeface="Book Antiqua" pitchFamily="18" charset="0"/>
              </a:rPr>
              <a:t>18A4</a:t>
            </a:r>
            <a:endParaRPr lang="zh-CN" altLang="en-US" dirty="0">
              <a:latin typeface="Book Antiqua" pitchFamily="18" charset="0"/>
            </a:endParaRPr>
          </a:p>
        </p:txBody>
      </p:sp>
      <p:cxnSp>
        <p:nvCxnSpPr>
          <p:cNvPr id="69" name="Straight Connector 68"/>
          <p:cNvCxnSpPr/>
          <p:nvPr/>
        </p:nvCxnSpPr>
        <p:spPr>
          <a:xfrm>
            <a:off x="1143227" y="936853"/>
            <a:ext cx="6911975" cy="0"/>
          </a:xfrm>
          <a:prstGeom prst="line">
            <a:avLst/>
          </a:prstGeom>
          <a:ln w="3175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13319" name="TextBox 69"/>
          <p:cNvSpPr txBox="1">
            <a:spLocks noChangeArrowheads="1"/>
          </p:cNvSpPr>
          <p:nvPr/>
        </p:nvSpPr>
        <p:spPr bwMode="auto">
          <a:xfrm>
            <a:off x="915988" y="130175"/>
            <a:ext cx="7337425" cy="831850"/>
          </a:xfrm>
          <a:prstGeom prst="rect">
            <a:avLst/>
          </a:prstGeom>
          <a:noFill/>
          <a:ln w="9525">
            <a:noFill/>
            <a:miter lim="800000"/>
            <a:headEnd/>
            <a:tailEnd/>
          </a:ln>
        </p:spPr>
        <p:txBody>
          <a:bodyPr wrap="none">
            <a:spAutoFit/>
          </a:bodyPr>
          <a:lstStyle/>
          <a:p>
            <a:pPr algn="ctr"/>
            <a:r>
              <a:rPr lang="en-US" altLang="zh-CN" sz="2800">
                <a:latin typeface="Book Antiqua" pitchFamily="18" charset="0"/>
              </a:rPr>
              <a:t>Angiostatic Effect </a:t>
            </a:r>
          </a:p>
          <a:p>
            <a:pPr algn="ctr"/>
            <a:r>
              <a:rPr lang="en-US" altLang="zh-CN" sz="2000">
                <a:latin typeface="Book Antiqua" pitchFamily="18" charset="0"/>
              </a:rPr>
              <a:t>Reduced Angiogenesis in Tumor Tissue After 18A4 Treatment</a:t>
            </a:r>
            <a:endParaRPr lang="zh-CN" altLang="en-US" sz="2000">
              <a:latin typeface="Book Antiqua" pitchFamily="18" charset="0"/>
            </a:endParaRPr>
          </a:p>
        </p:txBody>
      </p:sp>
      <p:pic>
        <p:nvPicPr>
          <p:cNvPr id="13320" name="Picture 2" descr="10"/>
          <p:cNvPicPr>
            <a:picLocks noChangeAspect="1" noChangeArrowheads="1"/>
          </p:cNvPicPr>
          <p:nvPr/>
        </p:nvPicPr>
        <p:blipFill>
          <a:blip r:embed="rId4" cstate="print"/>
          <a:srcRect l="25806" t="17001" r="5544" b="16466"/>
          <a:stretch>
            <a:fillRect/>
          </a:stretch>
        </p:blipFill>
        <p:spPr bwMode="auto">
          <a:xfrm>
            <a:off x="4837113" y="4522663"/>
            <a:ext cx="3198353" cy="2333624"/>
          </a:xfrm>
          <a:prstGeom prst="rect">
            <a:avLst/>
          </a:prstGeom>
          <a:noFill/>
          <a:ln w="9525">
            <a:noFill/>
            <a:miter lim="800000"/>
            <a:headEnd/>
            <a:tailEnd/>
          </a:ln>
        </p:spPr>
      </p:pic>
      <p:pic>
        <p:nvPicPr>
          <p:cNvPr id="13321" name="Picture 3" descr="9"/>
          <p:cNvPicPr>
            <a:picLocks noChangeAspect="1" noChangeArrowheads="1"/>
          </p:cNvPicPr>
          <p:nvPr/>
        </p:nvPicPr>
        <p:blipFill>
          <a:blip r:embed="rId5" cstate="print"/>
          <a:srcRect l="23943" r="4839" b="33601"/>
          <a:stretch>
            <a:fillRect/>
          </a:stretch>
        </p:blipFill>
        <p:spPr bwMode="auto">
          <a:xfrm>
            <a:off x="962026" y="4540125"/>
            <a:ext cx="3301434" cy="2317875"/>
          </a:xfrm>
          <a:prstGeom prst="rect">
            <a:avLst/>
          </a:prstGeom>
          <a:noFill/>
          <a:ln w="9525">
            <a:noFill/>
            <a:miter lim="800000"/>
            <a:headEnd/>
            <a:tailEnd/>
          </a:ln>
        </p:spPr>
      </p:pic>
      <p:sp>
        <p:nvSpPr>
          <p:cNvPr id="13322" name="TextBox 15"/>
          <p:cNvSpPr txBox="1">
            <a:spLocks noChangeArrowheads="1"/>
          </p:cNvSpPr>
          <p:nvPr/>
        </p:nvSpPr>
        <p:spPr bwMode="auto">
          <a:xfrm>
            <a:off x="1161417" y="4152217"/>
            <a:ext cx="6846566" cy="369332"/>
          </a:xfrm>
          <a:prstGeom prst="rect">
            <a:avLst/>
          </a:prstGeom>
          <a:noFill/>
          <a:ln w="9525">
            <a:noFill/>
            <a:miter lim="800000"/>
            <a:headEnd/>
            <a:tailEnd/>
          </a:ln>
        </p:spPr>
        <p:txBody>
          <a:bodyPr wrap="square">
            <a:spAutoFit/>
          </a:bodyPr>
          <a:lstStyle/>
          <a:p>
            <a:pPr algn="ctr"/>
            <a:r>
              <a:rPr lang="en-US" altLang="zh-CN" dirty="0" smtClean="0">
                <a:latin typeface="Book Antiqua" pitchFamily="18" charset="0"/>
              </a:rPr>
              <a:t>Tumor Section Stained with CD31, a Blood vessel marker</a:t>
            </a:r>
            <a:endParaRPr lang="zh-CN" altLang="en-US" dirty="0">
              <a:latin typeface="Book Antiqua" pitchFamily="18" charset="0"/>
            </a:endParaRPr>
          </a:p>
        </p:txBody>
      </p:sp>
      <p:sp>
        <p:nvSpPr>
          <p:cNvPr id="11" name="TextBox 21"/>
          <p:cNvSpPr txBox="1">
            <a:spLocks noChangeArrowheads="1"/>
          </p:cNvSpPr>
          <p:nvPr/>
        </p:nvSpPr>
        <p:spPr bwMode="auto">
          <a:xfrm>
            <a:off x="2066699" y="4461323"/>
            <a:ext cx="1004887" cy="369888"/>
          </a:xfrm>
          <a:prstGeom prst="rect">
            <a:avLst/>
          </a:prstGeom>
          <a:noFill/>
          <a:ln w="9525">
            <a:noFill/>
            <a:miter lim="800000"/>
            <a:headEnd/>
            <a:tailEnd/>
          </a:ln>
        </p:spPr>
        <p:txBody>
          <a:bodyPr wrap="none">
            <a:spAutoFit/>
          </a:bodyPr>
          <a:lstStyle/>
          <a:p>
            <a:r>
              <a:rPr lang="en-US" altLang="zh-CN" dirty="0">
                <a:latin typeface="Book Antiqua" pitchFamily="18" charset="0"/>
              </a:rPr>
              <a:t>Control</a:t>
            </a:r>
            <a:endParaRPr lang="zh-CN" altLang="en-US" dirty="0">
              <a:latin typeface="Book Antiqua" pitchFamily="18" charset="0"/>
            </a:endParaRPr>
          </a:p>
        </p:txBody>
      </p:sp>
      <p:sp>
        <p:nvSpPr>
          <p:cNvPr id="12" name="TextBox 22"/>
          <p:cNvSpPr txBox="1">
            <a:spLocks noChangeArrowheads="1"/>
          </p:cNvSpPr>
          <p:nvPr/>
        </p:nvSpPr>
        <p:spPr bwMode="auto">
          <a:xfrm>
            <a:off x="6181956" y="4459736"/>
            <a:ext cx="736600" cy="369887"/>
          </a:xfrm>
          <a:prstGeom prst="rect">
            <a:avLst/>
          </a:prstGeom>
          <a:noFill/>
          <a:ln w="9525">
            <a:noFill/>
            <a:miter lim="800000"/>
            <a:headEnd/>
            <a:tailEnd/>
          </a:ln>
        </p:spPr>
        <p:txBody>
          <a:bodyPr wrap="none">
            <a:spAutoFit/>
          </a:bodyPr>
          <a:lstStyle/>
          <a:p>
            <a:r>
              <a:rPr lang="en-US" altLang="zh-CN">
                <a:latin typeface="Book Antiqua" pitchFamily="18" charset="0"/>
              </a:rPr>
              <a:t>18A4</a:t>
            </a:r>
            <a:endParaRPr lang="zh-CN" altLang="en-US">
              <a:latin typeface="Book Antiqua" pitchFamily="18" charset="0"/>
            </a:endParaRPr>
          </a:p>
        </p:txBody>
      </p:sp>
      <p:sp>
        <p:nvSpPr>
          <p:cNvPr id="13" name="Slide Number Placeholder 12"/>
          <p:cNvSpPr>
            <a:spLocks noGrp="1"/>
          </p:cNvSpPr>
          <p:nvPr>
            <p:ph type="sldNum" sz="quarter" idx="12"/>
          </p:nvPr>
        </p:nvSpPr>
        <p:spPr/>
        <p:txBody>
          <a:bodyPr/>
          <a:lstStyle/>
          <a:p>
            <a:fld id="{9A2B811E-E262-44E8-ADA5-3B9B674A0BE4}" type="slidenum">
              <a:rPr lang="zh-CN" altLang="en-US" smtClean="0"/>
              <a:pPr/>
              <a:t>17</a:t>
            </a:fld>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2B811E-E262-44E8-ADA5-3B9B674A0BE4}" type="slidenum">
              <a:rPr lang="zh-CN" altLang="en-US" smtClean="0"/>
              <a:pPr/>
              <a:t>18</a:t>
            </a:fld>
            <a:endParaRPr lang="zh-CN" altLang="en-US"/>
          </a:p>
        </p:txBody>
      </p:sp>
      <p:sp>
        <p:nvSpPr>
          <p:cNvPr id="3" name="TextBox 2"/>
          <p:cNvSpPr txBox="1"/>
          <p:nvPr/>
        </p:nvSpPr>
        <p:spPr>
          <a:xfrm>
            <a:off x="1082786" y="0"/>
            <a:ext cx="7260321" cy="584775"/>
          </a:xfrm>
          <a:prstGeom prst="rect">
            <a:avLst/>
          </a:prstGeom>
          <a:noFill/>
        </p:spPr>
        <p:txBody>
          <a:bodyPr wrap="none" rtlCol="0">
            <a:spAutoFit/>
          </a:bodyPr>
          <a:lstStyle/>
          <a:p>
            <a:r>
              <a:rPr lang="en-US" altLang="zh-CN" sz="3200" dirty="0" smtClean="0"/>
              <a:t>AGR2 Enhances Growth Factor Effect</a:t>
            </a:r>
            <a:endParaRPr lang="zh-CN" altLang="en-US" sz="3200" dirty="0"/>
          </a:p>
        </p:txBody>
      </p:sp>
      <p:cxnSp>
        <p:nvCxnSpPr>
          <p:cNvPr id="6" name="Straight Connector 5"/>
          <p:cNvCxnSpPr/>
          <p:nvPr/>
        </p:nvCxnSpPr>
        <p:spPr>
          <a:xfrm>
            <a:off x="1099685" y="821419"/>
            <a:ext cx="6911975" cy="0"/>
          </a:xfrm>
          <a:prstGeom prst="line">
            <a:avLst/>
          </a:prstGeom>
          <a:ln w="63500" cmpd="thinThick">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07658" y="2859314"/>
            <a:ext cx="1157689" cy="523220"/>
          </a:xfrm>
          <a:prstGeom prst="rect">
            <a:avLst/>
          </a:prstGeom>
          <a:noFill/>
        </p:spPr>
        <p:txBody>
          <a:bodyPr wrap="none" rtlCol="0">
            <a:spAutoFit/>
          </a:bodyPr>
          <a:lstStyle/>
          <a:p>
            <a:r>
              <a:rPr lang="en-US" altLang="zh-CN" sz="2800" dirty="0" smtClean="0"/>
              <a:t>AGR2</a:t>
            </a:r>
            <a:endParaRPr lang="zh-CN" altLang="en-US" sz="2800" dirty="0"/>
          </a:p>
        </p:txBody>
      </p:sp>
      <p:sp>
        <p:nvSpPr>
          <p:cNvPr id="8" name="TextBox 7"/>
          <p:cNvSpPr txBox="1"/>
          <p:nvPr/>
        </p:nvSpPr>
        <p:spPr>
          <a:xfrm>
            <a:off x="406400" y="2506768"/>
            <a:ext cx="2468946" cy="584775"/>
          </a:xfrm>
          <a:prstGeom prst="rect">
            <a:avLst/>
          </a:prstGeom>
          <a:noFill/>
        </p:spPr>
        <p:txBody>
          <a:bodyPr wrap="none" rtlCol="0">
            <a:spAutoFit/>
          </a:bodyPr>
          <a:lstStyle/>
          <a:p>
            <a:r>
              <a:rPr lang="en-US" altLang="zh-CN" sz="3200" dirty="0" smtClean="0"/>
              <a:t>Cancer Cells</a:t>
            </a:r>
            <a:endParaRPr lang="zh-CN" altLang="en-US" sz="3200" dirty="0"/>
          </a:p>
        </p:txBody>
      </p:sp>
      <p:sp>
        <p:nvSpPr>
          <p:cNvPr id="11" name="Down Arrow 10"/>
          <p:cNvSpPr/>
          <p:nvPr/>
        </p:nvSpPr>
        <p:spPr>
          <a:xfrm rot="19335831">
            <a:off x="3010211" y="2271040"/>
            <a:ext cx="947483" cy="625929"/>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Down Arrow 11"/>
          <p:cNvSpPr/>
          <p:nvPr/>
        </p:nvSpPr>
        <p:spPr>
          <a:xfrm rot="18937521">
            <a:off x="4376056" y="3233262"/>
            <a:ext cx="478971" cy="625929"/>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Down Arrow 12"/>
          <p:cNvSpPr/>
          <p:nvPr/>
        </p:nvSpPr>
        <p:spPr>
          <a:xfrm rot="20207310">
            <a:off x="3614055" y="3443719"/>
            <a:ext cx="478971" cy="625929"/>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Down Arrow 13"/>
          <p:cNvSpPr/>
          <p:nvPr/>
        </p:nvSpPr>
        <p:spPr>
          <a:xfrm rot="16389643">
            <a:off x="4579255" y="2594635"/>
            <a:ext cx="478971" cy="625929"/>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3875314" y="4528457"/>
            <a:ext cx="1343638" cy="369332"/>
          </a:xfrm>
          <a:prstGeom prst="rect">
            <a:avLst/>
          </a:prstGeom>
          <a:noFill/>
        </p:spPr>
        <p:txBody>
          <a:bodyPr wrap="none" rtlCol="0">
            <a:spAutoFit/>
          </a:bodyPr>
          <a:lstStyle/>
          <a:p>
            <a:r>
              <a:rPr lang="en-US" altLang="zh-CN" b="1" dirty="0" smtClean="0">
                <a:solidFill>
                  <a:schemeClr val="accent6">
                    <a:lumMod val="20000"/>
                    <a:lumOff val="80000"/>
                  </a:schemeClr>
                </a:solidFill>
              </a:rPr>
              <a:t>FGF/FGFR</a:t>
            </a:r>
            <a:endParaRPr lang="zh-CN" altLang="en-US" b="1" dirty="0">
              <a:solidFill>
                <a:schemeClr val="accent6">
                  <a:lumMod val="20000"/>
                  <a:lumOff val="80000"/>
                </a:schemeClr>
              </a:solidFill>
            </a:endParaRPr>
          </a:p>
        </p:txBody>
      </p:sp>
      <p:sp>
        <p:nvSpPr>
          <p:cNvPr id="16" name="TextBox 15"/>
          <p:cNvSpPr txBox="1"/>
          <p:nvPr/>
        </p:nvSpPr>
        <p:spPr>
          <a:xfrm>
            <a:off x="5355771" y="4238171"/>
            <a:ext cx="1702710" cy="369332"/>
          </a:xfrm>
          <a:prstGeom prst="rect">
            <a:avLst/>
          </a:prstGeom>
          <a:noFill/>
        </p:spPr>
        <p:txBody>
          <a:bodyPr wrap="none" rtlCol="0">
            <a:spAutoFit/>
          </a:bodyPr>
          <a:lstStyle/>
          <a:p>
            <a:r>
              <a:rPr lang="en-US" altLang="zh-CN" b="1" dirty="0" smtClean="0">
                <a:solidFill>
                  <a:schemeClr val="accent6">
                    <a:lumMod val="20000"/>
                    <a:lumOff val="80000"/>
                  </a:schemeClr>
                </a:solidFill>
              </a:rPr>
              <a:t>VEGF/VEGFR</a:t>
            </a:r>
            <a:endParaRPr lang="zh-CN" altLang="en-US" b="1" dirty="0">
              <a:solidFill>
                <a:schemeClr val="accent6">
                  <a:lumMod val="20000"/>
                  <a:lumOff val="80000"/>
                </a:schemeClr>
              </a:solidFill>
            </a:endParaRPr>
          </a:p>
        </p:txBody>
      </p:sp>
      <p:sp>
        <p:nvSpPr>
          <p:cNvPr id="17" name="TextBox 16"/>
          <p:cNvSpPr txBox="1"/>
          <p:nvPr/>
        </p:nvSpPr>
        <p:spPr>
          <a:xfrm>
            <a:off x="5573487" y="3062515"/>
            <a:ext cx="1369286" cy="369332"/>
          </a:xfrm>
          <a:prstGeom prst="rect">
            <a:avLst/>
          </a:prstGeom>
          <a:noFill/>
        </p:spPr>
        <p:txBody>
          <a:bodyPr wrap="none" rtlCol="0">
            <a:spAutoFit/>
          </a:bodyPr>
          <a:lstStyle/>
          <a:p>
            <a:r>
              <a:rPr lang="en-US" altLang="zh-CN" b="1" dirty="0" smtClean="0">
                <a:solidFill>
                  <a:schemeClr val="accent6">
                    <a:lumMod val="20000"/>
                    <a:lumOff val="80000"/>
                  </a:schemeClr>
                </a:solidFill>
              </a:rPr>
              <a:t>EGF/EGFR</a:t>
            </a:r>
            <a:endParaRPr lang="zh-CN" altLang="en-US" b="1" dirty="0">
              <a:solidFill>
                <a:schemeClr val="accent6">
                  <a:lumMod val="20000"/>
                  <a:lumOff val="80000"/>
                </a:schemeClr>
              </a:solidFill>
            </a:endParaRPr>
          </a:p>
        </p:txBody>
      </p:sp>
      <p:grpSp>
        <p:nvGrpSpPr>
          <p:cNvPr id="74" name="Group 73"/>
          <p:cNvGrpSpPr/>
          <p:nvPr/>
        </p:nvGrpSpPr>
        <p:grpSpPr>
          <a:xfrm>
            <a:off x="1727199" y="1117601"/>
            <a:ext cx="1770745" cy="1382485"/>
            <a:chOff x="798285" y="1103086"/>
            <a:chExt cx="1770745" cy="1382485"/>
          </a:xfrm>
        </p:grpSpPr>
        <p:sp>
          <p:nvSpPr>
            <p:cNvPr id="18" name="Oval 17"/>
            <p:cNvSpPr/>
            <p:nvPr/>
          </p:nvSpPr>
          <p:spPr>
            <a:xfrm>
              <a:off x="1190171" y="13498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18"/>
            <p:cNvSpPr/>
            <p:nvPr/>
          </p:nvSpPr>
          <p:spPr>
            <a:xfrm>
              <a:off x="1400627" y="1435100"/>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Oval 19"/>
            <p:cNvSpPr/>
            <p:nvPr/>
          </p:nvSpPr>
          <p:spPr>
            <a:xfrm>
              <a:off x="1364343" y="12482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20"/>
            <p:cNvSpPr/>
            <p:nvPr/>
          </p:nvSpPr>
          <p:spPr>
            <a:xfrm>
              <a:off x="994228" y="12409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Oval 21"/>
            <p:cNvSpPr/>
            <p:nvPr/>
          </p:nvSpPr>
          <p:spPr>
            <a:xfrm>
              <a:off x="1545771" y="12990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val 22"/>
            <p:cNvSpPr/>
            <p:nvPr/>
          </p:nvSpPr>
          <p:spPr>
            <a:xfrm>
              <a:off x="1756227" y="1384300"/>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Oval 23"/>
            <p:cNvSpPr/>
            <p:nvPr/>
          </p:nvSpPr>
          <p:spPr>
            <a:xfrm>
              <a:off x="1719943" y="11974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Oval 24"/>
            <p:cNvSpPr/>
            <p:nvPr/>
          </p:nvSpPr>
          <p:spPr>
            <a:xfrm>
              <a:off x="1465942" y="1103086"/>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Oval 25"/>
            <p:cNvSpPr/>
            <p:nvPr/>
          </p:nvSpPr>
          <p:spPr>
            <a:xfrm>
              <a:off x="878114" y="16038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Oval 26"/>
            <p:cNvSpPr/>
            <p:nvPr/>
          </p:nvSpPr>
          <p:spPr>
            <a:xfrm>
              <a:off x="1088570" y="1689100"/>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Oval 27"/>
            <p:cNvSpPr/>
            <p:nvPr/>
          </p:nvSpPr>
          <p:spPr>
            <a:xfrm>
              <a:off x="1052286" y="15022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val 28"/>
            <p:cNvSpPr/>
            <p:nvPr/>
          </p:nvSpPr>
          <p:spPr>
            <a:xfrm>
              <a:off x="798285" y="1407886"/>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Oval 29"/>
            <p:cNvSpPr/>
            <p:nvPr/>
          </p:nvSpPr>
          <p:spPr>
            <a:xfrm>
              <a:off x="1233714" y="15530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Oval 30"/>
            <p:cNvSpPr/>
            <p:nvPr/>
          </p:nvSpPr>
          <p:spPr>
            <a:xfrm>
              <a:off x="1444170" y="1638300"/>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Oval 31"/>
            <p:cNvSpPr/>
            <p:nvPr/>
          </p:nvSpPr>
          <p:spPr>
            <a:xfrm>
              <a:off x="1407886" y="14514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Oval 32"/>
            <p:cNvSpPr/>
            <p:nvPr/>
          </p:nvSpPr>
          <p:spPr>
            <a:xfrm>
              <a:off x="1153885" y="1357086"/>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Oval 33"/>
            <p:cNvSpPr/>
            <p:nvPr/>
          </p:nvSpPr>
          <p:spPr>
            <a:xfrm>
              <a:off x="1088571" y="21245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Oval 34"/>
            <p:cNvSpPr/>
            <p:nvPr/>
          </p:nvSpPr>
          <p:spPr>
            <a:xfrm>
              <a:off x="1299027" y="2209800"/>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Oval 35"/>
            <p:cNvSpPr/>
            <p:nvPr/>
          </p:nvSpPr>
          <p:spPr>
            <a:xfrm>
              <a:off x="1030514" y="19721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Oval 36"/>
            <p:cNvSpPr/>
            <p:nvPr/>
          </p:nvSpPr>
          <p:spPr>
            <a:xfrm>
              <a:off x="878114" y="1741715"/>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Oval 37"/>
            <p:cNvSpPr/>
            <p:nvPr/>
          </p:nvSpPr>
          <p:spPr>
            <a:xfrm>
              <a:off x="1444171" y="20737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Oval 38"/>
            <p:cNvSpPr/>
            <p:nvPr/>
          </p:nvSpPr>
          <p:spPr>
            <a:xfrm>
              <a:off x="1886856" y="19721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Oval 39"/>
            <p:cNvSpPr/>
            <p:nvPr/>
          </p:nvSpPr>
          <p:spPr>
            <a:xfrm>
              <a:off x="1618343" y="19721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Oval 40"/>
            <p:cNvSpPr/>
            <p:nvPr/>
          </p:nvSpPr>
          <p:spPr>
            <a:xfrm>
              <a:off x="1364342" y="1877786"/>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Oval 41"/>
            <p:cNvSpPr/>
            <p:nvPr/>
          </p:nvSpPr>
          <p:spPr>
            <a:xfrm>
              <a:off x="1676400" y="16727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Oval 42"/>
            <p:cNvSpPr/>
            <p:nvPr/>
          </p:nvSpPr>
          <p:spPr>
            <a:xfrm>
              <a:off x="1886856" y="1758043"/>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Oval 43"/>
            <p:cNvSpPr/>
            <p:nvPr/>
          </p:nvSpPr>
          <p:spPr>
            <a:xfrm>
              <a:off x="1850572" y="15711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Oval 44"/>
            <p:cNvSpPr/>
            <p:nvPr/>
          </p:nvSpPr>
          <p:spPr>
            <a:xfrm>
              <a:off x="1596571" y="14768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Oval 45"/>
            <p:cNvSpPr/>
            <p:nvPr/>
          </p:nvSpPr>
          <p:spPr>
            <a:xfrm>
              <a:off x="2032000" y="16219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Oval 46"/>
            <p:cNvSpPr/>
            <p:nvPr/>
          </p:nvSpPr>
          <p:spPr>
            <a:xfrm>
              <a:off x="2097313" y="17362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Oval 47"/>
            <p:cNvSpPr/>
            <p:nvPr/>
          </p:nvSpPr>
          <p:spPr>
            <a:xfrm>
              <a:off x="2206172" y="1520372"/>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Oval 48"/>
            <p:cNvSpPr/>
            <p:nvPr/>
          </p:nvSpPr>
          <p:spPr>
            <a:xfrm>
              <a:off x="1952171" y="1426029"/>
              <a:ext cx="362858" cy="275771"/>
            </a:xfrm>
            <a:prstGeom prst="ellipse">
              <a:avLst/>
            </a:prstGeom>
            <a:gradFill flip="none" rotWithShape="1">
              <a:gsLst>
                <a:gs pos="0">
                  <a:schemeClr val="accent6">
                    <a:lumMod val="40000"/>
                    <a:lumOff val="60000"/>
                  </a:schemeClr>
                </a:gs>
                <a:gs pos="0">
                  <a:schemeClr val="accent6">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Flowchart: Decision 49"/>
          <p:cNvSpPr/>
          <p:nvPr/>
        </p:nvSpPr>
        <p:spPr>
          <a:xfrm rot="1370015">
            <a:off x="6403600" y="4906624"/>
            <a:ext cx="1045029" cy="224590"/>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lowchart: Decision 50"/>
          <p:cNvSpPr/>
          <p:nvPr/>
        </p:nvSpPr>
        <p:spPr>
          <a:xfrm rot="1990678">
            <a:off x="4796971" y="5116286"/>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lowchart: Decision 51"/>
          <p:cNvSpPr/>
          <p:nvPr/>
        </p:nvSpPr>
        <p:spPr>
          <a:xfrm rot="3996368">
            <a:off x="2966441" y="4840254"/>
            <a:ext cx="1045029" cy="298735"/>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Flowchart: Decision 52"/>
          <p:cNvSpPr/>
          <p:nvPr/>
        </p:nvSpPr>
        <p:spPr>
          <a:xfrm rot="3089729">
            <a:off x="3962399" y="5631545"/>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lowchart: Decision 53"/>
          <p:cNvSpPr/>
          <p:nvPr/>
        </p:nvSpPr>
        <p:spPr>
          <a:xfrm rot="1665604">
            <a:off x="4839150" y="3621314"/>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lowchart: Decision 54"/>
          <p:cNvSpPr/>
          <p:nvPr/>
        </p:nvSpPr>
        <p:spPr>
          <a:xfrm rot="1267275">
            <a:off x="6874407" y="4202934"/>
            <a:ext cx="1045029" cy="16892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lowchart: Decision 55"/>
          <p:cNvSpPr/>
          <p:nvPr/>
        </p:nvSpPr>
        <p:spPr>
          <a:xfrm rot="2466896">
            <a:off x="4149591" y="5146808"/>
            <a:ext cx="1045029" cy="249262"/>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lowchart: Decision 56"/>
          <p:cNvSpPr/>
          <p:nvPr/>
        </p:nvSpPr>
        <p:spPr>
          <a:xfrm rot="820391">
            <a:off x="5274808" y="5690149"/>
            <a:ext cx="1045029" cy="177631"/>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lowchart: Decision 57"/>
          <p:cNvSpPr/>
          <p:nvPr/>
        </p:nvSpPr>
        <p:spPr>
          <a:xfrm>
            <a:off x="6480628" y="3389087"/>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lowchart: Decision 58"/>
          <p:cNvSpPr/>
          <p:nvPr/>
        </p:nvSpPr>
        <p:spPr>
          <a:xfrm>
            <a:off x="5718628" y="5979886"/>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lowchart: Decision 59"/>
          <p:cNvSpPr/>
          <p:nvPr/>
        </p:nvSpPr>
        <p:spPr>
          <a:xfrm rot="2378263">
            <a:off x="3317358" y="5911473"/>
            <a:ext cx="1045029" cy="281066"/>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lowchart: Decision 60"/>
          <p:cNvSpPr/>
          <p:nvPr/>
        </p:nvSpPr>
        <p:spPr>
          <a:xfrm rot="21406973">
            <a:off x="6770913" y="2764972"/>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lowchart: Decision 61"/>
          <p:cNvSpPr/>
          <p:nvPr/>
        </p:nvSpPr>
        <p:spPr>
          <a:xfrm rot="21019607">
            <a:off x="5771280" y="2508534"/>
            <a:ext cx="1045029" cy="265851"/>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lowchart: Decision 62"/>
          <p:cNvSpPr/>
          <p:nvPr/>
        </p:nvSpPr>
        <p:spPr>
          <a:xfrm>
            <a:off x="7379153" y="4666342"/>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lowchart: Decision 63"/>
          <p:cNvSpPr/>
          <p:nvPr/>
        </p:nvSpPr>
        <p:spPr>
          <a:xfrm rot="1123500">
            <a:off x="4469039" y="6299201"/>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lowchart: Decision 64"/>
          <p:cNvSpPr/>
          <p:nvPr/>
        </p:nvSpPr>
        <p:spPr>
          <a:xfrm rot="1094202">
            <a:off x="5426981" y="4644571"/>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638630" y="5749471"/>
            <a:ext cx="1556836" cy="369332"/>
          </a:xfrm>
          <a:prstGeom prst="rect">
            <a:avLst/>
          </a:prstGeom>
          <a:noFill/>
        </p:spPr>
        <p:txBody>
          <a:bodyPr wrap="none" rtlCol="0">
            <a:spAutoFit/>
          </a:bodyPr>
          <a:lstStyle/>
          <a:p>
            <a:r>
              <a:rPr lang="en-US" altLang="zh-CN" dirty="0" smtClean="0"/>
              <a:t>Blood vessels</a:t>
            </a:r>
            <a:endParaRPr lang="zh-CN" altLang="en-US" dirty="0"/>
          </a:p>
        </p:txBody>
      </p:sp>
      <p:sp>
        <p:nvSpPr>
          <p:cNvPr id="67" name="TextBox 66"/>
          <p:cNvSpPr txBox="1"/>
          <p:nvPr/>
        </p:nvSpPr>
        <p:spPr>
          <a:xfrm>
            <a:off x="638630" y="5372100"/>
            <a:ext cx="1422184" cy="369332"/>
          </a:xfrm>
          <a:prstGeom prst="rect">
            <a:avLst/>
          </a:prstGeom>
          <a:noFill/>
        </p:spPr>
        <p:txBody>
          <a:bodyPr wrap="none" rtlCol="0">
            <a:spAutoFit/>
          </a:bodyPr>
          <a:lstStyle/>
          <a:p>
            <a:r>
              <a:rPr lang="en-US" altLang="zh-CN" dirty="0" err="1" smtClean="0"/>
              <a:t>Stroma</a:t>
            </a:r>
            <a:r>
              <a:rPr lang="en-US" altLang="zh-CN" dirty="0" smtClean="0"/>
              <a:t> cells</a:t>
            </a:r>
            <a:endParaRPr lang="zh-CN" altLang="en-US" dirty="0"/>
          </a:p>
        </p:txBody>
      </p:sp>
      <p:sp>
        <p:nvSpPr>
          <p:cNvPr id="68" name="TextBox 67"/>
          <p:cNvSpPr txBox="1"/>
          <p:nvPr/>
        </p:nvSpPr>
        <p:spPr>
          <a:xfrm>
            <a:off x="638630" y="6066971"/>
            <a:ext cx="1281120" cy="369332"/>
          </a:xfrm>
          <a:prstGeom prst="rect">
            <a:avLst/>
          </a:prstGeom>
          <a:noFill/>
        </p:spPr>
        <p:txBody>
          <a:bodyPr wrap="none" rtlCol="0">
            <a:spAutoFit/>
          </a:bodyPr>
          <a:lstStyle/>
          <a:p>
            <a:r>
              <a:rPr lang="en-US" altLang="zh-CN" dirty="0" smtClean="0"/>
              <a:t>Other cells</a:t>
            </a:r>
            <a:endParaRPr lang="zh-CN" altLang="en-US" dirty="0"/>
          </a:p>
        </p:txBody>
      </p:sp>
      <p:cxnSp>
        <p:nvCxnSpPr>
          <p:cNvPr id="70" name="Straight Arrow Connector 69"/>
          <p:cNvCxnSpPr/>
          <p:nvPr/>
        </p:nvCxnSpPr>
        <p:spPr>
          <a:xfrm flipH="1" flipV="1">
            <a:off x="3701143" y="4310743"/>
            <a:ext cx="333830" cy="1436914"/>
          </a:xfrm>
          <a:prstGeom prst="straightConnector1">
            <a:avLst/>
          </a:prstGeom>
          <a:ln w="5715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flipV="1">
            <a:off x="4572000" y="3889829"/>
            <a:ext cx="928914" cy="957944"/>
          </a:xfrm>
          <a:prstGeom prst="straightConnector1">
            <a:avLst/>
          </a:prstGeom>
          <a:ln w="5715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flipV="1">
            <a:off x="5080000" y="3236686"/>
            <a:ext cx="1611087" cy="449944"/>
          </a:xfrm>
          <a:prstGeom prst="straightConnector1">
            <a:avLst/>
          </a:prstGeom>
          <a:ln w="5715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Flowchart: Decision 82"/>
          <p:cNvSpPr/>
          <p:nvPr/>
        </p:nvSpPr>
        <p:spPr>
          <a:xfrm rot="922834">
            <a:off x="5862412" y="5283199"/>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Flowchart: Decision 83"/>
          <p:cNvSpPr/>
          <p:nvPr/>
        </p:nvSpPr>
        <p:spPr>
          <a:xfrm>
            <a:off x="7669439" y="5319485"/>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Flowchart: Decision 84"/>
          <p:cNvSpPr/>
          <p:nvPr/>
        </p:nvSpPr>
        <p:spPr>
          <a:xfrm>
            <a:off x="6921954" y="6183085"/>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Flowchart: Decision 85"/>
          <p:cNvSpPr/>
          <p:nvPr/>
        </p:nvSpPr>
        <p:spPr>
          <a:xfrm>
            <a:off x="6885667" y="5696857"/>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Flowchart: Decision 86"/>
          <p:cNvSpPr/>
          <p:nvPr/>
        </p:nvSpPr>
        <p:spPr>
          <a:xfrm>
            <a:off x="7647667" y="4005942"/>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lowchart: Decision 87"/>
          <p:cNvSpPr/>
          <p:nvPr/>
        </p:nvSpPr>
        <p:spPr>
          <a:xfrm>
            <a:off x="7879896" y="6451599"/>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Flowchart: Decision 88"/>
          <p:cNvSpPr/>
          <p:nvPr/>
        </p:nvSpPr>
        <p:spPr>
          <a:xfrm>
            <a:off x="5261428" y="6640286"/>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Flowchart: Decision 89"/>
          <p:cNvSpPr/>
          <p:nvPr/>
        </p:nvSpPr>
        <p:spPr>
          <a:xfrm>
            <a:off x="7879896" y="4310741"/>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lowchart: Decision 90"/>
          <p:cNvSpPr/>
          <p:nvPr/>
        </p:nvSpPr>
        <p:spPr>
          <a:xfrm>
            <a:off x="7175953" y="3722913"/>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Flowchart: Decision 91"/>
          <p:cNvSpPr/>
          <p:nvPr/>
        </p:nvSpPr>
        <p:spPr>
          <a:xfrm>
            <a:off x="7879896" y="4963884"/>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Flowchart: Decision 92"/>
          <p:cNvSpPr/>
          <p:nvPr/>
        </p:nvSpPr>
        <p:spPr>
          <a:xfrm>
            <a:off x="6203496" y="6408056"/>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Flowchart: Decision 93"/>
          <p:cNvSpPr/>
          <p:nvPr/>
        </p:nvSpPr>
        <p:spPr>
          <a:xfrm>
            <a:off x="7546066" y="3091542"/>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lowchart: Decision 94"/>
          <p:cNvSpPr/>
          <p:nvPr/>
        </p:nvSpPr>
        <p:spPr>
          <a:xfrm>
            <a:off x="7858124" y="3476170"/>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Flowchart: Decision 95"/>
          <p:cNvSpPr/>
          <p:nvPr/>
        </p:nvSpPr>
        <p:spPr>
          <a:xfrm>
            <a:off x="7879896" y="5849256"/>
            <a:ext cx="1045029" cy="217714"/>
          </a:xfrm>
          <a:prstGeom prst="flowChartDecision">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TextBox 105"/>
          <p:cNvSpPr txBox="1"/>
          <p:nvPr/>
        </p:nvSpPr>
        <p:spPr>
          <a:xfrm>
            <a:off x="725715" y="3048000"/>
            <a:ext cx="1845377" cy="369332"/>
          </a:xfrm>
          <a:prstGeom prst="rect">
            <a:avLst/>
          </a:prstGeom>
          <a:noFill/>
        </p:spPr>
        <p:txBody>
          <a:bodyPr wrap="none" rtlCol="0">
            <a:spAutoFit/>
          </a:bodyPr>
          <a:lstStyle/>
          <a:p>
            <a:r>
              <a:rPr lang="en-US" altLang="zh-CN" b="1" dirty="0" smtClean="0"/>
              <a:t>AGR2 Gradient</a:t>
            </a:r>
            <a:endParaRPr lang="zh-CN" altLang="en-US" b="1" dirty="0"/>
          </a:p>
        </p:txBody>
      </p:sp>
      <p:sp>
        <p:nvSpPr>
          <p:cNvPr id="108" name="Down Arrow 107"/>
          <p:cNvSpPr/>
          <p:nvPr/>
        </p:nvSpPr>
        <p:spPr>
          <a:xfrm rot="18937521">
            <a:off x="4905560" y="3760900"/>
            <a:ext cx="321042" cy="519241"/>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Down Arrow 108"/>
          <p:cNvSpPr/>
          <p:nvPr/>
        </p:nvSpPr>
        <p:spPr>
          <a:xfrm rot="19503634">
            <a:off x="3955572" y="4100526"/>
            <a:ext cx="397333" cy="419544"/>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Down Arrow 109"/>
          <p:cNvSpPr/>
          <p:nvPr/>
        </p:nvSpPr>
        <p:spPr>
          <a:xfrm rot="16389643">
            <a:off x="5362604" y="2687597"/>
            <a:ext cx="321042" cy="519241"/>
          </a:xfrm>
          <a:prstGeom prst="downArrow">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TextBox 110"/>
          <p:cNvSpPr txBox="1"/>
          <p:nvPr/>
        </p:nvSpPr>
        <p:spPr>
          <a:xfrm>
            <a:off x="624115" y="4949372"/>
            <a:ext cx="2073003" cy="369332"/>
          </a:xfrm>
          <a:prstGeom prst="rect">
            <a:avLst/>
          </a:prstGeom>
          <a:noFill/>
        </p:spPr>
        <p:txBody>
          <a:bodyPr wrap="none" rtlCol="0">
            <a:spAutoFit/>
          </a:bodyPr>
          <a:lstStyle/>
          <a:p>
            <a:r>
              <a:rPr lang="en-US" altLang="zh-CN" dirty="0" err="1" smtClean="0"/>
              <a:t>Chemotactic</a:t>
            </a:r>
            <a:r>
              <a:rPr lang="en-US" altLang="zh-CN" dirty="0" smtClean="0"/>
              <a:t> effect</a:t>
            </a:r>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ThinkPad\Laboratory\Lab pictures\2010-graduation.JPG"/>
          <p:cNvPicPr>
            <a:picLocks noChangeAspect="1" noChangeArrowheads="1"/>
          </p:cNvPicPr>
          <p:nvPr/>
        </p:nvPicPr>
        <p:blipFill>
          <a:blip r:embed="rId2" cstate="print"/>
          <a:srcRect l="4256" t="11956" r="3458"/>
          <a:stretch>
            <a:fillRect/>
          </a:stretch>
        </p:blipFill>
        <p:spPr bwMode="auto">
          <a:xfrm>
            <a:off x="0" y="3599543"/>
            <a:ext cx="5037138" cy="3258457"/>
          </a:xfrm>
          <a:prstGeom prst="rect">
            <a:avLst/>
          </a:prstGeom>
          <a:noFill/>
          <a:ln w="9525">
            <a:noFill/>
            <a:miter lim="800000"/>
            <a:headEnd/>
            <a:tailEnd/>
          </a:ln>
        </p:spPr>
      </p:pic>
      <p:sp>
        <p:nvSpPr>
          <p:cNvPr id="23555" name="TextBox 6"/>
          <p:cNvSpPr txBox="1">
            <a:spLocks noChangeArrowheads="1"/>
          </p:cNvSpPr>
          <p:nvPr/>
        </p:nvSpPr>
        <p:spPr bwMode="auto">
          <a:xfrm>
            <a:off x="0" y="909637"/>
            <a:ext cx="2166938" cy="2676525"/>
          </a:xfrm>
          <a:prstGeom prst="rect">
            <a:avLst/>
          </a:prstGeom>
          <a:noFill/>
          <a:ln w="9525">
            <a:noFill/>
            <a:miter lim="800000"/>
            <a:headEnd/>
            <a:tailEnd/>
          </a:ln>
        </p:spPr>
        <p:txBody>
          <a:bodyPr wrap="none">
            <a:spAutoFit/>
          </a:bodyPr>
          <a:lstStyle/>
          <a:p>
            <a:r>
              <a:rPr lang="en-US" altLang="zh-CN" sz="2400" b="1" dirty="0">
                <a:solidFill>
                  <a:srgbClr val="FFFF00"/>
                </a:solidFill>
                <a:latin typeface="Book Antiqua" pitchFamily="18" charset="0"/>
              </a:rPr>
              <a:t>Lab members:</a:t>
            </a:r>
          </a:p>
          <a:p>
            <a:endParaRPr lang="en-US" altLang="zh-CN" dirty="0">
              <a:latin typeface="Book Antiqua" pitchFamily="18" charset="0"/>
            </a:endParaRPr>
          </a:p>
          <a:p>
            <a:r>
              <a:rPr lang="en-US" altLang="zh-CN" dirty="0">
                <a:latin typeface="Book Antiqua" pitchFamily="18" charset="0"/>
              </a:rPr>
              <a:t>Zhenghua Wu</a:t>
            </a:r>
          </a:p>
          <a:p>
            <a:endParaRPr lang="en-US" altLang="zh-CN" dirty="0">
              <a:latin typeface="Book Antiqua" pitchFamily="18" charset="0"/>
            </a:endParaRPr>
          </a:p>
          <a:p>
            <a:r>
              <a:rPr lang="en-US" altLang="zh-CN" dirty="0">
                <a:latin typeface="Book Antiqua" pitchFamily="18" charset="0"/>
              </a:rPr>
              <a:t>Qi Zhu</a:t>
            </a:r>
          </a:p>
          <a:p>
            <a:endParaRPr lang="en-US" altLang="zh-CN" dirty="0">
              <a:latin typeface="Book Antiqua" pitchFamily="18" charset="0"/>
            </a:endParaRPr>
          </a:p>
          <a:p>
            <a:r>
              <a:rPr lang="en-US" altLang="zh-CN" dirty="0">
                <a:latin typeface="Book Antiqua" pitchFamily="18" charset="0"/>
              </a:rPr>
              <a:t>Hao Guo</a:t>
            </a:r>
          </a:p>
          <a:p>
            <a:endParaRPr lang="en-US" altLang="zh-CN" dirty="0">
              <a:latin typeface="Book Antiqua" pitchFamily="18" charset="0"/>
            </a:endParaRPr>
          </a:p>
          <a:p>
            <a:r>
              <a:rPr lang="en-US" altLang="zh-CN" dirty="0">
                <a:latin typeface="Book Antiqua" pitchFamily="18" charset="0"/>
              </a:rPr>
              <a:t>Hao Chen</a:t>
            </a:r>
            <a:endParaRPr lang="zh-CN" altLang="en-US" dirty="0">
              <a:latin typeface="Book Antiqua" pitchFamily="18" charset="0"/>
            </a:endParaRPr>
          </a:p>
        </p:txBody>
      </p:sp>
      <p:sp>
        <p:nvSpPr>
          <p:cNvPr id="23556" name="TextBox 7"/>
          <p:cNvSpPr txBox="1">
            <a:spLocks noChangeArrowheads="1"/>
          </p:cNvSpPr>
          <p:nvPr/>
        </p:nvSpPr>
        <p:spPr bwMode="auto">
          <a:xfrm>
            <a:off x="1871663" y="1574799"/>
            <a:ext cx="1882775" cy="2032000"/>
          </a:xfrm>
          <a:prstGeom prst="rect">
            <a:avLst/>
          </a:prstGeom>
          <a:noFill/>
          <a:ln w="9525">
            <a:noFill/>
            <a:miter lim="800000"/>
            <a:headEnd/>
            <a:tailEnd/>
          </a:ln>
        </p:spPr>
        <p:txBody>
          <a:bodyPr wrap="none">
            <a:spAutoFit/>
          </a:bodyPr>
          <a:lstStyle/>
          <a:p>
            <a:r>
              <a:rPr lang="en-US" altLang="zh-CN" dirty="0" err="1">
                <a:latin typeface="Book Antiqua" pitchFamily="18" charset="0"/>
              </a:rPr>
              <a:t>Weiguo</a:t>
            </a:r>
            <a:r>
              <a:rPr lang="en-US" altLang="zh-CN" dirty="0">
                <a:latin typeface="Book Antiqua" pitchFamily="18" charset="0"/>
              </a:rPr>
              <a:t> Xu</a:t>
            </a:r>
          </a:p>
          <a:p>
            <a:endParaRPr lang="en-US" altLang="zh-CN" dirty="0">
              <a:latin typeface="Book Antiqua" pitchFamily="18" charset="0"/>
            </a:endParaRPr>
          </a:p>
          <a:p>
            <a:r>
              <a:rPr lang="en-US" altLang="zh-CN" dirty="0" err="1">
                <a:latin typeface="Book Antiqua" pitchFamily="18" charset="0"/>
              </a:rPr>
              <a:t>Guangwei</a:t>
            </a:r>
            <a:r>
              <a:rPr lang="en-US" altLang="zh-CN" dirty="0">
                <a:latin typeface="Book Antiqua" pitchFamily="18" charset="0"/>
              </a:rPr>
              <a:t> Gao</a:t>
            </a:r>
          </a:p>
          <a:p>
            <a:endParaRPr lang="en-US" altLang="zh-CN" dirty="0">
              <a:latin typeface="Book Antiqua" pitchFamily="18" charset="0"/>
            </a:endParaRPr>
          </a:p>
          <a:p>
            <a:r>
              <a:rPr lang="en-US" altLang="zh-CN" dirty="0" err="1">
                <a:latin typeface="Book Antiqua" pitchFamily="18" charset="0"/>
              </a:rPr>
              <a:t>Dhairi</a:t>
            </a:r>
            <a:r>
              <a:rPr lang="en-US" altLang="zh-CN" dirty="0">
                <a:latin typeface="Book Antiqua" pitchFamily="18" charset="0"/>
              </a:rPr>
              <a:t> </a:t>
            </a:r>
            <a:r>
              <a:rPr lang="en-US" altLang="zh-CN" dirty="0" err="1">
                <a:latin typeface="Book Antiqua" pitchFamily="18" charset="0"/>
              </a:rPr>
              <a:t>Mashuasi</a:t>
            </a:r>
            <a:endParaRPr lang="en-US" altLang="zh-CN" dirty="0">
              <a:latin typeface="Book Antiqua" pitchFamily="18" charset="0"/>
            </a:endParaRPr>
          </a:p>
          <a:p>
            <a:endParaRPr lang="en-US" altLang="zh-CN" dirty="0">
              <a:latin typeface="Book Antiqua" pitchFamily="18" charset="0"/>
            </a:endParaRPr>
          </a:p>
          <a:p>
            <a:r>
              <a:rPr lang="en-US" altLang="zh-CN" dirty="0">
                <a:latin typeface="Book Antiqua" pitchFamily="18" charset="0"/>
              </a:rPr>
              <a:t>Haochuan Lou</a:t>
            </a:r>
            <a:endParaRPr lang="zh-CN" altLang="en-US" dirty="0">
              <a:latin typeface="Book Antiqua" pitchFamily="18" charset="0"/>
            </a:endParaRPr>
          </a:p>
        </p:txBody>
      </p:sp>
      <p:sp>
        <p:nvSpPr>
          <p:cNvPr id="23557" name="TextBox 8"/>
          <p:cNvSpPr txBox="1">
            <a:spLocks noChangeArrowheads="1"/>
          </p:cNvSpPr>
          <p:nvPr/>
        </p:nvSpPr>
        <p:spPr bwMode="auto">
          <a:xfrm>
            <a:off x="5227638" y="4935538"/>
            <a:ext cx="3935412" cy="1476375"/>
          </a:xfrm>
          <a:prstGeom prst="rect">
            <a:avLst/>
          </a:prstGeom>
          <a:noFill/>
          <a:ln w="9525">
            <a:noFill/>
            <a:miter lim="800000"/>
            <a:headEnd/>
            <a:tailEnd/>
          </a:ln>
        </p:spPr>
        <p:txBody>
          <a:bodyPr wrap="none">
            <a:spAutoFit/>
          </a:bodyPr>
          <a:lstStyle/>
          <a:p>
            <a:r>
              <a:rPr lang="en-US" altLang="zh-CN">
                <a:latin typeface="Book Antiqua" pitchFamily="18" charset="0"/>
              </a:rPr>
              <a:t>Dr. Chuanhua He (Yale/Int. Med)</a:t>
            </a:r>
          </a:p>
          <a:p>
            <a:endParaRPr lang="en-US" altLang="zh-CN">
              <a:latin typeface="Book Antiqua" pitchFamily="18" charset="0"/>
            </a:endParaRPr>
          </a:p>
          <a:p>
            <a:r>
              <a:rPr lang="en-US" altLang="zh-CN">
                <a:latin typeface="Book Antiqua" pitchFamily="18" charset="0"/>
              </a:rPr>
              <a:t>Dr. Ronny Drapkin (Harvard/DFCI)</a:t>
            </a:r>
          </a:p>
          <a:p>
            <a:endParaRPr lang="en-US" altLang="zh-CN">
              <a:latin typeface="Book Antiqua" pitchFamily="18" charset="0"/>
            </a:endParaRPr>
          </a:p>
          <a:p>
            <a:r>
              <a:rPr lang="en-US" altLang="zh-CN">
                <a:latin typeface="Book Antiqua" pitchFamily="18" charset="0"/>
              </a:rPr>
              <a:t>Dr. Steven Skates (Harvard/MGH)</a:t>
            </a:r>
            <a:endParaRPr lang="zh-CN" altLang="en-US">
              <a:latin typeface="Book Antiqua" pitchFamily="18" charset="0"/>
            </a:endParaRPr>
          </a:p>
        </p:txBody>
      </p:sp>
      <p:sp>
        <p:nvSpPr>
          <p:cNvPr id="23558" name="TextBox 9"/>
          <p:cNvSpPr txBox="1">
            <a:spLocks noChangeArrowheads="1"/>
          </p:cNvSpPr>
          <p:nvPr/>
        </p:nvSpPr>
        <p:spPr bwMode="auto">
          <a:xfrm>
            <a:off x="5254625" y="4470400"/>
            <a:ext cx="2101850" cy="461963"/>
          </a:xfrm>
          <a:prstGeom prst="rect">
            <a:avLst/>
          </a:prstGeom>
          <a:noFill/>
          <a:ln w="9525">
            <a:noFill/>
            <a:miter lim="800000"/>
            <a:headEnd/>
            <a:tailEnd/>
          </a:ln>
        </p:spPr>
        <p:txBody>
          <a:bodyPr wrap="none">
            <a:spAutoFit/>
          </a:bodyPr>
          <a:lstStyle/>
          <a:p>
            <a:r>
              <a:rPr lang="en-US" altLang="zh-CN" sz="2400" b="1">
                <a:solidFill>
                  <a:srgbClr val="FFFF00"/>
                </a:solidFill>
                <a:latin typeface="Book Antiqua" pitchFamily="18" charset="0"/>
              </a:rPr>
              <a:t>Collaborators</a:t>
            </a:r>
            <a:endParaRPr lang="zh-CN" altLang="en-US" sz="2400" b="1">
              <a:solidFill>
                <a:srgbClr val="FFFF00"/>
              </a:solidFill>
              <a:latin typeface="Book Antiqua" pitchFamily="18" charset="0"/>
            </a:endParaRPr>
          </a:p>
        </p:txBody>
      </p:sp>
      <p:pic>
        <p:nvPicPr>
          <p:cNvPr id="23559" name="Picture 2" descr="DSC04573"/>
          <p:cNvPicPr>
            <a:picLocks noChangeAspect="1" noChangeArrowheads="1"/>
          </p:cNvPicPr>
          <p:nvPr/>
        </p:nvPicPr>
        <p:blipFill>
          <a:blip r:embed="rId3" cstate="print"/>
          <a:srcRect l="5110" r="20476"/>
          <a:stretch>
            <a:fillRect/>
          </a:stretch>
        </p:blipFill>
        <p:spPr bwMode="auto">
          <a:xfrm>
            <a:off x="4122738" y="0"/>
            <a:ext cx="5021262" cy="3892550"/>
          </a:xfrm>
          <a:prstGeom prst="rect">
            <a:avLst/>
          </a:prstGeom>
          <a:noFill/>
          <a:ln w="9525">
            <a:noFill/>
            <a:miter lim="800000"/>
            <a:headEnd/>
            <a:tailEnd/>
          </a:ln>
        </p:spPr>
      </p:pic>
      <p:sp>
        <p:nvSpPr>
          <p:cNvPr id="8" name="TextBox 7"/>
          <p:cNvSpPr txBox="1"/>
          <p:nvPr/>
        </p:nvSpPr>
        <p:spPr>
          <a:xfrm>
            <a:off x="203199" y="232229"/>
            <a:ext cx="3738524" cy="461665"/>
          </a:xfrm>
          <a:prstGeom prst="rect">
            <a:avLst/>
          </a:prstGeom>
          <a:noFill/>
        </p:spPr>
        <p:txBody>
          <a:bodyPr wrap="none" rtlCol="0">
            <a:spAutoFit/>
          </a:bodyPr>
          <a:lstStyle/>
          <a:p>
            <a:r>
              <a:rPr lang="en-US" altLang="zh-CN" sz="2400" b="1" cap="all" dirty="0" smtClean="0">
                <a:effectLst>
                  <a:outerShdw blurRad="38100" dist="38100" dir="2700000" algn="tl">
                    <a:srgbClr val="000000">
                      <a:alpha val="43137"/>
                    </a:srgbClr>
                  </a:outerShdw>
                </a:effectLst>
              </a:rPr>
              <a:t>Acknowledgement</a:t>
            </a:r>
            <a:endParaRPr lang="zh-CN" altLang="en-US" sz="2400" b="1" cap="all" dirty="0">
              <a:effectLst>
                <a:outerShdw blurRad="38100" dist="38100" dir="2700000" algn="tl">
                  <a:srgbClr val="000000">
                    <a:alpha val="43137"/>
                  </a:srgbClr>
                </a:outerShdw>
              </a:effectLst>
            </a:endParaRPr>
          </a:p>
        </p:txBody>
      </p:sp>
      <p:sp>
        <p:nvSpPr>
          <p:cNvPr id="9" name="Line 63"/>
          <p:cNvSpPr>
            <a:spLocks noChangeShapeType="1"/>
          </p:cNvSpPr>
          <p:nvPr/>
        </p:nvSpPr>
        <p:spPr bwMode="auto">
          <a:xfrm flipV="1">
            <a:off x="267267" y="725714"/>
            <a:ext cx="3593534" cy="10433"/>
          </a:xfrm>
          <a:prstGeom prst="line">
            <a:avLst/>
          </a:prstGeom>
          <a:noFill/>
          <a:ln w="57150" cmpd="thinThick">
            <a:solidFill>
              <a:srgbClr val="FF0000"/>
            </a:solidFill>
            <a:round/>
            <a:headEnd/>
            <a:tailEnd/>
          </a:ln>
        </p:spPr>
        <p:txBody>
          <a:bodyPr/>
          <a:lstStyle/>
          <a:p>
            <a:endParaRPr lang="zh-CN" altLang="en-US"/>
          </a:p>
        </p:txBody>
      </p:sp>
      <p:sp>
        <p:nvSpPr>
          <p:cNvPr id="10" name="Slide Number Placeholder 9"/>
          <p:cNvSpPr>
            <a:spLocks noGrp="1"/>
          </p:cNvSpPr>
          <p:nvPr>
            <p:ph type="sldNum" sz="quarter" idx="12"/>
          </p:nvPr>
        </p:nvSpPr>
        <p:spPr/>
        <p:txBody>
          <a:bodyPr/>
          <a:lstStyle/>
          <a:p>
            <a:fld id="{9A2B811E-E262-44E8-ADA5-3B9B674A0BE4}" type="slidenum">
              <a:rPr lang="zh-CN" altLang="en-US" smtClean="0"/>
              <a:pPr/>
              <a:t>19</a:t>
            </a:fld>
            <a:endParaRPr lang="zh-CN" alt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Overrid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Override>
</file>

<file path=docProps/app.xml><?xml version="1.0" encoding="utf-8"?>
<Properties xmlns="http://schemas.openxmlformats.org/officeDocument/2006/extended-properties" xmlns:vt="http://schemas.openxmlformats.org/officeDocument/2006/docPropsVTypes">
  <Template>Apex</Template>
  <TotalTime>1987</TotalTime>
  <Words>736</Words>
  <Application>Microsoft Office PowerPoint</Application>
  <PresentationFormat>On-screen Show (4:3)</PresentationFormat>
  <Paragraphs>207</Paragraphs>
  <Slides>19</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Apex</vt:lpstr>
      <vt:lpstr>图表</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Dawei</cp:lastModifiedBy>
  <cp:revision>60</cp:revision>
  <dcterms:created xsi:type="dcterms:W3CDTF">2012-03-01T01:06:25Z</dcterms:created>
  <dcterms:modified xsi:type="dcterms:W3CDTF">2014-06-26T06:21:47Z</dcterms:modified>
</cp:coreProperties>
</file>