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48" r:id="rId1"/>
  </p:sldMasterIdLst>
  <p:notesMasterIdLst>
    <p:notesMasterId r:id="rId19"/>
  </p:notesMasterIdLst>
  <p:sldIdLst>
    <p:sldId id="256" r:id="rId2"/>
    <p:sldId id="286" r:id="rId3"/>
    <p:sldId id="287" r:id="rId4"/>
    <p:sldId id="272" r:id="rId5"/>
    <p:sldId id="259" r:id="rId6"/>
    <p:sldId id="258" r:id="rId7"/>
    <p:sldId id="279" r:id="rId8"/>
    <p:sldId id="260" r:id="rId9"/>
    <p:sldId id="261" r:id="rId10"/>
    <p:sldId id="280" r:id="rId11"/>
    <p:sldId id="284" r:id="rId12"/>
    <p:sldId id="276" r:id="rId13"/>
    <p:sldId id="273" r:id="rId14"/>
    <p:sldId id="278" r:id="rId15"/>
    <p:sldId id="285" r:id="rId16"/>
    <p:sldId id="270" r:id="rId17"/>
    <p:sldId id="288" r:id="rId18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55"/>
    <p:restoredTop sz="50000" autoAdjust="0"/>
  </p:normalViewPr>
  <p:slideViewPr>
    <p:cSldViewPr>
      <p:cViewPr>
        <p:scale>
          <a:sx n="70" d="100"/>
          <a:sy n="70" d="100"/>
        </p:scale>
        <p:origin x="1808" y="14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4BDDA1-0B2F-4A76-B3C7-93B87F57C407}" type="doc">
      <dgm:prSet loTypeId="urn:microsoft.com/office/officeart/2005/8/layout/hierarchy5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ACF94BD-21BE-43ED-9FDC-F8656E5D6682}">
      <dgm:prSet custT="1"/>
      <dgm:spPr/>
      <dgm:t>
        <a:bodyPr/>
        <a:lstStyle/>
        <a:p>
          <a:pPr rtl="0"/>
          <a:r>
            <a:rPr lang="pl-PL" sz="4000" dirty="0" err="1" smtClean="0"/>
            <a:t>There</a:t>
          </a:r>
          <a:r>
            <a:rPr lang="pl-PL" sz="4000" dirty="0" smtClean="0"/>
            <a:t> </a:t>
          </a:r>
          <a:r>
            <a:rPr lang="pl-PL" sz="4000" dirty="0" err="1" smtClean="0"/>
            <a:t>are</a:t>
          </a:r>
          <a:r>
            <a:rPr lang="pl-PL" sz="4000" dirty="0" smtClean="0"/>
            <a:t> </a:t>
          </a:r>
          <a:r>
            <a:rPr lang="pl-PL" sz="4000" dirty="0" err="1" smtClean="0"/>
            <a:t>two</a:t>
          </a:r>
          <a:r>
            <a:rPr lang="pl-PL" sz="4000" dirty="0" smtClean="0"/>
            <a:t> principal </a:t>
          </a:r>
          <a:r>
            <a:rPr lang="pl-PL" sz="4000" dirty="0" err="1" smtClean="0"/>
            <a:t>dimensions</a:t>
          </a:r>
          <a:r>
            <a:rPr lang="pl-PL" sz="4000" dirty="0" smtClean="0"/>
            <a:t> of </a:t>
          </a:r>
          <a:r>
            <a:rPr lang="pl-PL" sz="4000" dirty="0" err="1" smtClean="0"/>
            <a:t>quality</a:t>
          </a:r>
          <a:r>
            <a:rPr lang="pl-PL" sz="4000" dirty="0" smtClean="0"/>
            <a:t> of </a:t>
          </a:r>
          <a:r>
            <a:rPr lang="pl-PL" sz="4000" dirty="0" err="1" smtClean="0"/>
            <a:t>care</a:t>
          </a:r>
          <a:r>
            <a:rPr lang="pl-PL" sz="4000" dirty="0" smtClean="0"/>
            <a:t> for </a:t>
          </a:r>
          <a:r>
            <a:rPr lang="pl-PL" sz="4000" dirty="0" err="1" smtClean="0"/>
            <a:t>individual</a:t>
          </a:r>
          <a:r>
            <a:rPr lang="pl-PL" sz="4000" dirty="0" smtClean="0"/>
            <a:t> </a:t>
          </a:r>
          <a:r>
            <a:rPr lang="pl-PL" sz="4000" dirty="0" err="1" smtClean="0"/>
            <a:t>patients</a:t>
          </a:r>
          <a:r>
            <a:rPr lang="pl-PL" sz="4000" dirty="0" smtClean="0"/>
            <a:t>: </a:t>
          </a:r>
          <a:endParaRPr lang="pl-PL" sz="4000" dirty="0"/>
        </a:p>
      </dgm:t>
    </dgm:pt>
    <dgm:pt modelId="{33015B15-FD5B-4E1F-A92D-1BA4823ACE89}" type="parTrans" cxnId="{4EEF4272-770F-4010-8A05-AF84CCEE6E38}">
      <dgm:prSet/>
      <dgm:spPr/>
      <dgm:t>
        <a:bodyPr/>
        <a:lstStyle/>
        <a:p>
          <a:endParaRPr lang="pl-PL"/>
        </a:p>
      </dgm:t>
    </dgm:pt>
    <dgm:pt modelId="{E7A7C101-12B8-4FC1-A926-E42499441B28}" type="sibTrans" cxnId="{4EEF4272-770F-4010-8A05-AF84CCEE6E38}">
      <dgm:prSet/>
      <dgm:spPr/>
      <dgm:t>
        <a:bodyPr/>
        <a:lstStyle/>
        <a:p>
          <a:endParaRPr lang="pl-PL"/>
        </a:p>
      </dgm:t>
    </dgm:pt>
    <dgm:pt modelId="{B7654971-6E09-4548-919C-0F511CA10805}">
      <dgm:prSet/>
      <dgm:spPr/>
      <dgm:t>
        <a:bodyPr/>
        <a:lstStyle/>
        <a:p>
          <a:pPr rtl="0"/>
          <a:r>
            <a:rPr lang="pl-PL" dirty="0" smtClean="0"/>
            <a:t>1. Access </a:t>
          </a:r>
          <a:endParaRPr lang="pl-PL" dirty="0"/>
        </a:p>
      </dgm:t>
    </dgm:pt>
    <dgm:pt modelId="{5EB3EF79-FD78-4AEC-AE5B-B1C141CFCAA1}" type="parTrans" cxnId="{69276B72-8322-4FCA-A4DD-016463BFDCA5}">
      <dgm:prSet/>
      <dgm:spPr/>
      <dgm:t>
        <a:bodyPr/>
        <a:lstStyle/>
        <a:p>
          <a:endParaRPr lang="pl-PL"/>
        </a:p>
      </dgm:t>
    </dgm:pt>
    <dgm:pt modelId="{0757ED1A-10A3-4679-B9D1-8CF53906EBAD}" type="sibTrans" cxnId="{69276B72-8322-4FCA-A4DD-016463BFDCA5}">
      <dgm:prSet/>
      <dgm:spPr/>
      <dgm:t>
        <a:bodyPr/>
        <a:lstStyle/>
        <a:p>
          <a:endParaRPr lang="pl-PL"/>
        </a:p>
      </dgm:t>
    </dgm:pt>
    <dgm:pt modelId="{84CEBACA-81A8-43CD-9253-B341F05265C2}">
      <dgm:prSet/>
      <dgm:spPr/>
      <dgm:t>
        <a:bodyPr/>
        <a:lstStyle/>
        <a:p>
          <a:pPr rtl="0"/>
          <a:r>
            <a:rPr lang="pl-PL" dirty="0" err="1" smtClean="0"/>
            <a:t>2.Effectiveness</a:t>
          </a:r>
          <a:endParaRPr lang="pl-PL" dirty="0"/>
        </a:p>
      </dgm:t>
    </dgm:pt>
    <dgm:pt modelId="{7DD64D2A-7067-40A4-BDE0-18A31E76B3B3}" type="parTrans" cxnId="{F4E3D873-F593-4D30-BF8D-F74D6ED50C78}">
      <dgm:prSet/>
      <dgm:spPr/>
      <dgm:t>
        <a:bodyPr/>
        <a:lstStyle/>
        <a:p>
          <a:endParaRPr lang="pl-PL"/>
        </a:p>
      </dgm:t>
    </dgm:pt>
    <dgm:pt modelId="{89C43534-2546-42E0-B593-2AA1385F8CE1}" type="sibTrans" cxnId="{F4E3D873-F593-4D30-BF8D-F74D6ED50C78}">
      <dgm:prSet/>
      <dgm:spPr/>
      <dgm:t>
        <a:bodyPr/>
        <a:lstStyle/>
        <a:p>
          <a:endParaRPr lang="pl-PL"/>
        </a:p>
      </dgm:t>
    </dgm:pt>
    <dgm:pt modelId="{F599904C-2EB8-43CF-A683-4E79420B537E}" type="pres">
      <dgm:prSet presAssocID="{254BDDA1-0B2F-4A76-B3C7-93B87F57C40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AEECED18-E1D4-4121-9F78-5598FB06DA87}" type="pres">
      <dgm:prSet presAssocID="{254BDDA1-0B2F-4A76-B3C7-93B87F57C407}" presName="hierFlow" presStyleCnt="0"/>
      <dgm:spPr/>
    </dgm:pt>
    <dgm:pt modelId="{D26BEEDE-D4A0-4229-AE07-C0F3DD75948D}" type="pres">
      <dgm:prSet presAssocID="{254BDDA1-0B2F-4A76-B3C7-93B87F57C407}" presName="firstBuf" presStyleCnt="0"/>
      <dgm:spPr/>
    </dgm:pt>
    <dgm:pt modelId="{1E6435DB-EC87-47E5-B587-F4CDAEDC71A9}" type="pres">
      <dgm:prSet presAssocID="{254BDDA1-0B2F-4A76-B3C7-93B87F57C40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EFFB305-178D-4B1A-BE73-39EA4D8C38CD}" type="pres">
      <dgm:prSet presAssocID="{DACF94BD-21BE-43ED-9FDC-F8656E5D6682}" presName="Name17" presStyleCnt="0"/>
      <dgm:spPr/>
    </dgm:pt>
    <dgm:pt modelId="{618F113C-3C03-4416-B837-D97DAAD29BA4}" type="pres">
      <dgm:prSet presAssocID="{DACF94BD-21BE-43ED-9FDC-F8656E5D6682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8888C635-0E68-46F4-A7E9-6383919D3A9B}" type="pres">
      <dgm:prSet presAssocID="{DACF94BD-21BE-43ED-9FDC-F8656E5D6682}" presName="hierChild2" presStyleCnt="0"/>
      <dgm:spPr/>
    </dgm:pt>
    <dgm:pt modelId="{7984272B-38D3-4B3D-AB66-BCCD2D21196D}" type="pres">
      <dgm:prSet presAssocID="{254BDDA1-0B2F-4A76-B3C7-93B87F57C407}" presName="bgShapesFlow" presStyleCnt="0"/>
      <dgm:spPr/>
    </dgm:pt>
    <dgm:pt modelId="{C2449136-1889-4D36-92D6-203E77A96851}" type="pres">
      <dgm:prSet presAssocID="{B7654971-6E09-4548-919C-0F511CA10805}" presName="rectComp" presStyleCnt="0"/>
      <dgm:spPr/>
    </dgm:pt>
    <dgm:pt modelId="{572A0351-97B3-49EE-B748-2DA9629CE6BB}" type="pres">
      <dgm:prSet presAssocID="{B7654971-6E09-4548-919C-0F511CA10805}" presName="bgRect" presStyleLbl="bgShp" presStyleIdx="0" presStyleCnt="2"/>
      <dgm:spPr/>
      <dgm:t>
        <a:bodyPr/>
        <a:lstStyle/>
        <a:p>
          <a:endParaRPr lang="pl-PL"/>
        </a:p>
      </dgm:t>
    </dgm:pt>
    <dgm:pt modelId="{1F097E68-166A-4C05-85AD-A392D194CB02}" type="pres">
      <dgm:prSet presAssocID="{B7654971-6E09-4548-919C-0F511CA10805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92C26BE-D334-4362-9F2E-DCFA6235D4C2}" type="pres">
      <dgm:prSet presAssocID="{B7654971-6E09-4548-919C-0F511CA10805}" presName="spComp" presStyleCnt="0"/>
      <dgm:spPr/>
    </dgm:pt>
    <dgm:pt modelId="{659CCD23-163F-44D9-A6AB-DF8E8155C71E}" type="pres">
      <dgm:prSet presAssocID="{B7654971-6E09-4548-919C-0F511CA10805}" presName="hSp" presStyleCnt="0"/>
      <dgm:spPr/>
    </dgm:pt>
    <dgm:pt modelId="{69151104-7AC0-4C15-9FB3-E2745168AEE1}" type="pres">
      <dgm:prSet presAssocID="{84CEBACA-81A8-43CD-9253-B341F05265C2}" presName="rectComp" presStyleCnt="0"/>
      <dgm:spPr/>
    </dgm:pt>
    <dgm:pt modelId="{69788487-E6A0-4217-A3D7-018109F7C18B}" type="pres">
      <dgm:prSet presAssocID="{84CEBACA-81A8-43CD-9253-B341F05265C2}" presName="bgRect" presStyleLbl="bgShp" presStyleIdx="1" presStyleCnt="2"/>
      <dgm:spPr/>
      <dgm:t>
        <a:bodyPr/>
        <a:lstStyle/>
        <a:p>
          <a:endParaRPr lang="pl-PL"/>
        </a:p>
      </dgm:t>
    </dgm:pt>
    <dgm:pt modelId="{2363517D-F627-451F-BA43-85E94F54074A}" type="pres">
      <dgm:prSet presAssocID="{84CEBACA-81A8-43CD-9253-B341F05265C2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1AB3A4E-02DF-482E-9EB4-5180EE1598B5}" type="presOf" srcId="{DACF94BD-21BE-43ED-9FDC-F8656E5D6682}" destId="{618F113C-3C03-4416-B837-D97DAAD29BA4}" srcOrd="0" destOrd="0" presId="urn:microsoft.com/office/officeart/2005/8/layout/hierarchy5"/>
    <dgm:cxn modelId="{BB05576F-2B42-4D60-860C-AA0ED2D9AF8C}" type="presOf" srcId="{84CEBACA-81A8-43CD-9253-B341F05265C2}" destId="{69788487-E6A0-4217-A3D7-018109F7C18B}" srcOrd="0" destOrd="0" presId="urn:microsoft.com/office/officeart/2005/8/layout/hierarchy5"/>
    <dgm:cxn modelId="{8DC15A1F-80BC-4646-AF03-C299142E34F6}" type="presOf" srcId="{B7654971-6E09-4548-919C-0F511CA10805}" destId="{572A0351-97B3-49EE-B748-2DA9629CE6BB}" srcOrd="0" destOrd="0" presId="urn:microsoft.com/office/officeart/2005/8/layout/hierarchy5"/>
    <dgm:cxn modelId="{4EEF4272-770F-4010-8A05-AF84CCEE6E38}" srcId="{254BDDA1-0B2F-4A76-B3C7-93B87F57C407}" destId="{DACF94BD-21BE-43ED-9FDC-F8656E5D6682}" srcOrd="0" destOrd="0" parTransId="{33015B15-FD5B-4E1F-A92D-1BA4823ACE89}" sibTransId="{E7A7C101-12B8-4FC1-A926-E42499441B28}"/>
    <dgm:cxn modelId="{F4E3D873-F593-4D30-BF8D-F74D6ED50C78}" srcId="{254BDDA1-0B2F-4A76-B3C7-93B87F57C407}" destId="{84CEBACA-81A8-43CD-9253-B341F05265C2}" srcOrd="2" destOrd="0" parTransId="{7DD64D2A-7067-40A4-BDE0-18A31E76B3B3}" sibTransId="{89C43534-2546-42E0-B593-2AA1385F8CE1}"/>
    <dgm:cxn modelId="{4DDD5CC9-2918-4C67-A351-82171DD14E92}" type="presOf" srcId="{B7654971-6E09-4548-919C-0F511CA10805}" destId="{1F097E68-166A-4C05-85AD-A392D194CB02}" srcOrd="1" destOrd="0" presId="urn:microsoft.com/office/officeart/2005/8/layout/hierarchy5"/>
    <dgm:cxn modelId="{69276B72-8322-4FCA-A4DD-016463BFDCA5}" srcId="{254BDDA1-0B2F-4A76-B3C7-93B87F57C407}" destId="{B7654971-6E09-4548-919C-0F511CA10805}" srcOrd="1" destOrd="0" parTransId="{5EB3EF79-FD78-4AEC-AE5B-B1C141CFCAA1}" sibTransId="{0757ED1A-10A3-4679-B9D1-8CF53906EBAD}"/>
    <dgm:cxn modelId="{E404E292-858E-4A69-BA1E-DCDD6D9C5D56}" type="presOf" srcId="{84CEBACA-81A8-43CD-9253-B341F05265C2}" destId="{2363517D-F627-451F-BA43-85E94F54074A}" srcOrd="1" destOrd="0" presId="urn:microsoft.com/office/officeart/2005/8/layout/hierarchy5"/>
    <dgm:cxn modelId="{86C9FC7C-76E0-4D5A-922B-51F8AACF69D6}" type="presOf" srcId="{254BDDA1-0B2F-4A76-B3C7-93B87F57C407}" destId="{F599904C-2EB8-43CF-A683-4E79420B537E}" srcOrd="0" destOrd="0" presId="urn:microsoft.com/office/officeart/2005/8/layout/hierarchy5"/>
    <dgm:cxn modelId="{7B4784DA-6219-4A34-8758-2FB48CB39A28}" type="presParOf" srcId="{F599904C-2EB8-43CF-A683-4E79420B537E}" destId="{AEECED18-E1D4-4121-9F78-5598FB06DA87}" srcOrd="0" destOrd="0" presId="urn:microsoft.com/office/officeart/2005/8/layout/hierarchy5"/>
    <dgm:cxn modelId="{75DD9535-66F0-43C4-A8DF-25EEFC398A2A}" type="presParOf" srcId="{AEECED18-E1D4-4121-9F78-5598FB06DA87}" destId="{D26BEEDE-D4A0-4229-AE07-C0F3DD75948D}" srcOrd="0" destOrd="0" presId="urn:microsoft.com/office/officeart/2005/8/layout/hierarchy5"/>
    <dgm:cxn modelId="{1733F139-2E0C-4CBF-97B0-7F2D7466336E}" type="presParOf" srcId="{AEECED18-E1D4-4121-9F78-5598FB06DA87}" destId="{1E6435DB-EC87-47E5-B587-F4CDAEDC71A9}" srcOrd="1" destOrd="0" presId="urn:microsoft.com/office/officeart/2005/8/layout/hierarchy5"/>
    <dgm:cxn modelId="{11C3CBD2-F887-421C-B15F-9687024C4F60}" type="presParOf" srcId="{1E6435DB-EC87-47E5-B587-F4CDAEDC71A9}" destId="{FEFFB305-178D-4B1A-BE73-39EA4D8C38CD}" srcOrd="0" destOrd="0" presId="urn:microsoft.com/office/officeart/2005/8/layout/hierarchy5"/>
    <dgm:cxn modelId="{474634CD-B5CA-4AC3-923B-6E4411947056}" type="presParOf" srcId="{FEFFB305-178D-4B1A-BE73-39EA4D8C38CD}" destId="{618F113C-3C03-4416-B837-D97DAAD29BA4}" srcOrd="0" destOrd="0" presId="urn:microsoft.com/office/officeart/2005/8/layout/hierarchy5"/>
    <dgm:cxn modelId="{C2E6323B-4CD1-4C08-A37E-2D63064DF154}" type="presParOf" srcId="{FEFFB305-178D-4B1A-BE73-39EA4D8C38CD}" destId="{8888C635-0E68-46F4-A7E9-6383919D3A9B}" srcOrd="1" destOrd="0" presId="urn:microsoft.com/office/officeart/2005/8/layout/hierarchy5"/>
    <dgm:cxn modelId="{80E1274C-6069-4A08-B3C7-AD686CBFB065}" type="presParOf" srcId="{F599904C-2EB8-43CF-A683-4E79420B537E}" destId="{7984272B-38D3-4B3D-AB66-BCCD2D21196D}" srcOrd="1" destOrd="0" presId="urn:microsoft.com/office/officeart/2005/8/layout/hierarchy5"/>
    <dgm:cxn modelId="{7D6C819F-1C14-40A1-8803-F1654CADFDC7}" type="presParOf" srcId="{7984272B-38D3-4B3D-AB66-BCCD2D21196D}" destId="{C2449136-1889-4D36-92D6-203E77A96851}" srcOrd="0" destOrd="0" presId="urn:microsoft.com/office/officeart/2005/8/layout/hierarchy5"/>
    <dgm:cxn modelId="{81344024-74CD-44F2-8E0F-FBCE6B00C8EC}" type="presParOf" srcId="{C2449136-1889-4D36-92D6-203E77A96851}" destId="{572A0351-97B3-49EE-B748-2DA9629CE6BB}" srcOrd="0" destOrd="0" presId="urn:microsoft.com/office/officeart/2005/8/layout/hierarchy5"/>
    <dgm:cxn modelId="{CBD2EB3C-95DD-443E-9A09-DEAE37625811}" type="presParOf" srcId="{C2449136-1889-4D36-92D6-203E77A96851}" destId="{1F097E68-166A-4C05-85AD-A392D194CB02}" srcOrd="1" destOrd="0" presId="urn:microsoft.com/office/officeart/2005/8/layout/hierarchy5"/>
    <dgm:cxn modelId="{16BDFD2D-21FB-41BA-8189-2C2798D90CB1}" type="presParOf" srcId="{7984272B-38D3-4B3D-AB66-BCCD2D21196D}" destId="{A92C26BE-D334-4362-9F2E-DCFA6235D4C2}" srcOrd="1" destOrd="0" presId="urn:microsoft.com/office/officeart/2005/8/layout/hierarchy5"/>
    <dgm:cxn modelId="{2D7C5253-4E19-4CF1-897F-B62452CEE2B9}" type="presParOf" srcId="{A92C26BE-D334-4362-9F2E-DCFA6235D4C2}" destId="{659CCD23-163F-44D9-A6AB-DF8E8155C71E}" srcOrd="0" destOrd="0" presId="urn:microsoft.com/office/officeart/2005/8/layout/hierarchy5"/>
    <dgm:cxn modelId="{35C48267-3E6A-459D-80BE-5566904DC9B6}" type="presParOf" srcId="{7984272B-38D3-4B3D-AB66-BCCD2D21196D}" destId="{69151104-7AC0-4C15-9FB3-E2745168AEE1}" srcOrd="2" destOrd="0" presId="urn:microsoft.com/office/officeart/2005/8/layout/hierarchy5"/>
    <dgm:cxn modelId="{1BC0968A-2607-46F9-9E7E-E34D47EBB97F}" type="presParOf" srcId="{69151104-7AC0-4C15-9FB3-E2745168AEE1}" destId="{69788487-E6A0-4217-A3D7-018109F7C18B}" srcOrd="0" destOrd="0" presId="urn:microsoft.com/office/officeart/2005/8/layout/hierarchy5"/>
    <dgm:cxn modelId="{3F17CA38-1D5F-496E-AE74-5A80DD38766B}" type="presParOf" srcId="{69151104-7AC0-4C15-9FB3-E2745168AEE1}" destId="{2363517D-F627-451F-BA43-85E94F54074A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23B3F5-3B6C-4508-A10D-3D670E2E9A2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AAED8F4-449E-4809-BF0F-C700F7B5A9C7}">
      <dgm:prSet custT="1"/>
      <dgm:spPr/>
      <dgm:t>
        <a:bodyPr/>
        <a:lstStyle/>
        <a:p>
          <a:pPr rtl="0"/>
          <a:r>
            <a:rPr lang="en-US" sz="1600" b="1" dirty="0" smtClean="0"/>
            <a:t>66 patients </a:t>
          </a:r>
          <a:r>
            <a:rPr lang="en-US" sz="1600" dirty="0" smtClean="0"/>
            <a:t>referred by general practitioners received the consultation via </a:t>
          </a:r>
          <a:r>
            <a:rPr lang="en-US" sz="1600" b="1" dirty="0" smtClean="0"/>
            <a:t>the </a:t>
          </a:r>
          <a:r>
            <a:rPr lang="pl-PL" sz="1600" b="1" dirty="0" smtClean="0"/>
            <a:t>T</a:t>
          </a:r>
          <a:r>
            <a:rPr lang="en-US" sz="1600" b="1" dirty="0" err="1" smtClean="0"/>
            <a:t>elepsychiatry</a:t>
          </a:r>
          <a:r>
            <a:rPr lang="en-US" sz="1600" b="1" dirty="0" smtClean="0"/>
            <a:t> service. </a:t>
          </a:r>
          <a:endParaRPr lang="pl-PL" sz="1600" b="1" dirty="0"/>
        </a:p>
      </dgm:t>
    </dgm:pt>
    <dgm:pt modelId="{4E2DB748-951B-4747-A2AF-69B559CF6245}" type="parTrans" cxnId="{9122E6F3-1778-4FDB-8A8C-07BE6BF197EB}">
      <dgm:prSet/>
      <dgm:spPr/>
      <dgm:t>
        <a:bodyPr/>
        <a:lstStyle/>
        <a:p>
          <a:endParaRPr lang="pl-PL"/>
        </a:p>
      </dgm:t>
    </dgm:pt>
    <dgm:pt modelId="{6F54840D-C152-432E-B21F-F4F1B9CE2AB0}" type="sibTrans" cxnId="{9122E6F3-1778-4FDB-8A8C-07BE6BF197EB}">
      <dgm:prSet/>
      <dgm:spPr/>
      <dgm:t>
        <a:bodyPr/>
        <a:lstStyle/>
        <a:p>
          <a:endParaRPr lang="pl-PL"/>
        </a:p>
      </dgm:t>
    </dgm:pt>
    <dgm:pt modelId="{6A9DD20B-22A4-4717-B63A-D397688CE524}">
      <dgm:prSet custT="1"/>
      <dgm:spPr/>
      <dgm:t>
        <a:bodyPr/>
        <a:lstStyle/>
        <a:p>
          <a:pPr rtl="0"/>
          <a:r>
            <a:rPr lang="en-US" sz="1600" dirty="0" smtClean="0"/>
            <a:t>The general practitioner had the initial responsibility </a:t>
          </a:r>
          <a:r>
            <a:rPr lang="en-US" sz="1600" b="1" dirty="0" smtClean="0"/>
            <a:t>of identifying those patients in need of mental health intervention. </a:t>
          </a:r>
          <a:endParaRPr lang="pl-PL" sz="1600" b="1" dirty="0"/>
        </a:p>
      </dgm:t>
    </dgm:pt>
    <dgm:pt modelId="{6B51D597-EE10-4D1D-8CDC-0A2F47F4A8AF}" type="parTrans" cxnId="{32FCDFAB-5DE7-4C75-96B8-82DC92D967D5}">
      <dgm:prSet/>
      <dgm:spPr/>
      <dgm:t>
        <a:bodyPr/>
        <a:lstStyle/>
        <a:p>
          <a:endParaRPr lang="pl-PL"/>
        </a:p>
      </dgm:t>
    </dgm:pt>
    <dgm:pt modelId="{1310A7F4-A0D4-4928-AF30-AAF78339714E}" type="sibTrans" cxnId="{32FCDFAB-5DE7-4C75-96B8-82DC92D967D5}">
      <dgm:prSet/>
      <dgm:spPr/>
      <dgm:t>
        <a:bodyPr/>
        <a:lstStyle/>
        <a:p>
          <a:endParaRPr lang="pl-PL"/>
        </a:p>
      </dgm:t>
    </dgm:pt>
    <dgm:pt modelId="{2D6C1130-02EF-4F69-B4C1-6617D9620C22}">
      <dgm:prSet custT="1"/>
      <dgm:spPr/>
      <dgm:t>
        <a:bodyPr/>
        <a:lstStyle/>
        <a:p>
          <a:pPr rtl="0"/>
          <a:r>
            <a:rPr lang="en-US" sz="1600" dirty="0" smtClean="0"/>
            <a:t>Identification of such patients was typically based on patients themselves </a:t>
          </a:r>
          <a:r>
            <a:rPr lang="en-US" sz="1600" b="1" dirty="0" smtClean="0"/>
            <a:t>presenting symptoms </a:t>
          </a:r>
          <a:r>
            <a:rPr lang="en-US" sz="1600" dirty="0" smtClean="0"/>
            <a:t>or problems that were of a psychological nature. </a:t>
          </a:r>
          <a:endParaRPr lang="pl-PL" sz="1600" dirty="0"/>
        </a:p>
      </dgm:t>
    </dgm:pt>
    <dgm:pt modelId="{1AF41377-40BB-40A0-AEBE-24569F113B53}" type="parTrans" cxnId="{86DDF796-CE01-47D4-AD84-BD7F1E682E26}">
      <dgm:prSet/>
      <dgm:spPr/>
      <dgm:t>
        <a:bodyPr/>
        <a:lstStyle/>
        <a:p>
          <a:endParaRPr lang="pl-PL"/>
        </a:p>
      </dgm:t>
    </dgm:pt>
    <dgm:pt modelId="{46EA4502-E2E0-4658-B540-D1A364779C75}" type="sibTrans" cxnId="{86DDF796-CE01-47D4-AD84-BD7F1E682E26}">
      <dgm:prSet/>
      <dgm:spPr/>
      <dgm:t>
        <a:bodyPr/>
        <a:lstStyle/>
        <a:p>
          <a:endParaRPr lang="pl-PL"/>
        </a:p>
      </dgm:t>
    </dgm:pt>
    <dgm:pt modelId="{370941BD-D13D-4941-A00E-83A54DEAA34A}">
      <dgm:prSet custT="1"/>
      <dgm:spPr/>
      <dgm:t>
        <a:bodyPr/>
        <a:lstStyle/>
        <a:p>
          <a:r>
            <a:rPr lang="en-US" sz="1600" dirty="0" smtClean="0"/>
            <a:t>All patients were given </a:t>
          </a:r>
          <a:r>
            <a:rPr lang="en-US" sz="1600" b="1" dirty="0" smtClean="0"/>
            <a:t>the choice</a:t>
          </a:r>
          <a:r>
            <a:rPr lang="en-US" sz="1600" dirty="0" smtClean="0"/>
            <a:t> between face-to-face consultation, usually with a long waiting list, or </a:t>
          </a:r>
          <a:r>
            <a:rPr lang="pl-PL" sz="1600" dirty="0" smtClean="0"/>
            <a:t>T</a:t>
          </a:r>
          <a:r>
            <a:rPr lang="en-US" sz="1600" dirty="0" err="1" smtClean="0"/>
            <a:t>elepsychiatry</a:t>
          </a:r>
          <a:r>
            <a:rPr lang="en-US" sz="1600" dirty="0" smtClean="0"/>
            <a:t>, waiting max 2 week. </a:t>
          </a:r>
        </a:p>
      </dgm:t>
    </dgm:pt>
    <dgm:pt modelId="{15714927-3FBE-47B1-98B9-FDAD31085E8B}" type="parTrans" cxnId="{3FE68E59-F686-47CC-B588-8464EB8906B5}">
      <dgm:prSet/>
      <dgm:spPr/>
      <dgm:t>
        <a:bodyPr/>
        <a:lstStyle/>
        <a:p>
          <a:endParaRPr lang="pl-PL"/>
        </a:p>
      </dgm:t>
    </dgm:pt>
    <dgm:pt modelId="{74298056-BA46-411A-A614-4AB678903815}" type="sibTrans" cxnId="{3FE68E59-F686-47CC-B588-8464EB8906B5}">
      <dgm:prSet/>
      <dgm:spPr/>
      <dgm:t>
        <a:bodyPr/>
        <a:lstStyle/>
        <a:p>
          <a:endParaRPr lang="pl-PL"/>
        </a:p>
      </dgm:t>
    </dgm:pt>
    <dgm:pt modelId="{E3DF3394-6B0B-4B49-8BB0-7339415881D5}" type="pres">
      <dgm:prSet presAssocID="{7A23B3F5-3B6C-4508-A10D-3D670E2E9A24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B73DD2F-CCD1-448E-90BE-5A22E720FE0F}" type="pres">
      <dgm:prSet presAssocID="{7A23B3F5-3B6C-4508-A10D-3D670E2E9A24}" presName="arrow" presStyleLbl="bgShp" presStyleIdx="0" presStyleCnt="1"/>
      <dgm:spPr/>
    </dgm:pt>
    <dgm:pt modelId="{DA251A22-AD3E-43F9-A6B2-ED378DB20C56}" type="pres">
      <dgm:prSet presAssocID="{7A23B3F5-3B6C-4508-A10D-3D670E2E9A24}" presName="linearProcess" presStyleCnt="0"/>
      <dgm:spPr/>
    </dgm:pt>
    <dgm:pt modelId="{509C31F7-8CDC-41E5-A0EB-D123396C4596}" type="pres">
      <dgm:prSet presAssocID="{0AAED8F4-449E-4809-BF0F-C700F7B5A9C7}" presName="textNode" presStyleLbl="node1" presStyleIdx="0" presStyleCnt="4" custScaleY="1142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7A16484-D62D-4E92-A813-2503FE90F049}" type="pres">
      <dgm:prSet presAssocID="{6F54840D-C152-432E-B21F-F4F1B9CE2AB0}" presName="sibTrans" presStyleCnt="0"/>
      <dgm:spPr/>
    </dgm:pt>
    <dgm:pt modelId="{4AE1A5D2-C12F-48F7-AA23-73A1FB06EC52}" type="pres">
      <dgm:prSet presAssocID="{6A9DD20B-22A4-4717-B63A-D397688CE524}" presName="textNode" presStyleLbl="node1" presStyleIdx="1" presStyleCnt="4" custScaleY="1142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B80499-27CF-43F6-9AF4-4DAF90DCF59A}" type="pres">
      <dgm:prSet presAssocID="{1310A7F4-A0D4-4928-AF30-AAF78339714E}" presName="sibTrans" presStyleCnt="0"/>
      <dgm:spPr/>
    </dgm:pt>
    <dgm:pt modelId="{C3CAE55E-3BCB-41CE-9259-5F309C937A75}" type="pres">
      <dgm:prSet presAssocID="{2D6C1130-02EF-4F69-B4C1-6617D9620C22}" presName="textNode" presStyleLbl="node1" presStyleIdx="2" presStyleCnt="4" custScaleY="1142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D3464F2-DC1D-4EF4-A14B-8D98D7CF366B}" type="pres">
      <dgm:prSet presAssocID="{46EA4502-E2E0-4658-B540-D1A364779C75}" presName="sibTrans" presStyleCnt="0"/>
      <dgm:spPr/>
    </dgm:pt>
    <dgm:pt modelId="{61C03DCF-F9A1-4A7E-A29B-082016A1D513}" type="pres">
      <dgm:prSet presAssocID="{370941BD-D13D-4941-A00E-83A54DEAA34A}" presName="textNode" presStyleLbl="node1" presStyleIdx="3" presStyleCnt="4" custScaleY="1142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856D3B7-7AE4-4D19-A3DB-86F50215856B}" type="presOf" srcId="{7A23B3F5-3B6C-4508-A10D-3D670E2E9A24}" destId="{E3DF3394-6B0B-4B49-8BB0-7339415881D5}" srcOrd="0" destOrd="0" presId="urn:microsoft.com/office/officeart/2005/8/layout/hProcess9"/>
    <dgm:cxn modelId="{9122E6F3-1778-4FDB-8A8C-07BE6BF197EB}" srcId="{7A23B3F5-3B6C-4508-A10D-3D670E2E9A24}" destId="{0AAED8F4-449E-4809-BF0F-C700F7B5A9C7}" srcOrd="0" destOrd="0" parTransId="{4E2DB748-951B-4747-A2AF-69B559CF6245}" sibTransId="{6F54840D-C152-432E-B21F-F4F1B9CE2AB0}"/>
    <dgm:cxn modelId="{6D7B396D-395B-4942-9BB4-3D881B335823}" type="presOf" srcId="{0AAED8F4-449E-4809-BF0F-C700F7B5A9C7}" destId="{509C31F7-8CDC-41E5-A0EB-D123396C4596}" srcOrd="0" destOrd="0" presId="urn:microsoft.com/office/officeart/2005/8/layout/hProcess9"/>
    <dgm:cxn modelId="{32FCDFAB-5DE7-4C75-96B8-82DC92D967D5}" srcId="{7A23B3F5-3B6C-4508-A10D-3D670E2E9A24}" destId="{6A9DD20B-22A4-4717-B63A-D397688CE524}" srcOrd="1" destOrd="0" parTransId="{6B51D597-EE10-4D1D-8CDC-0A2F47F4A8AF}" sibTransId="{1310A7F4-A0D4-4928-AF30-AAF78339714E}"/>
    <dgm:cxn modelId="{3FE68E59-F686-47CC-B588-8464EB8906B5}" srcId="{7A23B3F5-3B6C-4508-A10D-3D670E2E9A24}" destId="{370941BD-D13D-4941-A00E-83A54DEAA34A}" srcOrd="3" destOrd="0" parTransId="{15714927-3FBE-47B1-98B9-FDAD31085E8B}" sibTransId="{74298056-BA46-411A-A614-4AB678903815}"/>
    <dgm:cxn modelId="{86DDF796-CE01-47D4-AD84-BD7F1E682E26}" srcId="{7A23B3F5-3B6C-4508-A10D-3D670E2E9A24}" destId="{2D6C1130-02EF-4F69-B4C1-6617D9620C22}" srcOrd="2" destOrd="0" parTransId="{1AF41377-40BB-40A0-AEBE-24569F113B53}" sibTransId="{46EA4502-E2E0-4658-B540-D1A364779C75}"/>
    <dgm:cxn modelId="{1BFFFFF1-1BA0-4790-8E18-60B320578DFD}" type="presOf" srcId="{6A9DD20B-22A4-4717-B63A-D397688CE524}" destId="{4AE1A5D2-C12F-48F7-AA23-73A1FB06EC52}" srcOrd="0" destOrd="0" presId="urn:microsoft.com/office/officeart/2005/8/layout/hProcess9"/>
    <dgm:cxn modelId="{060FB882-1361-4EBB-A0DA-204E643B6B13}" type="presOf" srcId="{2D6C1130-02EF-4F69-B4C1-6617D9620C22}" destId="{C3CAE55E-3BCB-41CE-9259-5F309C937A75}" srcOrd="0" destOrd="0" presId="urn:microsoft.com/office/officeart/2005/8/layout/hProcess9"/>
    <dgm:cxn modelId="{DBC7A827-7EED-4DE4-9D8C-1017C43047E6}" type="presOf" srcId="{370941BD-D13D-4941-A00E-83A54DEAA34A}" destId="{61C03DCF-F9A1-4A7E-A29B-082016A1D513}" srcOrd="0" destOrd="0" presId="urn:microsoft.com/office/officeart/2005/8/layout/hProcess9"/>
    <dgm:cxn modelId="{C002A08D-18C8-4342-A0ED-E293E8375F56}" type="presParOf" srcId="{E3DF3394-6B0B-4B49-8BB0-7339415881D5}" destId="{2B73DD2F-CCD1-448E-90BE-5A22E720FE0F}" srcOrd="0" destOrd="0" presId="urn:microsoft.com/office/officeart/2005/8/layout/hProcess9"/>
    <dgm:cxn modelId="{808F8113-864C-43E2-A2CB-E541676B3CAB}" type="presParOf" srcId="{E3DF3394-6B0B-4B49-8BB0-7339415881D5}" destId="{DA251A22-AD3E-43F9-A6B2-ED378DB20C56}" srcOrd="1" destOrd="0" presId="urn:microsoft.com/office/officeart/2005/8/layout/hProcess9"/>
    <dgm:cxn modelId="{E36C4A61-2702-417A-860E-8C31AA486E5A}" type="presParOf" srcId="{DA251A22-AD3E-43F9-A6B2-ED378DB20C56}" destId="{509C31F7-8CDC-41E5-A0EB-D123396C4596}" srcOrd="0" destOrd="0" presId="urn:microsoft.com/office/officeart/2005/8/layout/hProcess9"/>
    <dgm:cxn modelId="{AF2572CF-E704-4599-992E-787E551FD4F6}" type="presParOf" srcId="{DA251A22-AD3E-43F9-A6B2-ED378DB20C56}" destId="{27A16484-D62D-4E92-A813-2503FE90F049}" srcOrd="1" destOrd="0" presId="urn:microsoft.com/office/officeart/2005/8/layout/hProcess9"/>
    <dgm:cxn modelId="{303F1A4D-35A8-44B5-925E-B197394DA8E2}" type="presParOf" srcId="{DA251A22-AD3E-43F9-A6B2-ED378DB20C56}" destId="{4AE1A5D2-C12F-48F7-AA23-73A1FB06EC52}" srcOrd="2" destOrd="0" presId="urn:microsoft.com/office/officeart/2005/8/layout/hProcess9"/>
    <dgm:cxn modelId="{0C76FF89-26AC-458C-80D2-7DB4FDD19B07}" type="presParOf" srcId="{DA251A22-AD3E-43F9-A6B2-ED378DB20C56}" destId="{E7B80499-27CF-43F6-9AF4-4DAF90DCF59A}" srcOrd="3" destOrd="0" presId="urn:microsoft.com/office/officeart/2005/8/layout/hProcess9"/>
    <dgm:cxn modelId="{259659E6-B01D-4A78-B936-55C4E9E8970C}" type="presParOf" srcId="{DA251A22-AD3E-43F9-A6B2-ED378DB20C56}" destId="{C3CAE55E-3BCB-41CE-9259-5F309C937A75}" srcOrd="4" destOrd="0" presId="urn:microsoft.com/office/officeart/2005/8/layout/hProcess9"/>
    <dgm:cxn modelId="{BA4EA750-AC5A-4CF0-864F-DCD213B1E20E}" type="presParOf" srcId="{DA251A22-AD3E-43F9-A6B2-ED378DB20C56}" destId="{5D3464F2-DC1D-4EF4-A14B-8D98D7CF366B}" srcOrd="5" destOrd="0" presId="urn:microsoft.com/office/officeart/2005/8/layout/hProcess9"/>
    <dgm:cxn modelId="{8A71057C-ED96-476D-9A73-877D5D9224BE}" type="presParOf" srcId="{DA251A22-AD3E-43F9-A6B2-ED378DB20C56}" destId="{61C03DCF-F9A1-4A7E-A29B-082016A1D51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6B633D-2736-41BC-A5B8-2659939F3A8E}" type="doc">
      <dgm:prSet loTypeId="urn:microsoft.com/office/officeart/2005/8/layout/default#8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pl-PL"/>
        </a:p>
      </dgm:t>
    </dgm:pt>
    <dgm:pt modelId="{41611E3C-A9CF-4E36-8AA6-EDA7B442E3F7}">
      <dgm:prSet/>
      <dgm:spPr/>
      <dgm:t>
        <a:bodyPr/>
        <a:lstStyle/>
        <a:p>
          <a:pPr rtl="0"/>
          <a:r>
            <a:rPr lang="en-US" dirty="0" smtClean="0"/>
            <a:t>The patients that were offered sessions with psychologists</a:t>
          </a:r>
          <a:r>
            <a:rPr lang="en-US" b="1" dirty="0" smtClean="0"/>
            <a:t> have been pleased </a:t>
          </a:r>
          <a:r>
            <a:rPr lang="en-US" dirty="0" smtClean="0"/>
            <a:t>with the way the technology functioned (i.e. picture, sound). </a:t>
          </a:r>
          <a:endParaRPr lang="pl-PL" dirty="0"/>
        </a:p>
      </dgm:t>
    </dgm:pt>
    <dgm:pt modelId="{22AD37C1-E7C2-4B04-A52E-933EF0DF7A1D}" type="parTrans" cxnId="{649B3299-5162-4386-A457-2C5170C7ACF8}">
      <dgm:prSet/>
      <dgm:spPr/>
      <dgm:t>
        <a:bodyPr/>
        <a:lstStyle/>
        <a:p>
          <a:endParaRPr lang="pl-PL"/>
        </a:p>
      </dgm:t>
    </dgm:pt>
    <dgm:pt modelId="{5C028B73-47A8-4BE3-A5AC-C898F18B4CF1}" type="sibTrans" cxnId="{649B3299-5162-4386-A457-2C5170C7ACF8}">
      <dgm:prSet/>
      <dgm:spPr/>
      <dgm:t>
        <a:bodyPr/>
        <a:lstStyle/>
        <a:p>
          <a:endParaRPr lang="pl-PL"/>
        </a:p>
      </dgm:t>
    </dgm:pt>
    <dgm:pt modelId="{16BF2550-3EED-422C-A9C5-C5096AC03634}">
      <dgm:prSet/>
      <dgm:spPr/>
      <dgm:t>
        <a:bodyPr/>
        <a:lstStyle/>
        <a:p>
          <a:pPr rtl="0"/>
          <a:r>
            <a:rPr lang="en-US" b="1" dirty="0" smtClean="0"/>
            <a:t>They felt secure </a:t>
          </a:r>
          <a:r>
            <a:rPr lang="en-US" dirty="0" smtClean="0"/>
            <a:t>even though they had never tried </a:t>
          </a:r>
          <a:r>
            <a:rPr lang="pl-PL" dirty="0" smtClean="0"/>
            <a:t>T</a:t>
          </a:r>
          <a:r>
            <a:rPr lang="en-US" dirty="0" err="1" smtClean="0"/>
            <a:t>elepsychology</a:t>
          </a:r>
          <a:r>
            <a:rPr lang="en-US" dirty="0" smtClean="0"/>
            <a:t> treatment before. </a:t>
          </a:r>
          <a:endParaRPr lang="pl-PL" dirty="0"/>
        </a:p>
      </dgm:t>
    </dgm:pt>
    <dgm:pt modelId="{101FC6F9-73B5-46ED-8931-8A46A636680A}" type="parTrans" cxnId="{FAAAA7A2-2B83-40F9-9144-86C3D4713D41}">
      <dgm:prSet/>
      <dgm:spPr/>
      <dgm:t>
        <a:bodyPr/>
        <a:lstStyle/>
        <a:p>
          <a:endParaRPr lang="pl-PL"/>
        </a:p>
      </dgm:t>
    </dgm:pt>
    <dgm:pt modelId="{3A39DB1B-77D8-4B5F-BACA-648E3F3BAE31}" type="sibTrans" cxnId="{FAAAA7A2-2B83-40F9-9144-86C3D4713D41}">
      <dgm:prSet/>
      <dgm:spPr/>
      <dgm:t>
        <a:bodyPr/>
        <a:lstStyle/>
        <a:p>
          <a:endParaRPr lang="pl-PL"/>
        </a:p>
      </dgm:t>
    </dgm:pt>
    <dgm:pt modelId="{62BCE9A7-7291-4391-A4F5-C0865FDF0634}">
      <dgm:prSet/>
      <dgm:spPr/>
      <dgm:t>
        <a:bodyPr/>
        <a:lstStyle/>
        <a:p>
          <a:pPr rtl="0"/>
          <a:r>
            <a:rPr lang="en-US" dirty="0" smtClean="0"/>
            <a:t>Some of them had been attending </a:t>
          </a:r>
          <a:r>
            <a:rPr lang="en-US" b="1" dirty="0" smtClean="0"/>
            <a:t>treatment face to face before.</a:t>
          </a:r>
          <a:endParaRPr lang="pl-PL" b="1" dirty="0"/>
        </a:p>
      </dgm:t>
    </dgm:pt>
    <dgm:pt modelId="{E00A294A-132A-4947-B58F-221066CE5634}" type="parTrans" cxnId="{3455A860-E833-4183-ACC4-61059917B99C}">
      <dgm:prSet/>
      <dgm:spPr/>
      <dgm:t>
        <a:bodyPr/>
        <a:lstStyle/>
        <a:p>
          <a:endParaRPr lang="pl-PL"/>
        </a:p>
      </dgm:t>
    </dgm:pt>
    <dgm:pt modelId="{57278675-4D2D-446F-8D1D-C81B39E8EFB3}" type="sibTrans" cxnId="{3455A860-E833-4183-ACC4-61059917B99C}">
      <dgm:prSet/>
      <dgm:spPr/>
      <dgm:t>
        <a:bodyPr/>
        <a:lstStyle/>
        <a:p>
          <a:endParaRPr lang="pl-PL"/>
        </a:p>
      </dgm:t>
    </dgm:pt>
    <dgm:pt modelId="{4C29D315-8E69-4F5F-BF82-4A81B0FCD028}">
      <dgm:prSet/>
      <dgm:spPr/>
      <dgm:t>
        <a:bodyPr/>
        <a:lstStyle/>
        <a:p>
          <a:pPr rtl="0"/>
          <a:r>
            <a:rPr lang="en-US" dirty="0" smtClean="0"/>
            <a:t>Participants indicated that the treatment </a:t>
          </a:r>
          <a:r>
            <a:rPr lang="en-US" b="1" dirty="0" smtClean="0"/>
            <a:t>improved their ability to cope in general and better understand the</a:t>
          </a:r>
          <a:r>
            <a:rPr lang="en-US" dirty="0" smtClean="0"/>
            <a:t> </a:t>
          </a:r>
          <a:r>
            <a:rPr lang="en-US" b="1" dirty="0" err="1" smtClean="0"/>
            <a:t>ir</a:t>
          </a:r>
          <a:r>
            <a:rPr lang="en-US" b="1" dirty="0" smtClean="0"/>
            <a:t> problems</a:t>
          </a:r>
          <a:r>
            <a:rPr lang="en-US" dirty="0" smtClean="0"/>
            <a:t>, but the outcome </a:t>
          </a:r>
          <a:r>
            <a:rPr lang="en-US" b="1" dirty="0" smtClean="0"/>
            <a:t>varied</a:t>
          </a:r>
          <a:r>
            <a:rPr lang="en-US" dirty="0" smtClean="0"/>
            <a:t> regarding </a:t>
          </a:r>
          <a:r>
            <a:rPr lang="en-US" b="1" dirty="0" smtClean="0"/>
            <a:t>improvement</a:t>
          </a:r>
          <a:r>
            <a:rPr lang="pl-PL" b="1" dirty="0" smtClean="0"/>
            <a:t> </a:t>
          </a:r>
          <a:r>
            <a:rPr lang="en-US" b="1" dirty="0" smtClean="0"/>
            <a:t>within family life, mental state and interest in different activities. </a:t>
          </a:r>
          <a:endParaRPr lang="pl-PL" b="1" dirty="0"/>
        </a:p>
      </dgm:t>
    </dgm:pt>
    <dgm:pt modelId="{1381D9FB-9488-4862-A1D9-CE9D30F52175}" type="parTrans" cxnId="{F9A1811E-AA2D-405F-B827-D0B244A1AED7}">
      <dgm:prSet/>
      <dgm:spPr/>
      <dgm:t>
        <a:bodyPr/>
        <a:lstStyle/>
        <a:p>
          <a:endParaRPr lang="pl-PL"/>
        </a:p>
      </dgm:t>
    </dgm:pt>
    <dgm:pt modelId="{F674FC9D-1FB1-4461-BC9B-22C2C04A970B}" type="sibTrans" cxnId="{F9A1811E-AA2D-405F-B827-D0B244A1AED7}">
      <dgm:prSet/>
      <dgm:spPr/>
      <dgm:t>
        <a:bodyPr/>
        <a:lstStyle/>
        <a:p>
          <a:endParaRPr lang="pl-PL"/>
        </a:p>
      </dgm:t>
    </dgm:pt>
    <dgm:pt modelId="{A7B0DC72-CB13-4D10-9551-8BFBB206DD3D}" type="pres">
      <dgm:prSet presAssocID="{626B633D-2736-41BC-A5B8-2659939F3A8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4E1B168-472F-4146-8353-0E2A5C26D5CC}" type="pres">
      <dgm:prSet presAssocID="{41611E3C-A9CF-4E36-8AA6-EDA7B442E3F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83DD66B-F207-4466-AF5C-FAA67463FE6A}" type="pres">
      <dgm:prSet presAssocID="{5C028B73-47A8-4BE3-A5AC-C898F18B4CF1}" presName="sibTrans" presStyleCnt="0"/>
      <dgm:spPr/>
    </dgm:pt>
    <dgm:pt modelId="{0FF9BF9D-E684-42A4-86ED-549A34C063E5}" type="pres">
      <dgm:prSet presAssocID="{16BF2550-3EED-422C-A9C5-C5096AC0363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4D8C783-8A10-47EA-A593-8D300519B154}" type="pres">
      <dgm:prSet presAssocID="{3A39DB1B-77D8-4B5F-BACA-648E3F3BAE31}" presName="sibTrans" presStyleCnt="0"/>
      <dgm:spPr/>
    </dgm:pt>
    <dgm:pt modelId="{DA84D073-34E5-4B94-8182-73959B84FC36}" type="pres">
      <dgm:prSet presAssocID="{62BCE9A7-7291-4391-A4F5-C0865FDF063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29EE4AF-3C8A-4A8E-94BA-5A8A19870529}" type="pres">
      <dgm:prSet presAssocID="{57278675-4D2D-446F-8D1D-C81B39E8EFB3}" presName="sibTrans" presStyleCnt="0"/>
      <dgm:spPr/>
    </dgm:pt>
    <dgm:pt modelId="{AF1AE02C-E68C-4454-9AA1-032FBFC51843}" type="pres">
      <dgm:prSet presAssocID="{4C29D315-8E69-4F5F-BF82-4A81B0FCD02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D853131-90A9-4598-B232-A290C7FE64D3}" type="presOf" srcId="{62BCE9A7-7291-4391-A4F5-C0865FDF0634}" destId="{DA84D073-34E5-4B94-8182-73959B84FC36}" srcOrd="0" destOrd="0" presId="urn:microsoft.com/office/officeart/2005/8/layout/default#8"/>
    <dgm:cxn modelId="{BF391790-9E7F-4FCE-8D3D-D729B9CA9500}" type="presOf" srcId="{626B633D-2736-41BC-A5B8-2659939F3A8E}" destId="{A7B0DC72-CB13-4D10-9551-8BFBB206DD3D}" srcOrd="0" destOrd="0" presId="urn:microsoft.com/office/officeart/2005/8/layout/default#8"/>
    <dgm:cxn modelId="{649B3299-5162-4386-A457-2C5170C7ACF8}" srcId="{626B633D-2736-41BC-A5B8-2659939F3A8E}" destId="{41611E3C-A9CF-4E36-8AA6-EDA7B442E3F7}" srcOrd="0" destOrd="0" parTransId="{22AD37C1-E7C2-4B04-A52E-933EF0DF7A1D}" sibTransId="{5C028B73-47A8-4BE3-A5AC-C898F18B4CF1}"/>
    <dgm:cxn modelId="{A76B4DA6-ACDB-45C4-9C56-726FE6881419}" type="presOf" srcId="{41611E3C-A9CF-4E36-8AA6-EDA7B442E3F7}" destId="{D4E1B168-472F-4146-8353-0E2A5C26D5CC}" srcOrd="0" destOrd="0" presId="urn:microsoft.com/office/officeart/2005/8/layout/default#8"/>
    <dgm:cxn modelId="{423ABE7F-DB70-4FCE-9454-2465BA99E8B0}" type="presOf" srcId="{16BF2550-3EED-422C-A9C5-C5096AC03634}" destId="{0FF9BF9D-E684-42A4-86ED-549A34C063E5}" srcOrd="0" destOrd="0" presId="urn:microsoft.com/office/officeart/2005/8/layout/default#8"/>
    <dgm:cxn modelId="{FAAAA7A2-2B83-40F9-9144-86C3D4713D41}" srcId="{626B633D-2736-41BC-A5B8-2659939F3A8E}" destId="{16BF2550-3EED-422C-A9C5-C5096AC03634}" srcOrd="1" destOrd="0" parTransId="{101FC6F9-73B5-46ED-8931-8A46A636680A}" sibTransId="{3A39DB1B-77D8-4B5F-BACA-648E3F3BAE31}"/>
    <dgm:cxn modelId="{F9A1811E-AA2D-405F-B827-D0B244A1AED7}" srcId="{626B633D-2736-41BC-A5B8-2659939F3A8E}" destId="{4C29D315-8E69-4F5F-BF82-4A81B0FCD028}" srcOrd="3" destOrd="0" parTransId="{1381D9FB-9488-4862-A1D9-CE9D30F52175}" sibTransId="{F674FC9D-1FB1-4461-BC9B-22C2C04A970B}"/>
    <dgm:cxn modelId="{BAD84483-EABE-45FC-B65E-2F7004FD5C6D}" type="presOf" srcId="{4C29D315-8E69-4F5F-BF82-4A81B0FCD028}" destId="{AF1AE02C-E68C-4454-9AA1-032FBFC51843}" srcOrd="0" destOrd="0" presId="urn:microsoft.com/office/officeart/2005/8/layout/default#8"/>
    <dgm:cxn modelId="{3455A860-E833-4183-ACC4-61059917B99C}" srcId="{626B633D-2736-41BC-A5B8-2659939F3A8E}" destId="{62BCE9A7-7291-4391-A4F5-C0865FDF0634}" srcOrd="2" destOrd="0" parTransId="{E00A294A-132A-4947-B58F-221066CE5634}" sibTransId="{57278675-4D2D-446F-8D1D-C81B39E8EFB3}"/>
    <dgm:cxn modelId="{CC4AAA8B-7A81-4EC1-9D39-BF883A1B53EB}" type="presParOf" srcId="{A7B0DC72-CB13-4D10-9551-8BFBB206DD3D}" destId="{D4E1B168-472F-4146-8353-0E2A5C26D5CC}" srcOrd="0" destOrd="0" presId="urn:microsoft.com/office/officeart/2005/8/layout/default#8"/>
    <dgm:cxn modelId="{460FD085-B3A4-46CA-94DA-3BDD847F1300}" type="presParOf" srcId="{A7B0DC72-CB13-4D10-9551-8BFBB206DD3D}" destId="{D83DD66B-F207-4466-AF5C-FAA67463FE6A}" srcOrd="1" destOrd="0" presId="urn:microsoft.com/office/officeart/2005/8/layout/default#8"/>
    <dgm:cxn modelId="{9D1A9F90-F6F7-49C9-94C7-A7F7E328A8F4}" type="presParOf" srcId="{A7B0DC72-CB13-4D10-9551-8BFBB206DD3D}" destId="{0FF9BF9D-E684-42A4-86ED-549A34C063E5}" srcOrd="2" destOrd="0" presId="urn:microsoft.com/office/officeart/2005/8/layout/default#8"/>
    <dgm:cxn modelId="{24082F7B-FC05-4FC3-802D-04F6656F53C7}" type="presParOf" srcId="{A7B0DC72-CB13-4D10-9551-8BFBB206DD3D}" destId="{E4D8C783-8A10-47EA-A593-8D300519B154}" srcOrd="3" destOrd="0" presId="urn:microsoft.com/office/officeart/2005/8/layout/default#8"/>
    <dgm:cxn modelId="{3D5D55EF-75B9-41C6-93F9-C4F610BE0C9E}" type="presParOf" srcId="{A7B0DC72-CB13-4D10-9551-8BFBB206DD3D}" destId="{DA84D073-34E5-4B94-8182-73959B84FC36}" srcOrd="4" destOrd="0" presId="urn:microsoft.com/office/officeart/2005/8/layout/default#8"/>
    <dgm:cxn modelId="{6FD8FCD8-7707-4811-99F8-8BAF8344898E}" type="presParOf" srcId="{A7B0DC72-CB13-4D10-9551-8BFBB206DD3D}" destId="{929EE4AF-3C8A-4A8E-94BA-5A8A19870529}" srcOrd="5" destOrd="0" presId="urn:microsoft.com/office/officeart/2005/8/layout/default#8"/>
    <dgm:cxn modelId="{1B871356-DAC3-42C3-9683-E4BA708BBF27}" type="presParOf" srcId="{A7B0DC72-CB13-4D10-9551-8BFBB206DD3D}" destId="{AF1AE02C-E68C-4454-9AA1-032FBFC51843}" srcOrd="6" destOrd="0" presId="urn:microsoft.com/office/officeart/2005/8/layout/default#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F64B2E-C853-41D1-AA22-039C530E47BA}" type="doc">
      <dgm:prSet loTypeId="urn:microsoft.com/office/officeart/2005/8/layout/default#9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pl-PL"/>
        </a:p>
      </dgm:t>
    </dgm:pt>
    <dgm:pt modelId="{B6D6B776-1C2F-4D0A-9239-916AA3600923}">
      <dgm:prSet custT="1"/>
      <dgm:spPr/>
      <dgm:t>
        <a:bodyPr/>
        <a:lstStyle/>
        <a:p>
          <a:pPr rtl="0"/>
          <a:r>
            <a:rPr lang="pl-PL" sz="2400" dirty="0" err="1" smtClean="0"/>
            <a:t>GP’s</a:t>
          </a:r>
          <a:r>
            <a:rPr lang="pl-PL" sz="2400" b="0" dirty="0" smtClean="0"/>
            <a:t> </a:t>
          </a:r>
          <a:r>
            <a:rPr lang="pl-PL" sz="2400" b="0" dirty="0" err="1" smtClean="0"/>
            <a:t>reported</a:t>
          </a:r>
          <a:r>
            <a:rPr lang="pl-PL" sz="2400" b="0" dirty="0" smtClean="0"/>
            <a:t> </a:t>
          </a:r>
          <a:r>
            <a:rPr lang="pl-PL" sz="2400" b="1" dirty="0" smtClean="0"/>
            <a:t>high </a:t>
          </a:r>
          <a:r>
            <a:rPr lang="pl-PL" sz="2400" b="1" dirty="0" err="1" smtClean="0"/>
            <a:t>level</a:t>
          </a:r>
          <a:r>
            <a:rPr lang="pl-PL" sz="2400" b="1" dirty="0" smtClean="0"/>
            <a:t> of </a:t>
          </a:r>
          <a:r>
            <a:rPr lang="pl-PL" sz="2400" b="1" dirty="0" err="1" smtClean="0"/>
            <a:t>satisfaction</a:t>
          </a:r>
          <a:r>
            <a:rPr lang="pl-PL" sz="2400" b="1" dirty="0" smtClean="0"/>
            <a:t> </a:t>
          </a:r>
          <a:r>
            <a:rPr lang="pl-PL" sz="2400" dirty="0" err="1" smtClean="0"/>
            <a:t>with</a:t>
          </a:r>
          <a:r>
            <a:rPr lang="pl-PL" sz="2400" dirty="0" smtClean="0"/>
            <a:t> </a:t>
          </a:r>
          <a:r>
            <a:rPr lang="pl-PL" sz="2400" dirty="0" err="1" smtClean="0"/>
            <a:t>the</a:t>
          </a:r>
          <a:r>
            <a:rPr lang="pl-PL" sz="2400" dirty="0" smtClean="0"/>
            <a:t> </a:t>
          </a:r>
          <a:r>
            <a:rPr lang="pl-PL" sz="2400" dirty="0" err="1" smtClean="0"/>
            <a:t>Shared</a:t>
          </a:r>
          <a:r>
            <a:rPr lang="pl-PL" sz="2400" dirty="0" smtClean="0"/>
            <a:t> </a:t>
          </a:r>
          <a:r>
            <a:rPr lang="pl-PL" sz="2400" dirty="0" err="1" smtClean="0"/>
            <a:t>Care</a:t>
          </a:r>
          <a:r>
            <a:rPr lang="pl-PL" sz="2400" dirty="0" smtClean="0"/>
            <a:t> Service</a:t>
          </a:r>
          <a:endParaRPr lang="pl-PL" sz="2400" dirty="0"/>
        </a:p>
      </dgm:t>
    </dgm:pt>
    <dgm:pt modelId="{3D344C6C-36DC-43D6-B66D-44A54B548358}" type="parTrans" cxnId="{0B20ADDC-718E-4044-A391-6351E93D5745}">
      <dgm:prSet/>
      <dgm:spPr/>
      <dgm:t>
        <a:bodyPr/>
        <a:lstStyle/>
        <a:p>
          <a:endParaRPr lang="pl-PL"/>
        </a:p>
      </dgm:t>
    </dgm:pt>
    <dgm:pt modelId="{6E24F459-0B20-4566-9DD2-63DEC898120C}" type="sibTrans" cxnId="{0B20ADDC-718E-4044-A391-6351E93D5745}">
      <dgm:prSet/>
      <dgm:spPr/>
      <dgm:t>
        <a:bodyPr/>
        <a:lstStyle/>
        <a:p>
          <a:endParaRPr lang="pl-PL"/>
        </a:p>
      </dgm:t>
    </dgm:pt>
    <dgm:pt modelId="{5B911A23-6BAF-4DB1-A7D8-3C2951D3C449}">
      <dgm:prSet/>
      <dgm:spPr/>
      <dgm:t>
        <a:bodyPr/>
        <a:lstStyle/>
        <a:p>
          <a:pPr rtl="0"/>
          <a:r>
            <a:rPr lang="en-US" dirty="0" smtClean="0"/>
            <a:t>Noteworthy on the replies from the general practitioners is that </a:t>
          </a:r>
          <a:r>
            <a:rPr lang="en-US" b="1" dirty="0" smtClean="0"/>
            <a:t>all answers were positive</a:t>
          </a:r>
          <a:r>
            <a:rPr lang="en-US" dirty="0" smtClean="0"/>
            <a:t>, either excellent or good, and that specifically the idea of continuing working with </a:t>
          </a:r>
          <a:r>
            <a:rPr lang="en-US" dirty="0" err="1" smtClean="0"/>
            <a:t>telepsychiatry</a:t>
          </a:r>
          <a:r>
            <a:rPr lang="en-US" dirty="0" smtClean="0"/>
            <a:t> received 100% support. </a:t>
          </a:r>
          <a:endParaRPr lang="pl-PL" dirty="0"/>
        </a:p>
      </dgm:t>
    </dgm:pt>
    <dgm:pt modelId="{A6A72715-4C5C-4886-8F17-2025680A2E77}" type="parTrans" cxnId="{20C34308-51A0-4522-A84C-6415AEE8F666}">
      <dgm:prSet/>
      <dgm:spPr/>
      <dgm:t>
        <a:bodyPr/>
        <a:lstStyle/>
        <a:p>
          <a:endParaRPr lang="pl-PL"/>
        </a:p>
      </dgm:t>
    </dgm:pt>
    <dgm:pt modelId="{FC0197C4-DC37-412B-8D5B-09538AB366A7}" type="sibTrans" cxnId="{20C34308-51A0-4522-A84C-6415AEE8F666}">
      <dgm:prSet/>
      <dgm:spPr/>
      <dgm:t>
        <a:bodyPr/>
        <a:lstStyle/>
        <a:p>
          <a:endParaRPr lang="pl-PL"/>
        </a:p>
      </dgm:t>
    </dgm:pt>
    <dgm:pt modelId="{53712A46-FB49-4875-A636-64D443330D92}">
      <dgm:prSet/>
      <dgm:spPr/>
      <dgm:t>
        <a:bodyPr/>
        <a:lstStyle/>
        <a:p>
          <a:pPr rtl="0"/>
          <a:r>
            <a:rPr lang="en-US" dirty="0" smtClean="0"/>
            <a:t>General practitioners were </a:t>
          </a:r>
          <a:r>
            <a:rPr lang="en-US" b="1" dirty="0" smtClean="0"/>
            <a:t>satisfied with the practical issues regarded the collaboration</a:t>
          </a:r>
          <a:r>
            <a:rPr lang="en-US" dirty="0" smtClean="0"/>
            <a:t>, such as introduction to the project and equipment and coordination of the project. They also reported that they benefited from shared care cooperation</a:t>
          </a:r>
          <a:r>
            <a:rPr lang="pl-PL" dirty="0" smtClean="0"/>
            <a:t>.</a:t>
          </a:r>
          <a:endParaRPr lang="en-US" dirty="0"/>
        </a:p>
      </dgm:t>
    </dgm:pt>
    <dgm:pt modelId="{B02D7F84-5897-4F68-86A6-00CF35E0333F}" type="parTrans" cxnId="{B89CC3E6-2A80-4D35-8BD6-2F0E16A85875}">
      <dgm:prSet/>
      <dgm:spPr/>
      <dgm:t>
        <a:bodyPr/>
        <a:lstStyle/>
        <a:p>
          <a:endParaRPr lang="pl-PL"/>
        </a:p>
      </dgm:t>
    </dgm:pt>
    <dgm:pt modelId="{6099AD31-8D60-4EDC-B4C9-BD8271F42571}" type="sibTrans" cxnId="{B89CC3E6-2A80-4D35-8BD6-2F0E16A85875}">
      <dgm:prSet/>
      <dgm:spPr/>
      <dgm:t>
        <a:bodyPr/>
        <a:lstStyle/>
        <a:p>
          <a:endParaRPr lang="pl-PL"/>
        </a:p>
      </dgm:t>
    </dgm:pt>
    <dgm:pt modelId="{71B23371-E185-4D30-9E7B-2288770073A4}" type="pres">
      <dgm:prSet presAssocID="{B6F64B2E-C853-41D1-AA22-039C530E47B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A9E9B6F-22C2-4A77-A4BB-B61B840B016D}" type="pres">
      <dgm:prSet presAssocID="{B6D6B776-1C2F-4D0A-9239-916AA360092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19A9AEF-593D-4AC9-9EF3-56F2FCE112CC}" type="pres">
      <dgm:prSet presAssocID="{6E24F459-0B20-4566-9DD2-63DEC898120C}" presName="sibTrans" presStyleCnt="0"/>
      <dgm:spPr/>
    </dgm:pt>
    <dgm:pt modelId="{B402E0EE-849C-4078-9006-97FD4C5C2F57}" type="pres">
      <dgm:prSet presAssocID="{5B911A23-6BAF-4DB1-A7D8-3C2951D3C44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AD2A580-408D-425C-900F-5DEA8C9E1508}" type="pres">
      <dgm:prSet presAssocID="{FC0197C4-DC37-412B-8D5B-09538AB366A7}" presName="sibTrans" presStyleCnt="0"/>
      <dgm:spPr/>
    </dgm:pt>
    <dgm:pt modelId="{80C04A71-DCF1-4187-A6E9-55C8BF880559}" type="pres">
      <dgm:prSet presAssocID="{53712A46-FB49-4875-A636-64D443330D9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B20ADDC-718E-4044-A391-6351E93D5745}" srcId="{B6F64B2E-C853-41D1-AA22-039C530E47BA}" destId="{B6D6B776-1C2F-4D0A-9239-916AA3600923}" srcOrd="0" destOrd="0" parTransId="{3D344C6C-36DC-43D6-B66D-44A54B548358}" sibTransId="{6E24F459-0B20-4566-9DD2-63DEC898120C}"/>
    <dgm:cxn modelId="{EE0D0DF4-0EC6-4975-A86E-08FBA9AB6791}" type="presOf" srcId="{53712A46-FB49-4875-A636-64D443330D92}" destId="{80C04A71-DCF1-4187-A6E9-55C8BF880559}" srcOrd="0" destOrd="0" presId="urn:microsoft.com/office/officeart/2005/8/layout/default#9"/>
    <dgm:cxn modelId="{B89CC3E6-2A80-4D35-8BD6-2F0E16A85875}" srcId="{B6F64B2E-C853-41D1-AA22-039C530E47BA}" destId="{53712A46-FB49-4875-A636-64D443330D92}" srcOrd="2" destOrd="0" parTransId="{B02D7F84-5897-4F68-86A6-00CF35E0333F}" sibTransId="{6099AD31-8D60-4EDC-B4C9-BD8271F42571}"/>
    <dgm:cxn modelId="{166ABB4F-A37D-4716-808A-14374344D90F}" type="presOf" srcId="{B6D6B776-1C2F-4D0A-9239-916AA3600923}" destId="{9A9E9B6F-22C2-4A77-A4BB-B61B840B016D}" srcOrd="0" destOrd="0" presId="urn:microsoft.com/office/officeart/2005/8/layout/default#9"/>
    <dgm:cxn modelId="{BF90D933-D31B-412C-9485-9209D0096102}" type="presOf" srcId="{5B911A23-6BAF-4DB1-A7D8-3C2951D3C449}" destId="{B402E0EE-849C-4078-9006-97FD4C5C2F57}" srcOrd="0" destOrd="0" presId="urn:microsoft.com/office/officeart/2005/8/layout/default#9"/>
    <dgm:cxn modelId="{20C34308-51A0-4522-A84C-6415AEE8F666}" srcId="{B6F64B2E-C853-41D1-AA22-039C530E47BA}" destId="{5B911A23-6BAF-4DB1-A7D8-3C2951D3C449}" srcOrd="1" destOrd="0" parTransId="{A6A72715-4C5C-4886-8F17-2025680A2E77}" sibTransId="{FC0197C4-DC37-412B-8D5B-09538AB366A7}"/>
    <dgm:cxn modelId="{94663B60-074D-43A5-888B-CDF5183BA759}" type="presOf" srcId="{B6F64B2E-C853-41D1-AA22-039C530E47BA}" destId="{71B23371-E185-4D30-9E7B-2288770073A4}" srcOrd="0" destOrd="0" presId="urn:microsoft.com/office/officeart/2005/8/layout/default#9"/>
    <dgm:cxn modelId="{6451F545-106B-4291-B5C1-15BCB51FB47A}" type="presParOf" srcId="{71B23371-E185-4D30-9E7B-2288770073A4}" destId="{9A9E9B6F-22C2-4A77-A4BB-B61B840B016D}" srcOrd="0" destOrd="0" presId="urn:microsoft.com/office/officeart/2005/8/layout/default#9"/>
    <dgm:cxn modelId="{B2FB7DFE-EA71-4FBC-B24E-DAFAFF4A4EA2}" type="presParOf" srcId="{71B23371-E185-4D30-9E7B-2288770073A4}" destId="{F19A9AEF-593D-4AC9-9EF3-56F2FCE112CC}" srcOrd="1" destOrd="0" presId="urn:microsoft.com/office/officeart/2005/8/layout/default#9"/>
    <dgm:cxn modelId="{6A9618CA-0311-4BCD-9478-68DC4C82D57D}" type="presParOf" srcId="{71B23371-E185-4D30-9E7B-2288770073A4}" destId="{B402E0EE-849C-4078-9006-97FD4C5C2F57}" srcOrd="2" destOrd="0" presId="urn:microsoft.com/office/officeart/2005/8/layout/default#9"/>
    <dgm:cxn modelId="{3890CAB5-B8B2-4062-A1CC-6D91105DAAED}" type="presParOf" srcId="{71B23371-E185-4D30-9E7B-2288770073A4}" destId="{4AD2A580-408D-425C-900F-5DEA8C9E1508}" srcOrd="3" destOrd="0" presId="urn:microsoft.com/office/officeart/2005/8/layout/default#9"/>
    <dgm:cxn modelId="{A1B7884E-4640-469D-81B6-C97321FBC658}" type="presParOf" srcId="{71B23371-E185-4D30-9E7B-2288770073A4}" destId="{80C04A71-DCF1-4187-A6E9-55C8BF880559}" srcOrd="4" destOrd="0" presId="urn:microsoft.com/office/officeart/2005/8/layout/default#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5F71925-5159-4BD8-A51E-1A929E69C477}" type="doc">
      <dgm:prSet loTypeId="urn:microsoft.com/office/officeart/2005/8/layout/venn1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81368A0-412B-40B3-BEA5-8BBE93049AC8}">
      <dgm:prSet custT="1"/>
      <dgm:spPr/>
      <dgm:t>
        <a:bodyPr/>
        <a:lstStyle/>
        <a:p>
          <a:pPr rtl="0"/>
          <a:r>
            <a:rPr lang="pl-PL" sz="18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A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ntistigma</a:t>
          </a:r>
          <a:endParaRPr lang="en-US" sz="1800" b="1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gm:t>
    </dgm:pt>
    <dgm:pt modelId="{D8A3A100-25BE-4743-ABF9-BB8FD6BFFDC6}" type="parTrans" cxnId="{047ABDB8-A8A5-4519-8CC2-33E3392C11D6}">
      <dgm:prSet/>
      <dgm:spPr/>
      <dgm:t>
        <a:bodyPr/>
        <a:lstStyle/>
        <a:p>
          <a:endParaRPr lang="pl-PL"/>
        </a:p>
      </dgm:t>
    </dgm:pt>
    <dgm:pt modelId="{B024F135-9D22-4EDC-AEB6-0A25D23CA996}" type="sibTrans" cxnId="{047ABDB8-A8A5-4519-8CC2-33E3392C11D6}">
      <dgm:prSet/>
      <dgm:spPr/>
      <dgm:t>
        <a:bodyPr/>
        <a:lstStyle/>
        <a:p>
          <a:endParaRPr lang="pl-PL"/>
        </a:p>
      </dgm:t>
    </dgm:pt>
    <dgm:pt modelId="{7E485525-AEBF-436E-96A1-C6B7DF4BBEE8}">
      <dgm:prSet custT="1"/>
      <dgm:spPr/>
      <dgm:t>
        <a:bodyPr/>
        <a:lstStyle/>
        <a:p>
          <a:pPr rtl="0"/>
          <a:r>
            <a:rPr lang="pl-PL" sz="1600" b="1" dirty="0" smtClean="0">
              <a:solidFill>
                <a:schemeClr val="tx2">
                  <a:lumMod val="75000"/>
                </a:schemeClr>
              </a:solidFill>
            </a:rPr>
            <a:t>R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</a:rPr>
            <a:t>each</a:t>
          </a:r>
          <a:r>
            <a:rPr lang="pl-PL" sz="1600" b="1" dirty="0" err="1" smtClean="0">
              <a:solidFill>
                <a:schemeClr val="tx2">
                  <a:lumMod val="75000"/>
                </a:schemeClr>
              </a:solidFill>
            </a:rPr>
            <a:t>ing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</a:rPr>
            <a:t> more 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</a:rPr>
            <a:t>potential 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</a:rPr>
            <a:t>patients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</a:rPr>
            <a:t> via contact with clinics around</a:t>
          </a:r>
          <a:endParaRPr lang="pl-PL" sz="1600" dirty="0">
            <a:solidFill>
              <a:schemeClr val="tx2">
                <a:lumMod val="75000"/>
              </a:schemeClr>
            </a:solidFill>
          </a:endParaRPr>
        </a:p>
      </dgm:t>
    </dgm:pt>
    <dgm:pt modelId="{46F943D6-C368-4740-9217-33B8C7B78B86}" type="parTrans" cxnId="{56517340-133D-455A-98F4-772BEC078254}">
      <dgm:prSet/>
      <dgm:spPr/>
      <dgm:t>
        <a:bodyPr/>
        <a:lstStyle/>
        <a:p>
          <a:endParaRPr lang="pl-PL"/>
        </a:p>
      </dgm:t>
    </dgm:pt>
    <dgm:pt modelId="{171C20C6-0FA3-468B-A4F7-25E5F3DCB15B}" type="sibTrans" cxnId="{56517340-133D-455A-98F4-772BEC078254}">
      <dgm:prSet/>
      <dgm:spPr/>
      <dgm:t>
        <a:bodyPr/>
        <a:lstStyle/>
        <a:p>
          <a:endParaRPr lang="pl-PL"/>
        </a:p>
      </dgm:t>
    </dgm:pt>
    <dgm:pt modelId="{09F960FF-540B-405B-AA92-54E8F15ABBBA}">
      <dgm:prSet custT="1"/>
      <dgm:spPr/>
      <dgm:t>
        <a:bodyPr/>
        <a:lstStyle/>
        <a:p>
          <a:pPr rtl="0"/>
          <a:r>
            <a:rPr lang="pl-PL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R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each</a:t>
          </a:r>
          <a:r>
            <a:rPr lang="pl-PL" sz="1600" b="1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ing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 specific group of patients 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e.g. autism spectrum, ADHD, young population used on online communication, physically impaired individuals with difficulties to be transported; inmates </a:t>
          </a:r>
          <a:endParaRPr lang="pl-PL" sz="1600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gm:t>
    </dgm:pt>
    <dgm:pt modelId="{342A194C-F522-4C8C-ABBA-C49FAEDB758D}" type="parTrans" cxnId="{A128FD1F-A67D-474B-9325-72122BAD9163}">
      <dgm:prSet/>
      <dgm:spPr/>
      <dgm:t>
        <a:bodyPr/>
        <a:lstStyle/>
        <a:p>
          <a:endParaRPr lang="pl-PL"/>
        </a:p>
      </dgm:t>
    </dgm:pt>
    <dgm:pt modelId="{06B6E5B0-CB57-4112-A406-08D380537946}" type="sibTrans" cxnId="{A128FD1F-A67D-474B-9325-72122BAD9163}">
      <dgm:prSet/>
      <dgm:spPr/>
      <dgm:t>
        <a:bodyPr/>
        <a:lstStyle/>
        <a:p>
          <a:endParaRPr lang="pl-PL"/>
        </a:p>
      </dgm:t>
    </dgm:pt>
    <dgm:pt modelId="{348CA59E-4359-4D50-80EA-F221B4AC263B}">
      <dgm:prSet custT="1"/>
      <dgm:spPr/>
      <dgm:t>
        <a:bodyPr/>
        <a:lstStyle/>
        <a:p>
          <a:pPr rtl="0"/>
          <a:r>
            <a:rPr lang="pl-PL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L</a:t>
          </a:r>
          <a:r>
            <a:rPr lang="en-US" sz="1600" b="1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iaison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 psychiatry 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: assessment and/or treatment of patients hospitalized cause of infarct, stroke etc (depression most common)</a:t>
          </a:r>
          <a:endParaRPr lang="pl-PL" sz="1600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gm:t>
    </dgm:pt>
    <dgm:pt modelId="{E1A7ACBF-BEBC-4A59-B9D9-B72397B3C229}" type="parTrans" cxnId="{548CAB65-D8E0-4EAB-80C0-C11952A0499C}">
      <dgm:prSet/>
      <dgm:spPr/>
      <dgm:t>
        <a:bodyPr/>
        <a:lstStyle/>
        <a:p>
          <a:endParaRPr lang="pl-PL"/>
        </a:p>
      </dgm:t>
    </dgm:pt>
    <dgm:pt modelId="{A097FF8F-EC7F-4E3A-98C1-D3248E0785B2}" type="sibTrans" cxnId="{548CAB65-D8E0-4EAB-80C0-C11952A0499C}">
      <dgm:prSet/>
      <dgm:spPr/>
      <dgm:t>
        <a:bodyPr/>
        <a:lstStyle/>
        <a:p>
          <a:endParaRPr lang="pl-PL"/>
        </a:p>
      </dgm:t>
    </dgm:pt>
    <dgm:pt modelId="{C158CFFD-2653-4C1D-9BC1-2F591400F91A}">
      <dgm:prSet custT="1"/>
      <dgm:spPr/>
      <dgm:t>
        <a:bodyPr/>
        <a:lstStyle/>
        <a:p>
          <a:pPr rtl="0"/>
          <a:r>
            <a:rPr lang="pl-PL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S</a:t>
          </a:r>
          <a:r>
            <a:rPr lang="en-US" sz="1600" b="1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upervision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 of General Practitioners</a:t>
          </a:r>
          <a:endParaRPr lang="pl-PL" sz="1600" b="1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gm:t>
    </dgm:pt>
    <dgm:pt modelId="{009CBA5A-9AF4-454F-905C-0655C3F79ECA}" type="parTrans" cxnId="{C0588A83-5440-4D25-AEAF-011EB5937328}">
      <dgm:prSet/>
      <dgm:spPr/>
      <dgm:t>
        <a:bodyPr/>
        <a:lstStyle/>
        <a:p>
          <a:endParaRPr lang="pl-PL"/>
        </a:p>
      </dgm:t>
    </dgm:pt>
    <dgm:pt modelId="{6F3B41F6-3D07-401C-AC0D-DF732BEB7428}" type="sibTrans" cxnId="{C0588A83-5440-4D25-AEAF-011EB5937328}">
      <dgm:prSet/>
      <dgm:spPr/>
      <dgm:t>
        <a:bodyPr/>
        <a:lstStyle/>
        <a:p>
          <a:endParaRPr lang="pl-PL"/>
        </a:p>
      </dgm:t>
    </dgm:pt>
    <dgm:pt modelId="{E325B449-D06A-49EA-95D3-CAC3CA1C9C40}">
      <dgm:prSet custT="1"/>
      <dgm:spPr/>
      <dgm:t>
        <a:bodyPr/>
        <a:lstStyle/>
        <a:p>
          <a:pPr rtl="0"/>
          <a:r>
            <a:rPr lang="pl-PL" sz="1600" dirty="0" smtClean="0">
              <a:solidFill>
                <a:schemeClr val="tx2">
                  <a:lumMod val="75000"/>
                </a:schemeClr>
              </a:solidFill>
            </a:rPr>
            <a:t>P</a:t>
          </a:r>
          <a:r>
            <a:rPr lang="en-US" sz="1600" dirty="0" err="1" smtClean="0">
              <a:solidFill>
                <a:schemeClr val="tx2">
                  <a:lumMod val="75000"/>
                </a:schemeClr>
              </a:solidFill>
            </a:rPr>
            <a:t>atient</a:t>
          </a:r>
          <a:r>
            <a:rPr lang="pl-PL" sz="16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pl-PL" sz="1600" dirty="0" err="1" smtClean="0">
              <a:solidFill>
                <a:schemeClr val="tx2">
                  <a:lumMod val="75000"/>
                </a:schemeClr>
              </a:solidFill>
            </a:rPr>
            <a:t>is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1600" b="1" dirty="0" err="1" smtClean="0">
              <a:solidFill>
                <a:schemeClr val="tx2">
                  <a:lumMod val="75000"/>
                </a:schemeClr>
              </a:solidFill>
            </a:rPr>
            <a:t>sav</a:t>
          </a:r>
          <a:r>
            <a:rPr lang="pl-PL" sz="1600" b="1" dirty="0" err="1" smtClean="0">
              <a:solidFill>
                <a:schemeClr val="tx2">
                  <a:lumMod val="75000"/>
                </a:schemeClr>
              </a:solidFill>
            </a:rPr>
            <a:t>ing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</a:rPr>
            <a:t> time 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</a:rPr>
            <a:t>on transportation</a:t>
          </a:r>
          <a:endParaRPr lang="pl-PL" sz="1600" dirty="0">
            <a:solidFill>
              <a:schemeClr val="tx2">
                <a:lumMod val="75000"/>
              </a:schemeClr>
            </a:solidFill>
          </a:endParaRPr>
        </a:p>
      </dgm:t>
    </dgm:pt>
    <dgm:pt modelId="{4F1FC329-0A6D-42E1-B54E-B64042519203}" type="parTrans" cxnId="{35B161A8-6B43-4BB8-AAC0-5F68178C631D}">
      <dgm:prSet/>
      <dgm:spPr/>
      <dgm:t>
        <a:bodyPr/>
        <a:lstStyle/>
        <a:p>
          <a:endParaRPr lang="pl-PL"/>
        </a:p>
      </dgm:t>
    </dgm:pt>
    <dgm:pt modelId="{628DE5A6-4391-4C92-93D3-3D3CC524760C}" type="sibTrans" cxnId="{35B161A8-6B43-4BB8-AAC0-5F68178C631D}">
      <dgm:prSet/>
      <dgm:spPr/>
      <dgm:t>
        <a:bodyPr/>
        <a:lstStyle/>
        <a:p>
          <a:endParaRPr lang="pl-PL"/>
        </a:p>
      </dgm:t>
    </dgm:pt>
    <dgm:pt modelId="{D70B245C-A0CA-49AC-AF20-79E9385C0C0D}">
      <dgm:prSet custT="1"/>
      <dgm:spPr/>
      <dgm:t>
        <a:bodyPr/>
        <a:lstStyle/>
        <a:p>
          <a:pPr rtl="0"/>
          <a:r>
            <a:rPr lang="pl-PL" sz="16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M</a:t>
          </a:r>
          <a:r>
            <a:rPr lang="en-US" sz="1600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edical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 tourism (patients from whole Middle East would come </a:t>
          </a:r>
          <a:r>
            <a:rPr lang="en-US" sz="1600" b="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for 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initial assessment 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and </a:t>
          </a:r>
          <a:r>
            <a:rPr lang="en-US" sz="1600" b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treatment suggestion</a:t>
          </a:r>
          <a:r>
            <a:rPr lang="en-US" sz="16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. Follow up via video</a:t>
          </a:r>
          <a:r>
            <a:rPr lang="pl-PL" sz="16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)</a:t>
          </a:r>
          <a:endParaRPr lang="en-US" sz="1600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gm:t>
    </dgm:pt>
    <dgm:pt modelId="{E392CDA9-0CCF-4244-A804-B259B71A505C}" type="parTrans" cxnId="{7C22FA9B-3EB8-48FD-98B7-9AB8D8B136B2}">
      <dgm:prSet/>
      <dgm:spPr/>
      <dgm:t>
        <a:bodyPr/>
        <a:lstStyle/>
        <a:p>
          <a:endParaRPr lang="pl-PL"/>
        </a:p>
      </dgm:t>
    </dgm:pt>
    <dgm:pt modelId="{FAA80F31-E200-44D1-A279-4D7A8E107FBD}" type="sibTrans" cxnId="{7C22FA9B-3EB8-48FD-98B7-9AB8D8B136B2}">
      <dgm:prSet/>
      <dgm:spPr/>
      <dgm:t>
        <a:bodyPr/>
        <a:lstStyle/>
        <a:p>
          <a:endParaRPr lang="pl-PL"/>
        </a:p>
      </dgm:t>
    </dgm:pt>
    <dgm:pt modelId="{46E23451-C495-4335-8C16-F035E7B020EA}" type="pres">
      <dgm:prSet presAssocID="{05F71925-5159-4BD8-A51E-1A929E69C477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4DC6450-90B1-46DF-9743-5E1DF542F04D}" type="pres">
      <dgm:prSet presAssocID="{781368A0-412B-40B3-BEA5-8BBE93049AC8}" presName="circ1" presStyleLbl="vennNode1" presStyleIdx="0" presStyleCnt="7"/>
      <dgm:spPr/>
    </dgm:pt>
    <dgm:pt modelId="{FE413A74-0BB4-43BB-8FB4-F49C8CA04716}" type="pres">
      <dgm:prSet presAssocID="{781368A0-412B-40B3-BEA5-8BBE93049AC8}" presName="circ1Tx" presStyleLbl="revTx" presStyleIdx="0" presStyleCnt="0" custLinFactNeighborX="1219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BB9340B-D83E-44EE-BCCA-ED76B3ADEA8A}" type="pres">
      <dgm:prSet presAssocID="{7E485525-AEBF-436E-96A1-C6B7DF4BBEE8}" presName="circ2" presStyleLbl="vennNode1" presStyleIdx="1" presStyleCnt="7"/>
      <dgm:spPr/>
    </dgm:pt>
    <dgm:pt modelId="{5A14254D-F150-4F47-993E-F6F24BEFD3A1}" type="pres">
      <dgm:prSet presAssocID="{7E485525-AEBF-436E-96A1-C6B7DF4BBEE8}" presName="circ2Tx" presStyleLbl="revTx" presStyleIdx="0" presStyleCnt="0" custScaleX="145246" custLinFactNeighborX="13024" custLinFactNeighborY="-145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04F4778-379D-4EC8-86BD-8265E0476072}" type="pres">
      <dgm:prSet presAssocID="{09F960FF-540B-405B-AA92-54E8F15ABBBA}" presName="circ3" presStyleLbl="vennNode1" presStyleIdx="2" presStyleCnt="7"/>
      <dgm:spPr/>
    </dgm:pt>
    <dgm:pt modelId="{A2F37E5F-AD90-4B15-9372-4FB03ABE0B57}" type="pres">
      <dgm:prSet presAssocID="{09F960FF-540B-405B-AA92-54E8F15ABBBA}" presName="circ3Tx" presStyleLbl="revTx" presStyleIdx="0" presStyleCnt="0" custScaleX="136927" custScaleY="152856" custLinFactNeighborX="14060" custLinFactNeighborY="-55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16A1EDD-45D5-4112-8644-04EDAF10A38B}" type="pres">
      <dgm:prSet presAssocID="{348CA59E-4359-4D50-80EA-F221B4AC263B}" presName="circ4" presStyleLbl="vennNode1" presStyleIdx="3" presStyleCnt="7"/>
      <dgm:spPr/>
    </dgm:pt>
    <dgm:pt modelId="{22208D90-4767-4968-9609-928B9072B8B1}" type="pres">
      <dgm:prSet presAssocID="{348CA59E-4359-4D50-80EA-F221B4AC263B}" presName="circ4Tx" presStyleLbl="revTx" presStyleIdx="0" presStyleCnt="0" custScaleX="202700" custLinFactNeighborX="9810" custLinFactNeighborY="-40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CF527B-D0E9-4218-AA08-85A030FEFF7D}" type="pres">
      <dgm:prSet presAssocID="{C158CFFD-2653-4C1D-9BC1-2F591400F91A}" presName="circ5" presStyleLbl="vennNode1" presStyleIdx="4" presStyleCnt="7"/>
      <dgm:spPr/>
    </dgm:pt>
    <dgm:pt modelId="{1B35A36F-BBDD-4B29-9384-1B0B363315FF}" type="pres">
      <dgm:prSet presAssocID="{C158CFFD-2653-4C1D-9BC1-2F591400F91A}" presName="circ5Tx" presStyleLbl="revTx" presStyleIdx="0" presStyleCnt="0" custScaleX="131749" custLinFactNeighborX="-35207" custLinFactNeighborY="-40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14916CE-8775-423B-8A73-A88F9CC2A336}" type="pres">
      <dgm:prSet presAssocID="{E325B449-D06A-49EA-95D3-CAC3CA1C9C40}" presName="circ6" presStyleLbl="vennNode1" presStyleIdx="5" presStyleCnt="7"/>
      <dgm:spPr/>
    </dgm:pt>
    <dgm:pt modelId="{7F7ABD96-C372-4C7A-9DD1-2BA8EEE52451}" type="pres">
      <dgm:prSet presAssocID="{E325B449-D06A-49EA-95D3-CAC3CA1C9C40}" presName="circ6Tx" presStyleLbl="revTx" presStyleIdx="0" presStyleCnt="0" custLinFactNeighborX="-4607" custLinFactNeighborY="15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98C9D64-436C-428D-B70A-F17471868185}" type="pres">
      <dgm:prSet presAssocID="{D70B245C-A0CA-49AC-AF20-79E9385C0C0D}" presName="circ7" presStyleLbl="vennNode1" presStyleIdx="6" presStyleCnt="7"/>
      <dgm:spPr/>
    </dgm:pt>
    <dgm:pt modelId="{394EE423-89F6-40FC-B382-56CA0A015516}" type="pres">
      <dgm:prSet presAssocID="{D70B245C-A0CA-49AC-AF20-79E9385C0C0D}" presName="circ7Tx" presStyleLbl="revTx" presStyleIdx="0" presStyleCnt="0" custScaleY="153110" custLinFactNeighborX="-12210" custLinFactNeighborY="-59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5B161A8-6B43-4BB8-AAC0-5F68178C631D}" srcId="{05F71925-5159-4BD8-A51E-1A929E69C477}" destId="{E325B449-D06A-49EA-95D3-CAC3CA1C9C40}" srcOrd="5" destOrd="0" parTransId="{4F1FC329-0A6D-42E1-B54E-B64042519203}" sibTransId="{628DE5A6-4391-4C92-93D3-3D3CC524760C}"/>
    <dgm:cxn modelId="{7C22FA9B-3EB8-48FD-98B7-9AB8D8B136B2}" srcId="{05F71925-5159-4BD8-A51E-1A929E69C477}" destId="{D70B245C-A0CA-49AC-AF20-79E9385C0C0D}" srcOrd="6" destOrd="0" parTransId="{E392CDA9-0CCF-4244-A804-B259B71A505C}" sibTransId="{FAA80F31-E200-44D1-A279-4D7A8E107FBD}"/>
    <dgm:cxn modelId="{97BDBC64-FBDC-425F-9D78-6BDA3C7DFE4A}" type="presOf" srcId="{D70B245C-A0CA-49AC-AF20-79E9385C0C0D}" destId="{394EE423-89F6-40FC-B382-56CA0A015516}" srcOrd="0" destOrd="0" presId="urn:microsoft.com/office/officeart/2005/8/layout/venn1"/>
    <dgm:cxn modelId="{C0588A83-5440-4D25-AEAF-011EB5937328}" srcId="{05F71925-5159-4BD8-A51E-1A929E69C477}" destId="{C158CFFD-2653-4C1D-9BC1-2F591400F91A}" srcOrd="4" destOrd="0" parTransId="{009CBA5A-9AF4-454F-905C-0655C3F79ECA}" sibTransId="{6F3B41F6-3D07-401C-AC0D-DF732BEB7428}"/>
    <dgm:cxn modelId="{047ABDB8-A8A5-4519-8CC2-33E3392C11D6}" srcId="{05F71925-5159-4BD8-A51E-1A929E69C477}" destId="{781368A0-412B-40B3-BEA5-8BBE93049AC8}" srcOrd="0" destOrd="0" parTransId="{D8A3A100-25BE-4743-ABF9-BB8FD6BFFDC6}" sibTransId="{B024F135-9D22-4EDC-AEB6-0A25D23CA996}"/>
    <dgm:cxn modelId="{817A6B79-2E49-4B78-A8DA-EB5B8B015AF0}" type="presOf" srcId="{7E485525-AEBF-436E-96A1-C6B7DF4BBEE8}" destId="{5A14254D-F150-4F47-993E-F6F24BEFD3A1}" srcOrd="0" destOrd="0" presId="urn:microsoft.com/office/officeart/2005/8/layout/venn1"/>
    <dgm:cxn modelId="{75D04653-FF8A-484B-810E-481E68F6049B}" type="presOf" srcId="{C158CFFD-2653-4C1D-9BC1-2F591400F91A}" destId="{1B35A36F-BBDD-4B29-9384-1B0B363315FF}" srcOrd="0" destOrd="0" presId="urn:microsoft.com/office/officeart/2005/8/layout/venn1"/>
    <dgm:cxn modelId="{D978DBA0-7E29-41FF-B095-4133F1850564}" type="presOf" srcId="{348CA59E-4359-4D50-80EA-F221B4AC263B}" destId="{22208D90-4767-4968-9609-928B9072B8B1}" srcOrd="0" destOrd="0" presId="urn:microsoft.com/office/officeart/2005/8/layout/venn1"/>
    <dgm:cxn modelId="{1271ABDC-FEA0-4276-B1DE-368D7F1A33D5}" type="presOf" srcId="{05F71925-5159-4BD8-A51E-1A929E69C477}" destId="{46E23451-C495-4335-8C16-F035E7B020EA}" srcOrd="0" destOrd="0" presId="urn:microsoft.com/office/officeart/2005/8/layout/venn1"/>
    <dgm:cxn modelId="{D33A0AA5-4C2E-4745-8222-F1702D8AFD5C}" type="presOf" srcId="{09F960FF-540B-405B-AA92-54E8F15ABBBA}" destId="{A2F37E5F-AD90-4B15-9372-4FB03ABE0B57}" srcOrd="0" destOrd="0" presId="urn:microsoft.com/office/officeart/2005/8/layout/venn1"/>
    <dgm:cxn modelId="{1AA7E1B9-BF50-423F-9B3E-EC4254EE08E3}" type="presOf" srcId="{E325B449-D06A-49EA-95D3-CAC3CA1C9C40}" destId="{7F7ABD96-C372-4C7A-9DD1-2BA8EEE52451}" srcOrd="0" destOrd="0" presId="urn:microsoft.com/office/officeart/2005/8/layout/venn1"/>
    <dgm:cxn modelId="{D984A7C0-3FA9-46C8-889D-133FFCDC3419}" type="presOf" srcId="{781368A0-412B-40B3-BEA5-8BBE93049AC8}" destId="{FE413A74-0BB4-43BB-8FB4-F49C8CA04716}" srcOrd="0" destOrd="0" presId="urn:microsoft.com/office/officeart/2005/8/layout/venn1"/>
    <dgm:cxn modelId="{56517340-133D-455A-98F4-772BEC078254}" srcId="{05F71925-5159-4BD8-A51E-1A929E69C477}" destId="{7E485525-AEBF-436E-96A1-C6B7DF4BBEE8}" srcOrd="1" destOrd="0" parTransId="{46F943D6-C368-4740-9217-33B8C7B78B86}" sibTransId="{171C20C6-0FA3-468B-A4F7-25E5F3DCB15B}"/>
    <dgm:cxn modelId="{A128FD1F-A67D-474B-9325-72122BAD9163}" srcId="{05F71925-5159-4BD8-A51E-1A929E69C477}" destId="{09F960FF-540B-405B-AA92-54E8F15ABBBA}" srcOrd="2" destOrd="0" parTransId="{342A194C-F522-4C8C-ABBA-C49FAEDB758D}" sibTransId="{06B6E5B0-CB57-4112-A406-08D380537946}"/>
    <dgm:cxn modelId="{548CAB65-D8E0-4EAB-80C0-C11952A0499C}" srcId="{05F71925-5159-4BD8-A51E-1A929E69C477}" destId="{348CA59E-4359-4D50-80EA-F221B4AC263B}" srcOrd="3" destOrd="0" parTransId="{E1A7ACBF-BEBC-4A59-B9D9-B72397B3C229}" sibTransId="{A097FF8F-EC7F-4E3A-98C1-D3248E0785B2}"/>
    <dgm:cxn modelId="{57EAADC9-D63D-4200-A280-4952DE40548B}" type="presParOf" srcId="{46E23451-C495-4335-8C16-F035E7B020EA}" destId="{04DC6450-90B1-46DF-9743-5E1DF542F04D}" srcOrd="0" destOrd="0" presId="urn:microsoft.com/office/officeart/2005/8/layout/venn1"/>
    <dgm:cxn modelId="{BCC4C52E-BCDC-4948-BF2E-1D824A878C29}" type="presParOf" srcId="{46E23451-C495-4335-8C16-F035E7B020EA}" destId="{FE413A74-0BB4-43BB-8FB4-F49C8CA04716}" srcOrd="1" destOrd="0" presId="urn:microsoft.com/office/officeart/2005/8/layout/venn1"/>
    <dgm:cxn modelId="{220F8996-5CA8-4AED-9162-794F05A1EC42}" type="presParOf" srcId="{46E23451-C495-4335-8C16-F035E7B020EA}" destId="{EBB9340B-D83E-44EE-BCCA-ED76B3ADEA8A}" srcOrd="2" destOrd="0" presId="urn:microsoft.com/office/officeart/2005/8/layout/venn1"/>
    <dgm:cxn modelId="{A61F8EF3-3ADC-48CD-943C-ED998AF715A2}" type="presParOf" srcId="{46E23451-C495-4335-8C16-F035E7B020EA}" destId="{5A14254D-F150-4F47-993E-F6F24BEFD3A1}" srcOrd="3" destOrd="0" presId="urn:microsoft.com/office/officeart/2005/8/layout/venn1"/>
    <dgm:cxn modelId="{5C9F8378-3FBB-4F30-A1D4-B2F54E609B58}" type="presParOf" srcId="{46E23451-C495-4335-8C16-F035E7B020EA}" destId="{604F4778-379D-4EC8-86BD-8265E0476072}" srcOrd="4" destOrd="0" presId="urn:microsoft.com/office/officeart/2005/8/layout/venn1"/>
    <dgm:cxn modelId="{F6D0259D-2AD6-44DC-A0AD-E0369B91E1B1}" type="presParOf" srcId="{46E23451-C495-4335-8C16-F035E7B020EA}" destId="{A2F37E5F-AD90-4B15-9372-4FB03ABE0B57}" srcOrd="5" destOrd="0" presId="urn:microsoft.com/office/officeart/2005/8/layout/venn1"/>
    <dgm:cxn modelId="{D62D3413-6F44-42B7-89B8-4AE9165674F0}" type="presParOf" srcId="{46E23451-C495-4335-8C16-F035E7B020EA}" destId="{516A1EDD-45D5-4112-8644-04EDAF10A38B}" srcOrd="6" destOrd="0" presId="urn:microsoft.com/office/officeart/2005/8/layout/venn1"/>
    <dgm:cxn modelId="{AF7D43AD-E624-48A0-890D-9ED7809C901A}" type="presParOf" srcId="{46E23451-C495-4335-8C16-F035E7B020EA}" destId="{22208D90-4767-4968-9609-928B9072B8B1}" srcOrd="7" destOrd="0" presId="urn:microsoft.com/office/officeart/2005/8/layout/venn1"/>
    <dgm:cxn modelId="{5C43C2C4-EE03-4F0A-8F1E-FA23C53EAFC6}" type="presParOf" srcId="{46E23451-C495-4335-8C16-F035E7B020EA}" destId="{8BCF527B-D0E9-4218-AA08-85A030FEFF7D}" srcOrd="8" destOrd="0" presId="urn:microsoft.com/office/officeart/2005/8/layout/venn1"/>
    <dgm:cxn modelId="{0F67C28C-014C-424F-B51B-BFD675FE93DD}" type="presParOf" srcId="{46E23451-C495-4335-8C16-F035E7B020EA}" destId="{1B35A36F-BBDD-4B29-9384-1B0B363315FF}" srcOrd="9" destOrd="0" presId="urn:microsoft.com/office/officeart/2005/8/layout/venn1"/>
    <dgm:cxn modelId="{FD453D6D-ACC2-43B9-A95F-34D28332B7DE}" type="presParOf" srcId="{46E23451-C495-4335-8C16-F035E7B020EA}" destId="{D14916CE-8775-423B-8A73-A88F9CC2A336}" srcOrd="10" destOrd="0" presId="urn:microsoft.com/office/officeart/2005/8/layout/venn1"/>
    <dgm:cxn modelId="{0546EBBA-86F9-45B4-B3FE-0133E4AD2A50}" type="presParOf" srcId="{46E23451-C495-4335-8C16-F035E7B020EA}" destId="{7F7ABD96-C372-4C7A-9DD1-2BA8EEE52451}" srcOrd="11" destOrd="0" presId="urn:microsoft.com/office/officeart/2005/8/layout/venn1"/>
    <dgm:cxn modelId="{497B762D-1ABC-4CAF-BE87-EC20B1FCCC0A}" type="presParOf" srcId="{46E23451-C495-4335-8C16-F035E7B020EA}" destId="{798C9D64-436C-428D-B70A-F17471868185}" srcOrd="12" destOrd="0" presId="urn:microsoft.com/office/officeart/2005/8/layout/venn1"/>
    <dgm:cxn modelId="{96F876B6-E9B2-4BF2-9BDE-4A089171C4D8}" type="presParOf" srcId="{46E23451-C495-4335-8C16-F035E7B020EA}" destId="{394EE423-89F6-40FC-B382-56CA0A015516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88487-E6A0-4217-A3D7-018109F7C18B}">
      <dsp:nvSpPr>
        <dsp:cNvPr id="0" name=""/>
        <dsp:cNvSpPr/>
      </dsp:nvSpPr>
      <dsp:spPr>
        <a:xfrm>
          <a:off x="4722752" y="0"/>
          <a:ext cx="3146485" cy="59055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400" kern="1200" dirty="0" err="1" smtClean="0"/>
            <a:t>2.Effectiveness</a:t>
          </a:r>
          <a:endParaRPr lang="pl-PL" sz="3400" kern="1200" dirty="0"/>
        </a:p>
      </dsp:txBody>
      <dsp:txXfrm>
        <a:off x="4722752" y="0"/>
        <a:ext cx="3146485" cy="1771657"/>
      </dsp:txXfrm>
    </dsp:sp>
    <dsp:sp modelId="{572A0351-97B3-49EE-B748-2DA9629CE6BB}">
      <dsp:nvSpPr>
        <dsp:cNvPr id="0" name=""/>
        <dsp:cNvSpPr/>
      </dsp:nvSpPr>
      <dsp:spPr>
        <a:xfrm>
          <a:off x="255587" y="0"/>
          <a:ext cx="3146485" cy="59055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400" kern="1200" dirty="0" smtClean="0"/>
            <a:t>1. Access </a:t>
          </a:r>
          <a:endParaRPr lang="pl-PL" sz="3400" kern="1200" dirty="0"/>
        </a:p>
      </dsp:txBody>
      <dsp:txXfrm>
        <a:off x="255587" y="0"/>
        <a:ext cx="3146485" cy="1771657"/>
      </dsp:txXfrm>
    </dsp:sp>
    <dsp:sp modelId="{618F113C-3C03-4416-B837-D97DAAD29BA4}">
      <dsp:nvSpPr>
        <dsp:cNvPr id="0" name=""/>
        <dsp:cNvSpPr/>
      </dsp:nvSpPr>
      <dsp:spPr>
        <a:xfrm>
          <a:off x="915927" y="2069629"/>
          <a:ext cx="6603401" cy="33017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000" kern="1200" dirty="0" err="1" smtClean="0"/>
            <a:t>There</a:t>
          </a:r>
          <a:r>
            <a:rPr lang="pl-PL" sz="4000" kern="1200" dirty="0" smtClean="0"/>
            <a:t> </a:t>
          </a:r>
          <a:r>
            <a:rPr lang="pl-PL" sz="4000" kern="1200" dirty="0" err="1" smtClean="0"/>
            <a:t>are</a:t>
          </a:r>
          <a:r>
            <a:rPr lang="pl-PL" sz="4000" kern="1200" dirty="0" smtClean="0"/>
            <a:t> </a:t>
          </a:r>
          <a:r>
            <a:rPr lang="pl-PL" sz="4000" kern="1200" dirty="0" err="1" smtClean="0"/>
            <a:t>two</a:t>
          </a:r>
          <a:r>
            <a:rPr lang="pl-PL" sz="4000" kern="1200" dirty="0" smtClean="0"/>
            <a:t> principal </a:t>
          </a:r>
          <a:r>
            <a:rPr lang="pl-PL" sz="4000" kern="1200" dirty="0" err="1" smtClean="0"/>
            <a:t>dimensions</a:t>
          </a:r>
          <a:r>
            <a:rPr lang="pl-PL" sz="4000" kern="1200" dirty="0" smtClean="0"/>
            <a:t> of </a:t>
          </a:r>
          <a:r>
            <a:rPr lang="pl-PL" sz="4000" kern="1200" dirty="0" err="1" smtClean="0"/>
            <a:t>quality</a:t>
          </a:r>
          <a:r>
            <a:rPr lang="pl-PL" sz="4000" kern="1200" dirty="0" smtClean="0"/>
            <a:t> of </a:t>
          </a:r>
          <a:r>
            <a:rPr lang="pl-PL" sz="4000" kern="1200" dirty="0" err="1" smtClean="0"/>
            <a:t>care</a:t>
          </a:r>
          <a:r>
            <a:rPr lang="pl-PL" sz="4000" kern="1200" dirty="0" smtClean="0"/>
            <a:t> for </a:t>
          </a:r>
          <a:r>
            <a:rPr lang="pl-PL" sz="4000" kern="1200" dirty="0" err="1" smtClean="0"/>
            <a:t>individual</a:t>
          </a:r>
          <a:r>
            <a:rPr lang="pl-PL" sz="4000" kern="1200" dirty="0" smtClean="0"/>
            <a:t> </a:t>
          </a:r>
          <a:r>
            <a:rPr lang="pl-PL" sz="4000" kern="1200" dirty="0" err="1" smtClean="0"/>
            <a:t>patients</a:t>
          </a:r>
          <a:r>
            <a:rPr lang="pl-PL" sz="4000" kern="1200" dirty="0" smtClean="0"/>
            <a:t>: </a:t>
          </a:r>
          <a:endParaRPr lang="pl-PL" sz="4000" kern="1200" dirty="0"/>
        </a:p>
      </dsp:txBody>
      <dsp:txXfrm>
        <a:off x="1012630" y="2166332"/>
        <a:ext cx="6409995" cy="31082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3DD2F-CCD1-448E-90BE-5A22E720FE0F}">
      <dsp:nvSpPr>
        <dsp:cNvPr id="0" name=""/>
        <dsp:cNvSpPr/>
      </dsp:nvSpPr>
      <dsp:spPr>
        <a:xfrm>
          <a:off x="662939" y="0"/>
          <a:ext cx="7513320" cy="533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9C31F7-8CDC-41E5-A0EB-D123396C4596}">
      <dsp:nvSpPr>
        <dsp:cNvPr id="0" name=""/>
        <dsp:cNvSpPr/>
      </dsp:nvSpPr>
      <dsp:spPr>
        <a:xfrm>
          <a:off x="3021" y="1447796"/>
          <a:ext cx="1962923" cy="24384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66 patients </a:t>
          </a:r>
          <a:r>
            <a:rPr lang="en-US" sz="1600" kern="1200" dirty="0" smtClean="0"/>
            <a:t>referred by general practitioners received the consultation via </a:t>
          </a:r>
          <a:r>
            <a:rPr lang="en-US" sz="1600" b="1" kern="1200" dirty="0" smtClean="0"/>
            <a:t>the </a:t>
          </a:r>
          <a:r>
            <a:rPr lang="pl-PL" sz="1600" b="1" kern="1200" dirty="0" smtClean="0"/>
            <a:t>T</a:t>
          </a:r>
          <a:r>
            <a:rPr lang="en-US" sz="1600" b="1" kern="1200" dirty="0" err="1" smtClean="0"/>
            <a:t>elepsychiatry</a:t>
          </a:r>
          <a:r>
            <a:rPr lang="en-US" sz="1600" b="1" kern="1200" dirty="0" smtClean="0"/>
            <a:t> service. </a:t>
          </a:r>
          <a:endParaRPr lang="pl-PL" sz="1600" b="1" kern="1200" dirty="0"/>
        </a:p>
      </dsp:txBody>
      <dsp:txXfrm>
        <a:off x="98843" y="1543618"/>
        <a:ext cx="1771279" cy="2246762"/>
      </dsp:txXfrm>
    </dsp:sp>
    <dsp:sp modelId="{4AE1A5D2-C12F-48F7-AA23-73A1FB06EC52}">
      <dsp:nvSpPr>
        <dsp:cNvPr id="0" name=""/>
        <dsp:cNvSpPr/>
      </dsp:nvSpPr>
      <dsp:spPr>
        <a:xfrm>
          <a:off x="2293099" y="1447796"/>
          <a:ext cx="1962923" cy="24384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The general practitioner had the initial responsibility </a:t>
          </a:r>
          <a:r>
            <a:rPr lang="en-US" sz="1600" b="1" kern="1200" dirty="0" smtClean="0"/>
            <a:t>of identifying those patients in need of mental health intervention. </a:t>
          </a:r>
          <a:endParaRPr lang="pl-PL" sz="1600" b="1" kern="1200" dirty="0"/>
        </a:p>
      </dsp:txBody>
      <dsp:txXfrm>
        <a:off x="2388921" y="1543618"/>
        <a:ext cx="1771279" cy="2246762"/>
      </dsp:txXfrm>
    </dsp:sp>
    <dsp:sp modelId="{C3CAE55E-3BCB-41CE-9259-5F309C937A75}">
      <dsp:nvSpPr>
        <dsp:cNvPr id="0" name=""/>
        <dsp:cNvSpPr/>
      </dsp:nvSpPr>
      <dsp:spPr>
        <a:xfrm>
          <a:off x="4583176" y="1447796"/>
          <a:ext cx="1962923" cy="24384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Identification of such patients was typically based on patients themselves </a:t>
          </a:r>
          <a:r>
            <a:rPr lang="en-US" sz="1600" b="1" kern="1200" dirty="0" smtClean="0"/>
            <a:t>presenting symptoms </a:t>
          </a:r>
          <a:r>
            <a:rPr lang="en-US" sz="1600" kern="1200" dirty="0" smtClean="0"/>
            <a:t>or problems that were of a psychological nature. </a:t>
          </a:r>
          <a:endParaRPr lang="pl-PL" sz="1600" kern="1200" dirty="0"/>
        </a:p>
      </dsp:txBody>
      <dsp:txXfrm>
        <a:off x="4678998" y="1543618"/>
        <a:ext cx="1771279" cy="2246762"/>
      </dsp:txXfrm>
    </dsp:sp>
    <dsp:sp modelId="{61C03DCF-F9A1-4A7E-A29B-082016A1D513}">
      <dsp:nvSpPr>
        <dsp:cNvPr id="0" name=""/>
        <dsp:cNvSpPr/>
      </dsp:nvSpPr>
      <dsp:spPr>
        <a:xfrm>
          <a:off x="6873254" y="1447796"/>
          <a:ext cx="1962923" cy="24384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All patients were given </a:t>
          </a:r>
          <a:r>
            <a:rPr lang="en-US" sz="1600" b="1" kern="1200" dirty="0" smtClean="0"/>
            <a:t>the choice</a:t>
          </a:r>
          <a:r>
            <a:rPr lang="en-US" sz="1600" kern="1200" dirty="0" smtClean="0"/>
            <a:t> between face-to-face consultation, usually with a long waiting list, or </a:t>
          </a:r>
          <a:r>
            <a:rPr lang="pl-PL" sz="1600" kern="1200" dirty="0" smtClean="0"/>
            <a:t>T</a:t>
          </a:r>
          <a:r>
            <a:rPr lang="en-US" sz="1600" kern="1200" dirty="0" err="1" smtClean="0"/>
            <a:t>elepsychiatry</a:t>
          </a:r>
          <a:r>
            <a:rPr lang="en-US" sz="1600" kern="1200" dirty="0" smtClean="0"/>
            <a:t>, waiting max 2 week. </a:t>
          </a:r>
        </a:p>
      </dsp:txBody>
      <dsp:txXfrm>
        <a:off x="6969076" y="1543618"/>
        <a:ext cx="1771279" cy="22467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1B168-472F-4146-8353-0E2A5C26D5CC}">
      <dsp:nvSpPr>
        <dsp:cNvPr id="0" name=""/>
        <dsp:cNvSpPr/>
      </dsp:nvSpPr>
      <dsp:spPr>
        <a:xfrm>
          <a:off x="305659" y="532"/>
          <a:ext cx="3809181" cy="22855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The patients that were offered sessions with psychologists</a:t>
          </a:r>
          <a:r>
            <a:rPr lang="en-US" sz="1900" b="1" kern="1200" dirty="0" smtClean="0"/>
            <a:t> have been pleased </a:t>
          </a:r>
          <a:r>
            <a:rPr lang="en-US" sz="1900" kern="1200" dirty="0" smtClean="0"/>
            <a:t>with the way the technology functioned (i.e. picture, sound). </a:t>
          </a:r>
          <a:endParaRPr lang="pl-PL" sz="1900" kern="1200" dirty="0"/>
        </a:p>
      </dsp:txBody>
      <dsp:txXfrm>
        <a:off x="305659" y="532"/>
        <a:ext cx="3809181" cy="2285508"/>
      </dsp:txXfrm>
    </dsp:sp>
    <dsp:sp modelId="{0FF9BF9D-E684-42A4-86ED-549A34C063E5}">
      <dsp:nvSpPr>
        <dsp:cNvPr id="0" name=""/>
        <dsp:cNvSpPr/>
      </dsp:nvSpPr>
      <dsp:spPr>
        <a:xfrm>
          <a:off x="4495759" y="532"/>
          <a:ext cx="3809181" cy="228550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They felt secure </a:t>
          </a:r>
          <a:r>
            <a:rPr lang="en-US" sz="1900" kern="1200" dirty="0" smtClean="0"/>
            <a:t>even though they had never tried </a:t>
          </a:r>
          <a:r>
            <a:rPr lang="pl-PL" sz="1900" kern="1200" dirty="0" smtClean="0"/>
            <a:t>T</a:t>
          </a:r>
          <a:r>
            <a:rPr lang="en-US" sz="1900" kern="1200" dirty="0" err="1" smtClean="0"/>
            <a:t>elepsychology</a:t>
          </a:r>
          <a:r>
            <a:rPr lang="en-US" sz="1900" kern="1200" dirty="0" smtClean="0"/>
            <a:t> treatment before. </a:t>
          </a:r>
          <a:endParaRPr lang="pl-PL" sz="1900" kern="1200" dirty="0"/>
        </a:p>
      </dsp:txBody>
      <dsp:txXfrm>
        <a:off x="4495759" y="532"/>
        <a:ext cx="3809181" cy="2285508"/>
      </dsp:txXfrm>
    </dsp:sp>
    <dsp:sp modelId="{DA84D073-34E5-4B94-8182-73959B84FC36}">
      <dsp:nvSpPr>
        <dsp:cNvPr id="0" name=""/>
        <dsp:cNvSpPr/>
      </dsp:nvSpPr>
      <dsp:spPr>
        <a:xfrm>
          <a:off x="305659" y="2666959"/>
          <a:ext cx="3809181" cy="228550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Some of them had been attending </a:t>
          </a:r>
          <a:r>
            <a:rPr lang="en-US" sz="1900" b="1" kern="1200" dirty="0" smtClean="0"/>
            <a:t>treatment face to face before.</a:t>
          </a:r>
          <a:endParaRPr lang="pl-PL" sz="1900" b="1" kern="1200" dirty="0"/>
        </a:p>
      </dsp:txBody>
      <dsp:txXfrm>
        <a:off x="305659" y="2666959"/>
        <a:ext cx="3809181" cy="2285508"/>
      </dsp:txXfrm>
    </dsp:sp>
    <dsp:sp modelId="{AF1AE02C-E68C-4454-9AA1-032FBFC51843}">
      <dsp:nvSpPr>
        <dsp:cNvPr id="0" name=""/>
        <dsp:cNvSpPr/>
      </dsp:nvSpPr>
      <dsp:spPr>
        <a:xfrm>
          <a:off x="4495759" y="2666959"/>
          <a:ext cx="3809181" cy="228550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Participants indicated that the treatment </a:t>
          </a:r>
          <a:r>
            <a:rPr lang="en-US" sz="1900" b="1" kern="1200" dirty="0" smtClean="0"/>
            <a:t>improved their ability to cope in general and better understand the</a:t>
          </a:r>
          <a:r>
            <a:rPr lang="en-US" sz="1900" kern="1200" dirty="0" smtClean="0"/>
            <a:t> </a:t>
          </a:r>
          <a:r>
            <a:rPr lang="en-US" sz="1900" b="1" kern="1200" dirty="0" err="1" smtClean="0"/>
            <a:t>ir</a:t>
          </a:r>
          <a:r>
            <a:rPr lang="en-US" sz="1900" b="1" kern="1200" dirty="0" smtClean="0"/>
            <a:t> problems</a:t>
          </a:r>
          <a:r>
            <a:rPr lang="en-US" sz="1900" kern="1200" dirty="0" smtClean="0"/>
            <a:t>, but the outcome </a:t>
          </a:r>
          <a:r>
            <a:rPr lang="en-US" sz="1900" b="1" kern="1200" dirty="0" smtClean="0"/>
            <a:t>varied</a:t>
          </a:r>
          <a:r>
            <a:rPr lang="en-US" sz="1900" kern="1200" dirty="0" smtClean="0"/>
            <a:t> regarding </a:t>
          </a:r>
          <a:r>
            <a:rPr lang="en-US" sz="1900" b="1" kern="1200" dirty="0" smtClean="0"/>
            <a:t>improvement</a:t>
          </a:r>
          <a:r>
            <a:rPr lang="pl-PL" sz="1900" b="1" kern="1200" dirty="0" smtClean="0"/>
            <a:t> </a:t>
          </a:r>
          <a:r>
            <a:rPr lang="en-US" sz="1900" b="1" kern="1200" dirty="0" smtClean="0"/>
            <a:t>within family life, mental state and interest in different activities. </a:t>
          </a:r>
          <a:endParaRPr lang="pl-PL" sz="1900" b="1" kern="1200" dirty="0"/>
        </a:p>
      </dsp:txBody>
      <dsp:txXfrm>
        <a:off x="4495759" y="2666959"/>
        <a:ext cx="3809181" cy="22855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9E9B6F-22C2-4A77-A4BB-B61B840B016D}">
      <dsp:nvSpPr>
        <dsp:cNvPr id="0" name=""/>
        <dsp:cNvSpPr/>
      </dsp:nvSpPr>
      <dsp:spPr>
        <a:xfrm>
          <a:off x="1004" y="234664"/>
          <a:ext cx="3917900" cy="23507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err="1" smtClean="0"/>
            <a:t>GP’s</a:t>
          </a:r>
          <a:r>
            <a:rPr lang="pl-PL" sz="2400" b="0" kern="1200" dirty="0" smtClean="0"/>
            <a:t> </a:t>
          </a:r>
          <a:r>
            <a:rPr lang="pl-PL" sz="2400" b="0" kern="1200" dirty="0" err="1" smtClean="0"/>
            <a:t>reported</a:t>
          </a:r>
          <a:r>
            <a:rPr lang="pl-PL" sz="2400" b="0" kern="1200" dirty="0" smtClean="0"/>
            <a:t> </a:t>
          </a:r>
          <a:r>
            <a:rPr lang="pl-PL" sz="2400" b="1" kern="1200" dirty="0" smtClean="0"/>
            <a:t>high </a:t>
          </a:r>
          <a:r>
            <a:rPr lang="pl-PL" sz="2400" b="1" kern="1200" dirty="0" err="1" smtClean="0"/>
            <a:t>level</a:t>
          </a:r>
          <a:r>
            <a:rPr lang="pl-PL" sz="2400" b="1" kern="1200" dirty="0" smtClean="0"/>
            <a:t> of </a:t>
          </a:r>
          <a:r>
            <a:rPr lang="pl-PL" sz="2400" b="1" kern="1200" dirty="0" err="1" smtClean="0"/>
            <a:t>satisfaction</a:t>
          </a:r>
          <a:r>
            <a:rPr lang="pl-PL" sz="2400" b="1" kern="1200" dirty="0" smtClean="0"/>
            <a:t> </a:t>
          </a:r>
          <a:r>
            <a:rPr lang="pl-PL" sz="2400" kern="1200" dirty="0" err="1" smtClean="0"/>
            <a:t>with</a:t>
          </a:r>
          <a:r>
            <a:rPr lang="pl-PL" sz="2400" kern="1200" dirty="0" smtClean="0"/>
            <a:t> </a:t>
          </a:r>
          <a:r>
            <a:rPr lang="pl-PL" sz="2400" kern="1200" dirty="0" err="1" smtClean="0"/>
            <a:t>the</a:t>
          </a:r>
          <a:r>
            <a:rPr lang="pl-PL" sz="2400" kern="1200" dirty="0" smtClean="0"/>
            <a:t> </a:t>
          </a:r>
          <a:r>
            <a:rPr lang="pl-PL" sz="2400" kern="1200" dirty="0" err="1" smtClean="0"/>
            <a:t>Shared</a:t>
          </a:r>
          <a:r>
            <a:rPr lang="pl-PL" sz="2400" kern="1200" dirty="0" smtClean="0"/>
            <a:t> </a:t>
          </a:r>
          <a:r>
            <a:rPr lang="pl-PL" sz="2400" kern="1200" dirty="0" err="1" smtClean="0"/>
            <a:t>Care</a:t>
          </a:r>
          <a:r>
            <a:rPr lang="pl-PL" sz="2400" kern="1200" dirty="0" smtClean="0"/>
            <a:t> Service</a:t>
          </a:r>
          <a:endParaRPr lang="pl-PL" sz="2400" kern="1200" dirty="0"/>
        </a:p>
      </dsp:txBody>
      <dsp:txXfrm>
        <a:off x="1004" y="234664"/>
        <a:ext cx="3917900" cy="2350740"/>
      </dsp:txXfrm>
    </dsp:sp>
    <dsp:sp modelId="{B402E0EE-849C-4078-9006-97FD4C5C2F57}">
      <dsp:nvSpPr>
        <dsp:cNvPr id="0" name=""/>
        <dsp:cNvSpPr/>
      </dsp:nvSpPr>
      <dsp:spPr>
        <a:xfrm>
          <a:off x="4310695" y="234664"/>
          <a:ext cx="3917900" cy="2350740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Noteworthy on the replies from the general practitioners is that </a:t>
          </a:r>
          <a:r>
            <a:rPr lang="en-US" sz="1900" b="1" kern="1200" dirty="0" smtClean="0"/>
            <a:t>all answers were positive</a:t>
          </a:r>
          <a:r>
            <a:rPr lang="en-US" sz="1900" kern="1200" dirty="0" smtClean="0"/>
            <a:t>, either excellent or good, and that specifically the idea of continuing working with </a:t>
          </a:r>
          <a:r>
            <a:rPr lang="en-US" sz="1900" kern="1200" dirty="0" err="1" smtClean="0"/>
            <a:t>telepsychiatry</a:t>
          </a:r>
          <a:r>
            <a:rPr lang="en-US" sz="1900" kern="1200" dirty="0" smtClean="0"/>
            <a:t> received 100% support. </a:t>
          </a:r>
          <a:endParaRPr lang="pl-PL" sz="1900" kern="1200" dirty="0"/>
        </a:p>
      </dsp:txBody>
      <dsp:txXfrm>
        <a:off x="4310695" y="234664"/>
        <a:ext cx="3917900" cy="2350740"/>
      </dsp:txXfrm>
    </dsp:sp>
    <dsp:sp modelId="{80C04A71-DCF1-4187-A6E9-55C8BF880559}">
      <dsp:nvSpPr>
        <dsp:cNvPr id="0" name=""/>
        <dsp:cNvSpPr/>
      </dsp:nvSpPr>
      <dsp:spPr>
        <a:xfrm>
          <a:off x="2155849" y="2977195"/>
          <a:ext cx="3917900" cy="2350740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General practitioners were </a:t>
          </a:r>
          <a:r>
            <a:rPr lang="en-US" sz="1900" b="1" kern="1200" dirty="0" smtClean="0"/>
            <a:t>satisfied with the practical issues regarded the collaboration</a:t>
          </a:r>
          <a:r>
            <a:rPr lang="en-US" sz="1900" kern="1200" dirty="0" smtClean="0"/>
            <a:t>, such as introduction to the project and equipment and coordination of the project. They also reported that they benefited from shared care cooperation</a:t>
          </a:r>
          <a:r>
            <a:rPr lang="pl-PL" sz="1900" kern="1200" dirty="0" smtClean="0"/>
            <a:t>.</a:t>
          </a:r>
          <a:endParaRPr lang="en-US" sz="1900" kern="1200" dirty="0"/>
        </a:p>
      </dsp:txBody>
      <dsp:txXfrm>
        <a:off x="2155849" y="2977195"/>
        <a:ext cx="3917900" cy="23507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C6450-90B1-46DF-9743-5E1DF542F04D}">
      <dsp:nvSpPr>
        <dsp:cNvPr id="0" name=""/>
        <dsp:cNvSpPr/>
      </dsp:nvSpPr>
      <dsp:spPr>
        <a:xfrm>
          <a:off x="3387943" y="1474439"/>
          <a:ext cx="1888857" cy="18890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E413A74-0BB4-43BB-8FB4-F49C8CA04716}">
      <dsp:nvSpPr>
        <dsp:cNvPr id="0" name=""/>
        <dsp:cNvSpPr/>
      </dsp:nvSpPr>
      <dsp:spPr>
        <a:xfrm>
          <a:off x="3276597" y="0"/>
          <a:ext cx="2164316" cy="11582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A</a:t>
          </a:r>
          <a:r>
            <a:rPr lang="en-US" sz="1800" b="1" kern="1200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ntistigma</a:t>
          </a:r>
          <a:endParaRPr lang="en-US" sz="1800" b="1" kern="1200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sp:txBody>
      <dsp:txXfrm>
        <a:off x="3276597" y="0"/>
        <a:ext cx="2164316" cy="1158240"/>
      </dsp:txXfrm>
    </dsp:sp>
    <dsp:sp modelId="{EBB9340B-D83E-44EE-BCCA-ED76B3ADEA8A}">
      <dsp:nvSpPr>
        <dsp:cNvPr id="0" name=""/>
        <dsp:cNvSpPr/>
      </dsp:nvSpPr>
      <dsp:spPr>
        <a:xfrm>
          <a:off x="3942008" y="1740834"/>
          <a:ext cx="1888857" cy="18890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A14254D-F150-4F47-993E-F6F24BEFD3A1}">
      <dsp:nvSpPr>
        <dsp:cNvPr id="0" name=""/>
        <dsp:cNvSpPr/>
      </dsp:nvSpPr>
      <dsp:spPr>
        <a:xfrm>
          <a:off x="5867404" y="914403"/>
          <a:ext cx="2972114" cy="127406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chemeClr val="tx2">
                  <a:lumMod val="75000"/>
                </a:schemeClr>
              </a:solidFill>
            </a:rPr>
            <a:t>R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</a:rPr>
            <a:t>each</a:t>
          </a:r>
          <a:r>
            <a:rPr lang="pl-PL" sz="1600" b="1" kern="1200" dirty="0" err="1" smtClean="0">
              <a:solidFill>
                <a:schemeClr val="tx2">
                  <a:lumMod val="75000"/>
                </a:schemeClr>
              </a:solidFill>
            </a:rPr>
            <a:t>ing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</a:rPr>
            <a:t> more 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</a:rPr>
            <a:t>potential 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</a:rPr>
            <a:t>patients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</a:rPr>
            <a:t> via contact with clinics around</a:t>
          </a:r>
          <a:endParaRPr lang="pl-PL" sz="1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867404" y="914403"/>
        <a:ext cx="2972114" cy="1274064"/>
      </dsp:txXfrm>
    </dsp:sp>
    <dsp:sp modelId="{604F4778-379D-4EC8-86BD-8265E0476072}">
      <dsp:nvSpPr>
        <dsp:cNvPr id="0" name=""/>
        <dsp:cNvSpPr/>
      </dsp:nvSpPr>
      <dsp:spPr>
        <a:xfrm>
          <a:off x="4078163" y="2340223"/>
          <a:ext cx="1888857" cy="18890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2F37E5F-AD90-4B15-9372-4FB03ABE0B57}">
      <dsp:nvSpPr>
        <dsp:cNvPr id="0" name=""/>
        <dsp:cNvSpPr/>
      </dsp:nvSpPr>
      <dsp:spPr>
        <a:xfrm>
          <a:off x="6172207" y="2285998"/>
          <a:ext cx="2748003" cy="208026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R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each</a:t>
          </a:r>
          <a:r>
            <a:rPr lang="pl-PL" sz="1600" b="1" kern="1200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ing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 specific group of patients 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e.g. autism spectrum, ADHD, young population used on online communication, physically impaired individuals with difficulties to be transported; inmates </a:t>
          </a:r>
          <a:endParaRPr lang="pl-PL" sz="1600" kern="1200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sp:txBody>
      <dsp:txXfrm>
        <a:off x="6172207" y="2285998"/>
        <a:ext cx="2748003" cy="2080266"/>
      </dsp:txXfrm>
    </dsp:sp>
    <dsp:sp modelId="{516A1EDD-45D5-4112-8644-04EDAF10A38B}">
      <dsp:nvSpPr>
        <dsp:cNvPr id="0" name=""/>
        <dsp:cNvSpPr/>
      </dsp:nvSpPr>
      <dsp:spPr>
        <a:xfrm>
          <a:off x="3694883" y="2820893"/>
          <a:ext cx="1888857" cy="18890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2208D90-4767-4968-9609-928B9072B8B1}">
      <dsp:nvSpPr>
        <dsp:cNvPr id="0" name=""/>
        <dsp:cNvSpPr/>
      </dsp:nvSpPr>
      <dsp:spPr>
        <a:xfrm>
          <a:off x="4495798" y="4495802"/>
          <a:ext cx="4387068" cy="12451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L</a:t>
          </a:r>
          <a:r>
            <a:rPr lang="en-US" sz="1600" b="1" kern="1200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iaison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 psychiatry 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: assessment and/or treatment of patients hospitalized cause of infarct, stroke etc (depression most common)</a:t>
          </a:r>
          <a:endParaRPr lang="pl-PL" sz="1600" kern="1200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sp:txBody>
      <dsp:txXfrm>
        <a:off x="4495798" y="4495802"/>
        <a:ext cx="4387068" cy="1245108"/>
      </dsp:txXfrm>
    </dsp:sp>
    <dsp:sp modelId="{8BCF527B-D0E9-4218-AA08-85A030FEFF7D}">
      <dsp:nvSpPr>
        <dsp:cNvPr id="0" name=""/>
        <dsp:cNvSpPr/>
      </dsp:nvSpPr>
      <dsp:spPr>
        <a:xfrm>
          <a:off x="3081004" y="2820893"/>
          <a:ext cx="1888857" cy="18890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B35A36F-BBDD-4B29-9384-1B0B363315FF}">
      <dsp:nvSpPr>
        <dsp:cNvPr id="0" name=""/>
        <dsp:cNvSpPr/>
      </dsp:nvSpPr>
      <dsp:spPr>
        <a:xfrm>
          <a:off x="8" y="4495802"/>
          <a:ext cx="2851464" cy="12451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S</a:t>
          </a:r>
          <a:r>
            <a:rPr lang="en-US" sz="1600" b="1" kern="1200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upervision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 of General Practitioners</a:t>
          </a:r>
          <a:endParaRPr lang="pl-PL" sz="1600" b="1" kern="1200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sp:txBody>
      <dsp:txXfrm>
        <a:off x="8" y="4495802"/>
        <a:ext cx="2851464" cy="1245108"/>
      </dsp:txXfrm>
    </dsp:sp>
    <dsp:sp modelId="{D14916CE-8775-423B-8A73-A88F9CC2A336}">
      <dsp:nvSpPr>
        <dsp:cNvPr id="0" name=""/>
        <dsp:cNvSpPr/>
      </dsp:nvSpPr>
      <dsp:spPr>
        <a:xfrm>
          <a:off x="2697723" y="2340223"/>
          <a:ext cx="1888857" cy="18890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F7ABD96-C372-4C7A-9DD1-2BA8EEE52451}">
      <dsp:nvSpPr>
        <dsp:cNvPr id="0" name=""/>
        <dsp:cNvSpPr/>
      </dsp:nvSpPr>
      <dsp:spPr>
        <a:xfrm>
          <a:off x="304793" y="2743203"/>
          <a:ext cx="2006911" cy="136093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>
              <a:solidFill>
                <a:schemeClr val="tx2">
                  <a:lumMod val="75000"/>
                </a:schemeClr>
              </a:solidFill>
            </a:rPr>
            <a:t>P</a:t>
          </a:r>
          <a:r>
            <a:rPr lang="en-US" sz="1600" kern="1200" dirty="0" err="1" smtClean="0">
              <a:solidFill>
                <a:schemeClr val="tx2">
                  <a:lumMod val="75000"/>
                </a:schemeClr>
              </a:solidFill>
            </a:rPr>
            <a:t>atient</a:t>
          </a:r>
          <a:r>
            <a:rPr lang="pl-PL" sz="1600" kern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pl-PL" sz="1600" kern="1200" dirty="0" err="1" smtClean="0">
              <a:solidFill>
                <a:schemeClr val="tx2">
                  <a:lumMod val="75000"/>
                </a:schemeClr>
              </a:solidFill>
            </a:rPr>
            <a:t>is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1600" b="1" kern="1200" dirty="0" err="1" smtClean="0">
              <a:solidFill>
                <a:schemeClr val="tx2">
                  <a:lumMod val="75000"/>
                </a:schemeClr>
              </a:solidFill>
            </a:rPr>
            <a:t>sav</a:t>
          </a:r>
          <a:r>
            <a:rPr lang="pl-PL" sz="1600" b="1" kern="1200" dirty="0" err="1" smtClean="0">
              <a:solidFill>
                <a:schemeClr val="tx2">
                  <a:lumMod val="75000"/>
                </a:schemeClr>
              </a:solidFill>
            </a:rPr>
            <a:t>ing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</a:rPr>
            <a:t> time 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</a:rPr>
            <a:t>on transportation</a:t>
          </a:r>
          <a:endParaRPr lang="pl-PL" sz="1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04793" y="2743203"/>
        <a:ext cx="2006911" cy="1360932"/>
      </dsp:txXfrm>
    </dsp:sp>
    <dsp:sp modelId="{798C9D64-436C-428D-B70A-F17471868185}">
      <dsp:nvSpPr>
        <dsp:cNvPr id="0" name=""/>
        <dsp:cNvSpPr/>
      </dsp:nvSpPr>
      <dsp:spPr>
        <a:xfrm>
          <a:off x="2833878" y="1740834"/>
          <a:ext cx="1888857" cy="188908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94EE423-89F6-40FC-B382-56CA0A015516}">
      <dsp:nvSpPr>
        <dsp:cNvPr id="0" name=""/>
        <dsp:cNvSpPr/>
      </dsp:nvSpPr>
      <dsp:spPr>
        <a:xfrm>
          <a:off x="304808" y="685798"/>
          <a:ext cx="2046262" cy="195071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M</a:t>
          </a:r>
          <a:r>
            <a:rPr lang="en-US" sz="1600" kern="1200" dirty="0" err="1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edical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 tourism (patients from whole Middle East would come </a:t>
          </a:r>
          <a:r>
            <a:rPr lang="en-US" sz="1600" b="0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for 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initial assessment 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and </a:t>
          </a:r>
          <a:r>
            <a:rPr lang="en-US" sz="1600" b="1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treatment suggestion</a:t>
          </a:r>
          <a:r>
            <a:rPr lang="en-US" sz="1600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. Follow up via video</a:t>
          </a:r>
          <a:r>
            <a:rPr lang="pl-PL" sz="1600" kern="1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rPr>
            <a:t>)</a:t>
          </a:r>
          <a:endParaRPr lang="en-US" sz="1600" kern="1200" dirty="0">
            <a:solidFill>
              <a:schemeClr val="tx2">
                <a:lumMod val="75000"/>
              </a:schemeClr>
            </a:solidFill>
            <a:latin typeface="Calibri Light" pitchFamily="34" charset="0"/>
            <a:cs typeface="Calibri Light" pitchFamily="34" charset="0"/>
          </a:endParaRPr>
        </a:p>
      </dsp:txBody>
      <dsp:txXfrm>
        <a:off x="304808" y="685798"/>
        <a:ext cx="2046262" cy="1950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8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9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0" y="0"/>
            <a:ext cx="295751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3884613" y="0"/>
            <a:ext cx="295751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70" name="Rectangle 2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41838" cy="3398838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71" name="Rectangle 2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56238" cy="408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0" y="8667750"/>
            <a:ext cx="295751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73" name="Rectangle 25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4163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32C91076-E19D-4AFF-B69C-725904784D5A}" type="slidenum">
              <a:rPr lang="da-DK" altLang="en-US"/>
              <a:pPr/>
              <a:t>‹#›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13834869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B25AF314-F281-4C3E-8859-996690F4B967}" type="slidenum">
              <a:rPr lang="da-DK" altLang="en-US"/>
              <a:pPr/>
              <a:t>1</a:t>
            </a:fld>
            <a:endParaRPr lang="da-DK" altLang="en-US"/>
          </a:p>
        </p:txBody>
      </p:sp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57512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AA6D6B7-FE04-48A2-8814-088554095C02}" type="slidenum">
              <a:rPr lang="da-DK" altLang="en-US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</a:t>
            </a:fld>
            <a:endParaRPr lang="da-DK" altLang="en-US" sz="1200">
              <a:solidFill>
                <a:srgbClr val="000000"/>
              </a:solidFill>
            </a:endParaRP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20483" name="Text Box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67350" cy="4189413"/>
          </a:xfrm>
          <a:noFill/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487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4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E41B9075-E8E7-49E1-A0FD-432BA66E04EF}" type="slidenum">
              <a:rPr lang="da-DK" altLang="en-US"/>
              <a:pPr/>
              <a:t>4</a:t>
            </a:fld>
            <a:endParaRPr lang="da-DK" altLang="en-US"/>
          </a:p>
        </p:txBody>
      </p:sp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57512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7D89E34-85EE-4355-A9BF-FA40FCE81214}" type="slidenum">
              <a:rPr lang="da-DK" altLang="en-US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da-DK" altLang="en-US" sz="1200">
              <a:solidFill>
                <a:srgbClr val="000000"/>
              </a:solidFill>
            </a:endParaRPr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39939" name="Text Box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67350" cy="4189413"/>
          </a:xfrm>
          <a:noFill/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49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0E046251-CD7F-4CBE-975A-0D00FC015CD6}" type="slidenum">
              <a:rPr lang="da-DK" altLang="en-US"/>
              <a:pPr/>
              <a:t>5</a:t>
            </a:fld>
            <a:endParaRPr lang="da-DK" altLang="en-US"/>
          </a:p>
        </p:txBody>
      </p:sp>
      <p:sp>
        <p:nvSpPr>
          <p:cNvPr id="2355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45013" cy="3408363"/>
          </a:xfrm>
        </p:spPr>
      </p:sp>
      <p:sp>
        <p:nvSpPr>
          <p:cNvPr id="2355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65763" cy="4095750"/>
          </a:xfrm>
          <a:noFill/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60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AE92CF6E-6948-4B9A-A53C-4D1A693FA4AF}" type="slidenum">
              <a:rPr lang="da-DK" altLang="en-US"/>
              <a:pPr/>
              <a:t>6</a:t>
            </a:fld>
            <a:endParaRPr lang="da-DK" altLang="en-US"/>
          </a:p>
        </p:txBody>
      </p:sp>
      <p:sp>
        <p:nvSpPr>
          <p:cNvPr id="2252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45013" cy="3408363"/>
          </a:xfrm>
        </p:spPr>
      </p:sp>
      <p:sp>
        <p:nvSpPr>
          <p:cNvPr id="2253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65763" cy="4095750"/>
          </a:xfrm>
          <a:noFill/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364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2CBD797F-2BF8-45E6-B06D-8F6FC4C28A90}" type="slidenum">
              <a:rPr lang="da-DK" altLang="en-US"/>
              <a:pPr/>
              <a:t>8</a:t>
            </a:fld>
            <a:endParaRPr lang="da-DK" altLang="en-US"/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57512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EE5BE-97D4-4DFE-AD44-423A2FBD47F4}" type="slidenum">
              <a:rPr lang="da-DK" altLang="en-US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da-DK" altLang="en-US" sz="1200">
              <a:solidFill>
                <a:srgbClr val="000000"/>
              </a:solidFill>
            </a:endParaRPr>
          </a:p>
        </p:txBody>
      </p:sp>
      <p:sp>
        <p:nvSpPr>
          <p:cNvPr id="24578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0887" cy="3421063"/>
          </a:xfrm>
        </p:spPr>
      </p:sp>
      <p:sp>
        <p:nvSpPr>
          <p:cNvPr id="24579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8463" cy="4106863"/>
          </a:xfrm>
          <a:noFill/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39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9258248A-F8F5-401C-AA13-D9E39897BFFC}" type="slidenum">
              <a:rPr lang="da-DK" altLang="en-US"/>
              <a:pPr/>
              <a:t>9</a:t>
            </a:fld>
            <a:endParaRPr lang="da-DK" altLang="en-US"/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57512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2BB4F8B-9F65-4326-8F7F-BD99958D9363}" type="slidenum">
              <a:rPr lang="da-DK" altLang="en-US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da-DK" altLang="en-US" sz="1200">
              <a:solidFill>
                <a:srgbClr val="000000"/>
              </a:solidFill>
            </a:endParaRPr>
          </a:p>
        </p:txBody>
      </p:sp>
      <p:sp>
        <p:nvSpPr>
          <p:cNvPr id="25602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0887" cy="3421063"/>
          </a:xfrm>
        </p:spPr>
      </p:sp>
      <p:sp>
        <p:nvSpPr>
          <p:cNvPr id="25603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8463" cy="4106863"/>
          </a:xfrm>
          <a:noFill/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502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D573AD59-9E59-41B5-AC5C-94830298921E}" type="slidenum">
              <a:rPr lang="da-DK" altLang="en-US"/>
              <a:pPr/>
              <a:t>11</a:t>
            </a:fld>
            <a:endParaRPr lang="da-DK" altLang="en-US"/>
          </a:p>
        </p:txBody>
      </p:sp>
      <p:sp>
        <p:nvSpPr>
          <p:cNvPr id="2764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5800"/>
            <a:ext cx="4537075" cy="3403600"/>
          </a:xfrm>
        </p:spPr>
      </p:sp>
      <p:sp>
        <p:nvSpPr>
          <p:cNvPr id="2765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61000" cy="4089400"/>
          </a:xfrm>
          <a:noFill/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926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7763" y="685800"/>
            <a:ext cx="4532312" cy="3398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82250DA1-07F9-47E7-860A-66D46814D640}" type="slidenum">
              <a:rPr lang="da-DK" altLang="en-US"/>
              <a:pPr/>
              <a:t>15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1343477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5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A0C42878-4F0E-456F-A7B8-F20712FA537B}" type="slidenum">
              <a:rPr lang="da-DK" altLang="en-US"/>
              <a:pPr/>
              <a:t>16</a:t>
            </a:fld>
            <a:endParaRPr lang="da-DK" altLang="en-US"/>
          </a:p>
        </p:txBody>
      </p:sp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57512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4FA43CD-81E9-46AC-84A7-1591510A9708}" type="slidenum">
              <a:rPr lang="da-DK" altLang="en-US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16</a:t>
            </a:fld>
            <a:endParaRPr lang="da-DK" altLang="en-US" sz="1200">
              <a:solidFill>
                <a:srgbClr val="000000"/>
              </a:solidFill>
            </a:endParaRP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591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BB8F6A5-BBE8-4277-8509-58F196275A7E}" type="slidenum">
              <a:rPr lang="da-DK" altLang="en-US" sz="1200">
                <a:solidFill>
                  <a:srgbClr val="000000"/>
                </a:solidFill>
              </a:rPr>
              <a:pPr algn="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16</a:t>
            </a:fld>
            <a:endParaRPr lang="da-DK" altLang="en-US" sz="1200">
              <a:solidFill>
                <a:srgbClr val="000000"/>
              </a:solidFill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34820" name="Text Box 4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0050" cy="4108450"/>
          </a:xfrm>
          <a:noFill/>
        </p:spPr>
        <p:txBody>
          <a:bodyPr wrap="none" anchor="ctr"/>
          <a:lstStyle/>
          <a:p>
            <a:endParaRPr lang="en-US" alt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598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91702-CB4D-48FC-BC4F-A7C3BF5F829B}" type="datetimeFigureOut">
              <a:rPr lang="en-US" smtClean="0"/>
              <a:pPr/>
              <a:t>12/2/16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39638-FABA-4EE1-9C44-9B41C49AA593}" type="slidenum">
              <a:rPr lang="da-DK" altLang="en-US" smtClean="0"/>
              <a:pPr/>
              <a:t>‹#›</a:t>
            </a:fld>
            <a:endParaRPr lang="da-D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971550" y="836613"/>
            <a:ext cx="7740650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11125" y="955675"/>
            <a:ext cx="8804275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algn="ctr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40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TELEPSYCHIATRY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endParaRPr lang="pl-PL" altLang="en-US" sz="3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algn="ctr">
              <a:lnSpc>
                <a:spcPct val="15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IN GENERAL</a:t>
            </a:r>
            <a:r>
              <a:rPr lang="pl-PL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HEALTH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CARE PRACTICE </a:t>
            </a:r>
            <a:endParaRPr lang="pl-PL" altLang="en-US" sz="3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IN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DENMARK</a:t>
            </a:r>
            <a:endParaRPr lang="da-DK" altLang="en-US" sz="3200" b="1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3910603" y="4669607"/>
            <a:ext cx="5001737" cy="188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2400" b="1" i="1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The</a:t>
            </a:r>
            <a:r>
              <a:rPr lang="pl-PL" sz="2400" b="1" i="1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 Little Prince </a:t>
            </a:r>
            <a:r>
              <a:rPr lang="pl-PL" sz="2400" b="1" i="1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Psychiatric</a:t>
            </a:r>
            <a:r>
              <a:rPr lang="pl-PL" sz="2400" b="1" i="1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 Centre</a:t>
            </a:r>
          </a:p>
          <a:p>
            <a:pPr algn="ctr">
              <a:lnSpc>
                <a:spcPct val="90000"/>
              </a:lnSpc>
              <a:spcBef>
                <a:spcPts val="12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2400" b="1" i="1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Copenhagen</a:t>
            </a:r>
            <a:r>
              <a:rPr lang="pl-PL" sz="2400" b="1" i="1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, </a:t>
            </a:r>
            <a:r>
              <a:rPr lang="pl-PL" sz="2400" b="1" i="1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Denmark</a:t>
            </a:r>
            <a:endParaRPr lang="pl-PL" sz="2400" b="1" i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Tahoma" pitchFamily="34" charset="0"/>
            </a:endParaRPr>
          </a:p>
          <a:p>
            <a:pPr algn="ctr">
              <a:lnSpc>
                <a:spcPct val="90000"/>
              </a:lnSpc>
              <a:spcBef>
                <a:spcPts val="12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endParaRPr lang="pl-PL" sz="2400" i="1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Tahoma" pitchFamily="34" charset="0"/>
            </a:endParaRPr>
          </a:p>
          <a:p>
            <a:pPr algn="ctr">
              <a:lnSpc>
                <a:spcPct val="90000"/>
              </a:lnSpc>
              <a:spcBef>
                <a:spcPts val="12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2400" b="1" i="1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www.denlilleprins.org</a:t>
            </a:r>
            <a:endParaRPr lang="pl-PL" sz="2400" b="1" i="1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Tahoma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602331" y="3911025"/>
            <a:ext cx="5084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20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i="1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Davor</a:t>
            </a:r>
            <a:r>
              <a:rPr lang="pl-PL" sz="3200" i="1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 </a:t>
            </a:r>
            <a:r>
              <a:rPr lang="pl-PL" sz="3200" i="1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Mucic</a:t>
            </a:r>
            <a:r>
              <a:rPr lang="pl-PL" sz="3200" i="1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, MD, </a:t>
            </a:r>
            <a:r>
              <a:rPr lang="pl-PL" sz="3200" i="1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Tahoma" pitchFamily="34" charset="0"/>
              </a:rPr>
              <a:t>psychiatrist</a:t>
            </a:r>
            <a:endParaRPr lang="pl-PL" sz="3200" i="1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Tahoma" pitchFamily="34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48200"/>
            <a:ext cx="3099671" cy="190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331788"/>
          <a:ext cx="8124825" cy="5905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572272" y="762000"/>
            <a:ext cx="557172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In essence,</a:t>
            </a:r>
          </a:p>
          <a:p>
            <a:pPr>
              <a:spcBef>
                <a:spcPts val="10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do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users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get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the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care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they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need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</a:p>
          <a:p>
            <a:pPr>
              <a:spcBef>
                <a:spcPts val="10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and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is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the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care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effective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</a:p>
          <a:p>
            <a:pPr>
              <a:spcBef>
                <a:spcPts val="10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when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they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get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it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Verdana" pitchFamily="34" charset="0"/>
              </a:rPr>
              <a:t>? </a:t>
            </a:r>
            <a:endParaRPr lang="pl-PL" sz="3200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Verdana" pitchFamily="34" charset="0"/>
            </a:endParaRP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12976"/>
            <a:ext cx="3456384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/>
          </p:cNvSpPr>
          <p:nvPr/>
        </p:nvSpPr>
        <p:spPr bwMode="auto">
          <a:xfrm>
            <a:off x="228600" y="1524000"/>
            <a:ext cx="8748464" cy="3664722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wrap="square" lIns="46800" tIns="46800" rIns="46800" bIns="46800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40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Telepsychiatry</a:t>
            </a:r>
            <a:r>
              <a:rPr lang="pl-PL" sz="40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endParaRPr lang="pl-PL" sz="3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Arial" pitchFamily="34" charset="0"/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refers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to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the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use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of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telecommunication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technologies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with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the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aim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of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providing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psychiatric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services </a:t>
            </a:r>
            <a:endParaRPr lang="pl-PL" sz="3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Arial" pitchFamily="34" charset="0"/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from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a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distance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. </a:t>
            </a: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   </a:t>
            </a: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</a:pP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Most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often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used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is</a:t>
            </a:r>
            <a:r>
              <a:rPr lang="pl-PL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i="1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videoconferencing</a:t>
            </a:r>
            <a:r>
              <a:rPr lang="pl-PL" sz="3200" i="1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i="1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in</a:t>
            </a:r>
            <a:r>
              <a:rPr lang="pl-PL" sz="3200" i="1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3200" i="1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real</a:t>
            </a:r>
            <a:r>
              <a:rPr lang="pl-PL" sz="3200" i="1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time</a:t>
            </a:r>
            <a:r>
              <a:rPr lang="pl-PL" sz="3200" i="1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.</a:t>
            </a:r>
            <a:endParaRPr lang="pl-PL" sz="3200" i="1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208963" cy="1433512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altLang="en-US" sz="4000" smtClean="0"/>
              <a:t>   </a:t>
            </a:r>
            <a:br>
              <a:rPr lang="sv-SE" altLang="en-US" sz="4000" smtClean="0"/>
            </a:br>
            <a:endParaRPr lang="sv-SE" altLang="en-US" sz="400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par>
              <p:cTn id="2" fill="hold" nodeType="interactiveSeq"/>
            </p:par>
            <p:seq concurrent="1" nextAc="seek">
              <p:cTn id="3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304800" y="685800"/>
            <a:ext cx="8574087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eaLnBrk="1">
              <a:lnSpc>
                <a:spcPct val="15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Shared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care project connected via </a:t>
            </a:r>
            <a:r>
              <a:rPr lang="en-US" altLang="en-US" sz="3200" b="1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videoconference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GP clinics in outskirts area of </a:t>
            </a:r>
            <a:r>
              <a:rPr lang="en-US" altLang="en-US" sz="3200" b="1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Denmark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with </a:t>
            </a:r>
            <a:endParaRPr lang="pl-PL" altLang="en-US" sz="3200" b="1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eaLnBrk="1">
              <a:lnSpc>
                <a:spcPct val="15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200" b="1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Little </a:t>
            </a:r>
            <a:r>
              <a:rPr lang="en-US" altLang="en-US" sz="3200" b="1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Prince Treatment Centre in Copenhagen</a:t>
            </a:r>
          </a:p>
        </p:txBody>
      </p:sp>
      <p:pic>
        <p:nvPicPr>
          <p:cNvPr id="9222" name="Picture 6" descr="Image result for little prince wallpap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505200"/>
            <a:ext cx="4826000" cy="3048000"/>
          </a:xfrm>
          <a:prstGeom prst="rect">
            <a:avLst/>
          </a:prstGeom>
          <a:noFill/>
        </p:spPr>
      </p:pic>
      <p:pic>
        <p:nvPicPr>
          <p:cNvPr id="9224" name="Picture 8" descr="Image result for denmark flag 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4800600"/>
            <a:ext cx="1381331" cy="6858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3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Project period 2011-2014</a:t>
            </a:r>
          </a:p>
        </p:txBody>
      </p:sp>
      <p:pic>
        <p:nvPicPr>
          <p:cNvPr id="25604" name="Picture 4" descr="Image result for telepsychiatry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352800"/>
            <a:ext cx="7924800" cy="3095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457200" y="-41275"/>
            <a:ext cx="822166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da-DK" altLang="en-US" sz="4000" smtClean="0">
                <a:solidFill>
                  <a:srgbClr val="000000"/>
                </a:solidFill>
              </a:rPr>
              <a:t>             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-68263"/>
            <a:ext cx="9144000" cy="687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71" name="Line 3"/>
          <p:cNvSpPr>
            <a:spLocks noChangeShapeType="1"/>
          </p:cNvSpPr>
          <p:nvPr/>
        </p:nvSpPr>
        <p:spPr bwMode="auto">
          <a:xfrm flipH="1">
            <a:off x="1555750" y="4140200"/>
            <a:ext cx="3849688" cy="1588"/>
          </a:xfrm>
          <a:prstGeom prst="line">
            <a:avLst/>
          </a:prstGeom>
          <a:noFill/>
          <a:ln w="3168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3959225" y="5614988"/>
            <a:ext cx="1260475" cy="504825"/>
          </a:xfrm>
          <a:prstGeom prst="ellipse">
            <a:avLst/>
          </a:prstGeom>
          <a:solidFill>
            <a:srgbClr val="00B8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/>
              <a:t>GP</a:t>
            </a:r>
          </a:p>
          <a:p>
            <a:pPr eaLnBrk="1" hangingPunct="1">
              <a:buSzPct val="100000"/>
              <a:defRPr/>
            </a:pPr>
            <a:r>
              <a:rPr lang="da-DK" altLang="en-US" smtClean="0"/>
              <a:t> Nakskov</a:t>
            </a: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V="1">
            <a:off x="4319588" y="3924300"/>
            <a:ext cx="1079500" cy="1870075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051550" y="3779838"/>
            <a:ext cx="9683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eaLnBrk="1" hangingPunct="1">
              <a:lnSpc>
                <a:spcPct val="76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altLang="en-US" b="1">
                <a:solidFill>
                  <a:srgbClr val="3333CC"/>
                </a:solidFill>
                <a:cs typeface="Arial" pitchFamily="34" charset="0"/>
              </a:rPr>
              <a:t>Malmö</a:t>
            </a:r>
            <a:r>
              <a:rPr lang="da-DK" altLang="en-US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5940425" y="3779838"/>
            <a:ext cx="215900" cy="244475"/>
          </a:xfrm>
          <a:prstGeom prst="ellipse">
            <a:avLst/>
          </a:prstGeom>
          <a:solidFill>
            <a:srgbClr val="00B8FF"/>
          </a:solidFill>
          <a:ln w="3168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5759450" y="3959225"/>
            <a:ext cx="179388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7177" name="Oval 9"/>
          <p:cNvSpPr>
            <a:spLocks noChangeArrowheads="1"/>
          </p:cNvSpPr>
          <p:nvPr/>
        </p:nvSpPr>
        <p:spPr bwMode="auto">
          <a:xfrm>
            <a:off x="1128713" y="3897313"/>
            <a:ext cx="1079500" cy="504825"/>
          </a:xfrm>
          <a:prstGeom prst="ellipse">
            <a:avLst/>
          </a:prstGeom>
          <a:solidFill>
            <a:srgbClr val="00B8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/>
              <a:t>GP </a:t>
            </a:r>
          </a:p>
          <a:p>
            <a:pPr eaLnBrk="1" hangingPunct="1">
              <a:buSzPct val="100000"/>
              <a:defRPr/>
            </a:pPr>
            <a:r>
              <a:rPr lang="da-DK" altLang="en-US" smtClean="0"/>
              <a:t>Brande</a:t>
            </a:r>
          </a:p>
        </p:txBody>
      </p:sp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4860925" y="3779838"/>
            <a:ext cx="1079500" cy="720725"/>
          </a:xfrm>
          <a:prstGeom prst="ellipse">
            <a:avLst/>
          </a:prstGeom>
          <a:solidFill>
            <a:srgbClr val="FF420E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/>
              <a:t>LITTLE</a:t>
            </a:r>
          </a:p>
          <a:p>
            <a:pPr eaLnBrk="1" hangingPunct="1">
              <a:buSzPct val="100000"/>
              <a:defRPr/>
            </a:pPr>
            <a:r>
              <a:rPr lang="da-DK" altLang="en-US" smtClean="0"/>
              <a:t>PRINCE</a:t>
            </a:r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539750" y="4500563"/>
            <a:ext cx="1079500" cy="504825"/>
          </a:xfrm>
          <a:prstGeom prst="ellipse">
            <a:avLst/>
          </a:prstGeom>
          <a:solidFill>
            <a:srgbClr val="00B8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/>
              <a:t>GP </a:t>
            </a:r>
          </a:p>
          <a:p>
            <a:pPr eaLnBrk="1" hangingPunct="1">
              <a:buSzPct val="100000"/>
              <a:defRPr/>
            </a:pPr>
            <a:r>
              <a:rPr lang="da-DK" altLang="en-US" smtClean="0"/>
              <a:t>Grindsted</a:t>
            </a: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 flipH="1">
            <a:off x="1435100" y="4319588"/>
            <a:ext cx="3609975" cy="360362"/>
          </a:xfrm>
          <a:prstGeom prst="line">
            <a:avLst/>
          </a:prstGeom>
          <a:noFill/>
          <a:ln w="9360" cap="sq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57200" y="-41275"/>
            <a:ext cx="822166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da-DK" altLang="en-US" sz="4000" smtClean="0">
                <a:solidFill>
                  <a:srgbClr val="000000"/>
                </a:solidFill>
              </a:rPr>
              <a:t>             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463" y="0"/>
            <a:ext cx="9144001" cy="687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5" name="Line 3"/>
          <p:cNvSpPr>
            <a:spLocks noChangeShapeType="1"/>
          </p:cNvSpPr>
          <p:nvPr/>
        </p:nvSpPr>
        <p:spPr bwMode="auto">
          <a:xfrm flipH="1">
            <a:off x="4284663" y="3959225"/>
            <a:ext cx="1152525" cy="360363"/>
          </a:xfrm>
          <a:prstGeom prst="line">
            <a:avLst/>
          </a:prstGeom>
          <a:noFill/>
          <a:ln w="2844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 flipH="1">
            <a:off x="1433513" y="4138613"/>
            <a:ext cx="4032250" cy="720725"/>
          </a:xfrm>
          <a:prstGeom prst="line">
            <a:avLst/>
          </a:prstGeom>
          <a:noFill/>
          <a:ln w="3168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651500" y="3959225"/>
            <a:ext cx="2627313" cy="1079500"/>
          </a:xfrm>
          <a:prstGeom prst="line">
            <a:avLst/>
          </a:prstGeom>
          <a:noFill/>
          <a:ln w="3168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3779838" y="4140200"/>
            <a:ext cx="1079500" cy="539750"/>
          </a:xfrm>
          <a:prstGeom prst="ellipse">
            <a:avLst/>
          </a:prstGeom>
          <a:solidFill>
            <a:srgbClr val="00B8FF"/>
          </a:solidFill>
          <a:ln w="3168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altLang="en-US">
                <a:solidFill>
                  <a:srgbClr val="FFFFFF"/>
                </a:solidFill>
              </a:rPr>
              <a:t>Jobcenter</a:t>
            </a:r>
          </a:p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altLang="en-US">
                <a:solidFill>
                  <a:srgbClr val="FFFFFF"/>
                </a:solidFill>
              </a:rPr>
              <a:t> Holbæk</a:t>
            </a:r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7559675" y="5040313"/>
            <a:ext cx="1260475" cy="539750"/>
          </a:xfrm>
          <a:prstGeom prst="ellipse">
            <a:avLst/>
          </a:prstGeom>
          <a:solidFill>
            <a:srgbClr val="00B8FF"/>
          </a:solidFill>
          <a:ln w="3168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/>
              <a:t>Psych.dpt..</a:t>
            </a:r>
          </a:p>
          <a:p>
            <a:pPr eaLnBrk="1" hangingPunct="1">
              <a:buSzPct val="100000"/>
              <a:defRPr/>
            </a:pPr>
            <a:r>
              <a:rPr lang="da-DK" altLang="en-US" smtClean="0"/>
              <a:t>Rønne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 flipH="1">
            <a:off x="1747838" y="3960813"/>
            <a:ext cx="3673475" cy="161925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3959225" y="5614988"/>
            <a:ext cx="1260475" cy="504825"/>
          </a:xfrm>
          <a:prstGeom prst="ellipse">
            <a:avLst/>
          </a:prstGeom>
          <a:solidFill>
            <a:srgbClr val="00B8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/>
              <a:t>GP</a:t>
            </a:r>
          </a:p>
          <a:p>
            <a:pPr eaLnBrk="1" hangingPunct="1">
              <a:buSzPct val="100000"/>
              <a:defRPr/>
            </a:pPr>
            <a:r>
              <a:rPr lang="da-DK" altLang="en-US" smtClean="0"/>
              <a:t> Nakskov</a:t>
            </a:r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539750" y="5580063"/>
            <a:ext cx="1981200" cy="360362"/>
          </a:xfrm>
          <a:prstGeom prst="ellipse">
            <a:avLst/>
          </a:prstGeom>
          <a:solidFill>
            <a:srgbClr val="00B8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altLang="en-US">
                <a:solidFill>
                  <a:srgbClr val="FFFFFF"/>
                </a:solidFill>
              </a:rPr>
              <a:t>Jobcentret Åbenrå</a:t>
            </a:r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V="1">
            <a:off x="4319588" y="3922713"/>
            <a:ext cx="1079500" cy="187325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6051550" y="3779838"/>
            <a:ext cx="9683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eaLnBrk="1" hangingPunct="1">
              <a:lnSpc>
                <a:spcPct val="76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a-DK" altLang="en-US" b="1">
                <a:solidFill>
                  <a:srgbClr val="3333CC"/>
                </a:solidFill>
                <a:cs typeface="Arial" pitchFamily="34" charset="0"/>
              </a:rPr>
              <a:t>Malmö</a:t>
            </a:r>
            <a:r>
              <a:rPr lang="da-DK" altLang="en-US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5940425" y="3779838"/>
            <a:ext cx="215900" cy="244475"/>
          </a:xfrm>
          <a:prstGeom prst="ellipse">
            <a:avLst/>
          </a:prstGeom>
          <a:solidFill>
            <a:srgbClr val="00B8FF"/>
          </a:solidFill>
          <a:ln w="3168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5759450" y="3959225"/>
            <a:ext cx="179388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8207" name="Oval 15"/>
          <p:cNvSpPr>
            <a:spLocks noChangeArrowheads="1"/>
          </p:cNvSpPr>
          <p:nvPr/>
        </p:nvSpPr>
        <p:spPr bwMode="auto">
          <a:xfrm>
            <a:off x="1439863" y="539750"/>
            <a:ext cx="2700337" cy="539750"/>
          </a:xfrm>
          <a:prstGeom prst="ellipse">
            <a:avLst/>
          </a:prstGeom>
          <a:solidFill>
            <a:srgbClr val="00B8FF"/>
          </a:solidFill>
          <a:ln w="3168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>
                <a:ea typeface="Arial" charset="0"/>
                <a:cs typeface="Arial" charset="0"/>
              </a:rPr>
              <a:t>GP Frederikshavn</a:t>
            </a:r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900113" y="4859338"/>
            <a:ext cx="1079500" cy="504825"/>
          </a:xfrm>
          <a:prstGeom prst="ellipse">
            <a:avLst/>
          </a:prstGeom>
          <a:solidFill>
            <a:srgbClr val="00B8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/>
              <a:t>GP </a:t>
            </a:r>
          </a:p>
          <a:p>
            <a:pPr eaLnBrk="1" hangingPunct="1">
              <a:buSzPct val="100000"/>
              <a:defRPr/>
            </a:pPr>
            <a:r>
              <a:rPr lang="da-DK" altLang="en-US" smtClean="0"/>
              <a:t>Haderslev</a:t>
            </a:r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4860925" y="3779838"/>
            <a:ext cx="1079500" cy="720725"/>
          </a:xfrm>
          <a:prstGeom prst="ellipse">
            <a:avLst/>
          </a:prstGeom>
          <a:solidFill>
            <a:srgbClr val="00B8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da-DK" altLang="en-US" smtClean="0"/>
              <a:t>LITTLE</a:t>
            </a:r>
          </a:p>
          <a:p>
            <a:pPr eaLnBrk="1" hangingPunct="1">
              <a:buSzPct val="100000"/>
              <a:defRPr/>
            </a:pPr>
            <a:r>
              <a:rPr lang="da-DK" altLang="en-US" smtClean="0"/>
              <a:t>PRINCE</a:t>
            </a:r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 flipH="1" flipV="1">
            <a:off x="2873375" y="1074738"/>
            <a:ext cx="2173288" cy="2711450"/>
          </a:xfrm>
          <a:prstGeom prst="line">
            <a:avLst/>
          </a:prstGeom>
          <a:noFill/>
          <a:ln w="9360" cap="sq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pic>
        <p:nvPicPr>
          <p:cNvPr id="8211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2057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212" name="Line 20"/>
          <p:cNvSpPr>
            <a:spLocks noChangeShapeType="1"/>
          </p:cNvSpPr>
          <p:nvPr/>
        </p:nvSpPr>
        <p:spPr bwMode="auto">
          <a:xfrm flipH="1" flipV="1">
            <a:off x="439738" y="2039938"/>
            <a:ext cx="4606925" cy="1863725"/>
          </a:xfrm>
          <a:prstGeom prst="line">
            <a:avLst/>
          </a:prstGeom>
          <a:noFill/>
          <a:ln w="9360" cap="sq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+mn-ea"/>
              <a:cs typeface="+mn-cs"/>
            </a:endParaRPr>
          </a:p>
        </p:txBody>
      </p:sp>
      <p:sp>
        <p:nvSpPr>
          <p:cNvPr id="8213" name="Oval 21"/>
          <p:cNvSpPr>
            <a:spLocks noChangeArrowheads="1"/>
          </p:cNvSpPr>
          <p:nvPr/>
        </p:nvSpPr>
        <p:spPr bwMode="auto">
          <a:xfrm>
            <a:off x="0" y="1828800"/>
            <a:ext cx="1371600" cy="685800"/>
          </a:xfrm>
          <a:prstGeom prst="ellipse">
            <a:avLst/>
          </a:prstGeom>
          <a:solidFill>
            <a:srgbClr val="99CCFF"/>
          </a:solidFill>
          <a:ln w="9360" cap="sq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altLang="en-US" sz="1600" smtClean="0"/>
              <a:t>GREENLAND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ctrTitle"/>
          </p:nvPr>
        </p:nvSpPr>
        <p:spPr>
          <a:xfrm>
            <a:off x="1143000" y="228600"/>
            <a:ext cx="6858000" cy="990600"/>
          </a:xfrm>
        </p:spPr>
        <p:txBody>
          <a:bodyPr/>
          <a:lstStyle/>
          <a:p>
            <a:r>
              <a:rPr lang="pl-PL" dirty="0"/>
              <a:t>P</a:t>
            </a:r>
            <a:r>
              <a:rPr lang="en-US" dirty="0" err="1" smtClean="0"/>
              <a:t>articipants</a:t>
            </a:r>
            <a:endParaRPr lang="en-US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" y="990600"/>
          <a:ext cx="8839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l="21669" t="15625" r="20937" b="6250"/>
          <a:stretch>
            <a:fillRect/>
          </a:stretch>
        </p:blipFill>
        <p:spPr bwMode="auto">
          <a:xfrm>
            <a:off x="609600" y="416767"/>
            <a:ext cx="7848600" cy="600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839200" cy="1295400"/>
          </a:xfrm>
        </p:spPr>
        <p:txBody>
          <a:bodyPr>
            <a:normAutofit fontScale="90000"/>
          </a:bodyPr>
          <a:lstStyle/>
          <a:p>
            <a:r>
              <a:rPr lang="pl-PL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Patients</a:t>
            </a:r>
            <a:r>
              <a:rPr lang="pl-PL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’ s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atisfaction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with </a:t>
            </a:r>
            <a:r>
              <a:rPr lang="pl-PL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elepsychology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304800" y="1447800"/>
          <a:ext cx="8610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3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772400" cy="1089025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GP’s satisfaction wit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h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the 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Service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990600"/>
          <a:ext cx="8229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  </a:t>
            </a:r>
          </a:p>
        </p:txBody>
      </p:sp>
      <p:sp>
        <p:nvSpPr>
          <p:cNvPr id="34818" name="Subtitle 2"/>
          <p:cNvSpPr>
            <a:spLocks noGrp="1"/>
          </p:cNvSpPr>
          <p:nvPr>
            <p:ph type="subTitle" idx="1"/>
          </p:nvPr>
        </p:nvSpPr>
        <p:spPr bwMode="auto">
          <a:xfrm>
            <a:off x="228600" y="1338618"/>
            <a:ext cx="8839200" cy="4376382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The project has shown to be a time and money saver both for patients and health care service. </a:t>
            </a:r>
            <a:endParaRPr lang="pl-PL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endParaRPr lang="pl-PL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Lack of access to psychiatric help on the outskirts of Denmark and the expensive alternatives are problems that can be successfully solved by using the </a:t>
            </a:r>
            <a:r>
              <a:rPr lang="pl-PL" dirty="0" err="1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elepsychiatry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service. </a:t>
            </a:r>
            <a:endParaRPr lang="pl-PL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endParaRPr lang="pl-PL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This would mean a more efficient use of scarce resources and related cost efficiencies.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General benefits of such </a:t>
            </a:r>
            <a:r>
              <a:rPr lang="pl-PL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an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approach</a:t>
            </a: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0" y="838201"/>
          <a:ext cx="9067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124200" y="35052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err="1" smtClean="0">
                <a:latin typeface="Calibri Light" pitchFamily="34" charset="0"/>
                <a:cs typeface="Calibri Light" pitchFamily="34" charset="0"/>
              </a:rPr>
              <a:t>Telepsychiatry</a:t>
            </a:r>
            <a:endParaRPr lang="pl-PL" sz="3200" b="1" dirty="0">
              <a:latin typeface="Calibri Light" pitchFamily="34" charset="0"/>
              <a:cs typeface="Calibri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1981200" y="1295400"/>
            <a:ext cx="6629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1524000" indent="-969963" eaLnBrk="1">
              <a:buSzPct val="100000"/>
              <a:tabLst>
                <a:tab pos="1524000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  <a:tab pos="9609138" algn="l"/>
                <a:tab pos="10058400" algn="l"/>
                <a:tab pos="10507663" algn="l"/>
              </a:tabLst>
            </a:pPr>
            <a:r>
              <a:rPr lang="pl-PL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	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Collaboration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via use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of</a:t>
            </a:r>
            <a:r>
              <a:rPr lang="pl-PL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videoconferencing</a:t>
            </a:r>
            <a:r>
              <a:rPr lang="pl-PL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pl-PL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across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levels of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health</a:t>
            </a:r>
            <a:r>
              <a:rPr lang="pl-PL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care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sectors can be a useful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alternative</a:t>
            </a:r>
            <a:r>
              <a:rPr lang="pl-PL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that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offers learning,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leads</a:t>
            </a:r>
            <a:r>
              <a:rPr lang="pl-PL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to continuity,</a:t>
            </a:r>
            <a:r>
              <a:rPr lang="pl-PL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reduces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costs and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improves </a:t>
            </a: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the quality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of</a:t>
            </a:r>
            <a:r>
              <a:rPr lang="pl-PL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US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care.</a:t>
            </a:r>
            <a:endParaRPr lang="pl-PL" altLang="en-US" sz="3200" dirty="0" smtClean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marL="1524000" indent="-969963" eaLnBrk="1">
              <a:buSzPct val="100000"/>
              <a:tabLst>
                <a:tab pos="1524000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  <a:tab pos="9609138" algn="l"/>
                <a:tab pos="10058400" algn="l"/>
                <a:tab pos="10507663" algn="l"/>
              </a:tabLst>
            </a:pPr>
            <a:endParaRPr lang="pl-PL" altLang="en-US" sz="3200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  <a:p>
            <a:pPr marL="1524000" indent="-969963" eaLnBrk="1">
              <a:buSzPct val="100000"/>
              <a:tabLst>
                <a:tab pos="1524000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  <a:tab pos="9609138" algn="l"/>
                <a:tab pos="10058400" algn="l"/>
                <a:tab pos="10507663" algn="l"/>
              </a:tabLst>
            </a:pPr>
            <a:endParaRPr lang="en-US" altLang="en-US" sz="3200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042988" y="333375"/>
            <a:ext cx="77724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da-DK" altLang="en-US" sz="44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Conclusion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81000" y="5181600"/>
            <a:ext cx="8153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eaLnBrk="1" hangingPunct="1">
              <a:lnSpc>
                <a:spcPct val="80000"/>
              </a:lnSpc>
              <a:spcBef>
                <a:spcPts val="80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2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Telepsychiatry</a:t>
            </a:r>
            <a:r>
              <a:rPr lang="en-GB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,</a:t>
            </a:r>
            <a:r>
              <a:rPr lang="pl-PL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GB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supplemental </a:t>
            </a:r>
            <a:r>
              <a:rPr lang="en-GB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to </a:t>
            </a:r>
            <a:r>
              <a:rPr lang="en-GB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existing</a:t>
            </a:r>
            <a:r>
              <a:rPr lang="pl-PL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GB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mental </a:t>
            </a:r>
            <a:r>
              <a:rPr lang="en-GB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health </a:t>
            </a:r>
            <a:r>
              <a:rPr lang="en-GB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system,</a:t>
            </a:r>
            <a:r>
              <a:rPr lang="pl-PL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 </a:t>
            </a:r>
            <a:r>
              <a:rPr lang="en-GB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can </a:t>
            </a:r>
            <a:r>
              <a:rPr lang="en-GB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improve the quality </a:t>
            </a:r>
            <a:r>
              <a:rPr lang="pl-PL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o</a:t>
            </a:r>
            <a:r>
              <a:rPr lang="en-GB" altLang="en-US" sz="32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f </a:t>
            </a:r>
            <a:r>
              <a:rPr lang="en-GB" altLang="en-US" sz="3200" dirty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</a:rPr>
              <a:t>care.</a:t>
            </a:r>
          </a:p>
        </p:txBody>
      </p:sp>
      <p:pic>
        <p:nvPicPr>
          <p:cNvPr id="6" name="Picture 4" descr="Image result for telemedicine ic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981200"/>
            <a:ext cx="2711116" cy="2239619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/>
          </p:cNvSpPr>
          <p:nvPr/>
        </p:nvSpPr>
        <p:spPr bwMode="auto">
          <a:xfrm>
            <a:off x="755577" y="497580"/>
            <a:ext cx="7561460" cy="710067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wrap="square" lIns="46800" tIns="46800" rIns="46800" bIns="46800" anchor="b">
            <a:spAutoFit/>
          </a:bodyPr>
          <a:lstStyle/>
          <a:p>
            <a:pPr algn="ctr"/>
            <a:r>
              <a:rPr lang="pl-PL" sz="40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Thank</a:t>
            </a:r>
            <a:r>
              <a:rPr lang="pl-PL" sz="40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40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you</a:t>
            </a:r>
            <a:r>
              <a:rPr lang="pl-PL" sz="40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for </a:t>
            </a:r>
            <a:r>
              <a:rPr lang="pl-PL" sz="40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your</a:t>
            </a:r>
            <a:r>
              <a:rPr lang="pl-PL" sz="40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 </a:t>
            </a:r>
            <a:r>
              <a:rPr lang="pl-PL" sz="4000" dirty="0" err="1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attention</a:t>
            </a:r>
            <a:r>
              <a:rPr lang="pl-PL" sz="4000" dirty="0" smtClean="0">
                <a:solidFill>
                  <a:schemeClr val="tx2">
                    <a:lumMod val="75000"/>
                  </a:schemeClr>
                </a:solidFill>
                <a:latin typeface="Calibri Light" pitchFamily="34" charset="0"/>
                <a:cs typeface="Calibri Light" pitchFamily="34" charset="0"/>
                <a:sym typeface="Arial" pitchFamily="34" charset="0"/>
              </a:rPr>
              <a:t>!</a:t>
            </a:r>
            <a:endParaRPr lang="pl-PL" sz="4000" dirty="0">
              <a:solidFill>
                <a:schemeClr val="tx2">
                  <a:lumMod val="75000"/>
                </a:schemeClr>
              </a:solidFill>
              <a:latin typeface="Calibri Light" pitchFamily="34" charset="0"/>
              <a:cs typeface="Calibri Light" pitchFamily="34" charset="0"/>
              <a:sym typeface="Arial" pitchFamily="34" charset="0"/>
            </a:endParaRPr>
          </a:p>
        </p:txBody>
      </p:sp>
      <p:sp>
        <p:nvSpPr>
          <p:cNvPr id="27650" name="AutoShape 2" descr="Wyświetlanie logo tv-psychiatri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652" name="AutoShape 4" descr="Wyświetlanie logo tv-psychiatri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654" name="AutoShape 6" descr="Wyświetlanie logo tv-psychiatri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7890" name="Picture 2" descr="Image result for zukunf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076450"/>
            <a:ext cx="6858000" cy="4286250"/>
          </a:xfrm>
          <a:prstGeom prst="rect">
            <a:avLst/>
          </a:prstGeom>
          <a:noFill/>
        </p:spPr>
      </p:pic>
      <p:pic>
        <p:nvPicPr>
          <p:cNvPr id="2" name="Picture 1" descr="image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922" y="1340768"/>
            <a:ext cx="2211546" cy="2808312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621</Words>
  <Application>Microsoft Macintosh PowerPoint</Application>
  <PresentationFormat>On-screen Show (4:3)</PresentationFormat>
  <Paragraphs>100</Paragraphs>
  <Slides>17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Calibri</vt:lpstr>
      <vt:lpstr>Calibri Light</vt:lpstr>
      <vt:lpstr>Arial</vt:lpstr>
      <vt:lpstr>Arial Unicode MS</vt:lpstr>
      <vt:lpstr>Tahoma</vt:lpstr>
      <vt:lpstr>Times New Roman</vt:lpstr>
      <vt:lpstr>Verdana</vt:lpstr>
      <vt:lpstr>Motyw pakietu Office</vt:lpstr>
      <vt:lpstr>PowerPoint Presentation</vt:lpstr>
      <vt:lpstr>PowerPoint Presentation</vt:lpstr>
      <vt:lpstr>PowerPoint Presentation</vt:lpstr>
      <vt:lpstr>PowerPoint Presentation</vt:lpstr>
      <vt:lpstr>    </vt:lpstr>
      <vt:lpstr>PowerPoint Presentation</vt:lpstr>
      <vt:lpstr>Project period 2011-2014</vt:lpstr>
      <vt:lpstr>PowerPoint Presentation</vt:lpstr>
      <vt:lpstr>PowerPoint Presentation</vt:lpstr>
      <vt:lpstr>Participants</vt:lpstr>
      <vt:lpstr>  </vt:lpstr>
      <vt:lpstr>Patients’ satisfaction with Telepsychology</vt:lpstr>
      <vt:lpstr>GP’s satisfaction with the Service</vt:lpstr>
      <vt:lpstr>  </vt:lpstr>
      <vt:lpstr>General benefits of such an approach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45</cp:revision>
  <cp:lastPrinted>1601-01-01T00:00:00Z</cp:lastPrinted>
  <dcterms:created xsi:type="dcterms:W3CDTF">2016-12-01T08:09:53Z</dcterms:created>
  <dcterms:modified xsi:type="dcterms:W3CDTF">2016-12-02T07:09:51Z</dcterms:modified>
</cp:coreProperties>
</file>