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7E3D2">
              <a:alpha val="5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DF6DA"/>
              </a:solidFill>
              <a:prstDash val="solid"/>
              <a:miter lim="400000"/>
            </a:ln>
          </a:right>
          <a:top>
            <a:ln w="12700" cap="flat">
              <a:solidFill>
                <a:srgbClr val="FDF6DA"/>
              </a:solidFill>
              <a:prstDash val="solid"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C69B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C9D69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BDBBB3"/>
              </a:solidFill>
              <a:prstDash val="solid"/>
              <a:miter lim="400000"/>
            </a:ln>
          </a:left>
          <a:right>
            <a:ln w="12700" cap="flat">
              <a:solidFill>
                <a:srgbClr val="BDBBB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DBBB3"/>
              </a:solidFill>
              <a:prstDash val="solid"/>
              <a:miter lim="400000"/>
            </a:ln>
          </a:insideV>
        </a:tcBdr>
        <a:fill>
          <a:solidFill>
            <a:srgbClr val="E7E3D2"/>
          </a:solidFill>
        </a:fill>
      </a:tcStyle>
    </a:wholeTbl>
    <a:band2H>
      <a:tcTxStyle/>
      <a:tcStyle>
        <a:tcBdr/>
        <a:fill>
          <a:solidFill>
            <a:srgbClr val="F6F2E5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solidFill>
            <a:srgbClr val="D3CDB7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8E755A"/>
              </a:solidFill>
              <a:prstDash val="solid"/>
              <a:miter lim="400000"/>
            </a:ln>
          </a:left>
          <a:right>
            <a:ln w="12700" cap="flat">
              <a:solidFill>
                <a:srgbClr val="8E755A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8E755A"/>
              </a:solidFill>
              <a:prstDash val="solid"/>
              <a:miter lim="400000"/>
            </a:ln>
          </a:insideH>
          <a:insideV>
            <a:ln w="12700" cap="flat">
              <a:solidFill>
                <a:srgbClr val="8E755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BDBBB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3DA"/>
          </a:solidFill>
        </a:fill>
      </a:tcStyle>
    </a:wholeTbl>
    <a:band2H>
      <a:tcTxStyle/>
      <a:tcStyle>
        <a:tcBdr/>
        <a:fill>
          <a:solidFill>
            <a:srgbClr val="F9F5E8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5D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4D61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65747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/>
      <a:tcStyle>
        <a:tcBdr/>
        <a:fill>
          <a:solidFill>
            <a:srgbClr val="FFFBF1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9A85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A29A85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E9E7DC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5BEAA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28C7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DF9ED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25400" cap="flat">
              <a:solidFill>
                <a:srgbClr val="C6BB94"/>
              </a:solidFill>
              <a:prstDash val="solid"/>
              <a:miter lim="400000"/>
            </a:ln>
          </a:left>
          <a:right>
            <a:ln w="25400" cap="flat">
              <a:solidFill>
                <a:srgbClr val="C6BB94"/>
              </a:solidFill>
              <a:prstDash val="solid"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solidFill>
                <a:srgbClr val="DBD2B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Objects="1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385124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xfrm>
            <a:off x="12154001" y="8763000"/>
            <a:ext cx="342901" cy="368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pic" idx="13"/>
          </p:nvPr>
        </p:nvSpPr>
        <p:spPr>
          <a:xfrm>
            <a:off x="622300" y="1181100"/>
            <a:ext cx="11760200" cy="5676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508000" y="7099300"/>
            <a:ext cx="11988800" cy="1117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508000" y="8267700"/>
            <a:ext cx="11988800" cy="838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508000" y="3860800"/>
            <a:ext cx="11988800" cy="203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pic" sz="half" idx="13"/>
          </p:nvPr>
        </p:nvSpPr>
        <p:spPr>
          <a:xfrm>
            <a:off x="6805519" y="981849"/>
            <a:ext cx="5575301" cy="7531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title"/>
          </p:nvPr>
        </p:nvSpPr>
        <p:spPr>
          <a:xfrm>
            <a:off x="508000" y="2400300"/>
            <a:ext cx="5829300" cy="6070600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  <p:sp>
        <p:nvSpPr>
          <p:cNvPr id="43" name="Shape 43"/>
          <p:cNvSpPr>
            <a:spLocks noGrp="1"/>
          </p:cNvSpPr>
          <p:nvPr>
            <p:ph type="body" sz="quarter" idx="1"/>
          </p:nvPr>
        </p:nvSpPr>
        <p:spPr>
          <a:xfrm>
            <a:off x="508000" y="1168400"/>
            <a:ext cx="5829300" cy="8382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508000" y="25781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2" name="Shape 52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3" name="Shape 53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508000" y="25781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3" name="Shape 63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4" name="Shape 64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508000" y="3035300"/>
            <a:ext cx="11988800" cy="57277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508000" y="25781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6" name="Shape 76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7" name="Shape 77"/>
          <p:cNvSpPr>
            <a:spLocks noGrp="1"/>
          </p:cNvSpPr>
          <p:nvPr>
            <p:ph type="pic" sz="half" idx="13"/>
          </p:nvPr>
        </p:nvSpPr>
        <p:spPr>
          <a:xfrm>
            <a:off x="620619" y="2994799"/>
            <a:ext cx="5524501" cy="552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sz="half" idx="1"/>
          </p:nvPr>
        </p:nvSpPr>
        <p:spPr>
          <a:xfrm>
            <a:off x="6781800" y="2971800"/>
            <a:ext cx="5727700" cy="5524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1pPr>
            <a:lvl2pPr marL="7366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2pPr>
            <a:lvl3pPr marL="11049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3pPr>
            <a:lvl4pPr marL="14732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4pPr>
            <a:lvl5pPr marL="1841500" indent="-368300">
              <a:spcBef>
                <a:spcPts val="3200"/>
              </a:spcBef>
              <a:buSzPct val="30000"/>
              <a:buBlip>
                <a:blip r:embed="rId2"/>
              </a:buBlip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hape 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pic" sz="quarter" idx="13"/>
          </p:nvPr>
        </p:nvSpPr>
        <p:spPr>
          <a:xfrm>
            <a:off x="6654800" y="977900"/>
            <a:ext cx="5727700" cy="3606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pic" sz="quarter" idx="14"/>
          </p:nvPr>
        </p:nvSpPr>
        <p:spPr>
          <a:xfrm>
            <a:off x="6654800" y="5003800"/>
            <a:ext cx="5727700" cy="3644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pic" sz="half" idx="15"/>
          </p:nvPr>
        </p:nvSpPr>
        <p:spPr>
          <a:xfrm>
            <a:off x="620619" y="975499"/>
            <a:ext cx="5575301" cy="7670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body" sz="quarter" idx="13"/>
          </p:nvPr>
        </p:nvSpPr>
        <p:spPr>
          <a:xfrm>
            <a:off x="508000" y="5918200"/>
            <a:ext cx="11988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SzTx/>
              <a:buNone/>
              <a:defRPr sz="3000" i="1">
                <a:solidFill>
                  <a:srgbClr val="9D9D9D"/>
                </a:solidFill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06" name="Shape 106"/>
          <p:cNvSpPr>
            <a:spLocks noGrp="1"/>
          </p:cNvSpPr>
          <p:nvPr>
            <p:ph type="body" sz="quarter" idx="14"/>
          </p:nvPr>
        </p:nvSpPr>
        <p:spPr>
          <a:xfrm>
            <a:off x="1270000" y="4298950"/>
            <a:ext cx="10464800" cy="622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SzTx/>
              <a:buNone/>
              <a:defRPr sz="3600"/>
            </a:lvl1pPr>
          </a:lstStyle>
          <a:p>
            <a:r>
              <a:t>“Type a quote here.” </a:t>
            </a:r>
          </a:p>
        </p:txBody>
      </p:sp>
      <p:sp>
        <p:nvSpPr>
          <p:cNvPr id="107" name="Shape 1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508000" y="977900"/>
            <a:ext cx="11988800" cy="77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2166701" y="8763000"/>
            <a:ext cx="342901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508000" y="596900"/>
            <a:ext cx="11988800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1pPr>
      <a:lvl2pPr marL="0" marR="0" indent="2286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2pPr>
      <a:lvl3pPr marL="0" marR="0" indent="4572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3pPr>
      <a:lvl4pPr marL="0" marR="0" indent="6858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4pPr>
      <a:lvl5pPr marL="0" marR="0" indent="9144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5pPr>
      <a:lvl6pPr marL="0" marR="0" indent="11430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6pPr>
      <a:lvl7pPr marL="0" marR="0" indent="13716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7pPr>
      <a:lvl8pPr marL="0" marR="0" indent="16002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8pPr>
      <a:lvl9pPr marL="0" marR="0" indent="1828800" algn="l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9pPr>
    </p:titleStyle>
    <p:bodyStyle>
      <a:lvl1pPr marL="4191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1pPr>
      <a:lvl2pPr marL="8382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2pPr>
      <a:lvl3pPr marL="12573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3pPr>
      <a:lvl4pPr marL="16764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4pPr>
      <a:lvl5pPr marL="20955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5pPr>
      <a:lvl6pPr marL="25146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6pPr>
      <a:lvl7pPr marL="29337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7pPr>
      <a:lvl8pPr marL="33528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8pPr>
      <a:lvl9pPr marL="3771900" marR="0" indent="-4191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34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ulturedementiauk.org" TargetMode="Externa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ctrTitle"/>
          </p:nvPr>
        </p:nvSpPr>
        <p:spPr>
          <a:xfrm>
            <a:off x="825500" y="2025650"/>
            <a:ext cx="11988800" cy="2032000"/>
          </a:xfrm>
          <a:prstGeom prst="rect">
            <a:avLst/>
          </a:prstGeom>
        </p:spPr>
        <p:txBody>
          <a:bodyPr/>
          <a:lstStyle>
            <a:lvl1pPr defTabSz="432308">
              <a:defRPr sz="4736"/>
            </a:lvl1pPr>
          </a:lstStyle>
          <a:p>
            <a:r>
              <a:t>Early stage work in raising awareness about  vascular dementia in African Caribbean communities in london</a:t>
            </a:r>
          </a:p>
        </p:txBody>
      </p:sp>
      <p:sp>
        <p:nvSpPr>
          <p:cNvPr id="132" name="Shape 132"/>
          <p:cNvSpPr>
            <a:spLocks noGrp="1"/>
          </p:cNvSpPr>
          <p:nvPr>
            <p:ph type="subTitle" sz="quarter" idx="1"/>
          </p:nvPr>
        </p:nvSpPr>
        <p:spPr>
          <a:xfrm>
            <a:off x="711200" y="5568950"/>
            <a:ext cx="11988800" cy="825500"/>
          </a:xfrm>
          <a:prstGeom prst="rect">
            <a:avLst/>
          </a:prstGeom>
        </p:spPr>
        <p:txBody>
          <a:bodyPr/>
          <a:lstStyle/>
          <a:p>
            <a:r>
              <a:t>David Truswell B.Sc., M.Sc.(Econ.), MBA</a:t>
            </a:r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12211151" y="8763000"/>
            <a:ext cx="228601" cy="3683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pic>
        <p:nvPicPr>
          <p:cNvPr id="134" name="pasted-image.pdf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xfrm>
            <a:off x="508000" y="6534258"/>
            <a:ext cx="11988800" cy="838201"/>
          </a:xfrm>
          <a:prstGeom prst="rect">
            <a:avLst/>
          </a:prstGeom>
        </p:spPr>
        <p:txBody>
          <a:bodyPr/>
          <a:lstStyle>
            <a:lvl1pPr defTabSz="566674">
              <a:defRPr sz="2328"/>
            </a:lvl1pPr>
          </a:lstStyle>
          <a:p>
            <a:r>
              <a:t>Significant numbers of working adults from the Caribbean migrated to the UK in the late 1950s and the 1960s. </a:t>
            </a:r>
          </a:p>
        </p:txBody>
      </p:sp>
      <p:pic>
        <p:nvPicPr>
          <p:cNvPr id="137" name="90825057-0324-469A-B56F-0616661FF2FF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4203" y="529056"/>
            <a:ext cx="7019863" cy="5579647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>
            <a:spLocks noGrp="1"/>
          </p:cNvSpPr>
          <p:nvPr>
            <p:ph type="sldNum" sz="quarter" idx="2"/>
          </p:nvPr>
        </p:nvSpPr>
        <p:spPr>
          <a:xfrm>
            <a:off x="12223851" y="8763000"/>
            <a:ext cx="228601" cy="3683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39" name="pasted-image.pdf"/>
          <p:cNvPicPr>
            <a:picLocks noChangeAspect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8737" y="2145731"/>
            <a:ext cx="12267326" cy="5676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2302" y="1166531"/>
            <a:ext cx="11440196" cy="72907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>
            <a:spLocks noGrp="1"/>
          </p:cNvSpPr>
          <p:nvPr>
            <p:ph type="sldNum" sz="quarter" idx="2"/>
          </p:nvPr>
        </p:nvSpPr>
        <p:spPr>
          <a:xfrm>
            <a:off x="12223851" y="8763000"/>
            <a:ext cx="228601" cy="3683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144" name="pasted-image.pdf"/>
          <p:cNvPicPr>
            <a:picLocks noChangeAspect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143" y="1040941"/>
            <a:ext cx="13004801" cy="7867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5943" y="2083626"/>
            <a:ext cx="11012914" cy="6149026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Shape 148"/>
          <p:cNvSpPr>
            <a:spLocks noGrp="1"/>
          </p:cNvSpPr>
          <p:nvPr>
            <p:ph type="sldNum" sz="quarter" idx="2"/>
          </p:nvPr>
        </p:nvSpPr>
        <p:spPr>
          <a:xfrm>
            <a:off x="12223851" y="8763000"/>
            <a:ext cx="228601" cy="3683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49" name="pasted-image.pdf"/>
          <p:cNvPicPr>
            <a:picLocks noChangeAspect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5879" y="1202756"/>
            <a:ext cx="12175969" cy="736594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Shape 152"/>
          <p:cNvSpPr>
            <a:spLocks noGrp="1"/>
          </p:cNvSpPr>
          <p:nvPr>
            <p:ph type="sldNum" sz="quarter" idx="2"/>
          </p:nvPr>
        </p:nvSpPr>
        <p:spPr>
          <a:xfrm>
            <a:off x="12223851" y="8763000"/>
            <a:ext cx="228601" cy="3683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153" name="pasted-image.png"/>
          <p:cNvPicPr>
            <a:picLocks noChangeAspect="1"/>
          </p:cNvPicPr>
          <p:nvPr/>
        </p:nvPicPr>
        <p:blipFill>
          <a:blip r:embed="rId3">
            <a:extLst/>
          </a:blip>
          <a:srcRect b="6949"/>
          <a:stretch>
            <a:fillRect/>
          </a:stretch>
        </p:blipFill>
        <p:spPr>
          <a:xfrm>
            <a:off x="303807" y="2198259"/>
            <a:ext cx="12397271" cy="4880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asted-image.pdf"/>
          <p:cNvPicPr>
            <a:picLocks noChangeAspect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asted-image.pdf"/>
          <p:cNvPicPr>
            <a:picLocks noChangeAspect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roup 159"/>
          <p:cNvGrpSpPr/>
          <p:nvPr/>
        </p:nvGrpSpPr>
        <p:grpSpPr>
          <a:xfrm>
            <a:off x="514815" y="1661210"/>
            <a:ext cx="3016936" cy="2533742"/>
            <a:chOff x="0" y="0"/>
            <a:chExt cx="3016935" cy="2533740"/>
          </a:xfrm>
        </p:grpSpPr>
        <p:sp>
          <p:nvSpPr>
            <p:cNvPr id="158" name="Shape 158"/>
            <p:cNvSpPr/>
            <p:nvPr/>
          </p:nvSpPr>
          <p:spPr>
            <a:xfrm>
              <a:off x="19050" y="19050"/>
              <a:ext cx="2978836" cy="24956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3000"/>
              </a:lvl1pPr>
            </a:lstStyle>
            <a:p>
              <a:r>
                <a:t>Family member with increasing cognitive &amp; behaviour problems</a:t>
              </a:r>
            </a:p>
          </p:txBody>
        </p:sp>
        <p:pic>
          <p:nvPicPr>
            <p:cNvPr id="157" name="Picture 156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3016937" cy="2533741"/>
            </a:xfrm>
            <a:prstGeom prst="rect">
              <a:avLst/>
            </a:prstGeom>
            <a:effectLst/>
          </p:spPr>
        </p:pic>
      </p:grpSp>
      <p:grpSp>
        <p:nvGrpSpPr>
          <p:cNvPr id="162" name="Group 162"/>
          <p:cNvGrpSpPr/>
          <p:nvPr/>
        </p:nvGrpSpPr>
        <p:grpSpPr>
          <a:xfrm>
            <a:off x="10990147" y="4273920"/>
            <a:ext cx="1759041" cy="1582650"/>
            <a:chOff x="0" y="0"/>
            <a:chExt cx="1759039" cy="1582649"/>
          </a:xfrm>
        </p:grpSpPr>
        <p:sp>
          <p:nvSpPr>
            <p:cNvPr id="161" name="Shape 161"/>
            <p:cNvSpPr/>
            <p:nvPr/>
          </p:nvSpPr>
          <p:spPr>
            <a:xfrm>
              <a:off x="19050" y="19050"/>
              <a:ext cx="1720940" cy="1544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3000"/>
              </a:lvl1pPr>
            </a:lstStyle>
            <a:p>
              <a:r>
                <a:t>Health crisis for carer</a:t>
              </a:r>
            </a:p>
          </p:txBody>
        </p:sp>
        <p:pic>
          <p:nvPicPr>
            <p:cNvPr id="160" name="Picture 159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1759040" cy="1582651"/>
            </a:xfrm>
            <a:prstGeom prst="rect">
              <a:avLst/>
            </a:prstGeom>
            <a:effectLst/>
          </p:spPr>
        </p:pic>
      </p:grpSp>
      <p:grpSp>
        <p:nvGrpSpPr>
          <p:cNvPr id="165" name="Group 165"/>
          <p:cNvGrpSpPr/>
          <p:nvPr/>
        </p:nvGrpSpPr>
        <p:grpSpPr>
          <a:xfrm>
            <a:off x="6340556" y="2194185"/>
            <a:ext cx="3293060" cy="1582650"/>
            <a:chOff x="0" y="0"/>
            <a:chExt cx="3293059" cy="1582649"/>
          </a:xfrm>
        </p:grpSpPr>
        <p:sp>
          <p:nvSpPr>
            <p:cNvPr id="164" name="Shape 164"/>
            <p:cNvSpPr/>
            <p:nvPr/>
          </p:nvSpPr>
          <p:spPr>
            <a:xfrm>
              <a:off x="19050" y="19050"/>
              <a:ext cx="3254960" cy="1544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3000"/>
              </a:lvl1pPr>
            </a:lstStyle>
            <a:p>
              <a:r>
                <a:t>Increasing isolation for person with dementia &amp; carer</a:t>
              </a:r>
            </a:p>
          </p:txBody>
        </p:sp>
        <p:pic>
          <p:nvPicPr>
            <p:cNvPr id="163" name="Picture 162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"/>
              <a:ext cx="3293060" cy="1582651"/>
            </a:xfrm>
            <a:prstGeom prst="rect">
              <a:avLst/>
            </a:prstGeom>
            <a:effectLst/>
          </p:spPr>
        </p:pic>
      </p:grpSp>
      <p:grpSp>
        <p:nvGrpSpPr>
          <p:cNvPr id="168" name="Group 168"/>
          <p:cNvGrpSpPr/>
          <p:nvPr/>
        </p:nvGrpSpPr>
        <p:grpSpPr>
          <a:xfrm>
            <a:off x="3228250" y="4901549"/>
            <a:ext cx="1759041" cy="1582650"/>
            <a:chOff x="0" y="0"/>
            <a:chExt cx="1759039" cy="1582649"/>
          </a:xfrm>
        </p:grpSpPr>
        <p:sp>
          <p:nvSpPr>
            <p:cNvPr id="167" name="Shape 167"/>
            <p:cNvSpPr/>
            <p:nvPr/>
          </p:nvSpPr>
          <p:spPr>
            <a:xfrm>
              <a:off x="19050" y="19050"/>
              <a:ext cx="1720940" cy="1544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3000"/>
              </a:lvl1pPr>
            </a:lstStyle>
            <a:p>
              <a:r>
                <a:t>Hospital admission </a:t>
              </a:r>
            </a:p>
          </p:txBody>
        </p:sp>
        <p:pic>
          <p:nvPicPr>
            <p:cNvPr id="166" name="Picture 165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1759040" cy="1582651"/>
            </a:xfrm>
            <a:prstGeom prst="rect">
              <a:avLst/>
            </a:prstGeom>
            <a:effectLst/>
          </p:spPr>
        </p:pic>
      </p:grpSp>
      <p:sp>
        <p:nvSpPr>
          <p:cNvPr id="169" name="Shape 169"/>
          <p:cNvSpPr/>
          <p:nvPr/>
        </p:nvSpPr>
        <p:spPr>
          <a:xfrm>
            <a:off x="9213331" y="540005"/>
            <a:ext cx="3755807" cy="3916641"/>
          </a:xfrm>
          <a:prstGeom prst="star7">
            <a:avLst>
              <a:gd name="adj" fmla="val 19100"/>
              <a:gd name="hf" fmla="val 102572"/>
              <a:gd name="vf" fmla="val 105210"/>
            </a:avLst>
          </a:prstGeom>
          <a:blipFill>
            <a:blip r:embed="rId5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CRISIS</a:t>
            </a:r>
          </a:p>
        </p:txBody>
      </p:sp>
      <p:grpSp>
        <p:nvGrpSpPr>
          <p:cNvPr id="172" name="Group 172"/>
          <p:cNvGrpSpPr/>
          <p:nvPr/>
        </p:nvGrpSpPr>
        <p:grpSpPr>
          <a:xfrm>
            <a:off x="6407070" y="7270135"/>
            <a:ext cx="2894215" cy="1582650"/>
            <a:chOff x="0" y="0"/>
            <a:chExt cx="2894214" cy="1582649"/>
          </a:xfrm>
        </p:grpSpPr>
        <p:sp>
          <p:nvSpPr>
            <p:cNvPr id="171" name="Shape 171"/>
            <p:cNvSpPr/>
            <p:nvPr/>
          </p:nvSpPr>
          <p:spPr>
            <a:xfrm>
              <a:off x="19050" y="19050"/>
              <a:ext cx="2856115" cy="1544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3000"/>
              </a:lvl1pPr>
            </a:lstStyle>
            <a:p>
              <a:r>
                <a:t>No suitable home based care alternative</a:t>
              </a:r>
            </a:p>
          </p:txBody>
        </p:sp>
        <p:pic>
          <p:nvPicPr>
            <p:cNvPr id="170" name="Picture 169"/>
            <p:cNvPicPr>
              <a:picLocks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-1"/>
              <a:ext cx="2894215" cy="1582651"/>
            </a:xfrm>
            <a:prstGeom prst="rect">
              <a:avLst/>
            </a:prstGeom>
            <a:effectLst/>
          </p:spPr>
        </p:pic>
      </p:grpSp>
      <p:grpSp>
        <p:nvGrpSpPr>
          <p:cNvPr id="175" name="Group 175"/>
          <p:cNvGrpSpPr/>
          <p:nvPr/>
        </p:nvGrpSpPr>
        <p:grpSpPr>
          <a:xfrm>
            <a:off x="8002727" y="4273920"/>
            <a:ext cx="2702462" cy="1582650"/>
            <a:chOff x="0" y="0"/>
            <a:chExt cx="2702461" cy="1582649"/>
          </a:xfrm>
        </p:grpSpPr>
        <p:sp>
          <p:nvSpPr>
            <p:cNvPr id="174" name="Shape 174"/>
            <p:cNvSpPr/>
            <p:nvPr/>
          </p:nvSpPr>
          <p:spPr>
            <a:xfrm>
              <a:off x="19050" y="19050"/>
              <a:ext cx="2664362" cy="1544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3000"/>
              </a:lvl1pPr>
            </a:lstStyle>
            <a:p>
              <a:r>
                <a:t>Health crisis  for person with   dementia</a:t>
              </a:r>
            </a:p>
          </p:txBody>
        </p:sp>
        <p:pic>
          <p:nvPicPr>
            <p:cNvPr id="173" name="Picture 172"/>
            <p:cNvPicPr>
              <a:picLocks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-1"/>
              <a:ext cx="2702462" cy="1582651"/>
            </a:xfrm>
            <a:prstGeom prst="rect">
              <a:avLst/>
            </a:prstGeom>
            <a:effectLst/>
          </p:spPr>
        </p:pic>
      </p:grpSp>
      <p:grpSp>
        <p:nvGrpSpPr>
          <p:cNvPr id="178" name="Group 178"/>
          <p:cNvGrpSpPr/>
          <p:nvPr/>
        </p:nvGrpSpPr>
        <p:grpSpPr>
          <a:xfrm>
            <a:off x="10012291" y="7270135"/>
            <a:ext cx="2564401" cy="1582650"/>
            <a:chOff x="0" y="0"/>
            <a:chExt cx="2564399" cy="1582649"/>
          </a:xfrm>
        </p:grpSpPr>
        <p:sp>
          <p:nvSpPr>
            <p:cNvPr id="177" name="Shape 177"/>
            <p:cNvSpPr/>
            <p:nvPr/>
          </p:nvSpPr>
          <p:spPr>
            <a:xfrm>
              <a:off x="19050" y="19050"/>
              <a:ext cx="2526300" cy="1544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3000"/>
              </a:lvl1pPr>
            </a:lstStyle>
            <a:p>
              <a:r>
                <a:t>Carer cannot continue to provide care</a:t>
              </a:r>
            </a:p>
          </p:txBody>
        </p:sp>
        <p:pic>
          <p:nvPicPr>
            <p:cNvPr id="176" name="Picture 175"/>
            <p:cNvPicPr>
              <a:picLocks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-1"/>
              <a:ext cx="2564400" cy="1582651"/>
            </a:xfrm>
            <a:prstGeom prst="rect">
              <a:avLst/>
            </a:prstGeom>
            <a:effectLst/>
          </p:spPr>
        </p:pic>
      </p:grpSp>
      <p:sp>
        <p:nvSpPr>
          <p:cNvPr id="179" name="Shape 179"/>
          <p:cNvSpPr/>
          <p:nvPr/>
        </p:nvSpPr>
        <p:spPr>
          <a:xfrm>
            <a:off x="3389217" y="7328410"/>
            <a:ext cx="2418897" cy="1466099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Admission to residential care </a:t>
            </a:r>
          </a:p>
        </p:txBody>
      </p:sp>
      <p:sp>
        <p:nvSpPr>
          <p:cNvPr id="180" name="Shape 180"/>
          <p:cNvSpPr>
            <a:spLocks noGrp="1"/>
          </p:cNvSpPr>
          <p:nvPr>
            <p:ph type="sldNum" sz="quarter" idx="2"/>
          </p:nvPr>
        </p:nvSpPr>
        <p:spPr>
          <a:xfrm>
            <a:off x="12545995" y="8333474"/>
            <a:ext cx="228601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3523000" y="1416947"/>
            <a:ext cx="2986484" cy="3239598"/>
          </a:xfrm>
          <a:prstGeom prst="rightArrow">
            <a:avLst>
              <a:gd name="adj1" fmla="val 32000"/>
              <a:gd name="adj2" fmla="val 40824"/>
            </a:avLst>
          </a:prstGeom>
          <a:blipFill>
            <a:blip r:embed="rId5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Stigma &amp; lack of information</a:t>
            </a:r>
          </a:p>
        </p:txBody>
      </p:sp>
      <p:pic>
        <p:nvPicPr>
          <p:cNvPr id="182" name="Picture 181"/>
          <p:cNvPicPr>
            <a:picLocks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 rot="10800000">
            <a:off x="4995498" y="5456670"/>
            <a:ext cx="3013804" cy="76201"/>
          </a:xfrm>
          <a:prstGeom prst="rect">
            <a:avLst/>
          </a:prstGeom>
        </p:spPr>
      </p:pic>
      <p:pic>
        <p:nvPicPr>
          <p:cNvPr id="184" name="Picture 183"/>
          <p:cNvPicPr>
            <a:picLocks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5400000">
            <a:off x="11477952" y="6579585"/>
            <a:ext cx="1548270" cy="76201"/>
          </a:xfrm>
          <a:prstGeom prst="rect">
            <a:avLst/>
          </a:prstGeom>
        </p:spPr>
      </p:pic>
      <p:pic>
        <p:nvPicPr>
          <p:cNvPr id="186" name="Picture 185"/>
          <p:cNvPicPr>
            <a:picLocks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 rot="5400000">
            <a:off x="3721544" y="6893921"/>
            <a:ext cx="919600" cy="76201"/>
          </a:xfrm>
          <a:prstGeom prst="rect">
            <a:avLst/>
          </a:prstGeom>
        </p:spPr>
      </p:pic>
      <p:pic>
        <p:nvPicPr>
          <p:cNvPr id="188" name="Picture 187"/>
          <p:cNvPicPr>
            <a:picLocks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 rot="10800000">
            <a:off x="9315857" y="8203704"/>
            <a:ext cx="700521" cy="76201"/>
          </a:xfrm>
          <a:prstGeom prst="rect">
            <a:avLst/>
          </a:prstGeom>
        </p:spPr>
      </p:pic>
      <p:pic>
        <p:nvPicPr>
          <p:cNvPr id="190" name="Picture 189"/>
          <p:cNvPicPr>
            <a:picLocks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 rot="10800000">
            <a:off x="5746201" y="7858862"/>
            <a:ext cx="716048" cy="76201"/>
          </a:xfrm>
          <a:prstGeom prst="rect">
            <a:avLst/>
          </a:prstGeom>
        </p:spPr>
      </p:pic>
      <p:pic>
        <p:nvPicPr>
          <p:cNvPr id="192" name="pasted-image.pdf"/>
          <p:cNvPicPr>
            <a:picLocks noChangeAspect="1"/>
          </p:cNvPicPr>
          <p:nvPr/>
        </p:nvPicPr>
        <p:blipFill>
          <a:blip r:embed="rId14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/>
          </p:cNvSpPr>
          <p:nvPr>
            <p:ph type="sldNum" sz="quarter" idx="2"/>
          </p:nvPr>
        </p:nvSpPr>
        <p:spPr>
          <a:xfrm>
            <a:off x="12223851" y="8763000"/>
            <a:ext cx="228601" cy="3683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195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5387" y="528164"/>
            <a:ext cx="11554026" cy="86655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3F366D50-86B8-4EF9-BDC7-D334B0D22C5D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35892" y="6174527"/>
            <a:ext cx="2617587" cy="21516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asted-image.pdf"/>
          <p:cNvPicPr>
            <a:picLocks noChangeAspect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body" sz="quarter" idx="1"/>
          </p:nvPr>
        </p:nvSpPr>
        <p:spPr>
          <a:xfrm>
            <a:off x="933690" y="950429"/>
            <a:ext cx="11467234" cy="1137334"/>
          </a:xfrm>
          <a:prstGeom prst="rect">
            <a:avLst/>
          </a:prstGeom>
        </p:spPr>
        <p:txBody>
          <a:bodyPr lIns="76200" tIns="76200" rIns="76200" bIns="76200"/>
          <a:lstStyle/>
          <a:p>
            <a:pPr algn="ctr" defTabSz="344677">
              <a:defRPr sz="2596" b="1">
                <a:solidFill>
                  <a:srgbClr val="1D2D0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Culture Dementia UK</a:t>
            </a:r>
          </a:p>
          <a:p>
            <a:pPr defTabSz="344677">
              <a:defRPr sz="2596" b="1">
                <a:solidFill>
                  <a:srgbClr val="1D2D0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examples of raising awareness using a culturally appropriate approach</a:t>
            </a:r>
          </a:p>
        </p:txBody>
      </p:sp>
      <p:sp>
        <p:nvSpPr>
          <p:cNvPr id="200" name="Shape 200"/>
          <p:cNvSpPr>
            <a:spLocks noGrp="1"/>
          </p:cNvSpPr>
          <p:nvPr>
            <p:ph type="sldNum" sz="quarter" idx="2"/>
          </p:nvPr>
        </p:nvSpPr>
        <p:spPr>
          <a:xfrm>
            <a:off x="12223851" y="8763000"/>
            <a:ext cx="228601" cy="3683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201" name="pasted-image.pdf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hape 202"/>
          <p:cNvSpPr/>
          <p:nvPr/>
        </p:nvSpPr>
        <p:spPr>
          <a:xfrm>
            <a:off x="198966" y="2908879"/>
            <a:ext cx="12369095" cy="426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Community radio broadcasts </a:t>
            </a:r>
          </a:p>
          <a:p>
            <a:r>
              <a:t>Local conferences </a:t>
            </a:r>
          </a:p>
          <a:p>
            <a:r>
              <a:t>People living with dementia from the community speak out</a:t>
            </a:r>
          </a:p>
          <a:p>
            <a:r>
              <a:t>Working with churches</a:t>
            </a:r>
          </a:p>
          <a:p>
            <a:r>
              <a:t>Fundraising events </a:t>
            </a:r>
          </a:p>
          <a:p>
            <a:r>
              <a:t>Supplementary school teachers and parents</a:t>
            </a:r>
          </a:p>
          <a:p>
            <a:r>
              <a:t>Promotion of minority issues in mainstream</a:t>
            </a:r>
          </a:p>
          <a:p>
            <a:r>
              <a:t>Health Education England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/>
          </p:cNvSpPr>
          <p:nvPr>
            <p:ph type="title"/>
          </p:nvPr>
        </p:nvSpPr>
        <p:spPr>
          <a:xfrm>
            <a:off x="1046795" y="6723099"/>
            <a:ext cx="4686870" cy="757107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RONALD'S STORY</a:t>
            </a:r>
          </a:p>
        </p:txBody>
      </p:sp>
      <p:sp>
        <p:nvSpPr>
          <p:cNvPr id="205" name="Shape 205"/>
          <p:cNvSpPr>
            <a:spLocks noGrp="1"/>
          </p:cNvSpPr>
          <p:nvPr>
            <p:ph type="sldNum" sz="quarter" idx="2"/>
          </p:nvPr>
        </p:nvSpPr>
        <p:spPr>
          <a:xfrm>
            <a:off x="12223851" y="8763000"/>
            <a:ext cx="228601" cy="3683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206" name="Ronal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2736" y="980478"/>
            <a:ext cx="6196414" cy="4648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Picture 206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64687" y="4133356"/>
            <a:ext cx="6376989" cy="3493294"/>
          </a:xfrm>
          <a:prstGeom prst="rect">
            <a:avLst/>
          </a:prstGeom>
          <a:effectLst>
            <a:outerShdw blurRad="50800" dist="63500" dir="2700000" rotWithShape="0">
              <a:srgbClr val="000000">
                <a:alpha val="50000"/>
              </a:srgbClr>
            </a:outerShdw>
          </a:effectLst>
        </p:spPr>
      </p:pic>
      <p:pic>
        <p:nvPicPr>
          <p:cNvPr id="208" name="pasted-image.pdf"/>
          <p:cNvPicPr>
            <a:picLocks noChangeAspect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xfrm>
            <a:off x="630721" y="1781852"/>
            <a:ext cx="11988801" cy="5713646"/>
          </a:xfrm>
          <a:prstGeom prst="rect">
            <a:avLst/>
          </a:prstGeom>
        </p:spPr>
        <p:txBody>
          <a:bodyPr/>
          <a:lstStyle>
            <a:lvl1pPr defTabSz="525779">
              <a:defRPr sz="576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For the African-Caribbean community in the uk the  experience of dementia is routinely complex for carers, professionals and the person living with dementia</a:t>
            </a:r>
          </a:p>
        </p:txBody>
      </p:sp>
      <p:sp>
        <p:nvSpPr>
          <p:cNvPr id="211" name="Shape 2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12" name="pasted-image.pdf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736600" y="7997196"/>
            <a:ext cx="1180162" cy="1051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body" sz="half" idx="1"/>
          </p:nvPr>
        </p:nvSpPr>
        <p:spPr>
          <a:xfrm>
            <a:off x="810810" y="6698088"/>
            <a:ext cx="11988801" cy="2249498"/>
          </a:xfrm>
          <a:prstGeom prst="rect">
            <a:avLst/>
          </a:prstGeom>
        </p:spPr>
        <p:txBody>
          <a:bodyPr anchor="ctr"/>
          <a:lstStyle/>
          <a:p>
            <a:pPr algn="ctr" defTabSz="490727">
              <a:defRPr sz="3108">
                <a:solidFill>
                  <a:srgbClr val="1D2D0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u="sng">
                <a:hlinkClick r:id="rId2"/>
              </a:rPr>
              <a:t>www.culturedementiauk.org</a:t>
            </a:r>
            <a:r>
              <a:t> </a:t>
            </a:r>
          </a:p>
          <a:p>
            <a:pPr algn="ctr" defTabSz="490727">
              <a:lnSpc>
                <a:spcPct val="125000"/>
              </a:lnSpc>
              <a:defRPr sz="3108">
                <a:solidFill>
                  <a:srgbClr val="1D2D0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david@somefreshthinking.com</a:t>
            </a:r>
          </a:p>
          <a:p>
            <a:pPr algn="ctr" defTabSz="490727">
              <a:defRPr sz="3108">
                <a:solidFill>
                  <a:srgbClr val="1D2D0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endParaRPr/>
          </a:p>
        </p:txBody>
      </p:sp>
      <p:sp>
        <p:nvSpPr>
          <p:cNvPr id="215" name="Shape 2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216" name="pasted-image.pdf"/>
          <p:cNvPicPr>
            <a:picLocks noChangeAspect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628747" y="1164690"/>
            <a:ext cx="4353098" cy="38787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3">
  <a:themeElements>
    <a:clrScheme name="New_Template3">
      <a:dk1>
        <a:srgbClr val="606060"/>
      </a:dk1>
      <a:lt1>
        <a:srgbClr val="006060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"/>
        <a:ea typeface="Gill Sans"/>
        <a:cs typeface="Gill Sans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0606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3">
  <a:themeElements>
    <a:clrScheme name="New_Template3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"/>
        <a:ea typeface="Gill Sans"/>
        <a:cs typeface="Gill Sans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0606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Macintosh PowerPoint</Application>
  <PresentationFormat>Customised</PresentationFormat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Gill Sans SemiBold</vt:lpstr>
      <vt:lpstr>Arial Rounded MT Bold</vt:lpstr>
      <vt:lpstr>Gill Sans</vt:lpstr>
      <vt:lpstr>Helvetica</vt:lpstr>
      <vt:lpstr>Gill Sans Light</vt:lpstr>
      <vt:lpstr>Helvetica Neue</vt:lpstr>
      <vt:lpstr>New_Template3</vt:lpstr>
      <vt:lpstr>Early stage work in raising awareness about  vascular dementia in African Caribbean communities in london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RONALD'S STORY</vt:lpstr>
      <vt:lpstr>For the African-Caribbean community in the uk the  experience of dementia is routinely complex for carers, professionals and the person living with dementia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stage work in raising awareness about  vascular dementia in African Caribbean communities in london</dc:title>
  <cp:lastModifiedBy>David Truswell</cp:lastModifiedBy>
  <cp:revision>1</cp:revision>
  <dcterms:modified xsi:type="dcterms:W3CDTF">2016-06-24T11:15:27Z</dcterms:modified>
</cp:coreProperties>
</file>