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41"/>
  </p:notesMasterIdLst>
  <p:sldIdLst>
    <p:sldId id="546" r:id="rId2"/>
    <p:sldId id="547" r:id="rId3"/>
    <p:sldId id="548" r:id="rId4"/>
    <p:sldId id="549" r:id="rId5"/>
    <p:sldId id="550" r:id="rId6"/>
    <p:sldId id="551" r:id="rId7"/>
    <p:sldId id="565" r:id="rId8"/>
    <p:sldId id="260" r:id="rId9"/>
    <p:sldId id="553" r:id="rId10"/>
    <p:sldId id="554" r:id="rId11"/>
    <p:sldId id="559" r:id="rId12"/>
    <p:sldId id="569" r:id="rId13"/>
    <p:sldId id="560" r:id="rId14"/>
    <p:sldId id="561" r:id="rId15"/>
    <p:sldId id="566" r:id="rId16"/>
    <p:sldId id="556" r:id="rId17"/>
    <p:sldId id="557" r:id="rId18"/>
    <p:sldId id="572" r:id="rId19"/>
    <p:sldId id="574" r:id="rId20"/>
    <p:sldId id="562" r:id="rId21"/>
    <p:sldId id="571" r:id="rId22"/>
    <p:sldId id="573" r:id="rId23"/>
    <p:sldId id="533" r:id="rId24"/>
    <p:sldId id="276" r:id="rId25"/>
    <p:sldId id="577" r:id="rId26"/>
    <p:sldId id="578" r:id="rId27"/>
    <p:sldId id="275" r:id="rId28"/>
    <p:sldId id="567" r:id="rId29"/>
    <p:sldId id="579" r:id="rId30"/>
    <p:sldId id="570" r:id="rId31"/>
    <p:sldId id="564" r:id="rId32"/>
    <p:sldId id="580" r:id="rId33"/>
    <p:sldId id="581" r:id="rId34"/>
    <p:sldId id="568" r:id="rId35"/>
    <p:sldId id="582" r:id="rId36"/>
    <p:sldId id="583" r:id="rId37"/>
    <p:sldId id="575" r:id="rId38"/>
    <p:sldId id="576" r:id="rId39"/>
    <p:sldId id="584" r:id="rId40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5006" autoAdjust="0"/>
    <p:restoredTop sz="94645" autoAdjust="0"/>
  </p:normalViewPr>
  <p:slideViewPr>
    <p:cSldViewPr snapToGrid="0">
      <p:cViewPr varScale="1">
        <p:scale>
          <a:sx n="86" d="100"/>
          <a:sy n="86" d="100"/>
        </p:scale>
        <p:origin x="-70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A612DD12-34E9-418B-A9C5-20FE0B943621}" type="datetimeFigureOut">
              <a:rPr lang="he-IL" smtClean="0"/>
              <a:t>כ"ד/אייר/תשע"ח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73081C4-7000-458B-819E-3D2D974982B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94720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We</a:t>
            </a:r>
            <a:r>
              <a:rPr lang="en-US" baseline="0" dirty="0" smtClean="0"/>
              <a:t> can see that  lower dialysate bicarbonate especially in more acidotic patients is associate with better survival</a:t>
            </a:r>
          </a:p>
          <a:p>
            <a:r>
              <a:rPr lang="en-US" baseline="0" dirty="0" smtClean="0"/>
              <a:t>Is associate with 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CDB5AF-313D-4430-A8EE-9318CBF9E4E7}" type="slidenum">
              <a:rPr lang="he-IL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6969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 txBox="1">
            <a:spLocks noGrp="1" noChangeArrowheads="1"/>
          </p:cNvSpPr>
          <p:nvPr/>
        </p:nvSpPr>
        <p:spPr bwMode="auto">
          <a:xfrm>
            <a:off x="1638" y="8685092"/>
            <a:ext cx="2972127" cy="457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</a:pPr>
            <a:fld id="{7BA7DB90-03A6-4A81-85C1-FB239209B7D2}" type="slidenum">
              <a:rPr lang="he-IL" altLang="he-IL"/>
              <a:pPr algn="l" eaLnBrk="1" hangingPunct="1">
                <a:spcBef>
                  <a:spcPct val="0"/>
                </a:spcBef>
              </a:pPr>
              <a:t>21</a:t>
            </a:fld>
            <a:endParaRPr lang="en-US" altLang="he-IL"/>
          </a:p>
        </p:txBody>
      </p:sp>
      <p:sp>
        <p:nvSpPr>
          <p:cNvPr id="31747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he-IL" smtClean="0"/>
              <a:t>fluid, bicarbonate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מציין מיקום של תמונת שקופית 1">
            <a:extLst>
              <a:ext uri="{FF2B5EF4-FFF2-40B4-BE49-F238E27FC236}">
                <a16:creationId xmlns="" xmlns:a16="http://schemas.microsoft.com/office/drawing/2014/main" id="{1D2F1FC7-A038-4550-9F83-1D25BABA88E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מציין מיקום של הערות 2">
            <a:extLst>
              <a:ext uri="{FF2B5EF4-FFF2-40B4-BE49-F238E27FC236}">
                <a16:creationId xmlns="" xmlns:a16="http://schemas.microsoft.com/office/drawing/2014/main" id="{B110C8B5-3C56-4735-B280-7650FD9711B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he-IL" altLang="he-IL"/>
              <a:t>מטופל עם מחלת לב קשה ללא מחלת ריאות ידועה שבהחייאה בדיאליזה התגלתה היפרקפניה</a:t>
            </a:r>
          </a:p>
          <a:p>
            <a:pPr>
              <a:spcBef>
                <a:spcPct val="0"/>
              </a:spcBef>
            </a:pPr>
            <a:r>
              <a:rPr lang="he-IL" altLang="he-IL"/>
              <a:t>בהמשך ריכוז ביקרבונט בדיאליזט של 25 מא"ק/ל ו</a:t>
            </a:r>
            <a:r>
              <a:rPr lang="en-US" altLang="he-IL"/>
              <a:t>BIPAP </a:t>
            </a:r>
            <a:endParaRPr lang="he-IL" altLang="he-IL"/>
          </a:p>
          <a:p>
            <a:pPr>
              <a:spcBef>
                <a:spcPct val="0"/>
              </a:spcBef>
            </a:pPr>
            <a:endParaRPr lang="he-IL" altLang="he-IL"/>
          </a:p>
          <a:p>
            <a:pPr>
              <a:spcBef>
                <a:spcPct val="0"/>
              </a:spcBef>
            </a:pPr>
            <a:r>
              <a:rPr lang="he-IL" altLang="he-IL"/>
              <a:t>ב2011 פרסום מ </a:t>
            </a:r>
            <a:r>
              <a:rPr lang="en-US" altLang="he-IL"/>
              <a:t>Mayo Clinic</a:t>
            </a:r>
            <a:r>
              <a:rPr lang="he-IL" altLang="he-IL"/>
              <a:t> בחולה כרוני עם השמנת יתר קיצונית שהונשם עקב דלקת ריאות והחמרת היפרקפניה, הפסקת נשימה והחייאה בדיאליזה השנייה לאחר גמילה מהנשמה                                                                               </a:t>
            </a:r>
          </a:p>
          <a:p>
            <a:pPr>
              <a:spcBef>
                <a:spcPct val="0"/>
              </a:spcBef>
            </a:pPr>
            <a:endParaRPr lang="he-IL" altLang="he-IL"/>
          </a:p>
          <a:p>
            <a:pPr>
              <a:spcBef>
                <a:spcPct val="0"/>
              </a:spcBef>
            </a:pPr>
            <a:r>
              <a:rPr lang="he-IL" altLang="he-IL"/>
              <a:t>פרסום (יפנית) של החמרת היפרקפניה בהמודיאליזה עקב הפרעה נשימתית בשל תת תזונה קשה</a:t>
            </a:r>
          </a:p>
          <a:p>
            <a:pPr>
              <a:spcBef>
                <a:spcPct val="0"/>
              </a:spcBef>
            </a:pPr>
            <a:endParaRPr lang="he-IL" altLang="he-IL"/>
          </a:p>
          <a:p>
            <a:pPr>
              <a:spcBef>
                <a:spcPct val="0"/>
              </a:spcBef>
            </a:pPr>
            <a:r>
              <a:rPr lang="he-IL" altLang="he-IL"/>
              <a:t> עברו יותר מ10 שנים ללא שנתקלתי שוב בבעיה זו עד השנה וחצי האחרונות (3 מטופלים)</a:t>
            </a:r>
          </a:p>
          <a:p>
            <a:pPr>
              <a:spcBef>
                <a:spcPct val="0"/>
              </a:spcBef>
            </a:pPr>
            <a:endParaRPr lang="he-IL" altLang="he-IL"/>
          </a:p>
        </p:txBody>
      </p:sp>
      <p:sp>
        <p:nvSpPr>
          <p:cNvPr id="13316" name="מציין מיקום של מספר שקופית 3">
            <a:extLst>
              <a:ext uri="{FF2B5EF4-FFF2-40B4-BE49-F238E27FC236}">
                <a16:creationId xmlns="" xmlns:a16="http://schemas.microsoft.com/office/drawing/2014/main" id="{B73F3D5E-C7FA-400E-BB7F-D9A4126480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B2748900-1605-45CC-8D52-C3125A48B995}" type="slidenum">
              <a:rPr lang="he-IL" altLang="he-IL"/>
              <a:pPr/>
              <a:t>24</a:t>
            </a:fld>
            <a:endParaRPr lang="he-IL" altLang="he-IL"/>
          </a:p>
        </p:txBody>
      </p:sp>
    </p:spTree>
    <p:extLst>
      <p:ext uri="{BB962C8B-B14F-4D97-AF65-F5344CB8AC3E}">
        <p14:creationId xmlns:p14="http://schemas.microsoft.com/office/powerpoint/2010/main" val="5347676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98D75-A221-49E6-8A61-BCBA31DA5488}" type="slidenum">
              <a:rPr lang="he-IL" smtClean="0"/>
              <a:t>25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876516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 txBox="1">
            <a:spLocks noGrp="1" noChangeArrowheads="1"/>
          </p:cNvSpPr>
          <p:nvPr/>
        </p:nvSpPr>
        <p:spPr bwMode="auto">
          <a:xfrm>
            <a:off x="1638" y="8685092"/>
            <a:ext cx="2972127" cy="457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</a:pPr>
            <a:fld id="{7BA7DB90-03A6-4A81-85C1-FB239209B7D2}" type="slidenum">
              <a:rPr lang="he-IL" altLang="he-IL"/>
              <a:pPr algn="l" eaLnBrk="1" hangingPunct="1">
                <a:spcBef>
                  <a:spcPct val="0"/>
                </a:spcBef>
              </a:pPr>
              <a:t>30</a:t>
            </a:fld>
            <a:endParaRPr lang="en-US" altLang="he-IL"/>
          </a:p>
        </p:txBody>
      </p:sp>
      <p:sp>
        <p:nvSpPr>
          <p:cNvPr id="31747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he-IL" smtClean="0"/>
              <a:t>fluid, bicarbonate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="" xmlns:a16="http://schemas.microsoft.com/office/drawing/2014/main" id="{57F77E2A-6889-4910-99E4-F4C7EDF8BC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="" xmlns:a16="http://schemas.microsoft.com/office/drawing/2014/main" id="{8E27412E-309B-42C2-998D-359ED709EC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="" xmlns:a16="http://schemas.microsoft.com/office/drawing/2014/main" id="{C74BF926-55BF-4636-8154-D3B1ED6C2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5F48E-50C1-48B4-BD77-4FD4F2039652}" type="datetimeFigureOut">
              <a:rPr lang="he-IL" smtClean="0"/>
              <a:t>כ"ד/אייר/תשע"ח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="" xmlns:a16="http://schemas.microsoft.com/office/drawing/2014/main" id="{4A5C83FC-8800-41D5-8EB6-325069AE8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="" xmlns:a16="http://schemas.microsoft.com/office/drawing/2014/main" id="{10A5EFE5-8F7F-49CB-8742-CD29069BA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1BFC9-56F5-4A0D-B746-0331812A34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79777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="" xmlns:a16="http://schemas.microsoft.com/office/drawing/2014/main" id="{AAC9E026-3482-4875-A50B-AB379D813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="" xmlns:a16="http://schemas.microsoft.com/office/drawing/2014/main" id="{43CB4A7E-CAD3-4D1B-A7AF-939D4476BB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="" xmlns:a16="http://schemas.microsoft.com/office/drawing/2014/main" id="{52CA4B10-9F43-4A78-9C5D-488C392CD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5F48E-50C1-48B4-BD77-4FD4F2039652}" type="datetimeFigureOut">
              <a:rPr lang="he-IL" smtClean="0"/>
              <a:t>כ"ד/אייר/תשע"ח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="" xmlns:a16="http://schemas.microsoft.com/office/drawing/2014/main" id="{BF2FDDC9-2DBF-46F0-ABF0-2036D96A6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="" xmlns:a16="http://schemas.microsoft.com/office/drawing/2014/main" id="{797B8012-D12C-466A-BC1A-EEC717868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1BFC9-56F5-4A0D-B746-0331812A34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87268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="" xmlns:a16="http://schemas.microsoft.com/office/drawing/2014/main" id="{C9E5A377-8436-42C6-8B84-3AE2A2B5D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="" xmlns:a16="http://schemas.microsoft.com/office/drawing/2014/main" id="{5CB5C2E1-1560-4608-92E5-228E17C1BA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="" xmlns:a16="http://schemas.microsoft.com/office/drawing/2014/main" id="{10CB7424-BB91-4B22-9B84-869F0F741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5F48E-50C1-48B4-BD77-4FD4F2039652}" type="datetimeFigureOut">
              <a:rPr lang="he-IL" smtClean="0"/>
              <a:t>כ"ד/אייר/תשע"ח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="" xmlns:a16="http://schemas.microsoft.com/office/drawing/2014/main" id="{A64F65B0-226E-43C0-9305-57BA5FA0C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="" xmlns:a16="http://schemas.microsoft.com/office/drawing/2014/main" id="{886C560C-0D1B-4F54-896A-B4F49D57D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1BFC9-56F5-4A0D-B746-0331812A34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45770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="" xmlns:a16="http://schemas.microsoft.com/office/drawing/2014/main" id="{5E133526-1B80-4E40-BFCF-DFABECC1B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="" xmlns:a16="http://schemas.microsoft.com/office/drawing/2014/main" id="{BB02ED81-ED49-4FF6-80A2-71A1F53A34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="" xmlns:a16="http://schemas.microsoft.com/office/drawing/2014/main" id="{E132251B-4714-4648-A049-1865C434EF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="" xmlns:a16="http://schemas.microsoft.com/office/drawing/2014/main" id="{E9859F6F-8C6B-4D03-A908-E6F2E23C8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5F48E-50C1-48B4-BD77-4FD4F2039652}" type="datetimeFigureOut">
              <a:rPr lang="he-IL" smtClean="0"/>
              <a:t>כ"ד/אייר/תשע"ח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="" xmlns:a16="http://schemas.microsoft.com/office/drawing/2014/main" id="{3EC9AE34-C5DA-466F-A243-DB56BA3CB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="" xmlns:a16="http://schemas.microsoft.com/office/drawing/2014/main" id="{054EFA14-949D-410F-88E9-911D8D5B2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1BFC9-56F5-4A0D-B746-0331812A34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2273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="" xmlns:a16="http://schemas.microsoft.com/office/drawing/2014/main" id="{751EE0B3-916D-4C9D-871B-84DCA49A2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="" xmlns:a16="http://schemas.microsoft.com/office/drawing/2014/main" id="{55AED817-76E1-4371-B626-10DB565A83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="" xmlns:a16="http://schemas.microsoft.com/office/drawing/2014/main" id="{B063A241-1DA3-4424-A881-997B805CD7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="" xmlns:a16="http://schemas.microsoft.com/office/drawing/2014/main" id="{38BE4294-496E-4199-A903-2B43E6D326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="" xmlns:a16="http://schemas.microsoft.com/office/drawing/2014/main" id="{4384BD2B-E0C9-4738-89E8-C18E262FFF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="" xmlns:a16="http://schemas.microsoft.com/office/drawing/2014/main" id="{C549C407-7A76-46B7-9490-0DBD35B7F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5F48E-50C1-48B4-BD77-4FD4F2039652}" type="datetimeFigureOut">
              <a:rPr lang="he-IL" smtClean="0"/>
              <a:t>כ"ד/אייר/תשע"ח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="" xmlns:a16="http://schemas.microsoft.com/office/drawing/2014/main" id="{E156E054-4582-4DD7-A94D-078DDE6CB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="" xmlns:a16="http://schemas.microsoft.com/office/drawing/2014/main" id="{5A20C957-0B13-4E6D-9536-47D131CCF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1BFC9-56F5-4A0D-B746-0331812A34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48437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="" xmlns:a16="http://schemas.microsoft.com/office/drawing/2014/main" id="{B501CC23-0B87-4B74-A0E1-516CA3842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="" xmlns:a16="http://schemas.microsoft.com/office/drawing/2014/main" id="{9193A3E9-6326-4CE7-9099-0F04C63AD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5F48E-50C1-48B4-BD77-4FD4F2039652}" type="datetimeFigureOut">
              <a:rPr lang="he-IL" smtClean="0"/>
              <a:t>כ"ד/אייר/תשע"ח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="" xmlns:a16="http://schemas.microsoft.com/office/drawing/2014/main" id="{B7056E86-FDF3-4610-96D0-328B85B8F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="" xmlns:a16="http://schemas.microsoft.com/office/drawing/2014/main" id="{51B998C5-7A7A-471B-BE8E-ABEFB4E88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1BFC9-56F5-4A0D-B746-0331812A34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81167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="" xmlns:a16="http://schemas.microsoft.com/office/drawing/2014/main" id="{6CBA1D72-71B5-4E4D-8FFA-5A59CDDFE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5F48E-50C1-48B4-BD77-4FD4F2039652}" type="datetimeFigureOut">
              <a:rPr lang="he-IL" smtClean="0"/>
              <a:t>כ"ד/אייר/תשע"ח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="" xmlns:a16="http://schemas.microsoft.com/office/drawing/2014/main" id="{2375ACD7-8766-4DA6-951E-AFB1D51FC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="" xmlns:a16="http://schemas.microsoft.com/office/drawing/2014/main" id="{A01526C8-1FAC-4909-B522-7B0E5CA3A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1BFC9-56F5-4A0D-B746-0331812A34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46673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="" xmlns:a16="http://schemas.microsoft.com/office/drawing/2014/main" id="{FF090F62-24F1-47FC-9669-769B771C3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="" xmlns:a16="http://schemas.microsoft.com/office/drawing/2014/main" id="{DCAFD773-BD64-4721-9704-06C88C697F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="" xmlns:a16="http://schemas.microsoft.com/office/drawing/2014/main" id="{8BF7B2D4-7DA6-4633-BEAA-61906FF807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="" xmlns:a16="http://schemas.microsoft.com/office/drawing/2014/main" id="{D1AD1135-0FF1-4A9D-B8FA-A75EC7C8E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5F48E-50C1-48B4-BD77-4FD4F2039652}" type="datetimeFigureOut">
              <a:rPr lang="he-IL" smtClean="0"/>
              <a:t>כ"ד/אייר/תשע"ח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="" xmlns:a16="http://schemas.microsoft.com/office/drawing/2014/main" id="{D0F0B077-B34F-4D29-98F0-5E50C25C9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="" xmlns:a16="http://schemas.microsoft.com/office/drawing/2014/main" id="{966A7C6D-B246-4BC5-AFBE-2E7773CFF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1BFC9-56F5-4A0D-B746-0331812A34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54411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="" xmlns:a16="http://schemas.microsoft.com/office/drawing/2014/main" id="{2B504079-9161-4D4D-9907-0A936A4F5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="" xmlns:a16="http://schemas.microsoft.com/office/drawing/2014/main" id="{1D18D86D-708E-4DDE-8D08-A5EFCA8A88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="" xmlns:a16="http://schemas.microsoft.com/office/drawing/2014/main" id="{1177BDE6-80FE-4F51-8CE8-E4F266730D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="" xmlns:a16="http://schemas.microsoft.com/office/drawing/2014/main" id="{D5C1DD0A-EAEE-4037-8F53-7CB745200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5F48E-50C1-48B4-BD77-4FD4F2039652}" type="datetimeFigureOut">
              <a:rPr lang="he-IL" smtClean="0"/>
              <a:t>כ"ד/אייר/תשע"ח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="" xmlns:a16="http://schemas.microsoft.com/office/drawing/2014/main" id="{C932EBEB-BF79-4604-89C1-B066437E2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="" xmlns:a16="http://schemas.microsoft.com/office/drawing/2014/main" id="{A98329C4-2571-4011-8F18-093C12537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1BFC9-56F5-4A0D-B746-0331812A34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83589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="" xmlns:a16="http://schemas.microsoft.com/office/drawing/2014/main" id="{A1E3DB65-2F4C-46BD-AF50-904934148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="" xmlns:a16="http://schemas.microsoft.com/office/drawing/2014/main" id="{C4CA86D8-CE1F-45AB-AAAA-BF055EABBC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="" xmlns:a16="http://schemas.microsoft.com/office/drawing/2014/main" id="{E5C6EF64-4E79-4939-B879-8C370D290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5F48E-50C1-48B4-BD77-4FD4F2039652}" type="datetimeFigureOut">
              <a:rPr lang="he-IL" smtClean="0"/>
              <a:t>כ"ד/אייר/תשע"ח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="" xmlns:a16="http://schemas.microsoft.com/office/drawing/2014/main" id="{46ED0A71-FD2B-4C45-8C8C-5C51D11A8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="" xmlns:a16="http://schemas.microsoft.com/office/drawing/2014/main" id="{E3CD7256-EA1F-4411-A04E-A824921E8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1BFC9-56F5-4A0D-B746-0331812A34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16267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="" xmlns:a16="http://schemas.microsoft.com/office/drawing/2014/main" id="{23DB5356-D206-475A-ADCB-D1BAB9DE1B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="" xmlns:a16="http://schemas.microsoft.com/office/drawing/2014/main" id="{3606F4F4-6035-4F01-8952-8A0C81D572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="" xmlns:a16="http://schemas.microsoft.com/office/drawing/2014/main" id="{88B4886D-5C7B-4029-910A-86E5FE279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5F48E-50C1-48B4-BD77-4FD4F2039652}" type="datetimeFigureOut">
              <a:rPr lang="he-IL" smtClean="0"/>
              <a:t>כ"ד/אייר/תשע"ח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="" xmlns:a16="http://schemas.microsoft.com/office/drawing/2014/main" id="{D299C4AB-087E-49C6-B6E5-23200460B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="" xmlns:a16="http://schemas.microsoft.com/office/drawing/2014/main" id="{FE3E1DD1-8E5A-4426-A50A-1778C6C7F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1BFC9-56F5-4A0D-B746-0331812A34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56008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="" xmlns:a16="http://schemas.microsoft.com/office/drawing/2014/main" id="{111A2B7A-966D-4615-A912-36550269E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="" xmlns:a16="http://schemas.microsoft.com/office/drawing/2014/main" id="{7442102F-9C16-47C3-9B95-4F0D00DE15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="" xmlns:a16="http://schemas.microsoft.com/office/drawing/2014/main" id="{E913F6EF-1DCD-4B80-9DD1-7E34CD0617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5F48E-50C1-48B4-BD77-4FD4F2039652}" type="datetimeFigureOut">
              <a:rPr lang="he-IL" smtClean="0"/>
              <a:t>כ"ד/אייר/תשע"ח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="" xmlns:a16="http://schemas.microsoft.com/office/drawing/2014/main" id="{52796220-3CC7-479C-9748-1EAFA28CFF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="" xmlns:a16="http://schemas.microsoft.com/office/drawing/2014/main" id="{3597126A-27B0-42DA-A0FE-38E5B5254E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A1BFC9-56F5-4A0D-B746-0331812A34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57172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hyperlink" Target="http://www.google.co.il/url?sa=i&amp;rct=j&amp;q=&amp;esrc=s&amp;source=images&amp;cd=&amp;cad=rja&amp;uact=8&amp;ved=2ahUKEwichtm7yNfaAhXNfFAKHTAMAN8QjRx6BAgAEAU&amp;url=http://tiulim.net/%D7%94%D7%99%D7%A1%D7%98%D7%95%D7%A8%D7%99%D7%94-%D7%90%D7%98%D7%A8%D7%A7%D7%A6%D7%99%D7%95%D7%AA-%D7%95%D7%9E%D7%A1%D7%9C%D7%95%D7%9C%D7%99%D7%9D-%D7%91%D7%A2%D7%9E%D7%A7-%D7%99%D7%96%D7%A8%D7%A2/&amp;psig=AOvVaw2FnhagIJPw08IMNDjFPirK&amp;ust=1524819234831738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1.jpeg"/><Relationship Id="rId2" Type="http://schemas.openxmlformats.org/officeDocument/2006/relationships/hyperlink" Target="http://www.google.co.il/url?sa=i&amp;rct=j&amp;q=&amp;esrc=s&amp;source=imgres&amp;cd=&amp;cad=rja&amp;uact=8&amp;ved=0ahUKEwi_reWPjMPWAhUMOhQKHT0lBZMQjRwIBw&amp;url=http://www.b7net.co.il/article/916?page%3D2&amp;psig=AFQjCNFzObCMjdwbS1Dotg1e2ikofcx7UQ&amp;ust=150652366281054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co.il/url?sa=i&amp;rct=j&amp;q=&amp;esrc=s&amp;source=images&amp;cd=&amp;ved=0ahUKEwjyk6fhjcPWAhWBxxQKHb1jA-8QjRwIBw&amp;url=https://www.hajar.org.il/&amp;psig=AFQjCNFQWDk8AIwf834ZnJgvIDJFQy-HOg&amp;ust=1506523224647157" TargetMode="External"/><Relationship Id="rId5" Type="http://schemas.openxmlformats.org/officeDocument/2006/relationships/image" Target="../media/image10.png"/><Relationship Id="rId4" Type="http://schemas.openxmlformats.org/officeDocument/2006/relationships/hyperlink" Target="https://www.google.co.il/url?sa=i&amp;rct=j&amp;q=&amp;esrc=s&amp;source=images&amp;cd=&amp;cad=rja&amp;uact=8&amp;ved=0ahUKEwimkqjijMPWAhWMuxQKHdipDrwQjRwIBw&amp;url=https://www.hajar.org.il/&amp;psig=AFQjCNFQWDk8AIwf834ZnJgvIDJFQy-HOg&amp;ust=1506523224647157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https://www.google.co.il/url?sa=i&amp;rct=j&amp;q=&amp;esrc=s&amp;source=images&amp;cd=&amp;cad=rja&amp;uact=8&amp;ved=2ahUKEwj7-s61w9faAhVFbVAKHXQ0APgQjRx6BAgAEAU&amp;url=https://hospitals.clalit.co.il/emek/he/news/Pages/first_lady_of_sierra_leone.aspx&amp;psig=AOvVaw1lpSWuupaLNjdpA7TmAI2E&amp;ust=1524817864913540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כותרת 1"/>
          <p:cNvSpPr>
            <a:spLocks noGrp="1"/>
          </p:cNvSpPr>
          <p:nvPr>
            <p:ph type="title"/>
          </p:nvPr>
        </p:nvSpPr>
        <p:spPr>
          <a:xfrm>
            <a:off x="-336551" y="1557338"/>
            <a:ext cx="12865101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he-IL" sz="3600" dirty="0"/>
              <a:t/>
            </a:r>
            <a:br>
              <a:rPr lang="he-IL" sz="3600" dirty="0"/>
            </a:br>
            <a:r>
              <a:rPr lang="en-US" sz="3600" dirty="0" smtClean="0"/>
              <a:t>     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Correcting Acidosis 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during 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Hemodialysis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limitations 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 Potential Solutions </a:t>
            </a:r>
            <a:r>
              <a:rPr lang="en-US" sz="3600" b="1" dirty="0"/>
              <a:t>	</a:t>
            </a:r>
            <a:br>
              <a:rPr lang="en-US" sz="3600" b="1" dirty="0"/>
            </a:br>
            <a:r>
              <a:rPr lang="he-IL" altLang="he-IL" sz="9600" b="1" dirty="0" smtClean="0">
                <a:solidFill>
                  <a:schemeClr val="bg1"/>
                </a:solidFill>
              </a:rPr>
              <a:t/>
            </a:r>
            <a:br>
              <a:rPr lang="he-IL" altLang="he-IL" sz="9600" b="1" dirty="0" smtClean="0">
                <a:solidFill>
                  <a:schemeClr val="bg1"/>
                </a:solidFill>
              </a:rPr>
            </a:br>
            <a:r>
              <a:rPr lang="he-IL" altLang="he-IL" b="1" dirty="0" smtClean="0">
                <a:solidFill>
                  <a:schemeClr val="bg1"/>
                </a:solidFill>
              </a:rPr>
              <a:t> כנס שנתי של החוג</a:t>
            </a:r>
            <a:br>
              <a:rPr lang="he-IL" altLang="he-IL" b="1" dirty="0" smtClean="0">
                <a:solidFill>
                  <a:schemeClr val="bg1"/>
                </a:solidFill>
              </a:rPr>
            </a:br>
            <a:r>
              <a:rPr lang="he-IL" altLang="he-IL" b="1" dirty="0" smtClean="0">
                <a:solidFill>
                  <a:schemeClr val="bg1"/>
                </a:solidFill>
              </a:rPr>
              <a:t>4.9.2015</a:t>
            </a:r>
            <a:br>
              <a:rPr lang="he-IL" altLang="he-IL" b="1" dirty="0" smtClean="0">
                <a:solidFill>
                  <a:schemeClr val="bg1"/>
                </a:solidFill>
              </a:rPr>
            </a:br>
            <a:endParaRPr lang="he-IL" altLang="he-IL" dirty="0" smtClean="0">
              <a:solidFill>
                <a:schemeClr val="tx1"/>
              </a:solidFill>
            </a:endParaRPr>
          </a:p>
        </p:txBody>
      </p:sp>
      <p:sp>
        <p:nvSpPr>
          <p:cNvPr id="2051" name="מציין מיקום תוכן 2"/>
          <p:cNvSpPr>
            <a:spLocks noGrp="1"/>
          </p:cNvSpPr>
          <p:nvPr>
            <p:ph idx="1"/>
          </p:nvPr>
        </p:nvSpPr>
        <p:spPr>
          <a:xfrm>
            <a:off x="0" y="1772816"/>
            <a:ext cx="12192000" cy="4742284"/>
          </a:xfrm>
        </p:spPr>
        <p:txBody>
          <a:bodyPr/>
          <a:lstStyle/>
          <a:p>
            <a:pPr algn="ctr" rtl="0" eaLnBrk="1" hangingPunct="1">
              <a:spcBef>
                <a:spcPct val="0"/>
              </a:spcBef>
              <a:buFontTx/>
              <a:buNone/>
            </a:pPr>
            <a:endParaRPr lang="en-US" altLang="he-IL" b="1" dirty="0" smtClean="0"/>
          </a:p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b="1" dirty="0" smtClean="0"/>
              <a:t>David </a:t>
            </a:r>
            <a:r>
              <a:rPr lang="en-US" altLang="he-IL" b="1" dirty="0" smtClean="0"/>
              <a:t>Tovbin MD </a:t>
            </a:r>
            <a:br>
              <a:rPr lang="en-US" altLang="he-IL" b="1" dirty="0" smtClean="0"/>
            </a:br>
            <a:r>
              <a:rPr lang="en-US" altLang="he-IL" b="1" dirty="0" smtClean="0"/>
              <a:t>Department of Nephrology,</a:t>
            </a:r>
            <a:br>
              <a:rPr lang="en-US" altLang="he-IL" b="1" dirty="0" smtClean="0"/>
            </a:br>
            <a:r>
              <a:rPr lang="en-US" altLang="he-IL" b="1" dirty="0" smtClean="0"/>
              <a:t> </a:t>
            </a:r>
            <a:r>
              <a:rPr lang="en-US" altLang="he-IL" b="1" dirty="0" err="1" smtClean="0"/>
              <a:t>Emek</a:t>
            </a:r>
            <a:r>
              <a:rPr lang="en-US" altLang="he-IL" b="1" dirty="0" smtClean="0"/>
              <a:t> Medical Center, Afula, Israel</a:t>
            </a:r>
            <a:endParaRPr lang="he-IL" altLang="he-IL" dirty="0" smtClean="0">
              <a:solidFill>
                <a:srgbClr val="002060"/>
              </a:solidFill>
            </a:endParaRPr>
          </a:p>
        </p:txBody>
      </p:sp>
      <p:sp>
        <p:nvSpPr>
          <p:cNvPr id="2" name="AutoShape 7" descr="Image result for ‫מרכז רפואי העמק עפולה‬‎"/>
          <p:cNvSpPr>
            <a:spLocks noChangeAspect="1" noChangeArrowheads="1"/>
          </p:cNvSpPr>
          <p:nvPr/>
        </p:nvSpPr>
        <p:spPr bwMode="auto">
          <a:xfrm>
            <a:off x="-82550" y="-136525"/>
            <a:ext cx="406401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1477" y="3356992"/>
            <a:ext cx="9272028" cy="192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utoShape 10" descr="Image result for ‫עמק יזרעאל‬‎"/>
          <p:cNvSpPr>
            <a:spLocks noChangeAspect="1" noChangeArrowheads="1"/>
          </p:cNvSpPr>
          <p:nvPr/>
        </p:nvSpPr>
        <p:spPr bwMode="auto">
          <a:xfrm>
            <a:off x="120650" y="15875"/>
            <a:ext cx="406401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4" name="AutoShape 12" descr="Image result for ‫עמק יזרעאל‬‎"/>
          <p:cNvSpPr>
            <a:spLocks noChangeAspect="1" noChangeArrowheads="1"/>
          </p:cNvSpPr>
          <p:nvPr/>
        </p:nvSpPr>
        <p:spPr bwMode="auto">
          <a:xfrm>
            <a:off x="323850" y="168275"/>
            <a:ext cx="406401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5" name="AutoShape 14" descr="Image result for ‫עמק יזרעאל‬‎"/>
          <p:cNvSpPr>
            <a:spLocks noChangeAspect="1" noChangeArrowheads="1"/>
          </p:cNvSpPr>
          <p:nvPr/>
        </p:nvSpPr>
        <p:spPr bwMode="auto">
          <a:xfrm>
            <a:off x="527050" y="320675"/>
            <a:ext cx="406401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4589" y="5360280"/>
            <a:ext cx="3467411" cy="1488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5" name="Picture 17" descr="Image result for ‫נצרת ועמק יזרעאל‬‎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60280"/>
            <a:ext cx="3215680" cy="1497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mage result for ‫נהלל‬‎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7421" y="5332371"/>
            <a:ext cx="2169807" cy="151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7777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19" descr="C:\Users\davidt\AppData\Local\Microsoft\Windows\Temporary Internet Files\Content.Outlook\F0WXRSBO\IMG-20170930-WA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909" y="4426064"/>
            <a:ext cx="6841091" cy="3899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0" descr="C:\Users\davidt\AppData\Local\Microsoft\Windows\Temporary Internet Files\Content.Outlook\F0WXRSBO\IMG-20170930-WA00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80"/>
            <a:ext cx="5327651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כותרת 1"/>
          <p:cNvSpPr>
            <a:spLocks noGrp="1"/>
          </p:cNvSpPr>
          <p:nvPr>
            <p:ph type="title"/>
          </p:nvPr>
        </p:nvSpPr>
        <p:spPr>
          <a:xfrm>
            <a:off x="623392" y="-18256"/>
            <a:ext cx="10972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Back to Rome after 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 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years</a:t>
            </a:r>
            <a:r>
              <a:rPr lang="he-IL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he-IL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he-IL" altLang="he-IL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6" name="Picture 2" descr="C:\Users\davidt\AppData\Local\Microsoft\Windows\Temporary Internet Files\Content.Outlook\F0WXRSBO\IMG-20170930-WA00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12252"/>
            <a:ext cx="5327651" cy="4345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AutoShape 15" descr="תוצאת תמונה עבור ‪volare‬‏"/>
          <p:cNvSpPr>
            <a:spLocks noChangeAspect="1" noChangeArrowheads="1"/>
          </p:cNvSpPr>
          <p:nvPr/>
        </p:nvSpPr>
        <p:spPr bwMode="auto">
          <a:xfrm>
            <a:off x="-82550" y="-136525"/>
            <a:ext cx="40640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he-IL" altLang="he-IL"/>
          </a:p>
        </p:txBody>
      </p:sp>
      <p:sp>
        <p:nvSpPr>
          <p:cNvPr id="3078" name="AutoShape 17" descr="תוצאת תמונה עבור ‪volare‬‏"/>
          <p:cNvSpPr>
            <a:spLocks noChangeAspect="1" noChangeArrowheads="1"/>
          </p:cNvSpPr>
          <p:nvPr/>
        </p:nvSpPr>
        <p:spPr bwMode="auto">
          <a:xfrm>
            <a:off x="120651" y="15875"/>
            <a:ext cx="406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he-IL" altLang="he-IL"/>
          </a:p>
        </p:txBody>
      </p:sp>
      <p:sp>
        <p:nvSpPr>
          <p:cNvPr id="3079" name="מציין מיקום תוכן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altLang="he-IL" dirty="0" smtClean="0"/>
          </a:p>
        </p:txBody>
      </p:sp>
      <p:pic>
        <p:nvPicPr>
          <p:cNvPr id="3081" name="Picture 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654" y="548680"/>
            <a:ext cx="6882901" cy="4518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7896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 altLang="he-IL" smtClean="0"/>
          </a:p>
        </p:txBody>
      </p:sp>
      <p:sp>
        <p:nvSpPr>
          <p:cNvPr id="4099" name="AutoShape 4" descr="תוצאת תמונה עבור עמותת הגר באר שבע"/>
          <p:cNvSpPr>
            <a:spLocks noChangeAspect="1" noChangeArrowheads="1"/>
          </p:cNvSpPr>
          <p:nvPr/>
        </p:nvSpPr>
        <p:spPr bwMode="auto">
          <a:xfrm>
            <a:off x="-82550" y="-136525"/>
            <a:ext cx="406401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/>
          </a:p>
        </p:txBody>
      </p:sp>
      <p:sp>
        <p:nvSpPr>
          <p:cNvPr id="4100" name="AutoShape 6" descr="תוצאת תמונה עבור עמותת הגר באר שבע"/>
          <p:cNvSpPr>
            <a:spLocks noChangeAspect="1" noChangeArrowheads="1"/>
          </p:cNvSpPr>
          <p:nvPr/>
        </p:nvSpPr>
        <p:spPr bwMode="auto">
          <a:xfrm>
            <a:off x="120651" y="15875"/>
            <a:ext cx="406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/>
          </a:p>
        </p:txBody>
      </p:sp>
      <p:sp>
        <p:nvSpPr>
          <p:cNvPr id="4101" name="AutoShape 9" descr="תוצאת תמונה עבור עמותת הגר באר שבע"/>
          <p:cNvSpPr>
            <a:spLocks noChangeAspect="1" noChangeArrowheads="1"/>
          </p:cNvSpPr>
          <p:nvPr/>
        </p:nvSpPr>
        <p:spPr bwMode="auto">
          <a:xfrm>
            <a:off x="323851" y="168275"/>
            <a:ext cx="406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/>
          </a:p>
        </p:txBody>
      </p:sp>
      <p:sp>
        <p:nvSpPr>
          <p:cNvPr id="4102" name="AutoShape 12" descr="תוצאת תמונה עבור עמותת הגר באר שבע"/>
          <p:cNvSpPr>
            <a:spLocks noChangeAspect="1" noChangeArrowheads="1"/>
          </p:cNvSpPr>
          <p:nvPr/>
        </p:nvSpPr>
        <p:spPr bwMode="auto">
          <a:xfrm>
            <a:off x="527051" y="320675"/>
            <a:ext cx="406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/>
          </a:p>
        </p:txBody>
      </p:sp>
      <p:sp>
        <p:nvSpPr>
          <p:cNvPr id="4103" name="AutoShape 15" descr="תוצאת תמונה עבור עמותת הגר באר שבע"/>
          <p:cNvSpPr>
            <a:spLocks noChangeAspect="1" noChangeArrowheads="1"/>
          </p:cNvSpPr>
          <p:nvPr/>
        </p:nvSpPr>
        <p:spPr bwMode="auto">
          <a:xfrm>
            <a:off x="730251" y="473075"/>
            <a:ext cx="406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/>
          </a:p>
        </p:txBody>
      </p:sp>
      <p:sp>
        <p:nvSpPr>
          <p:cNvPr id="4104" name="AutoShape 17" descr="תוצאת תמונה עבור עמותת הגר באר שבע"/>
          <p:cNvSpPr>
            <a:spLocks noChangeAspect="1" noChangeArrowheads="1"/>
          </p:cNvSpPr>
          <p:nvPr/>
        </p:nvSpPr>
        <p:spPr bwMode="auto">
          <a:xfrm>
            <a:off x="933451" y="625475"/>
            <a:ext cx="406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/>
          </a:p>
        </p:txBody>
      </p:sp>
      <p:pic>
        <p:nvPicPr>
          <p:cNvPr id="4105" name="Picture 21" descr="תוצאת תמונה עבור עמותת הגר באר שבע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1317" y="3888783"/>
            <a:ext cx="6068295" cy="303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23" descr="תוצאת תמונה עבור עמותת הגר באר שבע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451" y="-207223"/>
            <a:ext cx="10059092" cy="3963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7" name="Picture 25" descr="תוצאת תמונה עבור עמותת הגר באר שבע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399" y="3888784"/>
            <a:ext cx="5988396" cy="2996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996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-836821" y="181625"/>
            <a:ext cx="13648311" cy="1143000"/>
          </a:xfrm>
        </p:spPr>
        <p:txBody>
          <a:bodyPr>
            <a:noAutofit/>
          </a:bodyPr>
          <a:lstStyle/>
          <a:p>
            <a:pPr algn="ctr" rtl="0"/>
            <a:r>
              <a:rPr lang="en-US" b="1" dirty="0" smtClean="0">
                <a:solidFill>
                  <a:srgbClr val="002060"/>
                </a:solidFill>
              </a:rPr>
              <a:t>What is the </a:t>
            </a:r>
            <a:r>
              <a:rPr lang="en-US" b="1" dirty="0" smtClean="0">
                <a:solidFill>
                  <a:srgbClr val="002060"/>
                </a:solidFill>
              </a:rPr>
              <a:t>Appropriate </a:t>
            </a:r>
            <a:br>
              <a:rPr lang="en-US" b="1" dirty="0" smtClean="0">
                <a:solidFill>
                  <a:srgbClr val="002060"/>
                </a:solidFill>
              </a:rPr>
            </a:br>
            <a:r>
              <a:rPr lang="en-US" b="1" dirty="0" smtClean="0">
                <a:solidFill>
                  <a:srgbClr val="002060"/>
                </a:solidFill>
              </a:rPr>
              <a:t>Dialysate Bicarbonate Concentration</a:t>
            </a:r>
            <a:r>
              <a:rPr lang="en-US" b="1" dirty="0" smtClean="0">
                <a:solidFill>
                  <a:srgbClr val="002060"/>
                </a:solidFill>
              </a:rPr>
              <a:t>?</a:t>
            </a:r>
            <a:endParaRPr lang="he-IL" b="1" dirty="0">
              <a:solidFill>
                <a:srgbClr val="00206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233034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 altLang="he-IL"/>
          </a:p>
        </p:txBody>
      </p:sp>
      <p:sp>
        <p:nvSpPr>
          <p:cNvPr id="18435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altLang="he-IL"/>
          </a:p>
        </p:txBody>
      </p:sp>
      <p:pic>
        <p:nvPicPr>
          <p:cNvPr id="1843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463"/>
            <a:ext cx="12192000" cy="6892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5477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-720758" y="1"/>
            <a:ext cx="13151943" cy="7921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Correcting Acidosis in </a:t>
            </a:r>
            <a:r>
              <a:rPr lang="en-US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Hemodialysis- Outline</a:t>
            </a:r>
            <a:endParaRPr lang="en-US" altLang="he-IL" sz="4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3933" y="692150"/>
            <a:ext cx="12192000" cy="10001250"/>
          </a:xfrm>
        </p:spPr>
        <p:txBody>
          <a:bodyPr/>
          <a:lstStyle/>
          <a:p>
            <a:pPr marL="609600" indent="-609600" algn="l" rtl="0" eaLnBrk="1" hangingPunct="1">
              <a:buFontTx/>
              <a:buNone/>
            </a:pPr>
            <a:endParaRPr lang="en-US" altLang="he-IL" sz="2800" b="1" u="sng" dirty="0" smtClean="0">
              <a:solidFill>
                <a:srgbClr val="FF0000"/>
              </a:solidFill>
            </a:endParaRPr>
          </a:p>
          <a:p>
            <a:pPr marL="609600" indent="-609600" algn="l" rtl="0" eaLnBrk="1" hangingPunct="1">
              <a:buNone/>
            </a:pPr>
            <a:r>
              <a:rPr lang="en-US" altLang="he-IL" sz="2800" b="1" u="sng" dirty="0" smtClean="0">
                <a:solidFill>
                  <a:srgbClr val="002060"/>
                </a:solidFill>
              </a:rPr>
              <a:t>Introduction</a:t>
            </a:r>
            <a:r>
              <a:rPr lang="en-US" sz="2800" b="1" u="sng" dirty="0" smtClean="0">
                <a:solidFill>
                  <a:srgbClr val="002060"/>
                </a:solidFill>
              </a:rPr>
              <a:t>- Dialysate Bicarbonate</a:t>
            </a:r>
            <a:r>
              <a:rPr lang="en-US" sz="2800" b="1" u="sng" dirty="0">
                <a:solidFill>
                  <a:srgbClr val="002060"/>
                </a:solidFill>
              </a:rPr>
              <a:t>?</a:t>
            </a:r>
          </a:p>
          <a:p>
            <a:pPr marL="609600" indent="-609600" algn="l" rtl="0" eaLnBrk="1" hangingPunct="1">
              <a:buFontTx/>
              <a:buNone/>
            </a:pPr>
            <a:endParaRPr lang="en-US" altLang="he-IL" sz="2800" b="1" u="sng" dirty="0" smtClean="0">
              <a:solidFill>
                <a:srgbClr val="002060"/>
              </a:solidFill>
            </a:endParaRPr>
          </a:p>
          <a:p>
            <a:pPr marL="609600" indent="-609600" algn="just" rtl="0" eaLnBrk="1" hangingPunct="1">
              <a:buNone/>
            </a:pPr>
            <a:r>
              <a:rPr lang="en-US" altLang="he-IL" sz="2800" b="1" dirty="0" smtClean="0">
                <a:solidFill>
                  <a:srgbClr val="002060"/>
                </a:solidFill>
              </a:rPr>
              <a:t>1. </a:t>
            </a:r>
            <a:r>
              <a:rPr lang="en-US" altLang="he-IL" sz="2800" b="1" dirty="0">
                <a:solidFill>
                  <a:srgbClr val="002060"/>
                </a:solidFill>
              </a:rPr>
              <a:t>Significance</a:t>
            </a:r>
          </a:p>
          <a:p>
            <a:pPr marL="609600" indent="-609600" algn="just" rtl="0" eaLnBrk="1" hangingPunct="1">
              <a:buFontTx/>
              <a:buNone/>
            </a:pPr>
            <a:endParaRPr lang="en-US" altLang="he-IL" sz="2800" b="1" dirty="0" smtClean="0">
              <a:solidFill>
                <a:srgbClr val="002060"/>
              </a:solidFill>
            </a:endParaRPr>
          </a:p>
          <a:p>
            <a:pPr marL="609600" indent="-609600" algn="just" rtl="0" eaLnBrk="1" hangingPunct="1">
              <a:buNone/>
            </a:pPr>
            <a:r>
              <a:rPr lang="en-US" altLang="he-IL" sz="2800" b="1" dirty="0" smtClean="0">
                <a:solidFill>
                  <a:srgbClr val="002060"/>
                </a:solidFill>
              </a:rPr>
              <a:t>2. Mechanisms, Current Limitations &amp; Complications</a:t>
            </a:r>
            <a:endParaRPr lang="en-US" altLang="he-IL" sz="2800" b="1" dirty="0">
              <a:solidFill>
                <a:srgbClr val="002060"/>
              </a:solidFill>
            </a:endParaRPr>
          </a:p>
          <a:p>
            <a:pPr marL="609600" indent="-609600" algn="just" rtl="0" eaLnBrk="1" hangingPunct="1">
              <a:buFontTx/>
              <a:buNone/>
            </a:pPr>
            <a:endParaRPr lang="en-US" altLang="he-IL" sz="2800" b="1" dirty="0" smtClean="0">
              <a:solidFill>
                <a:srgbClr val="002060"/>
              </a:solidFill>
            </a:endParaRPr>
          </a:p>
          <a:p>
            <a:pPr marL="609600" indent="-609600" algn="just" rtl="0" eaLnBrk="1" hangingPunct="1">
              <a:buFontTx/>
              <a:buNone/>
            </a:pPr>
            <a:r>
              <a:rPr lang="en-US" altLang="he-IL" sz="2800" b="1" dirty="0" smtClean="0">
                <a:solidFill>
                  <a:srgbClr val="002060"/>
                </a:solidFill>
              </a:rPr>
              <a:t>3. Potential Solutions</a:t>
            </a:r>
          </a:p>
          <a:p>
            <a:pPr marL="609600" indent="-609600" algn="just" rtl="0" eaLnBrk="1" hangingPunct="1">
              <a:buFontTx/>
              <a:buNone/>
            </a:pPr>
            <a:endParaRPr lang="en-US" altLang="he-IL" sz="2800" b="1" dirty="0" smtClean="0">
              <a:solidFill>
                <a:srgbClr val="002060"/>
              </a:solidFill>
            </a:endParaRPr>
          </a:p>
          <a:p>
            <a:pPr marL="609600" indent="-609600" algn="just" rtl="0" eaLnBrk="1" hangingPunct="1">
              <a:buFontTx/>
              <a:buNone/>
            </a:pPr>
            <a:r>
              <a:rPr lang="en-US" altLang="he-IL" sz="2800" b="1" dirty="0" smtClean="0">
                <a:solidFill>
                  <a:srgbClr val="002060"/>
                </a:solidFill>
              </a:rPr>
              <a:t>Questions</a:t>
            </a:r>
          </a:p>
          <a:p>
            <a:pPr marL="609600" indent="-609600" algn="just" rtl="0" eaLnBrk="1" hangingPunct="1">
              <a:buFontTx/>
              <a:buNone/>
            </a:pPr>
            <a:endParaRPr lang="en-US" altLang="he-IL" sz="2800" b="1" dirty="0" smtClean="0">
              <a:solidFill>
                <a:srgbClr val="002060"/>
              </a:solidFill>
            </a:endParaRPr>
          </a:p>
          <a:p>
            <a:pPr marL="609600" indent="-609600" algn="just" rtl="0" eaLnBrk="1" hangingPunct="1">
              <a:buFontTx/>
              <a:buNone/>
            </a:pPr>
            <a:r>
              <a:rPr lang="en-US" altLang="he-IL" sz="2800" b="1" dirty="0" smtClean="0">
                <a:solidFill>
                  <a:srgbClr val="002060"/>
                </a:solidFill>
              </a:rPr>
              <a:t>Take Hemodialysis Message</a:t>
            </a:r>
          </a:p>
        </p:txBody>
      </p:sp>
    </p:spTree>
    <p:extLst>
      <p:ext uri="{BB962C8B-B14F-4D97-AF65-F5344CB8AC3E}">
        <p14:creationId xmlns:p14="http://schemas.microsoft.com/office/powerpoint/2010/main" val="2010239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-720758" y="1"/>
            <a:ext cx="13151943" cy="7921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Correcting Acidosis in </a:t>
            </a:r>
            <a:r>
              <a:rPr lang="en-US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Hemodialysis- Outline</a:t>
            </a:r>
            <a:endParaRPr lang="en-US" altLang="he-IL" sz="4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3933" y="692150"/>
            <a:ext cx="12192000" cy="10001250"/>
          </a:xfrm>
        </p:spPr>
        <p:txBody>
          <a:bodyPr/>
          <a:lstStyle/>
          <a:p>
            <a:pPr marL="609600" indent="-609600" algn="l" rtl="0" eaLnBrk="1" hangingPunct="1">
              <a:buFontTx/>
              <a:buNone/>
            </a:pPr>
            <a:endParaRPr lang="en-US" altLang="he-IL" sz="2800" b="1" u="sng" dirty="0" smtClean="0">
              <a:solidFill>
                <a:srgbClr val="FF0000"/>
              </a:solidFill>
            </a:endParaRPr>
          </a:p>
          <a:p>
            <a:pPr marL="609600" indent="-609600" algn="l" rtl="0" eaLnBrk="1" hangingPunct="1">
              <a:buNone/>
            </a:pPr>
            <a:r>
              <a:rPr lang="en-US" altLang="he-IL" sz="2800" b="1" dirty="0" smtClean="0">
                <a:solidFill>
                  <a:srgbClr val="002060"/>
                </a:solidFill>
              </a:rPr>
              <a:t>Introduction</a:t>
            </a:r>
            <a:r>
              <a:rPr lang="en-US" sz="2800" b="1" dirty="0" smtClean="0">
                <a:solidFill>
                  <a:srgbClr val="002060"/>
                </a:solidFill>
              </a:rPr>
              <a:t>- Dialysate Bicarbonate</a:t>
            </a:r>
            <a:r>
              <a:rPr lang="en-US" sz="2800" b="1" dirty="0">
                <a:solidFill>
                  <a:srgbClr val="002060"/>
                </a:solidFill>
              </a:rPr>
              <a:t>?</a:t>
            </a:r>
          </a:p>
          <a:p>
            <a:pPr marL="609600" indent="-609600" algn="l" rtl="0" eaLnBrk="1" hangingPunct="1">
              <a:buFontTx/>
              <a:buNone/>
            </a:pPr>
            <a:endParaRPr lang="en-US" altLang="he-IL" sz="2800" b="1" u="sng" dirty="0" smtClean="0">
              <a:solidFill>
                <a:srgbClr val="002060"/>
              </a:solidFill>
            </a:endParaRPr>
          </a:p>
          <a:p>
            <a:pPr marL="609600" indent="-609600" algn="just" rtl="0" eaLnBrk="1" hangingPunct="1">
              <a:buNone/>
            </a:pPr>
            <a:r>
              <a:rPr lang="en-US" altLang="he-IL" sz="2800" b="1" u="sng" dirty="0" smtClean="0">
                <a:solidFill>
                  <a:srgbClr val="002060"/>
                </a:solidFill>
              </a:rPr>
              <a:t>1. </a:t>
            </a:r>
            <a:r>
              <a:rPr lang="en-US" altLang="he-IL" sz="2800" b="1" u="sng" dirty="0">
                <a:solidFill>
                  <a:srgbClr val="002060"/>
                </a:solidFill>
              </a:rPr>
              <a:t>Significance</a:t>
            </a:r>
          </a:p>
          <a:p>
            <a:pPr marL="609600" indent="-609600" algn="just" rtl="0" eaLnBrk="1" hangingPunct="1">
              <a:buFontTx/>
              <a:buNone/>
            </a:pPr>
            <a:endParaRPr lang="en-US" altLang="he-IL" sz="2800" b="1" dirty="0" smtClean="0">
              <a:solidFill>
                <a:srgbClr val="002060"/>
              </a:solidFill>
            </a:endParaRPr>
          </a:p>
          <a:p>
            <a:pPr marL="609600" indent="-609600" algn="just" rtl="0" eaLnBrk="1" hangingPunct="1">
              <a:buNone/>
            </a:pPr>
            <a:r>
              <a:rPr lang="en-US" altLang="he-IL" sz="2800" b="1" dirty="0" smtClean="0">
                <a:solidFill>
                  <a:srgbClr val="002060"/>
                </a:solidFill>
              </a:rPr>
              <a:t>2. Mechanisms, Current Limitations &amp; Complications</a:t>
            </a:r>
            <a:endParaRPr lang="en-US" altLang="he-IL" sz="2800" b="1" dirty="0">
              <a:solidFill>
                <a:srgbClr val="002060"/>
              </a:solidFill>
            </a:endParaRPr>
          </a:p>
          <a:p>
            <a:pPr marL="609600" indent="-609600" algn="just" rtl="0" eaLnBrk="1" hangingPunct="1">
              <a:buFontTx/>
              <a:buNone/>
            </a:pPr>
            <a:endParaRPr lang="en-US" altLang="he-IL" sz="2800" b="1" dirty="0" smtClean="0">
              <a:solidFill>
                <a:srgbClr val="002060"/>
              </a:solidFill>
            </a:endParaRPr>
          </a:p>
          <a:p>
            <a:pPr marL="609600" indent="-609600" algn="just" rtl="0" eaLnBrk="1" hangingPunct="1">
              <a:buFontTx/>
              <a:buNone/>
            </a:pPr>
            <a:r>
              <a:rPr lang="en-US" altLang="he-IL" sz="2800" b="1" dirty="0" smtClean="0">
                <a:solidFill>
                  <a:srgbClr val="002060"/>
                </a:solidFill>
              </a:rPr>
              <a:t>3. Potential Solutions</a:t>
            </a:r>
          </a:p>
          <a:p>
            <a:pPr marL="609600" indent="-609600" algn="just" rtl="0" eaLnBrk="1" hangingPunct="1">
              <a:buFontTx/>
              <a:buNone/>
            </a:pPr>
            <a:endParaRPr lang="en-US" altLang="he-IL" sz="2800" b="1" dirty="0" smtClean="0">
              <a:solidFill>
                <a:srgbClr val="002060"/>
              </a:solidFill>
            </a:endParaRPr>
          </a:p>
          <a:p>
            <a:pPr marL="609600" indent="-609600" algn="just" rtl="0" eaLnBrk="1" hangingPunct="1">
              <a:buFontTx/>
              <a:buNone/>
            </a:pPr>
            <a:r>
              <a:rPr lang="en-US" altLang="he-IL" sz="2800" b="1" dirty="0" smtClean="0">
                <a:solidFill>
                  <a:srgbClr val="002060"/>
                </a:solidFill>
              </a:rPr>
              <a:t>Questions</a:t>
            </a:r>
          </a:p>
          <a:p>
            <a:pPr marL="609600" indent="-609600" algn="just" rtl="0" eaLnBrk="1" hangingPunct="1">
              <a:buFontTx/>
              <a:buNone/>
            </a:pPr>
            <a:endParaRPr lang="en-US" altLang="he-IL" sz="2800" b="1" dirty="0" smtClean="0">
              <a:solidFill>
                <a:srgbClr val="002060"/>
              </a:solidFill>
            </a:endParaRPr>
          </a:p>
          <a:p>
            <a:pPr marL="609600" indent="-609600" algn="just" rtl="0" eaLnBrk="1" hangingPunct="1">
              <a:buFontTx/>
              <a:buNone/>
            </a:pPr>
            <a:r>
              <a:rPr lang="en-US" altLang="he-IL" sz="2800" b="1" dirty="0" smtClean="0">
                <a:solidFill>
                  <a:srgbClr val="002060"/>
                </a:solidFill>
              </a:rPr>
              <a:t>Take Hemodialysis Message</a:t>
            </a:r>
          </a:p>
        </p:txBody>
      </p:sp>
    </p:spTree>
    <p:extLst>
      <p:ext uri="{BB962C8B-B14F-4D97-AF65-F5344CB8AC3E}">
        <p14:creationId xmlns:p14="http://schemas.microsoft.com/office/powerpoint/2010/main" val="621892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="" xmlns:a16="http://schemas.microsoft.com/office/drawing/2014/main" id="{E42C8920-2DEE-424D-9E0A-7A8B14406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1353800" cy="1325563"/>
          </a:xfrm>
        </p:spPr>
        <p:txBody>
          <a:bodyPr/>
          <a:lstStyle/>
          <a:p>
            <a:r>
              <a:rPr lang="en-US" b="1" u="sng" dirty="0">
                <a:solidFill>
                  <a:srgbClr val="002060"/>
                </a:solidFill>
              </a:rPr>
              <a:t>Why</a:t>
            </a:r>
            <a:r>
              <a:rPr lang="en-US" b="1" dirty="0">
                <a:solidFill>
                  <a:srgbClr val="002060"/>
                </a:solidFill>
              </a:rPr>
              <a:t> to correct acidosis in hemodialysis patient?</a:t>
            </a:r>
            <a:endParaRPr lang="he-IL" b="1" dirty="0">
              <a:solidFill>
                <a:srgbClr val="002060"/>
              </a:solidFill>
            </a:endParaRP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="" xmlns:a16="http://schemas.microsoft.com/office/drawing/2014/main" id="{EACA01AF-92C3-4702-BD84-56779EEC5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813068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5" descr="2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618" y="2644776"/>
            <a:ext cx="7488767" cy="421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Line 7"/>
          <p:cNvSpPr>
            <a:spLocks noChangeShapeType="1"/>
          </p:cNvSpPr>
          <p:nvPr/>
        </p:nvSpPr>
        <p:spPr bwMode="auto">
          <a:xfrm flipV="1">
            <a:off x="6661151" y="4365626"/>
            <a:ext cx="0" cy="143986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e-IL"/>
          </a:p>
        </p:txBody>
      </p:sp>
      <p:sp>
        <p:nvSpPr>
          <p:cNvPr id="3076" name="Rectangle 8"/>
          <p:cNvSpPr>
            <a:spLocks noChangeArrowheads="1"/>
          </p:cNvSpPr>
          <p:nvPr/>
        </p:nvSpPr>
        <p:spPr bwMode="auto">
          <a:xfrm>
            <a:off x="-241299" y="6374"/>
            <a:ext cx="12774084" cy="3619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>
              <a:spcBef>
                <a:spcPct val="0"/>
              </a:spcBef>
              <a:buFontTx/>
              <a:buNone/>
            </a:pPr>
            <a:r>
              <a:rPr lang="en-US" altLang="he-IL" sz="2400" b="1" dirty="0" err="1"/>
              <a:t>Kalantar-Zadeh</a:t>
            </a:r>
            <a:r>
              <a:rPr lang="en-US" altLang="he-IL" sz="2400" b="1" dirty="0"/>
              <a:t> K, McAllister CH, Wu DY, et al</a:t>
            </a:r>
            <a:r>
              <a:rPr lang="he-IL" altLang="he-IL" sz="2400" dirty="0"/>
              <a:t> </a:t>
            </a:r>
            <a:br>
              <a:rPr lang="he-IL" altLang="he-IL" sz="2400" dirty="0"/>
            </a:br>
            <a:r>
              <a:rPr lang="en-US" altLang="he-IL" sz="2400" dirty="0"/>
              <a:t>baseline (1</a:t>
            </a:r>
            <a:r>
              <a:rPr lang="en-US" altLang="he-IL" sz="2400" baseline="30000" dirty="0"/>
              <a:t>st</a:t>
            </a:r>
            <a:r>
              <a:rPr lang="en-US" altLang="he-IL" sz="2400" dirty="0"/>
              <a:t> 3-month averaged) pre-HD serum bicarbonate</a:t>
            </a:r>
          </a:p>
          <a:p>
            <a:pPr algn="ctr" rtl="0">
              <a:spcBef>
                <a:spcPct val="0"/>
              </a:spcBef>
              <a:buFontTx/>
              <a:buNone/>
            </a:pPr>
            <a:r>
              <a:rPr lang="he-IL" altLang="he-IL" sz="2400" dirty="0"/>
              <a:t> </a:t>
            </a:r>
            <a:r>
              <a:rPr lang="en-US" altLang="he-IL" sz="2400" dirty="0"/>
              <a:t>and CV mortality in 56,376 HD patients- DaVita </a:t>
            </a:r>
          </a:p>
          <a:p>
            <a:pPr algn="ctr" rtl="0">
              <a:spcBef>
                <a:spcPct val="0"/>
              </a:spcBef>
              <a:buFontTx/>
              <a:buNone/>
            </a:pPr>
            <a:r>
              <a:rPr lang="en-US" altLang="he-IL" sz="2400" b="1" dirty="0"/>
              <a:t>bicarbonate &gt;22 </a:t>
            </a:r>
            <a:r>
              <a:rPr lang="en-US" altLang="he-IL" sz="2400" b="1" dirty="0" err="1"/>
              <a:t>mEq</a:t>
            </a:r>
            <a:r>
              <a:rPr lang="en-US" altLang="he-IL" sz="2400" b="1" dirty="0"/>
              <a:t>/L associated with improved CV survival</a:t>
            </a:r>
            <a:endParaRPr lang="he-IL" altLang="he-IL" sz="2400" b="1" dirty="0"/>
          </a:p>
          <a:p>
            <a:pPr algn="ctr" rtl="0" eaLnBrk="1" hangingPunct="1">
              <a:buFontTx/>
              <a:buNone/>
            </a:pPr>
            <a:r>
              <a:rPr lang="en-US" altLang="he-IL" sz="2800" b="1" dirty="0">
                <a:solidFill>
                  <a:srgbClr val="002060"/>
                </a:solidFill>
              </a:rPr>
              <a:t>Reverse Epidemiology</a:t>
            </a:r>
          </a:p>
          <a:p>
            <a:pPr algn="ctr" rtl="0" eaLnBrk="1" hangingPunct="1">
              <a:buNone/>
            </a:pPr>
            <a:r>
              <a:rPr lang="en-US" altLang="he-IL" sz="2400" dirty="0"/>
              <a:t>Healthy HD patients eat better and </a:t>
            </a:r>
            <a:r>
              <a:rPr lang="en-US" altLang="he-IL" sz="2400" dirty="0" smtClean="0"/>
              <a:t>more proteins and thus are more acidotic                                                                                </a:t>
            </a:r>
            <a:endParaRPr lang="en-US" altLang="he-IL" sz="2400" dirty="0"/>
          </a:p>
          <a:p>
            <a:pPr algn="ctr" rtl="0" eaLnBrk="1" hangingPunct="1">
              <a:buNone/>
            </a:pPr>
            <a:r>
              <a:rPr lang="en-US" altLang="he-IL" sz="2400" dirty="0" smtClean="0"/>
              <a:t>However</a:t>
            </a:r>
            <a:r>
              <a:rPr lang="en-US" altLang="he-IL" sz="2400" dirty="0"/>
              <a:t>, Acidosis </a:t>
            </a:r>
            <a:r>
              <a:rPr lang="en-US" altLang="he-IL" sz="2400" dirty="0" smtClean="0"/>
              <a:t>is associated with worse outcome after adjustment</a:t>
            </a:r>
            <a:endParaRPr lang="en-US" altLang="he-IL" sz="2400" dirty="0"/>
          </a:p>
          <a:p>
            <a:pPr algn="l" rtl="0">
              <a:spcBef>
                <a:spcPct val="0"/>
              </a:spcBef>
              <a:buFontTx/>
              <a:buNone/>
            </a:pPr>
            <a:r>
              <a:rPr lang="he-IL" altLang="he-IL" sz="2400" dirty="0"/>
              <a:t/>
            </a:r>
            <a:br>
              <a:rPr lang="he-IL" altLang="he-IL" sz="2400" dirty="0"/>
            </a:br>
            <a:r>
              <a:rPr lang="he-IL" altLang="he-IL" sz="1800" dirty="0"/>
              <a:t> </a:t>
            </a:r>
          </a:p>
        </p:txBody>
      </p:sp>
      <p:cxnSp>
        <p:nvCxnSpPr>
          <p:cNvPr id="6" name="מחבר ישר 5"/>
          <p:cNvCxnSpPr/>
          <p:nvPr/>
        </p:nvCxnSpPr>
        <p:spPr>
          <a:xfrm rot="5400000" flipH="1" flipV="1">
            <a:off x="3936735" y="5085557"/>
            <a:ext cx="1439863" cy="0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מלבן 10"/>
          <p:cNvSpPr/>
          <p:nvPr/>
        </p:nvSpPr>
        <p:spPr>
          <a:xfrm>
            <a:off x="6216651" y="4217988"/>
            <a:ext cx="865716" cy="144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</a:rPr>
              <a:t>23</a:t>
            </a:r>
            <a:endParaRPr lang="he-IL" b="1" dirty="0">
              <a:solidFill>
                <a:schemeClr val="tx1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4751917" y="4076700"/>
            <a:ext cx="1727200" cy="14288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4695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684" y="1125538"/>
            <a:ext cx="10955867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מחבר ישר 9"/>
          <p:cNvCxnSpPr/>
          <p:nvPr/>
        </p:nvCxnSpPr>
        <p:spPr>
          <a:xfrm rot="5400000" flipH="1" flipV="1">
            <a:off x="5195888" y="3752851"/>
            <a:ext cx="1800225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מחבר ישר 13"/>
          <p:cNvCxnSpPr/>
          <p:nvPr/>
        </p:nvCxnSpPr>
        <p:spPr>
          <a:xfrm rot="5400000" flipH="1" flipV="1">
            <a:off x="3803386" y="3464719"/>
            <a:ext cx="2087562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69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018" y="-12700"/>
            <a:ext cx="7099300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1" y="0"/>
            <a:ext cx="1900767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1" name="TextBox 35"/>
          <p:cNvSpPr txBox="1">
            <a:spLocks noChangeArrowheads="1"/>
          </p:cNvSpPr>
          <p:nvPr/>
        </p:nvSpPr>
        <p:spPr bwMode="auto">
          <a:xfrm>
            <a:off x="5232401" y="3573463"/>
            <a:ext cx="15367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/>
              <a:t>130 g</a:t>
            </a:r>
            <a:endParaRPr lang="he-IL" altLang="he-IL" sz="1800"/>
          </a:p>
        </p:txBody>
      </p:sp>
      <p:sp>
        <p:nvSpPr>
          <p:cNvPr id="11272" name="TextBox 36"/>
          <p:cNvSpPr txBox="1">
            <a:spLocks noChangeArrowheads="1"/>
          </p:cNvSpPr>
          <p:nvPr/>
        </p:nvSpPr>
        <p:spPr bwMode="auto">
          <a:xfrm>
            <a:off x="2927351" y="3573463"/>
            <a:ext cx="2495549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/>
              <a:t>100 g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/>
          </a:p>
        </p:txBody>
      </p:sp>
      <p:sp>
        <p:nvSpPr>
          <p:cNvPr id="11273" name="Rectangle 16"/>
          <p:cNvSpPr>
            <a:spLocks noChangeArrowheads="1"/>
          </p:cNvSpPr>
          <p:nvPr/>
        </p:nvSpPr>
        <p:spPr bwMode="auto">
          <a:xfrm>
            <a:off x="719667" y="1"/>
            <a:ext cx="11472333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he-IL" sz="2800">
              <a:solidFill>
                <a:schemeClr val="tx2"/>
              </a:solidFill>
            </a:endParaRPr>
          </a:p>
        </p:txBody>
      </p:sp>
      <p:sp>
        <p:nvSpPr>
          <p:cNvPr id="11274" name="כותרת 1"/>
          <p:cNvSpPr>
            <a:spLocks/>
          </p:cNvSpPr>
          <p:nvPr/>
        </p:nvSpPr>
        <p:spPr bwMode="auto">
          <a:xfrm>
            <a:off x="624417" y="765175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he-IL" altLang="he-IL" sz="4000">
              <a:solidFill>
                <a:schemeClr val="tx2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4176185" y="1793875"/>
            <a:ext cx="5346700" cy="1779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 flipV="1">
            <a:off x="6096001" y="2349500"/>
            <a:ext cx="14817" cy="503238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 flipV="1">
            <a:off x="4847167" y="2420938"/>
            <a:ext cx="1153584" cy="360362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3119967" y="2781300"/>
            <a:ext cx="2880784" cy="0"/>
          </a:xfrm>
          <a:prstGeom prst="line">
            <a:avLst/>
          </a:prstGeom>
          <a:ln w="9525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 flipV="1">
            <a:off x="3119967" y="2349500"/>
            <a:ext cx="3083984" cy="71438"/>
          </a:xfrm>
          <a:prstGeom prst="line">
            <a:avLst/>
          </a:prstGeom>
          <a:ln w="9525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28"/>
          <p:cNvCxnSpPr/>
          <p:nvPr/>
        </p:nvCxnSpPr>
        <p:spPr>
          <a:xfrm>
            <a:off x="4847167" y="2781300"/>
            <a:ext cx="1356784" cy="0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4"/>
          <p:cNvCxnSpPr/>
          <p:nvPr/>
        </p:nvCxnSpPr>
        <p:spPr>
          <a:xfrm flipV="1">
            <a:off x="4847167" y="2420938"/>
            <a:ext cx="1153584" cy="360362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4457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כותרת 1"/>
          <p:cNvSpPr>
            <a:spLocks noGrp="1"/>
          </p:cNvSpPr>
          <p:nvPr>
            <p:ph type="title"/>
          </p:nvPr>
        </p:nvSpPr>
        <p:spPr>
          <a:xfrm>
            <a:off x="0" y="333375"/>
            <a:ext cx="12192000" cy="1143000"/>
          </a:xfrm>
        </p:spPr>
        <p:txBody>
          <a:bodyPr/>
          <a:lstStyle/>
          <a:p>
            <a:pPr rtl="0"/>
            <a:r>
              <a:rPr lang="en-US" altLang="he-IL" sz="3600" b="1" dirty="0" smtClean="0"/>
              <a:t>Nutritional </a:t>
            </a:r>
            <a:r>
              <a:rPr lang="en-US" altLang="he-IL" sz="3600" b="1" dirty="0" smtClean="0"/>
              <a:t>/ Metabolic Inter-relations of Bicarbonate &amp; HD</a:t>
            </a:r>
            <a:endParaRPr lang="he-IL" altLang="he-IL" sz="3600" dirty="0" smtClean="0"/>
          </a:p>
        </p:txBody>
      </p:sp>
      <p:sp>
        <p:nvSpPr>
          <p:cNvPr id="14339" name="מציין מיקום תוכן 2"/>
          <p:cNvSpPr>
            <a:spLocks noGrp="1"/>
          </p:cNvSpPr>
          <p:nvPr>
            <p:ph idx="1"/>
          </p:nvPr>
        </p:nvSpPr>
        <p:spPr>
          <a:xfrm>
            <a:off x="0" y="1628776"/>
            <a:ext cx="12192000" cy="4525963"/>
          </a:xfrm>
        </p:spPr>
        <p:txBody>
          <a:bodyPr>
            <a:normAutofit fontScale="92500" lnSpcReduction="10000"/>
          </a:bodyPr>
          <a:lstStyle/>
          <a:p>
            <a:pPr algn="ctr" rtl="0">
              <a:buFontTx/>
              <a:buNone/>
            </a:pPr>
            <a:r>
              <a:rPr lang="en-US" altLang="he-IL" dirty="0" smtClean="0"/>
              <a:t>Bicarbonate</a:t>
            </a:r>
          </a:p>
          <a:p>
            <a:pPr algn="ctr" rtl="0">
              <a:buFontTx/>
              <a:buNone/>
            </a:pPr>
            <a:endParaRPr lang="en-US" altLang="he-IL" dirty="0" smtClean="0"/>
          </a:p>
          <a:p>
            <a:pPr algn="ctr" rtl="0">
              <a:buFontTx/>
              <a:buNone/>
            </a:pPr>
            <a:endParaRPr lang="en-US" altLang="he-IL" dirty="0" smtClean="0"/>
          </a:p>
          <a:p>
            <a:pPr algn="just" rtl="0">
              <a:buFontTx/>
              <a:buNone/>
            </a:pPr>
            <a:r>
              <a:rPr lang="en-US" altLang="he-IL" sz="2400" dirty="0" smtClean="0"/>
              <a:t>          </a:t>
            </a:r>
          </a:p>
          <a:p>
            <a:pPr algn="just" rtl="0">
              <a:buFontTx/>
              <a:buNone/>
            </a:pPr>
            <a:endParaRPr lang="en-US" altLang="he-IL" sz="2400" dirty="0"/>
          </a:p>
          <a:p>
            <a:pPr algn="just" rtl="0">
              <a:buNone/>
            </a:pPr>
            <a:r>
              <a:rPr lang="en-US" altLang="he-IL" sz="2400" dirty="0" smtClean="0"/>
              <a:t> Bones            Proteins           Inflammation                       BP        Ca         K                          glucose</a:t>
            </a:r>
            <a:endParaRPr lang="en-US" altLang="he-IL" sz="2400" dirty="0" smtClean="0"/>
          </a:p>
          <a:p>
            <a:pPr algn="just" rtl="0">
              <a:buFontTx/>
              <a:buNone/>
            </a:pPr>
            <a:r>
              <a:rPr lang="en-US" altLang="he-IL" sz="2400" dirty="0" smtClean="0"/>
              <a:t>                                          </a:t>
            </a:r>
            <a:endParaRPr lang="en-US" altLang="he-IL" sz="2400" dirty="0" smtClean="0"/>
          </a:p>
          <a:p>
            <a:pPr algn="just" rtl="0">
              <a:buFontTx/>
              <a:buNone/>
            </a:pPr>
            <a:r>
              <a:rPr lang="en-US" altLang="he-IL" sz="2400" dirty="0" smtClean="0"/>
              <a:t>                                                                                  Respiration</a:t>
            </a:r>
          </a:p>
          <a:p>
            <a:pPr algn="ctr" rtl="0">
              <a:buFontTx/>
              <a:buNone/>
            </a:pPr>
            <a:r>
              <a:rPr lang="en-US" altLang="he-IL" sz="2400" dirty="0" smtClean="0"/>
              <a:t>                                                              Adjusting </a:t>
            </a:r>
          </a:p>
          <a:p>
            <a:pPr algn="ctr" rtl="0">
              <a:buFontTx/>
              <a:buNone/>
            </a:pPr>
            <a:r>
              <a:rPr lang="en-US" altLang="he-IL" sz="2400" dirty="0" smtClean="0"/>
              <a:t>                                                          </a:t>
            </a:r>
            <a:r>
              <a:rPr lang="en-US" altLang="he-IL" sz="2400" dirty="0" smtClean="0"/>
              <a:t>other dialysate components </a:t>
            </a:r>
          </a:p>
          <a:p>
            <a:pPr algn="ctr" rtl="0">
              <a:buFontTx/>
              <a:buNone/>
            </a:pPr>
            <a:r>
              <a:rPr lang="en-US" altLang="he-IL" sz="2400" dirty="0" smtClean="0"/>
              <a:t>                                                           according to patient state</a:t>
            </a:r>
          </a:p>
        </p:txBody>
      </p:sp>
      <p:cxnSp>
        <p:nvCxnSpPr>
          <p:cNvPr id="5" name="מחבר חץ ישר 4"/>
          <p:cNvCxnSpPr/>
          <p:nvPr/>
        </p:nvCxnSpPr>
        <p:spPr>
          <a:xfrm flipH="1">
            <a:off x="649996" y="1920396"/>
            <a:ext cx="5080040" cy="179594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מחבר חץ ישר 5"/>
          <p:cNvCxnSpPr/>
          <p:nvPr/>
        </p:nvCxnSpPr>
        <p:spPr>
          <a:xfrm>
            <a:off x="5862238" y="1956910"/>
            <a:ext cx="0" cy="240871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מחבר חץ ישר 8"/>
          <p:cNvCxnSpPr/>
          <p:nvPr/>
        </p:nvCxnSpPr>
        <p:spPr>
          <a:xfrm>
            <a:off x="6147412" y="1982719"/>
            <a:ext cx="285716" cy="1733619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מחבר חץ ישר 11"/>
          <p:cNvCxnSpPr/>
          <p:nvPr/>
        </p:nvCxnSpPr>
        <p:spPr>
          <a:xfrm flipH="1">
            <a:off x="2005070" y="1920396"/>
            <a:ext cx="3724966" cy="179594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מחבר חץ ישר 15"/>
          <p:cNvCxnSpPr/>
          <p:nvPr/>
        </p:nvCxnSpPr>
        <p:spPr>
          <a:xfrm flipH="1">
            <a:off x="3844887" y="1920396"/>
            <a:ext cx="1885149" cy="179594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מחבר חץ ישר 20"/>
          <p:cNvCxnSpPr/>
          <p:nvPr/>
        </p:nvCxnSpPr>
        <p:spPr>
          <a:xfrm>
            <a:off x="6276646" y="2049140"/>
            <a:ext cx="1005503" cy="166719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מחבר חץ ישר 23"/>
          <p:cNvCxnSpPr/>
          <p:nvPr/>
        </p:nvCxnSpPr>
        <p:spPr>
          <a:xfrm>
            <a:off x="6276644" y="1920396"/>
            <a:ext cx="3563740" cy="179594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מחבר חץ ישר 27"/>
          <p:cNvCxnSpPr/>
          <p:nvPr/>
        </p:nvCxnSpPr>
        <p:spPr>
          <a:xfrm>
            <a:off x="6147412" y="1920396"/>
            <a:ext cx="1916935" cy="179594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אליפסה 34"/>
          <p:cNvSpPr/>
          <p:nvPr/>
        </p:nvSpPr>
        <p:spPr>
          <a:xfrm rot="20078448">
            <a:off x="6738176" y="1719188"/>
            <a:ext cx="2071800" cy="358493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he-IL"/>
          </a:p>
        </p:txBody>
      </p:sp>
      <p:cxnSp>
        <p:nvCxnSpPr>
          <p:cNvPr id="46" name="מחבר חץ ישר 45"/>
          <p:cNvCxnSpPr/>
          <p:nvPr/>
        </p:nvCxnSpPr>
        <p:spPr>
          <a:xfrm flipH="1" flipV="1">
            <a:off x="8058514" y="3800819"/>
            <a:ext cx="1013521" cy="1141073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מחבר חץ ישר 14"/>
          <p:cNvCxnSpPr/>
          <p:nvPr/>
        </p:nvCxnSpPr>
        <p:spPr>
          <a:xfrm flipV="1">
            <a:off x="9072036" y="3999123"/>
            <a:ext cx="986364" cy="942765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מחבר חץ ישר 18"/>
          <p:cNvCxnSpPr/>
          <p:nvPr/>
        </p:nvCxnSpPr>
        <p:spPr>
          <a:xfrm flipH="1" flipV="1">
            <a:off x="7282149" y="3999123"/>
            <a:ext cx="1789888" cy="94276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3209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 altLang="he-IL" smtClean="0"/>
          </a:p>
        </p:txBody>
      </p:sp>
      <p:pic>
        <p:nvPicPr>
          <p:cNvPr id="1945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9185" y="1125538"/>
            <a:ext cx="17485783" cy="6629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TextBox 1"/>
          <p:cNvSpPr txBox="1">
            <a:spLocks noChangeArrowheads="1"/>
          </p:cNvSpPr>
          <p:nvPr/>
        </p:nvSpPr>
        <p:spPr bwMode="auto">
          <a:xfrm>
            <a:off x="5520267" y="4581525"/>
            <a:ext cx="259291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/>
              <a:t>39 mEq /L</a:t>
            </a:r>
            <a:endParaRPr lang="he-IL" altLang="he-IL" sz="1800"/>
          </a:p>
        </p:txBody>
      </p:sp>
      <p:sp>
        <p:nvSpPr>
          <p:cNvPr id="19461" name="TextBox 4"/>
          <p:cNvSpPr txBox="1">
            <a:spLocks noChangeArrowheads="1"/>
          </p:cNvSpPr>
          <p:nvPr/>
        </p:nvSpPr>
        <p:spPr bwMode="auto">
          <a:xfrm>
            <a:off x="5520267" y="4017964"/>
            <a:ext cx="259291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/>
              <a:t>35 mEq /L</a:t>
            </a:r>
            <a:endParaRPr lang="he-IL" altLang="he-IL" sz="1800"/>
          </a:p>
        </p:txBody>
      </p:sp>
      <p:sp>
        <p:nvSpPr>
          <p:cNvPr id="19462" name="TextBox 5"/>
          <p:cNvSpPr txBox="1">
            <a:spLocks noChangeArrowheads="1"/>
          </p:cNvSpPr>
          <p:nvPr/>
        </p:nvSpPr>
        <p:spPr bwMode="auto">
          <a:xfrm>
            <a:off x="5520267" y="3429000"/>
            <a:ext cx="259291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/>
              <a:t>27 mEq /L</a:t>
            </a:r>
            <a:endParaRPr lang="he-IL" altLang="he-IL" sz="1800"/>
          </a:p>
        </p:txBody>
      </p:sp>
      <p:cxnSp>
        <p:nvCxnSpPr>
          <p:cNvPr id="4" name="מחבר ישר 3"/>
          <p:cNvCxnSpPr/>
          <p:nvPr/>
        </p:nvCxnSpPr>
        <p:spPr>
          <a:xfrm flipH="1" flipV="1">
            <a:off x="1488018" y="5243514"/>
            <a:ext cx="10079567" cy="85725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64" name="TextBox 9"/>
          <p:cNvSpPr txBox="1">
            <a:spLocks noChangeArrowheads="1"/>
          </p:cNvSpPr>
          <p:nvPr/>
        </p:nvSpPr>
        <p:spPr bwMode="auto">
          <a:xfrm flipH="1">
            <a:off x="-3409950" y="5102225"/>
            <a:ext cx="4908551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/>
              <a:t>3.4</a:t>
            </a:r>
            <a:endParaRPr lang="he-IL" altLang="he-IL" sz="1800"/>
          </a:p>
        </p:txBody>
      </p:sp>
    </p:spTree>
    <p:extLst>
      <p:ext uri="{BB962C8B-B14F-4D97-AF65-F5344CB8AC3E}">
        <p14:creationId xmlns:p14="http://schemas.microsoft.com/office/powerpoint/2010/main" val="1616804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8764"/>
            <a:ext cx="12192000" cy="633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1336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83" y="981075"/>
            <a:ext cx="12168716" cy="4907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3563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-720758" y="1"/>
            <a:ext cx="13151943" cy="7921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Correcting Acidosis in </a:t>
            </a:r>
            <a:r>
              <a:rPr lang="en-US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Hemodialysis- Outline</a:t>
            </a:r>
            <a:endParaRPr lang="en-US" altLang="he-IL" sz="4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3933" y="692150"/>
            <a:ext cx="12192000" cy="10001250"/>
          </a:xfrm>
        </p:spPr>
        <p:txBody>
          <a:bodyPr/>
          <a:lstStyle/>
          <a:p>
            <a:pPr marL="609600" indent="-609600" algn="l" rtl="0" eaLnBrk="1" hangingPunct="1">
              <a:buFontTx/>
              <a:buNone/>
            </a:pPr>
            <a:endParaRPr lang="en-US" altLang="he-IL" sz="2800" b="1" u="sng" dirty="0" smtClean="0">
              <a:solidFill>
                <a:srgbClr val="FF0000"/>
              </a:solidFill>
            </a:endParaRPr>
          </a:p>
          <a:p>
            <a:pPr marL="609600" indent="-609600" algn="l" rtl="0" eaLnBrk="1" hangingPunct="1">
              <a:buNone/>
            </a:pPr>
            <a:r>
              <a:rPr lang="en-US" altLang="he-IL" sz="2800" b="1" dirty="0" smtClean="0">
                <a:solidFill>
                  <a:srgbClr val="002060"/>
                </a:solidFill>
              </a:rPr>
              <a:t>Introduction</a:t>
            </a:r>
            <a:r>
              <a:rPr lang="en-US" sz="2800" b="1" dirty="0" smtClean="0">
                <a:solidFill>
                  <a:srgbClr val="002060"/>
                </a:solidFill>
              </a:rPr>
              <a:t>- Dialysate Bicarbonate</a:t>
            </a:r>
            <a:r>
              <a:rPr lang="en-US" sz="2800" b="1" dirty="0">
                <a:solidFill>
                  <a:srgbClr val="002060"/>
                </a:solidFill>
              </a:rPr>
              <a:t>?</a:t>
            </a:r>
          </a:p>
          <a:p>
            <a:pPr marL="609600" indent="-609600" algn="l" rtl="0" eaLnBrk="1" hangingPunct="1">
              <a:buFontTx/>
              <a:buNone/>
            </a:pPr>
            <a:endParaRPr lang="en-US" altLang="he-IL" sz="2800" b="1" u="sng" dirty="0" smtClean="0">
              <a:solidFill>
                <a:srgbClr val="002060"/>
              </a:solidFill>
            </a:endParaRPr>
          </a:p>
          <a:p>
            <a:pPr marL="609600" indent="-609600" algn="just" rtl="0" eaLnBrk="1" hangingPunct="1">
              <a:buNone/>
            </a:pPr>
            <a:r>
              <a:rPr lang="en-US" altLang="he-IL" sz="2800" b="1" dirty="0" smtClean="0">
                <a:solidFill>
                  <a:srgbClr val="002060"/>
                </a:solidFill>
              </a:rPr>
              <a:t>1. </a:t>
            </a:r>
            <a:r>
              <a:rPr lang="en-US" altLang="he-IL" sz="2800" b="1" dirty="0">
                <a:solidFill>
                  <a:srgbClr val="002060"/>
                </a:solidFill>
              </a:rPr>
              <a:t>Significance</a:t>
            </a:r>
          </a:p>
          <a:p>
            <a:pPr marL="609600" indent="-609600" algn="just" rtl="0" eaLnBrk="1" hangingPunct="1">
              <a:buFontTx/>
              <a:buNone/>
            </a:pPr>
            <a:endParaRPr lang="en-US" altLang="he-IL" sz="2800" b="1" dirty="0" smtClean="0">
              <a:solidFill>
                <a:srgbClr val="002060"/>
              </a:solidFill>
            </a:endParaRPr>
          </a:p>
          <a:p>
            <a:pPr marL="609600" indent="-609600" algn="just" rtl="0" eaLnBrk="1" hangingPunct="1">
              <a:buNone/>
            </a:pPr>
            <a:r>
              <a:rPr lang="en-US" altLang="he-IL" sz="2800" b="1" u="sng" dirty="0" smtClean="0">
                <a:solidFill>
                  <a:srgbClr val="002060"/>
                </a:solidFill>
              </a:rPr>
              <a:t>2. Mechanisms, Current Limitations &amp; Complications</a:t>
            </a:r>
            <a:endParaRPr lang="en-US" altLang="he-IL" sz="2800" b="1" u="sng" dirty="0">
              <a:solidFill>
                <a:srgbClr val="002060"/>
              </a:solidFill>
            </a:endParaRPr>
          </a:p>
          <a:p>
            <a:pPr marL="609600" indent="-609600" algn="just" rtl="0" eaLnBrk="1" hangingPunct="1">
              <a:buFontTx/>
              <a:buNone/>
            </a:pPr>
            <a:endParaRPr lang="en-US" altLang="he-IL" sz="2800" b="1" dirty="0" smtClean="0">
              <a:solidFill>
                <a:srgbClr val="002060"/>
              </a:solidFill>
            </a:endParaRPr>
          </a:p>
          <a:p>
            <a:pPr marL="609600" indent="-609600" algn="just" rtl="0" eaLnBrk="1" hangingPunct="1">
              <a:buFontTx/>
              <a:buNone/>
            </a:pPr>
            <a:r>
              <a:rPr lang="en-US" altLang="he-IL" sz="2800" b="1" dirty="0" smtClean="0">
                <a:solidFill>
                  <a:srgbClr val="002060"/>
                </a:solidFill>
              </a:rPr>
              <a:t>3. Potential Solutions</a:t>
            </a:r>
          </a:p>
          <a:p>
            <a:pPr marL="609600" indent="-609600" algn="just" rtl="0" eaLnBrk="1" hangingPunct="1">
              <a:buFontTx/>
              <a:buNone/>
            </a:pPr>
            <a:endParaRPr lang="en-US" altLang="he-IL" sz="2800" b="1" dirty="0" smtClean="0">
              <a:solidFill>
                <a:srgbClr val="002060"/>
              </a:solidFill>
            </a:endParaRPr>
          </a:p>
          <a:p>
            <a:pPr marL="609600" indent="-609600" algn="just" rtl="0" eaLnBrk="1" hangingPunct="1">
              <a:buFontTx/>
              <a:buNone/>
            </a:pPr>
            <a:r>
              <a:rPr lang="en-US" altLang="he-IL" sz="2800" b="1" dirty="0" smtClean="0">
                <a:solidFill>
                  <a:srgbClr val="002060"/>
                </a:solidFill>
              </a:rPr>
              <a:t>Questions</a:t>
            </a:r>
          </a:p>
          <a:p>
            <a:pPr marL="609600" indent="-609600" algn="just" rtl="0" eaLnBrk="1" hangingPunct="1">
              <a:buFontTx/>
              <a:buNone/>
            </a:pPr>
            <a:endParaRPr lang="en-US" altLang="he-IL" sz="2800" b="1" dirty="0" smtClean="0">
              <a:solidFill>
                <a:srgbClr val="002060"/>
              </a:solidFill>
            </a:endParaRPr>
          </a:p>
          <a:p>
            <a:pPr marL="609600" indent="-609600" algn="just" rtl="0" eaLnBrk="1" hangingPunct="1">
              <a:buFontTx/>
              <a:buNone/>
            </a:pPr>
            <a:r>
              <a:rPr lang="en-US" altLang="he-IL" sz="2800" b="1" dirty="0" smtClean="0">
                <a:solidFill>
                  <a:srgbClr val="002060"/>
                </a:solidFill>
              </a:rPr>
              <a:t>Take Hemodialysis Message</a:t>
            </a:r>
          </a:p>
        </p:txBody>
      </p:sp>
    </p:spTree>
    <p:extLst>
      <p:ext uri="{BB962C8B-B14F-4D97-AF65-F5344CB8AC3E}">
        <p14:creationId xmlns:p14="http://schemas.microsoft.com/office/powerpoint/2010/main" val="780825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כותרת 1"/>
          <p:cNvSpPr>
            <a:spLocks noGrp="1"/>
          </p:cNvSpPr>
          <p:nvPr>
            <p:ph type="title"/>
          </p:nvPr>
        </p:nvSpPr>
        <p:spPr>
          <a:xfrm>
            <a:off x="1014845" y="-164811"/>
            <a:ext cx="10515600" cy="1325563"/>
          </a:xfrm>
        </p:spPr>
        <p:txBody>
          <a:bodyPr>
            <a:normAutofit/>
          </a:bodyPr>
          <a:lstStyle/>
          <a:p>
            <a:pPr marL="0" indent="0" algn="ctr">
              <a:defRPr/>
            </a:pP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Suggested limiting Principals 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HD</a:t>
            </a:r>
            <a:endParaRPr lang="en-US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67" name="מציין מיקום תוכן 2"/>
          <p:cNvSpPr>
            <a:spLocks noGrp="1"/>
          </p:cNvSpPr>
          <p:nvPr>
            <p:ph idx="1"/>
          </p:nvPr>
        </p:nvSpPr>
        <p:spPr>
          <a:xfrm>
            <a:off x="0" y="558514"/>
            <a:ext cx="12192000" cy="4525963"/>
          </a:xfrm>
        </p:spPr>
        <p:txBody>
          <a:bodyPr>
            <a:noAutofit/>
          </a:bodyPr>
          <a:lstStyle/>
          <a:p>
            <a:pPr marL="0" indent="0" algn="l" rtl="0">
              <a:buNone/>
            </a:pPr>
            <a:endParaRPr lang="en-US" altLang="he-IL" sz="2400" dirty="0"/>
          </a:p>
          <a:p>
            <a:pPr marL="457200" indent="-457200" algn="just" rtl="0">
              <a:buAutoNum type="arabicPeriod"/>
            </a:pPr>
            <a:r>
              <a:rPr lang="en-US" altLang="he-IL" sz="2400" dirty="0" smtClean="0"/>
              <a:t>1</a:t>
            </a:r>
            <a:r>
              <a:rPr lang="en-US" altLang="he-IL" sz="2400" baseline="30000" dirty="0" smtClean="0"/>
              <a:t>st</a:t>
            </a:r>
            <a:r>
              <a:rPr lang="en-US" altLang="he-IL" sz="2400" dirty="0" smtClean="0"/>
              <a:t> </a:t>
            </a:r>
            <a:r>
              <a:rPr lang="en-US" altLang="he-IL" sz="2400" dirty="0"/>
              <a:t>limitation- Intermittent </a:t>
            </a:r>
            <a:r>
              <a:rPr lang="en-US" altLang="he-IL" sz="2400" dirty="0" smtClean="0"/>
              <a:t>Therapy-   Not a uniform steady state</a:t>
            </a:r>
          </a:p>
          <a:p>
            <a:pPr marL="457200" indent="-457200" algn="just" rtl="0">
              <a:buAutoNum type="arabicPeriod"/>
            </a:pPr>
            <a:endParaRPr lang="en-US" altLang="he-IL" sz="2400" dirty="0"/>
          </a:p>
          <a:p>
            <a:pPr marL="0" indent="0" algn="l" rtl="0">
              <a:buNone/>
            </a:pPr>
            <a:r>
              <a:rPr lang="en-US" altLang="he-IL" sz="2400" dirty="0" smtClean="0"/>
              <a:t>2. 2</a:t>
            </a:r>
            <a:r>
              <a:rPr lang="en-US" altLang="he-IL" sz="2400" baseline="30000" dirty="0" smtClean="0"/>
              <a:t>nd</a:t>
            </a:r>
            <a:r>
              <a:rPr lang="en-US" altLang="he-IL" sz="2400" dirty="0" smtClean="0"/>
              <a:t> </a:t>
            </a:r>
            <a:r>
              <a:rPr lang="en-US" altLang="he-IL" sz="2400" dirty="0"/>
              <a:t>limitation- </a:t>
            </a:r>
            <a:r>
              <a:rPr lang="en-US" altLang="he-IL" sz="2400" dirty="0" smtClean="0"/>
              <a:t>Discrepancy in duration between                        </a:t>
            </a:r>
            <a:endParaRPr lang="en-US" altLang="he-IL" sz="2400" dirty="0" smtClean="0"/>
          </a:p>
          <a:p>
            <a:pPr marL="0" indent="0" algn="l" rtl="0">
              <a:buNone/>
            </a:pPr>
            <a:r>
              <a:rPr lang="en-US" altLang="he-IL" sz="2400" dirty="0"/>
              <a:t> </a:t>
            </a:r>
            <a:r>
              <a:rPr lang="en-US" altLang="he-IL" sz="2400" dirty="0" smtClean="0"/>
              <a:t>                                     </a:t>
            </a:r>
            <a:r>
              <a:rPr lang="en-US" altLang="he-IL" sz="2400" u="sng" dirty="0" smtClean="0"/>
              <a:t>Accumulation</a:t>
            </a:r>
            <a:r>
              <a:rPr lang="en-US" altLang="he-IL" sz="2400" dirty="0" smtClean="0"/>
              <a:t>        </a:t>
            </a:r>
            <a:r>
              <a:rPr lang="en-US" altLang="he-IL" sz="2400" dirty="0"/>
              <a:t>vs      </a:t>
            </a:r>
            <a:r>
              <a:rPr lang="en-US" altLang="he-IL" sz="2400" dirty="0" smtClean="0"/>
              <a:t> </a:t>
            </a:r>
            <a:r>
              <a:rPr lang="en-US" altLang="he-IL" sz="2400" u="sng" dirty="0"/>
              <a:t>Removal by </a:t>
            </a:r>
            <a:r>
              <a:rPr lang="en-US" altLang="he-IL" sz="2400" u="sng" dirty="0" smtClean="0"/>
              <a:t>Dialysis</a:t>
            </a:r>
            <a:endParaRPr lang="en-US" altLang="he-IL" sz="2400" u="sng" dirty="0"/>
          </a:p>
          <a:p>
            <a:pPr marL="0" indent="0" algn="l" rtl="0">
              <a:buNone/>
            </a:pPr>
            <a:r>
              <a:rPr lang="en-US" altLang="he-IL" sz="2400" dirty="0" smtClean="0"/>
              <a:t>duration-hours           44-68                       vs                           </a:t>
            </a:r>
            <a:r>
              <a:rPr lang="en-US" altLang="he-IL" sz="2400" dirty="0"/>
              <a:t>4</a:t>
            </a:r>
          </a:p>
          <a:p>
            <a:pPr marL="0" indent="0" algn="l" rtl="0">
              <a:buNone/>
            </a:pPr>
            <a:endParaRPr lang="en-US" altLang="he-IL" sz="2400" dirty="0" smtClean="0"/>
          </a:p>
          <a:p>
            <a:pPr marL="0" indent="0" algn="l" rtl="0">
              <a:buNone/>
            </a:pPr>
            <a:r>
              <a:rPr lang="en-US" altLang="he-IL" sz="2400" dirty="0" smtClean="0"/>
              <a:t>3. 3</a:t>
            </a:r>
            <a:r>
              <a:rPr lang="en-US" altLang="he-IL" sz="2400" baseline="30000" dirty="0"/>
              <a:t>r</a:t>
            </a:r>
            <a:r>
              <a:rPr lang="en-US" altLang="he-IL" sz="2400" baseline="30000" dirty="0" smtClean="0"/>
              <a:t>d</a:t>
            </a:r>
            <a:r>
              <a:rPr lang="en-US" altLang="he-IL" sz="2400" dirty="0" smtClean="0"/>
              <a:t> limitation - Discrepancy between</a:t>
            </a:r>
          </a:p>
          <a:p>
            <a:pPr marL="0" indent="0" algn="l" rtl="0">
              <a:buNone/>
            </a:pPr>
            <a:r>
              <a:rPr lang="en-US" altLang="he-IL" sz="2400" dirty="0" smtClean="0"/>
              <a:t>                                     </a:t>
            </a:r>
            <a:r>
              <a:rPr lang="en-US" altLang="he-IL" sz="2400" u="sng" dirty="0" smtClean="0"/>
              <a:t>Accumulation</a:t>
            </a:r>
            <a:r>
              <a:rPr lang="en-US" altLang="he-IL" sz="2400" dirty="0" smtClean="0"/>
              <a:t>           </a:t>
            </a:r>
            <a:r>
              <a:rPr lang="en-US" altLang="he-IL" sz="2400" dirty="0"/>
              <a:t>vs       </a:t>
            </a:r>
            <a:r>
              <a:rPr lang="en-US" altLang="he-IL" sz="2400" u="sng" dirty="0"/>
              <a:t>Removal by Dialysis</a:t>
            </a:r>
          </a:p>
          <a:p>
            <a:pPr marL="0" indent="0" algn="l" rtl="0">
              <a:buNone/>
            </a:pPr>
            <a:r>
              <a:rPr lang="en-US" altLang="he-IL" sz="2400" dirty="0" smtClean="0"/>
              <a:t>Compartments and their size</a:t>
            </a:r>
            <a:endParaRPr lang="en-US" altLang="he-IL" sz="2400" dirty="0"/>
          </a:p>
          <a:p>
            <a:pPr marL="0" indent="0" algn="l" rtl="0">
              <a:buNone/>
            </a:pPr>
            <a:r>
              <a:rPr lang="en-US" altLang="he-IL" sz="2400" dirty="0"/>
              <a:t>Volume-            </a:t>
            </a:r>
            <a:r>
              <a:rPr lang="en-US" altLang="he-IL" sz="2400" dirty="0" smtClean="0"/>
              <a:t> large          interstitial       vs      small            </a:t>
            </a:r>
            <a:r>
              <a:rPr lang="en-US" altLang="he-IL" sz="2400" dirty="0"/>
              <a:t>plasma</a:t>
            </a:r>
          </a:p>
          <a:p>
            <a:pPr marL="0" indent="0" algn="l" rtl="0">
              <a:buNone/>
            </a:pPr>
            <a:r>
              <a:rPr lang="en-US" altLang="he-IL" sz="2400" dirty="0"/>
              <a:t>K, Acids-            </a:t>
            </a:r>
            <a:r>
              <a:rPr lang="en-US" altLang="he-IL" sz="2400" dirty="0" smtClean="0"/>
              <a:t> large          Intracellular    vs      small            plasma</a:t>
            </a:r>
            <a:endParaRPr lang="en-US" altLang="he-IL" sz="2400" dirty="0"/>
          </a:p>
          <a:p>
            <a:pPr marL="0" indent="0" algn="l" rtl="0">
              <a:buNone/>
            </a:pPr>
            <a:endParaRPr lang="en-US" altLang="he-IL" sz="2400" dirty="0"/>
          </a:p>
        </p:txBody>
      </p:sp>
    </p:spTree>
    <p:extLst>
      <p:ext uri="{BB962C8B-B14F-4D97-AF65-F5344CB8AC3E}">
        <p14:creationId xmlns:p14="http://schemas.microsoft.com/office/powerpoint/2010/main" val="3424676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512" y="-3174"/>
            <a:ext cx="10512427" cy="728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Line 7"/>
          <p:cNvSpPr>
            <a:spLocks noChangeShapeType="1"/>
          </p:cNvSpPr>
          <p:nvPr/>
        </p:nvSpPr>
        <p:spPr bwMode="auto">
          <a:xfrm>
            <a:off x="3071813" y="2924178"/>
            <a:ext cx="7416800" cy="730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e-IL"/>
          </a:p>
        </p:txBody>
      </p:sp>
      <p:sp>
        <p:nvSpPr>
          <p:cNvPr id="5124" name="Text Box 9"/>
          <p:cNvSpPr txBox="1">
            <a:spLocks noChangeArrowheads="1"/>
          </p:cNvSpPr>
          <p:nvPr/>
        </p:nvSpPr>
        <p:spPr bwMode="auto">
          <a:xfrm>
            <a:off x="227013" y="4221166"/>
            <a:ext cx="25923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he-IL" sz="2000" b="1"/>
              <a:t>35 mEQ/L</a:t>
            </a:r>
          </a:p>
        </p:txBody>
      </p:sp>
      <p:sp>
        <p:nvSpPr>
          <p:cNvPr id="5125" name="Line 10"/>
          <p:cNvSpPr>
            <a:spLocks noChangeShapeType="1"/>
          </p:cNvSpPr>
          <p:nvPr/>
        </p:nvSpPr>
        <p:spPr bwMode="auto">
          <a:xfrm flipH="1" flipV="1">
            <a:off x="7449828" y="647700"/>
            <a:ext cx="89211" cy="3717924"/>
          </a:xfrm>
          <a:prstGeom prst="line">
            <a:avLst/>
          </a:prstGeom>
          <a:noFill/>
          <a:ln w="38100">
            <a:solidFill>
              <a:srgbClr val="00206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e-IL"/>
          </a:p>
        </p:txBody>
      </p:sp>
      <p:sp>
        <p:nvSpPr>
          <p:cNvPr id="5126" name="Line 10"/>
          <p:cNvSpPr>
            <a:spLocks noChangeShapeType="1"/>
          </p:cNvSpPr>
          <p:nvPr/>
        </p:nvSpPr>
        <p:spPr bwMode="auto">
          <a:xfrm flipV="1">
            <a:off x="3656013" y="647703"/>
            <a:ext cx="0" cy="37449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e-IL"/>
          </a:p>
        </p:txBody>
      </p:sp>
      <p:sp>
        <p:nvSpPr>
          <p:cNvPr id="5127" name="TextBox 2"/>
          <p:cNvSpPr txBox="1">
            <a:spLocks noChangeArrowheads="1"/>
          </p:cNvSpPr>
          <p:nvPr/>
        </p:nvSpPr>
        <p:spPr bwMode="auto">
          <a:xfrm>
            <a:off x="1775520" y="13753"/>
            <a:ext cx="1026209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b="1" dirty="0">
                <a:solidFill>
                  <a:srgbClr val="002060"/>
                </a:solidFill>
              </a:rPr>
              <a:t>limitations of intermittent therapy</a:t>
            </a:r>
          </a:p>
          <a:p>
            <a:pPr algn="l" rtl="0" eaLnBrk="1" hangingPunct="1">
              <a:spcBef>
                <a:spcPct val="0"/>
              </a:spcBef>
              <a:buFontTx/>
              <a:buNone/>
            </a:pPr>
            <a:endParaRPr lang="en-US" altLang="he-IL" sz="2400" dirty="0"/>
          </a:p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2400" dirty="0"/>
              <a:t>                        </a:t>
            </a:r>
            <a:r>
              <a:rPr lang="en-US" altLang="he-IL" sz="2400" dirty="0" smtClean="0"/>
              <a:t>          Alkalosis                          Acidosis</a:t>
            </a:r>
            <a:endParaRPr lang="he-IL" altLang="he-IL" sz="2400" dirty="0"/>
          </a:p>
        </p:txBody>
      </p:sp>
      <p:cxnSp>
        <p:nvCxnSpPr>
          <p:cNvPr id="3" name="מחבר ישר 2">
            <a:extLst>
              <a:ext uri="{FF2B5EF4-FFF2-40B4-BE49-F238E27FC236}">
                <a16:creationId xmlns="" xmlns:a16="http://schemas.microsoft.com/office/drawing/2014/main" id="{E4D731A8-1CE4-4A37-9B9A-244722091AAE}"/>
              </a:ext>
            </a:extLst>
          </p:cNvPr>
          <p:cNvCxnSpPr>
            <a:cxnSpLocks/>
          </p:cNvCxnSpPr>
          <p:nvPr/>
        </p:nvCxnSpPr>
        <p:spPr>
          <a:xfrm flipH="1" flipV="1">
            <a:off x="4092500" y="1320800"/>
            <a:ext cx="89209" cy="3071814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Line 10">
            <a:extLst>
              <a:ext uri="{FF2B5EF4-FFF2-40B4-BE49-F238E27FC236}">
                <a16:creationId xmlns="" xmlns:a16="http://schemas.microsoft.com/office/drawing/2014/main" id="{502117A3-1891-4E58-BCDB-2ADB0AEAB69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0311973" y="647700"/>
            <a:ext cx="89211" cy="3717924"/>
          </a:xfrm>
          <a:prstGeom prst="line">
            <a:avLst/>
          </a:prstGeom>
          <a:noFill/>
          <a:ln w="38100">
            <a:solidFill>
              <a:srgbClr val="00206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80482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65175"/>
            <a:ext cx="12192000" cy="1143000"/>
          </a:xfrm>
        </p:spPr>
        <p:txBody>
          <a:bodyPr/>
          <a:lstStyle/>
          <a:p>
            <a:pPr rtl="0" eaLnBrk="1" hangingPunct="1"/>
            <a:r>
              <a:rPr lang="en-US" altLang="he-IL" sz="2400" smtClean="0">
                <a:solidFill>
                  <a:schemeClr val="tx1"/>
                </a:solidFill>
              </a:rPr>
              <a:t/>
            </a:r>
            <a:br>
              <a:rPr lang="en-US" altLang="he-IL" sz="2400" smtClean="0">
                <a:solidFill>
                  <a:schemeClr val="tx1"/>
                </a:solidFill>
              </a:rPr>
            </a:br>
            <a:endParaRPr lang="en-US" altLang="he-IL" sz="2400" smtClean="0">
              <a:solidFill>
                <a:schemeClr val="tx1"/>
              </a:solidFill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6933" y="989013"/>
            <a:ext cx="12192000" cy="5916612"/>
          </a:xfrm>
        </p:spPr>
        <p:txBody>
          <a:bodyPr/>
          <a:lstStyle/>
          <a:p>
            <a:pPr marL="0" indent="0" algn="l" rtl="0" eaLnBrk="1" hangingPunct="1">
              <a:lnSpc>
                <a:spcPct val="90000"/>
              </a:lnSpc>
              <a:buFontTx/>
              <a:buNone/>
            </a:pPr>
            <a:r>
              <a:rPr lang="en-US" altLang="he-IL" b="1" smtClean="0"/>
              <a:t>    </a:t>
            </a:r>
            <a:endParaRPr lang="en-US" altLang="he-IL" b="1" u="sng" smtClean="0"/>
          </a:p>
          <a:p>
            <a:pPr marL="0" indent="0" algn="ctr" rtl="0" eaLnBrk="1" hangingPunct="1">
              <a:lnSpc>
                <a:spcPct val="90000"/>
              </a:lnSpc>
              <a:buFontTx/>
              <a:buNone/>
            </a:pPr>
            <a:r>
              <a:rPr lang="en-US" altLang="he-IL" sz="2400" smtClean="0"/>
              <a:t>    </a:t>
            </a:r>
          </a:p>
          <a:p>
            <a:pPr marL="0" indent="0" algn="ctr" rtl="0" eaLnBrk="1" hangingPunct="1">
              <a:lnSpc>
                <a:spcPct val="90000"/>
              </a:lnSpc>
              <a:buFontTx/>
              <a:buNone/>
            </a:pPr>
            <a:endParaRPr lang="en-US" altLang="he-IL" sz="2400" u="sng" smtClean="0"/>
          </a:p>
          <a:p>
            <a:pPr marL="0" indent="0" algn="ctr" rtl="0" eaLnBrk="1" hangingPunct="1">
              <a:lnSpc>
                <a:spcPct val="90000"/>
              </a:lnSpc>
              <a:buFontTx/>
              <a:buNone/>
            </a:pPr>
            <a:endParaRPr lang="en-US" altLang="he-IL" u="sng" smtClean="0"/>
          </a:p>
          <a:p>
            <a:pPr marL="0" indent="0" algn="ctr" rtl="0" eaLnBrk="1" hangingPunct="1">
              <a:lnSpc>
                <a:spcPct val="90000"/>
              </a:lnSpc>
              <a:buFontTx/>
              <a:buNone/>
            </a:pPr>
            <a:endParaRPr lang="en-US" altLang="he-IL" u="sng" smtClean="0"/>
          </a:p>
        </p:txBody>
      </p:sp>
      <p:sp>
        <p:nvSpPr>
          <p:cNvPr id="7172" name="מלבן 5"/>
          <p:cNvSpPr>
            <a:spLocks noChangeArrowheads="1"/>
          </p:cNvSpPr>
          <p:nvPr/>
        </p:nvSpPr>
        <p:spPr bwMode="auto">
          <a:xfrm>
            <a:off x="-560917" y="-100013"/>
            <a:ext cx="12752917" cy="538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he-IL" sz="2800" b="1" u="sng"/>
              <a:t>Hypothesis</a:t>
            </a:r>
          </a:p>
          <a:p>
            <a:pPr algn="ctr" rtl="0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altLang="he-IL" sz="2800" b="1" u="sng"/>
          </a:p>
          <a:p>
            <a:pPr algn="ctr" rtl="0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he-IL" sz="2400" b="1"/>
              <a:t> </a:t>
            </a:r>
            <a:r>
              <a:rPr lang="en-US" altLang="he-IL" sz="2400" b="1">
                <a:solidFill>
                  <a:srgbClr val="002060"/>
                </a:solidFill>
              </a:rPr>
              <a:t>In acidotic pts (pre-HD </a:t>
            </a:r>
            <a:r>
              <a:rPr lang="en-US" altLang="he-IL" sz="2200" b="1">
                <a:solidFill>
                  <a:srgbClr val="002060"/>
                </a:solidFill>
              </a:rPr>
              <a:t>PBIC&lt;22 mEq/L</a:t>
            </a:r>
            <a:r>
              <a:rPr lang="en-US" altLang="he-IL" sz="2400" b="1">
                <a:solidFill>
                  <a:srgbClr val="002060"/>
                </a:solidFill>
              </a:rPr>
              <a:t>) on </a:t>
            </a:r>
            <a:r>
              <a:rPr lang="en-US" altLang="he-IL" sz="2200" b="1">
                <a:solidFill>
                  <a:srgbClr val="002060"/>
                </a:solidFill>
              </a:rPr>
              <a:t>SDBIC-33.5-34 mEq/L                                                                                          </a:t>
            </a:r>
          </a:p>
          <a:p>
            <a:pPr algn="ctr" rtl="0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altLang="he-IL" sz="2200" b="1">
              <a:solidFill>
                <a:srgbClr val="002060"/>
              </a:solidFill>
            </a:endParaRPr>
          </a:p>
          <a:p>
            <a:pPr algn="ctr" rtl="0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he-IL" sz="2400" b="1">
                <a:solidFill>
                  <a:srgbClr val="002060"/>
                </a:solidFill>
              </a:rPr>
              <a:t>high DBIC (HDBIC) - 40 mEq/L</a:t>
            </a:r>
          </a:p>
          <a:p>
            <a:pPr algn="ctr" rtl="0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altLang="he-IL" sz="2400" b="1"/>
          </a:p>
          <a:p>
            <a:pPr algn="ctr" rtl="0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he-IL" sz="2400" b="1"/>
              <a:t> will correct inter-dialytic acidosis &amp; pre-HD PBIC                                                                                            </a:t>
            </a:r>
          </a:p>
          <a:p>
            <a:pPr algn="ctr" rtl="0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altLang="he-IL" sz="2400" b="1"/>
          </a:p>
          <a:p>
            <a:pPr algn="ctr" rtl="0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he-IL" sz="2400" b="1"/>
              <a:t>with limited intra-dialytic PBIC increase &amp; alkalosis 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altLang="he-IL" sz="2000" b="1"/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he-IL" sz="2400" b="1" u="sng"/>
              <a:t>Methods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l-GR" altLang="he-IL" sz="2400" b="1"/>
              <a:t>Δ</a:t>
            </a:r>
            <a:r>
              <a:rPr lang="en-US" altLang="he-IL" sz="2400" b="1"/>
              <a:t>3 weeks on SDBIC and afterwards HDBIC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altLang="he-IL" sz="2000" b="1"/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he-IL" sz="2400" b="1" u="sng"/>
              <a:t>Results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he-IL" sz="2400" b="1"/>
              <a:t>8 Acidotic (&lt;22mEq/L) patients 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altLang="he-IL" sz="2400" b="1" u="sng"/>
          </a:p>
        </p:txBody>
      </p:sp>
      <p:sp>
        <p:nvSpPr>
          <p:cNvPr id="2" name="מלבן 1"/>
          <p:cNvSpPr/>
          <p:nvPr/>
        </p:nvSpPr>
        <p:spPr>
          <a:xfrm>
            <a:off x="6096001" y="5229226"/>
            <a:ext cx="7776633" cy="2016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 rtl="0">
              <a:lnSpc>
                <a:spcPct val="90000"/>
              </a:lnSpc>
              <a:defRPr/>
            </a:pPr>
            <a:r>
              <a:rPr lang="en-US" altLang="he-IL" sz="2000" b="1" u="sng" dirty="0">
                <a:solidFill>
                  <a:schemeClr val="tx1"/>
                </a:solidFill>
              </a:rPr>
              <a:t>on </a:t>
            </a:r>
            <a:r>
              <a:rPr lang="en-US" altLang="he-IL" sz="2000" b="1" u="sng" dirty="0">
                <a:solidFill>
                  <a:schemeClr val="tx1"/>
                </a:solidFill>
              </a:rPr>
              <a:t>HDBIC - 40 </a:t>
            </a:r>
            <a:r>
              <a:rPr lang="en-US" altLang="he-IL" sz="2000" b="1" u="sng" dirty="0" err="1">
                <a:solidFill>
                  <a:schemeClr val="tx1"/>
                </a:solidFill>
              </a:rPr>
              <a:t>mEq</a:t>
            </a:r>
            <a:r>
              <a:rPr lang="en-US" altLang="he-IL" sz="2000" b="1" u="sng" dirty="0">
                <a:solidFill>
                  <a:schemeClr val="tx1"/>
                </a:solidFill>
              </a:rPr>
              <a:t>/L </a:t>
            </a:r>
            <a:r>
              <a:rPr lang="en-US" altLang="he-IL" sz="2000" b="1" u="sng" dirty="0">
                <a:solidFill>
                  <a:schemeClr val="tx1"/>
                </a:solidFill>
              </a:rPr>
              <a:t> D-P </a:t>
            </a:r>
            <a:r>
              <a:rPr lang="en-US" altLang="he-IL" sz="2000" b="1" u="sng" dirty="0" err="1">
                <a:solidFill>
                  <a:schemeClr val="tx1"/>
                </a:solidFill>
              </a:rPr>
              <a:t>grdient</a:t>
            </a:r>
            <a:r>
              <a:rPr lang="el-GR" altLang="he-IL" sz="2000" b="1" dirty="0"/>
              <a:t> </a:t>
            </a:r>
            <a:r>
              <a:rPr lang="en-US" altLang="he-IL" sz="2000" b="1" dirty="0"/>
              <a:t> </a:t>
            </a:r>
            <a:r>
              <a:rPr lang="el-GR" altLang="he-IL" sz="2000" b="1" dirty="0">
                <a:solidFill>
                  <a:srgbClr val="002060"/>
                </a:solidFill>
              </a:rPr>
              <a:t>Δ</a:t>
            </a:r>
            <a:endParaRPr lang="en-US" altLang="he-IL" sz="2000" b="1" u="sng" dirty="0">
              <a:solidFill>
                <a:srgbClr val="002060"/>
              </a:solidFill>
            </a:endParaRPr>
          </a:p>
          <a:p>
            <a:pPr algn="l" rtl="0">
              <a:lnSpc>
                <a:spcPct val="90000"/>
              </a:lnSpc>
              <a:defRPr/>
            </a:pPr>
            <a:endParaRPr lang="en-US" altLang="he-IL" sz="2000" dirty="0">
              <a:solidFill>
                <a:schemeClr val="tx1"/>
              </a:solidFill>
            </a:endParaRPr>
          </a:p>
          <a:p>
            <a:pPr algn="l" rtl="0">
              <a:lnSpc>
                <a:spcPct val="90000"/>
              </a:lnSpc>
              <a:defRPr/>
            </a:pPr>
            <a:r>
              <a:rPr lang="en-US" altLang="he-IL" sz="2000" dirty="0">
                <a:solidFill>
                  <a:schemeClr val="tx1"/>
                </a:solidFill>
              </a:rPr>
              <a:t>Pre-HD </a:t>
            </a:r>
            <a:r>
              <a:rPr lang="en-US" altLang="he-IL" sz="2000" dirty="0">
                <a:solidFill>
                  <a:schemeClr val="tx1"/>
                </a:solidFill>
              </a:rPr>
              <a:t>PBIC - </a:t>
            </a:r>
            <a:r>
              <a:rPr lang="en-US" altLang="he-IL" sz="2000" b="1" dirty="0">
                <a:solidFill>
                  <a:schemeClr val="tx1"/>
                </a:solidFill>
              </a:rPr>
              <a:t>24</a:t>
            </a:r>
            <a:r>
              <a:rPr lang="en-US" altLang="he-IL" sz="2000" dirty="0">
                <a:solidFill>
                  <a:schemeClr val="tx1"/>
                </a:solidFill>
              </a:rPr>
              <a:t> (2.6)    </a:t>
            </a:r>
            <a:r>
              <a:rPr lang="en-US" altLang="he-IL" sz="2000" dirty="0" err="1">
                <a:solidFill>
                  <a:schemeClr val="tx1"/>
                </a:solidFill>
              </a:rPr>
              <a:t>mEq</a:t>
            </a:r>
            <a:r>
              <a:rPr lang="en-US" altLang="he-IL" sz="2000" dirty="0">
                <a:solidFill>
                  <a:schemeClr val="tx1"/>
                </a:solidFill>
              </a:rPr>
              <a:t>/L</a:t>
            </a:r>
            <a:r>
              <a:rPr lang="en-US" altLang="he-IL" sz="2000" b="1" dirty="0">
                <a:solidFill>
                  <a:schemeClr val="tx1"/>
                </a:solidFill>
              </a:rPr>
              <a:t>16 8.2</a:t>
            </a:r>
            <a:endParaRPr lang="en-US" altLang="he-IL" sz="2000" b="1" dirty="0">
              <a:solidFill>
                <a:schemeClr val="tx1"/>
              </a:solidFill>
            </a:endParaRPr>
          </a:p>
          <a:p>
            <a:pPr algn="l" rtl="0">
              <a:lnSpc>
                <a:spcPct val="90000"/>
              </a:lnSpc>
              <a:defRPr/>
            </a:pPr>
            <a:r>
              <a:rPr lang="en-US" altLang="he-IL" sz="2000" dirty="0">
                <a:solidFill>
                  <a:schemeClr val="tx1"/>
                </a:solidFill>
              </a:rPr>
              <a:t>Mid-HD </a:t>
            </a:r>
            <a:r>
              <a:rPr lang="en-US" altLang="he-IL" sz="2000" dirty="0">
                <a:solidFill>
                  <a:schemeClr val="tx1"/>
                </a:solidFill>
              </a:rPr>
              <a:t>PBIC - </a:t>
            </a:r>
            <a:r>
              <a:rPr lang="en-US" altLang="he-IL" sz="2000" b="1" dirty="0">
                <a:solidFill>
                  <a:schemeClr val="tx1"/>
                </a:solidFill>
              </a:rPr>
              <a:t>33.2</a:t>
            </a:r>
            <a:r>
              <a:rPr lang="en-US" altLang="he-IL" sz="2000" dirty="0">
                <a:solidFill>
                  <a:schemeClr val="tx1"/>
                </a:solidFill>
              </a:rPr>
              <a:t> (2.4) </a:t>
            </a:r>
            <a:r>
              <a:rPr lang="en-US" altLang="he-IL" sz="2000" dirty="0" err="1">
                <a:solidFill>
                  <a:schemeClr val="tx1"/>
                </a:solidFill>
              </a:rPr>
              <a:t>mEq</a:t>
            </a:r>
            <a:r>
              <a:rPr lang="en-US" altLang="he-IL" sz="2000" dirty="0">
                <a:solidFill>
                  <a:schemeClr val="tx1"/>
                </a:solidFill>
              </a:rPr>
              <a:t>/L </a:t>
            </a:r>
            <a:r>
              <a:rPr lang="en-US" altLang="he-IL" sz="2000" b="1" dirty="0">
                <a:solidFill>
                  <a:schemeClr val="tx1"/>
                </a:solidFill>
              </a:rPr>
              <a:t>6.8</a:t>
            </a:r>
            <a:r>
              <a:rPr lang="en-US" altLang="he-IL" sz="2000" dirty="0">
                <a:solidFill>
                  <a:schemeClr val="tx1"/>
                </a:solidFill>
              </a:rPr>
              <a:t> </a:t>
            </a:r>
            <a:r>
              <a:rPr lang="en-US" altLang="he-IL" sz="2000" b="1" dirty="0">
                <a:solidFill>
                  <a:schemeClr val="tx1"/>
                </a:solidFill>
              </a:rPr>
              <a:t>1.7</a:t>
            </a:r>
            <a:endParaRPr lang="en-US" altLang="he-IL" sz="2000" b="1" dirty="0">
              <a:solidFill>
                <a:schemeClr val="tx1"/>
              </a:solidFill>
            </a:endParaRPr>
          </a:p>
          <a:p>
            <a:pPr algn="l" rtl="0">
              <a:lnSpc>
                <a:spcPct val="90000"/>
              </a:lnSpc>
              <a:defRPr/>
            </a:pPr>
            <a:r>
              <a:rPr lang="en-US" altLang="he-IL" sz="2000" dirty="0">
                <a:solidFill>
                  <a:schemeClr val="tx1"/>
                </a:solidFill>
              </a:rPr>
              <a:t>End-HD </a:t>
            </a:r>
            <a:r>
              <a:rPr lang="en-US" altLang="he-IL" sz="2000" dirty="0">
                <a:solidFill>
                  <a:schemeClr val="tx1"/>
                </a:solidFill>
              </a:rPr>
              <a:t>PBIC </a:t>
            </a:r>
            <a:r>
              <a:rPr lang="en-US" altLang="he-IL" sz="2000" dirty="0">
                <a:solidFill>
                  <a:schemeClr val="tx1"/>
                </a:solidFill>
              </a:rPr>
              <a:t>-</a:t>
            </a:r>
            <a:r>
              <a:rPr lang="en-US" altLang="he-IL" sz="2000" b="1" dirty="0">
                <a:solidFill>
                  <a:schemeClr val="tx1"/>
                </a:solidFill>
              </a:rPr>
              <a:t>34.9</a:t>
            </a:r>
            <a:r>
              <a:rPr lang="en-US" altLang="he-IL" sz="2000" dirty="0">
                <a:solidFill>
                  <a:schemeClr val="tx1"/>
                </a:solidFill>
              </a:rPr>
              <a:t> </a:t>
            </a:r>
            <a:r>
              <a:rPr lang="en-US" altLang="he-IL" sz="2000" dirty="0">
                <a:solidFill>
                  <a:schemeClr val="tx1"/>
                </a:solidFill>
              </a:rPr>
              <a:t>(3.2) </a:t>
            </a:r>
            <a:r>
              <a:rPr lang="en-US" altLang="he-IL" sz="2000" dirty="0" err="1">
                <a:solidFill>
                  <a:schemeClr val="tx1"/>
                </a:solidFill>
              </a:rPr>
              <a:t>mEq</a:t>
            </a:r>
            <a:r>
              <a:rPr lang="en-US" altLang="he-IL" sz="2000" dirty="0">
                <a:solidFill>
                  <a:schemeClr val="tx1"/>
                </a:solidFill>
              </a:rPr>
              <a:t>/L  </a:t>
            </a:r>
            <a:r>
              <a:rPr lang="en-US" altLang="he-IL" sz="2000" b="1" dirty="0">
                <a:solidFill>
                  <a:schemeClr val="tx1"/>
                </a:solidFill>
              </a:rPr>
              <a:t>5</a:t>
            </a:r>
            <a:endParaRPr lang="en-US" altLang="he-IL" sz="2000" b="1" dirty="0">
              <a:solidFill>
                <a:schemeClr val="tx1"/>
              </a:solidFill>
            </a:endParaRPr>
          </a:p>
          <a:p>
            <a:pPr algn="ctr">
              <a:defRPr/>
            </a:pPr>
            <a:endParaRPr lang="he-IL" sz="2000" dirty="0"/>
          </a:p>
        </p:txBody>
      </p:sp>
      <p:sp>
        <p:nvSpPr>
          <p:cNvPr id="7" name="מלבן 6"/>
          <p:cNvSpPr/>
          <p:nvPr/>
        </p:nvSpPr>
        <p:spPr>
          <a:xfrm>
            <a:off x="0" y="5123395"/>
            <a:ext cx="6999817" cy="2016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 rtl="0">
              <a:lnSpc>
                <a:spcPct val="90000"/>
              </a:lnSpc>
              <a:defRPr/>
            </a:pPr>
            <a:r>
              <a:rPr lang="en-US" altLang="he-IL" sz="2000" dirty="0">
                <a:solidFill>
                  <a:schemeClr val="tx1"/>
                </a:solidFill>
              </a:rPr>
              <a:t>   </a:t>
            </a:r>
            <a:r>
              <a:rPr lang="en-US" altLang="he-IL" sz="2000" dirty="0">
                <a:solidFill>
                  <a:schemeClr val="tx1"/>
                </a:solidFill>
              </a:rPr>
              <a:t>  </a:t>
            </a:r>
            <a:r>
              <a:rPr lang="en-US" altLang="he-IL" sz="2000" b="1" u="sng" dirty="0">
                <a:solidFill>
                  <a:schemeClr val="tx1"/>
                </a:solidFill>
              </a:rPr>
              <a:t>on </a:t>
            </a:r>
            <a:r>
              <a:rPr lang="en-US" altLang="he-IL" sz="2000" b="1" u="sng" dirty="0">
                <a:solidFill>
                  <a:schemeClr val="tx1"/>
                </a:solidFill>
              </a:rPr>
              <a:t>SDBIC - 34 </a:t>
            </a:r>
            <a:r>
              <a:rPr lang="en-US" altLang="he-IL" sz="2000" b="1" u="sng" dirty="0" err="1">
                <a:solidFill>
                  <a:schemeClr val="tx1"/>
                </a:solidFill>
              </a:rPr>
              <a:t>mEq</a:t>
            </a:r>
            <a:r>
              <a:rPr lang="en-US" altLang="he-IL" sz="2000" b="1" u="sng" dirty="0">
                <a:solidFill>
                  <a:schemeClr val="tx1"/>
                </a:solidFill>
              </a:rPr>
              <a:t>/L</a:t>
            </a:r>
            <a:r>
              <a:rPr lang="el-GR" altLang="he-IL" sz="2000" b="1" dirty="0"/>
              <a:t> </a:t>
            </a:r>
            <a:r>
              <a:rPr lang="en-US" altLang="he-IL" sz="2000" b="1" u="sng" dirty="0">
                <a:solidFill>
                  <a:schemeClr val="tx1"/>
                </a:solidFill>
              </a:rPr>
              <a:t>D-P </a:t>
            </a:r>
            <a:r>
              <a:rPr lang="en-US" altLang="he-IL" sz="2000" b="1" dirty="0" err="1">
                <a:solidFill>
                  <a:schemeClr val="tx1"/>
                </a:solidFill>
              </a:rPr>
              <a:t>grdient</a:t>
            </a:r>
            <a:r>
              <a:rPr lang="en-US" altLang="he-IL" sz="2000" b="1" dirty="0">
                <a:solidFill>
                  <a:schemeClr val="tx1"/>
                </a:solidFill>
              </a:rPr>
              <a:t>    </a:t>
            </a:r>
            <a:r>
              <a:rPr lang="el-GR" altLang="he-IL" sz="2000" b="1" dirty="0">
                <a:solidFill>
                  <a:srgbClr val="002060"/>
                </a:solidFill>
              </a:rPr>
              <a:t>Δ</a:t>
            </a:r>
            <a:endParaRPr lang="en-US" altLang="he-IL" sz="2000" b="1" dirty="0">
              <a:solidFill>
                <a:schemeClr val="tx1"/>
              </a:solidFill>
            </a:endParaRPr>
          </a:p>
          <a:p>
            <a:pPr algn="just" rtl="0">
              <a:lnSpc>
                <a:spcPct val="90000"/>
              </a:lnSpc>
              <a:defRPr/>
            </a:pPr>
            <a:r>
              <a:rPr lang="en-US" altLang="he-IL" sz="2000" dirty="0">
                <a:solidFill>
                  <a:schemeClr val="tx1"/>
                </a:solidFill>
              </a:rPr>
              <a:t> </a:t>
            </a:r>
          </a:p>
          <a:p>
            <a:pPr algn="just" rtl="0">
              <a:lnSpc>
                <a:spcPct val="90000"/>
              </a:lnSpc>
              <a:defRPr/>
            </a:pPr>
            <a:r>
              <a:rPr lang="en-US" altLang="he-IL" sz="2000" dirty="0">
                <a:solidFill>
                  <a:schemeClr val="tx1"/>
                </a:solidFill>
              </a:rPr>
              <a:t>    Pre-HD PBIC - </a:t>
            </a:r>
            <a:r>
              <a:rPr lang="en-US" altLang="he-IL" sz="2000" b="1" dirty="0">
                <a:solidFill>
                  <a:schemeClr val="tx1"/>
                </a:solidFill>
              </a:rPr>
              <a:t>19.3</a:t>
            </a:r>
            <a:r>
              <a:rPr lang="en-US" altLang="he-IL" sz="2000" dirty="0">
                <a:solidFill>
                  <a:schemeClr val="tx1"/>
                </a:solidFill>
              </a:rPr>
              <a:t> (1.5) </a:t>
            </a:r>
            <a:r>
              <a:rPr lang="en-US" altLang="he-IL" sz="2000" dirty="0" err="1">
                <a:solidFill>
                  <a:schemeClr val="tx1"/>
                </a:solidFill>
              </a:rPr>
              <a:t>mEq</a:t>
            </a:r>
            <a:r>
              <a:rPr lang="en-US" altLang="he-IL" sz="2000" dirty="0">
                <a:solidFill>
                  <a:schemeClr val="tx1"/>
                </a:solidFill>
              </a:rPr>
              <a:t>/L </a:t>
            </a:r>
            <a:r>
              <a:rPr lang="en-US" altLang="he-IL" sz="2000" b="1" dirty="0">
                <a:solidFill>
                  <a:schemeClr val="tx1"/>
                </a:solidFill>
              </a:rPr>
              <a:t>15   6.7</a:t>
            </a:r>
            <a:endParaRPr lang="en-US" altLang="he-IL" sz="2000" b="1" dirty="0">
              <a:solidFill>
                <a:schemeClr val="tx1"/>
              </a:solidFill>
            </a:endParaRPr>
          </a:p>
          <a:p>
            <a:pPr algn="just" rtl="0">
              <a:lnSpc>
                <a:spcPct val="90000"/>
              </a:lnSpc>
              <a:defRPr/>
            </a:pPr>
            <a:r>
              <a:rPr lang="en-US" altLang="he-IL" sz="2000" dirty="0">
                <a:solidFill>
                  <a:schemeClr val="tx1"/>
                </a:solidFill>
              </a:rPr>
              <a:t>    </a:t>
            </a:r>
            <a:r>
              <a:rPr lang="en-US" altLang="he-IL" sz="2000" dirty="0">
                <a:solidFill>
                  <a:schemeClr val="tx1"/>
                </a:solidFill>
              </a:rPr>
              <a:t>Mid-HD PBIC - </a:t>
            </a:r>
            <a:r>
              <a:rPr lang="en-US" altLang="he-IL" sz="2000" b="1" dirty="0">
                <a:solidFill>
                  <a:schemeClr val="tx1"/>
                </a:solidFill>
              </a:rPr>
              <a:t>26</a:t>
            </a:r>
            <a:r>
              <a:rPr lang="en-US" altLang="he-IL" sz="2000" dirty="0">
                <a:solidFill>
                  <a:schemeClr val="tx1"/>
                </a:solidFill>
              </a:rPr>
              <a:t> </a:t>
            </a:r>
            <a:r>
              <a:rPr lang="en-US" altLang="he-IL" sz="2000" dirty="0">
                <a:solidFill>
                  <a:schemeClr val="tx1"/>
                </a:solidFill>
              </a:rPr>
              <a:t>   (</a:t>
            </a:r>
            <a:r>
              <a:rPr lang="en-US" altLang="he-IL" sz="2000" dirty="0">
                <a:solidFill>
                  <a:schemeClr val="tx1"/>
                </a:solidFill>
              </a:rPr>
              <a:t>2)  </a:t>
            </a:r>
            <a:r>
              <a:rPr lang="en-US" altLang="he-IL" sz="2000" dirty="0">
                <a:solidFill>
                  <a:schemeClr val="tx1"/>
                </a:solidFill>
              </a:rPr>
              <a:t>   </a:t>
            </a:r>
            <a:r>
              <a:rPr lang="en-US" altLang="he-IL" sz="2000" dirty="0" err="1">
                <a:solidFill>
                  <a:schemeClr val="tx1"/>
                </a:solidFill>
              </a:rPr>
              <a:t>mEq</a:t>
            </a:r>
            <a:r>
              <a:rPr lang="en-US" altLang="he-IL" sz="2000" dirty="0">
                <a:solidFill>
                  <a:schemeClr val="tx1"/>
                </a:solidFill>
              </a:rPr>
              <a:t>/L  </a:t>
            </a:r>
            <a:r>
              <a:rPr lang="en-US" altLang="he-IL" sz="2000" b="1" dirty="0">
                <a:solidFill>
                  <a:schemeClr val="tx1"/>
                </a:solidFill>
              </a:rPr>
              <a:t>8</a:t>
            </a:r>
            <a:r>
              <a:rPr lang="en-US" altLang="he-IL" sz="2000" dirty="0">
                <a:solidFill>
                  <a:schemeClr val="tx1"/>
                </a:solidFill>
              </a:rPr>
              <a:t>    </a:t>
            </a:r>
            <a:r>
              <a:rPr lang="en-US" altLang="he-IL" sz="2000" b="1" dirty="0">
                <a:solidFill>
                  <a:schemeClr val="tx1"/>
                </a:solidFill>
              </a:rPr>
              <a:t>2   </a:t>
            </a:r>
          </a:p>
          <a:p>
            <a:pPr algn="just" rtl="0">
              <a:lnSpc>
                <a:spcPct val="90000"/>
              </a:lnSpc>
              <a:defRPr/>
            </a:pPr>
            <a:r>
              <a:rPr lang="en-US" altLang="he-IL" sz="2000" b="1" dirty="0">
                <a:solidFill>
                  <a:schemeClr val="tx1"/>
                </a:solidFill>
              </a:rPr>
              <a:t> </a:t>
            </a:r>
            <a:r>
              <a:rPr lang="en-US" altLang="he-IL" sz="2000" b="1" dirty="0">
                <a:solidFill>
                  <a:schemeClr val="tx1"/>
                </a:solidFill>
              </a:rPr>
              <a:t>   </a:t>
            </a:r>
            <a:r>
              <a:rPr lang="en-US" altLang="he-IL" sz="2000" dirty="0">
                <a:solidFill>
                  <a:schemeClr val="tx1"/>
                </a:solidFill>
              </a:rPr>
              <a:t>End-HD PBIC - </a:t>
            </a:r>
            <a:r>
              <a:rPr lang="en-US" altLang="he-IL" sz="2000" b="1" dirty="0">
                <a:solidFill>
                  <a:schemeClr val="tx1"/>
                </a:solidFill>
              </a:rPr>
              <a:t>28</a:t>
            </a:r>
            <a:r>
              <a:rPr lang="en-US" altLang="he-IL" sz="2000" dirty="0">
                <a:solidFill>
                  <a:schemeClr val="tx1"/>
                </a:solidFill>
              </a:rPr>
              <a:t>   (</a:t>
            </a:r>
            <a:r>
              <a:rPr lang="en-US" altLang="he-IL" sz="2000" dirty="0">
                <a:solidFill>
                  <a:schemeClr val="tx1"/>
                </a:solidFill>
              </a:rPr>
              <a:t>2.9) </a:t>
            </a:r>
            <a:r>
              <a:rPr lang="en-US" altLang="he-IL" sz="2000" dirty="0">
                <a:solidFill>
                  <a:schemeClr val="tx1"/>
                </a:solidFill>
              </a:rPr>
              <a:t> </a:t>
            </a:r>
            <a:r>
              <a:rPr lang="en-US" altLang="he-IL" sz="2000" dirty="0" err="1">
                <a:solidFill>
                  <a:schemeClr val="tx1"/>
                </a:solidFill>
              </a:rPr>
              <a:t>mEq</a:t>
            </a:r>
            <a:r>
              <a:rPr lang="en-US" altLang="he-IL" sz="2000" dirty="0">
                <a:solidFill>
                  <a:schemeClr val="tx1"/>
                </a:solidFill>
              </a:rPr>
              <a:t>/L </a:t>
            </a:r>
            <a:r>
              <a:rPr lang="en-US" altLang="he-IL" sz="2000" dirty="0">
                <a:solidFill>
                  <a:schemeClr val="tx1"/>
                </a:solidFill>
              </a:rPr>
              <a:t> </a:t>
            </a:r>
            <a:r>
              <a:rPr lang="en-US" altLang="he-IL" sz="2000" b="1" dirty="0">
                <a:solidFill>
                  <a:schemeClr val="tx1"/>
                </a:solidFill>
              </a:rPr>
              <a:t>6</a:t>
            </a:r>
            <a:endParaRPr lang="en-US" altLang="he-IL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629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כותרת 1"/>
          <p:cNvSpPr>
            <a:spLocks noGrp="1"/>
          </p:cNvSpPr>
          <p:nvPr>
            <p:ph type="title"/>
          </p:nvPr>
        </p:nvSpPr>
        <p:spPr>
          <a:xfrm>
            <a:off x="176270" y="620713"/>
            <a:ext cx="12856684" cy="1143000"/>
          </a:xfrm>
        </p:spPr>
        <p:txBody>
          <a:bodyPr>
            <a:noAutofit/>
          </a:bodyPr>
          <a:lstStyle/>
          <a:p>
            <a:pPr algn="l" rtl="0"/>
            <a:r>
              <a:rPr lang="en-US" altLang="he-IL" sz="2800" b="1" dirty="0" smtClean="0"/>
              <a:t>HDBIC corrects acidosis in acidotic patients on SDBIC</a:t>
            </a:r>
            <a:br>
              <a:rPr lang="en-US" altLang="he-IL" sz="2800" b="1" dirty="0" smtClean="0"/>
            </a:br>
            <a:r>
              <a:rPr lang="en-US" altLang="he-IL" sz="2800" b="1" dirty="0" smtClean="0"/>
              <a:t/>
            </a:r>
            <a:br>
              <a:rPr lang="en-US" altLang="he-IL" sz="2800" b="1" dirty="0" smtClean="0"/>
            </a:br>
            <a:r>
              <a:rPr lang="en-US" altLang="he-IL" sz="2800" b="1" dirty="0" smtClean="0"/>
              <a:t>However</a:t>
            </a:r>
            <a:br>
              <a:rPr lang="en-US" altLang="he-IL" sz="2800" b="1" dirty="0" smtClean="0"/>
            </a:br>
            <a:r>
              <a:rPr lang="en-US" altLang="he-IL" sz="2800" b="1" dirty="0" smtClean="0"/>
              <a:t>  </a:t>
            </a:r>
            <a:br>
              <a:rPr lang="en-US" altLang="he-IL" sz="2800" b="1" dirty="0" smtClean="0"/>
            </a:br>
            <a:r>
              <a:rPr lang="en-US" altLang="he-IL" sz="2800" b="1" dirty="0" smtClean="0"/>
              <a:t>Acidotic patients are not protected from Intra-dialytic alkalosis</a:t>
            </a:r>
            <a:br>
              <a:rPr lang="en-US" altLang="he-IL" sz="2800" b="1" dirty="0" smtClean="0"/>
            </a:br>
            <a:r>
              <a:rPr lang="en-US" altLang="he-IL" sz="2800" b="1" dirty="0" smtClean="0"/>
              <a:t>since PBIC increase correlates with D-P BIC gradient</a:t>
            </a:r>
            <a:endParaRPr lang="he-IL" altLang="he-IL" sz="2800" b="1" dirty="0" smtClean="0"/>
          </a:p>
        </p:txBody>
      </p:sp>
      <p:sp>
        <p:nvSpPr>
          <p:cNvPr id="9219" name="מציין מיקום תוכן 2"/>
          <p:cNvSpPr>
            <a:spLocks noGrp="1"/>
          </p:cNvSpPr>
          <p:nvPr>
            <p:ph idx="1"/>
          </p:nvPr>
        </p:nvSpPr>
        <p:spPr>
          <a:xfrm>
            <a:off x="601133" y="1484313"/>
            <a:ext cx="10972800" cy="4525962"/>
          </a:xfrm>
        </p:spPr>
        <p:txBody>
          <a:bodyPr/>
          <a:lstStyle/>
          <a:p>
            <a:endParaRPr lang="he-IL" altLang="he-IL" smtClean="0"/>
          </a:p>
        </p:txBody>
      </p:sp>
      <p:pic>
        <p:nvPicPr>
          <p:cNvPr id="922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079750"/>
            <a:ext cx="6136217" cy="380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7467" y="3022600"/>
            <a:ext cx="6172200" cy="383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9945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כותרת 1"/>
          <p:cNvSpPr>
            <a:spLocks noGrp="1"/>
          </p:cNvSpPr>
          <p:nvPr>
            <p:ph type="title"/>
          </p:nvPr>
        </p:nvSpPr>
        <p:spPr>
          <a:xfrm>
            <a:off x="-1467556" y="404813"/>
            <a:ext cx="15484123" cy="1917700"/>
          </a:xfrm>
        </p:spPr>
        <p:txBody>
          <a:bodyPr>
            <a:normAutofit fontScale="90000"/>
          </a:bodyPr>
          <a:lstStyle/>
          <a:p>
            <a:pPr algn="ctr" rtl="0"/>
            <a:r>
              <a:rPr lang="en-US" altLang="he-IL" sz="2800" b="1" dirty="0" smtClean="0"/>
              <a:t>Post-HD </a:t>
            </a:r>
            <a:r>
              <a:rPr lang="en-US" altLang="he-IL" sz="2800" b="1" dirty="0" err="1" smtClean="0"/>
              <a:t>alkalemia</a:t>
            </a:r>
            <a:r>
              <a:rPr lang="en-US" altLang="he-IL" sz="2800" b="1" dirty="0" smtClean="0"/>
              <a:t> with attenuated increase in pCO</a:t>
            </a:r>
            <a:r>
              <a:rPr lang="en-US" altLang="he-IL" sz="2800" b="1" baseline="-25000" dirty="0" smtClean="0"/>
              <a:t>2</a:t>
            </a:r>
            <a:r>
              <a:rPr lang="en-US" altLang="he-IL" sz="2400" b="1" baseline="-25000" dirty="0" smtClean="0"/>
              <a:t/>
            </a:r>
            <a:br>
              <a:rPr lang="en-US" altLang="he-IL" sz="2400" b="1" baseline="-25000" dirty="0" smtClean="0"/>
            </a:br>
            <a:r>
              <a:rPr lang="en-US" altLang="he-IL" sz="2400" b="1" baseline="-25000" dirty="0" smtClean="0"/>
              <a:t/>
            </a:r>
            <a:br>
              <a:rPr lang="en-US" altLang="he-IL" sz="2400" b="1" baseline="-25000" dirty="0" smtClean="0"/>
            </a:br>
            <a:r>
              <a:rPr lang="en-US" altLang="he-IL" sz="2400" b="1" baseline="-25000" dirty="0" smtClean="0"/>
              <a:t> </a:t>
            </a:r>
            <a:r>
              <a:rPr lang="en-US" altLang="he-IL" sz="2400" b="1" dirty="0" smtClean="0"/>
              <a:t>In Acidotic patients</a:t>
            </a:r>
            <a:br>
              <a:rPr lang="en-US" altLang="he-IL" sz="2400" b="1" dirty="0" smtClean="0"/>
            </a:br>
            <a:r>
              <a:rPr lang="en-US" altLang="he-IL" sz="2400" b="1" dirty="0" smtClean="0"/>
              <a:t> HDBIC induced intra-dialytic metabolic alkalosis /</a:t>
            </a:r>
            <a:r>
              <a:rPr lang="en-US" altLang="he-IL" sz="2400" b="1" dirty="0" err="1" smtClean="0"/>
              <a:t>alkalemia</a:t>
            </a:r>
            <a:r>
              <a:rPr lang="en-US" altLang="he-IL" sz="2400" b="1" dirty="0" smtClean="0"/>
              <a:t> </a:t>
            </a:r>
            <a:br>
              <a:rPr lang="en-US" altLang="he-IL" sz="2400" b="1" dirty="0" smtClean="0"/>
            </a:br>
            <a:r>
              <a:rPr lang="en-US" altLang="he-IL" sz="2400" b="1" dirty="0" smtClean="0"/>
              <a:t> resembling  the non-acidotic who don’t need HDBIC</a:t>
            </a:r>
            <a:br>
              <a:rPr lang="en-US" altLang="he-IL" sz="2400" b="1" dirty="0" smtClean="0"/>
            </a:br>
            <a:r>
              <a:rPr lang="en-US" altLang="he-IL" sz="2400" b="1" dirty="0" smtClean="0"/>
              <a:t/>
            </a:r>
            <a:br>
              <a:rPr lang="en-US" altLang="he-IL" sz="2400" b="1" dirty="0" smtClean="0"/>
            </a:br>
            <a:r>
              <a:rPr lang="en-US" altLang="he-IL" sz="2400" b="1" dirty="0" smtClean="0"/>
              <a:t> Acidotic patients not protected from </a:t>
            </a:r>
            <a:r>
              <a:rPr lang="en-US" altLang="he-IL" sz="2400" b="1" dirty="0" err="1" smtClean="0"/>
              <a:t>alkalemia</a:t>
            </a:r>
            <a:r>
              <a:rPr lang="en-US" altLang="he-IL" sz="2400" b="1" dirty="0" smtClean="0"/>
              <a:t> development</a:t>
            </a:r>
            <a:br>
              <a:rPr lang="en-US" altLang="he-IL" sz="2400" b="1" dirty="0" smtClean="0"/>
            </a:br>
            <a:r>
              <a:rPr lang="en-US" altLang="he-IL" sz="2400" b="1" dirty="0" smtClean="0"/>
              <a:t> Increase in SBIC inversely correlated with pre-HD SBIC</a:t>
            </a:r>
            <a:endParaRPr lang="he-IL" altLang="he-IL" sz="2400" b="1" dirty="0" smtClean="0"/>
          </a:p>
        </p:txBody>
      </p:sp>
      <p:graphicFrame>
        <p:nvGraphicFramePr>
          <p:cNvPr id="1026" name="Object 5"/>
          <p:cNvGraphicFramePr>
            <a:graphicFrameLocks noChangeAspect="1"/>
          </p:cNvGraphicFramePr>
          <p:nvPr>
            <p:ph idx="1"/>
          </p:nvPr>
        </p:nvGraphicFramePr>
        <p:xfrm>
          <a:off x="6383868" y="2636838"/>
          <a:ext cx="7330017" cy="460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" name="Prism Project" r:id="rId3" imgW="4365000" imgH="4203000" progId="">
                  <p:embed/>
                </p:oleObj>
              </mc:Choice>
              <mc:Fallback>
                <p:oleObj name="Prism Project" r:id="rId3" imgW="4365000" imgH="4203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2856"/>
                      <a:stretch>
                        <a:fillRect/>
                      </a:stretch>
                    </p:blipFill>
                    <p:spPr bwMode="auto">
                      <a:xfrm>
                        <a:off x="6383868" y="2636838"/>
                        <a:ext cx="7330017" cy="4608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57550"/>
            <a:ext cx="7342717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מלבן 5"/>
          <p:cNvSpPr>
            <a:spLocks noChangeArrowheads="1"/>
          </p:cNvSpPr>
          <p:nvPr/>
        </p:nvSpPr>
        <p:spPr bwMode="auto">
          <a:xfrm flipH="1">
            <a:off x="2063751" y="4581525"/>
            <a:ext cx="8257116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/>
            <a:r>
              <a:rPr lang="en-US" altLang="he-IL" b="1">
                <a:solidFill>
                  <a:schemeClr val="accent2"/>
                </a:solidFill>
              </a:rPr>
              <a:t>7.52</a:t>
            </a:r>
            <a:r>
              <a:rPr lang="en-US" altLang="he-IL"/>
              <a:t>         </a:t>
            </a:r>
            <a:r>
              <a:rPr lang="en-US" altLang="he-IL" b="1">
                <a:solidFill>
                  <a:schemeClr val="accent2"/>
                </a:solidFill>
              </a:rPr>
              <a:t>A</a:t>
            </a:r>
            <a:r>
              <a:rPr lang="en-US" altLang="he-IL"/>
              <a:t>      </a:t>
            </a:r>
            <a:r>
              <a:rPr lang="en-US" altLang="he-IL" b="1">
                <a:solidFill>
                  <a:schemeClr val="accent2"/>
                </a:solidFill>
              </a:rPr>
              <a:t>35.3</a:t>
            </a:r>
            <a:endParaRPr lang="he-IL" altLang="he-IL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1801284" y="5013325"/>
            <a:ext cx="227753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he-IL" b="1">
                <a:solidFill>
                  <a:schemeClr val="accent2"/>
                </a:solidFill>
              </a:rPr>
              <a:t>7.51      NA   </a:t>
            </a:r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>
            <a:off x="4439267" y="4941888"/>
            <a:ext cx="5052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he-IL" b="1">
                <a:solidFill>
                  <a:schemeClr val="accent2"/>
                </a:solidFill>
              </a:rPr>
              <a:t>37 </a:t>
            </a:r>
          </a:p>
        </p:txBody>
      </p:sp>
    </p:spTree>
    <p:extLst>
      <p:ext uri="{BB962C8B-B14F-4D97-AF65-F5344CB8AC3E}">
        <p14:creationId xmlns:p14="http://schemas.microsoft.com/office/powerpoint/2010/main" val="423321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Line 2"/>
          <p:cNvSpPr>
            <a:spLocks noChangeShapeType="1"/>
          </p:cNvSpPr>
          <p:nvPr/>
        </p:nvSpPr>
        <p:spPr bwMode="auto">
          <a:xfrm flipV="1">
            <a:off x="48684" y="4111625"/>
            <a:ext cx="12192000" cy="38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e-IL"/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-69851" y="3783013"/>
            <a:ext cx="182456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None/>
            </a:pPr>
            <a:r>
              <a:rPr lang="en-US" altLang="he-IL" sz="1800"/>
              <a:t>24</a:t>
            </a:r>
          </a:p>
        </p:txBody>
      </p:sp>
      <p:sp>
        <p:nvSpPr>
          <p:cNvPr id="11268" name="Line 5"/>
          <p:cNvSpPr>
            <a:spLocks noChangeShapeType="1"/>
          </p:cNvSpPr>
          <p:nvPr/>
        </p:nvSpPr>
        <p:spPr bwMode="auto">
          <a:xfrm>
            <a:off x="0" y="2708275"/>
            <a:ext cx="1219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e-IL"/>
          </a:p>
        </p:txBody>
      </p:sp>
      <p:sp>
        <p:nvSpPr>
          <p:cNvPr id="11269" name="Line 6"/>
          <p:cNvSpPr>
            <a:spLocks noChangeShapeType="1"/>
          </p:cNvSpPr>
          <p:nvPr/>
        </p:nvSpPr>
        <p:spPr bwMode="auto">
          <a:xfrm>
            <a:off x="0" y="836613"/>
            <a:ext cx="1219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e-IL"/>
          </a:p>
        </p:txBody>
      </p:sp>
      <p:sp>
        <p:nvSpPr>
          <p:cNvPr id="11270" name="Rectangle 8"/>
          <p:cNvSpPr>
            <a:spLocks noChangeArrowheads="1"/>
          </p:cNvSpPr>
          <p:nvPr/>
        </p:nvSpPr>
        <p:spPr bwMode="auto">
          <a:xfrm>
            <a:off x="1295401" y="836613"/>
            <a:ext cx="1824567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/>
          </a:p>
        </p:txBody>
      </p:sp>
      <p:sp>
        <p:nvSpPr>
          <p:cNvPr id="11271" name="Rectangle 10"/>
          <p:cNvSpPr>
            <a:spLocks noChangeArrowheads="1"/>
          </p:cNvSpPr>
          <p:nvPr/>
        </p:nvSpPr>
        <p:spPr bwMode="auto">
          <a:xfrm>
            <a:off x="527051" y="4149726"/>
            <a:ext cx="11664949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/>
          </a:p>
        </p:txBody>
      </p:sp>
      <p:sp>
        <p:nvSpPr>
          <p:cNvPr id="11272" name="Line 11"/>
          <p:cNvSpPr>
            <a:spLocks noChangeShapeType="1"/>
          </p:cNvSpPr>
          <p:nvPr/>
        </p:nvSpPr>
        <p:spPr bwMode="auto">
          <a:xfrm>
            <a:off x="3695700" y="501332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e-IL"/>
          </a:p>
        </p:txBody>
      </p:sp>
      <p:sp>
        <p:nvSpPr>
          <p:cNvPr id="11273" name="Line 12"/>
          <p:cNvSpPr>
            <a:spLocks noChangeShapeType="1"/>
          </p:cNvSpPr>
          <p:nvPr/>
        </p:nvSpPr>
        <p:spPr bwMode="auto">
          <a:xfrm flipV="1">
            <a:off x="637118" y="2741613"/>
            <a:ext cx="317500" cy="1408112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e-IL"/>
          </a:p>
        </p:txBody>
      </p:sp>
      <p:sp>
        <p:nvSpPr>
          <p:cNvPr id="11274" name="Line 14"/>
          <p:cNvSpPr>
            <a:spLocks noChangeShapeType="1"/>
          </p:cNvSpPr>
          <p:nvPr/>
        </p:nvSpPr>
        <p:spPr bwMode="auto">
          <a:xfrm flipV="1">
            <a:off x="429684" y="3238500"/>
            <a:ext cx="565149" cy="2286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e-IL"/>
          </a:p>
        </p:txBody>
      </p:sp>
      <p:sp>
        <p:nvSpPr>
          <p:cNvPr id="11275" name="Text Box 16"/>
          <p:cNvSpPr txBox="1">
            <a:spLocks noChangeArrowheads="1"/>
          </p:cNvSpPr>
          <p:nvPr/>
        </p:nvSpPr>
        <p:spPr bwMode="auto">
          <a:xfrm>
            <a:off x="1200151" y="2276476"/>
            <a:ext cx="182456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None/>
            </a:pPr>
            <a:r>
              <a:rPr lang="en-US" altLang="he-IL" sz="1800"/>
              <a:t>Post-HD</a:t>
            </a:r>
          </a:p>
        </p:txBody>
      </p:sp>
      <p:sp>
        <p:nvSpPr>
          <p:cNvPr id="11276" name="Text Box 17"/>
          <p:cNvSpPr txBox="1">
            <a:spLocks noChangeArrowheads="1"/>
          </p:cNvSpPr>
          <p:nvPr/>
        </p:nvSpPr>
        <p:spPr bwMode="auto">
          <a:xfrm>
            <a:off x="-48684" y="5565776"/>
            <a:ext cx="182456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None/>
            </a:pPr>
            <a:r>
              <a:rPr lang="en-US" altLang="he-IL" sz="1800"/>
              <a:t>Pre-HD</a:t>
            </a:r>
          </a:p>
        </p:txBody>
      </p:sp>
      <p:sp>
        <p:nvSpPr>
          <p:cNvPr id="11277" name="Text Box 18"/>
          <p:cNvSpPr txBox="1">
            <a:spLocks noChangeArrowheads="1"/>
          </p:cNvSpPr>
          <p:nvPr/>
        </p:nvSpPr>
        <p:spPr bwMode="auto">
          <a:xfrm>
            <a:off x="0" y="4941888"/>
            <a:ext cx="182456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None/>
            </a:pPr>
            <a:r>
              <a:rPr lang="en-US" altLang="he-IL" sz="1800"/>
              <a:t>21</a:t>
            </a:r>
          </a:p>
        </p:txBody>
      </p:sp>
      <p:sp>
        <p:nvSpPr>
          <p:cNvPr id="11278" name="Line 19"/>
          <p:cNvSpPr>
            <a:spLocks noChangeShapeType="1"/>
          </p:cNvSpPr>
          <p:nvPr/>
        </p:nvSpPr>
        <p:spPr bwMode="auto">
          <a:xfrm>
            <a:off x="0" y="5013325"/>
            <a:ext cx="1219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e-IL"/>
          </a:p>
        </p:txBody>
      </p:sp>
      <p:sp>
        <p:nvSpPr>
          <p:cNvPr id="11279" name="Line 20"/>
          <p:cNvSpPr>
            <a:spLocks noChangeShapeType="1"/>
          </p:cNvSpPr>
          <p:nvPr/>
        </p:nvSpPr>
        <p:spPr bwMode="auto">
          <a:xfrm>
            <a:off x="0" y="4797425"/>
            <a:ext cx="12192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e-IL"/>
          </a:p>
        </p:txBody>
      </p:sp>
      <p:sp>
        <p:nvSpPr>
          <p:cNvPr id="11280" name="Text Box 21"/>
          <p:cNvSpPr txBox="1">
            <a:spLocks noChangeArrowheads="1"/>
          </p:cNvSpPr>
          <p:nvPr/>
        </p:nvSpPr>
        <p:spPr bwMode="auto">
          <a:xfrm>
            <a:off x="0" y="4508501"/>
            <a:ext cx="182456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None/>
            </a:pPr>
            <a:r>
              <a:rPr lang="en-US" altLang="he-IL" sz="1800"/>
              <a:t>22</a:t>
            </a:r>
          </a:p>
        </p:txBody>
      </p:sp>
      <p:sp>
        <p:nvSpPr>
          <p:cNvPr id="11281" name="Text Box 22"/>
          <p:cNvSpPr txBox="1">
            <a:spLocks noChangeArrowheads="1"/>
          </p:cNvSpPr>
          <p:nvPr/>
        </p:nvSpPr>
        <p:spPr bwMode="auto">
          <a:xfrm>
            <a:off x="11097685" y="4926014"/>
            <a:ext cx="153458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None/>
            </a:pPr>
            <a:r>
              <a:rPr lang="en-US" altLang="he-IL" sz="1800"/>
              <a:t>Pre-HD</a:t>
            </a:r>
          </a:p>
        </p:txBody>
      </p:sp>
      <p:sp>
        <p:nvSpPr>
          <p:cNvPr id="11282" name="Line 27"/>
          <p:cNvSpPr>
            <a:spLocks noChangeShapeType="1"/>
          </p:cNvSpPr>
          <p:nvPr/>
        </p:nvSpPr>
        <p:spPr bwMode="auto">
          <a:xfrm flipH="1">
            <a:off x="912284" y="1385888"/>
            <a:ext cx="218016" cy="132715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e-IL"/>
          </a:p>
        </p:txBody>
      </p:sp>
      <p:sp>
        <p:nvSpPr>
          <p:cNvPr id="11283" name="Rectangle 33"/>
          <p:cNvSpPr>
            <a:spLocks noChangeArrowheads="1"/>
          </p:cNvSpPr>
          <p:nvPr/>
        </p:nvSpPr>
        <p:spPr bwMode="auto">
          <a:xfrm>
            <a:off x="4902148" y="4376738"/>
            <a:ext cx="25442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/>
              <a:t>inter-dialytic acidosis</a:t>
            </a:r>
          </a:p>
        </p:txBody>
      </p:sp>
      <p:sp>
        <p:nvSpPr>
          <p:cNvPr id="11284" name="Rectangle 34"/>
          <p:cNvSpPr>
            <a:spLocks noChangeArrowheads="1"/>
          </p:cNvSpPr>
          <p:nvPr/>
        </p:nvSpPr>
        <p:spPr bwMode="auto">
          <a:xfrm>
            <a:off x="175684" y="1592263"/>
            <a:ext cx="1888067" cy="77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he-IL" sz="1800" b="1"/>
              <a:t>intra-dialtic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he-IL" sz="1800" b="1"/>
              <a:t> alkalosis</a:t>
            </a:r>
            <a:r>
              <a:rPr lang="en-US" altLang="he-IL" sz="1800"/>
              <a:t> </a:t>
            </a:r>
          </a:p>
        </p:txBody>
      </p:sp>
      <p:sp>
        <p:nvSpPr>
          <p:cNvPr id="11285" name="Line 38"/>
          <p:cNvSpPr>
            <a:spLocks noChangeShapeType="1"/>
          </p:cNvSpPr>
          <p:nvPr/>
        </p:nvSpPr>
        <p:spPr bwMode="auto">
          <a:xfrm flipV="1">
            <a:off x="-190500" y="1844675"/>
            <a:ext cx="12192000" cy="71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e-IL"/>
          </a:p>
        </p:txBody>
      </p:sp>
      <p:sp>
        <p:nvSpPr>
          <p:cNvPr id="11286" name="Text Box 39"/>
          <p:cNvSpPr txBox="1">
            <a:spLocks noChangeArrowheads="1"/>
          </p:cNvSpPr>
          <p:nvPr/>
        </p:nvSpPr>
        <p:spPr bwMode="auto">
          <a:xfrm>
            <a:off x="-48684" y="2682876"/>
            <a:ext cx="1873251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None/>
            </a:pPr>
            <a:r>
              <a:rPr lang="en-US" altLang="he-IL" sz="1800"/>
              <a:t>28</a:t>
            </a:r>
          </a:p>
        </p:txBody>
      </p:sp>
      <p:sp>
        <p:nvSpPr>
          <p:cNvPr id="11287" name="Text Box 40"/>
          <p:cNvSpPr txBox="1">
            <a:spLocks noChangeArrowheads="1"/>
          </p:cNvSpPr>
          <p:nvPr/>
        </p:nvSpPr>
        <p:spPr bwMode="auto">
          <a:xfrm>
            <a:off x="0" y="836613"/>
            <a:ext cx="175471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None/>
            </a:pPr>
            <a:r>
              <a:rPr lang="en-US" altLang="he-IL" sz="1800"/>
              <a:t>35</a:t>
            </a:r>
          </a:p>
        </p:txBody>
      </p:sp>
      <p:sp>
        <p:nvSpPr>
          <p:cNvPr id="11288" name="Text Box 41"/>
          <p:cNvSpPr txBox="1">
            <a:spLocks noChangeArrowheads="1"/>
          </p:cNvSpPr>
          <p:nvPr/>
        </p:nvSpPr>
        <p:spPr bwMode="auto">
          <a:xfrm>
            <a:off x="-230717" y="3125788"/>
            <a:ext cx="81491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None/>
            </a:pPr>
            <a:r>
              <a:rPr lang="en-US" altLang="he-IL" sz="1800"/>
              <a:t>  26</a:t>
            </a:r>
          </a:p>
        </p:txBody>
      </p:sp>
      <p:sp>
        <p:nvSpPr>
          <p:cNvPr id="11289" name="Text Box 39"/>
          <p:cNvSpPr txBox="1">
            <a:spLocks noChangeArrowheads="1"/>
          </p:cNvSpPr>
          <p:nvPr/>
        </p:nvSpPr>
        <p:spPr bwMode="auto">
          <a:xfrm>
            <a:off x="-48684" y="1881188"/>
            <a:ext cx="182456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None/>
            </a:pPr>
            <a:r>
              <a:rPr lang="en-US" altLang="he-IL" sz="1800"/>
              <a:t>30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13489517" y="2255838"/>
            <a:ext cx="1219200" cy="914400"/>
          </a:xfrm>
          <a:prstGeom prst="line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2"/>
          <p:cNvCxnSpPr/>
          <p:nvPr/>
        </p:nvCxnSpPr>
        <p:spPr>
          <a:xfrm flipV="1">
            <a:off x="334434" y="3170239"/>
            <a:ext cx="461433" cy="1220787"/>
          </a:xfrm>
          <a:prstGeom prst="line">
            <a:avLst/>
          </a:prstGeom>
          <a:ln w="76200">
            <a:solidFill>
              <a:srgbClr val="FF00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2"/>
          <p:cNvCxnSpPr/>
          <p:nvPr/>
        </p:nvCxnSpPr>
        <p:spPr>
          <a:xfrm>
            <a:off x="842434" y="3287713"/>
            <a:ext cx="1064684" cy="0"/>
          </a:xfrm>
          <a:prstGeom prst="line">
            <a:avLst/>
          </a:prstGeom>
          <a:ln w="76200">
            <a:solidFill>
              <a:srgbClr val="FF00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2"/>
          <p:cNvCxnSpPr/>
          <p:nvPr/>
        </p:nvCxnSpPr>
        <p:spPr>
          <a:xfrm>
            <a:off x="1871134" y="3287713"/>
            <a:ext cx="1166284" cy="379412"/>
          </a:xfrm>
          <a:prstGeom prst="line">
            <a:avLst/>
          </a:prstGeom>
          <a:ln w="76200">
            <a:solidFill>
              <a:srgbClr val="FF00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2"/>
          <p:cNvCxnSpPr/>
          <p:nvPr/>
        </p:nvCxnSpPr>
        <p:spPr>
          <a:xfrm>
            <a:off x="3012018" y="3609975"/>
            <a:ext cx="9179983" cy="712788"/>
          </a:xfrm>
          <a:prstGeom prst="line">
            <a:avLst/>
          </a:prstGeom>
          <a:ln w="76200">
            <a:solidFill>
              <a:srgbClr val="FF00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מחבר ישר 13"/>
          <p:cNvCxnSpPr/>
          <p:nvPr/>
        </p:nvCxnSpPr>
        <p:spPr>
          <a:xfrm flipH="1">
            <a:off x="1754717" y="836613"/>
            <a:ext cx="116416" cy="41767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96" name="Text Box 17"/>
          <p:cNvSpPr txBox="1">
            <a:spLocks noChangeArrowheads="1"/>
          </p:cNvSpPr>
          <p:nvPr/>
        </p:nvSpPr>
        <p:spPr bwMode="auto">
          <a:xfrm>
            <a:off x="1390651" y="5149851"/>
            <a:ext cx="182456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None/>
            </a:pPr>
            <a:r>
              <a:rPr lang="en-US" altLang="he-IL" sz="1800"/>
              <a:t>End-HD  </a:t>
            </a:r>
          </a:p>
        </p:txBody>
      </p:sp>
      <p:sp>
        <p:nvSpPr>
          <p:cNvPr id="11297" name="Line 31"/>
          <p:cNvSpPr>
            <a:spLocks noChangeShapeType="1"/>
          </p:cNvSpPr>
          <p:nvPr/>
        </p:nvSpPr>
        <p:spPr bwMode="auto">
          <a:xfrm>
            <a:off x="40218" y="6272213"/>
            <a:ext cx="1441449" cy="0"/>
          </a:xfrm>
          <a:prstGeom prst="line">
            <a:avLst/>
          </a:prstGeom>
          <a:noFill/>
          <a:ln w="76200">
            <a:solidFill>
              <a:srgbClr val="FFFF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e-IL"/>
          </a:p>
        </p:txBody>
      </p:sp>
      <p:sp>
        <p:nvSpPr>
          <p:cNvPr id="11298" name="מלבן 10"/>
          <p:cNvSpPr>
            <a:spLocks noChangeArrowheads="1"/>
          </p:cNvSpPr>
          <p:nvPr/>
        </p:nvSpPr>
        <p:spPr bwMode="auto">
          <a:xfrm>
            <a:off x="1927866" y="6037264"/>
            <a:ext cx="28007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>
                <a:solidFill>
                  <a:srgbClr val="000000"/>
                </a:solidFill>
              </a:rPr>
              <a:t>DBIC- constant 40 mEq/L</a:t>
            </a:r>
            <a:endParaRPr lang="he-IL" altLang="he-IL" sz="1800"/>
          </a:p>
        </p:txBody>
      </p:sp>
      <p:cxnSp>
        <p:nvCxnSpPr>
          <p:cNvPr id="59" name="Straight Connector 2"/>
          <p:cNvCxnSpPr/>
          <p:nvPr/>
        </p:nvCxnSpPr>
        <p:spPr>
          <a:xfrm>
            <a:off x="143934" y="6669088"/>
            <a:ext cx="986367" cy="0"/>
          </a:xfrm>
          <a:prstGeom prst="line">
            <a:avLst/>
          </a:prstGeom>
          <a:ln w="76200">
            <a:solidFill>
              <a:srgbClr val="FF00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00" name="מלבן 10"/>
          <p:cNvSpPr>
            <a:spLocks noChangeArrowheads="1"/>
          </p:cNvSpPr>
          <p:nvPr/>
        </p:nvSpPr>
        <p:spPr bwMode="auto">
          <a:xfrm>
            <a:off x="973667" y="6291263"/>
            <a:ext cx="10424584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he-IL" sz="1800">
                <a:solidFill>
                  <a:srgbClr val="000000"/>
                </a:solidFill>
              </a:rPr>
              <a:t> DBIC- early 40 mEq/L and afterward reduction-                                             suggested exponential drop from 40 to 34 mEq/L </a:t>
            </a:r>
            <a:endParaRPr lang="he-IL" altLang="he-IL" sz="1800"/>
          </a:p>
        </p:txBody>
      </p:sp>
      <p:sp>
        <p:nvSpPr>
          <p:cNvPr id="11301" name="Line 14"/>
          <p:cNvSpPr>
            <a:spLocks noChangeShapeType="1"/>
          </p:cNvSpPr>
          <p:nvPr/>
        </p:nvSpPr>
        <p:spPr bwMode="auto">
          <a:xfrm flipV="1">
            <a:off x="88900" y="5949950"/>
            <a:ext cx="823384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e-IL"/>
          </a:p>
        </p:txBody>
      </p:sp>
      <p:sp>
        <p:nvSpPr>
          <p:cNvPr id="11302" name="מלבן 10"/>
          <p:cNvSpPr>
            <a:spLocks noChangeArrowheads="1"/>
          </p:cNvSpPr>
          <p:nvPr/>
        </p:nvSpPr>
        <p:spPr bwMode="auto">
          <a:xfrm>
            <a:off x="1949033" y="5667375"/>
            <a:ext cx="28007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>
                <a:solidFill>
                  <a:srgbClr val="000000"/>
                </a:solidFill>
              </a:rPr>
              <a:t>DBIC- constant 34 mEq/L</a:t>
            </a:r>
            <a:endParaRPr lang="he-IL" altLang="he-IL" sz="1800"/>
          </a:p>
        </p:txBody>
      </p:sp>
      <p:sp>
        <p:nvSpPr>
          <p:cNvPr id="11303" name="Line 14"/>
          <p:cNvSpPr>
            <a:spLocks noChangeShapeType="1"/>
          </p:cNvSpPr>
          <p:nvPr/>
        </p:nvSpPr>
        <p:spPr bwMode="auto">
          <a:xfrm flipV="1">
            <a:off x="954618" y="2697164"/>
            <a:ext cx="952500" cy="61277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e-IL"/>
          </a:p>
        </p:txBody>
      </p:sp>
      <p:sp>
        <p:nvSpPr>
          <p:cNvPr id="11304" name="Line 14"/>
          <p:cNvSpPr>
            <a:spLocks noChangeShapeType="1"/>
          </p:cNvSpPr>
          <p:nvPr/>
        </p:nvSpPr>
        <p:spPr bwMode="auto">
          <a:xfrm flipH="1" flipV="1">
            <a:off x="1907117" y="2741614"/>
            <a:ext cx="1049867" cy="1119187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e-IL"/>
          </a:p>
        </p:txBody>
      </p:sp>
      <p:sp>
        <p:nvSpPr>
          <p:cNvPr id="11305" name="Line 14"/>
          <p:cNvSpPr>
            <a:spLocks noChangeShapeType="1"/>
          </p:cNvSpPr>
          <p:nvPr/>
        </p:nvSpPr>
        <p:spPr bwMode="auto">
          <a:xfrm>
            <a:off x="2956985" y="3838575"/>
            <a:ext cx="9283700" cy="1544638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e-IL"/>
          </a:p>
        </p:txBody>
      </p:sp>
      <p:sp>
        <p:nvSpPr>
          <p:cNvPr id="11306" name="Line 27"/>
          <p:cNvSpPr>
            <a:spLocks noChangeShapeType="1"/>
          </p:cNvSpPr>
          <p:nvPr/>
        </p:nvSpPr>
        <p:spPr bwMode="auto">
          <a:xfrm>
            <a:off x="1871134" y="908051"/>
            <a:ext cx="1248833" cy="1482725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e-IL"/>
          </a:p>
        </p:txBody>
      </p:sp>
      <p:sp>
        <p:nvSpPr>
          <p:cNvPr id="11307" name="Line 27"/>
          <p:cNvSpPr>
            <a:spLocks noChangeShapeType="1"/>
          </p:cNvSpPr>
          <p:nvPr/>
        </p:nvSpPr>
        <p:spPr bwMode="auto">
          <a:xfrm>
            <a:off x="3168651" y="2433639"/>
            <a:ext cx="8915400" cy="1609725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e-IL"/>
          </a:p>
        </p:txBody>
      </p:sp>
      <p:sp>
        <p:nvSpPr>
          <p:cNvPr id="11308" name="Rectangle 33"/>
          <p:cNvSpPr>
            <a:spLocks noChangeArrowheads="1"/>
          </p:cNvSpPr>
          <p:nvPr/>
        </p:nvSpPr>
        <p:spPr bwMode="auto">
          <a:xfrm>
            <a:off x="4952451" y="3170239"/>
            <a:ext cx="25955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/>
              <a:t>inter-dialytic alkalosis</a:t>
            </a:r>
          </a:p>
        </p:txBody>
      </p:sp>
      <p:sp>
        <p:nvSpPr>
          <p:cNvPr id="11309" name="Rectangle 34"/>
          <p:cNvSpPr>
            <a:spLocks noChangeArrowheads="1"/>
          </p:cNvSpPr>
          <p:nvPr/>
        </p:nvSpPr>
        <p:spPr bwMode="auto">
          <a:xfrm>
            <a:off x="2302933" y="2390776"/>
            <a:ext cx="1888067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he-IL" sz="1800" b="1"/>
              <a:t>post-dialtic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he-IL" sz="1800" b="1"/>
              <a:t> alkalosis</a:t>
            </a:r>
            <a:r>
              <a:rPr lang="en-US" altLang="he-IL" sz="1800"/>
              <a:t> </a:t>
            </a:r>
          </a:p>
        </p:txBody>
      </p:sp>
      <p:sp>
        <p:nvSpPr>
          <p:cNvPr id="11310" name="TextBox 6"/>
          <p:cNvSpPr txBox="1">
            <a:spLocks noChangeArrowheads="1"/>
          </p:cNvSpPr>
          <p:nvPr/>
        </p:nvSpPr>
        <p:spPr bwMode="auto">
          <a:xfrm>
            <a:off x="719667" y="4797425"/>
            <a:ext cx="762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/>
              <a:t>2 h</a:t>
            </a:r>
            <a:endParaRPr lang="he-IL" altLang="he-IL" sz="1800"/>
          </a:p>
        </p:txBody>
      </p:sp>
      <p:sp>
        <p:nvSpPr>
          <p:cNvPr id="11311" name="Text Box 39"/>
          <p:cNvSpPr txBox="1">
            <a:spLocks noChangeArrowheads="1"/>
          </p:cNvSpPr>
          <p:nvPr/>
        </p:nvSpPr>
        <p:spPr bwMode="auto">
          <a:xfrm>
            <a:off x="-2117" y="1203326"/>
            <a:ext cx="86571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None/>
            </a:pPr>
            <a:r>
              <a:rPr lang="en-US" altLang="he-IL" sz="1800"/>
              <a:t>33</a:t>
            </a:r>
          </a:p>
        </p:txBody>
      </p:sp>
      <p:sp>
        <p:nvSpPr>
          <p:cNvPr id="11312" name="Line 27"/>
          <p:cNvSpPr>
            <a:spLocks noChangeShapeType="1"/>
          </p:cNvSpPr>
          <p:nvPr/>
        </p:nvSpPr>
        <p:spPr bwMode="auto">
          <a:xfrm flipH="1">
            <a:off x="1100667" y="836614"/>
            <a:ext cx="723900" cy="549275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e-IL"/>
          </a:p>
        </p:txBody>
      </p:sp>
      <p:sp>
        <p:nvSpPr>
          <p:cNvPr id="11313" name="Text Box 18"/>
          <p:cNvSpPr txBox="1">
            <a:spLocks noChangeArrowheads="1"/>
          </p:cNvSpPr>
          <p:nvPr/>
        </p:nvSpPr>
        <p:spPr bwMode="auto">
          <a:xfrm>
            <a:off x="-10584" y="5383213"/>
            <a:ext cx="182456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None/>
            </a:pPr>
            <a:r>
              <a:rPr lang="en-US" altLang="he-IL" sz="1800"/>
              <a:t>19</a:t>
            </a:r>
          </a:p>
        </p:txBody>
      </p:sp>
      <p:cxnSp>
        <p:nvCxnSpPr>
          <p:cNvPr id="64" name="Straight Connector 2"/>
          <p:cNvCxnSpPr/>
          <p:nvPr/>
        </p:nvCxnSpPr>
        <p:spPr>
          <a:xfrm flipV="1">
            <a:off x="429685" y="3287713"/>
            <a:ext cx="433916" cy="2095500"/>
          </a:xfrm>
          <a:prstGeom prst="line">
            <a:avLst/>
          </a:prstGeom>
          <a:ln w="76200">
            <a:solidFill>
              <a:srgbClr val="FF00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27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 noChangeArrowheads="1"/>
          </p:cNvSpPr>
          <p:nvPr>
            <p:ph type="title"/>
          </p:nvPr>
        </p:nvSpPr>
        <p:spPr>
          <a:xfrm>
            <a:off x="609600" y="-315913"/>
            <a:ext cx="10972800" cy="1143001"/>
          </a:xfrm>
        </p:spPr>
        <p:txBody>
          <a:bodyPr/>
          <a:lstStyle/>
          <a:p>
            <a:endParaRPr lang="en-US" altLang="he-IL" smtClean="0"/>
          </a:p>
        </p:txBody>
      </p:sp>
      <p:pic>
        <p:nvPicPr>
          <p:cNvPr id="819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451" y="-63500"/>
            <a:ext cx="11739035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Rectangle 2"/>
          <p:cNvSpPr>
            <a:spLocks noChangeArrowheads="1"/>
          </p:cNvSpPr>
          <p:nvPr/>
        </p:nvSpPr>
        <p:spPr bwMode="auto">
          <a:xfrm>
            <a:off x="0" y="4538664"/>
            <a:ext cx="12236451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2400"/>
              <a:t>Late HD decrease in</a:t>
            </a:r>
          </a:p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2400"/>
              <a:t> </a:t>
            </a:r>
          </a:p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2400"/>
              <a:t>ratio </a:t>
            </a:r>
            <a:r>
              <a:rPr lang="en-US" altLang="he-IL" sz="2400" u="sng"/>
              <a:t>PBIC increase/</a:t>
            </a:r>
            <a:r>
              <a:rPr lang="en-US" altLang="he-IL" sz="2400"/>
              <a:t> </a:t>
            </a:r>
            <a:r>
              <a:rPr lang="en-US" altLang="he-IL" sz="2400" u="sng"/>
              <a:t>D-P BIC gradient </a:t>
            </a:r>
            <a:r>
              <a:rPr lang="en-US" altLang="he-IL" sz="2400"/>
              <a:t>&amp; probably </a:t>
            </a:r>
            <a:r>
              <a:rPr lang="en-US" altLang="he-IL" sz="2400" u="sng"/>
              <a:t>D-P BIC transfer</a:t>
            </a:r>
          </a:p>
          <a:p>
            <a:pPr algn="ctr" rtl="0" eaLnBrk="1" hangingPunct="1">
              <a:spcBef>
                <a:spcPct val="0"/>
              </a:spcBef>
              <a:buFontTx/>
              <a:buNone/>
            </a:pPr>
            <a:endParaRPr lang="en-US" altLang="he-IL" sz="2400"/>
          </a:p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2400"/>
              <a:t>may be explained by larger later P-EP BIC transfer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2400"/>
          </a:p>
        </p:txBody>
      </p:sp>
      <p:sp>
        <p:nvSpPr>
          <p:cNvPr id="8197" name="מלבן 1"/>
          <p:cNvSpPr>
            <a:spLocks noChangeArrowheads="1"/>
          </p:cNvSpPr>
          <p:nvPr/>
        </p:nvSpPr>
        <p:spPr bwMode="auto">
          <a:xfrm>
            <a:off x="4161367" y="3424238"/>
            <a:ext cx="3913717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rtl="0" eaLnBrk="1" hangingPunct="1">
              <a:lnSpc>
                <a:spcPct val="90000"/>
              </a:lnSpc>
            </a:pPr>
            <a:r>
              <a:rPr lang="en-US" altLang="he-IL" b="1"/>
              <a:t>0.44 (0.11)    0.16 (0.28)</a:t>
            </a:r>
          </a:p>
          <a:p>
            <a:pPr algn="just" rtl="0" eaLnBrk="1" hangingPunct="1">
              <a:lnSpc>
                <a:spcPct val="90000"/>
              </a:lnSpc>
            </a:pPr>
            <a:r>
              <a:rPr lang="en-US" altLang="he-IL" b="1"/>
              <a:t> p&lt;0.05</a:t>
            </a:r>
          </a:p>
        </p:txBody>
      </p:sp>
      <p:sp>
        <p:nvSpPr>
          <p:cNvPr id="8198" name="מלבן 2"/>
          <p:cNvSpPr>
            <a:spLocks noChangeArrowheads="1"/>
          </p:cNvSpPr>
          <p:nvPr/>
        </p:nvSpPr>
        <p:spPr bwMode="auto">
          <a:xfrm>
            <a:off x="7920568" y="3416300"/>
            <a:ext cx="4271433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lnSpc>
                <a:spcPct val="90000"/>
              </a:lnSpc>
            </a:pPr>
            <a:r>
              <a:rPr lang="en-US" altLang="he-IL" b="1"/>
              <a:t>0.56 (0.11)   0.28 (0.35)</a:t>
            </a:r>
          </a:p>
          <a:p>
            <a:pPr algn="l" rtl="0" eaLnBrk="1" hangingPunct="1">
              <a:lnSpc>
                <a:spcPct val="90000"/>
              </a:lnSpc>
            </a:pPr>
            <a:r>
              <a:rPr lang="en-US" altLang="he-IL" b="1"/>
              <a:t> p&lt;0.05</a:t>
            </a:r>
            <a:endParaRPr lang="en-US" altLang="he-IL" sz="1600" b="1"/>
          </a:p>
        </p:txBody>
      </p:sp>
    </p:spTree>
    <p:extLst>
      <p:ext uri="{BB962C8B-B14F-4D97-AF65-F5344CB8AC3E}">
        <p14:creationId xmlns:p14="http://schemas.microsoft.com/office/powerpoint/2010/main" val="340478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5" descr="http://image.made-in-china.com/2f0j00hCtEDBVGVioR/Interlock-Flexible-Pipe-XH-027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600" y="2927350"/>
            <a:ext cx="4141788" cy="311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מלבן 3"/>
          <p:cNvSpPr/>
          <p:nvPr/>
        </p:nvSpPr>
        <p:spPr>
          <a:xfrm>
            <a:off x="6284913" y="4132263"/>
            <a:ext cx="1795462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 rtl="0">
              <a:defRPr/>
            </a:pPr>
            <a:r>
              <a:rPr lang="en-US" sz="2000" b="1" dirty="0">
                <a:solidFill>
                  <a:schemeClr val="tx1"/>
                </a:solidFill>
              </a:rPr>
              <a:t>Plasma(P</a:t>
            </a:r>
            <a:r>
              <a:rPr lang="en-US" sz="2000" dirty="0">
                <a:solidFill>
                  <a:schemeClr val="tx1"/>
                </a:solidFill>
              </a:rPr>
              <a:t>)</a:t>
            </a:r>
          </a:p>
          <a:p>
            <a:pPr algn="just" rtl="0">
              <a:defRPr/>
            </a:pPr>
            <a:endParaRPr lang="en-US" sz="2000" dirty="0">
              <a:solidFill>
                <a:schemeClr val="tx1"/>
              </a:solidFill>
            </a:endParaRPr>
          </a:p>
          <a:p>
            <a:pPr algn="just" rtl="0">
              <a:defRPr/>
            </a:pPr>
            <a:r>
              <a:rPr lang="en-US" sz="2000" b="1" dirty="0">
                <a:solidFill>
                  <a:schemeClr val="tx1"/>
                </a:solidFill>
              </a:rPr>
              <a:t>PBIC</a:t>
            </a:r>
            <a:endParaRPr lang="he-IL" sz="2000" b="1" dirty="0">
              <a:solidFill>
                <a:schemeClr val="tx1"/>
              </a:solidFill>
            </a:endParaRPr>
          </a:p>
          <a:p>
            <a:pPr algn="just" rtl="0">
              <a:defRPr/>
            </a:pPr>
            <a:endParaRPr lang="en-US" sz="20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US" sz="2000" b="1" dirty="0">
                <a:solidFill>
                  <a:schemeClr val="tx1"/>
                </a:solidFill>
              </a:rPr>
              <a:t>   </a:t>
            </a:r>
          </a:p>
        </p:txBody>
      </p:sp>
      <p:cxnSp>
        <p:nvCxnSpPr>
          <p:cNvPr id="14" name="מחבר חץ ישר 13"/>
          <p:cNvCxnSpPr/>
          <p:nvPr/>
        </p:nvCxnSpPr>
        <p:spPr>
          <a:xfrm flipV="1">
            <a:off x="7032625" y="4687888"/>
            <a:ext cx="0" cy="30956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6" name="TextBox 41"/>
          <p:cNvSpPr txBox="1">
            <a:spLocks noChangeArrowheads="1"/>
          </p:cNvSpPr>
          <p:nvPr/>
        </p:nvSpPr>
        <p:spPr bwMode="auto">
          <a:xfrm>
            <a:off x="4611688" y="9525"/>
            <a:ext cx="41449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/>
              <a:t>CURRENT OPTIONS –FIEXFIED DBIC</a:t>
            </a:r>
            <a:endParaRPr lang="he-IL" altLang="he-IL" sz="1800"/>
          </a:p>
        </p:txBody>
      </p:sp>
      <p:pic>
        <p:nvPicPr>
          <p:cNvPr id="10247" name="Picture 5" descr="http://image.made-in-china.com/2f0j00hCtEDBVGVioR/Interlock-Flexible-Pipe-XH-027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925" y="-461963"/>
            <a:ext cx="4141788" cy="3111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8" name="מלבן 4"/>
          <p:cNvSpPr>
            <a:spLocks noChangeArrowheads="1"/>
          </p:cNvSpPr>
          <p:nvPr/>
        </p:nvSpPr>
        <p:spPr bwMode="auto">
          <a:xfrm>
            <a:off x="5097859" y="273058"/>
            <a:ext cx="21034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/>
              <a:t>P-EP BIC transfer</a:t>
            </a:r>
            <a:endParaRPr lang="he-IL" altLang="he-IL" sz="1800" b="1" dirty="0"/>
          </a:p>
        </p:txBody>
      </p:sp>
      <p:sp>
        <p:nvSpPr>
          <p:cNvPr id="26" name="מלבן 25"/>
          <p:cNvSpPr/>
          <p:nvPr/>
        </p:nvSpPr>
        <p:spPr>
          <a:xfrm>
            <a:off x="6284913" y="573088"/>
            <a:ext cx="1797050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 rtl="0">
              <a:defRPr/>
            </a:pPr>
            <a:r>
              <a:rPr lang="en-US" sz="2000" b="1" dirty="0" smtClean="0">
                <a:solidFill>
                  <a:schemeClr val="tx1"/>
                </a:solidFill>
              </a:rPr>
              <a:t>Plasma (</a:t>
            </a:r>
            <a:r>
              <a:rPr lang="en-US" sz="2000" b="1" dirty="0">
                <a:solidFill>
                  <a:schemeClr val="tx1"/>
                </a:solidFill>
              </a:rPr>
              <a:t>P</a:t>
            </a:r>
            <a:r>
              <a:rPr lang="en-US" sz="2000" dirty="0">
                <a:solidFill>
                  <a:schemeClr val="tx1"/>
                </a:solidFill>
              </a:rPr>
              <a:t>)  </a:t>
            </a:r>
          </a:p>
          <a:p>
            <a:pPr algn="just" rtl="0">
              <a:defRPr/>
            </a:pPr>
            <a:endParaRPr lang="en-US" sz="2000" dirty="0">
              <a:solidFill>
                <a:schemeClr val="tx1"/>
              </a:solidFill>
            </a:endParaRPr>
          </a:p>
          <a:p>
            <a:pPr algn="just" rtl="0">
              <a:defRPr/>
            </a:pPr>
            <a:r>
              <a:rPr lang="en-US" sz="2000" b="1" dirty="0">
                <a:solidFill>
                  <a:schemeClr val="tx1"/>
                </a:solidFill>
              </a:rPr>
              <a:t>PBIC</a:t>
            </a:r>
            <a:endParaRPr lang="he-IL" sz="2000" b="1" dirty="0">
              <a:solidFill>
                <a:schemeClr val="tx1"/>
              </a:solidFill>
            </a:endParaRPr>
          </a:p>
          <a:p>
            <a:pPr algn="just" rtl="0">
              <a:defRPr/>
            </a:pPr>
            <a:endParaRPr lang="en-US" sz="20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US" sz="2000" b="1" dirty="0">
                <a:solidFill>
                  <a:schemeClr val="tx1"/>
                </a:solidFill>
              </a:rPr>
              <a:t>   </a:t>
            </a:r>
          </a:p>
        </p:txBody>
      </p:sp>
      <p:sp>
        <p:nvSpPr>
          <p:cNvPr id="29" name="מלבן מעוגל 28"/>
          <p:cNvSpPr/>
          <p:nvPr/>
        </p:nvSpPr>
        <p:spPr>
          <a:xfrm>
            <a:off x="0" y="333375"/>
            <a:ext cx="5384801" cy="475138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>
              <a:defRPr/>
            </a:pPr>
            <a:endParaRPr lang="he-IL" b="1" dirty="0">
              <a:solidFill>
                <a:schemeClr val="tx1"/>
              </a:solidFill>
            </a:endParaRPr>
          </a:p>
        </p:txBody>
      </p:sp>
      <p:sp>
        <p:nvSpPr>
          <p:cNvPr id="10251" name="מלבן 13"/>
          <p:cNvSpPr>
            <a:spLocks noChangeArrowheads="1"/>
          </p:cNvSpPr>
          <p:nvPr/>
        </p:nvSpPr>
        <p:spPr bwMode="auto">
          <a:xfrm>
            <a:off x="7563862" y="286508"/>
            <a:ext cx="2717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/>
              <a:t> D-P BIC transfer</a:t>
            </a:r>
            <a:endParaRPr lang="he-IL" altLang="he-IL" sz="1800" b="1" dirty="0"/>
          </a:p>
        </p:txBody>
      </p:sp>
      <p:sp>
        <p:nvSpPr>
          <p:cNvPr id="10252" name="TextBox 32"/>
          <p:cNvSpPr txBox="1">
            <a:spLocks noChangeArrowheads="1"/>
          </p:cNvSpPr>
          <p:nvPr/>
        </p:nvSpPr>
        <p:spPr bwMode="auto">
          <a:xfrm>
            <a:off x="8807451" y="1052514"/>
            <a:ext cx="6000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/>
              <a:t>40</a:t>
            </a:r>
            <a:endParaRPr lang="he-IL" altLang="he-IL" sz="1800" b="1" dirty="0"/>
          </a:p>
        </p:txBody>
      </p:sp>
      <p:sp>
        <p:nvSpPr>
          <p:cNvPr id="34" name="מלבן מעוגל 33"/>
          <p:cNvSpPr/>
          <p:nvPr/>
        </p:nvSpPr>
        <p:spPr>
          <a:xfrm>
            <a:off x="8724900" y="333376"/>
            <a:ext cx="1943100" cy="482441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rtl="0">
              <a:defRPr/>
            </a:pPr>
            <a:r>
              <a:rPr lang="en-US" b="1" dirty="0">
                <a:solidFill>
                  <a:schemeClr val="tx1"/>
                </a:solidFill>
              </a:rPr>
              <a:t>       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254" name="מלבן 4"/>
          <p:cNvSpPr>
            <a:spLocks noChangeArrowheads="1"/>
          </p:cNvSpPr>
          <p:nvPr/>
        </p:nvSpPr>
        <p:spPr bwMode="auto">
          <a:xfrm>
            <a:off x="8882064" y="4303714"/>
            <a:ext cx="5048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/>
              <a:t> </a:t>
            </a:r>
            <a:r>
              <a:rPr lang="en-US" altLang="he-IL" sz="1800" b="1" dirty="0" smtClean="0"/>
              <a:t>35</a:t>
            </a:r>
            <a:endParaRPr lang="he-IL" altLang="he-IL" sz="1800" dirty="0"/>
          </a:p>
        </p:txBody>
      </p:sp>
      <p:cxnSp>
        <p:nvCxnSpPr>
          <p:cNvPr id="38" name="מחבר חץ ישר 37"/>
          <p:cNvCxnSpPr/>
          <p:nvPr/>
        </p:nvCxnSpPr>
        <p:spPr>
          <a:xfrm flipV="1">
            <a:off x="8555039" y="1323976"/>
            <a:ext cx="15875" cy="193675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56" name="מלבן 13"/>
          <p:cNvSpPr>
            <a:spLocks noChangeArrowheads="1"/>
          </p:cNvSpPr>
          <p:nvPr/>
        </p:nvSpPr>
        <p:spPr bwMode="auto">
          <a:xfrm>
            <a:off x="7624763" y="3922714"/>
            <a:ext cx="2717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800" b="1"/>
              <a:t> D-P BIC transfer</a:t>
            </a:r>
            <a:endParaRPr lang="he-IL" altLang="he-IL" sz="1800" b="1"/>
          </a:p>
        </p:txBody>
      </p:sp>
      <p:cxnSp>
        <p:nvCxnSpPr>
          <p:cNvPr id="41" name="מחבר חץ ישר 40"/>
          <p:cNvCxnSpPr/>
          <p:nvPr/>
        </p:nvCxnSpPr>
        <p:spPr>
          <a:xfrm flipH="1" flipV="1">
            <a:off x="7027863" y="4519614"/>
            <a:ext cx="0" cy="212725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58" name="מלבן 15"/>
          <p:cNvSpPr>
            <a:spLocks noChangeArrowheads="1"/>
          </p:cNvSpPr>
          <p:nvPr/>
        </p:nvSpPr>
        <p:spPr bwMode="auto">
          <a:xfrm>
            <a:off x="8915400" y="-1588"/>
            <a:ext cx="15192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>
                <a:solidFill>
                  <a:srgbClr val="000000"/>
                </a:solidFill>
              </a:rPr>
              <a:t>Dialysate(D</a:t>
            </a:r>
            <a:r>
              <a:rPr lang="en-US" altLang="he-IL" sz="1800" dirty="0">
                <a:solidFill>
                  <a:srgbClr val="000000"/>
                </a:solidFill>
              </a:rPr>
              <a:t>)</a:t>
            </a:r>
            <a:endParaRPr lang="he-IL" altLang="he-IL" sz="1800" dirty="0"/>
          </a:p>
        </p:txBody>
      </p:sp>
      <p:cxnSp>
        <p:nvCxnSpPr>
          <p:cNvPr id="32" name="מחבר חץ ישר 31"/>
          <p:cNvCxnSpPr/>
          <p:nvPr/>
        </p:nvCxnSpPr>
        <p:spPr>
          <a:xfrm flipH="1" flipV="1">
            <a:off x="5502275" y="4427539"/>
            <a:ext cx="0" cy="561975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מחבר חץ ישר 36"/>
          <p:cNvCxnSpPr/>
          <p:nvPr/>
        </p:nvCxnSpPr>
        <p:spPr>
          <a:xfrm flipV="1">
            <a:off x="5502275" y="4679951"/>
            <a:ext cx="0" cy="30956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61" name="מלבן 54"/>
          <p:cNvSpPr>
            <a:spLocks noChangeArrowheads="1"/>
          </p:cNvSpPr>
          <p:nvPr/>
        </p:nvSpPr>
        <p:spPr bwMode="auto">
          <a:xfrm>
            <a:off x="-56445" y="5372100"/>
            <a:ext cx="1262533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2400" dirty="0" smtClean="0"/>
              <a:t>BIC </a:t>
            </a:r>
            <a:r>
              <a:rPr lang="en-US" altLang="he-IL" sz="2400" dirty="0"/>
              <a:t>transfer from dialysate (</a:t>
            </a:r>
            <a:r>
              <a:rPr lang="en-US" altLang="he-IL" sz="2400" dirty="0" smtClean="0"/>
              <a:t>D) to </a:t>
            </a:r>
            <a:r>
              <a:rPr lang="en-US" altLang="he-IL" sz="2400" dirty="0"/>
              <a:t>expanded extra-plasma (EP</a:t>
            </a:r>
            <a:r>
              <a:rPr lang="en-US" altLang="he-IL" sz="2400" dirty="0" smtClean="0"/>
              <a:t>) through </a:t>
            </a:r>
            <a:r>
              <a:rPr lang="en-US" altLang="he-IL" sz="2400" dirty="0"/>
              <a:t>narrow plasma (P</a:t>
            </a:r>
            <a:r>
              <a:rPr lang="en-US" altLang="he-IL" sz="2400" dirty="0" smtClean="0"/>
              <a:t>). </a:t>
            </a:r>
            <a:r>
              <a:rPr lang="en-US" altLang="he-IL" sz="2400" dirty="0" smtClean="0">
                <a:solidFill>
                  <a:srgbClr val="000000"/>
                </a:solidFill>
              </a:rPr>
              <a:t>PBIC increase, reach </a:t>
            </a:r>
            <a:r>
              <a:rPr lang="en-US" altLang="he-IL" sz="2400" dirty="0">
                <a:solidFill>
                  <a:srgbClr val="000000"/>
                </a:solidFill>
              </a:rPr>
              <a:t>alkalotic range </a:t>
            </a:r>
            <a:r>
              <a:rPr lang="en-US" altLang="he-IL" sz="2400" dirty="0" smtClean="0">
                <a:solidFill>
                  <a:srgbClr val="000000"/>
                </a:solidFill>
              </a:rPr>
              <a:t>&amp; counteracts </a:t>
            </a:r>
            <a:r>
              <a:rPr lang="en-US" altLang="he-IL" sz="2400" dirty="0">
                <a:solidFill>
                  <a:srgbClr val="000000"/>
                </a:solidFill>
              </a:rPr>
              <a:t>D-P BIC gradient &amp; </a:t>
            </a:r>
            <a:r>
              <a:rPr lang="en-US" altLang="he-IL" sz="2400" dirty="0" smtClean="0">
                <a:solidFill>
                  <a:srgbClr val="000000"/>
                </a:solidFill>
              </a:rPr>
              <a:t>transfer                limiting </a:t>
            </a:r>
            <a:r>
              <a:rPr lang="en-US" altLang="he-IL" sz="2400" dirty="0">
                <a:solidFill>
                  <a:srgbClr val="000000"/>
                </a:solidFill>
              </a:rPr>
              <a:t>acidosis correction</a:t>
            </a:r>
          </a:p>
          <a:p>
            <a:pPr algn="l" rtl="0" eaLnBrk="1" hangingPunct="1">
              <a:spcBef>
                <a:spcPct val="0"/>
              </a:spcBef>
              <a:buFontTx/>
              <a:buNone/>
            </a:pPr>
            <a:endParaRPr lang="en-US" altLang="he-IL" sz="2400" dirty="0">
              <a:solidFill>
                <a:srgbClr val="000000"/>
              </a:solidFill>
            </a:endParaRPr>
          </a:p>
          <a:p>
            <a:pPr algn="l" rtl="0" eaLnBrk="1" hangingPunct="1">
              <a:spcBef>
                <a:spcPct val="0"/>
              </a:spcBef>
              <a:buFontTx/>
              <a:buNone/>
            </a:pPr>
            <a:endParaRPr lang="en-US" altLang="he-IL" sz="2400" dirty="0">
              <a:solidFill>
                <a:srgbClr val="000000"/>
              </a:solidFill>
            </a:endParaRPr>
          </a:p>
        </p:txBody>
      </p:sp>
      <p:sp>
        <p:nvSpPr>
          <p:cNvPr id="10262" name="מלבן 55"/>
          <p:cNvSpPr>
            <a:spLocks noChangeArrowheads="1"/>
          </p:cNvSpPr>
          <p:nvPr/>
        </p:nvSpPr>
        <p:spPr bwMode="auto">
          <a:xfrm>
            <a:off x="0" y="2576150"/>
            <a:ext cx="57340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 smtClean="0">
                <a:solidFill>
                  <a:srgbClr val="000000"/>
                </a:solidFill>
              </a:rPr>
              <a:t>Large Extra </a:t>
            </a:r>
            <a:r>
              <a:rPr lang="en-US" altLang="he-IL" sz="1800" b="1" dirty="0">
                <a:solidFill>
                  <a:srgbClr val="000000"/>
                </a:solidFill>
              </a:rPr>
              <a:t>Plasma compartments (EP) </a:t>
            </a:r>
            <a:endParaRPr lang="he-IL" altLang="he-IL" sz="1800" b="1" dirty="0">
              <a:solidFill>
                <a:srgbClr val="000000"/>
              </a:solidFill>
            </a:endParaRPr>
          </a:p>
        </p:txBody>
      </p:sp>
      <p:sp>
        <p:nvSpPr>
          <p:cNvPr id="10263" name="מלבן 4"/>
          <p:cNvSpPr>
            <a:spLocks noChangeArrowheads="1"/>
          </p:cNvSpPr>
          <p:nvPr/>
        </p:nvSpPr>
        <p:spPr bwMode="auto">
          <a:xfrm>
            <a:off x="6706855" y="4117055"/>
            <a:ext cx="56945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/>
              <a:t> 26 </a:t>
            </a:r>
            <a:endParaRPr lang="en-US" altLang="he-IL" sz="1800" b="1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 b="1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 smtClean="0"/>
              <a:t>2h</a:t>
            </a:r>
            <a:endParaRPr lang="he-IL" altLang="he-IL" sz="1800" dirty="0"/>
          </a:p>
        </p:txBody>
      </p:sp>
      <p:sp>
        <p:nvSpPr>
          <p:cNvPr id="10264" name="מלבן 4"/>
          <p:cNvSpPr>
            <a:spLocks noChangeArrowheads="1"/>
          </p:cNvSpPr>
          <p:nvPr/>
        </p:nvSpPr>
        <p:spPr bwMode="auto">
          <a:xfrm>
            <a:off x="8302626" y="4973638"/>
            <a:ext cx="5048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/>
              <a:t> 19</a:t>
            </a:r>
            <a:endParaRPr lang="he-IL" altLang="he-IL" sz="1800"/>
          </a:p>
        </p:txBody>
      </p:sp>
      <p:sp>
        <p:nvSpPr>
          <p:cNvPr id="10265" name="מלבן 4"/>
          <p:cNvSpPr>
            <a:spLocks noChangeArrowheads="1"/>
          </p:cNvSpPr>
          <p:nvPr/>
        </p:nvSpPr>
        <p:spPr bwMode="auto">
          <a:xfrm>
            <a:off x="8302626" y="1671639"/>
            <a:ext cx="5048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/>
              <a:t> 24</a:t>
            </a:r>
            <a:endParaRPr lang="he-IL" altLang="he-IL" sz="1800"/>
          </a:p>
        </p:txBody>
      </p:sp>
      <p:sp>
        <p:nvSpPr>
          <p:cNvPr id="10266" name="מלבן 4"/>
          <p:cNvSpPr>
            <a:spLocks noChangeArrowheads="1"/>
          </p:cNvSpPr>
          <p:nvPr/>
        </p:nvSpPr>
        <p:spPr bwMode="auto">
          <a:xfrm>
            <a:off x="4595020" y="4107657"/>
            <a:ext cx="118586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 smtClean="0"/>
              <a:t>         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 smtClean="0"/>
              <a:t>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 smtClean="0"/>
              <a:t>  4h</a:t>
            </a:r>
            <a:endParaRPr lang="he-IL" altLang="he-IL" sz="1800" dirty="0"/>
          </a:p>
        </p:txBody>
      </p:sp>
      <p:sp>
        <p:nvSpPr>
          <p:cNvPr id="10267" name="מלבן 4"/>
          <p:cNvSpPr>
            <a:spLocks noChangeArrowheads="1"/>
          </p:cNvSpPr>
          <p:nvPr/>
        </p:nvSpPr>
        <p:spPr bwMode="auto">
          <a:xfrm>
            <a:off x="6096794" y="585311"/>
            <a:ext cx="117951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/>
              <a:t> </a:t>
            </a:r>
            <a:r>
              <a:rPr lang="en-US" altLang="he-IL" sz="1800" b="1" dirty="0" smtClean="0"/>
              <a:t>32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 b="1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 b="1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 smtClean="0"/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 smtClean="0"/>
              <a:t>2h</a:t>
            </a:r>
            <a:endParaRPr lang="he-IL" altLang="he-IL" sz="1800" dirty="0"/>
          </a:p>
        </p:txBody>
      </p:sp>
      <p:sp>
        <p:nvSpPr>
          <p:cNvPr id="10268" name="מלבן 4"/>
          <p:cNvSpPr>
            <a:spLocks noChangeArrowheads="1"/>
          </p:cNvSpPr>
          <p:nvPr/>
        </p:nvSpPr>
        <p:spPr bwMode="auto">
          <a:xfrm>
            <a:off x="4648994" y="529749"/>
            <a:ext cx="1069975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/>
              <a:t> </a:t>
            </a:r>
            <a:r>
              <a:rPr lang="en-US" altLang="he-IL" sz="1800" b="1" dirty="0" smtClean="0"/>
              <a:t>35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 b="1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 smtClean="0"/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 smtClean="0"/>
              <a:t>4h</a:t>
            </a:r>
            <a:endParaRPr lang="he-IL" altLang="he-IL" sz="1800" dirty="0"/>
          </a:p>
        </p:txBody>
      </p:sp>
      <p:sp>
        <p:nvSpPr>
          <p:cNvPr id="10269" name="מלבן 4"/>
          <p:cNvSpPr>
            <a:spLocks noChangeArrowheads="1"/>
          </p:cNvSpPr>
          <p:nvPr/>
        </p:nvSpPr>
        <p:spPr bwMode="auto">
          <a:xfrm>
            <a:off x="7991476" y="1271589"/>
            <a:ext cx="5064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/>
              <a:t> 26</a:t>
            </a:r>
            <a:endParaRPr lang="he-IL" altLang="he-IL" sz="1800"/>
          </a:p>
        </p:txBody>
      </p:sp>
      <p:cxnSp>
        <p:nvCxnSpPr>
          <p:cNvPr id="61" name="מחבר חץ ישר 60"/>
          <p:cNvCxnSpPr/>
          <p:nvPr/>
        </p:nvCxnSpPr>
        <p:spPr>
          <a:xfrm flipV="1">
            <a:off x="7119289" y="923926"/>
            <a:ext cx="0" cy="557212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מחבר חץ ישר 64"/>
          <p:cNvCxnSpPr/>
          <p:nvPr/>
        </p:nvCxnSpPr>
        <p:spPr>
          <a:xfrm flipV="1">
            <a:off x="5419725" y="877888"/>
            <a:ext cx="0" cy="639762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74" name="מלבן 17"/>
          <p:cNvSpPr>
            <a:spLocks noChangeArrowheads="1"/>
          </p:cNvSpPr>
          <p:nvPr/>
        </p:nvSpPr>
        <p:spPr bwMode="auto">
          <a:xfrm>
            <a:off x="6057900" y="2354264"/>
            <a:ext cx="21161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/>
              <a:t>D-EP BIC transfer</a:t>
            </a:r>
            <a:endParaRPr lang="he-IL" altLang="he-IL" sz="1800" b="1"/>
          </a:p>
        </p:txBody>
      </p:sp>
      <p:sp>
        <p:nvSpPr>
          <p:cNvPr id="9" name="קשת 8"/>
          <p:cNvSpPr/>
          <p:nvPr/>
        </p:nvSpPr>
        <p:spPr>
          <a:xfrm>
            <a:off x="5576888" y="877889"/>
            <a:ext cx="3148012" cy="892175"/>
          </a:xfrm>
          <a:prstGeom prst="arc">
            <a:avLst/>
          </a:prstGeom>
          <a:ln w="76200">
            <a:noFill/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he-IL"/>
          </a:p>
        </p:txBody>
      </p:sp>
      <p:sp>
        <p:nvSpPr>
          <p:cNvPr id="70" name="קשת 69"/>
          <p:cNvSpPr/>
          <p:nvPr/>
        </p:nvSpPr>
        <p:spPr>
          <a:xfrm rot="509726">
            <a:off x="5340350" y="4518025"/>
            <a:ext cx="3354388" cy="558800"/>
          </a:xfrm>
          <a:prstGeom prst="arc">
            <a:avLst>
              <a:gd name="adj1" fmla="val 19839718"/>
              <a:gd name="adj2" fmla="val 0"/>
            </a:avLst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he-IL"/>
          </a:p>
        </p:txBody>
      </p:sp>
      <p:cxnSp>
        <p:nvCxnSpPr>
          <p:cNvPr id="27" name="מחבר ישר 26"/>
          <p:cNvCxnSpPr>
            <a:endCxn id="70" idx="0"/>
          </p:cNvCxnSpPr>
          <p:nvPr/>
        </p:nvCxnSpPr>
        <p:spPr>
          <a:xfrm>
            <a:off x="6684963" y="4511675"/>
            <a:ext cx="842962" cy="90488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מחבר ישר 75"/>
          <p:cNvCxnSpPr/>
          <p:nvPr/>
        </p:nvCxnSpPr>
        <p:spPr>
          <a:xfrm>
            <a:off x="5243513" y="4483100"/>
            <a:ext cx="1441450" cy="25400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83" name="TextBox 94"/>
          <p:cNvSpPr txBox="1">
            <a:spLocks noChangeArrowheads="1"/>
          </p:cNvSpPr>
          <p:nvPr/>
        </p:nvSpPr>
        <p:spPr bwMode="auto">
          <a:xfrm>
            <a:off x="8882064" y="1420813"/>
            <a:ext cx="135904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dirty="0" smtClean="0"/>
              <a:t> gradient</a:t>
            </a:r>
            <a:r>
              <a:rPr lang="he-IL" altLang="he-IL" sz="1800" dirty="0" smtClean="0"/>
              <a:t>16</a:t>
            </a:r>
            <a:endParaRPr lang="he-IL" altLang="he-IL" sz="1800" dirty="0"/>
          </a:p>
        </p:txBody>
      </p:sp>
      <p:sp>
        <p:nvSpPr>
          <p:cNvPr id="96" name="קשת 95"/>
          <p:cNvSpPr/>
          <p:nvPr/>
        </p:nvSpPr>
        <p:spPr>
          <a:xfrm rot="509726">
            <a:off x="5395914" y="922339"/>
            <a:ext cx="3354387" cy="560387"/>
          </a:xfrm>
          <a:prstGeom prst="arc">
            <a:avLst>
              <a:gd name="adj1" fmla="val 19839718"/>
              <a:gd name="adj2" fmla="val 0"/>
            </a:avLst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he-IL"/>
          </a:p>
        </p:txBody>
      </p:sp>
      <p:cxnSp>
        <p:nvCxnSpPr>
          <p:cNvPr id="98" name="מחבר ישר 97"/>
          <p:cNvCxnSpPr/>
          <p:nvPr/>
        </p:nvCxnSpPr>
        <p:spPr>
          <a:xfrm>
            <a:off x="6743700" y="919164"/>
            <a:ext cx="844550" cy="90487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מחבר ישר 98"/>
          <p:cNvCxnSpPr/>
          <p:nvPr/>
        </p:nvCxnSpPr>
        <p:spPr>
          <a:xfrm>
            <a:off x="5318125" y="890589"/>
            <a:ext cx="1557338" cy="28575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83" name="קשת 11282"/>
          <p:cNvSpPr/>
          <p:nvPr/>
        </p:nvSpPr>
        <p:spPr>
          <a:xfrm rot="10800000">
            <a:off x="6853238" y="1268413"/>
            <a:ext cx="3706812" cy="373062"/>
          </a:xfrm>
          <a:prstGeom prst="arc">
            <a:avLst/>
          </a:prstGeom>
          <a:ln w="762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he-IL"/>
          </a:p>
        </p:txBody>
      </p:sp>
      <p:sp>
        <p:nvSpPr>
          <p:cNvPr id="109" name="קשת 108"/>
          <p:cNvSpPr/>
          <p:nvPr/>
        </p:nvSpPr>
        <p:spPr>
          <a:xfrm rot="11367334">
            <a:off x="5232400" y="1123950"/>
            <a:ext cx="3532188" cy="400050"/>
          </a:xfrm>
          <a:prstGeom prst="arc">
            <a:avLst>
              <a:gd name="adj1" fmla="val 16200000"/>
              <a:gd name="adj2" fmla="val 21551033"/>
            </a:avLst>
          </a:prstGeom>
          <a:ln w="762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he-IL"/>
          </a:p>
        </p:txBody>
      </p:sp>
      <p:sp>
        <p:nvSpPr>
          <p:cNvPr id="110" name="קשת 109"/>
          <p:cNvSpPr/>
          <p:nvPr/>
        </p:nvSpPr>
        <p:spPr>
          <a:xfrm rot="10800000">
            <a:off x="6831013" y="4652963"/>
            <a:ext cx="3706812" cy="373062"/>
          </a:xfrm>
          <a:prstGeom prst="arc">
            <a:avLst/>
          </a:prstGeom>
          <a:ln w="762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he-IL"/>
          </a:p>
        </p:txBody>
      </p:sp>
      <p:sp>
        <p:nvSpPr>
          <p:cNvPr id="111" name="קשת 110"/>
          <p:cNvSpPr/>
          <p:nvPr/>
        </p:nvSpPr>
        <p:spPr>
          <a:xfrm rot="11371972">
            <a:off x="5180013" y="4548188"/>
            <a:ext cx="3516312" cy="373062"/>
          </a:xfrm>
          <a:prstGeom prst="arc">
            <a:avLst>
              <a:gd name="adj1" fmla="val 16200000"/>
              <a:gd name="adj2" fmla="val 21514794"/>
            </a:avLst>
          </a:prstGeom>
          <a:ln w="762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he-IL"/>
          </a:p>
        </p:txBody>
      </p:sp>
      <p:cxnSp>
        <p:nvCxnSpPr>
          <p:cNvPr id="3" name="מחבר חץ ישר 2"/>
          <p:cNvCxnSpPr>
            <a:stCxn id="10258" idx="1"/>
          </p:cNvCxnSpPr>
          <p:nvPr/>
        </p:nvCxnSpPr>
        <p:spPr>
          <a:xfrm flipH="1">
            <a:off x="7680326" y="182563"/>
            <a:ext cx="1235075" cy="1270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מחבר חץ ישר 52"/>
          <p:cNvCxnSpPr/>
          <p:nvPr/>
        </p:nvCxnSpPr>
        <p:spPr>
          <a:xfrm flipH="1">
            <a:off x="5205414" y="171451"/>
            <a:ext cx="1150937" cy="11113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94"/>
          <p:cNvSpPr txBox="1">
            <a:spLocks noChangeArrowheads="1"/>
          </p:cNvSpPr>
          <p:nvPr/>
        </p:nvSpPr>
        <p:spPr bwMode="auto">
          <a:xfrm>
            <a:off x="8807452" y="4573516"/>
            <a:ext cx="143365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dirty="0" smtClean="0"/>
              <a:t> gradient</a:t>
            </a:r>
            <a:r>
              <a:rPr lang="he-IL" altLang="he-IL" sz="1800" dirty="0" smtClean="0"/>
              <a:t>16</a:t>
            </a:r>
            <a:endParaRPr lang="he-IL" altLang="he-IL" sz="1800" dirty="0"/>
          </a:p>
        </p:txBody>
      </p:sp>
      <p:cxnSp>
        <p:nvCxnSpPr>
          <p:cNvPr id="56" name="מחבר חץ ישר 55"/>
          <p:cNvCxnSpPr/>
          <p:nvPr/>
        </p:nvCxnSpPr>
        <p:spPr>
          <a:xfrm flipH="1">
            <a:off x="4611688" y="2750345"/>
            <a:ext cx="5179218" cy="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מלבן 4"/>
          <p:cNvSpPr>
            <a:spLocks noChangeArrowheads="1"/>
          </p:cNvSpPr>
          <p:nvPr/>
        </p:nvSpPr>
        <p:spPr bwMode="auto">
          <a:xfrm>
            <a:off x="4912519" y="3893185"/>
            <a:ext cx="21034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/>
              <a:t>P-EP BIC transfer</a:t>
            </a:r>
            <a:endParaRPr lang="he-IL" altLang="he-IL" sz="1800" b="1" dirty="0"/>
          </a:p>
        </p:txBody>
      </p:sp>
      <p:cxnSp>
        <p:nvCxnSpPr>
          <p:cNvPr id="59" name="מחבר חץ ישר 58"/>
          <p:cNvCxnSpPr/>
          <p:nvPr/>
        </p:nvCxnSpPr>
        <p:spPr>
          <a:xfrm flipH="1">
            <a:off x="5130007" y="3711288"/>
            <a:ext cx="1150937" cy="11113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מלבן 15"/>
          <p:cNvSpPr>
            <a:spLocks noChangeArrowheads="1"/>
          </p:cNvSpPr>
          <p:nvPr/>
        </p:nvSpPr>
        <p:spPr bwMode="auto">
          <a:xfrm>
            <a:off x="8764661" y="3419406"/>
            <a:ext cx="15192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>
                <a:solidFill>
                  <a:srgbClr val="000000"/>
                </a:solidFill>
              </a:rPr>
              <a:t>Dialysate(D</a:t>
            </a:r>
            <a:r>
              <a:rPr lang="en-US" altLang="he-IL" sz="1800" dirty="0">
                <a:solidFill>
                  <a:srgbClr val="000000"/>
                </a:solidFill>
              </a:rPr>
              <a:t>)</a:t>
            </a:r>
            <a:endParaRPr lang="he-IL" altLang="he-IL" sz="1800" dirty="0"/>
          </a:p>
        </p:txBody>
      </p:sp>
      <p:cxnSp>
        <p:nvCxnSpPr>
          <p:cNvPr id="62" name="מחבר חץ ישר 61"/>
          <p:cNvCxnSpPr/>
          <p:nvPr/>
        </p:nvCxnSpPr>
        <p:spPr>
          <a:xfrm flipH="1">
            <a:off x="7489825" y="3684301"/>
            <a:ext cx="1235075" cy="1270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5593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="" xmlns:a16="http://schemas.microsoft.com/office/drawing/2014/main" id="{52B7109D-4238-4D44-873A-8F73E24E74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1389" y="2817814"/>
            <a:ext cx="5127625" cy="430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כותרת 1">
            <a:extLst>
              <a:ext uri="{FF2B5EF4-FFF2-40B4-BE49-F238E27FC236}">
                <a16:creationId xmlns="" xmlns:a16="http://schemas.microsoft.com/office/drawing/2014/main" id="{6BC4EAC0-BA97-4CCD-B78F-776A14756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33375"/>
            <a:ext cx="11984038" cy="1143000"/>
          </a:xfrm>
        </p:spPr>
        <p:txBody>
          <a:bodyPr rtlCol="1">
            <a:normAutofit fontScale="90000"/>
          </a:bodyPr>
          <a:lstStyle/>
          <a:p>
            <a:pPr algn="l" rtl="0">
              <a:defRPr/>
            </a:pPr>
            <a:r>
              <a:rPr lang="en-US" sz="2700" b="1" dirty="0">
                <a:solidFill>
                  <a:srgbClr val="002060"/>
                </a:solidFill>
              </a:rPr>
              <a:t/>
            </a:r>
            <a:br>
              <a:rPr lang="en-US" sz="2700" b="1" dirty="0">
                <a:solidFill>
                  <a:srgbClr val="002060"/>
                </a:solidFill>
              </a:rPr>
            </a:br>
            <a:r>
              <a:rPr lang="en-US" sz="2700" b="1" dirty="0">
                <a:solidFill>
                  <a:srgbClr val="002060"/>
                </a:solidFill>
              </a:rPr>
              <a:t>Clinical Study. Intra-</a:t>
            </a:r>
            <a:r>
              <a:rPr lang="en-US" sz="2700" b="1" dirty="0" err="1">
                <a:solidFill>
                  <a:srgbClr val="002060"/>
                </a:solidFill>
              </a:rPr>
              <a:t>dialytic</a:t>
            </a:r>
            <a:r>
              <a:rPr lang="en-US" sz="2700" b="1" dirty="0">
                <a:solidFill>
                  <a:srgbClr val="002060"/>
                </a:solidFill>
              </a:rPr>
              <a:t> </a:t>
            </a:r>
            <a:r>
              <a:rPr lang="en-US" sz="2700" b="1" dirty="0" err="1">
                <a:solidFill>
                  <a:srgbClr val="002060"/>
                </a:solidFill>
              </a:rPr>
              <a:t>Hypercapnic</a:t>
            </a:r>
            <a:r>
              <a:rPr lang="en-US" sz="2700" b="1" dirty="0">
                <a:solidFill>
                  <a:srgbClr val="002060"/>
                </a:solidFill>
              </a:rPr>
              <a:t> Respiratory Failure Managed by Noninvasive  Assisted Ventilation Am J </a:t>
            </a:r>
            <a:r>
              <a:rPr lang="en-US" sz="2700" b="1" dirty="0" err="1">
                <a:solidFill>
                  <a:srgbClr val="002060"/>
                </a:solidFill>
              </a:rPr>
              <a:t>Nephrol</a:t>
            </a:r>
            <a:r>
              <a:rPr lang="en-US" sz="2700" b="1" dirty="0">
                <a:solidFill>
                  <a:srgbClr val="002060"/>
                </a:solidFill>
              </a:rPr>
              <a:t> 2001; 21:383–385</a:t>
            </a:r>
            <a:r>
              <a:rPr lang="en-US" sz="2700" dirty="0">
                <a:solidFill>
                  <a:srgbClr val="0070C0"/>
                </a:solidFill>
              </a:rPr>
              <a:t/>
            </a:r>
            <a:br>
              <a:rPr lang="en-US" sz="2700" dirty="0">
                <a:solidFill>
                  <a:srgbClr val="0070C0"/>
                </a:solidFill>
              </a:rPr>
            </a:br>
            <a:endParaRPr lang="he-IL" sz="2700" dirty="0">
              <a:solidFill>
                <a:srgbClr val="0070C0"/>
              </a:solidFill>
            </a:endParaRPr>
          </a:p>
        </p:txBody>
      </p:sp>
      <p:sp>
        <p:nvSpPr>
          <p:cNvPr id="4100" name="מציין מיקום תוכן 2">
            <a:extLst>
              <a:ext uri="{FF2B5EF4-FFF2-40B4-BE49-F238E27FC236}">
                <a16:creationId xmlns="" xmlns:a16="http://schemas.microsoft.com/office/drawing/2014/main" id="{67F4BCC7-9EDE-4FB2-8D6E-14B0ACD0B6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701"/>
            <a:ext cx="11680826" cy="4525962"/>
          </a:xfrm>
        </p:spPr>
        <p:txBody>
          <a:bodyPr/>
          <a:lstStyle/>
          <a:p>
            <a:pPr marL="0" indent="0" algn="just" rtl="0">
              <a:buNone/>
            </a:pPr>
            <a:r>
              <a:rPr lang="en-US" altLang="he-IL" sz="2400" dirty="0" smtClean="0"/>
              <a:t>4. 4</a:t>
            </a:r>
            <a:r>
              <a:rPr lang="en-US" altLang="he-IL" sz="2400" baseline="30000" dirty="0" smtClean="0"/>
              <a:t>th</a:t>
            </a:r>
            <a:r>
              <a:rPr lang="en-US" altLang="he-IL" sz="2400" dirty="0" smtClean="0"/>
              <a:t> </a:t>
            </a:r>
            <a:r>
              <a:rPr lang="en-US" altLang="he-IL" sz="2400" dirty="0"/>
              <a:t>limitation - Hypercapnia</a:t>
            </a:r>
          </a:p>
          <a:p>
            <a:pPr marL="0" indent="0" algn="ctr" rtl="0">
              <a:buNone/>
            </a:pPr>
            <a:endParaRPr lang="en-US" altLang="he-IL" sz="2000" dirty="0"/>
          </a:p>
          <a:p>
            <a:pPr marL="0" indent="0" algn="l" rtl="0">
              <a:buNone/>
            </a:pPr>
            <a:endParaRPr lang="en-US" altLang="he-IL" sz="2000" b="1" dirty="0"/>
          </a:p>
          <a:p>
            <a:pPr marL="0" indent="0" algn="l" rtl="0">
              <a:buNone/>
            </a:pPr>
            <a:r>
              <a:rPr lang="en-US" altLang="he-IL" sz="2000" b="1" dirty="0"/>
              <a:t>44 male,</a:t>
            </a:r>
            <a:r>
              <a:rPr lang="en-US" altLang="he-IL" sz="2000" dirty="0"/>
              <a:t> </a:t>
            </a:r>
            <a:r>
              <a:rPr lang="en-US" altLang="he-IL" sz="2000" b="1" dirty="0"/>
              <a:t>HD 4 y, </a:t>
            </a:r>
            <a:r>
              <a:rPr lang="en-US" altLang="he-IL" sz="2000" b="1" u="sng" dirty="0"/>
              <a:t>Morbidly obese-dry </a:t>
            </a:r>
            <a:r>
              <a:rPr lang="en-US" altLang="he-IL" sz="2000" b="1" u="sng" dirty="0" err="1"/>
              <a:t>Wt</a:t>
            </a:r>
            <a:r>
              <a:rPr lang="en-US" altLang="he-IL" sz="2000" b="1" u="sng" dirty="0"/>
              <a:t> 139 kg, </a:t>
            </a:r>
            <a:r>
              <a:rPr lang="en-US" altLang="he-IL" sz="2000" b="1" dirty="0"/>
              <a:t>med ICU-</a:t>
            </a:r>
            <a:r>
              <a:rPr lang="en-US" altLang="he-IL" sz="2000" u="sng" dirty="0"/>
              <a:t>respiratory  failure,</a:t>
            </a:r>
          </a:p>
          <a:p>
            <a:pPr marL="0" indent="0" algn="l" rtl="0">
              <a:buNone/>
            </a:pPr>
            <a:r>
              <a:rPr lang="en-US" altLang="he-IL" sz="2000" b="1" dirty="0"/>
              <a:t>BIPAP 12/min, </a:t>
            </a:r>
            <a:r>
              <a:rPr lang="en-US" altLang="he-IL" sz="2000" b="1" dirty="0" err="1"/>
              <a:t>Exp</a:t>
            </a:r>
            <a:r>
              <a:rPr lang="en-US" altLang="he-IL" sz="2000" b="1" dirty="0"/>
              <a:t> &amp; Insp positive airway pressure : 3–4 &amp; 8–9 cm H2O, respectively                                                                                    </a:t>
            </a:r>
          </a:p>
          <a:p>
            <a:pPr marL="0" indent="0" algn="l" rtl="0">
              <a:buNone/>
            </a:pPr>
            <a:r>
              <a:rPr lang="en-US" altLang="he-IL" sz="2000" b="1" dirty="0"/>
              <a:t>T 39°C, RR 32/m</a:t>
            </a:r>
            <a:r>
              <a:rPr lang="en-US" altLang="he-IL" sz="2000" dirty="0"/>
              <a:t> Lung </a:t>
            </a:r>
            <a:r>
              <a:rPr lang="en-US" altLang="he-IL" sz="2000" b="1" dirty="0"/>
              <a:t>congestion,</a:t>
            </a:r>
            <a:r>
              <a:rPr lang="en-US" altLang="he-IL" sz="2000" dirty="0"/>
              <a:t> </a:t>
            </a:r>
            <a:r>
              <a:rPr lang="en-US" altLang="he-IL" sz="2000" dirty="0" err="1"/>
              <a:t>Bil</a:t>
            </a:r>
            <a:r>
              <a:rPr lang="en-US" altLang="he-IL" sz="2000" dirty="0"/>
              <a:t> </a:t>
            </a:r>
            <a:r>
              <a:rPr lang="en-US" altLang="he-IL" sz="2000" b="1" dirty="0"/>
              <a:t>pleural effusion Lt </a:t>
            </a:r>
            <a:r>
              <a:rPr lang="en-US" altLang="he-IL" sz="2000" dirty="0"/>
              <a:t>&gt; </a:t>
            </a:r>
            <a:r>
              <a:rPr lang="en-US" altLang="he-IL" sz="2000" dirty="0" err="1"/>
              <a:t>Rt</a:t>
            </a:r>
            <a:r>
              <a:rPr lang="en-US" altLang="he-IL" sz="2000" dirty="0"/>
              <a:t> (transudate)</a:t>
            </a:r>
            <a:r>
              <a:rPr lang="en-US" altLang="he-IL" sz="2000" b="1" dirty="0"/>
              <a:t> LLL infiltrate</a:t>
            </a:r>
            <a:endParaRPr lang="en-US" altLang="he-IL" sz="2000" dirty="0"/>
          </a:p>
          <a:p>
            <a:pPr marL="0" indent="0" algn="l" rtl="0">
              <a:buNone/>
            </a:pPr>
            <a:endParaRPr lang="en-US" altLang="he-IL" sz="2000" dirty="0"/>
          </a:p>
          <a:p>
            <a:pPr marL="0" indent="0" algn="l" rtl="0">
              <a:buNone/>
            </a:pPr>
            <a:r>
              <a:rPr lang="en-US" altLang="he-IL" sz="2000" dirty="0" smtClean="0"/>
              <a:t>HTN. LVH, CHF, CIHD, PVD, no smoking, COPD? OSA?, </a:t>
            </a:r>
            <a:r>
              <a:rPr lang="en-US" altLang="he-IL" sz="2000" u="sng" dirty="0" smtClean="0"/>
              <a:t>PFT: </a:t>
            </a:r>
            <a:r>
              <a:rPr lang="en-US" altLang="he-IL" sz="2000" dirty="0" smtClean="0"/>
              <a:t>restrictive, </a:t>
            </a:r>
            <a:r>
              <a:rPr lang="en-US" altLang="he-IL" sz="1600" dirty="0" smtClean="0"/>
              <a:t>FVC 62%, FEV1/FVC 0.84               </a:t>
            </a:r>
            <a:endParaRPr lang="en-US" altLang="he-IL" sz="1600" dirty="0"/>
          </a:p>
        </p:txBody>
      </p:sp>
      <p:sp>
        <p:nvSpPr>
          <p:cNvPr id="4101" name="TextBox 7">
            <a:extLst>
              <a:ext uri="{FF2B5EF4-FFF2-40B4-BE49-F238E27FC236}">
                <a16:creationId xmlns="" xmlns:a16="http://schemas.microsoft.com/office/drawing/2014/main" id="{F6A0D27C-EB64-4E14-A7DC-72F5CE182C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4825" y="4168775"/>
            <a:ext cx="25209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endParaRPr lang="he-IL" altLang="he-IL"/>
          </a:p>
        </p:txBody>
      </p:sp>
      <p:sp>
        <p:nvSpPr>
          <p:cNvPr id="4102" name="TextBox 8">
            <a:extLst>
              <a:ext uri="{FF2B5EF4-FFF2-40B4-BE49-F238E27FC236}">
                <a16:creationId xmlns="" xmlns:a16="http://schemas.microsoft.com/office/drawing/2014/main" id="{18575EA0-C324-4D35-A3B6-6BCD9EAE22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6050" y="3687764"/>
            <a:ext cx="3384550" cy="317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 rtl="0"/>
            <a:r>
              <a:rPr lang="en-US" altLang="he-IL" sz="2000" u="sng" dirty="0"/>
              <a:t>Pre-HD 1 </a:t>
            </a:r>
            <a:r>
              <a:rPr lang="en-US" altLang="he-IL" sz="2000" dirty="0"/>
              <a:t>: </a:t>
            </a:r>
          </a:p>
          <a:p>
            <a:pPr algn="l" rtl="0"/>
            <a:r>
              <a:rPr lang="en-US" altLang="he-IL" sz="2000" dirty="0"/>
              <a:t>pCO</a:t>
            </a:r>
            <a:r>
              <a:rPr lang="en-US" altLang="he-IL" sz="2000" baseline="-25000" dirty="0"/>
              <a:t>2</a:t>
            </a:r>
            <a:r>
              <a:rPr lang="en-US" altLang="he-IL" sz="2000" dirty="0"/>
              <a:t> 63 mm Hg </a:t>
            </a:r>
          </a:p>
          <a:p>
            <a:pPr algn="l" rtl="0"/>
            <a:r>
              <a:rPr lang="en-US" altLang="he-IL" sz="2000" dirty="0"/>
              <a:t>HCO</a:t>
            </a:r>
            <a:r>
              <a:rPr lang="en-US" altLang="he-IL" sz="2000" baseline="-25000" dirty="0"/>
              <a:t>3</a:t>
            </a:r>
            <a:r>
              <a:rPr lang="en-US" altLang="he-IL" sz="2000" dirty="0"/>
              <a:t> 25 </a:t>
            </a:r>
            <a:r>
              <a:rPr lang="en-US" altLang="he-IL" sz="2000" dirty="0" err="1"/>
              <a:t>mEq</a:t>
            </a:r>
            <a:r>
              <a:rPr lang="en-US" altLang="he-IL" sz="2000" dirty="0"/>
              <a:t>/l , </a:t>
            </a:r>
          </a:p>
          <a:p>
            <a:pPr algn="l" rtl="0"/>
            <a:r>
              <a:rPr lang="en-US" altLang="he-IL" sz="2000" dirty="0"/>
              <a:t>pH 7.23 </a:t>
            </a:r>
          </a:p>
          <a:p>
            <a:pPr algn="l" rtl="0"/>
            <a:r>
              <a:rPr lang="en-US" altLang="he-IL" sz="2000" u="sng" dirty="0"/>
              <a:t>DBIC 25 </a:t>
            </a:r>
            <a:r>
              <a:rPr lang="en-US" altLang="he-IL" sz="2000" u="sng" dirty="0" err="1"/>
              <a:t>mEq</a:t>
            </a:r>
            <a:r>
              <a:rPr lang="en-US" altLang="he-IL" sz="2000" u="sng" dirty="0"/>
              <a:t>/l:</a:t>
            </a:r>
            <a:r>
              <a:rPr lang="en-US" altLang="he-IL" sz="2000" dirty="0"/>
              <a:t>                       end HD: </a:t>
            </a:r>
          </a:p>
          <a:p>
            <a:pPr algn="l" rtl="0"/>
            <a:r>
              <a:rPr lang="en-US" altLang="he-IL" sz="2000" dirty="0"/>
              <a:t>pCO</a:t>
            </a:r>
            <a:r>
              <a:rPr lang="en-US" altLang="he-IL" sz="2000" baseline="-25000" dirty="0"/>
              <a:t>2</a:t>
            </a:r>
            <a:r>
              <a:rPr lang="en-US" altLang="he-IL" sz="2000" dirty="0"/>
              <a:t> 57 mm Hg           </a:t>
            </a:r>
          </a:p>
          <a:p>
            <a:pPr algn="l" rtl="0"/>
            <a:r>
              <a:rPr lang="en-US" altLang="he-IL" sz="2000" dirty="0"/>
              <a:t>HCO</a:t>
            </a:r>
            <a:r>
              <a:rPr lang="en-US" altLang="he-IL" sz="2000" baseline="-25000" dirty="0"/>
              <a:t>3</a:t>
            </a:r>
            <a:r>
              <a:rPr lang="en-US" altLang="he-IL" sz="2000" dirty="0"/>
              <a:t> 21 </a:t>
            </a:r>
            <a:r>
              <a:rPr lang="en-US" altLang="he-IL" sz="2000" dirty="0" err="1"/>
              <a:t>mEq</a:t>
            </a:r>
            <a:r>
              <a:rPr lang="en-US" altLang="he-IL" sz="2000" dirty="0"/>
              <a:t>/l, </a:t>
            </a:r>
          </a:p>
          <a:p>
            <a:pPr algn="l" rtl="0"/>
            <a:r>
              <a:rPr lang="en-US" altLang="he-IL" sz="2000" dirty="0"/>
              <a:t>pH 7.19</a:t>
            </a:r>
          </a:p>
          <a:p>
            <a:pPr algn="l" rtl="0"/>
            <a:r>
              <a:rPr lang="en-US" altLang="he-IL" sz="2000" b="1" dirty="0"/>
              <a:t>peak pCO</a:t>
            </a:r>
            <a:r>
              <a:rPr lang="en-US" altLang="he-IL" sz="2000" b="1" baseline="-25000" dirty="0"/>
              <a:t>2</a:t>
            </a:r>
            <a:r>
              <a:rPr lang="en-US" altLang="he-IL" sz="2000" b="1" dirty="0"/>
              <a:t> 67 mm Hg</a:t>
            </a:r>
            <a:endParaRPr lang="he-IL" altLang="he-IL" sz="2000" b="1" dirty="0"/>
          </a:p>
        </p:txBody>
      </p:sp>
      <p:sp>
        <p:nvSpPr>
          <p:cNvPr id="4103" name="TextBox 10">
            <a:extLst>
              <a:ext uri="{FF2B5EF4-FFF2-40B4-BE49-F238E27FC236}">
                <a16:creationId xmlns="" xmlns:a16="http://schemas.microsoft.com/office/drawing/2014/main" id="{579ADE91-28C5-4E6C-872F-00ADFE3DA3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8025" y="3706814"/>
            <a:ext cx="3240088" cy="317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 rtl="0"/>
            <a:r>
              <a:rPr lang="en-US" altLang="he-IL" sz="2000" u="sng"/>
              <a:t>Pre-HD 2 (2 d) </a:t>
            </a:r>
            <a:r>
              <a:rPr lang="en-US" altLang="he-IL" sz="2000"/>
              <a:t>:</a:t>
            </a:r>
          </a:p>
          <a:p>
            <a:pPr algn="l" rtl="0"/>
            <a:r>
              <a:rPr lang="en-US" altLang="he-IL" sz="2000"/>
              <a:t>pCO</a:t>
            </a:r>
            <a:r>
              <a:rPr lang="en-US" altLang="he-IL" sz="2000" baseline="-25000"/>
              <a:t>2  </a:t>
            </a:r>
            <a:r>
              <a:rPr lang="en-US" altLang="he-IL" sz="2000"/>
              <a:t>49.3 mm Hg</a:t>
            </a:r>
          </a:p>
          <a:p>
            <a:pPr algn="l" rtl="0"/>
            <a:r>
              <a:rPr lang="en-US" altLang="he-IL" sz="2000"/>
              <a:t>HCO</a:t>
            </a:r>
            <a:r>
              <a:rPr lang="en-US" altLang="he-IL" sz="2000" baseline="-25000"/>
              <a:t>3</a:t>
            </a:r>
            <a:r>
              <a:rPr lang="en-US" altLang="he-IL" sz="2000"/>
              <a:t> 17.5 mEq/l</a:t>
            </a:r>
          </a:p>
          <a:p>
            <a:pPr algn="l" rtl="0"/>
            <a:r>
              <a:rPr lang="en-US" altLang="he-IL" sz="2000"/>
              <a:t>pH 7.175  </a:t>
            </a:r>
          </a:p>
          <a:p>
            <a:pPr algn="l" rtl="0"/>
            <a:r>
              <a:rPr lang="en-US" altLang="he-IL" sz="2000" u="sng"/>
              <a:t>DBIC  30 mEq/l :</a:t>
            </a:r>
            <a:r>
              <a:rPr lang="en-US" altLang="he-IL" sz="2000"/>
              <a:t> </a:t>
            </a:r>
          </a:p>
          <a:p>
            <a:pPr algn="l" rtl="0"/>
            <a:r>
              <a:rPr lang="en-US" altLang="he-IL" sz="2000"/>
              <a:t>end HD: </a:t>
            </a:r>
          </a:p>
          <a:p>
            <a:pPr algn="l" rtl="0"/>
            <a:r>
              <a:rPr lang="en-US" altLang="he-IL" sz="2000"/>
              <a:t>pCO</a:t>
            </a:r>
            <a:r>
              <a:rPr lang="en-US" altLang="he-IL" sz="2000" baseline="-25000"/>
              <a:t>2</a:t>
            </a:r>
            <a:r>
              <a:rPr lang="en-US" altLang="he-IL" sz="2000"/>
              <a:t> 57 mm Hg           </a:t>
            </a:r>
          </a:p>
          <a:p>
            <a:pPr algn="l" rtl="0"/>
            <a:r>
              <a:rPr lang="en-US" altLang="he-IL" sz="2000"/>
              <a:t>HCO</a:t>
            </a:r>
            <a:r>
              <a:rPr lang="en-US" altLang="he-IL" sz="2000" baseline="-25000"/>
              <a:t>3</a:t>
            </a:r>
            <a:r>
              <a:rPr lang="en-US" altLang="he-IL" sz="2000"/>
              <a:t> 21.2 mEq/l </a:t>
            </a:r>
          </a:p>
          <a:p>
            <a:pPr algn="l" rtl="0"/>
            <a:r>
              <a:rPr lang="en-US" altLang="he-IL" sz="2000"/>
              <a:t>pH ~</a:t>
            </a:r>
          </a:p>
          <a:p>
            <a:pPr algn="l" rtl="0"/>
            <a:r>
              <a:rPr lang="en-US" altLang="he-IL" sz="2000" b="1"/>
              <a:t>peak pCO</a:t>
            </a:r>
            <a:r>
              <a:rPr lang="en-US" altLang="he-IL" sz="2000" b="1" baseline="-25000"/>
              <a:t>2</a:t>
            </a:r>
            <a:r>
              <a:rPr lang="en-US" altLang="he-IL" sz="2000" b="1"/>
              <a:t> 67 mm Hg</a:t>
            </a:r>
            <a:endParaRPr lang="he-IL" altLang="he-IL" sz="2000" b="1"/>
          </a:p>
        </p:txBody>
      </p:sp>
      <p:cxnSp>
        <p:nvCxnSpPr>
          <p:cNvPr id="12" name="מחבר חץ ישר 11">
            <a:extLst>
              <a:ext uri="{FF2B5EF4-FFF2-40B4-BE49-F238E27FC236}">
                <a16:creationId xmlns="" xmlns:a16="http://schemas.microsoft.com/office/drawing/2014/main" id="{21F69566-50AA-4528-8928-3B1C31D24DCB}"/>
              </a:ext>
            </a:extLst>
          </p:cNvPr>
          <p:cNvCxnSpPr/>
          <p:nvPr/>
        </p:nvCxnSpPr>
        <p:spPr>
          <a:xfrm>
            <a:off x="5159376" y="5661026"/>
            <a:ext cx="771525" cy="144463"/>
          </a:xfrm>
          <a:prstGeom prst="straightConnector1">
            <a:avLst/>
          </a:prstGeom>
          <a:ln w="381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מחבר חץ ישר 15">
            <a:extLst>
              <a:ext uri="{FF2B5EF4-FFF2-40B4-BE49-F238E27FC236}">
                <a16:creationId xmlns="" xmlns:a16="http://schemas.microsoft.com/office/drawing/2014/main" id="{6AB92454-5E14-4564-8CD7-8C0C810CE65D}"/>
              </a:ext>
            </a:extLst>
          </p:cNvPr>
          <p:cNvCxnSpPr/>
          <p:nvPr/>
        </p:nvCxnSpPr>
        <p:spPr>
          <a:xfrm flipV="1">
            <a:off x="6727825" y="5805488"/>
            <a:ext cx="808038" cy="144462"/>
          </a:xfrm>
          <a:prstGeom prst="straightConnector1">
            <a:avLst/>
          </a:prstGeom>
          <a:ln w="381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מחבר חץ ישר 18">
            <a:extLst>
              <a:ext uri="{FF2B5EF4-FFF2-40B4-BE49-F238E27FC236}">
                <a16:creationId xmlns="" xmlns:a16="http://schemas.microsoft.com/office/drawing/2014/main" id="{D8D21224-E1F8-45B5-AA06-62841A8F88AA}"/>
              </a:ext>
            </a:extLst>
          </p:cNvPr>
          <p:cNvCxnSpPr/>
          <p:nvPr/>
        </p:nvCxnSpPr>
        <p:spPr>
          <a:xfrm>
            <a:off x="5565776" y="4005263"/>
            <a:ext cx="385763" cy="32861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מחבר חץ ישר 20">
            <a:extLst>
              <a:ext uri="{FF2B5EF4-FFF2-40B4-BE49-F238E27FC236}">
                <a16:creationId xmlns="" xmlns:a16="http://schemas.microsoft.com/office/drawing/2014/main" id="{366B4686-2A4A-4A9B-8E61-2E6A342CD7FE}"/>
              </a:ext>
            </a:extLst>
          </p:cNvPr>
          <p:cNvCxnSpPr/>
          <p:nvPr/>
        </p:nvCxnSpPr>
        <p:spPr>
          <a:xfrm>
            <a:off x="7150101" y="3992563"/>
            <a:ext cx="385763" cy="32861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מחבר חץ ישר 21">
            <a:extLst>
              <a:ext uri="{FF2B5EF4-FFF2-40B4-BE49-F238E27FC236}">
                <a16:creationId xmlns="" xmlns:a16="http://schemas.microsoft.com/office/drawing/2014/main" id="{57FAFDD3-EDCA-4983-A215-74863E0FB296}"/>
              </a:ext>
            </a:extLst>
          </p:cNvPr>
          <p:cNvCxnSpPr/>
          <p:nvPr/>
        </p:nvCxnSpPr>
        <p:spPr>
          <a:xfrm flipV="1">
            <a:off x="6765925" y="6015039"/>
            <a:ext cx="914400" cy="2222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מחבר חץ ישר 23">
            <a:extLst>
              <a:ext uri="{FF2B5EF4-FFF2-40B4-BE49-F238E27FC236}">
                <a16:creationId xmlns="" xmlns:a16="http://schemas.microsoft.com/office/drawing/2014/main" id="{3169CE25-81FC-4D1A-AE5B-374C8BF8CFE9}"/>
              </a:ext>
            </a:extLst>
          </p:cNvPr>
          <p:cNvCxnSpPr/>
          <p:nvPr/>
        </p:nvCxnSpPr>
        <p:spPr>
          <a:xfrm>
            <a:off x="6765926" y="5949951"/>
            <a:ext cx="384175" cy="87313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36145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 altLang="he-IL" smtClean="0"/>
          </a:p>
        </p:txBody>
      </p:sp>
      <p:sp>
        <p:nvSpPr>
          <p:cNvPr id="512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altLang="he-IL" smtClean="0"/>
          </a:p>
        </p:txBody>
      </p:sp>
      <p:pic>
        <p:nvPicPr>
          <p:cNvPr id="512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1" y="0"/>
            <a:ext cx="12177183" cy="61991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5" name="מלבן 3"/>
          <p:cNvSpPr>
            <a:spLocks noChangeArrowheads="1"/>
          </p:cNvSpPr>
          <p:nvPr/>
        </p:nvSpPr>
        <p:spPr bwMode="auto">
          <a:xfrm>
            <a:off x="44451" y="4221164"/>
            <a:ext cx="12177183" cy="2769989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rtl="0"/>
            <a:r>
              <a:rPr lang="en-US" altLang="he-IL" sz="2400" b="1" dirty="0"/>
              <a:t>Acute </a:t>
            </a:r>
            <a:r>
              <a:rPr lang="en-US" altLang="he-IL" sz="2400" b="1" dirty="0" err="1"/>
              <a:t>hypercapnic</a:t>
            </a:r>
            <a:r>
              <a:rPr lang="en-US" altLang="he-IL" sz="2400" b="1" dirty="0"/>
              <a:t> respiratory failure associated with hemodialysis (Mayo clinic)  </a:t>
            </a:r>
            <a:r>
              <a:rPr lang="en-US" altLang="he-IL" sz="2400" b="1" dirty="0" smtClean="0"/>
              <a:t>Dialysis </a:t>
            </a:r>
            <a:r>
              <a:rPr lang="en-US" altLang="he-IL" sz="2400" b="1" dirty="0"/>
              <a:t>&amp; Transplantation  </a:t>
            </a:r>
            <a:r>
              <a:rPr lang="en-US" altLang="he-IL" sz="2400" b="1" dirty="0" err="1"/>
              <a:t>Vol</a:t>
            </a:r>
            <a:r>
              <a:rPr lang="en-US" altLang="he-IL" sz="2400" b="1" dirty="0"/>
              <a:t> 40, Issue 2; 83–85, Feb 2011</a:t>
            </a:r>
          </a:p>
          <a:p>
            <a:pPr algn="ctr" rtl="0"/>
            <a:endParaRPr lang="en-US" altLang="he-IL" dirty="0"/>
          </a:p>
          <a:p>
            <a:pPr algn="ctr" rtl="0"/>
            <a:r>
              <a:rPr lang="en-US" altLang="he-IL" sz="2400" dirty="0"/>
              <a:t>55 M,</a:t>
            </a:r>
            <a:r>
              <a:rPr lang="en-US" altLang="he-IL" sz="2400" b="1" dirty="0"/>
              <a:t> 140 kg</a:t>
            </a:r>
            <a:r>
              <a:rPr lang="en-US" altLang="he-IL" sz="2400" dirty="0"/>
              <a:t>, COPD </a:t>
            </a:r>
            <a:r>
              <a:rPr lang="en-US" altLang="he-IL" sz="2400" b="1" dirty="0"/>
              <a:t>pCO</a:t>
            </a:r>
            <a:r>
              <a:rPr lang="en-US" altLang="he-IL" sz="2400" b="1" baseline="-25000" dirty="0"/>
              <a:t>2</a:t>
            </a:r>
            <a:r>
              <a:rPr lang="en-US" altLang="he-IL" sz="2400" b="1" dirty="0"/>
              <a:t> 48 </a:t>
            </a:r>
            <a:r>
              <a:rPr lang="it-IT" altLang="he-IL" sz="2400" b="1" dirty="0"/>
              <a:t>mm HG</a:t>
            </a:r>
            <a:r>
              <a:rPr lang="en-US" altLang="he-IL" sz="2400" dirty="0"/>
              <a:t>, </a:t>
            </a:r>
            <a:endParaRPr lang="en-US" altLang="he-IL" sz="2400" dirty="0" smtClean="0"/>
          </a:p>
          <a:p>
            <a:pPr algn="ctr" rtl="0"/>
            <a:r>
              <a:rPr lang="en-US" altLang="he-IL" sz="2400" b="1" dirty="0" err="1" smtClean="0"/>
              <a:t>Pnoumonia</a:t>
            </a:r>
            <a:r>
              <a:rPr lang="en-US" altLang="he-IL" sz="2400" b="1" dirty="0" smtClean="0"/>
              <a:t>-mechanical </a:t>
            </a:r>
            <a:r>
              <a:rPr lang="en-US" altLang="he-IL" sz="2400" b="1" dirty="0"/>
              <a:t>ventilation </a:t>
            </a:r>
          </a:p>
          <a:p>
            <a:pPr algn="ctr" rtl="0"/>
            <a:r>
              <a:rPr lang="en-US" altLang="he-IL" sz="2400" b="1" dirty="0"/>
              <a:t>intra-dialytic hypercapnia and resuscitation post </a:t>
            </a:r>
            <a:r>
              <a:rPr lang="en-US" altLang="he-IL" sz="2400" b="1" dirty="0" err="1"/>
              <a:t>extubation</a:t>
            </a:r>
            <a:endParaRPr lang="en-US" altLang="he-IL" sz="2400" b="1" dirty="0"/>
          </a:p>
          <a:p>
            <a:pPr algn="ctr" rtl="0"/>
            <a:endParaRPr lang="en-US" altLang="he-IL" dirty="0"/>
          </a:p>
          <a:p>
            <a:pPr algn="ctr" rtl="0"/>
            <a:endParaRPr lang="en-US" altLang="he-IL" dirty="0"/>
          </a:p>
        </p:txBody>
      </p:sp>
      <p:sp>
        <p:nvSpPr>
          <p:cNvPr id="6" name="מלבן 5"/>
          <p:cNvSpPr/>
          <p:nvPr/>
        </p:nvSpPr>
        <p:spPr>
          <a:xfrm>
            <a:off x="3119967" y="2565400"/>
            <a:ext cx="2207684" cy="1007616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7" name="מלבן 6"/>
          <p:cNvSpPr/>
          <p:nvPr/>
        </p:nvSpPr>
        <p:spPr>
          <a:xfrm>
            <a:off x="44452" y="44451"/>
            <a:ext cx="2787649" cy="936625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cxnSp>
        <p:nvCxnSpPr>
          <p:cNvPr id="11" name="מחבר חץ ישר 10"/>
          <p:cNvCxnSpPr/>
          <p:nvPr/>
        </p:nvCxnSpPr>
        <p:spPr>
          <a:xfrm flipV="1">
            <a:off x="335360" y="80243"/>
            <a:ext cx="0" cy="865039"/>
          </a:xfrm>
          <a:prstGeom prst="straightConnector1">
            <a:avLst/>
          </a:prstGeom>
          <a:ln w="762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605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An external file that holds a picture, illustration, etc.&#10;Object name is ATM-04-41-g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114" y="66082"/>
            <a:ext cx="11129151" cy="5684243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00111" y="880844"/>
            <a:ext cx="11129151" cy="1107996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square" rtlCol="1">
            <a:spAutoFit/>
          </a:bodyPr>
          <a:lstStyle/>
          <a:p>
            <a:pPr algn="l" rtl="0"/>
            <a:r>
              <a:rPr lang="en-US" sz="2200" b="1" dirty="0" smtClean="0"/>
              <a:t>Respiratory </a:t>
            </a:r>
            <a:r>
              <a:rPr lang="en-US" sz="2200" b="1" dirty="0"/>
              <a:t>System </a:t>
            </a:r>
            <a:r>
              <a:rPr lang="en-US" sz="2200" b="1" dirty="0" smtClean="0"/>
              <a:t>Compliance                  </a:t>
            </a:r>
            <a:r>
              <a:rPr lang="en-US" sz="2200" b="1" dirty="0" smtClean="0"/>
              <a:t>                                          </a:t>
            </a:r>
            <a:r>
              <a:rPr lang="en-US" sz="2200" b="1" dirty="0" smtClean="0"/>
              <a:t>Weak Respiratory Muscles         </a:t>
            </a:r>
          </a:p>
          <a:p>
            <a:pPr algn="l" rtl="0"/>
            <a:r>
              <a:rPr lang="en-US" sz="2200" b="1" dirty="0" smtClean="0"/>
              <a:t>                     Work </a:t>
            </a:r>
            <a:r>
              <a:rPr lang="en-US" sz="2200" b="1" dirty="0"/>
              <a:t>of </a:t>
            </a:r>
            <a:r>
              <a:rPr lang="en-US" sz="2200" b="1" dirty="0" smtClean="0"/>
              <a:t>Breathing                                </a:t>
            </a:r>
          </a:p>
          <a:p>
            <a:pPr algn="l" rtl="0"/>
            <a:r>
              <a:rPr lang="en-US" sz="2200" b="1" dirty="0"/>
              <a:t> </a:t>
            </a:r>
            <a:r>
              <a:rPr lang="en-US" sz="2200" b="1" dirty="0" smtClean="0"/>
              <a:t>                                          Need </a:t>
            </a:r>
            <a:r>
              <a:rPr lang="en-US" sz="2200" b="1" dirty="0"/>
              <a:t>to Increase </a:t>
            </a:r>
            <a:r>
              <a:rPr lang="en-US" sz="2200" b="1" dirty="0" smtClean="0"/>
              <a:t>Ventilation                                           </a:t>
            </a:r>
            <a:endParaRPr lang="en-US" sz="2200" b="1" dirty="0"/>
          </a:p>
        </p:txBody>
      </p:sp>
      <p:sp>
        <p:nvSpPr>
          <p:cNvPr id="6" name="חץ ימינה 5"/>
          <p:cNvSpPr/>
          <p:nvPr/>
        </p:nvSpPr>
        <p:spPr>
          <a:xfrm rot="10008129">
            <a:off x="6560533" y="1386051"/>
            <a:ext cx="2260764" cy="232739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מלבן 6"/>
          <p:cNvSpPr/>
          <p:nvPr/>
        </p:nvSpPr>
        <p:spPr>
          <a:xfrm>
            <a:off x="3673368" y="6027004"/>
            <a:ext cx="4782641" cy="4616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 rtl="0"/>
            <a:r>
              <a:rPr lang="en-US" sz="2400" b="1" dirty="0" smtClean="0"/>
              <a:t>Severe Upper </a:t>
            </a:r>
            <a:r>
              <a:rPr lang="en-US" sz="2400" b="1" dirty="0"/>
              <a:t>Airway Resistance </a:t>
            </a:r>
            <a:endParaRPr lang="he-IL" sz="2400" dirty="0"/>
          </a:p>
        </p:txBody>
      </p:sp>
      <p:cxnSp>
        <p:nvCxnSpPr>
          <p:cNvPr id="8" name="מחבר חץ ישר 7"/>
          <p:cNvCxnSpPr/>
          <p:nvPr/>
        </p:nvCxnSpPr>
        <p:spPr>
          <a:xfrm flipV="1">
            <a:off x="4309823" y="1270891"/>
            <a:ext cx="0" cy="327902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חץ ימינה 8"/>
          <p:cNvSpPr/>
          <p:nvPr/>
        </p:nvSpPr>
        <p:spPr>
          <a:xfrm rot="797993">
            <a:off x="899540" y="1281539"/>
            <a:ext cx="1122724" cy="202338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10" name="מחבר חץ ישר 9"/>
          <p:cNvCxnSpPr/>
          <p:nvPr/>
        </p:nvCxnSpPr>
        <p:spPr>
          <a:xfrm>
            <a:off x="4309823" y="880844"/>
            <a:ext cx="0" cy="37797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חץ ימינה 10"/>
          <p:cNvSpPr/>
          <p:nvPr/>
        </p:nvSpPr>
        <p:spPr>
          <a:xfrm rot="769361">
            <a:off x="2309731" y="1629009"/>
            <a:ext cx="987589" cy="176944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חץ ימינה 11"/>
          <p:cNvSpPr/>
          <p:nvPr/>
        </p:nvSpPr>
        <p:spPr>
          <a:xfrm rot="16200000" flipV="1">
            <a:off x="3951807" y="5829195"/>
            <a:ext cx="408045" cy="307987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חץ ימינה 12"/>
          <p:cNvSpPr/>
          <p:nvPr/>
        </p:nvSpPr>
        <p:spPr>
          <a:xfrm rot="16200000" flipV="1">
            <a:off x="6706654" y="5777571"/>
            <a:ext cx="408045" cy="307987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13"/>
          <p:cNvSpPr/>
          <p:nvPr/>
        </p:nvSpPr>
        <p:spPr>
          <a:xfrm>
            <a:off x="5816531" y="4149080"/>
            <a:ext cx="2496277" cy="36004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מלבן 14"/>
          <p:cNvSpPr/>
          <p:nvPr/>
        </p:nvSpPr>
        <p:spPr>
          <a:xfrm>
            <a:off x="7248128" y="2420888"/>
            <a:ext cx="2592288" cy="2880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6" name="מלבן 15"/>
          <p:cNvSpPr/>
          <p:nvPr/>
        </p:nvSpPr>
        <p:spPr>
          <a:xfrm>
            <a:off x="1719297" y="2420888"/>
            <a:ext cx="2168457" cy="2880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16"/>
          <p:cNvSpPr/>
          <p:nvPr/>
        </p:nvSpPr>
        <p:spPr>
          <a:xfrm>
            <a:off x="1871513" y="4149080"/>
            <a:ext cx="2168457" cy="2880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17"/>
          <p:cNvSpPr/>
          <p:nvPr/>
        </p:nvSpPr>
        <p:spPr>
          <a:xfrm>
            <a:off x="8976320" y="4149080"/>
            <a:ext cx="1920213" cy="36004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1" name="מלבן 20"/>
          <p:cNvSpPr/>
          <p:nvPr/>
        </p:nvSpPr>
        <p:spPr>
          <a:xfrm>
            <a:off x="4405835" y="3068962"/>
            <a:ext cx="2504840" cy="64807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Ventilation</a:t>
            </a:r>
          </a:p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602199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כותרת 1"/>
          <p:cNvSpPr>
            <a:spLocks noGrp="1"/>
          </p:cNvSpPr>
          <p:nvPr>
            <p:ph type="title"/>
          </p:nvPr>
        </p:nvSpPr>
        <p:spPr>
          <a:xfrm>
            <a:off x="1416050" y="188913"/>
            <a:ext cx="9575800" cy="647700"/>
          </a:xfrm>
        </p:spPr>
        <p:txBody>
          <a:bodyPr>
            <a:normAutofit fontScale="90000"/>
          </a:bodyPr>
          <a:lstStyle/>
          <a:p>
            <a:pPr algn="l" rtl="0"/>
            <a:r>
              <a:rPr lang="en-US" altLang="he-IL" sz="1800" b="1"/>
              <a:t>Pulmonary Gas Exchange During Hemodialysis: A Comparison of Subjects with and without COPD on Bicarbonate Hemodialysis </a:t>
            </a:r>
            <a:r>
              <a:rPr lang="en-US" altLang="he-IL" sz="1800" b="1" i="1"/>
              <a:t>Annals of Clinical &amp; Laboratory Science, vol. 41, no. 4, 2011</a:t>
            </a:r>
            <a:br>
              <a:rPr lang="en-US" altLang="he-IL" sz="1800" b="1" i="1"/>
            </a:br>
            <a:r>
              <a:rPr lang="en-US" altLang="he-IL" sz="1800" b="1"/>
              <a:t/>
            </a:r>
            <a:br>
              <a:rPr lang="en-US" altLang="he-IL" sz="1800" b="1"/>
            </a:br>
            <a:endParaRPr lang="he-IL" altLang="he-IL" sz="1800" b="1"/>
          </a:p>
        </p:txBody>
      </p:sp>
      <p:sp>
        <p:nvSpPr>
          <p:cNvPr id="17411" name="מציין מיקום תוכן 2"/>
          <p:cNvSpPr>
            <a:spLocks noGrp="1"/>
          </p:cNvSpPr>
          <p:nvPr>
            <p:ph idx="1"/>
          </p:nvPr>
        </p:nvSpPr>
        <p:spPr>
          <a:xfrm>
            <a:off x="1847850" y="620714"/>
            <a:ext cx="8820150" cy="6408737"/>
          </a:xfrm>
        </p:spPr>
        <p:txBody>
          <a:bodyPr/>
          <a:lstStyle/>
          <a:p>
            <a:endParaRPr lang="he-IL" altLang="he-IL"/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414" y="481014"/>
            <a:ext cx="4681537" cy="6396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80721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-720758" y="1"/>
            <a:ext cx="13151943" cy="7921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Correcting Acidosis in </a:t>
            </a:r>
            <a:r>
              <a:rPr lang="en-US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Hemodialysis- Outline</a:t>
            </a:r>
            <a:endParaRPr lang="en-US" altLang="he-IL" sz="4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3933" y="692150"/>
            <a:ext cx="12192000" cy="10001250"/>
          </a:xfrm>
        </p:spPr>
        <p:txBody>
          <a:bodyPr/>
          <a:lstStyle/>
          <a:p>
            <a:pPr marL="609600" indent="-609600" algn="l" rtl="0" eaLnBrk="1" hangingPunct="1">
              <a:buFontTx/>
              <a:buNone/>
            </a:pPr>
            <a:endParaRPr lang="en-US" altLang="he-IL" sz="2800" b="1" u="sng" dirty="0" smtClean="0">
              <a:solidFill>
                <a:srgbClr val="FF0000"/>
              </a:solidFill>
            </a:endParaRPr>
          </a:p>
          <a:p>
            <a:pPr marL="609600" indent="-609600" algn="l" rtl="0" eaLnBrk="1" hangingPunct="1">
              <a:buNone/>
            </a:pPr>
            <a:r>
              <a:rPr lang="en-US" altLang="he-IL" sz="2800" b="1" dirty="0" smtClean="0">
                <a:solidFill>
                  <a:srgbClr val="002060"/>
                </a:solidFill>
              </a:rPr>
              <a:t>Introduction</a:t>
            </a:r>
            <a:r>
              <a:rPr lang="en-US" sz="2800" b="1" dirty="0" smtClean="0">
                <a:solidFill>
                  <a:srgbClr val="002060"/>
                </a:solidFill>
              </a:rPr>
              <a:t>- Dialysate Bicarbonate</a:t>
            </a:r>
            <a:r>
              <a:rPr lang="en-US" sz="2800" b="1" dirty="0">
                <a:solidFill>
                  <a:srgbClr val="002060"/>
                </a:solidFill>
              </a:rPr>
              <a:t>?</a:t>
            </a:r>
          </a:p>
          <a:p>
            <a:pPr marL="609600" indent="-609600" algn="l" rtl="0" eaLnBrk="1" hangingPunct="1">
              <a:buFontTx/>
              <a:buNone/>
            </a:pPr>
            <a:endParaRPr lang="en-US" altLang="he-IL" sz="2800" b="1" u="sng" dirty="0" smtClean="0">
              <a:solidFill>
                <a:srgbClr val="002060"/>
              </a:solidFill>
            </a:endParaRPr>
          </a:p>
          <a:p>
            <a:pPr marL="609600" indent="-609600" algn="just" rtl="0" eaLnBrk="1" hangingPunct="1">
              <a:buNone/>
            </a:pPr>
            <a:r>
              <a:rPr lang="en-US" altLang="he-IL" sz="2800" b="1" dirty="0" smtClean="0">
                <a:solidFill>
                  <a:srgbClr val="002060"/>
                </a:solidFill>
              </a:rPr>
              <a:t>1. </a:t>
            </a:r>
            <a:r>
              <a:rPr lang="en-US" altLang="he-IL" sz="2800" b="1" dirty="0">
                <a:solidFill>
                  <a:srgbClr val="002060"/>
                </a:solidFill>
              </a:rPr>
              <a:t>Significance</a:t>
            </a:r>
          </a:p>
          <a:p>
            <a:pPr marL="609600" indent="-609600" algn="just" rtl="0" eaLnBrk="1" hangingPunct="1">
              <a:buFontTx/>
              <a:buNone/>
            </a:pPr>
            <a:endParaRPr lang="en-US" altLang="he-IL" sz="2800" b="1" dirty="0" smtClean="0">
              <a:solidFill>
                <a:srgbClr val="002060"/>
              </a:solidFill>
            </a:endParaRPr>
          </a:p>
          <a:p>
            <a:pPr marL="609600" indent="-609600" algn="just" rtl="0" eaLnBrk="1" hangingPunct="1">
              <a:buNone/>
            </a:pPr>
            <a:r>
              <a:rPr lang="en-US" altLang="he-IL" sz="2800" b="1" dirty="0" smtClean="0">
                <a:solidFill>
                  <a:srgbClr val="002060"/>
                </a:solidFill>
              </a:rPr>
              <a:t>2. Mechanisms, Current Limitations &amp; Complications</a:t>
            </a:r>
            <a:endParaRPr lang="en-US" altLang="he-IL" sz="2800" b="1" dirty="0">
              <a:solidFill>
                <a:srgbClr val="002060"/>
              </a:solidFill>
            </a:endParaRPr>
          </a:p>
          <a:p>
            <a:pPr marL="609600" indent="-609600" algn="just" rtl="0" eaLnBrk="1" hangingPunct="1">
              <a:buFontTx/>
              <a:buNone/>
            </a:pPr>
            <a:endParaRPr lang="en-US" altLang="he-IL" sz="2800" b="1" dirty="0" smtClean="0">
              <a:solidFill>
                <a:srgbClr val="002060"/>
              </a:solidFill>
            </a:endParaRPr>
          </a:p>
          <a:p>
            <a:pPr marL="609600" indent="-609600" algn="just" rtl="0" eaLnBrk="1" hangingPunct="1">
              <a:buFontTx/>
              <a:buNone/>
            </a:pPr>
            <a:r>
              <a:rPr lang="en-US" altLang="he-IL" sz="2800" b="1" u="sng" dirty="0" smtClean="0">
                <a:solidFill>
                  <a:srgbClr val="002060"/>
                </a:solidFill>
              </a:rPr>
              <a:t>3. Potential Solutions</a:t>
            </a:r>
          </a:p>
          <a:p>
            <a:pPr marL="609600" indent="-609600" algn="just" rtl="0" eaLnBrk="1" hangingPunct="1">
              <a:buFontTx/>
              <a:buNone/>
            </a:pPr>
            <a:endParaRPr lang="en-US" altLang="he-IL" sz="2800" b="1" dirty="0" smtClean="0">
              <a:solidFill>
                <a:srgbClr val="002060"/>
              </a:solidFill>
            </a:endParaRPr>
          </a:p>
          <a:p>
            <a:pPr marL="609600" indent="-609600" algn="just" rtl="0" eaLnBrk="1" hangingPunct="1">
              <a:buFontTx/>
              <a:buNone/>
            </a:pPr>
            <a:r>
              <a:rPr lang="en-US" altLang="he-IL" sz="2800" b="1" dirty="0" smtClean="0">
                <a:solidFill>
                  <a:srgbClr val="002060"/>
                </a:solidFill>
              </a:rPr>
              <a:t>Questions</a:t>
            </a:r>
          </a:p>
          <a:p>
            <a:pPr marL="609600" indent="-609600" algn="just" rtl="0" eaLnBrk="1" hangingPunct="1">
              <a:buFontTx/>
              <a:buNone/>
            </a:pPr>
            <a:endParaRPr lang="en-US" altLang="he-IL" sz="2800" b="1" dirty="0" smtClean="0">
              <a:solidFill>
                <a:srgbClr val="002060"/>
              </a:solidFill>
            </a:endParaRPr>
          </a:p>
          <a:p>
            <a:pPr marL="609600" indent="-609600" algn="just" rtl="0" eaLnBrk="1" hangingPunct="1">
              <a:buFontTx/>
              <a:buNone/>
            </a:pPr>
            <a:r>
              <a:rPr lang="en-US" altLang="he-IL" sz="2800" b="1" dirty="0" smtClean="0">
                <a:solidFill>
                  <a:srgbClr val="002060"/>
                </a:solidFill>
              </a:rPr>
              <a:t>Take Hemodialysis Message</a:t>
            </a:r>
          </a:p>
        </p:txBody>
      </p:sp>
    </p:spTree>
    <p:extLst>
      <p:ext uri="{BB962C8B-B14F-4D97-AF65-F5344CB8AC3E}">
        <p14:creationId xmlns:p14="http://schemas.microsoft.com/office/powerpoint/2010/main" val="2693529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Inter-dialytic oral bicarbonate</a:t>
            </a:r>
            <a:endParaRPr lang="he-IL" b="1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b="1" dirty="0" smtClean="0"/>
              <a:t>Obligatory in </a:t>
            </a:r>
            <a:r>
              <a:rPr lang="en-US" b="1" dirty="0" err="1" smtClean="0"/>
              <a:t>hypercapnic</a:t>
            </a:r>
            <a:r>
              <a:rPr lang="en-US" b="1" dirty="0" smtClean="0"/>
              <a:t> HD patients</a:t>
            </a:r>
          </a:p>
          <a:p>
            <a:pPr algn="l" rtl="0"/>
            <a:r>
              <a:rPr lang="en-US" b="1" dirty="0" smtClean="0"/>
              <a:t>Warranted in non </a:t>
            </a:r>
            <a:r>
              <a:rPr lang="en-US" b="1" dirty="0" err="1" smtClean="0"/>
              <a:t>hypercapnic</a:t>
            </a:r>
            <a:r>
              <a:rPr lang="en-US" b="1" dirty="0" smtClean="0"/>
              <a:t> HD patients</a:t>
            </a:r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22206880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Line 2"/>
          <p:cNvSpPr>
            <a:spLocks noChangeShapeType="1"/>
          </p:cNvSpPr>
          <p:nvPr/>
        </p:nvSpPr>
        <p:spPr bwMode="auto">
          <a:xfrm flipV="1">
            <a:off x="48684" y="4111625"/>
            <a:ext cx="12192000" cy="38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e-IL"/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-69851" y="3783013"/>
            <a:ext cx="182456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None/>
            </a:pPr>
            <a:r>
              <a:rPr lang="en-US" altLang="he-IL" sz="1800"/>
              <a:t>24</a:t>
            </a:r>
          </a:p>
        </p:txBody>
      </p:sp>
      <p:sp>
        <p:nvSpPr>
          <p:cNvPr id="11268" name="Line 5"/>
          <p:cNvSpPr>
            <a:spLocks noChangeShapeType="1"/>
          </p:cNvSpPr>
          <p:nvPr/>
        </p:nvSpPr>
        <p:spPr bwMode="auto">
          <a:xfrm>
            <a:off x="0" y="2708275"/>
            <a:ext cx="1219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e-IL"/>
          </a:p>
        </p:txBody>
      </p:sp>
      <p:sp>
        <p:nvSpPr>
          <p:cNvPr id="11269" name="Line 6"/>
          <p:cNvSpPr>
            <a:spLocks noChangeShapeType="1"/>
          </p:cNvSpPr>
          <p:nvPr/>
        </p:nvSpPr>
        <p:spPr bwMode="auto">
          <a:xfrm>
            <a:off x="0" y="836613"/>
            <a:ext cx="1219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e-IL"/>
          </a:p>
        </p:txBody>
      </p:sp>
      <p:sp>
        <p:nvSpPr>
          <p:cNvPr id="11270" name="Rectangle 8"/>
          <p:cNvSpPr>
            <a:spLocks noChangeArrowheads="1"/>
          </p:cNvSpPr>
          <p:nvPr/>
        </p:nvSpPr>
        <p:spPr bwMode="auto">
          <a:xfrm>
            <a:off x="1295401" y="836613"/>
            <a:ext cx="1824567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/>
          </a:p>
        </p:txBody>
      </p:sp>
      <p:sp>
        <p:nvSpPr>
          <p:cNvPr id="11271" name="Rectangle 10"/>
          <p:cNvSpPr>
            <a:spLocks noChangeArrowheads="1"/>
          </p:cNvSpPr>
          <p:nvPr/>
        </p:nvSpPr>
        <p:spPr bwMode="auto">
          <a:xfrm>
            <a:off x="527051" y="4149726"/>
            <a:ext cx="11664949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/>
          </a:p>
        </p:txBody>
      </p:sp>
      <p:sp>
        <p:nvSpPr>
          <p:cNvPr id="11272" name="Line 11"/>
          <p:cNvSpPr>
            <a:spLocks noChangeShapeType="1"/>
          </p:cNvSpPr>
          <p:nvPr/>
        </p:nvSpPr>
        <p:spPr bwMode="auto">
          <a:xfrm>
            <a:off x="3695700" y="501332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e-IL"/>
          </a:p>
        </p:txBody>
      </p:sp>
      <p:sp>
        <p:nvSpPr>
          <p:cNvPr id="11273" name="Line 12"/>
          <p:cNvSpPr>
            <a:spLocks noChangeShapeType="1"/>
          </p:cNvSpPr>
          <p:nvPr/>
        </p:nvSpPr>
        <p:spPr bwMode="auto">
          <a:xfrm flipV="1">
            <a:off x="637118" y="2741613"/>
            <a:ext cx="317500" cy="1408112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e-IL"/>
          </a:p>
        </p:txBody>
      </p:sp>
      <p:sp>
        <p:nvSpPr>
          <p:cNvPr id="11274" name="Line 14"/>
          <p:cNvSpPr>
            <a:spLocks noChangeShapeType="1"/>
          </p:cNvSpPr>
          <p:nvPr/>
        </p:nvSpPr>
        <p:spPr bwMode="auto">
          <a:xfrm flipV="1">
            <a:off x="429684" y="3238500"/>
            <a:ext cx="565149" cy="2286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e-IL"/>
          </a:p>
        </p:txBody>
      </p:sp>
      <p:sp>
        <p:nvSpPr>
          <p:cNvPr id="11275" name="Text Box 16"/>
          <p:cNvSpPr txBox="1">
            <a:spLocks noChangeArrowheads="1"/>
          </p:cNvSpPr>
          <p:nvPr/>
        </p:nvSpPr>
        <p:spPr bwMode="auto">
          <a:xfrm>
            <a:off x="1200151" y="2276476"/>
            <a:ext cx="182456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None/>
            </a:pPr>
            <a:r>
              <a:rPr lang="en-US" altLang="he-IL" sz="1800"/>
              <a:t>Post-HD</a:t>
            </a:r>
          </a:p>
        </p:txBody>
      </p:sp>
      <p:sp>
        <p:nvSpPr>
          <p:cNvPr id="11276" name="Text Box 17"/>
          <p:cNvSpPr txBox="1">
            <a:spLocks noChangeArrowheads="1"/>
          </p:cNvSpPr>
          <p:nvPr/>
        </p:nvSpPr>
        <p:spPr bwMode="auto">
          <a:xfrm>
            <a:off x="-48684" y="5565776"/>
            <a:ext cx="182456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None/>
            </a:pPr>
            <a:r>
              <a:rPr lang="en-US" altLang="he-IL" sz="1800"/>
              <a:t>Pre-HD</a:t>
            </a:r>
          </a:p>
        </p:txBody>
      </p:sp>
      <p:sp>
        <p:nvSpPr>
          <p:cNvPr id="11277" name="Text Box 18"/>
          <p:cNvSpPr txBox="1">
            <a:spLocks noChangeArrowheads="1"/>
          </p:cNvSpPr>
          <p:nvPr/>
        </p:nvSpPr>
        <p:spPr bwMode="auto">
          <a:xfrm>
            <a:off x="0" y="4941888"/>
            <a:ext cx="182456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None/>
            </a:pPr>
            <a:r>
              <a:rPr lang="en-US" altLang="he-IL" sz="1800"/>
              <a:t>21</a:t>
            </a:r>
          </a:p>
        </p:txBody>
      </p:sp>
      <p:sp>
        <p:nvSpPr>
          <p:cNvPr id="11278" name="Line 19"/>
          <p:cNvSpPr>
            <a:spLocks noChangeShapeType="1"/>
          </p:cNvSpPr>
          <p:nvPr/>
        </p:nvSpPr>
        <p:spPr bwMode="auto">
          <a:xfrm>
            <a:off x="0" y="5013325"/>
            <a:ext cx="1219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e-IL"/>
          </a:p>
        </p:txBody>
      </p:sp>
      <p:sp>
        <p:nvSpPr>
          <p:cNvPr id="11279" name="Line 20"/>
          <p:cNvSpPr>
            <a:spLocks noChangeShapeType="1"/>
          </p:cNvSpPr>
          <p:nvPr/>
        </p:nvSpPr>
        <p:spPr bwMode="auto">
          <a:xfrm>
            <a:off x="0" y="4797425"/>
            <a:ext cx="12192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e-IL"/>
          </a:p>
        </p:txBody>
      </p:sp>
      <p:sp>
        <p:nvSpPr>
          <p:cNvPr id="11280" name="Text Box 21"/>
          <p:cNvSpPr txBox="1">
            <a:spLocks noChangeArrowheads="1"/>
          </p:cNvSpPr>
          <p:nvPr/>
        </p:nvSpPr>
        <p:spPr bwMode="auto">
          <a:xfrm>
            <a:off x="0" y="4508501"/>
            <a:ext cx="182456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None/>
            </a:pPr>
            <a:r>
              <a:rPr lang="en-US" altLang="he-IL" sz="1800"/>
              <a:t>22</a:t>
            </a:r>
          </a:p>
        </p:txBody>
      </p:sp>
      <p:sp>
        <p:nvSpPr>
          <p:cNvPr id="11281" name="Text Box 22"/>
          <p:cNvSpPr txBox="1">
            <a:spLocks noChangeArrowheads="1"/>
          </p:cNvSpPr>
          <p:nvPr/>
        </p:nvSpPr>
        <p:spPr bwMode="auto">
          <a:xfrm>
            <a:off x="11097685" y="4926014"/>
            <a:ext cx="153458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None/>
            </a:pPr>
            <a:r>
              <a:rPr lang="en-US" altLang="he-IL" sz="1800"/>
              <a:t>Pre-HD</a:t>
            </a:r>
          </a:p>
        </p:txBody>
      </p:sp>
      <p:sp>
        <p:nvSpPr>
          <p:cNvPr id="11282" name="Line 27"/>
          <p:cNvSpPr>
            <a:spLocks noChangeShapeType="1"/>
          </p:cNvSpPr>
          <p:nvPr/>
        </p:nvSpPr>
        <p:spPr bwMode="auto">
          <a:xfrm flipH="1">
            <a:off x="912284" y="1385888"/>
            <a:ext cx="218016" cy="132715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e-IL"/>
          </a:p>
        </p:txBody>
      </p:sp>
      <p:sp>
        <p:nvSpPr>
          <p:cNvPr id="11283" name="Rectangle 33"/>
          <p:cNvSpPr>
            <a:spLocks noChangeArrowheads="1"/>
          </p:cNvSpPr>
          <p:nvPr/>
        </p:nvSpPr>
        <p:spPr bwMode="auto">
          <a:xfrm>
            <a:off x="4902148" y="4376738"/>
            <a:ext cx="25442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/>
              <a:t>inter-dialytic acidosis</a:t>
            </a:r>
          </a:p>
        </p:txBody>
      </p:sp>
      <p:sp>
        <p:nvSpPr>
          <p:cNvPr id="11284" name="Rectangle 34"/>
          <p:cNvSpPr>
            <a:spLocks noChangeArrowheads="1"/>
          </p:cNvSpPr>
          <p:nvPr/>
        </p:nvSpPr>
        <p:spPr bwMode="auto">
          <a:xfrm>
            <a:off x="175684" y="1592263"/>
            <a:ext cx="1888067" cy="77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he-IL" sz="1800" b="1" dirty="0" smtClean="0"/>
              <a:t>intra-dialytic</a:t>
            </a:r>
            <a:endParaRPr lang="en-US" altLang="he-IL" sz="1800" b="1" dirty="0"/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he-IL" sz="1800" b="1" dirty="0"/>
              <a:t> alkalosis</a:t>
            </a:r>
            <a:r>
              <a:rPr lang="en-US" altLang="he-IL" sz="1800" dirty="0"/>
              <a:t> </a:t>
            </a:r>
          </a:p>
        </p:txBody>
      </p:sp>
      <p:sp>
        <p:nvSpPr>
          <p:cNvPr id="11285" name="Line 38"/>
          <p:cNvSpPr>
            <a:spLocks noChangeShapeType="1"/>
          </p:cNvSpPr>
          <p:nvPr/>
        </p:nvSpPr>
        <p:spPr bwMode="auto">
          <a:xfrm flipV="1">
            <a:off x="-190500" y="1844675"/>
            <a:ext cx="12192000" cy="71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e-IL"/>
          </a:p>
        </p:txBody>
      </p:sp>
      <p:sp>
        <p:nvSpPr>
          <p:cNvPr id="11286" name="Text Box 39"/>
          <p:cNvSpPr txBox="1">
            <a:spLocks noChangeArrowheads="1"/>
          </p:cNvSpPr>
          <p:nvPr/>
        </p:nvSpPr>
        <p:spPr bwMode="auto">
          <a:xfrm>
            <a:off x="-48684" y="2682876"/>
            <a:ext cx="1873251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None/>
            </a:pPr>
            <a:r>
              <a:rPr lang="en-US" altLang="he-IL" sz="1800"/>
              <a:t>28</a:t>
            </a:r>
          </a:p>
        </p:txBody>
      </p:sp>
      <p:sp>
        <p:nvSpPr>
          <p:cNvPr id="11287" name="Text Box 40"/>
          <p:cNvSpPr txBox="1">
            <a:spLocks noChangeArrowheads="1"/>
          </p:cNvSpPr>
          <p:nvPr/>
        </p:nvSpPr>
        <p:spPr bwMode="auto">
          <a:xfrm>
            <a:off x="0" y="836613"/>
            <a:ext cx="175471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None/>
            </a:pPr>
            <a:r>
              <a:rPr lang="en-US" altLang="he-IL" sz="1800"/>
              <a:t>35</a:t>
            </a:r>
          </a:p>
        </p:txBody>
      </p:sp>
      <p:sp>
        <p:nvSpPr>
          <p:cNvPr id="11288" name="Text Box 41"/>
          <p:cNvSpPr txBox="1">
            <a:spLocks noChangeArrowheads="1"/>
          </p:cNvSpPr>
          <p:nvPr/>
        </p:nvSpPr>
        <p:spPr bwMode="auto">
          <a:xfrm>
            <a:off x="-230717" y="3125788"/>
            <a:ext cx="81491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None/>
            </a:pPr>
            <a:r>
              <a:rPr lang="en-US" altLang="he-IL" sz="1800"/>
              <a:t>  26</a:t>
            </a:r>
          </a:p>
        </p:txBody>
      </p:sp>
      <p:sp>
        <p:nvSpPr>
          <p:cNvPr id="11289" name="Text Box 39"/>
          <p:cNvSpPr txBox="1">
            <a:spLocks noChangeArrowheads="1"/>
          </p:cNvSpPr>
          <p:nvPr/>
        </p:nvSpPr>
        <p:spPr bwMode="auto">
          <a:xfrm>
            <a:off x="-48684" y="1881188"/>
            <a:ext cx="182456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None/>
            </a:pPr>
            <a:r>
              <a:rPr lang="en-US" altLang="he-IL" sz="1800"/>
              <a:t>30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13489517" y="2255838"/>
            <a:ext cx="1219200" cy="914400"/>
          </a:xfrm>
          <a:prstGeom prst="line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2"/>
          <p:cNvCxnSpPr/>
          <p:nvPr/>
        </p:nvCxnSpPr>
        <p:spPr>
          <a:xfrm flipV="1">
            <a:off x="334434" y="3170239"/>
            <a:ext cx="461433" cy="1220787"/>
          </a:xfrm>
          <a:prstGeom prst="line">
            <a:avLst/>
          </a:prstGeom>
          <a:ln w="76200">
            <a:solidFill>
              <a:srgbClr val="FF00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2"/>
          <p:cNvCxnSpPr/>
          <p:nvPr/>
        </p:nvCxnSpPr>
        <p:spPr>
          <a:xfrm>
            <a:off x="842434" y="3287713"/>
            <a:ext cx="1064684" cy="0"/>
          </a:xfrm>
          <a:prstGeom prst="line">
            <a:avLst/>
          </a:prstGeom>
          <a:ln w="76200">
            <a:solidFill>
              <a:srgbClr val="FF00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2"/>
          <p:cNvCxnSpPr/>
          <p:nvPr/>
        </p:nvCxnSpPr>
        <p:spPr>
          <a:xfrm>
            <a:off x="1871134" y="3287713"/>
            <a:ext cx="1166284" cy="379412"/>
          </a:xfrm>
          <a:prstGeom prst="line">
            <a:avLst/>
          </a:prstGeom>
          <a:ln w="76200">
            <a:solidFill>
              <a:srgbClr val="FF00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2"/>
          <p:cNvCxnSpPr/>
          <p:nvPr/>
        </p:nvCxnSpPr>
        <p:spPr>
          <a:xfrm>
            <a:off x="3012018" y="3609975"/>
            <a:ext cx="9179983" cy="712788"/>
          </a:xfrm>
          <a:prstGeom prst="line">
            <a:avLst/>
          </a:prstGeom>
          <a:ln w="76200">
            <a:solidFill>
              <a:srgbClr val="FF00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מחבר ישר 13"/>
          <p:cNvCxnSpPr/>
          <p:nvPr/>
        </p:nvCxnSpPr>
        <p:spPr>
          <a:xfrm flipH="1">
            <a:off x="1754717" y="836613"/>
            <a:ext cx="116416" cy="41767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96" name="Text Box 17"/>
          <p:cNvSpPr txBox="1">
            <a:spLocks noChangeArrowheads="1"/>
          </p:cNvSpPr>
          <p:nvPr/>
        </p:nvSpPr>
        <p:spPr bwMode="auto">
          <a:xfrm>
            <a:off x="1390651" y="5149851"/>
            <a:ext cx="182456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None/>
            </a:pPr>
            <a:r>
              <a:rPr lang="en-US" altLang="he-IL" sz="1800"/>
              <a:t>End-HD  </a:t>
            </a:r>
          </a:p>
        </p:txBody>
      </p:sp>
      <p:sp>
        <p:nvSpPr>
          <p:cNvPr id="11297" name="Line 31"/>
          <p:cNvSpPr>
            <a:spLocks noChangeShapeType="1"/>
          </p:cNvSpPr>
          <p:nvPr/>
        </p:nvSpPr>
        <p:spPr bwMode="auto">
          <a:xfrm>
            <a:off x="40218" y="6272213"/>
            <a:ext cx="1441449" cy="0"/>
          </a:xfrm>
          <a:prstGeom prst="line">
            <a:avLst/>
          </a:prstGeom>
          <a:noFill/>
          <a:ln w="76200">
            <a:solidFill>
              <a:srgbClr val="FFFF00"/>
            </a:solidFill>
            <a:prstDash val="lgDashDot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e-IL"/>
          </a:p>
        </p:txBody>
      </p:sp>
      <p:sp>
        <p:nvSpPr>
          <p:cNvPr id="11298" name="מלבן 10"/>
          <p:cNvSpPr>
            <a:spLocks noChangeArrowheads="1"/>
          </p:cNvSpPr>
          <p:nvPr/>
        </p:nvSpPr>
        <p:spPr bwMode="auto">
          <a:xfrm>
            <a:off x="1927866" y="6037264"/>
            <a:ext cx="28007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>
                <a:solidFill>
                  <a:srgbClr val="000000"/>
                </a:solidFill>
              </a:rPr>
              <a:t>DBIC- constant 40 mEq/L</a:t>
            </a:r>
            <a:endParaRPr lang="he-IL" altLang="he-IL" sz="1800"/>
          </a:p>
        </p:txBody>
      </p:sp>
      <p:cxnSp>
        <p:nvCxnSpPr>
          <p:cNvPr id="59" name="Straight Connector 2"/>
          <p:cNvCxnSpPr/>
          <p:nvPr/>
        </p:nvCxnSpPr>
        <p:spPr>
          <a:xfrm>
            <a:off x="143934" y="6669088"/>
            <a:ext cx="986367" cy="0"/>
          </a:xfrm>
          <a:prstGeom prst="line">
            <a:avLst/>
          </a:prstGeom>
          <a:ln w="76200">
            <a:solidFill>
              <a:srgbClr val="FF00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00" name="מלבן 10"/>
          <p:cNvSpPr>
            <a:spLocks noChangeArrowheads="1"/>
          </p:cNvSpPr>
          <p:nvPr/>
        </p:nvSpPr>
        <p:spPr bwMode="auto">
          <a:xfrm>
            <a:off x="973667" y="6291263"/>
            <a:ext cx="10424584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he-IL" sz="1800">
                <a:solidFill>
                  <a:srgbClr val="000000"/>
                </a:solidFill>
              </a:rPr>
              <a:t> DBIC- early 40 mEq/L and afterward reduction-                                             suggested exponential drop from 40 to 34 mEq/L </a:t>
            </a:r>
            <a:endParaRPr lang="he-IL" altLang="he-IL" sz="1800"/>
          </a:p>
        </p:txBody>
      </p:sp>
      <p:sp>
        <p:nvSpPr>
          <p:cNvPr id="11301" name="Line 14"/>
          <p:cNvSpPr>
            <a:spLocks noChangeShapeType="1"/>
          </p:cNvSpPr>
          <p:nvPr/>
        </p:nvSpPr>
        <p:spPr bwMode="auto">
          <a:xfrm flipV="1">
            <a:off x="88900" y="5949950"/>
            <a:ext cx="823384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e-IL"/>
          </a:p>
        </p:txBody>
      </p:sp>
      <p:sp>
        <p:nvSpPr>
          <p:cNvPr id="11302" name="מלבן 10"/>
          <p:cNvSpPr>
            <a:spLocks noChangeArrowheads="1"/>
          </p:cNvSpPr>
          <p:nvPr/>
        </p:nvSpPr>
        <p:spPr bwMode="auto">
          <a:xfrm>
            <a:off x="1949033" y="5667375"/>
            <a:ext cx="28007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>
                <a:solidFill>
                  <a:srgbClr val="000000"/>
                </a:solidFill>
              </a:rPr>
              <a:t>DBIC- constant 34 mEq/L</a:t>
            </a:r>
            <a:endParaRPr lang="he-IL" altLang="he-IL" sz="1800"/>
          </a:p>
        </p:txBody>
      </p:sp>
      <p:sp>
        <p:nvSpPr>
          <p:cNvPr id="11303" name="Line 14"/>
          <p:cNvSpPr>
            <a:spLocks noChangeShapeType="1"/>
          </p:cNvSpPr>
          <p:nvPr/>
        </p:nvSpPr>
        <p:spPr bwMode="auto">
          <a:xfrm flipV="1">
            <a:off x="954618" y="2697164"/>
            <a:ext cx="952500" cy="61277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e-IL"/>
          </a:p>
        </p:txBody>
      </p:sp>
      <p:sp>
        <p:nvSpPr>
          <p:cNvPr id="11304" name="Line 14"/>
          <p:cNvSpPr>
            <a:spLocks noChangeShapeType="1"/>
          </p:cNvSpPr>
          <p:nvPr/>
        </p:nvSpPr>
        <p:spPr bwMode="auto">
          <a:xfrm flipH="1" flipV="1">
            <a:off x="1907117" y="2741614"/>
            <a:ext cx="1049867" cy="1119187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e-IL"/>
          </a:p>
        </p:txBody>
      </p:sp>
      <p:sp>
        <p:nvSpPr>
          <p:cNvPr id="11305" name="Line 14"/>
          <p:cNvSpPr>
            <a:spLocks noChangeShapeType="1"/>
          </p:cNvSpPr>
          <p:nvPr/>
        </p:nvSpPr>
        <p:spPr bwMode="auto">
          <a:xfrm>
            <a:off x="2956985" y="3838575"/>
            <a:ext cx="9283700" cy="1544638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e-IL"/>
          </a:p>
        </p:txBody>
      </p:sp>
      <p:sp>
        <p:nvSpPr>
          <p:cNvPr id="11306" name="Line 27"/>
          <p:cNvSpPr>
            <a:spLocks noChangeShapeType="1"/>
          </p:cNvSpPr>
          <p:nvPr/>
        </p:nvSpPr>
        <p:spPr bwMode="auto">
          <a:xfrm>
            <a:off x="1871134" y="908051"/>
            <a:ext cx="1248833" cy="1482725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e-IL"/>
          </a:p>
        </p:txBody>
      </p:sp>
      <p:sp>
        <p:nvSpPr>
          <p:cNvPr id="11307" name="Line 27"/>
          <p:cNvSpPr>
            <a:spLocks noChangeShapeType="1"/>
          </p:cNvSpPr>
          <p:nvPr/>
        </p:nvSpPr>
        <p:spPr bwMode="auto">
          <a:xfrm>
            <a:off x="3168651" y="2433639"/>
            <a:ext cx="8915400" cy="1609725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e-IL"/>
          </a:p>
        </p:txBody>
      </p:sp>
      <p:sp>
        <p:nvSpPr>
          <p:cNvPr id="11308" name="Rectangle 33"/>
          <p:cNvSpPr>
            <a:spLocks noChangeArrowheads="1"/>
          </p:cNvSpPr>
          <p:nvPr/>
        </p:nvSpPr>
        <p:spPr bwMode="auto">
          <a:xfrm>
            <a:off x="4952451" y="3170239"/>
            <a:ext cx="25955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/>
              <a:t>inter-dialytic alkalosis</a:t>
            </a:r>
          </a:p>
        </p:txBody>
      </p:sp>
      <p:sp>
        <p:nvSpPr>
          <p:cNvPr id="11309" name="Rectangle 34"/>
          <p:cNvSpPr>
            <a:spLocks noChangeArrowheads="1"/>
          </p:cNvSpPr>
          <p:nvPr/>
        </p:nvSpPr>
        <p:spPr bwMode="auto">
          <a:xfrm>
            <a:off x="2302933" y="2390776"/>
            <a:ext cx="1888067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he-IL" sz="1800" b="1" dirty="0" smtClean="0"/>
              <a:t>post-dialytic</a:t>
            </a:r>
            <a:endParaRPr lang="en-US" altLang="he-IL" sz="1800" b="1" dirty="0"/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he-IL" sz="1800" b="1" dirty="0"/>
              <a:t> alkalosis</a:t>
            </a:r>
            <a:r>
              <a:rPr lang="en-US" altLang="he-IL" sz="1800" dirty="0"/>
              <a:t> </a:t>
            </a:r>
          </a:p>
        </p:txBody>
      </p:sp>
      <p:sp>
        <p:nvSpPr>
          <p:cNvPr id="11310" name="TextBox 6"/>
          <p:cNvSpPr txBox="1">
            <a:spLocks noChangeArrowheads="1"/>
          </p:cNvSpPr>
          <p:nvPr/>
        </p:nvSpPr>
        <p:spPr bwMode="auto">
          <a:xfrm>
            <a:off x="719667" y="4797425"/>
            <a:ext cx="762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/>
              <a:t>2 h</a:t>
            </a:r>
            <a:endParaRPr lang="he-IL" altLang="he-IL" sz="1800"/>
          </a:p>
        </p:txBody>
      </p:sp>
      <p:sp>
        <p:nvSpPr>
          <p:cNvPr id="11311" name="Text Box 39"/>
          <p:cNvSpPr txBox="1">
            <a:spLocks noChangeArrowheads="1"/>
          </p:cNvSpPr>
          <p:nvPr/>
        </p:nvSpPr>
        <p:spPr bwMode="auto">
          <a:xfrm>
            <a:off x="-2117" y="1203326"/>
            <a:ext cx="86571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None/>
            </a:pPr>
            <a:r>
              <a:rPr lang="en-US" altLang="he-IL" sz="1800"/>
              <a:t>33</a:t>
            </a:r>
          </a:p>
        </p:txBody>
      </p:sp>
      <p:sp>
        <p:nvSpPr>
          <p:cNvPr id="11312" name="Line 27"/>
          <p:cNvSpPr>
            <a:spLocks noChangeShapeType="1"/>
          </p:cNvSpPr>
          <p:nvPr/>
        </p:nvSpPr>
        <p:spPr bwMode="auto">
          <a:xfrm flipH="1">
            <a:off x="1100667" y="836614"/>
            <a:ext cx="723900" cy="549275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e-IL"/>
          </a:p>
        </p:txBody>
      </p:sp>
      <p:sp>
        <p:nvSpPr>
          <p:cNvPr id="11313" name="Text Box 18"/>
          <p:cNvSpPr txBox="1">
            <a:spLocks noChangeArrowheads="1"/>
          </p:cNvSpPr>
          <p:nvPr/>
        </p:nvSpPr>
        <p:spPr bwMode="auto">
          <a:xfrm>
            <a:off x="-10584" y="5383213"/>
            <a:ext cx="182456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  <a:buFontTx/>
              <a:buNone/>
            </a:pPr>
            <a:r>
              <a:rPr lang="en-US" altLang="he-IL" sz="1800"/>
              <a:t>19</a:t>
            </a:r>
          </a:p>
        </p:txBody>
      </p:sp>
      <p:cxnSp>
        <p:nvCxnSpPr>
          <p:cNvPr id="64" name="Straight Connector 2"/>
          <p:cNvCxnSpPr/>
          <p:nvPr/>
        </p:nvCxnSpPr>
        <p:spPr>
          <a:xfrm flipV="1">
            <a:off x="429685" y="3287713"/>
            <a:ext cx="433916" cy="2095500"/>
          </a:xfrm>
          <a:prstGeom prst="line">
            <a:avLst/>
          </a:prstGeom>
          <a:ln w="76200">
            <a:solidFill>
              <a:srgbClr val="FF00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27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5" descr="http://image.made-in-china.com/2f0j00hCtEDBVGVioR/Interlock-Flexible-Pipe-XH-027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600" y="2927350"/>
            <a:ext cx="4141788" cy="311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מלבן 3"/>
          <p:cNvSpPr/>
          <p:nvPr/>
        </p:nvSpPr>
        <p:spPr>
          <a:xfrm>
            <a:off x="6284913" y="4132263"/>
            <a:ext cx="1795462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 rtl="0">
              <a:defRPr/>
            </a:pPr>
            <a:r>
              <a:rPr lang="en-US" sz="2000" b="1" dirty="0">
                <a:solidFill>
                  <a:schemeClr val="tx1"/>
                </a:solidFill>
              </a:rPr>
              <a:t>Plasma(P</a:t>
            </a:r>
            <a:r>
              <a:rPr lang="en-US" sz="2000" dirty="0">
                <a:solidFill>
                  <a:schemeClr val="tx1"/>
                </a:solidFill>
              </a:rPr>
              <a:t>)</a:t>
            </a:r>
          </a:p>
          <a:p>
            <a:pPr algn="just" rtl="0">
              <a:defRPr/>
            </a:pPr>
            <a:endParaRPr lang="en-US" sz="2000" dirty="0">
              <a:solidFill>
                <a:schemeClr val="tx1"/>
              </a:solidFill>
            </a:endParaRPr>
          </a:p>
          <a:p>
            <a:pPr algn="just" rtl="0">
              <a:defRPr/>
            </a:pPr>
            <a:r>
              <a:rPr lang="en-US" sz="2000" b="1" dirty="0">
                <a:solidFill>
                  <a:schemeClr val="tx1"/>
                </a:solidFill>
              </a:rPr>
              <a:t>PBIC</a:t>
            </a:r>
            <a:endParaRPr lang="he-IL" sz="2000" b="1" dirty="0">
              <a:solidFill>
                <a:schemeClr val="tx1"/>
              </a:solidFill>
            </a:endParaRPr>
          </a:p>
          <a:p>
            <a:pPr algn="just" rtl="0">
              <a:defRPr/>
            </a:pPr>
            <a:endParaRPr lang="en-US" sz="20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US" sz="2000" b="1" dirty="0">
                <a:solidFill>
                  <a:schemeClr val="tx1"/>
                </a:solidFill>
              </a:rPr>
              <a:t>   </a:t>
            </a:r>
          </a:p>
        </p:txBody>
      </p:sp>
      <p:cxnSp>
        <p:nvCxnSpPr>
          <p:cNvPr id="14" name="מחבר חץ ישר 13"/>
          <p:cNvCxnSpPr/>
          <p:nvPr/>
        </p:nvCxnSpPr>
        <p:spPr>
          <a:xfrm flipV="1">
            <a:off x="7032625" y="4687888"/>
            <a:ext cx="0" cy="30956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6" name="TextBox 41"/>
          <p:cNvSpPr txBox="1">
            <a:spLocks noChangeArrowheads="1"/>
          </p:cNvSpPr>
          <p:nvPr/>
        </p:nvSpPr>
        <p:spPr bwMode="auto">
          <a:xfrm>
            <a:off x="4611688" y="9525"/>
            <a:ext cx="41449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/>
              <a:t>CURRENT OPTIONS –FIEXFIED DBIC</a:t>
            </a:r>
            <a:endParaRPr lang="he-IL" altLang="he-IL" sz="1800"/>
          </a:p>
        </p:txBody>
      </p:sp>
      <p:pic>
        <p:nvPicPr>
          <p:cNvPr id="10247" name="Picture 5" descr="http://image.made-in-china.com/2f0j00hCtEDBVGVioR/Interlock-Flexible-Pipe-XH-027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925" y="-461963"/>
            <a:ext cx="4141788" cy="3111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8" name="מלבן 4"/>
          <p:cNvSpPr>
            <a:spLocks noChangeArrowheads="1"/>
          </p:cNvSpPr>
          <p:nvPr/>
        </p:nvSpPr>
        <p:spPr bwMode="auto">
          <a:xfrm>
            <a:off x="5097859" y="273058"/>
            <a:ext cx="21034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/>
              <a:t>P-EP BIC transfer</a:t>
            </a:r>
            <a:endParaRPr lang="he-IL" altLang="he-IL" sz="1800" b="1" dirty="0"/>
          </a:p>
        </p:txBody>
      </p:sp>
      <p:sp>
        <p:nvSpPr>
          <p:cNvPr id="26" name="מלבן 25"/>
          <p:cNvSpPr/>
          <p:nvPr/>
        </p:nvSpPr>
        <p:spPr>
          <a:xfrm>
            <a:off x="6284913" y="573088"/>
            <a:ext cx="1797050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 rtl="0">
              <a:defRPr/>
            </a:pPr>
            <a:r>
              <a:rPr lang="en-US" sz="2000" b="1" dirty="0" smtClean="0">
                <a:solidFill>
                  <a:schemeClr val="tx1"/>
                </a:solidFill>
              </a:rPr>
              <a:t>Plasma (</a:t>
            </a:r>
            <a:r>
              <a:rPr lang="en-US" sz="2000" b="1" dirty="0">
                <a:solidFill>
                  <a:schemeClr val="tx1"/>
                </a:solidFill>
              </a:rPr>
              <a:t>P</a:t>
            </a:r>
            <a:r>
              <a:rPr lang="en-US" sz="2000" dirty="0">
                <a:solidFill>
                  <a:schemeClr val="tx1"/>
                </a:solidFill>
              </a:rPr>
              <a:t>)  </a:t>
            </a:r>
          </a:p>
          <a:p>
            <a:pPr algn="just" rtl="0">
              <a:defRPr/>
            </a:pPr>
            <a:endParaRPr lang="en-US" sz="2000" dirty="0">
              <a:solidFill>
                <a:schemeClr val="tx1"/>
              </a:solidFill>
            </a:endParaRPr>
          </a:p>
          <a:p>
            <a:pPr algn="just" rtl="0">
              <a:defRPr/>
            </a:pPr>
            <a:r>
              <a:rPr lang="en-US" sz="2000" b="1" dirty="0">
                <a:solidFill>
                  <a:schemeClr val="tx1"/>
                </a:solidFill>
              </a:rPr>
              <a:t>PBIC</a:t>
            </a:r>
            <a:endParaRPr lang="he-IL" sz="2000" b="1" dirty="0">
              <a:solidFill>
                <a:schemeClr val="tx1"/>
              </a:solidFill>
            </a:endParaRPr>
          </a:p>
          <a:p>
            <a:pPr algn="just" rtl="0">
              <a:defRPr/>
            </a:pPr>
            <a:endParaRPr lang="en-US" sz="20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US" sz="2000" b="1" dirty="0">
                <a:solidFill>
                  <a:schemeClr val="tx1"/>
                </a:solidFill>
              </a:rPr>
              <a:t>   </a:t>
            </a:r>
          </a:p>
        </p:txBody>
      </p:sp>
      <p:sp>
        <p:nvSpPr>
          <p:cNvPr id="29" name="מלבן מעוגל 28"/>
          <p:cNvSpPr/>
          <p:nvPr/>
        </p:nvSpPr>
        <p:spPr>
          <a:xfrm>
            <a:off x="0" y="333375"/>
            <a:ext cx="5384801" cy="475138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>
              <a:defRPr/>
            </a:pPr>
            <a:endParaRPr lang="he-IL" b="1" dirty="0">
              <a:solidFill>
                <a:schemeClr val="tx1"/>
              </a:solidFill>
            </a:endParaRPr>
          </a:p>
        </p:txBody>
      </p:sp>
      <p:sp>
        <p:nvSpPr>
          <p:cNvPr id="10251" name="מלבן 13"/>
          <p:cNvSpPr>
            <a:spLocks noChangeArrowheads="1"/>
          </p:cNvSpPr>
          <p:nvPr/>
        </p:nvSpPr>
        <p:spPr bwMode="auto">
          <a:xfrm>
            <a:off x="7563862" y="286508"/>
            <a:ext cx="2717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/>
              <a:t> D-P BIC transfer</a:t>
            </a:r>
            <a:endParaRPr lang="he-IL" altLang="he-IL" sz="1800" b="1" dirty="0"/>
          </a:p>
        </p:txBody>
      </p:sp>
      <p:sp>
        <p:nvSpPr>
          <p:cNvPr id="10252" name="TextBox 32"/>
          <p:cNvSpPr txBox="1">
            <a:spLocks noChangeArrowheads="1"/>
          </p:cNvSpPr>
          <p:nvPr/>
        </p:nvSpPr>
        <p:spPr bwMode="auto">
          <a:xfrm>
            <a:off x="8807451" y="1052514"/>
            <a:ext cx="6000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/>
              <a:t>40</a:t>
            </a:r>
            <a:endParaRPr lang="he-IL" altLang="he-IL" sz="1800" b="1" dirty="0"/>
          </a:p>
        </p:txBody>
      </p:sp>
      <p:sp>
        <p:nvSpPr>
          <p:cNvPr id="34" name="מלבן מעוגל 33"/>
          <p:cNvSpPr/>
          <p:nvPr/>
        </p:nvSpPr>
        <p:spPr>
          <a:xfrm>
            <a:off x="8724900" y="333376"/>
            <a:ext cx="1943100" cy="482441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rtl="0">
              <a:defRPr/>
            </a:pPr>
            <a:r>
              <a:rPr lang="en-US" b="1" dirty="0">
                <a:solidFill>
                  <a:schemeClr val="tx1"/>
                </a:solidFill>
              </a:rPr>
              <a:t>       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254" name="מלבן 4"/>
          <p:cNvSpPr>
            <a:spLocks noChangeArrowheads="1"/>
          </p:cNvSpPr>
          <p:nvPr/>
        </p:nvSpPr>
        <p:spPr bwMode="auto">
          <a:xfrm>
            <a:off x="8882064" y="4303714"/>
            <a:ext cx="5048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/>
              <a:t> </a:t>
            </a:r>
            <a:r>
              <a:rPr lang="en-US" altLang="he-IL" sz="1800" b="1" dirty="0" smtClean="0"/>
              <a:t>35</a:t>
            </a:r>
            <a:endParaRPr lang="he-IL" altLang="he-IL" sz="1800" dirty="0"/>
          </a:p>
        </p:txBody>
      </p:sp>
      <p:cxnSp>
        <p:nvCxnSpPr>
          <p:cNvPr id="38" name="מחבר חץ ישר 37"/>
          <p:cNvCxnSpPr/>
          <p:nvPr/>
        </p:nvCxnSpPr>
        <p:spPr>
          <a:xfrm flipV="1">
            <a:off x="8555039" y="1323976"/>
            <a:ext cx="15875" cy="193675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56" name="מלבן 13"/>
          <p:cNvSpPr>
            <a:spLocks noChangeArrowheads="1"/>
          </p:cNvSpPr>
          <p:nvPr/>
        </p:nvSpPr>
        <p:spPr bwMode="auto">
          <a:xfrm>
            <a:off x="7624763" y="3922714"/>
            <a:ext cx="2717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800" b="1"/>
              <a:t> D-P BIC transfer</a:t>
            </a:r>
            <a:endParaRPr lang="he-IL" altLang="he-IL" sz="1800" b="1"/>
          </a:p>
        </p:txBody>
      </p:sp>
      <p:cxnSp>
        <p:nvCxnSpPr>
          <p:cNvPr id="41" name="מחבר חץ ישר 40"/>
          <p:cNvCxnSpPr/>
          <p:nvPr/>
        </p:nvCxnSpPr>
        <p:spPr>
          <a:xfrm flipH="1" flipV="1">
            <a:off x="7027863" y="4519614"/>
            <a:ext cx="0" cy="212725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58" name="מלבן 15"/>
          <p:cNvSpPr>
            <a:spLocks noChangeArrowheads="1"/>
          </p:cNvSpPr>
          <p:nvPr/>
        </p:nvSpPr>
        <p:spPr bwMode="auto">
          <a:xfrm>
            <a:off x="8915400" y="-1588"/>
            <a:ext cx="15192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>
                <a:solidFill>
                  <a:srgbClr val="000000"/>
                </a:solidFill>
              </a:rPr>
              <a:t>Dialysate(D</a:t>
            </a:r>
            <a:r>
              <a:rPr lang="en-US" altLang="he-IL" sz="1800" dirty="0">
                <a:solidFill>
                  <a:srgbClr val="000000"/>
                </a:solidFill>
              </a:rPr>
              <a:t>)</a:t>
            </a:r>
            <a:endParaRPr lang="he-IL" altLang="he-IL" sz="1800" dirty="0"/>
          </a:p>
        </p:txBody>
      </p:sp>
      <p:cxnSp>
        <p:nvCxnSpPr>
          <p:cNvPr id="32" name="מחבר חץ ישר 31"/>
          <p:cNvCxnSpPr/>
          <p:nvPr/>
        </p:nvCxnSpPr>
        <p:spPr>
          <a:xfrm flipH="1" flipV="1">
            <a:off x="5502275" y="4427539"/>
            <a:ext cx="0" cy="561975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מחבר חץ ישר 36"/>
          <p:cNvCxnSpPr/>
          <p:nvPr/>
        </p:nvCxnSpPr>
        <p:spPr>
          <a:xfrm flipV="1">
            <a:off x="5502275" y="4679951"/>
            <a:ext cx="0" cy="30956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61" name="מלבן 54"/>
          <p:cNvSpPr>
            <a:spLocks noChangeArrowheads="1"/>
          </p:cNvSpPr>
          <p:nvPr/>
        </p:nvSpPr>
        <p:spPr bwMode="auto">
          <a:xfrm>
            <a:off x="0" y="5372100"/>
            <a:ext cx="1244831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2400" b="1" dirty="0" smtClean="0"/>
              <a:t> </a:t>
            </a:r>
            <a:r>
              <a:rPr lang="en-US" altLang="he-IL" sz="2400" dirty="0" smtClean="0"/>
              <a:t>BIC </a:t>
            </a:r>
            <a:r>
              <a:rPr lang="en-US" altLang="he-IL" sz="2400" dirty="0"/>
              <a:t>transfer from dialysate (</a:t>
            </a:r>
            <a:r>
              <a:rPr lang="en-US" altLang="he-IL" sz="2400" dirty="0" smtClean="0"/>
              <a:t>D) to </a:t>
            </a:r>
            <a:r>
              <a:rPr lang="en-US" altLang="he-IL" sz="2400" dirty="0"/>
              <a:t>expanded extra-plasma (EP</a:t>
            </a:r>
            <a:r>
              <a:rPr lang="en-US" altLang="he-IL" sz="2400" dirty="0" smtClean="0"/>
              <a:t>)(</a:t>
            </a:r>
            <a:r>
              <a:rPr lang="en-US" altLang="he-IL" sz="2400" dirty="0"/>
              <a:t>D-EP transfer) </a:t>
            </a:r>
            <a:r>
              <a:rPr lang="en-US" altLang="he-IL" sz="2400" dirty="0" smtClean="0"/>
              <a:t>through </a:t>
            </a:r>
            <a:r>
              <a:rPr lang="en-US" altLang="he-IL" sz="2400" dirty="0"/>
              <a:t>narrow plasma (P</a:t>
            </a:r>
            <a:r>
              <a:rPr lang="en-US" altLang="he-IL" sz="2400" dirty="0" smtClean="0"/>
              <a:t>).                                                                                                             </a:t>
            </a:r>
            <a:r>
              <a:rPr lang="en-US" altLang="he-IL" sz="2400" dirty="0" smtClean="0">
                <a:solidFill>
                  <a:srgbClr val="000000"/>
                </a:solidFill>
              </a:rPr>
              <a:t>Intra-dialytic </a:t>
            </a:r>
            <a:r>
              <a:rPr lang="en-US" altLang="he-IL" sz="2400" dirty="0">
                <a:solidFill>
                  <a:srgbClr val="000000"/>
                </a:solidFill>
              </a:rPr>
              <a:t>PBIC increase reach alkalotic range </a:t>
            </a:r>
            <a:r>
              <a:rPr lang="en-US" altLang="he-IL" sz="2400" dirty="0" smtClean="0">
                <a:solidFill>
                  <a:srgbClr val="000000"/>
                </a:solidFill>
              </a:rPr>
              <a:t>&amp; counteracts </a:t>
            </a:r>
            <a:r>
              <a:rPr lang="en-US" altLang="he-IL" sz="2400" dirty="0">
                <a:solidFill>
                  <a:srgbClr val="000000"/>
                </a:solidFill>
              </a:rPr>
              <a:t>D-P BIC gradient &amp; </a:t>
            </a:r>
            <a:r>
              <a:rPr lang="en-US" altLang="he-IL" sz="2400" dirty="0" smtClean="0">
                <a:solidFill>
                  <a:srgbClr val="000000"/>
                </a:solidFill>
              </a:rPr>
              <a:t>transfer  limiting </a:t>
            </a:r>
            <a:r>
              <a:rPr lang="en-US" altLang="he-IL" sz="2400" dirty="0">
                <a:solidFill>
                  <a:srgbClr val="000000"/>
                </a:solidFill>
              </a:rPr>
              <a:t>acidosis correction</a:t>
            </a:r>
          </a:p>
          <a:p>
            <a:pPr algn="l" rtl="0" eaLnBrk="1" hangingPunct="1">
              <a:spcBef>
                <a:spcPct val="0"/>
              </a:spcBef>
              <a:buFontTx/>
              <a:buNone/>
            </a:pPr>
            <a:endParaRPr lang="en-US" altLang="he-IL" sz="2400" dirty="0">
              <a:solidFill>
                <a:srgbClr val="000000"/>
              </a:solidFill>
            </a:endParaRPr>
          </a:p>
          <a:p>
            <a:pPr algn="l" rtl="0" eaLnBrk="1" hangingPunct="1">
              <a:spcBef>
                <a:spcPct val="0"/>
              </a:spcBef>
              <a:buFontTx/>
              <a:buNone/>
            </a:pPr>
            <a:endParaRPr lang="en-US" altLang="he-IL" sz="2400" dirty="0">
              <a:solidFill>
                <a:srgbClr val="000000"/>
              </a:solidFill>
            </a:endParaRPr>
          </a:p>
        </p:txBody>
      </p:sp>
      <p:sp>
        <p:nvSpPr>
          <p:cNvPr id="10262" name="מלבן 55"/>
          <p:cNvSpPr>
            <a:spLocks noChangeArrowheads="1"/>
          </p:cNvSpPr>
          <p:nvPr/>
        </p:nvSpPr>
        <p:spPr bwMode="auto">
          <a:xfrm>
            <a:off x="342900" y="9525"/>
            <a:ext cx="57340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 smtClean="0">
                <a:solidFill>
                  <a:srgbClr val="000000"/>
                </a:solidFill>
              </a:rPr>
              <a:t>Large Extra </a:t>
            </a:r>
            <a:r>
              <a:rPr lang="en-US" altLang="he-IL" sz="1800" b="1" dirty="0">
                <a:solidFill>
                  <a:srgbClr val="000000"/>
                </a:solidFill>
              </a:rPr>
              <a:t>Plasma compartments (EP) </a:t>
            </a:r>
            <a:endParaRPr lang="he-IL" altLang="he-IL" sz="1800" b="1" dirty="0">
              <a:solidFill>
                <a:srgbClr val="000000"/>
              </a:solidFill>
            </a:endParaRPr>
          </a:p>
        </p:txBody>
      </p:sp>
      <p:sp>
        <p:nvSpPr>
          <p:cNvPr id="10263" name="מלבן 4"/>
          <p:cNvSpPr>
            <a:spLocks noChangeArrowheads="1"/>
          </p:cNvSpPr>
          <p:nvPr/>
        </p:nvSpPr>
        <p:spPr bwMode="auto">
          <a:xfrm>
            <a:off x="6706855" y="4117055"/>
            <a:ext cx="56945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/>
              <a:t> 26 </a:t>
            </a:r>
            <a:endParaRPr lang="en-US" altLang="he-IL" sz="1800" b="1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 b="1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 smtClean="0"/>
              <a:t>2h</a:t>
            </a:r>
            <a:endParaRPr lang="he-IL" altLang="he-IL" sz="1800" dirty="0"/>
          </a:p>
        </p:txBody>
      </p:sp>
      <p:sp>
        <p:nvSpPr>
          <p:cNvPr id="10264" name="מלבן 4"/>
          <p:cNvSpPr>
            <a:spLocks noChangeArrowheads="1"/>
          </p:cNvSpPr>
          <p:nvPr/>
        </p:nvSpPr>
        <p:spPr bwMode="auto">
          <a:xfrm>
            <a:off x="8302626" y="4973638"/>
            <a:ext cx="5048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/>
              <a:t> 19</a:t>
            </a:r>
            <a:endParaRPr lang="he-IL" altLang="he-IL" sz="1800"/>
          </a:p>
        </p:txBody>
      </p:sp>
      <p:sp>
        <p:nvSpPr>
          <p:cNvPr id="10265" name="מלבן 4"/>
          <p:cNvSpPr>
            <a:spLocks noChangeArrowheads="1"/>
          </p:cNvSpPr>
          <p:nvPr/>
        </p:nvSpPr>
        <p:spPr bwMode="auto">
          <a:xfrm>
            <a:off x="8302626" y="1671639"/>
            <a:ext cx="5048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/>
              <a:t> 24</a:t>
            </a:r>
            <a:endParaRPr lang="he-IL" altLang="he-IL" sz="1800"/>
          </a:p>
        </p:txBody>
      </p:sp>
      <p:sp>
        <p:nvSpPr>
          <p:cNvPr id="10266" name="מלבן 4"/>
          <p:cNvSpPr>
            <a:spLocks noChangeArrowheads="1"/>
          </p:cNvSpPr>
          <p:nvPr/>
        </p:nvSpPr>
        <p:spPr bwMode="auto">
          <a:xfrm>
            <a:off x="4595020" y="4107657"/>
            <a:ext cx="118586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 smtClean="0"/>
              <a:t>         28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 smtClean="0"/>
              <a:t>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 smtClean="0"/>
              <a:t>  4h</a:t>
            </a:r>
            <a:endParaRPr lang="he-IL" altLang="he-IL" sz="1800" dirty="0"/>
          </a:p>
        </p:txBody>
      </p:sp>
      <p:sp>
        <p:nvSpPr>
          <p:cNvPr id="10267" name="מלבן 4"/>
          <p:cNvSpPr>
            <a:spLocks noChangeArrowheads="1"/>
          </p:cNvSpPr>
          <p:nvPr/>
        </p:nvSpPr>
        <p:spPr bwMode="auto">
          <a:xfrm>
            <a:off x="6096794" y="585311"/>
            <a:ext cx="117951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/>
              <a:t> </a:t>
            </a:r>
            <a:r>
              <a:rPr lang="en-US" altLang="he-IL" sz="1800" b="1" dirty="0" smtClean="0"/>
              <a:t>32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 b="1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 b="1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 smtClean="0"/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 smtClean="0"/>
              <a:t>2h</a:t>
            </a:r>
            <a:endParaRPr lang="he-IL" altLang="he-IL" sz="1800" dirty="0"/>
          </a:p>
        </p:txBody>
      </p:sp>
      <p:sp>
        <p:nvSpPr>
          <p:cNvPr id="10268" name="מלבן 4"/>
          <p:cNvSpPr>
            <a:spLocks noChangeArrowheads="1"/>
          </p:cNvSpPr>
          <p:nvPr/>
        </p:nvSpPr>
        <p:spPr bwMode="auto">
          <a:xfrm>
            <a:off x="4648994" y="529749"/>
            <a:ext cx="1069975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/>
              <a:t> </a:t>
            </a:r>
            <a:r>
              <a:rPr lang="en-US" altLang="he-IL" sz="1800" b="1" dirty="0" smtClean="0"/>
              <a:t>35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 b="1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 smtClean="0"/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 smtClean="0"/>
              <a:t>4h</a:t>
            </a:r>
            <a:endParaRPr lang="he-IL" altLang="he-IL" sz="1800" dirty="0"/>
          </a:p>
        </p:txBody>
      </p:sp>
      <p:sp>
        <p:nvSpPr>
          <p:cNvPr id="10269" name="מלבן 4"/>
          <p:cNvSpPr>
            <a:spLocks noChangeArrowheads="1"/>
          </p:cNvSpPr>
          <p:nvPr/>
        </p:nvSpPr>
        <p:spPr bwMode="auto">
          <a:xfrm>
            <a:off x="7991476" y="1271589"/>
            <a:ext cx="5064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/>
              <a:t> 26</a:t>
            </a:r>
            <a:endParaRPr lang="he-IL" altLang="he-IL" sz="1800"/>
          </a:p>
        </p:txBody>
      </p:sp>
      <p:cxnSp>
        <p:nvCxnSpPr>
          <p:cNvPr id="61" name="מחבר חץ ישר 60"/>
          <p:cNvCxnSpPr/>
          <p:nvPr/>
        </p:nvCxnSpPr>
        <p:spPr>
          <a:xfrm flipV="1">
            <a:off x="7119289" y="923926"/>
            <a:ext cx="0" cy="557212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מחבר חץ ישר 64"/>
          <p:cNvCxnSpPr/>
          <p:nvPr/>
        </p:nvCxnSpPr>
        <p:spPr>
          <a:xfrm flipV="1">
            <a:off x="5419725" y="877888"/>
            <a:ext cx="0" cy="639762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74" name="מלבן 17"/>
          <p:cNvSpPr>
            <a:spLocks noChangeArrowheads="1"/>
          </p:cNvSpPr>
          <p:nvPr/>
        </p:nvSpPr>
        <p:spPr bwMode="auto">
          <a:xfrm>
            <a:off x="6057900" y="2354264"/>
            <a:ext cx="21161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/>
              <a:t>D-EP BIC transfer</a:t>
            </a:r>
            <a:endParaRPr lang="he-IL" altLang="he-IL" sz="1800" b="1"/>
          </a:p>
        </p:txBody>
      </p:sp>
      <p:sp>
        <p:nvSpPr>
          <p:cNvPr id="9" name="קשת 8"/>
          <p:cNvSpPr/>
          <p:nvPr/>
        </p:nvSpPr>
        <p:spPr>
          <a:xfrm>
            <a:off x="5576888" y="877889"/>
            <a:ext cx="3148012" cy="892175"/>
          </a:xfrm>
          <a:prstGeom prst="arc">
            <a:avLst/>
          </a:prstGeom>
          <a:ln w="76200">
            <a:noFill/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he-IL"/>
          </a:p>
        </p:txBody>
      </p:sp>
      <p:sp>
        <p:nvSpPr>
          <p:cNvPr id="70" name="קשת 69"/>
          <p:cNvSpPr/>
          <p:nvPr/>
        </p:nvSpPr>
        <p:spPr>
          <a:xfrm rot="509726">
            <a:off x="5340350" y="4518025"/>
            <a:ext cx="3354388" cy="558800"/>
          </a:xfrm>
          <a:prstGeom prst="arc">
            <a:avLst>
              <a:gd name="adj1" fmla="val 19839718"/>
              <a:gd name="adj2" fmla="val 0"/>
            </a:avLst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he-IL"/>
          </a:p>
        </p:txBody>
      </p:sp>
      <p:cxnSp>
        <p:nvCxnSpPr>
          <p:cNvPr id="27" name="מחבר ישר 26"/>
          <p:cNvCxnSpPr>
            <a:endCxn id="70" idx="0"/>
          </p:cNvCxnSpPr>
          <p:nvPr/>
        </p:nvCxnSpPr>
        <p:spPr>
          <a:xfrm>
            <a:off x="6684963" y="4511675"/>
            <a:ext cx="842962" cy="90488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מחבר ישר 75"/>
          <p:cNvCxnSpPr/>
          <p:nvPr/>
        </p:nvCxnSpPr>
        <p:spPr>
          <a:xfrm>
            <a:off x="5243513" y="4483100"/>
            <a:ext cx="1441450" cy="25400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83" name="TextBox 94"/>
          <p:cNvSpPr txBox="1">
            <a:spLocks noChangeArrowheads="1"/>
          </p:cNvSpPr>
          <p:nvPr/>
        </p:nvSpPr>
        <p:spPr bwMode="auto">
          <a:xfrm>
            <a:off x="8882064" y="1420813"/>
            <a:ext cx="135904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dirty="0" smtClean="0"/>
              <a:t> gradient</a:t>
            </a:r>
            <a:r>
              <a:rPr lang="he-IL" altLang="he-IL" sz="1800" dirty="0" smtClean="0"/>
              <a:t>16</a:t>
            </a:r>
            <a:endParaRPr lang="he-IL" altLang="he-IL" sz="1800" dirty="0"/>
          </a:p>
        </p:txBody>
      </p:sp>
      <p:sp>
        <p:nvSpPr>
          <p:cNvPr id="96" name="קשת 95"/>
          <p:cNvSpPr/>
          <p:nvPr/>
        </p:nvSpPr>
        <p:spPr>
          <a:xfrm rot="509726">
            <a:off x="5395914" y="922339"/>
            <a:ext cx="3354387" cy="560387"/>
          </a:xfrm>
          <a:prstGeom prst="arc">
            <a:avLst>
              <a:gd name="adj1" fmla="val 19839718"/>
              <a:gd name="adj2" fmla="val 0"/>
            </a:avLst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he-IL"/>
          </a:p>
        </p:txBody>
      </p:sp>
      <p:cxnSp>
        <p:nvCxnSpPr>
          <p:cNvPr id="98" name="מחבר ישר 97"/>
          <p:cNvCxnSpPr/>
          <p:nvPr/>
        </p:nvCxnSpPr>
        <p:spPr>
          <a:xfrm>
            <a:off x="6743700" y="919164"/>
            <a:ext cx="844550" cy="90487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מחבר ישר 98"/>
          <p:cNvCxnSpPr/>
          <p:nvPr/>
        </p:nvCxnSpPr>
        <p:spPr>
          <a:xfrm>
            <a:off x="5318125" y="890589"/>
            <a:ext cx="1557338" cy="28575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83" name="קשת 11282"/>
          <p:cNvSpPr/>
          <p:nvPr/>
        </p:nvSpPr>
        <p:spPr>
          <a:xfrm rot="10800000">
            <a:off x="6853238" y="1268413"/>
            <a:ext cx="3706812" cy="373062"/>
          </a:xfrm>
          <a:prstGeom prst="arc">
            <a:avLst/>
          </a:prstGeom>
          <a:ln w="762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he-IL"/>
          </a:p>
        </p:txBody>
      </p:sp>
      <p:sp>
        <p:nvSpPr>
          <p:cNvPr id="109" name="קשת 108"/>
          <p:cNvSpPr/>
          <p:nvPr/>
        </p:nvSpPr>
        <p:spPr>
          <a:xfrm rot="11367334">
            <a:off x="5232400" y="1123950"/>
            <a:ext cx="3532188" cy="400050"/>
          </a:xfrm>
          <a:prstGeom prst="arc">
            <a:avLst>
              <a:gd name="adj1" fmla="val 16200000"/>
              <a:gd name="adj2" fmla="val 21551033"/>
            </a:avLst>
          </a:prstGeom>
          <a:ln w="762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he-IL"/>
          </a:p>
        </p:txBody>
      </p:sp>
      <p:sp>
        <p:nvSpPr>
          <p:cNvPr id="110" name="קשת 109"/>
          <p:cNvSpPr/>
          <p:nvPr/>
        </p:nvSpPr>
        <p:spPr>
          <a:xfrm rot="10800000">
            <a:off x="6831013" y="4652963"/>
            <a:ext cx="3706812" cy="373062"/>
          </a:xfrm>
          <a:prstGeom prst="arc">
            <a:avLst/>
          </a:prstGeom>
          <a:ln w="762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he-IL"/>
          </a:p>
        </p:txBody>
      </p:sp>
      <p:sp>
        <p:nvSpPr>
          <p:cNvPr id="111" name="קשת 110"/>
          <p:cNvSpPr/>
          <p:nvPr/>
        </p:nvSpPr>
        <p:spPr>
          <a:xfrm rot="11371972">
            <a:off x="5180013" y="4548188"/>
            <a:ext cx="3516312" cy="373062"/>
          </a:xfrm>
          <a:prstGeom prst="arc">
            <a:avLst>
              <a:gd name="adj1" fmla="val 16200000"/>
              <a:gd name="adj2" fmla="val 21514794"/>
            </a:avLst>
          </a:prstGeom>
          <a:ln w="762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he-IL"/>
          </a:p>
        </p:txBody>
      </p:sp>
      <p:cxnSp>
        <p:nvCxnSpPr>
          <p:cNvPr id="3" name="מחבר חץ ישר 2"/>
          <p:cNvCxnSpPr>
            <a:stCxn id="10258" idx="1"/>
          </p:cNvCxnSpPr>
          <p:nvPr/>
        </p:nvCxnSpPr>
        <p:spPr>
          <a:xfrm flipH="1">
            <a:off x="7680326" y="182563"/>
            <a:ext cx="1235075" cy="1270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מחבר חץ ישר 52"/>
          <p:cNvCxnSpPr/>
          <p:nvPr/>
        </p:nvCxnSpPr>
        <p:spPr>
          <a:xfrm flipH="1">
            <a:off x="5205414" y="171451"/>
            <a:ext cx="1150937" cy="11113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94"/>
          <p:cNvSpPr txBox="1">
            <a:spLocks noChangeArrowheads="1"/>
          </p:cNvSpPr>
          <p:nvPr/>
        </p:nvSpPr>
        <p:spPr bwMode="auto">
          <a:xfrm>
            <a:off x="8807452" y="4573516"/>
            <a:ext cx="143365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dirty="0" smtClean="0"/>
              <a:t> gradient</a:t>
            </a:r>
            <a:r>
              <a:rPr lang="he-IL" altLang="he-IL" sz="1800" dirty="0" smtClean="0"/>
              <a:t>16</a:t>
            </a:r>
            <a:endParaRPr lang="he-IL" altLang="he-IL" sz="1800" dirty="0"/>
          </a:p>
        </p:txBody>
      </p:sp>
      <p:cxnSp>
        <p:nvCxnSpPr>
          <p:cNvPr id="56" name="מחבר חץ ישר 55"/>
          <p:cNvCxnSpPr/>
          <p:nvPr/>
        </p:nvCxnSpPr>
        <p:spPr>
          <a:xfrm flipH="1">
            <a:off x="4611688" y="2750345"/>
            <a:ext cx="5179218" cy="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מלבן 4"/>
          <p:cNvSpPr>
            <a:spLocks noChangeArrowheads="1"/>
          </p:cNvSpPr>
          <p:nvPr/>
        </p:nvSpPr>
        <p:spPr bwMode="auto">
          <a:xfrm>
            <a:off x="4912519" y="3893185"/>
            <a:ext cx="21034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/>
              <a:t>P-EP BIC transfer</a:t>
            </a:r>
            <a:endParaRPr lang="he-IL" altLang="he-IL" sz="1800" b="1" dirty="0"/>
          </a:p>
        </p:txBody>
      </p:sp>
      <p:cxnSp>
        <p:nvCxnSpPr>
          <p:cNvPr id="59" name="מחבר חץ ישר 58"/>
          <p:cNvCxnSpPr/>
          <p:nvPr/>
        </p:nvCxnSpPr>
        <p:spPr>
          <a:xfrm flipH="1">
            <a:off x="5130007" y="3711288"/>
            <a:ext cx="1150937" cy="11113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מלבן 15"/>
          <p:cNvSpPr>
            <a:spLocks noChangeArrowheads="1"/>
          </p:cNvSpPr>
          <p:nvPr/>
        </p:nvSpPr>
        <p:spPr bwMode="auto">
          <a:xfrm>
            <a:off x="8764661" y="3419406"/>
            <a:ext cx="15192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>
                <a:solidFill>
                  <a:srgbClr val="000000"/>
                </a:solidFill>
              </a:rPr>
              <a:t>Dialysate(D</a:t>
            </a:r>
            <a:r>
              <a:rPr lang="en-US" altLang="he-IL" sz="1800" dirty="0">
                <a:solidFill>
                  <a:srgbClr val="000000"/>
                </a:solidFill>
              </a:rPr>
              <a:t>)</a:t>
            </a:r>
            <a:endParaRPr lang="he-IL" altLang="he-IL" sz="1800" dirty="0"/>
          </a:p>
        </p:txBody>
      </p:sp>
      <p:cxnSp>
        <p:nvCxnSpPr>
          <p:cNvPr id="62" name="מחבר חץ ישר 61"/>
          <p:cNvCxnSpPr/>
          <p:nvPr/>
        </p:nvCxnSpPr>
        <p:spPr>
          <a:xfrm flipH="1">
            <a:off x="7489825" y="3684301"/>
            <a:ext cx="1235075" cy="1270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13969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 noChangeArrowheads="1"/>
          </p:cNvSpPr>
          <p:nvPr>
            <p:ph type="title"/>
          </p:nvPr>
        </p:nvSpPr>
        <p:spPr>
          <a:xfrm>
            <a:off x="609600" y="-315913"/>
            <a:ext cx="10972800" cy="1143001"/>
          </a:xfrm>
        </p:spPr>
        <p:txBody>
          <a:bodyPr/>
          <a:lstStyle/>
          <a:p>
            <a:endParaRPr lang="en-US" altLang="he-IL" smtClean="0"/>
          </a:p>
        </p:txBody>
      </p:sp>
      <p:pic>
        <p:nvPicPr>
          <p:cNvPr id="819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451" y="-63500"/>
            <a:ext cx="11739035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Rectangle 2"/>
          <p:cNvSpPr>
            <a:spLocks noChangeArrowheads="1"/>
          </p:cNvSpPr>
          <p:nvPr/>
        </p:nvSpPr>
        <p:spPr bwMode="auto">
          <a:xfrm>
            <a:off x="0" y="4538664"/>
            <a:ext cx="12236451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2400"/>
              <a:t>Late HD decrease in</a:t>
            </a:r>
          </a:p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2400"/>
              <a:t> </a:t>
            </a:r>
          </a:p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2400"/>
              <a:t>ratio </a:t>
            </a:r>
            <a:r>
              <a:rPr lang="en-US" altLang="he-IL" sz="2400" u="sng"/>
              <a:t>PBIC increase/</a:t>
            </a:r>
            <a:r>
              <a:rPr lang="en-US" altLang="he-IL" sz="2400"/>
              <a:t> </a:t>
            </a:r>
            <a:r>
              <a:rPr lang="en-US" altLang="he-IL" sz="2400" u="sng"/>
              <a:t>D-P BIC gradient </a:t>
            </a:r>
            <a:r>
              <a:rPr lang="en-US" altLang="he-IL" sz="2400"/>
              <a:t>&amp; probably </a:t>
            </a:r>
            <a:r>
              <a:rPr lang="en-US" altLang="he-IL" sz="2400" u="sng"/>
              <a:t>D-P BIC transfer</a:t>
            </a:r>
          </a:p>
          <a:p>
            <a:pPr algn="ctr" rtl="0" eaLnBrk="1" hangingPunct="1">
              <a:spcBef>
                <a:spcPct val="0"/>
              </a:spcBef>
              <a:buFontTx/>
              <a:buNone/>
            </a:pPr>
            <a:endParaRPr lang="en-US" altLang="he-IL" sz="2400"/>
          </a:p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2400"/>
              <a:t>may be explained by larger later P-EP BIC transfer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2400"/>
          </a:p>
        </p:txBody>
      </p:sp>
      <p:sp>
        <p:nvSpPr>
          <p:cNvPr id="8197" name="מלבן 1"/>
          <p:cNvSpPr>
            <a:spLocks noChangeArrowheads="1"/>
          </p:cNvSpPr>
          <p:nvPr/>
        </p:nvSpPr>
        <p:spPr bwMode="auto">
          <a:xfrm>
            <a:off x="4161367" y="3424238"/>
            <a:ext cx="3913717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rtl="0" eaLnBrk="1" hangingPunct="1">
              <a:lnSpc>
                <a:spcPct val="90000"/>
              </a:lnSpc>
            </a:pPr>
            <a:r>
              <a:rPr lang="en-US" altLang="he-IL" b="1"/>
              <a:t>0.44 (0.11)    0.16 (0.28)</a:t>
            </a:r>
          </a:p>
          <a:p>
            <a:pPr algn="just" rtl="0" eaLnBrk="1" hangingPunct="1">
              <a:lnSpc>
                <a:spcPct val="90000"/>
              </a:lnSpc>
            </a:pPr>
            <a:r>
              <a:rPr lang="en-US" altLang="he-IL" b="1"/>
              <a:t> p&lt;0.05</a:t>
            </a:r>
          </a:p>
        </p:txBody>
      </p:sp>
      <p:sp>
        <p:nvSpPr>
          <p:cNvPr id="8198" name="מלבן 2"/>
          <p:cNvSpPr>
            <a:spLocks noChangeArrowheads="1"/>
          </p:cNvSpPr>
          <p:nvPr/>
        </p:nvSpPr>
        <p:spPr bwMode="auto">
          <a:xfrm>
            <a:off x="7920568" y="3416300"/>
            <a:ext cx="4271433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lnSpc>
                <a:spcPct val="90000"/>
              </a:lnSpc>
            </a:pPr>
            <a:r>
              <a:rPr lang="en-US" altLang="he-IL" b="1"/>
              <a:t>0.56 (0.11)   0.28 (0.35)</a:t>
            </a:r>
          </a:p>
          <a:p>
            <a:pPr algn="l" rtl="0" eaLnBrk="1" hangingPunct="1">
              <a:lnSpc>
                <a:spcPct val="90000"/>
              </a:lnSpc>
            </a:pPr>
            <a:r>
              <a:rPr lang="en-US" altLang="he-IL" b="1"/>
              <a:t> p&lt;0.05</a:t>
            </a:r>
            <a:endParaRPr lang="en-US" altLang="he-IL" sz="1600" b="1"/>
          </a:p>
        </p:txBody>
      </p:sp>
    </p:spTree>
    <p:extLst>
      <p:ext uri="{BB962C8B-B14F-4D97-AF65-F5344CB8AC3E}">
        <p14:creationId xmlns:p14="http://schemas.microsoft.com/office/powerpoint/2010/main" val="4233634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5" descr="http://image.made-in-china.com/2f0j00hCtEDBVGVioR/Interlock-Flexible-Pipe-XH-027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1633" y="2908300"/>
            <a:ext cx="5522384" cy="311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מלבן 3"/>
          <p:cNvSpPr/>
          <p:nvPr/>
        </p:nvSpPr>
        <p:spPr>
          <a:xfrm>
            <a:off x="6383867" y="4017963"/>
            <a:ext cx="2393951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 rtl="0">
              <a:defRPr/>
            </a:pPr>
            <a:r>
              <a:rPr lang="en-US" sz="2000" b="1" dirty="0">
                <a:solidFill>
                  <a:schemeClr val="tx1"/>
                </a:solidFill>
              </a:rPr>
              <a:t>Plasma(P</a:t>
            </a:r>
            <a:r>
              <a:rPr lang="en-US" sz="2000" dirty="0">
                <a:solidFill>
                  <a:schemeClr val="tx1"/>
                </a:solidFill>
              </a:rPr>
              <a:t>)</a:t>
            </a:r>
          </a:p>
          <a:p>
            <a:pPr algn="just" rtl="0">
              <a:defRPr/>
            </a:pPr>
            <a:endParaRPr lang="en-US" sz="2000" dirty="0">
              <a:solidFill>
                <a:schemeClr val="tx1"/>
              </a:solidFill>
            </a:endParaRPr>
          </a:p>
          <a:p>
            <a:pPr algn="just" rtl="0">
              <a:defRPr/>
            </a:pPr>
            <a:r>
              <a:rPr lang="en-US" sz="2000" b="1" dirty="0">
                <a:solidFill>
                  <a:schemeClr val="tx1"/>
                </a:solidFill>
              </a:rPr>
              <a:t>PBIC</a:t>
            </a:r>
            <a:endParaRPr lang="he-IL" sz="2000" b="1" dirty="0">
              <a:solidFill>
                <a:schemeClr val="tx1"/>
              </a:solidFill>
            </a:endParaRPr>
          </a:p>
          <a:p>
            <a:pPr algn="just" rtl="0">
              <a:defRPr/>
            </a:pPr>
            <a:endParaRPr lang="en-US" sz="20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US" sz="2000" b="1" dirty="0">
                <a:solidFill>
                  <a:schemeClr val="tx1"/>
                </a:solidFill>
              </a:rPr>
              <a:t>   </a:t>
            </a:r>
          </a:p>
        </p:txBody>
      </p:sp>
      <p:sp>
        <p:nvSpPr>
          <p:cNvPr id="24580" name="מלבן 4"/>
          <p:cNvSpPr>
            <a:spLocks noChangeArrowheads="1"/>
          </p:cNvSpPr>
          <p:nvPr/>
        </p:nvSpPr>
        <p:spPr bwMode="auto">
          <a:xfrm>
            <a:off x="4736967" y="4519614"/>
            <a:ext cx="210410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/>
              <a:t>P-EP BIC transfer</a:t>
            </a:r>
            <a:endParaRPr lang="he-IL" altLang="he-IL" sz="1800" b="1"/>
          </a:p>
        </p:txBody>
      </p:sp>
      <p:cxnSp>
        <p:nvCxnSpPr>
          <p:cNvPr id="14" name="מחבר חץ ישר 13"/>
          <p:cNvCxnSpPr/>
          <p:nvPr/>
        </p:nvCxnSpPr>
        <p:spPr>
          <a:xfrm flipV="1">
            <a:off x="7344833" y="4687888"/>
            <a:ext cx="0" cy="30956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82" name="TextBox 41"/>
          <p:cNvSpPr txBox="1">
            <a:spLocks noChangeArrowheads="1"/>
          </p:cNvSpPr>
          <p:nvPr/>
        </p:nvSpPr>
        <p:spPr bwMode="auto">
          <a:xfrm>
            <a:off x="4116917" y="9525"/>
            <a:ext cx="55266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/>
              <a:t>CURRENT OPTIONS –FIEXFIED DBIC</a:t>
            </a:r>
            <a:endParaRPr lang="he-IL" altLang="he-IL" sz="1800"/>
          </a:p>
        </p:txBody>
      </p:sp>
      <p:pic>
        <p:nvPicPr>
          <p:cNvPr id="24583" name="Picture 5" descr="http://image.made-in-china.com/2f0j00hCtEDBVGVioR/Interlock-Flexible-Pipe-XH-027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567" y="-461963"/>
            <a:ext cx="5522384" cy="3111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4" name="מלבן 4"/>
          <p:cNvSpPr>
            <a:spLocks noChangeArrowheads="1"/>
          </p:cNvSpPr>
          <p:nvPr/>
        </p:nvSpPr>
        <p:spPr bwMode="auto">
          <a:xfrm>
            <a:off x="4974033" y="1204914"/>
            <a:ext cx="210410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/>
              <a:t>P-EP BIC transfer</a:t>
            </a:r>
            <a:endParaRPr lang="he-IL" altLang="he-IL" sz="1800" b="1"/>
          </a:p>
        </p:txBody>
      </p:sp>
      <p:sp>
        <p:nvSpPr>
          <p:cNvPr id="26" name="מלבן 25"/>
          <p:cNvSpPr/>
          <p:nvPr/>
        </p:nvSpPr>
        <p:spPr>
          <a:xfrm>
            <a:off x="6347884" y="596900"/>
            <a:ext cx="2396067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 rtl="0">
              <a:defRPr/>
            </a:pPr>
            <a:r>
              <a:rPr lang="en-US" sz="2000" b="1" dirty="0">
                <a:solidFill>
                  <a:schemeClr val="tx1"/>
                </a:solidFill>
              </a:rPr>
              <a:t>Plasma(P</a:t>
            </a:r>
            <a:r>
              <a:rPr lang="en-US" sz="2000" dirty="0">
                <a:solidFill>
                  <a:schemeClr val="tx1"/>
                </a:solidFill>
              </a:rPr>
              <a:t>)  </a:t>
            </a:r>
          </a:p>
          <a:p>
            <a:pPr algn="just" rtl="0">
              <a:defRPr/>
            </a:pPr>
            <a:endParaRPr lang="en-US" sz="2000" dirty="0">
              <a:solidFill>
                <a:schemeClr val="tx1"/>
              </a:solidFill>
            </a:endParaRPr>
          </a:p>
          <a:p>
            <a:pPr algn="just" rtl="0">
              <a:defRPr/>
            </a:pPr>
            <a:r>
              <a:rPr lang="en-US" sz="2000" b="1" dirty="0">
                <a:solidFill>
                  <a:schemeClr val="tx1"/>
                </a:solidFill>
              </a:rPr>
              <a:t>PBIC</a:t>
            </a:r>
            <a:endParaRPr lang="he-IL" sz="2000" b="1" dirty="0">
              <a:solidFill>
                <a:schemeClr val="tx1"/>
              </a:solidFill>
            </a:endParaRPr>
          </a:p>
          <a:p>
            <a:pPr algn="just" rtl="0">
              <a:defRPr/>
            </a:pPr>
            <a:endParaRPr lang="en-US" sz="20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US" sz="2000" b="1" dirty="0">
                <a:solidFill>
                  <a:schemeClr val="tx1"/>
                </a:solidFill>
              </a:rPr>
              <a:t>   </a:t>
            </a:r>
          </a:p>
        </p:txBody>
      </p:sp>
      <p:sp>
        <p:nvSpPr>
          <p:cNvPr id="29" name="מלבן מעוגל 28"/>
          <p:cNvSpPr/>
          <p:nvPr/>
        </p:nvSpPr>
        <p:spPr>
          <a:xfrm>
            <a:off x="38101" y="333375"/>
            <a:ext cx="5135033" cy="475138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>
              <a:defRPr/>
            </a:pPr>
            <a:endParaRPr lang="he-IL" b="1" dirty="0">
              <a:solidFill>
                <a:schemeClr val="tx1"/>
              </a:solidFill>
            </a:endParaRPr>
          </a:p>
        </p:txBody>
      </p:sp>
      <p:sp>
        <p:nvSpPr>
          <p:cNvPr id="24587" name="מלבן 13"/>
          <p:cNvSpPr>
            <a:spLocks noChangeArrowheads="1"/>
          </p:cNvSpPr>
          <p:nvPr/>
        </p:nvSpPr>
        <p:spPr bwMode="auto">
          <a:xfrm>
            <a:off x="8134351" y="635000"/>
            <a:ext cx="362373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800" b="1"/>
              <a:t> D-P BIC transfer</a:t>
            </a:r>
            <a:endParaRPr lang="he-IL" altLang="he-IL" sz="1800" b="1"/>
          </a:p>
        </p:txBody>
      </p:sp>
      <p:sp>
        <p:nvSpPr>
          <p:cNvPr id="24588" name="TextBox 32"/>
          <p:cNvSpPr txBox="1">
            <a:spLocks noChangeArrowheads="1"/>
          </p:cNvSpPr>
          <p:nvPr/>
        </p:nvSpPr>
        <p:spPr bwMode="auto">
          <a:xfrm>
            <a:off x="9711267" y="1052514"/>
            <a:ext cx="8001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/>
              <a:t>40</a:t>
            </a:r>
            <a:endParaRPr lang="he-IL" altLang="he-IL" sz="1800" b="1"/>
          </a:p>
        </p:txBody>
      </p:sp>
      <p:sp>
        <p:nvSpPr>
          <p:cNvPr id="34" name="מלבן מעוגל 33"/>
          <p:cNvSpPr/>
          <p:nvPr/>
        </p:nvSpPr>
        <p:spPr>
          <a:xfrm>
            <a:off x="9601200" y="333376"/>
            <a:ext cx="2590800" cy="482441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rtl="0">
              <a:defRPr/>
            </a:pPr>
            <a:r>
              <a:rPr lang="en-US" b="1" dirty="0">
                <a:solidFill>
                  <a:schemeClr val="tx1"/>
                </a:solidFill>
              </a:rPr>
              <a:t>       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590" name="מלבן 4"/>
          <p:cNvSpPr>
            <a:spLocks noChangeArrowheads="1"/>
          </p:cNvSpPr>
          <p:nvPr/>
        </p:nvSpPr>
        <p:spPr bwMode="auto">
          <a:xfrm>
            <a:off x="9978584" y="4303714"/>
            <a:ext cx="5052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/>
              <a:t> 34</a:t>
            </a:r>
            <a:endParaRPr lang="he-IL" altLang="he-IL" sz="1800"/>
          </a:p>
        </p:txBody>
      </p:sp>
      <p:cxnSp>
        <p:nvCxnSpPr>
          <p:cNvPr id="38" name="מחבר חץ ישר 37"/>
          <p:cNvCxnSpPr/>
          <p:nvPr/>
        </p:nvCxnSpPr>
        <p:spPr>
          <a:xfrm flipV="1">
            <a:off x="9226551" y="1281113"/>
            <a:ext cx="38100" cy="19050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92" name="מלבן 13"/>
          <p:cNvSpPr>
            <a:spLocks noChangeArrowheads="1"/>
          </p:cNvSpPr>
          <p:nvPr/>
        </p:nvSpPr>
        <p:spPr bwMode="auto">
          <a:xfrm>
            <a:off x="8134351" y="3922714"/>
            <a:ext cx="362373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800" b="1"/>
              <a:t> D-P BIC transfer</a:t>
            </a:r>
            <a:endParaRPr lang="he-IL" altLang="he-IL" sz="1800" b="1"/>
          </a:p>
        </p:txBody>
      </p:sp>
      <p:cxnSp>
        <p:nvCxnSpPr>
          <p:cNvPr id="41" name="מחבר חץ ישר 40"/>
          <p:cNvCxnSpPr/>
          <p:nvPr/>
        </p:nvCxnSpPr>
        <p:spPr>
          <a:xfrm flipH="1" flipV="1">
            <a:off x="7338484" y="4519614"/>
            <a:ext cx="0" cy="212725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94" name="מלבן 15"/>
          <p:cNvSpPr>
            <a:spLocks noChangeArrowheads="1"/>
          </p:cNvSpPr>
          <p:nvPr/>
        </p:nvSpPr>
        <p:spPr bwMode="auto">
          <a:xfrm>
            <a:off x="10362487" y="-1588"/>
            <a:ext cx="151836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>
                <a:solidFill>
                  <a:srgbClr val="000000"/>
                </a:solidFill>
              </a:rPr>
              <a:t>Dialysate(D</a:t>
            </a:r>
            <a:r>
              <a:rPr lang="en-US" altLang="he-IL" sz="1800">
                <a:solidFill>
                  <a:srgbClr val="000000"/>
                </a:solidFill>
              </a:rPr>
              <a:t>)</a:t>
            </a:r>
            <a:endParaRPr lang="he-IL" altLang="he-IL" sz="1800"/>
          </a:p>
        </p:txBody>
      </p:sp>
      <p:cxnSp>
        <p:nvCxnSpPr>
          <p:cNvPr id="32" name="מחבר חץ ישר 31"/>
          <p:cNvCxnSpPr/>
          <p:nvPr/>
        </p:nvCxnSpPr>
        <p:spPr>
          <a:xfrm flipH="1" flipV="1">
            <a:off x="5304367" y="4427539"/>
            <a:ext cx="0" cy="561975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מחבר חץ ישר 34"/>
          <p:cNvCxnSpPr/>
          <p:nvPr/>
        </p:nvCxnSpPr>
        <p:spPr>
          <a:xfrm flipH="1" flipV="1">
            <a:off x="5132918" y="1319214"/>
            <a:ext cx="93133" cy="352425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מחבר חץ ישר 36"/>
          <p:cNvCxnSpPr/>
          <p:nvPr/>
        </p:nvCxnSpPr>
        <p:spPr>
          <a:xfrm flipV="1">
            <a:off x="5304367" y="4679951"/>
            <a:ext cx="0" cy="30956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98" name="מלבן 54"/>
          <p:cNvSpPr>
            <a:spLocks noChangeArrowheads="1"/>
          </p:cNvSpPr>
          <p:nvPr/>
        </p:nvSpPr>
        <p:spPr bwMode="auto">
          <a:xfrm>
            <a:off x="-143933" y="5357813"/>
            <a:ext cx="137287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rtl="0">
              <a:lnSpc>
                <a:spcPct val="80000"/>
              </a:lnSpc>
              <a:buFontTx/>
              <a:buNone/>
            </a:pPr>
            <a:r>
              <a:rPr lang="en-US" altLang="he-IL" sz="2600" b="1" u="sng"/>
              <a:t>initial HDBIC with subsequent exponential DBIC reduction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en-US" altLang="he-IL" sz="2600" b="1"/>
          </a:p>
          <a:p>
            <a:pPr algn="l" rtl="0" eaLnBrk="1" hangingPunct="1">
              <a:spcBef>
                <a:spcPct val="0"/>
              </a:spcBef>
              <a:buFontTx/>
              <a:buNone/>
            </a:pPr>
            <a:endParaRPr lang="en-US" altLang="he-IL" sz="2000">
              <a:solidFill>
                <a:srgbClr val="000000"/>
              </a:solidFill>
            </a:endParaRPr>
          </a:p>
          <a:p>
            <a:pPr algn="l" rtl="0" eaLnBrk="1" hangingPunct="1">
              <a:spcBef>
                <a:spcPct val="0"/>
              </a:spcBef>
              <a:buFontTx/>
              <a:buNone/>
            </a:pPr>
            <a:endParaRPr lang="en-US" altLang="he-IL" sz="2000">
              <a:solidFill>
                <a:srgbClr val="000000"/>
              </a:solidFill>
            </a:endParaRPr>
          </a:p>
        </p:txBody>
      </p:sp>
      <p:sp>
        <p:nvSpPr>
          <p:cNvPr id="24599" name="מלבן 55"/>
          <p:cNvSpPr>
            <a:spLocks noChangeArrowheads="1"/>
          </p:cNvSpPr>
          <p:nvPr/>
        </p:nvSpPr>
        <p:spPr bwMode="auto">
          <a:xfrm>
            <a:off x="0" y="9525"/>
            <a:ext cx="6070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he-IL" sz="1800" b="1">
                <a:solidFill>
                  <a:srgbClr val="000000"/>
                </a:solidFill>
              </a:rPr>
              <a:t>Extra Plasma compartments (EP) </a:t>
            </a:r>
            <a:endParaRPr lang="he-IL" altLang="he-IL" sz="1800" b="1">
              <a:solidFill>
                <a:srgbClr val="000000"/>
              </a:solidFill>
            </a:endParaRPr>
          </a:p>
        </p:txBody>
      </p:sp>
      <p:sp>
        <p:nvSpPr>
          <p:cNvPr id="24600" name="מלבן 4"/>
          <p:cNvSpPr>
            <a:spLocks noChangeArrowheads="1"/>
          </p:cNvSpPr>
          <p:nvPr/>
        </p:nvSpPr>
        <p:spPr bwMode="auto">
          <a:xfrm>
            <a:off x="6969693" y="4989514"/>
            <a:ext cx="83869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/>
              <a:t> 26 2h</a:t>
            </a:r>
            <a:endParaRPr lang="he-IL" altLang="he-IL" sz="1800"/>
          </a:p>
        </p:txBody>
      </p:sp>
      <p:sp>
        <p:nvSpPr>
          <p:cNvPr id="24601" name="מלבן 4"/>
          <p:cNvSpPr>
            <a:spLocks noChangeArrowheads="1"/>
          </p:cNvSpPr>
          <p:nvPr/>
        </p:nvSpPr>
        <p:spPr bwMode="auto">
          <a:xfrm>
            <a:off x="9206000" y="4973638"/>
            <a:ext cx="5052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/>
              <a:t> 19</a:t>
            </a:r>
            <a:endParaRPr lang="he-IL" altLang="he-IL" sz="1800"/>
          </a:p>
        </p:txBody>
      </p:sp>
      <p:sp>
        <p:nvSpPr>
          <p:cNvPr id="24602" name="מלבן 4"/>
          <p:cNvSpPr>
            <a:spLocks noChangeArrowheads="1"/>
          </p:cNvSpPr>
          <p:nvPr/>
        </p:nvSpPr>
        <p:spPr bwMode="auto">
          <a:xfrm>
            <a:off x="9206000" y="1671639"/>
            <a:ext cx="5052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/>
              <a:t> 21</a:t>
            </a:r>
            <a:endParaRPr lang="he-IL" altLang="he-IL" sz="1800"/>
          </a:p>
        </p:txBody>
      </p:sp>
      <p:sp>
        <p:nvSpPr>
          <p:cNvPr id="24603" name="מלבן 4"/>
          <p:cNvSpPr>
            <a:spLocks noChangeArrowheads="1"/>
          </p:cNvSpPr>
          <p:nvPr/>
        </p:nvSpPr>
        <p:spPr bwMode="auto">
          <a:xfrm>
            <a:off x="4802718" y="4973638"/>
            <a:ext cx="1581149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/>
              <a:t>    28 4 h</a:t>
            </a:r>
            <a:endParaRPr lang="he-IL" altLang="he-IL" sz="1800"/>
          </a:p>
        </p:txBody>
      </p:sp>
      <p:sp>
        <p:nvSpPr>
          <p:cNvPr id="24604" name="מלבן 4"/>
          <p:cNvSpPr>
            <a:spLocks noChangeArrowheads="1"/>
          </p:cNvSpPr>
          <p:nvPr/>
        </p:nvSpPr>
        <p:spPr bwMode="auto">
          <a:xfrm>
            <a:off x="4648201" y="1581150"/>
            <a:ext cx="142663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/>
              <a:t>  4h</a:t>
            </a:r>
            <a:endParaRPr lang="he-IL" altLang="he-IL" sz="1800"/>
          </a:p>
        </p:txBody>
      </p:sp>
      <p:sp>
        <p:nvSpPr>
          <p:cNvPr id="24605" name="מלבן 4"/>
          <p:cNvSpPr>
            <a:spLocks noChangeArrowheads="1"/>
          </p:cNvSpPr>
          <p:nvPr/>
        </p:nvSpPr>
        <p:spPr bwMode="auto">
          <a:xfrm>
            <a:off x="8819403" y="1627189"/>
            <a:ext cx="646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/>
              <a:t> 26?</a:t>
            </a:r>
            <a:endParaRPr lang="he-IL" altLang="he-IL" sz="1800"/>
          </a:p>
        </p:txBody>
      </p:sp>
      <p:sp>
        <p:nvSpPr>
          <p:cNvPr id="24606" name="מלבן 4"/>
          <p:cNvSpPr>
            <a:spLocks noChangeArrowheads="1"/>
          </p:cNvSpPr>
          <p:nvPr/>
        </p:nvSpPr>
        <p:spPr bwMode="auto">
          <a:xfrm>
            <a:off x="6521451" y="4729163"/>
            <a:ext cx="85936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/>
              <a:t> 24</a:t>
            </a:r>
            <a:endParaRPr lang="he-IL" altLang="he-IL" sz="1800"/>
          </a:p>
        </p:txBody>
      </p:sp>
      <p:sp>
        <p:nvSpPr>
          <p:cNvPr id="24607" name="מלבן 4"/>
          <p:cNvSpPr>
            <a:spLocks noChangeArrowheads="1"/>
          </p:cNvSpPr>
          <p:nvPr/>
        </p:nvSpPr>
        <p:spPr bwMode="auto">
          <a:xfrm>
            <a:off x="4394200" y="1574800"/>
            <a:ext cx="1280584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/>
              <a:t> 26</a:t>
            </a:r>
            <a:endParaRPr lang="he-IL" altLang="he-IL" sz="1800"/>
          </a:p>
        </p:txBody>
      </p:sp>
      <p:sp>
        <p:nvSpPr>
          <p:cNvPr id="24608" name="מלבן 4"/>
          <p:cNvSpPr>
            <a:spLocks noChangeArrowheads="1"/>
          </p:cNvSpPr>
          <p:nvPr/>
        </p:nvSpPr>
        <p:spPr bwMode="auto">
          <a:xfrm>
            <a:off x="5242984" y="4427538"/>
            <a:ext cx="64134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/>
              <a:t> 24</a:t>
            </a:r>
            <a:endParaRPr lang="he-IL" altLang="he-IL" sz="1800"/>
          </a:p>
        </p:txBody>
      </p:sp>
      <p:sp>
        <p:nvSpPr>
          <p:cNvPr id="24609" name="מלבן 17"/>
          <p:cNvSpPr>
            <a:spLocks noChangeArrowheads="1"/>
          </p:cNvSpPr>
          <p:nvPr/>
        </p:nvSpPr>
        <p:spPr bwMode="auto">
          <a:xfrm>
            <a:off x="6749792" y="2354264"/>
            <a:ext cx="21169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/>
              <a:t>D-EP BIC transfer</a:t>
            </a:r>
            <a:endParaRPr lang="he-IL" altLang="he-IL" sz="1800" b="1"/>
          </a:p>
        </p:txBody>
      </p:sp>
      <p:sp>
        <p:nvSpPr>
          <p:cNvPr id="24610" name="מלבן 1"/>
          <p:cNvSpPr>
            <a:spLocks noChangeArrowheads="1"/>
          </p:cNvSpPr>
          <p:nvPr/>
        </p:nvSpPr>
        <p:spPr bwMode="auto">
          <a:xfrm>
            <a:off x="112184" y="1004889"/>
            <a:ext cx="5291667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rtl="0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en-US" altLang="he-IL" sz="1800"/>
          </a:p>
        </p:txBody>
      </p:sp>
      <p:sp>
        <p:nvSpPr>
          <p:cNvPr id="9" name="קשת 8"/>
          <p:cNvSpPr/>
          <p:nvPr/>
        </p:nvSpPr>
        <p:spPr>
          <a:xfrm>
            <a:off x="5403851" y="877889"/>
            <a:ext cx="4197349" cy="892175"/>
          </a:xfrm>
          <a:prstGeom prst="arc">
            <a:avLst/>
          </a:prstGeom>
          <a:ln w="76200">
            <a:noFill/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he-IL"/>
          </a:p>
        </p:txBody>
      </p:sp>
      <p:sp>
        <p:nvSpPr>
          <p:cNvPr id="70" name="קשת 69"/>
          <p:cNvSpPr/>
          <p:nvPr/>
        </p:nvSpPr>
        <p:spPr>
          <a:xfrm rot="509726">
            <a:off x="5088467" y="4518025"/>
            <a:ext cx="4472517" cy="558800"/>
          </a:xfrm>
          <a:prstGeom prst="arc">
            <a:avLst>
              <a:gd name="adj1" fmla="val 19839718"/>
              <a:gd name="adj2" fmla="val 0"/>
            </a:avLst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he-IL"/>
          </a:p>
        </p:txBody>
      </p:sp>
      <p:cxnSp>
        <p:nvCxnSpPr>
          <p:cNvPr id="27" name="מחבר ישר 26"/>
          <p:cNvCxnSpPr>
            <a:endCxn id="70" idx="0"/>
          </p:cNvCxnSpPr>
          <p:nvPr/>
        </p:nvCxnSpPr>
        <p:spPr>
          <a:xfrm>
            <a:off x="6881284" y="4511675"/>
            <a:ext cx="1123949" cy="90488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מחבר ישר 75"/>
          <p:cNvCxnSpPr/>
          <p:nvPr/>
        </p:nvCxnSpPr>
        <p:spPr>
          <a:xfrm>
            <a:off x="5242984" y="4464051"/>
            <a:ext cx="1532467" cy="55563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615" name="TextBox 91"/>
          <p:cNvSpPr txBox="1">
            <a:spLocks noChangeArrowheads="1"/>
          </p:cNvSpPr>
          <p:nvPr/>
        </p:nvSpPr>
        <p:spPr bwMode="auto">
          <a:xfrm>
            <a:off x="9584267" y="4575176"/>
            <a:ext cx="609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/>
              <a:t>gr</a:t>
            </a:r>
            <a:r>
              <a:rPr lang="he-IL" altLang="he-IL" sz="1800"/>
              <a:t>15</a:t>
            </a:r>
          </a:p>
        </p:txBody>
      </p:sp>
      <p:sp>
        <p:nvSpPr>
          <p:cNvPr id="24616" name="TextBox 92"/>
          <p:cNvSpPr txBox="1">
            <a:spLocks noChangeArrowheads="1"/>
          </p:cNvSpPr>
          <p:nvPr/>
        </p:nvSpPr>
        <p:spPr bwMode="auto">
          <a:xfrm>
            <a:off x="8015817" y="4997450"/>
            <a:ext cx="609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e-IL" altLang="he-IL" sz="1800"/>
              <a:t>7+</a:t>
            </a:r>
          </a:p>
        </p:txBody>
      </p:sp>
      <p:sp>
        <p:nvSpPr>
          <p:cNvPr id="24617" name="TextBox 94"/>
          <p:cNvSpPr txBox="1">
            <a:spLocks noChangeArrowheads="1"/>
          </p:cNvSpPr>
          <p:nvPr/>
        </p:nvSpPr>
        <p:spPr bwMode="auto">
          <a:xfrm>
            <a:off x="9747251" y="1365251"/>
            <a:ext cx="60748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/>
              <a:t>gr</a:t>
            </a:r>
            <a:r>
              <a:rPr lang="he-IL" altLang="he-IL" sz="1800"/>
              <a:t>16</a:t>
            </a:r>
          </a:p>
        </p:txBody>
      </p:sp>
      <p:sp>
        <p:nvSpPr>
          <p:cNvPr id="96" name="קשת 95"/>
          <p:cNvSpPr/>
          <p:nvPr/>
        </p:nvSpPr>
        <p:spPr>
          <a:xfrm rot="1362618">
            <a:off x="5264151" y="690563"/>
            <a:ext cx="4472516" cy="552450"/>
          </a:xfrm>
          <a:prstGeom prst="arc">
            <a:avLst>
              <a:gd name="adj1" fmla="val 21250414"/>
              <a:gd name="adj2" fmla="val 0"/>
            </a:avLst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he-IL"/>
          </a:p>
        </p:txBody>
      </p:sp>
      <p:cxnSp>
        <p:nvCxnSpPr>
          <p:cNvPr id="98" name="מחבר ישר 97"/>
          <p:cNvCxnSpPr/>
          <p:nvPr/>
        </p:nvCxnSpPr>
        <p:spPr>
          <a:xfrm>
            <a:off x="7503585" y="1265238"/>
            <a:ext cx="1746249" cy="30162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מחבר ישר 98"/>
          <p:cNvCxnSpPr/>
          <p:nvPr/>
        </p:nvCxnSpPr>
        <p:spPr>
          <a:xfrm>
            <a:off x="5162552" y="1243014"/>
            <a:ext cx="2442633" cy="46037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83" name="קשת 11282"/>
          <p:cNvSpPr/>
          <p:nvPr/>
        </p:nvSpPr>
        <p:spPr>
          <a:xfrm rot="11128466">
            <a:off x="8083551" y="1336675"/>
            <a:ext cx="3151716" cy="349250"/>
          </a:xfrm>
          <a:prstGeom prst="arc">
            <a:avLst/>
          </a:prstGeom>
          <a:ln w="762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he-IL"/>
          </a:p>
        </p:txBody>
      </p:sp>
      <p:sp>
        <p:nvSpPr>
          <p:cNvPr id="109" name="קשת 108"/>
          <p:cNvSpPr/>
          <p:nvPr/>
        </p:nvSpPr>
        <p:spPr>
          <a:xfrm>
            <a:off x="2199218" y="1362076"/>
            <a:ext cx="6176433" cy="373063"/>
          </a:xfrm>
          <a:prstGeom prst="arc">
            <a:avLst>
              <a:gd name="adj1" fmla="val 16200000"/>
              <a:gd name="adj2" fmla="val 21514794"/>
            </a:avLst>
          </a:prstGeom>
          <a:ln w="762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he-IL"/>
          </a:p>
        </p:txBody>
      </p:sp>
      <p:sp>
        <p:nvSpPr>
          <p:cNvPr id="110" name="קשת 109"/>
          <p:cNvSpPr/>
          <p:nvPr/>
        </p:nvSpPr>
        <p:spPr>
          <a:xfrm rot="10800000">
            <a:off x="7076017" y="4668839"/>
            <a:ext cx="4942416" cy="371475"/>
          </a:xfrm>
          <a:prstGeom prst="arc">
            <a:avLst/>
          </a:prstGeom>
          <a:ln w="762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he-IL"/>
          </a:p>
        </p:txBody>
      </p:sp>
      <p:sp>
        <p:nvSpPr>
          <p:cNvPr id="111" name="קשת 110"/>
          <p:cNvSpPr/>
          <p:nvPr/>
        </p:nvSpPr>
        <p:spPr>
          <a:xfrm rot="11288791">
            <a:off x="5065184" y="4564063"/>
            <a:ext cx="4563533" cy="373062"/>
          </a:xfrm>
          <a:prstGeom prst="arc">
            <a:avLst>
              <a:gd name="adj1" fmla="val 16200000"/>
              <a:gd name="adj2" fmla="val 21514794"/>
            </a:avLst>
          </a:prstGeom>
          <a:ln w="762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he-IL"/>
          </a:p>
        </p:txBody>
      </p:sp>
      <p:sp>
        <p:nvSpPr>
          <p:cNvPr id="56" name="קשת 55"/>
          <p:cNvSpPr/>
          <p:nvPr/>
        </p:nvSpPr>
        <p:spPr>
          <a:xfrm rot="1358406">
            <a:off x="10189633" y="1035050"/>
            <a:ext cx="213784" cy="1843088"/>
          </a:xfrm>
          <a:prstGeom prst="arc">
            <a:avLst>
              <a:gd name="adj1" fmla="val 16200000"/>
              <a:gd name="adj2" fmla="val 4362806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he-IL"/>
          </a:p>
        </p:txBody>
      </p:sp>
      <p:sp>
        <p:nvSpPr>
          <p:cNvPr id="24626" name="מלבן 4"/>
          <p:cNvSpPr>
            <a:spLocks noChangeArrowheads="1"/>
          </p:cNvSpPr>
          <p:nvPr/>
        </p:nvSpPr>
        <p:spPr bwMode="auto">
          <a:xfrm>
            <a:off x="9932018" y="2051050"/>
            <a:ext cx="5052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/>
              <a:t> 34</a:t>
            </a:r>
            <a:endParaRPr lang="he-IL" altLang="he-IL" sz="1800"/>
          </a:p>
        </p:txBody>
      </p:sp>
      <p:cxnSp>
        <p:nvCxnSpPr>
          <p:cNvPr id="62" name="מחבר חץ ישר 61"/>
          <p:cNvCxnSpPr/>
          <p:nvPr/>
        </p:nvCxnSpPr>
        <p:spPr>
          <a:xfrm flipV="1">
            <a:off x="9264651" y="1422400"/>
            <a:ext cx="0" cy="24923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23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5" descr="http://image.made-in-china.com/2f0j00hCtEDBVGVioR/Interlock-Flexible-Pipe-XH-027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1" y="2908301"/>
            <a:ext cx="5522384" cy="311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מלבן 3"/>
          <p:cNvSpPr/>
          <p:nvPr/>
        </p:nvSpPr>
        <p:spPr>
          <a:xfrm>
            <a:off x="6383867" y="4017963"/>
            <a:ext cx="2393951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 rtl="0">
              <a:defRPr/>
            </a:pPr>
            <a:r>
              <a:rPr lang="en-US" sz="2000" b="1" dirty="0">
                <a:solidFill>
                  <a:schemeClr val="tx1"/>
                </a:solidFill>
              </a:rPr>
              <a:t>Plasma(P</a:t>
            </a:r>
            <a:r>
              <a:rPr lang="en-US" sz="2000" dirty="0">
                <a:solidFill>
                  <a:schemeClr val="tx1"/>
                </a:solidFill>
              </a:rPr>
              <a:t>)</a:t>
            </a:r>
          </a:p>
          <a:p>
            <a:pPr algn="just" rtl="0">
              <a:defRPr/>
            </a:pPr>
            <a:endParaRPr lang="en-US" sz="2000" dirty="0">
              <a:solidFill>
                <a:schemeClr val="tx1"/>
              </a:solidFill>
            </a:endParaRPr>
          </a:p>
          <a:p>
            <a:pPr algn="just" rtl="0">
              <a:defRPr/>
            </a:pPr>
            <a:r>
              <a:rPr lang="en-US" sz="2000" b="1" dirty="0">
                <a:solidFill>
                  <a:schemeClr val="tx1"/>
                </a:solidFill>
              </a:rPr>
              <a:t>PBIC</a:t>
            </a:r>
            <a:endParaRPr lang="he-IL" sz="2000" b="1" dirty="0">
              <a:solidFill>
                <a:schemeClr val="tx1"/>
              </a:solidFill>
            </a:endParaRPr>
          </a:p>
          <a:p>
            <a:pPr algn="just" rtl="0">
              <a:defRPr/>
            </a:pPr>
            <a:endParaRPr lang="en-US" sz="20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US" sz="2000" b="1" dirty="0">
                <a:solidFill>
                  <a:schemeClr val="tx1"/>
                </a:solidFill>
              </a:rPr>
              <a:t>   </a:t>
            </a:r>
          </a:p>
        </p:txBody>
      </p:sp>
      <p:sp>
        <p:nvSpPr>
          <p:cNvPr id="25604" name="מלבן 4"/>
          <p:cNvSpPr>
            <a:spLocks noChangeArrowheads="1"/>
          </p:cNvSpPr>
          <p:nvPr/>
        </p:nvSpPr>
        <p:spPr bwMode="auto">
          <a:xfrm>
            <a:off x="4736967" y="4519614"/>
            <a:ext cx="210410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/>
              <a:t>P-EP BIC transfer</a:t>
            </a:r>
            <a:endParaRPr lang="he-IL" altLang="he-IL" sz="1800" b="1"/>
          </a:p>
        </p:txBody>
      </p:sp>
      <p:cxnSp>
        <p:nvCxnSpPr>
          <p:cNvPr id="14" name="מחבר חץ ישר 13"/>
          <p:cNvCxnSpPr/>
          <p:nvPr/>
        </p:nvCxnSpPr>
        <p:spPr>
          <a:xfrm flipV="1">
            <a:off x="7344833" y="4687888"/>
            <a:ext cx="0" cy="30956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06" name="TextBox 41"/>
          <p:cNvSpPr txBox="1">
            <a:spLocks noChangeArrowheads="1"/>
          </p:cNvSpPr>
          <p:nvPr/>
        </p:nvSpPr>
        <p:spPr bwMode="auto">
          <a:xfrm>
            <a:off x="4116917" y="9525"/>
            <a:ext cx="55266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/>
              <a:t>CURRENT OPTIONS –FIEXFIED DBIC</a:t>
            </a:r>
            <a:endParaRPr lang="he-IL" altLang="he-IL" sz="1800"/>
          </a:p>
        </p:txBody>
      </p:sp>
      <p:pic>
        <p:nvPicPr>
          <p:cNvPr id="25607" name="Picture 5" descr="http://image.made-in-china.com/2f0j00hCtEDBVGVioR/Interlock-Flexible-Pipe-XH-027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567" y="-461963"/>
            <a:ext cx="5522384" cy="3111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8" name="מלבן 4"/>
          <p:cNvSpPr>
            <a:spLocks noChangeArrowheads="1"/>
          </p:cNvSpPr>
          <p:nvPr/>
        </p:nvSpPr>
        <p:spPr bwMode="auto">
          <a:xfrm>
            <a:off x="4974033" y="1204914"/>
            <a:ext cx="210410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/>
              <a:t>P-EP BIC transfer</a:t>
            </a:r>
            <a:endParaRPr lang="he-IL" altLang="he-IL" sz="1800" b="1"/>
          </a:p>
        </p:txBody>
      </p:sp>
      <p:sp>
        <p:nvSpPr>
          <p:cNvPr id="26" name="מלבן 25"/>
          <p:cNvSpPr/>
          <p:nvPr/>
        </p:nvSpPr>
        <p:spPr>
          <a:xfrm>
            <a:off x="6347884" y="596900"/>
            <a:ext cx="2396067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 rtl="0">
              <a:defRPr/>
            </a:pPr>
            <a:r>
              <a:rPr lang="en-US" sz="2000" b="1" dirty="0">
                <a:solidFill>
                  <a:schemeClr val="tx1"/>
                </a:solidFill>
              </a:rPr>
              <a:t>Plasma(P</a:t>
            </a:r>
            <a:r>
              <a:rPr lang="en-US" sz="2000" dirty="0">
                <a:solidFill>
                  <a:schemeClr val="tx1"/>
                </a:solidFill>
              </a:rPr>
              <a:t>)  </a:t>
            </a:r>
          </a:p>
          <a:p>
            <a:pPr algn="just" rtl="0">
              <a:defRPr/>
            </a:pPr>
            <a:endParaRPr lang="en-US" sz="2000" dirty="0">
              <a:solidFill>
                <a:schemeClr val="tx1"/>
              </a:solidFill>
            </a:endParaRPr>
          </a:p>
          <a:p>
            <a:pPr algn="just" rtl="0">
              <a:defRPr/>
            </a:pPr>
            <a:r>
              <a:rPr lang="en-US" sz="2000" b="1" dirty="0">
                <a:solidFill>
                  <a:schemeClr val="tx1"/>
                </a:solidFill>
              </a:rPr>
              <a:t>PBIC</a:t>
            </a:r>
            <a:endParaRPr lang="he-IL" sz="2000" b="1" dirty="0">
              <a:solidFill>
                <a:schemeClr val="tx1"/>
              </a:solidFill>
            </a:endParaRPr>
          </a:p>
          <a:p>
            <a:pPr algn="just" rtl="0">
              <a:defRPr/>
            </a:pPr>
            <a:endParaRPr lang="en-US" sz="20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US" sz="2000" b="1" dirty="0">
                <a:solidFill>
                  <a:schemeClr val="tx1"/>
                </a:solidFill>
              </a:rPr>
              <a:t>   </a:t>
            </a:r>
          </a:p>
        </p:txBody>
      </p:sp>
      <p:sp>
        <p:nvSpPr>
          <p:cNvPr id="29" name="מלבן מעוגל 28"/>
          <p:cNvSpPr/>
          <p:nvPr/>
        </p:nvSpPr>
        <p:spPr>
          <a:xfrm>
            <a:off x="38101" y="333375"/>
            <a:ext cx="5135033" cy="475138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>
              <a:defRPr/>
            </a:pPr>
            <a:endParaRPr lang="he-IL" b="1" dirty="0">
              <a:solidFill>
                <a:schemeClr val="tx1"/>
              </a:solidFill>
            </a:endParaRPr>
          </a:p>
        </p:txBody>
      </p:sp>
      <p:sp>
        <p:nvSpPr>
          <p:cNvPr id="25611" name="מלבן 13"/>
          <p:cNvSpPr>
            <a:spLocks noChangeArrowheads="1"/>
          </p:cNvSpPr>
          <p:nvPr/>
        </p:nvSpPr>
        <p:spPr bwMode="auto">
          <a:xfrm>
            <a:off x="8134351" y="635000"/>
            <a:ext cx="362373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800" b="1"/>
              <a:t> D-P BIC transfer</a:t>
            </a:r>
            <a:endParaRPr lang="he-IL" altLang="he-IL" sz="1800" b="1"/>
          </a:p>
        </p:txBody>
      </p:sp>
      <p:sp>
        <p:nvSpPr>
          <p:cNvPr id="25612" name="TextBox 32"/>
          <p:cNvSpPr txBox="1">
            <a:spLocks noChangeArrowheads="1"/>
          </p:cNvSpPr>
          <p:nvPr/>
        </p:nvSpPr>
        <p:spPr bwMode="auto">
          <a:xfrm>
            <a:off x="9711267" y="1052514"/>
            <a:ext cx="8001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/>
              <a:t>40</a:t>
            </a:r>
            <a:endParaRPr lang="he-IL" altLang="he-IL" sz="1800" b="1"/>
          </a:p>
        </p:txBody>
      </p:sp>
      <p:sp>
        <p:nvSpPr>
          <p:cNvPr id="34" name="מלבן מעוגל 33"/>
          <p:cNvSpPr/>
          <p:nvPr/>
        </p:nvSpPr>
        <p:spPr>
          <a:xfrm>
            <a:off x="9601200" y="333376"/>
            <a:ext cx="2590800" cy="482441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rtl="0">
              <a:defRPr/>
            </a:pPr>
            <a:r>
              <a:rPr lang="en-US" b="1" dirty="0">
                <a:solidFill>
                  <a:schemeClr val="tx1"/>
                </a:solidFill>
              </a:rPr>
              <a:t>       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614" name="מלבן 4"/>
          <p:cNvSpPr>
            <a:spLocks noChangeArrowheads="1"/>
          </p:cNvSpPr>
          <p:nvPr/>
        </p:nvSpPr>
        <p:spPr bwMode="auto">
          <a:xfrm>
            <a:off x="9978584" y="4303714"/>
            <a:ext cx="5052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/>
              <a:t> </a:t>
            </a:r>
            <a:r>
              <a:rPr lang="en-US" altLang="he-IL" sz="1800" b="1" dirty="0" smtClean="0"/>
              <a:t>35</a:t>
            </a:r>
            <a:endParaRPr lang="he-IL" altLang="he-IL" sz="1800" dirty="0"/>
          </a:p>
        </p:txBody>
      </p:sp>
      <p:cxnSp>
        <p:nvCxnSpPr>
          <p:cNvPr id="38" name="מחבר חץ ישר 37"/>
          <p:cNvCxnSpPr/>
          <p:nvPr/>
        </p:nvCxnSpPr>
        <p:spPr>
          <a:xfrm flipV="1">
            <a:off x="9374718" y="1416050"/>
            <a:ext cx="38100" cy="19050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16" name="מלבן 13"/>
          <p:cNvSpPr>
            <a:spLocks noChangeArrowheads="1"/>
          </p:cNvSpPr>
          <p:nvPr/>
        </p:nvSpPr>
        <p:spPr bwMode="auto">
          <a:xfrm>
            <a:off x="8134351" y="3922714"/>
            <a:ext cx="362373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800" b="1"/>
              <a:t> D-P BIC transfer</a:t>
            </a:r>
            <a:endParaRPr lang="he-IL" altLang="he-IL" sz="1800" b="1"/>
          </a:p>
        </p:txBody>
      </p:sp>
      <p:cxnSp>
        <p:nvCxnSpPr>
          <p:cNvPr id="41" name="מחבר חץ ישר 40"/>
          <p:cNvCxnSpPr/>
          <p:nvPr/>
        </p:nvCxnSpPr>
        <p:spPr>
          <a:xfrm flipH="1" flipV="1">
            <a:off x="7338484" y="4519614"/>
            <a:ext cx="0" cy="212725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18" name="מלבן 15"/>
          <p:cNvSpPr>
            <a:spLocks noChangeArrowheads="1"/>
          </p:cNvSpPr>
          <p:nvPr/>
        </p:nvSpPr>
        <p:spPr bwMode="auto">
          <a:xfrm>
            <a:off x="10362487" y="-1588"/>
            <a:ext cx="151836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>
                <a:solidFill>
                  <a:srgbClr val="000000"/>
                </a:solidFill>
              </a:rPr>
              <a:t>Dialysate(D</a:t>
            </a:r>
            <a:r>
              <a:rPr lang="en-US" altLang="he-IL" sz="1800">
                <a:solidFill>
                  <a:srgbClr val="000000"/>
                </a:solidFill>
              </a:rPr>
              <a:t>)</a:t>
            </a:r>
            <a:endParaRPr lang="he-IL" altLang="he-IL" sz="1800"/>
          </a:p>
        </p:txBody>
      </p:sp>
      <p:cxnSp>
        <p:nvCxnSpPr>
          <p:cNvPr id="32" name="מחבר חץ ישר 31"/>
          <p:cNvCxnSpPr/>
          <p:nvPr/>
        </p:nvCxnSpPr>
        <p:spPr>
          <a:xfrm flipH="1" flipV="1">
            <a:off x="5304367" y="4427539"/>
            <a:ext cx="0" cy="561975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מחבר חץ ישר 34"/>
          <p:cNvCxnSpPr/>
          <p:nvPr/>
        </p:nvCxnSpPr>
        <p:spPr>
          <a:xfrm flipH="1" flipV="1">
            <a:off x="5132918" y="1319214"/>
            <a:ext cx="93133" cy="352425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מחבר חץ ישר 36"/>
          <p:cNvCxnSpPr/>
          <p:nvPr/>
        </p:nvCxnSpPr>
        <p:spPr>
          <a:xfrm flipV="1">
            <a:off x="5304367" y="4679951"/>
            <a:ext cx="0" cy="30956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22" name="מלבן 54"/>
          <p:cNvSpPr>
            <a:spLocks noChangeArrowheads="1"/>
          </p:cNvSpPr>
          <p:nvPr/>
        </p:nvSpPr>
        <p:spPr bwMode="auto">
          <a:xfrm>
            <a:off x="-143933" y="5357813"/>
            <a:ext cx="137287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rtl="0">
              <a:lnSpc>
                <a:spcPct val="80000"/>
              </a:lnSpc>
              <a:buFontTx/>
              <a:buNone/>
            </a:pPr>
            <a:r>
              <a:rPr lang="en-US" altLang="he-IL" sz="2600" b="1" u="sng"/>
              <a:t>initial HDBIC with subsequent exponential DBIC reduction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en-US" altLang="he-IL" sz="2600" b="1"/>
          </a:p>
          <a:p>
            <a:pPr algn="l" rtl="0" eaLnBrk="1" hangingPunct="1">
              <a:spcBef>
                <a:spcPct val="0"/>
              </a:spcBef>
              <a:buFontTx/>
              <a:buNone/>
            </a:pPr>
            <a:endParaRPr lang="en-US" altLang="he-IL" sz="2000">
              <a:solidFill>
                <a:srgbClr val="000000"/>
              </a:solidFill>
            </a:endParaRPr>
          </a:p>
          <a:p>
            <a:pPr algn="l" rtl="0" eaLnBrk="1" hangingPunct="1">
              <a:spcBef>
                <a:spcPct val="0"/>
              </a:spcBef>
              <a:buFontTx/>
              <a:buNone/>
            </a:pPr>
            <a:endParaRPr lang="en-US" altLang="he-IL" sz="2000">
              <a:solidFill>
                <a:srgbClr val="000000"/>
              </a:solidFill>
            </a:endParaRPr>
          </a:p>
        </p:txBody>
      </p:sp>
      <p:sp>
        <p:nvSpPr>
          <p:cNvPr id="25623" name="מלבן 55"/>
          <p:cNvSpPr>
            <a:spLocks noChangeArrowheads="1"/>
          </p:cNvSpPr>
          <p:nvPr/>
        </p:nvSpPr>
        <p:spPr bwMode="auto">
          <a:xfrm>
            <a:off x="0" y="9525"/>
            <a:ext cx="6070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he-IL" sz="1800" b="1">
                <a:solidFill>
                  <a:srgbClr val="000000"/>
                </a:solidFill>
              </a:rPr>
              <a:t>Extra Plasma compartments (EP) </a:t>
            </a:r>
            <a:endParaRPr lang="he-IL" altLang="he-IL" sz="1800" b="1">
              <a:solidFill>
                <a:srgbClr val="000000"/>
              </a:solidFill>
            </a:endParaRPr>
          </a:p>
        </p:txBody>
      </p:sp>
      <p:sp>
        <p:nvSpPr>
          <p:cNvPr id="25624" name="מלבן 4"/>
          <p:cNvSpPr>
            <a:spLocks noChangeArrowheads="1"/>
          </p:cNvSpPr>
          <p:nvPr/>
        </p:nvSpPr>
        <p:spPr bwMode="auto">
          <a:xfrm>
            <a:off x="6969693" y="4989514"/>
            <a:ext cx="83869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/>
              <a:t> 26 2h</a:t>
            </a:r>
            <a:endParaRPr lang="he-IL" altLang="he-IL" sz="1800"/>
          </a:p>
        </p:txBody>
      </p:sp>
      <p:sp>
        <p:nvSpPr>
          <p:cNvPr id="25625" name="מלבן 4"/>
          <p:cNvSpPr>
            <a:spLocks noChangeArrowheads="1"/>
          </p:cNvSpPr>
          <p:nvPr/>
        </p:nvSpPr>
        <p:spPr bwMode="auto">
          <a:xfrm>
            <a:off x="9206000" y="4973638"/>
            <a:ext cx="5052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/>
              <a:t> 19</a:t>
            </a:r>
            <a:endParaRPr lang="he-IL" altLang="he-IL" sz="1800"/>
          </a:p>
        </p:txBody>
      </p:sp>
      <p:sp>
        <p:nvSpPr>
          <p:cNvPr id="25626" name="מלבן 4"/>
          <p:cNvSpPr>
            <a:spLocks noChangeArrowheads="1"/>
          </p:cNvSpPr>
          <p:nvPr/>
        </p:nvSpPr>
        <p:spPr bwMode="auto">
          <a:xfrm>
            <a:off x="9206000" y="1671639"/>
            <a:ext cx="5052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/>
              <a:t> 24</a:t>
            </a:r>
            <a:endParaRPr lang="he-IL" altLang="he-IL" sz="1800"/>
          </a:p>
        </p:txBody>
      </p:sp>
      <p:sp>
        <p:nvSpPr>
          <p:cNvPr id="25627" name="מלבן 4"/>
          <p:cNvSpPr>
            <a:spLocks noChangeArrowheads="1"/>
          </p:cNvSpPr>
          <p:nvPr/>
        </p:nvSpPr>
        <p:spPr bwMode="auto">
          <a:xfrm>
            <a:off x="4802718" y="4973638"/>
            <a:ext cx="1581149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/>
              <a:t>    28 4 h</a:t>
            </a:r>
            <a:endParaRPr lang="he-IL" altLang="he-IL" sz="1800"/>
          </a:p>
        </p:txBody>
      </p:sp>
      <p:sp>
        <p:nvSpPr>
          <p:cNvPr id="25628" name="מלבן 4"/>
          <p:cNvSpPr>
            <a:spLocks noChangeArrowheads="1"/>
          </p:cNvSpPr>
          <p:nvPr/>
        </p:nvSpPr>
        <p:spPr bwMode="auto">
          <a:xfrm>
            <a:off x="4648201" y="1581150"/>
            <a:ext cx="142663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/>
              <a:t>  4h</a:t>
            </a:r>
            <a:endParaRPr lang="he-IL" altLang="he-IL" sz="1800"/>
          </a:p>
        </p:txBody>
      </p:sp>
      <p:sp>
        <p:nvSpPr>
          <p:cNvPr id="25629" name="מלבן 4"/>
          <p:cNvSpPr>
            <a:spLocks noChangeArrowheads="1"/>
          </p:cNvSpPr>
          <p:nvPr/>
        </p:nvSpPr>
        <p:spPr bwMode="auto">
          <a:xfrm>
            <a:off x="8819403" y="1627189"/>
            <a:ext cx="646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/>
              <a:t> 26?</a:t>
            </a:r>
            <a:endParaRPr lang="he-IL" altLang="he-IL" sz="1800"/>
          </a:p>
        </p:txBody>
      </p:sp>
      <p:sp>
        <p:nvSpPr>
          <p:cNvPr id="25630" name="מלבן 4"/>
          <p:cNvSpPr>
            <a:spLocks noChangeArrowheads="1"/>
          </p:cNvSpPr>
          <p:nvPr/>
        </p:nvSpPr>
        <p:spPr bwMode="auto">
          <a:xfrm>
            <a:off x="6521451" y="4729163"/>
            <a:ext cx="85936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/>
              <a:t> 24</a:t>
            </a:r>
            <a:endParaRPr lang="he-IL" altLang="he-IL" sz="1800"/>
          </a:p>
        </p:txBody>
      </p:sp>
      <p:sp>
        <p:nvSpPr>
          <p:cNvPr id="25631" name="מלבן 4"/>
          <p:cNvSpPr>
            <a:spLocks noChangeArrowheads="1"/>
          </p:cNvSpPr>
          <p:nvPr/>
        </p:nvSpPr>
        <p:spPr bwMode="auto">
          <a:xfrm>
            <a:off x="4394200" y="1574800"/>
            <a:ext cx="1280584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/>
              <a:t> 26</a:t>
            </a:r>
            <a:endParaRPr lang="he-IL" altLang="he-IL" sz="1800"/>
          </a:p>
        </p:txBody>
      </p:sp>
      <p:sp>
        <p:nvSpPr>
          <p:cNvPr id="25632" name="מלבן 4"/>
          <p:cNvSpPr>
            <a:spLocks noChangeArrowheads="1"/>
          </p:cNvSpPr>
          <p:nvPr/>
        </p:nvSpPr>
        <p:spPr bwMode="auto">
          <a:xfrm>
            <a:off x="5242984" y="4427538"/>
            <a:ext cx="64134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/>
              <a:t> 24</a:t>
            </a:r>
            <a:endParaRPr lang="he-IL" altLang="he-IL" sz="1800"/>
          </a:p>
        </p:txBody>
      </p:sp>
      <p:sp>
        <p:nvSpPr>
          <p:cNvPr id="25633" name="מלבן 17"/>
          <p:cNvSpPr>
            <a:spLocks noChangeArrowheads="1"/>
          </p:cNvSpPr>
          <p:nvPr/>
        </p:nvSpPr>
        <p:spPr bwMode="auto">
          <a:xfrm>
            <a:off x="6749792" y="2354264"/>
            <a:ext cx="21169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/>
              <a:t>D-EP BIC transfer</a:t>
            </a:r>
            <a:endParaRPr lang="he-IL" altLang="he-IL" sz="1800" b="1"/>
          </a:p>
        </p:txBody>
      </p:sp>
      <p:sp>
        <p:nvSpPr>
          <p:cNvPr id="25634" name="מלבן 1"/>
          <p:cNvSpPr>
            <a:spLocks noChangeArrowheads="1"/>
          </p:cNvSpPr>
          <p:nvPr/>
        </p:nvSpPr>
        <p:spPr bwMode="auto">
          <a:xfrm>
            <a:off x="112184" y="1004889"/>
            <a:ext cx="5291667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rtl="0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en-US" altLang="he-IL" sz="1800"/>
          </a:p>
        </p:txBody>
      </p:sp>
      <p:sp>
        <p:nvSpPr>
          <p:cNvPr id="9" name="קשת 8"/>
          <p:cNvSpPr/>
          <p:nvPr/>
        </p:nvSpPr>
        <p:spPr>
          <a:xfrm>
            <a:off x="5403851" y="877889"/>
            <a:ext cx="4197349" cy="892175"/>
          </a:xfrm>
          <a:prstGeom prst="arc">
            <a:avLst/>
          </a:prstGeom>
          <a:ln w="76200">
            <a:noFill/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he-IL"/>
          </a:p>
        </p:txBody>
      </p:sp>
      <p:sp>
        <p:nvSpPr>
          <p:cNvPr id="70" name="קשת 69"/>
          <p:cNvSpPr/>
          <p:nvPr/>
        </p:nvSpPr>
        <p:spPr>
          <a:xfrm rot="509726">
            <a:off x="5088467" y="4518025"/>
            <a:ext cx="4472517" cy="558800"/>
          </a:xfrm>
          <a:prstGeom prst="arc">
            <a:avLst>
              <a:gd name="adj1" fmla="val 19839718"/>
              <a:gd name="adj2" fmla="val 0"/>
            </a:avLst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he-IL"/>
          </a:p>
        </p:txBody>
      </p:sp>
      <p:cxnSp>
        <p:nvCxnSpPr>
          <p:cNvPr id="27" name="מחבר ישר 26"/>
          <p:cNvCxnSpPr>
            <a:endCxn id="70" idx="0"/>
          </p:cNvCxnSpPr>
          <p:nvPr/>
        </p:nvCxnSpPr>
        <p:spPr>
          <a:xfrm>
            <a:off x="6881284" y="4511675"/>
            <a:ext cx="1123949" cy="90488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מחבר ישר 75"/>
          <p:cNvCxnSpPr/>
          <p:nvPr/>
        </p:nvCxnSpPr>
        <p:spPr>
          <a:xfrm>
            <a:off x="5242984" y="4464051"/>
            <a:ext cx="1532467" cy="55563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39" name="TextBox 91"/>
          <p:cNvSpPr txBox="1">
            <a:spLocks noChangeArrowheads="1"/>
          </p:cNvSpPr>
          <p:nvPr/>
        </p:nvSpPr>
        <p:spPr bwMode="auto">
          <a:xfrm>
            <a:off x="9547225" y="4575176"/>
            <a:ext cx="609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dirty="0" smtClean="0"/>
              <a:t>gr</a:t>
            </a:r>
            <a:r>
              <a:rPr lang="he-IL" altLang="he-IL" sz="1800" dirty="0" smtClean="0"/>
              <a:t>16</a:t>
            </a:r>
            <a:endParaRPr lang="he-IL" altLang="he-IL" sz="1800" dirty="0"/>
          </a:p>
        </p:txBody>
      </p:sp>
      <p:sp>
        <p:nvSpPr>
          <p:cNvPr id="25640" name="TextBox 92"/>
          <p:cNvSpPr txBox="1">
            <a:spLocks noChangeArrowheads="1"/>
          </p:cNvSpPr>
          <p:nvPr/>
        </p:nvSpPr>
        <p:spPr bwMode="auto">
          <a:xfrm>
            <a:off x="8015817" y="4997450"/>
            <a:ext cx="609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e-IL" altLang="he-IL" sz="1800"/>
              <a:t>7+</a:t>
            </a:r>
          </a:p>
        </p:txBody>
      </p:sp>
      <p:sp>
        <p:nvSpPr>
          <p:cNvPr id="25641" name="TextBox 94"/>
          <p:cNvSpPr txBox="1">
            <a:spLocks noChangeArrowheads="1"/>
          </p:cNvSpPr>
          <p:nvPr/>
        </p:nvSpPr>
        <p:spPr bwMode="auto">
          <a:xfrm>
            <a:off x="9747251" y="1365251"/>
            <a:ext cx="60748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/>
              <a:t>gr</a:t>
            </a:r>
            <a:r>
              <a:rPr lang="he-IL" altLang="he-IL" sz="1800"/>
              <a:t>16</a:t>
            </a:r>
          </a:p>
        </p:txBody>
      </p:sp>
      <p:sp>
        <p:nvSpPr>
          <p:cNvPr id="96" name="קשת 95"/>
          <p:cNvSpPr/>
          <p:nvPr/>
        </p:nvSpPr>
        <p:spPr>
          <a:xfrm rot="1362618">
            <a:off x="5264151" y="690563"/>
            <a:ext cx="4472516" cy="552450"/>
          </a:xfrm>
          <a:prstGeom prst="arc">
            <a:avLst>
              <a:gd name="adj1" fmla="val 21309756"/>
              <a:gd name="adj2" fmla="val 0"/>
            </a:avLst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he-IL"/>
          </a:p>
        </p:txBody>
      </p:sp>
      <p:cxnSp>
        <p:nvCxnSpPr>
          <p:cNvPr id="98" name="מחבר ישר 97"/>
          <p:cNvCxnSpPr/>
          <p:nvPr/>
        </p:nvCxnSpPr>
        <p:spPr>
          <a:xfrm>
            <a:off x="7630585" y="1377951"/>
            <a:ext cx="1746249" cy="30163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מחבר ישר 98"/>
          <p:cNvCxnSpPr/>
          <p:nvPr/>
        </p:nvCxnSpPr>
        <p:spPr>
          <a:xfrm>
            <a:off x="5226052" y="1339850"/>
            <a:ext cx="2442633" cy="46038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83" name="קשת 11282"/>
          <p:cNvSpPr/>
          <p:nvPr/>
        </p:nvSpPr>
        <p:spPr>
          <a:xfrm rot="10959449">
            <a:off x="8024285" y="1336675"/>
            <a:ext cx="3151716" cy="349250"/>
          </a:xfrm>
          <a:prstGeom prst="arc">
            <a:avLst/>
          </a:prstGeom>
          <a:ln w="762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he-IL"/>
          </a:p>
        </p:txBody>
      </p:sp>
      <p:sp>
        <p:nvSpPr>
          <p:cNvPr id="109" name="קשת 108"/>
          <p:cNvSpPr/>
          <p:nvPr/>
        </p:nvSpPr>
        <p:spPr>
          <a:xfrm>
            <a:off x="2199218" y="1400176"/>
            <a:ext cx="6176433" cy="373063"/>
          </a:xfrm>
          <a:prstGeom prst="arc">
            <a:avLst>
              <a:gd name="adj1" fmla="val 16200000"/>
              <a:gd name="adj2" fmla="val 21514794"/>
            </a:avLst>
          </a:prstGeom>
          <a:ln w="762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he-IL"/>
          </a:p>
        </p:txBody>
      </p:sp>
      <p:sp>
        <p:nvSpPr>
          <p:cNvPr id="110" name="קשת 109"/>
          <p:cNvSpPr/>
          <p:nvPr/>
        </p:nvSpPr>
        <p:spPr>
          <a:xfrm rot="10800000">
            <a:off x="7076017" y="4668839"/>
            <a:ext cx="4942416" cy="371475"/>
          </a:xfrm>
          <a:prstGeom prst="arc">
            <a:avLst/>
          </a:prstGeom>
          <a:ln w="762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he-IL"/>
          </a:p>
        </p:txBody>
      </p:sp>
      <p:sp>
        <p:nvSpPr>
          <p:cNvPr id="111" name="קשת 110"/>
          <p:cNvSpPr/>
          <p:nvPr/>
        </p:nvSpPr>
        <p:spPr>
          <a:xfrm rot="11288791">
            <a:off x="5065184" y="4564063"/>
            <a:ext cx="4563533" cy="373062"/>
          </a:xfrm>
          <a:prstGeom prst="arc">
            <a:avLst>
              <a:gd name="adj1" fmla="val 16200000"/>
              <a:gd name="adj2" fmla="val 21514794"/>
            </a:avLst>
          </a:prstGeom>
          <a:ln w="762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he-IL"/>
          </a:p>
        </p:txBody>
      </p:sp>
      <p:sp>
        <p:nvSpPr>
          <p:cNvPr id="56" name="קשת 55"/>
          <p:cNvSpPr/>
          <p:nvPr/>
        </p:nvSpPr>
        <p:spPr>
          <a:xfrm rot="1358406">
            <a:off x="10189633" y="1035050"/>
            <a:ext cx="213784" cy="1843088"/>
          </a:xfrm>
          <a:prstGeom prst="arc">
            <a:avLst>
              <a:gd name="adj1" fmla="val 16200000"/>
              <a:gd name="adj2" fmla="val 4362806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he-IL"/>
          </a:p>
        </p:txBody>
      </p:sp>
      <p:sp>
        <p:nvSpPr>
          <p:cNvPr id="25650" name="מלבן 4"/>
          <p:cNvSpPr>
            <a:spLocks noChangeArrowheads="1"/>
          </p:cNvSpPr>
          <p:nvPr/>
        </p:nvSpPr>
        <p:spPr bwMode="auto">
          <a:xfrm>
            <a:off x="9932018" y="2051050"/>
            <a:ext cx="5052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800" b="1"/>
              <a:t> 34</a:t>
            </a:r>
            <a:endParaRPr lang="he-IL" altLang="he-IL" sz="1800"/>
          </a:p>
        </p:txBody>
      </p:sp>
      <p:cxnSp>
        <p:nvCxnSpPr>
          <p:cNvPr id="51" name="מחבר חץ ישר 50"/>
          <p:cNvCxnSpPr/>
          <p:nvPr/>
        </p:nvCxnSpPr>
        <p:spPr>
          <a:xfrm flipH="1">
            <a:off x="4611688" y="2750345"/>
            <a:ext cx="5179218" cy="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863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-720758" y="1"/>
            <a:ext cx="13151943" cy="7921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Correcting Acidosis in </a:t>
            </a:r>
            <a:r>
              <a:rPr lang="en-US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Hemodialysis- Outline</a:t>
            </a:r>
            <a:endParaRPr lang="en-US" altLang="he-IL" sz="4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3933" y="692150"/>
            <a:ext cx="12192000" cy="10001250"/>
          </a:xfrm>
        </p:spPr>
        <p:txBody>
          <a:bodyPr/>
          <a:lstStyle/>
          <a:p>
            <a:pPr marL="609600" indent="-609600" algn="l" rtl="0" eaLnBrk="1" hangingPunct="1">
              <a:buFontTx/>
              <a:buNone/>
            </a:pPr>
            <a:endParaRPr lang="en-US" altLang="he-IL" sz="2800" b="1" u="sng" dirty="0" smtClean="0">
              <a:solidFill>
                <a:srgbClr val="FF0000"/>
              </a:solidFill>
            </a:endParaRPr>
          </a:p>
          <a:p>
            <a:pPr marL="609600" indent="-609600" algn="l" rtl="0" eaLnBrk="1" hangingPunct="1">
              <a:buNone/>
            </a:pPr>
            <a:r>
              <a:rPr lang="en-US" altLang="he-IL" sz="2800" b="1" dirty="0" smtClean="0">
                <a:solidFill>
                  <a:srgbClr val="002060"/>
                </a:solidFill>
              </a:rPr>
              <a:t>Introduction</a:t>
            </a:r>
            <a:r>
              <a:rPr lang="en-US" sz="2800" b="1" dirty="0" smtClean="0">
                <a:solidFill>
                  <a:srgbClr val="002060"/>
                </a:solidFill>
              </a:rPr>
              <a:t>- Dialysate Bicarbonate</a:t>
            </a:r>
            <a:r>
              <a:rPr lang="en-US" sz="2800" b="1" dirty="0">
                <a:solidFill>
                  <a:srgbClr val="002060"/>
                </a:solidFill>
              </a:rPr>
              <a:t>?</a:t>
            </a:r>
          </a:p>
          <a:p>
            <a:pPr marL="609600" indent="-609600" algn="l" rtl="0" eaLnBrk="1" hangingPunct="1">
              <a:buFontTx/>
              <a:buNone/>
            </a:pPr>
            <a:endParaRPr lang="en-US" altLang="he-IL" sz="2800" b="1" u="sng" dirty="0" smtClean="0">
              <a:solidFill>
                <a:srgbClr val="002060"/>
              </a:solidFill>
            </a:endParaRPr>
          </a:p>
          <a:p>
            <a:pPr marL="609600" indent="-609600" algn="just" rtl="0" eaLnBrk="1" hangingPunct="1">
              <a:buNone/>
            </a:pPr>
            <a:r>
              <a:rPr lang="en-US" altLang="he-IL" sz="2800" b="1" dirty="0" smtClean="0">
                <a:solidFill>
                  <a:srgbClr val="002060"/>
                </a:solidFill>
              </a:rPr>
              <a:t>1. </a:t>
            </a:r>
            <a:r>
              <a:rPr lang="en-US" altLang="he-IL" sz="2800" b="1" dirty="0">
                <a:solidFill>
                  <a:srgbClr val="002060"/>
                </a:solidFill>
              </a:rPr>
              <a:t>Significance</a:t>
            </a:r>
          </a:p>
          <a:p>
            <a:pPr marL="609600" indent="-609600" algn="just" rtl="0" eaLnBrk="1" hangingPunct="1">
              <a:buFontTx/>
              <a:buNone/>
            </a:pPr>
            <a:endParaRPr lang="en-US" altLang="he-IL" sz="2800" b="1" dirty="0" smtClean="0">
              <a:solidFill>
                <a:srgbClr val="002060"/>
              </a:solidFill>
            </a:endParaRPr>
          </a:p>
          <a:p>
            <a:pPr marL="609600" indent="-609600" algn="just" rtl="0" eaLnBrk="1" hangingPunct="1">
              <a:buNone/>
            </a:pPr>
            <a:r>
              <a:rPr lang="en-US" altLang="he-IL" sz="2800" b="1" dirty="0" smtClean="0">
                <a:solidFill>
                  <a:srgbClr val="002060"/>
                </a:solidFill>
              </a:rPr>
              <a:t>2. Mechanisms, Current Limitations &amp; Complications</a:t>
            </a:r>
            <a:endParaRPr lang="en-US" altLang="he-IL" sz="2800" b="1" dirty="0">
              <a:solidFill>
                <a:srgbClr val="002060"/>
              </a:solidFill>
            </a:endParaRPr>
          </a:p>
          <a:p>
            <a:pPr marL="609600" indent="-609600" algn="just" rtl="0" eaLnBrk="1" hangingPunct="1">
              <a:buFontTx/>
              <a:buNone/>
            </a:pPr>
            <a:endParaRPr lang="en-US" altLang="he-IL" sz="2800" b="1" dirty="0" smtClean="0">
              <a:solidFill>
                <a:srgbClr val="002060"/>
              </a:solidFill>
            </a:endParaRPr>
          </a:p>
          <a:p>
            <a:pPr marL="609600" indent="-609600" algn="just" rtl="0" eaLnBrk="1" hangingPunct="1">
              <a:buFontTx/>
              <a:buNone/>
            </a:pPr>
            <a:r>
              <a:rPr lang="en-US" altLang="he-IL" sz="2800" b="1" dirty="0" smtClean="0">
                <a:solidFill>
                  <a:srgbClr val="002060"/>
                </a:solidFill>
              </a:rPr>
              <a:t>3. Potential Solutions</a:t>
            </a:r>
          </a:p>
          <a:p>
            <a:pPr marL="609600" indent="-609600" algn="just" rtl="0" eaLnBrk="1" hangingPunct="1">
              <a:buFontTx/>
              <a:buNone/>
            </a:pPr>
            <a:endParaRPr lang="en-US" altLang="he-IL" sz="2800" b="1" dirty="0" smtClean="0">
              <a:solidFill>
                <a:srgbClr val="002060"/>
              </a:solidFill>
            </a:endParaRPr>
          </a:p>
          <a:p>
            <a:pPr marL="609600" indent="-609600" algn="just" rtl="0" eaLnBrk="1" hangingPunct="1">
              <a:buFontTx/>
              <a:buNone/>
            </a:pPr>
            <a:r>
              <a:rPr lang="en-US" altLang="he-IL" sz="2800" b="1" u="sng" dirty="0" smtClean="0">
                <a:solidFill>
                  <a:srgbClr val="002060"/>
                </a:solidFill>
              </a:rPr>
              <a:t>Questions</a:t>
            </a:r>
          </a:p>
          <a:p>
            <a:pPr marL="609600" indent="-609600" algn="just" rtl="0" eaLnBrk="1" hangingPunct="1">
              <a:buFontTx/>
              <a:buNone/>
            </a:pPr>
            <a:endParaRPr lang="en-US" altLang="he-IL" sz="2800" b="1" dirty="0" smtClean="0">
              <a:solidFill>
                <a:srgbClr val="002060"/>
              </a:solidFill>
            </a:endParaRPr>
          </a:p>
          <a:p>
            <a:pPr marL="609600" indent="-609600" algn="just" rtl="0" eaLnBrk="1" hangingPunct="1">
              <a:buFontTx/>
              <a:buNone/>
            </a:pPr>
            <a:r>
              <a:rPr lang="en-US" altLang="he-IL" sz="2800" b="1" dirty="0" smtClean="0">
                <a:solidFill>
                  <a:srgbClr val="002060"/>
                </a:solidFill>
              </a:rPr>
              <a:t>Take Hemodialysis Message</a:t>
            </a:r>
          </a:p>
        </p:txBody>
      </p:sp>
    </p:spTree>
    <p:extLst>
      <p:ext uri="{BB962C8B-B14F-4D97-AF65-F5344CB8AC3E}">
        <p14:creationId xmlns:p14="http://schemas.microsoft.com/office/powerpoint/2010/main" val="2731429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-720758" y="1"/>
            <a:ext cx="13151943" cy="7921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Correcting Acidosis in </a:t>
            </a:r>
            <a:r>
              <a:rPr lang="en-US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Hemodialysis- Outline</a:t>
            </a:r>
            <a:endParaRPr lang="en-US" altLang="he-IL" sz="4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3933" y="692150"/>
            <a:ext cx="12192000" cy="10001250"/>
          </a:xfrm>
        </p:spPr>
        <p:txBody>
          <a:bodyPr/>
          <a:lstStyle/>
          <a:p>
            <a:pPr marL="609600" indent="-609600" algn="l" rtl="0" eaLnBrk="1" hangingPunct="1">
              <a:buFontTx/>
              <a:buNone/>
            </a:pPr>
            <a:endParaRPr lang="en-US" altLang="he-IL" sz="2800" b="1" u="sng" dirty="0" smtClean="0">
              <a:solidFill>
                <a:srgbClr val="FF0000"/>
              </a:solidFill>
            </a:endParaRPr>
          </a:p>
          <a:p>
            <a:pPr marL="609600" indent="-609600" algn="l" rtl="0" eaLnBrk="1" hangingPunct="1">
              <a:buNone/>
            </a:pPr>
            <a:r>
              <a:rPr lang="en-US" altLang="he-IL" sz="2800" b="1" dirty="0" smtClean="0">
                <a:solidFill>
                  <a:srgbClr val="002060"/>
                </a:solidFill>
              </a:rPr>
              <a:t>Introduction</a:t>
            </a:r>
            <a:r>
              <a:rPr lang="en-US" sz="2800" b="1" dirty="0" smtClean="0">
                <a:solidFill>
                  <a:srgbClr val="002060"/>
                </a:solidFill>
              </a:rPr>
              <a:t>- Dialysate Bicarbonate</a:t>
            </a:r>
            <a:r>
              <a:rPr lang="en-US" sz="2800" b="1" dirty="0">
                <a:solidFill>
                  <a:srgbClr val="002060"/>
                </a:solidFill>
              </a:rPr>
              <a:t>?</a:t>
            </a:r>
          </a:p>
          <a:p>
            <a:pPr marL="609600" indent="-609600" algn="l" rtl="0" eaLnBrk="1" hangingPunct="1">
              <a:buFontTx/>
              <a:buNone/>
            </a:pPr>
            <a:endParaRPr lang="en-US" altLang="he-IL" sz="2800" b="1" u="sng" dirty="0" smtClean="0">
              <a:solidFill>
                <a:srgbClr val="002060"/>
              </a:solidFill>
            </a:endParaRPr>
          </a:p>
          <a:p>
            <a:pPr marL="609600" indent="-609600" algn="just" rtl="0" eaLnBrk="1" hangingPunct="1">
              <a:buNone/>
            </a:pPr>
            <a:r>
              <a:rPr lang="en-US" altLang="he-IL" sz="2800" b="1" dirty="0" smtClean="0">
                <a:solidFill>
                  <a:srgbClr val="002060"/>
                </a:solidFill>
              </a:rPr>
              <a:t>1. </a:t>
            </a:r>
            <a:r>
              <a:rPr lang="en-US" altLang="he-IL" sz="2800" b="1" dirty="0">
                <a:solidFill>
                  <a:srgbClr val="002060"/>
                </a:solidFill>
              </a:rPr>
              <a:t>Significance</a:t>
            </a:r>
          </a:p>
          <a:p>
            <a:pPr marL="609600" indent="-609600" algn="just" rtl="0" eaLnBrk="1" hangingPunct="1">
              <a:buFontTx/>
              <a:buNone/>
            </a:pPr>
            <a:endParaRPr lang="en-US" altLang="he-IL" sz="2800" b="1" dirty="0" smtClean="0">
              <a:solidFill>
                <a:srgbClr val="002060"/>
              </a:solidFill>
            </a:endParaRPr>
          </a:p>
          <a:p>
            <a:pPr marL="609600" indent="-609600" algn="just" rtl="0" eaLnBrk="1" hangingPunct="1">
              <a:buNone/>
            </a:pPr>
            <a:r>
              <a:rPr lang="en-US" altLang="he-IL" sz="2800" b="1" dirty="0" smtClean="0">
                <a:solidFill>
                  <a:srgbClr val="002060"/>
                </a:solidFill>
              </a:rPr>
              <a:t>2. Mechanisms, Current Limitations &amp; Complications</a:t>
            </a:r>
            <a:endParaRPr lang="en-US" altLang="he-IL" sz="2800" b="1" dirty="0">
              <a:solidFill>
                <a:srgbClr val="002060"/>
              </a:solidFill>
            </a:endParaRPr>
          </a:p>
          <a:p>
            <a:pPr marL="609600" indent="-609600" algn="just" rtl="0" eaLnBrk="1" hangingPunct="1">
              <a:buFontTx/>
              <a:buNone/>
            </a:pPr>
            <a:endParaRPr lang="en-US" altLang="he-IL" sz="2800" b="1" dirty="0" smtClean="0">
              <a:solidFill>
                <a:srgbClr val="002060"/>
              </a:solidFill>
            </a:endParaRPr>
          </a:p>
          <a:p>
            <a:pPr marL="609600" indent="-609600" algn="just" rtl="0" eaLnBrk="1" hangingPunct="1">
              <a:buFontTx/>
              <a:buNone/>
            </a:pPr>
            <a:r>
              <a:rPr lang="en-US" altLang="he-IL" sz="2800" b="1" dirty="0" smtClean="0">
                <a:solidFill>
                  <a:srgbClr val="002060"/>
                </a:solidFill>
              </a:rPr>
              <a:t>3. Potential Solutions</a:t>
            </a:r>
          </a:p>
          <a:p>
            <a:pPr marL="609600" indent="-609600" algn="just" rtl="0" eaLnBrk="1" hangingPunct="1">
              <a:buFontTx/>
              <a:buNone/>
            </a:pPr>
            <a:endParaRPr lang="en-US" altLang="he-IL" sz="2800" b="1" dirty="0" smtClean="0">
              <a:solidFill>
                <a:srgbClr val="002060"/>
              </a:solidFill>
            </a:endParaRPr>
          </a:p>
          <a:p>
            <a:pPr marL="609600" indent="-609600" algn="just" rtl="0" eaLnBrk="1" hangingPunct="1">
              <a:buFontTx/>
              <a:buNone/>
            </a:pPr>
            <a:r>
              <a:rPr lang="en-US" altLang="he-IL" sz="2800" b="1" dirty="0" smtClean="0">
                <a:solidFill>
                  <a:srgbClr val="002060"/>
                </a:solidFill>
              </a:rPr>
              <a:t>Questions</a:t>
            </a:r>
          </a:p>
          <a:p>
            <a:pPr marL="609600" indent="-609600" algn="just" rtl="0" eaLnBrk="1" hangingPunct="1">
              <a:buFontTx/>
              <a:buNone/>
            </a:pPr>
            <a:endParaRPr lang="en-US" altLang="he-IL" sz="2800" b="1" dirty="0" smtClean="0">
              <a:solidFill>
                <a:srgbClr val="002060"/>
              </a:solidFill>
            </a:endParaRPr>
          </a:p>
          <a:p>
            <a:pPr marL="609600" indent="-609600" algn="just" rtl="0" eaLnBrk="1" hangingPunct="1">
              <a:buFontTx/>
              <a:buNone/>
            </a:pPr>
            <a:r>
              <a:rPr lang="en-US" altLang="he-IL" sz="2800" b="1" u="sng" dirty="0" smtClean="0">
                <a:solidFill>
                  <a:srgbClr val="002060"/>
                </a:solidFill>
              </a:rPr>
              <a:t>Take Hemodialysis Message</a:t>
            </a:r>
          </a:p>
        </p:txBody>
      </p:sp>
    </p:spTree>
    <p:extLst>
      <p:ext uri="{BB962C8B-B14F-4D97-AF65-F5344CB8AC3E}">
        <p14:creationId xmlns:p14="http://schemas.microsoft.com/office/powerpoint/2010/main" val="3262176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814917" y="11113"/>
            <a:ext cx="10972800" cy="1143000"/>
          </a:xfrm>
        </p:spPr>
        <p:txBody>
          <a:bodyPr/>
          <a:lstStyle/>
          <a:p>
            <a:pPr algn="ctr"/>
            <a:r>
              <a:rPr lang="en-US" altLang="he-IL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Take Hemodialysis Message</a:t>
            </a:r>
            <a:r>
              <a:rPr lang="en-US" altLang="he-IL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he-IL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altLang="he-IL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33051" y="923505"/>
            <a:ext cx="12479867" cy="6257925"/>
          </a:xfrm>
        </p:spPr>
        <p:txBody>
          <a:bodyPr>
            <a:noAutofit/>
          </a:bodyPr>
          <a:lstStyle/>
          <a:p>
            <a:pPr marL="0" indent="0" algn="l" rtl="0">
              <a:lnSpc>
                <a:spcPct val="80000"/>
              </a:lnSpc>
              <a:buFontTx/>
              <a:buNone/>
              <a:defRPr/>
            </a:pPr>
            <a:r>
              <a:rPr lang="en-US" sz="2600" dirty="0" smtClean="0"/>
              <a:t>1. Acidosis correction in HD is essential but frequently not achieved</a:t>
            </a:r>
          </a:p>
          <a:p>
            <a:pPr marL="457200" indent="-457200" algn="l" rtl="0">
              <a:lnSpc>
                <a:spcPct val="80000"/>
              </a:lnSpc>
              <a:buFontTx/>
              <a:buAutoNum type="arabicPeriod"/>
              <a:defRPr/>
            </a:pPr>
            <a:endParaRPr lang="en-US" sz="2600" dirty="0" smtClean="0"/>
          </a:p>
          <a:p>
            <a:pPr marL="0" indent="0" algn="l" rtl="0">
              <a:lnSpc>
                <a:spcPct val="80000"/>
              </a:lnSpc>
              <a:buFontTx/>
              <a:buNone/>
              <a:defRPr/>
            </a:pPr>
            <a:r>
              <a:rPr lang="en-US" sz="2600" dirty="0" smtClean="0"/>
              <a:t>2. HDBIC corrects pre-HD acidosis </a:t>
            </a:r>
          </a:p>
          <a:p>
            <a:pPr algn="l" rtl="0">
              <a:lnSpc>
                <a:spcPct val="80000"/>
              </a:lnSpc>
              <a:buFontTx/>
              <a:buNone/>
              <a:defRPr/>
            </a:pPr>
            <a:endParaRPr lang="en-US" sz="2600" dirty="0" smtClean="0"/>
          </a:p>
          <a:p>
            <a:pPr algn="l" rtl="0">
              <a:lnSpc>
                <a:spcPct val="80000"/>
              </a:lnSpc>
              <a:buFontTx/>
              <a:buNone/>
              <a:defRPr/>
            </a:pPr>
            <a:r>
              <a:rPr lang="en-US" sz="2600" dirty="0" smtClean="0"/>
              <a:t>3. </a:t>
            </a:r>
            <a:r>
              <a:rPr lang="en-US" sz="2600" dirty="0" smtClean="0"/>
              <a:t>However, as PBIC increase is correlated with D-P BIC </a:t>
            </a:r>
            <a:r>
              <a:rPr lang="en-US" sz="2600" dirty="0" smtClean="0"/>
              <a:t>gradient even </a:t>
            </a:r>
            <a:r>
              <a:rPr lang="en-US" sz="2600" dirty="0" smtClean="0"/>
              <a:t>the acidotic patients </a:t>
            </a:r>
            <a:endParaRPr lang="en-US" sz="2600" dirty="0" smtClean="0"/>
          </a:p>
          <a:p>
            <a:pPr algn="l" rtl="0">
              <a:lnSpc>
                <a:spcPct val="80000"/>
              </a:lnSpc>
              <a:buFontTx/>
              <a:buNone/>
              <a:defRPr/>
            </a:pPr>
            <a:r>
              <a:rPr lang="en-US" sz="2600" dirty="0"/>
              <a:t> </a:t>
            </a:r>
            <a:r>
              <a:rPr lang="en-US" sz="2600" dirty="0" smtClean="0"/>
              <a:t>    develop mid-HD </a:t>
            </a:r>
            <a:r>
              <a:rPr lang="en-US" sz="2600" dirty="0" smtClean="0"/>
              <a:t>&amp; end-HD </a:t>
            </a:r>
            <a:r>
              <a:rPr lang="en-US" sz="2600" dirty="0" smtClean="0"/>
              <a:t>alkalosis  </a:t>
            </a:r>
            <a:r>
              <a:rPr lang="en-US" sz="2600" dirty="0" smtClean="0"/>
              <a:t>even on SDBIC and more on HDBIC </a:t>
            </a:r>
            <a:endParaRPr lang="en-US" sz="2600" dirty="0" smtClean="0"/>
          </a:p>
          <a:p>
            <a:pPr algn="l" rtl="0">
              <a:lnSpc>
                <a:spcPct val="80000"/>
              </a:lnSpc>
              <a:buFontTx/>
              <a:buNone/>
              <a:defRPr/>
            </a:pPr>
            <a:endParaRPr lang="en-US" sz="2600" dirty="0"/>
          </a:p>
          <a:p>
            <a:pPr algn="l" rtl="0">
              <a:lnSpc>
                <a:spcPct val="80000"/>
              </a:lnSpc>
              <a:buFontTx/>
              <a:buNone/>
              <a:defRPr/>
            </a:pPr>
            <a:r>
              <a:rPr lang="en-US" sz="2600" dirty="0" smtClean="0"/>
              <a:t>4. Fixed </a:t>
            </a:r>
            <a:r>
              <a:rPr lang="en-US" sz="2600" dirty="0" smtClean="0"/>
              <a:t>DBIC does not achieve acidosis correction with </a:t>
            </a:r>
            <a:r>
              <a:rPr lang="en-US" sz="2600" dirty="0" smtClean="0"/>
              <a:t>limited  Intra-dialytic </a:t>
            </a:r>
            <a:r>
              <a:rPr lang="en-US" sz="2600" dirty="0" smtClean="0"/>
              <a:t>&amp; post-HD </a:t>
            </a:r>
            <a:endParaRPr lang="en-US" sz="2600" dirty="0" smtClean="0"/>
          </a:p>
          <a:p>
            <a:pPr algn="l" rtl="0">
              <a:lnSpc>
                <a:spcPct val="80000"/>
              </a:lnSpc>
              <a:buFontTx/>
              <a:buNone/>
              <a:defRPr/>
            </a:pPr>
            <a:r>
              <a:rPr lang="en-US" sz="2600" dirty="0"/>
              <a:t> </a:t>
            </a:r>
            <a:r>
              <a:rPr lang="en-US" sz="2600" dirty="0" smtClean="0"/>
              <a:t>    alkalosis</a:t>
            </a:r>
          </a:p>
          <a:p>
            <a:pPr algn="l" rtl="0">
              <a:lnSpc>
                <a:spcPct val="80000"/>
              </a:lnSpc>
              <a:buFontTx/>
              <a:buNone/>
              <a:defRPr/>
            </a:pPr>
            <a:endParaRPr lang="en-US" sz="2600" dirty="0" smtClean="0"/>
          </a:p>
          <a:p>
            <a:pPr algn="l" rtl="0">
              <a:lnSpc>
                <a:spcPct val="80000"/>
              </a:lnSpc>
              <a:buFontTx/>
              <a:buNone/>
              <a:defRPr/>
            </a:pPr>
            <a:r>
              <a:rPr lang="en-US" sz="2600" dirty="0" smtClean="0"/>
              <a:t>5. Thus A </a:t>
            </a:r>
            <a:r>
              <a:rPr lang="en-US" sz="2600" dirty="0" smtClean="0"/>
              <a:t>new approach is probably </a:t>
            </a:r>
            <a:r>
              <a:rPr lang="en-US" sz="2600" dirty="0" smtClean="0"/>
              <a:t>required and </a:t>
            </a:r>
            <a:r>
              <a:rPr lang="en-US" altLang="he-IL" sz="2600" dirty="0" smtClean="0"/>
              <a:t>we </a:t>
            </a:r>
            <a:r>
              <a:rPr lang="en-US" altLang="he-IL" sz="2600" dirty="0" smtClean="0"/>
              <a:t>suggest </a:t>
            </a:r>
            <a:r>
              <a:rPr lang="en-US" altLang="he-IL" sz="2600" dirty="0" smtClean="0"/>
              <a:t>to </a:t>
            </a:r>
            <a:r>
              <a:rPr lang="en-US" altLang="he-IL" sz="2600" dirty="0" smtClean="0"/>
              <a:t>evaluate </a:t>
            </a:r>
            <a:r>
              <a:rPr lang="en-US" altLang="he-IL" sz="2600" dirty="0" smtClean="0"/>
              <a:t>initial </a:t>
            </a:r>
            <a:r>
              <a:rPr lang="en-US" altLang="he-IL" sz="2600" dirty="0" smtClean="0"/>
              <a:t>HDBIC with </a:t>
            </a:r>
            <a:r>
              <a:rPr lang="en-US" altLang="he-IL" sz="2600" dirty="0" smtClean="0"/>
              <a:t>   </a:t>
            </a:r>
          </a:p>
          <a:p>
            <a:pPr algn="l" rtl="0">
              <a:lnSpc>
                <a:spcPct val="80000"/>
              </a:lnSpc>
              <a:buFontTx/>
              <a:buNone/>
              <a:defRPr/>
            </a:pPr>
            <a:r>
              <a:rPr lang="en-US" altLang="he-IL" sz="2600" dirty="0"/>
              <a:t> </a:t>
            </a:r>
            <a:r>
              <a:rPr lang="en-US" altLang="he-IL" sz="2600" dirty="0" smtClean="0"/>
              <a:t>   subsequent exponential </a:t>
            </a:r>
            <a:r>
              <a:rPr lang="en-US" altLang="he-IL" sz="2600" dirty="0" smtClean="0"/>
              <a:t>DBIC </a:t>
            </a:r>
            <a:r>
              <a:rPr lang="en-US" altLang="he-IL" sz="2600" dirty="0" smtClean="0"/>
              <a:t>reduction</a:t>
            </a:r>
          </a:p>
          <a:p>
            <a:pPr algn="l" rtl="0">
              <a:lnSpc>
                <a:spcPct val="80000"/>
              </a:lnSpc>
              <a:buFontTx/>
              <a:buNone/>
              <a:defRPr/>
            </a:pPr>
            <a:endParaRPr lang="en-US" sz="2600" dirty="0"/>
          </a:p>
          <a:p>
            <a:pPr algn="ctr" rtl="0">
              <a:lnSpc>
                <a:spcPct val="80000"/>
              </a:lnSpc>
              <a:buFontTx/>
              <a:buNone/>
              <a:defRPr/>
            </a:pPr>
            <a:endParaRPr lang="en-US" sz="2600" dirty="0"/>
          </a:p>
          <a:p>
            <a:pPr algn="ctr" rtl="0">
              <a:lnSpc>
                <a:spcPct val="80000"/>
              </a:lnSpc>
              <a:buFontTx/>
              <a:buNone/>
              <a:defRPr/>
            </a:pPr>
            <a:r>
              <a:rPr lang="en-US" sz="2600" dirty="0" smtClean="0"/>
              <a:t> </a:t>
            </a:r>
          </a:p>
          <a:p>
            <a:pPr marL="0" indent="0" algn="ctr" rtl="0">
              <a:lnSpc>
                <a:spcPct val="80000"/>
              </a:lnSpc>
              <a:buFontTx/>
              <a:buNone/>
              <a:defRPr/>
            </a:pPr>
            <a:endParaRPr lang="en-US" sz="2600" dirty="0"/>
          </a:p>
          <a:p>
            <a:pPr marL="0" indent="0" algn="l" rtl="0">
              <a:lnSpc>
                <a:spcPct val="80000"/>
              </a:lnSpc>
              <a:buFontTx/>
              <a:buNone/>
              <a:defRPr/>
            </a:pPr>
            <a:endParaRPr lang="en-US" sz="2600" dirty="0" smtClean="0"/>
          </a:p>
          <a:p>
            <a:pPr marL="0" indent="0" algn="l" rtl="0">
              <a:lnSpc>
                <a:spcPct val="80000"/>
              </a:lnSpc>
              <a:buFontTx/>
              <a:buNone/>
              <a:defRPr/>
            </a:pPr>
            <a:endParaRPr lang="en-US" sz="2600" dirty="0" smtClean="0"/>
          </a:p>
        </p:txBody>
      </p:sp>
    </p:spTree>
    <p:extLst>
      <p:ext uri="{BB962C8B-B14F-4D97-AF65-F5344CB8AC3E}">
        <p14:creationId xmlns:p14="http://schemas.microsoft.com/office/powerpoint/2010/main" val="163621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he-IL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</a:t>
            </a:r>
            <a:r>
              <a:rPr lang="en-US" altLang="he-IL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Take </a:t>
            </a:r>
            <a:r>
              <a:rPr lang="en-US" altLang="he-IL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Hemodialysis Message</a:t>
            </a:r>
            <a:endParaRPr lang="he-IL" sz="32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 fontScale="92500"/>
          </a:bodyPr>
          <a:lstStyle/>
          <a:p>
            <a:pPr marL="0" indent="0" algn="l">
              <a:buNone/>
            </a:pPr>
            <a:r>
              <a:rPr lang="en-US" dirty="0" smtClean="0"/>
              <a:t>6. </a:t>
            </a:r>
            <a:r>
              <a:rPr lang="en-US" dirty="0"/>
              <a:t>There is increase in prevalence of HD patients with morbid obesity  and severe </a:t>
            </a:r>
            <a:r>
              <a:rPr lang="en-US" dirty="0" smtClean="0"/>
              <a:t>  </a:t>
            </a:r>
          </a:p>
          <a:p>
            <a:pPr marL="0" indent="0" algn="l">
              <a:buNone/>
            </a:pPr>
            <a:r>
              <a:rPr lang="en-US" dirty="0"/>
              <a:t> </a:t>
            </a:r>
            <a:r>
              <a:rPr lang="en-US" dirty="0" smtClean="0"/>
              <a:t>     hypercapnia from </a:t>
            </a:r>
            <a:r>
              <a:rPr lang="en-US" dirty="0"/>
              <a:t>case reports to a mini “epidemic”? </a:t>
            </a:r>
          </a:p>
          <a:p>
            <a:pPr marL="0" indent="0" algn="l">
              <a:buNone/>
            </a:pPr>
            <a:endParaRPr lang="en-US" dirty="0"/>
          </a:p>
          <a:p>
            <a:pPr marL="0" indent="0" algn="just" rtl="0">
              <a:buNone/>
            </a:pPr>
            <a:r>
              <a:rPr lang="en-US" dirty="0" smtClean="0"/>
              <a:t>7. HD </a:t>
            </a:r>
            <a:r>
              <a:rPr lang="en-US" dirty="0"/>
              <a:t>patients with hypercapnia,  intra-</a:t>
            </a:r>
            <a:r>
              <a:rPr lang="en-US" dirty="0" err="1"/>
              <a:t>dialtytic</a:t>
            </a:r>
            <a:r>
              <a:rPr lang="en-US" dirty="0"/>
              <a:t> exacerbation </a:t>
            </a:r>
            <a:r>
              <a:rPr lang="en-US" dirty="0" smtClean="0"/>
              <a:t>especially during acute  </a:t>
            </a:r>
          </a:p>
          <a:p>
            <a:pPr marL="0" indent="0" algn="just" rtl="0">
              <a:buNone/>
            </a:pPr>
            <a:r>
              <a:rPr lang="en-US" dirty="0"/>
              <a:t> </a:t>
            </a:r>
            <a:r>
              <a:rPr lang="en-US" dirty="0" smtClean="0"/>
              <a:t>    events such as respiratory infection,  sepsis and/or pulmonary congestion could induce</a:t>
            </a:r>
          </a:p>
          <a:p>
            <a:pPr marL="0" indent="0" algn="l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r>
              <a:rPr lang="en-US" dirty="0" err="1"/>
              <a:t>hypercapnic</a:t>
            </a:r>
            <a:r>
              <a:rPr lang="en-US" dirty="0"/>
              <a:t> encephalopathy and respiratory arrest  </a:t>
            </a:r>
          </a:p>
          <a:p>
            <a:pPr marL="0" indent="0" algn="l">
              <a:buNone/>
            </a:pPr>
            <a:endParaRPr lang="en-US" dirty="0"/>
          </a:p>
          <a:p>
            <a:pPr marL="0" indent="0" algn="l">
              <a:buNone/>
            </a:pPr>
            <a:r>
              <a:rPr lang="en-US" dirty="0" smtClean="0"/>
              <a:t> 8. Management </a:t>
            </a:r>
            <a:r>
              <a:rPr lang="en-US" dirty="0"/>
              <a:t>includes reduced dialysate bicarbonate concentration </a:t>
            </a:r>
            <a:r>
              <a:rPr lang="en-US" dirty="0" smtClean="0"/>
              <a:t>of </a:t>
            </a:r>
            <a:r>
              <a:rPr lang="en-US" dirty="0"/>
              <a:t>25-30 </a:t>
            </a:r>
            <a:r>
              <a:rPr lang="en-US" dirty="0" err="1"/>
              <a:t>mEq</a:t>
            </a:r>
            <a:r>
              <a:rPr lang="en-US" dirty="0"/>
              <a:t>/L, </a:t>
            </a:r>
            <a:endParaRPr lang="en-US" dirty="0" smtClean="0"/>
          </a:p>
          <a:p>
            <a:pPr marL="0" indent="0" algn="l">
              <a:buNone/>
            </a:pPr>
            <a:r>
              <a:rPr lang="en-US" dirty="0"/>
              <a:t> </a:t>
            </a:r>
            <a:r>
              <a:rPr lang="en-US" dirty="0" smtClean="0"/>
              <a:t>   inter-dialytic </a:t>
            </a:r>
            <a:r>
              <a:rPr lang="en-US" dirty="0"/>
              <a:t>intensive oral bicarbonate therapy </a:t>
            </a:r>
            <a:r>
              <a:rPr lang="en-US" dirty="0" smtClean="0"/>
              <a:t>&amp;  NIPPV -</a:t>
            </a:r>
            <a:r>
              <a:rPr lang="en-US" dirty="0" err="1" smtClean="0"/>
              <a:t>BiPAP</a:t>
            </a:r>
            <a:r>
              <a:rPr lang="en-US" dirty="0" smtClean="0"/>
              <a:t> </a:t>
            </a:r>
            <a:r>
              <a:rPr lang="en-US" dirty="0"/>
              <a:t>during </a:t>
            </a:r>
            <a:r>
              <a:rPr lang="en-US" dirty="0" smtClean="0"/>
              <a:t>HD and </a:t>
            </a:r>
            <a:r>
              <a:rPr lang="en-US" dirty="0"/>
              <a:t>at </a:t>
            </a:r>
            <a:r>
              <a:rPr lang="en-US" dirty="0" smtClean="0"/>
              <a:t>night</a:t>
            </a:r>
            <a:endParaRPr lang="en-US" dirty="0"/>
          </a:p>
          <a:p>
            <a:pPr marL="0" indent="0" algn="l" rtl="0">
              <a:buNone/>
            </a:pPr>
            <a:endParaRPr lang="en-US" dirty="0"/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5548895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THANKS</a:t>
            </a:r>
            <a:endParaRPr lang="he-IL" dirty="0">
              <a:solidFill>
                <a:srgbClr val="002060"/>
              </a:solidFill>
            </a:endParaRPr>
          </a:p>
        </p:txBody>
      </p:sp>
      <p:pic>
        <p:nvPicPr>
          <p:cNvPr id="3" name="Picture 5" descr="Image result for ‫נפרולוגיה העמק‬‎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0" y="1816370"/>
            <a:ext cx="5823608" cy="2188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Image result for ‫מכון נפרולוגי העמק‬‎"/>
          <p:cNvSpPr>
            <a:spLocks noChangeAspect="1" noChangeArrowheads="1"/>
          </p:cNvSpPr>
          <p:nvPr/>
        </p:nvSpPr>
        <p:spPr bwMode="auto">
          <a:xfrm>
            <a:off x="-82550" y="-136525"/>
            <a:ext cx="406401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5" name="AutoShape 4" descr="Image result for ‫מכון נפרולוגי העמק‬‎"/>
          <p:cNvSpPr>
            <a:spLocks noChangeAspect="1" noChangeArrowheads="1"/>
          </p:cNvSpPr>
          <p:nvPr/>
        </p:nvSpPr>
        <p:spPr bwMode="auto">
          <a:xfrm>
            <a:off x="120650" y="15875"/>
            <a:ext cx="406401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0096" y="1816370"/>
            <a:ext cx="4449533" cy="223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8953787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1776</TotalTime>
  <Words>1609</Words>
  <Application>Microsoft Office PowerPoint</Application>
  <PresentationFormat>מותאם אישית</PresentationFormat>
  <Paragraphs>476</Paragraphs>
  <Slides>39</Slides>
  <Notes>5</Notes>
  <HiddenSlides>0</HiddenSlides>
  <MMClips>0</MMClips>
  <ScaleCrop>false</ScaleCrop>
  <HeadingPairs>
    <vt:vector size="6" baseType="variant">
      <vt:variant>
        <vt:lpstr>ערכת נושא</vt:lpstr>
      </vt:variant>
      <vt:variant>
        <vt:i4>1</vt:i4>
      </vt:variant>
      <vt:variant>
        <vt:lpstr>שרתי OLE מוטבעים</vt:lpstr>
      </vt:variant>
      <vt:variant>
        <vt:i4>1</vt:i4>
      </vt:variant>
      <vt:variant>
        <vt:lpstr>כותרות שקופיות</vt:lpstr>
      </vt:variant>
      <vt:variant>
        <vt:i4>39</vt:i4>
      </vt:variant>
    </vt:vector>
  </HeadingPairs>
  <TitlesOfParts>
    <vt:vector size="41" baseType="lpstr">
      <vt:lpstr>ערכת נושא Office</vt:lpstr>
      <vt:lpstr>Prism Project</vt:lpstr>
      <vt:lpstr>      Correcting Acidosis during Hemodialysis:  Current limitations  &amp; Potential Solutions     כנס שנתי של החוג 4.9.2015 </vt:lpstr>
      <vt:lpstr>Back to Rome after 40 years </vt:lpstr>
      <vt:lpstr>מצגת של PowerPoint</vt:lpstr>
      <vt:lpstr>What is the Appropriate  Dialysate Bicarbonate Concentration?</vt:lpstr>
      <vt:lpstr>מצגת של PowerPoint</vt:lpstr>
      <vt:lpstr>Correcting Acidosis in Hemodialysis- Outline</vt:lpstr>
      <vt:lpstr>Correcting Acidosis in Hemodialysis- Outline</vt:lpstr>
      <vt:lpstr>Why to correct acidosis in hemodialysis patient?</vt:lpstr>
      <vt:lpstr>מצגת של PowerPoint</vt:lpstr>
      <vt:lpstr>מצגת של PowerPoint</vt:lpstr>
      <vt:lpstr>Nutritional / Metabolic Inter-relations of Bicarbonate &amp; HD</vt:lpstr>
      <vt:lpstr>מצגת של PowerPoint</vt:lpstr>
      <vt:lpstr>מצגת של PowerPoint</vt:lpstr>
      <vt:lpstr>מצגת של PowerPoint</vt:lpstr>
      <vt:lpstr>Correcting Acidosis in Hemodialysis- Outline</vt:lpstr>
      <vt:lpstr>Suggested limiting Principals in HD</vt:lpstr>
      <vt:lpstr>מצגת של PowerPoint</vt:lpstr>
      <vt:lpstr> </vt:lpstr>
      <vt:lpstr>HDBIC corrects acidosis in acidotic patients on SDBIC  However    Acidotic patients are not protected from Intra-dialytic alkalosis since PBIC increase correlates with D-P BIC gradient</vt:lpstr>
      <vt:lpstr>Post-HD alkalemia with attenuated increase in pCO2   In Acidotic patients  HDBIC induced intra-dialytic metabolic alkalosis /alkalemia   resembling  the non-acidotic who don’t need HDBIC   Acidotic patients not protected from alkalemia development  Increase in SBIC inversely correlated with pre-HD SBIC</vt:lpstr>
      <vt:lpstr>מצגת של PowerPoint</vt:lpstr>
      <vt:lpstr>מצגת של PowerPoint</vt:lpstr>
      <vt:lpstr>מצגת של PowerPoint</vt:lpstr>
      <vt:lpstr> Clinical Study. Intra-dialytic Hypercapnic Respiratory Failure Managed by Noninvasive  Assisted Ventilation Am J Nephrol 2001; 21:383–385 </vt:lpstr>
      <vt:lpstr>מצגת של PowerPoint</vt:lpstr>
      <vt:lpstr>מצגת של PowerPoint</vt:lpstr>
      <vt:lpstr>Pulmonary Gas Exchange During Hemodialysis: A Comparison of Subjects with and without COPD on Bicarbonate Hemodialysis Annals of Clinical &amp; Laboratory Science, vol. 41, no. 4, 2011  </vt:lpstr>
      <vt:lpstr>Correcting Acidosis in Hemodialysis- Outline</vt:lpstr>
      <vt:lpstr>Inter-dialytic oral bicarbonate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Correcting Acidosis in Hemodialysis- Outline</vt:lpstr>
      <vt:lpstr>Correcting Acidosis in Hemodialysis- Outline</vt:lpstr>
      <vt:lpstr>Take Hemodialysis Message </vt:lpstr>
      <vt:lpstr>                  Take Hemodialysis Message</vt:lpstr>
      <vt:lpstr>THANKS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Acidosis correction in hemodialysis</dc:title>
  <dc:creator>טובבין טובבין</dc:creator>
  <cp:lastModifiedBy>מחשב כללי 2</cp:lastModifiedBy>
  <cp:revision>59</cp:revision>
  <dcterms:created xsi:type="dcterms:W3CDTF">2018-04-27T10:59:23Z</dcterms:created>
  <dcterms:modified xsi:type="dcterms:W3CDTF">2018-05-10T14:08:55Z</dcterms:modified>
</cp:coreProperties>
</file>