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0.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1.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 id="2147483651" r:id="rId3"/>
    <p:sldMasterId id="2147483654" r:id="rId4"/>
    <p:sldMasterId id="2147483655" r:id="rId5"/>
    <p:sldMasterId id="2147483661" r:id="rId6"/>
    <p:sldMasterId id="2147483662" r:id="rId7"/>
    <p:sldMasterId id="2147483751" r:id="rId8"/>
    <p:sldMasterId id="2147483757" r:id="rId9"/>
    <p:sldMasterId id="2147483760" r:id="rId10"/>
    <p:sldMasterId id="2147483843" r:id="rId11"/>
    <p:sldMasterId id="2147483958" r:id="rId12"/>
  </p:sldMasterIdLst>
  <p:notesMasterIdLst>
    <p:notesMasterId r:id="rId55"/>
  </p:notesMasterIdLst>
  <p:handoutMasterIdLst>
    <p:handoutMasterId r:id="rId56"/>
  </p:handoutMasterIdLst>
  <p:sldIdLst>
    <p:sldId id="763" r:id="rId13"/>
    <p:sldId id="764" r:id="rId14"/>
    <p:sldId id="765" r:id="rId15"/>
    <p:sldId id="766" r:id="rId16"/>
    <p:sldId id="767" r:id="rId17"/>
    <p:sldId id="768" r:id="rId18"/>
    <p:sldId id="769" r:id="rId19"/>
    <p:sldId id="770" r:id="rId20"/>
    <p:sldId id="771" r:id="rId21"/>
    <p:sldId id="772" r:id="rId22"/>
    <p:sldId id="773" r:id="rId23"/>
    <p:sldId id="774" r:id="rId24"/>
    <p:sldId id="775" r:id="rId25"/>
    <p:sldId id="776" r:id="rId26"/>
    <p:sldId id="777" r:id="rId27"/>
    <p:sldId id="778" r:id="rId28"/>
    <p:sldId id="686" r:id="rId29"/>
    <p:sldId id="728" r:id="rId30"/>
    <p:sldId id="707" r:id="rId31"/>
    <p:sldId id="726" r:id="rId32"/>
    <p:sldId id="732" r:id="rId33"/>
    <p:sldId id="733" r:id="rId34"/>
    <p:sldId id="734" r:id="rId35"/>
    <p:sldId id="727" r:id="rId36"/>
    <p:sldId id="615" r:id="rId37"/>
    <p:sldId id="646" r:id="rId38"/>
    <p:sldId id="735" r:id="rId39"/>
    <p:sldId id="663" r:id="rId40"/>
    <p:sldId id="736" r:id="rId41"/>
    <p:sldId id="737" r:id="rId42"/>
    <p:sldId id="738" r:id="rId43"/>
    <p:sldId id="739" r:id="rId44"/>
    <p:sldId id="740" r:id="rId45"/>
    <p:sldId id="741" r:id="rId46"/>
    <p:sldId id="742" r:id="rId47"/>
    <p:sldId id="743" r:id="rId48"/>
    <p:sldId id="744" r:id="rId49"/>
    <p:sldId id="745" r:id="rId50"/>
    <p:sldId id="746" r:id="rId51"/>
    <p:sldId id="747" r:id="rId52"/>
    <p:sldId id="748" r:id="rId53"/>
    <p:sldId id="705" r:id="rId54"/>
  </p:sldIdLst>
  <p:sldSz cx="9144000" cy="6858000" type="screen4x3"/>
  <p:notesSz cx="6794500" cy="9906000"/>
  <p:defaultTextStyle>
    <a:defPPr>
      <a:defRPr lang="de-DE"/>
    </a:defPPr>
    <a:lvl1pPr algn="ctr" rtl="0" eaLnBrk="0" fontAlgn="base" hangingPunct="0">
      <a:lnSpc>
        <a:spcPct val="85000"/>
      </a:lnSpc>
      <a:spcBef>
        <a:spcPct val="0"/>
      </a:spcBef>
      <a:spcAft>
        <a:spcPct val="0"/>
      </a:spcAft>
      <a:defRPr sz="1400" kern="1200">
        <a:solidFill>
          <a:srgbClr val="FFFFFF"/>
        </a:solidFill>
        <a:latin typeface="Arial" pitchFamily="34" charset="0"/>
        <a:ea typeface="+mn-ea"/>
        <a:cs typeface="+mn-cs"/>
      </a:defRPr>
    </a:lvl1pPr>
    <a:lvl2pPr marL="457200" algn="ctr" rtl="0" eaLnBrk="0" fontAlgn="base" hangingPunct="0">
      <a:lnSpc>
        <a:spcPct val="85000"/>
      </a:lnSpc>
      <a:spcBef>
        <a:spcPct val="0"/>
      </a:spcBef>
      <a:spcAft>
        <a:spcPct val="0"/>
      </a:spcAft>
      <a:defRPr sz="1400" kern="1200">
        <a:solidFill>
          <a:srgbClr val="FFFFFF"/>
        </a:solidFill>
        <a:latin typeface="Arial" pitchFamily="34" charset="0"/>
        <a:ea typeface="+mn-ea"/>
        <a:cs typeface="+mn-cs"/>
      </a:defRPr>
    </a:lvl2pPr>
    <a:lvl3pPr marL="914400" algn="ctr" rtl="0" eaLnBrk="0" fontAlgn="base" hangingPunct="0">
      <a:lnSpc>
        <a:spcPct val="85000"/>
      </a:lnSpc>
      <a:spcBef>
        <a:spcPct val="0"/>
      </a:spcBef>
      <a:spcAft>
        <a:spcPct val="0"/>
      </a:spcAft>
      <a:defRPr sz="1400" kern="1200">
        <a:solidFill>
          <a:srgbClr val="FFFFFF"/>
        </a:solidFill>
        <a:latin typeface="Arial" pitchFamily="34" charset="0"/>
        <a:ea typeface="+mn-ea"/>
        <a:cs typeface="+mn-cs"/>
      </a:defRPr>
    </a:lvl3pPr>
    <a:lvl4pPr marL="1371600" algn="ctr" rtl="0" eaLnBrk="0" fontAlgn="base" hangingPunct="0">
      <a:lnSpc>
        <a:spcPct val="85000"/>
      </a:lnSpc>
      <a:spcBef>
        <a:spcPct val="0"/>
      </a:spcBef>
      <a:spcAft>
        <a:spcPct val="0"/>
      </a:spcAft>
      <a:defRPr sz="1400" kern="1200">
        <a:solidFill>
          <a:srgbClr val="FFFFFF"/>
        </a:solidFill>
        <a:latin typeface="Arial" pitchFamily="34" charset="0"/>
        <a:ea typeface="+mn-ea"/>
        <a:cs typeface="+mn-cs"/>
      </a:defRPr>
    </a:lvl4pPr>
    <a:lvl5pPr marL="1828800" algn="ctr" rtl="0" eaLnBrk="0" fontAlgn="base" hangingPunct="0">
      <a:lnSpc>
        <a:spcPct val="85000"/>
      </a:lnSpc>
      <a:spcBef>
        <a:spcPct val="0"/>
      </a:spcBef>
      <a:spcAft>
        <a:spcPct val="0"/>
      </a:spcAft>
      <a:defRPr sz="1400" kern="1200">
        <a:solidFill>
          <a:srgbClr val="FFFFFF"/>
        </a:solidFill>
        <a:latin typeface="Arial" pitchFamily="34" charset="0"/>
        <a:ea typeface="+mn-ea"/>
        <a:cs typeface="+mn-cs"/>
      </a:defRPr>
    </a:lvl5pPr>
    <a:lvl6pPr marL="2286000" algn="l" defTabSz="914400" rtl="0" eaLnBrk="1" latinLnBrk="0" hangingPunct="1">
      <a:defRPr sz="1400" kern="1200">
        <a:solidFill>
          <a:srgbClr val="FFFFFF"/>
        </a:solidFill>
        <a:latin typeface="Arial" pitchFamily="34" charset="0"/>
        <a:ea typeface="+mn-ea"/>
        <a:cs typeface="+mn-cs"/>
      </a:defRPr>
    </a:lvl6pPr>
    <a:lvl7pPr marL="2743200" algn="l" defTabSz="914400" rtl="0" eaLnBrk="1" latinLnBrk="0" hangingPunct="1">
      <a:defRPr sz="1400" kern="1200">
        <a:solidFill>
          <a:srgbClr val="FFFFFF"/>
        </a:solidFill>
        <a:latin typeface="Arial" pitchFamily="34" charset="0"/>
        <a:ea typeface="+mn-ea"/>
        <a:cs typeface="+mn-cs"/>
      </a:defRPr>
    </a:lvl7pPr>
    <a:lvl8pPr marL="3200400" algn="l" defTabSz="914400" rtl="0" eaLnBrk="1" latinLnBrk="0" hangingPunct="1">
      <a:defRPr sz="1400" kern="1200">
        <a:solidFill>
          <a:srgbClr val="FFFFFF"/>
        </a:solidFill>
        <a:latin typeface="Arial" pitchFamily="34" charset="0"/>
        <a:ea typeface="+mn-ea"/>
        <a:cs typeface="+mn-cs"/>
      </a:defRPr>
    </a:lvl8pPr>
    <a:lvl9pPr marL="3657600" algn="l" defTabSz="914400" rtl="0" eaLnBrk="1" latinLnBrk="0" hangingPunct="1">
      <a:defRPr sz="1400" kern="1200">
        <a:solidFill>
          <a:srgbClr val="FFFFFF"/>
        </a:solidFill>
        <a:latin typeface="Arial" pitchFamily="34" charset="0"/>
        <a:ea typeface="+mn-ea"/>
        <a:cs typeface="+mn-cs"/>
      </a:defRPr>
    </a:lvl9pPr>
  </p:defaultTextStyle>
  <p:extLst>
    <p:ext uri="{EFAFB233-063F-42B5-8137-9DF3F51BA10A}">
      <p15:sldGuideLst xmlns:p15="http://schemas.microsoft.com/office/powerpoint/2012/main">
        <p15:guide id="1" orient="horz" pos="2190">
          <p15:clr>
            <a:srgbClr val="A4A3A4"/>
          </p15:clr>
        </p15:guide>
        <p15:guide id="2" orient="horz" pos="929">
          <p15:clr>
            <a:srgbClr val="A4A3A4"/>
          </p15:clr>
        </p15:guide>
        <p15:guide id="3" orient="horz" pos="1432">
          <p15:clr>
            <a:srgbClr val="A4A3A4"/>
          </p15:clr>
        </p15:guide>
        <p15:guide id="4" orient="horz" pos="3493">
          <p15:clr>
            <a:srgbClr val="A4A3A4"/>
          </p15:clr>
        </p15:guide>
        <p15:guide id="5" pos="490">
          <p15:clr>
            <a:srgbClr val="A4A3A4"/>
          </p15:clr>
        </p15:guide>
        <p15:guide id="6" pos="4232">
          <p15:clr>
            <a:srgbClr val="A4A3A4"/>
          </p15:clr>
        </p15:guide>
        <p15:guide id="7" pos="5523">
          <p15:clr>
            <a:srgbClr val="A4A3A4"/>
          </p15:clr>
        </p15:guide>
      </p15:sldGuideLst>
    </p:ext>
    <p:ext uri="{2D200454-40CA-4A62-9FC3-DE9A4176ACB9}">
      <p15:notesGuideLst xmlns:p15="http://schemas.microsoft.com/office/powerpoint/2012/main">
        <p15:guide id="1" orient="horz" pos="2280">
          <p15:clr>
            <a:srgbClr val="A4A3A4"/>
          </p15:clr>
        </p15:guide>
        <p15:guide id="2" orient="horz" pos="602">
          <p15:clr>
            <a:srgbClr val="A4A3A4"/>
          </p15:clr>
        </p15:guide>
        <p15:guide id="3" orient="horz" pos="5842">
          <p15:clr>
            <a:srgbClr val="A4A3A4"/>
          </p15:clr>
        </p15:guide>
        <p15:guide id="4" pos="4137">
          <p15:clr>
            <a:srgbClr val="A4A3A4"/>
          </p15:clr>
        </p15:guide>
        <p15:guide id="5" pos="417">
          <p15:clr>
            <a:srgbClr val="A4A3A4"/>
          </p15:clr>
        </p15:guide>
        <p15:guide id="6" pos="58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E5E9EB"/>
    <a:srgbClr val="C1CDD3"/>
    <a:srgbClr val="445760"/>
    <a:srgbClr val="346586"/>
    <a:srgbClr val="2E5976"/>
    <a:srgbClr val="3774B1"/>
    <a:srgbClr val="296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16" autoAdjust="0"/>
    <p:restoredTop sz="90231" autoAdjust="0"/>
  </p:normalViewPr>
  <p:slideViewPr>
    <p:cSldViewPr snapToGrid="0" snapToObjects="1" showGuides="1">
      <p:cViewPr varScale="1">
        <p:scale>
          <a:sx n="78" d="100"/>
          <a:sy n="78" d="100"/>
        </p:scale>
        <p:origin x="48" y="432"/>
      </p:cViewPr>
      <p:guideLst>
        <p:guide orient="horz" pos="2190"/>
        <p:guide orient="horz" pos="929"/>
        <p:guide orient="horz" pos="1432"/>
        <p:guide orient="horz" pos="3493"/>
        <p:guide pos="490"/>
        <p:guide pos="4232"/>
        <p:guide pos="5523"/>
      </p:guideLst>
    </p:cSldViewPr>
  </p:slideViewPr>
  <p:notesTextViewPr>
    <p:cViewPr>
      <p:scale>
        <a:sx n="100" d="100"/>
        <a:sy n="100" d="100"/>
      </p:scale>
      <p:origin x="0" y="0"/>
    </p:cViewPr>
  </p:notesTextViewPr>
  <p:sorterViewPr>
    <p:cViewPr>
      <p:scale>
        <a:sx n="100" d="100"/>
        <a:sy n="100" d="100"/>
      </p:scale>
      <p:origin x="0" y="3546"/>
    </p:cViewPr>
  </p:sorterViewPr>
  <p:notesViewPr>
    <p:cSldViewPr snapToGrid="0" snapToObjects="1" showGuides="1">
      <p:cViewPr varScale="1">
        <p:scale>
          <a:sx n="49" d="100"/>
          <a:sy n="49" d="100"/>
        </p:scale>
        <p:origin x="-2922" y="-96"/>
      </p:cViewPr>
      <p:guideLst>
        <p:guide orient="horz" pos="2280"/>
        <p:guide orient="horz" pos="602"/>
        <p:guide orient="horz" pos="5842"/>
        <p:guide pos="4137"/>
        <p:guide pos="417"/>
        <p:guide pos="58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54" Type="http://schemas.openxmlformats.org/officeDocument/2006/relationships/slide" Target="slides/slide4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2050" tIns="46024" rIns="92050" bIns="46024" numCol="1" anchor="t" anchorCtr="0" compatLnSpc="1">
            <a:prstTxWarp prst="textNoShape">
              <a:avLst/>
            </a:prstTxWarp>
          </a:bodyPr>
          <a:lstStyle>
            <a:lvl1pPr algn="l" defTabSz="920750" eaLnBrk="1" hangingPunct="1">
              <a:lnSpc>
                <a:spcPct val="100000"/>
              </a:lnSpc>
              <a:defRPr sz="1200">
                <a:solidFill>
                  <a:schemeClr val="tx1"/>
                </a:solidFill>
              </a:defRPr>
            </a:lvl1pPr>
          </a:lstStyle>
          <a:p>
            <a:pPr>
              <a:defRPr/>
            </a:pPr>
            <a:endParaRPr lang="de-DE"/>
          </a:p>
        </p:txBody>
      </p:sp>
      <p:sp>
        <p:nvSpPr>
          <p:cNvPr id="102403" name="Rectangle 3"/>
          <p:cNvSpPr>
            <a:spLocks noGrp="1" noChangeArrowheads="1"/>
          </p:cNvSpPr>
          <p:nvPr>
            <p:ph type="dt" sz="quarter" idx="1"/>
          </p:nvPr>
        </p:nvSpPr>
        <p:spPr bwMode="auto">
          <a:xfrm>
            <a:off x="3848100" y="0"/>
            <a:ext cx="2944813" cy="495300"/>
          </a:xfrm>
          <a:prstGeom prst="rect">
            <a:avLst/>
          </a:prstGeom>
          <a:noFill/>
          <a:ln w="9525">
            <a:noFill/>
            <a:miter lim="800000"/>
            <a:headEnd/>
            <a:tailEnd/>
          </a:ln>
          <a:effectLst/>
        </p:spPr>
        <p:txBody>
          <a:bodyPr vert="horz" wrap="square" lIns="92050" tIns="46024" rIns="92050" bIns="46024" numCol="1" anchor="t" anchorCtr="0" compatLnSpc="1">
            <a:prstTxWarp prst="textNoShape">
              <a:avLst/>
            </a:prstTxWarp>
          </a:bodyPr>
          <a:lstStyle>
            <a:lvl1pPr algn="r" defTabSz="920750" eaLnBrk="1" hangingPunct="1">
              <a:lnSpc>
                <a:spcPct val="100000"/>
              </a:lnSpc>
              <a:defRPr sz="1200">
                <a:solidFill>
                  <a:schemeClr val="tx1"/>
                </a:solidFill>
              </a:defRPr>
            </a:lvl1pPr>
          </a:lstStyle>
          <a:p>
            <a:pPr>
              <a:defRPr/>
            </a:pPr>
            <a:endParaRPr lang="de-DE"/>
          </a:p>
        </p:txBody>
      </p:sp>
      <p:sp>
        <p:nvSpPr>
          <p:cNvPr id="102404" name="Rectangle 4"/>
          <p:cNvSpPr>
            <a:spLocks noGrp="1" noChangeArrowheads="1"/>
          </p:cNvSpPr>
          <p:nvPr>
            <p:ph type="ftr" sz="quarter" idx="2"/>
          </p:nvPr>
        </p:nvSpPr>
        <p:spPr bwMode="auto">
          <a:xfrm>
            <a:off x="0" y="9409113"/>
            <a:ext cx="2944813" cy="495300"/>
          </a:xfrm>
          <a:prstGeom prst="rect">
            <a:avLst/>
          </a:prstGeom>
          <a:noFill/>
          <a:ln w="9525">
            <a:noFill/>
            <a:miter lim="800000"/>
            <a:headEnd/>
            <a:tailEnd/>
          </a:ln>
          <a:effectLst/>
        </p:spPr>
        <p:txBody>
          <a:bodyPr vert="horz" wrap="square" lIns="92050" tIns="46024" rIns="92050" bIns="46024" numCol="1" anchor="b" anchorCtr="0" compatLnSpc="1">
            <a:prstTxWarp prst="textNoShape">
              <a:avLst/>
            </a:prstTxWarp>
          </a:bodyPr>
          <a:lstStyle>
            <a:lvl1pPr algn="l" defTabSz="920750" eaLnBrk="1" hangingPunct="1">
              <a:lnSpc>
                <a:spcPct val="100000"/>
              </a:lnSpc>
              <a:defRPr sz="1200">
                <a:solidFill>
                  <a:schemeClr val="tx1"/>
                </a:solidFill>
              </a:defRPr>
            </a:lvl1pPr>
          </a:lstStyle>
          <a:p>
            <a:pPr>
              <a:defRPr/>
            </a:pPr>
            <a:endParaRPr lang="de-DE"/>
          </a:p>
        </p:txBody>
      </p:sp>
      <p:sp>
        <p:nvSpPr>
          <p:cNvPr id="102405" name="Rectangle 5"/>
          <p:cNvSpPr>
            <a:spLocks noGrp="1" noChangeArrowheads="1"/>
          </p:cNvSpPr>
          <p:nvPr>
            <p:ph type="sldNum" sz="quarter" idx="3"/>
          </p:nvPr>
        </p:nvSpPr>
        <p:spPr bwMode="auto">
          <a:xfrm>
            <a:off x="3848100" y="9409113"/>
            <a:ext cx="2944813" cy="495300"/>
          </a:xfrm>
          <a:prstGeom prst="rect">
            <a:avLst/>
          </a:prstGeom>
          <a:noFill/>
          <a:ln w="9525">
            <a:noFill/>
            <a:miter lim="800000"/>
            <a:headEnd/>
            <a:tailEnd/>
          </a:ln>
          <a:effectLst/>
        </p:spPr>
        <p:txBody>
          <a:bodyPr vert="horz" wrap="square" lIns="92050" tIns="46024" rIns="92050" bIns="46024" numCol="1" anchor="b" anchorCtr="0" compatLnSpc="1">
            <a:prstTxWarp prst="textNoShape">
              <a:avLst/>
            </a:prstTxWarp>
          </a:bodyPr>
          <a:lstStyle>
            <a:lvl1pPr algn="r" defTabSz="920750" eaLnBrk="1" hangingPunct="1">
              <a:lnSpc>
                <a:spcPct val="100000"/>
              </a:lnSpc>
              <a:defRPr sz="1200">
                <a:solidFill>
                  <a:schemeClr val="tx1"/>
                </a:solidFill>
              </a:defRPr>
            </a:lvl1pPr>
          </a:lstStyle>
          <a:p>
            <a:pPr>
              <a:defRPr/>
            </a:pPr>
            <a:fld id="{7AC60000-3AA2-4321-9D2A-7F86BCDDC90C}" type="slidenum">
              <a:rPr lang="de-DE"/>
              <a:pPr>
                <a:defRPr/>
              </a:pPr>
              <a:t>‹#›</a:t>
            </a:fld>
            <a:endParaRPr lang="de-DE"/>
          </a:p>
        </p:txBody>
      </p:sp>
    </p:spTree>
    <p:extLst>
      <p:ext uri="{BB962C8B-B14F-4D97-AF65-F5344CB8AC3E}">
        <p14:creationId xmlns:p14="http://schemas.microsoft.com/office/powerpoint/2010/main" val="6156613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4"/>
          <p:cNvSpPr>
            <a:spLocks noGrp="1" noRot="1" noChangeAspect="1" noChangeArrowheads="1" noTextEdit="1"/>
          </p:cNvSpPr>
          <p:nvPr>
            <p:ph type="sldImg" idx="2"/>
          </p:nvPr>
        </p:nvSpPr>
        <p:spPr bwMode="auto">
          <a:xfrm>
            <a:off x="661988" y="955675"/>
            <a:ext cx="2879725" cy="215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9" name="Rectangle 5"/>
          <p:cNvSpPr>
            <a:spLocks noGrp="1" noChangeArrowheads="1"/>
          </p:cNvSpPr>
          <p:nvPr>
            <p:ph type="body" sz="quarter" idx="3"/>
          </p:nvPr>
        </p:nvSpPr>
        <p:spPr bwMode="auto">
          <a:xfrm>
            <a:off x="930275" y="3619500"/>
            <a:ext cx="5637213" cy="56546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endParaRPr lang="en-US" noProof="0" smtClean="0"/>
          </a:p>
        </p:txBody>
      </p:sp>
    </p:spTree>
    <p:extLst>
      <p:ext uri="{BB962C8B-B14F-4D97-AF65-F5344CB8AC3E}">
        <p14:creationId xmlns:p14="http://schemas.microsoft.com/office/powerpoint/2010/main" val="2948984208"/>
      </p:ext>
    </p:extLst>
  </p:cSld>
  <p:clrMap bg1="lt1" tx1="dk1" bg2="lt2" tx2="dk2" accent1="accent1" accent2="accent2" accent3="accent3" accent4="accent4" accent5="accent5" accent6="accent6" hlink="hlink" folHlink="folHlink"/>
  <p:notesStyle>
    <a:lvl1pPr algn="l" rtl="0" eaLnBrk="0" fontAlgn="base" hangingPunct="0">
      <a:spcBef>
        <a:spcPct val="100000"/>
      </a:spcBef>
      <a:spcAft>
        <a:spcPct val="0"/>
      </a:spcAft>
      <a:defRPr sz="1200" kern="1200">
        <a:solidFill>
          <a:schemeClr val="tx1"/>
        </a:solidFill>
        <a:latin typeface="Arial" pitchFamily="34" charset="0"/>
        <a:ea typeface="+mn-ea"/>
        <a:cs typeface="+mn-cs"/>
      </a:defRPr>
    </a:lvl1pPr>
    <a:lvl2pPr marL="742950" indent="-285750" algn="l" rtl="0" eaLnBrk="0" fontAlgn="base" hangingPunct="0">
      <a:spcBef>
        <a:spcPct val="100000"/>
      </a:spcBef>
      <a:spcAft>
        <a:spcPct val="0"/>
      </a:spcAft>
      <a:defRPr sz="1200" kern="1200">
        <a:solidFill>
          <a:schemeClr val="tx1"/>
        </a:solidFill>
        <a:latin typeface="Arial" pitchFamily="34" charset="0"/>
        <a:ea typeface="+mn-ea"/>
        <a:cs typeface="+mn-cs"/>
      </a:defRPr>
    </a:lvl2pPr>
    <a:lvl3pPr marL="1143000" indent="-228600" algn="l" rtl="0" eaLnBrk="0" fontAlgn="base" hangingPunct="0">
      <a:spcBef>
        <a:spcPct val="100000"/>
      </a:spcBef>
      <a:spcAft>
        <a:spcPct val="0"/>
      </a:spcAft>
      <a:defRPr sz="1200" kern="1200">
        <a:solidFill>
          <a:schemeClr val="tx1"/>
        </a:solidFill>
        <a:latin typeface="Arial" pitchFamily="34" charset="0"/>
        <a:ea typeface="+mn-ea"/>
        <a:cs typeface="+mn-cs"/>
      </a:defRPr>
    </a:lvl3pPr>
    <a:lvl4pPr marL="1600200" indent="-228600" algn="l" rtl="0" eaLnBrk="0" fontAlgn="base" hangingPunct="0">
      <a:spcBef>
        <a:spcPct val="100000"/>
      </a:spcBef>
      <a:spcAft>
        <a:spcPct val="0"/>
      </a:spcAft>
      <a:defRPr sz="1200" kern="1200">
        <a:solidFill>
          <a:schemeClr val="tx1"/>
        </a:solidFill>
        <a:latin typeface="Arial" pitchFamily="34" charset="0"/>
        <a:ea typeface="+mn-ea"/>
        <a:cs typeface="+mn-cs"/>
      </a:defRPr>
    </a:lvl4pPr>
    <a:lvl5pPr marL="2057400" indent="-228600" algn="l" rtl="0" eaLnBrk="0" fontAlgn="base" hangingPunct="0">
      <a:spcBef>
        <a:spcPct val="10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846513" y="94091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spcBef>
                <a:spcPct val="100000"/>
              </a:spcBef>
              <a:defRPr sz="1200">
                <a:solidFill>
                  <a:schemeClr val="tx1"/>
                </a:solidFill>
                <a:latin typeface="Arial" pitchFamily="34" charset="0"/>
              </a:defRPr>
            </a:lvl1pPr>
            <a:lvl2pPr marL="742950" indent="-285750" algn="l">
              <a:spcBef>
                <a:spcPct val="100000"/>
              </a:spcBef>
              <a:defRPr sz="1200">
                <a:solidFill>
                  <a:schemeClr val="tx1"/>
                </a:solidFill>
                <a:latin typeface="Arial" pitchFamily="34" charset="0"/>
              </a:defRPr>
            </a:lvl2pPr>
            <a:lvl3pPr marL="1143000" indent="-228600" algn="l">
              <a:spcBef>
                <a:spcPct val="100000"/>
              </a:spcBef>
              <a:defRPr sz="1200">
                <a:solidFill>
                  <a:schemeClr val="tx1"/>
                </a:solidFill>
                <a:latin typeface="Arial" pitchFamily="34" charset="0"/>
              </a:defRPr>
            </a:lvl3pPr>
            <a:lvl4pPr marL="1600200" indent="-228600" algn="l">
              <a:spcBef>
                <a:spcPct val="100000"/>
              </a:spcBef>
              <a:defRPr sz="1200">
                <a:solidFill>
                  <a:schemeClr val="tx1"/>
                </a:solidFill>
                <a:latin typeface="Arial" pitchFamily="34" charset="0"/>
              </a:defRPr>
            </a:lvl4pPr>
            <a:lvl5pPr marL="2057400" indent="-228600" algn="l">
              <a:spcBef>
                <a:spcPct val="100000"/>
              </a:spcBef>
              <a:defRPr sz="1200">
                <a:solidFill>
                  <a:schemeClr val="tx1"/>
                </a:solidFill>
                <a:latin typeface="Arial" pitchFamily="34" charset="0"/>
              </a:defRPr>
            </a:lvl5pPr>
            <a:lvl6pPr marL="2514600" indent="-228600" eaLnBrk="0" fontAlgn="base" hangingPunct="0">
              <a:spcBef>
                <a:spcPct val="100000"/>
              </a:spcBef>
              <a:spcAft>
                <a:spcPct val="0"/>
              </a:spcAft>
              <a:defRPr sz="1200">
                <a:solidFill>
                  <a:schemeClr val="tx1"/>
                </a:solidFill>
                <a:latin typeface="Arial" pitchFamily="34" charset="0"/>
              </a:defRPr>
            </a:lvl6pPr>
            <a:lvl7pPr marL="2971800" indent="-228600" eaLnBrk="0" fontAlgn="base" hangingPunct="0">
              <a:spcBef>
                <a:spcPct val="100000"/>
              </a:spcBef>
              <a:spcAft>
                <a:spcPct val="0"/>
              </a:spcAft>
              <a:defRPr sz="1200">
                <a:solidFill>
                  <a:schemeClr val="tx1"/>
                </a:solidFill>
                <a:latin typeface="Arial" pitchFamily="34" charset="0"/>
              </a:defRPr>
            </a:lvl7pPr>
            <a:lvl8pPr marL="3429000" indent="-228600" eaLnBrk="0" fontAlgn="base" hangingPunct="0">
              <a:spcBef>
                <a:spcPct val="100000"/>
              </a:spcBef>
              <a:spcAft>
                <a:spcPct val="0"/>
              </a:spcAft>
              <a:defRPr sz="1200">
                <a:solidFill>
                  <a:schemeClr val="tx1"/>
                </a:solidFill>
                <a:latin typeface="Arial" pitchFamily="34" charset="0"/>
              </a:defRPr>
            </a:lvl8pPr>
            <a:lvl9pPr marL="3886200" indent="-228600" eaLnBrk="0" fontAlgn="base" hangingPunct="0">
              <a:spcBef>
                <a:spcPct val="100000"/>
              </a:spcBef>
              <a:spcAft>
                <a:spcPct val="0"/>
              </a:spcAft>
              <a:defRPr sz="1200">
                <a:solidFill>
                  <a:schemeClr val="tx1"/>
                </a:solidFill>
                <a:latin typeface="Arial" pitchFamily="34" charset="0"/>
              </a:defRPr>
            </a:lvl9pPr>
          </a:lstStyle>
          <a:p>
            <a:pPr algn="r">
              <a:spcBef>
                <a:spcPct val="0"/>
              </a:spcBef>
            </a:pPr>
            <a:fld id="{62EB9D6D-5B92-40E3-90D8-BC1C257A9039}" type="slidenum">
              <a:rPr lang="en-GB" altLang="en-US">
                <a:solidFill>
                  <a:srgbClr val="FFFFFF"/>
                </a:solidFill>
              </a:rPr>
              <a:pPr algn="r">
                <a:spcBef>
                  <a:spcPct val="0"/>
                </a:spcBef>
              </a:pPr>
              <a:t>17</a:t>
            </a:fld>
            <a:endParaRPr lang="en-GB" altLang="en-US">
              <a:solidFill>
                <a:srgbClr val="FFFFFF"/>
              </a:solidFill>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smtClean="0"/>
          </a:p>
        </p:txBody>
      </p:sp>
    </p:spTree>
    <p:extLst>
      <p:ext uri="{BB962C8B-B14F-4D97-AF65-F5344CB8AC3E}">
        <p14:creationId xmlns:p14="http://schemas.microsoft.com/office/powerpoint/2010/main" val="1922013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Ubiquitous co-enzymes. e.g. :</a:t>
            </a:r>
          </a:p>
          <a:p>
            <a:r>
              <a:rPr lang="en-GB" dirty="0" smtClean="0"/>
              <a:t>Pyridoxal 5'-phosphate (B6) cofactor - &gt;140 amino acids enzymes</a:t>
            </a:r>
          </a:p>
          <a:p>
            <a:r>
              <a:rPr lang="en-GB" dirty="0" smtClean="0"/>
              <a:t>CoA (pantothenic acid - B5) co-factor for ~ 4% of all mammalian enzymes [16]. </a:t>
            </a:r>
          </a:p>
          <a:p>
            <a:r>
              <a:rPr lang="en-GB" dirty="0" smtClean="0"/>
              <a:t>The citric acid cycle (tricarboxylic/Krebs cycle) is a series of chemical reactions that generate energy, in the form of ATP, in the mitochondria of eukaryotes. Carbohydrates, fats and proteins are first converted to acetyl-CoA, most often via pyruvate, and then undergo eight enzymatic reactions that result in the production of NADH and FADH2, which transfer the energy generated by the citric acid cycle  to the electron transport chain. This in turn leads to the synthesis of ATP, the energy currency of cells. B vitamins contribute (as shown) to this process as co-factors/enzymes such as FAD (B2), NAD (B3) and as a component of CoA (B5), or Co-enzyme Q10 (B5).  The intermediate compounds of the cycle are also sequestered as substrates for the synthesis of other compounds, including amino acids and fatty acids, and several subsequently have to be replenished by </a:t>
            </a:r>
            <a:r>
              <a:rPr lang="en-GB" dirty="0" err="1" smtClean="0"/>
              <a:t>anaplerotic</a:t>
            </a:r>
            <a:r>
              <a:rPr lang="en-GB" dirty="0" smtClean="0"/>
              <a:t> synthesis, taking place outside of the cycle. The most prevalent examples are the augmentation of </a:t>
            </a:r>
            <a:r>
              <a:rPr lang="en-GB" dirty="0" err="1" smtClean="0"/>
              <a:t>succinyl</a:t>
            </a:r>
            <a:r>
              <a:rPr lang="en-GB" dirty="0" smtClean="0"/>
              <a:t>-CoA from α-</a:t>
            </a:r>
            <a:r>
              <a:rPr lang="en-GB" dirty="0" err="1" smtClean="0"/>
              <a:t>ketobutyrate</a:t>
            </a:r>
            <a:r>
              <a:rPr lang="en-GB" dirty="0" smtClean="0"/>
              <a:t> generated from methionine within the methionine cycle (see Figure 2.), and synthesis of oxaloacetate direct from pyruvate. </a:t>
            </a:r>
          </a:p>
          <a:p>
            <a:endParaRPr lang="en-GB" dirty="0"/>
          </a:p>
        </p:txBody>
      </p:sp>
    </p:spTree>
    <p:extLst>
      <p:ext uri="{BB962C8B-B14F-4D97-AF65-F5344CB8AC3E}">
        <p14:creationId xmlns:p14="http://schemas.microsoft.com/office/powerpoint/2010/main" val="1123866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interlinked folate and methionine cycles. Dietary folate enters the folate cycle and rotates through several enzymatic modifications which generate the one-carbon units required for the synthesis of DNA/RNA and the methyl groups required to regenerate methionine from homocysteine. The “methionine cycle” provides the methyl groups required for all genomic and non-genomic methylation reactions in the form of S-</a:t>
            </a:r>
            <a:r>
              <a:rPr lang="en-GB" dirty="0" err="1" smtClean="0"/>
              <a:t>adenosyl</a:t>
            </a:r>
            <a:r>
              <a:rPr lang="en-GB" dirty="0" smtClean="0"/>
              <a:t> methionine (SAM). These two enzymatic cycles are essential to cellular function, including via interactions with other pathways. As an example of the latter, the re-salvaging from dihydrobiopterin of tetrahydrobiopterin, an essential cofactor in trace amine and catecholamine neurotransmitter synthesis and nitric oxide production, is rate limited by provision of the enzyme </a:t>
            </a:r>
            <a:r>
              <a:rPr lang="en-GB" dirty="0" err="1" smtClean="0"/>
              <a:t>dihydrofolate</a:t>
            </a:r>
            <a:r>
              <a:rPr lang="en-GB" dirty="0" smtClean="0"/>
              <a:t> reductase produced by the folate cycle.</a:t>
            </a:r>
            <a:endParaRPr lang="en-GB" dirty="0"/>
          </a:p>
        </p:txBody>
      </p:sp>
    </p:spTree>
    <p:extLst>
      <p:ext uri="{BB962C8B-B14F-4D97-AF65-F5344CB8AC3E}">
        <p14:creationId xmlns:p14="http://schemas.microsoft.com/office/powerpoint/2010/main" val="371620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846513" y="9409113"/>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spcBef>
                <a:spcPct val="100000"/>
              </a:spcBef>
              <a:defRPr sz="1200">
                <a:solidFill>
                  <a:schemeClr val="tx1"/>
                </a:solidFill>
                <a:latin typeface="Arial" pitchFamily="34" charset="0"/>
              </a:defRPr>
            </a:lvl1pPr>
            <a:lvl2pPr marL="742950" indent="-285750" algn="l">
              <a:spcBef>
                <a:spcPct val="100000"/>
              </a:spcBef>
              <a:defRPr sz="1200">
                <a:solidFill>
                  <a:schemeClr val="tx1"/>
                </a:solidFill>
                <a:latin typeface="Arial" pitchFamily="34" charset="0"/>
              </a:defRPr>
            </a:lvl2pPr>
            <a:lvl3pPr marL="1143000" indent="-228600" algn="l">
              <a:spcBef>
                <a:spcPct val="100000"/>
              </a:spcBef>
              <a:defRPr sz="1200">
                <a:solidFill>
                  <a:schemeClr val="tx1"/>
                </a:solidFill>
                <a:latin typeface="Arial" pitchFamily="34" charset="0"/>
              </a:defRPr>
            </a:lvl3pPr>
            <a:lvl4pPr marL="1600200" indent="-228600" algn="l">
              <a:spcBef>
                <a:spcPct val="100000"/>
              </a:spcBef>
              <a:defRPr sz="1200">
                <a:solidFill>
                  <a:schemeClr val="tx1"/>
                </a:solidFill>
                <a:latin typeface="Arial" pitchFamily="34" charset="0"/>
              </a:defRPr>
            </a:lvl4pPr>
            <a:lvl5pPr marL="2057400" indent="-228600" algn="l">
              <a:spcBef>
                <a:spcPct val="100000"/>
              </a:spcBef>
              <a:defRPr sz="1200">
                <a:solidFill>
                  <a:schemeClr val="tx1"/>
                </a:solidFill>
                <a:latin typeface="Arial" pitchFamily="34" charset="0"/>
              </a:defRPr>
            </a:lvl5pPr>
            <a:lvl6pPr marL="2514600" indent="-228600" eaLnBrk="0" fontAlgn="base" hangingPunct="0">
              <a:spcBef>
                <a:spcPct val="100000"/>
              </a:spcBef>
              <a:spcAft>
                <a:spcPct val="0"/>
              </a:spcAft>
              <a:defRPr sz="1200">
                <a:solidFill>
                  <a:schemeClr val="tx1"/>
                </a:solidFill>
                <a:latin typeface="Arial" pitchFamily="34" charset="0"/>
              </a:defRPr>
            </a:lvl6pPr>
            <a:lvl7pPr marL="2971800" indent="-228600" eaLnBrk="0" fontAlgn="base" hangingPunct="0">
              <a:spcBef>
                <a:spcPct val="100000"/>
              </a:spcBef>
              <a:spcAft>
                <a:spcPct val="0"/>
              </a:spcAft>
              <a:defRPr sz="1200">
                <a:solidFill>
                  <a:schemeClr val="tx1"/>
                </a:solidFill>
                <a:latin typeface="Arial" pitchFamily="34" charset="0"/>
              </a:defRPr>
            </a:lvl7pPr>
            <a:lvl8pPr marL="3429000" indent="-228600" eaLnBrk="0" fontAlgn="base" hangingPunct="0">
              <a:spcBef>
                <a:spcPct val="100000"/>
              </a:spcBef>
              <a:spcAft>
                <a:spcPct val="0"/>
              </a:spcAft>
              <a:defRPr sz="1200">
                <a:solidFill>
                  <a:schemeClr val="tx1"/>
                </a:solidFill>
                <a:latin typeface="Arial" pitchFamily="34" charset="0"/>
              </a:defRPr>
            </a:lvl8pPr>
            <a:lvl9pPr marL="3886200" indent="-228600" eaLnBrk="0" fontAlgn="base" hangingPunct="0">
              <a:spcBef>
                <a:spcPct val="100000"/>
              </a:spcBef>
              <a:spcAft>
                <a:spcPct val="0"/>
              </a:spcAft>
              <a:defRPr sz="1200">
                <a:solidFill>
                  <a:schemeClr val="tx1"/>
                </a:solidFill>
                <a:latin typeface="Arial" pitchFamily="34" charset="0"/>
              </a:defRPr>
            </a:lvl9pPr>
          </a:lstStyle>
          <a:p>
            <a:pPr algn="r">
              <a:spcBef>
                <a:spcPct val="0"/>
              </a:spcBef>
            </a:pPr>
            <a:fld id="{62EB9D6D-5B92-40E3-90D8-BC1C257A9039}" type="slidenum">
              <a:rPr lang="en-GB" altLang="en-US">
                <a:solidFill>
                  <a:srgbClr val="FFFFFF"/>
                </a:solidFill>
              </a:rPr>
              <a:pPr algn="r">
                <a:spcBef>
                  <a:spcPct val="0"/>
                </a:spcBef>
              </a:pPr>
              <a:t>21</a:t>
            </a:fld>
            <a:endParaRPr lang="en-GB" altLang="en-US">
              <a:solidFill>
                <a:srgbClr val="FFFFFF"/>
              </a:solidFill>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smtClean="0"/>
          </a:p>
        </p:txBody>
      </p:sp>
    </p:spTree>
    <p:extLst>
      <p:ext uri="{BB962C8B-B14F-4D97-AF65-F5344CB8AC3E}">
        <p14:creationId xmlns:p14="http://schemas.microsoft.com/office/powerpoint/2010/main" val="2805367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solidFill>
                  <a:schemeClr val="tx1"/>
                </a:solidFill>
              </a:rPr>
              <a:t>This may well be due to an age-related impairment in the absorption of the protein-bound vitamin B12 found in food [Tucker et al 2000], </a:t>
            </a:r>
          </a:p>
          <a:p>
            <a:r>
              <a:rPr lang="en-GB" sz="1200" dirty="0" smtClean="0">
                <a:solidFill>
                  <a:schemeClr val="tx1"/>
                </a:solidFill>
              </a:rPr>
              <a:t>(i.e. enough to satisfy the requirements of 50% of the population) </a:t>
            </a:r>
            <a:endParaRPr lang="en-GB" dirty="0"/>
          </a:p>
        </p:txBody>
      </p:sp>
    </p:spTree>
    <p:extLst>
      <p:ext uri="{BB962C8B-B14F-4D97-AF65-F5344CB8AC3E}">
        <p14:creationId xmlns:p14="http://schemas.microsoft.com/office/powerpoint/2010/main" val="2180433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p>
        </p:txBody>
      </p:sp>
    </p:spTree>
    <p:extLst>
      <p:ext uri="{BB962C8B-B14F-4D97-AF65-F5344CB8AC3E}">
        <p14:creationId xmlns:p14="http://schemas.microsoft.com/office/powerpoint/2010/main" val="1871910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PH"/>
          </a:p>
        </p:txBody>
      </p:sp>
    </p:spTree>
    <p:extLst>
      <p:ext uri="{BB962C8B-B14F-4D97-AF65-F5344CB8AC3E}">
        <p14:creationId xmlns:p14="http://schemas.microsoft.com/office/powerpoint/2010/main" val="204470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4193493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66033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Content Placeholder 2"/>
          <p:cNvSpPr>
            <a:spLocks noGrp="1"/>
          </p:cNvSpPr>
          <p:nvPr>
            <p:ph sz="half" idx="1"/>
          </p:nvPr>
        </p:nvSpPr>
        <p:spPr>
          <a:xfrm>
            <a:off x="974725" y="1884363"/>
            <a:ext cx="2514600" cy="76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3641725" y="1884363"/>
            <a:ext cx="2514600" cy="76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526293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2545484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Tree>
    <p:extLst>
      <p:ext uri="{BB962C8B-B14F-4D97-AF65-F5344CB8AC3E}">
        <p14:creationId xmlns:p14="http://schemas.microsoft.com/office/powerpoint/2010/main" val="2093564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4367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51518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PH"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10922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2645540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2371725"/>
          </a:xfrm>
          <a:prstGeom prst="rect">
            <a:avLst/>
          </a:prstGeo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274638"/>
            <a:ext cx="6019800" cy="23717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62558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PH"/>
          </a:p>
        </p:txBody>
      </p:sp>
    </p:spTree>
    <p:extLst>
      <p:ext uri="{BB962C8B-B14F-4D97-AF65-F5344CB8AC3E}">
        <p14:creationId xmlns:p14="http://schemas.microsoft.com/office/powerpoint/2010/main" val="1214984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2751688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093421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sz="half" idx="1"/>
          </p:nvPr>
        </p:nvSpPr>
        <p:spPr>
          <a:xfrm>
            <a:off x="549275" y="2017713"/>
            <a:ext cx="4032250" cy="4265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733925" y="2017713"/>
            <a:ext cx="4032250" cy="4265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504490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334591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Tree>
    <p:extLst>
      <p:ext uri="{BB962C8B-B14F-4D97-AF65-F5344CB8AC3E}">
        <p14:creationId xmlns:p14="http://schemas.microsoft.com/office/powerpoint/2010/main" val="2862514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179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335972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PH"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04750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461313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1950" y="463550"/>
            <a:ext cx="2054225" cy="5819775"/>
          </a:xfr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549275" y="463550"/>
            <a:ext cx="6010275" cy="5819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3575825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PH"/>
          </a:p>
        </p:txBody>
      </p:sp>
    </p:spTree>
    <p:extLst>
      <p:ext uri="{BB962C8B-B14F-4D97-AF65-F5344CB8AC3E}">
        <p14:creationId xmlns:p14="http://schemas.microsoft.com/office/powerpoint/2010/main" val="38904796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3532625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621029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33018417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35626575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Tree>
    <p:extLst>
      <p:ext uri="{BB962C8B-B14F-4D97-AF65-F5344CB8AC3E}">
        <p14:creationId xmlns:p14="http://schemas.microsoft.com/office/powerpoint/2010/main" val="3569205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138033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012049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PH"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435911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31860125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1488111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PH"/>
          </a:p>
        </p:txBody>
      </p:sp>
    </p:spTree>
    <p:extLst>
      <p:ext uri="{BB962C8B-B14F-4D97-AF65-F5344CB8AC3E}">
        <p14:creationId xmlns:p14="http://schemas.microsoft.com/office/powerpoint/2010/main" val="13898758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2335211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028066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5584599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6219670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Tree>
    <p:extLst>
      <p:ext uri="{BB962C8B-B14F-4D97-AF65-F5344CB8AC3E}">
        <p14:creationId xmlns:p14="http://schemas.microsoft.com/office/powerpoint/2010/main" val="29289315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1825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870948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PH"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497298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27342913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34760392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PH"/>
          </a:p>
        </p:txBody>
      </p:sp>
    </p:spTree>
    <p:extLst>
      <p:ext uri="{BB962C8B-B14F-4D97-AF65-F5344CB8AC3E}">
        <p14:creationId xmlns:p14="http://schemas.microsoft.com/office/powerpoint/2010/main" val="7907412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5660761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132955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30191764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5175324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Tree>
    <p:extLst>
      <p:ext uri="{BB962C8B-B14F-4D97-AF65-F5344CB8AC3E}">
        <p14:creationId xmlns:p14="http://schemas.microsoft.com/office/powerpoint/2010/main" val="4217735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36081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427999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PH"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809590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41366105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65138"/>
            <a:ext cx="2057400" cy="5661025"/>
          </a:xfr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465138"/>
            <a:ext cx="6019800" cy="56610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4412245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PH"/>
          </a:p>
        </p:txBody>
      </p:sp>
    </p:spTree>
    <p:extLst>
      <p:ext uri="{BB962C8B-B14F-4D97-AF65-F5344CB8AC3E}">
        <p14:creationId xmlns:p14="http://schemas.microsoft.com/office/powerpoint/2010/main" val="41177241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28775484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598601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26810233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9972848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Tree>
    <p:extLst>
      <p:ext uri="{BB962C8B-B14F-4D97-AF65-F5344CB8AC3E}">
        <p14:creationId xmlns:p14="http://schemas.microsoft.com/office/powerpoint/2010/main" val="2161124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89344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43233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PH"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124971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28892234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563911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PH"/>
          </a:p>
        </p:txBody>
      </p:sp>
    </p:spTree>
    <p:extLst>
      <p:ext uri="{BB962C8B-B14F-4D97-AF65-F5344CB8AC3E}">
        <p14:creationId xmlns:p14="http://schemas.microsoft.com/office/powerpoint/2010/main" val="2762224596"/>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726952936"/>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761721043"/>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sz="half" idx="1"/>
          </p:nvPr>
        </p:nvSpPr>
        <p:spPr>
          <a:xfrm>
            <a:off x="474663" y="1600200"/>
            <a:ext cx="3954462" cy="4464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581525" y="1600200"/>
            <a:ext cx="3956050" cy="4464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92560018"/>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822677167"/>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Tree>
    <p:extLst>
      <p:ext uri="{BB962C8B-B14F-4D97-AF65-F5344CB8AC3E}">
        <p14:creationId xmlns:p14="http://schemas.microsoft.com/office/powerpoint/2010/main" val="637099669"/>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146634"/>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52645250"/>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PH"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035787"/>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2835096339"/>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9863" y="388938"/>
            <a:ext cx="2017712" cy="5675312"/>
          </a:xfr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66725" y="388938"/>
            <a:ext cx="5900738" cy="56753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Tree>
    <p:extLst>
      <p:ext uri="{BB962C8B-B14F-4D97-AF65-F5344CB8AC3E}">
        <p14:creationId xmlns:p14="http://schemas.microsoft.com/office/powerpoint/2010/main" val="1894652282"/>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5B49132-E74F-428D-8EB8-18E4E0F45EC9}" type="slidenum">
              <a:rPr lang="en-US"/>
              <a:pPr>
                <a:defRPr/>
              </a:pPr>
              <a:t>‹#›</a:t>
            </a:fld>
            <a:endParaRPr lang="en-US"/>
          </a:p>
        </p:txBody>
      </p:sp>
    </p:spTree>
    <p:extLst>
      <p:ext uri="{BB962C8B-B14F-4D97-AF65-F5344CB8AC3E}">
        <p14:creationId xmlns:p14="http://schemas.microsoft.com/office/powerpoint/2010/main" val="17413986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43E7D1B-BD56-492D-9AEF-31C99CC8DB12}" type="slidenum">
              <a:rPr lang="en-US"/>
              <a:pPr>
                <a:defRPr/>
              </a:pPr>
              <a:t>‹#›</a:t>
            </a:fld>
            <a:endParaRPr lang="en-US"/>
          </a:p>
        </p:txBody>
      </p:sp>
    </p:spTree>
    <p:extLst>
      <p:ext uri="{BB962C8B-B14F-4D97-AF65-F5344CB8AC3E}">
        <p14:creationId xmlns:p14="http://schemas.microsoft.com/office/powerpoint/2010/main" val="39221649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C84703-A7B3-42FB-9926-7DE1E27D83EC}" type="slidenum">
              <a:rPr lang="en-US"/>
              <a:pPr>
                <a:defRPr/>
              </a:pPr>
              <a:t>‹#›</a:t>
            </a:fld>
            <a:endParaRPr lang="en-US"/>
          </a:p>
        </p:txBody>
      </p:sp>
    </p:spTree>
    <p:extLst>
      <p:ext uri="{BB962C8B-B14F-4D97-AF65-F5344CB8AC3E}">
        <p14:creationId xmlns:p14="http://schemas.microsoft.com/office/powerpoint/2010/main" val="33020417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D7227BC-4701-4726-9A20-40405D711E4B}" type="slidenum">
              <a:rPr lang="en-US"/>
              <a:pPr>
                <a:defRPr/>
              </a:pPr>
              <a:t>‹#›</a:t>
            </a:fld>
            <a:endParaRPr lang="en-US"/>
          </a:p>
        </p:txBody>
      </p:sp>
    </p:spTree>
    <p:extLst>
      <p:ext uri="{BB962C8B-B14F-4D97-AF65-F5344CB8AC3E}">
        <p14:creationId xmlns:p14="http://schemas.microsoft.com/office/powerpoint/2010/main" val="395396979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5"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6"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9B39A37F-0DD3-43E5-84E2-D9CA43C687C7}" type="slidenum">
              <a:rPr lang="en-US" altLang="en-US"/>
              <a:pPr>
                <a:defRPr/>
              </a:pPr>
              <a:t>‹#›</a:t>
            </a:fld>
            <a:endParaRPr lang="en-US" altLang="en-US"/>
          </a:p>
        </p:txBody>
      </p:sp>
    </p:spTree>
    <p:extLst>
      <p:ext uri="{BB962C8B-B14F-4D97-AF65-F5344CB8AC3E}">
        <p14:creationId xmlns:p14="http://schemas.microsoft.com/office/powerpoint/2010/main" val="152375159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5"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6"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CC11026C-CB65-4AE5-9B11-0A762B9C5A71}" type="slidenum">
              <a:rPr lang="en-US" altLang="en-US"/>
              <a:pPr>
                <a:defRPr/>
              </a:pPr>
              <a:t>‹#›</a:t>
            </a:fld>
            <a:endParaRPr lang="en-US" altLang="en-US"/>
          </a:p>
        </p:txBody>
      </p:sp>
    </p:spTree>
    <p:extLst>
      <p:ext uri="{BB962C8B-B14F-4D97-AF65-F5344CB8AC3E}">
        <p14:creationId xmlns:p14="http://schemas.microsoft.com/office/powerpoint/2010/main" val="267921845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5"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6"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2310B335-980F-44F4-8EAA-88046F0DB2CD}" type="slidenum">
              <a:rPr lang="en-US" altLang="en-US"/>
              <a:pPr>
                <a:defRPr/>
              </a:pPr>
              <a:t>‹#›</a:t>
            </a:fld>
            <a:endParaRPr lang="en-US" altLang="en-US"/>
          </a:p>
        </p:txBody>
      </p:sp>
    </p:spTree>
    <p:extLst>
      <p:ext uri="{BB962C8B-B14F-4D97-AF65-F5344CB8AC3E}">
        <p14:creationId xmlns:p14="http://schemas.microsoft.com/office/powerpoint/2010/main" val="20519048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196975"/>
            <a:ext cx="40386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196975"/>
            <a:ext cx="40386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6"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7"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651651ED-C510-41F6-8590-39D05C1501AC}" type="slidenum">
              <a:rPr lang="en-US" altLang="en-US"/>
              <a:pPr>
                <a:defRPr/>
              </a:pPr>
              <a:t>‹#›</a:t>
            </a:fld>
            <a:endParaRPr lang="en-US" altLang="en-US"/>
          </a:p>
        </p:txBody>
      </p:sp>
    </p:spTree>
    <p:extLst>
      <p:ext uri="{BB962C8B-B14F-4D97-AF65-F5344CB8AC3E}">
        <p14:creationId xmlns:p14="http://schemas.microsoft.com/office/powerpoint/2010/main" val="11919524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8"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9"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BEFA37EE-091E-4328-8F67-D87A262ACC34}" type="slidenum">
              <a:rPr lang="en-US" altLang="en-US"/>
              <a:pPr>
                <a:defRPr/>
              </a:pPr>
              <a:t>‹#›</a:t>
            </a:fld>
            <a:endParaRPr lang="en-US" altLang="en-US"/>
          </a:p>
        </p:txBody>
      </p:sp>
    </p:spTree>
    <p:extLst>
      <p:ext uri="{BB962C8B-B14F-4D97-AF65-F5344CB8AC3E}">
        <p14:creationId xmlns:p14="http://schemas.microsoft.com/office/powerpoint/2010/main" val="293711606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4"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5"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86E50E0C-5CDA-47A9-86A8-6FBDC78B845D}" type="slidenum">
              <a:rPr lang="en-US" altLang="en-US"/>
              <a:pPr>
                <a:defRPr/>
              </a:pPr>
              <a:t>‹#›</a:t>
            </a:fld>
            <a:endParaRPr lang="en-US" altLang="en-US"/>
          </a:p>
        </p:txBody>
      </p:sp>
    </p:spTree>
    <p:extLst>
      <p:ext uri="{BB962C8B-B14F-4D97-AF65-F5344CB8AC3E}">
        <p14:creationId xmlns:p14="http://schemas.microsoft.com/office/powerpoint/2010/main" val="6394317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3"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4"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AB7A103A-E0A0-456B-98AC-F849AD2BBD03}" type="slidenum">
              <a:rPr lang="en-US" altLang="en-US"/>
              <a:pPr>
                <a:defRPr/>
              </a:pPr>
              <a:t>‹#›</a:t>
            </a:fld>
            <a:endParaRPr lang="en-US" altLang="en-US"/>
          </a:p>
        </p:txBody>
      </p:sp>
    </p:spTree>
    <p:extLst>
      <p:ext uri="{BB962C8B-B14F-4D97-AF65-F5344CB8AC3E}">
        <p14:creationId xmlns:p14="http://schemas.microsoft.com/office/powerpoint/2010/main" val="32112383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6"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7"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9B05365F-97A2-4566-8A9F-EDDE204993F8}" type="slidenum">
              <a:rPr lang="en-US" altLang="en-US"/>
              <a:pPr>
                <a:defRPr/>
              </a:pPr>
              <a:t>‹#›</a:t>
            </a:fld>
            <a:endParaRPr lang="en-US" altLang="en-US"/>
          </a:p>
        </p:txBody>
      </p:sp>
    </p:spTree>
    <p:extLst>
      <p:ext uri="{BB962C8B-B14F-4D97-AF65-F5344CB8AC3E}">
        <p14:creationId xmlns:p14="http://schemas.microsoft.com/office/powerpoint/2010/main" val="107207040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6"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7"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60FF129D-2D2B-42E9-AA2A-B437099DBA66}" type="slidenum">
              <a:rPr lang="en-US" altLang="en-US"/>
              <a:pPr>
                <a:defRPr/>
              </a:pPr>
              <a:t>‹#›</a:t>
            </a:fld>
            <a:endParaRPr lang="en-US" altLang="en-US"/>
          </a:p>
        </p:txBody>
      </p:sp>
    </p:spTree>
    <p:extLst>
      <p:ext uri="{BB962C8B-B14F-4D97-AF65-F5344CB8AC3E}">
        <p14:creationId xmlns:p14="http://schemas.microsoft.com/office/powerpoint/2010/main" val="62837490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5"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6"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992D9AE1-E6F9-4419-81FB-925ED5D365F2}" type="slidenum">
              <a:rPr lang="en-US" altLang="en-US"/>
              <a:pPr>
                <a:defRPr/>
              </a:pPr>
              <a:t>‹#›</a:t>
            </a:fld>
            <a:endParaRPr lang="en-US" altLang="en-US"/>
          </a:p>
        </p:txBody>
      </p:sp>
    </p:spTree>
    <p:extLst>
      <p:ext uri="{BB962C8B-B14F-4D97-AF65-F5344CB8AC3E}">
        <p14:creationId xmlns:p14="http://schemas.microsoft.com/office/powerpoint/2010/main" val="306060348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450"/>
            <a:ext cx="2057400" cy="59055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44450"/>
            <a:ext cx="6019800" cy="5905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p:txBody>
          <a:bodyPr/>
          <a:lstStyle>
            <a:lvl1pPr algn="ctr">
              <a:lnSpc>
                <a:spcPct val="85000"/>
              </a:lnSpc>
              <a:defRPr/>
            </a:lvl1pPr>
          </a:lstStyle>
          <a:p>
            <a:pPr>
              <a:defRPr/>
            </a:pPr>
            <a:endParaRPr lang="en-US"/>
          </a:p>
        </p:txBody>
      </p:sp>
      <p:sp>
        <p:nvSpPr>
          <p:cNvPr id="5" name="Rectangle 5"/>
          <p:cNvSpPr>
            <a:spLocks noGrp="1" noChangeArrowheads="1"/>
          </p:cNvSpPr>
          <p:nvPr>
            <p:ph type="ftr" sz="quarter" idx="11"/>
          </p:nvPr>
        </p:nvSpPr>
        <p:spPr/>
        <p:txBody>
          <a:bodyPr/>
          <a:lstStyle>
            <a:lvl1pPr>
              <a:lnSpc>
                <a:spcPct val="85000"/>
              </a:lnSpc>
              <a:defRPr/>
            </a:lvl1pPr>
          </a:lstStyle>
          <a:p>
            <a:pPr>
              <a:defRPr/>
            </a:pPr>
            <a:endParaRPr lang="en-US"/>
          </a:p>
        </p:txBody>
      </p:sp>
      <p:sp>
        <p:nvSpPr>
          <p:cNvPr id="6" name="Rectangle 6"/>
          <p:cNvSpPr>
            <a:spLocks noGrp="1" noChangeArrowheads="1"/>
          </p:cNvSpPr>
          <p:nvPr>
            <p:ph type="sldNum" sz="quarter" idx="12"/>
          </p:nvPr>
        </p:nvSpPr>
        <p:spPr/>
        <p:txBody>
          <a:bodyPr/>
          <a:lstStyle>
            <a:lvl1pPr>
              <a:lnSpc>
                <a:spcPct val="85000"/>
              </a:lnSpc>
              <a:defRPr smtClean="0">
                <a:latin typeface="Arial" pitchFamily="34" charset="0"/>
                <a:cs typeface="+mn-cs"/>
              </a:defRPr>
            </a:lvl1pPr>
          </a:lstStyle>
          <a:p>
            <a:pPr>
              <a:defRPr/>
            </a:pPr>
            <a:fld id="{F51D18FF-C743-4207-95E8-606FA53430A9}" type="slidenum">
              <a:rPr lang="en-US" altLang="en-US"/>
              <a:pPr>
                <a:defRPr/>
              </a:pPr>
              <a:t>‹#›</a:t>
            </a:fld>
            <a:endParaRPr lang="en-US" altLang="en-US"/>
          </a:p>
        </p:txBody>
      </p:sp>
    </p:spTree>
    <p:extLst>
      <p:ext uri="{BB962C8B-B14F-4D97-AF65-F5344CB8AC3E}">
        <p14:creationId xmlns:p14="http://schemas.microsoft.com/office/powerpoint/2010/main" val="368231573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E7D243F-7E49-4D85-A88B-2A63BA0E4ED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299462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4D6423-DF39-415F-8F0A-2183C637D6E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801353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E3ECB10-A6F5-4554-97AC-5C48453F32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532216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196975"/>
            <a:ext cx="40386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196975"/>
            <a:ext cx="40386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767C097-75C2-414D-A5F9-F68DEF89FC0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5132757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1EAF6C2-D162-47F3-9FDA-E9B4224FB2E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09261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2981C3F-476A-473C-8E3E-7F513F2AFF3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678821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31C7F2E-D856-4F44-B037-70E69C88991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7875542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2F58FA3-E2CC-4992-B40B-8D9BA24A1BD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32858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92A7D18-63F9-48FC-82F1-8F9B509BD3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2652347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5892B64-7206-46E1-BE86-B51B2D87FF6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2245807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450"/>
            <a:ext cx="2057400" cy="59055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44450"/>
            <a:ext cx="6019800" cy="5905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1C8781-4F53-4D2E-99A6-85928942448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35001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6.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8.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4.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6" Type="http://schemas.openxmlformats.org/officeDocument/2006/relationships/image" Target="../media/image3.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0.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1.jpe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theme" Target="../theme/theme8.xml"/><Relationship Id="rId4" Type="http://schemas.openxmlformats.org/officeDocument/2006/relationships/image" Target="../media/image15.jpe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theme" Target="../theme/theme9.xml"/><Relationship Id="rId4" Type="http://schemas.openxmlformats.org/officeDocument/2006/relationships/image" Target="../media/image15.jpeg"/></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0.xml"/><Relationship Id="rId7" Type="http://schemas.openxmlformats.org/officeDocument/2006/relationships/image" Target="../media/image17.png"/><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image" Target="../media/image16.emf"/><Relationship Id="rId5" Type="http://schemas.openxmlformats.org/officeDocument/2006/relationships/theme" Target="../theme/theme10.xml"/><Relationship Id="rId4" Type="http://schemas.openxmlformats.org/officeDocument/2006/relationships/slideLayout" Target="../slideLayouts/slideLayout8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image" Target="../media/image16.emf"/><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11.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image" Target="../media/image17.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6.emf"/><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12.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pic>
        <p:nvPicPr>
          <p:cNvPr id="1026" name="Picture 9" descr="Bayer_DesignSy_Inhalt"/>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body" idx="1"/>
          </p:nvPr>
        </p:nvSpPr>
        <p:spPr bwMode="white">
          <a:xfrm>
            <a:off x="974725" y="1884363"/>
            <a:ext cx="5181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de-DE" altLang="en-US" smtClean="0"/>
              <a:t>Textmasterformat</a:t>
            </a:r>
          </a:p>
        </p:txBody>
      </p:sp>
      <p:grpSp>
        <p:nvGrpSpPr>
          <p:cNvPr id="1028" name="Group 10"/>
          <p:cNvGrpSpPr>
            <a:grpSpLocks/>
          </p:cNvGrpSpPr>
          <p:nvPr userDrawn="1"/>
        </p:nvGrpSpPr>
        <p:grpSpPr bwMode="auto">
          <a:xfrm>
            <a:off x="7285038" y="6338888"/>
            <a:ext cx="1887537" cy="608012"/>
            <a:chOff x="4589" y="3993"/>
            <a:chExt cx="1189" cy="383"/>
          </a:xfrm>
        </p:grpSpPr>
        <p:grpSp>
          <p:nvGrpSpPr>
            <p:cNvPr id="1029" name="Group 11"/>
            <p:cNvGrpSpPr>
              <a:grpSpLocks/>
            </p:cNvGrpSpPr>
            <p:nvPr userDrawn="1"/>
          </p:nvGrpSpPr>
          <p:grpSpPr bwMode="auto">
            <a:xfrm>
              <a:off x="4589" y="3993"/>
              <a:ext cx="1189" cy="383"/>
              <a:chOff x="4655" y="92"/>
              <a:chExt cx="1105" cy="356"/>
            </a:xfrm>
          </p:grpSpPr>
          <p:pic>
            <p:nvPicPr>
              <p:cNvPr id="1031" name="Picture 12" descr="BHCCC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42" y="92"/>
                <a:ext cx="918"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3" descr="new pill with blue backgroun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55" y="137"/>
                <a:ext cx="184"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0" name="Picture 14" descr="Bayer_DesignSy_Template_HO"/>
            <p:cNvPicPr>
              <a:picLocks noChangeAspect="1" noChangeArrowheads="1"/>
            </p:cNvPicPr>
            <p:nvPr userDrawn="1"/>
          </p:nvPicPr>
          <p:blipFill>
            <a:blip r:embed="rId16">
              <a:extLst>
                <a:ext uri="{28A0092B-C50C-407E-A947-70E740481C1C}">
                  <a14:useLocalDpi xmlns:a14="http://schemas.microsoft.com/office/drawing/2010/main" val="0"/>
                </a:ext>
              </a:extLst>
            </a:blip>
            <a:srcRect l="93347" t="97586"/>
            <a:stretch>
              <a:fillRect/>
            </a:stretch>
          </p:blipFill>
          <p:spPr bwMode="hidden">
            <a:xfrm>
              <a:off x="5376" y="4215"/>
              <a:ext cx="384"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dk2" tx1="lt1" bg2="dk1" tx2="lt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defRPr sz="4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j-lt"/>
        </a:defRPr>
      </a:lvl2pPr>
      <a:lvl3pPr marL="1143000" indent="-228600" algn="l" rtl="0" eaLnBrk="0" fontAlgn="base" hangingPunct="0">
        <a:spcBef>
          <a:spcPct val="20000"/>
        </a:spcBef>
        <a:spcAft>
          <a:spcPct val="0"/>
        </a:spcAft>
        <a:buChar char="•"/>
        <a:defRPr sz="2400">
          <a:solidFill>
            <a:schemeClr val="tx1"/>
          </a:solidFill>
          <a:latin typeface="+mj-lt"/>
        </a:defRPr>
      </a:lvl3pPr>
      <a:lvl4pPr marL="1600200" indent="-228600" algn="l" rtl="0" eaLnBrk="0" fontAlgn="base" hangingPunct="0">
        <a:spcBef>
          <a:spcPct val="20000"/>
        </a:spcBef>
        <a:spcAft>
          <a:spcPct val="0"/>
        </a:spcAft>
        <a:buChar char="–"/>
        <a:defRPr sz="2000">
          <a:solidFill>
            <a:schemeClr val="tx1"/>
          </a:solidFill>
          <a:latin typeface="+mj-lt"/>
        </a:defRPr>
      </a:lvl4pPr>
      <a:lvl5pPr marL="2057400" indent="-228600" algn="l" rtl="0" eaLnBrk="0" fontAlgn="base" hangingPunct="0">
        <a:spcBef>
          <a:spcPct val="20000"/>
        </a:spcBef>
        <a:spcAft>
          <a:spcPct val="0"/>
        </a:spcAft>
        <a:buChar char="»"/>
        <a:defRPr sz="2000">
          <a:solidFill>
            <a:schemeClr val="tx1"/>
          </a:solidFill>
          <a:latin typeface="+mj-lt"/>
        </a:defRPr>
      </a:lvl5pPr>
      <a:lvl6pPr marL="2514600" indent="-228600" algn="l" rtl="0" fontAlgn="base">
        <a:spcBef>
          <a:spcPct val="20000"/>
        </a:spcBef>
        <a:spcAft>
          <a:spcPct val="0"/>
        </a:spcAft>
        <a:buChar char="»"/>
        <a:defRPr sz="2000">
          <a:solidFill>
            <a:schemeClr val="tx1"/>
          </a:solidFill>
          <a:latin typeface="+mj-lt"/>
        </a:defRPr>
      </a:lvl6pPr>
      <a:lvl7pPr marL="2971800" indent="-228600" algn="l" rtl="0" fontAlgn="base">
        <a:spcBef>
          <a:spcPct val="20000"/>
        </a:spcBef>
        <a:spcAft>
          <a:spcPct val="0"/>
        </a:spcAft>
        <a:buChar char="»"/>
        <a:defRPr sz="2000">
          <a:solidFill>
            <a:schemeClr val="tx1"/>
          </a:solidFill>
          <a:latin typeface="+mj-lt"/>
        </a:defRPr>
      </a:lvl7pPr>
      <a:lvl8pPr marL="3429000" indent="-228600" algn="l" rtl="0" fontAlgn="base">
        <a:spcBef>
          <a:spcPct val="20000"/>
        </a:spcBef>
        <a:spcAft>
          <a:spcPct val="0"/>
        </a:spcAft>
        <a:buChar char="»"/>
        <a:defRPr sz="2000">
          <a:solidFill>
            <a:schemeClr val="tx1"/>
          </a:solidFill>
          <a:latin typeface="+mj-lt"/>
        </a:defRPr>
      </a:lvl8pPr>
      <a:lvl9pPr marL="3886200" indent="-228600" algn="l" rtl="0" fontAlgn="base">
        <a:spcBef>
          <a:spcPct val="20000"/>
        </a:spcBef>
        <a:spcAft>
          <a:spcPct val="0"/>
        </a:spcAft>
        <a:buChar char="»"/>
        <a:defRPr sz="2000">
          <a:solidFill>
            <a:schemeClr val="tx1"/>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pic>
        <p:nvPicPr>
          <p:cNvPr id="2050" name="Picture 11" descr="Bayer_DesignSy_Template_H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hidden">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8475" name="Picture 27" descr="Bayer_DesignSy_Head"/>
          <p:cNvPicPr>
            <a:picLocks noChangeAspect="1" noChangeArrowheads="1"/>
          </p:cNvPicPr>
          <p:nvPr userDrawn="1"/>
        </p:nvPicPr>
        <p:blipFill>
          <a:blip r:embed="rId14">
            <a:extLst>
              <a:ext uri="{28A0092B-C50C-407E-A947-70E740481C1C}">
                <a14:useLocalDpi xmlns:a14="http://schemas.microsoft.com/office/drawing/2010/main" val="0"/>
              </a:ext>
            </a:extLst>
          </a:blip>
          <a:srcRect b="70996"/>
          <a:stretch>
            <a:fillRect/>
          </a:stretch>
        </p:blipFill>
        <p:spPr bwMode="auto">
          <a:xfrm>
            <a:off x="0" y="0"/>
            <a:ext cx="9144000"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6"/>
          <p:cNvSpPr>
            <a:spLocks noChangeArrowheads="1"/>
          </p:cNvSpPr>
          <p:nvPr/>
        </p:nvSpPr>
        <p:spPr bwMode="hidden">
          <a:xfrm>
            <a:off x="0" y="4208463"/>
            <a:ext cx="9144000" cy="2192337"/>
          </a:xfrm>
          <a:prstGeom prst="rect">
            <a:avLst/>
          </a:prstGeom>
          <a:gradFill rotWithShape="1">
            <a:gsLst>
              <a:gs pos="0">
                <a:srgbClr val="011864"/>
              </a:gs>
              <a:gs pos="100000">
                <a:srgbClr val="03339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rgbClr val="FFFFFF"/>
                </a:solidFill>
                <a:latin typeface="Arial" pitchFamily="34" charset="0"/>
              </a:defRPr>
            </a:lvl1pPr>
            <a:lvl2pPr marL="742950" indent="-285750">
              <a:defRPr sz="1400">
                <a:solidFill>
                  <a:srgbClr val="FFFFFF"/>
                </a:solidFill>
                <a:latin typeface="Arial" pitchFamily="34" charset="0"/>
              </a:defRPr>
            </a:lvl2pPr>
            <a:lvl3pPr marL="1143000" indent="-228600">
              <a:defRPr sz="1400">
                <a:solidFill>
                  <a:srgbClr val="FFFFFF"/>
                </a:solidFill>
                <a:latin typeface="Arial" pitchFamily="34" charset="0"/>
              </a:defRPr>
            </a:lvl3pPr>
            <a:lvl4pPr marL="1600200" indent="-228600">
              <a:defRPr sz="1400">
                <a:solidFill>
                  <a:srgbClr val="FFFFFF"/>
                </a:solidFill>
                <a:latin typeface="Arial" pitchFamily="34" charset="0"/>
              </a:defRPr>
            </a:lvl4pPr>
            <a:lvl5pPr marL="2057400" indent="-228600">
              <a:defRPr sz="1400">
                <a:solidFill>
                  <a:srgbClr val="FFFFFF"/>
                </a:solidFill>
                <a:latin typeface="Arial" pitchFamily="34" charset="0"/>
              </a:defRPr>
            </a:lvl5pPr>
            <a:lvl6pPr marL="2514600" indent="-228600" algn="ctr" eaLnBrk="0" fontAlgn="base" hangingPunct="0">
              <a:lnSpc>
                <a:spcPct val="85000"/>
              </a:lnSpc>
              <a:spcBef>
                <a:spcPct val="0"/>
              </a:spcBef>
              <a:spcAft>
                <a:spcPct val="0"/>
              </a:spcAft>
              <a:defRPr sz="1400">
                <a:solidFill>
                  <a:srgbClr val="FFFFFF"/>
                </a:solidFill>
                <a:latin typeface="Arial" pitchFamily="34" charset="0"/>
              </a:defRPr>
            </a:lvl6pPr>
            <a:lvl7pPr marL="2971800" indent="-228600" algn="ctr" eaLnBrk="0" fontAlgn="base" hangingPunct="0">
              <a:lnSpc>
                <a:spcPct val="85000"/>
              </a:lnSpc>
              <a:spcBef>
                <a:spcPct val="0"/>
              </a:spcBef>
              <a:spcAft>
                <a:spcPct val="0"/>
              </a:spcAft>
              <a:defRPr sz="1400">
                <a:solidFill>
                  <a:srgbClr val="FFFFFF"/>
                </a:solidFill>
                <a:latin typeface="Arial" pitchFamily="34" charset="0"/>
              </a:defRPr>
            </a:lvl7pPr>
            <a:lvl8pPr marL="3429000" indent="-228600" algn="ctr" eaLnBrk="0" fontAlgn="base" hangingPunct="0">
              <a:lnSpc>
                <a:spcPct val="85000"/>
              </a:lnSpc>
              <a:spcBef>
                <a:spcPct val="0"/>
              </a:spcBef>
              <a:spcAft>
                <a:spcPct val="0"/>
              </a:spcAft>
              <a:defRPr sz="1400">
                <a:solidFill>
                  <a:srgbClr val="FFFFFF"/>
                </a:solidFill>
                <a:latin typeface="Arial" pitchFamily="34" charset="0"/>
              </a:defRPr>
            </a:lvl8pPr>
            <a:lvl9pPr marL="3886200" indent="-228600" algn="ctr" eaLnBrk="0" fontAlgn="base" hangingPunct="0">
              <a:lnSpc>
                <a:spcPct val="85000"/>
              </a:lnSpc>
              <a:spcBef>
                <a:spcPct val="0"/>
              </a:spcBef>
              <a:spcAft>
                <a:spcPct val="0"/>
              </a:spcAft>
              <a:defRPr sz="1400">
                <a:solidFill>
                  <a:srgbClr val="FFFFFF"/>
                </a:solidFill>
                <a:latin typeface="Arial" pitchFamily="34" charset="0"/>
              </a:defRPr>
            </a:lvl9pPr>
          </a:lstStyle>
          <a:p>
            <a:pPr>
              <a:defRPr/>
            </a:pPr>
            <a:endParaRPr lang="en-PH" altLang="en-US" smtClean="0"/>
          </a:p>
        </p:txBody>
      </p:sp>
      <p:sp>
        <p:nvSpPr>
          <p:cNvPr id="2053" name="Rectangle 17"/>
          <p:cNvSpPr>
            <a:spLocks noChangeArrowheads="1"/>
          </p:cNvSpPr>
          <p:nvPr/>
        </p:nvSpPr>
        <p:spPr bwMode="ltGray">
          <a:xfrm>
            <a:off x="468313" y="1989138"/>
            <a:ext cx="8207375" cy="360362"/>
          </a:xfrm>
          <a:prstGeom prst="rect">
            <a:avLst/>
          </a:prstGeom>
          <a:gradFill rotWithShape="1">
            <a:gsLst>
              <a:gs pos="0">
                <a:srgbClr val="0880D5"/>
              </a:gs>
              <a:gs pos="100000">
                <a:srgbClr val="001A6F"/>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sz="1400">
                <a:solidFill>
                  <a:srgbClr val="FFFFFF"/>
                </a:solidFill>
                <a:latin typeface="Arial" pitchFamily="34" charset="0"/>
              </a:defRPr>
            </a:lvl1pPr>
            <a:lvl2pPr marL="742950" indent="-285750">
              <a:defRPr sz="1400">
                <a:solidFill>
                  <a:srgbClr val="FFFFFF"/>
                </a:solidFill>
                <a:latin typeface="Arial" pitchFamily="34" charset="0"/>
              </a:defRPr>
            </a:lvl2pPr>
            <a:lvl3pPr marL="1143000" indent="-228600">
              <a:defRPr sz="1400">
                <a:solidFill>
                  <a:srgbClr val="FFFFFF"/>
                </a:solidFill>
                <a:latin typeface="Arial" pitchFamily="34" charset="0"/>
              </a:defRPr>
            </a:lvl3pPr>
            <a:lvl4pPr marL="1600200" indent="-228600">
              <a:defRPr sz="1400">
                <a:solidFill>
                  <a:srgbClr val="FFFFFF"/>
                </a:solidFill>
                <a:latin typeface="Arial" pitchFamily="34" charset="0"/>
              </a:defRPr>
            </a:lvl4pPr>
            <a:lvl5pPr marL="2057400" indent="-228600">
              <a:defRPr sz="1400">
                <a:solidFill>
                  <a:srgbClr val="FFFFFF"/>
                </a:solidFill>
                <a:latin typeface="Arial" pitchFamily="34" charset="0"/>
              </a:defRPr>
            </a:lvl5pPr>
            <a:lvl6pPr marL="2514600" indent="-228600" algn="ctr" eaLnBrk="0" fontAlgn="base" hangingPunct="0">
              <a:lnSpc>
                <a:spcPct val="85000"/>
              </a:lnSpc>
              <a:spcBef>
                <a:spcPct val="0"/>
              </a:spcBef>
              <a:spcAft>
                <a:spcPct val="0"/>
              </a:spcAft>
              <a:defRPr sz="1400">
                <a:solidFill>
                  <a:srgbClr val="FFFFFF"/>
                </a:solidFill>
                <a:latin typeface="Arial" pitchFamily="34" charset="0"/>
              </a:defRPr>
            </a:lvl6pPr>
            <a:lvl7pPr marL="2971800" indent="-228600" algn="ctr" eaLnBrk="0" fontAlgn="base" hangingPunct="0">
              <a:lnSpc>
                <a:spcPct val="85000"/>
              </a:lnSpc>
              <a:spcBef>
                <a:spcPct val="0"/>
              </a:spcBef>
              <a:spcAft>
                <a:spcPct val="0"/>
              </a:spcAft>
              <a:defRPr sz="1400">
                <a:solidFill>
                  <a:srgbClr val="FFFFFF"/>
                </a:solidFill>
                <a:latin typeface="Arial" pitchFamily="34" charset="0"/>
              </a:defRPr>
            </a:lvl7pPr>
            <a:lvl8pPr marL="3429000" indent="-228600" algn="ctr" eaLnBrk="0" fontAlgn="base" hangingPunct="0">
              <a:lnSpc>
                <a:spcPct val="85000"/>
              </a:lnSpc>
              <a:spcBef>
                <a:spcPct val="0"/>
              </a:spcBef>
              <a:spcAft>
                <a:spcPct val="0"/>
              </a:spcAft>
              <a:defRPr sz="1400">
                <a:solidFill>
                  <a:srgbClr val="FFFFFF"/>
                </a:solidFill>
                <a:latin typeface="Arial" pitchFamily="34" charset="0"/>
              </a:defRPr>
            </a:lvl8pPr>
            <a:lvl9pPr marL="3886200" indent="-228600" algn="ctr" eaLnBrk="0" fontAlgn="base" hangingPunct="0">
              <a:lnSpc>
                <a:spcPct val="85000"/>
              </a:lnSpc>
              <a:spcBef>
                <a:spcPct val="0"/>
              </a:spcBef>
              <a:spcAft>
                <a:spcPct val="0"/>
              </a:spcAft>
              <a:defRPr sz="1400">
                <a:solidFill>
                  <a:srgbClr val="FFFFFF"/>
                </a:solidFill>
                <a:latin typeface="Arial" pitchFamily="34" charset="0"/>
              </a:defRPr>
            </a:lvl9pPr>
          </a:lstStyle>
          <a:p>
            <a:pPr>
              <a:defRPr/>
            </a:pPr>
            <a:endParaRPr lang="en-PH" altLang="en-US" smtClean="0"/>
          </a:p>
        </p:txBody>
      </p:sp>
      <p:sp>
        <p:nvSpPr>
          <p:cNvPr id="2054" name="Rectangle 3"/>
          <p:cNvSpPr>
            <a:spLocks noGrp="1" noChangeArrowheads="1"/>
          </p:cNvSpPr>
          <p:nvPr>
            <p:ph type="title"/>
          </p:nvPr>
        </p:nvSpPr>
        <p:spPr bwMode="white">
          <a:xfrm>
            <a:off x="549275" y="463550"/>
            <a:ext cx="735171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lvl="0"/>
            <a:r>
              <a:rPr lang="de-DE" altLang="en-US" smtClean="0"/>
              <a:t>Titelmasterformat durch Klicken bearbeiten</a:t>
            </a:r>
          </a:p>
        </p:txBody>
      </p:sp>
      <p:sp>
        <p:nvSpPr>
          <p:cNvPr id="2055" name="Rectangle 16"/>
          <p:cNvSpPr>
            <a:spLocks noGrp="1" noChangeArrowheads="1"/>
          </p:cNvSpPr>
          <p:nvPr>
            <p:ph type="body" idx="1"/>
          </p:nvPr>
        </p:nvSpPr>
        <p:spPr bwMode="auto">
          <a:xfrm>
            <a:off x="549275" y="2017713"/>
            <a:ext cx="8216900" cy="426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smtClean="0"/>
              <a:t>Textmasterformate durch Klicken bearbeiten</a:t>
            </a:r>
          </a:p>
          <a:p>
            <a:pPr lvl="1"/>
            <a:r>
              <a:rPr lang="de-DE" altLang="en-US" smtClean="0"/>
              <a:t>Zweite Ebene</a:t>
            </a:r>
          </a:p>
          <a:p>
            <a:pPr lvl="2"/>
            <a:r>
              <a:rPr lang="de-DE" altLang="en-US" smtClean="0"/>
              <a:t>Dritte Ebene</a:t>
            </a:r>
          </a:p>
          <a:p>
            <a:pPr lvl="3"/>
            <a:r>
              <a:rPr lang="de-DE" altLang="en-US" smtClean="0"/>
              <a:t>Vierte Ebene</a:t>
            </a:r>
          </a:p>
          <a:p>
            <a:pPr lvl="4"/>
            <a:r>
              <a:rPr lang="de-DE" altLang="en-US" smtClean="0"/>
              <a:t>Fünfte Ebene</a:t>
            </a:r>
          </a:p>
        </p:txBody>
      </p:sp>
      <p:sp>
        <p:nvSpPr>
          <p:cNvPr id="2056" name="Text Box 12"/>
          <p:cNvSpPr txBox="1">
            <a:spLocks noChangeArrowheads="1"/>
          </p:cNvSpPr>
          <p:nvPr userDrawn="1"/>
        </p:nvSpPr>
        <p:spPr bwMode="white">
          <a:xfrm>
            <a:off x="549275" y="6581775"/>
            <a:ext cx="1830388"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b">
            <a:spAutoFit/>
          </a:bodyPr>
          <a:lstStyle>
            <a:lvl1pPr defTabSz="968375">
              <a:defRPr sz="1400">
                <a:solidFill>
                  <a:srgbClr val="FFFFFF"/>
                </a:solidFill>
                <a:latin typeface="Arial" pitchFamily="34" charset="0"/>
              </a:defRPr>
            </a:lvl1pPr>
            <a:lvl2pPr marL="742950" indent="-285750" defTabSz="968375">
              <a:defRPr sz="1400">
                <a:solidFill>
                  <a:srgbClr val="FFFFFF"/>
                </a:solidFill>
                <a:latin typeface="Arial" pitchFamily="34" charset="0"/>
              </a:defRPr>
            </a:lvl2pPr>
            <a:lvl3pPr marL="1143000" indent="-228600" defTabSz="968375">
              <a:defRPr sz="1400">
                <a:solidFill>
                  <a:srgbClr val="FFFFFF"/>
                </a:solidFill>
                <a:latin typeface="Arial" pitchFamily="34" charset="0"/>
              </a:defRPr>
            </a:lvl3pPr>
            <a:lvl4pPr marL="1600200" indent="-228600" defTabSz="968375">
              <a:defRPr sz="1400">
                <a:solidFill>
                  <a:srgbClr val="FFFFFF"/>
                </a:solidFill>
                <a:latin typeface="Arial" pitchFamily="34" charset="0"/>
              </a:defRPr>
            </a:lvl4pPr>
            <a:lvl5pPr marL="2057400" indent="-228600" defTabSz="968375">
              <a:defRPr sz="1400">
                <a:solidFill>
                  <a:srgbClr val="FFFFFF"/>
                </a:solidFill>
                <a:latin typeface="Arial" pitchFamily="34" charset="0"/>
              </a:defRPr>
            </a:lvl5pPr>
            <a:lvl6pPr marL="2514600" indent="-228600" algn="ctr" defTabSz="968375" eaLnBrk="0" fontAlgn="base" hangingPunct="0">
              <a:lnSpc>
                <a:spcPct val="85000"/>
              </a:lnSpc>
              <a:spcBef>
                <a:spcPct val="0"/>
              </a:spcBef>
              <a:spcAft>
                <a:spcPct val="0"/>
              </a:spcAft>
              <a:defRPr sz="1400">
                <a:solidFill>
                  <a:srgbClr val="FFFFFF"/>
                </a:solidFill>
                <a:latin typeface="Arial" pitchFamily="34" charset="0"/>
              </a:defRPr>
            </a:lvl6pPr>
            <a:lvl7pPr marL="2971800" indent="-228600" algn="ctr" defTabSz="968375" eaLnBrk="0" fontAlgn="base" hangingPunct="0">
              <a:lnSpc>
                <a:spcPct val="85000"/>
              </a:lnSpc>
              <a:spcBef>
                <a:spcPct val="0"/>
              </a:spcBef>
              <a:spcAft>
                <a:spcPct val="0"/>
              </a:spcAft>
              <a:defRPr sz="1400">
                <a:solidFill>
                  <a:srgbClr val="FFFFFF"/>
                </a:solidFill>
                <a:latin typeface="Arial" pitchFamily="34" charset="0"/>
              </a:defRPr>
            </a:lvl7pPr>
            <a:lvl8pPr marL="3429000" indent="-228600" algn="ctr" defTabSz="968375" eaLnBrk="0" fontAlgn="base" hangingPunct="0">
              <a:lnSpc>
                <a:spcPct val="85000"/>
              </a:lnSpc>
              <a:spcBef>
                <a:spcPct val="0"/>
              </a:spcBef>
              <a:spcAft>
                <a:spcPct val="0"/>
              </a:spcAft>
              <a:defRPr sz="1400">
                <a:solidFill>
                  <a:srgbClr val="FFFFFF"/>
                </a:solidFill>
                <a:latin typeface="Arial" pitchFamily="34" charset="0"/>
              </a:defRPr>
            </a:lvl8pPr>
            <a:lvl9pPr marL="3886200" indent="-228600" algn="ctr" defTabSz="968375" eaLnBrk="0" fontAlgn="base" hangingPunct="0">
              <a:lnSpc>
                <a:spcPct val="85000"/>
              </a:lnSpc>
              <a:spcBef>
                <a:spcPct val="0"/>
              </a:spcBef>
              <a:spcAft>
                <a:spcPct val="0"/>
              </a:spcAft>
              <a:defRPr sz="1400">
                <a:solidFill>
                  <a:srgbClr val="FFFFFF"/>
                </a:solidFill>
                <a:latin typeface="Arial" pitchFamily="34" charset="0"/>
              </a:defRPr>
            </a:lvl9pPr>
          </a:lstStyle>
          <a:p>
            <a:pPr algn="l">
              <a:defRPr/>
            </a:pPr>
            <a:r>
              <a:rPr lang="de-DE" sz="800" smtClean="0">
                <a:solidFill>
                  <a:srgbClr val="0880D5"/>
                </a:solidFill>
                <a:latin typeface="Calibri" pitchFamily="34" charset="0"/>
                <a:cs typeface="Arial" pitchFamily="34" charset="0"/>
              </a:rPr>
              <a:t>Expert Panel on Personalised Nutrition </a:t>
            </a:r>
            <a:r>
              <a:rPr lang="en-US" sz="800" smtClean="0">
                <a:solidFill>
                  <a:srgbClr val="0880D5"/>
                </a:solidFill>
                <a:latin typeface="Calibri" pitchFamily="34" charset="0"/>
                <a:cs typeface="Arial" pitchFamily="34" charset="0"/>
                <a:sym typeface="Wingdings" pitchFamily="2" charset="2"/>
              </a:rPr>
              <a:t></a:t>
            </a:r>
            <a:r>
              <a:rPr lang="en-US" sz="800" smtClean="0">
                <a:solidFill>
                  <a:srgbClr val="0880D5"/>
                </a:solidFill>
                <a:latin typeface="Calibri" pitchFamily="34" charset="0"/>
                <a:cs typeface="Arial" pitchFamily="34" charset="0"/>
              </a:rPr>
              <a:t> </a:t>
            </a:r>
            <a:fld id="{AB767EBB-10E0-45F5-BB42-8E0DFCAE402E}" type="slidenum">
              <a:rPr lang="de-DE" sz="800" smtClean="0">
                <a:solidFill>
                  <a:srgbClr val="0880D5"/>
                </a:solidFill>
                <a:latin typeface="Calibri" pitchFamily="34" charset="0"/>
                <a:cs typeface="Arial" pitchFamily="34" charset="0"/>
              </a:rPr>
              <a:pPr algn="l">
                <a:defRPr/>
              </a:pPr>
              <a:t>‹#›</a:t>
            </a:fld>
            <a:r>
              <a:rPr lang="de-DE" sz="800" smtClean="0">
                <a:solidFill>
                  <a:srgbClr val="0880D5"/>
                </a:solidFill>
                <a:latin typeface="Calibri" pitchFamily="34" charset="0"/>
                <a:cs typeface="Arial" pitchFamily="34" charset="0"/>
              </a:rPr>
              <a:t> </a:t>
            </a:r>
          </a:p>
        </p:txBody>
      </p:sp>
      <p:grpSp>
        <p:nvGrpSpPr>
          <p:cNvPr id="2057" name="Group 29"/>
          <p:cNvGrpSpPr>
            <a:grpSpLocks/>
          </p:cNvGrpSpPr>
          <p:nvPr userDrawn="1"/>
        </p:nvGrpSpPr>
        <p:grpSpPr bwMode="auto">
          <a:xfrm>
            <a:off x="7285038" y="6338888"/>
            <a:ext cx="1887537" cy="608012"/>
            <a:chOff x="4589" y="3993"/>
            <a:chExt cx="1189" cy="383"/>
          </a:xfrm>
        </p:grpSpPr>
        <p:grpSp>
          <p:nvGrpSpPr>
            <p:cNvPr id="2058" name="Group 30"/>
            <p:cNvGrpSpPr>
              <a:grpSpLocks/>
            </p:cNvGrpSpPr>
            <p:nvPr userDrawn="1"/>
          </p:nvGrpSpPr>
          <p:grpSpPr bwMode="auto">
            <a:xfrm>
              <a:off x="4589" y="3993"/>
              <a:ext cx="1189" cy="383"/>
              <a:chOff x="4655" y="92"/>
              <a:chExt cx="1105" cy="356"/>
            </a:xfrm>
          </p:grpSpPr>
          <p:pic>
            <p:nvPicPr>
              <p:cNvPr id="2060" name="Picture 31" descr="BHCCC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42" y="92"/>
                <a:ext cx="918"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32" descr="new pill with blue backgroun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55" y="137"/>
                <a:ext cx="184"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59" name="Picture 33" descr="Bayer_DesignSy_Template_HO"/>
            <p:cNvPicPr>
              <a:picLocks noChangeAspect="1" noChangeArrowheads="1"/>
            </p:cNvPicPr>
            <p:nvPr userDrawn="1"/>
          </p:nvPicPr>
          <p:blipFill>
            <a:blip r:embed="rId13">
              <a:extLst>
                <a:ext uri="{28A0092B-C50C-407E-A947-70E740481C1C}">
                  <a14:useLocalDpi xmlns:a14="http://schemas.microsoft.com/office/drawing/2010/main" val="0"/>
                </a:ext>
              </a:extLst>
            </a:blip>
            <a:srcRect l="93347" t="97586"/>
            <a:stretch>
              <a:fillRect/>
            </a:stretch>
          </p:blipFill>
          <p:spPr bwMode="hidden">
            <a:xfrm>
              <a:off x="5376" y="4215"/>
              <a:ext cx="384"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dk2" tx1="lt1" bg2="dk1"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88475"/>
                                        </p:tgtEl>
                                        <p:attrNameLst>
                                          <p:attrName>style.visibility</p:attrName>
                                        </p:attrNameLst>
                                      </p:cBhvr>
                                      <p:to>
                                        <p:strVal val="visible"/>
                                      </p:to>
                                    </p:set>
                                    <p:animEffect transition="in" filter="box(in)">
                                      <p:cBhvr>
                                        <p:cTn id="7" dur="500"/>
                                        <p:tgtEl>
                                          <p:spTgt spid="488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Calibri" pitchFamily="34" charset="0"/>
        </a:defRPr>
      </a:lvl2pPr>
      <a:lvl3pPr algn="l" rtl="0" eaLnBrk="0" fontAlgn="base" hangingPunct="0">
        <a:spcBef>
          <a:spcPct val="0"/>
        </a:spcBef>
        <a:spcAft>
          <a:spcPct val="0"/>
        </a:spcAft>
        <a:defRPr sz="2800">
          <a:solidFill>
            <a:schemeClr val="tx1"/>
          </a:solidFill>
          <a:latin typeface="Calibri" pitchFamily="34" charset="0"/>
        </a:defRPr>
      </a:lvl3pPr>
      <a:lvl4pPr algn="l" rtl="0" eaLnBrk="0" fontAlgn="base" hangingPunct="0">
        <a:spcBef>
          <a:spcPct val="0"/>
        </a:spcBef>
        <a:spcAft>
          <a:spcPct val="0"/>
        </a:spcAft>
        <a:defRPr sz="2800">
          <a:solidFill>
            <a:schemeClr val="tx1"/>
          </a:solidFill>
          <a:latin typeface="Calibri" pitchFamily="34" charset="0"/>
        </a:defRPr>
      </a:lvl4pPr>
      <a:lvl5pPr algn="l" rtl="0" eaLnBrk="0" fontAlgn="base" hangingPunct="0">
        <a:spcBef>
          <a:spcPct val="0"/>
        </a:spcBef>
        <a:spcAft>
          <a:spcPct val="0"/>
        </a:spcAft>
        <a:defRPr sz="2800">
          <a:solidFill>
            <a:schemeClr val="tx1"/>
          </a:solidFill>
          <a:latin typeface="Calibri" pitchFamily="34" charset="0"/>
        </a:defRPr>
      </a:lvl5pPr>
      <a:lvl6pPr marL="457200" algn="l" rtl="0" fontAlgn="base">
        <a:spcBef>
          <a:spcPct val="0"/>
        </a:spcBef>
        <a:spcAft>
          <a:spcPct val="0"/>
        </a:spcAft>
        <a:defRPr sz="2800">
          <a:solidFill>
            <a:schemeClr val="tx1"/>
          </a:solidFill>
          <a:latin typeface="Calibri" pitchFamily="34" charset="0"/>
        </a:defRPr>
      </a:lvl6pPr>
      <a:lvl7pPr marL="914400" algn="l" rtl="0" fontAlgn="base">
        <a:spcBef>
          <a:spcPct val="0"/>
        </a:spcBef>
        <a:spcAft>
          <a:spcPct val="0"/>
        </a:spcAft>
        <a:defRPr sz="2800">
          <a:solidFill>
            <a:schemeClr val="tx1"/>
          </a:solidFill>
          <a:latin typeface="Calibri" pitchFamily="34" charset="0"/>
        </a:defRPr>
      </a:lvl7pPr>
      <a:lvl8pPr marL="1371600" algn="l" rtl="0" fontAlgn="base">
        <a:spcBef>
          <a:spcPct val="0"/>
        </a:spcBef>
        <a:spcAft>
          <a:spcPct val="0"/>
        </a:spcAft>
        <a:defRPr sz="2800">
          <a:solidFill>
            <a:schemeClr val="tx1"/>
          </a:solidFill>
          <a:latin typeface="Calibri" pitchFamily="34" charset="0"/>
        </a:defRPr>
      </a:lvl8pPr>
      <a:lvl9pPr marL="1828800" algn="l" rtl="0" fontAlgn="base">
        <a:spcBef>
          <a:spcPct val="0"/>
        </a:spcBef>
        <a:spcAft>
          <a:spcPct val="0"/>
        </a:spcAft>
        <a:defRPr sz="2800">
          <a:solidFill>
            <a:schemeClr val="tx1"/>
          </a:solidFill>
          <a:latin typeface="Calibri" pitchFamily="34" charset="0"/>
        </a:defRPr>
      </a:lvl9pPr>
    </p:titleStyle>
    <p:bodyStyle>
      <a:lvl1pPr marL="177800" indent="-177800" algn="l" rtl="0" eaLnBrk="0" fontAlgn="base" hangingPunct="0">
        <a:spcBef>
          <a:spcPct val="100000"/>
        </a:spcBef>
        <a:spcAft>
          <a:spcPct val="0"/>
        </a:spcAft>
        <a:buClr>
          <a:schemeClr val="tx2"/>
        </a:buClr>
        <a:buSzPct val="120000"/>
        <a:buFont typeface="Wingdings" pitchFamily="2" charset="2"/>
        <a:buChar char="§"/>
        <a:defRPr b="1">
          <a:solidFill>
            <a:schemeClr val="tx1"/>
          </a:solidFill>
          <a:latin typeface="+mn-lt"/>
          <a:ea typeface="+mn-ea"/>
          <a:cs typeface="+mn-cs"/>
        </a:defRPr>
      </a:lvl1pPr>
      <a:lvl2pPr marL="533400" indent="-176213" algn="l" rtl="0" eaLnBrk="0" fontAlgn="base" hangingPunct="0">
        <a:spcBef>
          <a:spcPct val="100000"/>
        </a:spcBef>
        <a:spcAft>
          <a:spcPct val="0"/>
        </a:spcAft>
        <a:buClr>
          <a:schemeClr val="accent1"/>
        </a:buClr>
        <a:buSzPct val="120000"/>
        <a:buFont typeface="Wingdings" pitchFamily="2" charset="2"/>
        <a:buChar char="§"/>
        <a:defRPr>
          <a:solidFill>
            <a:schemeClr val="tx1"/>
          </a:solidFill>
          <a:latin typeface="+mn-lt"/>
        </a:defRPr>
      </a:lvl2pPr>
      <a:lvl3pPr marL="901700" indent="-188913" algn="l" rtl="0" eaLnBrk="0" fontAlgn="base" hangingPunct="0">
        <a:spcBef>
          <a:spcPct val="100000"/>
        </a:spcBef>
        <a:spcAft>
          <a:spcPct val="0"/>
        </a:spcAft>
        <a:buClr>
          <a:schemeClr val="accent1"/>
        </a:buClr>
        <a:buSzPct val="120000"/>
        <a:buFont typeface="Wingdings" pitchFamily="2" charset="2"/>
        <a:buChar char="§"/>
        <a:defRPr>
          <a:solidFill>
            <a:schemeClr val="tx1"/>
          </a:solidFill>
          <a:latin typeface="+mn-lt"/>
        </a:defRPr>
      </a:lvl3pPr>
      <a:lvl4pPr marL="1257300" indent="-176213" algn="l" rtl="0" eaLnBrk="0" fontAlgn="base" hangingPunct="0">
        <a:spcBef>
          <a:spcPct val="100000"/>
        </a:spcBef>
        <a:spcAft>
          <a:spcPct val="0"/>
        </a:spcAft>
        <a:buClr>
          <a:schemeClr val="accent1"/>
        </a:buClr>
        <a:buSzPct val="120000"/>
        <a:buFont typeface="Wingdings" pitchFamily="2" charset="2"/>
        <a:buChar char="§"/>
        <a:defRPr>
          <a:solidFill>
            <a:schemeClr val="tx1"/>
          </a:solidFill>
          <a:latin typeface="+mn-lt"/>
        </a:defRPr>
      </a:lvl4pPr>
      <a:lvl5pPr marL="1612900" indent="-176213" algn="l" rtl="0" eaLnBrk="0" fontAlgn="base" hangingPunct="0">
        <a:spcBef>
          <a:spcPct val="100000"/>
        </a:spcBef>
        <a:spcAft>
          <a:spcPct val="0"/>
        </a:spcAft>
        <a:buClr>
          <a:schemeClr val="accent1"/>
        </a:buClr>
        <a:buSzPct val="120000"/>
        <a:buFont typeface="Wingdings" pitchFamily="2" charset="2"/>
        <a:buChar char="§"/>
        <a:defRPr>
          <a:solidFill>
            <a:schemeClr val="tx1"/>
          </a:solidFill>
          <a:latin typeface="+mn-lt"/>
        </a:defRPr>
      </a:lvl5pPr>
      <a:lvl6pPr marL="2070100" indent="-176213" algn="l" rtl="0" fontAlgn="base">
        <a:spcBef>
          <a:spcPct val="100000"/>
        </a:spcBef>
        <a:spcAft>
          <a:spcPct val="0"/>
        </a:spcAft>
        <a:buClr>
          <a:schemeClr val="accent1"/>
        </a:buClr>
        <a:buSzPct val="120000"/>
        <a:buFont typeface="Wingdings" pitchFamily="2" charset="2"/>
        <a:buChar char="§"/>
        <a:defRPr>
          <a:solidFill>
            <a:schemeClr val="tx1"/>
          </a:solidFill>
          <a:latin typeface="+mn-lt"/>
        </a:defRPr>
      </a:lvl6pPr>
      <a:lvl7pPr marL="2527300" indent="-176213" algn="l" rtl="0" fontAlgn="base">
        <a:spcBef>
          <a:spcPct val="100000"/>
        </a:spcBef>
        <a:spcAft>
          <a:spcPct val="0"/>
        </a:spcAft>
        <a:buClr>
          <a:schemeClr val="accent1"/>
        </a:buClr>
        <a:buSzPct val="120000"/>
        <a:buFont typeface="Wingdings" pitchFamily="2" charset="2"/>
        <a:buChar char="§"/>
        <a:defRPr>
          <a:solidFill>
            <a:schemeClr val="tx1"/>
          </a:solidFill>
          <a:latin typeface="+mn-lt"/>
        </a:defRPr>
      </a:lvl7pPr>
      <a:lvl8pPr marL="2984500" indent="-176213" algn="l" rtl="0" fontAlgn="base">
        <a:spcBef>
          <a:spcPct val="100000"/>
        </a:spcBef>
        <a:spcAft>
          <a:spcPct val="0"/>
        </a:spcAft>
        <a:buClr>
          <a:schemeClr val="accent1"/>
        </a:buClr>
        <a:buSzPct val="120000"/>
        <a:buFont typeface="Wingdings" pitchFamily="2" charset="2"/>
        <a:buChar char="§"/>
        <a:defRPr>
          <a:solidFill>
            <a:schemeClr val="tx1"/>
          </a:solidFill>
          <a:latin typeface="+mn-lt"/>
        </a:defRPr>
      </a:lvl8pPr>
      <a:lvl9pPr marL="3441700" indent="-176213" algn="l" rtl="0" fontAlgn="base">
        <a:spcBef>
          <a:spcPct val="100000"/>
        </a:spcBef>
        <a:spcAft>
          <a:spcPct val="0"/>
        </a:spcAft>
        <a:buClr>
          <a:schemeClr val="accent1"/>
        </a:buClr>
        <a:buSzPct val="12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pic>
        <p:nvPicPr>
          <p:cNvPr id="3074" name="Picture 7" descr="Bayer_Agenda"/>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9" descr="Bayer_Agenda_HOL_Mask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ltGray">
          <a:xfrm>
            <a:off x="-4763" y="0"/>
            <a:ext cx="9148763"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ext Box 12"/>
          <p:cNvSpPr txBox="1">
            <a:spLocks noChangeArrowheads="1"/>
          </p:cNvSpPr>
          <p:nvPr userDrawn="1"/>
        </p:nvSpPr>
        <p:spPr bwMode="white">
          <a:xfrm>
            <a:off x="549275" y="6581775"/>
            <a:ext cx="1830388"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b">
            <a:spAutoFit/>
          </a:bodyPr>
          <a:lstStyle>
            <a:lvl1pPr defTabSz="968375">
              <a:defRPr sz="1400">
                <a:solidFill>
                  <a:srgbClr val="FFFFFF"/>
                </a:solidFill>
                <a:latin typeface="Arial" pitchFamily="34" charset="0"/>
              </a:defRPr>
            </a:lvl1pPr>
            <a:lvl2pPr marL="742950" indent="-285750" defTabSz="968375">
              <a:defRPr sz="1400">
                <a:solidFill>
                  <a:srgbClr val="FFFFFF"/>
                </a:solidFill>
                <a:latin typeface="Arial" pitchFamily="34" charset="0"/>
              </a:defRPr>
            </a:lvl2pPr>
            <a:lvl3pPr marL="1143000" indent="-228600" defTabSz="968375">
              <a:defRPr sz="1400">
                <a:solidFill>
                  <a:srgbClr val="FFFFFF"/>
                </a:solidFill>
                <a:latin typeface="Arial" pitchFamily="34" charset="0"/>
              </a:defRPr>
            </a:lvl3pPr>
            <a:lvl4pPr marL="1600200" indent="-228600" defTabSz="968375">
              <a:defRPr sz="1400">
                <a:solidFill>
                  <a:srgbClr val="FFFFFF"/>
                </a:solidFill>
                <a:latin typeface="Arial" pitchFamily="34" charset="0"/>
              </a:defRPr>
            </a:lvl4pPr>
            <a:lvl5pPr marL="2057400" indent="-228600" defTabSz="968375">
              <a:defRPr sz="1400">
                <a:solidFill>
                  <a:srgbClr val="FFFFFF"/>
                </a:solidFill>
                <a:latin typeface="Arial" pitchFamily="34" charset="0"/>
              </a:defRPr>
            </a:lvl5pPr>
            <a:lvl6pPr marL="2514600" indent="-228600" algn="ctr" defTabSz="968375" eaLnBrk="0" fontAlgn="base" hangingPunct="0">
              <a:lnSpc>
                <a:spcPct val="85000"/>
              </a:lnSpc>
              <a:spcBef>
                <a:spcPct val="0"/>
              </a:spcBef>
              <a:spcAft>
                <a:spcPct val="0"/>
              </a:spcAft>
              <a:defRPr sz="1400">
                <a:solidFill>
                  <a:srgbClr val="FFFFFF"/>
                </a:solidFill>
                <a:latin typeface="Arial" pitchFamily="34" charset="0"/>
              </a:defRPr>
            </a:lvl6pPr>
            <a:lvl7pPr marL="2971800" indent="-228600" algn="ctr" defTabSz="968375" eaLnBrk="0" fontAlgn="base" hangingPunct="0">
              <a:lnSpc>
                <a:spcPct val="85000"/>
              </a:lnSpc>
              <a:spcBef>
                <a:spcPct val="0"/>
              </a:spcBef>
              <a:spcAft>
                <a:spcPct val="0"/>
              </a:spcAft>
              <a:defRPr sz="1400">
                <a:solidFill>
                  <a:srgbClr val="FFFFFF"/>
                </a:solidFill>
                <a:latin typeface="Arial" pitchFamily="34" charset="0"/>
              </a:defRPr>
            </a:lvl7pPr>
            <a:lvl8pPr marL="3429000" indent="-228600" algn="ctr" defTabSz="968375" eaLnBrk="0" fontAlgn="base" hangingPunct="0">
              <a:lnSpc>
                <a:spcPct val="85000"/>
              </a:lnSpc>
              <a:spcBef>
                <a:spcPct val="0"/>
              </a:spcBef>
              <a:spcAft>
                <a:spcPct val="0"/>
              </a:spcAft>
              <a:defRPr sz="1400">
                <a:solidFill>
                  <a:srgbClr val="FFFFFF"/>
                </a:solidFill>
                <a:latin typeface="Arial" pitchFamily="34" charset="0"/>
              </a:defRPr>
            </a:lvl8pPr>
            <a:lvl9pPr marL="3886200" indent="-228600" algn="ctr" defTabSz="968375" eaLnBrk="0" fontAlgn="base" hangingPunct="0">
              <a:lnSpc>
                <a:spcPct val="85000"/>
              </a:lnSpc>
              <a:spcBef>
                <a:spcPct val="0"/>
              </a:spcBef>
              <a:spcAft>
                <a:spcPct val="0"/>
              </a:spcAft>
              <a:defRPr sz="1400">
                <a:solidFill>
                  <a:srgbClr val="FFFFFF"/>
                </a:solidFill>
                <a:latin typeface="Arial" pitchFamily="34" charset="0"/>
              </a:defRPr>
            </a:lvl9pPr>
          </a:lstStyle>
          <a:p>
            <a:pPr algn="l">
              <a:defRPr/>
            </a:pPr>
            <a:r>
              <a:rPr lang="de-DE" sz="800" smtClean="0">
                <a:solidFill>
                  <a:srgbClr val="0880D5"/>
                </a:solidFill>
                <a:latin typeface="Calibri" pitchFamily="34" charset="0"/>
                <a:cs typeface="Arial" pitchFamily="34" charset="0"/>
              </a:rPr>
              <a:t>Expert Panel on Personalised Nutrition </a:t>
            </a:r>
            <a:r>
              <a:rPr lang="en-US" sz="800" smtClean="0">
                <a:solidFill>
                  <a:srgbClr val="0880D5"/>
                </a:solidFill>
                <a:latin typeface="Calibri" pitchFamily="34" charset="0"/>
                <a:cs typeface="Arial" pitchFamily="34" charset="0"/>
                <a:sym typeface="Wingdings" pitchFamily="2" charset="2"/>
              </a:rPr>
              <a:t></a:t>
            </a:r>
            <a:r>
              <a:rPr lang="en-US" sz="800" smtClean="0">
                <a:solidFill>
                  <a:srgbClr val="0880D5"/>
                </a:solidFill>
                <a:latin typeface="Calibri" pitchFamily="34" charset="0"/>
                <a:cs typeface="Arial" pitchFamily="34" charset="0"/>
              </a:rPr>
              <a:t> </a:t>
            </a:r>
            <a:fld id="{5920A0DF-CF70-4E24-8A6F-81EE8830DDCF}" type="slidenum">
              <a:rPr lang="de-DE" sz="800" smtClean="0">
                <a:solidFill>
                  <a:srgbClr val="0880D5"/>
                </a:solidFill>
                <a:latin typeface="Calibri" pitchFamily="34" charset="0"/>
                <a:cs typeface="Arial" pitchFamily="34" charset="0"/>
              </a:rPr>
              <a:pPr algn="l">
                <a:defRPr/>
              </a:pPr>
              <a:t>‹#›</a:t>
            </a:fld>
            <a:r>
              <a:rPr lang="de-DE" sz="800" smtClean="0">
                <a:solidFill>
                  <a:srgbClr val="0880D5"/>
                </a:solidFill>
                <a:latin typeface="Calibri" pitchFamily="34" charset="0"/>
                <a:cs typeface="Arial" pitchFamily="34" charset="0"/>
              </a:rPr>
              <a:t> </a:t>
            </a:r>
          </a:p>
        </p:txBody>
      </p:sp>
      <p:grpSp>
        <p:nvGrpSpPr>
          <p:cNvPr id="3077" name="Group 21"/>
          <p:cNvGrpSpPr>
            <a:grpSpLocks/>
          </p:cNvGrpSpPr>
          <p:nvPr userDrawn="1"/>
        </p:nvGrpSpPr>
        <p:grpSpPr bwMode="auto">
          <a:xfrm>
            <a:off x="7285038" y="6338888"/>
            <a:ext cx="1887537" cy="608012"/>
            <a:chOff x="4589" y="3993"/>
            <a:chExt cx="1189" cy="383"/>
          </a:xfrm>
        </p:grpSpPr>
        <p:grpSp>
          <p:nvGrpSpPr>
            <p:cNvPr id="3078" name="Group 16"/>
            <p:cNvGrpSpPr>
              <a:grpSpLocks/>
            </p:cNvGrpSpPr>
            <p:nvPr userDrawn="1"/>
          </p:nvGrpSpPr>
          <p:grpSpPr bwMode="auto">
            <a:xfrm>
              <a:off x="4589" y="3993"/>
              <a:ext cx="1189" cy="383"/>
              <a:chOff x="4655" y="92"/>
              <a:chExt cx="1105" cy="356"/>
            </a:xfrm>
          </p:grpSpPr>
          <p:pic>
            <p:nvPicPr>
              <p:cNvPr id="3080" name="Picture 17" descr="BHCCC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42" y="92"/>
                <a:ext cx="918"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18" descr="new pill with blue backgroun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55" y="137"/>
                <a:ext cx="184"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9" name="Picture 20" descr="Bayer_Agenda_HOL_Maske"/>
            <p:cNvPicPr>
              <a:picLocks noChangeAspect="1" noChangeArrowheads="1"/>
            </p:cNvPicPr>
            <p:nvPr userDrawn="1"/>
          </p:nvPicPr>
          <p:blipFill>
            <a:blip r:embed="rId14">
              <a:extLst>
                <a:ext uri="{28A0092B-C50C-407E-A947-70E740481C1C}">
                  <a14:useLocalDpi xmlns:a14="http://schemas.microsoft.com/office/drawing/2010/main" val="0"/>
                </a:ext>
              </a:extLst>
            </a:blip>
            <a:srcRect l="93649" t="97478"/>
            <a:stretch>
              <a:fillRect/>
            </a:stretch>
          </p:blipFill>
          <p:spPr bwMode="ltGray">
            <a:xfrm>
              <a:off x="5394" y="4211"/>
              <a:ext cx="366"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dk2" tx1="lt1" bg2="dk1" tx2="lt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pic>
        <p:nvPicPr>
          <p:cNvPr id="4098" name="Picture 7" descr="Abschluß"/>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ltGray">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 Box 6"/>
          <p:cNvSpPr txBox="1">
            <a:spLocks noChangeArrowheads="1"/>
          </p:cNvSpPr>
          <p:nvPr/>
        </p:nvSpPr>
        <p:spPr bwMode="white">
          <a:xfrm>
            <a:off x="2173288" y="4178300"/>
            <a:ext cx="4989512"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lvl1pPr>
              <a:defRPr sz="1400">
                <a:solidFill>
                  <a:srgbClr val="FFFFFF"/>
                </a:solidFill>
                <a:latin typeface="Arial" pitchFamily="34" charset="0"/>
              </a:defRPr>
            </a:lvl1pPr>
            <a:lvl2pPr marL="742950" indent="-285750">
              <a:defRPr sz="1400">
                <a:solidFill>
                  <a:srgbClr val="FFFFFF"/>
                </a:solidFill>
                <a:latin typeface="Arial" pitchFamily="34" charset="0"/>
              </a:defRPr>
            </a:lvl2pPr>
            <a:lvl3pPr marL="1143000" indent="-228600">
              <a:defRPr sz="1400">
                <a:solidFill>
                  <a:srgbClr val="FFFFFF"/>
                </a:solidFill>
                <a:latin typeface="Arial" pitchFamily="34" charset="0"/>
              </a:defRPr>
            </a:lvl3pPr>
            <a:lvl4pPr marL="1600200" indent="-228600">
              <a:defRPr sz="1400">
                <a:solidFill>
                  <a:srgbClr val="FFFFFF"/>
                </a:solidFill>
                <a:latin typeface="Arial" pitchFamily="34" charset="0"/>
              </a:defRPr>
            </a:lvl4pPr>
            <a:lvl5pPr marL="2057400" indent="-228600">
              <a:defRPr sz="1400">
                <a:solidFill>
                  <a:srgbClr val="FFFFFF"/>
                </a:solidFill>
                <a:latin typeface="Arial" pitchFamily="34" charset="0"/>
              </a:defRPr>
            </a:lvl5pPr>
            <a:lvl6pPr marL="2514600" indent="-228600" algn="ctr" eaLnBrk="0" fontAlgn="base" hangingPunct="0">
              <a:lnSpc>
                <a:spcPct val="85000"/>
              </a:lnSpc>
              <a:spcBef>
                <a:spcPct val="0"/>
              </a:spcBef>
              <a:spcAft>
                <a:spcPct val="0"/>
              </a:spcAft>
              <a:defRPr sz="1400">
                <a:solidFill>
                  <a:srgbClr val="FFFFFF"/>
                </a:solidFill>
                <a:latin typeface="Arial" pitchFamily="34" charset="0"/>
              </a:defRPr>
            </a:lvl6pPr>
            <a:lvl7pPr marL="2971800" indent="-228600" algn="ctr" eaLnBrk="0" fontAlgn="base" hangingPunct="0">
              <a:lnSpc>
                <a:spcPct val="85000"/>
              </a:lnSpc>
              <a:spcBef>
                <a:spcPct val="0"/>
              </a:spcBef>
              <a:spcAft>
                <a:spcPct val="0"/>
              </a:spcAft>
              <a:defRPr sz="1400">
                <a:solidFill>
                  <a:srgbClr val="FFFFFF"/>
                </a:solidFill>
                <a:latin typeface="Arial" pitchFamily="34" charset="0"/>
              </a:defRPr>
            </a:lvl7pPr>
            <a:lvl8pPr marL="3429000" indent="-228600" algn="ctr" eaLnBrk="0" fontAlgn="base" hangingPunct="0">
              <a:lnSpc>
                <a:spcPct val="85000"/>
              </a:lnSpc>
              <a:spcBef>
                <a:spcPct val="0"/>
              </a:spcBef>
              <a:spcAft>
                <a:spcPct val="0"/>
              </a:spcAft>
              <a:defRPr sz="1400">
                <a:solidFill>
                  <a:srgbClr val="FFFFFF"/>
                </a:solidFill>
                <a:latin typeface="Arial" pitchFamily="34" charset="0"/>
              </a:defRPr>
            </a:lvl8pPr>
            <a:lvl9pPr marL="3886200" indent="-228600" algn="ctr" eaLnBrk="0" fontAlgn="base" hangingPunct="0">
              <a:lnSpc>
                <a:spcPct val="85000"/>
              </a:lnSpc>
              <a:spcBef>
                <a:spcPct val="0"/>
              </a:spcBef>
              <a:spcAft>
                <a:spcPct val="0"/>
              </a:spcAft>
              <a:defRPr sz="1400">
                <a:solidFill>
                  <a:srgbClr val="FFFFFF"/>
                </a:solidFill>
                <a:latin typeface="Arial" pitchFamily="34" charset="0"/>
              </a:defRPr>
            </a:lvl9pPr>
          </a:lstStyle>
          <a:p>
            <a:pPr algn="l">
              <a:lnSpc>
                <a:spcPct val="100000"/>
              </a:lnSpc>
              <a:spcBef>
                <a:spcPct val="50000"/>
              </a:spcBef>
              <a:defRPr/>
            </a:pPr>
            <a:r>
              <a:rPr lang="de-DE" sz="3900" b="1" smtClean="0">
                <a:solidFill>
                  <a:schemeClr val="tx1"/>
                </a:solidFill>
                <a:latin typeface="Calibri" pitchFamily="34" charset="0"/>
                <a:cs typeface="Arial" pitchFamily="34" charset="0"/>
              </a:rPr>
              <a:t>Science For A Better Life</a:t>
            </a:r>
          </a:p>
        </p:txBody>
      </p:sp>
      <p:sp>
        <p:nvSpPr>
          <p:cNvPr id="4100" name="Text Box 12"/>
          <p:cNvSpPr txBox="1">
            <a:spLocks noChangeArrowheads="1"/>
          </p:cNvSpPr>
          <p:nvPr userDrawn="1"/>
        </p:nvSpPr>
        <p:spPr bwMode="white">
          <a:xfrm>
            <a:off x="549275" y="6581775"/>
            <a:ext cx="1830388"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b">
            <a:spAutoFit/>
          </a:bodyPr>
          <a:lstStyle>
            <a:lvl1pPr defTabSz="968375">
              <a:defRPr sz="1400">
                <a:solidFill>
                  <a:srgbClr val="FFFFFF"/>
                </a:solidFill>
                <a:latin typeface="Arial" pitchFamily="34" charset="0"/>
              </a:defRPr>
            </a:lvl1pPr>
            <a:lvl2pPr marL="742950" indent="-285750" defTabSz="968375">
              <a:defRPr sz="1400">
                <a:solidFill>
                  <a:srgbClr val="FFFFFF"/>
                </a:solidFill>
                <a:latin typeface="Arial" pitchFamily="34" charset="0"/>
              </a:defRPr>
            </a:lvl2pPr>
            <a:lvl3pPr marL="1143000" indent="-228600" defTabSz="968375">
              <a:defRPr sz="1400">
                <a:solidFill>
                  <a:srgbClr val="FFFFFF"/>
                </a:solidFill>
                <a:latin typeface="Arial" pitchFamily="34" charset="0"/>
              </a:defRPr>
            </a:lvl3pPr>
            <a:lvl4pPr marL="1600200" indent="-228600" defTabSz="968375">
              <a:defRPr sz="1400">
                <a:solidFill>
                  <a:srgbClr val="FFFFFF"/>
                </a:solidFill>
                <a:latin typeface="Arial" pitchFamily="34" charset="0"/>
              </a:defRPr>
            </a:lvl4pPr>
            <a:lvl5pPr marL="2057400" indent="-228600" defTabSz="968375">
              <a:defRPr sz="1400">
                <a:solidFill>
                  <a:srgbClr val="FFFFFF"/>
                </a:solidFill>
                <a:latin typeface="Arial" pitchFamily="34" charset="0"/>
              </a:defRPr>
            </a:lvl5pPr>
            <a:lvl6pPr marL="2514600" indent="-228600" algn="ctr" defTabSz="968375" eaLnBrk="0" fontAlgn="base" hangingPunct="0">
              <a:lnSpc>
                <a:spcPct val="85000"/>
              </a:lnSpc>
              <a:spcBef>
                <a:spcPct val="0"/>
              </a:spcBef>
              <a:spcAft>
                <a:spcPct val="0"/>
              </a:spcAft>
              <a:defRPr sz="1400">
                <a:solidFill>
                  <a:srgbClr val="FFFFFF"/>
                </a:solidFill>
                <a:latin typeface="Arial" pitchFamily="34" charset="0"/>
              </a:defRPr>
            </a:lvl6pPr>
            <a:lvl7pPr marL="2971800" indent="-228600" algn="ctr" defTabSz="968375" eaLnBrk="0" fontAlgn="base" hangingPunct="0">
              <a:lnSpc>
                <a:spcPct val="85000"/>
              </a:lnSpc>
              <a:spcBef>
                <a:spcPct val="0"/>
              </a:spcBef>
              <a:spcAft>
                <a:spcPct val="0"/>
              </a:spcAft>
              <a:defRPr sz="1400">
                <a:solidFill>
                  <a:srgbClr val="FFFFFF"/>
                </a:solidFill>
                <a:latin typeface="Arial" pitchFamily="34" charset="0"/>
              </a:defRPr>
            </a:lvl7pPr>
            <a:lvl8pPr marL="3429000" indent="-228600" algn="ctr" defTabSz="968375" eaLnBrk="0" fontAlgn="base" hangingPunct="0">
              <a:lnSpc>
                <a:spcPct val="85000"/>
              </a:lnSpc>
              <a:spcBef>
                <a:spcPct val="0"/>
              </a:spcBef>
              <a:spcAft>
                <a:spcPct val="0"/>
              </a:spcAft>
              <a:defRPr sz="1400">
                <a:solidFill>
                  <a:srgbClr val="FFFFFF"/>
                </a:solidFill>
                <a:latin typeface="Arial" pitchFamily="34" charset="0"/>
              </a:defRPr>
            </a:lvl8pPr>
            <a:lvl9pPr marL="3886200" indent="-228600" algn="ctr" defTabSz="968375" eaLnBrk="0" fontAlgn="base" hangingPunct="0">
              <a:lnSpc>
                <a:spcPct val="85000"/>
              </a:lnSpc>
              <a:spcBef>
                <a:spcPct val="0"/>
              </a:spcBef>
              <a:spcAft>
                <a:spcPct val="0"/>
              </a:spcAft>
              <a:defRPr sz="1400">
                <a:solidFill>
                  <a:srgbClr val="FFFFFF"/>
                </a:solidFill>
                <a:latin typeface="Arial" pitchFamily="34" charset="0"/>
              </a:defRPr>
            </a:lvl9pPr>
          </a:lstStyle>
          <a:p>
            <a:pPr algn="l">
              <a:defRPr/>
            </a:pPr>
            <a:r>
              <a:rPr lang="de-DE" sz="800" smtClean="0">
                <a:solidFill>
                  <a:srgbClr val="0880D5"/>
                </a:solidFill>
                <a:latin typeface="Calibri" pitchFamily="34" charset="0"/>
                <a:cs typeface="Arial" pitchFamily="34" charset="0"/>
              </a:rPr>
              <a:t>Expert Panel on Personalised Nutrition </a:t>
            </a:r>
            <a:r>
              <a:rPr lang="en-US" sz="800" smtClean="0">
                <a:solidFill>
                  <a:srgbClr val="0880D5"/>
                </a:solidFill>
                <a:latin typeface="Calibri" pitchFamily="34" charset="0"/>
                <a:cs typeface="Arial" pitchFamily="34" charset="0"/>
                <a:sym typeface="Wingdings" pitchFamily="2" charset="2"/>
              </a:rPr>
              <a:t></a:t>
            </a:r>
            <a:r>
              <a:rPr lang="en-US" sz="800" smtClean="0">
                <a:solidFill>
                  <a:srgbClr val="0880D5"/>
                </a:solidFill>
                <a:latin typeface="Calibri" pitchFamily="34" charset="0"/>
                <a:cs typeface="Arial" pitchFamily="34" charset="0"/>
              </a:rPr>
              <a:t> </a:t>
            </a:r>
            <a:fld id="{8B539178-96EB-48A9-A8E8-E4EF982A95B1}" type="slidenum">
              <a:rPr lang="de-DE" sz="800" smtClean="0">
                <a:solidFill>
                  <a:srgbClr val="0880D5"/>
                </a:solidFill>
                <a:latin typeface="Calibri" pitchFamily="34" charset="0"/>
                <a:cs typeface="Arial" pitchFamily="34" charset="0"/>
              </a:rPr>
              <a:pPr algn="l">
                <a:defRPr/>
              </a:pPr>
              <a:t>‹#›</a:t>
            </a:fld>
            <a:r>
              <a:rPr lang="de-DE" sz="800" smtClean="0">
                <a:solidFill>
                  <a:srgbClr val="0880D5"/>
                </a:solidFill>
                <a:latin typeface="Calibri" pitchFamily="34" charset="0"/>
                <a:cs typeface="Arial" pitchFamily="34" charset="0"/>
              </a:rPr>
              <a:t> </a:t>
            </a:r>
          </a:p>
        </p:txBody>
      </p:sp>
    </p:spTree>
  </p:cSld>
  <p:clrMap bg1="dk2" tx1="lt1" bg2="dk1" tx2="lt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sp>
        <p:nvSpPr>
          <p:cNvPr id="5122" name="Rectangle 3"/>
          <p:cNvSpPr>
            <a:spLocks noChangeArrowheads="1"/>
          </p:cNvSpPr>
          <p:nvPr/>
        </p:nvSpPr>
        <p:spPr bwMode="auto">
          <a:xfrm>
            <a:off x="0" y="4208463"/>
            <a:ext cx="9144000" cy="2192337"/>
          </a:xfrm>
          <a:prstGeom prst="rect">
            <a:avLst/>
          </a:prstGeom>
          <a:gradFill rotWithShape="1">
            <a:gsLst>
              <a:gs pos="0">
                <a:srgbClr val="011864"/>
              </a:gs>
              <a:gs pos="100000">
                <a:srgbClr val="03339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400">
                <a:solidFill>
                  <a:srgbClr val="FFFFFF"/>
                </a:solidFill>
                <a:latin typeface="Arial" pitchFamily="34" charset="0"/>
              </a:defRPr>
            </a:lvl1pPr>
            <a:lvl2pPr marL="742950" indent="-285750">
              <a:defRPr sz="1400">
                <a:solidFill>
                  <a:srgbClr val="FFFFFF"/>
                </a:solidFill>
                <a:latin typeface="Arial" pitchFamily="34" charset="0"/>
              </a:defRPr>
            </a:lvl2pPr>
            <a:lvl3pPr marL="1143000" indent="-228600">
              <a:defRPr sz="1400">
                <a:solidFill>
                  <a:srgbClr val="FFFFFF"/>
                </a:solidFill>
                <a:latin typeface="Arial" pitchFamily="34" charset="0"/>
              </a:defRPr>
            </a:lvl3pPr>
            <a:lvl4pPr marL="1600200" indent="-228600">
              <a:defRPr sz="1400">
                <a:solidFill>
                  <a:srgbClr val="FFFFFF"/>
                </a:solidFill>
                <a:latin typeface="Arial" pitchFamily="34" charset="0"/>
              </a:defRPr>
            </a:lvl4pPr>
            <a:lvl5pPr marL="2057400" indent="-228600">
              <a:defRPr sz="1400">
                <a:solidFill>
                  <a:srgbClr val="FFFFFF"/>
                </a:solidFill>
                <a:latin typeface="Arial" pitchFamily="34" charset="0"/>
              </a:defRPr>
            </a:lvl5pPr>
            <a:lvl6pPr marL="2514600" indent="-228600" algn="ctr" eaLnBrk="0" fontAlgn="base" hangingPunct="0">
              <a:lnSpc>
                <a:spcPct val="85000"/>
              </a:lnSpc>
              <a:spcBef>
                <a:spcPct val="0"/>
              </a:spcBef>
              <a:spcAft>
                <a:spcPct val="0"/>
              </a:spcAft>
              <a:defRPr sz="1400">
                <a:solidFill>
                  <a:srgbClr val="FFFFFF"/>
                </a:solidFill>
                <a:latin typeface="Arial" pitchFamily="34" charset="0"/>
              </a:defRPr>
            </a:lvl6pPr>
            <a:lvl7pPr marL="2971800" indent="-228600" algn="ctr" eaLnBrk="0" fontAlgn="base" hangingPunct="0">
              <a:lnSpc>
                <a:spcPct val="85000"/>
              </a:lnSpc>
              <a:spcBef>
                <a:spcPct val="0"/>
              </a:spcBef>
              <a:spcAft>
                <a:spcPct val="0"/>
              </a:spcAft>
              <a:defRPr sz="1400">
                <a:solidFill>
                  <a:srgbClr val="FFFFFF"/>
                </a:solidFill>
                <a:latin typeface="Arial" pitchFamily="34" charset="0"/>
              </a:defRPr>
            </a:lvl7pPr>
            <a:lvl8pPr marL="3429000" indent="-228600" algn="ctr" eaLnBrk="0" fontAlgn="base" hangingPunct="0">
              <a:lnSpc>
                <a:spcPct val="85000"/>
              </a:lnSpc>
              <a:spcBef>
                <a:spcPct val="0"/>
              </a:spcBef>
              <a:spcAft>
                <a:spcPct val="0"/>
              </a:spcAft>
              <a:defRPr sz="1400">
                <a:solidFill>
                  <a:srgbClr val="FFFFFF"/>
                </a:solidFill>
                <a:latin typeface="Arial" pitchFamily="34" charset="0"/>
              </a:defRPr>
            </a:lvl8pPr>
            <a:lvl9pPr marL="3886200" indent="-228600" algn="ctr" eaLnBrk="0" fontAlgn="base" hangingPunct="0">
              <a:lnSpc>
                <a:spcPct val="85000"/>
              </a:lnSpc>
              <a:spcBef>
                <a:spcPct val="0"/>
              </a:spcBef>
              <a:spcAft>
                <a:spcPct val="0"/>
              </a:spcAft>
              <a:defRPr sz="1400">
                <a:solidFill>
                  <a:srgbClr val="FFFFFF"/>
                </a:solidFill>
                <a:latin typeface="Arial" pitchFamily="34" charset="0"/>
              </a:defRPr>
            </a:lvl9pPr>
          </a:lstStyle>
          <a:p>
            <a:pPr>
              <a:defRPr/>
            </a:pPr>
            <a:endParaRPr lang="en-PH" altLang="en-US" smtClean="0"/>
          </a:p>
        </p:txBody>
      </p:sp>
      <p:pic>
        <p:nvPicPr>
          <p:cNvPr id="5123" name="Picture 2" descr="Bayer_DesignSy_Template_H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9" descr="Bayer_DesignSy_Cros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ltGray">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Rectangle 4"/>
          <p:cNvSpPr>
            <a:spLocks noGrp="1" noChangeArrowheads="1"/>
          </p:cNvSpPr>
          <p:nvPr>
            <p:ph type="title"/>
          </p:nvPr>
        </p:nvSpPr>
        <p:spPr bwMode="white">
          <a:xfrm>
            <a:off x="549275" y="465138"/>
            <a:ext cx="7351713"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lvl="0"/>
            <a:r>
              <a:rPr lang="de-DE" altLang="en-US" smtClean="0"/>
              <a:t>Titelmasterformat durch Klicken bearbeiten</a:t>
            </a:r>
          </a:p>
        </p:txBody>
      </p:sp>
      <p:sp>
        <p:nvSpPr>
          <p:cNvPr id="5126" name="Text Box 12"/>
          <p:cNvSpPr txBox="1">
            <a:spLocks noChangeArrowheads="1"/>
          </p:cNvSpPr>
          <p:nvPr userDrawn="1"/>
        </p:nvSpPr>
        <p:spPr bwMode="white">
          <a:xfrm>
            <a:off x="549275" y="6581775"/>
            <a:ext cx="1830388"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b">
            <a:spAutoFit/>
          </a:bodyPr>
          <a:lstStyle>
            <a:lvl1pPr defTabSz="968375">
              <a:defRPr sz="1400">
                <a:solidFill>
                  <a:srgbClr val="FFFFFF"/>
                </a:solidFill>
                <a:latin typeface="Arial" pitchFamily="34" charset="0"/>
              </a:defRPr>
            </a:lvl1pPr>
            <a:lvl2pPr marL="742950" indent="-285750" defTabSz="968375">
              <a:defRPr sz="1400">
                <a:solidFill>
                  <a:srgbClr val="FFFFFF"/>
                </a:solidFill>
                <a:latin typeface="Arial" pitchFamily="34" charset="0"/>
              </a:defRPr>
            </a:lvl2pPr>
            <a:lvl3pPr marL="1143000" indent="-228600" defTabSz="968375">
              <a:defRPr sz="1400">
                <a:solidFill>
                  <a:srgbClr val="FFFFFF"/>
                </a:solidFill>
                <a:latin typeface="Arial" pitchFamily="34" charset="0"/>
              </a:defRPr>
            </a:lvl3pPr>
            <a:lvl4pPr marL="1600200" indent="-228600" defTabSz="968375">
              <a:defRPr sz="1400">
                <a:solidFill>
                  <a:srgbClr val="FFFFFF"/>
                </a:solidFill>
                <a:latin typeface="Arial" pitchFamily="34" charset="0"/>
              </a:defRPr>
            </a:lvl4pPr>
            <a:lvl5pPr marL="2057400" indent="-228600" defTabSz="968375">
              <a:defRPr sz="1400">
                <a:solidFill>
                  <a:srgbClr val="FFFFFF"/>
                </a:solidFill>
                <a:latin typeface="Arial" pitchFamily="34" charset="0"/>
              </a:defRPr>
            </a:lvl5pPr>
            <a:lvl6pPr marL="2514600" indent="-228600" algn="ctr" defTabSz="968375" eaLnBrk="0" fontAlgn="base" hangingPunct="0">
              <a:lnSpc>
                <a:spcPct val="85000"/>
              </a:lnSpc>
              <a:spcBef>
                <a:spcPct val="0"/>
              </a:spcBef>
              <a:spcAft>
                <a:spcPct val="0"/>
              </a:spcAft>
              <a:defRPr sz="1400">
                <a:solidFill>
                  <a:srgbClr val="FFFFFF"/>
                </a:solidFill>
                <a:latin typeface="Arial" pitchFamily="34" charset="0"/>
              </a:defRPr>
            </a:lvl6pPr>
            <a:lvl7pPr marL="2971800" indent="-228600" algn="ctr" defTabSz="968375" eaLnBrk="0" fontAlgn="base" hangingPunct="0">
              <a:lnSpc>
                <a:spcPct val="85000"/>
              </a:lnSpc>
              <a:spcBef>
                <a:spcPct val="0"/>
              </a:spcBef>
              <a:spcAft>
                <a:spcPct val="0"/>
              </a:spcAft>
              <a:defRPr sz="1400">
                <a:solidFill>
                  <a:srgbClr val="FFFFFF"/>
                </a:solidFill>
                <a:latin typeface="Arial" pitchFamily="34" charset="0"/>
              </a:defRPr>
            </a:lvl7pPr>
            <a:lvl8pPr marL="3429000" indent="-228600" algn="ctr" defTabSz="968375" eaLnBrk="0" fontAlgn="base" hangingPunct="0">
              <a:lnSpc>
                <a:spcPct val="85000"/>
              </a:lnSpc>
              <a:spcBef>
                <a:spcPct val="0"/>
              </a:spcBef>
              <a:spcAft>
                <a:spcPct val="0"/>
              </a:spcAft>
              <a:defRPr sz="1400">
                <a:solidFill>
                  <a:srgbClr val="FFFFFF"/>
                </a:solidFill>
                <a:latin typeface="Arial" pitchFamily="34" charset="0"/>
              </a:defRPr>
            </a:lvl8pPr>
            <a:lvl9pPr marL="3886200" indent="-228600" algn="ctr" defTabSz="968375" eaLnBrk="0" fontAlgn="base" hangingPunct="0">
              <a:lnSpc>
                <a:spcPct val="85000"/>
              </a:lnSpc>
              <a:spcBef>
                <a:spcPct val="0"/>
              </a:spcBef>
              <a:spcAft>
                <a:spcPct val="0"/>
              </a:spcAft>
              <a:defRPr sz="1400">
                <a:solidFill>
                  <a:srgbClr val="FFFFFF"/>
                </a:solidFill>
                <a:latin typeface="Arial" pitchFamily="34" charset="0"/>
              </a:defRPr>
            </a:lvl9pPr>
          </a:lstStyle>
          <a:p>
            <a:pPr algn="l">
              <a:defRPr/>
            </a:pPr>
            <a:r>
              <a:rPr lang="de-DE" sz="800" smtClean="0">
                <a:solidFill>
                  <a:srgbClr val="0880D5"/>
                </a:solidFill>
                <a:latin typeface="Calibri" pitchFamily="34" charset="0"/>
                <a:cs typeface="Arial" pitchFamily="34" charset="0"/>
              </a:rPr>
              <a:t>Expert Panel on Personalised Nutrition </a:t>
            </a:r>
            <a:r>
              <a:rPr lang="en-US" sz="800" smtClean="0">
                <a:solidFill>
                  <a:srgbClr val="0880D5"/>
                </a:solidFill>
                <a:latin typeface="Calibri" pitchFamily="34" charset="0"/>
                <a:cs typeface="Arial" pitchFamily="34" charset="0"/>
                <a:sym typeface="Wingdings" pitchFamily="2" charset="2"/>
              </a:rPr>
              <a:t></a:t>
            </a:r>
            <a:r>
              <a:rPr lang="en-US" sz="800" smtClean="0">
                <a:solidFill>
                  <a:srgbClr val="0880D5"/>
                </a:solidFill>
                <a:latin typeface="Calibri" pitchFamily="34" charset="0"/>
                <a:cs typeface="Arial" pitchFamily="34" charset="0"/>
              </a:rPr>
              <a:t> </a:t>
            </a:r>
            <a:fld id="{1FAEDB33-279A-40B7-8882-5D699401B42E}" type="slidenum">
              <a:rPr lang="de-DE" sz="800" smtClean="0">
                <a:solidFill>
                  <a:srgbClr val="0880D5"/>
                </a:solidFill>
                <a:latin typeface="Calibri" pitchFamily="34" charset="0"/>
                <a:cs typeface="Arial" pitchFamily="34" charset="0"/>
              </a:rPr>
              <a:pPr algn="l">
                <a:defRPr/>
              </a:pPr>
              <a:t>‹#›</a:t>
            </a:fld>
            <a:r>
              <a:rPr lang="de-DE" sz="800" smtClean="0">
                <a:solidFill>
                  <a:srgbClr val="0880D5"/>
                </a:solidFill>
                <a:latin typeface="Calibri" pitchFamily="34" charset="0"/>
                <a:cs typeface="Arial" pitchFamily="34" charset="0"/>
              </a:rPr>
              <a:t> </a:t>
            </a:r>
          </a:p>
        </p:txBody>
      </p:sp>
      <p:grpSp>
        <p:nvGrpSpPr>
          <p:cNvPr id="5127" name="Group 18"/>
          <p:cNvGrpSpPr>
            <a:grpSpLocks/>
          </p:cNvGrpSpPr>
          <p:nvPr userDrawn="1"/>
        </p:nvGrpSpPr>
        <p:grpSpPr bwMode="auto">
          <a:xfrm>
            <a:off x="7285038" y="6338888"/>
            <a:ext cx="1887537" cy="608012"/>
            <a:chOff x="4589" y="3993"/>
            <a:chExt cx="1189" cy="383"/>
          </a:xfrm>
        </p:grpSpPr>
        <p:grpSp>
          <p:nvGrpSpPr>
            <p:cNvPr id="5128" name="Group 19"/>
            <p:cNvGrpSpPr>
              <a:grpSpLocks/>
            </p:cNvGrpSpPr>
            <p:nvPr userDrawn="1"/>
          </p:nvGrpSpPr>
          <p:grpSpPr bwMode="auto">
            <a:xfrm>
              <a:off x="4589" y="3993"/>
              <a:ext cx="1189" cy="383"/>
              <a:chOff x="4655" y="92"/>
              <a:chExt cx="1105" cy="356"/>
            </a:xfrm>
          </p:grpSpPr>
          <p:pic>
            <p:nvPicPr>
              <p:cNvPr id="5130" name="Picture 20" descr="BHCCC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42" y="92"/>
                <a:ext cx="918"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21" descr="new pill with blue background"/>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55" y="137"/>
                <a:ext cx="184"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9" name="Picture 22" descr="Bayer_DesignSy_Template_HO"/>
            <p:cNvPicPr>
              <a:picLocks noChangeAspect="1" noChangeArrowheads="1"/>
            </p:cNvPicPr>
            <p:nvPr userDrawn="1"/>
          </p:nvPicPr>
          <p:blipFill>
            <a:blip r:embed="rId13">
              <a:extLst>
                <a:ext uri="{28A0092B-C50C-407E-A947-70E740481C1C}">
                  <a14:useLocalDpi xmlns:a14="http://schemas.microsoft.com/office/drawing/2010/main" val="0"/>
                </a:ext>
              </a:extLst>
            </a:blip>
            <a:srcRect l="93347" t="97586"/>
            <a:stretch>
              <a:fillRect/>
            </a:stretch>
          </p:blipFill>
          <p:spPr bwMode="hidden">
            <a:xfrm>
              <a:off x="5376" y="4215"/>
              <a:ext cx="384"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dk2" tx1="lt1" bg2="dk1" tx2="lt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Lst>
  <p:timing>
    <p:tnLst>
      <p:par>
        <p:cTn id="1" dur="indefinite" restart="never" nodeType="tmRoot"/>
      </p:par>
    </p:tnLst>
  </p:timing>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chemeClr val="tx1"/>
          </a:solidFill>
          <a:latin typeface="Calibri" pitchFamily="34" charset="0"/>
        </a:defRPr>
      </a:lvl2pPr>
      <a:lvl3pPr algn="l" rtl="0" eaLnBrk="0" fontAlgn="base" hangingPunct="0">
        <a:spcBef>
          <a:spcPct val="0"/>
        </a:spcBef>
        <a:spcAft>
          <a:spcPct val="0"/>
        </a:spcAft>
        <a:defRPr sz="2800">
          <a:solidFill>
            <a:schemeClr val="tx1"/>
          </a:solidFill>
          <a:latin typeface="Calibri" pitchFamily="34" charset="0"/>
        </a:defRPr>
      </a:lvl3pPr>
      <a:lvl4pPr algn="l" rtl="0" eaLnBrk="0" fontAlgn="base" hangingPunct="0">
        <a:spcBef>
          <a:spcPct val="0"/>
        </a:spcBef>
        <a:spcAft>
          <a:spcPct val="0"/>
        </a:spcAft>
        <a:defRPr sz="2800">
          <a:solidFill>
            <a:schemeClr val="tx1"/>
          </a:solidFill>
          <a:latin typeface="Calibri" pitchFamily="34" charset="0"/>
        </a:defRPr>
      </a:lvl4pPr>
      <a:lvl5pPr algn="l" rtl="0" eaLnBrk="0" fontAlgn="base" hangingPunct="0">
        <a:spcBef>
          <a:spcPct val="0"/>
        </a:spcBef>
        <a:spcAft>
          <a:spcPct val="0"/>
        </a:spcAft>
        <a:defRPr sz="2800">
          <a:solidFill>
            <a:schemeClr val="tx1"/>
          </a:solidFill>
          <a:latin typeface="Calibri" pitchFamily="34" charset="0"/>
        </a:defRPr>
      </a:lvl5pPr>
      <a:lvl6pPr marL="457200" algn="l" rtl="0" fontAlgn="base">
        <a:spcBef>
          <a:spcPct val="0"/>
        </a:spcBef>
        <a:spcAft>
          <a:spcPct val="0"/>
        </a:spcAft>
        <a:defRPr sz="2800">
          <a:solidFill>
            <a:schemeClr val="tx1"/>
          </a:solidFill>
          <a:latin typeface="Calibri" pitchFamily="34" charset="0"/>
        </a:defRPr>
      </a:lvl6pPr>
      <a:lvl7pPr marL="914400" algn="l" rtl="0" fontAlgn="base">
        <a:spcBef>
          <a:spcPct val="0"/>
        </a:spcBef>
        <a:spcAft>
          <a:spcPct val="0"/>
        </a:spcAft>
        <a:defRPr sz="2800">
          <a:solidFill>
            <a:schemeClr val="tx1"/>
          </a:solidFill>
          <a:latin typeface="Calibri" pitchFamily="34" charset="0"/>
        </a:defRPr>
      </a:lvl7pPr>
      <a:lvl8pPr marL="1371600" algn="l" rtl="0" fontAlgn="base">
        <a:spcBef>
          <a:spcPct val="0"/>
        </a:spcBef>
        <a:spcAft>
          <a:spcPct val="0"/>
        </a:spcAft>
        <a:defRPr sz="2800">
          <a:solidFill>
            <a:schemeClr val="tx1"/>
          </a:solidFill>
          <a:latin typeface="Calibri" pitchFamily="34" charset="0"/>
        </a:defRPr>
      </a:lvl8pPr>
      <a:lvl9pPr marL="1828800" algn="l" rtl="0" fontAlgn="base">
        <a:spcBef>
          <a:spcPct val="0"/>
        </a:spcBef>
        <a:spcAft>
          <a:spcPct val="0"/>
        </a:spcAft>
        <a:defRPr sz="2800">
          <a:solidFill>
            <a:schemeClr val="tx1"/>
          </a:solidFill>
          <a:latin typeface="Calibri" pitchFamily="34" charset="0"/>
        </a:defRPr>
      </a:lvl9pPr>
    </p:titleStyle>
    <p:bodyStyle>
      <a:lvl1pPr marL="176213" indent="-176213" algn="l" rtl="0" eaLnBrk="0" fontAlgn="base" hangingPunct="0">
        <a:spcBef>
          <a:spcPts val="300"/>
        </a:spcBef>
        <a:spcAft>
          <a:spcPts val="600"/>
        </a:spcAft>
        <a:buClr>
          <a:schemeClr val="folHlink"/>
        </a:buClr>
        <a:buChar char="•"/>
        <a:defRPr>
          <a:solidFill>
            <a:schemeClr val="bg1"/>
          </a:solidFill>
          <a:latin typeface="+mn-lt"/>
          <a:ea typeface="+mn-ea"/>
          <a:cs typeface="+mn-cs"/>
        </a:defRPr>
      </a:lvl1pPr>
      <a:lvl2pPr marL="828675" indent="-285750" algn="l" rtl="0" eaLnBrk="0" fontAlgn="base" hangingPunct="0">
        <a:spcBef>
          <a:spcPct val="20000"/>
        </a:spcBef>
        <a:spcAft>
          <a:spcPct val="0"/>
        </a:spcAft>
        <a:buChar char="–"/>
        <a:defRPr>
          <a:solidFill>
            <a:schemeClr val="tx1"/>
          </a:solidFill>
          <a:latin typeface="+mn-lt"/>
        </a:defRPr>
      </a:lvl2pPr>
      <a:lvl3pPr marL="1236663" indent="-228600" algn="l" rtl="0" eaLnBrk="0" fontAlgn="base" hangingPunct="0">
        <a:spcBef>
          <a:spcPct val="20000"/>
        </a:spcBef>
        <a:spcAft>
          <a:spcPct val="0"/>
        </a:spcAft>
        <a:buChar char="•"/>
        <a:defRPr>
          <a:solidFill>
            <a:schemeClr val="tx1"/>
          </a:solidFill>
          <a:latin typeface="+mn-lt"/>
        </a:defRPr>
      </a:lvl3pPr>
      <a:lvl4pPr marL="164465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13" descr="2_Agenda_Chart"/>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2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11"/>
          <p:cNvSpPr>
            <a:spLocks noChangeArrowheads="1"/>
          </p:cNvSpPr>
          <p:nvPr/>
        </p:nvSpPr>
        <p:spPr bwMode="auto">
          <a:xfrm>
            <a:off x="5970588" y="5975350"/>
            <a:ext cx="117475" cy="280988"/>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spAutoFit/>
          </a:bodyPr>
          <a:lstStyle>
            <a:lvl1pPr>
              <a:defRPr sz="1400">
                <a:solidFill>
                  <a:srgbClr val="FFFFFF"/>
                </a:solidFill>
                <a:latin typeface="Arial" pitchFamily="34" charset="0"/>
              </a:defRPr>
            </a:lvl1pPr>
            <a:lvl2pPr marL="742950" indent="-285750">
              <a:defRPr sz="1400">
                <a:solidFill>
                  <a:srgbClr val="FFFFFF"/>
                </a:solidFill>
                <a:latin typeface="Arial" pitchFamily="34" charset="0"/>
              </a:defRPr>
            </a:lvl2pPr>
            <a:lvl3pPr marL="1143000" indent="-228600">
              <a:defRPr sz="1400">
                <a:solidFill>
                  <a:srgbClr val="FFFFFF"/>
                </a:solidFill>
                <a:latin typeface="Arial" pitchFamily="34" charset="0"/>
              </a:defRPr>
            </a:lvl3pPr>
            <a:lvl4pPr marL="1600200" indent="-228600">
              <a:defRPr sz="1400">
                <a:solidFill>
                  <a:srgbClr val="FFFFFF"/>
                </a:solidFill>
                <a:latin typeface="Arial" pitchFamily="34" charset="0"/>
              </a:defRPr>
            </a:lvl4pPr>
            <a:lvl5pPr marL="2057400" indent="-228600">
              <a:defRPr sz="1400">
                <a:solidFill>
                  <a:srgbClr val="FFFFFF"/>
                </a:solidFill>
                <a:latin typeface="Arial" pitchFamily="34" charset="0"/>
              </a:defRPr>
            </a:lvl5pPr>
            <a:lvl6pPr marL="2514600" indent="-228600" algn="ctr" eaLnBrk="0" fontAlgn="base" hangingPunct="0">
              <a:lnSpc>
                <a:spcPct val="85000"/>
              </a:lnSpc>
              <a:spcBef>
                <a:spcPct val="0"/>
              </a:spcBef>
              <a:spcAft>
                <a:spcPct val="0"/>
              </a:spcAft>
              <a:defRPr sz="1400">
                <a:solidFill>
                  <a:srgbClr val="FFFFFF"/>
                </a:solidFill>
                <a:latin typeface="Arial" pitchFamily="34" charset="0"/>
              </a:defRPr>
            </a:lvl6pPr>
            <a:lvl7pPr marL="2971800" indent="-228600" algn="ctr" eaLnBrk="0" fontAlgn="base" hangingPunct="0">
              <a:lnSpc>
                <a:spcPct val="85000"/>
              </a:lnSpc>
              <a:spcBef>
                <a:spcPct val="0"/>
              </a:spcBef>
              <a:spcAft>
                <a:spcPct val="0"/>
              </a:spcAft>
              <a:defRPr sz="1400">
                <a:solidFill>
                  <a:srgbClr val="FFFFFF"/>
                </a:solidFill>
                <a:latin typeface="Arial" pitchFamily="34" charset="0"/>
              </a:defRPr>
            </a:lvl7pPr>
            <a:lvl8pPr marL="3429000" indent="-228600" algn="ctr" eaLnBrk="0" fontAlgn="base" hangingPunct="0">
              <a:lnSpc>
                <a:spcPct val="85000"/>
              </a:lnSpc>
              <a:spcBef>
                <a:spcPct val="0"/>
              </a:spcBef>
              <a:spcAft>
                <a:spcPct val="0"/>
              </a:spcAft>
              <a:defRPr sz="1400">
                <a:solidFill>
                  <a:srgbClr val="FFFFFF"/>
                </a:solidFill>
                <a:latin typeface="Arial" pitchFamily="34" charset="0"/>
              </a:defRPr>
            </a:lvl8pPr>
            <a:lvl9pPr marL="3886200" indent="-228600" algn="ctr" eaLnBrk="0" fontAlgn="base" hangingPunct="0">
              <a:lnSpc>
                <a:spcPct val="85000"/>
              </a:lnSpc>
              <a:spcBef>
                <a:spcPct val="0"/>
              </a:spcBef>
              <a:spcAft>
                <a:spcPct val="0"/>
              </a:spcAft>
              <a:defRPr sz="1400">
                <a:solidFill>
                  <a:srgbClr val="FFFFFF"/>
                </a:solidFill>
                <a:latin typeface="Arial" pitchFamily="34" charset="0"/>
              </a:defRPr>
            </a:lvl9pPr>
          </a:lstStyle>
          <a:p>
            <a:pPr algn="l" eaLnBrk="1" hangingPunct="1">
              <a:lnSpc>
                <a:spcPct val="115000"/>
              </a:lnSpc>
              <a:spcBef>
                <a:spcPts val="600"/>
              </a:spcBef>
              <a:spcAft>
                <a:spcPts val="600"/>
              </a:spcAft>
              <a:buClr>
                <a:schemeClr val="folHlink"/>
              </a:buClr>
              <a:buFont typeface="Wingdings" pitchFamily="2" charset="2"/>
              <a:buChar char="w"/>
              <a:defRPr/>
            </a:pPr>
            <a:endParaRPr lang="en-US" altLang="en-US" sz="1600" b="1" smtClean="0">
              <a:solidFill>
                <a:schemeClr val="tx1"/>
              </a:solidFill>
            </a:endParaRPr>
          </a:p>
        </p:txBody>
      </p:sp>
      <p:pic>
        <p:nvPicPr>
          <p:cNvPr id="6148" name="Picture 25" descr="Logo_HelthCar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19875" y="6040438"/>
            <a:ext cx="2524125"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Picture 8" descr="RZ_Template_HC"/>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2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25" descr="Logo_HelthCar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19875" y="6040438"/>
            <a:ext cx="2524125"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8"/>
          <p:cNvSpPr>
            <a:spLocks noGrp="1" noChangeArrowheads="1"/>
          </p:cNvSpPr>
          <p:nvPr>
            <p:ph type="title"/>
          </p:nvPr>
        </p:nvSpPr>
        <p:spPr bwMode="auto">
          <a:xfrm>
            <a:off x="466725" y="388938"/>
            <a:ext cx="8062913"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Mastertitelformat bearbeiten</a:t>
            </a:r>
            <a:endParaRPr lang="en-GB" altLang="en-US" smtClean="0"/>
          </a:p>
        </p:txBody>
      </p:sp>
      <p:sp>
        <p:nvSpPr>
          <p:cNvPr id="7173" name="Rectangle 11"/>
          <p:cNvSpPr>
            <a:spLocks noGrp="1" noChangeArrowheads="1"/>
          </p:cNvSpPr>
          <p:nvPr>
            <p:ph type="body" idx="1"/>
          </p:nvPr>
        </p:nvSpPr>
        <p:spPr bwMode="auto">
          <a:xfrm>
            <a:off x="474663" y="1600200"/>
            <a:ext cx="8062912"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Mastertextformat bearbeiten</a:t>
            </a:r>
          </a:p>
          <a:p>
            <a:pPr lvl="1"/>
            <a:r>
              <a:rPr lang="en-US" altLang="en-US" smtClean="0"/>
              <a:t>Zweite Ebene</a:t>
            </a:r>
          </a:p>
        </p:txBody>
      </p:sp>
      <p:sp>
        <p:nvSpPr>
          <p:cNvPr id="7174" name="Text Box 12"/>
          <p:cNvSpPr txBox="1">
            <a:spLocks noChangeArrowheads="1"/>
          </p:cNvSpPr>
          <p:nvPr userDrawn="1"/>
        </p:nvSpPr>
        <p:spPr bwMode="white">
          <a:xfrm>
            <a:off x="549275" y="6581775"/>
            <a:ext cx="1830388"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b">
            <a:spAutoFit/>
          </a:bodyPr>
          <a:lstStyle>
            <a:lvl1pPr defTabSz="968375">
              <a:defRPr sz="1400">
                <a:solidFill>
                  <a:srgbClr val="FFFFFF"/>
                </a:solidFill>
                <a:latin typeface="Arial" pitchFamily="34" charset="0"/>
              </a:defRPr>
            </a:lvl1pPr>
            <a:lvl2pPr marL="742950" indent="-285750" defTabSz="968375">
              <a:defRPr sz="1400">
                <a:solidFill>
                  <a:srgbClr val="FFFFFF"/>
                </a:solidFill>
                <a:latin typeface="Arial" pitchFamily="34" charset="0"/>
              </a:defRPr>
            </a:lvl2pPr>
            <a:lvl3pPr marL="1143000" indent="-228600" defTabSz="968375">
              <a:defRPr sz="1400">
                <a:solidFill>
                  <a:srgbClr val="FFFFFF"/>
                </a:solidFill>
                <a:latin typeface="Arial" pitchFamily="34" charset="0"/>
              </a:defRPr>
            </a:lvl3pPr>
            <a:lvl4pPr marL="1600200" indent="-228600" defTabSz="968375">
              <a:defRPr sz="1400">
                <a:solidFill>
                  <a:srgbClr val="FFFFFF"/>
                </a:solidFill>
                <a:latin typeface="Arial" pitchFamily="34" charset="0"/>
              </a:defRPr>
            </a:lvl4pPr>
            <a:lvl5pPr marL="2057400" indent="-228600" defTabSz="968375">
              <a:defRPr sz="1400">
                <a:solidFill>
                  <a:srgbClr val="FFFFFF"/>
                </a:solidFill>
                <a:latin typeface="Arial" pitchFamily="34" charset="0"/>
              </a:defRPr>
            </a:lvl5pPr>
            <a:lvl6pPr marL="2514600" indent="-228600" algn="ctr" defTabSz="968375" eaLnBrk="0" fontAlgn="base" hangingPunct="0">
              <a:lnSpc>
                <a:spcPct val="85000"/>
              </a:lnSpc>
              <a:spcBef>
                <a:spcPct val="0"/>
              </a:spcBef>
              <a:spcAft>
                <a:spcPct val="0"/>
              </a:spcAft>
              <a:defRPr sz="1400">
                <a:solidFill>
                  <a:srgbClr val="FFFFFF"/>
                </a:solidFill>
                <a:latin typeface="Arial" pitchFamily="34" charset="0"/>
              </a:defRPr>
            </a:lvl6pPr>
            <a:lvl7pPr marL="2971800" indent="-228600" algn="ctr" defTabSz="968375" eaLnBrk="0" fontAlgn="base" hangingPunct="0">
              <a:lnSpc>
                <a:spcPct val="85000"/>
              </a:lnSpc>
              <a:spcBef>
                <a:spcPct val="0"/>
              </a:spcBef>
              <a:spcAft>
                <a:spcPct val="0"/>
              </a:spcAft>
              <a:defRPr sz="1400">
                <a:solidFill>
                  <a:srgbClr val="FFFFFF"/>
                </a:solidFill>
                <a:latin typeface="Arial" pitchFamily="34" charset="0"/>
              </a:defRPr>
            </a:lvl7pPr>
            <a:lvl8pPr marL="3429000" indent="-228600" algn="ctr" defTabSz="968375" eaLnBrk="0" fontAlgn="base" hangingPunct="0">
              <a:lnSpc>
                <a:spcPct val="85000"/>
              </a:lnSpc>
              <a:spcBef>
                <a:spcPct val="0"/>
              </a:spcBef>
              <a:spcAft>
                <a:spcPct val="0"/>
              </a:spcAft>
              <a:defRPr sz="1400">
                <a:solidFill>
                  <a:srgbClr val="FFFFFF"/>
                </a:solidFill>
                <a:latin typeface="Arial" pitchFamily="34" charset="0"/>
              </a:defRPr>
            </a:lvl8pPr>
            <a:lvl9pPr marL="3886200" indent="-228600" algn="ctr" defTabSz="968375" eaLnBrk="0" fontAlgn="base" hangingPunct="0">
              <a:lnSpc>
                <a:spcPct val="85000"/>
              </a:lnSpc>
              <a:spcBef>
                <a:spcPct val="0"/>
              </a:spcBef>
              <a:spcAft>
                <a:spcPct val="0"/>
              </a:spcAft>
              <a:defRPr sz="1400">
                <a:solidFill>
                  <a:srgbClr val="FFFFFF"/>
                </a:solidFill>
                <a:latin typeface="Arial" pitchFamily="34" charset="0"/>
              </a:defRPr>
            </a:lvl9pPr>
          </a:lstStyle>
          <a:p>
            <a:pPr algn="l">
              <a:defRPr/>
            </a:pPr>
            <a:r>
              <a:rPr lang="de-DE" sz="800" smtClean="0">
                <a:solidFill>
                  <a:srgbClr val="0880D5"/>
                </a:solidFill>
                <a:latin typeface="Calibri" pitchFamily="34" charset="0"/>
                <a:cs typeface="Arial" pitchFamily="34" charset="0"/>
              </a:rPr>
              <a:t>Expert Panel on Personalised Nutrition </a:t>
            </a:r>
            <a:r>
              <a:rPr lang="en-US" sz="800" smtClean="0">
                <a:solidFill>
                  <a:srgbClr val="0880D5"/>
                </a:solidFill>
                <a:latin typeface="Calibri" pitchFamily="34" charset="0"/>
                <a:cs typeface="Arial" pitchFamily="34" charset="0"/>
                <a:sym typeface="Wingdings" pitchFamily="2" charset="2"/>
              </a:rPr>
              <a:t></a:t>
            </a:r>
            <a:r>
              <a:rPr lang="en-US" sz="800" smtClean="0">
                <a:solidFill>
                  <a:srgbClr val="0880D5"/>
                </a:solidFill>
                <a:latin typeface="Calibri" pitchFamily="34" charset="0"/>
                <a:cs typeface="Arial" pitchFamily="34" charset="0"/>
              </a:rPr>
              <a:t> </a:t>
            </a:r>
            <a:fld id="{A81892B2-BA5A-450E-AA38-0BA070830811}" type="slidenum">
              <a:rPr lang="de-DE" sz="800" smtClean="0">
                <a:solidFill>
                  <a:srgbClr val="0880D5"/>
                </a:solidFill>
                <a:latin typeface="Calibri" pitchFamily="34" charset="0"/>
                <a:cs typeface="Arial" pitchFamily="34" charset="0"/>
              </a:rPr>
              <a:pPr algn="l">
                <a:defRPr/>
              </a:pPr>
              <a:t>‹#›</a:t>
            </a:fld>
            <a:r>
              <a:rPr lang="de-DE" sz="800" smtClean="0">
                <a:solidFill>
                  <a:srgbClr val="0880D5"/>
                </a:solidFill>
                <a:latin typeface="Calibri" pitchFamily="34" charset="0"/>
                <a:cs typeface="Arial" pitchFamily="34" charset="0"/>
              </a:rPr>
              <a:t> </a:t>
            </a:r>
          </a:p>
        </p:txBody>
      </p:sp>
    </p:spTree>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Lst>
  <p:transition spd="med"/>
  <p:timing>
    <p:tnLst>
      <p:par>
        <p:cTn id="1" dur="indefinite" restart="never" nodeType="tmRoot"/>
      </p:par>
    </p:tnLst>
  </p:timing>
  <p:hf sldNum="0" hdr="0" ftr="0"/>
  <p:txStyles>
    <p:titleStyle>
      <a:lvl1pPr algn="l" rtl="0" eaLnBrk="0" fontAlgn="base" hangingPunct="0">
        <a:spcBef>
          <a:spcPct val="0"/>
        </a:spcBef>
        <a:spcAft>
          <a:spcPct val="0"/>
        </a:spcAft>
        <a:defRPr sz="2800">
          <a:solidFill>
            <a:srgbClr val="FFFFFF"/>
          </a:solidFill>
          <a:latin typeface="+mj-lt"/>
          <a:ea typeface="+mj-ea"/>
          <a:cs typeface="+mj-cs"/>
        </a:defRPr>
      </a:lvl1pPr>
      <a:lvl2pPr algn="l" rtl="0" eaLnBrk="0" fontAlgn="base" hangingPunct="0">
        <a:spcBef>
          <a:spcPct val="0"/>
        </a:spcBef>
        <a:spcAft>
          <a:spcPct val="0"/>
        </a:spcAft>
        <a:defRPr sz="2800">
          <a:solidFill>
            <a:srgbClr val="FFFFFF"/>
          </a:solidFill>
          <a:latin typeface="Calibri" pitchFamily="34" charset="0"/>
        </a:defRPr>
      </a:lvl2pPr>
      <a:lvl3pPr algn="l" rtl="0" eaLnBrk="0" fontAlgn="base" hangingPunct="0">
        <a:spcBef>
          <a:spcPct val="0"/>
        </a:spcBef>
        <a:spcAft>
          <a:spcPct val="0"/>
        </a:spcAft>
        <a:defRPr sz="2800">
          <a:solidFill>
            <a:srgbClr val="FFFFFF"/>
          </a:solidFill>
          <a:latin typeface="Calibri" pitchFamily="34" charset="0"/>
        </a:defRPr>
      </a:lvl3pPr>
      <a:lvl4pPr algn="l" rtl="0" eaLnBrk="0" fontAlgn="base" hangingPunct="0">
        <a:spcBef>
          <a:spcPct val="0"/>
        </a:spcBef>
        <a:spcAft>
          <a:spcPct val="0"/>
        </a:spcAft>
        <a:defRPr sz="2800">
          <a:solidFill>
            <a:srgbClr val="FFFFFF"/>
          </a:solidFill>
          <a:latin typeface="Calibri" pitchFamily="34" charset="0"/>
        </a:defRPr>
      </a:lvl4pPr>
      <a:lvl5pPr algn="l" rtl="0" eaLnBrk="0" fontAlgn="base" hangingPunct="0">
        <a:spcBef>
          <a:spcPct val="0"/>
        </a:spcBef>
        <a:spcAft>
          <a:spcPct val="0"/>
        </a:spcAft>
        <a:defRPr sz="2800">
          <a:solidFill>
            <a:srgbClr val="FFFFFF"/>
          </a:solidFill>
          <a:latin typeface="Calibri" pitchFamily="34" charset="0"/>
        </a:defRPr>
      </a:lvl5pPr>
      <a:lvl6pPr marL="457200" algn="l" rtl="0" eaLnBrk="0" fontAlgn="base" hangingPunct="0">
        <a:spcBef>
          <a:spcPct val="0"/>
        </a:spcBef>
        <a:spcAft>
          <a:spcPct val="0"/>
        </a:spcAft>
        <a:defRPr sz="2800">
          <a:solidFill>
            <a:srgbClr val="FFFFFF"/>
          </a:solidFill>
          <a:latin typeface="Calibri" pitchFamily="34" charset="0"/>
        </a:defRPr>
      </a:lvl6pPr>
      <a:lvl7pPr marL="914400" algn="l" rtl="0" eaLnBrk="0" fontAlgn="base" hangingPunct="0">
        <a:spcBef>
          <a:spcPct val="0"/>
        </a:spcBef>
        <a:spcAft>
          <a:spcPct val="0"/>
        </a:spcAft>
        <a:defRPr sz="2800">
          <a:solidFill>
            <a:srgbClr val="FFFFFF"/>
          </a:solidFill>
          <a:latin typeface="Calibri" pitchFamily="34" charset="0"/>
        </a:defRPr>
      </a:lvl7pPr>
      <a:lvl8pPr marL="1371600" algn="l" rtl="0" eaLnBrk="0" fontAlgn="base" hangingPunct="0">
        <a:spcBef>
          <a:spcPct val="0"/>
        </a:spcBef>
        <a:spcAft>
          <a:spcPct val="0"/>
        </a:spcAft>
        <a:defRPr sz="2800">
          <a:solidFill>
            <a:srgbClr val="FFFFFF"/>
          </a:solidFill>
          <a:latin typeface="Calibri" pitchFamily="34" charset="0"/>
        </a:defRPr>
      </a:lvl8pPr>
      <a:lvl9pPr marL="1828800" algn="l" rtl="0" eaLnBrk="0" fontAlgn="base" hangingPunct="0">
        <a:spcBef>
          <a:spcPct val="0"/>
        </a:spcBef>
        <a:spcAft>
          <a:spcPct val="0"/>
        </a:spcAft>
        <a:defRPr sz="2800">
          <a:solidFill>
            <a:srgbClr val="FFFFFF"/>
          </a:solidFill>
          <a:latin typeface="Calibri" pitchFamily="34" charset="0"/>
        </a:defRPr>
      </a:lvl9pPr>
    </p:titleStyle>
    <p:bodyStyle>
      <a:lvl1pPr marL="180975" indent="-180975" algn="l" rtl="0" eaLnBrk="0" fontAlgn="base" hangingPunct="0">
        <a:spcBef>
          <a:spcPts val="300"/>
        </a:spcBef>
        <a:spcAft>
          <a:spcPts val="600"/>
        </a:spcAft>
        <a:buClr>
          <a:srgbClr val="00397E"/>
        </a:buClr>
        <a:buFont typeface="Wingdings" pitchFamily="2" charset="2"/>
        <a:buChar char="§"/>
        <a:defRPr sz="2000">
          <a:solidFill>
            <a:srgbClr val="000000"/>
          </a:solidFill>
          <a:latin typeface="+mn-lt"/>
          <a:ea typeface="+mn-ea"/>
          <a:cs typeface="+mn-cs"/>
        </a:defRPr>
      </a:lvl1pPr>
      <a:lvl2pPr marL="742950" indent="-285750" algn="l" rtl="0" eaLnBrk="0" fontAlgn="base" hangingPunct="0">
        <a:spcBef>
          <a:spcPts val="300"/>
        </a:spcBef>
        <a:spcAft>
          <a:spcPts val="600"/>
        </a:spcAft>
        <a:buClr>
          <a:srgbClr val="00397E"/>
        </a:buClr>
        <a:buFont typeface="Wingdings" pitchFamily="2" charset="2"/>
        <a:buChar char="§"/>
        <a:defRPr sz="2000">
          <a:solidFill>
            <a:srgbClr val="000000"/>
          </a:solidFill>
          <a:latin typeface="+mn-lt"/>
        </a:defRPr>
      </a:lvl2pPr>
      <a:lvl3pPr marL="1144588" indent="-228600" algn="l" rtl="0" eaLnBrk="0" fontAlgn="base" hangingPunct="0">
        <a:spcBef>
          <a:spcPct val="20000"/>
        </a:spcBef>
        <a:spcAft>
          <a:spcPct val="0"/>
        </a:spcAft>
        <a:buChar char="•"/>
        <a:defRPr sz="2000">
          <a:solidFill>
            <a:srgbClr val="000000"/>
          </a:solidFill>
          <a:latin typeface="Arial" pitchFamily="34" charset="0"/>
        </a:defRPr>
      </a:lvl3pPr>
      <a:lvl4pPr marL="1600200" indent="-228600" algn="l" rtl="0" eaLnBrk="0" fontAlgn="base" hangingPunct="0">
        <a:spcBef>
          <a:spcPct val="20000"/>
        </a:spcBef>
        <a:spcAft>
          <a:spcPct val="0"/>
        </a:spcAft>
        <a:buChar char="–"/>
        <a:defRPr sz="2000">
          <a:solidFill>
            <a:srgbClr val="000000"/>
          </a:solidFill>
          <a:latin typeface="Arial" pitchFamily="34" charset="0"/>
        </a:defRPr>
      </a:lvl4pPr>
      <a:lvl5pPr marL="2057400" indent="-228600" algn="l" rtl="0" eaLnBrk="0" fontAlgn="base" hangingPunct="0">
        <a:spcBef>
          <a:spcPct val="20000"/>
        </a:spcBef>
        <a:spcAft>
          <a:spcPct val="0"/>
        </a:spcAft>
        <a:buChar char="»"/>
        <a:defRPr sz="2000">
          <a:solidFill>
            <a:srgbClr val="000000"/>
          </a:solidFill>
          <a:latin typeface="Arial" pitchFamily="34" charset="0"/>
        </a:defRPr>
      </a:lvl5pPr>
      <a:lvl6pPr marL="2514600" indent="-228600" algn="l" rtl="0" eaLnBrk="0" fontAlgn="base" hangingPunct="0">
        <a:spcBef>
          <a:spcPct val="20000"/>
        </a:spcBef>
        <a:spcAft>
          <a:spcPct val="0"/>
        </a:spcAft>
        <a:buChar char="»"/>
        <a:defRPr sz="2000">
          <a:solidFill>
            <a:srgbClr val="000000"/>
          </a:solidFill>
          <a:latin typeface="Arial" pitchFamily="34" charset="0"/>
        </a:defRPr>
      </a:lvl6pPr>
      <a:lvl7pPr marL="2971800" indent="-228600" algn="l" rtl="0" eaLnBrk="0" fontAlgn="base" hangingPunct="0">
        <a:spcBef>
          <a:spcPct val="20000"/>
        </a:spcBef>
        <a:spcAft>
          <a:spcPct val="0"/>
        </a:spcAft>
        <a:buChar char="»"/>
        <a:defRPr sz="2000">
          <a:solidFill>
            <a:srgbClr val="000000"/>
          </a:solidFill>
          <a:latin typeface="Arial" pitchFamily="34" charset="0"/>
        </a:defRPr>
      </a:lvl7pPr>
      <a:lvl8pPr marL="3429000" indent="-228600" algn="l" rtl="0" eaLnBrk="0" fontAlgn="base" hangingPunct="0">
        <a:spcBef>
          <a:spcPct val="20000"/>
        </a:spcBef>
        <a:spcAft>
          <a:spcPct val="0"/>
        </a:spcAft>
        <a:buChar char="»"/>
        <a:defRPr sz="2000">
          <a:solidFill>
            <a:srgbClr val="000000"/>
          </a:solidFill>
          <a:latin typeface="Arial" pitchFamily="34" charset="0"/>
        </a:defRPr>
      </a:lvl8pPr>
      <a:lvl9pPr marL="3886200" indent="-228600" algn="l" rtl="0" eaLnBrk="0" fontAlgn="base" hangingPunct="0">
        <a:spcBef>
          <a:spcPct val="20000"/>
        </a:spcBef>
        <a:spcAft>
          <a:spcPct val="0"/>
        </a:spcAft>
        <a:buChar char="»"/>
        <a:defRPr sz="2000">
          <a:solidFill>
            <a:srgbClr val="000000"/>
          </a:solidFill>
          <a:latin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8194" name="Group 2"/>
          <p:cNvGrpSpPr>
            <a:grpSpLocks/>
          </p:cNvGrpSpPr>
          <p:nvPr userDrawn="1"/>
        </p:nvGrpSpPr>
        <p:grpSpPr bwMode="auto">
          <a:xfrm>
            <a:off x="-1588" y="0"/>
            <a:ext cx="9145588" cy="6859588"/>
            <a:chOff x="-1" y="0"/>
            <a:chExt cx="5761" cy="4321"/>
          </a:xfrm>
        </p:grpSpPr>
        <p:pic>
          <p:nvPicPr>
            <p:cNvPr id="8201"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5761" cy="4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16" y="59"/>
              <a:ext cx="1344" cy="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195" name="Rectangle 5"/>
          <p:cNvSpPr>
            <a:spLocks noGrp="1" noChangeArrowheads="1"/>
          </p:cNvSpPr>
          <p:nvPr>
            <p:ph type="title"/>
          </p:nvPr>
        </p:nvSpPr>
        <p:spPr bwMode="auto">
          <a:xfrm>
            <a:off x="304800" y="5334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8196" name="Rectangle 6"/>
          <p:cNvSpPr>
            <a:spLocks noGrp="1" noChangeArrowheads="1"/>
          </p:cNvSpPr>
          <p:nvPr>
            <p:ph type="body" idx="1"/>
          </p:nvPr>
        </p:nvSpPr>
        <p:spPr bwMode="auto">
          <a:xfrm>
            <a:off x="304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6503" name="Rectangle 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pPr>
              <a:defRPr/>
            </a:pPr>
            <a:endParaRPr lang="en-US"/>
          </a:p>
        </p:txBody>
      </p:sp>
      <p:sp>
        <p:nvSpPr>
          <p:cNvPr id="106504" name="Rectangle 8"/>
          <p:cNvSpPr>
            <a:spLocks noGrp="1" noChangeArrowheads="1"/>
          </p:cNvSpPr>
          <p:nvPr>
            <p:ph type="sldNum" sz="quarter" idx="4"/>
          </p:nvPr>
        </p:nvSpPr>
        <p:spPr bwMode="auto">
          <a:xfrm>
            <a:off x="361315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vl1pPr>
          </a:lstStyle>
          <a:p>
            <a:pPr>
              <a:defRPr/>
            </a:pPr>
            <a:fld id="{2E7BD0FC-5279-4C40-8131-FECE1D05B467}" type="slidenum">
              <a:rPr lang="en-US"/>
              <a:pPr>
                <a:defRPr/>
              </a:pPr>
              <a:t>‹#›</a:t>
            </a:fld>
            <a:endParaRPr lang="en-US"/>
          </a:p>
        </p:txBody>
      </p:sp>
      <p:sp>
        <p:nvSpPr>
          <p:cNvPr id="8199" name="Line 9"/>
          <p:cNvSpPr>
            <a:spLocks noChangeShapeType="1"/>
          </p:cNvSpPr>
          <p:nvPr userDrawn="1"/>
        </p:nvSpPr>
        <p:spPr bwMode="auto">
          <a:xfrm>
            <a:off x="381000" y="1447800"/>
            <a:ext cx="5867400" cy="0"/>
          </a:xfrm>
          <a:prstGeom prst="line">
            <a:avLst/>
          </a:prstGeom>
          <a:noFill/>
          <a:ln w="1905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GB"/>
          </a:p>
        </p:txBody>
      </p:sp>
      <p:pic>
        <p:nvPicPr>
          <p:cNvPr id="8200" name="Picture 10"/>
          <p:cNvPicPr>
            <a:picLocks noChangeAspect="1" noChangeArrowheads="1"/>
          </p:cNvPicPr>
          <p:nvPr userDrawn="1"/>
        </p:nvPicPr>
        <p:blipFill>
          <a:blip r:embed="rId4">
            <a:extLst>
              <a:ext uri="{28A0092B-C50C-407E-A947-70E740481C1C}">
                <a14:useLocalDpi xmlns:a14="http://schemas.microsoft.com/office/drawing/2010/main" val="0"/>
              </a:ext>
            </a:extLst>
          </a:blip>
          <a:srcRect l="75577" b="85190"/>
          <a:stretch>
            <a:fillRect/>
          </a:stretch>
        </p:blipFill>
        <p:spPr bwMode="auto">
          <a:xfrm>
            <a:off x="6911975" y="0"/>
            <a:ext cx="22336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hf hdr="0" ftr="0" dt="0"/>
  <p:txStyles>
    <p:title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Calibri" pitchFamily="34" charset="0"/>
        </a:defRPr>
      </a:lvl2pPr>
      <a:lvl3pPr algn="l" rtl="0" eaLnBrk="0" fontAlgn="base" hangingPunct="0">
        <a:spcBef>
          <a:spcPct val="0"/>
        </a:spcBef>
        <a:spcAft>
          <a:spcPct val="0"/>
        </a:spcAft>
        <a:defRPr sz="2800" b="1">
          <a:solidFill>
            <a:schemeClr val="tx2"/>
          </a:solidFill>
          <a:latin typeface="Calibri" pitchFamily="34" charset="0"/>
        </a:defRPr>
      </a:lvl3pPr>
      <a:lvl4pPr algn="l" rtl="0" eaLnBrk="0" fontAlgn="base" hangingPunct="0">
        <a:spcBef>
          <a:spcPct val="0"/>
        </a:spcBef>
        <a:spcAft>
          <a:spcPct val="0"/>
        </a:spcAft>
        <a:defRPr sz="2800" b="1">
          <a:solidFill>
            <a:schemeClr val="tx2"/>
          </a:solidFill>
          <a:latin typeface="Calibri" pitchFamily="34" charset="0"/>
        </a:defRPr>
      </a:lvl4pPr>
      <a:lvl5pPr algn="l" rtl="0" eaLnBrk="0" fontAlgn="base" hangingPunct="0">
        <a:spcBef>
          <a:spcPct val="0"/>
        </a:spcBef>
        <a:spcAft>
          <a:spcPct val="0"/>
        </a:spcAft>
        <a:defRPr sz="2800" b="1">
          <a:solidFill>
            <a:schemeClr val="tx2"/>
          </a:solidFill>
          <a:latin typeface="Calibri" pitchFamily="34" charset="0"/>
        </a:defRPr>
      </a:lvl5pPr>
      <a:lvl6pPr marL="457200" algn="l" rtl="0" fontAlgn="base">
        <a:spcBef>
          <a:spcPct val="0"/>
        </a:spcBef>
        <a:spcAft>
          <a:spcPct val="0"/>
        </a:spcAft>
        <a:defRPr sz="2800" b="1">
          <a:solidFill>
            <a:schemeClr val="tx2"/>
          </a:solidFill>
          <a:latin typeface="Calibri" pitchFamily="34" charset="0"/>
        </a:defRPr>
      </a:lvl6pPr>
      <a:lvl7pPr marL="914400" algn="l" rtl="0" fontAlgn="base">
        <a:spcBef>
          <a:spcPct val="0"/>
        </a:spcBef>
        <a:spcAft>
          <a:spcPct val="0"/>
        </a:spcAft>
        <a:defRPr sz="2800" b="1">
          <a:solidFill>
            <a:schemeClr val="tx2"/>
          </a:solidFill>
          <a:latin typeface="Calibri" pitchFamily="34" charset="0"/>
        </a:defRPr>
      </a:lvl7pPr>
      <a:lvl8pPr marL="1371600" algn="l" rtl="0" fontAlgn="base">
        <a:spcBef>
          <a:spcPct val="0"/>
        </a:spcBef>
        <a:spcAft>
          <a:spcPct val="0"/>
        </a:spcAft>
        <a:defRPr sz="2800" b="1">
          <a:solidFill>
            <a:schemeClr val="tx2"/>
          </a:solidFill>
          <a:latin typeface="Calibri" pitchFamily="34" charset="0"/>
        </a:defRPr>
      </a:lvl8pPr>
      <a:lvl9pPr marL="1828800" algn="l" rtl="0" fontAlgn="base">
        <a:spcBef>
          <a:spcPct val="0"/>
        </a:spcBef>
        <a:spcAft>
          <a:spcPct val="0"/>
        </a:spcAft>
        <a:defRPr sz="2800" b="1">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9218" name="Group 2"/>
          <p:cNvGrpSpPr>
            <a:grpSpLocks/>
          </p:cNvGrpSpPr>
          <p:nvPr userDrawn="1"/>
        </p:nvGrpSpPr>
        <p:grpSpPr bwMode="auto">
          <a:xfrm>
            <a:off x="-1588" y="0"/>
            <a:ext cx="9145588" cy="6859588"/>
            <a:chOff x="-1" y="0"/>
            <a:chExt cx="5761" cy="4321"/>
          </a:xfrm>
        </p:grpSpPr>
        <p:pic>
          <p:nvPicPr>
            <p:cNvPr id="9225"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5761" cy="4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16" y="59"/>
              <a:ext cx="1344" cy="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219" name="Rectangle 5"/>
          <p:cNvSpPr>
            <a:spLocks noGrp="1" noChangeArrowheads="1"/>
          </p:cNvSpPr>
          <p:nvPr>
            <p:ph type="title"/>
          </p:nvPr>
        </p:nvSpPr>
        <p:spPr bwMode="auto">
          <a:xfrm>
            <a:off x="304800" y="5334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9220" name="Rectangle 6"/>
          <p:cNvSpPr>
            <a:spLocks noGrp="1" noChangeArrowheads="1"/>
          </p:cNvSpPr>
          <p:nvPr>
            <p:ph type="body" idx="1"/>
          </p:nvPr>
        </p:nvSpPr>
        <p:spPr bwMode="auto">
          <a:xfrm>
            <a:off x="304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1079" name="Rectangle 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pPr>
              <a:defRPr/>
            </a:pPr>
            <a:endParaRPr lang="en-US"/>
          </a:p>
        </p:txBody>
      </p:sp>
      <p:sp>
        <p:nvSpPr>
          <p:cNvPr id="131080" name="Rectangle 8"/>
          <p:cNvSpPr>
            <a:spLocks noGrp="1" noChangeArrowheads="1"/>
          </p:cNvSpPr>
          <p:nvPr>
            <p:ph type="sldNum" sz="quarter" idx="4"/>
          </p:nvPr>
        </p:nvSpPr>
        <p:spPr bwMode="auto">
          <a:xfrm>
            <a:off x="361315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vl1pPr>
          </a:lstStyle>
          <a:p>
            <a:pPr>
              <a:defRPr/>
            </a:pPr>
            <a:fld id="{8EDAA559-6DE7-44F7-9150-2EA3D523FE8B}" type="slidenum">
              <a:rPr lang="en-US"/>
              <a:pPr>
                <a:defRPr/>
              </a:pPr>
              <a:t>‹#›</a:t>
            </a:fld>
            <a:endParaRPr lang="en-US"/>
          </a:p>
        </p:txBody>
      </p:sp>
      <p:sp>
        <p:nvSpPr>
          <p:cNvPr id="9223" name="Line 9"/>
          <p:cNvSpPr>
            <a:spLocks noChangeShapeType="1"/>
          </p:cNvSpPr>
          <p:nvPr userDrawn="1"/>
        </p:nvSpPr>
        <p:spPr bwMode="auto">
          <a:xfrm>
            <a:off x="381000" y="1447800"/>
            <a:ext cx="5867400" cy="0"/>
          </a:xfrm>
          <a:prstGeom prst="line">
            <a:avLst/>
          </a:prstGeom>
          <a:noFill/>
          <a:ln w="19050">
            <a:solidFill>
              <a:schemeClr val="folHlink"/>
            </a:solidFill>
            <a:round/>
            <a:headEnd/>
            <a:tailEnd/>
          </a:ln>
          <a:extLst>
            <a:ext uri="{909E8E84-426E-40DD-AFC4-6F175D3DCCD1}">
              <a14:hiddenFill xmlns:a14="http://schemas.microsoft.com/office/drawing/2010/main">
                <a:noFill/>
              </a14:hiddenFill>
            </a:ext>
          </a:extLst>
        </p:spPr>
        <p:txBody>
          <a:bodyPr/>
          <a:lstStyle/>
          <a:p>
            <a:endParaRPr lang="en-GB"/>
          </a:p>
        </p:txBody>
      </p:sp>
      <p:pic>
        <p:nvPicPr>
          <p:cNvPr id="9224" name="Picture 10"/>
          <p:cNvPicPr>
            <a:picLocks noChangeAspect="1" noChangeArrowheads="1"/>
          </p:cNvPicPr>
          <p:nvPr userDrawn="1"/>
        </p:nvPicPr>
        <p:blipFill>
          <a:blip r:embed="rId4">
            <a:extLst>
              <a:ext uri="{28A0092B-C50C-407E-A947-70E740481C1C}">
                <a14:useLocalDpi xmlns:a14="http://schemas.microsoft.com/office/drawing/2010/main" val="0"/>
              </a:ext>
            </a:extLst>
          </a:blip>
          <a:srcRect l="75577" b="85190"/>
          <a:stretch>
            <a:fillRect/>
          </a:stretch>
        </p:blipFill>
        <p:spPr bwMode="auto">
          <a:xfrm>
            <a:off x="6911975" y="0"/>
            <a:ext cx="22336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hf hdr="0" ftr="0" dt="0"/>
  <p:txStyles>
    <p:title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Calibri" pitchFamily="34" charset="0"/>
        </a:defRPr>
      </a:lvl2pPr>
      <a:lvl3pPr algn="l" rtl="0" eaLnBrk="0" fontAlgn="base" hangingPunct="0">
        <a:spcBef>
          <a:spcPct val="0"/>
        </a:spcBef>
        <a:spcAft>
          <a:spcPct val="0"/>
        </a:spcAft>
        <a:defRPr sz="2800" b="1">
          <a:solidFill>
            <a:schemeClr val="tx2"/>
          </a:solidFill>
          <a:latin typeface="Calibri" pitchFamily="34" charset="0"/>
        </a:defRPr>
      </a:lvl3pPr>
      <a:lvl4pPr algn="l" rtl="0" eaLnBrk="0" fontAlgn="base" hangingPunct="0">
        <a:spcBef>
          <a:spcPct val="0"/>
        </a:spcBef>
        <a:spcAft>
          <a:spcPct val="0"/>
        </a:spcAft>
        <a:defRPr sz="2800" b="1">
          <a:solidFill>
            <a:schemeClr val="tx2"/>
          </a:solidFill>
          <a:latin typeface="Calibri" pitchFamily="34" charset="0"/>
        </a:defRPr>
      </a:lvl4pPr>
      <a:lvl5pPr algn="l" rtl="0" eaLnBrk="0" fontAlgn="base" hangingPunct="0">
        <a:spcBef>
          <a:spcPct val="0"/>
        </a:spcBef>
        <a:spcAft>
          <a:spcPct val="0"/>
        </a:spcAft>
        <a:defRPr sz="2800" b="1">
          <a:solidFill>
            <a:schemeClr val="tx2"/>
          </a:solidFill>
          <a:latin typeface="Calibri" pitchFamily="34" charset="0"/>
        </a:defRPr>
      </a:lvl5pPr>
      <a:lvl6pPr marL="457200" algn="l" rtl="0" fontAlgn="base">
        <a:spcBef>
          <a:spcPct val="0"/>
        </a:spcBef>
        <a:spcAft>
          <a:spcPct val="0"/>
        </a:spcAft>
        <a:defRPr sz="2800" b="1">
          <a:solidFill>
            <a:schemeClr val="tx2"/>
          </a:solidFill>
          <a:latin typeface="Calibri" pitchFamily="34" charset="0"/>
        </a:defRPr>
      </a:lvl6pPr>
      <a:lvl7pPr marL="914400" algn="l" rtl="0" fontAlgn="base">
        <a:spcBef>
          <a:spcPct val="0"/>
        </a:spcBef>
        <a:spcAft>
          <a:spcPct val="0"/>
        </a:spcAft>
        <a:defRPr sz="2800" b="1">
          <a:solidFill>
            <a:schemeClr val="tx2"/>
          </a:solidFill>
          <a:latin typeface="Calibri" pitchFamily="34" charset="0"/>
        </a:defRPr>
      </a:lvl7pPr>
      <a:lvl8pPr marL="1371600" algn="l" rtl="0" fontAlgn="base">
        <a:spcBef>
          <a:spcPct val="0"/>
        </a:spcBef>
        <a:spcAft>
          <a:spcPct val="0"/>
        </a:spcAft>
        <a:defRPr sz="2800" b="1">
          <a:solidFill>
            <a:schemeClr val="tx2"/>
          </a:solidFill>
          <a:latin typeface="Calibri" pitchFamily="34" charset="0"/>
        </a:defRPr>
      </a:lvl8pPr>
      <a:lvl9pPr marL="1828800" algn="l" rtl="0" fontAlgn="base">
        <a:spcBef>
          <a:spcPct val="0"/>
        </a:spcBef>
        <a:spcAft>
          <a:spcPct val="0"/>
        </a:spcAft>
        <a:defRPr sz="2800" b="1">
          <a:solidFill>
            <a:schemeClr val="tx2"/>
          </a:solidFill>
          <a:latin typeface="Calibri"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44450"/>
            <a:ext cx="8229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43" name="Rectangle 3"/>
          <p:cNvSpPr>
            <a:spLocks noGrp="1" noChangeArrowheads="1"/>
          </p:cNvSpPr>
          <p:nvPr>
            <p:ph type="body" idx="1"/>
          </p:nvPr>
        </p:nvSpPr>
        <p:spPr bwMode="auto">
          <a:xfrm>
            <a:off x="457200" y="1196975"/>
            <a:ext cx="82296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96E1E09-8B4E-48FD-B9E2-C4FF79D93B75}" type="slidenum">
              <a:rPr lang="en-US"/>
              <a:pPr>
                <a:defRPr/>
              </a:pPr>
              <a:t>‹#›</a:t>
            </a:fld>
            <a:endParaRPr lang="en-US"/>
          </a:p>
        </p:txBody>
      </p:sp>
      <p:pic>
        <p:nvPicPr>
          <p:cNvPr id="10247" name="Picture 7" descr="HCNU spot"/>
          <p:cNvPicPr preferRelativeResize="0">
            <a:picLocks noChangeAspect="1" noChangeArrowheads="1"/>
          </p:cNvPicPr>
          <p:nvPr userDrawn="1"/>
        </p:nvPicPr>
        <p:blipFill>
          <a:blip r:embed="rId6" cstate="print">
            <a:extLst>
              <a:ext uri="{28A0092B-C50C-407E-A947-70E740481C1C}">
                <a14:useLocalDpi xmlns:a14="http://schemas.microsoft.com/office/drawing/2010/main" val="0"/>
              </a:ext>
            </a:extLst>
          </a:blip>
          <a:srcRect t="-2209" r="7143"/>
          <a:stretch>
            <a:fillRect/>
          </a:stretch>
        </p:blipFill>
        <p:spPr bwMode="auto">
          <a:xfrm>
            <a:off x="7667625" y="6226175"/>
            <a:ext cx="140335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pic>
      <p:pic>
        <p:nvPicPr>
          <p:cNvPr id="10248" name="Picture 9" descr="logo png"/>
          <p:cNvPicPr>
            <a:picLocks noChangeAspect="1" noChangeArrowheads="1"/>
          </p:cNvPicPr>
          <p:nvPr userDrawn="1"/>
        </p:nvPicPr>
        <p:blipFill>
          <a:blip r:embed="rId7">
            <a:extLst>
              <a:ext uri="{28A0092B-C50C-407E-A947-70E740481C1C}">
                <a14:useLocalDpi xmlns:a14="http://schemas.microsoft.com/office/drawing/2010/main" val="0"/>
              </a:ext>
            </a:extLst>
          </a:blip>
          <a:srcRect l="7335"/>
          <a:stretch>
            <a:fillRect/>
          </a:stretch>
        </p:blipFill>
        <p:spPr bwMode="auto">
          <a:xfrm>
            <a:off x="34925" y="5957888"/>
            <a:ext cx="31686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Lst>
  <p:transition/>
  <p:txStyles>
    <p:titleStyle>
      <a:lvl1pPr algn="ctr" rtl="0" eaLnBrk="0" fontAlgn="base" hangingPunct="0">
        <a:spcBef>
          <a:spcPct val="0"/>
        </a:spcBef>
        <a:spcAft>
          <a:spcPct val="0"/>
        </a:spcAft>
        <a:defRPr sz="3200">
          <a:solidFill>
            <a:srgbClr val="006600"/>
          </a:solidFill>
          <a:latin typeface="+mj-lt"/>
          <a:ea typeface="ＭＳ Ｐゴシック" pitchFamily="34" charset="-128"/>
          <a:cs typeface="+mj-cs"/>
        </a:defRPr>
      </a:lvl1pPr>
      <a:lvl2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2pPr>
      <a:lvl3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3pPr>
      <a:lvl4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4pPr>
      <a:lvl5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5pPr>
      <a:lvl6pPr marL="457200" algn="ctr" rtl="0" fontAlgn="base">
        <a:spcBef>
          <a:spcPct val="0"/>
        </a:spcBef>
        <a:spcAft>
          <a:spcPct val="0"/>
        </a:spcAft>
        <a:defRPr sz="3200">
          <a:solidFill>
            <a:srgbClr val="006600"/>
          </a:solidFill>
          <a:latin typeface="Arial" pitchFamily="34" charset="0"/>
        </a:defRPr>
      </a:lvl6pPr>
      <a:lvl7pPr marL="914400" algn="ctr" rtl="0" fontAlgn="base">
        <a:spcBef>
          <a:spcPct val="0"/>
        </a:spcBef>
        <a:spcAft>
          <a:spcPct val="0"/>
        </a:spcAft>
        <a:defRPr sz="3200">
          <a:solidFill>
            <a:srgbClr val="006600"/>
          </a:solidFill>
          <a:latin typeface="Arial" pitchFamily="34" charset="0"/>
        </a:defRPr>
      </a:lvl7pPr>
      <a:lvl8pPr marL="1371600" algn="ctr" rtl="0" fontAlgn="base">
        <a:spcBef>
          <a:spcPct val="0"/>
        </a:spcBef>
        <a:spcAft>
          <a:spcPct val="0"/>
        </a:spcAft>
        <a:defRPr sz="3200">
          <a:solidFill>
            <a:srgbClr val="006600"/>
          </a:solidFill>
          <a:latin typeface="Arial" pitchFamily="34" charset="0"/>
        </a:defRPr>
      </a:lvl8pPr>
      <a:lvl9pPr marL="1828800" algn="ctr" rtl="0" fontAlgn="base">
        <a:spcBef>
          <a:spcPct val="0"/>
        </a:spcBef>
        <a:spcAft>
          <a:spcPct val="0"/>
        </a:spcAft>
        <a:defRPr sz="3200">
          <a:solidFill>
            <a:srgbClr val="006600"/>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44450"/>
            <a:ext cx="8229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1267" name="Rectangle 3"/>
          <p:cNvSpPr>
            <a:spLocks noGrp="1" noChangeArrowheads="1"/>
          </p:cNvSpPr>
          <p:nvPr>
            <p:ph type="body" idx="1"/>
          </p:nvPr>
        </p:nvSpPr>
        <p:spPr bwMode="auto">
          <a:xfrm>
            <a:off x="457200" y="1196975"/>
            <a:ext cx="82296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lnSpc>
                <a:spcPct val="100000"/>
              </a:lnSpc>
              <a:defRPr sz="1400">
                <a:solidFill>
                  <a:srgbClr val="000000"/>
                </a:solidFill>
                <a:latin typeface="Arial" panose="020B0604020202020204" pitchFamily="34"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lnSpc>
                <a:spcPct val="100000"/>
              </a:lnSpc>
              <a:defRPr sz="1400">
                <a:solidFill>
                  <a:srgbClr val="000000"/>
                </a:solidFill>
                <a:latin typeface="Arial" panose="020B0604020202020204" pitchFamily="34"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lnSpc>
                <a:spcPct val="100000"/>
              </a:lnSpc>
              <a:defRPr sz="1400" smtClean="0">
                <a:solidFill>
                  <a:srgbClr val="000000"/>
                </a:solidFill>
                <a:latin typeface="Arial" charset="0"/>
                <a:cs typeface="Arial" charset="0"/>
              </a:defRPr>
            </a:lvl1pPr>
          </a:lstStyle>
          <a:p>
            <a:pPr>
              <a:defRPr/>
            </a:pPr>
            <a:fld id="{02575C68-6222-4B32-946B-8B70B6813D08}" type="slidenum">
              <a:rPr lang="en-US" altLang="en-US"/>
              <a:pPr>
                <a:defRPr/>
              </a:pPr>
              <a:t>‹#›</a:t>
            </a:fld>
            <a:endParaRPr lang="en-US" altLang="en-US"/>
          </a:p>
        </p:txBody>
      </p:sp>
      <p:pic>
        <p:nvPicPr>
          <p:cNvPr id="11271" name="Picture 7" descr="HCNU spot"/>
          <p:cNvPicPr preferRelativeResize="0">
            <a:picLocks noChangeAspect="1" noChangeArrowheads="1"/>
          </p:cNvPicPr>
          <p:nvPr userDrawn="1"/>
        </p:nvPicPr>
        <p:blipFill>
          <a:blip r:embed="rId13" cstate="print">
            <a:extLst>
              <a:ext uri="{28A0092B-C50C-407E-A947-70E740481C1C}">
                <a14:useLocalDpi xmlns:a14="http://schemas.microsoft.com/office/drawing/2010/main" val="0"/>
              </a:ext>
            </a:extLst>
          </a:blip>
          <a:srcRect t="-2209" r="7143"/>
          <a:stretch>
            <a:fillRect/>
          </a:stretch>
        </p:blipFill>
        <p:spPr bwMode="auto">
          <a:xfrm>
            <a:off x="7667625" y="6226175"/>
            <a:ext cx="140335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Lst>
        </p:spPr>
      </p:pic>
      <p:pic>
        <p:nvPicPr>
          <p:cNvPr id="11272" name="Picture 9" descr="logo png"/>
          <p:cNvPicPr>
            <a:picLocks noChangeAspect="1" noChangeArrowheads="1"/>
          </p:cNvPicPr>
          <p:nvPr userDrawn="1"/>
        </p:nvPicPr>
        <p:blipFill>
          <a:blip r:embed="rId14">
            <a:extLst>
              <a:ext uri="{28A0092B-C50C-407E-A947-70E740481C1C}">
                <a14:useLocalDpi xmlns:a14="http://schemas.microsoft.com/office/drawing/2010/main" val="0"/>
              </a:ext>
            </a:extLst>
          </a:blip>
          <a:srcRect l="7335"/>
          <a:stretch>
            <a:fillRect/>
          </a:stretch>
        </p:blipFill>
        <p:spPr bwMode="auto">
          <a:xfrm>
            <a:off x="34925" y="5957888"/>
            <a:ext cx="31686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ransition/>
  <p:txStyles>
    <p:titleStyle>
      <a:lvl1pPr algn="ctr" rtl="0" eaLnBrk="0" fontAlgn="base" hangingPunct="0">
        <a:spcBef>
          <a:spcPct val="0"/>
        </a:spcBef>
        <a:spcAft>
          <a:spcPct val="0"/>
        </a:spcAft>
        <a:defRPr sz="3200">
          <a:solidFill>
            <a:srgbClr val="006600"/>
          </a:solidFill>
          <a:latin typeface="+mj-lt"/>
          <a:ea typeface="+mj-ea"/>
          <a:cs typeface="+mj-cs"/>
        </a:defRPr>
      </a:lvl1pPr>
      <a:lvl2pPr algn="ctr" rtl="0" eaLnBrk="0" fontAlgn="base" hangingPunct="0">
        <a:spcBef>
          <a:spcPct val="0"/>
        </a:spcBef>
        <a:spcAft>
          <a:spcPct val="0"/>
        </a:spcAft>
        <a:defRPr sz="3200">
          <a:solidFill>
            <a:srgbClr val="006600"/>
          </a:solidFill>
          <a:latin typeface="Arial" pitchFamily="34" charset="0"/>
        </a:defRPr>
      </a:lvl2pPr>
      <a:lvl3pPr algn="ctr" rtl="0" eaLnBrk="0" fontAlgn="base" hangingPunct="0">
        <a:spcBef>
          <a:spcPct val="0"/>
        </a:spcBef>
        <a:spcAft>
          <a:spcPct val="0"/>
        </a:spcAft>
        <a:defRPr sz="3200">
          <a:solidFill>
            <a:srgbClr val="006600"/>
          </a:solidFill>
          <a:latin typeface="Arial" pitchFamily="34" charset="0"/>
        </a:defRPr>
      </a:lvl3pPr>
      <a:lvl4pPr algn="ctr" rtl="0" eaLnBrk="0" fontAlgn="base" hangingPunct="0">
        <a:spcBef>
          <a:spcPct val="0"/>
        </a:spcBef>
        <a:spcAft>
          <a:spcPct val="0"/>
        </a:spcAft>
        <a:defRPr sz="3200">
          <a:solidFill>
            <a:srgbClr val="006600"/>
          </a:solidFill>
          <a:latin typeface="Arial" pitchFamily="34" charset="0"/>
        </a:defRPr>
      </a:lvl4pPr>
      <a:lvl5pPr algn="ctr" rtl="0" eaLnBrk="0" fontAlgn="base" hangingPunct="0">
        <a:spcBef>
          <a:spcPct val="0"/>
        </a:spcBef>
        <a:spcAft>
          <a:spcPct val="0"/>
        </a:spcAft>
        <a:defRPr sz="3200">
          <a:solidFill>
            <a:srgbClr val="006600"/>
          </a:solidFill>
          <a:latin typeface="Arial" pitchFamily="34" charset="0"/>
        </a:defRPr>
      </a:lvl5pPr>
      <a:lvl6pPr marL="457200" algn="ctr" rtl="0" fontAlgn="base">
        <a:spcBef>
          <a:spcPct val="0"/>
        </a:spcBef>
        <a:spcAft>
          <a:spcPct val="0"/>
        </a:spcAft>
        <a:defRPr sz="3200">
          <a:solidFill>
            <a:srgbClr val="006600"/>
          </a:solidFill>
          <a:latin typeface="Arial" pitchFamily="34" charset="0"/>
        </a:defRPr>
      </a:lvl6pPr>
      <a:lvl7pPr marL="914400" algn="ctr" rtl="0" fontAlgn="base">
        <a:spcBef>
          <a:spcPct val="0"/>
        </a:spcBef>
        <a:spcAft>
          <a:spcPct val="0"/>
        </a:spcAft>
        <a:defRPr sz="3200">
          <a:solidFill>
            <a:srgbClr val="006600"/>
          </a:solidFill>
          <a:latin typeface="Arial" pitchFamily="34" charset="0"/>
        </a:defRPr>
      </a:lvl7pPr>
      <a:lvl8pPr marL="1371600" algn="ctr" rtl="0" fontAlgn="base">
        <a:spcBef>
          <a:spcPct val="0"/>
        </a:spcBef>
        <a:spcAft>
          <a:spcPct val="0"/>
        </a:spcAft>
        <a:defRPr sz="3200">
          <a:solidFill>
            <a:srgbClr val="006600"/>
          </a:solidFill>
          <a:latin typeface="Arial" pitchFamily="34" charset="0"/>
        </a:defRPr>
      </a:lvl8pPr>
      <a:lvl9pPr marL="1828800" algn="ctr" rtl="0" fontAlgn="base">
        <a:spcBef>
          <a:spcPct val="0"/>
        </a:spcBef>
        <a:spcAft>
          <a:spcPct val="0"/>
        </a:spcAft>
        <a:defRPr sz="3200">
          <a:solidFill>
            <a:srgbClr val="006600"/>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44450"/>
            <a:ext cx="8229600" cy="9223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196975"/>
            <a:ext cx="8229600" cy="47529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lgn="l" eaLnBrk="1" hangingPunct="1">
              <a:lnSpc>
                <a:spcPct val="100000"/>
              </a:lnSpc>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1" hangingPunct="1">
              <a:lnSpc>
                <a:spcPct val="100000"/>
              </a:lnSpc>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1" hangingPunct="1">
              <a:lnSpc>
                <a:spcPct val="100000"/>
              </a:lnSpc>
              <a:defRPr/>
            </a:pPr>
            <a:fld id="{ECC28C9C-3CFC-4AF6-B3CA-C98DC76E609D}" type="slidenum">
              <a:rPr lang="en-US">
                <a:solidFill>
                  <a:srgbClr val="000000"/>
                </a:solidFill>
              </a:rPr>
              <a:pPr eaLnBrk="1" hangingPunct="1">
                <a:lnSpc>
                  <a:spcPct val="100000"/>
                </a:lnSpc>
                <a:defRPr/>
              </a:pPr>
              <a:t>‹#›</a:t>
            </a:fld>
            <a:endParaRPr lang="en-US">
              <a:solidFill>
                <a:srgbClr val="000000"/>
              </a:solidFill>
            </a:endParaRPr>
          </a:p>
        </p:txBody>
      </p:sp>
      <p:pic>
        <p:nvPicPr>
          <p:cNvPr id="2055" name="Picture 7" descr="HCNU spot"/>
          <p:cNvPicPr preferRelativeResize="0">
            <a:picLocks noChangeAspect="1" noChangeArrowheads="1"/>
          </p:cNvPicPr>
          <p:nvPr userDrawn="1"/>
        </p:nvPicPr>
        <p:blipFill>
          <a:blip r:embed="rId13"/>
          <a:srcRect t="-2209" r="7143"/>
          <a:stretch>
            <a:fillRect/>
          </a:stretch>
        </p:blipFill>
        <p:spPr bwMode="auto">
          <a:xfrm>
            <a:off x="7667625" y="6226175"/>
            <a:ext cx="1403350" cy="587375"/>
          </a:xfrm>
          <a:prstGeom prst="rect">
            <a:avLst/>
          </a:prstGeom>
          <a:noFill/>
          <a:ln w="0" algn="in">
            <a:noFill/>
            <a:miter lim="800000"/>
            <a:headEnd/>
            <a:tailEnd/>
          </a:ln>
        </p:spPr>
      </p:pic>
      <p:pic>
        <p:nvPicPr>
          <p:cNvPr id="2056" name="Picture 9" descr="logo png"/>
          <p:cNvPicPr>
            <a:picLocks noChangeAspect="1" noChangeArrowheads="1"/>
          </p:cNvPicPr>
          <p:nvPr userDrawn="1"/>
        </p:nvPicPr>
        <p:blipFill>
          <a:blip r:embed="rId14"/>
          <a:srcRect l="7335"/>
          <a:stretch>
            <a:fillRect/>
          </a:stretch>
        </p:blipFill>
        <p:spPr bwMode="auto">
          <a:xfrm>
            <a:off x="34925" y="5957888"/>
            <a:ext cx="3168650" cy="855662"/>
          </a:xfrm>
          <a:prstGeom prst="rect">
            <a:avLst/>
          </a:prstGeom>
          <a:noFill/>
          <a:ln w="9525">
            <a:noFill/>
            <a:miter lim="800000"/>
            <a:headEnd/>
            <a:tailEnd/>
          </a:ln>
        </p:spPr>
      </p:pic>
    </p:spTree>
    <p:extLst>
      <p:ext uri="{BB962C8B-B14F-4D97-AF65-F5344CB8AC3E}">
        <p14:creationId xmlns:p14="http://schemas.microsoft.com/office/powerpoint/2010/main" val="2733765231"/>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Lst>
  <p:transition/>
  <p:txStyles>
    <p:titleStyle>
      <a:lvl1pPr algn="ctr" rtl="0" eaLnBrk="0" fontAlgn="base" hangingPunct="0">
        <a:spcBef>
          <a:spcPct val="0"/>
        </a:spcBef>
        <a:spcAft>
          <a:spcPct val="0"/>
        </a:spcAft>
        <a:defRPr sz="3200">
          <a:solidFill>
            <a:srgbClr val="006600"/>
          </a:solidFill>
          <a:latin typeface="+mj-lt"/>
          <a:ea typeface="+mj-ea"/>
          <a:cs typeface="+mj-cs"/>
        </a:defRPr>
      </a:lvl1pPr>
      <a:lvl2pPr algn="ctr" rtl="0" eaLnBrk="0" fontAlgn="base" hangingPunct="0">
        <a:spcBef>
          <a:spcPct val="0"/>
        </a:spcBef>
        <a:spcAft>
          <a:spcPct val="0"/>
        </a:spcAft>
        <a:defRPr sz="3200">
          <a:solidFill>
            <a:srgbClr val="006600"/>
          </a:solidFill>
          <a:latin typeface="Arial" pitchFamily="34" charset="0"/>
        </a:defRPr>
      </a:lvl2pPr>
      <a:lvl3pPr algn="ctr" rtl="0" eaLnBrk="0" fontAlgn="base" hangingPunct="0">
        <a:spcBef>
          <a:spcPct val="0"/>
        </a:spcBef>
        <a:spcAft>
          <a:spcPct val="0"/>
        </a:spcAft>
        <a:defRPr sz="3200">
          <a:solidFill>
            <a:srgbClr val="006600"/>
          </a:solidFill>
          <a:latin typeface="Arial" pitchFamily="34" charset="0"/>
        </a:defRPr>
      </a:lvl3pPr>
      <a:lvl4pPr algn="ctr" rtl="0" eaLnBrk="0" fontAlgn="base" hangingPunct="0">
        <a:spcBef>
          <a:spcPct val="0"/>
        </a:spcBef>
        <a:spcAft>
          <a:spcPct val="0"/>
        </a:spcAft>
        <a:defRPr sz="3200">
          <a:solidFill>
            <a:srgbClr val="006600"/>
          </a:solidFill>
          <a:latin typeface="Arial" pitchFamily="34" charset="0"/>
        </a:defRPr>
      </a:lvl4pPr>
      <a:lvl5pPr algn="ctr" rtl="0" eaLnBrk="0" fontAlgn="base" hangingPunct="0">
        <a:spcBef>
          <a:spcPct val="0"/>
        </a:spcBef>
        <a:spcAft>
          <a:spcPct val="0"/>
        </a:spcAft>
        <a:defRPr sz="3200">
          <a:solidFill>
            <a:srgbClr val="006600"/>
          </a:solidFill>
          <a:latin typeface="Arial" pitchFamily="34" charset="0"/>
        </a:defRPr>
      </a:lvl5pPr>
      <a:lvl6pPr marL="457200" algn="ctr" rtl="0" fontAlgn="base">
        <a:spcBef>
          <a:spcPct val="0"/>
        </a:spcBef>
        <a:spcAft>
          <a:spcPct val="0"/>
        </a:spcAft>
        <a:defRPr sz="3200">
          <a:solidFill>
            <a:srgbClr val="006600"/>
          </a:solidFill>
          <a:latin typeface="Arial" pitchFamily="34" charset="0"/>
        </a:defRPr>
      </a:lvl6pPr>
      <a:lvl7pPr marL="914400" algn="ctr" rtl="0" fontAlgn="base">
        <a:spcBef>
          <a:spcPct val="0"/>
        </a:spcBef>
        <a:spcAft>
          <a:spcPct val="0"/>
        </a:spcAft>
        <a:defRPr sz="3200">
          <a:solidFill>
            <a:srgbClr val="006600"/>
          </a:solidFill>
          <a:latin typeface="Arial" pitchFamily="34" charset="0"/>
        </a:defRPr>
      </a:lvl7pPr>
      <a:lvl8pPr marL="1371600" algn="ctr" rtl="0" fontAlgn="base">
        <a:spcBef>
          <a:spcPct val="0"/>
        </a:spcBef>
        <a:spcAft>
          <a:spcPct val="0"/>
        </a:spcAft>
        <a:defRPr sz="3200">
          <a:solidFill>
            <a:srgbClr val="006600"/>
          </a:solidFill>
          <a:latin typeface="Arial" pitchFamily="34" charset="0"/>
        </a:defRPr>
      </a:lvl8pPr>
      <a:lvl9pPr marL="1828800" algn="ctr" rtl="0" fontAlgn="base">
        <a:spcBef>
          <a:spcPct val="0"/>
        </a:spcBef>
        <a:spcAft>
          <a:spcPct val="0"/>
        </a:spcAft>
        <a:defRPr sz="3200">
          <a:solidFill>
            <a:srgbClr val="006600"/>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utrition-neuroscience.com/" TargetMode="External"/><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hyperlink" Target="https://www.google.co.uk/url?sa=i&amp;rct=j&amp;q=&amp;esrc=s&amp;source=images&amp;cd=&amp;cad=rja&amp;uact=8&amp;ved=0ahUKEwjx9YSEjdzPAhVLOxQKHcjgCmAQjRwIBw&amp;url=https://www.studyblue.com/notes/note/n/campbell-connective-tissue/deck/4034974&amp;bvm=bv.135974163,d.ZGg&amp;psig=AFQjCNEjLRHiCeP0_PMtU-0UjqFOmKg4KA&amp;ust=1476596525866446" TargetMode="External"/><Relationship Id="rId12" Type="http://schemas.openxmlformats.org/officeDocument/2006/relationships/image" Target="../media/image24.jpeg"/><Relationship Id="rId2" Type="http://schemas.openxmlformats.org/officeDocument/2006/relationships/image" Target="../media/image18.png"/><Relationship Id="rId1" Type="http://schemas.openxmlformats.org/officeDocument/2006/relationships/slideLayout" Target="../slideLayouts/slideLayout99.xml"/><Relationship Id="rId6" Type="http://schemas.openxmlformats.org/officeDocument/2006/relationships/image" Target="../media/image21.jpeg"/><Relationship Id="rId11" Type="http://schemas.openxmlformats.org/officeDocument/2006/relationships/hyperlink" Target="https://www.google.co.uk/url?sa=i&amp;rct=j&amp;q=&amp;esrc=s&amp;source=images&amp;cd=&amp;ved=0ahUKEwiRz9eU2fjPAhXFUBQKHTqYBBwQjRwIBw&amp;url=https://abordonseng.wordpress.com/2016/08/24/a-new-probiotic-modulates-gut-microbiota-against-hepatocellular-carcinoma/&amp;bvm=bv.136593572,d.d24&amp;psig=AFQjCNEf4TlKmjgR31J5u8KsZvWCW2sp9Q&amp;ust=1477579058392338" TargetMode="External"/><Relationship Id="rId5" Type="http://schemas.openxmlformats.org/officeDocument/2006/relationships/hyperlink" Target="http://www.google.co.uk/url?sa=i&amp;rct=j&amp;q=&amp;esrc=s&amp;source=images&amp;cd=&amp;ved=0ahUKEwjWwN28udrPAhUJPxQKHXjrA4YQjRwIBw&amp;url=http://jonlieffmd.com/blog/neuronal-plasticity-blog/the-busy-neuron&amp;bvm=bv.135475266,d.ZGg&amp;psig=AFQjCNHufCJhrLdxu3-HqMJIlQhcQYDsFQ&amp;ust=1476539729122347" TargetMode="External"/><Relationship Id="rId10" Type="http://schemas.openxmlformats.org/officeDocument/2006/relationships/image" Target="../media/image23.jpeg"/><Relationship Id="rId4" Type="http://schemas.openxmlformats.org/officeDocument/2006/relationships/image" Target="../media/image20.png"/><Relationship Id="rId9" Type="http://schemas.openxmlformats.org/officeDocument/2006/relationships/hyperlink" Target="http://www.google.co.uk/url?sa=i&amp;rct=j&amp;q=&amp;esrc=s&amp;source=images&amp;cd=&amp;cad=rja&amp;uact=8&amp;ved=0ahUKEwiryIyOjNzPAhWGVhQKHeu-AUwQjRwIBw&amp;url=http://slideplayer.com/slide/6276522/&amp;bvm=bv.135974163,d.ZGg&amp;psig=AFQjCNHI9yB7OiaaygZ0a4F2DHgeNstrOQ&amp;ust=1476596172461032"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5.png"/><Relationship Id="rId7" Type="http://schemas.openxmlformats.org/officeDocument/2006/relationships/hyperlink" Target="https://www.google.co.uk/url?sa=i&amp;rct=j&amp;q=&amp;esrc=s&amp;source=images&amp;cd=&amp;ved=0ahUKEwiRz9eU2fjPAhXFUBQKHTqYBBwQjRwIBw&amp;url=https://abordonseng.wordpress.com/2016/08/24/a-new-probiotic-modulates-gut-microbiota-against-hepatocellular-carcinoma/&amp;bvm=bv.136593572,d.d24&amp;psig=AFQjCNEf4TlKmjgR31J5u8KsZvWCW2sp9Q&amp;ust=1477579058392338" TargetMode="External"/><Relationship Id="rId12" Type="http://schemas.microsoft.com/office/2007/relationships/hdphoto" Target="../media/hdphoto1.wdp"/><Relationship Id="rId2" Type="http://schemas.openxmlformats.org/officeDocument/2006/relationships/hyperlink" Target="http://www.google.co.uk/url?sa=i&amp;rct=j&amp;q=&amp;esrc=s&amp;source=images&amp;cd=&amp;cad=rja&amp;uact=8&amp;ved=0ahUKEwjwiLraxonQAhVJuBQKHSlzAzMQjRwIBw&amp;url=http://cliparts.co/circular-arrow-clip-art&amp;bvm=bv.137132246,d.ZGg&amp;psig=AFQjCNF4zzcASi3xxIChGFuLnE0AsE6mOQ&amp;ust=1478158206006126" TargetMode="External"/><Relationship Id="rId1" Type="http://schemas.openxmlformats.org/officeDocument/2006/relationships/slideLayout" Target="../slideLayouts/slideLayout99.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hyperlink" Target="https://www.google.co.uk/url?sa=i&amp;rct=j&amp;q=&amp;esrc=s&amp;source=images&amp;cd=&amp;cad=rja&amp;uact=8&amp;ved=0ahUKEwjx9YSEjdzPAhVLOxQKHcjgCmAQjRwIBw&amp;url=https://www.studyblue.com/notes/note/n/campbell-connective-tissue/deck/4034974&amp;bvm=bv.135974163,d.ZGg&amp;psig=AFQjCNEjLRHiCeP0_PMtU-0UjqFOmKg4KA&amp;ust=1476596525866446" TargetMode="External"/><Relationship Id="rId10" Type="http://schemas.openxmlformats.org/officeDocument/2006/relationships/hyperlink" Target="http://www.google.co.uk/url?sa=i&amp;rct=j&amp;q=&amp;esrc=s&amp;source=images&amp;cd=&amp;cad=rja&amp;uact=8&amp;ved=0ahUKEwiL_eCrz4nQAhUDVhoKHZ8XBEIQjRwIBw&amp;url=http://www.clker.com/clipart-upward-arrow.html&amp;bvm=bv.137132246,d.ZGg&amp;psig=AFQjCNEz9TdAst1Q3VSUyx0ld5uxmuquwA&amp;ust=1478160553843175" TargetMode="External"/><Relationship Id="rId4" Type="http://schemas.openxmlformats.org/officeDocument/2006/relationships/image" Target="../media/image18.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hyperlink" Target="http://www.google.co.uk/url?sa=i&amp;rct=j&amp;q=&amp;esrc=s&amp;source=images&amp;cd=&amp;ved=0ahUKEwjWwN28udrPAhUJPxQKHXjrA4YQjRwIBw&amp;url=http://jonlieffmd.com/blog/neuronal-plasticity-blog/the-busy-neuron&amp;bvm=bv.135475266,d.ZGg&amp;psig=AFQjCNHufCJhrLdxu3-HqMJIlQhcQYDsFQ&amp;ust=1476539729122347" TargetMode="External"/><Relationship Id="rId7" Type="http://schemas.openxmlformats.org/officeDocument/2006/relationships/hyperlink" Target="https://www.google.co.uk/url?sa=i&amp;rct=j&amp;q=&amp;esrc=s&amp;source=images&amp;cd=&amp;ved=0ahUKEwiRz9eU2fjPAhXFUBQKHTqYBBwQjRwIBw&amp;url=https://abordonseng.wordpress.com/2016/08/24/a-new-probiotic-modulates-gut-microbiota-against-hepatocellular-carcinoma/&amp;bvm=bv.136593572,d.d24&amp;psig=AFQjCNEf4TlKmjgR31J5u8KsZvWCW2sp9Q&amp;ust=1477579058392338" TargetMode="External"/><Relationship Id="rId12"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Layout" Target="../slideLayouts/slideLayout99.xml"/><Relationship Id="rId6" Type="http://schemas.openxmlformats.org/officeDocument/2006/relationships/image" Target="../media/image22.png"/><Relationship Id="rId11" Type="http://schemas.openxmlformats.org/officeDocument/2006/relationships/hyperlink" Target="http://www.google.co.uk/url?sa=i&amp;rct=j&amp;q=&amp;esrc=s&amp;source=images&amp;cd=&amp;cad=rja&amp;uact=8&amp;ved=0ahUKEwjwiLraxonQAhVJuBQKHSlzAzMQjRwIBw&amp;url=http://cliparts.co/circular-arrow-clip-art&amp;bvm=bv.137132246,d.ZGg&amp;psig=AFQjCNF4zzcASi3xxIChGFuLnE0AsE6mOQ&amp;ust=1478158206006126" TargetMode="External"/><Relationship Id="rId5" Type="http://schemas.openxmlformats.org/officeDocument/2006/relationships/hyperlink" Target="https://www.google.co.uk/url?sa=i&amp;rct=j&amp;q=&amp;esrc=s&amp;source=images&amp;cd=&amp;cad=rja&amp;uact=8&amp;ved=0ahUKEwjx9YSEjdzPAhVLOxQKHcjgCmAQjRwIBw&amp;url=https://www.studyblue.com/notes/note/n/campbell-connective-tissue/deck/4034974&amp;bvm=bv.135974163,d.ZGg&amp;psig=AFQjCNEjLRHiCeP0_PMtU-0UjqFOmKg4KA&amp;ust=1476596525866446" TargetMode="External"/><Relationship Id="rId10" Type="http://schemas.openxmlformats.org/officeDocument/2006/relationships/image" Target="../media/image23.jpeg"/><Relationship Id="rId4" Type="http://schemas.openxmlformats.org/officeDocument/2006/relationships/image" Target="../media/image21.jpeg"/><Relationship Id="rId9" Type="http://schemas.openxmlformats.org/officeDocument/2006/relationships/hyperlink" Target="http://www.google.co.uk/url?sa=i&amp;rct=j&amp;q=&amp;esrc=s&amp;source=images&amp;cd=&amp;cad=rja&amp;uact=8&amp;ved=0ahUKEwiryIyOjNzPAhWGVhQKHeu-AUwQjRwIBw&amp;url=http://slideplayer.com/slide/6276522/&amp;bvm=bv.135974163,d.ZGg&amp;psig=AFQjCNHI9yB7OiaaygZ0a4F2DHgeNstrOQ&amp;ust=1476596172461032"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jpeg"/><Relationship Id="rId7" Type="http://schemas.microsoft.com/office/2007/relationships/hdphoto" Target="../media/hdphoto3.wdp"/><Relationship Id="rId2" Type="http://schemas.openxmlformats.org/officeDocument/2006/relationships/image" Target="../media/image28.png"/><Relationship Id="rId1" Type="http://schemas.openxmlformats.org/officeDocument/2006/relationships/slideLayout" Target="../slideLayouts/slideLayout99.xml"/><Relationship Id="rId6" Type="http://schemas.openxmlformats.org/officeDocument/2006/relationships/image" Target="../media/image31.png"/><Relationship Id="rId5" Type="http://schemas.microsoft.com/office/2007/relationships/hdphoto" Target="../media/hdphoto2.wdp"/><Relationship Id="rId4" Type="http://schemas.openxmlformats.org/officeDocument/2006/relationships/image" Target="../media/image30.png"/><Relationship Id="rId9" Type="http://schemas.openxmlformats.org/officeDocument/2006/relationships/image" Target="../media/image33.jpe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8.xml"/><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9.xml"/></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8.png"/><Relationship Id="rId1" Type="http://schemas.openxmlformats.org/officeDocument/2006/relationships/slideLayout" Target="../slideLayouts/slideLayout9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4.xml"/></Relationships>
</file>

<file path=ppt/slides/_rels/slide11.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slideLayout" Target="../slideLayouts/slideLayout98.xml"/><Relationship Id="rId1" Type="http://schemas.openxmlformats.org/officeDocument/2006/relationships/video" Target="file:///C:\Daves%20stuff%20II\Conferences%20and%20presentations\India%20Herbals\NIRS%20short.AVI" TargetMode="External"/><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99.xml"/><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99.xml"/></Relationships>
</file>

<file path=ppt/slides/_rels/slide1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hyperlink" Target="http://www.google.co.uk/url?sa=i&amp;rct=j&amp;q=&amp;esrc=s&amp;source=images&amp;cd=&amp;ved=0ahUKEwjWwN28udrPAhUJPxQKHXjrA4YQjRwIBw&amp;url=http://jonlieffmd.com/blog/neuronal-plasticity-blog/the-busy-neuron&amp;bvm=bv.135475266,d.ZGg&amp;psig=AFQjCNHufCJhrLdxu3-HqMJIlQhcQYDsFQ&amp;ust=1476539729122347" TargetMode="External"/><Relationship Id="rId7" Type="http://schemas.openxmlformats.org/officeDocument/2006/relationships/hyperlink" Target="https://www.google.co.uk/url?sa=i&amp;rct=j&amp;q=&amp;esrc=s&amp;source=images&amp;cd=&amp;ved=0ahUKEwiRz9eU2fjPAhXFUBQKHTqYBBwQjRwIBw&amp;url=https://abordonseng.wordpress.com/2016/08/24/a-new-probiotic-modulates-gut-microbiota-against-hepatocellular-carcinoma/&amp;bvm=bv.136593572,d.d24&amp;psig=AFQjCNEf4TlKmjgR31J5u8KsZvWCW2sp9Q&amp;ust=1477579058392338" TargetMode="External"/><Relationship Id="rId12"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Layout" Target="../slideLayouts/slideLayout99.xml"/><Relationship Id="rId6" Type="http://schemas.openxmlformats.org/officeDocument/2006/relationships/image" Target="../media/image22.png"/><Relationship Id="rId11" Type="http://schemas.openxmlformats.org/officeDocument/2006/relationships/hyperlink" Target="http://www.google.co.uk/url?sa=i&amp;rct=j&amp;q=&amp;esrc=s&amp;source=images&amp;cd=&amp;cad=rja&amp;uact=8&amp;ved=0ahUKEwjwiLraxonQAhVJuBQKHSlzAzMQjRwIBw&amp;url=http://cliparts.co/circular-arrow-clip-art&amp;bvm=bv.137132246,d.ZGg&amp;psig=AFQjCNF4zzcASi3xxIChGFuLnE0AsE6mOQ&amp;ust=1478158206006126" TargetMode="External"/><Relationship Id="rId5" Type="http://schemas.openxmlformats.org/officeDocument/2006/relationships/hyperlink" Target="https://www.google.co.uk/url?sa=i&amp;rct=j&amp;q=&amp;esrc=s&amp;source=images&amp;cd=&amp;cad=rja&amp;uact=8&amp;ved=0ahUKEwjx9YSEjdzPAhVLOxQKHcjgCmAQjRwIBw&amp;url=https://www.studyblue.com/notes/note/n/campbell-connective-tissue/deck/4034974&amp;bvm=bv.135974163,d.ZGg&amp;psig=AFQjCNEjLRHiCeP0_PMtU-0UjqFOmKg4KA&amp;ust=1476596525866446" TargetMode="External"/><Relationship Id="rId10" Type="http://schemas.openxmlformats.org/officeDocument/2006/relationships/image" Target="../media/image23.jpeg"/><Relationship Id="rId4" Type="http://schemas.openxmlformats.org/officeDocument/2006/relationships/image" Target="../media/image21.jpeg"/><Relationship Id="rId9" Type="http://schemas.openxmlformats.org/officeDocument/2006/relationships/hyperlink" Target="http://www.google.co.uk/url?sa=i&amp;rct=j&amp;q=&amp;esrc=s&amp;source=images&amp;cd=&amp;cad=rja&amp;uact=8&amp;ved=0ahUKEwiryIyOjNzPAhWGVhQKHeu-AUwQjRwIBw&amp;url=http://slideplayer.com/slide/6276522/&amp;bvm=bv.135974163,d.ZGg&amp;psig=AFQjCNHI9yB7OiaaygZ0a4F2DHgeNstrOQ&amp;ust=1476596172461032"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5.png"/><Relationship Id="rId7" Type="http://schemas.openxmlformats.org/officeDocument/2006/relationships/hyperlink" Target="https://www.google.co.uk/url?sa=i&amp;rct=j&amp;q=&amp;esrc=s&amp;source=images&amp;cd=&amp;cad=rja&amp;uact=8&amp;ved=0ahUKEwjx9YSEjdzPAhVLOxQKHcjgCmAQjRwIBw&amp;url=https://www.studyblue.com/notes/note/n/campbell-connective-tissue/deck/4034974&amp;bvm=bv.135974163,d.ZGg&amp;psig=AFQjCNEjLRHiCeP0_PMtU-0UjqFOmKg4KA&amp;ust=1476596525866446" TargetMode="External"/><Relationship Id="rId12" Type="http://schemas.openxmlformats.org/officeDocument/2006/relationships/image" Target="../media/image23.jpeg"/><Relationship Id="rId2" Type="http://schemas.openxmlformats.org/officeDocument/2006/relationships/hyperlink" Target="http://www.google.co.uk/url?sa=i&amp;rct=j&amp;q=&amp;esrc=s&amp;source=images&amp;cd=&amp;cad=rja&amp;uact=8&amp;ved=0ahUKEwjwiLraxonQAhVJuBQKHSlzAzMQjRwIBw&amp;url=http://cliparts.co/circular-arrow-clip-art&amp;bvm=bv.137132246,d.ZGg&amp;psig=AFQjCNF4zzcASi3xxIChGFuLnE0AsE6mOQ&amp;ust=1478158206006126" TargetMode="External"/><Relationship Id="rId1" Type="http://schemas.openxmlformats.org/officeDocument/2006/relationships/slideLayout" Target="../slideLayouts/slideLayout99.xml"/><Relationship Id="rId6" Type="http://schemas.openxmlformats.org/officeDocument/2006/relationships/image" Target="../media/image21.jpeg"/><Relationship Id="rId11" Type="http://schemas.openxmlformats.org/officeDocument/2006/relationships/hyperlink" Target="http://www.google.co.uk/url?sa=i&amp;rct=j&amp;q=&amp;esrc=s&amp;source=images&amp;cd=&amp;cad=rja&amp;uact=8&amp;ved=0ahUKEwiryIyOjNzPAhWGVhQKHeu-AUwQjRwIBw&amp;url=http://slideplayer.com/slide/6276522/&amp;bvm=bv.135974163,d.ZGg&amp;psig=AFQjCNHI9yB7OiaaygZ0a4F2DHgeNstrOQ&amp;ust=1476596172461032" TargetMode="External"/><Relationship Id="rId5" Type="http://schemas.openxmlformats.org/officeDocument/2006/relationships/hyperlink" Target="http://www.google.co.uk/url?sa=i&amp;rct=j&amp;q=&amp;esrc=s&amp;source=images&amp;cd=&amp;ved=0ahUKEwjWwN28udrPAhUJPxQKHXjrA4YQjRwIBw&amp;url=http://jonlieffmd.com/blog/neuronal-plasticity-blog/the-busy-neuron&amp;bvm=bv.135475266,d.ZGg&amp;psig=AFQjCNHufCJhrLdxu3-HqMJIlQhcQYDsFQ&amp;ust=1476539729122347" TargetMode="External"/><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hyperlink" Target="https://www.google.co.uk/url?sa=i&amp;rct=j&amp;q=&amp;esrc=s&amp;source=images&amp;cd=&amp;ved=0ahUKEwiRz9eU2fjPAhXFUBQKHTqYBBwQjRwIBw&amp;url=https://abordonseng.wordpress.com/2016/08/24/a-new-probiotic-modulates-gut-microbiota-against-hepatocellular-carcinoma/&amp;bvm=bv.136593572,d.d24&amp;psig=AFQjCNEf4TlKmjgR31J5u8KsZvWCW2sp9Q&amp;ust=1477579058392338"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7.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18" Type="http://schemas.openxmlformats.org/officeDocument/2006/relationships/hyperlink" Target="http://www.october17media.com/blogphotos/growth_tree_seminar.jpg" TargetMode="External"/><Relationship Id="rId26" Type="http://schemas.openxmlformats.org/officeDocument/2006/relationships/image" Target="../media/image67.jpeg"/><Relationship Id="rId3" Type="http://schemas.openxmlformats.org/officeDocument/2006/relationships/image" Target="../media/image47.png"/><Relationship Id="rId21" Type="http://schemas.openxmlformats.org/officeDocument/2006/relationships/image" Target="../media/image63.jpeg"/><Relationship Id="rId7" Type="http://schemas.openxmlformats.org/officeDocument/2006/relationships/image" Target="../media/image51.png"/><Relationship Id="rId12" Type="http://schemas.openxmlformats.org/officeDocument/2006/relationships/image" Target="../media/image56.jpeg"/><Relationship Id="rId17" Type="http://schemas.openxmlformats.org/officeDocument/2006/relationships/image" Target="../media/image61.png"/><Relationship Id="rId25" Type="http://schemas.openxmlformats.org/officeDocument/2006/relationships/hyperlink" Target="http://www.awise.org/files/productsimages/BS_C/4319.jpg" TargetMode="External"/><Relationship Id="rId2" Type="http://schemas.openxmlformats.org/officeDocument/2006/relationships/notesSlide" Target="../notesSlides/notesSlide1.xml"/><Relationship Id="rId16" Type="http://schemas.openxmlformats.org/officeDocument/2006/relationships/image" Target="../media/image60.png"/><Relationship Id="rId20" Type="http://schemas.openxmlformats.org/officeDocument/2006/relationships/hyperlink" Target="http://it.123rf.com/photo_4020535_vista-da-vicino-di-attrezzi-da-vecchio-meccanismo.html" TargetMode="External"/><Relationship Id="rId1" Type="http://schemas.openxmlformats.org/officeDocument/2006/relationships/slideLayout" Target="../slideLayouts/slideLayout79.xml"/><Relationship Id="rId6" Type="http://schemas.openxmlformats.org/officeDocument/2006/relationships/image" Target="../media/image50.png"/><Relationship Id="rId11" Type="http://schemas.openxmlformats.org/officeDocument/2006/relationships/image" Target="../media/image55.jpeg"/><Relationship Id="rId24" Type="http://schemas.openxmlformats.org/officeDocument/2006/relationships/image" Target="../media/image66.jpeg"/><Relationship Id="rId5" Type="http://schemas.openxmlformats.org/officeDocument/2006/relationships/image" Target="../media/image49.png"/><Relationship Id="rId15" Type="http://schemas.openxmlformats.org/officeDocument/2006/relationships/image" Target="../media/image59.jpeg"/><Relationship Id="rId23" Type="http://schemas.openxmlformats.org/officeDocument/2006/relationships/image" Target="../media/image65.png"/><Relationship Id="rId10" Type="http://schemas.openxmlformats.org/officeDocument/2006/relationships/image" Target="../media/image54.png"/><Relationship Id="rId19" Type="http://schemas.openxmlformats.org/officeDocument/2006/relationships/image" Target="../media/image62.jpe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 Id="rId22"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79.xml"/><Relationship Id="rId4" Type="http://schemas.openxmlformats.org/officeDocument/2006/relationships/image" Target="../media/image69.png"/></Relationships>
</file>

<file path=ppt/slides/_rels/slide19.xml.rels><?xml version="1.0" encoding="UTF-8" standalone="yes"?>
<Relationships xmlns="http://schemas.openxmlformats.org/package/2006/relationships"><Relationship Id="rId3" Type="http://schemas.openxmlformats.org/officeDocument/2006/relationships/image" Target="../media/image70.tiff"/><Relationship Id="rId2" Type="http://schemas.openxmlformats.org/officeDocument/2006/relationships/notesSlide" Target="../notesSlides/notesSlide3.xml"/><Relationship Id="rId1" Type="http://schemas.openxmlformats.org/officeDocument/2006/relationships/slideLayout" Target="../slideLayouts/slideLayout79.xml"/><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81.xml"/><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47.png"/><Relationship Id="rId7" Type="http://schemas.openxmlformats.org/officeDocument/2006/relationships/image" Target="../media/image78.jpeg"/><Relationship Id="rId2" Type="http://schemas.openxmlformats.org/officeDocument/2006/relationships/notesSlide" Target="../notesSlides/notesSlide4.xml"/><Relationship Id="rId1" Type="http://schemas.openxmlformats.org/officeDocument/2006/relationships/slideLayout" Target="../slideLayouts/slideLayout79.xml"/><Relationship Id="rId6" Type="http://schemas.openxmlformats.org/officeDocument/2006/relationships/image" Target="../media/image77.jpeg"/><Relationship Id="rId11" Type="http://schemas.openxmlformats.org/officeDocument/2006/relationships/image" Target="../media/image82.png"/><Relationship Id="rId5" Type="http://schemas.openxmlformats.org/officeDocument/2006/relationships/image" Target="../media/image76.png"/><Relationship Id="rId10" Type="http://schemas.openxmlformats.org/officeDocument/2006/relationships/image" Target="../media/image81.jpeg"/><Relationship Id="rId4" Type="http://schemas.openxmlformats.org/officeDocument/2006/relationships/image" Target="../media/image75.jpeg"/><Relationship Id="rId9" Type="http://schemas.openxmlformats.org/officeDocument/2006/relationships/image" Target="../media/image80.jpeg"/></Relationships>
</file>

<file path=ppt/slides/_rels/slide2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81.xml"/></Relationships>
</file>

<file path=ppt/slides/_rels/slide2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0.xml"/></Relationships>
</file>

<file path=ppt/slides/_rels/slide2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80.xml"/><Relationship Id="rId5" Type="http://schemas.openxmlformats.org/officeDocument/2006/relationships/image" Target="../media/image89.png"/><Relationship Id="rId4" Type="http://schemas.openxmlformats.org/officeDocument/2006/relationships/image" Target="../media/image8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1.xml"/></Relationships>
</file>

<file path=ppt/slides/_rels/slide2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80.xml"/></Relationships>
</file>

<file path=ppt/slides/_rels/slide3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80.xml"/></Relationships>
</file>

<file path=ppt/slides/_rels/slide3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8.xml"/></Relationships>
</file>

<file path=ppt/slides/_rels/slide32.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slideLayout" Target="../slideLayouts/slideLayout80.xml"/><Relationship Id="rId1" Type="http://schemas.openxmlformats.org/officeDocument/2006/relationships/video" Target="file:///C:\Daves%20stuff%20II\Conferences%20and%20presentations\India%20Herbals\NIRS%20short.AVI" TargetMode="External"/><Relationship Id="rId5" Type="http://schemas.openxmlformats.org/officeDocument/2006/relationships/image" Target="../media/image40.png"/><Relationship Id="rId4" Type="http://schemas.openxmlformats.org/officeDocument/2006/relationships/image" Target="../media/image39.wmf"/></Relationships>
</file>

<file path=ppt/slides/_rels/slide33.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81.xml"/></Relationships>
</file>

<file path=ppt/slides/_rels/slide3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81.xml"/><Relationship Id="rId4" Type="http://schemas.openxmlformats.org/officeDocument/2006/relationships/image" Target="../media/image9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1.xml"/></Relationships>
</file>

<file path=ppt/slides/_rels/slide3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81.xml"/></Relationships>
</file>

<file path=ppt/slides/_rels/slide3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0.png"/><Relationship Id="rId1" Type="http://schemas.openxmlformats.org/officeDocument/2006/relationships/slideLayout" Target="../slideLayouts/slideLayout81.xml"/></Relationships>
</file>

<file path=ppt/slides/_rels/slide3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emf"/><Relationship Id="rId1" Type="http://schemas.openxmlformats.org/officeDocument/2006/relationships/slideLayout" Target="../slideLayouts/slideLayout81.xml"/></Relationships>
</file>

<file path=ppt/slides/_rels/slide40.xml.rels><?xml version="1.0" encoding="UTF-8" standalone="yes"?>
<Relationships xmlns="http://schemas.openxmlformats.org/package/2006/relationships"><Relationship Id="rId2" Type="http://schemas.openxmlformats.org/officeDocument/2006/relationships/image" Target="../media/image105.emf"/><Relationship Id="rId1" Type="http://schemas.openxmlformats.org/officeDocument/2006/relationships/slideLayout" Target="../slideLayouts/slideLayout7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465138" y="1463040"/>
            <a:ext cx="8213725" cy="1155700"/>
          </a:xfrm>
        </p:spPr>
        <p:txBody>
          <a:bodyPr/>
          <a:lstStyle/>
          <a:p>
            <a:pPr eaLnBrk="1" hangingPunct="1"/>
            <a:r>
              <a:rPr lang="en-GB" altLang="en-US" sz="2800" b="1" dirty="0"/>
              <a:t>Modulation of cerebral blood-flow, brain metabolism and cognitive function by nutritional interventions</a:t>
            </a:r>
            <a:endParaRPr lang="en-US" altLang="en-US" dirty="0" smtClean="0"/>
          </a:p>
        </p:txBody>
      </p:sp>
      <p:sp>
        <p:nvSpPr>
          <p:cNvPr id="23555" name="Rectangle 3"/>
          <p:cNvSpPr>
            <a:spLocks noGrp="1" noChangeArrowheads="1"/>
          </p:cNvSpPr>
          <p:nvPr>
            <p:ph type="subTitle" idx="1"/>
          </p:nvPr>
        </p:nvSpPr>
        <p:spPr>
          <a:xfrm>
            <a:off x="1285875" y="2786063"/>
            <a:ext cx="6729413" cy="1752600"/>
          </a:xfrm>
        </p:spPr>
        <p:txBody>
          <a:bodyPr/>
          <a:lstStyle/>
          <a:p>
            <a:pPr eaLnBrk="1" hangingPunct="1"/>
            <a:r>
              <a:rPr lang="en-GB" altLang="en-US" sz="2800" b="1" dirty="0" err="1" smtClean="0"/>
              <a:t>Prof.</a:t>
            </a:r>
            <a:r>
              <a:rPr lang="en-GB" altLang="en-US" sz="2800" b="1" dirty="0" smtClean="0"/>
              <a:t> David Kennedy</a:t>
            </a:r>
          </a:p>
          <a:p>
            <a:pPr eaLnBrk="1" hangingPunct="1"/>
            <a:r>
              <a:rPr lang="en-GB" altLang="en-US" sz="2000" dirty="0" smtClean="0"/>
              <a:t>david.kennedy@northumbria.ac.uk</a:t>
            </a:r>
          </a:p>
          <a:p>
            <a:pPr eaLnBrk="1" hangingPunct="1"/>
            <a:r>
              <a:rPr lang="en-GB" altLang="en-US" sz="2000" dirty="0" smtClean="0">
                <a:hlinkClick r:id="rId2"/>
              </a:rPr>
              <a:t>www.nutrition-neuroscience.org</a:t>
            </a:r>
            <a:endParaRPr lang="en-GB" altLang="en-US" sz="2000" dirty="0" smtClean="0"/>
          </a:p>
          <a:p>
            <a:pPr eaLnBrk="1" hangingPunct="1"/>
            <a:endParaRPr lang="en-GB" altLang="en-US" sz="2000" dirty="0" smtClean="0"/>
          </a:p>
          <a:p>
            <a:pPr eaLnBrk="1" hangingPunct="1"/>
            <a:endParaRPr lang="en-US" altLang="en-US" sz="2000" u="sng" dirty="0" smtClean="0"/>
          </a:p>
        </p:txBody>
      </p:sp>
    </p:spTree>
    <p:extLst>
      <p:ext uri="{BB962C8B-B14F-4D97-AF65-F5344CB8AC3E}">
        <p14:creationId xmlns:p14="http://schemas.microsoft.com/office/powerpoint/2010/main" val="229439640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764704"/>
            <a:ext cx="3608040" cy="4785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200" r="8334" b="11667"/>
          <a:stretch/>
        </p:blipFill>
        <p:spPr bwMode="auto">
          <a:xfrm>
            <a:off x="6876256" y="1293643"/>
            <a:ext cx="833881" cy="69519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80" r="44123" b="43128"/>
          <a:stretch/>
        </p:blipFill>
        <p:spPr bwMode="auto">
          <a:xfrm>
            <a:off x="5853788" y="2870326"/>
            <a:ext cx="512361" cy="457439"/>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descr="Image result for neuron synapse">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7952" r="6878"/>
          <a:stretch/>
        </p:blipFill>
        <p:spPr bwMode="auto">
          <a:xfrm rot="21217817">
            <a:off x="5274911" y="929622"/>
            <a:ext cx="754360" cy="782552"/>
          </a:xfrm>
          <a:prstGeom prst="ellipse">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a:stCxn id="22" idx="5"/>
            <a:endCxn id="14" idx="2"/>
          </p:cNvCxnSpPr>
          <p:nvPr/>
        </p:nvCxnSpPr>
        <p:spPr>
          <a:xfrm flipV="1">
            <a:off x="4882857" y="1474920"/>
            <a:ext cx="427113" cy="1437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rot="20152038">
            <a:off x="5276962" y="936797"/>
            <a:ext cx="755341" cy="7674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6" name="Oval 15"/>
          <p:cNvSpPr/>
          <p:nvPr/>
        </p:nvSpPr>
        <p:spPr>
          <a:xfrm rot="18660000">
            <a:off x="5009259" y="2622943"/>
            <a:ext cx="144000" cy="1440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17" name="Straight Connector 16"/>
          <p:cNvCxnSpPr>
            <a:stCxn id="16" idx="4"/>
            <a:endCxn id="18" idx="2"/>
          </p:cNvCxnSpPr>
          <p:nvPr/>
        </p:nvCxnSpPr>
        <p:spPr>
          <a:xfrm>
            <a:off x="5135604" y="2742192"/>
            <a:ext cx="758813" cy="4442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rot="20343823">
            <a:off x="5878265" y="2839370"/>
            <a:ext cx="489305" cy="51935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19" name="Straight Connector 18"/>
          <p:cNvCxnSpPr>
            <a:stCxn id="14" idx="5"/>
            <a:endCxn id="20" idx="3"/>
          </p:cNvCxnSpPr>
          <p:nvPr/>
        </p:nvCxnSpPr>
        <p:spPr>
          <a:xfrm>
            <a:off x="6009277" y="1458935"/>
            <a:ext cx="890163" cy="204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rot="2567727">
            <a:off x="6902247" y="1274179"/>
            <a:ext cx="731619" cy="7444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21" name="Straight Connector 20"/>
          <p:cNvCxnSpPr>
            <a:stCxn id="18" idx="6"/>
            <a:endCxn id="20" idx="4"/>
          </p:cNvCxnSpPr>
          <p:nvPr/>
        </p:nvCxnSpPr>
        <p:spPr>
          <a:xfrm flipV="1">
            <a:off x="6351418" y="1919521"/>
            <a:ext cx="663762" cy="10921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rot="17400000">
            <a:off x="4745598" y="1577071"/>
            <a:ext cx="144000" cy="1440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30" name="Oval 29"/>
          <p:cNvSpPr/>
          <p:nvPr/>
        </p:nvSpPr>
        <p:spPr>
          <a:xfrm>
            <a:off x="4442498" y="1673872"/>
            <a:ext cx="133881" cy="17095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31" name="Oval 30"/>
          <p:cNvSpPr/>
          <p:nvPr/>
        </p:nvSpPr>
        <p:spPr>
          <a:xfrm>
            <a:off x="4423605" y="2033912"/>
            <a:ext cx="133881" cy="17095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32" name="Straight Connector 31"/>
          <p:cNvCxnSpPr>
            <a:stCxn id="41" idx="5"/>
            <a:endCxn id="30" idx="2"/>
          </p:cNvCxnSpPr>
          <p:nvPr/>
        </p:nvCxnSpPr>
        <p:spPr>
          <a:xfrm>
            <a:off x="2598043" y="1747781"/>
            <a:ext cx="1844455" cy="1156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41" idx="5"/>
            <a:endCxn id="31" idx="2"/>
          </p:cNvCxnSpPr>
          <p:nvPr/>
        </p:nvCxnSpPr>
        <p:spPr>
          <a:xfrm>
            <a:off x="2598043" y="1747781"/>
            <a:ext cx="1825562" cy="37160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4390042" y="2924944"/>
            <a:ext cx="133881" cy="17095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35" name="Straight Connector 34"/>
          <p:cNvCxnSpPr>
            <a:stCxn id="41" idx="5"/>
            <a:endCxn id="34" idx="2"/>
          </p:cNvCxnSpPr>
          <p:nvPr/>
        </p:nvCxnSpPr>
        <p:spPr>
          <a:xfrm>
            <a:off x="2598043" y="1747781"/>
            <a:ext cx="1791999" cy="126263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4372374" y="3645024"/>
            <a:ext cx="133881" cy="17095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37" name="Straight Connector 36"/>
          <p:cNvCxnSpPr>
            <a:stCxn id="41" idx="5"/>
            <a:endCxn id="36" idx="2"/>
          </p:cNvCxnSpPr>
          <p:nvPr/>
        </p:nvCxnSpPr>
        <p:spPr>
          <a:xfrm>
            <a:off x="2598043" y="1747781"/>
            <a:ext cx="1774331" cy="19827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4371421" y="5137604"/>
            <a:ext cx="133881" cy="17095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39" name="Straight Connector 38"/>
          <p:cNvCxnSpPr>
            <a:stCxn id="41" idx="5"/>
            <a:endCxn id="38" idx="2"/>
          </p:cNvCxnSpPr>
          <p:nvPr/>
        </p:nvCxnSpPr>
        <p:spPr>
          <a:xfrm>
            <a:off x="2598043" y="1747781"/>
            <a:ext cx="1773378" cy="34752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41" idx="5"/>
          </p:cNvCxnSpPr>
          <p:nvPr/>
        </p:nvCxnSpPr>
        <p:spPr>
          <a:xfrm>
            <a:off x="2598043" y="1747781"/>
            <a:ext cx="13201" cy="16302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2483768" y="1601864"/>
            <a:ext cx="133881" cy="1709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pic>
        <p:nvPicPr>
          <p:cNvPr id="42" name="Picture 14" descr="Image result for &quot;white adipose cells&quot; coloured electron micrograph">
            <a:hlinkClick r:id="rId7"/>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8471" r="25374" b="7261"/>
          <a:stretch/>
        </p:blipFill>
        <p:spPr bwMode="auto">
          <a:xfrm>
            <a:off x="2114715" y="3377982"/>
            <a:ext cx="951181" cy="908912"/>
          </a:xfrm>
          <a:prstGeom prst="ellipse">
            <a:avLst/>
          </a:prstGeom>
          <a:noFill/>
          <a:extLst>
            <a:ext uri="{909E8E84-426E-40DD-AFC4-6F175D3DCCD1}">
              <a14:hiddenFill xmlns:a14="http://schemas.microsoft.com/office/drawing/2010/main">
                <a:solidFill>
                  <a:srgbClr val="FFFFFF"/>
                </a:solidFill>
              </a14:hiddenFill>
            </a:ext>
          </a:extLst>
        </p:spPr>
      </p:pic>
      <p:sp>
        <p:nvSpPr>
          <p:cNvPr id="43" name="Oval 42"/>
          <p:cNvSpPr/>
          <p:nvPr/>
        </p:nvSpPr>
        <p:spPr>
          <a:xfrm rot="9635110">
            <a:off x="2124012" y="3396822"/>
            <a:ext cx="924308" cy="9005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44" name="TextBox 43"/>
          <p:cNvSpPr txBox="1"/>
          <p:nvPr/>
        </p:nvSpPr>
        <p:spPr>
          <a:xfrm>
            <a:off x="3201830" y="1556792"/>
            <a:ext cx="1188212" cy="369332"/>
          </a:xfrm>
          <a:prstGeom prst="rect">
            <a:avLst/>
          </a:prstGeom>
          <a:noFill/>
        </p:spPr>
        <p:txBody>
          <a:bodyPr wrap="square" rtlCol="0">
            <a:spAutoFit/>
          </a:bodyPr>
          <a:lstStyle/>
          <a:p>
            <a:pPr algn="l" eaLnBrk="1" hangingPunct="1">
              <a:lnSpc>
                <a:spcPct val="100000"/>
              </a:lnSpc>
            </a:pPr>
            <a:r>
              <a:rPr lang="en-GB" sz="900" dirty="0">
                <a:solidFill>
                  <a:srgbClr val="000000"/>
                </a:solidFill>
              </a:rPr>
              <a:t>P</a:t>
            </a:r>
            <a:r>
              <a:rPr lang="en-GB" sz="900" dirty="0" smtClean="0">
                <a:solidFill>
                  <a:srgbClr val="000000"/>
                </a:solidFill>
              </a:rPr>
              <a:t>ituitary, Pineal, Hypothalamus</a:t>
            </a:r>
            <a:endParaRPr lang="en-GB" sz="900" dirty="0">
              <a:solidFill>
                <a:srgbClr val="000000"/>
              </a:solidFill>
            </a:endParaRPr>
          </a:p>
        </p:txBody>
      </p:sp>
      <p:sp>
        <p:nvSpPr>
          <p:cNvPr id="45" name="TextBox 44"/>
          <p:cNvSpPr txBox="1"/>
          <p:nvPr/>
        </p:nvSpPr>
        <p:spPr>
          <a:xfrm rot="716632">
            <a:off x="3142864" y="1948015"/>
            <a:ext cx="1188212" cy="230832"/>
          </a:xfrm>
          <a:prstGeom prst="rect">
            <a:avLst/>
          </a:prstGeom>
          <a:noFill/>
        </p:spPr>
        <p:txBody>
          <a:bodyPr wrap="square" rtlCol="0">
            <a:spAutoFit/>
          </a:bodyPr>
          <a:lstStyle/>
          <a:p>
            <a:pPr algn="l" eaLnBrk="1" hangingPunct="1">
              <a:lnSpc>
                <a:spcPct val="100000"/>
              </a:lnSpc>
            </a:pPr>
            <a:r>
              <a:rPr lang="en-GB" sz="900" dirty="0" smtClean="0">
                <a:solidFill>
                  <a:srgbClr val="000000"/>
                </a:solidFill>
              </a:rPr>
              <a:t>Thyroid</a:t>
            </a:r>
            <a:endParaRPr lang="en-GB" sz="900" dirty="0">
              <a:solidFill>
                <a:srgbClr val="000000"/>
              </a:solidFill>
            </a:endParaRPr>
          </a:p>
        </p:txBody>
      </p:sp>
      <p:sp>
        <p:nvSpPr>
          <p:cNvPr id="46" name="TextBox 45"/>
          <p:cNvSpPr txBox="1"/>
          <p:nvPr/>
        </p:nvSpPr>
        <p:spPr>
          <a:xfrm rot="1895288">
            <a:off x="3028233" y="2241098"/>
            <a:ext cx="1188212" cy="215444"/>
          </a:xfrm>
          <a:prstGeom prst="rect">
            <a:avLst/>
          </a:prstGeom>
          <a:noFill/>
        </p:spPr>
        <p:txBody>
          <a:bodyPr wrap="square" rtlCol="0">
            <a:spAutoFit/>
          </a:bodyPr>
          <a:lstStyle/>
          <a:p>
            <a:pPr algn="l" eaLnBrk="1" hangingPunct="1">
              <a:lnSpc>
                <a:spcPct val="100000"/>
              </a:lnSpc>
            </a:pPr>
            <a:r>
              <a:rPr lang="en-GB" sz="800" dirty="0" smtClean="0">
                <a:solidFill>
                  <a:srgbClr val="000000"/>
                </a:solidFill>
              </a:rPr>
              <a:t>Thymus</a:t>
            </a:r>
            <a:endParaRPr lang="en-GB" sz="800" dirty="0">
              <a:solidFill>
                <a:srgbClr val="000000"/>
              </a:solidFill>
            </a:endParaRPr>
          </a:p>
        </p:txBody>
      </p:sp>
      <p:sp>
        <p:nvSpPr>
          <p:cNvPr id="47" name="TextBox 46"/>
          <p:cNvSpPr txBox="1"/>
          <p:nvPr/>
        </p:nvSpPr>
        <p:spPr>
          <a:xfrm rot="2840931">
            <a:off x="2786314" y="2453188"/>
            <a:ext cx="1215310" cy="338554"/>
          </a:xfrm>
          <a:prstGeom prst="rect">
            <a:avLst/>
          </a:prstGeom>
          <a:noFill/>
        </p:spPr>
        <p:txBody>
          <a:bodyPr wrap="square" rtlCol="0">
            <a:spAutoFit/>
          </a:bodyPr>
          <a:lstStyle/>
          <a:p>
            <a:pPr algn="l" eaLnBrk="1" hangingPunct="1">
              <a:lnSpc>
                <a:spcPct val="100000"/>
              </a:lnSpc>
            </a:pPr>
            <a:r>
              <a:rPr lang="en-GB" sz="800" dirty="0" smtClean="0">
                <a:solidFill>
                  <a:srgbClr val="000000"/>
                </a:solidFill>
              </a:rPr>
              <a:t>Adrenals glands Pancreas, Intestines</a:t>
            </a:r>
          </a:p>
        </p:txBody>
      </p:sp>
      <p:sp>
        <p:nvSpPr>
          <p:cNvPr id="48" name="TextBox 47"/>
          <p:cNvSpPr txBox="1"/>
          <p:nvPr/>
        </p:nvSpPr>
        <p:spPr>
          <a:xfrm rot="3759057">
            <a:off x="2474306" y="2674330"/>
            <a:ext cx="1188212" cy="215444"/>
          </a:xfrm>
          <a:prstGeom prst="rect">
            <a:avLst/>
          </a:prstGeom>
          <a:noFill/>
        </p:spPr>
        <p:txBody>
          <a:bodyPr wrap="square" rtlCol="0">
            <a:spAutoFit/>
          </a:bodyPr>
          <a:lstStyle/>
          <a:p>
            <a:pPr algn="l" eaLnBrk="1" hangingPunct="1">
              <a:lnSpc>
                <a:spcPct val="100000"/>
              </a:lnSpc>
            </a:pPr>
            <a:r>
              <a:rPr lang="en-GB" sz="800" dirty="0" smtClean="0">
                <a:solidFill>
                  <a:srgbClr val="000000"/>
                </a:solidFill>
              </a:rPr>
              <a:t>Testes, Ovaries</a:t>
            </a:r>
            <a:endParaRPr lang="en-GB" sz="800" dirty="0">
              <a:solidFill>
                <a:srgbClr val="000000"/>
              </a:solidFill>
            </a:endParaRPr>
          </a:p>
        </p:txBody>
      </p:sp>
      <p:sp>
        <p:nvSpPr>
          <p:cNvPr id="49" name="TextBox 48"/>
          <p:cNvSpPr txBox="1"/>
          <p:nvPr/>
        </p:nvSpPr>
        <p:spPr>
          <a:xfrm rot="5400000">
            <a:off x="1956602" y="2799180"/>
            <a:ext cx="1188212" cy="215444"/>
          </a:xfrm>
          <a:prstGeom prst="rect">
            <a:avLst/>
          </a:prstGeom>
          <a:noFill/>
        </p:spPr>
        <p:txBody>
          <a:bodyPr wrap="square" rtlCol="0">
            <a:spAutoFit/>
          </a:bodyPr>
          <a:lstStyle/>
          <a:p>
            <a:pPr algn="l" eaLnBrk="1" hangingPunct="1">
              <a:lnSpc>
                <a:spcPct val="100000"/>
              </a:lnSpc>
            </a:pPr>
            <a:r>
              <a:rPr lang="en-GB" sz="800" dirty="0" smtClean="0">
                <a:solidFill>
                  <a:srgbClr val="000000"/>
                </a:solidFill>
              </a:rPr>
              <a:t>Adipose (fat) cells</a:t>
            </a:r>
            <a:endParaRPr lang="en-GB" sz="800" dirty="0">
              <a:solidFill>
                <a:srgbClr val="000000"/>
              </a:solidFill>
            </a:endParaRPr>
          </a:p>
        </p:txBody>
      </p:sp>
      <p:pic>
        <p:nvPicPr>
          <p:cNvPr id="63" name="Picture 12" descr="Image result for animal cell cross section coloured electron micrograph">
            <a:hlinkClick r:id="rId9"/>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5118" t="24253" r="39734" b="6536"/>
          <a:stretch/>
        </p:blipFill>
        <p:spPr bwMode="auto">
          <a:xfrm>
            <a:off x="6734753" y="4644551"/>
            <a:ext cx="710306" cy="668575"/>
          </a:xfrm>
          <a:prstGeom prst="ellipse">
            <a:avLst/>
          </a:prstGeom>
          <a:noFill/>
          <a:extLst>
            <a:ext uri="{909E8E84-426E-40DD-AFC4-6F175D3DCCD1}">
              <a14:hiddenFill xmlns:a14="http://schemas.microsoft.com/office/drawing/2010/main">
                <a:solidFill>
                  <a:srgbClr val="FFFFFF"/>
                </a:solidFill>
              </a14:hiddenFill>
            </a:ext>
          </a:extLst>
        </p:spPr>
      </p:pic>
      <p:sp>
        <p:nvSpPr>
          <p:cNvPr id="64" name="Oval 63"/>
          <p:cNvSpPr/>
          <p:nvPr/>
        </p:nvSpPr>
        <p:spPr>
          <a:xfrm rot="22560000">
            <a:off x="5930863" y="4596261"/>
            <a:ext cx="144000" cy="1440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65" name="Straight Connector 64"/>
          <p:cNvCxnSpPr>
            <a:stCxn id="64" idx="6"/>
            <a:endCxn id="66" idx="2"/>
          </p:cNvCxnSpPr>
          <p:nvPr/>
        </p:nvCxnSpPr>
        <p:spPr>
          <a:xfrm>
            <a:off x="6072074" y="4688115"/>
            <a:ext cx="631297" cy="258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rot="191570">
            <a:off x="6702772" y="4584205"/>
            <a:ext cx="771736" cy="76811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pic>
        <p:nvPicPr>
          <p:cNvPr id="73732" name="Picture 4" descr="Image result for gut microbiota electron">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518126" y="5598185"/>
            <a:ext cx="1259814" cy="1259815"/>
          </a:xfrm>
          <a:prstGeom prst="ellipse">
            <a:avLst/>
          </a:prstGeom>
          <a:noFill/>
          <a:extLst>
            <a:ext uri="{909E8E84-426E-40DD-AFC4-6F175D3DCCD1}">
              <a14:hiddenFill xmlns:a14="http://schemas.microsoft.com/office/drawing/2010/main">
                <a:solidFill>
                  <a:srgbClr val="FFFFFF"/>
                </a:solidFill>
              </a14:hiddenFill>
            </a:ext>
          </a:extLst>
        </p:spPr>
      </p:pic>
      <p:sp>
        <p:nvSpPr>
          <p:cNvPr id="71" name="Oval 70"/>
          <p:cNvSpPr/>
          <p:nvPr/>
        </p:nvSpPr>
        <p:spPr>
          <a:xfrm rot="2053590">
            <a:off x="4128850" y="4013402"/>
            <a:ext cx="405592" cy="4301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72" name="Straight Connector 71"/>
          <p:cNvCxnSpPr>
            <a:stCxn id="71" idx="4"/>
          </p:cNvCxnSpPr>
          <p:nvPr/>
        </p:nvCxnSpPr>
        <p:spPr>
          <a:xfrm flipH="1">
            <a:off x="3484732" y="4406316"/>
            <a:ext cx="725938" cy="1233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rot="3919432">
            <a:off x="2527891" y="5582631"/>
            <a:ext cx="1217603" cy="126983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80" name="Oval 79"/>
          <p:cNvSpPr/>
          <p:nvPr/>
        </p:nvSpPr>
        <p:spPr>
          <a:xfrm rot="6202004">
            <a:off x="4884685" y="4599120"/>
            <a:ext cx="256309" cy="2725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81" name="Straight Connector 80"/>
          <p:cNvCxnSpPr>
            <a:stCxn id="80" idx="4"/>
            <a:endCxn id="43" idx="1"/>
          </p:cNvCxnSpPr>
          <p:nvPr/>
        </p:nvCxnSpPr>
        <p:spPr>
          <a:xfrm flipH="1" flipV="1">
            <a:off x="3000209" y="4038744"/>
            <a:ext cx="1880052" cy="6651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4909889" y="75982"/>
            <a:ext cx="1967205" cy="369332"/>
          </a:xfrm>
          <a:prstGeom prst="rect">
            <a:avLst/>
          </a:prstGeom>
          <a:noFill/>
        </p:spPr>
        <p:txBody>
          <a:bodyPr wrap="none" rtlCol="0">
            <a:spAutoFit/>
          </a:bodyPr>
          <a:lstStyle/>
          <a:p>
            <a:pPr algn="l" eaLnBrk="1" hangingPunct="1">
              <a:lnSpc>
                <a:spcPct val="100000"/>
              </a:lnSpc>
            </a:pPr>
            <a:r>
              <a:rPr lang="en-GB" sz="1800" b="1" dirty="0" smtClean="0">
                <a:solidFill>
                  <a:srgbClr val="000000"/>
                </a:solidFill>
              </a:rPr>
              <a:t>Nervous system</a:t>
            </a:r>
            <a:endParaRPr lang="en-GB" sz="1800" b="1" dirty="0">
              <a:solidFill>
                <a:srgbClr val="000000"/>
              </a:solidFill>
            </a:endParaRPr>
          </a:p>
        </p:txBody>
      </p:sp>
      <p:cxnSp>
        <p:nvCxnSpPr>
          <p:cNvPr id="54" name="Straight Connector 53"/>
          <p:cNvCxnSpPr/>
          <p:nvPr/>
        </p:nvCxnSpPr>
        <p:spPr>
          <a:xfrm flipV="1">
            <a:off x="4523923" y="0"/>
            <a:ext cx="0" cy="1124744"/>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8" name="TextBox 97"/>
          <p:cNvSpPr txBox="1"/>
          <p:nvPr/>
        </p:nvSpPr>
        <p:spPr>
          <a:xfrm>
            <a:off x="1475656" y="73652"/>
            <a:ext cx="2710999" cy="369332"/>
          </a:xfrm>
          <a:prstGeom prst="rect">
            <a:avLst/>
          </a:prstGeom>
          <a:noFill/>
        </p:spPr>
        <p:txBody>
          <a:bodyPr wrap="none" rtlCol="0">
            <a:spAutoFit/>
          </a:bodyPr>
          <a:lstStyle/>
          <a:p>
            <a:pPr algn="l" eaLnBrk="1" hangingPunct="1">
              <a:lnSpc>
                <a:spcPct val="100000"/>
              </a:lnSpc>
            </a:pPr>
            <a:r>
              <a:rPr lang="en-GB" sz="1800" b="1" dirty="0" smtClean="0">
                <a:solidFill>
                  <a:srgbClr val="000000"/>
                </a:solidFill>
              </a:rPr>
              <a:t>Cardiovascular system</a:t>
            </a:r>
            <a:endParaRPr lang="en-GB" sz="1800" b="1" dirty="0">
              <a:solidFill>
                <a:srgbClr val="000000"/>
              </a:solidFill>
            </a:endParaRPr>
          </a:p>
        </p:txBody>
      </p:sp>
    </p:spTree>
    <p:extLst>
      <p:ext uri="{BB962C8B-B14F-4D97-AF65-F5344CB8AC3E}">
        <p14:creationId xmlns:p14="http://schemas.microsoft.com/office/powerpoint/2010/main" val="223298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8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71"/>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72"/>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7373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P spid="20" grpId="0" animBg="1"/>
      <p:bldP spid="22" grpId="0" animBg="1"/>
      <p:bldP spid="30" grpId="0" animBg="1"/>
      <p:bldP spid="31" grpId="0" animBg="1"/>
      <p:bldP spid="34" grpId="0" animBg="1"/>
      <p:bldP spid="36" grpId="0" animBg="1"/>
      <p:bldP spid="38" grpId="0" animBg="1"/>
      <p:bldP spid="41" grpId="0" animBg="1"/>
      <p:bldP spid="43" grpId="0" animBg="1"/>
      <p:bldP spid="44" grpId="0"/>
      <p:bldP spid="45" grpId="0"/>
      <p:bldP spid="46" grpId="0"/>
      <p:bldP spid="47" grpId="0"/>
      <p:bldP spid="48" grpId="0"/>
      <p:bldP spid="49" grpId="0"/>
      <p:bldP spid="64" grpId="0" animBg="1"/>
      <p:bldP spid="66" grpId="0" animBg="1"/>
      <p:bldP spid="71" grpId="0" animBg="1"/>
      <p:bldP spid="73" grpId="0" animBg="1"/>
      <p:bldP spid="80" grpId="0" animBg="1"/>
      <p:bldP spid="52" grpId="0"/>
      <p:bldP spid="98"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756" name="Picture 4" descr="Image result for circle of arrows re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6256" y="2736016"/>
            <a:ext cx="1603396" cy="1603396"/>
          </a:xfrm>
          <a:prstGeom prst="rect">
            <a:avLst/>
          </a:prstGeom>
          <a:noFill/>
          <a:extLst>
            <a:ext uri="{909E8E84-426E-40DD-AFC4-6F175D3DCCD1}">
              <a14:hiddenFill xmlns:a14="http://schemas.microsoft.com/office/drawing/2010/main">
                <a:solidFill>
                  <a:srgbClr val="FFFFFF"/>
                </a:solidFill>
              </a14:hiddenFill>
            </a:ext>
          </a:extLst>
        </p:spPr>
      </p:pic>
      <p:pic>
        <p:nvPicPr>
          <p:cNvPr id="737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764704"/>
            <a:ext cx="3608040" cy="4785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14" descr="Image result for &quot;white adipose cells&quot; coloured electron micrograph">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471" r="25374" b="7261"/>
          <a:stretch/>
        </p:blipFill>
        <p:spPr bwMode="auto">
          <a:xfrm>
            <a:off x="2114715" y="3377982"/>
            <a:ext cx="951181" cy="908912"/>
          </a:xfrm>
          <a:prstGeom prst="ellipse">
            <a:avLst/>
          </a:prstGeom>
          <a:noFill/>
          <a:extLst>
            <a:ext uri="{909E8E84-426E-40DD-AFC4-6F175D3DCCD1}">
              <a14:hiddenFill xmlns:a14="http://schemas.microsoft.com/office/drawing/2010/main">
                <a:solidFill>
                  <a:srgbClr val="FFFFFF"/>
                </a:solidFill>
              </a14:hiddenFill>
            </a:ext>
          </a:extLst>
        </p:spPr>
      </p:pic>
      <p:sp>
        <p:nvSpPr>
          <p:cNvPr id="43" name="Oval 42"/>
          <p:cNvSpPr/>
          <p:nvPr/>
        </p:nvSpPr>
        <p:spPr>
          <a:xfrm rot="9635110">
            <a:off x="2124012" y="3396822"/>
            <a:ext cx="924308" cy="9005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pic>
        <p:nvPicPr>
          <p:cNvPr id="73732" name="Picture 4" descr="Image result for gut microbiota electron">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18126" y="5598185"/>
            <a:ext cx="1259814" cy="1259815"/>
          </a:xfrm>
          <a:prstGeom prst="ellipse">
            <a:avLst/>
          </a:prstGeom>
          <a:noFill/>
          <a:extLst>
            <a:ext uri="{909E8E84-426E-40DD-AFC4-6F175D3DCCD1}">
              <a14:hiddenFill xmlns:a14="http://schemas.microsoft.com/office/drawing/2010/main">
                <a:solidFill>
                  <a:srgbClr val="FFFFFF"/>
                </a:solidFill>
              </a14:hiddenFill>
            </a:ext>
          </a:extLst>
        </p:spPr>
      </p:pic>
      <p:sp>
        <p:nvSpPr>
          <p:cNvPr id="71" name="Oval 70"/>
          <p:cNvSpPr/>
          <p:nvPr/>
        </p:nvSpPr>
        <p:spPr>
          <a:xfrm rot="2053590">
            <a:off x="4128850" y="4013402"/>
            <a:ext cx="405592" cy="4301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72" name="Straight Connector 71"/>
          <p:cNvCxnSpPr>
            <a:stCxn id="71" idx="4"/>
          </p:cNvCxnSpPr>
          <p:nvPr/>
        </p:nvCxnSpPr>
        <p:spPr>
          <a:xfrm flipH="1">
            <a:off x="3484732" y="4406316"/>
            <a:ext cx="725938" cy="1233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rot="3919432">
            <a:off x="2527891" y="5582631"/>
            <a:ext cx="1217603" cy="126983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80" name="Oval 79"/>
          <p:cNvSpPr/>
          <p:nvPr/>
        </p:nvSpPr>
        <p:spPr>
          <a:xfrm rot="6202004">
            <a:off x="4884685" y="4599120"/>
            <a:ext cx="256309" cy="2725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81" name="Straight Connector 80"/>
          <p:cNvCxnSpPr>
            <a:stCxn id="80" idx="4"/>
            <a:endCxn id="43" idx="1"/>
          </p:cNvCxnSpPr>
          <p:nvPr/>
        </p:nvCxnSpPr>
        <p:spPr>
          <a:xfrm flipH="1" flipV="1">
            <a:off x="3000209" y="4038744"/>
            <a:ext cx="1880052" cy="6651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851921" y="6084004"/>
            <a:ext cx="4034018" cy="369332"/>
          </a:xfrm>
          <a:prstGeom prst="rect">
            <a:avLst/>
          </a:prstGeom>
          <a:noFill/>
        </p:spPr>
        <p:txBody>
          <a:bodyPr wrap="square" rtlCol="0">
            <a:spAutoFit/>
          </a:bodyPr>
          <a:lstStyle/>
          <a:p>
            <a:pPr algn="l" eaLnBrk="1" hangingPunct="1">
              <a:lnSpc>
                <a:spcPct val="100000"/>
              </a:lnSpc>
            </a:pPr>
            <a:r>
              <a:rPr lang="en-GB" sz="1800" b="1" dirty="0" smtClean="0">
                <a:solidFill>
                  <a:srgbClr val="000000"/>
                </a:solidFill>
              </a:rPr>
              <a:t>Diet     </a:t>
            </a:r>
            <a:r>
              <a:rPr lang="en-GB" sz="1800" b="1" dirty="0" err="1" smtClean="0">
                <a:solidFill>
                  <a:srgbClr val="000000"/>
                </a:solidFill>
              </a:rPr>
              <a:t>dysbiosis</a:t>
            </a:r>
            <a:r>
              <a:rPr lang="en-GB" sz="1800" b="1" dirty="0" smtClean="0">
                <a:solidFill>
                  <a:srgbClr val="000000"/>
                </a:solidFill>
              </a:rPr>
              <a:t>     leaky gut    </a:t>
            </a:r>
            <a:endParaRPr lang="en-GB" sz="1800" b="1" dirty="0">
              <a:solidFill>
                <a:srgbClr val="000000"/>
              </a:solidFill>
            </a:endParaRPr>
          </a:p>
        </p:txBody>
      </p:sp>
      <p:cxnSp>
        <p:nvCxnSpPr>
          <p:cNvPr id="4" name="Straight Arrow Connector 3"/>
          <p:cNvCxnSpPr/>
          <p:nvPr/>
        </p:nvCxnSpPr>
        <p:spPr>
          <a:xfrm>
            <a:off x="4437736" y="6277663"/>
            <a:ext cx="188494"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5821873" y="6288880"/>
            <a:ext cx="188494"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28331" y="2787874"/>
            <a:ext cx="1972290" cy="2215991"/>
          </a:xfrm>
          <a:prstGeom prst="rect">
            <a:avLst/>
          </a:prstGeom>
          <a:noFill/>
        </p:spPr>
        <p:txBody>
          <a:bodyPr wrap="square" rtlCol="0">
            <a:spAutoFit/>
          </a:bodyPr>
          <a:lstStyle/>
          <a:p>
            <a:pPr algn="l" eaLnBrk="1" hangingPunct="1">
              <a:lnSpc>
                <a:spcPct val="100000"/>
              </a:lnSpc>
              <a:spcBef>
                <a:spcPts val="1200"/>
              </a:spcBef>
            </a:pPr>
            <a:r>
              <a:rPr lang="en-GB" sz="1800" b="1" dirty="0" smtClean="0">
                <a:solidFill>
                  <a:srgbClr val="000000"/>
                </a:solidFill>
              </a:rPr>
              <a:t>Obesity    </a:t>
            </a:r>
          </a:p>
          <a:p>
            <a:pPr algn="l" eaLnBrk="1" hangingPunct="1">
              <a:lnSpc>
                <a:spcPct val="100000"/>
              </a:lnSpc>
              <a:spcBef>
                <a:spcPts val="1200"/>
              </a:spcBef>
            </a:pPr>
            <a:r>
              <a:rPr lang="en-GB" sz="1800" b="1" dirty="0" err="1" smtClean="0">
                <a:solidFill>
                  <a:srgbClr val="000000"/>
                </a:solidFill>
              </a:rPr>
              <a:t>adipokines</a:t>
            </a:r>
            <a:endParaRPr lang="en-GB" sz="1800" b="1" dirty="0" smtClean="0">
              <a:solidFill>
                <a:srgbClr val="000000"/>
              </a:solidFill>
            </a:endParaRPr>
          </a:p>
          <a:p>
            <a:pPr algn="l" eaLnBrk="1" hangingPunct="1">
              <a:lnSpc>
                <a:spcPct val="100000"/>
              </a:lnSpc>
              <a:spcBef>
                <a:spcPts val="1200"/>
              </a:spcBef>
            </a:pPr>
            <a:r>
              <a:rPr lang="en-GB" sz="1800" b="1" dirty="0">
                <a:solidFill>
                  <a:srgbClr val="000000"/>
                </a:solidFill>
              </a:rPr>
              <a:t>f</a:t>
            </a:r>
            <a:r>
              <a:rPr lang="en-GB" sz="1800" b="1" dirty="0" smtClean="0">
                <a:solidFill>
                  <a:srgbClr val="000000"/>
                </a:solidFill>
              </a:rPr>
              <a:t>at leakage</a:t>
            </a:r>
          </a:p>
          <a:p>
            <a:pPr algn="l" eaLnBrk="1" hangingPunct="1">
              <a:lnSpc>
                <a:spcPct val="100000"/>
              </a:lnSpc>
              <a:spcBef>
                <a:spcPts val="1200"/>
              </a:spcBef>
            </a:pPr>
            <a:r>
              <a:rPr lang="en-GB" sz="1800" b="1" dirty="0" smtClean="0">
                <a:solidFill>
                  <a:srgbClr val="000000"/>
                </a:solidFill>
              </a:rPr>
              <a:t>Inflammatory cytokines</a:t>
            </a:r>
          </a:p>
          <a:p>
            <a:pPr algn="l" eaLnBrk="1" hangingPunct="1">
              <a:lnSpc>
                <a:spcPct val="100000"/>
              </a:lnSpc>
            </a:pPr>
            <a:endParaRPr lang="en-GB" sz="1800" b="1" dirty="0">
              <a:solidFill>
                <a:srgbClr val="000000"/>
              </a:solidFill>
            </a:endParaRPr>
          </a:p>
        </p:txBody>
      </p:sp>
      <p:pic>
        <p:nvPicPr>
          <p:cNvPr id="74754"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10556" y="3179926"/>
            <a:ext cx="425140" cy="425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8" name="Straight Arrow Connector 57"/>
          <p:cNvCxnSpPr/>
          <p:nvPr/>
        </p:nvCxnSpPr>
        <p:spPr>
          <a:xfrm>
            <a:off x="7103503" y="6280292"/>
            <a:ext cx="188494"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539552" y="3070354"/>
            <a:ext cx="0" cy="2160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539552" y="3515546"/>
            <a:ext cx="0" cy="2160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539552" y="3976060"/>
            <a:ext cx="0" cy="2160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5940152" y="3780329"/>
            <a:ext cx="1961319"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SYSTEMIC INFLAMMATION</a:t>
            </a:r>
            <a:endParaRPr lang="en-GB" sz="1600" dirty="0">
              <a:solidFill>
                <a:srgbClr val="000000"/>
              </a:solidFill>
            </a:endParaRPr>
          </a:p>
        </p:txBody>
      </p:sp>
      <p:sp>
        <p:nvSpPr>
          <p:cNvPr id="70" name="TextBox 69"/>
          <p:cNvSpPr txBox="1"/>
          <p:nvPr/>
        </p:nvSpPr>
        <p:spPr>
          <a:xfrm>
            <a:off x="6995945" y="2595151"/>
            <a:ext cx="1351202"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OXIDATIVE STRESS</a:t>
            </a:r>
            <a:endParaRPr lang="en-GB" sz="1600" dirty="0">
              <a:solidFill>
                <a:srgbClr val="000000"/>
              </a:solidFill>
            </a:endParaRPr>
          </a:p>
        </p:txBody>
      </p:sp>
      <p:sp>
        <p:nvSpPr>
          <p:cNvPr id="74" name="TextBox 73"/>
          <p:cNvSpPr txBox="1"/>
          <p:nvPr/>
        </p:nvSpPr>
        <p:spPr>
          <a:xfrm>
            <a:off x="7913463" y="3780329"/>
            <a:ext cx="1267049"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IMMUNE FUNCTION</a:t>
            </a:r>
            <a:endParaRPr lang="en-GB" sz="1600" dirty="0">
              <a:solidFill>
                <a:srgbClr val="000000"/>
              </a:solidFill>
            </a:endParaRPr>
          </a:p>
        </p:txBody>
      </p:sp>
      <p:sp>
        <p:nvSpPr>
          <p:cNvPr id="24" name="Rectangle 23"/>
          <p:cNvSpPr/>
          <p:nvPr/>
        </p:nvSpPr>
        <p:spPr>
          <a:xfrm>
            <a:off x="7330707" y="5965714"/>
            <a:ext cx="1633781" cy="646331"/>
          </a:xfrm>
          <a:prstGeom prst="rect">
            <a:avLst/>
          </a:prstGeom>
        </p:spPr>
        <p:txBody>
          <a:bodyPr wrap="none">
            <a:spAutoFit/>
          </a:bodyPr>
          <a:lstStyle/>
          <a:p>
            <a:pPr algn="l" eaLnBrk="1" hangingPunct="1">
              <a:lnSpc>
                <a:spcPct val="100000"/>
              </a:lnSpc>
            </a:pPr>
            <a:r>
              <a:rPr lang="en-GB" sz="1800" b="1" dirty="0">
                <a:solidFill>
                  <a:srgbClr val="000000"/>
                </a:solidFill>
              </a:rPr>
              <a:t>i</a:t>
            </a:r>
            <a:r>
              <a:rPr lang="en-GB" sz="1800" b="1" dirty="0" smtClean="0">
                <a:solidFill>
                  <a:srgbClr val="000000"/>
                </a:solidFill>
              </a:rPr>
              <a:t>nflammatory</a:t>
            </a:r>
          </a:p>
          <a:p>
            <a:pPr algn="l" eaLnBrk="1" hangingPunct="1">
              <a:lnSpc>
                <a:spcPct val="100000"/>
              </a:lnSpc>
            </a:pPr>
            <a:r>
              <a:rPr lang="en-GB" sz="1800" b="1" dirty="0" smtClean="0">
                <a:solidFill>
                  <a:srgbClr val="000000"/>
                </a:solidFill>
              </a:rPr>
              <a:t>cytokines</a:t>
            </a:r>
            <a:endParaRPr lang="en-GB" sz="1800" dirty="0">
              <a:solidFill>
                <a:srgbClr val="000000"/>
              </a:solidFill>
            </a:endParaRPr>
          </a:p>
        </p:txBody>
      </p:sp>
      <p:pic>
        <p:nvPicPr>
          <p:cNvPr id="75" name="Picture 6" descr="Image result for powerpoint red arrow shapes">
            <a:hlinkClick r:id="rId10"/>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738" b="89888" l="4762" r="89947"/>
                    </a14:imgEffect>
                  </a14:imgLayer>
                </a14:imgProps>
              </a:ext>
              <a:ext uri="{28A0092B-C50C-407E-A947-70E740481C1C}">
                <a14:useLocalDpi xmlns:a14="http://schemas.microsoft.com/office/drawing/2010/main" val="0"/>
              </a:ext>
            </a:extLst>
          </a:blip>
          <a:srcRect/>
          <a:stretch>
            <a:fillRect/>
          </a:stretch>
        </p:blipFill>
        <p:spPr bwMode="auto">
          <a:xfrm rot="4255138" flipH="1">
            <a:off x="2036177" y="1000418"/>
            <a:ext cx="1589445" cy="7638356"/>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p:cNvSpPr/>
          <p:nvPr/>
        </p:nvSpPr>
        <p:spPr>
          <a:xfrm>
            <a:off x="6139869" y="2354905"/>
            <a:ext cx="3170145" cy="222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pic>
        <p:nvPicPr>
          <p:cNvPr id="77" name="Picture 6" descr="Image result for powerpoint red arrow shapes">
            <a:hlinkClick r:id="rId10"/>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738" b="89888" l="4762" r="89947"/>
                    </a14:imgEffect>
                  </a14:imgLayer>
                </a14:imgProps>
              </a:ext>
              <a:ext uri="{28A0092B-C50C-407E-A947-70E740481C1C}">
                <a14:useLocalDpi xmlns:a14="http://schemas.microsoft.com/office/drawing/2010/main" val="0"/>
              </a:ext>
            </a:extLst>
          </a:blip>
          <a:srcRect/>
          <a:stretch>
            <a:fillRect/>
          </a:stretch>
        </p:blipFill>
        <p:spPr bwMode="auto">
          <a:xfrm rot="16908602" flipH="1">
            <a:off x="7091216" y="667771"/>
            <a:ext cx="1589445" cy="2746543"/>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6" descr="Image result for powerpoint red arrow shapes">
            <a:hlinkClick r:id="rId10"/>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738" b="89888" l="4762" r="89947"/>
                    </a14:imgEffect>
                  </a14:imgLayer>
                </a14:imgProps>
              </a:ext>
              <a:ext uri="{28A0092B-C50C-407E-A947-70E740481C1C}">
                <a14:useLocalDpi xmlns:a14="http://schemas.microsoft.com/office/drawing/2010/main" val="0"/>
              </a:ext>
            </a:extLst>
          </a:blip>
          <a:srcRect/>
          <a:stretch>
            <a:fillRect/>
          </a:stretch>
        </p:blipFill>
        <p:spPr bwMode="auto">
          <a:xfrm rot="5643411">
            <a:off x="3101273" y="-905317"/>
            <a:ext cx="1691819" cy="4513547"/>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5855232" y="724634"/>
            <a:ext cx="2605200" cy="400110"/>
          </a:xfrm>
          <a:prstGeom prst="rect">
            <a:avLst/>
          </a:prstGeom>
          <a:noFill/>
        </p:spPr>
        <p:txBody>
          <a:bodyPr wrap="none" rtlCol="0">
            <a:spAutoFit/>
          </a:bodyPr>
          <a:lstStyle/>
          <a:p>
            <a:pPr algn="l" eaLnBrk="1" hangingPunct="1">
              <a:lnSpc>
                <a:spcPct val="100000"/>
              </a:lnSpc>
            </a:pPr>
            <a:r>
              <a:rPr lang="en-GB" sz="2000" b="1" dirty="0" smtClean="0">
                <a:solidFill>
                  <a:srgbClr val="000000"/>
                </a:solidFill>
              </a:rPr>
              <a:t>Neuro-inflammation</a:t>
            </a:r>
          </a:p>
        </p:txBody>
      </p:sp>
      <p:sp>
        <p:nvSpPr>
          <p:cNvPr id="82" name="TextBox 81"/>
          <p:cNvSpPr txBox="1"/>
          <p:nvPr/>
        </p:nvSpPr>
        <p:spPr>
          <a:xfrm>
            <a:off x="32655" y="1954795"/>
            <a:ext cx="3935931" cy="400110"/>
          </a:xfrm>
          <a:prstGeom prst="rect">
            <a:avLst/>
          </a:prstGeom>
          <a:noFill/>
        </p:spPr>
        <p:txBody>
          <a:bodyPr wrap="square" rtlCol="0">
            <a:spAutoFit/>
          </a:bodyPr>
          <a:lstStyle/>
          <a:p>
            <a:pPr algn="l" eaLnBrk="1" hangingPunct="1">
              <a:lnSpc>
                <a:spcPct val="100000"/>
              </a:lnSpc>
            </a:pPr>
            <a:r>
              <a:rPr lang="en-GB" sz="2000" b="1" dirty="0" smtClean="0">
                <a:solidFill>
                  <a:srgbClr val="000000"/>
                </a:solidFill>
              </a:rPr>
              <a:t>Cardiovascular dysfunction</a:t>
            </a:r>
            <a:endParaRPr lang="en-GB" sz="2000" b="1" dirty="0">
              <a:solidFill>
                <a:srgbClr val="000000"/>
              </a:solidFill>
            </a:endParaRPr>
          </a:p>
        </p:txBody>
      </p:sp>
      <p:pic>
        <p:nvPicPr>
          <p:cNvPr id="76" name="Picture 6" descr="Image result for powerpoint red arrow shapes">
            <a:hlinkClick r:id="rId10"/>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738" b="89888" l="4762" r="89947"/>
                    </a14:imgEffect>
                  </a14:imgLayer>
                </a14:imgProps>
              </a:ext>
              <a:ext uri="{28A0092B-C50C-407E-A947-70E740481C1C}">
                <a14:useLocalDpi xmlns:a14="http://schemas.microsoft.com/office/drawing/2010/main" val="0"/>
              </a:ext>
            </a:extLst>
          </a:blip>
          <a:srcRect/>
          <a:stretch>
            <a:fillRect/>
          </a:stretch>
        </p:blipFill>
        <p:spPr bwMode="auto">
          <a:xfrm rot="6924641" flipH="1" flipV="1">
            <a:off x="4659020" y="240795"/>
            <a:ext cx="1349142" cy="5988069"/>
          </a:xfrm>
          <a:prstGeom prst="rect">
            <a:avLst/>
          </a:prstGeom>
          <a:noFill/>
          <a:extLst>
            <a:ext uri="{909E8E84-426E-40DD-AFC4-6F175D3DCCD1}">
              <a14:hiddenFill xmlns:a14="http://schemas.microsoft.com/office/drawing/2010/main">
                <a:solidFill>
                  <a:srgbClr val="FFFFFF"/>
                </a:solidFill>
              </a14:hiddenFill>
            </a:ext>
          </a:extLst>
        </p:spPr>
      </p:pic>
      <p:pic>
        <p:nvPicPr>
          <p:cNvPr id="74758" name="Picture 6" descr="Image result for powerpoint red arrow shapes">
            <a:hlinkClick r:id="rId10"/>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738" b="89888" l="4762" r="89947"/>
                    </a14:imgEffect>
                  </a14:imgLayer>
                </a14:imgProps>
              </a:ext>
              <a:ext uri="{28A0092B-C50C-407E-A947-70E740481C1C}">
                <a14:useLocalDpi xmlns:a14="http://schemas.microsoft.com/office/drawing/2010/main" val="0"/>
              </a:ext>
            </a:extLst>
          </a:blip>
          <a:srcRect/>
          <a:stretch>
            <a:fillRect/>
          </a:stretch>
        </p:blipFill>
        <p:spPr bwMode="auto">
          <a:xfrm rot="18513154" flipH="1">
            <a:off x="7093851" y="4375501"/>
            <a:ext cx="1584176" cy="2240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91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repeatCount="indefinite" fill="hold" nodeType="clickEffect">
                                  <p:stCondLst>
                                    <p:cond delay="0"/>
                                  </p:stCondLst>
                                  <p:childTnLst>
                                    <p:animRot by="21600000">
                                      <p:cBhvr>
                                        <p:cTn id="6" dur="2000" fill="hold"/>
                                        <p:tgtEl>
                                          <p:spTgt spid="74756"/>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47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475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6" grpId="0"/>
      <p:bldP spid="24" grpId="0"/>
      <p:bldP spid="26" grpId="0" animBg="1"/>
      <p:bldP spid="25" grpId="0"/>
      <p:bldP spid="8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764704"/>
            <a:ext cx="3608040" cy="4785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descr="Image result for neuron synapse">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952" r="6878"/>
          <a:stretch/>
        </p:blipFill>
        <p:spPr bwMode="auto">
          <a:xfrm rot="21217817">
            <a:off x="5274911" y="929622"/>
            <a:ext cx="754360" cy="782552"/>
          </a:xfrm>
          <a:prstGeom prst="ellipse">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a:stCxn id="22" idx="5"/>
            <a:endCxn id="14" idx="2"/>
          </p:cNvCxnSpPr>
          <p:nvPr/>
        </p:nvCxnSpPr>
        <p:spPr>
          <a:xfrm flipV="1">
            <a:off x="4882857" y="1474920"/>
            <a:ext cx="427113" cy="1437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rot="20152038">
            <a:off x="5276962" y="936797"/>
            <a:ext cx="755341" cy="7674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22" name="Oval 21"/>
          <p:cNvSpPr/>
          <p:nvPr/>
        </p:nvSpPr>
        <p:spPr>
          <a:xfrm rot="17400000">
            <a:off x="4745598" y="1577071"/>
            <a:ext cx="144000" cy="1440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pic>
        <p:nvPicPr>
          <p:cNvPr id="42" name="Picture 14" descr="Image result for &quot;white adipose cells&quot; coloured electron micrograph">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471" r="25374" b="7261"/>
          <a:stretch/>
        </p:blipFill>
        <p:spPr bwMode="auto">
          <a:xfrm>
            <a:off x="2114715" y="3461727"/>
            <a:ext cx="951181" cy="908912"/>
          </a:xfrm>
          <a:prstGeom prst="ellipse">
            <a:avLst/>
          </a:prstGeom>
          <a:noFill/>
          <a:extLst>
            <a:ext uri="{909E8E84-426E-40DD-AFC4-6F175D3DCCD1}">
              <a14:hiddenFill xmlns:a14="http://schemas.microsoft.com/office/drawing/2010/main">
                <a:solidFill>
                  <a:srgbClr val="FFFFFF"/>
                </a:solidFill>
              </a14:hiddenFill>
            </a:ext>
          </a:extLst>
        </p:spPr>
      </p:pic>
      <p:sp>
        <p:nvSpPr>
          <p:cNvPr id="43" name="Oval 42"/>
          <p:cNvSpPr/>
          <p:nvPr/>
        </p:nvSpPr>
        <p:spPr>
          <a:xfrm rot="9635110">
            <a:off x="2124012" y="3480567"/>
            <a:ext cx="924308" cy="9005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pic>
        <p:nvPicPr>
          <p:cNvPr id="73732" name="Picture 4" descr="Image result for gut microbiota electron">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18126" y="5598185"/>
            <a:ext cx="1259814" cy="1259815"/>
          </a:xfrm>
          <a:prstGeom prst="ellipse">
            <a:avLst/>
          </a:prstGeom>
          <a:noFill/>
          <a:extLst>
            <a:ext uri="{909E8E84-426E-40DD-AFC4-6F175D3DCCD1}">
              <a14:hiddenFill xmlns:a14="http://schemas.microsoft.com/office/drawing/2010/main">
                <a:solidFill>
                  <a:srgbClr val="FFFFFF"/>
                </a:solidFill>
              </a14:hiddenFill>
            </a:ext>
          </a:extLst>
        </p:spPr>
      </p:pic>
      <p:sp>
        <p:nvSpPr>
          <p:cNvPr id="71" name="Oval 70"/>
          <p:cNvSpPr/>
          <p:nvPr/>
        </p:nvSpPr>
        <p:spPr>
          <a:xfrm rot="2053590">
            <a:off x="4128850" y="4013402"/>
            <a:ext cx="405592" cy="4301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72" name="Straight Connector 71"/>
          <p:cNvCxnSpPr>
            <a:stCxn id="71" idx="4"/>
          </p:cNvCxnSpPr>
          <p:nvPr/>
        </p:nvCxnSpPr>
        <p:spPr>
          <a:xfrm flipH="1">
            <a:off x="3484732" y="4406316"/>
            <a:ext cx="725938" cy="1233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rot="3919432">
            <a:off x="2527891" y="5582631"/>
            <a:ext cx="1217603" cy="126983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80" name="Oval 79"/>
          <p:cNvSpPr/>
          <p:nvPr/>
        </p:nvSpPr>
        <p:spPr>
          <a:xfrm rot="6202004">
            <a:off x="4884685" y="4599120"/>
            <a:ext cx="256309" cy="2725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81" name="Straight Connector 80"/>
          <p:cNvCxnSpPr>
            <a:stCxn id="80" idx="4"/>
            <a:endCxn id="43" idx="1"/>
          </p:cNvCxnSpPr>
          <p:nvPr/>
        </p:nvCxnSpPr>
        <p:spPr>
          <a:xfrm flipH="1" flipV="1">
            <a:off x="3000209" y="4122489"/>
            <a:ext cx="1880052" cy="5813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635811" y="65098"/>
            <a:ext cx="3481466" cy="461665"/>
          </a:xfrm>
          <a:prstGeom prst="rect">
            <a:avLst/>
          </a:prstGeom>
          <a:noFill/>
        </p:spPr>
        <p:txBody>
          <a:bodyPr wrap="none" rtlCol="0">
            <a:spAutoFit/>
          </a:bodyPr>
          <a:lstStyle/>
          <a:p>
            <a:pPr algn="l" eaLnBrk="1" hangingPunct="1">
              <a:lnSpc>
                <a:spcPct val="100000"/>
              </a:lnSpc>
            </a:pPr>
            <a:r>
              <a:rPr lang="en-GB" sz="2400" b="1" dirty="0" smtClean="0">
                <a:solidFill>
                  <a:srgbClr val="000000"/>
                </a:solidFill>
              </a:rPr>
              <a:t>The Tyranny of Ageing</a:t>
            </a:r>
            <a:endParaRPr lang="en-GB" sz="2400" b="1" dirty="0">
              <a:solidFill>
                <a:srgbClr val="000000"/>
              </a:solidFill>
            </a:endParaRPr>
          </a:p>
        </p:txBody>
      </p:sp>
      <p:sp>
        <p:nvSpPr>
          <p:cNvPr id="3" name="Rectangle 2"/>
          <p:cNvSpPr/>
          <p:nvPr/>
        </p:nvSpPr>
        <p:spPr>
          <a:xfrm>
            <a:off x="5710738" y="1657828"/>
            <a:ext cx="3479647"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smtClean="0">
                <a:solidFill>
                  <a:srgbClr val="000000"/>
                </a:solidFill>
              </a:rPr>
              <a:t>Dementia/</a:t>
            </a:r>
            <a:r>
              <a:rPr lang="en-GB" sz="1600" b="1" dirty="0" err="1" smtClean="0">
                <a:solidFill>
                  <a:srgbClr val="000000"/>
                </a:solidFill>
              </a:rPr>
              <a:t>neuropathologies</a:t>
            </a:r>
            <a:endParaRPr lang="en-GB" sz="1600" b="1" dirty="0">
              <a:solidFill>
                <a:srgbClr val="000000"/>
              </a:solidFill>
            </a:endParaRPr>
          </a:p>
        </p:txBody>
      </p:sp>
      <p:sp>
        <p:nvSpPr>
          <p:cNvPr id="4" name="TextBox 3"/>
          <p:cNvSpPr txBox="1"/>
          <p:nvPr/>
        </p:nvSpPr>
        <p:spPr>
          <a:xfrm>
            <a:off x="3693390" y="5969597"/>
            <a:ext cx="2414444" cy="584775"/>
          </a:xfrm>
          <a:prstGeom prst="rect">
            <a:avLst/>
          </a:prstGeom>
          <a:noFill/>
        </p:spPr>
        <p:txBody>
          <a:bodyPr wrap="none" rtlCol="0">
            <a:spAutoFit/>
          </a:bodyPr>
          <a:lstStyle/>
          <a:p>
            <a:pPr marL="285750" indent="-195263" algn="l" eaLnBrk="1" hangingPunct="1">
              <a:lnSpc>
                <a:spcPct val="100000"/>
              </a:lnSpc>
              <a:buFont typeface="Arial" panose="020B0604020202020204" pitchFamily="34" charset="0"/>
              <a:buChar char="•"/>
            </a:pPr>
            <a:r>
              <a:rPr lang="en-GB" sz="1600" b="1" dirty="0">
                <a:solidFill>
                  <a:srgbClr val="000000"/>
                </a:solidFill>
              </a:rPr>
              <a:t>M</a:t>
            </a:r>
            <a:r>
              <a:rPr lang="en-GB" sz="1600" b="1" dirty="0" smtClean="0">
                <a:solidFill>
                  <a:srgbClr val="000000"/>
                </a:solidFill>
              </a:rPr>
              <a:t>icrobiota diversity</a:t>
            </a:r>
          </a:p>
          <a:p>
            <a:pPr marL="285750" indent="-195263" algn="l" eaLnBrk="1" hangingPunct="1">
              <a:lnSpc>
                <a:spcPct val="100000"/>
              </a:lnSpc>
              <a:buFont typeface="Arial" panose="020B0604020202020204" pitchFamily="34" charset="0"/>
              <a:buChar char="•"/>
            </a:pPr>
            <a:r>
              <a:rPr lang="en-GB" sz="1600" b="1" dirty="0" smtClean="0">
                <a:solidFill>
                  <a:srgbClr val="000000"/>
                </a:solidFill>
              </a:rPr>
              <a:t>Leaky gut</a:t>
            </a:r>
            <a:endParaRPr lang="en-GB" sz="1600" b="1" dirty="0">
              <a:solidFill>
                <a:srgbClr val="000000"/>
              </a:solidFill>
            </a:endParaRPr>
          </a:p>
        </p:txBody>
      </p:sp>
      <p:sp>
        <p:nvSpPr>
          <p:cNvPr id="51" name="TextBox 50"/>
          <p:cNvSpPr txBox="1"/>
          <p:nvPr/>
        </p:nvSpPr>
        <p:spPr>
          <a:xfrm>
            <a:off x="596240" y="3858087"/>
            <a:ext cx="1289135" cy="338554"/>
          </a:xfrm>
          <a:prstGeom prst="rect">
            <a:avLst/>
          </a:prstGeom>
          <a:noFill/>
        </p:spPr>
        <p:txBody>
          <a:bodyPr wrap="none" rtlCol="0">
            <a:spAutoFit/>
          </a:bodyPr>
          <a:lstStyle/>
          <a:p>
            <a:pPr algn="l" eaLnBrk="1" hangingPunct="1">
              <a:lnSpc>
                <a:spcPct val="100000"/>
              </a:lnSpc>
            </a:pPr>
            <a:r>
              <a:rPr lang="en-GB" sz="1600" b="1" dirty="0" smtClean="0">
                <a:solidFill>
                  <a:srgbClr val="000000"/>
                </a:solidFill>
              </a:rPr>
              <a:t>Sarcopenia</a:t>
            </a:r>
            <a:endParaRPr lang="en-GB" sz="1600" b="1" dirty="0">
              <a:solidFill>
                <a:srgbClr val="000000"/>
              </a:solidFill>
            </a:endParaRPr>
          </a:p>
        </p:txBody>
      </p:sp>
      <p:sp>
        <p:nvSpPr>
          <p:cNvPr id="5" name="Rectangle 4"/>
          <p:cNvSpPr/>
          <p:nvPr/>
        </p:nvSpPr>
        <p:spPr>
          <a:xfrm>
            <a:off x="999562" y="1261218"/>
            <a:ext cx="2838406" cy="338554"/>
          </a:xfrm>
          <a:prstGeom prst="rect">
            <a:avLst/>
          </a:prstGeom>
        </p:spPr>
        <p:txBody>
          <a:bodyPr wrap="square">
            <a:spAutoFit/>
          </a:bodyPr>
          <a:lstStyle/>
          <a:p>
            <a:pPr algn="l" eaLnBrk="1" hangingPunct="1">
              <a:lnSpc>
                <a:spcPct val="100000"/>
              </a:lnSpc>
            </a:pPr>
            <a:r>
              <a:rPr lang="en-GB" sz="1600" b="1" dirty="0" smtClean="0">
                <a:solidFill>
                  <a:srgbClr val="000000"/>
                </a:solidFill>
              </a:rPr>
              <a:t>Haemodynamic responses</a:t>
            </a:r>
          </a:p>
        </p:txBody>
      </p:sp>
      <p:sp>
        <p:nvSpPr>
          <p:cNvPr id="7" name="TextBox 6"/>
          <p:cNvSpPr txBox="1"/>
          <p:nvPr/>
        </p:nvSpPr>
        <p:spPr>
          <a:xfrm>
            <a:off x="6449934" y="5198742"/>
            <a:ext cx="184731" cy="646331"/>
          </a:xfrm>
          <a:prstGeom prst="rect">
            <a:avLst/>
          </a:prstGeom>
          <a:noFill/>
        </p:spPr>
        <p:txBody>
          <a:bodyPr wrap="none" rtlCol="0">
            <a:spAutoFit/>
          </a:bodyPr>
          <a:lstStyle/>
          <a:p>
            <a:pPr algn="l" eaLnBrk="1" hangingPunct="1">
              <a:lnSpc>
                <a:spcPct val="100000"/>
              </a:lnSpc>
            </a:pPr>
            <a:endParaRPr lang="en-GB" sz="1800" dirty="0" smtClean="0">
              <a:solidFill>
                <a:srgbClr val="000000"/>
              </a:solidFill>
            </a:endParaRPr>
          </a:p>
          <a:p>
            <a:pPr algn="l" eaLnBrk="1" hangingPunct="1">
              <a:lnSpc>
                <a:spcPct val="100000"/>
              </a:lnSpc>
            </a:pPr>
            <a:endParaRPr lang="en-GB" sz="1800" dirty="0">
              <a:solidFill>
                <a:srgbClr val="000000"/>
              </a:solidFill>
            </a:endParaRPr>
          </a:p>
        </p:txBody>
      </p:sp>
      <p:sp>
        <p:nvSpPr>
          <p:cNvPr id="8" name="Rectangle 7"/>
          <p:cNvSpPr/>
          <p:nvPr/>
        </p:nvSpPr>
        <p:spPr>
          <a:xfrm>
            <a:off x="-25992" y="6174049"/>
            <a:ext cx="2331580" cy="861774"/>
          </a:xfrm>
          <a:prstGeom prst="rect">
            <a:avLst/>
          </a:prstGeom>
        </p:spPr>
        <p:txBody>
          <a:bodyPr wrap="square">
            <a:spAutoFit/>
          </a:bodyPr>
          <a:lstStyle/>
          <a:p>
            <a:pPr algn="l" eaLnBrk="1" hangingPunct="1">
              <a:lnSpc>
                <a:spcPct val="100000"/>
              </a:lnSpc>
            </a:pPr>
            <a:r>
              <a:rPr lang="en-GB" sz="1000" b="1" dirty="0" smtClean="0">
                <a:solidFill>
                  <a:srgbClr val="000000"/>
                </a:solidFill>
              </a:rPr>
              <a:t>e.g. Amin-</a:t>
            </a:r>
            <a:r>
              <a:rPr lang="en-GB" sz="1000" b="1" dirty="0" err="1" smtClean="0">
                <a:solidFill>
                  <a:srgbClr val="000000"/>
                </a:solidFill>
              </a:rPr>
              <a:t>Hanjani</a:t>
            </a:r>
            <a:r>
              <a:rPr lang="en-GB" sz="1000" b="1" dirty="0" smtClean="0">
                <a:solidFill>
                  <a:srgbClr val="000000"/>
                </a:solidFill>
              </a:rPr>
              <a:t> 2015,;Pase </a:t>
            </a:r>
            <a:r>
              <a:rPr lang="en-GB" sz="1000" b="1" dirty="0">
                <a:solidFill>
                  <a:srgbClr val="000000"/>
                </a:solidFill>
              </a:rPr>
              <a:t>et al </a:t>
            </a:r>
            <a:r>
              <a:rPr lang="en-GB" sz="1000" b="1" dirty="0" smtClean="0">
                <a:solidFill>
                  <a:srgbClr val="000000"/>
                </a:solidFill>
              </a:rPr>
              <a:t>2014;  </a:t>
            </a:r>
            <a:r>
              <a:rPr lang="en-GB" sz="1000" b="1" dirty="0">
                <a:solidFill>
                  <a:srgbClr val="000000"/>
                </a:solidFill>
              </a:rPr>
              <a:t>Zonneveld </a:t>
            </a:r>
            <a:r>
              <a:rPr lang="en-GB" sz="1000" b="1" dirty="0" smtClean="0">
                <a:solidFill>
                  <a:srgbClr val="000000"/>
                </a:solidFill>
              </a:rPr>
              <a:t>2015; </a:t>
            </a:r>
            <a:r>
              <a:rPr lang="en-GB" sz="1000" b="1" dirty="0" err="1" smtClean="0">
                <a:solidFill>
                  <a:srgbClr val="000000"/>
                </a:solidFill>
              </a:rPr>
              <a:t>Cevenini</a:t>
            </a:r>
            <a:r>
              <a:rPr lang="en-GB" sz="1000" b="1" dirty="0" smtClean="0">
                <a:solidFill>
                  <a:srgbClr val="000000"/>
                </a:solidFill>
              </a:rPr>
              <a:t> </a:t>
            </a:r>
            <a:r>
              <a:rPr lang="en-GB" sz="1000" b="1" dirty="0">
                <a:solidFill>
                  <a:srgbClr val="000000"/>
                </a:solidFill>
              </a:rPr>
              <a:t>et al </a:t>
            </a:r>
            <a:r>
              <a:rPr lang="en-GB" sz="1000" b="1" dirty="0" smtClean="0">
                <a:solidFill>
                  <a:srgbClr val="000000"/>
                </a:solidFill>
              </a:rPr>
              <a:t>2013; Lemaitre </a:t>
            </a:r>
            <a:r>
              <a:rPr lang="en-GB" sz="1000" b="1" dirty="0">
                <a:solidFill>
                  <a:srgbClr val="000000"/>
                </a:solidFill>
              </a:rPr>
              <a:t>et al </a:t>
            </a:r>
            <a:r>
              <a:rPr lang="en-GB" sz="1000" b="1" dirty="0" smtClean="0">
                <a:solidFill>
                  <a:srgbClr val="000000"/>
                </a:solidFill>
              </a:rPr>
              <a:t>2012; </a:t>
            </a:r>
            <a:r>
              <a:rPr lang="en-GB" sz="1000" b="1" dirty="0" err="1" smtClean="0">
                <a:solidFill>
                  <a:srgbClr val="000000"/>
                </a:solidFill>
              </a:rPr>
              <a:t>Volkow</a:t>
            </a:r>
            <a:r>
              <a:rPr lang="en-GB" sz="1000" b="1" dirty="0" smtClean="0">
                <a:solidFill>
                  <a:srgbClr val="000000"/>
                </a:solidFill>
              </a:rPr>
              <a:t> </a:t>
            </a:r>
            <a:r>
              <a:rPr lang="en-GB" sz="1000" b="1" dirty="0">
                <a:solidFill>
                  <a:srgbClr val="000000"/>
                </a:solidFill>
              </a:rPr>
              <a:t>et al </a:t>
            </a:r>
            <a:r>
              <a:rPr lang="en-GB" sz="1000" b="1" dirty="0" smtClean="0">
                <a:solidFill>
                  <a:srgbClr val="000000"/>
                </a:solidFill>
              </a:rPr>
              <a:t>2013</a:t>
            </a:r>
            <a:endParaRPr lang="en-GB" sz="1000" b="1" dirty="0">
              <a:solidFill>
                <a:srgbClr val="000000"/>
              </a:solidFill>
            </a:endParaRPr>
          </a:p>
          <a:p>
            <a:pPr algn="l" eaLnBrk="1" hangingPunct="1">
              <a:lnSpc>
                <a:spcPct val="100000"/>
              </a:lnSpc>
            </a:pPr>
            <a:endParaRPr lang="en-GB" sz="1000" b="1" dirty="0">
              <a:solidFill>
                <a:srgbClr val="000000"/>
              </a:solidFill>
            </a:endParaRPr>
          </a:p>
        </p:txBody>
      </p:sp>
      <p:sp>
        <p:nvSpPr>
          <p:cNvPr id="9" name="Rectangle 8"/>
          <p:cNvSpPr/>
          <p:nvPr/>
        </p:nvSpPr>
        <p:spPr>
          <a:xfrm>
            <a:off x="5738642" y="595427"/>
            <a:ext cx="1830950" cy="338554"/>
          </a:xfrm>
          <a:prstGeom prst="rect">
            <a:avLst/>
          </a:prstGeom>
        </p:spPr>
        <p:txBody>
          <a:bodyPr wrap="none">
            <a:spAutoFit/>
          </a:bodyPr>
          <a:lstStyle/>
          <a:p>
            <a:pPr marL="285750" indent="-285750" algn="l" eaLnBrk="1" hangingPunct="1">
              <a:lnSpc>
                <a:spcPct val="100000"/>
              </a:lnSpc>
              <a:buSzPct val="100000"/>
              <a:buFont typeface="Arial" panose="020B0604020202020204" pitchFamily="34" charset="0"/>
              <a:buChar char="•"/>
            </a:pPr>
            <a:r>
              <a:rPr lang="en-GB" sz="1600" b="1" dirty="0">
                <a:solidFill>
                  <a:srgbClr val="000000"/>
                </a:solidFill>
              </a:rPr>
              <a:t>Brain volume </a:t>
            </a:r>
          </a:p>
        </p:txBody>
      </p:sp>
      <p:sp>
        <p:nvSpPr>
          <p:cNvPr id="15" name="Rectangle 14"/>
          <p:cNvSpPr/>
          <p:nvPr/>
        </p:nvSpPr>
        <p:spPr>
          <a:xfrm>
            <a:off x="6026674" y="850664"/>
            <a:ext cx="1500604" cy="338554"/>
          </a:xfrm>
          <a:prstGeom prst="rect">
            <a:avLst/>
          </a:prstGeom>
        </p:spPr>
        <p:txBody>
          <a:bodyPr wrap="none">
            <a:spAutoFit/>
          </a:bodyPr>
          <a:lstStyle/>
          <a:p>
            <a:pPr marL="285750" indent="-285750" algn="l" eaLnBrk="1" hangingPunct="1">
              <a:lnSpc>
                <a:spcPct val="100000"/>
              </a:lnSpc>
              <a:buFont typeface="Arial" panose="020B0604020202020204" pitchFamily="34" charset="0"/>
              <a:buChar char="•"/>
            </a:pPr>
            <a:r>
              <a:rPr lang="en-GB" sz="1600" b="1" dirty="0" smtClean="0">
                <a:solidFill>
                  <a:srgbClr val="000000"/>
                </a:solidFill>
              </a:rPr>
              <a:t>Ventricles </a:t>
            </a:r>
            <a:endParaRPr lang="en-GB" sz="1800" dirty="0">
              <a:solidFill>
                <a:srgbClr val="000000"/>
              </a:solidFill>
            </a:endParaRPr>
          </a:p>
        </p:txBody>
      </p:sp>
      <p:sp>
        <p:nvSpPr>
          <p:cNvPr id="23" name="Rectangle 22"/>
          <p:cNvSpPr/>
          <p:nvPr/>
        </p:nvSpPr>
        <p:spPr>
          <a:xfrm>
            <a:off x="6055702" y="1116078"/>
            <a:ext cx="2539478" cy="338554"/>
          </a:xfrm>
          <a:prstGeom prst="rect">
            <a:avLst/>
          </a:prstGeom>
        </p:spPr>
        <p:txBody>
          <a:bodyPr wrap="non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Glucose metabolism </a:t>
            </a:r>
            <a:endParaRPr lang="en-GB" sz="1800" dirty="0">
              <a:solidFill>
                <a:srgbClr val="000000"/>
              </a:solidFill>
            </a:endParaRPr>
          </a:p>
        </p:txBody>
      </p:sp>
      <p:sp>
        <p:nvSpPr>
          <p:cNvPr id="24" name="Rectangle 23"/>
          <p:cNvSpPr/>
          <p:nvPr/>
        </p:nvSpPr>
        <p:spPr>
          <a:xfrm>
            <a:off x="5998770" y="1369234"/>
            <a:ext cx="2286000" cy="338554"/>
          </a:xfrm>
          <a:prstGeom prst="rect">
            <a:avLst/>
          </a:prstGeom>
        </p:spPr>
        <p:txBody>
          <a:bodyPr>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C</a:t>
            </a:r>
            <a:r>
              <a:rPr lang="en-GB" sz="1600" b="1" dirty="0" smtClean="0">
                <a:solidFill>
                  <a:srgbClr val="000000"/>
                </a:solidFill>
              </a:rPr>
              <a:t>ognitive function</a:t>
            </a:r>
            <a:endParaRPr lang="en-GB" sz="1600" b="1" dirty="0">
              <a:solidFill>
                <a:srgbClr val="000000"/>
              </a:solidFill>
            </a:endParaRPr>
          </a:p>
        </p:txBody>
      </p:sp>
      <p:sp>
        <p:nvSpPr>
          <p:cNvPr id="27" name="Rectangle 26"/>
          <p:cNvSpPr/>
          <p:nvPr/>
        </p:nvSpPr>
        <p:spPr>
          <a:xfrm>
            <a:off x="1816311" y="992037"/>
            <a:ext cx="2170787" cy="338554"/>
          </a:xfrm>
          <a:prstGeom prst="rect">
            <a:avLst/>
          </a:prstGeom>
        </p:spPr>
        <p:txBody>
          <a:bodyPr wrap="none">
            <a:spAutoFit/>
          </a:bodyPr>
          <a:lstStyle/>
          <a:p>
            <a:pPr algn="l" eaLnBrk="1" hangingPunct="1">
              <a:lnSpc>
                <a:spcPct val="100000"/>
              </a:lnSpc>
            </a:pPr>
            <a:r>
              <a:rPr lang="en-GB" sz="1600" b="1" dirty="0">
                <a:solidFill>
                  <a:srgbClr val="000000"/>
                </a:solidFill>
              </a:rPr>
              <a:t>Cerebral blood-flow </a:t>
            </a:r>
          </a:p>
        </p:txBody>
      </p:sp>
      <p:sp>
        <p:nvSpPr>
          <p:cNvPr id="67" name="Rectangle 66"/>
          <p:cNvSpPr/>
          <p:nvPr/>
        </p:nvSpPr>
        <p:spPr>
          <a:xfrm>
            <a:off x="3913719" y="995234"/>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68" name="Rectangle 67"/>
          <p:cNvSpPr/>
          <p:nvPr/>
        </p:nvSpPr>
        <p:spPr>
          <a:xfrm>
            <a:off x="3776600" y="1290246"/>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28" name="Rectangle 27"/>
          <p:cNvSpPr/>
          <p:nvPr/>
        </p:nvSpPr>
        <p:spPr>
          <a:xfrm>
            <a:off x="1068965" y="1840651"/>
            <a:ext cx="2926971" cy="338554"/>
          </a:xfrm>
          <a:prstGeom prst="rect">
            <a:avLst/>
          </a:prstGeom>
        </p:spPr>
        <p:txBody>
          <a:bodyPr wrap="square">
            <a:spAutoFit/>
          </a:bodyPr>
          <a:lstStyle/>
          <a:p>
            <a:pPr algn="l" eaLnBrk="1" hangingPunct="1">
              <a:lnSpc>
                <a:spcPct val="100000"/>
              </a:lnSpc>
            </a:pPr>
            <a:r>
              <a:rPr lang="en-GB" sz="1600" b="1" dirty="0">
                <a:solidFill>
                  <a:srgbClr val="000000"/>
                </a:solidFill>
              </a:rPr>
              <a:t>Cardiovascular </a:t>
            </a:r>
            <a:r>
              <a:rPr lang="en-GB" sz="1600" b="1" dirty="0" smtClean="0">
                <a:solidFill>
                  <a:srgbClr val="000000"/>
                </a:solidFill>
              </a:rPr>
              <a:t>function</a:t>
            </a:r>
            <a:endParaRPr lang="en-GB" sz="1600" b="1" dirty="0">
              <a:solidFill>
                <a:srgbClr val="000000"/>
              </a:solidFill>
            </a:endParaRPr>
          </a:p>
        </p:txBody>
      </p:sp>
      <p:sp>
        <p:nvSpPr>
          <p:cNvPr id="69" name="Rectangle 68"/>
          <p:cNvSpPr/>
          <p:nvPr/>
        </p:nvSpPr>
        <p:spPr>
          <a:xfrm>
            <a:off x="3577101" y="1836330"/>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29" name="Rectangle 28"/>
          <p:cNvSpPr/>
          <p:nvPr/>
        </p:nvSpPr>
        <p:spPr>
          <a:xfrm>
            <a:off x="1644773" y="2109372"/>
            <a:ext cx="1919115" cy="338554"/>
          </a:xfrm>
          <a:prstGeom prst="rect">
            <a:avLst/>
          </a:prstGeom>
        </p:spPr>
        <p:txBody>
          <a:bodyPr wrap="none">
            <a:spAutoFit/>
          </a:bodyPr>
          <a:lstStyle/>
          <a:p>
            <a:pPr algn="l" eaLnBrk="1" hangingPunct="1">
              <a:lnSpc>
                <a:spcPct val="100000"/>
              </a:lnSpc>
            </a:pPr>
            <a:r>
              <a:rPr lang="en-GB" sz="1600" b="1" dirty="0">
                <a:solidFill>
                  <a:srgbClr val="000000"/>
                </a:solidFill>
              </a:rPr>
              <a:t>Insulin resistance</a:t>
            </a:r>
          </a:p>
        </p:txBody>
      </p:sp>
      <p:sp>
        <p:nvSpPr>
          <p:cNvPr id="70" name="Rectangle 69"/>
          <p:cNvSpPr/>
          <p:nvPr/>
        </p:nvSpPr>
        <p:spPr>
          <a:xfrm>
            <a:off x="884602" y="2924944"/>
            <a:ext cx="2157963" cy="338554"/>
          </a:xfrm>
          <a:prstGeom prst="rect">
            <a:avLst/>
          </a:prstGeom>
        </p:spPr>
        <p:txBody>
          <a:bodyPr wrap="none">
            <a:spAutoFit/>
          </a:bodyPr>
          <a:lstStyle/>
          <a:p>
            <a:pPr algn="l" eaLnBrk="1" hangingPunct="1">
              <a:lnSpc>
                <a:spcPct val="100000"/>
              </a:lnSpc>
            </a:pPr>
            <a:r>
              <a:rPr lang="en-GB" sz="1600" b="1" dirty="0" smtClean="0">
                <a:solidFill>
                  <a:srgbClr val="000000"/>
                </a:solidFill>
              </a:rPr>
              <a:t>Endothelial function</a:t>
            </a:r>
            <a:endParaRPr lang="en-GB" sz="1600" b="1" dirty="0">
              <a:solidFill>
                <a:srgbClr val="000000"/>
              </a:solidFill>
            </a:endParaRPr>
          </a:p>
        </p:txBody>
      </p:sp>
      <p:sp>
        <p:nvSpPr>
          <p:cNvPr id="74" name="Rectangle 73"/>
          <p:cNvSpPr/>
          <p:nvPr/>
        </p:nvSpPr>
        <p:spPr>
          <a:xfrm>
            <a:off x="1360730" y="2649071"/>
            <a:ext cx="1688283" cy="338554"/>
          </a:xfrm>
          <a:prstGeom prst="rect">
            <a:avLst/>
          </a:prstGeom>
        </p:spPr>
        <p:txBody>
          <a:bodyPr wrap="none">
            <a:spAutoFit/>
          </a:bodyPr>
          <a:lstStyle/>
          <a:p>
            <a:pPr algn="l" eaLnBrk="1" hangingPunct="1">
              <a:lnSpc>
                <a:spcPct val="100000"/>
              </a:lnSpc>
            </a:pPr>
            <a:r>
              <a:rPr lang="en-GB" sz="1600" b="1" dirty="0" smtClean="0">
                <a:solidFill>
                  <a:srgbClr val="000000"/>
                </a:solidFill>
              </a:rPr>
              <a:t>Blood pressure</a:t>
            </a:r>
            <a:endParaRPr lang="en-GB" sz="1600" b="1" dirty="0">
              <a:solidFill>
                <a:srgbClr val="000000"/>
              </a:solidFill>
            </a:endParaRPr>
          </a:p>
        </p:txBody>
      </p:sp>
      <p:sp>
        <p:nvSpPr>
          <p:cNvPr id="75" name="Rectangle 74"/>
          <p:cNvSpPr/>
          <p:nvPr/>
        </p:nvSpPr>
        <p:spPr>
          <a:xfrm>
            <a:off x="1360543" y="2377959"/>
            <a:ext cx="1827744" cy="338554"/>
          </a:xfrm>
          <a:prstGeom prst="rect">
            <a:avLst/>
          </a:prstGeom>
        </p:spPr>
        <p:txBody>
          <a:bodyPr wrap="none">
            <a:spAutoFit/>
          </a:bodyPr>
          <a:lstStyle/>
          <a:p>
            <a:pPr algn="l" eaLnBrk="1" hangingPunct="1">
              <a:lnSpc>
                <a:spcPct val="100000"/>
              </a:lnSpc>
            </a:pPr>
            <a:r>
              <a:rPr lang="en-GB" sz="1600" b="1" dirty="0" err="1" smtClean="0">
                <a:solidFill>
                  <a:srgbClr val="000000"/>
                </a:solidFill>
              </a:rPr>
              <a:t>Gluco</a:t>
            </a:r>
            <a:r>
              <a:rPr lang="en-GB" sz="1600" b="1" dirty="0" smtClean="0">
                <a:solidFill>
                  <a:srgbClr val="000000"/>
                </a:solidFill>
              </a:rPr>
              <a:t>-regulation</a:t>
            </a:r>
            <a:endParaRPr lang="en-GB" sz="1600" b="1" dirty="0">
              <a:solidFill>
                <a:srgbClr val="000000"/>
              </a:solidFill>
            </a:endParaRPr>
          </a:p>
        </p:txBody>
      </p:sp>
      <p:sp>
        <p:nvSpPr>
          <p:cNvPr id="73728" name="Rectangle 73727"/>
          <p:cNvSpPr/>
          <p:nvPr/>
        </p:nvSpPr>
        <p:spPr>
          <a:xfrm>
            <a:off x="933089" y="3594502"/>
            <a:ext cx="938077" cy="338554"/>
          </a:xfrm>
          <a:prstGeom prst="rect">
            <a:avLst/>
          </a:prstGeom>
        </p:spPr>
        <p:txBody>
          <a:bodyPr wrap="none">
            <a:spAutoFit/>
          </a:bodyPr>
          <a:lstStyle/>
          <a:p>
            <a:pPr algn="l" eaLnBrk="1" hangingPunct="1">
              <a:lnSpc>
                <a:spcPct val="100000"/>
              </a:lnSpc>
            </a:pPr>
            <a:r>
              <a:rPr lang="en-GB" sz="1600" b="1" dirty="0">
                <a:solidFill>
                  <a:srgbClr val="000000"/>
                </a:solidFill>
              </a:rPr>
              <a:t>Obesity</a:t>
            </a:r>
          </a:p>
        </p:txBody>
      </p:sp>
      <p:pic>
        <p:nvPicPr>
          <p:cNvPr id="76" name="Picture 12" descr="Image result for animal cell cross section coloured electron micrograph">
            <a:hlinkClick r:id="rId9"/>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5118" t="24253" r="39734" b="6536"/>
          <a:stretch/>
        </p:blipFill>
        <p:spPr bwMode="auto">
          <a:xfrm>
            <a:off x="6380439" y="4820237"/>
            <a:ext cx="710306" cy="668575"/>
          </a:xfrm>
          <a:prstGeom prst="ellipse">
            <a:avLst/>
          </a:prstGeom>
          <a:noFill/>
          <a:extLst>
            <a:ext uri="{909E8E84-426E-40DD-AFC4-6F175D3DCCD1}">
              <a14:hiddenFill xmlns:a14="http://schemas.microsoft.com/office/drawing/2010/main">
                <a:solidFill>
                  <a:srgbClr val="FFFFFF"/>
                </a:solidFill>
              </a14:hiddenFill>
            </a:ext>
          </a:extLst>
        </p:spPr>
      </p:pic>
      <p:sp>
        <p:nvSpPr>
          <p:cNvPr id="77" name="Oval 76"/>
          <p:cNvSpPr/>
          <p:nvPr/>
        </p:nvSpPr>
        <p:spPr>
          <a:xfrm rot="22560000">
            <a:off x="5930863" y="4596261"/>
            <a:ext cx="144000" cy="1440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78" name="Straight Connector 77"/>
          <p:cNvCxnSpPr>
            <a:stCxn id="77" idx="6"/>
            <a:endCxn id="79" idx="2"/>
          </p:cNvCxnSpPr>
          <p:nvPr/>
        </p:nvCxnSpPr>
        <p:spPr>
          <a:xfrm>
            <a:off x="6072074" y="4688115"/>
            <a:ext cx="307723" cy="3035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Oval 78"/>
          <p:cNvSpPr/>
          <p:nvPr/>
        </p:nvSpPr>
        <p:spPr>
          <a:xfrm rot="1395084">
            <a:off x="6348458" y="4759891"/>
            <a:ext cx="771736" cy="76811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82" name="Rectangle 81"/>
          <p:cNvSpPr/>
          <p:nvPr/>
        </p:nvSpPr>
        <p:spPr>
          <a:xfrm>
            <a:off x="6900692" y="4569718"/>
            <a:ext cx="2060101" cy="338554"/>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tabLst>
                <a:tab pos="174625" algn="l"/>
              </a:tabLst>
            </a:pPr>
            <a:r>
              <a:rPr lang="en-GB" sz="1600" b="1" dirty="0" smtClean="0">
                <a:solidFill>
                  <a:srgbClr val="000000"/>
                </a:solidFill>
              </a:rPr>
              <a:t>Oxidative stress</a:t>
            </a:r>
            <a:endParaRPr lang="en-GB" sz="1600" b="1" dirty="0">
              <a:solidFill>
                <a:srgbClr val="000000"/>
              </a:solidFill>
            </a:endParaRPr>
          </a:p>
        </p:txBody>
      </p:sp>
      <p:sp>
        <p:nvSpPr>
          <p:cNvPr id="83" name="Rectangle 82"/>
          <p:cNvSpPr/>
          <p:nvPr/>
        </p:nvSpPr>
        <p:spPr>
          <a:xfrm>
            <a:off x="7062260" y="4825517"/>
            <a:ext cx="2098105" cy="338554"/>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pPr>
            <a:r>
              <a:rPr lang="en-GB" sz="1600" b="1" dirty="0" smtClean="0">
                <a:solidFill>
                  <a:srgbClr val="000000"/>
                </a:solidFill>
              </a:rPr>
              <a:t>DNA damage</a:t>
            </a:r>
            <a:endParaRPr lang="en-GB" sz="1600" b="1" dirty="0">
              <a:solidFill>
                <a:srgbClr val="000000"/>
              </a:solidFill>
            </a:endParaRPr>
          </a:p>
        </p:txBody>
      </p:sp>
      <p:sp>
        <p:nvSpPr>
          <p:cNvPr id="84" name="Rectangle 83"/>
          <p:cNvSpPr/>
          <p:nvPr/>
        </p:nvSpPr>
        <p:spPr>
          <a:xfrm>
            <a:off x="7062260" y="5112987"/>
            <a:ext cx="1850992" cy="338554"/>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pPr>
            <a:r>
              <a:rPr lang="en-GB" sz="1600" b="1" dirty="0" smtClean="0">
                <a:solidFill>
                  <a:srgbClr val="000000"/>
                </a:solidFill>
              </a:rPr>
              <a:t>Telomeres</a:t>
            </a:r>
          </a:p>
        </p:txBody>
      </p:sp>
      <p:sp>
        <p:nvSpPr>
          <p:cNvPr id="85" name="Rectangle 84"/>
          <p:cNvSpPr/>
          <p:nvPr/>
        </p:nvSpPr>
        <p:spPr>
          <a:xfrm>
            <a:off x="3573599" y="2109372"/>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6" name="Rectangle 85"/>
          <p:cNvSpPr/>
          <p:nvPr/>
        </p:nvSpPr>
        <p:spPr>
          <a:xfrm>
            <a:off x="3146830" y="2388298"/>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7" name="Rectangle 86"/>
          <p:cNvSpPr/>
          <p:nvPr/>
        </p:nvSpPr>
        <p:spPr>
          <a:xfrm>
            <a:off x="3062774" y="2646350"/>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8" name="Rectangle 87"/>
          <p:cNvSpPr/>
          <p:nvPr/>
        </p:nvSpPr>
        <p:spPr>
          <a:xfrm>
            <a:off x="3029852" y="2931440"/>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9" name="Rectangle 88"/>
          <p:cNvSpPr/>
          <p:nvPr/>
        </p:nvSpPr>
        <p:spPr>
          <a:xfrm>
            <a:off x="1829728" y="3569371"/>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90" name="Rectangle 89"/>
          <p:cNvSpPr/>
          <p:nvPr/>
        </p:nvSpPr>
        <p:spPr>
          <a:xfrm>
            <a:off x="1805861" y="3858087"/>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91" name="Rectangle 90"/>
          <p:cNvSpPr/>
          <p:nvPr/>
        </p:nvSpPr>
        <p:spPr>
          <a:xfrm>
            <a:off x="6871758" y="5364505"/>
            <a:ext cx="1850992" cy="584775"/>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pPr>
            <a:r>
              <a:rPr lang="en-GB" sz="1600" b="1" dirty="0" smtClean="0">
                <a:solidFill>
                  <a:srgbClr val="000000"/>
                </a:solidFill>
              </a:rPr>
              <a:t>Mitochondrial damage</a:t>
            </a:r>
          </a:p>
        </p:txBody>
      </p:sp>
      <p:pic>
        <p:nvPicPr>
          <p:cNvPr id="94" name="Picture 4" descr="Image result for circle of arrows red">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804248" y="2561753"/>
            <a:ext cx="1603396" cy="1603396"/>
          </a:xfrm>
          <a:prstGeom prst="rect">
            <a:avLst/>
          </a:prstGeom>
          <a:noFill/>
          <a:extLst>
            <a:ext uri="{909E8E84-426E-40DD-AFC4-6F175D3DCCD1}">
              <a14:hiddenFill xmlns:a14="http://schemas.microsoft.com/office/drawing/2010/main">
                <a:solidFill>
                  <a:srgbClr val="FFFFFF"/>
                </a:solidFill>
              </a14:hiddenFill>
            </a:ext>
          </a:extLst>
        </p:spPr>
      </p:pic>
      <p:sp>
        <p:nvSpPr>
          <p:cNvPr id="95" name="TextBox 94"/>
          <p:cNvSpPr txBox="1"/>
          <p:nvPr/>
        </p:nvSpPr>
        <p:spPr>
          <a:xfrm>
            <a:off x="5868144" y="3606066"/>
            <a:ext cx="1961319"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SYSTEMIC INFLAMMATION</a:t>
            </a:r>
            <a:endParaRPr lang="en-GB" sz="1600" dirty="0">
              <a:solidFill>
                <a:srgbClr val="000000"/>
              </a:solidFill>
            </a:endParaRPr>
          </a:p>
        </p:txBody>
      </p:sp>
      <p:sp>
        <p:nvSpPr>
          <p:cNvPr id="96" name="TextBox 95"/>
          <p:cNvSpPr txBox="1"/>
          <p:nvPr/>
        </p:nvSpPr>
        <p:spPr>
          <a:xfrm>
            <a:off x="6923937" y="2420888"/>
            <a:ext cx="1351202"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OXIDATIVE STRESS</a:t>
            </a:r>
            <a:endParaRPr lang="en-GB" sz="1600" dirty="0">
              <a:solidFill>
                <a:srgbClr val="000000"/>
              </a:solidFill>
            </a:endParaRPr>
          </a:p>
        </p:txBody>
      </p:sp>
      <p:sp>
        <p:nvSpPr>
          <p:cNvPr id="97" name="TextBox 96"/>
          <p:cNvSpPr txBox="1"/>
          <p:nvPr/>
        </p:nvSpPr>
        <p:spPr>
          <a:xfrm>
            <a:off x="7841455" y="3606066"/>
            <a:ext cx="1267049"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IMMUNE FUNCTION</a:t>
            </a:r>
            <a:endParaRPr lang="en-GB" sz="1600" dirty="0">
              <a:solidFill>
                <a:srgbClr val="000000"/>
              </a:solidFill>
            </a:endParaRPr>
          </a:p>
        </p:txBody>
      </p:sp>
      <p:sp>
        <p:nvSpPr>
          <p:cNvPr id="73729" name="Down Arrow 73728"/>
          <p:cNvSpPr/>
          <p:nvPr/>
        </p:nvSpPr>
        <p:spPr>
          <a:xfrm>
            <a:off x="8222938" y="1491780"/>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99" name="Down Arrow 98"/>
          <p:cNvSpPr/>
          <p:nvPr/>
        </p:nvSpPr>
        <p:spPr>
          <a:xfrm flipV="1">
            <a:off x="8871785" y="1747627"/>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0" name="Down Arrow 99"/>
          <p:cNvSpPr/>
          <p:nvPr/>
        </p:nvSpPr>
        <p:spPr>
          <a:xfrm flipV="1">
            <a:off x="7466834" y="923234"/>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1" name="Down Arrow 100"/>
          <p:cNvSpPr/>
          <p:nvPr/>
        </p:nvSpPr>
        <p:spPr>
          <a:xfrm>
            <a:off x="8534992" y="1225218"/>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2" name="Down Arrow 101"/>
          <p:cNvSpPr/>
          <p:nvPr/>
        </p:nvSpPr>
        <p:spPr>
          <a:xfrm>
            <a:off x="7509814" y="692696"/>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3" name="Down Arrow 102"/>
          <p:cNvSpPr/>
          <p:nvPr/>
        </p:nvSpPr>
        <p:spPr>
          <a:xfrm>
            <a:off x="1691166" y="1077801"/>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4" name="Down Arrow 103"/>
          <p:cNvSpPr/>
          <p:nvPr/>
        </p:nvSpPr>
        <p:spPr>
          <a:xfrm>
            <a:off x="6107834" y="6066350"/>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5" name="Down Arrow 104"/>
          <p:cNvSpPr/>
          <p:nvPr/>
        </p:nvSpPr>
        <p:spPr>
          <a:xfrm>
            <a:off x="774412" y="3005663"/>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6" name="Down Arrow 105"/>
          <p:cNvSpPr/>
          <p:nvPr/>
        </p:nvSpPr>
        <p:spPr>
          <a:xfrm>
            <a:off x="1222127" y="2465275"/>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7" name="Down Arrow 106"/>
          <p:cNvSpPr/>
          <p:nvPr/>
        </p:nvSpPr>
        <p:spPr>
          <a:xfrm>
            <a:off x="888965" y="1932573"/>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8" name="Down Arrow 107"/>
          <p:cNvSpPr/>
          <p:nvPr/>
        </p:nvSpPr>
        <p:spPr>
          <a:xfrm>
            <a:off x="884602" y="1330591"/>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0" name="Down Arrow 109"/>
          <p:cNvSpPr/>
          <p:nvPr/>
        </p:nvSpPr>
        <p:spPr>
          <a:xfrm flipV="1">
            <a:off x="789748" y="3652244"/>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1" name="Down Arrow 110"/>
          <p:cNvSpPr/>
          <p:nvPr/>
        </p:nvSpPr>
        <p:spPr>
          <a:xfrm flipV="1">
            <a:off x="480372" y="3940052"/>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2" name="Down Arrow 111"/>
          <p:cNvSpPr/>
          <p:nvPr/>
        </p:nvSpPr>
        <p:spPr>
          <a:xfrm flipV="1">
            <a:off x="5102575" y="6272219"/>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3" name="Down Arrow 112"/>
          <p:cNvSpPr/>
          <p:nvPr/>
        </p:nvSpPr>
        <p:spPr>
          <a:xfrm flipV="1">
            <a:off x="8776369" y="4653269"/>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4" name="Down Arrow 113"/>
          <p:cNvSpPr/>
          <p:nvPr/>
        </p:nvSpPr>
        <p:spPr>
          <a:xfrm flipV="1">
            <a:off x="8622263" y="4908272"/>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5" name="Down Arrow 114"/>
          <p:cNvSpPr/>
          <p:nvPr/>
        </p:nvSpPr>
        <p:spPr>
          <a:xfrm flipV="1">
            <a:off x="8545417" y="5474218"/>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6" name="Down Arrow 115"/>
          <p:cNvSpPr/>
          <p:nvPr/>
        </p:nvSpPr>
        <p:spPr>
          <a:xfrm>
            <a:off x="8406630" y="5198742"/>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73733" name="Rectangle 73732"/>
          <p:cNvSpPr/>
          <p:nvPr/>
        </p:nvSpPr>
        <p:spPr>
          <a:xfrm>
            <a:off x="660372" y="933733"/>
            <a:ext cx="3550298" cy="691589"/>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7" name="Rectangle 116"/>
          <p:cNvSpPr/>
          <p:nvPr/>
        </p:nvSpPr>
        <p:spPr>
          <a:xfrm>
            <a:off x="194192" y="3570388"/>
            <a:ext cx="1920523" cy="691589"/>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73735" name="Parallelogram 73734"/>
          <p:cNvSpPr/>
          <p:nvPr/>
        </p:nvSpPr>
        <p:spPr>
          <a:xfrm>
            <a:off x="209492" y="1819121"/>
            <a:ext cx="3739845" cy="1545566"/>
          </a:xfrm>
          <a:prstGeom prst="parallelogram">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8" name="Rectangle 117"/>
          <p:cNvSpPr/>
          <p:nvPr/>
        </p:nvSpPr>
        <p:spPr>
          <a:xfrm>
            <a:off x="3818119" y="5920252"/>
            <a:ext cx="2598615" cy="691589"/>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73736" name="Trapezoid 73735"/>
          <p:cNvSpPr/>
          <p:nvPr/>
        </p:nvSpPr>
        <p:spPr>
          <a:xfrm>
            <a:off x="5551646" y="526764"/>
            <a:ext cx="3543681" cy="1495810"/>
          </a:xfrm>
          <a:prstGeom prst="trapezoid">
            <a:avLst>
              <a:gd name="adj" fmla="val 20414"/>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9" name="Rectangle 118"/>
          <p:cNvSpPr/>
          <p:nvPr/>
        </p:nvSpPr>
        <p:spPr>
          <a:xfrm>
            <a:off x="6835127" y="4507153"/>
            <a:ext cx="2216658" cy="1559197"/>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20" name="Down Arrow 119"/>
          <p:cNvSpPr/>
          <p:nvPr/>
        </p:nvSpPr>
        <p:spPr>
          <a:xfrm flipV="1">
            <a:off x="1223648" y="2723434"/>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92" name="Down Arrow 91"/>
          <p:cNvSpPr/>
          <p:nvPr/>
        </p:nvSpPr>
        <p:spPr>
          <a:xfrm flipV="1">
            <a:off x="1515748" y="2190034"/>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Tree>
    <p:extLst>
      <p:ext uri="{BB962C8B-B14F-4D97-AF65-F5344CB8AC3E}">
        <p14:creationId xmlns:p14="http://schemas.microsoft.com/office/powerpoint/2010/main" val="1196886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repeatCount="indefinite" fill="hold" nodeType="clickEffect">
                                  <p:stCondLst>
                                    <p:cond delay="0"/>
                                  </p:stCondLst>
                                  <p:childTnLst>
                                    <p:animRot by="21600000">
                                      <p:cBhvr>
                                        <p:cTn id="6" dur="2000" fill="hold"/>
                                        <p:tgtEl>
                                          <p:spTgt spid="9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37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0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0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0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373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20"/>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5"/>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0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0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3733"/>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372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9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0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0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0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73736"/>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1" grpId="0"/>
      <p:bldP spid="5" grpId="0"/>
      <p:bldP spid="9" grpId="0"/>
      <p:bldP spid="15" grpId="0"/>
      <p:bldP spid="23" grpId="0"/>
      <p:bldP spid="24" grpId="0"/>
      <p:bldP spid="27" grpId="0"/>
      <p:bldP spid="67" grpId="0"/>
      <p:bldP spid="68" grpId="0"/>
      <p:bldP spid="28" grpId="0"/>
      <p:bldP spid="69" grpId="0"/>
      <p:bldP spid="29" grpId="0"/>
      <p:bldP spid="70" grpId="0"/>
      <p:bldP spid="74" grpId="0"/>
      <p:bldP spid="75" grpId="0"/>
      <p:bldP spid="73728" grpId="0"/>
      <p:bldP spid="82" grpId="0"/>
      <p:bldP spid="83" grpId="0"/>
      <p:bldP spid="84" grpId="0"/>
      <p:bldP spid="85" grpId="0"/>
      <p:bldP spid="86" grpId="0"/>
      <p:bldP spid="87" grpId="0"/>
      <p:bldP spid="88" grpId="0"/>
      <p:bldP spid="89" grpId="0"/>
      <p:bldP spid="90" grpId="0"/>
      <p:bldP spid="91" grpId="0"/>
      <p:bldP spid="73729"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10" grpId="0" animBg="1"/>
      <p:bldP spid="111" grpId="0" animBg="1"/>
      <p:bldP spid="112" grpId="0" animBg="1"/>
      <p:bldP spid="113" grpId="0" animBg="1"/>
      <p:bldP spid="114" grpId="0" animBg="1"/>
      <p:bldP spid="115" grpId="0" animBg="1"/>
      <p:bldP spid="116" grpId="0" animBg="1"/>
      <p:bldP spid="73733" grpId="0" animBg="1"/>
      <p:bldP spid="117" grpId="0" animBg="1"/>
      <p:bldP spid="73735" grpId="0" animBg="1"/>
      <p:bldP spid="118" grpId="0" animBg="1"/>
      <p:bldP spid="73736" grpId="0" animBg="1"/>
      <p:bldP spid="119" grpId="0" animBg="1"/>
      <p:bldP spid="120" grpId="0" animBg="1"/>
      <p:bldP spid="9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3149" y="188640"/>
            <a:ext cx="3993107" cy="22121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5858" y="2141814"/>
            <a:ext cx="2028056" cy="1351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3"/>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00" b="99800" l="9867" r="89867"/>
                    </a14:imgEffect>
                  </a14:imgLayer>
                </a14:imgProps>
              </a:ext>
              <a:ext uri="{28A0092B-C50C-407E-A947-70E740481C1C}">
                <a14:useLocalDpi xmlns:a14="http://schemas.microsoft.com/office/drawing/2010/main" val="0"/>
              </a:ext>
            </a:extLst>
          </a:blip>
          <a:srcRect/>
          <a:stretch>
            <a:fillRect/>
          </a:stretch>
        </p:blipFill>
        <p:spPr bwMode="auto">
          <a:xfrm>
            <a:off x="2759121" y="188640"/>
            <a:ext cx="1510519" cy="201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7"/>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3774" b="94811" l="2683" r="96341"/>
                    </a14:imgEffect>
                  </a14:imgLayer>
                </a14:imgProps>
              </a:ext>
              <a:ext uri="{28A0092B-C50C-407E-A947-70E740481C1C}">
                <a14:useLocalDpi xmlns:a14="http://schemas.microsoft.com/office/drawing/2010/main" val="0"/>
              </a:ext>
            </a:extLst>
          </a:blip>
          <a:srcRect/>
          <a:stretch>
            <a:fillRect/>
          </a:stretch>
        </p:blipFill>
        <p:spPr bwMode="auto">
          <a:xfrm>
            <a:off x="2031139" y="1362016"/>
            <a:ext cx="1704020" cy="878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 7"/>
          <p:cNvGrpSpPr/>
          <p:nvPr/>
        </p:nvGrpSpPr>
        <p:grpSpPr>
          <a:xfrm>
            <a:off x="232688" y="3777449"/>
            <a:ext cx="8460257" cy="1954013"/>
            <a:chOff x="236440" y="616252"/>
            <a:chExt cx="8460257" cy="1954013"/>
          </a:xfrm>
        </p:grpSpPr>
        <p:pic>
          <p:nvPicPr>
            <p:cNvPr id="7987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8184" y="985584"/>
              <a:ext cx="2468513" cy="145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875"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6440" y="983543"/>
              <a:ext cx="2548158" cy="1433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834403" y="616252"/>
              <a:ext cx="1565493" cy="369332"/>
            </a:xfrm>
            <a:prstGeom prst="rect">
              <a:avLst/>
            </a:prstGeom>
            <a:noFill/>
          </p:spPr>
          <p:txBody>
            <a:bodyPr wrap="none" rtlCol="0">
              <a:spAutoFit/>
            </a:bodyPr>
            <a:lstStyle/>
            <a:p>
              <a:pPr algn="l" eaLnBrk="1" hangingPunct="1">
                <a:lnSpc>
                  <a:spcPct val="100000"/>
                </a:lnSpc>
              </a:pPr>
              <a:r>
                <a:rPr lang="en-GB" sz="1800" b="1" dirty="0" smtClean="0">
                  <a:solidFill>
                    <a:srgbClr val="000000"/>
                  </a:solidFill>
                </a:rPr>
                <a:t>Western diet</a:t>
              </a:r>
              <a:endParaRPr lang="en-GB" sz="1800" b="1" dirty="0">
                <a:solidFill>
                  <a:srgbClr val="000000"/>
                </a:solidFill>
              </a:endParaRPr>
            </a:p>
          </p:txBody>
        </p:sp>
        <p:sp>
          <p:nvSpPr>
            <p:cNvPr id="9" name="TextBox 8"/>
            <p:cNvSpPr txBox="1"/>
            <p:nvPr/>
          </p:nvSpPr>
          <p:spPr>
            <a:xfrm>
              <a:off x="6367938" y="620688"/>
              <a:ext cx="2236510" cy="369332"/>
            </a:xfrm>
            <a:prstGeom prst="rect">
              <a:avLst/>
            </a:prstGeom>
            <a:noFill/>
          </p:spPr>
          <p:txBody>
            <a:bodyPr wrap="none" rtlCol="0">
              <a:spAutoFit/>
            </a:bodyPr>
            <a:lstStyle/>
            <a:p>
              <a:pPr algn="l" eaLnBrk="1" hangingPunct="1">
                <a:lnSpc>
                  <a:spcPct val="100000"/>
                </a:lnSpc>
              </a:pPr>
              <a:r>
                <a:rPr lang="en-GB" sz="1800" b="1" dirty="0" smtClean="0">
                  <a:solidFill>
                    <a:srgbClr val="000000"/>
                  </a:solidFill>
                </a:rPr>
                <a:t>Mediterranean diet</a:t>
              </a:r>
              <a:endParaRPr lang="en-GB" sz="1800" b="1" dirty="0">
                <a:solidFill>
                  <a:srgbClr val="000000"/>
                </a:solidFill>
              </a:endParaRPr>
            </a:p>
          </p:txBody>
        </p:sp>
        <p:sp>
          <p:nvSpPr>
            <p:cNvPr id="7" name="Trapezoid 6"/>
            <p:cNvSpPr/>
            <p:nvPr/>
          </p:nvSpPr>
          <p:spPr>
            <a:xfrm rot="16200000">
              <a:off x="3662525" y="148622"/>
              <a:ext cx="1674934" cy="3168352"/>
            </a:xfrm>
            <a:prstGeom prst="trapezoid">
              <a:avLst>
                <a:gd name="adj" fmla="val 36265"/>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dirty="0">
                <a:solidFill>
                  <a:srgbClr val="FFFFFF"/>
                </a:solidFill>
              </a:endParaRPr>
            </a:p>
          </p:txBody>
        </p:sp>
        <p:sp>
          <p:nvSpPr>
            <p:cNvPr id="11" name="TextBox 10"/>
            <p:cNvSpPr txBox="1"/>
            <p:nvPr/>
          </p:nvSpPr>
          <p:spPr>
            <a:xfrm>
              <a:off x="3721574" y="1563947"/>
              <a:ext cx="1556836" cy="369332"/>
            </a:xfrm>
            <a:prstGeom prst="rect">
              <a:avLst/>
            </a:prstGeom>
            <a:noFill/>
          </p:spPr>
          <p:txBody>
            <a:bodyPr wrap="none" rtlCol="0">
              <a:spAutoFit/>
            </a:bodyPr>
            <a:lstStyle/>
            <a:p>
              <a:pPr algn="l" eaLnBrk="1" hangingPunct="1">
                <a:lnSpc>
                  <a:spcPct val="100000"/>
                </a:lnSpc>
              </a:pPr>
              <a:r>
                <a:rPr lang="en-GB" sz="1800" b="1" dirty="0" smtClean="0">
                  <a:solidFill>
                    <a:srgbClr val="000000"/>
                  </a:solidFill>
                </a:rPr>
                <a:t>Polyphenols</a:t>
              </a:r>
              <a:endParaRPr lang="en-GB" sz="1800" b="1" dirty="0">
                <a:solidFill>
                  <a:srgbClr val="000000"/>
                </a:solidFill>
              </a:endParaRPr>
            </a:p>
          </p:txBody>
        </p:sp>
      </p:grpSp>
    </p:spTree>
    <p:extLst>
      <p:ext uri="{BB962C8B-B14F-4D97-AF65-F5344CB8AC3E}">
        <p14:creationId xmlns:p14="http://schemas.microsoft.com/office/powerpoint/2010/main" val="284653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907704" y="6550223"/>
            <a:ext cx="6336704" cy="307777"/>
          </a:xfrm>
          <a:prstGeom prst="rect">
            <a:avLst/>
          </a:prstGeom>
        </p:spPr>
        <p:txBody>
          <a:bodyPr wrap="square">
            <a:spAutoFit/>
          </a:bodyPr>
          <a:lstStyle/>
          <a:p>
            <a:pPr algn="l" eaLnBrk="1" hangingPunct="1">
              <a:lnSpc>
                <a:spcPct val="100000"/>
              </a:lnSpc>
            </a:pPr>
            <a:r>
              <a:rPr lang="en-GB" dirty="0">
                <a:solidFill>
                  <a:srgbClr val="000000"/>
                </a:solidFill>
              </a:rPr>
              <a:t>By </a:t>
            </a:r>
            <a:r>
              <a:rPr lang="en-GB" dirty="0" err="1" smtClean="0">
                <a:solidFill>
                  <a:srgbClr val="000000"/>
                </a:solidFill>
              </a:rPr>
              <a:t>cybertory</a:t>
            </a:r>
            <a:r>
              <a:rPr lang="en-GB" dirty="0" smtClean="0">
                <a:solidFill>
                  <a:srgbClr val="000000"/>
                </a:solidFill>
              </a:rPr>
              <a:t> http</a:t>
            </a:r>
            <a:r>
              <a:rPr lang="en-GB" dirty="0">
                <a:solidFill>
                  <a:srgbClr val="000000"/>
                </a:solidFill>
              </a:rPr>
              <a:t>://</a:t>
            </a:r>
            <a:r>
              <a:rPr lang="en-GB" dirty="0" smtClean="0">
                <a:solidFill>
                  <a:srgbClr val="000000"/>
                </a:solidFill>
              </a:rPr>
              <a:t>en.wikipedia.org/wiki/File:Signal_transduction_v1.png</a:t>
            </a:r>
            <a:endParaRPr lang="en-GB" dirty="0">
              <a:solidFill>
                <a:srgbClr val="000000"/>
              </a:solidFill>
            </a:endParaRPr>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002" y="2132856"/>
            <a:ext cx="5157892"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680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32506" t="23912" r="34987" b="34110"/>
          <a:stretch/>
        </p:blipFill>
        <p:spPr bwMode="auto">
          <a:xfrm>
            <a:off x="4109073" y="2634659"/>
            <a:ext cx="1261750" cy="1948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57200" y="-171400"/>
            <a:ext cx="8229600" cy="922338"/>
          </a:xfrm>
        </p:spPr>
        <p:txBody>
          <a:bodyPr/>
          <a:lstStyle/>
          <a:p>
            <a:r>
              <a:rPr lang="en-GB" sz="2800" dirty="0" smtClean="0"/>
              <a:t>Polyphenols - Mechanisms of action</a:t>
            </a:r>
            <a:endParaRPr lang="en-GB" sz="2800" dirty="0"/>
          </a:p>
        </p:txBody>
      </p:sp>
      <p:pic>
        <p:nvPicPr>
          <p:cNvPr id="7680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584" y="764704"/>
            <a:ext cx="7416824" cy="5444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524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8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680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764704"/>
            <a:ext cx="3608040" cy="4785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 name="TextBox 97"/>
          <p:cNvSpPr txBox="1"/>
          <p:nvPr/>
        </p:nvSpPr>
        <p:spPr>
          <a:xfrm>
            <a:off x="2771800" y="74733"/>
            <a:ext cx="2980303" cy="369332"/>
          </a:xfrm>
          <a:prstGeom prst="rect">
            <a:avLst/>
          </a:prstGeom>
          <a:noFill/>
        </p:spPr>
        <p:txBody>
          <a:bodyPr wrap="none" rtlCol="0">
            <a:spAutoFit/>
          </a:bodyPr>
          <a:lstStyle/>
          <a:p>
            <a:pPr algn="l" eaLnBrk="1" hangingPunct="1">
              <a:lnSpc>
                <a:spcPct val="100000"/>
              </a:lnSpc>
            </a:pPr>
            <a:r>
              <a:rPr lang="en-GB" sz="1800" b="1" dirty="0" smtClean="0">
                <a:solidFill>
                  <a:srgbClr val="000000"/>
                </a:solidFill>
              </a:rPr>
              <a:t>Epidemiological research</a:t>
            </a:r>
            <a:endParaRPr lang="en-GB" sz="1800" b="1" dirty="0">
              <a:solidFill>
                <a:srgbClr val="000000"/>
              </a:solidFill>
            </a:endParaRPr>
          </a:p>
        </p:txBody>
      </p:sp>
      <p:sp>
        <p:nvSpPr>
          <p:cNvPr id="2" name="Rectangle 1"/>
          <p:cNvSpPr/>
          <p:nvPr/>
        </p:nvSpPr>
        <p:spPr>
          <a:xfrm>
            <a:off x="107504" y="1760312"/>
            <a:ext cx="3744415" cy="2139047"/>
          </a:xfrm>
          <a:prstGeom prst="rect">
            <a:avLst/>
          </a:prstGeom>
        </p:spPr>
        <p:txBody>
          <a:bodyPr wrap="square">
            <a:spAutoFit/>
          </a:bodyPr>
          <a:lstStyle/>
          <a:p>
            <a:pPr marL="285750" indent="-285750" algn="l" eaLnBrk="1" hangingPunct="1">
              <a:lnSpc>
                <a:spcPct val="100000"/>
              </a:lnSpc>
              <a:spcBef>
                <a:spcPts val="0"/>
              </a:spcBef>
              <a:spcAft>
                <a:spcPts val="600"/>
              </a:spcAft>
              <a:buFont typeface="Arial" panose="020B0604020202020204" pitchFamily="34" charset="0"/>
              <a:buChar char="•"/>
            </a:pPr>
            <a:r>
              <a:rPr lang="en-GB" sz="1800" dirty="0" smtClean="0">
                <a:solidFill>
                  <a:srgbClr val="000000"/>
                </a:solidFill>
              </a:rPr>
              <a:t>Endothelial function</a:t>
            </a:r>
          </a:p>
          <a:p>
            <a:pPr marL="285750" indent="-285750" algn="l" eaLnBrk="1" hangingPunct="1">
              <a:lnSpc>
                <a:spcPct val="100000"/>
              </a:lnSpc>
              <a:spcBef>
                <a:spcPts val="0"/>
              </a:spcBef>
              <a:spcAft>
                <a:spcPts val="600"/>
              </a:spcAft>
              <a:buFont typeface="Arial" panose="020B0604020202020204" pitchFamily="34" charset="0"/>
              <a:buChar char="•"/>
            </a:pPr>
            <a:r>
              <a:rPr lang="en-GB" sz="1800" dirty="0" smtClean="0">
                <a:solidFill>
                  <a:srgbClr val="000000"/>
                </a:solidFill>
              </a:rPr>
              <a:t>Blood pressure</a:t>
            </a:r>
          </a:p>
          <a:p>
            <a:pPr marL="285750" indent="-285750" algn="l" eaLnBrk="1" hangingPunct="1">
              <a:lnSpc>
                <a:spcPct val="100000"/>
              </a:lnSpc>
              <a:spcBef>
                <a:spcPts val="0"/>
              </a:spcBef>
              <a:spcAft>
                <a:spcPts val="600"/>
              </a:spcAft>
              <a:buFont typeface="Arial" panose="020B0604020202020204" pitchFamily="34" charset="0"/>
              <a:buChar char="•"/>
            </a:pPr>
            <a:r>
              <a:rPr lang="en-GB" sz="1800" dirty="0">
                <a:solidFill>
                  <a:srgbClr val="000000"/>
                </a:solidFill>
              </a:rPr>
              <a:t>C</a:t>
            </a:r>
            <a:r>
              <a:rPr lang="en-GB" sz="1800" dirty="0" smtClean="0">
                <a:solidFill>
                  <a:srgbClr val="000000"/>
                </a:solidFill>
              </a:rPr>
              <a:t>ardiovascular disease (CVD)</a:t>
            </a:r>
          </a:p>
          <a:p>
            <a:pPr marL="285750" indent="-285750" algn="l" eaLnBrk="1" hangingPunct="1">
              <a:lnSpc>
                <a:spcPct val="100000"/>
              </a:lnSpc>
              <a:spcBef>
                <a:spcPts val="0"/>
              </a:spcBef>
              <a:spcAft>
                <a:spcPts val="600"/>
              </a:spcAft>
              <a:buFont typeface="Arial" panose="020B0604020202020204" pitchFamily="34" charset="0"/>
              <a:buChar char="•"/>
            </a:pPr>
            <a:r>
              <a:rPr lang="en-GB" sz="1800" dirty="0" smtClean="0">
                <a:solidFill>
                  <a:srgbClr val="000000"/>
                </a:solidFill>
              </a:rPr>
              <a:t>CVD mortality</a:t>
            </a:r>
          </a:p>
          <a:p>
            <a:pPr eaLnBrk="1" hangingPunct="1">
              <a:lnSpc>
                <a:spcPct val="100000"/>
              </a:lnSpc>
              <a:spcBef>
                <a:spcPts val="0"/>
              </a:spcBef>
              <a:spcAft>
                <a:spcPts val="600"/>
              </a:spcAft>
            </a:pPr>
            <a:r>
              <a:rPr lang="en-GB" sz="1800" dirty="0" smtClean="0">
                <a:solidFill>
                  <a:srgbClr val="000000"/>
                </a:solidFill>
              </a:rPr>
              <a:t>AND</a:t>
            </a:r>
          </a:p>
          <a:p>
            <a:pPr eaLnBrk="1" hangingPunct="1">
              <a:lnSpc>
                <a:spcPct val="100000"/>
              </a:lnSpc>
              <a:spcBef>
                <a:spcPts val="0"/>
              </a:spcBef>
              <a:spcAft>
                <a:spcPts val="600"/>
              </a:spcAft>
            </a:pPr>
            <a:r>
              <a:rPr lang="en-GB" sz="1800" b="1" dirty="0" smtClean="0">
                <a:solidFill>
                  <a:srgbClr val="000000"/>
                </a:solidFill>
              </a:rPr>
              <a:t>Inflammatory biomarkers</a:t>
            </a:r>
            <a:r>
              <a:rPr lang="da-DK" sz="1050" b="1" dirty="0" smtClean="0">
                <a:solidFill>
                  <a:srgbClr val="000000"/>
                </a:solidFill>
              </a:rPr>
              <a:t> </a:t>
            </a:r>
            <a:endParaRPr lang="en-GB" sz="1050" b="1" dirty="0" smtClean="0">
              <a:solidFill>
                <a:srgbClr val="000000"/>
              </a:solidFill>
            </a:endParaRPr>
          </a:p>
        </p:txBody>
      </p:sp>
      <p:sp>
        <p:nvSpPr>
          <p:cNvPr id="19" name="Rectangle 18"/>
          <p:cNvSpPr/>
          <p:nvPr/>
        </p:nvSpPr>
        <p:spPr>
          <a:xfrm>
            <a:off x="5752103" y="1752058"/>
            <a:ext cx="3525215" cy="1554272"/>
          </a:xfrm>
          <a:prstGeom prst="rect">
            <a:avLst/>
          </a:prstGeom>
        </p:spPr>
        <p:txBody>
          <a:bodyPr wrap="square">
            <a:spAutoFit/>
          </a:bodyPr>
          <a:lstStyle/>
          <a:p>
            <a:pPr marL="285750" indent="-285750" algn="l" eaLnBrk="1" hangingPunct="1">
              <a:lnSpc>
                <a:spcPct val="100000"/>
              </a:lnSpc>
              <a:spcAft>
                <a:spcPts val="600"/>
              </a:spcAft>
              <a:buFont typeface="Arial" panose="020B0604020202020204" pitchFamily="34" charset="0"/>
              <a:buChar char="•"/>
            </a:pPr>
            <a:r>
              <a:rPr lang="en-GB" sz="1800" dirty="0" smtClean="0">
                <a:solidFill>
                  <a:srgbClr val="000000"/>
                </a:solidFill>
              </a:rPr>
              <a:t>Incidence/progression of cerebrovascular disease and dementias </a:t>
            </a:r>
          </a:p>
          <a:p>
            <a:pPr marL="285750" indent="-285750" algn="l" eaLnBrk="1" hangingPunct="1">
              <a:lnSpc>
                <a:spcPct val="100000"/>
              </a:lnSpc>
              <a:spcAft>
                <a:spcPts val="600"/>
              </a:spcAft>
              <a:buFont typeface="Arial" panose="020B0604020202020204" pitchFamily="34" charset="0"/>
              <a:buChar char="•"/>
            </a:pPr>
            <a:r>
              <a:rPr lang="en-GB" sz="1800" dirty="0" smtClean="0">
                <a:solidFill>
                  <a:srgbClr val="000000"/>
                </a:solidFill>
              </a:rPr>
              <a:t>cognitive function in the elderly</a:t>
            </a:r>
            <a:endParaRPr lang="en-GB" sz="1800" dirty="0">
              <a:solidFill>
                <a:srgbClr val="000000"/>
              </a:solidFill>
            </a:endParaRPr>
          </a:p>
        </p:txBody>
      </p:sp>
      <p:sp>
        <p:nvSpPr>
          <p:cNvPr id="7" name="Rectangle 6"/>
          <p:cNvSpPr/>
          <p:nvPr/>
        </p:nvSpPr>
        <p:spPr>
          <a:xfrm>
            <a:off x="9150" y="4256946"/>
            <a:ext cx="2286000" cy="900246"/>
          </a:xfrm>
          <a:prstGeom prst="rect">
            <a:avLst/>
          </a:prstGeom>
        </p:spPr>
        <p:txBody>
          <a:bodyPr>
            <a:spAutoFit/>
          </a:bodyPr>
          <a:lstStyle/>
          <a:p>
            <a:pPr algn="l" eaLnBrk="1" hangingPunct="1">
              <a:lnSpc>
                <a:spcPct val="100000"/>
              </a:lnSpc>
            </a:pPr>
            <a:r>
              <a:rPr lang="en-GB" sz="1050" dirty="0" smtClean="0">
                <a:solidFill>
                  <a:srgbClr val="000000"/>
                </a:solidFill>
              </a:rPr>
              <a:t>(</a:t>
            </a:r>
            <a:r>
              <a:rPr lang="en-GB" sz="1050" dirty="0">
                <a:solidFill>
                  <a:srgbClr val="000000"/>
                </a:solidFill>
              </a:rPr>
              <a:t>e.g. McCullough et al </a:t>
            </a:r>
            <a:r>
              <a:rPr lang="en-GB" sz="1050" dirty="0" smtClean="0">
                <a:solidFill>
                  <a:srgbClr val="000000"/>
                </a:solidFill>
              </a:rPr>
              <a:t>2012; </a:t>
            </a:r>
            <a:r>
              <a:rPr lang="en-GB" sz="1050" dirty="0" err="1">
                <a:solidFill>
                  <a:srgbClr val="000000"/>
                </a:solidFill>
              </a:rPr>
              <a:t>Kesse-Guyot</a:t>
            </a:r>
            <a:r>
              <a:rPr lang="en-GB" sz="1050" dirty="0">
                <a:solidFill>
                  <a:srgbClr val="000000"/>
                </a:solidFill>
              </a:rPr>
              <a:t> et al </a:t>
            </a:r>
            <a:r>
              <a:rPr lang="en-GB" sz="1050" dirty="0" smtClean="0">
                <a:solidFill>
                  <a:srgbClr val="000000"/>
                </a:solidFill>
              </a:rPr>
              <a:t>2011; </a:t>
            </a:r>
            <a:r>
              <a:rPr lang="en-GB" sz="1050" dirty="0">
                <a:solidFill>
                  <a:srgbClr val="000000"/>
                </a:solidFill>
              </a:rPr>
              <a:t>Kay et </a:t>
            </a:r>
            <a:r>
              <a:rPr lang="en-GB" sz="1050" dirty="0" smtClean="0">
                <a:solidFill>
                  <a:srgbClr val="000000"/>
                </a:solidFill>
              </a:rPr>
              <a:t>al; </a:t>
            </a:r>
            <a:r>
              <a:rPr lang="en-GB" sz="1050" dirty="0">
                <a:solidFill>
                  <a:srgbClr val="000000"/>
                </a:solidFill>
              </a:rPr>
              <a:t>Mink et al </a:t>
            </a:r>
            <a:r>
              <a:rPr lang="en-GB" sz="1050" dirty="0" smtClean="0">
                <a:solidFill>
                  <a:srgbClr val="000000"/>
                </a:solidFill>
              </a:rPr>
              <a:t>2007; </a:t>
            </a:r>
            <a:r>
              <a:rPr lang="da-DK" sz="1050" dirty="0" smtClean="0">
                <a:solidFill>
                  <a:srgbClr val="000000"/>
                </a:solidFill>
              </a:rPr>
              <a:t>Nanri </a:t>
            </a:r>
            <a:r>
              <a:rPr lang="da-DK" sz="1050" dirty="0">
                <a:solidFill>
                  <a:srgbClr val="000000"/>
                </a:solidFill>
              </a:rPr>
              <a:t>et </a:t>
            </a:r>
            <a:r>
              <a:rPr lang="da-DK" sz="1050" dirty="0" smtClean="0">
                <a:solidFill>
                  <a:srgbClr val="000000"/>
                </a:solidFill>
              </a:rPr>
              <a:t>al </a:t>
            </a:r>
            <a:r>
              <a:rPr lang="da-DK" sz="1050" dirty="0">
                <a:solidFill>
                  <a:srgbClr val="000000"/>
                </a:solidFill>
              </a:rPr>
              <a:t>2011; Calder et </a:t>
            </a:r>
            <a:r>
              <a:rPr lang="da-DK" sz="1050" dirty="0" smtClean="0">
                <a:solidFill>
                  <a:srgbClr val="000000"/>
                </a:solidFill>
              </a:rPr>
              <a:t>al </a:t>
            </a:r>
            <a:r>
              <a:rPr lang="da-DK" sz="1050" dirty="0">
                <a:solidFill>
                  <a:srgbClr val="000000"/>
                </a:solidFill>
              </a:rPr>
              <a:t>2011; Anderson et </a:t>
            </a:r>
            <a:r>
              <a:rPr lang="da-DK" sz="1050" dirty="0" smtClean="0">
                <a:solidFill>
                  <a:srgbClr val="000000"/>
                </a:solidFill>
              </a:rPr>
              <a:t>al </a:t>
            </a:r>
            <a:r>
              <a:rPr lang="da-DK" sz="1050" dirty="0">
                <a:solidFill>
                  <a:srgbClr val="000000"/>
                </a:solidFill>
              </a:rPr>
              <a:t>2012; Root et </a:t>
            </a:r>
            <a:r>
              <a:rPr lang="da-DK" sz="1050" dirty="0" smtClean="0">
                <a:solidFill>
                  <a:srgbClr val="000000"/>
                </a:solidFill>
              </a:rPr>
              <a:t>al 2012)</a:t>
            </a:r>
            <a:endParaRPr lang="en-GB" sz="1800" dirty="0">
              <a:solidFill>
                <a:srgbClr val="000000"/>
              </a:solidFill>
            </a:endParaRPr>
          </a:p>
        </p:txBody>
      </p:sp>
      <p:sp>
        <p:nvSpPr>
          <p:cNvPr id="8" name="TextBox 7"/>
          <p:cNvSpPr txBox="1"/>
          <p:nvPr/>
        </p:nvSpPr>
        <p:spPr>
          <a:xfrm>
            <a:off x="1233715" y="1196752"/>
            <a:ext cx="1851789" cy="369332"/>
          </a:xfrm>
          <a:prstGeom prst="rect">
            <a:avLst/>
          </a:prstGeom>
          <a:noFill/>
        </p:spPr>
        <p:txBody>
          <a:bodyPr wrap="none" rtlCol="0">
            <a:spAutoFit/>
          </a:bodyPr>
          <a:lstStyle/>
          <a:p>
            <a:pPr algn="l" eaLnBrk="1" hangingPunct="1">
              <a:lnSpc>
                <a:spcPct val="100000"/>
              </a:lnSpc>
            </a:pPr>
            <a:r>
              <a:rPr lang="en-GB" sz="1800" b="1" dirty="0" smtClean="0">
                <a:solidFill>
                  <a:srgbClr val="000000"/>
                </a:solidFill>
              </a:rPr>
              <a:t>Cardiovascular</a:t>
            </a:r>
            <a:endParaRPr lang="en-GB" sz="1800" b="1" dirty="0">
              <a:solidFill>
                <a:srgbClr val="000000"/>
              </a:solidFill>
            </a:endParaRPr>
          </a:p>
        </p:txBody>
      </p:sp>
      <p:sp>
        <p:nvSpPr>
          <p:cNvPr id="9" name="Rectangle 8"/>
          <p:cNvSpPr/>
          <p:nvPr/>
        </p:nvSpPr>
        <p:spPr>
          <a:xfrm>
            <a:off x="6876256" y="4265334"/>
            <a:ext cx="2286000" cy="738664"/>
          </a:xfrm>
          <a:prstGeom prst="rect">
            <a:avLst/>
          </a:prstGeom>
        </p:spPr>
        <p:txBody>
          <a:bodyPr>
            <a:spAutoFit/>
          </a:bodyPr>
          <a:lstStyle/>
          <a:p>
            <a:pPr algn="r" eaLnBrk="1" hangingPunct="1">
              <a:lnSpc>
                <a:spcPct val="100000"/>
              </a:lnSpc>
            </a:pPr>
            <a:r>
              <a:rPr lang="en-GB" sz="1050" dirty="0">
                <a:solidFill>
                  <a:srgbClr val="000000"/>
                </a:solidFill>
              </a:rPr>
              <a:t>(e.g. </a:t>
            </a:r>
            <a:r>
              <a:rPr lang="en-GB" sz="1050" dirty="0" err="1" smtClean="0">
                <a:solidFill>
                  <a:srgbClr val="000000"/>
                </a:solidFill>
              </a:rPr>
              <a:t>Kuryama</a:t>
            </a:r>
            <a:r>
              <a:rPr lang="en-GB" sz="1050" dirty="0" smtClean="0">
                <a:solidFill>
                  <a:srgbClr val="000000"/>
                </a:solidFill>
              </a:rPr>
              <a:t> </a:t>
            </a:r>
            <a:r>
              <a:rPr lang="en-GB" sz="1050" dirty="0">
                <a:solidFill>
                  <a:srgbClr val="000000"/>
                </a:solidFill>
              </a:rPr>
              <a:t>et al </a:t>
            </a:r>
            <a:r>
              <a:rPr lang="en-GB" sz="1050" dirty="0" smtClean="0">
                <a:solidFill>
                  <a:srgbClr val="000000"/>
                </a:solidFill>
              </a:rPr>
              <a:t>2006; </a:t>
            </a:r>
            <a:r>
              <a:rPr lang="en-GB" sz="1050" dirty="0">
                <a:solidFill>
                  <a:srgbClr val="000000"/>
                </a:solidFill>
              </a:rPr>
              <a:t>Arab et al </a:t>
            </a:r>
            <a:r>
              <a:rPr lang="en-GB" sz="1050" dirty="0" smtClean="0">
                <a:solidFill>
                  <a:srgbClr val="000000"/>
                </a:solidFill>
              </a:rPr>
              <a:t>2009; </a:t>
            </a:r>
            <a:r>
              <a:rPr lang="en-GB" sz="1050" dirty="0" err="1" smtClean="0">
                <a:solidFill>
                  <a:srgbClr val="000000"/>
                </a:solidFill>
              </a:rPr>
              <a:t>Commenges</a:t>
            </a:r>
            <a:r>
              <a:rPr lang="en-GB" sz="1050" dirty="0" smtClean="0">
                <a:solidFill>
                  <a:srgbClr val="000000"/>
                </a:solidFill>
              </a:rPr>
              <a:t> </a:t>
            </a:r>
            <a:r>
              <a:rPr lang="en-GB" sz="1050" dirty="0">
                <a:solidFill>
                  <a:srgbClr val="000000"/>
                </a:solidFill>
              </a:rPr>
              <a:t>et al </a:t>
            </a:r>
            <a:r>
              <a:rPr lang="en-GB" sz="1050" dirty="0" smtClean="0">
                <a:solidFill>
                  <a:srgbClr val="000000"/>
                </a:solidFill>
              </a:rPr>
              <a:t>2000; </a:t>
            </a:r>
            <a:r>
              <a:rPr lang="en-GB" sz="1050" dirty="0">
                <a:solidFill>
                  <a:srgbClr val="000000"/>
                </a:solidFill>
              </a:rPr>
              <a:t>Ng et al </a:t>
            </a:r>
            <a:r>
              <a:rPr lang="en-GB" sz="1050" dirty="0" smtClean="0">
                <a:solidFill>
                  <a:srgbClr val="000000"/>
                </a:solidFill>
              </a:rPr>
              <a:t>2008; Hollman </a:t>
            </a:r>
            <a:r>
              <a:rPr lang="en-GB" sz="1050" dirty="0">
                <a:solidFill>
                  <a:srgbClr val="000000"/>
                </a:solidFill>
              </a:rPr>
              <a:t>et al </a:t>
            </a:r>
            <a:r>
              <a:rPr lang="en-GB" sz="1050" dirty="0" smtClean="0">
                <a:solidFill>
                  <a:srgbClr val="000000"/>
                </a:solidFill>
              </a:rPr>
              <a:t>2010; </a:t>
            </a:r>
            <a:r>
              <a:rPr lang="da-DK" sz="1050" dirty="0">
                <a:solidFill>
                  <a:srgbClr val="000000"/>
                </a:solidFill>
              </a:rPr>
              <a:t>Nurk et al </a:t>
            </a:r>
            <a:r>
              <a:rPr lang="da-DK" sz="1050" dirty="0" smtClean="0">
                <a:solidFill>
                  <a:srgbClr val="000000"/>
                </a:solidFill>
              </a:rPr>
              <a:t>2009; </a:t>
            </a:r>
            <a:r>
              <a:rPr lang="da-DK" sz="1050" dirty="0">
                <a:solidFill>
                  <a:srgbClr val="000000"/>
                </a:solidFill>
              </a:rPr>
              <a:t>Moreira et al </a:t>
            </a:r>
            <a:r>
              <a:rPr lang="da-DK" sz="1050" dirty="0" smtClean="0">
                <a:solidFill>
                  <a:srgbClr val="000000"/>
                </a:solidFill>
              </a:rPr>
              <a:t>2016)</a:t>
            </a:r>
            <a:endParaRPr lang="en-GB" sz="1050" dirty="0">
              <a:solidFill>
                <a:srgbClr val="000000"/>
              </a:solidFill>
            </a:endParaRPr>
          </a:p>
        </p:txBody>
      </p:sp>
      <p:sp>
        <p:nvSpPr>
          <p:cNvPr id="10" name="Rectangle 9"/>
          <p:cNvSpPr/>
          <p:nvPr/>
        </p:nvSpPr>
        <p:spPr>
          <a:xfrm>
            <a:off x="507827" y="444065"/>
            <a:ext cx="7847954" cy="646331"/>
          </a:xfrm>
          <a:prstGeom prst="rect">
            <a:avLst/>
          </a:prstGeom>
        </p:spPr>
        <p:txBody>
          <a:bodyPr wrap="square">
            <a:spAutoFit/>
          </a:bodyPr>
          <a:lstStyle/>
          <a:p>
            <a:pPr eaLnBrk="1" hangingPunct="1">
              <a:lnSpc>
                <a:spcPct val="100000"/>
              </a:lnSpc>
              <a:spcBef>
                <a:spcPts val="0"/>
              </a:spcBef>
              <a:spcAft>
                <a:spcPts val="600"/>
              </a:spcAft>
            </a:pPr>
            <a:r>
              <a:rPr lang="en-GB" sz="1800" b="1" dirty="0">
                <a:solidFill>
                  <a:srgbClr val="000000"/>
                </a:solidFill>
              </a:rPr>
              <a:t>Flavonoid or flavonoid rich foods (fruit/veg, tea, chocolate, wine) related to benefits in: </a:t>
            </a:r>
          </a:p>
        </p:txBody>
      </p:sp>
      <p:sp>
        <p:nvSpPr>
          <p:cNvPr id="24" name="TextBox 23"/>
          <p:cNvSpPr txBox="1"/>
          <p:nvPr/>
        </p:nvSpPr>
        <p:spPr>
          <a:xfrm>
            <a:off x="6245701" y="1196752"/>
            <a:ext cx="774571" cy="369332"/>
          </a:xfrm>
          <a:prstGeom prst="rect">
            <a:avLst/>
          </a:prstGeom>
          <a:noFill/>
        </p:spPr>
        <p:txBody>
          <a:bodyPr wrap="none" rtlCol="0">
            <a:spAutoFit/>
          </a:bodyPr>
          <a:lstStyle/>
          <a:p>
            <a:pPr algn="l" eaLnBrk="1" hangingPunct="1">
              <a:lnSpc>
                <a:spcPct val="100000"/>
              </a:lnSpc>
            </a:pPr>
            <a:r>
              <a:rPr lang="en-GB" sz="1800" b="1" dirty="0" smtClean="0">
                <a:solidFill>
                  <a:srgbClr val="000000"/>
                </a:solidFill>
              </a:rPr>
              <a:t>Brain</a:t>
            </a:r>
            <a:endParaRPr lang="en-GB" sz="1800" b="1" dirty="0">
              <a:solidFill>
                <a:srgbClr val="000000"/>
              </a:solidFill>
            </a:endParaRPr>
          </a:p>
        </p:txBody>
      </p:sp>
    </p:spTree>
    <p:extLst>
      <p:ext uri="{BB962C8B-B14F-4D97-AF65-F5344CB8AC3E}">
        <p14:creationId xmlns:p14="http://schemas.microsoft.com/office/powerpoint/2010/main" val="118780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9" grpId="0" build="p"/>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764704"/>
            <a:ext cx="3608040" cy="4785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 name="TextBox 97"/>
          <p:cNvSpPr txBox="1"/>
          <p:nvPr/>
        </p:nvSpPr>
        <p:spPr>
          <a:xfrm>
            <a:off x="2771800" y="74733"/>
            <a:ext cx="3454857" cy="369332"/>
          </a:xfrm>
          <a:prstGeom prst="rect">
            <a:avLst/>
          </a:prstGeom>
          <a:noFill/>
        </p:spPr>
        <p:txBody>
          <a:bodyPr wrap="none" rtlCol="0">
            <a:spAutoFit/>
          </a:bodyPr>
          <a:lstStyle/>
          <a:p>
            <a:pPr algn="l" eaLnBrk="1" hangingPunct="1">
              <a:lnSpc>
                <a:spcPct val="100000"/>
              </a:lnSpc>
            </a:pPr>
            <a:r>
              <a:rPr lang="en-GB" sz="1800" b="1" dirty="0" smtClean="0">
                <a:solidFill>
                  <a:srgbClr val="000000"/>
                </a:solidFill>
              </a:rPr>
              <a:t>Randomised Controlled </a:t>
            </a:r>
            <a:r>
              <a:rPr lang="en-GB" sz="1800" b="1" dirty="0">
                <a:solidFill>
                  <a:srgbClr val="000000"/>
                </a:solidFill>
              </a:rPr>
              <a:t>T</a:t>
            </a:r>
            <a:r>
              <a:rPr lang="en-GB" sz="1800" b="1" dirty="0" smtClean="0">
                <a:solidFill>
                  <a:srgbClr val="000000"/>
                </a:solidFill>
              </a:rPr>
              <a:t>rials</a:t>
            </a:r>
            <a:endParaRPr lang="en-GB" sz="1800" b="1" dirty="0">
              <a:solidFill>
                <a:srgbClr val="000000"/>
              </a:solidFill>
            </a:endParaRPr>
          </a:p>
        </p:txBody>
      </p:sp>
      <p:sp>
        <p:nvSpPr>
          <p:cNvPr id="2" name="Rectangle 1"/>
          <p:cNvSpPr/>
          <p:nvPr/>
        </p:nvSpPr>
        <p:spPr>
          <a:xfrm>
            <a:off x="179514" y="1029211"/>
            <a:ext cx="3411412" cy="3400931"/>
          </a:xfrm>
          <a:prstGeom prst="rect">
            <a:avLst/>
          </a:prstGeom>
        </p:spPr>
        <p:txBody>
          <a:bodyPr wrap="square">
            <a:spAutoFit/>
          </a:bodyPr>
          <a:lstStyle/>
          <a:p>
            <a:pPr eaLnBrk="1" hangingPunct="1">
              <a:lnSpc>
                <a:spcPct val="100000"/>
              </a:lnSpc>
              <a:spcBef>
                <a:spcPts val="0"/>
              </a:spcBef>
              <a:spcAft>
                <a:spcPts val="600"/>
              </a:spcAft>
            </a:pPr>
            <a:r>
              <a:rPr lang="en-GB" sz="1800" b="1" dirty="0" smtClean="0">
                <a:solidFill>
                  <a:srgbClr val="000000"/>
                </a:solidFill>
              </a:rPr>
              <a:t>Cocoa </a:t>
            </a:r>
            <a:r>
              <a:rPr lang="en-GB" sz="1800" b="1" dirty="0" err="1">
                <a:solidFill>
                  <a:srgbClr val="000000"/>
                </a:solidFill>
              </a:rPr>
              <a:t>flavanols</a:t>
            </a:r>
            <a:r>
              <a:rPr lang="en-GB" sz="1800" b="1" dirty="0">
                <a:solidFill>
                  <a:srgbClr val="000000"/>
                </a:solidFill>
              </a:rPr>
              <a:t> </a:t>
            </a:r>
            <a:endParaRPr lang="en-GB" sz="1800" b="1" dirty="0" smtClean="0">
              <a:solidFill>
                <a:srgbClr val="000000"/>
              </a:solidFill>
            </a:endParaRPr>
          </a:p>
          <a:p>
            <a:pPr marL="285750" indent="-285750" algn="l" eaLnBrk="1" hangingPunct="1">
              <a:lnSpc>
                <a:spcPct val="100000"/>
              </a:lnSpc>
              <a:spcBef>
                <a:spcPts val="0"/>
              </a:spcBef>
              <a:spcAft>
                <a:spcPts val="600"/>
              </a:spcAft>
              <a:buFont typeface="Arial" panose="020B0604020202020204" pitchFamily="34" charset="0"/>
              <a:buChar char="•"/>
            </a:pPr>
            <a:r>
              <a:rPr lang="en-GB" sz="1800" dirty="0" smtClean="0">
                <a:solidFill>
                  <a:srgbClr val="000000"/>
                </a:solidFill>
              </a:rPr>
              <a:t>inflammatory biomarkers </a:t>
            </a:r>
          </a:p>
          <a:p>
            <a:pPr marL="285750" indent="-285750" algn="l" eaLnBrk="1" hangingPunct="1">
              <a:lnSpc>
                <a:spcPct val="100000"/>
              </a:lnSpc>
              <a:spcBef>
                <a:spcPts val="0"/>
              </a:spcBef>
              <a:spcAft>
                <a:spcPts val="600"/>
              </a:spcAft>
              <a:buFont typeface="Arial" panose="020B0604020202020204" pitchFamily="34" charset="0"/>
              <a:buChar char="•"/>
            </a:pPr>
            <a:r>
              <a:rPr lang="en-GB" sz="1800" dirty="0" smtClean="0">
                <a:solidFill>
                  <a:srgbClr val="000000"/>
                </a:solidFill>
              </a:rPr>
              <a:t>insulin resistance</a:t>
            </a:r>
          </a:p>
          <a:p>
            <a:pPr marL="285750" indent="-285750" algn="l" eaLnBrk="1" hangingPunct="1">
              <a:lnSpc>
                <a:spcPct val="100000"/>
              </a:lnSpc>
              <a:spcBef>
                <a:spcPts val="0"/>
              </a:spcBef>
              <a:spcAft>
                <a:spcPts val="600"/>
              </a:spcAft>
              <a:buFont typeface="Arial" panose="020B0604020202020204" pitchFamily="34" charset="0"/>
              <a:buChar char="•"/>
            </a:pPr>
            <a:r>
              <a:rPr lang="en-GB" sz="1800" dirty="0" smtClean="0">
                <a:solidFill>
                  <a:srgbClr val="000000"/>
                </a:solidFill>
              </a:rPr>
              <a:t>lipid profiles</a:t>
            </a:r>
          </a:p>
          <a:p>
            <a:pPr marL="285750" indent="-285750" algn="l" eaLnBrk="1" hangingPunct="1">
              <a:lnSpc>
                <a:spcPct val="100000"/>
              </a:lnSpc>
              <a:spcBef>
                <a:spcPts val="0"/>
              </a:spcBef>
              <a:spcAft>
                <a:spcPts val="600"/>
              </a:spcAft>
              <a:buFont typeface="Arial" panose="020B0604020202020204" pitchFamily="34" charset="0"/>
              <a:buChar char="•"/>
            </a:pPr>
            <a:r>
              <a:rPr lang="en-GB" sz="1800" dirty="0" smtClean="0">
                <a:solidFill>
                  <a:srgbClr val="000000"/>
                </a:solidFill>
              </a:rPr>
              <a:t>blood pressure</a:t>
            </a:r>
          </a:p>
          <a:p>
            <a:pPr marL="285750" indent="-285750" algn="l" eaLnBrk="1" hangingPunct="1">
              <a:lnSpc>
                <a:spcPct val="100000"/>
              </a:lnSpc>
              <a:spcBef>
                <a:spcPts val="0"/>
              </a:spcBef>
              <a:spcAft>
                <a:spcPts val="600"/>
              </a:spcAft>
              <a:buFont typeface="Arial" panose="020B0604020202020204" pitchFamily="34" charset="0"/>
              <a:buChar char="•"/>
            </a:pPr>
            <a:r>
              <a:rPr lang="en-GB" sz="1800" dirty="0" smtClean="0">
                <a:solidFill>
                  <a:srgbClr val="000000"/>
                </a:solidFill>
              </a:rPr>
              <a:t>Vasodilation/endothelial function </a:t>
            </a:r>
            <a:endParaRPr lang="en-GB" sz="1050" dirty="0">
              <a:solidFill>
                <a:srgbClr val="000000"/>
              </a:solidFill>
            </a:endParaRPr>
          </a:p>
          <a:p>
            <a:pPr algn="l" eaLnBrk="1" hangingPunct="1">
              <a:lnSpc>
                <a:spcPct val="100000"/>
              </a:lnSpc>
              <a:spcBef>
                <a:spcPts val="0"/>
              </a:spcBef>
              <a:spcAft>
                <a:spcPts val="600"/>
              </a:spcAft>
            </a:pPr>
            <a:r>
              <a:rPr lang="en-GB" sz="1800" dirty="0" smtClean="0">
                <a:solidFill>
                  <a:srgbClr val="000000"/>
                </a:solidFill>
              </a:rPr>
              <a:t>Optimal dose 500 mg/d </a:t>
            </a:r>
            <a:r>
              <a:rPr lang="en-GB" sz="1800" dirty="0" err="1" smtClean="0">
                <a:solidFill>
                  <a:srgbClr val="000000"/>
                </a:solidFill>
              </a:rPr>
              <a:t>flavanols</a:t>
            </a:r>
            <a:r>
              <a:rPr lang="en-GB" sz="1800" dirty="0" smtClean="0">
                <a:solidFill>
                  <a:srgbClr val="000000"/>
                </a:solidFill>
              </a:rPr>
              <a:t> - Effects within 2 hours</a:t>
            </a:r>
          </a:p>
        </p:txBody>
      </p:sp>
      <p:sp>
        <p:nvSpPr>
          <p:cNvPr id="3" name="Rectangle 2"/>
          <p:cNvSpPr/>
          <p:nvPr/>
        </p:nvSpPr>
        <p:spPr>
          <a:xfrm>
            <a:off x="986114" y="726384"/>
            <a:ext cx="1762021" cy="369332"/>
          </a:xfrm>
          <a:prstGeom prst="rect">
            <a:avLst/>
          </a:prstGeom>
        </p:spPr>
        <p:txBody>
          <a:bodyPr wrap="none">
            <a:spAutoFit/>
          </a:bodyPr>
          <a:lstStyle/>
          <a:p>
            <a:pPr algn="l" eaLnBrk="1" hangingPunct="1">
              <a:lnSpc>
                <a:spcPct val="100000"/>
              </a:lnSpc>
            </a:pPr>
            <a:r>
              <a:rPr lang="en-GB" sz="1800" b="1" dirty="0" smtClean="0">
                <a:solidFill>
                  <a:srgbClr val="000000"/>
                </a:solidFill>
              </a:rPr>
              <a:t>Meta-analyses</a:t>
            </a:r>
            <a:endParaRPr lang="en-GB" sz="1800" b="1" dirty="0">
              <a:solidFill>
                <a:srgbClr val="00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465639935"/>
              </p:ext>
            </p:extLst>
          </p:nvPr>
        </p:nvGraphicFramePr>
        <p:xfrm>
          <a:off x="5868144" y="1410360"/>
          <a:ext cx="3456384" cy="3891455"/>
        </p:xfrm>
        <a:graphic>
          <a:graphicData uri="http://schemas.openxmlformats.org/drawingml/2006/table">
            <a:tbl>
              <a:tblPr firstRow="1" firstCol="1" bandRow="1"/>
              <a:tblGrid>
                <a:gridCol w="3456384"/>
              </a:tblGrid>
              <a:tr h="391872">
                <a:tc>
                  <a:txBody>
                    <a:bodyPr/>
                    <a:lstStyle/>
                    <a:p>
                      <a:pPr>
                        <a:lnSpc>
                          <a:spcPct val="115000"/>
                        </a:lnSpc>
                        <a:spcAft>
                          <a:spcPts val="0"/>
                        </a:spcAft>
                      </a:pPr>
                      <a:r>
                        <a:rPr lang="en-GB" sz="1600" b="0" dirty="0" err="1">
                          <a:effectLst/>
                          <a:latin typeface="Calibri"/>
                          <a:ea typeface="Calibri"/>
                          <a:cs typeface="Times New Roman"/>
                        </a:rPr>
                        <a:t>Scholey</a:t>
                      </a:r>
                      <a:r>
                        <a:rPr lang="en-GB" sz="1600" b="0" dirty="0">
                          <a:effectLst/>
                          <a:latin typeface="Calibri"/>
                          <a:ea typeface="Calibri"/>
                          <a:cs typeface="Times New Roman"/>
                        </a:rPr>
                        <a:t> et al (2009</a:t>
                      </a:r>
                      <a:r>
                        <a:rPr lang="en-GB" sz="1600" b="0" dirty="0" smtClean="0">
                          <a:effectLst/>
                          <a:latin typeface="Calibri"/>
                          <a:ea typeface="Calibri"/>
                          <a:cs typeface="Times New Roman"/>
                        </a:rPr>
                        <a:t>) (N</a:t>
                      </a:r>
                      <a:r>
                        <a:rPr lang="en-GB" sz="1600" b="0" baseline="0" dirty="0" smtClean="0">
                          <a:effectLst/>
                          <a:latin typeface="Calibri"/>
                          <a:ea typeface="Calibri"/>
                          <a:cs typeface="Times New Roman"/>
                        </a:rPr>
                        <a:t> = 30 X)</a:t>
                      </a:r>
                      <a:endParaRPr lang="en-GB" sz="1600" b="0" dirty="0">
                        <a:effectLst/>
                        <a:latin typeface="Calibri"/>
                        <a:ea typeface="Calibri"/>
                        <a:cs typeface="Times New Roman"/>
                      </a:endParaRPr>
                    </a:p>
                  </a:txBody>
                  <a:tcPr marL="55001" marR="55001" marT="0" marB="0">
                    <a:lnL>
                      <a:noFill/>
                    </a:lnL>
                    <a:lnR>
                      <a:noFill/>
                    </a:lnR>
                    <a:lnT>
                      <a:noFill/>
                    </a:lnT>
                    <a:lnB>
                      <a:noFill/>
                    </a:lnB>
                  </a:tcPr>
                </a:tc>
              </a:tr>
              <a:tr h="364607">
                <a:tc>
                  <a:txBody>
                    <a:bodyPr/>
                    <a:lstStyle/>
                    <a:p>
                      <a:pPr>
                        <a:lnSpc>
                          <a:spcPct val="115000"/>
                        </a:lnSpc>
                        <a:spcAft>
                          <a:spcPts val="0"/>
                        </a:spcAft>
                      </a:pPr>
                      <a:r>
                        <a:rPr lang="en-GB" sz="1600" b="0" dirty="0">
                          <a:effectLst/>
                          <a:latin typeface="Calibri"/>
                          <a:ea typeface="Calibri"/>
                          <a:cs typeface="Times New Roman"/>
                        </a:rPr>
                        <a:t>Field et al (2011</a:t>
                      </a:r>
                      <a:r>
                        <a:rPr lang="en-GB" sz="1600" b="0" dirty="0" smtClean="0">
                          <a:effectLst/>
                          <a:latin typeface="Calibri"/>
                          <a:ea typeface="Calibri"/>
                          <a:cs typeface="Times New Roman"/>
                        </a:rPr>
                        <a:t>) (N = 30 X)</a:t>
                      </a:r>
                      <a:endParaRPr lang="en-GB" sz="1600" b="0" dirty="0">
                        <a:effectLst/>
                        <a:latin typeface="Calibri"/>
                        <a:ea typeface="Calibri"/>
                        <a:cs typeface="Times New Roman"/>
                      </a:endParaRPr>
                    </a:p>
                  </a:txBody>
                  <a:tcPr marL="55001" marR="55001" marT="0" marB="0">
                    <a:lnL>
                      <a:noFill/>
                    </a:lnL>
                    <a:lnR>
                      <a:noFill/>
                    </a:lnR>
                    <a:lnT>
                      <a:noFill/>
                    </a:lnT>
                    <a:lnB>
                      <a:noFill/>
                    </a:lnB>
                  </a:tcPr>
                </a:tc>
              </a:tr>
              <a:tr h="391872">
                <a:tc>
                  <a:txBody>
                    <a:bodyPr/>
                    <a:lstStyle/>
                    <a:p>
                      <a:pPr>
                        <a:lnSpc>
                          <a:spcPct val="115000"/>
                        </a:lnSpc>
                        <a:spcAft>
                          <a:spcPts val="0"/>
                        </a:spcAft>
                      </a:pPr>
                      <a:r>
                        <a:rPr lang="en-GB" sz="1600" b="0" dirty="0" err="1">
                          <a:effectLst/>
                          <a:latin typeface="Calibri"/>
                          <a:ea typeface="Calibri"/>
                          <a:cs typeface="Times New Roman"/>
                        </a:rPr>
                        <a:t>Wirtz</a:t>
                      </a:r>
                      <a:r>
                        <a:rPr lang="en-GB" sz="1600" b="0" dirty="0">
                          <a:effectLst/>
                          <a:latin typeface="Calibri"/>
                          <a:ea typeface="Calibri"/>
                          <a:cs typeface="Times New Roman"/>
                        </a:rPr>
                        <a:t> et al </a:t>
                      </a:r>
                      <a:r>
                        <a:rPr lang="en-GB" sz="1600" b="0" dirty="0" smtClean="0">
                          <a:effectLst/>
                          <a:latin typeface="Calibri"/>
                          <a:ea typeface="Calibri"/>
                          <a:cs typeface="Times New Roman"/>
                        </a:rPr>
                        <a:t> (2014) (N = 65)</a:t>
                      </a:r>
                      <a:endParaRPr lang="en-GB" sz="1600" b="0" dirty="0">
                        <a:effectLst/>
                        <a:latin typeface="Calibri"/>
                        <a:ea typeface="Calibri"/>
                        <a:cs typeface="Times New Roman"/>
                      </a:endParaRPr>
                    </a:p>
                  </a:txBody>
                  <a:tcPr marL="55001" marR="55001" marT="0" marB="0">
                    <a:lnL>
                      <a:noFill/>
                    </a:lnL>
                    <a:lnR>
                      <a:noFill/>
                    </a:lnR>
                    <a:lnT>
                      <a:noFill/>
                    </a:lnT>
                    <a:lnB>
                      <a:noFill/>
                    </a:lnB>
                  </a:tcPr>
                </a:tc>
              </a:tr>
              <a:tr h="391872">
                <a:tc>
                  <a:txBody>
                    <a:bodyPr/>
                    <a:lstStyle/>
                    <a:p>
                      <a:pPr>
                        <a:lnSpc>
                          <a:spcPct val="115000"/>
                        </a:lnSpc>
                        <a:spcAft>
                          <a:spcPts val="0"/>
                        </a:spcAft>
                      </a:pPr>
                      <a:r>
                        <a:rPr lang="en-GB" sz="1600" b="0" dirty="0" err="1">
                          <a:effectLst/>
                          <a:latin typeface="Calibri"/>
                          <a:ea typeface="Calibri"/>
                          <a:cs typeface="Times New Roman"/>
                        </a:rPr>
                        <a:t>Pase</a:t>
                      </a:r>
                      <a:r>
                        <a:rPr lang="en-GB" sz="1600" b="0" dirty="0">
                          <a:effectLst/>
                          <a:latin typeface="Calibri"/>
                          <a:ea typeface="Calibri"/>
                          <a:cs typeface="Times New Roman"/>
                        </a:rPr>
                        <a:t> et al </a:t>
                      </a:r>
                      <a:r>
                        <a:rPr lang="en-GB" sz="1600" b="0" dirty="0" smtClean="0">
                          <a:effectLst/>
                          <a:latin typeface="Calibri"/>
                          <a:ea typeface="Calibri"/>
                          <a:cs typeface="Times New Roman"/>
                        </a:rPr>
                        <a:t> (2013) (N = 72)</a:t>
                      </a:r>
                      <a:endParaRPr lang="en-GB" sz="1600" b="0" dirty="0">
                        <a:effectLst/>
                        <a:latin typeface="Calibri"/>
                        <a:ea typeface="Calibri"/>
                        <a:cs typeface="Times New Roman"/>
                      </a:endParaRPr>
                    </a:p>
                  </a:txBody>
                  <a:tcPr marL="55001" marR="55001" marT="0" marB="0">
                    <a:lnL>
                      <a:noFill/>
                    </a:lnL>
                    <a:lnR>
                      <a:noFill/>
                    </a:lnR>
                    <a:lnT>
                      <a:noFill/>
                    </a:lnT>
                    <a:lnB>
                      <a:noFill/>
                    </a:lnB>
                  </a:tcPr>
                </a:tc>
              </a:tr>
              <a:tr h="391872">
                <a:tc>
                  <a:txBody>
                    <a:bodyPr/>
                    <a:lstStyle/>
                    <a:p>
                      <a:pPr>
                        <a:lnSpc>
                          <a:spcPct val="115000"/>
                        </a:lnSpc>
                        <a:spcAft>
                          <a:spcPts val="0"/>
                        </a:spcAft>
                      </a:pPr>
                      <a:endParaRPr lang="en-GB" sz="1600" b="0" dirty="0">
                        <a:effectLst/>
                        <a:latin typeface="Calibri"/>
                        <a:ea typeface="Calibri"/>
                        <a:cs typeface="Times New Roman"/>
                      </a:endParaRPr>
                    </a:p>
                  </a:txBody>
                  <a:tcPr marL="55001" marR="55001" marT="0" marB="0">
                    <a:lnL>
                      <a:noFill/>
                    </a:lnL>
                    <a:lnR>
                      <a:noFill/>
                    </a:lnR>
                    <a:lnT>
                      <a:noFill/>
                    </a:lnT>
                    <a:lnB>
                      <a:noFill/>
                    </a:lnB>
                  </a:tcPr>
                </a:tc>
              </a:tr>
              <a:tr h="391872">
                <a:tc>
                  <a:txBody>
                    <a:bodyPr/>
                    <a:lstStyle/>
                    <a:p>
                      <a:pPr>
                        <a:lnSpc>
                          <a:spcPct val="115000"/>
                        </a:lnSpc>
                        <a:spcAft>
                          <a:spcPts val="0"/>
                        </a:spcAft>
                      </a:pPr>
                      <a:r>
                        <a:rPr lang="en-GB" sz="1600" b="0" dirty="0">
                          <a:effectLst/>
                          <a:latin typeface="Calibri"/>
                          <a:ea typeface="Calibri"/>
                          <a:cs typeface="Times New Roman"/>
                        </a:rPr>
                        <a:t>Watson et al (</a:t>
                      </a:r>
                      <a:r>
                        <a:rPr lang="en-GB" sz="1600" b="0" dirty="0" smtClean="0">
                          <a:effectLst/>
                          <a:latin typeface="Calibri"/>
                          <a:ea typeface="Calibri"/>
                          <a:cs typeface="Times New Roman"/>
                        </a:rPr>
                        <a:t>2015) (N = 36 X)</a:t>
                      </a:r>
                      <a:endParaRPr lang="en-GB" sz="1600" b="0" dirty="0">
                        <a:effectLst/>
                        <a:latin typeface="Calibri"/>
                        <a:ea typeface="Calibri"/>
                        <a:cs typeface="Times New Roman"/>
                      </a:endParaRPr>
                    </a:p>
                  </a:txBody>
                  <a:tcPr marL="67597" marR="67597" marT="0" marB="0">
                    <a:lnL>
                      <a:noFill/>
                    </a:lnL>
                    <a:lnR>
                      <a:noFill/>
                    </a:lnR>
                    <a:lnT>
                      <a:noFill/>
                    </a:lnT>
                    <a:lnB>
                      <a:noFill/>
                    </a:lnB>
                  </a:tcPr>
                </a:tc>
              </a:tr>
              <a:tr h="391872">
                <a:tc>
                  <a:txBody>
                    <a:bodyPr/>
                    <a:lstStyle/>
                    <a:p>
                      <a:pPr>
                        <a:lnSpc>
                          <a:spcPct val="115000"/>
                        </a:lnSpc>
                        <a:spcAft>
                          <a:spcPts val="0"/>
                        </a:spcAft>
                      </a:pPr>
                      <a:r>
                        <a:rPr lang="en-GB" sz="1600" b="0" dirty="0" err="1">
                          <a:effectLst/>
                          <a:latin typeface="Calibri"/>
                          <a:ea typeface="Calibri"/>
                          <a:cs typeface="Times New Roman"/>
                        </a:rPr>
                        <a:t>Bondonno</a:t>
                      </a:r>
                      <a:r>
                        <a:rPr lang="en-GB" sz="1600" b="0" dirty="0">
                          <a:effectLst/>
                          <a:latin typeface="Calibri"/>
                          <a:ea typeface="Calibri"/>
                          <a:cs typeface="Times New Roman"/>
                        </a:rPr>
                        <a:t> (</a:t>
                      </a:r>
                      <a:r>
                        <a:rPr lang="en-GB" sz="1600" b="0" dirty="0" smtClean="0">
                          <a:effectLst/>
                          <a:latin typeface="Calibri"/>
                          <a:ea typeface="Calibri"/>
                          <a:cs typeface="Times New Roman"/>
                        </a:rPr>
                        <a:t>2014) (N =</a:t>
                      </a:r>
                      <a:r>
                        <a:rPr lang="en-GB" sz="1600" b="0" baseline="0" dirty="0" smtClean="0">
                          <a:effectLst/>
                          <a:latin typeface="Calibri"/>
                          <a:ea typeface="Calibri"/>
                          <a:cs typeface="Times New Roman"/>
                        </a:rPr>
                        <a:t> </a:t>
                      </a:r>
                      <a:r>
                        <a:rPr lang="en-GB" sz="1600" b="0" dirty="0" smtClean="0">
                          <a:effectLst/>
                          <a:latin typeface="Calibri"/>
                          <a:ea typeface="Calibri"/>
                          <a:cs typeface="Times New Roman"/>
                        </a:rPr>
                        <a:t>30 X)</a:t>
                      </a:r>
                      <a:endParaRPr lang="en-GB" sz="1600" b="0" dirty="0">
                        <a:effectLst/>
                        <a:latin typeface="Calibri"/>
                        <a:ea typeface="Calibri"/>
                        <a:cs typeface="Times New Roman"/>
                      </a:endParaRPr>
                    </a:p>
                  </a:txBody>
                  <a:tcPr marL="67597" marR="67597" marT="0" marB="0">
                    <a:lnL>
                      <a:noFill/>
                    </a:lnL>
                    <a:lnR>
                      <a:noFill/>
                    </a:lnR>
                    <a:lnT>
                      <a:noFill/>
                    </a:lnT>
                    <a:lnB>
                      <a:noFill/>
                    </a:lnB>
                  </a:tcPr>
                </a:tc>
              </a:tr>
              <a:tr h="391872">
                <a:tc>
                  <a:txBody>
                    <a:bodyPr/>
                    <a:lstStyle/>
                    <a:p>
                      <a:pPr>
                        <a:lnSpc>
                          <a:spcPct val="115000"/>
                        </a:lnSpc>
                        <a:spcAft>
                          <a:spcPts val="0"/>
                        </a:spcAft>
                      </a:pPr>
                      <a:r>
                        <a:rPr lang="en-GB" sz="1600" b="0" dirty="0" err="1">
                          <a:effectLst/>
                          <a:latin typeface="Calibri"/>
                          <a:ea typeface="Calibri"/>
                          <a:cs typeface="Times New Roman"/>
                        </a:rPr>
                        <a:t>Alharbi</a:t>
                      </a:r>
                      <a:r>
                        <a:rPr lang="en-GB" sz="1600" b="0" dirty="0">
                          <a:effectLst/>
                          <a:latin typeface="Calibri"/>
                          <a:ea typeface="Calibri"/>
                          <a:cs typeface="Times New Roman"/>
                        </a:rPr>
                        <a:t> et al (</a:t>
                      </a:r>
                      <a:r>
                        <a:rPr lang="en-GB" sz="1600" b="0" dirty="0" smtClean="0">
                          <a:effectLst/>
                          <a:latin typeface="Calibri"/>
                          <a:ea typeface="Calibri"/>
                          <a:cs typeface="Times New Roman"/>
                        </a:rPr>
                        <a:t>2015) (N = 24 X)</a:t>
                      </a:r>
                      <a:endParaRPr lang="en-GB" sz="1600" b="0" dirty="0">
                        <a:effectLst/>
                        <a:latin typeface="Calibri"/>
                        <a:ea typeface="Calibri"/>
                        <a:cs typeface="Times New Roman"/>
                      </a:endParaRPr>
                    </a:p>
                  </a:txBody>
                  <a:tcPr marL="67597" marR="67597" marT="0" marB="0">
                    <a:lnL>
                      <a:noFill/>
                    </a:lnL>
                    <a:lnR>
                      <a:noFill/>
                    </a:lnR>
                    <a:lnT>
                      <a:noFill/>
                    </a:lnT>
                    <a:lnB>
                      <a:noFill/>
                    </a:lnB>
                  </a:tcPr>
                </a:tc>
              </a:tr>
              <a:tr h="391872">
                <a:tc>
                  <a:txBody>
                    <a:bodyPr/>
                    <a:lstStyle/>
                    <a:p>
                      <a:pPr>
                        <a:lnSpc>
                          <a:spcPct val="115000"/>
                        </a:lnSpc>
                        <a:spcAft>
                          <a:spcPts val="0"/>
                        </a:spcAft>
                      </a:pPr>
                      <a:r>
                        <a:rPr lang="en-GB" sz="1600" b="0" dirty="0">
                          <a:effectLst/>
                          <a:latin typeface="Calibri"/>
                          <a:ea typeface="Calibri"/>
                          <a:cs typeface="Times New Roman"/>
                        </a:rPr>
                        <a:t>White and Williams (</a:t>
                      </a:r>
                      <a:r>
                        <a:rPr lang="en-GB" sz="1600" b="0" dirty="0" smtClean="0">
                          <a:effectLst/>
                          <a:latin typeface="Calibri"/>
                          <a:ea typeface="Calibri"/>
                          <a:cs typeface="Times New Roman"/>
                        </a:rPr>
                        <a:t>2015) (N = 14 X)</a:t>
                      </a:r>
                      <a:endParaRPr lang="en-GB" sz="1600" b="0" dirty="0">
                        <a:effectLst/>
                        <a:latin typeface="Calibri"/>
                        <a:ea typeface="Calibri"/>
                        <a:cs typeface="Times New Roman"/>
                      </a:endParaRPr>
                    </a:p>
                  </a:txBody>
                  <a:tcPr marL="67597" marR="67597" marT="0" marB="0">
                    <a:lnL>
                      <a:noFill/>
                    </a:lnL>
                    <a:lnR>
                      <a:noFill/>
                    </a:lnR>
                    <a:lnT>
                      <a:noFill/>
                    </a:lnT>
                    <a:lnB>
                      <a:noFill/>
                    </a:lnB>
                  </a:tcPr>
                </a:tc>
              </a:tr>
              <a:tr h="391872">
                <a:tc>
                  <a:txBody>
                    <a:bodyPr/>
                    <a:lstStyle/>
                    <a:p>
                      <a:pPr>
                        <a:lnSpc>
                          <a:spcPct val="115000"/>
                        </a:lnSpc>
                        <a:spcAft>
                          <a:spcPts val="0"/>
                        </a:spcAft>
                      </a:pPr>
                      <a:r>
                        <a:rPr lang="en-GB" sz="1600" b="0" dirty="0">
                          <a:effectLst/>
                          <a:latin typeface="Calibri"/>
                          <a:ea typeface="Calibri"/>
                          <a:cs typeface="Times New Roman"/>
                        </a:rPr>
                        <a:t>White et al (</a:t>
                      </a:r>
                      <a:r>
                        <a:rPr lang="en-GB" sz="1600" b="0" dirty="0" smtClean="0">
                          <a:effectLst/>
                          <a:latin typeface="Calibri"/>
                          <a:ea typeface="Calibri"/>
                          <a:cs typeface="Times New Roman"/>
                        </a:rPr>
                        <a:t>2015) (N = 21 X)</a:t>
                      </a:r>
                      <a:endParaRPr lang="en-GB" sz="1600" b="0" dirty="0">
                        <a:effectLst/>
                        <a:latin typeface="Calibri"/>
                        <a:ea typeface="Calibri"/>
                        <a:cs typeface="Times New Roman"/>
                      </a:endParaRPr>
                    </a:p>
                  </a:txBody>
                  <a:tcPr marL="67597" marR="67597" marT="0" marB="0">
                    <a:lnL>
                      <a:noFill/>
                    </a:lnL>
                    <a:lnR>
                      <a:noFill/>
                    </a:lnR>
                    <a:lnT>
                      <a:noFill/>
                    </a:lnT>
                    <a:lnB>
                      <a:noFill/>
                    </a:lnB>
                  </a:tcPr>
                </a:tc>
              </a:tr>
            </a:tbl>
          </a:graphicData>
        </a:graphic>
      </p:graphicFrame>
      <p:sp>
        <p:nvSpPr>
          <p:cNvPr id="51" name="Rectangle 50"/>
          <p:cNvSpPr/>
          <p:nvPr/>
        </p:nvSpPr>
        <p:spPr>
          <a:xfrm>
            <a:off x="6749757" y="411582"/>
            <a:ext cx="774571" cy="369332"/>
          </a:xfrm>
          <a:prstGeom prst="rect">
            <a:avLst/>
          </a:prstGeom>
        </p:spPr>
        <p:txBody>
          <a:bodyPr wrap="none">
            <a:spAutoFit/>
          </a:bodyPr>
          <a:lstStyle/>
          <a:p>
            <a:pPr algn="l" eaLnBrk="1" hangingPunct="1">
              <a:lnSpc>
                <a:spcPct val="100000"/>
              </a:lnSpc>
            </a:pPr>
            <a:r>
              <a:rPr lang="en-GB" sz="1800" b="1" dirty="0" smtClean="0">
                <a:solidFill>
                  <a:srgbClr val="000000"/>
                </a:solidFill>
              </a:rPr>
              <a:t>Brain</a:t>
            </a:r>
            <a:endParaRPr lang="en-GB" sz="1800" b="1" dirty="0">
              <a:solidFill>
                <a:srgbClr val="000000"/>
              </a:solidFill>
            </a:endParaRPr>
          </a:p>
        </p:txBody>
      </p:sp>
      <p:pic>
        <p:nvPicPr>
          <p:cNvPr id="53" name="Picture 1" descr="C:\Users\ssdk1\AppData\Local\Microsoft\Windows\Temporary Internet Files\Content.IE5\85DP2497\MC90043253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27663" y="1392966"/>
            <a:ext cx="360040" cy="247192"/>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 descr="C:\Users\ssdk1\AppData\Local\Microsoft\Windows\Temporary Internet Files\Content.IE5\85DP2497\MC90043253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89080" y="3308717"/>
            <a:ext cx="360040" cy="247192"/>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 descr="C:\Users\ssdk1\AppData\Local\Microsoft\Windows\Temporary Internet Files\Content.IE5\85DP2497\MC90043253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27663" y="4092148"/>
            <a:ext cx="360040" cy="247192"/>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 descr="C:\Users\ssdk1\AppData\Local\Microsoft\Windows\Temporary Internet Files\Content.IE5\85DP2497\MC90043253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27663" y="4884236"/>
            <a:ext cx="360040" cy="247192"/>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 descr="C:\Users\ssdk1\AppData\Local\Microsoft\Windows\Temporary Internet Files\Content.IE5\85DP2497\MC90043253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27663" y="1792558"/>
            <a:ext cx="360040" cy="247192"/>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 descr="C:\Users\ssdk1\AppData\Local\Microsoft\Windows\Temporary Internet Files\Content.IE5\85DP2497\MC90043253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27663" y="2579980"/>
            <a:ext cx="360040" cy="247192"/>
          </a:xfrm>
          <a:prstGeom prst="rect">
            <a:avLst/>
          </a:prstGeom>
          <a:noFill/>
          <a:extLst>
            <a:ext uri="{909E8E84-426E-40DD-AFC4-6F175D3DCCD1}">
              <a14:hiddenFill xmlns:a14="http://schemas.microsoft.com/office/drawing/2010/main">
                <a:solidFill>
                  <a:srgbClr val="FFFFFF"/>
                </a:solidFill>
              </a14:hiddenFill>
            </a:ext>
          </a:extLst>
        </p:spPr>
      </p:pic>
      <p:sp>
        <p:nvSpPr>
          <p:cNvPr id="60" name="Minus 59"/>
          <p:cNvSpPr/>
          <p:nvPr/>
        </p:nvSpPr>
        <p:spPr>
          <a:xfrm>
            <a:off x="8498174" y="2219940"/>
            <a:ext cx="355263" cy="202332"/>
          </a:xfrm>
          <a:prstGeom prst="mathMinu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62" name="Minus 61"/>
          <p:cNvSpPr/>
          <p:nvPr/>
        </p:nvSpPr>
        <p:spPr>
          <a:xfrm>
            <a:off x="8532440" y="3732108"/>
            <a:ext cx="355263" cy="202332"/>
          </a:xfrm>
          <a:prstGeom prst="mathMinu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67" name="Minus 66"/>
          <p:cNvSpPr/>
          <p:nvPr/>
        </p:nvSpPr>
        <p:spPr>
          <a:xfrm>
            <a:off x="8537217" y="4524196"/>
            <a:ext cx="355263" cy="202332"/>
          </a:xfrm>
          <a:prstGeom prst="mathMinu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5" name="Rectangle 4"/>
          <p:cNvSpPr/>
          <p:nvPr/>
        </p:nvSpPr>
        <p:spPr>
          <a:xfrm>
            <a:off x="6211399" y="1027162"/>
            <a:ext cx="2018501" cy="369332"/>
          </a:xfrm>
          <a:prstGeom prst="rect">
            <a:avLst/>
          </a:prstGeom>
        </p:spPr>
        <p:txBody>
          <a:bodyPr wrap="none">
            <a:spAutoFit/>
          </a:bodyPr>
          <a:lstStyle/>
          <a:p>
            <a:pPr algn="l" eaLnBrk="1" hangingPunct="1">
              <a:lnSpc>
                <a:spcPct val="100000"/>
              </a:lnSpc>
              <a:spcBef>
                <a:spcPts val="0"/>
              </a:spcBef>
              <a:spcAft>
                <a:spcPts val="600"/>
              </a:spcAft>
            </a:pPr>
            <a:r>
              <a:rPr lang="en-GB" sz="1800" b="1" dirty="0">
                <a:solidFill>
                  <a:srgbClr val="000000"/>
                </a:solidFill>
              </a:rPr>
              <a:t>Cocoa </a:t>
            </a:r>
            <a:r>
              <a:rPr lang="en-GB" sz="1800" b="1" dirty="0" err="1">
                <a:solidFill>
                  <a:srgbClr val="000000"/>
                </a:solidFill>
              </a:rPr>
              <a:t>flavanols</a:t>
            </a:r>
            <a:r>
              <a:rPr lang="en-GB" sz="1800" b="1" dirty="0">
                <a:solidFill>
                  <a:srgbClr val="000000"/>
                </a:solidFill>
              </a:rPr>
              <a:t> </a:t>
            </a:r>
          </a:p>
        </p:txBody>
      </p:sp>
      <p:sp>
        <p:nvSpPr>
          <p:cNvPr id="6" name="Rectangle 5"/>
          <p:cNvSpPr/>
          <p:nvPr/>
        </p:nvSpPr>
        <p:spPr>
          <a:xfrm>
            <a:off x="6209709" y="2944680"/>
            <a:ext cx="2121093" cy="369332"/>
          </a:xfrm>
          <a:prstGeom prst="rect">
            <a:avLst/>
          </a:prstGeom>
        </p:spPr>
        <p:txBody>
          <a:bodyPr wrap="none">
            <a:spAutoFit/>
          </a:bodyPr>
          <a:lstStyle/>
          <a:p>
            <a:pPr algn="l" eaLnBrk="1" hangingPunct="1">
              <a:lnSpc>
                <a:spcPct val="100000"/>
              </a:lnSpc>
              <a:spcBef>
                <a:spcPts val="0"/>
              </a:spcBef>
              <a:spcAft>
                <a:spcPts val="600"/>
              </a:spcAft>
            </a:pPr>
            <a:r>
              <a:rPr lang="en-GB" sz="1800" b="1" dirty="0" smtClean="0">
                <a:solidFill>
                  <a:srgbClr val="000000"/>
                </a:solidFill>
              </a:rPr>
              <a:t>Fruit polyphenols</a:t>
            </a:r>
            <a:endParaRPr lang="en-GB" sz="1800" b="1" dirty="0">
              <a:solidFill>
                <a:srgbClr val="000000"/>
              </a:solidFill>
            </a:endParaRPr>
          </a:p>
        </p:txBody>
      </p:sp>
      <p:sp>
        <p:nvSpPr>
          <p:cNvPr id="7" name="Rectangle 6"/>
          <p:cNvSpPr/>
          <p:nvPr/>
        </p:nvSpPr>
        <p:spPr>
          <a:xfrm>
            <a:off x="3149248" y="5588731"/>
            <a:ext cx="2286000" cy="577081"/>
          </a:xfrm>
          <a:prstGeom prst="rect">
            <a:avLst/>
          </a:prstGeom>
        </p:spPr>
        <p:txBody>
          <a:bodyPr>
            <a:spAutoFit/>
          </a:bodyPr>
          <a:lstStyle/>
          <a:p>
            <a:pPr algn="l" eaLnBrk="1" hangingPunct="1">
              <a:lnSpc>
                <a:spcPct val="100000"/>
              </a:lnSpc>
              <a:spcBef>
                <a:spcPts val="0"/>
              </a:spcBef>
              <a:spcAft>
                <a:spcPts val="600"/>
              </a:spcAft>
            </a:pPr>
            <a:r>
              <a:rPr lang="en-GB" sz="1050" dirty="0">
                <a:solidFill>
                  <a:srgbClr val="000000"/>
                </a:solidFill>
              </a:rPr>
              <a:t>(e.g. Bauer et al </a:t>
            </a:r>
            <a:r>
              <a:rPr lang="en-GB" sz="1050" dirty="0" smtClean="0">
                <a:solidFill>
                  <a:srgbClr val="000000"/>
                </a:solidFill>
              </a:rPr>
              <a:t>2011; </a:t>
            </a:r>
            <a:r>
              <a:rPr lang="en-GB" sz="1050" dirty="0">
                <a:solidFill>
                  <a:srgbClr val="000000"/>
                </a:solidFill>
              </a:rPr>
              <a:t>Monagas et al </a:t>
            </a:r>
            <a:r>
              <a:rPr lang="en-GB" sz="1050" dirty="0" smtClean="0">
                <a:solidFill>
                  <a:srgbClr val="000000"/>
                </a:solidFill>
              </a:rPr>
              <a:t>2009; </a:t>
            </a:r>
            <a:r>
              <a:rPr lang="en-GB" sz="1050" dirty="0" err="1">
                <a:solidFill>
                  <a:srgbClr val="000000"/>
                </a:solidFill>
              </a:rPr>
              <a:t>Shrime</a:t>
            </a:r>
            <a:r>
              <a:rPr lang="en-GB" sz="1050" dirty="0">
                <a:solidFill>
                  <a:srgbClr val="000000"/>
                </a:solidFill>
              </a:rPr>
              <a:t> et al </a:t>
            </a:r>
            <a:r>
              <a:rPr lang="en-GB" sz="1050" dirty="0" smtClean="0">
                <a:solidFill>
                  <a:srgbClr val="000000"/>
                </a:solidFill>
              </a:rPr>
              <a:t>2011; </a:t>
            </a:r>
            <a:r>
              <a:rPr lang="en-GB" sz="1050" dirty="0">
                <a:solidFill>
                  <a:srgbClr val="000000"/>
                </a:solidFill>
              </a:rPr>
              <a:t>Hooper et al </a:t>
            </a:r>
            <a:r>
              <a:rPr lang="en-GB" sz="1050" dirty="0" smtClean="0">
                <a:solidFill>
                  <a:srgbClr val="000000"/>
                </a:solidFill>
              </a:rPr>
              <a:t>2012; Joseph </a:t>
            </a:r>
            <a:r>
              <a:rPr lang="en-GB" sz="1050" dirty="0">
                <a:solidFill>
                  <a:srgbClr val="000000"/>
                </a:solidFill>
              </a:rPr>
              <a:t>et al 2016)</a:t>
            </a:r>
          </a:p>
        </p:txBody>
      </p:sp>
      <p:sp>
        <p:nvSpPr>
          <p:cNvPr id="8" name="Rectangle 7"/>
          <p:cNvSpPr/>
          <p:nvPr/>
        </p:nvSpPr>
        <p:spPr>
          <a:xfrm>
            <a:off x="179514" y="4437112"/>
            <a:ext cx="3096342" cy="1277273"/>
          </a:xfrm>
          <a:prstGeom prst="rect">
            <a:avLst/>
          </a:prstGeom>
        </p:spPr>
        <p:txBody>
          <a:bodyPr wrap="square">
            <a:spAutoFit/>
          </a:bodyPr>
          <a:lstStyle/>
          <a:p>
            <a:pPr eaLnBrk="1" hangingPunct="1">
              <a:lnSpc>
                <a:spcPct val="100000"/>
              </a:lnSpc>
              <a:spcBef>
                <a:spcPts val="0"/>
              </a:spcBef>
              <a:spcAft>
                <a:spcPts val="600"/>
              </a:spcAft>
            </a:pPr>
            <a:r>
              <a:rPr lang="en-GB" sz="1800" b="1" dirty="0">
                <a:solidFill>
                  <a:srgbClr val="000000"/>
                </a:solidFill>
              </a:rPr>
              <a:t>Fruit Polyphenols</a:t>
            </a:r>
          </a:p>
          <a:p>
            <a:pPr marL="285750" indent="-285750" algn="l" eaLnBrk="1" hangingPunct="1">
              <a:lnSpc>
                <a:spcPct val="100000"/>
              </a:lnSpc>
              <a:spcBef>
                <a:spcPts val="0"/>
              </a:spcBef>
              <a:spcAft>
                <a:spcPts val="600"/>
              </a:spcAft>
              <a:buFont typeface="Arial" panose="020B0604020202020204" pitchFamily="34" charset="0"/>
              <a:buChar char="•"/>
            </a:pPr>
            <a:r>
              <a:rPr lang="en-GB" sz="1800" dirty="0">
                <a:solidFill>
                  <a:srgbClr val="000000"/>
                </a:solidFill>
              </a:rPr>
              <a:t>Acute and chronic attenuation of inflammatory biomarkers</a:t>
            </a:r>
            <a:endParaRPr lang="en-GB" sz="1050" dirty="0">
              <a:solidFill>
                <a:srgbClr val="000000"/>
              </a:solidFill>
            </a:endParaRPr>
          </a:p>
        </p:txBody>
      </p:sp>
      <p:sp>
        <p:nvSpPr>
          <p:cNvPr id="9" name="Rectangle 8"/>
          <p:cNvSpPr/>
          <p:nvPr/>
        </p:nvSpPr>
        <p:spPr>
          <a:xfrm>
            <a:off x="959325" y="418258"/>
            <a:ext cx="1851789" cy="369332"/>
          </a:xfrm>
          <a:prstGeom prst="rect">
            <a:avLst/>
          </a:prstGeom>
        </p:spPr>
        <p:txBody>
          <a:bodyPr wrap="none">
            <a:spAutoFit/>
          </a:bodyPr>
          <a:lstStyle/>
          <a:p>
            <a:pPr algn="l" eaLnBrk="1" hangingPunct="1">
              <a:lnSpc>
                <a:spcPct val="100000"/>
              </a:lnSpc>
            </a:pPr>
            <a:r>
              <a:rPr lang="en-GB" sz="1800" b="1" dirty="0" smtClean="0">
                <a:solidFill>
                  <a:srgbClr val="000000"/>
                </a:solidFill>
              </a:rPr>
              <a:t>Cardiovascular</a:t>
            </a:r>
            <a:endParaRPr lang="en-GB" sz="1800" dirty="0">
              <a:solidFill>
                <a:srgbClr val="000000"/>
              </a:solidFill>
            </a:endParaRPr>
          </a:p>
        </p:txBody>
      </p:sp>
      <p:sp>
        <p:nvSpPr>
          <p:cNvPr id="68" name="Rectangle 67"/>
          <p:cNvSpPr/>
          <p:nvPr/>
        </p:nvSpPr>
        <p:spPr>
          <a:xfrm>
            <a:off x="5964490" y="721162"/>
            <a:ext cx="2351926" cy="369332"/>
          </a:xfrm>
          <a:prstGeom prst="rect">
            <a:avLst/>
          </a:prstGeom>
        </p:spPr>
        <p:txBody>
          <a:bodyPr wrap="none">
            <a:spAutoFit/>
          </a:bodyPr>
          <a:lstStyle/>
          <a:p>
            <a:pPr algn="l" eaLnBrk="1" hangingPunct="1">
              <a:lnSpc>
                <a:spcPct val="100000"/>
              </a:lnSpc>
            </a:pPr>
            <a:r>
              <a:rPr lang="en-GB" sz="1800" b="1" dirty="0" smtClean="0">
                <a:solidFill>
                  <a:srgbClr val="000000"/>
                </a:solidFill>
              </a:rPr>
              <a:t>Single dose studies</a:t>
            </a:r>
            <a:endParaRPr lang="en-GB" sz="1800" b="1" dirty="0">
              <a:solidFill>
                <a:srgbClr val="000000"/>
              </a:solidFill>
            </a:endParaRPr>
          </a:p>
        </p:txBody>
      </p:sp>
    </p:spTree>
    <p:extLst>
      <p:ext uri="{BB962C8B-B14F-4D97-AF65-F5344CB8AC3E}">
        <p14:creationId xmlns:p14="http://schemas.microsoft.com/office/powerpoint/2010/main" val="158381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0" grpId="0" animBg="1"/>
      <p:bldP spid="62" grpId="0" animBg="1"/>
      <p:bldP spid="67" grpId="0" animBg="1"/>
      <p:bldP spid="5" grpId="0"/>
      <p:bldP spid="6" grpId="0"/>
      <p:bldP spid="7" grpId="0"/>
      <p:bldP spid="8" grpId="0"/>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Chronic Studies</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722899902"/>
              </p:ext>
            </p:extLst>
          </p:nvPr>
        </p:nvGraphicFramePr>
        <p:xfrm>
          <a:off x="251520" y="2564904"/>
          <a:ext cx="8712968" cy="2504440"/>
        </p:xfrm>
        <a:graphic>
          <a:graphicData uri="http://schemas.openxmlformats.org/drawingml/2006/table">
            <a:tbl>
              <a:tblPr firstRow="1" bandRow="1">
                <a:tableStyleId>{5C22544A-7EE6-4342-B048-85BDC9FD1C3A}</a:tableStyleId>
              </a:tblPr>
              <a:tblGrid>
                <a:gridCol w="1944216"/>
                <a:gridCol w="3024336"/>
                <a:gridCol w="3744416"/>
              </a:tblGrid>
              <a:tr h="370840">
                <a:tc>
                  <a:txBody>
                    <a:bodyPr/>
                    <a:lstStyle/>
                    <a:p>
                      <a:endParaRPr lang="en-GB"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chemeClr val="tx1"/>
                          </a:solidFill>
                        </a:rPr>
                        <a:t>Cardiovascular</a:t>
                      </a:r>
                      <a:endParaRPr lang="en-GB"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dirty="0" smtClean="0">
                          <a:solidFill>
                            <a:schemeClr val="tx1"/>
                          </a:solidFill>
                        </a:rPr>
                        <a:t>Cognitive </a:t>
                      </a:r>
                      <a:endParaRPr lang="en-GB" dirty="0">
                        <a:solidFill>
                          <a:schemeClr val="tx1"/>
                        </a:solidFill>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err="1" smtClean="0">
                          <a:solidFill>
                            <a:schemeClr val="tx1"/>
                          </a:solidFill>
                        </a:rPr>
                        <a:t>Desideri</a:t>
                      </a:r>
                      <a:r>
                        <a:rPr lang="en-GB" baseline="0" dirty="0" smtClean="0">
                          <a:solidFill>
                            <a:schemeClr val="tx1"/>
                          </a:solidFill>
                        </a:rPr>
                        <a:t> et al (2012)</a:t>
                      </a:r>
                      <a:endParaRPr lang="en-GB" dirty="0" smtClean="0">
                        <a:solidFill>
                          <a:schemeClr val="tx1"/>
                        </a:solidFill>
                      </a:endParaRPr>
                    </a:p>
                    <a:p>
                      <a:endParaRPr lang="en-GB"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600"/>
                        </a:spcAft>
                      </a:pPr>
                      <a:r>
                        <a:rPr lang="en-GB" dirty="0" smtClean="0">
                          <a:solidFill>
                            <a:schemeClr val="tx1"/>
                          </a:solidFill>
                        </a:rPr>
                        <a:t>Insulin resistance</a:t>
                      </a:r>
                    </a:p>
                    <a:p>
                      <a:pPr>
                        <a:spcAft>
                          <a:spcPts val="600"/>
                        </a:spcAft>
                      </a:pPr>
                      <a:r>
                        <a:rPr lang="en-GB" dirty="0" smtClean="0">
                          <a:solidFill>
                            <a:schemeClr val="tx1"/>
                          </a:solidFill>
                        </a:rPr>
                        <a:t>Blood pressure</a:t>
                      </a:r>
                    </a:p>
                    <a:p>
                      <a:pPr>
                        <a:spcAft>
                          <a:spcPts val="600"/>
                        </a:spcAft>
                      </a:pPr>
                      <a:r>
                        <a:rPr lang="en-GB" dirty="0" smtClean="0">
                          <a:solidFill>
                            <a:schemeClr val="tx1"/>
                          </a:solidFill>
                        </a:rPr>
                        <a:t>Lipid peroxidation</a:t>
                      </a:r>
                      <a:endParaRPr lang="en-GB"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600"/>
                        </a:spcAft>
                      </a:pPr>
                      <a:r>
                        <a:rPr lang="en-GB" dirty="0" smtClean="0">
                          <a:solidFill>
                            <a:schemeClr val="tx1"/>
                          </a:solidFill>
                        </a:rPr>
                        <a:t>High/Medium - Trail Making Test</a:t>
                      </a:r>
                    </a:p>
                    <a:p>
                      <a:pPr>
                        <a:spcAft>
                          <a:spcPts val="600"/>
                        </a:spcAft>
                      </a:pPr>
                      <a:r>
                        <a:rPr lang="en-GB" dirty="0" smtClean="0">
                          <a:solidFill>
                            <a:schemeClr val="tx1"/>
                          </a:solidFill>
                        </a:rPr>
                        <a:t>High - Verbal</a:t>
                      </a:r>
                      <a:r>
                        <a:rPr lang="en-GB" baseline="0" dirty="0" smtClean="0">
                          <a:solidFill>
                            <a:schemeClr val="tx1"/>
                          </a:solidFill>
                        </a:rPr>
                        <a:t> Fluency</a:t>
                      </a:r>
                    </a:p>
                    <a:p>
                      <a:pPr>
                        <a:spcAft>
                          <a:spcPts val="600"/>
                        </a:spcAft>
                      </a:pPr>
                      <a:r>
                        <a:rPr lang="en-GB" baseline="0" dirty="0" err="1" smtClean="0">
                          <a:solidFill>
                            <a:schemeClr val="tx1"/>
                          </a:solidFill>
                        </a:rPr>
                        <a:t>n.s</a:t>
                      </a:r>
                      <a:r>
                        <a:rPr lang="en-GB" baseline="0" dirty="0" smtClean="0">
                          <a:solidFill>
                            <a:schemeClr val="tx1"/>
                          </a:solidFill>
                        </a:rPr>
                        <a:t>. MMSE</a:t>
                      </a:r>
                      <a:endParaRPr lang="en-GB"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70840">
                <a:tc>
                  <a:txBody>
                    <a:bodyPr/>
                    <a:lstStyle/>
                    <a:p>
                      <a:r>
                        <a:rPr lang="en-GB" dirty="0" err="1" smtClean="0">
                          <a:solidFill>
                            <a:schemeClr val="tx1"/>
                          </a:solidFill>
                        </a:rPr>
                        <a:t>Mastroiacovo</a:t>
                      </a:r>
                      <a:r>
                        <a:rPr lang="en-GB" dirty="0" smtClean="0">
                          <a:solidFill>
                            <a:schemeClr val="tx1"/>
                          </a:solidFill>
                        </a:rPr>
                        <a:t> et al (2015)</a:t>
                      </a:r>
                      <a:endParaRPr lang="en-GB"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spcAft>
                          <a:spcPts val="600"/>
                        </a:spcAft>
                      </a:pPr>
                      <a:r>
                        <a:rPr lang="en-GB" dirty="0" smtClean="0">
                          <a:solidFill>
                            <a:schemeClr val="tx1"/>
                          </a:solidFill>
                        </a:rPr>
                        <a:t>Insulin resistance</a:t>
                      </a:r>
                    </a:p>
                    <a:p>
                      <a:pPr>
                        <a:spcAft>
                          <a:spcPts val="600"/>
                        </a:spcAft>
                      </a:pPr>
                      <a:r>
                        <a:rPr lang="en-GB" dirty="0" smtClean="0">
                          <a:solidFill>
                            <a:schemeClr val="tx1"/>
                          </a:solidFill>
                        </a:rPr>
                        <a:t>Blood pressure</a:t>
                      </a:r>
                    </a:p>
                    <a:p>
                      <a:pPr>
                        <a:spcAft>
                          <a:spcPts val="600"/>
                        </a:spcAft>
                      </a:pPr>
                      <a:r>
                        <a:rPr lang="en-GB" dirty="0" smtClean="0">
                          <a:solidFill>
                            <a:schemeClr val="tx1"/>
                          </a:solidFill>
                        </a:rPr>
                        <a:t>Lipid peroxidation</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spcAft>
                          <a:spcPts val="600"/>
                        </a:spcAft>
                      </a:pPr>
                      <a:r>
                        <a:rPr lang="en-GB" dirty="0" smtClean="0">
                          <a:solidFill>
                            <a:schemeClr val="tx1"/>
                          </a:solidFill>
                        </a:rPr>
                        <a:t>High/Medium - Trail Making Test</a:t>
                      </a:r>
                    </a:p>
                    <a:p>
                      <a:pPr>
                        <a:spcAft>
                          <a:spcPts val="600"/>
                        </a:spcAft>
                      </a:pPr>
                      <a:r>
                        <a:rPr lang="en-GB" dirty="0" smtClean="0">
                          <a:solidFill>
                            <a:schemeClr val="tx1"/>
                          </a:solidFill>
                        </a:rPr>
                        <a:t>High - Verbal Fluency</a:t>
                      </a:r>
                    </a:p>
                    <a:p>
                      <a:pPr>
                        <a:spcAft>
                          <a:spcPts val="600"/>
                        </a:spcAft>
                      </a:pPr>
                      <a:r>
                        <a:rPr lang="en-GB" dirty="0" err="1" smtClean="0">
                          <a:solidFill>
                            <a:schemeClr val="tx1"/>
                          </a:solidFill>
                        </a:rPr>
                        <a:t>n.s</a:t>
                      </a:r>
                      <a:r>
                        <a:rPr lang="en-GB" dirty="0" smtClean="0">
                          <a:solidFill>
                            <a:schemeClr val="tx1"/>
                          </a:solidFill>
                        </a:rPr>
                        <a:t>. MMSE</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r>
            </a:tbl>
          </a:graphicData>
        </a:graphic>
      </p:graphicFrame>
      <p:sp>
        <p:nvSpPr>
          <p:cNvPr id="5" name="TextBox 4"/>
          <p:cNvSpPr txBox="1"/>
          <p:nvPr/>
        </p:nvSpPr>
        <p:spPr>
          <a:xfrm>
            <a:off x="317464" y="979669"/>
            <a:ext cx="8719032" cy="1200329"/>
          </a:xfrm>
          <a:prstGeom prst="rect">
            <a:avLst/>
          </a:prstGeom>
          <a:noFill/>
        </p:spPr>
        <p:txBody>
          <a:bodyPr wrap="square" rtlCol="0">
            <a:spAutoFit/>
          </a:bodyPr>
          <a:lstStyle/>
          <a:p>
            <a:pPr algn="l" eaLnBrk="1" hangingPunct="1">
              <a:lnSpc>
                <a:spcPct val="100000"/>
              </a:lnSpc>
            </a:pPr>
            <a:r>
              <a:rPr lang="en-GB" sz="1800" b="1" dirty="0" err="1" smtClean="0">
                <a:solidFill>
                  <a:srgbClr val="000000"/>
                </a:solidFill>
              </a:rPr>
              <a:t>Desideri</a:t>
            </a:r>
            <a:r>
              <a:rPr lang="en-GB" sz="1800" b="1" dirty="0" smtClean="0">
                <a:solidFill>
                  <a:srgbClr val="000000"/>
                </a:solidFill>
              </a:rPr>
              <a:t> et al (2012) </a:t>
            </a:r>
            <a:r>
              <a:rPr lang="en-GB" sz="1800" dirty="0">
                <a:solidFill>
                  <a:srgbClr val="000000"/>
                </a:solidFill>
              </a:rPr>
              <a:t>and </a:t>
            </a:r>
            <a:r>
              <a:rPr lang="en-GB" sz="1800" b="1" dirty="0" err="1" smtClean="0">
                <a:solidFill>
                  <a:srgbClr val="000000"/>
                </a:solidFill>
              </a:rPr>
              <a:t>Mastroiacovo</a:t>
            </a:r>
            <a:r>
              <a:rPr lang="en-GB" sz="1800" b="1" dirty="0" smtClean="0">
                <a:solidFill>
                  <a:srgbClr val="000000"/>
                </a:solidFill>
              </a:rPr>
              <a:t> et al (2015) </a:t>
            </a:r>
            <a:r>
              <a:rPr lang="en-GB" sz="1800" dirty="0" smtClean="0">
                <a:solidFill>
                  <a:srgbClr val="000000"/>
                </a:solidFill>
              </a:rPr>
              <a:t>investigated the cognitive and cardiovascular effects of 8 weeks administration of high (990 mg), medium (520 mg) and low (45 mg) cocoa-</a:t>
            </a:r>
            <a:r>
              <a:rPr lang="en-GB" sz="1800" dirty="0" err="1" smtClean="0">
                <a:solidFill>
                  <a:srgbClr val="000000"/>
                </a:solidFill>
              </a:rPr>
              <a:t>flavanol</a:t>
            </a:r>
            <a:r>
              <a:rPr lang="en-GB" sz="1800" dirty="0" smtClean="0">
                <a:solidFill>
                  <a:srgbClr val="000000"/>
                </a:solidFill>
              </a:rPr>
              <a:t> treatments in 90 sufferers from mild cognitive impairment and 90 cognitively intact elderly participants respectively.   </a:t>
            </a:r>
            <a:endParaRPr lang="en-GB" sz="1800" dirty="0">
              <a:solidFill>
                <a:srgbClr val="000000"/>
              </a:solidFill>
            </a:endParaRPr>
          </a:p>
        </p:txBody>
      </p:sp>
      <p:sp>
        <p:nvSpPr>
          <p:cNvPr id="6" name="Rectangle 5"/>
          <p:cNvSpPr/>
          <p:nvPr/>
        </p:nvSpPr>
        <p:spPr>
          <a:xfrm>
            <a:off x="749513" y="5445224"/>
            <a:ext cx="7560840" cy="646331"/>
          </a:xfrm>
          <a:prstGeom prst="rect">
            <a:avLst/>
          </a:prstGeom>
        </p:spPr>
        <p:txBody>
          <a:bodyPr wrap="square">
            <a:spAutoFit/>
          </a:bodyPr>
          <a:lstStyle/>
          <a:p>
            <a:pPr algn="l" eaLnBrk="1" hangingPunct="1">
              <a:lnSpc>
                <a:spcPct val="100000"/>
              </a:lnSpc>
            </a:pPr>
            <a:r>
              <a:rPr lang="en-GB" sz="1800" dirty="0">
                <a:solidFill>
                  <a:srgbClr val="000000"/>
                </a:solidFill>
              </a:rPr>
              <a:t>Changes in insulin resistance </a:t>
            </a:r>
            <a:r>
              <a:rPr lang="en-GB" sz="1800" dirty="0" smtClean="0">
                <a:solidFill>
                  <a:srgbClr val="000000"/>
                </a:solidFill>
              </a:rPr>
              <a:t>explained 40% and 17</a:t>
            </a:r>
            <a:r>
              <a:rPr lang="en-GB" sz="1800" dirty="0">
                <a:solidFill>
                  <a:srgbClr val="000000"/>
                </a:solidFill>
              </a:rPr>
              <a:t>% of changes </a:t>
            </a:r>
            <a:r>
              <a:rPr lang="en-GB" sz="1800" dirty="0" smtClean="0">
                <a:solidFill>
                  <a:srgbClr val="000000"/>
                </a:solidFill>
              </a:rPr>
              <a:t>in cognitive function respectively</a:t>
            </a:r>
            <a:endParaRPr lang="en-GB" sz="1800" dirty="0">
              <a:solidFill>
                <a:srgbClr val="000000"/>
              </a:solidFill>
            </a:endParaRPr>
          </a:p>
        </p:txBody>
      </p:sp>
      <p:sp>
        <p:nvSpPr>
          <p:cNvPr id="8" name="Down Arrow 7"/>
          <p:cNvSpPr/>
          <p:nvPr/>
        </p:nvSpPr>
        <p:spPr>
          <a:xfrm rot="10800000">
            <a:off x="8618962" y="3015560"/>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 name="Down Arrow 9"/>
          <p:cNvSpPr/>
          <p:nvPr/>
        </p:nvSpPr>
        <p:spPr>
          <a:xfrm rot="10800000">
            <a:off x="7524328" y="3347960"/>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 name="Down Arrow 10"/>
          <p:cNvSpPr/>
          <p:nvPr/>
        </p:nvSpPr>
        <p:spPr>
          <a:xfrm rot="10800000">
            <a:off x="8626222" y="4111370"/>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2" name="Down Arrow 11"/>
          <p:cNvSpPr/>
          <p:nvPr/>
        </p:nvSpPr>
        <p:spPr>
          <a:xfrm rot="10800000">
            <a:off x="7531588" y="4443770"/>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3" name="Down Arrow 12"/>
          <p:cNvSpPr/>
          <p:nvPr/>
        </p:nvSpPr>
        <p:spPr>
          <a:xfrm rot="21600000">
            <a:off x="4147599" y="3347960"/>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4" name="Down Arrow 13"/>
          <p:cNvSpPr/>
          <p:nvPr/>
        </p:nvSpPr>
        <p:spPr>
          <a:xfrm rot="21600000">
            <a:off x="4154466" y="3718070"/>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5" name="Down Arrow 14"/>
          <p:cNvSpPr/>
          <p:nvPr/>
        </p:nvSpPr>
        <p:spPr>
          <a:xfrm rot="21600000">
            <a:off x="4146948" y="4430156"/>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6" name="Down Arrow 15"/>
          <p:cNvSpPr/>
          <p:nvPr/>
        </p:nvSpPr>
        <p:spPr>
          <a:xfrm rot="21600000">
            <a:off x="4154466" y="4793568"/>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7" name="Down Arrow 16"/>
          <p:cNvSpPr/>
          <p:nvPr/>
        </p:nvSpPr>
        <p:spPr>
          <a:xfrm rot="21600000">
            <a:off x="4144424" y="3036810"/>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8" name="Down Arrow 17"/>
          <p:cNvSpPr/>
          <p:nvPr/>
        </p:nvSpPr>
        <p:spPr>
          <a:xfrm rot="21600000">
            <a:off x="4148625" y="4151800"/>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algn="ctr" rtl="0" eaLnBrk="0" fontAlgn="base" hangingPunct="0">
              <a:lnSpc>
                <a:spcPct val="85000"/>
              </a:lnSpc>
              <a:spcBef>
                <a:spcPct val="0"/>
              </a:spcBef>
              <a:spcAft>
                <a:spcPct val="0"/>
              </a:spcAft>
              <a:defRPr sz="1400" kern="1200">
                <a:solidFill>
                  <a:schemeClr val="lt1"/>
                </a:solidFill>
                <a:latin typeface="+mn-lt"/>
                <a:ea typeface="+mn-ea"/>
                <a:cs typeface="+mn-cs"/>
              </a:defRPr>
            </a:lvl1pPr>
            <a:lvl2pPr marL="457200" algn="ctr" rtl="0" eaLnBrk="0" fontAlgn="base" hangingPunct="0">
              <a:lnSpc>
                <a:spcPct val="85000"/>
              </a:lnSpc>
              <a:spcBef>
                <a:spcPct val="0"/>
              </a:spcBef>
              <a:spcAft>
                <a:spcPct val="0"/>
              </a:spcAft>
              <a:defRPr sz="1400" kern="1200">
                <a:solidFill>
                  <a:schemeClr val="lt1"/>
                </a:solidFill>
                <a:latin typeface="+mn-lt"/>
                <a:ea typeface="+mn-ea"/>
                <a:cs typeface="+mn-cs"/>
              </a:defRPr>
            </a:lvl2pPr>
            <a:lvl3pPr marL="914400" algn="ctr" rtl="0" eaLnBrk="0" fontAlgn="base" hangingPunct="0">
              <a:lnSpc>
                <a:spcPct val="85000"/>
              </a:lnSpc>
              <a:spcBef>
                <a:spcPct val="0"/>
              </a:spcBef>
              <a:spcAft>
                <a:spcPct val="0"/>
              </a:spcAft>
              <a:defRPr sz="1400" kern="1200">
                <a:solidFill>
                  <a:schemeClr val="lt1"/>
                </a:solidFill>
                <a:latin typeface="+mn-lt"/>
                <a:ea typeface="+mn-ea"/>
                <a:cs typeface="+mn-cs"/>
              </a:defRPr>
            </a:lvl3pPr>
            <a:lvl4pPr marL="1371600" algn="ctr" rtl="0" eaLnBrk="0" fontAlgn="base" hangingPunct="0">
              <a:lnSpc>
                <a:spcPct val="85000"/>
              </a:lnSpc>
              <a:spcBef>
                <a:spcPct val="0"/>
              </a:spcBef>
              <a:spcAft>
                <a:spcPct val="0"/>
              </a:spcAft>
              <a:defRPr sz="1400" kern="1200">
                <a:solidFill>
                  <a:schemeClr val="lt1"/>
                </a:solidFill>
                <a:latin typeface="+mn-lt"/>
                <a:ea typeface="+mn-ea"/>
                <a:cs typeface="+mn-cs"/>
              </a:defRPr>
            </a:lvl4pPr>
            <a:lvl5pPr marL="1828800" algn="ctr" rtl="0" eaLnBrk="0" fontAlgn="base" hangingPunct="0">
              <a:lnSpc>
                <a:spcPct val="85000"/>
              </a:lnSpc>
              <a:spcBef>
                <a:spcPct val="0"/>
              </a:spcBef>
              <a:spcAft>
                <a:spcPct val="0"/>
              </a:spcAft>
              <a:defRPr sz="1400" kern="1200">
                <a:solidFill>
                  <a:schemeClr val="lt1"/>
                </a:solidFill>
                <a:latin typeface="+mn-lt"/>
                <a:ea typeface="+mn-ea"/>
                <a:cs typeface="+mn-cs"/>
              </a:defRPr>
            </a:lvl5pPr>
            <a:lvl6pPr marL="2286000" algn="l" defTabSz="914400" rtl="0" eaLnBrk="1" latinLnBrk="0" hangingPunct="1">
              <a:defRPr sz="1400" kern="1200">
                <a:solidFill>
                  <a:schemeClr val="lt1"/>
                </a:solidFill>
                <a:latin typeface="+mn-lt"/>
                <a:ea typeface="+mn-ea"/>
                <a:cs typeface="+mn-cs"/>
              </a:defRPr>
            </a:lvl6pPr>
            <a:lvl7pPr marL="2743200" algn="l" defTabSz="914400" rtl="0" eaLnBrk="1" latinLnBrk="0" hangingPunct="1">
              <a:defRPr sz="1400" kern="1200">
                <a:solidFill>
                  <a:schemeClr val="lt1"/>
                </a:solidFill>
                <a:latin typeface="+mn-lt"/>
                <a:ea typeface="+mn-ea"/>
                <a:cs typeface="+mn-cs"/>
              </a:defRPr>
            </a:lvl7pPr>
            <a:lvl8pPr marL="3200400" algn="l" defTabSz="914400" rtl="0" eaLnBrk="1" latinLnBrk="0" hangingPunct="1">
              <a:defRPr sz="1400" kern="1200">
                <a:solidFill>
                  <a:schemeClr val="lt1"/>
                </a:solidFill>
                <a:latin typeface="+mn-lt"/>
                <a:ea typeface="+mn-ea"/>
                <a:cs typeface="+mn-cs"/>
              </a:defRPr>
            </a:lvl8pPr>
            <a:lvl9pPr marL="3657600" algn="l" defTabSz="914400" rtl="0" eaLnBrk="1" latinLnBrk="0" hangingPunct="1">
              <a:defRPr sz="1400" kern="1200">
                <a:solidFill>
                  <a:schemeClr val="lt1"/>
                </a:solidFill>
                <a:latin typeface="+mn-lt"/>
                <a:ea typeface="+mn-ea"/>
                <a:cs typeface="+mn-cs"/>
              </a:defRPr>
            </a:lvl9pPr>
          </a:lstStyle>
          <a:p>
            <a:pPr eaLnBrk="1" hangingPunct="1">
              <a:lnSpc>
                <a:spcPct val="100000"/>
              </a:lnSpc>
            </a:pPr>
            <a:endParaRPr lang="en-GB" sz="1800">
              <a:solidFill>
                <a:srgbClr val="FFFFFF"/>
              </a:solidFill>
            </a:endParaRPr>
          </a:p>
        </p:txBody>
      </p:sp>
    </p:spTree>
    <p:extLst>
      <p:ext uri="{BB962C8B-B14F-4D97-AF65-F5344CB8AC3E}">
        <p14:creationId xmlns:p14="http://schemas.microsoft.com/office/powerpoint/2010/main" val="148607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2132856"/>
            <a:ext cx="7200800" cy="1938992"/>
          </a:xfrm>
          <a:prstGeom prst="rect">
            <a:avLst/>
          </a:prstGeom>
          <a:noFill/>
        </p:spPr>
        <p:txBody>
          <a:bodyPr wrap="square" rtlCol="0">
            <a:spAutoFit/>
          </a:bodyPr>
          <a:lstStyle/>
          <a:p>
            <a:pPr algn="l" eaLnBrk="1" hangingPunct="1">
              <a:lnSpc>
                <a:spcPct val="100000"/>
              </a:lnSpc>
              <a:spcBef>
                <a:spcPts val="600"/>
              </a:spcBef>
              <a:spcAft>
                <a:spcPts val="600"/>
              </a:spcAft>
            </a:pPr>
            <a:r>
              <a:rPr lang="en-GB" sz="1800" b="1" dirty="0" smtClean="0">
                <a:solidFill>
                  <a:srgbClr val="000000"/>
                </a:solidFill>
              </a:rPr>
              <a:t>Design:</a:t>
            </a:r>
            <a:r>
              <a:rPr lang="en-GB" sz="1800" dirty="0" smtClean="0">
                <a:solidFill>
                  <a:srgbClr val="000000"/>
                </a:solidFill>
              </a:rPr>
              <a:t> Placebo-controlled, double-blind, balanced cross-over</a:t>
            </a:r>
          </a:p>
          <a:p>
            <a:pPr algn="l" eaLnBrk="1" hangingPunct="1">
              <a:lnSpc>
                <a:spcPct val="100000"/>
              </a:lnSpc>
              <a:spcBef>
                <a:spcPts val="600"/>
              </a:spcBef>
              <a:spcAft>
                <a:spcPts val="600"/>
              </a:spcAft>
            </a:pPr>
            <a:r>
              <a:rPr lang="en-GB" sz="1800" b="1" dirty="0" smtClean="0">
                <a:solidFill>
                  <a:srgbClr val="000000"/>
                </a:solidFill>
              </a:rPr>
              <a:t>Participants: </a:t>
            </a:r>
            <a:r>
              <a:rPr lang="en-GB" sz="1800" dirty="0" smtClean="0">
                <a:solidFill>
                  <a:srgbClr val="000000"/>
                </a:solidFill>
              </a:rPr>
              <a:t>24 healthy young adults</a:t>
            </a:r>
          </a:p>
          <a:p>
            <a:pPr algn="l" eaLnBrk="1" hangingPunct="1">
              <a:lnSpc>
                <a:spcPct val="100000"/>
              </a:lnSpc>
              <a:spcBef>
                <a:spcPts val="600"/>
              </a:spcBef>
              <a:spcAft>
                <a:spcPts val="600"/>
              </a:spcAft>
            </a:pPr>
            <a:r>
              <a:rPr lang="en-GB" sz="1800" b="1" dirty="0" smtClean="0">
                <a:solidFill>
                  <a:srgbClr val="000000"/>
                </a:solidFill>
              </a:rPr>
              <a:t>Treatments</a:t>
            </a:r>
            <a:r>
              <a:rPr lang="en-GB" sz="1800" dirty="0" smtClean="0">
                <a:solidFill>
                  <a:srgbClr val="000000"/>
                </a:solidFill>
              </a:rPr>
              <a:t>: 250 mg, 500 mg and 0 mg pure (99.8%)</a:t>
            </a:r>
          </a:p>
          <a:p>
            <a:pPr algn="l" eaLnBrk="1" hangingPunct="1">
              <a:lnSpc>
                <a:spcPct val="100000"/>
              </a:lnSpc>
              <a:spcBef>
                <a:spcPts val="600"/>
              </a:spcBef>
              <a:spcAft>
                <a:spcPts val="600"/>
              </a:spcAft>
            </a:pPr>
            <a:r>
              <a:rPr lang="en-GB" sz="1800" b="1" dirty="0" smtClean="0">
                <a:solidFill>
                  <a:srgbClr val="000000"/>
                </a:solidFill>
              </a:rPr>
              <a:t>Tasks: </a:t>
            </a:r>
            <a:r>
              <a:rPr lang="en-GB" sz="1800" dirty="0" smtClean="0">
                <a:solidFill>
                  <a:srgbClr val="000000"/>
                </a:solidFill>
              </a:rPr>
              <a:t>Serial Subtractions and Rapid Visual Information Processing (all of which activate the frontal cortex)</a:t>
            </a:r>
            <a:endParaRPr lang="en-GB" sz="1800" dirty="0">
              <a:solidFill>
                <a:srgbClr val="000000"/>
              </a:solidFill>
            </a:endParaRPr>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03234"/>
            <a:ext cx="7667467" cy="1466758"/>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517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p:cNvSpPr>
            <a:spLocks noGrp="1" noChangeArrowheads="1"/>
          </p:cNvSpPr>
          <p:nvPr>
            <p:ph type="title"/>
          </p:nvPr>
        </p:nvSpPr>
        <p:spPr>
          <a:xfrm>
            <a:off x="457200" y="-306387"/>
            <a:ext cx="8229600" cy="1143000"/>
          </a:xfrm>
        </p:spPr>
        <p:txBody>
          <a:bodyPr/>
          <a:lstStyle/>
          <a:p>
            <a:r>
              <a:rPr lang="en-GB" altLang="en-US" sz="3200" dirty="0" smtClean="0"/>
              <a:t>Near Infrared Spectroscopy</a:t>
            </a:r>
            <a:endParaRPr lang="en-US" altLang="en-US" sz="3200" dirty="0" smtClean="0"/>
          </a:p>
        </p:txBody>
      </p:sp>
      <p:sp>
        <p:nvSpPr>
          <p:cNvPr id="38915" name="Text Box 7"/>
          <p:cNvSpPr txBox="1">
            <a:spLocks noChangeArrowheads="1"/>
          </p:cNvSpPr>
          <p:nvPr/>
        </p:nvSpPr>
        <p:spPr bwMode="auto">
          <a:xfrm>
            <a:off x="303213" y="1174750"/>
            <a:ext cx="5054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lnSpc>
                <a:spcPct val="100000"/>
              </a:lnSpc>
            </a:pPr>
            <a:r>
              <a:rPr lang="en-GB" altLang="en-US" sz="1800">
                <a:solidFill>
                  <a:srgbClr val="000000"/>
                </a:solidFill>
              </a:rPr>
              <a:t>Oxygenated haemoglobin and deoxygenated haemoglobin absorb near infrared light wavelengths differentially</a:t>
            </a:r>
            <a:endParaRPr lang="en-US" altLang="en-US" sz="1800">
              <a:solidFill>
                <a:srgbClr val="000000"/>
              </a:solidFill>
            </a:endParaRPr>
          </a:p>
        </p:txBody>
      </p:sp>
      <p:sp>
        <p:nvSpPr>
          <p:cNvPr id="38916" name="Rectangle 8"/>
          <p:cNvSpPr>
            <a:spLocks noChangeArrowheads="1"/>
          </p:cNvSpPr>
          <p:nvPr/>
        </p:nvSpPr>
        <p:spPr bwMode="auto">
          <a:xfrm>
            <a:off x="330076" y="2222500"/>
            <a:ext cx="40259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lnSpc>
                <a:spcPct val="100000"/>
              </a:lnSpc>
            </a:pPr>
            <a:r>
              <a:rPr lang="en-GB" altLang="en-US" sz="1800" dirty="0">
                <a:solidFill>
                  <a:srgbClr val="000000"/>
                </a:solidFill>
              </a:rPr>
              <a:t>Light has a predictable pattern of diffusion and scatter in neural tissue.</a:t>
            </a:r>
          </a:p>
        </p:txBody>
      </p:sp>
      <p:pic>
        <p:nvPicPr>
          <p:cNvPr id="38917" name="Picture 10"/>
          <p:cNvPicPr>
            <a:picLocks noChangeAspect="1" noChangeArrowheads="1"/>
          </p:cNvPicPr>
          <p:nvPr/>
        </p:nvPicPr>
        <p:blipFill>
          <a:blip r:embed="rId3">
            <a:extLst>
              <a:ext uri="{28A0092B-C50C-407E-A947-70E740481C1C}">
                <a14:useLocalDpi xmlns:a14="http://schemas.microsoft.com/office/drawing/2010/main" val="0"/>
              </a:ext>
            </a:extLst>
          </a:blip>
          <a:srcRect l="9442" b="59445"/>
          <a:stretch>
            <a:fillRect/>
          </a:stretch>
        </p:blipFill>
        <p:spPr bwMode="auto">
          <a:xfrm>
            <a:off x="5500688" y="785813"/>
            <a:ext cx="2932112"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Rectangle 9"/>
          <p:cNvSpPr>
            <a:spLocks noChangeArrowheads="1"/>
          </p:cNvSpPr>
          <p:nvPr/>
        </p:nvSpPr>
        <p:spPr bwMode="auto">
          <a:xfrm>
            <a:off x="285750" y="2928938"/>
            <a:ext cx="45720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lnSpc>
                <a:spcPct val="100000"/>
              </a:lnSpc>
            </a:pPr>
            <a:r>
              <a:rPr lang="en-GB" altLang="en-US" sz="1800" dirty="0">
                <a:solidFill>
                  <a:srgbClr val="000000"/>
                </a:solidFill>
              </a:rPr>
              <a:t>Introducing differentially absorbed wavelengths (</a:t>
            </a:r>
            <a:r>
              <a:rPr lang="en-US" altLang="en-US" sz="1800" dirty="0">
                <a:solidFill>
                  <a:srgbClr val="000000"/>
                </a:solidFill>
              </a:rPr>
              <a:t>765 nm and 855 nm) allows the quantification of  concentration changes in oxygenated and deoxygenated </a:t>
            </a:r>
            <a:r>
              <a:rPr lang="en-US" altLang="en-US" sz="1800" dirty="0" err="1">
                <a:solidFill>
                  <a:srgbClr val="000000"/>
                </a:solidFill>
              </a:rPr>
              <a:t>haemoglobin</a:t>
            </a:r>
            <a:r>
              <a:rPr lang="en-US" altLang="en-US" sz="1800" dirty="0">
                <a:solidFill>
                  <a:srgbClr val="000000"/>
                </a:solidFill>
              </a:rPr>
              <a:t>, and therefore increases in </a:t>
            </a:r>
            <a:r>
              <a:rPr lang="en-US" altLang="en-US" sz="1800" b="1" dirty="0">
                <a:solidFill>
                  <a:srgbClr val="000000"/>
                </a:solidFill>
              </a:rPr>
              <a:t>cerebral blood flow </a:t>
            </a:r>
            <a:r>
              <a:rPr lang="en-US" altLang="en-US" sz="1800" dirty="0">
                <a:solidFill>
                  <a:srgbClr val="000000"/>
                </a:solidFill>
              </a:rPr>
              <a:t>and </a:t>
            </a:r>
            <a:r>
              <a:rPr lang="en-US" altLang="en-US" sz="1800" b="1" dirty="0">
                <a:solidFill>
                  <a:srgbClr val="000000"/>
                </a:solidFill>
              </a:rPr>
              <a:t>oxygen </a:t>
            </a:r>
            <a:r>
              <a:rPr lang="en-US" altLang="en-US" sz="1800" b="1" dirty="0" err="1">
                <a:solidFill>
                  <a:srgbClr val="000000"/>
                </a:solidFill>
              </a:rPr>
              <a:t>utilisation</a:t>
            </a:r>
            <a:r>
              <a:rPr lang="en-US" altLang="en-US" sz="1800" dirty="0">
                <a:solidFill>
                  <a:srgbClr val="000000"/>
                </a:solidFill>
              </a:rPr>
              <a:t>.</a:t>
            </a:r>
          </a:p>
          <a:p>
            <a:pPr algn="l" eaLnBrk="1" hangingPunct="1">
              <a:lnSpc>
                <a:spcPct val="100000"/>
              </a:lnSpc>
            </a:pPr>
            <a:endParaRPr lang="en-US" altLang="en-US" sz="1800" dirty="0">
              <a:solidFill>
                <a:srgbClr val="000000"/>
              </a:solidFill>
            </a:endParaRPr>
          </a:p>
          <a:p>
            <a:pPr algn="l" eaLnBrk="1" hangingPunct="1">
              <a:lnSpc>
                <a:spcPct val="100000"/>
              </a:lnSpc>
            </a:pPr>
            <a:r>
              <a:rPr lang="en-US" altLang="en-US" sz="1800" dirty="0">
                <a:solidFill>
                  <a:srgbClr val="000000"/>
                </a:solidFill>
              </a:rPr>
              <a:t>NIRS parameters correlate strongly with the fMRI BOLD signal.</a:t>
            </a:r>
          </a:p>
        </p:txBody>
      </p:sp>
      <p:pic>
        <p:nvPicPr>
          <p:cNvPr id="11" name="NIRS short.AVI">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5286375" y="3571875"/>
            <a:ext cx="323850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378072"/>
      </p:ext>
    </p:extLst>
  </p:cSld>
  <p:clrMapOvr>
    <a:masterClrMapping/>
  </p:clrMapOvr>
  <p:transition/>
  <p:timing>
    <p:tnLst>
      <p:par>
        <p:cTn id="1" dur="indefinite" restart="never" nodeType="tmRoot">
          <p:childTnLst>
            <p:video>
              <p:cMediaNode>
                <p:cTn id="2"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 descr="Slide1.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0"/>
            <a:ext cx="571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Slide2.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0"/>
            <a:ext cx="571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Slide3.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0"/>
            <a:ext cx="571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Slide4.T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0"/>
            <a:ext cx="571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7"/>
          <p:cNvGrpSpPr>
            <a:grpSpLocks/>
          </p:cNvGrpSpPr>
          <p:nvPr/>
        </p:nvGrpSpPr>
        <p:grpSpPr bwMode="auto">
          <a:xfrm>
            <a:off x="842963" y="142875"/>
            <a:ext cx="3657600" cy="755650"/>
            <a:chOff x="842915" y="142852"/>
            <a:chExt cx="3657647" cy="755945"/>
          </a:xfrm>
        </p:grpSpPr>
        <p:sp>
          <p:nvSpPr>
            <p:cNvPr id="3" name="Oval 2"/>
            <p:cNvSpPr/>
            <p:nvPr/>
          </p:nvSpPr>
          <p:spPr>
            <a:xfrm>
              <a:off x="2071656" y="409656"/>
              <a:ext cx="2428906" cy="4891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100000"/>
                </a:lnSpc>
                <a:defRPr/>
              </a:pPr>
              <a:endParaRPr lang="en-GB" sz="1800">
                <a:solidFill>
                  <a:srgbClr val="FFFFFF"/>
                </a:solidFill>
              </a:endParaRPr>
            </a:p>
          </p:txBody>
        </p:sp>
        <p:sp>
          <p:nvSpPr>
            <p:cNvPr id="40974" name="TextBox 3"/>
            <p:cNvSpPr txBox="1">
              <a:spLocks noChangeArrowheads="1"/>
            </p:cNvSpPr>
            <p:nvPr/>
          </p:nvSpPr>
          <p:spPr bwMode="auto">
            <a:xfrm>
              <a:off x="842915" y="142852"/>
              <a:ext cx="15526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lnSpc>
                  <a:spcPct val="100000"/>
                </a:lnSpc>
              </a:pPr>
              <a:r>
                <a:rPr lang="en-GB" altLang="en-US" sz="1800" b="1">
                  <a:solidFill>
                    <a:srgbClr val="FF0000"/>
                  </a:solidFill>
                </a:rPr>
                <a:t>Local cerebral </a:t>
              </a:r>
            </a:p>
            <a:p>
              <a:pPr algn="l" eaLnBrk="1" hangingPunct="1">
                <a:lnSpc>
                  <a:spcPct val="100000"/>
                </a:lnSpc>
              </a:pPr>
              <a:r>
                <a:rPr lang="en-GB" altLang="en-US" sz="1800" b="1">
                  <a:solidFill>
                    <a:srgbClr val="FF0000"/>
                  </a:solidFill>
                </a:rPr>
                <a:t>blood flow</a:t>
              </a:r>
            </a:p>
          </p:txBody>
        </p:sp>
      </p:grpSp>
      <p:grpSp>
        <p:nvGrpSpPr>
          <p:cNvPr id="4" name="Group 8"/>
          <p:cNvGrpSpPr>
            <a:grpSpLocks/>
          </p:cNvGrpSpPr>
          <p:nvPr/>
        </p:nvGrpSpPr>
        <p:grpSpPr bwMode="auto">
          <a:xfrm>
            <a:off x="5286375" y="3429000"/>
            <a:ext cx="3438525" cy="931863"/>
            <a:chOff x="5286380" y="3429000"/>
            <a:chExt cx="3438255" cy="932083"/>
          </a:xfrm>
        </p:grpSpPr>
        <p:sp>
          <p:nvSpPr>
            <p:cNvPr id="40971" name="TextBox 5"/>
            <p:cNvSpPr txBox="1">
              <a:spLocks noChangeArrowheads="1"/>
            </p:cNvSpPr>
            <p:nvPr/>
          </p:nvSpPr>
          <p:spPr bwMode="auto">
            <a:xfrm>
              <a:off x="7572396" y="3714752"/>
              <a:ext cx="11522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lnSpc>
                  <a:spcPct val="100000"/>
                </a:lnSpc>
              </a:pPr>
              <a:r>
                <a:rPr lang="en-GB" altLang="en-US" sz="1800" b="1">
                  <a:solidFill>
                    <a:srgbClr val="FF0000"/>
                  </a:solidFill>
                </a:rPr>
                <a:t>Oxygen </a:t>
              </a:r>
            </a:p>
            <a:p>
              <a:pPr algn="l" eaLnBrk="1" hangingPunct="1">
                <a:lnSpc>
                  <a:spcPct val="100000"/>
                </a:lnSpc>
              </a:pPr>
              <a:r>
                <a:rPr lang="en-GB" altLang="en-US" sz="1800" b="1">
                  <a:solidFill>
                    <a:srgbClr val="FF0000"/>
                  </a:solidFill>
                </a:rPr>
                <a:t>extraction</a:t>
              </a:r>
            </a:p>
          </p:txBody>
        </p:sp>
        <p:sp>
          <p:nvSpPr>
            <p:cNvPr id="5" name="Oval 4"/>
            <p:cNvSpPr/>
            <p:nvPr/>
          </p:nvSpPr>
          <p:spPr>
            <a:xfrm>
              <a:off x="5286380" y="3429000"/>
              <a:ext cx="2428684" cy="4890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100000"/>
                </a:lnSpc>
                <a:defRPr/>
              </a:pPr>
              <a:endParaRPr lang="en-GB" sz="1800">
                <a:solidFill>
                  <a:srgbClr val="FFFFFF"/>
                </a:solidFill>
              </a:endParaRPr>
            </a:p>
          </p:txBody>
        </p:sp>
      </p:grpSp>
      <p:grpSp>
        <p:nvGrpSpPr>
          <p:cNvPr id="6" name="Group 15"/>
          <p:cNvGrpSpPr>
            <a:grpSpLocks/>
          </p:cNvGrpSpPr>
          <p:nvPr/>
        </p:nvGrpSpPr>
        <p:grpSpPr bwMode="auto">
          <a:xfrm>
            <a:off x="1619250" y="500063"/>
            <a:ext cx="1177925" cy="5870575"/>
            <a:chOff x="1619250" y="500042"/>
            <a:chExt cx="1177502" cy="5870058"/>
          </a:xfrm>
        </p:grpSpPr>
        <p:cxnSp>
          <p:nvCxnSpPr>
            <p:cNvPr id="14" name="Straight Connector 13"/>
            <p:cNvCxnSpPr/>
            <p:nvPr/>
          </p:nvCxnSpPr>
          <p:spPr>
            <a:xfrm rot="5400000">
              <a:off x="-200127" y="3285860"/>
              <a:ext cx="5571634" cy="0"/>
            </a:xfrm>
            <a:prstGeom prst="line">
              <a:avLst/>
            </a:prstGeom>
            <a:ln w="28575" cmpd="sng">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0970" name="TextBox 14"/>
            <p:cNvSpPr txBox="1">
              <a:spLocks noChangeArrowheads="1"/>
            </p:cNvSpPr>
            <p:nvPr/>
          </p:nvSpPr>
          <p:spPr bwMode="auto">
            <a:xfrm>
              <a:off x="1619250" y="6000768"/>
              <a:ext cx="117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lnSpc>
                  <a:spcPct val="100000"/>
                </a:lnSpc>
              </a:pPr>
              <a:r>
                <a:rPr lang="en-GB" altLang="en-US" sz="1800" b="1">
                  <a:solidFill>
                    <a:srgbClr val="FF0000"/>
                  </a:solidFill>
                </a:rPr>
                <a:t>Treatment</a:t>
              </a:r>
            </a:p>
          </p:txBody>
        </p:sp>
      </p:grpSp>
    </p:spTree>
    <p:extLst>
      <p:ext uri="{BB962C8B-B14F-4D97-AF65-F5344CB8AC3E}">
        <p14:creationId xmlns:p14="http://schemas.microsoft.com/office/powerpoint/2010/main" val="21179735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053" y="476672"/>
            <a:ext cx="4680520" cy="1428790"/>
          </a:xfrm>
          <a:prstGeom prst="rect">
            <a:avLst/>
          </a:prstGeom>
          <a:noFill/>
          <a:ln w="9525">
            <a:solidFill>
              <a:schemeClr val="bg2"/>
            </a:solidFill>
            <a:miter lim="800000"/>
            <a:headEnd/>
            <a:tailEnd/>
          </a:ln>
          <a:extLst>
            <a:ext uri="{909E8E84-426E-40DD-AFC4-6F175D3DCCD1}">
              <a14:hiddenFill xmlns:a14="http://schemas.microsoft.com/office/drawing/2010/main">
                <a:solidFill>
                  <a:schemeClr val="accent1"/>
                </a:solidFill>
              </a14:hiddenFill>
            </a:ext>
          </a:extLst>
        </p:spPr>
      </p:pic>
      <p:pic>
        <p:nvPicPr>
          <p:cNvPr id="307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4087" y="1556792"/>
            <a:ext cx="4266971" cy="1382850"/>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 name="Content Placeholder 2"/>
          <p:cNvSpPr txBox="1">
            <a:spLocks/>
          </p:cNvSpPr>
          <p:nvPr/>
        </p:nvSpPr>
        <p:spPr>
          <a:xfrm>
            <a:off x="755576" y="3356396"/>
            <a:ext cx="7488832" cy="381702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100000"/>
              </a:lnSpc>
              <a:spcBef>
                <a:spcPts val="1200"/>
              </a:spcBef>
              <a:spcAft>
                <a:spcPts val="1200"/>
              </a:spcAft>
            </a:pPr>
            <a:r>
              <a:rPr lang="en-GB" sz="2400" kern="0" dirty="0" smtClean="0">
                <a:solidFill>
                  <a:srgbClr val="000000"/>
                </a:solidFill>
              </a:rPr>
              <a:t>Increased cerebral blood-flow following cocoa-</a:t>
            </a:r>
            <a:r>
              <a:rPr lang="en-GB" sz="2400" kern="0" dirty="0" err="1" smtClean="0">
                <a:solidFill>
                  <a:srgbClr val="000000"/>
                </a:solidFill>
              </a:rPr>
              <a:t>flavanols</a:t>
            </a:r>
            <a:r>
              <a:rPr lang="en-GB" sz="2400" kern="0" dirty="0" smtClean="0">
                <a:solidFill>
                  <a:srgbClr val="000000"/>
                </a:solidFill>
              </a:rPr>
              <a:t> for 5 day and 2 weeks using transcranial Doppler </a:t>
            </a:r>
            <a:r>
              <a:rPr lang="en-GB" sz="1400" kern="0" dirty="0" smtClean="0">
                <a:solidFill>
                  <a:srgbClr val="000000"/>
                </a:solidFill>
              </a:rPr>
              <a:t>(</a:t>
            </a:r>
            <a:r>
              <a:rPr lang="en-GB" sz="1400" kern="0" dirty="0" err="1" smtClean="0">
                <a:solidFill>
                  <a:srgbClr val="000000"/>
                </a:solidFill>
              </a:rPr>
              <a:t>Sorond</a:t>
            </a:r>
            <a:r>
              <a:rPr lang="en-GB" sz="1400" kern="0" dirty="0" smtClean="0">
                <a:solidFill>
                  <a:srgbClr val="000000"/>
                </a:solidFill>
              </a:rPr>
              <a:t> 2008)</a:t>
            </a:r>
            <a:r>
              <a:rPr lang="en-GB" sz="2400" kern="0" dirty="0" smtClean="0">
                <a:solidFill>
                  <a:srgbClr val="000000"/>
                </a:solidFill>
              </a:rPr>
              <a:t> and fMRI </a:t>
            </a:r>
            <a:r>
              <a:rPr lang="en-GB" sz="1400" kern="0" dirty="0" smtClean="0">
                <a:solidFill>
                  <a:srgbClr val="000000"/>
                </a:solidFill>
              </a:rPr>
              <a:t>(Francis 2006).</a:t>
            </a:r>
          </a:p>
          <a:p>
            <a:pPr>
              <a:lnSpc>
                <a:spcPct val="100000"/>
              </a:lnSpc>
              <a:spcBef>
                <a:spcPts val="1200"/>
              </a:spcBef>
              <a:spcAft>
                <a:spcPts val="1200"/>
              </a:spcAft>
            </a:pPr>
            <a:r>
              <a:rPr lang="en-GB" sz="2400" kern="0" dirty="0" smtClean="0">
                <a:solidFill>
                  <a:srgbClr val="000000"/>
                </a:solidFill>
              </a:rPr>
              <a:t>Increased perfusion following a single dose of cocoa-</a:t>
            </a:r>
            <a:r>
              <a:rPr lang="en-GB" sz="2400" kern="0" dirty="0" err="1" smtClean="0">
                <a:solidFill>
                  <a:srgbClr val="000000"/>
                </a:solidFill>
              </a:rPr>
              <a:t>flavanols</a:t>
            </a:r>
            <a:r>
              <a:rPr lang="en-GB" sz="2400" kern="0" dirty="0" smtClean="0">
                <a:solidFill>
                  <a:srgbClr val="000000"/>
                </a:solidFill>
              </a:rPr>
              <a:t> (fMRI - arterial spin labelling) </a:t>
            </a:r>
            <a:r>
              <a:rPr lang="en-GB" sz="1400" kern="0" dirty="0" smtClean="0">
                <a:solidFill>
                  <a:srgbClr val="000000"/>
                </a:solidFill>
              </a:rPr>
              <a:t>(</a:t>
            </a:r>
            <a:r>
              <a:rPr lang="en-GB" sz="1400" kern="0" dirty="0" err="1" smtClean="0">
                <a:solidFill>
                  <a:srgbClr val="000000"/>
                </a:solidFill>
              </a:rPr>
              <a:t>Lamport</a:t>
            </a:r>
            <a:r>
              <a:rPr lang="en-GB" sz="1400" kern="0" dirty="0" smtClean="0">
                <a:solidFill>
                  <a:srgbClr val="000000"/>
                </a:solidFill>
              </a:rPr>
              <a:t> et al 2015)</a:t>
            </a:r>
            <a:r>
              <a:rPr lang="en-GB" sz="2400" kern="0" dirty="0" smtClean="0">
                <a:solidFill>
                  <a:srgbClr val="000000"/>
                </a:solidFill>
              </a:rPr>
              <a:t> </a:t>
            </a:r>
          </a:p>
          <a:p>
            <a:pPr marL="0" indent="0">
              <a:lnSpc>
                <a:spcPct val="100000"/>
              </a:lnSpc>
              <a:spcBef>
                <a:spcPts val="1200"/>
              </a:spcBef>
              <a:spcAft>
                <a:spcPts val="1200"/>
              </a:spcAft>
              <a:buFontTx/>
              <a:buNone/>
            </a:pPr>
            <a:endParaRPr lang="en-GB" sz="2400" kern="0" dirty="0">
              <a:solidFill>
                <a:srgbClr val="000000"/>
              </a:solidFill>
            </a:endParaRPr>
          </a:p>
        </p:txBody>
      </p:sp>
    </p:spTree>
    <p:extLst>
      <p:ext uri="{BB962C8B-B14F-4D97-AF65-F5344CB8AC3E}">
        <p14:creationId xmlns:p14="http://schemas.microsoft.com/office/powerpoint/2010/main" val="20768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8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764704"/>
            <a:ext cx="3608040" cy="4785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descr="Image result for neuron synapse">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952" r="6878"/>
          <a:stretch/>
        </p:blipFill>
        <p:spPr bwMode="auto">
          <a:xfrm rot="21217817">
            <a:off x="5274911" y="929622"/>
            <a:ext cx="754360" cy="782552"/>
          </a:xfrm>
          <a:prstGeom prst="ellipse">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a:stCxn id="22" idx="5"/>
            <a:endCxn id="14" idx="2"/>
          </p:cNvCxnSpPr>
          <p:nvPr/>
        </p:nvCxnSpPr>
        <p:spPr>
          <a:xfrm flipV="1">
            <a:off x="4882857" y="1474920"/>
            <a:ext cx="427113" cy="1437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rot="20152038">
            <a:off x="5276962" y="936797"/>
            <a:ext cx="755341" cy="7674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22" name="Oval 21"/>
          <p:cNvSpPr/>
          <p:nvPr/>
        </p:nvSpPr>
        <p:spPr>
          <a:xfrm rot="17400000">
            <a:off x="4745598" y="1577071"/>
            <a:ext cx="144000" cy="1440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pic>
        <p:nvPicPr>
          <p:cNvPr id="42" name="Picture 14" descr="Image result for &quot;white adipose cells&quot; coloured electron micrograph">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471" r="25374" b="7261"/>
          <a:stretch/>
        </p:blipFill>
        <p:spPr bwMode="auto">
          <a:xfrm>
            <a:off x="2114715" y="3461727"/>
            <a:ext cx="951181" cy="908912"/>
          </a:xfrm>
          <a:prstGeom prst="ellipse">
            <a:avLst/>
          </a:prstGeom>
          <a:noFill/>
          <a:extLst>
            <a:ext uri="{909E8E84-426E-40DD-AFC4-6F175D3DCCD1}">
              <a14:hiddenFill xmlns:a14="http://schemas.microsoft.com/office/drawing/2010/main">
                <a:solidFill>
                  <a:srgbClr val="FFFFFF"/>
                </a:solidFill>
              </a14:hiddenFill>
            </a:ext>
          </a:extLst>
        </p:spPr>
      </p:pic>
      <p:sp>
        <p:nvSpPr>
          <p:cNvPr id="43" name="Oval 42"/>
          <p:cNvSpPr/>
          <p:nvPr/>
        </p:nvSpPr>
        <p:spPr>
          <a:xfrm rot="9635110">
            <a:off x="2124012" y="3480567"/>
            <a:ext cx="924308" cy="9005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pic>
        <p:nvPicPr>
          <p:cNvPr id="73732" name="Picture 4" descr="Image result for gut microbiota electron">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18126" y="5598185"/>
            <a:ext cx="1259814" cy="1259815"/>
          </a:xfrm>
          <a:prstGeom prst="ellipse">
            <a:avLst/>
          </a:prstGeom>
          <a:noFill/>
          <a:extLst>
            <a:ext uri="{909E8E84-426E-40DD-AFC4-6F175D3DCCD1}">
              <a14:hiddenFill xmlns:a14="http://schemas.microsoft.com/office/drawing/2010/main">
                <a:solidFill>
                  <a:srgbClr val="FFFFFF"/>
                </a:solidFill>
              </a14:hiddenFill>
            </a:ext>
          </a:extLst>
        </p:spPr>
      </p:pic>
      <p:sp>
        <p:nvSpPr>
          <p:cNvPr id="71" name="Oval 70"/>
          <p:cNvSpPr/>
          <p:nvPr/>
        </p:nvSpPr>
        <p:spPr>
          <a:xfrm rot="2053590">
            <a:off x="4128850" y="4013402"/>
            <a:ext cx="405592" cy="4301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72" name="Straight Connector 71"/>
          <p:cNvCxnSpPr>
            <a:stCxn id="71" idx="4"/>
          </p:cNvCxnSpPr>
          <p:nvPr/>
        </p:nvCxnSpPr>
        <p:spPr>
          <a:xfrm flipH="1">
            <a:off x="3484732" y="4406316"/>
            <a:ext cx="725938" cy="1233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rot="3919432">
            <a:off x="2527891" y="5582631"/>
            <a:ext cx="1217603" cy="126983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80" name="Oval 79"/>
          <p:cNvSpPr/>
          <p:nvPr/>
        </p:nvSpPr>
        <p:spPr>
          <a:xfrm rot="6202004">
            <a:off x="4884685" y="4599120"/>
            <a:ext cx="256309" cy="2725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81" name="Straight Connector 80"/>
          <p:cNvCxnSpPr>
            <a:stCxn id="80" idx="4"/>
            <a:endCxn id="43" idx="1"/>
          </p:cNvCxnSpPr>
          <p:nvPr/>
        </p:nvCxnSpPr>
        <p:spPr>
          <a:xfrm flipH="1" flipV="1">
            <a:off x="3000209" y="4122489"/>
            <a:ext cx="1880052" cy="5813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635811" y="65098"/>
            <a:ext cx="3481466" cy="461665"/>
          </a:xfrm>
          <a:prstGeom prst="rect">
            <a:avLst/>
          </a:prstGeom>
          <a:noFill/>
        </p:spPr>
        <p:txBody>
          <a:bodyPr wrap="none" rtlCol="0">
            <a:spAutoFit/>
          </a:bodyPr>
          <a:lstStyle/>
          <a:p>
            <a:pPr algn="l" eaLnBrk="1" hangingPunct="1">
              <a:lnSpc>
                <a:spcPct val="100000"/>
              </a:lnSpc>
            </a:pPr>
            <a:r>
              <a:rPr lang="en-GB" sz="2400" b="1" dirty="0" smtClean="0">
                <a:solidFill>
                  <a:srgbClr val="000000"/>
                </a:solidFill>
              </a:rPr>
              <a:t>The Tyranny of Ageing</a:t>
            </a:r>
            <a:endParaRPr lang="en-GB" sz="2400" b="1" dirty="0">
              <a:solidFill>
                <a:srgbClr val="000000"/>
              </a:solidFill>
            </a:endParaRPr>
          </a:p>
        </p:txBody>
      </p:sp>
      <p:sp>
        <p:nvSpPr>
          <p:cNvPr id="3" name="Rectangle 2"/>
          <p:cNvSpPr/>
          <p:nvPr/>
        </p:nvSpPr>
        <p:spPr>
          <a:xfrm>
            <a:off x="5710738" y="1657828"/>
            <a:ext cx="3479647"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smtClean="0">
                <a:solidFill>
                  <a:srgbClr val="000000"/>
                </a:solidFill>
              </a:rPr>
              <a:t>Dementia/</a:t>
            </a:r>
            <a:r>
              <a:rPr lang="en-GB" sz="1600" b="1" dirty="0" err="1" smtClean="0">
                <a:solidFill>
                  <a:srgbClr val="000000"/>
                </a:solidFill>
              </a:rPr>
              <a:t>neuropathologies</a:t>
            </a:r>
            <a:endParaRPr lang="en-GB" sz="1600" b="1" dirty="0">
              <a:solidFill>
                <a:srgbClr val="000000"/>
              </a:solidFill>
            </a:endParaRPr>
          </a:p>
        </p:txBody>
      </p:sp>
      <p:sp>
        <p:nvSpPr>
          <p:cNvPr id="4" name="TextBox 3"/>
          <p:cNvSpPr txBox="1"/>
          <p:nvPr/>
        </p:nvSpPr>
        <p:spPr>
          <a:xfrm>
            <a:off x="3693390" y="5969597"/>
            <a:ext cx="2414444" cy="584775"/>
          </a:xfrm>
          <a:prstGeom prst="rect">
            <a:avLst/>
          </a:prstGeom>
          <a:noFill/>
        </p:spPr>
        <p:txBody>
          <a:bodyPr wrap="none" rtlCol="0">
            <a:spAutoFit/>
          </a:bodyPr>
          <a:lstStyle/>
          <a:p>
            <a:pPr marL="285750" indent="-195263" algn="l" eaLnBrk="1" hangingPunct="1">
              <a:lnSpc>
                <a:spcPct val="100000"/>
              </a:lnSpc>
              <a:buFont typeface="Arial" panose="020B0604020202020204" pitchFamily="34" charset="0"/>
              <a:buChar char="•"/>
            </a:pPr>
            <a:r>
              <a:rPr lang="en-GB" sz="1600" b="1" dirty="0">
                <a:solidFill>
                  <a:srgbClr val="000000"/>
                </a:solidFill>
              </a:rPr>
              <a:t>M</a:t>
            </a:r>
            <a:r>
              <a:rPr lang="en-GB" sz="1600" b="1" dirty="0" smtClean="0">
                <a:solidFill>
                  <a:srgbClr val="000000"/>
                </a:solidFill>
              </a:rPr>
              <a:t>icrobiota diversity</a:t>
            </a:r>
          </a:p>
          <a:p>
            <a:pPr marL="285750" indent="-195263" algn="l" eaLnBrk="1" hangingPunct="1">
              <a:lnSpc>
                <a:spcPct val="100000"/>
              </a:lnSpc>
              <a:buFont typeface="Arial" panose="020B0604020202020204" pitchFamily="34" charset="0"/>
              <a:buChar char="•"/>
            </a:pPr>
            <a:r>
              <a:rPr lang="en-GB" sz="1600" b="1" dirty="0" smtClean="0">
                <a:solidFill>
                  <a:srgbClr val="000000"/>
                </a:solidFill>
              </a:rPr>
              <a:t>Leaky gut</a:t>
            </a:r>
            <a:endParaRPr lang="en-GB" sz="1600" b="1" dirty="0">
              <a:solidFill>
                <a:srgbClr val="000000"/>
              </a:solidFill>
            </a:endParaRPr>
          </a:p>
        </p:txBody>
      </p:sp>
      <p:sp>
        <p:nvSpPr>
          <p:cNvPr id="51" name="TextBox 50"/>
          <p:cNvSpPr txBox="1"/>
          <p:nvPr/>
        </p:nvSpPr>
        <p:spPr>
          <a:xfrm>
            <a:off x="596240" y="3858087"/>
            <a:ext cx="1289135" cy="338554"/>
          </a:xfrm>
          <a:prstGeom prst="rect">
            <a:avLst/>
          </a:prstGeom>
          <a:noFill/>
        </p:spPr>
        <p:txBody>
          <a:bodyPr wrap="none" rtlCol="0">
            <a:spAutoFit/>
          </a:bodyPr>
          <a:lstStyle/>
          <a:p>
            <a:pPr algn="l" eaLnBrk="1" hangingPunct="1">
              <a:lnSpc>
                <a:spcPct val="100000"/>
              </a:lnSpc>
            </a:pPr>
            <a:r>
              <a:rPr lang="en-GB" sz="1600" b="1" dirty="0" smtClean="0">
                <a:solidFill>
                  <a:srgbClr val="000000"/>
                </a:solidFill>
              </a:rPr>
              <a:t>Sarcopenia</a:t>
            </a:r>
            <a:endParaRPr lang="en-GB" sz="1600" b="1" dirty="0">
              <a:solidFill>
                <a:srgbClr val="000000"/>
              </a:solidFill>
            </a:endParaRPr>
          </a:p>
        </p:txBody>
      </p:sp>
      <p:sp>
        <p:nvSpPr>
          <p:cNvPr id="5" name="Rectangle 4"/>
          <p:cNvSpPr/>
          <p:nvPr/>
        </p:nvSpPr>
        <p:spPr>
          <a:xfrm>
            <a:off x="999562" y="1261218"/>
            <a:ext cx="2838406" cy="338554"/>
          </a:xfrm>
          <a:prstGeom prst="rect">
            <a:avLst/>
          </a:prstGeom>
        </p:spPr>
        <p:txBody>
          <a:bodyPr wrap="square">
            <a:spAutoFit/>
          </a:bodyPr>
          <a:lstStyle/>
          <a:p>
            <a:pPr algn="l" eaLnBrk="1" hangingPunct="1">
              <a:lnSpc>
                <a:spcPct val="100000"/>
              </a:lnSpc>
            </a:pPr>
            <a:r>
              <a:rPr lang="en-GB" sz="1600" b="1" dirty="0" smtClean="0">
                <a:solidFill>
                  <a:srgbClr val="000000"/>
                </a:solidFill>
              </a:rPr>
              <a:t>Haemodynamic responses</a:t>
            </a:r>
          </a:p>
        </p:txBody>
      </p:sp>
      <p:sp>
        <p:nvSpPr>
          <p:cNvPr id="7" name="TextBox 6"/>
          <p:cNvSpPr txBox="1"/>
          <p:nvPr/>
        </p:nvSpPr>
        <p:spPr>
          <a:xfrm>
            <a:off x="6449934" y="5198742"/>
            <a:ext cx="184731" cy="646331"/>
          </a:xfrm>
          <a:prstGeom prst="rect">
            <a:avLst/>
          </a:prstGeom>
          <a:noFill/>
        </p:spPr>
        <p:txBody>
          <a:bodyPr wrap="none" rtlCol="0">
            <a:spAutoFit/>
          </a:bodyPr>
          <a:lstStyle/>
          <a:p>
            <a:pPr algn="l" eaLnBrk="1" hangingPunct="1">
              <a:lnSpc>
                <a:spcPct val="100000"/>
              </a:lnSpc>
            </a:pPr>
            <a:endParaRPr lang="en-GB" sz="1800" dirty="0" smtClean="0">
              <a:solidFill>
                <a:srgbClr val="000000"/>
              </a:solidFill>
            </a:endParaRPr>
          </a:p>
          <a:p>
            <a:pPr algn="l" eaLnBrk="1" hangingPunct="1">
              <a:lnSpc>
                <a:spcPct val="100000"/>
              </a:lnSpc>
            </a:pPr>
            <a:endParaRPr lang="en-GB" sz="1800" dirty="0">
              <a:solidFill>
                <a:srgbClr val="000000"/>
              </a:solidFill>
            </a:endParaRPr>
          </a:p>
        </p:txBody>
      </p:sp>
      <p:sp>
        <p:nvSpPr>
          <p:cNvPr id="9" name="Rectangle 8"/>
          <p:cNvSpPr/>
          <p:nvPr/>
        </p:nvSpPr>
        <p:spPr>
          <a:xfrm>
            <a:off x="5738642" y="595427"/>
            <a:ext cx="1830950" cy="338554"/>
          </a:xfrm>
          <a:prstGeom prst="rect">
            <a:avLst/>
          </a:prstGeom>
        </p:spPr>
        <p:txBody>
          <a:bodyPr wrap="none">
            <a:spAutoFit/>
          </a:bodyPr>
          <a:lstStyle/>
          <a:p>
            <a:pPr marL="285750" indent="-285750" algn="l" eaLnBrk="1" hangingPunct="1">
              <a:lnSpc>
                <a:spcPct val="100000"/>
              </a:lnSpc>
              <a:buSzPct val="100000"/>
              <a:buFont typeface="Arial" panose="020B0604020202020204" pitchFamily="34" charset="0"/>
              <a:buChar char="•"/>
            </a:pPr>
            <a:r>
              <a:rPr lang="en-GB" sz="1600" b="1" dirty="0">
                <a:solidFill>
                  <a:srgbClr val="000000"/>
                </a:solidFill>
              </a:rPr>
              <a:t>Brain volume </a:t>
            </a:r>
          </a:p>
        </p:txBody>
      </p:sp>
      <p:sp>
        <p:nvSpPr>
          <p:cNvPr id="15" name="Rectangle 14"/>
          <p:cNvSpPr/>
          <p:nvPr/>
        </p:nvSpPr>
        <p:spPr>
          <a:xfrm>
            <a:off x="6026674" y="850664"/>
            <a:ext cx="1500604" cy="338554"/>
          </a:xfrm>
          <a:prstGeom prst="rect">
            <a:avLst/>
          </a:prstGeom>
        </p:spPr>
        <p:txBody>
          <a:bodyPr wrap="none">
            <a:spAutoFit/>
          </a:bodyPr>
          <a:lstStyle/>
          <a:p>
            <a:pPr marL="285750" indent="-285750" algn="l" eaLnBrk="1" hangingPunct="1">
              <a:lnSpc>
                <a:spcPct val="100000"/>
              </a:lnSpc>
              <a:buFont typeface="Arial" panose="020B0604020202020204" pitchFamily="34" charset="0"/>
              <a:buChar char="•"/>
            </a:pPr>
            <a:r>
              <a:rPr lang="en-GB" sz="1600" b="1" dirty="0" smtClean="0">
                <a:solidFill>
                  <a:srgbClr val="000000"/>
                </a:solidFill>
              </a:rPr>
              <a:t>Ventricles </a:t>
            </a:r>
            <a:endParaRPr lang="en-GB" sz="1800" dirty="0">
              <a:solidFill>
                <a:srgbClr val="000000"/>
              </a:solidFill>
            </a:endParaRPr>
          </a:p>
        </p:txBody>
      </p:sp>
      <p:sp>
        <p:nvSpPr>
          <p:cNvPr id="23" name="Rectangle 22"/>
          <p:cNvSpPr/>
          <p:nvPr/>
        </p:nvSpPr>
        <p:spPr>
          <a:xfrm>
            <a:off x="6055702" y="1116078"/>
            <a:ext cx="2539478" cy="338554"/>
          </a:xfrm>
          <a:prstGeom prst="rect">
            <a:avLst/>
          </a:prstGeom>
        </p:spPr>
        <p:txBody>
          <a:bodyPr wrap="non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Glucose metabolism </a:t>
            </a:r>
            <a:endParaRPr lang="en-GB" sz="1800" dirty="0">
              <a:solidFill>
                <a:srgbClr val="000000"/>
              </a:solidFill>
            </a:endParaRPr>
          </a:p>
        </p:txBody>
      </p:sp>
      <p:sp>
        <p:nvSpPr>
          <p:cNvPr id="24" name="Rectangle 23"/>
          <p:cNvSpPr/>
          <p:nvPr/>
        </p:nvSpPr>
        <p:spPr>
          <a:xfrm>
            <a:off x="5998770" y="1369234"/>
            <a:ext cx="2286000" cy="338554"/>
          </a:xfrm>
          <a:prstGeom prst="rect">
            <a:avLst/>
          </a:prstGeom>
        </p:spPr>
        <p:txBody>
          <a:bodyPr>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C</a:t>
            </a:r>
            <a:r>
              <a:rPr lang="en-GB" sz="1600" b="1" dirty="0" smtClean="0">
                <a:solidFill>
                  <a:srgbClr val="000000"/>
                </a:solidFill>
              </a:rPr>
              <a:t>ognitive function</a:t>
            </a:r>
            <a:endParaRPr lang="en-GB" sz="1600" b="1" dirty="0">
              <a:solidFill>
                <a:srgbClr val="000000"/>
              </a:solidFill>
            </a:endParaRPr>
          </a:p>
        </p:txBody>
      </p:sp>
      <p:sp>
        <p:nvSpPr>
          <p:cNvPr id="27" name="Rectangle 26"/>
          <p:cNvSpPr/>
          <p:nvPr/>
        </p:nvSpPr>
        <p:spPr>
          <a:xfrm>
            <a:off x="1816311" y="992037"/>
            <a:ext cx="2170787" cy="338554"/>
          </a:xfrm>
          <a:prstGeom prst="rect">
            <a:avLst/>
          </a:prstGeom>
        </p:spPr>
        <p:txBody>
          <a:bodyPr wrap="none">
            <a:spAutoFit/>
          </a:bodyPr>
          <a:lstStyle/>
          <a:p>
            <a:pPr algn="l" eaLnBrk="1" hangingPunct="1">
              <a:lnSpc>
                <a:spcPct val="100000"/>
              </a:lnSpc>
            </a:pPr>
            <a:r>
              <a:rPr lang="en-GB" sz="1600" b="1" dirty="0">
                <a:solidFill>
                  <a:srgbClr val="000000"/>
                </a:solidFill>
              </a:rPr>
              <a:t>Cerebral blood-flow </a:t>
            </a:r>
          </a:p>
        </p:txBody>
      </p:sp>
      <p:sp>
        <p:nvSpPr>
          <p:cNvPr id="67" name="Rectangle 66"/>
          <p:cNvSpPr/>
          <p:nvPr/>
        </p:nvSpPr>
        <p:spPr>
          <a:xfrm>
            <a:off x="3913719" y="995234"/>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68" name="Rectangle 67"/>
          <p:cNvSpPr/>
          <p:nvPr/>
        </p:nvSpPr>
        <p:spPr>
          <a:xfrm>
            <a:off x="3776600" y="1290246"/>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28" name="Rectangle 27"/>
          <p:cNvSpPr/>
          <p:nvPr/>
        </p:nvSpPr>
        <p:spPr>
          <a:xfrm>
            <a:off x="1068965" y="1840651"/>
            <a:ext cx="2926971" cy="338554"/>
          </a:xfrm>
          <a:prstGeom prst="rect">
            <a:avLst/>
          </a:prstGeom>
        </p:spPr>
        <p:txBody>
          <a:bodyPr wrap="square">
            <a:spAutoFit/>
          </a:bodyPr>
          <a:lstStyle/>
          <a:p>
            <a:pPr algn="l" eaLnBrk="1" hangingPunct="1">
              <a:lnSpc>
                <a:spcPct val="100000"/>
              </a:lnSpc>
            </a:pPr>
            <a:r>
              <a:rPr lang="en-GB" sz="1600" b="1" dirty="0">
                <a:solidFill>
                  <a:srgbClr val="000000"/>
                </a:solidFill>
              </a:rPr>
              <a:t>Cardiovascular </a:t>
            </a:r>
            <a:r>
              <a:rPr lang="en-GB" sz="1600" b="1" dirty="0" smtClean="0">
                <a:solidFill>
                  <a:srgbClr val="000000"/>
                </a:solidFill>
              </a:rPr>
              <a:t>function</a:t>
            </a:r>
            <a:endParaRPr lang="en-GB" sz="1600" b="1" dirty="0">
              <a:solidFill>
                <a:srgbClr val="000000"/>
              </a:solidFill>
            </a:endParaRPr>
          </a:p>
        </p:txBody>
      </p:sp>
      <p:sp>
        <p:nvSpPr>
          <p:cNvPr id="69" name="Rectangle 68"/>
          <p:cNvSpPr/>
          <p:nvPr/>
        </p:nvSpPr>
        <p:spPr>
          <a:xfrm>
            <a:off x="3577101" y="1836330"/>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29" name="Rectangle 28"/>
          <p:cNvSpPr/>
          <p:nvPr/>
        </p:nvSpPr>
        <p:spPr>
          <a:xfrm>
            <a:off x="1644773" y="2109372"/>
            <a:ext cx="1919115" cy="338554"/>
          </a:xfrm>
          <a:prstGeom prst="rect">
            <a:avLst/>
          </a:prstGeom>
        </p:spPr>
        <p:txBody>
          <a:bodyPr wrap="none">
            <a:spAutoFit/>
          </a:bodyPr>
          <a:lstStyle/>
          <a:p>
            <a:pPr algn="l" eaLnBrk="1" hangingPunct="1">
              <a:lnSpc>
                <a:spcPct val="100000"/>
              </a:lnSpc>
            </a:pPr>
            <a:r>
              <a:rPr lang="en-GB" sz="1600" b="1" dirty="0">
                <a:solidFill>
                  <a:srgbClr val="000000"/>
                </a:solidFill>
              </a:rPr>
              <a:t>Insulin resistance</a:t>
            </a:r>
          </a:p>
        </p:txBody>
      </p:sp>
      <p:sp>
        <p:nvSpPr>
          <p:cNvPr id="70" name="Rectangle 69"/>
          <p:cNvSpPr/>
          <p:nvPr/>
        </p:nvSpPr>
        <p:spPr>
          <a:xfrm>
            <a:off x="884602" y="2924944"/>
            <a:ext cx="2157963" cy="338554"/>
          </a:xfrm>
          <a:prstGeom prst="rect">
            <a:avLst/>
          </a:prstGeom>
        </p:spPr>
        <p:txBody>
          <a:bodyPr wrap="none">
            <a:spAutoFit/>
          </a:bodyPr>
          <a:lstStyle/>
          <a:p>
            <a:pPr algn="l" eaLnBrk="1" hangingPunct="1">
              <a:lnSpc>
                <a:spcPct val="100000"/>
              </a:lnSpc>
            </a:pPr>
            <a:r>
              <a:rPr lang="en-GB" sz="1600" b="1" dirty="0" smtClean="0">
                <a:solidFill>
                  <a:srgbClr val="000000"/>
                </a:solidFill>
              </a:rPr>
              <a:t>Endothelial function</a:t>
            </a:r>
            <a:endParaRPr lang="en-GB" sz="1600" b="1" dirty="0">
              <a:solidFill>
                <a:srgbClr val="000000"/>
              </a:solidFill>
            </a:endParaRPr>
          </a:p>
        </p:txBody>
      </p:sp>
      <p:sp>
        <p:nvSpPr>
          <p:cNvPr id="74" name="Rectangle 73"/>
          <p:cNvSpPr/>
          <p:nvPr/>
        </p:nvSpPr>
        <p:spPr>
          <a:xfrm>
            <a:off x="1360730" y="2649071"/>
            <a:ext cx="1688283" cy="338554"/>
          </a:xfrm>
          <a:prstGeom prst="rect">
            <a:avLst/>
          </a:prstGeom>
        </p:spPr>
        <p:txBody>
          <a:bodyPr wrap="none">
            <a:spAutoFit/>
          </a:bodyPr>
          <a:lstStyle/>
          <a:p>
            <a:pPr algn="l" eaLnBrk="1" hangingPunct="1">
              <a:lnSpc>
                <a:spcPct val="100000"/>
              </a:lnSpc>
            </a:pPr>
            <a:r>
              <a:rPr lang="en-GB" sz="1600" b="1" dirty="0" smtClean="0">
                <a:solidFill>
                  <a:srgbClr val="000000"/>
                </a:solidFill>
              </a:rPr>
              <a:t>Blood pressure</a:t>
            </a:r>
            <a:endParaRPr lang="en-GB" sz="1600" b="1" dirty="0">
              <a:solidFill>
                <a:srgbClr val="000000"/>
              </a:solidFill>
            </a:endParaRPr>
          </a:p>
        </p:txBody>
      </p:sp>
      <p:sp>
        <p:nvSpPr>
          <p:cNvPr id="75" name="Rectangle 74"/>
          <p:cNvSpPr/>
          <p:nvPr/>
        </p:nvSpPr>
        <p:spPr>
          <a:xfrm>
            <a:off x="1360543" y="2377959"/>
            <a:ext cx="1827744" cy="338554"/>
          </a:xfrm>
          <a:prstGeom prst="rect">
            <a:avLst/>
          </a:prstGeom>
        </p:spPr>
        <p:txBody>
          <a:bodyPr wrap="none">
            <a:spAutoFit/>
          </a:bodyPr>
          <a:lstStyle/>
          <a:p>
            <a:pPr algn="l" eaLnBrk="1" hangingPunct="1">
              <a:lnSpc>
                <a:spcPct val="100000"/>
              </a:lnSpc>
            </a:pPr>
            <a:r>
              <a:rPr lang="en-GB" sz="1600" b="1" dirty="0" err="1" smtClean="0">
                <a:solidFill>
                  <a:srgbClr val="000000"/>
                </a:solidFill>
              </a:rPr>
              <a:t>Gluco</a:t>
            </a:r>
            <a:r>
              <a:rPr lang="en-GB" sz="1600" b="1" dirty="0" smtClean="0">
                <a:solidFill>
                  <a:srgbClr val="000000"/>
                </a:solidFill>
              </a:rPr>
              <a:t>-regulation</a:t>
            </a:r>
            <a:endParaRPr lang="en-GB" sz="1600" b="1" dirty="0">
              <a:solidFill>
                <a:srgbClr val="000000"/>
              </a:solidFill>
            </a:endParaRPr>
          </a:p>
        </p:txBody>
      </p:sp>
      <p:sp>
        <p:nvSpPr>
          <p:cNvPr id="73728" name="Rectangle 73727"/>
          <p:cNvSpPr/>
          <p:nvPr/>
        </p:nvSpPr>
        <p:spPr>
          <a:xfrm>
            <a:off x="933089" y="3594502"/>
            <a:ext cx="938077" cy="338554"/>
          </a:xfrm>
          <a:prstGeom prst="rect">
            <a:avLst/>
          </a:prstGeom>
        </p:spPr>
        <p:txBody>
          <a:bodyPr wrap="none">
            <a:spAutoFit/>
          </a:bodyPr>
          <a:lstStyle/>
          <a:p>
            <a:pPr algn="l" eaLnBrk="1" hangingPunct="1">
              <a:lnSpc>
                <a:spcPct val="100000"/>
              </a:lnSpc>
            </a:pPr>
            <a:r>
              <a:rPr lang="en-GB" sz="1600" b="1" dirty="0">
                <a:solidFill>
                  <a:srgbClr val="000000"/>
                </a:solidFill>
              </a:rPr>
              <a:t>Obesity</a:t>
            </a:r>
          </a:p>
        </p:txBody>
      </p:sp>
      <p:pic>
        <p:nvPicPr>
          <p:cNvPr id="76" name="Picture 12" descr="Image result for animal cell cross section coloured electron micrograph">
            <a:hlinkClick r:id="rId9"/>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5118" t="24253" r="39734" b="6536"/>
          <a:stretch/>
        </p:blipFill>
        <p:spPr bwMode="auto">
          <a:xfrm>
            <a:off x="6380439" y="4820237"/>
            <a:ext cx="710306" cy="668575"/>
          </a:xfrm>
          <a:prstGeom prst="ellipse">
            <a:avLst/>
          </a:prstGeom>
          <a:noFill/>
          <a:extLst>
            <a:ext uri="{909E8E84-426E-40DD-AFC4-6F175D3DCCD1}">
              <a14:hiddenFill xmlns:a14="http://schemas.microsoft.com/office/drawing/2010/main">
                <a:solidFill>
                  <a:srgbClr val="FFFFFF"/>
                </a:solidFill>
              </a14:hiddenFill>
            </a:ext>
          </a:extLst>
        </p:spPr>
      </p:pic>
      <p:sp>
        <p:nvSpPr>
          <p:cNvPr id="77" name="Oval 76"/>
          <p:cNvSpPr/>
          <p:nvPr/>
        </p:nvSpPr>
        <p:spPr>
          <a:xfrm rot="22560000">
            <a:off x="5930863" y="4596261"/>
            <a:ext cx="144000" cy="1440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78" name="Straight Connector 77"/>
          <p:cNvCxnSpPr>
            <a:stCxn id="77" idx="6"/>
            <a:endCxn id="79" idx="2"/>
          </p:cNvCxnSpPr>
          <p:nvPr/>
        </p:nvCxnSpPr>
        <p:spPr>
          <a:xfrm>
            <a:off x="6072074" y="4688115"/>
            <a:ext cx="307723" cy="3035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Oval 78"/>
          <p:cNvSpPr/>
          <p:nvPr/>
        </p:nvSpPr>
        <p:spPr>
          <a:xfrm rot="1395084">
            <a:off x="6348458" y="4759891"/>
            <a:ext cx="771736" cy="76811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82" name="Rectangle 81"/>
          <p:cNvSpPr/>
          <p:nvPr/>
        </p:nvSpPr>
        <p:spPr>
          <a:xfrm>
            <a:off x="6900692" y="4569718"/>
            <a:ext cx="2060101" cy="338554"/>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tabLst>
                <a:tab pos="174625" algn="l"/>
              </a:tabLst>
            </a:pPr>
            <a:r>
              <a:rPr lang="en-GB" sz="1600" b="1" dirty="0" smtClean="0">
                <a:solidFill>
                  <a:srgbClr val="000000"/>
                </a:solidFill>
              </a:rPr>
              <a:t>Oxidative stress</a:t>
            </a:r>
            <a:endParaRPr lang="en-GB" sz="1600" b="1" dirty="0">
              <a:solidFill>
                <a:srgbClr val="000000"/>
              </a:solidFill>
            </a:endParaRPr>
          </a:p>
        </p:txBody>
      </p:sp>
      <p:sp>
        <p:nvSpPr>
          <p:cNvPr id="83" name="Rectangle 82"/>
          <p:cNvSpPr/>
          <p:nvPr/>
        </p:nvSpPr>
        <p:spPr>
          <a:xfrm>
            <a:off x="7062260" y="4825517"/>
            <a:ext cx="2098105" cy="338554"/>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pPr>
            <a:r>
              <a:rPr lang="en-GB" sz="1600" b="1" dirty="0" smtClean="0">
                <a:solidFill>
                  <a:srgbClr val="000000"/>
                </a:solidFill>
              </a:rPr>
              <a:t>DNA damage</a:t>
            </a:r>
            <a:endParaRPr lang="en-GB" sz="1600" b="1" dirty="0">
              <a:solidFill>
                <a:srgbClr val="000000"/>
              </a:solidFill>
            </a:endParaRPr>
          </a:p>
        </p:txBody>
      </p:sp>
      <p:sp>
        <p:nvSpPr>
          <p:cNvPr id="84" name="Rectangle 83"/>
          <p:cNvSpPr/>
          <p:nvPr/>
        </p:nvSpPr>
        <p:spPr>
          <a:xfrm>
            <a:off x="7062260" y="5112987"/>
            <a:ext cx="1850992" cy="338554"/>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pPr>
            <a:r>
              <a:rPr lang="en-GB" sz="1600" b="1" dirty="0" smtClean="0">
                <a:solidFill>
                  <a:srgbClr val="000000"/>
                </a:solidFill>
              </a:rPr>
              <a:t>Telomeres</a:t>
            </a:r>
          </a:p>
        </p:txBody>
      </p:sp>
      <p:sp>
        <p:nvSpPr>
          <p:cNvPr id="85" name="Rectangle 84"/>
          <p:cNvSpPr/>
          <p:nvPr/>
        </p:nvSpPr>
        <p:spPr>
          <a:xfrm>
            <a:off x="3573599" y="2109372"/>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6" name="Rectangle 85"/>
          <p:cNvSpPr/>
          <p:nvPr/>
        </p:nvSpPr>
        <p:spPr>
          <a:xfrm>
            <a:off x="3146830" y="2388298"/>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7" name="Rectangle 86"/>
          <p:cNvSpPr/>
          <p:nvPr/>
        </p:nvSpPr>
        <p:spPr>
          <a:xfrm>
            <a:off x="3062774" y="2646350"/>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8" name="Rectangle 87"/>
          <p:cNvSpPr/>
          <p:nvPr/>
        </p:nvSpPr>
        <p:spPr>
          <a:xfrm>
            <a:off x="3029852" y="2931440"/>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9" name="Rectangle 88"/>
          <p:cNvSpPr/>
          <p:nvPr/>
        </p:nvSpPr>
        <p:spPr>
          <a:xfrm>
            <a:off x="1829728" y="3569371"/>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90" name="Rectangle 89"/>
          <p:cNvSpPr/>
          <p:nvPr/>
        </p:nvSpPr>
        <p:spPr>
          <a:xfrm>
            <a:off x="1805861" y="3858087"/>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91" name="Rectangle 90"/>
          <p:cNvSpPr/>
          <p:nvPr/>
        </p:nvSpPr>
        <p:spPr>
          <a:xfrm>
            <a:off x="6871758" y="5364505"/>
            <a:ext cx="1850992" cy="584775"/>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pPr>
            <a:r>
              <a:rPr lang="en-GB" sz="1600" b="1" dirty="0" smtClean="0">
                <a:solidFill>
                  <a:srgbClr val="000000"/>
                </a:solidFill>
              </a:rPr>
              <a:t>Mitochondrial damage</a:t>
            </a:r>
          </a:p>
        </p:txBody>
      </p:sp>
      <p:pic>
        <p:nvPicPr>
          <p:cNvPr id="94" name="Picture 4" descr="Image result for circle of arrows red">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588224" y="2561753"/>
            <a:ext cx="1603396" cy="1603396"/>
          </a:xfrm>
          <a:prstGeom prst="rect">
            <a:avLst/>
          </a:prstGeom>
          <a:noFill/>
          <a:extLst>
            <a:ext uri="{909E8E84-426E-40DD-AFC4-6F175D3DCCD1}">
              <a14:hiddenFill xmlns:a14="http://schemas.microsoft.com/office/drawing/2010/main">
                <a:solidFill>
                  <a:srgbClr val="FFFFFF"/>
                </a:solidFill>
              </a14:hiddenFill>
            </a:ext>
          </a:extLst>
        </p:spPr>
      </p:pic>
      <p:sp>
        <p:nvSpPr>
          <p:cNvPr id="95" name="TextBox 94"/>
          <p:cNvSpPr txBox="1"/>
          <p:nvPr/>
        </p:nvSpPr>
        <p:spPr>
          <a:xfrm>
            <a:off x="5652120" y="3606066"/>
            <a:ext cx="1961319"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SYSTEMIC INFLAMMATION</a:t>
            </a:r>
            <a:endParaRPr lang="en-GB" sz="1600" dirty="0">
              <a:solidFill>
                <a:srgbClr val="000000"/>
              </a:solidFill>
            </a:endParaRPr>
          </a:p>
        </p:txBody>
      </p:sp>
      <p:sp>
        <p:nvSpPr>
          <p:cNvPr id="96" name="TextBox 95"/>
          <p:cNvSpPr txBox="1"/>
          <p:nvPr/>
        </p:nvSpPr>
        <p:spPr>
          <a:xfrm>
            <a:off x="6707913" y="2420888"/>
            <a:ext cx="1351202"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OXIDATIVE STRESS</a:t>
            </a:r>
            <a:endParaRPr lang="en-GB" sz="1600" dirty="0">
              <a:solidFill>
                <a:srgbClr val="000000"/>
              </a:solidFill>
            </a:endParaRPr>
          </a:p>
        </p:txBody>
      </p:sp>
      <p:sp>
        <p:nvSpPr>
          <p:cNvPr id="97" name="TextBox 96"/>
          <p:cNvSpPr txBox="1"/>
          <p:nvPr/>
        </p:nvSpPr>
        <p:spPr>
          <a:xfrm>
            <a:off x="7625431" y="3606066"/>
            <a:ext cx="1267049"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IMMUNE FUNCTION</a:t>
            </a:r>
            <a:endParaRPr lang="en-GB" sz="1600" dirty="0">
              <a:solidFill>
                <a:srgbClr val="000000"/>
              </a:solidFill>
            </a:endParaRPr>
          </a:p>
        </p:txBody>
      </p:sp>
      <p:sp>
        <p:nvSpPr>
          <p:cNvPr id="73729" name="Down Arrow 73728"/>
          <p:cNvSpPr/>
          <p:nvPr/>
        </p:nvSpPr>
        <p:spPr>
          <a:xfrm>
            <a:off x="8222938" y="1491780"/>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99" name="Down Arrow 98"/>
          <p:cNvSpPr/>
          <p:nvPr/>
        </p:nvSpPr>
        <p:spPr>
          <a:xfrm flipV="1">
            <a:off x="8871785" y="1747627"/>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0" name="Down Arrow 99"/>
          <p:cNvSpPr/>
          <p:nvPr/>
        </p:nvSpPr>
        <p:spPr>
          <a:xfrm flipV="1">
            <a:off x="7466834" y="923234"/>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1" name="Down Arrow 100"/>
          <p:cNvSpPr/>
          <p:nvPr/>
        </p:nvSpPr>
        <p:spPr>
          <a:xfrm>
            <a:off x="8534992" y="1225218"/>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2" name="Down Arrow 101"/>
          <p:cNvSpPr/>
          <p:nvPr/>
        </p:nvSpPr>
        <p:spPr>
          <a:xfrm>
            <a:off x="7509814" y="692696"/>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3" name="Down Arrow 102"/>
          <p:cNvSpPr/>
          <p:nvPr/>
        </p:nvSpPr>
        <p:spPr>
          <a:xfrm>
            <a:off x="1691166" y="1077801"/>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4" name="Down Arrow 103"/>
          <p:cNvSpPr/>
          <p:nvPr/>
        </p:nvSpPr>
        <p:spPr>
          <a:xfrm>
            <a:off x="6107834" y="6066350"/>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5" name="Down Arrow 104"/>
          <p:cNvSpPr/>
          <p:nvPr/>
        </p:nvSpPr>
        <p:spPr>
          <a:xfrm>
            <a:off x="774412" y="3005663"/>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6" name="Down Arrow 105"/>
          <p:cNvSpPr/>
          <p:nvPr/>
        </p:nvSpPr>
        <p:spPr>
          <a:xfrm>
            <a:off x="1222127" y="2465275"/>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7" name="Down Arrow 106"/>
          <p:cNvSpPr/>
          <p:nvPr/>
        </p:nvSpPr>
        <p:spPr>
          <a:xfrm>
            <a:off x="888965" y="1932573"/>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8" name="Down Arrow 107"/>
          <p:cNvSpPr/>
          <p:nvPr/>
        </p:nvSpPr>
        <p:spPr>
          <a:xfrm>
            <a:off x="884602" y="1330591"/>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9" name="Down Arrow 108"/>
          <p:cNvSpPr/>
          <p:nvPr/>
        </p:nvSpPr>
        <p:spPr>
          <a:xfrm>
            <a:off x="1473591" y="2240888"/>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0" name="Down Arrow 109"/>
          <p:cNvSpPr/>
          <p:nvPr/>
        </p:nvSpPr>
        <p:spPr>
          <a:xfrm flipV="1">
            <a:off x="789748" y="3652244"/>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1" name="Down Arrow 110"/>
          <p:cNvSpPr/>
          <p:nvPr/>
        </p:nvSpPr>
        <p:spPr>
          <a:xfrm flipV="1">
            <a:off x="480372" y="3940052"/>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2" name="Down Arrow 111"/>
          <p:cNvSpPr/>
          <p:nvPr/>
        </p:nvSpPr>
        <p:spPr>
          <a:xfrm flipV="1">
            <a:off x="5102575" y="6272219"/>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3" name="Down Arrow 112"/>
          <p:cNvSpPr/>
          <p:nvPr/>
        </p:nvSpPr>
        <p:spPr>
          <a:xfrm flipV="1">
            <a:off x="8776369" y="4653269"/>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4" name="Down Arrow 113"/>
          <p:cNvSpPr/>
          <p:nvPr/>
        </p:nvSpPr>
        <p:spPr>
          <a:xfrm flipV="1">
            <a:off x="8622263" y="4908272"/>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5" name="Down Arrow 114"/>
          <p:cNvSpPr/>
          <p:nvPr/>
        </p:nvSpPr>
        <p:spPr>
          <a:xfrm flipV="1">
            <a:off x="8545417" y="5474218"/>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6" name="Down Arrow 115"/>
          <p:cNvSpPr/>
          <p:nvPr/>
        </p:nvSpPr>
        <p:spPr>
          <a:xfrm>
            <a:off x="8406630" y="5198742"/>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73733" name="Rectangle 73732"/>
          <p:cNvSpPr/>
          <p:nvPr/>
        </p:nvSpPr>
        <p:spPr>
          <a:xfrm>
            <a:off x="660372" y="933733"/>
            <a:ext cx="3550298" cy="691589"/>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7" name="Rectangle 116"/>
          <p:cNvSpPr/>
          <p:nvPr/>
        </p:nvSpPr>
        <p:spPr>
          <a:xfrm>
            <a:off x="194192" y="3570388"/>
            <a:ext cx="1920523" cy="691589"/>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73735" name="Parallelogram 73734"/>
          <p:cNvSpPr/>
          <p:nvPr/>
        </p:nvSpPr>
        <p:spPr>
          <a:xfrm>
            <a:off x="209492" y="1819121"/>
            <a:ext cx="3739845" cy="1545566"/>
          </a:xfrm>
          <a:prstGeom prst="parallelogram">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8" name="Rectangle 117"/>
          <p:cNvSpPr/>
          <p:nvPr/>
        </p:nvSpPr>
        <p:spPr>
          <a:xfrm>
            <a:off x="3818119" y="5920252"/>
            <a:ext cx="2598615" cy="691589"/>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73736" name="Trapezoid 73735"/>
          <p:cNvSpPr/>
          <p:nvPr/>
        </p:nvSpPr>
        <p:spPr>
          <a:xfrm>
            <a:off x="5551646" y="526764"/>
            <a:ext cx="3543681" cy="1495810"/>
          </a:xfrm>
          <a:prstGeom prst="trapezoid">
            <a:avLst>
              <a:gd name="adj" fmla="val 20414"/>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9" name="Rectangle 118"/>
          <p:cNvSpPr/>
          <p:nvPr/>
        </p:nvSpPr>
        <p:spPr>
          <a:xfrm>
            <a:off x="6835127" y="4507153"/>
            <a:ext cx="2216658" cy="1559197"/>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20" name="Down Arrow 119"/>
          <p:cNvSpPr/>
          <p:nvPr/>
        </p:nvSpPr>
        <p:spPr>
          <a:xfrm flipV="1">
            <a:off x="1223648" y="2723434"/>
            <a:ext cx="180000" cy="180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Tree>
    <p:extLst>
      <p:ext uri="{BB962C8B-B14F-4D97-AF65-F5344CB8AC3E}">
        <p14:creationId xmlns:p14="http://schemas.microsoft.com/office/powerpoint/2010/main" val="131778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repeatCount="indefinite" fill="hold" nodeType="clickEffect">
                                  <p:stCondLst>
                                    <p:cond delay="0"/>
                                  </p:stCondLst>
                                  <p:childTnLst>
                                    <p:animRot by="21600000">
                                      <p:cBhvr>
                                        <p:cTn id="6" dur="2000" fill="hold"/>
                                        <p:tgtEl>
                                          <p:spTgt spid="9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1" name="Picture 4" descr="Image result for circle of arrows red">
            <a:hlinkClick r:id="rId2"/>
          </p:cNvPr>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6591916" y="2562989"/>
            <a:ext cx="1603396" cy="1603396"/>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4" descr="Image result for circle of arrows re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224" y="2561750"/>
            <a:ext cx="1603396" cy="1603396"/>
          </a:xfrm>
          <a:prstGeom prst="rect">
            <a:avLst/>
          </a:prstGeom>
          <a:noFill/>
          <a:extLst>
            <a:ext uri="{909E8E84-426E-40DD-AFC4-6F175D3DCCD1}">
              <a14:hiddenFill xmlns:a14="http://schemas.microsoft.com/office/drawing/2010/main">
                <a:solidFill>
                  <a:srgbClr val="FFFFFF"/>
                </a:solidFill>
              </a14:hiddenFill>
            </a:ext>
          </a:extLst>
        </p:spPr>
      </p:pic>
      <p:pic>
        <p:nvPicPr>
          <p:cNvPr id="737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764704"/>
            <a:ext cx="3608040" cy="4785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descr="Image result for neuron synapse">
            <a:hlinkClick r:id="rId5"/>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7952" r="6878"/>
          <a:stretch/>
        </p:blipFill>
        <p:spPr bwMode="auto">
          <a:xfrm rot="21217817">
            <a:off x="5274911" y="929622"/>
            <a:ext cx="754360" cy="782552"/>
          </a:xfrm>
          <a:prstGeom prst="ellipse">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a:stCxn id="22" idx="5"/>
            <a:endCxn id="14" idx="2"/>
          </p:cNvCxnSpPr>
          <p:nvPr/>
        </p:nvCxnSpPr>
        <p:spPr>
          <a:xfrm flipV="1">
            <a:off x="4882857" y="1474920"/>
            <a:ext cx="427113" cy="1437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rot="20152038">
            <a:off x="5276962" y="936797"/>
            <a:ext cx="755341" cy="7674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22" name="Oval 21"/>
          <p:cNvSpPr/>
          <p:nvPr/>
        </p:nvSpPr>
        <p:spPr>
          <a:xfrm rot="17400000">
            <a:off x="4745598" y="1577071"/>
            <a:ext cx="144000" cy="1440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pic>
        <p:nvPicPr>
          <p:cNvPr id="42" name="Picture 14" descr="Image result for &quot;white adipose cells&quot; coloured electron micrograph">
            <a:hlinkClick r:id="rId7"/>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8471" r="25374" b="7261"/>
          <a:stretch/>
        </p:blipFill>
        <p:spPr bwMode="auto">
          <a:xfrm>
            <a:off x="2114715" y="3461727"/>
            <a:ext cx="951181" cy="908912"/>
          </a:xfrm>
          <a:prstGeom prst="ellipse">
            <a:avLst/>
          </a:prstGeom>
          <a:noFill/>
          <a:extLst>
            <a:ext uri="{909E8E84-426E-40DD-AFC4-6F175D3DCCD1}">
              <a14:hiddenFill xmlns:a14="http://schemas.microsoft.com/office/drawing/2010/main">
                <a:solidFill>
                  <a:srgbClr val="FFFFFF"/>
                </a:solidFill>
              </a14:hiddenFill>
            </a:ext>
          </a:extLst>
        </p:spPr>
      </p:pic>
      <p:sp>
        <p:nvSpPr>
          <p:cNvPr id="43" name="Oval 42"/>
          <p:cNvSpPr/>
          <p:nvPr/>
        </p:nvSpPr>
        <p:spPr>
          <a:xfrm rot="9635110">
            <a:off x="2124012" y="3480567"/>
            <a:ext cx="924308" cy="9005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pic>
        <p:nvPicPr>
          <p:cNvPr id="73732" name="Picture 4" descr="Image result for gut microbiota electron">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18126" y="5598185"/>
            <a:ext cx="1259814" cy="1259815"/>
          </a:xfrm>
          <a:prstGeom prst="ellipse">
            <a:avLst/>
          </a:prstGeom>
          <a:noFill/>
          <a:extLst>
            <a:ext uri="{909E8E84-426E-40DD-AFC4-6F175D3DCCD1}">
              <a14:hiddenFill xmlns:a14="http://schemas.microsoft.com/office/drawing/2010/main">
                <a:solidFill>
                  <a:srgbClr val="FFFFFF"/>
                </a:solidFill>
              </a14:hiddenFill>
            </a:ext>
          </a:extLst>
        </p:spPr>
      </p:pic>
      <p:sp>
        <p:nvSpPr>
          <p:cNvPr id="71" name="Oval 70"/>
          <p:cNvSpPr/>
          <p:nvPr/>
        </p:nvSpPr>
        <p:spPr>
          <a:xfrm rot="2053590">
            <a:off x="4128850" y="4013402"/>
            <a:ext cx="405592" cy="4301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72" name="Straight Connector 71"/>
          <p:cNvCxnSpPr>
            <a:stCxn id="71" idx="4"/>
          </p:cNvCxnSpPr>
          <p:nvPr/>
        </p:nvCxnSpPr>
        <p:spPr>
          <a:xfrm flipH="1">
            <a:off x="3484732" y="4406316"/>
            <a:ext cx="725938" cy="1233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Oval 72"/>
          <p:cNvSpPr/>
          <p:nvPr/>
        </p:nvSpPr>
        <p:spPr>
          <a:xfrm rot="3919432">
            <a:off x="2527891" y="5582631"/>
            <a:ext cx="1217603" cy="126983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80" name="Oval 79"/>
          <p:cNvSpPr/>
          <p:nvPr/>
        </p:nvSpPr>
        <p:spPr>
          <a:xfrm rot="6202004">
            <a:off x="4884685" y="4599120"/>
            <a:ext cx="256309" cy="2725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81" name="Straight Connector 80"/>
          <p:cNvCxnSpPr>
            <a:stCxn id="80" idx="4"/>
            <a:endCxn id="43" idx="1"/>
          </p:cNvCxnSpPr>
          <p:nvPr/>
        </p:nvCxnSpPr>
        <p:spPr>
          <a:xfrm flipH="1" flipV="1">
            <a:off x="3000209" y="4122489"/>
            <a:ext cx="1880052" cy="5813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051720" y="65098"/>
            <a:ext cx="5717655" cy="461665"/>
          </a:xfrm>
          <a:prstGeom prst="rect">
            <a:avLst/>
          </a:prstGeom>
          <a:noFill/>
        </p:spPr>
        <p:txBody>
          <a:bodyPr wrap="none" rtlCol="0">
            <a:spAutoFit/>
          </a:bodyPr>
          <a:lstStyle/>
          <a:p>
            <a:pPr algn="l" eaLnBrk="1" hangingPunct="1">
              <a:lnSpc>
                <a:spcPct val="100000"/>
              </a:lnSpc>
            </a:pPr>
            <a:r>
              <a:rPr lang="en-GB" sz="2400" b="1" dirty="0" smtClean="0">
                <a:solidFill>
                  <a:srgbClr val="000000"/>
                </a:solidFill>
              </a:rPr>
              <a:t>The Tyranny of Ageing – polyphenols </a:t>
            </a:r>
            <a:endParaRPr lang="en-GB" sz="2400" b="1" dirty="0">
              <a:solidFill>
                <a:srgbClr val="000000"/>
              </a:solidFill>
            </a:endParaRPr>
          </a:p>
        </p:txBody>
      </p:sp>
      <p:sp>
        <p:nvSpPr>
          <p:cNvPr id="3" name="Rectangle 2"/>
          <p:cNvSpPr/>
          <p:nvPr/>
        </p:nvSpPr>
        <p:spPr>
          <a:xfrm>
            <a:off x="5710738" y="1657828"/>
            <a:ext cx="3479647"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smtClean="0">
                <a:solidFill>
                  <a:srgbClr val="000000"/>
                </a:solidFill>
              </a:rPr>
              <a:t>Dementia/</a:t>
            </a:r>
            <a:r>
              <a:rPr lang="en-GB" sz="1600" b="1" dirty="0" err="1" smtClean="0">
                <a:solidFill>
                  <a:srgbClr val="000000"/>
                </a:solidFill>
              </a:rPr>
              <a:t>neuropathologies</a:t>
            </a:r>
            <a:endParaRPr lang="en-GB" sz="1600" b="1" dirty="0">
              <a:solidFill>
                <a:srgbClr val="000000"/>
              </a:solidFill>
            </a:endParaRPr>
          </a:p>
        </p:txBody>
      </p:sp>
      <p:sp>
        <p:nvSpPr>
          <p:cNvPr id="4" name="TextBox 3"/>
          <p:cNvSpPr txBox="1"/>
          <p:nvPr/>
        </p:nvSpPr>
        <p:spPr>
          <a:xfrm>
            <a:off x="3693390" y="5969597"/>
            <a:ext cx="2414444" cy="584775"/>
          </a:xfrm>
          <a:prstGeom prst="rect">
            <a:avLst/>
          </a:prstGeom>
          <a:noFill/>
        </p:spPr>
        <p:txBody>
          <a:bodyPr wrap="none" rtlCol="0">
            <a:spAutoFit/>
          </a:bodyPr>
          <a:lstStyle/>
          <a:p>
            <a:pPr marL="285750" indent="-195263" algn="l" eaLnBrk="1" hangingPunct="1">
              <a:lnSpc>
                <a:spcPct val="100000"/>
              </a:lnSpc>
              <a:buFont typeface="Arial" panose="020B0604020202020204" pitchFamily="34" charset="0"/>
              <a:buChar char="•"/>
            </a:pPr>
            <a:r>
              <a:rPr lang="en-GB" sz="1600" b="1" dirty="0">
                <a:solidFill>
                  <a:srgbClr val="000000"/>
                </a:solidFill>
              </a:rPr>
              <a:t>M</a:t>
            </a:r>
            <a:r>
              <a:rPr lang="en-GB" sz="1600" b="1" dirty="0" smtClean="0">
                <a:solidFill>
                  <a:srgbClr val="000000"/>
                </a:solidFill>
              </a:rPr>
              <a:t>icrobiota diversity</a:t>
            </a:r>
          </a:p>
          <a:p>
            <a:pPr marL="285750" indent="-195263" algn="l" eaLnBrk="1" hangingPunct="1">
              <a:lnSpc>
                <a:spcPct val="100000"/>
              </a:lnSpc>
              <a:buFont typeface="Arial" panose="020B0604020202020204" pitchFamily="34" charset="0"/>
              <a:buChar char="•"/>
            </a:pPr>
            <a:r>
              <a:rPr lang="en-GB" sz="1600" b="1" dirty="0" smtClean="0">
                <a:solidFill>
                  <a:srgbClr val="000000"/>
                </a:solidFill>
              </a:rPr>
              <a:t>Leaky gut</a:t>
            </a:r>
            <a:endParaRPr lang="en-GB" sz="1600" b="1" dirty="0">
              <a:solidFill>
                <a:srgbClr val="000000"/>
              </a:solidFill>
            </a:endParaRPr>
          </a:p>
        </p:txBody>
      </p:sp>
      <p:sp>
        <p:nvSpPr>
          <p:cNvPr id="51" name="TextBox 50"/>
          <p:cNvSpPr txBox="1"/>
          <p:nvPr/>
        </p:nvSpPr>
        <p:spPr>
          <a:xfrm>
            <a:off x="596240" y="3858087"/>
            <a:ext cx="1289135" cy="338554"/>
          </a:xfrm>
          <a:prstGeom prst="rect">
            <a:avLst/>
          </a:prstGeom>
          <a:noFill/>
        </p:spPr>
        <p:txBody>
          <a:bodyPr wrap="none" rtlCol="0">
            <a:spAutoFit/>
          </a:bodyPr>
          <a:lstStyle/>
          <a:p>
            <a:pPr algn="l" eaLnBrk="1" hangingPunct="1">
              <a:lnSpc>
                <a:spcPct val="100000"/>
              </a:lnSpc>
            </a:pPr>
            <a:r>
              <a:rPr lang="en-GB" sz="1600" b="1" dirty="0" smtClean="0">
                <a:solidFill>
                  <a:srgbClr val="000000"/>
                </a:solidFill>
              </a:rPr>
              <a:t>Sarcopenia</a:t>
            </a:r>
            <a:endParaRPr lang="en-GB" sz="1600" b="1" dirty="0">
              <a:solidFill>
                <a:srgbClr val="000000"/>
              </a:solidFill>
            </a:endParaRPr>
          </a:p>
        </p:txBody>
      </p:sp>
      <p:sp>
        <p:nvSpPr>
          <p:cNvPr id="5" name="Rectangle 4"/>
          <p:cNvSpPr/>
          <p:nvPr/>
        </p:nvSpPr>
        <p:spPr>
          <a:xfrm>
            <a:off x="999562" y="1261218"/>
            <a:ext cx="2838406" cy="338554"/>
          </a:xfrm>
          <a:prstGeom prst="rect">
            <a:avLst/>
          </a:prstGeom>
        </p:spPr>
        <p:txBody>
          <a:bodyPr wrap="square">
            <a:spAutoFit/>
          </a:bodyPr>
          <a:lstStyle/>
          <a:p>
            <a:pPr algn="l" eaLnBrk="1" hangingPunct="1">
              <a:lnSpc>
                <a:spcPct val="100000"/>
              </a:lnSpc>
            </a:pPr>
            <a:r>
              <a:rPr lang="en-GB" sz="1600" b="1" dirty="0" smtClean="0">
                <a:solidFill>
                  <a:srgbClr val="000000"/>
                </a:solidFill>
              </a:rPr>
              <a:t>Haemodynamic responses</a:t>
            </a:r>
          </a:p>
        </p:txBody>
      </p:sp>
      <p:sp>
        <p:nvSpPr>
          <p:cNvPr id="7" name="TextBox 6"/>
          <p:cNvSpPr txBox="1"/>
          <p:nvPr/>
        </p:nvSpPr>
        <p:spPr>
          <a:xfrm>
            <a:off x="6449934" y="5198742"/>
            <a:ext cx="184731" cy="646331"/>
          </a:xfrm>
          <a:prstGeom prst="rect">
            <a:avLst/>
          </a:prstGeom>
          <a:noFill/>
        </p:spPr>
        <p:txBody>
          <a:bodyPr wrap="none" rtlCol="0">
            <a:spAutoFit/>
          </a:bodyPr>
          <a:lstStyle/>
          <a:p>
            <a:pPr algn="l" eaLnBrk="1" hangingPunct="1">
              <a:lnSpc>
                <a:spcPct val="100000"/>
              </a:lnSpc>
            </a:pPr>
            <a:endParaRPr lang="en-GB" sz="1800" dirty="0" smtClean="0">
              <a:solidFill>
                <a:srgbClr val="000000"/>
              </a:solidFill>
            </a:endParaRPr>
          </a:p>
          <a:p>
            <a:pPr algn="l" eaLnBrk="1" hangingPunct="1">
              <a:lnSpc>
                <a:spcPct val="100000"/>
              </a:lnSpc>
            </a:pPr>
            <a:endParaRPr lang="en-GB" sz="1800" dirty="0">
              <a:solidFill>
                <a:srgbClr val="000000"/>
              </a:solidFill>
            </a:endParaRPr>
          </a:p>
        </p:txBody>
      </p:sp>
      <p:sp>
        <p:nvSpPr>
          <p:cNvPr id="9" name="Rectangle 8"/>
          <p:cNvSpPr/>
          <p:nvPr/>
        </p:nvSpPr>
        <p:spPr>
          <a:xfrm>
            <a:off x="5738642" y="595427"/>
            <a:ext cx="1830950" cy="338554"/>
          </a:xfrm>
          <a:prstGeom prst="rect">
            <a:avLst/>
          </a:prstGeom>
        </p:spPr>
        <p:txBody>
          <a:bodyPr wrap="none">
            <a:spAutoFit/>
          </a:bodyPr>
          <a:lstStyle/>
          <a:p>
            <a:pPr marL="285750" indent="-285750" algn="l" eaLnBrk="1" hangingPunct="1">
              <a:lnSpc>
                <a:spcPct val="100000"/>
              </a:lnSpc>
              <a:buSzPct val="100000"/>
              <a:buFont typeface="Arial" panose="020B0604020202020204" pitchFamily="34" charset="0"/>
              <a:buChar char="•"/>
            </a:pPr>
            <a:r>
              <a:rPr lang="en-GB" sz="1600" b="1" dirty="0">
                <a:solidFill>
                  <a:srgbClr val="000000"/>
                </a:solidFill>
              </a:rPr>
              <a:t>Brain </a:t>
            </a:r>
            <a:r>
              <a:rPr lang="en-GB" sz="1600" b="1" dirty="0" smtClean="0">
                <a:solidFill>
                  <a:srgbClr val="000000"/>
                </a:solidFill>
              </a:rPr>
              <a:t>volume </a:t>
            </a:r>
            <a:endParaRPr lang="en-GB" sz="1600" b="1" dirty="0">
              <a:solidFill>
                <a:srgbClr val="000000"/>
              </a:solidFill>
            </a:endParaRPr>
          </a:p>
        </p:txBody>
      </p:sp>
      <p:sp>
        <p:nvSpPr>
          <p:cNvPr id="15" name="Rectangle 14"/>
          <p:cNvSpPr/>
          <p:nvPr/>
        </p:nvSpPr>
        <p:spPr>
          <a:xfrm>
            <a:off x="6026674" y="850664"/>
            <a:ext cx="1500604" cy="338554"/>
          </a:xfrm>
          <a:prstGeom prst="rect">
            <a:avLst/>
          </a:prstGeom>
        </p:spPr>
        <p:txBody>
          <a:bodyPr wrap="none">
            <a:spAutoFit/>
          </a:bodyPr>
          <a:lstStyle/>
          <a:p>
            <a:pPr marL="285750" indent="-285750" algn="l" eaLnBrk="1" hangingPunct="1">
              <a:lnSpc>
                <a:spcPct val="100000"/>
              </a:lnSpc>
              <a:buFont typeface="Arial" panose="020B0604020202020204" pitchFamily="34" charset="0"/>
              <a:buChar char="•"/>
            </a:pPr>
            <a:r>
              <a:rPr lang="en-GB" sz="1600" b="1" dirty="0" smtClean="0">
                <a:solidFill>
                  <a:srgbClr val="000000"/>
                </a:solidFill>
              </a:rPr>
              <a:t>Ventricles </a:t>
            </a:r>
            <a:endParaRPr lang="en-GB" sz="1800" dirty="0">
              <a:solidFill>
                <a:srgbClr val="000000"/>
              </a:solidFill>
            </a:endParaRPr>
          </a:p>
        </p:txBody>
      </p:sp>
      <p:sp>
        <p:nvSpPr>
          <p:cNvPr id="23" name="Rectangle 22"/>
          <p:cNvSpPr/>
          <p:nvPr/>
        </p:nvSpPr>
        <p:spPr>
          <a:xfrm>
            <a:off x="6055702" y="1116078"/>
            <a:ext cx="2539478" cy="338554"/>
          </a:xfrm>
          <a:prstGeom prst="rect">
            <a:avLst/>
          </a:prstGeom>
        </p:spPr>
        <p:txBody>
          <a:bodyPr wrap="non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Glucose metabolism </a:t>
            </a:r>
            <a:endParaRPr lang="en-GB" sz="1800" dirty="0">
              <a:solidFill>
                <a:srgbClr val="000000"/>
              </a:solidFill>
            </a:endParaRPr>
          </a:p>
        </p:txBody>
      </p:sp>
      <p:sp>
        <p:nvSpPr>
          <p:cNvPr id="24" name="Rectangle 23"/>
          <p:cNvSpPr/>
          <p:nvPr/>
        </p:nvSpPr>
        <p:spPr>
          <a:xfrm>
            <a:off x="5998770" y="1369234"/>
            <a:ext cx="2286000" cy="338554"/>
          </a:xfrm>
          <a:prstGeom prst="rect">
            <a:avLst/>
          </a:prstGeom>
        </p:spPr>
        <p:txBody>
          <a:bodyPr>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C</a:t>
            </a:r>
            <a:r>
              <a:rPr lang="en-GB" sz="1600" b="1" dirty="0" smtClean="0">
                <a:solidFill>
                  <a:srgbClr val="000000"/>
                </a:solidFill>
              </a:rPr>
              <a:t>ognitive function</a:t>
            </a:r>
            <a:endParaRPr lang="en-GB" sz="1600" b="1" dirty="0">
              <a:solidFill>
                <a:srgbClr val="000000"/>
              </a:solidFill>
            </a:endParaRPr>
          </a:p>
        </p:txBody>
      </p:sp>
      <p:sp>
        <p:nvSpPr>
          <p:cNvPr id="27" name="Rectangle 26"/>
          <p:cNvSpPr/>
          <p:nvPr/>
        </p:nvSpPr>
        <p:spPr>
          <a:xfrm>
            <a:off x="1816311" y="992037"/>
            <a:ext cx="2170787" cy="338554"/>
          </a:xfrm>
          <a:prstGeom prst="rect">
            <a:avLst/>
          </a:prstGeom>
        </p:spPr>
        <p:txBody>
          <a:bodyPr wrap="none">
            <a:spAutoFit/>
          </a:bodyPr>
          <a:lstStyle/>
          <a:p>
            <a:pPr algn="l" eaLnBrk="1" hangingPunct="1">
              <a:lnSpc>
                <a:spcPct val="100000"/>
              </a:lnSpc>
            </a:pPr>
            <a:r>
              <a:rPr lang="en-GB" sz="1600" b="1" dirty="0">
                <a:solidFill>
                  <a:srgbClr val="000000"/>
                </a:solidFill>
              </a:rPr>
              <a:t>Cerebral blood-flow </a:t>
            </a:r>
          </a:p>
        </p:txBody>
      </p:sp>
      <p:sp>
        <p:nvSpPr>
          <p:cNvPr id="67" name="Rectangle 66"/>
          <p:cNvSpPr/>
          <p:nvPr/>
        </p:nvSpPr>
        <p:spPr>
          <a:xfrm>
            <a:off x="3913719" y="995234"/>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68" name="Rectangle 67"/>
          <p:cNvSpPr/>
          <p:nvPr/>
        </p:nvSpPr>
        <p:spPr>
          <a:xfrm>
            <a:off x="3776600" y="1290246"/>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28" name="Rectangle 27"/>
          <p:cNvSpPr/>
          <p:nvPr/>
        </p:nvSpPr>
        <p:spPr>
          <a:xfrm>
            <a:off x="1068965" y="1840651"/>
            <a:ext cx="2926971" cy="338554"/>
          </a:xfrm>
          <a:prstGeom prst="rect">
            <a:avLst/>
          </a:prstGeom>
        </p:spPr>
        <p:txBody>
          <a:bodyPr wrap="square">
            <a:spAutoFit/>
          </a:bodyPr>
          <a:lstStyle/>
          <a:p>
            <a:pPr algn="l" eaLnBrk="1" hangingPunct="1">
              <a:lnSpc>
                <a:spcPct val="100000"/>
              </a:lnSpc>
            </a:pPr>
            <a:r>
              <a:rPr lang="en-GB" sz="1600" b="1" dirty="0">
                <a:solidFill>
                  <a:srgbClr val="000000"/>
                </a:solidFill>
              </a:rPr>
              <a:t>Cardiovascular </a:t>
            </a:r>
            <a:r>
              <a:rPr lang="en-GB" sz="1600" b="1" dirty="0" smtClean="0">
                <a:solidFill>
                  <a:srgbClr val="000000"/>
                </a:solidFill>
              </a:rPr>
              <a:t>function</a:t>
            </a:r>
            <a:endParaRPr lang="en-GB" sz="1600" b="1" dirty="0">
              <a:solidFill>
                <a:srgbClr val="000000"/>
              </a:solidFill>
            </a:endParaRPr>
          </a:p>
        </p:txBody>
      </p:sp>
      <p:sp>
        <p:nvSpPr>
          <p:cNvPr id="69" name="Rectangle 68"/>
          <p:cNvSpPr/>
          <p:nvPr/>
        </p:nvSpPr>
        <p:spPr>
          <a:xfrm>
            <a:off x="3577101" y="1836330"/>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29" name="Rectangle 28"/>
          <p:cNvSpPr/>
          <p:nvPr/>
        </p:nvSpPr>
        <p:spPr>
          <a:xfrm>
            <a:off x="1644773" y="2109372"/>
            <a:ext cx="1919115" cy="338554"/>
          </a:xfrm>
          <a:prstGeom prst="rect">
            <a:avLst/>
          </a:prstGeom>
        </p:spPr>
        <p:txBody>
          <a:bodyPr wrap="none">
            <a:spAutoFit/>
          </a:bodyPr>
          <a:lstStyle/>
          <a:p>
            <a:pPr algn="l" eaLnBrk="1" hangingPunct="1">
              <a:lnSpc>
                <a:spcPct val="100000"/>
              </a:lnSpc>
            </a:pPr>
            <a:r>
              <a:rPr lang="en-GB" sz="1600" b="1" dirty="0">
                <a:solidFill>
                  <a:srgbClr val="000000"/>
                </a:solidFill>
              </a:rPr>
              <a:t>Insulin resistance</a:t>
            </a:r>
          </a:p>
        </p:txBody>
      </p:sp>
      <p:sp>
        <p:nvSpPr>
          <p:cNvPr id="70" name="Rectangle 69"/>
          <p:cNvSpPr/>
          <p:nvPr/>
        </p:nvSpPr>
        <p:spPr>
          <a:xfrm>
            <a:off x="884602" y="2924944"/>
            <a:ext cx="2157963" cy="338554"/>
          </a:xfrm>
          <a:prstGeom prst="rect">
            <a:avLst/>
          </a:prstGeom>
        </p:spPr>
        <p:txBody>
          <a:bodyPr wrap="none">
            <a:spAutoFit/>
          </a:bodyPr>
          <a:lstStyle/>
          <a:p>
            <a:pPr algn="l" eaLnBrk="1" hangingPunct="1">
              <a:lnSpc>
                <a:spcPct val="100000"/>
              </a:lnSpc>
            </a:pPr>
            <a:r>
              <a:rPr lang="en-GB" sz="1600" b="1" dirty="0" smtClean="0">
                <a:solidFill>
                  <a:srgbClr val="000000"/>
                </a:solidFill>
              </a:rPr>
              <a:t>Endothelial function</a:t>
            </a:r>
            <a:endParaRPr lang="en-GB" sz="1600" b="1" dirty="0">
              <a:solidFill>
                <a:srgbClr val="000000"/>
              </a:solidFill>
            </a:endParaRPr>
          </a:p>
        </p:txBody>
      </p:sp>
      <p:sp>
        <p:nvSpPr>
          <p:cNvPr id="74" name="Rectangle 73"/>
          <p:cNvSpPr/>
          <p:nvPr/>
        </p:nvSpPr>
        <p:spPr>
          <a:xfrm>
            <a:off x="1360730" y="2649071"/>
            <a:ext cx="1688283" cy="338554"/>
          </a:xfrm>
          <a:prstGeom prst="rect">
            <a:avLst/>
          </a:prstGeom>
        </p:spPr>
        <p:txBody>
          <a:bodyPr wrap="none">
            <a:spAutoFit/>
          </a:bodyPr>
          <a:lstStyle/>
          <a:p>
            <a:pPr algn="l" eaLnBrk="1" hangingPunct="1">
              <a:lnSpc>
                <a:spcPct val="100000"/>
              </a:lnSpc>
            </a:pPr>
            <a:r>
              <a:rPr lang="en-GB" sz="1600" b="1" dirty="0" smtClean="0">
                <a:solidFill>
                  <a:srgbClr val="000000"/>
                </a:solidFill>
              </a:rPr>
              <a:t>Blood pressure</a:t>
            </a:r>
            <a:endParaRPr lang="en-GB" sz="1600" b="1" dirty="0">
              <a:solidFill>
                <a:srgbClr val="000000"/>
              </a:solidFill>
            </a:endParaRPr>
          </a:p>
        </p:txBody>
      </p:sp>
      <p:sp>
        <p:nvSpPr>
          <p:cNvPr id="75" name="Rectangle 74"/>
          <p:cNvSpPr/>
          <p:nvPr/>
        </p:nvSpPr>
        <p:spPr>
          <a:xfrm>
            <a:off x="1360543" y="2377959"/>
            <a:ext cx="1827744" cy="338554"/>
          </a:xfrm>
          <a:prstGeom prst="rect">
            <a:avLst/>
          </a:prstGeom>
        </p:spPr>
        <p:txBody>
          <a:bodyPr wrap="none">
            <a:spAutoFit/>
          </a:bodyPr>
          <a:lstStyle/>
          <a:p>
            <a:pPr algn="l" eaLnBrk="1" hangingPunct="1">
              <a:lnSpc>
                <a:spcPct val="100000"/>
              </a:lnSpc>
            </a:pPr>
            <a:r>
              <a:rPr lang="en-GB" sz="1600" b="1" dirty="0" err="1" smtClean="0">
                <a:solidFill>
                  <a:srgbClr val="000000"/>
                </a:solidFill>
              </a:rPr>
              <a:t>Gluco</a:t>
            </a:r>
            <a:r>
              <a:rPr lang="en-GB" sz="1600" b="1" dirty="0" smtClean="0">
                <a:solidFill>
                  <a:srgbClr val="000000"/>
                </a:solidFill>
              </a:rPr>
              <a:t>-regulation</a:t>
            </a:r>
            <a:endParaRPr lang="en-GB" sz="1600" b="1" dirty="0">
              <a:solidFill>
                <a:srgbClr val="000000"/>
              </a:solidFill>
            </a:endParaRPr>
          </a:p>
        </p:txBody>
      </p:sp>
      <p:sp>
        <p:nvSpPr>
          <p:cNvPr id="73728" name="Rectangle 73727"/>
          <p:cNvSpPr/>
          <p:nvPr/>
        </p:nvSpPr>
        <p:spPr>
          <a:xfrm>
            <a:off x="933089" y="3594502"/>
            <a:ext cx="938077" cy="338554"/>
          </a:xfrm>
          <a:prstGeom prst="rect">
            <a:avLst/>
          </a:prstGeom>
        </p:spPr>
        <p:txBody>
          <a:bodyPr wrap="none">
            <a:spAutoFit/>
          </a:bodyPr>
          <a:lstStyle/>
          <a:p>
            <a:pPr algn="l" eaLnBrk="1" hangingPunct="1">
              <a:lnSpc>
                <a:spcPct val="100000"/>
              </a:lnSpc>
            </a:pPr>
            <a:r>
              <a:rPr lang="en-GB" sz="1600" b="1" dirty="0">
                <a:solidFill>
                  <a:srgbClr val="000000"/>
                </a:solidFill>
              </a:rPr>
              <a:t>Obesity</a:t>
            </a:r>
          </a:p>
        </p:txBody>
      </p:sp>
      <p:pic>
        <p:nvPicPr>
          <p:cNvPr id="76" name="Picture 12" descr="Image result for animal cell cross section coloured electron micrograph">
            <a:hlinkClick r:id="rId11"/>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5118" t="24253" r="39734" b="6536"/>
          <a:stretch/>
        </p:blipFill>
        <p:spPr bwMode="auto">
          <a:xfrm>
            <a:off x="6380439" y="4820237"/>
            <a:ext cx="710306" cy="668575"/>
          </a:xfrm>
          <a:prstGeom prst="ellipse">
            <a:avLst/>
          </a:prstGeom>
          <a:noFill/>
          <a:extLst>
            <a:ext uri="{909E8E84-426E-40DD-AFC4-6F175D3DCCD1}">
              <a14:hiddenFill xmlns:a14="http://schemas.microsoft.com/office/drawing/2010/main">
                <a:solidFill>
                  <a:srgbClr val="FFFFFF"/>
                </a:solidFill>
              </a14:hiddenFill>
            </a:ext>
          </a:extLst>
        </p:spPr>
      </p:pic>
      <p:sp>
        <p:nvSpPr>
          <p:cNvPr id="77" name="Oval 76"/>
          <p:cNvSpPr/>
          <p:nvPr/>
        </p:nvSpPr>
        <p:spPr>
          <a:xfrm rot="22560000">
            <a:off x="5930863" y="4596261"/>
            <a:ext cx="144000" cy="1440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cxnSp>
        <p:nvCxnSpPr>
          <p:cNvPr id="78" name="Straight Connector 77"/>
          <p:cNvCxnSpPr>
            <a:stCxn id="77" idx="6"/>
            <a:endCxn id="79" idx="2"/>
          </p:cNvCxnSpPr>
          <p:nvPr/>
        </p:nvCxnSpPr>
        <p:spPr>
          <a:xfrm>
            <a:off x="6072074" y="4688115"/>
            <a:ext cx="307723" cy="3035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Oval 78"/>
          <p:cNvSpPr/>
          <p:nvPr/>
        </p:nvSpPr>
        <p:spPr>
          <a:xfrm rot="1395084">
            <a:off x="6348458" y="4759891"/>
            <a:ext cx="771736" cy="76811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82" name="Rectangle 81"/>
          <p:cNvSpPr/>
          <p:nvPr/>
        </p:nvSpPr>
        <p:spPr>
          <a:xfrm>
            <a:off x="6900692" y="4569718"/>
            <a:ext cx="2060101" cy="338554"/>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tabLst>
                <a:tab pos="174625" algn="l"/>
              </a:tabLst>
            </a:pPr>
            <a:r>
              <a:rPr lang="en-GB" sz="1600" b="1" dirty="0" smtClean="0">
                <a:solidFill>
                  <a:srgbClr val="000000"/>
                </a:solidFill>
              </a:rPr>
              <a:t>Oxidative stress</a:t>
            </a:r>
            <a:endParaRPr lang="en-GB" sz="1600" b="1" dirty="0">
              <a:solidFill>
                <a:srgbClr val="000000"/>
              </a:solidFill>
            </a:endParaRPr>
          </a:p>
        </p:txBody>
      </p:sp>
      <p:sp>
        <p:nvSpPr>
          <p:cNvPr id="83" name="Rectangle 82"/>
          <p:cNvSpPr/>
          <p:nvPr/>
        </p:nvSpPr>
        <p:spPr>
          <a:xfrm>
            <a:off x="7062260" y="4825517"/>
            <a:ext cx="2098105" cy="338554"/>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pPr>
            <a:r>
              <a:rPr lang="en-GB" sz="1600" b="1" dirty="0" smtClean="0">
                <a:solidFill>
                  <a:srgbClr val="000000"/>
                </a:solidFill>
              </a:rPr>
              <a:t>DNA damage</a:t>
            </a:r>
            <a:endParaRPr lang="en-GB" sz="1600" b="1" dirty="0">
              <a:solidFill>
                <a:srgbClr val="000000"/>
              </a:solidFill>
            </a:endParaRPr>
          </a:p>
        </p:txBody>
      </p:sp>
      <p:sp>
        <p:nvSpPr>
          <p:cNvPr id="84" name="Rectangle 83"/>
          <p:cNvSpPr/>
          <p:nvPr/>
        </p:nvSpPr>
        <p:spPr>
          <a:xfrm>
            <a:off x="7062260" y="5112987"/>
            <a:ext cx="1850992" cy="338554"/>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pPr>
            <a:r>
              <a:rPr lang="en-GB" sz="1600" b="1" dirty="0" smtClean="0">
                <a:solidFill>
                  <a:srgbClr val="000000"/>
                </a:solidFill>
              </a:rPr>
              <a:t>Telomeres</a:t>
            </a:r>
          </a:p>
        </p:txBody>
      </p:sp>
      <p:sp>
        <p:nvSpPr>
          <p:cNvPr id="85" name="Rectangle 84"/>
          <p:cNvSpPr/>
          <p:nvPr/>
        </p:nvSpPr>
        <p:spPr>
          <a:xfrm>
            <a:off x="3573599" y="2109372"/>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6" name="Rectangle 85"/>
          <p:cNvSpPr/>
          <p:nvPr/>
        </p:nvSpPr>
        <p:spPr>
          <a:xfrm>
            <a:off x="3146830" y="2388298"/>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7" name="Rectangle 86"/>
          <p:cNvSpPr/>
          <p:nvPr/>
        </p:nvSpPr>
        <p:spPr>
          <a:xfrm>
            <a:off x="3062774" y="2646350"/>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8" name="Rectangle 87"/>
          <p:cNvSpPr/>
          <p:nvPr/>
        </p:nvSpPr>
        <p:spPr>
          <a:xfrm>
            <a:off x="3029852" y="2931440"/>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89" name="Rectangle 88"/>
          <p:cNvSpPr/>
          <p:nvPr/>
        </p:nvSpPr>
        <p:spPr>
          <a:xfrm>
            <a:off x="1829728" y="3569371"/>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90" name="Rectangle 89"/>
          <p:cNvSpPr/>
          <p:nvPr/>
        </p:nvSpPr>
        <p:spPr>
          <a:xfrm>
            <a:off x="1805861" y="3858087"/>
            <a:ext cx="341783" cy="338554"/>
          </a:xfrm>
          <a:prstGeom prst="rect">
            <a:avLst/>
          </a:prstGeom>
        </p:spPr>
        <p:txBody>
          <a:bodyPr wrap="square">
            <a:spAutoFit/>
          </a:bodyPr>
          <a:lstStyle/>
          <a:p>
            <a:pPr marL="285750" indent="-285750" algn="l" eaLnBrk="1" hangingPunct="1">
              <a:lnSpc>
                <a:spcPct val="100000"/>
              </a:lnSpc>
              <a:buFont typeface="Arial" panose="020B0604020202020204" pitchFamily="34" charset="0"/>
              <a:buChar char="•"/>
            </a:pPr>
            <a:r>
              <a:rPr lang="en-GB" sz="1600" b="1" dirty="0">
                <a:solidFill>
                  <a:srgbClr val="000000"/>
                </a:solidFill>
              </a:rPr>
              <a:t> </a:t>
            </a:r>
          </a:p>
        </p:txBody>
      </p:sp>
      <p:sp>
        <p:nvSpPr>
          <p:cNvPr id="91" name="Rectangle 90"/>
          <p:cNvSpPr/>
          <p:nvPr/>
        </p:nvSpPr>
        <p:spPr>
          <a:xfrm>
            <a:off x="6871758" y="5364505"/>
            <a:ext cx="1850992" cy="584775"/>
          </a:xfrm>
          <a:prstGeom prst="rect">
            <a:avLst/>
          </a:prstGeom>
        </p:spPr>
        <p:txBody>
          <a:bodyPr wrap="square">
            <a:spAutoFit/>
          </a:bodyPr>
          <a:lstStyle/>
          <a:p>
            <a:pPr marL="174625" indent="-174625" algn="l" eaLnBrk="1" hangingPunct="1">
              <a:lnSpc>
                <a:spcPct val="100000"/>
              </a:lnSpc>
              <a:buFont typeface="Arial" panose="020B0604020202020204" pitchFamily="34" charset="0"/>
              <a:buChar char="•"/>
            </a:pPr>
            <a:r>
              <a:rPr lang="en-GB" sz="1600" b="1" dirty="0" smtClean="0">
                <a:solidFill>
                  <a:srgbClr val="000000"/>
                </a:solidFill>
              </a:rPr>
              <a:t>Mitochondrial damage</a:t>
            </a:r>
          </a:p>
        </p:txBody>
      </p:sp>
      <p:sp>
        <p:nvSpPr>
          <p:cNvPr id="95" name="TextBox 94"/>
          <p:cNvSpPr txBox="1"/>
          <p:nvPr/>
        </p:nvSpPr>
        <p:spPr>
          <a:xfrm>
            <a:off x="5652120" y="3606066"/>
            <a:ext cx="1961319"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SYSTEMIC INFLAMMATION</a:t>
            </a:r>
            <a:endParaRPr lang="en-GB" sz="1600" dirty="0">
              <a:solidFill>
                <a:srgbClr val="000000"/>
              </a:solidFill>
            </a:endParaRPr>
          </a:p>
        </p:txBody>
      </p:sp>
      <p:sp>
        <p:nvSpPr>
          <p:cNvPr id="96" name="TextBox 95"/>
          <p:cNvSpPr txBox="1"/>
          <p:nvPr/>
        </p:nvSpPr>
        <p:spPr>
          <a:xfrm>
            <a:off x="6707913" y="2420888"/>
            <a:ext cx="1351202"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OXIDATIVE STRESS</a:t>
            </a:r>
            <a:endParaRPr lang="en-GB" sz="1600" dirty="0">
              <a:solidFill>
                <a:srgbClr val="000000"/>
              </a:solidFill>
            </a:endParaRPr>
          </a:p>
        </p:txBody>
      </p:sp>
      <p:sp>
        <p:nvSpPr>
          <p:cNvPr id="97" name="TextBox 96"/>
          <p:cNvSpPr txBox="1"/>
          <p:nvPr/>
        </p:nvSpPr>
        <p:spPr>
          <a:xfrm>
            <a:off x="7625431" y="3606066"/>
            <a:ext cx="1267049" cy="584775"/>
          </a:xfrm>
          <a:prstGeom prst="rect">
            <a:avLst/>
          </a:prstGeom>
          <a:noFill/>
        </p:spPr>
        <p:txBody>
          <a:bodyPr wrap="square" rtlCol="0">
            <a:spAutoFit/>
          </a:bodyPr>
          <a:lstStyle/>
          <a:p>
            <a:pPr eaLnBrk="1" hangingPunct="1">
              <a:lnSpc>
                <a:spcPct val="100000"/>
              </a:lnSpc>
            </a:pPr>
            <a:r>
              <a:rPr lang="en-GB" sz="1600" b="1" dirty="0" smtClean="0">
                <a:solidFill>
                  <a:srgbClr val="000000"/>
                </a:solidFill>
              </a:rPr>
              <a:t>IMMUNE FUNCTION</a:t>
            </a:r>
            <a:endParaRPr lang="en-GB" sz="1600" dirty="0">
              <a:solidFill>
                <a:srgbClr val="000000"/>
              </a:solidFill>
            </a:endParaRPr>
          </a:p>
        </p:txBody>
      </p:sp>
      <p:sp>
        <p:nvSpPr>
          <p:cNvPr id="73729" name="Down Arrow 73728"/>
          <p:cNvSpPr/>
          <p:nvPr/>
        </p:nvSpPr>
        <p:spPr>
          <a:xfrm rot="10800000">
            <a:off x="8222938" y="1462752"/>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99" name="Down Arrow 98"/>
          <p:cNvSpPr/>
          <p:nvPr/>
        </p:nvSpPr>
        <p:spPr>
          <a:xfrm rot="10800000" flipV="1">
            <a:off x="8871785" y="1747627"/>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3" name="Down Arrow 102"/>
          <p:cNvSpPr/>
          <p:nvPr/>
        </p:nvSpPr>
        <p:spPr>
          <a:xfrm rot="10800000">
            <a:off x="1691166" y="1077801"/>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4" name="Down Arrow 103"/>
          <p:cNvSpPr/>
          <p:nvPr/>
        </p:nvSpPr>
        <p:spPr>
          <a:xfrm rot="10800000">
            <a:off x="6107834" y="6066350"/>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5" name="Down Arrow 104"/>
          <p:cNvSpPr/>
          <p:nvPr/>
        </p:nvSpPr>
        <p:spPr>
          <a:xfrm rot="10800000">
            <a:off x="774412" y="3005663"/>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6" name="Down Arrow 105"/>
          <p:cNvSpPr/>
          <p:nvPr/>
        </p:nvSpPr>
        <p:spPr>
          <a:xfrm rot="10800000">
            <a:off x="1222127" y="2465275"/>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7" name="Down Arrow 106"/>
          <p:cNvSpPr/>
          <p:nvPr/>
        </p:nvSpPr>
        <p:spPr>
          <a:xfrm rot="10800000">
            <a:off x="888965" y="1932573"/>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8" name="Down Arrow 107"/>
          <p:cNvSpPr/>
          <p:nvPr/>
        </p:nvSpPr>
        <p:spPr>
          <a:xfrm rot="10800000">
            <a:off x="884602" y="1330591"/>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09" name="Down Arrow 108"/>
          <p:cNvSpPr/>
          <p:nvPr/>
        </p:nvSpPr>
        <p:spPr>
          <a:xfrm rot="10800000">
            <a:off x="1473591" y="2197346"/>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0" name="Down Arrow 109"/>
          <p:cNvSpPr/>
          <p:nvPr/>
        </p:nvSpPr>
        <p:spPr>
          <a:xfrm rot="13740000" flipV="1">
            <a:off x="789748" y="3652244"/>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2" name="Down Arrow 111"/>
          <p:cNvSpPr/>
          <p:nvPr/>
        </p:nvSpPr>
        <p:spPr>
          <a:xfrm rot="10800000" flipV="1">
            <a:off x="5102575" y="6272219"/>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3" name="Down Arrow 112"/>
          <p:cNvSpPr/>
          <p:nvPr/>
        </p:nvSpPr>
        <p:spPr>
          <a:xfrm rot="10800000" flipV="1">
            <a:off x="8776369" y="4653269"/>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4" name="Down Arrow 113"/>
          <p:cNvSpPr/>
          <p:nvPr/>
        </p:nvSpPr>
        <p:spPr>
          <a:xfrm rot="10800000" flipV="1">
            <a:off x="8622263" y="4908272"/>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5" name="Down Arrow 114"/>
          <p:cNvSpPr/>
          <p:nvPr/>
        </p:nvSpPr>
        <p:spPr>
          <a:xfrm rot="10800000" flipV="1">
            <a:off x="8545417" y="5474218"/>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73733" name="Rectangle 73732"/>
          <p:cNvSpPr/>
          <p:nvPr/>
        </p:nvSpPr>
        <p:spPr>
          <a:xfrm>
            <a:off x="660372" y="933733"/>
            <a:ext cx="3550298" cy="691589"/>
          </a:xfrm>
          <a:prstGeom prst="rect">
            <a:avLst/>
          </a:prstGeom>
          <a:noFill/>
          <a:ln w="9525">
            <a:solidFill>
              <a:srgbClr val="84F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7" name="Rectangle 116"/>
          <p:cNvSpPr/>
          <p:nvPr/>
        </p:nvSpPr>
        <p:spPr>
          <a:xfrm>
            <a:off x="194192" y="3570388"/>
            <a:ext cx="1920523" cy="691589"/>
          </a:xfrm>
          <a:prstGeom prst="rect">
            <a:avLst/>
          </a:prstGeom>
          <a:noFill/>
          <a:ln w="9525">
            <a:solidFill>
              <a:srgbClr val="84F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73735" name="Parallelogram 73734"/>
          <p:cNvSpPr/>
          <p:nvPr/>
        </p:nvSpPr>
        <p:spPr>
          <a:xfrm>
            <a:off x="209492" y="1819121"/>
            <a:ext cx="3739845" cy="1545566"/>
          </a:xfrm>
          <a:prstGeom prst="parallelogram">
            <a:avLst/>
          </a:prstGeom>
          <a:noFill/>
          <a:ln w="9525">
            <a:solidFill>
              <a:srgbClr val="84F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8" name="Rectangle 117"/>
          <p:cNvSpPr/>
          <p:nvPr/>
        </p:nvSpPr>
        <p:spPr>
          <a:xfrm>
            <a:off x="3818119" y="5920252"/>
            <a:ext cx="2598615" cy="691589"/>
          </a:xfrm>
          <a:prstGeom prst="rect">
            <a:avLst/>
          </a:prstGeom>
          <a:noFill/>
          <a:ln w="9525">
            <a:solidFill>
              <a:srgbClr val="84F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73736" name="Trapezoid 73735"/>
          <p:cNvSpPr/>
          <p:nvPr/>
        </p:nvSpPr>
        <p:spPr>
          <a:xfrm>
            <a:off x="5551646" y="526764"/>
            <a:ext cx="3543681" cy="1495810"/>
          </a:xfrm>
          <a:prstGeom prst="trapezoid">
            <a:avLst>
              <a:gd name="adj" fmla="val 20414"/>
            </a:avLst>
          </a:prstGeom>
          <a:noFill/>
          <a:ln w="9525">
            <a:solidFill>
              <a:srgbClr val="84F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19" name="Rectangle 118"/>
          <p:cNvSpPr/>
          <p:nvPr/>
        </p:nvSpPr>
        <p:spPr>
          <a:xfrm>
            <a:off x="6835127" y="4507153"/>
            <a:ext cx="2216658" cy="1559197"/>
          </a:xfrm>
          <a:prstGeom prst="rect">
            <a:avLst/>
          </a:prstGeom>
          <a:noFill/>
          <a:ln w="9525">
            <a:solidFill>
              <a:srgbClr val="84F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20" name="Down Arrow 119"/>
          <p:cNvSpPr/>
          <p:nvPr/>
        </p:nvSpPr>
        <p:spPr>
          <a:xfrm rot="10800000" flipV="1">
            <a:off x="1223648" y="2723434"/>
            <a:ext cx="180000" cy="180000"/>
          </a:xfrm>
          <a:prstGeom prst="downArrow">
            <a:avLst/>
          </a:prstGeom>
          <a:solidFill>
            <a:srgbClr val="84F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2" name="Rounded Rectangle 1"/>
          <p:cNvSpPr/>
          <p:nvPr/>
        </p:nvSpPr>
        <p:spPr>
          <a:xfrm>
            <a:off x="7601693" y="741844"/>
            <a:ext cx="180000" cy="7095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93" name="Rounded Rectangle 92"/>
          <p:cNvSpPr/>
          <p:nvPr/>
        </p:nvSpPr>
        <p:spPr>
          <a:xfrm>
            <a:off x="7608953" y="980728"/>
            <a:ext cx="180000" cy="72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98" name="Rounded Rectangle 97"/>
          <p:cNvSpPr/>
          <p:nvPr/>
        </p:nvSpPr>
        <p:spPr>
          <a:xfrm>
            <a:off x="416240" y="3979452"/>
            <a:ext cx="180000" cy="72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
        <p:nvSpPr>
          <p:cNvPr id="123" name="Rounded Rectangle 122"/>
          <p:cNvSpPr/>
          <p:nvPr/>
        </p:nvSpPr>
        <p:spPr>
          <a:xfrm>
            <a:off x="8568464" y="1268768"/>
            <a:ext cx="180000" cy="72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pPr>
            <a:endParaRPr lang="en-GB" sz="1800">
              <a:solidFill>
                <a:srgbClr val="FFFFFF"/>
              </a:solidFill>
            </a:endParaRPr>
          </a:p>
        </p:txBody>
      </p:sp>
    </p:spTree>
    <p:extLst>
      <p:ext uri="{BB962C8B-B14F-4D97-AF65-F5344CB8AC3E}">
        <p14:creationId xmlns:p14="http://schemas.microsoft.com/office/powerpoint/2010/main" val="176090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repeatCount="indefinite" fill="hold" nodeType="clickEffect">
                                  <p:stCondLst>
                                    <p:cond delay="0"/>
                                  </p:stCondLst>
                                  <p:childTnLst>
                                    <p:animRot by="21600000">
                                      <p:cBhvr>
                                        <p:cTn id="10" dur="2000" fill="hold"/>
                                        <p:tgtEl>
                                          <p:spTgt spid="12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37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0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0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0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373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0"/>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0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0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73733"/>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9"/>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2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2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7372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99"/>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3736"/>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2"/>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93"/>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1" grpId="0"/>
      <p:bldP spid="5" grpId="0"/>
      <p:bldP spid="9" grpId="0"/>
      <p:bldP spid="15" grpId="0"/>
      <p:bldP spid="23" grpId="0"/>
      <p:bldP spid="24" grpId="0"/>
      <p:bldP spid="27" grpId="0"/>
      <p:bldP spid="67" grpId="0"/>
      <p:bldP spid="68" grpId="0"/>
      <p:bldP spid="28" grpId="0"/>
      <p:bldP spid="69" grpId="0"/>
      <p:bldP spid="29" grpId="0"/>
      <p:bldP spid="70" grpId="0"/>
      <p:bldP spid="74" grpId="0"/>
      <p:bldP spid="75" grpId="0"/>
      <p:bldP spid="73728" grpId="0"/>
      <p:bldP spid="82" grpId="0"/>
      <p:bldP spid="83" grpId="0"/>
      <p:bldP spid="84" grpId="0"/>
      <p:bldP spid="85" grpId="0"/>
      <p:bldP spid="86" grpId="0"/>
      <p:bldP spid="87" grpId="0"/>
      <p:bldP spid="88" grpId="0"/>
      <p:bldP spid="89" grpId="0"/>
      <p:bldP spid="90" grpId="0"/>
      <p:bldP spid="91" grpId="0"/>
      <p:bldP spid="73729" grpId="0" animBg="1"/>
      <p:bldP spid="99" grpId="0" animBg="1"/>
      <p:bldP spid="103" grpId="0" animBg="1"/>
      <p:bldP spid="104" grpId="0" animBg="1"/>
      <p:bldP spid="105" grpId="0" animBg="1"/>
      <p:bldP spid="106" grpId="0" animBg="1"/>
      <p:bldP spid="107" grpId="0" animBg="1"/>
      <p:bldP spid="108" grpId="0" animBg="1"/>
      <p:bldP spid="109" grpId="0" animBg="1"/>
      <p:bldP spid="110" grpId="0" animBg="1"/>
      <p:bldP spid="112" grpId="0" animBg="1"/>
      <p:bldP spid="113" grpId="0" animBg="1"/>
      <p:bldP spid="114" grpId="0" animBg="1"/>
      <p:bldP spid="115" grpId="0" animBg="1"/>
      <p:bldP spid="73733" grpId="0" animBg="1"/>
      <p:bldP spid="117" grpId="0" animBg="1"/>
      <p:bldP spid="73735" grpId="0" animBg="1"/>
      <p:bldP spid="118" grpId="0" animBg="1"/>
      <p:bldP spid="73736" grpId="0" animBg="1"/>
      <p:bldP spid="119" grpId="0" animBg="1"/>
      <p:bldP spid="120" grpId="0" animBg="1"/>
      <p:bldP spid="2" grpId="0" animBg="1"/>
      <p:bldP spid="93" grpId="0" animBg="1"/>
      <p:bldP spid="98" grpId="0" animBg="1"/>
      <p:bldP spid="1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953" y="2189298"/>
            <a:ext cx="7772400" cy="1362075"/>
          </a:xfrm>
        </p:spPr>
        <p:txBody>
          <a:bodyPr/>
          <a:lstStyle/>
          <a:p>
            <a:pPr algn="ctr"/>
            <a:r>
              <a:rPr lang="en-GB" dirty="0" smtClean="0"/>
              <a:t>Vitamins, CEREBRAL BLOOD-FLOW and METABOLISM</a:t>
            </a:r>
            <a:endParaRPr lang="en-GB" dirty="0"/>
          </a:p>
        </p:txBody>
      </p:sp>
    </p:spTree>
    <p:extLst>
      <p:ext uri="{BB962C8B-B14F-4D97-AF65-F5344CB8AC3E}">
        <p14:creationId xmlns:p14="http://schemas.microsoft.com/office/powerpoint/2010/main" val="18352555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 descr="spac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125" y="2359025"/>
            <a:ext cx="95250"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71"/>
          <p:cNvGrpSpPr>
            <a:grpSpLocks/>
          </p:cNvGrpSpPr>
          <p:nvPr/>
        </p:nvGrpSpPr>
        <p:grpSpPr bwMode="auto">
          <a:xfrm>
            <a:off x="1048935" y="3333750"/>
            <a:ext cx="1308100" cy="781050"/>
            <a:chOff x="232" y="942"/>
            <a:chExt cx="824" cy="492"/>
          </a:xfrm>
        </p:grpSpPr>
        <p:pic>
          <p:nvPicPr>
            <p:cNvPr id="26689" name="Picture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960"/>
              <a:ext cx="720"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90" name="Text Box 41"/>
            <p:cNvSpPr txBox="1">
              <a:spLocks noChangeArrowheads="1"/>
            </p:cNvSpPr>
            <p:nvPr/>
          </p:nvSpPr>
          <p:spPr bwMode="auto">
            <a:xfrm>
              <a:off x="232" y="942"/>
              <a:ext cx="63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A</a:t>
              </a:r>
            </a:p>
          </p:txBody>
        </p:sp>
      </p:grpSp>
      <p:grpSp>
        <p:nvGrpSpPr>
          <p:cNvPr id="3" name="Group 72"/>
          <p:cNvGrpSpPr>
            <a:grpSpLocks/>
          </p:cNvGrpSpPr>
          <p:nvPr/>
        </p:nvGrpSpPr>
        <p:grpSpPr bwMode="auto">
          <a:xfrm>
            <a:off x="1452160" y="2203450"/>
            <a:ext cx="1309688" cy="781050"/>
            <a:chOff x="1344" y="960"/>
            <a:chExt cx="825" cy="492"/>
          </a:xfrm>
        </p:grpSpPr>
        <p:pic>
          <p:nvPicPr>
            <p:cNvPr id="26687" name="Picture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4" y="960"/>
              <a:ext cx="720" cy="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88" name="Text Box 43"/>
            <p:cNvSpPr txBox="1">
              <a:spLocks noChangeArrowheads="1"/>
            </p:cNvSpPr>
            <p:nvPr/>
          </p:nvSpPr>
          <p:spPr bwMode="auto">
            <a:xfrm>
              <a:off x="1534" y="1278"/>
              <a:ext cx="63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D</a:t>
              </a:r>
            </a:p>
          </p:txBody>
        </p:sp>
      </p:grpSp>
      <p:grpSp>
        <p:nvGrpSpPr>
          <p:cNvPr id="4" name="Group 84"/>
          <p:cNvGrpSpPr>
            <a:grpSpLocks/>
          </p:cNvGrpSpPr>
          <p:nvPr/>
        </p:nvGrpSpPr>
        <p:grpSpPr bwMode="auto">
          <a:xfrm>
            <a:off x="2399898" y="1177925"/>
            <a:ext cx="1262062" cy="755650"/>
            <a:chOff x="1893" y="528"/>
            <a:chExt cx="795" cy="476"/>
          </a:xfrm>
        </p:grpSpPr>
        <p:pic>
          <p:nvPicPr>
            <p:cNvPr id="26685" name="Picture 4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8" y="528"/>
              <a:ext cx="720"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86" name="Text Box 45"/>
            <p:cNvSpPr txBox="1">
              <a:spLocks noChangeArrowheads="1"/>
            </p:cNvSpPr>
            <p:nvPr/>
          </p:nvSpPr>
          <p:spPr bwMode="auto">
            <a:xfrm>
              <a:off x="1893" y="528"/>
              <a:ext cx="629"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E</a:t>
              </a:r>
            </a:p>
          </p:txBody>
        </p:sp>
      </p:grpSp>
      <p:grpSp>
        <p:nvGrpSpPr>
          <p:cNvPr id="5" name="Group 79"/>
          <p:cNvGrpSpPr>
            <a:grpSpLocks/>
          </p:cNvGrpSpPr>
          <p:nvPr/>
        </p:nvGrpSpPr>
        <p:grpSpPr bwMode="auto">
          <a:xfrm>
            <a:off x="3893735" y="990600"/>
            <a:ext cx="1282700" cy="781050"/>
            <a:chOff x="3272" y="960"/>
            <a:chExt cx="808" cy="492"/>
          </a:xfrm>
        </p:grpSpPr>
        <p:pic>
          <p:nvPicPr>
            <p:cNvPr id="26683" name="Picture 4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60" y="960"/>
              <a:ext cx="720" cy="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84" name="Text Box 47"/>
            <p:cNvSpPr txBox="1">
              <a:spLocks noChangeArrowheads="1"/>
            </p:cNvSpPr>
            <p:nvPr/>
          </p:nvSpPr>
          <p:spPr bwMode="auto">
            <a:xfrm>
              <a:off x="3272" y="1278"/>
              <a:ext cx="63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K</a:t>
              </a:r>
            </a:p>
          </p:txBody>
        </p:sp>
      </p:grpSp>
      <p:grpSp>
        <p:nvGrpSpPr>
          <p:cNvPr id="6" name="Group 80"/>
          <p:cNvGrpSpPr>
            <a:grpSpLocks/>
          </p:cNvGrpSpPr>
          <p:nvPr/>
        </p:nvGrpSpPr>
        <p:grpSpPr bwMode="auto">
          <a:xfrm>
            <a:off x="5370110" y="1143000"/>
            <a:ext cx="1311275" cy="781050"/>
            <a:chOff x="4310" y="960"/>
            <a:chExt cx="826" cy="492"/>
          </a:xfrm>
        </p:grpSpPr>
        <p:pic>
          <p:nvPicPr>
            <p:cNvPr id="26681" name="Picture 4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6" y="960"/>
              <a:ext cx="720"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82" name="Text Box 49"/>
            <p:cNvSpPr txBox="1">
              <a:spLocks noChangeArrowheads="1"/>
            </p:cNvSpPr>
            <p:nvPr/>
          </p:nvSpPr>
          <p:spPr bwMode="auto">
            <a:xfrm>
              <a:off x="4310" y="1278"/>
              <a:ext cx="63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C</a:t>
              </a:r>
            </a:p>
          </p:txBody>
        </p:sp>
      </p:grpSp>
      <p:grpSp>
        <p:nvGrpSpPr>
          <p:cNvPr id="7" name="Group 74"/>
          <p:cNvGrpSpPr>
            <a:grpSpLocks/>
          </p:cNvGrpSpPr>
          <p:nvPr/>
        </p:nvGrpSpPr>
        <p:grpSpPr bwMode="auto">
          <a:xfrm>
            <a:off x="1164823" y="4506913"/>
            <a:ext cx="1277937" cy="750887"/>
            <a:chOff x="1259" y="1968"/>
            <a:chExt cx="805" cy="473"/>
          </a:xfrm>
        </p:grpSpPr>
        <p:pic>
          <p:nvPicPr>
            <p:cNvPr id="26679" name="Picture 5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4" y="1968"/>
              <a:ext cx="720"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80" name="Text Box 53"/>
            <p:cNvSpPr txBox="1">
              <a:spLocks noChangeArrowheads="1"/>
            </p:cNvSpPr>
            <p:nvPr/>
          </p:nvSpPr>
          <p:spPr bwMode="auto">
            <a:xfrm>
              <a:off x="1259" y="1968"/>
              <a:ext cx="69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B2</a:t>
              </a:r>
            </a:p>
          </p:txBody>
        </p:sp>
      </p:grpSp>
      <p:grpSp>
        <p:nvGrpSpPr>
          <p:cNvPr id="8" name="Group 75"/>
          <p:cNvGrpSpPr>
            <a:grpSpLocks/>
          </p:cNvGrpSpPr>
          <p:nvPr/>
        </p:nvGrpSpPr>
        <p:grpSpPr bwMode="auto">
          <a:xfrm>
            <a:off x="6462310" y="5257800"/>
            <a:ext cx="1258888" cy="809625"/>
            <a:chOff x="2304" y="1968"/>
            <a:chExt cx="793" cy="510"/>
          </a:xfrm>
        </p:grpSpPr>
        <p:pic>
          <p:nvPicPr>
            <p:cNvPr id="26677" name="Picture 5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04" y="1968"/>
              <a:ext cx="720" cy="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8" name="Text Box 55"/>
            <p:cNvSpPr txBox="1">
              <a:spLocks noChangeArrowheads="1"/>
            </p:cNvSpPr>
            <p:nvPr/>
          </p:nvSpPr>
          <p:spPr bwMode="auto">
            <a:xfrm>
              <a:off x="2399" y="2304"/>
              <a:ext cx="69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B6</a:t>
              </a:r>
            </a:p>
          </p:txBody>
        </p:sp>
      </p:grpSp>
      <p:grpSp>
        <p:nvGrpSpPr>
          <p:cNvPr id="9" name="Group 73"/>
          <p:cNvGrpSpPr>
            <a:grpSpLocks/>
          </p:cNvGrpSpPr>
          <p:nvPr/>
        </p:nvGrpSpPr>
        <p:grpSpPr bwMode="auto">
          <a:xfrm>
            <a:off x="1879198" y="5551488"/>
            <a:ext cx="1325562" cy="773112"/>
            <a:chOff x="221" y="1956"/>
            <a:chExt cx="835" cy="487"/>
          </a:xfrm>
        </p:grpSpPr>
        <p:pic>
          <p:nvPicPr>
            <p:cNvPr id="26675" name="Picture 5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 y="1968"/>
              <a:ext cx="720" cy="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6" name="Text Box 56"/>
            <p:cNvSpPr txBox="1">
              <a:spLocks noChangeArrowheads="1"/>
            </p:cNvSpPr>
            <p:nvPr/>
          </p:nvSpPr>
          <p:spPr bwMode="auto">
            <a:xfrm>
              <a:off x="221" y="1956"/>
              <a:ext cx="69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B1</a:t>
              </a:r>
            </a:p>
          </p:txBody>
        </p:sp>
      </p:grpSp>
      <p:grpSp>
        <p:nvGrpSpPr>
          <p:cNvPr id="10" name="Group 82"/>
          <p:cNvGrpSpPr>
            <a:grpSpLocks/>
          </p:cNvGrpSpPr>
          <p:nvPr/>
        </p:nvGrpSpPr>
        <p:grpSpPr bwMode="auto">
          <a:xfrm>
            <a:off x="6808385" y="3162300"/>
            <a:ext cx="1292225" cy="757238"/>
            <a:chOff x="3266" y="1968"/>
            <a:chExt cx="814" cy="477"/>
          </a:xfrm>
        </p:grpSpPr>
        <p:pic>
          <p:nvPicPr>
            <p:cNvPr id="26673" name="Picture 5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60" y="1968"/>
              <a:ext cx="720" cy="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4" name="Text Box 58"/>
            <p:cNvSpPr txBox="1">
              <a:spLocks noChangeArrowheads="1"/>
            </p:cNvSpPr>
            <p:nvPr/>
          </p:nvSpPr>
          <p:spPr bwMode="auto">
            <a:xfrm>
              <a:off x="3266" y="1968"/>
              <a:ext cx="76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B12</a:t>
              </a:r>
            </a:p>
          </p:txBody>
        </p:sp>
      </p:grpSp>
      <p:grpSp>
        <p:nvGrpSpPr>
          <p:cNvPr id="11" name="Group 81"/>
          <p:cNvGrpSpPr>
            <a:grpSpLocks/>
          </p:cNvGrpSpPr>
          <p:nvPr/>
        </p:nvGrpSpPr>
        <p:grpSpPr bwMode="auto">
          <a:xfrm>
            <a:off x="6582960" y="2105025"/>
            <a:ext cx="1222375" cy="758825"/>
            <a:chOff x="4366" y="1968"/>
            <a:chExt cx="770" cy="478"/>
          </a:xfrm>
        </p:grpSpPr>
        <p:pic>
          <p:nvPicPr>
            <p:cNvPr id="26671" name="Picture 5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16" y="1968"/>
              <a:ext cx="720" cy="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2" name="Text Box 61"/>
            <p:cNvSpPr txBox="1">
              <a:spLocks noChangeArrowheads="1"/>
            </p:cNvSpPr>
            <p:nvPr/>
          </p:nvSpPr>
          <p:spPr bwMode="auto">
            <a:xfrm>
              <a:off x="4366" y="1968"/>
              <a:ext cx="45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Niacin</a:t>
              </a:r>
            </a:p>
          </p:txBody>
        </p:sp>
      </p:grpSp>
      <p:grpSp>
        <p:nvGrpSpPr>
          <p:cNvPr id="12" name="Group 76"/>
          <p:cNvGrpSpPr>
            <a:grpSpLocks/>
          </p:cNvGrpSpPr>
          <p:nvPr/>
        </p:nvGrpSpPr>
        <p:grpSpPr bwMode="auto">
          <a:xfrm>
            <a:off x="3466698" y="6038850"/>
            <a:ext cx="1185862" cy="757238"/>
            <a:chOff x="309" y="2832"/>
            <a:chExt cx="747" cy="477"/>
          </a:xfrm>
        </p:grpSpPr>
        <p:pic>
          <p:nvPicPr>
            <p:cNvPr id="26669" name="Picture 6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 y="2832"/>
              <a:ext cx="720" cy="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0" name="Text Box 63"/>
            <p:cNvSpPr txBox="1">
              <a:spLocks noChangeArrowheads="1"/>
            </p:cNvSpPr>
            <p:nvPr/>
          </p:nvSpPr>
          <p:spPr bwMode="auto">
            <a:xfrm>
              <a:off x="309" y="3150"/>
              <a:ext cx="627"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000" b="1">
                  <a:solidFill>
                    <a:schemeClr val="bg1"/>
                  </a:solidFill>
                </a:rPr>
                <a:t>Pantothenate</a:t>
              </a:r>
            </a:p>
          </p:txBody>
        </p:sp>
      </p:grpSp>
      <p:grpSp>
        <p:nvGrpSpPr>
          <p:cNvPr id="13" name="Group 77"/>
          <p:cNvGrpSpPr>
            <a:grpSpLocks/>
          </p:cNvGrpSpPr>
          <p:nvPr/>
        </p:nvGrpSpPr>
        <p:grpSpPr bwMode="auto">
          <a:xfrm>
            <a:off x="5143098" y="6000750"/>
            <a:ext cx="1150937" cy="760413"/>
            <a:chOff x="1344" y="2832"/>
            <a:chExt cx="725" cy="479"/>
          </a:xfrm>
        </p:grpSpPr>
        <p:pic>
          <p:nvPicPr>
            <p:cNvPr id="26667" name="Picture 6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44" y="2832"/>
              <a:ext cx="720"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8" name="Text Box 65"/>
            <p:cNvSpPr txBox="1">
              <a:spLocks noChangeArrowheads="1"/>
            </p:cNvSpPr>
            <p:nvPr/>
          </p:nvSpPr>
          <p:spPr bwMode="auto">
            <a:xfrm>
              <a:off x="1582" y="2832"/>
              <a:ext cx="487"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000" b="1">
                  <a:solidFill>
                    <a:schemeClr val="bg1"/>
                  </a:solidFill>
                </a:rPr>
                <a:t>Folic acid</a:t>
              </a:r>
            </a:p>
          </p:txBody>
        </p:sp>
      </p:grpSp>
      <p:grpSp>
        <p:nvGrpSpPr>
          <p:cNvPr id="14" name="Group 78"/>
          <p:cNvGrpSpPr>
            <a:grpSpLocks/>
          </p:cNvGrpSpPr>
          <p:nvPr/>
        </p:nvGrpSpPr>
        <p:grpSpPr bwMode="auto">
          <a:xfrm>
            <a:off x="6865535" y="4202113"/>
            <a:ext cx="1216025" cy="750887"/>
            <a:chOff x="2210" y="2880"/>
            <a:chExt cx="766" cy="473"/>
          </a:xfrm>
        </p:grpSpPr>
        <p:pic>
          <p:nvPicPr>
            <p:cNvPr id="26665" name="Picture 6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56" y="2880"/>
              <a:ext cx="720"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6" name="Text Box 67"/>
            <p:cNvSpPr txBox="1">
              <a:spLocks noChangeArrowheads="1"/>
            </p:cNvSpPr>
            <p:nvPr/>
          </p:nvSpPr>
          <p:spPr bwMode="auto">
            <a:xfrm>
              <a:off x="2210" y="2880"/>
              <a:ext cx="43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Biotin</a:t>
              </a:r>
            </a:p>
          </p:txBody>
        </p:sp>
      </p:grpSp>
      <p:pic>
        <p:nvPicPr>
          <p:cNvPr id="26641" name="Picture 7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95310" y="2133600"/>
            <a:ext cx="165417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42" name="Oval 83"/>
          <p:cNvSpPr>
            <a:spLocks noChangeArrowheads="1"/>
          </p:cNvSpPr>
          <p:nvPr/>
        </p:nvSpPr>
        <p:spPr bwMode="auto">
          <a:xfrm>
            <a:off x="2366560" y="1752600"/>
            <a:ext cx="4572000" cy="4267200"/>
          </a:xfrm>
          <a:prstGeom prst="ellipse">
            <a:avLst/>
          </a:prstGeom>
          <a:noFill/>
          <a:ln w="28575">
            <a:solidFill>
              <a:srgbClr val="0033CC"/>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endParaRPr lang="de-CH" altLang="en-US" sz="1400" b="1"/>
          </a:p>
        </p:txBody>
      </p:sp>
      <p:sp>
        <p:nvSpPr>
          <p:cNvPr id="26643" name="AutoShape 93" descr="Growth Tree Seminar"/>
          <p:cNvSpPr>
            <a:spLocks noChangeAspect="1" noChangeArrowheads="1"/>
          </p:cNvSpPr>
          <p:nvPr/>
        </p:nvSpPr>
        <p:spPr bwMode="auto">
          <a:xfrm>
            <a:off x="2999973" y="1819275"/>
            <a:ext cx="3152775"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endParaRPr lang="de-CH" altLang="en-US" sz="1400" b="1"/>
          </a:p>
        </p:txBody>
      </p:sp>
      <p:sp>
        <p:nvSpPr>
          <p:cNvPr id="26644" name="AutoShape 95" descr="Growth Tree Seminar"/>
          <p:cNvSpPr>
            <a:spLocks noChangeAspect="1" noChangeArrowheads="1"/>
          </p:cNvSpPr>
          <p:nvPr/>
        </p:nvSpPr>
        <p:spPr bwMode="auto">
          <a:xfrm>
            <a:off x="2999973" y="1819275"/>
            <a:ext cx="3152775"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endParaRPr lang="en-US" altLang="en-US" sz="1400" b="1"/>
          </a:p>
        </p:txBody>
      </p:sp>
      <p:grpSp>
        <p:nvGrpSpPr>
          <p:cNvPr id="26645" name="Group 117"/>
          <p:cNvGrpSpPr>
            <a:grpSpLocks/>
          </p:cNvGrpSpPr>
          <p:nvPr/>
        </p:nvGrpSpPr>
        <p:grpSpPr bwMode="auto">
          <a:xfrm>
            <a:off x="2899960" y="2286000"/>
            <a:ext cx="1047750" cy="762000"/>
            <a:chOff x="1824" y="1440"/>
            <a:chExt cx="660" cy="480"/>
          </a:xfrm>
        </p:grpSpPr>
        <p:pic>
          <p:nvPicPr>
            <p:cNvPr id="26663" name="Picture 97" descr="Vollbild anzeigen">
              <a:hlinkClick r:id="rId18"/>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016" y="1440"/>
              <a:ext cx="468"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4" name="Freeform 112"/>
            <p:cNvSpPr>
              <a:spLocks/>
            </p:cNvSpPr>
            <p:nvPr/>
          </p:nvSpPr>
          <p:spPr bwMode="auto">
            <a:xfrm rot="-450284">
              <a:off x="1824" y="1536"/>
              <a:ext cx="168" cy="336"/>
            </a:xfrm>
            <a:custGeom>
              <a:avLst/>
              <a:gdLst>
                <a:gd name="T0" fmla="*/ 72 w 168"/>
                <a:gd name="T1" fmla="*/ 0 h 336"/>
                <a:gd name="T2" fmla="*/ 24 w 168"/>
                <a:gd name="T3" fmla="*/ 48 h 336"/>
                <a:gd name="T4" fmla="*/ 24 w 168"/>
                <a:gd name="T5" fmla="*/ 192 h 336"/>
                <a:gd name="T6" fmla="*/ 168 w 168"/>
                <a:gd name="T7" fmla="*/ 336 h 336"/>
                <a:gd name="T8" fmla="*/ 0 60000 65536"/>
                <a:gd name="T9" fmla="*/ 0 60000 65536"/>
                <a:gd name="T10" fmla="*/ 0 60000 65536"/>
                <a:gd name="T11" fmla="*/ 0 60000 65536"/>
                <a:gd name="T12" fmla="*/ 0 w 168"/>
                <a:gd name="T13" fmla="*/ 0 h 336"/>
                <a:gd name="T14" fmla="*/ 168 w 168"/>
                <a:gd name="T15" fmla="*/ 336 h 336"/>
              </a:gdLst>
              <a:ahLst/>
              <a:cxnLst>
                <a:cxn ang="T8">
                  <a:pos x="T0" y="T1"/>
                </a:cxn>
                <a:cxn ang="T9">
                  <a:pos x="T2" y="T3"/>
                </a:cxn>
                <a:cxn ang="T10">
                  <a:pos x="T4" y="T5"/>
                </a:cxn>
                <a:cxn ang="T11">
                  <a:pos x="T6" y="T7"/>
                </a:cxn>
              </a:cxnLst>
              <a:rect l="T12" t="T13" r="T14" b="T15"/>
              <a:pathLst>
                <a:path w="168" h="336">
                  <a:moveTo>
                    <a:pt x="72" y="0"/>
                  </a:moveTo>
                  <a:cubicBezTo>
                    <a:pt x="52" y="8"/>
                    <a:pt x="32" y="16"/>
                    <a:pt x="24" y="48"/>
                  </a:cubicBezTo>
                  <a:cubicBezTo>
                    <a:pt x="16" y="80"/>
                    <a:pt x="0" y="144"/>
                    <a:pt x="24" y="192"/>
                  </a:cubicBezTo>
                  <a:cubicBezTo>
                    <a:pt x="48" y="240"/>
                    <a:pt x="108" y="288"/>
                    <a:pt x="168" y="336"/>
                  </a:cubicBezTo>
                </a:path>
              </a:pathLst>
            </a:custGeom>
            <a:noFill/>
            <a:ln w="28575" cmpd="sng">
              <a:solidFill>
                <a:srgbClr val="0033CC"/>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26646" name="Group 120"/>
          <p:cNvGrpSpPr>
            <a:grpSpLocks/>
          </p:cNvGrpSpPr>
          <p:nvPr/>
        </p:nvGrpSpPr>
        <p:grpSpPr bwMode="auto">
          <a:xfrm>
            <a:off x="2757085" y="3657600"/>
            <a:ext cx="1219200" cy="1752600"/>
            <a:chOff x="1734" y="2304"/>
            <a:chExt cx="768" cy="1104"/>
          </a:xfrm>
        </p:grpSpPr>
        <p:pic>
          <p:nvPicPr>
            <p:cNvPr id="26661" name="Picture 108" descr="Similar:7997144 : vista da vicino di attrezzi da vecchio meccanismo">
              <a:hlinkClick r:id="rId20"/>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734" y="2304"/>
              <a:ext cx="768"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2" name="Freeform 116"/>
            <p:cNvSpPr>
              <a:spLocks/>
            </p:cNvSpPr>
            <p:nvPr/>
          </p:nvSpPr>
          <p:spPr bwMode="auto">
            <a:xfrm>
              <a:off x="1824" y="3216"/>
              <a:ext cx="336" cy="192"/>
            </a:xfrm>
            <a:custGeom>
              <a:avLst/>
              <a:gdLst>
                <a:gd name="T0" fmla="*/ 0 w 336"/>
                <a:gd name="T1" fmla="*/ 96 h 192"/>
                <a:gd name="T2" fmla="*/ 144 w 336"/>
                <a:gd name="T3" fmla="*/ 192 h 192"/>
                <a:gd name="T4" fmla="*/ 288 w 336"/>
                <a:gd name="T5" fmla="*/ 96 h 192"/>
                <a:gd name="T6" fmla="*/ 336 w 336"/>
                <a:gd name="T7" fmla="*/ 0 h 192"/>
                <a:gd name="T8" fmla="*/ 0 60000 65536"/>
                <a:gd name="T9" fmla="*/ 0 60000 65536"/>
                <a:gd name="T10" fmla="*/ 0 60000 65536"/>
                <a:gd name="T11" fmla="*/ 0 60000 65536"/>
                <a:gd name="T12" fmla="*/ 0 w 336"/>
                <a:gd name="T13" fmla="*/ 0 h 192"/>
                <a:gd name="T14" fmla="*/ 336 w 336"/>
                <a:gd name="T15" fmla="*/ 192 h 192"/>
              </a:gdLst>
              <a:ahLst/>
              <a:cxnLst>
                <a:cxn ang="T8">
                  <a:pos x="T0" y="T1"/>
                </a:cxn>
                <a:cxn ang="T9">
                  <a:pos x="T2" y="T3"/>
                </a:cxn>
                <a:cxn ang="T10">
                  <a:pos x="T4" y="T5"/>
                </a:cxn>
                <a:cxn ang="T11">
                  <a:pos x="T6" y="T7"/>
                </a:cxn>
              </a:cxnLst>
              <a:rect l="T12" t="T13" r="T14" b="T15"/>
              <a:pathLst>
                <a:path w="336" h="192">
                  <a:moveTo>
                    <a:pt x="0" y="96"/>
                  </a:moveTo>
                  <a:cubicBezTo>
                    <a:pt x="48" y="144"/>
                    <a:pt x="96" y="192"/>
                    <a:pt x="144" y="192"/>
                  </a:cubicBezTo>
                  <a:cubicBezTo>
                    <a:pt x="192" y="192"/>
                    <a:pt x="256" y="128"/>
                    <a:pt x="288" y="96"/>
                  </a:cubicBezTo>
                  <a:cubicBezTo>
                    <a:pt x="320" y="64"/>
                    <a:pt x="328" y="32"/>
                    <a:pt x="336" y="0"/>
                  </a:cubicBezTo>
                </a:path>
              </a:pathLst>
            </a:custGeom>
            <a:noFill/>
            <a:ln w="28575" cap="flat" cmpd="sng">
              <a:solidFill>
                <a:srgbClr val="0033CC"/>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26647" name="Group 80"/>
          <p:cNvGrpSpPr>
            <a:grpSpLocks/>
          </p:cNvGrpSpPr>
          <p:nvPr/>
        </p:nvGrpSpPr>
        <p:grpSpPr bwMode="auto">
          <a:xfrm>
            <a:off x="2899960" y="3657600"/>
            <a:ext cx="942975" cy="1219200"/>
            <a:chOff x="96" y="2448"/>
            <a:chExt cx="594" cy="768"/>
          </a:xfrm>
        </p:grpSpPr>
        <p:pic>
          <p:nvPicPr>
            <p:cNvPr id="26659" name="Picture 7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6" y="2448"/>
              <a:ext cx="594"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0" name="Text Box 79"/>
            <p:cNvSpPr txBox="1">
              <a:spLocks noChangeArrowheads="1"/>
            </p:cNvSpPr>
            <p:nvPr/>
          </p:nvSpPr>
          <p:spPr bwMode="auto">
            <a:xfrm>
              <a:off x="148" y="2640"/>
              <a:ext cx="47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a:t>Body’s</a:t>
              </a:r>
            </a:p>
            <a:p>
              <a:pPr algn="ctr">
                <a:spcBef>
                  <a:spcPct val="0"/>
                </a:spcBef>
                <a:buFontTx/>
                <a:buNone/>
              </a:pPr>
              <a:r>
                <a:rPr lang="en-GB" altLang="en-US" sz="1400"/>
                <a:t>Energy</a:t>
              </a:r>
            </a:p>
            <a:p>
              <a:pPr algn="ctr">
                <a:spcBef>
                  <a:spcPct val="0"/>
                </a:spcBef>
                <a:buFontTx/>
                <a:buNone/>
              </a:pPr>
              <a:r>
                <a:rPr lang="en-GB" altLang="en-US" sz="1400" b="1"/>
                <a:t>ATP</a:t>
              </a:r>
            </a:p>
          </p:txBody>
        </p:sp>
      </p:grpSp>
      <p:pic>
        <p:nvPicPr>
          <p:cNvPr id="26648" name="Picture 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860398" y="2047875"/>
            <a:ext cx="1839912" cy="3484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880D5"/>
                </a:solidFill>
                <a:miter lim="800000"/>
                <a:headEnd/>
                <a:tailEnd/>
              </a14:hiddenLine>
            </a:ext>
            <a:ext uri="{AF507438-7753-43E0-B8FC-AC1667EBCBE1}">
              <a14:hiddenEffects xmlns:a14="http://schemas.microsoft.com/office/drawing/2010/main">
                <a:effectLst>
                  <a:outerShdw dist="17961" dir="2700000" algn="ctr" rotWithShape="0">
                    <a:srgbClr val="012D83"/>
                  </a:outerShdw>
                </a:effectLst>
              </a14:hiddenEffects>
            </a:ext>
          </a:extLst>
        </p:spPr>
      </p:pic>
      <p:sp>
        <p:nvSpPr>
          <p:cNvPr id="26649" name="Text Box 98"/>
          <p:cNvSpPr txBox="1">
            <a:spLocks noChangeArrowheads="1"/>
          </p:cNvSpPr>
          <p:nvPr/>
        </p:nvSpPr>
        <p:spPr bwMode="auto">
          <a:xfrm>
            <a:off x="2785660" y="2971800"/>
            <a:ext cx="14874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t>Cellular growth</a:t>
            </a:r>
          </a:p>
        </p:txBody>
      </p:sp>
      <p:sp>
        <p:nvSpPr>
          <p:cNvPr id="26650" name="Text Box 109"/>
          <p:cNvSpPr txBox="1">
            <a:spLocks noChangeArrowheads="1"/>
          </p:cNvSpPr>
          <p:nvPr/>
        </p:nvSpPr>
        <p:spPr bwMode="auto">
          <a:xfrm>
            <a:off x="2603098" y="4900613"/>
            <a:ext cx="17573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t>Enzyme-Cofactors</a:t>
            </a:r>
          </a:p>
        </p:txBody>
      </p:sp>
      <p:sp>
        <p:nvSpPr>
          <p:cNvPr id="26651" name="Text Box 88"/>
          <p:cNvSpPr txBox="1">
            <a:spLocks noChangeArrowheads="1"/>
          </p:cNvSpPr>
          <p:nvPr/>
        </p:nvSpPr>
        <p:spPr bwMode="auto">
          <a:xfrm>
            <a:off x="4963710" y="3519488"/>
            <a:ext cx="1955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t>Hormone regulation</a:t>
            </a:r>
          </a:p>
        </p:txBody>
      </p:sp>
      <p:sp>
        <p:nvSpPr>
          <p:cNvPr id="26652" name="Text Box 103"/>
          <p:cNvSpPr txBox="1">
            <a:spLocks noChangeArrowheads="1"/>
          </p:cNvSpPr>
          <p:nvPr/>
        </p:nvSpPr>
        <p:spPr bwMode="auto">
          <a:xfrm>
            <a:off x="5360585" y="4752975"/>
            <a:ext cx="1266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t>Antioxidants</a:t>
            </a:r>
          </a:p>
        </p:txBody>
      </p:sp>
      <p:grpSp>
        <p:nvGrpSpPr>
          <p:cNvPr id="26653" name="Group 118"/>
          <p:cNvGrpSpPr>
            <a:grpSpLocks/>
          </p:cNvGrpSpPr>
          <p:nvPr/>
        </p:nvGrpSpPr>
        <p:grpSpPr bwMode="auto">
          <a:xfrm>
            <a:off x="5308198" y="2497138"/>
            <a:ext cx="1296987" cy="1082675"/>
            <a:chOff x="3341" y="1632"/>
            <a:chExt cx="817" cy="682"/>
          </a:xfrm>
        </p:grpSpPr>
        <p:pic>
          <p:nvPicPr>
            <p:cNvPr id="26657" name="Picture 87" descr="pressure-regulato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341" y="1632"/>
              <a:ext cx="708" cy="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58" name="Freeform 114"/>
            <p:cNvSpPr>
              <a:spLocks/>
            </p:cNvSpPr>
            <p:nvPr/>
          </p:nvSpPr>
          <p:spPr bwMode="auto">
            <a:xfrm rot="1705250">
              <a:off x="3966" y="1728"/>
              <a:ext cx="192" cy="240"/>
            </a:xfrm>
            <a:custGeom>
              <a:avLst/>
              <a:gdLst>
                <a:gd name="T0" fmla="*/ 144 w 192"/>
                <a:gd name="T1" fmla="*/ 0 h 240"/>
                <a:gd name="T2" fmla="*/ 192 w 192"/>
                <a:gd name="T3" fmla="*/ 48 h 240"/>
                <a:gd name="T4" fmla="*/ 144 w 192"/>
                <a:gd name="T5" fmla="*/ 192 h 240"/>
                <a:gd name="T6" fmla="*/ 0 w 192"/>
                <a:gd name="T7" fmla="*/ 240 h 240"/>
                <a:gd name="T8" fmla="*/ 0 60000 65536"/>
                <a:gd name="T9" fmla="*/ 0 60000 65536"/>
                <a:gd name="T10" fmla="*/ 0 60000 65536"/>
                <a:gd name="T11" fmla="*/ 0 60000 65536"/>
                <a:gd name="T12" fmla="*/ 0 w 192"/>
                <a:gd name="T13" fmla="*/ 0 h 240"/>
                <a:gd name="T14" fmla="*/ 192 w 192"/>
                <a:gd name="T15" fmla="*/ 240 h 240"/>
              </a:gdLst>
              <a:ahLst/>
              <a:cxnLst>
                <a:cxn ang="T8">
                  <a:pos x="T0" y="T1"/>
                </a:cxn>
                <a:cxn ang="T9">
                  <a:pos x="T2" y="T3"/>
                </a:cxn>
                <a:cxn ang="T10">
                  <a:pos x="T4" y="T5"/>
                </a:cxn>
                <a:cxn ang="T11">
                  <a:pos x="T6" y="T7"/>
                </a:cxn>
              </a:cxnLst>
              <a:rect l="T12" t="T13" r="T14" b="T15"/>
              <a:pathLst>
                <a:path w="192" h="240">
                  <a:moveTo>
                    <a:pt x="144" y="0"/>
                  </a:moveTo>
                  <a:cubicBezTo>
                    <a:pt x="168" y="8"/>
                    <a:pt x="192" y="16"/>
                    <a:pt x="192" y="48"/>
                  </a:cubicBezTo>
                  <a:cubicBezTo>
                    <a:pt x="192" y="80"/>
                    <a:pt x="176" y="160"/>
                    <a:pt x="144" y="192"/>
                  </a:cubicBezTo>
                  <a:cubicBezTo>
                    <a:pt x="112" y="224"/>
                    <a:pt x="56" y="232"/>
                    <a:pt x="0" y="240"/>
                  </a:cubicBezTo>
                </a:path>
              </a:pathLst>
            </a:custGeom>
            <a:noFill/>
            <a:ln w="28575" cap="flat" cmpd="sng">
              <a:solidFill>
                <a:srgbClr val="0033CC"/>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26654" name="Group 119"/>
          <p:cNvGrpSpPr>
            <a:grpSpLocks/>
          </p:cNvGrpSpPr>
          <p:nvPr/>
        </p:nvGrpSpPr>
        <p:grpSpPr bwMode="auto">
          <a:xfrm>
            <a:off x="5417190" y="3962400"/>
            <a:ext cx="1073150" cy="1381125"/>
            <a:chOff x="3360" y="2496"/>
            <a:chExt cx="676" cy="870"/>
          </a:xfrm>
        </p:grpSpPr>
        <p:pic>
          <p:nvPicPr>
            <p:cNvPr id="26655" name="Picture 101" descr="Vollbild anzeigen">
              <a:hlinkClick r:id="rId25"/>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360" y="2496"/>
              <a:ext cx="528"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56" name="Freeform 115"/>
            <p:cNvSpPr>
              <a:spLocks/>
            </p:cNvSpPr>
            <p:nvPr/>
          </p:nvSpPr>
          <p:spPr bwMode="auto">
            <a:xfrm rot="820279">
              <a:off x="3604" y="3174"/>
              <a:ext cx="432" cy="192"/>
            </a:xfrm>
            <a:custGeom>
              <a:avLst/>
              <a:gdLst>
                <a:gd name="T0" fmla="*/ 14 w 480"/>
                <a:gd name="T1" fmla="*/ 135729 h 152"/>
                <a:gd name="T2" fmla="*/ 12 w 480"/>
                <a:gd name="T3" fmla="*/ 406450 h 152"/>
                <a:gd name="T4" fmla="*/ 5 w 480"/>
                <a:gd name="T5" fmla="*/ 269187 h 152"/>
                <a:gd name="T6" fmla="*/ 0 w 480"/>
                <a:gd name="T7" fmla="*/ 0 h 152"/>
                <a:gd name="T8" fmla="*/ 0 60000 65536"/>
                <a:gd name="T9" fmla="*/ 0 60000 65536"/>
                <a:gd name="T10" fmla="*/ 0 60000 65536"/>
                <a:gd name="T11" fmla="*/ 0 60000 65536"/>
                <a:gd name="T12" fmla="*/ 0 w 480"/>
                <a:gd name="T13" fmla="*/ 0 h 152"/>
                <a:gd name="T14" fmla="*/ 480 w 480"/>
                <a:gd name="T15" fmla="*/ 152 h 152"/>
              </a:gdLst>
              <a:ahLst/>
              <a:cxnLst>
                <a:cxn ang="T8">
                  <a:pos x="T0" y="T1"/>
                </a:cxn>
                <a:cxn ang="T9">
                  <a:pos x="T2" y="T3"/>
                </a:cxn>
                <a:cxn ang="T10">
                  <a:pos x="T4" y="T5"/>
                </a:cxn>
                <a:cxn ang="T11">
                  <a:pos x="T6" y="T7"/>
                </a:cxn>
              </a:cxnLst>
              <a:rect l="T12" t="T13" r="T14" b="T15"/>
              <a:pathLst>
                <a:path w="480" h="152">
                  <a:moveTo>
                    <a:pt x="480" y="48"/>
                  </a:moveTo>
                  <a:cubicBezTo>
                    <a:pt x="460" y="92"/>
                    <a:pt x="440" y="136"/>
                    <a:pt x="384" y="144"/>
                  </a:cubicBezTo>
                  <a:cubicBezTo>
                    <a:pt x="328" y="152"/>
                    <a:pt x="208" y="120"/>
                    <a:pt x="144" y="96"/>
                  </a:cubicBezTo>
                  <a:cubicBezTo>
                    <a:pt x="80" y="72"/>
                    <a:pt x="24" y="16"/>
                    <a:pt x="0" y="0"/>
                  </a:cubicBezTo>
                </a:path>
              </a:pathLst>
            </a:custGeom>
            <a:noFill/>
            <a:ln w="28575" cap="flat" cmpd="sng">
              <a:solidFill>
                <a:srgbClr val="0033CC"/>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grpSp>
      <p:sp>
        <p:nvSpPr>
          <p:cNvPr id="15" name="TextBox 14"/>
          <p:cNvSpPr txBox="1"/>
          <p:nvPr/>
        </p:nvSpPr>
        <p:spPr>
          <a:xfrm>
            <a:off x="198154" y="70509"/>
            <a:ext cx="3549074" cy="2185214"/>
          </a:xfrm>
          <a:prstGeom prst="rect">
            <a:avLst/>
          </a:prstGeom>
          <a:noFill/>
        </p:spPr>
        <p:txBody>
          <a:bodyPr wrap="square" rtlCol="0">
            <a:spAutoFit/>
          </a:bodyPr>
          <a:lstStyle/>
          <a:p>
            <a:r>
              <a:rPr lang="en-GB" sz="2000" b="1" dirty="0" smtClean="0">
                <a:solidFill>
                  <a:schemeClr val="tx1"/>
                </a:solidFill>
              </a:rPr>
              <a:t>Water soluble vitamins</a:t>
            </a:r>
          </a:p>
          <a:p>
            <a:r>
              <a:rPr lang="en-GB" sz="2000" dirty="0" smtClean="0">
                <a:solidFill>
                  <a:schemeClr val="tx1"/>
                </a:solidFill>
              </a:rPr>
              <a:t>Generally safe at much higher doses than the recommended daily allowance – only 4 have a  any upper tolerable limit, ranging from 2 to 70 times the RDA  </a:t>
            </a:r>
            <a:endParaRPr lang="en-GB" sz="2000"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3"/>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Picture 3" descr="C:\P&amp;G\B vits review revised\TCA cycle v2.tif"/>
          <p:cNvPicPr>
            <a:picLocks noChangeAspect="1" noChangeArrowheads="1"/>
          </p:cNvPicPr>
          <p:nvPr/>
        </p:nvPicPr>
        <p:blipFill>
          <a:blip r:embed="rId3">
            <a:extLst>
              <a:ext uri="{28A0092B-C50C-407E-A947-70E740481C1C}">
                <a14:useLocalDpi xmlns:a14="http://schemas.microsoft.com/office/drawing/2010/main" val="0"/>
              </a:ext>
            </a:extLst>
          </a:blip>
          <a:srcRect l="16667" t="20000" r="9305" b="16251"/>
          <a:stretch>
            <a:fillRect/>
          </a:stretch>
        </p:blipFill>
        <p:spPr bwMode="auto">
          <a:xfrm>
            <a:off x="800100" y="6350"/>
            <a:ext cx="7967663"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781672" y="571541"/>
            <a:ext cx="3333751" cy="458587"/>
          </a:xfrm>
          <a:prstGeom prst="rect">
            <a:avLst/>
          </a:prstGeom>
        </p:spPr>
        <p:txBody>
          <a:bodyPr wrap="square">
            <a:spAutoFit/>
          </a:bodyPr>
          <a:lstStyle/>
          <a:p>
            <a:pPr algn="just">
              <a:spcAft>
                <a:spcPts val="600"/>
              </a:spcAft>
            </a:pPr>
            <a:r>
              <a:rPr lang="en-GB" sz="2800" dirty="0" smtClean="0">
                <a:solidFill>
                  <a:schemeClr val="tx1"/>
                </a:solidFill>
              </a:rPr>
              <a:t>B VITAMINS</a:t>
            </a:r>
          </a:p>
        </p:txBody>
      </p:sp>
      <p:sp>
        <p:nvSpPr>
          <p:cNvPr id="10" name="Rectangle 9"/>
          <p:cNvSpPr/>
          <p:nvPr/>
        </p:nvSpPr>
        <p:spPr>
          <a:xfrm>
            <a:off x="5733551" y="1054946"/>
            <a:ext cx="2362699" cy="1268039"/>
          </a:xfrm>
          <a:prstGeom prst="rect">
            <a:avLst/>
          </a:prstGeom>
        </p:spPr>
        <p:txBody>
          <a:bodyPr wrap="square">
            <a:spAutoFit/>
          </a:bodyPr>
          <a:lstStyle/>
          <a:p>
            <a:pPr>
              <a:spcAft>
                <a:spcPts val="600"/>
              </a:spcAft>
            </a:pPr>
            <a:r>
              <a:rPr lang="en-GB" sz="2800" dirty="0" smtClean="0">
                <a:solidFill>
                  <a:schemeClr val="tx1"/>
                </a:solidFill>
              </a:rPr>
              <a:t>Cellular Energy</a:t>
            </a:r>
          </a:p>
          <a:p>
            <a:pPr>
              <a:spcAft>
                <a:spcPts val="600"/>
              </a:spcAft>
            </a:pPr>
            <a:r>
              <a:rPr lang="en-GB" sz="2800" dirty="0" smtClean="0">
                <a:solidFill>
                  <a:schemeClr val="tx1"/>
                </a:solidFill>
              </a:rPr>
              <a:t>Production</a:t>
            </a:r>
          </a:p>
        </p:txBody>
      </p:sp>
      <p:sp>
        <p:nvSpPr>
          <p:cNvPr id="2" name="Oval 1"/>
          <p:cNvSpPr/>
          <p:nvPr/>
        </p:nvSpPr>
        <p:spPr>
          <a:xfrm>
            <a:off x="2047873" y="2725165"/>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6238877" y="2470785"/>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1996439" y="1208723"/>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2609851" y="754441"/>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2824163" y="759202"/>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4181476" y="562947"/>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3957636" y="558143"/>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2606038" y="4515865"/>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6157908" y="423787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5262561" y="3582413"/>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5053010" y="3582414"/>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3290886" y="4025327"/>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5767380" y="548465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p:nvPr/>
        </p:nvSpPr>
        <p:spPr>
          <a:xfrm>
            <a:off x="5976933" y="5488430"/>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6187432" y="5487415"/>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6178865" y="4873050"/>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p:cNvSpPr/>
          <p:nvPr/>
        </p:nvSpPr>
        <p:spPr>
          <a:xfrm>
            <a:off x="6525575" y="3381396"/>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6740837" y="3382411"/>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5541642" y="547339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3264209" y="6519262"/>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3056569" y="6522883"/>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2828926" y="6522884"/>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5612956" y="6273598"/>
            <a:ext cx="1749198" cy="406265"/>
          </a:xfrm>
          <a:prstGeom prst="rect">
            <a:avLst/>
          </a:prstGeom>
          <a:noFill/>
        </p:spPr>
        <p:txBody>
          <a:bodyPr wrap="none" rtlCol="0">
            <a:spAutoFit/>
          </a:bodyPr>
          <a:lstStyle/>
          <a:p>
            <a:r>
              <a:rPr lang="en-GB" sz="2400" b="1" dirty="0" smtClean="0">
                <a:solidFill>
                  <a:srgbClr val="FF0000"/>
                </a:solidFill>
              </a:rPr>
              <a:t>= ENERGY</a:t>
            </a:r>
            <a:endParaRPr lang="en-GB" sz="2400" b="1" dirty="0">
              <a:solidFill>
                <a:srgbClr val="FF0000"/>
              </a:solidFill>
            </a:endParaRPr>
          </a:p>
        </p:txBody>
      </p:sp>
      <p:sp>
        <p:nvSpPr>
          <p:cNvPr id="29" name="TextBox 28"/>
          <p:cNvSpPr txBox="1"/>
          <p:nvPr/>
        </p:nvSpPr>
        <p:spPr>
          <a:xfrm>
            <a:off x="2959391" y="5695950"/>
            <a:ext cx="1023037" cy="249299"/>
          </a:xfrm>
          <a:prstGeom prst="rect">
            <a:avLst/>
          </a:prstGeom>
          <a:noFill/>
          <a:ln>
            <a:noFill/>
          </a:ln>
        </p:spPr>
        <p:txBody>
          <a:bodyPr wrap="none" rtlCol="0">
            <a:spAutoFit/>
          </a:bodyPr>
          <a:lstStyle/>
          <a:p>
            <a:r>
              <a:rPr lang="en-GB" sz="1200" b="1" dirty="0" smtClean="0">
                <a:solidFill>
                  <a:srgbClr val="FF0000"/>
                </a:solidFill>
              </a:rPr>
              <a:t>Superoxide</a:t>
            </a:r>
            <a:endParaRPr lang="en-GB" sz="1200" b="1" dirty="0">
              <a:solidFill>
                <a:srgbClr val="FF0000"/>
              </a:solidFill>
            </a:endParaRPr>
          </a:p>
        </p:txBody>
      </p:sp>
      <p:cxnSp>
        <p:nvCxnSpPr>
          <p:cNvPr id="30" name="Curved Connector 29"/>
          <p:cNvCxnSpPr>
            <a:endCxn id="29" idx="1"/>
          </p:cNvCxnSpPr>
          <p:nvPr/>
        </p:nvCxnSpPr>
        <p:spPr>
          <a:xfrm flipV="1">
            <a:off x="2552700" y="5820600"/>
            <a:ext cx="406691" cy="303976"/>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Curved Connector 30"/>
          <p:cNvCxnSpPr/>
          <p:nvPr/>
        </p:nvCxnSpPr>
        <p:spPr>
          <a:xfrm rot="10800000">
            <a:off x="3982428" y="5820600"/>
            <a:ext cx="304800" cy="304390"/>
          </a:xfrm>
          <a:prstGeom prst="curvedConnector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953027">
            <a:off x="1854521" y="5162186"/>
            <a:ext cx="782476" cy="782476"/>
          </a:xfrm>
          <a:prstGeom prst="rect">
            <a:avLst/>
          </a:prstGeom>
          <a:noFill/>
          <a:ln w="19050" cap="flat" cmpd="sng" algn="ctr">
            <a:no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2447872" y="5446651"/>
            <a:ext cx="1023037" cy="249299"/>
          </a:xfrm>
          <a:prstGeom prst="rect">
            <a:avLst/>
          </a:prstGeom>
          <a:noFill/>
          <a:ln>
            <a:noFill/>
          </a:ln>
        </p:spPr>
        <p:txBody>
          <a:bodyPr wrap="none" rtlCol="0">
            <a:spAutoFit/>
          </a:bodyPr>
          <a:lstStyle/>
          <a:p>
            <a:r>
              <a:rPr lang="en-GB" sz="1200" b="1" dirty="0" smtClean="0">
                <a:solidFill>
                  <a:srgbClr val="FF0000"/>
                </a:solidFill>
              </a:rPr>
              <a:t>Superoxide</a:t>
            </a:r>
            <a:endParaRPr lang="en-GB" sz="1200" b="1" dirty="0">
              <a:solidFill>
                <a:srgbClr val="FF0000"/>
              </a:solidFill>
            </a:endParaRPr>
          </a:p>
        </p:txBody>
      </p:sp>
      <p:sp>
        <p:nvSpPr>
          <p:cNvPr id="34" name="Oval 33"/>
          <p:cNvSpPr/>
          <p:nvPr/>
        </p:nvSpPr>
        <p:spPr>
          <a:xfrm>
            <a:off x="1238250" y="5038725"/>
            <a:ext cx="4114800" cy="130658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p:cNvSpPr txBox="1"/>
          <p:nvPr/>
        </p:nvSpPr>
        <p:spPr>
          <a:xfrm>
            <a:off x="3470909" y="5355722"/>
            <a:ext cx="1023037" cy="249299"/>
          </a:xfrm>
          <a:prstGeom prst="rect">
            <a:avLst/>
          </a:prstGeom>
          <a:noFill/>
          <a:ln>
            <a:noFill/>
          </a:ln>
        </p:spPr>
        <p:txBody>
          <a:bodyPr wrap="none" rtlCol="0">
            <a:spAutoFit/>
          </a:bodyPr>
          <a:lstStyle/>
          <a:p>
            <a:r>
              <a:rPr lang="en-GB" sz="1200" b="1" dirty="0" smtClean="0">
                <a:solidFill>
                  <a:srgbClr val="FF0000"/>
                </a:solidFill>
              </a:rPr>
              <a:t>Superoxide</a:t>
            </a:r>
            <a:endParaRPr lang="en-GB" sz="1200" b="1" dirty="0">
              <a:solidFill>
                <a:srgbClr val="FF0000"/>
              </a:solidFill>
            </a:endParaRPr>
          </a:p>
        </p:txBody>
      </p:sp>
    </p:spTree>
    <p:extLst>
      <p:ext uri="{BB962C8B-B14F-4D97-AF65-F5344CB8AC3E}">
        <p14:creationId xmlns:p14="http://schemas.microsoft.com/office/powerpoint/2010/main" val="24004120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0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2" grpId="0" animBg="1"/>
      <p:bldP spid="6" grpId="0" animBg="1"/>
      <p:bldP spid="7" grpId="0" animBg="1"/>
      <p:bldP spid="8"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 grpId="0"/>
      <p:bldP spid="29" grpId="0"/>
      <p:bldP spid="33" grpId="0"/>
      <p:bldP spid="34" grpId="0" animBg="1"/>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939" name="Picture 3" descr="C:\P&amp;G\B vits review revised\folate methionine cycles v2.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9545" y="-95250"/>
            <a:ext cx="8248218" cy="6979262"/>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7208520" y="2667000"/>
            <a:ext cx="1661160" cy="15392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6309360" y="5299052"/>
            <a:ext cx="2560320" cy="15392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4572000" y="5303520"/>
            <a:ext cx="2423160" cy="15392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289560" y="-19050"/>
            <a:ext cx="2743200" cy="19240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3230880" y="-34290"/>
            <a:ext cx="2865120" cy="19240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1402080" y="2941320"/>
            <a:ext cx="1950720" cy="15392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5783580" y="4008120"/>
            <a:ext cx="1424940" cy="640080"/>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3642358" y="260855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4742176" y="222374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5636260" y="1992568"/>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4264656" y="946764"/>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1670048" y="1203345"/>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1470658" y="1190645"/>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5033002" y="346580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3765544" y="414271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p:nvPr/>
        </p:nvSpPr>
        <p:spPr>
          <a:xfrm>
            <a:off x="5280644" y="3463310"/>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5336526" y="566417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5530834" y="567052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p:cNvSpPr/>
          <p:nvPr/>
        </p:nvSpPr>
        <p:spPr>
          <a:xfrm>
            <a:off x="6168386" y="5093271"/>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6181090" y="4536082"/>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6764018" y="4014428"/>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3846824" y="301495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5144756" y="5667310"/>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5325092" y="5848288"/>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p:cNvSpPr/>
          <p:nvPr/>
        </p:nvSpPr>
        <p:spPr>
          <a:xfrm>
            <a:off x="5525754" y="5854638"/>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7086600" y="6171562"/>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p:cNvSpPr/>
          <p:nvPr/>
        </p:nvSpPr>
        <p:spPr>
          <a:xfrm>
            <a:off x="4621520" y="4828519"/>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5144756" y="5845110"/>
            <a:ext cx="243840" cy="2057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6309360" y="5299052"/>
            <a:ext cx="2560320" cy="153924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p:cNvSpPr/>
          <p:nvPr/>
        </p:nvSpPr>
        <p:spPr>
          <a:xfrm>
            <a:off x="2270760" y="807720"/>
            <a:ext cx="975360" cy="883920"/>
          </a:xfrm>
          <a:prstGeom prst="ellipse">
            <a:avLst/>
          </a:prstGeom>
          <a:no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p:cNvSpPr txBox="1"/>
          <p:nvPr/>
        </p:nvSpPr>
        <p:spPr>
          <a:xfrm>
            <a:off x="2112829" y="1340550"/>
            <a:ext cx="543740" cy="275460"/>
          </a:xfrm>
          <a:prstGeom prst="rect">
            <a:avLst/>
          </a:prstGeom>
          <a:solidFill>
            <a:schemeClr val="bg1"/>
          </a:solidFill>
        </p:spPr>
        <p:txBody>
          <a:bodyPr wrap="none" rtlCol="0">
            <a:spAutoFit/>
          </a:bodyPr>
          <a:lstStyle/>
          <a:p>
            <a:r>
              <a:rPr lang="en-GB" b="1" dirty="0" smtClean="0">
                <a:solidFill>
                  <a:srgbClr val="FFC000"/>
                </a:solidFill>
              </a:rPr>
              <a:t>BH3</a:t>
            </a:r>
            <a:endParaRPr lang="en-GB" b="1" dirty="0">
              <a:solidFill>
                <a:srgbClr val="FFC000"/>
              </a:solidFill>
            </a:endParaRPr>
          </a:p>
        </p:txBody>
      </p:sp>
      <p:pic>
        <p:nvPicPr>
          <p:cNvPr id="4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2707189" y="673061"/>
            <a:ext cx="391238" cy="39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cap="flat" cmpd="sng" algn="ctr">
                <a:solidFill>
                  <a:srgbClr val="0880D5"/>
                </a:solidFill>
                <a:prstDash val="solid"/>
                <a:miter lim="800000"/>
                <a:headEnd type="none" w="med" len="med"/>
                <a:tailEnd type="none" w="med" len="med"/>
              </a14:hiddenLine>
            </a:ext>
          </a:extLst>
        </p:spPr>
      </p:pic>
      <p:sp>
        <p:nvSpPr>
          <p:cNvPr id="48" name="Rectangle 47"/>
          <p:cNvSpPr/>
          <p:nvPr/>
        </p:nvSpPr>
        <p:spPr>
          <a:xfrm>
            <a:off x="358139" y="167640"/>
            <a:ext cx="2740287" cy="520660"/>
          </a:xfrm>
          <a:prstGeom prst="rect">
            <a:avLst/>
          </a:prstGeom>
          <a:no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3360419" y="167640"/>
            <a:ext cx="2740287" cy="520660"/>
          </a:xfrm>
          <a:prstGeom prst="rect">
            <a:avLst/>
          </a:prstGeom>
          <a:no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p:cNvSpPr/>
          <p:nvPr/>
        </p:nvSpPr>
        <p:spPr>
          <a:xfrm>
            <a:off x="7594408" y="5106578"/>
            <a:ext cx="975360" cy="883920"/>
          </a:xfrm>
          <a:prstGeom prst="ellipse">
            <a:avLst/>
          </a:prstGeom>
          <a:solidFill>
            <a:schemeClr val="bg1"/>
          </a:solid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p:cNvSpPr txBox="1"/>
          <p:nvPr/>
        </p:nvSpPr>
        <p:spPr>
          <a:xfrm>
            <a:off x="7119886" y="5639408"/>
            <a:ext cx="1176925" cy="275460"/>
          </a:xfrm>
          <a:prstGeom prst="rect">
            <a:avLst/>
          </a:prstGeom>
          <a:solidFill>
            <a:schemeClr val="bg1"/>
          </a:solidFill>
        </p:spPr>
        <p:txBody>
          <a:bodyPr wrap="none" rtlCol="0">
            <a:spAutoFit/>
          </a:bodyPr>
          <a:lstStyle/>
          <a:p>
            <a:r>
              <a:rPr lang="en-GB" b="1" dirty="0" smtClean="0">
                <a:solidFill>
                  <a:srgbClr val="FFC000"/>
                </a:solidFill>
              </a:rPr>
              <a:t>Glutathione</a:t>
            </a:r>
            <a:endParaRPr lang="en-GB" b="1" dirty="0">
              <a:solidFill>
                <a:srgbClr val="FFC000"/>
              </a:solidFill>
            </a:endParaRPr>
          </a:p>
        </p:txBody>
      </p:sp>
      <p:pic>
        <p:nvPicPr>
          <p:cNvPr id="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8030837" y="4971919"/>
            <a:ext cx="391238" cy="39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cap="flat" cmpd="sng" algn="ctr">
                <a:solidFill>
                  <a:srgbClr val="0880D5"/>
                </a:solidFill>
                <a:prstDash val="solid"/>
                <a:miter lim="800000"/>
                <a:headEnd type="none" w="med" len="med"/>
                <a:tailEnd type="none" w="med" len="med"/>
              </a14:hiddenLine>
            </a:ext>
          </a:extLst>
        </p:spPr>
      </p:pic>
      <p:pic>
        <p:nvPicPr>
          <p:cNvPr id="5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5187788" y="6180608"/>
            <a:ext cx="391238" cy="39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cap="flat" cmpd="sng" algn="ctr">
                <a:solidFill>
                  <a:srgbClr val="0880D5"/>
                </a:solidFill>
                <a:prstDash val="solid"/>
                <a:miter lim="800000"/>
                <a:headEnd type="none" w="med" len="med"/>
                <a:tailEnd type="none" w="med" len="me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4"/>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11"/>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8"/>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1" nodeType="clickEffect">
                                  <p:stCondLst>
                                    <p:cond delay="0"/>
                                  </p:stCondLst>
                                  <p:childTnLst>
                                    <p:set>
                                      <p:cBhvr>
                                        <p:cTn id="86" dur="1" fill="hold">
                                          <p:stCondLst>
                                            <p:cond delay="0"/>
                                          </p:stCondLst>
                                        </p:cTn>
                                        <p:tgtEl>
                                          <p:spTgt spid="9"/>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grpId="1" nodeType="clickEffect">
                                  <p:stCondLst>
                                    <p:cond delay="0"/>
                                  </p:stCondLst>
                                  <p:childTnLst>
                                    <p:set>
                                      <p:cBhvr>
                                        <p:cTn id="94" dur="1" fill="hold">
                                          <p:stCondLst>
                                            <p:cond delay="0"/>
                                          </p:stCondLst>
                                        </p:cTn>
                                        <p:tgtEl>
                                          <p:spTgt spid="10"/>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5"/>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53"/>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4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52"/>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4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46"/>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47"/>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48"/>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5"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44" grpId="0" animBg="1"/>
      <p:bldP spid="45" grpId="0" animBg="1"/>
      <p:bldP spid="46" grpId="0" animBg="1"/>
      <p:bldP spid="48" grpId="0" animBg="1"/>
      <p:bldP spid="49" grpId="0" animBg="1"/>
      <p:bldP spid="50" grpId="0" animBg="1"/>
      <p:bldP spid="51"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42897" y="640080"/>
            <a:ext cx="8424866" cy="2580706"/>
          </a:xfrm>
          <a:prstGeom prst="rect">
            <a:avLst/>
          </a:prstGeom>
        </p:spPr>
        <p:txBody>
          <a:bodyPr wrap="square">
            <a:spAutoFit/>
          </a:bodyPr>
          <a:lstStyle/>
          <a:p>
            <a:pPr algn="l">
              <a:spcBef>
                <a:spcPts val="1200"/>
              </a:spcBef>
              <a:spcAft>
                <a:spcPts val="1200"/>
              </a:spcAft>
            </a:pPr>
            <a:r>
              <a:rPr lang="en-GB" sz="2400" b="1" dirty="0" smtClean="0">
                <a:solidFill>
                  <a:schemeClr val="tx1"/>
                </a:solidFill>
              </a:rPr>
              <a:t>B Vitamins</a:t>
            </a:r>
          </a:p>
          <a:p>
            <a:pPr marL="285750" indent="-285750" algn="l">
              <a:spcBef>
                <a:spcPts val="1200"/>
              </a:spcBef>
              <a:spcAft>
                <a:spcPts val="1200"/>
              </a:spcAft>
              <a:buFont typeface="Arial" panose="020B0604020202020204" pitchFamily="34" charset="0"/>
              <a:buChar char="•"/>
            </a:pPr>
            <a:r>
              <a:rPr lang="en-GB" sz="2000" dirty="0" smtClean="0">
                <a:solidFill>
                  <a:schemeClr val="tx1"/>
                </a:solidFill>
              </a:rPr>
              <a:t>Actively transported into the brain by dedicated transport mechanisms </a:t>
            </a:r>
          </a:p>
          <a:p>
            <a:pPr marL="285750" indent="-285750" algn="l">
              <a:spcBef>
                <a:spcPts val="1200"/>
              </a:spcBef>
              <a:spcAft>
                <a:spcPts val="1200"/>
              </a:spcAft>
              <a:buFont typeface="Arial" panose="020B0604020202020204" pitchFamily="34" charset="0"/>
              <a:buChar char="•"/>
            </a:pPr>
            <a:r>
              <a:rPr lang="en-GB" sz="2000" dirty="0" smtClean="0">
                <a:solidFill>
                  <a:schemeClr val="tx1"/>
                </a:solidFill>
              </a:rPr>
              <a:t>Concentrated at between 4 and 100 times the levels seen in the blood.</a:t>
            </a:r>
          </a:p>
          <a:p>
            <a:pPr marL="285750" indent="-285750" algn="l">
              <a:spcBef>
                <a:spcPts val="1200"/>
              </a:spcBef>
              <a:spcAft>
                <a:spcPts val="1200"/>
              </a:spcAft>
              <a:buFont typeface="Arial" panose="020B0604020202020204" pitchFamily="34" charset="0"/>
              <a:buChar char="•"/>
            </a:pPr>
            <a:r>
              <a:rPr lang="en-GB" sz="2000" dirty="0" smtClean="0">
                <a:solidFill>
                  <a:schemeClr val="tx1"/>
                </a:solidFill>
              </a:rPr>
              <a:t>High </a:t>
            </a:r>
            <a:r>
              <a:rPr lang="en-GB" sz="2000" dirty="0">
                <a:solidFill>
                  <a:schemeClr val="tx1"/>
                </a:solidFill>
              </a:rPr>
              <a:t>turnovers ranging from 8% to 100% per day in the brain</a:t>
            </a:r>
          </a:p>
          <a:p>
            <a:pPr marL="285750" indent="-285750" algn="l">
              <a:spcBef>
                <a:spcPts val="600"/>
              </a:spcBef>
              <a:spcAft>
                <a:spcPts val="600"/>
              </a:spcAft>
              <a:buFont typeface="Arial" panose="020B0604020202020204" pitchFamily="34" charset="0"/>
              <a:buChar char="•"/>
            </a:pPr>
            <a:endParaRPr lang="en-GB" sz="1800" dirty="0" smtClean="0">
              <a:solidFill>
                <a:schemeClr val="tx1"/>
              </a:solidFill>
            </a:endParaRPr>
          </a:p>
        </p:txBody>
      </p:sp>
      <p:sp>
        <p:nvSpPr>
          <p:cNvPr id="18" name="Title 17"/>
          <p:cNvSpPr>
            <a:spLocks noGrp="1"/>
          </p:cNvSpPr>
          <p:nvPr>
            <p:ph type="title"/>
          </p:nvPr>
        </p:nvSpPr>
        <p:spPr>
          <a:xfrm>
            <a:off x="457200" y="-46990"/>
            <a:ext cx="8229600" cy="687070"/>
          </a:xfrm>
        </p:spPr>
        <p:txBody>
          <a:bodyPr/>
          <a:lstStyle/>
          <a:p>
            <a:r>
              <a:rPr lang="en-GB" sz="2400" dirty="0" smtClean="0"/>
              <a:t>Water soluble vitamins and the brain</a:t>
            </a:r>
            <a:endParaRPr lang="en-GB" sz="2400" dirty="0"/>
          </a:p>
        </p:txBody>
      </p:sp>
      <p:sp>
        <p:nvSpPr>
          <p:cNvPr id="19" name="Rectangle 18"/>
          <p:cNvSpPr/>
          <p:nvPr/>
        </p:nvSpPr>
        <p:spPr>
          <a:xfrm>
            <a:off x="342897" y="2808753"/>
            <a:ext cx="1597745" cy="406265"/>
          </a:xfrm>
          <a:prstGeom prst="rect">
            <a:avLst/>
          </a:prstGeom>
        </p:spPr>
        <p:txBody>
          <a:bodyPr wrap="none">
            <a:spAutoFit/>
          </a:bodyPr>
          <a:lstStyle/>
          <a:p>
            <a:pPr algn="l"/>
            <a:r>
              <a:rPr lang="en-GB" sz="2400" b="1" dirty="0" smtClean="0">
                <a:solidFill>
                  <a:schemeClr val="tx1"/>
                </a:solidFill>
              </a:rPr>
              <a:t>Vitamin C</a:t>
            </a:r>
          </a:p>
        </p:txBody>
      </p:sp>
      <p:sp>
        <p:nvSpPr>
          <p:cNvPr id="11" name="Isosceles Triangle 10"/>
          <p:cNvSpPr/>
          <p:nvPr/>
        </p:nvSpPr>
        <p:spPr>
          <a:xfrm rot="16200000">
            <a:off x="4928880" y="2674889"/>
            <a:ext cx="718376" cy="6858428"/>
          </a:xfrm>
          <a:prstGeom prst="triangle">
            <a:avLst>
              <a:gd name="adj" fmla="val 484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p:cNvSpPr txBox="1"/>
          <p:nvPr/>
        </p:nvSpPr>
        <p:spPr>
          <a:xfrm>
            <a:off x="4372451" y="5981612"/>
            <a:ext cx="1747081" cy="275460"/>
          </a:xfrm>
          <a:prstGeom prst="rect">
            <a:avLst/>
          </a:prstGeom>
          <a:noFill/>
        </p:spPr>
        <p:txBody>
          <a:bodyPr wrap="none" rtlCol="0">
            <a:spAutoFit/>
          </a:bodyPr>
          <a:lstStyle/>
          <a:p>
            <a:r>
              <a:rPr lang="en-GB" b="1" dirty="0" smtClean="0">
                <a:solidFill>
                  <a:srgbClr val="FF0000"/>
                </a:solidFill>
              </a:rPr>
              <a:t>CONCENTRATION</a:t>
            </a:r>
            <a:endParaRPr lang="en-GB" b="1"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815" y="3690938"/>
            <a:ext cx="8820944" cy="147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872" y="3238896"/>
            <a:ext cx="8401368" cy="495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872" y="5077143"/>
            <a:ext cx="848444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020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11" grpId="0" animBg="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 descr="spac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125" y="2359025"/>
            <a:ext cx="95250"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p:cNvSpPr>
            <a:spLocks noGrp="1" noChangeArrowheads="1"/>
          </p:cNvSpPr>
          <p:nvPr>
            <p:ph type="title" idx="4294967295"/>
          </p:nvPr>
        </p:nvSpPr>
        <p:spPr>
          <a:xfrm>
            <a:off x="781343" y="-126612"/>
            <a:ext cx="6502400" cy="706437"/>
          </a:xfrm>
          <a:noFill/>
        </p:spPr>
        <p:txBody>
          <a:bodyPr/>
          <a:lstStyle/>
          <a:p>
            <a:pPr eaLnBrk="1" hangingPunct="1"/>
            <a:r>
              <a:rPr lang="en-GB" altLang="en-US" sz="2800" dirty="0" smtClean="0">
                <a:solidFill>
                  <a:schemeClr val="tx1"/>
                </a:solidFill>
              </a:rPr>
              <a:t>Vitamin deficiency</a:t>
            </a:r>
            <a:endParaRPr lang="en-US" altLang="en-US" sz="2800" dirty="0" smtClean="0">
              <a:solidFill>
                <a:schemeClr val="tx1"/>
              </a:solidFill>
            </a:endParaRPr>
          </a:p>
        </p:txBody>
      </p:sp>
      <p:grpSp>
        <p:nvGrpSpPr>
          <p:cNvPr id="7" name="Group 74"/>
          <p:cNvGrpSpPr>
            <a:grpSpLocks/>
          </p:cNvGrpSpPr>
          <p:nvPr/>
        </p:nvGrpSpPr>
        <p:grpSpPr bwMode="auto">
          <a:xfrm>
            <a:off x="652733" y="1413206"/>
            <a:ext cx="1200648" cy="616745"/>
            <a:chOff x="1259" y="1968"/>
            <a:chExt cx="805" cy="473"/>
          </a:xfrm>
        </p:grpSpPr>
        <p:pic>
          <p:nvPicPr>
            <p:cNvPr id="26679" name="Picture 5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4" y="1968"/>
              <a:ext cx="720"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80" name="Text Box 53"/>
            <p:cNvSpPr txBox="1">
              <a:spLocks noChangeArrowheads="1"/>
            </p:cNvSpPr>
            <p:nvPr/>
          </p:nvSpPr>
          <p:spPr bwMode="auto">
            <a:xfrm>
              <a:off x="1259" y="1968"/>
              <a:ext cx="69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dirty="0">
                  <a:solidFill>
                    <a:schemeClr val="bg1"/>
                  </a:solidFill>
                </a:rPr>
                <a:t>Vitamin B2</a:t>
              </a:r>
            </a:p>
          </p:txBody>
        </p:sp>
      </p:grpSp>
      <p:grpSp>
        <p:nvGrpSpPr>
          <p:cNvPr id="8" name="Group 75"/>
          <p:cNvGrpSpPr>
            <a:grpSpLocks/>
          </p:cNvGrpSpPr>
          <p:nvPr/>
        </p:nvGrpSpPr>
        <p:grpSpPr bwMode="auto">
          <a:xfrm>
            <a:off x="774666" y="3572064"/>
            <a:ext cx="1182751" cy="664990"/>
            <a:chOff x="2304" y="1968"/>
            <a:chExt cx="793" cy="510"/>
          </a:xfrm>
        </p:grpSpPr>
        <p:pic>
          <p:nvPicPr>
            <p:cNvPr id="26677" name="Picture 5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4" y="1968"/>
              <a:ext cx="720" cy="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8" name="Text Box 55"/>
            <p:cNvSpPr txBox="1">
              <a:spLocks noChangeArrowheads="1"/>
            </p:cNvSpPr>
            <p:nvPr/>
          </p:nvSpPr>
          <p:spPr bwMode="auto">
            <a:xfrm>
              <a:off x="2399" y="2304"/>
              <a:ext cx="69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B6</a:t>
              </a:r>
            </a:p>
          </p:txBody>
        </p:sp>
      </p:grpSp>
      <p:grpSp>
        <p:nvGrpSpPr>
          <p:cNvPr id="9" name="Group 73"/>
          <p:cNvGrpSpPr>
            <a:grpSpLocks/>
          </p:cNvGrpSpPr>
          <p:nvPr/>
        </p:nvGrpSpPr>
        <p:grpSpPr bwMode="auto">
          <a:xfrm>
            <a:off x="607166" y="678725"/>
            <a:ext cx="1245393" cy="635000"/>
            <a:chOff x="221" y="1956"/>
            <a:chExt cx="835" cy="487"/>
          </a:xfrm>
        </p:grpSpPr>
        <p:pic>
          <p:nvPicPr>
            <p:cNvPr id="26675" name="Picture 5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6" y="1968"/>
              <a:ext cx="720" cy="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6" name="Text Box 56"/>
            <p:cNvSpPr txBox="1">
              <a:spLocks noChangeArrowheads="1"/>
            </p:cNvSpPr>
            <p:nvPr/>
          </p:nvSpPr>
          <p:spPr bwMode="auto">
            <a:xfrm>
              <a:off x="221" y="1956"/>
              <a:ext cx="69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B1</a:t>
              </a:r>
            </a:p>
          </p:txBody>
        </p:sp>
      </p:grpSp>
      <p:grpSp>
        <p:nvGrpSpPr>
          <p:cNvPr id="10" name="Group 82"/>
          <p:cNvGrpSpPr>
            <a:grpSpLocks/>
          </p:cNvGrpSpPr>
          <p:nvPr/>
        </p:nvGrpSpPr>
        <p:grpSpPr bwMode="auto">
          <a:xfrm>
            <a:off x="634401" y="5714674"/>
            <a:ext cx="1214072" cy="621962"/>
            <a:chOff x="3266" y="1968"/>
            <a:chExt cx="814" cy="477"/>
          </a:xfrm>
        </p:grpSpPr>
        <p:pic>
          <p:nvPicPr>
            <p:cNvPr id="26673" name="Picture 5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60" y="1968"/>
              <a:ext cx="720" cy="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4" name="Text Box 58"/>
            <p:cNvSpPr txBox="1">
              <a:spLocks noChangeArrowheads="1"/>
            </p:cNvSpPr>
            <p:nvPr/>
          </p:nvSpPr>
          <p:spPr bwMode="auto">
            <a:xfrm>
              <a:off x="3266" y="1968"/>
              <a:ext cx="76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Vitamin B12</a:t>
              </a:r>
            </a:p>
          </p:txBody>
        </p:sp>
      </p:grpSp>
      <p:grpSp>
        <p:nvGrpSpPr>
          <p:cNvPr id="11" name="Group 81"/>
          <p:cNvGrpSpPr>
            <a:grpSpLocks/>
          </p:cNvGrpSpPr>
          <p:nvPr/>
        </p:nvGrpSpPr>
        <p:grpSpPr bwMode="auto">
          <a:xfrm>
            <a:off x="696486" y="2125560"/>
            <a:ext cx="1148447" cy="623265"/>
            <a:chOff x="4366" y="1968"/>
            <a:chExt cx="770" cy="478"/>
          </a:xfrm>
        </p:grpSpPr>
        <p:pic>
          <p:nvPicPr>
            <p:cNvPr id="26671" name="Picture 5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16" y="1968"/>
              <a:ext cx="720" cy="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2" name="Text Box 61"/>
            <p:cNvSpPr txBox="1">
              <a:spLocks noChangeArrowheads="1"/>
            </p:cNvSpPr>
            <p:nvPr/>
          </p:nvSpPr>
          <p:spPr bwMode="auto">
            <a:xfrm>
              <a:off x="4366" y="1968"/>
              <a:ext cx="45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Niacin</a:t>
              </a:r>
            </a:p>
          </p:txBody>
        </p:sp>
      </p:grpSp>
      <p:grpSp>
        <p:nvGrpSpPr>
          <p:cNvPr id="12" name="Group 76"/>
          <p:cNvGrpSpPr>
            <a:grpSpLocks/>
          </p:cNvGrpSpPr>
          <p:nvPr/>
        </p:nvGrpSpPr>
        <p:grpSpPr bwMode="auto">
          <a:xfrm>
            <a:off x="731875" y="2846604"/>
            <a:ext cx="1114142" cy="621962"/>
            <a:chOff x="309" y="2832"/>
            <a:chExt cx="747" cy="477"/>
          </a:xfrm>
        </p:grpSpPr>
        <p:pic>
          <p:nvPicPr>
            <p:cNvPr id="26669" name="Picture 6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6" y="2832"/>
              <a:ext cx="720" cy="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70" name="Text Box 63"/>
            <p:cNvSpPr txBox="1">
              <a:spLocks noChangeArrowheads="1"/>
            </p:cNvSpPr>
            <p:nvPr/>
          </p:nvSpPr>
          <p:spPr bwMode="auto">
            <a:xfrm>
              <a:off x="309" y="3150"/>
              <a:ext cx="627"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000" b="1" dirty="0" err="1">
                  <a:solidFill>
                    <a:schemeClr val="bg1"/>
                  </a:solidFill>
                </a:rPr>
                <a:t>Pantothenate</a:t>
              </a:r>
              <a:endParaRPr lang="en-GB" altLang="en-US" sz="1000" b="1" dirty="0">
                <a:solidFill>
                  <a:schemeClr val="bg1"/>
                </a:solidFill>
              </a:endParaRPr>
            </a:p>
          </p:txBody>
        </p:sp>
      </p:grpSp>
      <p:grpSp>
        <p:nvGrpSpPr>
          <p:cNvPr id="13" name="Group 77"/>
          <p:cNvGrpSpPr>
            <a:grpSpLocks/>
          </p:cNvGrpSpPr>
          <p:nvPr/>
        </p:nvGrpSpPr>
        <p:grpSpPr bwMode="auto">
          <a:xfrm>
            <a:off x="770937" y="4991052"/>
            <a:ext cx="1081329" cy="624570"/>
            <a:chOff x="1344" y="2832"/>
            <a:chExt cx="725" cy="479"/>
          </a:xfrm>
        </p:grpSpPr>
        <p:pic>
          <p:nvPicPr>
            <p:cNvPr id="26667" name="Picture 6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44" y="2832"/>
              <a:ext cx="720" cy="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8" name="Text Box 65"/>
            <p:cNvSpPr txBox="1">
              <a:spLocks noChangeArrowheads="1"/>
            </p:cNvSpPr>
            <p:nvPr/>
          </p:nvSpPr>
          <p:spPr bwMode="auto">
            <a:xfrm>
              <a:off x="1582" y="2832"/>
              <a:ext cx="487" cy="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000" b="1">
                  <a:solidFill>
                    <a:schemeClr val="bg1"/>
                  </a:solidFill>
                </a:rPr>
                <a:t>Folic acid</a:t>
              </a:r>
            </a:p>
          </p:txBody>
        </p:sp>
      </p:grpSp>
      <p:grpSp>
        <p:nvGrpSpPr>
          <p:cNvPr id="14" name="Group 78"/>
          <p:cNvGrpSpPr>
            <a:grpSpLocks/>
          </p:cNvGrpSpPr>
          <p:nvPr/>
        </p:nvGrpSpPr>
        <p:grpSpPr bwMode="auto">
          <a:xfrm>
            <a:off x="712734" y="4293098"/>
            <a:ext cx="1142481" cy="616745"/>
            <a:chOff x="2210" y="2880"/>
            <a:chExt cx="766" cy="473"/>
          </a:xfrm>
        </p:grpSpPr>
        <p:pic>
          <p:nvPicPr>
            <p:cNvPr id="26665" name="Picture 66"/>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56" y="2880"/>
              <a:ext cx="720" cy="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66" name="Text Box 67"/>
            <p:cNvSpPr txBox="1">
              <a:spLocks noChangeArrowheads="1"/>
            </p:cNvSpPr>
            <p:nvPr/>
          </p:nvSpPr>
          <p:spPr bwMode="auto">
            <a:xfrm>
              <a:off x="2210" y="2880"/>
              <a:ext cx="43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a:solidFill>
                    <a:schemeClr val="bg1"/>
                  </a:solidFill>
                </a:rPr>
                <a:t>Biotin</a:t>
              </a:r>
            </a:p>
          </p:txBody>
        </p:sp>
      </p:grpSp>
      <p:sp>
        <p:nvSpPr>
          <p:cNvPr id="26644" name="AutoShape 95" descr="Growth Tree Seminar"/>
          <p:cNvSpPr>
            <a:spLocks noChangeAspect="1" noChangeArrowheads="1"/>
          </p:cNvSpPr>
          <p:nvPr/>
        </p:nvSpPr>
        <p:spPr bwMode="auto">
          <a:xfrm>
            <a:off x="2999973" y="1819275"/>
            <a:ext cx="3152775"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endParaRPr lang="en-US" altLang="en-US" sz="1400" b="1"/>
          </a:p>
        </p:txBody>
      </p:sp>
      <p:sp>
        <p:nvSpPr>
          <p:cNvPr id="68" name="Rectangle 3"/>
          <p:cNvSpPr txBox="1">
            <a:spLocks noChangeArrowheads="1"/>
          </p:cNvSpPr>
          <p:nvPr/>
        </p:nvSpPr>
        <p:spPr bwMode="auto">
          <a:xfrm>
            <a:off x="1844809" y="1301557"/>
            <a:ext cx="4027473" cy="234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006600"/>
                </a:solidFill>
                <a:latin typeface="+mj-lt"/>
                <a:ea typeface="ＭＳ Ｐゴシック" pitchFamily="34" charset="-128"/>
                <a:cs typeface="+mj-cs"/>
              </a:defRPr>
            </a:lvl1pPr>
            <a:lvl2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2pPr>
            <a:lvl3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3pPr>
            <a:lvl4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4pPr>
            <a:lvl5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5pPr>
            <a:lvl6pPr marL="457200" algn="ctr" rtl="0" fontAlgn="base">
              <a:spcBef>
                <a:spcPct val="0"/>
              </a:spcBef>
              <a:spcAft>
                <a:spcPct val="0"/>
              </a:spcAft>
              <a:defRPr sz="3200">
                <a:solidFill>
                  <a:srgbClr val="006600"/>
                </a:solidFill>
                <a:latin typeface="Arial" pitchFamily="34" charset="0"/>
              </a:defRPr>
            </a:lvl6pPr>
            <a:lvl7pPr marL="914400" algn="ctr" rtl="0" fontAlgn="base">
              <a:spcBef>
                <a:spcPct val="0"/>
              </a:spcBef>
              <a:spcAft>
                <a:spcPct val="0"/>
              </a:spcAft>
              <a:defRPr sz="3200">
                <a:solidFill>
                  <a:srgbClr val="006600"/>
                </a:solidFill>
                <a:latin typeface="Arial" pitchFamily="34" charset="0"/>
              </a:defRPr>
            </a:lvl7pPr>
            <a:lvl8pPr marL="1371600" algn="ctr" rtl="0" fontAlgn="base">
              <a:spcBef>
                <a:spcPct val="0"/>
              </a:spcBef>
              <a:spcAft>
                <a:spcPct val="0"/>
              </a:spcAft>
              <a:defRPr sz="3200">
                <a:solidFill>
                  <a:srgbClr val="006600"/>
                </a:solidFill>
                <a:latin typeface="Arial" pitchFamily="34" charset="0"/>
              </a:defRPr>
            </a:lvl8pPr>
            <a:lvl9pPr marL="1828800" algn="ctr" rtl="0" fontAlgn="base">
              <a:spcBef>
                <a:spcPct val="0"/>
              </a:spcBef>
              <a:spcAft>
                <a:spcPct val="0"/>
              </a:spcAft>
              <a:defRPr sz="3200">
                <a:solidFill>
                  <a:srgbClr val="006600"/>
                </a:solidFill>
                <a:latin typeface="Arial" pitchFamily="34" charset="0"/>
              </a:defRPr>
            </a:lvl9pPr>
          </a:lstStyle>
          <a:p>
            <a:pPr marL="342900" indent="-342900" algn="l" eaLnBrk="1" hangingPunct="1">
              <a:lnSpc>
                <a:spcPct val="100000"/>
              </a:lnSpc>
              <a:buFont typeface="Arial" panose="020B0604020202020204" pitchFamily="34" charset="0"/>
              <a:buChar char="•"/>
            </a:pPr>
            <a:r>
              <a:rPr lang="en-GB" altLang="en-US" sz="2000" kern="0" dirty="0" smtClean="0">
                <a:solidFill>
                  <a:schemeClr val="tx1"/>
                </a:solidFill>
              </a:rPr>
              <a:t>Deficiency in each of the individual B vitamins is associated with brain dysfunction </a:t>
            </a:r>
          </a:p>
          <a:p>
            <a:pPr marL="342900" indent="-342900" algn="l" eaLnBrk="1" hangingPunct="1">
              <a:lnSpc>
                <a:spcPct val="100000"/>
              </a:lnSpc>
              <a:buFont typeface="Arial" panose="020B0604020202020204" pitchFamily="34" charset="0"/>
              <a:buChar char="•"/>
            </a:pPr>
            <a:endParaRPr lang="en-GB" altLang="en-US" sz="2000" kern="0" dirty="0" smtClean="0">
              <a:solidFill>
                <a:schemeClr val="tx1"/>
              </a:solidFill>
            </a:endParaRPr>
          </a:p>
          <a:p>
            <a:pPr marL="342900" indent="-342900" algn="l" eaLnBrk="1" hangingPunct="1">
              <a:lnSpc>
                <a:spcPct val="100000"/>
              </a:lnSpc>
              <a:buFont typeface="Arial" panose="020B0604020202020204" pitchFamily="34" charset="0"/>
              <a:buChar char="•"/>
            </a:pPr>
            <a:r>
              <a:rPr lang="en-GB" altLang="en-US" sz="2000" kern="0" dirty="0" smtClean="0">
                <a:solidFill>
                  <a:schemeClr val="tx1"/>
                </a:solidFill>
              </a:rPr>
              <a:t>Deficiency in vitamin </a:t>
            </a:r>
            <a:r>
              <a:rPr lang="en-GB" altLang="en-US" sz="2000" kern="0" dirty="0">
                <a:solidFill>
                  <a:schemeClr val="tx1"/>
                </a:solidFill>
              </a:rPr>
              <a:t>B</a:t>
            </a:r>
            <a:r>
              <a:rPr lang="en-GB" altLang="en-US" sz="2000" kern="0" baseline="-25000" dirty="0">
                <a:solidFill>
                  <a:schemeClr val="tx1"/>
                </a:solidFill>
              </a:rPr>
              <a:t>6</a:t>
            </a:r>
            <a:r>
              <a:rPr lang="en-GB" altLang="en-US" sz="2000" kern="0" dirty="0">
                <a:solidFill>
                  <a:schemeClr val="tx1"/>
                </a:solidFill>
              </a:rPr>
              <a:t> </a:t>
            </a:r>
            <a:r>
              <a:rPr lang="en-GB" altLang="en-US" sz="2000" kern="0" dirty="0" smtClean="0">
                <a:solidFill>
                  <a:schemeClr val="tx1"/>
                </a:solidFill>
              </a:rPr>
              <a:t>and, for a large percentage, vitamins B</a:t>
            </a:r>
            <a:r>
              <a:rPr lang="en-GB" altLang="en-US" sz="2000" kern="0" baseline="-25000" dirty="0" smtClean="0">
                <a:solidFill>
                  <a:schemeClr val="tx1"/>
                </a:solidFill>
              </a:rPr>
              <a:t>12</a:t>
            </a:r>
            <a:r>
              <a:rPr lang="en-GB" altLang="en-US" sz="2000" kern="0" dirty="0" smtClean="0">
                <a:solidFill>
                  <a:schemeClr val="tx1"/>
                </a:solidFill>
              </a:rPr>
              <a:t> or B</a:t>
            </a:r>
            <a:r>
              <a:rPr lang="en-GB" altLang="en-US" sz="2000" kern="0" baseline="-25000" dirty="0" smtClean="0">
                <a:solidFill>
                  <a:schemeClr val="tx1"/>
                </a:solidFill>
              </a:rPr>
              <a:t>9</a:t>
            </a:r>
            <a:r>
              <a:rPr lang="en-GB" altLang="en-US" sz="2000" kern="0" dirty="0" smtClean="0">
                <a:solidFill>
                  <a:schemeClr val="tx1"/>
                </a:solidFill>
              </a:rPr>
              <a:t> are primarily associated with  neurological symptoms.</a:t>
            </a:r>
            <a:endParaRPr lang="en-US" altLang="en-US" sz="2000" kern="0" dirty="0" smtClean="0">
              <a:solidFill>
                <a:schemeClr val="tx1"/>
              </a:solidFill>
            </a:endParaRPr>
          </a:p>
        </p:txBody>
      </p:sp>
      <p:grpSp>
        <p:nvGrpSpPr>
          <p:cNvPr id="106" name="Group 105"/>
          <p:cNvGrpSpPr/>
          <p:nvPr/>
        </p:nvGrpSpPr>
        <p:grpSpPr>
          <a:xfrm>
            <a:off x="5849808" y="129299"/>
            <a:ext cx="1795004" cy="6655164"/>
            <a:chOff x="5849808" y="129299"/>
            <a:chExt cx="1795004" cy="6655164"/>
          </a:xfrm>
        </p:grpSpPr>
        <p:sp>
          <p:nvSpPr>
            <p:cNvPr id="16" name="Rectangle 15"/>
            <p:cNvSpPr/>
            <p:nvPr/>
          </p:nvSpPr>
          <p:spPr>
            <a:xfrm>
              <a:off x="5872282" y="1100234"/>
              <a:ext cx="1772528" cy="876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dirty="0" smtClean="0">
                  <a:solidFill>
                    <a:schemeClr val="tx1"/>
                  </a:solidFill>
                </a:rPr>
                <a:t>Mood</a:t>
              </a:r>
            </a:p>
            <a:p>
              <a:pPr algn="ctr"/>
              <a:r>
                <a:rPr lang="en-GB" sz="2100" dirty="0" smtClean="0">
                  <a:solidFill>
                    <a:schemeClr val="tx1"/>
                  </a:solidFill>
                </a:rPr>
                <a:t>disorders</a:t>
              </a:r>
              <a:endParaRPr lang="en-GB" sz="2100" dirty="0">
                <a:solidFill>
                  <a:schemeClr val="tx1"/>
                </a:solidFill>
              </a:endParaRPr>
            </a:p>
          </p:txBody>
        </p:sp>
        <p:sp>
          <p:nvSpPr>
            <p:cNvPr id="70" name="Rectangle 69"/>
            <p:cNvSpPr/>
            <p:nvPr/>
          </p:nvSpPr>
          <p:spPr>
            <a:xfrm>
              <a:off x="5872282" y="129299"/>
              <a:ext cx="1772528" cy="876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dirty="0" smtClean="0">
                  <a:solidFill>
                    <a:schemeClr val="tx1"/>
                  </a:solidFill>
                </a:rPr>
                <a:t>Fatigue</a:t>
              </a:r>
            </a:p>
            <a:p>
              <a:pPr algn="ctr"/>
              <a:r>
                <a:rPr lang="en-GB" sz="2100" dirty="0" smtClean="0">
                  <a:solidFill>
                    <a:schemeClr val="tx1"/>
                  </a:solidFill>
                </a:rPr>
                <a:t>Tiredness</a:t>
              </a:r>
              <a:endParaRPr lang="en-GB" sz="2100" dirty="0">
                <a:solidFill>
                  <a:schemeClr val="tx1"/>
                </a:solidFill>
              </a:endParaRPr>
            </a:p>
          </p:txBody>
        </p:sp>
        <p:sp>
          <p:nvSpPr>
            <p:cNvPr id="71" name="Rectangle 70"/>
            <p:cNvSpPr/>
            <p:nvPr/>
          </p:nvSpPr>
          <p:spPr>
            <a:xfrm>
              <a:off x="5872280" y="2070233"/>
              <a:ext cx="1772529" cy="876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dirty="0" smtClean="0">
                  <a:solidFill>
                    <a:schemeClr val="tx1"/>
                  </a:solidFill>
                </a:rPr>
                <a:t>Cognitive</a:t>
              </a:r>
            </a:p>
          </p:txBody>
        </p:sp>
        <p:sp>
          <p:nvSpPr>
            <p:cNvPr id="72" name="Rectangle 71"/>
            <p:cNvSpPr/>
            <p:nvPr/>
          </p:nvSpPr>
          <p:spPr>
            <a:xfrm>
              <a:off x="5872282" y="3018389"/>
              <a:ext cx="1772530" cy="876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dirty="0" smtClean="0">
                  <a:solidFill>
                    <a:schemeClr val="tx1"/>
                  </a:solidFill>
                </a:rPr>
                <a:t>Personality</a:t>
              </a:r>
            </a:p>
            <a:p>
              <a:pPr algn="ctr"/>
              <a:r>
                <a:rPr lang="en-GB" sz="2100" dirty="0" smtClean="0">
                  <a:solidFill>
                    <a:schemeClr val="tx1"/>
                  </a:solidFill>
                </a:rPr>
                <a:t>Irritability</a:t>
              </a:r>
            </a:p>
          </p:txBody>
        </p:sp>
        <p:sp>
          <p:nvSpPr>
            <p:cNvPr id="73" name="Rectangle 72"/>
            <p:cNvSpPr/>
            <p:nvPr/>
          </p:nvSpPr>
          <p:spPr>
            <a:xfrm>
              <a:off x="5872279" y="3978401"/>
              <a:ext cx="1772530" cy="876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dirty="0" smtClean="0">
                  <a:solidFill>
                    <a:schemeClr val="tx1"/>
                  </a:solidFill>
                </a:rPr>
                <a:t>Psychosis</a:t>
              </a:r>
            </a:p>
          </p:txBody>
        </p:sp>
        <p:sp>
          <p:nvSpPr>
            <p:cNvPr id="74" name="Rectangle 73"/>
            <p:cNvSpPr/>
            <p:nvPr/>
          </p:nvSpPr>
          <p:spPr>
            <a:xfrm>
              <a:off x="5852156" y="4939198"/>
              <a:ext cx="1772530" cy="876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100" dirty="0">
                  <a:solidFill>
                    <a:schemeClr val="tx1"/>
                  </a:solidFill>
                </a:rPr>
                <a:t>Physiological brain damage</a:t>
              </a:r>
            </a:p>
          </p:txBody>
        </p:sp>
        <p:sp>
          <p:nvSpPr>
            <p:cNvPr id="120" name="Rectangle 119"/>
            <p:cNvSpPr/>
            <p:nvPr/>
          </p:nvSpPr>
          <p:spPr>
            <a:xfrm>
              <a:off x="5849808" y="5907542"/>
              <a:ext cx="1772530" cy="876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dirty="0" smtClean="0">
                  <a:solidFill>
                    <a:schemeClr val="tx1"/>
                  </a:solidFill>
                </a:rPr>
                <a:t>Seizures</a:t>
              </a:r>
            </a:p>
            <a:p>
              <a:pPr algn="ctr"/>
              <a:r>
                <a:rPr lang="en-GB" sz="2100" dirty="0" smtClean="0">
                  <a:solidFill>
                    <a:schemeClr val="tx1"/>
                  </a:solidFill>
                </a:rPr>
                <a:t>Convulsions</a:t>
              </a:r>
            </a:p>
          </p:txBody>
        </p:sp>
      </p:grpSp>
      <p:grpSp>
        <p:nvGrpSpPr>
          <p:cNvPr id="112" name="Group 111"/>
          <p:cNvGrpSpPr/>
          <p:nvPr/>
        </p:nvGrpSpPr>
        <p:grpSpPr>
          <a:xfrm>
            <a:off x="1844809" y="464234"/>
            <a:ext cx="4027473" cy="5881769"/>
            <a:chOff x="1844809" y="464234"/>
            <a:chExt cx="4027473" cy="5881769"/>
          </a:xfrm>
        </p:grpSpPr>
        <p:grpSp>
          <p:nvGrpSpPr>
            <p:cNvPr id="105" name="Group 104"/>
            <p:cNvGrpSpPr/>
            <p:nvPr/>
          </p:nvGrpSpPr>
          <p:grpSpPr>
            <a:xfrm>
              <a:off x="1844809" y="464234"/>
              <a:ext cx="4027473" cy="5881769"/>
              <a:chOff x="1844809" y="464234"/>
              <a:chExt cx="4027473" cy="5881769"/>
            </a:xfrm>
          </p:grpSpPr>
          <p:sp>
            <p:nvSpPr>
              <p:cNvPr id="103" name="Rectangle 102"/>
              <p:cNvSpPr/>
              <p:nvPr/>
            </p:nvSpPr>
            <p:spPr>
              <a:xfrm>
                <a:off x="1855215" y="464234"/>
                <a:ext cx="3870336" cy="39158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2" name="Group 101"/>
              <p:cNvGrpSpPr/>
              <p:nvPr/>
            </p:nvGrpSpPr>
            <p:grpSpPr>
              <a:xfrm>
                <a:off x="1844809" y="567760"/>
                <a:ext cx="4027473" cy="5778243"/>
                <a:chOff x="1844809" y="567760"/>
                <a:chExt cx="4027473" cy="5778243"/>
              </a:xfrm>
            </p:grpSpPr>
            <p:cxnSp>
              <p:nvCxnSpPr>
                <p:cNvPr id="18" name="Straight Connector 17"/>
                <p:cNvCxnSpPr>
                  <a:stCxn id="26675" idx="3"/>
                  <a:endCxn id="70" idx="1"/>
                </p:cNvCxnSpPr>
                <p:nvPr/>
              </p:nvCxnSpPr>
              <p:spPr>
                <a:xfrm flipV="1">
                  <a:off x="1852559" y="567760"/>
                  <a:ext cx="4019723" cy="436289"/>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26675" idx="3"/>
                  <a:endCxn id="16" idx="1"/>
                </p:cNvCxnSpPr>
                <p:nvPr/>
              </p:nvCxnSpPr>
              <p:spPr>
                <a:xfrm>
                  <a:off x="1852559" y="1004049"/>
                  <a:ext cx="4019723" cy="53464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26675" idx="3"/>
                  <a:endCxn id="71" idx="1"/>
                </p:cNvCxnSpPr>
                <p:nvPr/>
              </p:nvCxnSpPr>
              <p:spPr>
                <a:xfrm>
                  <a:off x="1852559" y="1004049"/>
                  <a:ext cx="4019721" cy="1504645"/>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a:stCxn id="26675" idx="3"/>
                  <a:endCxn id="72" idx="1"/>
                </p:cNvCxnSpPr>
                <p:nvPr/>
              </p:nvCxnSpPr>
              <p:spPr>
                <a:xfrm>
                  <a:off x="1852559" y="1004049"/>
                  <a:ext cx="4019723" cy="2452801"/>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26675" idx="3"/>
                  <a:endCxn id="74" idx="1"/>
                </p:cNvCxnSpPr>
                <p:nvPr/>
              </p:nvCxnSpPr>
              <p:spPr>
                <a:xfrm>
                  <a:off x="1852559" y="1004049"/>
                  <a:ext cx="3999597" cy="4373610"/>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26679" idx="3"/>
                  <a:endCxn id="70" idx="1"/>
                </p:cNvCxnSpPr>
                <p:nvPr/>
              </p:nvCxnSpPr>
              <p:spPr>
                <a:xfrm flipV="1">
                  <a:off x="1853381" y="567760"/>
                  <a:ext cx="4018901" cy="1153819"/>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endCxn id="72" idx="1"/>
                </p:cNvCxnSpPr>
                <p:nvPr/>
              </p:nvCxnSpPr>
              <p:spPr>
                <a:xfrm>
                  <a:off x="1844809" y="1721578"/>
                  <a:ext cx="4027473" cy="1735272"/>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a:stCxn id="26679" idx="3"/>
                  <a:endCxn id="71" idx="1"/>
                </p:cNvCxnSpPr>
                <p:nvPr/>
              </p:nvCxnSpPr>
              <p:spPr>
                <a:xfrm>
                  <a:off x="1853381" y="1721579"/>
                  <a:ext cx="4018899" cy="787115"/>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a:stCxn id="26671" idx="3"/>
                  <a:endCxn id="16" idx="1"/>
                </p:cNvCxnSpPr>
                <p:nvPr/>
              </p:nvCxnSpPr>
              <p:spPr>
                <a:xfrm flipV="1">
                  <a:off x="1844933" y="1538695"/>
                  <a:ext cx="4027349" cy="898498"/>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26671" idx="3"/>
                  <a:endCxn id="71" idx="1"/>
                </p:cNvCxnSpPr>
                <p:nvPr/>
              </p:nvCxnSpPr>
              <p:spPr>
                <a:xfrm>
                  <a:off x="1844933" y="2437193"/>
                  <a:ext cx="4027347" cy="71501"/>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a:stCxn id="26671" idx="3"/>
                  <a:endCxn id="72" idx="1"/>
                </p:cNvCxnSpPr>
                <p:nvPr/>
              </p:nvCxnSpPr>
              <p:spPr>
                <a:xfrm>
                  <a:off x="1844933" y="2437193"/>
                  <a:ext cx="4027349" cy="1019657"/>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a:stCxn id="26671" idx="3"/>
                  <a:endCxn id="73" idx="1"/>
                </p:cNvCxnSpPr>
                <p:nvPr/>
              </p:nvCxnSpPr>
              <p:spPr>
                <a:xfrm>
                  <a:off x="1844933" y="2437193"/>
                  <a:ext cx="4027346" cy="1979669"/>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26669" idx="3"/>
                  <a:endCxn id="74" idx="1"/>
                </p:cNvCxnSpPr>
                <p:nvPr/>
              </p:nvCxnSpPr>
              <p:spPr>
                <a:xfrm>
                  <a:off x="1846017" y="3157585"/>
                  <a:ext cx="4006139" cy="2220074"/>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26669" idx="3"/>
                  <a:endCxn id="72" idx="1"/>
                </p:cNvCxnSpPr>
                <p:nvPr/>
              </p:nvCxnSpPr>
              <p:spPr>
                <a:xfrm>
                  <a:off x="1846017" y="3157585"/>
                  <a:ext cx="4026265" cy="299265"/>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26677" idx="3"/>
                  <a:endCxn id="16" idx="1"/>
                </p:cNvCxnSpPr>
                <p:nvPr/>
              </p:nvCxnSpPr>
              <p:spPr>
                <a:xfrm flipV="1">
                  <a:off x="1848538" y="1538695"/>
                  <a:ext cx="4023744" cy="2345002"/>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stCxn id="26677" idx="3"/>
                  <a:endCxn id="71" idx="1"/>
                </p:cNvCxnSpPr>
                <p:nvPr/>
              </p:nvCxnSpPr>
              <p:spPr>
                <a:xfrm flipV="1">
                  <a:off x="1848538" y="2508694"/>
                  <a:ext cx="4023742" cy="1375003"/>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stCxn id="26677" idx="3"/>
                  <a:endCxn id="72" idx="1"/>
                </p:cNvCxnSpPr>
                <p:nvPr/>
              </p:nvCxnSpPr>
              <p:spPr>
                <a:xfrm flipV="1">
                  <a:off x="1848538" y="3456850"/>
                  <a:ext cx="4023744" cy="426847"/>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stCxn id="26677" idx="3"/>
                  <a:endCxn id="120" idx="1"/>
                </p:cNvCxnSpPr>
                <p:nvPr/>
              </p:nvCxnSpPr>
              <p:spPr>
                <a:xfrm>
                  <a:off x="1848538" y="3883697"/>
                  <a:ext cx="4001270" cy="246230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stCxn id="26665" idx="3"/>
                </p:cNvCxnSpPr>
                <p:nvPr/>
              </p:nvCxnSpPr>
              <p:spPr>
                <a:xfrm flipV="1">
                  <a:off x="1855215" y="567760"/>
                  <a:ext cx="3994593" cy="4033711"/>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stCxn id="26665" idx="3"/>
                  <a:endCxn id="120" idx="1"/>
                </p:cNvCxnSpPr>
                <p:nvPr/>
              </p:nvCxnSpPr>
              <p:spPr>
                <a:xfrm>
                  <a:off x="1855215" y="4601471"/>
                  <a:ext cx="3994593" cy="1744532"/>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stCxn id="26665" idx="3"/>
                  <a:endCxn id="73" idx="1"/>
                </p:cNvCxnSpPr>
                <p:nvPr/>
              </p:nvCxnSpPr>
              <p:spPr>
                <a:xfrm flipV="1">
                  <a:off x="1855215" y="4416862"/>
                  <a:ext cx="4017064" cy="184609"/>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a:stCxn id="26667" idx="3"/>
                  <a:endCxn id="16" idx="1"/>
                </p:cNvCxnSpPr>
                <p:nvPr/>
              </p:nvCxnSpPr>
              <p:spPr>
                <a:xfrm flipV="1">
                  <a:off x="1844809" y="1538695"/>
                  <a:ext cx="4027473" cy="3764642"/>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a:stCxn id="26667" idx="3"/>
                  <a:endCxn id="71" idx="1"/>
                </p:cNvCxnSpPr>
                <p:nvPr/>
              </p:nvCxnSpPr>
              <p:spPr>
                <a:xfrm flipV="1">
                  <a:off x="1844809" y="2508694"/>
                  <a:ext cx="4027471" cy="2794643"/>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a:stCxn id="26667" idx="3"/>
                  <a:endCxn id="72" idx="1"/>
                </p:cNvCxnSpPr>
                <p:nvPr/>
              </p:nvCxnSpPr>
              <p:spPr>
                <a:xfrm flipV="1">
                  <a:off x="1844809" y="3456850"/>
                  <a:ext cx="4027473" cy="1846487"/>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stCxn id="26667" idx="3"/>
                  <a:endCxn id="73" idx="1"/>
                </p:cNvCxnSpPr>
                <p:nvPr/>
              </p:nvCxnSpPr>
              <p:spPr>
                <a:xfrm flipV="1">
                  <a:off x="1844809" y="4416862"/>
                  <a:ext cx="4027470" cy="886475"/>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a:stCxn id="26673" idx="3"/>
                  <a:endCxn id="16" idx="1"/>
                </p:cNvCxnSpPr>
                <p:nvPr/>
              </p:nvCxnSpPr>
              <p:spPr>
                <a:xfrm flipV="1">
                  <a:off x="1848473" y="1538695"/>
                  <a:ext cx="4023809" cy="4486960"/>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a:stCxn id="26673" idx="3"/>
                  <a:endCxn id="71" idx="1"/>
                </p:cNvCxnSpPr>
                <p:nvPr/>
              </p:nvCxnSpPr>
              <p:spPr>
                <a:xfrm flipV="1">
                  <a:off x="1848473" y="2508694"/>
                  <a:ext cx="4023807" cy="3516961"/>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a:stCxn id="26673" idx="3"/>
                  <a:endCxn id="72" idx="1"/>
                </p:cNvCxnSpPr>
                <p:nvPr/>
              </p:nvCxnSpPr>
              <p:spPr>
                <a:xfrm flipV="1">
                  <a:off x="1848473" y="3456850"/>
                  <a:ext cx="4023809" cy="2568805"/>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stCxn id="26673" idx="3"/>
                  <a:endCxn id="73" idx="1"/>
                </p:cNvCxnSpPr>
                <p:nvPr/>
              </p:nvCxnSpPr>
              <p:spPr>
                <a:xfrm flipV="1">
                  <a:off x="1848473" y="4416862"/>
                  <a:ext cx="4023806" cy="1608793"/>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grpSp>
        </p:grpSp>
        <p:cxnSp>
          <p:nvCxnSpPr>
            <p:cNvPr id="176" name="Straight Connector 175"/>
            <p:cNvCxnSpPr>
              <a:stCxn id="26673" idx="3"/>
              <a:endCxn id="74" idx="1"/>
            </p:cNvCxnSpPr>
            <p:nvPr/>
          </p:nvCxnSpPr>
          <p:spPr>
            <a:xfrm flipV="1">
              <a:off x="1848473" y="5377659"/>
              <a:ext cx="4003683" cy="64799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88547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 name="Group 19"/>
          <p:cNvGrpSpPr/>
          <p:nvPr/>
        </p:nvGrpSpPr>
        <p:grpSpPr>
          <a:xfrm>
            <a:off x="1787877" y="1978958"/>
            <a:ext cx="4640235" cy="4435523"/>
            <a:chOff x="4531057" y="1610436"/>
            <a:chExt cx="3548417" cy="3315298"/>
          </a:xfrm>
        </p:grpSpPr>
        <p:grpSp>
          <p:nvGrpSpPr>
            <p:cNvPr id="4" name="Group 17"/>
            <p:cNvGrpSpPr/>
            <p:nvPr/>
          </p:nvGrpSpPr>
          <p:grpSpPr>
            <a:xfrm>
              <a:off x="4531057" y="1701425"/>
              <a:ext cx="3548417" cy="3207224"/>
              <a:chOff x="988080" y="2724026"/>
              <a:chExt cx="4104456" cy="4032448"/>
            </a:xfrm>
          </p:grpSpPr>
          <p:grpSp>
            <p:nvGrpSpPr>
              <p:cNvPr id="5" name="Group 7"/>
              <p:cNvGrpSpPr/>
              <p:nvPr/>
            </p:nvGrpSpPr>
            <p:grpSpPr>
              <a:xfrm>
                <a:off x="988080" y="2724026"/>
                <a:ext cx="4104456" cy="4032448"/>
                <a:chOff x="467544" y="2420888"/>
                <a:chExt cx="4104456" cy="4032448"/>
              </a:xfrm>
            </p:grpSpPr>
            <p:sp>
              <p:nvSpPr>
                <p:cNvPr id="11" name="Rectangle 10"/>
                <p:cNvSpPr/>
                <p:nvPr/>
              </p:nvSpPr>
              <p:spPr>
                <a:xfrm>
                  <a:off x="1262464" y="3435750"/>
                  <a:ext cx="2470840" cy="246057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2" descr="http://rlv.zcache.com/da_vinci_vitruvian_man_sticker-p217055436172170951qjcl_400.jpg"/>
                <p:cNvPicPr>
                  <a:picLocks noChangeAspect="1" noChangeArrowheads="1"/>
                </p:cNvPicPr>
                <p:nvPr/>
              </p:nvPicPr>
              <p:blipFill>
                <a:blip r:embed="rId2" cstate="print"/>
                <a:srcRect l="9343" t="9890" r="8634" b="9526"/>
                <a:stretch>
                  <a:fillRect/>
                </a:stretch>
              </p:blipFill>
              <p:spPr bwMode="auto">
                <a:xfrm>
                  <a:off x="467544" y="2420888"/>
                  <a:ext cx="4104456" cy="4032448"/>
                </a:xfrm>
                <a:prstGeom prst="rect">
                  <a:avLst/>
                </a:prstGeom>
                <a:noFill/>
                <a:ln>
                  <a:noFill/>
                </a:ln>
              </p:spPr>
            </p:pic>
            <p:sp>
              <p:nvSpPr>
                <p:cNvPr id="13" name="Oval 12"/>
                <p:cNvSpPr/>
                <p:nvPr/>
              </p:nvSpPr>
              <p:spPr>
                <a:xfrm>
                  <a:off x="990650" y="2931294"/>
                  <a:ext cx="3005286" cy="2952328"/>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551235" y="2473846"/>
                  <a:ext cx="3920182" cy="388843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12"/>
              <p:cNvGrpSpPr/>
              <p:nvPr/>
            </p:nvGrpSpPr>
            <p:grpSpPr>
              <a:xfrm>
                <a:off x="1780731" y="3746411"/>
                <a:ext cx="2467257" cy="2460324"/>
                <a:chOff x="1260195" y="3443273"/>
                <a:chExt cx="2467257" cy="2460324"/>
              </a:xfrm>
            </p:grpSpPr>
            <p:cxnSp>
              <p:nvCxnSpPr>
                <p:cNvPr id="7" name="Straight Connector 6"/>
                <p:cNvCxnSpPr/>
                <p:nvPr/>
              </p:nvCxnSpPr>
              <p:spPr>
                <a:xfrm rot="10800000">
                  <a:off x="1269158" y="3443288"/>
                  <a:ext cx="244827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a:off x="1273905" y="5903597"/>
                  <a:ext cx="244827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2503316" y="4672188"/>
                  <a:ext cx="2448272"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6059" y="4667409"/>
                  <a:ext cx="2448272"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6" name="Rectangle 15"/>
            <p:cNvSpPr/>
            <p:nvPr/>
          </p:nvSpPr>
          <p:spPr>
            <a:xfrm>
              <a:off x="4603410" y="4444116"/>
              <a:ext cx="3389107" cy="4543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rot="5400000">
              <a:off x="6409197" y="3282754"/>
              <a:ext cx="2560884" cy="725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5087812" y="1610436"/>
              <a:ext cx="2560884" cy="927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rot="5400000">
              <a:off x="3559858" y="2768653"/>
              <a:ext cx="2658073" cy="715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Oval 1"/>
          <p:cNvSpPr/>
          <p:nvPr/>
        </p:nvSpPr>
        <p:spPr>
          <a:xfrm>
            <a:off x="2306491" y="2565813"/>
            <a:ext cx="3548418" cy="3207224"/>
          </a:xfrm>
          <a:prstGeom prst="ellipse">
            <a:avLst/>
          </a:prstGeom>
          <a:solidFill>
            <a:schemeClr val="accent1">
              <a:alpha val="54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e 2"/>
          <p:cNvSpPr/>
          <p:nvPr/>
        </p:nvSpPr>
        <p:spPr>
          <a:xfrm>
            <a:off x="2320137" y="2564337"/>
            <a:ext cx="3548419" cy="3207224"/>
          </a:xfrm>
          <a:prstGeom prst="pie">
            <a:avLst>
              <a:gd name="adj1" fmla="val 16164499"/>
              <a:gd name="adj2" fmla="val 18711200"/>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Box 20"/>
          <p:cNvSpPr txBox="1"/>
          <p:nvPr/>
        </p:nvSpPr>
        <p:spPr>
          <a:xfrm>
            <a:off x="3617856" y="717653"/>
            <a:ext cx="2034468" cy="458587"/>
          </a:xfrm>
          <a:prstGeom prst="rect">
            <a:avLst/>
          </a:prstGeom>
          <a:noFill/>
        </p:spPr>
        <p:txBody>
          <a:bodyPr wrap="none" rtlCol="0">
            <a:spAutoFit/>
          </a:bodyPr>
          <a:lstStyle/>
          <a:p>
            <a:r>
              <a:rPr lang="en-GB" sz="2800" b="1" dirty="0" smtClean="0">
                <a:solidFill>
                  <a:schemeClr val="tx1"/>
                </a:solidFill>
              </a:rPr>
              <a:t>Vitamin B</a:t>
            </a:r>
            <a:r>
              <a:rPr lang="en-GB" sz="2800" b="1" baseline="-25000" dirty="0" smtClean="0">
                <a:solidFill>
                  <a:schemeClr val="tx1"/>
                </a:solidFill>
              </a:rPr>
              <a:t>6</a:t>
            </a:r>
          </a:p>
        </p:txBody>
      </p:sp>
      <p:sp>
        <p:nvSpPr>
          <p:cNvPr id="22" name="Rectangle 21"/>
          <p:cNvSpPr/>
          <p:nvPr/>
        </p:nvSpPr>
        <p:spPr>
          <a:xfrm>
            <a:off x="6100675" y="1353200"/>
            <a:ext cx="2313454" cy="1034129"/>
          </a:xfrm>
          <a:prstGeom prst="rect">
            <a:avLst/>
          </a:prstGeom>
        </p:spPr>
        <p:txBody>
          <a:bodyPr wrap="none">
            <a:spAutoFit/>
          </a:bodyPr>
          <a:lstStyle/>
          <a:p>
            <a:pPr lvl="0"/>
            <a:r>
              <a:rPr lang="en-GB" sz="1800" b="1" dirty="0">
                <a:solidFill>
                  <a:srgbClr val="000000"/>
                </a:solidFill>
              </a:rPr>
              <a:t>CDC</a:t>
            </a:r>
            <a:r>
              <a:rPr lang="en-GB" sz="1800" dirty="0">
                <a:solidFill>
                  <a:srgbClr val="000000"/>
                </a:solidFill>
              </a:rPr>
              <a:t> (2012</a:t>
            </a:r>
            <a:r>
              <a:rPr lang="en-GB" sz="1800" dirty="0" smtClean="0">
                <a:solidFill>
                  <a:srgbClr val="000000"/>
                </a:solidFill>
              </a:rPr>
              <a:t>)</a:t>
            </a:r>
          </a:p>
          <a:p>
            <a:pPr lvl="0"/>
            <a:r>
              <a:rPr lang="en-GB" sz="1800" dirty="0" smtClean="0">
                <a:solidFill>
                  <a:srgbClr val="000000"/>
                </a:solidFill>
              </a:rPr>
              <a:t>10.5% of all US </a:t>
            </a:r>
          </a:p>
          <a:p>
            <a:pPr lvl="0"/>
            <a:r>
              <a:rPr lang="en-GB" sz="1800" dirty="0" smtClean="0">
                <a:solidFill>
                  <a:srgbClr val="000000"/>
                </a:solidFill>
              </a:rPr>
              <a:t>adults biochemically </a:t>
            </a:r>
          </a:p>
          <a:p>
            <a:pPr lvl="0"/>
            <a:r>
              <a:rPr lang="en-GB" sz="1800" dirty="0" smtClean="0">
                <a:solidFill>
                  <a:srgbClr val="000000"/>
                </a:solidFill>
              </a:rPr>
              <a:t>deficient</a:t>
            </a:r>
            <a:endParaRPr lang="en-GB" sz="1800" dirty="0">
              <a:solidFill>
                <a:srgbClr val="000000"/>
              </a:solidFill>
            </a:endParaRPr>
          </a:p>
        </p:txBody>
      </p:sp>
      <p:sp>
        <p:nvSpPr>
          <p:cNvPr id="24" name="Rectangle 23"/>
          <p:cNvSpPr/>
          <p:nvPr/>
        </p:nvSpPr>
        <p:spPr>
          <a:xfrm>
            <a:off x="6029806" y="3180607"/>
            <a:ext cx="2384323" cy="1269578"/>
          </a:xfrm>
          <a:prstGeom prst="rect">
            <a:avLst/>
          </a:prstGeom>
        </p:spPr>
        <p:txBody>
          <a:bodyPr wrap="square">
            <a:spAutoFit/>
          </a:bodyPr>
          <a:lstStyle/>
          <a:p>
            <a:pPr lvl="0"/>
            <a:r>
              <a:rPr lang="en-GB" sz="1800" b="1" dirty="0" smtClean="0">
                <a:solidFill>
                  <a:srgbClr val="000000"/>
                </a:solidFill>
              </a:rPr>
              <a:t>Morris</a:t>
            </a:r>
            <a:r>
              <a:rPr lang="en-GB" sz="1800" dirty="0" smtClean="0">
                <a:solidFill>
                  <a:srgbClr val="000000"/>
                </a:solidFill>
              </a:rPr>
              <a:t> </a:t>
            </a:r>
            <a:r>
              <a:rPr lang="en-GB" sz="1800" dirty="0">
                <a:solidFill>
                  <a:srgbClr val="000000"/>
                </a:solidFill>
              </a:rPr>
              <a:t>(</a:t>
            </a:r>
            <a:r>
              <a:rPr lang="en-GB" sz="1800" dirty="0" smtClean="0">
                <a:solidFill>
                  <a:srgbClr val="000000"/>
                </a:solidFill>
              </a:rPr>
              <a:t>2008)</a:t>
            </a:r>
          </a:p>
          <a:p>
            <a:pPr lvl="0"/>
            <a:r>
              <a:rPr lang="en-GB" sz="1800" dirty="0" smtClean="0">
                <a:solidFill>
                  <a:srgbClr val="000000"/>
                </a:solidFill>
              </a:rPr>
              <a:t>23% to 27% of all US </a:t>
            </a:r>
          </a:p>
          <a:p>
            <a:pPr lvl="0"/>
            <a:r>
              <a:rPr lang="en-GB" sz="1800" dirty="0" smtClean="0">
                <a:solidFill>
                  <a:srgbClr val="000000"/>
                </a:solidFill>
              </a:rPr>
              <a:t>adults deficient when supplement users excluded</a:t>
            </a:r>
            <a:endParaRPr lang="en-GB" sz="1800" dirty="0">
              <a:solidFill>
                <a:srgbClr val="000000"/>
              </a:solidFill>
            </a:endParaRPr>
          </a:p>
        </p:txBody>
      </p:sp>
      <p:sp>
        <p:nvSpPr>
          <p:cNvPr id="23" name="Pie 22"/>
          <p:cNvSpPr/>
          <p:nvPr/>
        </p:nvSpPr>
        <p:spPr>
          <a:xfrm>
            <a:off x="2343664" y="2564337"/>
            <a:ext cx="3497596" cy="3205804"/>
          </a:xfrm>
          <a:prstGeom prst="pie">
            <a:avLst>
              <a:gd name="adj1" fmla="val 18674764"/>
              <a:gd name="adj2" fmla="val 49657"/>
            </a:avLst>
          </a:prstGeom>
          <a:solidFill>
            <a:srgbClr val="FF0000">
              <a:alpha val="6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2" name="Rectangle 51"/>
          <p:cNvSpPr/>
          <p:nvPr/>
        </p:nvSpPr>
        <p:spPr>
          <a:xfrm>
            <a:off x="1346328" y="5973871"/>
            <a:ext cx="7087988" cy="798680"/>
          </a:xfrm>
          <a:prstGeom prst="rect">
            <a:avLst/>
          </a:prstGeom>
        </p:spPr>
        <p:txBody>
          <a:bodyPr wrap="square">
            <a:spAutoFit/>
          </a:bodyPr>
          <a:lstStyle/>
          <a:p>
            <a:pPr algn="l"/>
            <a:r>
              <a:rPr lang="en-GB" sz="1800" dirty="0" smtClean="0">
                <a:solidFill>
                  <a:schemeClr val="tx1"/>
                </a:solidFill>
              </a:rPr>
              <a:t>CDC (2012) </a:t>
            </a:r>
            <a:r>
              <a:rPr lang="en-GB" sz="1800" dirty="0">
                <a:solidFill>
                  <a:schemeClr val="tx1"/>
                </a:solidFill>
              </a:rPr>
              <a:t>– </a:t>
            </a:r>
            <a:r>
              <a:rPr lang="en-GB" sz="1800" i="1" dirty="0">
                <a:solidFill>
                  <a:schemeClr val="tx1"/>
                </a:solidFill>
              </a:rPr>
              <a:t>“In addition, recent findings have determined that less than optimal biochemical concentrations (representing suboptimal status) have been associated with risks of adverse health effects”</a:t>
            </a:r>
            <a:r>
              <a:rPr lang="en-GB" sz="1800" dirty="0">
                <a:solidFill>
                  <a:schemeClr val="tx1"/>
                </a:solidFill>
              </a:rPr>
              <a:t>.</a:t>
            </a:r>
          </a:p>
        </p:txBody>
      </p:sp>
      <p:sp>
        <p:nvSpPr>
          <p:cNvPr id="58" name="Freeform 57"/>
          <p:cNvSpPr/>
          <p:nvPr/>
        </p:nvSpPr>
        <p:spPr>
          <a:xfrm>
            <a:off x="4831307" y="3343715"/>
            <a:ext cx="477909" cy="1364776"/>
          </a:xfrm>
          <a:custGeom>
            <a:avLst/>
            <a:gdLst>
              <a:gd name="connsiteX0" fmla="*/ 0 w 477909"/>
              <a:gd name="connsiteY0" fmla="*/ 0 h 1364776"/>
              <a:gd name="connsiteX1" fmla="*/ 341194 w 477909"/>
              <a:gd name="connsiteY1" fmla="*/ 382137 h 1364776"/>
              <a:gd name="connsiteX2" fmla="*/ 477672 w 477909"/>
              <a:gd name="connsiteY2" fmla="*/ 873456 h 1364776"/>
              <a:gd name="connsiteX3" fmla="*/ 313899 w 477909"/>
              <a:gd name="connsiteY3" fmla="*/ 1364776 h 1364776"/>
              <a:gd name="connsiteX4" fmla="*/ 313899 w 477909"/>
              <a:gd name="connsiteY4" fmla="*/ 1364776 h 136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909" h="1364776">
                <a:moveTo>
                  <a:pt x="0" y="0"/>
                </a:moveTo>
                <a:cubicBezTo>
                  <a:pt x="130791" y="118280"/>
                  <a:pt x="261582" y="236561"/>
                  <a:pt x="341194" y="382137"/>
                </a:cubicBezTo>
                <a:cubicBezTo>
                  <a:pt x="420806" y="527713"/>
                  <a:pt x="482221" y="709683"/>
                  <a:pt x="477672" y="873456"/>
                </a:cubicBezTo>
                <a:cubicBezTo>
                  <a:pt x="473123" y="1037229"/>
                  <a:pt x="313899" y="1364776"/>
                  <a:pt x="313899" y="1364776"/>
                </a:cubicBezTo>
                <a:lnTo>
                  <a:pt x="313899" y="1364776"/>
                </a:lnTo>
              </a:path>
            </a:pathLst>
          </a:cu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Isosceles Triangle 58"/>
          <p:cNvSpPr/>
          <p:nvPr/>
        </p:nvSpPr>
        <p:spPr>
          <a:xfrm rot="-9120000">
            <a:off x="5035996" y="4653905"/>
            <a:ext cx="191069" cy="12245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9484" y="1323530"/>
            <a:ext cx="4890322" cy="1147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itle 14"/>
          <p:cNvSpPr>
            <a:spLocks noGrp="1"/>
          </p:cNvSpPr>
          <p:nvPr>
            <p:ph type="title"/>
          </p:nvPr>
        </p:nvSpPr>
        <p:spPr>
          <a:xfrm>
            <a:off x="457200" y="-146622"/>
            <a:ext cx="8229600" cy="922338"/>
          </a:xfrm>
        </p:spPr>
        <p:txBody>
          <a:bodyPr/>
          <a:lstStyle/>
          <a:p>
            <a:r>
              <a:rPr lang="en-GB" dirty="0" smtClean="0"/>
              <a:t>Vitamin deficiency</a:t>
            </a:r>
            <a:endParaRPr lang="en-GB" dirty="0"/>
          </a:p>
        </p:txBody>
      </p:sp>
    </p:spTree>
    <p:extLst>
      <p:ext uri="{BB962C8B-B14F-4D97-AF65-F5344CB8AC3E}">
        <p14:creationId xmlns:p14="http://schemas.microsoft.com/office/powerpoint/2010/main" val="304372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p:bldP spid="24" grpId="0"/>
      <p:bldP spid="23" grpId="0" animBg="1"/>
      <p:bldP spid="52" grpId="0"/>
      <p:bldP spid="58" grpId="0" animBg="1"/>
      <p:bldP spid="5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1910709" y="1228318"/>
            <a:ext cx="4640235" cy="4435523"/>
            <a:chOff x="4531057" y="1610436"/>
            <a:chExt cx="3548417" cy="3315298"/>
          </a:xfrm>
        </p:grpSpPr>
        <p:grpSp>
          <p:nvGrpSpPr>
            <p:cNvPr id="4" name="Group 17"/>
            <p:cNvGrpSpPr/>
            <p:nvPr/>
          </p:nvGrpSpPr>
          <p:grpSpPr>
            <a:xfrm>
              <a:off x="4531057" y="1701425"/>
              <a:ext cx="3548417" cy="3207224"/>
              <a:chOff x="988080" y="2724026"/>
              <a:chExt cx="4104456" cy="4032448"/>
            </a:xfrm>
          </p:grpSpPr>
          <p:grpSp>
            <p:nvGrpSpPr>
              <p:cNvPr id="5" name="Group 7"/>
              <p:cNvGrpSpPr/>
              <p:nvPr/>
            </p:nvGrpSpPr>
            <p:grpSpPr>
              <a:xfrm>
                <a:off x="988080" y="2724026"/>
                <a:ext cx="4104456" cy="4032448"/>
                <a:chOff x="467544" y="2420888"/>
                <a:chExt cx="4104456" cy="4032448"/>
              </a:xfrm>
            </p:grpSpPr>
            <p:sp>
              <p:nvSpPr>
                <p:cNvPr id="11" name="Rectangle 10"/>
                <p:cNvSpPr/>
                <p:nvPr/>
              </p:nvSpPr>
              <p:spPr>
                <a:xfrm>
                  <a:off x="1262464" y="3435750"/>
                  <a:ext cx="2470840" cy="2460572"/>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2" descr="http://rlv.zcache.com/da_vinci_vitruvian_man_sticker-p217055436172170951qjcl_400.jpg"/>
                <p:cNvPicPr>
                  <a:picLocks noChangeAspect="1" noChangeArrowheads="1"/>
                </p:cNvPicPr>
                <p:nvPr/>
              </p:nvPicPr>
              <p:blipFill>
                <a:blip r:embed="rId2" cstate="print"/>
                <a:srcRect l="9343" t="9890" r="8634" b="9526"/>
                <a:stretch>
                  <a:fillRect/>
                </a:stretch>
              </p:blipFill>
              <p:spPr bwMode="auto">
                <a:xfrm>
                  <a:off x="467544" y="2420888"/>
                  <a:ext cx="4104456" cy="4032448"/>
                </a:xfrm>
                <a:prstGeom prst="rect">
                  <a:avLst/>
                </a:prstGeom>
                <a:noFill/>
                <a:ln>
                  <a:noFill/>
                </a:ln>
              </p:spPr>
            </p:pic>
            <p:sp>
              <p:nvSpPr>
                <p:cNvPr id="13" name="Oval 12"/>
                <p:cNvSpPr/>
                <p:nvPr/>
              </p:nvSpPr>
              <p:spPr>
                <a:xfrm>
                  <a:off x="990650" y="2931294"/>
                  <a:ext cx="3005286" cy="2952328"/>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551235" y="2473846"/>
                  <a:ext cx="3920182" cy="388843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12"/>
              <p:cNvGrpSpPr/>
              <p:nvPr/>
            </p:nvGrpSpPr>
            <p:grpSpPr>
              <a:xfrm>
                <a:off x="1780731" y="3746411"/>
                <a:ext cx="2467257" cy="2460324"/>
                <a:chOff x="1260195" y="3443273"/>
                <a:chExt cx="2467257" cy="2460324"/>
              </a:xfrm>
            </p:grpSpPr>
            <p:cxnSp>
              <p:nvCxnSpPr>
                <p:cNvPr id="7" name="Straight Connector 6"/>
                <p:cNvCxnSpPr/>
                <p:nvPr/>
              </p:nvCxnSpPr>
              <p:spPr>
                <a:xfrm rot="10800000">
                  <a:off x="1269158" y="3443288"/>
                  <a:ext cx="244827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a:off x="1273905" y="5903597"/>
                  <a:ext cx="244827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2503316" y="4672188"/>
                  <a:ext cx="2448272"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6059" y="4667409"/>
                  <a:ext cx="2448272"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6" name="Rectangle 15"/>
            <p:cNvSpPr/>
            <p:nvPr/>
          </p:nvSpPr>
          <p:spPr>
            <a:xfrm>
              <a:off x="4603410" y="4444116"/>
              <a:ext cx="3389107" cy="4543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rot="5400000">
              <a:off x="6409197" y="3282754"/>
              <a:ext cx="2560884" cy="725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5087812" y="1610436"/>
              <a:ext cx="2560884" cy="927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rot="5400000">
              <a:off x="3559858" y="2768653"/>
              <a:ext cx="2658073" cy="715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Oval 1"/>
          <p:cNvSpPr/>
          <p:nvPr/>
        </p:nvSpPr>
        <p:spPr>
          <a:xfrm>
            <a:off x="2429323" y="1815173"/>
            <a:ext cx="3548418" cy="3207224"/>
          </a:xfrm>
          <a:prstGeom prst="ellipse">
            <a:avLst/>
          </a:prstGeom>
          <a:solidFill>
            <a:schemeClr val="accent1">
              <a:alpha val="54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Pie 46"/>
          <p:cNvSpPr/>
          <p:nvPr/>
        </p:nvSpPr>
        <p:spPr>
          <a:xfrm>
            <a:off x="2455120" y="1815969"/>
            <a:ext cx="3497596" cy="3205804"/>
          </a:xfrm>
          <a:prstGeom prst="pie">
            <a:avLst>
              <a:gd name="adj1" fmla="val 16194966"/>
              <a:gd name="adj2" fmla="val 18359951"/>
            </a:avLst>
          </a:prstGeom>
          <a:solidFill>
            <a:srgbClr val="00B050">
              <a:alpha val="6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9" name="Pie 48"/>
          <p:cNvSpPr/>
          <p:nvPr/>
        </p:nvSpPr>
        <p:spPr>
          <a:xfrm>
            <a:off x="2446016" y="1820513"/>
            <a:ext cx="3497596" cy="3205804"/>
          </a:xfrm>
          <a:prstGeom prst="pie">
            <a:avLst>
              <a:gd name="adj1" fmla="val 18314825"/>
              <a:gd name="adj2" fmla="val 2511546"/>
            </a:avLst>
          </a:prstGeom>
          <a:solidFill>
            <a:srgbClr val="92D050">
              <a:alpha val="61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0" name="TextBox 49"/>
          <p:cNvSpPr txBox="1"/>
          <p:nvPr/>
        </p:nvSpPr>
        <p:spPr>
          <a:xfrm>
            <a:off x="3412801" y="142968"/>
            <a:ext cx="2100190" cy="458587"/>
          </a:xfrm>
          <a:prstGeom prst="rect">
            <a:avLst/>
          </a:prstGeom>
          <a:noFill/>
        </p:spPr>
        <p:txBody>
          <a:bodyPr wrap="none" rtlCol="0">
            <a:spAutoFit/>
          </a:bodyPr>
          <a:lstStyle/>
          <a:p>
            <a:r>
              <a:rPr lang="en-GB" sz="2800" b="1" dirty="0" smtClean="0">
                <a:solidFill>
                  <a:schemeClr val="tx1"/>
                </a:solidFill>
              </a:rPr>
              <a:t>Vitamin B</a:t>
            </a:r>
            <a:r>
              <a:rPr lang="en-GB" sz="2800" b="1" baseline="-25000" dirty="0" smtClean="0">
                <a:solidFill>
                  <a:schemeClr val="tx1"/>
                </a:solidFill>
              </a:rPr>
              <a:t>12</a:t>
            </a:r>
          </a:p>
        </p:txBody>
      </p:sp>
      <p:sp>
        <p:nvSpPr>
          <p:cNvPr id="53" name="Rectangle 52"/>
          <p:cNvSpPr/>
          <p:nvPr/>
        </p:nvSpPr>
        <p:spPr>
          <a:xfrm>
            <a:off x="3539125" y="624078"/>
            <a:ext cx="3575830" cy="1164934"/>
          </a:xfrm>
          <a:prstGeom prst="rect">
            <a:avLst/>
          </a:prstGeom>
        </p:spPr>
        <p:txBody>
          <a:bodyPr wrap="square">
            <a:spAutoFit/>
          </a:bodyPr>
          <a:lstStyle/>
          <a:p>
            <a:pPr lvl="0"/>
            <a:r>
              <a:rPr lang="en-GB" sz="1800" b="1" dirty="0" smtClean="0">
                <a:solidFill>
                  <a:srgbClr val="000000"/>
                </a:solidFill>
              </a:rPr>
              <a:t>Tucker et al</a:t>
            </a:r>
            <a:r>
              <a:rPr lang="en-GB" sz="1800" dirty="0" smtClean="0">
                <a:solidFill>
                  <a:srgbClr val="000000"/>
                </a:solidFill>
              </a:rPr>
              <a:t> </a:t>
            </a:r>
            <a:r>
              <a:rPr lang="en-GB" sz="1800" dirty="0">
                <a:solidFill>
                  <a:srgbClr val="000000"/>
                </a:solidFill>
              </a:rPr>
              <a:t>(</a:t>
            </a:r>
            <a:r>
              <a:rPr lang="en-GB" sz="1800" dirty="0" smtClean="0">
                <a:solidFill>
                  <a:srgbClr val="000000"/>
                </a:solidFill>
              </a:rPr>
              <a:t>2000)</a:t>
            </a:r>
          </a:p>
          <a:p>
            <a:pPr lvl="0"/>
            <a:r>
              <a:rPr lang="en-GB" sz="1800" dirty="0" smtClean="0">
                <a:solidFill>
                  <a:srgbClr val="000000"/>
                </a:solidFill>
              </a:rPr>
              <a:t>9% of all US </a:t>
            </a:r>
          </a:p>
          <a:p>
            <a:pPr lvl="0"/>
            <a:r>
              <a:rPr lang="en-GB" sz="1800" dirty="0" smtClean="0">
                <a:solidFill>
                  <a:srgbClr val="000000"/>
                </a:solidFill>
              </a:rPr>
              <a:t>adults deficient</a:t>
            </a:r>
          </a:p>
          <a:p>
            <a:pPr lvl="0"/>
            <a:r>
              <a:rPr lang="en-GB" dirty="0" smtClean="0">
                <a:solidFill>
                  <a:srgbClr val="000000"/>
                </a:solidFill>
              </a:rPr>
              <a:t>[rising to 30%+ of elderly and vegetarians (Morris et al 2008, </a:t>
            </a:r>
            <a:r>
              <a:rPr lang="en-GB" dirty="0" err="1" smtClean="0">
                <a:solidFill>
                  <a:srgbClr val="000000"/>
                </a:solidFill>
              </a:rPr>
              <a:t>Pawlak</a:t>
            </a:r>
            <a:r>
              <a:rPr lang="en-GB" dirty="0" smtClean="0">
                <a:solidFill>
                  <a:srgbClr val="000000"/>
                </a:solidFill>
              </a:rPr>
              <a:t> et al 2013)]</a:t>
            </a:r>
            <a:endParaRPr lang="en-GB" dirty="0">
              <a:solidFill>
                <a:srgbClr val="000000"/>
              </a:solidFill>
            </a:endParaRPr>
          </a:p>
        </p:txBody>
      </p:sp>
      <p:sp>
        <p:nvSpPr>
          <p:cNvPr id="54" name="Rectangle 53"/>
          <p:cNvSpPr/>
          <p:nvPr/>
        </p:nvSpPr>
        <p:spPr>
          <a:xfrm>
            <a:off x="5943612" y="2618254"/>
            <a:ext cx="2802544" cy="1269578"/>
          </a:xfrm>
          <a:prstGeom prst="rect">
            <a:avLst/>
          </a:prstGeom>
        </p:spPr>
        <p:txBody>
          <a:bodyPr wrap="square">
            <a:spAutoFit/>
          </a:bodyPr>
          <a:lstStyle/>
          <a:p>
            <a:pPr lvl="0"/>
            <a:r>
              <a:rPr lang="en-GB" sz="1800" dirty="0" smtClean="0">
                <a:solidFill>
                  <a:srgbClr val="000000"/>
                </a:solidFill>
              </a:rPr>
              <a:t>Marginal deficiency between 20% and 38% (</a:t>
            </a:r>
            <a:r>
              <a:rPr lang="en-GB" sz="1800" b="1" dirty="0" smtClean="0">
                <a:solidFill>
                  <a:srgbClr val="000000"/>
                </a:solidFill>
              </a:rPr>
              <a:t>Qi et al 2014 </a:t>
            </a:r>
            <a:r>
              <a:rPr lang="en-GB" sz="1800" dirty="0" smtClean="0">
                <a:solidFill>
                  <a:srgbClr val="000000"/>
                </a:solidFill>
              </a:rPr>
              <a:t>– </a:t>
            </a:r>
            <a:r>
              <a:rPr lang="en-GB" sz="1800" b="1" dirty="0" smtClean="0">
                <a:solidFill>
                  <a:srgbClr val="000000"/>
                </a:solidFill>
              </a:rPr>
              <a:t>Tucker et al 2000</a:t>
            </a:r>
            <a:r>
              <a:rPr lang="en-GB" sz="1800" dirty="0" smtClean="0">
                <a:solidFill>
                  <a:srgbClr val="000000"/>
                </a:solidFill>
              </a:rPr>
              <a:t> – NHANES data)</a:t>
            </a:r>
            <a:endParaRPr lang="en-GB" sz="1800" dirty="0">
              <a:solidFill>
                <a:srgbClr val="000000"/>
              </a:solidFill>
            </a:endParaRPr>
          </a:p>
        </p:txBody>
      </p:sp>
    </p:spTree>
    <p:extLst>
      <p:ext uri="{BB962C8B-B14F-4D97-AF65-F5344CB8AC3E}">
        <p14:creationId xmlns:p14="http://schemas.microsoft.com/office/powerpoint/2010/main" val="307004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animBg="1"/>
      <p:bldP spid="53" grpId="0"/>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879807" y="2376825"/>
            <a:ext cx="8420085" cy="1184940"/>
          </a:xfrm>
          <a:prstGeom prst="rect">
            <a:avLst/>
          </a:prstGeom>
          <a:noFill/>
        </p:spPr>
        <p:txBody>
          <a:bodyPr wrap="square" rtlCol="0">
            <a:spAutoFit/>
          </a:bodyPr>
          <a:lstStyle/>
          <a:p>
            <a:pPr marL="342900" indent="-342900" algn="l">
              <a:spcAft>
                <a:spcPts val="1200"/>
              </a:spcAft>
              <a:buFont typeface="Arial" panose="020B0604020202020204" pitchFamily="34" charset="0"/>
              <a:buChar char="•"/>
            </a:pPr>
            <a:r>
              <a:rPr lang="en-GB" sz="2000" dirty="0" smtClean="0">
                <a:solidFill>
                  <a:schemeClr val="tx1"/>
                </a:solidFill>
              </a:rPr>
              <a:t>8.4% of all US adults (&lt;11.4 µM)</a:t>
            </a:r>
          </a:p>
          <a:p>
            <a:pPr marL="342900" indent="-342900" algn="l">
              <a:spcAft>
                <a:spcPts val="1200"/>
              </a:spcAft>
              <a:buFont typeface="Arial" panose="020B0604020202020204" pitchFamily="34" charset="0"/>
              <a:buChar char="•"/>
            </a:pPr>
            <a:r>
              <a:rPr lang="en-GB" sz="2000" dirty="0" smtClean="0">
                <a:solidFill>
                  <a:schemeClr val="tx1"/>
                </a:solidFill>
              </a:rPr>
              <a:t>14% - non-supplement users (58% of the population)</a:t>
            </a:r>
            <a:r>
              <a:rPr lang="en-GB" dirty="0" smtClean="0">
                <a:solidFill>
                  <a:schemeClr val="tx1"/>
                </a:solidFill>
              </a:rPr>
              <a:t>(</a:t>
            </a:r>
            <a:r>
              <a:rPr lang="en-GB" dirty="0" err="1" smtClean="0">
                <a:solidFill>
                  <a:schemeClr val="tx1"/>
                </a:solidFill>
              </a:rPr>
              <a:t>Schleicher</a:t>
            </a:r>
            <a:r>
              <a:rPr lang="en-GB" dirty="0" smtClean="0">
                <a:solidFill>
                  <a:schemeClr val="tx1"/>
                </a:solidFill>
              </a:rPr>
              <a:t> et al  2009)*</a:t>
            </a:r>
            <a:r>
              <a:rPr lang="en-GB" sz="2000" dirty="0" smtClean="0">
                <a:solidFill>
                  <a:schemeClr val="tx1"/>
                </a:solidFill>
              </a:rPr>
              <a:t> </a:t>
            </a:r>
          </a:p>
          <a:p>
            <a:pPr marL="342900" indent="-342900" algn="l">
              <a:spcAft>
                <a:spcPts val="1200"/>
              </a:spcAft>
              <a:buFont typeface="Arial" panose="020B0604020202020204" pitchFamily="34" charset="0"/>
              <a:buChar char="•"/>
            </a:pPr>
            <a:r>
              <a:rPr lang="en-GB" sz="2000" dirty="0" smtClean="0">
                <a:solidFill>
                  <a:schemeClr val="tx1"/>
                </a:solidFill>
              </a:rPr>
              <a:t>25%m/16%f  lower economic status in UK </a:t>
            </a:r>
            <a:r>
              <a:rPr lang="en-GB" sz="1200" dirty="0" smtClean="0">
                <a:solidFill>
                  <a:schemeClr val="tx1"/>
                </a:solidFill>
              </a:rPr>
              <a:t>(NDNS 2004)</a:t>
            </a:r>
          </a:p>
        </p:txBody>
      </p:sp>
      <p:sp>
        <p:nvSpPr>
          <p:cNvPr id="4" name="Title 3"/>
          <p:cNvSpPr>
            <a:spLocks noGrp="1"/>
          </p:cNvSpPr>
          <p:nvPr>
            <p:ph type="title"/>
          </p:nvPr>
        </p:nvSpPr>
        <p:spPr>
          <a:xfrm>
            <a:off x="457200" y="-123190"/>
            <a:ext cx="8229600" cy="922338"/>
          </a:xfrm>
        </p:spPr>
        <p:txBody>
          <a:bodyPr/>
          <a:lstStyle/>
          <a:p>
            <a:r>
              <a:rPr lang="en-GB" sz="2800" dirty="0" smtClean="0"/>
              <a:t>Vitamin deficiency</a:t>
            </a:r>
            <a:endParaRPr lang="en-GB" sz="2800" dirty="0"/>
          </a:p>
        </p:txBody>
      </p:sp>
      <p:sp>
        <p:nvSpPr>
          <p:cNvPr id="9" name="Rectangle 8"/>
          <p:cNvSpPr/>
          <p:nvPr/>
        </p:nvSpPr>
        <p:spPr>
          <a:xfrm>
            <a:off x="278853" y="1162398"/>
            <a:ext cx="623890" cy="458587"/>
          </a:xfrm>
          <a:prstGeom prst="rect">
            <a:avLst/>
          </a:prstGeom>
        </p:spPr>
        <p:txBody>
          <a:bodyPr wrap="none">
            <a:spAutoFit/>
          </a:bodyPr>
          <a:lstStyle/>
          <a:p>
            <a:r>
              <a:rPr lang="en-GB" sz="2800" dirty="0" smtClean="0">
                <a:solidFill>
                  <a:srgbClr val="000000"/>
                </a:solidFill>
              </a:rPr>
              <a:t>B2</a:t>
            </a:r>
            <a:endParaRPr lang="en-GB" sz="2800" dirty="0"/>
          </a:p>
        </p:txBody>
      </p:sp>
      <p:sp>
        <p:nvSpPr>
          <p:cNvPr id="10" name="Rectangle 9"/>
          <p:cNvSpPr/>
          <p:nvPr/>
        </p:nvSpPr>
        <p:spPr>
          <a:xfrm>
            <a:off x="882650" y="1208118"/>
            <a:ext cx="6508750" cy="353943"/>
          </a:xfrm>
          <a:prstGeom prst="rect">
            <a:avLst/>
          </a:prstGeom>
        </p:spPr>
        <p:txBody>
          <a:bodyPr wrap="square">
            <a:spAutoFit/>
          </a:bodyPr>
          <a:lstStyle/>
          <a:p>
            <a:pPr marL="342900" lvl="0" indent="-342900" algn="l">
              <a:spcAft>
                <a:spcPts val="600"/>
              </a:spcAft>
              <a:buFont typeface="Arial" panose="020B0604020202020204" pitchFamily="34" charset="0"/>
              <a:buChar char="•"/>
            </a:pPr>
            <a:r>
              <a:rPr lang="en-GB" sz="2000" dirty="0" smtClean="0">
                <a:solidFill>
                  <a:srgbClr val="000000"/>
                </a:solidFill>
              </a:rPr>
              <a:t>66% </a:t>
            </a:r>
            <a:r>
              <a:rPr lang="en-GB" sz="2000" dirty="0">
                <a:solidFill>
                  <a:srgbClr val="000000"/>
                </a:solidFill>
              </a:rPr>
              <a:t>of  </a:t>
            </a:r>
            <a:r>
              <a:rPr lang="en-GB" sz="2000" dirty="0" smtClean="0">
                <a:solidFill>
                  <a:srgbClr val="000000"/>
                </a:solidFill>
              </a:rPr>
              <a:t>UK population </a:t>
            </a:r>
            <a:r>
              <a:rPr lang="en-GB" dirty="0" smtClean="0">
                <a:solidFill>
                  <a:srgbClr val="000000"/>
                </a:solidFill>
              </a:rPr>
              <a:t>[NDNS 20045]</a:t>
            </a:r>
            <a:endParaRPr lang="en-GB" dirty="0">
              <a:solidFill>
                <a:srgbClr val="000000"/>
              </a:solidFill>
            </a:endParaRPr>
          </a:p>
        </p:txBody>
      </p:sp>
      <p:sp>
        <p:nvSpPr>
          <p:cNvPr id="11" name="Rectangle 10"/>
          <p:cNvSpPr/>
          <p:nvPr/>
        </p:nvSpPr>
        <p:spPr>
          <a:xfrm>
            <a:off x="376983" y="2753046"/>
            <a:ext cx="444352" cy="458587"/>
          </a:xfrm>
          <a:prstGeom prst="rect">
            <a:avLst/>
          </a:prstGeom>
        </p:spPr>
        <p:txBody>
          <a:bodyPr wrap="none">
            <a:spAutoFit/>
          </a:bodyPr>
          <a:lstStyle/>
          <a:p>
            <a:r>
              <a:rPr lang="en-GB" sz="2800" dirty="0" smtClean="0">
                <a:solidFill>
                  <a:srgbClr val="000000"/>
                </a:solidFill>
              </a:rPr>
              <a:t>C</a:t>
            </a:r>
            <a:endParaRPr lang="en-GB" sz="2800" dirty="0"/>
          </a:p>
        </p:txBody>
      </p:sp>
      <p:sp>
        <p:nvSpPr>
          <p:cNvPr id="12" name="Rectangle 11"/>
          <p:cNvSpPr/>
          <p:nvPr/>
        </p:nvSpPr>
        <p:spPr>
          <a:xfrm>
            <a:off x="4956837" y="2420070"/>
            <a:ext cx="2095445" cy="275460"/>
          </a:xfrm>
          <a:prstGeom prst="rect">
            <a:avLst/>
          </a:prstGeom>
        </p:spPr>
        <p:txBody>
          <a:bodyPr wrap="none">
            <a:spAutoFit/>
          </a:bodyPr>
          <a:lstStyle/>
          <a:p>
            <a:r>
              <a:rPr lang="en-GB" dirty="0" smtClean="0">
                <a:solidFill>
                  <a:schemeClr val="tx1"/>
                </a:solidFill>
              </a:rPr>
              <a:t>(</a:t>
            </a:r>
            <a:r>
              <a:rPr lang="en-GB" dirty="0" err="1" smtClean="0">
                <a:solidFill>
                  <a:schemeClr val="tx1"/>
                </a:solidFill>
              </a:rPr>
              <a:t>Schleicher</a:t>
            </a:r>
            <a:r>
              <a:rPr lang="en-GB" dirty="0" smtClean="0">
                <a:solidFill>
                  <a:schemeClr val="tx1"/>
                </a:solidFill>
              </a:rPr>
              <a:t> et al  2009)*</a:t>
            </a:r>
            <a:endParaRPr lang="en-GB" dirty="0"/>
          </a:p>
        </p:txBody>
      </p:sp>
      <p:sp>
        <p:nvSpPr>
          <p:cNvPr id="13" name="Rectangle 12"/>
          <p:cNvSpPr/>
          <p:nvPr/>
        </p:nvSpPr>
        <p:spPr>
          <a:xfrm>
            <a:off x="872119" y="1778021"/>
            <a:ext cx="6508750" cy="353943"/>
          </a:xfrm>
          <a:prstGeom prst="rect">
            <a:avLst/>
          </a:prstGeom>
        </p:spPr>
        <p:txBody>
          <a:bodyPr wrap="square">
            <a:spAutoFit/>
          </a:bodyPr>
          <a:lstStyle/>
          <a:p>
            <a:pPr marL="342900" lvl="0" indent="-342900" algn="l">
              <a:spcAft>
                <a:spcPts val="600"/>
              </a:spcAft>
              <a:buFont typeface="Arial" panose="020B0604020202020204" pitchFamily="34" charset="0"/>
              <a:buChar char="•"/>
            </a:pPr>
            <a:r>
              <a:rPr lang="en-GB" sz="2000" dirty="0" smtClean="0">
                <a:solidFill>
                  <a:srgbClr val="000000"/>
                </a:solidFill>
              </a:rPr>
              <a:t>Over 16% </a:t>
            </a:r>
            <a:r>
              <a:rPr lang="en-GB" sz="2000" dirty="0">
                <a:solidFill>
                  <a:srgbClr val="000000"/>
                </a:solidFill>
              </a:rPr>
              <a:t>of  </a:t>
            </a:r>
            <a:r>
              <a:rPr lang="en-GB" sz="2000" dirty="0" smtClean="0">
                <a:solidFill>
                  <a:srgbClr val="000000"/>
                </a:solidFill>
              </a:rPr>
              <a:t>elderly and obese </a:t>
            </a:r>
            <a:r>
              <a:rPr lang="en-GB" dirty="0" smtClean="0">
                <a:solidFill>
                  <a:srgbClr val="000000"/>
                </a:solidFill>
              </a:rPr>
              <a:t>[Kerns et al 2015]</a:t>
            </a:r>
            <a:r>
              <a:rPr lang="en-GB" sz="2000" dirty="0" smtClean="0">
                <a:solidFill>
                  <a:srgbClr val="000000"/>
                </a:solidFill>
              </a:rPr>
              <a:t> </a:t>
            </a:r>
            <a:endParaRPr lang="en-GB" dirty="0">
              <a:solidFill>
                <a:srgbClr val="000000"/>
              </a:solidFill>
            </a:endParaRPr>
          </a:p>
        </p:txBody>
      </p:sp>
      <p:sp>
        <p:nvSpPr>
          <p:cNvPr id="14" name="Rectangle 13"/>
          <p:cNvSpPr/>
          <p:nvPr/>
        </p:nvSpPr>
        <p:spPr>
          <a:xfrm>
            <a:off x="271942" y="1698541"/>
            <a:ext cx="623889" cy="458587"/>
          </a:xfrm>
          <a:prstGeom prst="rect">
            <a:avLst/>
          </a:prstGeom>
        </p:spPr>
        <p:txBody>
          <a:bodyPr wrap="none">
            <a:spAutoFit/>
          </a:bodyPr>
          <a:lstStyle/>
          <a:p>
            <a:r>
              <a:rPr lang="en-GB" sz="2800" dirty="0" smtClean="0">
                <a:solidFill>
                  <a:srgbClr val="000000"/>
                </a:solidFill>
              </a:rPr>
              <a:t>B1</a:t>
            </a:r>
            <a:endParaRPr lang="en-GB" sz="2800" dirty="0"/>
          </a:p>
        </p:txBody>
      </p:sp>
      <p:sp>
        <p:nvSpPr>
          <p:cNvPr id="16" name="TextBox 15"/>
          <p:cNvSpPr txBox="1"/>
          <p:nvPr/>
        </p:nvSpPr>
        <p:spPr>
          <a:xfrm>
            <a:off x="457200" y="4174938"/>
            <a:ext cx="8192186" cy="877163"/>
          </a:xfrm>
          <a:prstGeom prst="rect">
            <a:avLst/>
          </a:prstGeom>
          <a:noFill/>
        </p:spPr>
        <p:txBody>
          <a:bodyPr wrap="square" rtlCol="0">
            <a:spAutoFit/>
          </a:bodyPr>
          <a:lstStyle/>
          <a:p>
            <a:r>
              <a:rPr lang="en-GB" sz="2000" b="1" dirty="0" smtClean="0">
                <a:solidFill>
                  <a:schemeClr val="tx1"/>
                </a:solidFill>
              </a:rPr>
              <a:t>Additional factors (beyond lack of consumption): </a:t>
            </a:r>
            <a:r>
              <a:rPr lang="en-GB" sz="2000" dirty="0" smtClean="0">
                <a:solidFill>
                  <a:schemeClr val="tx1"/>
                </a:solidFill>
              </a:rPr>
              <a:t>age, inherited malabsorption, genetic polymorphisms, ethnicity, vegetarianism, obesity, alcohol, smoking, contraceptives and other medications.  </a:t>
            </a:r>
            <a:endParaRPr lang="en-GB" sz="2000" dirty="0">
              <a:solidFill>
                <a:schemeClr val="tx1"/>
              </a:solidFill>
            </a:endParaRPr>
          </a:p>
        </p:txBody>
      </p:sp>
    </p:spTree>
    <p:extLst>
      <p:ext uri="{BB962C8B-B14F-4D97-AF65-F5344CB8AC3E}">
        <p14:creationId xmlns:p14="http://schemas.microsoft.com/office/powerpoint/2010/main" val="281614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1" grpId="0"/>
      <p:bldP spid="12" grpId="0"/>
      <p:bldP spid="13" grpId="0"/>
      <p:bldP spid="14"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721099" y="6233493"/>
            <a:ext cx="7745413" cy="500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dirty="0">
                <a:solidFill>
                  <a:schemeClr val="tx1"/>
                </a:solidFill>
                <a:cs typeface="Arial" pitchFamily="34" charset="0"/>
              </a:rPr>
              <a:t>a</a:t>
            </a:r>
          </a:p>
        </p:txBody>
      </p:sp>
      <p:sp>
        <p:nvSpPr>
          <p:cNvPr id="4" name="Rectangle 3"/>
          <p:cNvSpPr/>
          <p:nvPr/>
        </p:nvSpPr>
        <p:spPr>
          <a:xfrm>
            <a:off x="1071563" y="1592580"/>
            <a:ext cx="428625" cy="47863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solidFill>
                <a:schemeClr val="tx1"/>
              </a:solidFill>
              <a:cs typeface="Arial" pitchFamily="34" charset="0"/>
            </a:endParaRPr>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164" y="2021205"/>
            <a:ext cx="7134225" cy="4857750"/>
          </a:xfrm>
          <a:prstGeom prst="rect">
            <a:avLst/>
          </a:prstGeom>
          <a:solidFill>
            <a:schemeClr val="bg1"/>
          </a:solidFill>
          <a:ln>
            <a:noFill/>
          </a:ln>
          <a:extLst/>
        </p:spPr>
      </p:pic>
      <p:sp>
        <p:nvSpPr>
          <p:cNvPr id="45062" name="TextBox 5"/>
          <p:cNvSpPr txBox="1">
            <a:spLocks noChangeArrowheads="1"/>
          </p:cNvSpPr>
          <p:nvPr/>
        </p:nvSpPr>
        <p:spPr bwMode="auto">
          <a:xfrm rot="16200000">
            <a:off x="-868640" y="3946112"/>
            <a:ext cx="4251399" cy="458587"/>
          </a:xfrm>
          <a:prstGeom prst="rect">
            <a:avLst/>
          </a:prstGeom>
          <a:solidFill>
            <a:schemeClr val="bg1"/>
          </a:solidFill>
          <a:ln>
            <a:noFill/>
          </a:ln>
          <a:extLst/>
        </p:spPr>
        <p:txBody>
          <a:bodyPr wrap="squar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dirty="0"/>
              <a:t>Number </a:t>
            </a:r>
            <a:r>
              <a:rPr lang="en-GB" altLang="en-US" sz="1400" dirty="0" smtClean="0"/>
              <a:t>in</a:t>
            </a:r>
          </a:p>
          <a:p>
            <a:pPr algn="ctr">
              <a:spcBef>
                <a:spcPct val="0"/>
              </a:spcBef>
              <a:buFontTx/>
              <a:buNone/>
            </a:pPr>
            <a:r>
              <a:rPr lang="en-GB" altLang="en-US" sz="1400" dirty="0" smtClean="0"/>
              <a:t> </a:t>
            </a:r>
            <a:r>
              <a:rPr lang="en-GB" altLang="en-US" sz="1400" dirty="0"/>
              <a:t>population</a:t>
            </a:r>
          </a:p>
        </p:txBody>
      </p:sp>
      <p:cxnSp>
        <p:nvCxnSpPr>
          <p:cNvPr id="23" name="Straight Connector 22"/>
          <p:cNvCxnSpPr/>
          <p:nvPr/>
        </p:nvCxnSpPr>
        <p:spPr bwMode="auto">
          <a:xfrm rot="16200000" flipH="1">
            <a:off x="2731294" y="4057174"/>
            <a:ext cx="4143375" cy="71437"/>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sp>
        <p:nvSpPr>
          <p:cNvPr id="45077" name="TextBox 24"/>
          <p:cNvSpPr txBox="1">
            <a:spLocks noChangeArrowheads="1"/>
          </p:cNvSpPr>
          <p:nvPr/>
        </p:nvSpPr>
        <p:spPr bwMode="auto">
          <a:xfrm>
            <a:off x="4357690" y="1235393"/>
            <a:ext cx="1627369" cy="2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b="1" dirty="0"/>
              <a:t>Optimum level ? </a:t>
            </a:r>
          </a:p>
        </p:txBody>
      </p:sp>
      <p:cxnSp>
        <p:nvCxnSpPr>
          <p:cNvPr id="27" name="Straight Arrow Connector 26"/>
          <p:cNvCxnSpPr>
            <a:stCxn id="45077" idx="2"/>
          </p:cNvCxnSpPr>
          <p:nvPr/>
        </p:nvCxnSpPr>
        <p:spPr bwMode="auto">
          <a:xfrm rot="5400000">
            <a:off x="4760119" y="1537812"/>
            <a:ext cx="438150" cy="385762"/>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auto">
          <a:xfrm rot="16200000" flipH="1">
            <a:off x="4036219" y="4057174"/>
            <a:ext cx="4143375" cy="71437"/>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bwMode="auto">
          <a:xfrm rot="16200000" flipH="1">
            <a:off x="5367338" y="1316355"/>
            <a:ext cx="438150" cy="828675"/>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3038622" y="2044064"/>
            <a:ext cx="1533378" cy="4104104"/>
          </a:xfrm>
          <a:prstGeom prst="rect">
            <a:avLst/>
          </a:prstGeom>
          <a:solidFill>
            <a:schemeClr val="bg2">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solidFill>
                <a:schemeClr val="tx1"/>
              </a:solidFill>
              <a:cs typeface="Arial" pitchFamily="34" charset="0"/>
            </a:endParaRPr>
          </a:p>
        </p:txBody>
      </p:sp>
      <p:sp>
        <p:nvSpPr>
          <p:cNvPr id="12" name="Rectangle 11"/>
          <p:cNvSpPr/>
          <p:nvPr/>
        </p:nvSpPr>
        <p:spPr>
          <a:xfrm>
            <a:off x="1627312" y="2044064"/>
            <a:ext cx="1411310" cy="4097655"/>
          </a:xfrm>
          <a:prstGeom prst="rect">
            <a:avLst/>
          </a:prstGeom>
          <a:solidFill>
            <a:schemeClr val="bg2">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solidFill>
                <a:schemeClr val="tx1"/>
              </a:solidFill>
              <a:cs typeface="Arial" pitchFamily="34" charset="0"/>
            </a:endParaRPr>
          </a:p>
        </p:txBody>
      </p:sp>
      <p:sp>
        <p:nvSpPr>
          <p:cNvPr id="2" name="TextBox 1"/>
          <p:cNvSpPr txBox="1"/>
          <p:nvPr/>
        </p:nvSpPr>
        <p:spPr>
          <a:xfrm>
            <a:off x="1876010" y="2049706"/>
            <a:ext cx="881973" cy="275460"/>
          </a:xfrm>
          <a:prstGeom prst="rect">
            <a:avLst/>
          </a:prstGeom>
          <a:noFill/>
        </p:spPr>
        <p:txBody>
          <a:bodyPr wrap="none" rtlCol="0">
            <a:spAutoFit/>
          </a:bodyPr>
          <a:lstStyle/>
          <a:p>
            <a:r>
              <a:rPr lang="en-GB" dirty="0" smtClean="0">
                <a:solidFill>
                  <a:schemeClr val="tx1"/>
                </a:solidFill>
              </a:rPr>
              <a:t>Deficient</a:t>
            </a:r>
            <a:endParaRPr lang="en-GB" dirty="0">
              <a:solidFill>
                <a:schemeClr val="tx1"/>
              </a:solidFill>
            </a:endParaRPr>
          </a:p>
        </p:txBody>
      </p:sp>
      <p:sp>
        <p:nvSpPr>
          <p:cNvPr id="47" name="TextBox 46"/>
          <p:cNvSpPr txBox="1"/>
          <p:nvPr/>
        </p:nvSpPr>
        <p:spPr>
          <a:xfrm>
            <a:off x="3314631" y="2035273"/>
            <a:ext cx="981359" cy="458587"/>
          </a:xfrm>
          <a:prstGeom prst="rect">
            <a:avLst/>
          </a:prstGeom>
          <a:noFill/>
        </p:spPr>
        <p:txBody>
          <a:bodyPr wrap="none" rtlCol="0">
            <a:spAutoFit/>
          </a:bodyPr>
          <a:lstStyle/>
          <a:p>
            <a:r>
              <a:rPr lang="en-GB" dirty="0" smtClean="0">
                <a:solidFill>
                  <a:schemeClr val="tx1"/>
                </a:solidFill>
              </a:rPr>
              <a:t>Marginal </a:t>
            </a:r>
          </a:p>
          <a:p>
            <a:r>
              <a:rPr lang="en-GB" dirty="0" smtClean="0">
                <a:solidFill>
                  <a:schemeClr val="tx1"/>
                </a:solidFill>
              </a:rPr>
              <a:t>deficiency</a:t>
            </a:r>
            <a:endParaRPr lang="en-GB" dirty="0">
              <a:solidFill>
                <a:schemeClr val="tx1"/>
              </a:solidFill>
            </a:endParaRPr>
          </a:p>
        </p:txBody>
      </p:sp>
      <p:sp>
        <p:nvSpPr>
          <p:cNvPr id="8" name="Rectangle 7"/>
          <p:cNvSpPr/>
          <p:nvPr/>
        </p:nvSpPr>
        <p:spPr>
          <a:xfrm>
            <a:off x="1285875" y="6233493"/>
            <a:ext cx="6927850" cy="388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p:cNvGrpSpPr/>
          <p:nvPr/>
        </p:nvGrpSpPr>
        <p:grpSpPr>
          <a:xfrm>
            <a:off x="1428750" y="6301105"/>
            <a:ext cx="6784975" cy="320531"/>
            <a:chOff x="1428750" y="6301105"/>
            <a:chExt cx="6784975" cy="320531"/>
          </a:xfrm>
          <a:solidFill>
            <a:schemeClr val="bg1"/>
          </a:solidFill>
        </p:grpSpPr>
        <p:sp>
          <p:nvSpPr>
            <p:cNvPr id="45061" name="TextBox 4"/>
            <p:cNvSpPr txBox="1">
              <a:spLocks noChangeArrowheads="1"/>
            </p:cNvSpPr>
            <p:nvPr/>
          </p:nvSpPr>
          <p:spPr bwMode="auto">
            <a:xfrm>
              <a:off x="3889001" y="6345411"/>
              <a:ext cx="1927225" cy="276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dirty="0"/>
                <a:t>Blood level of vitamin </a:t>
              </a:r>
            </a:p>
          </p:txBody>
        </p:sp>
        <p:sp>
          <p:nvSpPr>
            <p:cNvPr id="45065" name="TextBox 12"/>
            <p:cNvSpPr txBox="1">
              <a:spLocks noChangeArrowheads="1"/>
            </p:cNvSpPr>
            <p:nvPr/>
          </p:nvSpPr>
          <p:spPr bwMode="auto">
            <a:xfrm>
              <a:off x="1428750" y="6301105"/>
              <a:ext cx="512763" cy="276225"/>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dirty="0"/>
                <a:t>Low</a:t>
              </a:r>
            </a:p>
          </p:txBody>
        </p:sp>
        <p:sp>
          <p:nvSpPr>
            <p:cNvPr id="45066" name="TextBox 13"/>
            <p:cNvSpPr txBox="1">
              <a:spLocks noChangeArrowheads="1"/>
            </p:cNvSpPr>
            <p:nvPr/>
          </p:nvSpPr>
          <p:spPr bwMode="auto">
            <a:xfrm>
              <a:off x="7659688" y="6301105"/>
              <a:ext cx="554037" cy="276225"/>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400" dirty="0"/>
                <a:t>High</a:t>
              </a:r>
            </a:p>
          </p:txBody>
        </p:sp>
        <p:cxnSp>
          <p:nvCxnSpPr>
            <p:cNvPr id="16" name="Straight Arrow Connector 15"/>
            <p:cNvCxnSpPr/>
            <p:nvPr/>
          </p:nvCxnSpPr>
          <p:spPr>
            <a:xfrm rot="10800000">
              <a:off x="2143125" y="6496368"/>
              <a:ext cx="1428750" cy="1587"/>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143625" y="6488430"/>
              <a:ext cx="1357313" cy="1588"/>
            </a:xfrm>
            <a:prstGeom prst="straightConnector1">
              <a:avLst/>
            </a:prstGeom>
            <a:grpFill/>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77" grpId="0"/>
      <p:bldP spid="25" grpId="0" animBg="1"/>
      <p:bldP spid="12" grpId="0" animBg="1"/>
      <p:bldP spid="2" grpId="0"/>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57188" y="44450"/>
            <a:ext cx="8685212" cy="922338"/>
          </a:xfrm>
          <a:prstGeom prst="rect">
            <a:avLst/>
          </a:prstGeom>
        </p:spPr>
        <p:txBody>
          <a:bodyPr/>
          <a:lstStyle/>
          <a:p>
            <a:pPr>
              <a:lnSpc>
                <a:spcPct val="100000"/>
              </a:lnSpc>
              <a:defRPr/>
            </a:pPr>
            <a:r>
              <a:rPr lang="en-GB" sz="2400" kern="0" dirty="0" smtClean="0">
                <a:solidFill>
                  <a:srgbClr val="006600"/>
                </a:solidFill>
                <a:latin typeface="+mj-lt"/>
                <a:ea typeface="ＭＳ Ｐゴシック" pitchFamily="34" charset="-128"/>
                <a:cs typeface="+mj-cs"/>
              </a:rPr>
              <a:t>B vitamins and brain function </a:t>
            </a:r>
          </a:p>
          <a:p>
            <a:pPr>
              <a:lnSpc>
                <a:spcPct val="100000"/>
              </a:lnSpc>
              <a:defRPr/>
            </a:pPr>
            <a:r>
              <a:rPr lang="en-GB" sz="2400" kern="0" dirty="0" smtClean="0">
                <a:solidFill>
                  <a:srgbClr val="006600"/>
                </a:solidFill>
                <a:latin typeface="+mj-lt"/>
                <a:ea typeface="ＭＳ Ｐゴシック" pitchFamily="34" charset="-128"/>
                <a:cs typeface="+mj-cs"/>
              </a:rPr>
              <a:t>epidemiology versus controlled trials</a:t>
            </a:r>
            <a:endParaRPr lang="en-GB" sz="2400" kern="0" dirty="0">
              <a:solidFill>
                <a:srgbClr val="006600"/>
              </a:solidFill>
              <a:latin typeface="+mj-lt"/>
              <a:ea typeface="ＭＳ Ｐゴシック" pitchFamily="34" charset="-128"/>
              <a:cs typeface="+mj-cs"/>
            </a:endParaRPr>
          </a:p>
        </p:txBody>
      </p:sp>
      <p:sp>
        <p:nvSpPr>
          <p:cNvPr id="32772" name="Content Placeholder 6"/>
          <p:cNvSpPr>
            <a:spLocks noGrp="1"/>
          </p:cNvSpPr>
          <p:nvPr>
            <p:ph idx="1"/>
          </p:nvPr>
        </p:nvSpPr>
        <p:spPr>
          <a:xfrm>
            <a:off x="728403" y="1126111"/>
            <a:ext cx="7691437" cy="3073191"/>
          </a:xfrm>
        </p:spPr>
        <p:txBody>
          <a:bodyPr/>
          <a:lstStyle/>
          <a:p>
            <a:pPr>
              <a:spcBef>
                <a:spcPts val="1200"/>
              </a:spcBef>
              <a:defRPr/>
            </a:pPr>
            <a:r>
              <a:rPr lang="en-GB" sz="2200" dirty="0" smtClean="0"/>
              <a:t>Over 100 studies and multiple meta-analyses show that increasing biochemical levels of </a:t>
            </a:r>
            <a:r>
              <a:rPr lang="en-GB" sz="2000" b="1" dirty="0" smtClean="0">
                <a:latin typeface="+mj-lt"/>
                <a:cs typeface="+mj-cs"/>
              </a:rPr>
              <a:t>vitamin </a:t>
            </a:r>
            <a:r>
              <a:rPr lang="en-GB" sz="2000" b="1" dirty="0">
                <a:latin typeface="+mj-lt"/>
                <a:cs typeface="+mj-cs"/>
              </a:rPr>
              <a:t>B</a:t>
            </a:r>
            <a:r>
              <a:rPr lang="en-GB" sz="2000" b="1" baseline="-25000" dirty="0">
                <a:latin typeface="+mj-lt"/>
                <a:cs typeface="+mj-cs"/>
              </a:rPr>
              <a:t>9</a:t>
            </a:r>
            <a:r>
              <a:rPr lang="en-GB" sz="2000" b="1" dirty="0">
                <a:latin typeface="+mj-lt"/>
                <a:cs typeface="+mj-cs"/>
              </a:rPr>
              <a:t> ± B</a:t>
            </a:r>
            <a:r>
              <a:rPr lang="en-GB" sz="2000" b="1" baseline="-25000" dirty="0">
                <a:latin typeface="+mj-lt"/>
                <a:cs typeface="+mj-cs"/>
              </a:rPr>
              <a:t>12</a:t>
            </a:r>
            <a:r>
              <a:rPr lang="en-GB" sz="2000" b="1" dirty="0">
                <a:latin typeface="+mj-lt"/>
                <a:cs typeface="+mj-cs"/>
              </a:rPr>
              <a:t> and/or </a:t>
            </a:r>
            <a:r>
              <a:rPr lang="en-GB" sz="2000" b="1" dirty="0" smtClean="0">
                <a:latin typeface="+mj-lt"/>
                <a:cs typeface="+mj-cs"/>
              </a:rPr>
              <a:t>B</a:t>
            </a:r>
            <a:r>
              <a:rPr lang="en-GB" sz="2000" b="1" baseline="-25000" dirty="0" smtClean="0">
                <a:latin typeface="+mj-lt"/>
                <a:cs typeface="+mj-cs"/>
              </a:rPr>
              <a:t>6</a:t>
            </a:r>
            <a:r>
              <a:rPr lang="en-GB" sz="2000" b="1" dirty="0" smtClean="0">
                <a:latin typeface="+mj-lt"/>
                <a:cs typeface="+mj-cs"/>
              </a:rPr>
              <a:t> </a:t>
            </a:r>
            <a:r>
              <a:rPr lang="en-GB" sz="2000" dirty="0" smtClean="0">
                <a:latin typeface="+mj-lt"/>
                <a:cs typeface="+mj-cs"/>
              </a:rPr>
              <a:t>and decreasing levels of homocysteine are related to better cognitive function and reduced incidence of dementia </a:t>
            </a:r>
            <a:r>
              <a:rPr lang="en-GB" sz="1200" dirty="0" smtClean="0">
                <a:latin typeface="+mj-lt"/>
                <a:cs typeface="+mj-cs"/>
              </a:rPr>
              <a:t>(e.g. Smith 2008,</a:t>
            </a:r>
            <a:r>
              <a:rPr lang="nl-NL" sz="1200" dirty="0">
                <a:latin typeface="+mj-lt"/>
                <a:cs typeface="+mj-cs"/>
              </a:rPr>
              <a:t> Ho et al </a:t>
            </a:r>
            <a:r>
              <a:rPr lang="nl-NL" sz="1200" dirty="0" smtClean="0">
                <a:latin typeface="+mj-lt"/>
                <a:cs typeface="+mj-cs"/>
              </a:rPr>
              <a:t>2011, Wald </a:t>
            </a:r>
            <a:r>
              <a:rPr lang="nl-NL" sz="1200" dirty="0">
                <a:latin typeface="+mj-lt"/>
                <a:cs typeface="+mj-cs"/>
              </a:rPr>
              <a:t>et al </a:t>
            </a:r>
            <a:r>
              <a:rPr lang="nl-NL" sz="1200" dirty="0" smtClean="0">
                <a:latin typeface="+mj-lt"/>
                <a:cs typeface="+mj-cs"/>
              </a:rPr>
              <a:t>2011, Nie </a:t>
            </a:r>
            <a:r>
              <a:rPr lang="nl-NL" sz="1200" dirty="0">
                <a:latin typeface="+mj-lt"/>
                <a:cs typeface="+mj-cs"/>
              </a:rPr>
              <a:t>et al </a:t>
            </a:r>
            <a:r>
              <a:rPr lang="nl-NL" sz="1200" dirty="0" smtClean="0">
                <a:latin typeface="+mj-lt"/>
                <a:cs typeface="+mj-cs"/>
              </a:rPr>
              <a:t>2014).</a:t>
            </a:r>
          </a:p>
          <a:p>
            <a:pPr marL="0" indent="0">
              <a:spcBef>
                <a:spcPts val="1200"/>
              </a:spcBef>
              <a:buNone/>
              <a:defRPr/>
            </a:pPr>
            <a:r>
              <a:rPr lang="nl-NL" sz="2000" dirty="0" smtClean="0">
                <a:latin typeface="+mj-lt"/>
                <a:cs typeface="+mj-cs"/>
              </a:rPr>
              <a:t>BUT:</a:t>
            </a:r>
          </a:p>
          <a:p>
            <a:pPr>
              <a:spcBef>
                <a:spcPts val="1200"/>
              </a:spcBef>
              <a:defRPr/>
            </a:pPr>
            <a:r>
              <a:rPr lang="en-GB" sz="2000" dirty="0" smtClean="0"/>
              <a:t>Equivocal evidence from dozens of controlled trials that supplementation with </a:t>
            </a:r>
            <a:r>
              <a:rPr lang="en-GB" sz="2000" b="1" dirty="0">
                <a:solidFill>
                  <a:srgbClr val="000000"/>
                </a:solidFill>
              </a:rPr>
              <a:t>vitamin B</a:t>
            </a:r>
            <a:r>
              <a:rPr lang="en-GB" sz="2000" b="1" baseline="-25000" dirty="0">
                <a:solidFill>
                  <a:srgbClr val="000000"/>
                </a:solidFill>
              </a:rPr>
              <a:t>9</a:t>
            </a:r>
            <a:r>
              <a:rPr lang="en-GB" sz="2000" b="1" dirty="0">
                <a:solidFill>
                  <a:srgbClr val="000000"/>
                </a:solidFill>
              </a:rPr>
              <a:t> ± B</a:t>
            </a:r>
            <a:r>
              <a:rPr lang="en-GB" sz="2000" b="1" baseline="-25000" dirty="0">
                <a:solidFill>
                  <a:srgbClr val="000000"/>
                </a:solidFill>
              </a:rPr>
              <a:t>12</a:t>
            </a:r>
            <a:r>
              <a:rPr lang="en-GB" sz="2000" b="1" dirty="0">
                <a:solidFill>
                  <a:srgbClr val="000000"/>
                </a:solidFill>
              </a:rPr>
              <a:t> and/or </a:t>
            </a:r>
            <a:r>
              <a:rPr lang="en-GB" sz="2000" b="1" dirty="0" smtClean="0">
                <a:solidFill>
                  <a:srgbClr val="000000"/>
                </a:solidFill>
              </a:rPr>
              <a:t>B</a:t>
            </a:r>
            <a:r>
              <a:rPr lang="en-GB" sz="2000" b="1" baseline="-25000" dirty="0" smtClean="0">
                <a:solidFill>
                  <a:srgbClr val="000000"/>
                </a:solidFill>
              </a:rPr>
              <a:t>6 </a:t>
            </a:r>
            <a:r>
              <a:rPr lang="en-GB" sz="2000" dirty="0" smtClean="0">
                <a:solidFill>
                  <a:srgbClr val="000000"/>
                </a:solidFill>
              </a:rPr>
              <a:t>improves brain </a:t>
            </a:r>
            <a:r>
              <a:rPr lang="en-GB" sz="2000" dirty="0">
                <a:solidFill>
                  <a:srgbClr val="000000"/>
                </a:solidFill>
              </a:rPr>
              <a:t>function </a:t>
            </a:r>
            <a:r>
              <a:rPr lang="en-GB" sz="1200" dirty="0" smtClean="0">
                <a:solidFill>
                  <a:srgbClr val="000000"/>
                </a:solidFill>
              </a:rPr>
              <a:t>(e.g. </a:t>
            </a:r>
            <a:r>
              <a:rPr lang="en-GB" sz="1200" dirty="0" err="1" smtClean="0">
                <a:solidFill>
                  <a:srgbClr val="000000"/>
                </a:solidFill>
              </a:rPr>
              <a:t>Dangour</a:t>
            </a:r>
            <a:r>
              <a:rPr lang="en-GB" sz="1200" dirty="0" smtClean="0">
                <a:solidFill>
                  <a:srgbClr val="000000"/>
                </a:solidFill>
              </a:rPr>
              <a:t> </a:t>
            </a:r>
            <a:r>
              <a:rPr lang="en-GB" sz="1200" dirty="0">
                <a:solidFill>
                  <a:srgbClr val="000000"/>
                </a:solidFill>
              </a:rPr>
              <a:t>et al </a:t>
            </a:r>
            <a:r>
              <a:rPr lang="en-GB" sz="1200" dirty="0" smtClean="0">
                <a:solidFill>
                  <a:srgbClr val="000000"/>
                </a:solidFill>
              </a:rPr>
              <a:t>2010, </a:t>
            </a:r>
            <a:r>
              <a:rPr lang="en-GB" sz="1200" dirty="0">
                <a:solidFill>
                  <a:srgbClr val="000000"/>
                </a:solidFill>
              </a:rPr>
              <a:t>Malouf and </a:t>
            </a:r>
            <a:r>
              <a:rPr lang="en-GB" sz="1200" dirty="0" err="1">
                <a:solidFill>
                  <a:srgbClr val="000000"/>
                </a:solidFill>
              </a:rPr>
              <a:t>Grimley</a:t>
            </a:r>
            <a:r>
              <a:rPr lang="en-GB" sz="1200" dirty="0">
                <a:solidFill>
                  <a:srgbClr val="000000"/>
                </a:solidFill>
              </a:rPr>
              <a:t> Evans </a:t>
            </a:r>
            <a:r>
              <a:rPr lang="en-GB" sz="1200" dirty="0" smtClean="0">
                <a:solidFill>
                  <a:srgbClr val="000000"/>
                </a:solidFill>
              </a:rPr>
              <a:t>2008, </a:t>
            </a:r>
            <a:r>
              <a:rPr lang="en-GB" sz="1200" dirty="0">
                <a:solidFill>
                  <a:srgbClr val="000000"/>
                </a:solidFill>
              </a:rPr>
              <a:t>Clark et al </a:t>
            </a:r>
            <a:r>
              <a:rPr lang="en-GB" sz="1200" dirty="0" smtClean="0">
                <a:solidFill>
                  <a:srgbClr val="000000"/>
                </a:solidFill>
              </a:rPr>
              <a:t>2014</a:t>
            </a:r>
            <a:r>
              <a:rPr lang="en-GB" sz="1200" dirty="0">
                <a:solidFill>
                  <a:srgbClr val="000000"/>
                </a:solidFill>
              </a:rPr>
              <a:t>)</a:t>
            </a:r>
            <a:endParaRPr lang="en-GB" sz="1200" dirty="0" smtClean="0"/>
          </a:p>
          <a:p>
            <a:pPr>
              <a:buFontTx/>
              <a:buNone/>
              <a:defRPr/>
            </a:pPr>
            <a:r>
              <a:rPr lang="en-GB" sz="2400" dirty="0"/>
              <a:t> </a:t>
            </a:r>
            <a:endParaRPr lang="en-GB" sz="2400" dirty="0" smtClean="0"/>
          </a:p>
        </p:txBody>
      </p:sp>
      <p:sp>
        <p:nvSpPr>
          <p:cNvPr id="8" name="TextBox 7"/>
          <p:cNvSpPr txBox="1"/>
          <p:nvPr/>
        </p:nvSpPr>
        <p:spPr>
          <a:xfrm>
            <a:off x="1039978" y="4621257"/>
            <a:ext cx="7319632" cy="824841"/>
          </a:xfrm>
          <a:prstGeom prst="rect">
            <a:avLst/>
          </a:prstGeom>
          <a:noFill/>
        </p:spPr>
        <p:txBody>
          <a:bodyPr wrap="none" rtlCol="0">
            <a:spAutoFit/>
          </a:bodyPr>
          <a:lstStyle/>
          <a:p>
            <a:r>
              <a:rPr lang="en-GB" sz="2800" dirty="0" smtClean="0">
                <a:solidFill>
                  <a:srgbClr val="FF0000"/>
                </a:solidFill>
              </a:rPr>
              <a:t>No consideration of the other five B vitamins </a:t>
            </a:r>
          </a:p>
          <a:p>
            <a:r>
              <a:rPr lang="en-GB" sz="2800" dirty="0">
                <a:solidFill>
                  <a:srgbClr val="FF0000"/>
                </a:solidFill>
              </a:rPr>
              <a:t>o</a:t>
            </a:r>
            <a:r>
              <a:rPr lang="en-GB" sz="2800" dirty="0" smtClean="0">
                <a:solidFill>
                  <a:srgbClr val="FF0000"/>
                </a:solidFill>
              </a:rPr>
              <a:t>r supplementation with all eight B vitamins</a:t>
            </a:r>
            <a:endParaRPr lang="en-GB" sz="28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uild="p"/>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75716"/>
          </a:xfrm>
        </p:spPr>
        <p:txBody>
          <a:bodyPr/>
          <a:lstStyle/>
          <a:p>
            <a:r>
              <a:rPr lang="en-GB" dirty="0" smtClean="0"/>
              <a:t>Efficacy</a:t>
            </a:r>
            <a:endParaRPr lang="en-GB" dirty="0"/>
          </a:p>
        </p:txBody>
      </p:sp>
      <p:pic>
        <p:nvPicPr>
          <p:cNvPr id="8" name="Picture 10"/>
          <p:cNvPicPr>
            <a:picLocks noChangeAspect="1" noChangeArrowheads="1"/>
          </p:cNvPicPr>
          <p:nvPr/>
        </p:nvPicPr>
        <p:blipFill rotWithShape="1">
          <a:blip r:embed="rId2">
            <a:extLst>
              <a:ext uri="{28A0092B-C50C-407E-A947-70E740481C1C}">
                <a14:useLocalDpi xmlns:a14="http://schemas.microsoft.com/office/drawing/2010/main" val="0"/>
              </a:ext>
            </a:extLst>
          </a:blip>
          <a:srcRect b="60473"/>
          <a:stretch/>
        </p:blipFill>
        <p:spPr bwMode="auto">
          <a:xfrm>
            <a:off x="1052252" y="1050759"/>
            <a:ext cx="3087993" cy="173032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b="71230"/>
          <a:stretch/>
        </p:blipFill>
        <p:spPr bwMode="auto">
          <a:xfrm>
            <a:off x="2176808" y="1766505"/>
            <a:ext cx="3475841" cy="133686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7"/>
          <p:cNvPicPr>
            <a:picLocks noChangeAspect="1" noChangeArrowheads="1"/>
          </p:cNvPicPr>
          <p:nvPr/>
        </p:nvPicPr>
        <p:blipFill rotWithShape="1">
          <a:blip r:embed="rId4">
            <a:extLst>
              <a:ext uri="{28A0092B-C50C-407E-A947-70E740481C1C}">
                <a14:useLocalDpi xmlns:a14="http://schemas.microsoft.com/office/drawing/2010/main" val="0"/>
              </a:ext>
            </a:extLst>
          </a:blip>
          <a:srcRect b="68528"/>
          <a:stretch/>
        </p:blipFill>
        <p:spPr bwMode="auto">
          <a:xfrm>
            <a:off x="3605795" y="2282581"/>
            <a:ext cx="2948010" cy="12396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67830"/>
          <a:stretch/>
        </p:blipFill>
        <p:spPr bwMode="auto">
          <a:xfrm>
            <a:off x="4408225" y="2781083"/>
            <a:ext cx="3432033" cy="148234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Content Placeholder 2"/>
          <p:cNvSpPr txBox="1">
            <a:spLocks/>
          </p:cNvSpPr>
          <p:nvPr/>
        </p:nvSpPr>
        <p:spPr bwMode="auto">
          <a:xfrm>
            <a:off x="481246" y="4764031"/>
            <a:ext cx="8229600" cy="1140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nSpc>
                <a:spcPct val="100000"/>
              </a:lnSpc>
              <a:buNone/>
            </a:pPr>
            <a:r>
              <a:rPr lang="en-GB" sz="1800" kern="0" dirty="0" smtClean="0"/>
              <a:t>Meta-analysis of data from 8 studies – benefits to psychological state, including fatigue, across studies, with benefits related to level of B vitamins </a:t>
            </a:r>
            <a:r>
              <a:rPr lang="en-GB" sz="1400" kern="0" dirty="0" smtClean="0"/>
              <a:t>(Long and </a:t>
            </a:r>
            <a:r>
              <a:rPr lang="en-GB" sz="1400" kern="0" dirty="0"/>
              <a:t>B</a:t>
            </a:r>
            <a:r>
              <a:rPr lang="en-GB" sz="1400" kern="0" dirty="0" smtClean="0"/>
              <a:t>enton 2013)</a:t>
            </a:r>
          </a:p>
          <a:p>
            <a:pPr>
              <a:lnSpc>
                <a:spcPct val="100000"/>
              </a:lnSpc>
            </a:pPr>
            <a:endParaRPr lang="en-GB" sz="2000" kern="0" dirty="0"/>
          </a:p>
        </p:txBody>
      </p:sp>
    </p:spTree>
    <p:extLst>
      <p:ext uri="{BB962C8B-B14F-4D97-AF65-F5344CB8AC3E}">
        <p14:creationId xmlns:p14="http://schemas.microsoft.com/office/powerpoint/2010/main" val="83926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49375245"/>
              </p:ext>
            </p:extLst>
          </p:nvPr>
        </p:nvGraphicFramePr>
        <p:xfrm>
          <a:off x="1795463" y="562133"/>
          <a:ext cx="5875337" cy="4816473"/>
        </p:xfrm>
        <a:graphic>
          <a:graphicData uri="http://schemas.openxmlformats.org/drawingml/2006/table">
            <a:tbl>
              <a:tblPr firstRow="1" firstCol="1" bandRow="1"/>
              <a:tblGrid>
                <a:gridCol w="994843"/>
                <a:gridCol w="1135819"/>
                <a:gridCol w="1814265"/>
                <a:gridCol w="1930410"/>
              </a:tblGrid>
              <a:tr h="178980">
                <a:tc>
                  <a:txBody>
                    <a:bodyPr/>
                    <a:lstStyle/>
                    <a:p>
                      <a:pPr>
                        <a:lnSpc>
                          <a:spcPct val="115000"/>
                        </a:lnSpc>
                        <a:spcAft>
                          <a:spcPts val="0"/>
                        </a:spcAft>
                      </a:pPr>
                      <a:r>
                        <a:rPr lang="en-GB" sz="900" dirty="0">
                          <a:solidFill>
                            <a:srgbClr val="000000"/>
                          </a:solidFill>
                          <a:effectLst/>
                          <a:latin typeface="Calibri"/>
                          <a:ea typeface="Calibri"/>
                          <a:cs typeface="Times New Roman"/>
                        </a:rPr>
                        <a:t>Reference</a:t>
                      </a:r>
                      <a:endParaRPr lang="en-GB" sz="1100" dirty="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solidFill>
                            <a:srgbClr val="000000"/>
                          </a:solidFill>
                          <a:effectLst/>
                          <a:latin typeface="Calibri"/>
                          <a:ea typeface="Calibri"/>
                          <a:cs typeface="Times New Roman"/>
                        </a:rPr>
                        <a:t>Sample</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dirty="0">
                          <a:solidFill>
                            <a:srgbClr val="000000"/>
                          </a:solidFill>
                          <a:effectLst/>
                          <a:latin typeface="Calibri"/>
                          <a:ea typeface="Calibri"/>
                          <a:cs typeface="Times New Roman"/>
                        </a:rPr>
                        <a:t>Psychological </a:t>
                      </a:r>
                      <a:r>
                        <a:rPr lang="en-GB" sz="900" dirty="0" smtClean="0">
                          <a:solidFill>
                            <a:srgbClr val="000000"/>
                          </a:solidFill>
                          <a:effectLst/>
                          <a:latin typeface="Calibri"/>
                          <a:ea typeface="Calibri"/>
                          <a:cs typeface="Times New Roman"/>
                        </a:rPr>
                        <a:t>state/mental</a:t>
                      </a:r>
                      <a:r>
                        <a:rPr lang="en-GB" sz="900" baseline="0" dirty="0" smtClean="0">
                          <a:solidFill>
                            <a:srgbClr val="000000"/>
                          </a:solidFill>
                          <a:effectLst/>
                          <a:latin typeface="Calibri"/>
                          <a:ea typeface="Calibri"/>
                          <a:cs typeface="Times New Roman"/>
                        </a:rPr>
                        <a:t> health</a:t>
                      </a:r>
                      <a:endParaRPr lang="en-GB" sz="1100" dirty="0">
                        <a:effectLst/>
                        <a:latin typeface="Calibri"/>
                        <a:ea typeface="Calibri"/>
                        <a:cs typeface="Times New Roman"/>
                      </a:endParaRPr>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900">
                          <a:solidFill>
                            <a:srgbClr val="000000"/>
                          </a:solidFill>
                          <a:effectLst/>
                          <a:latin typeface="Calibri"/>
                          <a:ea typeface="Calibri"/>
                          <a:cs typeface="Times New Roman"/>
                        </a:rPr>
                        <a:t>Cognitive function</a:t>
                      </a:r>
                      <a:endParaRPr lang="en-GB" sz="1100">
                        <a:effectLst/>
                        <a:latin typeface="Calibri"/>
                        <a:ea typeface="Calibri"/>
                        <a:cs typeface="Times New Roman"/>
                      </a:endParaRPr>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6940">
                <a:tc>
                  <a:txBody>
                    <a:bodyPr/>
                    <a:lstStyle/>
                    <a:p>
                      <a:pPr>
                        <a:lnSpc>
                          <a:spcPct val="115000"/>
                        </a:lnSpc>
                        <a:spcAft>
                          <a:spcPts val="0"/>
                        </a:spcAft>
                      </a:pPr>
                      <a:r>
                        <a:rPr lang="en-GB" sz="900">
                          <a:solidFill>
                            <a:srgbClr val="000000"/>
                          </a:solidFill>
                          <a:effectLst/>
                          <a:latin typeface="Calibri"/>
                          <a:ea typeface="Calibri"/>
                          <a:cs typeface="Times New Roman"/>
                        </a:rPr>
                        <a:t>Benton, et al. (1995a, 1995b)</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solidFill>
                            <a:srgbClr val="000000"/>
                          </a:solidFill>
                          <a:effectLst/>
                          <a:latin typeface="Calibri"/>
                          <a:ea typeface="Calibri"/>
                          <a:cs typeface="Times New Roman"/>
                        </a:rPr>
                        <a:t>127/118 m/f 17–27 y</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97733">
                <a:tc>
                  <a:txBody>
                    <a:bodyPr/>
                    <a:lstStyle/>
                    <a:p>
                      <a:pPr>
                        <a:lnSpc>
                          <a:spcPct val="115000"/>
                        </a:lnSpc>
                        <a:spcAft>
                          <a:spcPts val="0"/>
                        </a:spcAft>
                      </a:pPr>
                      <a:r>
                        <a:rPr lang="en-GB" sz="900">
                          <a:solidFill>
                            <a:srgbClr val="000000"/>
                          </a:solidFill>
                          <a:effectLst/>
                          <a:latin typeface="Calibri"/>
                          <a:ea typeface="Calibri"/>
                          <a:cs typeface="Times New Roman"/>
                        </a:rPr>
                        <a:t>Carroll et al. (2000)</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solidFill>
                            <a:srgbClr val="000000"/>
                          </a:solidFill>
                          <a:effectLst/>
                          <a:latin typeface="Calibri"/>
                          <a:ea typeface="Calibri"/>
                          <a:cs typeface="Times New Roman"/>
                        </a:rPr>
                        <a:t>80 m </a:t>
                      </a:r>
                      <a:endParaRPr lang="en-GB" sz="1100">
                        <a:effectLst/>
                        <a:latin typeface="Calibri"/>
                        <a:ea typeface="Calibri"/>
                        <a:cs typeface="Times New Roman"/>
                      </a:endParaRPr>
                    </a:p>
                    <a:p>
                      <a:pPr>
                        <a:lnSpc>
                          <a:spcPct val="115000"/>
                        </a:lnSpc>
                        <a:spcAft>
                          <a:spcPts val="0"/>
                        </a:spcAft>
                      </a:pPr>
                      <a:r>
                        <a:rPr lang="en-GB" sz="900">
                          <a:solidFill>
                            <a:srgbClr val="000000"/>
                          </a:solidFill>
                          <a:effectLst/>
                          <a:latin typeface="Calibri"/>
                          <a:ea typeface="Calibri"/>
                          <a:cs typeface="Times New Roman"/>
                        </a:rPr>
                        <a:t>18–42 y</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7733">
                <a:tc>
                  <a:txBody>
                    <a:bodyPr/>
                    <a:lstStyle/>
                    <a:p>
                      <a:pPr>
                        <a:lnSpc>
                          <a:spcPct val="115000"/>
                        </a:lnSpc>
                        <a:spcAft>
                          <a:spcPts val="0"/>
                        </a:spcAft>
                      </a:pPr>
                      <a:r>
                        <a:rPr lang="en-GB" sz="900">
                          <a:solidFill>
                            <a:srgbClr val="000000"/>
                          </a:solidFill>
                          <a:effectLst/>
                          <a:latin typeface="Calibri"/>
                          <a:ea typeface="Calibri"/>
                          <a:cs typeface="Times New Roman"/>
                        </a:rPr>
                        <a:t>Cockle et al. (2000)</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solidFill>
                            <a:srgbClr val="000000"/>
                          </a:solidFill>
                          <a:effectLst/>
                          <a:latin typeface="Calibri"/>
                          <a:ea typeface="Calibri"/>
                          <a:cs typeface="Times New Roman"/>
                        </a:rPr>
                        <a:t>127 m/f</a:t>
                      </a:r>
                      <a:endParaRPr lang="en-GB" sz="1100">
                        <a:effectLst/>
                        <a:latin typeface="Calibri"/>
                        <a:ea typeface="Calibri"/>
                        <a:cs typeface="Times New Roman"/>
                      </a:endParaRPr>
                    </a:p>
                    <a:p>
                      <a:pPr>
                        <a:lnSpc>
                          <a:spcPct val="115000"/>
                        </a:lnSpc>
                        <a:spcAft>
                          <a:spcPts val="0"/>
                        </a:spcAft>
                      </a:pPr>
                      <a:r>
                        <a:rPr lang="en-GB" sz="900">
                          <a:solidFill>
                            <a:srgbClr val="000000"/>
                          </a:solidFill>
                          <a:effectLst/>
                          <a:latin typeface="Calibri"/>
                          <a:ea typeface="Calibri"/>
                          <a:cs typeface="Times New Roman"/>
                        </a:rPr>
                        <a:t>60–83 y</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97733">
                <a:tc>
                  <a:txBody>
                    <a:bodyPr/>
                    <a:lstStyle/>
                    <a:p>
                      <a:pPr>
                        <a:lnSpc>
                          <a:spcPct val="115000"/>
                        </a:lnSpc>
                        <a:spcAft>
                          <a:spcPts val="0"/>
                        </a:spcAft>
                      </a:pPr>
                      <a:r>
                        <a:rPr lang="en-GB" sz="900">
                          <a:solidFill>
                            <a:srgbClr val="000000"/>
                          </a:solidFill>
                          <a:effectLst/>
                          <a:latin typeface="Calibri"/>
                          <a:ea typeface="Calibri"/>
                          <a:cs typeface="Times New Roman"/>
                        </a:rPr>
                        <a:t>Haskell et al. 2010</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solidFill>
                            <a:srgbClr val="000000"/>
                          </a:solidFill>
                          <a:effectLst/>
                          <a:latin typeface="Calibri"/>
                          <a:ea typeface="Calibri"/>
                          <a:cs typeface="Times New Roman"/>
                        </a:rPr>
                        <a:t>220 f </a:t>
                      </a:r>
                      <a:endParaRPr lang="en-GB" sz="1100">
                        <a:effectLst/>
                        <a:latin typeface="Calibri"/>
                        <a:ea typeface="Calibri"/>
                        <a:cs typeface="Times New Roman"/>
                      </a:endParaRPr>
                    </a:p>
                    <a:p>
                      <a:pPr>
                        <a:lnSpc>
                          <a:spcPct val="115000"/>
                        </a:lnSpc>
                        <a:spcAft>
                          <a:spcPts val="0"/>
                        </a:spcAft>
                      </a:pPr>
                      <a:r>
                        <a:rPr lang="en-GB" sz="900">
                          <a:solidFill>
                            <a:srgbClr val="000000"/>
                          </a:solidFill>
                          <a:effectLst/>
                          <a:latin typeface="Calibri"/>
                          <a:ea typeface="Calibri"/>
                          <a:cs typeface="Times New Roman"/>
                        </a:rPr>
                        <a:t>25 - 50 y</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61302">
                <a:tc>
                  <a:txBody>
                    <a:bodyPr/>
                    <a:lstStyle/>
                    <a:p>
                      <a:pPr>
                        <a:lnSpc>
                          <a:spcPct val="115000"/>
                        </a:lnSpc>
                        <a:spcAft>
                          <a:spcPts val="0"/>
                        </a:spcAft>
                      </a:pPr>
                      <a:r>
                        <a:rPr lang="en-GB" sz="900" dirty="0">
                          <a:solidFill>
                            <a:srgbClr val="000000"/>
                          </a:solidFill>
                          <a:effectLst/>
                          <a:latin typeface="Calibri"/>
                          <a:ea typeface="Calibri"/>
                          <a:cs typeface="Times New Roman"/>
                        </a:rPr>
                        <a:t>Kang et al (2008)</a:t>
                      </a:r>
                      <a:endParaRPr lang="en-GB" sz="1100" dirty="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dirty="0">
                          <a:solidFill>
                            <a:srgbClr val="000000"/>
                          </a:solidFill>
                          <a:effectLst/>
                          <a:latin typeface="Calibri"/>
                          <a:ea typeface="Calibri"/>
                          <a:cs typeface="Times New Roman"/>
                        </a:rPr>
                        <a:t>2009 f </a:t>
                      </a:r>
                      <a:endParaRPr lang="en-GB" sz="1100" dirty="0">
                        <a:effectLst/>
                        <a:latin typeface="Calibri"/>
                        <a:ea typeface="Calibri"/>
                        <a:cs typeface="Times New Roman"/>
                      </a:endParaRPr>
                    </a:p>
                    <a:p>
                      <a:pPr>
                        <a:lnSpc>
                          <a:spcPct val="115000"/>
                        </a:lnSpc>
                        <a:spcAft>
                          <a:spcPts val="0"/>
                        </a:spcAft>
                      </a:pPr>
                      <a:r>
                        <a:rPr lang="en-GB" sz="900" dirty="0">
                          <a:solidFill>
                            <a:srgbClr val="000000"/>
                          </a:solidFill>
                          <a:effectLst/>
                          <a:latin typeface="Calibri"/>
                          <a:ea typeface="Calibri"/>
                          <a:cs typeface="Times New Roman"/>
                        </a:rPr>
                        <a:t>≥65 y</a:t>
                      </a:r>
                      <a:endParaRPr lang="en-GB" sz="1100" dirty="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97733">
                <a:tc>
                  <a:txBody>
                    <a:bodyPr/>
                    <a:lstStyle/>
                    <a:p>
                      <a:pPr>
                        <a:lnSpc>
                          <a:spcPct val="115000"/>
                        </a:lnSpc>
                        <a:spcAft>
                          <a:spcPts val="0"/>
                        </a:spcAft>
                      </a:pPr>
                      <a:r>
                        <a:rPr lang="en-GB" sz="900">
                          <a:solidFill>
                            <a:srgbClr val="000000"/>
                          </a:solidFill>
                          <a:effectLst/>
                          <a:latin typeface="Calibri"/>
                          <a:ea typeface="Calibri"/>
                          <a:cs typeface="Times New Roman"/>
                        </a:rPr>
                        <a:t>Kennedy et al (2010, 2011)</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solidFill>
                            <a:srgbClr val="000000"/>
                          </a:solidFill>
                          <a:effectLst/>
                          <a:latin typeface="Calibri"/>
                          <a:ea typeface="Calibri"/>
                          <a:cs typeface="Times New Roman"/>
                        </a:rPr>
                        <a:t>210/198 m </a:t>
                      </a:r>
                      <a:endParaRPr lang="en-GB" sz="1100">
                        <a:effectLst/>
                        <a:latin typeface="Calibri"/>
                        <a:ea typeface="Calibri"/>
                        <a:cs typeface="Times New Roman"/>
                      </a:endParaRPr>
                    </a:p>
                    <a:p>
                      <a:pPr>
                        <a:lnSpc>
                          <a:spcPct val="115000"/>
                        </a:lnSpc>
                        <a:spcAft>
                          <a:spcPts val="0"/>
                        </a:spcAft>
                      </a:pPr>
                      <a:r>
                        <a:rPr lang="en-GB" sz="900">
                          <a:solidFill>
                            <a:srgbClr val="000000"/>
                          </a:solidFill>
                          <a:effectLst/>
                          <a:latin typeface="Calibri"/>
                          <a:ea typeface="Calibri"/>
                          <a:cs typeface="Times New Roman"/>
                        </a:rPr>
                        <a:t>30–55 y</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dirty="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76712">
                <a:tc>
                  <a:txBody>
                    <a:bodyPr/>
                    <a:lstStyle/>
                    <a:p>
                      <a:pPr>
                        <a:lnSpc>
                          <a:spcPct val="115000"/>
                        </a:lnSpc>
                        <a:spcAft>
                          <a:spcPts val="0"/>
                        </a:spcAft>
                      </a:pPr>
                      <a:r>
                        <a:rPr lang="en-GB" sz="900">
                          <a:solidFill>
                            <a:srgbClr val="000000"/>
                          </a:solidFill>
                          <a:effectLst/>
                          <a:latin typeface="Calibri"/>
                          <a:ea typeface="Calibri"/>
                          <a:cs typeface="Times New Roman"/>
                        </a:rPr>
                        <a:t>McNeill et al. (2007)</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solidFill>
                            <a:srgbClr val="000000"/>
                          </a:solidFill>
                          <a:effectLst/>
                          <a:latin typeface="Calibri"/>
                          <a:ea typeface="Calibri"/>
                          <a:cs typeface="Times New Roman"/>
                        </a:rPr>
                        <a:t>910 m/f </a:t>
                      </a:r>
                      <a:endParaRPr lang="en-GB" sz="1100">
                        <a:effectLst/>
                        <a:latin typeface="Calibri"/>
                        <a:ea typeface="Calibri"/>
                        <a:cs typeface="Times New Roman"/>
                      </a:endParaRPr>
                    </a:p>
                    <a:p>
                      <a:pPr>
                        <a:lnSpc>
                          <a:spcPct val="115000"/>
                        </a:lnSpc>
                        <a:spcAft>
                          <a:spcPts val="0"/>
                        </a:spcAft>
                      </a:pPr>
                      <a:r>
                        <a:rPr lang="en-GB" sz="900">
                          <a:solidFill>
                            <a:srgbClr val="000000"/>
                          </a:solidFill>
                          <a:effectLst/>
                          <a:latin typeface="Calibri"/>
                          <a:ea typeface="Calibri"/>
                          <a:cs typeface="Times New Roman"/>
                        </a:rPr>
                        <a:t>≥65 years</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97733">
                <a:tc>
                  <a:txBody>
                    <a:bodyPr/>
                    <a:lstStyle/>
                    <a:p>
                      <a:pPr>
                        <a:lnSpc>
                          <a:spcPct val="115000"/>
                        </a:lnSpc>
                        <a:spcAft>
                          <a:spcPts val="0"/>
                        </a:spcAft>
                      </a:pPr>
                      <a:r>
                        <a:rPr lang="en-GB" sz="900">
                          <a:solidFill>
                            <a:srgbClr val="000000"/>
                          </a:solidFill>
                          <a:effectLst/>
                          <a:latin typeface="Calibri"/>
                          <a:ea typeface="Calibri"/>
                          <a:cs typeface="Times New Roman"/>
                        </a:rPr>
                        <a:t>Schlebusch et al. </a:t>
                      </a:r>
                      <a:r>
                        <a:rPr lang="en-GB" sz="900" baseline="30000">
                          <a:solidFill>
                            <a:srgbClr val="000000"/>
                          </a:solidFill>
                          <a:effectLst/>
                          <a:latin typeface="Calibri"/>
                          <a:ea typeface="Calibri"/>
                          <a:cs typeface="Times New Roman"/>
                        </a:rPr>
                        <a:t>[89]</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a:solidFill>
                            <a:srgbClr val="000000"/>
                          </a:solidFill>
                          <a:effectLst/>
                          <a:latin typeface="Calibri"/>
                          <a:ea typeface="Calibri"/>
                          <a:cs typeface="Times New Roman"/>
                        </a:rPr>
                        <a:t>300 m/f </a:t>
                      </a:r>
                      <a:endParaRPr lang="en-GB" sz="1100">
                        <a:effectLst/>
                        <a:latin typeface="Calibri"/>
                        <a:ea typeface="Calibri"/>
                        <a:cs typeface="Times New Roman"/>
                      </a:endParaRPr>
                    </a:p>
                    <a:p>
                      <a:pPr>
                        <a:lnSpc>
                          <a:spcPct val="115000"/>
                        </a:lnSpc>
                        <a:spcAft>
                          <a:spcPts val="0"/>
                        </a:spcAft>
                      </a:pPr>
                      <a:r>
                        <a:rPr lang="en-GB" sz="900">
                          <a:solidFill>
                            <a:srgbClr val="000000"/>
                          </a:solidFill>
                          <a:effectLst/>
                          <a:latin typeface="Calibri"/>
                          <a:ea typeface="Calibri"/>
                          <a:cs typeface="Times New Roman"/>
                        </a:rPr>
                        <a:t>18–65 y</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958">
                <a:tc>
                  <a:txBody>
                    <a:bodyPr/>
                    <a:lstStyle/>
                    <a:p>
                      <a:pPr>
                        <a:lnSpc>
                          <a:spcPct val="115000"/>
                        </a:lnSpc>
                        <a:spcAft>
                          <a:spcPts val="0"/>
                        </a:spcAft>
                      </a:pPr>
                      <a:r>
                        <a:rPr lang="en-GB" sz="900">
                          <a:solidFill>
                            <a:srgbClr val="000000"/>
                          </a:solidFill>
                          <a:effectLst/>
                          <a:latin typeface="Calibri"/>
                          <a:ea typeface="Calibri"/>
                          <a:cs typeface="Times New Roman"/>
                        </a:rPr>
                        <a:t>Wolters et al. </a:t>
                      </a:r>
                      <a:r>
                        <a:rPr lang="en-GB" sz="900" baseline="30000">
                          <a:solidFill>
                            <a:srgbClr val="000000"/>
                          </a:solidFill>
                          <a:effectLst/>
                          <a:latin typeface="Calibri"/>
                          <a:ea typeface="Calibri"/>
                          <a:cs typeface="Times New Roman"/>
                        </a:rPr>
                        <a:t>[97]</a:t>
                      </a:r>
                      <a:endParaRPr lang="en-GB" sz="110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dirty="0">
                          <a:solidFill>
                            <a:srgbClr val="000000"/>
                          </a:solidFill>
                          <a:effectLst/>
                          <a:latin typeface="Calibri"/>
                          <a:ea typeface="Calibri"/>
                          <a:cs typeface="Times New Roman"/>
                        </a:rPr>
                        <a:t>220 f </a:t>
                      </a:r>
                      <a:endParaRPr lang="en-GB" sz="1100" dirty="0">
                        <a:effectLst/>
                        <a:latin typeface="Calibri"/>
                        <a:ea typeface="Calibri"/>
                        <a:cs typeface="Times New Roman"/>
                      </a:endParaRPr>
                    </a:p>
                    <a:p>
                      <a:pPr>
                        <a:lnSpc>
                          <a:spcPct val="115000"/>
                        </a:lnSpc>
                        <a:spcAft>
                          <a:spcPts val="0"/>
                        </a:spcAft>
                      </a:pPr>
                      <a:r>
                        <a:rPr lang="en-GB" sz="900" dirty="0">
                          <a:solidFill>
                            <a:srgbClr val="000000"/>
                          </a:solidFill>
                          <a:effectLst/>
                          <a:latin typeface="Calibri"/>
                          <a:ea typeface="Calibri"/>
                          <a:cs typeface="Times New Roman"/>
                        </a:rPr>
                        <a:t>≥60 y</a:t>
                      </a:r>
                      <a:endParaRPr lang="en-GB" sz="1100" dirty="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57958">
                <a:tc>
                  <a:txBody>
                    <a:bodyPr/>
                    <a:lstStyle/>
                    <a:p>
                      <a:pPr>
                        <a:lnSpc>
                          <a:spcPct val="115000"/>
                        </a:lnSpc>
                        <a:spcAft>
                          <a:spcPts val="0"/>
                        </a:spcAft>
                      </a:pPr>
                      <a:r>
                        <a:rPr lang="en-GB" sz="900" dirty="0" smtClean="0">
                          <a:effectLst/>
                          <a:latin typeface="Calibri"/>
                          <a:ea typeface="Calibri"/>
                          <a:cs typeface="Times New Roman"/>
                        </a:rPr>
                        <a:t>Long and Benton (2013)</a:t>
                      </a:r>
                      <a:endParaRPr lang="en-GB" sz="900" dirty="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dirty="0" smtClean="0">
                          <a:effectLst/>
                          <a:latin typeface="Calibri"/>
                          <a:ea typeface="Calibri"/>
                          <a:cs typeface="Times New Roman"/>
                        </a:rPr>
                        <a:t>173 m</a:t>
                      </a:r>
                    </a:p>
                    <a:p>
                      <a:pPr>
                        <a:lnSpc>
                          <a:spcPct val="115000"/>
                        </a:lnSpc>
                        <a:spcAft>
                          <a:spcPts val="0"/>
                        </a:spcAft>
                      </a:pPr>
                      <a:r>
                        <a:rPr lang="en-GB" sz="900" dirty="0" smtClean="0">
                          <a:effectLst/>
                          <a:latin typeface="Calibri"/>
                          <a:ea typeface="Calibri"/>
                          <a:cs typeface="Times New Roman"/>
                        </a:rPr>
                        <a:t>&gt;18</a:t>
                      </a:r>
                      <a:endParaRPr lang="en-GB" sz="900" dirty="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57958">
                <a:tc>
                  <a:txBody>
                    <a:bodyPr/>
                    <a:lstStyle/>
                    <a:p>
                      <a:pPr>
                        <a:lnSpc>
                          <a:spcPct val="115000"/>
                        </a:lnSpc>
                        <a:spcAft>
                          <a:spcPts val="0"/>
                        </a:spcAft>
                      </a:pPr>
                      <a:r>
                        <a:rPr lang="en-GB" sz="900" dirty="0" smtClean="0">
                          <a:effectLst/>
                          <a:latin typeface="Calibri"/>
                          <a:ea typeface="Calibri"/>
                          <a:cs typeface="Times New Roman"/>
                        </a:rPr>
                        <a:t>Harris et al (2011)</a:t>
                      </a:r>
                      <a:endParaRPr lang="en-GB" sz="900" dirty="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900" dirty="0" smtClean="0">
                          <a:effectLst/>
                          <a:latin typeface="Calibri"/>
                          <a:ea typeface="Calibri"/>
                          <a:cs typeface="Times New Roman"/>
                        </a:rPr>
                        <a:t>50 m</a:t>
                      </a:r>
                    </a:p>
                    <a:p>
                      <a:pPr>
                        <a:lnSpc>
                          <a:spcPct val="115000"/>
                        </a:lnSpc>
                        <a:spcAft>
                          <a:spcPts val="0"/>
                        </a:spcAft>
                      </a:pPr>
                      <a:r>
                        <a:rPr lang="en-GB" sz="900" dirty="0" smtClean="0">
                          <a:effectLst/>
                          <a:latin typeface="Calibri"/>
                          <a:ea typeface="Calibri"/>
                          <a:cs typeface="Times New Roman"/>
                        </a:rPr>
                        <a:t>50-69</a:t>
                      </a:r>
                      <a:r>
                        <a:rPr lang="en-GB" sz="900" baseline="0" dirty="0" smtClean="0">
                          <a:effectLst/>
                          <a:latin typeface="Calibri"/>
                          <a:ea typeface="Calibri"/>
                          <a:cs typeface="Times New Roman"/>
                        </a:rPr>
                        <a:t> y</a:t>
                      </a:r>
                      <a:endParaRPr lang="en-GB" sz="900" dirty="0">
                        <a:effectLst/>
                        <a:latin typeface="Calibri"/>
                        <a:ea typeface="Calibri"/>
                        <a:cs typeface="Times New Roman"/>
                      </a:endParaRPr>
                    </a:p>
                  </a:txBody>
                  <a:tcPr marL="68574" marR="6857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GB" sz="1800" dirty="0"/>
                    </a:p>
                  </a:txBody>
                  <a:tcPr marL="68574" marR="685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74816" name="Title 7"/>
          <p:cNvSpPr>
            <a:spLocks noGrp="1"/>
          </p:cNvSpPr>
          <p:nvPr>
            <p:ph type="title"/>
          </p:nvPr>
        </p:nvSpPr>
        <p:spPr>
          <a:xfrm>
            <a:off x="457200" y="-109184"/>
            <a:ext cx="8229600" cy="721128"/>
          </a:xfrm>
        </p:spPr>
        <p:txBody>
          <a:bodyPr/>
          <a:lstStyle/>
          <a:p>
            <a:r>
              <a:rPr lang="en-GB" altLang="en-US" sz="2200" dirty="0" smtClean="0"/>
              <a:t>Multi-vitamins/minerals in cognitively intact cohorts of adults</a:t>
            </a:r>
          </a:p>
        </p:txBody>
      </p:sp>
      <p:sp>
        <p:nvSpPr>
          <p:cNvPr id="4" name="Rectangle 3"/>
          <p:cNvSpPr/>
          <p:nvPr/>
        </p:nvSpPr>
        <p:spPr>
          <a:xfrm>
            <a:off x="3943350" y="751045"/>
            <a:ext cx="3727450" cy="522000"/>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3943350" y="1284444"/>
            <a:ext cx="1935956" cy="385200"/>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3952875" y="1684494"/>
            <a:ext cx="3708400" cy="781200"/>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p:cNvCxnSpPr/>
          <p:nvPr/>
        </p:nvCxnSpPr>
        <p:spPr>
          <a:xfrm>
            <a:off x="1795463" y="2070257"/>
            <a:ext cx="58753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5888830" y="2477169"/>
            <a:ext cx="1781969" cy="442800"/>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3952875" y="2938794"/>
            <a:ext cx="3708400" cy="385200"/>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5888830" y="3343944"/>
            <a:ext cx="1781969" cy="559876"/>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3952875" y="3917544"/>
            <a:ext cx="1935956" cy="385200"/>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5879306" y="4315493"/>
            <a:ext cx="1781969" cy="338400"/>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3943350" y="4665820"/>
            <a:ext cx="1935956" cy="703261"/>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p:cNvCxnSpPr/>
          <p:nvPr/>
        </p:nvCxnSpPr>
        <p:spPr>
          <a:xfrm>
            <a:off x="1795463" y="5022213"/>
            <a:ext cx="587533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698770" y="770228"/>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21" name="TextBox 20"/>
          <p:cNvSpPr txBox="1"/>
          <p:nvPr/>
        </p:nvSpPr>
        <p:spPr>
          <a:xfrm>
            <a:off x="4708295" y="1221589"/>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22" name="TextBox 21"/>
          <p:cNvSpPr txBox="1"/>
          <p:nvPr/>
        </p:nvSpPr>
        <p:spPr>
          <a:xfrm>
            <a:off x="4708295" y="2002543"/>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23" name="TextBox 22"/>
          <p:cNvSpPr txBox="1"/>
          <p:nvPr/>
        </p:nvSpPr>
        <p:spPr>
          <a:xfrm>
            <a:off x="4698770" y="2875939"/>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24" name="TextBox 23"/>
          <p:cNvSpPr txBox="1"/>
          <p:nvPr/>
        </p:nvSpPr>
        <p:spPr>
          <a:xfrm>
            <a:off x="4698770" y="3854689"/>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25" name="TextBox 24"/>
          <p:cNvSpPr txBox="1"/>
          <p:nvPr/>
        </p:nvSpPr>
        <p:spPr>
          <a:xfrm>
            <a:off x="4698770" y="4566207"/>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26" name="TextBox 25"/>
          <p:cNvSpPr txBox="1"/>
          <p:nvPr/>
        </p:nvSpPr>
        <p:spPr>
          <a:xfrm>
            <a:off x="4708295" y="4988875"/>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27" name="TextBox 26"/>
          <p:cNvSpPr txBox="1"/>
          <p:nvPr/>
        </p:nvSpPr>
        <p:spPr>
          <a:xfrm>
            <a:off x="6498995" y="773818"/>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28" name="TextBox 27"/>
          <p:cNvSpPr txBox="1"/>
          <p:nvPr/>
        </p:nvSpPr>
        <p:spPr>
          <a:xfrm>
            <a:off x="6489470" y="2009164"/>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29" name="TextBox 28"/>
          <p:cNvSpPr txBox="1"/>
          <p:nvPr/>
        </p:nvSpPr>
        <p:spPr>
          <a:xfrm>
            <a:off x="6489470" y="2444989"/>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30" name="TextBox 29"/>
          <p:cNvSpPr txBox="1"/>
          <p:nvPr/>
        </p:nvSpPr>
        <p:spPr>
          <a:xfrm>
            <a:off x="6489470" y="2889807"/>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31" name="TextBox 30"/>
          <p:cNvSpPr txBox="1"/>
          <p:nvPr/>
        </p:nvSpPr>
        <p:spPr>
          <a:xfrm>
            <a:off x="6498995" y="3379150"/>
            <a:ext cx="425116" cy="510909"/>
          </a:xfrm>
          <a:prstGeom prst="rect">
            <a:avLst/>
          </a:prstGeom>
          <a:noFill/>
        </p:spPr>
        <p:txBody>
          <a:bodyPr wrap="none" rtlCol="0">
            <a:spAutoFit/>
          </a:bodyPr>
          <a:lstStyle/>
          <a:p>
            <a:r>
              <a:rPr lang="en-GB" sz="3200" dirty="0" smtClean="0">
                <a:solidFill>
                  <a:schemeClr val="tx1"/>
                </a:solidFill>
              </a:rPr>
              <a:t>+</a:t>
            </a:r>
            <a:endParaRPr lang="en-GB" sz="3200" dirty="0">
              <a:solidFill>
                <a:schemeClr val="tx1"/>
              </a:solidFill>
            </a:endParaRPr>
          </a:p>
        </p:txBody>
      </p:sp>
      <p:sp>
        <p:nvSpPr>
          <p:cNvPr id="32" name="TextBox 2"/>
          <p:cNvSpPr txBox="1">
            <a:spLocks noChangeArrowheads="1"/>
          </p:cNvSpPr>
          <p:nvPr/>
        </p:nvSpPr>
        <p:spPr bwMode="auto">
          <a:xfrm>
            <a:off x="6794500" y="901858"/>
            <a:ext cx="717550"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000" dirty="0"/>
              <a:t>(females)</a:t>
            </a:r>
          </a:p>
        </p:txBody>
      </p:sp>
      <p:sp>
        <p:nvSpPr>
          <p:cNvPr id="33" name="TextBox 3"/>
          <p:cNvSpPr txBox="1">
            <a:spLocks noChangeArrowheads="1"/>
          </p:cNvSpPr>
          <p:nvPr/>
        </p:nvSpPr>
        <p:spPr bwMode="auto">
          <a:xfrm>
            <a:off x="4983163" y="885983"/>
            <a:ext cx="719137"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000" dirty="0"/>
              <a:t>(females)</a:t>
            </a:r>
          </a:p>
        </p:txBody>
      </p:sp>
      <p:sp>
        <p:nvSpPr>
          <p:cNvPr id="34" name="TextBox 4"/>
          <p:cNvSpPr txBox="1">
            <a:spLocks noChangeArrowheads="1"/>
          </p:cNvSpPr>
          <p:nvPr/>
        </p:nvSpPr>
        <p:spPr bwMode="auto">
          <a:xfrm>
            <a:off x="6530975" y="1771808"/>
            <a:ext cx="5270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000"/>
              <a:t>mixed</a:t>
            </a:r>
          </a:p>
        </p:txBody>
      </p:sp>
      <p:sp>
        <p:nvSpPr>
          <p:cNvPr id="35" name="TextBox 5"/>
          <p:cNvSpPr txBox="1">
            <a:spLocks noChangeArrowheads="1"/>
          </p:cNvSpPr>
          <p:nvPr/>
        </p:nvSpPr>
        <p:spPr bwMode="auto">
          <a:xfrm>
            <a:off x="6689328" y="2477169"/>
            <a:ext cx="109061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000" dirty="0" smtClean="0"/>
              <a:t>(poorer</a:t>
            </a:r>
            <a:endParaRPr lang="en-GB" altLang="en-US" sz="1000" dirty="0"/>
          </a:p>
          <a:p>
            <a:pPr algn="ctr">
              <a:spcBef>
                <a:spcPct val="0"/>
              </a:spcBef>
              <a:buFontTx/>
              <a:buNone/>
            </a:pPr>
            <a:r>
              <a:rPr lang="en-GB" altLang="en-US" sz="1000" dirty="0"/>
              <a:t> nutrient status)</a:t>
            </a:r>
          </a:p>
        </p:txBody>
      </p:sp>
      <p:sp>
        <p:nvSpPr>
          <p:cNvPr id="36" name="TextBox 6"/>
          <p:cNvSpPr txBox="1">
            <a:spLocks noChangeArrowheads="1"/>
          </p:cNvSpPr>
          <p:nvPr/>
        </p:nvSpPr>
        <p:spPr bwMode="auto">
          <a:xfrm>
            <a:off x="6704013" y="3387404"/>
            <a:ext cx="1073150"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000" dirty="0"/>
              <a:t>(older and poorer </a:t>
            </a:r>
          </a:p>
          <a:p>
            <a:pPr algn="ctr">
              <a:spcBef>
                <a:spcPct val="0"/>
              </a:spcBef>
              <a:buFontTx/>
              <a:buNone/>
            </a:pPr>
            <a:r>
              <a:rPr lang="en-GB" altLang="en-US" sz="1000" dirty="0"/>
              <a:t>nutrient status)</a:t>
            </a:r>
          </a:p>
        </p:txBody>
      </p:sp>
      <p:sp>
        <p:nvSpPr>
          <p:cNvPr id="12" name="TextBox 11"/>
          <p:cNvSpPr txBox="1"/>
          <p:nvPr/>
        </p:nvSpPr>
        <p:spPr>
          <a:xfrm>
            <a:off x="239151" y="5559206"/>
            <a:ext cx="8904849" cy="798680"/>
          </a:xfrm>
          <a:prstGeom prst="rect">
            <a:avLst/>
          </a:prstGeom>
          <a:noFill/>
        </p:spPr>
        <p:txBody>
          <a:bodyPr wrap="square" rtlCol="0">
            <a:spAutoFit/>
          </a:bodyPr>
          <a:lstStyle/>
          <a:p>
            <a:pPr algn="l"/>
            <a:r>
              <a:rPr lang="en-GB" sz="2000" dirty="0" smtClean="0">
                <a:solidFill>
                  <a:schemeClr val="tx1"/>
                </a:solidFill>
              </a:rPr>
              <a:t>Meta-analysis - dose response with regards B vitamins (and vitamin C) for mood and stress. Four out of five of the studies administered </a:t>
            </a:r>
            <a:r>
              <a:rPr lang="en-GB" sz="2000" dirty="0" err="1" smtClean="0">
                <a:solidFill>
                  <a:schemeClr val="tx1"/>
                </a:solidFill>
              </a:rPr>
              <a:t>Berocca</a:t>
            </a:r>
            <a:r>
              <a:rPr lang="en-GB" sz="2000" dirty="0" smtClean="0">
                <a:solidFill>
                  <a:schemeClr val="tx1"/>
                </a:solidFill>
              </a:rPr>
              <a:t> </a:t>
            </a:r>
            <a:r>
              <a:rPr lang="en-GB" dirty="0" smtClean="0">
                <a:solidFill>
                  <a:schemeClr val="tx1"/>
                </a:solidFill>
              </a:rPr>
              <a:t>(Long and Benton 2015) </a:t>
            </a:r>
            <a:endParaRPr lang="en-GB"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3" grpId="0" animBg="1"/>
      <p:bldP spid="14" grpId="0" animBg="1"/>
      <p:bldP spid="15" grpId="0" animBg="1"/>
      <p:bldP spid="16" grpId="0" animBg="1"/>
      <p:bldP spid="17" grpId="0" animBg="1"/>
      <p:bldP spid="18" grpId="0" animBg="1"/>
      <p:bldP spid="11"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9494" y="3614298"/>
            <a:ext cx="5147819" cy="2385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555175" y="1215206"/>
            <a:ext cx="5067703" cy="1760006"/>
          </a:xfrm>
        </p:spPr>
        <p:txBody>
          <a:bodyPr/>
          <a:lstStyle/>
          <a:p>
            <a:pPr marL="0" indent="0">
              <a:buNone/>
            </a:pPr>
            <a:r>
              <a:rPr lang="en-GB" sz="1800" dirty="0" smtClean="0"/>
              <a:t>Meta-analysis - </a:t>
            </a:r>
            <a:r>
              <a:rPr lang="en-GB" sz="1800" b="1" dirty="0" smtClean="0"/>
              <a:t>Liu </a:t>
            </a:r>
            <a:r>
              <a:rPr lang="en-GB" sz="1800" b="1" dirty="0"/>
              <a:t>et al </a:t>
            </a:r>
            <a:r>
              <a:rPr lang="en-GB" sz="1800" b="1" dirty="0" smtClean="0"/>
              <a:t>2014</a:t>
            </a:r>
            <a:r>
              <a:rPr lang="en-GB" sz="1800" dirty="0" smtClean="0"/>
              <a:t>: Vitamin B</a:t>
            </a:r>
            <a:r>
              <a:rPr lang="en-GB" sz="1800" baseline="-25000" dirty="0" smtClean="0"/>
              <a:t>9</a:t>
            </a:r>
            <a:r>
              <a:rPr lang="en-GB" sz="1800" dirty="0" smtClean="0"/>
              <a:t>, at doses as low as 400µg, and co-administered with B6, administered for 4 weeks+ has consistent beneficial effects on blood flow (endothelial function).</a:t>
            </a:r>
          </a:p>
        </p:txBody>
      </p:sp>
      <p:sp>
        <p:nvSpPr>
          <p:cNvPr id="7" name="Title 1"/>
          <p:cNvSpPr txBox="1">
            <a:spLocks/>
          </p:cNvSpPr>
          <p:nvPr/>
        </p:nvSpPr>
        <p:spPr bwMode="auto">
          <a:xfrm>
            <a:off x="609600" y="196850"/>
            <a:ext cx="8229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006600"/>
                </a:solidFill>
                <a:latin typeface="+mj-lt"/>
                <a:ea typeface="ＭＳ Ｐゴシック" pitchFamily="34" charset="-128"/>
                <a:cs typeface="+mj-cs"/>
              </a:defRPr>
            </a:lvl1pPr>
            <a:lvl2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2pPr>
            <a:lvl3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3pPr>
            <a:lvl4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4pPr>
            <a:lvl5pPr algn="ctr" rtl="0" eaLnBrk="0" fontAlgn="base" hangingPunct="0">
              <a:spcBef>
                <a:spcPct val="0"/>
              </a:spcBef>
              <a:spcAft>
                <a:spcPct val="0"/>
              </a:spcAft>
              <a:defRPr sz="3200">
                <a:solidFill>
                  <a:srgbClr val="006600"/>
                </a:solidFill>
                <a:latin typeface="Arial" pitchFamily="34" charset="0"/>
                <a:ea typeface="ＭＳ Ｐゴシック" pitchFamily="34" charset="-128"/>
              </a:defRPr>
            </a:lvl5pPr>
            <a:lvl6pPr marL="457200" algn="ctr" rtl="0" fontAlgn="base">
              <a:spcBef>
                <a:spcPct val="0"/>
              </a:spcBef>
              <a:spcAft>
                <a:spcPct val="0"/>
              </a:spcAft>
              <a:defRPr sz="3200">
                <a:solidFill>
                  <a:srgbClr val="006600"/>
                </a:solidFill>
                <a:latin typeface="Arial" pitchFamily="34" charset="0"/>
              </a:defRPr>
            </a:lvl6pPr>
            <a:lvl7pPr marL="914400" algn="ctr" rtl="0" fontAlgn="base">
              <a:spcBef>
                <a:spcPct val="0"/>
              </a:spcBef>
              <a:spcAft>
                <a:spcPct val="0"/>
              </a:spcAft>
              <a:defRPr sz="3200">
                <a:solidFill>
                  <a:srgbClr val="006600"/>
                </a:solidFill>
                <a:latin typeface="Arial" pitchFamily="34" charset="0"/>
              </a:defRPr>
            </a:lvl7pPr>
            <a:lvl8pPr marL="1371600" algn="ctr" rtl="0" fontAlgn="base">
              <a:spcBef>
                <a:spcPct val="0"/>
              </a:spcBef>
              <a:spcAft>
                <a:spcPct val="0"/>
              </a:spcAft>
              <a:defRPr sz="3200">
                <a:solidFill>
                  <a:srgbClr val="006600"/>
                </a:solidFill>
                <a:latin typeface="Arial" pitchFamily="34" charset="0"/>
              </a:defRPr>
            </a:lvl8pPr>
            <a:lvl9pPr marL="1828800" algn="ctr" rtl="0" fontAlgn="base">
              <a:spcBef>
                <a:spcPct val="0"/>
              </a:spcBef>
              <a:spcAft>
                <a:spcPct val="0"/>
              </a:spcAft>
              <a:defRPr sz="3200">
                <a:solidFill>
                  <a:srgbClr val="006600"/>
                </a:solidFill>
                <a:latin typeface="Arial" pitchFamily="34" charset="0"/>
              </a:defRPr>
            </a:lvl9pPr>
          </a:lstStyle>
          <a:p>
            <a:pPr>
              <a:lnSpc>
                <a:spcPct val="100000"/>
              </a:lnSpc>
            </a:pPr>
            <a:r>
              <a:rPr lang="en-GB" kern="0" dirty="0" smtClean="0"/>
              <a:t>Acute effects of B vitamins</a:t>
            </a:r>
            <a:endParaRPr lang="en-GB" kern="0"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4720" y="807952"/>
            <a:ext cx="2148858" cy="2806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99277" y="4053593"/>
            <a:ext cx="2512159" cy="1200329"/>
          </a:xfrm>
          <a:prstGeom prst="rect">
            <a:avLst/>
          </a:prstGeom>
        </p:spPr>
        <p:txBody>
          <a:bodyPr wrap="square">
            <a:spAutoFit/>
          </a:bodyPr>
          <a:lstStyle/>
          <a:p>
            <a:pPr lvl="0" algn="l">
              <a:lnSpc>
                <a:spcPct val="100000"/>
              </a:lnSpc>
              <a:spcBef>
                <a:spcPct val="20000"/>
              </a:spcBef>
            </a:pPr>
            <a:r>
              <a:rPr lang="en-GB" sz="1800" kern="0" dirty="0">
                <a:solidFill>
                  <a:srgbClr val="000000"/>
                </a:solidFill>
                <a:latin typeface="Arial"/>
                <a:ea typeface="ＭＳ Ｐゴシック" pitchFamily="34" charset="-128"/>
              </a:rPr>
              <a:t>These effects are evident after a single dose of B9 (e.g. </a:t>
            </a:r>
            <a:r>
              <a:rPr lang="en-GB" sz="1800" b="1" kern="0" dirty="0" smtClean="0">
                <a:solidFill>
                  <a:srgbClr val="000000"/>
                </a:solidFill>
                <a:latin typeface="Arial"/>
                <a:ea typeface="ＭＳ Ｐゴシック" pitchFamily="34" charset="-128"/>
              </a:rPr>
              <a:t>Moat et al </a:t>
            </a:r>
            <a:r>
              <a:rPr lang="en-GB" sz="1800" b="1" kern="0" dirty="0">
                <a:solidFill>
                  <a:srgbClr val="000000"/>
                </a:solidFill>
                <a:latin typeface="Arial"/>
                <a:ea typeface="ＭＳ Ｐゴシック" pitchFamily="34" charset="-128"/>
              </a:rPr>
              <a:t>2004</a:t>
            </a:r>
            <a:r>
              <a:rPr lang="en-GB" sz="1800" kern="0" dirty="0">
                <a:solidFill>
                  <a:srgbClr val="000000"/>
                </a:solidFill>
                <a:latin typeface="Arial"/>
                <a:ea typeface="ＭＳ Ｐゴシック" pitchFamily="34" charset="-128"/>
              </a:rPr>
              <a:t>)</a:t>
            </a:r>
          </a:p>
        </p:txBody>
      </p:sp>
    </p:spTree>
    <p:extLst>
      <p:ext uri="{BB962C8B-B14F-4D97-AF65-F5344CB8AC3E}">
        <p14:creationId xmlns:p14="http://schemas.microsoft.com/office/powerpoint/2010/main" val="308453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7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Acute effects of B vitamins</a:t>
            </a:r>
            <a:endParaRPr lang="en-GB" dirty="0"/>
          </a:p>
        </p:txBody>
      </p:sp>
      <p:sp>
        <p:nvSpPr>
          <p:cNvPr id="3" name="Content Placeholder 2"/>
          <p:cNvSpPr>
            <a:spLocks noGrp="1"/>
          </p:cNvSpPr>
          <p:nvPr>
            <p:ph idx="1"/>
          </p:nvPr>
        </p:nvSpPr>
        <p:spPr>
          <a:xfrm>
            <a:off x="457200" y="832513"/>
            <a:ext cx="8229600" cy="1567334"/>
          </a:xfrm>
        </p:spPr>
        <p:txBody>
          <a:bodyPr/>
          <a:lstStyle/>
          <a:p>
            <a:pPr marL="0" indent="0">
              <a:buNone/>
            </a:pPr>
            <a:r>
              <a:rPr lang="en-GB" sz="1400" dirty="0" smtClean="0"/>
              <a:t>A </a:t>
            </a:r>
            <a:r>
              <a:rPr lang="en-GB" sz="1400" dirty="0"/>
              <a:t>single dose of vitamin B</a:t>
            </a:r>
            <a:r>
              <a:rPr lang="en-GB" sz="1400" baseline="-25000" dirty="0"/>
              <a:t>6</a:t>
            </a:r>
            <a:r>
              <a:rPr lang="en-GB" sz="1400" dirty="0"/>
              <a:t> has also been shown </a:t>
            </a:r>
            <a:r>
              <a:rPr lang="en-GB" sz="1400" dirty="0" smtClean="0"/>
              <a:t>to:</a:t>
            </a:r>
          </a:p>
          <a:p>
            <a:r>
              <a:rPr lang="en-GB" sz="1400" dirty="0"/>
              <a:t>E</a:t>
            </a:r>
            <a:r>
              <a:rPr lang="en-GB" sz="1400" dirty="0" smtClean="0"/>
              <a:t>licit </a:t>
            </a:r>
            <a:r>
              <a:rPr lang="en-GB" sz="1400" dirty="0"/>
              <a:t>increased serotonin synthesis in the primate brain </a:t>
            </a:r>
            <a:r>
              <a:rPr lang="en-GB" sz="1400" dirty="0" smtClean="0"/>
              <a:t>(</a:t>
            </a:r>
            <a:r>
              <a:rPr lang="en-GB" sz="1400" dirty="0" err="1" smtClean="0"/>
              <a:t>Hartvig</a:t>
            </a:r>
            <a:r>
              <a:rPr lang="en-GB" sz="1400" dirty="0" smtClean="0"/>
              <a:t> et al 1995).</a:t>
            </a:r>
          </a:p>
          <a:p>
            <a:r>
              <a:rPr lang="en-GB" sz="1400" dirty="0" smtClean="0"/>
              <a:t>Engender </a:t>
            </a:r>
            <a:r>
              <a:rPr lang="en-GB" sz="1400" dirty="0"/>
              <a:t>an increase in dream salience (vividness, bizarreness, emotionality, and </a:t>
            </a:r>
            <a:r>
              <a:rPr lang="en-GB" sz="1400" dirty="0" err="1"/>
              <a:t>color</a:t>
            </a:r>
            <a:r>
              <a:rPr lang="en-GB" sz="1400" dirty="0"/>
              <a:t>) commensurate with </a:t>
            </a:r>
            <a:r>
              <a:rPr lang="en-GB" sz="1400" dirty="0" smtClean="0"/>
              <a:t>serotonin synthesis, in humans (placebo controlled, double blind, cross-over) (</a:t>
            </a:r>
            <a:r>
              <a:rPr lang="en-GB" sz="1400" dirty="0" err="1" smtClean="0"/>
              <a:t>Ebben</a:t>
            </a:r>
            <a:r>
              <a:rPr lang="en-GB" sz="1400" dirty="0" smtClean="0"/>
              <a:t> et al 2002).</a:t>
            </a:r>
            <a:endParaRPr lang="en-GB" sz="2000" dirty="0"/>
          </a:p>
        </p:txBody>
      </p:sp>
      <p:pic>
        <p:nvPicPr>
          <p:cNvPr id="10"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9436"/>
          <a:stretch/>
        </p:blipFill>
        <p:spPr bwMode="auto">
          <a:xfrm>
            <a:off x="1259057" y="2653064"/>
            <a:ext cx="6382098" cy="189079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26318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553403"/>
            <a:ext cx="7429500" cy="4105275"/>
          </a:xfrm>
          <a:prstGeom prst="rect">
            <a:avLst/>
          </a:prstGeom>
          <a:noFill/>
          <a:ln w="19050" algn="ctr">
            <a:solidFill>
              <a:srgbClr val="0880D5"/>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23604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457200" y="-100013"/>
            <a:ext cx="8229600" cy="922338"/>
          </a:xfrm>
        </p:spPr>
        <p:txBody>
          <a:bodyPr/>
          <a:lstStyle/>
          <a:p>
            <a:r>
              <a:rPr lang="en-GB" altLang="en-US" smtClean="0"/>
              <a:t>Methodology</a:t>
            </a:r>
          </a:p>
        </p:txBody>
      </p:sp>
      <p:sp>
        <p:nvSpPr>
          <p:cNvPr id="5123" name="Content Placeholder 2"/>
          <p:cNvSpPr>
            <a:spLocks noGrp="1"/>
          </p:cNvSpPr>
          <p:nvPr>
            <p:ph idx="1"/>
          </p:nvPr>
        </p:nvSpPr>
        <p:spPr>
          <a:xfrm>
            <a:off x="457200" y="620713"/>
            <a:ext cx="8229600" cy="1795462"/>
          </a:xfrm>
        </p:spPr>
        <p:txBody>
          <a:bodyPr/>
          <a:lstStyle/>
          <a:p>
            <a:r>
              <a:rPr lang="en-GB" altLang="en-US" sz="2000" dirty="0" smtClean="0"/>
              <a:t>Randomised, double blind, placebo controlled, parallel groups study involving 97  healthy females (25–49y)</a:t>
            </a:r>
          </a:p>
          <a:p>
            <a:r>
              <a:rPr lang="en-GB" altLang="en-US" sz="2000" dirty="0" smtClean="0"/>
              <a:t>Assessed the effects of two doses of 	 vitamins/minerals, on whole body metabolism, cerebral blood-flow and psychological functioning during 5 cognitive tasks of differing difficulty</a:t>
            </a:r>
          </a:p>
          <a:p>
            <a:r>
              <a:rPr lang="en-GB" altLang="en-US" sz="2000" dirty="0" smtClean="0"/>
              <a:t>Assessments after a single dose and after 8 weeks administration.</a:t>
            </a:r>
          </a:p>
          <a:p>
            <a:endParaRPr lang="en-GB" altLang="en-US" sz="2000" dirty="0" smtClean="0"/>
          </a:p>
        </p:txBody>
      </p:sp>
      <p:pic>
        <p:nvPicPr>
          <p:cNvPr id="512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76525" y="2835275"/>
            <a:ext cx="5064125"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10"/>
          <p:cNvPicPr>
            <a:picLocks noChangeAspect="1" noChangeArrowheads="1"/>
          </p:cNvPicPr>
          <p:nvPr/>
        </p:nvPicPr>
        <p:blipFill>
          <a:blip r:embed="rId4">
            <a:extLst>
              <a:ext uri="{28A0092B-C50C-407E-A947-70E740481C1C}">
                <a14:useLocalDpi xmlns:a14="http://schemas.microsoft.com/office/drawing/2010/main" val="0"/>
              </a:ext>
            </a:extLst>
          </a:blip>
          <a:srcRect l="9442" b="59445"/>
          <a:stretch>
            <a:fillRect/>
          </a:stretch>
        </p:blipFill>
        <p:spPr bwMode="auto">
          <a:xfrm>
            <a:off x="2689225" y="4502150"/>
            <a:ext cx="2355850"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NIRS short.AVI">
            <a:hlinkClick r:id="" action="ppaction://media"/>
          </p:cNvPr>
          <p:cNvPicPr>
            <a:picLocks noRot="1" noChangeAspect="1"/>
          </p:cNvPicPr>
          <p:nvPr>
            <a:videoFile r:link="rId1"/>
          </p:nvPr>
        </p:nvPicPr>
        <p:blipFill>
          <a:blip r:embed="rId5">
            <a:extLst>
              <a:ext uri="{28A0092B-C50C-407E-A947-70E740481C1C}">
                <a14:useLocalDpi xmlns:a14="http://schemas.microsoft.com/office/drawing/2010/main" val="0"/>
              </a:ext>
            </a:extLst>
          </a:blip>
          <a:srcRect/>
          <a:stretch>
            <a:fillRect/>
          </a:stretch>
        </p:blipFill>
        <p:spPr bwMode="auto">
          <a:xfrm>
            <a:off x="4976813" y="4706938"/>
            <a:ext cx="2327275"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TextBox 9"/>
          <p:cNvSpPr txBox="1">
            <a:spLocks noChangeArrowheads="1"/>
          </p:cNvSpPr>
          <p:nvPr/>
        </p:nvSpPr>
        <p:spPr bwMode="auto">
          <a:xfrm>
            <a:off x="900113" y="3316288"/>
            <a:ext cx="14398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800"/>
              <a:t>Indirect</a:t>
            </a:r>
          </a:p>
          <a:p>
            <a:pPr algn="ctr" eaLnBrk="1" hangingPunct="1">
              <a:spcBef>
                <a:spcPct val="0"/>
              </a:spcBef>
              <a:buFontTx/>
              <a:buNone/>
            </a:pPr>
            <a:r>
              <a:rPr lang="en-GB" altLang="en-US" sz="1800"/>
              <a:t>Calorimetry </a:t>
            </a:r>
          </a:p>
          <a:p>
            <a:pPr algn="ctr" eaLnBrk="1" hangingPunct="1">
              <a:spcBef>
                <a:spcPct val="0"/>
              </a:spcBef>
              <a:buFontTx/>
              <a:buNone/>
            </a:pPr>
            <a:r>
              <a:rPr lang="en-GB" altLang="en-US" sz="1800"/>
              <a:t>(Ica)</a:t>
            </a:r>
          </a:p>
        </p:txBody>
      </p:sp>
      <p:sp>
        <p:nvSpPr>
          <p:cNvPr id="5128" name="TextBox 10"/>
          <p:cNvSpPr txBox="1">
            <a:spLocks noChangeArrowheads="1"/>
          </p:cNvSpPr>
          <p:nvPr/>
        </p:nvSpPr>
        <p:spPr bwMode="auto">
          <a:xfrm>
            <a:off x="900113" y="5372100"/>
            <a:ext cx="20161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800"/>
              <a:t>Near-infrared</a:t>
            </a:r>
          </a:p>
          <a:p>
            <a:pPr algn="ctr" eaLnBrk="1" hangingPunct="1">
              <a:spcBef>
                <a:spcPct val="0"/>
              </a:spcBef>
              <a:buFontTx/>
              <a:buNone/>
            </a:pPr>
            <a:r>
              <a:rPr lang="en-GB" altLang="en-US" sz="1800"/>
              <a:t>Spectroscopy</a:t>
            </a:r>
          </a:p>
          <a:p>
            <a:pPr algn="ctr" eaLnBrk="1" hangingPunct="1">
              <a:spcBef>
                <a:spcPct val="0"/>
              </a:spcBef>
              <a:buFontTx/>
              <a:buNone/>
            </a:pPr>
            <a:r>
              <a:rPr lang="en-GB" altLang="en-US" sz="1800"/>
              <a:t>(NIRS)</a:t>
            </a:r>
          </a:p>
        </p:txBody>
      </p:sp>
    </p:spTree>
    <p:extLst>
      <p:ext uri="{BB962C8B-B14F-4D97-AF65-F5344CB8AC3E}">
        <p14:creationId xmlns:p14="http://schemas.microsoft.com/office/powerpoint/2010/main" val="2792998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1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2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51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p:cTn id="29" fill="hold" display="0">
                  <p:stCondLst>
                    <p:cond delay="indefinite"/>
                  </p:stCondLst>
                  <p:endCondLst>
                    <p:cond evt="onNext" delay="0">
                      <p:tgtEl>
                        <p:sldTgt/>
                      </p:tgtEl>
                    </p:cond>
                    <p:cond evt="onPrev" delay="0">
                      <p:tgtEl>
                        <p:sldTgt/>
                      </p:tgtEl>
                    </p:cond>
                  </p:endCondLst>
                </p:cTn>
                <p:tgtEl>
                  <p:spTgt spid="9"/>
                </p:tgtEl>
              </p:cMediaNode>
            </p:video>
          </p:childTnLst>
        </p:cTn>
      </p:par>
    </p:tnLst>
    <p:bldLst>
      <p:bldP spid="5123" grpId="0" build="p"/>
      <p:bldP spid="5127" grpId="0"/>
      <p:bldP spid="512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3563938" y="-100013"/>
            <a:ext cx="2592387" cy="922338"/>
          </a:xfrm>
        </p:spPr>
        <p:txBody>
          <a:bodyPr/>
          <a:lstStyle/>
          <a:p>
            <a:r>
              <a:rPr lang="en-GB" altLang="en-US" smtClean="0"/>
              <a:t>Treatments</a:t>
            </a:r>
          </a:p>
        </p:txBody>
      </p:sp>
      <p:pic>
        <p:nvPicPr>
          <p:cNvPr id="81923"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2275" y="392111"/>
            <a:ext cx="6121400" cy="616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4" name="Rectangle 1"/>
          <p:cNvSpPr>
            <a:spLocks noChangeArrowheads="1"/>
          </p:cNvSpPr>
          <p:nvPr/>
        </p:nvSpPr>
        <p:spPr bwMode="auto">
          <a:xfrm>
            <a:off x="1198563" y="638175"/>
            <a:ext cx="6343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r>
              <a:rPr lang="en-GB" altLang="en-US" sz="1800"/>
              <a:t>Two separate Supradyn® multi-vitamin/mineral supplements</a:t>
            </a:r>
          </a:p>
        </p:txBody>
      </p:sp>
      <p:sp>
        <p:nvSpPr>
          <p:cNvPr id="2" name="Oval 1"/>
          <p:cNvSpPr/>
          <p:nvPr/>
        </p:nvSpPr>
        <p:spPr>
          <a:xfrm>
            <a:off x="4752975" y="1006475"/>
            <a:ext cx="687705" cy="4683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5560695" y="1113155"/>
            <a:ext cx="687705" cy="4683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6257132" y="1195546"/>
            <a:ext cx="2483757" cy="301621"/>
          </a:xfrm>
          <a:prstGeom prst="rect">
            <a:avLst/>
          </a:prstGeom>
          <a:noFill/>
        </p:spPr>
        <p:txBody>
          <a:bodyPr wrap="none" rtlCol="0">
            <a:spAutoFit/>
          </a:bodyPr>
          <a:lstStyle/>
          <a:p>
            <a:r>
              <a:rPr lang="en-GB" sz="1600" b="1" dirty="0" smtClean="0">
                <a:solidFill>
                  <a:srgbClr val="FF0000"/>
                </a:solidFill>
              </a:rPr>
              <a:t>Water soluble vitamins!</a:t>
            </a:r>
          </a:p>
        </p:txBody>
      </p:sp>
    </p:spTree>
    <p:extLst>
      <p:ext uri="{BB962C8B-B14F-4D97-AF65-F5344CB8AC3E}">
        <p14:creationId xmlns:p14="http://schemas.microsoft.com/office/powerpoint/2010/main" val="374540177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963" y="-22225"/>
            <a:ext cx="213995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3905250"/>
            <a:ext cx="3840163"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1946275"/>
            <a:ext cx="2673350"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Title 4"/>
          <p:cNvSpPr>
            <a:spLocks noGrp="1"/>
          </p:cNvSpPr>
          <p:nvPr>
            <p:ph type="title"/>
          </p:nvPr>
        </p:nvSpPr>
        <p:spPr>
          <a:xfrm>
            <a:off x="755650" y="30163"/>
            <a:ext cx="3600450" cy="958850"/>
          </a:xfrm>
        </p:spPr>
        <p:txBody>
          <a:bodyPr/>
          <a:lstStyle/>
          <a:p>
            <a:r>
              <a:rPr lang="en-GB" altLang="en-US" smtClean="0"/>
              <a:t>Tasks </a:t>
            </a:r>
            <a:r>
              <a:rPr lang="en-GB" altLang="en-US" sz="1800" smtClean="0"/>
              <a:t>(COMPASS)</a:t>
            </a:r>
            <a:r>
              <a:rPr lang="en-GB" altLang="en-US" smtClean="0"/>
              <a:t> </a:t>
            </a:r>
          </a:p>
        </p:txBody>
      </p:sp>
      <p:sp>
        <p:nvSpPr>
          <p:cNvPr id="82950" name="TextBox 5"/>
          <p:cNvSpPr txBox="1">
            <a:spLocks noChangeArrowheads="1"/>
          </p:cNvSpPr>
          <p:nvPr/>
        </p:nvSpPr>
        <p:spPr bwMode="auto">
          <a:xfrm>
            <a:off x="742950" y="1125538"/>
            <a:ext cx="28336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2400"/>
              <a:t>6 x 5 minute tasks:</a:t>
            </a:r>
          </a:p>
        </p:txBody>
      </p:sp>
      <p:sp>
        <p:nvSpPr>
          <p:cNvPr id="6151" name="TextBox 6"/>
          <p:cNvSpPr txBox="1">
            <a:spLocks noChangeArrowheads="1"/>
          </p:cNvSpPr>
          <p:nvPr/>
        </p:nvSpPr>
        <p:spPr bwMode="auto">
          <a:xfrm>
            <a:off x="1476375" y="1778000"/>
            <a:ext cx="13033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2800"/>
              <a:t>3-Back</a:t>
            </a:r>
          </a:p>
        </p:txBody>
      </p:sp>
      <p:sp>
        <p:nvSpPr>
          <p:cNvPr id="6152" name="TextBox 7"/>
          <p:cNvSpPr txBox="1">
            <a:spLocks noChangeArrowheads="1"/>
          </p:cNvSpPr>
          <p:nvPr/>
        </p:nvSpPr>
        <p:spPr bwMode="auto">
          <a:xfrm>
            <a:off x="1125538" y="2436813"/>
            <a:ext cx="2003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2800"/>
              <a:t>Stroop task</a:t>
            </a:r>
          </a:p>
        </p:txBody>
      </p:sp>
      <p:sp>
        <p:nvSpPr>
          <p:cNvPr id="6153" name="TextBox 8"/>
          <p:cNvSpPr txBox="1">
            <a:spLocks noChangeArrowheads="1"/>
          </p:cNvSpPr>
          <p:nvPr/>
        </p:nvSpPr>
        <p:spPr bwMode="auto">
          <a:xfrm>
            <a:off x="1247775" y="3095625"/>
            <a:ext cx="1785938"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lnSpc>
                <a:spcPct val="150000"/>
              </a:lnSpc>
              <a:spcBef>
                <a:spcPct val="0"/>
              </a:spcBef>
              <a:buFontTx/>
              <a:buNone/>
            </a:pPr>
            <a:r>
              <a:rPr lang="en-GB" altLang="en-US" sz="2800"/>
              <a:t>Serial 3s</a:t>
            </a:r>
          </a:p>
          <a:p>
            <a:pPr algn="ctr" eaLnBrk="1" hangingPunct="1">
              <a:lnSpc>
                <a:spcPct val="150000"/>
              </a:lnSpc>
              <a:spcBef>
                <a:spcPct val="0"/>
              </a:spcBef>
              <a:buFontTx/>
              <a:buNone/>
            </a:pPr>
            <a:r>
              <a:rPr lang="en-GB" altLang="en-US" sz="2800"/>
              <a:t>Serial 7s</a:t>
            </a:r>
          </a:p>
          <a:p>
            <a:pPr algn="ctr" eaLnBrk="1" hangingPunct="1">
              <a:lnSpc>
                <a:spcPct val="150000"/>
              </a:lnSpc>
              <a:spcBef>
                <a:spcPct val="0"/>
              </a:spcBef>
              <a:buFontTx/>
              <a:buNone/>
            </a:pPr>
            <a:r>
              <a:rPr lang="en-GB" altLang="en-US" sz="2800"/>
              <a:t>Serial 17s</a:t>
            </a:r>
          </a:p>
        </p:txBody>
      </p:sp>
      <p:sp>
        <p:nvSpPr>
          <p:cNvPr id="6154" name="TextBox 9"/>
          <p:cNvSpPr txBox="1">
            <a:spLocks noChangeArrowheads="1"/>
          </p:cNvSpPr>
          <p:nvPr/>
        </p:nvSpPr>
        <p:spPr bwMode="auto">
          <a:xfrm>
            <a:off x="1139825" y="5229225"/>
            <a:ext cx="3683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2800"/>
              <a:t>Control task </a:t>
            </a:r>
            <a:r>
              <a:rPr lang="en-GB" altLang="en-US" sz="2000"/>
              <a:t>(key tapping)</a:t>
            </a:r>
          </a:p>
        </p:txBody>
      </p:sp>
    </p:spTree>
    <p:extLst>
      <p:ext uri="{BB962C8B-B14F-4D97-AF65-F5344CB8AC3E}">
        <p14:creationId xmlns:p14="http://schemas.microsoft.com/office/powerpoint/2010/main" val="1160918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5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14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5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14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P spid="6152" grpId="0"/>
      <p:bldP spid="6153" grpId="0"/>
      <p:bldP spid="615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4459288" y="1682750"/>
            <a:ext cx="285750" cy="2857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47" name="Rectangle 46"/>
          <p:cNvSpPr/>
          <p:nvPr/>
        </p:nvSpPr>
        <p:spPr>
          <a:xfrm>
            <a:off x="2311400" y="1673225"/>
            <a:ext cx="285750" cy="2857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cxnSp>
        <p:nvCxnSpPr>
          <p:cNvPr id="5" name="Straight Connector 4"/>
          <p:cNvCxnSpPr/>
          <p:nvPr/>
        </p:nvCxnSpPr>
        <p:spPr>
          <a:xfrm>
            <a:off x="1695450" y="4487863"/>
            <a:ext cx="17145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635375" y="4475163"/>
            <a:ext cx="4086225"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409950" y="4338638"/>
            <a:ext cx="68263" cy="149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flipH="1">
            <a:off x="3361532" y="4452144"/>
            <a:ext cx="285750" cy="714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H="1" flipV="1">
            <a:off x="3516312" y="4505326"/>
            <a:ext cx="136525" cy="88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6200000" flipV="1">
            <a:off x="2528888" y="4926013"/>
            <a:ext cx="357187" cy="158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4745038" y="4529138"/>
            <a:ext cx="71437" cy="158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7691438" y="4508500"/>
            <a:ext cx="71438" cy="158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667000" y="4524375"/>
            <a:ext cx="71438"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3017838" y="4522788"/>
            <a:ext cx="71437" cy="158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3982" name="TextBox 45"/>
          <p:cNvSpPr txBox="1">
            <a:spLocks noChangeArrowheads="1"/>
          </p:cNvSpPr>
          <p:nvPr/>
        </p:nvSpPr>
        <p:spPr bwMode="auto">
          <a:xfrm>
            <a:off x="2873375" y="4510088"/>
            <a:ext cx="368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400">
                <a:latin typeface="Calibri" pitchFamily="34" charset="0"/>
              </a:rPr>
              <a:t>10</a:t>
            </a:r>
          </a:p>
        </p:txBody>
      </p:sp>
      <p:sp>
        <p:nvSpPr>
          <p:cNvPr id="83983" name="TextBox 49"/>
          <p:cNvSpPr txBox="1">
            <a:spLocks noChangeArrowheads="1"/>
          </p:cNvSpPr>
          <p:nvPr/>
        </p:nvSpPr>
        <p:spPr bwMode="auto">
          <a:xfrm>
            <a:off x="7493000" y="4484688"/>
            <a:ext cx="458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400">
                <a:latin typeface="Calibri" pitchFamily="34" charset="0"/>
              </a:rPr>
              <a:t>110</a:t>
            </a:r>
          </a:p>
        </p:txBody>
      </p:sp>
      <p:sp>
        <p:nvSpPr>
          <p:cNvPr id="83984" name="TextBox 57"/>
          <p:cNvSpPr txBox="1">
            <a:spLocks noChangeArrowheads="1"/>
          </p:cNvSpPr>
          <p:nvPr/>
        </p:nvSpPr>
        <p:spPr bwMode="auto">
          <a:xfrm>
            <a:off x="2565400" y="4498975"/>
            <a:ext cx="276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400">
                <a:latin typeface="Calibri" pitchFamily="34" charset="0"/>
              </a:rPr>
              <a:t>0</a:t>
            </a:r>
          </a:p>
        </p:txBody>
      </p:sp>
      <p:sp>
        <p:nvSpPr>
          <p:cNvPr id="83985" name="TextBox 59"/>
          <p:cNvSpPr txBox="1">
            <a:spLocks noChangeArrowheads="1"/>
          </p:cNvSpPr>
          <p:nvPr/>
        </p:nvSpPr>
        <p:spPr bwMode="auto">
          <a:xfrm>
            <a:off x="3319463" y="5405438"/>
            <a:ext cx="17192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200" b="1">
                <a:latin typeface="Calibri" pitchFamily="34" charset="0"/>
              </a:rPr>
              <a:t>Minutes post-treatment</a:t>
            </a:r>
          </a:p>
        </p:txBody>
      </p:sp>
      <p:sp>
        <p:nvSpPr>
          <p:cNvPr id="83986" name="TextBox 60"/>
          <p:cNvSpPr txBox="1">
            <a:spLocks noChangeArrowheads="1"/>
          </p:cNvSpPr>
          <p:nvPr/>
        </p:nvSpPr>
        <p:spPr bwMode="auto">
          <a:xfrm>
            <a:off x="2308225" y="5045075"/>
            <a:ext cx="8318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200">
                <a:latin typeface="Calibri" pitchFamily="34" charset="0"/>
              </a:rPr>
              <a:t>Treatment</a:t>
            </a:r>
          </a:p>
        </p:txBody>
      </p:sp>
      <p:sp>
        <p:nvSpPr>
          <p:cNvPr id="7187" name="TextBox 22"/>
          <p:cNvSpPr txBox="1">
            <a:spLocks noChangeArrowheads="1"/>
          </p:cNvSpPr>
          <p:nvPr/>
        </p:nvSpPr>
        <p:spPr bwMode="auto">
          <a:xfrm rot="-5400000">
            <a:off x="4220369" y="3493294"/>
            <a:ext cx="1489075" cy="3381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600">
                <a:latin typeface="Calibri" pitchFamily="34" charset="0"/>
              </a:rPr>
              <a:t>Control task </a:t>
            </a:r>
          </a:p>
        </p:txBody>
      </p:sp>
      <p:sp>
        <p:nvSpPr>
          <p:cNvPr id="7188" name="TextBox 22"/>
          <p:cNvSpPr txBox="1">
            <a:spLocks noChangeArrowheads="1"/>
          </p:cNvSpPr>
          <p:nvPr/>
        </p:nvSpPr>
        <p:spPr bwMode="auto">
          <a:xfrm rot="-5400000">
            <a:off x="4717256" y="3491707"/>
            <a:ext cx="1489075" cy="3381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600">
                <a:latin typeface="Calibri" pitchFamily="34" charset="0"/>
              </a:rPr>
              <a:t>Serial 3s</a:t>
            </a:r>
          </a:p>
        </p:txBody>
      </p:sp>
      <p:sp>
        <p:nvSpPr>
          <p:cNvPr id="7189" name="TextBox 22"/>
          <p:cNvSpPr txBox="1">
            <a:spLocks noChangeArrowheads="1"/>
          </p:cNvSpPr>
          <p:nvPr/>
        </p:nvSpPr>
        <p:spPr bwMode="auto">
          <a:xfrm rot="-5400000">
            <a:off x="5209381" y="3494882"/>
            <a:ext cx="1489075" cy="3381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600">
                <a:latin typeface="Calibri" pitchFamily="34" charset="0"/>
              </a:rPr>
              <a:t>Serial 7s</a:t>
            </a:r>
          </a:p>
        </p:txBody>
      </p:sp>
      <p:sp>
        <p:nvSpPr>
          <p:cNvPr id="7190" name="TextBox 22"/>
          <p:cNvSpPr txBox="1">
            <a:spLocks noChangeArrowheads="1"/>
          </p:cNvSpPr>
          <p:nvPr/>
        </p:nvSpPr>
        <p:spPr bwMode="auto">
          <a:xfrm rot="-5400000">
            <a:off x="5695156" y="3491707"/>
            <a:ext cx="1489075" cy="3381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600">
                <a:latin typeface="Calibri" pitchFamily="34" charset="0"/>
              </a:rPr>
              <a:t>Serial 17s</a:t>
            </a:r>
          </a:p>
        </p:txBody>
      </p:sp>
      <p:sp>
        <p:nvSpPr>
          <p:cNvPr id="7191" name="TextBox 22"/>
          <p:cNvSpPr txBox="1">
            <a:spLocks noChangeArrowheads="1"/>
          </p:cNvSpPr>
          <p:nvPr/>
        </p:nvSpPr>
        <p:spPr bwMode="auto">
          <a:xfrm rot="-5400000">
            <a:off x="6176169" y="3493294"/>
            <a:ext cx="1489075" cy="3381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600">
                <a:latin typeface="Calibri" pitchFamily="34" charset="0"/>
              </a:rPr>
              <a:t>3-back</a:t>
            </a:r>
          </a:p>
        </p:txBody>
      </p:sp>
      <p:sp>
        <p:nvSpPr>
          <p:cNvPr id="52" name="Right Brace 51"/>
          <p:cNvSpPr/>
          <p:nvPr/>
        </p:nvSpPr>
        <p:spPr>
          <a:xfrm rot="16200000">
            <a:off x="6157119" y="1412082"/>
            <a:ext cx="46037" cy="276860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eaLnBrk="1" hangingPunct="1">
              <a:defRPr/>
            </a:pPr>
            <a:endParaRPr lang="en-GB"/>
          </a:p>
        </p:txBody>
      </p:sp>
      <p:sp>
        <p:nvSpPr>
          <p:cNvPr id="7193" name="TextBox 54"/>
          <p:cNvSpPr txBox="1">
            <a:spLocks noChangeArrowheads="1"/>
          </p:cNvSpPr>
          <p:nvPr/>
        </p:nvSpPr>
        <p:spPr bwMode="auto">
          <a:xfrm>
            <a:off x="5362575" y="2411413"/>
            <a:ext cx="15906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800"/>
              <a:t>Task order counterbalanced across  participants</a:t>
            </a:r>
          </a:p>
        </p:txBody>
      </p:sp>
      <p:sp>
        <p:nvSpPr>
          <p:cNvPr id="83994" name="TextBox 58"/>
          <p:cNvSpPr txBox="1">
            <a:spLocks noChangeArrowheads="1"/>
          </p:cNvSpPr>
          <p:nvPr/>
        </p:nvSpPr>
        <p:spPr bwMode="auto">
          <a:xfrm>
            <a:off x="4602163" y="4494213"/>
            <a:ext cx="366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400">
                <a:latin typeface="Calibri" pitchFamily="34" charset="0"/>
              </a:rPr>
              <a:t>60</a:t>
            </a:r>
          </a:p>
        </p:txBody>
      </p:sp>
      <p:sp>
        <p:nvSpPr>
          <p:cNvPr id="7195" name="TextBox 65"/>
          <p:cNvSpPr txBox="1">
            <a:spLocks noChangeArrowheads="1"/>
          </p:cNvSpPr>
          <p:nvPr/>
        </p:nvSpPr>
        <p:spPr bwMode="auto">
          <a:xfrm>
            <a:off x="5033963" y="5027613"/>
            <a:ext cx="23161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000"/>
              <a:t>Mood/Energy Visual Analogue Scales</a:t>
            </a:r>
          </a:p>
        </p:txBody>
      </p:sp>
      <p:cxnSp>
        <p:nvCxnSpPr>
          <p:cNvPr id="77" name="Straight Arrow Connector 76"/>
          <p:cNvCxnSpPr/>
          <p:nvPr/>
        </p:nvCxnSpPr>
        <p:spPr>
          <a:xfrm flipV="1">
            <a:off x="7654925" y="4754563"/>
            <a:ext cx="0" cy="201612"/>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778375" y="4946650"/>
            <a:ext cx="2879725" cy="952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142038" y="4991100"/>
            <a:ext cx="71438"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199" name="TextBox 22"/>
          <p:cNvSpPr txBox="1">
            <a:spLocks noChangeArrowheads="1"/>
          </p:cNvSpPr>
          <p:nvPr/>
        </p:nvSpPr>
        <p:spPr bwMode="auto">
          <a:xfrm rot="-5400000">
            <a:off x="6650831" y="3496469"/>
            <a:ext cx="1489075" cy="3381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600">
                <a:latin typeface="Calibri" pitchFamily="34" charset="0"/>
              </a:rPr>
              <a:t>Stroop</a:t>
            </a:r>
          </a:p>
        </p:txBody>
      </p:sp>
      <p:sp>
        <p:nvSpPr>
          <p:cNvPr id="7200" name="TextBox 58"/>
          <p:cNvSpPr txBox="1">
            <a:spLocks noChangeArrowheads="1"/>
          </p:cNvSpPr>
          <p:nvPr/>
        </p:nvSpPr>
        <p:spPr bwMode="auto">
          <a:xfrm rot="-5400000">
            <a:off x="4802188" y="3606800"/>
            <a:ext cx="831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800"/>
              <a:t>2 minutes rest</a:t>
            </a:r>
          </a:p>
        </p:txBody>
      </p:sp>
      <p:sp>
        <p:nvSpPr>
          <p:cNvPr id="7201" name="TextBox 60"/>
          <p:cNvSpPr txBox="1">
            <a:spLocks noChangeArrowheads="1"/>
          </p:cNvSpPr>
          <p:nvPr/>
        </p:nvSpPr>
        <p:spPr bwMode="auto">
          <a:xfrm rot="-5400000">
            <a:off x="5278438" y="3606800"/>
            <a:ext cx="831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800"/>
              <a:t>2 minutes rest</a:t>
            </a:r>
          </a:p>
        </p:txBody>
      </p:sp>
      <p:sp>
        <p:nvSpPr>
          <p:cNvPr id="7202" name="TextBox 61"/>
          <p:cNvSpPr txBox="1">
            <a:spLocks noChangeArrowheads="1"/>
          </p:cNvSpPr>
          <p:nvPr/>
        </p:nvSpPr>
        <p:spPr bwMode="auto">
          <a:xfrm rot="-5400000">
            <a:off x="5772150" y="3606800"/>
            <a:ext cx="831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800"/>
              <a:t>2 minutes rest</a:t>
            </a:r>
          </a:p>
        </p:txBody>
      </p:sp>
      <p:sp>
        <p:nvSpPr>
          <p:cNvPr id="7203" name="TextBox 62"/>
          <p:cNvSpPr txBox="1">
            <a:spLocks noChangeArrowheads="1"/>
          </p:cNvSpPr>
          <p:nvPr/>
        </p:nvSpPr>
        <p:spPr bwMode="auto">
          <a:xfrm rot="-5400000">
            <a:off x="6251575" y="3606800"/>
            <a:ext cx="831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800"/>
              <a:t>2 minutes rest</a:t>
            </a:r>
          </a:p>
        </p:txBody>
      </p:sp>
      <p:sp>
        <p:nvSpPr>
          <p:cNvPr id="7204" name="TextBox 63"/>
          <p:cNvSpPr txBox="1">
            <a:spLocks noChangeArrowheads="1"/>
          </p:cNvSpPr>
          <p:nvPr/>
        </p:nvSpPr>
        <p:spPr bwMode="auto">
          <a:xfrm rot="-5400000">
            <a:off x="6732588" y="3606800"/>
            <a:ext cx="831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800"/>
              <a:t>2 minutes rest</a:t>
            </a:r>
          </a:p>
        </p:txBody>
      </p:sp>
      <p:sp>
        <p:nvSpPr>
          <p:cNvPr id="65" name="Rectangle 64"/>
          <p:cNvSpPr/>
          <p:nvPr/>
        </p:nvSpPr>
        <p:spPr>
          <a:xfrm>
            <a:off x="2311400" y="2092325"/>
            <a:ext cx="285750" cy="2857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66" name="Rectangle 65"/>
          <p:cNvSpPr/>
          <p:nvPr/>
        </p:nvSpPr>
        <p:spPr>
          <a:xfrm>
            <a:off x="2168525" y="2090738"/>
            <a:ext cx="5429250" cy="28892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207" name="TextBox 65"/>
          <p:cNvSpPr txBox="1">
            <a:spLocks noChangeArrowheads="1"/>
          </p:cNvSpPr>
          <p:nvPr/>
        </p:nvSpPr>
        <p:spPr bwMode="auto">
          <a:xfrm>
            <a:off x="4168775" y="2081213"/>
            <a:ext cx="12557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400">
                <a:latin typeface="Calibri" pitchFamily="34" charset="0"/>
              </a:rPr>
              <a:t>NIRS recording</a:t>
            </a:r>
          </a:p>
        </p:txBody>
      </p:sp>
      <p:cxnSp>
        <p:nvCxnSpPr>
          <p:cNvPr id="69" name="Straight Arrow Connector 68"/>
          <p:cNvCxnSpPr/>
          <p:nvPr/>
        </p:nvCxnSpPr>
        <p:spPr>
          <a:xfrm rot="10800000" flipV="1">
            <a:off x="2168525" y="2235200"/>
            <a:ext cx="1785938" cy="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4421188" y="1668463"/>
            <a:ext cx="3162300" cy="2857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sp>
        <p:nvSpPr>
          <p:cNvPr id="7210" name="TextBox 65"/>
          <p:cNvSpPr txBox="1">
            <a:spLocks noChangeArrowheads="1"/>
          </p:cNvSpPr>
          <p:nvPr/>
        </p:nvSpPr>
        <p:spPr bwMode="auto">
          <a:xfrm>
            <a:off x="5011738" y="1668463"/>
            <a:ext cx="1068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400">
                <a:latin typeface="Calibri" pitchFamily="34" charset="0"/>
              </a:rPr>
              <a:t>Gas analysis</a:t>
            </a:r>
          </a:p>
        </p:txBody>
      </p:sp>
      <p:sp>
        <p:nvSpPr>
          <p:cNvPr id="7211" name="TextBox 72"/>
          <p:cNvSpPr txBox="1">
            <a:spLocks noChangeArrowheads="1"/>
          </p:cNvSpPr>
          <p:nvPr/>
        </p:nvSpPr>
        <p:spPr bwMode="auto">
          <a:xfrm>
            <a:off x="1476375" y="1811338"/>
            <a:ext cx="795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000"/>
              <a:t>Baseline</a:t>
            </a:r>
          </a:p>
          <a:p>
            <a:pPr algn="ctr" eaLnBrk="1" hangingPunct="1">
              <a:spcBef>
                <a:spcPct val="0"/>
              </a:spcBef>
              <a:buFontTx/>
              <a:buNone/>
            </a:pPr>
            <a:r>
              <a:rPr lang="en-GB" altLang="en-US" sz="1000"/>
              <a:t>Measure</a:t>
            </a:r>
          </a:p>
        </p:txBody>
      </p:sp>
      <p:cxnSp>
        <p:nvCxnSpPr>
          <p:cNvPr id="75" name="Straight Arrow Connector 74"/>
          <p:cNvCxnSpPr>
            <a:endCxn id="46" idx="2"/>
          </p:cNvCxnSpPr>
          <p:nvPr/>
        </p:nvCxnSpPr>
        <p:spPr>
          <a:xfrm flipV="1">
            <a:off x="2028825" y="1954213"/>
            <a:ext cx="354013" cy="698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flipV="1">
            <a:off x="5526088" y="2225675"/>
            <a:ext cx="2062162" cy="9525"/>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H="1" flipV="1">
            <a:off x="4767263" y="4759325"/>
            <a:ext cx="7937" cy="19685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2168525" y="1668463"/>
            <a:ext cx="428625" cy="2857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GB"/>
          </a:p>
        </p:txBody>
      </p:sp>
      <p:cxnSp>
        <p:nvCxnSpPr>
          <p:cNvPr id="50" name="Straight Arrow Connector 49"/>
          <p:cNvCxnSpPr/>
          <p:nvPr/>
        </p:nvCxnSpPr>
        <p:spPr>
          <a:xfrm>
            <a:off x="2038350" y="2024063"/>
            <a:ext cx="344488" cy="619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17" name="TextBox 72"/>
          <p:cNvSpPr txBox="1">
            <a:spLocks noChangeArrowheads="1"/>
          </p:cNvSpPr>
          <p:nvPr/>
        </p:nvSpPr>
        <p:spPr bwMode="auto">
          <a:xfrm>
            <a:off x="3624263" y="1268413"/>
            <a:ext cx="79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000"/>
              <a:t>Resting</a:t>
            </a:r>
          </a:p>
          <a:p>
            <a:pPr algn="ctr" eaLnBrk="1" hangingPunct="1">
              <a:spcBef>
                <a:spcPct val="0"/>
              </a:spcBef>
              <a:buFontTx/>
              <a:buNone/>
            </a:pPr>
            <a:r>
              <a:rPr lang="en-GB" altLang="en-US" sz="1000"/>
              <a:t>Measure</a:t>
            </a:r>
          </a:p>
        </p:txBody>
      </p:sp>
      <p:cxnSp>
        <p:nvCxnSpPr>
          <p:cNvPr id="62" name="Straight Arrow Connector 61"/>
          <p:cNvCxnSpPr/>
          <p:nvPr/>
        </p:nvCxnSpPr>
        <p:spPr>
          <a:xfrm>
            <a:off x="4257675" y="1566863"/>
            <a:ext cx="342900" cy="1016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4019" name="Title 1"/>
          <p:cNvSpPr>
            <a:spLocks noGrp="1"/>
          </p:cNvSpPr>
          <p:nvPr>
            <p:ph type="title"/>
          </p:nvPr>
        </p:nvSpPr>
        <p:spPr/>
        <p:txBody>
          <a:bodyPr/>
          <a:lstStyle/>
          <a:p>
            <a:r>
              <a:rPr lang="en-GB" altLang="en-US" smtClean="0"/>
              <a:t>Assessment</a:t>
            </a:r>
          </a:p>
        </p:txBody>
      </p:sp>
      <p:sp>
        <p:nvSpPr>
          <p:cNvPr id="84020" name="TextBox 2"/>
          <p:cNvSpPr txBox="1">
            <a:spLocks noChangeArrowheads="1"/>
          </p:cNvSpPr>
          <p:nvPr/>
        </p:nvSpPr>
        <p:spPr bwMode="auto">
          <a:xfrm>
            <a:off x="695325" y="5837238"/>
            <a:ext cx="76215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GB" altLang="en-US" sz="1800"/>
              <a:t>Full practice session, then assessments on the </a:t>
            </a:r>
            <a:r>
              <a:rPr lang="en-GB" altLang="en-US" sz="1800" b="1"/>
              <a:t>1</a:t>
            </a:r>
            <a:r>
              <a:rPr lang="en-GB" altLang="en-US" sz="1800" b="1" baseline="30000"/>
              <a:t>st</a:t>
            </a:r>
            <a:r>
              <a:rPr lang="en-GB" altLang="en-US" sz="1800" b="1"/>
              <a:t> </a:t>
            </a:r>
            <a:r>
              <a:rPr lang="en-GB" altLang="en-US" sz="1800"/>
              <a:t>(i.e. single dose) and </a:t>
            </a:r>
            <a:r>
              <a:rPr lang="en-GB" altLang="en-US" sz="1800" b="1"/>
              <a:t>56</a:t>
            </a:r>
            <a:r>
              <a:rPr lang="en-GB" altLang="en-US" sz="1800" b="1" baseline="30000"/>
              <a:t>th</a:t>
            </a:r>
            <a:r>
              <a:rPr lang="en-GB" altLang="en-US" sz="1800"/>
              <a:t> day of treatment.</a:t>
            </a:r>
          </a:p>
        </p:txBody>
      </p:sp>
    </p:spTree>
    <p:extLst>
      <p:ext uri="{BB962C8B-B14F-4D97-AF65-F5344CB8AC3E}">
        <p14:creationId xmlns:p14="http://schemas.microsoft.com/office/powerpoint/2010/main" val="20179606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8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8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9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9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9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20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0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0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20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20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9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195"/>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20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21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21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21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7" grpId="0" animBg="1"/>
      <p:bldP spid="7187" grpId="0" animBg="1"/>
      <p:bldP spid="7188" grpId="0" animBg="1"/>
      <p:bldP spid="7189" grpId="0" animBg="1"/>
      <p:bldP spid="7190" grpId="0" animBg="1"/>
      <p:bldP spid="7191" grpId="0" animBg="1"/>
      <p:bldP spid="52" grpId="0" animBg="1"/>
      <p:bldP spid="7193" grpId="0"/>
      <p:bldP spid="7195" grpId="0"/>
      <p:bldP spid="7199" grpId="0" animBg="1"/>
      <p:bldP spid="7200" grpId="0"/>
      <p:bldP spid="7201" grpId="0"/>
      <p:bldP spid="7202" grpId="0"/>
      <p:bldP spid="7203" grpId="0"/>
      <p:bldP spid="7204" grpId="0"/>
      <p:bldP spid="65" grpId="0" animBg="1"/>
      <p:bldP spid="66" grpId="0" animBg="1"/>
      <p:bldP spid="7207" grpId="0"/>
      <p:bldP spid="71" grpId="0" animBg="1"/>
      <p:bldP spid="7210" grpId="0"/>
      <p:bldP spid="7211" grpId="0"/>
      <p:bldP spid="46" grpId="0" animBg="1"/>
      <p:bldP spid="72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188913"/>
            <a:ext cx="7164387" cy="7162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Title 2"/>
          <p:cNvSpPr>
            <a:spLocks noGrp="1"/>
          </p:cNvSpPr>
          <p:nvPr>
            <p:ph type="title"/>
          </p:nvPr>
        </p:nvSpPr>
        <p:spPr>
          <a:xfrm>
            <a:off x="-180975" y="1052513"/>
            <a:ext cx="2881313" cy="792162"/>
          </a:xfrm>
        </p:spPr>
        <p:txBody>
          <a:bodyPr/>
          <a:lstStyle/>
          <a:p>
            <a:r>
              <a:rPr lang="en-GB" altLang="en-US" sz="2400" smtClean="0"/>
              <a:t>Results:</a:t>
            </a:r>
            <a:br>
              <a:rPr lang="en-GB" altLang="en-US" sz="2400" smtClean="0"/>
            </a:br>
            <a:r>
              <a:rPr lang="en-GB" altLang="en-US" sz="2400" smtClean="0"/>
              <a:t>Effects of task</a:t>
            </a:r>
          </a:p>
        </p:txBody>
      </p:sp>
    </p:spTree>
    <p:extLst>
      <p:ext uri="{BB962C8B-B14F-4D97-AF65-F5344CB8AC3E}">
        <p14:creationId xmlns:p14="http://schemas.microsoft.com/office/powerpoint/2010/main" val="2768304878"/>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p:cNvPicPr>
          <p:nvPr/>
        </p:nvPicPr>
        <p:blipFill>
          <a:blip r:embed="rId2">
            <a:extLst>
              <a:ext uri="{28A0092B-C50C-407E-A947-70E740481C1C}">
                <a14:useLocalDpi xmlns:a14="http://schemas.microsoft.com/office/drawing/2010/main" val="0"/>
              </a:ext>
            </a:extLst>
          </a:blip>
          <a:srcRect r="64296" b="54724"/>
          <a:stretch>
            <a:fillRect/>
          </a:stretch>
        </p:blipFill>
        <p:spPr bwMode="auto">
          <a:xfrm>
            <a:off x="2411413" y="-26988"/>
            <a:ext cx="4175125" cy="352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Title 1"/>
          <p:cNvSpPr>
            <a:spLocks noGrp="1"/>
          </p:cNvSpPr>
          <p:nvPr>
            <p:ph type="title"/>
          </p:nvPr>
        </p:nvSpPr>
        <p:spPr>
          <a:xfrm>
            <a:off x="457200" y="-171450"/>
            <a:ext cx="8229600" cy="922338"/>
          </a:xfrm>
        </p:spPr>
        <p:txBody>
          <a:bodyPr/>
          <a:lstStyle/>
          <a:p>
            <a:r>
              <a:rPr lang="en-GB" altLang="en-US" smtClean="0"/>
              <a:t>Metabolism (Ica)</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l="34903" t="7979" r="29402" b="49942"/>
          <a:stretch>
            <a:fillRect/>
          </a:stretch>
        </p:blipFill>
        <p:spPr bwMode="auto">
          <a:xfrm>
            <a:off x="2379663" y="3357563"/>
            <a:ext cx="4313237"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7"/>
          <p:cNvSpPr>
            <a:spLocks noChangeShapeType="1"/>
          </p:cNvSpPr>
          <p:nvPr/>
        </p:nvSpPr>
        <p:spPr bwMode="auto">
          <a:xfrm flipV="1">
            <a:off x="6300788" y="1557338"/>
            <a:ext cx="0" cy="460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6" name="Rectangle 47"/>
          <p:cNvSpPr>
            <a:spLocks noChangeArrowheads="1"/>
          </p:cNvSpPr>
          <p:nvPr/>
        </p:nvSpPr>
        <p:spPr bwMode="auto">
          <a:xfrm>
            <a:off x="7331075" y="2254250"/>
            <a:ext cx="12017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US" altLang="en-US" sz="1400">
                <a:solidFill>
                  <a:srgbClr val="000000"/>
                </a:solidFill>
              </a:rPr>
              <a:t>1RDA+CoQ10 </a:t>
            </a:r>
            <a:endParaRPr lang="en-US" altLang="en-US" sz="1400"/>
          </a:p>
        </p:txBody>
      </p:sp>
      <p:sp>
        <p:nvSpPr>
          <p:cNvPr id="7" name="Rectangle 48"/>
          <p:cNvSpPr>
            <a:spLocks noChangeArrowheads="1"/>
          </p:cNvSpPr>
          <p:nvPr/>
        </p:nvSpPr>
        <p:spPr bwMode="auto">
          <a:xfrm>
            <a:off x="6883400" y="2205038"/>
            <a:ext cx="317500" cy="314325"/>
          </a:xfrm>
          <a:prstGeom prst="rect">
            <a:avLst/>
          </a:prstGeom>
          <a:solidFill>
            <a:srgbClr val="000000"/>
          </a:solidFill>
          <a:ln w="9525">
            <a:solidFill>
              <a:schemeClr val="tx1"/>
            </a:solidFill>
            <a:miter lim="800000"/>
            <a:headEnd/>
            <a:tailEnd/>
          </a:ln>
        </p:spPr>
        <p:txBody>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endParaRPr lang="en-GB" altLang="en-US" sz="1800"/>
          </a:p>
        </p:txBody>
      </p:sp>
      <p:sp>
        <p:nvSpPr>
          <p:cNvPr id="8" name="Rectangle 50"/>
          <p:cNvSpPr>
            <a:spLocks noChangeArrowheads="1"/>
          </p:cNvSpPr>
          <p:nvPr/>
        </p:nvSpPr>
        <p:spPr bwMode="auto">
          <a:xfrm>
            <a:off x="7375525" y="2865438"/>
            <a:ext cx="5191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US" altLang="en-US" sz="1400">
                <a:solidFill>
                  <a:srgbClr val="000000"/>
                </a:solidFill>
              </a:rPr>
              <a:t>3RDA </a:t>
            </a:r>
            <a:endParaRPr lang="en-US" altLang="en-US" sz="1400"/>
          </a:p>
        </p:txBody>
      </p:sp>
      <p:sp>
        <p:nvSpPr>
          <p:cNvPr id="9" name="Rectangle 51"/>
          <p:cNvSpPr>
            <a:spLocks noChangeArrowheads="1"/>
          </p:cNvSpPr>
          <p:nvPr/>
        </p:nvSpPr>
        <p:spPr bwMode="auto">
          <a:xfrm>
            <a:off x="6883400" y="2824163"/>
            <a:ext cx="317500" cy="31750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endParaRPr lang="en-GB" altLang="en-US" sz="1800"/>
          </a:p>
        </p:txBody>
      </p:sp>
      <p:sp>
        <p:nvSpPr>
          <p:cNvPr id="10" name="Rectangle 52"/>
          <p:cNvSpPr>
            <a:spLocks noChangeArrowheads="1"/>
          </p:cNvSpPr>
          <p:nvPr/>
        </p:nvSpPr>
        <p:spPr bwMode="auto">
          <a:xfrm>
            <a:off x="6878638" y="2814638"/>
            <a:ext cx="315912" cy="317500"/>
          </a:xfrm>
          <a:prstGeom prst="rect">
            <a:avLst/>
          </a:prstGeom>
          <a:noFill/>
          <a:ln w="6">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endParaRPr lang="en-GB" altLang="en-US" sz="1800"/>
          </a:p>
        </p:txBody>
      </p:sp>
      <p:sp>
        <p:nvSpPr>
          <p:cNvPr id="11" name="Rectangle 53"/>
          <p:cNvSpPr>
            <a:spLocks noChangeArrowheads="1"/>
          </p:cNvSpPr>
          <p:nvPr/>
        </p:nvSpPr>
        <p:spPr bwMode="auto">
          <a:xfrm>
            <a:off x="7358063" y="1782763"/>
            <a:ext cx="69691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eaLnBrk="1" hangingPunct="1">
              <a:spcBef>
                <a:spcPct val="0"/>
              </a:spcBef>
              <a:buFontTx/>
              <a:buNone/>
            </a:pPr>
            <a:r>
              <a:rPr lang="en-US" altLang="en-US" sz="1400">
                <a:solidFill>
                  <a:srgbClr val="000000"/>
                </a:solidFill>
              </a:rPr>
              <a:t>Placebo </a:t>
            </a:r>
            <a:endParaRPr lang="en-US" altLang="en-US" sz="1400"/>
          </a:p>
        </p:txBody>
      </p:sp>
      <p:sp>
        <p:nvSpPr>
          <p:cNvPr id="12" name="Rectangle 54"/>
          <p:cNvSpPr>
            <a:spLocks noChangeArrowheads="1"/>
          </p:cNvSpPr>
          <p:nvPr/>
        </p:nvSpPr>
        <p:spPr bwMode="auto">
          <a:xfrm>
            <a:off x="6873875" y="1671638"/>
            <a:ext cx="317500" cy="317500"/>
          </a:xfrm>
          <a:prstGeom prst="rect">
            <a:avLst/>
          </a:prstGeom>
          <a:solidFill>
            <a:srgbClr val="FFFFFF"/>
          </a:solidFill>
          <a:ln w="9525">
            <a:solidFill>
              <a:srgbClr val="000000"/>
            </a:solidFill>
            <a:miter lim="800000"/>
            <a:headEnd/>
            <a:tailEnd/>
          </a:ln>
        </p:spPr>
        <p:txBody>
          <a:bodyPr/>
          <a:lstStyle>
            <a:lvl1pPr algn="l">
              <a:spcBef>
                <a:spcPct val="20000"/>
              </a:spcBef>
              <a:buChar char="•"/>
              <a:defRPr sz="3200">
                <a:solidFill>
                  <a:schemeClr val="tx1"/>
                </a:solidFill>
                <a:latin typeface="Arial" pitchFamily="34" charset="0"/>
                <a:ea typeface="ＭＳ Ｐゴシック" pitchFamily="34" charset="-128"/>
              </a:defRPr>
            </a:lvl1pPr>
            <a:lvl2pPr marL="742950" indent="-285750" algn="l">
              <a:spcBef>
                <a:spcPct val="20000"/>
              </a:spcBef>
              <a:buChar char="–"/>
              <a:defRPr sz="2800">
                <a:solidFill>
                  <a:schemeClr val="tx1"/>
                </a:solidFill>
                <a:latin typeface="Arial" pitchFamily="34" charset="0"/>
                <a:ea typeface="ＭＳ Ｐゴシック" pitchFamily="34" charset="-128"/>
              </a:defRPr>
            </a:lvl2pPr>
            <a:lvl3pPr marL="1143000" indent="-228600" algn="l">
              <a:spcBef>
                <a:spcPct val="20000"/>
              </a:spcBef>
              <a:buChar char="•"/>
              <a:defRPr sz="2400">
                <a:solidFill>
                  <a:schemeClr val="tx1"/>
                </a:solidFill>
                <a:latin typeface="Arial" pitchFamily="34" charset="0"/>
                <a:ea typeface="ＭＳ Ｐゴシック" pitchFamily="34" charset="-128"/>
              </a:defRPr>
            </a:lvl3pPr>
            <a:lvl4pPr marL="1600200" indent="-228600" algn="l">
              <a:spcBef>
                <a:spcPct val="20000"/>
              </a:spcBef>
              <a:buChar char="–"/>
              <a:defRPr sz="2000">
                <a:solidFill>
                  <a:schemeClr val="tx1"/>
                </a:solidFill>
                <a:latin typeface="Arial" pitchFamily="34" charset="0"/>
                <a:ea typeface="ＭＳ Ｐゴシック" pitchFamily="34" charset="-128"/>
              </a:defRPr>
            </a:lvl4pPr>
            <a:lvl5pPr marL="2057400" indent="-228600" algn="l">
              <a:spcBef>
                <a:spcPct val="20000"/>
              </a:spcBef>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algn="ctr">
              <a:spcBef>
                <a:spcPct val="0"/>
              </a:spcBef>
              <a:buFontTx/>
              <a:buNone/>
            </a:pPr>
            <a:endParaRPr lang="en-GB" altLang="en-US" sz="1800"/>
          </a:p>
        </p:txBody>
      </p:sp>
    </p:spTree>
    <p:extLst>
      <p:ext uri="{BB962C8B-B14F-4D97-AF65-F5344CB8AC3E}">
        <p14:creationId xmlns:p14="http://schemas.microsoft.com/office/powerpoint/2010/main" val="16273308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4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animBg="1"/>
      <p:bldP spid="11" grpId="0"/>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2">
            <a:extLst>
              <a:ext uri="{28A0092B-C50C-407E-A947-70E740481C1C}">
                <a14:useLocalDpi xmlns:a14="http://schemas.microsoft.com/office/drawing/2010/main" val="0"/>
              </a:ext>
            </a:extLst>
          </a:blip>
          <a:srcRect t="49991" r="63503" b="8328"/>
          <a:stretch>
            <a:fillRect/>
          </a:stretch>
        </p:blipFill>
        <p:spPr bwMode="auto">
          <a:xfrm>
            <a:off x="2339975" y="847725"/>
            <a:ext cx="3960813"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Title 1"/>
          <p:cNvSpPr>
            <a:spLocks noGrp="1"/>
          </p:cNvSpPr>
          <p:nvPr>
            <p:ph type="title"/>
          </p:nvPr>
        </p:nvSpPr>
        <p:spPr/>
        <p:txBody>
          <a:bodyPr/>
          <a:lstStyle/>
          <a:p>
            <a:r>
              <a:rPr lang="en-GB" altLang="en-US" smtClean="0"/>
              <a:t>Metabolism (Ica)</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l="34926"/>
          <a:stretch>
            <a:fillRect/>
          </a:stretch>
        </p:blipFill>
        <p:spPr bwMode="auto">
          <a:xfrm>
            <a:off x="1042988" y="3500438"/>
            <a:ext cx="690562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2969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323850" y="44450"/>
            <a:ext cx="8229600" cy="922338"/>
          </a:xfrm>
        </p:spPr>
        <p:txBody>
          <a:bodyPr/>
          <a:lstStyle/>
          <a:p>
            <a:r>
              <a:rPr lang="en-GB" altLang="en-US" smtClean="0"/>
              <a:t>NIRS</a:t>
            </a:r>
          </a:p>
        </p:txBody>
      </p:sp>
      <p:sp>
        <p:nvSpPr>
          <p:cNvPr id="2" name="Rectangle 1"/>
          <p:cNvSpPr/>
          <p:nvPr/>
        </p:nvSpPr>
        <p:spPr>
          <a:xfrm>
            <a:off x="250825" y="4906963"/>
            <a:ext cx="8302625" cy="21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pic>
        <p:nvPicPr>
          <p:cNvPr id="8806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9063" y="1090613"/>
            <a:ext cx="9012238" cy="428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95288" y="2022475"/>
            <a:ext cx="4105275" cy="2847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7" name="Rectangle 6"/>
          <p:cNvSpPr/>
          <p:nvPr/>
        </p:nvSpPr>
        <p:spPr>
          <a:xfrm>
            <a:off x="4500563" y="2146300"/>
            <a:ext cx="4103687" cy="284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pic>
        <p:nvPicPr>
          <p:cNvPr id="880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5576888"/>
            <a:ext cx="12954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880D5"/>
                </a:solidFill>
                <a:miter lim="800000"/>
                <a:headEnd/>
                <a:tailEnd/>
              </a14:hiddenLine>
            </a:ext>
          </a:extLst>
        </p:spPr>
      </p:pic>
    </p:spTree>
    <p:extLst>
      <p:ext uri="{BB962C8B-B14F-4D97-AF65-F5344CB8AC3E}">
        <p14:creationId xmlns:p14="http://schemas.microsoft.com/office/powerpoint/2010/main" val="6435537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836613"/>
            <a:ext cx="7015162"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3376339"/>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77875" y="966788"/>
            <a:ext cx="7273925"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a:spcBef>
                <a:spcPct val="20000"/>
              </a:spcBef>
              <a:buChar char="•"/>
              <a:defRPr sz="3200">
                <a:solidFill>
                  <a:schemeClr val="tx1"/>
                </a:solidFill>
                <a:latin typeface="Arial" pitchFamily="34" charset="0"/>
              </a:defRPr>
            </a:lvl1pPr>
            <a:lvl2pPr marL="742950" indent="-285750" algn="l">
              <a:spcBef>
                <a:spcPct val="20000"/>
              </a:spcBef>
              <a:buChar char="–"/>
              <a:defRPr sz="2800">
                <a:solidFill>
                  <a:schemeClr val="tx1"/>
                </a:solidFill>
                <a:latin typeface="Arial" pitchFamily="34" charset="0"/>
              </a:defRPr>
            </a:lvl2pPr>
            <a:lvl3pPr marL="1143000" indent="-228600" algn="l">
              <a:spcBef>
                <a:spcPct val="20000"/>
              </a:spcBef>
              <a:buChar char="•"/>
              <a:defRPr sz="2400">
                <a:solidFill>
                  <a:schemeClr val="tx1"/>
                </a:solidFill>
                <a:latin typeface="Arial" pitchFamily="34" charset="0"/>
              </a:defRPr>
            </a:lvl3pPr>
            <a:lvl4pPr marL="1600200" indent="-228600" algn="l">
              <a:spcBef>
                <a:spcPct val="20000"/>
              </a:spcBef>
              <a:buChar char="–"/>
              <a:defRPr sz="2000">
                <a:solidFill>
                  <a:schemeClr val="tx1"/>
                </a:solidFill>
                <a:latin typeface="Arial" pitchFamily="34" charset="0"/>
              </a:defRPr>
            </a:lvl4pPr>
            <a:lvl5pPr marL="2057400" indent="-228600" algn="l">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nSpc>
                <a:spcPct val="100000"/>
              </a:lnSpc>
              <a:spcBef>
                <a:spcPts val="600"/>
              </a:spcBef>
              <a:spcAft>
                <a:spcPts val="600"/>
              </a:spcAft>
            </a:pPr>
            <a:r>
              <a:rPr lang="en-GB" altLang="en-US" sz="2000" dirty="0" smtClean="0">
                <a:solidFill>
                  <a:srgbClr val="000000"/>
                </a:solidFill>
                <a:cs typeface="Arial" pitchFamily="34" charset="0"/>
              </a:rPr>
              <a:t>Multivitamins containing a full range of water soluble vitamins can beneficially modulate cognitive function and/or mood/psychological state and metabolic parameters in healthy adults.</a:t>
            </a:r>
          </a:p>
          <a:p>
            <a:pPr>
              <a:lnSpc>
                <a:spcPct val="100000"/>
              </a:lnSpc>
              <a:spcBef>
                <a:spcPts val="600"/>
              </a:spcBef>
              <a:spcAft>
                <a:spcPts val="600"/>
              </a:spcAft>
            </a:pPr>
            <a:r>
              <a:rPr lang="en-GB" altLang="en-US" sz="2000" dirty="0" smtClean="0">
                <a:solidFill>
                  <a:srgbClr val="000000"/>
                </a:solidFill>
                <a:cs typeface="Arial" pitchFamily="34" charset="0"/>
              </a:rPr>
              <a:t>Evidence suggests a dose response with regards vitamin C and the B vitamins</a:t>
            </a:r>
            <a:endParaRPr lang="en-GB" altLang="en-US" sz="2000" dirty="0">
              <a:solidFill>
                <a:srgbClr val="000000"/>
              </a:solidFill>
              <a:cs typeface="Arial" pitchFamily="34" charset="0"/>
            </a:endParaRPr>
          </a:p>
          <a:p>
            <a:pPr>
              <a:lnSpc>
                <a:spcPct val="100000"/>
              </a:lnSpc>
              <a:spcBef>
                <a:spcPts val="600"/>
              </a:spcBef>
              <a:spcAft>
                <a:spcPts val="600"/>
              </a:spcAft>
            </a:pPr>
            <a:r>
              <a:rPr lang="en-GB" altLang="en-US" sz="2000" dirty="0" smtClean="0">
                <a:solidFill>
                  <a:srgbClr val="000000"/>
                </a:solidFill>
                <a:cs typeface="Arial" pitchFamily="34" charset="0"/>
              </a:rPr>
              <a:t>There is a need for research that elucidates the individual and combined effects of the B vitamins and vitamin C.</a:t>
            </a:r>
            <a:endParaRPr lang="en-GB" altLang="en-US" sz="2000" dirty="0">
              <a:solidFill>
                <a:srgbClr val="000000"/>
              </a:solidFill>
              <a:cs typeface="Arial" pitchFamily="34" charset="0"/>
            </a:endParaRPr>
          </a:p>
          <a:p>
            <a:pPr>
              <a:lnSpc>
                <a:spcPct val="100000"/>
              </a:lnSpc>
              <a:spcBef>
                <a:spcPts val="600"/>
              </a:spcBef>
              <a:spcAft>
                <a:spcPts val="600"/>
              </a:spcAft>
            </a:pPr>
            <a:r>
              <a:rPr lang="en-GB" altLang="en-US" sz="2000" dirty="0" smtClean="0">
                <a:solidFill>
                  <a:srgbClr val="000000"/>
                </a:solidFill>
                <a:cs typeface="Arial" pitchFamily="34" charset="0"/>
              </a:rPr>
              <a:t>Research should not be concentrated on elderly samples</a:t>
            </a:r>
          </a:p>
          <a:p>
            <a:pPr>
              <a:lnSpc>
                <a:spcPct val="100000"/>
              </a:lnSpc>
              <a:spcBef>
                <a:spcPts val="600"/>
              </a:spcBef>
              <a:spcAft>
                <a:spcPts val="600"/>
              </a:spcAft>
            </a:pPr>
            <a:r>
              <a:rPr lang="en-GB" altLang="en-US" sz="2000" dirty="0" smtClean="0">
                <a:solidFill>
                  <a:srgbClr val="000000"/>
                </a:solidFill>
                <a:cs typeface="Arial" pitchFamily="34" charset="0"/>
              </a:rPr>
              <a:t>The </a:t>
            </a:r>
            <a:r>
              <a:rPr lang="en-GB" altLang="en-US" sz="2000" dirty="0">
                <a:solidFill>
                  <a:srgbClr val="000000"/>
                </a:solidFill>
                <a:cs typeface="Arial" pitchFamily="34" charset="0"/>
              </a:rPr>
              <a:t>acute effects of micronutrients deserve greater research attention</a:t>
            </a:r>
            <a:r>
              <a:rPr lang="en-GB" altLang="en-US" sz="2000" dirty="0" smtClean="0">
                <a:solidFill>
                  <a:srgbClr val="000000"/>
                </a:solidFill>
                <a:cs typeface="Arial" pitchFamily="34" charset="0"/>
              </a:rPr>
              <a:t>.</a:t>
            </a:r>
            <a:endParaRPr lang="en-GB" altLang="en-US" sz="2000" dirty="0">
              <a:solidFill>
                <a:srgbClr val="000000"/>
              </a:solidFill>
              <a:cs typeface="Arial" pitchFamily="34" charset="0"/>
            </a:endParaRPr>
          </a:p>
        </p:txBody>
      </p:sp>
      <p:sp>
        <p:nvSpPr>
          <p:cNvPr id="90115" name="Title 2"/>
          <p:cNvSpPr>
            <a:spLocks noGrp="1"/>
          </p:cNvSpPr>
          <p:nvPr>
            <p:ph type="title"/>
          </p:nvPr>
        </p:nvSpPr>
        <p:spPr/>
        <p:txBody>
          <a:bodyPr/>
          <a:lstStyle/>
          <a:p>
            <a:r>
              <a:rPr lang="en-GB" altLang="en-US" dirty="0" smtClean="0"/>
              <a:t>Conclusions and future research</a:t>
            </a:r>
          </a:p>
        </p:txBody>
      </p:sp>
    </p:spTree>
    <p:extLst>
      <p:ext uri="{BB962C8B-B14F-4D97-AF65-F5344CB8AC3E}">
        <p14:creationId xmlns:p14="http://schemas.microsoft.com/office/powerpoint/2010/main" val="40213535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Title 2"/>
          <p:cNvSpPr>
            <a:spLocks noGrp="1"/>
          </p:cNvSpPr>
          <p:nvPr>
            <p:ph type="title"/>
          </p:nvPr>
        </p:nvSpPr>
        <p:spPr/>
        <p:txBody>
          <a:bodyPr/>
          <a:lstStyle/>
          <a:p>
            <a:r>
              <a:rPr lang="en-GB" altLang="en-US" dirty="0" smtClean="0"/>
              <a:t>Conclusions</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00CC00"/>
      </a:lt2>
      <a:accent1>
        <a:srgbClr val="66CCFF"/>
      </a:accent1>
      <a:accent2>
        <a:srgbClr val="FFCC00"/>
      </a:accent2>
      <a:accent3>
        <a:srgbClr val="AAAAAA"/>
      </a:accent3>
      <a:accent4>
        <a:srgbClr val="DADADA"/>
      </a:accent4>
      <a:accent5>
        <a:srgbClr val="B8E2FF"/>
      </a:accent5>
      <a:accent6>
        <a:srgbClr val="E7B900"/>
      </a:accent6>
      <a:hlink>
        <a:srgbClr val="FF0066"/>
      </a:hlink>
      <a:folHlink>
        <a:srgbClr val="FF9966"/>
      </a:folHlink>
    </a:clrScheme>
    <a:fontScheme name="Benutzerdefiniertes Design">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spDef>
    <a:ln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lnDef>
  </a:objectDefaults>
  <a:extraClrSchemeLst>
    <a:extraClrScheme>
      <a:clrScheme name="Benutzerdefiniertes Design 1">
        <a:dk1>
          <a:srgbClr val="000000"/>
        </a:dk1>
        <a:lt1>
          <a:srgbClr val="FFFFFF"/>
        </a:lt1>
        <a:dk2>
          <a:srgbClr val="000000"/>
        </a:dk2>
        <a:lt2>
          <a:srgbClr val="00CC00"/>
        </a:lt2>
        <a:accent1>
          <a:srgbClr val="66CCFF"/>
        </a:accent1>
        <a:accent2>
          <a:srgbClr val="FFCC00"/>
        </a:accent2>
        <a:accent3>
          <a:srgbClr val="AAAAAA"/>
        </a:accent3>
        <a:accent4>
          <a:srgbClr val="DADADA"/>
        </a:accent4>
        <a:accent5>
          <a:srgbClr val="B8E2FF"/>
        </a:accent5>
        <a:accent6>
          <a:srgbClr val="E7B900"/>
        </a:accent6>
        <a:hlink>
          <a:srgbClr val="FF0066"/>
        </a:hlink>
        <a:folHlink>
          <a:srgbClr val="FF9966"/>
        </a:folHlink>
      </a:clrScheme>
      <a:clrMap bg1="dk2" tx1="lt1" bg2="dk1" tx2="lt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FFFFFF"/>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9_Benutzerdefiniertes Design">
  <a:themeElements>
    <a:clrScheme name="9_Benutzerdefiniertes Design 1">
      <a:dk1>
        <a:srgbClr val="000000"/>
      </a:dk1>
      <a:lt1>
        <a:srgbClr val="FFFFFF"/>
      </a:lt1>
      <a:dk2>
        <a:srgbClr val="000000"/>
      </a:dk2>
      <a:lt2>
        <a:srgbClr val="00CC00"/>
      </a:lt2>
      <a:accent1>
        <a:srgbClr val="66CCFF"/>
      </a:accent1>
      <a:accent2>
        <a:srgbClr val="FFCC00"/>
      </a:accent2>
      <a:accent3>
        <a:srgbClr val="AAAAAA"/>
      </a:accent3>
      <a:accent4>
        <a:srgbClr val="DADADA"/>
      </a:accent4>
      <a:accent5>
        <a:srgbClr val="B8E2FF"/>
      </a:accent5>
      <a:accent6>
        <a:srgbClr val="E7B900"/>
      </a:accent6>
      <a:hlink>
        <a:srgbClr val="FF0066"/>
      </a:hlink>
      <a:folHlink>
        <a:srgbClr val="FF9966"/>
      </a:folHlink>
    </a:clrScheme>
    <a:fontScheme name="9_Benutzerdefiniertes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spDef>
    <a:ln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lnDef>
  </a:objectDefaults>
  <a:extraClrSchemeLst>
    <a:extraClrScheme>
      <a:clrScheme name="9_Benutzerdefiniertes Design 1">
        <a:dk1>
          <a:srgbClr val="000000"/>
        </a:dk1>
        <a:lt1>
          <a:srgbClr val="FFFFFF"/>
        </a:lt1>
        <a:dk2>
          <a:srgbClr val="000000"/>
        </a:dk2>
        <a:lt2>
          <a:srgbClr val="00CC00"/>
        </a:lt2>
        <a:accent1>
          <a:srgbClr val="66CCFF"/>
        </a:accent1>
        <a:accent2>
          <a:srgbClr val="FFCC00"/>
        </a:accent2>
        <a:accent3>
          <a:srgbClr val="AAAAAA"/>
        </a:accent3>
        <a:accent4>
          <a:srgbClr val="DADADA"/>
        </a:accent4>
        <a:accent5>
          <a:srgbClr val="B8E2FF"/>
        </a:accent5>
        <a:accent6>
          <a:srgbClr val="E7B900"/>
        </a:accent6>
        <a:hlink>
          <a:srgbClr val="FF0066"/>
        </a:hlink>
        <a:folHlink>
          <a:srgbClr val="FF9966"/>
        </a:folHlink>
      </a:clrScheme>
      <a:clrMap bg1="dk2" tx1="lt1" bg2="dk1" tx2="lt2" accent1="accent1" accent2="accent2" accent3="accent3" accent4="accent4" accent5="accent5" accent6="accent6" hlink="hlink" folHlink="folHlink"/>
    </a:extraClrScheme>
    <a:extraClrScheme>
      <a:clrScheme name="9_Benutzerdefiniertes Design 2">
        <a:dk1>
          <a:srgbClr val="000000"/>
        </a:dk1>
        <a:lt1>
          <a:srgbClr val="FFFFFF"/>
        </a:lt1>
        <a:dk2>
          <a:srgbClr val="000000"/>
        </a:dk2>
        <a:lt2>
          <a:srgbClr val="FFFFFF"/>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enutzerdefiniertes Design">
  <a:themeElements>
    <a:clrScheme name="1_Benutzerdefiniertes Design 1">
      <a:dk1>
        <a:srgbClr val="000000"/>
      </a:dk1>
      <a:lt1>
        <a:srgbClr val="FFFFFF"/>
      </a:lt1>
      <a:dk2>
        <a:srgbClr val="000000"/>
      </a:dk2>
      <a:lt2>
        <a:srgbClr val="00CC00"/>
      </a:lt2>
      <a:accent1>
        <a:srgbClr val="66CCFF"/>
      </a:accent1>
      <a:accent2>
        <a:srgbClr val="FFCC00"/>
      </a:accent2>
      <a:accent3>
        <a:srgbClr val="AAAAAA"/>
      </a:accent3>
      <a:accent4>
        <a:srgbClr val="DADADA"/>
      </a:accent4>
      <a:accent5>
        <a:srgbClr val="B8E2FF"/>
      </a:accent5>
      <a:accent6>
        <a:srgbClr val="E7B900"/>
      </a:accent6>
      <a:hlink>
        <a:srgbClr val="FF0066"/>
      </a:hlink>
      <a:folHlink>
        <a:srgbClr val="FF9966"/>
      </a:folHlink>
    </a:clrScheme>
    <a:fontScheme name="1_Benutzerdefiniertes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spDef>
    <a:ln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lnDef>
  </a:objectDefaults>
  <a:extraClrSchemeLst>
    <a:extraClrScheme>
      <a:clrScheme name="1_Benutzerdefiniertes Design 1">
        <a:dk1>
          <a:srgbClr val="000000"/>
        </a:dk1>
        <a:lt1>
          <a:srgbClr val="FFFFFF"/>
        </a:lt1>
        <a:dk2>
          <a:srgbClr val="000000"/>
        </a:dk2>
        <a:lt2>
          <a:srgbClr val="00CC00"/>
        </a:lt2>
        <a:accent1>
          <a:srgbClr val="66CCFF"/>
        </a:accent1>
        <a:accent2>
          <a:srgbClr val="FFCC00"/>
        </a:accent2>
        <a:accent3>
          <a:srgbClr val="AAAAAA"/>
        </a:accent3>
        <a:accent4>
          <a:srgbClr val="DADADA"/>
        </a:accent4>
        <a:accent5>
          <a:srgbClr val="B8E2FF"/>
        </a:accent5>
        <a:accent6>
          <a:srgbClr val="E7B900"/>
        </a:accent6>
        <a:hlink>
          <a:srgbClr val="FF0066"/>
        </a:hlink>
        <a:folHlink>
          <a:srgbClr val="FF9966"/>
        </a:folHlink>
      </a:clrScheme>
      <a:clrMap bg1="dk2" tx1="lt1" bg2="dk1" tx2="lt2" accent1="accent1" accent2="accent2" accent3="accent3" accent4="accent4" accent5="accent5" accent6="accent6" hlink="hlink" folHlink="folHlink"/>
    </a:extraClrScheme>
    <a:extraClrScheme>
      <a:clrScheme name="1_Benutzerdefiniertes Design 2">
        <a:dk1>
          <a:srgbClr val="000000"/>
        </a:dk1>
        <a:lt1>
          <a:srgbClr val="FFFFFF"/>
        </a:lt1>
        <a:dk2>
          <a:srgbClr val="000000"/>
        </a:dk2>
        <a:lt2>
          <a:srgbClr val="FFFFFF"/>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enutzerdefiniertes Design">
  <a:themeElements>
    <a:clrScheme name="4_Benutzerdefiniertes Design 1">
      <a:dk1>
        <a:srgbClr val="000000"/>
      </a:dk1>
      <a:lt1>
        <a:srgbClr val="FFFFFF"/>
      </a:lt1>
      <a:dk2>
        <a:srgbClr val="000000"/>
      </a:dk2>
      <a:lt2>
        <a:srgbClr val="00CC00"/>
      </a:lt2>
      <a:accent1>
        <a:srgbClr val="66CCFF"/>
      </a:accent1>
      <a:accent2>
        <a:srgbClr val="FFCC00"/>
      </a:accent2>
      <a:accent3>
        <a:srgbClr val="AAAAAA"/>
      </a:accent3>
      <a:accent4>
        <a:srgbClr val="DADADA"/>
      </a:accent4>
      <a:accent5>
        <a:srgbClr val="B8E2FF"/>
      </a:accent5>
      <a:accent6>
        <a:srgbClr val="E7B900"/>
      </a:accent6>
      <a:hlink>
        <a:srgbClr val="FF0066"/>
      </a:hlink>
      <a:folHlink>
        <a:srgbClr val="FF9966"/>
      </a:folHlink>
    </a:clrScheme>
    <a:fontScheme name="4_Benutzerdefiniertes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spDef>
    <a:ln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lnDef>
  </a:objectDefaults>
  <a:extraClrSchemeLst>
    <a:extraClrScheme>
      <a:clrScheme name="4_Benutzerdefiniertes Design 1">
        <a:dk1>
          <a:srgbClr val="000000"/>
        </a:dk1>
        <a:lt1>
          <a:srgbClr val="FFFFFF"/>
        </a:lt1>
        <a:dk2>
          <a:srgbClr val="000000"/>
        </a:dk2>
        <a:lt2>
          <a:srgbClr val="00CC00"/>
        </a:lt2>
        <a:accent1>
          <a:srgbClr val="66CCFF"/>
        </a:accent1>
        <a:accent2>
          <a:srgbClr val="FFCC00"/>
        </a:accent2>
        <a:accent3>
          <a:srgbClr val="AAAAAA"/>
        </a:accent3>
        <a:accent4>
          <a:srgbClr val="DADADA"/>
        </a:accent4>
        <a:accent5>
          <a:srgbClr val="B8E2FF"/>
        </a:accent5>
        <a:accent6>
          <a:srgbClr val="E7B900"/>
        </a:accent6>
        <a:hlink>
          <a:srgbClr val="FF0066"/>
        </a:hlink>
        <a:folHlink>
          <a:srgbClr val="FF9966"/>
        </a:folHlink>
      </a:clrScheme>
      <a:clrMap bg1="dk2" tx1="lt1" bg2="dk1" tx2="lt2" accent1="accent1" accent2="accent2" accent3="accent3" accent4="accent4" accent5="accent5" accent6="accent6" hlink="hlink" folHlink="folHlink"/>
    </a:extraClrScheme>
    <a:extraClrScheme>
      <a:clrScheme name="4_Benutzerdefiniertes Design 2">
        <a:dk1>
          <a:srgbClr val="000000"/>
        </a:dk1>
        <a:lt1>
          <a:srgbClr val="FFFFFF"/>
        </a:lt1>
        <a:dk2>
          <a:srgbClr val="000000"/>
        </a:dk2>
        <a:lt2>
          <a:srgbClr val="FFFFFF"/>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Standarddesign">
  <a:themeElements>
    <a:clrScheme name="1_Standarddesign 1">
      <a:dk1>
        <a:srgbClr val="000000"/>
      </a:dk1>
      <a:lt1>
        <a:srgbClr val="FFFFFF"/>
      </a:lt1>
      <a:dk2>
        <a:srgbClr val="000000"/>
      </a:dk2>
      <a:lt2>
        <a:srgbClr val="00CC00"/>
      </a:lt2>
      <a:accent1>
        <a:srgbClr val="66CCFF"/>
      </a:accent1>
      <a:accent2>
        <a:srgbClr val="FFCC00"/>
      </a:accent2>
      <a:accent3>
        <a:srgbClr val="AAAAAA"/>
      </a:accent3>
      <a:accent4>
        <a:srgbClr val="DADADA"/>
      </a:accent4>
      <a:accent5>
        <a:srgbClr val="B8E2FF"/>
      </a:accent5>
      <a:accent6>
        <a:srgbClr val="E7B900"/>
      </a:accent6>
      <a:hlink>
        <a:srgbClr val="FF0066"/>
      </a:hlink>
      <a:folHlink>
        <a:srgbClr val="FF9966"/>
      </a:folHlink>
    </a:clrScheme>
    <a:fontScheme name="1_Standarddesign">
      <a:majorFont>
        <a:latin typeface="Calibri"/>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spDef>
    <a:ln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lnDef>
  </a:objectDefaults>
  <a:extraClrSchemeLst>
    <a:extraClrScheme>
      <a:clrScheme name="1_Standarddesign 1">
        <a:dk1>
          <a:srgbClr val="000000"/>
        </a:dk1>
        <a:lt1>
          <a:srgbClr val="FFFFFF"/>
        </a:lt1>
        <a:dk2>
          <a:srgbClr val="000000"/>
        </a:dk2>
        <a:lt2>
          <a:srgbClr val="00CC00"/>
        </a:lt2>
        <a:accent1>
          <a:srgbClr val="66CCFF"/>
        </a:accent1>
        <a:accent2>
          <a:srgbClr val="FFCC00"/>
        </a:accent2>
        <a:accent3>
          <a:srgbClr val="AAAAAA"/>
        </a:accent3>
        <a:accent4>
          <a:srgbClr val="DADADA"/>
        </a:accent4>
        <a:accent5>
          <a:srgbClr val="B8E2FF"/>
        </a:accent5>
        <a:accent6>
          <a:srgbClr val="E7B900"/>
        </a:accent6>
        <a:hlink>
          <a:srgbClr val="FF0066"/>
        </a:hlink>
        <a:folHlink>
          <a:srgbClr val="FF9966"/>
        </a:folHlink>
      </a:clrScheme>
      <a:clrMap bg1="dk2" tx1="lt1" bg2="dk1" tx2="lt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FFFFFF"/>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Benutzerdefiniertes Design">
  <a:themeElements>
    <a:clrScheme name="2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Benutzerdefiniertes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spDef>
    <a:ln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lnDef>
  </a:objectDefaults>
  <a:extraClrSchemeLst>
    <a:extraClrScheme>
      <a:clrScheme name="2_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Standarddesign">
  <a:themeElements>
    <a:clrScheme name="2_Standarddesign 1">
      <a:dk1>
        <a:srgbClr val="000000"/>
      </a:dk1>
      <a:lt1>
        <a:srgbClr val="FFFFFF"/>
      </a:lt1>
      <a:dk2>
        <a:srgbClr val="00CC00"/>
      </a:dk2>
      <a:lt2>
        <a:srgbClr val="9B9993"/>
      </a:lt2>
      <a:accent1>
        <a:srgbClr val="444F51"/>
      </a:accent1>
      <a:accent2>
        <a:srgbClr val="006056"/>
      </a:accent2>
      <a:accent3>
        <a:srgbClr val="FFFFFF"/>
      </a:accent3>
      <a:accent4>
        <a:srgbClr val="000000"/>
      </a:accent4>
      <a:accent5>
        <a:srgbClr val="B0B2B3"/>
      </a:accent5>
      <a:accent6>
        <a:srgbClr val="00564D"/>
      </a:accent6>
      <a:hlink>
        <a:srgbClr val="F99B0C"/>
      </a:hlink>
      <a:folHlink>
        <a:srgbClr val="009BFF"/>
      </a:folHlink>
    </a:clrScheme>
    <a:fontScheme name="2_Standard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spDef>
    <a:lnDef>
      <a:spPr bwMode="auto">
        <a:xfrm>
          <a:off x="0" y="0"/>
          <a:ext cx="1" cy="1"/>
        </a:xfrm>
        <a:custGeom>
          <a:avLst/>
          <a:gdLst/>
          <a:ahLst/>
          <a:cxnLst/>
          <a:rect l="0" t="0" r="0" b="0"/>
          <a:pathLst/>
        </a:custGeom>
        <a:noFill/>
        <a:ln w="19050" cap="flat" cmpd="sng" algn="ctr">
          <a:solidFill>
            <a:srgbClr val="0880D5"/>
          </a:solidFill>
          <a:prstDash val="solid"/>
          <a:round/>
          <a:headEnd type="none" w="med" len="med"/>
          <a:tailEnd type="none" w="med" len="med"/>
        </a:ln>
        <a:effectLst/>
      </a:spPr>
      <a:bodyPr vert="horz" wrap="square" lIns="0" tIns="0" rIns="0" bIns="0" numCol="1" anchor="t" anchorCtr="0" compatLnSpc="1">
        <a:prstTxWarp prst="textNoShape">
          <a:avLst/>
        </a:prstTxWarp>
        <a:spAutoFit/>
      </a:bodyPr>
      <a:lstStyle>
        <a:defPPr marL="0" marR="0" indent="0" algn="ctr" defTabSz="914400" rtl="0" eaLnBrk="0" fontAlgn="base" latinLnBrk="0" hangingPunct="0">
          <a:lnSpc>
            <a:spcPct val="85000"/>
          </a:lnSpc>
          <a:spcBef>
            <a:spcPct val="0"/>
          </a:spcBef>
          <a:spcAft>
            <a:spcPct val="0"/>
          </a:spcAft>
          <a:buClrTx/>
          <a:buSzTx/>
          <a:buFontTx/>
          <a:buNone/>
          <a:tabLst/>
          <a:defRPr kumimoji="0" lang="de-DE" sz="1400" b="0" i="0" u="none" strike="noStrike" cap="none" normalizeH="0" baseline="0" smtClean="0">
            <a:ln>
              <a:noFill/>
            </a:ln>
            <a:solidFill>
              <a:srgbClr val="FFFFFF"/>
            </a:solidFill>
            <a:effectLst/>
            <a:latin typeface="Arial" pitchFamily="34" charset="0"/>
          </a:defRPr>
        </a:defPPr>
      </a:lstStyle>
    </a:lnDef>
  </a:objectDefaults>
  <a:extraClrSchemeLst>
    <a:extraClrScheme>
      <a:clrScheme name="2_Standarddesign 1">
        <a:dk1>
          <a:srgbClr val="000000"/>
        </a:dk1>
        <a:lt1>
          <a:srgbClr val="FFFFFF"/>
        </a:lt1>
        <a:dk2>
          <a:srgbClr val="00CC00"/>
        </a:dk2>
        <a:lt2>
          <a:srgbClr val="9B9993"/>
        </a:lt2>
        <a:accent1>
          <a:srgbClr val="444F51"/>
        </a:accent1>
        <a:accent2>
          <a:srgbClr val="006056"/>
        </a:accent2>
        <a:accent3>
          <a:srgbClr val="FFFFFF"/>
        </a:accent3>
        <a:accent4>
          <a:srgbClr val="000000"/>
        </a:accent4>
        <a:accent5>
          <a:srgbClr val="B0B2B3"/>
        </a:accent5>
        <a:accent6>
          <a:srgbClr val="00564D"/>
        </a:accent6>
        <a:hlink>
          <a:srgbClr val="F99B0C"/>
        </a:hlink>
        <a:folHlink>
          <a:srgbClr val="009BFF"/>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Blank Presentation">
  <a:themeElements>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Blank Presentation">
  <a:themeElements>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Blank Presentatio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_BAYER_REGIONAL_COMPANY_PROFILE_2008</Template>
  <TotalTime>5955</TotalTime>
  <Words>2442</Words>
  <Application>Microsoft Office PowerPoint</Application>
  <PresentationFormat>On-screen Show (4:3)</PresentationFormat>
  <Paragraphs>449</Paragraphs>
  <Slides>42</Slides>
  <Notes>6</Notes>
  <HiddenSlides>0</HiddenSlides>
  <MMClips>2</MMClips>
  <ScaleCrop>false</ScaleCrop>
  <HeadingPairs>
    <vt:vector size="6" baseType="variant">
      <vt:variant>
        <vt:lpstr>Fonts Used</vt:lpstr>
      </vt:variant>
      <vt:variant>
        <vt:i4>5</vt:i4>
      </vt:variant>
      <vt:variant>
        <vt:lpstr>Theme</vt:lpstr>
      </vt:variant>
      <vt:variant>
        <vt:i4>12</vt:i4>
      </vt:variant>
      <vt:variant>
        <vt:lpstr>Slide Titles</vt:lpstr>
      </vt:variant>
      <vt:variant>
        <vt:i4>42</vt:i4>
      </vt:variant>
    </vt:vector>
  </HeadingPairs>
  <TitlesOfParts>
    <vt:vector size="59" baseType="lpstr">
      <vt:lpstr>ＭＳ Ｐゴシック</vt:lpstr>
      <vt:lpstr>Arial</vt:lpstr>
      <vt:lpstr>Calibri</vt:lpstr>
      <vt:lpstr>Times New Roman</vt:lpstr>
      <vt:lpstr>Wingdings</vt:lpstr>
      <vt:lpstr>Benutzerdefiniertes Design</vt:lpstr>
      <vt:lpstr>9_Benutzerdefiniertes Design</vt:lpstr>
      <vt:lpstr>1_Benutzerdefiniertes Design</vt:lpstr>
      <vt:lpstr>4_Benutzerdefiniertes Design</vt:lpstr>
      <vt:lpstr>1_Standarddesign</vt:lpstr>
      <vt:lpstr>2_Benutzerdefiniertes Design</vt:lpstr>
      <vt:lpstr>2_Standarddesign</vt:lpstr>
      <vt:lpstr>1_Blank Presentation</vt:lpstr>
      <vt:lpstr>2_Blank Presentation</vt:lpstr>
      <vt:lpstr>Default Design</vt:lpstr>
      <vt:lpstr>1_Default Design</vt:lpstr>
      <vt:lpstr>2_Default Design</vt:lpstr>
      <vt:lpstr>Modulation of cerebral blood-flow, brain metabolism and cognitive function by nutritional interventions</vt:lpstr>
      <vt:lpstr>PowerPoint Presentation</vt:lpstr>
      <vt:lpstr>PowerPoint Presentation</vt:lpstr>
      <vt:lpstr>PowerPoint Presentation</vt:lpstr>
      <vt:lpstr>PowerPoint Presentation</vt:lpstr>
      <vt:lpstr>Polyphenols - Mechanisms of action</vt:lpstr>
      <vt:lpstr>PowerPoint Presentation</vt:lpstr>
      <vt:lpstr>PowerPoint Presentation</vt:lpstr>
      <vt:lpstr>Chronic Studies</vt:lpstr>
      <vt:lpstr>PowerPoint Presentation</vt:lpstr>
      <vt:lpstr>Near Infrared Spectroscopy</vt:lpstr>
      <vt:lpstr>PowerPoint Presentation</vt:lpstr>
      <vt:lpstr>PowerPoint Presentation</vt:lpstr>
      <vt:lpstr>PowerPoint Presentation</vt:lpstr>
      <vt:lpstr>PowerPoint Presentation</vt:lpstr>
      <vt:lpstr>Vitamins, CEREBRAL BLOOD-FLOW and METABOLISM</vt:lpstr>
      <vt:lpstr>PowerPoint Presentation</vt:lpstr>
      <vt:lpstr>PowerPoint Presentation</vt:lpstr>
      <vt:lpstr>PowerPoint Presentation</vt:lpstr>
      <vt:lpstr>Water soluble vitamins and the brain</vt:lpstr>
      <vt:lpstr>Vitamin deficiency</vt:lpstr>
      <vt:lpstr>Vitamin deficiency</vt:lpstr>
      <vt:lpstr>PowerPoint Presentation</vt:lpstr>
      <vt:lpstr>Vitamin deficiency</vt:lpstr>
      <vt:lpstr>PowerPoint Presentation</vt:lpstr>
      <vt:lpstr>PowerPoint Presentation</vt:lpstr>
      <vt:lpstr>Efficacy</vt:lpstr>
      <vt:lpstr>Multi-vitamins/minerals in cognitively intact cohorts of adults</vt:lpstr>
      <vt:lpstr>PowerPoint Presentation</vt:lpstr>
      <vt:lpstr>Acute effects of B vitamins</vt:lpstr>
      <vt:lpstr>PowerPoint Presentation</vt:lpstr>
      <vt:lpstr>Methodology</vt:lpstr>
      <vt:lpstr>Treatments</vt:lpstr>
      <vt:lpstr>Tasks (COMPASS) </vt:lpstr>
      <vt:lpstr>Assessment</vt:lpstr>
      <vt:lpstr>Results: Effects of task</vt:lpstr>
      <vt:lpstr>Metabolism (Ica)</vt:lpstr>
      <vt:lpstr>Metabolism (Ica)</vt:lpstr>
      <vt:lpstr>NIRS</vt:lpstr>
      <vt:lpstr>PowerPoint Presentation</vt:lpstr>
      <vt:lpstr>Conclusions and future research</vt:lpstr>
      <vt:lpstr>Conclusions</vt:lpstr>
    </vt:vector>
  </TitlesOfParts>
  <Manager>Marion Doering [ marion.doering.md@bayer-ag.de ]</Manager>
  <Company>Copyright ©2008 Bayer AG, Leverkusen, Germany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Bayer Company Profile 2008</dc:title>
  <dc:subject>Region: Europe</dc:subject>
  <dc:creator>Communications/Corporate Policy and Media Relations Intl.</dc:creator>
  <cp:lastModifiedBy>David Kennedy</cp:lastModifiedBy>
  <cp:revision>370</cp:revision>
  <dcterms:created xsi:type="dcterms:W3CDTF">2008-04-20T12:13:04Z</dcterms:created>
  <dcterms:modified xsi:type="dcterms:W3CDTF">2016-12-08T05:30:16Z</dcterms:modified>
</cp:coreProperties>
</file>