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handoutMasterIdLst>
    <p:handoutMasterId r:id="rId54"/>
  </p:handoutMasterIdLst>
  <p:sldIdLst>
    <p:sldId id="256" r:id="rId2"/>
    <p:sldId id="308" r:id="rId3"/>
    <p:sldId id="258" r:id="rId4"/>
    <p:sldId id="260" r:id="rId5"/>
    <p:sldId id="261" r:id="rId6"/>
    <p:sldId id="263" r:id="rId7"/>
    <p:sldId id="313" r:id="rId8"/>
    <p:sldId id="266" r:id="rId9"/>
    <p:sldId id="264" r:id="rId10"/>
    <p:sldId id="265" r:id="rId11"/>
    <p:sldId id="268" r:id="rId12"/>
    <p:sldId id="301" r:id="rId13"/>
    <p:sldId id="302" r:id="rId14"/>
    <p:sldId id="276" r:id="rId15"/>
    <p:sldId id="299" r:id="rId16"/>
    <p:sldId id="269" r:id="rId17"/>
    <p:sldId id="304" r:id="rId18"/>
    <p:sldId id="271" r:id="rId19"/>
    <p:sldId id="305" r:id="rId20"/>
    <p:sldId id="273" r:id="rId21"/>
    <p:sldId id="274" r:id="rId22"/>
    <p:sldId id="275" r:id="rId23"/>
    <p:sldId id="298" r:id="rId24"/>
    <p:sldId id="312" r:id="rId25"/>
    <p:sldId id="277" r:id="rId26"/>
    <p:sldId id="278" r:id="rId27"/>
    <p:sldId id="314" r:id="rId28"/>
    <p:sldId id="279" r:id="rId29"/>
    <p:sldId id="280" r:id="rId30"/>
    <p:sldId id="281" r:id="rId31"/>
    <p:sldId id="282" r:id="rId32"/>
    <p:sldId id="309" r:id="rId33"/>
    <p:sldId id="310" r:id="rId34"/>
    <p:sldId id="311" r:id="rId35"/>
    <p:sldId id="283" r:id="rId36"/>
    <p:sldId id="315" r:id="rId37"/>
    <p:sldId id="284" r:id="rId38"/>
    <p:sldId id="285" r:id="rId39"/>
    <p:sldId id="286" r:id="rId40"/>
    <p:sldId id="287" r:id="rId41"/>
    <p:sldId id="289" r:id="rId42"/>
    <p:sldId id="288" r:id="rId43"/>
    <p:sldId id="290" r:id="rId44"/>
    <p:sldId id="291" r:id="rId45"/>
    <p:sldId id="292" r:id="rId46"/>
    <p:sldId id="293" r:id="rId47"/>
    <p:sldId id="306" r:id="rId48"/>
    <p:sldId id="294" r:id="rId49"/>
    <p:sldId id="296" r:id="rId50"/>
    <p:sldId id="307" r:id="rId51"/>
    <p:sldId id="295" r:id="rId52"/>
    <p:sldId id="297"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53" autoAdjust="0"/>
    <p:restoredTop sz="94660"/>
  </p:normalViewPr>
  <p:slideViewPr>
    <p:cSldViewPr>
      <p:cViewPr varScale="1">
        <p:scale>
          <a:sx n="65" d="100"/>
          <a:sy n="65" d="100"/>
        </p:scale>
        <p:origin x="-1482"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0CFE1FB-BF54-4AFC-8639-072F0D897A9F}" type="datetimeFigureOut">
              <a:rPr lang="en-US" smtClean="0"/>
              <a:t>6/6/2015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979A962-E241-473D-9E22-AA7BA8075349}" type="slidenum">
              <a:rPr lang="en-US" smtClean="0"/>
              <a:t>‹#›</a:t>
            </a:fld>
            <a:endParaRPr lang="en-US"/>
          </a:p>
        </p:txBody>
      </p:sp>
    </p:spTree>
    <p:extLst>
      <p:ext uri="{BB962C8B-B14F-4D97-AF65-F5344CB8AC3E}">
        <p14:creationId xmlns:p14="http://schemas.microsoft.com/office/powerpoint/2010/main" val="182861125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92D3639-D963-4C76-97EF-48B1C711E66E}" type="datetimeFigureOut">
              <a:rPr lang="en-US" smtClean="0"/>
              <a:t>6/6/2015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102E6A-EEA8-4B06-ACCC-4A6F31B0349E}" type="slidenum">
              <a:rPr lang="en-US" smtClean="0"/>
              <a:t>‹#›</a:t>
            </a:fld>
            <a:endParaRPr lang="en-US"/>
          </a:p>
        </p:txBody>
      </p:sp>
    </p:spTree>
    <p:extLst>
      <p:ext uri="{BB962C8B-B14F-4D97-AF65-F5344CB8AC3E}">
        <p14:creationId xmlns:p14="http://schemas.microsoft.com/office/powerpoint/2010/main" val="33551394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92D3639-D963-4C76-97EF-48B1C711E66E}" type="datetimeFigureOut">
              <a:rPr lang="en-US" smtClean="0"/>
              <a:t>6/6/2015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102E6A-EEA8-4B06-ACCC-4A6F31B0349E}" type="slidenum">
              <a:rPr lang="en-US" smtClean="0"/>
              <a:t>‹#›</a:t>
            </a:fld>
            <a:endParaRPr lang="en-US"/>
          </a:p>
        </p:txBody>
      </p:sp>
    </p:spTree>
    <p:extLst>
      <p:ext uri="{BB962C8B-B14F-4D97-AF65-F5344CB8AC3E}">
        <p14:creationId xmlns:p14="http://schemas.microsoft.com/office/powerpoint/2010/main" val="30468626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92D3639-D963-4C76-97EF-48B1C711E66E}" type="datetimeFigureOut">
              <a:rPr lang="en-US" smtClean="0"/>
              <a:t>6/6/2015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102E6A-EEA8-4B06-ACCC-4A6F31B0349E}" type="slidenum">
              <a:rPr lang="en-US" smtClean="0"/>
              <a:t>‹#›</a:t>
            </a:fld>
            <a:endParaRPr lang="en-US"/>
          </a:p>
        </p:txBody>
      </p:sp>
    </p:spTree>
    <p:extLst>
      <p:ext uri="{BB962C8B-B14F-4D97-AF65-F5344CB8AC3E}">
        <p14:creationId xmlns:p14="http://schemas.microsoft.com/office/powerpoint/2010/main" val="10489965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92D3639-D963-4C76-97EF-48B1C711E66E}" type="datetimeFigureOut">
              <a:rPr lang="en-US" smtClean="0"/>
              <a:t>6/6/2015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102E6A-EEA8-4B06-ACCC-4A6F31B0349E}" type="slidenum">
              <a:rPr lang="en-US" smtClean="0"/>
              <a:t>‹#›</a:t>
            </a:fld>
            <a:endParaRPr lang="en-US"/>
          </a:p>
        </p:txBody>
      </p:sp>
    </p:spTree>
    <p:extLst>
      <p:ext uri="{BB962C8B-B14F-4D97-AF65-F5344CB8AC3E}">
        <p14:creationId xmlns:p14="http://schemas.microsoft.com/office/powerpoint/2010/main" val="1131040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92D3639-D963-4C76-97EF-48B1C711E66E}" type="datetimeFigureOut">
              <a:rPr lang="en-US" smtClean="0"/>
              <a:t>6/6/2015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1102E6A-EEA8-4B06-ACCC-4A6F31B0349E}" type="slidenum">
              <a:rPr lang="en-US" smtClean="0"/>
              <a:t>‹#›</a:t>
            </a:fld>
            <a:endParaRPr lang="en-US"/>
          </a:p>
        </p:txBody>
      </p:sp>
    </p:spTree>
    <p:extLst>
      <p:ext uri="{BB962C8B-B14F-4D97-AF65-F5344CB8AC3E}">
        <p14:creationId xmlns:p14="http://schemas.microsoft.com/office/powerpoint/2010/main" val="4947472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92D3639-D963-4C76-97EF-48B1C711E66E}" type="datetimeFigureOut">
              <a:rPr lang="en-US" smtClean="0"/>
              <a:t>6/6/2015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1102E6A-EEA8-4B06-ACCC-4A6F31B0349E}" type="slidenum">
              <a:rPr lang="en-US" smtClean="0"/>
              <a:t>‹#›</a:t>
            </a:fld>
            <a:endParaRPr lang="en-US"/>
          </a:p>
        </p:txBody>
      </p:sp>
    </p:spTree>
    <p:extLst>
      <p:ext uri="{BB962C8B-B14F-4D97-AF65-F5344CB8AC3E}">
        <p14:creationId xmlns:p14="http://schemas.microsoft.com/office/powerpoint/2010/main" val="25345552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2D3639-D963-4C76-97EF-48B1C711E66E}" type="datetimeFigureOut">
              <a:rPr lang="en-US" smtClean="0"/>
              <a:t>6/6/2015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1102E6A-EEA8-4B06-ACCC-4A6F31B0349E}" type="slidenum">
              <a:rPr lang="en-US" smtClean="0"/>
              <a:t>‹#›</a:t>
            </a:fld>
            <a:endParaRPr lang="en-US"/>
          </a:p>
        </p:txBody>
      </p:sp>
    </p:spTree>
    <p:extLst>
      <p:ext uri="{BB962C8B-B14F-4D97-AF65-F5344CB8AC3E}">
        <p14:creationId xmlns:p14="http://schemas.microsoft.com/office/powerpoint/2010/main" val="34585293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2D3639-D963-4C76-97EF-48B1C711E66E}" type="datetimeFigureOut">
              <a:rPr lang="en-US" smtClean="0"/>
              <a:t>6/6/2015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102E6A-EEA8-4B06-ACCC-4A6F31B0349E}" type="slidenum">
              <a:rPr lang="en-US" smtClean="0"/>
              <a:t>‹#›</a:t>
            </a:fld>
            <a:endParaRPr lang="en-US"/>
          </a:p>
        </p:txBody>
      </p:sp>
    </p:spTree>
    <p:extLst>
      <p:ext uri="{BB962C8B-B14F-4D97-AF65-F5344CB8AC3E}">
        <p14:creationId xmlns:p14="http://schemas.microsoft.com/office/powerpoint/2010/main" val="4330483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2D3639-D963-4C76-97EF-48B1C711E66E}" type="datetimeFigureOut">
              <a:rPr lang="en-US" smtClean="0"/>
              <a:t>6/6/2015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102E6A-EEA8-4B06-ACCC-4A6F31B0349E}" type="slidenum">
              <a:rPr lang="en-US" smtClean="0"/>
              <a:t>‹#›</a:t>
            </a:fld>
            <a:endParaRPr lang="en-US"/>
          </a:p>
        </p:txBody>
      </p:sp>
    </p:spTree>
    <p:extLst>
      <p:ext uri="{BB962C8B-B14F-4D97-AF65-F5344CB8AC3E}">
        <p14:creationId xmlns:p14="http://schemas.microsoft.com/office/powerpoint/2010/main" val="1466719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92D3639-D963-4C76-97EF-48B1C711E66E}" type="datetimeFigureOut">
              <a:rPr lang="en-US" smtClean="0"/>
              <a:t>6/6/2015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102E6A-EEA8-4B06-ACCC-4A6F31B0349E}" type="slidenum">
              <a:rPr lang="en-US" smtClean="0"/>
              <a:t>‹#›</a:t>
            </a:fld>
            <a:endParaRPr lang="en-US"/>
          </a:p>
        </p:txBody>
      </p:sp>
    </p:spTree>
    <p:extLst>
      <p:ext uri="{BB962C8B-B14F-4D97-AF65-F5344CB8AC3E}">
        <p14:creationId xmlns:p14="http://schemas.microsoft.com/office/powerpoint/2010/main" val="37363899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92D3639-D963-4C76-97EF-48B1C711E66E}" type="datetimeFigureOut">
              <a:rPr lang="en-US" smtClean="0"/>
              <a:t>6/6/2015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102E6A-EEA8-4B06-ACCC-4A6F31B0349E}" type="slidenum">
              <a:rPr lang="en-US" smtClean="0"/>
              <a:t>‹#›</a:t>
            </a:fld>
            <a:endParaRPr lang="en-US"/>
          </a:p>
        </p:txBody>
      </p:sp>
    </p:spTree>
    <p:extLst>
      <p:ext uri="{BB962C8B-B14F-4D97-AF65-F5344CB8AC3E}">
        <p14:creationId xmlns:p14="http://schemas.microsoft.com/office/powerpoint/2010/main" val="33681530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2D3639-D963-4C76-97EF-48B1C711E66E}" type="datetimeFigureOut">
              <a:rPr lang="en-US" smtClean="0"/>
              <a:t>6/6/2015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102E6A-EEA8-4B06-ACCC-4A6F31B0349E}" type="slidenum">
              <a:rPr lang="en-US" smtClean="0"/>
              <a:t>‹#›</a:t>
            </a:fld>
            <a:endParaRPr lang="en-US"/>
          </a:p>
        </p:txBody>
      </p:sp>
    </p:spTree>
    <p:extLst>
      <p:ext uri="{BB962C8B-B14F-4D97-AF65-F5344CB8AC3E}">
        <p14:creationId xmlns:p14="http://schemas.microsoft.com/office/powerpoint/2010/main" val="3762217343"/>
      </p:ext>
    </p:extLst>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rgbClr val="FFFF00"/>
                </a:solidFill>
              </a:rPr>
              <a:t>Five Steps to Social Responsibility in Chronic Pain Management</a:t>
            </a:r>
            <a:endParaRPr lang="en-US" dirty="0">
              <a:solidFill>
                <a:srgbClr val="FFFF00"/>
              </a:solidFill>
            </a:endParaRPr>
          </a:p>
        </p:txBody>
      </p:sp>
      <p:sp>
        <p:nvSpPr>
          <p:cNvPr id="3" name="Subtitle 2"/>
          <p:cNvSpPr>
            <a:spLocks noGrp="1"/>
          </p:cNvSpPr>
          <p:nvPr>
            <p:ph type="subTitle" idx="1"/>
          </p:nvPr>
        </p:nvSpPr>
        <p:spPr/>
        <p:txBody>
          <a:bodyPr/>
          <a:lstStyle/>
          <a:p>
            <a:r>
              <a:rPr lang="en-US" dirty="0" smtClean="0">
                <a:solidFill>
                  <a:srgbClr val="FFFF00"/>
                </a:solidFill>
              </a:rPr>
              <a:t>David Nagel, MD</a:t>
            </a:r>
            <a:endParaRPr lang="en-US" dirty="0">
              <a:solidFill>
                <a:srgbClr val="FFFF00"/>
              </a:solidFill>
            </a:endParaRPr>
          </a:p>
        </p:txBody>
      </p:sp>
    </p:spTree>
    <p:extLst>
      <p:ext uri="{BB962C8B-B14F-4D97-AF65-F5344CB8AC3E}">
        <p14:creationId xmlns:p14="http://schemas.microsoft.com/office/powerpoint/2010/main" val="19864170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1066800"/>
            <a:ext cx="8229600" cy="4525963"/>
          </a:xfrm>
        </p:spPr>
        <p:txBody>
          <a:bodyPr>
            <a:normAutofit fontScale="92500"/>
          </a:bodyPr>
          <a:lstStyle/>
          <a:p>
            <a:pPr marL="0" indent="0">
              <a:buNone/>
            </a:pPr>
            <a:r>
              <a:rPr lang="en-US" dirty="0" smtClean="0">
                <a:solidFill>
                  <a:srgbClr val="FFFF00"/>
                </a:solidFill>
              </a:rPr>
              <a:t>	“</a:t>
            </a:r>
            <a:r>
              <a:rPr lang="en-US" i="1" dirty="0">
                <a:solidFill>
                  <a:srgbClr val="FFFF00"/>
                </a:solidFill>
              </a:rPr>
              <a:t>Loneliness and the feeling of being 	unwanted is the most terrible poverty</a:t>
            </a:r>
            <a:r>
              <a:rPr lang="en-US" dirty="0">
                <a:solidFill>
                  <a:srgbClr val="FFFF00"/>
                </a:solidFill>
              </a:rPr>
              <a:t>.”</a:t>
            </a:r>
            <a:br>
              <a:rPr lang="en-US" dirty="0">
                <a:solidFill>
                  <a:srgbClr val="FFFF00"/>
                </a:solidFill>
              </a:rPr>
            </a:br>
            <a:r>
              <a:rPr lang="en-US" dirty="0">
                <a:solidFill>
                  <a:srgbClr val="FFFF00"/>
                </a:solidFill>
              </a:rPr>
              <a:t>					</a:t>
            </a:r>
            <a:r>
              <a:rPr lang="en-US" i="1" dirty="0">
                <a:solidFill>
                  <a:srgbClr val="FFFF00"/>
                </a:solidFill>
              </a:rPr>
              <a:t>Mother </a:t>
            </a:r>
            <a:r>
              <a:rPr lang="en-US" i="1" dirty="0" smtClean="0">
                <a:solidFill>
                  <a:srgbClr val="FFFF00"/>
                </a:solidFill>
              </a:rPr>
              <a:t>Teresa</a:t>
            </a:r>
          </a:p>
          <a:p>
            <a:pPr marL="0" indent="0">
              <a:buNone/>
            </a:pPr>
            <a:endParaRPr lang="en-US" i="1" dirty="0">
              <a:solidFill>
                <a:srgbClr val="FFFF00"/>
              </a:solidFill>
            </a:endParaRPr>
          </a:p>
          <a:p>
            <a:pPr marL="0" lvl="0" indent="0" defTabSz="457200">
              <a:spcAft>
                <a:spcPts val="600"/>
              </a:spcAft>
              <a:buClr>
                <a:srgbClr val="FEDD78"/>
              </a:buClr>
              <a:buNone/>
            </a:pPr>
            <a:r>
              <a:rPr lang="en-US" sz="2600" i="1" dirty="0">
                <a:solidFill>
                  <a:srgbClr val="FFFF00"/>
                </a:solidFill>
                <a:latin typeface="Verdana"/>
              </a:rPr>
              <a:t>“The world is not capable of making man happy. It is not capable of saving him from every evil in all of its types and forms—illness epidemics, cataclysms, catastrophes and the </a:t>
            </a:r>
            <a:r>
              <a:rPr lang="en-US" sz="2600" i="1" dirty="0" smtClean="0">
                <a:solidFill>
                  <a:srgbClr val="FFFF00"/>
                </a:solidFill>
                <a:latin typeface="Verdana"/>
              </a:rPr>
              <a:t>like…The </a:t>
            </a:r>
            <a:r>
              <a:rPr lang="en-US" sz="2600" i="1" dirty="0">
                <a:solidFill>
                  <a:srgbClr val="FFFF00"/>
                </a:solidFill>
                <a:latin typeface="Verdana"/>
              </a:rPr>
              <a:t>world is not free to make man free from suffering…”</a:t>
            </a:r>
            <a:endParaRPr lang="en-US" sz="2600" dirty="0">
              <a:solidFill>
                <a:srgbClr val="FFFF00"/>
              </a:solidFill>
              <a:latin typeface="Verdana"/>
            </a:endParaRPr>
          </a:p>
          <a:p>
            <a:pPr marL="0" lvl="0" indent="0" defTabSz="457200">
              <a:spcAft>
                <a:spcPts val="600"/>
              </a:spcAft>
              <a:buClr>
                <a:srgbClr val="FEDD78"/>
              </a:buClr>
              <a:buNone/>
            </a:pPr>
            <a:r>
              <a:rPr lang="en-US" sz="2600" i="1" dirty="0">
                <a:solidFill>
                  <a:srgbClr val="FFFF00"/>
                </a:solidFill>
                <a:latin typeface="Verdana"/>
              </a:rPr>
              <a:t>							</a:t>
            </a:r>
            <a:r>
              <a:rPr lang="en-US" sz="2600" i="1" dirty="0" smtClean="0">
                <a:solidFill>
                  <a:srgbClr val="FFFF00"/>
                </a:solidFill>
                <a:latin typeface="Verdana"/>
              </a:rPr>
              <a:t>         Pope </a:t>
            </a:r>
            <a:r>
              <a:rPr lang="en-US" sz="2600" i="1" dirty="0">
                <a:solidFill>
                  <a:srgbClr val="FFFF00"/>
                </a:solidFill>
                <a:latin typeface="Verdana"/>
              </a:rPr>
              <a:t>John Paul II</a:t>
            </a:r>
            <a:endParaRPr lang="en-US" sz="2600" dirty="0">
              <a:solidFill>
                <a:srgbClr val="FFFF00"/>
              </a:solidFill>
              <a:latin typeface="Verdana"/>
            </a:endParaRPr>
          </a:p>
          <a:p>
            <a:pPr marL="0" indent="0">
              <a:buNone/>
            </a:pPr>
            <a:endParaRPr lang="en-US" dirty="0"/>
          </a:p>
        </p:txBody>
      </p:sp>
    </p:spTree>
    <p:extLst>
      <p:ext uri="{BB962C8B-B14F-4D97-AF65-F5344CB8AC3E}">
        <p14:creationId xmlns:p14="http://schemas.microsoft.com/office/powerpoint/2010/main" val="20722968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1143000"/>
          </a:xfrm>
        </p:spPr>
        <p:txBody>
          <a:bodyPr/>
          <a:lstStyle/>
          <a:p>
            <a:r>
              <a:rPr lang="en-US" dirty="0" smtClean="0">
                <a:solidFill>
                  <a:srgbClr val="FFFF00"/>
                </a:solidFill>
              </a:rPr>
              <a:t>Who am I?</a:t>
            </a:r>
            <a:endParaRPr lang="en-US" dirty="0">
              <a:solidFill>
                <a:srgbClr val="FFFF00"/>
              </a:solidFill>
            </a:endParaRPr>
          </a:p>
        </p:txBody>
      </p:sp>
      <p:sp>
        <p:nvSpPr>
          <p:cNvPr id="3" name="Content Placeholder 2"/>
          <p:cNvSpPr>
            <a:spLocks noGrp="1"/>
          </p:cNvSpPr>
          <p:nvPr>
            <p:ph idx="1"/>
          </p:nvPr>
        </p:nvSpPr>
        <p:spPr/>
        <p:txBody>
          <a:bodyPr/>
          <a:lstStyle/>
          <a:p>
            <a:endParaRPr lang="en-US" dirty="0"/>
          </a:p>
        </p:txBody>
      </p:sp>
      <p:pic>
        <p:nvPicPr>
          <p:cNvPr id="2050" name="Picture 2" descr="C:\Users\Owner\AppData\Local\Microsoft\Windows\Temporary Internet Files\Content.IE5\58BYD22I\Dad's Elephant.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0989" y="1905000"/>
            <a:ext cx="6922022" cy="4069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8308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514600"/>
            <a:ext cx="8229600" cy="1143000"/>
          </a:xfrm>
        </p:spPr>
        <p:txBody>
          <a:bodyPr>
            <a:normAutofit fontScale="90000"/>
          </a:bodyPr>
          <a:lstStyle/>
          <a:p>
            <a:r>
              <a:rPr lang="en-US" sz="5300" dirty="0" smtClean="0">
                <a:solidFill>
                  <a:srgbClr val="FFFF00"/>
                </a:solidFill>
              </a:rPr>
              <a:t>Needless Suffering; </a:t>
            </a:r>
            <a:r>
              <a:rPr lang="en-US" dirty="0" smtClean="0">
                <a:solidFill>
                  <a:srgbClr val="FFFF00"/>
                </a:solidFill>
              </a:rPr>
              <a:t/>
            </a:r>
            <a:br>
              <a:rPr lang="en-US" dirty="0" smtClean="0">
                <a:solidFill>
                  <a:srgbClr val="FFFF00"/>
                </a:solidFill>
              </a:rPr>
            </a:br>
            <a:r>
              <a:rPr lang="en-US" dirty="0" smtClean="0">
                <a:solidFill>
                  <a:srgbClr val="FFFF00"/>
                </a:solidFill>
              </a:rPr>
              <a:t>A Critical Look at Pain Management In America</a:t>
            </a:r>
            <a:br>
              <a:rPr lang="en-US" dirty="0" smtClean="0">
                <a:solidFill>
                  <a:srgbClr val="FFFF00"/>
                </a:solidFill>
              </a:rPr>
            </a:br>
            <a:r>
              <a:rPr lang="en-US" dirty="0">
                <a:solidFill>
                  <a:srgbClr val="FFFF00"/>
                </a:solidFill>
              </a:rPr>
              <a:t/>
            </a:r>
            <a:br>
              <a:rPr lang="en-US" dirty="0">
                <a:solidFill>
                  <a:srgbClr val="FFFF00"/>
                </a:solidFill>
              </a:rPr>
            </a:br>
            <a:endParaRPr lang="en-US" dirty="0">
              <a:solidFill>
                <a:srgbClr val="FFFF00"/>
              </a:solidFill>
            </a:endParaRPr>
          </a:p>
        </p:txBody>
      </p:sp>
      <p:sp>
        <p:nvSpPr>
          <p:cNvPr id="3" name="Content Placeholder 2"/>
          <p:cNvSpPr>
            <a:spLocks noGrp="1"/>
          </p:cNvSpPr>
          <p:nvPr>
            <p:ph idx="1"/>
          </p:nvPr>
        </p:nvSpPr>
        <p:spPr>
          <a:xfrm>
            <a:off x="457200" y="4648200"/>
            <a:ext cx="8229600" cy="1096963"/>
          </a:xfrm>
        </p:spPr>
        <p:txBody>
          <a:bodyPr>
            <a:normAutofit fontScale="92500"/>
          </a:bodyPr>
          <a:lstStyle/>
          <a:p>
            <a:pPr marL="0" indent="0" algn="ctr">
              <a:buNone/>
            </a:pPr>
            <a:r>
              <a:rPr lang="en-US" sz="2400" dirty="0" smtClean="0">
                <a:solidFill>
                  <a:srgbClr val="FFFF00"/>
                </a:solidFill>
              </a:rPr>
              <a:t>by David Nagel, MD</a:t>
            </a:r>
            <a:endParaRPr lang="en-US" sz="2400" dirty="0">
              <a:solidFill>
                <a:srgbClr val="FFFF00"/>
              </a:solidFill>
            </a:endParaRPr>
          </a:p>
          <a:p>
            <a:pPr marL="0" indent="0" algn="ctr">
              <a:buNone/>
            </a:pPr>
            <a:r>
              <a:rPr lang="en-US" sz="2400" dirty="0" smtClean="0">
                <a:solidFill>
                  <a:srgbClr val="FFFF00"/>
                </a:solidFill>
              </a:rPr>
              <a:t>Forthcoming in Spring, 2016 from University Press of New England</a:t>
            </a:r>
            <a:endParaRPr lang="en-US" sz="2400" dirty="0">
              <a:solidFill>
                <a:srgbClr val="FFFF00"/>
              </a:solidFill>
            </a:endParaRPr>
          </a:p>
        </p:txBody>
      </p:sp>
    </p:spTree>
    <p:extLst>
      <p:ext uri="{BB962C8B-B14F-4D97-AF65-F5344CB8AC3E}">
        <p14:creationId xmlns:p14="http://schemas.microsoft.com/office/powerpoint/2010/main" val="32120525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FF00"/>
                </a:solidFill>
              </a:rPr>
              <a:t>Five Steps, in no order of importance</a:t>
            </a:r>
            <a:endParaRPr lang="en-US" dirty="0">
              <a:solidFill>
                <a:srgbClr val="FFFF00"/>
              </a:solidFill>
            </a:endParaRPr>
          </a:p>
        </p:txBody>
      </p:sp>
      <p:sp>
        <p:nvSpPr>
          <p:cNvPr id="3" name="Content Placeholder 2"/>
          <p:cNvSpPr>
            <a:spLocks noGrp="1"/>
          </p:cNvSpPr>
          <p:nvPr>
            <p:ph idx="1"/>
          </p:nvPr>
        </p:nvSpPr>
        <p:spPr/>
        <p:txBody>
          <a:bodyPr/>
          <a:lstStyle/>
          <a:p>
            <a:r>
              <a:rPr lang="en-US" dirty="0" smtClean="0">
                <a:solidFill>
                  <a:srgbClr val="FFFF00"/>
                </a:solidFill>
              </a:rPr>
              <a:t>Define what we mean by pain management</a:t>
            </a:r>
          </a:p>
          <a:p>
            <a:r>
              <a:rPr lang="en-US" dirty="0" smtClean="0">
                <a:solidFill>
                  <a:srgbClr val="FFFF00"/>
                </a:solidFill>
              </a:rPr>
              <a:t>Pain management is a team sport.  So…who is on the team?</a:t>
            </a:r>
          </a:p>
          <a:p>
            <a:r>
              <a:rPr lang="en-US" dirty="0" smtClean="0">
                <a:solidFill>
                  <a:srgbClr val="FFFF00"/>
                </a:solidFill>
              </a:rPr>
              <a:t>Follow the Golden Rule when planning interventions</a:t>
            </a:r>
          </a:p>
          <a:p>
            <a:r>
              <a:rPr lang="en-US" dirty="0" smtClean="0">
                <a:solidFill>
                  <a:srgbClr val="FFFF00"/>
                </a:solidFill>
              </a:rPr>
              <a:t>Understand Evidence Based Medicine and keep it in its proper perspective</a:t>
            </a:r>
          </a:p>
          <a:p>
            <a:r>
              <a:rPr lang="en-US" dirty="0" smtClean="0">
                <a:solidFill>
                  <a:srgbClr val="FFFF00"/>
                </a:solidFill>
              </a:rPr>
              <a:t>Keep the bottom line in its proper perspective</a:t>
            </a:r>
          </a:p>
        </p:txBody>
      </p:sp>
    </p:spTree>
    <p:extLst>
      <p:ext uri="{BB962C8B-B14F-4D97-AF65-F5344CB8AC3E}">
        <p14:creationId xmlns:p14="http://schemas.microsoft.com/office/powerpoint/2010/main" val="6414134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0"/>
            <a:ext cx="8229600" cy="1143000"/>
          </a:xfrm>
        </p:spPr>
        <p:txBody>
          <a:bodyPr>
            <a:normAutofit fontScale="90000"/>
          </a:bodyPr>
          <a:lstStyle/>
          <a:p>
            <a:r>
              <a:rPr lang="en-US" dirty="0" smtClean="0">
                <a:solidFill>
                  <a:srgbClr val="FFFF00"/>
                </a:solidFill>
              </a:rPr>
              <a:t>Let me introduce you to my teachers</a:t>
            </a:r>
            <a:endParaRPr lang="en-US" dirty="0">
              <a:solidFill>
                <a:srgbClr val="FFFF00"/>
              </a:solidFill>
            </a:endParaRPr>
          </a:p>
        </p:txBody>
      </p:sp>
      <p:sp>
        <p:nvSpPr>
          <p:cNvPr id="3" name="Content Placeholder 2"/>
          <p:cNvSpPr>
            <a:spLocks noGrp="1"/>
          </p:cNvSpPr>
          <p:nvPr>
            <p:ph idx="1"/>
          </p:nvPr>
        </p:nvSpPr>
        <p:spPr>
          <a:xfrm>
            <a:off x="533400" y="3505200"/>
            <a:ext cx="8229600" cy="4525963"/>
          </a:xfrm>
        </p:spPr>
        <p:txBody>
          <a:bodyPr/>
          <a:lstStyle/>
          <a:p>
            <a:endParaRPr lang="en-US" dirty="0"/>
          </a:p>
        </p:txBody>
      </p:sp>
    </p:spTree>
    <p:extLst>
      <p:ext uri="{BB962C8B-B14F-4D97-AF65-F5344CB8AC3E}">
        <p14:creationId xmlns:p14="http://schemas.microsoft.com/office/powerpoint/2010/main" val="21761465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normAutofit fontScale="90000"/>
          </a:bodyPr>
          <a:lstStyle/>
          <a:p>
            <a:r>
              <a:rPr lang="en-US" sz="4000" dirty="0" smtClean="0">
                <a:solidFill>
                  <a:srgbClr val="FFFF00"/>
                </a:solidFill>
              </a:rPr>
              <a:t>George Engel, MD  (1913-1999)</a:t>
            </a:r>
            <a:br>
              <a:rPr lang="en-US" sz="4000" dirty="0" smtClean="0">
                <a:solidFill>
                  <a:srgbClr val="FFFF00"/>
                </a:solidFill>
              </a:rPr>
            </a:br>
            <a:r>
              <a:rPr lang="en-US" sz="4000" dirty="0" smtClean="0">
                <a:solidFill>
                  <a:srgbClr val="FFFF00"/>
                </a:solidFill>
              </a:rPr>
              <a:t>Father of the biopsychosocial model</a:t>
            </a:r>
            <a:endParaRPr lang="en-US" sz="4000" dirty="0">
              <a:solidFill>
                <a:srgbClr val="FFFF00"/>
              </a:solidFill>
            </a:endParaRP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67000" y="2438400"/>
            <a:ext cx="3505200" cy="289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717256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3008313" cy="1162050"/>
          </a:xfrm>
        </p:spPr>
        <p:txBody>
          <a:bodyPr>
            <a:normAutofit/>
          </a:bodyPr>
          <a:lstStyle/>
          <a:p>
            <a:pPr algn="ctr"/>
            <a:r>
              <a:rPr lang="en-US" sz="3200" dirty="0" smtClean="0">
                <a:solidFill>
                  <a:srgbClr val="FFFF00"/>
                </a:solidFill>
              </a:rPr>
              <a:t>Mom and Dad:</a:t>
            </a:r>
            <a:br>
              <a:rPr lang="en-US" sz="3200" dirty="0" smtClean="0">
                <a:solidFill>
                  <a:srgbClr val="FFFF00"/>
                </a:solidFill>
              </a:rPr>
            </a:br>
            <a:r>
              <a:rPr lang="en-US" sz="3200" dirty="0" smtClean="0">
                <a:solidFill>
                  <a:srgbClr val="FFFF00"/>
                </a:solidFill>
              </a:rPr>
              <a:t>5 Lessons</a:t>
            </a:r>
            <a:endParaRPr lang="en-US" sz="3200" dirty="0">
              <a:solidFill>
                <a:srgbClr val="FFFF00"/>
              </a:solidFill>
            </a:endParaRPr>
          </a:p>
        </p:txBody>
      </p:sp>
      <p:sp>
        <p:nvSpPr>
          <p:cNvPr id="6" name="Text Placeholder 5"/>
          <p:cNvSpPr>
            <a:spLocks noGrp="1"/>
          </p:cNvSpPr>
          <p:nvPr>
            <p:ph type="body" sz="half" idx="2"/>
          </p:nvPr>
        </p:nvSpPr>
        <p:spPr>
          <a:xfrm>
            <a:off x="457200" y="2590800"/>
            <a:ext cx="3008313" cy="4144963"/>
          </a:xfrm>
        </p:spPr>
        <p:txBody>
          <a:bodyPr>
            <a:normAutofit/>
          </a:bodyPr>
          <a:lstStyle/>
          <a:p>
            <a:pPr marL="342900" indent="-342900">
              <a:buFont typeface="Arial" panose="020B0604020202020204" pitchFamily="34" charset="0"/>
              <a:buChar char="•"/>
            </a:pPr>
            <a:r>
              <a:rPr lang="en-US" sz="2400" dirty="0" smtClean="0">
                <a:solidFill>
                  <a:srgbClr val="FFFF00"/>
                </a:solidFill>
              </a:rPr>
              <a:t>Smile</a:t>
            </a:r>
          </a:p>
          <a:p>
            <a:pPr marL="342900" indent="-342900">
              <a:buFont typeface="Arial" panose="020B0604020202020204" pitchFamily="34" charset="0"/>
              <a:buChar char="•"/>
            </a:pPr>
            <a:r>
              <a:rPr lang="en-US" sz="2400" dirty="0" smtClean="0">
                <a:solidFill>
                  <a:srgbClr val="FFFF00"/>
                </a:solidFill>
              </a:rPr>
              <a:t>Devotion</a:t>
            </a:r>
          </a:p>
          <a:p>
            <a:pPr marL="342900" indent="-342900">
              <a:buFont typeface="Arial" panose="020B0604020202020204" pitchFamily="34" charset="0"/>
              <a:buChar char="•"/>
            </a:pPr>
            <a:r>
              <a:rPr lang="en-US" sz="2400" dirty="0" smtClean="0">
                <a:solidFill>
                  <a:srgbClr val="FFFF00"/>
                </a:solidFill>
              </a:rPr>
              <a:t>Continuity</a:t>
            </a:r>
          </a:p>
          <a:p>
            <a:pPr marL="342900" indent="-342900">
              <a:buFont typeface="Arial" panose="020B0604020202020204" pitchFamily="34" charset="0"/>
              <a:buChar char="•"/>
            </a:pPr>
            <a:r>
              <a:rPr lang="en-US" sz="2400" dirty="0" smtClean="0">
                <a:solidFill>
                  <a:srgbClr val="FFFF00"/>
                </a:solidFill>
              </a:rPr>
              <a:t>Ignorance</a:t>
            </a:r>
          </a:p>
          <a:p>
            <a:pPr marL="342900" indent="-342900">
              <a:buFont typeface="Arial" panose="020B0604020202020204" pitchFamily="34" charset="0"/>
              <a:buChar char="•"/>
            </a:pPr>
            <a:r>
              <a:rPr lang="en-US" sz="2400" dirty="0" smtClean="0">
                <a:solidFill>
                  <a:srgbClr val="FFFF00"/>
                </a:solidFill>
              </a:rPr>
              <a:t>Cooperation</a:t>
            </a:r>
            <a:endParaRPr lang="en-US" sz="2400" dirty="0">
              <a:solidFill>
                <a:srgbClr val="FFFF00"/>
              </a:solidFill>
            </a:endParaRPr>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10000" y="609600"/>
            <a:ext cx="4724809" cy="5718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295564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0"/>
            <a:ext cx="8229600" cy="1143000"/>
          </a:xfrm>
        </p:spPr>
        <p:txBody>
          <a:bodyPr/>
          <a:lstStyle/>
          <a:p>
            <a:r>
              <a:rPr lang="en-US" dirty="0" smtClean="0">
                <a:solidFill>
                  <a:srgbClr val="FFFF00"/>
                </a:solidFill>
              </a:rPr>
              <a:t>Jane</a:t>
            </a:r>
            <a:endParaRPr lang="en-US" dirty="0">
              <a:solidFill>
                <a:srgbClr val="FFFF00"/>
              </a:solidFill>
            </a:endParaRPr>
          </a:p>
        </p:txBody>
      </p:sp>
      <p:sp>
        <p:nvSpPr>
          <p:cNvPr id="3" name="Content Placeholder 2"/>
          <p:cNvSpPr>
            <a:spLocks noGrp="1"/>
          </p:cNvSpPr>
          <p:nvPr>
            <p:ph idx="1"/>
          </p:nvPr>
        </p:nvSpPr>
        <p:spPr>
          <a:xfrm>
            <a:off x="381000" y="3429000"/>
            <a:ext cx="8229600" cy="4525963"/>
          </a:xfrm>
        </p:spPr>
        <p:txBody>
          <a:bodyPr/>
          <a:lstStyle/>
          <a:p>
            <a:endParaRPr lang="en-US" dirty="0"/>
          </a:p>
        </p:txBody>
      </p:sp>
    </p:spTree>
    <p:extLst>
      <p:ext uri="{BB962C8B-B14F-4D97-AF65-F5344CB8AC3E}">
        <p14:creationId xmlns:p14="http://schemas.microsoft.com/office/powerpoint/2010/main" val="11356602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62200"/>
            <a:ext cx="8229600" cy="1143000"/>
          </a:xfrm>
        </p:spPr>
        <p:txBody>
          <a:bodyPr>
            <a:normAutofit fontScale="90000"/>
          </a:bodyPr>
          <a:lstStyle/>
          <a:p>
            <a:r>
              <a:rPr lang="en-US" dirty="0" smtClean="0">
                <a:solidFill>
                  <a:srgbClr val="FFFF00"/>
                </a:solidFill>
              </a:rPr>
              <a:t>1.  So, What it is chronic pain management?</a:t>
            </a:r>
            <a:endParaRPr lang="en-US" dirty="0">
              <a:solidFill>
                <a:srgbClr val="FFFF00"/>
              </a:solidFill>
            </a:endParaRPr>
          </a:p>
        </p:txBody>
      </p:sp>
      <p:sp>
        <p:nvSpPr>
          <p:cNvPr id="3" name="Content Placeholder 2"/>
          <p:cNvSpPr>
            <a:spLocks noGrp="1"/>
          </p:cNvSpPr>
          <p:nvPr>
            <p:ph idx="1"/>
          </p:nvPr>
        </p:nvSpPr>
        <p:spPr>
          <a:xfrm flipV="1">
            <a:off x="533400" y="6202363"/>
            <a:ext cx="8229600" cy="46037"/>
          </a:xfrm>
        </p:spPr>
        <p:txBody>
          <a:bodyPr>
            <a:normAutofit fontScale="25000" lnSpcReduction="20000"/>
          </a:bodyPr>
          <a:lstStyle/>
          <a:p>
            <a:endParaRPr lang="en-US" dirty="0"/>
          </a:p>
        </p:txBody>
      </p:sp>
    </p:spTree>
    <p:extLst>
      <p:ext uri="{BB962C8B-B14F-4D97-AF65-F5344CB8AC3E}">
        <p14:creationId xmlns:p14="http://schemas.microsoft.com/office/powerpoint/2010/main" val="36728542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0"/>
            <a:ext cx="8229600" cy="1143000"/>
          </a:xfrm>
        </p:spPr>
        <p:txBody>
          <a:bodyPr>
            <a:normAutofit fontScale="90000"/>
          </a:bodyPr>
          <a:lstStyle/>
          <a:p>
            <a:r>
              <a:rPr lang="en-US" dirty="0" smtClean="0">
                <a:solidFill>
                  <a:srgbClr val="FFFF00"/>
                </a:solidFill>
              </a:rPr>
              <a:t>Facts About</a:t>
            </a:r>
            <a:br>
              <a:rPr lang="en-US" dirty="0" smtClean="0">
                <a:solidFill>
                  <a:srgbClr val="FFFF00"/>
                </a:solidFill>
              </a:rPr>
            </a:br>
            <a:r>
              <a:rPr lang="en-US" dirty="0" smtClean="0">
                <a:solidFill>
                  <a:srgbClr val="FFFF00"/>
                </a:solidFill>
              </a:rPr>
              <a:t> Chronic Pain Management</a:t>
            </a:r>
            <a:endParaRPr lang="en-US" dirty="0">
              <a:solidFill>
                <a:srgbClr val="FFFF00"/>
              </a:solidFill>
            </a:endParaRPr>
          </a:p>
        </p:txBody>
      </p:sp>
      <p:sp>
        <p:nvSpPr>
          <p:cNvPr id="3" name="Content Placeholder 2"/>
          <p:cNvSpPr>
            <a:spLocks noGrp="1"/>
          </p:cNvSpPr>
          <p:nvPr>
            <p:ph idx="1"/>
          </p:nvPr>
        </p:nvSpPr>
        <p:spPr>
          <a:xfrm>
            <a:off x="457200" y="3352800"/>
            <a:ext cx="8229600" cy="4525963"/>
          </a:xfrm>
        </p:spPr>
        <p:txBody>
          <a:bodyPr/>
          <a:lstStyle/>
          <a:p>
            <a:endParaRPr lang="en-US" dirty="0" smtClean="0">
              <a:solidFill>
                <a:srgbClr val="FFFF00"/>
              </a:solidFill>
            </a:endParaRPr>
          </a:p>
          <a:p>
            <a:pPr marL="0" indent="0" algn="ctr">
              <a:buNone/>
            </a:pPr>
            <a:r>
              <a:rPr lang="en-US" dirty="0" smtClean="0">
                <a:solidFill>
                  <a:srgbClr val="FFFF00"/>
                </a:solidFill>
              </a:rPr>
              <a:t>(what I have learn about pain management</a:t>
            </a:r>
          </a:p>
          <a:p>
            <a:pPr marL="0" indent="0" algn="ctr">
              <a:buNone/>
            </a:pPr>
            <a:r>
              <a:rPr lang="en-US" dirty="0" smtClean="0">
                <a:solidFill>
                  <a:srgbClr val="FFFF00"/>
                </a:solidFill>
              </a:rPr>
              <a:t> in 28 years…)</a:t>
            </a:r>
            <a:endParaRPr lang="en-US" dirty="0" smtClean="0">
              <a:solidFill>
                <a:srgbClr val="FFFF00"/>
              </a:solidFill>
            </a:endParaRPr>
          </a:p>
        </p:txBody>
      </p:sp>
    </p:spTree>
    <p:extLst>
      <p:ext uri="{BB962C8B-B14F-4D97-AF65-F5344CB8AC3E}">
        <p14:creationId xmlns:p14="http://schemas.microsoft.com/office/powerpoint/2010/main" val="7535057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676400" y="1066800"/>
            <a:ext cx="5857128"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096590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371600" y="1981200"/>
            <a:ext cx="7315200" cy="4525963"/>
          </a:xfrm>
        </p:spPr>
        <p:txBody>
          <a:bodyPr/>
          <a:lstStyle/>
          <a:p>
            <a:r>
              <a:rPr lang="en-US" dirty="0">
                <a:solidFill>
                  <a:srgbClr val="FFFF00"/>
                </a:solidFill>
              </a:rPr>
              <a:t>No Universal Understanding</a:t>
            </a:r>
          </a:p>
          <a:p>
            <a:r>
              <a:rPr lang="en-US" dirty="0">
                <a:solidFill>
                  <a:srgbClr val="FFFF00"/>
                </a:solidFill>
              </a:rPr>
              <a:t>No Universal Solution</a:t>
            </a:r>
          </a:p>
          <a:p>
            <a:r>
              <a:rPr lang="en-US" dirty="0">
                <a:solidFill>
                  <a:srgbClr val="FFFF00"/>
                </a:solidFill>
              </a:rPr>
              <a:t>NO CURE</a:t>
            </a:r>
            <a:r>
              <a:rPr lang="en-US" dirty="0" smtClean="0">
                <a:solidFill>
                  <a:srgbClr val="FFFF00"/>
                </a:solidFill>
              </a:rPr>
              <a:t>!</a:t>
            </a:r>
          </a:p>
          <a:p>
            <a:r>
              <a:rPr lang="en-US" dirty="0" smtClean="0">
                <a:solidFill>
                  <a:srgbClr val="FFFF00"/>
                </a:solidFill>
              </a:rPr>
              <a:t>Every patient’s experience is unique</a:t>
            </a:r>
            <a:endParaRPr lang="en-US" dirty="0">
              <a:solidFill>
                <a:srgbClr val="FFFF00"/>
              </a:solidFill>
            </a:endParaRPr>
          </a:p>
          <a:p>
            <a:endParaRPr lang="en-US" dirty="0"/>
          </a:p>
        </p:txBody>
      </p:sp>
    </p:spTree>
    <p:extLst>
      <p:ext uri="{BB962C8B-B14F-4D97-AF65-F5344CB8AC3E}">
        <p14:creationId xmlns:p14="http://schemas.microsoft.com/office/powerpoint/2010/main" val="38046551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solidFill>
                <a:srgbClr val="FFFF00"/>
              </a:solidFill>
            </a:endParaRPr>
          </a:p>
        </p:txBody>
      </p:sp>
      <p:sp>
        <p:nvSpPr>
          <p:cNvPr id="3" name="Content Placeholder 2"/>
          <p:cNvSpPr>
            <a:spLocks noGrp="1"/>
          </p:cNvSpPr>
          <p:nvPr>
            <p:ph idx="1"/>
          </p:nvPr>
        </p:nvSpPr>
        <p:spPr>
          <a:xfrm>
            <a:off x="457200" y="2332037"/>
            <a:ext cx="8229600" cy="4525963"/>
          </a:xfrm>
        </p:spPr>
        <p:txBody>
          <a:bodyPr/>
          <a:lstStyle/>
          <a:p>
            <a:pPr marL="0" indent="0">
              <a:buNone/>
            </a:pPr>
            <a:r>
              <a:rPr lang="en-US" i="1" dirty="0" smtClean="0">
                <a:solidFill>
                  <a:srgbClr val="FFFF00"/>
                </a:solidFill>
              </a:rPr>
              <a:t>“The greater the ignorance, the greater the dogmatism.”</a:t>
            </a:r>
            <a:endParaRPr lang="en-US" dirty="0" smtClean="0">
              <a:solidFill>
                <a:srgbClr val="FFFF00"/>
              </a:solidFill>
            </a:endParaRPr>
          </a:p>
          <a:p>
            <a:pPr marL="0" indent="0">
              <a:buNone/>
            </a:pPr>
            <a:r>
              <a:rPr lang="en-US" i="1" dirty="0" smtClean="0">
                <a:solidFill>
                  <a:srgbClr val="FFFF00"/>
                </a:solidFill>
              </a:rPr>
              <a:t>				Sir William Osler, MD</a:t>
            </a:r>
            <a:endParaRPr lang="en-US" dirty="0" smtClean="0">
              <a:solidFill>
                <a:srgbClr val="FFFF00"/>
              </a:solidFill>
            </a:endParaRPr>
          </a:p>
          <a:p>
            <a:endParaRPr lang="en-US" dirty="0"/>
          </a:p>
        </p:txBody>
      </p:sp>
    </p:spTree>
    <p:extLst>
      <p:ext uri="{BB962C8B-B14F-4D97-AF65-F5344CB8AC3E}">
        <p14:creationId xmlns:p14="http://schemas.microsoft.com/office/powerpoint/2010/main" val="37804218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981200"/>
            <a:ext cx="8229600" cy="4525963"/>
          </a:xfrm>
        </p:spPr>
        <p:txBody>
          <a:bodyPr/>
          <a:lstStyle/>
          <a:p>
            <a:pPr algn="ctr"/>
            <a:r>
              <a:rPr lang="en-US" dirty="0">
                <a:solidFill>
                  <a:srgbClr val="FFFF00"/>
                </a:solidFill>
              </a:rPr>
              <a:t>Most of our interventions do </a:t>
            </a:r>
            <a:endParaRPr lang="en-US" dirty="0" smtClean="0">
              <a:solidFill>
                <a:srgbClr val="FFFF00"/>
              </a:solidFill>
            </a:endParaRPr>
          </a:p>
          <a:p>
            <a:pPr marL="0" indent="0" algn="ctr">
              <a:buNone/>
            </a:pPr>
            <a:r>
              <a:rPr lang="en-US" dirty="0" smtClean="0">
                <a:solidFill>
                  <a:srgbClr val="FFFF00"/>
                </a:solidFill>
              </a:rPr>
              <a:t>very </a:t>
            </a:r>
            <a:r>
              <a:rPr lang="en-US" dirty="0">
                <a:solidFill>
                  <a:srgbClr val="FFFF00"/>
                </a:solidFill>
              </a:rPr>
              <a:t>little in the long </a:t>
            </a:r>
            <a:r>
              <a:rPr lang="en-US" dirty="0" smtClean="0">
                <a:solidFill>
                  <a:srgbClr val="FFFF00"/>
                </a:solidFill>
              </a:rPr>
              <a:t>run</a:t>
            </a:r>
            <a:endParaRPr lang="en-US" dirty="0">
              <a:solidFill>
                <a:srgbClr val="FFFF00"/>
              </a:solidFill>
            </a:endParaRPr>
          </a:p>
        </p:txBody>
      </p:sp>
    </p:spTree>
    <p:extLst>
      <p:ext uri="{BB962C8B-B14F-4D97-AF65-F5344CB8AC3E}">
        <p14:creationId xmlns:p14="http://schemas.microsoft.com/office/powerpoint/2010/main" val="13471578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Bill</a:t>
            </a:r>
            <a:endParaRPr lang="en-US" dirty="0">
              <a:solidFill>
                <a:srgbClr val="FFFF00"/>
              </a:solidFill>
            </a:endParaRPr>
          </a:p>
        </p:txBody>
      </p:sp>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223999" y="1600200"/>
            <a:ext cx="2696002"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096450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286000" y="2057400"/>
            <a:ext cx="6400800" cy="4525963"/>
          </a:xfrm>
        </p:spPr>
        <p:txBody>
          <a:bodyPr/>
          <a:lstStyle/>
          <a:p>
            <a:r>
              <a:rPr lang="en-US" dirty="0">
                <a:solidFill>
                  <a:srgbClr val="FFFF00"/>
                </a:solidFill>
              </a:rPr>
              <a:t>Moving Target</a:t>
            </a:r>
          </a:p>
          <a:p>
            <a:pPr lvl="1"/>
            <a:r>
              <a:rPr lang="en-US" dirty="0">
                <a:solidFill>
                  <a:srgbClr val="FFFF00"/>
                </a:solidFill>
              </a:rPr>
              <a:t>Neuroplasticity</a:t>
            </a:r>
          </a:p>
          <a:p>
            <a:pPr lvl="1"/>
            <a:r>
              <a:rPr lang="en-US" dirty="0">
                <a:solidFill>
                  <a:srgbClr val="FFFF00"/>
                </a:solidFill>
              </a:rPr>
              <a:t>Psychosocial Factors</a:t>
            </a:r>
          </a:p>
        </p:txBody>
      </p:sp>
    </p:spTree>
    <p:extLst>
      <p:ext uri="{BB962C8B-B14F-4D97-AF65-F5344CB8AC3E}">
        <p14:creationId xmlns:p14="http://schemas.microsoft.com/office/powerpoint/2010/main" val="2121763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8229600" cy="1143000"/>
          </a:xfrm>
        </p:spPr>
        <p:txBody>
          <a:bodyPr/>
          <a:lstStyle/>
          <a:p>
            <a:r>
              <a:rPr lang="en-US" dirty="0" smtClean="0">
                <a:solidFill>
                  <a:srgbClr val="FFFF00"/>
                </a:solidFill>
              </a:rPr>
              <a:t>Linda</a:t>
            </a:r>
            <a:endParaRPr lang="en-US" dirty="0">
              <a:solidFill>
                <a:srgbClr val="FFFF00"/>
              </a:solidFill>
            </a:endParaRPr>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57400" y="1600200"/>
            <a:ext cx="4857383"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6419402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8229600" cy="1143000"/>
          </a:xfrm>
        </p:spPr>
        <p:txBody>
          <a:bodyPr/>
          <a:lstStyle/>
          <a:p>
            <a:r>
              <a:rPr lang="en-US" dirty="0" smtClean="0">
                <a:solidFill>
                  <a:srgbClr val="FFFF00"/>
                </a:solidFill>
              </a:rPr>
              <a:t>Chronic Pain Sucks!!!</a:t>
            </a:r>
            <a:endParaRPr lang="en-US" dirty="0">
              <a:solidFill>
                <a:srgbClr val="FFFF00"/>
              </a:solidFill>
            </a:endParaRPr>
          </a:p>
        </p:txBody>
      </p:sp>
      <p:sp>
        <p:nvSpPr>
          <p:cNvPr id="3" name="Content Placeholder 2"/>
          <p:cNvSpPr>
            <a:spLocks noGrp="1"/>
          </p:cNvSpPr>
          <p:nvPr>
            <p:ph idx="1"/>
          </p:nvPr>
        </p:nvSpPr>
        <p:spPr>
          <a:xfrm>
            <a:off x="457200" y="3276600"/>
            <a:ext cx="8229600" cy="4525963"/>
          </a:xfrm>
        </p:spPr>
        <p:txBody>
          <a:bodyPr/>
          <a:lstStyle/>
          <a:p>
            <a:pPr marL="0" indent="0" algn="ctr">
              <a:buNone/>
            </a:pPr>
            <a:r>
              <a:rPr lang="en-US" i="1" dirty="0">
                <a:solidFill>
                  <a:srgbClr val="FFFF00"/>
                </a:solidFill>
              </a:rPr>
              <a:t>“Pain is the most terrible of all the lords of mankind.”</a:t>
            </a:r>
            <a:endParaRPr lang="en-US" dirty="0">
              <a:solidFill>
                <a:srgbClr val="FFFF00"/>
              </a:solidFill>
            </a:endParaRPr>
          </a:p>
          <a:p>
            <a:pPr marL="0" indent="0">
              <a:buNone/>
            </a:pPr>
            <a:r>
              <a:rPr lang="en-US" i="1" dirty="0">
                <a:solidFill>
                  <a:srgbClr val="FFFF00"/>
                </a:solidFill>
              </a:rPr>
              <a:t>					Albert Schweitzer</a:t>
            </a:r>
            <a:endParaRPr lang="en-US" dirty="0">
              <a:solidFill>
                <a:srgbClr val="FFFF00"/>
              </a:solidFill>
            </a:endParaRPr>
          </a:p>
        </p:txBody>
      </p:sp>
    </p:spTree>
    <p:extLst>
      <p:ext uri="{BB962C8B-B14F-4D97-AF65-F5344CB8AC3E}">
        <p14:creationId xmlns:p14="http://schemas.microsoft.com/office/powerpoint/2010/main" val="38784802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219200"/>
            <a:ext cx="7125113" cy="924475"/>
          </a:xfrm>
        </p:spPr>
        <p:txBody>
          <a:bodyPr>
            <a:normAutofit/>
          </a:bodyPr>
          <a:lstStyle/>
          <a:p>
            <a:pPr algn="ctr"/>
            <a:r>
              <a:rPr lang="en-US" dirty="0" smtClean="0">
                <a:solidFill>
                  <a:srgbClr val="FFFF00"/>
                </a:solidFill>
              </a:rPr>
              <a:t>Grieving:  </a:t>
            </a:r>
            <a:r>
              <a:rPr lang="en-US" dirty="0" err="1" smtClean="0">
                <a:solidFill>
                  <a:srgbClr val="FFFF00"/>
                </a:solidFill>
              </a:rPr>
              <a:t>Kubler</a:t>
            </a:r>
            <a:r>
              <a:rPr lang="en-US" dirty="0" smtClean="0">
                <a:solidFill>
                  <a:srgbClr val="FFFF00"/>
                </a:solidFill>
              </a:rPr>
              <a:t>-Ross Model</a:t>
            </a:r>
            <a:endParaRPr lang="en-US" dirty="0">
              <a:solidFill>
                <a:srgbClr val="FFFF00"/>
              </a:solidFill>
            </a:endParaRPr>
          </a:p>
        </p:txBody>
      </p:sp>
      <p:sp>
        <p:nvSpPr>
          <p:cNvPr id="3" name="Content Placeholder 2"/>
          <p:cNvSpPr>
            <a:spLocks noGrp="1"/>
          </p:cNvSpPr>
          <p:nvPr>
            <p:ph idx="1"/>
          </p:nvPr>
        </p:nvSpPr>
        <p:spPr>
          <a:xfrm>
            <a:off x="3276600" y="2667000"/>
            <a:ext cx="5410200" cy="3459163"/>
          </a:xfrm>
        </p:spPr>
        <p:txBody>
          <a:bodyPr>
            <a:normAutofit/>
          </a:bodyPr>
          <a:lstStyle/>
          <a:p>
            <a:r>
              <a:rPr lang="en-US" sz="2400" dirty="0" smtClean="0">
                <a:solidFill>
                  <a:srgbClr val="FFFF00"/>
                </a:solidFill>
              </a:rPr>
              <a:t>Denial</a:t>
            </a:r>
          </a:p>
          <a:p>
            <a:r>
              <a:rPr lang="en-US" sz="2400" dirty="0" smtClean="0">
                <a:solidFill>
                  <a:srgbClr val="FFFF00"/>
                </a:solidFill>
              </a:rPr>
              <a:t>Anger</a:t>
            </a:r>
          </a:p>
          <a:p>
            <a:r>
              <a:rPr lang="en-US" sz="2400" dirty="0" smtClean="0">
                <a:solidFill>
                  <a:srgbClr val="FFFF00"/>
                </a:solidFill>
              </a:rPr>
              <a:t>Bargaining</a:t>
            </a:r>
          </a:p>
          <a:p>
            <a:r>
              <a:rPr lang="en-US" sz="2400" dirty="0" smtClean="0">
                <a:solidFill>
                  <a:srgbClr val="FFFF00"/>
                </a:solidFill>
              </a:rPr>
              <a:t>Depression</a:t>
            </a:r>
          </a:p>
          <a:p>
            <a:r>
              <a:rPr lang="en-US" sz="2400" dirty="0" smtClean="0">
                <a:solidFill>
                  <a:srgbClr val="FFFF00"/>
                </a:solidFill>
              </a:rPr>
              <a:t>Acceptance</a:t>
            </a:r>
            <a:endParaRPr lang="en-US" sz="2400" dirty="0">
              <a:solidFill>
                <a:srgbClr val="FFFF00"/>
              </a:solidFill>
            </a:endParaRPr>
          </a:p>
        </p:txBody>
      </p:sp>
    </p:spTree>
    <p:extLst>
      <p:ext uri="{BB962C8B-B14F-4D97-AF65-F5344CB8AC3E}">
        <p14:creationId xmlns:p14="http://schemas.microsoft.com/office/powerpoint/2010/main" val="88369858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19200"/>
            <a:ext cx="8229600" cy="1143000"/>
          </a:xfrm>
        </p:spPr>
        <p:txBody>
          <a:bodyPr>
            <a:normAutofit fontScale="90000"/>
          </a:bodyPr>
          <a:lstStyle/>
          <a:p>
            <a:r>
              <a:rPr lang="en-US" dirty="0" smtClean="0">
                <a:solidFill>
                  <a:srgbClr val="FFFF00"/>
                </a:solidFill>
              </a:rPr>
              <a:t>So what is chronic pain management?</a:t>
            </a:r>
            <a:endParaRPr lang="en-US" dirty="0">
              <a:solidFill>
                <a:srgbClr val="FFFF00"/>
              </a:solidFill>
            </a:endParaRPr>
          </a:p>
        </p:txBody>
      </p:sp>
      <p:sp>
        <p:nvSpPr>
          <p:cNvPr id="3" name="Content Placeholder 2"/>
          <p:cNvSpPr>
            <a:spLocks noGrp="1"/>
          </p:cNvSpPr>
          <p:nvPr>
            <p:ph idx="1"/>
          </p:nvPr>
        </p:nvSpPr>
        <p:spPr>
          <a:xfrm>
            <a:off x="457200" y="2971800"/>
            <a:ext cx="8229600" cy="3154363"/>
          </a:xfrm>
        </p:spPr>
        <p:txBody>
          <a:bodyPr/>
          <a:lstStyle/>
          <a:p>
            <a:pPr marL="0" indent="0" algn="ctr">
              <a:buNone/>
            </a:pPr>
            <a:r>
              <a:rPr lang="en-US" dirty="0" smtClean="0">
                <a:solidFill>
                  <a:srgbClr val="FFFF00"/>
                </a:solidFill>
              </a:rPr>
              <a:t>Helping a suffering, fellow human adapt to a permanently altered, unpleasant, and new reality.</a:t>
            </a:r>
          </a:p>
          <a:p>
            <a:pPr marL="0" indent="0" algn="ctr">
              <a:buNone/>
            </a:pPr>
            <a:endParaRPr lang="en-US" dirty="0"/>
          </a:p>
        </p:txBody>
      </p:sp>
    </p:spTree>
    <p:extLst>
      <p:ext uri="{BB962C8B-B14F-4D97-AF65-F5344CB8AC3E}">
        <p14:creationId xmlns:p14="http://schemas.microsoft.com/office/powerpoint/2010/main" val="23518193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r>
              <a:rPr lang="en-US" dirty="0" smtClean="0">
                <a:solidFill>
                  <a:srgbClr val="FFFF00"/>
                </a:solidFill>
              </a:rPr>
              <a:t>Need To:</a:t>
            </a:r>
            <a:endParaRPr lang="en-US" dirty="0">
              <a:solidFill>
                <a:srgbClr val="FFFF00"/>
              </a:solidFill>
            </a:endParaRPr>
          </a:p>
        </p:txBody>
      </p:sp>
      <p:sp>
        <p:nvSpPr>
          <p:cNvPr id="3" name="Content Placeholder 2"/>
          <p:cNvSpPr>
            <a:spLocks noGrp="1"/>
          </p:cNvSpPr>
          <p:nvPr>
            <p:ph idx="1"/>
          </p:nvPr>
        </p:nvSpPr>
        <p:spPr>
          <a:xfrm>
            <a:off x="457200" y="1676400"/>
            <a:ext cx="8229600" cy="4525963"/>
          </a:xfrm>
        </p:spPr>
        <p:txBody>
          <a:bodyPr>
            <a:normAutofit/>
          </a:bodyPr>
          <a:lstStyle/>
          <a:p>
            <a:r>
              <a:rPr lang="en-US" dirty="0">
                <a:solidFill>
                  <a:srgbClr val="FFFF00"/>
                </a:solidFill>
              </a:rPr>
              <a:t>Take a chance to </a:t>
            </a:r>
            <a:r>
              <a:rPr lang="en-US" dirty="0" smtClean="0">
                <a:solidFill>
                  <a:srgbClr val="FFFF00"/>
                </a:solidFill>
              </a:rPr>
              <a:t>believe.  Belief is empowering</a:t>
            </a:r>
            <a:endParaRPr lang="en-US" dirty="0">
              <a:solidFill>
                <a:srgbClr val="FFFF00"/>
              </a:solidFill>
            </a:endParaRPr>
          </a:p>
          <a:p>
            <a:r>
              <a:rPr lang="en-US" dirty="0" smtClean="0">
                <a:solidFill>
                  <a:srgbClr val="FFFF00"/>
                </a:solidFill>
              </a:rPr>
              <a:t>Start with honesty about what we can and cannot do.</a:t>
            </a:r>
          </a:p>
          <a:p>
            <a:r>
              <a:rPr lang="en-US" dirty="0" smtClean="0">
                <a:solidFill>
                  <a:srgbClr val="FFFF00"/>
                </a:solidFill>
              </a:rPr>
              <a:t>Set reasonable goals:</a:t>
            </a:r>
          </a:p>
          <a:p>
            <a:pPr lvl="1"/>
            <a:r>
              <a:rPr lang="en-US" dirty="0" smtClean="0">
                <a:solidFill>
                  <a:srgbClr val="FFFF00"/>
                </a:solidFill>
              </a:rPr>
              <a:t>Palliation, not cure</a:t>
            </a:r>
          </a:p>
          <a:p>
            <a:pPr lvl="1"/>
            <a:r>
              <a:rPr lang="en-US" dirty="0" smtClean="0">
                <a:solidFill>
                  <a:srgbClr val="FFFF00"/>
                </a:solidFill>
              </a:rPr>
              <a:t>maximize function despite pain</a:t>
            </a:r>
          </a:p>
          <a:p>
            <a:pPr lvl="1"/>
            <a:r>
              <a:rPr lang="en-US" dirty="0" smtClean="0">
                <a:solidFill>
                  <a:srgbClr val="FFFF00"/>
                </a:solidFill>
              </a:rPr>
              <a:t>Minimize adverse effects</a:t>
            </a:r>
          </a:p>
          <a:p>
            <a:endParaRPr lang="en-US" dirty="0" smtClean="0">
              <a:solidFill>
                <a:srgbClr val="FFFF00"/>
              </a:solidFill>
            </a:endParaRPr>
          </a:p>
        </p:txBody>
      </p:sp>
    </p:spTree>
    <p:extLst>
      <p:ext uri="{BB962C8B-B14F-4D97-AF65-F5344CB8AC3E}">
        <p14:creationId xmlns:p14="http://schemas.microsoft.com/office/powerpoint/2010/main" val="178654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endParaRPr lang="en-US" dirty="0">
              <a:solidFill>
                <a:srgbClr val="FFFF00"/>
              </a:solidFill>
            </a:endParaRPr>
          </a:p>
        </p:txBody>
      </p:sp>
      <p:sp>
        <p:nvSpPr>
          <p:cNvPr id="3" name="Content Placeholder 2"/>
          <p:cNvSpPr>
            <a:spLocks noGrp="1"/>
          </p:cNvSpPr>
          <p:nvPr>
            <p:ph idx="1"/>
          </p:nvPr>
        </p:nvSpPr>
        <p:spPr>
          <a:xfrm>
            <a:off x="457200" y="1600200"/>
            <a:ext cx="8229600" cy="4525963"/>
          </a:xfrm>
        </p:spPr>
        <p:txBody>
          <a:bodyPr>
            <a:normAutofit/>
          </a:bodyPr>
          <a:lstStyle/>
          <a:p>
            <a:r>
              <a:rPr lang="en-US" dirty="0">
                <a:solidFill>
                  <a:srgbClr val="FFFF00"/>
                </a:solidFill>
              </a:rPr>
              <a:t>Focus is bio-psycho-spiritual-social-functional</a:t>
            </a:r>
          </a:p>
          <a:p>
            <a:r>
              <a:rPr lang="en-US" dirty="0">
                <a:solidFill>
                  <a:srgbClr val="FFFF00"/>
                </a:solidFill>
              </a:rPr>
              <a:t>Teamwork is </a:t>
            </a:r>
            <a:r>
              <a:rPr lang="en-US" dirty="0" smtClean="0">
                <a:solidFill>
                  <a:srgbClr val="FFFF00"/>
                </a:solidFill>
              </a:rPr>
              <a:t>essential</a:t>
            </a:r>
          </a:p>
          <a:p>
            <a:pPr lvl="1"/>
            <a:r>
              <a:rPr lang="en-US" dirty="0">
                <a:solidFill>
                  <a:srgbClr val="FFFF00"/>
                </a:solidFill>
              </a:rPr>
              <a:t>Importance of communication:  crucial </a:t>
            </a:r>
            <a:r>
              <a:rPr lang="en-US" dirty="0" smtClean="0">
                <a:solidFill>
                  <a:srgbClr val="FFFF00"/>
                </a:solidFill>
              </a:rPr>
              <a:t>conversations</a:t>
            </a:r>
          </a:p>
          <a:p>
            <a:pPr lvl="1"/>
            <a:r>
              <a:rPr lang="en-US" dirty="0">
                <a:solidFill>
                  <a:srgbClr val="FFFF00"/>
                </a:solidFill>
              </a:rPr>
              <a:t>Notion of Staff </a:t>
            </a:r>
            <a:r>
              <a:rPr lang="en-US" dirty="0" smtClean="0">
                <a:solidFill>
                  <a:srgbClr val="FFFF00"/>
                </a:solidFill>
              </a:rPr>
              <a:t>Splitting</a:t>
            </a:r>
          </a:p>
          <a:p>
            <a:pPr lvl="1"/>
            <a:r>
              <a:rPr lang="en-US" dirty="0">
                <a:solidFill>
                  <a:srgbClr val="FFFF00"/>
                </a:solidFill>
              </a:rPr>
              <a:t>Put needs of patient </a:t>
            </a:r>
            <a:r>
              <a:rPr lang="en-US" dirty="0" smtClean="0">
                <a:solidFill>
                  <a:srgbClr val="FFFF00"/>
                </a:solidFill>
              </a:rPr>
              <a:t>first</a:t>
            </a:r>
          </a:p>
          <a:p>
            <a:pPr lvl="1"/>
            <a:r>
              <a:rPr lang="en-US" dirty="0">
                <a:solidFill>
                  <a:srgbClr val="FFFF00"/>
                </a:solidFill>
              </a:rPr>
              <a:t>Role of tough love</a:t>
            </a:r>
          </a:p>
          <a:p>
            <a:pPr lvl="1"/>
            <a:endParaRPr lang="en-US" dirty="0" smtClean="0">
              <a:solidFill>
                <a:srgbClr val="FFFF00"/>
              </a:solidFill>
            </a:endParaRPr>
          </a:p>
          <a:p>
            <a:pPr lvl="1"/>
            <a:endParaRPr lang="en-US" dirty="0">
              <a:solidFill>
                <a:srgbClr val="FFFF00"/>
              </a:solidFill>
            </a:endParaRPr>
          </a:p>
          <a:p>
            <a:pPr marL="457200" lvl="1" indent="0">
              <a:buNone/>
            </a:pPr>
            <a:endParaRPr lang="en-US" dirty="0">
              <a:solidFill>
                <a:srgbClr val="FFFF00"/>
              </a:solidFill>
            </a:endParaRPr>
          </a:p>
        </p:txBody>
      </p:sp>
    </p:spTree>
    <p:extLst>
      <p:ext uri="{BB962C8B-B14F-4D97-AF65-F5344CB8AC3E}">
        <p14:creationId xmlns:p14="http://schemas.microsoft.com/office/powerpoint/2010/main" val="354477266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057400"/>
            <a:ext cx="8229600" cy="4525963"/>
          </a:xfrm>
        </p:spPr>
        <p:txBody>
          <a:bodyPr/>
          <a:lstStyle/>
          <a:p>
            <a:r>
              <a:rPr lang="en-US" dirty="0">
                <a:solidFill>
                  <a:srgbClr val="FFFF00"/>
                </a:solidFill>
              </a:rPr>
              <a:t>Do No Harm!</a:t>
            </a:r>
          </a:p>
          <a:p>
            <a:pPr lvl="1"/>
            <a:r>
              <a:rPr lang="en-US" dirty="0">
                <a:solidFill>
                  <a:srgbClr val="FFFF00"/>
                </a:solidFill>
              </a:rPr>
              <a:t>Do not add unnecessarily to the person’s suffering</a:t>
            </a:r>
          </a:p>
          <a:p>
            <a:endParaRPr lang="en-US" dirty="0"/>
          </a:p>
        </p:txBody>
      </p:sp>
    </p:spTree>
    <p:extLst>
      <p:ext uri="{BB962C8B-B14F-4D97-AF65-F5344CB8AC3E}">
        <p14:creationId xmlns:p14="http://schemas.microsoft.com/office/powerpoint/2010/main" val="15329310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FF00"/>
                </a:solidFill>
              </a:rPr>
              <a:t>2.  Who is on the team?</a:t>
            </a:r>
            <a:br>
              <a:rPr lang="en-US" dirty="0" smtClean="0">
                <a:solidFill>
                  <a:srgbClr val="FFFF00"/>
                </a:solidFill>
              </a:rPr>
            </a:br>
            <a:r>
              <a:rPr lang="en-US" dirty="0" smtClean="0">
                <a:solidFill>
                  <a:srgbClr val="FFFF00"/>
                </a:solidFill>
              </a:rPr>
              <a:t>The micro picture:</a:t>
            </a:r>
            <a:endParaRPr lang="en-US" dirty="0">
              <a:solidFill>
                <a:srgbClr val="FFFF00"/>
              </a:solidFill>
            </a:endParaRPr>
          </a:p>
        </p:txBody>
      </p:sp>
      <p:sp>
        <p:nvSpPr>
          <p:cNvPr id="3" name="Content Placeholder 2"/>
          <p:cNvSpPr>
            <a:spLocks noGrp="1"/>
          </p:cNvSpPr>
          <p:nvPr>
            <p:ph idx="1"/>
          </p:nvPr>
        </p:nvSpPr>
        <p:spPr/>
        <p:txBody>
          <a:bodyPr>
            <a:normAutofit fontScale="92500" lnSpcReduction="10000"/>
          </a:bodyPr>
          <a:lstStyle/>
          <a:p>
            <a:r>
              <a:rPr lang="en-US" dirty="0" smtClean="0">
                <a:solidFill>
                  <a:srgbClr val="FFFF00"/>
                </a:solidFill>
              </a:rPr>
              <a:t>Patient</a:t>
            </a:r>
          </a:p>
          <a:p>
            <a:r>
              <a:rPr lang="en-US" dirty="0" smtClean="0">
                <a:solidFill>
                  <a:srgbClr val="FFFF00"/>
                </a:solidFill>
              </a:rPr>
              <a:t>Family</a:t>
            </a:r>
          </a:p>
          <a:p>
            <a:r>
              <a:rPr lang="en-US" dirty="0" smtClean="0">
                <a:solidFill>
                  <a:srgbClr val="FFFF00"/>
                </a:solidFill>
              </a:rPr>
              <a:t>Primary Doctor/para-professional</a:t>
            </a:r>
          </a:p>
          <a:p>
            <a:r>
              <a:rPr lang="en-US" dirty="0" smtClean="0">
                <a:solidFill>
                  <a:srgbClr val="FFFF00"/>
                </a:solidFill>
              </a:rPr>
              <a:t>Specialists</a:t>
            </a:r>
          </a:p>
          <a:p>
            <a:r>
              <a:rPr lang="en-US" dirty="0" smtClean="0">
                <a:solidFill>
                  <a:srgbClr val="FFFF00"/>
                </a:solidFill>
              </a:rPr>
              <a:t>Therapists:  physical, occupational, vocational</a:t>
            </a:r>
          </a:p>
          <a:p>
            <a:r>
              <a:rPr lang="en-US" dirty="0" smtClean="0">
                <a:solidFill>
                  <a:srgbClr val="FFFF00"/>
                </a:solidFill>
              </a:rPr>
              <a:t>Counselor/psychologist/psychiatrist/spiritual</a:t>
            </a:r>
          </a:p>
          <a:p>
            <a:r>
              <a:rPr lang="en-US" dirty="0" smtClean="0">
                <a:solidFill>
                  <a:srgbClr val="FFFF00"/>
                </a:solidFill>
              </a:rPr>
              <a:t>Social Worker</a:t>
            </a:r>
          </a:p>
          <a:p>
            <a:r>
              <a:rPr lang="en-US" dirty="0" smtClean="0">
                <a:solidFill>
                  <a:srgbClr val="FFFF00"/>
                </a:solidFill>
              </a:rPr>
              <a:t>Complementary providers:  massage, </a:t>
            </a:r>
            <a:r>
              <a:rPr lang="en-US" dirty="0" err="1" smtClean="0">
                <a:solidFill>
                  <a:srgbClr val="FFFF00"/>
                </a:solidFill>
              </a:rPr>
              <a:t>acupunturist</a:t>
            </a:r>
            <a:r>
              <a:rPr lang="en-US" dirty="0" smtClean="0">
                <a:solidFill>
                  <a:srgbClr val="FFFF00"/>
                </a:solidFill>
              </a:rPr>
              <a:t>, chiropractor, trainer, </a:t>
            </a:r>
            <a:r>
              <a:rPr lang="en-US" dirty="0" err="1" smtClean="0">
                <a:solidFill>
                  <a:srgbClr val="FFFF00"/>
                </a:solidFill>
              </a:rPr>
              <a:t>etc</a:t>
            </a:r>
            <a:endParaRPr lang="en-US" dirty="0" smtClean="0">
              <a:solidFill>
                <a:srgbClr val="FFFF00"/>
              </a:solidFill>
            </a:endParaRPr>
          </a:p>
          <a:p>
            <a:endParaRPr lang="en-US" dirty="0">
              <a:solidFill>
                <a:srgbClr val="FFFF00"/>
              </a:solidFill>
            </a:endParaRPr>
          </a:p>
        </p:txBody>
      </p:sp>
    </p:spTree>
    <p:extLst>
      <p:ext uri="{BB962C8B-B14F-4D97-AF65-F5344CB8AC3E}">
        <p14:creationId xmlns:p14="http://schemas.microsoft.com/office/powerpoint/2010/main" val="54718769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295400"/>
            <a:ext cx="8229600" cy="1143000"/>
          </a:xfrm>
        </p:spPr>
        <p:txBody>
          <a:bodyPr>
            <a:normAutofit fontScale="90000"/>
          </a:bodyPr>
          <a:lstStyle/>
          <a:p>
            <a:r>
              <a:rPr lang="en-US" dirty="0" smtClean="0">
                <a:solidFill>
                  <a:srgbClr val="FFFF00"/>
                </a:solidFill>
              </a:rPr>
              <a:t>There are others;</a:t>
            </a:r>
            <a:br>
              <a:rPr lang="en-US" dirty="0" smtClean="0">
                <a:solidFill>
                  <a:srgbClr val="FFFF00"/>
                </a:solidFill>
              </a:rPr>
            </a:br>
            <a:r>
              <a:rPr lang="en-US" dirty="0" smtClean="0">
                <a:solidFill>
                  <a:srgbClr val="FFFF00"/>
                </a:solidFill>
              </a:rPr>
              <a:t>The Macro Picture:</a:t>
            </a:r>
            <a:endParaRPr lang="en-US" dirty="0">
              <a:solidFill>
                <a:srgbClr val="FFFF00"/>
              </a:solidFill>
            </a:endParaRPr>
          </a:p>
        </p:txBody>
      </p:sp>
      <p:sp>
        <p:nvSpPr>
          <p:cNvPr id="3" name="Content Placeholder 2"/>
          <p:cNvSpPr>
            <a:spLocks noGrp="1"/>
          </p:cNvSpPr>
          <p:nvPr>
            <p:ph idx="1"/>
          </p:nvPr>
        </p:nvSpPr>
        <p:spPr>
          <a:xfrm>
            <a:off x="457200" y="2895600"/>
            <a:ext cx="8229600" cy="4525963"/>
          </a:xfrm>
        </p:spPr>
        <p:txBody>
          <a:bodyPr>
            <a:normAutofit/>
          </a:bodyPr>
          <a:lstStyle/>
          <a:p>
            <a:r>
              <a:rPr lang="en-US" dirty="0" smtClean="0">
                <a:solidFill>
                  <a:srgbClr val="FFFF00"/>
                </a:solidFill>
              </a:rPr>
              <a:t>Medical Business:  </a:t>
            </a:r>
            <a:r>
              <a:rPr lang="en-US" dirty="0" smtClean="0">
                <a:solidFill>
                  <a:srgbClr val="FFFF00"/>
                </a:solidFill>
              </a:rPr>
              <a:t>management, </a:t>
            </a:r>
            <a:r>
              <a:rPr lang="en-US" dirty="0" err="1" smtClean="0">
                <a:solidFill>
                  <a:srgbClr val="FFFF00"/>
                </a:solidFill>
              </a:rPr>
              <a:t>corporization</a:t>
            </a:r>
            <a:endParaRPr lang="en-US" dirty="0" smtClean="0">
              <a:solidFill>
                <a:srgbClr val="FFFF00"/>
              </a:solidFill>
            </a:endParaRPr>
          </a:p>
          <a:p>
            <a:r>
              <a:rPr lang="en-US" dirty="0" smtClean="0">
                <a:solidFill>
                  <a:srgbClr val="FFFF00"/>
                </a:solidFill>
              </a:rPr>
              <a:t>Medical Business:  product development</a:t>
            </a:r>
          </a:p>
          <a:p>
            <a:r>
              <a:rPr lang="en-US" dirty="0" smtClean="0">
                <a:solidFill>
                  <a:srgbClr val="FFFF00"/>
                </a:solidFill>
              </a:rPr>
              <a:t>Non-medical Business</a:t>
            </a:r>
          </a:p>
          <a:p>
            <a:endParaRPr lang="en-US" dirty="0">
              <a:solidFill>
                <a:srgbClr val="FFFF00"/>
              </a:solidFill>
            </a:endParaRPr>
          </a:p>
        </p:txBody>
      </p:sp>
    </p:spTree>
    <p:extLst>
      <p:ext uri="{BB962C8B-B14F-4D97-AF65-F5344CB8AC3E}">
        <p14:creationId xmlns:p14="http://schemas.microsoft.com/office/powerpoint/2010/main" val="58994938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524000" y="1371600"/>
            <a:ext cx="7162800" cy="4525963"/>
          </a:xfrm>
        </p:spPr>
        <p:txBody>
          <a:bodyPr>
            <a:normAutofit/>
          </a:bodyPr>
          <a:lstStyle/>
          <a:p>
            <a:r>
              <a:rPr lang="en-US" dirty="0">
                <a:solidFill>
                  <a:srgbClr val="FFFF00"/>
                </a:solidFill>
              </a:rPr>
              <a:t>Employer</a:t>
            </a:r>
          </a:p>
          <a:p>
            <a:r>
              <a:rPr lang="en-US" dirty="0">
                <a:solidFill>
                  <a:srgbClr val="FFFF00"/>
                </a:solidFill>
              </a:rPr>
              <a:t>Attorney</a:t>
            </a:r>
          </a:p>
          <a:p>
            <a:r>
              <a:rPr lang="en-US" dirty="0" smtClean="0">
                <a:solidFill>
                  <a:srgbClr val="FFFF00"/>
                </a:solidFill>
              </a:rPr>
              <a:t>Judge</a:t>
            </a:r>
          </a:p>
          <a:p>
            <a:r>
              <a:rPr lang="en-US" dirty="0">
                <a:solidFill>
                  <a:srgbClr val="FFFF00"/>
                </a:solidFill>
              </a:rPr>
              <a:t>Medical Expert, legal</a:t>
            </a:r>
          </a:p>
          <a:p>
            <a:r>
              <a:rPr lang="en-US" dirty="0">
                <a:solidFill>
                  <a:srgbClr val="FFFF00"/>
                </a:solidFill>
              </a:rPr>
              <a:t>Medical Expert, </a:t>
            </a:r>
            <a:r>
              <a:rPr lang="en-US" dirty="0" smtClean="0">
                <a:solidFill>
                  <a:srgbClr val="FFFF00"/>
                </a:solidFill>
              </a:rPr>
              <a:t>academic</a:t>
            </a:r>
            <a:endParaRPr lang="en-US" dirty="0">
              <a:solidFill>
                <a:srgbClr val="FFFF00"/>
              </a:solidFill>
            </a:endParaRPr>
          </a:p>
          <a:p>
            <a:r>
              <a:rPr lang="en-US" dirty="0">
                <a:solidFill>
                  <a:srgbClr val="FFFF00"/>
                </a:solidFill>
              </a:rPr>
              <a:t>Insurer:  health, life, disability, worker’s comp</a:t>
            </a:r>
          </a:p>
          <a:p>
            <a:endParaRPr lang="en-US" dirty="0"/>
          </a:p>
        </p:txBody>
      </p:sp>
    </p:spTree>
    <p:extLst>
      <p:ext uri="{BB962C8B-B14F-4D97-AF65-F5344CB8AC3E}">
        <p14:creationId xmlns:p14="http://schemas.microsoft.com/office/powerpoint/2010/main" val="23054793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endParaRPr lang="en-US" dirty="0"/>
          </a:p>
        </p:txBody>
      </p:sp>
      <p:sp>
        <p:nvSpPr>
          <p:cNvPr id="3" name="Content Placeholder 2"/>
          <p:cNvSpPr>
            <a:spLocks noGrp="1"/>
          </p:cNvSpPr>
          <p:nvPr>
            <p:ph idx="1"/>
          </p:nvPr>
        </p:nvSpPr>
        <p:spPr>
          <a:xfrm>
            <a:off x="1676400" y="1600200"/>
            <a:ext cx="7086600" cy="4525963"/>
          </a:xfrm>
        </p:spPr>
        <p:txBody>
          <a:bodyPr>
            <a:normAutofit/>
          </a:bodyPr>
          <a:lstStyle/>
          <a:p>
            <a:r>
              <a:rPr lang="en-US" dirty="0" smtClean="0">
                <a:solidFill>
                  <a:srgbClr val="FFFF00"/>
                </a:solidFill>
              </a:rPr>
              <a:t>Neighbors</a:t>
            </a:r>
            <a:endParaRPr lang="en-US" dirty="0" smtClean="0">
              <a:solidFill>
                <a:srgbClr val="FFFF00"/>
              </a:solidFill>
            </a:endParaRPr>
          </a:p>
          <a:p>
            <a:r>
              <a:rPr lang="en-US" dirty="0" smtClean="0">
                <a:solidFill>
                  <a:srgbClr val="FFFF00"/>
                </a:solidFill>
              </a:rPr>
              <a:t>Passers-by</a:t>
            </a:r>
          </a:p>
          <a:p>
            <a:r>
              <a:rPr lang="en-US" dirty="0" smtClean="0">
                <a:solidFill>
                  <a:srgbClr val="FFFF00"/>
                </a:solidFill>
              </a:rPr>
              <a:t>Police and other law enforcement</a:t>
            </a:r>
          </a:p>
          <a:p>
            <a:r>
              <a:rPr lang="en-US" dirty="0" smtClean="0">
                <a:solidFill>
                  <a:srgbClr val="FFFF00"/>
                </a:solidFill>
              </a:rPr>
              <a:t>Criminals</a:t>
            </a:r>
          </a:p>
          <a:p>
            <a:r>
              <a:rPr lang="en-US" dirty="0" smtClean="0">
                <a:solidFill>
                  <a:srgbClr val="FFFF00"/>
                </a:solidFill>
              </a:rPr>
              <a:t>Pseudo-criminals</a:t>
            </a:r>
          </a:p>
          <a:p>
            <a:endParaRPr lang="en-US" dirty="0">
              <a:solidFill>
                <a:srgbClr val="FFFF00"/>
              </a:solidFill>
            </a:endParaRPr>
          </a:p>
        </p:txBody>
      </p:sp>
    </p:spTree>
    <p:extLst>
      <p:ext uri="{BB962C8B-B14F-4D97-AF65-F5344CB8AC3E}">
        <p14:creationId xmlns:p14="http://schemas.microsoft.com/office/powerpoint/2010/main" val="113417615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143000"/>
          </a:xfrm>
        </p:spPr>
        <p:txBody>
          <a:bodyPr/>
          <a:lstStyle/>
          <a:p>
            <a:r>
              <a:rPr lang="en-US" dirty="0" smtClean="0">
                <a:solidFill>
                  <a:srgbClr val="FFFF00"/>
                </a:solidFill>
              </a:rPr>
              <a:t>Groups</a:t>
            </a:r>
            <a:endParaRPr lang="en-US" dirty="0">
              <a:solidFill>
                <a:srgbClr val="FFFF00"/>
              </a:solidFill>
            </a:endParaRPr>
          </a:p>
        </p:txBody>
      </p:sp>
      <p:sp>
        <p:nvSpPr>
          <p:cNvPr id="3" name="Content Placeholder 2"/>
          <p:cNvSpPr>
            <a:spLocks noGrp="1"/>
          </p:cNvSpPr>
          <p:nvPr>
            <p:ph idx="1"/>
          </p:nvPr>
        </p:nvSpPr>
        <p:spPr>
          <a:xfrm>
            <a:off x="457200" y="2338964"/>
            <a:ext cx="8229600" cy="4525963"/>
          </a:xfrm>
        </p:spPr>
        <p:txBody>
          <a:bodyPr/>
          <a:lstStyle/>
          <a:p>
            <a:r>
              <a:rPr lang="en-US" dirty="0" smtClean="0">
                <a:solidFill>
                  <a:srgbClr val="FFFF00"/>
                </a:solidFill>
              </a:rPr>
              <a:t>Regulatory Agencies:  Medical Board, DEA, FDA</a:t>
            </a:r>
          </a:p>
          <a:p>
            <a:r>
              <a:rPr lang="en-US" dirty="0" smtClean="0">
                <a:solidFill>
                  <a:srgbClr val="FFFF00"/>
                </a:solidFill>
              </a:rPr>
              <a:t>Political Bodies:  legislative, executive, judicial</a:t>
            </a:r>
          </a:p>
          <a:p>
            <a:r>
              <a:rPr lang="en-US" dirty="0" smtClean="0">
                <a:solidFill>
                  <a:srgbClr val="FFFF00"/>
                </a:solidFill>
              </a:rPr>
              <a:t>Medical groups</a:t>
            </a:r>
          </a:p>
        </p:txBody>
      </p:sp>
    </p:spTree>
    <p:extLst>
      <p:ext uri="{BB962C8B-B14F-4D97-AF65-F5344CB8AC3E}">
        <p14:creationId xmlns:p14="http://schemas.microsoft.com/office/powerpoint/2010/main" val="118280007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229600" cy="1143000"/>
          </a:xfrm>
        </p:spPr>
        <p:txBody>
          <a:bodyPr/>
          <a:lstStyle/>
          <a:p>
            <a:r>
              <a:rPr lang="en-US" dirty="0" smtClean="0">
                <a:solidFill>
                  <a:srgbClr val="FFFF00"/>
                </a:solidFill>
              </a:rPr>
              <a:t>Entities</a:t>
            </a:r>
            <a:endParaRPr lang="en-US" dirty="0">
              <a:solidFill>
                <a:srgbClr val="FFFF00"/>
              </a:solidFill>
            </a:endParaRPr>
          </a:p>
        </p:txBody>
      </p:sp>
      <p:sp>
        <p:nvSpPr>
          <p:cNvPr id="3" name="Content Placeholder 2"/>
          <p:cNvSpPr>
            <a:spLocks noGrp="1"/>
          </p:cNvSpPr>
          <p:nvPr>
            <p:ph idx="1"/>
          </p:nvPr>
        </p:nvSpPr>
        <p:spPr>
          <a:xfrm>
            <a:off x="381000" y="2514600"/>
            <a:ext cx="8229600" cy="4525963"/>
          </a:xfrm>
        </p:spPr>
        <p:txBody>
          <a:bodyPr/>
          <a:lstStyle/>
          <a:p>
            <a:r>
              <a:rPr lang="en-US" dirty="0" smtClean="0">
                <a:solidFill>
                  <a:srgbClr val="FFFF00"/>
                </a:solidFill>
              </a:rPr>
              <a:t>Entitlement System:  SSDI, SSI, Medicare, Medicaid, welfare, others</a:t>
            </a:r>
          </a:p>
          <a:p>
            <a:r>
              <a:rPr lang="en-US" dirty="0" smtClean="0">
                <a:solidFill>
                  <a:srgbClr val="FFFF00"/>
                </a:solidFill>
              </a:rPr>
              <a:t>Internet</a:t>
            </a:r>
          </a:p>
          <a:p>
            <a:r>
              <a:rPr lang="en-US" dirty="0" smtClean="0">
                <a:solidFill>
                  <a:srgbClr val="FFFF00"/>
                </a:solidFill>
              </a:rPr>
              <a:t>Computer</a:t>
            </a:r>
          </a:p>
        </p:txBody>
      </p:sp>
    </p:spTree>
    <p:extLst>
      <p:ext uri="{BB962C8B-B14F-4D97-AF65-F5344CB8AC3E}">
        <p14:creationId xmlns:p14="http://schemas.microsoft.com/office/powerpoint/2010/main" val="368604723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828800"/>
            <a:ext cx="8229600" cy="1143000"/>
          </a:xfrm>
        </p:spPr>
        <p:txBody>
          <a:bodyPr/>
          <a:lstStyle/>
          <a:p>
            <a:r>
              <a:rPr lang="en-US" dirty="0" smtClean="0">
                <a:solidFill>
                  <a:srgbClr val="FFFF00"/>
                </a:solidFill>
              </a:rPr>
              <a:t>Public Policy</a:t>
            </a:r>
            <a:endParaRPr lang="en-US" dirty="0">
              <a:solidFill>
                <a:srgbClr val="FFFF00"/>
              </a:solidFill>
            </a:endParaRPr>
          </a:p>
        </p:txBody>
      </p:sp>
      <p:sp>
        <p:nvSpPr>
          <p:cNvPr id="3" name="Content Placeholder 2"/>
          <p:cNvSpPr>
            <a:spLocks noGrp="1"/>
          </p:cNvSpPr>
          <p:nvPr>
            <p:ph idx="1"/>
          </p:nvPr>
        </p:nvSpPr>
        <p:spPr>
          <a:xfrm>
            <a:off x="457200" y="3276600"/>
            <a:ext cx="8229600" cy="4525963"/>
          </a:xfrm>
        </p:spPr>
        <p:txBody>
          <a:bodyPr/>
          <a:lstStyle/>
          <a:p>
            <a:r>
              <a:rPr lang="en-US" dirty="0" smtClean="0">
                <a:solidFill>
                  <a:srgbClr val="FFFF00"/>
                </a:solidFill>
              </a:rPr>
              <a:t>Drug Policy:  Opioids, Cannabinoids, others</a:t>
            </a:r>
          </a:p>
          <a:p>
            <a:r>
              <a:rPr lang="en-US" dirty="0" smtClean="0">
                <a:solidFill>
                  <a:srgbClr val="FFFF00"/>
                </a:solidFill>
              </a:rPr>
              <a:t>Health Care Reform</a:t>
            </a:r>
          </a:p>
          <a:p>
            <a:endParaRPr lang="en-US" dirty="0">
              <a:solidFill>
                <a:srgbClr val="FFFF00"/>
              </a:solidFill>
            </a:endParaRPr>
          </a:p>
        </p:txBody>
      </p:sp>
    </p:spTree>
    <p:extLst>
      <p:ext uri="{BB962C8B-B14F-4D97-AF65-F5344CB8AC3E}">
        <p14:creationId xmlns:p14="http://schemas.microsoft.com/office/powerpoint/2010/main" val="137065289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143000"/>
          </a:xfrm>
        </p:spPr>
        <p:txBody>
          <a:bodyPr/>
          <a:lstStyle/>
          <a:p>
            <a:r>
              <a:rPr lang="en-US" dirty="0" smtClean="0">
                <a:solidFill>
                  <a:srgbClr val="FFFF00"/>
                </a:solidFill>
              </a:rPr>
              <a:t>Social Media</a:t>
            </a:r>
            <a:endParaRPr lang="en-US" dirty="0">
              <a:solidFill>
                <a:srgbClr val="FFFF00"/>
              </a:solidFill>
            </a:endParaRPr>
          </a:p>
        </p:txBody>
      </p:sp>
      <p:sp>
        <p:nvSpPr>
          <p:cNvPr id="3" name="Content Placeholder 2"/>
          <p:cNvSpPr>
            <a:spLocks noGrp="1"/>
          </p:cNvSpPr>
          <p:nvPr>
            <p:ph idx="1"/>
          </p:nvPr>
        </p:nvSpPr>
        <p:spPr>
          <a:xfrm>
            <a:off x="2286000" y="2514600"/>
            <a:ext cx="6324600" cy="4525963"/>
          </a:xfrm>
        </p:spPr>
        <p:txBody>
          <a:bodyPr/>
          <a:lstStyle/>
          <a:p>
            <a:r>
              <a:rPr lang="en-US" dirty="0" smtClean="0">
                <a:solidFill>
                  <a:srgbClr val="FFFF00"/>
                </a:solidFill>
              </a:rPr>
              <a:t>News Media</a:t>
            </a:r>
          </a:p>
          <a:p>
            <a:r>
              <a:rPr lang="en-US" dirty="0" smtClean="0">
                <a:solidFill>
                  <a:srgbClr val="FFFF00"/>
                </a:solidFill>
              </a:rPr>
              <a:t>Facebook, twitter, </a:t>
            </a:r>
            <a:r>
              <a:rPr lang="en-US" dirty="0" err="1" smtClean="0">
                <a:solidFill>
                  <a:srgbClr val="FFFF00"/>
                </a:solidFill>
              </a:rPr>
              <a:t>etc</a:t>
            </a:r>
            <a:endParaRPr lang="en-US" dirty="0" smtClean="0">
              <a:solidFill>
                <a:srgbClr val="FFFF00"/>
              </a:solidFill>
            </a:endParaRPr>
          </a:p>
          <a:p>
            <a:r>
              <a:rPr lang="en-US" dirty="0" smtClean="0">
                <a:solidFill>
                  <a:srgbClr val="FFFF00"/>
                </a:solidFill>
              </a:rPr>
              <a:t>Internet</a:t>
            </a:r>
          </a:p>
          <a:p>
            <a:r>
              <a:rPr lang="en-US" dirty="0" smtClean="0">
                <a:solidFill>
                  <a:srgbClr val="FFFF00"/>
                </a:solidFill>
              </a:rPr>
              <a:t>Angie’s List</a:t>
            </a:r>
            <a:endParaRPr lang="en-US" dirty="0">
              <a:solidFill>
                <a:srgbClr val="FFFF00"/>
              </a:solidFill>
            </a:endParaRPr>
          </a:p>
        </p:txBody>
      </p:sp>
    </p:spTree>
    <p:extLst>
      <p:ext uri="{BB962C8B-B14F-4D97-AF65-F5344CB8AC3E}">
        <p14:creationId xmlns:p14="http://schemas.microsoft.com/office/powerpoint/2010/main" val="327256988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981200" y="2332037"/>
            <a:ext cx="7086600" cy="4525963"/>
          </a:xfrm>
        </p:spPr>
        <p:txBody>
          <a:bodyPr/>
          <a:lstStyle/>
          <a:p>
            <a:r>
              <a:rPr lang="en-US" sz="4400" dirty="0">
                <a:solidFill>
                  <a:srgbClr val="FFFF00"/>
                </a:solidFill>
              </a:rPr>
              <a:t>Public Perception</a:t>
            </a:r>
          </a:p>
          <a:p>
            <a:endParaRPr lang="en-US" dirty="0"/>
          </a:p>
        </p:txBody>
      </p:sp>
    </p:spTree>
    <p:extLst>
      <p:ext uri="{BB962C8B-B14F-4D97-AF65-F5344CB8AC3E}">
        <p14:creationId xmlns:p14="http://schemas.microsoft.com/office/powerpoint/2010/main" val="350176379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1600"/>
            <a:ext cx="8229600" cy="1143000"/>
          </a:xfrm>
        </p:spPr>
        <p:txBody>
          <a:bodyPr>
            <a:normAutofit fontScale="90000"/>
          </a:bodyPr>
          <a:lstStyle/>
          <a:p>
            <a:r>
              <a:rPr lang="en-US" dirty="0" smtClean="0">
                <a:solidFill>
                  <a:srgbClr val="FFFF00"/>
                </a:solidFill>
              </a:rPr>
              <a:t>Inter vs Multi-disciplinary Teamwork</a:t>
            </a:r>
            <a:endParaRPr lang="en-US" dirty="0">
              <a:solidFill>
                <a:srgbClr val="FFFF00"/>
              </a:solidFill>
            </a:endParaRPr>
          </a:p>
        </p:txBody>
      </p:sp>
      <p:sp>
        <p:nvSpPr>
          <p:cNvPr id="3" name="Content Placeholder 2"/>
          <p:cNvSpPr>
            <a:spLocks noGrp="1"/>
          </p:cNvSpPr>
          <p:nvPr>
            <p:ph idx="1"/>
          </p:nvPr>
        </p:nvSpPr>
        <p:spPr>
          <a:xfrm>
            <a:off x="381000" y="3017837"/>
            <a:ext cx="8229600" cy="3840163"/>
          </a:xfrm>
        </p:spPr>
        <p:txBody>
          <a:bodyPr/>
          <a:lstStyle/>
          <a:p>
            <a:pPr marL="0" indent="0" algn="ctr">
              <a:buNone/>
            </a:pPr>
            <a:r>
              <a:rPr lang="en-US" dirty="0" smtClean="0">
                <a:solidFill>
                  <a:srgbClr val="FFFF00"/>
                </a:solidFill>
              </a:rPr>
              <a:t>All players, through their actions, have the ability to help or harm those we care </a:t>
            </a:r>
            <a:r>
              <a:rPr lang="en-US" dirty="0" smtClean="0">
                <a:solidFill>
                  <a:srgbClr val="FFFF00"/>
                </a:solidFill>
              </a:rPr>
              <a:t>for</a:t>
            </a:r>
          </a:p>
          <a:p>
            <a:pPr marL="0" indent="0" algn="ctr">
              <a:buNone/>
            </a:pPr>
            <a:endParaRPr lang="en-US" dirty="0">
              <a:solidFill>
                <a:srgbClr val="FFFF00"/>
              </a:solidFill>
            </a:endParaRPr>
          </a:p>
          <a:p>
            <a:pPr marL="0" indent="0" algn="ctr">
              <a:buNone/>
            </a:pPr>
            <a:r>
              <a:rPr lang="en-US" dirty="0" smtClean="0">
                <a:solidFill>
                  <a:srgbClr val="FFFF00"/>
                </a:solidFill>
              </a:rPr>
              <a:t>How do you bring them all together as a team?</a:t>
            </a:r>
            <a:endParaRPr lang="en-US" dirty="0">
              <a:solidFill>
                <a:srgbClr val="FFFF00"/>
              </a:solidFill>
            </a:endParaRPr>
          </a:p>
        </p:txBody>
      </p:sp>
    </p:spTree>
    <p:extLst>
      <p:ext uri="{BB962C8B-B14F-4D97-AF65-F5344CB8AC3E}">
        <p14:creationId xmlns:p14="http://schemas.microsoft.com/office/powerpoint/2010/main" val="396571894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1600"/>
            <a:ext cx="8229600" cy="1143000"/>
          </a:xfrm>
        </p:spPr>
        <p:txBody>
          <a:bodyPr>
            <a:normAutofit fontScale="90000"/>
          </a:bodyPr>
          <a:lstStyle/>
          <a:p>
            <a:r>
              <a:rPr lang="en-US" dirty="0" smtClean="0">
                <a:solidFill>
                  <a:srgbClr val="FFFF00"/>
                </a:solidFill>
              </a:rPr>
              <a:t>So, What’s a pain </a:t>
            </a:r>
            <a:r>
              <a:rPr lang="en-US" dirty="0" smtClean="0">
                <a:solidFill>
                  <a:srgbClr val="FFFF00"/>
                </a:solidFill>
              </a:rPr>
              <a:t>professional</a:t>
            </a:r>
            <a:r>
              <a:rPr lang="en-US" dirty="0" smtClean="0">
                <a:solidFill>
                  <a:srgbClr val="FFFF00"/>
                </a:solidFill>
              </a:rPr>
              <a:t> </a:t>
            </a:r>
            <a:r>
              <a:rPr lang="en-US" dirty="0" smtClean="0">
                <a:solidFill>
                  <a:srgbClr val="FFFF00"/>
                </a:solidFill>
              </a:rPr>
              <a:t>to do?</a:t>
            </a:r>
            <a:endParaRPr lang="en-US" dirty="0">
              <a:solidFill>
                <a:srgbClr val="FFFF00"/>
              </a:solidFill>
            </a:endParaRPr>
          </a:p>
        </p:txBody>
      </p:sp>
      <p:sp>
        <p:nvSpPr>
          <p:cNvPr id="3" name="Content Placeholder 2"/>
          <p:cNvSpPr>
            <a:spLocks noGrp="1"/>
          </p:cNvSpPr>
          <p:nvPr>
            <p:ph idx="1"/>
          </p:nvPr>
        </p:nvSpPr>
        <p:spPr>
          <a:xfrm>
            <a:off x="457200" y="2819400"/>
            <a:ext cx="8229600" cy="4525963"/>
          </a:xfrm>
        </p:spPr>
        <p:txBody>
          <a:bodyPr>
            <a:normAutofit/>
          </a:bodyPr>
          <a:lstStyle/>
          <a:p>
            <a:r>
              <a:rPr lang="en-US" dirty="0" smtClean="0">
                <a:solidFill>
                  <a:srgbClr val="FFFF00"/>
                </a:solidFill>
              </a:rPr>
              <a:t>Focus should always be on the needs of the </a:t>
            </a:r>
            <a:r>
              <a:rPr lang="en-US" dirty="0" smtClean="0">
                <a:solidFill>
                  <a:srgbClr val="FFFF00"/>
                </a:solidFill>
              </a:rPr>
              <a:t>patient.  Don’t forget the Golden Rule</a:t>
            </a:r>
            <a:endParaRPr lang="en-US" dirty="0" smtClean="0">
              <a:solidFill>
                <a:srgbClr val="FFFF00"/>
              </a:solidFill>
            </a:endParaRPr>
          </a:p>
          <a:p>
            <a:r>
              <a:rPr lang="en-US" dirty="0" smtClean="0">
                <a:solidFill>
                  <a:srgbClr val="FFFF00"/>
                </a:solidFill>
              </a:rPr>
              <a:t>Micro:  patient management:  Do your best!</a:t>
            </a:r>
          </a:p>
          <a:p>
            <a:pPr marL="914400" lvl="2" indent="0">
              <a:buNone/>
            </a:pPr>
            <a:endParaRPr lang="en-US" dirty="0">
              <a:solidFill>
                <a:srgbClr val="FFFF00"/>
              </a:solidFill>
            </a:endParaRPr>
          </a:p>
          <a:p>
            <a:pPr lvl="2"/>
            <a:endParaRPr lang="en-US" dirty="0" smtClean="0">
              <a:solidFill>
                <a:srgbClr val="FFFF00"/>
              </a:solidFill>
            </a:endParaRPr>
          </a:p>
          <a:p>
            <a:endParaRPr lang="en-US" dirty="0">
              <a:solidFill>
                <a:srgbClr val="FFFF00"/>
              </a:solidFill>
            </a:endParaRPr>
          </a:p>
        </p:txBody>
      </p:sp>
    </p:spTree>
    <p:extLst>
      <p:ext uri="{BB962C8B-B14F-4D97-AF65-F5344CB8AC3E}">
        <p14:creationId xmlns:p14="http://schemas.microsoft.com/office/powerpoint/2010/main" val="401203246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036638"/>
          </a:xfrm>
        </p:spPr>
        <p:txBody>
          <a:bodyPr>
            <a:normAutofit fontScale="90000"/>
          </a:bodyPr>
          <a:lstStyle/>
          <a:p>
            <a:r>
              <a:rPr lang="en-US" dirty="0">
                <a:solidFill>
                  <a:srgbClr val="FFFF00"/>
                </a:solidFill>
              </a:rPr>
              <a:t>Macro:  role of social advocacy:  </a:t>
            </a:r>
            <a:br>
              <a:rPr lang="en-US" dirty="0">
                <a:solidFill>
                  <a:srgbClr val="FFFF00"/>
                </a:solidFill>
              </a:rPr>
            </a:br>
            <a:endParaRPr lang="en-US" dirty="0"/>
          </a:p>
        </p:txBody>
      </p:sp>
      <p:sp>
        <p:nvSpPr>
          <p:cNvPr id="3" name="Content Placeholder 2"/>
          <p:cNvSpPr>
            <a:spLocks noGrp="1"/>
          </p:cNvSpPr>
          <p:nvPr>
            <p:ph idx="1"/>
          </p:nvPr>
        </p:nvSpPr>
        <p:spPr>
          <a:xfrm>
            <a:off x="457200" y="1676400"/>
            <a:ext cx="8229600" cy="4525963"/>
          </a:xfrm>
        </p:spPr>
        <p:txBody>
          <a:bodyPr>
            <a:normAutofit fontScale="85000" lnSpcReduction="10000"/>
          </a:bodyPr>
          <a:lstStyle/>
          <a:p>
            <a:pPr lvl="1">
              <a:buFont typeface="Arial" panose="020B0604020202020204" pitchFamily="34" charset="0"/>
              <a:buChar char="•"/>
            </a:pPr>
            <a:r>
              <a:rPr lang="en-US" dirty="0" smtClean="0">
                <a:solidFill>
                  <a:srgbClr val="FFFF00"/>
                </a:solidFill>
              </a:rPr>
              <a:t>Casual Conversation</a:t>
            </a:r>
          </a:p>
          <a:p>
            <a:pPr lvl="1">
              <a:buFont typeface="Arial" panose="020B0604020202020204" pitchFamily="34" charset="0"/>
              <a:buChar char="•"/>
            </a:pPr>
            <a:r>
              <a:rPr lang="en-US" dirty="0" smtClean="0">
                <a:solidFill>
                  <a:srgbClr val="FFFF00"/>
                </a:solidFill>
              </a:rPr>
              <a:t>Testimony</a:t>
            </a:r>
            <a:r>
              <a:rPr lang="en-US" dirty="0">
                <a:solidFill>
                  <a:srgbClr val="FFFF00"/>
                </a:solidFill>
              </a:rPr>
              <a:t>:  legal, academic, political</a:t>
            </a:r>
          </a:p>
          <a:p>
            <a:pPr lvl="1">
              <a:buFont typeface="Arial" panose="020B0604020202020204" pitchFamily="34" charset="0"/>
              <a:buChar char="•"/>
            </a:pPr>
            <a:r>
              <a:rPr lang="en-US" dirty="0">
                <a:solidFill>
                  <a:srgbClr val="FFFF00"/>
                </a:solidFill>
              </a:rPr>
              <a:t>Education:  professional, public</a:t>
            </a:r>
          </a:p>
          <a:p>
            <a:pPr lvl="1">
              <a:buFont typeface="Arial" panose="020B0604020202020204" pitchFamily="34" charset="0"/>
              <a:buChar char="•"/>
            </a:pPr>
            <a:r>
              <a:rPr lang="en-US" dirty="0">
                <a:solidFill>
                  <a:srgbClr val="FFFF00"/>
                </a:solidFill>
              </a:rPr>
              <a:t>Change perception:  de-stigmatize the stigmatized</a:t>
            </a:r>
          </a:p>
          <a:p>
            <a:pPr lvl="2">
              <a:buFont typeface="Wingdings" panose="05000000000000000000" pitchFamily="2" charset="2"/>
              <a:buChar char="ü"/>
            </a:pPr>
            <a:r>
              <a:rPr lang="en-US" dirty="0">
                <a:solidFill>
                  <a:srgbClr val="FFFF00"/>
                </a:solidFill>
              </a:rPr>
              <a:t>Pain Action Initiative to implement a National </a:t>
            </a:r>
            <a:r>
              <a:rPr lang="en-US" dirty="0" smtClean="0">
                <a:solidFill>
                  <a:srgbClr val="FFFF00"/>
                </a:solidFill>
              </a:rPr>
              <a:t>Strategy </a:t>
            </a:r>
            <a:r>
              <a:rPr lang="en-US" dirty="0">
                <a:solidFill>
                  <a:srgbClr val="FFFF00"/>
                </a:solidFill>
              </a:rPr>
              <a:t>(PAINS)</a:t>
            </a:r>
          </a:p>
          <a:p>
            <a:pPr lvl="2">
              <a:buFont typeface="Wingdings" panose="05000000000000000000" pitchFamily="2" charset="2"/>
              <a:buChar char="ü"/>
            </a:pPr>
            <a:r>
              <a:rPr lang="en-US" dirty="0">
                <a:solidFill>
                  <a:srgbClr val="FFFF00"/>
                </a:solidFill>
              </a:rPr>
              <a:t>IOM Report: Relieving Pain in America</a:t>
            </a:r>
          </a:p>
          <a:p>
            <a:pPr lvl="2">
              <a:buFont typeface="Wingdings" panose="05000000000000000000" pitchFamily="2" charset="2"/>
              <a:buChar char="ü"/>
            </a:pPr>
            <a:r>
              <a:rPr lang="en-US" dirty="0">
                <a:solidFill>
                  <a:srgbClr val="FFFF00"/>
                </a:solidFill>
              </a:rPr>
              <a:t>National Pain </a:t>
            </a:r>
            <a:r>
              <a:rPr lang="en-US" dirty="0" smtClean="0">
                <a:solidFill>
                  <a:srgbClr val="FFFF00"/>
                </a:solidFill>
              </a:rPr>
              <a:t>Strategy</a:t>
            </a:r>
          </a:p>
          <a:p>
            <a:pPr marL="914400" lvl="2" indent="0">
              <a:buNone/>
            </a:pPr>
            <a:endParaRPr lang="en-US" dirty="0">
              <a:solidFill>
                <a:srgbClr val="FFFF00"/>
              </a:solidFill>
            </a:endParaRPr>
          </a:p>
          <a:p>
            <a:pPr marL="58738" lvl="2" indent="0">
              <a:buNone/>
            </a:pPr>
            <a:r>
              <a:rPr lang="en-US" dirty="0" smtClean="0">
                <a:solidFill>
                  <a:srgbClr val="FFFF00"/>
                </a:solidFill>
              </a:rPr>
              <a:t>Goal: </a:t>
            </a:r>
            <a:r>
              <a:rPr lang="en-US" dirty="0">
                <a:solidFill>
                  <a:srgbClr val="FFFF00"/>
                </a:solidFill>
              </a:rPr>
              <a:t>Transform the way pain is perceived, judged, and treated by establishing chronic pain as a public health priority through professional education and training, public policy advocacy, public education and communication, health service delivery and reimbursement, and </a:t>
            </a:r>
            <a:r>
              <a:rPr lang="en-US" dirty="0" smtClean="0">
                <a:solidFill>
                  <a:srgbClr val="FFFF00"/>
                </a:solidFill>
              </a:rPr>
              <a:t>prevention! </a:t>
            </a:r>
            <a:endParaRPr lang="en-US" dirty="0">
              <a:solidFill>
                <a:srgbClr val="FFFF00"/>
              </a:solidFill>
            </a:endParaRPr>
          </a:p>
          <a:p>
            <a:endParaRPr lang="en-US" dirty="0"/>
          </a:p>
        </p:txBody>
      </p:sp>
    </p:spTree>
    <p:extLst>
      <p:ext uri="{BB962C8B-B14F-4D97-AF65-F5344CB8AC3E}">
        <p14:creationId xmlns:p14="http://schemas.microsoft.com/office/powerpoint/2010/main" val="15045280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838200"/>
            <a:ext cx="8229600" cy="1143000"/>
          </a:xfrm>
        </p:spPr>
        <p:txBody>
          <a:bodyPr>
            <a:normAutofit fontScale="90000"/>
          </a:bodyPr>
          <a:lstStyle/>
          <a:p>
            <a:r>
              <a:rPr lang="en-US" dirty="0" smtClean="0">
                <a:solidFill>
                  <a:srgbClr val="FFFF00"/>
                </a:solidFill>
              </a:rPr>
              <a:t>3.  So many options, so little evidence long term or short term</a:t>
            </a:r>
            <a:r>
              <a:rPr lang="en-US" dirty="0" smtClean="0"/>
              <a:t>  </a:t>
            </a:r>
            <a:endParaRPr lang="en-US" dirty="0"/>
          </a:p>
        </p:txBody>
      </p:sp>
      <p:sp>
        <p:nvSpPr>
          <p:cNvPr id="3" name="Content Placeholder 2"/>
          <p:cNvSpPr>
            <a:spLocks noGrp="1"/>
          </p:cNvSpPr>
          <p:nvPr>
            <p:ph idx="1"/>
          </p:nvPr>
        </p:nvSpPr>
        <p:spPr>
          <a:xfrm>
            <a:off x="381000" y="2332037"/>
            <a:ext cx="8229600" cy="4525963"/>
          </a:xfrm>
        </p:spPr>
        <p:txBody>
          <a:bodyPr/>
          <a:lstStyle/>
          <a:p>
            <a:pPr marL="0" indent="0">
              <a:buNone/>
            </a:pPr>
            <a:r>
              <a:rPr lang="en-US" dirty="0" smtClean="0">
                <a:solidFill>
                  <a:srgbClr val="FFFF00"/>
                </a:solidFill>
              </a:rPr>
              <a:t>“East and West are at cross purposes only because the West is determined, at once resolved and economically ‘determined,’ to keep on going it knows not where, and it calls the rudderless voyage ‘Progress’.”							</a:t>
            </a:r>
            <a:r>
              <a:rPr lang="en-US" sz="2800" dirty="0" err="1" smtClean="0">
                <a:solidFill>
                  <a:srgbClr val="FFFF00"/>
                </a:solidFill>
              </a:rPr>
              <a:t>Ananda</a:t>
            </a:r>
            <a:r>
              <a:rPr lang="en-US" sz="2800" dirty="0" smtClean="0">
                <a:solidFill>
                  <a:srgbClr val="FFFF00"/>
                </a:solidFill>
              </a:rPr>
              <a:t> </a:t>
            </a:r>
            <a:r>
              <a:rPr lang="en-US" sz="2800" dirty="0" err="1" smtClean="0">
                <a:solidFill>
                  <a:srgbClr val="FFFF00"/>
                </a:solidFill>
              </a:rPr>
              <a:t>Coomaraswamy</a:t>
            </a:r>
            <a:r>
              <a:rPr lang="en-US" sz="2800" dirty="0" smtClean="0">
                <a:solidFill>
                  <a:srgbClr val="FFFF00"/>
                </a:solidFill>
              </a:rPr>
              <a:t> </a:t>
            </a:r>
          </a:p>
          <a:p>
            <a:endParaRPr lang="en-US" dirty="0"/>
          </a:p>
        </p:txBody>
      </p:sp>
    </p:spTree>
    <p:extLst>
      <p:ext uri="{BB962C8B-B14F-4D97-AF65-F5344CB8AC3E}">
        <p14:creationId xmlns:p14="http://schemas.microsoft.com/office/powerpoint/2010/main" val="198515285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447800"/>
            <a:ext cx="8229600" cy="1143000"/>
          </a:xfrm>
        </p:spPr>
        <p:txBody>
          <a:bodyPr>
            <a:normAutofit fontScale="90000"/>
          </a:bodyPr>
          <a:lstStyle/>
          <a:p>
            <a:r>
              <a:rPr lang="en-US" dirty="0" smtClean="0">
                <a:solidFill>
                  <a:srgbClr val="FFFF00"/>
                </a:solidFill>
              </a:rPr>
              <a:t>It comes down to the Golden Rule…</a:t>
            </a:r>
            <a:endParaRPr lang="en-US" dirty="0">
              <a:solidFill>
                <a:srgbClr val="FFFF00"/>
              </a:solidFill>
            </a:endParaRPr>
          </a:p>
        </p:txBody>
      </p:sp>
      <p:sp>
        <p:nvSpPr>
          <p:cNvPr id="3" name="Content Placeholder 2"/>
          <p:cNvSpPr>
            <a:spLocks noGrp="1"/>
          </p:cNvSpPr>
          <p:nvPr>
            <p:ph idx="1"/>
          </p:nvPr>
        </p:nvSpPr>
        <p:spPr>
          <a:xfrm>
            <a:off x="2057400" y="2971800"/>
            <a:ext cx="6629400" cy="4525963"/>
          </a:xfrm>
        </p:spPr>
        <p:txBody>
          <a:bodyPr/>
          <a:lstStyle/>
          <a:p>
            <a:r>
              <a:rPr lang="en-US" dirty="0" smtClean="0">
                <a:solidFill>
                  <a:srgbClr val="FFFF00"/>
                </a:solidFill>
              </a:rPr>
              <a:t>The role of tough love</a:t>
            </a:r>
          </a:p>
          <a:p>
            <a:r>
              <a:rPr lang="en-US" dirty="0" smtClean="0">
                <a:solidFill>
                  <a:srgbClr val="FFFF00"/>
                </a:solidFill>
              </a:rPr>
              <a:t>The “</a:t>
            </a:r>
            <a:r>
              <a:rPr lang="en-US" dirty="0" err="1" smtClean="0">
                <a:solidFill>
                  <a:srgbClr val="FFFF00"/>
                </a:solidFill>
              </a:rPr>
              <a:t>Yo</a:t>
            </a:r>
            <a:r>
              <a:rPr lang="en-US" dirty="0" smtClean="0">
                <a:solidFill>
                  <a:srgbClr val="FFFF00"/>
                </a:solidFill>
              </a:rPr>
              <a:t> Mama” Rule</a:t>
            </a:r>
            <a:endParaRPr lang="en-US" dirty="0">
              <a:solidFill>
                <a:srgbClr val="FFFF00"/>
              </a:solidFill>
            </a:endParaRPr>
          </a:p>
        </p:txBody>
      </p:sp>
    </p:spTree>
    <p:extLst>
      <p:ext uri="{BB962C8B-B14F-4D97-AF65-F5344CB8AC3E}">
        <p14:creationId xmlns:p14="http://schemas.microsoft.com/office/powerpoint/2010/main" val="157983391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81200"/>
            <a:ext cx="8229600" cy="1143000"/>
          </a:xfrm>
        </p:spPr>
        <p:txBody>
          <a:bodyPr>
            <a:normAutofit fontScale="90000"/>
          </a:bodyPr>
          <a:lstStyle/>
          <a:p>
            <a:r>
              <a:rPr lang="en-US" dirty="0" smtClean="0">
                <a:solidFill>
                  <a:srgbClr val="FFFF00"/>
                </a:solidFill>
              </a:rPr>
              <a:t>4.  </a:t>
            </a:r>
            <a:r>
              <a:rPr lang="en-US" dirty="0" err="1" smtClean="0">
                <a:solidFill>
                  <a:srgbClr val="FFFF00"/>
                </a:solidFill>
              </a:rPr>
              <a:t>Undestand</a:t>
            </a:r>
            <a:r>
              <a:rPr lang="en-US" dirty="0" smtClean="0">
                <a:solidFill>
                  <a:srgbClr val="FFFF00"/>
                </a:solidFill>
              </a:rPr>
              <a:t> Evidence Based Medicine and Keep it in its proper perspective</a:t>
            </a:r>
            <a:endParaRPr lang="en-US" dirty="0">
              <a:solidFill>
                <a:srgbClr val="FFFF00"/>
              </a:solidFill>
            </a:endParaRP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62299191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229600" cy="1143000"/>
          </a:xfrm>
        </p:spPr>
        <p:txBody>
          <a:bodyPr/>
          <a:lstStyle/>
          <a:p>
            <a:r>
              <a:rPr lang="en-US" dirty="0" smtClean="0">
                <a:solidFill>
                  <a:srgbClr val="FFFF00"/>
                </a:solidFill>
              </a:rPr>
              <a:t>What is EBM?</a:t>
            </a:r>
            <a:endParaRPr lang="en-US" dirty="0">
              <a:solidFill>
                <a:srgbClr val="FFFF00"/>
              </a:solidFill>
            </a:endParaRPr>
          </a:p>
        </p:txBody>
      </p:sp>
      <p:sp>
        <p:nvSpPr>
          <p:cNvPr id="3" name="Content Placeholder 2"/>
          <p:cNvSpPr>
            <a:spLocks noGrp="1"/>
          </p:cNvSpPr>
          <p:nvPr>
            <p:ph idx="1"/>
          </p:nvPr>
        </p:nvSpPr>
        <p:spPr>
          <a:xfrm>
            <a:off x="457200" y="2514600"/>
            <a:ext cx="8229600" cy="4525963"/>
          </a:xfrm>
        </p:spPr>
        <p:txBody>
          <a:bodyPr/>
          <a:lstStyle/>
          <a:p>
            <a:pPr marL="0" indent="0">
              <a:buNone/>
            </a:pPr>
            <a:r>
              <a:rPr lang="en-US" dirty="0">
                <a:solidFill>
                  <a:srgbClr val="FFFF00"/>
                </a:solidFill>
              </a:rPr>
              <a:t>“Evidenced-based medicine requires the integration of the best research evidence with our clinical expertise and our patient’s unique values and circumstances</a:t>
            </a:r>
            <a:r>
              <a:rPr lang="en-US" dirty="0" smtClean="0">
                <a:solidFill>
                  <a:srgbClr val="FFFF00"/>
                </a:solidFill>
              </a:rPr>
              <a:t>.</a:t>
            </a:r>
          </a:p>
          <a:p>
            <a:pPr marL="0" indent="0">
              <a:buNone/>
            </a:pPr>
            <a:endParaRPr lang="en-US" dirty="0" smtClean="0">
              <a:solidFill>
                <a:srgbClr val="FFFF00"/>
              </a:solidFill>
            </a:endParaRPr>
          </a:p>
          <a:p>
            <a:pPr marL="0" indent="0">
              <a:buNone/>
            </a:pPr>
            <a:r>
              <a:rPr lang="en-US" sz="2000" dirty="0" err="1" smtClean="0">
                <a:solidFill>
                  <a:srgbClr val="FFFF00"/>
                </a:solidFill>
              </a:rPr>
              <a:t>Glasziou</a:t>
            </a:r>
            <a:r>
              <a:rPr lang="en-US" sz="2000" dirty="0">
                <a:solidFill>
                  <a:srgbClr val="FFFF00"/>
                </a:solidFill>
              </a:rPr>
              <a:t>, P, Strauss, S, </a:t>
            </a:r>
            <a:r>
              <a:rPr lang="en-US" sz="2000" i="1" dirty="0">
                <a:solidFill>
                  <a:srgbClr val="FFFF00"/>
                </a:solidFill>
              </a:rPr>
              <a:t>Evidence-based medicine:  how to practice and teach EBM,</a:t>
            </a:r>
            <a:r>
              <a:rPr lang="en-US" sz="2000" dirty="0">
                <a:solidFill>
                  <a:srgbClr val="FFFF00"/>
                </a:solidFill>
              </a:rPr>
              <a:t> Elsevier/Churchill Livingstone, 2005.</a:t>
            </a:r>
            <a:endParaRPr lang="en-US" sz="2000" dirty="0" smtClean="0">
              <a:solidFill>
                <a:srgbClr val="FFFF00"/>
              </a:solidFill>
            </a:endParaRPr>
          </a:p>
        </p:txBody>
      </p:sp>
    </p:spTree>
    <p:extLst>
      <p:ext uri="{BB962C8B-B14F-4D97-AF65-F5344CB8AC3E}">
        <p14:creationId xmlns:p14="http://schemas.microsoft.com/office/powerpoint/2010/main" val="70458348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143000"/>
          </a:xfrm>
        </p:spPr>
        <p:txBody>
          <a:bodyPr/>
          <a:lstStyle/>
          <a:p>
            <a:r>
              <a:rPr lang="en-US" dirty="0" smtClean="0">
                <a:solidFill>
                  <a:srgbClr val="FFFF00"/>
                </a:solidFill>
              </a:rPr>
              <a:t>Why does this matter?</a:t>
            </a:r>
            <a:endParaRPr lang="en-US" dirty="0">
              <a:solidFill>
                <a:srgbClr val="FFFF00"/>
              </a:solidFill>
            </a:endParaRPr>
          </a:p>
        </p:txBody>
      </p:sp>
      <p:sp>
        <p:nvSpPr>
          <p:cNvPr id="3" name="Content Placeholder 2"/>
          <p:cNvSpPr>
            <a:spLocks noGrp="1"/>
          </p:cNvSpPr>
          <p:nvPr>
            <p:ph idx="1"/>
          </p:nvPr>
        </p:nvSpPr>
        <p:spPr>
          <a:xfrm>
            <a:off x="533400" y="2590800"/>
            <a:ext cx="8229600" cy="4525963"/>
          </a:xfrm>
        </p:spPr>
        <p:txBody>
          <a:bodyPr/>
          <a:lstStyle/>
          <a:p>
            <a:r>
              <a:rPr lang="en-US" dirty="0" smtClean="0">
                <a:solidFill>
                  <a:srgbClr val="FFFF00"/>
                </a:solidFill>
              </a:rPr>
              <a:t>The macro team players use EBM to judge the micro team players</a:t>
            </a:r>
          </a:p>
          <a:p>
            <a:r>
              <a:rPr lang="en-US" dirty="0" smtClean="0">
                <a:solidFill>
                  <a:srgbClr val="FFFF00"/>
                </a:solidFill>
              </a:rPr>
              <a:t>Ex:  U.S. </a:t>
            </a:r>
            <a:r>
              <a:rPr lang="en-US" dirty="0">
                <a:solidFill>
                  <a:srgbClr val="FFFF00"/>
                </a:solidFill>
              </a:rPr>
              <a:t>Agency for Health Care Policy published </a:t>
            </a:r>
            <a:r>
              <a:rPr lang="en-US" i="1" dirty="0">
                <a:solidFill>
                  <a:srgbClr val="FFFF00"/>
                </a:solidFill>
              </a:rPr>
              <a:t>Clinical Practice Guideline #14: Acute Low Back Problems in Adults</a:t>
            </a:r>
            <a:r>
              <a:rPr lang="en-US" dirty="0" smtClean="0">
                <a:solidFill>
                  <a:srgbClr val="FFFF00"/>
                </a:solidFill>
              </a:rPr>
              <a:t>. (1994)</a:t>
            </a:r>
            <a:endParaRPr lang="en-US" dirty="0">
              <a:solidFill>
                <a:srgbClr val="FFFF00"/>
              </a:solidFill>
            </a:endParaRPr>
          </a:p>
        </p:txBody>
      </p:sp>
    </p:spTree>
    <p:extLst>
      <p:ext uri="{BB962C8B-B14F-4D97-AF65-F5344CB8AC3E}">
        <p14:creationId xmlns:p14="http://schemas.microsoft.com/office/powerpoint/2010/main" val="137370991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8229600" cy="1143000"/>
          </a:xfrm>
        </p:spPr>
        <p:txBody>
          <a:bodyPr>
            <a:noAutofit/>
          </a:bodyPr>
          <a:lstStyle/>
          <a:p>
            <a:r>
              <a:rPr lang="en-US" sz="3600" dirty="0" smtClean="0">
                <a:solidFill>
                  <a:srgbClr val="FFFF00"/>
                </a:solidFill>
              </a:rPr>
              <a:t>There are four types of questions in the medical literature:</a:t>
            </a:r>
            <a:r>
              <a:rPr lang="en-US" sz="3600" dirty="0" smtClean="0">
                <a:solidFill>
                  <a:srgbClr val="FFFF00"/>
                </a:solidFill>
                <a:effectLst/>
              </a:rPr>
              <a:t/>
            </a:r>
            <a:br>
              <a:rPr lang="en-US" sz="3600" dirty="0" smtClean="0">
                <a:solidFill>
                  <a:srgbClr val="FFFF00"/>
                </a:solidFill>
                <a:effectLst/>
              </a:rPr>
            </a:br>
            <a:endParaRPr lang="en-US" sz="3600" dirty="0">
              <a:solidFill>
                <a:srgbClr val="FFFF00"/>
              </a:solidFill>
            </a:endParaRPr>
          </a:p>
        </p:txBody>
      </p:sp>
      <p:sp>
        <p:nvSpPr>
          <p:cNvPr id="3" name="Content Placeholder 2"/>
          <p:cNvSpPr>
            <a:spLocks noGrp="1"/>
          </p:cNvSpPr>
          <p:nvPr>
            <p:ph idx="1"/>
          </p:nvPr>
        </p:nvSpPr>
        <p:spPr/>
        <p:txBody>
          <a:bodyPr>
            <a:normAutofit fontScale="92500" lnSpcReduction="10000"/>
          </a:bodyPr>
          <a:lstStyle/>
          <a:p>
            <a:pPr lvl="0"/>
            <a:r>
              <a:rPr lang="en-US" dirty="0" smtClean="0">
                <a:solidFill>
                  <a:srgbClr val="FFFF00"/>
                </a:solidFill>
              </a:rPr>
              <a:t>Those </a:t>
            </a:r>
            <a:r>
              <a:rPr lang="en-US" dirty="0">
                <a:solidFill>
                  <a:srgbClr val="FFFF00"/>
                </a:solidFill>
              </a:rPr>
              <a:t>which have been answered beyond a reasonable doubt. Assessment of the Cochrane data suggests these are rare.</a:t>
            </a:r>
            <a:endParaRPr lang="en-US" dirty="0" smtClean="0">
              <a:solidFill>
                <a:srgbClr val="FFFF00"/>
              </a:solidFill>
              <a:effectLst/>
            </a:endParaRPr>
          </a:p>
          <a:p>
            <a:pPr lvl="0"/>
            <a:r>
              <a:rPr lang="en-US" dirty="0">
                <a:solidFill>
                  <a:srgbClr val="FFFF00"/>
                </a:solidFill>
              </a:rPr>
              <a:t>Those which have been addressed, but require further study, and for which there are no firm guidelines.</a:t>
            </a:r>
            <a:endParaRPr lang="en-US" dirty="0" smtClean="0">
              <a:solidFill>
                <a:srgbClr val="FFFF00"/>
              </a:solidFill>
              <a:effectLst/>
            </a:endParaRPr>
          </a:p>
          <a:p>
            <a:pPr lvl="0"/>
            <a:r>
              <a:rPr lang="en-US" dirty="0">
                <a:solidFill>
                  <a:srgbClr val="FFFF00"/>
                </a:solidFill>
              </a:rPr>
              <a:t>Those which have never been studied for whatever reason and lacking guidelines.</a:t>
            </a:r>
            <a:endParaRPr lang="en-US" dirty="0" smtClean="0">
              <a:solidFill>
                <a:srgbClr val="FFFF00"/>
              </a:solidFill>
              <a:effectLst/>
            </a:endParaRPr>
          </a:p>
          <a:p>
            <a:pPr lvl="0"/>
            <a:r>
              <a:rPr lang="en-US" dirty="0">
                <a:solidFill>
                  <a:srgbClr val="FFFF00"/>
                </a:solidFill>
              </a:rPr>
              <a:t>Those, because of their complexity, that will never be studied satisfactorily. </a:t>
            </a:r>
            <a:endParaRPr lang="en-US" dirty="0" smtClean="0">
              <a:solidFill>
                <a:srgbClr val="FFFF00"/>
              </a:solidFill>
              <a:effectLst/>
            </a:endParaRPr>
          </a:p>
          <a:p>
            <a:endParaRPr lang="en-US" dirty="0"/>
          </a:p>
        </p:txBody>
      </p:sp>
    </p:spTree>
    <p:extLst>
      <p:ext uri="{BB962C8B-B14F-4D97-AF65-F5344CB8AC3E}">
        <p14:creationId xmlns:p14="http://schemas.microsoft.com/office/powerpoint/2010/main" val="310494907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990600"/>
            <a:ext cx="8229600" cy="1143000"/>
          </a:xfrm>
        </p:spPr>
        <p:txBody>
          <a:bodyPr/>
          <a:lstStyle/>
          <a:p>
            <a:r>
              <a:rPr lang="en-US" dirty="0" smtClean="0">
                <a:solidFill>
                  <a:srgbClr val="FFFF00"/>
                </a:solidFill>
              </a:rPr>
              <a:t>What is a pain doc to do?</a:t>
            </a:r>
            <a:endParaRPr lang="en-US" dirty="0">
              <a:solidFill>
                <a:srgbClr val="FFFF00"/>
              </a:solidFill>
            </a:endParaRPr>
          </a:p>
        </p:txBody>
      </p:sp>
      <p:sp>
        <p:nvSpPr>
          <p:cNvPr id="3" name="Content Placeholder 2"/>
          <p:cNvSpPr>
            <a:spLocks noGrp="1"/>
          </p:cNvSpPr>
          <p:nvPr>
            <p:ph idx="1"/>
          </p:nvPr>
        </p:nvSpPr>
        <p:spPr>
          <a:xfrm>
            <a:off x="457200" y="2514600"/>
            <a:ext cx="8229600" cy="4525963"/>
          </a:xfrm>
        </p:spPr>
        <p:txBody>
          <a:bodyPr/>
          <a:lstStyle/>
          <a:p>
            <a:r>
              <a:rPr lang="en-US" dirty="0" smtClean="0">
                <a:solidFill>
                  <a:srgbClr val="FFFF00"/>
                </a:solidFill>
              </a:rPr>
              <a:t>Understand the evidence base, its strengths and its weaknesses</a:t>
            </a:r>
          </a:p>
          <a:p>
            <a:r>
              <a:rPr lang="en-US" dirty="0" smtClean="0">
                <a:solidFill>
                  <a:srgbClr val="FFFF00"/>
                </a:solidFill>
              </a:rPr>
              <a:t>Put the needs of the patient first, always…</a:t>
            </a:r>
          </a:p>
          <a:p>
            <a:r>
              <a:rPr lang="en-US" dirty="0" smtClean="0">
                <a:solidFill>
                  <a:srgbClr val="FFFF00"/>
                </a:solidFill>
              </a:rPr>
              <a:t>Advocate for the patient at the macro and micro levels.</a:t>
            </a:r>
          </a:p>
          <a:p>
            <a:endParaRPr lang="en-US" dirty="0">
              <a:solidFill>
                <a:srgbClr val="FFFF00"/>
              </a:solidFill>
            </a:endParaRPr>
          </a:p>
        </p:txBody>
      </p:sp>
    </p:spTree>
    <p:extLst>
      <p:ext uri="{BB962C8B-B14F-4D97-AF65-F5344CB8AC3E}">
        <p14:creationId xmlns:p14="http://schemas.microsoft.com/office/powerpoint/2010/main" val="313979129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62200"/>
            <a:ext cx="8229600" cy="1143000"/>
          </a:xfrm>
        </p:spPr>
        <p:txBody>
          <a:bodyPr>
            <a:normAutofit fontScale="90000"/>
          </a:bodyPr>
          <a:lstStyle/>
          <a:p>
            <a:r>
              <a:rPr lang="en-US" dirty="0" smtClean="0">
                <a:solidFill>
                  <a:srgbClr val="FFFF00"/>
                </a:solidFill>
              </a:rPr>
              <a:t>5.</a:t>
            </a:r>
            <a:r>
              <a:rPr lang="en-US" dirty="0" smtClean="0"/>
              <a:t>  </a:t>
            </a:r>
            <a:r>
              <a:rPr lang="en-US" dirty="0" smtClean="0">
                <a:solidFill>
                  <a:srgbClr val="FFFF00"/>
                </a:solidFill>
              </a:rPr>
              <a:t>Keep the bottom line in its proper perspective</a:t>
            </a:r>
            <a:r>
              <a:rPr lang="en-US" dirty="0" smtClean="0"/>
              <a:t> </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87271865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dirty="0" smtClean="0">
                <a:solidFill>
                  <a:srgbClr val="FFFF00"/>
                </a:solidFill>
              </a:rPr>
              <a:t>Challenges</a:t>
            </a:r>
            <a:endParaRPr lang="en-US" dirty="0">
              <a:solidFill>
                <a:srgbClr val="FFFF00"/>
              </a:solidFill>
            </a:endParaRPr>
          </a:p>
        </p:txBody>
      </p:sp>
      <p:sp>
        <p:nvSpPr>
          <p:cNvPr id="3" name="Content Placeholder 2"/>
          <p:cNvSpPr>
            <a:spLocks noGrp="1"/>
          </p:cNvSpPr>
          <p:nvPr>
            <p:ph idx="1"/>
          </p:nvPr>
        </p:nvSpPr>
        <p:spPr>
          <a:xfrm>
            <a:off x="457200" y="1905000"/>
            <a:ext cx="8229600" cy="4525963"/>
          </a:xfrm>
        </p:spPr>
        <p:txBody>
          <a:bodyPr/>
          <a:lstStyle/>
          <a:p>
            <a:r>
              <a:rPr lang="en-US" dirty="0" smtClean="0">
                <a:solidFill>
                  <a:srgbClr val="FFFF00"/>
                </a:solidFill>
              </a:rPr>
              <a:t>Separating bottom line decisions from clinical decisions</a:t>
            </a:r>
          </a:p>
          <a:p>
            <a:r>
              <a:rPr lang="en-US" dirty="0" smtClean="0">
                <a:solidFill>
                  <a:srgbClr val="FFFF00"/>
                </a:solidFill>
              </a:rPr>
              <a:t>Understanding cost/benefit ramifications of all clinical decisions</a:t>
            </a:r>
          </a:p>
          <a:p>
            <a:r>
              <a:rPr lang="en-US" dirty="0" smtClean="0">
                <a:solidFill>
                  <a:srgbClr val="FFFF00"/>
                </a:solidFill>
              </a:rPr>
              <a:t>Understanding the patient’s unique financial status</a:t>
            </a:r>
          </a:p>
          <a:p>
            <a:pPr marL="0" indent="0">
              <a:buNone/>
            </a:pPr>
            <a:endParaRPr lang="en-US" dirty="0">
              <a:solidFill>
                <a:srgbClr val="FFFF00"/>
              </a:solidFill>
            </a:endParaRPr>
          </a:p>
        </p:txBody>
      </p:sp>
    </p:spTree>
    <p:extLst>
      <p:ext uri="{BB962C8B-B14F-4D97-AF65-F5344CB8AC3E}">
        <p14:creationId xmlns:p14="http://schemas.microsoft.com/office/powerpoint/2010/main" val="123435576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143000"/>
          </a:xfrm>
        </p:spPr>
        <p:txBody>
          <a:bodyPr/>
          <a:lstStyle/>
          <a:p>
            <a:r>
              <a:rPr lang="en-US" dirty="0" smtClean="0">
                <a:solidFill>
                  <a:srgbClr val="FFFF00"/>
                </a:solidFill>
              </a:rPr>
              <a:t>More Challenges</a:t>
            </a:r>
            <a:endParaRPr lang="en-US" dirty="0">
              <a:solidFill>
                <a:srgbClr val="FFFF00"/>
              </a:solidFill>
            </a:endParaRPr>
          </a:p>
        </p:txBody>
      </p:sp>
      <p:sp>
        <p:nvSpPr>
          <p:cNvPr id="3" name="Content Placeholder 2"/>
          <p:cNvSpPr>
            <a:spLocks noGrp="1"/>
          </p:cNvSpPr>
          <p:nvPr>
            <p:ph idx="1"/>
          </p:nvPr>
        </p:nvSpPr>
        <p:spPr>
          <a:xfrm>
            <a:off x="2286000" y="2514600"/>
            <a:ext cx="6324600" cy="4525963"/>
          </a:xfrm>
        </p:spPr>
        <p:txBody>
          <a:bodyPr>
            <a:normAutofit/>
          </a:bodyPr>
          <a:lstStyle/>
          <a:p>
            <a:r>
              <a:rPr lang="en-US" dirty="0" err="1" smtClean="0">
                <a:solidFill>
                  <a:srgbClr val="FFFF00"/>
                </a:solidFill>
              </a:rPr>
              <a:t>Corporization</a:t>
            </a:r>
            <a:endParaRPr lang="en-US" dirty="0" smtClean="0">
              <a:solidFill>
                <a:srgbClr val="FFFF00"/>
              </a:solidFill>
            </a:endParaRPr>
          </a:p>
          <a:p>
            <a:r>
              <a:rPr lang="en-US" dirty="0" smtClean="0">
                <a:solidFill>
                  <a:srgbClr val="FFFF00"/>
                </a:solidFill>
              </a:rPr>
              <a:t>Health Care Reform</a:t>
            </a:r>
          </a:p>
          <a:p>
            <a:r>
              <a:rPr lang="en-US" dirty="0" smtClean="0">
                <a:solidFill>
                  <a:srgbClr val="FFFF00"/>
                </a:solidFill>
              </a:rPr>
              <a:t>Specialization</a:t>
            </a:r>
          </a:p>
          <a:p>
            <a:r>
              <a:rPr lang="en-US" dirty="0" smtClean="0">
                <a:solidFill>
                  <a:srgbClr val="FFFF00"/>
                </a:solidFill>
              </a:rPr>
              <a:t>Fragmentation</a:t>
            </a:r>
          </a:p>
          <a:p>
            <a:pPr marL="0" indent="0">
              <a:buNone/>
            </a:pPr>
            <a:r>
              <a:rPr lang="en-US" dirty="0">
                <a:solidFill>
                  <a:srgbClr val="FFFF00"/>
                </a:solidFill>
              </a:rPr>
              <a:t>	</a:t>
            </a:r>
          </a:p>
          <a:p>
            <a:endParaRPr lang="en-US" dirty="0">
              <a:solidFill>
                <a:srgbClr val="FFFF00"/>
              </a:solidFill>
            </a:endParaRPr>
          </a:p>
        </p:txBody>
      </p:sp>
    </p:spTree>
    <p:extLst>
      <p:ext uri="{BB962C8B-B14F-4D97-AF65-F5344CB8AC3E}">
        <p14:creationId xmlns:p14="http://schemas.microsoft.com/office/powerpoint/2010/main" val="217003916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295400"/>
          </a:xfrm>
        </p:spPr>
        <p:txBody>
          <a:bodyPr>
            <a:normAutofit fontScale="90000"/>
          </a:bodyPr>
          <a:lstStyle/>
          <a:p>
            <a:pPr marL="0" indent="0"/>
            <a:r>
              <a:rPr lang="en-US" i="1" dirty="0"/>
              <a:t/>
            </a:r>
            <a:br>
              <a:rPr lang="en-US" i="1" dirty="0"/>
            </a:br>
            <a:endParaRPr lang="en-US"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86000" y="2286000"/>
            <a:ext cx="4800600" cy="3962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2438400" y="914400"/>
            <a:ext cx="4495800" cy="923330"/>
          </a:xfrm>
          <a:prstGeom prst="rect">
            <a:avLst/>
          </a:prstGeom>
        </p:spPr>
        <p:txBody>
          <a:bodyPr wrap="square">
            <a:spAutoFit/>
          </a:bodyPr>
          <a:lstStyle/>
          <a:p>
            <a:pPr algn="ctr"/>
            <a:r>
              <a:rPr lang="en-US" sz="5400" dirty="0" smtClean="0">
                <a:solidFill>
                  <a:srgbClr val="FFFF00"/>
                </a:solidFill>
              </a:rPr>
              <a:t>Abandonment</a:t>
            </a:r>
            <a:endParaRPr lang="en-US" sz="5400" dirty="0">
              <a:solidFill>
                <a:srgbClr val="FFFF00"/>
              </a:solidFill>
            </a:endParaRPr>
          </a:p>
        </p:txBody>
      </p:sp>
    </p:spTree>
    <p:extLst>
      <p:ext uri="{BB962C8B-B14F-4D97-AF65-F5344CB8AC3E}">
        <p14:creationId xmlns:p14="http://schemas.microsoft.com/office/powerpoint/2010/main" val="301926970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143000"/>
          </a:xfrm>
        </p:spPr>
        <p:txBody>
          <a:bodyPr/>
          <a:lstStyle/>
          <a:p>
            <a:r>
              <a:rPr lang="en-US" dirty="0" smtClean="0">
                <a:solidFill>
                  <a:srgbClr val="FFFF00"/>
                </a:solidFill>
              </a:rPr>
              <a:t>What’s a pain doc to do?</a:t>
            </a:r>
            <a:endParaRPr lang="en-US" dirty="0">
              <a:solidFill>
                <a:srgbClr val="FFFF00"/>
              </a:solidFill>
            </a:endParaRPr>
          </a:p>
        </p:txBody>
      </p:sp>
      <p:sp>
        <p:nvSpPr>
          <p:cNvPr id="3" name="Content Placeholder 2"/>
          <p:cNvSpPr>
            <a:spLocks noGrp="1"/>
          </p:cNvSpPr>
          <p:nvPr>
            <p:ph idx="1"/>
          </p:nvPr>
        </p:nvSpPr>
        <p:spPr>
          <a:xfrm>
            <a:off x="381000" y="2819400"/>
            <a:ext cx="8229600" cy="4525963"/>
          </a:xfrm>
        </p:spPr>
        <p:txBody>
          <a:bodyPr/>
          <a:lstStyle/>
          <a:p>
            <a:pPr marL="0" indent="0">
              <a:buNone/>
            </a:pPr>
            <a:r>
              <a:rPr lang="en-US" dirty="0">
                <a:solidFill>
                  <a:srgbClr val="FFFF00"/>
                </a:solidFill>
              </a:rPr>
              <a:t>“</a:t>
            </a:r>
            <a:r>
              <a:rPr lang="en-US" b="1" dirty="0">
                <a:solidFill>
                  <a:srgbClr val="FFFF00"/>
                </a:solidFill>
              </a:rPr>
              <a:t>Integrity</a:t>
            </a:r>
            <a:r>
              <a:rPr lang="en-US" dirty="0">
                <a:solidFill>
                  <a:srgbClr val="FFFF00"/>
                </a:solidFill>
              </a:rPr>
              <a:t> is </a:t>
            </a:r>
            <a:r>
              <a:rPr lang="en-US" b="1" dirty="0">
                <a:solidFill>
                  <a:srgbClr val="FFFF00"/>
                </a:solidFill>
              </a:rPr>
              <a:t>doing the right thing</a:t>
            </a:r>
            <a:r>
              <a:rPr lang="en-US" dirty="0">
                <a:solidFill>
                  <a:srgbClr val="FFFF00"/>
                </a:solidFill>
              </a:rPr>
              <a:t>, even </a:t>
            </a:r>
            <a:r>
              <a:rPr lang="en-US" b="1" dirty="0">
                <a:solidFill>
                  <a:srgbClr val="FFFF00"/>
                </a:solidFill>
              </a:rPr>
              <a:t>when no one is watching</a:t>
            </a:r>
            <a:r>
              <a:rPr lang="en-US" dirty="0" smtClean="0">
                <a:solidFill>
                  <a:srgbClr val="FFFF00"/>
                </a:solidFill>
              </a:rPr>
              <a:t>.”</a:t>
            </a:r>
          </a:p>
          <a:p>
            <a:pPr marL="0" indent="0">
              <a:buNone/>
            </a:pPr>
            <a:endParaRPr lang="en-US" dirty="0">
              <a:solidFill>
                <a:srgbClr val="FFFF00"/>
              </a:solidFill>
            </a:endParaRPr>
          </a:p>
          <a:p>
            <a:pPr marL="0" indent="0">
              <a:buNone/>
            </a:pPr>
            <a:r>
              <a:rPr lang="en-US" dirty="0" smtClean="0">
                <a:solidFill>
                  <a:srgbClr val="FFFF00"/>
                </a:solidFill>
              </a:rPr>
              <a:t>				C.S. Lewis</a:t>
            </a:r>
            <a:endParaRPr lang="en-US" dirty="0">
              <a:solidFill>
                <a:srgbClr val="FFFF00"/>
              </a:solidFill>
            </a:endParaRPr>
          </a:p>
        </p:txBody>
      </p:sp>
    </p:spTree>
    <p:extLst>
      <p:ext uri="{BB962C8B-B14F-4D97-AF65-F5344CB8AC3E}">
        <p14:creationId xmlns:p14="http://schemas.microsoft.com/office/powerpoint/2010/main" val="109710438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85800"/>
            <a:ext cx="8229600" cy="1143000"/>
          </a:xfrm>
        </p:spPr>
        <p:txBody>
          <a:bodyPr>
            <a:normAutofit fontScale="90000"/>
          </a:bodyPr>
          <a:lstStyle/>
          <a:p>
            <a:r>
              <a:rPr lang="en-US" dirty="0" smtClean="0">
                <a:solidFill>
                  <a:srgbClr val="FFFF00"/>
                </a:solidFill>
              </a:rPr>
              <a:t>What I learned from Hillary Clinton…</a:t>
            </a:r>
            <a:endParaRPr lang="en-US" dirty="0">
              <a:solidFill>
                <a:srgbClr val="FFFF00"/>
              </a:solidFill>
            </a:endParaRPr>
          </a:p>
        </p:txBody>
      </p:sp>
      <p:sp>
        <p:nvSpPr>
          <p:cNvPr id="3" name="Content Placeholder 2"/>
          <p:cNvSpPr>
            <a:spLocks noGrp="1"/>
          </p:cNvSpPr>
          <p:nvPr>
            <p:ph idx="1"/>
          </p:nvPr>
        </p:nvSpPr>
        <p:spPr>
          <a:xfrm>
            <a:off x="457200" y="1981200"/>
            <a:ext cx="8229600" cy="4525963"/>
          </a:xfrm>
        </p:spPr>
        <p:txBody>
          <a:bodyPr/>
          <a:lstStyle/>
          <a:p>
            <a:r>
              <a:rPr lang="en-US" dirty="0" smtClean="0">
                <a:solidFill>
                  <a:srgbClr val="FFFF00"/>
                </a:solidFill>
              </a:rPr>
              <a:t>It is ok to make a living, but…</a:t>
            </a:r>
          </a:p>
          <a:p>
            <a:r>
              <a:rPr lang="en-US" dirty="0" smtClean="0">
                <a:solidFill>
                  <a:srgbClr val="FFFF00"/>
                </a:solidFill>
              </a:rPr>
              <a:t>Do what is reasonable and charge a reasonable fee for what you do</a:t>
            </a:r>
          </a:p>
          <a:p>
            <a:r>
              <a:rPr lang="en-US" dirty="0" smtClean="0">
                <a:solidFill>
                  <a:srgbClr val="FFFF00"/>
                </a:solidFill>
              </a:rPr>
              <a:t>Take the lead in public policy planning.  The current system is not sustainable.  If we don’t take the lead, someone else will…</a:t>
            </a:r>
          </a:p>
          <a:p>
            <a:endParaRPr lang="en-US" dirty="0"/>
          </a:p>
        </p:txBody>
      </p:sp>
    </p:spTree>
    <p:extLst>
      <p:ext uri="{BB962C8B-B14F-4D97-AF65-F5344CB8AC3E}">
        <p14:creationId xmlns:p14="http://schemas.microsoft.com/office/powerpoint/2010/main" val="70962640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lstStyle/>
          <a:p>
            <a:r>
              <a:rPr lang="en-US" dirty="0" smtClean="0">
                <a:solidFill>
                  <a:srgbClr val="FFFF00"/>
                </a:solidFill>
              </a:rPr>
              <a:t>What I learned from Mother Teresa</a:t>
            </a:r>
            <a:endParaRPr lang="en-US" dirty="0">
              <a:solidFill>
                <a:srgbClr val="FFFF00"/>
              </a:solidFill>
            </a:endParaRPr>
          </a:p>
        </p:txBody>
      </p:sp>
      <p:sp>
        <p:nvSpPr>
          <p:cNvPr id="3" name="Content Placeholder 2"/>
          <p:cNvSpPr>
            <a:spLocks noGrp="1"/>
          </p:cNvSpPr>
          <p:nvPr>
            <p:ph idx="1"/>
          </p:nvPr>
        </p:nvSpPr>
        <p:spPr>
          <a:xfrm>
            <a:off x="381000" y="2338964"/>
            <a:ext cx="8229600" cy="4525963"/>
          </a:xfrm>
        </p:spPr>
        <p:txBody>
          <a:bodyPr/>
          <a:lstStyle/>
          <a:p>
            <a:pPr marL="0" indent="0">
              <a:buNone/>
            </a:pPr>
            <a:r>
              <a:rPr lang="en-US" dirty="0" smtClean="0">
                <a:solidFill>
                  <a:srgbClr val="FFFF00"/>
                </a:solidFill>
              </a:rPr>
              <a:t>When asked about how best to deal with the overwhelming problem of homelessness in Washington, she replied:</a:t>
            </a:r>
          </a:p>
          <a:p>
            <a:pPr marL="0" indent="0">
              <a:buNone/>
            </a:pPr>
            <a:endParaRPr lang="en-US" i="1" dirty="0"/>
          </a:p>
          <a:p>
            <a:pPr marL="0" indent="0">
              <a:buNone/>
            </a:pPr>
            <a:r>
              <a:rPr lang="en-US" i="1" dirty="0" smtClean="0">
                <a:solidFill>
                  <a:srgbClr val="FFFF00"/>
                </a:solidFill>
              </a:rPr>
              <a:t>“Help the people one by one, and start with the person nearest to you.”</a:t>
            </a:r>
            <a:endParaRPr lang="en-US" i="1" dirty="0">
              <a:solidFill>
                <a:srgbClr val="FFFF00"/>
              </a:solidFill>
            </a:endParaRPr>
          </a:p>
        </p:txBody>
      </p:sp>
    </p:spTree>
    <p:extLst>
      <p:ext uri="{BB962C8B-B14F-4D97-AF65-F5344CB8AC3E}">
        <p14:creationId xmlns:p14="http://schemas.microsoft.com/office/powerpoint/2010/main" val="196520634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In Summary…</a:t>
            </a:r>
            <a:endParaRPr lang="en-US" dirty="0">
              <a:solidFill>
                <a:srgbClr val="FFFF00"/>
              </a:solidFill>
            </a:endParaRPr>
          </a:p>
        </p:txBody>
      </p:sp>
      <p:sp>
        <p:nvSpPr>
          <p:cNvPr id="3" name="Content Placeholder 2"/>
          <p:cNvSpPr>
            <a:spLocks noGrp="1"/>
          </p:cNvSpPr>
          <p:nvPr>
            <p:ph idx="1"/>
          </p:nvPr>
        </p:nvSpPr>
        <p:spPr/>
        <p:txBody>
          <a:bodyPr>
            <a:normAutofit lnSpcReduction="10000"/>
          </a:bodyPr>
          <a:lstStyle/>
          <a:p>
            <a:r>
              <a:rPr lang="en-US" dirty="0" smtClean="0">
                <a:solidFill>
                  <a:srgbClr val="FFFF00"/>
                </a:solidFill>
              </a:rPr>
              <a:t>Pain management is helping </a:t>
            </a:r>
            <a:r>
              <a:rPr lang="en-US" dirty="0">
                <a:solidFill>
                  <a:srgbClr val="FFFF00"/>
                </a:solidFill>
              </a:rPr>
              <a:t>a suffering, fellow human adapt to a permanently altered, unpleasant, and new reality</a:t>
            </a:r>
            <a:r>
              <a:rPr lang="en-US" dirty="0" smtClean="0">
                <a:solidFill>
                  <a:srgbClr val="FFFF00"/>
                </a:solidFill>
              </a:rPr>
              <a:t>.</a:t>
            </a:r>
          </a:p>
          <a:p>
            <a:r>
              <a:rPr lang="en-US" dirty="0" smtClean="0">
                <a:solidFill>
                  <a:srgbClr val="FFFF00"/>
                </a:solidFill>
              </a:rPr>
              <a:t>Pain management is a team sport made up of a disparate group of individuals with their own individual interests, too often at odds with those of the patient. </a:t>
            </a:r>
          </a:p>
          <a:p>
            <a:r>
              <a:rPr lang="en-US" dirty="0" smtClean="0">
                <a:solidFill>
                  <a:srgbClr val="FFFF00"/>
                </a:solidFill>
              </a:rPr>
              <a:t>Follow the Golden Rule when planning interventions</a:t>
            </a:r>
          </a:p>
          <a:p>
            <a:endParaRPr lang="en-US" dirty="0"/>
          </a:p>
        </p:txBody>
      </p:sp>
    </p:spTree>
    <p:extLst>
      <p:ext uri="{BB962C8B-B14F-4D97-AF65-F5344CB8AC3E}">
        <p14:creationId xmlns:p14="http://schemas.microsoft.com/office/powerpoint/2010/main" val="18587150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371600"/>
            <a:ext cx="8229600" cy="4525963"/>
          </a:xfrm>
        </p:spPr>
        <p:txBody>
          <a:bodyPr>
            <a:normAutofit/>
          </a:bodyPr>
          <a:lstStyle/>
          <a:p>
            <a:pPr marL="0" indent="0">
              <a:buNone/>
            </a:pPr>
            <a:endParaRPr lang="en-US" dirty="0" smtClean="0">
              <a:solidFill>
                <a:srgbClr val="FFFF00"/>
              </a:solidFill>
            </a:endParaRPr>
          </a:p>
          <a:p>
            <a:endParaRPr lang="en-US" dirty="0">
              <a:solidFill>
                <a:srgbClr val="FFFF00"/>
              </a:solidFill>
            </a:endParaRPr>
          </a:p>
          <a:p>
            <a:r>
              <a:rPr lang="en-US" dirty="0" smtClean="0">
                <a:solidFill>
                  <a:srgbClr val="FFFF00"/>
                </a:solidFill>
              </a:rPr>
              <a:t>Understand </a:t>
            </a:r>
            <a:r>
              <a:rPr lang="en-US" dirty="0">
                <a:solidFill>
                  <a:srgbClr val="FFFF00"/>
                </a:solidFill>
              </a:rPr>
              <a:t>Evidence Based Medicine and keep it in its proper perspective</a:t>
            </a:r>
          </a:p>
          <a:p>
            <a:r>
              <a:rPr lang="en-US" dirty="0">
                <a:solidFill>
                  <a:srgbClr val="FFFF00"/>
                </a:solidFill>
              </a:rPr>
              <a:t>Keep the bottom line in its proper perspective</a:t>
            </a:r>
          </a:p>
          <a:p>
            <a:endParaRPr lang="en-US" dirty="0"/>
          </a:p>
        </p:txBody>
      </p:sp>
    </p:spTree>
    <p:extLst>
      <p:ext uri="{BB962C8B-B14F-4D97-AF65-F5344CB8AC3E}">
        <p14:creationId xmlns:p14="http://schemas.microsoft.com/office/powerpoint/2010/main" val="2041948"/>
      </p:ext>
    </p:extLst>
  </p:cSld>
  <p:clrMapOvr>
    <a:masterClrMapping/>
  </p:clrMapOvr>
</p:sld>
</file>

<file path=ppt/theme/theme1.xml><?xml version="1.0" encoding="utf-8"?>
<a:theme xmlns:a="http://schemas.openxmlformats.org/drawingml/2006/main" name="Office Theme">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3115</TotalTime>
  <Words>1153</Words>
  <Application>Microsoft Office PowerPoint</Application>
  <PresentationFormat>On-screen Show (4:3)</PresentationFormat>
  <Paragraphs>184</Paragraphs>
  <Slides>52</Slides>
  <Notes>0</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Office Theme</vt:lpstr>
      <vt:lpstr>Five Steps to Social Responsibility in Chronic Pain Management</vt:lpstr>
      <vt:lpstr>PowerPoint Presentation</vt:lpstr>
      <vt:lpstr>Who am I?</vt:lpstr>
      <vt:lpstr>Needless Suffering;  A Critical Look at Pain Management In America  </vt:lpstr>
      <vt:lpstr>Five Steps, in no order of importance</vt:lpstr>
      <vt:lpstr>Let me introduce you to my teachers</vt:lpstr>
      <vt:lpstr>George Engel, MD  (1913-1999) Father of the biopsychosocial model</vt:lpstr>
      <vt:lpstr>Mom and Dad: 5 Lessons</vt:lpstr>
      <vt:lpstr>Jane</vt:lpstr>
      <vt:lpstr>1.  So, What it is chronic pain management?</vt:lpstr>
      <vt:lpstr>Facts About  Chronic Pain Management</vt:lpstr>
      <vt:lpstr>PowerPoint Presentation</vt:lpstr>
      <vt:lpstr>PowerPoint Presentation</vt:lpstr>
      <vt:lpstr>PowerPoint Presentation</vt:lpstr>
      <vt:lpstr>PowerPoint Presentation</vt:lpstr>
      <vt:lpstr>Bill</vt:lpstr>
      <vt:lpstr>PowerPoint Presentation</vt:lpstr>
      <vt:lpstr>Linda</vt:lpstr>
      <vt:lpstr>Chronic Pain Sucks!!!</vt:lpstr>
      <vt:lpstr>Grieving:  Kubler-Ross Model</vt:lpstr>
      <vt:lpstr>So what is chronic pain management?</vt:lpstr>
      <vt:lpstr>Need To:</vt:lpstr>
      <vt:lpstr>PowerPoint Presentation</vt:lpstr>
      <vt:lpstr>PowerPoint Presentation</vt:lpstr>
      <vt:lpstr>2.  Who is on the team? The micro picture:</vt:lpstr>
      <vt:lpstr>There are others; The Macro Picture:</vt:lpstr>
      <vt:lpstr>PowerPoint Presentation</vt:lpstr>
      <vt:lpstr>PowerPoint Presentation</vt:lpstr>
      <vt:lpstr>Groups</vt:lpstr>
      <vt:lpstr>Entities</vt:lpstr>
      <vt:lpstr>Public Policy</vt:lpstr>
      <vt:lpstr>Social Media</vt:lpstr>
      <vt:lpstr>PowerPoint Presentation</vt:lpstr>
      <vt:lpstr>Inter vs Multi-disciplinary Teamwork</vt:lpstr>
      <vt:lpstr>So, What’s a pain professional to do?</vt:lpstr>
      <vt:lpstr>Macro:  role of social advocacy:   </vt:lpstr>
      <vt:lpstr>3.  So many options, so little evidence long term or short term  </vt:lpstr>
      <vt:lpstr>It comes down to the Golden Rule…</vt:lpstr>
      <vt:lpstr>4.  Undestand Evidence Based Medicine and Keep it in its proper perspective</vt:lpstr>
      <vt:lpstr>What is EBM?</vt:lpstr>
      <vt:lpstr>Why does this matter?</vt:lpstr>
      <vt:lpstr>There are four types of questions in the medical literature: </vt:lpstr>
      <vt:lpstr>What is a pain doc to do?</vt:lpstr>
      <vt:lpstr>5.  Keep the bottom line in its proper perspective </vt:lpstr>
      <vt:lpstr>Challenges</vt:lpstr>
      <vt:lpstr>More Challenges</vt:lpstr>
      <vt:lpstr> </vt:lpstr>
      <vt:lpstr>What’s a pain doc to do?</vt:lpstr>
      <vt:lpstr>What I learned from Hillary Clinton…</vt:lpstr>
      <vt:lpstr>What I learned from Mother Teresa</vt:lpstr>
      <vt:lpstr>In Summary…</vt:lpstr>
      <vt:lpstr>PowerPoint Presentation</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Five Steps to Social Responsibility in Pain Management</dc:title>
  <dc:creator>Owner</dc:creator>
  <cp:lastModifiedBy>Owner</cp:lastModifiedBy>
  <cp:revision>34</cp:revision>
  <cp:lastPrinted>2015-05-31T22:25:23Z</cp:lastPrinted>
  <dcterms:created xsi:type="dcterms:W3CDTF">2015-05-26T02:26:48Z</dcterms:created>
  <dcterms:modified xsi:type="dcterms:W3CDTF">2015-06-06T16:03:20Z</dcterms:modified>
</cp:coreProperties>
</file>