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1" r:id="rId1"/>
    <p:sldMasterId id="2147483674" r:id="rId2"/>
    <p:sldMasterId id="2147483686" r:id="rId3"/>
  </p:sldMasterIdLst>
  <p:notesMasterIdLst>
    <p:notesMasterId r:id="rId26"/>
  </p:notesMasterIdLst>
  <p:handoutMasterIdLst>
    <p:handoutMasterId r:id="rId27"/>
  </p:handoutMasterIdLst>
  <p:sldIdLst>
    <p:sldId id="378" r:id="rId4"/>
    <p:sldId id="394" r:id="rId5"/>
    <p:sldId id="406" r:id="rId6"/>
    <p:sldId id="419" r:id="rId7"/>
    <p:sldId id="402" r:id="rId8"/>
    <p:sldId id="403" r:id="rId9"/>
    <p:sldId id="422" r:id="rId10"/>
    <p:sldId id="404" r:id="rId11"/>
    <p:sldId id="414" r:id="rId12"/>
    <p:sldId id="415" r:id="rId13"/>
    <p:sldId id="416" r:id="rId14"/>
    <p:sldId id="417" r:id="rId15"/>
    <p:sldId id="418" r:id="rId16"/>
    <p:sldId id="382" r:id="rId17"/>
    <p:sldId id="421" r:id="rId18"/>
    <p:sldId id="423" r:id="rId19"/>
    <p:sldId id="396" r:id="rId20"/>
    <p:sldId id="407" r:id="rId21"/>
    <p:sldId id="400" r:id="rId22"/>
    <p:sldId id="413" r:id="rId23"/>
    <p:sldId id="409" r:id="rId24"/>
    <p:sldId id="420" r:id="rId25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era Verma" initials="MV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0BF61"/>
    <a:srgbClr val="85A644"/>
    <a:srgbClr val="99BA56"/>
    <a:srgbClr val="00C459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04" y="-208"/>
      </p:cViewPr>
      <p:guideLst>
        <p:guide orient="horz" pos="2120"/>
        <p:guide pos="54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09E13-3E89-4982-994C-52A527FFAB27}" type="datetimeFigureOut">
              <a:rPr lang="en-GB" smtClean="0"/>
              <a:t>12/06/16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4F070-1BE7-466B-B0B1-3A7A4673B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314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B039C-48B2-400E-A736-5A85A0971D72}" type="datetimeFigureOut">
              <a:rPr lang="en-AU" smtClean="0"/>
              <a:t>12/06/16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39775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D20D5-688F-4813-959B-D949910279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5568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Muradel is developing technologies</a:t>
            </a:r>
            <a:r>
              <a:rPr lang="en-US" baseline="0" dirty="0" smtClean="0"/>
              <a:t> to produce commodity products with reduced carbon footprint such a renewable crude oil and lipids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D20D5-688F-4813-959B-D949910279D5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8200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reactor and patents – licensing 4 but with scale-up will only require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D20D5-688F-4813-959B-D949910279D5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2937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Capitalised title</a:t>
            </a:r>
          </a:p>
          <a:p>
            <a:r>
              <a:rPr lang="en-AU" dirty="0" smtClean="0"/>
              <a:t>Broke</a:t>
            </a:r>
            <a:r>
              <a:rPr lang="en-AU" baseline="0" dirty="0" smtClean="0"/>
              <a:t> up single paragraph into several blocks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D20D5-688F-4813-959B-D949910279D5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03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the holy grail of ‘mountain of biomass’, give story about 2008 Galway </a:t>
            </a:r>
            <a:r>
              <a:rPr lang="en-US" smtClean="0"/>
              <a:t>ISAP meeting.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D20D5-688F-4813-959B-D949910279D5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555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dirty="0" smtClean="0"/>
              <a:t>24/06/2014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CONFIDENTIAL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8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0800" y="0"/>
            <a:ext cx="6553200" cy="1083733"/>
          </a:xfrm>
        </p:spPr>
        <p:txBody>
          <a:bodyPr>
            <a:normAutofit/>
          </a:bodyPr>
          <a:lstStyle>
            <a:lvl1pPr algn="ctr">
              <a:defRPr sz="3600" b="0"/>
            </a:lvl1pPr>
          </a:lstStyle>
          <a:p>
            <a:r>
              <a:rPr lang="en-US" dirty="0" smtClean="0"/>
              <a:t> 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558" y="1329070"/>
            <a:ext cx="7816242" cy="47970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694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163" y="0"/>
            <a:ext cx="6730408" cy="99946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07" y="1414130"/>
            <a:ext cx="3795386" cy="47527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731924" y="1414130"/>
            <a:ext cx="3795386" cy="47527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9848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7386" y="0"/>
            <a:ext cx="6666614" cy="103135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182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51582"/>
            <a:ext cx="4040188" cy="41745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13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84" y="0"/>
            <a:ext cx="6634716" cy="1031358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5506" y="1279921"/>
            <a:ext cx="38141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54" y="1919683"/>
            <a:ext cx="3814176" cy="4206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7518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 style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14942"/>
            <a:ext cx="4041775" cy="4206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8180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8018" y="0"/>
            <a:ext cx="6655981" cy="105262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723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74662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85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50335"/>
            <a:ext cx="5111750" cy="47758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9907"/>
            <a:ext cx="3008313" cy="36062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smtClean="0"/>
              <a:t>CONFIDENTIAL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374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2111"/>
            <a:ext cx="5486400" cy="35154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2881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9404" y="0"/>
            <a:ext cx="6464595" cy="1052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97172"/>
            <a:ext cx="8229600" cy="48289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266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dirty="0" smtClean="0"/>
              <a:t>24/06/2014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CONFIDENTIAL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0296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84" y="0"/>
            <a:ext cx="6634716" cy="105262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ADCEE0B7-E4F3-E54A-92AD-FD36DE619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53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690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048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52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06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7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94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000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93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39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0830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66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24/06/2014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707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0800" y="0"/>
            <a:ext cx="6553200" cy="1083733"/>
          </a:xfrm>
        </p:spPr>
        <p:txBody>
          <a:bodyPr>
            <a:normAutofit/>
          </a:bodyPr>
          <a:lstStyle>
            <a:lvl1pPr algn="ctr">
              <a:defRPr sz="3600" b="0"/>
            </a:lvl1pPr>
          </a:lstStyle>
          <a:p>
            <a:r>
              <a:rPr lang="en-US" dirty="0" smtClean="0"/>
              <a:t> 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558" y="1329070"/>
            <a:ext cx="7816242" cy="47970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24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163" y="0"/>
            <a:ext cx="6730408" cy="99946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07" y="1414130"/>
            <a:ext cx="3795386" cy="47527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731924" y="1414130"/>
            <a:ext cx="3795386" cy="47527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150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7386" y="0"/>
            <a:ext cx="6666614" cy="103135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182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51582"/>
            <a:ext cx="4040188" cy="41745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19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84" y="0"/>
            <a:ext cx="6634716" cy="1031358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5506" y="1279921"/>
            <a:ext cx="38141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54" y="1919683"/>
            <a:ext cx="3814176" cy="4206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7518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 style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14942"/>
            <a:ext cx="4041775" cy="4206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25211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8018" y="0"/>
            <a:ext cx="6655981" cy="105262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41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410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85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50335"/>
            <a:ext cx="5111750" cy="47758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9907"/>
            <a:ext cx="3008313" cy="36062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8427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2111"/>
            <a:ext cx="5486400" cy="35154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861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9404" y="0"/>
            <a:ext cx="6464595" cy="1052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97172"/>
            <a:ext cx="8229600" cy="48289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788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24/06/2014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4913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84" y="0"/>
            <a:ext cx="6634716" cy="105262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94579"/>
            <a:ext cx="2133600" cy="365125"/>
          </a:xfrm>
        </p:spPr>
        <p:txBody>
          <a:bodyPr/>
          <a:lstStyle/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4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/>
              <a:t>24/06/2014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FB720-9585-414E-BBFC-E323B3C9573E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027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73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BE32-ECBC-654D-88E7-5BDE64C9CC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12/06/16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EE0B7-E4F3-E54A-92AD-FD36DE6198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34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24/06/2014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FB720-9585-414E-BBFC-E323B3C9573E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083733"/>
            <a:ext cx="9144000" cy="5774267"/>
          </a:xfrm>
          <a:prstGeom prst="rect">
            <a:avLst/>
          </a:prstGeom>
          <a:gradFill flip="none" rotWithShape="1">
            <a:gsLst>
              <a:gs pos="38000">
                <a:schemeClr val="accent3">
                  <a:tint val="66000"/>
                  <a:satMod val="160000"/>
                </a:schemeClr>
              </a:gs>
              <a:gs pos="65000">
                <a:schemeClr val="accent3">
                  <a:tint val="44500"/>
                  <a:satMod val="160000"/>
                </a:schemeClr>
              </a:gs>
              <a:gs pos="91000">
                <a:schemeClr val="accent3"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emf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3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jp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muradel.com.au" TargetMode="External"/><Relationship Id="rId3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83625" y="4345166"/>
            <a:ext cx="4779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white"/>
                </a:solidFill>
                <a:latin typeface="VAGRoundedLt"/>
                <a:cs typeface="VAGRoundedLt"/>
              </a:rPr>
              <a:t>Sustainable and renewable oils</a:t>
            </a:r>
            <a:endParaRPr lang="en-US" sz="2000" dirty="0">
              <a:solidFill>
                <a:prstClr val="white"/>
              </a:solidFill>
              <a:latin typeface="VAGRoundedLt"/>
              <a:cs typeface="VAGRounded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2447286"/>
            <a:ext cx="4495801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bg1"/>
                </a:solidFill>
              </a:rPr>
              <a:t>FROM FEEDSTOCK TO OIL Green2Black™</a:t>
            </a:r>
            <a:endParaRPr lang="en-A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920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 dirty="0" smtClean="0"/>
              <a:t>Overview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2</a:t>
            </a:fld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729910" y="1401528"/>
            <a:ext cx="7693295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Company established in 2010 (R&amp;D program started 2008)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Developed the </a:t>
            </a:r>
            <a:r>
              <a:rPr lang="en-US" sz="2000" b="1" dirty="0" smtClean="0"/>
              <a:t>Green2Black</a:t>
            </a:r>
            <a:r>
              <a:rPr lang="en-US" sz="2000" b="1" baseline="30000" dirty="0" smtClean="0"/>
              <a:t>TM</a:t>
            </a:r>
            <a:r>
              <a:rPr lang="en-US" sz="2000" dirty="0" smtClean="0"/>
              <a:t> technology platform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Commercialisation pathways:</a:t>
            </a:r>
          </a:p>
          <a:p>
            <a:pPr marL="800100" lvl="1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Organic feedstocks for sustainable oils </a:t>
            </a:r>
          </a:p>
          <a:p>
            <a:pPr marL="800100" lvl="1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Microalgae for lipids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Designed, built and commissioned the </a:t>
            </a:r>
            <a:br>
              <a:rPr lang="en-US" sz="2000" dirty="0" smtClean="0"/>
            </a:br>
            <a:r>
              <a:rPr lang="en-US" sz="2000" dirty="0" smtClean="0"/>
              <a:t>Muradel Demonstration </a:t>
            </a:r>
            <a:r>
              <a:rPr lang="en-US" sz="2000" dirty="0"/>
              <a:t>Plant </a:t>
            </a:r>
            <a:r>
              <a:rPr lang="en-US" sz="2000" dirty="0" smtClean="0"/>
              <a:t>in Whyalla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/>
              <a:t>Australian </a:t>
            </a:r>
            <a:r>
              <a:rPr lang="en-US" sz="2000" dirty="0" smtClean="0"/>
              <a:t>Renewable </a:t>
            </a:r>
            <a:r>
              <a:rPr lang="en-US" sz="2000" dirty="0"/>
              <a:t>Energy </a:t>
            </a:r>
            <a:r>
              <a:rPr lang="en-US" sz="2000" dirty="0" smtClean="0"/>
              <a:t>Agency, </a:t>
            </a:r>
            <a:br>
              <a:rPr lang="en-US" sz="2000" dirty="0" smtClean="0"/>
            </a:br>
            <a:r>
              <a:rPr lang="en-US" sz="2000" dirty="0" smtClean="0"/>
              <a:t>Advanced Biofuels Investment Readiness</a:t>
            </a:r>
            <a:br>
              <a:rPr lang="en-US" sz="2000" dirty="0" smtClean="0"/>
            </a:br>
            <a:r>
              <a:rPr lang="en-US" sz="2000" dirty="0" smtClean="0"/>
              <a:t> Program, Funding</a:t>
            </a:r>
            <a:r>
              <a:rPr lang="en-US" sz="2000" dirty="0"/>
              <a:t> </a:t>
            </a:r>
            <a:r>
              <a:rPr lang="en-US" sz="2000" dirty="0" smtClean="0"/>
              <a:t>Agreement </a:t>
            </a:r>
            <a:r>
              <a:rPr lang="en-US" sz="2000" dirty="0"/>
              <a:t>number </a:t>
            </a:r>
            <a:r>
              <a:rPr lang="en-US" sz="2000" dirty="0" smtClean="0"/>
              <a:t>Q00150)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endParaRPr lang="en-US" sz="2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986" y="4353069"/>
            <a:ext cx="2855346" cy="21415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986" y="2402198"/>
            <a:ext cx="2855346" cy="184207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7" y="5791197"/>
            <a:ext cx="927329" cy="909044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319284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Site locations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3</a:t>
            </a:fld>
            <a:endParaRPr lang="en-A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91" y="1378238"/>
            <a:ext cx="7465197" cy="528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0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Scale 2009 - 2012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4</a:t>
            </a:fld>
            <a:endParaRPr lang="en-AU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04189">
            <a:off x="2219291" y="2636069"/>
            <a:ext cx="2568174" cy="199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205215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Scale </a:t>
            </a:r>
            <a:r>
              <a:rPr lang="en-US" b="1" dirty="0" smtClean="0"/>
              <a:t>2014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5</a:t>
            </a:fld>
            <a:endParaRPr lang="en-AU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482" y="1252537"/>
            <a:ext cx="5741035" cy="4352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88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Scale 2011 &amp; </a:t>
            </a:r>
            <a:r>
              <a:rPr lang="en-US" b="1" dirty="0" smtClean="0"/>
              <a:t>2014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6</a:t>
            </a:fld>
            <a:endParaRPr lang="en-AU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482" y="1252537"/>
            <a:ext cx="5741035" cy="43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04189">
            <a:off x="2219291" y="2636069"/>
            <a:ext cx="2568174" cy="199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2153323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End 2014 (Crude oil price plummets) 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7</a:t>
            </a:fld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729910" y="1401528"/>
            <a:ext cx="7693295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8000"/>
              </a:buClr>
              <a:buSzPct val="150000"/>
              <a:buFont typeface="+mj-lt"/>
              <a:buAutoNum type="arabicPeriod"/>
            </a:pPr>
            <a:r>
              <a:rPr lang="en-US" sz="2000" dirty="0"/>
              <a:t>Energy balance – biofuels must be energy </a:t>
            </a:r>
            <a:r>
              <a:rPr lang="en-US" sz="2000" dirty="0" smtClean="0"/>
              <a:t>positive </a:t>
            </a:r>
            <a:r>
              <a:rPr lang="en-US" sz="2000" dirty="0">
                <a:latin typeface="Zapf Dingbats"/>
                <a:ea typeface="Zapf Dingbats"/>
                <a:cs typeface="Zapf Dingbats"/>
              </a:rPr>
              <a:t>✔</a:t>
            </a:r>
            <a:endParaRPr lang="en-US" sz="2000" dirty="0"/>
          </a:p>
          <a:p>
            <a:pPr marL="457200" indent="-457200">
              <a:lnSpc>
                <a:spcPct val="150000"/>
              </a:lnSpc>
              <a:buClr>
                <a:srgbClr val="008000"/>
              </a:buClr>
              <a:buSzPct val="150000"/>
              <a:buFont typeface="+mj-lt"/>
              <a:buAutoNum type="arabicPeriod"/>
            </a:pPr>
            <a:endParaRPr lang="en-US" sz="2000" dirty="0"/>
          </a:p>
          <a:p>
            <a:pPr marL="457200" indent="-457200">
              <a:lnSpc>
                <a:spcPct val="150000"/>
              </a:lnSpc>
              <a:buClr>
                <a:srgbClr val="008000"/>
              </a:buClr>
              <a:buSzPct val="150000"/>
              <a:buFont typeface="+mj-lt"/>
              <a:buAutoNum type="arabicPeriod"/>
            </a:pPr>
            <a:r>
              <a:rPr lang="en-US" sz="2000" dirty="0"/>
              <a:t>Carbon footprint – biofuel footprint must be less than a fossil oil derived equivalent </a:t>
            </a:r>
            <a:r>
              <a:rPr lang="en-US" sz="2000" dirty="0" smtClean="0"/>
              <a:t>fuel </a:t>
            </a:r>
            <a:r>
              <a:rPr lang="en-US" sz="2000" dirty="0" smtClean="0">
                <a:latin typeface="Zapf Dingbats"/>
                <a:ea typeface="Zapf Dingbats"/>
                <a:cs typeface="Zapf Dingbats"/>
              </a:rPr>
              <a:t>✔</a:t>
            </a:r>
            <a:endParaRPr lang="en-US" sz="2000" dirty="0"/>
          </a:p>
          <a:p>
            <a:pPr marL="457200" indent="-457200">
              <a:lnSpc>
                <a:spcPct val="150000"/>
              </a:lnSpc>
              <a:buClr>
                <a:srgbClr val="008000"/>
              </a:buClr>
              <a:buSzPct val="150000"/>
              <a:buFont typeface="+mj-lt"/>
              <a:buAutoNum type="arabicPeriod"/>
            </a:pPr>
            <a:endParaRPr lang="en-US" sz="2000" dirty="0"/>
          </a:p>
          <a:p>
            <a:pPr marL="457200" indent="-457200">
              <a:lnSpc>
                <a:spcPct val="150000"/>
              </a:lnSpc>
              <a:buClr>
                <a:srgbClr val="008000"/>
              </a:buClr>
              <a:buSzPct val="150000"/>
              <a:buFont typeface="+mj-lt"/>
              <a:buAutoNum type="arabicPeriod"/>
            </a:pPr>
            <a:r>
              <a:rPr lang="en-US" sz="2000" dirty="0"/>
              <a:t>Cost – consumer cost for biofuels must be parity with a fossil oil derived equivalent </a:t>
            </a:r>
            <a:r>
              <a:rPr lang="en-US" sz="2000" dirty="0" smtClean="0"/>
              <a:t>fuel </a:t>
            </a:r>
            <a:r>
              <a:rPr lang="en-US" sz="2000" dirty="0" smtClean="0">
                <a:latin typeface="Zapf Dingbats"/>
                <a:ea typeface="Zapf Dingbats"/>
                <a:cs typeface="Zapf Dingbats"/>
              </a:rPr>
              <a:t>✗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endParaRPr lang="en-US" sz="2000" dirty="0"/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b="1" dirty="0" smtClean="0"/>
              <a:t>Economic reality – 100% microalgae biomass for biofuels not currently feasible – need </a:t>
            </a:r>
            <a:r>
              <a:rPr lang="en-US" sz="2000" b="1" dirty="0" smtClean="0"/>
              <a:t>zero/negative </a:t>
            </a:r>
            <a:r>
              <a:rPr lang="en-US" sz="2000" b="1" dirty="0" smtClean="0"/>
              <a:t>cost </a:t>
            </a:r>
            <a:r>
              <a:rPr lang="en-US" sz="2000" b="1" dirty="0" smtClean="0"/>
              <a:t>feedstock e.g. sludge’s</a:t>
            </a:r>
            <a:r>
              <a:rPr lang="en-US" sz="2000" b="1" dirty="0" smtClean="0"/>
              <a:t>, </a:t>
            </a:r>
            <a:r>
              <a:rPr lang="en-US" sz="2000" b="1" dirty="0" smtClean="0"/>
              <a:t>biosolids</a:t>
            </a:r>
            <a:r>
              <a:rPr lang="en-US" sz="2000" b="1" dirty="0"/>
              <a:t> </a:t>
            </a:r>
            <a:r>
              <a:rPr lang="en-US" sz="2000" b="1" dirty="0" smtClean="0"/>
              <a:t>and car and/or </a:t>
            </a:r>
            <a:r>
              <a:rPr lang="en-US" sz="2000" b="1" dirty="0" err="1" smtClean="0"/>
              <a:t>truck</a:t>
            </a:r>
            <a:r>
              <a:rPr lang="en-US" sz="2000" b="1" dirty="0" err="1" smtClean="0"/>
              <a:t>tyres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541927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2016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8</a:t>
            </a:fld>
            <a:endParaRPr lang="en-AU"/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81" y="1264748"/>
            <a:ext cx="5741034" cy="435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/>
          <p:cNvSpPr/>
          <p:nvPr/>
        </p:nvSpPr>
        <p:spPr>
          <a:xfrm rot="924530">
            <a:off x="1993034" y="1972107"/>
            <a:ext cx="4327249" cy="939275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  <a:effectLst/>
          <a:extLst>
            <a:ext uri="{FAA26D3D-D897-4be2-8F04-BA451C77F1D7}">
              <ma14:placeholderFlag xmlns:ma14="http://schemas.microsoft.com/office/mac/drawingml/2011/main"/>
            </a:ex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270085" y="2185769"/>
            <a:ext cx="1636455" cy="8547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6548" y="2759685"/>
            <a:ext cx="1457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New 4000m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 pond, to be commissioned Q1 2016.</a:t>
            </a:r>
            <a:endParaRPr lang="en-US" sz="1400" dirty="0"/>
          </a:p>
        </p:txBody>
      </p:sp>
      <p:cxnSp>
        <p:nvCxnSpPr>
          <p:cNvPr id="15" name="Straight Arrow Connector 14"/>
          <p:cNvCxnSpPr>
            <a:stCxn id="18" idx="0"/>
          </p:cNvCxnSpPr>
          <p:nvPr/>
        </p:nvCxnSpPr>
        <p:spPr>
          <a:xfrm flipH="1" flipV="1">
            <a:off x="3859105" y="3235915"/>
            <a:ext cx="4351722" cy="6302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82210" y="3866192"/>
            <a:ext cx="14572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Area for biosolids to green crude process, to be commissioned Q3 2016.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5119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9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 smtClean="0"/>
              <a:t>Production</a:t>
            </a:r>
            <a:endParaRPr lang="en-AU" b="1" dirty="0"/>
          </a:p>
        </p:txBody>
      </p:sp>
      <p:pic>
        <p:nvPicPr>
          <p:cNvPr id="11" name="Picture 10" descr="C:\Muradel march 2012 onwards\Whyalla\Reports ARENA\productivity graph recycling experiment whole period Andreas new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6407" y="1226338"/>
            <a:ext cx="3903222" cy="526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1637778"/>
            <a:ext cx="4125383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 smtClean="0"/>
              <a:t>Solar irradiance (area plot), air temperature (</a:t>
            </a:r>
            <a:r>
              <a:rPr lang="en-US" sz="1800" dirty="0" smtClean="0">
                <a:latin typeface="ＭＳ ゴシック"/>
                <a:ea typeface="ＭＳ ゴシック"/>
                <a:cs typeface="ＭＳ ゴシック"/>
              </a:rPr>
              <a:t>☐</a:t>
            </a:r>
            <a:r>
              <a:rPr lang="en-US" sz="1800" dirty="0" smtClean="0"/>
              <a:t>=maximum, </a:t>
            </a:r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</a:t>
            </a:r>
            <a:r>
              <a:rPr lang="en-US" sz="1800" dirty="0" smtClean="0"/>
              <a:t>=minimum), Salinity trend (○M1,●M2)=2m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pond; (</a:t>
            </a:r>
            <a:r>
              <a:rPr lang="en-US" sz="1800" dirty="0" smtClean="0">
                <a:solidFill>
                  <a:srgbClr val="000000"/>
                </a:solidFill>
                <a:latin typeface="Wingdings 3"/>
                <a:ea typeface="Wingdings 3"/>
                <a:cs typeface="Wingdings 3"/>
              </a:rPr>
              <a:t>q</a:t>
            </a:r>
            <a:r>
              <a:rPr lang="en-US" sz="1800" dirty="0" smtClean="0"/>
              <a:t>P4, </a:t>
            </a:r>
            <a:r>
              <a:rPr lang="en-US" sz="1800" dirty="0" smtClean="0">
                <a:solidFill>
                  <a:srgbClr val="000000"/>
                </a:solidFill>
                <a:latin typeface="Wingdings 3"/>
                <a:ea typeface="Wingdings 3"/>
                <a:cs typeface="Wingdings 3"/>
              </a:rPr>
              <a:t>r</a:t>
            </a:r>
            <a:r>
              <a:rPr lang="en-US" sz="1800" dirty="0" smtClean="0"/>
              <a:t>P5)=25m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pond over the time in relation to microalgae productivity for </a:t>
            </a:r>
            <a:r>
              <a:rPr lang="en-US" sz="1800" i="1" dirty="0" smtClean="0"/>
              <a:t>Tetraselmis</a:t>
            </a:r>
            <a:r>
              <a:rPr lang="en-US" sz="1800" dirty="0" smtClean="0"/>
              <a:t> sp. grown in the 2m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raceway ponds without recycled medium (A) and 25m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raceway ponds with recycled medium (B).</a:t>
            </a:r>
          </a:p>
          <a:p>
            <a:pPr marL="0" indent="0">
              <a:buFont typeface="Arial" pitchFamily="34" charset="0"/>
              <a:buNone/>
            </a:pPr>
            <a:endParaRPr lang="en-US" sz="1800" dirty="0" smtClean="0"/>
          </a:p>
          <a:p>
            <a:pPr marL="0" indent="0">
              <a:buFont typeface="Arial" pitchFamily="34" charset="0"/>
              <a:buNone/>
            </a:pPr>
            <a:endParaRPr lang="en-US" sz="1800" dirty="0"/>
          </a:p>
          <a:p>
            <a:pPr marL="0" indent="0">
              <a:buFont typeface="Arial" pitchFamily="34" charset="0"/>
              <a:buNone/>
            </a:pPr>
            <a:endParaRPr lang="en-US" sz="1800" dirty="0"/>
          </a:p>
          <a:p>
            <a:pPr marL="0" indent="0">
              <a:buNone/>
            </a:pPr>
            <a:r>
              <a:rPr lang="en-AU" sz="1400" dirty="0"/>
              <a:t>Fon Sing, A. Isdepsky, M.A. </a:t>
            </a:r>
            <a:r>
              <a:rPr lang="en-AU" sz="1400" dirty="0" err="1"/>
              <a:t>Borowitzka</a:t>
            </a:r>
            <a:r>
              <a:rPr lang="en-AU" sz="1400" dirty="0"/>
              <a:t> and Lewis, D.M. (2014) </a:t>
            </a:r>
            <a:r>
              <a:rPr lang="en-AU" sz="1400" dirty="0" smtClean="0"/>
              <a:t>Bioresource </a:t>
            </a:r>
            <a:r>
              <a:rPr lang="en-AU" sz="1400" dirty="0"/>
              <a:t>Technology, 161, 47-54</a:t>
            </a:r>
          </a:p>
          <a:p>
            <a:pPr marL="0" indent="0">
              <a:buFont typeface="Arial" pitchFamily="34" charset="0"/>
              <a:buNone/>
            </a:pPr>
            <a:endParaRPr lang="en-AU" sz="1800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3938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10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 smtClean="0"/>
              <a:t>Harvesting</a:t>
            </a:r>
            <a:endParaRPr lang="en-A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5605" y="3804072"/>
            <a:ext cx="8028205" cy="283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AU" dirty="0"/>
              <a:t>By incorporating mixing and settling into an electro- flocculation </a:t>
            </a:r>
            <a:r>
              <a:rPr lang="en-AU" dirty="0" smtClean="0"/>
              <a:t>process, a lower energy consumption of $0.30 MJ m</a:t>
            </a:r>
            <a:r>
              <a:rPr lang="en-AU" baseline="30000" dirty="0" smtClean="0"/>
              <a:t>-3</a:t>
            </a:r>
            <a:r>
              <a:rPr lang="en-AU" dirty="0" smtClean="0"/>
              <a:t> has been achieved</a:t>
            </a:r>
            <a:endParaRPr lang="en-AU" dirty="0"/>
          </a:p>
          <a:p>
            <a:pPr marL="285750" indent="-285750">
              <a:buFont typeface="Arial"/>
              <a:buChar char="•"/>
            </a:pPr>
            <a:r>
              <a:rPr lang="en-AU" dirty="0" smtClean="0"/>
              <a:t>This </a:t>
            </a:r>
            <a:r>
              <a:rPr lang="en-AU" dirty="0"/>
              <a:t>combination can readily concentrate the biomass from &lt;0.1% solids w/w to </a:t>
            </a:r>
            <a:r>
              <a:rPr lang="en-AU" dirty="0" smtClean="0"/>
              <a:t>&gt;5</a:t>
            </a:r>
            <a:r>
              <a:rPr lang="en-AU" dirty="0"/>
              <a:t>% solids w/w and enables recycle of &gt;</a:t>
            </a:r>
            <a:r>
              <a:rPr lang="en-AU" dirty="0" smtClean="0"/>
              <a:t>99% </a:t>
            </a:r>
            <a:r>
              <a:rPr lang="en-AU" dirty="0"/>
              <a:t>of the culture </a:t>
            </a:r>
            <a:r>
              <a:rPr lang="en-AU" dirty="0" smtClean="0"/>
              <a:t>media.</a:t>
            </a:r>
          </a:p>
          <a:p>
            <a:pPr marL="285750" indent="-285750">
              <a:buFont typeface="Arial"/>
              <a:buChar char="•"/>
            </a:pPr>
            <a:r>
              <a:rPr lang="en-AU" dirty="0" smtClean="0"/>
              <a:t>Australian </a:t>
            </a:r>
            <a:r>
              <a:rPr lang="en-AU" dirty="0"/>
              <a:t>Provisional Patent Application </a:t>
            </a:r>
            <a:r>
              <a:rPr lang="en-AU" dirty="0" smtClean="0"/>
              <a:t>2014902412 Title</a:t>
            </a:r>
            <a:r>
              <a:rPr lang="en-AU" dirty="0"/>
              <a:t>: </a:t>
            </a:r>
            <a:r>
              <a:rPr lang="en-AU" dirty="0" smtClean="0"/>
              <a:t>Methods and systems for continuously separating particulates from a liquid medium</a:t>
            </a:r>
            <a:endParaRPr lang="en-AU" dirty="0"/>
          </a:p>
          <a:p>
            <a:endParaRPr lang="en-AU" sz="1400" dirty="0"/>
          </a:p>
          <a:p>
            <a:r>
              <a:rPr lang="en-AU" sz="1400" dirty="0" smtClean="0"/>
              <a:t>K</a:t>
            </a:r>
            <a:r>
              <a:rPr lang="en-AU" sz="1400" dirty="0"/>
              <a:t>. Lee, D.M. Lewis and P.J. </a:t>
            </a:r>
            <a:r>
              <a:rPr lang="en-AU" sz="1400" dirty="0" smtClean="0"/>
              <a:t>Ashman (</a:t>
            </a:r>
            <a:r>
              <a:rPr lang="en-AU" sz="1400" dirty="0"/>
              <a:t>2013) </a:t>
            </a:r>
            <a:r>
              <a:rPr lang="en-AU" sz="1400" dirty="0" smtClean="0"/>
              <a:t>Applied </a:t>
            </a:r>
            <a:r>
              <a:rPr lang="en-AU" sz="1400" dirty="0"/>
              <a:t>Energy, 108, 45-</a:t>
            </a:r>
            <a:r>
              <a:rPr lang="en-AU" sz="1400" dirty="0" smtClean="0"/>
              <a:t>53</a:t>
            </a:r>
          </a:p>
          <a:p>
            <a:endParaRPr lang="en-AU" sz="1400" dirty="0" smtClean="0"/>
          </a:p>
          <a:p>
            <a:r>
              <a:rPr lang="en-AU" sz="1400" dirty="0" smtClean="0"/>
              <a:t>Klein</a:t>
            </a:r>
            <a:r>
              <a:rPr lang="en-AU" sz="1400" dirty="0"/>
              <a:t>-</a:t>
            </a:r>
            <a:r>
              <a:rPr lang="en-AU" sz="1400" dirty="0" err="1"/>
              <a:t>Marcuschamer</a:t>
            </a:r>
            <a:r>
              <a:rPr lang="en-AU" sz="1400" dirty="0"/>
              <a:t> D., </a:t>
            </a:r>
            <a:r>
              <a:rPr lang="en-AU" sz="1400" dirty="0" err="1"/>
              <a:t>Chisti</a:t>
            </a:r>
            <a:r>
              <a:rPr lang="en-AU" sz="1400" dirty="0"/>
              <a:t> Y., </a:t>
            </a:r>
            <a:r>
              <a:rPr lang="en-AU" sz="1400" dirty="0" err="1"/>
              <a:t>Benemann</a:t>
            </a:r>
            <a:r>
              <a:rPr lang="en-AU" sz="1400" dirty="0"/>
              <a:t> J.R., and D.M. Lewis (2013) </a:t>
            </a:r>
          </a:p>
          <a:p>
            <a:r>
              <a:rPr lang="en-AU" sz="1400" dirty="0" smtClean="0"/>
              <a:t>Biotechnology </a:t>
            </a:r>
            <a:r>
              <a:rPr lang="en-AU" sz="1400" dirty="0"/>
              <a:t>and Bioengineering 110(9), 2317–</a:t>
            </a:r>
            <a:r>
              <a:rPr lang="en-AU" sz="1400" dirty="0" smtClean="0"/>
              <a:t>2322</a:t>
            </a:r>
            <a:endParaRPr lang="en-AU" sz="1400" dirty="0"/>
          </a:p>
        </p:txBody>
      </p:sp>
      <p:pic>
        <p:nvPicPr>
          <p:cNvPr id="2" name="Picture 1" descr="IMG_251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920" y="1308498"/>
            <a:ext cx="3238872" cy="2429154"/>
          </a:xfrm>
          <a:prstGeom prst="rect">
            <a:avLst/>
          </a:prstGeom>
        </p:spPr>
      </p:pic>
      <p:pic>
        <p:nvPicPr>
          <p:cNvPr id="3" name="Picture 2" descr="IMG_248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9" y="1267003"/>
            <a:ext cx="1852987" cy="2470649"/>
          </a:xfrm>
          <a:prstGeom prst="rect">
            <a:avLst/>
          </a:prstGeom>
        </p:spPr>
      </p:pic>
      <p:pic>
        <p:nvPicPr>
          <p:cNvPr id="4" name="Picture 3" descr="IMG_2529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16" y="1259648"/>
            <a:ext cx="3304004" cy="2478003"/>
          </a:xfrm>
          <a:prstGeom prst="rect">
            <a:avLst/>
          </a:prstGeom>
        </p:spPr>
      </p:pic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3688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11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 smtClean="0"/>
              <a:t>Subcritical water reactor</a:t>
            </a:r>
            <a:endParaRPr lang="en-A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64926" y="1323477"/>
            <a:ext cx="494964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AU" dirty="0" smtClean="0"/>
              <a:t>Fully automated continuous SCWR</a:t>
            </a:r>
          </a:p>
          <a:p>
            <a:pPr marL="285750" indent="-285750">
              <a:buFont typeface="Arial"/>
              <a:buChar char="•"/>
            </a:pPr>
            <a:r>
              <a:rPr lang="en-AU" dirty="0" smtClean="0"/>
              <a:t>Max operating temperature 400</a:t>
            </a:r>
            <a:r>
              <a:rPr lang="en-AU" baseline="30000" dirty="0" smtClean="0"/>
              <a:t>o</a:t>
            </a:r>
            <a:r>
              <a:rPr lang="en-AU" dirty="0" smtClean="0"/>
              <a:t>C</a:t>
            </a:r>
          </a:p>
          <a:p>
            <a:pPr marL="285750" indent="-285750">
              <a:buFont typeface="Arial"/>
              <a:buChar char="•"/>
            </a:pPr>
            <a:r>
              <a:rPr lang="en-AU" dirty="0" smtClean="0"/>
              <a:t>Max operating pressure 282 </a:t>
            </a:r>
            <a:r>
              <a:rPr lang="en-AU" dirty="0" err="1" smtClean="0"/>
              <a:t>bar</a:t>
            </a:r>
            <a:r>
              <a:rPr lang="en-AU" baseline="-25000" dirty="0" err="1" smtClean="0"/>
              <a:t>g</a:t>
            </a:r>
            <a:endParaRPr lang="en-AU" baseline="-25000" dirty="0" smtClean="0"/>
          </a:p>
          <a:p>
            <a:pPr marL="285750" indent="-285750">
              <a:buFont typeface="Arial"/>
              <a:buChar char="•"/>
            </a:pPr>
            <a:r>
              <a:rPr lang="fr-FR" dirty="0" err="1" smtClean="0"/>
              <a:t>Typical</a:t>
            </a:r>
            <a:r>
              <a:rPr lang="fr-FR" dirty="0" smtClean="0"/>
              <a:t> operating conditions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err="1" smtClean="0"/>
              <a:t>T</a:t>
            </a:r>
            <a:r>
              <a:rPr lang="fr-FR" dirty="0" smtClean="0"/>
              <a:t> = 350</a:t>
            </a:r>
            <a:r>
              <a:rPr lang="fr-FR" baseline="30000" dirty="0" smtClean="0"/>
              <a:t>o</a:t>
            </a:r>
            <a:r>
              <a:rPr lang="fr-FR" dirty="0" smtClean="0"/>
              <a:t>C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/>
              <a:t>P = 200 </a:t>
            </a:r>
            <a:r>
              <a:rPr lang="fr-FR" dirty="0" err="1" smtClean="0"/>
              <a:t>bar</a:t>
            </a:r>
            <a:r>
              <a:rPr lang="fr-FR" baseline="-25000" dirty="0" err="1" smtClean="0"/>
              <a:t>g</a:t>
            </a:r>
            <a:endParaRPr lang="fr-FR" baseline="-25000" dirty="0" smtClean="0"/>
          </a:p>
          <a:p>
            <a:pPr marL="742950" lvl="1" indent="-285750">
              <a:buFont typeface="Arial"/>
              <a:buChar char="•"/>
            </a:pPr>
            <a:r>
              <a:rPr lang="fr-FR" dirty="0" smtClean="0"/>
              <a:t>tr = 5 minutes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/>
              <a:t>Q = 720 kg/d/tube (20% </a:t>
            </a:r>
            <a:r>
              <a:rPr lang="fr-FR" dirty="0" err="1" smtClean="0"/>
              <a:t>solids</a:t>
            </a:r>
            <a:r>
              <a:rPr lang="fr-FR" dirty="0" smtClean="0"/>
              <a:t> w/w)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 smtClean="0"/>
              <a:t>EROI &gt;&gt;1</a:t>
            </a:r>
            <a:endParaRPr lang="fr-FR" dirty="0"/>
          </a:p>
          <a:p>
            <a:pPr marL="285750" indent="-285750">
              <a:buFont typeface="Arial"/>
              <a:buChar char="•"/>
            </a:pPr>
            <a:r>
              <a:rPr lang="fr-FR" dirty="0" smtClean="0"/>
              <a:t>Patent </a:t>
            </a:r>
            <a:r>
              <a:rPr lang="fr-FR" dirty="0"/>
              <a:t>Portfolio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/>
              <a:t>PCT/NZ2011/000067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/>
              <a:t>PCT/NZ2011/000066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/>
              <a:t>PCT/NZ2011/000065</a:t>
            </a:r>
          </a:p>
          <a:p>
            <a:pPr marL="742950" lvl="1" indent="-285750">
              <a:buFont typeface="Arial"/>
              <a:buChar char="•"/>
            </a:pPr>
            <a:r>
              <a:rPr lang="fr-FR" dirty="0"/>
              <a:t>PCT/NZ2008/</a:t>
            </a:r>
            <a:r>
              <a:rPr lang="fr-FR" dirty="0" smtClean="0"/>
              <a:t>000309</a:t>
            </a:r>
            <a:endParaRPr lang="en-AU" baseline="-25000" dirty="0"/>
          </a:p>
          <a:p>
            <a:endParaRPr lang="en-AU" sz="1400" dirty="0"/>
          </a:p>
          <a:p>
            <a:r>
              <a:rPr lang="en-AU" sz="1400" dirty="0" smtClean="0"/>
              <a:t>B.E</a:t>
            </a:r>
            <a:r>
              <a:rPr lang="en-AU" sz="1400" dirty="0"/>
              <a:t>. </a:t>
            </a:r>
            <a:r>
              <a:rPr lang="en-AU" sz="1400" dirty="0" err="1"/>
              <a:t>Eboibi</a:t>
            </a:r>
            <a:r>
              <a:rPr lang="en-AU" sz="1400" dirty="0"/>
              <a:t>, D.M. Lewis, P.J. Ashman, and Chinnasamy S. (2014</a:t>
            </a:r>
            <a:r>
              <a:rPr lang="en-AU" sz="1400" dirty="0" smtClean="0"/>
              <a:t>) Bioresource </a:t>
            </a:r>
            <a:r>
              <a:rPr lang="en-AU" sz="1400" dirty="0"/>
              <a:t>Technology, 174, 212-</a:t>
            </a:r>
            <a:r>
              <a:rPr lang="en-AU" sz="1400" dirty="0" smtClean="0"/>
              <a:t>221</a:t>
            </a:r>
          </a:p>
          <a:p>
            <a:endParaRPr lang="en-AU" sz="1400" dirty="0"/>
          </a:p>
          <a:p>
            <a:r>
              <a:rPr lang="en-AU" sz="1400" dirty="0" smtClean="0"/>
              <a:t>B.E</a:t>
            </a:r>
            <a:r>
              <a:rPr lang="en-AU" sz="1400" dirty="0"/>
              <a:t>. </a:t>
            </a:r>
            <a:r>
              <a:rPr lang="en-AU" sz="1400" dirty="0" err="1"/>
              <a:t>Eboibi</a:t>
            </a:r>
            <a:r>
              <a:rPr lang="en-AU" sz="1400" dirty="0"/>
              <a:t>, D.M. Lewis, P.J. Ashman and Chinnasamy S. (2014) </a:t>
            </a:r>
            <a:r>
              <a:rPr lang="en-AU" sz="1400" dirty="0" smtClean="0"/>
              <a:t>Bioresource </a:t>
            </a:r>
            <a:r>
              <a:rPr lang="en-AU" sz="1400" dirty="0"/>
              <a:t>Technology, 170, 20-</a:t>
            </a:r>
            <a:r>
              <a:rPr lang="en-AU" sz="1400" dirty="0" smtClean="0"/>
              <a:t>29</a:t>
            </a:r>
          </a:p>
        </p:txBody>
      </p:sp>
      <p:pic>
        <p:nvPicPr>
          <p:cNvPr id="6" name="Picture 5" descr="SCW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9682" y="2076991"/>
            <a:ext cx="4610960" cy="3073973"/>
          </a:xfrm>
          <a:prstGeom prst="rect">
            <a:avLst/>
          </a:prstGeom>
        </p:spPr>
      </p:pic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6066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 dirty="0" smtClean="0"/>
              <a:t>Kerogen products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12</a:t>
            </a:fld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729910" y="1401528"/>
            <a:ext cx="7693295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2000" b="1" dirty="0" smtClean="0"/>
              <a:t>Microalgae green crude: </a:t>
            </a:r>
            <a:r>
              <a:rPr lang="en-US" sz="2000" dirty="0"/>
              <a:t>20% w/v solids to kerogen type I and II: Conversion energy 8MJ</a:t>
            </a:r>
            <a:r>
              <a:rPr lang="en-US" sz="2000" dirty="0" smtClean="0"/>
              <a:t>/kg </a:t>
            </a:r>
            <a:r>
              <a:rPr lang="en-US" sz="2000" baseline="-25000" dirty="0" smtClean="0"/>
              <a:t>green crude</a:t>
            </a:r>
            <a:endParaRPr lang="en-US" sz="2000" baseline="-25000" dirty="0"/>
          </a:p>
        </p:txBody>
      </p:sp>
      <p:pic>
        <p:nvPicPr>
          <p:cNvPr id="9" name="Picture 8" descr="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78" y="2544462"/>
            <a:ext cx="5334000" cy="3530600"/>
          </a:xfrm>
          <a:prstGeom prst="rect">
            <a:avLst/>
          </a:prstGeom>
        </p:spPr>
      </p:pic>
      <p:pic>
        <p:nvPicPr>
          <p:cNvPr id="10" name="Picture 9" descr="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4271662"/>
            <a:ext cx="2844800" cy="18034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553200" y="2544462"/>
            <a:ext cx="1595878" cy="1602095"/>
          </a:xfrm>
          <a:prstGeom prst="ellipse">
            <a:avLst/>
          </a:prstGeom>
          <a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-9580"/>
              <a:satOff val="400"/>
              <a:lumOff val="-157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94579"/>
            <a:ext cx="2895600" cy="365125"/>
          </a:xfrm>
        </p:spPr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5959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 dirty="0" smtClean="0"/>
              <a:t>Kerogen products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smtClean="0"/>
              <a:t>CONFIDENTIAL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13</a:t>
            </a:fld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383069" y="1362731"/>
            <a:ext cx="8303731" cy="2836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2000" b="1" dirty="0"/>
              <a:t>Green crude: 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Muradel microalgae green </a:t>
            </a:r>
            <a:r>
              <a:rPr lang="en-US" sz="2000" dirty="0"/>
              <a:t>crude was blended </a:t>
            </a:r>
            <a:r>
              <a:rPr lang="en-US" sz="2000" dirty="0" smtClean="0"/>
              <a:t> at </a:t>
            </a:r>
            <a:r>
              <a:rPr lang="en-US" sz="2000" dirty="0"/>
              <a:t>10% with fossil crude by </a:t>
            </a:r>
            <a:r>
              <a:rPr lang="en-US" sz="2000" dirty="0" smtClean="0"/>
              <a:t>Aban Biotechnology </a:t>
            </a:r>
            <a:r>
              <a:rPr lang="en-US" sz="2000" dirty="0"/>
              <a:t>and Chennai </a:t>
            </a:r>
            <a:r>
              <a:rPr lang="en-US" sz="2000" dirty="0" smtClean="0"/>
              <a:t>Petroleum </a:t>
            </a:r>
            <a:r>
              <a:rPr lang="en-US" sz="2000" dirty="0"/>
              <a:t>Corp Ltd., and </a:t>
            </a:r>
            <a:r>
              <a:rPr lang="en-US" sz="2000" dirty="0" smtClean="0"/>
              <a:t>fractionated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/>
              <a:t>to individual products </a:t>
            </a:r>
            <a:r>
              <a:rPr lang="en-US" sz="2000" dirty="0" smtClean="0"/>
              <a:t>- all </a:t>
            </a:r>
            <a:r>
              <a:rPr lang="en-US" sz="2000" dirty="0"/>
              <a:t>fractions were close to specification 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endParaRPr lang="en-US" sz="2000" dirty="0"/>
          </a:p>
          <a:p>
            <a:pPr marL="809625" lvl="1">
              <a:buClr>
                <a:srgbClr val="008000"/>
              </a:buClr>
              <a:buSzPct val="150000"/>
            </a:pPr>
            <a:endParaRPr lang="en-US" sz="20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551" y="1257688"/>
            <a:ext cx="3530600" cy="5192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911" y="1141567"/>
            <a:ext cx="1338701" cy="77366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9660" y="3401625"/>
            <a:ext cx="5676489" cy="287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331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14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/>
              <a:t>The Green2Black™ </a:t>
            </a:r>
            <a:r>
              <a:rPr lang="en-AU" b="1" dirty="0" smtClean="0"/>
              <a:t>Platform</a:t>
            </a:r>
            <a:endParaRPr lang="en-A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5779" y="6166806"/>
            <a:ext cx="8028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Integrated </a:t>
            </a:r>
            <a:r>
              <a:rPr lang="en-AU" b="1" dirty="0" smtClean="0"/>
              <a:t>Green2Black™ </a:t>
            </a:r>
            <a:r>
              <a:rPr lang="en-AU" dirty="0" smtClean="0"/>
              <a:t>technology produces the whole barrel and is protected by a suite of provisional, PCT and national phase patent applications </a:t>
            </a:r>
            <a:endParaRPr lang="en-AU" dirty="0"/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80" y="1202267"/>
            <a:ext cx="8647288" cy="4964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9238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AU" b="1" dirty="0" smtClean="0"/>
              <a:t>Hydrothermal Liquefaction </a:t>
            </a:r>
            <a:endParaRPr lang="en-AU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64" y="1735074"/>
            <a:ext cx="5257800" cy="3943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9455" y="1319022"/>
            <a:ext cx="3081527" cy="23111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75504" y="5863470"/>
            <a:ext cx="2331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SUB CRITICAL WATER REACTOR</a:t>
            </a:r>
          </a:p>
          <a:p>
            <a:pPr algn="ctr"/>
            <a:r>
              <a:rPr lang="en-AU" sz="1600" dirty="0" smtClean="0"/>
              <a:t>(350</a:t>
            </a:r>
            <a:r>
              <a:rPr lang="en-AU" sz="1600" baseline="30000" dirty="0" smtClean="0"/>
              <a:t>0</a:t>
            </a:r>
            <a:r>
              <a:rPr lang="en-AU" sz="1600" dirty="0" smtClean="0"/>
              <a:t> C, 200 bar)</a:t>
            </a:r>
            <a:endParaRPr lang="en-A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238200" y="3785473"/>
            <a:ext cx="233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BIOSOLIDS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4" y="4340970"/>
            <a:ext cx="3139478" cy="17672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8790" y="6294357"/>
            <a:ext cx="233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RUBBER TYRES</a:t>
            </a:r>
            <a:endParaRPr lang="en-A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848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AU" b="1" dirty="0" smtClean="0"/>
              <a:t>Tyre crumb trial</a:t>
            </a:r>
            <a:endParaRPr lang="en-AU" b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>
                <a:solidFill>
                  <a:prstClr val="black">
                    <a:tint val="75000"/>
                  </a:prstClr>
                </a:solidFill>
              </a:rPr>
              <a:t>CONFIDENTIAL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34" y="3881378"/>
            <a:ext cx="4218242" cy="28704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784" y="1130301"/>
            <a:ext cx="4916157" cy="287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3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17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33537" y="14170"/>
            <a:ext cx="6911985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sz="3200" b="1" dirty="0" smtClean="0"/>
              <a:t>ARENA </a:t>
            </a:r>
            <a:r>
              <a:rPr lang="en-AU" sz="3200" b="1" dirty="0" smtClean="0"/>
              <a:t>Advanced </a:t>
            </a:r>
            <a:r>
              <a:rPr lang="en-AU" sz="3200" b="1" dirty="0" smtClean="0"/>
              <a:t>Renewables Program</a:t>
            </a:r>
            <a:endParaRPr lang="en-AU" sz="32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0" b="10708"/>
          <a:stretch/>
        </p:blipFill>
        <p:spPr>
          <a:xfrm>
            <a:off x="1688355" y="1164814"/>
            <a:ext cx="5750036" cy="19512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9910" y="3197407"/>
            <a:ext cx="7693295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Expand </a:t>
            </a:r>
            <a:r>
              <a:rPr lang="en-US" sz="2000" b="1" dirty="0" smtClean="0"/>
              <a:t>Green2Black</a:t>
            </a:r>
            <a:r>
              <a:rPr lang="en-US" sz="2000" b="1" baseline="30000" dirty="0" smtClean="0"/>
              <a:t>TM</a:t>
            </a:r>
            <a:r>
              <a:rPr lang="en-US" sz="2000" dirty="0" smtClean="0"/>
              <a:t> to incorporate pre/post processing unit operations</a:t>
            </a:r>
          </a:p>
          <a:p>
            <a:pPr marL="800100" lvl="1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Quantify product quality and quantity under continuous operation</a:t>
            </a:r>
          </a:p>
          <a:p>
            <a:pPr marL="800100" lvl="1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Demonstrate robustness of Green2Black</a:t>
            </a:r>
            <a:r>
              <a:rPr lang="en-US" sz="2000" baseline="30000" dirty="0" smtClean="0"/>
              <a:t>TM</a:t>
            </a:r>
            <a:r>
              <a:rPr lang="en-US" sz="2000" dirty="0" smtClean="0"/>
              <a:t> technology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Validate financial </a:t>
            </a:r>
            <a:r>
              <a:rPr lang="en-US" sz="2000" dirty="0"/>
              <a:t>model </a:t>
            </a:r>
            <a:r>
              <a:rPr lang="en-US" sz="2000" dirty="0" smtClean="0"/>
              <a:t>assumptions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/>
              <a:t>P</a:t>
            </a:r>
            <a:r>
              <a:rPr lang="en-US" sz="2000" dirty="0" smtClean="0"/>
              <a:t>rovide </a:t>
            </a:r>
            <a:r>
              <a:rPr lang="en-US" sz="2000" dirty="0"/>
              <a:t>competitively-priced </a:t>
            </a:r>
            <a:r>
              <a:rPr lang="en-US" sz="2000" dirty="0" smtClean="0"/>
              <a:t>renewable crude oil </a:t>
            </a:r>
            <a:r>
              <a:rPr lang="en-US" sz="2000" dirty="0"/>
              <a:t>for </a:t>
            </a:r>
            <a:r>
              <a:rPr lang="en-US" sz="2000" dirty="0" smtClean="0"/>
              <a:t>Australia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664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18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 smtClean="0"/>
              <a:t>Advanced </a:t>
            </a:r>
            <a:r>
              <a:rPr lang="en-AU" b="1" dirty="0" smtClean="0"/>
              <a:t>Renewables Program</a:t>
            </a:r>
            <a:endParaRPr lang="en-A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29910" y="1105982"/>
            <a:ext cx="7693295" cy="5606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Upgrade </a:t>
            </a:r>
            <a:r>
              <a:rPr lang="en-US" sz="2000" dirty="0"/>
              <a:t>MDP infrastructure to integrate biosolids feedstock storage, pre-treatment and extraction capabilities and increase production capacity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Reach </a:t>
            </a:r>
            <a:r>
              <a:rPr lang="en-US" sz="2000" dirty="0"/>
              <a:t>long-term steady-state operations at pre-commercial scale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Product </a:t>
            </a:r>
            <a:r>
              <a:rPr lang="en-US" sz="2000" dirty="0"/>
              <a:t>development and certification of the biofuel products with Southern Oil Refinery from renewable biosolids provided by Melbourne Water Corporation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Production </a:t>
            </a:r>
            <a:r>
              <a:rPr lang="en-US" sz="2000" dirty="0"/>
              <a:t>of a commercially relevant volume of green crude for supply as a feedstock to Southern Oil Refinery for supply of renewable military diesel fuel or to a large end user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err="1" smtClean="0"/>
              <a:t>Finalise</a:t>
            </a:r>
            <a:r>
              <a:rPr lang="en-US" sz="2000" dirty="0" smtClean="0"/>
              <a:t> </a:t>
            </a:r>
            <a:r>
              <a:rPr lang="en-US" sz="2000" dirty="0"/>
              <a:t>capital requirements and construction plans for a single ~25 million L green crude production “bankable” project</a:t>
            </a:r>
          </a:p>
        </p:txBody>
      </p:sp>
    </p:spTree>
    <p:extLst>
      <p:ext uri="{BB962C8B-B14F-4D97-AF65-F5344CB8AC3E}">
        <p14:creationId xmlns:p14="http://schemas.microsoft.com/office/powerpoint/2010/main" val="1457848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19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 smtClean="0"/>
              <a:t>Biosolids - a sustainable feedstock available at scale </a:t>
            </a:r>
            <a:endParaRPr lang="en-AU" b="1" dirty="0"/>
          </a:p>
        </p:txBody>
      </p:sp>
      <p:pic>
        <p:nvPicPr>
          <p:cNvPr id="10" name="Picture 9" descr="ima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1777" y="1165468"/>
            <a:ext cx="4444617" cy="3148505"/>
          </a:xfrm>
          <a:prstGeom prst="rect">
            <a:avLst/>
          </a:prstGeom>
        </p:spPr>
      </p:pic>
      <p:pic>
        <p:nvPicPr>
          <p:cNvPr id="11" name="Picture 10" descr="image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624164" y="3380864"/>
            <a:ext cx="4434378" cy="31485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82" y="3616480"/>
            <a:ext cx="3574039" cy="26805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7970" y="1407309"/>
            <a:ext cx="3574038" cy="268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9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20</a:t>
            </a:fld>
            <a:endParaRPr lang="en-A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3172" y="14170"/>
            <a:ext cx="6632350" cy="991687"/>
          </a:xfrm>
          <a:prstGeom prst="rect">
            <a:avLst/>
          </a:prstGeom>
        </p:spPr>
        <p:txBody>
          <a:bodyPr vert="horz" lIns="91440" tIns="45720" rIns="18000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AU" b="1" dirty="0" smtClean="0"/>
              <a:t>Summary</a:t>
            </a:r>
            <a:endParaRPr lang="en-A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29910" y="1105982"/>
            <a:ext cx="7693295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/>
              <a:t>The Muradel Green2Black</a:t>
            </a:r>
            <a:r>
              <a:rPr lang="en-US" sz="2000" baseline="30000" dirty="0"/>
              <a:t>TM</a:t>
            </a:r>
            <a:r>
              <a:rPr lang="en-US" sz="2000" dirty="0"/>
              <a:t> technology is fully operational at pre-commercial scale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/>
              <a:t>EPA, </a:t>
            </a:r>
            <a:r>
              <a:rPr lang="en-US" sz="2000" dirty="0" err="1"/>
              <a:t>SafeWork</a:t>
            </a:r>
            <a:r>
              <a:rPr lang="en-US" sz="2000" dirty="0"/>
              <a:t> SA and PIRSA permits issued for full operation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/>
              <a:t>Existing SCWR at the MDP is available to feasibility study trials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/>
              <a:t>New SCWRs will be manufactured in Whyalla and located internationally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Southern Oil Refinery </a:t>
            </a:r>
            <a:r>
              <a:rPr lang="en-US" sz="2000" dirty="0"/>
              <a:t>ready to receive green crudes and biocrudes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/>
              <a:t>Continuous lipid production from marine </a:t>
            </a:r>
            <a:r>
              <a:rPr lang="en-US" sz="2000" dirty="0" smtClean="0"/>
              <a:t>microalgae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r>
              <a:rPr lang="en-US" sz="2000" dirty="0" smtClean="0"/>
              <a:t>By </a:t>
            </a:r>
            <a:r>
              <a:rPr lang="en-US" sz="2000" dirty="0"/>
              <a:t>2020, Muradel aims to operate a commercial plant in Whyalla (non-biosolids feedstocks) and in Melbourne (World’s first biosolids to biocrude processing plant).</a:t>
            </a:r>
          </a:p>
        </p:txBody>
      </p:sp>
    </p:spTree>
    <p:extLst>
      <p:ext uri="{BB962C8B-B14F-4D97-AF65-F5344CB8AC3E}">
        <p14:creationId xmlns:p14="http://schemas.microsoft.com/office/powerpoint/2010/main" val="20870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451" y="17129"/>
            <a:ext cx="6642219" cy="1033749"/>
          </a:xfrm>
        </p:spPr>
        <p:txBody>
          <a:bodyPr rIns="180000"/>
          <a:lstStyle/>
          <a:p>
            <a:pPr algn="r"/>
            <a:r>
              <a:rPr lang="en-US" b="1" dirty="0" smtClean="0"/>
              <a:t>Partners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21</a:t>
            </a:fld>
            <a:endParaRPr lang="en-AU" dirty="0"/>
          </a:p>
        </p:txBody>
      </p:sp>
      <p:grpSp>
        <p:nvGrpSpPr>
          <p:cNvPr id="11" name="Group 10"/>
          <p:cNvGrpSpPr/>
          <p:nvPr/>
        </p:nvGrpSpPr>
        <p:grpSpPr>
          <a:xfrm>
            <a:off x="212534" y="1618182"/>
            <a:ext cx="8723131" cy="4492620"/>
            <a:chOff x="197936" y="1282405"/>
            <a:chExt cx="8723131" cy="44926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157" y="1282405"/>
              <a:ext cx="1642840" cy="94943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4019" y="4230104"/>
              <a:ext cx="2190651" cy="154492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10425" y="1425501"/>
              <a:ext cx="3547887" cy="80633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8695" y="1457139"/>
              <a:ext cx="2794000" cy="774700"/>
            </a:xfrm>
            <a:prstGeom prst="rect">
              <a:avLst/>
            </a:prstGeom>
          </p:spPr>
        </p:pic>
        <p:pic>
          <p:nvPicPr>
            <p:cNvPr id="12" name="Picture 11" descr="UoA_logo_col_horz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1851" y="4481337"/>
              <a:ext cx="2104984" cy="12936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08600" y="4481337"/>
              <a:ext cx="3378200" cy="7493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10314" y="2622875"/>
              <a:ext cx="1742886" cy="12936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7936" y="2791346"/>
              <a:ext cx="1905000" cy="1092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50700" y="2622875"/>
              <a:ext cx="2170367" cy="134356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0425" y="2758329"/>
              <a:ext cx="2352370" cy="1125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6508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Contact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CONFIDENTIAL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B720-9585-414E-BBFC-E323B3C9573E}" type="slidenum">
              <a:rPr lang="en-AU" smtClean="0"/>
              <a:t>22</a:t>
            </a:fld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869306" y="1221307"/>
            <a:ext cx="7693295" cy="524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dirty="0" smtClean="0"/>
              <a:t>Please visit our website for further information about Muradel’s capabilities:</a:t>
            </a:r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endParaRPr lang="en-US" sz="1400" dirty="0"/>
          </a:p>
          <a:p>
            <a:pPr algn="ctr"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2400" dirty="0" smtClean="0">
                <a:hlinkClick r:id="rId2"/>
              </a:rPr>
              <a:t>www.muradel.com.au</a:t>
            </a:r>
            <a:endParaRPr lang="en-US" sz="2400" dirty="0" smtClean="0"/>
          </a:p>
          <a:p>
            <a:pPr marL="342900" indent="-342900">
              <a:lnSpc>
                <a:spcPct val="150000"/>
              </a:lnSpc>
              <a:buClr>
                <a:srgbClr val="008000"/>
              </a:buClr>
              <a:buSzPct val="150000"/>
              <a:buFont typeface="Arial"/>
              <a:buChar char="•"/>
            </a:pPr>
            <a:endParaRPr lang="en-US" sz="1400" dirty="0" smtClean="0"/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2000" dirty="0" smtClean="0"/>
              <a:t>For financial and technical information please contact:</a:t>
            </a: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2400" b="1" dirty="0" smtClean="0">
                <a:solidFill>
                  <a:srgbClr val="2144AB"/>
                </a:solidFill>
              </a:rPr>
              <a:t>					David Lewis PhD</a:t>
            </a:r>
            <a:endParaRPr lang="en-US" sz="2400" b="1" dirty="0">
              <a:solidFill>
                <a:srgbClr val="2144AB"/>
              </a:solidFill>
            </a:endParaRP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600" dirty="0" smtClean="0">
                <a:solidFill>
                  <a:srgbClr val="2144AB"/>
                </a:solidFill>
              </a:rPr>
              <a:t>					Chief </a:t>
            </a:r>
            <a:r>
              <a:rPr lang="en-US" sz="1600" dirty="0">
                <a:solidFill>
                  <a:srgbClr val="2144AB"/>
                </a:solidFill>
              </a:rPr>
              <a:t>Executive Officer</a:t>
            </a: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600" dirty="0" smtClean="0">
                <a:solidFill>
                  <a:srgbClr val="2144AB"/>
                </a:solidFill>
              </a:rPr>
              <a:t>					Suite </a:t>
            </a:r>
            <a:r>
              <a:rPr lang="en-US" sz="1600" dirty="0">
                <a:solidFill>
                  <a:srgbClr val="2144AB"/>
                </a:solidFill>
              </a:rPr>
              <a:t>1, 1401 Burke Road</a:t>
            </a: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600" dirty="0" smtClean="0">
                <a:solidFill>
                  <a:srgbClr val="2144AB"/>
                </a:solidFill>
              </a:rPr>
              <a:t>					Kew </a:t>
            </a:r>
            <a:r>
              <a:rPr lang="en-US" sz="1600" dirty="0">
                <a:solidFill>
                  <a:srgbClr val="2144AB"/>
                </a:solidFill>
              </a:rPr>
              <a:t>East, Victoria 3102</a:t>
            </a: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600" dirty="0" smtClean="0">
                <a:solidFill>
                  <a:srgbClr val="2144AB"/>
                </a:solidFill>
              </a:rPr>
              <a:t>					</a:t>
            </a:r>
            <a:r>
              <a:rPr lang="en-US" sz="1600" dirty="0" err="1" smtClean="0">
                <a:solidFill>
                  <a:srgbClr val="2144AB"/>
                </a:solidFill>
              </a:rPr>
              <a:t>ph</a:t>
            </a:r>
            <a:r>
              <a:rPr lang="en-US" sz="1600" dirty="0">
                <a:solidFill>
                  <a:srgbClr val="2144AB"/>
                </a:solidFill>
              </a:rPr>
              <a:t>: </a:t>
            </a:r>
            <a:r>
              <a:rPr lang="en-US" sz="1600" dirty="0" smtClean="0">
                <a:solidFill>
                  <a:srgbClr val="2144AB"/>
                </a:solidFill>
              </a:rPr>
              <a:t>+</a:t>
            </a:r>
            <a:r>
              <a:rPr lang="en-US" sz="1600" dirty="0">
                <a:solidFill>
                  <a:srgbClr val="2144AB"/>
                </a:solidFill>
              </a:rPr>
              <a:t>61 8 8645 5683</a:t>
            </a:r>
            <a:endParaRPr lang="en-US" sz="1600" dirty="0">
              <a:solidFill>
                <a:srgbClr val="2144AB"/>
              </a:solidFill>
            </a:endParaRP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600" dirty="0" smtClean="0">
                <a:solidFill>
                  <a:srgbClr val="2144AB"/>
                </a:solidFill>
              </a:rPr>
              <a:t>					</a:t>
            </a:r>
            <a:r>
              <a:rPr lang="en-US" sz="1600" dirty="0" err="1" smtClean="0">
                <a:solidFill>
                  <a:srgbClr val="2144AB"/>
                </a:solidFill>
              </a:rPr>
              <a:t>mb</a:t>
            </a:r>
            <a:r>
              <a:rPr lang="en-US" sz="1600" dirty="0">
                <a:solidFill>
                  <a:srgbClr val="2144AB"/>
                </a:solidFill>
              </a:rPr>
              <a:t>: +61 411 161 325</a:t>
            </a: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600" dirty="0" smtClean="0">
                <a:solidFill>
                  <a:srgbClr val="2144AB"/>
                </a:solidFill>
              </a:rPr>
              <a:t>					SKYPE</a:t>
            </a:r>
            <a:r>
              <a:rPr lang="en-US" sz="1600" dirty="0">
                <a:solidFill>
                  <a:srgbClr val="2144AB"/>
                </a:solidFill>
              </a:rPr>
              <a:t>: </a:t>
            </a:r>
            <a:r>
              <a:rPr lang="en-US" sz="1600" dirty="0" err="1">
                <a:solidFill>
                  <a:srgbClr val="2144AB"/>
                </a:solidFill>
              </a:rPr>
              <a:t>drdmlewis</a:t>
            </a:r>
            <a:endParaRPr lang="en-US" sz="1600" dirty="0">
              <a:solidFill>
                <a:srgbClr val="2144AB"/>
              </a:solidFill>
            </a:endParaRPr>
          </a:p>
          <a:p>
            <a:pPr>
              <a:lnSpc>
                <a:spcPct val="150000"/>
              </a:lnSpc>
              <a:buClr>
                <a:srgbClr val="008000"/>
              </a:buClr>
              <a:buSzPct val="150000"/>
            </a:pPr>
            <a:r>
              <a:rPr lang="en-US" sz="1400" dirty="0" smtClean="0"/>
              <a:t> </a:t>
            </a:r>
            <a:endParaRPr lang="en-US" sz="1400" dirty="0"/>
          </a:p>
        </p:txBody>
      </p:sp>
      <p:pic>
        <p:nvPicPr>
          <p:cNvPr id="8" name="Picture 7" descr="IMG_3608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85" y="3562254"/>
            <a:ext cx="1943319" cy="25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20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14191</TotalTime>
  <Words>987</Words>
  <Application>Microsoft Macintosh PowerPoint</Application>
  <PresentationFormat>On-screen Show (4:3)</PresentationFormat>
  <Paragraphs>144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Custom Design</vt:lpstr>
      <vt:lpstr>Office Theme</vt:lpstr>
      <vt:lpstr>1_Custom Design</vt:lpstr>
      <vt:lpstr>PowerPoint Presentation</vt:lpstr>
      <vt:lpstr>Overview</vt:lpstr>
      <vt:lpstr>Site locations</vt:lpstr>
      <vt:lpstr>Scale 2009 - 2012</vt:lpstr>
      <vt:lpstr>Scale 2014</vt:lpstr>
      <vt:lpstr>Scale 2011 &amp; 2014</vt:lpstr>
      <vt:lpstr>End 2014 (Crude oil price plummets) </vt:lpstr>
      <vt:lpstr>2016</vt:lpstr>
      <vt:lpstr>PowerPoint Presentation</vt:lpstr>
      <vt:lpstr>PowerPoint Presentation</vt:lpstr>
      <vt:lpstr>PowerPoint Presentation</vt:lpstr>
      <vt:lpstr>Kerogen products</vt:lpstr>
      <vt:lpstr>Kerogen products</vt:lpstr>
      <vt:lpstr>PowerPoint Presentation</vt:lpstr>
      <vt:lpstr>Hydrothermal Liquefaction </vt:lpstr>
      <vt:lpstr>Tyre crumb trial</vt:lpstr>
      <vt:lpstr>PowerPoint Presentation</vt:lpstr>
      <vt:lpstr>PowerPoint Presentation</vt:lpstr>
      <vt:lpstr>PowerPoint Presentation</vt:lpstr>
      <vt:lpstr>PowerPoint Presentation</vt:lpstr>
      <vt:lpstr>Partners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Stevie Summers</dc:creator>
  <cp:lastModifiedBy>The University of Adelaide</cp:lastModifiedBy>
  <cp:revision>399</cp:revision>
  <cp:lastPrinted>2015-03-16T06:59:42Z</cp:lastPrinted>
  <dcterms:created xsi:type="dcterms:W3CDTF">2013-06-04T04:55:33Z</dcterms:created>
  <dcterms:modified xsi:type="dcterms:W3CDTF">2016-06-13T05:52:29Z</dcterms:modified>
</cp:coreProperties>
</file>