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6" r:id="rId1"/>
  </p:sldMasterIdLst>
  <p:notesMasterIdLst>
    <p:notesMasterId r:id="rId30"/>
  </p:notesMasterIdLst>
  <p:handoutMasterIdLst>
    <p:handoutMasterId r:id="rId31"/>
  </p:handoutMasterIdLst>
  <p:sldIdLst>
    <p:sldId id="256" r:id="rId2"/>
    <p:sldId id="390" r:id="rId3"/>
    <p:sldId id="393" r:id="rId4"/>
    <p:sldId id="414" r:id="rId5"/>
    <p:sldId id="423" r:id="rId6"/>
    <p:sldId id="424" r:id="rId7"/>
    <p:sldId id="415" r:id="rId8"/>
    <p:sldId id="416" r:id="rId9"/>
    <p:sldId id="417" r:id="rId10"/>
    <p:sldId id="425" r:id="rId11"/>
    <p:sldId id="351" r:id="rId12"/>
    <p:sldId id="352" r:id="rId13"/>
    <p:sldId id="350" r:id="rId14"/>
    <p:sldId id="353" r:id="rId15"/>
    <p:sldId id="354" r:id="rId16"/>
    <p:sldId id="371" r:id="rId17"/>
    <p:sldId id="426" r:id="rId18"/>
    <p:sldId id="340" r:id="rId19"/>
    <p:sldId id="374" r:id="rId20"/>
    <p:sldId id="341" r:id="rId21"/>
    <p:sldId id="419" r:id="rId22"/>
    <p:sldId id="359" r:id="rId23"/>
    <p:sldId id="342" r:id="rId24"/>
    <p:sldId id="366" r:id="rId25"/>
    <p:sldId id="367" r:id="rId26"/>
    <p:sldId id="355" r:id="rId27"/>
    <p:sldId id="369" r:id="rId28"/>
    <p:sldId id="258" r:id="rId29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17">
          <p15:clr>
            <a:srgbClr val="A4A3A4"/>
          </p15:clr>
        </p15:guide>
        <p15:guide id="2" pos="3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va Kubičková" initials="IK" lastIdx="2" clrIdx="0"/>
  <p:cmAuthor id="1" name="David Kubička" initials="DK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47"/>
    <a:srgbClr val="676D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0" autoAdjust="0"/>
    <p:restoredTop sz="97336" autoAdjust="0"/>
  </p:normalViewPr>
  <p:slideViewPr>
    <p:cSldViewPr>
      <p:cViewPr varScale="1">
        <p:scale>
          <a:sx n="104" d="100"/>
          <a:sy n="104" d="100"/>
        </p:scale>
        <p:origin x="264" y="96"/>
      </p:cViewPr>
      <p:guideLst>
        <p:guide orient="horz" pos="1117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2" d="100"/>
          <a:sy n="42" d="100"/>
        </p:scale>
        <p:origin x="-1588" y="-8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6-08T11:04:39.360" idx="9">
    <p:pos x="10" y="10"/>
    <p:text>Aktualizovat údaje
doplnit Venice, Congo, 
Diamond Green Diesel 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6-08T11:35:42.187" idx="10">
    <p:pos x="10" y="10"/>
    <p:text>Upravit schema z estru vznika nC18 a kyselina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05652F1-9BBF-4D4D-B225-1A63639384D2}" type="datetimeFigureOut">
              <a:rPr lang="cs-CZ"/>
              <a:pPr>
                <a:defRPr/>
              </a:pPr>
              <a:t>26. 8. 2015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012A1CD-2493-430D-BD8C-55F00C73162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389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C08CC-D2E7-47C3-85A6-0BC1896C0444}" type="datetimeFigureOut">
              <a:rPr lang="en-US" smtClean="0"/>
              <a:pPr/>
              <a:t>8/26/2015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2C4D7-F74C-4AE6-A4A1-4F2B02C881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78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3543151"/>
            <a:ext cx="7632848" cy="1470025"/>
          </a:xfrm>
        </p:spPr>
        <p:txBody>
          <a:bodyPr anchor="t">
            <a:normAutofit/>
          </a:bodyPr>
          <a:lstStyle>
            <a:lvl1pPr>
              <a:defRPr sz="3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74424" y="5166336"/>
            <a:ext cx="6328792" cy="71093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 baseline="0">
                <a:solidFill>
                  <a:srgbClr val="676D6F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91E09-C170-403E-AE88-AE42F9D7D807}" type="datetimeFigureOut">
              <a:rPr lang="cs-CZ" smtClean="0"/>
              <a:pPr>
                <a:defRPr/>
              </a:pPr>
              <a:t>26. 8. 2015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1D7AAD95-D44C-481B-BEED-8E6008F9B60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553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630000" y="836712"/>
            <a:ext cx="8075613" cy="719137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CE08F-098F-4ABA-918B-C0CA7F0B7DA7}" type="datetimeFigureOut">
              <a:rPr lang="cs-CZ" smtClean="0"/>
              <a:pPr>
                <a:defRPr/>
              </a:pPr>
              <a:t>26. 8. 2015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smtClean="0"/>
              <a:t>Stránka </a:t>
            </a:r>
            <a:fld id="{661811D6-D7A9-41A0-A2B0-F6684C87241D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sp>
        <p:nvSpPr>
          <p:cNvPr id="8" name="Zástupný symbol pro obsah 2"/>
          <p:cNvSpPr>
            <a:spLocks noGrp="1" noChangeAspect="1"/>
          </p:cNvSpPr>
          <p:nvPr>
            <p:ph idx="1"/>
          </p:nvPr>
        </p:nvSpPr>
        <p:spPr>
          <a:xfrm>
            <a:off x="630000" y="1828800"/>
            <a:ext cx="8002800" cy="4266000"/>
          </a:xfrm>
        </p:spPr>
        <p:txBody>
          <a:bodyPr/>
          <a:lstStyle>
            <a:lvl1pPr marL="0" indent="0">
              <a:buClr>
                <a:schemeClr val="bg1"/>
              </a:buClr>
              <a:buSzPct val="25000"/>
              <a:buFont typeface="Frutiger Linotype" pitchFamily="34" charset="-18"/>
              <a:buChar char="."/>
              <a:defRPr sz="2600"/>
            </a:lvl1pPr>
            <a:lvl2pPr marL="2063750" indent="-271463">
              <a:buClr>
                <a:schemeClr val="bg2">
                  <a:lumMod val="40000"/>
                  <a:lumOff val="60000"/>
                </a:schemeClr>
              </a:buClr>
              <a:buFont typeface="Arial" pitchFamily="34" charset="0"/>
              <a:buChar char="█"/>
              <a:defRPr/>
            </a:lvl2pPr>
            <a:lvl3pPr marL="3313113" indent="-80963">
              <a:buClr>
                <a:schemeClr val="bg2">
                  <a:lumMod val="40000"/>
                  <a:lumOff val="60000"/>
                </a:schemeClr>
              </a:buClr>
              <a:buFont typeface="Frutiger Linotype" pitchFamily="34" charset="-18"/>
              <a:buChar char="l"/>
              <a:defRPr/>
            </a:lvl3pPr>
            <a:lvl4pPr>
              <a:buNone/>
              <a:defRPr/>
            </a:lvl4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1046963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spcAft>
                <a:spcPts val="3000"/>
              </a:spcAft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48000" y="1772816"/>
            <a:ext cx="3884240" cy="4525963"/>
          </a:xfrm>
        </p:spPr>
        <p:txBody>
          <a:bodyPr/>
          <a:lstStyle>
            <a:lvl1pPr marL="0" indent="0">
              <a:spcBef>
                <a:spcPts val="2600"/>
              </a:spcBef>
              <a:spcAft>
                <a:spcPts val="0"/>
              </a:spcAft>
              <a:buClr>
                <a:srgbClr val="002147"/>
              </a:buClr>
              <a:buSzPct val="25000"/>
              <a:buFontTx/>
              <a:buNone/>
              <a:tabLst/>
              <a:defRPr sz="2800">
                <a:latin typeface="+mj-lt"/>
              </a:defRPr>
            </a:lvl1pPr>
            <a:lvl2pPr marL="266700" indent="266700">
              <a:spcBef>
                <a:spcPts val="600"/>
              </a:spcBef>
              <a:buClr>
                <a:schemeClr val="bg2">
                  <a:lumMod val="40000"/>
                  <a:lumOff val="60000"/>
                </a:schemeClr>
              </a:buClr>
              <a:buFont typeface="Arial" pitchFamily="34" charset="0"/>
              <a:buChar char="█"/>
              <a:defRPr sz="2400"/>
            </a:lvl2pPr>
            <a:lvl3pPr marL="715963" indent="180975">
              <a:spcBef>
                <a:spcPts val="300"/>
              </a:spcBef>
              <a:buClr>
                <a:schemeClr val="bg2">
                  <a:lumMod val="40000"/>
                  <a:lumOff val="60000"/>
                </a:schemeClr>
              </a:buClr>
              <a:buFont typeface="Frutiger Linotype" pitchFamily="34" charset="-18"/>
              <a:buChar char="l"/>
              <a:defRPr lang="cs-CZ" sz="2000" b="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37856" y="1782213"/>
            <a:ext cx="4038600" cy="4525963"/>
          </a:xfrm>
        </p:spPr>
        <p:txBody>
          <a:bodyPr/>
          <a:lstStyle>
            <a:lvl1pPr marL="0" indent="0">
              <a:spcBef>
                <a:spcPts val="2600"/>
              </a:spcBef>
              <a:spcAft>
                <a:spcPts val="0"/>
              </a:spcAft>
              <a:buFontTx/>
              <a:buNone/>
              <a:defRPr lang="cs-CZ" sz="2800" b="1" kern="1200" dirty="0" smtClean="0">
                <a:solidFill>
                  <a:schemeClr val="tx2"/>
                </a:solidFill>
                <a:latin typeface="+mj-lt"/>
                <a:ea typeface="+mn-ea"/>
                <a:cs typeface="Arial" pitchFamily="34" charset="0"/>
              </a:defRPr>
            </a:lvl1pPr>
            <a:lvl2pPr marL="0" indent="0">
              <a:spcBef>
                <a:spcPts val="600"/>
              </a:spcBef>
              <a:buFontTx/>
              <a:buNone/>
              <a:defRPr lang="cs-CZ" sz="2400" b="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0" indent="0">
              <a:spcBef>
                <a:spcPts val="300"/>
              </a:spcBef>
              <a:spcAft>
                <a:spcPts val="0"/>
              </a:spcAft>
              <a:buFontTx/>
              <a:buNone/>
              <a:defRPr lang="cs-CZ" sz="2000" b="0" kern="12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0" lvl="0" indent="0" algn="l" rtl="0" eaLnBrk="1" fontAlgn="base" hangingPunct="1">
              <a:spcBef>
                <a:spcPts val="260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Frutiger Linotype" pitchFamily="34" charset="-18"/>
              <a:buChar char="."/>
            </a:pPr>
            <a:r>
              <a:rPr lang="cs-CZ" smtClean="0"/>
              <a:t>Kliknutím lze upravit styly předlohy textu.</a:t>
            </a:r>
          </a:p>
          <a:p>
            <a:pPr marL="0" lvl="1" indent="0" algn="l" rtl="0" eaLnBrk="1" fontAlgn="base" hangingPunct="1">
              <a:spcBef>
                <a:spcPts val="260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Frutiger Linotype" pitchFamily="34" charset="-18"/>
              <a:buChar char="."/>
            </a:pPr>
            <a:r>
              <a:rPr lang="cs-CZ" smtClean="0"/>
              <a:t>Druhá úroveň</a:t>
            </a:r>
          </a:p>
          <a:p>
            <a:pPr marL="0" lvl="2" indent="0" algn="l" rtl="0" eaLnBrk="1" fontAlgn="base" hangingPunct="1">
              <a:spcBef>
                <a:spcPts val="260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Frutiger Linotype" pitchFamily="34" charset="-18"/>
              <a:buChar char="."/>
            </a:pPr>
            <a:r>
              <a:rPr lang="cs-CZ" smtClean="0"/>
              <a:t>Třetí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928D3-DDDA-44FD-B36E-CA35CF33B526}" type="datetimeFigureOut">
              <a:rPr lang="cs-CZ" smtClean="0"/>
              <a:pPr>
                <a:defRPr/>
              </a:pPr>
              <a:t>26. 8. 2015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24B9A756-ACEC-45E2-B758-353DE612119D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6766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spcAft>
                <a:spcPts val="3000"/>
              </a:spcAft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13D36-74CB-4554-9079-6D281D1C44D9}" type="datetimeFigureOut">
              <a:rPr lang="cs-CZ" smtClean="0"/>
              <a:pPr>
                <a:defRPr/>
              </a:pPr>
              <a:t>26. 8. 2015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AD78CC1-35D1-40E2-971E-A01C75FB900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7401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F624-790D-4FA4-A931-DE974991D63B}" type="datetimeFigureOut">
              <a:rPr lang="cs-CZ" smtClean="0"/>
              <a:pPr>
                <a:defRPr/>
              </a:pPr>
              <a:t>26. 8. 2015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379A9893-1DB9-43A8-AEC8-85ED709E8D0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977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57200" y="-26988"/>
            <a:ext cx="8291513" cy="1301751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0"/>
          </p:nvPr>
        </p:nvSpPr>
        <p:spPr>
          <a:xfrm>
            <a:off x="755650" y="6518275"/>
            <a:ext cx="8388350" cy="339725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www.vuanch.cz</a:t>
            </a:r>
            <a:r>
              <a:rPr lang="en-US"/>
              <a:t>		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1"/>
          </p:nvPr>
        </p:nvSpPr>
        <p:spPr>
          <a:xfrm>
            <a:off x="7308850" y="6526213"/>
            <a:ext cx="1727200" cy="287337"/>
          </a:xfrm>
        </p:spPr>
        <p:txBody>
          <a:bodyPr/>
          <a:lstStyle>
            <a:lvl1pPr>
              <a:defRPr/>
            </a:lvl1pPr>
          </a:lstStyle>
          <a:p>
            <a:fld id="{F5302651-EC65-41CD-A4E7-AD098DB9F7DE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3055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91513" cy="1301751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0"/>
          </p:nvPr>
        </p:nvSpPr>
        <p:spPr>
          <a:xfrm>
            <a:off x="755650" y="6518275"/>
            <a:ext cx="8388350" cy="339725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www.vuanch.cz</a:t>
            </a:r>
            <a:r>
              <a:rPr lang="en-US"/>
              <a:t>		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>
          <a:xfrm>
            <a:off x="7308850" y="6526213"/>
            <a:ext cx="1727200" cy="287337"/>
          </a:xfrm>
        </p:spPr>
        <p:txBody>
          <a:bodyPr/>
          <a:lstStyle>
            <a:lvl1pPr>
              <a:defRPr/>
            </a:lvl1pPr>
          </a:lstStyle>
          <a:p>
            <a:fld id="{D5D157AF-1C0A-4374-98D2-7BFA899E10BB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267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Nadpis a diagram nebo organizační sché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91513" cy="1301751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jekt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55650" y="6518275"/>
            <a:ext cx="8388350" cy="339725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www.vuanch.cz</a:t>
            </a:r>
            <a:r>
              <a:rPr lang="en-US"/>
              <a:t>		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>
          <a:xfrm>
            <a:off x="7308850" y="6526213"/>
            <a:ext cx="1727200" cy="287337"/>
          </a:xfrm>
        </p:spPr>
        <p:txBody>
          <a:bodyPr/>
          <a:lstStyle>
            <a:lvl1pPr>
              <a:defRPr/>
            </a:lvl1pPr>
          </a:lstStyle>
          <a:p>
            <a:fld id="{C9A09DA0-01A2-4F27-9067-2A86DF17F49D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7102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-26988"/>
            <a:ext cx="8291513" cy="1301751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55650" y="6518275"/>
            <a:ext cx="8388350" cy="339725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www.vuanch.cz</a:t>
            </a:r>
            <a:r>
              <a:rPr lang="en-US"/>
              <a:t>		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>
          <a:xfrm>
            <a:off x="7308850" y="6526213"/>
            <a:ext cx="1727200" cy="287337"/>
          </a:xfrm>
        </p:spPr>
        <p:txBody>
          <a:bodyPr/>
          <a:lstStyle>
            <a:lvl1pPr>
              <a:defRPr/>
            </a:lvl1pPr>
          </a:lstStyle>
          <a:p>
            <a:fld id="{D0523D74-7D98-4A4C-B53B-4E173A64A463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5554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58CD69-82FB-4C7A-87B0-B195D328F286}" type="datetimeFigureOut">
              <a:rPr lang="cs-CZ" smtClean="0"/>
              <a:t>26. 8. 2015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307BCB7C-018A-42E1-9327-1B450324F9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0690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648000" y="836712"/>
            <a:ext cx="800280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647700" y="1827213"/>
            <a:ext cx="8002588" cy="426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Kliknutím lze upravit styly předlohy textu.</a:t>
            </a:r>
            <a:endParaRPr lang="en-US" dirty="0" smtClean="0"/>
          </a:p>
          <a:p>
            <a:pPr marL="1797050" lvl="1" indent="266700" algn="just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itchFamily="34" charset="0"/>
              <a:buChar char="█"/>
              <a:tabLst/>
            </a:pPr>
            <a:r>
              <a:rPr lang="cs-CZ" dirty="0" smtClean="0"/>
              <a:t>Druhá úroveň</a:t>
            </a:r>
          </a:p>
          <a:p>
            <a:pPr marL="3232150" lvl="2" indent="171450" algn="l" defTabSz="825500" rtl="0" eaLnBrk="1" fontAlgn="base" hangingPunct="1">
              <a:spcBef>
                <a:spcPts val="3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Frutiger Linotype" pitchFamily="34" charset="-18"/>
              <a:buChar char="l"/>
              <a:tabLst/>
            </a:pPr>
            <a:r>
              <a:rPr lang="cs-CZ" dirty="0" smtClean="0"/>
              <a:t>Třetí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51668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4001B7-6C20-4A4B-97A4-7DF2604A15B9}" type="datetimeFigureOut">
              <a:rPr lang="cs-CZ" smtClean="0"/>
              <a:pPr>
                <a:defRPr/>
              </a:pPr>
              <a:t>26. 8. 2015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46113" y="63722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cs-CZ" smtClean="0"/>
              <a:t>Stránka </a:t>
            </a:r>
            <a:fld id="{C457BE0F-F286-4A8C-A4B3-49715C56F1CC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4010" r:id="rId2"/>
    <p:sldLayoutId id="2147483992" r:id="rId3"/>
    <p:sldLayoutId id="2147483996" r:id="rId4"/>
    <p:sldLayoutId id="2147483995" r:id="rId5"/>
    <p:sldLayoutId id="2147484011" r:id="rId6"/>
    <p:sldLayoutId id="2147484012" r:id="rId7"/>
    <p:sldLayoutId id="2147484013" r:id="rId8"/>
    <p:sldLayoutId id="2147484014" r:id="rId9"/>
    <p:sldLayoutId id="2147484015" r:id="rId10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ts val="0"/>
        </a:spcBef>
        <a:spcAft>
          <a:spcPct val="0"/>
        </a:spcAft>
        <a:defRPr sz="3200" b="1" kern="1200">
          <a:solidFill>
            <a:srgbClr val="002147"/>
          </a:solidFill>
          <a:latin typeface="+mj-lt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147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147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147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147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147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147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147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02147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ts val="600"/>
        </a:spcAft>
        <a:buClr>
          <a:schemeClr val="bg1"/>
        </a:buClr>
        <a:buSzPct val="100000"/>
        <a:buFont typeface="Arial" pitchFamily="34" charset="0"/>
        <a:buNone/>
        <a:defRPr sz="2400" b="1" kern="1200">
          <a:solidFill>
            <a:schemeClr val="tx2"/>
          </a:solidFill>
          <a:latin typeface="+mj-lt"/>
          <a:ea typeface="+mn-ea"/>
          <a:cs typeface="Arial" pitchFamily="34" charset="0"/>
        </a:defRPr>
      </a:lvl1pPr>
      <a:lvl2pPr marL="712788" indent="-350838" algn="just" rtl="0" eaLnBrk="1" fontAlgn="base" hangingPunct="1">
        <a:spcBef>
          <a:spcPts val="300"/>
        </a:spcBef>
        <a:spcAft>
          <a:spcPct val="0"/>
        </a:spcAft>
        <a:buClr>
          <a:schemeClr val="bg1"/>
        </a:buClr>
        <a:buFont typeface="Frutiger Linotype" pitchFamily="34" charset="-18"/>
        <a:buNone/>
        <a:tabLst/>
        <a:defRPr lang="cs-CZ" sz="2200" b="0" kern="1200" dirty="0" smtClean="0">
          <a:solidFill>
            <a:schemeClr val="bg2">
              <a:lumMod val="50000"/>
            </a:schemeClr>
          </a:solidFill>
          <a:latin typeface="+mn-lt"/>
          <a:ea typeface="+mn-ea"/>
          <a:cs typeface="Arial" pitchFamily="34" charset="0"/>
        </a:defRPr>
      </a:lvl2pPr>
      <a:lvl3pPr marL="1165225" indent="-250825" algn="l" rtl="0" eaLnBrk="1" fontAlgn="base" hangingPunct="1">
        <a:spcBef>
          <a:spcPts val="1200"/>
        </a:spcBef>
        <a:spcAft>
          <a:spcPct val="0"/>
        </a:spcAft>
        <a:buFont typeface="Arial" pitchFamily="34" charset="0"/>
        <a:buNone/>
        <a:defRPr lang="cs-CZ" sz="1800" b="0" kern="1200" dirty="0" smtClean="0">
          <a:solidFill>
            <a:schemeClr val="bg2">
              <a:lumMod val="50000"/>
            </a:schemeClr>
          </a:solidFill>
          <a:latin typeface="+mj-lt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400" b="0" kern="1200">
          <a:solidFill>
            <a:schemeClr val="bg2">
              <a:lumMod val="50000"/>
            </a:schemeClr>
          </a:solidFill>
          <a:latin typeface="+mn-lt"/>
          <a:ea typeface="+mn-ea"/>
          <a:cs typeface="Arial" pitchFamily="34" charset="0"/>
        </a:defRPr>
      </a:lvl4pPr>
      <a:lvl5pPr marL="171450" indent="-1714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400" b="0" kern="1200">
          <a:solidFill>
            <a:schemeClr val="bg2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avid.kubicka@vuanch.c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ebb-eu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Catalytic deoxygenation</a:t>
            </a:r>
            <a:r>
              <a:rPr lang="en-US" sz="3200" b="0" dirty="0" smtClean="0"/>
              <a:t/>
            </a:r>
            <a:br>
              <a:rPr lang="en-US" sz="3200" b="0" dirty="0" smtClean="0"/>
            </a:br>
            <a:endParaRPr lang="cs-CZ" sz="2900" dirty="0" smtClean="0">
              <a:latin typeface="Arial" charset="0"/>
              <a:cs typeface="Arial" charset="0"/>
            </a:endParaRPr>
          </a:p>
        </p:txBody>
      </p:sp>
      <p:sp>
        <p:nvSpPr>
          <p:cNvPr id="12291" name="Podnadpis 2"/>
          <p:cNvSpPr>
            <a:spLocks noGrp="1"/>
          </p:cNvSpPr>
          <p:nvPr>
            <p:ph type="subTitle" idx="1"/>
          </p:nvPr>
        </p:nvSpPr>
        <p:spPr>
          <a:xfrm>
            <a:off x="674424" y="5301208"/>
            <a:ext cx="8362072" cy="720080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spcAft>
                <a:spcPts val="300"/>
              </a:spcAft>
            </a:pPr>
            <a:r>
              <a:rPr lang="en-US" sz="1400" b="1" dirty="0" smtClean="0">
                <a:solidFill>
                  <a:schemeClr val="tx2"/>
                </a:solidFill>
                <a:latin typeface="+mn-lt"/>
                <a:cs typeface="Arial" charset="0"/>
              </a:rPr>
              <a:t>27</a:t>
            </a:r>
            <a:r>
              <a:rPr lang="cs-CZ" sz="1400" b="1" dirty="0" smtClean="0">
                <a:solidFill>
                  <a:schemeClr val="tx2"/>
                </a:solidFill>
                <a:latin typeface="+mn-lt"/>
                <a:cs typeface="Arial" charset="0"/>
              </a:rPr>
              <a:t>. </a:t>
            </a:r>
            <a:r>
              <a:rPr lang="en-US" sz="1400" b="1" dirty="0">
                <a:solidFill>
                  <a:schemeClr val="tx2"/>
                </a:solidFill>
                <a:latin typeface="+mn-lt"/>
                <a:cs typeface="Arial" charset="0"/>
              </a:rPr>
              <a:t>8</a:t>
            </a:r>
            <a:r>
              <a:rPr lang="en-US" sz="1400" b="1" dirty="0" smtClean="0">
                <a:solidFill>
                  <a:schemeClr val="tx2"/>
                </a:solidFill>
                <a:latin typeface="+mn-lt"/>
                <a:cs typeface="Arial" charset="0"/>
              </a:rPr>
              <a:t>. 201</a:t>
            </a:r>
            <a:r>
              <a:rPr lang="en-US" sz="1400" b="1" dirty="0">
                <a:solidFill>
                  <a:schemeClr val="tx2"/>
                </a:solidFill>
                <a:latin typeface="+mn-lt"/>
                <a:cs typeface="Arial" charset="0"/>
              </a:rPr>
              <a:t>5</a:t>
            </a:r>
            <a:endParaRPr lang="cs-CZ" sz="1400" b="1" dirty="0" smtClean="0">
              <a:solidFill>
                <a:schemeClr val="tx2"/>
              </a:solidFill>
              <a:latin typeface="+mn-lt"/>
              <a:cs typeface="Arial" charset="0"/>
            </a:endParaRPr>
          </a:p>
          <a:p>
            <a:pPr eaLnBrk="1" hangingPunct="1">
              <a:spcBef>
                <a:spcPct val="0"/>
              </a:spcBef>
              <a:spcAft>
                <a:spcPts val="300"/>
              </a:spcAft>
            </a:pPr>
            <a:r>
              <a:rPr lang="en-US" sz="1400" b="1" dirty="0" smtClean="0">
                <a:solidFill>
                  <a:schemeClr val="tx2"/>
                </a:solidFill>
                <a:latin typeface="+mn-lt"/>
                <a:cs typeface="Arial" charset="0"/>
              </a:rPr>
              <a:t>David </a:t>
            </a:r>
            <a:r>
              <a:rPr lang="en-US" sz="1400" b="1" dirty="0" err="1" smtClean="0">
                <a:solidFill>
                  <a:schemeClr val="tx2"/>
                </a:solidFill>
                <a:latin typeface="+mn-lt"/>
                <a:cs typeface="Arial" charset="0"/>
              </a:rPr>
              <a:t>Kubi</a:t>
            </a:r>
            <a:r>
              <a:rPr lang="cs-CZ" sz="1400" b="1" dirty="0" smtClean="0">
                <a:solidFill>
                  <a:schemeClr val="tx2"/>
                </a:solidFill>
                <a:latin typeface="+mn-lt"/>
                <a:cs typeface="Arial" charset="0"/>
              </a:rPr>
              <a:t>č</a:t>
            </a:r>
            <a:r>
              <a:rPr lang="en-US" sz="1400" b="1" dirty="0" err="1" smtClean="0">
                <a:solidFill>
                  <a:schemeClr val="tx2"/>
                </a:solidFill>
                <a:latin typeface="+mn-lt"/>
                <a:cs typeface="Arial" charset="0"/>
              </a:rPr>
              <a:t>ka</a:t>
            </a:r>
            <a:r>
              <a:rPr lang="en-US" sz="1400" b="1" dirty="0" smtClean="0">
                <a:solidFill>
                  <a:schemeClr val="tx2"/>
                </a:solidFill>
                <a:latin typeface="+mn-lt"/>
                <a:cs typeface="Arial" charset="0"/>
              </a:rPr>
              <a:t> – V</a:t>
            </a:r>
            <a:r>
              <a:rPr lang="cs-CZ" sz="1400" b="1" dirty="0" smtClean="0">
                <a:solidFill>
                  <a:schemeClr val="tx2"/>
                </a:solidFill>
                <a:latin typeface="+mn-lt"/>
                <a:cs typeface="Arial" charset="0"/>
              </a:rPr>
              <a:t>Ú</a:t>
            </a:r>
            <a:r>
              <a:rPr lang="en-US" sz="1400" b="1" dirty="0" err="1" smtClean="0">
                <a:solidFill>
                  <a:schemeClr val="tx2"/>
                </a:solidFill>
                <a:latin typeface="+mn-lt"/>
                <a:cs typeface="Arial" charset="0"/>
              </a:rPr>
              <a:t>AnCH</a:t>
            </a:r>
            <a:r>
              <a:rPr lang="en-US" sz="1400" b="1" dirty="0" smtClean="0">
                <a:solidFill>
                  <a:schemeClr val="tx2"/>
                </a:solidFill>
                <a:latin typeface="+mn-lt"/>
                <a:cs typeface="Arial" charset="0"/>
              </a:rPr>
              <a:t> / UniCRE-RENTECH</a:t>
            </a:r>
            <a:r>
              <a:rPr lang="cs-CZ" sz="1400" b="1" dirty="0" smtClean="0">
                <a:solidFill>
                  <a:schemeClr val="tx2"/>
                </a:solidFill>
                <a:latin typeface="+mn-lt"/>
                <a:cs typeface="Arial" charset="0"/>
              </a:rPr>
              <a:t>, </a:t>
            </a:r>
            <a:r>
              <a:rPr lang="cs-CZ" sz="1400" b="1" dirty="0" smtClean="0">
                <a:solidFill>
                  <a:schemeClr val="tx2"/>
                </a:solidFill>
                <a:latin typeface="+mn-lt"/>
                <a:cs typeface="Arial" charset="0"/>
                <a:hlinkClick r:id="rId2"/>
              </a:rPr>
              <a:t>david.kubicka@vuanch.cz</a:t>
            </a:r>
            <a:endParaRPr lang="en-US" sz="1400" b="1" dirty="0" smtClean="0">
              <a:solidFill>
                <a:schemeClr val="tx2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Skupina 83"/>
          <p:cNvGrpSpPr/>
          <p:nvPr/>
        </p:nvGrpSpPr>
        <p:grpSpPr>
          <a:xfrm>
            <a:off x="2771800" y="0"/>
            <a:ext cx="6480720" cy="6794500"/>
            <a:chOff x="2771800" y="0"/>
            <a:chExt cx="6480720" cy="6794500"/>
          </a:xfrm>
        </p:grpSpPr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5985144" y="3162300"/>
              <a:ext cx="106476" cy="101600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tx2">
                <a:alpha val="56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6132938" y="3060700"/>
              <a:ext cx="173222" cy="279400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chemeClr val="tx2">
                <a:alpha val="56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42"/>
            <p:cNvSpPr>
              <a:spLocks/>
            </p:cNvSpPr>
            <p:nvPr/>
          </p:nvSpPr>
          <p:spPr bwMode="auto">
            <a:xfrm>
              <a:off x="5770603" y="2781300"/>
              <a:ext cx="335319" cy="546100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chemeClr val="tx2">
                <a:alpha val="56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86"/>
            <p:cNvSpPr>
              <a:spLocks/>
            </p:cNvSpPr>
            <p:nvPr/>
          </p:nvSpPr>
          <p:spPr bwMode="auto">
            <a:xfrm>
              <a:off x="6520701" y="3251200"/>
              <a:ext cx="1366704" cy="1041400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chemeClr val="tx2">
                <a:alpha val="70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67"/>
            <p:cNvSpPr>
              <a:spLocks/>
            </p:cNvSpPr>
            <p:nvPr/>
          </p:nvSpPr>
          <p:spPr bwMode="auto">
            <a:xfrm>
              <a:off x="6976799" y="4229100"/>
              <a:ext cx="762812" cy="368300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chemeClr val="tx2">
                <a:alpha val="9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6"/>
            <p:cNvSpPr>
              <a:spLocks/>
            </p:cNvSpPr>
            <p:nvPr/>
          </p:nvSpPr>
          <p:spPr bwMode="auto">
            <a:xfrm>
              <a:off x="6908464" y="4394200"/>
              <a:ext cx="910606" cy="584200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chemeClr val="tx2">
                <a:alpha val="25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6535004" y="4775200"/>
              <a:ext cx="441795" cy="3175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chemeClr val="tx2">
                <a:alpha val="29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5784906" y="5562600"/>
              <a:ext cx="160508" cy="304800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chemeClr val="tx2">
                <a:alpha val="67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6"/>
            <p:cNvSpPr>
              <a:spLocks/>
            </p:cNvSpPr>
            <p:nvPr/>
          </p:nvSpPr>
          <p:spPr bwMode="auto">
            <a:xfrm>
              <a:off x="5422570" y="4660900"/>
              <a:ext cx="669049" cy="368300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chemeClr val="tx2">
                <a:alpha val="23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7"/>
            <p:cNvSpPr>
              <a:spLocks/>
            </p:cNvSpPr>
            <p:nvPr/>
          </p:nvSpPr>
          <p:spPr bwMode="auto">
            <a:xfrm>
              <a:off x="5945414" y="4394200"/>
              <a:ext cx="1083828" cy="495300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chemeClr val="tx2">
                <a:alpha val="68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771800" y="5422900"/>
              <a:ext cx="669049" cy="977900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chemeClr val="tx2">
                <a:alpha val="49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026071" y="5143500"/>
              <a:ext cx="1914975" cy="1511300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chemeClr val="tx2">
                <a:alpha val="21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3026071" y="5143500"/>
              <a:ext cx="1914975" cy="1511300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386817" y="3009900"/>
              <a:ext cx="629320" cy="647700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chemeClr val="tx2">
                <a:alpha val="40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803185" y="3048000"/>
              <a:ext cx="321017" cy="228600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882644" y="2451100"/>
              <a:ext cx="1058401" cy="1612900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905292" y="1155700"/>
              <a:ext cx="937623" cy="673100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chemeClr val="tx2">
                <a:alpha val="9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6441242" y="6438900"/>
              <a:ext cx="521255" cy="330200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6441242" y="6438900"/>
              <a:ext cx="521255" cy="330200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8422962" y="6680200"/>
              <a:ext cx="494238" cy="114300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5718160" y="5905500"/>
              <a:ext cx="266984" cy="457200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5718160" y="5905500"/>
              <a:ext cx="266984" cy="457200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5516332" y="4787900"/>
              <a:ext cx="1875245" cy="171450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3936677" y="3975100"/>
              <a:ext cx="1821213" cy="1727200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chemeClr val="tx2">
                <a:alpha val="67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5516332" y="4787900"/>
              <a:ext cx="1875245" cy="171450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5"/>
            <p:cNvSpPr>
              <a:spLocks/>
            </p:cNvSpPr>
            <p:nvPr/>
          </p:nvSpPr>
          <p:spPr bwMode="auto">
            <a:xfrm>
              <a:off x="4995078" y="3937000"/>
              <a:ext cx="521255" cy="368300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chemeClr val="tx2">
                <a:alpha val="16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6"/>
            <p:cNvSpPr>
              <a:spLocks/>
            </p:cNvSpPr>
            <p:nvPr/>
          </p:nvSpPr>
          <p:spPr bwMode="auto">
            <a:xfrm>
              <a:off x="5436873" y="4191000"/>
              <a:ext cx="93762" cy="12700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7"/>
            <p:cNvSpPr>
              <a:spLocks/>
            </p:cNvSpPr>
            <p:nvPr/>
          </p:nvSpPr>
          <p:spPr bwMode="auto">
            <a:xfrm>
              <a:off x="5114267" y="3556000"/>
              <a:ext cx="535557" cy="50800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chemeClr val="tx2">
                <a:alpha val="46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8"/>
            <p:cNvSpPr>
              <a:spLocks/>
            </p:cNvSpPr>
            <p:nvPr/>
          </p:nvSpPr>
          <p:spPr bwMode="auto">
            <a:xfrm>
              <a:off x="5436873" y="4191000"/>
              <a:ext cx="93762" cy="12700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41"/>
            <p:cNvSpPr>
              <a:spLocks/>
            </p:cNvSpPr>
            <p:nvPr/>
          </p:nvSpPr>
          <p:spPr bwMode="auto">
            <a:xfrm>
              <a:off x="5470246" y="3321050"/>
              <a:ext cx="1191893" cy="1409700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8"/>
            <p:cNvSpPr>
              <a:spLocks/>
            </p:cNvSpPr>
            <p:nvPr/>
          </p:nvSpPr>
          <p:spPr bwMode="auto">
            <a:xfrm>
              <a:off x="6293447" y="4000500"/>
              <a:ext cx="923320" cy="495300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50"/>
            <p:cNvSpPr>
              <a:spLocks/>
            </p:cNvSpPr>
            <p:nvPr/>
          </p:nvSpPr>
          <p:spPr bwMode="auto">
            <a:xfrm>
              <a:off x="6547717" y="4864100"/>
              <a:ext cx="870877" cy="660400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52"/>
            <p:cNvSpPr>
              <a:spLocks/>
            </p:cNvSpPr>
            <p:nvPr/>
          </p:nvSpPr>
          <p:spPr bwMode="auto">
            <a:xfrm>
              <a:off x="6547717" y="4864100"/>
              <a:ext cx="870877" cy="660400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53"/>
            <p:cNvSpPr>
              <a:spLocks/>
            </p:cNvSpPr>
            <p:nvPr/>
          </p:nvSpPr>
          <p:spPr bwMode="auto">
            <a:xfrm>
              <a:off x="6868734" y="5080000"/>
              <a:ext cx="616606" cy="50800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chemeClr val="tx2">
                <a:alpha val="15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7"/>
            <p:cNvSpPr>
              <a:spLocks/>
            </p:cNvSpPr>
            <p:nvPr/>
          </p:nvSpPr>
          <p:spPr bwMode="auto">
            <a:xfrm>
              <a:off x="7631545" y="4394200"/>
              <a:ext cx="41319" cy="12700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8"/>
            <p:cNvSpPr>
              <a:spLocks/>
            </p:cNvSpPr>
            <p:nvPr/>
          </p:nvSpPr>
          <p:spPr bwMode="auto">
            <a:xfrm>
              <a:off x="7672864" y="4406900"/>
              <a:ext cx="27016" cy="1588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59"/>
            <p:cNvSpPr>
              <a:spLocks noChangeShapeType="1"/>
            </p:cNvSpPr>
            <p:nvPr/>
          </p:nvSpPr>
          <p:spPr bwMode="auto">
            <a:xfrm flipV="1">
              <a:off x="7658562" y="4394200"/>
              <a:ext cx="41319" cy="12700"/>
            </a:xfrm>
            <a:prstGeom prst="line">
              <a:avLst/>
            </a:prstGeom>
            <a:noFill/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60"/>
            <p:cNvSpPr>
              <a:spLocks noChangeShapeType="1"/>
            </p:cNvSpPr>
            <p:nvPr/>
          </p:nvSpPr>
          <p:spPr bwMode="auto">
            <a:xfrm flipV="1">
              <a:off x="7658562" y="4394200"/>
              <a:ext cx="41319" cy="12700"/>
            </a:xfrm>
            <a:prstGeom prst="line">
              <a:avLst/>
            </a:prstGeom>
            <a:noFill/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61"/>
            <p:cNvSpPr>
              <a:spLocks/>
            </p:cNvSpPr>
            <p:nvPr/>
          </p:nvSpPr>
          <p:spPr bwMode="auto">
            <a:xfrm>
              <a:off x="7618832" y="4394200"/>
              <a:ext cx="12714" cy="1588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62"/>
            <p:cNvSpPr>
              <a:spLocks/>
            </p:cNvSpPr>
            <p:nvPr/>
          </p:nvSpPr>
          <p:spPr bwMode="auto">
            <a:xfrm>
              <a:off x="7216767" y="4241800"/>
              <a:ext cx="41319" cy="25400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63"/>
            <p:cNvSpPr>
              <a:spLocks/>
            </p:cNvSpPr>
            <p:nvPr/>
          </p:nvSpPr>
          <p:spPr bwMode="auto">
            <a:xfrm>
              <a:off x="7618832" y="4394200"/>
              <a:ext cx="12714" cy="1588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4"/>
            <p:cNvSpPr>
              <a:spLocks/>
            </p:cNvSpPr>
            <p:nvPr/>
          </p:nvSpPr>
          <p:spPr bwMode="auto">
            <a:xfrm>
              <a:off x="7216767" y="4241800"/>
              <a:ext cx="41319" cy="25400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6"/>
            <p:cNvSpPr>
              <a:spLocks/>
            </p:cNvSpPr>
            <p:nvPr/>
          </p:nvSpPr>
          <p:spPr bwMode="auto">
            <a:xfrm>
              <a:off x="7324832" y="4864100"/>
              <a:ext cx="696066" cy="800100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chemeClr val="tx2">
                <a:alpha val="53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>
              <a:off x="7485340" y="5537200"/>
              <a:ext cx="333730" cy="558800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chemeClr val="tx2">
                <a:alpha val="55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>
              <a:off x="7699881" y="5537200"/>
              <a:ext cx="963050" cy="1117600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72"/>
            <p:cNvSpPr>
              <a:spLocks/>
            </p:cNvSpPr>
            <p:nvPr/>
          </p:nvSpPr>
          <p:spPr bwMode="auto">
            <a:xfrm>
              <a:off x="7699881" y="5537200"/>
              <a:ext cx="963050" cy="1117600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73"/>
            <p:cNvSpPr>
              <a:spLocks/>
            </p:cNvSpPr>
            <p:nvPr/>
          </p:nvSpPr>
          <p:spPr bwMode="auto">
            <a:xfrm>
              <a:off x="7699881" y="5549900"/>
              <a:ext cx="387763" cy="304800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chemeClr val="tx2">
                <a:alpha val="41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74"/>
            <p:cNvSpPr>
              <a:spLocks/>
            </p:cNvSpPr>
            <p:nvPr/>
          </p:nvSpPr>
          <p:spPr bwMode="auto">
            <a:xfrm>
              <a:off x="7912832" y="5067300"/>
              <a:ext cx="937623" cy="647700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chemeClr val="tx2">
                <a:alpha val="28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7"/>
            <p:cNvSpPr>
              <a:spLocks/>
            </p:cNvSpPr>
            <p:nvPr/>
          </p:nvSpPr>
          <p:spPr bwMode="auto">
            <a:xfrm>
              <a:off x="8610487" y="5435600"/>
              <a:ext cx="578465" cy="977900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chemeClr val="tx2">
                <a:alpha val="8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79"/>
            <p:cNvSpPr>
              <a:spLocks/>
            </p:cNvSpPr>
            <p:nvPr/>
          </p:nvSpPr>
          <p:spPr bwMode="auto">
            <a:xfrm>
              <a:off x="8677233" y="5562600"/>
              <a:ext cx="489471" cy="292100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80"/>
            <p:cNvSpPr>
              <a:spLocks/>
            </p:cNvSpPr>
            <p:nvPr/>
          </p:nvSpPr>
          <p:spPr bwMode="auto">
            <a:xfrm>
              <a:off x="7525070" y="4305300"/>
              <a:ext cx="1419147" cy="939800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chemeClr val="tx2">
                <a:alpha val="9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81"/>
            <p:cNvSpPr>
              <a:spLocks/>
            </p:cNvSpPr>
            <p:nvPr/>
          </p:nvSpPr>
          <p:spPr bwMode="auto">
            <a:xfrm>
              <a:off x="8341914" y="4241800"/>
              <a:ext cx="562574" cy="533400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85"/>
            <p:cNvSpPr>
              <a:spLocks/>
            </p:cNvSpPr>
            <p:nvPr/>
          </p:nvSpPr>
          <p:spPr bwMode="auto">
            <a:xfrm>
              <a:off x="7231069" y="3149600"/>
              <a:ext cx="333730" cy="177800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chemeClr val="tx2">
                <a:alpha val="57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88"/>
            <p:cNvSpPr>
              <a:spLocks/>
            </p:cNvSpPr>
            <p:nvPr/>
          </p:nvSpPr>
          <p:spPr bwMode="auto">
            <a:xfrm>
              <a:off x="7297815" y="2857500"/>
              <a:ext cx="723082" cy="50800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chemeClr val="tx2">
                <a:alpha val="18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89"/>
            <p:cNvSpPr>
              <a:spLocks/>
            </p:cNvSpPr>
            <p:nvPr/>
          </p:nvSpPr>
          <p:spPr bwMode="auto">
            <a:xfrm>
              <a:off x="7699881" y="3340100"/>
              <a:ext cx="1539926" cy="1473200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92"/>
            <p:cNvSpPr>
              <a:spLocks/>
            </p:cNvSpPr>
            <p:nvPr/>
          </p:nvSpPr>
          <p:spPr bwMode="auto">
            <a:xfrm>
              <a:off x="7685578" y="2819400"/>
              <a:ext cx="1152163" cy="9525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chemeClr val="tx2">
                <a:alpha val="37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93"/>
            <p:cNvSpPr>
              <a:spLocks/>
            </p:cNvSpPr>
            <p:nvPr/>
          </p:nvSpPr>
          <p:spPr bwMode="auto">
            <a:xfrm>
              <a:off x="7283513" y="2552700"/>
              <a:ext cx="843860" cy="44450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96"/>
            <p:cNvSpPr>
              <a:spLocks/>
            </p:cNvSpPr>
            <p:nvPr/>
          </p:nvSpPr>
          <p:spPr bwMode="auto">
            <a:xfrm>
              <a:off x="7458324" y="2222500"/>
              <a:ext cx="535557" cy="393700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chemeClr val="tx2">
                <a:alpha val="49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97"/>
            <p:cNvSpPr>
              <a:spLocks/>
            </p:cNvSpPr>
            <p:nvPr/>
          </p:nvSpPr>
          <p:spPr bwMode="auto">
            <a:xfrm>
              <a:off x="7471037" y="0"/>
              <a:ext cx="1781483" cy="34925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chemeClr val="tx2">
                <a:alpha val="8000"/>
              </a:schemeClr>
            </a:solidFill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00"/>
            <p:cNvSpPr>
              <a:spLocks/>
            </p:cNvSpPr>
            <p:nvPr/>
          </p:nvSpPr>
          <p:spPr bwMode="auto">
            <a:xfrm>
              <a:off x="6814701" y="228600"/>
              <a:ext cx="1272942" cy="2019300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chemeClr val="tx2">
                <a:alpha val="38000"/>
              </a:schemeClr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01"/>
            <p:cNvSpPr>
              <a:spLocks/>
            </p:cNvSpPr>
            <p:nvPr/>
          </p:nvSpPr>
          <p:spPr bwMode="auto">
            <a:xfrm>
              <a:off x="6132938" y="508000"/>
              <a:ext cx="1098131" cy="2692400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chemeClr val="tx2"/>
            </a:solidFill>
            <a:ln w="15875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04"/>
            <p:cNvSpPr>
              <a:spLocks/>
            </p:cNvSpPr>
            <p:nvPr/>
          </p:nvSpPr>
          <p:spPr bwMode="auto">
            <a:xfrm>
              <a:off x="5462300" y="12700"/>
              <a:ext cx="2129516" cy="2679700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chemeClr val="tx2">
                <a:alpha val="59000"/>
              </a:schemeClr>
            </a:solidFill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VÚAnCh</a:t>
            </a:r>
            <a:r>
              <a:rPr lang="cs-CZ" dirty="0" smtClean="0"/>
              <a:t> - UniCRE</a:t>
            </a:r>
            <a:endParaRPr lang="en-US" dirty="0"/>
          </a:p>
        </p:txBody>
      </p:sp>
      <p:sp>
        <p:nvSpPr>
          <p:cNvPr id="114" name="Freeform 48"/>
          <p:cNvSpPr>
            <a:spLocks noChangeAspect="1"/>
          </p:cNvSpPr>
          <p:nvPr/>
        </p:nvSpPr>
        <p:spPr bwMode="auto">
          <a:xfrm>
            <a:off x="3563888" y="3193504"/>
            <a:ext cx="5539928" cy="2971800"/>
          </a:xfrm>
          <a:custGeom>
            <a:avLst/>
            <a:gdLst>
              <a:gd name="T0" fmla="*/ 497 w 581"/>
              <a:gd name="T1" fmla="*/ 248 h 312"/>
              <a:gd name="T2" fmla="*/ 531 w 581"/>
              <a:gd name="T3" fmla="*/ 200 h 312"/>
              <a:gd name="T4" fmla="*/ 556 w 581"/>
              <a:gd name="T5" fmla="*/ 176 h 312"/>
              <a:gd name="T6" fmla="*/ 581 w 581"/>
              <a:gd name="T7" fmla="*/ 152 h 312"/>
              <a:gd name="T8" fmla="*/ 564 w 581"/>
              <a:gd name="T9" fmla="*/ 120 h 312"/>
              <a:gd name="T10" fmla="*/ 522 w 581"/>
              <a:gd name="T11" fmla="*/ 112 h 312"/>
              <a:gd name="T12" fmla="*/ 480 w 581"/>
              <a:gd name="T13" fmla="*/ 104 h 312"/>
              <a:gd name="T14" fmla="*/ 463 w 581"/>
              <a:gd name="T15" fmla="*/ 80 h 312"/>
              <a:gd name="T16" fmla="*/ 413 w 581"/>
              <a:gd name="T17" fmla="*/ 64 h 312"/>
              <a:gd name="T18" fmla="*/ 413 w 581"/>
              <a:gd name="T19" fmla="*/ 88 h 312"/>
              <a:gd name="T20" fmla="*/ 387 w 581"/>
              <a:gd name="T21" fmla="*/ 104 h 312"/>
              <a:gd name="T22" fmla="*/ 345 w 581"/>
              <a:gd name="T23" fmla="*/ 72 h 312"/>
              <a:gd name="T24" fmla="*/ 354 w 581"/>
              <a:gd name="T25" fmla="*/ 40 h 312"/>
              <a:gd name="T26" fmla="*/ 312 w 581"/>
              <a:gd name="T27" fmla="*/ 40 h 312"/>
              <a:gd name="T28" fmla="*/ 269 w 581"/>
              <a:gd name="T29" fmla="*/ 24 h 312"/>
              <a:gd name="T30" fmla="*/ 227 w 581"/>
              <a:gd name="T31" fmla="*/ 0 h 312"/>
              <a:gd name="T32" fmla="*/ 227 w 581"/>
              <a:gd name="T33" fmla="*/ 24 h 312"/>
              <a:gd name="T34" fmla="*/ 202 w 581"/>
              <a:gd name="T35" fmla="*/ 8 h 312"/>
              <a:gd name="T36" fmla="*/ 168 w 581"/>
              <a:gd name="T37" fmla="*/ 8 h 312"/>
              <a:gd name="T38" fmla="*/ 160 w 581"/>
              <a:gd name="T39" fmla="*/ 40 h 312"/>
              <a:gd name="T40" fmla="*/ 118 w 581"/>
              <a:gd name="T41" fmla="*/ 56 h 312"/>
              <a:gd name="T42" fmla="*/ 76 w 581"/>
              <a:gd name="T43" fmla="*/ 80 h 312"/>
              <a:gd name="T44" fmla="*/ 34 w 581"/>
              <a:gd name="T45" fmla="*/ 88 h 312"/>
              <a:gd name="T46" fmla="*/ 0 w 581"/>
              <a:gd name="T47" fmla="*/ 112 h 312"/>
              <a:gd name="T48" fmla="*/ 34 w 581"/>
              <a:gd name="T49" fmla="*/ 152 h 312"/>
              <a:gd name="T50" fmla="*/ 25 w 581"/>
              <a:gd name="T51" fmla="*/ 176 h 312"/>
              <a:gd name="T52" fmla="*/ 84 w 581"/>
              <a:gd name="T53" fmla="*/ 224 h 312"/>
              <a:gd name="T54" fmla="*/ 160 w 581"/>
              <a:gd name="T55" fmla="*/ 280 h 312"/>
              <a:gd name="T56" fmla="*/ 152 w 581"/>
              <a:gd name="T57" fmla="*/ 288 h 312"/>
              <a:gd name="T58" fmla="*/ 194 w 581"/>
              <a:gd name="T59" fmla="*/ 312 h 312"/>
              <a:gd name="T60" fmla="*/ 244 w 581"/>
              <a:gd name="T61" fmla="*/ 296 h 312"/>
              <a:gd name="T62" fmla="*/ 269 w 581"/>
              <a:gd name="T63" fmla="*/ 248 h 312"/>
              <a:gd name="T64" fmla="*/ 345 w 581"/>
              <a:gd name="T65" fmla="*/ 272 h 312"/>
              <a:gd name="T66" fmla="*/ 430 w 581"/>
              <a:gd name="T67" fmla="*/ 272 h 312"/>
              <a:gd name="T68" fmla="*/ 430 w 581"/>
              <a:gd name="T69" fmla="*/ 280 h 312"/>
              <a:gd name="T70" fmla="*/ 455 w 581"/>
              <a:gd name="T71" fmla="*/ 248 h 312"/>
              <a:gd name="T72" fmla="*/ 497 w 581"/>
              <a:gd name="T73" fmla="*/ 248 h 31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581" h="312">
                <a:moveTo>
                  <a:pt x="497" y="248"/>
                </a:moveTo>
                <a:lnTo>
                  <a:pt x="531" y="200"/>
                </a:lnTo>
                <a:lnTo>
                  <a:pt x="556" y="176"/>
                </a:lnTo>
                <a:lnTo>
                  <a:pt x="581" y="152"/>
                </a:lnTo>
                <a:lnTo>
                  <a:pt x="564" y="120"/>
                </a:lnTo>
                <a:lnTo>
                  <a:pt x="522" y="112"/>
                </a:lnTo>
                <a:lnTo>
                  <a:pt x="480" y="104"/>
                </a:lnTo>
                <a:lnTo>
                  <a:pt x="463" y="80"/>
                </a:lnTo>
                <a:lnTo>
                  <a:pt x="413" y="64"/>
                </a:lnTo>
                <a:lnTo>
                  <a:pt x="413" y="88"/>
                </a:lnTo>
                <a:lnTo>
                  <a:pt x="387" y="104"/>
                </a:lnTo>
                <a:lnTo>
                  <a:pt x="345" y="72"/>
                </a:lnTo>
                <a:lnTo>
                  <a:pt x="354" y="40"/>
                </a:lnTo>
                <a:lnTo>
                  <a:pt x="312" y="40"/>
                </a:lnTo>
                <a:lnTo>
                  <a:pt x="269" y="24"/>
                </a:lnTo>
                <a:lnTo>
                  <a:pt x="227" y="0"/>
                </a:lnTo>
                <a:lnTo>
                  <a:pt x="227" y="24"/>
                </a:lnTo>
                <a:lnTo>
                  <a:pt x="202" y="8"/>
                </a:lnTo>
                <a:lnTo>
                  <a:pt x="168" y="8"/>
                </a:lnTo>
                <a:lnTo>
                  <a:pt x="160" y="40"/>
                </a:lnTo>
                <a:lnTo>
                  <a:pt x="118" y="56"/>
                </a:lnTo>
                <a:lnTo>
                  <a:pt x="76" y="80"/>
                </a:lnTo>
                <a:lnTo>
                  <a:pt x="34" y="88"/>
                </a:lnTo>
                <a:lnTo>
                  <a:pt x="0" y="112"/>
                </a:lnTo>
                <a:lnTo>
                  <a:pt x="34" y="152"/>
                </a:lnTo>
                <a:lnTo>
                  <a:pt x="25" y="176"/>
                </a:lnTo>
                <a:lnTo>
                  <a:pt x="84" y="224"/>
                </a:lnTo>
                <a:lnTo>
                  <a:pt x="160" y="280"/>
                </a:lnTo>
                <a:lnTo>
                  <a:pt x="152" y="288"/>
                </a:lnTo>
                <a:lnTo>
                  <a:pt x="194" y="312"/>
                </a:lnTo>
                <a:lnTo>
                  <a:pt x="244" y="296"/>
                </a:lnTo>
                <a:lnTo>
                  <a:pt x="269" y="248"/>
                </a:lnTo>
                <a:lnTo>
                  <a:pt x="345" y="272"/>
                </a:lnTo>
                <a:lnTo>
                  <a:pt x="430" y="272"/>
                </a:lnTo>
                <a:lnTo>
                  <a:pt x="430" y="280"/>
                </a:lnTo>
                <a:lnTo>
                  <a:pt x="455" y="248"/>
                </a:lnTo>
                <a:lnTo>
                  <a:pt x="497" y="248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 w="15875" cmpd="sng">
            <a:solidFill>
              <a:schemeClr val="bg1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2" name="Zástupný symbol pro obsah 105"/>
          <p:cNvSpPr txBox="1">
            <a:spLocks/>
          </p:cNvSpPr>
          <p:nvPr/>
        </p:nvSpPr>
        <p:spPr bwMode="auto">
          <a:xfrm>
            <a:off x="611560" y="1844824"/>
            <a:ext cx="8002588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Frutiger Linotype" pitchFamily="34" charset="-18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Czech Republic</a:t>
            </a:r>
          </a:p>
          <a:p>
            <a:pPr>
              <a:spcBef>
                <a:spcPts val="260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r>
              <a:rPr lang="en-US" sz="2200" dirty="0" err="1" smtClean="0">
                <a:latin typeface="+mn-lt"/>
              </a:rPr>
              <a:t>Ústí</a:t>
            </a:r>
            <a:r>
              <a:rPr lang="en-US" sz="2200" dirty="0" smtClean="0">
                <a:latin typeface="+mn-lt"/>
              </a:rPr>
              <a:t> </a:t>
            </a:r>
            <a:r>
              <a:rPr lang="en-US" sz="2200" dirty="0" err="1" smtClean="0">
                <a:latin typeface="+mn-lt"/>
              </a:rPr>
              <a:t>nad</a:t>
            </a:r>
            <a:r>
              <a:rPr lang="en-US" sz="2200" dirty="0" smtClean="0">
                <a:latin typeface="+mn-lt"/>
              </a:rPr>
              <a:t> Labem;</a:t>
            </a:r>
            <a:r>
              <a:rPr lang="cs-CZ" sz="2200" dirty="0" smtClean="0">
                <a:latin typeface="+mn-lt"/>
              </a:rPr>
              <a:t> </a:t>
            </a:r>
            <a:r>
              <a:rPr lang="en-US" sz="2200" dirty="0" smtClean="0">
                <a:latin typeface="+mn-lt"/>
              </a:rPr>
              <a:t>HQ &amp; inorganic technologies</a:t>
            </a:r>
            <a:endParaRPr lang="cs-CZ" sz="2200" dirty="0" smtClean="0">
              <a:latin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Frutiger Linotype" pitchFamily="34" charset="-18"/>
              <a:buNone/>
              <a:tabLst/>
              <a:defRPr/>
            </a:pPr>
            <a:endParaRPr kumimoji="0" lang="cs-CZ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  <a:p>
            <a:pPr marL="0" marR="0" lvl="1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260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Frutiger Linotype" pitchFamily="34" charset="-18"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106" name="Zástupný symbol pro obsah 105"/>
          <p:cNvSpPr>
            <a:spLocks noGrp="1"/>
          </p:cNvSpPr>
          <p:nvPr>
            <p:ph idx="1"/>
          </p:nvPr>
        </p:nvSpPr>
        <p:spPr>
          <a:xfrm>
            <a:off x="611560" y="2996791"/>
            <a:ext cx="8002588" cy="575494"/>
          </a:xfrm>
        </p:spPr>
        <p:txBody>
          <a:bodyPr/>
          <a:lstStyle/>
          <a:p>
            <a:pPr>
              <a:spcBef>
                <a:spcPts val="2600"/>
              </a:spcBef>
              <a:spcAft>
                <a:spcPts val="0"/>
              </a:spcAft>
              <a:buSzPct val="100000"/>
              <a:buNone/>
              <a:defRPr/>
            </a:pPr>
            <a:r>
              <a:rPr lang="en-US" sz="2200" b="0" dirty="0" err="1">
                <a:solidFill>
                  <a:schemeClr val="tx1"/>
                </a:solidFill>
                <a:latin typeface="+mn-lt"/>
                <a:cs typeface="Arial" charset="0"/>
              </a:rPr>
              <a:t>Litvínov</a:t>
            </a:r>
            <a:r>
              <a:rPr lang="en-US" sz="2200" b="0" dirty="0">
                <a:solidFill>
                  <a:schemeClr val="tx1"/>
                </a:solidFill>
                <a:latin typeface="+mn-lt"/>
                <a:cs typeface="Arial" charset="0"/>
              </a:rPr>
              <a:t> – </a:t>
            </a:r>
            <a:r>
              <a:rPr lang="en-US" sz="2200" b="0" dirty="0" err="1">
                <a:solidFill>
                  <a:schemeClr val="tx1"/>
                </a:solidFill>
                <a:latin typeface="+mn-lt"/>
                <a:cs typeface="Arial" charset="0"/>
              </a:rPr>
              <a:t>Chempark</a:t>
            </a:r>
            <a:r>
              <a:rPr lang="en-US" sz="2200" b="0" dirty="0">
                <a:solidFill>
                  <a:schemeClr val="tx1"/>
                </a:solidFill>
                <a:latin typeface="+mn-lt"/>
                <a:cs typeface="Arial" charset="0"/>
              </a:rPr>
              <a:t>; </a:t>
            </a:r>
            <a:r>
              <a:rPr lang="en-US" sz="2200" b="0" dirty="0" err="1">
                <a:solidFill>
                  <a:schemeClr val="tx1"/>
                </a:solidFill>
                <a:latin typeface="+mn-lt"/>
                <a:cs typeface="Arial" charset="0"/>
              </a:rPr>
              <a:t>UniCRE</a:t>
            </a:r>
            <a:endParaRPr lang="en-US" sz="2200" b="0" dirty="0">
              <a:solidFill>
                <a:schemeClr val="tx1"/>
              </a:solidFill>
              <a:latin typeface="+mn-lt"/>
              <a:cs typeface="Arial" charset="0"/>
            </a:endParaRPr>
          </a:p>
          <a:p>
            <a:pPr lvl="1" algn="l">
              <a:spcBef>
                <a:spcPts val="2600"/>
              </a:spcBef>
              <a:spcAft>
                <a:spcPts val="0"/>
              </a:spcAft>
              <a:buClr>
                <a:schemeClr val="bg1"/>
              </a:buClr>
              <a:buSzPct val="100000"/>
              <a:defRPr/>
            </a:pPr>
            <a:endParaRPr lang="en-US" dirty="0">
              <a:solidFill>
                <a:schemeClr val="tx1"/>
              </a:solidFill>
              <a:cs typeface="Arial" charset="0"/>
            </a:endParaRPr>
          </a:p>
          <a:p>
            <a:endParaRPr lang="en-US" dirty="0"/>
          </a:p>
        </p:txBody>
      </p:sp>
      <p:grpSp>
        <p:nvGrpSpPr>
          <p:cNvPr id="108" name="Skupina 107"/>
          <p:cNvGrpSpPr/>
          <p:nvPr/>
        </p:nvGrpSpPr>
        <p:grpSpPr>
          <a:xfrm>
            <a:off x="3563888" y="3191696"/>
            <a:ext cx="5544616" cy="2973608"/>
            <a:chOff x="2267744" y="3814192"/>
            <a:chExt cx="5544616" cy="2973608"/>
          </a:xfrm>
        </p:grpSpPr>
        <p:sp>
          <p:nvSpPr>
            <p:cNvPr id="109" name="Freeform 48"/>
            <p:cNvSpPr>
              <a:spLocks noChangeAspect="1"/>
            </p:cNvSpPr>
            <p:nvPr/>
          </p:nvSpPr>
          <p:spPr bwMode="auto">
            <a:xfrm>
              <a:off x="2267744" y="3814192"/>
              <a:ext cx="5539928" cy="2971800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chemeClr val="bg1"/>
            </a:solid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0" name="Freeform 48"/>
            <p:cNvSpPr>
              <a:spLocks noChangeAspect="1"/>
            </p:cNvSpPr>
            <p:nvPr/>
          </p:nvSpPr>
          <p:spPr bwMode="auto">
            <a:xfrm>
              <a:off x="2272432" y="3816000"/>
              <a:ext cx="5539928" cy="2971800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blipFill dpi="0" rotWithShape="1">
              <a:blip r:embed="rId2" cstate="print">
                <a:alphaModFix amt="58000"/>
              </a:blip>
              <a:srcRect/>
              <a:stretch>
                <a:fillRect l="-3000" t="-22000" r="-3000" b="-1000"/>
              </a:stretch>
            </a:blipFill>
            <a:ln w="15875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00" name="Skupina 99"/>
          <p:cNvGrpSpPr/>
          <p:nvPr/>
        </p:nvGrpSpPr>
        <p:grpSpPr>
          <a:xfrm>
            <a:off x="323528" y="2708920"/>
            <a:ext cx="6987835" cy="1953508"/>
            <a:chOff x="320469" y="2708920"/>
            <a:chExt cx="7743422" cy="1953508"/>
          </a:xfrm>
        </p:grpSpPr>
        <p:sp>
          <p:nvSpPr>
            <p:cNvPr id="88" name="milestoneshape"/>
            <p:cNvSpPr>
              <a:spLocks noChangeAspect="1"/>
            </p:cNvSpPr>
            <p:nvPr/>
          </p:nvSpPr>
          <p:spPr>
            <a:xfrm>
              <a:off x="323528" y="2708920"/>
              <a:ext cx="291091" cy="191948"/>
            </a:xfrm>
            <a:prstGeom prst="flowChartMerg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milestoneshape"/>
            <p:cNvSpPr>
              <a:spLocks noChangeAspect="1"/>
            </p:cNvSpPr>
            <p:nvPr/>
          </p:nvSpPr>
          <p:spPr>
            <a:xfrm>
              <a:off x="320469" y="3093036"/>
              <a:ext cx="291091" cy="191948"/>
            </a:xfrm>
            <a:prstGeom prst="flowChartMerg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Skupina 98"/>
            <p:cNvGrpSpPr/>
            <p:nvPr/>
          </p:nvGrpSpPr>
          <p:grpSpPr>
            <a:xfrm>
              <a:off x="5432540" y="3707740"/>
              <a:ext cx="2631351" cy="954688"/>
              <a:chOff x="5432540" y="3707740"/>
              <a:chExt cx="2631351" cy="954688"/>
            </a:xfrm>
          </p:grpSpPr>
          <p:sp>
            <p:nvSpPr>
              <p:cNvPr id="80" name="TextovéPole 79"/>
              <p:cNvSpPr txBox="1"/>
              <p:nvPr/>
            </p:nvSpPr>
            <p:spPr>
              <a:xfrm>
                <a:off x="5723631" y="3707740"/>
                <a:ext cx="234026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cs-CZ" sz="1600" b="1" dirty="0" smtClean="0">
                    <a:solidFill>
                      <a:schemeClr val="tx2"/>
                    </a:solidFill>
                    <a:latin typeface="+mn-lt"/>
                    <a:cs typeface="Arial" pitchFamily="34" charset="0"/>
                  </a:rPr>
                  <a:t>Ústí </a:t>
                </a:r>
                <a:r>
                  <a:rPr lang="en-US" sz="1600" b="1" dirty="0" err="1" smtClean="0">
                    <a:solidFill>
                      <a:schemeClr val="tx2"/>
                    </a:solidFill>
                    <a:latin typeface="+mn-lt"/>
                    <a:cs typeface="Arial" pitchFamily="34" charset="0"/>
                  </a:rPr>
                  <a:t>nad</a:t>
                </a:r>
                <a:r>
                  <a:rPr lang="en-US" sz="1600" b="1" dirty="0" smtClean="0">
                    <a:solidFill>
                      <a:schemeClr val="tx2"/>
                    </a:solidFill>
                    <a:latin typeface="+mn-lt"/>
                    <a:cs typeface="Arial" pitchFamily="34" charset="0"/>
                  </a:rPr>
                  <a:t> Labem</a:t>
                </a:r>
                <a:endParaRPr lang="en-US" sz="1600" b="1" dirty="0">
                  <a:solidFill>
                    <a:schemeClr val="tx2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75" name="Prstenec 74"/>
              <p:cNvSpPr/>
              <p:nvPr/>
            </p:nvSpPr>
            <p:spPr>
              <a:xfrm>
                <a:off x="6004761" y="4437112"/>
                <a:ext cx="144016" cy="144016"/>
              </a:xfrm>
              <a:prstGeom prst="donut">
                <a:avLst/>
              </a:prstGeom>
              <a:gradFill>
                <a:gsLst>
                  <a:gs pos="0">
                    <a:srgbClr val="138388"/>
                  </a:gs>
                  <a:gs pos="100000">
                    <a:schemeClr val="tx2"/>
                  </a:gs>
                </a:gsLst>
                <a:lin ang="2700000" scaled="1"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2"/>
                  </a:solidFill>
                </a:endParaRPr>
              </a:p>
            </p:txBody>
          </p:sp>
          <p:sp>
            <p:nvSpPr>
              <p:cNvPr id="79" name="TextovéPole 78"/>
              <p:cNvSpPr txBox="1"/>
              <p:nvPr/>
            </p:nvSpPr>
            <p:spPr>
              <a:xfrm>
                <a:off x="6148777" y="4293096"/>
                <a:ext cx="108012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+mn-lt"/>
                    <a:cs typeface="Arial" pitchFamily="34" charset="0"/>
                  </a:rPr>
                  <a:t>Prague</a:t>
                </a:r>
                <a:endParaRPr lang="en-US" b="1" dirty="0"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81" name="TextovéPole 80"/>
              <p:cNvSpPr txBox="1"/>
              <p:nvPr/>
            </p:nvSpPr>
            <p:spPr>
              <a:xfrm>
                <a:off x="5543611" y="3887760"/>
                <a:ext cx="234026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cs-CZ" sz="1600" dirty="0" smtClean="0">
                    <a:solidFill>
                      <a:schemeClr val="tx2"/>
                    </a:solidFill>
                    <a:latin typeface="+mn-lt"/>
                    <a:cs typeface="Arial" pitchFamily="34" charset="0"/>
                  </a:rPr>
                  <a:t>Litvínov</a:t>
                </a:r>
                <a:endParaRPr lang="en-US" sz="1600" dirty="0">
                  <a:solidFill>
                    <a:schemeClr val="tx2"/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95" name="milestoneshape"/>
              <p:cNvSpPr>
                <a:spLocks noChangeAspect="1"/>
              </p:cNvSpPr>
              <p:nvPr/>
            </p:nvSpPr>
            <p:spPr>
              <a:xfrm>
                <a:off x="5579615" y="3717032"/>
                <a:ext cx="291091" cy="191948"/>
              </a:xfrm>
              <a:prstGeom prst="flowChartMerge">
                <a:avLst/>
              </a:pr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milestoneshape"/>
              <p:cNvSpPr>
                <a:spLocks noChangeAspect="1"/>
              </p:cNvSpPr>
              <p:nvPr/>
            </p:nvSpPr>
            <p:spPr>
              <a:xfrm>
                <a:off x="5432540" y="3861048"/>
                <a:ext cx="291091" cy="191948"/>
              </a:xfrm>
              <a:prstGeom prst="flowChartMerge">
                <a:avLst/>
              </a:prstGeom>
              <a:solidFill>
                <a:schemeClr val="accent5"/>
              </a:solidFill>
              <a:ln w="254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661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02" grpId="0"/>
      <p:bldP spid="102" grpId="1"/>
      <p:bldP spid="10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0" y="1268760"/>
            <a:ext cx="9144000" cy="5616623"/>
          </a:xfrm>
          <a:prstGeom prst="rect">
            <a:avLst/>
          </a:prstGeom>
          <a:blipFill dpi="0" rotWithShape="1">
            <a:blip r:embed="rId2" cstate="print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46313" lvl="1" indent="-457200">
              <a:lnSpc>
                <a:spcPct val="150000"/>
              </a:lnSpc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Arial" pitchFamily="34" charset="0"/>
              <a:buChar char="█"/>
            </a:pPr>
            <a:r>
              <a:rPr lang="en-US" dirty="0" smtClean="0"/>
              <a:t>More than 20 units (plug-flow reactors…)</a:t>
            </a:r>
          </a:p>
          <a:p>
            <a:pPr marL="2246313" lvl="1" indent="-457200">
              <a:lnSpc>
                <a:spcPct val="150000"/>
              </a:lnSpc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Arial" pitchFamily="34" charset="0"/>
              <a:buChar char="█"/>
            </a:pPr>
            <a:r>
              <a:rPr lang="en-US" dirty="0" smtClean="0"/>
              <a:t>Catalyst loading: 5-250 ml</a:t>
            </a:r>
          </a:p>
          <a:p>
            <a:pPr marL="2246313" lvl="1" indent="-457200">
              <a:lnSpc>
                <a:spcPct val="150000"/>
              </a:lnSpc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Arial" pitchFamily="34" charset="0"/>
              <a:buChar char="█"/>
            </a:pPr>
            <a:r>
              <a:rPr lang="en-US" dirty="0" smtClean="0"/>
              <a:t>Testing conditions: </a:t>
            </a:r>
          </a:p>
          <a:p>
            <a:pPr marL="4391025" lvl="5" indent="-87313">
              <a:lnSpc>
                <a:spcPts val="2500"/>
              </a:lnSpc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Frutiger Linotype" pitchFamily="34" charset="-18"/>
              <a:buChar char="l"/>
            </a:pP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Arial" pitchFamily="34" charset="0"/>
              </a:rPr>
              <a:t>up to 550° C</a:t>
            </a:r>
          </a:p>
          <a:p>
            <a:pPr marL="4391025" lvl="5" indent="-87313">
              <a:lnSpc>
                <a:spcPts val="2500"/>
              </a:lnSpc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Frutiger Linotype" pitchFamily="34" charset="-18"/>
              <a:buChar char="l"/>
            </a:pP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Arial" pitchFamily="34" charset="0"/>
              </a:rPr>
              <a:t>20 MPa</a:t>
            </a:r>
          </a:p>
          <a:p>
            <a:pPr marL="4391025" lvl="5" indent="-87313">
              <a:lnSpc>
                <a:spcPts val="2500"/>
              </a:lnSpc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Frutiger Linotype" pitchFamily="34" charset="-18"/>
              <a:buChar char="l"/>
            </a:pP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+mj-lt"/>
                <a:cs typeface="Arial" pitchFamily="34" charset="0"/>
              </a:rPr>
              <a:t>various technical gases</a:t>
            </a:r>
          </a:p>
          <a:p>
            <a:pPr marL="2246313" lvl="1" indent="-457200">
              <a:lnSpc>
                <a:spcPct val="150000"/>
              </a:lnSpc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Arial" pitchFamily="34" charset="0"/>
              <a:buChar char="█"/>
            </a:pPr>
            <a:r>
              <a:rPr lang="en-US" dirty="0" smtClean="0"/>
              <a:t>Operation 24/7 </a:t>
            </a:r>
          </a:p>
          <a:p>
            <a:pPr marL="2246313" lvl="1" indent="-457200">
              <a:lnSpc>
                <a:spcPct val="150000"/>
              </a:lnSpc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Arial" pitchFamily="34" charset="0"/>
              <a:buChar char="█"/>
            </a:pPr>
            <a:r>
              <a:rPr lang="en-US" dirty="0" smtClean="0"/>
              <a:t>Catalyst synthesis, scale-up, shaping</a:t>
            </a:r>
          </a:p>
          <a:p>
            <a:pPr marL="2246313" lvl="1" indent="-457200">
              <a:lnSpc>
                <a:spcPct val="150000"/>
              </a:lnSpc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Arial" pitchFamily="34" charset="0"/>
              <a:buChar char="█"/>
            </a:pPr>
            <a:r>
              <a:rPr lang="en-US" dirty="0" smtClean="0"/>
              <a:t>Detailed / advanced analytics</a:t>
            </a:r>
          </a:p>
          <a:p>
            <a:endParaRPr lang="en-US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UniCRE – CATPRO infrastructure</a:t>
            </a:r>
            <a:endParaRPr lang="en-US" dirty="0"/>
          </a:p>
        </p:txBody>
      </p:sp>
      <p:sp>
        <p:nvSpPr>
          <p:cNvPr id="2" name="TextovéPole 1"/>
          <p:cNvSpPr txBox="1"/>
          <p:nvPr/>
        </p:nvSpPr>
        <p:spPr>
          <a:xfrm>
            <a:off x="7164288" y="6480137"/>
            <a:ext cx="1941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rgbClr val="C00000"/>
                </a:solidFill>
              </a:rPr>
              <a:t>catpro@vuanch.cz</a:t>
            </a:r>
            <a:endParaRPr lang="cs-CZ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87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Triglycerides to Fuels</a:t>
            </a:r>
            <a:endParaRPr lang="en-US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8314019" cy="4158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755576" y="6418203"/>
            <a:ext cx="838842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Kubičková, </a:t>
            </a:r>
            <a:r>
              <a:rPr lang="en-US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.; Kubička, </a:t>
            </a:r>
            <a:r>
              <a:rPr lang="en-US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D. Waste Biomass. Valor</a:t>
            </a: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2010, 1, </a:t>
            </a:r>
            <a:r>
              <a:rPr lang="en-US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293-308.</a:t>
            </a:r>
            <a:endParaRPr lang="en-US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aoblený obdélník 5"/>
          <p:cNvSpPr/>
          <p:nvPr/>
        </p:nvSpPr>
        <p:spPr>
          <a:xfrm>
            <a:off x="3419872" y="2132856"/>
            <a:ext cx="5112568" cy="792088"/>
          </a:xfrm>
          <a:prstGeom prst="roundRect">
            <a:avLst/>
          </a:prstGeom>
          <a:solidFill>
            <a:srgbClr val="7030A0">
              <a:alpha val="25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aoblený obdélník 7"/>
          <p:cNvSpPr/>
          <p:nvPr/>
        </p:nvSpPr>
        <p:spPr>
          <a:xfrm>
            <a:off x="3419872" y="3140968"/>
            <a:ext cx="5112568" cy="1728192"/>
          </a:xfrm>
          <a:prstGeom prst="roundRect">
            <a:avLst/>
          </a:prstGeom>
          <a:solidFill>
            <a:srgbClr val="7030A0">
              <a:alpha val="25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506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</a:t>
            </a:r>
            <a:r>
              <a:rPr lang="en-US" dirty="0" smtClean="0"/>
              <a:t>of diesel fuels</a:t>
            </a:r>
            <a:endParaRPr lang="cs-CZ" dirty="0"/>
          </a:p>
        </p:txBody>
      </p:sp>
      <p:graphicFrame>
        <p:nvGraphicFramePr>
          <p:cNvPr id="4" name="Group 83"/>
          <p:cNvGraphicFramePr>
            <a:graphicFrameLocks noGrp="1"/>
          </p:cNvGraphicFramePr>
          <p:nvPr>
            <p:ph idx="1"/>
            <p:extLst/>
          </p:nvPr>
        </p:nvGraphicFramePr>
        <p:xfrm>
          <a:off x="673100" y="1845700"/>
          <a:ext cx="7931150" cy="4391612"/>
        </p:xfrm>
        <a:graphic>
          <a:graphicData uri="http://schemas.openxmlformats.org/drawingml/2006/table">
            <a:tbl>
              <a:tblPr/>
              <a:tblGrid>
                <a:gridCol w="2351088"/>
                <a:gridCol w="1841500"/>
                <a:gridCol w="1538287"/>
                <a:gridCol w="2200275"/>
              </a:tblGrid>
              <a:tr h="4286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ULSD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Biodiesel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Green Diesel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O, </a:t>
                      </a: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Density, </a:t>
                      </a: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kg/m</a:t>
                      </a:r>
                      <a:r>
                        <a:rPr kumimoji="0" lang="cs-CZ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840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S, </a:t>
                      </a:r>
                      <a:r>
                        <a:rPr kumimoji="0" lang="cs-CZ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ppm</a:t>
                      </a: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&lt;10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&lt;5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&lt;1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LHV, </a:t>
                      </a: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MJ/kg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43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Cloud</a:t>
                      </a: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point, </a:t>
                      </a: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°C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-5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-5 - +10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-20 - +20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Cetane number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50-65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70-90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Stability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good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poor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good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Energy &amp; GHG Savings</a:t>
                      </a: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96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Fossil CED,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GJ/t</a:t>
                      </a: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26.3 – 35.5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40.3 – 42.9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GHG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 CO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eq./t</a:t>
                      </a: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1.2 - 2.4</a:t>
                      </a:r>
                      <a:endParaRPr kumimoji="0" lang="cs-CZ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1.8 – 3.2</a:t>
                      </a: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Obdélník 1"/>
          <p:cNvSpPr/>
          <p:nvPr/>
        </p:nvSpPr>
        <p:spPr>
          <a:xfrm>
            <a:off x="4572000" y="6464576"/>
            <a:ext cx="44639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/>
              <a:t>UOP, 1st Alternative Fuels Technology Conference, 18.2.2008, Prague</a:t>
            </a:r>
          </a:p>
        </p:txBody>
      </p:sp>
    </p:spTree>
    <p:extLst>
      <p:ext uri="{BB962C8B-B14F-4D97-AF65-F5344CB8AC3E}">
        <p14:creationId xmlns:p14="http://schemas.microsoft.com/office/powerpoint/2010/main" val="360417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29705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SzPct val="25000"/>
              <a:buFont typeface="Frutiger Linotype" pitchFamily="34" charset="-18"/>
              <a:buChar char="."/>
            </a:pPr>
            <a:endParaRPr lang="en-US" sz="3600" dirty="0" smtClean="0">
              <a:solidFill>
                <a:schemeClr val="tx2"/>
              </a:solidFill>
            </a:endParaRPr>
          </a:p>
          <a:p>
            <a:pPr>
              <a:buSzPct val="25000"/>
              <a:buFont typeface="Frutiger Linotype" pitchFamily="34" charset="-18"/>
              <a:buChar char="."/>
            </a:pPr>
            <a:endParaRPr lang="en-US" sz="3600" dirty="0">
              <a:solidFill>
                <a:schemeClr val="tx2"/>
              </a:solidFill>
            </a:endParaRPr>
          </a:p>
          <a:p>
            <a:pPr>
              <a:buSzPct val="25000"/>
              <a:buFont typeface="Frutiger Linotype" pitchFamily="34" charset="-18"/>
              <a:buChar char="."/>
            </a:pPr>
            <a:r>
              <a:rPr lang="en-US" sz="3200" dirty="0" smtClean="0">
                <a:solidFill>
                  <a:schemeClr val="tx2"/>
                </a:solidFill>
              </a:rPr>
              <a:t>Biodiesel (FAME) - transesterification</a:t>
            </a:r>
            <a:r>
              <a:rPr lang="en-US" sz="3600" dirty="0" smtClean="0">
                <a:solidFill>
                  <a:schemeClr val="tx2"/>
                </a:solidFill>
              </a:rPr>
              <a:t>				   	     	    </a:t>
            </a:r>
            <a:r>
              <a:rPr lang="en-US" sz="2400" b="0" i="1" dirty="0" smtClean="0">
                <a:solidFill>
                  <a:schemeClr val="tx2"/>
                </a:solidFill>
              </a:rPr>
              <a:t>Selected issues</a:t>
            </a:r>
            <a:endParaRPr lang="en-US" sz="2400" b="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18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 of triglycerides to FAME </a:t>
            </a:r>
            <a:endParaRPr lang="cs-CZ" dirty="0"/>
          </a:p>
        </p:txBody>
      </p:sp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795164"/>
            <a:ext cx="7897813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57200" y="4054177"/>
            <a:ext cx="8229600" cy="21875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charset="0"/>
              <a:defRPr b="1" kern="1200">
                <a:solidFill>
                  <a:srgbClr val="676D6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ts val="300"/>
              </a:spcBef>
              <a:spcAft>
                <a:spcPct val="0"/>
              </a:spcAft>
              <a:buFont typeface="Arial" charset="0"/>
              <a:defRPr sz="1200" kern="1200">
                <a:solidFill>
                  <a:srgbClr val="002147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ts val="1200"/>
              </a:spcBef>
              <a:spcAft>
                <a:spcPct val="0"/>
              </a:spcAft>
              <a:buFont typeface="Arial" charset="0"/>
              <a:defRPr sz="1400" b="1" kern="1200">
                <a:solidFill>
                  <a:srgbClr val="676D6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714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 smtClean="0"/>
              <a:t>Reaction conditions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T:		60°C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P:		1 </a:t>
            </a:r>
            <a:r>
              <a:rPr lang="en-US" sz="2000" dirty="0" err="1" smtClean="0"/>
              <a:t>atm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000" dirty="0" err="1" smtClean="0"/>
              <a:t>MeOH</a:t>
            </a:r>
            <a:r>
              <a:rPr lang="en-US" sz="2000" dirty="0" smtClean="0"/>
              <a:t>/oil:	5-6 mol/mol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catalyst:</a:t>
            </a:r>
            <a:r>
              <a:rPr lang="en-US" sz="2000" smtClean="0"/>
              <a:t>	NaOH, </a:t>
            </a:r>
            <a:r>
              <a:rPr lang="en-US" sz="2000" dirty="0" smtClean="0"/>
              <a:t>CH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ONa</a:t>
            </a:r>
          </a:p>
          <a:p>
            <a:pPr lvl="1">
              <a:lnSpc>
                <a:spcPct val="90000"/>
              </a:lnSpc>
            </a:pPr>
            <a:r>
              <a:rPr lang="en-US" sz="2000" dirty="0" err="1" smtClean="0"/>
              <a:t>cat</a:t>
            </a:r>
            <a:r>
              <a:rPr lang="en-US" sz="2000" baseline="-25000" dirty="0" err="1" smtClean="0"/>
              <a:t>NaOH</a:t>
            </a:r>
            <a:r>
              <a:rPr lang="en-US" sz="2000" dirty="0" smtClean="0"/>
              <a:t>/oil:	0.007 g/g</a:t>
            </a:r>
            <a:endParaRPr lang="en-US" sz="2000" dirty="0"/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265314"/>
            <a:ext cx="2906713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3904952"/>
            <a:ext cx="822325" cy="1098550"/>
          </a:xfrm>
          <a:prstGeom prst="rect">
            <a:avLst/>
          </a:prstGeom>
          <a:noFill/>
          <a:ln/>
        </p:spPr>
      </p:pic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7308850" y="6352877"/>
            <a:ext cx="1893467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cs-CZ"/>
            </a:defPPr>
            <a:lvl1pPr>
              <a:lnSpc>
                <a:spcPts val="1800"/>
              </a:lnSpc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pictures from the Internet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467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FAME – European situation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912768" y="1268760"/>
            <a:ext cx="2195736" cy="5184576"/>
          </a:xfrm>
        </p:spPr>
        <p:txBody>
          <a:bodyPr/>
          <a:lstStyle/>
          <a:p>
            <a:r>
              <a:rPr lang="en-US" sz="2000" dirty="0" smtClean="0">
                <a:solidFill>
                  <a:schemeClr val="tx1"/>
                </a:solidFill>
              </a:rPr>
              <a:t>2009-28-EC</a:t>
            </a:r>
            <a:r>
              <a:rPr lang="cs-CZ" sz="2000" dirty="0">
                <a:solidFill>
                  <a:schemeClr val="tx1"/>
                </a:solidFill>
              </a:rPr>
              <a:t>:</a:t>
            </a:r>
            <a:endParaRPr lang="en-US" sz="20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u="sng" dirty="0" smtClean="0"/>
              <a:t>GHG </a:t>
            </a:r>
            <a:r>
              <a:rPr lang="en-US" sz="2000" u="sng" dirty="0" smtClean="0"/>
              <a:t>savings</a:t>
            </a:r>
          </a:p>
          <a:p>
            <a:r>
              <a:rPr lang="en-US" sz="1800" dirty="0" smtClean="0"/>
              <a:t>Now: 35%</a:t>
            </a:r>
          </a:p>
          <a:p>
            <a:pPr marL="0" indent="0"/>
            <a:r>
              <a:rPr lang="en-US" sz="1800" dirty="0" smtClean="0"/>
              <a:t>2017: 50%</a:t>
            </a:r>
          </a:p>
          <a:p>
            <a:pPr marL="0" indent="0"/>
            <a:r>
              <a:rPr lang="en-US" sz="1800" dirty="0" smtClean="0"/>
              <a:t>2018: 60%</a:t>
            </a:r>
          </a:p>
          <a:p>
            <a:pPr marL="0" indent="0"/>
            <a:endParaRPr lang="en-US" dirty="0" smtClean="0"/>
          </a:p>
          <a:p>
            <a:pPr>
              <a:buNone/>
            </a:pPr>
            <a:r>
              <a:rPr lang="en-US" sz="2000" u="sng" dirty="0"/>
              <a:t>GHG savings</a:t>
            </a:r>
          </a:p>
          <a:p>
            <a:pPr marL="0" indent="0"/>
            <a:r>
              <a:rPr lang="en-US" sz="1800" dirty="0" smtClean="0"/>
              <a:t>RS-BD: 38%</a:t>
            </a:r>
          </a:p>
          <a:p>
            <a:pPr marL="0" indent="0"/>
            <a:r>
              <a:rPr lang="en-US" sz="1800" dirty="0" smtClean="0">
                <a:solidFill>
                  <a:schemeClr val="accent3"/>
                </a:solidFill>
              </a:rPr>
              <a:t>RS-GD: 47%</a:t>
            </a:r>
          </a:p>
          <a:p>
            <a:pPr marL="0" indent="0"/>
            <a:r>
              <a:rPr lang="en-US" sz="1800" dirty="0" smtClean="0"/>
              <a:t>SF-BD: 51%</a:t>
            </a:r>
          </a:p>
          <a:p>
            <a:pPr marL="0" indent="0"/>
            <a:r>
              <a:rPr lang="en-US" sz="1800" dirty="0" smtClean="0">
                <a:solidFill>
                  <a:schemeClr val="accent3"/>
                </a:solidFill>
              </a:rPr>
              <a:t>SF-GD: 62%</a:t>
            </a:r>
            <a:endParaRPr lang="cs-CZ" sz="1800" dirty="0">
              <a:solidFill>
                <a:schemeClr val="accent3"/>
              </a:solidFill>
            </a:endParaRP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638571" y="6497638"/>
            <a:ext cx="8067042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cs-CZ"/>
            </a:defPPr>
            <a:lvl1pPr>
              <a:lnSpc>
                <a:spcPts val="1800"/>
              </a:lnSpc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data from </a:t>
            </a:r>
            <a:r>
              <a:rPr lang="en-US" dirty="0" smtClean="0">
                <a:hlinkClick r:id="rId2"/>
              </a:rPr>
              <a:t>www.ebb-eu.org</a:t>
            </a:r>
            <a:r>
              <a:rPr lang="cs-CZ" dirty="0" smtClean="0"/>
              <a:t> </a:t>
            </a:r>
            <a:r>
              <a:rPr lang="en-US" dirty="0"/>
              <a:t>(</a:t>
            </a:r>
            <a:r>
              <a:rPr lang="en-US" i="1" dirty="0" smtClean="0"/>
              <a:t>includes green diesel capacity and production</a:t>
            </a:r>
            <a:r>
              <a:rPr lang="en-US" dirty="0" smtClean="0"/>
              <a:t>), </a:t>
            </a:r>
            <a:r>
              <a:rPr lang="cs-CZ" dirty="0" smtClean="0"/>
              <a:t>EU </a:t>
            </a:r>
            <a:r>
              <a:rPr lang="cs-CZ" dirty="0" err="1" smtClean="0"/>
              <a:t>Directive</a:t>
            </a:r>
            <a:r>
              <a:rPr lang="cs-CZ" dirty="0" smtClean="0"/>
              <a:t> 2009 28EC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874494"/>
            <a:ext cx="6414157" cy="397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to the traditional process 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47700" y="1827213"/>
            <a:ext cx="2772172" cy="4265612"/>
          </a:xfrm>
        </p:spPr>
        <p:txBody>
          <a:bodyPr/>
          <a:lstStyle/>
          <a:p>
            <a:r>
              <a:rPr lang="en-US" dirty="0" err="1" smtClean="0"/>
              <a:t>Esterfip</a:t>
            </a:r>
            <a:r>
              <a:rPr lang="en-US" dirty="0" smtClean="0"/>
              <a:t>-H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/>
                </a:solidFill>
              </a:rPr>
              <a:t>160-250 </a:t>
            </a:r>
            <a:r>
              <a:rPr lang="en-US" sz="2000" dirty="0" err="1" smtClean="0">
                <a:solidFill>
                  <a:schemeClr val="bg2"/>
                </a:solidFill>
              </a:rPr>
              <a:t>kt</a:t>
            </a:r>
            <a:r>
              <a:rPr lang="en-US" sz="2000" dirty="0" smtClean="0">
                <a:solidFill>
                  <a:schemeClr val="bg2"/>
                </a:solidFill>
              </a:rPr>
              <a:t>/y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/>
                </a:solidFill>
              </a:rPr>
              <a:t>1.5 Mt/y</a:t>
            </a:r>
          </a:p>
          <a:p>
            <a:endParaRPr lang="en-US" dirty="0" smtClean="0"/>
          </a:p>
          <a:p>
            <a:r>
              <a:rPr lang="en-US" dirty="0" smtClean="0"/>
              <a:t>Conditions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/>
                </a:solidFill>
              </a:rPr>
              <a:t>Zn-Al catalyst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/>
                </a:solidFill>
              </a:rPr>
              <a:t>200 – 250</a:t>
            </a:r>
            <a:r>
              <a:rPr lang="cs-CZ" sz="2000" dirty="0" smtClean="0">
                <a:solidFill>
                  <a:schemeClr val="bg2"/>
                </a:solidFill>
              </a:rPr>
              <a:t>°C</a:t>
            </a:r>
            <a:endParaRPr lang="cs-CZ" sz="2000" dirty="0">
              <a:solidFill>
                <a:schemeClr val="bg2"/>
              </a:solidFill>
            </a:endParaRPr>
          </a:p>
        </p:txBody>
      </p:sp>
      <p:pic>
        <p:nvPicPr>
          <p:cNvPr id="3075" name="obrázek 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9" b="17728"/>
          <a:stretch>
            <a:fillRect/>
          </a:stretch>
        </p:blipFill>
        <p:spPr bwMode="auto">
          <a:xfrm>
            <a:off x="3419872" y="2060848"/>
            <a:ext cx="55149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55576" y="6413388"/>
            <a:ext cx="705678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Bournay, </a:t>
            </a:r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.; </a:t>
            </a: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Casanave, </a:t>
            </a:r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.; </a:t>
            </a: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Delfort, </a:t>
            </a:r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.; </a:t>
            </a: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Hillion, </a:t>
            </a:r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.; </a:t>
            </a: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Chodorge, </a:t>
            </a:r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J. </a:t>
            </a:r>
            <a:r>
              <a:rPr lang="en-US" sz="12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Catal</a:t>
            </a:r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 </a:t>
            </a: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2005, 106, </a:t>
            </a:r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190–192.</a:t>
            </a:r>
            <a:endParaRPr lang="cs-CZ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72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29705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SzPct val="25000"/>
              <a:buFont typeface="Frutiger Linotype" pitchFamily="34" charset="-18"/>
              <a:buChar char="."/>
            </a:pPr>
            <a:endParaRPr lang="en-US" sz="3600" dirty="0" smtClean="0">
              <a:solidFill>
                <a:schemeClr val="tx2"/>
              </a:solidFill>
            </a:endParaRPr>
          </a:p>
          <a:p>
            <a:pPr>
              <a:buSzPct val="25000"/>
              <a:buFont typeface="Frutiger Linotype" pitchFamily="34" charset="-18"/>
              <a:buChar char="."/>
            </a:pPr>
            <a:endParaRPr lang="en-US" sz="3600" dirty="0">
              <a:solidFill>
                <a:schemeClr val="tx2"/>
              </a:solidFill>
            </a:endParaRPr>
          </a:p>
          <a:p>
            <a:pPr>
              <a:buSzPct val="25000"/>
              <a:buFont typeface="Frutiger Linotype" pitchFamily="34" charset="-18"/>
              <a:buChar char="."/>
            </a:pPr>
            <a:r>
              <a:rPr lang="en-US" sz="3200" dirty="0" smtClean="0">
                <a:solidFill>
                  <a:schemeClr val="tx2"/>
                </a:solidFill>
              </a:rPr>
              <a:t>Green diesel -  deoxygenation</a:t>
            </a:r>
            <a:r>
              <a:rPr lang="en-US" sz="3600" dirty="0" smtClean="0">
                <a:solidFill>
                  <a:schemeClr val="tx2"/>
                </a:solidFill>
              </a:rPr>
              <a:t>				  	   </a:t>
            </a:r>
            <a:r>
              <a:rPr lang="en-US" sz="2400" b="0" i="1" dirty="0" smtClean="0">
                <a:solidFill>
                  <a:schemeClr val="tx2"/>
                </a:solidFill>
              </a:rPr>
              <a:t>Industrial processes</a:t>
            </a:r>
            <a:endParaRPr lang="en-US" sz="2400" b="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50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Commercial applications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18306"/>
            <a:ext cx="7065133" cy="303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6732240" y="6525344"/>
            <a:ext cx="23395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 smtClean="0"/>
              <a:t>NexBTL</a:t>
            </a:r>
            <a:r>
              <a:rPr lang="en-US" sz="1200" i="1" dirty="0" smtClean="0"/>
              <a:t> process (Hodge, 2006</a:t>
            </a:r>
            <a:r>
              <a:rPr lang="cs-CZ" sz="1200" i="1" dirty="0" smtClean="0"/>
              <a:t>)</a:t>
            </a:r>
            <a:endParaRPr lang="cs-CZ" sz="1200" i="1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57200" y="1600201"/>
            <a:ext cx="4402832" cy="11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25000"/>
              <a:buFont typeface="Frutiger Linotype" pitchFamily="34" charset="-18"/>
              <a:buChar char="."/>
              <a:defRPr sz="2600" b="1" kern="1200">
                <a:solidFill>
                  <a:schemeClr val="tx2"/>
                </a:solidFill>
                <a:latin typeface="+mj-lt"/>
                <a:ea typeface="+mn-ea"/>
                <a:cs typeface="Arial" pitchFamily="34" charset="0"/>
              </a:defRPr>
            </a:lvl1pPr>
            <a:lvl2pPr marL="2063750" indent="-271463" algn="just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itchFamily="34" charset="0"/>
              <a:buChar char="█"/>
              <a:tabLst/>
              <a:defRPr lang="cs-CZ" sz="2200" b="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3313113" indent="-8096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Font typeface="Frutiger Linotype" pitchFamily="34" charset="-18"/>
              <a:buChar char="l"/>
              <a:defRPr lang="cs-CZ" sz="1800" b="0" kern="1200">
                <a:solidFill>
                  <a:schemeClr val="bg2">
                    <a:lumMod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b="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714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 b="0" kern="120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 smtClean="0"/>
              <a:t>NexBTL</a:t>
            </a:r>
            <a:endParaRPr lang="en-US" sz="2400" dirty="0" smtClean="0"/>
          </a:p>
          <a:p>
            <a:pPr marL="979488" lvl="1" indent="-363538">
              <a:lnSpc>
                <a:spcPts val="2500"/>
              </a:lnSpc>
            </a:pPr>
            <a:r>
              <a:rPr lang="en-US" sz="1600" dirty="0" err="1" smtClean="0">
                <a:solidFill>
                  <a:schemeClr val="tx1"/>
                </a:solidFill>
              </a:rPr>
              <a:t>Neste</a:t>
            </a:r>
            <a:r>
              <a:rPr lang="en-US" sz="1600" dirty="0" smtClean="0">
                <a:solidFill>
                  <a:schemeClr val="tx1"/>
                </a:solidFill>
              </a:rPr>
              <a:t> Oil, stand-alone units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06257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Commercial applications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90180"/>
            <a:ext cx="7065133" cy="376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982211" y="6525344"/>
            <a:ext cx="30787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 smtClean="0"/>
              <a:t>Ecofining</a:t>
            </a:r>
            <a:r>
              <a:rPr lang="en-US" sz="1200" i="1" dirty="0" smtClean="0"/>
              <a:t> process (Frey, 2011, UOP, 2012)</a:t>
            </a:r>
            <a:endParaRPr lang="en-US" sz="1200" i="1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61374" y="1600200"/>
            <a:ext cx="4402832" cy="11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25000"/>
              <a:buFont typeface="Frutiger Linotype" pitchFamily="34" charset="-18"/>
              <a:buChar char="."/>
              <a:defRPr sz="2600" b="1" kern="1200">
                <a:solidFill>
                  <a:schemeClr val="tx2"/>
                </a:solidFill>
                <a:latin typeface="+mj-lt"/>
                <a:ea typeface="+mn-ea"/>
                <a:cs typeface="Arial" pitchFamily="34" charset="0"/>
              </a:defRPr>
            </a:lvl1pPr>
            <a:lvl2pPr marL="2063750" indent="-271463" algn="just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itchFamily="34" charset="0"/>
              <a:buChar char="█"/>
              <a:tabLst/>
              <a:defRPr lang="cs-CZ" sz="2200" b="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3313113" indent="-8096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Font typeface="Frutiger Linotype" pitchFamily="34" charset="-18"/>
              <a:buChar char="l"/>
              <a:defRPr lang="cs-CZ" sz="1800" b="0" kern="1200">
                <a:solidFill>
                  <a:schemeClr val="bg2">
                    <a:lumMod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b="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714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 b="0" kern="120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 smtClean="0"/>
              <a:t>Ecofining</a:t>
            </a:r>
            <a:endParaRPr lang="en-US" sz="2400" dirty="0" smtClean="0"/>
          </a:p>
          <a:p>
            <a:pPr marL="979488" lvl="1" indent="-363538">
              <a:lnSpc>
                <a:spcPts val="2500"/>
              </a:lnSpc>
            </a:pPr>
            <a:r>
              <a:rPr lang="en-US" sz="1600" dirty="0" smtClean="0">
                <a:solidFill>
                  <a:schemeClr val="tx1"/>
                </a:solidFill>
              </a:rPr>
              <a:t>UOP / ENI, stand-alone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2203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Commercial units</a:t>
            </a:r>
            <a:endParaRPr lang="cs-CZ" dirty="0">
              <a:solidFill>
                <a:schemeClr val="tx1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71450"/>
              </p:ext>
            </p:extLst>
          </p:nvPr>
        </p:nvGraphicFramePr>
        <p:xfrm>
          <a:off x="755576" y="2348880"/>
          <a:ext cx="7704857" cy="3674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7803"/>
                <a:gridCol w="1232486"/>
                <a:gridCol w="1231677"/>
                <a:gridCol w="1229249"/>
                <a:gridCol w="1231677"/>
                <a:gridCol w="1501965"/>
              </a:tblGrid>
              <a:tr h="3745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Name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Technology developer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Location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Company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Capacity,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  <a:effectLst/>
                        </a:rPr>
                        <a:t>kt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/a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Status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7491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NexBTL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NesteOil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Finland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Finland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cs-CZ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Singapore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Netherlands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NesteOil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NesteOil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190</a:t>
                      </a:r>
                      <a:endParaRPr lang="cs-CZ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190</a:t>
                      </a:r>
                      <a:endParaRPr lang="cs-CZ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800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800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2007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2009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2010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540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Ecofining</a:t>
                      </a:r>
                      <a:endParaRPr lang="cs-CZ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UOP/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Eni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USA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40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Italy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cs-CZ" sz="1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Venice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iamond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Green Diesel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cs-CZ" sz="140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300 (500)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2013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2014 (2015)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6228184" y="6500100"/>
            <a:ext cx="28098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i="1" dirty="0" smtClean="0"/>
              <a:t>(Neste </a:t>
            </a:r>
            <a:r>
              <a:rPr lang="cs-CZ" sz="1200" i="1" dirty="0" err="1"/>
              <a:t>Oil</a:t>
            </a:r>
            <a:r>
              <a:rPr lang="cs-CZ" sz="1200" i="1" dirty="0"/>
              <a:t>, </a:t>
            </a:r>
            <a:r>
              <a:rPr lang="cs-CZ" sz="1200" i="1" dirty="0" smtClean="0"/>
              <a:t>2012, C. </a:t>
            </a:r>
            <a:r>
              <a:rPr lang="cs-CZ" sz="1200" i="1" dirty="0" err="1" smtClean="0"/>
              <a:t>Perego</a:t>
            </a:r>
            <a:r>
              <a:rPr lang="cs-CZ" sz="1200" i="1" dirty="0" smtClean="0"/>
              <a:t>, Liblice, 2014)</a:t>
            </a:r>
            <a:endParaRPr lang="cs-CZ" sz="1200" i="1" dirty="0"/>
          </a:p>
        </p:txBody>
      </p:sp>
    </p:spTree>
    <p:extLst>
      <p:ext uri="{BB962C8B-B14F-4D97-AF65-F5344CB8AC3E}">
        <p14:creationId xmlns:p14="http://schemas.microsoft.com/office/powerpoint/2010/main" val="9797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applications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75" y="2348880"/>
            <a:ext cx="7065133" cy="37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6949667" y="6525344"/>
            <a:ext cx="21643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H-Bio process (Costa, 2007)</a:t>
            </a:r>
            <a:endParaRPr lang="en-US" sz="1200" i="1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57200" y="1600201"/>
            <a:ext cx="4402832" cy="11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25000"/>
              <a:buFont typeface="Frutiger Linotype" pitchFamily="34" charset="-18"/>
              <a:buChar char="."/>
              <a:defRPr sz="2600" b="1" kern="1200">
                <a:solidFill>
                  <a:schemeClr val="tx2"/>
                </a:solidFill>
                <a:latin typeface="+mj-lt"/>
                <a:ea typeface="+mn-ea"/>
                <a:cs typeface="Arial" pitchFamily="34" charset="0"/>
              </a:defRPr>
            </a:lvl1pPr>
            <a:lvl2pPr marL="2063750" indent="-271463" algn="just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itchFamily="34" charset="0"/>
              <a:buChar char="█"/>
              <a:tabLst/>
              <a:defRPr lang="cs-CZ" sz="2200" b="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3313113" indent="-8096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Font typeface="Frutiger Linotype" pitchFamily="34" charset="-18"/>
              <a:buChar char="l"/>
              <a:defRPr lang="cs-CZ" sz="1800" b="0" kern="1200">
                <a:solidFill>
                  <a:schemeClr val="bg2">
                    <a:lumMod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b="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714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 b="0" kern="120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H-Bio</a:t>
            </a:r>
          </a:p>
          <a:p>
            <a:pPr marL="979488" lvl="1" indent="-363538">
              <a:lnSpc>
                <a:spcPts val="2500"/>
              </a:lnSpc>
            </a:pPr>
            <a:r>
              <a:rPr lang="en-US" sz="1600" dirty="0" err="1" smtClean="0">
                <a:solidFill>
                  <a:schemeClr val="tx1"/>
                </a:solidFill>
              </a:rPr>
              <a:t>Petrobras</a:t>
            </a:r>
            <a:r>
              <a:rPr lang="en-US" sz="1600" dirty="0" smtClean="0">
                <a:solidFill>
                  <a:schemeClr val="tx1"/>
                </a:solidFill>
              </a:rPr>
              <a:t>, co-processing units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0813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applications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388" y="1955486"/>
            <a:ext cx="7408084" cy="492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107504" y="6464369"/>
            <a:ext cx="51906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/>
              <a:t>Co-processing of tall oil with LGO in </a:t>
            </a:r>
            <a:r>
              <a:rPr lang="en-US" sz="1200" i="1" dirty="0" err="1"/>
              <a:t>Preem</a:t>
            </a:r>
            <a:r>
              <a:rPr lang="en-US" sz="1200" i="1" dirty="0"/>
              <a:t> refinery (</a:t>
            </a:r>
            <a:r>
              <a:rPr lang="en-US" sz="1200" i="1" dirty="0" err="1"/>
              <a:t>Egeberg</a:t>
            </a:r>
            <a:r>
              <a:rPr lang="en-US" sz="1200" i="1" dirty="0"/>
              <a:t> et al., 2011)</a:t>
            </a:r>
            <a:endParaRPr lang="cs-CZ" sz="1200" i="1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457200" y="1600201"/>
            <a:ext cx="4402832" cy="11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25000"/>
              <a:buFont typeface="Frutiger Linotype" pitchFamily="34" charset="-18"/>
              <a:buChar char="."/>
              <a:defRPr sz="2600" b="1" kern="1200">
                <a:solidFill>
                  <a:schemeClr val="tx2"/>
                </a:solidFill>
                <a:latin typeface="+mj-lt"/>
                <a:ea typeface="+mn-ea"/>
                <a:cs typeface="Arial" pitchFamily="34" charset="0"/>
              </a:defRPr>
            </a:lvl1pPr>
            <a:lvl2pPr marL="2063750" indent="-271463" algn="just" rtl="0" eaLnBrk="1" fontAlgn="base" hangingPunct="1">
              <a:spcBef>
                <a:spcPts val="30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itchFamily="34" charset="0"/>
              <a:buChar char="█"/>
              <a:tabLst/>
              <a:defRPr lang="cs-CZ" sz="2200" b="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3313113" indent="-80963" algn="l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Font typeface="Frutiger Linotype" pitchFamily="34" charset="-18"/>
              <a:buChar char="l"/>
              <a:defRPr lang="cs-CZ" sz="1800" b="0" kern="1200">
                <a:solidFill>
                  <a:schemeClr val="bg2">
                    <a:lumMod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b="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Arial" pitchFamily="34" charset="0"/>
              </a:defRPr>
            </a:lvl4pPr>
            <a:lvl5pPr marL="1714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 b="0" kern="120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 smtClean="0"/>
              <a:t>Preem</a:t>
            </a:r>
            <a:r>
              <a:rPr lang="en-US" sz="2400" dirty="0" smtClean="0"/>
              <a:t> refinery</a:t>
            </a:r>
          </a:p>
          <a:p>
            <a:pPr marL="979488" lvl="1" indent="-363538">
              <a:lnSpc>
                <a:spcPts val="2500"/>
              </a:lnSpc>
            </a:pPr>
            <a:r>
              <a:rPr lang="en-US" sz="1600" dirty="0" err="1" smtClean="0">
                <a:solidFill>
                  <a:schemeClr val="tx1"/>
                </a:solidFill>
              </a:rPr>
              <a:t>Haldor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Topsoe</a:t>
            </a:r>
            <a:r>
              <a:rPr lang="en-US" sz="1600" dirty="0" smtClean="0">
                <a:solidFill>
                  <a:schemeClr val="tx1"/>
                </a:solidFill>
              </a:rPr>
              <a:t>, co-processing units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52085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784976" cy="719137"/>
          </a:xfrm>
        </p:spPr>
        <p:txBody>
          <a:bodyPr/>
          <a:lstStyle/>
          <a:p>
            <a:r>
              <a:rPr lang="en-US" dirty="0" smtClean="0"/>
              <a:t>Stand-alone vs. co-processing &amp; challenges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0000" y="1900808"/>
            <a:ext cx="8002800" cy="4840560"/>
          </a:xfrm>
        </p:spPr>
        <p:txBody>
          <a:bodyPr/>
          <a:lstStyle/>
          <a:p>
            <a:r>
              <a:rPr lang="en-US" dirty="0" smtClean="0"/>
              <a:t>Stand-alone</a:t>
            </a:r>
          </a:p>
          <a:p>
            <a:pPr lvl="1"/>
            <a:r>
              <a:rPr lang="en-US" dirty="0" smtClean="0"/>
              <a:t>Investment intensive</a:t>
            </a:r>
          </a:p>
          <a:p>
            <a:pPr lvl="1"/>
            <a:r>
              <a:rPr lang="en-US" dirty="0" smtClean="0"/>
              <a:t>Flexible</a:t>
            </a:r>
          </a:p>
          <a:p>
            <a:pPr lvl="2"/>
            <a:r>
              <a:rPr lang="en-US" dirty="0" smtClean="0"/>
              <a:t>Premium products (green diesel x green jet)</a:t>
            </a:r>
          </a:p>
          <a:p>
            <a:r>
              <a:rPr lang="en-US" dirty="0" smtClean="0"/>
              <a:t>Co-processing</a:t>
            </a:r>
          </a:p>
          <a:p>
            <a:pPr lvl="1"/>
            <a:r>
              <a:rPr lang="en-US" dirty="0" smtClean="0"/>
              <a:t>Directly or revamp</a:t>
            </a:r>
          </a:p>
          <a:p>
            <a:pPr lvl="1"/>
            <a:r>
              <a:rPr lang="en-US" dirty="0" smtClean="0"/>
              <a:t>Low flexibility</a:t>
            </a:r>
          </a:p>
          <a:p>
            <a:pPr lvl="2"/>
            <a:r>
              <a:rPr lang="en-US" dirty="0" smtClean="0"/>
              <a:t>EN590 constraints</a:t>
            </a:r>
          </a:p>
          <a:p>
            <a:pPr lvl="3"/>
            <a:r>
              <a:rPr lang="en-US" dirty="0"/>
              <a:t>	</a:t>
            </a:r>
            <a:r>
              <a:rPr lang="en-US" dirty="0" smtClean="0"/>
              <a:t>				Low temperature properties (CFPP)</a:t>
            </a:r>
          </a:p>
          <a:p>
            <a:pPr lvl="3"/>
            <a:r>
              <a:rPr lang="en-US" dirty="0"/>
              <a:t>	</a:t>
            </a:r>
            <a:r>
              <a:rPr lang="en-US" dirty="0" smtClean="0"/>
              <a:t>				Sulfur</a:t>
            </a:r>
          </a:p>
          <a:p>
            <a:pPr lvl="2"/>
            <a:r>
              <a:rPr lang="en-US" dirty="0" smtClean="0"/>
              <a:t>By-products (CO, CO</a:t>
            </a:r>
            <a:r>
              <a:rPr lang="en-US" baseline="-25000" dirty="0" smtClean="0"/>
              <a:t>2</a:t>
            </a:r>
            <a:r>
              <a:rPr lang="en-US" dirty="0" smtClean="0"/>
              <a:t>, CH</a:t>
            </a:r>
            <a:r>
              <a:rPr lang="en-US" baseline="-25000" dirty="0" smtClean="0"/>
              <a:t>4</a:t>
            </a:r>
            <a:r>
              <a:rPr lang="en-US" dirty="0" smtClean="0"/>
              <a:t>, C</a:t>
            </a:r>
            <a:r>
              <a:rPr lang="en-US" baseline="-25000" dirty="0" smtClean="0"/>
              <a:t>3</a:t>
            </a:r>
            <a:r>
              <a:rPr lang="en-US" dirty="0" smtClean="0"/>
              <a:t>H</a:t>
            </a:r>
            <a:r>
              <a:rPr lang="en-US" baseline="-25000" dirty="0" smtClean="0"/>
              <a:t>8</a:t>
            </a:r>
            <a:r>
              <a:rPr lang="en-US" dirty="0" smtClean="0"/>
              <a:t>, H</a:t>
            </a:r>
            <a:r>
              <a:rPr lang="en-US" baseline="-25000" dirty="0" smtClean="0"/>
              <a:t>2</a:t>
            </a:r>
            <a:r>
              <a:rPr lang="en-US" dirty="0" smtClean="0"/>
              <a:t>O)</a:t>
            </a:r>
          </a:p>
          <a:p>
            <a:pPr lvl="2"/>
            <a:r>
              <a:rPr lang="en-US" dirty="0" smtClean="0"/>
              <a:t>Catalyst deactivation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849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297055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SzPct val="25000"/>
              <a:buFont typeface="Frutiger Linotype" pitchFamily="34" charset="-18"/>
              <a:buChar char="."/>
            </a:pPr>
            <a:endParaRPr lang="en-US" sz="3600" dirty="0" smtClean="0">
              <a:solidFill>
                <a:schemeClr val="tx2"/>
              </a:solidFill>
            </a:endParaRPr>
          </a:p>
          <a:p>
            <a:pPr>
              <a:buSzPct val="25000"/>
              <a:buFont typeface="Frutiger Linotype" pitchFamily="34" charset="-18"/>
              <a:buChar char="."/>
            </a:pPr>
            <a:endParaRPr lang="en-US" sz="3600" dirty="0">
              <a:solidFill>
                <a:schemeClr val="tx2"/>
              </a:solidFill>
            </a:endParaRPr>
          </a:p>
          <a:p>
            <a:pPr>
              <a:buSzPct val="25000"/>
              <a:buFont typeface="Frutiger Linotype" pitchFamily="34" charset="-18"/>
              <a:buChar char="."/>
            </a:pPr>
            <a:r>
              <a:rPr lang="en-US" sz="3200" dirty="0" smtClean="0">
                <a:solidFill>
                  <a:schemeClr val="tx2"/>
                </a:solidFill>
              </a:rPr>
              <a:t>Deoxygenation of triglycerides</a:t>
            </a:r>
            <a:r>
              <a:rPr lang="en-US" sz="3600" dirty="0" smtClean="0">
                <a:solidFill>
                  <a:schemeClr val="tx2"/>
                </a:solidFill>
              </a:rPr>
              <a:t>				  	  </a:t>
            </a:r>
            <a:r>
              <a:rPr lang="en-US" sz="2400" b="0" i="1" dirty="0" smtClean="0">
                <a:solidFill>
                  <a:schemeClr val="tx2"/>
                </a:solidFill>
              </a:rPr>
              <a:t>Fundamental aspects</a:t>
            </a:r>
            <a:endParaRPr lang="en-US" sz="2400" b="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94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ál 8"/>
          <p:cNvSpPr/>
          <p:nvPr/>
        </p:nvSpPr>
        <p:spPr>
          <a:xfrm>
            <a:off x="6732240" y="4581128"/>
            <a:ext cx="1368152" cy="50405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3"/>
              </a:solidFill>
            </a:endParaRPr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640" y="1915414"/>
            <a:ext cx="6726326" cy="3313786"/>
          </a:xfrm>
          <a:noFill/>
          <a:ln/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Reaction pathways in deoxygenation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23528" y="5301208"/>
            <a:ext cx="82296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979488" indent="-363538" algn="just">
              <a:lnSpc>
                <a:spcPts val="2500"/>
              </a:lnSpc>
              <a:spcBef>
                <a:spcPts val="300"/>
              </a:spcBef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Arial" pitchFamily="34" charset="0"/>
              <a:buChar char="█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Initial hydrogenation of double bonds</a:t>
            </a:r>
          </a:p>
          <a:p>
            <a:pPr marL="979488" indent="-363538" algn="just">
              <a:lnSpc>
                <a:spcPts val="2500"/>
              </a:lnSpc>
              <a:spcBef>
                <a:spcPts val="300"/>
              </a:spcBef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Arial" pitchFamily="34" charset="0"/>
              <a:buChar char="█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HDO (H</a:t>
            </a:r>
            <a:r>
              <a:rPr lang="en-US" sz="1600" baseline="-250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2</a:t>
            </a:r>
            <a:r>
              <a:rPr lang="cs-CZ" sz="16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O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), HDC (CO</a:t>
            </a:r>
            <a:r>
              <a:rPr lang="en-US" sz="1600" baseline="-250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2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) accompanied by CO</a:t>
            </a:r>
            <a:r>
              <a:rPr lang="en-US" sz="1600" baseline="-250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2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 hydrogenation</a:t>
            </a:r>
          </a:p>
          <a:p>
            <a:pPr marL="979488" indent="-363538" algn="just">
              <a:lnSpc>
                <a:spcPts val="2500"/>
              </a:lnSpc>
              <a:spcBef>
                <a:spcPts val="300"/>
              </a:spcBef>
              <a:buClr>
                <a:schemeClr val="bg2">
                  <a:lumMod val="40000"/>
                  <a:lumOff val="60000"/>
                </a:schemeClr>
              </a:buClr>
              <a:buSzPct val="100000"/>
              <a:buFont typeface="Arial" pitchFamily="34" charset="0"/>
              <a:buChar char="█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Mechanism determines H</a:t>
            </a:r>
            <a:r>
              <a:rPr lang="en-US" sz="1600" baseline="-250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2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+mn-lt"/>
                <a:cs typeface="Arial" pitchFamily="34" charset="0"/>
              </a:rPr>
              <a:t> consumption</a:t>
            </a:r>
            <a:endParaRPr lang="cs-CZ" sz="1600" dirty="0">
              <a:solidFill>
                <a:schemeClr val="bg2">
                  <a:lumMod val="50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796136" y="6517194"/>
            <a:ext cx="285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>
              <a:defRPr sz="10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Collect Czech </a:t>
            </a:r>
            <a:r>
              <a:rPr lang="en-US" dirty="0" err="1"/>
              <a:t>Chem</a:t>
            </a:r>
            <a:r>
              <a:rPr lang="en-US" dirty="0"/>
              <a:t> </a:t>
            </a:r>
            <a:r>
              <a:rPr lang="en-US" dirty="0" err="1"/>
              <a:t>Commun</a:t>
            </a:r>
            <a:r>
              <a:rPr lang="en-US" dirty="0"/>
              <a:t> 2008, 73 1015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7121862" y="3708063"/>
            <a:ext cx="6078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accent3"/>
                </a:solidFill>
              </a:rPr>
              <a:t>X</a:t>
            </a:r>
            <a:endParaRPr lang="cs-CZ" sz="6000" b="1" dirty="0">
              <a:solidFill>
                <a:schemeClr val="accent3"/>
              </a:solidFill>
            </a:endParaRPr>
          </a:p>
        </p:txBody>
      </p:sp>
      <p:sp>
        <p:nvSpPr>
          <p:cNvPr id="4" name="Zaoblený obdélník 3"/>
          <p:cNvSpPr/>
          <p:nvPr/>
        </p:nvSpPr>
        <p:spPr>
          <a:xfrm rot="2507048">
            <a:off x="4192653" y="4035397"/>
            <a:ext cx="936104" cy="504056"/>
          </a:xfrm>
          <a:prstGeom prst="roundRect">
            <a:avLst>
              <a:gd name="adj" fmla="val 50000"/>
            </a:avLst>
          </a:prstGeom>
          <a:solidFill>
            <a:schemeClr val="accent3">
              <a:alpha val="3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aoblený obdélník 7"/>
          <p:cNvSpPr/>
          <p:nvPr/>
        </p:nvSpPr>
        <p:spPr>
          <a:xfrm rot="19281145">
            <a:off x="4224431" y="2542391"/>
            <a:ext cx="936104" cy="504056"/>
          </a:xfrm>
          <a:prstGeom prst="roundRect">
            <a:avLst>
              <a:gd name="adj" fmla="val 50000"/>
            </a:avLst>
          </a:prstGeom>
          <a:solidFill>
            <a:schemeClr val="accent3">
              <a:alpha val="3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Volný tvar 17"/>
          <p:cNvSpPr/>
          <p:nvPr/>
        </p:nvSpPr>
        <p:spPr>
          <a:xfrm>
            <a:off x="2771800" y="3789040"/>
            <a:ext cx="4308167" cy="1553828"/>
          </a:xfrm>
          <a:custGeom>
            <a:avLst/>
            <a:gdLst>
              <a:gd name="connsiteX0" fmla="*/ 4740215 w 4740215"/>
              <a:gd name="connsiteY0" fmla="*/ 1296537 h 1553828"/>
              <a:gd name="connsiteX1" fmla="*/ 2911415 w 4740215"/>
              <a:gd name="connsiteY1" fmla="*/ 1542197 h 1553828"/>
              <a:gd name="connsiteX2" fmla="*/ 154567 w 4740215"/>
              <a:gd name="connsiteY2" fmla="*/ 1351128 h 1553828"/>
              <a:gd name="connsiteX3" fmla="*/ 591295 w 4740215"/>
              <a:gd name="connsiteY3" fmla="*/ 0 h 155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40215" h="1553828">
                <a:moveTo>
                  <a:pt x="4740215" y="1296537"/>
                </a:moveTo>
                <a:cubicBezTo>
                  <a:pt x="4207952" y="1414818"/>
                  <a:pt x="3675690" y="1533099"/>
                  <a:pt x="2911415" y="1542197"/>
                </a:cubicBezTo>
                <a:cubicBezTo>
                  <a:pt x="2147140" y="1551295"/>
                  <a:pt x="541254" y="1608161"/>
                  <a:pt x="154567" y="1351128"/>
                </a:cubicBezTo>
                <a:cubicBezTo>
                  <a:pt x="-232120" y="1094095"/>
                  <a:pt x="179587" y="547047"/>
                  <a:pt x="591295" y="0"/>
                </a:cubicBezTo>
              </a:path>
            </a:pathLst>
          </a:custGeom>
          <a:noFill/>
          <a:ln w="38100">
            <a:solidFill>
              <a:schemeClr val="accent3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712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2" grpId="0"/>
      <p:bldP spid="4" grpId="0" animBg="1"/>
      <p:bldP spid="8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aspects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Reaction pathways</a:t>
            </a:r>
          </a:p>
          <a:p>
            <a:pPr lvl="1"/>
            <a:r>
              <a:rPr lang="en-US" dirty="0"/>
              <a:t>Product selectivity</a:t>
            </a:r>
            <a:endParaRPr lang="cs-CZ" dirty="0"/>
          </a:p>
          <a:p>
            <a:pPr lvl="1"/>
            <a:r>
              <a:rPr lang="en-US" dirty="0" smtClean="0"/>
              <a:t>Hydrogen consumption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Raw materials quality</a:t>
            </a:r>
          </a:p>
          <a:p>
            <a:pPr lvl="1"/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Deactivation</a:t>
            </a:r>
          </a:p>
        </p:txBody>
      </p:sp>
    </p:spTree>
    <p:extLst>
      <p:ext uri="{BB962C8B-B14F-4D97-AF65-F5344CB8AC3E}">
        <p14:creationId xmlns:p14="http://schemas.microsoft.com/office/powerpoint/2010/main" val="426094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Active phase selection</a:t>
            </a:r>
          </a:p>
          <a:p>
            <a:pPr marL="979488" lvl="1" indent="-363538">
              <a:lnSpc>
                <a:spcPts val="2500"/>
              </a:lnSpc>
            </a:pPr>
            <a:r>
              <a:rPr lang="en-US" sz="1600" dirty="0">
                <a:solidFill>
                  <a:schemeClr val="tx1"/>
                </a:solidFill>
              </a:rPr>
              <a:t>Noble metals catalysts – decarboxylation</a:t>
            </a:r>
          </a:p>
          <a:p>
            <a:pPr marL="979488" lvl="1" indent="-363538">
              <a:lnSpc>
                <a:spcPts val="2500"/>
              </a:lnSpc>
            </a:pPr>
            <a:r>
              <a:rPr lang="en-US" sz="1600" dirty="0">
                <a:solidFill>
                  <a:schemeClr val="tx1"/>
                </a:solidFill>
              </a:rPr>
              <a:t>Sulfided (hydrotreating) catalysts – HDO and HDC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endParaRPr lang="en-US" sz="1800" dirty="0"/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cs-CZ" sz="16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Dealing with H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consumption</a:t>
            </a:r>
            <a:endParaRPr lang="cs-CZ" dirty="0">
              <a:solidFill>
                <a:schemeClr val="tx1"/>
              </a:solidFill>
            </a:endParaRP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1835696" y="3364407"/>
            <a:ext cx="4437063" cy="2759075"/>
            <a:chOff x="2880" y="663"/>
            <a:chExt cx="2795" cy="1738"/>
          </a:xfrm>
        </p:grpSpPr>
        <p:pic>
          <p:nvPicPr>
            <p:cNvPr id="7" name="Picture 1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663"/>
              <a:ext cx="2795" cy="1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 Box 14"/>
            <p:cNvSpPr txBox="1">
              <a:spLocks noChangeArrowheads="1"/>
            </p:cNvSpPr>
            <p:nvPr/>
          </p:nvSpPr>
          <p:spPr bwMode="auto">
            <a:xfrm>
              <a:off x="5142" y="1298"/>
              <a:ext cx="41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NiMo</a:t>
              </a:r>
            </a:p>
          </p:txBody>
        </p:sp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4468" y="754"/>
              <a:ext cx="2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FF3300"/>
                  </a:solidFill>
                </a:rPr>
                <a:t>Ni</a:t>
              </a:r>
            </a:p>
          </p:txBody>
        </p:sp>
        <p:sp>
          <p:nvSpPr>
            <p:cNvPr id="10" name="Text Box 16"/>
            <p:cNvSpPr txBox="1">
              <a:spLocks noChangeArrowheads="1"/>
            </p:cNvSpPr>
            <p:nvPr/>
          </p:nvSpPr>
          <p:spPr bwMode="auto">
            <a:xfrm>
              <a:off x="4921" y="1812"/>
              <a:ext cx="2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/>
                <a:t>Mo</a:t>
              </a:r>
            </a:p>
          </p:txBody>
        </p:sp>
      </p:grp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516216" y="6525343"/>
            <a:ext cx="253146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>
              <a:defRPr sz="10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 smtClean="0"/>
              <a:t>Appl</a:t>
            </a:r>
            <a:r>
              <a:rPr lang="en-US" dirty="0"/>
              <a:t>. Cat A:  Gen. 372 (2010) </a:t>
            </a:r>
            <a:r>
              <a:rPr lang="en-US" dirty="0" smtClean="0"/>
              <a:t>199–208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4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 II </a:t>
            </a:r>
            <a:r>
              <a:rPr lang="en-US" dirty="0"/>
              <a:t>– Triglycerides – Green diesel</a:t>
            </a:r>
            <a:endParaRPr lang="cs-CZ" dirty="0"/>
          </a:p>
        </p:txBody>
      </p:sp>
      <p:pic>
        <p:nvPicPr>
          <p:cNvPr id="6147" name="obrázek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88840"/>
            <a:ext cx="6880860" cy="387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55576" y="6413388"/>
            <a:ext cx="6248400" cy="300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Kubička, </a:t>
            </a:r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D. Collect. Czech. Chem. </a:t>
            </a:r>
            <a:r>
              <a:rPr lang="en-US" sz="12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Commun</a:t>
            </a:r>
            <a:r>
              <a:rPr lang="en-US" sz="1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20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2008, 73, </a:t>
            </a:r>
            <a:r>
              <a:rPr lang="en-US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1015–1044</a:t>
            </a:r>
            <a:endParaRPr lang="cs-CZ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64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influence</a:t>
            </a:r>
            <a:endParaRPr lang="en-US" dirty="0"/>
          </a:p>
          <a:p>
            <a:pPr marL="979488" lvl="1" indent="-363538">
              <a:lnSpc>
                <a:spcPts val="2500"/>
              </a:lnSpc>
            </a:pPr>
            <a:r>
              <a:rPr lang="en-US" sz="1600" dirty="0">
                <a:solidFill>
                  <a:schemeClr val="tx1"/>
                </a:solidFill>
              </a:rPr>
              <a:t>Active phase</a:t>
            </a:r>
          </a:p>
          <a:p>
            <a:pPr marL="979488" lvl="1" indent="-363538">
              <a:lnSpc>
                <a:spcPts val="2500"/>
              </a:lnSpc>
            </a:pPr>
            <a:r>
              <a:rPr lang="en-US" sz="1600" dirty="0">
                <a:solidFill>
                  <a:schemeClr val="tx1"/>
                </a:solidFill>
              </a:rPr>
              <a:t>Modifying active phase properties</a:t>
            </a:r>
          </a:p>
          <a:p>
            <a:endParaRPr lang="cs-CZ" sz="16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Dealing with H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 consumption</a:t>
            </a: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1008"/>
            <a:ext cx="4402137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725" y="2564904"/>
            <a:ext cx="2806065" cy="181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486" y="4497665"/>
            <a:ext cx="2731770" cy="181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372200" y="6540706"/>
            <a:ext cx="272382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>
              <a:defRPr sz="10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 smtClean="0"/>
              <a:t>Appl</a:t>
            </a:r>
            <a:r>
              <a:rPr lang="en-US" dirty="0"/>
              <a:t>. Cat. B: Environ</a:t>
            </a:r>
            <a:r>
              <a:rPr lang="en-US" dirty="0" smtClean="0"/>
              <a:t>. </a:t>
            </a:r>
            <a:r>
              <a:rPr lang="cs-CZ" dirty="0" smtClean="0"/>
              <a:t> 145 </a:t>
            </a:r>
            <a:r>
              <a:rPr lang="en-US" dirty="0" smtClean="0"/>
              <a:t>(201</a:t>
            </a:r>
            <a:r>
              <a:rPr lang="cs-CZ" dirty="0" smtClean="0"/>
              <a:t>4</a:t>
            </a:r>
            <a:r>
              <a:rPr lang="en-US" dirty="0" smtClean="0"/>
              <a:t>) </a:t>
            </a:r>
            <a:r>
              <a:rPr lang="cs-CZ" dirty="0" smtClean="0"/>
              <a:t> 101-107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51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Deactivation of sulfided catalysts</a:t>
            </a:r>
            <a:endParaRPr lang="cs-CZ" dirty="0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Sulfur depletion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Feedstock impurities</a:t>
            </a:r>
            <a:endParaRPr lang="cs-CZ" dirty="0"/>
          </a:p>
        </p:txBody>
      </p:sp>
      <p:grpSp>
        <p:nvGrpSpPr>
          <p:cNvPr id="3" name="Group 31"/>
          <p:cNvGrpSpPr>
            <a:grpSpLocks noChangeAspect="1"/>
          </p:cNvGrpSpPr>
          <p:nvPr/>
        </p:nvGrpSpPr>
        <p:grpSpPr bwMode="auto">
          <a:xfrm>
            <a:off x="371765" y="3088868"/>
            <a:ext cx="3556000" cy="2212340"/>
            <a:chOff x="2926" y="2341"/>
            <a:chExt cx="2800" cy="1742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4422" y="3430"/>
              <a:ext cx="3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FF"/>
                  </a:solidFill>
                </a:rPr>
                <a:t>RO</a:t>
              </a:r>
            </a:p>
          </p:txBody>
        </p:sp>
        <p:sp>
          <p:nvSpPr>
            <p:cNvPr id="5" name="Text Box 11"/>
            <p:cNvSpPr txBox="1">
              <a:spLocks noChangeArrowheads="1"/>
            </p:cNvSpPr>
            <p:nvPr/>
          </p:nvSpPr>
          <p:spPr bwMode="auto">
            <a:xfrm>
              <a:off x="5193" y="2704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FF3300"/>
                  </a:solidFill>
                </a:rPr>
                <a:t>RO-S</a:t>
              </a:r>
            </a:p>
          </p:txBody>
        </p:sp>
        <p:pic>
          <p:nvPicPr>
            <p:cNvPr id="6" name="Picture 25"/>
            <p:cNvPicPr preferRelativeResize="0"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6" y="2341"/>
              <a:ext cx="2800" cy="1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30"/>
          <p:cNvGrpSpPr>
            <a:grpSpLocks noChangeAspect="1"/>
          </p:cNvGrpSpPr>
          <p:nvPr/>
        </p:nvGrpSpPr>
        <p:grpSpPr bwMode="auto">
          <a:xfrm>
            <a:off x="371765" y="3090138"/>
            <a:ext cx="3556000" cy="2211070"/>
            <a:chOff x="0" y="2387"/>
            <a:chExt cx="2800" cy="1741"/>
          </a:xfrm>
        </p:grpSpPr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2381" y="3158"/>
              <a:ext cx="3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600"/>
                <a:t>RO</a:t>
              </a:r>
            </a:p>
          </p:txBody>
        </p:sp>
        <p:pic>
          <p:nvPicPr>
            <p:cNvPr id="9" name="Picture 28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87"/>
              <a:ext cx="2800" cy="1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39"/>
          <p:cNvGrpSpPr>
            <a:grpSpLocks/>
          </p:cNvGrpSpPr>
          <p:nvPr/>
        </p:nvGrpSpPr>
        <p:grpSpPr bwMode="auto">
          <a:xfrm>
            <a:off x="2051720" y="2786608"/>
            <a:ext cx="1073150" cy="898525"/>
            <a:chOff x="4241" y="626"/>
            <a:chExt cx="676" cy="566"/>
          </a:xfrm>
        </p:grpSpPr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4241" y="626"/>
              <a:ext cx="676" cy="173"/>
            </a:xfrm>
            <a:prstGeom prst="rect">
              <a:avLst/>
            </a:pr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200" b="1" dirty="0">
                  <a:solidFill>
                    <a:schemeClr val="bg1"/>
                  </a:solidFill>
                </a:rPr>
                <a:t>DMDS pulse</a:t>
              </a: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4286" y="799"/>
              <a:ext cx="0" cy="136"/>
            </a:xfrm>
            <a:prstGeom prst="line">
              <a:avLst/>
            </a:prstGeom>
            <a:noFill/>
            <a:ln w="19050">
              <a:solidFill>
                <a:srgbClr val="9933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4785" y="799"/>
              <a:ext cx="0" cy="393"/>
            </a:xfrm>
            <a:prstGeom prst="line">
              <a:avLst/>
            </a:prstGeom>
            <a:noFill/>
            <a:ln w="19050">
              <a:solidFill>
                <a:srgbClr val="9933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4" name="Group 19"/>
          <p:cNvGrpSpPr>
            <a:grpSpLocks noChangeAspect="1"/>
          </p:cNvGrpSpPr>
          <p:nvPr/>
        </p:nvGrpSpPr>
        <p:grpSpPr bwMode="auto">
          <a:xfrm>
            <a:off x="4860032" y="2564904"/>
            <a:ext cx="3549650" cy="2207260"/>
            <a:chOff x="2925" y="618"/>
            <a:chExt cx="2795" cy="1738"/>
          </a:xfrm>
        </p:grpSpPr>
        <p:pic>
          <p:nvPicPr>
            <p:cNvPr id="25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618"/>
              <a:ext cx="2795" cy="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193" y="1344"/>
              <a:ext cx="46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solidFill>
                    <a:srgbClr val="0000FF"/>
                  </a:solidFill>
                </a:rPr>
                <a:t>NRO</a:t>
              </a:r>
            </a:p>
          </p:txBody>
        </p: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5148" y="1162"/>
              <a:ext cx="546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solidFill>
                    <a:srgbClr val="FF3300"/>
                  </a:solidFill>
                </a:rPr>
                <a:t>RRO-I</a:t>
              </a:r>
            </a:p>
          </p:txBody>
        </p:sp>
        <p:sp>
          <p:nvSpPr>
            <p:cNvPr id="28" name="Text Box 13"/>
            <p:cNvSpPr txBox="1">
              <a:spLocks noChangeArrowheads="1"/>
            </p:cNvSpPr>
            <p:nvPr/>
          </p:nvSpPr>
          <p:spPr bwMode="auto">
            <a:xfrm>
              <a:off x="5132" y="950"/>
              <a:ext cx="585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solidFill>
                    <a:srgbClr val="002060"/>
                  </a:solidFill>
                </a:rPr>
                <a:t>RRO-II</a:t>
              </a:r>
            </a:p>
          </p:txBody>
        </p:sp>
        <p:sp>
          <p:nvSpPr>
            <p:cNvPr id="29" name="Text Box 14"/>
            <p:cNvSpPr txBox="1">
              <a:spLocks noChangeArrowheads="1"/>
            </p:cNvSpPr>
            <p:nvPr/>
          </p:nvSpPr>
          <p:spPr bwMode="auto">
            <a:xfrm>
              <a:off x="5193" y="1570"/>
              <a:ext cx="491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solidFill>
                    <a:srgbClr val="008000"/>
                  </a:solidFill>
                </a:rPr>
                <a:t>WRO</a:t>
              </a:r>
            </a:p>
          </p:txBody>
        </p:sp>
      </p:grp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6732240" y="6525343"/>
            <a:ext cx="227658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>
              <a:defRPr sz="10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 smtClean="0"/>
              <a:t>Appl</a:t>
            </a:r>
            <a:r>
              <a:rPr lang="en-US" dirty="0"/>
              <a:t>. Cat </a:t>
            </a:r>
            <a:r>
              <a:rPr lang="en-US" dirty="0" smtClean="0"/>
              <a:t>A:</a:t>
            </a:r>
            <a:r>
              <a:rPr lang="cs-CZ" dirty="0" smtClean="0"/>
              <a:t> </a:t>
            </a:r>
            <a:r>
              <a:rPr lang="en-US" dirty="0" smtClean="0"/>
              <a:t>Gen</a:t>
            </a:r>
            <a:r>
              <a:rPr lang="en-US" dirty="0"/>
              <a:t>. </a:t>
            </a:r>
            <a:r>
              <a:rPr lang="en-US" dirty="0" smtClean="0"/>
              <a:t>3</a:t>
            </a:r>
            <a:r>
              <a:rPr lang="cs-CZ" dirty="0" smtClean="0"/>
              <a:t>94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201</a:t>
            </a:r>
            <a:r>
              <a:rPr lang="cs-CZ" dirty="0" smtClean="0"/>
              <a:t>1</a:t>
            </a:r>
            <a:r>
              <a:rPr lang="en-US" dirty="0" smtClean="0"/>
              <a:t>) </a:t>
            </a:r>
            <a:r>
              <a:rPr lang="cs-CZ" dirty="0" smtClean="0"/>
              <a:t>9</a:t>
            </a:r>
            <a:r>
              <a:rPr lang="en-US" dirty="0" smtClean="0"/>
              <a:t>–</a:t>
            </a:r>
            <a:r>
              <a:rPr lang="cs-CZ" dirty="0" smtClean="0"/>
              <a:t>17</a:t>
            </a:r>
            <a:endParaRPr lang="en-US" dirty="0"/>
          </a:p>
        </p:txBody>
      </p:sp>
      <p:graphicFrame>
        <p:nvGraphicFramePr>
          <p:cNvPr id="31" name="Group 1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15622"/>
              </p:ext>
            </p:extLst>
          </p:nvPr>
        </p:nvGraphicFramePr>
        <p:xfrm>
          <a:off x="5364088" y="4941168"/>
          <a:ext cx="2951162" cy="1371600"/>
        </p:xfrm>
        <a:graphic>
          <a:graphicData uri="http://schemas.openxmlformats.org/drawingml/2006/table">
            <a:tbl>
              <a:tblPr/>
              <a:tblGrid>
                <a:gridCol w="935037"/>
                <a:gridCol w="936625"/>
                <a:gridCol w="107950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mmol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/kg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M eq.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NRO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6.003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6.070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+mn-lt"/>
                        </a:rPr>
                        <a:t>RRO-I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+mn-lt"/>
                        </a:rPr>
                        <a:t>0.237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+mn-lt"/>
                        </a:rPr>
                        <a:t>&lt;0.016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RRO-II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0.197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0.023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WRO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2.035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+mn-lt"/>
                        </a:rPr>
                        <a:t>1.224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046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Deactivation of sulfided catalysts</a:t>
            </a:r>
            <a:endParaRPr lang="cs-CZ" dirty="0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Sulfur depletion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Feedstock impurities</a:t>
            </a:r>
            <a:endParaRPr lang="cs-CZ" dirty="0"/>
          </a:p>
        </p:txBody>
      </p:sp>
      <p:grpSp>
        <p:nvGrpSpPr>
          <p:cNvPr id="3" name="Group 31"/>
          <p:cNvGrpSpPr>
            <a:grpSpLocks noChangeAspect="1"/>
          </p:cNvGrpSpPr>
          <p:nvPr/>
        </p:nvGrpSpPr>
        <p:grpSpPr bwMode="auto">
          <a:xfrm>
            <a:off x="371765" y="3088868"/>
            <a:ext cx="3556000" cy="2212340"/>
            <a:chOff x="2926" y="2341"/>
            <a:chExt cx="2800" cy="1742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4422" y="3430"/>
              <a:ext cx="3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FF"/>
                  </a:solidFill>
                </a:rPr>
                <a:t>RO</a:t>
              </a:r>
            </a:p>
          </p:txBody>
        </p:sp>
        <p:sp>
          <p:nvSpPr>
            <p:cNvPr id="5" name="Text Box 11"/>
            <p:cNvSpPr txBox="1">
              <a:spLocks noChangeArrowheads="1"/>
            </p:cNvSpPr>
            <p:nvPr/>
          </p:nvSpPr>
          <p:spPr bwMode="auto">
            <a:xfrm>
              <a:off x="5193" y="2704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FF3300"/>
                  </a:solidFill>
                </a:rPr>
                <a:t>RO-S</a:t>
              </a:r>
            </a:p>
          </p:txBody>
        </p:sp>
        <p:pic>
          <p:nvPicPr>
            <p:cNvPr id="6" name="Picture 25"/>
            <p:cNvPicPr preferRelativeResize="0"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6" y="2341"/>
              <a:ext cx="2800" cy="1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30"/>
          <p:cNvGrpSpPr>
            <a:grpSpLocks noChangeAspect="1"/>
          </p:cNvGrpSpPr>
          <p:nvPr/>
        </p:nvGrpSpPr>
        <p:grpSpPr bwMode="auto">
          <a:xfrm>
            <a:off x="371765" y="3090138"/>
            <a:ext cx="3556000" cy="2211070"/>
            <a:chOff x="0" y="2387"/>
            <a:chExt cx="2800" cy="1741"/>
          </a:xfrm>
        </p:grpSpPr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2381" y="3158"/>
              <a:ext cx="3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600"/>
                <a:t>RO</a:t>
              </a:r>
            </a:p>
          </p:txBody>
        </p:sp>
        <p:pic>
          <p:nvPicPr>
            <p:cNvPr id="9" name="Picture 28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87"/>
              <a:ext cx="2800" cy="1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39"/>
          <p:cNvGrpSpPr>
            <a:grpSpLocks/>
          </p:cNvGrpSpPr>
          <p:nvPr/>
        </p:nvGrpSpPr>
        <p:grpSpPr bwMode="auto">
          <a:xfrm>
            <a:off x="2051720" y="2786608"/>
            <a:ext cx="1073150" cy="898525"/>
            <a:chOff x="4241" y="626"/>
            <a:chExt cx="676" cy="566"/>
          </a:xfrm>
        </p:grpSpPr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4241" y="626"/>
              <a:ext cx="676" cy="173"/>
            </a:xfrm>
            <a:prstGeom prst="rect">
              <a:avLst/>
            </a:pr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200" b="1" dirty="0">
                  <a:solidFill>
                    <a:schemeClr val="bg1"/>
                  </a:solidFill>
                </a:rPr>
                <a:t>DMDS pulse</a:t>
              </a: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4286" y="799"/>
              <a:ext cx="0" cy="136"/>
            </a:xfrm>
            <a:prstGeom prst="line">
              <a:avLst/>
            </a:prstGeom>
            <a:noFill/>
            <a:ln w="19050">
              <a:solidFill>
                <a:srgbClr val="9933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4785" y="799"/>
              <a:ext cx="0" cy="393"/>
            </a:xfrm>
            <a:prstGeom prst="line">
              <a:avLst/>
            </a:prstGeom>
            <a:noFill/>
            <a:ln w="19050">
              <a:solidFill>
                <a:srgbClr val="9933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31" name="Group 19"/>
          <p:cNvGrpSpPr>
            <a:grpSpLocks noChangeAspect="1"/>
          </p:cNvGrpSpPr>
          <p:nvPr/>
        </p:nvGrpSpPr>
        <p:grpSpPr bwMode="auto">
          <a:xfrm>
            <a:off x="4860032" y="2576557"/>
            <a:ext cx="3549650" cy="2207260"/>
            <a:chOff x="2870" y="618"/>
            <a:chExt cx="2795" cy="1738"/>
          </a:xfrm>
        </p:grpSpPr>
        <p:pic>
          <p:nvPicPr>
            <p:cNvPr id="32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0" y="618"/>
              <a:ext cx="2795" cy="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 Box 12"/>
            <p:cNvSpPr txBox="1">
              <a:spLocks noChangeArrowheads="1"/>
            </p:cNvSpPr>
            <p:nvPr/>
          </p:nvSpPr>
          <p:spPr bwMode="auto">
            <a:xfrm>
              <a:off x="4377" y="1752"/>
              <a:ext cx="341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solidFill>
                    <a:srgbClr val="0000FF"/>
                  </a:solidFill>
                </a:rPr>
                <a:t>TG</a:t>
              </a:r>
            </a:p>
          </p:txBody>
        </p:sp>
        <p:sp>
          <p:nvSpPr>
            <p:cNvPr id="34" name="Text Box 13"/>
            <p:cNvSpPr txBox="1">
              <a:spLocks noChangeArrowheads="1"/>
            </p:cNvSpPr>
            <p:nvPr/>
          </p:nvSpPr>
          <p:spPr bwMode="auto">
            <a:xfrm>
              <a:off x="5057" y="1661"/>
              <a:ext cx="467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400" dirty="0">
                  <a:solidFill>
                    <a:srgbClr val="FF3300"/>
                  </a:solidFill>
                </a:rPr>
                <a:t>ROG</a:t>
              </a:r>
            </a:p>
          </p:txBody>
        </p:sp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5132" y="995"/>
              <a:ext cx="357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400">
                  <a:solidFill>
                    <a:srgbClr val="002060"/>
                  </a:solidFill>
                </a:rPr>
                <a:t>RO</a:t>
              </a:r>
            </a:p>
          </p:txBody>
        </p:sp>
      </p:grp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6732240" y="6525343"/>
            <a:ext cx="227658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>
              <a:defRPr sz="10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 smtClean="0"/>
              <a:t>Appl</a:t>
            </a:r>
            <a:r>
              <a:rPr lang="en-US" dirty="0"/>
              <a:t>. Cat </a:t>
            </a:r>
            <a:r>
              <a:rPr lang="en-US" dirty="0" smtClean="0"/>
              <a:t>A:</a:t>
            </a:r>
            <a:r>
              <a:rPr lang="cs-CZ" dirty="0" smtClean="0"/>
              <a:t> </a:t>
            </a:r>
            <a:r>
              <a:rPr lang="en-US" dirty="0" smtClean="0"/>
              <a:t>Gen</a:t>
            </a:r>
            <a:r>
              <a:rPr lang="en-US" dirty="0"/>
              <a:t>. </a:t>
            </a:r>
            <a:r>
              <a:rPr lang="en-US" dirty="0" smtClean="0"/>
              <a:t>3</a:t>
            </a:r>
            <a:r>
              <a:rPr lang="cs-CZ" dirty="0" smtClean="0"/>
              <a:t>94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201</a:t>
            </a:r>
            <a:r>
              <a:rPr lang="cs-CZ" dirty="0" smtClean="0"/>
              <a:t>1</a:t>
            </a:r>
            <a:r>
              <a:rPr lang="en-US" dirty="0" smtClean="0"/>
              <a:t>) </a:t>
            </a:r>
            <a:r>
              <a:rPr lang="cs-CZ" dirty="0" smtClean="0"/>
              <a:t>9</a:t>
            </a:r>
            <a:r>
              <a:rPr lang="en-US" dirty="0" smtClean="0"/>
              <a:t>–</a:t>
            </a:r>
            <a:r>
              <a:rPr lang="cs-CZ" dirty="0" smtClean="0"/>
              <a:t>17</a:t>
            </a:r>
            <a:endParaRPr lang="en-US" dirty="0"/>
          </a:p>
        </p:txBody>
      </p:sp>
      <p:graphicFrame>
        <p:nvGraphicFramePr>
          <p:cNvPr id="2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107660"/>
              </p:ext>
            </p:extLst>
          </p:nvPr>
        </p:nvGraphicFramePr>
        <p:xfrm>
          <a:off x="5277083" y="5140032"/>
          <a:ext cx="2951162" cy="1097280"/>
        </p:xfrm>
        <a:graphic>
          <a:graphicData uri="http://schemas.openxmlformats.org/drawingml/2006/table">
            <a:tbl>
              <a:tblPr/>
              <a:tblGrid>
                <a:gridCol w="935037"/>
                <a:gridCol w="936625"/>
                <a:gridCol w="107950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mmol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/kg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M eq.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RO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0.197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0.023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+mn-lt"/>
                        </a:rPr>
                        <a:t>ROG*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+mn-lt"/>
                        </a:rPr>
                        <a:t>0.279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+mn-lt"/>
                        </a:rPr>
                        <a:t>3.351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TG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0.444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10.009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131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Deactivation of sulfided catalysts</a:t>
            </a:r>
            <a:endParaRPr lang="cs-CZ" dirty="0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Sulfur depletion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Feedstock impurities</a:t>
            </a:r>
            <a:endParaRPr lang="cs-CZ" dirty="0"/>
          </a:p>
        </p:txBody>
      </p:sp>
      <p:grpSp>
        <p:nvGrpSpPr>
          <p:cNvPr id="3" name="Group 31"/>
          <p:cNvGrpSpPr>
            <a:grpSpLocks noChangeAspect="1"/>
          </p:cNvGrpSpPr>
          <p:nvPr/>
        </p:nvGrpSpPr>
        <p:grpSpPr bwMode="auto">
          <a:xfrm>
            <a:off x="371765" y="3088868"/>
            <a:ext cx="3556000" cy="2212340"/>
            <a:chOff x="2926" y="2341"/>
            <a:chExt cx="2800" cy="1742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4422" y="3430"/>
              <a:ext cx="3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0000FF"/>
                  </a:solidFill>
                </a:rPr>
                <a:t>RO</a:t>
              </a:r>
            </a:p>
          </p:txBody>
        </p:sp>
        <p:sp>
          <p:nvSpPr>
            <p:cNvPr id="5" name="Text Box 11"/>
            <p:cNvSpPr txBox="1">
              <a:spLocks noChangeArrowheads="1"/>
            </p:cNvSpPr>
            <p:nvPr/>
          </p:nvSpPr>
          <p:spPr bwMode="auto">
            <a:xfrm>
              <a:off x="5193" y="2704"/>
              <a:ext cx="43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600">
                  <a:solidFill>
                    <a:srgbClr val="FF3300"/>
                  </a:solidFill>
                </a:rPr>
                <a:t>RO-S</a:t>
              </a:r>
            </a:p>
          </p:txBody>
        </p:sp>
        <p:pic>
          <p:nvPicPr>
            <p:cNvPr id="6" name="Picture 25"/>
            <p:cNvPicPr preferRelativeResize="0"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6" y="2341"/>
              <a:ext cx="2800" cy="1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30"/>
          <p:cNvGrpSpPr>
            <a:grpSpLocks noChangeAspect="1"/>
          </p:cNvGrpSpPr>
          <p:nvPr/>
        </p:nvGrpSpPr>
        <p:grpSpPr bwMode="auto">
          <a:xfrm>
            <a:off x="371765" y="3090138"/>
            <a:ext cx="3556000" cy="2211070"/>
            <a:chOff x="0" y="2387"/>
            <a:chExt cx="2800" cy="1741"/>
          </a:xfrm>
        </p:grpSpPr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2381" y="3158"/>
              <a:ext cx="3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600"/>
                <a:t>RO</a:t>
              </a:r>
            </a:p>
          </p:txBody>
        </p:sp>
        <p:pic>
          <p:nvPicPr>
            <p:cNvPr id="9" name="Picture 28"/>
            <p:cNvPicPr preferRelativeResize="0"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87"/>
              <a:ext cx="2800" cy="1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39"/>
          <p:cNvGrpSpPr>
            <a:grpSpLocks/>
          </p:cNvGrpSpPr>
          <p:nvPr/>
        </p:nvGrpSpPr>
        <p:grpSpPr bwMode="auto">
          <a:xfrm>
            <a:off x="2051720" y="2786608"/>
            <a:ext cx="1073150" cy="898525"/>
            <a:chOff x="4241" y="626"/>
            <a:chExt cx="676" cy="566"/>
          </a:xfrm>
        </p:grpSpPr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4241" y="626"/>
              <a:ext cx="676" cy="173"/>
            </a:xfrm>
            <a:prstGeom prst="rect">
              <a:avLst/>
            </a:pr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200" b="1" dirty="0">
                  <a:solidFill>
                    <a:schemeClr val="bg1"/>
                  </a:solidFill>
                </a:rPr>
                <a:t>DMDS pulse</a:t>
              </a: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4286" y="799"/>
              <a:ext cx="0" cy="136"/>
            </a:xfrm>
            <a:prstGeom prst="line">
              <a:avLst/>
            </a:prstGeom>
            <a:noFill/>
            <a:ln w="19050">
              <a:solidFill>
                <a:srgbClr val="9933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4785" y="799"/>
              <a:ext cx="0" cy="393"/>
            </a:xfrm>
            <a:prstGeom prst="line">
              <a:avLst/>
            </a:prstGeom>
            <a:noFill/>
            <a:ln w="19050">
              <a:solidFill>
                <a:srgbClr val="9933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42" name="Group 18"/>
          <p:cNvGrpSpPr>
            <a:grpSpLocks noChangeAspect="1"/>
          </p:cNvGrpSpPr>
          <p:nvPr/>
        </p:nvGrpSpPr>
        <p:grpSpPr bwMode="auto">
          <a:xfrm>
            <a:off x="5148064" y="4433048"/>
            <a:ext cx="3129280" cy="1946859"/>
            <a:chOff x="2880" y="2368"/>
            <a:chExt cx="2800" cy="1742"/>
          </a:xfrm>
        </p:grpSpPr>
        <p:pic>
          <p:nvPicPr>
            <p:cNvPr id="43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2368"/>
              <a:ext cx="2800" cy="17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Text Box 15"/>
            <p:cNvSpPr txBox="1">
              <a:spLocks noChangeArrowheads="1"/>
            </p:cNvSpPr>
            <p:nvPr/>
          </p:nvSpPr>
          <p:spPr bwMode="auto">
            <a:xfrm>
              <a:off x="4332" y="3475"/>
              <a:ext cx="2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TG</a:t>
              </a:r>
            </a:p>
          </p:txBody>
        </p:sp>
        <p:sp>
          <p:nvSpPr>
            <p:cNvPr id="45" name="Text Box 16"/>
            <p:cNvSpPr txBox="1">
              <a:spLocks noChangeArrowheads="1"/>
            </p:cNvSpPr>
            <p:nvPr/>
          </p:nvSpPr>
          <p:spPr bwMode="auto">
            <a:xfrm>
              <a:off x="3606" y="2614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FF3300"/>
                  </a:solidFill>
                </a:rPr>
                <a:t>ROG</a:t>
              </a:r>
            </a:p>
          </p:txBody>
        </p:sp>
        <p:sp>
          <p:nvSpPr>
            <p:cNvPr id="46" name="Text Box 17"/>
            <p:cNvSpPr txBox="1">
              <a:spLocks noChangeArrowheads="1"/>
            </p:cNvSpPr>
            <p:nvPr/>
          </p:nvSpPr>
          <p:spPr bwMode="auto">
            <a:xfrm>
              <a:off x="5268" y="2643"/>
              <a:ext cx="3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/>
                <a:t>RO</a:t>
              </a:r>
            </a:p>
          </p:txBody>
        </p:sp>
      </p:grpSp>
      <p:grpSp>
        <p:nvGrpSpPr>
          <p:cNvPr id="47" name="Group 19"/>
          <p:cNvGrpSpPr>
            <a:grpSpLocks noChangeAspect="1"/>
          </p:cNvGrpSpPr>
          <p:nvPr/>
        </p:nvGrpSpPr>
        <p:grpSpPr bwMode="auto">
          <a:xfrm>
            <a:off x="5076056" y="2420888"/>
            <a:ext cx="3123692" cy="1942389"/>
            <a:chOff x="2835" y="663"/>
            <a:chExt cx="2795" cy="1738"/>
          </a:xfrm>
        </p:grpSpPr>
        <p:pic>
          <p:nvPicPr>
            <p:cNvPr id="48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5" y="663"/>
              <a:ext cx="2795" cy="1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9" name="Text Box 12"/>
            <p:cNvSpPr txBox="1">
              <a:spLocks noChangeArrowheads="1"/>
            </p:cNvSpPr>
            <p:nvPr/>
          </p:nvSpPr>
          <p:spPr bwMode="auto">
            <a:xfrm>
              <a:off x="4649" y="799"/>
              <a:ext cx="2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TG</a:t>
              </a:r>
            </a:p>
          </p:txBody>
        </p:sp>
        <p:sp>
          <p:nvSpPr>
            <p:cNvPr id="50" name="Text Box 13"/>
            <p:cNvSpPr txBox="1">
              <a:spLocks noChangeArrowheads="1"/>
            </p:cNvSpPr>
            <p:nvPr/>
          </p:nvSpPr>
          <p:spPr bwMode="auto">
            <a:xfrm>
              <a:off x="5103" y="1162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FF3300"/>
                  </a:solidFill>
                </a:rPr>
                <a:t>ROG</a:t>
              </a:r>
            </a:p>
          </p:txBody>
        </p:sp>
        <p:sp>
          <p:nvSpPr>
            <p:cNvPr id="51" name="Text Box 14"/>
            <p:cNvSpPr txBox="1">
              <a:spLocks noChangeArrowheads="1"/>
            </p:cNvSpPr>
            <p:nvPr/>
          </p:nvSpPr>
          <p:spPr bwMode="auto">
            <a:xfrm>
              <a:off x="5193" y="1706"/>
              <a:ext cx="3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/>
                <a:t>RO</a:t>
              </a:r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732240" y="6525343"/>
            <a:ext cx="227658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cs-CZ"/>
            </a:defPPr>
            <a:lvl1pPr>
              <a:defRPr sz="10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 smtClean="0"/>
              <a:t>Appl</a:t>
            </a:r>
            <a:r>
              <a:rPr lang="en-US" dirty="0"/>
              <a:t>. Cat </a:t>
            </a:r>
            <a:r>
              <a:rPr lang="en-US" dirty="0" smtClean="0"/>
              <a:t>A:</a:t>
            </a:r>
            <a:r>
              <a:rPr lang="cs-CZ" dirty="0" smtClean="0"/>
              <a:t> </a:t>
            </a:r>
            <a:r>
              <a:rPr lang="en-US" dirty="0" smtClean="0"/>
              <a:t>Gen</a:t>
            </a:r>
            <a:r>
              <a:rPr lang="en-US" dirty="0"/>
              <a:t>. </a:t>
            </a:r>
            <a:r>
              <a:rPr lang="en-US" dirty="0" smtClean="0"/>
              <a:t>3</a:t>
            </a:r>
            <a:r>
              <a:rPr lang="cs-CZ" dirty="0" smtClean="0"/>
              <a:t>94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201</a:t>
            </a:r>
            <a:r>
              <a:rPr lang="cs-CZ" dirty="0" smtClean="0"/>
              <a:t>1</a:t>
            </a:r>
            <a:r>
              <a:rPr lang="en-US" dirty="0" smtClean="0"/>
              <a:t>) </a:t>
            </a:r>
            <a:r>
              <a:rPr lang="cs-CZ" dirty="0" smtClean="0"/>
              <a:t>9</a:t>
            </a:r>
            <a:r>
              <a:rPr lang="en-US" dirty="0" smtClean="0"/>
              <a:t>–</a:t>
            </a:r>
            <a:r>
              <a:rPr lang="cs-CZ" dirty="0" smtClean="0"/>
              <a:t>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31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C00000"/>
                </a:solidFill>
              </a:rPr>
              <a:t>	</a:t>
            </a:r>
            <a:r>
              <a:rPr lang="en-US" dirty="0" smtClean="0">
                <a:solidFill>
                  <a:schemeClr val="accent3"/>
                </a:solidFill>
              </a:rPr>
              <a:t>Feedstock – price / quality / availability	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</a:rPr>
              <a:t>Hydrogen consumption – HDO / HDC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C00000"/>
                </a:solidFill>
              </a:rPr>
              <a:t>	</a:t>
            </a:r>
            <a:r>
              <a:rPr lang="en-US" dirty="0" smtClean="0">
                <a:solidFill>
                  <a:schemeClr val="accent3"/>
                </a:solidFill>
              </a:rPr>
              <a:t>Single step hydrogenation / isomerization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</a:rPr>
              <a:t>Full refinery integration</a:t>
            </a:r>
            <a:endParaRPr lang="cs-CZ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C00000"/>
                </a:solidFill>
              </a:rPr>
              <a:t>	</a:t>
            </a:r>
            <a:r>
              <a:rPr lang="en-US" dirty="0" smtClean="0">
                <a:solidFill>
                  <a:schemeClr val="accent3"/>
                </a:solidFill>
              </a:rPr>
              <a:t>Robust non-sulfided catalysts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Challenges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1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414624" y="2060848"/>
            <a:ext cx="9558624" cy="4266000"/>
          </a:xfrm>
        </p:spPr>
        <p:txBody>
          <a:bodyPr/>
          <a:lstStyle/>
          <a:p>
            <a:pPr lvl="1"/>
            <a:r>
              <a:rPr lang="en-US" sz="2000" dirty="0"/>
              <a:t>N. </a:t>
            </a:r>
            <a:r>
              <a:rPr lang="en-US" sz="2000" dirty="0" err="1"/>
              <a:t>Žilková</a:t>
            </a:r>
            <a:r>
              <a:rPr lang="en-US" sz="2000" dirty="0"/>
              <a:t>, </a:t>
            </a:r>
            <a:r>
              <a:rPr lang="en-US" sz="2000" dirty="0" smtClean="0"/>
              <a:t>J</a:t>
            </a:r>
            <a:r>
              <a:rPr lang="en-US" sz="2000" dirty="0"/>
              <a:t>. </a:t>
            </a:r>
            <a:r>
              <a:rPr lang="en-US" sz="2000" dirty="0" err="1"/>
              <a:t>Vlk</a:t>
            </a:r>
            <a:r>
              <a:rPr lang="en-US" sz="2000" dirty="0"/>
              <a:t> </a:t>
            </a:r>
            <a:r>
              <a:rPr lang="cs-CZ" sz="2000" dirty="0"/>
              <a:t>	</a:t>
            </a:r>
            <a:r>
              <a:rPr lang="en-US" sz="2000" dirty="0" smtClean="0"/>
              <a:t>	– </a:t>
            </a:r>
            <a:r>
              <a:rPr lang="en-US" sz="2000" dirty="0"/>
              <a:t>mesoporous materials</a:t>
            </a:r>
          </a:p>
          <a:p>
            <a:pPr lvl="1"/>
            <a:r>
              <a:rPr lang="en-US" sz="2000" dirty="0"/>
              <a:t>L. </a:t>
            </a:r>
            <a:r>
              <a:rPr lang="en-US" sz="2000" dirty="0" err="1"/>
              <a:t>Kaluža</a:t>
            </a:r>
            <a:r>
              <a:rPr lang="en-US" sz="2000" dirty="0"/>
              <a:t> </a:t>
            </a:r>
            <a:r>
              <a:rPr lang="cs-CZ" sz="2000" dirty="0"/>
              <a:t>			</a:t>
            </a:r>
            <a:r>
              <a:rPr lang="en-US" sz="2000" dirty="0"/>
              <a:t>– NiMo, Ni, Mo catalysts</a:t>
            </a:r>
          </a:p>
          <a:p>
            <a:pPr lvl="1"/>
            <a:r>
              <a:rPr lang="en-US" sz="2000" dirty="0"/>
              <a:t>P. </a:t>
            </a:r>
            <a:r>
              <a:rPr lang="en-US" sz="2000" dirty="0" err="1"/>
              <a:t>Priecel</a:t>
            </a:r>
            <a:r>
              <a:rPr lang="en-US" sz="2000" dirty="0"/>
              <a:t>, L. </a:t>
            </a:r>
            <a:r>
              <a:rPr lang="en-US" sz="2000" dirty="0" err="1"/>
              <a:t>Čapek</a:t>
            </a:r>
            <a:r>
              <a:rPr lang="en-US" sz="2000" dirty="0"/>
              <a:t> </a:t>
            </a:r>
            <a:r>
              <a:rPr lang="cs-CZ" sz="2000" dirty="0"/>
              <a:t>		</a:t>
            </a:r>
            <a:r>
              <a:rPr lang="en-US" sz="2000" dirty="0"/>
              <a:t>– NiMo catalysts with different </a:t>
            </a:r>
            <a:r>
              <a:rPr lang="cs-CZ" sz="2000" dirty="0"/>
              <a:t>					   </a:t>
            </a:r>
            <a:r>
              <a:rPr lang="en-US" sz="2000" dirty="0"/>
              <a:t>Ni coordination</a:t>
            </a:r>
          </a:p>
          <a:p>
            <a:pPr lvl="1"/>
            <a:r>
              <a:rPr lang="en-US" sz="2000" dirty="0"/>
              <a:t>P. </a:t>
            </a:r>
            <a:r>
              <a:rPr lang="cs-CZ" sz="2000" dirty="0"/>
              <a:t>Šimáček, J. Chudoba 	– </a:t>
            </a:r>
            <a:r>
              <a:rPr lang="en-US" sz="2000" dirty="0"/>
              <a:t>GC-MS identification</a:t>
            </a:r>
          </a:p>
          <a:p>
            <a:pPr lvl="1"/>
            <a:r>
              <a:rPr lang="cs-CZ" sz="2000" dirty="0"/>
              <a:t>J. Horáček, F. </a:t>
            </a:r>
            <a:r>
              <a:rPr lang="cs-CZ" sz="2000" dirty="0" smtClean="0"/>
              <a:t>Homola</a:t>
            </a:r>
            <a:r>
              <a:rPr lang="en-US" sz="2000" dirty="0" smtClean="0"/>
              <a:t>		</a:t>
            </a:r>
            <a:r>
              <a:rPr lang="cs-CZ" sz="2000" dirty="0" smtClean="0"/>
              <a:t>–</a:t>
            </a:r>
            <a:r>
              <a:rPr lang="en-US" sz="2000" dirty="0" smtClean="0"/>
              <a:t> deoxygenation experiments</a:t>
            </a:r>
          </a:p>
          <a:p>
            <a:pPr lvl="1"/>
            <a:r>
              <a:rPr lang="en-US" sz="2000" dirty="0" smtClean="0"/>
              <a:t>R. </a:t>
            </a:r>
            <a:r>
              <a:rPr lang="en-US" sz="2000" dirty="0" err="1" smtClean="0"/>
              <a:t>Bul</a:t>
            </a:r>
            <a:r>
              <a:rPr lang="cs-CZ" sz="2000" dirty="0" err="1" smtClean="0"/>
              <a:t>ánek</a:t>
            </a:r>
            <a:r>
              <a:rPr lang="cs-CZ" sz="2000" dirty="0" smtClean="0"/>
              <a:t>, M. </a:t>
            </a:r>
            <a:r>
              <a:rPr lang="cs-CZ" sz="2000" dirty="0" err="1" smtClean="0"/>
              <a:t>Setnička</a:t>
            </a:r>
            <a:r>
              <a:rPr lang="cs-CZ" sz="2000" dirty="0" smtClean="0"/>
              <a:t>	– </a:t>
            </a:r>
            <a:r>
              <a:rPr lang="en-US" sz="2000" dirty="0" smtClean="0"/>
              <a:t>active-phase</a:t>
            </a:r>
            <a:r>
              <a:rPr lang="cs-CZ" sz="2000" dirty="0" smtClean="0"/>
              <a:t>–support </a:t>
            </a:r>
            <a:r>
              <a:rPr lang="en-US" sz="2000" dirty="0" smtClean="0"/>
              <a:t>					   	   interactions</a:t>
            </a:r>
          </a:p>
          <a:p>
            <a:pPr lvl="1"/>
            <a:endParaRPr lang="en-US" sz="2000" dirty="0" smtClean="0">
              <a:solidFill>
                <a:srgbClr val="FF3300"/>
              </a:solidFill>
            </a:endParaRP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FT-TA3/074, P106/12/G015, </a:t>
            </a:r>
            <a:r>
              <a:rPr lang="en-US" sz="2000" dirty="0" smtClean="0">
                <a:solidFill>
                  <a:schemeClr val="tx2"/>
                </a:solidFill>
                <a:latin typeface="Arial" charset="0"/>
              </a:rPr>
              <a:t>CZ.1.05/2.1.00/03.0071</a:t>
            </a:r>
            <a:endParaRPr lang="en-US" sz="2000" dirty="0" smtClean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FF3300"/>
              </a:solidFill>
            </a:endParaRPr>
          </a:p>
          <a:p>
            <a:pPr marL="1792287" lvl="1" indent="0">
              <a:buNone/>
            </a:pPr>
            <a:r>
              <a:rPr lang="en-US" sz="3200" b="1" dirty="0" smtClean="0">
                <a:solidFill>
                  <a:srgbClr val="FF3300"/>
                </a:solidFill>
              </a:rPr>
              <a:t>			THANK YOU!</a:t>
            </a:r>
            <a:endParaRPr lang="cs-CZ" sz="3200" b="1" dirty="0" smtClean="0">
              <a:solidFill>
                <a:srgbClr val="FF3300"/>
              </a:solidFill>
            </a:endParaRPr>
          </a:p>
          <a:p>
            <a:pPr lvl="1"/>
            <a:endParaRPr lang="en-US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774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1"/>
          <p:cNvSpPr txBox="1">
            <a:spLocks noChangeArrowheads="1"/>
          </p:cNvSpPr>
          <p:nvPr/>
        </p:nvSpPr>
        <p:spPr bwMode="auto">
          <a:xfrm>
            <a:off x="636588" y="1222375"/>
            <a:ext cx="6959600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 smtClean="0">
                <a:solidFill>
                  <a:srgbClr val="676D6F"/>
                </a:solidFill>
                <a:latin typeface="Arial" charset="0"/>
              </a:rPr>
              <a:t>Contacts</a:t>
            </a:r>
          </a:p>
          <a:p>
            <a:pPr eaLnBrk="1" hangingPunct="1"/>
            <a:endParaRPr lang="en-US" sz="120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ts val="1700"/>
              </a:lnSpc>
              <a:spcAft>
                <a:spcPts val="600"/>
              </a:spcAft>
            </a:pPr>
            <a:r>
              <a:rPr lang="en-US" sz="1200" dirty="0" err="1" smtClean="0">
                <a:solidFill>
                  <a:srgbClr val="002147"/>
                </a:solidFill>
                <a:latin typeface="Arial" charset="0"/>
              </a:rPr>
              <a:t>Areál</a:t>
            </a: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 </a:t>
            </a:r>
            <a:r>
              <a:rPr lang="en-US" sz="1200" dirty="0" err="1" smtClean="0">
                <a:solidFill>
                  <a:srgbClr val="002147"/>
                </a:solidFill>
                <a:latin typeface="Arial" charset="0"/>
              </a:rPr>
              <a:t>Chempark</a:t>
            </a: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, </a:t>
            </a:r>
            <a:r>
              <a:rPr lang="en-US" sz="1200" dirty="0" err="1" smtClean="0">
                <a:solidFill>
                  <a:srgbClr val="002147"/>
                </a:solidFill>
                <a:latin typeface="Arial" charset="0"/>
              </a:rPr>
              <a:t>Záluží</a:t>
            </a: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 1, </a:t>
            </a:r>
            <a:r>
              <a:rPr lang="en-US" sz="1200" dirty="0" err="1" smtClean="0">
                <a:solidFill>
                  <a:srgbClr val="002147"/>
                </a:solidFill>
                <a:latin typeface="Arial" charset="0"/>
              </a:rPr>
              <a:t>Litvínov</a:t>
            </a: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, Postal Code 436 70</a:t>
            </a:r>
          </a:p>
          <a:p>
            <a:pPr eaLnBrk="1" hangingPunct="1">
              <a:lnSpc>
                <a:spcPts val="1500"/>
              </a:lnSpc>
            </a:pP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UniCRE is a part of</a:t>
            </a:r>
          </a:p>
          <a:p>
            <a:pPr eaLnBrk="1" hangingPunct="1">
              <a:lnSpc>
                <a:spcPts val="1500"/>
              </a:lnSpc>
            </a:pPr>
            <a:r>
              <a:rPr lang="en-US" sz="1200" b="1" dirty="0" smtClean="0">
                <a:solidFill>
                  <a:srgbClr val="002147"/>
                </a:solidFill>
                <a:latin typeface="Arial" charset="0"/>
              </a:rPr>
              <a:t>Research Institute of Inorganic Chemistry</a:t>
            </a:r>
            <a:endParaRPr lang="en-US" sz="1200" dirty="0" smtClean="0">
              <a:solidFill>
                <a:srgbClr val="002147"/>
              </a:solidFill>
              <a:latin typeface="Arial" charset="0"/>
            </a:endParaRPr>
          </a:p>
          <a:p>
            <a:pPr eaLnBrk="1" hangingPunct="1">
              <a:lnSpc>
                <a:spcPts val="1500"/>
              </a:lnSpc>
            </a:pPr>
            <a:r>
              <a:rPr lang="en-US" sz="1200" dirty="0" err="1" smtClean="0">
                <a:solidFill>
                  <a:srgbClr val="002147"/>
                </a:solidFill>
                <a:latin typeface="Arial" charset="0"/>
              </a:rPr>
              <a:t>Revoluční</a:t>
            </a: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 1521/84, </a:t>
            </a:r>
            <a:r>
              <a:rPr lang="en-US" sz="1200" dirty="0" err="1" smtClean="0">
                <a:solidFill>
                  <a:srgbClr val="002147"/>
                </a:solidFill>
                <a:latin typeface="Arial" charset="0"/>
              </a:rPr>
              <a:t>Ústí</a:t>
            </a: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 </a:t>
            </a:r>
            <a:r>
              <a:rPr lang="en-US" sz="1200" dirty="0" err="1" smtClean="0">
                <a:solidFill>
                  <a:srgbClr val="002147"/>
                </a:solidFill>
                <a:latin typeface="Arial" charset="0"/>
              </a:rPr>
              <a:t>nad</a:t>
            </a: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 Labem, Postal Code 400 01</a:t>
            </a:r>
          </a:p>
          <a:p>
            <a:pPr eaLnBrk="1" hangingPunct="1">
              <a:lnSpc>
                <a:spcPts val="1500"/>
              </a:lnSpc>
            </a:pP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Reg. No.: 62243136, TAX ID No.: CZ62243136</a:t>
            </a:r>
          </a:p>
          <a:p>
            <a:pPr eaLnBrk="1" hangingPunct="1">
              <a:lnSpc>
                <a:spcPts val="1500"/>
              </a:lnSpc>
            </a:pP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Phone: +420 475 309 211, +420 475 309 222</a:t>
            </a:r>
          </a:p>
          <a:p>
            <a:pPr eaLnBrk="1" hangingPunct="1">
              <a:lnSpc>
                <a:spcPts val="1500"/>
              </a:lnSpc>
            </a:pP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e-mail: vuanch@vuanch.cz, www.vuanch.cz</a:t>
            </a:r>
          </a:p>
          <a:p>
            <a:pPr eaLnBrk="1" hangingPunct="1">
              <a:lnSpc>
                <a:spcPts val="1500"/>
              </a:lnSpc>
            </a:pP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Registered in the Commercial Register at the Regional Court</a:t>
            </a:r>
          </a:p>
          <a:p>
            <a:pPr eaLnBrk="1" hangingPunct="1">
              <a:lnSpc>
                <a:spcPts val="1500"/>
              </a:lnSpc>
            </a:pP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in </a:t>
            </a:r>
            <a:r>
              <a:rPr lang="en-US" sz="1200" dirty="0" err="1" smtClean="0">
                <a:solidFill>
                  <a:srgbClr val="002147"/>
                </a:solidFill>
                <a:latin typeface="Arial" charset="0"/>
              </a:rPr>
              <a:t>Ústí</a:t>
            </a: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 n. L., Part B, File 664</a:t>
            </a:r>
          </a:p>
          <a:p>
            <a:pPr eaLnBrk="1" hangingPunct="1">
              <a:lnSpc>
                <a:spcPts val="1500"/>
              </a:lnSpc>
            </a:pP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Banking information: 7009 411/0100, KB </a:t>
            </a:r>
            <a:r>
              <a:rPr lang="en-US" sz="1200" dirty="0" err="1" smtClean="0">
                <a:solidFill>
                  <a:srgbClr val="002147"/>
                </a:solidFill>
                <a:latin typeface="Arial" charset="0"/>
              </a:rPr>
              <a:t>Ústí</a:t>
            </a:r>
            <a:r>
              <a:rPr lang="en-US" sz="1200" dirty="0" smtClean="0">
                <a:solidFill>
                  <a:srgbClr val="002147"/>
                </a:solidFill>
                <a:latin typeface="Arial" charset="0"/>
              </a:rPr>
              <a:t> n. L.</a:t>
            </a:r>
          </a:p>
          <a:p>
            <a:pPr eaLnBrk="1" hangingPunct="1"/>
            <a:endParaRPr lang="en-US" sz="140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spcAft>
                <a:spcPts val="400"/>
              </a:spcAft>
            </a:pPr>
            <a:endParaRPr lang="en-US" sz="190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/>
            <a:r>
              <a:rPr lang="en-US" sz="1100" dirty="0" smtClean="0">
                <a:solidFill>
                  <a:srgbClr val="FFFFFF"/>
                </a:solidFill>
                <a:latin typeface="Arial" charset="0"/>
              </a:rPr>
              <a:t>the presentation was part of the project</a:t>
            </a:r>
          </a:p>
          <a:p>
            <a:pPr eaLnBrk="1" hangingPunct="1"/>
            <a:r>
              <a:rPr lang="en-US" sz="1100" dirty="0" smtClean="0">
                <a:solidFill>
                  <a:srgbClr val="FFFFFF"/>
                </a:solidFill>
                <a:latin typeface="Arial" charset="0"/>
              </a:rPr>
              <a:t>UniCRE – </a:t>
            </a:r>
            <a:r>
              <a:rPr lang="en-US" sz="1100" dirty="0" err="1" smtClean="0">
                <a:solidFill>
                  <a:srgbClr val="FFFFFF"/>
                </a:solidFill>
                <a:latin typeface="Arial" charset="0"/>
              </a:rPr>
              <a:t>Unipetrol</a:t>
            </a:r>
            <a:r>
              <a:rPr lang="en-US" sz="1100" dirty="0" smtClean="0">
                <a:solidFill>
                  <a:srgbClr val="FFFFFF"/>
                </a:solidFill>
                <a:latin typeface="Arial" charset="0"/>
              </a:rPr>
              <a:t> Centre for Research and Education</a:t>
            </a:r>
          </a:p>
          <a:p>
            <a:pPr eaLnBrk="1" hangingPunct="1"/>
            <a:r>
              <a:rPr lang="en-US" sz="1100" dirty="0" smtClean="0">
                <a:solidFill>
                  <a:srgbClr val="FFFFFF"/>
                </a:solidFill>
                <a:latin typeface="Arial" charset="0"/>
              </a:rPr>
              <a:t>Supported under the Operational </a:t>
            </a:r>
            <a:r>
              <a:rPr lang="en-US" sz="1100" dirty="0" err="1" smtClean="0">
                <a:solidFill>
                  <a:srgbClr val="FFFFFF"/>
                </a:solidFill>
                <a:latin typeface="Arial" charset="0"/>
              </a:rPr>
              <a:t>Programme</a:t>
            </a:r>
            <a:r>
              <a:rPr lang="en-US" sz="1100" dirty="0" smtClean="0">
                <a:solidFill>
                  <a:srgbClr val="FFFFFF"/>
                </a:solidFill>
                <a:latin typeface="Arial" charset="0"/>
              </a:rPr>
              <a:t> of  Research  </a:t>
            </a:r>
          </a:p>
          <a:p>
            <a:pPr eaLnBrk="1" hangingPunct="1"/>
            <a:r>
              <a:rPr lang="en-US" sz="1100" dirty="0" smtClean="0">
                <a:solidFill>
                  <a:srgbClr val="FFFFFF"/>
                </a:solidFill>
                <a:latin typeface="Arial" charset="0"/>
              </a:rPr>
              <a:t>and Development for Innovation</a:t>
            </a:r>
          </a:p>
          <a:p>
            <a:pPr eaLnBrk="1" hangingPunct="1"/>
            <a:r>
              <a:rPr lang="en-US" sz="1100" dirty="0" smtClean="0">
                <a:solidFill>
                  <a:srgbClr val="FFFFFF"/>
                </a:solidFill>
                <a:latin typeface="Arial" charset="0"/>
              </a:rPr>
              <a:t>No. CZ.1.05/2.1.00/03.0071</a:t>
            </a:r>
          </a:p>
          <a:p>
            <a:pPr eaLnBrk="1" hangingPunct="1"/>
            <a:r>
              <a:rPr lang="en-US" sz="1100" dirty="0" smtClean="0">
                <a:solidFill>
                  <a:srgbClr val="FFFFFF"/>
                </a:solidFill>
                <a:latin typeface="Arial" charset="0"/>
              </a:rPr>
              <a:t>From EU and the Ministry of Education, Youth and Sports funds</a:t>
            </a:r>
            <a:endParaRPr lang="en-US" sz="11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cre-en">
  <a:themeElements>
    <a:clrScheme name="UniCRE">
      <a:dk1>
        <a:srgbClr val="002147"/>
      </a:dk1>
      <a:lt1>
        <a:srgbClr val="FFFFFF"/>
      </a:lt1>
      <a:dk2>
        <a:srgbClr val="00857E"/>
      </a:dk2>
      <a:lt2>
        <a:srgbClr val="676D6F"/>
      </a:lt2>
      <a:accent1>
        <a:srgbClr val="EA7125"/>
      </a:accent1>
      <a:accent2>
        <a:srgbClr val="009DDB"/>
      </a:accent2>
      <a:accent3>
        <a:srgbClr val="D40072"/>
      </a:accent3>
      <a:accent4>
        <a:srgbClr val="66BC29"/>
      </a:accent4>
      <a:accent5>
        <a:srgbClr val="834CB1"/>
      </a:accent5>
      <a:accent6>
        <a:srgbClr val="FFC82D"/>
      </a:accent6>
      <a:hlink>
        <a:srgbClr val="0000FF"/>
      </a:hlink>
      <a:folHlink>
        <a:srgbClr val="800080"/>
      </a:folHlink>
    </a:clrScheme>
    <a:fontScheme name="Vlastní 1">
      <a:majorFont>
        <a:latin typeface="Frutiger Linotype"/>
        <a:ea typeface=""/>
        <a:cs typeface=""/>
      </a:majorFont>
      <a:minorFont>
        <a:latin typeface="Frutiger Linotype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Unicre-en</Template>
  <TotalTime>9390</TotalTime>
  <Words>820</Words>
  <Application>Microsoft Office PowerPoint</Application>
  <PresentationFormat>Předvádění na obrazovce (4:3)</PresentationFormat>
  <Paragraphs>305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4" baseType="lpstr">
      <vt:lpstr>Arial</vt:lpstr>
      <vt:lpstr>Calibri</vt:lpstr>
      <vt:lpstr>Frutiger Linotype</vt:lpstr>
      <vt:lpstr>Times New Roman</vt:lpstr>
      <vt:lpstr>Wingdings</vt:lpstr>
      <vt:lpstr>Unicre-en</vt:lpstr>
      <vt:lpstr>Catalytic deoxygenation </vt:lpstr>
      <vt:lpstr>VÚAnCh - UniCRE</vt:lpstr>
      <vt:lpstr>UniCRE – CATPRO infrastructure</vt:lpstr>
      <vt:lpstr>Triglycerides to Fuels</vt:lpstr>
      <vt:lpstr>Comparison of diesel fuels</vt:lpstr>
      <vt:lpstr>Prezentace aplikace PowerPoint</vt:lpstr>
      <vt:lpstr>Basics of triglycerides to FAME </vt:lpstr>
      <vt:lpstr>FAME – European situation</vt:lpstr>
      <vt:lpstr>Alternative to the traditional process </vt:lpstr>
      <vt:lpstr>Prezentace aplikace PowerPoint</vt:lpstr>
      <vt:lpstr>Commercial applications</vt:lpstr>
      <vt:lpstr>Commercial applications</vt:lpstr>
      <vt:lpstr>Commercial units</vt:lpstr>
      <vt:lpstr>Commercial applications</vt:lpstr>
      <vt:lpstr>Commercial applications</vt:lpstr>
      <vt:lpstr>Stand-alone vs. co-processing &amp; challenges</vt:lpstr>
      <vt:lpstr>Prezentace aplikace PowerPoint</vt:lpstr>
      <vt:lpstr>Reaction pathways in deoxygenation</vt:lpstr>
      <vt:lpstr>Key aspects</vt:lpstr>
      <vt:lpstr>Dealing with H2 consumption</vt:lpstr>
      <vt:lpstr>CS II – Triglycerides – Green diesel</vt:lpstr>
      <vt:lpstr>Dealing with H2 consumption</vt:lpstr>
      <vt:lpstr>Deactivation of sulfided catalysts</vt:lpstr>
      <vt:lpstr>Deactivation of sulfided catalysts</vt:lpstr>
      <vt:lpstr>Deactivation of sulfided catalysts</vt:lpstr>
      <vt:lpstr>Challenges</vt:lpstr>
      <vt:lpstr>Acknowledgements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David Kubička</dc:creator>
  <cp:lastModifiedBy>David Kubička</cp:lastModifiedBy>
  <cp:revision>116</cp:revision>
  <dcterms:created xsi:type="dcterms:W3CDTF">2013-03-07T08:24:16Z</dcterms:created>
  <dcterms:modified xsi:type="dcterms:W3CDTF">2015-08-27T08:05:37Z</dcterms:modified>
</cp:coreProperties>
</file>