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4"/>
  </p:notesMasterIdLst>
  <p:sldIdLst>
    <p:sldId id="257" r:id="rId2"/>
    <p:sldId id="289" r:id="rId3"/>
    <p:sldId id="291" r:id="rId4"/>
    <p:sldId id="290" r:id="rId5"/>
    <p:sldId id="293" r:id="rId6"/>
    <p:sldId id="292" r:id="rId7"/>
    <p:sldId id="294" r:id="rId8"/>
    <p:sldId id="295" r:id="rId9"/>
    <p:sldId id="296" r:id="rId10"/>
    <p:sldId id="259" r:id="rId11"/>
    <p:sldId id="297" r:id="rId12"/>
    <p:sldId id="298" r:id="rId13"/>
    <p:sldId id="263" r:id="rId14"/>
    <p:sldId id="299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300" r:id="rId28"/>
    <p:sldId id="261" r:id="rId29"/>
    <p:sldId id="284" r:id="rId30"/>
    <p:sldId id="262" r:id="rId31"/>
    <p:sldId id="285" r:id="rId32"/>
    <p:sldId id="301" r:id="rId33"/>
    <p:sldId id="302" r:id="rId34"/>
    <p:sldId id="303" r:id="rId35"/>
    <p:sldId id="276" r:id="rId36"/>
    <p:sldId id="277" r:id="rId37"/>
    <p:sldId id="280" r:id="rId38"/>
    <p:sldId id="282" r:id="rId39"/>
    <p:sldId id="283" r:id="rId40"/>
    <p:sldId id="281" r:id="rId41"/>
    <p:sldId id="278" r:id="rId42"/>
    <p:sldId id="279" r:id="rId4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2" d="100"/>
          <a:sy n="72" d="100"/>
        </p:scale>
        <p:origin x="-1242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markhanna:Dropbox:Research:Imagawa:Sorafenib%20PK:Final%20Analysi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markhanna:Dropbox:Research:Imagawa:Sorafenib%20PK:Final%20Analysis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Macintosh%20HD:Users:markhanna:Dropbox:Research:Imagawa:Sorafenib%20PK:Final%20Analysi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markhanna:Dropbox:Research:Imagawa:Sorafenib%20PK:Sorafenib%20PK%20Graphs%20MH%20Edit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'Low Dose'!$AA$48</c:f>
              <c:strCache>
                <c:ptCount val="1"/>
                <c:pt idx="0">
                  <c:v>Low Dose Sorafenib (ng/mL)</c:v>
                </c:pt>
              </c:strCache>
            </c:strRef>
          </c:tx>
          <c:spPr>
            <a:ln>
              <a:solidFill>
                <a:schemeClr val="tx2"/>
              </a:solidFill>
            </a:ln>
          </c:spPr>
          <c:marker>
            <c:symbol val="none"/>
          </c:marker>
          <c:cat>
            <c:numRef>
              <c:f>'Low Dose'!$Z$49:$Z$54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9</c:v>
                </c:pt>
                <c:pt idx="5">
                  <c:v>12</c:v>
                </c:pt>
              </c:numCache>
            </c:numRef>
          </c:cat>
          <c:val>
            <c:numRef>
              <c:f>'Low Dose'!$AA$49:$AA$54</c:f>
              <c:numCache>
                <c:formatCode>0.00</c:formatCode>
                <c:ptCount val="6"/>
                <c:pt idx="0">
                  <c:v>3515.1990522875808</c:v>
                </c:pt>
                <c:pt idx="1">
                  <c:v>3630.963006535947</c:v>
                </c:pt>
                <c:pt idx="2">
                  <c:v>3569.0813398692808</c:v>
                </c:pt>
                <c:pt idx="3">
                  <c:v>1779.7910457516341</c:v>
                </c:pt>
                <c:pt idx="4">
                  <c:v>1805.062810457516</c:v>
                </c:pt>
                <c:pt idx="5">
                  <c:v>2242.3121895424829</c:v>
                </c:pt>
              </c:numCache>
            </c:numRef>
          </c:val>
          <c:smooth val="1"/>
        </c:ser>
        <c:ser>
          <c:idx val="2"/>
          <c:order val="1"/>
          <c:tx>
            <c:strRef>
              <c:f>'Low Dose'!$AB$48</c:f>
              <c:strCache>
                <c:ptCount val="1"/>
                <c:pt idx="0">
                  <c:v>Low Dose M-2 (ng/mL)</c:v>
                </c:pt>
              </c:strCache>
            </c:strRef>
          </c:tx>
          <c:spPr>
            <a:ln>
              <a:solidFill>
                <a:schemeClr val="tx2"/>
              </a:solidFill>
            </a:ln>
          </c:spPr>
          <c:marker>
            <c:symbol val="none"/>
          </c:marker>
          <c:cat>
            <c:numRef>
              <c:f>'Low Dose'!$Z$49:$Z$54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9</c:v>
                </c:pt>
                <c:pt idx="5">
                  <c:v>12</c:v>
                </c:pt>
              </c:numCache>
            </c:numRef>
          </c:cat>
          <c:val>
            <c:numRef>
              <c:f>'Low Dose'!$AB$49:$AB$54</c:f>
              <c:numCache>
                <c:formatCode>0.00</c:formatCode>
                <c:ptCount val="6"/>
                <c:pt idx="0">
                  <c:v>723.74277777777797</c:v>
                </c:pt>
                <c:pt idx="1">
                  <c:v>719.56055555555542</c:v>
                </c:pt>
                <c:pt idx="2">
                  <c:v>754.14388888888902</c:v>
                </c:pt>
                <c:pt idx="3">
                  <c:v>419.12222222222232</c:v>
                </c:pt>
                <c:pt idx="4">
                  <c:v>453.2327777777777</c:v>
                </c:pt>
                <c:pt idx="5">
                  <c:v>551.59666666666703</c:v>
                </c:pt>
              </c:numCache>
            </c:numRef>
          </c:val>
          <c:smooth val="1"/>
        </c:ser>
        <c:ser>
          <c:idx val="3"/>
          <c:order val="2"/>
          <c:tx>
            <c:strRef>
              <c:f>'Low Dose'!$AC$48</c:f>
              <c:strCache>
                <c:ptCount val="1"/>
                <c:pt idx="0">
                  <c:v>High Dose Sorafenib (ng/mL)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none"/>
          </c:marker>
          <c:cat>
            <c:numRef>
              <c:f>'Low Dose'!$Z$49:$Z$54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9</c:v>
                </c:pt>
                <c:pt idx="5">
                  <c:v>12</c:v>
                </c:pt>
              </c:numCache>
            </c:numRef>
          </c:cat>
          <c:val>
            <c:numRef>
              <c:f>'Low Dose'!$AC$49:$AC$54</c:f>
              <c:numCache>
                <c:formatCode>0.00</c:formatCode>
                <c:ptCount val="6"/>
                <c:pt idx="0">
                  <c:v>4682.0219999999999</c:v>
                </c:pt>
                <c:pt idx="1">
                  <c:v>5117.57</c:v>
                </c:pt>
                <c:pt idx="2">
                  <c:v>5522.0280000000002</c:v>
                </c:pt>
                <c:pt idx="3">
                  <c:v>3474.55</c:v>
                </c:pt>
                <c:pt idx="4">
                  <c:v>2696.4839999999999</c:v>
                </c:pt>
                <c:pt idx="5">
                  <c:v>2693.4580000000001</c:v>
                </c:pt>
              </c:numCache>
            </c:numRef>
          </c:val>
          <c:smooth val="1"/>
        </c:ser>
        <c:ser>
          <c:idx val="4"/>
          <c:order val="3"/>
          <c:tx>
            <c:strRef>
              <c:f>'Low Dose'!$AD$48</c:f>
              <c:strCache>
                <c:ptCount val="1"/>
                <c:pt idx="0">
                  <c:v>High Dose M-2 (ng/mL)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none"/>
          </c:marker>
          <c:cat>
            <c:numRef>
              <c:f>'Low Dose'!$Z$49:$Z$54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9</c:v>
                </c:pt>
                <c:pt idx="5">
                  <c:v>12</c:v>
                </c:pt>
              </c:numCache>
            </c:numRef>
          </c:cat>
          <c:val>
            <c:numRef>
              <c:f>'Low Dose'!$AD$49:$AD$54</c:f>
              <c:numCache>
                <c:formatCode>0.00</c:formatCode>
                <c:ptCount val="6"/>
                <c:pt idx="0">
                  <c:v>569.86399999999992</c:v>
                </c:pt>
                <c:pt idx="1">
                  <c:v>605.91999999999996</c:v>
                </c:pt>
                <c:pt idx="2">
                  <c:v>681.14600000000007</c:v>
                </c:pt>
                <c:pt idx="3">
                  <c:v>498.72999999999979</c:v>
                </c:pt>
                <c:pt idx="4">
                  <c:v>419.42999999999989</c:v>
                </c:pt>
                <c:pt idx="5">
                  <c:v>423.55399999999997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5593984"/>
        <c:axId val="95595904"/>
      </c:lineChart>
      <c:catAx>
        <c:axId val="9559398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Time (hours)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95595904"/>
        <c:crosses val="autoZero"/>
        <c:auto val="1"/>
        <c:lblAlgn val="ctr"/>
        <c:lblOffset val="100"/>
        <c:noMultiLvlLbl val="0"/>
      </c:catAx>
      <c:valAx>
        <c:axId val="9559590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Concentration (ng/mL)</a:t>
                </a:r>
              </a:p>
            </c:rich>
          </c:tx>
          <c:layout/>
          <c:overlay val="0"/>
        </c:title>
        <c:numFmt formatCode="0.00" sourceLinked="1"/>
        <c:majorTickMark val="out"/>
        <c:minorTickMark val="none"/>
        <c:tickLblPos val="nextTo"/>
        <c:crossAx val="95593984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>
                <a:solidFill>
                  <a:schemeClr val="tx2"/>
                </a:solidFill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>
                <a:solidFill>
                  <a:srgbClr val="FFFF00"/>
                </a:solidFill>
              </a:defRPr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>
                <a:solidFill>
                  <a:schemeClr val="accent1"/>
                </a:solidFill>
              </a:defRPr>
            </a:pPr>
            <a:endParaRPr lang="en-US"/>
          </a:p>
        </c:txPr>
      </c:legendEntry>
      <c:legendEntry>
        <c:idx val="3"/>
        <c:txPr>
          <a:bodyPr/>
          <a:lstStyle/>
          <a:p>
            <a:pPr>
              <a:defRPr>
                <a:solidFill>
                  <a:srgbClr val="FF0000"/>
                </a:solidFill>
              </a:defRPr>
            </a:pPr>
            <a:endParaRPr lang="en-US"/>
          </a:p>
        </c:txPr>
      </c:legendEntry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'Low BSA'!$Y$47</c:f>
              <c:strCache>
                <c:ptCount val="1"/>
                <c:pt idx="0">
                  <c:v>Low BSA Sorafenib (ng/mL)</c:v>
                </c:pt>
              </c:strCache>
            </c:strRef>
          </c:tx>
          <c:spPr>
            <a:ln>
              <a:solidFill>
                <a:schemeClr val="tx2"/>
              </a:solidFill>
            </a:ln>
          </c:spPr>
          <c:marker>
            <c:symbol val="none"/>
          </c:marker>
          <c:cat>
            <c:numRef>
              <c:f>'Low BSA'!$X$48:$X$53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9</c:v>
                </c:pt>
                <c:pt idx="5">
                  <c:v>12</c:v>
                </c:pt>
              </c:numCache>
            </c:numRef>
          </c:cat>
          <c:val>
            <c:numRef>
              <c:f>'Low BSA'!$Y$48:$Y$53</c:f>
              <c:numCache>
                <c:formatCode>0.00</c:formatCode>
                <c:ptCount val="6"/>
                <c:pt idx="0">
                  <c:v>3929.7833333333328</c:v>
                </c:pt>
                <c:pt idx="1">
                  <c:v>4066.3461111111101</c:v>
                </c:pt>
                <c:pt idx="2">
                  <c:v>3994.5211111111121</c:v>
                </c:pt>
                <c:pt idx="3">
                  <c:v>2170.565555555555</c:v>
                </c:pt>
                <c:pt idx="4">
                  <c:v>2115.8666666666659</c:v>
                </c:pt>
                <c:pt idx="5">
                  <c:v>2385.7822222222221</c:v>
                </c:pt>
              </c:numCache>
            </c:numRef>
          </c:val>
          <c:smooth val="1"/>
        </c:ser>
        <c:ser>
          <c:idx val="2"/>
          <c:order val="1"/>
          <c:tx>
            <c:strRef>
              <c:f>'Low BSA'!$Z$47</c:f>
              <c:strCache>
                <c:ptCount val="1"/>
                <c:pt idx="0">
                  <c:v>Low BSA M-2 (ng/mL)</c:v>
                </c:pt>
              </c:strCache>
            </c:strRef>
          </c:tx>
          <c:spPr>
            <a:ln>
              <a:solidFill>
                <a:schemeClr val="tx2"/>
              </a:solidFill>
            </a:ln>
          </c:spPr>
          <c:marker>
            <c:symbol val="none"/>
          </c:marker>
          <c:cat>
            <c:numRef>
              <c:f>'Low BSA'!$X$48:$X$53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9</c:v>
                </c:pt>
                <c:pt idx="5">
                  <c:v>12</c:v>
                </c:pt>
              </c:numCache>
            </c:numRef>
          </c:cat>
          <c:val>
            <c:numRef>
              <c:f>'Low BSA'!$Z$48:$Z$53</c:f>
              <c:numCache>
                <c:formatCode>0.00</c:formatCode>
                <c:ptCount val="6"/>
                <c:pt idx="0">
                  <c:v>571.20777777777778</c:v>
                </c:pt>
                <c:pt idx="1">
                  <c:v>588.08111111111111</c:v>
                </c:pt>
                <c:pt idx="2">
                  <c:v>615.40777777777805</c:v>
                </c:pt>
                <c:pt idx="3">
                  <c:v>362.3394444444445</c:v>
                </c:pt>
                <c:pt idx="4">
                  <c:v>381.32333333333332</c:v>
                </c:pt>
                <c:pt idx="5">
                  <c:v>434.2716666666667</c:v>
                </c:pt>
              </c:numCache>
            </c:numRef>
          </c:val>
          <c:smooth val="1"/>
        </c:ser>
        <c:ser>
          <c:idx val="3"/>
          <c:order val="2"/>
          <c:tx>
            <c:strRef>
              <c:f>'Low BSA'!$AA$47</c:f>
              <c:strCache>
                <c:ptCount val="1"/>
                <c:pt idx="0">
                  <c:v>High BSA Sorafenib (ng/mL)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none"/>
          </c:marker>
          <c:cat>
            <c:numRef>
              <c:f>'Low BSA'!$X$48:$X$53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9</c:v>
                </c:pt>
                <c:pt idx="5">
                  <c:v>12</c:v>
                </c:pt>
              </c:numCache>
            </c:numRef>
          </c:cat>
          <c:val>
            <c:numRef>
              <c:f>'Low BSA'!$AA$48:$AA$53</c:f>
              <c:numCache>
                <c:formatCode>0.00</c:formatCode>
                <c:ptCount val="6"/>
                <c:pt idx="0">
                  <c:v>4442.6139999999996</c:v>
                </c:pt>
                <c:pt idx="1">
                  <c:v>4598.79</c:v>
                </c:pt>
                <c:pt idx="2">
                  <c:v>5399.9440000000004</c:v>
                </c:pt>
                <c:pt idx="3">
                  <c:v>3290.9140000000002</c:v>
                </c:pt>
                <c:pt idx="4">
                  <c:v>2468.13</c:v>
                </c:pt>
                <c:pt idx="5">
                  <c:v>3444.232</c:v>
                </c:pt>
              </c:numCache>
            </c:numRef>
          </c:val>
          <c:smooth val="1"/>
        </c:ser>
        <c:ser>
          <c:idx val="4"/>
          <c:order val="3"/>
          <c:tx>
            <c:strRef>
              <c:f>'Low BSA'!$AB$47</c:f>
              <c:strCache>
                <c:ptCount val="1"/>
                <c:pt idx="0">
                  <c:v>High BSA M-2 (ng/mL)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none"/>
          </c:marker>
          <c:cat>
            <c:numRef>
              <c:f>'Low BSA'!$X$48:$X$53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9</c:v>
                </c:pt>
                <c:pt idx="5">
                  <c:v>12</c:v>
                </c:pt>
              </c:numCache>
            </c:numRef>
          </c:cat>
          <c:val>
            <c:numRef>
              <c:f>'Low BSA'!$AB$48:$AB$53</c:f>
              <c:numCache>
                <c:formatCode>0.00</c:formatCode>
                <c:ptCount val="6"/>
                <c:pt idx="0">
                  <c:v>1118.99</c:v>
                </c:pt>
                <c:pt idx="1">
                  <c:v>1079.2460000000001</c:v>
                </c:pt>
                <c:pt idx="2">
                  <c:v>1180.596</c:v>
                </c:pt>
                <c:pt idx="3">
                  <c:v>703.1479999999998</c:v>
                </c:pt>
                <c:pt idx="4">
                  <c:v>678.30399999999997</c:v>
                </c:pt>
                <c:pt idx="5">
                  <c:v>845.92400000000021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4425216"/>
        <c:axId val="44427136"/>
      </c:lineChart>
      <c:catAx>
        <c:axId val="4442521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Time (Years)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44427136"/>
        <c:crosses val="autoZero"/>
        <c:auto val="1"/>
        <c:lblAlgn val="ctr"/>
        <c:lblOffset val="100"/>
        <c:noMultiLvlLbl val="0"/>
      </c:catAx>
      <c:valAx>
        <c:axId val="4442713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Concentration (ng/mL)</a:t>
                </a:r>
              </a:p>
            </c:rich>
          </c:tx>
          <c:layout/>
          <c:overlay val="0"/>
        </c:title>
        <c:numFmt formatCode="0.00" sourceLinked="1"/>
        <c:majorTickMark val="out"/>
        <c:minorTickMark val="none"/>
        <c:tickLblPos val="nextTo"/>
        <c:crossAx val="44425216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>
                <a:solidFill>
                  <a:srgbClr val="FFFF00"/>
                </a:solidFill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>
                <a:solidFill>
                  <a:schemeClr val="tx2"/>
                </a:solidFill>
              </a:defRPr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>
                <a:solidFill>
                  <a:schemeClr val="accent1"/>
                </a:solidFill>
              </a:defRPr>
            </a:pPr>
            <a:endParaRPr lang="en-US"/>
          </a:p>
        </c:txPr>
      </c:legendEntry>
      <c:legendEntry>
        <c:idx val="3"/>
        <c:txPr>
          <a:bodyPr/>
          <a:lstStyle/>
          <a:p>
            <a:pPr>
              <a:defRPr>
                <a:solidFill>
                  <a:srgbClr val="FF0000"/>
                </a:solidFill>
              </a:defRPr>
            </a:pPr>
            <a:endParaRPr lang="en-US"/>
          </a:p>
        </c:txPr>
      </c:legendEntry>
      <c:layout/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41"/>
    </mc:Choice>
    <mc:Fallback>
      <c:style val="41"/>
    </mc:Fallback>
  </mc:AlternateContent>
  <c:chart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Asian!$O$40</c:f>
              <c:strCache>
                <c:ptCount val="1"/>
                <c:pt idx="0">
                  <c:v>AA Sorafenib (ng/mL)</c:v>
                </c:pt>
              </c:strCache>
            </c:strRef>
          </c:tx>
          <c:spPr>
            <a:ln>
              <a:solidFill>
                <a:schemeClr val="tx2"/>
              </a:solidFill>
            </a:ln>
          </c:spPr>
          <c:marker>
            <c:symbol val="none"/>
          </c:marker>
          <c:cat>
            <c:numRef>
              <c:f>Asian!$N$41:$N$46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9</c:v>
                </c:pt>
                <c:pt idx="5">
                  <c:v>12</c:v>
                </c:pt>
              </c:numCache>
            </c:numRef>
          </c:cat>
          <c:val>
            <c:numRef>
              <c:f>Asian!$O$41:$O$46</c:f>
              <c:numCache>
                <c:formatCode>0.00</c:formatCode>
                <c:ptCount val="6"/>
                <c:pt idx="0">
                  <c:v>6441.9</c:v>
                </c:pt>
                <c:pt idx="1">
                  <c:v>4284.1400000000003</c:v>
                </c:pt>
                <c:pt idx="2">
                  <c:v>3407.32</c:v>
                </c:pt>
                <c:pt idx="3">
                  <c:v>4206.46</c:v>
                </c:pt>
                <c:pt idx="4">
                  <c:v>2636.27</c:v>
                </c:pt>
                <c:pt idx="5">
                  <c:v>4775.99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Asian!$P$40</c:f>
              <c:strCache>
                <c:ptCount val="1"/>
                <c:pt idx="0">
                  <c:v>AA M-2 (ng/mL)</c:v>
                </c:pt>
              </c:strCache>
            </c:strRef>
          </c:tx>
          <c:spPr>
            <a:ln>
              <a:solidFill>
                <a:schemeClr val="tx2"/>
              </a:solidFill>
            </a:ln>
          </c:spPr>
          <c:marker>
            <c:symbol val="none"/>
          </c:marker>
          <c:cat>
            <c:numRef>
              <c:f>Asian!$N$41:$N$46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9</c:v>
                </c:pt>
                <c:pt idx="5">
                  <c:v>12</c:v>
                </c:pt>
              </c:numCache>
            </c:numRef>
          </c:cat>
          <c:val>
            <c:numRef>
              <c:f>Asian!$P$41:$P$46</c:f>
              <c:numCache>
                <c:formatCode>0.00</c:formatCode>
                <c:ptCount val="6"/>
                <c:pt idx="0">
                  <c:v>1220.6400000000001</c:v>
                </c:pt>
                <c:pt idx="1">
                  <c:v>908.7</c:v>
                </c:pt>
                <c:pt idx="2">
                  <c:v>728.36</c:v>
                </c:pt>
                <c:pt idx="3">
                  <c:v>770.72</c:v>
                </c:pt>
                <c:pt idx="4">
                  <c:v>586.96</c:v>
                </c:pt>
                <c:pt idx="5">
                  <c:v>915.41</c:v>
                </c:pt>
              </c:numCache>
            </c:numRef>
          </c:val>
          <c:smooth val="0"/>
        </c:ser>
        <c:ser>
          <c:idx val="3"/>
          <c:order val="2"/>
          <c:tx>
            <c:strRef>
              <c:f>Asian!$Q$40</c:f>
              <c:strCache>
                <c:ptCount val="1"/>
                <c:pt idx="0">
                  <c:v>NA Sorafenib (ng/mL)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none"/>
          </c:marker>
          <c:cat>
            <c:numRef>
              <c:f>Asian!$N$41:$N$46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9</c:v>
                </c:pt>
                <c:pt idx="5">
                  <c:v>12</c:v>
                </c:pt>
              </c:numCache>
            </c:numRef>
          </c:cat>
          <c:val>
            <c:numRef>
              <c:f>Asian!$Q$41:$Q$46</c:f>
              <c:numCache>
                <c:formatCode>0.00</c:formatCode>
                <c:ptCount val="6"/>
                <c:pt idx="0">
                  <c:v>4178.331666666666</c:v>
                </c:pt>
                <c:pt idx="1">
                  <c:v>4794.8783333333331</c:v>
                </c:pt>
                <c:pt idx="2">
                  <c:v>5208.9733333333334</c:v>
                </c:pt>
                <c:pt idx="3">
                  <c:v>2690.8841666666672</c:v>
                </c:pt>
                <c:pt idx="4">
                  <c:v>2319.8383333333331</c:v>
                </c:pt>
                <c:pt idx="5">
                  <c:v>2478.044166666667</c:v>
                </c:pt>
              </c:numCache>
            </c:numRef>
          </c:val>
          <c:smooth val="0"/>
        </c:ser>
        <c:ser>
          <c:idx val="4"/>
          <c:order val="3"/>
          <c:tx>
            <c:strRef>
              <c:f>Asian!$R$40</c:f>
              <c:strCache>
                <c:ptCount val="1"/>
                <c:pt idx="0">
                  <c:v>NA M-2 (ng/mL)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none"/>
          </c:marker>
          <c:cat>
            <c:numRef>
              <c:f>Asian!$N$41:$N$46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9</c:v>
                </c:pt>
                <c:pt idx="5">
                  <c:v>12</c:v>
                </c:pt>
              </c:numCache>
            </c:numRef>
          </c:cat>
          <c:val>
            <c:numRef>
              <c:f>Asian!$R$41:$R$46</c:f>
              <c:numCache>
                <c:formatCode>0.00</c:formatCode>
                <c:ptCount val="6"/>
                <c:pt idx="0">
                  <c:v>823.13250000000016</c:v>
                </c:pt>
                <c:pt idx="1">
                  <c:v>889.13395833333334</c:v>
                </c:pt>
                <c:pt idx="2">
                  <c:v>1014.241736111111</c:v>
                </c:pt>
                <c:pt idx="3">
                  <c:v>567.07548611111122</c:v>
                </c:pt>
                <c:pt idx="4">
                  <c:v>557.00465277777755</c:v>
                </c:pt>
                <c:pt idx="5">
                  <c:v>566.5436111111112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6175232"/>
        <c:axId val="116177536"/>
      </c:lineChart>
      <c:catAx>
        <c:axId val="11617523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TIme (hours)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16177536"/>
        <c:crosses val="autoZero"/>
        <c:auto val="1"/>
        <c:lblAlgn val="ctr"/>
        <c:lblOffset val="100"/>
        <c:noMultiLvlLbl val="0"/>
      </c:catAx>
      <c:valAx>
        <c:axId val="11617753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Concentration (ng/mL)</a:t>
                </a:r>
              </a:p>
            </c:rich>
          </c:tx>
          <c:layout/>
          <c:overlay val="0"/>
        </c:title>
        <c:numFmt formatCode="0.00" sourceLinked="1"/>
        <c:majorTickMark val="out"/>
        <c:minorTickMark val="none"/>
        <c:tickLblPos val="nextTo"/>
        <c:crossAx val="116175232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>
                <a:solidFill>
                  <a:schemeClr val="tx2"/>
                </a:solidFill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>
                <a:solidFill>
                  <a:srgbClr val="FFFF00"/>
                </a:solidFill>
              </a:defRPr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>
                <a:solidFill>
                  <a:schemeClr val="accent1"/>
                </a:solidFill>
              </a:defRPr>
            </a:pPr>
            <a:endParaRPr lang="en-US"/>
          </a:p>
        </c:txPr>
      </c:legendEntry>
      <c:legendEntry>
        <c:idx val="3"/>
        <c:txPr>
          <a:bodyPr/>
          <a:lstStyle/>
          <a:p>
            <a:pPr>
              <a:defRPr>
                <a:solidFill>
                  <a:srgbClr val="FF0000"/>
                </a:solidFill>
              </a:defRPr>
            </a:pPr>
            <a:endParaRPr lang="en-US"/>
          </a:p>
        </c:txPr>
      </c:legendEntry>
      <c:layout/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1"/>
    </mc:Choice>
    <mc:Fallback>
      <c:style val="11"/>
    </mc:Fallback>
  </mc:AlternateContent>
  <c:chart>
    <c:autoTitleDeleted val="0"/>
    <c:plotArea>
      <c:layout/>
      <c:areaChart>
        <c:grouping val="standard"/>
        <c:varyColors val="0"/>
        <c:ser>
          <c:idx val="1"/>
          <c:order val="0"/>
          <c:tx>
            <c:strRef>
              <c:f>'1175122'!$B$1</c:f>
              <c:strCache>
                <c:ptCount val="1"/>
                <c:pt idx="0">
                  <c:v>Sorafenib (ng/mL)</c:v>
                </c:pt>
              </c:strCache>
            </c:strRef>
          </c:tx>
          <c:cat>
            <c:numRef>
              <c:f>'1175122'!$A$2:$A$7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9</c:v>
                </c:pt>
                <c:pt idx="5">
                  <c:v>12</c:v>
                </c:pt>
              </c:numCache>
            </c:numRef>
          </c:cat>
          <c:val>
            <c:numRef>
              <c:f>'1175122'!$B$2:$B$7</c:f>
              <c:numCache>
                <c:formatCode>0.00</c:formatCode>
                <c:ptCount val="6"/>
                <c:pt idx="0">
                  <c:v>2177.83</c:v>
                </c:pt>
                <c:pt idx="1">
                  <c:v>1494.48</c:v>
                </c:pt>
                <c:pt idx="2">
                  <c:v>1373.67</c:v>
                </c:pt>
                <c:pt idx="3">
                  <c:v>1771.38</c:v>
                </c:pt>
                <c:pt idx="4">
                  <c:v>1550.75</c:v>
                </c:pt>
                <c:pt idx="5">
                  <c:v>2517.88</c:v>
                </c:pt>
              </c:numCache>
            </c:numRef>
          </c:val>
        </c:ser>
        <c:ser>
          <c:idx val="2"/>
          <c:order val="1"/>
          <c:tx>
            <c:strRef>
              <c:f>'1175122'!$C$1</c:f>
              <c:strCache>
                <c:ptCount val="1"/>
                <c:pt idx="0">
                  <c:v>M-2 (ng/mL)</c:v>
                </c:pt>
              </c:strCache>
            </c:strRef>
          </c:tx>
          <c:cat>
            <c:numRef>
              <c:f>'1175122'!$A$2:$A$7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9</c:v>
                </c:pt>
                <c:pt idx="5">
                  <c:v>12</c:v>
                </c:pt>
              </c:numCache>
            </c:numRef>
          </c:cat>
          <c:val>
            <c:numRef>
              <c:f>'1175122'!$C$2:$C$7</c:f>
              <c:numCache>
                <c:formatCode>0.00</c:formatCode>
                <c:ptCount val="6"/>
                <c:pt idx="0">
                  <c:v>130.27000000000001</c:v>
                </c:pt>
                <c:pt idx="1">
                  <c:v>97.58</c:v>
                </c:pt>
                <c:pt idx="2">
                  <c:v>89.41</c:v>
                </c:pt>
                <c:pt idx="3">
                  <c:v>100.58</c:v>
                </c:pt>
                <c:pt idx="4">
                  <c:v>93.2</c:v>
                </c:pt>
                <c:pt idx="5">
                  <c:v>138.58000000000001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/>
        <c:axId val="73287552"/>
        <c:axId val="73302016"/>
      </c:areaChart>
      <c:catAx>
        <c:axId val="7328755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Time (hours)</a:t>
                </a:r>
                <a:endParaRPr lang="en-U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73302016"/>
        <c:crosses val="autoZero"/>
        <c:auto val="1"/>
        <c:lblAlgn val="ctr"/>
        <c:lblOffset val="100"/>
        <c:noMultiLvlLbl val="0"/>
      </c:catAx>
      <c:valAx>
        <c:axId val="7330201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Concentration</a:t>
                </a:r>
                <a:endParaRPr lang="en-US" dirty="0"/>
              </a:p>
            </c:rich>
          </c:tx>
          <c:layout/>
          <c:overlay val="0"/>
        </c:title>
        <c:numFmt formatCode="0.00" sourceLinked="1"/>
        <c:majorTickMark val="out"/>
        <c:minorTickMark val="none"/>
        <c:tickLblPos val="nextTo"/>
        <c:crossAx val="73287552"/>
        <c:crosses val="autoZero"/>
        <c:crossBetween val="midCat"/>
      </c:valAx>
    </c:plotArea>
    <c:legend>
      <c:legendPos val="r"/>
      <c:layout/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5653CE-4258-C545-A5C3-732EE4A5B9CC}" type="doc">
      <dgm:prSet loTypeId="urn:microsoft.com/office/officeart/2005/8/layout/hierarchy2" loCatId="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D4FE5FE-F936-E341-A796-DD392A87F7E7}">
      <dgm:prSet phldrT="[Text]"/>
      <dgm:spPr/>
      <dgm:t>
        <a:bodyPr/>
        <a:lstStyle/>
        <a:p>
          <a:r>
            <a:rPr lang="en-US" dirty="0" smtClean="0"/>
            <a:t>27 </a:t>
          </a:r>
        </a:p>
        <a:p>
          <a:r>
            <a:rPr lang="en-US" dirty="0" smtClean="0"/>
            <a:t>Patients Recruited</a:t>
          </a:r>
          <a:endParaRPr lang="en-US" dirty="0"/>
        </a:p>
      </dgm:t>
    </dgm:pt>
    <dgm:pt modelId="{E9AFF7A1-BC83-384D-A9F7-433327164268}" type="parTrans" cxnId="{374967B9-7C14-3A4C-A4CC-C2B984ACD18D}">
      <dgm:prSet/>
      <dgm:spPr/>
      <dgm:t>
        <a:bodyPr/>
        <a:lstStyle/>
        <a:p>
          <a:endParaRPr lang="en-US"/>
        </a:p>
      </dgm:t>
    </dgm:pt>
    <dgm:pt modelId="{D23D3F0B-F354-BB46-BE5E-9254808F8D4C}" type="sibTrans" cxnId="{374967B9-7C14-3A4C-A4CC-C2B984ACD18D}">
      <dgm:prSet/>
      <dgm:spPr/>
      <dgm:t>
        <a:bodyPr/>
        <a:lstStyle/>
        <a:p>
          <a:endParaRPr lang="en-US"/>
        </a:p>
      </dgm:t>
    </dgm:pt>
    <dgm:pt modelId="{DDE81D38-B86B-B04A-99C0-403134D91C0D}" type="asst">
      <dgm:prSet phldrT="[Text]"/>
      <dgm:spPr/>
      <dgm:t>
        <a:bodyPr/>
        <a:lstStyle/>
        <a:p>
          <a:r>
            <a:rPr lang="en-US" dirty="0" smtClean="0"/>
            <a:t>4 </a:t>
          </a:r>
        </a:p>
        <a:p>
          <a:r>
            <a:rPr lang="en-US" dirty="0" smtClean="0"/>
            <a:t>Dropped Out</a:t>
          </a:r>
          <a:endParaRPr lang="en-US" dirty="0"/>
        </a:p>
      </dgm:t>
    </dgm:pt>
    <dgm:pt modelId="{9BB92A5B-0B9A-0C4D-9214-4F713836F6A6}" type="parTrans" cxnId="{654A2067-C01B-2C40-8A07-999E3A200416}">
      <dgm:prSet/>
      <dgm:spPr/>
      <dgm:t>
        <a:bodyPr/>
        <a:lstStyle/>
        <a:p>
          <a:endParaRPr lang="en-US"/>
        </a:p>
      </dgm:t>
    </dgm:pt>
    <dgm:pt modelId="{6E3AD75F-6106-5340-8311-82976A88422E}" type="sibTrans" cxnId="{654A2067-C01B-2C40-8A07-999E3A200416}">
      <dgm:prSet/>
      <dgm:spPr/>
      <dgm:t>
        <a:bodyPr/>
        <a:lstStyle/>
        <a:p>
          <a:endParaRPr lang="en-US"/>
        </a:p>
      </dgm:t>
    </dgm:pt>
    <dgm:pt modelId="{BE893E40-5872-AE40-80E0-199B725B1829}">
      <dgm:prSet phldrT="[Text]"/>
      <dgm:spPr/>
      <dgm:t>
        <a:bodyPr/>
        <a:lstStyle/>
        <a:p>
          <a:r>
            <a:rPr lang="en-US" dirty="0" smtClean="0"/>
            <a:t>10</a:t>
          </a:r>
        </a:p>
        <a:p>
          <a:r>
            <a:rPr lang="en-US" dirty="0" smtClean="0"/>
            <a:t>Asian-Americans</a:t>
          </a:r>
          <a:endParaRPr lang="en-US" dirty="0"/>
        </a:p>
      </dgm:t>
    </dgm:pt>
    <dgm:pt modelId="{CF50CEBF-000D-AB42-844C-7C4952C1FD04}" type="parTrans" cxnId="{98B5F2ED-6D8B-A44C-9B25-43B0151D9ACD}">
      <dgm:prSet/>
      <dgm:spPr/>
      <dgm:t>
        <a:bodyPr/>
        <a:lstStyle/>
        <a:p>
          <a:endParaRPr lang="en-US"/>
        </a:p>
      </dgm:t>
    </dgm:pt>
    <dgm:pt modelId="{F8A0D1C8-35BC-674A-AD48-7F12A3D7B989}" type="sibTrans" cxnId="{98B5F2ED-6D8B-A44C-9B25-43B0151D9ACD}">
      <dgm:prSet/>
      <dgm:spPr/>
      <dgm:t>
        <a:bodyPr/>
        <a:lstStyle/>
        <a:p>
          <a:endParaRPr lang="en-US"/>
        </a:p>
      </dgm:t>
    </dgm:pt>
    <dgm:pt modelId="{E6280645-B699-8A41-8CA4-E3F89967FF6C}">
      <dgm:prSet phldrT="[Text]"/>
      <dgm:spPr/>
      <dgm:t>
        <a:bodyPr/>
        <a:lstStyle/>
        <a:p>
          <a:r>
            <a:rPr lang="en-US" dirty="0" smtClean="0"/>
            <a:t>13</a:t>
          </a:r>
        </a:p>
        <a:p>
          <a:r>
            <a:rPr lang="en-US" dirty="0" smtClean="0"/>
            <a:t>Non-Asians</a:t>
          </a:r>
          <a:endParaRPr lang="en-US" dirty="0"/>
        </a:p>
      </dgm:t>
    </dgm:pt>
    <dgm:pt modelId="{878DEEC4-27EA-8640-AF96-BDC9E7D05352}" type="parTrans" cxnId="{B86C430A-01F8-8641-A907-D320A4823805}">
      <dgm:prSet/>
      <dgm:spPr/>
      <dgm:t>
        <a:bodyPr/>
        <a:lstStyle/>
        <a:p>
          <a:endParaRPr lang="en-US"/>
        </a:p>
      </dgm:t>
    </dgm:pt>
    <dgm:pt modelId="{3249AF51-5ADB-E641-8DD1-465F2D9E4FDE}" type="sibTrans" cxnId="{B86C430A-01F8-8641-A907-D320A4823805}">
      <dgm:prSet/>
      <dgm:spPr/>
      <dgm:t>
        <a:bodyPr/>
        <a:lstStyle/>
        <a:p>
          <a:endParaRPr lang="en-US"/>
        </a:p>
      </dgm:t>
    </dgm:pt>
    <dgm:pt modelId="{65BD312E-31DD-2C4E-8577-67AE94C88FD5}">
      <dgm:prSet phldrT="[Text]"/>
      <dgm:spPr/>
      <dgm:t>
        <a:bodyPr/>
        <a:lstStyle/>
        <a:p>
          <a:r>
            <a:rPr lang="en-US" dirty="0" smtClean="0"/>
            <a:t>4</a:t>
          </a:r>
        </a:p>
        <a:p>
          <a:r>
            <a:rPr lang="en-US" dirty="0" smtClean="0"/>
            <a:t>High Dose</a:t>
          </a:r>
          <a:endParaRPr lang="en-US" dirty="0"/>
        </a:p>
      </dgm:t>
    </dgm:pt>
    <dgm:pt modelId="{C001FE10-7403-6E4E-A341-21A030E5FB3F}" type="parTrans" cxnId="{9E285320-CE96-8648-B9B4-8ADF57AD8CA5}">
      <dgm:prSet/>
      <dgm:spPr/>
      <dgm:t>
        <a:bodyPr/>
        <a:lstStyle/>
        <a:p>
          <a:endParaRPr lang="en-US"/>
        </a:p>
      </dgm:t>
    </dgm:pt>
    <dgm:pt modelId="{852F04E9-3AA3-D64E-88C5-011EB2FE481A}" type="sibTrans" cxnId="{9E285320-CE96-8648-B9B4-8ADF57AD8CA5}">
      <dgm:prSet/>
      <dgm:spPr/>
      <dgm:t>
        <a:bodyPr/>
        <a:lstStyle/>
        <a:p>
          <a:endParaRPr lang="en-US"/>
        </a:p>
      </dgm:t>
    </dgm:pt>
    <dgm:pt modelId="{52A4B8EB-E9EC-1140-9EAB-1884F920023F}">
      <dgm:prSet phldrT="[Text]"/>
      <dgm:spPr/>
      <dgm:t>
        <a:bodyPr/>
        <a:lstStyle/>
        <a:p>
          <a:r>
            <a:rPr lang="en-US" dirty="0" smtClean="0"/>
            <a:t>9</a:t>
          </a:r>
        </a:p>
        <a:p>
          <a:r>
            <a:rPr lang="en-US" dirty="0" smtClean="0"/>
            <a:t>Low Dose</a:t>
          </a:r>
          <a:endParaRPr lang="en-US" dirty="0"/>
        </a:p>
      </dgm:t>
    </dgm:pt>
    <dgm:pt modelId="{7A1F3860-D9D2-BC48-8A25-1528D91AFFA5}" type="parTrans" cxnId="{09FBFD43-4324-6A41-9BEB-AE20CF571DBE}">
      <dgm:prSet/>
      <dgm:spPr/>
      <dgm:t>
        <a:bodyPr/>
        <a:lstStyle/>
        <a:p>
          <a:endParaRPr lang="en-US"/>
        </a:p>
      </dgm:t>
    </dgm:pt>
    <dgm:pt modelId="{7D0FE990-4A0C-4149-88C8-96C8AB0088BC}" type="sibTrans" cxnId="{09FBFD43-4324-6A41-9BEB-AE20CF571DBE}">
      <dgm:prSet/>
      <dgm:spPr/>
      <dgm:t>
        <a:bodyPr/>
        <a:lstStyle/>
        <a:p>
          <a:endParaRPr lang="en-US"/>
        </a:p>
      </dgm:t>
    </dgm:pt>
    <dgm:pt modelId="{18E0003B-62F0-A145-980A-F4783633CBC2}">
      <dgm:prSet phldrT="[Text]"/>
      <dgm:spPr/>
      <dgm:t>
        <a:bodyPr/>
        <a:lstStyle/>
        <a:p>
          <a:r>
            <a:rPr lang="en-US" dirty="0" smtClean="0"/>
            <a:t>1</a:t>
          </a:r>
        </a:p>
        <a:p>
          <a:r>
            <a:rPr lang="en-US" dirty="0" smtClean="0"/>
            <a:t>High Dose</a:t>
          </a:r>
          <a:endParaRPr lang="en-US" dirty="0"/>
        </a:p>
      </dgm:t>
    </dgm:pt>
    <dgm:pt modelId="{4ECF665A-355E-ED4A-8A30-00F226690BFA}" type="parTrans" cxnId="{03877E4F-57BE-0940-BB75-139B2B4C0197}">
      <dgm:prSet/>
      <dgm:spPr/>
      <dgm:t>
        <a:bodyPr/>
        <a:lstStyle/>
        <a:p>
          <a:endParaRPr lang="en-US"/>
        </a:p>
      </dgm:t>
    </dgm:pt>
    <dgm:pt modelId="{F0E24E35-E142-6244-B141-8AEAB926C1BF}" type="sibTrans" cxnId="{03877E4F-57BE-0940-BB75-139B2B4C0197}">
      <dgm:prSet/>
      <dgm:spPr/>
      <dgm:t>
        <a:bodyPr/>
        <a:lstStyle/>
        <a:p>
          <a:endParaRPr lang="en-US"/>
        </a:p>
      </dgm:t>
    </dgm:pt>
    <dgm:pt modelId="{04DD3A04-72B0-AA48-BAD5-587153B51D96}">
      <dgm:prSet phldrT="[Text]"/>
      <dgm:spPr/>
      <dgm:t>
        <a:bodyPr/>
        <a:lstStyle/>
        <a:p>
          <a:r>
            <a:rPr lang="en-US" dirty="0" smtClean="0"/>
            <a:t>9</a:t>
          </a:r>
        </a:p>
        <a:p>
          <a:r>
            <a:rPr lang="en-US" dirty="0" smtClean="0"/>
            <a:t>Low Dose</a:t>
          </a:r>
          <a:endParaRPr lang="en-US" dirty="0"/>
        </a:p>
      </dgm:t>
    </dgm:pt>
    <dgm:pt modelId="{E504296A-58E2-454B-84D4-2E148EB52EB1}" type="parTrans" cxnId="{9D39B44F-66BE-904D-A75B-3F1F6BD95167}">
      <dgm:prSet/>
      <dgm:spPr/>
      <dgm:t>
        <a:bodyPr/>
        <a:lstStyle/>
        <a:p>
          <a:endParaRPr lang="en-US"/>
        </a:p>
      </dgm:t>
    </dgm:pt>
    <dgm:pt modelId="{85A32379-40AD-B94A-B067-80BBDA70CCDE}" type="sibTrans" cxnId="{9D39B44F-66BE-904D-A75B-3F1F6BD95167}">
      <dgm:prSet/>
      <dgm:spPr/>
      <dgm:t>
        <a:bodyPr/>
        <a:lstStyle/>
        <a:p>
          <a:endParaRPr lang="en-US"/>
        </a:p>
      </dgm:t>
    </dgm:pt>
    <dgm:pt modelId="{EE557DB0-EE7F-7B45-A1FE-5199FEF63648}" type="pres">
      <dgm:prSet presAssocID="{8B5653CE-4258-C545-A5C3-732EE4A5B9CC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66C5199-ECD6-DF45-AE2F-69EA0708337A}" type="pres">
      <dgm:prSet presAssocID="{5D4FE5FE-F936-E341-A796-DD392A87F7E7}" presName="root1" presStyleCnt="0"/>
      <dgm:spPr/>
    </dgm:pt>
    <dgm:pt modelId="{DA394C74-5AEE-BC4A-8D56-7237430B96E0}" type="pres">
      <dgm:prSet presAssocID="{5D4FE5FE-F936-E341-A796-DD392A87F7E7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6B01C21-E3DE-2843-ACDA-E11B7EADD388}" type="pres">
      <dgm:prSet presAssocID="{5D4FE5FE-F936-E341-A796-DD392A87F7E7}" presName="level2hierChild" presStyleCnt="0"/>
      <dgm:spPr/>
    </dgm:pt>
    <dgm:pt modelId="{E39CC178-2481-3942-B416-FD4535A25E78}" type="pres">
      <dgm:prSet presAssocID="{9BB92A5B-0B9A-0C4D-9214-4F713836F6A6}" presName="conn2-1" presStyleLbl="parChTrans1D2" presStyleIdx="0" presStyleCnt="3"/>
      <dgm:spPr/>
      <dgm:t>
        <a:bodyPr/>
        <a:lstStyle/>
        <a:p>
          <a:endParaRPr lang="en-US"/>
        </a:p>
      </dgm:t>
    </dgm:pt>
    <dgm:pt modelId="{4FABA34D-1B6C-0042-8071-B4D71479B460}" type="pres">
      <dgm:prSet presAssocID="{9BB92A5B-0B9A-0C4D-9214-4F713836F6A6}" presName="connTx" presStyleLbl="parChTrans1D2" presStyleIdx="0" presStyleCnt="3"/>
      <dgm:spPr/>
      <dgm:t>
        <a:bodyPr/>
        <a:lstStyle/>
        <a:p>
          <a:endParaRPr lang="en-US"/>
        </a:p>
      </dgm:t>
    </dgm:pt>
    <dgm:pt modelId="{70B1F027-C04B-B549-8D0C-96158C8A080D}" type="pres">
      <dgm:prSet presAssocID="{DDE81D38-B86B-B04A-99C0-403134D91C0D}" presName="root2" presStyleCnt="0"/>
      <dgm:spPr/>
    </dgm:pt>
    <dgm:pt modelId="{AB4944B7-4033-2F4E-B5CD-B1C0670FA192}" type="pres">
      <dgm:prSet presAssocID="{DDE81D38-B86B-B04A-99C0-403134D91C0D}" presName="LevelTwoTextNode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2852D62-52D3-4944-A35B-A7D2D98FB8D3}" type="pres">
      <dgm:prSet presAssocID="{DDE81D38-B86B-B04A-99C0-403134D91C0D}" presName="level3hierChild" presStyleCnt="0"/>
      <dgm:spPr/>
    </dgm:pt>
    <dgm:pt modelId="{C74CEF89-4363-AB41-84FA-BD1BFE6C80E0}" type="pres">
      <dgm:prSet presAssocID="{CF50CEBF-000D-AB42-844C-7C4952C1FD04}" presName="conn2-1" presStyleLbl="parChTrans1D2" presStyleIdx="1" presStyleCnt="3"/>
      <dgm:spPr/>
      <dgm:t>
        <a:bodyPr/>
        <a:lstStyle/>
        <a:p>
          <a:endParaRPr lang="en-US"/>
        </a:p>
      </dgm:t>
    </dgm:pt>
    <dgm:pt modelId="{5181261E-6FDD-0940-80BF-0B89C5C32EF7}" type="pres">
      <dgm:prSet presAssocID="{CF50CEBF-000D-AB42-844C-7C4952C1FD04}" presName="connTx" presStyleLbl="parChTrans1D2" presStyleIdx="1" presStyleCnt="3"/>
      <dgm:spPr/>
      <dgm:t>
        <a:bodyPr/>
        <a:lstStyle/>
        <a:p>
          <a:endParaRPr lang="en-US"/>
        </a:p>
      </dgm:t>
    </dgm:pt>
    <dgm:pt modelId="{ABDAE6FF-E7B7-5149-BB89-B2D67871E59A}" type="pres">
      <dgm:prSet presAssocID="{BE893E40-5872-AE40-80E0-199B725B1829}" presName="root2" presStyleCnt="0"/>
      <dgm:spPr/>
    </dgm:pt>
    <dgm:pt modelId="{A5194400-14E2-CF49-8E85-FA915D2D08AB}" type="pres">
      <dgm:prSet presAssocID="{BE893E40-5872-AE40-80E0-199B725B1829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3EAC3E8-B2D4-A94C-974F-ECA64533CFED}" type="pres">
      <dgm:prSet presAssocID="{BE893E40-5872-AE40-80E0-199B725B1829}" presName="level3hierChild" presStyleCnt="0"/>
      <dgm:spPr/>
    </dgm:pt>
    <dgm:pt modelId="{1C0ABA4A-785D-7542-A6D7-DCC0180E1835}" type="pres">
      <dgm:prSet presAssocID="{4ECF665A-355E-ED4A-8A30-00F226690BFA}" presName="conn2-1" presStyleLbl="parChTrans1D3" presStyleIdx="0" presStyleCnt="4"/>
      <dgm:spPr/>
      <dgm:t>
        <a:bodyPr/>
        <a:lstStyle/>
        <a:p>
          <a:endParaRPr lang="en-US"/>
        </a:p>
      </dgm:t>
    </dgm:pt>
    <dgm:pt modelId="{7D3B2621-3EC3-F546-9C90-34580F449D9C}" type="pres">
      <dgm:prSet presAssocID="{4ECF665A-355E-ED4A-8A30-00F226690BFA}" presName="connTx" presStyleLbl="parChTrans1D3" presStyleIdx="0" presStyleCnt="4"/>
      <dgm:spPr/>
      <dgm:t>
        <a:bodyPr/>
        <a:lstStyle/>
        <a:p>
          <a:endParaRPr lang="en-US"/>
        </a:p>
      </dgm:t>
    </dgm:pt>
    <dgm:pt modelId="{DFD0F081-89EE-F541-A252-3FFA71273A70}" type="pres">
      <dgm:prSet presAssocID="{18E0003B-62F0-A145-980A-F4783633CBC2}" presName="root2" presStyleCnt="0"/>
      <dgm:spPr/>
    </dgm:pt>
    <dgm:pt modelId="{65519FA5-4461-8A48-8AD3-E697CBA19766}" type="pres">
      <dgm:prSet presAssocID="{18E0003B-62F0-A145-980A-F4783633CBC2}" presName="LevelTwoTextNod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E3E36E8-B046-D444-8A5A-3D25E23D4CFF}" type="pres">
      <dgm:prSet presAssocID="{18E0003B-62F0-A145-980A-F4783633CBC2}" presName="level3hierChild" presStyleCnt="0"/>
      <dgm:spPr/>
    </dgm:pt>
    <dgm:pt modelId="{5C725FEF-0373-E34B-9A62-EDDB9750636C}" type="pres">
      <dgm:prSet presAssocID="{7A1F3860-D9D2-BC48-8A25-1528D91AFFA5}" presName="conn2-1" presStyleLbl="parChTrans1D3" presStyleIdx="1" presStyleCnt="4"/>
      <dgm:spPr/>
      <dgm:t>
        <a:bodyPr/>
        <a:lstStyle/>
        <a:p>
          <a:endParaRPr lang="en-US"/>
        </a:p>
      </dgm:t>
    </dgm:pt>
    <dgm:pt modelId="{633B4790-78B1-DD4C-B6B2-A577D6D57C4F}" type="pres">
      <dgm:prSet presAssocID="{7A1F3860-D9D2-BC48-8A25-1528D91AFFA5}" presName="connTx" presStyleLbl="parChTrans1D3" presStyleIdx="1" presStyleCnt="4"/>
      <dgm:spPr/>
      <dgm:t>
        <a:bodyPr/>
        <a:lstStyle/>
        <a:p>
          <a:endParaRPr lang="en-US"/>
        </a:p>
      </dgm:t>
    </dgm:pt>
    <dgm:pt modelId="{9FC8411A-8E83-F34D-9A80-7BCDBCD0A38D}" type="pres">
      <dgm:prSet presAssocID="{52A4B8EB-E9EC-1140-9EAB-1884F920023F}" presName="root2" presStyleCnt="0"/>
      <dgm:spPr/>
    </dgm:pt>
    <dgm:pt modelId="{DE0029CB-E039-8F43-B691-0004A686ACAD}" type="pres">
      <dgm:prSet presAssocID="{52A4B8EB-E9EC-1140-9EAB-1884F920023F}" presName="LevelTwoTextNod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A437058-C008-594C-894D-02C0225DC4D3}" type="pres">
      <dgm:prSet presAssocID="{52A4B8EB-E9EC-1140-9EAB-1884F920023F}" presName="level3hierChild" presStyleCnt="0"/>
      <dgm:spPr/>
    </dgm:pt>
    <dgm:pt modelId="{5739F67F-3D6E-CE4A-BC80-2490FF0D1DBD}" type="pres">
      <dgm:prSet presAssocID="{878DEEC4-27EA-8640-AF96-BDC9E7D05352}" presName="conn2-1" presStyleLbl="parChTrans1D2" presStyleIdx="2" presStyleCnt="3"/>
      <dgm:spPr/>
      <dgm:t>
        <a:bodyPr/>
        <a:lstStyle/>
        <a:p>
          <a:endParaRPr lang="en-US"/>
        </a:p>
      </dgm:t>
    </dgm:pt>
    <dgm:pt modelId="{4D01FA2C-59A8-EB41-8088-1BE6C97FD788}" type="pres">
      <dgm:prSet presAssocID="{878DEEC4-27EA-8640-AF96-BDC9E7D05352}" presName="connTx" presStyleLbl="parChTrans1D2" presStyleIdx="2" presStyleCnt="3"/>
      <dgm:spPr/>
      <dgm:t>
        <a:bodyPr/>
        <a:lstStyle/>
        <a:p>
          <a:endParaRPr lang="en-US"/>
        </a:p>
      </dgm:t>
    </dgm:pt>
    <dgm:pt modelId="{5E775F9E-A963-9446-B1EC-A56C950D9A45}" type="pres">
      <dgm:prSet presAssocID="{E6280645-B699-8A41-8CA4-E3F89967FF6C}" presName="root2" presStyleCnt="0"/>
      <dgm:spPr/>
    </dgm:pt>
    <dgm:pt modelId="{782586DC-28EE-D54B-8F14-1B3B15D85888}" type="pres">
      <dgm:prSet presAssocID="{E6280645-B699-8A41-8CA4-E3F89967FF6C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EC4042E-8D79-004F-9683-FA306D08B6C4}" type="pres">
      <dgm:prSet presAssocID="{E6280645-B699-8A41-8CA4-E3F89967FF6C}" presName="level3hierChild" presStyleCnt="0"/>
      <dgm:spPr/>
    </dgm:pt>
    <dgm:pt modelId="{D04DC599-6453-0940-9867-2708C98D5965}" type="pres">
      <dgm:prSet presAssocID="{C001FE10-7403-6E4E-A341-21A030E5FB3F}" presName="conn2-1" presStyleLbl="parChTrans1D3" presStyleIdx="2" presStyleCnt="4"/>
      <dgm:spPr/>
      <dgm:t>
        <a:bodyPr/>
        <a:lstStyle/>
        <a:p>
          <a:endParaRPr lang="en-US"/>
        </a:p>
      </dgm:t>
    </dgm:pt>
    <dgm:pt modelId="{999CAF0F-CB41-E64A-93C5-66273411572B}" type="pres">
      <dgm:prSet presAssocID="{C001FE10-7403-6E4E-A341-21A030E5FB3F}" presName="connTx" presStyleLbl="parChTrans1D3" presStyleIdx="2" presStyleCnt="4"/>
      <dgm:spPr/>
      <dgm:t>
        <a:bodyPr/>
        <a:lstStyle/>
        <a:p>
          <a:endParaRPr lang="en-US"/>
        </a:p>
      </dgm:t>
    </dgm:pt>
    <dgm:pt modelId="{1534AA48-9271-5241-8EBD-9A3FCA785C50}" type="pres">
      <dgm:prSet presAssocID="{65BD312E-31DD-2C4E-8577-67AE94C88FD5}" presName="root2" presStyleCnt="0"/>
      <dgm:spPr/>
    </dgm:pt>
    <dgm:pt modelId="{2EF8E934-8546-D341-AABC-C67EF1636306}" type="pres">
      <dgm:prSet presAssocID="{65BD312E-31DD-2C4E-8577-67AE94C88FD5}" presName="LevelTwoTextNod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1663203-44B5-C741-896A-6C372CC3AB06}" type="pres">
      <dgm:prSet presAssocID="{65BD312E-31DD-2C4E-8577-67AE94C88FD5}" presName="level3hierChild" presStyleCnt="0"/>
      <dgm:spPr/>
    </dgm:pt>
    <dgm:pt modelId="{506680EB-EB80-D446-A3F1-E31D521DD8F8}" type="pres">
      <dgm:prSet presAssocID="{E504296A-58E2-454B-84D4-2E148EB52EB1}" presName="conn2-1" presStyleLbl="parChTrans1D3" presStyleIdx="3" presStyleCnt="4"/>
      <dgm:spPr/>
      <dgm:t>
        <a:bodyPr/>
        <a:lstStyle/>
        <a:p>
          <a:endParaRPr lang="en-US"/>
        </a:p>
      </dgm:t>
    </dgm:pt>
    <dgm:pt modelId="{E2CE7E47-AECC-6E4E-88BC-62F034B28391}" type="pres">
      <dgm:prSet presAssocID="{E504296A-58E2-454B-84D4-2E148EB52EB1}" presName="connTx" presStyleLbl="parChTrans1D3" presStyleIdx="3" presStyleCnt="4"/>
      <dgm:spPr/>
      <dgm:t>
        <a:bodyPr/>
        <a:lstStyle/>
        <a:p>
          <a:endParaRPr lang="en-US"/>
        </a:p>
      </dgm:t>
    </dgm:pt>
    <dgm:pt modelId="{8B49E3E9-C1FA-0347-91DB-EDC714C913CD}" type="pres">
      <dgm:prSet presAssocID="{04DD3A04-72B0-AA48-BAD5-587153B51D96}" presName="root2" presStyleCnt="0"/>
      <dgm:spPr/>
    </dgm:pt>
    <dgm:pt modelId="{9077C945-9899-BC48-A097-FEC85ABC0B9D}" type="pres">
      <dgm:prSet presAssocID="{04DD3A04-72B0-AA48-BAD5-587153B51D96}" presName="LevelTwoTextNod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39EB0A6-15B1-6A45-9CE7-B8B1C21C4623}" type="pres">
      <dgm:prSet presAssocID="{04DD3A04-72B0-AA48-BAD5-587153B51D96}" presName="level3hierChild" presStyleCnt="0"/>
      <dgm:spPr/>
    </dgm:pt>
  </dgm:ptLst>
  <dgm:cxnLst>
    <dgm:cxn modelId="{90728F87-60EE-CB47-9BAF-3CABDA382280}" type="presOf" srcId="{9BB92A5B-0B9A-0C4D-9214-4F713836F6A6}" destId="{4FABA34D-1B6C-0042-8071-B4D71479B460}" srcOrd="1" destOrd="0" presId="urn:microsoft.com/office/officeart/2005/8/layout/hierarchy2"/>
    <dgm:cxn modelId="{654A2067-C01B-2C40-8A07-999E3A200416}" srcId="{5D4FE5FE-F936-E341-A796-DD392A87F7E7}" destId="{DDE81D38-B86B-B04A-99C0-403134D91C0D}" srcOrd="0" destOrd="0" parTransId="{9BB92A5B-0B9A-0C4D-9214-4F713836F6A6}" sibTransId="{6E3AD75F-6106-5340-8311-82976A88422E}"/>
    <dgm:cxn modelId="{C84EA724-2025-D04E-BD1A-3E2E44624202}" type="presOf" srcId="{CF50CEBF-000D-AB42-844C-7C4952C1FD04}" destId="{5181261E-6FDD-0940-80BF-0B89C5C32EF7}" srcOrd="1" destOrd="0" presId="urn:microsoft.com/office/officeart/2005/8/layout/hierarchy2"/>
    <dgm:cxn modelId="{03877E4F-57BE-0940-BB75-139B2B4C0197}" srcId="{BE893E40-5872-AE40-80E0-199B725B1829}" destId="{18E0003B-62F0-A145-980A-F4783633CBC2}" srcOrd="0" destOrd="0" parTransId="{4ECF665A-355E-ED4A-8A30-00F226690BFA}" sibTransId="{F0E24E35-E142-6244-B141-8AEAB926C1BF}"/>
    <dgm:cxn modelId="{8C74296F-B0F9-A648-8AF9-02448E19A11C}" type="presOf" srcId="{52A4B8EB-E9EC-1140-9EAB-1884F920023F}" destId="{DE0029CB-E039-8F43-B691-0004A686ACAD}" srcOrd="0" destOrd="0" presId="urn:microsoft.com/office/officeart/2005/8/layout/hierarchy2"/>
    <dgm:cxn modelId="{9BD5CB10-F72A-8D43-9A8D-D0635141C843}" type="presOf" srcId="{CF50CEBF-000D-AB42-844C-7C4952C1FD04}" destId="{C74CEF89-4363-AB41-84FA-BD1BFE6C80E0}" srcOrd="0" destOrd="0" presId="urn:microsoft.com/office/officeart/2005/8/layout/hierarchy2"/>
    <dgm:cxn modelId="{CB347171-30E0-9A40-BD05-3320B5164EB3}" type="presOf" srcId="{4ECF665A-355E-ED4A-8A30-00F226690BFA}" destId="{1C0ABA4A-785D-7542-A6D7-DCC0180E1835}" srcOrd="0" destOrd="0" presId="urn:microsoft.com/office/officeart/2005/8/layout/hierarchy2"/>
    <dgm:cxn modelId="{469C0394-EFAC-5B4F-985E-EE36B6969606}" type="presOf" srcId="{18E0003B-62F0-A145-980A-F4783633CBC2}" destId="{65519FA5-4461-8A48-8AD3-E697CBA19766}" srcOrd="0" destOrd="0" presId="urn:microsoft.com/office/officeart/2005/8/layout/hierarchy2"/>
    <dgm:cxn modelId="{0ACCA28F-2AF0-0B45-88F6-990C3A2706BF}" type="presOf" srcId="{65BD312E-31DD-2C4E-8577-67AE94C88FD5}" destId="{2EF8E934-8546-D341-AABC-C67EF1636306}" srcOrd="0" destOrd="0" presId="urn:microsoft.com/office/officeart/2005/8/layout/hierarchy2"/>
    <dgm:cxn modelId="{7988807B-9824-284F-9923-D62F81DE3206}" type="presOf" srcId="{5D4FE5FE-F936-E341-A796-DD392A87F7E7}" destId="{DA394C74-5AEE-BC4A-8D56-7237430B96E0}" srcOrd="0" destOrd="0" presId="urn:microsoft.com/office/officeart/2005/8/layout/hierarchy2"/>
    <dgm:cxn modelId="{374967B9-7C14-3A4C-A4CC-C2B984ACD18D}" srcId="{8B5653CE-4258-C545-A5C3-732EE4A5B9CC}" destId="{5D4FE5FE-F936-E341-A796-DD392A87F7E7}" srcOrd="0" destOrd="0" parTransId="{E9AFF7A1-BC83-384D-A9F7-433327164268}" sibTransId="{D23D3F0B-F354-BB46-BE5E-9254808F8D4C}"/>
    <dgm:cxn modelId="{6CFE1514-266D-0F42-AA7E-88850B24F387}" type="presOf" srcId="{878DEEC4-27EA-8640-AF96-BDC9E7D05352}" destId="{5739F67F-3D6E-CE4A-BC80-2490FF0D1DBD}" srcOrd="0" destOrd="0" presId="urn:microsoft.com/office/officeart/2005/8/layout/hierarchy2"/>
    <dgm:cxn modelId="{9E285320-CE96-8648-B9B4-8ADF57AD8CA5}" srcId="{E6280645-B699-8A41-8CA4-E3F89967FF6C}" destId="{65BD312E-31DD-2C4E-8577-67AE94C88FD5}" srcOrd="0" destOrd="0" parTransId="{C001FE10-7403-6E4E-A341-21A030E5FB3F}" sibTransId="{852F04E9-3AA3-D64E-88C5-011EB2FE481A}"/>
    <dgm:cxn modelId="{77736483-36EF-BC4A-8617-B916AA0BC525}" type="presOf" srcId="{BE893E40-5872-AE40-80E0-199B725B1829}" destId="{A5194400-14E2-CF49-8E85-FA915D2D08AB}" srcOrd="0" destOrd="0" presId="urn:microsoft.com/office/officeart/2005/8/layout/hierarchy2"/>
    <dgm:cxn modelId="{14D0BDC3-5922-A047-A503-FA0C834ECAB5}" type="presOf" srcId="{7A1F3860-D9D2-BC48-8A25-1528D91AFFA5}" destId="{633B4790-78B1-DD4C-B6B2-A577D6D57C4F}" srcOrd="1" destOrd="0" presId="urn:microsoft.com/office/officeart/2005/8/layout/hierarchy2"/>
    <dgm:cxn modelId="{CEBD439F-7E9C-814F-B6D7-82228E7B08BE}" type="presOf" srcId="{C001FE10-7403-6E4E-A341-21A030E5FB3F}" destId="{D04DC599-6453-0940-9867-2708C98D5965}" srcOrd="0" destOrd="0" presId="urn:microsoft.com/office/officeart/2005/8/layout/hierarchy2"/>
    <dgm:cxn modelId="{690DC67C-4644-5543-86E2-EDDE113A8AC9}" type="presOf" srcId="{DDE81D38-B86B-B04A-99C0-403134D91C0D}" destId="{AB4944B7-4033-2F4E-B5CD-B1C0670FA192}" srcOrd="0" destOrd="0" presId="urn:microsoft.com/office/officeart/2005/8/layout/hierarchy2"/>
    <dgm:cxn modelId="{D89601F2-A649-3549-B232-722B0FB9637A}" type="presOf" srcId="{4ECF665A-355E-ED4A-8A30-00F226690BFA}" destId="{7D3B2621-3EC3-F546-9C90-34580F449D9C}" srcOrd="1" destOrd="0" presId="urn:microsoft.com/office/officeart/2005/8/layout/hierarchy2"/>
    <dgm:cxn modelId="{AE8C1C5E-CE98-3545-BFC7-ACD45E4DDA35}" type="presOf" srcId="{9BB92A5B-0B9A-0C4D-9214-4F713836F6A6}" destId="{E39CC178-2481-3942-B416-FD4535A25E78}" srcOrd="0" destOrd="0" presId="urn:microsoft.com/office/officeart/2005/8/layout/hierarchy2"/>
    <dgm:cxn modelId="{87073C6B-53FC-4649-B060-06AF96656B47}" type="presOf" srcId="{878DEEC4-27EA-8640-AF96-BDC9E7D05352}" destId="{4D01FA2C-59A8-EB41-8088-1BE6C97FD788}" srcOrd="1" destOrd="0" presId="urn:microsoft.com/office/officeart/2005/8/layout/hierarchy2"/>
    <dgm:cxn modelId="{B86C430A-01F8-8641-A907-D320A4823805}" srcId="{5D4FE5FE-F936-E341-A796-DD392A87F7E7}" destId="{E6280645-B699-8A41-8CA4-E3F89967FF6C}" srcOrd="2" destOrd="0" parTransId="{878DEEC4-27EA-8640-AF96-BDC9E7D05352}" sibTransId="{3249AF51-5ADB-E641-8DD1-465F2D9E4FDE}"/>
    <dgm:cxn modelId="{44552E18-143E-B144-8075-9A0178075D47}" type="presOf" srcId="{7A1F3860-D9D2-BC48-8A25-1528D91AFFA5}" destId="{5C725FEF-0373-E34B-9A62-EDDB9750636C}" srcOrd="0" destOrd="0" presId="urn:microsoft.com/office/officeart/2005/8/layout/hierarchy2"/>
    <dgm:cxn modelId="{D8949238-C860-7247-BAC9-1352CB4F14BC}" type="presOf" srcId="{8B5653CE-4258-C545-A5C3-732EE4A5B9CC}" destId="{EE557DB0-EE7F-7B45-A1FE-5199FEF63648}" srcOrd="0" destOrd="0" presId="urn:microsoft.com/office/officeart/2005/8/layout/hierarchy2"/>
    <dgm:cxn modelId="{42ED6686-522A-DA46-BA51-4356B4485E07}" type="presOf" srcId="{E504296A-58E2-454B-84D4-2E148EB52EB1}" destId="{506680EB-EB80-D446-A3F1-E31D521DD8F8}" srcOrd="0" destOrd="0" presId="urn:microsoft.com/office/officeart/2005/8/layout/hierarchy2"/>
    <dgm:cxn modelId="{4399CC43-1B04-B347-BA9E-A9A7A98A4837}" type="presOf" srcId="{C001FE10-7403-6E4E-A341-21A030E5FB3F}" destId="{999CAF0F-CB41-E64A-93C5-66273411572B}" srcOrd="1" destOrd="0" presId="urn:microsoft.com/office/officeart/2005/8/layout/hierarchy2"/>
    <dgm:cxn modelId="{09FBFD43-4324-6A41-9BEB-AE20CF571DBE}" srcId="{BE893E40-5872-AE40-80E0-199B725B1829}" destId="{52A4B8EB-E9EC-1140-9EAB-1884F920023F}" srcOrd="1" destOrd="0" parTransId="{7A1F3860-D9D2-BC48-8A25-1528D91AFFA5}" sibTransId="{7D0FE990-4A0C-4149-88C8-96C8AB0088BC}"/>
    <dgm:cxn modelId="{9D39B44F-66BE-904D-A75B-3F1F6BD95167}" srcId="{E6280645-B699-8A41-8CA4-E3F89967FF6C}" destId="{04DD3A04-72B0-AA48-BAD5-587153B51D96}" srcOrd="1" destOrd="0" parTransId="{E504296A-58E2-454B-84D4-2E148EB52EB1}" sibTransId="{85A32379-40AD-B94A-B067-80BBDA70CCDE}"/>
    <dgm:cxn modelId="{98B5F2ED-6D8B-A44C-9B25-43B0151D9ACD}" srcId="{5D4FE5FE-F936-E341-A796-DD392A87F7E7}" destId="{BE893E40-5872-AE40-80E0-199B725B1829}" srcOrd="1" destOrd="0" parTransId="{CF50CEBF-000D-AB42-844C-7C4952C1FD04}" sibTransId="{F8A0D1C8-35BC-674A-AD48-7F12A3D7B989}"/>
    <dgm:cxn modelId="{2AD1D6CA-0245-FF45-BF1F-949153BF59EB}" type="presOf" srcId="{04DD3A04-72B0-AA48-BAD5-587153B51D96}" destId="{9077C945-9899-BC48-A097-FEC85ABC0B9D}" srcOrd="0" destOrd="0" presId="urn:microsoft.com/office/officeart/2005/8/layout/hierarchy2"/>
    <dgm:cxn modelId="{5D766970-17F4-9949-85DE-FC75426A786D}" type="presOf" srcId="{E504296A-58E2-454B-84D4-2E148EB52EB1}" destId="{E2CE7E47-AECC-6E4E-88BC-62F034B28391}" srcOrd="1" destOrd="0" presId="urn:microsoft.com/office/officeart/2005/8/layout/hierarchy2"/>
    <dgm:cxn modelId="{3A9E9690-B372-F646-99B8-4FA68DFC2B83}" type="presOf" srcId="{E6280645-B699-8A41-8CA4-E3F89967FF6C}" destId="{782586DC-28EE-D54B-8F14-1B3B15D85888}" srcOrd="0" destOrd="0" presId="urn:microsoft.com/office/officeart/2005/8/layout/hierarchy2"/>
    <dgm:cxn modelId="{A0CFCE85-13A8-0240-B270-DC5BDD614D1A}" type="presParOf" srcId="{EE557DB0-EE7F-7B45-A1FE-5199FEF63648}" destId="{E66C5199-ECD6-DF45-AE2F-69EA0708337A}" srcOrd="0" destOrd="0" presId="urn:microsoft.com/office/officeart/2005/8/layout/hierarchy2"/>
    <dgm:cxn modelId="{4419210E-C4A4-6D40-9566-A05ADFDE6A88}" type="presParOf" srcId="{E66C5199-ECD6-DF45-AE2F-69EA0708337A}" destId="{DA394C74-5AEE-BC4A-8D56-7237430B96E0}" srcOrd="0" destOrd="0" presId="urn:microsoft.com/office/officeart/2005/8/layout/hierarchy2"/>
    <dgm:cxn modelId="{A5FE100A-BC94-8745-80E9-CFAD6ABCDED1}" type="presParOf" srcId="{E66C5199-ECD6-DF45-AE2F-69EA0708337A}" destId="{76B01C21-E3DE-2843-ACDA-E11B7EADD388}" srcOrd="1" destOrd="0" presId="urn:microsoft.com/office/officeart/2005/8/layout/hierarchy2"/>
    <dgm:cxn modelId="{3E1B0743-C0F6-5B46-879C-C68AF8D05531}" type="presParOf" srcId="{76B01C21-E3DE-2843-ACDA-E11B7EADD388}" destId="{E39CC178-2481-3942-B416-FD4535A25E78}" srcOrd="0" destOrd="0" presId="urn:microsoft.com/office/officeart/2005/8/layout/hierarchy2"/>
    <dgm:cxn modelId="{C1A968A4-03C6-DD4B-B366-3DBC638EEBAA}" type="presParOf" srcId="{E39CC178-2481-3942-B416-FD4535A25E78}" destId="{4FABA34D-1B6C-0042-8071-B4D71479B460}" srcOrd="0" destOrd="0" presId="urn:microsoft.com/office/officeart/2005/8/layout/hierarchy2"/>
    <dgm:cxn modelId="{FA89A135-FA4C-FF4C-B289-FB930745D598}" type="presParOf" srcId="{76B01C21-E3DE-2843-ACDA-E11B7EADD388}" destId="{70B1F027-C04B-B549-8D0C-96158C8A080D}" srcOrd="1" destOrd="0" presId="urn:microsoft.com/office/officeart/2005/8/layout/hierarchy2"/>
    <dgm:cxn modelId="{4A654495-2253-9C46-A0D5-CB95A9FB5B20}" type="presParOf" srcId="{70B1F027-C04B-B549-8D0C-96158C8A080D}" destId="{AB4944B7-4033-2F4E-B5CD-B1C0670FA192}" srcOrd="0" destOrd="0" presId="urn:microsoft.com/office/officeart/2005/8/layout/hierarchy2"/>
    <dgm:cxn modelId="{4DA4BF81-E9E2-1B4E-A736-B355CB245C88}" type="presParOf" srcId="{70B1F027-C04B-B549-8D0C-96158C8A080D}" destId="{92852D62-52D3-4944-A35B-A7D2D98FB8D3}" srcOrd="1" destOrd="0" presId="urn:microsoft.com/office/officeart/2005/8/layout/hierarchy2"/>
    <dgm:cxn modelId="{3B44D721-1F86-3B45-BE2E-A42C5E204C0E}" type="presParOf" srcId="{76B01C21-E3DE-2843-ACDA-E11B7EADD388}" destId="{C74CEF89-4363-AB41-84FA-BD1BFE6C80E0}" srcOrd="2" destOrd="0" presId="urn:microsoft.com/office/officeart/2005/8/layout/hierarchy2"/>
    <dgm:cxn modelId="{A3AC2C9D-0B0A-9848-9F90-D2E4C540C181}" type="presParOf" srcId="{C74CEF89-4363-AB41-84FA-BD1BFE6C80E0}" destId="{5181261E-6FDD-0940-80BF-0B89C5C32EF7}" srcOrd="0" destOrd="0" presId="urn:microsoft.com/office/officeart/2005/8/layout/hierarchy2"/>
    <dgm:cxn modelId="{3E6E4155-F537-DE4E-A028-B2F4C6BD33F2}" type="presParOf" srcId="{76B01C21-E3DE-2843-ACDA-E11B7EADD388}" destId="{ABDAE6FF-E7B7-5149-BB89-B2D67871E59A}" srcOrd="3" destOrd="0" presId="urn:microsoft.com/office/officeart/2005/8/layout/hierarchy2"/>
    <dgm:cxn modelId="{520426BB-C336-844D-A563-F4EC9A919200}" type="presParOf" srcId="{ABDAE6FF-E7B7-5149-BB89-B2D67871E59A}" destId="{A5194400-14E2-CF49-8E85-FA915D2D08AB}" srcOrd="0" destOrd="0" presId="urn:microsoft.com/office/officeart/2005/8/layout/hierarchy2"/>
    <dgm:cxn modelId="{6A4823EE-F9C4-6844-8132-3B89E192815E}" type="presParOf" srcId="{ABDAE6FF-E7B7-5149-BB89-B2D67871E59A}" destId="{D3EAC3E8-B2D4-A94C-974F-ECA64533CFED}" srcOrd="1" destOrd="0" presId="urn:microsoft.com/office/officeart/2005/8/layout/hierarchy2"/>
    <dgm:cxn modelId="{6FD3AEB8-D753-2C48-BD8B-CEB802B80DE7}" type="presParOf" srcId="{D3EAC3E8-B2D4-A94C-974F-ECA64533CFED}" destId="{1C0ABA4A-785D-7542-A6D7-DCC0180E1835}" srcOrd="0" destOrd="0" presId="urn:microsoft.com/office/officeart/2005/8/layout/hierarchy2"/>
    <dgm:cxn modelId="{E5C8C916-3025-3C40-93BE-CB51C5D1DDE8}" type="presParOf" srcId="{1C0ABA4A-785D-7542-A6D7-DCC0180E1835}" destId="{7D3B2621-3EC3-F546-9C90-34580F449D9C}" srcOrd="0" destOrd="0" presId="urn:microsoft.com/office/officeart/2005/8/layout/hierarchy2"/>
    <dgm:cxn modelId="{D27F3431-CDC9-6C42-B812-E94EEC152D20}" type="presParOf" srcId="{D3EAC3E8-B2D4-A94C-974F-ECA64533CFED}" destId="{DFD0F081-89EE-F541-A252-3FFA71273A70}" srcOrd="1" destOrd="0" presId="urn:microsoft.com/office/officeart/2005/8/layout/hierarchy2"/>
    <dgm:cxn modelId="{4507FE0C-3DD2-0643-9AC8-EC8AABC38C30}" type="presParOf" srcId="{DFD0F081-89EE-F541-A252-3FFA71273A70}" destId="{65519FA5-4461-8A48-8AD3-E697CBA19766}" srcOrd="0" destOrd="0" presId="urn:microsoft.com/office/officeart/2005/8/layout/hierarchy2"/>
    <dgm:cxn modelId="{FD653165-827B-6946-A722-501F35EC6FBD}" type="presParOf" srcId="{DFD0F081-89EE-F541-A252-3FFA71273A70}" destId="{5E3E36E8-B046-D444-8A5A-3D25E23D4CFF}" srcOrd="1" destOrd="0" presId="urn:microsoft.com/office/officeart/2005/8/layout/hierarchy2"/>
    <dgm:cxn modelId="{A11E2DF2-4E7C-5149-BA5B-88CC58AF1907}" type="presParOf" srcId="{D3EAC3E8-B2D4-A94C-974F-ECA64533CFED}" destId="{5C725FEF-0373-E34B-9A62-EDDB9750636C}" srcOrd="2" destOrd="0" presId="urn:microsoft.com/office/officeart/2005/8/layout/hierarchy2"/>
    <dgm:cxn modelId="{26EE7713-38DD-4647-948E-588D969DE213}" type="presParOf" srcId="{5C725FEF-0373-E34B-9A62-EDDB9750636C}" destId="{633B4790-78B1-DD4C-B6B2-A577D6D57C4F}" srcOrd="0" destOrd="0" presId="urn:microsoft.com/office/officeart/2005/8/layout/hierarchy2"/>
    <dgm:cxn modelId="{4D200293-7FD9-4944-8D99-ADFE990C46AD}" type="presParOf" srcId="{D3EAC3E8-B2D4-A94C-974F-ECA64533CFED}" destId="{9FC8411A-8E83-F34D-9A80-7BCDBCD0A38D}" srcOrd="3" destOrd="0" presId="urn:microsoft.com/office/officeart/2005/8/layout/hierarchy2"/>
    <dgm:cxn modelId="{BEE59157-5B44-BA49-8113-7E005DE5C8E0}" type="presParOf" srcId="{9FC8411A-8E83-F34D-9A80-7BCDBCD0A38D}" destId="{DE0029CB-E039-8F43-B691-0004A686ACAD}" srcOrd="0" destOrd="0" presId="urn:microsoft.com/office/officeart/2005/8/layout/hierarchy2"/>
    <dgm:cxn modelId="{0E4A2F39-4AF7-6B48-940A-59376CC9FADC}" type="presParOf" srcId="{9FC8411A-8E83-F34D-9A80-7BCDBCD0A38D}" destId="{1A437058-C008-594C-894D-02C0225DC4D3}" srcOrd="1" destOrd="0" presId="urn:microsoft.com/office/officeart/2005/8/layout/hierarchy2"/>
    <dgm:cxn modelId="{429202FC-1E7C-6440-8203-F3A3AAF4D3A3}" type="presParOf" srcId="{76B01C21-E3DE-2843-ACDA-E11B7EADD388}" destId="{5739F67F-3D6E-CE4A-BC80-2490FF0D1DBD}" srcOrd="4" destOrd="0" presId="urn:microsoft.com/office/officeart/2005/8/layout/hierarchy2"/>
    <dgm:cxn modelId="{5DD1FFC4-239A-0846-8173-A72D98AA913F}" type="presParOf" srcId="{5739F67F-3D6E-CE4A-BC80-2490FF0D1DBD}" destId="{4D01FA2C-59A8-EB41-8088-1BE6C97FD788}" srcOrd="0" destOrd="0" presId="urn:microsoft.com/office/officeart/2005/8/layout/hierarchy2"/>
    <dgm:cxn modelId="{CF2D016E-F594-EE43-A739-FE1301B0EDEE}" type="presParOf" srcId="{76B01C21-E3DE-2843-ACDA-E11B7EADD388}" destId="{5E775F9E-A963-9446-B1EC-A56C950D9A45}" srcOrd="5" destOrd="0" presId="urn:microsoft.com/office/officeart/2005/8/layout/hierarchy2"/>
    <dgm:cxn modelId="{764E940D-BBBD-8445-BEE6-6594A2B429D7}" type="presParOf" srcId="{5E775F9E-A963-9446-B1EC-A56C950D9A45}" destId="{782586DC-28EE-D54B-8F14-1B3B15D85888}" srcOrd="0" destOrd="0" presId="urn:microsoft.com/office/officeart/2005/8/layout/hierarchy2"/>
    <dgm:cxn modelId="{EBA633BB-7D02-2B4F-A7D5-D9F53C3B8D28}" type="presParOf" srcId="{5E775F9E-A963-9446-B1EC-A56C950D9A45}" destId="{7EC4042E-8D79-004F-9683-FA306D08B6C4}" srcOrd="1" destOrd="0" presId="urn:microsoft.com/office/officeart/2005/8/layout/hierarchy2"/>
    <dgm:cxn modelId="{FE6CC9AD-A214-7C46-847E-5C893DFEE44F}" type="presParOf" srcId="{7EC4042E-8D79-004F-9683-FA306D08B6C4}" destId="{D04DC599-6453-0940-9867-2708C98D5965}" srcOrd="0" destOrd="0" presId="urn:microsoft.com/office/officeart/2005/8/layout/hierarchy2"/>
    <dgm:cxn modelId="{7FA9DE89-4C91-A843-A656-256CDBE45C35}" type="presParOf" srcId="{D04DC599-6453-0940-9867-2708C98D5965}" destId="{999CAF0F-CB41-E64A-93C5-66273411572B}" srcOrd="0" destOrd="0" presId="urn:microsoft.com/office/officeart/2005/8/layout/hierarchy2"/>
    <dgm:cxn modelId="{6CBA99BF-E847-F14F-B30C-DCB71E02E6CD}" type="presParOf" srcId="{7EC4042E-8D79-004F-9683-FA306D08B6C4}" destId="{1534AA48-9271-5241-8EBD-9A3FCA785C50}" srcOrd="1" destOrd="0" presId="urn:microsoft.com/office/officeart/2005/8/layout/hierarchy2"/>
    <dgm:cxn modelId="{A460C1A5-7B03-004B-BD78-C86EDDA03230}" type="presParOf" srcId="{1534AA48-9271-5241-8EBD-9A3FCA785C50}" destId="{2EF8E934-8546-D341-AABC-C67EF1636306}" srcOrd="0" destOrd="0" presId="urn:microsoft.com/office/officeart/2005/8/layout/hierarchy2"/>
    <dgm:cxn modelId="{550E291F-5E3D-5849-9F7C-5A5E618A0BEA}" type="presParOf" srcId="{1534AA48-9271-5241-8EBD-9A3FCA785C50}" destId="{81663203-44B5-C741-896A-6C372CC3AB06}" srcOrd="1" destOrd="0" presId="urn:microsoft.com/office/officeart/2005/8/layout/hierarchy2"/>
    <dgm:cxn modelId="{59D053E8-E1E9-844F-8E7B-2898F1B87FAA}" type="presParOf" srcId="{7EC4042E-8D79-004F-9683-FA306D08B6C4}" destId="{506680EB-EB80-D446-A3F1-E31D521DD8F8}" srcOrd="2" destOrd="0" presId="urn:microsoft.com/office/officeart/2005/8/layout/hierarchy2"/>
    <dgm:cxn modelId="{770AB620-03AC-C147-9B5A-A2B609BF7F56}" type="presParOf" srcId="{506680EB-EB80-D446-A3F1-E31D521DD8F8}" destId="{E2CE7E47-AECC-6E4E-88BC-62F034B28391}" srcOrd="0" destOrd="0" presId="urn:microsoft.com/office/officeart/2005/8/layout/hierarchy2"/>
    <dgm:cxn modelId="{DEB26C04-664F-9049-955F-F786AE8EF42F}" type="presParOf" srcId="{7EC4042E-8D79-004F-9683-FA306D08B6C4}" destId="{8B49E3E9-C1FA-0347-91DB-EDC714C913CD}" srcOrd="3" destOrd="0" presId="urn:microsoft.com/office/officeart/2005/8/layout/hierarchy2"/>
    <dgm:cxn modelId="{766BC774-B29B-0847-A936-86FA1C675805}" type="presParOf" srcId="{8B49E3E9-C1FA-0347-91DB-EDC714C913CD}" destId="{9077C945-9899-BC48-A097-FEC85ABC0B9D}" srcOrd="0" destOrd="0" presId="urn:microsoft.com/office/officeart/2005/8/layout/hierarchy2"/>
    <dgm:cxn modelId="{50B1F21C-D089-AB49-973C-952F796CE0D6}" type="presParOf" srcId="{8B49E3E9-C1FA-0347-91DB-EDC714C913CD}" destId="{139EB0A6-15B1-6A45-9CE7-B8B1C21C462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98D123D-3B54-1E4B-8FC9-458D18229D27}" type="doc">
      <dgm:prSet loTypeId="urn:microsoft.com/office/officeart/2005/8/layout/lProcess2" loCatId="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3A18E1A1-D219-9941-9482-17612C0CC705}">
      <dgm:prSet phldrT="[Text]"/>
      <dgm:spPr/>
      <dgm:t>
        <a:bodyPr/>
        <a:lstStyle/>
        <a:p>
          <a:r>
            <a:rPr lang="en-US" dirty="0" smtClean="0"/>
            <a:t>High Dose</a:t>
          </a:r>
          <a:endParaRPr lang="en-US" dirty="0"/>
        </a:p>
      </dgm:t>
    </dgm:pt>
    <dgm:pt modelId="{D00BCDFC-656D-844D-AA94-CA201C77D80A}" type="parTrans" cxnId="{97578799-F2FB-F24E-8FD2-28CDA93B9870}">
      <dgm:prSet/>
      <dgm:spPr/>
      <dgm:t>
        <a:bodyPr/>
        <a:lstStyle/>
        <a:p>
          <a:endParaRPr lang="en-US"/>
        </a:p>
      </dgm:t>
    </dgm:pt>
    <dgm:pt modelId="{BB02F273-A123-A042-9832-AFC067160954}" type="sibTrans" cxnId="{97578799-F2FB-F24E-8FD2-28CDA93B9870}">
      <dgm:prSet/>
      <dgm:spPr/>
      <dgm:t>
        <a:bodyPr/>
        <a:lstStyle/>
        <a:p>
          <a:endParaRPr lang="en-US"/>
        </a:p>
      </dgm:t>
    </dgm:pt>
    <dgm:pt modelId="{0E00BA0D-501E-3E47-922B-1EBCDDFE529F}">
      <dgm:prSet phldrT="[Text]"/>
      <dgm:spPr/>
      <dgm:t>
        <a:bodyPr/>
        <a:lstStyle/>
        <a:p>
          <a:r>
            <a:rPr lang="en-US" dirty="0" smtClean="0"/>
            <a:t>5 patients </a:t>
          </a:r>
          <a:endParaRPr lang="en-US" dirty="0"/>
        </a:p>
      </dgm:t>
    </dgm:pt>
    <dgm:pt modelId="{CB184659-C995-3D4E-8F8C-CB7F5D905E21}" type="parTrans" cxnId="{7B7C2CF0-2332-D044-8A55-1CE3D7A8022B}">
      <dgm:prSet/>
      <dgm:spPr/>
      <dgm:t>
        <a:bodyPr/>
        <a:lstStyle/>
        <a:p>
          <a:endParaRPr lang="en-US"/>
        </a:p>
      </dgm:t>
    </dgm:pt>
    <dgm:pt modelId="{A32B7F34-9AF7-5B49-B6C9-C68F10CBA8B7}" type="sibTrans" cxnId="{7B7C2CF0-2332-D044-8A55-1CE3D7A8022B}">
      <dgm:prSet/>
      <dgm:spPr/>
      <dgm:t>
        <a:bodyPr/>
        <a:lstStyle/>
        <a:p>
          <a:endParaRPr lang="en-US"/>
        </a:p>
      </dgm:t>
    </dgm:pt>
    <dgm:pt modelId="{85B1917C-69C9-C845-BFA1-4BD359407B9A}">
      <dgm:prSet phldrT="[Text]"/>
      <dgm:spPr/>
      <dgm:t>
        <a:bodyPr/>
        <a:lstStyle/>
        <a:p>
          <a:r>
            <a:rPr lang="en-US" dirty="0" smtClean="0"/>
            <a:t>No deaths </a:t>
          </a:r>
          <a:endParaRPr lang="en-US" dirty="0"/>
        </a:p>
      </dgm:t>
    </dgm:pt>
    <dgm:pt modelId="{FE860BBD-6DBF-3B44-9D26-42A43A6DF08D}" type="parTrans" cxnId="{A70774AC-4A14-4E49-AEB4-0D6AF38FDB30}">
      <dgm:prSet/>
      <dgm:spPr/>
      <dgm:t>
        <a:bodyPr/>
        <a:lstStyle/>
        <a:p>
          <a:endParaRPr lang="en-US"/>
        </a:p>
      </dgm:t>
    </dgm:pt>
    <dgm:pt modelId="{BF2CD6E4-8D03-4847-BD86-3E44FD5A1674}" type="sibTrans" cxnId="{A70774AC-4A14-4E49-AEB4-0D6AF38FDB30}">
      <dgm:prSet/>
      <dgm:spPr/>
      <dgm:t>
        <a:bodyPr/>
        <a:lstStyle/>
        <a:p>
          <a:endParaRPr lang="en-US"/>
        </a:p>
      </dgm:t>
    </dgm:pt>
    <dgm:pt modelId="{87E11B35-CABA-794E-A335-401342397D0F}">
      <dgm:prSet phldrT="[Text]"/>
      <dgm:spPr/>
      <dgm:t>
        <a:bodyPr/>
        <a:lstStyle/>
        <a:p>
          <a:r>
            <a:rPr lang="en-US" dirty="0" smtClean="0"/>
            <a:t>Low Dose</a:t>
          </a:r>
          <a:endParaRPr lang="en-US" dirty="0"/>
        </a:p>
      </dgm:t>
    </dgm:pt>
    <dgm:pt modelId="{3996E43F-15F4-854F-8C7D-72F33A6CC045}" type="parTrans" cxnId="{AB0FF3F5-413B-E44A-8205-15F780B358FF}">
      <dgm:prSet/>
      <dgm:spPr/>
      <dgm:t>
        <a:bodyPr/>
        <a:lstStyle/>
        <a:p>
          <a:endParaRPr lang="en-US"/>
        </a:p>
      </dgm:t>
    </dgm:pt>
    <dgm:pt modelId="{EED453FF-07A1-284B-AD5F-6BCB6D124A03}" type="sibTrans" cxnId="{AB0FF3F5-413B-E44A-8205-15F780B358FF}">
      <dgm:prSet/>
      <dgm:spPr/>
      <dgm:t>
        <a:bodyPr/>
        <a:lstStyle/>
        <a:p>
          <a:endParaRPr lang="en-US"/>
        </a:p>
      </dgm:t>
    </dgm:pt>
    <dgm:pt modelId="{969EB31C-9AD3-1147-A6A4-5B5977BA9466}">
      <dgm:prSet phldrT="[Text]"/>
      <dgm:spPr/>
      <dgm:t>
        <a:bodyPr/>
        <a:lstStyle/>
        <a:p>
          <a:r>
            <a:rPr lang="en-US" dirty="0" smtClean="0"/>
            <a:t>18 patients </a:t>
          </a:r>
          <a:endParaRPr lang="en-US" dirty="0"/>
        </a:p>
      </dgm:t>
    </dgm:pt>
    <dgm:pt modelId="{2E6E92D2-A884-1743-857C-757074F274A3}" type="parTrans" cxnId="{CF822F84-2D8C-3741-A11A-CFDDE2856245}">
      <dgm:prSet/>
      <dgm:spPr/>
      <dgm:t>
        <a:bodyPr/>
        <a:lstStyle/>
        <a:p>
          <a:endParaRPr lang="en-US"/>
        </a:p>
      </dgm:t>
    </dgm:pt>
    <dgm:pt modelId="{4DE63672-CADE-6E4E-A61E-8FD8F210C581}" type="sibTrans" cxnId="{CF822F84-2D8C-3741-A11A-CFDDE2856245}">
      <dgm:prSet/>
      <dgm:spPr/>
      <dgm:t>
        <a:bodyPr/>
        <a:lstStyle/>
        <a:p>
          <a:endParaRPr lang="en-US"/>
        </a:p>
      </dgm:t>
    </dgm:pt>
    <dgm:pt modelId="{F54D96FF-F142-2644-AC64-B3118182FFD1}">
      <dgm:prSet phldrT="[Text]"/>
      <dgm:spPr/>
      <dgm:t>
        <a:bodyPr/>
        <a:lstStyle/>
        <a:p>
          <a:r>
            <a:rPr lang="en-US" dirty="0" smtClean="0"/>
            <a:t>2 mortalities (749 and 283 days) </a:t>
          </a:r>
          <a:endParaRPr lang="en-US" dirty="0"/>
        </a:p>
      </dgm:t>
    </dgm:pt>
    <dgm:pt modelId="{EE1DA5D2-103E-484D-A24D-21267CE547E3}" type="parTrans" cxnId="{834C11BE-3075-4A41-B2A8-F7A127F7DAF8}">
      <dgm:prSet/>
      <dgm:spPr/>
      <dgm:t>
        <a:bodyPr/>
        <a:lstStyle/>
        <a:p>
          <a:endParaRPr lang="en-US"/>
        </a:p>
      </dgm:t>
    </dgm:pt>
    <dgm:pt modelId="{68018CB0-9E8D-9D48-BA62-6B540EAAF092}" type="sibTrans" cxnId="{834C11BE-3075-4A41-B2A8-F7A127F7DAF8}">
      <dgm:prSet/>
      <dgm:spPr/>
      <dgm:t>
        <a:bodyPr/>
        <a:lstStyle/>
        <a:p>
          <a:endParaRPr lang="en-US"/>
        </a:p>
      </dgm:t>
    </dgm:pt>
    <dgm:pt modelId="{084E5536-5DFA-2149-B87B-A3AF4EDF859E}">
      <dgm:prSet phldrT="[Text]"/>
      <dgm:spPr/>
      <dgm:t>
        <a:bodyPr/>
        <a:lstStyle/>
        <a:p>
          <a:r>
            <a:rPr lang="en-US" dirty="0" smtClean="0"/>
            <a:t>1 patient achieving complete response (201 days)</a:t>
          </a:r>
          <a:endParaRPr lang="en-US" dirty="0"/>
        </a:p>
      </dgm:t>
    </dgm:pt>
    <dgm:pt modelId="{E25CA046-7FD6-6241-AA94-64DC59417ECE}" type="parTrans" cxnId="{E9A52393-7FB5-0E4D-BB18-30441BDBE95A}">
      <dgm:prSet/>
      <dgm:spPr/>
      <dgm:t>
        <a:bodyPr/>
        <a:lstStyle/>
        <a:p>
          <a:endParaRPr lang="en-US"/>
        </a:p>
      </dgm:t>
    </dgm:pt>
    <dgm:pt modelId="{8B54B587-D650-5546-BF1B-DE18FE1E1044}" type="sibTrans" cxnId="{E9A52393-7FB5-0E4D-BB18-30441BDBE95A}">
      <dgm:prSet/>
      <dgm:spPr/>
      <dgm:t>
        <a:bodyPr/>
        <a:lstStyle/>
        <a:p>
          <a:endParaRPr lang="en-US"/>
        </a:p>
      </dgm:t>
    </dgm:pt>
    <dgm:pt modelId="{C72461D9-6FC5-2F4C-97B5-BD3CF527E627}" type="pres">
      <dgm:prSet presAssocID="{898D123D-3B54-1E4B-8FC9-458D18229D27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D3E578B-CDB6-F041-B224-63B86CD1D056}" type="pres">
      <dgm:prSet presAssocID="{3A18E1A1-D219-9941-9482-17612C0CC705}" presName="compNode" presStyleCnt="0"/>
      <dgm:spPr/>
    </dgm:pt>
    <dgm:pt modelId="{75AAE22A-D2B9-3541-9026-79B00DE279CD}" type="pres">
      <dgm:prSet presAssocID="{3A18E1A1-D219-9941-9482-17612C0CC705}" presName="aNode" presStyleLbl="bgShp" presStyleIdx="0" presStyleCnt="2"/>
      <dgm:spPr/>
      <dgm:t>
        <a:bodyPr/>
        <a:lstStyle/>
        <a:p>
          <a:endParaRPr lang="en-US"/>
        </a:p>
      </dgm:t>
    </dgm:pt>
    <dgm:pt modelId="{170BF8B0-6B55-D945-B729-64204A7F8529}" type="pres">
      <dgm:prSet presAssocID="{3A18E1A1-D219-9941-9482-17612C0CC705}" presName="textNode" presStyleLbl="bgShp" presStyleIdx="0" presStyleCnt="2"/>
      <dgm:spPr/>
      <dgm:t>
        <a:bodyPr/>
        <a:lstStyle/>
        <a:p>
          <a:endParaRPr lang="en-US"/>
        </a:p>
      </dgm:t>
    </dgm:pt>
    <dgm:pt modelId="{4987AE69-CA0B-274B-86AF-8C1F920C9B32}" type="pres">
      <dgm:prSet presAssocID="{3A18E1A1-D219-9941-9482-17612C0CC705}" presName="compChildNode" presStyleCnt="0"/>
      <dgm:spPr/>
    </dgm:pt>
    <dgm:pt modelId="{6CD13FFB-5FE7-7B40-896E-919E42006B33}" type="pres">
      <dgm:prSet presAssocID="{3A18E1A1-D219-9941-9482-17612C0CC705}" presName="theInnerList" presStyleCnt="0"/>
      <dgm:spPr/>
    </dgm:pt>
    <dgm:pt modelId="{38EBE696-AB42-DB44-B3E7-BF9D875DDB25}" type="pres">
      <dgm:prSet presAssocID="{0E00BA0D-501E-3E47-922B-1EBCDDFE529F}" presName="child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E18A29-4F76-4543-9DCE-2404FFEA9518}" type="pres">
      <dgm:prSet presAssocID="{0E00BA0D-501E-3E47-922B-1EBCDDFE529F}" presName="aSpace2" presStyleCnt="0"/>
      <dgm:spPr/>
    </dgm:pt>
    <dgm:pt modelId="{A9E93D42-034C-B046-9715-3A79C08DDA8B}" type="pres">
      <dgm:prSet presAssocID="{85B1917C-69C9-C845-BFA1-4BD359407B9A}" presName="child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4EFD94-42B5-3749-A052-519C25340FEA}" type="pres">
      <dgm:prSet presAssocID="{3A18E1A1-D219-9941-9482-17612C0CC705}" presName="aSpace" presStyleCnt="0"/>
      <dgm:spPr/>
    </dgm:pt>
    <dgm:pt modelId="{4104B71F-CD09-A54B-852E-80869FC201B0}" type="pres">
      <dgm:prSet presAssocID="{87E11B35-CABA-794E-A335-401342397D0F}" presName="compNode" presStyleCnt="0"/>
      <dgm:spPr/>
    </dgm:pt>
    <dgm:pt modelId="{10256728-62BC-AE47-90AF-E393FDD34509}" type="pres">
      <dgm:prSet presAssocID="{87E11B35-CABA-794E-A335-401342397D0F}" presName="aNode" presStyleLbl="bgShp" presStyleIdx="1" presStyleCnt="2"/>
      <dgm:spPr/>
      <dgm:t>
        <a:bodyPr/>
        <a:lstStyle/>
        <a:p>
          <a:endParaRPr lang="en-US"/>
        </a:p>
      </dgm:t>
    </dgm:pt>
    <dgm:pt modelId="{AB8E78B3-42FB-5E45-B27A-1F689C0D5F4F}" type="pres">
      <dgm:prSet presAssocID="{87E11B35-CABA-794E-A335-401342397D0F}" presName="textNode" presStyleLbl="bgShp" presStyleIdx="1" presStyleCnt="2"/>
      <dgm:spPr/>
      <dgm:t>
        <a:bodyPr/>
        <a:lstStyle/>
        <a:p>
          <a:endParaRPr lang="en-US"/>
        </a:p>
      </dgm:t>
    </dgm:pt>
    <dgm:pt modelId="{2A50C8AF-E923-B548-B273-EBDA4A837484}" type="pres">
      <dgm:prSet presAssocID="{87E11B35-CABA-794E-A335-401342397D0F}" presName="compChildNode" presStyleCnt="0"/>
      <dgm:spPr/>
    </dgm:pt>
    <dgm:pt modelId="{D42C2B70-BF4C-524C-98A0-E62C6E0F2BE6}" type="pres">
      <dgm:prSet presAssocID="{87E11B35-CABA-794E-A335-401342397D0F}" presName="theInnerList" presStyleCnt="0"/>
      <dgm:spPr/>
    </dgm:pt>
    <dgm:pt modelId="{FB4A62F6-C37C-604E-A445-568273B5F529}" type="pres">
      <dgm:prSet presAssocID="{969EB31C-9AD3-1147-A6A4-5B5977BA9466}" presName="child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221DB1-3E81-5D4D-8FD8-E6FC2632F5A7}" type="pres">
      <dgm:prSet presAssocID="{969EB31C-9AD3-1147-A6A4-5B5977BA9466}" presName="aSpace2" presStyleCnt="0"/>
      <dgm:spPr/>
    </dgm:pt>
    <dgm:pt modelId="{CD4EF1F6-B908-3841-8475-F60C87672F78}" type="pres">
      <dgm:prSet presAssocID="{F54D96FF-F142-2644-AC64-B3118182FFD1}" presName="child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36142B-6375-7049-BD8F-76EF0C9C98D8}" type="pres">
      <dgm:prSet presAssocID="{F54D96FF-F142-2644-AC64-B3118182FFD1}" presName="aSpace2" presStyleCnt="0"/>
      <dgm:spPr/>
    </dgm:pt>
    <dgm:pt modelId="{78F02A8E-2558-784A-964E-7C5612A71C14}" type="pres">
      <dgm:prSet presAssocID="{084E5536-5DFA-2149-B87B-A3AF4EDF859E}" presName="child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DD93BB7-4F0A-4F49-A534-1B52DFFF1CCF}" type="presOf" srcId="{F54D96FF-F142-2644-AC64-B3118182FFD1}" destId="{CD4EF1F6-B908-3841-8475-F60C87672F78}" srcOrd="0" destOrd="0" presId="urn:microsoft.com/office/officeart/2005/8/layout/lProcess2"/>
    <dgm:cxn modelId="{E9A52393-7FB5-0E4D-BB18-30441BDBE95A}" srcId="{87E11B35-CABA-794E-A335-401342397D0F}" destId="{084E5536-5DFA-2149-B87B-A3AF4EDF859E}" srcOrd="2" destOrd="0" parTransId="{E25CA046-7FD6-6241-AA94-64DC59417ECE}" sibTransId="{8B54B587-D650-5546-BF1B-DE18FE1E1044}"/>
    <dgm:cxn modelId="{A70774AC-4A14-4E49-AEB4-0D6AF38FDB30}" srcId="{3A18E1A1-D219-9941-9482-17612C0CC705}" destId="{85B1917C-69C9-C845-BFA1-4BD359407B9A}" srcOrd="1" destOrd="0" parTransId="{FE860BBD-6DBF-3B44-9D26-42A43A6DF08D}" sibTransId="{BF2CD6E4-8D03-4847-BD86-3E44FD5A1674}"/>
    <dgm:cxn modelId="{6AEB9124-F503-9B4E-A4D9-B43D2F75B328}" type="presOf" srcId="{87E11B35-CABA-794E-A335-401342397D0F}" destId="{10256728-62BC-AE47-90AF-E393FDD34509}" srcOrd="0" destOrd="0" presId="urn:microsoft.com/office/officeart/2005/8/layout/lProcess2"/>
    <dgm:cxn modelId="{AB0FF3F5-413B-E44A-8205-15F780B358FF}" srcId="{898D123D-3B54-1E4B-8FC9-458D18229D27}" destId="{87E11B35-CABA-794E-A335-401342397D0F}" srcOrd="1" destOrd="0" parTransId="{3996E43F-15F4-854F-8C7D-72F33A6CC045}" sibTransId="{EED453FF-07A1-284B-AD5F-6BCB6D124A03}"/>
    <dgm:cxn modelId="{0D4514A8-764C-7047-B9A4-ABE497B580DD}" type="presOf" srcId="{898D123D-3B54-1E4B-8FC9-458D18229D27}" destId="{C72461D9-6FC5-2F4C-97B5-BD3CF527E627}" srcOrd="0" destOrd="0" presId="urn:microsoft.com/office/officeart/2005/8/layout/lProcess2"/>
    <dgm:cxn modelId="{11709089-CADD-E347-9016-F3E395CC7E7B}" type="presOf" srcId="{3A18E1A1-D219-9941-9482-17612C0CC705}" destId="{170BF8B0-6B55-D945-B729-64204A7F8529}" srcOrd="1" destOrd="0" presId="urn:microsoft.com/office/officeart/2005/8/layout/lProcess2"/>
    <dgm:cxn modelId="{B24E4939-B9D3-904A-9563-2ACEF5458CA5}" type="presOf" srcId="{85B1917C-69C9-C845-BFA1-4BD359407B9A}" destId="{A9E93D42-034C-B046-9715-3A79C08DDA8B}" srcOrd="0" destOrd="0" presId="urn:microsoft.com/office/officeart/2005/8/layout/lProcess2"/>
    <dgm:cxn modelId="{19F175D4-BBBE-3843-A799-4A66A8CBE431}" type="presOf" srcId="{87E11B35-CABA-794E-A335-401342397D0F}" destId="{AB8E78B3-42FB-5E45-B27A-1F689C0D5F4F}" srcOrd="1" destOrd="0" presId="urn:microsoft.com/office/officeart/2005/8/layout/lProcess2"/>
    <dgm:cxn modelId="{7B7C2CF0-2332-D044-8A55-1CE3D7A8022B}" srcId="{3A18E1A1-D219-9941-9482-17612C0CC705}" destId="{0E00BA0D-501E-3E47-922B-1EBCDDFE529F}" srcOrd="0" destOrd="0" parTransId="{CB184659-C995-3D4E-8F8C-CB7F5D905E21}" sibTransId="{A32B7F34-9AF7-5B49-B6C9-C68F10CBA8B7}"/>
    <dgm:cxn modelId="{449F3D4E-B95E-1F43-968C-CCA43940D231}" type="presOf" srcId="{969EB31C-9AD3-1147-A6A4-5B5977BA9466}" destId="{FB4A62F6-C37C-604E-A445-568273B5F529}" srcOrd="0" destOrd="0" presId="urn:microsoft.com/office/officeart/2005/8/layout/lProcess2"/>
    <dgm:cxn modelId="{291ADB76-2C0D-DA41-8190-0F981E8551BD}" type="presOf" srcId="{0E00BA0D-501E-3E47-922B-1EBCDDFE529F}" destId="{38EBE696-AB42-DB44-B3E7-BF9D875DDB25}" srcOrd="0" destOrd="0" presId="urn:microsoft.com/office/officeart/2005/8/layout/lProcess2"/>
    <dgm:cxn modelId="{6B1D8BD1-B79F-3A42-9BFB-439ADEA74EBE}" type="presOf" srcId="{3A18E1A1-D219-9941-9482-17612C0CC705}" destId="{75AAE22A-D2B9-3541-9026-79B00DE279CD}" srcOrd="0" destOrd="0" presId="urn:microsoft.com/office/officeart/2005/8/layout/lProcess2"/>
    <dgm:cxn modelId="{97578799-F2FB-F24E-8FD2-28CDA93B9870}" srcId="{898D123D-3B54-1E4B-8FC9-458D18229D27}" destId="{3A18E1A1-D219-9941-9482-17612C0CC705}" srcOrd="0" destOrd="0" parTransId="{D00BCDFC-656D-844D-AA94-CA201C77D80A}" sibTransId="{BB02F273-A123-A042-9832-AFC067160954}"/>
    <dgm:cxn modelId="{FC45EF0F-C662-664E-8DF8-4CB474E9CF5A}" type="presOf" srcId="{084E5536-5DFA-2149-B87B-A3AF4EDF859E}" destId="{78F02A8E-2558-784A-964E-7C5612A71C14}" srcOrd="0" destOrd="0" presId="urn:microsoft.com/office/officeart/2005/8/layout/lProcess2"/>
    <dgm:cxn modelId="{CF822F84-2D8C-3741-A11A-CFDDE2856245}" srcId="{87E11B35-CABA-794E-A335-401342397D0F}" destId="{969EB31C-9AD3-1147-A6A4-5B5977BA9466}" srcOrd="0" destOrd="0" parTransId="{2E6E92D2-A884-1743-857C-757074F274A3}" sibTransId="{4DE63672-CADE-6E4E-A61E-8FD8F210C581}"/>
    <dgm:cxn modelId="{834C11BE-3075-4A41-B2A8-F7A127F7DAF8}" srcId="{87E11B35-CABA-794E-A335-401342397D0F}" destId="{F54D96FF-F142-2644-AC64-B3118182FFD1}" srcOrd="1" destOrd="0" parTransId="{EE1DA5D2-103E-484D-A24D-21267CE547E3}" sibTransId="{68018CB0-9E8D-9D48-BA62-6B540EAAF092}"/>
    <dgm:cxn modelId="{545768E4-AD34-6A46-83F3-76C52BF0EDA7}" type="presParOf" srcId="{C72461D9-6FC5-2F4C-97B5-BD3CF527E627}" destId="{4D3E578B-CDB6-F041-B224-63B86CD1D056}" srcOrd="0" destOrd="0" presId="urn:microsoft.com/office/officeart/2005/8/layout/lProcess2"/>
    <dgm:cxn modelId="{9A35A53C-938B-1447-BE23-67D4ABEF106D}" type="presParOf" srcId="{4D3E578B-CDB6-F041-B224-63B86CD1D056}" destId="{75AAE22A-D2B9-3541-9026-79B00DE279CD}" srcOrd="0" destOrd="0" presId="urn:microsoft.com/office/officeart/2005/8/layout/lProcess2"/>
    <dgm:cxn modelId="{668BE63E-C801-6E44-BE7C-8D3CD875144B}" type="presParOf" srcId="{4D3E578B-CDB6-F041-B224-63B86CD1D056}" destId="{170BF8B0-6B55-D945-B729-64204A7F8529}" srcOrd="1" destOrd="0" presId="urn:microsoft.com/office/officeart/2005/8/layout/lProcess2"/>
    <dgm:cxn modelId="{AA287203-0220-2046-9D17-C8452CE2C5FE}" type="presParOf" srcId="{4D3E578B-CDB6-F041-B224-63B86CD1D056}" destId="{4987AE69-CA0B-274B-86AF-8C1F920C9B32}" srcOrd="2" destOrd="0" presId="urn:microsoft.com/office/officeart/2005/8/layout/lProcess2"/>
    <dgm:cxn modelId="{ACAE040F-4B7C-4148-B45E-9823BB547D0B}" type="presParOf" srcId="{4987AE69-CA0B-274B-86AF-8C1F920C9B32}" destId="{6CD13FFB-5FE7-7B40-896E-919E42006B33}" srcOrd="0" destOrd="0" presId="urn:microsoft.com/office/officeart/2005/8/layout/lProcess2"/>
    <dgm:cxn modelId="{89B1BF13-0255-8F4A-BECC-17B62E43F7CE}" type="presParOf" srcId="{6CD13FFB-5FE7-7B40-896E-919E42006B33}" destId="{38EBE696-AB42-DB44-B3E7-BF9D875DDB25}" srcOrd="0" destOrd="0" presId="urn:microsoft.com/office/officeart/2005/8/layout/lProcess2"/>
    <dgm:cxn modelId="{01C3EE13-2498-F04A-A3D6-108C90C4FED3}" type="presParOf" srcId="{6CD13FFB-5FE7-7B40-896E-919E42006B33}" destId="{38E18A29-4F76-4543-9DCE-2404FFEA9518}" srcOrd="1" destOrd="0" presId="urn:microsoft.com/office/officeart/2005/8/layout/lProcess2"/>
    <dgm:cxn modelId="{258A18F0-D198-6445-84B0-063E27F09E1A}" type="presParOf" srcId="{6CD13FFB-5FE7-7B40-896E-919E42006B33}" destId="{A9E93D42-034C-B046-9715-3A79C08DDA8B}" srcOrd="2" destOrd="0" presId="urn:microsoft.com/office/officeart/2005/8/layout/lProcess2"/>
    <dgm:cxn modelId="{CA1E56FB-32F0-8C4A-9890-6F072008896E}" type="presParOf" srcId="{C72461D9-6FC5-2F4C-97B5-BD3CF527E627}" destId="{384EFD94-42B5-3749-A052-519C25340FEA}" srcOrd="1" destOrd="0" presId="urn:microsoft.com/office/officeart/2005/8/layout/lProcess2"/>
    <dgm:cxn modelId="{761FDE40-4CFA-A64A-8401-336E6940145D}" type="presParOf" srcId="{C72461D9-6FC5-2F4C-97B5-BD3CF527E627}" destId="{4104B71F-CD09-A54B-852E-80869FC201B0}" srcOrd="2" destOrd="0" presId="urn:microsoft.com/office/officeart/2005/8/layout/lProcess2"/>
    <dgm:cxn modelId="{D0CD66D0-3A37-9148-BC35-7980BD3528F2}" type="presParOf" srcId="{4104B71F-CD09-A54B-852E-80869FC201B0}" destId="{10256728-62BC-AE47-90AF-E393FDD34509}" srcOrd="0" destOrd="0" presId="urn:microsoft.com/office/officeart/2005/8/layout/lProcess2"/>
    <dgm:cxn modelId="{620B241F-CF61-0E44-BBEE-C7268435CADB}" type="presParOf" srcId="{4104B71F-CD09-A54B-852E-80869FC201B0}" destId="{AB8E78B3-42FB-5E45-B27A-1F689C0D5F4F}" srcOrd="1" destOrd="0" presId="urn:microsoft.com/office/officeart/2005/8/layout/lProcess2"/>
    <dgm:cxn modelId="{F1F0210E-647A-6149-900F-172C72F0566E}" type="presParOf" srcId="{4104B71F-CD09-A54B-852E-80869FC201B0}" destId="{2A50C8AF-E923-B548-B273-EBDA4A837484}" srcOrd="2" destOrd="0" presId="urn:microsoft.com/office/officeart/2005/8/layout/lProcess2"/>
    <dgm:cxn modelId="{04995D86-3896-584B-AAA2-8FB6720836D6}" type="presParOf" srcId="{2A50C8AF-E923-B548-B273-EBDA4A837484}" destId="{D42C2B70-BF4C-524C-98A0-E62C6E0F2BE6}" srcOrd="0" destOrd="0" presId="urn:microsoft.com/office/officeart/2005/8/layout/lProcess2"/>
    <dgm:cxn modelId="{6036EDEA-8227-8E4C-AD52-BF366AA0E6C2}" type="presParOf" srcId="{D42C2B70-BF4C-524C-98A0-E62C6E0F2BE6}" destId="{FB4A62F6-C37C-604E-A445-568273B5F529}" srcOrd="0" destOrd="0" presId="urn:microsoft.com/office/officeart/2005/8/layout/lProcess2"/>
    <dgm:cxn modelId="{97436A35-993E-7B46-A7D5-F5D327F1A56E}" type="presParOf" srcId="{D42C2B70-BF4C-524C-98A0-E62C6E0F2BE6}" destId="{85221DB1-3E81-5D4D-8FD8-E6FC2632F5A7}" srcOrd="1" destOrd="0" presId="urn:microsoft.com/office/officeart/2005/8/layout/lProcess2"/>
    <dgm:cxn modelId="{5014FA57-F2BE-5A48-85A2-852ED969C6A7}" type="presParOf" srcId="{D42C2B70-BF4C-524C-98A0-E62C6E0F2BE6}" destId="{CD4EF1F6-B908-3841-8475-F60C87672F78}" srcOrd="2" destOrd="0" presId="urn:microsoft.com/office/officeart/2005/8/layout/lProcess2"/>
    <dgm:cxn modelId="{6F723060-31C1-D745-8175-31364BAFA0AD}" type="presParOf" srcId="{D42C2B70-BF4C-524C-98A0-E62C6E0F2BE6}" destId="{8036142B-6375-7049-BD8F-76EF0C9C98D8}" srcOrd="3" destOrd="0" presId="urn:microsoft.com/office/officeart/2005/8/layout/lProcess2"/>
    <dgm:cxn modelId="{69C5960E-AD10-B145-A6AF-F632B3770E9A}" type="presParOf" srcId="{D42C2B70-BF4C-524C-98A0-E62C6E0F2BE6}" destId="{78F02A8E-2558-784A-964E-7C5612A71C14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0.60301</cdr:x>
      <cdr:y>0.20566</cdr:y>
    </cdr:from>
    <cdr:to>
      <cdr:x>0.67708</cdr:x>
      <cdr:y>0.8283</cdr:y>
    </cdr:to>
    <cdr:sp macro="" textlink="">
      <cdr:nvSpPr>
        <cdr:cNvPr id="2" name="Oval 1"/>
        <cdr:cNvSpPr/>
      </cdr:nvSpPr>
      <cdr:spPr bwMode="auto">
        <a:xfrm xmlns:a="http://schemas.openxmlformats.org/drawingml/2006/main">
          <a:off x="5513917" y="1153584"/>
          <a:ext cx="677333" cy="349250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41275" cap="flat" cmpd="sng" algn="ctr">
          <a:solidFill>
            <a:srgbClr val="CCFFCC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8E7623-6C2C-B548-AC1A-559FC53294C1}" type="datetimeFigureOut">
              <a:rPr lang="en-US" smtClean="0"/>
              <a:t>7/18/2015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104107-C7E9-E944-893F-C4F75BCBE8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800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fld id="{556B1A5C-50FD-44B1-A46B-895D98196344}" type="slidenum">
              <a:rPr lang="en-US" sz="1200" smtClean="0"/>
              <a:pPr/>
              <a:t>1</a:t>
            </a:fld>
            <a:endParaRPr lang="en-US" sz="1200" smtClean="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7763" y="685800"/>
            <a:ext cx="4572000" cy="3429000"/>
          </a:xfrm>
          <a:ln/>
        </p:spPr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7292" y="4269074"/>
            <a:ext cx="5615609" cy="1603636"/>
          </a:xfrm>
          <a:noFill/>
        </p:spPr>
        <p:txBody>
          <a:bodyPr/>
          <a:lstStyle/>
          <a:p>
            <a:pPr eaLnBrk="1" hangingPunct="1"/>
            <a:r>
              <a:rPr lang="en-US" altLang="en-US" b="1" smtClean="0"/>
              <a:t>HCC Is a Global Problem</a:t>
            </a:r>
          </a:p>
          <a:p>
            <a:pPr eaLnBrk="1" hangingPunct="1"/>
            <a:r>
              <a:rPr lang="en-US" altLang="en-US" smtClean="0"/>
              <a:t>Hepatocellular carcinoma (HCC) is becoming a global issue with incidence rates increasing worldwide:</a:t>
            </a:r>
          </a:p>
          <a:p>
            <a:pPr lvl="1" eaLnBrk="1" hangingPunct="1"/>
            <a:r>
              <a:rPr lang="en-US" altLang="en-US" smtClean="0"/>
              <a:t>The lowest incidence rate (green) is in North America and Northern Europe with</a:t>
            </a:r>
            <a:br>
              <a:rPr lang="en-US" altLang="en-US" smtClean="0"/>
            </a:br>
            <a:r>
              <a:rPr lang="en-US" altLang="en-US" smtClean="0"/>
              <a:t>&lt;5 per 100,000 people</a:t>
            </a:r>
          </a:p>
          <a:p>
            <a:pPr lvl="1" eaLnBrk="1" hangingPunct="1"/>
            <a:r>
              <a:rPr lang="en-US" altLang="en-US" smtClean="0"/>
              <a:t>The intermediate range is indicated by yellow with 5-10 per 100,000 people</a:t>
            </a:r>
          </a:p>
          <a:p>
            <a:pPr lvl="1" eaLnBrk="1" hangingPunct="1"/>
            <a:r>
              <a:rPr lang="en-US" altLang="en-US" smtClean="0"/>
              <a:t>The highest incidence range (red) occurs in sub-Saharan Africa and Southeast Asia with a rate of 10-120 per 100,000 people</a:t>
            </a:r>
          </a:p>
          <a:p>
            <a:pPr eaLnBrk="1" hangingPunct="1"/>
            <a:endParaRPr lang="en-US" altLang="en-US" smtClean="0"/>
          </a:p>
        </p:txBody>
      </p:sp>
      <p:sp>
        <p:nvSpPr>
          <p:cNvPr id="150532" name="Text Box 4"/>
          <p:cNvSpPr txBox="1">
            <a:spLocks noChangeArrowheads="1"/>
          </p:cNvSpPr>
          <p:nvPr/>
        </p:nvSpPr>
        <p:spPr bwMode="auto">
          <a:xfrm>
            <a:off x="611878" y="8461015"/>
            <a:ext cx="5929313" cy="542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5" tIns="45718" rIns="91435" bIns="45718" anchor="b">
            <a:spAutoFit/>
          </a:bodyPr>
          <a:lstStyle>
            <a:lvl1pPr>
              <a:defRPr>
                <a:solidFill>
                  <a:srgbClr val="FFFF00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FFFF00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Aft>
                <a:spcPct val="25000"/>
              </a:spcAft>
            </a:pPr>
            <a:r>
              <a:rPr lang="en-US" altLang="en-US" sz="900" b="1">
                <a:solidFill>
                  <a:schemeClr val="tx1"/>
                </a:solidFill>
                <a:latin typeface="Arial" pitchFamily="34" charset="0"/>
              </a:rPr>
              <a:t>Reference</a:t>
            </a:r>
          </a:p>
          <a:p>
            <a:pPr eaLnBrk="1" hangingPunct="1">
              <a:spcAft>
                <a:spcPct val="25000"/>
              </a:spcAft>
            </a:pPr>
            <a:r>
              <a:rPr lang="en-US" altLang="en-US" sz="900">
                <a:solidFill>
                  <a:schemeClr val="tx1"/>
                </a:solidFill>
                <a:latin typeface="Arial" pitchFamily="34" charset="0"/>
              </a:rPr>
              <a:t>McGlynn KA, Tsao L, Hsing AW, Devesa SS, Fraumeni JF Jr. International trends and patterns of primary liver cancer. </a:t>
            </a:r>
            <a:r>
              <a:rPr lang="en-US" altLang="en-US" sz="900" i="1">
                <a:solidFill>
                  <a:schemeClr val="tx1"/>
                </a:solidFill>
                <a:latin typeface="Arial" pitchFamily="34" charset="0"/>
              </a:rPr>
              <a:t>Int J Cancer</a:t>
            </a:r>
            <a:r>
              <a:rPr lang="en-US" altLang="en-US" sz="900">
                <a:solidFill>
                  <a:schemeClr val="tx1"/>
                </a:solidFill>
                <a:latin typeface="Arial" pitchFamily="34" charset="0"/>
              </a:rPr>
              <a:t>. 2001;94:290-296.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3"/>
          <p:cNvSpPr txBox="1">
            <a:spLocks noGrp="1" noChangeArrowheads="1"/>
          </p:cNvSpPr>
          <p:nvPr/>
        </p:nvSpPr>
        <p:spPr bwMode="auto">
          <a:xfrm>
            <a:off x="3885579" y="0"/>
            <a:ext cx="2972421" cy="45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/>
          <a:lstStyle>
            <a:lvl1pPr>
              <a:defRPr>
                <a:solidFill>
                  <a:srgbClr val="FFFF00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FFFF00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9pPr>
          </a:lstStyle>
          <a:p>
            <a:pPr algn="r"/>
            <a:fld id="{46C3CEA2-BF82-4A5A-8887-11BD20E34A56}" type="datetime1">
              <a:rPr lang="en-US" altLang="en-US" sz="1200">
                <a:solidFill>
                  <a:schemeClr val="tx1"/>
                </a:solidFill>
              </a:rPr>
              <a:pPr algn="r"/>
              <a:t>7/18/2015</a:t>
            </a:fld>
            <a:endParaRPr lang="en-US" altLang="en-US" sz="1200">
              <a:solidFill>
                <a:schemeClr val="tx1"/>
              </a:solidFill>
            </a:endParaRPr>
          </a:p>
        </p:txBody>
      </p:sp>
      <p:sp>
        <p:nvSpPr>
          <p:cNvPr id="168963" name="Rectangle 7"/>
          <p:cNvSpPr txBox="1">
            <a:spLocks noGrp="1" noChangeArrowheads="1"/>
          </p:cNvSpPr>
          <p:nvPr/>
        </p:nvSpPr>
        <p:spPr bwMode="auto">
          <a:xfrm>
            <a:off x="3885579" y="8686489"/>
            <a:ext cx="2972421" cy="45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defRPr>
                <a:solidFill>
                  <a:srgbClr val="FFFF00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FFFF00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9pPr>
          </a:lstStyle>
          <a:p>
            <a:pPr algn="r"/>
            <a:fld id="{EDD25C91-4CE4-4740-AB95-9D72722F5BF7}" type="slidenum">
              <a:rPr lang="en-US" altLang="en-US" sz="1200">
                <a:solidFill>
                  <a:schemeClr val="tx1"/>
                </a:solidFill>
                <a:ea typeface="ＭＳ Ｐゴシック" pitchFamily="34" charset="-128"/>
              </a:rPr>
              <a:pPr algn="r"/>
              <a:t>5</a:t>
            </a:fld>
            <a:endParaRPr lang="en-US" altLang="en-US" sz="1200">
              <a:solidFill>
                <a:schemeClr val="tx1"/>
              </a:solidFill>
              <a:ea typeface="ＭＳ Ｐゴシック" pitchFamily="34" charset="-128"/>
            </a:endParaRPr>
          </a:p>
        </p:txBody>
      </p:sp>
      <p:sp>
        <p:nvSpPr>
          <p:cNvPr id="1689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96913" y="577850"/>
            <a:ext cx="5465762" cy="3644900"/>
          </a:xfrm>
          <a:ln/>
        </p:spPr>
      </p:sp>
      <p:sp>
        <p:nvSpPr>
          <p:cNvPr id="16896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2926"/>
          </a:xfrm>
          <a:noFill/>
        </p:spPr>
        <p:txBody>
          <a:bodyPr lIns="91435" tIns="45718" rIns="91435" bIns="45718"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 txBox="1">
            <a:spLocks noGrp="1" noChangeArrowheads="1"/>
          </p:cNvSpPr>
          <p:nvPr/>
        </p:nvSpPr>
        <p:spPr bwMode="auto">
          <a:xfrm>
            <a:off x="3884027" y="8684926"/>
            <a:ext cx="2972421" cy="45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>
              <a:defRPr>
                <a:solidFill>
                  <a:srgbClr val="FFFF00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FFFF00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9pPr>
          </a:lstStyle>
          <a:p>
            <a:pPr algn="r"/>
            <a:fld id="{3B9DC226-A62A-43F0-80BC-EFA2D60D053D}" type="slidenum">
              <a:rPr lang="en-US" altLang="en-US" sz="1200">
                <a:latin typeface="Arial" pitchFamily="34" charset="0"/>
                <a:cs typeface="Arial" pitchFamily="34" charset="0"/>
              </a:rPr>
              <a:pPr algn="r"/>
              <a:t>7</a:t>
            </a:fld>
            <a:endParaRPr lang="en-US" altLang="en-US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5063" y="674688"/>
            <a:ext cx="4594225" cy="3446462"/>
          </a:xfrm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0252" y="4806221"/>
            <a:ext cx="5541065" cy="4122295"/>
          </a:xfrm>
          <a:noFill/>
        </p:spPr>
        <p:txBody>
          <a:bodyPr lIns="89487" tIns="44741" rIns="89487" bIns="44741"/>
          <a:lstStyle/>
          <a:p>
            <a:pPr marL="171360" indent="-171360">
              <a:buFontTx/>
              <a:buChar char="•"/>
            </a:pPr>
            <a:r>
              <a:rPr lang="en-US" altLang="en-US" smtClean="0">
                <a:ea typeface="ＭＳ Ｐゴシック" pitchFamily="34" charset="-128"/>
              </a:rPr>
              <a:t>Before vascularization, tumors cannot grow beyond 3 mm and are considered dormant.</a:t>
            </a:r>
          </a:p>
          <a:p>
            <a:pPr marL="171360" indent="-171360">
              <a:buFontTx/>
              <a:buChar char="•"/>
            </a:pPr>
            <a:r>
              <a:rPr lang="en-US" altLang="en-US" smtClean="0">
                <a:ea typeface="ＭＳ Ｐゴシック" pitchFamily="34" charset="-128"/>
              </a:rPr>
              <a:t>Tumors secrete pro-angiogenic factors resulting in the formation of new tumor vasculature; this is known as the angiogenic switch.</a:t>
            </a:r>
          </a:p>
          <a:p>
            <a:pPr marL="171360" indent="-171360">
              <a:buFontTx/>
              <a:buChar char="•"/>
            </a:pPr>
            <a:r>
              <a:rPr lang="en-US" altLang="en-US" smtClean="0">
                <a:ea typeface="ＭＳ Ｐゴシック" pitchFamily="34" charset="-128"/>
              </a:rPr>
              <a:t>Establishing tumor vasculature allows tumor cells to grow rapidly and divide by supplying a means to deliver oxygen and other nutrients, as well as a means to remove cellular waste products.</a:t>
            </a:r>
          </a:p>
          <a:p>
            <a:pPr marL="171360" indent="-171360">
              <a:buFontTx/>
              <a:buChar char="•"/>
            </a:pPr>
            <a:r>
              <a:rPr lang="en-US" altLang="en-US" smtClean="0">
                <a:ea typeface="ＭＳ Ｐゴシック" pitchFamily="34" charset="-128"/>
              </a:rPr>
              <a:t>Tumor vascularization facilitates metastasis by connecting the tumor to the systemic vasculature.</a:t>
            </a:r>
          </a:p>
        </p:txBody>
      </p:sp>
      <p:graphicFrame>
        <p:nvGraphicFramePr>
          <p:cNvPr id="126980" name="Group 4"/>
          <p:cNvGraphicFramePr>
            <a:graphicFrameLocks noGrp="1"/>
          </p:cNvGraphicFramePr>
          <p:nvPr/>
        </p:nvGraphicFramePr>
        <p:xfrm>
          <a:off x="664679" y="4258144"/>
          <a:ext cx="5298799" cy="513725"/>
        </p:xfrm>
        <a:graphic>
          <a:graphicData uri="http://schemas.openxmlformats.org/drawingml/2006/table">
            <a:tbl>
              <a:tblPr/>
              <a:tblGrid>
                <a:gridCol w="5298799"/>
              </a:tblGrid>
              <a:tr h="513725">
                <a:tc>
                  <a:txBody>
                    <a:bodyPr/>
                    <a:lstStyle/>
                    <a:p>
                      <a:pPr marL="0" marR="0" lvl="0" indent="0" algn="l" defTabSz="898525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KEY POINT</a:t>
                      </a:r>
                    </a:p>
                    <a:p>
                      <a:pPr marL="0" marR="0" lvl="0" indent="0" algn="l" defTabSz="898525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The angiogenic switch is the first step in neovascularization.</a:t>
                      </a:r>
                    </a:p>
                  </a:txBody>
                  <a:tcPr marL="89708" marR="89708" marT="44527" marB="445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2013" y="685800"/>
            <a:ext cx="5143500" cy="3429000"/>
          </a:xfrm>
          <a:ln/>
        </p:spPr>
      </p:sp>
      <p:sp>
        <p:nvSpPr>
          <p:cNvPr id="204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7292" y="4269074"/>
            <a:ext cx="5615609" cy="1627057"/>
          </a:xfrm>
          <a:noFill/>
        </p:spPr>
        <p:txBody>
          <a:bodyPr/>
          <a:lstStyle/>
          <a:p>
            <a:pPr eaLnBrk="1" hangingPunct="1"/>
            <a:r>
              <a:rPr lang="nl-NL" altLang="en-US" b="1" smtClean="0"/>
              <a:t>Molecular Signaling Pathways in HCC</a:t>
            </a:r>
            <a:endParaRPr lang="en-US" altLang="en-US" smtClean="0"/>
          </a:p>
          <a:p>
            <a:pPr eaLnBrk="1" hangingPunct="1"/>
            <a:r>
              <a:rPr lang="en-US" altLang="en-US" smtClean="0"/>
              <a:t>In HCC, RAF kinase is over-expressed and activated </a:t>
            </a:r>
          </a:p>
          <a:p>
            <a:pPr eaLnBrk="1" hangingPunct="1"/>
            <a:r>
              <a:rPr lang="en-US" altLang="en-US" smtClean="0"/>
              <a:t>RAF/MEK/ERK signaling pathway has been implicated in liver tumorigenesis</a:t>
            </a:r>
          </a:p>
          <a:p>
            <a:pPr eaLnBrk="1" hangingPunct="1"/>
            <a:r>
              <a:rPr lang="en-US" altLang="en-US" smtClean="0"/>
              <a:t>Sorafenib is a multikinase inhibitor of RAF and other kinases and growth factors involved in angiogenesis (eg, VEGF, PDGF)</a:t>
            </a:r>
          </a:p>
          <a:p>
            <a:pPr eaLnBrk="1" hangingPunct="1"/>
            <a:r>
              <a:rPr lang="en-US" altLang="en-US" smtClean="0"/>
              <a:t>Sorafenib induces apoptosis in HCC xenograft models</a:t>
            </a:r>
          </a:p>
          <a:p>
            <a:pPr eaLnBrk="1" hangingPunct="1"/>
            <a:r>
              <a:rPr lang="en-US" altLang="en-US" smtClean="0"/>
              <a:t>Sorafenib was active in a phase 2 trial of patients with advanced HCC and with a Child-Pugh class A and B liver function status (98 patients = Child-Pugh class A and 38 patients = Child-Pugh class B)</a:t>
            </a:r>
            <a:endParaRPr lang="it-IT" altLang="en-US" smtClean="0"/>
          </a:p>
        </p:txBody>
      </p:sp>
      <p:sp>
        <p:nvSpPr>
          <p:cNvPr id="204804" name="Text Box 4"/>
          <p:cNvSpPr txBox="1">
            <a:spLocks noChangeArrowheads="1"/>
          </p:cNvSpPr>
          <p:nvPr/>
        </p:nvSpPr>
        <p:spPr bwMode="auto">
          <a:xfrm>
            <a:off x="611878" y="8322515"/>
            <a:ext cx="5929313" cy="680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5" tIns="45718" rIns="91435" bIns="45718" anchor="b">
            <a:spAutoFit/>
          </a:bodyPr>
          <a:lstStyle>
            <a:lvl1pPr>
              <a:defRPr>
                <a:solidFill>
                  <a:srgbClr val="FFFF00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FFFF00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Aft>
                <a:spcPct val="25000"/>
              </a:spcAft>
            </a:pPr>
            <a:r>
              <a:rPr lang="en-US" altLang="en-US" sz="900" b="1">
                <a:solidFill>
                  <a:schemeClr val="tx1"/>
                </a:solidFill>
                <a:latin typeface="Arial" pitchFamily="34" charset="0"/>
              </a:rPr>
              <a:t>Reference</a:t>
            </a:r>
          </a:p>
          <a:p>
            <a:pPr eaLnBrk="1" hangingPunct="1"/>
            <a:r>
              <a:rPr lang="da-DK" altLang="en-US" sz="900">
                <a:solidFill>
                  <a:schemeClr val="tx1"/>
                </a:solidFill>
                <a:latin typeface="Arial" pitchFamily="34" charset="0"/>
              </a:rPr>
              <a:t>Wilhelm SM, Carter C, Tang L, et al. </a:t>
            </a:r>
            <a:r>
              <a:rPr lang="en-US" altLang="en-US" sz="900">
                <a:solidFill>
                  <a:schemeClr val="tx1"/>
                </a:solidFill>
                <a:latin typeface="Arial" pitchFamily="34" charset="0"/>
              </a:rPr>
              <a:t>BAY 43-9006 exhibits broad spectrum oral antitumor activity and targets the RAF/MEK/ERK pathway and receptor tyrosine kinases involved in tumor progression and angiogenesis. </a:t>
            </a:r>
            <a:r>
              <a:rPr lang="fr-FR" altLang="en-US" sz="900" i="1">
                <a:solidFill>
                  <a:schemeClr val="tx1"/>
                </a:solidFill>
                <a:latin typeface="Arial" pitchFamily="34" charset="0"/>
              </a:rPr>
              <a:t>Cancer Res.</a:t>
            </a:r>
            <a:r>
              <a:rPr lang="fr-FR" altLang="en-US" sz="900">
                <a:solidFill>
                  <a:schemeClr val="tx1"/>
                </a:solidFill>
                <a:latin typeface="Arial" pitchFamily="34" charset="0"/>
              </a:rPr>
              <a:t> 2004;64:7099-7109.</a:t>
            </a:r>
            <a:endParaRPr lang="en-US" altLang="en-US" sz="900">
              <a:solidFill>
                <a:schemeClr val="tx1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7763" y="685800"/>
            <a:ext cx="4572000" cy="3429000"/>
          </a:xfrm>
          <a:ln/>
        </p:spPr>
      </p:sp>
      <p:sp>
        <p:nvSpPr>
          <p:cNvPr id="205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7292" y="4269074"/>
            <a:ext cx="5615609" cy="2681054"/>
          </a:xfrm>
          <a:noFill/>
        </p:spPr>
        <p:txBody>
          <a:bodyPr/>
          <a:lstStyle/>
          <a:p>
            <a:pPr eaLnBrk="1" hangingPunct="1"/>
            <a:r>
              <a:rPr lang="en-GB" altLang="en-US" b="1" smtClean="0"/>
              <a:t>Sorafenib in HCC: Phase 2 Study Design</a:t>
            </a:r>
            <a:endParaRPr lang="en-US" altLang="en-US" smtClean="0"/>
          </a:p>
          <a:p>
            <a:pPr eaLnBrk="1" hangingPunct="1"/>
            <a:r>
              <a:rPr lang="en-US" altLang="en-US" smtClean="0"/>
              <a:t>The phase 2 study of sorafenib assessed efficacy, toxicity, pharmacokinetics and biomarkers in advanced HCC patients</a:t>
            </a:r>
          </a:p>
          <a:p>
            <a:pPr lvl="1" eaLnBrk="1" hangingPunct="1"/>
            <a:r>
              <a:rPr lang="en-US" altLang="en-US" smtClean="0"/>
              <a:t>The primary end point was to evaluate tumor response rate using WHO criteria in patients with advanced inoperable biopsy-proven HCC  </a:t>
            </a:r>
          </a:p>
          <a:p>
            <a:pPr lvl="1" eaLnBrk="1" hangingPunct="1"/>
            <a:r>
              <a:rPr lang="en-US" altLang="en-US" smtClean="0"/>
              <a:t>This was a multicenter, international, uncontrolled study with 137 patients  </a:t>
            </a:r>
          </a:p>
          <a:p>
            <a:pPr lvl="1" eaLnBrk="1" hangingPunct="1"/>
            <a:r>
              <a:rPr lang="en-US" altLang="en-US" smtClean="0"/>
              <a:t>Sorafenib was given as a continuous dosing of 400 mg twice daily in a 28-day cycle</a:t>
            </a:r>
          </a:p>
          <a:p>
            <a:pPr eaLnBrk="1" hangingPunct="1"/>
            <a:r>
              <a:rPr lang="en-US" altLang="en-US" smtClean="0"/>
              <a:t>The phase 2 inclusion criteria were the following:</a:t>
            </a:r>
          </a:p>
          <a:p>
            <a:pPr lvl="1" eaLnBrk="1" hangingPunct="1"/>
            <a:r>
              <a:rPr lang="en-US" altLang="en-US" smtClean="0"/>
              <a:t>At least 1 bi-dimensionally measurable lesion by CT-scan or MRI according to WHO criteria</a:t>
            </a:r>
          </a:p>
          <a:p>
            <a:pPr lvl="1" eaLnBrk="1" hangingPunct="1"/>
            <a:r>
              <a:rPr lang="en-US" altLang="en-US" smtClean="0"/>
              <a:t>Eastern Cooperative Oncology Group (ECOG) performance status of 0 or 1</a:t>
            </a:r>
          </a:p>
          <a:p>
            <a:pPr lvl="1" eaLnBrk="1" hangingPunct="1"/>
            <a:r>
              <a:rPr lang="en-US" altLang="en-US" smtClean="0"/>
              <a:t>Child-Pugh score A or B</a:t>
            </a:r>
          </a:p>
          <a:p>
            <a:pPr lvl="1" eaLnBrk="1" hangingPunct="1"/>
            <a:r>
              <a:rPr lang="en-US" altLang="en-US" smtClean="0"/>
              <a:t>No prior systemic therapies</a:t>
            </a:r>
          </a:p>
          <a:p>
            <a:pPr lvl="1" eaLnBrk="1" hangingPunct="1"/>
            <a:r>
              <a:rPr lang="en-US" altLang="en-US" smtClean="0"/>
              <a:t>If previous local therapy, target lesion must have progressed &gt;25%</a:t>
            </a:r>
          </a:p>
          <a:p>
            <a:pPr lvl="1" eaLnBrk="1" hangingPunct="1"/>
            <a:r>
              <a:rPr lang="en-US" altLang="en-US" smtClean="0"/>
              <a:t>No recent gastrointestinal bleeding</a:t>
            </a:r>
          </a:p>
        </p:txBody>
      </p:sp>
      <p:sp>
        <p:nvSpPr>
          <p:cNvPr id="205828" name="Text Box 4"/>
          <p:cNvSpPr txBox="1">
            <a:spLocks noChangeArrowheads="1"/>
          </p:cNvSpPr>
          <p:nvPr/>
        </p:nvSpPr>
        <p:spPr bwMode="auto">
          <a:xfrm>
            <a:off x="611878" y="8461015"/>
            <a:ext cx="5929313" cy="542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5" tIns="45718" rIns="91435" bIns="45718" anchor="b">
            <a:spAutoFit/>
          </a:bodyPr>
          <a:lstStyle>
            <a:lvl1pPr>
              <a:defRPr>
                <a:solidFill>
                  <a:srgbClr val="FFFF00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FFFF00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Aft>
                <a:spcPct val="25000"/>
              </a:spcAft>
            </a:pPr>
            <a:r>
              <a:rPr lang="en-US" altLang="en-US" sz="900" b="1">
                <a:solidFill>
                  <a:schemeClr val="tx1"/>
                </a:solidFill>
                <a:latin typeface="Arial" pitchFamily="34" charset="0"/>
              </a:rPr>
              <a:t>Reference</a:t>
            </a:r>
          </a:p>
          <a:p>
            <a:pPr eaLnBrk="1" hangingPunct="1"/>
            <a:r>
              <a:rPr lang="en-US" altLang="en-US" sz="900">
                <a:solidFill>
                  <a:schemeClr val="tx1"/>
                </a:solidFill>
                <a:latin typeface="Arial" pitchFamily="34" charset="0"/>
              </a:rPr>
              <a:t>Abou-Alfa GK, Schwartz L, Ricci S, et al. Phase II study of sorafenib in patients with advanced hepatocellular carcinoma. </a:t>
            </a:r>
            <a:r>
              <a:rPr lang="en-US" altLang="en-US" sz="900" i="1">
                <a:solidFill>
                  <a:schemeClr val="tx1"/>
                </a:solidFill>
                <a:latin typeface="Arial" pitchFamily="34" charset="0"/>
              </a:rPr>
              <a:t>J Clin Oncol.</a:t>
            </a:r>
            <a:r>
              <a:rPr lang="en-US" altLang="en-US" sz="900">
                <a:solidFill>
                  <a:schemeClr val="tx1"/>
                </a:solidFill>
                <a:latin typeface="Arial" pitchFamily="34" charset="0"/>
              </a:rPr>
              <a:t> 2006;24:4293-4300.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7763" y="685800"/>
            <a:ext cx="4572000" cy="3429000"/>
          </a:xfrm>
          <a:ln/>
        </p:spPr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7292" y="4269074"/>
            <a:ext cx="5615609" cy="427844"/>
          </a:xfrm>
          <a:noFill/>
        </p:spPr>
        <p:txBody>
          <a:bodyPr/>
          <a:lstStyle/>
          <a:p>
            <a:pPr eaLnBrk="1" hangingPunct="1"/>
            <a:r>
              <a:rPr lang="en-GB" altLang="en-US" b="1" smtClean="0"/>
              <a:t>Sorafenib in HCC: Phase 2 Overall Survival (N=137) </a:t>
            </a:r>
            <a:endParaRPr lang="en-US" altLang="en-US" smtClean="0"/>
          </a:p>
          <a:p>
            <a:pPr eaLnBrk="1" hangingPunct="1"/>
            <a:r>
              <a:rPr lang="en-US" altLang="en-US" smtClean="0"/>
              <a:t>One of the secondary end points of the study was OS, with the median OS of 9.2 months</a:t>
            </a:r>
          </a:p>
        </p:txBody>
      </p:sp>
      <p:sp>
        <p:nvSpPr>
          <p:cNvPr id="206852" name="Text Box 4"/>
          <p:cNvSpPr txBox="1">
            <a:spLocks noChangeArrowheads="1"/>
          </p:cNvSpPr>
          <p:nvPr/>
        </p:nvSpPr>
        <p:spPr bwMode="auto">
          <a:xfrm>
            <a:off x="611878" y="8461015"/>
            <a:ext cx="5929313" cy="542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5" tIns="45718" rIns="91435" bIns="45718" anchor="b">
            <a:spAutoFit/>
          </a:bodyPr>
          <a:lstStyle>
            <a:lvl1pPr>
              <a:defRPr>
                <a:solidFill>
                  <a:srgbClr val="FFFF00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FFFF00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Aft>
                <a:spcPct val="25000"/>
              </a:spcAft>
            </a:pPr>
            <a:r>
              <a:rPr lang="en-US" altLang="en-US" sz="900" b="1">
                <a:solidFill>
                  <a:schemeClr val="tx1"/>
                </a:solidFill>
                <a:latin typeface="Arial" pitchFamily="34" charset="0"/>
              </a:rPr>
              <a:t>Reference</a:t>
            </a:r>
          </a:p>
          <a:p>
            <a:pPr eaLnBrk="1" hangingPunct="1"/>
            <a:r>
              <a:rPr lang="fr-FR" altLang="en-US" sz="900">
                <a:solidFill>
                  <a:schemeClr val="tx1"/>
                </a:solidFill>
                <a:latin typeface="Arial" pitchFamily="34" charset="0"/>
              </a:rPr>
              <a:t>Abou-Alfa GK, Schwartz L, Ricci S, et al. </a:t>
            </a:r>
            <a:r>
              <a:rPr lang="en-US" altLang="en-US" sz="900">
                <a:solidFill>
                  <a:schemeClr val="tx1"/>
                </a:solidFill>
                <a:latin typeface="Arial" pitchFamily="34" charset="0"/>
              </a:rPr>
              <a:t>Phase II study of sorafenib in patients with advanced hepatocellular carcinoma. </a:t>
            </a:r>
            <a:r>
              <a:rPr lang="en-US" altLang="en-US" sz="900" i="1">
                <a:solidFill>
                  <a:schemeClr val="tx1"/>
                </a:solidFill>
                <a:latin typeface="Arial" pitchFamily="34" charset="0"/>
              </a:rPr>
              <a:t>J Clin Oncol.</a:t>
            </a:r>
            <a:r>
              <a:rPr lang="en-US" altLang="en-US" sz="900">
                <a:solidFill>
                  <a:schemeClr val="tx1"/>
                </a:solidFill>
                <a:latin typeface="Arial" pitchFamily="34" charset="0"/>
              </a:rPr>
              <a:t> 2006;24:4293-4300.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 New Roman" pitchFamily="18" charset="0"/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7763" y="685800"/>
            <a:ext cx="4572000" cy="3429000"/>
          </a:xfrm>
          <a:ln/>
        </p:spPr>
      </p:sp>
      <p:sp>
        <p:nvSpPr>
          <p:cNvPr id="207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7292" y="4269074"/>
            <a:ext cx="5615609" cy="1439680"/>
          </a:xfrm>
          <a:noFill/>
        </p:spPr>
        <p:txBody>
          <a:bodyPr/>
          <a:lstStyle/>
          <a:p>
            <a:pPr eaLnBrk="1" hangingPunct="1"/>
            <a:r>
              <a:rPr lang="en-US" altLang="en-US" b="1" smtClean="0"/>
              <a:t>Phase 3 SHARP Study Design (</a:t>
            </a:r>
            <a:r>
              <a:rPr lang="en-US" altLang="en-US" b="1" u="sng" smtClean="0"/>
              <a:t>S</a:t>
            </a:r>
            <a:r>
              <a:rPr lang="en-US" altLang="en-US" b="1" smtClean="0"/>
              <a:t>orafenib </a:t>
            </a:r>
            <a:r>
              <a:rPr lang="en-US" altLang="en-US" b="1" u="sng" smtClean="0"/>
              <a:t>H</a:t>
            </a:r>
            <a:r>
              <a:rPr lang="en-US" altLang="en-US" b="1" smtClean="0"/>
              <a:t>CC </a:t>
            </a:r>
            <a:r>
              <a:rPr lang="en-US" altLang="en-US" b="1" u="sng" smtClean="0"/>
              <a:t>A</a:t>
            </a:r>
            <a:r>
              <a:rPr lang="en-US" altLang="en-US" b="1" smtClean="0"/>
              <a:t>ssessment </a:t>
            </a:r>
            <a:r>
              <a:rPr lang="en-US" altLang="en-US" b="1" u="sng" smtClean="0"/>
              <a:t>R</a:t>
            </a:r>
            <a:r>
              <a:rPr lang="en-US" altLang="en-US" b="1" smtClean="0"/>
              <a:t>andomized </a:t>
            </a:r>
            <a:r>
              <a:rPr lang="en-US" altLang="en-US" b="1" u="sng" smtClean="0"/>
              <a:t>P</a:t>
            </a:r>
            <a:r>
              <a:rPr lang="en-US" altLang="en-US" b="1" smtClean="0"/>
              <a:t>rotocol)</a:t>
            </a:r>
            <a:endParaRPr lang="en-US" altLang="en-US" smtClean="0"/>
          </a:p>
          <a:p>
            <a:pPr eaLnBrk="1" hangingPunct="1"/>
            <a:r>
              <a:rPr lang="en-US" altLang="en-US" smtClean="0"/>
              <a:t>This was a large, multicenter, randomized, placebo-controlled phase 3 trial that evaluated the efficacy and safety of sorafenib versus placebo in patients with HCC </a:t>
            </a:r>
          </a:p>
          <a:p>
            <a:pPr eaLnBrk="1" hangingPunct="1"/>
            <a:r>
              <a:rPr lang="en-US" altLang="en-US" smtClean="0"/>
              <a:t>Patients with advanced measurable HCC, no prior systemic treatment, ECOG PS 0-2 and Child-Pugh status A received sorafenib 400 mg bid (n=299) or placebo (n=303)</a:t>
            </a:r>
          </a:p>
          <a:p>
            <a:pPr eaLnBrk="1" hangingPunct="1"/>
            <a:r>
              <a:rPr lang="en-US" altLang="en-US" smtClean="0"/>
              <a:t>Primary efficacy end points of the trial were OS and time to symptomatic progression. TTP was a secondary end point</a:t>
            </a:r>
          </a:p>
          <a:p>
            <a:pPr eaLnBrk="1" hangingPunct="1"/>
            <a:endParaRPr lang="en-US" altLang="en-US" smtClean="0"/>
          </a:p>
        </p:txBody>
      </p:sp>
      <p:sp>
        <p:nvSpPr>
          <p:cNvPr id="207876" name="Text Box 4"/>
          <p:cNvSpPr txBox="1">
            <a:spLocks noChangeArrowheads="1"/>
          </p:cNvSpPr>
          <p:nvPr/>
        </p:nvSpPr>
        <p:spPr bwMode="auto">
          <a:xfrm>
            <a:off x="611878" y="8322515"/>
            <a:ext cx="5929313" cy="680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5" tIns="45718" rIns="91435" bIns="45718" anchor="b">
            <a:spAutoFit/>
          </a:bodyPr>
          <a:lstStyle>
            <a:lvl1pPr>
              <a:defRPr>
                <a:solidFill>
                  <a:srgbClr val="FFFF00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FFFF00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Aft>
                <a:spcPct val="25000"/>
              </a:spcAft>
            </a:pPr>
            <a:r>
              <a:rPr lang="en-US" altLang="en-US" sz="900" b="1">
                <a:solidFill>
                  <a:schemeClr val="tx1"/>
                </a:solidFill>
                <a:latin typeface="Arial" pitchFamily="34" charset="0"/>
              </a:rPr>
              <a:t>Reference</a:t>
            </a:r>
          </a:p>
          <a:p>
            <a:pPr eaLnBrk="1" hangingPunct="1"/>
            <a:r>
              <a:rPr lang="it-IT" altLang="en-US" sz="900">
                <a:solidFill>
                  <a:schemeClr val="tx1"/>
                </a:solidFill>
                <a:latin typeface="Arial" pitchFamily="34" charset="0"/>
              </a:rPr>
              <a:t>Llovet J, Ricci S, Mazzaferro V, et al. </a:t>
            </a:r>
            <a:r>
              <a:rPr lang="en-US" altLang="en-US" sz="900">
                <a:solidFill>
                  <a:schemeClr val="tx1"/>
                </a:solidFill>
                <a:latin typeface="Arial" pitchFamily="34" charset="0"/>
              </a:rPr>
              <a:t>Randomized phase III trial of sorafenib versus placebo in patients with advanced hepatocellular carcinoma (HCC). Presented at: American Society of Clinical Oncology Annual Meeting; June 1-5, 2007; Chicago, IL. Abstract LBA1. 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 New Roman" pitchFamily="18" charset="0"/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7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 New Roman" pitchFamily="18" charset="0"/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93E6D3-7926-4725-BEFC-595917B48931}" type="slidenum">
              <a:rPr lang="en-GB"/>
              <a:pPr/>
              <a:t>17</a:t>
            </a:fld>
            <a:endParaRPr lang="en-GB"/>
          </a:p>
        </p:txBody>
      </p:sp>
      <p:sp>
        <p:nvSpPr>
          <p:cNvPr id="13726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6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633785-0C41-425D-926F-F6E2C6F98A46}" type="slidenum">
              <a:rPr lang="en-GB"/>
              <a:pPr/>
              <a:t>18</a:t>
            </a:fld>
            <a:endParaRPr lang="en-GB"/>
          </a:p>
        </p:txBody>
      </p:sp>
      <p:sp>
        <p:nvSpPr>
          <p:cNvPr id="13729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9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CA63EA-1666-4E7E-8D55-A95150AE21CE}" type="slidenum">
              <a:rPr lang="en-GB"/>
              <a:pPr/>
              <a:t>19</a:t>
            </a:fld>
            <a:endParaRPr lang="en-GB"/>
          </a:p>
        </p:txBody>
      </p:sp>
      <p:sp>
        <p:nvSpPr>
          <p:cNvPr id="13704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04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19D9D0-5E1D-4B63-A37C-80F59C026EA5}" type="slidenum">
              <a:rPr lang="en-GB"/>
              <a:pPr/>
              <a:t>20</a:t>
            </a:fld>
            <a:endParaRPr lang="en-GB"/>
          </a:p>
        </p:txBody>
      </p:sp>
      <p:sp>
        <p:nvSpPr>
          <p:cNvPr id="13735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3735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4025"/>
            <a:ext cx="5486400" cy="4114488"/>
          </a:xfrm>
        </p:spPr>
        <p:txBody>
          <a:bodyPr/>
          <a:lstStyle/>
          <a:p>
            <a:r>
              <a:rPr lang="en-US" b="0" u="sng"/>
              <a:t>Hypertension:</a:t>
            </a:r>
          </a:p>
          <a:p>
            <a:r>
              <a:rPr lang="en-US"/>
              <a:t>Treatment-emergent hypertension was reported in 9.4% of Nexavar-treated  patients vs. 4.3% of placebo-treated patients.  The majority of these events were Grade 1 or 2.  There were 3.7% Grade 3 events in the Nexavar group  versus 1% in the placebo group.  Drug-related hypertension was reported in 5.1% of Nexavar patients versus 2% of placebo patients.  Hypertension was reported as serious in 0.3% of both  Nexavar and placebo-treated patients. None of the serious hypertensive events was assessed as drug-related. </a:t>
            </a:r>
          </a:p>
          <a:p>
            <a:endParaRPr lang="en-US"/>
          </a:p>
          <a:p>
            <a:r>
              <a:rPr lang="en-US" b="0" u="sng"/>
              <a:t>Hemorrhage:</a:t>
            </a:r>
          </a:p>
          <a:p>
            <a:r>
              <a:rPr lang="en-US"/>
              <a:t>At least 1 hemorrhage/bleeding event occurred in 18.2% of Nexavar patients versus 19.9% of placebo-treated patients.  Grade 3 or 4 events in this category were reported more frequently with placebo, 8.9%, than with Nexavar, 5.8%.  Hemorrhage events assessed as related to study drug, occurred in 3.6% of placebo-treated patients and 7.1% of Nexavar-treated patients.  The majority of these events in the Nexavar group were grade 1 or 2 (5.7%).  Serious hemorrhage events were reported in 12.6% of placebo-treated patients and 8.8% of Nexavar-treated patients.  Of these, a positive relationship to study drug was assessed in 1.7% of placebo-treated patients and 2% of Nexavar-treated patients.  Variceal bleeding  occurred in 7 (2.4%) Nexaver-treated patients and in 12 (4%) placebo-treated patients.</a:t>
            </a:r>
          </a:p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76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The mechanism by with hand-foot syndrome occurs is unknown.</a:t>
            </a:r>
          </a:p>
          <a:p>
            <a:pPr eaLnBrk="1" hangingPunct="1"/>
            <a:r>
              <a:rPr lang="en-US" smtClean="0"/>
              <a:t>Figures in detail:</a:t>
            </a:r>
          </a:p>
          <a:p>
            <a:pPr eaLnBrk="1" hangingPunct="1"/>
            <a:r>
              <a:rPr lang="en-US" smtClean="0"/>
              <a:t>Erythematous swelling of the finger tips with blisters on the finger webs. </a:t>
            </a:r>
          </a:p>
          <a:p>
            <a:pPr eaLnBrk="1" hangingPunct="1"/>
            <a:r>
              <a:rPr lang="en-US" smtClean="0"/>
              <a:t>Erythematous patches with central blisters on the pressure areas of the sole.</a:t>
            </a:r>
          </a:p>
        </p:txBody>
      </p:sp>
      <p:sp>
        <p:nvSpPr>
          <p:cNvPr id="157700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CA6BFF7-534B-49B8-9989-DF92C50AF22E}" type="slidenum">
              <a:rPr lang="en-US">
                <a:solidFill>
                  <a:schemeClr val="tx1"/>
                </a:solidFill>
              </a:rPr>
              <a:pPr algn="r"/>
              <a:t>21</a:t>
            </a:fld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0036C9-FC53-410E-A41B-1AB8935D26E3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To further define the role of sorafenib in the Asian population, the Phase III Asia-Pacific trial was conducted.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0CE8E9-EC7C-7343-878C-6645BF2C030A}" type="datetimeFigureOut">
              <a:rPr lang="en-US" smtClean="0"/>
              <a:t>7/18/2015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B58D17-21FD-6F42-AABB-46B2BEBDF0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0CE8E9-EC7C-7343-878C-6645BF2C030A}" type="datetimeFigureOut">
              <a:rPr lang="en-US" smtClean="0"/>
              <a:t>7/18/2015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B58D17-21FD-6F42-AABB-46B2BEBDF0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0CE8E9-EC7C-7343-878C-6645BF2C030A}" type="datetimeFigureOut">
              <a:rPr lang="en-US" smtClean="0"/>
              <a:t>7/18/2015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B58D17-21FD-6F42-AABB-46B2BEBDF0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0CE8E9-EC7C-7343-878C-6645BF2C030A}" type="datetimeFigureOut">
              <a:rPr lang="en-US" smtClean="0"/>
              <a:t>7/18/2015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B58D17-21FD-6F42-AABB-46B2BEBDF0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0CE8E9-EC7C-7343-878C-6645BF2C030A}" type="datetimeFigureOut">
              <a:rPr lang="en-US" smtClean="0"/>
              <a:t>7/18/2015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B58D17-21FD-6F42-AABB-46B2BEBDF0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0CE8E9-EC7C-7343-878C-6645BF2C030A}" type="datetimeFigureOut">
              <a:rPr lang="en-US" smtClean="0"/>
              <a:t>7/18/2015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B58D17-21FD-6F42-AABB-46B2BEBDF0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0CE8E9-EC7C-7343-878C-6645BF2C030A}" type="datetimeFigureOut">
              <a:rPr lang="en-US" smtClean="0"/>
              <a:t>7/18/2015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B58D17-21FD-6F42-AABB-46B2BEBDF0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0CE8E9-EC7C-7343-878C-6645BF2C030A}" type="datetimeFigureOut">
              <a:rPr lang="en-US" smtClean="0"/>
              <a:t>7/18/2015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B58D17-21FD-6F42-AABB-46B2BEBDF0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0CE8E9-EC7C-7343-878C-6645BF2C030A}" type="datetimeFigureOut">
              <a:rPr lang="en-US" smtClean="0"/>
              <a:t>7/18/2015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B58D17-21FD-6F42-AABB-46B2BEBDF0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0CE8E9-EC7C-7343-878C-6645BF2C030A}" type="datetimeFigureOut">
              <a:rPr lang="en-US" smtClean="0"/>
              <a:t>7/18/2015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B58D17-21FD-6F42-AABB-46B2BEBDF0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0CE8E9-EC7C-7343-878C-6645BF2C030A}" type="datetimeFigureOut">
              <a:rPr lang="en-US" smtClean="0"/>
              <a:t>7/18/2015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B58D17-21FD-6F42-AABB-46B2BEBDF0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0CE8E9-EC7C-7343-878C-6645BF2C030A}" type="datetimeFigureOut">
              <a:rPr lang="en-US" smtClean="0"/>
              <a:t>7/18/2015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B58D17-21FD-6F42-AABB-46B2BEBDF0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0CE8E9-EC7C-7343-878C-6645BF2C030A}" type="datetimeFigureOut">
              <a:rPr lang="en-US" smtClean="0"/>
              <a:t>7/18/2015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B58D17-21FD-6F42-AABB-46B2BEBDF0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  <a:endParaRPr lang="en-US" noProof="0" dirty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0CE8E9-EC7C-7343-878C-6645BF2C030A}" type="datetimeFigureOut">
              <a:rPr lang="en-US" smtClean="0"/>
              <a:t>7/18/2015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B58D17-21FD-6F42-AABB-46B2BEBDF0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US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0CE8E9-EC7C-7343-878C-6645BF2C030A}" type="datetimeFigureOut">
              <a:rPr lang="en-US" smtClean="0"/>
              <a:t>7/18/2015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B58D17-21FD-6F42-AABB-46B2BEBDF0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547C73-9EF2-460D-BE7A-A2832D6988DC}" type="datetime1">
              <a:rPr lang="en-US"/>
              <a:pPr>
                <a:defRPr/>
              </a:pPr>
              <a:t>7/18/2015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63AE3B-F2C8-4D8A-9C2A-AFD0A911ED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61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21"/>
            </a:gs>
            <a:gs pos="100000">
              <a:srgbClr val="0000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5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0" y="0"/>
            <a:ext cx="9144000" cy="690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+mn-ea"/>
              </a:defRPr>
            </a:lvl1pPr>
          </a:lstStyle>
          <a:p>
            <a:fld id="{0F0CE8E9-EC7C-7343-878C-6645BF2C030A}" type="datetimeFigureOut">
              <a:rPr lang="en-US" smtClean="0"/>
              <a:t>7/18/2015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+mn-ea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fld id="{4AB58D17-21FD-6F42-AABB-46B2BEBDF099}" type="slidenum">
              <a:rPr lang="en-US" smtClean="0"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jpeg"/><Relationship Id="rId5" Type="http://schemas.openxmlformats.org/officeDocument/2006/relationships/image" Target="../media/image7.png"/><Relationship Id="rId10" Type="http://schemas.openxmlformats.org/officeDocument/2006/relationships/image" Target="../media/image12.jpeg"/><Relationship Id="rId4" Type="http://schemas.openxmlformats.org/officeDocument/2006/relationships/image" Target="../media/image6.png"/><Relationship Id="rId9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6.emf"/><Relationship Id="rId4" Type="http://schemas.openxmlformats.org/officeDocument/2006/relationships/oleObject" Target="../embeddings/Microsoft_Excel_97-2003_Worksheet1.xls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tif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tif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if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tif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" y="76200"/>
            <a:ext cx="8686800" cy="1219200"/>
          </a:xfrm>
        </p:spPr>
        <p:txBody>
          <a:bodyPr/>
          <a:lstStyle/>
          <a:p>
            <a:r>
              <a:rPr lang="en-US" sz="2400" b="1" dirty="0"/>
              <a:t>Pilot study comparing the Pharmacokinetics of </a:t>
            </a:r>
            <a:r>
              <a:rPr lang="en-US" sz="2400" b="1" dirty="0" err="1"/>
              <a:t>Sorafenib</a:t>
            </a:r>
            <a:r>
              <a:rPr lang="en-US" sz="2400" b="1" dirty="0"/>
              <a:t> in the Asian-American population vs. Non-Asian Population in the Treatment of Hepatocellular Carcinoma</a:t>
            </a:r>
            <a:endParaRPr lang="en-US" sz="2400" dirty="0"/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4400550"/>
            <a:ext cx="8991600" cy="2133600"/>
          </a:xfrm>
        </p:spPr>
        <p:txBody>
          <a:bodyPr/>
          <a:lstStyle/>
          <a:p>
            <a:pPr marL="349250" indent="-349250" algn="ctr" defTabSz="931863"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en-US" sz="2400" dirty="0" smtClean="0">
                <a:ea typeface="ＭＳ Ｐゴシック" pitchFamily="34" charset="-128"/>
              </a:rPr>
              <a:t>David K. Imagawa MD, PhD, FACS</a:t>
            </a:r>
          </a:p>
          <a:p>
            <a:pPr marL="349250" indent="-349250" algn="ctr" defTabSz="931863"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en-US" sz="2000" dirty="0" smtClean="0">
                <a:ea typeface="ＭＳ Ｐゴシック" pitchFamily="34" charset="-128"/>
              </a:rPr>
              <a:t>Professor of Clinical Surgery and Pathology</a:t>
            </a:r>
          </a:p>
          <a:p>
            <a:pPr marL="349250" indent="-349250" algn="ctr" defTabSz="931863"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en-US" sz="2000" dirty="0" smtClean="0">
                <a:ea typeface="ＭＳ Ｐゴシック" pitchFamily="34" charset="-128"/>
              </a:rPr>
              <a:t>Suzanne </a:t>
            </a:r>
            <a:r>
              <a:rPr lang="en-US" sz="2000" dirty="0" err="1" smtClean="0">
                <a:ea typeface="ＭＳ Ｐゴシック" pitchFamily="34" charset="-128"/>
              </a:rPr>
              <a:t>Dykema</a:t>
            </a:r>
            <a:r>
              <a:rPr lang="en-US" sz="2000" dirty="0" smtClean="0">
                <a:ea typeface="ＭＳ Ｐゴシック" pitchFamily="34" charset="-128"/>
              </a:rPr>
              <a:t> Chair in Pancreatic Cancer</a:t>
            </a:r>
          </a:p>
          <a:p>
            <a:pPr marL="349250" indent="-349250" algn="ctr" defTabSz="931863"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en-US" sz="2000" dirty="0" smtClean="0">
                <a:ea typeface="ＭＳ Ｐゴシック" pitchFamily="34" charset="-128"/>
              </a:rPr>
              <a:t>Division of </a:t>
            </a:r>
            <a:r>
              <a:rPr lang="en-US" sz="2000" dirty="0" err="1" smtClean="0">
                <a:ea typeface="ＭＳ Ｐゴシック" pitchFamily="34" charset="-128"/>
              </a:rPr>
              <a:t>Hepatobiliary</a:t>
            </a:r>
            <a:r>
              <a:rPr lang="en-US" sz="2000" dirty="0" smtClean="0">
                <a:ea typeface="ＭＳ Ｐゴシック" pitchFamily="34" charset="-128"/>
              </a:rPr>
              <a:t> and Pancreas Surgery, Islet Cell Transplantation</a:t>
            </a:r>
          </a:p>
          <a:p>
            <a:pPr marL="349250" indent="-349250" algn="ctr" defTabSz="931863">
              <a:lnSpc>
                <a:spcPct val="80000"/>
              </a:lnSpc>
              <a:buClr>
                <a:schemeClr val="tx1"/>
              </a:buClr>
              <a:buFontTx/>
              <a:buNone/>
            </a:pPr>
            <a:r>
              <a:rPr lang="en-US" sz="2000" dirty="0" smtClean="0">
                <a:ea typeface="ＭＳ Ｐゴシック" pitchFamily="34" charset="-128"/>
              </a:rPr>
              <a:t>University of California Irvine Medical Center</a:t>
            </a:r>
          </a:p>
          <a:p>
            <a:pPr marL="349250" indent="-349250" algn="ctr" defTabSz="931863">
              <a:lnSpc>
                <a:spcPct val="80000"/>
              </a:lnSpc>
              <a:buClr>
                <a:schemeClr val="tx1"/>
              </a:buClr>
              <a:buFontTx/>
              <a:buNone/>
            </a:pPr>
            <a:endParaRPr lang="en-US" sz="2000" dirty="0" smtClean="0">
              <a:ea typeface="ＭＳ Ｐゴシック" pitchFamily="34" charset="-128"/>
            </a:endParaRPr>
          </a:p>
        </p:txBody>
      </p:sp>
      <p:pic>
        <p:nvPicPr>
          <p:cNvPr id="18436" name="Picture 12" descr="UCI_RenderingUpdate_A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1219200"/>
            <a:ext cx="5410200" cy="315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92448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rgbClr val="FFFF00"/>
                </a:solidFill>
              </a:rPr>
              <a:t>Disclosures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90869"/>
            <a:ext cx="7772400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rgbClr val="FFFF00"/>
                </a:solidFill>
              </a:rPr>
              <a:t>Bayer Pharmaceutical:  Speaker’s bureau, consultant, research support</a:t>
            </a:r>
          </a:p>
          <a:p>
            <a:pPr eaLnBrk="1" hangingPunct="1">
              <a:defRPr/>
            </a:pPr>
            <a:r>
              <a:rPr lang="en-US" dirty="0" smtClean="0">
                <a:solidFill>
                  <a:srgbClr val="FFFF00"/>
                </a:solidFill>
              </a:rPr>
              <a:t>Daiichi Pharmaceutical:  Clinical trial research support</a:t>
            </a:r>
          </a:p>
          <a:p>
            <a:pPr eaLnBrk="1" hangingPunct="1">
              <a:defRPr/>
            </a:pPr>
            <a:r>
              <a:rPr lang="en-US" dirty="0" smtClean="0">
                <a:solidFill>
                  <a:srgbClr val="FFFF00"/>
                </a:solidFill>
              </a:rPr>
              <a:t>Onyx Pharmaceutical:  Clinical trial research support</a:t>
            </a:r>
          </a:p>
          <a:p>
            <a:pPr eaLnBrk="1" hangingPunct="1">
              <a:defRPr/>
            </a:pPr>
            <a:r>
              <a:rPr lang="en-US" dirty="0" err="1" smtClean="0">
                <a:solidFill>
                  <a:srgbClr val="FFFF00"/>
                </a:solidFill>
              </a:rPr>
              <a:t>Sillajen</a:t>
            </a:r>
            <a:r>
              <a:rPr lang="en-US" dirty="0" smtClean="0">
                <a:solidFill>
                  <a:srgbClr val="FFFF00"/>
                </a:solidFill>
              </a:rPr>
              <a:t> Pharmaceutical:  Clinical trial research support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028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8" name="Picture 10" descr="j01825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143125"/>
            <a:ext cx="4191000" cy="2742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461" name="Rectangle 13"/>
          <p:cNvSpPr>
            <a:spLocks noGrp="1" noChangeArrowheads="1"/>
          </p:cNvSpPr>
          <p:nvPr>
            <p:ph type="title"/>
          </p:nvPr>
        </p:nvSpPr>
        <p:spPr>
          <a:xfrm>
            <a:off x="225287" y="1"/>
            <a:ext cx="8447755" cy="1140023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 smtClean="0"/>
              <a:t>HCC: Epidemiology and Etiology</a:t>
            </a:r>
          </a:p>
        </p:txBody>
      </p:sp>
      <p:sp>
        <p:nvSpPr>
          <p:cNvPr id="104465" name="Rectangle 17"/>
          <p:cNvSpPr>
            <a:spLocks noGrp="1" noChangeArrowheads="1"/>
          </p:cNvSpPr>
          <p:nvPr>
            <p:ph type="body" sz="half" idx="1"/>
          </p:nvPr>
        </p:nvSpPr>
        <p:spPr>
          <a:xfrm>
            <a:off x="4953001" y="1285875"/>
            <a:ext cx="3823229" cy="4996161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en-US" sz="2100" b="1">
                <a:solidFill>
                  <a:srgbClr val="DDDDDD"/>
                </a:solidFill>
              </a:rPr>
              <a:t>Fifth most common malignancy in the world.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100" b="1">
                <a:solidFill>
                  <a:srgbClr val="DDDDDD"/>
                </a:solidFill>
              </a:rPr>
              <a:t> Endemic in Africa and Asia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100" b="1" i="1">
                <a:solidFill>
                  <a:srgbClr val="DDDDDD"/>
                </a:solidFill>
              </a:rPr>
              <a:t>  areas with high prevalence of Hep B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100" b="1" i="1">
                <a:solidFill>
                  <a:srgbClr val="DDDDDD"/>
                </a:solidFill>
              </a:rPr>
              <a:t>  Congenital transmission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100" b="1">
                <a:solidFill>
                  <a:srgbClr val="DDDDDD"/>
                </a:solidFill>
              </a:rPr>
              <a:t>Mean age of diagnosis:         50 – 60 years</a:t>
            </a:r>
          </a:p>
          <a:p>
            <a:pPr eaLnBrk="1" hangingPunct="1">
              <a:defRPr/>
            </a:pPr>
            <a:r>
              <a:rPr lang="en-US" altLang="en-US" sz="2100"/>
              <a:t> </a:t>
            </a:r>
            <a:r>
              <a:rPr lang="en-US" altLang="en-US" sz="2100" b="1">
                <a:solidFill>
                  <a:srgbClr val="DDDDDD"/>
                </a:solidFill>
              </a:rPr>
              <a:t>Annual incidence has doubled in the past 30 years in the United States due to Hep C infections</a:t>
            </a:r>
            <a:endParaRPr lang="en-US" altLang="en-US" sz="2100"/>
          </a:p>
        </p:txBody>
      </p:sp>
    </p:spTree>
    <p:extLst>
      <p:ext uri="{BB962C8B-B14F-4D97-AF65-F5344CB8AC3E}">
        <p14:creationId xmlns:p14="http://schemas.microsoft.com/office/powerpoint/2010/main" val="211661556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1044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4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olitical-world-ap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7" t="25601" r="2061" b="7391"/>
          <a:stretch>
            <a:fillRect/>
          </a:stretch>
        </p:blipFill>
        <p:spPr bwMode="auto">
          <a:xfrm>
            <a:off x="526521" y="1628180"/>
            <a:ext cx="8135938" cy="3975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851" name="Rectangle 3"/>
          <p:cNvSpPr>
            <a:spLocks noGrp="1" noChangeArrowheads="1"/>
          </p:cNvSpPr>
          <p:nvPr>
            <p:ph type="title"/>
          </p:nvPr>
        </p:nvSpPr>
        <p:spPr>
          <a:xfrm>
            <a:off x="682401" y="3048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 smtClean="0">
                <a:solidFill>
                  <a:srgbClr val="FFFF00"/>
                </a:solidFill>
              </a:rPr>
              <a:t>HCC Is a Global Problem</a:t>
            </a:r>
          </a:p>
        </p:txBody>
      </p:sp>
      <p:grpSp>
        <p:nvGrpSpPr>
          <p:cNvPr id="9220" name="Group 4"/>
          <p:cNvGrpSpPr>
            <a:grpSpLocks/>
          </p:cNvGrpSpPr>
          <p:nvPr/>
        </p:nvGrpSpPr>
        <p:grpSpPr bwMode="auto">
          <a:xfrm>
            <a:off x="1295136" y="5735832"/>
            <a:ext cx="3353593" cy="383031"/>
            <a:chOff x="672" y="3613"/>
            <a:chExt cx="2112" cy="242"/>
          </a:xfrm>
        </p:grpSpPr>
        <p:sp>
          <p:nvSpPr>
            <p:cNvPr id="9259" name="Oval 5"/>
            <p:cNvSpPr>
              <a:spLocks noChangeArrowheads="1"/>
            </p:cNvSpPr>
            <p:nvPr/>
          </p:nvSpPr>
          <p:spPr bwMode="auto">
            <a:xfrm>
              <a:off x="950" y="3633"/>
              <a:ext cx="192" cy="192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rgbClr val="00051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anchor="ctr"/>
            <a:lstStyle>
              <a:lvl1pPr>
                <a:defRPr>
                  <a:solidFill>
                    <a:srgbClr val="FFFF00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rgbClr val="FFFF00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rgbClr val="FFFF00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rgbClr val="FFFF00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rgbClr val="FFFF00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260" name="Text Box 6"/>
            <p:cNvSpPr txBox="1">
              <a:spLocks noChangeArrowheads="1"/>
            </p:cNvSpPr>
            <p:nvPr/>
          </p:nvSpPr>
          <p:spPr bwMode="auto">
            <a:xfrm>
              <a:off x="672" y="3613"/>
              <a:ext cx="2112" cy="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52247" rIns="104493" bIns="52247" anchorCtr="1">
              <a:spAutoFit/>
            </a:bodyPr>
            <a:lstStyle>
              <a:lvl1pPr defTabSz="1044575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3700">
                  <a:solidFill>
                    <a:schemeClr val="tx1"/>
                  </a:solidFill>
                  <a:latin typeface="Verdana" pitchFamily="34" charset="0"/>
                </a:defRPr>
              </a:lvl1pPr>
              <a:lvl2pPr marL="522288" indent="-327025" defTabSz="1044575">
                <a:spcBef>
                  <a:spcPct val="20000"/>
                </a:spcBef>
                <a:buClr>
                  <a:schemeClr val="tx1"/>
                </a:buClr>
                <a:buChar char="•"/>
                <a:defRPr sz="3200">
                  <a:solidFill>
                    <a:schemeClr val="tx1"/>
                  </a:solidFill>
                  <a:latin typeface="Verdana" pitchFamily="34" charset="0"/>
                </a:defRPr>
              </a:lvl2pPr>
              <a:lvl3pPr marL="1044575" indent="-261938" defTabSz="1044575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700">
                  <a:solidFill>
                    <a:schemeClr val="tx1"/>
                  </a:solidFill>
                  <a:latin typeface="Verdana" pitchFamily="34" charset="0"/>
                </a:defRPr>
              </a:lvl3pPr>
              <a:lvl4pPr marL="1566863" indent="-261938" defTabSz="1044575">
                <a:spcBef>
                  <a:spcPct val="20000"/>
                </a:spcBef>
                <a:buClr>
                  <a:schemeClr val="tx2"/>
                </a:buClr>
                <a:buChar char="•"/>
                <a:defRPr sz="23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90738" indent="-260350" defTabSz="1044575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479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6pPr>
              <a:lvl7pPr marL="30051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623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8pPr>
              <a:lvl9pPr marL="39195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b="1">
                  <a:solidFill>
                    <a:srgbClr val="FFFF00"/>
                  </a:solidFill>
                  <a:latin typeface="Arial" pitchFamily="34" charset="0"/>
                </a:rPr>
                <a:t>10-120/100,000</a:t>
              </a:r>
            </a:p>
          </p:txBody>
        </p:sp>
      </p:grpSp>
      <p:grpSp>
        <p:nvGrpSpPr>
          <p:cNvPr id="9221" name="Group 7"/>
          <p:cNvGrpSpPr>
            <a:grpSpLocks/>
          </p:cNvGrpSpPr>
          <p:nvPr/>
        </p:nvGrpSpPr>
        <p:grpSpPr bwMode="auto">
          <a:xfrm>
            <a:off x="4331229" y="5743275"/>
            <a:ext cx="2361407" cy="382968"/>
            <a:chOff x="2531" y="3618"/>
            <a:chExt cx="1488" cy="241"/>
          </a:xfrm>
        </p:grpSpPr>
        <p:sp>
          <p:nvSpPr>
            <p:cNvPr id="9257" name="Oval 8"/>
            <p:cNvSpPr>
              <a:spLocks noChangeArrowheads="1"/>
            </p:cNvSpPr>
            <p:nvPr/>
          </p:nvSpPr>
          <p:spPr bwMode="auto">
            <a:xfrm>
              <a:off x="2568" y="3633"/>
              <a:ext cx="192" cy="19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rgbClr val="00051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anchor="ctr"/>
            <a:lstStyle>
              <a:lvl1pPr>
                <a:defRPr>
                  <a:solidFill>
                    <a:srgbClr val="FFFF00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rgbClr val="FFFF00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rgbClr val="FFFF00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rgbClr val="FFFF00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rgbClr val="FFFF00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258" name="Text Box 9"/>
            <p:cNvSpPr txBox="1">
              <a:spLocks noChangeArrowheads="1"/>
            </p:cNvSpPr>
            <p:nvPr/>
          </p:nvSpPr>
          <p:spPr bwMode="auto">
            <a:xfrm>
              <a:off x="2531" y="3618"/>
              <a:ext cx="1488" cy="2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52247" rIns="104493" bIns="52247" anchorCtr="1">
              <a:spAutoFit/>
            </a:bodyPr>
            <a:lstStyle>
              <a:lvl1pPr defTabSz="1044575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3700">
                  <a:solidFill>
                    <a:schemeClr val="tx1"/>
                  </a:solidFill>
                  <a:latin typeface="Verdana" pitchFamily="34" charset="0"/>
                </a:defRPr>
              </a:lvl1pPr>
              <a:lvl2pPr marL="522288" indent="-327025" defTabSz="1044575">
                <a:spcBef>
                  <a:spcPct val="20000"/>
                </a:spcBef>
                <a:buClr>
                  <a:schemeClr val="tx1"/>
                </a:buClr>
                <a:buChar char="•"/>
                <a:defRPr sz="3200">
                  <a:solidFill>
                    <a:schemeClr val="tx1"/>
                  </a:solidFill>
                  <a:latin typeface="Verdana" pitchFamily="34" charset="0"/>
                </a:defRPr>
              </a:lvl2pPr>
              <a:lvl3pPr marL="1044575" indent="-261938" defTabSz="1044575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700">
                  <a:solidFill>
                    <a:schemeClr val="tx1"/>
                  </a:solidFill>
                  <a:latin typeface="Verdana" pitchFamily="34" charset="0"/>
                </a:defRPr>
              </a:lvl3pPr>
              <a:lvl4pPr marL="1566863" indent="-261938" defTabSz="1044575">
                <a:spcBef>
                  <a:spcPct val="20000"/>
                </a:spcBef>
                <a:buClr>
                  <a:schemeClr val="tx2"/>
                </a:buClr>
                <a:buChar char="•"/>
                <a:defRPr sz="23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90738" indent="-260350" defTabSz="1044575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479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6pPr>
              <a:lvl7pPr marL="30051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623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8pPr>
              <a:lvl9pPr marL="39195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en-US" sz="1800" b="1">
                  <a:solidFill>
                    <a:srgbClr val="FFFF00"/>
                  </a:solidFill>
                  <a:latin typeface="Arial" pitchFamily="34" charset="0"/>
                </a:rPr>
                <a:t>5-10/100,000</a:t>
              </a:r>
            </a:p>
          </p:txBody>
        </p:sp>
      </p:grpSp>
      <p:grpSp>
        <p:nvGrpSpPr>
          <p:cNvPr id="9222" name="Group 10"/>
          <p:cNvGrpSpPr>
            <a:grpSpLocks/>
          </p:cNvGrpSpPr>
          <p:nvPr/>
        </p:nvGrpSpPr>
        <p:grpSpPr bwMode="auto">
          <a:xfrm>
            <a:off x="6629136" y="5738809"/>
            <a:ext cx="2210593" cy="383031"/>
            <a:chOff x="4176" y="3615"/>
            <a:chExt cx="1392" cy="242"/>
          </a:xfrm>
        </p:grpSpPr>
        <p:sp>
          <p:nvSpPr>
            <p:cNvPr id="9255" name="Oval 11"/>
            <p:cNvSpPr>
              <a:spLocks noChangeArrowheads="1"/>
            </p:cNvSpPr>
            <p:nvPr/>
          </p:nvSpPr>
          <p:spPr bwMode="auto">
            <a:xfrm>
              <a:off x="4248" y="3633"/>
              <a:ext cx="192" cy="192"/>
            </a:xfrm>
            <a:prstGeom prst="ellipse">
              <a:avLst/>
            </a:prstGeom>
            <a:solidFill>
              <a:srgbClr val="33CC33"/>
            </a:solidFill>
            <a:ln w="9525">
              <a:solidFill>
                <a:srgbClr val="00051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anchor="ctr"/>
            <a:lstStyle>
              <a:lvl1pPr>
                <a:defRPr>
                  <a:solidFill>
                    <a:srgbClr val="FFFF00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rgbClr val="FFFF00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rgbClr val="FFFF00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rgbClr val="FFFF00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rgbClr val="FFFF00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256" name="Text Box 12"/>
            <p:cNvSpPr txBox="1">
              <a:spLocks noChangeArrowheads="1"/>
            </p:cNvSpPr>
            <p:nvPr/>
          </p:nvSpPr>
          <p:spPr bwMode="auto">
            <a:xfrm>
              <a:off x="4176" y="3615"/>
              <a:ext cx="1392" cy="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52247" rIns="104493" bIns="52247" anchorCtr="1">
              <a:spAutoFit/>
            </a:bodyPr>
            <a:lstStyle>
              <a:lvl1pPr defTabSz="1044575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3700">
                  <a:solidFill>
                    <a:schemeClr val="tx1"/>
                  </a:solidFill>
                  <a:latin typeface="Verdana" pitchFamily="34" charset="0"/>
                </a:defRPr>
              </a:lvl1pPr>
              <a:lvl2pPr marL="522288" indent="-327025" defTabSz="1044575">
                <a:spcBef>
                  <a:spcPct val="20000"/>
                </a:spcBef>
                <a:buClr>
                  <a:schemeClr val="tx1"/>
                </a:buClr>
                <a:buChar char="•"/>
                <a:defRPr sz="3200">
                  <a:solidFill>
                    <a:schemeClr val="tx1"/>
                  </a:solidFill>
                  <a:latin typeface="Verdana" pitchFamily="34" charset="0"/>
                </a:defRPr>
              </a:lvl2pPr>
              <a:lvl3pPr marL="1044575" indent="-261938" defTabSz="1044575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700">
                  <a:solidFill>
                    <a:schemeClr val="tx1"/>
                  </a:solidFill>
                  <a:latin typeface="Verdana" pitchFamily="34" charset="0"/>
                </a:defRPr>
              </a:lvl3pPr>
              <a:lvl4pPr marL="1566863" indent="-261938" defTabSz="1044575">
                <a:spcBef>
                  <a:spcPct val="20000"/>
                </a:spcBef>
                <a:buClr>
                  <a:schemeClr val="tx2"/>
                </a:buClr>
                <a:buChar char="•"/>
                <a:defRPr sz="23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90738" indent="-260350" defTabSz="1044575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479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6pPr>
              <a:lvl7pPr marL="30051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623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8pPr>
              <a:lvl9pPr marL="39195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en-US" sz="1800" b="1">
                  <a:solidFill>
                    <a:srgbClr val="FFFF00"/>
                  </a:solidFill>
                  <a:latin typeface="Arial" pitchFamily="34" charset="0"/>
                </a:rPr>
                <a:t>&lt;5/100,000</a:t>
              </a:r>
            </a:p>
          </p:txBody>
        </p:sp>
      </p:grpSp>
      <p:sp>
        <p:nvSpPr>
          <p:cNvPr id="9223" name="Oval 13"/>
          <p:cNvSpPr>
            <a:spLocks noChangeArrowheads="1"/>
          </p:cNvSpPr>
          <p:nvPr/>
        </p:nvSpPr>
        <p:spPr bwMode="auto">
          <a:xfrm>
            <a:off x="5040313" y="4159747"/>
            <a:ext cx="228865" cy="227707"/>
          </a:xfrm>
          <a:prstGeom prst="ellipse">
            <a:avLst/>
          </a:prstGeom>
          <a:solidFill>
            <a:srgbClr val="FF3300"/>
          </a:solidFill>
          <a:ln w="9525">
            <a:solidFill>
              <a:srgbClr val="00051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40005" rIns="80010" bIns="40005" anchor="ctr"/>
          <a:lstStyle>
            <a:lvl1pPr>
              <a:defRPr>
                <a:solidFill>
                  <a:srgbClr val="FFFF00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FFFF00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9224" name="Oval 14"/>
          <p:cNvSpPr>
            <a:spLocks noChangeArrowheads="1"/>
          </p:cNvSpPr>
          <p:nvPr/>
        </p:nvSpPr>
        <p:spPr bwMode="auto">
          <a:xfrm>
            <a:off x="4963583" y="3930552"/>
            <a:ext cx="228865" cy="229195"/>
          </a:xfrm>
          <a:prstGeom prst="ellipse">
            <a:avLst/>
          </a:prstGeom>
          <a:solidFill>
            <a:srgbClr val="FF3300"/>
          </a:solidFill>
          <a:ln w="9525">
            <a:solidFill>
              <a:srgbClr val="00051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40005" rIns="80010" bIns="40005" anchor="ctr"/>
          <a:lstStyle>
            <a:lvl1pPr>
              <a:defRPr>
                <a:solidFill>
                  <a:srgbClr val="FFFF00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FFFF00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9225" name="Oval 15"/>
          <p:cNvSpPr>
            <a:spLocks noChangeArrowheads="1"/>
          </p:cNvSpPr>
          <p:nvPr/>
        </p:nvSpPr>
        <p:spPr bwMode="auto">
          <a:xfrm>
            <a:off x="5192449" y="3625454"/>
            <a:ext cx="228864" cy="229195"/>
          </a:xfrm>
          <a:prstGeom prst="ellipse">
            <a:avLst/>
          </a:prstGeom>
          <a:solidFill>
            <a:srgbClr val="FF3300"/>
          </a:solidFill>
          <a:ln w="9525">
            <a:solidFill>
              <a:srgbClr val="00051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40005" rIns="80010" bIns="40005" anchor="ctr"/>
          <a:lstStyle>
            <a:lvl1pPr>
              <a:defRPr>
                <a:solidFill>
                  <a:srgbClr val="FFFF00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FFFF00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9226" name="Oval 16"/>
          <p:cNvSpPr>
            <a:spLocks noChangeArrowheads="1"/>
          </p:cNvSpPr>
          <p:nvPr/>
        </p:nvSpPr>
        <p:spPr bwMode="auto">
          <a:xfrm>
            <a:off x="4888178" y="3701357"/>
            <a:ext cx="228864" cy="229195"/>
          </a:xfrm>
          <a:prstGeom prst="ellipse">
            <a:avLst/>
          </a:prstGeom>
          <a:solidFill>
            <a:srgbClr val="FF3300"/>
          </a:solidFill>
          <a:ln w="9525">
            <a:solidFill>
              <a:srgbClr val="00051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40005" rIns="80010" bIns="40005" anchor="ctr"/>
          <a:lstStyle>
            <a:lvl1pPr>
              <a:defRPr>
                <a:solidFill>
                  <a:srgbClr val="FFFF00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FFFF00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9227" name="Oval 17"/>
          <p:cNvSpPr>
            <a:spLocks noChangeArrowheads="1"/>
          </p:cNvSpPr>
          <p:nvPr/>
        </p:nvSpPr>
        <p:spPr bwMode="auto">
          <a:xfrm>
            <a:off x="5192449" y="3854648"/>
            <a:ext cx="228864" cy="227708"/>
          </a:xfrm>
          <a:prstGeom prst="ellipse">
            <a:avLst/>
          </a:prstGeom>
          <a:solidFill>
            <a:srgbClr val="FF3300"/>
          </a:solidFill>
          <a:ln w="9525">
            <a:solidFill>
              <a:srgbClr val="00051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40005" rIns="80010" bIns="40005" anchor="ctr"/>
          <a:lstStyle>
            <a:lvl1pPr>
              <a:defRPr>
                <a:solidFill>
                  <a:srgbClr val="FFFF00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FFFF00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9228" name="Oval 18"/>
          <p:cNvSpPr>
            <a:spLocks noChangeArrowheads="1"/>
          </p:cNvSpPr>
          <p:nvPr/>
        </p:nvSpPr>
        <p:spPr bwMode="auto">
          <a:xfrm>
            <a:off x="4736042" y="2025552"/>
            <a:ext cx="227542" cy="229195"/>
          </a:xfrm>
          <a:prstGeom prst="ellipse">
            <a:avLst/>
          </a:prstGeom>
          <a:solidFill>
            <a:srgbClr val="33CC33"/>
          </a:solidFill>
          <a:ln w="9525">
            <a:solidFill>
              <a:srgbClr val="00051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40005" rIns="80010" bIns="40005" anchor="ctr"/>
          <a:lstStyle>
            <a:lvl1pPr>
              <a:defRPr>
                <a:solidFill>
                  <a:srgbClr val="FFFF00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FFFF00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9229" name="Oval 19"/>
          <p:cNvSpPr>
            <a:spLocks noChangeArrowheads="1"/>
          </p:cNvSpPr>
          <p:nvPr/>
        </p:nvSpPr>
        <p:spPr bwMode="auto">
          <a:xfrm>
            <a:off x="4278313" y="2101454"/>
            <a:ext cx="228865" cy="229195"/>
          </a:xfrm>
          <a:prstGeom prst="ellipse">
            <a:avLst/>
          </a:prstGeom>
          <a:solidFill>
            <a:srgbClr val="33CC33"/>
          </a:solidFill>
          <a:ln w="9525">
            <a:solidFill>
              <a:srgbClr val="00051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40005" rIns="80010" bIns="40005" anchor="ctr"/>
          <a:lstStyle>
            <a:lvl1pPr>
              <a:defRPr>
                <a:solidFill>
                  <a:srgbClr val="FFFF00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FFFF00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9230" name="Oval 20"/>
          <p:cNvSpPr>
            <a:spLocks noChangeArrowheads="1"/>
          </p:cNvSpPr>
          <p:nvPr/>
        </p:nvSpPr>
        <p:spPr bwMode="auto">
          <a:xfrm>
            <a:off x="4582583" y="2330648"/>
            <a:ext cx="228865" cy="227708"/>
          </a:xfrm>
          <a:prstGeom prst="ellipse">
            <a:avLst/>
          </a:prstGeom>
          <a:solidFill>
            <a:srgbClr val="FFCC00"/>
          </a:solidFill>
          <a:ln w="9525">
            <a:solidFill>
              <a:srgbClr val="00051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40005" rIns="80010" bIns="40005" anchor="ctr"/>
          <a:lstStyle>
            <a:lvl1pPr>
              <a:defRPr>
                <a:solidFill>
                  <a:srgbClr val="FFFF00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FFFF00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9231" name="Oval 21"/>
          <p:cNvSpPr>
            <a:spLocks noChangeArrowheads="1"/>
          </p:cNvSpPr>
          <p:nvPr/>
        </p:nvSpPr>
        <p:spPr bwMode="auto">
          <a:xfrm>
            <a:off x="4430449" y="2482454"/>
            <a:ext cx="228864" cy="229195"/>
          </a:xfrm>
          <a:prstGeom prst="ellipse">
            <a:avLst/>
          </a:prstGeom>
          <a:solidFill>
            <a:srgbClr val="FFCC00"/>
          </a:solidFill>
          <a:ln w="9525">
            <a:solidFill>
              <a:srgbClr val="00051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40005" rIns="80010" bIns="40005" anchor="ctr"/>
          <a:lstStyle>
            <a:lvl1pPr>
              <a:defRPr>
                <a:solidFill>
                  <a:srgbClr val="FFFF00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FFFF00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9232" name="Oval 22"/>
          <p:cNvSpPr>
            <a:spLocks noChangeArrowheads="1"/>
          </p:cNvSpPr>
          <p:nvPr/>
        </p:nvSpPr>
        <p:spPr bwMode="auto">
          <a:xfrm>
            <a:off x="4201583" y="2482454"/>
            <a:ext cx="228865" cy="229195"/>
          </a:xfrm>
          <a:prstGeom prst="ellipse">
            <a:avLst/>
          </a:prstGeom>
          <a:solidFill>
            <a:srgbClr val="FFCC00"/>
          </a:solidFill>
          <a:ln w="9525">
            <a:solidFill>
              <a:srgbClr val="00051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40005" rIns="80010" bIns="40005" anchor="ctr"/>
          <a:lstStyle>
            <a:lvl1pPr>
              <a:defRPr>
                <a:solidFill>
                  <a:srgbClr val="FFFF00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FFFF00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9233" name="Oval 23"/>
          <p:cNvSpPr>
            <a:spLocks noChangeArrowheads="1"/>
          </p:cNvSpPr>
          <p:nvPr/>
        </p:nvSpPr>
        <p:spPr bwMode="auto">
          <a:xfrm>
            <a:off x="4811449" y="2482454"/>
            <a:ext cx="228864" cy="229195"/>
          </a:xfrm>
          <a:prstGeom prst="ellipse">
            <a:avLst/>
          </a:prstGeom>
          <a:solidFill>
            <a:srgbClr val="FF3300"/>
          </a:solidFill>
          <a:ln w="9525">
            <a:solidFill>
              <a:srgbClr val="00051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40005" rIns="80010" bIns="40005" anchor="ctr"/>
          <a:lstStyle>
            <a:lvl1pPr>
              <a:defRPr>
                <a:solidFill>
                  <a:srgbClr val="FFFF00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FFFF00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9234" name="Oval 24"/>
          <p:cNvSpPr>
            <a:spLocks noChangeArrowheads="1"/>
          </p:cNvSpPr>
          <p:nvPr/>
        </p:nvSpPr>
        <p:spPr bwMode="auto">
          <a:xfrm>
            <a:off x="5040313" y="2558357"/>
            <a:ext cx="228865" cy="229195"/>
          </a:xfrm>
          <a:prstGeom prst="ellipse">
            <a:avLst/>
          </a:prstGeom>
          <a:solidFill>
            <a:srgbClr val="FF3300"/>
          </a:solidFill>
          <a:ln w="9525">
            <a:solidFill>
              <a:srgbClr val="00051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40005" rIns="80010" bIns="40005" anchor="ctr"/>
          <a:lstStyle>
            <a:lvl1pPr>
              <a:defRPr>
                <a:solidFill>
                  <a:srgbClr val="FFFF00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FFFF00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9235" name="Oval 25"/>
          <p:cNvSpPr>
            <a:spLocks noChangeArrowheads="1"/>
          </p:cNvSpPr>
          <p:nvPr/>
        </p:nvSpPr>
        <p:spPr bwMode="auto">
          <a:xfrm>
            <a:off x="7022042" y="2787552"/>
            <a:ext cx="227542" cy="229195"/>
          </a:xfrm>
          <a:prstGeom prst="ellipse">
            <a:avLst/>
          </a:prstGeom>
          <a:solidFill>
            <a:srgbClr val="FF3300"/>
          </a:solidFill>
          <a:ln w="9525">
            <a:solidFill>
              <a:srgbClr val="00051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40005" rIns="80010" bIns="40005" anchor="ctr"/>
          <a:lstStyle>
            <a:lvl1pPr>
              <a:defRPr>
                <a:solidFill>
                  <a:srgbClr val="FFFF00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FFFF00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9236" name="Oval 26"/>
          <p:cNvSpPr>
            <a:spLocks noChangeArrowheads="1"/>
          </p:cNvSpPr>
          <p:nvPr/>
        </p:nvSpPr>
        <p:spPr bwMode="auto">
          <a:xfrm>
            <a:off x="6641042" y="2939357"/>
            <a:ext cx="227542" cy="229195"/>
          </a:xfrm>
          <a:prstGeom prst="ellipse">
            <a:avLst/>
          </a:prstGeom>
          <a:solidFill>
            <a:srgbClr val="FF3300"/>
          </a:solidFill>
          <a:ln w="9525">
            <a:solidFill>
              <a:srgbClr val="00051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40005" rIns="80010" bIns="40005" anchor="ctr"/>
          <a:lstStyle>
            <a:lvl1pPr>
              <a:defRPr>
                <a:solidFill>
                  <a:srgbClr val="FFFF00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FFFF00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9237" name="Oval 27"/>
          <p:cNvSpPr>
            <a:spLocks noChangeArrowheads="1"/>
          </p:cNvSpPr>
          <p:nvPr/>
        </p:nvSpPr>
        <p:spPr bwMode="auto">
          <a:xfrm>
            <a:off x="7403042" y="2558357"/>
            <a:ext cx="227542" cy="229195"/>
          </a:xfrm>
          <a:prstGeom prst="ellipse">
            <a:avLst/>
          </a:prstGeom>
          <a:solidFill>
            <a:srgbClr val="FF3300"/>
          </a:solidFill>
          <a:ln w="9525">
            <a:solidFill>
              <a:srgbClr val="00051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40005" rIns="80010" bIns="40005" anchor="ctr"/>
          <a:lstStyle>
            <a:lvl1pPr>
              <a:defRPr>
                <a:solidFill>
                  <a:srgbClr val="FFFF00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FFFF00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9238" name="Oval 28"/>
          <p:cNvSpPr>
            <a:spLocks noChangeArrowheads="1"/>
          </p:cNvSpPr>
          <p:nvPr/>
        </p:nvSpPr>
        <p:spPr bwMode="auto">
          <a:xfrm>
            <a:off x="6183313" y="2939357"/>
            <a:ext cx="228865" cy="229195"/>
          </a:xfrm>
          <a:prstGeom prst="ellipse">
            <a:avLst/>
          </a:prstGeom>
          <a:solidFill>
            <a:srgbClr val="33CC33"/>
          </a:solidFill>
          <a:ln w="9525">
            <a:solidFill>
              <a:srgbClr val="00051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40005" rIns="80010" bIns="40005" anchor="ctr"/>
          <a:lstStyle>
            <a:lvl1pPr>
              <a:defRPr>
                <a:solidFill>
                  <a:srgbClr val="FFFF00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FFFF00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9239" name="Oval 29"/>
          <p:cNvSpPr>
            <a:spLocks noChangeArrowheads="1"/>
          </p:cNvSpPr>
          <p:nvPr/>
        </p:nvSpPr>
        <p:spPr bwMode="auto">
          <a:xfrm>
            <a:off x="4507178" y="1949648"/>
            <a:ext cx="228864" cy="227708"/>
          </a:xfrm>
          <a:prstGeom prst="ellipse">
            <a:avLst/>
          </a:prstGeom>
          <a:solidFill>
            <a:srgbClr val="33CC33"/>
          </a:solidFill>
          <a:ln w="9525">
            <a:solidFill>
              <a:srgbClr val="00051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40005" rIns="80010" bIns="40005" anchor="ctr"/>
          <a:lstStyle>
            <a:lvl1pPr>
              <a:defRPr>
                <a:solidFill>
                  <a:srgbClr val="FFFF00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FFFF00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9240" name="Oval 30"/>
          <p:cNvSpPr>
            <a:spLocks noChangeArrowheads="1"/>
          </p:cNvSpPr>
          <p:nvPr/>
        </p:nvSpPr>
        <p:spPr bwMode="auto">
          <a:xfrm>
            <a:off x="2144449" y="2038945"/>
            <a:ext cx="228864" cy="227708"/>
          </a:xfrm>
          <a:prstGeom prst="ellipse">
            <a:avLst/>
          </a:prstGeom>
          <a:solidFill>
            <a:srgbClr val="33CC33"/>
          </a:solidFill>
          <a:ln w="9525">
            <a:solidFill>
              <a:srgbClr val="00051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40005" rIns="80010" bIns="40005" anchor="ctr"/>
          <a:lstStyle>
            <a:lvl1pPr>
              <a:defRPr>
                <a:solidFill>
                  <a:srgbClr val="FFFF00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FFFF00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9241" name="Oval 31"/>
          <p:cNvSpPr>
            <a:spLocks noChangeArrowheads="1"/>
          </p:cNvSpPr>
          <p:nvPr/>
        </p:nvSpPr>
        <p:spPr bwMode="auto">
          <a:xfrm>
            <a:off x="2144449" y="2558357"/>
            <a:ext cx="228864" cy="229195"/>
          </a:xfrm>
          <a:prstGeom prst="ellipse">
            <a:avLst/>
          </a:prstGeom>
          <a:solidFill>
            <a:srgbClr val="33CC33"/>
          </a:solidFill>
          <a:ln w="9525">
            <a:solidFill>
              <a:srgbClr val="00051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40005" rIns="80010" bIns="40005" anchor="ctr"/>
          <a:lstStyle>
            <a:lvl1pPr>
              <a:defRPr>
                <a:solidFill>
                  <a:srgbClr val="FFFF00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FFFF00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9242" name="Oval 32"/>
          <p:cNvSpPr>
            <a:spLocks noChangeArrowheads="1"/>
          </p:cNvSpPr>
          <p:nvPr/>
        </p:nvSpPr>
        <p:spPr bwMode="auto">
          <a:xfrm>
            <a:off x="3058583" y="3549552"/>
            <a:ext cx="228865" cy="229195"/>
          </a:xfrm>
          <a:prstGeom prst="ellipse">
            <a:avLst/>
          </a:prstGeom>
          <a:solidFill>
            <a:srgbClr val="FFCC00"/>
          </a:solidFill>
          <a:ln w="9525">
            <a:solidFill>
              <a:srgbClr val="00051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40005" rIns="80010" bIns="40005" anchor="ctr"/>
          <a:lstStyle>
            <a:lvl1pPr>
              <a:defRPr>
                <a:solidFill>
                  <a:srgbClr val="FFFF00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FFFF00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9243" name="Oval 33"/>
          <p:cNvSpPr>
            <a:spLocks noChangeArrowheads="1"/>
          </p:cNvSpPr>
          <p:nvPr/>
        </p:nvSpPr>
        <p:spPr bwMode="auto">
          <a:xfrm>
            <a:off x="7249583" y="4006454"/>
            <a:ext cx="228865" cy="229195"/>
          </a:xfrm>
          <a:prstGeom prst="ellipse">
            <a:avLst/>
          </a:prstGeom>
          <a:solidFill>
            <a:srgbClr val="33CC33"/>
          </a:solidFill>
          <a:ln w="9525">
            <a:solidFill>
              <a:srgbClr val="00051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40005" rIns="80010" bIns="40005" anchor="ctr"/>
          <a:lstStyle>
            <a:lvl1pPr>
              <a:defRPr>
                <a:solidFill>
                  <a:srgbClr val="FFFF00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FFFF00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9244" name="Oval 34"/>
          <p:cNvSpPr>
            <a:spLocks noChangeArrowheads="1"/>
          </p:cNvSpPr>
          <p:nvPr/>
        </p:nvSpPr>
        <p:spPr bwMode="auto">
          <a:xfrm>
            <a:off x="5143500" y="2827734"/>
            <a:ext cx="228865" cy="227708"/>
          </a:xfrm>
          <a:prstGeom prst="ellipse">
            <a:avLst/>
          </a:prstGeom>
          <a:solidFill>
            <a:srgbClr val="FF3300"/>
          </a:solidFill>
          <a:ln w="9525">
            <a:solidFill>
              <a:srgbClr val="00051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40005" rIns="80010" bIns="40005" anchor="ctr"/>
          <a:lstStyle>
            <a:lvl1pPr>
              <a:defRPr>
                <a:solidFill>
                  <a:srgbClr val="FFFF00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FFFF00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9245" name="Text Box 35"/>
          <p:cNvSpPr txBox="1">
            <a:spLocks noChangeArrowheads="1"/>
          </p:cNvSpPr>
          <p:nvPr/>
        </p:nvSpPr>
        <p:spPr bwMode="auto">
          <a:xfrm>
            <a:off x="87313" y="6485930"/>
            <a:ext cx="7315729" cy="279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91" tIns="46796" rIns="89991" bIns="46796">
            <a:spAutoFit/>
          </a:bodyPr>
          <a:lstStyle>
            <a:lvl1pPr defTabSz="1044575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700">
                <a:solidFill>
                  <a:schemeClr val="tx1"/>
                </a:solidFill>
                <a:latin typeface="Verdana" pitchFamily="34" charset="0"/>
              </a:defRPr>
            </a:lvl1pPr>
            <a:lvl2pPr marL="652463" indent="-327025" defTabSz="1044575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306513" indent="-261938" defTabSz="1044575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700">
                <a:solidFill>
                  <a:schemeClr val="tx1"/>
                </a:solidFill>
                <a:latin typeface="Verdana" pitchFamily="34" charset="0"/>
              </a:defRPr>
            </a:lvl3pPr>
            <a:lvl4pPr marL="1958975" indent="-261938" defTabSz="1044575">
              <a:spcBef>
                <a:spcPct val="20000"/>
              </a:spcBef>
              <a:buClr>
                <a:schemeClr val="tx2"/>
              </a:buClr>
              <a:buChar char="•"/>
              <a:defRPr sz="2300">
                <a:solidFill>
                  <a:schemeClr val="tx1"/>
                </a:solidFill>
                <a:latin typeface="Verdana" pitchFamily="34" charset="0"/>
              </a:defRPr>
            </a:lvl4pPr>
            <a:lvl5pPr marL="2613025" indent="-260350" defTabSz="1044575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5pPr>
            <a:lvl6pPr marL="30702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6pPr>
            <a:lvl7pPr marL="35274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7pPr>
            <a:lvl8pPr marL="39846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8pPr>
            <a:lvl9pPr marL="44418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FFFF00"/>
                </a:solidFill>
                <a:latin typeface="Arial" pitchFamily="34" charset="0"/>
              </a:rPr>
              <a:t>Adapted from data of McGlynn KA et al. </a:t>
            </a:r>
            <a:r>
              <a:rPr lang="en-US" altLang="en-US" sz="1200" i="1">
                <a:solidFill>
                  <a:srgbClr val="FFFF00"/>
                </a:solidFill>
                <a:latin typeface="Arial" pitchFamily="34" charset="0"/>
              </a:rPr>
              <a:t>Int J Cancer.</a:t>
            </a:r>
            <a:r>
              <a:rPr lang="en-US" altLang="en-US" sz="1200">
                <a:solidFill>
                  <a:srgbClr val="FFFF00"/>
                </a:solidFill>
                <a:latin typeface="Arial" pitchFamily="34" charset="0"/>
              </a:rPr>
              <a:t> 2001;94:290-296.</a:t>
            </a:r>
          </a:p>
        </p:txBody>
      </p:sp>
      <p:sp>
        <p:nvSpPr>
          <p:cNvPr id="9246" name="Text Box 36"/>
          <p:cNvSpPr txBox="1">
            <a:spLocks noChangeArrowheads="1"/>
          </p:cNvSpPr>
          <p:nvPr/>
        </p:nvSpPr>
        <p:spPr bwMode="auto">
          <a:xfrm>
            <a:off x="2907629" y="3918645"/>
            <a:ext cx="901191" cy="369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1" tIns="45716" rIns="91431" bIns="45716">
            <a:spAutoFit/>
          </a:bodyPr>
          <a:lstStyle>
            <a:lvl1pPr defTabSz="1044575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700">
                <a:solidFill>
                  <a:schemeClr val="tx1"/>
                </a:solidFill>
                <a:latin typeface="Verdana" pitchFamily="34" charset="0"/>
              </a:defRPr>
            </a:lvl1pPr>
            <a:lvl2pPr marL="522288" indent="-327025" defTabSz="1044575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044575" indent="-261938" defTabSz="1044575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700">
                <a:solidFill>
                  <a:schemeClr val="tx1"/>
                </a:solidFill>
                <a:latin typeface="Verdana" pitchFamily="34" charset="0"/>
              </a:defRPr>
            </a:lvl3pPr>
            <a:lvl4pPr marL="1566863" indent="-261938" defTabSz="1044575">
              <a:spcBef>
                <a:spcPct val="20000"/>
              </a:spcBef>
              <a:buClr>
                <a:schemeClr val="tx2"/>
              </a:buClr>
              <a:buChar char="•"/>
              <a:defRPr sz="2300">
                <a:solidFill>
                  <a:schemeClr val="tx1"/>
                </a:solidFill>
                <a:latin typeface="Verdana" pitchFamily="34" charset="0"/>
              </a:defRPr>
            </a:lvl4pPr>
            <a:lvl5pPr marL="2090738" indent="-260350" defTabSz="1044575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5pPr>
            <a:lvl6pPr marL="25479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6pPr>
            <a:lvl7pPr marL="30051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7pPr>
            <a:lvl8pPr marL="34623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8pPr>
            <a:lvl9pPr marL="39195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lnSpc>
                <a:spcPct val="7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>
                <a:latin typeface="Arial" pitchFamily="34" charset="0"/>
              </a:rPr>
              <a:t>SOUTH</a:t>
            </a:r>
            <a:br>
              <a:rPr lang="en-US" altLang="en-US" sz="1200" b="1">
                <a:latin typeface="Arial" pitchFamily="34" charset="0"/>
              </a:rPr>
            </a:br>
            <a:r>
              <a:rPr lang="en-US" altLang="en-US" sz="1200" b="1">
                <a:latin typeface="Arial" pitchFamily="34" charset="0"/>
              </a:rPr>
              <a:t>AMERICA</a:t>
            </a:r>
          </a:p>
        </p:txBody>
      </p:sp>
      <p:sp>
        <p:nvSpPr>
          <p:cNvPr id="9247" name="Text Box 37"/>
          <p:cNvSpPr txBox="1">
            <a:spLocks noChangeArrowheads="1"/>
          </p:cNvSpPr>
          <p:nvPr/>
        </p:nvSpPr>
        <p:spPr bwMode="auto">
          <a:xfrm>
            <a:off x="4777569" y="3378399"/>
            <a:ext cx="764936" cy="276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1" tIns="45716" rIns="91431" bIns="45716">
            <a:spAutoFit/>
          </a:bodyPr>
          <a:lstStyle>
            <a:lvl1pPr defTabSz="1044575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700">
                <a:solidFill>
                  <a:schemeClr val="tx1"/>
                </a:solidFill>
                <a:latin typeface="Verdana" pitchFamily="34" charset="0"/>
              </a:defRPr>
            </a:lvl1pPr>
            <a:lvl2pPr marL="522288" indent="-327025" defTabSz="1044575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044575" indent="-261938" defTabSz="1044575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700">
                <a:solidFill>
                  <a:schemeClr val="tx1"/>
                </a:solidFill>
                <a:latin typeface="Verdana" pitchFamily="34" charset="0"/>
              </a:defRPr>
            </a:lvl3pPr>
            <a:lvl4pPr marL="1566863" indent="-261938" defTabSz="1044575">
              <a:spcBef>
                <a:spcPct val="20000"/>
              </a:spcBef>
              <a:buClr>
                <a:schemeClr val="tx2"/>
              </a:buClr>
              <a:buChar char="•"/>
              <a:defRPr sz="2300">
                <a:solidFill>
                  <a:schemeClr val="tx1"/>
                </a:solidFill>
                <a:latin typeface="Verdana" pitchFamily="34" charset="0"/>
              </a:defRPr>
            </a:lvl4pPr>
            <a:lvl5pPr marL="2090738" indent="-260350" defTabSz="1044575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5pPr>
            <a:lvl6pPr marL="25479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6pPr>
            <a:lvl7pPr marL="30051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7pPr>
            <a:lvl8pPr marL="34623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8pPr>
            <a:lvl9pPr marL="39195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>
                <a:latin typeface="Arial" pitchFamily="34" charset="0"/>
              </a:rPr>
              <a:t>AFRICA</a:t>
            </a:r>
          </a:p>
        </p:txBody>
      </p:sp>
      <p:sp>
        <p:nvSpPr>
          <p:cNvPr id="9248" name="Text Box 38"/>
          <p:cNvSpPr txBox="1">
            <a:spLocks noChangeArrowheads="1"/>
          </p:cNvSpPr>
          <p:nvPr/>
        </p:nvSpPr>
        <p:spPr bwMode="auto">
          <a:xfrm>
            <a:off x="4281020" y="5207497"/>
            <a:ext cx="1179920" cy="276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1" tIns="45716" rIns="91431" bIns="45716">
            <a:spAutoFit/>
          </a:bodyPr>
          <a:lstStyle>
            <a:lvl1pPr defTabSz="1044575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700">
                <a:solidFill>
                  <a:schemeClr val="tx1"/>
                </a:solidFill>
                <a:latin typeface="Verdana" pitchFamily="34" charset="0"/>
              </a:defRPr>
            </a:lvl1pPr>
            <a:lvl2pPr marL="522288" indent="-327025" defTabSz="1044575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044575" indent="-261938" defTabSz="1044575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700">
                <a:solidFill>
                  <a:schemeClr val="tx1"/>
                </a:solidFill>
                <a:latin typeface="Verdana" pitchFamily="34" charset="0"/>
              </a:defRPr>
            </a:lvl3pPr>
            <a:lvl4pPr marL="1566863" indent="-261938" defTabSz="1044575">
              <a:spcBef>
                <a:spcPct val="20000"/>
              </a:spcBef>
              <a:buClr>
                <a:schemeClr val="tx2"/>
              </a:buClr>
              <a:buChar char="•"/>
              <a:defRPr sz="2300">
                <a:solidFill>
                  <a:schemeClr val="tx1"/>
                </a:solidFill>
                <a:latin typeface="Verdana" pitchFamily="34" charset="0"/>
              </a:defRPr>
            </a:lvl4pPr>
            <a:lvl5pPr marL="2090738" indent="-260350" defTabSz="1044575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5pPr>
            <a:lvl6pPr marL="25479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6pPr>
            <a:lvl7pPr marL="30051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7pPr>
            <a:lvl8pPr marL="34623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8pPr>
            <a:lvl9pPr marL="39195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>
                <a:latin typeface="Arial" pitchFamily="34" charset="0"/>
              </a:rPr>
              <a:t>ANTARCTICA</a:t>
            </a:r>
          </a:p>
        </p:txBody>
      </p:sp>
      <p:sp>
        <p:nvSpPr>
          <p:cNvPr id="9249" name="Text Box 39"/>
          <p:cNvSpPr txBox="1">
            <a:spLocks noChangeArrowheads="1"/>
          </p:cNvSpPr>
          <p:nvPr/>
        </p:nvSpPr>
        <p:spPr bwMode="auto">
          <a:xfrm>
            <a:off x="7676783" y="3987106"/>
            <a:ext cx="893175" cy="276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1" tIns="45716" rIns="91431" bIns="45716">
            <a:spAutoFit/>
          </a:bodyPr>
          <a:lstStyle>
            <a:lvl1pPr defTabSz="1044575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700">
                <a:solidFill>
                  <a:schemeClr val="tx1"/>
                </a:solidFill>
                <a:latin typeface="Verdana" pitchFamily="34" charset="0"/>
              </a:defRPr>
            </a:lvl1pPr>
            <a:lvl2pPr marL="522288" indent="-327025" defTabSz="1044575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044575" indent="-261938" defTabSz="1044575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700">
                <a:solidFill>
                  <a:schemeClr val="tx1"/>
                </a:solidFill>
                <a:latin typeface="Verdana" pitchFamily="34" charset="0"/>
              </a:defRPr>
            </a:lvl3pPr>
            <a:lvl4pPr marL="1566863" indent="-261938" defTabSz="1044575">
              <a:spcBef>
                <a:spcPct val="20000"/>
              </a:spcBef>
              <a:buClr>
                <a:schemeClr val="tx2"/>
              </a:buClr>
              <a:buChar char="•"/>
              <a:defRPr sz="2300">
                <a:solidFill>
                  <a:schemeClr val="tx1"/>
                </a:solidFill>
                <a:latin typeface="Verdana" pitchFamily="34" charset="0"/>
              </a:defRPr>
            </a:lvl4pPr>
            <a:lvl5pPr marL="2090738" indent="-260350" defTabSz="1044575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5pPr>
            <a:lvl6pPr marL="25479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6pPr>
            <a:lvl7pPr marL="30051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7pPr>
            <a:lvl8pPr marL="34623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8pPr>
            <a:lvl9pPr marL="39195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>
                <a:latin typeface="Arial" pitchFamily="34" charset="0"/>
              </a:rPr>
              <a:t>OCEANIA</a:t>
            </a:r>
          </a:p>
        </p:txBody>
      </p:sp>
      <p:sp>
        <p:nvSpPr>
          <p:cNvPr id="9250" name="Text Box 40"/>
          <p:cNvSpPr txBox="1">
            <a:spLocks noChangeArrowheads="1"/>
          </p:cNvSpPr>
          <p:nvPr/>
        </p:nvSpPr>
        <p:spPr bwMode="auto">
          <a:xfrm>
            <a:off x="6652248" y="2476500"/>
            <a:ext cx="551736" cy="276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1" tIns="45716" rIns="91431" bIns="45716">
            <a:spAutoFit/>
          </a:bodyPr>
          <a:lstStyle>
            <a:lvl1pPr defTabSz="1044575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700">
                <a:solidFill>
                  <a:schemeClr val="tx1"/>
                </a:solidFill>
                <a:latin typeface="Verdana" pitchFamily="34" charset="0"/>
              </a:defRPr>
            </a:lvl1pPr>
            <a:lvl2pPr marL="522288" indent="-327025" defTabSz="1044575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044575" indent="-261938" defTabSz="1044575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700">
                <a:solidFill>
                  <a:schemeClr val="tx1"/>
                </a:solidFill>
                <a:latin typeface="Verdana" pitchFamily="34" charset="0"/>
              </a:defRPr>
            </a:lvl3pPr>
            <a:lvl4pPr marL="1566863" indent="-261938" defTabSz="1044575">
              <a:spcBef>
                <a:spcPct val="20000"/>
              </a:spcBef>
              <a:buClr>
                <a:schemeClr val="tx2"/>
              </a:buClr>
              <a:buChar char="•"/>
              <a:defRPr sz="2300">
                <a:solidFill>
                  <a:schemeClr val="tx1"/>
                </a:solidFill>
                <a:latin typeface="Verdana" pitchFamily="34" charset="0"/>
              </a:defRPr>
            </a:lvl4pPr>
            <a:lvl5pPr marL="2090738" indent="-260350" defTabSz="1044575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5pPr>
            <a:lvl6pPr marL="25479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6pPr>
            <a:lvl7pPr marL="30051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7pPr>
            <a:lvl8pPr marL="34623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8pPr>
            <a:lvl9pPr marL="39195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>
                <a:latin typeface="Arial" pitchFamily="34" charset="0"/>
              </a:rPr>
              <a:t>ASIA</a:t>
            </a:r>
          </a:p>
        </p:txBody>
      </p:sp>
      <p:sp>
        <p:nvSpPr>
          <p:cNvPr id="9251" name="Text Box 41"/>
          <p:cNvSpPr txBox="1">
            <a:spLocks noChangeArrowheads="1"/>
          </p:cNvSpPr>
          <p:nvPr/>
        </p:nvSpPr>
        <p:spPr bwMode="auto">
          <a:xfrm>
            <a:off x="5315156" y="2729508"/>
            <a:ext cx="774553" cy="369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1" tIns="45716" rIns="91431" bIns="45716">
            <a:spAutoFit/>
          </a:bodyPr>
          <a:lstStyle>
            <a:lvl1pPr defTabSz="1044575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700">
                <a:solidFill>
                  <a:schemeClr val="tx1"/>
                </a:solidFill>
                <a:latin typeface="Verdana" pitchFamily="34" charset="0"/>
              </a:defRPr>
            </a:lvl1pPr>
            <a:lvl2pPr marL="522288" indent="-327025" defTabSz="1044575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044575" indent="-261938" defTabSz="1044575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700">
                <a:solidFill>
                  <a:schemeClr val="tx1"/>
                </a:solidFill>
                <a:latin typeface="Verdana" pitchFamily="34" charset="0"/>
              </a:defRPr>
            </a:lvl3pPr>
            <a:lvl4pPr marL="1566863" indent="-261938" defTabSz="1044575">
              <a:spcBef>
                <a:spcPct val="20000"/>
              </a:spcBef>
              <a:buClr>
                <a:schemeClr val="tx2"/>
              </a:buClr>
              <a:buChar char="•"/>
              <a:defRPr sz="2300">
                <a:solidFill>
                  <a:schemeClr val="tx1"/>
                </a:solidFill>
                <a:latin typeface="Verdana" pitchFamily="34" charset="0"/>
              </a:defRPr>
            </a:lvl4pPr>
            <a:lvl5pPr marL="2090738" indent="-260350" defTabSz="1044575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5pPr>
            <a:lvl6pPr marL="25479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6pPr>
            <a:lvl7pPr marL="30051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7pPr>
            <a:lvl8pPr marL="34623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8pPr>
            <a:lvl9pPr marL="39195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lnSpc>
                <a:spcPct val="7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>
                <a:latin typeface="Arial" pitchFamily="34" charset="0"/>
              </a:rPr>
              <a:t>MIDDLE</a:t>
            </a:r>
            <a:br>
              <a:rPr lang="en-US" altLang="en-US" sz="1200" b="1">
                <a:latin typeface="Arial" pitchFamily="34" charset="0"/>
              </a:rPr>
            </a:br>
            <a:r>
              <a:rPr lang="en-US" altLang="en-US" sz="1200" b="1">
                <a:latin typeface="Arial" pitchFamily="34" charset="0"/>
              </a:rPr>
              <a:t>EAST</a:t>
            </a:r>
          </a:p>
        </p:txBody>
      </p:sp>
      <p:sp>
        <p:nvSpPr>
          <p:cNvPr id="9252" name="Text Box 42"/>
          <p:cNvSpPr txBox="1">
            <a:spLocks noChangeArrowheads="1"/>
          </p:cNvSpPr>
          <p:nvPr/>
        </p:nvSpPr>
        <p:spPr bwMode="auto">
          <a:xfrm>
            <a:off x="4455370" y="2171403"/>
            <a:ext cx="833864" cy="276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1" tIns="45716" rIns="91431" bIns="45716">
            <a:spAutoFit/>
          </a:bodyPr>
          <a:lstStyle>
            <a:lvl1pPr defTabSz="1044575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700">
                <a:solidFill>
                  <a:schemeClr val="tx1"/>
                </a:solidFill>
                <a:latin typeface="Verdana" pitchFamily="34" charset="0"/>
              </a:defRPr>
            </a:lvl1pPr>
            <a:lvl2pPr marL="522288" indent="-327025" defTabSz="1044575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044575" indent="-261938" defTabSz="1044575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700">
                <a:solidFill>
                  <a:schemeClr val="tx1"/>
                </a:solidFill>
                <a:latin typeface="Verdana" pitchFamily="34" charset="0"/>
              </a:defRPr>
            </a:lvl3pPr>
            <a:lvl4pPr marL="1566863" indent="-261938" defTabSz="1044575">
              <a:spcBef>
                <a:spcPct val="20000"/>
              </a:spcBef>
              <a:buClr>
                <a:schemeClr val="tx2"/>
              </a:buClr>
              <a:buChar char="•"/>
              <a:defRPr sz="2300">
                <a:solidFill>
                  <a:schemeClr val="tx1"/>
                </a:solidFill>
                <a:latin typeface="Verdana" pitchFamily="34" charset="0"/>
              </a:defRPr>
            </a:lvl4pPr>
            <a:lvl5pPr marL="2090738" indent="-260350" defTabSz="1044575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5pPr>
            <a:lvl6pPr marL="25479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6pPr>
            <a:lvl7pPr marL="30051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7pPr>
            <a:lvl8pPr marL="34623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8pPr>
            <a:lvl9pPr marL="39195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>
                <a:latin typeface="Arial" pitchFamily="34" charset="0"/>
              </a:rPr>
              <a:t>EUROPE</a:t>
            </a:r>
          </a:p>
        </p:txBody>
      </p:sp>
      <p:sp>
        <p:nvSpPr>
          <p:cNvPr id="9253" name="Text Box 43"/>
          <p:cNvSpPr txBox="1">
            <a:spLocks noChangeArrowheads="1"/>
          </p:cNvSpPr>
          <p:nvPr/>
        </p:nvSpPr>
        <p:spPr bwMode="auto">
          <a:xfrm>
            <a:off x="1847973" y="2245817"/>
            <a:ext cx="901191" cy="369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1" tIns="45716" rIns="91431" bIns="45716">
            <a:spAutoFit/>
          </a:bodyPr>
          <a:lstStyle>
            <a:lvl1pPr defTabSz="1044575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700">
                <a:solidFill>
                  <a:schemeClr val="tx1"/>
                </a:solidFill>
                <a:latin typeface="Verdana" pitchFamily="34" charset="0"/>
              </a:defRPr>
            </a:lvl1pPr>
            <a:lvl2pPr marL="522288" indent="-327025" defTabSz="1044575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044575" indent="-261938" defTabSz="1044575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700">
                <a:solidFill>
                  <a:schemeClr val="tx1"/>
                </a:solidFill>
                <a:latin typeface="Verdana" pitchFamily="34" charset="0"/>
              </a:defRPr>
            </a:lvl3pPr>
            <a:lvl4pPr marL="1566863" indent="-261938" defTabSz="1044575">
              <a:spcBef>
                <a:spcPct val="20000"/>
              </a:spcBef>
              <a:buClr>
                <a:schemeClr val="tx2"/>
              </a:buClr>
              <a:buChar char="•"/>
              <a:defRPr sz="2300">
                <a:solidFill>
                  <a:schemeClr val="tx1"/>
                </a:solidFill>
                <a:latin typeface="Verdana" pitchFamily="34" charset="0"/>
              </a:defRPr>
            </a:lvl4pPr>
            <a:lvl5pPr marL="2090738" indent="-260350" defTabSz="1044575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5pPr>
            <a:lvl6pPr marL="25479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6pPr>
            <a:lvl7pPr marL="30051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7pPr>
            <a:lvl8pPr marL="34623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8pPr>
            <a:lvl9pPr marL="39195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lnSpc>
                <a:spcPct val="7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>
                <a:latin typeface="Arial" pitchFamily="34" charset="0"/>
              </a:rPr>
              <a:t>NORTH</a:t>
            </a:r>
            <a:br>
              <a:rPr lang="en-US" altLang="en-US" sz="1200" b="1">
                <a:latin typeface="Arial" pitchFamily="34" charset="0"/>
              </a:rPr>
            </a:br>
            <a:r>
              <a:rPr lang="en-US" altLang="en-US" sz="1200" b="1">
                <a:latin typeface="Arial" pitchFamily="34" charset="0"/>
              </a:rPr>
              <a:t>AMERICA</a:t>
            </a:r>
          </a:p>
        </p:txBody>
      </p:sp>
      <p:sp>
        <p:nvSpPr>
          <p:cNvPr id="9254" name="Text Box 44"/>
          <p:cNvSpPr txBox="1">
            <a:spLocks noChangeArrowheads="1"/>
          </p:cNvSpPr>
          <p:nvPr/>
        </p:nvSpPr>
        <p:spPr bwMode="auto">
          <a:xfrm>
            <a:off x="0" y="5735836"/>
            <a:ext cx="1644386" cy="369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5716" rIns="91431" bIns="45716" anchorCtr="1">
            <a:spAutoFit/>
          </a:bodyPr>
          <a:lstStyle>
            <a:lvl1pPr defTabSz="1044575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700">
                <a:solidFill>
                  <a:schemeClr val="tx1"/>
                </a:solidFill>
                <a:latin typeface="Verdana" pitchFamily="34" charset="0"/>
              </a:defRPr>
            </a:lvl1pPr>
            <a:lvl2pPr marL="522288" indent="-327025" defTabSz="1044575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044575" indent="-261938" defTabSz="1044575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700">
                <a:solidFill>
                  <a:schemeClr val="tx1"/>
                </a:solidFill>
                <a:latin typeface="Verdana" pitchFamily="34" charset="0"/>
              </a:defRPr>
            </a:lvl3pPr>
            <a:lvl4pPr marL="1566863" indent="-261938" defTabSz="1044575">
              <a:spcBef>
                <a:spcPct val="20000"/>
              </a:spcBef>
              <a:buClr>
                <a:schemeClr val="tx2"/>
              </a:buClr>
              <a:buChar char="•"/>
              <a:defRPr sz="2300">
                <a:solidFill>
                  <a:schemeClr val="tx1"/>
                </a:solidFill>
                <a:latin typeface="Verdana" pitchFamily="34" charset="0"/>
              </a:defRPr>
            </a:lvl4pPr>
            <a:lvl5pPr marL="2090738" indent="-260350" defTabSz="1044575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5pPr>
            <a:lvl6pPr marL="25479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6pPr>
            <a:lvl7pPr marL="30051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7pPr>
            <a:lvl8pPr marL="34623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8pPr>
            <a:lvl9pPr marL="39195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rgbClr val="FFFF00"/>
                </a:solidFill>
                <a:latin typeface="Arial" pitchFamily="34" charset="0"/>
              </a:rPr>
              <a:t>INCIDENCE:</a:t>
            </a:r>
          </a:p>
        </p:txBody>
      </p:sp>
    </p:spTree>
    <p:extLst>
      <p:ext uri="{BB962C8B-B14F-4D97-AF65-F5344CB8AC3E}">
        <p14:creationId xmlns:p14="http://schemas.microsoft.com/office/powerpoint/2010/main" val="2509418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35604" y="247055"/>
            <a:ext cx="6365875" cy="1143000"/>
          </a:xfrm>
        </p:spPr>
        <p:txBody>
          <a:bodyPr anchorCtr="0"/>
          <a:lstStyle/>
          <a:p>
            <a:pPr eaLnBrk="1" hangingPunct="1">
              <a:defRPr/>
            </a:pPr>
            <a:r>
              <a:rPr lang="en-US" altLang="en-US" smtClean="0">
                <a:solidFill>
                  <a:srgbClr val="FFFF00"/>
                </a:solidFill>
              </a:rPr>
              <a:t>Treatment of Liver Tumors</a:t>
            </a:r>
          </a:p>
        </p:txBody>
      </p:sp>
      <p:sp>
        <p:nvSpPr>
          <p:cNvPr id="78848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52136" y="1449586"/>
            <a:ext cx="4179093" cy="5408414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1800"/>
              <a:t>Surgical Resection</a:t>
            </a:r>
          </a:p>
          <a:p>
            <a:pPr lvl="1" eaLnBrk="1" hangingPunct="1">
              <a:defRPr/>
            </a:pPr>
            <a:r>
              <a:rPr lang="en-US" altLang="en-US" sz="1400"/>
              <a:t>Lobectomy</a:t>
            </a:r>
          </a:p>
          <a:p>
            <a:pPr lvl="1" eaLnBrk="1" hangingPunct="1">
              <a:defRPr/>
            </a:pPr>
            <a:r>
              <a:rPr lang="en-US" altLang="en-US" sz="1400"/>
              <a:t>Segmentectomy</a:t>
            </a:r>
          </a:p>
          <a:p>
            <a:pPr lvl="1" eaLnBrk="1" hangingPunct="1">
              <a:defRPr/>
            </a:pPr>
            <a:r>
              <a:rPr lang="en-US" altLang="en-US" sz="1400"/>
              <a:t>Non Anatomic wedge resection</a:t>
            </a:r>
          </a:p>
          <a:p>
            <a:pPr eaLnBrk="1" hangingPunct="1">
              <a:defRPr/>
            </a:pPr>
            <a:r>
              <a:rPr lang="en-US" altLang="en-US" sz="1800"/>
              <a:t>Orthotopic Liver Transplantation</a:t>
            </a:r>
          </a:p>
          <a:p>
            <a:pPr lvl="1" eaLnBrk="1" hangingPunct="1">
              <a:defRPr/>
            </a:pPr>
            <a:r>
              <a:rPr lang="en-US" altLang="en-US" sz="1400"/>
              <a:t>only for selected cases of hepatoma, hepatoblastoma, neuoroendocrine tumors</a:t>
            </a:r>
          </a:p>
          <a:p>
            <a:pPr eaLnBrk="1" hangingPunct="1">
              <a:defRPr/>
            </a:pPr>
            <a:r>
              <a:rPr lang="en-US" altLang="en-US" sz="1800"/>
              <a:t>Radiofrequency ablation</a:t>
            </a:r>
          </a:p>
          <a:p>
            <a:pPr eaLnBrk="1" hangingPunct="1">
              <a:defRPr/>
            </a:pPr>
            <a:r>
              <a:rPr lang="en-US" altLang="en-US" sz="1800"/>
              <a:t>Microwave</a:t>
            </a:r>
          </a:p>
          <a:p>
            <a:pPr eaLnBrk="1" hangingPunct="1">
              <a:defRPr/>
            </a:pPr>
            <a:r>
              <a:rPr lang="en-US" altLang="en-US" sz="1800"/>
              <a:t>Chemoembolization</a:t>
            </a:r>
          </a:p>
          <a:p>
            <a:pPr eaLnBrk="1" hangingPunct="1">
              <a:defRPr/>
            </a:pPr>
            <a:r>
              <a:rPr lang="en-US" altLang="en-US" sz="1800"/>
              <a:t>Therasphere \ Sirtex</a:t>
            </a:r>
          </a:p>
          <a:p>
            <a:pPr eaLnBrk="1" hangingPunct="1">
              <a:defRPr/>
            </a:pPr>
            <a:r>
              <a:rPr lang="en-US" altLang="en-US" sz="1800"/>
              <a:t>Systemic chemotherapy</a:t>
            </a:r>
          </a:p>
          <a:p>
            <a:pPr eaLnBrk="1" hangingPunct="1">
              <a:defRPr/>
            </a:pPr>
            <a:r>
              <a:rPr lang="en-US" altLang="en-US" sz="1800"/>
              <a:t>Ethanol injection</a:t>
            </a:r>
          </a:p>
          <a:p>
            <a:pPr eaLnBrk="1" hangingPunct="1">
              <a:defRPr/>
            </a:pPr>
            <a:endParaRPr lang="en-US" altLang="en-US" sz="1800"/>
          </a:p>
        </p:txBody>
      </p:sp>
      <p:pic>
        <p:nvPicPr>
          <p:cNvPr id="788484" name="Picture 4" descr="clip_image001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3323" y="2591098"/>
            <a:ext cx="4570677" cy="3418582"/>
          </a:xfrm>
        </p:spPr>
      </p:pic>
      <p:pic>
        <p:nvPicPr>
          <p:cNvPr id="788485" name="Picture 5" descr="clip_image001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3323" y="2896196"/>
            <a:ext cx="4570677" cy="3701356"/>
          </a:xfrm>
        </p:spPr>
      </p:pic>
      <p:pic>
        <p:nvPicPr>
          <p:cNvPr id="788486" name="Picture 6" descr="clip_image00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323" y="2742903"/>
            <a:ext cx="4570677" cy="3894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487" name="Picture 7" descr="clip_image00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323" y="2591098"/>
            <a:ext cx="4570677" cy="3961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489" name="Picture 9" descr="clip_image00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323" y="2591098"/>
            <a:ext cx="4570677" cy="3559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490" name="Picture 10" descr="clip_image00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323" y="2134196"/>
            <a:ext cx="4570677" cy="3556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492" name="Picture 12" descr="bayer-67845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729" y="2667000"/>
            <a:ext cx="4191000" cy="3635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 descr="shared_631_HC-1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667001"/>
            <a:ext cx="4572000" cy="3414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810" name="Picture 2" descr="http://www.universityofcalifornia.edu/news/img/68/6852170498889ebe989e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3199805"/>
            <a:ext cx="2857500" cy="3257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812" name="Picture 4" descr="http://www.cancercenter.com/graphics/treatment-therasphere.gif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813" y="2361903"/>
            <a:ext cx="4294188" cy="2730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89191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8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88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88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7884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88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88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7884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88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88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7884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88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88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88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7884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88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88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7884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88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19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1198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88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88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19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1198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884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88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 nodeType="clickPar">
                      <p:stCondLst>
                        <p:cond delay="indefinite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500"/>
                                        <p:tgtEl>
                                          <p:spTgt spid="7884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 nodeType="clickPar">
                      <p:stCondLst>
                        <p:cond delay="indefinite"/>
                      </p:stCondLst>
                      <p:childTnLst>
                        <p:par>
                          <p:cTn id="1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7884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788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 nodeType="clickPar">
                      <p:stCondLst>
                        <p:cond delay="indefinite"/>
                      </p:stCondLst>
                      <p:childTnLst>
                        <p:par>
                          <p:cTn id="1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7884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>
              <a:ea typeface="ＭＳ Ｐゴシック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2867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990" y="762000"/>
            <a:ext cx="8845021" cy="5028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7" name="Text Box 765"/>
          <p:cNvSpPr txBox="1">
            <a:spLocks noChangeArrowheads="1"/>
          </p:cNvSpPr>
          <p:nvPr/>
        </p:nvSpPr>
        <p:spPr bwMode="auto">
          <a:xfrm>
            <a:off x="304271" y="6325195"/>
            <a:ext cx="7137835" cy="250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0002" tIns="40001" rIns="80002" bIns="40001">
            <a:spAutoFit/>
          </a:bodyPr>
          <a:lstStyle>
            <a:lvl1pPr>
              <a:defRPr>
                <a:solidFill>
                  <a:srgbClr val="FFFF00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FFFF00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100" b="1"/>
              <a:t>Padma et al. </a:t>
            </a:r>
            <a:r>
              <a:rPr lang="en-US" altLang="en-US" sz="1100"/>
              <a:t>Liver Tumor Ablation: Percutaneous and Open Approaches. Journal of Surgical Oncology 2009;100:619–634</a:t>
            </a:r>
            <a:endParaRPr lang="en-US" altLang="en-US" sz="1100" b="1"/>
          </a:p>
        </p:txBody>
      </p:sp>
      <p:sp>
        <p:nvSpPr>
          <p:cNvPr id="28678" name="TextBox 1"/>
          <p:cNvSpPr txBox="1">
            <a:spLocks noChangeArrowheads="1"/>
          </p:cNvSpPr>
          <p:nvPr/>
        </p:nvSpPr>
        <p:spPr bwMode="auto">
          <a:xfrm>
            <a:off x="2362729" y="123528"/>
            <a:ext cx="4660755" cy="369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6" tIns="45718" rIns="91436" bIns="45718">
            <a:spAutoFit/>
          </a:bodyPr>
          <a:lstStyle>
            <a:lvl1pPr>
              <a:defRPr>
                <a:solidFill>
                  <a:srgbClr val="FFFF00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FFFF00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9pPr>
          </a:lstStyle>
          <a:p>
            <a:r>
              <a:rPr lang="en-US" altLang="en-US">
                <a:solidFill>
                  <a:schemeClr val="tx2"/>
                </a:solidFill>
              </a:rPr>
              <a:t>Barcelona Liver Clinics:  Staging and Treatment</a:t>
            </a:r>
          </a:p>
        </p:txBody>
      </p:sp>
    </p:spTree>
    <p:extLst>
      <p:ext uri="{BB962C8B-B14F-4D97-AF65-F5344CB8AC3E}">
        <p14:creationId xmlns:p14="http://schemas.microsoft.com/office/powerpoint/2010/main" val="1716896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6"/>
          <p:cNvSpPr txBox="1">
            <a:spLocks noGrp="1" noChangeArrowheads="1"/>
          </p:cNvSpPr>
          <p:nvPr/>
        </p:nvSpPr>
        <p:spPr bwMode="auto">
          <a:xfrm>
            <a:off x="7010136" y="0"/>
            <a:ext cx="2133864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4" rIns="91426" bIns="45714"/>
          <a:lstStyle>
            <a:lvl1pPr defTabSz="1042988">
              <a:defRPr>
                <a:solidFill>
                  <a:srgbClr val="FFFF00"/>
                </a:solidFill>
                <a:latin typeface="Times New Roman" pitchFamily="18" charset="0"/>
              </a:defRPr>
            </a:lvl1pPr>
            <a:lvl2pPr marL="742950" indent="-285750" defTabSz="1042988">
              <a:defRPr>
                <a:solidFill>
                  <a:srgbClr val="FFFF00"/>
                </a:solidFill>
                <a:latin typeface="Times New Roman" pitchFamily="18" charset="0"/>
              </a:defRPr>
            </a:lvl2pPr>
            <a:lvl3pPr marL="1143000" indent="-228600" defTabSz="1042988">
              <a:defRPr>
                <a:solidFill>
                  <a:srgbClr val="FFFF00"/>
                </a:solidFill>
                <a:latin typeface="Times New Roman" pitchFamily="18" charset="0"/>
              </a:defRPr>
            </a:lvl3pPr>
            <a:lvl4pPr marL="1600200" indent="-228600" defTabSz="1042988">
              <a:defRPr>
                <a:solidFill>
                  <a:srgbClr val="FFFF00"/>
                </a:solidFill>
                <a:latin typeface="Times New Roman" pitchFamily="18" charset="0"/>
              </a:defRPr>
            </a:lvl4pPr>
            <a:lvl5pPr marL="2057400" indent="-228600" defTabSz="1042988">
              <a:defRPr>
                <a:solidFill>
                  <a:srgbClr val="FFFF00"/>
                </a:solidFill>
                <a:latin typeface="Times New Roman" pitchFamily="18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9pPr>
          </a:lstStyle>
          <a:p>
            <a:pPr algn="r"/>
            <a:fld id="{1403CDDE-F004-4EC8-9F49-C64BC56E3AD4}" type="slidenum">
              <a:rPr lang="en-US" altLang="en-US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pPr algn="r"/>
              <a:t>7</a:t>
            </a:fld>
            <a:endParaRPr lang="en-US" altLang="en-US" b="1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59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20266"/>
            <a:ext cx="9144000" cy="919758"/>
          </a:xfrm>
        </p:spPr>
        <p:txBody>
          <a:bodyPr lIns="91426" tIns="45714" rIns="91426" bIns="45714"/>
          <a:lstStyle/>
          <a:p>
            <a:pPr eaLnBrk="1" hangingPunct="1">
              <a:defRPr/>
            </a:pPr>
            <a:r>
              <a:rPr lang="en-US" sz="23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Angiogenesis Role in Tumor Growth</a:t>
            </a:r>
            <a:r>
              <a:rPr lang="en-US" sz="27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pic>
        <p:nvPicPr>
          <p:cNvPr id="8499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136" y="2056805"/>
            <a:ext cx="2133864" cy="3201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997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729" y="3504903"/>
            <a:ext cx="116417" cy="110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998" name="Picture 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3009F"/>
              </a:clrFrom>
              <a:clrTo>
                <a:srgbClr val="03009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60" b="3070"/>
          <a:stretch>
            <a:fillRect/>
          </a:stretch>
        </p:blipFill>
        <p:spPr bwMode="auto">
          <a:xfrm>
            <a:off x="1447271" y="2591099"/>
            <a:ext cx="686594" cy="66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999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136" y="2056805"/>
            <a:ext cx="2164292" cy="3201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5000" name="Text Box 7"/>
          <p:cNvSpPr txBox="1">
            <a:spLocks noChangeArrowheads="1"/>
          </p:cNvSpPr>
          <p:nvPr/>
        </p:nvSpPr>
        <p:spPr bwMode="gray">
          <a:xfrm>
            <a:off x="381000" y="3580805"/>
            <a:ext cx="825500" cy="397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4" tIns="44443" rIns="90474" bIns="44443">
            <a:spAutoFit/>
          </a:bodyPr>
          <a:lstStyle>
            <a:lvl1pPr defTabSz="1042988">
              <a:defRPr>
                <a:solidFill>
                  <a:srgbClr val="FFFF00"/>
                </a:solidFill>
                <a:latin typeface="Times New Roman" pitchFamily="18" charset="0"/>
              </a:defRPr>
            </a:lvl1pPr>
            <a:lvl2pPr marL="742950" indent="-285750" defTabSz="1042988">
              <a:defRPr>
                <a:solidFill>
                  <a:srgbClr val="FFFF00"/>
                </a:solidFill>
                <a:latin typeface="Times New Roman" pitchFamily="18" charset="0"/>
              </a:defRPr>
            </a:lvl2pPr>
            <a:lvl3pPr marL="1143000" indent="-228600" defTabSz="1042988">
              <a:defRPr>
                <a:solidFill>
                  <a:srgbClr val="FFFF00"/>
                </a:solidFill>
                <a:latin typeface="Times New Roman" pitchFamily="18" charset="0"/>
              </a:defRPr>
            </a:lvl3pPr>
            <a:lvl4pPr marL="1600200" indent="-228600" defTabSz="1042988">
              <a:defRPr>
                <a:solidFill>
                  <a:srgbClr val="FFFF00"/>
                </a:solidFill>
                <a:latin typeface="Times New Roman" pitchFamily="18" charset="0"/>
              </a:defRPr>
            </a:lvl4pPr>
            <a:lvl5pPr marL="2057400" indent="-228600" defTabSz="1042988">
              <a:defRPr>
                <a:solidFill>
                  <a:srgbClr val="FFFF00"/>
                </a:solidFill>
                <a:latin typeface="Times New Roman" pitchFamily="18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9pPr>
          </a:lstStyle>
          <a:p>
            <a:pPr>
              <a:lnSpc>
                <a:spcPts val="1203"/>
              </a:lnSpc>
            </a:pPr>
            <a:r>
              <a:rPr lang="en-US" altLang="en-US" sz="1200" b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Somatic </a:t>
            </a:r>
          </a:p>
          <a:p>
            <a:pPr>
              <a:lnSpc>
                <a:spcPts val="1203"/>
              </a:lnSpc>
            </a:pPr>
            <a:r>
              <a:rPr lang="en-US" altLang="en-US" sz="1200" b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mutation</a:t>
            </a:r>
          </a:p>
        </p:txBody>
      </p:sp>
      <p:sp>
        <p:nvSpPr>
          <p:cNvPr id="85001" name="Text Box 8"/>
          <p:cNvSpPr txBox="1">
            <a:spLocks noChangeArrowheads="1"/>
          </p:cNvSpPr>
          <p:nvPr/>
        </p:nvSpPr>
        <p:spPr bwMode="gray">
          <a:xfrm>
            <a:off x="1232958" y="3504903"/>
            <a:ext cx="889640" cy="551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74" tIns="44443" rIns="90474" bIns="44443">
            <a:spAutoFit/>
          </a:bodyPr>
          <a:lstStyle>
            <a:lvl1pPr defTabSz="1042988">
              <a:defRPr>
                <a:solidFill>
                  <a:srgbClr val="FFFF00"/>
                </a:solidFill>
                <a:latin typeface="Times New Roman" pitchFamily="18" charset="0"/>
              </a:defRPr>
            </a:lvl1pPr>
            <a:lvl2pPr marL="742950" indent="-285750" defTabSz="1042988">
              <a:defRPr>
                <a:solidFill>
                  <a:srgbClr val="FFFF00"/>
                </a:solidFill>
                <a:latin typeface="Times New Roman" pitchFamily="18" charset="0"/>
              </a:defRPr>
            </a:lvl2pPr>
            <a:lvl3pPr marL="1143000" indent="-228600" defTabSz="1042988">
              <a:defRPr>
                <a:solidFill>
                  <a:srgbClr val="FFFF00"/>
                </a:solidFill>
                <a:latin typeface="Times New Roman" pitchFamily="18" charset="0"/>
              </a:defRPr>
            </a:lvl3pPr>
            <a:lvl4pPr marL="1600200" indent="-228600" defTabSz="1042988">
              <a:defRPr>
                <a:solidFill>
                  <a:srgbClr val="FFFF00"/>
                </a:solidFill>
                <a:latin typeface="Times New Roman" pitchFamily="18" charset="0"/>
              </a:defRPr>
            </a:lvl4pPr>
            <a:lvl5pPr marL="2057400" indent="-228600" defTabSz="1042988">
              <a:defRPr>
                <a:solidFill>
                  <a:srgbClr val="FFFF00"/>
                </a:solidFill>
                <a:latin typeface="Times New Roman" pitchFamily="18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9pPr>
          </a:lstStyle>
          <a:p>
            <a:pPr>
              <a:lnSpc>
                <a:spcPts val="1203"/>
              </a:lnSpc>
            </a:pPr>
            <a:r>
              <a:rPr lang="en-US" altLang="en-US" sz="1200" b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Small</a:t>
            </a:r>
            <a:br>
              <a:rPr lang="en-US" altLang="en-US" sz="1200" b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en-US" altLang="en-US" sz="1200" b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avascular</a:t>
            </a:r>
          </a:p>
          <a:p>
            <a:pPr>
              <a:lnSpc>
                <a:spcPts val="1203"/>
              </a:lnSpc>
            </a:pPr>
            <a:r>
              <a:rPr lang="en-US" altLang="en-US" sz="1200" b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tumor</a:t>
            </a:r>
          </a:p>
        </p:txBody>
      </p:sp>
      <p:sp>
        <p:nvSpPr>
          <p:cNvPr id="85002" name="Text Box 9"/>
          <p:cNvSpPr txBox="1">
            <a:spLocks noChangeArrowheads="1"/>
          </p:cNvSpPr>
          <p:nvPr/>
        </p:nvSpPr>
        <p:spPr bwMode="gray">
          <a:xfrm>
            <a:off x="2819136" y="5258098"/>
            <a:ext cx="2210593" cy="551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4" tIns="44443" rIns="90474" bIns="44443">
            <a:spAutoFit/>
          </a:bodyPr>
          <a:lstStyle>
            <a:lvl1pPr defTabSz="1042988">
              <a:defRPr>
                <a:solidFill>
                  <a:srgbClr val="FFFF00"/>
                </a:solidFill>
                <a:latin typeface="Times New Roman" pitchFamily="18" charset="0"/>
              </a:defRPr>
            </a:lvl1pPr>
            <a:lvl2pPr marL="742950" indent="-285750" defTabSz="1042988">
              <a:defRPr>
                <a:solidFill>
                  <a:srgbClr val="FFFF00"/>
                </a:solidFill>
                <a:latin typeface="Times New Roman" pitchFamily="18" charset="0"/>
              </a:defRPr>
            </a:lvl2pPr>
            <a:lvl3pPr marL="1143000" indent="-228600" defTabSz="1042988">
              <a:defRPr>
                <a:solidFill>
                  <a:srgbClr val="FFFF00"/>
                </a:solidFill>
                <a:latin typeface="Times New Roman" pitchFamily="18" charset="0"/>
              </a:defRPr>
            </a:lvl3pPr>
            <a:lvl4pPr marL="1600200" indent="-228600" defTabSz="1042988">
              <a:defRPr>
                <a:solidFill>
                  <a:srgbClr val="FFFF00"/>
                </a:solidFill>
                <a:latin typeface="Times New Roman" pitchFamily="18" charset="0"/>
              </a:defRPr>
            </a:lvl4pPr>
            <a:lvl5pPr marL="2057400" indent="-228600" defTabSz="1042988">
              <a:defRPr>
                <a:solidFill>
                  <a:srgbClr val="FFFF00"/>
                </a:solidFill>
                <a:latin typeface="Times New Roman" pitchFamily="18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9pPr>
          </a:lstStyle>
          <a:p>
            <a:pPr>
              <a:lnSpc>
                <a:spcPts val="1203"/>
              </a:lnSpc>
            </a:pPr>
            <a:r>
              <a:rPr lang="en-US" altLang="en-US" sz="1200" b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Tumor secretion of angiogenic factors stimulates angiogenesis</a:t>
            </a:r>
          </a:p>
        </p:txBody>
      </p:sp>
      <p:sp>
        <p:nvSpPr>
          <p:cNvPr id="85003" name="Text Box 10"/>
          <p:cNvSpPr txBox="1">
            <a:spLocks noChangeArrowheads="1"/>
          </p:cNvSpPr>
          <p:nvPr/>
        </p:nvSpPr>
        <p:spPr bwMode="gray">
          <a:xfrm>
            <a:off x="6019271" y="5334001"/>
            <a:ext cx="2140479" cy="397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74" tIns="44443" rIns="90474" bIns="44443">
            <a:spAutoFit/>
          </a:bodyPr>
          <a:lstStyle>
            <a:lvl1pPr defTabSz="1042988">
              <a:defRPr>
                <a:solidFill>
                  <a:srgbClr val="FFFF00"/>
                </a:solidFill>
                <a:latin typeface="Times New Roman" pitchFamily="18" charset="0"/>
              </a:defRPr>
            </a:lvl1pPr>
            <a:lvl2pPr marL="742950" indent="-285750" defTabSz="1042988">
              <a:defRPr>
                <a:solidFill>
                  <a:srgbClr val="FFFF00"/>
                </a:solidFill>
                <a:latin typeface="Times New Roman" pitchFamily="18" charset="0"/>
              </a:defRPr>
            </a:lvl2pPr>
            <a:lvl3pPr marL="1143000" indent="-228600" defTabSz="1042988">
              <a:defRPr>
                <a:solidFill>
                  <a:srgbClr val="FFFF00"/>
                </a:solidFill>
                <a:latin typeface="Times New Roman" pitchFamily="18" charset="0"/>
              </a:defRPr>
            </a:lvl3pPr>
            <a:lvl4pPr marL="1600200" indent="-228600" defTabSz="1042988">
              <a:defRPr>
                <a:solidFill>
                  <a:srgbClr val="FFFF00"/>
                </a:solidFill>
                <a:latin typeface="Times New Roman" pitchFamily="18" charset="0"/>
              </a:defRPr>
            </a:lvl4pPr>
            <a:lvl5pPr marL="2057400" indent="-228600" defTabSz="1042988">
              <a:defRPr>
                <a:solidFill>
                  <a:srgbClr val="FFFF00"/>
                </a:solidFill>
                <a:latin typeface="Times New Roman" pitchFamily="18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9pPr>
          </a:lstStyle>
          <a:p>
            <a:pPr>
              <a:lnSpc>
                <a:spcPts val="1203"/>
              </a:lnSpc>
            </a:pPr>
            <a:r>
              <a:rPr lang="en-US" altLang="en-US" sz="1200" b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Rapid tumor growth and metastasis</a:t>
            </a:r>
          </a:p>
        </p:txBody>
      </p:sp>
      <p:grpSp>
        <p:nvGrpSpPr>
          <p:cNvPr id="85004" name="Group 11"/>
          <p:cNvGrpSpPr>
            <a:grpSpLocks/>
          </p:cNvGrpSpPr>
          <p:nvPr/>
        </p:nvGrpSpPr>
        <p:grpSpPr bwMode="auto">
          <a:xfrm>
            <a:off x="457729" y="2437805"/>
            <a:ext cx="608542" cy="762000"/>
            <a:chOff x="216" y="2232"/>
            <a:chExt cx="334" cy="310"/>
          </a:xfrm>
        </p:grpSpPr>
        <p:sp>
          <p:nvSpPr>
            <p:cNvPr id="85023" name="AutoShape 12"/>
            <p:cNvSpPr>
              <a:spLocks noChangeArrowheads="1"/>
            </p:cNvSpPr>
            <p:nvPr/>
          </p:nvSpPr>
          <p:spPr bwMode="auto">
            <a:xfrm>
              <a:off x="216" y="2232"/>
              <a:ext cx="334" cy="310"/>
            </a:xfrm>
            <a:prstGeom prst="irregularSeal2">
              <a:avLst/>
            </a:prstGeom>
            <a:gradFill rotWithShape="1">
              <a:gsLst>
                <a:gs pos="0">
                  <a:schemeClr val="tx2"/>
                </a:gs>
                <a:gs pos="100000">
                  <a:srgbClr val="FFA800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857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4493" tIns="52247" rIns="104493" bIns="52247" anchor="ctr"/>
            <a:lstStyle>
              <a:lvl1pPr defTabSz="1042988">
                <a:defRPr>
                  <a:solidFill>
                    <a:srgbClr val="FFFF00"/>
                  </a:solidFill>
                  <a:latin typeface="Times New Roman" pitchFamily="18" charset="0"/>
                </a:defRPr>
              </a:lvl1pPr>
              <a:lvl2pPr marL="742950" indent="-285750" defTabSz="1042988">
                <a:defRPr>
                  <a:solidFill>
                    <a:srgbClr val="FFFF00"/>
                  </a:solidFill>
                  <a:latin typeface="Times New Roman" pitchFamily="18" charset="0"/>
                </a:defRPr>
              </a:lvl2pPr>
              <a:lvl3pPr marL="1143000" indent="-228600" defTabSz="1042988">
                <a:defRPr>
                  <a:solidFill>
                    <a:srgbClr val="FFFF00"/>
                  </a:solidFill>
                  <a:latin typeface="Times New Roman" pitchFamily="18" charset="0"/>
                </a:defRPr>
              </a:lvl3pPr>
              <a:lvl4pPr marL="1600200" indent="-228600" defTabSz="1042988">
                <a:defRPr>
                  <a:solidFill>
                    <a:srgbClr val="FFFF00"/>
                  </a:solidFill>
                  <a:latin typeface="Times New Roman" pitchFamily="18" charset="0"/>
                </a:defRPr>
              </a:lvl4pPr>
              <a:lvl5pPr marL="2057400" indent="-228600" defTabSz="1042988">
                <a:defRPr>
                  <a:solidFill>
                    <a:srgbClr val="FFFF00"/>
                  </a:solidFill>
                  <a:latin typeface="Times New Roman" pitchFamily="18" charset="0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9pPr>
            </a:lstStyle>
            <a:p>
              <a:endParaRPr lang="en-US" altLang="en-US" sz="120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5024" name="Group 13"/>
            <p:cNvGrpSpPr>
              <a:grpSpLocks/>
            </p:cNvGrpSpPr>
            <p:nvPr/>
          </p:nvGrpSpPr>
          <p:grpSpPr bwMode="auto">
            <a:xfrm>
              <a:off x="312" y="2317"/>
              <a:ext cx="126" cy="143"/>
              <a:chOff x="210" y="1935"/>
              <a:chExt cx="126" cy="143"/>
            </a:xfrm>
          </p:grpSpPr>
          <p:sp>
            <p:nvSpPr>
              <p:cNvPr id="85025" name="Freeform 14"/>
              <p:cNvSpPr>
                <a:spLocks/>
              </p:cNvSpPr>
              <p:nvPr/>
            </p:nvSpPr>
            <p:spPr bwMode="auto">
              <a:xfrm>
                <a:off x="210" y="1935"/>
                <a:ext cx="126" cy="143"/>
              </a:xfrm>
              <a:custGeom>
                <a:avLst/>
                <a:gdLst>
                  <a:gd name="T0" fmla="*/ 90 w 126"/>
                  <a:gd name="T1" fmla="*/ 11 h 143"/>
                  <a:gd name="T2" fmla="*/ 120 w 126"/>
                  <a:gd name="T3" fmla="*/ 35 h 143"/>
                  <a:gd name="T4" fmla="*/ 126 w 126"/>
                  <a:gd name="T5" fmla="*/ 53 h 143"/>
                  <a:gd name="T6" fmla="*/ 110 w 126"/>
                  <a:gd name="T7" fmla="*/ 109 h 143"/>
                  <a:gd name="T8" fmla="*/ 100 w 126"/>
                  <a:gd name="T9" fmla="*/ 133 h 143"/>
                  <a:gd name="T10" fmla="*/ 80 w 126"/>
                  <a:gd name="T11" fmla="*/ 143 h 143"/>
                  <a:gd name="T12" fmla="*/ 56 w 126"/>
                  <a:gd name="T13" fmla="*/ 141 h 143"/>
                  <a:gd name="T14" fmla="*/ 6 w 126"/>
                  <a:gd name="T15" fmla="*/ 75 h 143"/>
                  <a:gd name="T16" fmla="*/ 0 w 126"/>
                  <a:gd name="T17" fmla="*/ 57 h 143"/>
                  <a:gd name="T18" fmla="*/ 4 w 126"/>
                  <a:gd name="T19" fmla="*/ 37 h 143"/>
                  <a:gd name="T20" fmla="*/ 90 w 126"/>
                  <a:gd name="T21" fmla="*/ 11 h 14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26"/>
                  <a:gd name="T34" fmla="*/ 0 h 143"/>
                  <a:gd name="T35" fmla="*/ 126 w 126"/>
                  <a:gd name="T36" fmla="*/ 143 h 14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26" h="143">
                    <a:moveTo>
                      <a:pt x="90" y="11"/>
                    </a:moveTo>
                    <a:cubicBezTo>
                      <a:pt x="102" y="14"/>
                      <a:pt x="115" y="23"/>
                      <a:pt x="120" y="35"/>
                    </a:cubicBezTo>
                    <a:cubicBezTo>
                      <a:pt x="123" y="41"/>
                      <a:pt x="126" y="53"/>
                      <a:pt x="126" y="53"/>
                    </a:cubicBezTo>
                    <a:cubicBezTo>
                      <a:pt x="122" y="109"/>
                      <a:pt x="122" y="72"/>
                      <a:pt x="110" y="109"/>
                    </a:cubicBezTo>
                    <a:cubicBezTo>
                      <a:pt x="108" y="115"/>
                      <a:pt x="106" y="128"/>
                      <a:pt x="100" y="133"/>
                    </a:cubicBezTo>
                    <a:cubicBezTo>
                      <a:pt x="95" y="138"/>
                      <a:pt x="86" y="139"/>
                      <a:pt x="80" y="143"/>
                    </a:cubicBezTo>
                    <a:cubicBezTo>
                      <a:pt x="72" y="142"/>
                      <a:pt x="64" y="143"/>
                      <a:pt x="56" y="141"/>
                    </a:cubicBezTo>
                    <a:cubicBezTo>
                      <a:pt x="36" y="137"/>
                      <a:pt x="20" y="89"/>
                      <a:pt x="6" y="75"/>
                    </a:cubicBezTo>
                    <a:cubicBezTo>
                      <a:pt x="4" y="69"/>
                      <a:pt x="0" y="57"/>
                      <a:pt x="0" y="57"/>
                    </a:cubicBezTo>
                    <a:cubicBezTo>
                      <a:pt x="0" y="56"/>
                      <a:pt x="1" y="41"/>
                      <a:pt x="4" y="37"/>
                    </a:cubicBezTo>
                    <a:cubicBezTo>
                      <a:pt x="19" y="15"/>
                      <a:pt x="67" y="0"/>
                      <a:pt x="90" y="1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E4AFA0"/>
                  </a:gs>
                  <a:gs pos="100000">
                    <a:srgbClr val="6A514A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04493" tIns="52247" rIns="104493" bIns="52247"/>
              <a:lstStyle/>
              <a:p>
                <a:endParaRPr lang="en-US"/>
              </a:p>
            </p:txBody>
          </p:sp>
          <p:sp>
            <p:nvSpPr>
              <p:cNvPr id="85026" name="Freeform 15"/>
              <p:cNvSpPr>
                <a:spLocks/>
              </p:cNvSpPr>
              <p:nvPr/>
            </p:nvSpPr>
            <p:spPr bwMode="auto">
              <a:xfrm>
                <a:off x="245" y="1978"/>
                <a:ext cx="49" cy="42"/>
              </a:xfrm>
              <a:custGeom>
                <a:avLst/>
                <a:gdLst>
                  <a:gd name="T0" fmla="*/ 33 w 49"/>
                  <a:gd name="T1" fmla="*/ 0 h 42"/>
                  <a:gd name="T2" fmla="*/ 49 w 49"/>
                  <a:gd name="T3" fmla="*/ 20 h 42"/>
                  <a:gd name="T4" fmla="*/ 35 w 49"/>
                  <a:gd name="T5" fmla="*/ 42 h 42"/>
                  <a:gd name="T6" fmla="*/ 33 w 49"/>
                  <a:gd name="T7" fmla="*/ 0 h 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9"/>
                  <a:gd name="T13" fmla="*/ 0 h 42"/>
                  <a:gd name="T14" fmla="*/ 49 w 49"/>
                  <a:gd name="T15" fmla="*/ 42 h 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9" h="42">
                    <a:moveTo>
                      <a:pt x="33" y="0"/>
                    </a:moveTo>
                    <a:cubicBezTo>
                      <a:pt x="43" y="3"/>
                      <a:pt x="46" y="11"/>
                      <a:pt x="49" y="20"/>
                    </a:cubicBezTo>
                    <a:cubicBezTo>
                      <a:pt x="47" y="33"/>
                      <a:pt x="48" y="38"/>
                      <a:pt x="35" y="42"/>
                    </a:cubicBezTo>
                    <a:cubicBezTo>
                      <a:pt x="0" y="38"/>
                      <a:pt x="8" y="13"/>
                      <a:pt x="33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9C787F"/>
                  </a:gs>
                  <a:gs pos="100000">
                    <a:srgbClr val="48383B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104493" tIns="52247" rIns="104493" bIns="52247"/>
              <a:lstStyle/>
              <a:p>
                <a:endParaRPr lang="en-US"/>
              </a:p>
            </p:txBody>
          </p:sp>
        </p:grpSp>
      </p:grpSp>
      <p:pic>
        <p:nvPicPr>
          <p:cNvPr id="85005" name="Picture 1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865" y="3961805"/>
            <a:ext cx="268552" cy="206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006" name="Picture 1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865" y="3429000"/>
            <a:ext cx="268552" cy="206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007" name="Picture 1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865" y="3810000"/>
            <a:ext cx="268552" cy="206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008" name="Picture 1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271" y="3429000"/>
            <a:ext cx="268553" cy="206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009" name="Picture 2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865" y="3961805"/>
            <a:ext cx="268552" cy="206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010" name="Picture 2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730" y="4191000"/>
            <a:ext cx="267229" cy="206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011" name="Picture 2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865" y="4039196"/>
            <a:ext cx="268552" cy="205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012" name="Picture 2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810000"/>
            <a:ext cx="268553" cy="206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013" name="Picture 2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266903"/>
            <a:ext cx="268553" cy="206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014" name="Picture 2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271" y="3885903"/>
            <a:ext cx="268553" cy="206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5015" name="Text Box 26"/>
          <p:cNvSpPr txBox="1">
            <a:spLocks noChangeArrowheads="1"/>
          </p:cNvSpPr>
          <p:nvPr/>
        </p:nvSpPr>
        <p:spPr bwMode="auto">
          <a:xfrm>
            <a:off x="0" y="6581014"/>
            <a:ext cx="9144000" cy="27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4" rIns="91426" bIns="45714" anchor="b">
            <a:spAutoFit/>
          </a:bodyPr>
          <a:lstStyle>
            <a:lvl1pPr defTabSz="1042988">
              <a:defRPr>
                <a:solidFill>
                  <a:srgbClr val="FFFF00"/>
                </a:solidFill>
                <a:latin typeface="Times New Roman" pitchFamily="18" charset="0"/>
              </a:defRPr>
            </a:lvl1pPr>
            <a:lvl2pPr marL="742950" indent="-285750" defTabSz="1042988">
              <a:defRPr>
                <a:solidFill>
                  <a:srgbClr val="FFFF00"/>
                </a:solidFill>
                <a:latin typeface="Times New Roman" pitchFamily="18" charset="0"/>
              </a:defRPr>
            </a:lvl2pPr>
            <a:lvl3pPr marL="1143000" indent="-228600" defTabSz="1042988">
              <a:defRPr>
                <a:solidFill>
                  <a:srgbClr val="FFFF00"/>
                </a:solidFill>
                <a:latin typeface="Times New Roman" pitchFamily="18" charset="0"/>
              </a:defRPr>
            </a:lvl3pPr>
            <a:lvl4pPr marL="1600200" indent="-228600" defTabSz="1042988">
              <a:defRPr>
                <a:solidFill>
                  <a:srgbClr val="FFFF00"/>
                </a:solidFill>
                <a:latin typeface="Times New Roman" pitchFamily="18" charset="0"/>
              </a:defRPr>
            </a:lvl4pPr>
            <a:lvl5pPr marL="2057400" indent="-228600" defTabSz="1042988">
              <a:defRPr>
                <a:solidFill>
                  <a:srgbClr val="FFFF00"/>
                </a:solidFill>
                <a:latin typeface="Times New Roman" pitchFamily="18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200">
                <a:latin typeface="Arial" pitchFamily="34" charset="0"/>
                <a:cs typeface="Arial" pitchFamily="34" charset="0"/>
              </a:rPr>
              <a:t>Carmeliet J and Jain RK. </a:t>
            </a:r>
            <a:r>
              <a:rPr lang="en-US" altLang="en-US" sz="1200" i="1">
                <a:latin typeface="Arial" pitchFamily="34" charset="0"/>
                <a:cs typeface="Arial" pitchFamily="34" charset="0"/>
              </a:rPr>
              <a:t>Nature</a:t>
            </a:r>
            <a:r>
              <a:rPr lang="en-US" altLang="en-US" sz="1200">
                <a:latin typeface="Arial" pitchFamily="34" charset="0"/>
                <a:cs typeface="Arial" pitchFamily="34" charset="0"/>
              </a:rPr>
              <a:t>. 2000;407(6801):249-257; Bergers B and Benjamin LE. </a:t>
            </a:r>
            <a:r>
              <a:rPr lang="en-US" altLang="en-US" sz="1200" i="1">
                <a:latin typeface="Arial" pitchFamily="34" charset="0"/>
                <a:cs typeface="Arial" pitchFamily="34" charset="0"/>
              </a:rPr>
              <a:t>Nat Rev Cancer</a:t>
            </a:r>
            <a:r>
              <a:rPr lang="en-US" altLang="en-US" sz="1200">
                <a:latin typeface="Arial" pitchFamily="34" charset="0"/>
                <a:cs typeface="Arial" pitchFamily="34" charset="0"/>
              </a:rPr>
              <a:t>. 2003;3(6):401-410.</a:t>
            </a:r>
          </a:p>
        </p:txBody>
      </p:sp>
      <p:sp>
        <p:nvSpPr>
          <p:cNvPr id="85016" name="Line 27"/>
          <p:cNvSpPr>
            <a:spLocks noChangeShapeType="1"/>
          </p:cNvSpPr>
          <p:nvPr/>
        </p:nvSpPr>
        <p:spPr bwMode="auto">
          <a:xfrm>
            <a:off x="2286000" y="1599903"/>
            <a:ext cx="0" cy="4496097"/>
          </a:xfrm>
          <a:prstGeom prst="line">
            <a:avLst/>
          </a:prstGeom>
          <a:noFill/>
          <a:ln w="9525">
            <a:solidFill>
              <a:schemeClr val="bg1"/>
            </a:solidFill>
            <a:prstDash val="dash"/>
            <a:round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006" tIns="40003" rIns="80006" bIns="40003"/>
          <a:lstStyle/>
          <a:p>
            <a:endParaRPr lang="en-US"/>
          </a:p>
        </p:txBody>
      </p:sp>
      <p:sp>
        <p:nvSpPr>
          <p:cNvPr id="85017" name="AutoShape 28"/>
          <p:cNvSpPr>
            <a:spLocks noChangeArrowheads="1"/>
          </p:cNvSpPr>
          <p:nvPr/>
        </p:nvSpPr>
        <p:spPr bwMode="auto">
          <a:xfrm>
            <a:off x="1066271" y="2571973"/>
            <a:ext cx="370417" cy="684163"/>
          </a:xfrm>
          <a:prstGeom prst="rightArrow">
            <a:avLst>
              <a:gd name="adj1" fmla="val 40222"/>
              <a:gd name="adj2" fmla="val 34236"/>
            </a:avLst>
          </a:prstGeom>
          <a:gradFill rotWithShape="0">
            <a:gsLst>
              <a:gs pos="0">
                <a:srgbClr val="576869"/>
              </a:gs>
              <a:gs pos="100000">
                <a:schemeClr val="accent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4" rIns="91426" bIns="45714" anchor="ctr">
            <a:spAutoFit/>
          </a:bodyPr>
          <a:lstStyle>
            <a:lvl1pPr defTabSz="1042988">
              <a:defRPr>
                <a:solidFill>
                  <a:srgbClr val="FFFF00"/>
                </a:solidFill>
                <a:latin typeface="Times New Roman" pitchFamily="18" charset="0"/>
              </a:defRPr>
            </a:lvl1pPr>
            <a:lvl2pPr marL="742950" indent="-285750" defTabSz="1042988">
              <a:defRPr>
                <a:solidFill>
                  <a:srgbClr val="FFFF00"/>
                </a:solidFill>
                <a:latin typeface="Times New Roman" pitchFamily="18" charset="0"/>
              </a:defRPr>
            </a:lvl2pPr>
            <a:lvl3pPr marL="1143000" indent="-228600" defTabSz="1042988">
              <a:defRPr>
                <a:solidFill>
                  <a:srgbClr val="FFFF00"/>
                </a:solidFill>
                <a:latin typeface="Times New Roman" pitchFamily="18" charset="0"/>
              </a:defRPr>
            </a:lvl3pPr>
            <a:lvl4pPr marL="1600200" indent="-228600" defTabSz="1042988">
              <a:defRPr>
                <a:solidFill>
                  <a:srgbClr val="FFFF00"/>
                </a:solidFill>
                <a:latin typeface="Times New Roman" pitchFamily="18" charset="0"/>
              </a:defRPr>
            </a:lvl4pPr>
            <a:lvl5pPr marL="2057400" indent="-228600" defTabSz="1042988">
              <a:defRPr>
                <a:solidFill>
                  <a:srgbClr val="FFFF00"/>
                </a:solidFill>
                <a:latin typeface="Times New Roman" pitchFamily="18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9pPr>
          </a:lstStyle>
          <a:p>
            <a:endParaRPr lang="en-US" altLang="en-US" sz="120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5018" name="AutoShape 29"/>
          <p:cNvSpPr>
            <a:spLocks noChangeArrowheads="1"/>
          </p:cNvSpPr>
          <p:nvPr/>
        </p:nvSpPr>
        <p:spPr bwMode="auto">
          <a:xfrm>
            <a:off x="2286000" y="5867026"/>
            <a:ext cx="6391011" cy="550223"/>
          </a:xfrm>
          <a:prstGeom prst="rightArrow">
            <a:avLst>
              <a:gd name="adj1" fmla="val 50000"/>
              <a:gd name="adj2" fmla="val 355515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26" tIns="45714" rIns="91426" bIns="45714" anchor="ctr">
            <a:spAutoFit/>
          </a:bodyPr>
          <a:lstStyle>
            <a:lvl1pPr defTabSz="1042988">
              <a:defRPr>
                <a:solidFill>
                  <a:srgbClr val="FFFF00"/>
                </a:solidFill>
                <a:latin typeface="Times New Roman" pitchFamily="18" charset="0"/>
              </a:defRPr>
            </a:lvl1pPr>
            <a:lvl2pPr marL="742950" indent="-285750" defTabSz="1042988">
              <a:defRPr>
                <a:solidFill>
                  <a:srgbClr val="FFFF00"/>
                </a:solidFill>
                <a:latin typeface="Times New Roman" pitchFamily="18" charset="0"/>
              </a:defRPr>
            </a:lvl2pPr>
            <a:lvl3pPr marL="1143000" indent="-228600" defTabSz="1042988">
              <a:defRPr>
                <a:solidFill>
                  <a:srgbClr val="FFFF00"/>
                </a:solidFill>
                <a:latin typeface="Times New Roman" pitchFamily="18" charset="0"/>
              </a:defRPr>
            </a:lvl3pPr>
            <a:lvl4pPr marL="1600200" indent="-228600" defTabSz="1042988">
              <a:defRPr>
                <a:solidFill>
                  <a:srgbClr val="FFFF00"/>
                </a:solidFill>
                <a:latin typeface="Times New Roman" pitchFamily="18" charset="0"/>
              </a:defRPr>
            </a:lvl4pPr>
            <a:lvl5pPr marL="2057400" indent="-228600" defTabSz="1042988">
              <a:defRPr>
                <a:solidFill>
                  <a:srgbClr val="FFFF00"/>
                </a:solidFill>
                <a:latin typeface="Times New Roman" pitchFamily="18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9pPr>
          </a:lstStyle>
          <a:p>
            <a:endParaRPr lang="en-US" altLang="en-US" sz="120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5019" name="Text Box 30"/>
          <p:cNvSpPr txBox="1">
            <a:spLocks noChangeArrowheads="1"/>
          </p:cNvSpPr>
          <p:nvPr/>
        </p:nvSpPr>
        <p:spPr bwMode="auto">
          <a:xfrm>
            <a:off x="4114271" y="5944195"/>
            <a:ext cx="2223657" cy="369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>
            <a:spAutoFit/>
          </a:bodyPr>
          <a:lstStyle>
            <a:lvl1pPr defTabSz="1042988">
              <a:defRPr>
                <a:solidFill>
                  <a:srgbClr val="FFFF00"/>
                </a:solidFill>
                <a:latin typeface="Times New Roman" pitchFamily="18" charset="0"/>
              </a:defRPr>
            </a:lvl1pPr>
            <a:lvl2pPr marL="742950" indent="-285750" defTabSz="1042988">
              <a:defRPr>
                <a:solidFill>
                  <a:srgbClr val="FFFF00"/>
                </a:solidFill>
                <a:latin typeface="Times New Roman" pitchFamily="18" charset="0"/>
              </a:defRPr>
            </a:lvl2pPr>
            <a:lvl3pPr marL="1143000" indent="-228600" defTabSz="1042988">
              <a:defRPr>
                <a:solidFill>
                  <a:srgbClr val="FFFF00"/>
                </a:solidFill>
                <a:latin typeface="Times New Roman" pitchFamily="18" charset="0"/>
              </a:defRPr>
            </a:lvl3pPr>
            <a:lvl4pPr marL="1600200" indent="-228600" defTabSz="1042988">
              <a:defRPr>
                <a:solidFill>
                  <a:srgbClr val="FFFF00"/>
                </a:solidFill>
                <a:latin typeface="Times New Roman" pitchFamily="18" charset="0"/>
              </a:defRPr>
            </a:lvl4pPr>
            <a:lvl5pPr marL="2057400" indent="-228600" defTabSz="1042988">
              <a:defRPr>
                <a:solidFill>
                  <a:srgbClr val="FFFF00"/>
                </a:solidFill>
                <a:latin typeface="Times New Roman" pitchFamily="18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9pPr>
          </a:lstStyle>
          <a:p>
            <a:r>
              <a:rPr lang="en-US" altLang="en-US" b="1">
                <a:latin typeface="Arial" pitchFamily="34" charset="0"/>
                <a:cs typeface="Arial" pitchFamily="34" charset="0"/>
              </a:rPr>
              <a:t>Angiogenic switch</a:t>
            </a:r>
          </a:p>
        </p:txBody>
      </p:sp>
      <p:sp>
        <p:nvSpPr>
          <p:cNvPr id="85020" name="Text Box 31"/>
          <p:cNvSpPr txBox="1">
            <a:spLocks noChangeArrowheads="1"/>
          </p:cNvSpPr>
          <p:nvPr/>
        </p:nvSpPr>
        <p:spPr bwMode="auto">
          <a:xfrm>
            <a:off x="533136" y="1675805"/>
            <a:ext cx="1410229" cy="369320"/>
          </a:xfrm>
          <a:prstGeom prst="rect">
            <a:avLst/>
          </a:prstGeom>
          <a:solidFill>
            <a:srgbClr val="333399">
              <a:alpha val="45097"/>
            </a:srgbClr>
          </a:solidFill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lIns="91426" tIns="45714" rIns="91426" bIns="45714" anchorCtr="1">
            <a:spAutoFit/>
          </a:bodyPr>
          <a:lstStyle>
            <a:lvl1pPr marL="138113" indent="-138113" defTabSz="869950">
              <a:defRPr>
                <a:solidFill>
                  <a:srgbClr val="FFFF00"/>
                </a:solidFill>
                <a:latin typeface="Times New Roman" pitchFamily="18" charset="0"/>
              </a:defRPr>
            </a:lvl1pPr>
            <a:lvl2pPr marL="742950" indent="-285750" defTabSz="869950">
              <a:defRPr>
                <a:solidFill>
                  <a:srgbClr val="FFFF00"/>
                </a:solidFill>
                <a:latin typeface="Times New Roman" pitchFamily="18" charset="0"/>
              </a:defRPr>
            </a:lvl2pPr>
            <a:lvl3pPr marL="1143000" indent="-228600" defTabSz="869950">
              <a:defRPr>
                <a:solidFill>
                  <a:srgbClr val="FFFF00"/>
                </a:solidFill>
                <a:latin typeface="Times New Roman" pitchFamily="18" charset="0"/>
              </a:defRPr>
            </a:lvl3pPr>
            <a:lvl4pPr marL="1600200" indent="-228600" defTabSz="869950">
              <a:defRPr>
                <a:solidFill>
                  <a:srgbClr val="FFFF00"/>
                </a:solidFill>
                <a:latin typeface="Times New Roman" pitchFamily="18" charset="0"/>
              </a:defRPr>
            </a:lvl4pPr>
            <a:lvl5pPr marL="2057400" indent="-228600" defTabSz="869950">
              <a:defRPr>
                <a:solidFill>
                  <a:srgbClr val="FFFF00"/>
                </a:solidFill>
                <a:latin typeface="Times New Roman" pitchFamily="18" charset="0"/>
              </a:defRPr>
            </a:lvl5pPr>
            <a:lvl6pPr marL="2514600" indent="-228600" defTabSz="869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6pPr>
            <a:lvl7pPr marL="2971800" indent="-228600" defTabSz="869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7pPr>
            <a:lvl8pPr marL="3429000" indent="-228600" defTabSz="869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8pPr>
            <a:lvl9pPr marL="3886200" indent="-228600" defTabSz="869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Initiation</a:t>
            </a:r>
          </a:p>
        </p:txBody>
      </p:sp>
      <p:sp>
        <p:nvSpPr>
          <p:cNvPr id="85021" name="Text Box 32"/>
          <p:cNvSpPr txBox="1">
            <a:spLocks noChangeArrowheads="1"/>
          </p:cNvSpPr>
          <p:nvPr/>
        </p:nvSpPr>
        <p:spPr bwMode="auto">
          <a:xfrm>
            <a:off x="2819136" y="1675805"/>
            <a:ext cx="2133864" cy="369320"/>
          </a:xfrm>
          <a:prstGeom prst="rect">
            <a:avLst/>
          </a:prstGeom>
          <a:solidFill>
            <a:srgbClr val="333399">
              <a:alpha val="45097"/>
            </a:srgbClr>
          </a:solidFill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lIns="91426" tIns="45714" rIns="91426" bIns="45714" anchorCtr="1">
            <a:spAutoFit/>
          </a:bodyPr>
          <a:lstStyle>
            <a:lvl1pPr marL="138113" indent="-138113" defTabSz="869950">
              <a:defRPr>
                <a:solidFill>
                  <a:srgbClr val="FFFF00"/>
                </a:solidFill>
                <a:latin typeface="Times New Roman" pitchFamily="18" charset="0"/>
              </a:defRPr>
            </a:lvl1pPr>
            <a:lvl2pPr marL="742950" indent="-285750" defTabSz="869950">
              <a:defRPr>
                <a:solidFill>
                  <a:srgbClr val="FFFF00"/>
                </a:solidFill>
                <a:latin typeface="Times New Roman" pitchFamily="18" charset="0"/>
              </a:defRPr>
            </a:lvl2pPr>
            <a:lvl3pPr marL="1143000" indent="-228600" defTabSz="869950">
              <a:defRPr>
                <a:solidFill>
                  <a:srgbClr val="FFFF00"/>
                </a:solidFill>
                <a:latin typeface="Times New Roman" pitchFamily="18" charset="0"/>
              </a:defRPr>
            </a:lvl3pPr>
            <a:lvl4pPr marL="1600200" indent="-228600" defTabSz="869950">
              <a:defRPr>
                <a:solidFill>
                  <a:srgbClr val="FFFF00"/>
                </a:solidFill>
                <a:latin typeface="Times New Roman" pitchFamily="18" charset="0"/>
              </a:defRPr>
            </a:lvl4pPr>
            <a:lvl5pPr marL="2057400" indent="-228600" defTabSz="869950">
              <a:defRPr>
                <a:solidFill>
                  <a:srgbClr val="FFFF00"/>
                </a:solidFill>
                <a:latin typeface="Times New Roman" pitchFamily="18" charset="0"/>
              </a:defRPr>
            </a:lvl5pPr>
            <a:lvl6pPr marL="2514600" indent="-228600" defTabSz="869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6pPr>
            <a:lvl7pPr marL="2971800" indent="-228600" defTabSz="869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7pPr>
            <a:lvl8pPr marL="3429000" indent="-228600" defTabSz="869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8pPr>
            <a:lvl9pPr marL="3886200" indent="-228600" defTabSz="869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Proliferation</a:t>
            </a:r>
          </a:p>
        </p:txBody>
      </p:sp>
      <p:sp>
        <p:nvSpPr>
          <p:cNvPr id="85022" name="Text Box 33"/>
          <p:cNvSpPr txBox="1">
            <a:spLocks noChangeArrowheads="1"/>
          </p:cNvSpPr>
          <p:nvPr/>
        </p:nvSpPr>
        <p:spPr bwMode="auto">
          <a:xfrm>
            <a:off x="5867136" y="1675805"/>
            <a:ext cx="2152385" cy="369320"/>
          </a:xfrm>
          <a:prstGeom prst="rect">
            <a:avLst/>
          </a:prstGeom>
          <a:solidFill>
            <a:srgbClr val="333399">
              <a:alpha val="45097"/>
            </a:srgbClr>
          </a:solidFill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lIns="91426" tIns="45714" rIns="91426" bIns="45714" anchorCtr="1">
            <a:spAutoFit/>
          </a:bodyPr>
          <a:lstStyle>
            <a:lvl1pPr marL="138113" indent="-138113" defTabSz="869950">
              <a:defRPr>
                <a:solidFill>
                  <a:srgbClr val="FFFF00"/>
                </a:solidFill>
                <a:latin typeface="Times New Roman" pitchFamily="18" charset="0"/>
              </a:defRPr>
            </a:lvl1pPr>
            <a:lvl2pPr marL="742950" indent="-285750" defTabSz="869950">
              <a:defRPr>
                <a:solidFill>
                  <a:srgbClr val="FFFF00"/>
                </a:solidFill>
                <a:latin typeface="Times New Roman" pitchFamily="18" charset="0"/>
              </a:defRPr>
            </a:lvl2pPr>
            <a:lvl3pPr marL="1143000" indent="-228600" defTabSz="869950">
              <a:defRPr>
                <a:solidFill>
                  <a:srgbClr val="FFFF00"/>
                </a:solidFill>
                <a:latin typeface="Times New Roman" pitchFamily="18" charset="0"/>
              </a:defRPr>
            </a:lvl3pPr>
            <a:lvl4pPr marL="1600200" indent="-228600" defTabSz="869950">
              <a:defRPr>
                <a:solidFill>
                  <a:srgbClr val="FFFF00"/>
                </a:solidFill>
                <a:latin typeface="Times New Roman" pitchFamily="18" charset="0"/>
              </a:defRPr>
            </a:lvl4pPr>
            <a:lvl5pPr marL="2057400" indent="-228600" defTabSz="869950">
              <a:defRPr>
                <a:solidFill>
                  <a:srgbClr val="FFFF00"/>
                </a:solidFill>
                <a:latin typeface="Times New Roman" pitchFamily="18" charset="0"/>
              </a:defRPr>
            </a:lvl5pPr>
            <a:lvl6pPr marL="2514600" indent="-228600" defTabSz="869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6pPr>
            <a:lvl7pPr marL="2971800" indent="-228600" defTabSz="869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7pPr>
            <a:lvl8pPr marL="3429000" indent="-228600" defTabSz="869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8pPr>
            <a:lvl9pPr marL="3886200" indent="-228600" defTabSz="869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Maturation</a:t>
            </a:r>
          </a:p>
        </p:txBody>
      </p:sp>
    </p:spTree>
    <p:extLst>
      <p:ext uri="{BB962C8B-B14F-4D97-AF65-F5344CB8AC3E}">
        <p14:creationId xmlns:p14="http://schemas.microsoft.com/office/powerpoint/2010/main" val="16122039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896" y="532805"/>
            <a:ext cx="7760229" cy="5731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3955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5" name="Rectangle 3"/>
          <p:cNvSpPr>
            <a:spLocks noGrp="1" noChangeArrowheads="1"/>
          </p:cNvSpPr>
          <p:nvPr>
            <p:ph type="title"/>
          </p:nvPr>
        </p:nvSpPr>
        <p:spPr>
          <a:xfrm>
            <a:off x="463021" y="254497"/>
            <a:ext cx="8698178" cy="745628"/>
          </a:xfrm>
        </p:spPr>
        <p:txBody>
          <a:bodyPr lIns="0" rIns="0"/>
          <a:lstStyle/>
          <a:p>
            <a:pPr eaLnBrk="1" hangingPunct="1">
              <a:defRPr/>
            </a:pPr>
            <a:r>
              <a:rPr lang="en-GB" altLang="en-US" sz="4000"/>
              <a:t>Molecular Signaling Pathways in HCC</a:t>
            </a:r>
            <a:endParaRPr lang="de-DE" altLang="en-US" sz="4000"/>
          </a:p>
        </p:txBody>
      </p:sp>
      <p:sp>
        <p:nvSpPr>
          <p:cNvPr id="212996" name="Text Box 4"/>
          <p:cNvSpPr txBox="1">
            <a:spLocks noChangeArrowheads="1"/>
          </p:cNvSpPr>
          <p:nvPr/>
        </p:nvSpPr>
        <p:spPr bwMode="auto">
          <a:xfrm>
            <a:off x="87313" y="6509571"/>
            <a:ext cx="7216511" cy="276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1" tIns="45716" rIns="91431" bIns="45716" anchor="b">
            <a:spAutoFit/>
          </a:bodyPr>
          <a:lstStyle>
            <a:lvl1pPr defTabSz="1044575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tabLst>
                <a:tab pos="74613" algn="l"/>
              </a:tabLst>
              <a:defRPr sz="3700">
                <a:solidFill>
                  <a:schemeClr val="tx1"/>
                </a:solidFill>
                <a:latin typeface="Verdana" pitchFamily="34" charset="0"/>
              </a:defRPr>
            </a:lvl1pPr>
            <a:lvl2pPr marL="522288" indent="-327025" defTabSz="1044575">
              <a:spcBef>
                <a:spcPct val="20000"/>
              </a:spcBef>
              <a:buClr>
                <a:schemeClr val="tx1"/>
              </a:buClr>
              <a:buChar char="•"/>
              <a:tabLst>
                <a:tab pos="74613" algn="l"/>
              </a:tabLst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044575" indent="-261938" defTabSz="1044575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tabLst>
                <a:tab pos="74613" algn="l"/>
              </a:tabLst>
              <a:defRPr sz="2700">
                <a:solidFill>
                  <a:schemeClr val="tx1"/>
                </a:solidFill>
                <a:latin typeface="Verdana" pitchFamily="34" charset="0"/>
              </a:defRPr>
            </a:lvl3pPr>
            <a:lvl4pPr marL="1566863" indent="-261938" defTabSz="1044575">
              <a:spcBef>
                <a:spcPct val="20000"/>
              </a:spcBef>
              <a:buClr>
                <a:schemeClr val="tx2"/>
              </a:buClr>
              <a:buChar char="•"/>
              <a:tabLst>
                <a:tab pos="74613" algn="l"/>
              </a:tabLst>
              <a:defRPr sz="2300">
                <a:solidFill>
                  <a:schemeClr val="tx1"/>
                </a:solidFill>
                <a:latin typeface="Verdana" pitchFamily="34" charset="0"/>
              </a:defRPr>
            </a:lvl4pPr>
            <a:lvl5pPr marL="2090738" indent="-260350" defTabSz="1044575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tabLst>
                <a:tab pos="74613" algn="l"/>
              </a:tabLst>
              <a:defRPr sz="2300">
                <a:solidFill>
                  <a:schemeClr val="tx1"/>
                </a:solidFill>
                <a:latin typeface="Verdana" pitchFamily="34" charset="0"/>
              </a:defRPr>
            </a:lvl5pPr>
            <a:lvl6pPr marL="25479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>
                <a:tab pos="74613" algn="l"/>
              </a:tabLst>
              <a:defRPr sz="2300">
                <a:solidFill>
                  <a:schemeClr val="tx1"/>
                </a:solidFill>
                <a:latin typeface="Verdana" pitchFamily="34" charset="0"/>
              </a:defRPr>
            </a:lvl6pPr>
            <a:lvl7pPr marL="30051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>
                <a:tab pos="74613" algn="l"/>
              </a:tabLst>
              <a:defRPr sz="2300">
                <a:solidFill>
                  <a:schemeClr val="tx1"/>
                </a:solidFill>
                <a:latin typeface="Verdana" pitchFamily="34" charset="0"/>
              </a:defRPr>
            </a:lvl7pPr>
            <a:lvl8pPr marL="34623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>
                <a:tab pos="74613" algn="l"/>
              </a:tabLst>
              <a:defRPr sz="2300">
                <a:solidFill>
                  <a:schemeClr val="tx1"/>
                </a:solidFill>
                <a:latin typeface="Verdana" pitchFamily="34" charset="0"/>
              </a:defRPr>
            </a:lvl8pPr>
            <a:lvl9pPr marL="39195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>
                <a:tab pos="74613" algn="l"/>
              </a:tabLst>
              <a:defRPr sz="23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25000"/>
              </a:spcAft>
              <a:buClrTx/>
              <a:buSzTx/>
              <a:buFontTx/>
              <a:buNone/>
            </a:pPr>
            <a:r>
              <a:rPr lang="en-US" altLang="en-US" sz="1200">
                <a:solidFill>
                  <a:srgbClr val="FFFF00"/>
                </a:solidFill>
                <a:latin typeface="Arial" pitchFamily="34" charset="0"/>
              </a:rPr>
              <a:t>Wilhelm S et al. </a:t>
            </a:r>
            <a:r>
              <a:rPr lang="en-US" altLang="en-US" sz="1200" i="1">
                <a:solidFill>
                  <a:srgbClr val="FFFF00"/>
                </a:solidFill>
                <a:latin typeface="Arial" pitchFamily="34" charset="0"/>
              </a:rPr>
              <a:t>Cancer Res.</a:t>
            </a:r>
            <a:r>
              <a:rPr lang="en-US" altLang="en-US" sz="1200">
                <a:solidFill>
                  <a:srgbClr val="FFFF00"/>
                </a:solidFill>
                <a:latin typeface="Arial" pitchFamily="34" charset="0"/>
              </a:rPr>
              <a:t> 2004;64:7099-7109.</a:t>
            </a:r>
          </a:p>
        </p:txBody>
      </p:sp>
      <p:sp>
        <p:nvSpPr>
          <p:cNvPr id="212998" name="Text Box 6"/>
          <p:cNvSpPr txBox="1">
            <a:spLocks noChangeArrowheads="1"/>
          </p:cNvSpPr>
          <p:nvPr/>
        </p:nvSpPr>
        <p:spPr bwMode="auto">
          <a:xfrm>
            <a:off x="6721740" y="2452688"/>
            <a:ext cx="1391708" cy="305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1" tIns="45716" rIns="91431" bIns="45716">
            <a:spAutoFit/>
          </a:bodyPr>
          <a:lstStyle>
            <a:lvl1pPr defTabSz="1044575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700">
                <a:solidFill>
                  <a:schemeClr val="tx1"/>
                </a:solidFill>
                <a:latin typeface="Verdana" pitchFamily="34" charset="0"/>
              </a:defRPr>
            </a:lvl1pPr>
            <a:lvl2pPr marL="522288" indent="-327025" defTabSz="1044575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044575" indent="-261938" defTabSz="1044575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700">
                <a:solidFill>
                  <a:schemeClr val="tx1"/>
                </a:solidFill>
                <a:latin typeface="Verdana" pitchFamily="34" charset="0"/>
              </a:defRPr>
            </a:lvl3pPr>
            <a:lvl4pPr marL="1566863" indent="-261938" defTabSz="1044575">
              <a:spcBef>
                <a:spcPct val="20000"/>
              </a:spcBef>
              <a:buClr>
                <a:schemeClr val="tx2"/>
              </a:buClr>
              <a:buChar char="•"/>
              <a:defRPr sz="2300">
                <a:solidFill>
                  <a:schemeClr val="tx1"/>
                </a:solidFill>
                <a:latin typeface="Verdana" pitchFamily="34" charset="0"/>
              </a:defRPr>
            </a:lvl4pPr>
            <a:lvl5pPr marL="2090738" indent="-260350" defTabSz="1044575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5pPr>
            <a:lvl6pPr marL="25479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6pPr>
            <a:lvl7pPr marL="30051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7pPr>
            <a:lvl8pPr marL="34623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8pPr>
            <a:lvl9pPr marL="39195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en-US" sz="1400">
                <a:latin typeface="Arial" pitchFamily="34" charset="0"/>
                <a:cs typeface="Arial" pitchFamily="34" charset="0"/>
              </a:rPr>
              <a:t>Autocrine loop</a:t>
            </a:r>
            <a:endParaRPr lang="en-US" altLang="en-US" sz="1400">
              <a:latin typeface="Arial" pitchFamily="34" charset="0"/>
              <a:cs typeface="Arial" pitchFamily="34" charset="0"/>
            </a:endParaRPr>
          </a:p>
        </p:txBody>
      </p:sp>
      <p:sp>
        <p:nvSpPr>
          <p:cNvPr id="212999" name="Text Box 7"/>
          <p:cNvSpPr txBox="1">
            <a:spLocks noChangeArrowheads="1"/>
          </p:cNvSpPr>
          <p:nvPr/>
        </p:nvSpPr>
        <p:spPr bwMode="auto">
          <a:xfrm>
            <a:off x="0" y="3708797"/>
            <a:ext cx="2334948" cy="707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1" tIns="45716" rIns="91431" bIns="45716">
            <a:spAutoFit/>
          </a:bodyPr>
          <a:lstStyle>
            <a:lvl1pPr defTabSz="1044575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700">
                <a:solidFill>
                  <a:schemeClr val="tx1"/>
                </a:solidFill>
                <a:latin typeface="Verdana" pitchFamily="34" charset="0"/>
              </a:defRPr>
            </a:lvl1pPr>
            <a:lvl2pPr marL="522288" indent="-327025" defTabSz="1044575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044575" indent="-261938" defTabSz="1044575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700">
                <a:solidFill>
                  <a:schemeClr val="tx1"/>
                </a:solidFill>
                <a:latin typeface="Verdana" pitchFamily="34" charset="0"/>
              </a:defRPr>
            </a:lvl3pPr>
            <a:lvl4pPr marL="1566863" indent="-261938" defTabSz="1044575">
              <a:spcBef>
                <a:spcPct val="20000"/>
              </a:spcBef>
              <a:buClr>
                <a:schemeClr val="tx2"/>
              </a:buClr>
              <a:buChar char="•"/>
              <a:defRPr sz="2300">
                <a:solidFill>
                  <a:schemeClr val="tx1"/>
                </a:solidFill>
                <a:latin typeface="Verdana" pitchFamily="34" charset="0"/>
              </a:defRPr>
            </a:lvl4pPr>
            <a:lvl5pPr marL="2090738" indent="-260350" defTabSz="1044575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5pPr>
            <a:lvl6pPr marL="25479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6pPr>
            <a:lvl7pPr marL="30051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7pPr>
            <a:lvl8pPr marL="34623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8pPr>
            <a:lvl9pPr marL="39195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en-US" sz="2000" b="1">
                <a:latin typeface="Arial" pitchFamily="34" charset="0"/>
                <a:cs typeface="Arial" pitchFamily="34" charset="0"/>
              </a:rPr>
              <a:t>Tumor Blood Vessels</a:t>
            </a:r>
            <a:endParaRPr lang="en-US" altLang="en-US" sz="20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213000" name="Text Box 8"/>
          <p:cNvSpPr txBox="1">
            <a:spLocks noChangeArrowheads="1"/>
          </p:cNvSpPr>
          <p:nvPr/>
        </p:nvSpPr>
        <p:spPr bwMode="auto">
          <a:xfrm>
            <a:off x="7405688" y="4927700"/>
            <a:ext cx="1738313" cy="400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1" tIns="45716" rIns="91431" bIns="45716">
            <a:spAutoFit/>
          </a:bodyPr>
          <a:lstStyle>
            <a:lvl1pPr defTabSz="1044575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700">
                <a:solidFill>
                  <a:schemeClr val="tx1"/>
                </a:solidFill>
                <a:latin typeface="Verdana" pitchFamily="34" charset="0"/>
              </a:defRPr>
            </a:lvl1pPr>
            <a:lvl2pPr marL="522288" indent="-327025" defTabSz="1044575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044575" indent="-261938" defTabSz="1044575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700">
                <a:solidFill>
                  <a:schemeClr val="tx1"/>
                </a:solidFill>
                <a:latin typeface="Verdana" pitchFamily="34" charset="0"/>
              </a:defRPr>
            </a:lvl3pPr>
            <a:lvl4pPr marL="1566863" indent="-261938" defTabSz="1044575">
              <a:spcBef>
                <a:spcPct val="20000"/>
              </a:spcBef>
              <a:buClr>
                <a:schemeClr val="tx2"/>
              </a:buClr>
              <a:buChar char="•"/>
              <a:defRPr sz="2300">
                <a:solidFill>
                  <a:schemeClr val="tx1"/>
                </a:solidFill>
                <a:latin typeface="Verdana" pitchFamily="34" charset="0"/>
              </a:defRPr>
            </a:lvl4pPr>
            <a:lvl5pPr marL="2090738" indent="-260350" defTabSz="1044575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5pPr>
            <a:lvl6pPr marL="25479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6pPr>
            <a:lvl7pPr marL="30051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7pPr>
            <a:lvl8pPr marL="34623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8pPr>
            <a:lvl9pPr marL="39195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en-US" sz="2000" b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Tumor Cell</a:t>
            </a:r>
            <a:endParaRPr lang="en-US" altLang="en-US" sz="2000" b="1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13001" name="Picture 9" descr="TumorVasculature_r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0053" y="2693789"/>
            <a:ext cx="4175125" cy="326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3002" name="Text Box 10"/>
          <p:cNvSpPr txBox="1">
            <a:spLocks noChangeArrowheads="1"/>
          </p:cNvSpPr>
          <p:nvPr/>
        </p:nvSpPr>
        <p:spPr bwMode="auto">
          <a:xfrm>
            <a:off x="1045643" y="2183309"/>
            <a:ext cx="1258340" cy="1569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1" tIns="45716" rIns="91431" bIns="45716">
            <a:spAutoFit/>
          </a:bodyPr>
          <a:lstStyle>
            <a:lvl1pPr defTabSz="1044575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700">
                <a:solidFill>
                  <a:schemeClr val="tx1"/>
                </a:solidFill>
                <a:latin typeface="Verdana" pitchFamily="34" charset="0"/>
              </a:defRPr>
            </a:lvl1pPr>
            <a:lvl2pPr marL="522288" indent="-327025" defTabSz="1044575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044575" indent="-261938" defTabSz="1044575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700">
                <a:solidFill>
                  <a:schemeClr val="tx1"/>
                </a:solidFill>
                <a:latin typeface="Verdana" pitchFamily="34" charset="0"/>
              </a:defRPr>
            </a:lvl3pPr>
            <a:lvl4pPr marL="1566863" indent="-261938" defTabSz="1044575">
              <a:spcBef>
                <a:spcPct val="20000"/>
              </a:spcBef>
              <a:buClr>
                <a:schemeClr val="tx2"/>
              </a:buClr>
              <a:buChar char="•"/>
              <a:defRPr sz="2300">
                <a:solidFill>
                  <a:schemeClr val="tx1"/>
                </a:solidFill>
                <a:latin typeface="Verdana" pitchFamily="34" charset="0"/>
              </a:defRPr>
            </a:lvl4pPr>
            <a:lvl5pPr marL="2090738" indent="-260350" defTabSz="1044575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5pPr>
            <a:lvl6pPr marL="25479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6pPr>
            <a:lvl7pPr marL="30051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7pPr>
            <a:lvl8pPr marL="34623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8pPr>
            <a:lvl9pPr marL="39195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>
                <a:solidFill>
                  <a:srgbClr val="FFFF00"/>
                </a:solidFill>
                <a:latin typeface="Arial" pitchFamily="34" charset="0"/>
              </a:rPr>
              <a:t>Growth </a:t>
            </a:r>
            <a:br>
              <a:rPr lang="en-US" altLang="en-US" sz="1600" b="1">
                <a:solidFill>
                  <a:srgbClr val="FFFF00"/>
                </a:solidFill>
                <a:latin typeface="Arial" pitchFamily="34" charset="0"/>
              </a:rPr>
            </a:br>
            <a:r>
              <a:rPr lang="en-US" altLang="en-US" sz="1600" b="1">
                <a:solidFill>
                  <a:srgbClr val="FFFF00"/>
                </a:solidFill>
                <a:latin typeface="Arial" pitchFamily="34" charset="0"/>
              </a:rPr>
              <a:t>and</a:t>
            </a:r>
            <a:br>
              <a:rPr lang="en-US" altLang="en-US" sz="1600" b="1">
                <a:solidFill>
                  <a:srgbClr val="FFFF00"/>
                </a:solidFill>
                <a:latin typeface="Arial" pitchFamily="34" charset="0"/>
              </a:rPr>
            </a:br>
            <a:r>
              <a:rPr lang="en-US" altLang="en-US" sz="1600" b="1">
                <a:solidFill>
                  <a:srgbClr val="FFFF00"/>
                </a:solidFill>
                <a:latin typeface="Arial" pitchFamily="34" charset="0"/>
              </a:rPr>
              <a:t>survival </a:t>
            </a:r>
            <a:br>
              <a:rPr lang="en-US" altLang="en-US" sz="1600" b="1">
                <a:solidFill>
                  <a:srgbClr val="FFFF00"/>
                </a:solidFill>
                <a:latin typeface="Arial" pitchFamily="34" charset="0"/>
              </a:rPr>
            </a:br>
            <a:r>
              <a:rPr lang="en-US" altLang="en-US" sz="1600" b="1">
                <a:solidFill>
                  <a:srgbClr val="FFFF00"/>
                </a:solidFill>
                <a:latin typeface="Arial" pitchFamily="34" charset="0"/>
              </a:rPr>
              <a:t>factors</a:t>
            </a:r>
            <a:br>
              <a:rPr lang="en-US" altLang="en-US" sz="1600" b="1">
                <a:solidFill>
                  <a:srgbClr val="FFFF00"/>
                </a:solidFill>
                <a:latin typeface="Arial" pitchFamily="34" charset="0"/>
              </a:rPr>
            </a:br>
            <a:r>
              <a:rPr lang="en-US" altLang="en-US" sz="1600" b="1">
                <a:solidFill>
                  <a:srgbClr val="FFFF00"/>
                </a:solidFill>
                <a:latin typeface="Arial" pitchFamily="34" charset="0"/>
              </a:rPr>
              <a:t>(eg, VEGF, </a:t>
            </a:r>
            <a:br>
              <a:rPr lang="en-US" altLang="en-US" sz="1600" b="1">
                <a:solidFill>
                  <a:srgbClr val="FFFF00"/>
                </a:solidFill>
                <a:latin typeface="Arial" pitchFamily="34" charset="0"/>
              </a:rPr>
            </a:br>
            <a:r>
              <a:rPr lang="en-US" altLang="en-US" sz="1600" b="1">
                <a:solidFill>
                  <a:srgbClr val="FFFF00"/>
                </a:solidFill>
                <a:latin typeface="Arial" pitchFamily="34" charset="0"/>
              </a:rPr>
              <a:t>PDGF)</a:t>
            </a:r>
          </a:p>
        </p:txBody>
      </p:sp>
      <p:sp>
        <p:nvSpPr>
          <p:cNvPr id="213003" name="Text Box 11"/>
          <p:cNvSpPr txBox="1">
            <a:spLocks noChangeArrowheads="1"/>
          </p:cNvSpPr>
          <p:nvPr/>
        </p:nvSpPr>
        <p:spPr bwMode="auto">
          <a:xfrm>
            <a:off x="7336350" y="1303735"/>
            <a:ext cx="1367665" cy="400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1" tIns="45716" rIns="91431" bIns="45716">
            <a:spAutoFit/>
          </a:bodyPr>
          <a:lstStyle>
            <a:lvl1pPr defTabSz="1044575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700">
                <a:solidFill>
                  <a:schemeClr val="tx1"/>
                </a:solidFill>
                <a:latin typeface="Verdana" pitchFamily="34" charset="0"/>
              </a:defRPr>
            </a:lvl1pPr>
            <a:lvl2pPr marL="522288" indent="-327025" defTabSz="1044575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044575" indent="-261938" defTabSz="1044575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700">
                <a:solidFill>
                  <a:schemeClr val="tx1"/>
                </a:solidFill>
                <a:latin typeface="Verdana" pitchFamily="34" charset="0"/>
              </a:defRPr>
            </a:lvl3pPr>
            <a:lvl4pPr marL="1566863" indent="-261938" defTabSz="1044575">
              <a:spcBef>
                <a:spcPct val="20000"/>
              </a:spcBef>
              <a:buClr>
                <a:schemeClr val="tx2"/>
              </a:buClr>
              <a:buChar char="•"/>
              <a:defRPr sz="2300">
                <a:solidFill>
                  <a:schemeClr val="tx1"/>
                </a:solidFill>
                <a:latin typeface="Verdana" pitchFamily="34" charset="0"/>
              </a:defRPr>
            </a:lvl4pPr>
            <a:lvl5pPr marL="2090738" indent="-260350" defTabSz="1044575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5pPr>
            <a:lvl6pPr marL="25479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6pPr>
            <a:lvl7pPr marL="30051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7pPr>
            <a:lvl8pPr marL="34623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8pPr>
            <a:lvl9pPr marL="39195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1">
                <a:solidFill>
                  <a:srgbClr val="FFFF00"/>
                </a:solidFill>
                <a:latin typeface="Arial" pitchFamily="34" charset="0"/>
              </a:rPr>
              <a:t>Sorafenib</a:t>
            </a:r>
          </a:p>
        </p:txBody>
      </p:sp>
      <p:grpSp>
        <p:nvGrpSpPr>
          <p:cNvPr id="213004" name="Group 12"/>
          <p:cNvGrpSpPr>
            <a:grpSpLocks/>
          </p:cNvGrpSpPr>
          <p:nvPr/>
        </p:nvGrpSpPr>
        <p:grpSpPr bwMode="auto">
          <a:xfrm>
            <a:off x="3467365" y="2418458"/>
            <a:ext cx="4341813" cy="3556992"/>
            <a:chOff x="2184" y="1523"/>
            <a:chExt cx="2735" cy="2241"/>
          </a:xfrm>
        </p:grpSpPr>
        <p:sp>
          <p:nvSpPr>
            <p:cNvPr id="87077" name="Freeform 13"/>
            <p:cNvSpPr>
              <a:spLocks/>
            </p:cNvSpPr>
            <p:nvPr/>
          </p:nvSpPr>
          <p:spPr bwMode="auto">
            <a:xfrm>
              <a:off x="2184" y="1792"/>
              <a:ext cx="2629" cy="1972"/>
            </a:xfrm>
            <a:custGeom>
              <a:avLst/>
              <a:gdLst>
                <a:gd name="T0" fmla="*/ 28 w 2325"/>
                <a:gd name="T1" fmla="*/ 1299 h 1898"/>
                <a:gd name="T2" fmla="*/ 90 w 2325"/>
                <a:gd name="T3" fmla="*/ 1004 h 1898"/>
                <a:gd name="T4" fmla="*/ 90 w 2325"/>
                <a:gd name="T5" fmla="*/ 592 h 1898"/>
                <a:gd name="T6" fmla="*/ 351 w 2325"/>
                <a:gd name="T7" fmla="*/ 372 h 1898"/>
                <a:gd name="T8" fmla="*/ 868 w 2325"/>
                <a:gd name="T9" fmla="*/ 223 h 1898"/>
                <a:gd name="T10" fmla="*/ 1318 w 2325"/>
                <a:gd name="T11" fmla="*/ 55 h 1898"/>
                <a:gd name="T12" fmla="*/ 2040 w 2325"/>
                <a:gd name="T13" fmla="*/ 68 h 1898"/>
                <a:gd name="T14" fmla="*/ 2477 w 2325"/>
                <a:gd name="T15" fmla="*/ 369 h 1898"/>
                <a:gd name="T16" fmla="*/ 2914 w 2325"/>
                <a:gd name="T17" fmla="*/ 618 h 1898"/>
                <a:gd name="T18" fmla="*/ 2922 w 2325"/>
                <a:gd name="T19" fmla="*/ 1020 h 1898"/>
                <a:gd name="T20" fmla="*/ 2757 w 2325"/>
                <a:gd name="T21" fmla="*/ 1354 h 1898"/>
                <a:gd name="T22" fmla="*/ 2542 w 2325"/>
                <a:gd name="T23" fmla="*/ 1797 h 1898"/>
                <a:gd name="T24" fmla="*/ 1848 w 2325"/>
                <a:gd name="T25" fmla="*/ 2027 h 1898"/>
                <a:gd name="T26" fmla="*/ 1365 w 2325"/>
                <a:gd name="T27" fmla="*/ 1934 h 1898"/>
                <a:gd name="T28" fmla="*/ 718 w 2325"/>
                <a:gd name="T29" fmla="*/ 1978 h 1898"/>
                <a:gd name="T30" fmla="*/ 261 w 2325"/>
                <a:gd name="T31" fmla="*/ 1694 h 1898"/>
                <a:gd name="T32" fmla="*/ 28 w 2325"/>
                <a:gd name="T33" fmla="*/ 1299 h 189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325" h="1898">
                  <a:moveTo>
                    <a:pt x="22" y="1203"/>
                  </a:moveTo>
                  <a:cubicBezTo>
                    <a:pt x="0" y="1097"/>
                    <a:pt x="63" y="1039"/>
                    <a:pt x="71" y="930"/>
                  </a:cubicBezTo>
                  <a:cubicBezTo>
                    <a:pt x="80" y="821"/>
                    <a:pt x="37" y="646"/>
                    <a:pt x="71" y="549"/>
                  </a:cubicBezTo>
                  <a:cubicBezTo>
                    <a:pt x="106" y="452"/>
                    <a:pt x="184" y="393"/>
                    <a:pt x="274" y="345"/>
                  </a:cubicBezTo>
                  <a:cubicBezTo>
                    <a:pt x="364" y="297"/>
                    <a:pt x="560" y="260"/>
                    <a:pt x="679" y="207"/>
                  </a:cubicBezTo>
                  <a:cubicBezTo>
                    <a:pt x="797" y="154"/>
                    <a:pt x="868" y="84"/>
                    <a:pt x="1031" y="51"/>
                  </a:cubicBezTo>
                  <a:cubicBezTo>
                    <a:pt x="1195" y="18"/>
                    <a:pt x="1433" y="0"/>
                    <a:pt x="1595" y="63"/>
                  </a:cubicBezTo>
                  <a:cubicBezTo>
                    <a:pt x="1757" y="126"/>
                    <a:pt x="1819" y="256"/>
                    <a:pt x="1938" y="342"/>
                  </a:cubicBezTo>
                  <a:cubicBezTo>
                    <a:pt x="2058" y="428"/>
                    <a:pt x="2242" y="442"/>
                    <a:pt x="2279" y="573"/>
                  </a:cubicBezTo>
                  <a:cubicBezTo>
                    <a:pt x="2325" y="661"/>
                    <a:pt x="2310" y="833"/>
                    <a:pt x="2285" y="945"/>
                  </a:cubicBezTo>
                  <a:cubicBezTo>
                    <a:pt x="2259" y="1057"/>
                    <a:pt x="2202" y="1124"/>
                    <a:pt x="2156" y="1254"/>
                  </a:cubicBezTo>
                  <a:cubicBezTo>
                    <a:pt x="2103" y="1435"/>
                    <a:pt x="2112" y="1550"/>
                    <a:pt x="1988" y="1665"/>
                  </a:cubicBezTo>
                  <a:cubicBezTo>
                    <a:pt x="1865" y="1780"/>
                    <a:pt x="1617" y="1858"/>
                    <a:pt x="1445" y="1878"/>
                  </a:cubicBezTo>
                  <a:cubicBezTo>
                    <a:pt x="1274" y="1898"/>
                    <a:pt x="1213" y="1798"/>
                    <a:pt x="1067" y="1791"/>
                  </a:cubicBezTo>
                  <a:cubicBezTo>
                    <a:pt x="920" y="1784"/>
                    <a:pt x="682" y="1870"/>
                    <a:pt x="562" y="1833"/>
                  </a:cubicBezTo>
                  <a:cubicBezTo>
                    <a:pt x="441" y="1796"/>
                    <a:pt x="294" y="1674"/>
                    <a:pt x="204" y="1569"/>
                  </a:cubicBezTo>
                  <a:cubicBezTo>
                    <a:pt x="114" y="1464"/>
                    <a:pt x="43" y="1309"/>
                    <a:pt x="22" y="1203"/>
                  </a:cubicBezTo>
                  <a:close/>
                </a:path>
              </a:pathLst>
            </a:custGeom>
            <a:solidFill>
              <a:srgbClr val="6699FF"/>
            </a:solidFill>
            <a:ln w="254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78" name="Oval 14"/>
            <p:cNvSpPr>
              <a:spLocks noChangeArrowheads="1"/>
            </p:cNvSpPr>
            <p:nvPr/>
          </p:nvSpPr>
          <p:spPr bwMode="auto">
            <a:xfrm>
              <a:off x="2477" y="3260"/>
              <a:ext cx="1058" cy="31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A2985E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53481" tIns="53481" rIns="53481" bIns="53481" anchor="ctr">
              <a:spAutoFit/>
            </a:bodyPr>
            <a:lstStyle>
              <a:lvl1pPr defTabSz="1044575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3700">
                  <a:solidFill>
                    <a:schemeClr val="tx1"/>
                  </a:solidFill>
                  <a:latin typeface="Verdana" pitchFamily="34" charset="0"/>
                </a:defRPr>
              </a:lvl1pPr>
              <a:lvl2pPr marL="522288" indent="-327025" defTabSz="1044575">
                <a:spcBef>
                  <a:spcPct val="20000"/>
                </a:spcBef>
                <a:buClr>
                  <a:schemeClr val="tx1"/>
                </a:buClr>
                <a:buChar char="•"/>
                <a:defRPr sz="3200">
                  <a:solidFill>
                    <a:schemeClr val="tx1"/>
                  </a:solidFill>
                  <a:latin typeface="Verdana" pitchFamily="34" charset="0"/>
                </a:defRPr>
              </a:lvl2pPr>
              <a:lvl3pPr marL="1044575" indent="-261938" defTabSz="1044575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700">
                  <a:solidFill>
                    <a:schemeClr val="tx1"/>
                  </a:solidFill>
                  <a:latin typeface="Verdana" pitchFamily="34" charset="0"/>
                </a:defRPr>
              </a:lvl3pPr>
              <a:lvl4pPr marL="1566863" indent="-261938" defTabSz="1044575">
                <a:spcBef>
                  <a:spcPct val="20000"/>
                </a:spcBef>
                <a:buClr>
                  <a:schemeClr val="tx2"/>
                </a:buClr>
                <a:buChar char="•"/>
                <a:defRPr sz="23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90738" indent="-260350" defTabSz="1044575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479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6pPr>
              <a:lvl7pPr marL="30051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623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8pPr>
              <a:lvl9pPr marL="39195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it-IT" altLang="en-US" sz="1600">
                <a:solidFill>
                  <a:schemeClr val="bg2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7079" name="Text Box 15"/>
            <p:cNvSpPr txBox="1">
              <a:spLocks noChangeArrowheads="1"/>
            </p:cNvSpPr>
            <p:nvPr/>
          </p:nvSpPr>
          <p:spPr bwMode="auto">
            <a:xfrm>
              <a:off x="3708" y="3110"/>
              <a:ext cx="550" cy="1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04493" tIns="52247" rIns="104493" bIns="52247">
              <a:spAutoFit/>
            </a:bodyPr>
            <a:lstStyle>
              <a:lvl1pPr defTabSz="1044575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3700">
                  <a:solidFill>
                    <a:schemeClr val="tx1"/>
                  </a:solidFill>
                  <a:latin typeface="Verdana" pitchFamily="34" charset="0"/>
                </a:defRPr>
              </a:lvl1pPr>
              <a:lvl2pPr marL="522288" indent="-327025" defTabSz="1044575">
                <a:spcBef>
                  <a:spcPct val="20000"/>
                </a:spcBef>
                <a:buClr>
                  <a:schemeClr val="tx1"/>
                </a:buClr>
                <a:buChar char="•"/>
                <a:defRPr sz="3200">
                  <a:solidFill>
                    <a:schemeClr val="tx1"/>
                  </a:solidFill>
                  <a:latin typeface="Verdana" pitchFamily="34" charset="0"/>
                </a:defRPr>
              </a:lvl2pPr>
              <a:lvl3pPr marL="1044575" indent="-261938" defTabSz="1044575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700">
                  <a:solidFill>
                    <a:schemeClr val="tx1"/>
                  </a:solidFill>
                  <a:latin typeface="Verdana" pitchFamily="34" charset="0"/>
                </a:defRPr>
              </a:lvl3pPr>
              <a:lvl4pPr marL="1566863" indent="-261938" defTabSz="1044575">
                <a:spcBef>
                  <a:spcPct val="20000"/>
                </a:spcBef>
                <a:buClr>
                  <a:schemeClr val="tx2"/>
                </a:buClr>
                <a:buChar char="•"/>
                <a:defRPr sz="23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90738" indent="-260350" defTabSz="1044575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479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6pPr>
              <a:lvl7pPr marL="30051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623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8pPr>
              <a:lvl9pPr marL="39195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GB" altLang="en-US" sz="1200" b="1">
                  <a:latin typeface="Arial" pitchFamily="34" charset="0"/>
                  <a:cs typeface="Arial" pitchFamily="34" charset="0"/>
                </a:rPr>
                <a:t>PDGF</a:t>
              </a:r>
              <a:endParaRPr lang="en-US" altLang="en-US" sz="12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7080" name="Text Box 16"/>
            <p:cNvSpPr txBox="1">
              <a:spLocks noChangeArrowheads="1"/>
            </p:cNvSpPr>
            <p:nvPr/>
          </p:nvSpPr>
          <p:spPr bwMode="auto">
            <a:xfrm>
              <a:off x="3708" y="3265"/>
              <a:ext cx="550" cy="1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04493" tIns="52247" rIns="104493" bIns="52247">
              <a:spAutoFit/>
            </a:bodyPr>
            <a:lstStyle>
              <a:lvl1pPr defTabSz="1044575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3700">
                  <a:solidFill>
                    <a:schemeClr val="tx1"/>
                  </a:solidFill>
                  <a:latin typeface="Verdana" pitchFamily="34" charset="0"/>
                </a:defRPr>
              </a:lvl1pPr>
              <a:lvl2pPr marL="522288" indent="-327025" defTabSz="1044575">
                <a:spcBef>
                  <a:spcPct val="20000"/>
                </a:spcBef>
                <a:buClr>
                  <a:schemeClr val="tx1"/>
                </a:buClr>
                <a:buChar char="•"/>
                <a:defRPr sz="3200">
                  <a:solidFill>
                    <a:schemeClr val="tx1"/>
                  </a:solidFill>
                  <a:latin typeface="Verdana" pitchFamily="34" charset="0"/>
                </a:defRPr>
              </a:lvl2pPr>
              <a:lvl3pPr marL="1044575" indent="-261938" defTabSz="1044575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700">
                  <a:solidFill>
                    <a:schemeClr val="tx1"/>
                  </a:solidFill>
                  <a:latin typeface="Verdana" pitchFamily="34" charset="0"/>
                </a:defRPr>
              </a:lvl3pPr>
              <a:lvl4pPr marL="1566863" indent="-261938" defTabSz="1044575">
                <a:spcBef>
                  <a:spcPct val="20000"/>
                </a:spcBef>
                <a:buClr>
                  <a:schemeClr val="tx2"/>
                </a:buClr>
                <a:buChar char="•"/>
                <a:defRPr sz="23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90738" indent="-260350" defTabSz="1044575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479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6pPr>
              <a:lvl7pPr marL="30051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623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8pPr>
              <a:lvl9pPr marL="39195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GB" altLang="en-US" sz="1200" b="1">
                  <a:latin typeface="Arial" pitchFamily="34" charset="0"/>
                  <a:cs typeface="Arial" pitchFamily="34" charset="0"/>
                </a:rPr>
                <a:t>VEGF</a:t>
              </a:r>
              <a:endParaRPr lang="en-US" altLang="en-US" sz="12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7081" name="Text Box 17"/>
            <p:cNvSpPr txBox="1">
              <a:spLocks noChangeArrowheads="1"/>
            </p:cNvSpPr>
            <p:nvPr/>
          </p:nvSpPr>
          <p:spPr bwMode="auto">
            <a:xfrm>
              <a:off x="3708" y="2952"/>
              <a:ext cx="550" cy="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04493" tIns="52247" rIns="104493" bIns="52247">
              <a:spAutoFit/>
            </a:bodyPr>
            <a:lstStyle>
              <a:lvl1pPr defTabSz="1044575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3700">
                  <a:solidFill>
                    <a:schemeClr val="tx1"/>
                  </a:solidFill>
                  <a:latin typeface="Verdana" pitchFamily="34" charset="0"/>
                </a:defRPr>
              </a:lvl1pPr>
              <a:lvl2pPr marL="522288" indent="-327025" defTabSz="1044575">
                <a:spcBef>
                  <a:spcPct val="20000"/>
                </a:spcBef>
                <a:buClr>
                  <a:schemeClr val="tx1"/>
                </a:buClr>
                <a:buChar char="•"/>
                <a:defRPr sz="3200">
                  <a:solidFill>
                    <a:schemeClr val="tx1"/>
                  </a:solidFill>
                  <a:latin typeface="Verdana" pitchFamily="34" charset="0"/>
                </a:defRPr>
              </a:lvl2pPr>
              <a:lvl3pPr marL="1044575" indent="-261938" defTabSz="1044575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700">
                  <a:solidFill>
                    <a:schemeClr val="tx1"/>
                  </a:solidFill>
                  <a:latin typeface="Verdana" pitchFamily="34" charset="0"/>
                </a:defRPr>
              </a:lvl3pPr>
              <a:lvl4pPr marL="1566863" indent="-261938" defTabSz="1044575">
                <a:spcBef>
                  <a:spcPct val="20000"/>
                </a:spcBef>
                <a:buClr>
                  <a:schemeClr val="tx2"/>
                </a:buClr>
                <a:buChar char="•"/>
                <a:defRPr sz="23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90738" indent="-260350" defTabSz="1044575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479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6pPr>
              <a:lvl7pPr marL="30051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623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8pPr>
              <a:lvl9pPr marL="39195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GB" altLang="en-US" sz="1200" b="1">
                  <a:latin typeface="Arial" pitchFamily="34" charset="0"/>
                  <a:cs typeface="Arial" pitchFamily="34" charset="0"/>
                </a:rPr>
                <a:t>EGF/HGF</a:t>
              </a:r>
              <a:endParaRPr lang="en-US" altLang="en-US" sz="1200" b="1">
                <a:latin typeface="Symbol" pitchFamily="18" charset="2"/>
                <a:cs typeface="Arial" pitchFamily="34" charset="0"/>
              </a:endParaRPr>
            </a:p>
          </p:txBody>
        </p:sp>
        <p:sp>
          <p:nvSpPr>
            <p:cNvPr id="87082" name="Text Box 18"/>
            <p:cNvSpPr txBox="1">
              <a:spLocks noChangeArrowheads="1"/>
            </p:cNvSpPr>
            <p:nvPr/>
          </p:nvSpPr>
          <p:spPr bwMode="auto">
            <a:xfrm>
              <a:off x="3708" y="3404"/>
              <a:ext cx="848" cy="1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04493" tIns="52247" rIns="104493" bIns="52247">
              <a:spAutoFit/>
            </a:bodyPr>
            <a:lstStyle>
              <a:lvl1pPr defTabSz="1044575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3700">
                  <a:solidFill>
                    <a:schemeClr val="tx1"/>
                  </a:solidFill>
                  <a:latin typeface="Verdana" pitchFamily="34" charset="0"/>
                </a:defRPr>
              </a:lvl1pPr>
              <a:lvl2pPr marL="522288" indent="-327025" defTabSz="1044575">
                <a:spcBef>
                  <a:spcPct val="20000"/>
                </a:spcBef>
                <a:buClr>
                  <a:schemeClr val="tx1"/>
                </a:buClr>
                <a:buChar char="•"/>
                <a:defRPr sz="3200">
                  <a:solidFill>
                    <a:schemeClr val="tx1"/>
                  </a:solidFill>
                  <a:latin typeface="Verdana" pitchFamily="34" charset="0"/>
                </a:defRPr>
              </a:lvl2pPr>
              <a:lvl3pPr marL="1044575" indent="-261938" defTabSz="1044575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700">
                  <a:solidFill>
                    <a:schemeClr val="tx1"/>
                  </a:solidFill>
                  <a:latin typeface="Verdana" pitchFamily="34" charset="0"/>
                </a:defRPr>
              </a:lvl3pPr>
              <a:lvl4pPr marL="1566863" indent="-261938" defTabSz="1044575">
                <a:spcBef>
                  <a:spcPct val="20000"/>
                </a:spcBef>
                <a:buClr>
                  <a:schemeClr val="tx2"/>
                </a:buClr>
                <a:buChar char="•"/>
                <a:defRPr sz="23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90738" indent="-260350" defTabSz="1044575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479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6pPr>
              <a:lvl7pPr marL="30051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623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8pPr>
              <a:lvl9pPr marL="39195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GB" altLang="en-US" sz="1200" b="1">
                  <a:latin typeface="Arial" pitchFamily="34" charset="0"/>
                  <a:cs typeface="Arial" pitchFamily="34" charset="0"/>
                </a:rPr>
                <a:t>Proliferation</a:t>
              </a:r>
              <a:endParaRPr lang="en-US" altLang="en-US" sz="12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7083" name="Text Box 19"/>
            <p:cNvSpPr txBox="1">
              <a:spLocks noChangeArrowheads="1"/>
            </p:cNvSpPr>
            <p:nvPr/>
          </p:nvSpPr>
          <p:spPr bwMode="auto">
            <a:xfrm>
              <a:off x="3708" y="3524"/>
              <a:ext cx="726" cy="1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04493" tIns="52247" rIns="104493" bIns="52247">
              <a:spAutoFit/>
            </a:bodyPr>
            <a:lstStyle>
              <a:lvl1pPr defTabSz="1044575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3700">
                  <a:solidFill>
                    <a:schemeClr val="tx1"/>
                  </a:solidFill>
                  <a:latin typeface="Verdana" pitchFamily="34" charset="0"/>
                </a:defRPr>
              </a:lvl1pPr>
              <a:lvl2pPr marL="522288" indent="-327025" defTabSz="1044575">
                <a:spcBef>
                  <a:spcPct val="20000"/>
                </a:spcBef>
                <a:buClr>
                  <a:schemeClr val="tx1"/>
                </a:buClr>
                <a:buChar char="•"/>
                <a:defRPr sz="3200">
                  <a:solidFill>
                    <a:schemeClr val="tx1"/>
                  </a:solidFill>
                  <a:latin typeface="Verdana" pitchFamily="34" charset="0"/>
                </a:defRPr>
              </a:lvl2pPr>
              <a:lvl3pPr marL="1044575" indent="-261938" defTabSz="1044575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700">
                  <a:solidFill>
                    <a:schemeClr val="tx1"/>
                  </a:solidFill>
                  <a:latin typeface="Verdana" pitchFamily="34" charset="0"/>
                </a:defRPr>
              </a:lvl3pPr>
              <a:lvl4pPr marL="1566863" indent="-261938" defTabSz="1044575">
                <a:spcBef>
                  <a:spcPct val="20000"/>
                </a:spcBef>
                <a:buClr>
                  <a:schemeClr val="tx2"/>
                </a:buClr>
                <a:buChar char="•"/>
                <a:defRPr sz="23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90738" indent="-260350" defTabSz="1044575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479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6pPr>
              <a:lvl7pPr marL="30051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623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8pPr>
              <a:lvl9pPr marL="39195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GB" altLang="en-US" sz="1200" b="1">
                  <a:latin typeface="Arial" pitchFamily="34" charset="0"/>
                  <a:cs typeface="Arial" pitchFamily="34" charset="0"/>
                </a:rPr>
                <a:t>Survival</a:t>
              </a:r>
              <a:endParaRPr lang="en-US" altLang="en-US" sz="12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7084" name="Text Box 20"/>
            <p:cNvSpPr txBox="1">
              <a:spLocks noChangeArrowheads="1"/>
            </p:cNvSpPr>
            <p:nvPr/>
          </p:nvSpPr>
          <p:spPr bwMode="auto">
            <a:xfrm>
              <a:off x="3874" y="2626"/>
              <a:ext cx="746" cy="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04493" tIns="52247" rIns="104493" bIns="52247">
              <a:spAutoFit/>
            </a:bodyPr>
            <a:lstStyle>
              <a:lvl1pPr defTabSz="1044575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3700">
                  <a:solidFill>
                    <a:schemeClr val="tx1"/>
                  </a:solidFill>
                  <a:latin typeface="Verdana" pitchFamily="34" charset="0"/>
                </a:defRPr>
              </a:lvl1pPr>
              <a:lvl2pPr marL="522288" indent="-327025" defTabSz="1044575">
                <a:spcBef>
                  <a:spcPct val="20000"/>
                </a:spcBef>
                <a:buClr>
                  <a:schemeClr val="tx1"/>
                </a:buClr>
                <a:buChar char="•"/>
                <a:defRPr sz="3200">
                  <a:solidFill>
                    <a:schemeClr val="tx1"/>
                  </a:solidFill>
                  <a:latin typeface="Verdana" pitchFamily="34" charset="0"/>
                </a:defRPr>
              </a:lvl2pPr>
              <a:lvl3pPr marL="1044575" indent="-261938" defTabSz="1044575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700">
                  <a:solidFill>
                    <a:schemeClr val="tx1"/>
                  </a:solidFill>
                  <a:latin typeface="Verdana" pitchFamily="34" charset="0"/>
                </a:defRPr>
              </a:lvl3pPr>
              <a:lvl4pPr marL="1566863" indent="-261938" defTabSz="1044575">
                <a:spcBef>
                  <a:spcPct val="20000"/>
                </a:spcBef>
                <a:buClr>
                  <a:schemeClr val="tx2"/>
                </a:buClr>
                <a:buChar char="•"/>
                <a:defRPr sz="23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90738" indent="-260350" defTabSz="1044575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479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6pPr>
              <a:lvl7pPr marL="30051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623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8pPr>
              <a:lvl9pPr marL="39195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GB" altLang="en-US" sz="1000">
                  <a:latin typeface="Arial" pitchFamily="34" charset="0"/>
                  <a:cs typeface="Arial" pitchFamily="34" charset="0"/>
                </a:rPr>
                <a:t>Mitochondria</a:t>
              </a:r>
              <a:endParaRPr lang="en-US" altLang="en-US" sz="1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7085" name="Text Box 21"/>
            <p:cNvSpPr txBox="1">
              <a:spLocks noChangeArrowheads="1"/>
            </p:cNvSpPr>
            <p:nvPr/>
          </p:nvSpPr>
          <p:spPr bwMode="auto">
            <a:xfrm>
              <a:off x="2233" y="1722"/>
              <a:ext cx="643" cy="1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04493" tIns="52247" rIns="104493" bIns="52247">
              <a:spAutoFit/>
            </a:bodyPr>
            <a:lstStyle>
              <a:lvl1pPr defTabSz="1044575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3700">
                  <a:solidFill>
                    <a:schemeClr val="tx1"/>
                  </a:solidFill>
                  <a:latin typeface="Verdana" pitchFamily="34" charset="0"/>
                </a:defRPr>
              </a:lvl1pPr>
              <a:lvl2pPr marL="522288" indent="-327025" defTabSz="1044575">
                <a:spcBef>
                  <a:spcPct val="20000"/>
                </a:spcBef>
                <a:buClr>
                  <a:schemeClr val="tx1"/>
                </a:buClr>
                <a:buChar char="•"/>
                <a:defRPr sz="3200">
                  <a:solidFill>
                    <a:schemeClr val="tx1"/>
                  </a:solidFill>
                  <a:latin typeface="Verdana" pitchFamily="34" charset="0"/>
                </a:defRPr>
              </a:lvl2pPr>
              <a:lvl3pPr marL="1044575" indent="-261938" defTabSz="1044575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700">
                  <a:solidFill>
                    <a:schemeClr val="tx1"/>
                  </a:solidFill>
                  <a:latin typeface="Verdana" pitchFamily="34" charset="0"/>
                </a:defRPr>
              </a:lvl3pPr>
              <a:lvl4pPr marL="1566863" indent="-261938" defTabSz="1044575">
                <a:spcBef>
                  <a:spcPct val="20000"/>
                </a:spcBef>
                <a:buClr>
                  <a:schemeClr val="tx2"/>
                </a:buClr>
                <a:buChar char="•"/>
                <a:defRPr sz="23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90738" indent="-260350" defTabSz="1044575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479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6pPr>
              <a:lvl7pPr marL="30051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623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8pPr>
              <a:lvl9pPr marL="39195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GB" altLang="en-US" sz="1200" b="1">
                  <a:latin typeface="Arial" pitchFamily="34" charset="0"/>
                  <a:cs typeface="Arial" pitchFamily="34" charset="0"/>
                </a:rPr>
                <a:t>EGF/HGF</a:t>
              </a:r>
              <a:endParaRPr lang="en-US" altLang="en-US" sz="1200" b="1">
                <a:latin typeface="Symbol" pitchFamily="18" charset="2"/>
                <a:cs typeface="Arial" pitchFamily="34" charset="0"/>
              </a:endParaRPr>
            </a:p>
          </p:txBody>
        </p:sp>
        <p:sp>
          <p:nvSpPr>
            <p:cNvPr id="87086" name="Oval 22"/>
            <p:cNvSpPr>
              <a:spLocks noChangeArrowheads="1"/>
            </p:cNvSpPr>
            <p:nvPr/>
          </p:nvSpPr>
          <p:spPr bwMode="auto">
            <a:xfrm>
              <a:off x="2989" y="2871"/>
              <a:ext cx="310" cy="1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04493" tIns="52247" rIns="104493" bIns="52247" anchor="ctr"/>
            <a:lstStyle>
              <a:lvl1pPr defTabSz="1044575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3700">
                  <a:solidFill>
                    <a:schemeClr val="tx1"/>
                  </a:solidFill>
                  <a:latin typeface="Verdana" pitchFamily="34" charset="0"/>
                </a:defRPr>
              </a:lvl1pPr>
              <a:lvl2pPr marL="522288" indent="-327025" defTabSz="1044575">
                <a:spcBef>
                  <a:spcPct val="20000"/>
                </a:spcBef>
                <a:buClr>
                  <a:schemeClr val="tx1"/>
                </a:buClr>
                <a:buChar char="•"/>
                <a:defRPr sz="3200">
                  <a:solidFill>
                    <a:schemeClr val="tx1"/>
                  </a:solidFill>
                  <a:latin typeface="Verdana" pitchFamily="34" charset="0"/>
                </a:defRPr>
              </a:lvl2pPr>
              <a:lvl3pPr marL="1044575" indent="-261938" defTabSz="1044575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700">
                  <a:solidFill>
                    <a:schemeClr val="tx1"/>
                  </a:solidFill>
                  <a:latin typeface="Verdana" pitchFamily="34" charset="0"/>
                </a:defRPr>
              </a:lvl3pPr>
              <a:lvl4pPr marL="1566863" indent="-261938" defTabSz="1044575">
                <a:spcBef>
                  <a:spcPct val="20000"/>
                </a:spcBef>
                <a:buClr>
                  <a:schemeClr val="tx2"/>
                </a:buClr>
                <a:buChar char="•"/>
                <a:defRPr sz="23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90738" indent="-260350" defTabSz="1044575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479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6pPr>
              <a:lvl7pPr marL="30051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623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8pPr>
              <a:lvl9pPr marL="39195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GB" altLang="en-US" sz="1000" b="1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HIF-2</a:t>
              </a:r>
              <a:endParaRPr lang="en-US" altLang="en-US" sz="1000" b="1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7087" name="Oval 23"/>
            <p:cNvSpPr>
              <a:spLocks noChangeArrowheads="1"/>
            </p:cNvSpPr>
            <p:nvPr/>
          </p:nvSpPr>
          <p:spPr bwMode="auto">
            <a:xfrm>
              <a:off x="2677" y="3298"/>
              <a:ext cx="654" cy="234"/>
            </a:xfrm>
            <a:prstGeom prst="ellipse">
              <a:avLst/>
            </a:prstGeom>
            <a:solidFill>
              <a:schemeClr val="bg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04493" tIns="52247" rIns="104493" bIns="52247" anchor="ctr"/>
            <a:lstStyle>
              <a:lvl1pPr defTabSz="1044575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3700">
                  <a:solidFill>
                    <a:schemeClr val="tx1"/>
                  </a:solidFill>
                  <a:latin typeface="Verdana" pitchFamily="34" charset="0"/>
                </a:defRPr>
              </a:lvl1pPr>
              <a:lvl2pPr marL="522288" indent="-327025" defTabSz="1044575">
                <a:spcBef>
                  <a:spcPct val="20000"/>
                </a:spcBef>
                <a:buClr>
                  <a:schemeClr val="tx1"/>
                </a:buClr>
                <a:buChar char="•"/>
                <a:defRPr sz="3200">
                  <a:solidFill>
                    <a:schemeClr val="tx1"/>
                  </a:solidFill>
                  <a:latin typeface="Verdana" pitchFamily="34" charset="0"/>
                </a:defRPr>
              </a:lvl2pPr>
              <a:lvl3pPr marL="1044575" indent="-261938" defTabSz="1044575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700">
                  <a:solidFill>
                    <a:schemeClr val="tx1"/>
                  </a:solidFill>
                  <a:latin typeface="Verdana" pitchFamily="34" charset="0"/>
                </a:defRPr>
              </a:lvl3pPr>
              <a:lvl4pPr marL="1566863" indent="-261938" defTabSz="1044575">
                <a:spcBef>
                  <a:spcPct val="20000"/>
                </a:spcBef>
                <a:buClr>
                  <a:schemeClr val="tx2"/>
                </a:buClr>
                <a:buChar char="•"/>
                <a:defRPr sz="23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90738" indent="-260350" defTabSz="1044575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479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6pPr>
              <a:lvl7pPr marL="30051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623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8pPr>
              <a:lvl9pPr marL="39195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GB" altLang="en-US" sz="1600">
                  <a:latin typeface="Arial" pitchFamily="34" charset="0"/>
                  <a:cs typeface="Arial" pitchFamily="34" charset="0"/>
                </a:rPr>
                <a:t>Nucleus</a:t>
              </a:r>
              <a:endParaRPr lang="en-US" altLang="en-US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7088" name="Freeform 24"/>
            <p:cNvSpPr>
              <a:spLocks/>
            </p:cNvSpPr>
            <p:nvPr/>
          </p:nvSpPr>
          <p:spPr bwMode="auto">
            <a:xfrm>
              <a:off x="2565" y="1523"/>
              <a:ext cx="2354" cy="1468"/>
            </a:xfrm>
            <a:custGeom>
              <a:avLst/>
              <a:gdLst>
                <a:gd name="T0" fmla="*/ 1491 w 2082"/>
                <a:gd name="T1" fmla="*/ 1630 h 1299"/>
                <a:gd name="T2" fmla="*/ 1642 w 2082"/>
                <a:gd name="T3" fmla="*/ 1541 h 1299"/>
                <a:gd name="T4" fmla="*/ 2232 w 2082"/>
                <a:gd name="T5" fmla="*/ 1630 h 1299"/>
                <a:gd name="T6" fmla="*/ 2577 w 2082"/>
                <a:gd name="T7" fmla="*/ 1369 h 1299"/>
                <a:gd name="T8" fmla="*/ 2554 w 2082"/>
                <a:gd name="T9" fmla="*/ 745 h 1299"/>
                <a:gd name="T10" fmla="*/ 1933 w 2082"/>
                <a:gd name="T11" fmla="*/ 262 h 1299"/>
                <a:gd name="T12" fmla="*/ 981 w 2082"/>
                <a:gd name="T13" fmla="*/ 32 h 1299"/>
                <a:gd name="T14" fmla="*/ 276 w 2082"/>
                <a:gd name="T15" fmla="*/ 70 h 1299"/>
                <a:gd name="T16" fmla="*/ 0 w 2082"/>
                <a:gd name="T17" fmla="*/ 243 h 129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082" h="1299">
                  <a:moveTo>
                    <a:pt x="1167" y="1276"/>
                  </a:moveTo>
                  <a:cubicBezTo>
                    <a:pt x="1186" y="1265"/>
                    <a:pt x="1188" y="1207"/>
                    <a:pt x="1284" y="1207"/>
                  </a:cubicBezTo>
                  <a:cubicBezTo>
                    <a:pt x="1380" y="1207"/>
                    <a:pt x="1624" y="1299"/>
                    <a:pt x="1746" y="1276"/>
                  </a:cubicBezTo>
                  <a:cubicBezTo>
                    <a:pt x="1868" y="1253"/>
                    <a:pt x="1974" y="1187"/>
                    <a:pt x="2016" y="1072"/>
                  </a:cubicBezTo>
                  <a:cubicBezTo>
                    <a:pt x="2058" y="957"/>
                    <a:pt x="2082" y="727"/>
                    <a:pt x="1998" y="583"/>
                  </a:cubicBezTo>
                  <a:cubicBezTo>
                    <a:pt x="1914" y="439"/>
                    <a:pt x="1717" y="298"/>
                    <a:pt x="1512" y="205"/>
                  </a:cubicBezTo>
                  <a:cubicBezTo>
                    <a:pt x="1307" y="112"/>
                    <a:pt x="984" y="50"/>
                    <a:pt x="768" y="25"/>
                  </a:cubicBezTo>
                  <a:cubicBezTo>
                    <a:pt x="552" y="0"/>
                    <a:pt x="344" y="28"/>
                    <a:pt x="216" y="55"/>
                  </a:cubicBezTo>
                  <a:cubicBezTo>
                    <a:pt x="88" y="82"/>
                    <a:pt x="45" y="162"/>
                    <a:pt x="0" y="190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89" name="AutoShape 25"/>
            <p:cNvSpPr>
              <a:spLocks/>
            </p:cNvSpPr>
            <p:nvPr/>
          </p:nvSpPr>
          <p:spPr bwMode="auto">
            <a:xfrm>
              <a:off x="4077" y="3142"/>
              <a:ext cx="44" cy="261"/>
            </a:xfrm>
            <a:prstGeom prst="rightBrace">
              <a:avLst>
                <a:gd name="adj1" fmla="val 49432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FFFF00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rgbClr val="FFFF00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rgbClr val="FFFF00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rgbClr val="FFFF00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rgbClr val="FFFF00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7090" name="Line 26"/>
            <p:cNvSpPr>
              <a:spLocks noChangeShapeType="1"/>
            </p:cNvSpPr>
            <p:nvPr/>
          </p:nvSpPr>
          <p:spPr bwMode="auto">
            <a:xfrm flipV="1">
              <a:off x="3498" y="3356"/>
              <a:ext cx="261" cy="67"/>
            </a:xfrm>
            <a:prstGeom prst="line">
              <a:avLst/>
            </a:prstGeom>
            <a:noFill/>
            <a:ln w="19050">
              <a:solidFill>
                <a:srgbClr val="FFCC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91" name="Line 27"/>
            <p:cNvSpPr>
              <a:spLocks noChangeShapeType="1"/>
            </p:cNvSpPr>
            <p:nvPr/>
          </p:nvSpPr>
          <p:spPr bwMode="auto">
            <a:xfrm flipV="1">
              <a:off x="3501" y="3200"/>
              <a:ext cx="254" cy="222"/>
            </a:xfrm>
            <a:prstGeom prst="line">
              <a:avLst/>
            </a:prstGeom>
            <a:noFill/>
            <a:ln w="19050">
              <a:solidFill>
                <a:srgbClr val="FFCC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92" name="Line 28"/>
            <p:cNvSpPr>
              <a:spLocks noChangeShapeType="1"/>
            </p:cNvSpPr>
            <p:nvPr/>
          </p:nvSpPr>
          <p:spPr bwMode="auto">
            <a:xfrm flipV="1">
              <a:off x="3502" y="3058"/>
              <a:ext cx="253" cy="362"/>
            </a:xfrm>
            <a:prstGeom prst="line">
              <a:avLst/>
            </a:prstGeom>
            <a:noFill/>
            <a:ln w="19050">
              <a:solidFill>
                <a:srgbClr val="FFCC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93" name="Line 29"/>
            <p:cNvSpPr>
              <a:spLocks noChangeShapeType="1"/>
            </p:cNvSpPr>
            <p:nvPr/>
          </p:nvSpPr>
          <p:spPr bwMode="auto">
            <a:xfrm>
              <a:off x="3503" y="3418"/>
              <a:ext cx="249" cy="74"/>
            </a:xfrm>
            <a:prstGeom prst="line">
              <a:avLst/>
            </a:prstGeom>
            <a:noFill/>
            <a:ln w="19050">
              <a:solidFill>
                <a:srgbClr val="FFCC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94" name="Line 30"/>
            <p:cNvSpPr>
              <a:spLocks noChangeShapeType="1"/>
            </p:cNvSpPr>
            <p:nvPr/>
          </p:nvSpPr>
          <p:spPr bwMode="auto">
            <a:xfrm>
              <a:off x="3501" y="3419"/>
              <a:ext cx="245" cy="207"/>
            </a:xfrm>
            <a:prstGeom prst="line">
              <a:avLst/>
            </a:prstGeom>
            <a:noFill/>
            <a:ln w="19050">
              <a:solidFill>
                <a:srgbClr val="FFCC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95" name="Freeform 31"/>
            <p:cNvSpPr>
              <a:spLocks/>
            </p:cNvSpPr>
            <p:nvPr/>
          </p:nvSpPr>
          <p:spPr bwMode="auto">
            <a:xfrm>
              <a:off x="2617" y="2224"/>
              <a:ext cx="273" cy="59"/>
            </a:xfrm>
            <a:custGeom>
              <a:avLst/>
              <a:gdLst>
                <a:gd name="T0" fmla="*/ 4 w 208"/>
                <a:gd name="T1" fmla="*/ 0 h 40"/>
                <a:gd name="T2" fmla="*/ 59 w 208"/>
                <a:gd name="T3" fmla="*/ 60 h 40"/>
                <a:gd name="T4" fmla="*/ 358 w 208"/>
                <a:gd name="T5" fmla="*/ 87 h 4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8" h="40">
                  <a:moveTo>
                    <a:pt x="2" y="0"/>
                  </a:moveTo>
                  <a:cubicBezTo>
                    <a:pt x="7" y="5"/>
                    <a:pt x="0" y="21"/>
                    <a:pt x="34" y="28"/>
                  </a:cubicBezTo>
                  <a:cubicBezTo>
                    <a:pt x="67" y="37"/>
                    <a:pt x="172" y="38"/>
                    <a:pt x="208" y="40"/>
                  </a:cubicBez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96" name="Line 32"/>
            <p:cNvSpPr>
              <a:spLocks noChangeShapeType="1"/>
            </p:cNvSpPr>
            <p:nvPr/>
          </p:nvSpPr>
          <p:spPr bwMode="auto">
            <a:xfrm>
              <a:off x="2558" y="2536"/>
              <a:ext cx="0" cy="1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97" name="Line 33"/>
            <p:cNvSpPr>
              <a:spLocks noChangeShapeType="1"/>
            </p:cNvSpPr>
            <p:nvPr/>
          </p:nvSpPr>
          <p:spPr bwMode="auto">
            <a:xfrm>
              <a:off x="2558" y="2838"/>
              <a:ext cx="0" cy="11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98" name="Line 34"/>
            <p:cNvSpPr>
              <a:spLocks noChangeShapeType="1"/>
            </p:cNvSpPr>
            <p:nvPr/>
          </p:nvSpPr>
          <p:spPr bwMode="auto">
            <a:xfrm>
              <a:off x="2578" y="3148"/>
              <a:ext cx="69" cy="11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99" name="Freeform 35"/>
            <p:cNvSpPr>
              <a:spLocks/>
            </p:cNvSpPr>
            <p:nvPr/>
          </p:nvSpPr>
          <p:spPr bwMode="auto">
            <a:xfrm>
              <a:off x="2692" y="2318"/>
              <a:ext cx="192" cy="53"/>
            </a:xfrm>
            <a:custGeom>
              <a:avLst/>
              <a:gdLst>
                <a:gd name="T0" fmla="*/ 401 w 92"/>
                <a:gd name="T1" fmla="*/ 0 h 56"/>
                <a:gd name="T2" fmla="*/ 227 w 92"/>
                <a:gd name="T3" fmla="*/ 9 h 56"/>
                <a:gd name="T4" fmla="*/ 0 w 92"/>
                <a:gd name="T5" fmla="*/ 50 h 5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92" h="56">
                  <a:moveTo>
                    <a:pt x="92" y="0"/>
                  </a:moveTo>
                  <a:cubicBezTo>
                    <a:pt x="86" y="2"/>
                    <a:pt x="67" y="1"/>
                    <a:pt x="52" y="10"/>
                  </a:cubicBezTo>
                  <a:cubicBezTo>
                    <a:pt x="18" y="17"/>
                    <a:pt x="11" y="47"/>
                    <a:pt x="0" y="56"/>
                  </a:cubicBez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00" name="Freeform 36"/>
            <p:cNvSpPr>
              <a:spLocks/>
            </p:cNvSpPr>
            <p:nvPr/>
          </p:nvSpPr>
          <p:spPr bwMode="auto">
            <a:xfrm>
              <a:off x="3643" y="2128"/>
              <a:ext cx="286" cy="237"/>
            </a:xfrm>
            <a:custGeom>
              <a:avLst/>
              <a:gdLst>
                <a:gd name="T0" fmla="*/ 325 w 252"/>
                <a:gd name="T1" fmla="*/ 267 h 210"/>
                <a:gd name="T2" fmla="*/ 154 w 252"/>
                <a:gd name="T3" fmla="*/ 165 h 210"/>
                <a:gd name="T4" fmla="*/ 0 w 252"/>
                <a:gd name="T5" fmla="*/ 0 h 21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52" h="210">
                  <a:moveTo>
                    <a:pt x="252" y="210"/>
                  </a:moveTo>
                  <a:cubicBezTo>
                    <a:pt x="230" y="197"/>
                    <a:pt x="162" y="164"/>
                    <a:pt x="120" y="129"/>
                  </a:cubicBezTo>
                  <a:cubicBezTo>
                    <a:pt x="78" y="94"/>
                    <a:pt x="25" y="27"/>
                    <a:pt x="0" y="0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01" name="Freeform 37"/>
            <p:cNvSpPr>
              <a:spLocks/>
            </p:cNvSpPr>
            <p:nvPr/>
          </p:nvSpPr>
          <p:spPr bwMode="auto">
            <a:xfrm>
              <a:off x="2572" y="2264"/>
              <a:ext cx="1165" cy="271"/>
            </a:xfrm>
            <a:custGeom>
              <a:avLst/>
              <a:gdLst>
                <a:gd name="T0" fmla="*/ 0 w 1031"/>
                <a:gd name="T1" fmla="*/ 256 h 240"/>
                <a:gd name="T2" fmla="*/ 166 w 1031"/>
                <a:gd name="T3" fmla="*/ 303 h 240"/>
                <a:gd name="T4" fmla="*/ 370 w 1031"/>
                <a:gd name="T5" fmla="*/ 236 h 240"/>
                <a:gd name="T6" fmla="*/ 629 w 1031"/>
                <a:gd name="T7" fmla="*/ 159 h 240"/>
                <a:gd name="T8" fmla="*/ 1054 w 1031"/>
                <a:gd name="T9" fmla="*/ 107 h 240"/>
                <a:gd name="T10" fmla="*/ 1316 w 1031"/>
                <a:gd name="T11" fmla="*/ 0 h 24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31" h="240">
                  <a:moveTo>
                    <a:pt x="0" y="201"/>
                  </a:moveTo>
                  <a:cubicBezTo>
                    <a:pt x="22" y="207"/>
                    <a:pt x="82" y="240"/>
                    <a:pt x="130" y="237"/>
                  </a:cubicBezTo>
                  <a:cubicBezTo>
                    <a:pt x="178" y="234"/>
                    <a:pt x="229" y="204"/>
                    <a:pt x="289" y="185"/>
                  </a:cubicBezTo>
                  <a:cubicBezTo>
                    <a:pt x="349" y="166"/>
                    <a:pt x="404" y="142"/>
                    <a:pt x="493" y="125"/>
                  </a:cubicBezTo>
                  <a:cubicBezTo>
                    <a:pt x="582" y="108"/>
                    <a:pt x="736" y="105"/>
                    <a:pt x="826" y="84"/>
                  </a:cubicBezTo>
                  <a:cubicBezTo>
                    <a:pt x="916" y="63"/>
                    <a:pt x="989" y="17"/>
                    <a:pt x="1031" y="0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02" name="Line 38"/>
            <p:cNvSpPr>
              <a:spLocks noChangeShapeType="1"/>
            </p:cNvSpPr>
            <p:nvPr/>
          </p:nvSpPr>
          <p:spPr bwMode="auto">
            <a:xfrm>
              <a:off x="3712" y="2237"/>
              <a:ext cx="43" cy="5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03" name="Text Box 39"/>
            <p:cNvSpPr txBox="1">
              <a:spLocks noChangeArrowheads="1"/>
            </p:cNvSpPr>
            <p:nvPr/>
          </p:nvSpPr>
          <p:spPr bwMode="auto">
            <a:xfrm>
              <a:off x="3373" y="1965"/>
              <a:ext cx="854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04493" tIns="52247" rIns="104493" bIns="52247">
              <a:spAutoFit/>
            </a:bodyPr>
            <a:lstStyle>
              <a:lvl1pPr defTabSz="1044575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3700">
                  <a:solidFill>
                    <a:schemeClr val="tx1"/>
                  </a:solidFill>
                  <a:latin typeface="Verdana" pitchFamily="34" charset="0"/>
                </a:defRPr>
              </a:lvl1pPr>
              <a:lvl2pPr marL="522288" indent="-327025" defTabSz="1044575">
                <a:spcBef>
                  <a:spcPct val="20000"/>
                </a:spcBef>
                <a:buClr>
                  <a:schemeClr val="tx1"/>
                </a:buClr>
                <a:buChar char="•"/>
                <a:defRPr sz="3200">
                  <a:solidFill>
                    <a:schemeClr val="tx1"/>
                  </a:solidFill>
                  <a:latin typeface="Verdana" pitchFamily="34" charset="0"/>
                </a:defRPr>
              </a:lvl2pPr>
              <a:lvl3pPr marL="1044575" indent="-261938" defTabSz="1044575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700">
                  <a:solidFill>
                    <a:schemeClr val="tx1"/>
                  </a:solidFill>
                  <a:latin typeface="Verdana" pitchFamily="34" charset="0"/>
                </a:defRPr>
              </a:lvl3pPr>
              <a:lvl4pPr marL="1566863" indent="-261938" defTabSz="1044575">
                <a:spcBef>
                  <a:spcPct val="20000"/>
                </a:spcBef>
                <a:buClr>
                  <a:schemeClr val="tx2"/>
                </a:buClr>
                <a:buChar char="•"/>
                <a:defRPr sz="23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90738" indent="-260350" defTabSz="1044575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479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6pPr>
              <a:lvl7pPr marL="30051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623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8pPr>
              <a:lvl9pPr marL="39195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GB" altLang="en-US" sz="1400" b="1">
                  <a:latin typeface="Arial" pitchFamily="34" charset="0"/>
                  <a:cs typeface="Arial" pitchFamily="34" charset="0"/>
                </a:rPr>
                <a:t>Apoptosis</a:t>
              </a:r>
              <a:endParaRPr lang="en-US" altLang="en-US" sz="14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7104" name="Line 40"/>
            <p:cNvSpPr>
              <a:spLocks noChangeShapeType="1"/>
            </p:cNvSpPr>
            <p:nvPr/>
          </p:nvSpPr>
          <p:spPr bwMode="auto">
            <a:xfrm flipV="1">
              <a:off x="2916" y="2874"/>
              <a:ext cx="0" cy="170"/>
            </a:xfrm>
            <a:prstGeom prst="line">
              <a:avLst/>
            </a:prstGeom>
            <a:noFill/>
            <a:ln w="34925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87105" name="Group 41"/>
            <p:cNvGrpSpPr>
              <a:grpSpLocks/>
            </p:cNvGrpSpPr>
            <p:nvPr/>
          </p:nvGrpSpPr>
          <p:grpSpPr bwMode="auto">
            <a:xfrm>
              <a:off x="3809" y="2332"/>
              <a:ext cx="860" cy="306"/>
              <a:chOff x="1905" y="1890"/>
              <a:chExt cx="756" cy="270"/>
            </a:xfrm>
          </p:grpSpPr>
          <p:sp>
            <p:nvSpPr>
              <p:cNvPr id="87122" name="Oval 42"/>
              <p:cNvSpPr>
                <a:spLocks noChangeArrowheads="1"/>
              </p:cNvSpPr>
              <p:nvPr/>
            </p:nvSpPr>
            <p:spPr bwMode="auto">
              <a:xfrm>
                <a:off x="1905" y="1890"/>
                <a:ext cx="756" cy="270"/>
              </a:xfrm>
              <a:prstGeom prst="ellipse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CC00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0000CC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104493" tIns="52247" rIns="104493" bIns="52247" anchor="ctr"/>
              <a:lstStyle>
                <a:lvl1pPr defTabSz="1044575">
                  <a:spcBef>
                    <a:spcPct val="20000"/>
                  </a:spcBef>
                  <a:buClr>
                    <a:schemeClr val="hlink"/>
                  </a:buClr>
                  <a:buSzPct val="60000"/>
                  <a:buFont typeface="Wingdings" pitchFamily="2" charset="2"/>
                  <a:buChar char="n"/>
                  <a:defRPr sz="37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522288" indent="-327025" defTabSz="1044575">
                  <a:spcBef>
                    <a:spcPct val="20000"/>
                  </a:spcBef>
                  <a:buClr>
                    <a:schemeClr val="tx1"/>
                  </a:buClr>
                  <a:buChar char="•"/>
                  <a:defRPr sz="3200"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044575" indent="-261938" defTabSz="1044575">
                  <a:spcBef>
                    <a:spcPct val="20000"/>
                  </a:spcBef>
                  <a:buClr>
                    <a:schemeClr val="accent2"/>
                  </a:buClr>
                  <a:buSzPct val="60000"/>
                  <a:buFont typeface="Wingdings" pitchFamily="2" charset="2"/>
                  <a:buChar char="n"/>
                  <a:defRPr sz="2700"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566863" indent="-261938" defTabSz="1044575">
                  <a:spcBef>
                    <a:spcPct val="20000"/>
                  </a:spcBef>
                  <a:buClr>
                    <a:schemeClr val="tx2"/>
                  </a:buClr>
                  <a:buChar char="•"/>
                  <a:defRPr sz="2300"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90738" indent="-260350" defTabSz="1044575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itchFamily="2" charset="2"/>
                  <a:buChar char="n"/>
                  <a:defRPr sz="2300"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47938" indent="-260350" defTabSz="1044575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60000"/>
                  <a:buFont typeface="Wingdings" pitchFamily="2" charset="2"/>
                  <a:buChar char="n"/>
                  <a:defRPr sz="2300"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3005138" indent="-260350" defTabSz="1044575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60000"/>
                  <a:buFont typeface="Wingdings" pitchFamily="2" charset="2"/>
                  <a:buChar char="n"/>
                  <a:defRPr sz="2300"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62338" indent="-260350" defTabSz="1044575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60000"/>
                  <a:buFont typeface="Wingdings" pitchFamily="2" charset="2"/>
                  <a:buChar char="n"/>
                  <a:defRPr sz="2300"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919538" indent="-260350" defTabSz="1044575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60000"/>
                  <a:buFont typeface="Wingdings" pitchFamily="2" charset="2"/>
                  <a:buChar char="n"/>
                  <a:defRPr sz="2300"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it-IT" altLang="en-US" sz="1000">
                  <a:solidFill>
                    <a:schemeClr val="bg2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7123" name="Freeform 43"/>
              <p:cNvSpPr>
                <a:spLocks/>
              </p:cNvSpPr>
              <p:nvPr/>
            </p:nvSpPr>
            <p:spPr bwMode="auto">
              <a:xfrm>
                <a:off x="1969" y="1921"/>
                <a:ext cx="626" cy="208"/>
              </a:xfrm>
              <a:custGeom>
                <a:avLst/>
                <a:gdLst>
                  <a:gd name="T0" fmla="*/ 2 w 626"/>
                  <a:gd name="T1" fmla="*/ 143 h 208"/>
                  <a:gd name="T2" fmla="*/ 11 w 626"/>
                  <a:gd name="T3" fmla="*/ 56 h 208"/>
                  <a:gd name="T4" fmla="*/ 68 w 626"/>
                  <a:gd name="T5" fmla="*/ 47 h 208"/>
                  <a:gd name="T6" fmla="*/ 71 w 626"/>
                  <a:gd name="T7" fmla="*/ 158 h 208"/>
                  <a:gd name="T8" fmla="*/ 122 w 626"/>
                  <a:gd name="T9" fmla="*/ 167 h 208"/>
                  <a:gd name="T10" fmla="*/ 134 w 626"/>
                  <a:gd name="T11" fmla="*/ 26 h 208"/>
                  <a:gd name="T12" fmla="*/ 188 w 626"/>
                  <a:gd name="T13" fmla="*/ 32 h 208"/>
                  <a:gd name="T14" fmla="*/ 188 w 626"/>
                  <a:gd name="T15" fmla="*/ 173 h 208"/>
                  <a:gd name="T16" fmla="*/ 257 w 626"/>
                  <a:gd name="T17" fmla="*/ 173 h 208"/>
                  <a:gd name="T18" fmla="*/ 272 w 626"/>
                  <a:gd name="T19" fmla="*/ 26 h 208"/>
                  <a:gd name="T20" fmla="*/ 323 w 626"/>
                  <a:gd name="T21" fmla="*/ 26 h 208"/>
                  <a:gd name="T22" fmla="*/ 329 w 626"/>
                  <a:gd name="T23" fmla="*/ 185 h 208"/>
                  <a:gd name="T24" fmla="*/ 386 w 626"/>
                  <a:gd name="T25" fmla="*/ 182 h 208"/>
                  <a:gd name="T26" fmla="*/ 398 w 626"/>
                  <a:gd name="T27" fmla="*/ 26 h 208"/>
                  <a:gd name="T28" fmla="*/ 446 w 626"/>
                  <a:gd name="T29" fmla="*/ 29 h 208"/>
                  <a:gd name="T30" fmla="*/ 461 w 626"/>
                  <a:gd name="T31" fmla="*/ 176 h 208"/>
                  <a:gd name="T32" fmla="*/ 506 w 626"/>
                  <a:gd name="T33" fmla="*/ 167 h 208"/>
                  <a:gd name="T34" fmla="*/ 512 w 626"/>
                  <a:gd name="T35" fmla="*/ 44 h 208"/>
                  <a:gd name="T36" fmla="*/ 569 w 626"/>
                  <a:gd name="T37" fmla="*/ 56 h 208"/>
                  <a:gd name="T38" fmla="*/ 569 w 626"/>
                  <a:gd name="T39" fmla="*/ 158 h 208"/>
                  <a:gd name="T40" fmla="*/ 617 w 626"/>
                  <a:gd name="T41" fmla="*/ 152 h 208"/>
                  <a:gd name="T42" fmla="*/ 623 w 626"/>
                  <a:gd name="T43" fmla="*/ 71 h 208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626" h="208">
                    <a:moveTo>
                      <a:pt x="2" y="143"/>
                    </a:moveTo>
                    <a:cubicBezTo>
                      <a:pt x="3" y="129"/>
                      <a:pt x="0" y="72"/>
                      <a:pt x="11" y="56"/>
                    </a:cubicBezTo>
                    <a:cubicBezTo>
                      <a:pt x="22" y="40"/>
                      <a:pt x="48" y="38"/>
                      <a:pt x="68" y="47"/>
                    </a:cubicBezTo>
                    <a:cubicBezTo>
                      <a:pt x="78" y="64"/>
                      <a:pt x="61" y="138"/>
                      <a:pt x="71" y="158"/>
                    </a:cubicBezTo>
                    <a:cubicBezTo>
                      <a:pt x="81" y="178"/>
                      <a:pt x="98" y="167"/>
                      <a:pt x="122" y="167"/>
                    </a:cubicBezTo>
                    <a:cubicBezTo>
                      <a:pt x="132" y="145"/>
                      <a:pt x="123" y="49"/>
                      <a:pt x="134" y="26"/>
                    </a:cubicBezTo>
                    <a:cubicBezTo>
                      <a:pt x="145" y="3"/>
                      <a:pt x="179" y="6"/>
                      <a:pt x="188" y="32"/>
                    </a:cubicBezTo>
                    <a:cubicBezTo>
                      <a:pt x="197" y="58"/>
                      <a:pt x="168" y="150"/>
                      <a:pt x="188" y="173"/>
                    </a:cubicBezTo>
                    <a:cubicBezTo>
                      <a:pt x="208" y="196"/>
                      <a:pt x="246" y="200"/>
                      <a:pt x="257" y="173"/>
                    </a:cubicBezTo>
                    <a:cubicBezTo>
                      <a:pt x="268" y="146"/>
                      <a:pt x="260" y="52"/>
                      <a:pt x="272" y="26"/>
                    </a:cubicBezTo>
                    <a:cubicBezTo>
                      <a:pt x="284" y="0"/>
                      <a:pt x="295" y="19"/>
                      <a:pt x="323" y="26"/>
                    </a:cubicBezTo>
                    <a:cubicBezTo>
                      <a:pt x="351" y="33"/>
                      <a:pt x="304" y="180"/>
                      <a:pt x="329" y="185"/>
                    </a:cubicBezTo>
                    <a:cubicBezTo>
                      <a:pt x="338" y="208"/>
                      <a:pt x="362" y="205"/>
                      <a:pt x="386" y="182"/>
                    </a:cubicBezTo>
                    <a:cubicBezTo>
                      <a:pt x="410" y="159"/>
                      <a:pt x="379" y="28"/>
                      <a:pt x="398" y="26"/>
                    </a:cubicBezTo>
                    <a:cubicBezTo>
                      <a:pt x="404" y="4"/>
                      <a:pt x="429" y="5"/>
                      <a:pt x="446" y="29"/>
                    </a:cubicBezTo>
                    <a:cubicBezTo>
                      <a:pt x="463" y="53"/>
                      <a:pt x="439" y="160"/>
                      <a:pt x="461" y="176"/>
                    </a:cubicBezTo>
                    <a:cubicBezTo>
                      <a:pt x="475" y="190"/>
                      <a:pt x="496" y="181"/>
                      <a:pt x="506" y="167"/>
                    </a:cubicBezTo>
                    <a:cubicBezTo>
                      <a:pt x="516" y="153"/>
                      <a:pt x="505" y="56"/>
                      <a:pt x="512" y="44"/>
                    </a:cubicBezTo>
                    <a:cubicBezTo>
                      <a:pt x="519" y="32"/>
                      <a:pt x="562" y="45"/>
                      <a:pt x="569" y="56"/>
                    </a:cubicBezTo>
                    <a:cubicBezTo>
                      <a:pt x="579" y="73"/>
                      <a:pt x="560" y="146"/>
                      <a:pt x="569" y="158"/>
                    </a:cubicBezTo>
                    <a:cubicBezTo>
                      <a:pt x="577" y="174"/>
                      <a:pt x="608" y="166"/>
                      <a:pt x="617" y="152"/>
                    </a:cubicBezTo>
                    <a:cubicBezTo>
                      <a:pt x="626" y="138"/>
                      <a:pt x="622" y="88"/>
                      <a:pt x="623" y="71"/>
                    </a:cubicBezTo>
                  </a:path>
                </a:pathLst>
              </a:custGeom>
              <a:noFill/>
              <a:ln w="19050" cmpd="sng">
                <a:solidFill>
                  <a:srgbClr val="0000CC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7106" name="Oval 44"/>
            <p:cNvSpPr>
              <a:spLocks noChangeArrowheads="1"/>
            </p:cNvSpPr>
            <p:nvPr/>
          </p:nvSpPr>
          <p:spPr bwMode="gray">
            <a:xfrm>
              <a:off x="2405" y="2881"/>
              <a:ext cx="84" cy="329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46800" tIns="46800" rIns="46800" bIns="46800" anchor="ctr">
              <a:spAutoFit/>
            </a:bodyPr>
            <a:lstStyle>
              <a:lvl1pPr>
                <a:defRPr>
                  <a:solidFill>
                    <a:srgbClr val="FFFF00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rgbClr val="FFFF00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rgbClr val="FFFF00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rgbClr val="FFFF00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rgbClr val="FFFF00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7107" name="AutoShape 45"/>
            <p:cNvSpPr>
              <a:spLocks noChangeArrowheads="1"/>
            </p:cNvSpPr>
            <p:nvPr/>
          </p:nvSpPr>
          <p:spPr bwMode="auto">
            <a:xfrm rot="-5400000">
              <a:off x="2612" y="2997"/>
              <a:ext cx="120" cy="101"/>
            </a:xfrm>
            <a:prstGeom prst="triangle">
              <a:avLst>
                <a:gd name="adj" fmla="val 50000"/>
              </a:avLst>
            </a:prstGeom>
            <a:solidFill>
              <a:srgbClr val="3366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>
                  <a:solidFill>
                    <a:srgbClr val="FFFF00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rgbClr val="FFFF00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rgbClr val="FFFF00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rgbClr val="FFFF00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rgbClr val="FFFF00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7108" name="Text Box 46"/>
            <p:cNvSpPr txBox="1">
              <a:spLocks noChangeArrowheads="1"/>
            </p:cNvSpPr>
            <p:nvPr/>
          </p:nvSpPr>
          <p:spPr bwMode="gray">
            <a:xfrm>
              <a:off x="2425" y="2956"/>
              <a:ext cx="239" cy="1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53481" tIns="53481" rIns="53481" bIns="53481">
              <a:spAutoFit/>
            </a:bodyPr>
            <a:lstStyle>
              <a:lvl1pPr defTabSz="1044575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3700">
                  <a:solidFill>
                    <a:schemeClr val="tx1"/>
                  </a:solidFill>
                  <a:latin typeface="Verdana" pitchFamily="34" charset="0"/>
                </a:defRPr>
              </a:lvl1pPr>
              <a:lvl2pPr marL="522288" indent="-327025" defTabSz="1044575">
                <a:spcBef>
                  <a:spcPct val="20000"/>
                </a:spcBef>
                <a:buClr>
                  <a:schemeClr val="tx1"/>
                </a:buClr>
                <a:buChar char="•"/>
                <a:defRPr sz="3200">
                  <a:solidFill>
                    <a:schemeClr val="tx1"/>
                  </a:solidFill>
                  <a:latin typeface="Verdana" pitchFamily="34" charset="0"/>
                </a:defRPr>
              </a:lvl2pPr>
              <a:lvl3pPr marL="1044575" indent="-261938" defTabSz="1044575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700">
                  <a:solidFill>
                    <a:schemeClr val="tx1"/>
                  </a:solidFill>
                  <a:latin typeface="Verdana" pitchFamily="34" charset="0"/>
                </a:defRPr>
              </a:lvl3pPr>
              <a:lvl4pPr marL="1566863" indent="-261938" defTabSz="1044575">
                <a:spcBef>
                  <a:spcPct val="20000"/>
                </a:spcBef>
                <a:buClr>
                  <a:schemeClr val="tx2"/>
                </a:buClr>
                <a:buChar char="•"/>
                <a:defRPr sz="23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90738" indent="-260350" defTabSz="1044575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479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6pPr>
              <a:lvl7pPr marL="30051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623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8pPr>
              <a:lvl9pPr marL="39195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00" b="1">
                  <a:solidFill>
                    <a:schemeClr val="bg1"/>
                  </a:solidFill>
                  <a:latin typeface="Arial" pitchFamily="34" charset="0"/>
                </a:rPr>
                <a:t>ERK</a:t>
              </a:r>
            </a:p>
          </p:txBody>
        </p:sp>
        <p:sp>
          <p:nvSpPr>
            <p:cNvPr id="87109" name="Oval 47"/>
            <p:cNvSpPr>
              <a:spLocks noChangeArrowheads="1"/>
            </p:cNvSpPr>
            <p:nvPr/>
          </p:nvSpPr>
          <p:spPr bwMode="gray">
            <a:xfrm>
              <a:off x="2892" y="2133"/>
              <a:ext cx="84" cy="329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46800" tIns="46800" rIns="46800" bIns="46800" anchor="ctr">
              <a:spAutoFit/>
            </a:bodyPr>
            <a:lstStyle>
              <a:lvl1pPr>
                <a:defRPr>
                  <a:solidFill>
                    <a:srgbClr val="FFFF00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rgbClr val="FFFF00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rgbClr val="FFFF00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rgbClr val="FFFF00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rgbClr val="FFFF00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7110" name="Freeform 48"/>
            <p:cNvSpPr>
              <a:spLocks/>
            </p:cNvSpPr>
            <p:nvPr/>
          </p:nvSpPr>
          <p:spPr bwMode="auto">
            <a:xfrm>
              <a:off x="3118" y="2229"/>
              <a:ext cx="83" cy="128"/>
            </a:xfrm>
            <a:custGeom>
              <a:avLst/>
              <a:gdLst>
                <a:gd name="T0" fmla="*/ 71 w 90"/>
                <a:gd name="T1" fmla="*/ 12 h 130"/>
                <a:gd name="T2" fmla="*/ 43 w 90"/>
                <a:gd name="T3" fmla="*/ 45 h 130"/>
                <a:gd name="T4" fmla="*/ 27 w 90"/>
                <a:gd name="T5" fmla="*/ 12 h 130"/>
                <a:gd name="T6" fmla="*/ 21 w 90"/>
                <a:gd name="T7" fmla="*/ 46 h 130"/>
                <a:gd name="T8" fmla="*/ 4 w 90"/>
                <a:gd name="T9" fmla="*/ 18 h 130"/>
                <a:gd name="T10" fmla="*/ 3 w 90"/>
                <a:gd name="T11" fmla="*/ 66 h 130"/>
                <a:gd name="T12" fmla="*/ 6 w 90"/>
                <a:gd name="T13" fmla="*/ 121 h 130"/>
                <a:gd name="T14" fmla="*/ 22 w 90"/>
                <a:gd name="T15" fmla="*/ 91 h 130"/>
                <a:gd name="T16" fmla="*/ 37 w 90"/>
                <a:gd name="T17" fmla="*/ 119 h 130"/>
                <a:gd name="T18" fmla="*/ 47 w 90"/>
                <a:gd name="T19" fmla="*/ 88 h 130"/>
                <a:gd name="T20" fmla="*/ 72 w 90"/>
                <a:gd name="T21" fmla="*/ 113 h 130"/>
                <a:gd name="T22" fmla="*/ 71 w 90"/>
                <a:gd name="T23" fmla="*/ 12 h 13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90" h="130">
                  <a:moveTo>
                    <a:pt x="84" y="12"/>
                  </a:moveTo>
                  <a:cubicBezTo>
                    <a:pt x="77" y="0"/>
                    <a:pt x="60" y="47"/>
                    <a:pt x="51" y="47"/>
                  </a:cubicBezTo>
                  <a:cubicBezTo>
                    <a:pt x="42" y="47"/>
                    <a:pt x="35" y="12"/>
                    <a:pt x="31" y="12"/>
                  </a:cubicBezTo>
                  <a:cubicBezTo>
                    <a:pt x="27" y="12"/>
                    <a:pt x="29" y="47"/>
                    <a:pt x="25" y="48"/>
                  </a:cubicBezTo>
                  <a:cubicBezTo>
                    <a:pt x="21" y="49"/>
                    <a:pt x="8" y="15"/>
                    <a:pt x="4" y="18"/>
                  </a:cubicBezTo>
                  <a:cubicBezTo>
                    <a:pt x="0" y="21"/>
                    <a:pt x="3" y="50"/>
                    <a:pt x="3" y="68"/>
                  </a:cubicBezTo>
                  <a:cubicBezTo>
                    <a:pt x="3" y="86"/>
                    <a:pt x="3" y="121"/>
                    <a:pt x="7" y="125"/>
                  </a:cubicBezTo>
                  <a:cubicBezTo>
                    <a:pt x="11" y="129"/>
                    <a:pt x="20" y="93"/>
                    <a:pt x="26" y="93"/>
                  </a:cubicBezTo>
                  <a:cubicBezTo>
                    <a:pt x="32" y="93"/>
                    <a:pt x="38" y="123"/>
                    <a:pt x="43" y="123"/>
                  </a:cubicBezTo>
                  <a:cubicBezTo>
                    <a:pt x="48" y="123"/>
                    <a:pt x="48" y="91"/>
                    <a:pt x="55" y="90"/>
                  </a:cubicBezTo>
                  <a:cubicBezTo>
                    <a:pt x="62" y="89"/>
                    <a:pt x="80" y="130"/>
                    <a:pt x="85" y="117"/>
                  </a:cubicBezTo>
                  <a:cubicBezTo>
                    <a:pt x="90" y="104"/>
                    <a:pt x="84" y="34"/>
                    <a:pt x="84" y="12"/>
                  </a:cubicBezTo>
                  <a:close/>
                </a:path>
              </a:pathLst>
            </a:custGeom>
            <a:solidFill>
              <a:srgbClr val="3366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0000FF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11" name="Text Box 49"/>
            <p:cNvSpPr txBox="1">
              <a:spLocks noChangeArrowheads="1"/>
            </p:cNvSpPr>
            <p:nvPr/>
          </p:nvSpPr>
          <p:spPr bwMode="gray">
            <a:xfrm>
              <a:off x="2923" y="2230"/>
              <a:ext cx="223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53481" tIns="53481" rIns="53481" bIns="53481">
              <a:spAutoFit/>
            </a:bodyPr>
            <a:lstStyle>
              <a:lvl1pPr defTabSz="1044575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3700">
                  <a:solidFill>
                    <a:schemeClr val="tx1"/>
                  </a:solidFill>
                  <a:latin typeface="Verdana" pitchFamily="34" charset="0"/>
                </a:defRPr>
              </a:lvl1pPr>
              <a:lvl2pPr marL="522288" indent="-327025" defTabSz="1044575">
                <a:spcBef>
                  <a:spcPct val="20000"/>
                </a:spcBef>
                <a:buClr>
                  <a:schemeClr val="tx1"/>
                </a:buClr>
                <a:buChar char="•"/>
                <a:defRPr sz="3200">
                  <a:solidFill>
                    <a:schemeClr val="tx1"/>
                  </a:solidFill>
                  <a:latin typeface="Verdana" pitchFamily="34" charset="0"/>
                </a:defRPr>
              </a:lvl2pPr>
              <a:lvl3pPr marL="1044575" indent="-261938" defTabSz="1044575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700">
                  <a:solidFill>
                    <a:schemeClr val="tx1"/>
                  </a:solidFill>
                  <a:latin typeface="Verdana" pitchFamily="34" charset="0"/>
                </a:defRPr>
              </a:lvl3pPr>
              <a:lvl4pPr marL="1566863" indent="-261938" defTabSz="1044575">
                <a:spcBef>
                  <a:spcPct val="20000"/>
                </a:spcBef>
                <a:buClr>
                  <a:schemeClr val="tx2"/>
                </a:buClr>
                <a:buChar char="•"/>
                <a:defRPr sz="23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90738" indent="-260350" defTabSz="1044575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479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6pPr>
              <a:lvl7pPr marL="30051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623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8pPr>
              <a:lvl9pPr marL="39195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900" b="1">
                  <a:solidFill>
                    <a:schemeClr val="bg1"/>
                  </a:solidFill>
                  <a:latin typeface="Arial" pitchFamily="34" charset="0"/>
                </a:rPr>
                <a:t>RAS</a:t>
              </a:r>
            </a:p>
          </p:txBody>
        </p:sp>
        <p:sp>
          <p:nvSpPr>
            <p:cNvPr id="87112" name="Oval 50"/>
            <p:cNvSpPr>
              <a:spLocks noChangeArrowheads="1"/>
            </p:cNvSpPr>
            <p:nvPr/>
          </p:nvSpPr>
          <p:spPr bwMode="gray">
            <a:xfrm>
              <a:off x="2405" y="2580"/>
              <a:ext cx="84" cy="329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46800" tIns="46800" rIns="46800" bIns="46800" anchor="ctr">
              <a:spAutoFit/>
            </a:bodyPr>
            <a:lstStyle>
              <a:lvl1pPr>
                <a:defRPr>
                  <a:solidFill>
                    <a:srgbClr val="FFFF00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rgbClr val="FFFF00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rgbClr val="FFFF00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rgbClr val="FFFF00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rgbClr val="FFFF00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7113" name="Text Box 51"/>
            <p:cNvSpPr txBox="1">
              <a:spLocks noChangeArrowheads="1"/>
            </p:cNvSpPr>
            <p:nvPr/>
          </p:nvSpPr>
          <p:spPr bwMode="gray">
            <a:xfrm>
              <a:off x="2429" y="2663"/>
              <a:ext cx="248" cy="1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53481" tIns="53481" rIns="53481" bIns="53481">
              <a:spAutoFit/>
            </a:bodyPr>
            <a:lstStyle>
              <a:lvl1pPr defTabSz="1044575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3700">
                  <a:solidFill>
                    <a:schemeClr val="tx1"/>
                  </a:solidFill>
                  <a:latin typeface="Verdana" pitchFamily="34" charset="0"/>
                </a:defRPr>
              </a:lvl1pPr>
              <a:lvl2pPr marL="522288" indent="-327025" defTabSz="1044575">
                <a:spcBef>
                  <a:spcPct val="20000"/>
                </a:spcBef>
                <a:buClr>
                  <a:schemeClr val="tx1"/>
                </a:buClr>
                <a:buChar char="•"/>
                <a:defRPr sz="3200">
                  <a:solidFill>
                    <a:schemeClr val="tx1"/>
                  </a:solidFill>
                  <a:latin typeface="Verdana" pitchFamily="34" charset="0"/>
                </a:defRPr>
              </a:lvl2pPr>
              <a:lvl3pPr marL="1044575" indent="-261938" defTabSz="1044575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700">
                  <a:solidFill>
                    <a:schemeClr val="tx1"/>
                  </a:solidFill>
                  <a:latin typeface="Verdana" pitchFamily="34" charset="0"/>
                </a:defRPr>
              </a:lvl3pPr>
              <a:lvl4pPr marL="1566863" indent="-261938" defTabSz="1044575">
                <a:spcBef>
                  <a:spcPct val="20000"/>
                </a:spcBef>
                <a:buClr>
                  <a:schemeClr val="tx2"/>
                </a:buClr>
                <a:buChar char="•"/>
                <a:defRPr sz="23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90738" indent="-260350" defTabSz="1044575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479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6pPr>
              <a:lvl7pPr marL="30051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623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8pPr>
              <a:lvl9pPr marL="39195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00" b="1">
                  <a:solidFill>
                    <a:schemeClr val="bg1"/>
                  </a:solidFill>
                  <a:latin typeface="Arial" pitchFamily="34" charset="0"/>
                </a:rPr>
                <a:t>MEK</a:t>
              </a:r>
            </a:p>
          </p:txBody>
        </p:sp>
        <p:sp>
          <p:nvSpPr>
            <p:cNvPr id="87114" name="Rectangle 52"/>
            <p:cNvSpPr>
              <a:spLocks noChangeArrowheads="1"/>
            </p:cNvSpPr>
            <p:nvPr/>
          </p:nvSpPr>
          <p:spPr bwMode="auto">
            <a:xfrm>
              <a:off x="2648" y="2724"/>
              <a:ext cx="85" cy="35"/>
            </a:xfrm>
            <a:prstGeom prst="rect">
              <a:avLst/>
            </a:prstGeom>
            <a:solidFill>
              <a:srgbClr val="3366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defRPr>
                  <a:solidFill>
                    <a:srgbClr val="FFFF00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rgbClr val="FFFF00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rgbClr val="FFFF00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rgbClr val="FFFF00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rgbClr val="FFFF00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7115" name="Oval 53"/>
            <p:cNvSpPr>
              <a:spLocks noChangeArrowheads="1"/>
            </p:cNvSpPr>
            <p:nvPr/>
          </p:nvSpPr>
          <p:spPr bwMode="gray">
            <a:xfrm>
              <a:off x="2401" y="2269"/>
              <a:ext cx="84" cy="329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rgbClr val="0000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46800" tIns="46800" rIns="46800" bIns="46800" anchor="ctr">
              <a:spAutoFit/>
            </a:bodyPr>
            <a:lstStyle>
              <a:lvl1pPr>
                <a:defRPr>
                  <a:solidFill>
                    <a:srgbClr val="FFFF00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rgbClr val="FFFF00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rgbClr val="FFFF00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rgbClr val="FFFF00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rgbClr val="FFFF00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7116" name="Text Box 54"/>
            <p:cNvSpPr txBox="1">
              <a:spLocks noChangeArrowheads="1"/>
            </p:cNvSpPr>
            <p:nvPr/>
          </p:nvSpPr>
          <p:spPr bwMode="gray">
            <a:xfrm>
              <a:off x="2443" y="2340"/>
              <a:ext cx="235" cy="1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53481" tIns="53481" rIns="53481" bIns="53481">
              <a:spAutoFit/>
            </a:bodyPr>
            <a:lstStyle>
              <a:lvl1pPr defTabSz="1044575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3700">
                  <a:solidFill>
                    <a:schemeClr val="tx1"/>
                  </a:solidFill>
                  <a:latin typeface="Verdana" pitchFamily="34" charset="0"/>
                </a:defRPr>
              </a:lvl1pPr>
              <a:lvl2pPr marL="522288" indent="-327025" defTabSz="1044575">
                <a:spcBef>
                  <a:spcPct val="20000"/>
                </a:spcBef>
                <a:buClr>
                  <a:schemeClr val="tx1"/>
                </a:buClr>
                <a:buChar char="•"/>
                <a:defRPr sz="3200">
                  <a:solidFill>
                    <a:schemeClr val="tx1"/>
                  </a:solidFill>
                  <a:latin typeface="Verdana" pitchFamily="34" charset="0"/>
                </a:defRPr>
              </a:lvl2pPr>
              <a:lvl3pPr marL="1044575" indent="-261938" defTabSz="1044575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700">
                  <a:solidFill>
                    <a:schemeClr val="tx1"/>
                  </a:solidFill>
                  <a:latin typeface="Verdana" pitchFamily="34" charset="0"/>
                </a:defRPr>
              </a:lvl3pPr>
              <a:lvl4pPr marL="1566863" indent="-261938" defTabSz="1044575">
                <a:spcBef>
                  <a:spcPct val="20000"/>
                </a:spcBef>
                <a:buClr>
                  <a:schemeClr val="tx2"/>
                </a:buClr>
                <a:buChar char="•"/>
                <a:defRPr sz="23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90738" indent="-260350" defTabSz="1044575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479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6pPr>
              <a:lvl7pPr marL="30051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623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8pPr>
              <a:lvl9pPr marL="3919538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00" b="1">
                  <a:solidFill>
                    <a:schemeClr val="bg1"/>
                  </a:solidFill>
                  <a:latin typeface="Arial" pitchFamily="34" charset="0"/>
                </a:rPr>
                <a:t>RAF</a:t>
              </a:r>
            </a:p>
          </p:txBody>
        </p:sp>
        <p:grpSp>
          <p:nvGrpSpPr>
            <p:cNvPr id="87117" name="Group 55"/>
            <p:cNvGrpSpPr>
              <a:grpSpLocks/>
            </p:cNvGrpSpPr>
            <p:nvPr/>
          </p:nvGrpSpPr>
          <p:grpSpPr bwMode="auto">
            <a:xfrm>
              <a:off x="2427" y="1832"/>
              <a:ext cx="262" cy="498"/>
              <a:chOff x="1077" y="1259"/>
              <a:chExt cx="422" cy="805"/>
            </a:xfrm>
          </p:grpSpPr>
          <p:sp>
            <p:nvSpPr>
              <p:cNvPr id="87119" name="Freeform 56"/>
              <p:cNvSpPr>
                <a:spLocks/>
              </p:cNvSpPr>
              <p:nvPr/>
            </p:nvSpPr>
            <p:spPr bwMode="auto">
              <a:xfrm>
                <a:off x="1376" y="1378"/>
                <a:ext cx="123" cy="686"/>
              </a:xfrm>
              <a:custGeom>
                <a:avLst/>
                <a:gdLst>
                  <a:gd name="T0" fmla="*/ 1 w 266"/>
                  <a:gd name="T1" fmla="*/ 408 h 1154"/>
                  <a:gd name="T2" fmla="*/ 26 w 266"/>
                  <a:gd name="T3" fmla="*/ 408 h 1154"/>
                  <a:gd name="T4" fmla="*/ 26 w 266"/>
                  <a:gd name="T5" fmla="*/ 177 h 1154"/>
                  <a:gd name="T6" fmla="*/ 57 w 266"/>
                  <a:gd name="T7" fmla="*/ 177 h 1154"/>
                  <a:gd name="T8" fmla="*/ 57 w 266"/>
                  <a:gd name="T9" fmla="*/ 0 h 1154"/>
                  <a:gd name="T10" fmla="*/ 34 w 266"/>
                  <a:gd name="T11" fmla="*/ 0 h 1154"/>
                  <a:gd name="T12" fmla="*/ 34 w 266"/>
                  <a:gd name="T13" fmla="*/ 138 h 1154"/>
                  <a:gd name="T14" fmla="*/ 0 w 266"/>
                  <a:gd name="T15" fmla="*/ 138 h 1154"/>
                  <a:gd name="T16" fmla="*/ 0 w 266"/>
                  <a:gd name="T17" fmla="*/ 408 h 1154"/>
                  <a:gd name="T18" fmla="*/ 1 w 266"/>
                  <a:gd name="T19" fmla="*/ 408 h 115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66" h="1154">
                    <a:moveTo>
                      <a:pt x="4" y="1154"/>
                    </a:moveTo>
                    <a:lnTo>
                      <a:pt x="124" y="1154"/>
                    </a:lnTo>
                    <a:lnTo>
                      <a:pt x="124" y="500"/>
                    </a:lnTo>
                    <a:lnTo>
                      <a:pt x="266" y="500"/>
                    </a:lnTo>
                    <a:lnTo>
                      <a:pt x="266" y="0"/>
                    </a:lnTo>
                    <a:lnTo>
                      <a:pt x="160" y="0"/>
                    </a:lnTo>
                    <a:lnTo>
                      <a:pt x="160" y="390"/>
                    </a:lnTo>
                    <a:lnTo>
                      <a:pt x="0" y="390"/>
                    </a:lnTo>
                    <a:lnTo>
                      <a:pt x="0" y="1154"/>
                    </a:lnTo>
                    <a:lnTo>
                      <a:pt x="4" y="1154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B3FF2D"/>
                  </a:gs>
                  <a:gs pos="50000">
                    <a:srgbClr val="77AA1E"/>
                  </a:gs>
                  <a:gs pos="100000">
                    <a:srgbClr val="B3FF2D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120" name="Freeform 57"/>
              <p:cNvSpPr>
                <a:spLocks/>
              </p:cNvSpPr>
              <p:nvPr/>
            </p:nvSpPr>
            <p:spPr bwMode="auto">
              <a:xfrm>
                <a:off x="1077" y="1386"/>
                <a:ext cx="119" cy="677"/>
              </a:xfrm>
              <a:custGeom>
                <a:avLst/>
                <a:gdLst>
                  <a:gd name="T0" fmla="*/ 51 w 272"/>
                  <a:gd name="T1" fmla="*/ 397 h 1154"/>
                  <a:gd name="T2" fmla="*/ 28 w 272"/>
                  <a:gd name="T3" fmla="*/ 397 h 1154"/>
                  <a:gd name="T4" fmla="*/ 28 w 272"/>
                  <a:gd name="T5" fmla="*/ 172 h 1154"/>
                  <a:gd name="T6" fmla="*/ 0 w 272"/>
                  <a:gd name="T7" fmla="*/ 172 h 1154"/>
                  <a:gd name="T8" fmla="*/ 0 w 272"/>
                  <a:gd name="T9" fmla="*/ 0 h 1154"/>
                  <a:gd name="T10" fmla="*/ 21 w 272"/>
                  <a:gd name="T11" fmla="*/ 0 h 1154"/>
                  <a:gd name="T12" fmla="*/ 21 w 272"/>
                  <a:gd name="T13" fmla="*/ 134 h 1154"/>
                  <a:gd name="T14" fmla="*/ 52 w 272"/>
                  <a:gd name="T15" fmla="*/ 134 h 1154"/>
                  <a:gd name="T16" fmla="*/ 52 w 272"/>
                  <a:gd name="T17" fmla="*/ 397 h 1154"/>
                  <a:gd name="T18" fmla="*/ 51 w 272"/>
                  <a:gd name="T19" fmla="*/ 397 h 115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72" h="1154">
                    <a:moveTo>
                      <a:pt x="268" y="1154"/>
                    </a:moveTo>
                    <a:lnTo>
                      <a:pt x="146" y="1154"/>
                    </a:lnTo>
                    <a:lnTo>
                      <a:pt x="146" y="500"/>
                    </a:lnTo>
                    <a:lnTo>
                      <a:pt x="0" y="500"/>
                    </a:lnTo>
                    <a:lnTo>
                      <a:pt x="0" y="0"/>
                    </a:lnTo>
                    <a:lnTo>
                      <a:pt x="108" y="0"/>
                    </a:lnTo>
                    <a:lnTo>
                      <a:pt x="108" y="390"/>
                    </a:lnTo>
                    <a:lnTo>
                      <a:pt x="272" y="390"/>
                    </a:lnTo>
                    <a:lnTo>
                      <a:pt x="272" y="1154"/>
                    </a:lnTo>
                    <a:lnTo>
                      <a:pt x="268" y="1154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B3FF2D"/>
                  </a:gs>
                  <a:gs pos="50000">
                    <a:srgbClr val="77AA1E"/>
                  </a:gs>
                  <a:gs pos="100000">
                    <a:srgbClr val="B3FF2D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121" name="Rectangle 58"/>
              <p:cNvSpPr>
                <a:spLocks noChangeArrowheads="1"/>
              </p:cNvSpPr>
              <p:nvPr/>
            </p:nvSpPr>
            <p:spPr bwMode="auto">
              <a:xfrm>
                <a:off x="1170" y="1259"/>
                <a:ext cx="230" cy="378"/>
              </a:xfrm>
              <a:prstGeom prst="rect">
                <a:avLst/>
              </a:prstGeom>
              <a:gradFill rotWithShape="0">
                <a:gsLst>
                  <a:gs pos="0">
                    <a:srgbClr val="477618"/>
                  </a:gs>
                  <a:gs pos="100000">
                    <a:srgbClr val="99FF33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46800" tIns="46800" rIns="46800" bIns="46800" anchor="ctr">
                <a:spAutoFit/>
              </a:bodyPr>
              <a:lstStyle>
                <a:lvl1pPr>
                  <a:defRPr>
                    <a:solidFill>
                      <a:srgbClr val="FFFF00"/>
                    </a:solidFill>
                    <a:latin typeface="Times New Roman" pitchFamily="18" charset="0"/>
                  </a:defRPr>
                </a:lvl1pPr>
                <a:lvl2pPr marL="742950" indent="-285750">
                  <a:defRPr>
                    <a:solidFill>
                      <a:srgbClr val="FFFF00"/>
                    </a:solidFill>
                    <a:latin typeface="Times New Roman" pitchFamily="18" charset="0"/>
                  </a:defRPr>
                </a:lvl2pPr>
                <a:lvl3pPr marL="1143000" indent="-228600">
                  <a:defRPr>
                    <a:solidFill>
                      <a:srgbClr val="FFFF00"/>
                    </a:solidFill>
                    <a:latin typeface="Times New Roman" pitchFamily="18" charset="0"/>
                  </a:defRPr>
                </a:lvl3pPr>
                <a:lvl4pPr marL="1600200" indent="-228600">
                  <a:defRPr>
                    <a:solidFill>
                      <a:srgbClr val="FFFF00"/>
                    </a:solidFill>
                    <a:latin typeface="Times New Roman" pitchFamily="18" charset="0"/>
                  </a:defRPr>
                </a:lvl4pPr>
                <a:lvl5pPr marL="2057400" indent="-228600">
                  <a:defRPr>
                    <a:solidFill>
                      <a:srgbClr val="FFFF00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FFFF00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FFFF00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FFFF00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FFFF00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87118" name="Line 59"/>
            <p:cNvSpPr>
              <a:spLocks noChangeShapeType="1"/>
            </p:cNvSpPr>
            <p:nvPr/>
          </p:nvSpPr>
          <p:spPr bwMode="auto">
            <a:xfrm flipH="1">
              <a:off x="3134" y="3096"/>
              <a:ext cx="4" cy="1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3052" name="Group 60"/>
          <p:cNvGrpSpPr>
            <a:grpSpLocks/>
          </p:cNvGrpSpPr>
          <p:nvPr/>
        </p:nvGrpSpPr>
        <p:grpSpPr bwMode="auto">
          <a:xfrm>
            <a:off x="5154083" y="3659685"/>
            <a:ext cx="291042" cy="270867"/>
            <a:chOff x="4428" y="874"/>
            <a:chExt cx="183" cy="171"/>
          </a:xfrm>
        </p:grpSpPr>
        <p:sp>
          <p:nvSpPr>
            <p:cNvPr id="87075" name="Line 61"/>
            <p:cNvSpPr>
              <a:spLocks noChangeShapeType="1"/>
            </p:cNvSpPr>
            <p:nvPr/>
          </p:nvSpPr>
          <p:spPr bwMode="auto">
            <a:xfrm>
              <a:off x="4440" y="874"/>
              <a:ext cx="171" cy="171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76" name="Line 62"/>
            <p:cNvSpPr>
              <a:spLocks noChangeShapeType="1"/>
            </p:cNvSpPr>
            <p:nvPr/>
          </p:nvSpPr>
          <p:spPr bwMode="auto">
            <a:xfrm flipH="1">
              <a:off x="4428" y="875"/>
              <a:ext cx="169" cy="169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3055" name="Group 63"/>
          <p:cNvGrpSpPr>
            <a:grpSpLocks/>
          </p:cNvGrpSpPr>
          <p:nvPr/>
        </p:nvGrpSpPr>
        <p:grpSpPr bwMode="auto">
          <a:xfrm>
            <a:off x="3911865" y="3932040"/>
            <a:ext cx="289718" cy="272356"/>
            <a:chOff x="4428" y="874"/>
            <a:chExt cx="183" cy="171"/>
          </a:xfrm>
        </p:grpSpPr>
        <p:sp>
          <p:nvSpPr>
            <p:cNvPr id="87073" name="Line 64"/>
            <p:cNvSpPr>
              <a:spLocks noChangeShapeType="1"/>
            </p:cNvSpPr>
            <p:nvPr/>
          </p:nvSpPr>
          <p:spPr bwMode="auto">
            <a:xfrm>
              <a:off x="4440" y="874"/>
              <a:ext cx="171" cy="171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74" name="Line 65"/>
            <p:cNvSpPr>
              <a:spLocks noChangeShapeType="1"/>
            </p:cNvSpPr>
            <p:nvPr/>
          </p:nvSpPr>
          <p:spPr bwMode="auto">
            <a:xfrm flipH="1">
              <a:off x="4428" y="875"/>
              <a:ext cx="169" cy="169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3058" name="Group 66"/>
          <p:cNvGrpSpPr>
            <a:grpSpLocks/>
          </p:cNvGrpSpPr>
          <p:nvPr/>
        </p:nvGrpSpPr>
        <p:grpSpPr bwMode="auto">
          <a:xfrm>
            <a:off x="1352021" y="2598539"/>
            <a:ext cx="682625" cy="638473"/>
            <a:chOff x="4428" y="874"/>
            <a:chExt cx="183" cy="171"/>
          </a:xfrm>
        </p:grpSpPr>
        <p:sp>
          <p:nvSpPr>
            <p:cNvPr id="87071" name="Line 67"/>
            <p:cNvSpPr>
              <a:spLocks noChangeShapeType="1"/>
            </p:cNvSpPr>
            <p:nvPr/>
          </p:nvSpPr>
          <p:spPr bwMode="auto">
            <a:xfrm>
              <a:off x="4440" y="874"/>
              <a:ext cx="171" cy="171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72" name="Line 68"/>
            <p:cNvSpPr>
              <a:spLocks noChangeShapeType="1"/>
            </p:cNvSpPr>
            <p:nvPr/>
          </p:nvSpPr>
          <p:spPr bwMode="auto">
            <a:xfrm flipH="1">
              <a:off x="4428" y="875"/>
              <a:ext cx="169" cy="169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3061" name="Group 69"/>
          <p:cNvGrpSpPr>
            <a:grpSpLocks/>
          </p:cNvGrpSpPr>
          <p:nvPr/>
        </p:nvGrpSpPr>
        <p:grpSpPr bwMode="auto">
          <a:xfrm>
            <a:off x="7053792" y="1387079"/>
            <a:ext cx="289719" cy="272356"/>
            <a:chOff x="4428" y="874"/>
            <a:chExt cx="183" cy="171"/>
          </a:xfrm>
        </p:grpSpPr>
        <p:sp>
          <p:nvSpPr>
            <p:cNvPr id="87069" name="Line 70"/>
            <p:cNvSpPr>
              <a:spLocks noChangeShapeType="1"/>
            </p:cNvSpPr>
            <p:nvPr/>
          </p:nvSpPr>
          <p:spPr bwMode="auto">
            <a:xfrm>
              <a:off x="4440" y="874"/>
              <a:ext cx="171" cy="171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70" name="Line 71"/>
            <p:cNvSpPr>
              <a:spLocks noChangeShapeType="1"/>
            </p:cNvSpPr>
            <p:nvPr/>
          </p:nvSpPr>
          <p:spPr bwMode="auto">
            <a:xfrm flipH="1">
              <a:off x="4428" y="875"/>
              <a:ext cx="169" cy="169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3064" name="Freeform 72"/>
          <p:cNvSpPr>
            <a:spLocks/>
          </p:cNvSpPr>
          <p:nvPr/>
        </p:nvSpPr>
        <p:spPr bwMode="auto">
          <a:xfrm>
            <a:off x="2410354" y="3580805"/>
            <a:ext cx="4923896" cy="2778622"/>
          </a:xfrm>
          <a:custGeom>
            <a:avLst/>
            <a:gdLst>
              <a:gd name="T0" fmla="*/ 2147483647 w 3102"/>
              <a:gd name="T1" fmla="*/ 2147483647 h 1750"/>
              <a:gd name="T2" fmla="*/ 2147483647 w 3102"/>
              <a:gd name="T3" fmla="*/ 2147483647 h 1750"/>
              <a:gd name="T4" fmla="*/ 2147483647 w 3102"/>
              <a:gd name="T5" fmla="*/ 2147483647 h 1750"/>
              <a:gd name="T6" fmla="*/ 2147483647 w 3102"/>
              <a:gd name="T7" fmla="*/ 2147483647 h 1750"/>
              <a:gd name="T8" fmla="*/ 2147483647 w 3102"/>
              <a:gd name="T9" fmla="*/ 2147483647 h 1750"/>
              <a:gd name="T10" fmla="*/ 1171923399 w 3102"/>
              <a:gd name="T11" fmla="*/ 2147483647 h 1750"/>
              <a:gd name="T12" fmla="*/ 108847622 w 3102"/>
              <a:gd name="T13" fmla="*/ 1755462182 h 1750"/>
              <a:gd name="T14" fmla="*/ 522468206 w 3102"/>
              <a:gd name="T15" fmla="*/ 0 h 175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102" h="1750">
                <a:moveTo>
                  <a:pt x="2634" y="1014"/>
                </a:moveTo>
                <a:cubicBezTo>
                  <a:pt x="2690" y="1047"/>
                  <a:pt x="2895" y="1144"/>
                  <a:pt x="2970" y="1212"/>
                </a:cubicBezTo>
                <a:cubicBezTo>
                  <a:pt x="3003" y="1270"/>
                  <a:pt x="3102" y="1355"/>
                  <a:pt x="3084" y="1422"/>
                </a:cubicBezTo>
                <a:cubicBezTo>
                  <a:pt x="3066" y="1489"/>
                  <a:pt x="3050" y="1570"/>
                  <a:pt x="2862" y="1614"/>
                </a:cubicBezTo>
                <a:cubicBezTo>
                  <a:pt x="2674" y="1658"/>
                  <a:pt x="2376" y="1750"/>
                  <a:pt x="1953" y="1687"/>
                </a:cubicBezTo>
                <a:cubicBezTo>
                  <a:pt x="1530" y="1624"/>
                  <a:pt x="644" y="1413"/>
                  <a:pt x="323" y="1234"/>
                </a:cubicBezTo>
                <a:cubicBezTo>
                  <a:pt x="2" y="1055"/>
                  <a:pt x="60" y="818"/>
                  <a:pt x="30" y="612"/>
                </a:cubicBezTo>
                <a:cubicBezTo>
                  <a:pt x="0" y="406"/>
                  <a:pt x="120" y="127"/>
                  <a:pt x="144" y="0"/>
                </a:cubicBezTo>
              </a:path>
            </a:pathLst>
          </a:custGeom>
          <a:noFill/>
          <a:ln w="38100" cap="flat" cmpd="sng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010" tIns="40005" rIns="80010" bIns="40005"/>
          <a:lstStyle/>
          <a:p>
            <a:endParaRPr lang="en-US"/>
          </a:p>
        </p:txBody>
      </p:sp>
      <p:grpSp>
        <p:nvGrpSpPr>
          <p:cNvPr id="213065" name="Group 73"/>
          <p:cNvGrpSpPr>
            <a:grpSpLocks/>
          </p:cNvGrpSpPr>
          <p:nvPr/>
        </p:nvGrpSpPr>
        <p:grpSpPr bwMode="auto">
          <a:xfrm>
            <a:off x="2296584" y="2080617"/>
            <a:ext cx="724958" cy="1494234"/>
            <a:chOff x="1447" y="1311"/>
            <a:chExt cx="456" cy="941"/>
          </a:xfrm>
        </p:grpSpPr>
        <p:grpSp>
          <p:nvGrpSpPr>
            <p:cNvPr id="87057" name="Group 74"/>
            <p:cNvGrpSpPr>
              <a:grpSpLocks/>
            </p:cNvGrpSpPr>
            <p:nvPr/>
          </p:nvGrpSpPr>
          <p:grpSpPr bwMode="auto">
            <a:xfrm>
              <a:off x="1447" y="1311"/>
              <a:ext cx="228" cy="941"/>
              <a:chOff x="901" y="1809"/>
              <a:chExt cx="228" cy="941"/>
            </a:xfrm>
          </p:grpSpPr>
          <p:sp>
            <p:nvSpPr>
              <p:cNvPr id="87063" name="Freeform 75"/>
              <p:cNvSpPr>
                <a:spLocks/>
              </p:cNvSpPr>
              <p:nvPr/>
            </p:nvSpPr>
            <p:spPr bwMode="auto">
              <a:xfrm>
                <a:off x="901" y="1809"/>
                <a:ext cx="173" cy="941"/>
              </a:xfrm>
              <a:custGeom>
                <a:avLst/>
                <a:gdLst>
                  <a:gd name="T0" fmla="*/ 154 w 173"/>
                  <a:gd name="T1" fmla="*/ 0 h 1613"/>
                  <a:gd name="T2" fmla="*/ 0 w 173"/>
                  <a:gd name="T3" fmla="*/ 0 h 1613"/>
                  <a:gd name="T4" fmla="*/ 0 w 173"/>
                  <a:gd name="T5" fmla="*/ 549 h 1613"/>
                  <a:gd name="T6" fmla="*/ 173 w 173"/>
                  <a:gd name="T7" fmla="*/ 549 h 161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3" h="1613">
                    <a:moveTo>
                      <a:pt x="154" y="0"/>
                    </a:moveTo>
                    <a:lnTo>
                      <a:pt x="0" y="0"/>
                    </a:lnTo>
                    <a:lnTo>
                      <a:pt x="0" y="1613"/>
                    </a:lnTo>
                    <a:lnTo>
                      <a:pt x="173" y="1613"/>
                    </a:lnTo>
                  </a:path>
                </a:pathLst>
              </a:custGeom>
              <a:noFill/>
              <a:ln w="1905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064" name="Oval 76"/>
              <p:cNvSpPr>
                <a:spLocks noChangeArrowheads="1"/>
              </p:cNvSpPr>
              <p:nvPr/>
            </p:nvSpPr>
            <p:spPr bwMode="auto">
              <a:xfrm rot="7681663">
                <a:off x="1073" y="2035"/>
                <a:ext cx="56" cy="56"/>
              </a:xfrm>
              <a:prstGeom prst="ellipse">
                <a:avLst/>
              </a:prstGeom>
              <a:solidFill>
                <a:srgbClr val="00A46D"/>
              </a:solidFill>
              <a:ln w="12700" algn="ctr">
                <a:solidFill>
                  <a:srgbClr val="00A46D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FFFF00"/>
                    </a:solidFill>
                    <a:latin typeface="Times New Roman" pitchFamily="18" charset="0"/>
                  </a:defRPr>
                </a:lvl1pPr>
                <a:lvl2pPr marL="742950" indent="-285750">
                  <a:defRPr>
                    <a:solidFill>
                      <a:srgbClr val="FFFF00"/>
                    </a:solidFill>
                    <a:latin typeface="Times New Roman" pitchFamily="18" charset="0"/>
                  </a:defRPr>
                </a:lvl2pPr>
                <a:lvl3pPr marL="1143000" indent="-228600">
                  <a:defRPr>
                    <a:solidFill>
                      <a:srgbClr val="FFFF00"/>
                    </a:solidFill>
                    <a:latin typeface="Times New Roman" pitchFamily="18" charset="0"/>
                  </a:defRPr>
                </a:lvl3pPr>
                <a:lvl4pPr marL="1600200" indent="-228600">
                  <a:defRPr>
                    <a:solidFill>
                      <a:srgbClr val="FFFF00"/>
                    </a:solidFill>
                    <a:latin typeface="Times New Roman" pitchFamily="18" charset="0"/>
                  </a:defRPr>
                </a:lvl4pPr>
                <a:lvl5pPr marL="2057400" indent="-228600">
                  <a:defRPr>
                    <a:solidFill>
                      <a:srgbClr val="FFFF00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FFFF00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FFFF00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FFFF00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FFFF00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87065" name="Oval 77"/>
              <p:cNvSpPr>
                <a:spLocks noChangeArrowheads="1"/>
              </p:cNvSpPr>
              <p:nvPr/>
            </p:nvSpPr>
            <p:spPr bwMode="auto">
              <a:xfrm rot="7681663">
                <a:off x="967" y="1910"/>
                <a:ext cx="56" cy="56"/>
              </a:xfrm>
              <a:prstGeom prst="ellipse">
                <a:avLst/>
              </a:prstGeom>
              <a:solidFill>
                <a:srgbClr val="00A46D"/>
              </a:solidFill>
              <a:ln w="12700" algn="ctr">
                <a:solidFill>
                  <a:srgbClr val="00A46D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FFFF00"/>
                    </a:solidFill>
                    <a:latin typeface="Times New Roman" pitchFamily="18" charset="0"/>
                  </a:defRPr>
                </a:lvl1pPr>
                <a:lvl2pPr marL="742950" indent="-285750">
                  <a:defRPr>
                    <a:solidFill>
                      <a:srgbClr val="FFFF00"/>
                    </a:solidFill>
                    <a:latin typeface="Times New Roman" pitchFamily="18" charset="0"/>
                  </a:defRPr>
                </a:lvl2pPr>
                <a:lvl3pPr marL="1143000" indent="-228600">
                  <a:defRPr>
                    <a:solidFill>
                      <a:srgbClr val="FFFF00"/>
                    </a:solidFill>
                    <a:latin typeface="Times New Roman" pitchFamily="18" charset="0"/>
                  </a:defRPr>
                </a:lvl3pPr>
                <a:lvl4pPr marL="1600200" indent="-228600">
                  <a:defRPr>
                    <a:solidFill>
                      <a:srgbClr val="FFFF00"/>
                    </a:solidFill>
                    <a:latin typeface="Times New Roman" pitchFamily="18" charset="0"/>
                  </a:defRPr>
                </a:lvl4pPr>
                <a:lvl5pPr marL="2057400" indent="-228600">
                  <a:defRPr>
                    <a:solidFill>
                      <a:srgbClr val="FFFF00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FFFF00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FFFF00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FFFF00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FFFF00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87066" name="Oval 78"/>
              <p:cNvSpPr>
                <a:spLocks noChangeArrowheads="1"/>
              </p:cNvSpPr>
              <p:nvPr/>
            </p:nvSpPr>
            <p:spPr bwMode="auto">
              <a:xfrm rot="7681663">
                <a:off x="943" y="2219"/>
                <a:ext cx="56" cy="56"/>
              </a:xfrm>
              <a:prstGeom prst="ellipse">
                <a:avLst/>
              </a:prstGeom>
              <a:solidFill>
                <a:srgbClr val="00A46D"/>
              </a:solidFill>
              <a:ln w="12700" algn="ctr">
                <a:solidFill>
                  <a:srgbClr val="00A46D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FFFF00"/>
                    </a:solidFill>
                    <a:latin typeface="Times New Roman" pitchFamily="18" charset="0"/>
                  </a:defRPr>
                </a:lvl1pPr>
                <a:lvl2pPr marL="742950" indent="-285750">
                  <a:defRPr>
                    <a:solidFill>
                      <a:srgbClr val="FFFF00"/>
                    </a:solidFill>
                    <a:latin typeface="Times New Roman" pitchFamily="18" charset="0"/>
                  </a:defRPr>
                </a:lvl2pPr>
                <a:lvl3pPr marL="1143000" indent="-228600">
                  <a:defRPr>
                    <a:solidFill>
                      <a:srgbClr val="FFFF00"/>
                    </a:solidFill>
                    <a:latin typeface="Times New Roman" pitchFamily="18" charset="0"/>
                  </a:defRPr>
                </a:lvl3pPr>
                <a:lvl4pPr marL="1600200" indent="-228600">
                  <a:defRPr>
                    <a:solidFill>
                      <a:srgbClr val="FFFF00"/>
                    </a:solidFill>
                    <a:latin typeface="Times New Roman" pitchFamily="18" charset="0"/>
                  </a:defRPr>
                </a:lvl4pPr>
                <a:lvl5pPr marL="2057400" indent="-228600">
                  <a:defRPr>
                    <a:solidFill>
                      <a:srgbClr val="FFFF00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FFFF00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FFFF00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FFFF00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FFFF00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87067" name="Oval 79"/>
              <p:cNvSpPr>
                <a:spLocks noChangeArrowheads="1"/>
              </p:cNvSpPr>
              <p:nvPr/>
            </p:nvSpPr>
            <p:spPr bwMode="auto">
              <a:xfrm rot="7681663">
                <a:off x="942" y="2582"/>
                <a:ext cx="56" cy="56"/>
              </a:xfrm>
              <a:prstGeom prst="ellipse">
                <a:avLst/>
              </a:prstGeom>
              <a:solidFill>
                <a:srgbClr val="00A46D"/>
              </a:solidFill>
              <a:ln w="12700" algn="ctr">
                <a:solidFill>
                  <a:srgbClr val="00A46D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FFFF00"/>
                    </a:solidFill>
                    <a:latin typeface="Times New Roman" pitchFamily="18" charset="0"/>
                  </a:defRPr>
                </a:lvl1pPr>
                <a:lvl2pPr marL="742950" indent="-285750">
                  <a:defRPr>
                    <a:solidFill>
                      <a:srgbClr val="FFFF00"/>
                    </a:solidFill>
                    <a:latin typeface="Times New Roman" pitchFamily="18" charset="0"/>
                  </a:defRPr>
                </a:lvl2pPr>
                <a:lvl3pPr marL="1143000" indent="-228600">
                  <a:defRPr>
                    <a:solidFill>
                      <a:srgbClr val="FFFF00"/>
                    </a:solidFill>
                    <a:latin typeface="Times New Roman" pitchFamily="18" charset="0"/>
                  </a:defRPr>
                </a:lvl3pPr>
                <a:lvl4pPr marL="1600200" indent="-228600">
                  <a:defRPr>
                    <a:solidFill>
                      <a:srgbClr val="FFFF00"/>
                    </a:solidFill>
                    <a:latin typeface="Times New Roman" pitchFamily="18" charset="0"/>
                  </a:defRPr>
                </a:lvl4pPr>
                <a:lvl5pPr marL="2057400" indent="-228600">
                  <a:defRPr>
                    <a:solidFill>
                      <a:srgbClr val="FFFF00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FFFF00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FFFF00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FFFF00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FFFF00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87068" name="Oval 80"/>
              <p:cNvSpPr>
                <a:spLocks noChangeArrowheads="1"/>
              </p:cNvSpPr>
              <p:nvPr/>
            </p:nvSpPr>
            <p:spPr bwMode="auto">
              <a:xfrm rot="7681663">
                <a:off x="1045" y="2362"/>
                <a:ext cx="56" cy="56"/>
              </a:xfrm>
              <a:prstGeom prst="ellipse">
                <a:avLst/>
              </a:prstGeom>
              <a:solidFill>
                <a:srgbClr val="00A46D"/>
              </a:solidFill>
              <a:ln w="12700" algn="ctr">
                <a:solidFill>
                  <a:srgbClr val="00A46D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rgbClr val="FFFF00"/>
                    </a:solidFill>
                    <a:latin typeface="Times New Roman" pitchFamily="18" charset="0"/>
                  </a:defRPr>
                </a:lvl1pPr>
                <a:lvl2pPr marL="742950" indent="-285750">
                  <a:defRPr>
                    <a:solidFill>
                      <a:srgbClr val="FFFF00"/>
                    </a:solidFill>
                    <a:latin typeface="Times New Roman" pitchFamily="18" charset="0"/>
                  </a:defRPr>
                </a:lvl2pPr>
                <a:lvl3pPr marL="1143000" indent="-228600">
                  <a:defRPr>
                    <a:solidFill>
                      <a:srgbClr val="FFFF00"/>
                    </a:solidFill>
                    <a:latin typeface="Times New Roman" pitchFamily="18" charset="0"/>
                  </a:defRPr>
                </a:lvl3pPr>
                <a:lvl4pPr marL="1600200" indent="-228600">
                  <a:defRPr>
                    <a:solidFill>
                      <a:srgbClr val="FFFF00"/>
                    </a:solidFill>
                    <a:latin typeface="Times New Roman" pitchFamily="18" charset="0"/>
                  </a:defRPr>
                </a:lvl4pPr>
                <a:lvl5pPr marL="2057400" indent="-228600">
                  <a:defRPr>
                    <a:solidFill>
                      <a:srgbClr val="FFFF00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FFFF00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FFFF00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FFFF00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rgbClr val="FFFF00"/>
                    </a:solidFill>
                    <a:latin typeface="Times New Roman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87058" name="Oval 81"/>
            <p:cNvSpPr>
              <a:spLocks noChangeArrowheads="1"/>
            </p:cNvSpPr>
            <p:nvPr/>
          </p:nvSpPr>
          <p:spPr bwMode="auto">
            <a:xfrm rot="7681663">
              <a:off x="1847" y="1819"/>
              <a:ext cx="56" cy="56"/>
            </a:xfrm>
            <a:prstGeom prst="ellipse">
              <a:avLst/>
            </a:prstGeom>
            <a:solidFill>
              <a:srgbClr val="00A46D"/>
            </a:solidFill>
            <a:ln w="12700" algn="ctr">
              <a:solidFill>
                <a:srgbClr val="00A46D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FFFF00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rgbClr val="FFFF00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rgbClr val="FFFF00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rgbClr val="FFFF00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rgbClr val="FFFF00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7059" name="Oval 82"/>
            <p:cNvSpPr>
              <a:spLocks noChangeArrowheads="1"/>
            </p:cNvSpPr>
            <p:nvPr/>
          </p:nvSpPr>
          <p:spPr bwMode="auto">
            <a:xfrm rot="7681663">
              <a:off x="1705" y="1748"/>
              <a:ext cx="56" cy="56"/>
            </a:xfrm>
            <a:prstGeom prst="ellipse">
              <a:avLst/>
            </a:prstGeom>
            <a:solidFill>
              <a:srgbClr val="00A46D"/>
            </a:solidFill>
            <a:ln w="12700" algn="ctr">
              <a:solidFill>
                <a:srgbClr val="00A46D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FFFF00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rgbClr val="FFFF00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rgbClr val="FFFF00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rgbClr val="FFFF00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rgbClr val="FFFF00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7060" name="Oval 83"/>
            <p:cNvSpPr>
              <a:spLocks noChangeArrowheads="1"/>
            </p:cNvSpPr>
            <p:nvPr/>
          </p:nvSpPr>
          <p:spPr bwMode="auto">
            <a:xfrm rot="7681663">
              <a:off x="1711" y="1433"/>
              <a:ext cx="56" cy="56"/>
            </a:xfrm>
            <a:prstGeom prst="ellipse">
              <a:avLst/>
            </a:prstGeom>
            <a:solidFill>
              <a:srgbClr val="00A46D"/>
            </a:solidFill>
            <a:ln w="12700" algn="ctr">
              <a:solidFill>
                <a:srgbClr val="00A46D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FFFF00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rgbClr val="FFFF00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rgbClr val="FFFF00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rgbClr val="FFFF00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rgbClr val="FFFF00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7061" name="Oval 84"/>
            <p:cNvSpPr>
              <a:spLocks noChangeArrowheads="1"/>
            </p:cNvSpPr>
            <p:nvPr/>
          </p:nvSpPr>
          <p:spPr bwMode="auto">
            <a:xfrm rot="7681663">
              <a:off x="1783" y="1582"/>
              <a:ext cx="56" cy="56"/>
            </a:xfrm>
            <a:prstGeom prst="ellipse">
              <a:avLst/>
            </a:prstGeom>
            <a:solidFill>
              <a:srgbClr val="00A46D"/>
            </a:solidFill>
            <a:ln w="12700" algn="ctr">
              <a:solidFill>
                <a:srgbClr val="00A46D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FFFF00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rgbClr val="FFFF00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rgbClr val="FFFF00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rgbClr val="FFFF00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rgbClr val="FFFF00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7062" name="Oval 85"/>
            <p:cNvSpPr>
              <a:spLocks noChangeArrowheads="1"/>
            </p:cNvSpPr>
            <p:nvPr/>
          </p:nvSpPr>
          <p:spPr bwMode="auto">
            <a:xfrm rot="7681663">
              <a:off x="1693" y="1991"/>
              <a:ext cx="56" cy="56"/>
            </a:xfrm>
            <a:prstGeom prst="ellipse">
              <a:avLst/>
            </a:prstGeom>
            <a:solidFill>
              <a:srgbClr val="00A46D"/>
            </a:solidFill>
            <a:ln w="12700" algn="ctr">
              <a:solidFill>
                <a:srgbClr val="00A46D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rgbClr val="FFFF00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rgbClr val="FFFF00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rgbClr val="FFFF00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rgbClr val="FFFF00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rgbClr val="FFFF00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rgbClr val="FFFF00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5983472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13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212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4.44444E-6 L -0.1132 -0.38287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2130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60" y="-1914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213001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33  E" pathEditMode="relative" ptsTypes="">
                                      <p:cBhvr>
                                        <p:cTn id="18" dur="1000" fill="hold"/>
                                        <p:tgtEl>
                                          <p:spTgt spid="2129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213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213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1000"/>
                                        <p:tgtEl>
                                          <p:spTgt spid="213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1000"/>
                                        <p:tgtEl>
                                          <p:spTgt spid="212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1000"/>
                                        <p:tgtEl>
                                          <p:spTgt spid="213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1000"/>
                                        <p:tgtEl>
                                          <p:spTgt spid="213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13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13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13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13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13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7" dur="indefinite"/>
                                        <p:tgtEl>
                                          <p:spTgt spid="21299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8" dur="indefinite"/>
                                        <p:tgtEl>
                                          <p:spTgt spid="212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21299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1" dur="indefinite"/>
                                        <p:tgtEl>
                                          <p:spTgt spid="212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3" dur="indefinite"/>
                                        <p:tgtEl>
                                          <p:spTgt spid="21299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4" dur="indefinite"/>
                                        <p:tgtEl>
                                          <p:spTgt spid="212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6" dur="indefinite"/>
                                        <p:tgtEl>
                                          <p:spTgt spid="21299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7" dur="indefinite"/>
                                        <p:tgtEl>
                                          <p:spTgt spid="212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9" dur="indefinite"/>
                                        <p:tgtEl>
                                          <p:spTgt spid="21300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0" dur="indefinite"/>
                                        <p:tgtEl>
                                          <p:spTgt spid="213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2" dur="indefinite"/>
                                        <p:tgtEl>
                                          <p:spTgt spid="21306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3" dur="indefinite"/>
                                        <p:tgtEl>
                                          <p:spTgt spid="213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5" dur="indefinite"/>
                                        <p:tgtEl>
                                          <p:spTgt spid="21300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6" dur="indefinite"/>
                                        <p:tgtEl>
                                          <p:spTgt spid="213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8" dur="indefinite"/>
                                        <p:tgtEl>
                                          <p:spTgt spid="21300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9" dur="indefinite"/>
                                        <p:tgtEl>
                                          <p:spTgt spid="213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1" dur="indefinite"/>
                                        <p:tgtEl>
                                          <p:spTgt spid="21306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2" dur="indefinite"/>
                                        <p:tgtEl>
                                          <p:spTgt spid="213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4" dur="indefinite"/>
                                        <p:tgtEl>
                                          <p:spTgt spid="21300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5" dur="indefinite"/>
                                        <p:tgtEl>
                                          <p:spTgt spid="213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2995" grpId="0"/>
      <p:bldP spid="212996" grpId="0"/>
      <p:bldP spid="212998" grpId="0"/>
      <p:bldP spid="212998" grpId="1"/>
      <p:bldP spid="212999" grpId="0"/>
      <p:bldP spid="212999" grpId="1"/>
      <p:bldP spid="212999" grpId="2"/>
      <p:bldP spid="213000" grpId="0"/>
      <p:bldP spid="213000" grpId="1"/>
      <p:bldP spid="213002" grpId="0"/>
      <p:bldP spid="213002" grpId="1"/>
      <p:bldP spid="213003" grpId="0"/>
      <p:bldP spid="213064" grpId="0" animBg="1"/>
      <p:bldP spid="213064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Sorafenib</a:t>
            </a:r>
            <a:r>
              <a:rPr lang="en-US" dirty="0"/>
              <a:t> is the only FDA approved agent that has been shown to prolong survival in </a:t>
            </a:r>
            <a:r>
              <a:rPr lang="en-US" dirty="0" err="1"/>
              <a:t>unresectable</a:t>
            </a:r>
            <a:r>
              <a:rPr lang="en-US" dirty="0"/>
              <a:t> hepatocellular carcinoma (HCC).  </a:t>
            </a:r>
            <a:endParaRPr lang="en-US" dirty="0" smtClean="0"/>
          </a:p>
          <a:p>
            <a:r>
              <a:rPr lang="en-US" dirty="0"/>
              <a:t>The recommended dose is 400mg BID.  </a:t>
            </a:r>
          </a:p>
        </p:txBody>
      </p:sp>
    </p:spTree>
    <p:extLst>
      <p:ext uri="{BB962C8B-B14F-4D97-AF65-F5344CB8AC3E}">
        <p14:creationId xmlns:p14="http://schemas.microsoft.com/office/powerpoint/2010/main" val="1691930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78296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GB" altLang="en-US" dirty="0" smtClean="0"/>
              <a:t>Sorafenib in HCC: </a:t>
            </a:r>
            <a:br>
              <a:rPr lang="en-GB" altLang="en-US" dirty="0" smtClean="0"/>
            </a:br>
            <a:r>
              <a:rPr lang="en-GB" altLang="en-US" dirty="0" smtClean="0"/>
              <a:t>Phase 2 Study Design</a:t>
            </a:r>
            <a:endParaRPr lang="en-US" altLang="en-US" dirty="0" smtClean="0"/>
          </a:p>
        </p:txBody>
      </p:sp>
      <p:sp>
        <p:nvSpPr>
          <p:cNvPr id="88067" name="Line 3"/>
          <p:cNvSpPr>
            <a:spLocks noChangeShapeType="1"/>
          </p:cNvSpPr>
          <p:nvPr/>
        </p:nvSpPr>
        <p:spPr bwMode="auto">
          <a:xfrm>
            <a:off x="3516974" y="3898792"/>
            <a:ext cx="200818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0950" tIns="40950" rIns="40950" bIns="40950" anchor="ctr">
            <a:spAutoFit/>
          </a:bodyPr>
          <a:lstStyle/>
          <a:p>
            <a:endParaRPr lang="en-US"/>
          </a:p>
        </p:txBody>
      </p:sp>
      <p:sp>
        <p:nvSpPr>
          <p:cNvPr id="215044" name="Rectangle 4"/>
          <p:cNvSpPr>
            <a:spLocks noChangeArrowheads="1"/>
          </p:cNvSpPr>
          <p:nvPr/>
        </p:nvSpPr>
        <p:spPr bwMode="auto">
          <a:xfrm>
            <a:off x="228865" y="1638598"/>
            <a:ext cx="8686271" cy="976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55" tIns="46029" rIns="92055" bIns="46029"/>
          <a:lstStyle>
            <a:lvl1pPr marL="392113" indent="-392113" defTabSz="1044575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7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defRPr>
            </a:lvl1pPr>
            <a:lvl2pPr marL="849313" indent="-327025" defTabSz="1044575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defRPr>
            </a:lvl2pPr>
            <a:lvl3pPr marL="1306513" indent="-261938" defTabSz="1044575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7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defRPr>
            </a:lvl3pPr>
            <a:lvl4pPr marL="1828800" indent="-261938" defTabSz="1044575">
              <a:spcBef>
                <a:spcPct val="20000"/>
              </a:spcBef>
              <a:buClr>
                <a:schemeClr val="tx2"/>
              </a:buClr>
              <a:buChar char="•"/>
              <a:defRPr sz="23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defRPr>
            </a:lvl4pPr>
            <a:lvl5pPr marL="2351088" indent="-260350" defTabSz="1044575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defRPr>
            </a:lvl5pPr>
            <a:lvl6pPr marL="2808288" indent="-260350" defTabSz="1044575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defRPr>
            </a:lvl6pPr>
            <a:lvl7pPr marL="3265488" indent="-260350" defTabSz="1044575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defRPr>
            </a:lvl7pPr>
            <a:lvl8pPr marL="3722688" indent="-260350" defTabSz="1044575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defRPr>
            </a:lvl8pPr>
            <a:lvl9pPr marL="4179888" indent="-260350" defTabSz="1044575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2700"/>
              <a:t>Primary end point: RR by modified WHO criteria</a:t>
            </a:r>
          </a:p>
          <a:p>
            <a:pPr eaLnBrk="1" hangingPunct="1">
              <a:defRPr/>
            </a:pPr>
            <a:r>
              <a:rPr lang="en-US" altLang="en-US" sz="2700"/>
              <a:t>Secondary end points: TTP, OS</a:t>
            </a:r>
          </a:p>
        </p:txBody>
      </p:sp>
      <p:sp>
        <p:nvSpPr>
          <p:cNvPr id="88069" name="Text Box 5"/>
          <p:cNvSpPr txBox="1">
            <a:spLocks noChangeArrowheads="1"/>
          </p:cNvSpPr>
          <p:nvPr/>
        </p:nvSpPr>
        <p:spPr bwMode="auto">
          <a:xfrm>
            <a:off x="5598975" y="3394640"/>
            <a:ext cx="2471208" cy="1477319"/>
          </a:xfrm>
          <a:prstGeom prst="rect">
            <a:avLst/>
          </a:prstGeom>
          <a:solidFill>
            <a:srgbClr val="143AB4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1" tIns="45716" rIns="91431" bIns="45716">
            <a:spAutoFit/>
          </a:bodyPr>
          <a:lstStyle>
            <a:lvl1pPr marL="131763" indent="-131763" defTabSz="1044575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700">
                <a:solidFill>
                  <a:schemeClr val="tx1"/>
                </a:solidFill>
                <a:latin typeface="Verdana" pitchFamily="34" charset="0"/>
              </a:defRPr>
            </a:lvl1pPr>
            <a:lvl2pPr marL="522288" indent="-327025" defTabSz="1044575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044575" indent="-261938" defTabSz="1044575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700">
                <a:solidFill>
                  <a:schemeClr val="tx1"/>
                </a:solidFill>
                <a:latin typeface="Verdana" pitchFamily="34" charset="0"/>
              </a:defRPr>
            </a:lvl3pPr>
            <a:lvl4pPr marL="1566863" indent="-261938" defTabSz="1044575">
              <a:spcBef>
                <a:spcPct val="20000"/>
              </a:spcBef>
              <a:buClr>
                <a:schemeClr val="tx2"/>
              </a:buClr>
              <a:buChar char="•"/>
              <a:defRPr sz="2300">
                <a:solidFill>
                  <a:schemeClr val="tx1"/>
                </a:solidFill>
                <a:latin typeface="Verdana" pitchFamily="34" charset="0"/>
              </a:defRPr>
            </a:lvl4pPr>
            <a:lvl5pPr marL="2090738" indent="-260350" defTabSz="1044575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5pPr>
            <a:lvl6pPr marL="25479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6pPr>
            <a:lvl7pPr marL="30051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7pPr>
            <a:lvl8pPr marL="34623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8pPr>
            <a:lvl9pPr marL="39195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25000"/>
              </a:lnSpc>
              <a:spcBef>
                <a:spcPct val="0"/>
              </a:spcBef>
              <a:buClr>
                <a:schemeClr val="accent1"/>
              </a:buClr>
              <a:buSzTx/>
              <a:buFont typeface="Wingdings" pitchFamily="2" charset="2"/>
              <a:buNone/>
            </a:pPr>
            <a:r>
              <a:rPr lang="en-US" altLang="en-US" sz="180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Sorafenib 400 mg bid until disease progression or </a:t>
            </a:r>
            <a:br>
              <a:rPr lang="en-US" altLang="en-US" sz="180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</a:br>
            <a:r>
              <a:rPr lang="en-US" altLang="en-US" sz="180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drug-related toxicity</a:t>
            </a:r>
          </a:p>
        </p:txBody>
      </p:sp>
      <p:sp>
        <p:nvSpPr>
          <p:cNvPr id="88070" name="Text Box 6"/>
          <p:cNvSpPr txBox="1">
            <a:spLocks noChangeArrowheads="1"/>
          </p:cNvSpPr>
          <p:nvPr/>
        </p:nvSpPr>
        <p:spPr bwMode="auto">
          <a:xfrm>
            <a:off x="432157" y="3420251"/>
            <a:ext cx="2943489" cy="2246761"/>
          </a:xfrm>
          <a:prstGeom prst="rect">
            <a:avLst/>
          </a:prstGeom>
          <a:solidFill>
            <a:srgbClr val="143AB4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1" tIns="45716" rIns="91431" bIns="45716">
            <a:spAutoFit/>
          </a:bodyPr>
          <a:lstStyle>
            <a:lvl1pPr marL="192088" indent="-192088" defTabSz="1044575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700">
                <a:solidFill>
                  <a:schemeClr val="tx1"/>
                </a:solidFill>
                <a:latin typeface="Verdana" pitchFamily="34" charset="0"/>
              </a:defRPr>
            </a:lvl1pPr>
            <a:lvl2pPr marL="1117600" indent="-522288" defTabSz="1044575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770063" indent="-522288" defTabSz="1044575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700">
                <a:solidFill>
                  <a:schemeClr val="tx1"/>
                </a:solidFill>
                <a:latin typeface="Verdana" pitchFamily="34" charset="0"/>
              </a:defRPr>
            </a:lvl3pPr>
            <a:lvl4pPr marL="2424113" indent="-522288" defTabSz="1044575">
              <a:spcBef>
                <a:spcPct val="20000"/>
              </a:spcBef>
              <a:buClr>
                <a:schemeClr val="tx2"/>
              </a:buClr>
              <a:buChar char="•"/>
              <a:defRPr sz="2300">
                <a:solidFill>
                  <a:schemeClr val="tx1"/>
                </a:solidFill>
                <a:latin typeface="Verdana" pitchFamily="34" charset="0"/>
              </a:defRPr>
            </a:lvl4pPr>
            <a:lvl5pPr marL="3076575" indent="-522288" defTabSz="1044575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5pPr>
            <a:lvl6pPr marL="3533775" indent="-522288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6pPr>
            <a:lvl7pPr marL="3990975" indent="-522288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7pPr>
            <a:lvl8pPr marL="4448175" indent="-522288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8pPr>
            <a:lvl9pPr marL="4905375" indent="-522288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lnSpc>
                <a:spcPct val="125000"/>
              </a:lnSpc>
              <a:spcBef>
                <a:spcPct val="0"/>
              </a:spcBef>
              <a:buClr>
                <a:srgbClr val="AA800E"/>
              </a:buClr>
              <a:buSzTx/>
              <a:buFont typeface="Wingdings" pitchFamily="2" charset="2"/>
              <a:buNone/>
            </a:pPr>
            <a:r>
              <a:rPr lang="en-US" altLang="en-US" sz="16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Eligibility</a:t>
            </a:r>
          </a:p>
          <a:p>
            <a:pPr>
              <a:lnSpc>
                <a:spcPct val="125000"/>
              </a:lnSpc>
              <a:spcBef>
                <a:spcPct val="0"/>
              </a:spcBef>
              <a:buClr>
                <a:schemeClr val="bg1"/>
              </a:buClr>
              <a:buSzTx/>
              <a:buFont typeface="Wingdings" pitchFamily="2" charset="2"/>
              <a:buChar char=""/>
            </a:pPr>
            <a:r>
              <a:rPr lang="en-US" altLang="en-US" sz="16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Measurable, histologically proven, </a:t>
            </a:r>
            <a:r>
              <a:rPr lang="en-US" altLang="en-US" sz="1600" b="1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unresectable</a:t>
            </a:r>
            <a:r>
              <a:rPr lang="en-US" altLang="en-US" sz="16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HCC</a:t>
            </a:r>
          </a:p>
          <a:p>
            <a:pPr>
              <a:lnSpc>
                <a:spcPct val="125000"/>
              </a:lnSpc>
              <a:spcBef>
                <a:spcPct val="0"/>
              </a:spcBef>
              <a:buClr>
                <a:schemeClr val="bg1"/>
              </a:buClr>
              <a:buSzTx/>
              <a:buFont typeface="Wingdings" pitchFamily="2" charset="2"/>
              <a:buChar char=""/>
            </a:pPr>
            <a:r>
              <a:rPr lang="en-US" altLang="en-US" sz="16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No prior systemic therapies</a:t>
            </a:r>
          </a:p>
          <a:p>
            <a:pPr>
              <a:lnSpc>
                <a:spcPct val="125000"/>
              </a:lnSpc>
              <a:spcBef>
                <a:spcPct val="0"/>
              </a:spcBef>
              <a:buClr>
                <a:schemeClr val="bg1"/>
              </a:buClr>
              <a:buSzTx/>
              <a:buFont typeface="Wingdings" pitchFamily="2" charset="2"/>
              <a:buChar char=""/>
            </a:pPr>
            <a:r>
              <a:rPr lang="en-US" altLang="en-US" sz="16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ECOG PS 0 or 1</a:t>
            </a:r>
          </a:p>
          <a:p>
            <a:pPr>
              <a:lnSpc>
                <a:spcPct val="125000"/>
              </a:lnSpc>
              <a:spcBef>
                <a:spcPct val="0"/>
              </a:spcBef>
              <a:buClr>
                <a:schemeClr val="bg1"/>
              </a:buClr>
              <a:buSzTx/>
              <a:buFont typeface="Wingdings" pitchFamily="2" charset="2"/>
              <a:buChar char=""/>
            </a:pPr>
            <a:r>
              <a:rPr lang="en-US" altLang="en-US" sz="1600" b="1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Child-Pugh score A or B</a:t>
            </a:r>
          </a:p>
        </p:txBody>
      </p:sp>
      <p:sp>
        <p:nvSpPr>
          <p:cNvPr id="88071" name="Text Box 7"/>
          <p:cNvSpPr txBox="1">
            <a:spLocks noChangeArrowheads="1"/>
          </p:cNvSpPr>
          <p:nvPr/>
        </p:nvSpPr>
        <p:spPr bwMode="auto">
          <a:xfrm>
            <a:off x="63500" y="6365567"/>
            <a:ext cx="8915136" cy="492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1" tIns="45716" rIns="91431" bIns="45716" anchor="b">
            <a:spAutoFit/>
          </a:bodyPr>
          <a:lstStyle>
            <a:lvl1pPr defTabSz="1044575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700">
                <a:solidFill>
                  <a:schemeClr val="tx1"/>
                </a:solidFill>
                <a:latin typeface="Verdana" pitchFamily="34" charset="0"/>
              </a:defRPr>
            </a:lvl1pPr>
            <a:lvl2pPr marL="914400" indent="-392113" defTabSz="1044575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436688" indent="-392113" defTabSz="1044575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700">
                <a:solidFill>
                  <a:schemeClr val="tx1"/>
                </a:solidFill>
                <a:latin typeface="Verdana" pitchFamily="34" charset="0"/>
              </a:defRPr>
            </a:lvl3pPr>
            <a:lvl4pPr marL="1958975" indent="-392113" defTabSz="1044575">
              <a:spcBef>
                <a:spcPct val="20000"/>
              </a:spcBef>
              <a:buClr>
                <a:schemeClr val="tx2"/>
              </a:buClr>
              <a:buChar char="•"/>
              <a:defRPr sz="2300">
                <a:solidFill>
                  <a:schemeClr val="tx1"/>
                </a:solidFill>
                <a:latin typeface="Verdana" pitchFamily="34" charset="0"/>
              </a:defRPr>
            </a:lvl4pPr>
            <a:lvl5pPr marL="2481263" indent="-390525" defTabSz="1044575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5pPr>
            <a:lvl6pPr marL="2938463" indent="-390525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6pPr>
            <a:lvl7pPr marL="3395663" indent="-390525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7pPr>
            <a:lvl8pPr marL="3852863" indent="-390525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8pPr>
            <a:lvl9pPr marL="4310063" indent="-390525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rgbClr val="FFFF00"/>
                </a:solidFill>
                <a:latin typeface="Arial" pitchFamily="34" charset="0"/>
              </a:rPr>
              <a:t>OS=overall survival; PS=performance status; TTP=time to progression.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FFFF00"/>
                </a:solidFill>
                <a:latin typeface="Arial" pitchFamily="34" charset="0"/>
              </a:rPr>
              <a:t>Abou-Alfa GK et al. </a:t>
            </a:r>
            <a:r>
              <a:rPr lang="en-US" altLang="en-US" sz="1200" i="1">
                <a:solidFill>
                  <a:srgbClr val="FFFF00"/>
                </a:solidFill>
                <a:latin typeface="Arial" pitchFamily="34" charset="0"/>
              </a:rPr>
              <a:t>J Clin Oncol.</a:t>
            </a:r>
            <a:r>
              <a:rPr lang="en-US" altLang="en-US" sz="1200">
                <a:solidFill>
                  <a:srgbClr val="FFFF00"/>
                </a:solidFill>
                <a:latin typeface="Arial" pitchFamily="34" charset="0"/>
              </a:rPr>
              <a:t> 2006;24:4293-4300.</a:t>
            </a:r>
          </a:p>
        </p:txBody>
      </p:sp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6310488" y="5030391"/>
            <a:ext cx="716845" cy="307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1" tIns="45716" rIns="91431" bIns="45716">
            <a:spAutoFit/>
          </a:bodyPr>
          <a:lstStyle>
            <a:lvl1pPr defTabSz="1044575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700">
                <a:solidFill>
                  <a:schemeClr val="tx1"/>
                </a:solidFill>
                <a:latin typeface="Verdana" pitchFamily="34" charset="0"/>
              </a:defRPr>
            </a:lvl1pPr>
            <a:lvl2pPr marL="522288" indent="-327025" defTabSz="1044575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044575" indent="-261938" defTabSz="1044575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700">
                <a:solidFill>
                  <a:schemeClr val="tx1"/>
                </a:solidFill>
                <a:latin typeface="Verdana" pitchFamily="34" charset="0"/>
              </a:defRPr>
            </a:lvl3pPr>
            <a:lvl4pPr marL="1566863" indent="-261938" defTabSz="1044575">
              <a:spcBef>
                <a:spcPct val="20000"/>
              </a:spcBef>
              <a:buClr>
                <a:schemeClr val="tx2"/>
              </a:buClr>
              <a:buChar char="•"/>
              <a:defRPr sz="2300">
                <a:solidFill>
                  <a:schemeClr val="tx1"/>
                </a:solidFill>
                <a:latin typeface="Verdana" pitchFamily="34" charset="0"/>
              </a:defRPr>
            </a:lvl4pPr>
            <a:lvl5pPr marL="2090738" indent="-260350" defTabSz="1044575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5pPr>
            <a:lvl6pPr marL="25479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6pPr>
            <a:lvl7pPr marL="30051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7pPr>
            <a:lvl8pPr marL="34623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8pPr>
            <a:lvl9pPr marL="39195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>
                <a:solidFill>
                  <a:srgbClr val="FFFF00"/>
                </a:solidFill>
                <a:latin typeface="Arial" pitchFamily="34" charset="0"/>
              </a:rPr>
              <a:t>N=137</a:t>
            </a:r>
          </a:p>
        </p:txBody>
      </p:sp>
    </p:spTree>
    <p:extLst>
      <p:ext uri="{BB962C8B-B14F-4D97-AF65-F5344CB8AC3E}">
        <p14:creationId xmlns:p14="http://schemas.microsoft.com/office/powerpoint/2010/main" val="36902102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altLang="en-US" dirty="0" smtClean="0"/>
              <a:t>Sorafenib in HCC: </a:t>
            </a:r>
            <a:br>
              <a:rPr lang="en-GB" altLang="en-US" dirty="0" smtClean="0"/>
            </a:br>
            <a:r>
              <a:rPr lang="en-GB" altLang="en-US" dirty="0" smtClean="0"/>
              <a:t>Phase 2 Overall Survival (N=137) </a:t>
            </a:r>
            <a:endParaRPr lang="en-US" altLang="en-US" dirty="0" smtClean="0"/>
          </a:p>
        </p:txBody>
      </p:sp>
      <p:sp>
        <p:nvSpPr>
          <p:cNvPr id="89091" name="Text Box 3"/>
          <p:cNvSpPr txBox="1">
            <a:spLocks noChangeArrowheads="1"/>
          </p:cNvSpPr>
          <p:nvPr/>
        </p:nvSpPr>
        <p:spPr bwMode="auto">
          <a:xfrm>
            <a:off x="809625" y="5926336"/>
            <a:ext cx="8040688" cy="463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91" tIns="46796" rIns="89991" bIns="46796">
            <a:spAutoFit/>
          </a:bodyPr>
          <a:lstStyle>
            <a:lvl1pPr defTabSz="1044575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700">
                <a:solidFill>
                  <a:schemeClr val="tx1"/>
                </a:solidFill>
                <a:latin typeface="Verdana" pitchFamily="34" charset="0"/>
              </a:defRPr>
            </a:lvl1pPr>
            <a:lvl2pPr marL="652463" indent="-327025" defTabSz="1044575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306513" indent="-261938" defTabSz="1044575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700">
                <a:solidFill>
                  <a:schemeClr val="tx1"/>
                </a:solidFill>
                <a:latin typeface="Verdana" pitchFamily="34" charset="0"/>
              </a:defRPr>
            </a:lvl3pPr>
            <a:lvl4pPr marL="1958975" indent="-261938" defTabSz="1044575">
              <a:spcBef>
                <a:spcPct val="20000"/>
              </a:spcBef>
              <a:buClr>
                <a:schemeClr val="tx2"/>
              </a:buClr>
              <a:buChar char="•"/>
              <a:defRPr sz="2300">
                <a:solidFill>
                  <a:schemeClr val="tx1"/>
                </a:solidFill>
                <a:latin typeface="Verdana" pitchFamily="34" charset="0"/>
              </a:defRPr>
            </a:lvl4pPr>
            <a:lvl5pPr marL="2613025" indent="-260350" defTabSz="1044575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5pPr>
            <a:lvl6pPr marL="30702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6pPr>
            <a:lvl7pPr marL="35274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7pPr>
            <a:lvl8pPr marL="39846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8pPr>
            <a:lvl9pPr marL="44418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>
                <a:solidFill>
                  <a:srgbClr val="FFFF00"/>
                </a:solidFill>
                <a:latin typeface="Arial" pitchFamily="34" charset="0"/>
              </a:rPr>
              <a:t>Overall survival is defined as the time from start of treatment to death due to any cause (uncensored observation) or to last follow-up date if the patient did not die (censored observation).</a:t>
            </a:r>
          </a:p>
        </p:txBody>
      </p:sp>
      <p:sp>
        <p:nvSpPr>
          <p:cNvPr id="89092" name="Text Box 4"/>
          <p:cNvSpPr txBox="1">
            <a:spLocks noChangeArrowheads="1"/>
          </p:cNvSpPr>
          <p:nvPr/>
        </p:nvSpPr>
        <p:spPr bwMode="auto">
          <a:xfrm>
            <a:off x="3682978" y="2138386"/>
            <a:ext cx="5385594" cy="463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91" tIns="46796" rIns="89991" bIns="46796">
            <a:spAutoFit/>
          </a:bodyPr>
          <a:lstStyle>
            <a:lvl1pPr defTabSz="1044575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700">
                <a:solidFill>
                  <a:schemeClr val="tx1"/>
                </a:solidFill>
                <a:latin typeface="Verdana" pitchFamily="34" charset="0"/>
              </a:defRPr>
            </a:lvl1pPr>
            <a:lvl2pPr marL="652463" indent="-327025" defTabSz="1044575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306513" indent="-261938" defTabSz="1044575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700">
                <a:solidFill>
                  <a:schemeClr val="tx1"/>
                </a:solidFill>
                <a:latin typeface="Verdana" pitchFamily="34" charset="0"/>
              </a:defRPr>
            </a:lvl3pPr>
            <a:lvl4pPr marL="1958975" indent="-261938" defTabSz="1044575">
              <a:spcBef>
                <a:spcPct val="20000"/>
              </a:spcBef>
              <a:buClr>
                <a:schemeClr val="tx2"/>
              </a:buClr>
              <a:buChar char="•"/>
              <a:defRPr sz="2300">
                <a:solidFill>
                  <a:schemeClr val="tx1"/>
                </a:solidFill>
                <a:latin typeface="Verdana" pitchFamily="34" charset="0"/>
              </a:defRPr>
            </a:lvl4pPr>
            <a:lvl5pPr marL="2613025" indent="-260350" defTabSz="1044575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5pPr>
            <a:lvl6pPr marL="30702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6pPr>
            <a:lvl7pPr marL="35274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7pPr>
            <a:lvl8pPr marL="39846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8pPr>
            <a:lvl9pPr marL="44418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GB" altLang="en-US" sz="2400" b="1" dirty="0">
                <a:solidFill>
                  <a:srgbClr val="FFFF00"/>
                </a:solidFill>
                <a:latin typeface="Arial" pitchFamily="34" charset="0"/>
              </a:rPr>
              <a:t>Median OS: 9.2 months</a:t>
            </a:r>
            <a:endParaRPr lang="en-US" altLang="en-US" sz="2400" b="1" dirty="0">
              <a:solidFill>
                <a:srgbClr val="FFFF00"/>
              </a:solidFill>
              <a:latin typeface="Arial" pitchFamily="34" charset="0"/>
            </a:endParaRPr>
          </a:p>
        </p:txBody>
      </p:sp>
      <p:sp>
        <p:nvSpPr>
          <p:cNvPr id="89093" name="Line 5"/>
          <p:cNvSpPr>
            <a:spLocks noChangeShapeType="1"/>
          </p:cNvSpPr>
          <p:nvPr/>
        </p:nvSpPr>
        <p:spPr bwMode="auto">
          <a:xfrm flipV="1">
            <a:off x="1484313" y="1662411"/>
            <a:ext cx="1323" cy="369837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010" tIns="40005" rIns="80010" bIns="40005"/>
          <a:lstStyle/>
          <a:p>
            <a:endParaRPr lang="en-US"/>
          </a:p>
        </p:txBody>
      </p:sp>
      <p:sp>
        <p:nvSpPr>
          <p:cNvPr id="89094" name="Rectangle 6"/>
          <p:cNvSpPr>
            <a:spLocks noChangeArrowheads="1"/>
          </p:cNvSpPr>
          <p:nvPr/>
        </p:nvSpPr>
        <p:spPr bwMode="auto">
          <a:xfrm rot="-5400000">
            <a:off x="-1066943" y="3402360"/>
            <a:ext cx="355866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1044575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700">
                <a:solidFill>
                  <a:schemeClr val="tx1"/>
                </a:solidFill>
                <a:latin typeface="Verdana" pitchFamily="34" charset="0"/>
              </a:defRPr>
            </a:lvl1pPr>
            <a:lvl2pPr marL="652463" indent="-327025" defTabSz="1044575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306513" indent="-261938" defTabSz="1044575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700">
                <a:solidFill>
                  <a:schemeClr val="tx1"/>
                </a:solidFill>
                <a:latin typeface="Verdana" pitchFamily="34" charset="0"/>
              </a:defRPr>
            </a:lvl3pPr>
            <a:lvl4pPr marL="1958975" indent="-261938" defTabSz="1044575">
              <a:spcBef>
                <a:spcPct val="20000"/>
              </a:spcBef>
              <a:buClr>
                <a:schemeClr val="tx2"/>
              </a:buClr>
              <a:buChar char="•"/>
              <a:defRPr sz="2300">
                <a:solidFill>
                  <a:schemeClr val="tx1"/>
                </a:solidFill>
                <a:latin typeface="Verdana" pitchFamily="34" charset="0"/>
              </a:defRPr>
            </a:lvl4pPr>
            <a:lvl5pPr marL="2613025" indent="-260350" defTabSz="1044575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5pPr>
            <a:lvl6pPr marL="30702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6pPr>
            <a:lvl7pPr marL="35274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7pPr>
            <a:lvl8pPr marL="39846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8pPr>
            <a:lvl9pPr marL="44418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1">
                <a:latin typeface="Arial" pitchFamily="34" charset="0"/>
              </a:rPr>
              <a:t>Survival distribution</a:t>
            </a:r>
            <a:r>
              <a:rPr lang="en-US" altLang="en-US" sz="2000" b="1">
                <a:solidFill>
                  <a:schemeClr val="bg1"/>
                </a:solidFill>
                <a:latin typeface="Arial" pitchFamily="34" charset="0"/>
              </a:rPr>
              <a:t> </a:t>
            </a:r>
            <a:r>
              <a:rPr lang="en-US" altLang="en-US" sz="2000" b="1">
                <a:latin typeface="Arial" pitchFamily="34" charset="0"/>
              </a:rPr>
              <a:t>function</a:t>
            </a:r>
          </a:p>
        </p:txBody>
      </p:sp>
      <p:sp>
        <p:nvSpPr>
          <p:cNvPr id="89095" name="Line 7"/>
          <p:cNvSpPr>
            <a:spLocks noChangeShapeType="1"/>
          </p:cNvSpPr>
          <p:nvPr/>
        </p:nvSpPr>
        <p:spPr bwMode="auto">
          <a:xfrm flipH="1">
            <a:off x="1443303" y="5308700"/>
            <a:ext cx="41010" cy="14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010" tIns="40005" rIns="80010" bIns="40005"/>
          <a:lstStyle/>
          <a:p>
            <a:endParaRPr lang="en-US"/>
          </a:p>
        </p:txBody>
      </p:sp>
      <p:sp>
        <p:nvSpPr>
          <p:cNvPr id="89096" name="Line 8"/>
          <p:cNvSpPr>
            <a:spLocks noChangeShapeType="1"/>
          </p:cNvSpPr>
          <p:nvPr/>
        </p:nvSpPr>
        <p:spPr bwMode="auto">
          <a:xfrm flipH="1">
            <a:off x="1443303" y="4409778"/>
            <a:ext cx="41010" cy="14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010" tIns="40005" rIns="80010" bIns="40005"/>
          <a:lstStyle/>
          <a:p>
            <a:endParaRPr lang="en-US"/>
          </a:p>
        </p:txBody>
      </p:sp>
      <p:sp>
        <p:nvSpPr>
          <p:cNvPr id="89097" name="Line 9"/>
          <p:cNvSpPr>
            <a:spLocks noChangeShapeType="1"/>
          </p:cNvSpPr>
          <p:nvPr/>
        </p:nvSpPr>
        <p:spPr bwMode="auto">
          <a:xfrm flipH="1">
            <a:off x="1443303" y="3510856"/>
            <a:ext cx="41010" cy="297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010" tIns="40005" rIns="80010" bIns="40005"/>
          <a:lstStyle/>
          <a:p>
            <a:endParaRPr lang="en-US"/>
          </a:p>
        </p:txBody>
      </p:sp>
      <p:sp>
        <p:nvSpPr>
          <p:cNvPr id="89098" name="Line 10"/>
          <p:cNvSpPr>
            <a:spLocks noChangeShapeType="1"/>
          </p:cNvSpPr>
          <p:nvPr/>
        </p:nvSpPr>
        <p:spPr bwMode="auto">
          <a:xfrm flipH="1">
            <a:off x="1443303" y="2611934"/>
            <a:ext cx="41010" cy="14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010" tIns="40005" rIns="80010" bIns="40005"/>
          <a:lstStyle/>
          <a:p>
            <a:endParaRPr lang="en-US"/>
          </a:p>
        </p:txBody>
      </p:sp>
      <p:sp>
        <p:nvSpPr>
          <p:cNvPr id="89099" name="Line 11"/>
          <p:cNvSpPr>
            <a:spLocks noChangeShapeType="1"/>
          </p:cNvSpPr>
          <p:nvPr/>
        </p:nvSpPr>
        <p:spPr bwMode="auto">
          <a:xfrm flipH="1">
            <a:off x="1443303" y="1714500"/>
            <a:ext cx="41010" cy="1489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010" tIns="40005" rIns="80010" bIns="40005"/>
          <a:lstStyle/>
          <a:p>
            <a:endParaRPr lang="en-US"/>
          </a:p>
        </p:txBody>
      </p:sp>
      <p:grpSp>
        <p:nvGrpSpPr>
          <p:cNvPr id="89100" name="Group 12"/>
          <p:cNvGrpSpPr>
            <a:grpSpLocks/>
          </p:cNvGrpSpPr>
          <p:nvPr/>
        </p:nvGrpSpPr>
        <p:grpSpPr bwMode="auto">
          <a:xfrm>
            <a:off x="966217" y="1571625"/>
            <a:ext cx="399033" cy="3842048"/>
            <a:chOff x="609" y="1018"/>
            <a:chExt cx="251" cy="2420"/>
          </a:xfrm>
        </p:grpSpPr>
        <p:sp>
          <p:nvSpPr>
            <p:cNvPr id="89189" name="Rectangle 13"/>
            <p:cNvSpPr>
              <a:spLocks noChangeArrowheads="1"/>
            </p:cNvSpPr>
            <p:nvPr/>
          </p:nvSpPr>
          <p:spPr bwMode="auto">
            <a:xfrm>
              <a:off x="788" y="3283"/>
              <a:ext cx="7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44575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3700">
                  <a:solidFill>
                    <a:schemeClr val="tx1"/>
                  </a:solidFill>
                  <a:latin typeface="Verdana" pitchFamily="34" charset="0"/>
                </a:defRPr>
              </a:lvl1pPr>
              <a:lvl2pPr marL="652463" indent="-327025" defTabSz="1044575">
                <a:spcBef>
                  <a:spcPct val="20000"/>
                </a:spcBef>
                <a:buClr>
                  <a:schemeClr val="tx1"/>
                </a:buClr>
                <a:buChar char="•"/>
                <a:defRPr sz="3200">
                  <a:solidFill>
                    <a:schemeClr val="tx1"/>
                  </a:solidFill>
                  <a:latin typeface="Verdana" pitchFamily="34" charset="0"/>
                </a:defRPr>
              </a:lvl2pPr>
              <a:lvl3pPr marL="1306513" indent="-261938" defTabSz="1044575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700">
                  <a:solidFill>
                    <a:schemeClr val="tx1"/>
                  </a:solidFill>
                  <a:latin typeface="Verdana" pitchFamily="34" charset="0"/>
                </a:defRPr>
              </a:lvl3pPr>
              <a:lvl4pPr marL="1958975" indent="-261938" defTabSz="1044575">
                <a:spcBef>
                  <a:spcPct val="20000"/>
                </a:spcBef>
                <a:buClr>
                  <a:schemeClr val="tx2"/>
                </a:buClr>
                <a:buChar char="•"/>
                <a:defRPr sz="2300">
                  <a:solidFill>
                    <a:schemeClr val="tx1"/>
                  </a:solidFill>
                  <a:latin typeface="Verdana" pitchFamily="34" charset="0"/>
                </a:defRPr>
              </a:lvl4pPr>
              <a:lvl5pPr marL="2613025" indent="-260350" defTabSz="1044575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5pPr>
              <a:lvl6pPr marL="3070225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6pPr>
              <a:lvl7pPr marL="3527425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7pPr>
              <a:lvl8pPr marL="3984625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8pPr>
              <a:lvl9pPr marL="4441825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600" b="1">
                  <a:latin typeface="Arial" pitchFamily="34" charset="0"/>
                </a:rPr>
                <a:t>0</a:t>
              </a:r>
            </a:p>
          </p:txBody>
        </p:sp>
        <p:sp>
          <p:nvSpPr>
            <p:cNvPr id="89190" name="Rectangle 14"/>
            <p:cNvSpPr>
              <a:spLocks noChangeArrowheads="1"/>
            </p:cNvSpPr>
            <p:nvPr/>
          </p:nvSpPr>
          <p:spPr bwMode="auto">
            <a:xfrm>
              <a:off x="609" y="2717"/>
              <a:ext cx="25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44575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3700">
                  <a:solidFill>
                    <a:schemeClr val="tx1"/>
                  </a:solidFill>
                  <a:latin typeface="Verdana" pitchFamily="34" charset="0"/>
                </a:defRPr>
              </a:lvl1pPr>
              <a:lvl2pPr marL="652463" indent="-327025" defTabSz="1044575">
                <a:spcBef>
                  <a:spcPct val="20000"/>
                </a:spcBef>
                <a:buClr>
                  <a:schemeClr val="tx1"/>
                </a:buClr>
                <a:buChar char="•"/>
                <a:defRPr sz="3200">
                  <a:solidFill>
                    <a:schemeClr val="tx1"/>
                  </a:solidFill>
                  <a:latin typeface="Verdana" pitchFamily="34" charset="0"/>
                </a:defRPr>
              </a:lvl2pPr>
              <a:lvl3pPr marL="1306513" indent="-261938" defTabSz="1044575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700">
                  <a:solidFill>
                    <a:schemeClr val="tx1"/>
                  </a:solidFill>
                  <a:latin typeface="Verdana" pitchFamily="34" charset="0"/>
                </a:defRPr>
              </a:lvl3pPr>
              <a:lvl4pPr marL="1958975" indent="-261938" defTabSz="1044575">
                <a:spcBef>
                  <a:spcPct val="20000"/>
                </a:spcBef>
                <a:buClr>
                  <a:schemeClr val="tx2"/>
                </a:buClr>
                <a:buChar char="•"/>
                <a:defRPr sz="2300">
                  <a:solidFill>
                    <a:schemeClr val="tx1"/>
                  </a:solidFill>
                  <a:latin typeface="Verdana" pitchFamily="34" charset="0"/>
                </a:defRPr>
              </a:lvl4pPr>
              <a:lvl5pPr marL="2613025" indent="-260350" defTabSz="1044575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5pPr>
              <a:lvl6pPr marL="3070225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6pPr>
              <a:lvl7pPr marL="3527425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7pPr>
              <a:lvl8pPr marL="3984625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8pPr>
              <a:lvl9pPr marL="4441825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600" b="1">
                  <a:latin typeface="Arial" pitchFamily="34" charset="0"/>
                </a:rPr>
                <a:t>0.25</a:t>
              </a:r>
            </a:p>
          </p:txBody>
        </p:sp>
        <p:sp>
          <p:nvSpPr>
            <p:cNvPr id="89191" name="Rectangle 15"/>
            <p:cNvSpPr>
              <a:spLocks noChangeArrowheads="1"/>
            </p:cNvSpPr>
            <p:nvPr/>
          </p:nvSpPr>
          <p:spPr bwMode="auto">
            <a:xfrm>
              <a:off x="609" y="2149"/>
              <a:ext cx="25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44575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3700">
                  <a:solidFill>
                    <a:schemeClr val="tx1"/>
                  </a:solidFill>
                  <a:latin typeface="Verdana" pitchFamily="34" charset="0"/>
                </a:defRPr>
              </a:lvl1pPr>
              <a:lvl2pPr marL="652463" indent="-327025" defTabSz="1044575">
                <a:spcBef>
                  <a:spcPct val="20000"/>
                </a:spcBef>
                <a:buClr>
                  <a:schemeClr val="tx1"/>
                </a:buClr>
                <a:buChar char="•"/>
                <a:defRPr sz="3200">
                  <a:solidFill>
                    <a:schemeClr val="tx1"/>
                  </a:solidFill>
                  <a:latin typeface="Verdana" pitchFamily="34" charset="0"/>
                </a:defRPr>
              </a:lvl2pPr>
              <a:lvl3pPr marL="1306513" indent="-261938" defTabSz="1044575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700">
                  <a:solidFill>
                    <a:schemeClr val="tx1"/>
                  </a:solidFill>
                  <a:latin typeface="Verdana" pitchFamily="34" charset="0"/>
                </a:defRPr>
              </a:lvl3pPr>
              <a:lvl4pPr marL="1958975" indent="-261938" defTabSz="1044575">
                <a:spcBef>
                  <a:spcPct val="20000"/>
                </a:spcBef>
                <a:buClr>
                  <a:schemeClr val="tx2"/>
                </a:buClr>
                <a:buChar char="•"/>
                <a:defRPr sz="2300">
                  <a:solidFill>
                    <a:schemeClr val="tx1"/>
                  </a:solidFill>
                  <a:latin typeface="Verdana" pitchFamily="34" charset="0"/>
                </a:defRPr>
              </a:lvl4pPr>
              <a:lvl5pPr marL="2613025" indent="-260350" defTabSz="1044575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5pPr>
              <a:lvl6pPr marL="3070225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6pPr>
              <a:lvl7pPr marL="3527425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7pPr>
              <a:lvl8pPr marL="3984625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8pPr>
              <a:lvl9pPr marL="4441825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600" b="1">
                  <a:latin typeface="Arial" pitchFamily="34" charset="0"/>
                </a:rPr>
                <a:t>0.50</a:t>
              </a:r>
            </a:p>
          </p:txBody>
        </p:sp>
        <p:sp>
          <p:nvSpPr>
            <p:cNvPr id="89192" name="Rectangle 16"/>
            <p:cNvSpPr>
              <a:spLocks noChangeArrowheads="1"/>
            </p:cNvSpPr>
            <p:nvPr/>
          </p:nvSpPr>
          <p:spPr bwMode="auto">
            <a:xfrm>
              <a:off x="609" y="1584"/>
              <a:ext cx="25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44575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3700">
                  <a:solidFill>
                    <a:schemeClr val="tx1"/>
                  </a:solidFill>
                  <a:latin typeface="Verdana" pitchFamily="34" charset="0"/>
                </a:defRPr>
              </a:lvl1pPr>
              <a:lvl2pPr marL="652463" indent="-327025" defTabSz="1044575">
                <a:spcBef>
                  <a:spcPct val="20000"/>
                </a:spcBef>
                <a:buClr>
                  <a:schemeClr val="tx1"/>
                </a:buClr>
                <a:buChar char="•"/>
                <a:defRPr sz="3200">
                  <a:solidFill>
                    <a:schemeClr val="tx1"/>
                  </a:solidFill>
                  <a:latin typeface="Verdana" pitchFamily="34" charset="0"/>
                </a:defRPr>
              </a:lvl2pPr>
              <a:lvl3pPr marL="1306513" indent="-261938" defTabSz="1044575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700">
                  <a:solidFill>
                    <a:schemeClr val="tx1"/>
                  </a:solidFill>
                  <a:latin typeface="Verdana" pitchFamily="34" charset="0"/>
                </a:defRPr>
              </a:lvl3pPr>
              <a:lvl4pPr marL="1958975" indent="-261938" defTabSz="1044575">
                <a:spcBef>
                  <a:spcPct val="20000"/>
                </a:spcBef>
                <a:buClr>
                  <a:schemeClr val="tx2"/>
                </a:buClr>
                <a:buChar char="•"/>
                <a:defRPr sz="2300">
                  <a:solidFill>
                    <a:schemeClr val="tx1"/>
                  </a:solidFill>
                  <a:latin typeface="Verdana" pitchFamily="34" charset="0"/>
                </a:defRPr>
              </a:lvl4pPr>
              <a:lvl5pPr marL="2613025" indent="-260350" defTabSz="1044575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5pPr>
              <a:lvl6pPr marL="3070225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6pPr>
              <a:lvl7pPr marL="3527425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7pPr>
              <a:lvl8pPr marL="3984625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8pPr>
              <a:lvl9pPr marL="4441825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600" b="1">
                  <a:latin typeface="Arial" pitchFamily="34" charset="0"/>
                </a:rPr>
                <a:t>0.75</a:t>
              </a:r>
            </a:p>
          </p:txBody>
        </p:sp>
        <p:sp>
          <p:nvSpPr>
            <p:cNvPr id="89193" name="Rectangle 17"/>
            <p:cNvSpPr>
              <a:spLocks noChangeArrowheads="1"/>
            </p:cNvSpPr>
            <p:nvPr/>
          </p:nvSpPr>
          <p:spPr bwMode="auto">
            <a:xfrm>
              <a:off x="609" y="1018"/>
              <a:ext cx="25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1044575">
                <a:spcBef>
                  <a:spcPct val="20000"/>
                </a:spcBef>
                <a:buClr>
                  <a:schemeClr val="hlink"/>
                </a:buClr>
                <a:buSzPct val="60000"/>
                <a:buFont typeface="Wingdings" pitchFamily="2" charset="2"/>
                <a:buChar char="n"/>
                <a:defRPr sz="3700">
                  <a:solidFill>
                    <a:schemeClr val="tx1"/>
                  </a:solidFill>
                  <a:latin typeface="Verdana" pitchFamily="34" charset="0"/>
                </a:defRPr>
              </a:lvl1pPr>
              <a:lvl2pPr marL="652463" indent="-327025" defTabSz="1044575">
                <a:spcBef>
                  <a:spcPct val="20000"/>
                </a:spcBef>
                <a:buClr>
                  <a:schemeClr val="tx1"/>
                </a:buClr>
                <a:buChar char="•"/>
                <a:defRPr sz="3200">
                  <a:solidFill>
                    <a:schemeClr val="tx1"/>
                  </a:solidFill>
                  <a:latin typeface="Verdana" pitchFamily="34" charset="0"/>
                </a:defRPr>
              </a:lvl2pPr>
              <a:lvl3pPr marL="1306513" indent="-261938" defTabSz="1044575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n"/>
                <a:defRPr sz="2700">
                  <a:solidFill>
                    <a:schemeClr val="tx1"/>
                  </a:solidFill>
                  <a:latin typeface="Verdana" pitchFamily="34" charset="0"/>
                </a:defRPr>
              </a:lvl3pPr>
              <a:lvl4pPr marL="1958975" indent="-261938" defTabSz="1044575">
                <a:spcBef>
                  <a:spcPct val="20000"/>
                </a:spcBef>
                <a:buClr>
                  <a:schemeClr val="tx2"/>
                </a:buClr>
                <a:buChar char="•"/>
                <a:defRPr sz="2300">
                  <a:solidFill>
                    <a:schemeClr val="tx1"/>
                  </a:solidFill>
                  <a:latin typeface="Verdana" pitchFamily="34" charset="0"/>
                </a:defRPr>
              </a:lvl4pPr>
              <a:lvl5pPr marL="2613025" indent="-260350" defTabSz="1044575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5pPr>
              <a:lvl6pPr marL="3070225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6pPr>
              <a:lvl7pPr marL="3527425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7pPr>
              <a:lvl8pPr marL="3984625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8pPr>
              <a:lvl9pPr marL="4441825" indent="-260350" defTabSz="1044575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600" b="1">
                  <a:latin typeface="Arial" pitchFamily="34" charset="0"/>
                </a:rPr>
                <a:t>1.00</a:t>
              </a:r>
            </a:p>
          </p:txBody>
        </p:sp>
      </p:grpSp>
      <p:sp>
        <p:nvSpPr>
          <p:cNvPr id="89101" name="Line 18"/>
          <p:cNvSpPr>
            <a:spLocks noChangeShapeType="1"/>
          </p:cNvSpPr>
          <p:nvPr/>
        </p:nvSpPr>
        <p:spPr bwMode="auto">
          <a:xfrm>
            <a:off x="1484313" y="5360789"/>
            <a:ext cx="6590771" cy="1489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010" tIns="40005" rIns="80010" bIns="40005"/>
          <a:lstStyle/>
          <a:p>
            <a:endParaRPr lang="en-US"/>
          </a:p>
        </p:txBody>
      </p:sp>
      <p:sp>
        <p:nvSpPr>
          <p:cNvPr id="89102" name="Line 19"/>
          <p:cNvSpPr>
            <a:spLocks noChangeShapeType="1"/>
          </p:cNvSpPr>
          <p:nvPr/>
        </p:nvSpPr>
        <p:spPr bwMode="auto">
          <a:xfrm>
            <a:off x="1539875" y="5360790"/>
            <a:ext cx="1323" cy="5209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010" tIns="40005" rIns="80010" bIns="40005"/>
          <a:lstStyle/>
          <a:p>
            <a:endParaRPr lang="en-US"/>
          </a:p>
        </p:txBody>
      </p:sp>
      <p:sp>
        <p:nvSpPr>
          <p:cNvPr id="89103" name="Line 20"/>
          <p:cNvSpPr>
            <a:spLocks noChangeShapeType="1"/>
          </p:cNvSpPr>
          <p:nvPr/>
        </p:nvSpPr>
        <p:spPr bwMode="auto">
          <a:xfrm>
            <a:off x="2577042" y="5360790"/>
            <a:ext cx="1323" cy="5209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010" tIns="40005" rIns="80010" bIns="40005"/>
          <a:lstStyle/>
          <a:p>
            <a:endParaRPr lang="en-US"/>
          </a:p>
        </p:txBody>
      </p:sp>
      <p:sp>
        <p:nvSpPr>
          <p:cNvPr id="89104" name="Line 21"/>
          <p:cNvSpPr>
            <a:spLocks noChangeShapeType="1"/>
          </p:cNvSpPr>
          <p:nvPr/>
        </p:nvSpPr>
        <p:spPr bwMode="auto">
          <a:xfrm>
            <a:off x="3556000" y="5360790"/>
            <a:ext cx="1323" cy="5209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010" tIns="40005" rIns="80010" bIns="40005"/>
          <a:lstStyle/>
          <a:p>
            <a:endParaRPr lang="en-US"/>
          </a:p>
        </p:txBody>
      </p:sp>
      <p:sp>
        <p:nvSpPr>
          <p:cNvPr id="89105" name="Line 22"/>
          <p:cNvSpPr>
            <a:spLocks noChangeShapeType="1"/>
          </p:cNvSpPr>
          <p:nvPr/>
        </p:nvSpPr>
        <p:spPr bwMode="auto">
          <a:xfrm>
            <a:off x="4534959" y="5360790"/>
            <a:ext cx="2646" cy="5209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010" tIns="40005" rIns="80010" bIns="40005"/>
          <a:lstStyle/>
          <a:p>
            <a:endParaRPr lang="en-US"/>
          </a:p>
        </p:txBody>
      </p:sp>
      <p:sp>
        <p:nvSpPr>
          <p:cNvPr id="89106" name="Line 23"/>
          <p:cNvSpPr>
            <a:spLocks noChangeShapeType="1"/>
          </p:cNvSpPr>
          <p:nvPr/>
        </p:nvSpPr>
        <p:spPr bwMode="auto">
          <a:xfrm>
            <a:off x="5503334" y="5360790"/>
            <a:ext cx="2646" cy="5209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010" tIns="40005" rIns="80010" bIns="40005"/>
          <a:lstStyle/>
          <a:p>
            <a:endParaRPr lang="en-US"/>
          </a:p>
        </p:txBody>
      </p:sp>
      <p:sp>
        <p:nvSpPr>
          <p:cNvPr id="89107" name="Line 24"/>
          <p:cNvSpPr>
            <a:spLocks noChangeShapeType="1"/>
          </p:cNvSpPr>
          <p:nvPr/>
        </p:nvSpPr>
        <p:spPr bwMode="auto">
          <a:xfrm>
            <a:off x="6483615" y="5360790"/>
            <a:ext cx="1323" cy="5209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010" tIns="40005" rIns="80010" bIns="40005"/>
          <a:lstStyle/>
          <a:p>
            <a:endParaRPr lang="en-US"/>
          </a:p>
        </p:txBody>
      </p:sp>
      <p:sp>
        <p:nvSpPr>
          <p:cNvPr id="89108" name="Line 25"/>
          <p:cNvSpPr>
            <a:spLocks noChangeShapeType="1"/>
          </p:cNvSpPr>
          <p:nvPr/>
        </p:nvSpPr>
        <p:spPr bwMode="auto">
          <a:xfrm>
            <a:off x="7429500" y="5360790"/>
            <a:ext cx="1323" cy="5209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010" tIns="40005" rIns="80010" bIns="40005"/>
          <a:lstStyle/>
          <a:p>
            <a:endParaRPr lang="en-US"/>
          </a:p>
        </p:txBody>
      </p:sp>
      <p:sp>
        <p:nvSpPr>
          <p:cNvPr id="89109" name="Rectangle 26"/>
          <p:cNvSpPr>
            <a:spLocks noChangeArrowheads="1"/>
          </p:cNvSpPr>
          <p:nvPr/>
        </p:nvSpPr>
        <p:spPr bwMode="auto">
          <a:xfrm>
            <a:off x="1482969" y="5445622"/>
            <a:ext cx="1138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1044575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700">
                <a:solidFill>
                  <a:schemeClr val="tx1"/>
                </a:solidFill>
                <a:latin typeface="Verdana" pitchFamily="34" charset="0"/>
              </a:defRPr>
            </a:lvl1pPr>
            <a:lvl2pPr marL="652463" indent="-327025" defTabSz="1044575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306513" indent="-261938" defTabSz="1044575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700">
                <a:solidFill>
                  <a:schemeClr val="tx1"/>
                </a:solidFill>
                <a:latin typeface="Verdana" pitchFamily="34" charset="0"/>
              </a:defRPr>
            </a:lvl3pPr>
            <a:lvl4pPr marL="1958975" indent="-261938" defTabSz="1044575">
              <a:spcBef>
                <a:spcPct val="20000"/>
              </a:spcBef>
              <a:buClr>
                <a:schemeClr val="tx2"/>
              </a:buClr>
              <a:buChar char="•"/>
              <a:defRPr sz="2300">
                <a:solidFill>
                  <a:schemeClr val="tx1"/>
                </a:solidFill>
                <a:latin typeface="Verdana" pitchFamily="34" charset="0"/>
              </a:defRPr>
            </a:lvl4pPr>
            <a:lvl5pPr marL="2613025" indent="-260350" defTabSz="1044575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5pPr>
            <a:lvl6pPr marL="30702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6pPr>
            <a:lvl7pPr marL="35274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7pPr>
            <a:lvl8pPr marL="39846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8pPr>
            <a:lvl9pPr marL="44418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>
                <a:latin typeface="Arial" pitchFamily="34" charset="0"/>
              </a:rPr>
              <a:t>0</a:t>
            </a:r>
          </a:p>
        </p:txBody>
      </p:sp>
      <p:sp>
        <p:nvSpPr>
          <p:cNvPr id="89110" name="Rectangle 27"/>
          <p:cNvSpPr>
            <a:spLocks noChangeArrowheads="1"/>
          </p:cNvSpPr>
          <p:nvPr/>
        </p:nvSpPr>
        <p:spPr bwMode="auto">
          <a:xfrm>
            <a:off x="2521459" y="5454552"/>
            <a:ext cx="1138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1044575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700">
                <a:solidFill>
                  <a:schemeClr val="tx1"/>
                </a:solidFill>
                <a:latin typeface="Verdana" pitchFamily="34" charset="0"/>
              </a:defRPr>
            </a:lvl1pPr>
            <a:lvl2pPr marL="652463" indent="-327025" defTabSz="1044575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306513" indent="-261938" defTabSz="1044575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700">
                <a:solidFill>
                  <a:schemeClr val="tx1"/>
                </a:solidFill>
                <a:latin typeface="Verdana" pitchFamily="34" charset="0"/>
              </a:defRPr>
            </a:lvl3pPr>
            <a:lvl4pPr marL="1958975" indent="-261938" defTabSz="1044575">
              <a:spcBef>
                <a:spcPct val="20000"/>
              </a:spcBef>
              <a:buClr>
                <a:schemeClr val="tx2"/>
              </a:buClr>
              <a:buChar char="•"/>
              <a:defRPr sz="2300">
                <a:solidFill>
                  <a:schemeClr val="tx1"/>
                </a:solidFill>
                <a:latin typeface="Verdana" pitchFamily="34" charset="0"/>
              </a:defRPr>
            </a:lvl4pPr>
            <a:lvl5pPr marL="2613025" indent="-260350" defTabSz="1044575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5pPr>
            <a:lvl6pPr marL="30702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6pPr>
            <a:lvl7pPr marL="35274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7pPr>
            <a:lvl8pPr marL="39846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8pPr>
            <a:lvl9pPr marL="44418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>
                <a:latin typeface="Arial" pitchFamily="34" charset="0"/>
              </a:rPr>
              <a:t>3</a:t>
            </a:r>
          </a:p>
        </p:txBody>
      </p:sp>
      <p:sp>
        <p:nvSpPr>
          <p:cNvPr id="89111" name="Rectangle 28"/>
          <p:cNvSpPr>
            <a:spLocks noChangeArrowheads="1"/>
          </p:cNvSpPr>
          <p:nvPr/>
        </p:nvSpPr>
        <p:spPr bwMode="auto">
          <a:xfrm>
            <a:off x="3508354" y="5445622"/>
            <a:ext cx="1138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1044575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700">
                <a:solidFill>
                  <a:schemeClr val="tx1"/>
                </a:solidFill>
                <a:latin typeface="Verdana" pitchFamily="34" charset="0"/>
              </a:defRPr>
            </a:lvl1pPr>
            <a:lvl2pPr marL="652463" indent="-327025" defTabSz="1044575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306513" indent="-261938" defTabSz="1044575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700">
                <a:solidFill>
                  <a:schemeClr val="tx1"/>
                </a:solidFill>
                <a:latin typeface="Verdana" pitchFamily="34" charset="0"/>
              </a:defRPr>
            </a:lvl3pPr>
            <a:lvl4pPr marL="1958975" indent="-261938" defTabSz="1044575">
              <a:spcBef>
                <a:spcPct val="20000"/>
              </a:spcBef>
              <a:buClr>
                <a:schemeClr val="tx2"/>
              </a:buClr>
              <a:buChar char="•"/>
              <a:defRPr sz="2300">
                <a:solidFill>
                  <a:schemeClr val="tx1"/>
                </a:solidFill>
                <a:latin typeface="Verdana" pitchFamily="34" charset="0"/>
              </a:defRPr>
            </a:lvl4pPr>
            <a:lvl5pPr marL="2613025" indent="-260350" defTabSz="1044575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5pPr>
            <a:lvl6pPr marL="30702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6pPr>
            <a:lvl7pPr marL="35274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7pPr>
            <a:lvl8pPr marL="39846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8pPr>
            <a:lvl9pPr marL="44418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>
                <a:latin typeface="Arial" pitchFamily="34" charset="0"/>
              </a:rPr>
              <a:t>6</a:t>
            </a:r>
          </a:p>
        </p:txBody>
      </p:sp>
      <p:sp>
        <p:nvSpPr>
          <p:cNvPr id="89112" name="Rectangle 29"/>
          <p:cNvSpPr>
            <a:spLocks noChangeArrowheads="1"/>
          </p:cNvSpPr>
          <p:nvPr/>
        </p:nvSpPr>
        <p:spPr bwMode="auto">
          <a:xfrm>
            <a:off x="4488635" y="5445622"/>
            <a:ext cx="11381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1044575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700">
                <a:solidFill>
                  <a:schemeClr val="tx1"/>
                </a:solidFill>
                <a:latin typeface="Verdana" pitchFamily="34" charset="0"/>
              </a:defRPr>
            </a:lvl1pPr>
            <a:lvl2pPr marL="652463" indent="-327025" defTabSz="1044575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306513" indent="-261938" defTabSz="1044575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700">
                <a:solidFill>
                  <a:schemeClr val="tx1"/>
                </a:solidFill>
                <a:latin typeface="Verdana" pitchFamily="34" charset="0"/>
              </a:defRPr>
            </a:lvl3pPr>
            <a:lvl4pPr marL="1958975" indent="-261938" defTabSz="1044575">
              <a:spcBef>
                <a:spcPct val="20000"/>
              </a:spcBef>
              <a:buClr>
                <a:schemeClr val="tx2"/>
              </a:buClr>
              <a:buChar char="•"/>
              <a:defRPr sz="2300">
                <a:solidFill>
                  <a:schemeClr val="tx1"/>
                </a:solidFill>
                <a:latin typeface="Verdana" pitchFamily="34" charset="0"/>
              </a:defRPr>
            </a:lvl4pPr>
            <a:lvl5pPr marL="2613025" indent="-260350" defTabSz="1044575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5pPr>
            <a:lvl6pPr marL="30702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6pPr>
            <a:lvl7pPr marL="35274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7pPr>
            <a:lvl8pPr marL="39846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8pPr>
            <a:lvl9pPr marL="44418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>
                <a:latin typeface="Arial" pitchFamily="34" charset="0"/>
              </a:rPr>
              <a:t>9</a:t>
            </a:r>
          </a:p>
        </p:txBody>
      </p:sp>
      <p:sp>
        <p:nvSpPr>
          <p:cNvPr id="89113" name="Rectangle 30"/>
          <p:cNvSpPr>
            <a:spLocks noChangeArrowheads="1"/>
          </p:cNvSpPr>
          <p:nvPr/>
        </p:nvSpPr>
        <p:spPr bwMode="auto">
          <a:xfrm>
            <a:off x="5365708" y="5445622"/>
            <a:ext cx="22762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1044575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700">
                <a:solidFill>
                  <a:schemeClr val="tx1"/>
                </a:solidFill>
                <a:latin typeface="Verdana" pitchFamily="34" charset="0"/>
              </a:defRPr>
            </a:lvl1pPr>
            <a:lvl2pPr marL="652463" indent="-327025" defTabSz="1044575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306513" indent="-261938" defTabSz="1044575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700">
                <a:solidFill>
                  <a:schemeClr val="tx1"/>
                </a:solidFill>
                <a:latin typeface="Verdana" pitchFamily="34" charset="0"/>
              </a:defRPr>
            </a:lvl3pPr>
            <a:lvl4pPr marL="1958975" indent="-261938" defTabSz="1044575">
              <a:spcBef>
                <a:spcPct val="20000"/>
              </a:spcBef>
              <a:buClr>
                <a:schemeClr val="tx2"/>
              </a:buClr>
              <a:buChar char="•"/>
              <a:defRPr sz="2300">
                <a:solidFill>
                  <a:schemeClr val="tx1"/>
                </a:solidFill>
                <a:latin typeface="Verdana" pitchFamily="34" charset="0"/>
              </a:defRPr>
            </a:lvl4pPr>
            <a:lvl5pPr marL="2613025" indent="-260350" defTabSz="1044575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5pPr>
            <a:lvl6pPr marL="30702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6pPr>
            <a:lvl7pPr marL="35274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7pPr>
            <a:lvl8pPr marL="39846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8pPr>
            <a:lvl9pPr marL="44418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>
                <a:latin typeface="Arial" pitchFamily="34" charset="0"/>
              </a:rPr>
              <a:t>12</a:t>
            </a:r>
          </a:p>
        </p:txBody>
      </p:sp>
      <p:sp>
        <p:nvSpPr>
          <p:cNvPr id="89114" name="Rectangle 31"/>
          <p:cNvSpPr>
            <a:spLocks noChangeArrowheads="1"/>
          </p:cNvSpPr>
          <p:nvPr/>
        </p:nvSpPr>
        <p:spPr bwMode="auto">
          <a:xfrm>
            <a:off x="6356573" y="5445622"/>
            <a:ext cx="22762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1044575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700">
                <a:solidFill>
                  <a:schemeClr val="tx1"/>
                </a:solidFill>
                <a:latin typeface="Verdana" pitchFamily="34" charset="0"/>
              </a:defRPr>
            </a:lvl1pPr>
            <a:lvl2pPr marL="652463" indent="-327025" defTabSz="1044575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306513" indent="-261938" defTabSz="1044575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700">
                <a:solidFill>
                  <a:schemeClr val="tx1"/>
                </a:solidFill>
                <a:latin typeface="Verdana" pitchFamily="34" charset="0"/>
              </a:defRPr>
            </a:lvl3pPr>
            <a:lvl4pPr marL="1958975" indent="-261938" defTabSz="1044575">
              <a:spcBef>
                <a:spcPct val="20000"/>
              </a:spcBef>
              <a:buClr>
                <a:schemeClr val="tx2"/>
              </a:buClr>
              <a:buChar char="•"/>
              <a:defRPr sz="2300">
                <a:solidFill>
                  <a:schemeClr val="tx1"/>
                </a:solidFill>
                <a:latin typeface="Verdana" pitchFamily="34" charset="0"/>
              </a:defRPr>
            </a:lvl4pPr>
            <a:lvl5pPr marL="2613025" indent="-260350" defTabSz="1044575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5pPr>
            <a:lvl6pPr marL="30702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6pPr>
            <a:lvl7pPr marL="35274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7pPr>
            <a:lvl8pPr marL="39846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8pPr>
            <a:lvl9pPr marL="44418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>
                <a:latin typeface="Arial" pitchFamily="34" charset="0"/>
              </a:rPr>
              <a:t>15</a:t>
            </a:r>
          </a:p>
        </p:txBody>
      </p:sp>
      <p:sp>
        <p:nvSpPr>
          <p:cNvPr id="89115" name="Rectangle 32"/>
          <p:cNvSpPr>
            <a:spLocks noChangeArrowheads="1"/>
          </p:cNvSpPr>
          <p:nvPr/>
        </p:nvSpPr>
        <p:spPr bwMode="auto">
          <a:xfrm>
            <a:off x="7291875" y="5445622"/>
            <a:ext cx="22762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1044575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700">
                <a:solidFill>
                  <a:schemeClr val="tx1"/>
                </a:solidFill>
                <a:latin typeface="Verdana" pitchFamily="34" charset="0"/>
              </a:defRPr>
            </a:lvl1pPr>
            <a:lvl2pPr marL="652463" indent="-327025" defTabSz="1044575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306513" indent="-261938" defTabSz="1044575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700">
                <a:solidFill>
                  <a:schemeClr val="tx1"/>
                </a:solidFill>
                <a:latin typeface="Verdana" pitchFamily="34" charset="0"/>
              </a:defRPr>
            </a:lvl3pPr>
            <a:lvl4pPr marL="1958975" indent="-261938" defTabSz="1044575">
              <a:spcBef>
                <a:spcPct val="20000"/>
              </a:spcBef>
              <a:buClr>
                <a:schemeClr val="tx2"/>
              </a:buClr>
              <a:buChar char="•"/>
              <a:defRPr sz="2300">
                <a:solidFill>
                  <a:schemeClr val="tx1"/>
                </a:solidFill>
                <a:latin typeface="Verdana" pitchFamily="34" charset="0"/>
              </a:defRPr>
            </a:lvl4pPr>
            <a:lvl5pPr marL="2613025" indent="-260350" defTabSz="1044575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5pPr>
            <a:lvl6pPr marL="30702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6pPr>
            <a:lvl7pPr marL="35274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7pPr>
            <a:lvl8pPr marL="39846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8pPr>
            <a:lvl9pPr marL="44418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>
                <a:latin typeface="Arial" pitchFamily="34" charset="0"/>
              </a:rPr>
              <a:t>18</a:t>
            </a:r>
          </a:p>
        </p:txBody>
      </p:sp>
      <p:sp>
        <p:nvSpPr>
          <p:cNvPr id="89116" name="Freeform 33"/>
          <p:cNvSpPr>
            <a:spLocks/>
          </p:cNvSpPr>
          <p:nvPr/>
        </p:nvSpPr>
        <p:spPr bwMode="auto">
          <a:xfrm>
            <a:off x="1606021" y="1714501"/>
            <a:ext cx="1238250" cy="979289"/>
          </a:xfrm>
          <a:custGeom>
            <a:avLst/>
            <a:gdLst>
              <a:gd name="T0" fmla="*/ 0 w 3119"/>
              <a:gd name="T1" fmla="*/ 0 h 2710"/>
              <a:gd name="T2" fmla="*/ 6354736 w 3119"/>
              <a:gd name="T3" fmla="*/ 0 h 2710"/>
              <a:gd name="T4" fmla="*/ 6354736 w 3119"/>
              <a:gd name="T5" fmla="*/ 10845849 h 2710"/>
              <a:gd name="T6" fmla="*/ 54470455 w 3119"/>
              <a:gd name="T7" fmla="*/ 10845849 h 2710"/>
              <a:gd name="T8" fmla="*/ 54470455 w 3119"/>
              <a:gd name="T9" fmla="*/ 21246116 h 2710"/>
              <a:gd name="T10" fmla="*/ 66499146 w 3119"/>
              <a:gd name="T11" fmla="*/ 21246116 h 2710"/>
              <a:gd name="T12" fmla="*/ 66499146 w 3119"/>
              <a:gd name="T13" fmla="*/ 32240364 h 2710"/>
              <a:gd name="T14" fmla="*/ 120969601 w 3119"/>
              <a:gd name="T15" fmla="*/ 32240364 h 2710"/>
              <a:gd name="T16" fmla="*/ 120969601 w 3119"/>
              <a:gd name="T17" fmla="*/ 43234998 h 2710"/>
              <a:gd name="T18" fmla="*/ 127324337 w 3119"/>
              <a:gd name="T19" fmla="*/ 43234998 h 2710"/>
              <a:gd name="T20" fmla="*/ 127324337 w 3119"/>
              <a:gd name="T21" fmla="*/ 54080847 h 2710"/>
              <a:gd name="T22" fmla="*/ 205625407 w 3119"/>
              <a:gd name="T23" fmla="*/ 54080847 h 2710"/>
              <a:gd name="T24" fmla="*/ 205625407 w 3119"/>
              <a:gd name="T25" fmla="*/ 86766794 h 2710"/>
              <a:gd name="T26" fmla="*/ 224236078 w 3119"/>
              <a:gd name="T27" fmla="*/ 86766794 h 2710"/>
              <a:gd name="T28" fmla="*/ 224236078 w 3119"/>
              <a:gd name="T29" fmla="*/ 97612643 h 2710"/>
              <a:gd name="T30" fmla="*/ 229910034 w 3119"/>
              <a:gd name="T31" fmla="*/ 97612643 h 2710"/>
              <a:gd name="T32" fmla="*/ 229910034 w 3119"/>
              <a:gd name="T33" fmla="*/ 119452740 h 2710"/>
              <a:gd name="T34" fmla="*/ 235810758 w 3119"/>
              <a:gd name="T35" fmla="*/ 119452740 h 2710"/>
              <a:gd name="T36" fmla="*/ 235810758 w 3119"/>
              <a:gd name="T37" fmla="*/ 130447374 h 2710"/>
              <a:gd name="T38" fmla="*/ 241938726 w 3119"/>
              <a:gd name="T39" fmla="*/ 130447374 h 2710"/>
              <a:gd name="T40" fmla="*/ 241938726 w 3119"/>
              <a:gd name="T41" fmla="*/ 141144439 h 2710"/>
              <a:gd name="T42" fmla="*/ 332268964 w 3119"/>
              <a:gd name="T43" fmla="*/ 141144439 h 2710"/>
              <a:gd name="T44" fmla="*/ 332268964 w 3119"/>
              <a:gd name="T45" fmla="*/ 152139072 h 2710"/>
              <a:gd name="T46" fmla="*/ 393320922 w 3119"/>
              <a:gd name="T47" fmla="*/ 152139072 h 2710"/>
              <a:gd name="T48" fmla="*/ 393320922 w 3119"/>
              <a:gd name="T49" fmla="*/ 163579289 h 2710"/>
              <a:gd name="T50" fmla="*/ 399221646 w 3119"/>
              <a:gd name="T51" fmla="*/ 163579289 h 2710"/>
              <a:gd name="T52" fmla="*/ 399221646 w 3119"/>
              <a:gd name="T53" fmla="*/ 174276353 h 2710"/>
              <a:gd name="T54" fmla="*/ 423506273 w 3119"/>
              <a:gd name="T55" fmla="*/ 174276353 h 2710"/>
              <a:gd name="T56" fmla="*/ 423506273 w 3119"/>
              <a:gd name="T57" fmla="*/ 185716570 h 2710"/>
              <a:gd name="T58" fmla="*/ 435535441 w 3119"/>
              <a:gd name="T59" fmla="*/ 185716570 h 2710"/>
              <a:gd name="T60" fmla="*/ 435535441 w 3119"/>
              <a:gd name="T61" fmla="*/ 196562419 h 2710"/>
              <a:gd name="T62" fmla="*/ 459820068 w 3119"/>
              <a:gd name="T63" fmla="*/ 196562419 h 2710"/>
              <a:gd name="T64" fmla="*/ 459820068 w 3119"/>
              <a:gd name="T65" fmla="*/ 219294067 h 2710"/>
              <a:gd name="T66" fmla="*/ 472302772 w 3119"/>
              <a:gd name="T67" fmla="*/ 219294067 h 2710"/>
              <a:gd name="T68" fmla="*/ 472302772 w 3119"/>
              <a:gd name="T69" fmla="*/ 241580132 h 2710"/>
              <a:gd name="T70" fmla="*/ 483650684 w 3119"/>
              <a:gd name="T71" fmla="*/ 241580132 h 2710"/>
              <a:gd name="T72" fmla="*/ 483650684 w 3119"/>
              <a:gd name="T73" fmla="*/ 252871564 h 2710"/>
              <a:gd name="T74" fmla="*/ 490005419 w 3119"/>
              <a:gd name="T75" fmla="*/ 252871564 h 2710"/>
              <a:gd name="T76" fmla="*/ 490005419 w 3119"/>
              <a:gd name="T77" fmla="*/ 264163381 h 2710"/>
              <a:gd name="T78" fmla="*/ 508162555 w 3119"/>
              <a:gd name="T79" fmla="*/ 264163381 h 2710"/>
              <a:gd name="T80" fmla="*/ 508162555 w 3119"/>
              <a:gd name="T81" fmla="*/ 275454813 h 2710"/>
              <a:gd name="T82" fmla="*/ 525865203 w 3119"/>
              <a:gd name="T83" fmla="*/ 275454813 h 2710"/>
              <a:gd name="T84" fmla="*/ 525865203 w 3119"/>
              <a:gd name="T85" fmla="*/ 286895029 h 2710"/>
              <a:gd name="T86" fmla="*/ 538121138 w 3119"/>
              <a:gd name="T87" fmla="*/ 286895029 h 2710"/>
              <a:gd name="T88" fmla="*/ 538121138 w 3119"/>
              <a:gd name="T89" fmla="*/ 298186461 h 2710"/>
              <a:gd name="T90" fmla="*/ 550149830 w 3119"/>
              <a:gd name="T91" fmla="*/ 298186461 h 2710"/>
              <a:gd name="T92" fmla="*/ 550149830 w 3119"/>
              <a:gd name="T93" fmla="*/ 309478278 h 2710"/>
              <a:gd name="T94" fmla="*/ 562632533 w 3119"/>
              <a:gd name="T95" fmla="*/ 309478278 h 2710"/>
              <a:gd name="T96" fmla="*/ 562632533 w 3119"/>
              <a:gd name="T97" fmla="*/ 321066893 h 2710"/>
              <a:gd name="T98" fmla="*/ 580335658 w 3119"/>
              <a:gd name="T99" fmla="*/ 321066893 h 2710"/>
              <a:gd name="T100" fmla="*/ 580335658 w 3119"/>
              <a:gd name="T101" fmla="*/ 332507110 h 2710"/>
              <a:gd name="T102" fmla="*/ 592591117 w 3119"/>
              <a:gd name="T103" fmla="*/ 332507110 h 2710"/>
              <a:gd name="T104" fmla="*/ 592591117 w 3119"/>
              <a:gd name="T105" fmla="*/ 344244124 h 2710"/>
              <a:gd name="T106" fmla="*/ 598946329 w 3119"/>
              <a:gd name="T107" fmla="*/ 344244124 h 2710"/>
              <a:gd name="T108" fmla="*/ 598946329 w 3119"/>
              <a:gd name="T109" fmla="*/ 355535941 h 2710"/>
              <a:gd name="T110" fmla="*/ 622776944 w 3119"/>
              <a:gd name="T111" fmla="*/ 355535941 h 2710"/>
              <a:gd name="T112" fmla="*/ 622776944 w 3119"/>
              <a:gd name="T113" fmla="*/ 367272955 h 2710"/>
              <a:gd name="T114" fmla="*/ 634805636 w 3119"/>
              <a:gd name="T115" fmla="*/ 367272955 h 2710"/>
              <a:gd name="T116" fmla="*/ 634805636 w 3119"/>
              <a:gd name="T117" fmla="*/ 379159140 h 2710"/>
              <a:gd name="T118" fmla="*/ 653416307 w 3119"/>
              <a:gd name="T119" fmla="*/ 379159140 h 2710"/>
              <a:gd name="T120" fmla="*/ 653416307 w 3119"/>
              <a:gd name="T121" fmla="*/ 390747755 h 2710"/>
              <a:gd name="T122" fmla="*/ 707886762 w 3119"/>
              <a:gd name="T123" fmla="*/ 390747755 h 2710"/>
              <a:gd name="T124" fmla="*/ 707886762 w 3119"/>
              <a:gd name="T125" fmla="*/ 402633554 h 2710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3119" h="2710">
                <a:moveTo>
                  <a:pt x="0" y="0"/>
                </a:moveTo>
                <a:lnTo>
                  <a:pt x="28" y="0"/>
                </a:lnTo>
                <a:lnTo>
                  <a:pt x="28" y="73"/>
                </a:lnTo>
                <a:lnTo>
                  <a:pt x="240" y="73"/>
                </a:lnTo>
                <a:lnTo>
                  <a:pt x="240" y="143"/>
                </a:lnTo>
                <a:lnTo>
                  <a:pt x="293" y="143"/>
                </a:lnTo>
                <a:lnTo>
                  <a:pt x="293" y="217"/>
                </a:lnTo>
                <a:lnTo>
                  <a:pt x="533" y="217"/>
                </a:lnTo>
                <a:lnTo>
                  <a:pt x="533" y="291"/>
                </a:lnTo>
                <a:lnTo>
                  <a:pt x="561" y="291"/>
                </a:lnTo>
                <a:lnTo>
                  <a:pt x="561" y="364"/>
                </a:lnTo>
                <a:lnTo>
                  <a:pt x="906" y="364"/>
                </a:lnTo>
                <a:lnTo>
                  <a:pt x="906" y="584"/>
                </a:lnTo>
                <a:lnTo>
                  <a:pt x="988" y="584"/>
                </a:lnTo>
                <a:lnTo>
                  <a:pt x="988" y="657"/>
                </a:lnTo>
                <a:lnTo>
                  <a:pt x="1013" y="657"/>
                </a:lnTo>
                <a:lnTo>
                  <a:pt x="1013" y="804"/>
                </a:lnTo>
                <a:lnTo>
                  <a:pt x="1039" y="804"/>
                </a:lnTo>
                <a:lnTo>
                  <a:pt x="1039" y="878"/>
                </a:lnTo>
                <a:lnTo>
                  <a:pt x="1066" y="878"/>
                </a:lnTo>
                <a:lnTo>
                  <a:pt x="1066" y="950"/>
                </a:lnTo>
                <a:lnTo>
                  <a:pt x="1464" y="950"/>
                </a:lnTo>
                <a:lnTo>
                  <a:pt x="1464" y="1024"/>
                </a:lnTo>
                <a:lnTo>
                  <a:pt x="1733" y="1024"/>
                </a:lnTo>
                <a:lnTo>
                  <a:pt x="1733" y="1101"/>
                </a:lnTo>
                <a:lnTo>
                  <a:pt x="1759" y="1101"/>
                </a:lnTo>
                <a:lnTo>
                  <a:pt x="1759" y="1173"/>
                </a:lnTo>
                <a:lnTo>
                  <a:pt x="1866" y="1173"/>
                </a:lnTo>
                <a:lnTo>
                  <a:pt x="1866" y="1250"/>
                </a:lnTo>
                <a:lnTo>
                  <a:pt x="1919" y="1250"/>
                </a:lnTo>
                <a:lnTo>
                  <a:pt x="1919" y="1323"/>
                </a:lnTo>
                <a:lnTo>
                  <a:pt x="2026" y="1323"/>
                </a:lnTo>
                <a:lnTo>
                  <a:pt x="2026" y="1476"/>
                </a:lnTo>
                <a:lnTo>
                  <a:pt x="2081" y="1476"/>
                </a:lnTo>
                <a:lnTo>
                  <a:pt x="2081" y="1626"/>
                </a:lnTo>
                <a:lnTo>
                  <a:pt x="2131" y="1626"/>
                </a:lnTo>
                <a:lnTo>
                  <a:pt x="2131" y="1702"/>
                </a:lnTo>
                <a:lnTo>
                  <a:pt x="2159" y="1702"/>
                </a:lnTo>
                <a:lnTo>
                  <a:pt x="2159" y="1778"/>
                </a:lnTo>
                <a:lnTo>
                  <a:pt x="2239" y="1778"/>
                </a:lnTo>
                <a:lnTo>
                  <a:pt x="2239" y="1854"/>
                </a:lnTo>
                <a:lnTo>
                  <a:pt x="2317" y="1854"/>
                </a:lnTo>
                <a:lnTo>
                  <a:pt x="2317" y="1931"/>
                </a:lnTo>
                <a:lnTo>
                  <a:pt x="2371" y="1931"/>
                </a:lnTo>
                <a:lnTo>
                  <a:pt x="2371" y="2007"/>
                </a:lnTo>
                <a:lnTo>
                  <a:pt x="2424" y="2007"/>
                </a:lnTo>
                <a:lnTo>
                  <a:pt x="2424" y="2083"/>
                </a:lnTo>
                <a:lnTo>
                  <a:pt x="2479" y="2083"/>
                </a:lnTo>
                <a:lnTo>
                  <a:pt x="2479" y="2161"/>
                </a:lnTo>
                <a:lnTo>
                  <a:pt x="2557" y="2161"/>
                </a:lnTo>
                <a:lnTo>
                  <a:pt x="2557" y="2238"/>
                </a:lnTo>
                <a:lnTo>
                  <a:pt x="2611" y="2238"/>
                </a:lnTo>
                <a:lnTo>
                  <a:pt x="2611" y="2317"/>
                </a:lnTo>
                <a:lnTo>
                  <a:pt x="2639" y="2317"/>
                </a:lnTo>
                <a:lnTo>
                  <a:pt x="2639" y="2393"/>
                </a:lnTo>
                <a:lnTo>
                  <a:pt x="2744" y="2393"/>
                </a:lnTo>
                <a:lnTo>
                  <a:pt x="2744" y="2472"/>
                </a:lnTo>
                <a:lnTo>
                  <a:pt x="2797" y="2472"/>
                </a:lnTo>
                <a:lnTo>
                  <a:pt x="2797" y="2552"/>
                </a:lnTo>
                <a:lnTo>
                  <a:pt x="2879" y="2552"/>
                </a:lnTo>
                <a:lnTo>
                  <a:pt x="2879" y="2630"/>
                </a:lnTo>
                <a:lnTo>
                  <a:pt x="3119" y="2630"/>
                </a:lnTo>
                <a:lnTo>
                  <a:pt x="3119" y="2710"/>
                </a:lnTo>
              </a:path>
            </a:pathLst>
          </a:custGeom>
          <a:noFill/>
          <a:ln w="28575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010" tIns="40005" rIns="80010" bIns="40005"/>
          <a:lstStyle/>
          <a:p>
            <a:endParaRPr lang="en-US"/>
          </a:p>
        </p:txBody>
      </p:sp>
      <p:sp>
        <p:nvSpPr>
          <p:cNvPr id="89117" name="Freeform 34"/>
          <p:cNvSpPr>
            <a:spLocks/>
          </p:cNvSpPr>
          <p:nvPr/>
        </p:nvSpPr>
        <p:spPr bwMode="auto">
          <a:xfrm>
            <a:off x="2844271" y="2693789"/>
            <a:ext cx="2357438" cy="1159372"/>
          </a:xfrm>
          <a:custGeom>
            <a:avLst/>
            <a:gdLst>
              <a:gd name="T0" fmla="*/ 23815358 w 5940"/>
              <a:gd name="T1" fmla="*/ 0 h 3201"/>
              <a:gd name="T2" fmla="*/ 66003011 w 5940"/>
              <a:gd name="T3" fmla="*/ 12089627 h 3201"/>
              <a:gd name="T4" fmla="*/ 72580500 w 5940"/>
              <a:gd name="T5" fmla="*/ 23881002 h 3201"/>
              <a:gd name="T6" fmla="*/ 78250733 w 5940"/>
              <a:gd name="T7" fmla="*/ 36119754 h 3201"/>
              <a:gd name="T8" fmla="*/ 127015875 w 5940"/>
              <a:gd name="T9" fmla="*/ 47911129 h 3201"/>
              <a:gd name="T10" fmla="*/ 168976358 w 5940"/>
              <a:gd name="T11" fmla="*/ 59702504 h 3201"/>
              <a:gd name="T12" fmla="*/ 193472276 w 5940"/>
              <a:gd name="T13" fmla="*/ 72389021 h 3201"/>
              <a:gd name="T14" fmla="*/ 211390706 w 5940"/>
              <a:gd name="T15" fmla="*/ 84628160 h 3201"/>
              <a:gd name="T16" fmla="*/ 235886625 w 5940"/>
              <a:gd name="T17" fmla="*/ 96866913 h 3201"/>
              <a:gd name="T18" fmla="*/ 283744511 w 5940"/>
              <a:gd name="T19" fmla="*/ 109106052 h 3201"/>
              <a:gd name="T20" fmla="*/ 338179886 w 5940"/>
              <a:gd name="T21" fmla="*/ 121345191 h 3201"/>
              <a:gd name="T22" fmla="*/ 374470136 w 5940"/>
              <a:gd name="T23" fmla="*/ 133434817 h 3201"/>
              <a:gd name="T24" fmla="*/ 380594235 w 5940"/>
              <a:gd name="T25" fmla="*/ 171047376 h 3201"/>
              <a:gd name="T26" fmla="*/ 537322395 w 5940"/>
              <a:gd name="T27" fmla="*/ 183286128 h 3201"/>
              <a:gd name="T28" fmla="*/ 561591619 w 5940"/>
              <a:gd name="T29" fmla="*/ 195823519 h 3201"/>
              <a:gd name="T30" fmla="*/ 573612645 w 5940"/>
              <a:gd name="T31" fmla="*/ 208809060 h 3201"/>
              <a:gd name="T32" fmla="*/ 616026994 w 5940"/>
              <a:gd name="T33" fmla="*/ 221495577 h 3201"/>
              <a:gd name="T34" fmla="*/ 640296218 w 5940"/>
              <a:gd name="T35" fmla="*/ 234182480 h 3201"/>
              <a:gd name="T36" fmla="*/ 706752619 w 5940"/>
              <a:gd name="T37" fmla="*/ 247167634 h 3201"/>
              <a:gd name="T38" fmla="*/ 755063895 w 5940"/>
              <a:gd name="T39" fmla="*/ 260302301 h 3201"/>
              <a:gd name="T40" fmla="*/ 803602343 w 5940"/>
              <a:gd name="T41" fmla="*/ 273735220 h 3201"/>
              <a:gd name="T42" fmla="*/ 839438726 w 5940"/>
              <a:gd name="T43" fmla="*/ 287317651 h 3201"/>
              <a:gd name="T44" fmla="*/ 936061755 w 5940"/>
              <a:gd name="T45" fmla="*/ 301198333 h 3201"/>
              <a:gd name="T46" fmla="*/ 960330979 w 5940"/>
              <a:gd name="T47" fmla="*/ 315974544 h 3201"/>
              <a:gd name="T48" fmla="*/ 984826898 w 5940"/>
              <a:gd name="T49" fmla="*/ 330601628 h 3201"/>
              <a:gd name="T50" fmla="*/ 1002744851 w 5940"/>
              <a:gd name="T51" fmla="*/ 345378225 h 3201"/>
              <a:gd name="T52" fmla="*/ 1009095645 w 5940"/>
              <a:gd name="T53" fmla="*/ 360602200 h 3201"/>
              <a:gd name="T54" fmla="*/ 1027240770 w 5940"/>
              <a:gd name="T55" fmla="*/ 375677048 h 3201"/>
              <a:gd name="T56" fmla="*/ 1087346854 w 5940"/>
              <a:gd name="T57" fmla="*/ 406871399 h 3201"/>
              <a:gd name="T58" fmla="*/ 1171948380 w 5940"/>
              <a:gd name="T59" fmla="*/ 422841776 h 3201"/>
              <a:gd name="T60" fmla="*/ 1292840156 w 5940"/>
              <a:gd name="T61" fmla="*/ 440155444 h 3201"/>
              <a:gd name="T62" fmla="*/ 1347275531 w 5940"/>
              <a:gd name="T63" fmla="*/ 458364640 h 3201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5940" h="3201">
                <a:moveTo>
                  <a:pt x="0" y="0"/>
                </a:moveTo>
                <a:lnTo>
                  <a:pt x="105" y="0"/>
                </a:lnTo>
                <a:lnTo>
                  <a:pt x="105" y="81"/>
                </a:lnTo>
                <a:lnTo>
                  <a:pt x="291" y="81"/>
                </a:lnTo>
                <a:lnTo>
                  <a:pt x="291" y="160"/>
                </a:lnTo>
                <a:lnTo>
                  <a:pt x="320" y="160"/>
                </a:lnTo>
                <a:lnTo>
                  <a:pt x="320" y="242"/>
                </a:lnTo>
                <a:lnTo>
                  <a:pt x="345" y="242"/>
                </a:lnTo>
                <a:lnTo>
                  <a:pt x="345" y="321"/>
                </a:lnTo>
                <a:lnTo>
                  <a:pt x="560" y="321"/>
                </a:lnTo>
                <a:lnTo>
                  <a:pt x="560" y="400"/>
                </a:lnTo>
                <a:lnTo>
                  <a:pt x="745" y="400"/>
                </a:lnTo>
                <a:lnTo>
                  <a:pt x="745" y="485"/>
                </a:lnTo>
                <a:lnTo>
                  <a:pt x="853" y="485"/>
                </a:lnTo>
                <a:lnTo>
                  <a:pt x="853" y="567"/>
                </a:lnTo>
                <a:lnTo>
                  <a:pt x="932" y="567"/>
                </a:lnTo>
                <a:lnTo>
                  <a:pt x="932" y="649"/>
                </a:lnTo>
                <a:lnTo>
                  <a:pt x="1040" y="649"/>
                </a:lnTo>
                <a:lnTo>
                  <a:pt x="1040" y="731"/>
                </a:lnTo>
                <a:lnTo>
                  <a:pt x="1251" y="731"/>
                </a:lnTo>
                <a:lnTo>
                  <a:pt x="1251" y="813"/>
                </a:lnTo>
                <a:lnTo>
                  <a:pt x="1491" y="813"/>
                </a:lnTo>
                <a:lnTo>
                  <a:pt x="1491" y="894"/>
                </a:lnTo>
                <a:lnTo>
                  <a:pt x="1651" y="894"/>
                </a:lnTo>
                <a:lnTo>
                  <a:pt x="1651" y="1146"/>
                </a:lnTo>
                <a:lnTo>
                  <a:pt x="1678" y="1146"/>
                </a:lnTo>
                <a:lnTo>
                  <a:pt x="1678" y="1228"/>
                </a:lnTo>
                <a:lnTo>
                  <a:pt x="2369" y="1228"/>
                </a:lnTo>
                <a:lnTo>
                  <a:pt x="2369" y="1312"/>
                </a:lnTo>
                <a:lnTo>
                  <a:pt x="2476" y="1312"/>
                </a:lnTo>
                <a:lnTo>
                  <a:pt x="2476" y="1399"/>
                </a:lnTo>
                <a:lnTo>
                  <a:pt x="2529" y="1399"/>
                </a:lnTo>
                <a:lnTo>
                  <a:pt x="2529" y="1484"/>
                </a:lnTo>
                <a:lnTo>
                  <a:pt x="2716" y="1484"/>
                </a:lnTo>
                <a:lnTo>
                  <a:pt x="2716" y="1569"/>
                </a:lnTo>
                <a:lnTo>
                  <a:pt x="2823" y="1569"/>
                </a:lnTo>
                <a:lnTo>
                  <a:pt x="2823" y="1656"/>
                </a:lnTo>
                <a:lnTo>
                  <a:pt x="3116" y="1656"/>
                </a:lnTo>
                <a:lnTo>
                  <a:pt x="3116" y="1744"/>
                </a:lnTo>
                <a:lnTo>
                  <a:pt x="3329" y="1744"/>
                </a:lnTo>
                <a:lnTo>
                  <a:pt x="3329" y="1834"/>
                </a:lnTo>
                <a:lnTo>
                  <a:pt x="3543" y="1834"/>
                </a:lnTo>
                <a:lnTo>
                  <a:pt x="3543" y="1925"/>
                </a:lnTo>
                <a:lnTo>
                  <a:pt x="3701" y="1925"/>
                </a:lnTo>
                <a:lnTo>
                  <a:pt x="3701" y="2018"/>
                </a:lnTo>
                <a:lnTo>
                  <a:pt x="4127" y="2018"/>
                </a:lnTo>
                <a:lnTo>
                  <a:pt x="4127" y="2117"/>
                </a:lnTo>
                <a:lnTo>
                  <a:pt x="4234" y="2117"/>
                </a:lnTo>
                <a:lnTo>
                  <a:pt x="4234" y="2215"/>
                </a:lnTo>
                <a:lnTo>
                  <a:pt x="4342" y="2215"/>
                </a:lnTo>
                <a:lnTo>
                  <a:pt x="4342" y="2314"/>
                </a:lnTo>
                <a:lnTo>
                  <a:pt x="4421" y="2314"/>
                </a:lnTo>
                <a:lnTo>
                  <a:pt x="4421" y="2416"/>
                </a:lnTo>
                <a:lnTo>
                  <a:pt x="4449" y="2416"/>
                </a:lnTo>
                <a:lnTo>
                  <a:pt x="4449" y="2517"/>
                </a:lnTo>
                <a:lnTo>
                  <a:pt x="4529" y="2517"/>
                </a:lnTo>
                <a:lnTo>
                  <a:pt x="4529" y="2726"/>
                </a:lnTo>
                <a:lnTo>
                  <a:pt x="4794" y="2726"/>
                </a:lnTo>
                <a:lnTo>
                  <a:pt x="4794" y="2833"/>
                </a:lnTo>
                <a:lnTo>
                  <a:pt x="5167" y="2833"/>
                </a:lnTo>
                <a:lnTo>
                  <a:pt x="5167" y="2949"/>
                </a:lnTo>
                <a:lnTo>
                  <a:pt x="5700" y="2949"/>
                </a:lnTo>
                <a:lnTo>
                  <a:pt x="5700" y="3071"/>
                </a:lnTo>
                <a:lnTo>
                  <a:pt x="5940" y="3071"/>
                </a:lnTo>
                <a:lnTo>
                  <a:pt x="5940" y="3201"/>
                </a:lnTo>
              </a:path>
            </a:pathLst>
          </a:custGeom>
          <a:noFill/>
          <a:ln w="28575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010" tIns="40005" rIns="80010" bIns="40005"/>
          <a:lstStyle/>
          <a:p>
            <a:endParaRPr lang="en-US"/>
          </a:p>
        </p:txBody>
      </p:sp>
      <p:sp>
        <p:nvSpPr>
          <p:cNvPr id="89118" name="Freeform 35"/>
          <p:cNvSpPr>
            <a:spLocks/>
          </p:cNvSpPr>
          <p:nvPr/>
        </p:nvSpPr>
        <p:spPr bwMode="auto">
          <a:xfrm>
            <a:off x="5201708" y="3853161"/>
            <a:ext cx="1840178" cy="634008"/>
          </a:xfrm>
          <a:custGeom>
            <a:avLst/>
            <a:gdLst>
              <a:gd name="T0" fmla="*/ 0 w 4636"/>
              <a:gd name="T1" fmla="*/ 0 h 1752"/>
              <a:gd name="T2" fmla="*/ 78727366 w 4636"/>
              <a:gd name="T3" fmla="*/ 0 h 1752"/>
              <a:gd name="T4" fmla="*/ 78727366 w 4636"/>
              <a:gd name="T5" fmla="*/ 21008529 h 1752"/>
              <a:gd name="T6" fmla="*/ 199200246 w 4636"/>
              <a:gd name="T7" fmla="*/ 21008529 h 1752"/>
              <a:gd name="T8" fmla="*/ 199200246 w 4636"/>
              <a:gd name="T9" fmla="*/ 44848381 h 1752"/>
              <a:gd name="T10" fmla="*/ 362553232 w 4636"/>
              <a:gd name="T11" fmla="*/ 44848381 h 1752"/>
              <a:gd name="T12" fmla="*/ 362553232 w 4636"/>
              <a:gd name="T13" fmla="*/ 75690690 h 1752"/>
              <a:gd name="T14" fmla="*/ 368905893 w 4636"/>
              <a:gd name="T15" fmla="*/ 75690690 h 1752"/>
              <a:gd name="T16" fmla="*/ 368905893 w 4636"/>
              <a:gd name="T17" fmla="*/ 106384002 h 1752"/>
              <a:gd name="T18" fmla="*/ 550182747 w 4636"/>
              <a:gd name="T19" fmla="*/ 106384002 h 1752"/>
              <a:gd name="T20" fmla="*/ 550182747 w 4636"/>
              <a:gd name="T21" fmla="*/ 141547600 h 1752"/>
              <a:gd name="T22" fmla="*/ 574458800 w 4636"/>
              <a:gd name="T23" fmla="*/ 141547600 h 1752"/>
              <a:gd name="T24" fmla="*/ 574458800 w 4636"/>
              <a:gd name="T25" fmla="*/ 176412819 h 1752"/>
              <a:gd name="T26" fmla="*/ 634808366 w 4636"/>
              <a:gd name="T27" fmla="*/ 176412819 h 1752"/>
              <a:gd name="T28" fmla="*/ 634808366 w 4636"/>
              <a:gd name="T29" fmla="*/ 219026250 h 1752"/>
              <a:gd name="T30" fmla="*/ 652505031 w 4636"/>
              <a:gd name="T31" fmla="*/ 219026250 h 1752"/>
              <a:gd name="T32" fmla="*/ 652505031 w 4636"/>
              <a:gd name="T33" fmla="*/ 261043308 h 1752"/>
              <a:gd name="T34" fmla="*/ 1051812911 w 4636"/>
              <a:gd name="T35" fmla="*/ 261043308 h 1752"/>
              <a:gd name="T36" fmla="*/ 1051812911 w 4636"/>
              <a:gd name="T37" fmla="*/ 261043308 h 175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4636" h="1752">
                <a:moveTo>
                  <a:pt x="0" y="0"/>
                </a:moveTo>
                <a:lnTo>
                  <a:pt x="347" y="0"/>
                </a:lnTo>
                <a:lnTo>
                  <a:pt x="347" y="141"/>
                </a:lnTo>
                <a:lnTo>
                  <a:pt x="878" y="141"/>
                </a:lnTo>
                <a:lnTo>
                  <a:pt x="878" y="301"/>
                </a:lnTo>
                <a:lnTo>
                  <a:pt x="1598" y="301"/>
                </a:lnTo>
                <a:lnTo>
                  <a:pt x="1598" y="508"/>
                </a:lnTo>
                <a:lnTo>
                  <a:pt x="1626" y="508"/>
                </a:lnTo>
                <a:lnTo>
                  <a:pt x="1626" y="714"/>
                </a:lnTo>
                <a:lnTo>
                  <a:pt x="2425" y="714"/>
                </a:lnTo>
                <a:lnTo>
                  <a:pt x="2425" y="950"/>
                </a:lnTo>
                <a:lnTo>
                  <a:pt x="2532" y="950"/>
                </a:lnTo>
                <a:lnTo>
                  <a:pt x="2532" y="1184"/>
                </a:lnTo>
                <a:lnTo>
                  <a:pt x="2798" y="1184"/>
                </a:lnTo>
                <a:lnTo>
                  <a:pt x="2798" y="1470"/>
                </a:lnTo>
                <a:lnTo>
                  <a:pt x="2876" y="1470"/>
                </a:lnTo>
                <a:lnTo>
                  <a:pt x="2876" y="1752"/>
                </a:lnTo>
                <a:lnTo>
                  <a:pt x="4636" y="1752"/>
                </a:lnTo>
              </a:path>
            </a:pathLst>
          </a:custGeom>
          <a:noFill/>
          <a:ln w="28575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010" tIns="40005" rIns="80010" bIns="40005"/>
          <a:lstStyle/>
          <a:p>
            <a:endParaRPr lang="en-US"/>
          </a:p>
        </p:txBody>
      </p:sp>
      <p:grpSp>
        <p:nvGrpSpPr>
          <p:cNvPr id="89119" name="Group 36"/>
          <p:cNvGrpSpPr>
            <a:grpSpLocks/>
          </p:cNvGrpSpPr>
          <p:nvPr/>
        </p:nvGrpSpPr>
        <p:grpSpPr bwMode="auto">
          <a:xfrm>
            <a:off x="1747573" y="1765101"/>
            <a:ext cx="5323417" cy="2750344"/>
            <a:chOff x="1101" y="1112"/>
            <a:chExt cx="3353" cy="1732"/>
          </a:xfrm>
        </p:grpSpPr>
        <p:sp>
          <p:nvSpPr>
            <p:cNvPr id="89131" name="Freeform 37"/>
            <p:cNvSpPr>
              <a:spLocks/>
            </p:cNvSpPr>
            <p:nvPr/>
          </p:nvSpPr>
          <p:spPr bwMode="auto">
            <a:xfrm>
              <a:off x="1101" y="1112"/>
              <a:ext cx="36" cy="33"/>
            </a:xfrm>
            <a:custGeom>
              <a:avLst/>
              <a:gdLst>
                <a:gd name="T0" fmla="*/ 9 w 148"/>
                <a:gd name="T1" fmla="*/ 4 h 148"/>
                <a:gd name="T2" fmla="*/ 9 w 148"/>
                <a:gd name="T3" fmla="*/ 3 h 148"/>
                <a:gd name="T4" fmla="*/ 9 w 148"/>
                <a:gd name="T5" fmla="*/ 2 h 148"/>
                <a:gd name="T6" fmla="*/ 8 w 148"/>
                <a:gd name="T7" fmla="*/ 2 h 148"/>
                <a:gd name="T8" fmla="*/ 8 w 148"/>
                <a:gd name="T9" fmla="*/ 1 h 148"/>
                <a:gd name="T10" fmla="*/ 7 w 148"/>
                <a:gd name="T11" fmla="*/ 1 h 148"/>
                <a:gd name="T12" fmla="*/ 7 w 148"/>
                <a:gd name="T13" fmla="*/ 0 h 148"/>
                <a:gd name="T14" fmla="*/ 6 w 148"/>
                <a:gd name="T15" fmla="*/ 0 h 148"/>
                <a:gd name="T16" fmla="*/ 5 w 148"/>
                <a:gd name="T17" fmla="*/ 0 h 148"/>
                <a:gd name="T18" fmla="*/ 4 w 148"/>
                <a:gd name="T19" fmla="*/ 0 h 148"/>
                <a:gd name="T20" fmla="*/ 4 w 148"/>
                <a:gd name="T21" fmla="*/ 0 h 148"/>
                <a:gd name="T22" fmla="*/ 3 w 148"/>
                <a:gd name="T23" fmla="*/ 0 h 148"/>
                <a:gd name="T24" fmla="*/ 2 w 148"/>
                <a:gd name="T25" fmla="*/ 0 h 148"/>
                <a:gd name="T26" fmla="*/ 2 w 148"/>
                <a:gd name="T27" fmla="*/ 1 h 148"/>
                <a:gd name="T28" fmla="*/ 1 w 148"/>
                <a:gd name="T29" fmla="*/ 1 h 148"/>
                <a:gd name="T30" fmla="*/ 1 w 148"/>
                <a:gd name="T31" fmla="*/ 2 h 148"/>
                <a:gd name="T32" fmla="*/ 0 w 148"/>
                <a:gd name="T33" fmla="*/ 2 h 148"/>
                <a:gd name="T34" fmla="*/ 0 w 148"/>
                <a:gd name="T35" fmla="*/ 3 h 148"/>
                <a:gd name="T36" fmla="*/ 0 w 148"/>
                <a:gd name="T37" fmla="*/ 4 h 148"/>
                <a:gd name="T38" fmla="*/ 0 w 148"/>
                <a:gd name="T39" fmla="*/ 4 h 148"/>
                <a:gd name="T40" fmla="*/ 0 w 148"/>
                <a:gd name="T41" fmla="*/ 5 h 148"/>
                <a:gd name="T42" fmla="*/ 1 w 148"/>
                <a:gd name="T43" fmla="*/ 6 h 148"/>
                <a:gd name="T44" fmla="*/ 1 w 148"/>
                <a:gd name="T45" fmla="*/ 6 h 148"/>
                <a:gd name="T46" fmla="*/ 2 w 148"/>
                <a:gd name="T47" fmla="*/ 6 h 148"/>
                <a:gd name="T48" fmla="*/ 2 w 148"/>
                <a:gd name="T49" fmla="*/ 7 h 148"/>
                <a:gd name="T50" fmla="*/ 3 w 148"/>
                <a:gd name="T51" fmla="*/ 7 h 148"/>
                <a:gd name="T52" fmla="*/ 4 w 148"/>
                <a:gd name="T53" fmla="*/ 7 h 148"/>
                <a:gd name="T54" fmla="*/ 5 w 148"/>
                <a:gd name="T55" fmla="*/ 7 h 148"/>
                <a:gd name="T56" fmla="*/ 6 w 148"/>
                <a:gd name="T57" fmla="*/ 7 h 148"/>
                <a:gd name="T58" fmla="*/ 7 w 148"/>
                <a:gd name="T59" fmla="*/ 7 h 148"/>
                <a:gd name="T60" fmla="*/ 7 w 148"/>
                <a:gd name="T61" fmla="*/ 6 h 148"/>
                <a:gd name="T62" fmla="*/ 8 w 148"/>
                <a:gd name="T63" fmla="*/ 6 h 148"/>
                <a:gd name="T64" fmla="*/ 8 w 148"/>
                <a:gd name="T65" fmla="*/ 6 h 148"/>
                <a:gd name="T66" fmla="*/ 9 w 148"/>
                <a:gd name="T67" fmla="*/ 5 h 148"/>
                <a:gd name="T68" fmla="*/ 9 w 148"/>
                <a:gd name="T69" fmla="*/ 4 h 148"/>
                <a:gd name="T70" fmla="*/ 9 w 148"/>
                <a:gd name="T71" fmla="*/ 4 h 14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48" h="148">
                  <a:moveTo>
                    <a:pt x="148" y="74"/>
                  </a:moveTo>
                  <a:lnTo>
                    <a:pt x="148" y="60"/>
                  </a:lnTo>
                  <a:lnTo>
                    <a:pt x="142" y="49"/>
                  </a:lnTo>
                  <a:lnTo>
                    <a:pt x="137" y="38"/>
                  </a:lnTo>
                  <a:lnTo>
                    <a:pt x="131" y="29"/>
                  </a:lnTo>
                  <a:lnTo>
                    <a:pt x="122" y="17"/>
                  </a:lnTo>
                  <a:lnTo>
                    <a:pt x="110" y="11"/>
                  </a:lnTo>
                  <a:lnTo>
                    <a:pt x="99" y="6"/>
                  </a:lnTo>
                  <a:lnTo>
                    <a:pt x="88" y="4"/>
                  </a:lnTo>
                  <a:lnTo>
                    <a:pt x="74" y="0"/>
                  </a:lnTo>
                  <a:lnTo>
                    <a:pt x="60" y="4"/>
                  </a:lnTo>
                  <a:lnTo>
                    <a:pt x="49" y="6"/>
                  </a:lnTo>
                  <a:lnTo>
                    <a:pt x="38" y="11"/>
                  </a:lnTo>
                  <a:lnTo>
                    <a:pt x="29" y="17"/>
                  </a:lnTo>
                  <a:lnTo>
                    <a:pt x="17" y="29"/>
                  </a:lnTo>
                  <a:lnTo>
                    <a:pt x="11" y="38"/>
                  </a:lnTo>
                  <a:lnTo>
                    <a:pt x="6" y="49"/>
                  </a:lnTo>
                  <a:lnTo>
                    <a:pt x="4" y="60"/>
                  </a:lnTo>
                  <a:lnTo>
                    <a:pt x="0" y="74"/>
                  </a:lnTo>
                  <a:lnTo>
                    <a:pt x="4" y="88"/>
                  </a:lnTo>
                  <a:lnTo>
                    <a:pt x="6" y="99"/>
                  </a:lnTo>
                  <a:lnTo>
                    <a:pt x="11" y="110"/>
                  </a:lnTo>
                  <a:lnTo>
                    <a:pt x="17" y="122"/>
                  </a:lnTo>
                  <a:lnTo>
                    <a:pt x="29" y="131"/>
                  </a:lnTo>
                  <a:lnTo>
                    <a:pt x="38" y="137"/>
                  </a:lnTo>
                  <a:lnTo>
                    <a:pt x="49" y="142"/>
                  </a:lnTo>
                  <a:lnTo>
                    <a:pt x="60" y="148"/>
                  </a:lnTo>
                  <a:lnTo>
                    <a:pt x="88" y="148"/>
                  </a:lnTo>
                  <a:lnTo>
                    <a:pt x="99" y="142"/>
                  </a:lnTo>
                  <a:lnTo>
                    <a:pt x="110" y="137"/>
                  </a:lnTo>
                  <a:lnTo>
                    <a:pt x="122" y="131"/>
                  </a:lnTo>
                  <a:lnTo>
                    <a:pt x="131" y="122"/>
                  </a:lnTo>
                  <a:lnTo>
                    <a:pt x="137" y="110"/>
                  </a:lnTo>
                  <a:lnTo>
                    <a:pt x="142" y="99"/>
                  </a:lnTo>
                  <a:lnTo>
                    <a:pt x="148" y="88"/>
                  </a:lnTo>
                  <a:lnTo>
                    <a:pt x="148" y="74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32" name="Freeform 38"/>
            <p:cNvSpPr>
              <a:spLocks/>
            </p:cNvSpPr>
            <p:nvPr/>
          </p:nvSpPr>
          <p:spPr bwMode="auto">
            <a:xfrm>
              <a:off x="1195" y="1145"/>
              <a:ext cx="35" cy="34"/>
            </a:xfrm>
            <a:custGeom>
              <a:avLst/>
              <a:gdLst>
                <a:gd name="T0" fmla="*/ 9 w 143"/>
                <a:gd name="T1" fmla="*/ 4 h 147"/>
                <a:gd name="T2" fmla="*/ 9 w 143"/>
                <a:gd name="T3" fmla="*/ 3 h 147"/>
                <a:gd name="T4" fmla="*/ 8 w 143"/>
                <a:gd name="T5" fmla="*/ 3 h 147"/>
                <a:gd name="T6" fmla="*/ 8 w 143"/>
                <a:gd name="T7" fmla="*/ 2 h 147"/>
                <a:gd name="T8" fmla="*/ 8 w 143"/>
                <a:gd name="T9" fmla="*/ 1 h 147"/>
                <a:gd name="T10" fmla="*/ 7 w 143"/>
                <a:gd name="T11" fmla="*/ 1 h 147"/>
                <a:gd name="T12" fmla="*/ 6 w 143"/>
                <a:gd name="T13" fmla="*/ 0 h 147"/>
                <a:gd name="T14" fmla="*/ 6 w 143"/>
                <a:gd name="T15" fmla="*/ 0 h 147"/>
                <a:gd name="T16" fmla="*/ 5 w 143"/>
                <a:gd name="T17" fmla="*/ 0 h 147"/>
                <a:gd name="T18" fmla="*/ 4 w 143"/>
                <a:gd name="T19" fmla="*/ 0 h 147"/>
                <a:gd name="T20" fmla="*/ 3 w 143"/>
                <a:gd name="T21" fmla="*/ 0 h 147"/>
                <a:gd name="T22" fmla="*/ 3 w 143"/>
                <a:gd name="T23" fmla="*/ 0 h 147"/>
                <a:gd name="T24" fmla="*/ 2 w 143"/>
                <a:gd name="T25" fmla="*/ 0 h 147"/>
                <a:gd name="T26" fmla="*/ 1 w 143"/>
                <a:gd name="T27" fmla="*/ 1 h 147"/>
                <a:gd name="T28" fmla="*/ 1 w 143"/>
                <a:gd name="T29" fmla="*/ 1 h 147"/>
                <a:gd name="T30" fmla="*/ 0 w 143"/>
                <a:gd name="T31" fmla="*/ 2 h 147"/>
                <a:gd name="T32" fmla="*/ 0 w 143"/>
                <a:gd name="T33" fmla="*/ 3 h 147"/>
                <a:gd name="T34" fmla="*/ 0 w 143"/>
                <a:gd name="T35" fmla="*/ 3 h 147"/>
                <a:gd name="T36" fmla="*/ 0 w 143"/>
                <a:gd name="T37" fmla="*/ 5 h 147"/>
                <a:gd name="T38" fmla="*/ 0 w 143"/>
                <a:gd name="T39" fmla="*/ 5 h 147"/>
                <a:gd name="T40" fmla="*/ 0 w 143"/>
                <a:gd name="T41" fmla="*/ 6 h 147"/>
                <a:gd name="T42" fmla="*/ 1 w 143"/>
                <a:gd name="T43" fmla="*/ 6 h 147"/>
                <a:gd name="T44" fmla="*/ 1 w 143"/>
                <a:gd name="T45" fmla="*/ 7 h 147"/>
                <a:gd name="T46" fmla="*/ 2 w 143"/>
                <a:gd name="T47" fmla="*/ 7 h 147"/>
                <a:gd name="T48" fmla="*/ 3 w 143"/>
                <a:gd name="T49" fmla="*/ 8 h 147"/>
                <a:gd name="T50" fmla="*/ 3 w 143"/>
                <a:gd name="T51" fmla="*/ 8 h 147"/>
                <a:gd name="T52" fmla="*/ 4 w 143"/>
                <a:gd name="T53" fmla="*/ 8 h 147"/>
                <a:gd name="T54" fmla="*/ 5 w 143"/>
                <a:gd name="T55" fmla="*/ 8 h 147"/>
                <a:gd name="T56" fmla="*/ 6 w 143"/>
                <a:gd name="T57" fmla="*/ 8 h 147"/>
                <a:gd name="T58" fmla="*/ 6 w 143"/>
                <a:gd name="T59" fmla="*/ 7 h 147"/>
                <a:gd name="T60" fmla="*/ 7 w 143"/>
                <a:gd name="T61" fmla="*/ 7 h 147"/>
                <a:gd name="T62" fmla="*/ 8 w 143"/>
                <a:gd name="T63" fmla="*/ 6 h 147"/>
                <a:gd name="T64" fmla="*/ 8 w 143"/>
                <a:gd name="T65" fmla="*/ 6 h 147"/>
                <a:gd name="T66" fmla="*/ 8 w 143"/>
                <a:gd name="T67" fmla="*/ 5 h 147"/>
                <a:gd name="T68" fmla="*/ 9 w 143"/>
                <a:gd name="T69" fmla="*/ 5 h 147"/>
                <a:gd name="T70" fmla="*/ 9 w 143"/>
                <a:gd name="T71" fmla="*/ 4 h 14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43" h="147">
                  <a:moveTo>
                    <a:pt x="143" y="73"/>
                  </a:moveTo>
                  <a:lnTo>
                    <a:pt x="143" y="59"/>
                  </a:lnTo>
                  <a:lnTo>
                    <a:pt x="137" y="48"/>
                  </a:lnTo>
                  <a:lnTo>
                    <a:pt x="135" y="36"/>
                  </a:lnTo>
                  <a:lnTo>
                    <a:pt x="126" y="25"/>
                  </a:lnTo>
                  <a:lnTo>
                    <a:pt x="118" y="16"/>
                  </a:lnTo>
                  <a:lnTo>
                    <a:pt x="106" y="10"/>
                  </a:lnTo>
                  <a:lnTo>
                    <a:pt x="95" y="4"/>
                  </a:lnTo>
                  <a:lnTo>
                    <a:pt x="84" y="2"/>
                  </a:lnTo>
                  <a:lnTo>
                    <a:pt x="72" y="0"/>
                  </a:lnTo>
                  <a:lnTo>
                    <a:pt x="59" y="2"/>
                  </a:lnTo>
                  <a:lnTo>
                    <a:pt x="44" y="4"/>
                  </a:lnTo>
                  <a:lnTo>
                    <a:pt x="33" y="10"/>
                  </a:lnTo>
                  <a:lnTo>
                    <a:pt x="25" y="16"/>
                  </a:lnTo>
                  <a:lnTo>
                    <a:pt x="13" y="25"/>
                  </a:lnTo>
                  <a:lnTo>
                    <a:pt x="8" y="36"/>
                  </a:lnTo>
                  <a:lnTo>
                    <a:pt x="2" y="48"/>
                  </a:lnTo>
                  <a:lnTo>
                    <a:pt x="0" y="59"/>
                  </a:lnTo>
                  <a:lnTo>
                    <a:pt x="0" y="86"/>
                  </a:lnTo>
                  <a:lnTo>
                    <a:pt x="2" y="98"/>
                  </a:lnTo>
                  <a:lnTo>
                    <a:pt x="8" y="109"/>
                  </a:lnTo>
                  <a:lnTo>
                    <a:pt x="13" y="120"/>
                  </a:lnTo>
                  <a:lnTo>
                    <a:pt x="25" y="130"/>
                  </a:lnTo>
                  <a:lnTo>
                    <a:pt x="33" y="135"/>
                  </a:lnTo>
                  <a:lnTo>
                    <a:pt x="44" y="141"/>
                  </a:lnTo>
                  <a:lnTo>
                    <a:pt x="59" y="143"/>
                  </a:lnTo>
                  <a:lnTo>
                    <a:pt x="72" y="147"/>
                  </a:lnTo>
                  <a:lnTo>
                    <a:pt x="84" y="143"/>
                  </a:lnTo>
                  <a:lnTo>
                    <a:pt x="95" y="141"/>
                  </a:lnTo>
                  <a:lnTo>
                    <a:pt x="106" y="135"/>
                  </a:lnTo>
                  <a:lnTo>
                    <a:pt x="118" y="130"/>
                  </a:lnTo>
                  <a:lnTo>
                    <a:pt x="126" y="120"/>
                  </a:lnTo>
                  <a:lnTo>
                    <a:pt x="135" y="109"/>
                  </a:lnTo>
                  <a:lnTo>
                    <a:pt x="137" y="98"/>
                  </a:lnTo>
                  <a:lnTo>
                    <a:pt x="143" y="86"/>
                  </a:lnTo>
                  <a:lnTo>
                    <a:pt x="143" y="73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33" name="Freeform 39"/>
            <p:cNvSpPr>
              <a:spLocks/>
            </p:cNvSpPr>
            <p:nvPr/>
          </p:nvSpPr>
          <p:spPr bwMode="auto">
            <a:xfrm>
              <a:off x="1368" y="1297"/>
              <a:ext cx="35" cy="33"/>
            </a:xfrm>
            <a:custGeom>
              <a:avLst/>
              <a:gdLst>
                <a:gd name="T0" fmla="*/ 9 w 143"/>
                <a:gd name="T1" fmla="*/ 4 h 143"/>
                <a:gd name="T2" fmla="*/ 9 w 143"/>
                <a:gd name="T3" fmla="*/ 3 h 143"/>
                <a:gd name="T4" fmla="*/ 9 w 143"/>
                <a:gd name="T5" fmla="*/ 3 h 143"/>
                <a:gd name="T6" fmla="*/ 8 w 143"/>
                <a:gd name="T7" fmla="*/ 2 h 143"/>
                <a:gd name="T8" fmla="*/ 8 w 143"/>
                <a:gd name="T9" fmla="*/ 1 h 143"/>
                <a:gd name="T10" fmla="*/ 7 w 143"/>
                <a:gd name="T11" fmla="*/ 1 h 143"/>
                <a:gd name="T12" fmla="*/ 7 w 143"/>
                <a:gd name="T13" fmla="*/ 0 h 143"/>
                <a:gd name="T14" fmla="*/ 6 w 143"/>
                <a:gd name="T15" fmla="*/ 0 h 143"/>
                <a:gd name="T16" fmla="*/ 5 w 143"/>
                <a:gd name="T17" fmla="*/ 0 h 143"/>
                <a:gd name="T18" fmla="*/ 3 w 143"/>
                <a:gd name="T19" fmla="*/ 0 h 143"/>
                <a:gd name="T20" fmla="*/ 3 w 143"/>
                <a:gd name="T21" fmla="*/ 0 h 143"/>
                <a:gd name="T22" fmla="*/ 2 w 143"/>
                <a:gd name="T23" fmla="*/ 0 h 143"/>
                <a:gd name="T24" fmla="*/ 1 w 143"/>
                <a:gd name="T25" fmla="*/ 1 h 143"/>
                <a:gd name="T26" fmla="*/ 1 w 143"/>
                <a:gd name="T27" fmla="*/ 1 h 143"/>
                <a:gd name="T28" fmla="*/ 0 w 143"/>
                <a:gd name="T29" fmla="*/ 2 h 143"/>
                <a:gd name="T30" fmla="*/ 0 w 143"/>
                <a:gd name="T31" fmla="*/ 3 h 143"/>
                <a:gd name="T32" fmla="*/ 0 w 143"/>
                <a:gd name="T33" fmla="*/ 3 h 143"/>
                <a:gd name="T34" fmla="*/ 0 w 143"/>
                <a:gd name="T35" fmla="*/ 4 h 143"/>
                <a:gd name="T36" fmla="*/ 0 w 143"/>
                <a:gd name="T37" fmla="*/ 5 h 143"/>
                <a:gd name="T38" fmla="*/ 0 w 143"/>
                <a:gd name="T39" fmla="*/ 6 h 143"/>
                <a:gd name="T40" fmla="*/ 1 w 143"/>
                <a:gd name="T41" fmla="*/ 6 h 143"/>
                <a:gd name="T42" fmla="*/ 1 w 143"/>
                <a:gd name="T43" fmla="*/ 7 h 143"/>
                <a:gd name="T44" fmla="*/ 2 w 143"/>
                <a:gd name="T45" fmla="*/ 7 h 143"/>
                <a:gd name="T46" fmla="*/ 3 w 143"/>
                <a:gd name="T47" fmla="*/ 8 h 143"/>
                <a:gd name="T48" fmla="*/ 3 w 143"/>
                <a:gd name="T49" fmla="*/ 8 h 143"/>
                <a:gd name="T50" fmla="*/ 5 w 143"/>
                <a:gd name="T51" fmla="*/ 8 h 143"/>
                <a:gd name="T52" fmla="*/ 6 w 143"/>
                <a:gd name="T53" fmla="*/ 8 h 143"/>
                <a:gd name="T54" fmla="*/ 7 w 143"/>
                <a:gd name="T55" fmla="*/ 7 h 143"/>
                <a:gd name="T56" fmla="*/ 7 w 143"/>
                <a:gd name="T57" fmla="*/ 7 h 143"/>
                <a:gd name="T58" fmla="*/ 8 w 143"/>
                <a:gd name="T59" fmla="*/ 6 h 143"/>
                <a:gd name="T60" fmla="*/ 8 w 143"/>
                <a:gd name="T61" fmla="*/ 6 h 143"/>
                <a:gd name="T62" fmla="*/ 9 w 143"/>
                <a:gd name="T63" fmla="*/ 5 h 143"/>
                <a:gd name="T64" fmla="*/ 9 w 143"/>
                <a:gd name="T65" fmla="*/ 4 h 143"/>
                <a:gd name="T66" fmla="*/ 9 w 143"/>
                <a:gd name="T67" fmla="*/ 4 h 14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43" h="143">
                  <a:moveTo>
                    <a:pt x="143" y="70"/>
                  </a:moveTo>
                  <a:lnTo>
                    <a:pt x="143" y="59"/>
                  </a:lnTo>
                  <a:lnTo>
                    <a:pt x="141" y="48"/>
                  </a:lnTo>
                  <a:lnTo>
                    <a:pt x="135" y="36"/>
                  </a:lnTo>
                  <a:lnTo>
                    <a:pt x="126" y="25"/>
                  </a:lnTo>
                  <a:lnTo>
                    <a:pt x="118" y="17"/>
                  </a:lnTo>
                  <a:lnTo>
                    <a:pt x="110" y="8"/>
                  </a:lnTo>
                  <a:lnTo>
                    <a:pt x="99" y="2"/>
                  </a:lnTo>
                  <a:lnTo>
                    <a:pt x="84" y="0"/>
                  </a:lnTo>
                  <a:lnTo>
                    <a:pt x="59" y="0"/>
                  </a:lnTo>
                  <a:lnTo>
                    <a:pt x="48" y="2"/>
                  </a:lnTo>
                  <a:lnTo>
                    <a:pt x="36" y="8"/>
                  </a:lnTo>
                  <a:lnTo>
                    <a:pt x="25" y="17"/>
                  </a:lnTo>
                  <a:lnTo>
                    <a:pt x="17" y="25"/>
                  </a:lnTo>
                  <a:lnTo>
                    <a:pt x="8" y="36"/>
                  </a:lnTo>
                  <a:lnTo>
                    <a:pt x="2" y="48"/>
                  </a:lnTo>
                  <a:lnTo>
                    <a:pt x="0" y="59"/>
                  </a:lnTo>
                  <a:lnTo>
                    <a:pt x="0" y="84"/>
                  </a:lnTo>
                  <a:lnTo>
                    <a:pt x="2" y="99"/>
                  </a:lnTo>
                  <a:lnTo>
                    <a:pt x="8" y="110"/>
                  </a:lnTo>
                  <a:lnTo>
                    <a:pt x="17" y="118"/>
                  </a:lnTo>
                  <a:lnTo>
                    <a:pt x="25" y="127"/>
                  </a:lnTo>
                  <a:lnTo>
                    <a:pt x="36" y="135"/>
                  </a:lnTo>
                  <a:lnTo>
                    <a:pt x="48" y="141"/>
                  </a:lnTo>
                  <a:lnTo>
                    <a:pt x="59" y="143"/>
                  </a:lnTo>
                  <a:lnTo>
                    <a:pt x="84" y="143"/>
                  </a:lnTo>
                  <a:lnTo>
                    <a:pt x="99" y="141"/>
                  </a:lnTo>
                  <a:lnTo>
                    <a:pt x="110" y="135"/>
                  </a:lnTo>
                  <a:lnTo>
                    <a:pt x="118" y="127"/>
                  </a:lnTo>
                  <a:lnTo>
                    <a:pt x="126" y="118"/>
                  </a:lnTo>
                  <a:lnTo>
                    <a:pt x="135" y="110"/>
                  </a:lnTo>
                  <a:lnTo>
                    <a:pt x="141" y="99"/>
                  </a:lnTo>
                  <a:lnTo>
                    <a:pt x="143" y="84"/>
                  </a:lnTo>
                  <a:lnTo>
                    <a:pt x="143" y="70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34" name="Freeform 40"/>
            <p:cNvSpPr>
              <a:spLocks/>
            </p:cNvSpPr>
            <p:nvPr/>
          </p:nvSpPr>
          <p:spPr bwMode="auto">
            <a:xfrm>
              <a:off x="1374" y="1297"/>
              <a:ext cx="36" cy="33"/>
            </a:xfrm>
            <a:custGeom>
              <a:avLst/>
              <a:gdLst>
                <a:gd name="T0" fmla="*/ 9 w 147"/>
                <a:gd name="T1" fmla="*/ 4 h 143"/>
                <a:gd name="T2" fmla="*/ 9 w 147"/>
                <a:gd name="T3" fmla="*/ 3 h 143"/>
                <a:gd name="T4" fmla="*/ 9 w 147"/>
                <a:gd name="T5" fmla="*/ 3 h 143"/>
                <a:gd name="T6" fmla="*/ 8 w 147"/>
                <a:gd name="T7" fmla="*/ 2 h 143"/>
                <a:gd name="T8" fmla="*/ 8 w 147"/>
                <a:gd name="T9" fmla="*/ 1 h 143"/>
                <a:gd name="T10" fmla="*/ 7 w 147"/>
                <a:gd name="T11" fmla="*/ 1 h 143"/>
                <a:gd name="T12" fmla="*/ 7 w 147"/>
                <a:gd name="T13" fmla="*/ 0 h 143"/>
                <a:gd name="T14" fmla="*/ 6 w 147"/>
                <a:gd name="T15" fmla="*/ 0 h 143"/>
                <a:gd name="T16" fmla="*/ 5 w 147"/>
                <a:gd name="T17" fmla="*/ 0 h 143"/>
                <a:gd name="T18" fmla="*/ 3 w 147"/>
                <a:gd name="T19" fmla="*/ 0 h 143"/>
                <a:gd name="T20" fmla="*/ 3 w 147"/>
                <a:gd name="T21" fmla="*/ 0 h 143"/>
                <a:gd name="T22" fmla="*/ 2 w 147"/>
                <a:gd name="T23" fmla="*/ 0 h 143"/>
                <a:gd name="T24" fmla="*/ 1 w 147"/>
                <a:gd name="T25" fmla="*/ 1 h 143"/>
                <a:gd name="T26" fmla="*/ 1 w 147"/>
                <a:gd name="T27" fmla="*/ 1 h 143"/>
                <a:gd name="T28" fmla="*/ 1 w 147"/>
                <a:gd name="T29" fmla="*/ 2 h 143"/>
                <a:gd name="T30" fmla="*/ 0 w 147"/>
                <a:gd name="T31" fmla="*/ 3 h 143"/>
                <a:gd name="T32" fmla="*/ 0 w 147"/>
                <a:gd name="T33" fmla="*/ 3 h 143"/>
                <a:gd name="T34" fmla="*/ 0 w 147"/>
                <a:gd name="T35" fmla="*/ 4 h 143"/>
                <a:gd name="T36" fmla="*/ 0 w 147"/>
                <a:gd name="T37" fmla="*/ 4 h 143"/>
                <a:gd name="T38" fmla="*/ 0 w 147"/>
                <a:gd name="T39" fmla="*/ 5 h 143"/>
                <a:gd name="T40" fmla="*/ 1 w 147"/>
                <a:gd name="T41" fmla="*/ 6 h 143"/>
                <a:gd name="T42" fmla="*/ 1 w 147"/>
                <a:gd name="T43" fmla="*/ 6 h 143"/>
                <a:gd name="T44" fmla="*/ 1 w 147"/>
                <a:gd name="T45" fmla="*/ 7 h 143"/>
                <a:gd name="T46" fmla="*/ 2 w 147"/>
                <a:gd name="T47" fmla="*/ 7 h 143"/>
                <a:gd name="T48" fmla="*/ 3 w 147"/>
                <a:gd name="T49" fmla="*/ 8 h 143"/>
                <a:gd name="T50" fmla="*/ 3 w 147"/>
                <a:gd name="T51" fmla="*/ 8 h 143"/>
                <a:gd name="T52" fmla="*/ 5 w 147"/>
                <a:gd name="T53" fmla="*/ 8 h 143"/>
                <a:gd name="T54" fmla="*/ 6 w 147"/>
                <a:gd name="T55" fmla="*/ 8 h 143"/>
                <a:gd name="T56" fmla="*/ 7 w 147"/>
                <a:gd name="T57" fmla="*/ 7 h 143"/>
                <a:gd name="T58" fmla="*/ 7 w 147"/>
                <a:gd name="T59" fmla="*/ 7 h 143"/>
                <a:gd name="T60" fmla="*/ 8 w 147"/>
                <a:gd name="T61" fmla="*/ 6 h 143"/>
                <a:gd name="T62" fmla="*/ 8 w 147"/>
                <a:gd name="T63" fmla="*/ 6 h 143"/>
                <a:gd name="T64" fmla="*/ 9 w 147"/>
                <a:gd name="T65" fmla="*/ 5 h 143"/>
                <a:gd name="T66" fmla="*/ 9 w 147"/>
                <a:gd name="T67" fmla="*/ 4 h 143"/>
                <a:gd name="T68" fmla="*/ 9 w 147"/>
                <a:gd name="T69" fmla="*/ 4 h 1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47" h="143">
                  <a:moveTo>
                    <a:pt x="147" y="70"/>
                  </a:moveTo>
                  <a:lnTo>
                    <a:pt x="144" y="59"/>
                  </a:lnTo>
                  <a:lnTo>
                    <a:pt x="141" y="48"/>
                  </a:lnTo>
                  <a:lnTo>
                    <a:pt x="135" y="36"/>
                  </a:lnTo>
                  <a:lnTo>
                    <a:pt x="130" y="25"/>
                  </a:lnTo>
                  <a:lnTo>
                    <a:pt x="122" y="17"/>
                  </a:lnTo>
                  <a:lnTo>
                    <a:pt x="110" y="8"/>
                  </a:lnTo>
                  <a:lnTo>
                    <a:pt x="99" y="2"/>
                  </a:lnTo>
                  <a:lnTo>
                    <a:pt x="88" y="0"/>
                  </a:lnTo>
                  <a:lnTo>
                    <a:pt x="59" y="0"/>
                  </a:lnTo>
                  <a:lnTo>
                    <a:pt x="48" y="2"/>
                  </a:lnTo>
                  <a:lnTo>
                    <a:pt x="36" y="8"/>
                  </a:lnTo>
                  <a:lnTo>
                    <a:pt x="25" y="17"/>
                  </a:lnTo>
                  <a:lnTo>
                    <a:pt x="17" y="25"/>
                  </a:lnTo>
                  <a:lnTo>
                    <a:pt x="11" y="36"/>
                  </a:lnTo>
                  <a:lnTo>
                    <a:pt x="6" y="48"/>
                  </a:lnTo>
                  <a:lnTo>
                    <a:pt x="3" y="59"/>
                  </a:lnTo>
                  <a:lnTo>
                    <a:pt x="0" y="70"/>
                  </a:lnTo>
                  <a:lnTo>
                    <a:pt x="3" y="84"/>
                  </a:lnTo>
                  <a:lnTo>
                    <a:pt x="6" y="99"/>
                  </a:lnTo>
                  <a:lnTo>
                    <a:pt x="11" y="110"/>
                  </a:lnTo>
                  <a:lnTo>
                    <a:pt x="17" y="118"/>
                  </a:lnTo>
                  <a:lnTo>
                    <a:pt x="25" y="127"/>
                  </a:lnTo>
                  <a:lnTo>
                    <a:pt x="36" y="135"/>
                  </a:lnTo>
                  <a:lnTo>
                    <a:pt x="48" y="141"/>
                  </a:lnTo>
                  <a:lnTo>
                    <a:pt x="59" y="143"/>
                  </a:lnTo>
                  <a:lnTo>
                    <a:pt x="88" y="143"/>
                  </a:lnTo>
                  <a:lnTo>
                    <a:pt x="99" y="141"/>
                  </a:lnTo>
                  <a:lnTo>
                    <a:pt x="110" y="135"/>
                  </a:lnTo>
                  <a:lnTo>
                    <a:pt x="122" y="127"/>
                  </a:lnTo>
                  <a:lnTo>
                    <a:pt x="130" y="118"/>
                  </a:lnTo>
                  <a:lnTo>
                    <a:pt x="135" y="110"/>
                  </a:lnTo>
                  <a:lnTo>
                    <a:pt x="141" y="99"/>
                  </a:lnTo>
                  <a:lnTo>
                    <a:pt x="144" y="84"/>
                  </a:lnTo>
                  <a:lnTo>
                    <a:pt x="147" y="70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35" name="Freeform 41"/>
            <p:cNvSpPr>
              <a:spLocks/>
            </p:cNvSpPr>
            <p:nvPr/>
          </p:nvSpPr>
          <p:spPr bwMode="auto">
            <a:xfrm>
              <a:off x="1474" y="1365"/>
              <a:ext cx="36" cy="33"/>
            </a:xfrm>
            <a:custGeom>
              <a:avLst/>
              <a:gdLst>
                <a:gd name="T0" fmla="*/ 9 w 143"/>
                <a:gd name="T1" fmla="*/ 4 h 144"/>
                <a:gd name="T2" fmla="*/ 9 w 143"/>
                <a:gd name="T3" fmla="*/ 3 h 144"/>
                <a:gd name="T4" fmla="*/ 9 w 143"/>
                <a:gd name="T5" fmla="*/ 3 h 144"/>
                <a:gd name="T6" fmla="*/ 9 w 143"/>
                <a:gd name="T7" fmla="*/ 2 h 144"/>
                <a:gd name="T8" fmla="*/ 8 w 143"/>
                <a:gd name="T9" fmla="*/ 1 h 144"/>
                <a:gd name="T10" fmla="*/ 8 w 143"/>
                <a:gd name="T11" fmla="*/ 1 h 144"/>
                <a:gd name="T12" fmla="*/ 7 w 143"/>
                <a:gd name="T13" fmla="*/ 0 h 144"/>
                <a:gd name="T14" fmla="*/ 6 w 143"/>
                <a:gd name="T15" fmla="*/ 0 h 144"/>
                <a:gd name="T16" fmla="*/ 5 w 143"/>
                <a:gd name="T17" fmla="*/ 0 h 144"/>
                <a:gd name="T18" fmla="*/ 4 w 143"/>
                <a:gd name="T19" fmla="*/ 0 h 144"/>
                <a:gd name="T20" fmla="*/ 3 w 143"/>
                <a:gd name="T21" fmla="*/ 0 h 144"/>
                <a:gd name="T22" fmla="*/ 2 w 143"/>
                <a:gd name="T23" fmla="*/ 0 h 144"/>
                <a:gd name="T24" fmla="*/ 2 w 143"/>
                <a:gd name="T25" fmla="*/ 1 h 144"/>
                <a:gd name="T26" fmla="*/ 1 w 143"/>
                <a:gd name="T27" fmla="*/ 1 h 144"/>
                <a:gd name="T28" fmla="*/ 1 w 143"/>
                <a:gd name="T29" fmla="*/ 2 h 144"/>
                <a:gd name="T30" fmla="*/ 0 w 143"/>
                <a:gd name="T31" fmla="*/ 3 h 144"/>
                <a:gd name="T32" fmla="*/ 0 w 143"/>
                <a:gd name="T33" fmla="*/ 3 h 144"/>
                <a:gd name="T34" fmla="*/ 0 w 143"/>
                <a:gd name="T35" fmla="*/ 4 h 144"/>
                <a:gd name="T36" fmla="*/ 0 w 143"/>
                <a:gd name="T37" fmla="*/ 5 h 144"/>
                <a:gd name="T38" fmla="*/ 1 w 143"/>
                <a:gd name="T39" fmla="*/ 6 h 144"/>
                <a:gd name="T40" fmla="*/ 1 w 143"/>
                <a:gd name="T41" fmla="*/ 6 h 144"/>
                <a:gd name="T42" fmla="*/ 2 w 143"/>
                <a:gd name="T43" fmla="*/ 7 h 144"/>
                <a:gd name="T44" fmla="*/ 2 w 143"/>
                <a:gd name="T45" fmla="*/ 7 h 144"/>
                <a:gd name="T46" fmla="*/ 3 w 143"/>
                <a:gd name="T47" fmla="*/ 7 h 144"/>
                <a:gd name="T48" fmla="*/ 4 w 143"/>
                <a:gd name="T49" fmla="*/ 8 h 144"/>
                <a:gd name="T50" fmla="*/ 5 w 143"/>
                <a:gd name="T51" fmla="*/ 8 h 144"/>
                <a:gd name="T52" fmla="*/ 6 w 143"/>
                <a:gd name="T53" fmla="*/ 7 h 144"/>
                <a:gd name="T54" fmla="*/ 7 w 143"/>
                <a:gd name="T55" fmla="*/ 7 h 144"/>
                <a:gd name="T56" fmla="*/ 8 w 143"/>
                <a:gd name="T57" fmla="*/ 7 h 144"/>
                <a:gd name="T58" fmla="*/ 8 w 143"/>
                <a:gd name="T59" fmla="*/ 6 h 144"/>
                <a:gd name="T60" fmla="*/ 9 w 143"/>
                <a:gd name="T61" fmla="*/ 6 h 144"/>
                <a:gd name="T62" fmla="*/ 9 w 143"/>
                <a:gd name="T63" fmla="*/ 5 h 144"/>
                <a:gd name="T64" fmla="*/ 9 w 143"/>
                <a:gd name="T65" fmla="*/ 4 h 144"/>
                <a:gd name="T66" fmla="*/ 9 w 143"/>
                <a:gd name="T67" fmla="*/ 4 h 14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43" h="144">
                  <a:moveTo>
                    <a:pt x="143" y="70"/>
                  </a:moveTo>
                  <a:lnTo>
                    <a:pt x="143" y="59"/>
                  </a:lnTo>
                  <a:lnTo>
                    <a:pt x="141" y="48"/>
                  </a:lnTo>
                  <a:lnTo>
                    <a:pt x="135" y="36"/>
                  </a:lnTo>
                  <a:lnTo>
                    <a:pt x="126" y="25"/>
                  </a:lnTo>
                  <a:lnTo>
                    <a:pt x="118" y="17"/>
                  </a:lnTo>
                  <a:lnTo>
                    <a:pt x="109" y="8"/>
                  </a:lnTo>
                  <a:lnTo>
                    <a:pt x="97" y="2"/>
                  </a:lnTo>
                  <a:lnTo>
                    <a:pt x="84" y="0"/>
                  </a:lnTo>
                  <a:lnTo>
                    <a:pt x="59" y="0"/>
                  </a:lnTo>
                  <a:lnTo>
                    <a:pt x="47" y="2"/>
                  </a:lnTo>
                  <a:lnTo>
                    <a:pt x="36" y="8"/>
                  </a:lnTo>
                  <a:lnTo>
                    <a:pt x="25" y="17"/>
                  </a:lnTo>
                  <a:lnTo>
                    <a:pt x="15" y="25"/>
                  </a:lnTo>
                  <a:lnTo>
                    <a:pt x="7" y="36"/>
                  </a:lnTo>
                  <a:lnTo>
                    <a:pt x="2" y="48"/>
                  </a:lnTo>
                  <a:lnTo>
                    <a:pt x="0" y="59"/>
                  </a:lnTo>
                  <a:lnTo>
                    <a:pt x="0" y="84"/>
                  </a:lnTo>
                  <a:lnTo>
                    <a:pt x="2" y="99"/>
                  </a:lnTo>
                  <a:lnTo>
                    <a:pt x="7" y="110"/>
                  </a:lnTo>
                  <a:lnTo>
                    <a:pt x="15" y="118"/>
                  </a:lnTo>
                  <a:lnTo>
                    <a:pt x="25" y="127"/>
                  </a:lnTo>
                  <a:lnTo>
                    <a:pt x="36" y="135"/>
                  </a:lnTo>
                  <a:lnTo>
                    <a:pt x="47" y="141"/>
                  </a:lnTo>
                  <a:lnTo>
                    <a:pt x="59" y="144"/>
                  </a:lnTo>
                  <a:lnTo>
                    <a:pt x="84" y="144"/>
                  </a:lnTo>
                  <a:lnTo>
                    <a:pt x="97" y="141"/>
                  </a:lnTo>
                  <a:lnTo>
                    <a:pt x="109" y="135"/>
                  </a:lnTo>
                  <a:lnTo>
                    <a:pt x="118" y="127"/>
                  </a:lnTo>
                  <a:lnTo>
                    <a:pt x="126" y="118"/>
                  </a:lnTo>
                  <a:lnTo>
                    <a:pt x="135" y="110"/>
                  </a:lnTo>
                  <a:lnTo>
                    <a:pt x="141" y="99"/>
                  </a:lnTo>
                  <a:lnTo>
                    <a:pt x="143" y="84"/>
                  </a:lnTo>
                  <a:lnTo>
                    <a:pt x="143" y="70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36" name="Freeform 42"/>
            <p:cNvSpPr>
              <a:spLocks/>
            </p:cNvSpPr>
            <p:nvPr/>
          </p:nvSpPr>
          <p:spPr bwMode="auto">
            <a:xfrm>
              <a:off x="1561" y="1486"/>
              <a:ext cx="36" cy="33"/>
            </a:xfrm>
            <a:custGeom>
              <a:avLst/>
              <a:gdLst>
                <a:gd name="T0" fmla="*/ 9 w 144"/>
                <a:gd name="T1" fmla="*/ 4 h 146"/>
                <a:gd name="T2" fmla="*/ 9 w 144"/>
                <a:gd name="T3" fmla="*/ 3 h 146"/>
                <a:gd name="T4" fmla="*/ 9 w 144"/>
                <a:gd name="T5" fmla="*/ 2 h 146"/>
                <a:gd name="T6" fmla="*/ 9 w 144"/>
                <a:gd name="T7" fmla="*/ 2 h 146"/>
                <a:gd name="T8" fmla="*/ 8 w 144"/>
                <a:gd name="T9" fmla="*/ 1 h 146"/>
                <a:gd name="T10" fmla="*/ 8 w 144"/>
                <a:gd name="T11" fmla="*/ 1 h 146"/>
                <a:gd name="T12" fmla="*/ 7 w 144"/>
                <a:gd name="T13" fmla="*/ 0 h 146"/>
                <a:gd name="T14" fmla="*/ 6 w 144"/>
                <a:gd name="T15" fmla="*/ 0 h 146"/>
                <a:gd name="T16" fmla="*/ 5 w 144"/>
                <a:gd name="T17" fmla="*/ 0 h 146"/>
                <a:gd name="T18" fmla="*/ 4 w 144"/>
                <a:gd name="T19" fmla="*/ 0 h 146"/>
                <a:gd name="T20" fmla="*/ 3 w 144"/>
                <a:gd name="T21" fmla="*/ 0 h 146"/>
                <a:gd name="T22" fmla="*/ 2 w 144"/>
                <a:gd name="T23" fmla="*/ 0 h 146"/>
                <a:gd name="T24" fmla="*/ 2 w 144"/>
                <a:gd name="T25" fmla="*/ 1 h 146"/>
                <a:gd name="T26" fmla="*/ 1 w 144"/>
                <a:gd name="T27" fmla="*/ 1 h 146"/>
                <a:gd name="T28" fmla="*/ 1 w 144"/>
                <a:gd name="T29" fmla="*/ 2 h 146"/>
                <a:gd name="T30" fmla="*/ 0 w 144"/>
                <a:gd name="T31" fmla="*/ 2 h 146"/>
                <a:gd name="T32" fmla="*/ 0 w 144"/>
                <a:gd name="T33" fmla="*/ 3 h 146"/>
                <a:gd name="T34" fmla="*/ 0 w 144"/>
                <a:gd name="T35" fmla="*/ 4 h 146"/>
                <a:gd name="T36" fmla="*/ 0 w 144"/>
                <a:gd name="T37" fmla="*/ 5 h 146"/>
                <a:gd name="T38" fmla="*/ 1 w 144"/>
                <a:gd name="T39" fmla="*/ 6 h 146"/>
                <a:gd name="T40" fmla="*/ 1 w 144"/>
                <a:gd name="T41" fmla="*/ 6 h 146"/>
                <a:gd name="T42" fmla="*/ 2 w 144"/>
                <a:gd name="T43" fmla="*/ 7 h 146"/>
                <a:gd name="T44" fmla="*/ 2 w 144"/>
                <a:gd name="T45" fmla="*/ 7 h 146"/>
                <a:gd name="T46" fmla="*/ 3 w 144"/>
                <a:gd name="T47" fmla="*/ 7 h 146"/>
                <a:gd name="T48" fmla="*/ 4 w 144"/>
                <a:gd name="T49" fmla="*/ 7 h 146"/>
                <a:gd name="T50" fmla="*/ 5 w 144"/>
                <a:gd name="T51" fmla="*/ 7 h 146"/>
                <a:gd name="T52" fmla="*/ 5 w 144"/>
                <a:gd name="T53" fmla="*/ 7 h 146"/>
                <a:gd name="T54" fmla="*/ 6 w 144"/>
                <a:gd name="T55" fmla="*/ 7 h 146"/>
                <a:gd name="T56" fmla="*/ 7 w 144"/>
                <a:gd name="T57" fmla="*/ 7 h 146"/>
                <a:gd name="T58" fmla="*/ 8 w 144"/>
                <a:gd name="T59" fmla="*/ 7 h 146"/>
                <a:gd name="T60" fmla="*/ 8 w 144"/>
                <a:gd name="T61" fmla="*/ 6 h 146"/>
                <a:gd name="T62" fmla="*/ 9 w 144"/>
                <a:gd name="T63" fmla="*/ 6 h 146"/>
                <a:gd name="T64" fmla="*/ 9 w 144"/>
                <a:gd name="T65" fmla="*/ 5 h 146"/>
                <a:gd name="T66" fmla="*/ 9 w 144"/>
                <a:gd name="T67" fmla="*/ 4 h 146"/>
                <a:gd name="T68" fmla="*/ 9 w 144"/>
                <a:gd name="T69" fmla="*/ 4 h 14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44" h="146">
                  <a:moveTo>
                    <a:pt x="144" y="73"/>
                  </a:moveTo>
                  <a:lnTo>
                    <a:pt x="144" y="59"/>
                  </a:lnTo>
                  <a:lnTo>
                    <a:pt x="141" y="47"/>
                  </a:lnTo>
                  <a:lnTo>
                    <a:pt x="136" y="36"/>
                  </a:lnTo>
                  <a:lnTo>
                    <a:pt x="128" y="25"/>
                  </a:lnTo>
                  <a:lnTo>
                    <a:pt x="119" y="17"/>
                  </a:lnTo>
                  <a:lnTo>
                    <a:pt x="107" y="9"/>
                  </a:lnTo>
                  <a:lnTo>
                    <a:pt x="96" y="5"/>
                  </a:lnTo>
                  <a:lnTo>
                    <a:pt x="85" y="0"/>
                  </a:lnTo>
                  <a:lnTo>
                    <a:pt x="60" y="0"/>
                  </a:lnTo>
                  <a:lnTo>
                    <a:pt x="46" y="5"/>
                  </a:lnTo>
                  <a:lnTo>
                    <a:pt x="34" y="9"/>
                  </a:lnTo>
                  <a:lnTo>
                    <a:pt x="25" y="17"/>
                  </a:lnTo>
                  <a:lnTo>
                    <a:pt x="17" y="25"/>
                  </a:lnTo>
                  <a:lnTo>
                    <a:pt x="8" y="36"/>
                  </a:lnTo>
                  <a:lnTo>
                    <a:pt x="3" y="47"/>
                  </a:lnTo>
                  <a:lnTo>
                    <a:pt x="0" y="59"/>
                  </a:lnTo>
                  <a:lnTo>
                    <a:pt x="0" y="85"/>
                  </a:lnTo>
                  <a:lnTo>
                    <a:pt x="3" y="98"/>
                  </a:lnTo>
                  <a:lnTo>
                    <a:pt x="8" y="110"/>
                  </a:lnTo>
                  <a:lnTo>
                    <a:pt x="17" y="118"/>
                  </a:lnTo>
                  <a:lnTo>
                    <a:pt x="25" y="129"/>
                  </a:lnTo>
                  <a:lnTo>
                    <a:pt x="34" y="135"/>
                  </a:lnTo>
                  <a:lnTo>
                    <a:pt x="46" y="141"/>
                  </a:lnTo>
                  <a:lnTo>
                    <a:pt x="60" y="144"/>
                  </a:lnTo>
                  <a:lnTo>
                    <a:pt x="73" y="146"/>
                  </a:lnTo>
                  <a:lnTo>
                    <a:pt x="85" y="144"/>
                  </a:lnTo>
                  <a:lnTo>
                    <a:pt x="96" y="141"/>
                  </a:lnTo>
                  <a:lnTo>
                    <a:pt x="107" y="135"/>
                  </a:lnTo>
                  <a:lnTo>
                    <a:pt x="119" y="129"/>
                  </a:lnTo>
                  <a:lnTo>
                    <a:pt x="128" y="118"/>
                  </a:lnTo>
                  <a:lnTo>
                    <a:pt x="136" y="110"/>
                  </a:lnTo>
                  <a:lnTo>
                    <a:pt x="141" y="98"/>
                  </a:lnTo>
                  <a:lnTo>
                    <a:pt x="144" y="85"/>
                  </a:lnTo>
                  <a:lnTo>
                    <a:pt x="144" y="73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37" name="Freeform 43"/>
            <p:cNvSpPr>
              <a:spLocks/>
            </p:cNvSpPr>
            <p:nvPr/>
          </p:nvSpPr>
          <p:spPr bwMode="auto">
            <a:xfrm>
              <a:off x="1567" y="1486"/>
              <a:ext cx="37" cy="33"/>
            </a:xfrm>
            <a:custGeom>
              <a:avLst/>
              <a:gdLst>
                <a:gd name="T0" fmla="*/ 9 w 147"/>
                <a:gd name="T1" fmla="*/ 4 h 146"/>
                <a:gd name="T2" fmla="*/ 9 w 147"/>
                <a:gd name="T3" fmla="*/ 3 h 146"/>
                <a:gd name="T4" fmla="*/ 9 w 147"/>
                <a:gd name="T5" fmla="*/ 2 h 146"/>
                <a:gd name="T6" fmla="*/ 9 w 147"/>
                <a:gd name="T7" fmla="*/ 2 h 146"/>
                <a:gd name="T8" fmla="*/ 8 w 147"/>
                <a:gd name="T9" fmla="*/ 1 h 146"/>
                <a:gd name="T10" fmla="*/ 8 w 147"/>
                <a:gd name="T11" fmla="*/ 1 h 146"/>
                <a:gd name="T12" fmla="*/ 7 w 147"/>
                <a:gd name="T13" fmla="*/ 0 h 146"/>
                <a:gd name="T14" fmla="*/ 6 w 147"/>
                <a:gd name="T15" fmla="*/ 0 h 146"/>
                <a:gd name="T16" fmla="*/ 6 w 147"/>
                <a:gd name="T17" fmla="*/ 0 h 146"/>
                <a:gd name="T18" fmla="*/ 4 w 147"/>
                <a:gd name="T19" fmla="*/ 0 h 146"/>
                <a:gd name="T20" fmla="*/ 3 w 147"/>
                <a:gd name="T21" fmla="*/ 0 h 146"/>
                <a:gd name="T22" fmla="*/ 2 w 147"/>
                <a:gd name="T23" fmla="*/ 0 h 146"/>
                <a:gd name="T24" fmla="*/ 2 w 147"/>
                <a:gd name="T25" fmla="*/ 1 h 146"/>
                <a:gd name="T26" fmla="*/ 1 w 147"/>
                <a:gd name="T27" fmla="*/ 1 h 146"/>
                <a:gd name="T28" fmla="*/ 1 w 147"/>
                <a:gd name="T29" fmla="*/ 2 h 146"/>
                <a:gd name="T30" fmla="*/ 1 w 147"/>
                <a:gd name="T31" fmla="*/ 2 h 146"/>
                <a:gd name="T32" fmla="*/ 0 w 147"/>
                <a:gd name="T33" fmla="*/ 3 h 146"/>
                <a:gd name="T34" fmla="*/ 0 w 147"/>
                <a:gd name="T35" fmla="*/ 4 h 146"/>
                <a:gd name="T36" fmla="*/ 1 w 147"/>
                <a:gd name="T37" fmla="*/ 5 h 146"/>
                <a:gd name="T38" fmla="*/ 1 w 147"/>
                <a:gd name="T39" fmla="*/ 6 h 146"/>
                <a:gd name="T40" fmla="*/ 1 w 147"/>
                <a:gd name="T41" fmla="*/ 6 h 146"/>
                <a:gd name="T42" fmla="*/ 2 w 147"/>
                <a:gd name="T43" fmla="*/ 7 h 146"/>
                <a:gd name="T44" fmla="*/ 2 w 147"/>
                <a:gd name="T45" fmla="*/ 7 h 146"/>
                <a:gd name="T46" fmla="*/ 3 w 147"/>
                <a:gd name="T47" fmla="*/ 7 h 146"/>
                <a:gd name="T48" fmla="*/ 4 w 147"/>
                <a:gd name="T49" fmla="*/ 7 h 146"/>
                <a:gd name="T50" fmla="*/ 5 w 147"/>
                <a:gd name="T51" fmla="*/ 7 h 146"/>
                <a:gd name="T52" fmla="*/ 6 w 147"/>
                <a:gd name="T53" fmla="*/ 7 h 146"/>
                <a:gd name="T54" fmla="*/ 6 w 147"/>
                <a:gd name="T55" fmla="*/ 7 h 146"/>
                <a:gd name="T56" fmla="*/ 7 w 147"/>
                <a:gd name="T57" fmla="*/ 7 h 146"/>
                <a:gd name="T58" fmla="*/ 8 w 147"/>
                <a:gd name="T59" fmla="*/ 7 h 146"/>
                <a:gd name="T60" fmla="*/ 8 w 147"/>
                <a:gd name="T61" fmla="*/ 6 h 146"/>
                <a:gd name="T62" fmla="*/ 9 w 147"/>
                <a:gd name="T63" fmla="*/ 6 h 146"/>
                <a:gd name="T64" fmla="*/ 9 w 147"/>
                <a:gd name="T65" fmla="*/ 5 h 146"/>
                <a:gd name="T66" fmla="*/ 9 w 147"/>
                <a:gd name="T67" fmla="*/ 4 h 146"/>
                <a:gd name="T68" fmla="*/ 9 w 147"/>
                <a:gd name="T69" fmla="*/ 4 h 14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47" h="146">
                  <a:moveTo>
                    <a:pt x="147" y="73"/>
                  </a:moveTo>
                  <a:lnTo>
                    <a:pt x="145" y="59"/>
                  </a:lnTo>
                  <a:lnTo>
                    <a:pt x="141" y="47"/>
                  </a:lnTo>
                  <a:lnTo>
                    <a:pt x="136" y="36"/>
                  </a:lnTo>
                  <a:lnTo>
                    <a:pt x="130" y="25"/>
                  </a:lnTo>
                  <a:lnTo>
                    <a:pt x="119" y="17"/>
                  </a:lnTo>
                  <a:lnTo>
                    <a:pt x="111" y="9"/>
                  </a:lnTo>
                  <a:lnTo>
                    <a:pt x="99" y="5"/>
                  </a:lnTo>
                  <a:lnTo>
                    <a:pt x="86" y="0"/>
                  </a:lnTo>
                  <a:lnTo>
                    <a:pt x="60" y="0"/>
                  </a:lnTo>
                  <a:lnTo>
                    <a:pt x="48" y="5"/>
                  </a:lnTo>
                  <a:lnTo>
                    <a:pt x="37" y="9"/>
                  </a:lnTo>
                  <a:lnTo>
                    <a:pt x="27" y="17"/>
                  </a:lnTo>
                  <a:lnTo>
                    <a:pt x="17" y="25"/>
                  </a:lnTo>
                  <a:lnTo>
                    <a:pt x="9" y="36"/>
                  </a:lnTo>
                  <a:lnTo>
                    <a:pt x="6" y="47"/>
                  </a:lnTo>
                  <a:lnTo>
                    <a:pt x="0" y="59"/>
                  </a:lnTo>
                  <a:lnTo>
                    <a:pt x="0" y="85"/>
                  </a:lnTo>
                  <a:lnTo>
                    <a:pt x="6" y="98"/>
                  </a:lnTo>
                  <a:lnTo>
                    <a:pt x="9" y="110"/>
                  </a:lnTo>
                  <a:lnTo>
                    <a:pt x="17" y="118"/>
                  </a:lnTo>
                  <a:lnTo>
                    <a:pt x="27" y="129"/>
                  </a:lnTo>
                  <a:lnTo>
                    <a:pt x="37" y="135"/>
                  </a:lnTo>
                  <a:lnTo>
                    <a:pt x="48" y="141"/>
                  </a:lnTo>
                  <a:lnTo>
                    <a:pt x="60" y="144"/>
                  </a:lnTo>
                  <a:lnTo>
                    <a:pt x="74" y="146"/>
                  </a:lnTo>
                  <a:lnTo>
                    <a:pt x="86" y="144"/>
                  </a:lnTo>
                  <a:lnTo>
                    <a:pt x="99" y="141"/>
                  </a:lnTo>
                  <a:lnTo>
                    <a:pt x="111" y="135"/>
                  </a:lnTo>
                  <a:lnTo>
                    <a:pt x="119" y="129"/>
                  </a:lnTo>
                  <a:lnTo>
                    <a:pt x="130" y="118"/>
                  </a:lnTo>
                  <a:lnTo>
                    <a:pt x="136" y="110"/>
                  </a:lnTo>
                  <a:lnTo>
                    <a:pt x="141" y="98"/>
                  </a:lnTo>
                  <a:lnTo>
                    <a:pt x="145" y="85"/>
                  </a:lnTo>
                  <a:lnTo>
                    <a:pt x="147" y="73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38" name="Freeform 44"/>
            <p:cNvSpPr>
              <a:spLocks/>
            </p:cNvSpPr>
            <p:nvPr/>
          </p:nvSpPr>
          <p:spPr bwMode="auto">
            <a:xfrm>
              <a:off x="1627" y="1556"/>
              <a:ext cx="36" cy="34"/>
            </a:xfrm>
            <a:custGeom>
              <a:avLst/>
              <a:gdLst>
                <a:gd name="T0" fmla="*/ 9 w 145"/>
                <a:gd name="T1" fmla="*/ 4 h 146"/>
                <a:gd name="T2" fmla="*/ 9 w 145"/>
                <a:gd name="T3" fmla="*/ 3 h 146"/>
                <a:gd name="T4" fmla="*/ 9 w 145"/>
                <a:gd name="T5" fmla="*/ 3 h 146"/>
                <a:gd name="T6" fmla="*/ 8 w 145"/>
                <a:gd name="T7" fmla="*/ 2 h 146"/>
                <a:gd name="T8" fmla="*/ 8 w 145"/>
                <a:gd name="T9" fmla="*/ 1 h 146"/>
                <a:gd name="T10" fmla="*/ 7 w 145"/>
                <a:gd name="T11" fmla="*/ 1 h 146"/>
                <a:gd name="T12" fmla="*/ 7 w 145"/>
                <a:gd name="T13" fmla="*/ 0 h 146"/>
                <a:gd name="T14" fmla="*/ 6 w 145"/>
                <a:gd name="T15" fmla="*/ 0 h 146"/>
                <a:gd name="T16" fmla="*/ 5 w 145"/>
                <a:gd name="T17" fmla="*/ 0 h 146"/>
                <a:gd name="T18" fmla="*/ 4 w 145"/>
                <a:gd name="T19" fmla="*/ 0 h 146"/>
                <a:gd name="T20" fmla="*/ 3 w 145"/>
                <a:gd name="T21" fmla="*/ 0 h 146"/>
                <a:gd name="T22" fmla="*/ 2 w 145"/>
                <a:gd name="T23" fmla="*/ 0 h 146"/>
                <a:gd name="T24" fmla="*/ 2 w 145"/>
                <a:gd name="T25" fmla="*/ 1 h 146"/>
                <a:gd name="T26" fmla="*/ 1 w 145"/>
                <a:gd name="T27" fmla="*/ 1 h 146"/>
                <a:gd name="T28" fmla="*/ 0 w 145"/>
                <a:gd name="T29" fmla="*/ 2 h 146"/>
                <a:gd name="T30" fmla="*/ 0 w 145"/>
                <a:gd name="T31" fmla="*/ 3 h 146"/>
                <a:gd name="T32" fmla="*/ 0 w 145"/>
                <a:gd name="T33" fmla="*/ 3 h 146"/>
                <a:gd name="T34" fmla="*/ 0 w 145"/>
                <a:gd name="T35" fmla="*/ 5 h 146"/>
                <a:gd name="T36" fmla="*/ 0 w 145"/>
                <a:gd name="T37" fmla="*/ 5 h 146"/>
                <a:gd name="T38" fmla="*/ 0 w 145"/>
                <a:gd name="T39" fmla="*/ 6 h 146"/>
                <a:gd name="T40" fmla="*/ 1 w 145"/>
                <a:gd name="T41" fmla="*/ 6 h 146"/>
                <a:gd name="T42" fmla="*/ 2 w 145"/>
                <a:gd name="T43" fmla="*/ 7 h 146"/>
                <a:gd name="T44" fmla="*/ 2 w 145"/>
                <a:gd name="T45" fmla="*/ 7 h 146"/>
                <a:gd name="T46" fmla="*/ 3 w 145"/>
                <a:gd name="T47" fmla="*/ 8 h 146"/>
                <a:gd name="T48" fmla="*/ 4 w 145"/>
                <a:gd name="T49" fmla="*/ 8 h 146"/>
                <a:gd name="T50" fmla="*/ 4 w 145"/>
                <a:gd name="T51" fmla="*/ 8 h 146"/>
                <a:gd name="T52" fmla="*/ 5 w 145"/>
                <a:gd name="T53" fmla="*/ 8 h 146"/>
                <a:gd name="T54" fmla="*/ 6 w 145"/>
                <a:gd name="T55" fmla="*/ 8 h 146"/>
                <a:gd name="T56" fmla="*/ 7 w 145"/>
                <a:gd name="T57" fmla="*/ 7 h 146"/>
                <a:gd name="T58" fmla="*/ 7 w 145"/>
                <a:gd name="T59" fmla="*/ 7 h 146"/>
                <a:gd name="T60" fmla="*/ 8 w 145"/>
                <a:gd name="T61" fmla="*/ 6 h 146"/>
                <a:gd name="T62" fmla="*/ 8 w 145"/>
                <a:gd name="T63" fmla="*/ 6 h 146"/>
                <a:gd name="T64" fmla="*/ 9 w 145"/>
                <a:gd name="T65" fmla="*/ 5 h 146"/>
                <a:gd name="T66" fmla="*/ 9 w 145"/>
                <a:gd name="T67" fmla="*/ 5 h 146"/>
                <a:gd name="T68" fmla="*/ 9 w 145"/>
                <a:gd name="T69" fmla="*/ 4 h 14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45" h="146">
                  <a:moveTo>
                    <a:pt x="145" y="72"/>
                  </a:moveTo>
                  <a:lnTo>
                    <a:pt x="145" y="59"/>
                  </a:lnTo>
                  <a:lnTo>
                    <a:pt x="141" y="47"/>
                  </a:lnTo>
                  <a:lnTo>
                    <a:pt x="136" y="36"/>
                  </a:lnTo>
                  <a:lnTo>
                    <a:pt x="128" y="25"/>
                  </a:lnTo>
                  <a:lnTo>
                    <a:pt x="119" y="17"/>
                  </a:lnTo>
                  <a:lnTo>
                    <a:pt x="111" y="8"/>
                  </a:lnTo>
                  <a:lnTo>
                    <a:pt x="99" y="5"/>
                  </a:lnTo>
                  <a:lnTo>
                    <a:pt x="86" y="0"/>
                  </a:lnTo>
                  <a:lnTo>
                    <a:pt x="59" y="0"/>
                  </a:lnTo>
                  <a:lnTo>
                    <a:pt x="48" y="5"/>
                  </a:lnTo>
                  <a:lnTo>
                    <a:pt x="37" y="8"/>
                  </a:lnTo>
                  <a:lnTo>
                    <a:pt x="27" y="17"/>
                  </a:lnTo>
                  <a:lnTo>
                    <a:pt x="17" y="25"/>
                  </a:lnTo>
                  <a:lnTo>
                    <a:pt x="9" y="36"/>
                  </a:lnTo>
                  <a:lnTo>
                    <a:pt x="4" y="47"/>
                  </a:lnTo>
                  <a:lnTo>
                    <a:pt x="0" y="59"/>
                  </a:lnTo>
                  <a:lnTo>
                    <a:pt x="0" y="84"/>
                  </a:lnTo>
                  <a:lnTo>
                    <a:pt x="4" y="99"/>
                  </a:lnTo>
                  <a:lnTo>
                    <a:pt x="9" y="110"/>
                  </a:lnTo>
                  <a:lnTo>
                    <a:pt x="17" y="118"/>
                  </a:lnTo>
                  <a:lnTo>
                    <a:pt x="27" y="129"/>
                  </a:lnTo>
                  <a:lnTo>
                    <a:pt x="37" y="135"/>
                  </a:lnTo>
                  <a:lnTo>
                    <a:pt x="48" y="141"/>
                  </a:lnTo>
                  <a:lnTo>
                    <a:pt x="59" y="143"/>
                  </a:lnTo>
                  <a:lnTo>
                    <a:pt x="74" y="146"/>
                  </a:lnTo>
                  <a:lnTo>
                    <a:pt x="86" y="143"/>
                  </a:lnTo>
                  <a:lnTo>
                    <a:pt x="99" y="141"/>
                  </a:lnTo>
                  <a:lnTo>
                    <a:pt x="111" y="135"/>
                  </a:lnTo>
                  <a:lnTo>
                    <a:pt x="119" y="129"/>
                  </a:lnTo>
                  <a:lnTo>
                    <a:pt x="128" y="118"/>
                  </a:lnTo>
                  <a:lnTo>
                    <a:pt x="136" y="110"/>
                  </a:lnTo>
                  <a:lnTo>
                    <a:pt x="141" y="99"/>
                  </a:lnTo>
                  <a:lnTo>
                    <a:pt x="145" y="84"/>
                  </a:lnTo>
                  <a:lnTo>
                    <a:pt x="145" y="72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39" name="Freeform 45"/>
            <p:cNvSpPr>
              <a:spLocks/>
            </p:cNvSpPr>
            <p:nvPr/>
          </p:nvSpPr>
          <p:spPr bwMode="auto">
            <a:xfrm>
              <a:off x="1667" y="1609"/>
              <a:ext cx="36" cy="33"/>
            </a:xfrm>
            <a:custGeom>
              <a:avLst/>
              <a:gdLst>
                <a:gd name="T0" fmla="*/ 9 w 143"/>
                <a:gd name="T1" fmla="*/ 4 h 143"/>
                <a:gd name="T2" fmla="*/ 9 w 143"/>
                <a:gd name="T3" fmla="*/ 3 h 143"/>
                <a:gd name="T4" fmla="*/ 9 w 143"/>
                <a:gd name="T5" fmla="*/ 2 h 143"/>
                <a:gd name="T6" fmla="*/ 9 w 143"/>
                <a:gd name="T7" fmla="*/ 2 h 143"/>
                <a:gd name="T8" fmla="*/ 8 w 143"/>
                <a:gd name="T9" fmla="*/ 1 h 143"/>
                <a:gd name="T10" fmla="*/ 8 w 143"/>
                <a:gd name="T11" fmla="*/ 1 h 143"/>
                <a:gd name="T12" fmla="*/ 7 w 143"/>
                <a:gd name="T13" fmla="*/ 0 h 143"/>
                <a:gd name="T14" fmla="*/ 6 w 143"/>
                <a:gd name="T15" fmla="*/ 0 h 143"/>
                <a:gd name="T16" fmla="*/ 5 w 143"/>
                <a:gd name="T17" fmla="*/ 0 h 143"/>
                <a:gd name="T18" fmla="*/ 4 w 143"/>
                <a:gd name="T19" fmla="*/ 0 h 143"/>
                <a:gd name="T20" fmla="*/ 3 w 143"/>
                <a:gd name="T21" fmla="*/ 0 h 143"/>
                <a:gd name="T22" fmla="*/ 2 w 143"/>
                <a:gd name="T23" fmla="*/ 0 h 143"/>
                <a:gd name="T24" fmla="*/ 2 w 143"/>
                <a:gd name="T25" fmla="*/ 1 h 143"/>
                <a:gd name="T26" fmla="*/ 1 w 143"/>
                <a:gd name="T27" fmla="*/ 1 h 143"/>
                <a:gd name="T28" fmla="*/ 1 w 143"/>
                <a:gd name="T29" fmla="*/ 2 h 143"/>
                <a:gd name="T30" fmla="*/ 0 w 143"/>
                <a:gd name="T31" fmla="*/ 2 h 143"/>
                <a:gd name="T32" fmla="*/ 0 w 143"/>
                <a:gd name="T33" fmla="*/ 3 h 143"/>
                <a:gd name="T34" fmla="*/ 0 w 143"/>
                <a:gd name="T35" fmla="*/ 4 h 143"/>
                <a:gd name="T36" fmla="*/ 0 w 143"/>
                <a:gd name="T37" fmla="*/ 5 h 143"/>
                <a:gd name="T38" fmla="*/ 1 w 143"/>
                <a:gd name="T39" fmla="*/ 6 h 143"/>
                <a:gd name="T40" fmla="*/ 1 w 143"/>
                <a:gd name="T41" fmla="*/ 6 h 143"/>
                <a:gd name="T42" fmla="*/ 2 w 143"/>
                <a:gd name="T43" fmla="*/ 7 h 143"/>
                <a:gd name="T44" fmla="*/ 2 w 143"/>
                <a:gd name="T45" fmla="*/ 7 h 143"/>
                <a:gd name="T46" fmla="*/ 3 w 143"/>
                <a:gd name="T47" fmla="*/ 8 h 143"/>
                <a:gd name="T48" fmla="*/ 4 w 143"/>
                <a:gd name="T49" fmla="*/ 8 h 143"/>
                <a:gd name="T50" fmla="*/ 5 w 143"/>
                <a:gd name="T51" fmla="*/ 8 h 143"/>
                <a:gd name="T52" fmla="*/ 6 w 143"/>
                <a:gd name="T53" fmla="*/ 8 h 143"/>
                <a:gd name="T54" fmla="*/ 7 w 143"/>
                <a:gd name="T55" fmla="*/ 7 h 143"/>
                <a:gd name="T56" fmla="*/ 8 w 143"/>
                <a:gd name="T57" fmla="*/ 7 h 143"/>
                <a:gd name="T58" fmla="*/ 8 w 143"/>
                <a:gd name="T59" fmla="*/ 6 h 143"/>
                <a:gd name="T60" fmla="*/ 9 w 143"/>
                <a:gd name="T61" fmla="*/ 6 h 143"/>
                <a:gd name="T62" fmla="*/ 9 w 143"/>
                <a:gd name="T63" fmla="*/ 5 h 143"/>
                <a:gd name="T64" fmla="*/ 9 w 143"/>
                <a:gd name="T65" fmla="*/ 4 h 143"/>
                <a:gd name="T66" fmla="*/ 9 w 143"/>
                <a:gd name="T67" fmla="*/ 4 h 14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43" h="143">
                  <a:moveTo>
                    <a:pt x="143" y="70"/>
                  </a:moveTo>
                  <a:lnTo>
                    <a:pt x="143" y="59"/>
                  </a:lnTo>
                  <a:lnTo>
                    <a:pt x="141" y="44"/>
                  </a:lnTo>
                  <a:lnTo>
                    <a:pt x="135" y="34"/>
                  </a:lnTo>
                  <a:lnTo>
                    <a:pt x="126" y="25"/>
                  </a:lnTo>
                  <a:lnTo>
                    <a:pt x="118" y="17"/>
                  </a:lnTo>
                  <a:lnTo>
                    <a:pt x="107" y="8"/>
                  </a:lnTo>
                  <a:lnTo>
                    <a:pt x="95" y="2"/>
                  </a:lnTo>
                  <a:lnTo>
                    <a:pt x="84" y="0"/>
                  </a:lnTo>
                  <a:lnTo>
                    <a:pt x="59" y="0"/>
                  </a:lnTo>
                  <a:lnTo>
                    <a:pt x="44" y="2"/>
                  </a:lnTo>
                  <a:lnTo>
                    <a:pt x="33" y="8"/>
                  </a:lnTo>
                  <a:lnTo>
                    <a:pt x="25" y="17"/>
                  </a:lnTo>
                  <a:lnTo>
                    <a:pt x="17" y="25"/>
                  </a:lnTo>
                  <a:lnTo>
                    <a:pt x="8" y="34"/>
                  </a:lnTo>
                  <a:lnTo>
                    <a:pt x="2" y="44"/>
                  </a:lnTo>
                  <a:lnTo>
                    <a:pt x="0" y="59"/>
                  </a:lnTo>
                  <a:lnTo>
                    <a:pt x="0" y="84"/>
                  </a:lnTo>
                  <a:lnTo>
                    <a:pt x="2" y="95"/>
                  </a:lnTo>
                  <a:lnTo>
                    <a:pt x="8" y="107"/>
                  </a:lnTo>
                  <a:lnTo>
                    <a:pt x="17" y="118"/>
                  </a:lnTo>
                  <a:lnTo>
                    <a:pt x="25" y="126"/>
                  </a:lnTo>
                  <a:lnTo>
                    <a:pt x="33" y="135"/>
                  </a:lnTo>
                  <a:lnTo>
                    <a:pt x="44" y="141"/>
                  </a:lnTo>
                  <a:lnTo>
                    <a:pt x="59" y="143"/>
                  </a:lnTo>
                  <a:lnTo>
                    <a:pt x="84" y="143"/>
                  </a:lnTo>
                  <a:lnTo>
                    <a:pt x="95" y="141"/>
                  </a:lnTo>
                  <a:lnTo>
                    <a:pt x="107" y="135"/>
                  </a:lnTo>
                  <a:lnTo>
                    <a:pt x="118" y="126"/>
                  </a:lnTo>
                  <a:lnTo>
                    <a:pt x="126" y="118"/>
                  </a:lnTo>
                  <a:lnTo>
                    <a:pt x="135" y="107"/>
                  </a:lnTo>
                  <a:lnTo>
                    <a:pt x="141" y="95"/>
                  </a:lnTo>
                  <a:lnTo>
                    <a:pt x="143" y="84"/>
                  </a:lnTo>
                  <a:lnTo>
                    <a:pt x="143" y="70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40" name="Freeform 46"/>
            <p:cNvSpPr>
              <a:spLocks/>
            </p:cNvSpPr>
            <p:nvPr/>
          </p:nvSpPr>
          <p:spPr bwMode="auto">
            <a:xfrm>
              <a:off x="1694" y="1644"/>
              <a:ext cx="36" cy="34"/>
            </a:xfrm>
            <a:custGeom>
              <a:avLst/>
              <a:gdLst>
                <a:gd name="T0" fmla="*/ 9 w 147"/>
                <a:gd name="T1" fmla="*/ 4 h 146"/>
                <a:gd name="T2" fmla="*/ 9 w 147"/>
                <a:gd name="T3" fmla="*/ 3 h 146"/>
                <a:gd name="T4" fmla="*/ 9 w 147"/>
                <a:gd name="T5" fmla="*/ 3 h 146"/>
                <a:gd name="T6" fmla="*/ 8 w 147"/>
                <a:gd name="T7" fmla="*/ 2 h 146"/>
                <a:gd name="T8" fmla="*/ 8 w 147"/>
                <a:gd name="T9" fmla="*/ 1 h 146"/>
                <a:gd name="T10" fmla="*/ 7 w 147"/>
                <a:gd name="T11" fmla="*/ 1 h 146"/>
                <a:gd name="T12" fmla="*/ 7 w 147"/>
                <a:gd name="T13" fmla="*/ 1 h 146"/>
                <a:gd name="T14" fmla="*/ 6 w 147"/>
                <a:gd name="T15" fmla="*/ 0 h 146"/>
                <a:gd name="T16" fmla="*/ 5 w 147"/>
                <a:gd name="T17" fmla="*/ 0 h 146"/>
                <a:gd name="T18" fmla="*/ 4 w 147"/>
                <a:gd name="T19" fmla="*/ 0 h 146"/>
                <a:gd name="T20" fmla="*/ 4 w 147"/>
                <a:gd name="T21" fmla="*/ 0 h 146"/>
                <a:gd name="T22" fmla="*/ 3 w 147"/>
                <a:gd name="T23" fmla="*/ 0 h 146"/>
                <a:gd name="T24" fmla="*/ 2 w 147"/>
                <a:gd name="T25" fmla="*/ 1 h 146"/>
                <a:gd name="T26" fmla="*/ 1 w 147"/>
                <a:gd name="T27" fmla="*/ 1 h 146"/>
                <a:gd name="T28" fmla="*/ 1 w 147"/>
                <a:gd name="T29" fmla="*/ 1 h 146"/>
                <a:gd name="T30" fmla="*/ 1 w 147"/>
                <a:gd name="T31" fmla="*/ 2 h 146"/>
                <a:gd name="T32" fmla="*/ 0 w 147"/>
                <a:gd name="T33" fmla="*/ 3 h 146"/>
                <a:gd name="T34" fmla="*/ 0 w 147"/>
                <a:gd name="T35" fmla="*/ 3 h 146"/>
                <a:gd name="T36" fmla="*/ 0 w 147"/>
                <a:gd name="T37" fmla="*/ 4 h 146"/>
                <a:gd name="T38" fmla="*/ 0 w 147"/>
                <a:gd name="T39" fmla="*/ 5 h 146"/>
                <a:gd name="T40" fmla="*/ 0 w 147"/>
                <a:gd name="T41" fmla="*/ 5 h 146"/>
                <a:gd name="T42" fmla="*/ 1 w 147"/>
                <a:gd name="T43" fmla="*/ 6 h 146"/>
                <a:gd name="T44" fmla="*/ 1 w 147"/>
                <a:gd name="T45" fmla="*/ 7 h 146"/>
                <a:gd name="T46" fmla="*/ 1 w 147"/>
                <a:gd name="T47" fmla="*/ 7 h 146"/>
                <a:gd name="T48" fmla="*/ 2 w 147"/>
                <a:gd name="T49" fmla="*/ 7 h 146"/>
                <a:gd name="T50" fmla="*/ 3 w 147"/>
                <a:gd name="T51" fmla="*/ 8 h 146"/>
                <a:gd name="T52" fmla="*/ 4 w 147"/>
                <a:gd name="T53" fmla="*/ 8 h 146"/>
                <a:gd name="T54" fmla="*/ 4 w 147"/>
                <a:gd name="T55" fmla="*/ 8 h 146"/>
                <a:gd name="T56" fmla="*/ 5 w 147"/>
                <a:gd name="T57" fmla="*/ 8 h 146"/>
                <a:gd name="T58" fmla="*/ 6 w 147"/>
                <a:gd name="T59" fmla="*/ 8 h 146"/>
                <a:gd name="T60" fmla="*/ 7 w 147"/>
                <a:gd name="T61" fmla="*/ 7 h 146"/>
                <a:gd name="T62" fmla="*/ 7 w 147"/>
                <a:gd name="T63" fmla="*/ 7 h 146"/>
                <a:gd name="T64" fmla="*/ 8 w 147"/>
                <a:gd name="T65" fmla="*/ 7 h 146"/>
                <a:gd name="T66" fmla="*/ 8 w 147"/>
                <a:gd name="T67" fmla="*/ 6 h 146"/>
                <a:gd name="T68" fmla="*/ 9 w 147"/>
                <a:gd name="T69" fmla="*/ 5 h 146"/>
                <a:gd name="T70" fmla="*/ 9 w 147"/>
                <a:gd name="T71" fmla="*/ 5 h 146"/>
                <a:gd name="T72" fmla="*/ 9 w 147"/>
                <a:gd name="T73" fmla="*/ 4 h 14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47" h="146">
                  <a:moveTo>
                    <a:pt x="147" y="74"/>
                  </a:moveTo>
                  <a:lnTo>
                    <a:pt x="144" y="59"/>
                  </a:lnTo>
                  <a:lnTo>
                    <a:pt x="142" y="47"/>
                  </a:lnTo>
                  <a:lnTo>
                    <a:pt x="136" y="37"/>
                  </a:lnTo>
                  <a:lnTo>
                    <a:pt x="130" y="26"/>
                  </a:lnTo>
                  <a:lnTo>
                    <a:pt x="121" y="17"/>
                  </a:lnTo>
                  <a:lnTo>
                    <a:pt x="110" y="11"/>
                  </a:lnTo>
                  <a:lnTo>
                    <a:pt x="98" y="5"/>
                  </a:lnTo>
                  <a:lnTo>
                    <a:pt x="87" y="3"/>
                  </a:lnTo>
                  <a:lnTo>
                    <a:pt x="73" y="0"/>
                  </a:lnTo>
                  <a:lnTo>
                    <a:pt x="60" y="3"/>
                  </a:lnTo>
                  <a:lnTo>
                    <a:pt x="48" y="5"/>
                  </a:lnTo>
                  <a:lnTo>
                    <a:pt x="37" y="11"/>
                  </a:lnTo>
                  <a:lnTo>
                    <a:pt x="26" y="17"/>
                  </a:lnTo>
                  <a:lnTo>
                    <a:pt x="16" y="26"/>
                  </a:lnTo>
                  <a:lnTo>
                    <a:pt x="11" y="37"/>
                  </a:lnTo>
                  <a:lnTo>
                    <a:pt x="6" y="47"/>
                  </a:lnTo>
                  <a:lnTo>
                    <a:pt x="3" y="59"/>
                  </a:lnTo>
                  <a:lnTo>
                    <a:pt x="0" y="74"/>
                  </a:lnTo>
                  <a:lnTo>
                    <a:pt x="3" y="87"/>
                  </a:lnTo>
                  <a:lnTo>
                    <a:pt x="6" y="99"/>
                  </a:lnTo>
                  <a:lnTo>
                    <a:pt x="11" y="110"/>
                  </a:lnTo>
                  <a:lnTo>
                    <a:pt x="16" y="121"/>
                  </a:lnTo>
                  <a:lnTo>
                    <a:pt x="26" y="129"/>
                  </a:lnTo>
                  <a:lnTo>
                    <a:pt x="37" y="135"/>
                  </a:lnTo>
                  <a:lnTo>
                    <a:pt x="48" y="141"/>
                  </a:lnTo>
                  <a:lnTo>
                    <a:pt x="60" y="144"/>
                  </a:lnTo>
                  <a:lnTo>
                    <a:pt x="73" y="146"/>
                  </a:lnTo>
                  <a:lnTo>
                    <a:pt x="87" y="144"/>
                  </a:lnTo>
                  <a:lnTo>
                    <a:pt x="98" y="141"/>
                  </a:lnTo>
                  <a:lnTo>
                    <a:pt x="110" y="135"/>
                  </a:lnTo>
                  <a:lnTo>
                    <a:pt x="121" y="129"/>
                  </a:lnTo>
                  <a:lnTo>
                    <a:pt x="130" y="121"/>
                  </a:lnTo>
                  <a:lnTo>
                    <a:pt x="136" y="110"/>
                  </a:lnTo>
                  <a:lnTo>
                    <a:pt x="142" y="99"/>
                  </a:lnTo>
                  <a:lnTo>
                    <a:pt x="144" y="87"/>
                  </a:lnTo>
                  <a:lnTo>
                    <a:pt x="147" y="74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41" name="Freeform 47"/>
            <p:cNvSpPr>
              <a:spLocks/>
            </p:cNvSpPr>
            <p:nvPr/>
          </p:nvSpPr>
          <p:spPr bwMode="auto">
            <a:xfrm>
              <a:off x="1714" y="1663"/>
              <a:ext cx="36" cy="33"/>
            </a:xfrm>
            <a:custGeom>
              <a:avLst/>
              <a:gdLst>
                <a:gd name="T0" fmla="*/ 9 w 144"/>
                <a:gd name="T1" fmla="*/ 4 h 147"/>
                <a:gd name="T2" fmla="*/ 9 w 144"/>
                <a:gd name="T3" fmla="*/ 3 h 147"/>
                <a:gd name="T4" fmla="*/ 9 w 144"/>
                <a:gd name="T5" fmla="*/ 2 h 147"/>
                <a:gd name="T6" fmla="*/ 9 w 144"/>
                <a:gd name="T7" fmla="*/ 2 h 147"/>
                <a:gd name="T8" fmla="*/ 8 w 144"/>
                <a:gd name="T9" fmla="*/ 1 h 147"/>
                <a:gd name="T10" fmla="*/ 8 w 144"/>
                <a:gd name="T11" fmla="*/ 1 h 147"/>
                <a:gd name="T12" fmla="*/ 7 w 144"/>
                <a:gd name="T13" fmla="*/ 1 h 147"/>
                <a:gd name="T14" fmla="*/ 6 w 144"/>
                <a:gd name="T15" fmla="*/ 0 h 147"/>
                <a:gd name="T16" fmla="*/ 5 w 144"/>
                <a:gd name="T17" fmla="*/ 0 h 147"/>
                <a:gd name="T18" fmla="*/ 5 w 144"/>
                <a:gd name="T19" fmla="*/ 0 h 147"/>
                <a:gd name="T20" fmla="*/ 4 w 144"/>
                <a:gd name="T21" fmla="*/ 0 h 147"/>
                <a:gd name="T22" fmla="*/ 3 w 144"/>
                <a:gd name="T23" fmla="*/ 0 h 147"/>
                <a:gd name="T24" fmla="*/ 2 w 144"/>
                <a:gd name="T25" fmla="*/ 1 h 147"/>
                <a:gd name="T26" fmla="*/ 2 w 144"/>
                <a:gd name="T27" fmla="*/ 1 h 147"/>
                <a:gd name="T28" fmla="*/ 1 w 144"/>
                <a:gd name="T29" fmla="*/ 1 h 147"/>
                <a:gd name="T30" fmla="*/ 1 w 144"/>
                <a:gd name="T31" fmla="*/ 2 h 147"/>
                <a:gd name="T32" fmla="*/ 0 w 144"/>
                <a:gd name="T33" fmla="*/ 2 h 147"/>
                <a:gd name="T34" fmla="*/ 0 w 144"/>
                <a:gd name="T35" fmla="*/ 3 h 147"/>
                <a:gd name="T36" fmla="*/ 0 w 144"/>
                <a:gd name="T37" fmla="*/ 4 h 147"/>
                <a:gd name="T38" fmla="*/ 0 w 144"/>
                <a:gd name="T39" fmla="*/ 5 h 147"/>
                <a:gd name="T40" fmla="*/ 1 w 144"/>
                <a:gd name="T41" fmla="*/ 6 h 147"/>
                <a:gd name="T42" fmla="*/ 1 w 144"/>
                <a:gd name="T43" fmla="*/ 6 h 147"/>
                <a:gd name="T44" fmla="*/ 2 w 144"/>
                <a:gd name="T45" fmla="*/ 7 h 147"/>
                <a:gd name="T46" fmla="*/ 2 w 144"/>
                <a:gd name="T47" fmla="*/ 7 h 147"/>
                <a:gd name="T48" fmla="*/ 3 w 144"/>
                <a:gd name="T49" fmla="*/ 7 h 147"/>
                <a:gd name="T50" fmla="*/ 4 w 144"/>
                <a:gd name="T51" fmla="*/ 7 h 147"/>
                <a:gd name="T52" fmla="*/ 5 w 144"/>
                <a:gd name="T53" fmla="*/ 7 h 147"/>
                <a:gd name="T54" fmla="*/ 5 w 144"/>
                <a:gd name="T55" fmla="*/ 7 h 147"/>
                <a:gd name="T56" fmla="*/ 6 w 144"/>
                <a:gd name="T57" fmla="*/ 7 h 147"/>
                <a:gd name="T58" fmla="*/ 7 w 144"/>
                <a:gd name="T59" fmla="*/ 7 h 147"/>
                <a:gd name="T60" fmla="*/ 8 w 144"/>
                <a:gd name="T61" fmla="*/ 7 h 147"/>
                <a:gd name="T62" fmla="*/ 8 w 144"/>
                <a:gd name="T63" fmla="*/ 6 h 147"/>
                <a:gd name="T64" fmla="*/ 9 w 144"/>
                <a:gd name="T65" fmla="*/ 6 h 147"/>
                <a:gd name="T66" fmla="*/ 9 w 144"/>
                <a:gd name="T67" fmla="*/ 5 h 147"/>
                <a:gd name="T68" fmla="*/ 9 w 144"/>
                <a:gd name="T69" fmla="*/ 4 h 147"/>
                <a:gd name="T70" fmla="*/ 9 w 144"/>
                <a:gd name="T71" fmla="*/ 4 h 14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44" h="147">
                  <a:moveTo>
                    <a:pt x="144" y="73"/>
                  </a:moveTo>
                  <a:lnTo>
                    <a:pt x="144" y="59"/>
                  </a:lnTo>
                  <a:lnTo>
                    <a:pt x="141" y="48"/>
                  </a:lnTo>
                  <a:lnTo>
                    <a:pt x="136" y="37"/>
                  </a:lnTo>
                  <a:lnTo>
                    <a:pt x="127" y="25"/>
                  </a:lnTo>
                  <a:lnTo>
                    <a:pt x="119" y="17"/>
                  </a:lnTo>
                  <a:lnTo>
                    <a:pt x="107" y="12"/>
                  </a:lnTo>
                  <a:lnTo>
                    <a:pt x="96" y="6"/>
                  </a:lnTo>
                  <a:lnTo>
                    <a:pt x="85" y="2"/>
                  </a:lnTo>
                  <a:lnTo>
                    <a:pt x="73" y="0"/>
                  </a:lnTo>
                  <a:lnTo>
                    <a:pt x="60" y="2"/>
                  </a:lnTo>
                  <a:lnTo>
                    <a:pt x="45" y="6"/>
                  </a:lnTo>
                  <a:lnTo>
                    <a:pt x="33" y="12"/>
                  </a:lnTo>
                  <a:lnTo>
                    <a:pt x="25" y="17"/>
                  </a:lnTo>
                  <a:lnTo>
                    <a:pt x="16" y="25"/>
                  </a:lnTo>
                  <a:lnTo>
                    <a:pt x="8" y="37"/>
                  </a:lnTo>
                  <a:lnTo>
                    <a:pt x="3" y="48"/>
                  </a:lnTo>
                  <a:lnTo>
                    <a:pt x="0" y="59"/>
                  </a:lnTo>
                  <a:lnTo>
                    <a:pt x="0" y="88"/>
                  </a:lnTo>
                  <a:lnTo>
                    <a:pt x="3" y="99"/>
                  </a:lnTo>
                  <a:lnTo>
                    <a:pt x="8" y="111"/>
                  </a:lnTo>
                  <a:lnTo>
                    <a:pt x="16" y="122"/>
                  </a:lnTo>
                  <a:lnTo>
                    <a:pt x="25" y="130"/>
                  </a:lnTo>
                  <a:lnTo>
                    <a:pt x="33" y="136"/>
                  </a:lnTo>
                  <a:lnTo>
                    <a:pt x="45" y="141"/>
                  </a:lnTo>
                  <a:lnTo>
                    <a:pt x="60" y="143"/>
                  </a:lnTo>
                  <a:lnTo>
                    <a:pt x="73" y="147"/>
                  </a:lnTo>
                  <a:lnTo>
                    <a:pt x="85" y="143"/>
                  </a:lnTo>
                  <a:lnTo>
                    <a:pt x="96" y="141"/>
                  </a:lnTo>
                  <a:lnTo>
                    <a:pt x="107" y="136"/>
                  </a:lnTo>
                  <a:lnTo>
                    <a:pt x="119" y="130"/>
                  </a:lnTo>
                  <a:lnTo>
                    <a:pt x="127" y="122"/>
                  </a:lnTo>
                  <a:lnTo>
                    <a:pt x="136" y="111"/>
                  </a:lnTo>
                  <a:lnTo>
                    <a:pt x="141" y="99"/>
                  </a:lnTo>
                  <a:lnTo>
                    <a:pt x="144" y="88"/>
                  </a:lnTo>
                  <a:lnTo>
                    <a:pt x="144" y="73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42" name="Freeform 48"/>
            <p:cNvSpPr>
              <a:spLocks/>
            </p:cNvSpPr>
            <p:nvPr/>
          </p:nvSpPr>
          <p:spPr bwMode="auto">
            <a:xfrm>
              <a:off x="1934" y="1773"/>
              <a:ext cx="36" cy="33"/>
            </a:xfrm>
            <a:custGeom>
              <a:avLst/>
              <a:gdLst>
                <a:gd name="T0" fmla="*/ 9 w 147"/>
                <a:gd name="T1" fmla="*/ 4 h 145"/>
                <a:gd name="T2" fmla="*/ 9 w 147"/>
                <a:gd name="T3" fmla="*/ 3 h 145"/>
                <a:gd name="T4" fmla="*/ 9 w 147"/>
                <a:gd name="T5" fmla="*/ 3 h 145"/>
                <a:gd name="T6" fmla="*/ 8 w 147"/>
                <a:gd name="T7" fmla="*/ 2 h 145"/>
                <a:gd name="T8" fmla="*/ 8 w 147"/>
                <a:gd name="T9" fmla="*/ 1 h 145"/>
                <a:gd name="T10" fmla="*/ 7 w 147"/>
                <a:gd name="T11" fmla="*/ 1 h 145"/>
                <a:gd name="T12" fmla="*/ 7 w 147"/>
                <a:gd name="T13" fmla="*/ 0 h 145"/>
                <a:gd name="T14" fmla="*/ 6 w 147"/>
                <a:gd name="T15" fmla="*/ 0 h 145"/>
                <a:gd name="T16" fmla="*/ 5 w 147"/>
                <a:gd name="T17" fmla="*/ 0 h 145"/>
                <a:gd name="T18" fmla="*/ 3 w 147"/>
                <a:gd name="T19" fmla="*/ 0 h 145"/>
                <a:gd name="T20" fmla="*/ 3 w 147"/>
                <a:gd name="T21" fmla="*/ 0 h 145"/>
                <a:gd name="T22" fmla="*/ 2 w 147"/>
                <a:gd name="T23" fmla="*/ 0 h 145"/>
                <a:gd name="T24" fmla="*/ 1 w 147"/>
                <a:gd name="T25" fmla="*/ 1 h 145"/>
                <a:gd name="T26" fmla="*/ 1 w 147"/>
                <a:gd name="T27" fmla="*/ 1 h 145"/>
                <a:gd name="T28" fmla="*/ 0 w 147"/>
                <a:gd name="T29" fmla="*/ 2 h 145"/>
                <a:gd name="T30" fmla="*/ 0 w 147"/>
                <a:gd name="T31" fmla="*/ 3 h 145"/>
                <a:gd name="T32" fmla="*/ 0 w 147"/>
                <a:gd name="T33" fmla="*/ 3 h 145"/>
                <a:gd name="T34" fmla="*/ 0 w 147"/>
                <a:gd name="T35" fmla="*/ 5 h 145"/>
                <a:gd name="T36" fmla="*/ 0 w 147"/>
                <a:gd name="T37" fmla="*/ 5 h 145"/>
                <a:gd name="T38" fmla="*/ 0 w 147"/>
                <a:gd name="T39" fmla="*/ 6 h 145"/>
                <a:gd name="T40" fmla="*/ 1 w 147"/>
                <a:gd name="T41" fmla="*/ 6 h 145"/>
                <a:gd name="T42" fmla="*/ 1 w 147"/>
                <a:gd name="T43" fmla="*/ 7 h 145"/>
                <a:gd name="T44" fmla="*/ 2 w 147"/>
                <a:gd name="T45" fmla="*/ 7 h 145"/>
                <a:gd name="T46" fmla="*/ 3 w 147"/>
                <a:gd name="T47" fmla="*/ 7 h 145"/>
                <a:gd name="T48" fmla="*/ 3 w 147"/>
                <a:gd name="T49" fmla="*/ 8 h 145"/>
                <a:gd name="T50" fmla="*/ 5 w 147"/>
                <a:gd name="T51" fmla="*/ 8 h 145"/>
                <a:gd name="T52" fmla="*/ 6 w 147"/>
                <a:gd name="T53" fmla="*/ 7 h 145"/>
                <a:gd name="T54" fmla="*/ 7 w 147"/>
                <a:gd name="T55" fmla="*/ 7 h 145"/>
                <a:gd name="T56" fmla="*/ 7 w 147"/>
                <a:gd name="T57" fmla="*/ 7 h 145"/>
                <a:gd name="T58" fmla="*/ 8 w 147"/>
                <a:gd name="T59" fmla="*/ 6 h 145"/>
                <a:gd name="T60" fmla="*/ 8 w 147"/>
                <a:gd name="T61" fmla="*/ 6 h 145"/>
                <a:gd name="T62" fmla="*/ 9 w 147"/>
                <a:gd name="T63" fmla="*/ 5 h 145"/>
                <a:gd name="T64" fmla="*/ 9 w 147"/>
                <a:gd name="T65" fmla="*/ 5 h 145"/>
                <a:gd name="T66" fmla="*/ 9 w 147"/>
                <a:gd name="T67" fmla="*/ 4 h 14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47" h="145">
                  <a:moveTo>
                    <a:pt x="147" y="71"/>
                  </a:moveTo>
                  <a:lnTo>
                    <a:pt x="144" y="59"/>
                  </a:lnTo>
                  <a:lnTo>
                    <a:pt x="141" y="48"/>
                  </a:lnTo>
                  <a:lnTo>
                    <a:pt x="136" y="38"/>
                  </a:lnTo>
                  <a:lnTo>
                    <a:pt x="130" y="26"/>
                  </a:lnTo>
                  <a:lnTo>
                    <a:pt x="119" y="17"/>
                  </a:lnTo>
                  <a:lnTo>
                    <a:pt x="110" y="9"/>
                  </a:lnTo>
                  <a:lnTo>
                    <a:pt x="98" y="4"/>
                  </a:lnTo>
                  <a:lnTo>
                    <a:pt x="85" y="0"/>
                  </a:lnTo>
                  <a:lnTo>
                    <a:pt x="59" y="0"/>
                  </a:lnTo>
                  <a:lnTo>
                    <a:pt x="48" y="4"/>
                  </a:lnTo>
                  <a:lnTo>
                    <a:pt x="37" y="9"/>
                  </a:lnTo>
                  <a:lnTo>
                    <a:pt x="25" y="17"/>
                  </a:lnTo>
                  <a:lnTo>
                    <a:pt x="16" y="26"/>
                  </a:lnTo>
                  <a:lnTo>
                    <a:pt x="8" y="38"/>
                  </a:lnTo>
                  <a:lnTo>
                    <a:pt x="5" y="48"/>
                  </a:lnTo>
                  <a:lnTo>
                    <a:pt x="0" y="59"/>
                  </a:lnTo>
                  <a:lnTo>
                    <a:pt x="0" y="86"/>
                  </a:lnTo>
                  <a:lnTo>
                    <a:pt x="5" y="99"/>
                  </a:lnTo>
                  <a:lnTo>
                    <a:pt x="8" y="111"/>
                  </a:lnTo>
                  <a:lnTo>
                    <a:pt x="16" y="119"/>
                  </a:lnTo>
                  <a:lnTo>
                    <a:pt x="25" y="128"/>
                  </a:lnTo>
                  <a:lnTo>
                    <a:pt x="37" y="136"/>
                  </a:lnTo>
                  <a:lnTo>
                    <a:pt x="48" y="141"/>
                  </a:lnTo>
                  <a:lnTo>
                    <a:pt x="59" y="145"/>
                  </a:lnTo>
                  <a:lnTo>
                    <a:pt x="85" y="145"/>
                  </a:lnTo>
                  <a:lnTo>
                    <a:pt x="98" y="141"/>
                  </a:lnTo>
                  <a:lnTo>
                    <a:pt x="110" y="136"/>
                  </a:lnTo>
                  <a:lnTo>
                    <a:pt x="119" y="128"/>
                  </a:lnTo>
                  <a:lnTo>
                    <a:pt x="130" y="119"/>
                  </a:lnTo>
                  <a:lnTo>
                    <a:pt x="136" y="111"/>
                  </a:lnTo>
                  <a:lnTo>
                    <a:pt x="141" y="99"/>
                  </a:lnTo>
                  <a:lnTo>
                    <a:pt x="144" y="86"/>
                  </a:lnTo>
                  <a:lnTo>
                    <a:pt x="147" y="71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43" name="Freeform 49"/>
            <p:cNvSpPr>
              <a:spLocks/>
            </p:cNvSpPr>
            <p:nvPr/>
          </p:nvSpPr>
          <p:spPr bwMode="auto">
            <a:xfrm>
              <a:off x="1947" y="1773"/>
              <a:ext cx="36" cy="33"/>
            </a:xfrm>
            <a:custGeom>
              <a:avLst/>
              <a:gdLst>
                <a:gd name="T0" fmla="*/ 9 w 143"/>
                <a:gd name="T1" fmla="*/ 4 h 145"/>
                <a:gd name="T2" fmla="*/ 9 w 143"/>
                <a:gd name="T3" fmla="*/ 3 h 145"/>
                <a:gd name="T4" fmla="*/ 9 w 143"/>
                <a:gd name="T5" fmla="*/ 3 h 145"/>
                <a:gd name="T6" fmla="*/ 9 w 143"/>
                <a:gd name="T7" fmla="*/ 2 h 145"/>
                <a:gd name="T8" fmla="*/ 8 w 143"/>
                <a:gd name="T9" fmla="*/ 1 h 145"/>
                <a:gd name="T10" fmla="*/ 8 w 143"/>
                <a:gd name="T11" fmla="*/ 1 h 145"/>
                <a:gd name="T12" fmla="*/ 7 w 143"/>
                <a:gd name="T13" fmla="*/ 0 h 145"/>
                <a:gd name="T14" fmla="*/ 6 w 143"/>
                <a:gd name="T15" fmla="*/ 0 h 145"/>
                <a:gd name="T16" fmla="*/ 5 w 143"/>
                <a:gd name="T17" fmla="*/ 0 h 145"/>
                <a:gd name="T18" fmla="*/ 4 w 143"/>
                <a:gd name="T19" fmla="*/ 0 h 145"/>
                <a:gd name="T20" fmla="*/ 3 w 143"/>
                <a:gd name="T21" fmla="*/ 0 h 145"/>
                <a:gd name="T22" fmla="*/ 2 w 143"/>
                <a:gd name="T23" fmla="*/ 0 h 145"/>
                <a:gd name="T24" fmla="*/ 2 w 143"/>
                <a:gd name="T25" fmla="*/ 1 h 145"/>
                <a:gd name="T26" fmla="*/ 1 w 143"/>
                <a:gd name="T27" fmla="*/ 1 h 145"/>
                <a:gd name="T28" fmla="*/ 1 w 143"/>
                <a:gd name="T29" fmla="*/ 2 h 145"/>
                <a:gd name="T30" fmla="*/ 0 w 143"/>
                <a:gd name="T31" fmla="*/ 3 h 145"/>
                <a:gd name="T32" fmla="*/ 0 w 143"/>
                <a:gd name="T33" fmla="*/ 3 h 145"/>
                <a:gd name="T34" fmla="*/ 0 w 143"/>
                <a:gd name="T35" fmla="*/ 5 h 145"/>
                <a:gd name="T36" fmla="*/ 0 w 143"/>
                <a:gd name="T37" fmla="*/ 5 h 145"/>
                <a:gd name="T38" fmla="*/ 1 w 143"/>
                <a:gd name="T39" fmla="*/ 6 h 145"/>
                <a:gd name="T40" fmla="*/ 1 w 143"/>
                <a:gd name="T41" fmla="*/ 6 h 145"/>
                <a:gd name="T42" fmla="*/ 2 w 143"/>
                <a:gd name="T43" fmla="*/ 7 h 145"/>
                <a:gd name="T44" fmla="*/ 2 w 143"/>
                <a:gd name="T45" fmla="*/ 7 h 145"/>
                <a:gd name="T46" fmla="*/ 3 w 143"/>
                <a:gd name="T47" fmla="*/ 7 h 145"/>
                <a:gd name="T48" fmla="*/ 4 w 143"/>
                <a:gd name="T49" fmla="*/ 8 h 145"/>
                <a:gd name="T50" fmla="*/ 5 w 143"/>
                <a:gd name="T51" fmla="*/ 8 h 145"/>
                <a:gd name="T52" fmla="*/ 6 w 143"/>
                <a:gd name="T53" fmla="*/ 7 h 145"/>
                <a:gd name="T54" fmla="*/ 7 w 143"/>
                <a:gd name="T55" fmla="*/ 7 h 145"/>
                <a:gd name="T56" fmla="*/ 8 w 143"/>
                <a:gd name="T57" fmla="*/ 7 h 145"/>
                <a:gd name="T58" fmla="*/ 8 w 143"/>
                <a:gd name="T59" fmla="*/ 6 h 145"/>
                <a:gd name="T60" fmla="*/ 9 w 143"/>
                <a:gd name="T61" fmla="*/ 6 h 145"/>
                <a:gd name="T62" fmla="*/ 9 w 143"/>
                <a:gd name="T63" fmla="*/ 5 h 145"/>
                <a:gd name="T64" fmla="*/ 9 w 143"/>
                <a:gd name="T65" fmla="*/ 5 h 145"/>
                <a:gd name="T66" fmla="*/ 9 w 143"/>
                <a:gd name="T67" fmla="*/ 4 h 14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43" h="145">
                  <a:moveTo>
                    <a:pt x="143" y="71"/>
                  </a:moveTo>
                  <a:lnTo>
                    <a:pt x="143" y="59"/>
                  </a:lnTo>
                  <a:lnTo>
                    <a:pt x="141" y="48"/>
                  </a:lnTo>
                  <a:lnTo>
                    <a:pt x="135" y="38"/>
                  </a:lnTo>
                  <a:lnTo>
                    <a:pt x="126" y="26"/>
                  </a:lnTo>
                  <a:lnTo>
                    <a:pt x="118" y="17"/>
                  </a:lnTo>
                  <a:lnTo>
                    <a:pt x="109" y="9"/>
                  </a:lnTo>
                  <a:lnTo>
                    <a:pt x="99" y="4"/>
                  </a:lnTo>
                  <a:lnTo>
                    <a:pt x="84" y="0"/>
                  </a:lnTo>
                  <a:lnTo>
                    <a:pt x="59" y="0"/>
                  </a:lnTo>
                  <a:lnTo>
                    <a:pt x="48" y="4"/>
                  </a:lnTo>
                  <a:lnTo>
                    <a:pt x="36" y="9"/>
                  </a:lnTo>
                  <a:lnTo>
                    <a:pt x="25" y="17"/>
                  </a:lnTo>
                  <a:lnTo>
                    <a:pt x="17" y="26"/>
                  </a:lnTo>
                  <a:lnTo>
                    <a:pt x="8" y="38"/>
                  </a:lnTo>
                  <a:lnTo>
                    <a:pt x="2" y="48"/>
                  </a:lnTo>
                  <a:lnTo>
                    <a:pt x="0" y="59"/>
                  </a:lnTo>
                  <a:lnTo>
                    <a:pt x="0" y="86"/>
                  </a:lnTo>
                  <a:lnTo>
                    <a:pt x="2" y="99"/>
                  </a:lnTo>
                  <a:lnTo>
                    <a:pt x="8" y="111"/>
                  </a:lnTo>
                  <a:lnTo>
                    <a:pt x="17" y="119"/>
                  </a:lnTo>
                  <a:lnTo>
                    <a:pt x="25" y="128"/>
                  </a:lnTo>
                  <a:lnTo>
                    <a:pt x="36" y="136"/>
                  </a:lnTo>
                  <a:lnTo>
                    <a:pt x="48" y="141"/>
                  </a:lnTo>
                  <a:lnTo>
                    <a:pt x="59" y="145"/>
                  </a:lnTo>
                  <a:lnTo>
                    <a:pt x="84" y="145"/>
                  </a:lnTo>
                  <a:lnTo>
                    <a:pt x="99" y="141"/>
                  </a:lnTo>
                  <a:lnTo>
                    <a:pt x="109" y="136"/>
                  </a:lnTo>
                  <a:lnTo>
                    <a:pt x="118" y="128"/>
                  </a:lnTo>
                  <a:lnTo>
                    <a:pt x="126" y="119"/>
                  </a:lnTo>
                  <a:lnTo>
                    <a:pt x="135" y="111"/>
                  </a:lnTo>
                  <a:lnTo>
                    <a:pt x="141" y="99"/>
                  </a:lnTo>
                  <a:lnTo>
                    <a:pt x="143" y="86"/>
                  </a:lnTo>
                  <a:lnTo>
                    <a:pt x="143" y="71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44" name="Freeform 50"/>
            <p:cNvSpPr>
              <a:spLocks/>
            </p:cNvSpPr>
            <p:nvPr/>
          </p:nvSpPr>
          <p:spPr bwMode="auto">
            <a:xfrm>
              <a:off x="2166" y="1885"/>
              <a:ext cx="37" cy="33"/>
            </a:xfrm>
            <a:custGeom>
              <a:avLst/>
              <a:gdLst>
                <a:gd name="T0" fmla="*/ 9 w 146"/>
                <a:gd name="T1" fmla="*/ 4 h 143"/>
                <a:gd name="T2" fmla="*/ 9 w 146"/>
                <a:gd name="T3" fmla="*/ 3 h 143"/>
                <a:gd name="T4" fmla="*/ 9 w 146"/>
                <a:gd name="T5" fmla="*/ 2 h 143"/>
                <a:gd name="T6" fmla="*/ 9 w 146"/>
                <a:gd name="T7" fmla="*/ 2 h 143"/>
                <a:gd name="T8" fmla="*/ 8 w 146"/>
                <a:gd name="T9" fmla="*/ 1 h 143"/>
                <a:gd name="T10" fmla="*/ 8 w 146"/>
                <a:gd name="T11" fmla="*/ 1 h 143"/>
                <a:gd name="T12" fmla="*/ 7 w 146"/>
                <a:gd name="T13" fmla="*/ 0 h 143"/>
                <a:gd name="T14" fmla="*/ 6 w 146"/>
                <a:gd name="T15" fmla="*/ 0 h 143"/>
                <a:gd name="T16" fmla="*/ 6 w 146"/>
                <a:gd name="T17" fmla="*/ 0 h 143"/>
                <a:gd name="T18" fmla="*/ 4 w 146"/>
                <a:gd name="T19" fmla="*/ 0 h 143"/>
                <a:gd name="T20" fmla="*/ 3 w 146"/>
                <a:gd name="T21" fmla="*/ 0 h 143"/>
                <a:gd name="T22" fmla="*/ 2 w 146"/>
                <a:gd name="T23" fmla="*/ 0 h 143"/>
                <a:gd name="T24" fmla="*/ 2 w 146"/>
                <a:gd name="T25" fmla="*/ 1 h 143"/>
                <a:gd name="T26" fmla="*/ 1 w 146"/>
                <a:gd name="T27" fmla="*/ 1 h 143"/>
                <a:gd name="T28" fmla="*/ 1 w 146"/>
                <a:gd name="T29" fmla="*/ 2 h 143"/>
                <a:gd name="T30" fmla="*/ 0 w 146"/>
                <a:gd name="T31" fmla="*/ 2 h 143"/>
                <a:gd name="T32" fmla="*/ 0 w 146"/>
                <a:gd name="T33" fmla="*/ 3 h 143"/>
                <a:gd name="T34" fmla="*/ 0 w 146"/>
                <a:gd name="T35" fmla="*/ 4 h 143"/>
                <a:gd name="T36" fmla="*/ 0 w 146"/>
                <a:gd name="T37" fmla="*/ 4 h 143"/>
                <a:gd name="T38" fmla="*/ 0 w 146"/>
                <a:gd name="T39" fmla="*/ 5 h 143"/>
                <a:gd name="T40" fmla="*/ 1 w 146"/>
                <a:gd name="T41" fmla="*/ 6 h 143"/>
                <a:gd name="T42" fmla="*/ 1 w 146"/>
                <a:gd name="T43" fmla="*/ 6 h 143"/>
                <a:gd name="T44" fmla="*/ 2 w 146"/>
                <a:gd name="T45" fmla="*/ 7 h 143"/>
                <a:gd name="T46" fmla="*/ 2 w 146"/>
                <a:gd name="T47" fmla="*/ 7 h 143"/>
                <a:gd name="T48" fmla="*/ 3 w 146"/>
                <a:gd name="T49" fmla="*/ 7 h 143"/>
                <a:gd name="T50" fmla="*/ 4 w 146"/>
                <a:gd name="T51" fmla="*/ 8 h 143"/>
                <a:gd name="T52" fmla="*/ 6 w 146"/>
                <a:gd name="T53" fmla="*/ 8 h 143"/>
                <a:gd name="T54" fmla="*/ 6 w 146"/>
                <a:gd name="T55" fmla="*/ 7 h 143"/>
                <a:gd name="T56" fmla="*/ 7 w 146"/>
                <a:gd name="T57" fmla="*/ 7 h 143"/>
                <a:gd name="T58" fmla="*/ 8 w 146"/>
                <a:gd name="T59" fmla="*/ 7 h 143"/>
                <a:gd name="T60" fmla="*/ 8 w 146"/>
                <a:gd name="T61" fmla="*/ 6 h 143"/>
                <a:gd name="T62" fmla="*/ 9 w 146"/>
                <a:gd name="T63" fmla="*/ 6 h 143"/>
                <a:gd name="T64" fmla="*/ 9 w 146"/>
                <a:gd name="T65" fmla="*/ 5 h 143"/>
                <a:gd name="T66" fmla="*/ 9 w 146"/>
                <a:gd name="T67" fmla="*/ 4 h 143"/>
                <a:gd name="T68" fmla="*/ 9 w 146"/>
                <a:gd name="T69" fmla="*/ 4 h 1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46" h="143">
                  <a:moveTo>
                    <a:pt x="146" y="70"/>
                  </a:moveTo>
                  <a:lnTo>
                    <a:pt x="143" y="59"/>
                  </a:lnTo>
                  <a:lnTo>
                    <a:pt x="141" y="44"/>
                  </a:lnTo>
                  <a:lnTo>
                    <a:pt x="135" y="33"/>
                  </a:lnTo>
                  <a:lnTo>
                    <a:pt x="129" y="25"/>
                  </a:lnTo>
                  <a:lnTo>
                    <a:pt x="120" y="17"/>
                  </a:lnTo>
                  <a:lnTo>
                    <a:pt x="109" y="8"/>
                  </a:lnTo>
                  <a:lnTo>
                    <a:pt x="99" y="2"/>
                  </a:lnTo>
                  <a:lnTo>
                    <a:pt x="87" y="0"/>
                  </a:lnTo>
                  <a:lnTo>
                    <a:pt x="59" y="0"/>
                  </a:lnTo>
                  <a:lnTo>
                    <a:pt x="48" y="2"/>
                  </a:lnTo>
                  <a:lnTo>
                    <a:pt x="36" y="8"/>
                  </a:lnTo>
                  <a:lnTo>
                    <a:pt x="25" y="17"/>
                  </a:lnTo>
                  <a:lnTo>
                    <a:pt x="17" y="25"/>
                  </a:lnTo>
                  <a:lnTo>
                    <a:pt x="11" y="33"/>
                  </a:lnTo>
                  <a:lnTo>
                    <a:pt x="5" y="44"/>
                  </a:lnTo>
                  <a:lnTo>
                    <a:pt x="2" y="59"/>
                  </a:lnTo>
                  <a:lnTo>
                    <a:pt x="0" y="70"/>
                  </a:lnTo>
                  <a:lnTo>
                    <a:pt x="2" y="84"/>
                  </a:lnTo>
                  <a:lnTo>
                    <a:pt x="5" y="96"/>
                  </a:lnTo>
                  <a:lnTo>
                    <a:pt x="11" y="107"/>
                  </a:lnTo>
                  <a:lnTo>
                    <a:pt x="17" y="118"/>
                  </a:lnTo>
                  <a:lnTo>
                    <a:pt x="25" y="126"/>
                  </a:lnTo>
                  <a:lnTo>
                    <a:pt x="36" y="135"/>
                  </a:lnTo>
                  <a:lnTo>
                    <a:pt x="48" y="138"/>
                  </a:lnTo>
                  <a:lnTo>
                    <a:pt x="59" y="143"/>
                  </a:lnTo>
                  <a:lnTo>
                    <a:pt x="87" y="143"/>
                  </a:lnTo>
                  <a:lnTo>
                    <a:pt x="99" y="138"/>
                  </a:lnTo>
                  <a:lnTo>
                    <a:pt x="109" y="135"/>
                  </a:lnTo>
                  <a:lnTo>
                    <a:pt x="120" y="126"/>
                  </a:lnTo>
                  <a:lnTo>
                    <a:pt x="129" y="118"/>
                  </a:lnTo>
                  <a:lnTo>
                    <a:pt x="135" y="107"/>
                  </a:lnTo>
                  <a:lnTo>
                    <a:pt x="141" y="96"/>
                  </a:lnTo>
                  <a:lnTo>
                    <a:pt x="143" y="84"/>
                  </a:lnTo>
                  <a:lnTo>
                    <a:pt x="146" y="70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45" name="Freeform 51"/>
            <p:cNvSpPr>
              <a:spLocks/>
            </p:cNvSpPr>
            <p:nvPr/>
          </p:nvSpPr>
          <p:spPr bwMode="auto">
            <a:xfrm>
              <a:off x="2346" y="1961"/>
              <a:ext cx="37" cy="33"/>
            </a:xfrm>
            <a:custGeom>
              <a:avLst/>
              <a:gdLst>
                <a:gd name="T0" fmla="*/ 9 w 146"/>
                <a:gd name="T1" fmla="*/ 4 h 146"/>
                <a:gd name="T2" fmla="*/ 9 w 146"/>
                <a:gd name="T3" fmla="*/ 3 h 146"/>
                <a:gd name="T4" fmla="*/ 9 w 146"/>
                <a:gd name="T5" fmla="*/ 2 h 146"/>
                <a:gd name="T6" fmla="*/ 9 w 146"/>
                <a:gd name="T7" fmla="*/ 2 h 146"/>
                <a:gd name="T8" fmla="*/ 8 w 146"/>
                <a:gd name="T9" fmla="*/ 1 h 146"/>
                <a:gd name="T10" fmla="*/ 8 w 146"/>
                <a:gd name="T11" fmla="*/ 1 h 146"/>
                <a:gd name="T12" fmla="*/ 7 w 146"/>
                <a:gd name="T13" fmla="*/ 0 h 146"/>
                <a:gd name="T14" fmla="*/ 6 w 146"/>
                <a:gd name="T15" fmla="*/ 0 h 146"/>
                <a:gd name="T16" fmla="*/ 6 w 146"/>
                <a:gd name="T17" fmla="*/ 0 h 146"/>
                <a:gd name="T18" fmla="*/ 5 w 146"/>
                <a:gd name="T19" fmla="*/ 0 h 146"/>
                <a:gd name="T20" fmla="*/ 4 w 146"/>
                <a:gd name="T21" fmla="*/ 0 h 146"/>
                <a:gd name="T22" fmla="*/ 3 w 146"/>
                <a:gd name="T23" fmla="*/ 0 h 146"/>
                <a:gd name="T24" fmla="*/ 2 w 146"/>
                <a:gd name="T25" fmla="*/ 0 h 146"/>
                <a:gd name="T26" fmla="*/ 2 w 146"/>
                <a:gd name="T27" fmla="*/ 1 h 146"/>
                <a:gd name="T28" fmla="*/ 1 w 146"/>
                <a:gd name="T29" fmla="*/ 1 h 146"/>
                <a:gd name="T30" fmla="*/ 1 w 146"/>
                <a:gd name="T31" fmla="*/ 2 h 146"/>
                <a:gd name="T32" fmla="*/ 0 w 146"/>
                <a:gd name="T33" fmla="*/ 2 h 146"/>
                <a:gd name="T34" fmla="*/ 0 w 146"/>
                <a:gd name="T35" fmla="*/ 3 h 146"/>
                <a:gd name="T36" fmla="*/ 0 w 146"/>
                <a:gd name="T37" fmla="*/ 4 h 146"/>
                <a:gd name="T38" fmla="*/ 0 w 146"/>
                <a:gd name="T39" fmla="*/ 5 h 146"/>
                <a:gd name="T40" fmla="*/ 0 w 146"/>
                <a:gd name="T41" fmla="*/ 5 h 146"/>
                <a:gd name="T42" fmla="*/ 1 w 146"/>
                <a:gd name="T43" fmla="*/ 6 h 146"/>
                <a:gd name="T44" fmla="*/ 1 w 146"/>
                <a:gd name="T45" fmla="*/ 6 h 146"/>
                <a:gd name="T46" fmla="*/ 2 w 146"/>
                <a:gd name="T47" fmla="*/ 7 h 146"/>
                <a:gd name="T48" fmla="*/ 2 w 146"/>
                <a:gd name="T49" fmla="*/ 7 h 146"/>
                <a:gd name="T50" fmla="*/ 3 w 146"/>
                <a:gd name="T51" fmla="*/ 7 h 146"/>
                <a:gd name="T52" fmla="*/ 4 w 146"/>
                <a:gd name="T53" fmla="*/ 7 h 146"/>
                <a:gd name="T54" fmla="*/ 6 w 146"/>
                <a:gd name="T55" fmla="*/ 7 h 146"/>
                <a:gd name="T56" fmla="*/ 6 w 146"/>
                <a:gd name="T57" fmla="*/ 7 h 146"/>
                <a:gd name="T58" fmla="*/ 7 w 146"/>
                <a:gd name="T59" fmla="*/ 7 h 146"/>
                <a:gd name="T60" fmla="*/ 8 w 146"/>
                <a:gd name="T61" fmla="*/ 7 h 146"/>
                <a:gd name="T62" fmla="*/ 8 w 146"/>
                <a:gd name="T63" fmla="*/ 6 h 146"/>
                <a:gd name="T64" fmla="*/ 9 w 146"/>
                <a:gd name="T65" fmla="*/ 6 h 146"/>
                <a:gd name="T66" fmla="*/ 9 w 146"/>
                <a:gd name="T67" fmla="*/ 5 h 146"/>
                <a:gd name="T68" fmla="*/ 9 w 146"/>
                <a:gd name="T69" fmla="*/ 5 h 146"/>
                <a:gd name="T70" fmla="*/ 9 w 146"/>
                <a:gd name="T71" fmla="*/ 4 h 14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46" h="146">
                  <a:moveTo>
                    <a:pt x="146" y="74"/>
                  </a:moveTo>
                  <a:lnTo>
                    <a:pt x="143" y="62"/>
                  </a:lnTo>
                  <a:lnTo>
                    <a:pt x="141" y="48"/>
                  </a:lnTo>
                  <a:lnTo>
                    <a:pt x="135" y="36"/>
                  </a:lnTo>
                  <a:lnTo>
                    <a:pt x="129" y="28"/>
                  </a:lnTo>
                  <a:lnTo>
                    <a:pt x="120" y="17"/>
                  </a:lnTo>
                  <a:lnTo>
                    <a:pt x="109" y="11"/>
                  </a:lnTo>
                  <a:lnTo>
                    <a:pt x="99" y="5"/>
                  </a:lnTo>
                  <a:lnTo>
                    <a:pt x="87" y="3"/>
                  </a:lnTo>
                  <a:lnTo>
                    <a:pt x="72" y="0"/>
                  </a:lnTo>
                  <a:lnTo>
                    <a:pt x="59" y="3"/>
                  </a:lnTo>
                  <a:lnTo>
                    <a:pt x="47" y="5"/>
                  </a:lnTo>
                  <a:lnTo>
                    <a:pt x="36" y="11"/>
                  </a:lnTo>
                  <a:lnTo>
                    <a:pt x="25" y="17"/>
                  </a:lnTo>
                  <a:lnTo>
                    <a:pt x="17" y="28"/>
                  </a:lnTo>
                  <a:lnTo>
                    <a:pt x="11" y="36"/>
                  </a:lnTo>
                  <a:lnTo>
                    <a:pt x="5" y="48"/>
                  </a:lnTo>
                  <a:lnTo>
                    <a:pt x="2" y="62"/>
                  </a:lnTo>
                  <a:lnTo>
                    <a:pt x="0" y="74"/>
                  </a:lnTo>
                  <a:lnTo>
                    <a:pt x="2" y="87"/>
                  </a:lnTo>
                  <a:lnTo>
                    <a:pt x="5" y="99"/>
                  </a:lnTo>
                  <a:lnTo>
                    <a:pt x="11" y="110"/>
                  </a:lnTo>
                  <a:lnTo>
                    <a:pt x="17" y="121"/>
                  </a:lnTo>
                  <a:lnTo>
                    <a:pt x="25" y="129"/>
                  </a:lnTo>
                  <a:lnTo>
                    <a:pt x="36" y="138"/>
                  </a:lnTo>
                  <a:lnTo>
                    <a:pt x="47" y="141"/>
                  </a:lnTo>
                  <a:lnTo>
                    <a:pt x="59" y="146"/>
                  </a:lnTo>
                  <a:lnTo>
                    <a:pt x="87" y="146"/>
                  </a:lnTo>
                  <a:lnTo>
                    <a:pt x="99" y="141"/>
                  </a:lnTo>
                  <a:lnTo>
                    <a:pt x="109" y="138"/>
                  </a:lnTo>
                  <a:lnTo>
                    <a:pt x="120" y="129"/>
                  </a:lnTo>
                  <a:lnTo>
                    <a:pt x="129" y="121"/>
                  </a:lnTo>
                  <a:lnTo>
                    <a:pt x="135" y="110"/>
                  </a:lnTo>
                  <a:lnTo>
                    <a:pt x="141" y="99"/>
                  </a:lnTo>
                  <a:lnTo>
                    <a:pt x="143" y="87"/>
                  </a:lnTo>
                  <a:lnTo>
                    <a:pt x="146" y="74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46" name="Freeform 52"/>
            <p:cNvSpPr>
              <a:spLocks/>
            </p:cNvSpPr>
            <p:nvPr/>
          </p:nvSpPr>
          <p:spPr bwMode="auto">
            <a:xfrm>
              <a:off x="2346" y="1961"/>
              <a:ext cx="37" cy="33"/>
            </a:xfrm>
            <a:custGeom>
              <a:avLst/>
              <a:gdLst>
                <a:gd name="T0" fmla="*/ 9 w 146"/>
                <a:gd name="T1" fmla="*/ 4 h 146"/>
                <a:gd name="T2" fmla="*/ 9 w 146"/>
                <a:gd name="T3" fmla="*/ 3 h 146"/>
                <a:gd name="T4" fmla="*/ 9 w 146"/>
                <a:gd name="T5" fmla="*/ 2 h 146"/>
                <a:gd name="T6" fmla="*/ 9 w 146"/>
                <a:gd name="T7" fmla="*/ 2 h 146"/>
                <a:gd name="T8" fmla="*/ 8 w 146"/>
                <a:gd name="T9" fmla="*/ 1 h 146"/>
                <a:gd name="T10" fmla="*/ 8 w 146"/>
                <a:gd name="T11" fmla="*/ 1 h 146"/>
                <a:gd name="T12" fmla="*/ 7 w 146"/>
                <a:gd name="T13" fmla="*/ 0 h 146"/>
                <a:gd name="T14" fmla="*/ 6 w 146"/>
                <a:gd name="T15" fmla="*/ 0 h 146"/>
                <a:gd name="T16" fmla="*/ 6 w 146"/>
                <a:gd name="T17" fmla="*/ 0 h 146"/>
                <a:gd name="T18" fmla="*/ 5 w 146"/>
                <a:gd name="T19" fmla="*/ 0 h 146"/>
                <a:gd name="T20" fmla="*/ 4 w 146"/>
                <a:gd name="T21" fmla="*/ 0 h 146"/>
                <a:gd name="T22" fmla="*/ 3 w 146"/>
                <a:gd name="T23" fmla="*/ 0 h 146"/>
                <a:gd name="T24" fmla="*/ 2 w 146"/>
                <a:gd name="T25" fmla="*/ 0 h 146"/>
                <a:gd name="T26" fmla="*/ 2 w 146"/>
                <a:gd name="T27" fmla="*/ 1 h 146"/>
                <a:gd name="T28" fmla="*/ 1 w 146"/>
                <a:gd name="T29" fmla="*/ 1 h 146"/>
                <a:gd name="T30" fmla="*/ 1 w 146"/>
                <a:gd name="T31" fmla="*/ 2 h 146"/>
                <a:gd name="T32" fmla="*/ 0 w 146"/>
                <a:gd name="T33" fmla="*/ 2 h 146"/>
                <a:gd name="T34" fmla="*/ 0 w 146"/>
                <a:gd name="T35" fmla="*/ 3 h 146"/>
                <a:gd name="T36" fmla="*/ 0 w 146"/>
                <a:gd name="T37" fmla="*/ 4 h 146"/>
                <a:gd name="T38" fmla="*/ 0 w 146"/>
                <a:gd name="T39" fmla="*/ 5 h 146"/>
                <a:gd name="T40" fmla="*/ 0 w 146"/>
                <a:gd name="T41" fmla="*/ 5 h 146"/>
                <a:gd name="T42" fmla="*/ 1 w 146"/>
                <a:gd name="T43" fmla="*/ 6 h 146"/>
                <a:gd name="T44" fmla="*/ 1 w 146"/>
                <a:gd name="T45" fmla="*/ 6 h 146"/>
                <a:gd name="T46" fmla="*/ 2 w 146"/>
                <a:gd name="T47" fmla="*/ 7 h 146"/>
                <a:gd name="T48" fmla="*/ 2 w 146"/>
                <a:gd name="T49" fmla="*/ 7 h 146"/>
                <a:gd name="T50" fmla="*/ 3 w 146"/>
                <a:gd name="T51" fmla="*/ 7 h 146"/>
                <a:gd name="T52" fmla="*/ 4 w 146"/>
                <a:gd name="T53" fmla="*/ 7 h 146"/>
                <a:gd name="T54" fmla="*/ 6 w 146"/>
                <a:gd name="T55" fmla="*/ 7 h 146"/>
                <a:gd name="T56" fmla="*/ 6 w 146"/>
                <a:gd name="T57" fmla="*/ 7 h 146"/>
                <a:gd name="T58" fmla="*/ 7 w 146"/>
                <a:gd name="T59" fmla="*/ 7 h 146"/>
                <a:gd name="T60" fmla="*/ 8 w 146"/>
                <a:gd name="T61" fmla="*/ 7 h 146"/>
                <a:gd name="T62" fmla="*/ 8 w 146"/>
                <a:gd name="T63" fmla="*/ 6 h 146"/>
                <a:gd name="T64" fmla="*/ 9 w 146"/>
                <a:gd name="T65" fmla="*/ 6 h 146"/>
                <a:gd name="T66" fmla="*/ 9 w 146"/>
                <a:gd name="T67" fmla="*/ 5 h 146"/>
                <a:gd name="T68" fmla="*/ 9 w 146"/>
                <a:gd name="T69" fmla="*/ 5 h 146"/>
                <a:gd name="T70" fmla="*/ 9 w 146"/>
                <a:gd name="T71" fmla="*/ 4 h 14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46" h="146">
                  <a:moveTo>
                    <a:pt x="146" y="74"/>
                  </a:moveTo>
                  <a:lnTo>
                    <a:pt x="143" y="62"/>
                  </a:lnTo>
                  <a:lnTo>
                    <a:pt x="141" y="48"/>
                  </a:lnTo>
                  <a:lnTo>
                    <a:pt x="135" y="36"/>
                  </a:lnTo>
                  <a:lnTo>
                    <a:pt x="129" y="28"/>
                  </a:lnTo>
                  <a:lnTo>
                    <a:pt x="120" y="17"/>
                  </a:lnTo>
                  <a:lnTo>
                    <a:pt x="109" y="11"/>
                  </a:lnTo>
                  <a:lnTo>
                    <a:pt x="99" y="5"/>
                  </a:lnTo>
                  <a:lnTo>
                    <a:pt x="87" y="3"/>
                  </a:lnTo>
                  <a:lnTo>
                    <a:pt x="72" y="0"/>
                  </a:lnTo>
                  <a:lnTo>
                    <a:pt x="59" y="3"/>
                  </a:lnTo>
                  <a:lnTo>
                    <a:pt x="47" y="5"/>
                  </a:lnTo>
                  <a:lnTo>
                    <a:pt x="36" y="11"/>
                  </a:lnTo>
                  <a:lnTo>
                    <a:pt x="25" y="17"/>
                  </a:lnTo>
                  <a:lnTo>
                    <a:pt x="17" y="28"/>
                  </a:lnTo>
                  <a:lnTo>
                    <a:pt x="11" y="36"/>
                  </a:lnTo>
                  <a:lnTo>
                    <a:pt x="5" y="48"/>
                  </a:lnTo>
                  <a:lnTo>
                    <a:pt x="2" y="62"/>
                  </a:lnTo>
                  <a:lnTo>
                    <a:pt x="0" y="74"/>
                  </a:lnTo>
                  <a:lnTo>
                    <a:pt x="2" y="87"/>
                  </a:lnTo>
                  <a:lnTo>
                    <a:pt x="5" y="99"/>
                  </a:lnTo>
                  <a:lnTo>
                    <a:pt x="11" y="110"/>
                  </a:lnTo>
                  <a:lnTo>
                    <a:pt x="17" y="121"/>
                  </a:lnTo>
                  <a:lnTo>
                    <a:pt x="25" y="129"/>
                  </a:lnTo>
                  <a:lnTo>
                    <a:pt x="36" y="138"/>
                  </a:lnTo>
                  <a:lnTo>
                    <a:pt x="47" y="141"/>
                  </a:lnTo>
                  <a:lnTo>
                    <a:pt x="59" y="146"/>
                  </a:lnTo>
                  <a:lnTo>
                    <a:pt x="87" y="146"/>
                  </a:lnTo>
                  <a:lnTo>
                    <a:pt x="99" y="141"/>
                  </a:lnTo>
                  <a:lnTo>
                    <a:pt x="109" y="138"/>
                  </a:lnTo>
                  <a:lnTo>
                    <a:pt x="120" y="129"/>
                  </a:lnTo>
                  <a:lnTo>
                    <a:pt x="129" y="121"/>
                  </a:lnTo>
                  <a:lnTo>
                    <a:pt x="135" y="110"/>
                  </a:lnTo>
                  <a:lnTo>
                    <a:pt x="141" y="99"/>
                  </a:lnTo>
                  <a:lnTo>
                    <a:pt x="143" y="87"/>
                  </a:lnTo>
                  <a:lnTo>
                    <a:pt x="146" y="74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47" name="Freeform 53"/>
            <p:cNvSpPr>
              <a:spLocks/>
            </p:cNvSpPr>
            <p:nvPr/>
          </p:nvSpPr>
          <p:spPr bwMode="auto">
            <a:xfrm>
              <a:off x="2486" y="2058"/>
              <a:ext cx="37" cy="34"/>
            </a:xfrm>
            <a:custGeom>
              <a:avLst/>
              <a:gdLst>
                <a:gd name="T0" fmla="*/ 9 w 147"/>
                <a:gd name="T1" fmla="*/ 4 h 147"/>
                <a:gd name="T2" fmla="*/ 9 w 147"/>
                <a:gd name="T3" fmla="*/ 3 h 147"/>
                <a:gd name="T4" fmla="*/ 9 w 147"/>
                <a:gd name="T5" fmla="*/ 3 h 147"/>
                <a:gd name="T6" fmla="*/ 9 w 147"/>
                <a:gd name="T7" fmla="*/ 2 h 147"/>
                <a:gd name="T8" fmla="*/ 8 w 147"/>
                <a:gd name="T9" fmla="*/ 1 h 147"/>
                <a:gd name="T10" fmla="*/ 8 w 147"/>
                <a:gd name="T11" fmla="*/ 1 h 147"/>
                <a:gd name="T12" fmla="*/ 7 w 147"/>
                <a:gd name="T13" fmla="*/ 1 h 147"/>
                <a:gd name="T14" fmla="*/ 6 w 147"/>
                <a:gd name="T15" fmla="*/ 0 h 147"/>
                <a:gd name="T16" fmla="*/ 6 w 147"/>
                <a:gd name="T17" fmla="*/ 0 h 147"/>
                <a:gd name="T18" fmla="*/ 5 w 147"/>
                <a:gd name="T19" fmla="*/ 0 h 147"/>
                <a:gd name="T20" fmla="*/ 4 w 147"/>
                <a:gd name="T21" fmla="*/ 0 h 147"/>
                <a:gd name="T22" fmla="*/ 3 w 147"/>
                <a:gd name="T23" fmla="*/ 0 h 147"/>
                <a:gd name="T24" fmla="*/ 2 w 147"/>
                <a:gd name="T25" fmla="*/ 1 h 147"/>
                <a:gd name="T26" fmla="*/ 2 w 147"/>
                <a:gd name="T27" fmla="*/ 1 h 147"/>
                <a:gd name="T28" fmla="*/ 1 w 147"/>
                <a:gd name="T29" fmla="*/ 1 h 147"/>
                <a:gd name="T30" fmla="*/ 1 w 147"/>
                <a:gd name="T31" fmla="*/ 2 h 147"/>
                <a:gd name="T32" fmla="*/ 1 w 147"/>
                <a:gd name="T33" fmla="*/ 3 h 147"/>
                <a:gd name="T34" fmla="*/ 0 w 147"/>
                <a:gd name="T35" fmla="*/ 3 h 147"/>
                <a:gd name="T36" fmla="*/ 0 w 147"/>
                <a:gd name="T37" fmla="*/ 4 h 147"/>
                <a:gd name="T38" fmla="*/ 0 w 147"/>
                <a:gd name="T39" fmla="*/ 5 h 147"/>
                <a:gd name="T40" fmla="*/ 1 w 147"/>
                <a:gd name="T41" fmla="*/ 5 h 147"/>
                <a:gd name="T42" fmla="*/ 1 w 147"/>
                <a:gd name="T43" fmla="*/ 6 h 147"/>
                <a:gd name="T44" fmla="*/ 1 w 147"/>
                <a:gd name="T45" fmla="*/ 6 h 147"/>
                <a:gd name="T46" fmla="*/ 2 w 147"/>
                <a:gd name="T47" fmla="*/ 7 h 147"/>
                <a:gd name="T48" fmla="*/ 2 w 147"/>
                <a:gd name="T49" fmla="*/ 7 h 147"/>
                <a:gd name="T50" fmla="*/ 3 w 147"/>
                <a:gd name="T51" fmla="*/ 8 h 147"/>
                <a:gd name="T52" fmla="*/ 4 w 147"/>
                <a:gd name="T53" fmla="*/ 8 h 147"/>
                <a:gd name="T54" fmla="*/ 5 w 147"/>
                <a:gd name="T55" fmla="*/ 8 h 147"/>
                <a:gd name="T56" fmla="*/ 6 w 147"/>
                <a:gd name="T57" fmla="*/ 8 h 147"/>
                <a:gd name="T58" fmla="*/ 6 w 147"/>
                <a:gd name="T59" fmla="*/ 8 h 147"/>
                <a:gd name="T60" fmla="*/ 7 w 147"/>
                <a:gd name="T61" fmla="*/ 7 h 147"/>
                <a:gd name="T62" fmla="*/ 8 w 147"/>
                <a:gd name="T63" fmla="*/ 7 h 147"/>
                <a:gd name="T64" fmla="*/ 8 w 147"/>
                <a:gd name="T65" fmla="*/ 6 h 147"/>
                <a:gd name="T66" fmla="*/ 9 w 147"/>
                <a:gd name="T67" fmla="*/ 6 h 147"/>
                <a:gd name="T68" fmla="*/ 9 w 147"/>
                <a:gd name="T69" fmla="*/ 5 h 147"/>
                <a:gd name="T70" fmla="*/ 9 w 147"/>
                <a:gd name="T71" fmla="*/ 5 h 147"/>
                <a:gd name="T72" fmla="*/ 9 w 147"/>
                <a:gd name="T73" fmla="*/ 4 h 14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47" h="147">
                  <a:moveTo>
                    <a:pt x="147" y="74"/>
                  </a:moveTo>
                  <a:lnTo>
                    <a:pt x="145" y="60"/>
                  </a:lnTo>
                  <a:lnTo>
                    <a:pt x="141" y="49"/>
                  </a:lnTo>
                  <a:lnTo>
                    <a:pt x="135" y="38"/>
                  </a:lnTo>
                  <a:lnTo>
                    <a:pt x="130" y="27"/>
                  </a:lnTo>
                  <a:lnTo>
                    <a:pt x="122" y="18"/>
                  </a:lnTo>
                  <a:lnTo>
                    <a:pt x="110" y="12"/>
                  </a:lnTo>
                  <a:lnTo>
                    <a:pt x="99" y="6"/>
                  </a:lnTo>
                  <a:lnTo>
                    <a:pt x="88" y="4"/>
                  </a:lnTo>
                  <a:lnTo>
                    <a:pt x="74" y="0"/>
                  </a:lnTo>
                  <a:lnTo>
                    <a:pt x="59" y="4"/>
                  </a:lnTo>
                  <a:lnTo>
                    <a:pt x="48" y="6"/>
                  </a:lnTo>
                  <a:lnTo>
                    <a:pt x="36" y="12"/>
                  </a:lnTo>
                  <a:lnTo>
                    <a:pt x="25" y="18"/>
                  </a:lnTo>
                  <a:lnTo>
                    <a:pt x="17" y="27"/>
                  </a:lnTo>
                  <a:lnTo>
                    <a:pt x="11" y="38"/>
                  </a:lnTo>
                  <a:lnTo>
                    <a:pt x="6" y="49"/>
                  </a:lnTo>
                  <a:lnTo>
                    <a:pt x="3" y="60"/>
                  </a:lnTo>
                  <a:lnTo>
                    <a:pt x="0" y="74"/>
                  </a:lnTo>
                  <a:lnTo>
                    <a:pt x="3" y="88"/>
                  </a:lnTo>
                  <a:lnTo>
                    <a:pt x="6" y="99"/>
                  </a:lnTo>
                  <a:lnTo>
                    <a:pt x="11" y="111"/>
                  </a:lnTo>
                  <a:lnTo>
                    <a:pt x="17" y="122"/>
                  </a:lnTo>
                  <a:lnTo>
                    <a:pt x="25" y="131"/>
                  </a:lnTo>
                  <a:lnTo>
                    <a:pt x="36" y="137"/>
                  </a:lnTo>
                  <a:lnTo>
                    <a:pt x="48" y="141"/>
                  </a:lnTo>
                  <a:lnTo>
                    <a:pt x="59" y="145"/>
                  </a:lnTo>
                  <a:lnTo>
                    <a:pt x="74" y="147"/>
                  </a:lnTo>
                  <a:lnTo>
                    <a:pt x="88" y="145"/>
                  </a:lnTo>
                  <a:lnTo>
                    <a:pt x="99" y="141"/>
                  </a:lnTo>
                  <a:lnTo>
                    <a:pt x="110" y="137"/>
                  </a:lnTo>
                  <a:lnTo>
                    <a:pt x="122" y="131"/>
                  </a:lnTo>
                  <a:lnTo>
                    <a:pt x="130" y="122"/>
                  </a:lnTo>
                  <a:lnTo>
                    <a:pt x="135" y="111"/>
                  </a:lnTo>
                  <a:lnTo>
                    <a:pt x="141" y="99"/>
                  </a:lnTo>
                  <a:lnTo>
                    <a:pt x="145" y="88"/>
                  </a:lnTo>
                  <a:lnTo>
                    <a:pt x="147" y="74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48" name="Freeform 54"/>
            <p:cNvSpPr>
              <a:spLocks/>
            </p:cNvSpPr>
            <p:nvPr/>
          </p:nvSpPr>
          <p:spPr bwMode="auto">
            <a:xfrm>
              <a:off x="2499" y="2058"/>
              <a:ext cx="37" cy="34"/>
            </a:xfrm>
            <a:custGeom>
              <a:avLst/>
              <a:gdLst>
                <a:gd name="T0" fmla="*/ 9 w 146"/>
                <a:gd name="T1" fmla="*/ 4 h 147"/>
                <a:gd name="T2" fmla="*/ 9 w 146"/>
                <a:gd name="T3" fmla="*/ 3 h 147"/>
                <a:gd name="T4" fmla="*/ 9 w 146"/>
                <a:gd name="T5" fmla="*/ 3 h 147"/>
                <a:gd name="T6" fmla="*/ 9 w 146"/>
                <a:gd name="T7" fmla="*/ 2 h 147"/>
                <a:gd name="T8" fmla="*/ 8 w 146"/>
                <a:gd name="T9" fmla="*/ 1 h 147"/>
                <a:gd name="T10" fmla="*/ 8 w 146"/>
                <a:gd name="T11" fmla="*/ 1 h 147"/>
                <a:gd name="T12" fmla="*/ 7 w 146"/>
                <a:gd name="T13" fmla="*/ 1 h 147"/>
                <a:gd name="T14" fmla="*/ 6 w 146"/>
                <a:gd name="T15" fmla="*/ 0 h 147"/>
                <a:gd name="T16" fmla="*/ 6 w 146"/>
                <a:gd name="T17" fmla="*/ 0 h 147"/>
                <a:gd name="T18" fmla="*/ 5 w 146"/>
                <a:gd name="T19" fmla="*/ 0 h 147"/>
                <a:gd name="T20" fmla="*/ 4 w 146"/>
                <a:gd name="T21" fmla="*/ 0 h 147"/>
                <a:gd name="T22" fmla="*/ 3 w 146"/>
                <a:gd name="T23" fmla="*/ 0 h 147"/>
                <a:gd name="T24" fmla="*/ 2 w 146"/>
                <a:gd name="T25" fmla="*/ 1 h 147"/>
                <a:gd name="T26" fmla="*/ 2 w 146"/>
                <a:gd name="T27" fmla="*/ 1 h 147"/>
                <a:gd name="T28" fmla="*/ 1 w 146"/>
                <a:gd name="T29" fmla="*/ 1 h 147"/>
                <a:gd name="T30" fmla="*/ 1 w 146"/>
                <a:gd name="T31" fmla="*/ 2 h 147"/>
                <a:gd name="T32" fmla="*/ 0 w 146"/>
                <a:gd name="T33" fmla="*/ 3 h 147"/>
                <a:gd name="T34" fmla="*/ 0 w 146"/>
                <a:gd name="T35" fmla="*/ 3 h 147"/>
                <a:gd name="T36" fmla="*/ 0 w 146"/>
                <a:gd name="T37" fmla="*/ 4 h 147"/>
                <a:gd name="T38" fmla="*/ 0 w 146"/>
                <a:gd name="T39" fmla="*/ 5 h 147"/>
                <a:gd name="T40" fmla="*/ 0 w 146"/>
                <a:gd name="T41" fmla="*/ 5 h 147"/>
                <a:gd name="T42" fmla="*/ 1 w 146"/>
                <a:gd name="T43" fmla="*/ 6 h 147"/>
                <a:gd name="T44" fmla="*/ 1 w 146"/>
                <a:gd name="T45" fmla="*/ 6 h 147"/>
                <a:gd name="T46" fmla="*/ 2 w 146"/>
                <a:gd name="T47" fmla="*/ 7 h 147"/>
                <a:gd name="T48" fmla="*/ 2 w 146"/>
                <a:gd name="T49" fmla="*/ 7 h 147"/>
                <a:gd name="T50" fmla="*/ 3 w 146"/>
                <a:gd name="T51" fmla="*/ 8 h 147"/>
                <a:gd name="T52" fmla="*/ 4 w 146"/>
                <a:gd name="T53" fmla="*/ 8 h 147"/>
                <a:gd name="T54" fmla="*/ 5 w 146"/>
                <a:gd name="T55" fmla="*/ 8 h 147"/>
                <a:gd name="T56" fmla="*/ 6 w 146"/>
                <a:gd name="T57" fmla="*/ 8 h 147"/>
                <a:gd name="T58" fmla="*/ 6 w 146"/>
                <a:gd name="T59" fmla="*/ 8 h 147"/>
                <a:gd name="T60" fmla="*/ 7 w 146"/>
                <a:gd name="T61" fmla="*/ 7 h 147"/>
                <a:gd name="T62" fmla="*/ 8 w 146"/>
                <a:gd name="T63" fmla="*/ 7 h 147"/>
                <a:gd name="T64" fmla="*/ 8 w 146"/>
                <a:gd name="T65" fmla="*/ 6 h 147"/>
                <a:gd name="T66" fmla="*/ 9 w 146"/>
                <a:gd name="T67" fmla="*/ 6 h 147"/>
                <a:gd name="T68" fmla="*/ 9 w 146"/>
                <a:gd name="T69" fmla="*/ 5 h 147"/>
                <a:gd name="T70" fmla="*/ 9 w 146"/>
                <a:gd name="T71" fmla="*/ 5 h 147"/>
                <a:gd name="T72" fmla="*/ 9 w 146"/>
                <a:gd name="T73" fmla="*/ 4 h 14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46" h="147">
                  <a:moveTo>
                    <a:pt x="146" y="74"/>
                  </a:moveTo>
                  <a:lnTo>
                    <a:pt x="144" y="60"/>
                  </a:lnTo>
                  <a:lnTo>
                    <a:pt x="141" y="49"/>
                  </a:lnTo>
                  <a:lnTo>
                    <a:pt x="135" y="38"/>
                  </a:lnTo>
                  <a:lnTo>
                    <a:pt x="129" y="27"/>
                  </a:lnTo>
                  <a:lnTo>
                    <a:pt x="121" y="18"/>
                  </a:lnTo>
                  <a:lnTo>
                    <a:pt x="110" y="12"/>
                  </a:lnTo>
                  <a:lnTo>
                    <a:pt x="98" y="6"/>
                  </a:lnTo>
                  <a:lnTo>
                    <a:pt x="87" y="4"/>
                  </a:lnTo>
                  <a:lnTo>
                    <a:pt x="73" y="0"/>
                  </a:lnTo>
                  <a:lnTo>
                    <a:pt x="59" y="4"/>
                  </a:lnTo>
                  <a:lnTo>
                    <a:pt x="47" y="6"/>
                  </a:lnTo>
                  <a:lnTo>
                    <a:pt x="37" y="12"/>
                  </a:lnTo>
                  <a:lnTo>
                    <a:pt x="26" y="18"/>
                  </a:lnTo>
                  <a:lnTo>
                    <a:pt x="17" y="27"/>
                  </a:lnTo>
                  <a:lnTo>
                    <a:pt x="11" y="38"/>
                  </a:lnTo>
                  <a:lnTo>
                    <a:pt x="5" y="49"/>
                  </a:lnTo>
                  <a:lnTo>
                    <a:pt x="3" y="60"/>
                  </a:lnTo>
                  <a:lnTo>
                    <a:pt x="0" y="74"/>
                  </a:lnTo>
                  <a:lnTo>
                    <a:pt x="3" y="88"/>
                  </a:lnTo>
                  <a:lnTo>
                    <a:pt x="5" y="99"/>
                  </a:lnTo>
                  <a:lnTo>
                    <a:pt x="11" y="111"/>
                  </a:lnTo>
                  <a:lnTo>
                    <a:pt x="17" y="122"/>
                  </a:lnTo>
                  <a:lnTo>
                    <a:pt x="26" y="131"/>
                  </a:lnTo>
                  <a:lnTo>
                    <a:pt x="37" y="137"/>
                  </a:lnTo>
                  <a:lnTo>
                    <a:pt x="47" y="141"/>
                  </a:lnTo>
                  <a:lnTo>
                    <a:pt x="59" y="145"/>
                  </a:lnTo>
                  <a:lnTo>
                    <a:pt x="73" y="147"/>
                  </a:lnTo>
                  <a:lnTo>
                    <a:pt x="87" y="145"/>
                  </a:lnTo>
                  <a:lnTo>
                    <a:pt x="98" y="141"/>
                  </a:lnTo>
                  <a:lnTo>
                    <a:pt x="110" y="137"/>
                  </a:lnTo>
                  <a:lnTo>
                    <a:pt x="121" y="131"/>
                  </a:lnTo>
                  <a:lnTo>
                    <a:pt x="129" y="122"/>
                  </a:lnTo>
                  <a:lnTo>
                    <a:pt x="135" y="111"/>
                  </a:lnTo>
                  <a:lnTo>
                    <a:pt x="141" y="99"/>
                  </a:lnTo>
                  <a:lnTo>
                    <a:pt x="144" y="88"/>
                  </a:lnTo>
                  <a:lnTo>
                    <a:pt x="146" y="74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49" name="Freeform 55"/>
            <p:cNvSpPr>
              <a:spLocks/>
            </p:cNvSpPr>
            <p:nvPr/>
          </p:nvSpPr>
          <p:spPr bwMode="auto">
            <a:xfrm>
              <a:off x="2579" y="2079"/>
              <a:ext cx="37" cy="32"/>
            </a:xfrm>
            <a:custGeom>
              <a:avLst/>
              <a:gdLst>
                <a:gd name="T0" fmla="*/ 9 w 147"/>
                <a:gd name="T1" fmla="*/ 3 h 147"/>
                <a:gd name="T2" fmla="*/ 9 w 147"/>
                <a:gd name="T3" fmla="*/ 3 h 147"/>
                <a:gd name="T4" fmla="*/ 9 w 147"/>
                <a:gd name="T5" fmla="*/ 2 h 147"/>
                <a:gd name="T6" fmla="*/ 9 w 147"/>
                <a:gd name="T7" fmla="*/ 2 h 147"/>
                <a:gd name="T8" fmla="*/ 8 w 147"/>
                <a:gd name="T9" fmla="*/ 1 h 147"/>
                <a:gd name="T10" fmla="*/ 8 w 147"/>
                <a:gd name="T11" fmla="*/ 1 h 147"/>
                <a:gd name="T12" fmla="*/ 7 w 147"/>
                <a:gd name="T13" fmla="*/ 0 h 147"/>
                <a:gd name="T14" fmla="*/ 6 w 147"/>
                <a:gd name="T15" fmla="*/ 0 h 147"/>
                <a:gd name="T16" fmla="*/ 6 w 147"/>
                <a:gd name="T17" fmla="*/ 0 h 147"/>
                <a:gd name="T18" fmla="*/ 5 w 147"/>
                <a:gd name="T19" fmla="*/ 0 h 147"/>
                <a:gd name="T20" fmla="*/ 4 w 147"/>
                <a:gd name="T21" fmla="*/ 0 h 147"/>
                <a:gd name="T22" fmla="*/ 3 w 147"/>
                <a:gd name="T23" fmla="*/ 0 h 147"/>
                <a:gd name="T24" fmla="*/ 2 w 147"/>
                <a:gd name="T25" fmla="*/ 0 h 147"/>
                <a:gd name="T26" fmla="*/ 2 w 147"/>
                <a:gd name="T27" fmla="*/ 1 h 147"/>
                <a:gd name="T28" fmla="*/ 1 w 147"/>
                <a:gd name="T29" fmla="*/ 1 h 147"/>
                <a:gd name="T30" fmla="*/ 1 w 147"/>
                <a:gd name="T31" fmla="*/ 2 h 147"/>
                <a:gd name="T32" fmla="*/ 1 w 147"/>
                <a:gd name="T33" fmla="*/ 2 h 147"/>
                <a:gd name="T34" fmla="*/ 0 w 147"/>
                <a:gd name="T35" fmla="*/ 3 h 147"/>
                <a:gd name="T36" fmla="*/ 0 w 147"/>
                <a:gd name="T37" fmla="*/ 3 h 147"/>
                <a:gd name="T38" fmla="*/ 0 w 147"/>
                <a:gd name="T39" fmla="*/ 4 h 147"/>
                <a:gd name="T40" fmla="*/ 1 w 147"/>
                <a:gd name="T41" fmla="*/ 5 h 147"/>
                <a:gd name="T42" fmla="*/ 1 w 147"/>
                <a:gd name="T43" fmla="*/ 5 h 147"/>
                <a:gd name="T44" fmla="*/ 1 w 147"/>
                <a:gd name="T45" fmla="*/ 6 h 147"/>
                <a:gd name="T46" fmla="*/ 2 w 147"/>
                <a:gd name="T47" fmla="*/ 6 h 147"/>
                <a:gd name="T48" fmla="*/ 2 w 147"/>
                <a:gd name="T49" fmla="*/ 7 h 147"/>
                <a:gd name="T50" fmla="*/ 3 w 147"/>
                <a:gd name="T51" fmla="*/ 7 h 147"/>
                <a:gd name="T52" fmla="*/ 4 w 147"/>
                <a:gd name="T53" fmla="*/ 7 h 147"/>
                <a:gd name="T54" fmla="*/ 6 w 147"/>
                <a:gd name="T55" fmla="*/ 7 h 147"/>
                <a:gd name="T56" fmla="*/ 6 w 147"/>
                <a:gd name="T57" fmla="*/ 7 h 147"/>
                <a:gd name="T58" fmla="*/ 7 w 147"/>
                <a:gd name="T59" fmla="*/ 7 h 147"/>
                <a:gd name="T60" fmla="*/ 8 w 147"/>
                <a:gd name="T61" fmla="*/ 6 h 147"/>
                <a:gd name="T62" fmla="*/ 8 w 147"/>
                <a:gd name="T63" fmla="*/ 6 h 147"/>
                <a:gd name="T64" fmla="*/ 9 w 147"/>
                <a:gd name="T65" fmla="*/ 5 h 147"/>
                <a:gd name="T66" fmla="*/ 9 w 147"/>
                <a:gd name="T67" fmla="*/ 5 h 147"/>
                <a:gd name="T68" fmla="*/ 9 w 147"/>
                <a:gd name="T69" fmla="*/ 4 h 147"/>
                <a:gd name="T70" fmla="*/ 9 w 147"/>
                <a:gd name="T71" fmla="*/ 3 h 14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47" h="147">
                  <a:moveTo>
                    <a:pt x="147" y="74"/>
                  </a:moveTo>
                  <a:lnTo>
                    <a:pt x="147" y="63"/>
                  </a:lnTo>
                  <a:lnTo>
                    <a:pt x="141" y="49"/>
                  </a:lnTo>
                  <a:lnTo>
                    <a:pt x="138" y="38"/>
                  </a:lnTo>
                  <a:lnTo>
                    <a:pt x="130" y="28"/>
                  </a:lnTo>
                  <a:lnTo>
                    <a:pt x="122" y="17"/>
                  </a:lnTo>
                  <a:lnTo>
                    <a:pt x="110" y="11"/>
                  </a:lnTo>
                  <a:lnTo>
                    <a:pt x="99" y="6"/>
                  </a:lnTo>
                  <a:lnTo>
                    <a:pt x="88" y="3"/>
                  </a:lnTo>
                  <a:lnTo>
                    <a:pt x="73" y="0"/>
                  </a:lnTo>
                  <a:lnTo>
                    <a:pt x="62" y="3"/>
                  </a:lnTo>
                  <a:lnTo>
                    <a:pt x="48" y="6"/>
                  </a:lnTo>
                  <a:lnTo>
                    <a:pt x="36" y="11"/>
                  </a:lnTo>
                  <a:lnTo>
                    <a:pt x="29" y="17"/>
                  </a:lnTo>
                  <a:lnTo>
                    <a:pt x="17" y="28"/>
                  </a:lnTo>
                  <a:lnTo>
                    <a:pt x="11" y="38"/>
                  </a:lnTo>
                  <a:lnTo>
                    <a:pt x="6" y="49"/>
                  </a:lnTo>
                  <a:lnTo>
                    <a:pt x="2" y="63"/>
                  </a:lnTo>
                  <a:lnTo>
                    <a:pt x="0" y="74"/>
                  </a:lnTo>
                  <a:lnTo>
                    <a:pt x="2" y="88"/>
                  </a:lnTo>
                  <a:lnTo>
                    <a:pt x="6" y="99"/>
                  </a:lnTo>
                  <a:lnTo>
                    <a:pt x="11" y="110"/>
                  </a:lnTo>
                  <a:lnTo>
                    <a:pt x="17" y="122"/>
                  </a:lnTo>
                  <a:lnTo>
                    <a:pt x="29" y="131"/>
                  </a:lnTo>
                  <a:lnTo>
                    <a:pt x="36" y="139"/>
                  </a:lnTo>
                  <a:lnTo>
                    <a:pt x="48" y="141"/>
                  </a:lnTo>
                  <a:lnTo>
                    <a:pt x="62" y="147"/>
                  </a:lnTo>
                  <a:lnTo>
                    <a:pt x="88" y="147"/>
                  </a:lnTo>
                  <a:lnTo>
                    <a:pt x="99" y="141"/>
                  </a:lnTo>
                  <a:lnTo>
                    <a:pt x="110" y="139"/>
                  </a:lnTo>
                  <a:lnTo>
                    <a:pt x="122" y="131"/>
                  </a:lnTo>
                  <a:lnTo>
                    <a:pt x="130" y="122"/>
                  </a:lnTo>
                  <a:lnTo>
                    <a:pt x="138" y="110"/>
                  </a:lnTo>
                  <a:lnTo>
                    <a:pt x="141" y="99"/>
                  </a:lnTo>
                  <a:lnTo>
                    <a:pt x="147" y="88"/>
                  </a:lnTo>
                  <a:lnTo>
                    <a:pt x="147" y="74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50" name="Freeform 56"/>
            <p:cNvSpPr>
              <a:spLocks/>
            </p:cNvSpPr>
            <p:nvPr/>
          </p:nvSpPr>
          <p:spPr bwMode="auto">
            <a:xfrm>
              <a:off x="2646" y="2099"/>
              <a:ext cx="36" cy="33"/>
            </a:xfrm>
            <a:custGeom>
              <a:avLst/>
              <a:gdLst>
                <a:gd name="T0" fmla="*/ 9 w 144"/>
                <a:gd name="T1" fmla="*/ 4 h 147"/>
                <a:gd name="T2" fmla="*/ 9 w 144"/>
                <a:gd name="T3" fmla="*/ 3 h 147"/>
                <a:gd name="T4" fmla="*/ 9 w 144"/>
                <a:gd name="T5" fmla="*/ 2 h 147"/>
                <a:gd name="T6" fmla="*/ 9 w 144"/>
                <a:gd name="T7" fmla="*/ 2 h 147"/>
                <a:gd name="T8" fmla="*/ 8 w 144"/>
                <a:gd name="T9" fmla="*/ 1 h 147"/>
                <a:gd name="T10" fmla="*/ 8 w 144"/>
                <a:gd name="T11" fmla="*/ 1 h 147"/>
                <a:gd name="T12" fmla="*/ 7 w 144"/>
                <a:gd name="T13" fmla="*/ 0 h 147"/>
                <a:gd name="T14" fmla="*/ 6 w 144"/>
                <a:gd name="T15" fmla="*/ 0 h 147"/>
                <a:gd name="T16" fmla="*/ 5 w 144"/>
                <a:gd name="T17" fmla="*/ 0 h 147"/>
                <a:gd name="T18" fmla="*/ 5 w 144"/>
                <a:gd name="T19" fmla="*/ 0 h 147"/>
                <a:gd name="T20" fmla="*/ 4 w 144"/>
                <a:gd name="T21" fmla="*/ 0 h 147"/>
                <a:gd name="T22" fmla="*/ 3 w 144"/>
                <a:gd name="T23" fmla="*/ 0 h 147"/>
                <a:gd name="T24" fmla="*/ 2 w 144"/>
                <a:gd name="T25" fmla="*/ 0 h 147"/>
                <a:gd name="T26" fmla="*/ 2 w 144"/>
                <a:gd name="T27" fmla="*/ 1 h 147"/>
                <a:gd name="T28" fmla="*/ 1 w 144"/>
                <a:gd name="T29" fmla="*/ 1 h 147"/>
                <a:gd name="T30" fmla="*/ 1 w 144"/>
                <a:gd name="T31" fmla="*/ 2 h 147"/>
                <a:gd name="T32" fmla="*/ 0 w 144"/>
                <a:gd name="T33" fmla="*/ 2 h 147"/>
                <a:gd name="T34" fmla="*/ 0 w 144"/>
                <a:gd name="T35" fmla="*/ 3 h 147"/>
                <a:gd name="T36" fmla="*/ 0 w 144"/>
                <a:gd name="T37" fmla="*/ 4 h 147"/>
                <a:gd name="T38" fmla="*/ 0 w 144"/>
                <a:gd name="T39" fmla="*/ 5 h 147"/>
                <a:gd name="T40" fmla="*/ 1 w 144"/>
                <a:gd name="T41" fmla="*/ 6 h 147"/>
                <a:gd name="T42" fmla="*/ 1 w 144"/>
                <a:gd name="T43" fmla="*/ 6 h 147"/>
                <a:gd name="T44" fmla="*/ 2 w 144"/>
                <a:gd name="T45" fmla="*/ 7 h 147"/>
                <a:gd name="T46" fmla="*/ 2 w 144"/>
                <a:gd name="T47" fmla="*/ 7 h 147"/>
                <a:gd name="T48" fmla="*/ 3 w 144"/>
                <a:gd name="T49" fmla="*/ 7 h 147"/>
                <a:gd name="T50" fmla="*/ 4 w 144"/>
                <a:gd name="T51" fmla="*/ 7 h 147"/>
                <a:gd name="T52" fmla="*/ 5 w 144"/>
                <a:gd name="T53" fmla="*/ 7 h 147"/>
                <a:gd name="T54" fmla="*/ 5 w 144"/>
                <a:gd name="T55" fmla="*/ 7 h 147"/>
                <a:gd name="T56" fmla="*/ 6 w 144"/>
                <a:gd name="T57" fmla="*/ 7 h 147"/>
                <a:gd name="T58" fmla="*/ 7 w 144"/>
                <a:gd name="T59" fmla="*/ 7 h 147"/>
                <a:gd name="T60" fmla="*/ 8 w 144"/>
                <a:gd name="T61" fmla="*/ 7 h 147"/>
                <a:gd name="T62" fmla="*/ 8 w 144"/>
                <a:gd name="T63" fmla="*/ 6 h 147"/>
                <a:gd name="T64" fmla="*/ 9 w 144"/>
                <a:gd name="T65" fmla="*/ 6 h 147"/>
                <a:gd name="T66" fmla="*/ 9 w 144"/>
                <a:gd name="T67" fmla="*/ 5 h 147"/>
                <a:gd name="T68" fmla="*/ 9 w 144"/>
                <a:gd name="T69" fmla="*/ 4 h 147"/>
                <a:gd name="T70" fmla="*/ 9 w 144"/>
                <a:gd name="T71" fmla="*/ 4 h 14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44" h="147">
                  <a:moveTo>
                    <a:pt x="144" y="73"/>
                  </a:moveTo>
                  <a:lnTo>
                    <a:pt x="144" y="59"/>
                  </a:lnTo>
                  <a:lnTo>
                    <a:pt x="142" y="48"/>
                  </a:lnTo>
                  <a:lnTo>
                    <a:pt x="136" y="36"/>
                  </a:lnTo>
                  <a:lnTo>
                    <a:pt x="127" y="25"/>
                  </a:lnTo>
                  <a:lnTo>
                    <a:pt x="119" y="17"/>
                  </a:lnTo>
                  <a:lnTo>
                    <a:pt x="110" y="11"/>
                  </a:lnTo>
                  <a:lnTo>
                    <a:pt x="98" y="6"/>
                  </a:lnTo>
                  <a:lnTo>
                    <a:pt x="85" y="2"/>
                  </a:lnTo>
                  <a:lnTo>
                    <a:pt x="73" y="0"/>
                  </a:lnTo>
                  <a:lnTo>
                    <a:pt x="60" y="2"/>
                  </a:lnTo>
                  <a:lnTo>
                    <a:pt x="48" y="6"/>
                  </a:lnTo>
                  <a:lnTo>
                    <a:pt x="37" y="11"/>
                  </a:lnTo>
                  <a:lnTo>
                    <a:pt x="26" y="17"/>
                  </a:lnTo>
                  <a:lnTo>
                    <a:pt x="18" y="25"/>
                  </a:lnTo>
                  <a:lnTo>
                    <a:pt x="8" y="36"/>
                  </a:lnTo>
                  <a:lnTo>
                    <a:pt x="3" y="48"/>
                  </a:lnTo>
                  <a:lnTo>
                    <a:pt x="0" y="59"/>
                  </a:lnTo>
                  <a:lnTo>
                    <a:pt x="0" y="88"/>
                  </a:lnTo>
                  <a:lnTo>
                    <a:pt x="3" y="99"/>
                  </a:lnTo>
                  <a:lnTo>
                    <a:pt x="8" y="110"/>
                  </a:lnTo>
                  <a:lnTo>
                    <a:pt x="18" y="121"/>
                  </a:lnTo>
                  <a:lnTo>
                    <a:pt x="26" y="130"/>
                  </a:lnTo>
                  <a:lnTo>
                    <a:pt x="37" y="135"/>
                  </a:lnTo>
                  <a:lnTo>
                    <a:pt x="48" y="141"/>
                  </a:lnTo>
                  <a:lnTo>
                    <a:pt x="60" y="143"/>
                  </a:lnTo>
                  <a:lnTo>
                    <a:pt x="73" y="147"/>
                  </a:lnTo>
                  <a:lnTo>
                    <a:pt x="85" y="143"/>
                  </a:lnTo>
                  <a:lnTo>
                    <a:pt x="98" y="141"/>
                  </a:lnTo>
                  <a:lnTo>
                    <a:pt x="110" y="135"/>
                  </a:lnTo>
                  <a:lnTo>
                    <a:pt x="119" y="130"/>
                  </a:lnTo>
                  <a:lnTo>
                    <a:pt x="127" y="121"/>
                  </a:lnTo>
                  <a:lnTo>
                    <a:pt x="136" y="110"/>
                  </a:lnTo>
                  <a:lnTo>
                    <a:pt x="142" y="99"/>
                  </a:lnTo>
                  <a:lnTo>
                    <a:pt x="144" y="88"/>
                  </a:lnTo>
                  <a:lnTo>
                    <a:pt x="144" y="73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51" name="Freeform 57"/>
            <p:cNvSpPr>
              <a:spLocks/>
            </p:cNvSpPr>
            <p:nvPr/>
          </p:nvSpPr>
          <p:spPr bwMode="auto">
            <a:xfrm>
              <a:off x="2666" y="2120"/>
              <a:ext cx="37" cy="33"/>
            </a:xfrm>
            <a:custGeom>
              <a:avLst/>
              <a:gdLst>
                <a:gd name="T0" fmla="*/ 9 w 147"/>
                <a:gd name="T1" fmla="*/ 4 h 144"/>
                <a:gd name="T2" fmla="*/ 9 w 147"/>
                <a:gd name="T3" fmla="*/ 3 h 144"/>
                <a:gd name="T4" fmla="*/ 9 w 147"/>
                <a:gd name="T5" fmla="*/ 2 h 144"/>
                <a:gd name="T6" fmla="*/ 9 w 147"/>
                <a:gd name="T7" fmla="*/ 2 h 144"/>
                <a:gd name="T8" fmla="*/ 8 w 147"/>
                <a:gd name="T9" fmla="*/ 1 h 144"/>
                <a:gd name="T10" fmla="*/ 8 w 147"/>
                <a:gd name="T11" fmla="*/ 1 h 144"/>
                <a:gd name="T12" fmla="*/ 7 w 147"/>
                <a:gd name="T13" fmla="*/ 0 h 144"/>
                <a:gd name="T14" fmla="*/ 6 w 147"/>
                <a:gd name="T15" fmla="*/ 0 h 144"/>
                <a:gd name="T16" fmla="*/ 6 w 147"/>
                <a:gd name="T17" fmla="*/ 0 h 144"/>
                <a:gd name="T18" fmla="*/ 4 w 147"/>
                <a:gd name="T19" fmla="*/ 0 h 144"/>
                <a:gd name="T20" fmla="*/ 3 w 147"/>
                <a:gd name="T21" fmla="*/ 0 h 144"/>
                <a:gd name="T22" fmla="*/ 2 w 147"/>
                <a:gd name="T23" fmla="*/ 0 h 144"/>
                <a:gd name="T24" fmla="*/ 2 w 147"/>
                <a:gd name="T25" fmla="*/ 1 h 144"/>
                <a:gd name="T26" fmla="*/ 1 w 147"/>
                <a:gd name="T27" fmla="*/ 1 h 144"/>
                <a:gd name="T28" fmla="*/ 1 w 147"/>
                <a:gd name="T29" fmla="*/ 2 h 144"/>
                <a:gd name="T30" fmla="*/ 1 w 147"/>
                <a:gd name="T31" fmla="*/ 2 h 144"/>
                <a:gd name="T32" fmla="*/ 0 w 147"/>
                <a:gd name="T33" fmla="*/ 3 h 144"/>
                <a:gd name="T34" fmla="*/ 0 w 147"/>
                <a:gd name="T35" fmla="*/ 4 h 144"/>
                <a:gd name="T36" fmla="*/ 0 w 147"/>
                <a:gd name="T37" fmla="*/ 4 h 144"/>
                <a:gd name="T38" fmla="*/ 1 w 147"/>
                <a:gd name="T39" fmla="*/ 5 h 144"/>
                <a:gd name="T40" fmla="*/ 1 w 147"/>
                <a:gd name="T41" fmla="*/ 6 h 144"/>
                <a:gd name="T42" fmla="*/ 1 w 147"/>
                <a:gd name="T43" fmla="*/ 6 h 144"/>
                <a:gd name="T44" fmla="*/ 2 w 147"/>
                <a:gd name="T45" fmla="*/ 7 h 144"/>
                <a:gd name="T46" fmla="*/ 2 w 147"/>
                <a:gd name="T47" fmla="*/ 7 h 144"/>
                <a:gd name="T48" fmla="*/ 3 w 147"/>
                <a:gd name="T49" fmla="*/ 7 h 144"/>
                <a:gd name="T50" fmla="*/ 4 w 147"/>
                <a:gd name="T51" fmla="*/ 8 h 144"/>
                <a:gd name="T52" fmla="*/ 6 w 147"/>
                <a:gd name="T53" fmla="*/ 8 h 144"/>
                <a:gd name="T54" fmla="*/ 6 w 147"/>
                <a:gd name="T55" fmla="*/ 7 h 144"/>
                <a:gd name="T56" fmla="*/ 7 w 147"/>
                <a:gd name="T57" fmla="*/ 7 h 144"/>
                <a:gd name="T58" fmla="*/ 8 w 147"/>
                <a:gd name="T59" fmla="*/ 7 h 144"/>
                <a:gd name="T60" fmla="*/ 8 w 147"/>
                <a:gd name="T61" fmla="*/ 6 h 144"/>
                <a:gd name="T62" fmla="*/ 9 w 147"/>
                <a:gd name="T63" fmla="*/ 6 h 144"/>
                <a:gd name="T64" fmla="*/ 9 w 147"/>
                <a:gd name="T65" fmla="*/ 5 h 144"/>
                <a:gd name="T66" fmla="*/ 9 w 147"/>
                <a:gd name="T67" fmla="*/ 4 h 144"/>
                <a:gd name="T68" fmla="*/ 9 w 147"/>
                <a:gd name="T69" fmla="*/ 4 h 14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47" h="144">
                  <a:moveTo>
                    <a:pt x="147" y="71"/>
                  </a:moveTo>
                  <a:lnTo>
                    <a:pt x="144" y="59"/>
                  </a:lnTo>
                  <a:lnTo>
                    <a:pt x="141" y="45"/>
                  </a:lnTo>
                  <a:lnTo>
                    <a:pt x="135" y="33"/>
                  </a:lnTo>
                  <a:lnTo>
                    <a:pt x="130" y="25"/>
                  </a:lnTo>
                  <a:lnTo>
                    <a:pt x="122" y="17"/>
                  </a:lnTo>
                  <a:lnTo>
                    <a:pt x="110" y="8"/>
                  </a:lnTo>
                  <a:lnTo>
                    <a:pt x="99" y="3"/>
                  </a:lnTo>
                  <a:lnTo>
                    <a:pt x="88" y="0"/>
                  </a:lnTo>
                  <a:lnTo>
                    <a:pt x="59" y="0"/>
                  </a:lnTo>
                  <a:lnTo>
                    <a:pt x="48" y="3"/>
                  </a:lnTo>
                  <a:lnTo>
                    <a:pt x="36" y="8"/>
                  </a:lnTo>
                  <a:lnTo>
                    <a:pt x="25" y="17"/>
                  </a:lnTo>
                  <a:lnTo>
                    <a:pt x="17" y="25"/>
                  </a:lnTo>
                  <a:lnTo>
                    <a:pt x="11" y="33"/>
                  </a:lnTo>
                  <a:lnTo>
                    <a:pt x="6" y="45"/>
                  </a:lnTo>
                  <a:lnTo>
                    <a:pt x="3" y="59"/>
                  </a:lnTo>
                  <a:lnTo>
                    <a:pt x="0" y="71"/>
                  </a:lnTo>
                  <a:lnTo>
                    <a:pt x="3" y="84"/>
                  </a:lnTo>
                  <a:lnTo>
                    <a:pt x="6" y="96"/>
                  </a:lnTo>
                  <a:lnTo>
                    <a:pt x="11" y="107"/>
                  </a:lnTo>
                  <a:lnTo>
                    <a:pt x="17" y="118"/>
                  </a:lnTo>
                  <a:lnTo>
                    <a:pt x="25" y="126"/>
                  </a:lnTo>
                  <a:lnTo>
                    <a:pt x="36" y="136"/>
                  </a:lnTo>
                  <a:lnTo>
                    <a:pt x="48" y="141"/>
                  </a:lnTo>
                  <a:lnTo>
                    <a:pt x="59" y="144"/>
                  </a:lnTo>
                  <a:lnTo>
                    <a:pt x="88" y="144"/>
                  </a:lnTo>
                  <a:lnTo>
                    <a:pt x="99" y="141"/>
                  </a:lnTo>
                  <a:lnTo>
                    <a:pt x="110" y="136"/>
                  </a:lnTo>
                  <a:lnTo>
                    <a:pt x="122" y="126"/>
                  </a:lnTo>
                  <a:lnTo>
                    <a:pt x="130" y="118"/>
                  </a:lnTo>
                  <a:lnTo>
                    <a:pt x="135" y="107"/>
                  </a:lnTo>
                  <a:lnTo>
                    <a:pt x="141" y="96"/>
                  </a:lnTo>
                  <a:lnTo>
                    <a:pt x="144" y="84"/>
                  </a:lnTo>
                  <a:lnTo>
                    <a:pt x="147" y="71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52" name="Freeform 58"/>
            <p:cNvSpPr>
              <a:spLocks/>
            </p:cNvSpPr>
            <p:nvPr/>
          </p:nvSpPr>
          <p:spPr bwMode="auto">
            <a:xfrm>
              <a:off x="2699" y="2141"/>
              <a:ext cx="37" cy="33"/>
            </a:xfrm>
            <a:custGeom>
              <a:avLst/>
              <a:gdLst>
                <a:gd name="T0" fmla="*/ 9 w 147"/>
                <a:gd name="T1" fmla="*/ 4 h 144"/>
                <a:gd name="T2" fmla="*/ 9 w 147"/>
                <a:gd name="T3" fmla="*/ 3 h 144"/>
                <a:gd name="T4" fmla="*/ 9 w 147"/>
                <a:gd name="T5" fmla="*/ 2 h 144"/>
                <a:gd name="T6" fmla="*/ 9 w 147"/>
                <a:gd name="T7" fmla="*/ 2 h 144"/>
                <a:gd name="T8" fmla="*/ 8 w 147"/>
                <a:gd name="T9" fmla="*/ 1 h 144"/>
                <a:gd name="T10" fmla="*/ 8 w 147"/>
                <a:gd name="T11" fmla="*/ 1 h 144"/>
                <a:gd name="T12" fmla="*/ 7 w 147"/>
                <a:gd name="T13" fmla="*/ 0 h 144"/>
                <a:gd name="T14" fmla="*/ 6 w 147"/>
                <a:gd name="T15" fmla="*/ 0 h 144"/>
                <a:gd name="T16" fmla="*/ 6 w 147"/>
                <a:gd name="T17" fmla="*/ 0 h 144"/>
                <a:gd name="T18" fmla="*/ 4 w 147"/>
                <a:gd name="T19" fmla="*/ 0 h 144"/>
                <a:gd name="T20" fmla="*/ 3 w 147"/>
                <a:gd name="T21" fmla="*/ 0 h 144"/>
                <a:gd name="T22" fmla="*/ 2 w 147"/>
                <a:gd name="T23" fmla="*/ 0 h 144"/>
                <a:gd name="T24" fmla="*/ 2 w 147"/>
                <a:gd name="T25" fmla="*/ 1 h 144"/>
                <a:gd name="T26" fmla="*/ 1 w 147"/>
                <a:gd name="T27" fmla="*/ 1 h 144"/>
                <a:gd name="T28" fmla="*/ 1 w 147"/>
                <a:gd name="T29" fmla="*/ 2 h 144"/>
                <a:gd name="T30" fmla="*/ 1 w 147"/>
                <a:gd name="T31" fmla="*/ 2 h 144"/>
                <a:gd name="T32" fmla="*/ 0 w 147"/>
                <a:gd name="T33" fmla="*/ 3 h 144"/>
                <a:gd name="T34" fmla="*/ 0 w 147"/>
                <a:gd name="T35" fmla="*/ 4 h 144"/>
                <a:gd name="T36" fmla="*/ 0 w 147"/>
                <a:gd name="T37" fmla="*/ 4 h 144"/>
                <a:gd name="T38" fmla="*/ 1 w 147"/>
                <a:gd name="T39" fmla="*/ 5 h 144"/>
                <a:gd name="T40" fmla="*/ 1 w 147"/>
                <a:gd name="T41" fmla="*/ 6 h 144"/>
                <a:gd name="T42" fmla="*/ 1 w 147"/>
                <a:gd name="T43" fmla="*/ 6 h 144"/>
                <a:gd name="T44" fmla="*/ 2 w 147"/>
                <a:gd name="T45" fmla="*/ 7 h 144"/>
                <a:gd name="T46" fmla="*/ 2 w 147"/>
                <a:gd name="T47" fmla="*/ 7 h 144"/>
                <a:gd name="T48" fmla="*/ 3 w 147"/>
                <a:gd name="T49" fmla="*/ 7 h 144"/>
                <a:gd name="T50" fmla="*/ 4 w 147"/>
                <a:gd name="T51" fmla="*/ 8 h 144"/>
                <a:gd name="T52" fmla="*/ 6 w 147"/>
                <a:gd name="T53" fmla="*/ 8 h 144"/>
                <a:gd name="T54" fmla="*/ 6 w 147"/>
                <a:gd name="T55" fmla="*/ 7 h 144"/>
                <a:gd name="T56" fmla="*/ 7 w 147"/>
                <a:gd name="T57" fmla="*/ 7 h 144"/>
                <a:gd name="T58" fmla="*/ 8 w 147"/>
                <a:gd name="T59" fmla="*/ 7 h 144"/>
                <a:gd name="T60" fmla="*/ 8 w 147"/>
                <a:gd name="T61" fmla="*/ 6 h 144"/>
                <a:gd name="T62" fmla="*/ 9 w 147"/>
                <a:gd name="T63" fmla="*/ 6 h 144"/>
                <a:gd name="T64" fmla="*/ 9 w 147"/>
                <a:gd name="T65" fmla="*/ 5 h 144"/>
                <a:gd name="T66" fmla="*/ 9 w 147"/>
                <a:gd name="T67" fmla="*/ 4 h 144"/>
                <a:gd name="T68" fmla="*/ 9 w 147"/>
                <a:gd name="T69" fmla="*/ 4 h 14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47" h="144">
                  <a:moveTo>
                    <a:pt x="147" y="71"/>
                  </a:moveTo>
                  <a:lnTo>
                    <a:pt x="143" y="60"/>
                  </a:lnTo>
                  <a:lnTo>
                    <a:pt x="141" y="45"/>
                  </a:lnTo>
                  <a:lnTo>
                    <a:pt x="135" y="33"/>
                  </a:lnTo>
                  <a:lnTo>
                    <a:pt x="130" y="25"/>
                  </a:lnTo>
                  <a:lnTo>
                    <a:pt x="122" y="14"/>
                  </a:lnTo>
                  <a:lnTo>
                    <a:pt x="110" y="8"/>
                  </a:lnTo>
                  <a:lnTo>
                    <a:pt x="99" y="3"/>
                  </a:lnTo>
                  <a:lnTo>
                    <a:pt x="88" y="0"/>
                  </a:lnTo>
                  <a:lnTo>
                    <a:pt x="59" y="0"/>
                  </a:lnTo>
                  <a:lnTo>
                    <a:pt x="48" y="3"/>
                  </a:lnTo>
                  <a:lnTo>
                    <a:pt x="36" y="8"/>
                  </a:lnTo>
                  <a:lnTo>
                    <a:pt x="25" y="14"/>
                  </a:lnTo>
                  <a:lnTo>
                    <a:pt x="17" y="25"/>
                  </a:lnTo>
                  <a:lnTo>
                    <a:pt x="11" y="33"/>
                  </a:lnTo>
                  <a:lnTo>
                    <a:pt x="6" y="45"/>
                  </a:lnTo>
                  <a:lnTo>
                    <a:pt x="2" y="60"/>
                  </a:lnTo>
                  <a:lnTo>
                    <a:pt x="0" y="71"/>
                  </a:lnTo>
                  <a:lnTo>
                    <a:pt x="2" y="85"/>
                  </a:lnTo>
                  <a:lnTo>
                    <a:pt x="6" y="96"/>
                  </a:lnTo>
                  <a:lnTo>
                    <a:pt x="11" y="107"/>
                  </a:lnTo>
                  <a:lnTo>
                    <a:pt x="17" y="119"/>
                  </a:lnTo>
                  <a:lnTo>
                    <a:pt x="25" y="127"/>
                  </a:lnTo>
                  <a:lnTo>
                    <a:pt x="36" y="136"/>
                  </a:lnTo>
                  <a:lnTo>
                    <a:pt x="48" y="138"/>
                  </a:lnTo>
                  <a:lnTo>
                    <a:pt x="59" y="144"/>
                  </a:lnTo>
                  <a:lnTo>
                    <a:pt x="88" y="144"/>
                  </a:lnTo>
                  <a:lnTo>
                    <a:pt x="99" y="138"/>
                  </a:lnTo>
                  <a:lnTo>
                    <a:pt x="110" y="136"/>
                  </a:lnTo>
                  <a:lnTo>
                    <a:pt x="122" y="127"/>
                  </a:lnTo>
                  <a:lnTo>
                    <a:pt x="130" y="119"/>
                  </a:lnTo>
                  <a:lnTo>
                    <a:pt x="135" y="107"/>
                  </a:lnTo>
                  <a:lnTo>
                    <a:pt x="141" y="96"/>
                  </a:lnTo>
                  <a:lnTo>
                    <a:pt x="143" y="85"/>
                  </a:lnTo>
                  <a:lnTo>
                    <a:pt x="147" y="71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53" name="Freeform 59"/>
            <p:cNvSpPr>
              <a:spLocks/>
            </p:cNvSpPr>
            <p:nvPr/>
          </p:nvSpPr>
          <p:spPr bwMode="auto">
            <a:xfrm>
              <a:off x="2706" y="2141"/>
              <a:ext cx="36" cy="33"/>
            </a:xfrm>
            <a:custGeom>
              <a:avLst/>
              <a:gdLst>
                <a:gd name="T0" fmla="*/ 9 w 144"/>
                <a:gd name="T1" fmla="*/ 4 h 144"/>
                <a:gd name="T2" fmla="*/ 9 w 144"/>
                <a:gd name="T3" fmla="*/ 3 h 144"/>
                <a:gd name="T4" fmla="*/ 9 w 144"/>
                <a:gd name="T5" fmla="*/ 2 h 144"/>
                <a:gd name="T6" fmla="*/ 9 w 144"/>
                <a:gd name="T7" fmla="*/ 2 h 144"/>
                <a:gd name="T8" fmla="*/ 8 w 144"/>
                <a:gd name="T9" fmla="*/ 1 h 144"/>
                <a:gd name="T10" fmla="*/ 8 w 144"/>
                <a:gd name="T11" fmla="*/ 1 h 144"/>
                <a:gd name="T12" fmla="*/ 7 w 144"/>
                <a:gd name="T13" fmla="*/ 0 h 144"/>
                <a:gd name="T14" fmla="*/ 6 w 144"/>
                <a:gd name="T15" fmla="*/ 0 h 144"/>
                <a:gd name="T16" fmla="*/ 5 w 144"/>
                <a:gd name="T17" fmla="*/ 0 h 144"/>
                <a:gd name="T18" fmla="*/ 4 w 144"/>
                <a:gd name="T19" fmla="*/ 0 h 144"/>
                <a:gd name="T20" fmla="*/ 3 w 144"/>
                <a:gd name="T21" fmla="*/ 0 h 144"/>
                <a:gd name="T22" fmla="*/ 2 w 144"/>
                <a:gd name="T23" fmla="*/ 0 h 144"/>
                <a:gd name="T24" fmla="*/ 2 w 144"/>
                <a:gd name="T25" fmla="*/ 1 h 144"/>
                <a:gd name="T26" fmla="*/ 1 w 144"/>
                <a:gd name="T27" fmla="*/ 1 h 144"/>
                <a:gd name="T28" fmla="*/ 1 w 144"/>
                <a:gd name="T29" fmla="*/ 2 h 144"/>
                <a:gd name="T30" fmla="*/ 0 w 144"/>
                <a:gd name="T31" fmla="*/ 2 h 144"/>
                <a:gd name="T32" fmla="*/ 0 w 144"/>
                <a:gd name="T33" fmla="*/ 3 h 144"/>
                <a:gd name="T34" fmla="*/ 0 w 144"/>
                <a:gd name="T35" fmla="*/ 4 h 144"/>
                <a:gd name="T36" fmla="*/ 0 w 144"/>
                <a:gd name="T37" fmla="*/ 5 h 144"/>
                <a:gd name="T38" fmla="*/ 1 w 144"/>
                <a:gd name="T39" fmla="*/ 6 h 144"/>
                <a:gd name="T40" fmla="*/ 1 w 144"/>
                <a:gd name="T41" fmla="*/ 6 h 144"/>
                <a:gd name="T42" fmla="*/ 2 w 144"/>
                <a:gd name="T43" fmla="*/ 7 h 144"/>
                <a:gd name="T44" fmla="*/ 2 w 144"/>
                <a:gd name="T45" fmla="*/ 7 h 144"/>
                <a:gd name="T46" fmla="*/ 3 w 144"/>
                <a:gd name="T47" fmla="*/ 7 h 144"/>
                <a:gd name="T48" fmla="*/ 4 w 144"/>
                <a:gd name="T49" fmla="*/ 8 h 144"/>
                <a:gd name="T50" fmla="*/ 5 w 144"/>
                <a:gd name="T51" fmla="*/ 8 h 144"/>
                <a:gd name="T52" fmla="*/ 6 w 144"/>
                <a:gd name="T53" fmla="*/ 7 h 144"/>
                <a:gd name="T54" fmla="*/ 7 w 144"/>
                <a:gd name="T55" fmla="*/ 7 h 144"/>
                <a:gd name="T56" fmla="*/ 8 w 144"/>
                <a:gd name="T57" fmla="*/ 7 h 144"/>
                <a:gd name="T58" fmla="*/ 8 w 144"/>
                <a:gd name="T59" fmla="*/ 6 h 144"/>
                <a:gd name="T60" fmla="*/ 9 w 144"/>
                <a:gd name="T61" fmla="*/ 6 h 144"/>
                <a:gd name="T62" fmla="*/ 9 w 144"/>
                <a:gd name="T63" fmla="*/ 5 h 144"/>
                <a:gd name="T64" fmla="*/ 9 w 144"/>
                <a:gd name="T65" fmla="*/ 4 h 144"/>
                <a:gd name="T66" fmla="*/ 9 w 144"/>
                <a:gd name="T67" fmla="*/ 4 h 14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44" h="144">
                  <a:moveTo>
                    <a:pt x="144" y="71"/>
                  </a:moveTo>
                  <a:lnTo>
                    <a:pt x="144" y="60"/>
                  </a:lnTo>
                  <a:lnTo>
                    <a:pt x="141" y="45"/>
                  </a:lnTo>
                  <a:lnTo>
                    <a:pt x="136" y="33"/>
                  </a:lnTo>
                  <a:lnTo>
                    <a:pt x="127" y="25"/>
                  </a:lnTo>
                  <a:lnTo>
                    <a:pt x="119" y="14"/>
                  </a:lnTo>
                  <a:lnTo>
                    <a:pt x="110" y="8"/>
                  </a:lnTo>
                  <a:lnTo>
                    <a:pt x="96" y="3"/>
                  </a:lnTo>
                  <a:lnTo>
                    <a:pt x="85" y="0"/>
                  </a:lnTo>
                  <a:lnTo>
                    <a:pt x="60" y="0"/>
                  </a:lnTo>
                  <a:lnTo>
                    <a:pt x="48" y="3"/>
                  </a:lnTo>
                  <a:lnTo>
                    <a:pt x="37" y="8"/>
                  </a:lnTo>
                  <a:lnTo>
                    <a:pt x="25" y="14"/>
                  </a:lnTo>
                  <a:lnTo>
                    <a:pt x="16" y="25"/>
                  </a:lnTo>
                  <a:lnTo>
                    <a:pt x="8" y="33"/>
                  </a:lnTo>
                  <a:lnTo>
                    <a:pt x="3" y="45"/>
                  </a:lnTo>
                  <a:lnTo>
                    <a:pt x="0" y="60"/>
                  </a:lnTo>
                  <a:lnTo>
                    <a:pt x="0" y="85"/>
                  </a:lnTo>
                  <a:lnTo>
                    <a:pt x="3" y="96"/>
                  </a:lnTo>
                  <a:lnTo>
                    <a:pt x="8" y="107"/>
                  </a:lnTo>
                  <a:lnTo>
                    <a:pt x="16" y="119"/>
                  </a:lnTo>
                  <a:lnTo>
                    <a:pt x="25" y="127"/>
                  </a:lnTo>
                  <a:lnTo>
                    <a:pt x="37" y="136"/>
                  </a:lnTo>
                  <a:lnTo>
                    <a:pt x="48" y="138"/>
                  </a:lnTo>
                  <a:lnTo>
                    <a:pt x="60" y="144"/>
                  </a:lnTo>
                  <a:lnTo>
                    <a:pt x="85" y="144"/>
                  </a:lnTo>
                  <a:lnTo>
                    <a:pt x="96" y="138"/>
                  </a:lnTo>
                  <a:lnTo>
                    <a:pt x="110" y="136"/>
                  </a:lnTo>
                  <a:lnTo>
                    <a:pt x="119" y="127"/>
                  </a:lnTo>
                  <a:lnTo>
                    <a:pt x="127" y="119"/>
                  </a:lnTo>
                  <a:lnTo>
                    <a:pt x="136" y="107"/>
                  </a:lnTo>
                  <a:lnTo>
                    <a:pt x="141" y="96"/>
                  </a:lnTo>
                  <a:lnTo>
                    <a:pt x="144" y="85"/>
                  </a:lnTo>
                  <a:lnTo>
                    <a:pt x="144" y="71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54" name="Freeform 60"/>
            <p:cNvSpPr>
              <a:spLocks/>
            </p:cNvSpPr>
            <p:nvPr/>
          </p:nvSpPr>
          <p:spPr bwMode="auto">
            <a:xfrm>
              <a:off x="2753" y="2141"/>
              <a:ext cx="36" cy="33"/>
            </a:xfrm>
            <a:custGeom>
              <a:avLst/>
              <a:gdLst>
                <a:gd name="T0" fmla="*/ 9 w 144"/>
                <a:gd name="T1" fmla="*/ 4 h 144"/>
                <a:gd name="T2" fmla="*/ 9 w 144"/>
                <a:gd name="T3" fmla="*/ 3 h 144"/>
                <a:gd name="T4" fmla="*/ 9 w 144"/>
                <a:gd name="T5" fmla="*/ 2 h 144"/>
                <a:gd name="T6" fmla="*/ 9 w 144"/>
                <a:gd name="T7" fmla="*/ 2 h 144"/>
                <a:gd name="T8" fmla="*/ 8 w 144"/>
                <a:gd name="T9" fmla="*/ 1 h 144"/>
                <a:gd name="T10" fmla="*/ 8 w 144"/>
                <a:gd name="T11" fmla="*/ 1 h 144"/>
                <a:gd name="T12" fmla="*/ 7 w 144"/>
                <a:gd name="T13" fmla="*/ 0 h 144"/>
                <a:gd name="T14" fmla="*/ 6 w 144"/>
                <a:gd name="T15" fmla="*/ 0 h 144"/>
                <a:gd name="T16" fmla="*/ 5 w 144"/>
                <a:gd name="T17" fmla="*/ 0 h 144"/>
                <a:gd name="T18" fmla="*/ 4 w 144"/>
                <a:gd name="T19" fmla="*/ 0 h 144"/>
                <a:gd name="T20" fmla="*/ 3 w 144"/>
                <a:gd name="T21" fmla="*/ 0 h 144"/>
                <a:gd name="T22" fmla="*/ 2 w 144"/>
                <a:gd name="T23" fmla="*/ 0 h 144"/>
                <a:gd name="T24" fmla="*/ 2 w 144"/>
                <a:gd name="T25" fmla="*/ 1 h 144"/>
                <a:gd name="T26" fmla="*/ 1 w 144"/>
                <a:gd name="T27" fmla="*/ 1 h 144"/>
                <a:gd name="T28" fmla="*/ 1 w 144"/>
                <a:gd name="T29" fmla="*/ 2 h 144"/>
                <a:gd name="T30" fmla="*/ 0 w 144"/>
                <a:gd name="T31" fmla="*/ 2 h 144"/>
                <a:gd name="T32" fmla="*/ 0 w 144"/>
                <a:gd name="T33" fmla="*/ 3 h 144"/>
                <a:gd name="T34" fmla="*/ 0 w 144"/>
                <a:gd name="T35" fmla="*/ 4 h 144"/>
                <a:gd name="T36" fmla="*/ 0 w 144"/>
                <a:gd name="T37" fmla="*/ 5 h 144"/>
                <a:gd name="T38" fmla="*/ 1 w 144"/>
                <a:gd name="T39" fmla="*/ 6 h 144"/>
                <a:gd name="T40" fmla="*/ 1 w 144"/>
                <a:gd name="T41" fmla="*/ 6 h 144"/>
                <a:gd name="T42" fmla="*/ 2 w 144"/>
                <a:gd name="T43" fmla="*/ 7 h 144"/>
                <a:gd name="T44" fmla="*/ 2 w 144"/>
                <a:gd name="T45" fmla="*/ 7 h 144"/>
                <a:gd name="T46" fmla="*/ 3 w 144"/>
                <a:gd name="T47" fmla="*/ 7 h 144"/>
                <a:gd name="T48" fmla="*/ 4 w 144"/>
                <a:gd name="T49" fmla="*/ 8 h 144"/>
                <a:gd name="T50" fmla="*/ 5 w 144"/>
                <a:gd name="T51" fmla="*/ 8 h 144"/>
                <a:gd name="T52" fmla="*/ 6 w 144"/>
                <a:gd name="T53" fmla="*/ 7 h 144"/>
                <a:gd name="T54" fmla="*/ 7 w 144"/>
                <a:gd name="T55" fmla="*/ 7 h 144"/>
                <a:gd name="T56" fmla="*/ 8 w 144"/>
                <a:gd name="T57" fmla="*/ 7 h 144"/>
                <a:gd name="T58" fmla="*/ 8 w 144"/>
                <a:gd name="T59" fmla="*/ 6 h 144"/>
                <a:gd name="T60" fmla="*/ 9 w 144"/>
                <a:gd name="T61" fmla="*/ 6 h 144"/>
                <a:gd name="T62" fmla="*/ 9 w 144"/>
                <a:gd name="T63" fmla="*/ 5 h 144"/>
                <a:gd name="T64" fmla="*/ 9 w 144"/>
                <a:gd name="T65" fmla="*/ 4 h 144"/>
                <a:gd name="T66" fmla="*/ 9 w 144"/>
                <a:gd name="T67" fmla="*/ 4 h 14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44" h="144">
                  <a:moveTo>
                    <a:pt x="144" y="71"/>
                  </a:moveTo>
                  <a:lnTo>
                    <a:pt x="144" y="60"/>
                  </a:lnTo>
                  <a:lnTo>
                    <a:pt x="142" y="45"/>
                  </a:lnTo>
                  <a:lnTo>
                    <a:pt x="136" y="33"/>
                  </a:lnTo>
                  <a:lnTo>
                    <a:pt x="127" y="25"/>
                  </a:lnTo>
                  <a:lnTo>
                    <a:pt x="119" y="14"/>
                  </a:lnTo>
                  <a:lnTo>
                    <a:pt x="110" y="8"/>
                  </a:lnTo>
                  <a:lnTo>
                    <a:pt x="99" y="3"/>
                  </a:lnTo>
                  <a:lnTo>
                    <a:pt x="85" y="0"/>
                  </a:lnTo>
                  <a:lnTo>
                    <a:pt x="60" y="0"/>
                  </a:lnTo>
                  <a:lnTo>
                    <a:pt x="49" y="3"/>
                  </a:lnTo>
                  <a:lnTo>
                    <a:pt x="37" y="8"/>
                  </a:lnTo>
                  <a:lnTo>
                    <a:pt x="26" y="14"/>
                  </a:lnTo>
                  <a:lnTo>
                    <a:pt x="17" y="25"/>
                  </a:lnTo>
                  <a:lnTo>
                    <a:pt x="9" y="33"/>
                  </a:lnTo>
                  <a:lnTo>
                    <a:pt x="3" y="45"/>
                  </a:lnTo>
                  <a:lnTo>
                    <a:pt x="0" y="60"/>
                  </a:lnTo>
                  <a:lnTo>
                    <a:pt x="0" y="85"/>
                  </a:lnTo>
                  <a:lnTo>
                    <a:pt x="3" y="96"/>
                  </a:lnTo>
                  <a:lnTo>
                    <a:pt x="9" y="107"/>
                  </a:lnTo>
                  <a:lnTo>
                    <a:pt x="17" y="119"/>
                  </a:lnTo>
                  <a:lnTo>
                    <a:pt x="26" y="127"/>
                  </a:lnTo>
                  <a:lnTo>
                    <a:pt x="37" y="136"/>
                  </a:lnTo>
                  <a:lnTo>
                    <a:pt x="49" y="138"/>
                  </a:lnTo>
                  <a:lnTo>
                    <a:pt x="60" y="144"/>
                  </a:lnTo>
                  <a:lnTo>
                    <a:pt x="85" y="144"/>
                  </a:lnTo>
                  <a:lnTo>
                    <a:pt x="99" y="138"/>
                  </a:lnTo>
                  <a:lnTo>
                    <a:pt x="110" y="136"/>
                  </a:lnTo>
                  <a:lnTo>
                    <a:pt x="119" y="127"/>
                  </a:lnTo>
                  <a:lnTo>
                    <a:pt x="127" y="119"/>
                  </a:lnTo>
                  <a:lnTo>
                    <a:pt x="136" y="107"/>
                  </a:lnTo>
                  <a:lnTo>
                    <a:pt x="142" y="96"/>
                  </a:lnTo>
                  <a:lnTo>
                    <a:pt x="144" y="85"/>
                  </a:lnTo>
                  <a:lnTo>
                    <a:pt x="144" y="71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55" name="Freeform 61"/>
            <p:cNvSpPr>
              <a:spLocks/>
            </p:cNvSpPr>
            <p:nvPr/>
          </p:nvSpPr>
          <p:spPr bwMode="auto">
            <a:xfrm>
              <a:off x="2852" y="2186"/>
              <a:ext cx="37" cy="33"/>
            </a:xfrm>
            <a:custGeom>
              <a:avLst/>
              <a:gdLst>
                <a:gd name="T0" fmla="*/ 9 w 148"/>
                <a:gd name="T1" fmla="*/ 4 h 147"/>
                <a:gd name="T2" fmla="*/ 9 w 148"/>
                <a:gd name="T3" fmla="*/ 3 h 147"/>
                <a:gd name="T4" fmla="*/ 9 w 148"/>
                <a:gd name="T5" fmla="*/ 2 h 147"/>
                <a:gd name="T6" fmla="*/ 9 w 148"/>
                <a:gd name="T7" fmla="*/ 2 h 147"/>
                <a:gd name="T8" fmla="*/ 8 w 148"/>
                <a:gd name="T9" fmla="*/ 1 h 147"/>
                <a:gd name="T10" fmla="*/ 8 w 148"/>
                <a:gd name="T11" fmla="*/ 1 h 147"/>
                <a:gd name="T12" fmla="*/ 7 w 148"/>
                <a:gd name="T13" fmla="*/ 0 h 147"/>
                <a:gd name="T14" fmla="*/ 6 w 148"/>
                <a:gd name="T15" fmla="*/ 0 h 147"/>
                <a:gd name="T16" fmla="*/ 6 w 148"/>
                <a:gd name="T17" fmla="*/ 0 h 147"/>
                <a:gd name="T18" fmla="*/ 4 w 148"/>
                <a:gd name="T19" fmla="*/ 0 h 147"/>
                <a:gd name="T20" fmla="*/ 3 w 148"/>
                <a:gd name="T21" fmla="*/ 0 h 147"/>
                <a:gd name="T22" fmla="*/ 2 w 148"/>
                <a:gd name="T23" fmla="*/ 0 h 147"/>
                <a:gd name="T24" fmla="*/ 2 w 148"/>
                <a:gd name="T25" fmla="*/ 1 h 147"/>
                <a:gd name="T26" fmla="*/ 1 w 148"/>
                <a:gd name="T27" fmla="*/ 1 h 147"/>
                <a:gd name="T28" fmla="*/ 1 w 148"/>
                <a:gd name="T29" fmla="*/ 2 h 147"/>
                <a:gd name="T30" fmla="*/ 1 w 148"/>
                <a:gd name="T31" fmla="*/ 2 h 147"/>
                <a:gd name="T32" fmla="*/ 0 w 148"/>
                <a:gd name="T33" fmla="*/ 3 h 147"/>
                <a:gd name="T34" fmla="*/ 0 w 148"/>
                <a:gd name="T35" fmla="*/ 4 h 147"/>
                <a:gd name="T36" fmla="*/ 0 w 148"/>
                <a:gd name="T37" fmla="*/ 4 h 147"/>
                <a:gd name="T38" fmla="*/ 1 w 148"/>
                <a:gd name="T39" fmla="*/ 5 h 147"/>
                <a:gd name="T40" fmla="*/ 1 w 148"/>
                <a:gd name="T41" fmla="*/ 6 h 147"/>
                <a:gd name="T42" fmla="*/ 1 w 148"/>
                <a:gd name="T43" fmla="*/ 6 h 147"/>
                <a:gd name="T44" fmla="*/ 2 w 148"/>
                <a:gd name="T45" fmla="*/ 7 h 147"/>
                <a:gd name="T46" fmla="*/ 2 w 148"/>
                <a:gd name="T47" fmla="*/ 7 h 147"/>
                <a:gd name="T48" fmla="*/ 3 w 148"/>
                <a:gd name="T49" fmla="*/ 7 h 147"/>
                <a:gd name="T50" fmla="*/ 4 w 148"/>
                <a:gd name="T51" fmla="*/ 7 h 147"/>
                <a:gd name="T52" fmla="*/ 5 w 148"/>
                <a:gd name="T53" fmla="*/ 7 h 147"/>
                <a:gd name="T54" fmla="*/ 6 w 148"/>
                <a:gd name="T55" fmla="*/ 7 h 147"/>
                <a:gd name="T56" fmla="*/ 6 w 148"/>
                <a:gd name="T57" fmla="*/ 7 h 147"/>
                <a:gd name="T58" fmla="*/ 7 w 148"/>
                <a:gd name="T59" fmla="*/ 7 h 147"/>
                <a:gd name="T60" fmla="*/ 8 w 148"/>
                <a:gd name="T61" fmla="*/ 7 h 147"/>
                <a:gd name="T62" fmla="*/ 8 w 148"/>
                <a:gd name="T63" fmla="*/ 6 h 147"/>
                <a:gd name="T64" fmla="*/ 9 w 148"/>
                <a:gd name="T65" fmla="*/ 6 h 147"/>
                <a:gd name="T66" fmla="*/ 9 w 148"/>
                <a:gd name="T67" fmla="*/ 5 h 147"/>
                <a:gd name="T68" fmla="*/ 9 w 148"/>
                <a:gd name="T69" fmla="*/ 4 h 147"/>
                <a:gd name="T70" fmla="*/ 9 w 148"/>
                <a:gd name="T71" fmla="*/ 4 h 14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48" h="147">
                  <a:moveTo>
                    <a:pt x="148" y="73"/>
                  </a:moveTo>
                  <a:lnTo>
                    <a:pt x="144" y="59"/>
                  </a:lnTo>
                  <a:lnTo>
                    <a:pt x="142" y="48"/>
                  </a:lnTo>
                  <a:lnTo>
                    <a:pt x="136" y="36"/>
                  </a:lnTo>
                  <a:lnTo>
                    <a:pt x="131" y="25"/>
                  </a:lnTo>
                  <a:lnTo>
                    <a:pt x="122" y="17"/>
                  </a:lnTo>
                  <a:lnTo>
                    <a:pt x="110" y="8"/>
                  </a:lnTo>
                  <a:lnTo>
                    <a:pt x="99" y="6"/>
                  </a:lnTo>
                  <a:lnTo>
                    <a:pt x="87" y="0"/>
                  </a:lnTo>
                  <a:lnTo>
                    <a:pt x="60" y="0"/>
                  </a:lnTo>
                  <a:lnTo>
                    <a:pt x="49" y="6"/>
                  </a:lnTo>
                  <a:lnTo>
                    <a:pt x="37" y="8"/>
                  </a:lnTo>
                  <a:lnTo>
                    <a:pt x="26" y="17"/>
                  </a:lnTo>
                  <a:lnTo>
                    <a:pt x="17" y="25"/>
                  </a:lnTo>
                  <a:lnTo>
                    <a:pt x="11" y="36"/>
                  </a:lnTo>
                  <a:lnTo>
                    <a:pt x="6" y="48"/>
                  </a:lnTo>
                  <a:lnTo>
                    <a:pt x="3" y="59"/>
                  </a:lnTo>
                  <a:lnTo>
                    <a:pt x="0" y="73"/>
                  </a:lnTo>
                  <a:lnTo>
                    <a:pt x="3" y="84"/>
                  </a:lnTo>
                  <a:lnTo>
                    <a:pt x="6" y="99"/>
                  </a:lnTo>
                  <a:lnTo>
                    <a:pt x="11" y="110"/>
                  </a:lnTo>
                  <a:lnTo>
                    <a:pt x="17" y="118"/>
                  </a:lnTo>
                  <a:lnTo>
                    <a:pt x="26" y="130"/>
                  </a:lnTo>
                  <a:lnTo>
                    <a:pt x="37" y="135"/>
                  </a:lnTo>
                  <a:lnTo>
                    <a:pt x="49" y="141"/>
                  </a:lnTo>
                  <a:lnTo>
                    <a:pt x="60" y="143"/>
                  </a:lnTo>
                  <a:lnTo>
                    <a:pt x="74" y="147"/>
                  </a:lnTo>
                  <a:lnTo>
                    <a:pt x="87" y="143"/>
                  </a:lnTo>
                  <a:lnTo>
                    <a:pt x="99" y="141"/>
                  </a:lnTo>
                  <a:lnTo>
                    <a:pt x="110" y="135"/>
                  </a:lnTo>
                  <a:lnTo>
                    <a:pt x="122" y="130"/>
                  </a:lnTo>
                  <a:lnTo>
                    <a:pt x="131" y="118"/>
                  </a:lnTo>
                  <a:lnTo>
                    <a:pt x="136" y="110"/>
                  </a:lnTo>
                  <a:lnTo>
                    <a:pt x="142" y="99"/>
                  </a:lnTo>
                  <a:lnTo>
                    <a:pt x="144" y="84"/>
                  </a:lnTo>
                  <a:lnTo>
                    <a:pt x="148" y="73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56" name="Freeform 62"/>
            <p:cNvSpPr>
              <a:spLocks/>
            </p:cNvSpPr>
            <p:nvPr/>
          </p:nvSpPr>
          <p:spPr bwMode="auto">
            <a:xfrm>
              <a:off x="2873" y="2209"/>
              <a:ext cx="36" cy="33"/>
            </a:xfrm>
            <a:custGeom>
              <a:avLst/>
              <a:gdLst>
                <a:gd name="T0" fmla="*/ 9 w 144"/>
                <a:gd name="T1" fmla="*/ 4 h 145"/>
                <a:gd name="T2" fmla="*/ 9 w 144"/>
                <a:gd name="T3" fmla="*/ 3 h 145"/>
                <a:gd name="T4" fmla="*/ 9 w 144"/>
                <a:gd name="T5" fmla="*/ 2 h 145"/>
                <a:gd name="T6" fmla="*/ 9 w 144"/>
                <a:gd name="T7" fmla="*/ 2 h 145"/>
                <a:gd name="T8" fmla="*/ 8 w 144"/>
                <a:gd name="T9" fmla="*/ 1 h 145"/>
                <a:gd name="T10" fmla="*/ 8 w 144"/>
                <a:gd name="T11" fmla="*/ 1 h 145"/>
                <a:gd name="T12" fmla="*/ 7 w 144"/>
                <a:gd name="T13" fmla="*/ 0 h 145"/>
                <a:gd name="T14" fmla="*/ 6 w 144"/>
                <a:gd name="T15" fmla="*/ 0 h 145"/>
                <a:gd name="T16" fmla="*/ 5 w 144"/>
                <a:gd name="T17" fmla="*/ 0 h 145"/>
                <a:gd name="T18" fmla="*/ 4 w 144"/>
                <a:gd name="T19" fmla="*/ 0 h 145"/>
                <a:gd name="T20" fmla="*/ 3 w 144"/>
                <a:gd name="T21" fmla="*/ 0 h 145"/>
                <a:gd name="T22" fmla="*/ 2 w 144"/>
                <a:gd name="T23" fmla="*/ 0 h 145"/>
                <a:gd name="T24" fmla="*/ 2 w 144"/>
                <a:gd name="T25" fmla="*/ 1 h 145"/>
                <a:gd name="T26" fmla="*/ 1 w 144"/>
                <a:gd name="T27" fmla="*/ 1 h 145"/>
                <a:gd name="T28" fmla="*/ 1 w 144"/>
                <a:gd name="T29" fmla="*/ 2 h 145"/>
                <a:gd name="T30" fmla="*/ 0 w 144"/>
                <a:gd name="T31" fmla="*/ 2 h 145"/>
                <a:gd name="T32" fmla="*/ 0 w 144"/>
                <a:gd name="T33" fmla="*/ 3 h 145"/>
                <a:gd name="T34" fmla="*/ 0 w 144"/>
                <a:gd name="T35" fmla="*/ 4 h 145"/>
                <a:gd name="T36" fmla="*/ 0 w 144"/>
                <a:gd name="T37" fmla="*/ 5 h 145"/>
                <a:gd name="T38" fmla="*/ 1 w 144"/>
                <a:gd name="T39" fmla="*/ 6 h 145"/>
                <a:gd name="T40" fmla="*/ 1 w 144"/>
                <a:gd name="T41" fmla="*/ 6 h 145"/>
                <a:gd name="T42" fmla="*/ 2 w 144"/>
                <a:gd name="T43" fmla="*/ 7 h 145"/>
                <a:gd name="T44" fmla="*/ 2 w 144"/>
                <a:gd name="T45" fmla="*/ 7 h 145"/>
                <a:gd name="T46" fmla="*/ 3 w 144"/>
                <a:gd name="T47" fmla="*/ 7 h 145"/>
                <a:gd name="T48" fmla="*/ 4 w 144"/>
                <a:gd name="T49" fmla="*/ 8 h 145"/>
                <a:gd name="T50" fmla="*/ 5 w 144"/>
                <a:gd name="T51" fmla="*/ 8 h 145"/>
                <a:gd name="T52" fmla="*/ 6 w 144"/>
                <a:gd name="T53" fmla="*/ 7 h 145"/>
                <a:gd name="T54" fmla="*/ 7 w 144"/>
                <a:gd name="T55" fmla="*/ 7 h 145"/>
                <a:gd name="T56" fmla="*/ 8 w 144"/>
                <a:gd name="T57" fmla="*/ 7 h 145"/>
                <a:gd name="T58" fmla="*/ 8 w 144"/>
                <a:gd name="T59" fmla="*/ 6 h 145"/>
                <a:gd name="T60" fmla="*/ 9 w 144"/>
                <a:gd name="T61" fmla="*/ 6 h 145"/>
                <a:gd name="T62" fmla="*/ 9 w 144"/>
                <a:gd name="T63" fmla="*/ 5 h 145"/>
                <a:gd name="T64" fmla="*/ 9 w 144"/>
                <a:gd name="T65" fmla="*/ 4 h 145"/>
                <a:gd name="T66" fmla="*/ 9 w 144"/>
                <a:gd name="T67" fmla="*/ 4 h 14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44" h="145">
                  <a:moveTo>
                    <a:pt x="144" y="71"/>
                  </a:moveTo>
                  <a:lnTo>
                    <a:pt x="144" y="59"/>
                  </a:lnTo>
                  <a:lnTo>
                    <a:pt x="142" y="46"/>
                  </a:lnTo>
                  <a:lnTo>
                    <a:pt x="136" y="34"/>
                  </a:lnTo>
                  <a:lnTo>
                    <a:pt x="127" y="26"/>
                  </a:lnTo>
                  <a:lnTo>
                    <a:pt x="119" y="17"/>
                  </a:lnTo>
                  <a:lnTo>
                    <a:pt x="108" y="9"/>
                  </a:lnTo>
                  <a:lnTo>
                    <a:pt x="96" y="4"/>
                  </a:lnTo>
                  <a:lnTo>
                    <a:pt x="85" y="0"/>
                  </a:lnTo>
                  <a:lnTo>
                    <a:pt x="60" y="0"/>
                  </a:lnTo>
                  <a:lnTo>
                    <a:pt x="45" y="4"/>
                  </a:lnTo>
                  <a:lnTo>
                    <a:pt x="34" y="9"/>
                  </a:lnTo>
                  <a:lnTo>
                    <a:pt x="26" y="17"/>
                  </a:lnTo>
                  <a:lnTo>
                    <a:pt x="17" y="26"/>
                  </a:lnTo>
                  <a:lnTo>
                    <a:pt x="9" y="34"/>
                  </a:lnTo>
                  <a:lnTo>
                    <a:pt x="3" y="46"/>
                  </a:lnTo>
                  <a:lnTo>
                    <a:pt x="0" y="59"/>
                  </a:lnTo>
                  <a:lnTo>
                    <a:pt x="0" y="85"/>
                  </a:lnTo>
                  <a:lnTo>
                    <a:pt x="3" y="97"/>
                  </a:lnTo>
                  <a:lnTo>
                    <a:pt x="9" y="108"/>
                  </a:lnTo>
                  <a:lnTo>
                    <a:pt x="17" y="118"/>
                  </a:lnTo>
                  <a:lnTo>
                    <a:pt x="26" y="127"/>
                  </a:lnTo>
                  <a:lnTo>
                    <a:pt x="34" y="135"/>
                  </a:lnTo>
                  <a:lnTo>
                    <a:pt x="45" y="139"/>
                  </a:lnTo>
                  <a:lnTo>
                    <a:pt x="60" y="145"/>
                  </a:lnTo>
                  <a:lnTo>
                    <a:pt x="85" y="145"/>
                  </a:lnTo>
                  <a:lnTo>
                    <a:pt x="96" y="139"/>
                  </a:lnTo>
                  <a:lnTo>
                    <a:pt x="108" y="135"/>
                  </a:lnTo>
                  <a:lnTo>
                    <a:pt x="119" y="127"/>
                  </a:lnTo>
                  <a:lnTo>
                    <a:pt x="127" y="118"/>
                  </a:lnTo>
                  <a:lnTo>
                    <a:pt x="136" y="108"/>
                  </a:lnTo>
                  <a:lnTo>
                    <a:pt x="142" y="97"/>
                  </a:lnTo>
                  <a:lnTo>
                    <a:pt x="144" y="85"/>
                  </a:lnTo>
                  <a:lnTo>
                    <a:pt x="144" y="71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57" name="Freeform 63"/>
            <p:cNvSpPr>
              <a:spLocks/>
            </p:cNvSpPr>
            <p:nvPr/>
          </p:nvSpPr>
          <p:spPr bwMode="auto">
            <a:xfrm>
              <a:off x="2899" y="2256"/>
              <a:ext cx="37" cy="32"/>
            </a:xfrm>
            <a:custGeom>
              <a:avLst/>
              <a:gdLst>
                <a:gd name="T0" fmla="*/ 9 w 147"/>
                <a:gd name="T1" fmla="*/ 4 h 144"/>
                <a:gd name="T2" fmla="*/ 9 w 147"/>
                <a:gd name="T3" fmla="*/ 3 h 144"/>
                <a:gd name="T4" fmla="*/ 9 w 147"/>
                <a:gd name="T5" fmla="*/ 2 h 144"/>
                <a:gd name="T6" fmla="*/ 9 w 147"/>
                <a:gd name="T7" fmla="*/ 2 h 144"/>
                <a:gd name="T8" fmla="*/ 8 w 147"/>
                <a:gd name="T9" fmla="*/ 1 h 144"/>
                <a:gd name="T10" fmla="*/ 8 w 147"/>
                <a:gd name="T11" fmla="*/ 1 h 144"/>
                <a:gd name="T12" fmla="*/ 7 w 147"/>
                <a:gd name="T13" fmla="*/ 0 h 144"/>
                <a:gd name="T14" fmla="*/ 6 w 147"/>
                <a:gd name="T15" fmla="*/ 0 h 144"/>
                <a:gd name="T16" fmla="*/ 6 w 147"/>
                <a:gd name="T17" fmla="*/ 0 h 144"/>
                <a:gd name="T18" fmla="*/ 4 w 147"/>
                <a:gd name="T19" fmla="*/ 0 h 144"/>
                <a:gd name="T20" fmla="*/ 3 w 147"/>
                <a:gd name="T21" fmla="*/ 0 h 144"/>
                <a:gd name="T22" fmla="*/ 3 w 147"/>
                <a:gd name="T23" fmla="*/ 0 h 144"/>
                <a:gd name="T24" fmla="*/ 2 w 147"/>
                <a:gd name="T25" fmla="*/ 1 h 144"/>
                <a:gd name="T26" fmla="*/ 1 w 147"/>
                <a:gd name="T27" fmla="*/ 1 h 144"/>
                <a:gd name="T28" fmla="*/ 1 w 147"/>
                <a:gd name="T29" fmla="*/ 2 h 144"/>
                <a:gd name="T30" fmla="*/ 1 w 147"/>
                <a:gd name="T31" fmla="*/ 2 h 144"/>
                <a:gd name="T32" fmla="*/ 0 w 147"/>
                <a:gd name="T33" fmla="*/ 3 h 144"/>
                <a:gd name="T34" fmla="*/ 0 w 147"/>
                <a:gd name="T35" fmla="*/ 4 h 144"/>
                <a:gd name="T36" fmla="*/ 0 w 147"/>
                <a:gd name="T37" fmla="*/ 4 h 144"/>
                <a:gd name="T38" fmla="*/ 1 w 147"/>
                <a:gd name="T39" fmla="*/ 5 h 144"/>
                <a:gd name="T40" fmla="*/ 1 w 147"/>
                <a:gd name="T41" fmla="*/ 5 h 144"/>
                <a:gd name="T42" fmla="*/ 1 w 147"/>
                <a:gd name="T43" fmla="*/ 6 h 144"/>
                <a:gd name="T44" fmla="*/ 2 w 147"/>
                <a:gd name="T45" fmla="*/ 6 h 144"/>
                <a:gd name="T46" fmla="*/ 3 w 147"/>
                <a:gd name="T47" fmla="*/ 7 h 144"/>
                <a:gd name="T48" fmla="*/ 3 w 147"/>
                <a:gd name="T49" fmla="*/ 7 h 144"/>
                <a:gd name="T50" fmla="*/ 4 w 147"/>
                <a:gd name="T51" fmla="*/ 7 h 144"/>
                <a:gd name="T52" fmla="*/ 6 w 147"/>
                <a:gd name="T53" fmla="*/ 7 h 144"/>
                <a:gd name="T54" fmla="*/ 6 w 147"/>
                <a:gd name="T55" fmla="*/ 7 h 144"/>
                <a:gd name="T56" fmla="*/ 7 w 147"/>
                <a:gd name="T57" fmla="*/ 7 h 144"/>
                <a:gd name="T58" fmla="*/ 8 w 147"/>
                <a:gd name="T59" fmla="*/ 6 h 144"/>
                <a:gd name="T60" fmla="*/ 8 w 147"/>
                <a:gd name="T61" fmla="*/ 6 h 144"/>
                <a:gd name="T62" fmla="*/ 9 w 147"/>
                <a:gd name="T63" fmla="*/ 5 h 144"/>
                <a:gd name="T64" fmla="*/ 9 w 147"/>
                <a:gd name="T65" fmla="*/ 5 h 144"/>
                <a:gd name="T66" fmla="*/ 9 w 147"/>
                <a:gd name="T67" fmla="*/ 4 h 144"/>
                <a:gd name="T68" fmla="*/ 9 w 147"/>
                <a:gd name="T69" fmla="*/ 4 h 14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47" h="144">
                  <a:moveTo>
                    <a:pt x="147" y="70"/>
                  </a:moveTo>
                  <a:lnTo>
                    <a:pt x="147" y="59"/>
                  </a:lnTo>
                  <a:lnTo>
                    <a:pt x="141" y="47"/>
                  </a:lnTo>
                  <a:lnTo>
                    <a:pt x="139" y="36"/>
                  </a:lnTo>
                  <a:lnTo>
                    <a:pt x="130" y="25"/>
                  </a:lnTo>
                  <a:lnTo>
                    <a:pt x="122" y="17"/>
                  </a:lnTo>
                  <a:lnTo>
                    <a:pt x="111" y="8"/>
                  </a:lnTo>
                  <a:lnTo>
                    <a:pt x="99" y="2"/>
                  </a:lnTo>
                  <a:lnTo>
                    <a:pt x="88" y="0"/>
                  </a:lnTo>
                  <a:lnTo>
                    <a:pt x="63" y="0"/>
                  </a:lnTo>
                  <a:lnTo>
                    <a:pt x="48" y="2"/>
                  </a:lnTo>
                  <a:lnTo>
                    <a:pt x="38" y="8"/>
                  </a:lnTo>
                  <a:lnTo>
                    <a:pt x="29" y="17"/>
                  </a:lnTo>
                  <a:lnTo>
                    <a:pt x="17" y="25"/>
                  </a:lnTo>
                  <a:lnTo>
                    <a:pt x="12" y="36"/>
                  </a:lnTo>
                  <a:lnTo>
                    <a:pt x="6" y="47"/>
                  </a:lnTo>
                  <a:lnTo>
                    <a:pt x="4" y="59"/>
                  </a:lnTo>
                  <a:lnTo>
                    <a:pt x="0" y="70"/>
                  </a:lnTo>
                  <a:lnTo>
                    <a:pt x="4" y="84"/>
                  </a:lnTo>
                  <a:lnTo>
                    <a:pt x="6" y="99"/>
                  </a:lnTo>
                  <a:lnTo>
                    <a:pt x="12" y="110"/>
                  </a:lnTo>
                  <a:lnTo>
                    <a:pt x="17" y="118"/>
                  </a:lnTo>
                  <a:lnTo>
                    <a:pt x="29" y="127"/>
                  </a:lnTo>
                  <a:lnTo>
                    <a:pt x="38" y="135"/>
                  </a:lnTo>
                  <a:lnTo>
                    <a:pt x="48" y="141"/>
                  </a:lnTo>
                  <a:lnTo>
                    <a:pt x="63" y="144"/>
                  </a:lnTo>
                  <a:lnTo>
                    <a:pt x="88" y="144"/>
                  </a:lnTo>
                  <a:lnTo>
                    <a:pt x="99" y="141"/>
                  </a:lnTo>
                  <a:lnTo>
                    <a:pt x="111" y="135"/>
                  </a:lnTo>
                  <a:lnTo>
                    <a:pt x="122" y="127"/>
                  </a:lnTo>
                  <a:lnTo>
                    <a:pt x="130" y="118"/>
                  </a:lnTo>
                  <a:lnTo>
                    <a:pt x="139" y="110"/>
                  </a:lnTo>
                  <a:lnTo>
                    <a:pt x="141" y="99"/>
                  </a:lnTo>
                  <a:lnTo>
                    <a:pt x="147" y="84"/>
                  </a:lnTo>
                  <a:lnTo>
                    <a:pt x="147" y="70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58" name="Freeform 64"/>
            <p:cNvSpPr>
              <a:spLocks/>
            </p:cNvSpPr>
            <p:nvPr/>
          </p:nvSpPr>
          <p:spPr bwMode="auto">
            <a:xfrm>
              <a:off x="2919" y="2303"/>
              <a:ext cx="36" cy="33"/>
            </a:xfrm>
            <a:custGeom>
              <a:avLst/>
              <a:gdLst>
                <a:gd name="T0" fmla="*/ 9 w 145"/>
                <a:gd name="T1" fmla="*/ 4 h 143"/>
                <a:gd name="T2" fmla="*/ 9 w 145"/>
                <a:gd name="T3" fmla="*/ 3 h 143"/>
                <a:gd name="T4" fmla="*/ 9 w 145"/>
                <a:gd name="T5" fmla="*/ 3 h 143"/>
                <a:gd name="T6" fmla="*/ 8 w 145"/>
                <a:gd name="T7" fmla="*/ 2 h 143"/>
                <a:gd name="T8" fmla="*/ 8 w 145"/>
                <a:gd name="T9" fmla="*/ 1 h 143"/>
                <a:gd name="T10" fmla="*/ 7 w 145"/>
                <a:gd name="T11" fmla="*/ 1 h 143"/>
                <a:gd name="T12" fmla="*/ 7 w 145"/>
                <a:gd name="T13" fmla="*/ 0 h 143"/>
                <a:gd name="T14" fmla="*/ 6 w 145"/>
                <a:gd name="T15" fmla="*/ 0 h 143"/>
                <a:gd name="T16" fmla="*/ 5 w 145"/>
                <a:gd name="T17" fmla="*/ 0 h 143"/>
                <a:gd name="T18" fmla="*/ 4 w 145"/>
                <a:gd name="T19" fmla="*/ 0 h 143"/>
                <a:gd name="T20" fmla="*/ 3 w 145"/>
                <a:gd name="T21" fmla="*/ 0 h 143"/>
                <a:gd name="T22" fmla="*/ 2 w 145"/>
                <a:gd name="T23" fmla="*/ 0 h 143"/>
                <a:gd name="T24" fmla="*/ 1 w 145"/>
                <a:gd name="T25" fmla="*/ 1 h 143"/>
                <a:gd name="T26" fmla="*/ 1 w 145"/>
                <a:gd name="T27" fmla="*/ 1 h 143"/>
                <a:gd name="T28" fmla="*/ 0 w 145"/>
                <a:gd name="T29" fmla="*/ 2 h 143"/>
                <a:gd name="T30" fmla="*/ 0 w 145"/>
                <a:gd name="T31" fmla="*/ 3 h 143"/>
                <a:gd name="T32" fmla="*/ 0 w 145"/>
                <a:gd name="T33" fmla="*/ 3 h 143"/>
                <a:gd name="T34" fmla="*/ 0 w 145"/>
                <a:gd name="T35" fmla="*/ 4 h 143"/>
                <a:gd name="T36" fmla="*/ 0 w 145"/>
                <a:gd name="T37" fmla="*/ 5 h 143"/>
                <a:gd name="T38" fmla="*/ 0 w 145"/>
                <a:gd name="T39" fmla="*/ 6 h 143"/>
                <a:gd name="T40" fmla="*/ 1 w 145"/>
                <a:gd name="T41" fmla="*/ 6 h 143"/>
                <a:gd name="T42" fmla="*/ 1 w 145"/>
                <a:gd name="T43" fmla="*/ 7 h 143"/>
                <a:gd name="T44" fmla="*/ 2 w 145"/>
                <a:gd name="T45" fmla="*/ 7 h 143"/>
                <a:gd name="T46" fmla="*/ 3 w 145"/>
                <a:gd name="T47" fmla="*/ 8 h 143"/>
                <a:gd name="T48" fmla="*/ 4 w 145"/>
                <a:gd name="T49" fmla="*/ 8 h 143"/>
                <a:gd name="T50" fmla="*/ 5 w 145"/>
                <a:gd name="T51" fmla="*/ 8 h 143"/>
                <a:gd name="T52" fmla="*/ 6 w 145"/>
                <a:gd name="T53" fmla="*/ 8 h 143"/>
                <a:gd name="T54" fmla="*/ 7 w 145"/>
                <a:gd name="T55" fmla="*/ 7 h 143"/>
                <a:gd name="T56" fmla="*/ 7 w 145"/>
                <a:gd name="T57" fmla="*/ 7 h 143"/>
                <a:gd name="T58" fmla="*/ 8 w 145"/>
                <a:gd name="T59" fmla="*/ 6 h 143"/>
                <a:gd name="T60" fmla="*/ 8 w 145"/>
                <a:gd name="T61" fmla="*/ 6 h 143"/>
                <a:gd name="T62" fmla="*/ 9 w 145"/>
                <a:gd name="T63" fmla="*/ 5 h 143"/>
                <a:gd name="T64" fmla="*/ 9 w 145"/>
                <a:gd name="T65" fmla="*/ 4 h 143"/>
                <a:gd name="T66" fmla="*/ 9 w 145"/>
                <a:gd name="T67" fmla="*/ 4 h 14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45" h="143">
                  <a:moveTo>
                    <a:pt x="145" y="70"/>
                  </a:moveTo>
                  <a:lnTo>
                    <a:pt x="145" y="59"/>
                  </a:lnTo>
                  <a:lnTo>
                    <a:pt x="141" y="48"/>
                  </a:lnTo>
                  <a:lnTo>
                    <a:pt x="136" y="36"/>
                  </a:lnTo>
                  <a:lnTo>
                    <a:pt x="128" y="25"/>
                  </a:lnTo>
                  <a:lnTo>
                    <a:pt x="120" y="17"/>
                  </a:lnTo>
                  <a:lnTo>
                    <a:pt x="108" y="8"/>
                  </a:lnTo>
                  <a:lnTo>
                    <a:pt x="97" y="6"/>
                  </a:lnTo>
                  <a:lnTo>
                    <a:pt x="86" y="0"/>
                  </a:lnTo>
                  <a:lnTo>
                    <a:pt x="59" y="0"/>
                  </a:lnTo>
                  <a:lnTo>
                    <a:pt x="48" y="6"/>
                  </a:lnTo>
                  <a:lnTo>
                    <a:pt x="34" y="8"/>
                  </a:lnTo>
                  <a:lnTo>
                    <a:pt x="26" y="17"/>
                  </a:lnTo>
                  <a:lnTo>
                    <a:pt x="17" y="25"/>
                  </a:lnTo>
                  <a:lnTo>
                    <a:pt x="9" y="36"/>
                  </a:lnTo>
                  <a:lnTo>
                    <a:pt x="4" y="48"/>
                  </a:lnTo>
                  <a:lnTo>
                    <a:pt x="0" y="59"/>
                  </a:lnTo>
                  <a:lnTo>
                    <a:pt x="0" y="84"/>
                  </a:lnTo>
                  <a:lnTo>
                    <a:pt x="4" y="99"/>
                  </a:lnTo>
                  <a:lnTo>
                    <a:pt x="9" y="109"/>
                  </a:lnTo>
                  <a:lnTo>
                    <a:pt x="17" y="118"/>
                  </a:lnTo>
                  <a:lnTo>
                    <a:pt x="26" y="130"/>
                  </a:lnTo>
                  <a:lnTo>
                    <a:pt x="34" y="135"/>
                  </a:lnTo>
                  <a:lnTo>
                    <a:pt x="48" y="141"/>
                  </a:lnTo>
                  <a:lnTo>
                    <a:pt x="59" y="143"/>
                  </a:lnTo>
                  <a:lnTo>
                    <a:pt x="86" y="143"/>
                  </a:lnTo>
                  <a:lnTo>
                    <a:pt x="97" y="141"/>
                  </a:lnTo>
                  <a:lnTo>
                    <a:pt x="108" y="135"/>
                  </a:lnTo>
                  <a:lnTo>
                    <a:pt x="120" y="130"/>
                  </a:lnTo>
                  <a:lnTo>
                    <a:pt x="128" y="118"/>
                  </a:lnTo>
                  <a:lnTo>
                    <a:pt x="136" y="109"/>
                  </a:lnTo>
                  <a:lnTo>
                    <a:pt x="141" y="99"/>
                  </a:lnTo>
                  <a:lnTo>
                    <a:pt x="145" y="84"/>
                  </a:lnTo>
                  <a:lnTo>
                    <a:pt x="145" y="70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59" name="Freeform 65"/>
            <p:cNvSpPr>
              <a:spLocks/>
            </p:cNvSpPr>
            <p:nvPr/>
          </p:nvSpPr>
          <p:spPr bwMode="auto">
            <a:xfrm>
              <a:off x="2999" y="2328"/>
              <a:ext cx="36" cy="32"/>
            </a:xfrm>
            <a:custGeom>
              <a:avLst/>
              <a:gdLst>
                <a:gd name="T0" fmla="*/ 9 w 143"/>
                <a:gd name="T1" fmla="*/ 4 h 144"/>
                <a:gd name="T2" fmla="*/ 9 w 143"/>
                <a:gd name="T3" fmla="*/ 3 h 144"/>
                <a:gd name="T4" fmla="*/ 9 w 143"/>
                <a:gd name="T5" fmla="*/ 2 h 144"/>
                <a:gd name="T6" fmla="*/ 9 w 143"/>
                <a:gd name="T7" fmla="*/ 2 h 144"/>
                <a:gd name="T8" fmla="*/ 8 w 143"/>
                <a:gd name="T9" fmla="*/ 1 h 144"/>
                <a:gd name="T10" fmla="*/ 8 w 143"/>
                <a:gd name="T11" fmla="*/ 1 h 144"/>
                <a:gd name="T12" fmla="*/ 7 w 143"/>
                <a:gd name="T13" fmla="*/ 0 h 144"/>
                <a:gd name="T14" fmla="*/ 6 w 143"/>
                <a:gd name="T15" fmla="*/ 0 h 144"/>
                <a:gd name="T16" fmla="*/ 5 w 143"/>
                <a:gd name="T17" fmla="*/ 0 h 144"/>
                <a:gd name="T18" fmla="*/ 4 w 143"/>
                <a:gd name="T19" fmla="*/ 0 h 144"/>
                <a:gd name="T20" fmla="*/ 3 w 143"/>
                <a:gd name="T21" fmla="*/ 0 h 144"/>
                <a:gd name="T22" fmla="*/ 2 w 143"/>
                <a:gd name="T23" fmla="*/ 0 h 144"/>
                <a:gd name="T24" fmla="*/ 2 w 143"/>
                <a:gd name="T25" fmla="*/ 1 h 144"/>
                <a:gd name="T26" fmla="*/ 1 w 143"/>
                <a:gd name="T27" fmla="*/ 1 h 144"/>
                <a:gd name="T28" fmla="*/ 1 w 143"/>
                <a:gd name="T29" fmla="*/ 2 h 144"/>
                <a:gd name="T30" fmla="*/ 1 w 143"/>
                <a:gd name="T31" fmla="*/ 2 h 144"/>
                <a:gd name="T32" fmla="*/ 0 w 143"/>
                <a:gd name="T33" fmla="*/ 3 h 144"/>
                <a:gd name="T34" fmla="*/ 0 w 143"/>
                <a:gd name="T35" fmla="*/ 4 h 144"/>
                <a:gd name="T36" fmla="*/ 1 w 143"/>
                <a:gd name="T37" fmla="*/ 5 h 144"/>
                <a:gd name="T38" fmla="*/ 1 w 143"/>
                <a:gd name="T39" fmla="*/ 5 h 144"/>
                <a:gd name="T40" fmla="*/ 1 w 143"/>
                <a:gd name="T41" fmla="*/ 6 h 144"/>
                <a:gd name="T42" fmla="*/ 2 w 143"/>
                <a:gd name="T43" fmla="*/ 6 h 144"/>
                <a:gd name="T44" fmla="*/ 2 w 143"/>
                <a:gd name="T45" fmla="*/ 7 h 144"/>
                <a:gd name="T46" fmla="*/ 3 w 143"/>
                <a:gd name="T47" fmla="*/ 7 h 144"/>
                <a:gd name="T48" fmla="*/ 4 w 143"/>
                <a:gd name="T49" fmla="*/ 7 h 144"/>
                <a:gd name="T50" fmla="*/ 5 w 143"/>
                <a:gd name="T51" fmla="*/ 7 h 144"/>
                <a:gd name="T52" fmla="*/ 6 w 143"/>
                <a:gd name="T53" fmla="*/ 7 h 144"/>
                <a:gd name="T54" fmla="*/ 7 w 143"/>
                <a:gd name="T55" fmla="*/ 7 h 144"/>
                <a:gd name="T56" fmla="*/ 8 w 143"/>
                <a:gd name="T57" fmla="*/ 6 h 144"/>
                <a:gd name="T58" fmla="*/ 8 w 143"/>
                <a:gd name="T59" fmla="*/ 6 h 144"/>
                <a:gd name="T60" fmla="*/ 9 w 143"/>
                <a:gd name="T61" fmla="*/ 5 h 144"/>
                <a:gd name="T62" fmla="*/ 9 w 143"/>
                <a:gd name="T63" fmla="*/ 5 h 144"/>
                <a:gd name="T64" fmla="*/ 9 w 143"/>
                <a:gd name="T65" fmla="*/ 4 h 144"/>
                <a:gd name="T66" fmla="*/ 9 w 143"/>
                <a:gd name="T67" fmla="*/ 4 h 14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43" h="144">
                  <a:moveTo>
                    <a:pt x="143" y="70"/>
                  </a:moveTo>
                  <a:lnTo>
                    <a:pt x="143" y="59"/>
                  </a:lnTo>
                  <a:lnTo>
                    <a:pt x="141" y="48"/>
                  </a:lnTo>
                  <a:lnTo>
                    <a:pt x="135" y="36"/>
                  </a:lnTo>
                  <a:lnTo>
                    <a:pt x="130" y="25"/>
                  </a:lnTo>
                  <a:lnTo>
                    <a:pt x="118" y="17"/>
                  </a:lnTo>
                  <a:lnTo>
                    <a:pt x="110" y="8"/>
                  </a:lnTo>
                  <a:lnTo>
                    <a:pt x="99" y="2"/>
                  </a:lnTo>
                  <a:lnTo>
                    <a:pt x="84" y="0"/>
                  </a:lnTo>
                  <a:lnTo>
                    <a:pt x="59" y="0"/>
                  </a:lnTo>
                  <a:lnTo>
                    <a:pt x="48" y="2"/>
                  </a:lnTo>
                  <a:lnTo>
                    <a:pt x="36" y="8"/>
                  </a:lnTo>
                  <a:lnTo>
                    <a:pt x="25" y="17"/>
                  </a:lnTo>
                  <a:lnTo>
                    <a:pt x="17" y="25"/>
                  </a:lnTo>
                  <a:lnTo>
                    <a:pt x="8" y="36"/>
                  </a:lnTo>
                  <a:lnTo>
                    <a:pt x="6" y="48"/>
                  </a:lnTo>
                  <a:lnTo>
                    <a:pt x="0" y="59"/>
                  </a:lnTo>
                  <a:lnTo>
                    <a:pt x="0" y="84"/>
                  </a:lnTo>
                  <a:lnTo>
                    <a:pt x="6" y="99"/>
                  </a:lnTo>
                  <a:lnTo>
                    <a:pt x="8" y="110"/>
                  </a:lnTo>
                  <a:lnTo>
                    <a:pt x="17" y="118"/>
                  </a:lnTo>
                  <a:lnTo>
                    <a:pt x="25" y="127"/>
                  </a:lnTo>
                  <a:lnTo>
                    <a:pt x="36" y="135"/>
                  </a:lnTo>
                  <a:lnTo>
                    <a:pt x="48" y="141"/>
                  </a:lnTo>
                  <a:lnTo>
                    <a:pt x="59" y="144"/>
                  </a:lnTo>
                  <a:lnTo>
                    <a:pt x="84" y="144"/>
                  </a:lnTo>
                  <a:lnTo>
                    <a:pt x="99" y="141"/>
                  </a:lnTo>
                  <a:lnTo>
                    <a:pt x="110" y="135"/>
                  </a:lnTo>
                  <a:lnTo>
                    <a:pt x="118" y="127"/>
                  </a:lnTo>
                  <a:lnTo>
                    <a:pt x="130" y="118"/>
                  </a:lnTo>
                  <a:lnTo>
                    <a:pt x="135" y="110"/>
                  </a:lnTo>
                  <a:lnTo>
                    <a:pt x="141" y="99"/>
                  </a:lnTo>
                  <a:lnTo>
                    <a:pt x="143" y="84"/>
                  </a:lnTo>
                  <a:lnTo>
                    <a:pt x="143" y="70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60" name="Freeform 66"/>
            <p:cNvSpPr>
              <a:spLocks/>
            </p:cNvSpPr>
            <p:nvPr/>
          </p:nvSpPr>
          <p:spPr bwMode="auto">
            <a:xfrm>
              <a:off x="3019" y="2328"/>
              <a:ext cx="37" cy="32"/>
            </a:xfrm>
            <a:custGeom>
              <a:avLst/>
              <a:gdLst>
                <a:gd name="T0" fmla="*/ 9 w 147"/>
                <a:gd name="T1" fmla="*/ 4 h 144"/>
                <a:gd name="T2" fmla="*/ 9 w 147"/>
                <a:gd name="T3" fmla="*/ 3 h 144"/>
                <a:gd name="T4" fmla="*/ 9 w 147"/>
                <a:gd name="T5" fmla="*/ 2 h 144"/>
                <a:gd name="T6" fmla="*/ 9 w 147"/>
                <a:gd name="T7" fmla="*/ 2 h 144"/>
                <a:gd name="T8" fmla="*/ 8 w 147"/>
                <a:gd name="T9" fmla="*/ 1 h 144"/>
                <a:gd name="T10" fmla="*/ 8 w 147"/>
                <a:gd name="T11" fmla="*/ 1 h 144"/>
                <a:gd name="T12" fmla="*/ 7 w 147"/>
                <a:gd name="T13" fmla="*/ 0 h 144"/>
                <a:gd name="T14" fmla="*/ 6 w 147"/>
                <a:gd name="T15" fmla="*/ 0 h 144"/>
                <a:gd name="T16" fmla="*/ 6 w 147"/>
                <a:gd name="T17" fmla="*/ 0 h 144"/>
                <a:gd name="T18" fmla="*/ 4 w 147"/>
                <a:gd name="T19" fmla="*/ 0 h 144"/>
                <a:gd name="T20" fmla="*/ 3 w 147"/>
                <a:gd name="T21" fmla="*/ 0 h 144"/>
                <a:gd name="T22" fmla="*/ 3 w 147"/>
                <a:gd name="T23" fmla="*/ 0 h 144"/>
                <a:gd name="T24" fmla="*/ 2 w 147"/>
                <a:gd name="T25" fmla="*/ 1 h 144"/>
                <a:gd name="T26" fmla="*/ 1 w 147"/>
                <a:gd name="T27" fmla="*/ 1 h 144"/>
                <a:gd name="T28" fmla="*/ 1 w 147"/>
                <a:gd name="T29" fmla="*/ 2 h 144"/>
                <a:gd name="T30" fmla="*/ 1 w 147"/>
                <a:gd name="T31" fmla="*/ 2 h 144"/>
                <a:gd name="T32" fmla="*/ 0 w 147"/>
                <a:gd name="T33" fmla="*/ 3 h 144"/>
                <a:gd name="T34" fmla="*/ 0 w 147"/>
                <a:gd name="T35" fmla="*/ 4 h 144"/>
                <a:gd name="T36" fmla="*/ 0 w 147"/>
                <a:gd name="T37" fmla="*/ 4 h 144"/>
                <a:gd name="T38" fmla="*/ 1 w 147"/>
                <a:gd name="T39" fmla="*/ 5 h 144"/>
                <a:gd name="T40" fmla="*/ 1 w 147"/>
                <a:gd name="T41" fmla="*/ 5 h 144"/>
                <a:gd name="T42" fmla="*/ 1 w 147"/>
                <a:gd name="T43" fmla="*/ 6 h 144"/>
                <a:gd name="T44" fmla="*/ 2 w 147"/>
                <a:gd name="T45" fmla="*/ 6 h 144"/>
                <a:gd name="T46" fmla="*/ 3 w 147"/>
                <a:gd name="T47" fmla="*/ 7 h 144"/>
                <a:gd name="T48" fmla="*/ 3 w 147"/>
                <a:gd name="T49" fmla="*/ 7 h 144"/>
                <a:gd name="T50" fmla="*/ 4 w 147"/>
                <a:gd name="T51" fmla="*/ 7 h 144"/>
                <a:gd name="T52" fmla="*/ 6 w 147"/>
                <a:gd name="T53" fmla="*/ 7 h 144"/>
                <a:gd name="T54" fmla="*/ 6 w 147"/>
                <a:gd name="T55" fmla="*/ 7 h 144"/>
                <a:gd name="T56" fmla="*/ 7 w 147"/>
                <a:gd name="T57" fmla="*/ 7 h 144"/>
                <a:gd name="T58" fmla="*/ 8 w 147"/>
                <a:gd name="T59" fmla="*/ 6 h 144"/>
                <a:gd name="T60" fmla="*/ 8 w 147"/>
                <a:gd name="T61" fmla="*/ 6 h 144"/>
                <a:gd name="T62" fmla="*/ 9 w 147"/>
                <a:gd name="T63" fmla="*/ 5 h 144"/>
                <a:gd name="T64" fmla="*/ 9 w 147"/>
                <a:gd name="T65" fmla="*/ 5 h 144"/>
                <a:gd name="T66" fmla="*/ 9 w 147"/>
                <a:gd name="T67" fmla="*/ 4 h 144"/>
                <a:gd name="T68" fmla="*/ 9 w 147"/>
                <a:gd name="T69" fmla="*/ 4 h 14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47" h="144">
                  <a:moveTo>
                    <a:pt x="147" y="70"/>
                  </a:moveTo>
                  <a:lnTo>
                    <a:pt x="145" y="59"/>
                  </a:lnTo>
                  <a:lnTo>
                    <a:pt x="141" y="48"/>
                  </a:lnTo>
                  <a:lnTo>
                    <a:pt x="136" y="36"/>
                  </a:lnTo>
                  <a:lnTo>
                    <a:pt x="130" y="25"/>
                  </a:lnTo>
                  <a:lnTo>
                    <a:pt x="122" y="17"/>
                  </a:lnTo>
                  <a:lnTo>
                    <a:pt x="111" y="8"/>
                  </a:lnTo>
                  <a:lnTo>
                    <a:pt x="99" y="2"/>
                  </a:lnTo>
                  <a:lnTo>
                    <a:pt x="88" y="0"/>
                  </a:lnTo>
                  <a:lnTo>
                    <a:pt x="59" y="0"/>
                  </a:lnTo>
                  <a:lnTo>
                    <a:pt x="48" y="2"/>
                  </a:lnTo>
                  <a:lnTo>
                    <a:pt x="38" y="8"/>
                  </a:lnTo>
                  <a:lnTo>
                    <a:pt x="26" y="17"/>
                  </a:lnTo>
                  <a:lnTo>
                    <a:pt x="17" y="25"/>
                  </a:lnTo>
                  <a:lnTo>
                    <a:pt x="12" y="36"/>
                  </a:lnTo>
                  <a:lnTo>
                    <a:pt x="6" y="48"/>
                  </a:lnTo>
                  <a:lnTo>
                    <a:pt x="4" y="59"/>
                  </a:lnTo>
                  <a:lnTo>
                    <a:pt x="0" y="70"/>
                  </a:lnTo>
                  <a:lnTo>
                    <a:pt x="4" y="84"/>
                  </a:lnTo>
                  <a:lnTo>
                    <a:pt x="6" y="99"/>
                  </a:lnTo>
                  <a:lnTo>
                    <a:pt x="12" y="110"/>
                  </a:lnTo>
                  <a:lnTo>
                    <a:pt x="17" y="118"/>
                  </a:lnTo>
                  <a:lnTo>
                    <a:pt x="26" y="127"/>
                  </a:lnTo>
                  <a:lnTo>
                    <a:pt x="38" y="135"/>
                  </a:lnTo>
                  <a:lnTo>
                    <a:pt x="48" y="141"/>
                  </a:lnTo>
                  <a:lnTo>
                    <a:pt x="59" y="144"/>
                  </a:lnTo>
                  <a:lnTo>
                    <a:pt x="88" y="144"/>
                  </a:lnTo>
                  <a:lnTo>
                    <a:pt x="99" y="141"/>
                  </a:lnTo>
                  <a:lnTo>
                    <a:pt x="111" y="135"/>
                  </a:lnTo>
                  <a:lnTo>
                    <a:pt x="122" y="127"/>
                  </a:lnTo>
                  <a:lnTo>
                    <a:pt x="130" y="118"/>
                  </a:lnTo>
                  <a:lnTo>
                    <a:pt x="136" y="110"/>
                  </a:lnTo>
                  <a:lnTo>
                    <a:pt x="141" y="99"/>
                  </a:lnTo>
                  <a:lnTo>
                    <a:pt x="145" y="84"/>
                  </a:lnTo>
                  <a:lnTo>
                    <a:pt x="147" y="70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61" name="Freeform 67"/>
            <p:cNvSpPr>
              <a:spLocks/>
            </p:cNvSpPr>
            <p:nvPr/>
          </p:nvSpPr>
          <p:spPr bwMode="auto">
            <a:xfrm>
              <a:off x="3046" y="2328"/>
              <a:ext cx="37" cy="32"/>
            </a:xfrm>
            <a:custGeom>
              <a:avLst/>
              <a:gdLst>
                <a:gd name="T0" fmla="*/ 9 w 147"/>
                <a:gd name="T1" fmla="*/ 4 h 144"/>
                <a:gd name="T2" fmla="*/ 9 w 147"/>
                <a:gd name="T3" fmla="*/ 3 h 144"/>
                <a:gd name="T4" fmla="*/ 9 w 147"/>
                <a:gd name="T5" fmla="*/ 2 h 144"/>
                <a:gd name="T6" fmla="*/ 9 w 147"/>
                <a:gd name="T7" fmla="*/ 2 h 144"/>
                <a:gd name="T8" fmla="*/ 8 w 147"/>
                <a:gd name="T9" fmla="*/ 1 h 144"/>
                <a:gd name="T10" fmla="*/ 8 w 147"/>
                <a:gd name="T11" fmla="*/ 1 h 144"/>
                <a:gd name="T12" fmla="*/ 7 w 147"/>
                <a:gd name="T13" fmla="*/ 0 h 144"/>
                <a:gd name="T14" fmla="*/ 6 w 147"/>
                <a:gd name="T15" fmla="*/ 0 h 144"/>
                <a:gd name="T16" fmla="*/ 5 w 147"/>
                <a:gd name="T17" fmla="*/ 0 h 144"/>
                <a:gd name="T18" fmla="*/ 4 w 147"/>
                <a:gd name="T19" fmla="*/ 0 h 144"/>
                <a:gd name="T20" fmla="*/ 3 w 147"/>
                <a:gd name="T21" fmla="*/ 0 h 144"/>
                <a:gd name="T22" fmla="*/ 2 w 147"/>
                <a:gd name="T23" fmla="*/ 0 h 144"/>
                <a:gd name="T24" fmla="*/ 2 w 147"/>
                <a:gd name="T25" fmla="*/ 1 h 144"/>
                <a:gd name="T26" fmla="*/ 1 w 147"/>
                <a:gd name="T27" fmla="*/ 1 h 144"/>
                <a:gd name="T28" fmla="*/ 1 w 147"/>
                <a:gd name="T29" fmla="*/ 2 h 144"/>
                <a:gd name="T30" fmla="*/ 1 w 147"/>
                <a:gd name="T31" fmla="*/ 2 h 144"/>
                <a:gd name="T32" fmla="*/ 0 w 147"/>
                <a:gd name="T33" fmla="*/ 3 h 144"/>
                <a:gd name="T34" fmla="*/ 0 w 147"/>
                <a:gd name="T35" fmla="*/ 4 h 144"/>
                <a:gd name="T36" fmla="*/ 1 w 147"/>
                <a:gd name="T37" fmla="*/ 5 h 144"/>
                <a:gd name="T38" fmla="*/ 1 w 147"/>
                <a:gd name="T39" fmla="*/ 5 h 144"/>
                <a:gd name="T40" fmla="*/ 1 w 147"/>
                <a:gd name="T41" fmla="*/ 6 h 144"/>
                <a:gd name="T42" fmla="*/ 2 w 147"/>
                <a:gd name="T43" fmla="*/ 6 h 144"/>
                <a:gd name="T44" fmla="*/ 2 w 147"/>
                <a:gd name="T45" fmla="*/ 7 h 144"/>
                <a:gd name="T46" fmla="*/ 3 w 147"/>
                <a:gd name="T47" fmla="*/ 7 h 144"/>
                <a:gd name="T48" fmla="*/ 4 w 147"/>
                <a:gd name="T49" fmla="*/ 7 h 144"/>
                <a:gd name="T50" fmla="*/ 5 w 147"/>
                <a:gd name="T51" fmla="*/ 7 h 144"/>
                <a:gd name="T52" fmla="*/ 6 w 147"/>
                <a:gd name="T53" fmla="*/ 7 h 144"/>
                <a:gd name="T54" fmla="*/ 7 w 147"/>
                <a:gd name="T55" fmla="*/ 7 h 144"/>
                <a:gd name="T56" fmla="*/ 8 w 147"/>
                <a:gd name="T57" fmla="*/ 6 h 144"/>
                <a:gd name="T58" fmla="*/ 8 w 147"/>
                <a:gd name="T59" fmla="*/ 6 h 144"/>
                <a:gd name="T60" fmla="*/ 9 w 147"/>
                <a:gd name="T61" fmla="*/ 5 h 144"/>
                <a:gd name="T62" fmla="*/ 9 w 147"/>
                <a:gd name="T63" fmla="*/ 5 h 144"/>
                <a:gd name="T64" fmla="*/ 9 w 147"/>
                <a:gd name="T65" fmla="*/ 4 h 144"/>
                <a:gd name="T66" fmla="*/ 9 w 147"/>
                <a:gd name="T67" fmla="*/ 4 h 14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47" h="144">
                  <a:moveTo>
                    <a:pt x="147" y="70"/>
                  </a:moveTo>
                  <a:lnTo>
                    <a:pt x="144" y="59"/>
                  </a:lnTo>
                  <a:lnTo>
                    <a:pt x="141" y="48"/>
                  </a:lnTo>
                  <a:lnTo>
                    <a:pt x="136" y="36"/>
                  </a:lnTo>
                  <a:lnTo>
                    <a:pt x="130" y="25"/>
                  </a:lnTo>
                  <a:lnTo>
                    <a:pt x="119" y="17"/>
                  </a:lnTo>
                  <a:lnTo>
                    <a:pt x="110" y="8"/>
                  </a:lnTo>
                  <a:lnTo>
                    <a:pt x="98" y="2"/>
                  </a:lnTo>
                  <a:lnTo>
                    <a:pt x="85" y="0"/>
                  </a:lnTo>
                  <a:lnTo>
                    <a:pt x="60" y="0"/>
                  </a:lnTo>
                  <a:lnTo>
                    <a:pt x="48" y="2"/>
                  </a:lnTo>
                  <a:lnTo>
                    <a:pt x="37" y="8"/>
                  </a:lnTo>
                  <a:lnTo>
                    <a:pt x="25" y="17"/>
                  </a:lnTo>
                  <a:lnTo>
                    <a:pt x="16" y="25"/>
                  </a:lnTo>
                  <a:lnTo>
                    <a:pt x="8" y="36"/>
                  </a:lnTo>
                  <a:lnTo>
                    <a:pt x="6" y="48"/>
                  </a:lnTo>
                  <a:lnTo>
                    <a:pt x="0" y="59"/>
                  </a:lnTo>
                  <a:lnTo>
                    <a:pt x="0" y="84"/>
                  </a:lnTo>
                  <a:lnTo>
                    <a:pt x="6" y="99"/>
                  </a:lnTo>
                  <a:lnTo>
                    <a:pt x="8" y="110"/>
                  </a:lnTo>
                  <a:lnTo>
                    <a:pt x="16" y="118"/>
                  </a:lnTo>
                  <a:lnTo>
                    <a:pt x="25" y="127"/>
                  </a:lnTo>
                  <a:lnTo>
                    <a:pt x="37" y="135"/>
                  </a:lnTo>
                  <a:lnTo>
                    <a:pt x="48" y="141"/>
                  </a:lnTo>
                  <a:lnTo>
                    <a:pt x="60" y="144"/>
                  </a:lnTo>
                  <a:lnTo>
                    <a:pt x="85" y="144"/>
                  </a:lnTo>
                  <a:lnTo>
                    <a:pt x="98" y="141"/>
                  </a:lnTo>
                  <a:lnTo>
                    <a:pt x="110" y="135"/>
                  </a:lnTo>
                  <a:lnTo>
                    <a:pt x="119" y="127"/>
                  </a:lnTo>
                  <a:lnTo>
                    <a:pt x="130" y="118"/>
                  </a:lnTo>
                  <a:lnTo>
                    <a:pt x="136" y="110"/>
                  </a:lnTo>
                  <a:lnTo>
                    <a:pt x="141" y="99"/>
                  </a:lnTo>
                  <a:lnTo>
                    <a:pt x="144" y="84"/>
                  </a:lnTo>
                  <a:lnTo>
                    <a:pt x="147" y="70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62" name="Freeform 68"/>
            <p:cNvSpPr>
              <a:spLocks/>
            </p:cNvSpPr>
            <p:nvPr/>
          </p:nvSpPr>
          <p:spPr bwMode="auto">
            <a:xfrm>
              <a:off x="3099" y="2354"/>
              <a:ext cx="36" cy="33"/>
            </a:xfrm>
            <a:custGeom>
              <a:avLst/>
              <a:gdLst>
                <a:gd name="T0" fmla="*/ 9 w 145"/>
                <a:gd name="T1" fmla="*/ 4 h 143"/>
                <a:gd name="T2" fmla="*/ 9 w 145"/>
                <a:gd name="T3" fmla="*/ 3 h 143"/>
                <a:gd name="T4" fmla="*/ 9 w 145"/>
                <a:gd name="T5" fmla="*/ 3 h 143"/>
                <a:gd name="T6" fmla="*/ 8 w 145"/>
                <a:gd name="T7" fmla="*/ 2 h 143"/>
                <a:gd name="T8" fmla="*/ 8 w 145"/>
                <a:gd name="T9" fmla="*/ 1 h 143"/>
                <a:gd name="T10" fmla="*/ 7 w 145"/>
                <a:gd name="T11" fmla="*/ 1 h 143"/>
                <a:gd name="T12" fmla="*/ 7 w 145"/>
                <a:gd name="T13" fmla="*/ 0 h 143"/>
                <a:gd name="T14" fmla="*/ 6 w 145"/>
                <a:gd name="T15" fmla="*/ 0 h 143"/>
                <a:gd name="T16" fmla="*/ 5 w 145"/>
                <a:gd name="T17" fmla="*/ 0 h 143"/>
                <a:gd name="T18" fmla="*/ 4 w 145"/>
                <a:gd name="T19" fmla="*/ 0 h 143"/>
                <a:gd name="T20" fmla="*/ 3 w 145"/>
                <a:gd name="T21" fmla="*/ 0 h 143"/>
                <a:gd name="T22" fmla="*/ 2 w 145"/>
                <a:gd name="T23" fmla="*/ 0 h 143"/>
                <a:gd name="T24" fmla="*/ 1 w 145"/>
                <a:gd name="T25" fmla="*/ 1 h 143"/>
                <a:gd name="T26" fmla="*/ 1 w 145"/>
                <a:gd name="T27" fmla="*/ 1 h 143"/>
                <a:gd name="T28" fmla="*/ 0 w 145"/>
                <a:gd name="T29" fmla="*/ 2 h 143"/>
                <a:gd name="T30" fmla="*/ 0 w 145"/>
                <a:gd name="T31" fmla="*/ 3 h 143"/>
                <a:gd name="T32" fmla="*/ 0 w 145"/>
                <a:gd name="T33" fmla="*/ 3 h 143"/>
                <a:gd name="T34" fmla="*/ 0 w 145"/>
                <a:gd name="T35" fmla="*/ 4 h 143"/>
                <a:gd name="T36" fmla="*/ 0 w 145"/>
                <a:gd name="T37" fmla="*/ 5 h 143"/>
                <a:gd name="T38" fmla="*/ 0 w 145"/>
                <a:gd name="T39" fmla="*/ 6 h 143"/>
                <a:gd name="T40" fmla="*/ 1 w 145"/>
                <a:gd name="T41" fmla="*/ 6 h 143"/>
                <a:gd name="T42" fmla="*/ 1 w 145"/>
                <a:gd name="T43" fmla="*/ 7 h 143"/>
                <a:gd name="T44" fmla="*/ 2 w 145"/>
                <a:gd name="T45" fmla="*/ 7 h 143"/>
                <a:gd name="T46" fmla="*/ 3 w 145"/>
                <a:gd name="T47" fmla="*/ 8 h 143"/>
                <a:gd name="T48" fmla="*/ 4 w 145"/>
                <a:gd name="T49" fmla="*/ 8 h 143"/>
                <a:gd name="T50" fmla="*/ 5 w 145"/>
                <a:gd name="T51" fmla="*/ 8 h 143"/>
                <a:gd name="T52" fmla="*/ 6 w 145"/>
                <a:gd name="T53" fmla="*/ 8 h 143"/>
                <a:gd name="T54" fmla="*/ 7 w 145"/>
                <a:gd name="T55" fmla="*/ 7 h 143"/>
                <a:gd name="T56" fmla="*/ 7 w 145"/>
                <a:gd name="T57" fmla="*/ 7 h 143"/>
                <a:gd name="T58" fmla="*/ 8 w 145"/>
                <a:gd name="T59" fmla="*/ 6 h 143"/>
                <a:gd name="T60" fmla="*/ 8 w 145"/>
                <a:gd name="T61" fmla="*/ 6 h 143"/>
                <a:gd name="T62" fmla="*/ 9 w 145"/>
                <a:gd name="T63" fmla="*/ 5 h 143"/>
                <a:gd name="T64" fmla="*/ 9 w 145"/>
                <a:gd name="T65" fmla="*/ 4 h 143"/>
                <a:gd name="T66" fmla="*/ 9 w 145"/>
                <a:gd name="T67" fmla="*/ 4 h 14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45" h="143">
                  <a:moveTo>
                    <a:pt x="145" y="70"/>
                  </a:moveTo>
                  <a:lnTo>
                    <a:pt x="145" y="59"/>
                  </a:lnTo>
                  <a:lnTo>
                    <a:pt x="141" y="48"/>
                  </a:lnTo>
                  <a:lnTo>
                    <a:pt x="136" y="36"/>
                  </a:lnTo>
                  <a:lnTo>
                    <a:pt x="128" y="25"/>
                  </a:lnTo>
                  <a:lnTo>
                    <a:pt x="118" y="17"/>
                  </a:lnTo>
                  <a:lnTo>
                    <a:pt x="108" y="8"/>
                  </a:lnTo>
                  <a:lnTo>
                    <a:pt x="97" y="2"/>
                  </a:lnTo>
                  <a:lnTo>
                    <a:pt x="85" y="0"/>
                  </a:lnTo>
                  <a:lnTo>
                    <a:pt x="59" y="0"/>
                  </a:lnTo>
                  <a:lnTo>
                    <a:pt x="46" y="2"/>
                  </a:lnTo>
                  <a:lnTo>
                    <a:pt x="34" y="8"/>
                  </a:lnTo>
                  <a:lnTo>
                    <a:pt x="26" y="17"/>
                  </a:lnTo>
                  <a:lnTo>
                    <a:pt x="17" y="25"/>
                  </a:lnTo>
                  <a:lnTo>
                    <a:pt x="9" y="36"/>
                  </a:lnTo>
                  <a:lnTo>
                    <a:pt x="4" y="48"/>
                  </a:lnTo>
                  <a:lnTo>
                    <a:pt x="0" y="59"/>
                  </a:lnTo>
                  <a:lnTo>
                    <a:pt x="0" y="84"/>
                  </a:lnTo>
                  <a:lnTo>
                    <a:pt x="4" y="95"/>
                  </a:lnTo>
                  <a:lnTo>
                    <a:pt x="9" y="110"/>
                  </a:lnTo>
                  <a:lnTo>
                    <a:pt x="17" y="118"/>
                  </a:lnTo>
                  <a:lnTo>
                    <a:pt x="26" y="126"/>
                  </a:lnTo>
                  <a:lnTo>
                    <a:pt x="34" y="135"/>
                  </a:lnTo>
                  <a:lnTo>
                    <a:pt x="46" y="141"/>
                  </a:lnTo>
                  <a:lnTo>
                    <a:pt x="59" y="143"/>
                  </a:lnTo>
                  <a:lnTo>
                    <a:pt x="85" y="143"/>
                  </a:lnTo>
                  <a:lnTo>
                    <a:pt x="97" y="141"/>
                  </a:lnTo>
                  <a:lnTo>
                    <a:pt x="108" y="135"/>
                  </a:lnTo>
                  <a:lnTo>
                    <a:pt x="118" y="126"/>
                  </a:lnTo>
                  <a:lnTo>
                    <a:pt x="128" y="118"/>
                  </a:lnTo>
                  <a:lnTo>
                    <a:pt x="136" y="110"/>
                  </a:lnTo>
                  <a:lnTo>
                    <a:pt x="141" y="95"/>
                  </a:lnTo>
                  <a:lnTo>
                    <a:pt x="145" y="84"/>
                  </a:lnTo>
                  <a:lnTo>
                    <a:pt x="145" y="70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63" name="Freeform 69"/>
            <p:cNvSpPr>
              <a:spLocks/>
            </p:cNvSpPr>
            <p:nvPr/>
          </p:nvSpPr>
          <p:spPr bwMode="auto">
            <a:xfrm>
              <a:off x="3125" y="2354"/>
              <a:ext cx="37" cy="33"/>
            </a:xfrm>
            <a:custGeom>
              <a:avLst/>
              <a:gdLst>
                <a:gd name="T0" fmla="*/ 9 w 147"/>
                <a:gd name="T1" fmla="*/ 4 h 143"/>
                <a:gd name="T2" fmla="*/ 9 w 147"/>
                <a:gd name="T3" fmla="*/ 3 h 143"/>
                <a:gd name="T4" fmla="*/ 9 w 147"/>
                <a:gd name="T5" fmla="*/ 3 h 143"/>
                <a:gd name="T6" fmla="*/ 9 w 147"/>
                <a:gd name="T7" fmla="*/ 2 h 143"/>
                <a:gd name="T8" fmla="*/ 8 w 147"/>
                <a:gd name="T9" fmla="*/ 1 h 143"/>
                <a:gd name="T10" fmla="*/ 8 w 147"/>
                <a:gd name="T11" fmla="*/ 1 h 143"/>
                <a:gd name="T12" fmla="*/ 7 w 147"/>
                <a:gd name="T13" fmla="*/ 0 h 143"/>
                <a:gd name="T14" fmla="*/ 6 w 147"/>
                <a:gd name="T15" fmla="*/ 0 h 143"/>
                <a:gd name="T16" fmla="*/ 6 w 147"/>
                <a:gd name="T17" fmla="*/ 0 h 143"/>
                <a:gd name="T18" fmla="*/ 4 w 147"/>
                <a:gd name="T19" fmla="*/ 0 h 143"/>
                <a:gd name="T20" fmla="*/ 3 w 147"/>
                <a:gd name="T21" fmla="*/ 0 h 143"/>
                <a:gd name="T22" fmla="*/ 2 w 147"/>
                <a:gd name="T23" fmla="*/ 0 h 143"/>
                <a:gd name="T24" fmla="*/ 2 w 147"/>
                <a:gd name="T25" fmla="*/ 1 h 143"/>
                <a:gd name="T26" fmla="*/ 1 w 147"/>
                <a:gd name="T27" fmla="*/ 1 h 143"/>
                <a:gd name="T28" fmla="*/ 1 w 147"/>
                <a:gd name="T29" fmla="*/ 2 h 143"/>
                <a:gd name="T30" fmla="*/ 0 w 147"/>
                <a:gd name="T31" fmla="*/ 3 h 143"/>
                <a:gd name="T32" fmla="*/ 0 w 147"/>
                <a:gd name="T33" fmla="*/ 3 h 143"/>
                <a:gd name="T34" fmla="*/ 0 w 147"/>
                <a:gd name="T35" fmla="*/ 4 h 143"/>
                <a:gd name="T36" fmla="*/ 0 w 147"/>
                <a:gd name="T37" fmla="*/ 4 h 143"/>
                <a:gd name="T38" fmla="*/ 0 w 147"/>
                <a:gd name="T39" fmla="*/ 5 h 143"/>
                <a:gd name="T40" fmla="*/ 1 w 147"/>
                <a:gd name="T41" fmla="*/ 6 h 143"/>
                <a:gd name="T42" fmla="*/ 1 w 147"/>
                <a:gd name="T43" fmla="*/ 6 h 143"/>
                <a:gd name="T44" fmla="*/ 2 w 147"/>
                <a:gd name="T45" fmla="*/ 7 h 143"/>
                <a:gd name="T46" fmla="*/ 2 w 147"/>
                <a:gd name="T47" fmla="*/ 7 h 143"/>
                <a:gd name="T48" fmla="*/ 3 w 147"/>
                <a:gd name="T49" fmla="*/ 8 h 143"/>
                <a:gd name="T50" fmla="*/ 4 w 147"/>
                <a:gd name="T51" fmla="*/ 8 h 143"/>
                <a:gd name="T52" fmla="*/ 6 w 147"/>
                <a:gd name="T53" fmla="*/ 8 h 143"/>
                <a:gd name="T54" fmla="*/ 6 w 147"/>
                <a:gd name="T55" fmla="*/ 8 h 143"/>
                <a:gd name="T56" fmla="*/ 7 w 147"/>
                <a:gd name="T57" fmla="*/ 7 h 143"/>
                <a:gd name="T58" fmla="*/ 8 w 147"/>
                <a:gd name="T59" fmla="*/ 7 h 143"/>
                <a:gd name="T60" fmla="*/ 8 w 147"/>
                <a:gd name="T61" fmla="*/ 6 h 143"/>
                <a:gd name="T62" fmla="*/ 9 w 147"/>
                <a:gd name="T63" fmla="*/ 6 h 143"/>
                <a:gd name="T64" fmla="*/ 9 w 147"/>
                <a:gd name="T65" fmla="*/ 5 h 143"/>
                <a:gd name="T66" fmla="*/ 9 w 147"/>
                <a:gd name="T67" fmla="*/ 4 h 143"/>
                <a:gd name="T68" fmla="*/ 9 w 147"/>
                <a:gd name="T69" fmla="*/ 4 h 1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47" h="143">
                  <a:moveTo>
                    <a:pt x="147" y="70"/>
                  </a:moveTo>
                  <a:lnTo>
                    <a:pt x="144" y="59"/>
                  </a:lnTo>
                  <a:lnTo>
                    <a:pt x="141" y="48"/>
                  </a:lnTo>
                  <a:lnTo>
                    <a:pt x="135" y="36"/>
                  </a:lnTo>
                  <a:lnTo>
                    <a:pt x="129" y="25"/>
                  </a:lnTo>
                  <a:lnTo>
                    <a:pt x="121" y="17"/>
                  </a:lnTo>
                  <a:lnTo>
                    <a:pt x="110" y="8"/>
                  </a:lnTo>
                  <a:lnTo>
                    <a:pt x="99" y="2"/>
                  </a:lnTo>
                  <a:lnTo>
                    <a:pt x="87" y="0"/>
                  </a:lnTo>
                  <a:lnTo>
                    <a:pt x="59" y="0"/>
                  </a:lnTo>
                  <a:lnTo>
                    <a:pt x="48" y="2"/>
                  </a:lnTo>
                  <a:lnTo>
                    <a:pt x="36" y="8"/>
                  </a:lnTo>
                  <a:lnTo>
                    <a:pt x="25" y="17"/>
                  </a:lnTo>
                  <a:lnTo>
                    <a:pt x="17" y="25"/>
                  </a:lnTo>
                  <a:lnTo>
                    <a:pt x="11" y="36"/>
                  </a:lnTo>
                  <a:lnTo>
                    <a:pt x="5" y="48"/>
                  </a:lnTo>
                  <a:lnTo>
                    <a:pt x="3" y="59"/>
                  </a:lnTo>
                  <a:lnTo>
                    <a:pt x="0" y="70"/>
                  </a:lnTo>
                  <a:lnTo>
                    <a:pt x="3" y="84"/>
                  </a:lnTo>
                  <a:lnTo>
                    <a:pt x="5" y="95"/>
                  </a:lnTo>
                  <a:lnTo>
                    <a:pt x="11" y="110"/>
                  </a:lnTo>
                  <a:lnTo>
                    <a:pt x="17" y="118"/>
                  </a:lnTo>
                  <a:lnTo>
                    <a:pt x="25" y="126"/>
                  </a:lnTo>
                  <a:lnTo>
                    <a:pt x="36" y="135"/>
                  </a:lnTo>
                  <a:lnTo>
                    <a:pt x="48" y="141"/>
                  </a:lnTo>
                  <a:lnTo>
                    <a:pt x="59" y="143"/>
                  </a:lnTo>
                  <a:lnTo>
                    <a:pt x="87" y="143"/>
                  </a:lnTo>
                  <a:lnTo>
                    <a:pt x="99" y="141"/>
                  </a:lnTo>
                  <a:lnTo>
                    <a:pt x="110" y="135"/>
                  </a:lnTo>
                  <a:lnTo>
                    <a:pt x="121" y="126"/>
                  </a:lnTo>
                  <a:lnTo>
                    <a:pt x="129" y="118"/>
                  </a:lnTo>
                  <a:lnTo>
                    <a:pt x="135" y="110"/>
                  </a:lnTo>
                  <a:lnTo>
                    <a:pt x="141" y="95"/>
                  </a:lnTo>
                  <a:lnTo>
                    <a:pt x="144" y="84"/>
                  </a:lnTo>
                  <a:lnTo>
                    <a:pt x="147" y="70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64" name="Freeform 70"/>
            <p:cNvSpPr>
              <a:spLocks/>
            </p:cNvSpPr>
            <p:nvPr/>
          </p:nvSpPr>
          <p:spPr bwMode="auto">
            <a:xfrm>
              <a:off x="3212" y="2381"/>
              <a:ext cx="36" cy="33"/>
            </a:xfrm>
            <a:custGeom>
              <a:avLst/>
              <a:gdLst>
                <a:gd name="T0" fmla="*/ 9 w 144"/>
                <a:gd name="T1" fmla="*/ 4 h 145"/>
                <a:gd name="T2" fmla="*/ 9 w 144"/>
                <a:gd name="T3" fmla="*/ 3 h 145"/>
                <a:gd name="T4" fmla="*/ 9 w 144"/>
                <a:gd name="T5" fmla="*/ 3 h 145"/>
                <a:gd name="T6" fmla="*/ 9 w 144"/>
                <a:gd name="T7" fmla="*/ 2 h 145"/>
                <a:gd name="T8" fmla="*/ 8 w 144"/>
                <a:gd name="T9" fmla="*/ 1 h 145"/>
                <a:gd name="T10" fmla="*/ 8 w 144"/>
                <a:gd name="T11" fmla="*/ 1 h 145"/>
                <a:gd name="T12" fmla="*/ 7 w 144"/>
                <a:gd name="T13" fmla="*/ 0 h 145"/>
                <a:gd name="T14" fmla="*/ 6 w 144"/>
                <a:gd name="T15" fmla="*/ 0 h 145"/>
                <a:gd name="T16" fmla="*/ 5 w 144"/>
                <a:gd name="T17" fmla="*/ 0 h 145"/>
                <a:gd name="T18" fmla="*/ 4 w 144"/>
                <a:gd name="T19" fmla="*/ 0 h 145"/>
                <a:gd name="T20" fmla="*/ 3 w 144"/>
                <a:gd name="T21" fmla="*/ 0 h 145"/>
                <a:gd name="T22" fmla="*/ 2 w 144"/>
                <a:gd name="T23" fmla="*/ 0 h 145"/>
                <a:gd name="T24" fmla="*/ 2 w 144"/>
                <a:gd name="T25" fmla="*/ 1 h 145"/>
                <a:gd name="T26" fmla="*/ 1 w 144"/>
                <a:gd name="T27" fmla="*/ 1 h 145"/>
                <a:gd name="T28" fmla="*/ 1 w 144"/>
                <a:gd name="T29" fmla="*/ 2 h 145"/>
                <a:gd name="T30" fmla="*/ 0 w 144"/>
                <a:gd name="T31" fmla="*/ 3 h 145"/>
                <a:gd name="T32" fmla="*/ 0 w 144"/>
                <a:gd name="T33" fmla="*/ 3 h 145"/>
                <a:gd name="T34" fmla="*/ 0 w 144"/>
                <a:gd name="T35" fmla="*/ 5 h 145"/>
                <a:gd name="T36" fmla="*/ 0 w 144"/>
                <a:gd name="T37" fmla="*/ 5 h 145"/>
                <a:gd name="T38" fmla="*/ 1 w 144"/>
                <a:gd name="T39" fmla="*/ 6 h 145"/>
                <a:gd name="T40" fmla="*/ 1 w 144"/>
                <a:gd name="T41" fmla="*/ 6 h 145"/>
                <a:gd name="T42" fmla="*/ 2 w 144"/>
                <a:gd name="T43" fmla="*/ 7 h 145"/>
                <a:gd name="T44" fmla="*/ 2 w 144"/>
                <a:gd name="T45" fmla="*/ 7 h 145"/>
                <a:gd name="T46" fmla="*/ 3 w 144"/>
                <a:gd name="T47" fmla="*/ 7 h 145"/>
                <a:gd name="T48" fmla="*/ 4 w 144"/>
                <a:gd name="T49" fmla="*/ 8 h 145"/>
                <a:gd name="T50" fmla="*/ 5 w 144"/>
                <a:gd name="T51" fmla="*/ 8 h 145"/>
                <a:gd name="T52" fmla="*/ 6 w 144"/>
                <a:gd name="T53" fmla="*/ 7 h 145"/>
                <a:gd name="T54" fmla="*/ 7 w 144"/>
                <a:gd name="T55" fmla="*/ 7 h 145"/>
                <a:gd name="T56" fmla="*/ 8 w 144"/>
                <a:gd name="T57" fmla="*/ 7 h 145"/>
                <a:gd name="T58" fmla="*/ 8 w 144"/>
                <a:gd name="T59" fmla="*/ 6 h 145"/>
                <a:gd name="T60" fmla="*/ 9 w 144"/>
                <a:gd name="T61" fmla="*/ 6 h 145"/>
                <a:gd name="T62" fmla="*/ 9 w 144"/>
                <a:gd name="T63" fmla="*/ 5 h 145"/>
                <a:gd name="T64" fmla="*/ 9 w 144"/>
                <a:gd name="T65" fmla="*/ 5 h 145"/>
                <a:gd name="T66" fmla="*/ 9 w 144"/>
                <a:gd name="T67" fmla="*/ 4 h 14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44" h="145">
                  <a:moveTo>
                    <a:pt x="144" y="72"/>
                  </a:moveTo>
                  <a:lnTo>
                    <a:pt x="144" y="61"/>
                  </a:lnTo>
                  <a:lnTo>
                    <a:pt x="142" y="49"/>
                  </a:lnTo>
                  <a:lnTo>
                    <a:pt x="136" y="38"/>
                  </a:lnTo>
                  <a:lnTo>
                    <a:pt x="130" y="26"/>
                  </a:lnTo>
                  <a:lnTo>
                    <a:pt x="119" y="17"/>
                  </a:lnTo>
                  <a:lnTo>
                    <a:pt x="110" y="9"/>
                  </a:lnTo>
                  <a:lnTo>
                    <a:pt x="99" y="6"/>
                  </a:lnTo>
                  <a:lnTo>
                    <a:pt x="85" y="0"/>
                  </a:lnTo>
                  <a:lnTo>
                    <a:pt x="60" y="0"/>
                  </a:lnTo>
                  <a:lnTo>
                    <a:pt x="49" y="6"/>
                  </a:lnTo>
                  <a:lnTo>
                    <a:pt x="37" y="9"/>
                  </a:lnTo>
                  <a:lnTo>
                    <a:pt x="26" y="17"/>
                  </a:lnTo>
                  <a:lnTo>
                    <a:pt x="17" y="26"/>
                  </a:lnTo>
                  <a:lnTo>
                    <a:pt x="9" y="38"/>
                  </a:lnTo>
                  <a:lnTo>
                    <a:pt x="5" y="49"/>
                  </a:lnTo>
                  <a:lnTo>
                    <a:pt x="0" y="61"/>
                  </a:lnTo>
                  <a:lnTo>
                    <a:pt x="0" y="86"/>
                  </a:lnTo>
                  <a:lnTo>
                    <a:pt x="5" y="99"/>
                  </a:lnTo>
                  <a:lnTo>
                    <a:pt x="9" y="111"/>
                  </a:lnTo>
                  <a:lnTo>
                    <a:pt x="17" y="120"/>
                  </a:lnTo>
                  <a:lnTo>
                    <a:pt x="26" y="131"/>
                  </a:lnTo>
                  <a:lnTo>
                    <a:pt x="37" y="137"/>
                  </a:lnTo>
                  <a:lnTo>
                    <a:pt x="49" y="142"/>
                  </a:lnTo>
                  <a:lnTo>
                    <a:pt x="60" y="145"/>
                  </a:lnTo>
                  <a:lnTo>
                    <a:pt x="85" y="145"/>
                  </a:lnTo>
                  <a:lnTo>
                    <a:pt x="99" y="142"/>
                  </a:lnTo>
                  <a:lnTo>
                    <a:pt x="110" y="137"/>
                  </a:lnTo>
                  <a:lnTo>
                    <a:pt x="119" y="131"/>
                  </a:lnTo>
                  <a:lnTo>
                    <a:pt x="130" y="120"/>
                  </a:lnTo>
                  <a:lnTo>
                    <a:pt x="136" y="111"/>
                  </a:lnTo>
                  <a:lnTo>
                    <a:pt x="142" y="99"/>
                  </a:lnTo>
                  <a:lnTo>
                    <a:pt x="144" y="86"/>
                  </a:lnTo>
                  <a:lnTo>
                    <a:pt x="144" y="72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65" name="Freeform 71"/>
            <p:cNvSpPr>
              <a:spLocks/>
            </p:cNvSpPr>
            <p:nvPr/>
          </p:nvSpPr>
          <p:spPr bwMode="auto">
            <a:xfrm>
              <a:off x="3245" y="2381"/>
              <a:ext cx="37" cy="33"/>
            </a:xfrm>
            <a:custGeom>
              <a:avLst/>
              <a:gdLst>
                <a:gd name="T0" fmla="*/ 9 w 146"/>
                <a:gd name="T1" fmla="*/ 4 h 145"/>
                <a:gd name="T2" fmla="*/ 9 w 146"/>
                <a:gd name="T3" fmla="*/ 3 h 145"/>
                <a:gd name="T4" fmla="*/ 9 w 146"/>
                <a:gd name="T5" fmla="*/ 3 h 145"/>
                <a:gd name="T6" fmla="*/ 9 w 146"/>
                <a:gd name="T7" fmla="*/ 2 h 145"/>
                <a:gd name="T8" fmla="*/ 8 w 146"/>
                <a:gd name="T9" fmla="*/ 1 h 145"/>
                <a:gd name="T10" fmla="*/ 8 w 146"/>
                <a:gd name="T11" fmla="*/ 1 h 145"/>
                <a:gd name="T12" fmla="*/ 7 w 146"/>
                <a:gd name="T13" fmla="*/ 0 h 145"/>
                <a:gd name="T14" fmla="*/ 6 w 146"/>
                <a:gd name="T15" fmla="*/ 0 h 145"/>
                <a:gd name="T16" fmla="*/ 6 w 146"/>
                <a:gd name="T17" fmla="*/ 0 h 145"/>
                <a:gd name="T18" fmla="*/ 4 w 146"/>
                <a:gd name="T19" fmla="*/ 0 h 145"/>
                <a:gd name="T20" fmla="*/ 3 w 146"/>
                <a:gd name="T21" fmla="*/ 0 h 145"/>
                <a:gd name="T22" fmla="*/ 2 w 146"/>
                <a:gd name="T23" fmla="*/ 0 h 145"/>
                <a:gd name="T24" fmla="*/ 2 w 146"/>
                <a:gd name="T25" fmla="*/ 1 h 145"/>
                <a:gd name="T26" fmla="*/ 1 w 146"/>
                <a:gd name="T27" fmla="*/ 1 h 145"/>
                <a:gd name="T28" fmla="*/ 1 w 146"/>
                <a:gd name="T29" fmla="*/ 2 h 145"/>
                <a:gd name="T30" fmla="*/ 0 w 146"/>
                <a:gd name="T31" fmla="*/ 3 h 145"/>
                <a:gd name="T32" fmla="*/ 0 w 146"/>
                <a:gd name="T33" fmla="*/ 3 h 145"/>
                <a:gd name="T34" fmla="*/ 0 w 146"/>
                <a:gd name="T35" fmla="*/ 4 h 145"/>
                <a:gd name="T36" fmla="*/ 0 w 146"/>
                <a:gd name="T37" fmla="*/ 5 h 145"/>
                <a:gd name="T38" fmla="*/ 0 w 146"/>
                <a:gd name="T39" fmla="*/ 5 h 145"/>
                <a:gd name="T40" fmla="*/ 1 w 146"/>
                <a:gd name="T41" fmla="*/ 6 h 145"/>
                <a:gd name="T42" fmla="*/ 1 w 146"/>
                <a:gd name="T43" fmla="*/ 6 h 145"/>
                <a:gd name="T44" fmla="*/ 2 w 146"/>
                <a:gd name="T45" fmla="*/ 7 h 145"/>
                <a:gd name="T46" fmla="*/ 2 w 146"/>
                <a:gd name="T47" fmla="*/ 7 h 145"/>
                <a:gd name="T48" fmla="*/ 3 w 146"/>
                <a:gd name="T49" fmla="*/ 7 h 145"/>
                <a:gd name="T50" fmla="*/ 4 w 146"/>
                <a:gd name="T51" fmla="*/ 8 h 145"/>
                <a:gd name="T52" fmla="*/ 6 w 146"/>
                <a:gd name="T53" fmla="*/ 8 h 145"/>
                <a:gd name="T54" fmla="*/ 6 w 146"/>
                <a:gd name="T55" fmla="*/ 7 h 145"/>
                <a:gd name="T56" fmla="*/ 7 w 146"/>
                <a:gd name="T57" fmla="*/ 7 h 145"/>
                <a:gd name="T58" fmla="*/ 8 w 146"/>
                <a:gd name="T59" fmla="*/ 7 h 145"/>
                <a:gd name="T60" fmla="*/ 8 w 146"/>
                <a:gd name="T61" fmla="*/ 6 h 145"/>
                <a:gd name="T62" fmla="*/ 9 w 146"/>
                <a:gd name="T63" fmla="*/ 6 h 145"/>
                <a:gd name="T64" fmla="*/ 9 w 146"/>
                <a:gd name="T65" fmla="*/ 5 h 145"/>
                <a:gd name="T66" fmla="*/ 9 w 146"/>
                <a:gd name="T67" fmla="*/ 5 h 145"/>
                <a:gd name="T68" fmla="*/ 9 w 146"/>
                <a:gd name="T69" fmla="*/ 4 h 14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46" h="145">
                  <a:moveTo>
                    <a:pt x="146" y="72"/>
                  </a:moveTo>
                  <a:lnTo>
                    <a:pt x="144" y="61"/>
                  </a:lnTo>
                  <a:lnTo>
                    <a:pt x="141" y="49"/>
                  </a:lnTo>
                  <a:lnTo>
                    <a:pt x="135" y="38"/>
                  </a:lnTo>
                  <a:lnTo>
                    <a:pt x="129" y="26"/>
                  </a:lnTo>
                  <a:lnTo>
                    <a:pt x="121" y="17"/>
                  </a:lnTo>
                  <a:lnTo>
                    <a:pt x="110" y="9"/>
                  </a:lnTo>
                  <a:lnTo>
                    <a:pt x="99" y="6"/>
                  </a:lnTo>
                  <a:lnTo>
                    <a:pt x="87" y="0"/>
                  </a:lnTo>
                  <a:lnTo>
                    <a:pt x="59" y="0"/>
                  </a:lnTo>
                  <a:lnTo>
                    <a:pt x="48" y="6"/>
                  </a:lnTo>
                  <a:lnTo>
                    <a:pt x="36" y="9"/>
                  </a:lnTo>
                  <a:lnTo>
                    <a:pt x="25" y="17"/>
                  </a:lnTo>
                  <a:lnTo>
                    <a:pt x="17" y="26"/>
                  </a:lnTo>
                  <a:lnTo>
                    <a:pt x="11" y="38"/>
                  </a:lnTo>
                  <a:lnTo>
                    <a:pt x="5" y="49"/>
                  </a:lnTo>
                  <a:lnTo>
                    <a:pt x="3" y="61"/>
                  </a:lnTo>
                  <a:lnTo>
                    <a:pt x="0" y="72"/>
                  </a:lnTo>
                  <a:lnTo>
                    <a:pt x="3" y="86"/>
                  </a:lnTo>
                  <a:lnTo>
                    <a:pt x="5" y="99"/>
                  </a:lnTo>
                  <a:lnTo>
                    <a:pt x="11" y="111"/>
                  </a:lnTo>
                  <a:lnTo>
                    <a:pt x="17" y="120"/>
                  </a:lnTo>
                  <a:lnTo>
                    <a:pt x="25" y="131"/>
                  </a:lnTo>
                  <a:lnTo>
                    <a:pt x="36" y="137"/>
                  </a:lnTo>
                  <a:lnTo>
                    <a:pt x="48" y="142"/>
                  </a:lnTo>
                  <a:lnTo>
                    <a:pt x="59" y="145"/>
                  </a:lnTo>
                  <a:lnTo>
                    <a:pt x="87" y="145"/>
                  </a:lnTo>
                  <a:lnTo>
                    <a:pt x="99" y="142"/>
                  </a:lnTo>
                  <a:lnTo>
                    <a:pt x="110" y="137"/>
                  </a:lnTo>
                  <a:lnTo>
                    <a:pt x="121" y="131"/>
                  </a:lnTo>
                  <a:lnTo>
                    <a:pt x="129" y="120"/>
                  </a:lnTo>
                  <a:lnTo>
                    <a:pt x="135" y="111"/>
                  </a:lnTo>
                  <a:lnTo>
                    <a:pt x="141" y="99"/>
                  </a:lnTo>
                  <a:lnTo>
                    <a:pt x="144" y="86"/>
                  </a:lnTo>
                  <a:lnTo>
                    <a:pt x="146" y="72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66" name="Freeform 72"/>
            <p:cNvSpPr>
              <a:spLocks/>
            </p:cNvSpPr>
            <p:nvPr/>
          </p:nvSpPr>
          <p:spPr bwMode="auto">
            <a:xfrm>
              <a:off x="3259" y="2412"/>
              <a:ext cx="36" cy="32"/>
            </a:xfrm>
            <a:custGeom>
              <a:avLst/>
              <a:gdLst>
                <a:gd name="T0" fmla="*/ 9 w 147"/>
                <a:gd name="T1" fmla="*/ 4 h 143"/>
                <a:gd name="T2" fmla="*/ 9 w 147"/>
                <a:gd name="T3" fmla="*/ 3 h 143"/>
                <a:gd name="T4" fmla="*/ 9 w 147"/>
                <a:gd name="T5" fmla="*/ 2 h 143"/>
                <a:gd name="T6" fmla="*/ 8 w 147"/>
                <a:gd name="T7" fmla="*/ 2 h 143"/>
                <a:gd name="T8" fmla="*/ 8 w 147"/>
                <a:gd name="T9" fmla="*/ 1 h 143"/>
                <a:gd name="T10" fmla="*/ 7 w 147"/>
                <a:gd name="T11" fmla="*/ 1 h 143"/>
                <a:gd name="T12" fmla="*/ 7 w 147"/>
                <a:gd name="T13" fmla="*/ 0 h 143"/>
                <a:gd name="T14" fmla="*/ 6 w 147"/>
                <a:gd name="T15" fmla="*/ 0 h 143"/>
                <a:gd name="T16" fmla="*/ 5 w 147"/>
                <a:gd name="T17" fmla="*/ 0 h 143"/>
                <a:gd name="T18" fmla="*/ 3 w 147"/>
                <a:gd name="T19" fmla="*/ 0 h 143"/>
                <a:gd name="T20" fmla="*/ 3 w 147"/>
                <a:gd name="T21" fmla="*/ 0 h 143"/>
                <a:gd name="T22" fmla="*/ 2 w 147"/>
                <a:gd name="T23" fmla="*/ 0 h 143"/>
                <a:gd name="T24" fmla="*/ 1 w 147"/>
                <a:gd name="T25" fmla="*/ 1 h 143"/>
                <a:gd name="T26" fmla="*/ 1 w 147"/>
                <a:gd name="T27" fmla="*/ 1 h 143"/>
                <a:gd name="T28" fmla="*/ 0 w 147"/>
                <a:gd name="T29" fmla="*/ 2 h 143"/>
                <a:gd name="T30" fmla="*/ 0 w 147"/>
                <a:gd name="T31" fmla="*/ 2 h 143"/>
                <a:gd name="T32" fmla="*/ 0 w 147"/>
                <a:gd name="T33" fmla="*/ 3 h 143"/>
                <a:gd name="T34" fmla="*/ 0 w 147"/>
                <a:gd name="T35" fmla="*/ 4 h 143"/>
                <a:gd name="T36" fmla="*/ 0 w 147"/>
                <a:gd name="T37" fmla="*/ 5 h 143"/>
                <a:gd name="T38" fmla="*/ 0 w 147"/>
                <a:gd name="T39" fmla="*/ 5 h 143"/>
                <a:gd name="T40" fmla="*/ 1 w 147"/>
                <a:gd name="T41" fmla="*/ 6 h 143"/>
                <a:gd name="T42" fmla="*/ 1 w 147"/>
                <a:gd name="T43" fmla="*/ 6 h 143"/>
                <a:gd name="T44" fmla="*/ 2 w 147"/>
                <a:gd name="T45" fmla="*/ 7 h 143"/>
                <a:gd name="T46" fmla="*/ 3 w 147"/>
                <a:gd name="T47" fmla="*/ 7 h 143"/>
                <a:gd name="T48" fmla="*/ 3 w 147"/>
                <a:gd name="T49" fmla="*/ 7 h 143"/>
                <a:gd name="T50" fmla="*/ 5 w 147"/>
                <a:gd name="T51" fmla="*/ 7 h 143"/>
                <a:gd name="T52" fmla="*/ 6 w 147"/>
                <a:gd name="T53" fmla="*/ 7 h 143"/>
                <a:gd name="T54" fmla="*/ 7 w 147"/>
                <a:gd name="T55" fmla="*/ 7 h 143"/>
                <a:gd name="T56" fmla="*/ 7 w 147"/>
                <a:gd name="T57" fmla="*/ 6 h 143"/>
                <a:gd name="T58" fmla="*/ 8 w 147"/>
                <a:gd name="T59" fmla="*/ 6 h 143"/>
                <a:gd name="T60" fmla="*/ 8 w 147"/>
                <a:gd name="T61" fmla="*/ 5 h 143"/>
                <a:gd name="T62" fmla="*/ 9 w 147"/>
                <a:gd name="T63" fmla="*/ 5 h 143"/>
                <a:gd name="T64" fmla="*/ 9 w 147"/>
                <a:gd name="T65" fmla="*/ 4 h 143"/>
                <a:gd name="T66" fmla="*/ 9 w 147"/>
                <a:gd name="T67" fmla="*/ 4 h 14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47" h="143">
                  <a:moveTo>
                    <a:pt x="147" y="71"/>
                  </a:moveTo>
                  <a:lnTo>
                    <a:pt x="145" y="59"/>
                  </a:lnTo>
                  <a:lnTo>
                    <a:pt x="141" y="48"/>
                  </a:lnTo>
                  <a:lnTo>
                    <a:pt x="136" y="36"/>
                  </a:lnTo>
                  <a:lnTo>
                    <a:pt x="130" y="25"/>
                  </a:lnTo>
                  <a:lnTo>
                    <a:pt x="118" y="17"/>
                  </a:lnTo>
                  <a:lnTo>
                    <a:pt x="111" y="8"/>
                  </a:lnTo>
                  <a:lnTo>
                    <a:pt x="99" y="2"/>
                  </a:lnTo>
                  <a:lnTo>
                    <a:pt x="85" y="0"/>
                  </a:lnTo>
                  <a:lnTo>
                    <a:pt x="59" y="0"/>
                  </a:lnTo>
                  <a:lnTo>
                    <a:pt x="48" y="2"/>
                  </a:lnTo>
                  <a:lnTo>
                    <a:pt x="37" y="8"/>
                  </a:lnTo>
                  <a:lnTo>
                    <a:pt x="26" y="17"/>
                  </a:lnTo>
                  <a:lnTo>
                    <a:pt x="17" y="25"/>
                  </a:lnTo>
                  <a:lnTo>
                    <a:pt x="9" y="36"/>
                  </a:lnTo>
                  <a:lnTo>
                    <a:pt x="6" y="48"/>
                  </a:lnTo>
                  <a:lnTo>
                    <a:pt x="0" y="59"/>
                  </a:lnTo>
                  <a:lnTo>
                    <a:pt x="0" y="84"/>
                  </a:lnTo>
                  <a:lnTo>
                    <a:pt x="6" y="99"/>
                  </a:lnTo>
                  <a:lnTo>
                    <a:pt x="9" y="109"/>
                  </a:lnTo>
                  <a:lnTo>
                    <a:pt x="17" y="118"/>
                  </a:lnTo>
                  <a:lnTo>
                    <a:pt x="26" y="126"/>
                  </a:lnTo>
                  <a:lnTo>
                    <a:pt x="37" y="135"/>
                  </a:lnTo>
                  <a:lnTo>
                    <a:pt x="48" y="141"/>
                  </a:lnTo>
                  <a:lnTo>
                    <a:pt x="59" y="143"/>
                  </a:lnTo>
                  <a:lnTo>
                    <a:pt x="85" y="143"/>
                  </a:lnTo>
                  <a:lnTo>
                    <a:pt x="99" y="141"/>
                  </a:lnTo>
                  <a:lnTo>
                    <a:pt x="111" y="135"/>
                  </a:lnTo>
                  <a:lnTo>
                    <a:pt x="118" y="126"/>
                  </a:lnTo>
                  <a:lnTo>
                    <a:pt x="130" y="118"/>
                  </a:lnTo>
                  <a:lnTo>
                    <a:pt x="136" y="109"/>
                  </a:lnTo>
                  <a:lnTo>
                    <a:pt x="141" y="99"/>
                  </a:lnTo>
                  <a:lnTo>
                    <a:pt x="145" y="84"/>
                  </a:lnTo>
                  <a:lnTo>
                    <a:pt x="147" y="71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67" name="Freeform 73"/>
            <p:cNvSpPr>
              <a:spLocks/>
            </p:cNvSpPr>
            <p:nvPr/>
          </p:nvSpPr>
          <p:spPr bwMode="auto">
            <a:xfrm>
              <a:off x="3332" y="2412"/>
              <a:ext cx="36" cy="32"/>
            </a:xfrm>
            <a:custGeom>
              <a:avLst/>
              <a:gdLst>
                <a:gd name="T0" fmla="*/ 9 w 144"/>
                <a:gd name="T1" fmla="*/ 4 h 143"/>
                <a:gd name="T2" fmla="*/ 9 w 144"/>
                <a:gd name="T3" fmla="*/ 3 h 143"/>
                <a:gd name="T4" fmla="*/ 9 w 144"/>
                <a:gd name="T5" fmla="*/ 2 h 143"/>
                <a:gd name="T6" fmla="*/ 9 w 144"/>
                <a:gd name="T7" fmla="*/ 2 h 143"/>
                <a:gd name="T8" fmla="*/ 8 w 144"/>
                <a:gd name="T9" fmla="*/ 1 h 143"/>
                <a:gd name="T10" fmla="*/ 8 w 144"/>
                <a:gd name="T11" fmla="*/ 1 h 143"/>
                <a:gd name="T12" fmla="*/ 7 w 144"/>
                <a:gd name="T13" fmla="*/ 0 h 143"/>
                <a:gd name="T14" fmla="*/ 6 w 144"/>
                <a:gd name="T15" fmla="*/ 0 h 143"/>
                <a:gd name="T16" fmla="*/ 5 w 144"/>
                <a:gd name="T17" fmla="*/ 0 h 143"/>
                <a:gd name="T18" fmla="*/ 4 w 144"/>
                <a:gd name="T19" fmla="*/ 0 h 143"/>
                <a:gd name="T20" fmla="*/ 3 w 144"/>
                <a:gd name="T21" fmla="*/ 0 h 143"/>
                <a:gd name="T22" fmla="*/ 2 w 144"/>
                <a:gd name="T23" fmla="*/ 0 h 143"/>
                <a:gd name="T24" fmla="*/ 2 w 144"/>
                <a:gd name="T25" fmla="*/ 1 h 143"/>
                <a:gd name="T26" fmla="*/ 1 w 144"/>
                <a:gd name="T27" fmla="*/ 1 h 143"/>
                <a:gd name="T28" fmla="*/ 1 w 144"/>
                <a:gd name="T29" fmla="*/ 2 h 143"/>
                <a:gd name="T30" fmla="*/ 0 w 144"/>
                <a:gd name="T31" fmla="*/ 2 h 143"/>
                <a:gd name="T32" fmla="*/ 0 w 144"/>
                <a:gd name="T33" fmla="*/ 3 h 143"/>
                <a:gd name="T34" fmla="*/ 0 w 144"/>
                <a:gd name="T35" fmla="*/ 4 h 143"/>
                <a:gd name="T36" fmla="*/ 0 w 144"/>
                <a:gd name="T37" fmla="*/ 5 h 143"/>
                <a:gd name="T38" fmla="*/ 1 w 144"/>
                <a:gd name="T39" fmla="*/ 5 h 143"/>
                <a:gd name="T40" fmla="*/ 1 w 144"/>
                <a:gd name="T41" fmla="*/ 6 h 143"/>
                <a:gd name="T42" fmla="*/ 2 w 144"/>
                <a:gd name="T43" fmla="*/ 6 h 143"/>
                <a:gd name="T44" fmla="*/ 2 w 144"/>
                <a:gd name="T45" fmla="*/ 7 h 143"/>
                <a:gd name="T46" fmla="*/ 3 w 144"/>
                <a:gd name="T47" fmla="*/ 7 h 143"/>
                <a:gd name="T48" fmla="*/ 4 w 144"/>
                <a:gd name="T49" fmla="*/ 7 h 143"/>
                <a:gd name="T50" fmla="*/ 5 w 144"/>
                <a:gd name="T51" fmla="*/ 7 h 143"/>
                <a:gd name="T52" fmla="*/ 6 w 144"/>
                <a:gd name="T53" fmla="*/ 7 h 143"/>
                <a:gd name="T54" fmla="*/ 7 w 144"/>
                <a:gd name="T55" fmla="*/ 7 h 143"/>
                <a:gd name="T56" fmla="*/ 8 w 144"/>
                <a:gd name="T57" fmla="*/ 6 h 143"/>
                <a:gd name="T58" fmla="*/ 8 w 144"/>
                <a:gd name="T59" fmla="*/ 6 h 143"/>
                <a:gd name="T60" fmla="*/ 9 w 144"/>
                <a:gd name="T61" fmla="*/ 5 h 143"/>
                <a:gd name="T62" fmla="*/ 9 w 144"/>
                <a:gd name="T63" fmla="*/ 5 h 143"/>
                <a:gd name="T64" fmla="*/ 9 w 144"/>
                <a:gd name="T65" fmla="*/ 4 h 143"/>
                <a:gd name="T66" fmla="*/ 9 w 144"/>
                <a:gd name="T67" fmla="*/ 4 h 14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44" h="143">
                  <a:moveTo>
                    <a:pt x="144" y="71"/>
                  </a:moveTo>
                  <a:lnTo>
                    <a:pt x="144" y="59"/>
                  </a:lnTo>
                  <a:lnTo>
                    <a:pt x="141" y="48"/>
                  </a:lnTo>
                  <a:lnTo>
                    <a:pt x="136" y="36"/>
                  </a:lnTo>
                  <a:lnTo>
                    <a:pt x="127" y="25"/>
                  </a:lnTo>
                  <a:lnTo>
                    <a:pt x="119" y="17"/>
                  </a:lnTo>
                  <a:lnTo>
                    <a:pt x="110" y="8"/>
                  </a:lnTo>
                  <a:lnTo>
                    <a:pt x="99" y="2"/>
                  </a:lnTo>
                  <a:lnTo>
                    <a:pt x="85" y="0"/>
                  </a:lnTo>
                  <a:lnTo>
                    <a:pt x="60" y="0"/>
                  </a:lnTo>
                  <a:lnTo>
                    <a:pt x="49" y="2"/>
                  </a:lnTo>
                  <a:lnTo>
                    <a:pt x="37" y="8"/>
                  </a:lnTo>
                  <a:lnTo>
                    <a:pt x="26" y="17"/>
                  </a:lnTo>
                  <a:lnTo>
                    <a:pt x="17" y="25"/>
                  </a:lnTo>
                  <a:lnTo>
                    <a:pt x="9" y="36"/>
                  </a:lnTo>
                  <a:lnTo>
                    <a:pt x="3" y="48"/>
                  </a:lnTo>
                  <a:lnTo>
                    <a:pt x="0" y="59"/>
                  </a:lnTo>
                  <a:lnTo>
                    <a:pt x="0" y="84"/>
                  </a:lnTo>
                  <a:lnTo>
                    <a:pt x="3" y="99"/>
                  </a:lnTo>
                  <a:lnTo>
                    <a:pt x="9" y="109"/>
                  </a:lnTo>
                  <a:lnTo>
                    <a:pt x="17" y="118"/>
                  </a:lnTo>
                  <a:lnTo>
                    <a:pt x="26" y="126"/>
                  </a:lnTo>
                  <a:lnTo>
                    <a:pt x="37" y="135"/>
                  </a:lnTo>
                  <a:lnTo>
                    <a:pt x="49" y="141"/>
                  </a:lnTo>
                  <a:lnTo>
                    <a:pt x="60" y="143"/>
                  </a:lnTo>
                  <a:lnTo>
                    <a:pt x="85" y="143"/>
                  </a:lnTo>
                  <a:lnTo>
                    <a:pt x="99" y="141"/>
                  </a:lnTo>
                  <a:lnTo>
                    <a:pt x="110" y="135"/>
                  </a:lnTo>
                  <a:lnTo>
                    <a:pt x="119" y="126"/>
                  </a:lnTo>
                  <a:lnTo>
                    <a:pt x="127" y="118"/>
                  </a:lnTo>
                  <a:lnTo>
                    <a:pt x="136" y="109"/>
                  </a:lnTo>
                  <a:lnTo>
                    <a:pt x="141" y="99"/>
                  </a:lnTo>
                  <a:lnTo>
                    <a:pt x="144" y="84"/>
                  </a:lnTo>
                  <a:lnTo>
                    <a:pt x="144" y="71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68" name="Freeform 74"/>
            <p:cNvSpPr>
              <a:spLocks/>
            </p:cNvSpPr>
            <p:nvPr/>
          </p:nvSpPr>
          <p:spPr bwMode="auto">
            <a:xfrm>
              <a:off x="3385" y="2443"/>
              <a:ext cx="37" cy="33"/>
            </a:xfrm>
            <a:custGeom>
              <a:avLst/>
              <a:gdLst>
                <a:gd name="T0" fmla="*/ 9 w 147"/>
                <a:gd name="T1" fmla="*/ 4 h 146"/>
                <a:gd name="T2" fmla="*/ 9 w 147"/>
                <a:gd name="T3" fmla="*/ 3 h 146"/>
                <a:gd name="T4" fmla="*/ 9 w 147"/>
                <a:gd name="T5" fmla="*/ 2 h 146"/>
                <a:gd name="T6" fmla="*/ 9 w 147"/>
                <a:gd name="T7" fmla="*/ 2 h 146"/>
                <a:gd name="T8" fmla="*/ 8 w 147"/>
                <a:gd name="T9" fmla="*/ 1 h 146"/>
                <a:gd name="T10" fmla="*/ 8 w 147"/>
                <a:gd name="T11" fmla="*/ 1 h 146"/>
                <a:gd name="T12" fmla="*/ 7 w 147"/>
                <a:gd name="T13" fmla="*/ 0 h 146"/>
                <a:gd name="T14" fmla="*/ 6 w 147"/>
                <a:gd name="T15" fmla="*/ 0 h 146"/>
                <a:gd name="T16" fmla="*/ 6 w 147"/>
                <a:gd name="T17" fmla="*/ 0 h 146"/>
                <a:gd name="T18" fmla="*/ 4 w 147"/>
                <a:gd name="T19" fmla="*/ 0 h 146"/>
                <a:gd name="T20" fmla="*/ 3 w 147"/>
                <a:gd name="T21" fmla="*/ 0 h 146"/>
                <a:gd name="T22" fmla="*/ 2 w 147"/>
                <a:gd name="T23" fmla="*/ 0 h 146"/>
                <a:gd name="T24" fmla="*/ 2 w 147"/>
                <a:gd name="T25" fmla="*/ 1 h 146"/>
                <a:gd name="T26" fmla="*/ 1 w 147"/>
                <a:gd name="T27" fmla="*/ 1 h 146"/>
                <a:gd name="T28" fmla="*/ 1 w 147"/>
                <a:gd name="T29" fmla="*/ 2 h 146"/>
                <a:gd name="T30" fmla="*/ 1 w 147"/>
                <a:gd name="T31" fmla="*/ 2 h 146"/>
                <a:gd name="T32" fmla="*/ 0 w 147"/>
                <a:gd name="T33" fmla="*/ 3 h 146"/>
                <a:gd name="T34" fmla="*/ 0 w 147"/>
                <a:gd name="T35" fmla="*/ 4 h 146"/>
                <a:gd name="T36" fmla="*/ 0 w 147"/>
                <a:gd name="T37" fmla="*/ 4 h 146"/>
                <a:gd name="T38" fmla="*/ 1 w 147"/>
                <a:gd name="T39" fmla="*/ 5 h 146"/>
                <a:gd name="T40" fmla="*/ 1 w 147"/>
                <a:gd name="T41" fmla="*/ 6 h 146"/>
                <a:gd name="T42" fmla="*/ 1 w 147"/>
                <a:gd name="T43" fmla="*/ 6 h 146"/>
                <a:gd name="T44" fmla="*/ 2 w 147"/>
                <a:gd name="T45" fmla="*/ 7 h 146"/>
                <a:gd name="T46" fmla="*/ 2 w 147"/>
                <a:gd name="T47" fmla="*/ 7 h 146"/>
                <a:gd name="T48" fmla="*/ 3 w 147"/>
                <a:gd name="T49" fmla="*/ 7 h 146"/>
                <a:gd name="T50" fmla="*/ 4 w 147"/>
                <a:gd name="T51" fmla="*/ 7 h 146"/>
                <a:gd name="T52" fmla="*/ 5 w 147"/>
                <a:gd name="T53" fmla="*/ 7 h 146"/>
                <a:gd name="T54" fmla="*/ 6 w 147"/>
                <a:gd name="T55" fmla="*/ 7 h 146"/>
                <a:gd name="T56" fmla="*/ 6 w 147"/>
                <a:gd name="T57" fmla="*/ 7 h 146"/>
                <a:gd name="T58" fmla="*/ 7 w 147"/>
                <a:gd name="T59" fmla="*/ 7 h 146"/>
                <a:gd name="T60" fmla="*/ 8 w 147"/>
                <a:gd name="T61" fmla="*/ 7 h 146"/>
                <a:gd name="T62" fmla="*/ 8 w 147"/>
                <a:gd name="T63" fmla="*/ 6 h 146"/>
                <a:gd name="T64" fmla="*/ 9 w 147"/>
                <a:gd name="T65" fmla="*/ 6 h 146"/>
                <a:gd name="T66" fmla="*/ 9 w 147"/>
                <a:gd name="T67" fmla="*/ 5 h 146"/>
                <a:gd name="T68" fmla="*/ 9 w 147"/>
                <a:gd name="T69" fmla="*/ 4 h 146"/>
                <a:gd name="T70" fmla="*/ 9 w 147"/>
                <a:gd name="T71" fmla="*/ 4 h 14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47" h="146">
                  <a:moveTo>
                    <a:pt x="147" y="74"/>
                  </a:moveTo>
                  <a:lnTo>
                    <a:pt x="144" y="59"/>
                  </a:lnTo>
                  <a:lnTo>
                    <a:pt x="141" y="47"/>
                  </a:lnTo>
                  <a:lnTo>
                    <a:pt x="136" y="37"/>
                  </a:lnTo>
                  <a:lnTo>
                    <a:pt x="130" y="26"/>
                  </a:lnTo>
                  <a:lnTo>
                    <a:pt x="121" y="17"/>
                  </a:lnTo>
                  <a:lnTo>
                    <a:pt x="109" y="9"/>
                  </a:lnTo>
                  <a:lnTo>
                    <a:pt x="98" y="5"/>
                  </a:lnTo>
                  <a:lnTo>
                    <a:pt x="88" y="0"/>
                  </a:lnTo>
                  <a:lnTo>
                    <a:pt x="59" y="0"/>
                  </a:lnTo>
                  <a:lnTo>
                    <a:pt x="48" y="5"/>
                  </a:lnTo>
                  <a:lnTo>
                    <a:pt x="37" y="9"/>
                  </a:lnTo>
                  <a:lnTo>
                    <a:pt x="25" y="17"/>
                  </a:lnTo>
                  <a:lnTo>
                    <a:pt x="16" y="26"/>
                  </a:lnTo>
                  <a:lnTo>
                    <a:pt x="11" y="37"/>
                  </a:lnTo>
                  <a:lnTo>
                    <a:pt x="6" y="47"/>
                  </a:lnTo>
                  <a:lnTo>
                    <a:pt x="3" y="59"/>
                  </a:lnTo>
                  <a:lnTo>
                    <a:pt x="0" y="74"/>
                  </a:lnTo>
                  <a:lnTo>
                    <a:pt x="3" y="85"/>
                  </a:lnTo>
                  <a:lnTo>
                    <a:pt x="6" y="99"/>
                  </a:lnTo>
                  <a:lnTo>
                    <a:pt x="11" y="110"/>
                  </a:lnTo>
                  <a:lnTo>
                    <a:pt x="16" y="119"/>
                  </a:lnTo>
                  <a:lnTo>
                    <a:pt x="25" y="129"/>
                  </a:lnTo>
                  <a:lnTo>
                    <a:pt x="37" y="135"/>
                  </a:lnTo>
                  <a:lnTo>
                    <a:pt x="48" y="141"/>
                  </a:lnTo>
                  <a:lnTo>
                    <a:pt x="59" y="144"/>
                  </a:lnTo>
                  <a:lnTo>
                    <a:pt x="73" y="146"/>
                  </a:lnTo>
                  <a:lnTo>
                    <a:pt x="88" y="144"/>
                  </a:lnTo>
                  <a:lnTo>
                    <a:pt x="98" y="141"/>
                  </a:lnTo>
                  <a:lnTo>
                    <a:pt x="109" y="135"/>
                  </a:lnTo>
                  <a:lnTo>
                    <a:pt x="121" y="129"/>
                  </a:lnTo>
                  <a:lnTo>
                    <a:pt x="130" y="119"/>
                  </a:lnTo>
                  <a:lnTo>
                    <a:pt x="136" y="110"/>
                  </a:lnTo>
                  <a:lnTo>
                    <a:pt x="141" y="99"/>
                  </a:lnTo>
                  <a:lnTo>
                    <a:pt x="144" y="85"/>
                  </a:lnTo>
                  <a:lnTo>
                    <a:pt x="147" y="74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69" name="Freeform 75"/>
            <p:cNvSpPr>
              <a:spLocks/>
            </p:cNvSpPr>
            <p:nvPr/>
          </p:nvSpPr>
          <p:spPr bwMode="auto">
            <a:xfrm>
              <a:off x="3425" y="2443"/>
              <a:ext cx="37" cy="33"/>
            </a:xfrm>
            <a:custGeom>
              <a:avLst/>
              <a:gdLst>
                <a:gd name="T0" fmla="*/ 10 w 144"/>
                <a:gd name="T1" fmla="*/ 4 h 146"/>
                <a:gd name="T2" fmla="*/ 10 w 144"/>
                <a:gd name="T3" fmla="*/ 3 h 146"/>
                <a:gd name="T4" fmla="*/ 9 w 144"/>
                <a:gd name="T5" fmla="*/ 2 h 146"/>
                <a:gd name="T6" fmla="*/ 9 w 144"/>
                <a:gd name="T7" fmla="*/ 2 h 146"/>
                <a:gd name="T8" fmla="*/ 8 w 144"/>
                <a:gd name="T9" fmla="*/ 1 h 146"/>
                <a:gd name="T10" fmla="*/ 8 w 144"/>
                <a:gd name="T11" fmla="*/ 1 h 146"/>
                <a:gd name="T12" fmla="*/ 7 w 144"/>
                <a:gd name="T13" fmla="*/ 0 h 146"/>
                <a:gd name="T14" fmla="*/ 6 w 144"/>
                <a:gd name="T15" fmla="*/ 0 h 146"/>
                <a:gd name="T16" fmla="*/ 6 w 144"/>
                <a:gd name="T17" fmla="*/ 0 h 146"/>
                <a:gd name="T18" fmla="*/ 4 w 144"/>
                <a:gd name="T19" fmla="*/ 0 h 146"/>
                <a:gd name="T20" fmla="*/ 3 w 144"/>
                <a:gd name="T21" fmla="*/ 0 h 146"/>
                <a:gd name="T22" fmla="*/ 2 w 144"/>
                <a:gd name="T23" fmla="*/ 0 h 146"/>
                <a:gd name="T24" fmla="*/ 2 w 144"/>
                <a:gd name="T25" fmla="*/ 1 h 146"/>
                <a:gd name="T26" fmla="*/ 1 w 144"/>
                <a:gd name="T27" fmla="*/ 1 h 146"/>
                <a:gd name="T28" fmla="*/ 1 w 144"/>
                <a:gd name="T29" fmla="*/ 2 h 146"/>
                <a:gd name="T30" fmla="*/ 0 w 144"/>
                <a:gd name="T31" fmla="*/ 2 h 146"/>
                <a:gd name="T32" fmla="*/ 0 w 144"/>
                <a:gd name="T33" fmla="*/ 3 h 146"/>
                <a:gd name="T34" fmla="*/ 0 w 144"/>
                <a:gd name="T35" fmla="*/ 4 h 146"/>
                <a:gd name="T36" fmla="*/ 0 w 144"/>
                <a:gd name="T37" fmla="*/ 5 h 146"/>
                <a:gd name="T38" fmla="*/ 1 w 144"/>
                <a:gd name="T39" fmla="*/ 6 h 146"/>
                <a:gd name="T40" fmla="*/ 1 w 144"/>
                <a:gd name="T41" fmla="*/ 6 h 146"/>
                <a:gd name="T42" fmla="*/ 2 w 144"/>
                <a:gd name="T43" fmla="*/ 7 h 146"/>
                <a:gd name="T44" fmla="*/ 2 w 144"/>
                <a:gd name="T45" fmla="*/ 7 h 146"/>
                <a:gd name="T46" fmla="*/ 3 w 144"/>
                <a:gd name="T47" fmla="*/ 7 h 146"/>
                <a:gd name="T48" fmla="*/ 4 w 144"/>
                <a:gd name="T49" fmla="*/ 7 h 146"/>
                <a:gd name="T50" fmla="*/ 5 w 144"/>
                <a:gd name="T51" fmla="*/ 7 h 146"/>
                <a:gd name="T52" fmla="*/ 6 w 144"/>
                <a:gd name="T53" fmla="*/ 7 h 146"/>
                <a:gd name="T54" fmla="*/ 6 w 144"/>
                <a:gd name="T55" fmla="*/ 7 h 146"/>
                <a:gd name="T56" fmla="*/ 7 w 144"/>
                <a:gd name="T57" fmla="*/ 7 h 146"/>
                <a:gd name="T58" fmla="*/ 8 w 144"/>
                <a:gd name="T59" fmla="*/ 7 h 146"/>
                <a:gd name="T60" fmla="*/ 8 w 144"/>
                <a:gd name="T61" fmla="*/ 6 h 146"/>
                <a:gd name="T62" fmla="*/ 9 w 144"/>
                <a:gd name="T63" fmla="*/ 6 h 146"/>
                <a:gd name="T64" fmla="*/ 9 w 144"/>
                <a:gd name="T65" fmla="*/ 5 h 146"/>
                <a:gd name="T66" fmla="*/ 10 w 144"/>
                <a:gd name="T67" fmla="*/ 4 h 146"/>
                <a:gd name="T68" fmla="*/ 10 w 144"/>
                <a:gd name="T69" fmla="*/ 4 h 14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44" h="146">
                  <a:moveTo>
                    <a:pt x="144" y="74"/>
                  </a:moveTo>
                  <a:lnTo>
                    <a:pt x="144" y="59"/>
                  </a:lnTo>
                  <a:lnTo>
                    <a:pt x="141" y="47"/>
                  </a:lnTo>
                  <a:lnTo>
                    <a:pt x="135" y="37"/>
                  </a:lnTo>
                  <a:lnTo>
                    <a:pt x="127" y="26"/>
                  </a:lnTo>
                  <a:lnTo>
                    <a:pt x="118" y="17"/>
                  </a:lnTo>
                  <a:lnTo>
                    <a:pt x="110" y="9"/>
                  </a:lnTo>
                  <a:lnTo>
                    <a:pt x="99" y="5"/>
                  </a:lnTo>
                  <a:lnTo>
                    <a:pt x="85" y="0"/>
                  </a:lnTo>
                  <a:lnTo>
                    <a:pt x="59" y="0"/>
                  </a:lnTo>
                  <a:lnTo>
                    <a:pt x="47" y="5"/>
                  </a:lnTo>
                  <a:lnTo>
                    <a:pt x="36" y="9"/>
                  </a:lnTo>
                  <a:lnTo>
                    <a:pt x="25" y="17"/>
                  </a:lnTo>
                  <a:lnTo>
                    <a:pt x="17" y="26"/>
                  </a:lnTo>
                  <a:lnTo>
                    <a:pt x="8" y="37"/>
                  </a:lnTo>
                  <a:lnTo>
                    <a:pt x="5" y="47"/>
                  </a:lnTo>
                  <a:lnTo>
                    <a:pt x="0" y="59"/>
                  </a:lnTo>
                  <a:lnTo>
                    <a:pt x="0" y="85"/>
                  </a:lnTo>
                  <a:lnTo>
                    <a:pt x="5" y="99"/>
                  </a:lnTo>
                  <a:lnTo>
                    <a:pt x="8" y="110"/>
                  </a:lnTo>
                  <a:lnTo>
                    <a:pt x="17" y="119"/>
                  </a:lnTo>
                  <a:lnTo>
                    <a:pt x="25" y="129"/>
                  </a:lnTo>
                  <a:lnTo>
                    <a:pt x="36" y="135"/>
                  </a:lnTo>
                  <a:lnTo>
                    <a:pt x="47" y="141"/>
                  </a:lnTo>
                  <a:lnTo>
                    <a:pt x="59" y="144"/>
                  </a:lnTo>
                  <a:lnTo>
                    <a:pt x="74" y="146"/>
                  </a:lnTo>
                  <a:lnTo>
                    <a:pt x="85" y="144"/>
                  </a:lnTo>
                  <a:lnTo>
                    <a:pt x="99" y="141"/>
                  </a:lnTo>
                  <a:lnTo>
                    <a:pt x="110" y="135"/>
                  </a:lnTo>
                  <a:lnTo>
                    <a:pt x="118" y="129"/>
                  </a:lnTo>
                  <a:lnTo>
                    <a:pt x="127" y="119"/>
                  </a:lnTo>
                  <a:lnTo>
                    <a:pt x="135" y="110"/>
                  </a:lnTo>
                  <a:lnTo>
                    <a:pt x="141" y="99"/>
                  </a:lnTo>
                  <a:lnTo>
                    <a:pt x="144" y="85"/>
                  </a:lnTo>
                  <a:lnTo>
                    <a:pt x="144" y="74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70" name="Freeform 76"/>
            <p:cNvSpPr>
              <a:spLocks/>
            </p:cNvSpPr>
            <p:nvPr/>
          </p:nvSpPr>
          <p:spPr bwMode="auto">
            <a:xfrm>
              <a:off x="3432" y="2443"/>
              <a:ext cx="36" cy="33"/>
            </a:xfrm>
            <a:custGeom>
              <a:avLst/>
              <a:gdLst>
                <a:gd name="T0" fmla="*/ 9 w 146"/>
                <a:gd name="T1" fmla="*/ 4 h 146"/>
                <a:gd name="T2" fmla="*/ 9 w 146"/>
                <a:gd name="T3" fmla="*/ 3 h 146"/>
                <a:gd name="T4" fmla="*/ 9 w 146"/>
                <a:gd name="T5" fmla="*/ 2 h 146"/>
                <a:gd name="T6" fmla="*/ 8 w 146"/>
                <a:gd name="T7" fmla="*/ 2 h 146"/>
                <a:gd name="T8" fmla="*/ 8 w 146"/>
                <a:gd name="T9" fmla="*/ 1 h 146"/>
                <a:gd name="T10" fmla="*/ 7 w 146"/>
                <a:gd name="T11" fmla="*/ 1 h 146"/>
                <a:gd name="T12" fmla="*/ 7 w 146"/>
                <a:gd name="T13" fmla="*/ 0 h 146"/>
                <a:gd name="T14" fmla="*/ 6 w 146"/>
                <a:gd name="T15" fmla="*/ 0 h 146"/>
                <a:gd name="T16" fmla="*/ 5 w 146"/>
                <a:gd name="T17" fmla="*/ 0 h 146"/>
                <a:gd name="T18" fmla="*/ 4 w 146"/>
                <a:gd name="T19" fmla="*/ 0 h 146"/>
                <a:gd name="T20" fmla="*/ 3 w 146"/>
                <a:gd name="T21" fmla="*/ 0 h 146"/>
                <a:gd name="T22" fmla="*/ 2 w 146"/>
                <a:gd name="T23" fmla="*/ 0 h 146"/>
                <a:gd name="T24" fmla="*/ 2 w 146"/>
                <a:gd name="T25" fmla="*/ 1 h 146"/>
                <a:gd name="T26" fmla="*/ 1 w 146"/>
                <a:gd name="T27" fmla="*/ 1 h 146"/>
                <a:gd name="T28" fmla="*/ 1 w 146"/>
                <a:gd name="T29" fmla="*/ 2 h 146"/>
                <a:gd name="T30" fmla="*/ 0 w 146"/>
                <a:gd name="T31" fmla="*/ 2 h 146"/>
                <a:gd name="T32" fmla="*/ 0 w 146"/>
                <a:gd name="T33" fmla="*/ 3 h 146"/>
                <a:gd name="T34" fmla="*/ 0 w 146"/>
                <a:gd name="T35" fmla="*/ 4 h 146"/>
                <a:gd name="T36" fmla="*/ 0 w 146"/>
                <a:gd name="T37" fmla="*/ 4 h 146"/>
                <a:gd name="T38" fmla="*/ 0 w 146"/>
                <a:gd name="T39" fmla="*/ 5 h 146"/>
                <a:gd name="T40" fmla="*/ 1 w 146"/>
                <a:gd name="T41" fmla="*/ 6 h 146"/>
                <a:gd name="T42" fmla="*/ 1 w 146"/>
                <a:gd name="T43" fmla="*/ 6 h 146"/>
                <a:gd name="T44" fmla="*/ 2 w 146"/>
                <a:gd name="T45" fmla="*/ 7 h 146"/>
                <a:gd name="T46" fmla="*/ 2 w 146"/>
                <a:gd name="T47" fmla="*/ 7 h 146"/>
                <a:gd name="T48" fmla="*/ 3 w 146"/>
                <a:gd name="T49" fmla="*/ 7 h 146"/>
                <a:gd name="T50" fmla="*/ 4 w 146"/>
                <a:gd name="T51" fmla="*/ 7 h 146"/>
                <a:gd name="T52" fmla="*/ 4 w 146"/>
                <a:gd name="T53" fmla="*/ 7 h 146"/>
                <a:gd name="T54" fmla="*/ 5 w 146"/>
                <a:gd name="T55" fmla="*/ 7 h 146"/>
                <a:gd name="T56" fmla="*/ 6 w 146"/>
                <a:gd name="T57" fmla="*/ 7 h 146"/>
                <a:gd name="T58" fmla="*/ 7 w 146"/>
                <a:gd name="T59" fmla="*/ 7 h 146"/>
                <a:gd name="T60" fmla="*/ 7 w 146"/>
                <a:gd name="T61" fmla="*/ 7 h 146"/>
                <a:gd name="T62" fmla="*/ 8 w 146"/>
                <a:gd name="T63" fmla="*/ 6 h 146"/>
                <a:gd name="T64" fmla="*/ 8 w 146"/>
                <a:gd name="T65" fmla="*/ 6 h 146"/>
                <a:gd name="T66" fmla="*/ 9 w 146"/>
                <a:gd name="T67" fmla="*/ 5 h 146"/>
                <a:gd name="T68" fmla="*/ 9 w 146"/>
                <a:gd name="T69" fmla="*/ 4 h 146"/>
                <a:gd name="T70" fmla="*/ 9 w 146"/>
                <a:gd name="T71" fmla="*/ 4 h 14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46" h="146">
                  <a:moveTo>
                    <a:pt x="146" y="74"/>
                  </a:moveTo>
                  <a:lnTo>
                    <a:pt x="146" y="59"/>
                  </a:lnTo>
                  <a:lnTo>
                    <a:pt x="141" y="47"/>
                  </a:lnTo>
                  <a:lnTo>
                    <a:pt x="136" y="37"/>
                  </a:lnTo>
                  <a:lnTo>
                    <a:pt x="130" y="26"/>
                  </a:lnTo>
                  <a:lnTo>
                    <a:pt x="121" y="17"/>
                  </a:lnTo>
                  <a:lnTo>
                    <a:pt x="110" y="9"/>
                  </a:lnTo>
                  <a:lnTo>
                    <a:pt x="99" y="5"/>
                  </a:lnTo>
                  <a:lnTo>
                    <a:pt x="87" y="0"/>
                  </a:lnTo>
                  <a:lnTo>
                    <a:pt x="60" y="0"/>
                  </a:lnTo>
                  <a:lnTo>
                    <a:pt x="49" y="5"/>
                  </a:lnTo>
                  <a:lnTo>
                    <a:pt x="37" y="9"/>
                  </a:lnTo>
                  <a:lnTo>
                    <a:pt x="28" y="17"/>
                  </a:lnTo>
                  <a:lnTo>
                    <a:pt x="17" y="26"/>
                  </a:lnTo>
                  <a:lnTo>
                    <a:pt x="11" y="37"/>
                  </a:lnTo>
                  <a:lnTo>
                    <a:pt x="5" y="47"/>
                  </a:lnTo>
                  <a:lnTo>
                    <a:pt x="3" y="59"/>
                  </a:lnTo>
                  <a:lnTo>
                    <a:pt x="0" y="74"/>
                  </a:lnTo>
                  <a:lnTo>
                    <a:pt x="3" y="85"/>
                  </a:lnTo>
                  <a:lnTo>
                    <a:pt x="5" y="99"/>
                  </a:lnTo>
                  <a:lnTo>
                    <a:pt x="11" y="110"/>
                  </a:lnTo>
                  <a:lnTo>
                    <a:pt x="17" y="119"/>
                  </a:lnTo>
                  <a:lnTo>
                    <a:pt x="28" y="129"/>
                  </a:lnTo>
                  <a:lnTo>
                    <a:pt x="37" y="135"/>
                  </a:lnTo>
                  <a:lnTo>
                    <a:pt x="49" y="141"/>
                  </a:lnTo>
                  <a:lnTo>
                    <a:pt x="60" y="144"/>
                  </a:lnTo>
                  <a:lnTo>
                    <a:pt x="74" y="146"/>
                  </a:lnTo>
                  <a:lnTo>
                    <a:pt x="87" y="144"/>
                  </a:lnTo>
                  <a:lnTo>
                    <a:pt x="99" y="141"/>
                  </a:lnTo>
                  <a:lnTo>
                    <a:pt x="110" y="135"/>
                  </a:lnTo>
                  <a:lnTo>
                    <a:pt x="121" y="129"/>
                  </a:lnTo>
                  <a:lnTo>
                    <a:pt x="130" y="119"/>
                  </a:lnTo>
                  <a:lnTo>
                    <a:pt x="136" y="110"/>
                  </a:lnTo>
                  <a:lnTo>
                    <a:pt x="141" y="99"/>
                  </a:lnTo>
                  <a:lnTo>
                    <a:pt x="146" y="85"/>
                  </a:lnTo>
                  <a:lnTo>
                    <a:pt x="146" y="74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71" name="Freeform 77"/>
            <p:cNvSpPr>
              <a:spLocks/>
            </p:cNvSpPr>
            <p:nvPr/>
          </p:nvSpPr>
          <p:spPr bwMode="auto">
            <a:xfrm>
              <a:off x="3439" y="2443"/>
              <a:ext cx="36" cy="33"/>
            </a:xfrm>
            <a:custGeom>
              <a:avLst/>
              <a:gdLst>
                <a:gd name="T0" fmla="*/ 9 w 145"/>
                <a:gd name="T1" fmla="*/ 4 h 146"/>
                <a:gd name="T2" fmla="*/ 9 w 145"/>
                <a:gd name="T3" fmla="*/ 3 h 146"/>
                <a:gd name="T4" fmla="*/ 9 w 145"/>
                <a:gd name="T5" fmla="*/ 2 h 146"/>
                <a:gd name="T6" fmla="*/ 8 w 145"/>
                <a:gd name="T7" fmla="*/ 2 h 146"/>
                <a:gd name="T8" fmla="*/ 8 w 145"/>
                <a:gd name="T9" fmla="*/ 1 h 146"/>
                <a:gd name="T10" fmla="*/ 7 w 145"/>
                <a:gd name="T11" fmla="*/ 1 h 146"/>
                <a:gd name="T12" fmla="*/ 7 w 145"/>
                <a:gd name="T13" fmla="*/ 0 h 146"/>
                <a:gd name="T14" fmla="*/ 6 w 145"/>
                <a:gd name="T15" fmla="*/ 0 h 146"/>
                <a:gd name="T16" fmla="*/ 5 w 145"/>
                <a:gd name="T17" fmla="*/ 0 h 146"/>
                <a:gd name="T18" fmla="*/ 4 w 145"/>
                <a:gd name="T19" fmla="*/ 0 h 146"/>
                <a:gd name="T20" fmla="*/ 3 w 145"/>
                <a:gd name="T21" fmla="*/ 0 h 146"/>
                <a:gd name="T22" fmla="*/ 2 w 145"/>
                <a:gd name="T23" fmla="*/ 0 h 146"/>
                <a:gd name="T24" fmla="*/ 1 w 145"/>
                <a:gd name="T25" fmla="*/ 1 h 146"/>
                <a:gd name="T26" fmla="*/ 1 w 145"/>
                <a:gd name="T27" fmla="*/ 1 h 146"/>
                <a:gd name="T28" fmla="*/ 0 w 145"/>
                <a:gd name="T29" fmla="*/ 2 h 146"/>
                <a:gd name="T30" fmla="*/ 0 w 145"/>
                <a:gd name="T31" fmla="*/ 2 h 146"/>
                <a:gd name="T32" fmla="*/ 0 w 145"/>
                <a:gd name="T33" fmla="*/ 3 h 146"/>
                <a:gd name="T34" fmla="*/ 0 w 145"/>
                <a:gd name="T35" fmla="*/ 4 h 146"/>
                <a:gd name="T36" fmla="*/ 0 w 145"/>
                <a:gd name="T37" fmla="*/ 5 h 146"/>
                <a:gd name="T38" fmla="*/ 0 w 145"/>
                <a:gd name="T39" fmla="*/ 6 h 146"/>
                <a:gd name="T40" fmla="*/ 1 w 145"/>
                <a:gd name="T41" fmla="*/ 6 h 146"/>
                <a:gd name="T42" fmla="*/ 1 w 145"/>
                <a:gd name="T43" fmla="*/ 7 h 146"/>
                <a:gd name="T44" fmla="*/ 2 w 145"/>
                <a:gd name="T45" fmla="*/ 7 h 146"/>
                <a:gd name="T46" fmla="*/ 3 w 145"/>
                <a:gd name="T47" fmla="*/ 7 h 146"/>
                <a:gd name="T48" fmla="*/ 4 w 145"/>
                <a:gd name="T49" fmla="*/ 7 h 146"/>
                <a:gd name="T50" fmla="*/ 4 w 145"/>
                <a:gd name="T51" fmla="*/ 7 h 146"/>
                <a:gd name="T52" fmla="*/ 5 w 145"/>
                <a:gd name="T53" fmla="*/ 7 h 146"/>
                <a:gd name="T54" fmla="*/ 6 w 145"/>
                <a:gd name="T55" fmla="*/ 7 h 146"/>
                <a:gd name="T56" fmla="*/ 7 w 145"/>
                <a:gd name="T57" fmla="*/ 7 h 146"/>
                <a:gd name="T58" fmla="*/ 7 w 145"/>
                <a:gd name="T59" fmla="*/ 7 h 146"/>
                <a:gd name="T60" fmla="*/ 8 w 145"/>
                <a:gd name="T61" fmla="*/ 6 h 146"/>
                <a:gd name="T62" fmla="*/ 8 w 145"/>
                <a:gd name="T63" fmla="*/ 6 h 146"/>
                <a:gd name="T64" fmla="*/ 9 w 145"/>
                <a:gd name="T65" fmla="*/ 5 h 146"/>
                <a:gd name="T66" fmla="*/ 9 w 145"/>
                <a:gd name="T67" fmla="*/ 4 h 146"/>
                <a:gd name="T68" fmla="*/ 9 w 145"/>
                <a:gd name="T69" fmla="*/ 4 h 14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45" h="146">
                  <a:moveTo>
                    <a:pt x="145" y="74"/>
                  </a:moveTo>
                  <a:lnTo>
                    <a:pt x="145" y="59"/>
                  </a:lnTo>
                  <a:lnTo>
                    <a:pt x="141" y="47"/>
                  </a:lnTo>
                  <a:lnTo>
                    <a:pt x="135" y="37"/>
                  </a:lnTo>
                  <a:lnTo>
                    <a:pt x="127" y="26"/>
                  </a:lnTo>
                  <a:lnTo>
                    <a:pt x="118" y="17"/>
                  </a:lnTo>
                  <a:lnTo>
                    <a:pt x="110" y="9"/>
                  </a:lnTo>
                  <a:lnTo>
                    <a:pt x="99" y="5"/>
                  </a:lnTo>
                  <a:lnTo>
                    <a:pt x="85" y="0"/>
                  </a:lnTo>
                  <a:lnTo>
                    <a:pt x="59" y="0"/>
                  </a:lnTo>
                  <a:lnTo>
                    <a:pt x="48" y="5"/>
                  </a:lnTo>
                  <a:lnTo>
                    <a:pt x="36" y="9"/>
                  </a:lnTo>
                  <a:lnTo>
                    <a:pt x="26" y="17"/>
                  </a:lnTo>
                  <a:lnTo>
                    <a:pt x="17" y="26"/>
                  </a:lnTo>
                  <a:lnTo>
                    <a:pt x="9" y="37"/>
                  </a:lnTo>
                  <a:lnTo>
                    <a:pt x="3" y="47"/>
                  </a:lnTo>
                  <a:lnTo>
                    <a:pt x="0" y="59"/>
                  </a:lnTo>
                  <a:lnTo>
                    <a:pt x="0" y="85"/>
                  </a:lnTo>
                  <a:lnTo>
                    <a:pt x="3" y="99"/>
                  </a:lnTo>
                  <a:lnTo>
                    <a:pt x="9" y="110"/>
                  </a:lnTo>
                  <a:lnTo>
                    <a:pt x="17" y="119"/>
                  </a:lnTo>
                  <a:lnTo>
                    <a:pt x="26" y="129"/>
                  </a:lnTo>
                  <a:lnTo>
                    <a:pt x="36" y="135"/>
                  </a:lnTo>
                  <a:lnTo>
                    <a:pt x="48" y="141"/>
                  </a:lnTo>
                  <a:lnTo>
                    <a:pt x="59" y="144"/>
                  </a:lnTo>
                  <a:lnTo>
                    <a:pt x="74" y="146"/>
                  </a:lnTo>
                  <a:lnTo>
                    <a:pt x="85" y="144"/>
                  </a:lnTo>
                  <a:lnTo>
                    <a:pt x="99" y="141"/>
                  </a:lnTo>
                  <a:lnTo>
                    <a:pt x="110" y="135"/>
                  </a:lnTo>
                  <a:lnTo>
                    <a:pt x="118" y="129"/>
                  </a:lnTo>
                  <a:lnTo>
                    <a:pt x="127" y="119"/>
                  </a:lnTo>
                  <a:lnTo>
                    <a:pt x="135" y="110"/>
                  </a:lnTo>
                  <a:lnTo>
                    <a:pt x="141" y="99"/>
                  </a:lnTo>
                  <a:lnTo>
                    <a:pt x="145" y="85"/>
                  </a:lnTo>
                  <a:lnTo>
                    <a:pt x="145" y="74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72" name="Freeform 78"/>
            <p:cNvSpPr>
              <a:spLocks/>
            </p:cNvSpPr>
            <p:nvPr/>
          </p:nvSpPr>
          <p:spPr bwMode="auto">
            <a:xfrm>
              <a:off x="3485" y="2480"/>
              <a:ext cx="37" cy="33"/>
            </a:xfrm>
            <a:custGeom>
              <a:avLst/>
              <a:gdLst>
                <a:gd name="T0" fmla="*/ 10 w 144"/>
                <a:gd name="T1" fmla="*/ 4 h 147"/>
                <a:gd name="T2" fmla="*/ 10 w 144"/>
                <a:gd name="T3" fmla="*/ 3 h 147"/>
                <a:gd name="T4" fmla="*/ 9 w 144"/>
                <a:gd name="T5" fmla="*/ 2 h 147"/>
                <a:gd name="T6" fmla="*/ 9 w 144"/>
                <a:gd name="T7" fmla="*/ 2 h 147"/>
                <a:gd name="T8" fmla="*/ 8 w 144"/>
                <a:gd name="T9" fmla="*/ 1 h 147"/>
                <a:gd name="T10" fmla="*/ 8 w 144"/>
                <a:gd name="T11" fmla="*/ 1 h 147"/>
                <a:gd name="T12" fmla="*/ 7 w 144"/>
                <a:gd name="T13" fmla="*/ 1 h 147"/>
                <a:gd name="T14" fmla="*/ 6 w 144"/>
                <a:gd name="T15" fmla="*/ 0 h 147"/>
                <a:gd name="T16" fmla="*/ 6 w 144"/>
                <a:gd name="T17" fmla="*/ 0 h 147"/>
                <a:gd name="T18" fmla="*/ 5 w 144"/>
                <a:gd name="T19" fmla="*/ 0 h 147"/>
                <a:gd name="T20" fmla="*/ 4 w 144"/>
                <a:gd name="T21" fmla="*/ 0 h 147"/>
                <a:gd name="T22" fmla="*/ 3 w 144"/>
                <a:gd name="T23" fmla="*/ 0 h 147"/>
                <a:gd name="T24" fmla="*/ 2 w 144"/>
                <a:gd name="T25" fmla="*/ 1 h 147"/>
                <a:gd name="T26" fmla="*/ 2 w 144"/>
                <a:gd name="T27" fmla="*/ 1 h 147"/>
                <a:gd name="T28" fmla="*/ 1 w 144"/>
                <a:gd name="T29" fmla="*/ 1 h 147"/>
                <a:gd name="T30" fmla="*/ 1 w 144"/>
                <a:gd name="T31" fmla="*/ 2 h 147"/>
                <a:gd name="T32" fmla="*/ 0 w 144"/>
                <a:gd name="T33" fmla="*/ 2 h 147"/>
                <a:gd name="T34" fmla="*/ 0 w 144"/>
                <a:gd name="T35" fmla="*/ 3 h 147"/>
                <a:gd name="T36" fmla="*/ 0 w 144"/>
                <a:gd name="T37" fmla="*/ 4 h 147"/>
                <a:gd name="T38" fmla="*/ 0 w 144"/>
                <a:gd name="T39" fmla="*/ 5 h 147"/>
                <a:gd name="T40" fmla="*/ 1 w 144"/>
                <a:gd name="T41" fmla="*/ 6 h 147"/>
                <a:gd name="T42" fmla="*/ 1 w 144"/>
                <a:gd name="T43" fmla="*/ 6 h 147"/>
                <a:gd name="T44" fmla="*/ 2 w 144"/>
                <a:gd name="T45" fmla="*/ 7 h 147"/>
                <a:gd name="T46" fmla="*/ 2 w 144"/>
                <a:gd name="T47" fmla="*/ 7 h 147"/>
                <a:gd name="T48" fmla="*/ 3 w 144"/>
                <a:gd name="T49" fmla="*/ 7 h 147"/>
                <a:gd name="T50" fmla="*/ 4 w 144"/>
                <a:gd name="T51" fmla="*/ 7 h 147"/>
                <a:gd name="T52" fmla="*/ 5 w 144"/>
                <a:gd name="T53" fmla="*/ 7 h 147"/>
                <a:gd name="T54" fmla="*/ 6 w 144"/>
                <a:gd name="T55" fmla="*/ 7 h 147"/>
                <a:gd name="T56" fmla="*/ 6 w 144"/>
                <a:gd name="T57" fmla="*/ 7 h 147"/>
                <a:gd name="T58" fmla="*/ 7 w 144"/>
                <a:gd name="T59" fmla="*/ 7 h 147"/>
                <a:gd name="T60" fmla="*/ 8 w 144"/>
                <a:gd name="T61" fmla="*/ 7 h 147"/>
                <a:gd name="T62" fmla="*/ 8 w 144"/>
                <a:gd name="T63" fmla="*/ 6 h 147"/>
                <a:gd name="T64" fmla="*/ 9 w 144"/>
                <a:gd name="T65" fmla="*/ 6 h 147"/>
                <a:gd name="T66" fmla="*/ 9 w 144"/>
                <a:gd name="T67" fmla="*/ 5 h 147"/>
                <a:gd name="T68" fmla="*/ 10 w 144"/>
                <a:gd name="T69" fmla="*/ 4 h 147"/>
                <a:gd name="T70" fmla="*/ 10 w 144"/>
                <a:gd name="T71" fmla="*/ 4 h 14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44" h="147">
                  <a:moveTo>
                    <a:pt x="144" y="73"/>
                  </a:moveTo>
                  <a:lnTo>
                    <a:pt x="144" y="59"/>
                  </a:lnTo>
                  <a:lnTo>
                    <a:pt x="141" y="48"/>
                  </a:lnTo>
                  <a:lnTo>
                    <a:pt x="135" y="37"/>
                  </a:lnTo>
                  <a:lnTo>
                    <a:pt x="127" y="25"/>
                  </a:lnTo>
                  <a:lnTo>
                    <a:pt x="118" y="17"/>
                  </a:lnTo>
                  <a:lnTo>
                    <a:pt x="110" y="12"/>
                  </a:lnTo>
                  <a:lnTo>
                    <a:pt x="99" y="6"/>
                  </a:lnTo>
                  <a:lnTo>
                    <a:pt x="85" y="2"/>
                  </a:lnTo>
                  <a:lnTo>
                    <a:pt x="74" y="0"/>
                  </a:lnTo>
                  <a:lnTo>
                    <a:pt x="59" y="2"/>
                  </a:lnTo>
                  <a:lnTo>
                    <a:pt x="47" y="6"/>
                  </a:lnTo>
                  <a:lnTo>
                    <a:pt x="36" y="12"/>
                  </a:lnTo>
                  <a:lnTo>
                    <a:pt x="25" y="17"/>
                  </a:lnTo>
                  <a:lnTo>
                    <a:pt x="17" y="25"/>
                  </a:lnTo>
                  <a:lnTo>
                    <a:pt x="8" y="37"/>
                  </a:lnTo>
                  <a:lnTo>
                    <a:pt x="3" y="48"/>
                  </a:lnTo>
                  <a:lnTo>
                    <a:pt x="0" y="59"/>
                  </a:lnTo>
                  <a:lnTo>
                    <a:pt x="0" y="88"/>
                  </a:lnTo>
                  <a:lnTo>
                    <a:pt x="3" y="99"/>
                  </a:lnTo>
                  <a:lnTo>
                    <a:pt x="8" y="110"/>
                  </a:lnTo>
                  <a:lnTo>
                    <a:pt x="17" y="122"/>
                  </a:lnTo>
                  <a:lnTo>
                    <a:pt x="25" y="130"/>
                  </a:lnTo>
                  <a:lnTo>
                    <a:pt x="36" y="135"/>
                  </a:lnTo>
                  <a:lnTo>
                    <a:pt x="47" y="141"/>
                  </a:lnTo>
                  <a:lnTo>
                    <a:pt x="59" y="143"/>
                  </a:lnTo>
                  <a:lnTo>
                    <a:pt x="74" y="147"/>
                  </a:lnTo>
                  <a:lnTo>
                    <a:pt x="85" y="143"/>
                  </a:lnTo>
                  <a:lnTo>
                    <a:pt x="99" y="141"/>
                  </a:lnTo>
                  <a:lnTo>
                    <a:pt x="110" y="135"/>
                  </a:lnTo>
                  <a:lnTo>
                    <a:pt x="118" y="130"/>
                  </a:lnTo>
                  <a:lnTo>
                    <a:pt x="127" y="122"/>
                  </a:lnTo>
                  <a:lnTo>
                    <a:pt x="135" y="110"/>
                  </a:lnTo>
                  <a:lnTo>
                    <a:pt x="141" y="99"/>
                  </a:lnTo>
                  <a:lnTo>
                    <a:pt x="144" y="88"/>
                  </a:lnTo>
                  <a:lnTo>
                    <a:pt x="144" y="73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73" name="Freeform 79"/>
            <p:cNvSpPr>
              <a:spLocks/>
            </p:cNvSpPr>
            <p:nvPr/>
          </p:nvSpPr>
          <p:spPr bwMode="auto">
            <a:xfrm>
              <a:off x="3559" y="2480"/>
              <a:ext cx="36" cy="33"/>
            </a:xfrm>
            <a:custGeom>
              <a:avLst/>
              <a:gdLst>
                <a:gd name="T0" fmla="*/ 9 w 144"/>
                <a:gd name="T1" fmla="*/ 4 h 147"/>
                <a:gd name="T2" fmla="*/ 9 w 144"/>
                <a:gd name="T3" fmla="*/ 3 h 147"/>
                <a:gd name="T4" fmla="*/ 9 w 144"/>
                <a:gd name="T5" fmla="*/ 2 h 147"/>
                <a:gd name="T6" fmla="*/ 9 w 144"/>
                <a:gd name="T7" fmla="*/ 2 h 147"/>
                <a:gd name="T8" fmla="*/ 8 w 144"/>
                <a:gd name="T9" fmla="*/ 1 h 147"/>
                <a:gd name="T10" fmla="*/ 8 w 144"/>
                <a:gd name="T11" fmla="*/ 1 h 147"/>
                <a:gd name="T12" fmla="*/ 7 w 144"/>
                <a:gd name="T13" fmla="*/ 1 h 147"/>
                <a:gd name="T14" fmla="*/ 6 w 144"/>
                <a:gd name="T15" fmla="*/ 0 h 147"/>
                <a:gd name="T16" fmla="*/ 5 w 144"/>
                <a:gd name="T17" fmla="*/ 0 h 147"/>
                <a:gd name="T18" fmla="*/ 5 w 144"/>
                <a:gd name="T19" fmla="*/ 0 h 147"/>
                <a:gd name="T20" fmla="*/ 4 w 144"/>
                <a:gd name="T21" fmla="*/ 0 h 147"/>
                <a:gd name="T22" fmla="*/ 3 w 144"/>
                <a:gd name="T23" fmla="*/ 0 h 147"/>
                <a:gd name="T24" fmla="*/ 2 w 144"/>
                <a:gd name="T25" fmla="*/ 1 h 147"/>
                <a:gd name="T26" fmla="*/ 2 w 144"/>
                <a:gd name="T27" fmla="*/ 1 h 147"/>
                <a:gd name="T28" fmla="*/ 1 w 144"/>
                <a:gd name="T29" fmla="*/ 1 h 147"/>
                <a:gd name="T30" fmla="*/ 1 w 144"/>
                <a:gd name="T31" fmla="*/ 2 h 147"/>
                <a:gd name="T32" fmla="*/ 0 w 144"/>
                <a:gd name="T33" fmla="*/ 2 h 147"/>
                <a:gd name="T34" fmla="*/ 0 w 144"/>
                <a:gd name="T35" fmla="*/ 3 h 147"/>
                <a:gd name="T36" fmla="*/ 0 w 144"/>
                <a:gd name="T37" fmla="*/ 4 h 147"/>
                <a:gd name="T38" fmla="*/ 0 w 144"/>
                <a:gd name="T39" fmla="*/ 5 h 147"/>
                <a:gd name="T40" fmla="*/ 1 w 144"/>
                <a:gd name="T41" fmla="*/ 6 h 147"/>
                <a:gd name="T42" fmla="*/ 1 w 144"/>
                <a:gd name="T43" fmla="*/ 6 h 147"/>
                <a:gd name="T44" fmla="*/ 2 w 144"/>
                <a:gd name="T45" fmla="*/ 7 h 147"/>
                <a:gd name="T46" fmla="*/ 2 w 144"/>
                <a:gd name="T47" fmla="*/ 7 h 147"/>
                <a:gd name="T48" fmla="*/ 3 w 144"/>
                <a:gd name="T49" fmla="*/ 7 h 147"/>
                <a:gd name="T50" fmla="*/ 4 w 144"/>
                <a:gd name="T51" fmla="*/ 7 h 147"/>
                <a:gd name="T52" fmla="*/ 5 w 144"/>
                <a:gd name="T53" fmla="*/ 7 h 147"/>
                <a:gd name="T54" fmla="*/ 5 w 144"/>
                <a:gd name="T55" fmla="*/ 7 h 147"/>
                <a:gd name="T56" fmla="*/ 6 w 144"/>
                <a:gd name="T57" fmla="*/ 7 h 147"/>
                <a:gd name="T58" fmla="*/ 7 w 144"/>
                <a:gd name="T59" fmla="*/ 7 h 147"/>
                <a:gd name="T60" fmla="*/ 8 w 144"/>
                <a:gd name="T61" fmla="*/ 7 h 147"/>
                <a:gd name="T62" fmla="*/ 8 w 144"/>
                <a:gd name="T63" fmla="*/ 6 h 147"/>
                <a:gd name="T64" fmla="*/ 9 w 144"/>
                <a:gd name="T65" fmla="*/ 6 h 147"/>
                <a:gd name="T66" fmla="*/ 9 w 144"/>
                <a:gd name="T67" fmla="*/ 5 h 147"/>
                <a:gd name="T68" fmla="*/ 9 w 144"/>
                <a:gd name="T69" fmla="*/ 4 h 147"/>
                <a:gd name="T70" fmla="*/ 9 w 144"/>
                <a:gd name="T71" fmla="*/ 4 h 14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44" h="147">
                  <a:moveTo>
                    <a:pt x="144" y="73"/>
                  </a:moveTo>
                  <a:lnTo>
                    <a:pt x="144" y="59"/>
                  </a:lnTo>
                  <a:lnTo>
                    <a:pt x="141" y="48"/>
                  </a:lnTo>
                  <a:lnTo>
                    <a:pt x="135" y="37"/>
                  </a:lnTo>
                  <a:lnTo>
                    <a:pt x="127" y="25"/>
                  </a:lnTo>
                  <a:lnTo>
                    <a:pt x="118" y="17"/>
                  </a:lnTo>
                  <a:lnTo>
                    <a:pt x="108" y="12"/>
                  </a:lnTo>
                  <a:lnTo>
                    <a:pt x="97" y="6"/>
                  </a:lnTo>
                  <a:lnTo>
                    <a:pt x="85" y="2"/>
                  </a:lnTo>
                  <a:lnTo>
                    <a:pt x="74" y="0"/>
                  </a:lnTo>
                  <a:lnTo>
                    <a:pt x="59" y="2"/>
                  </a:lnTo>
                  <a:lnTo>
                    <a:pt x="46" y="6"/>
                  </a:lnTo>
                  <a:lnTo>
                    <a:pt x="34" y="12"/>
                  </a:lnTo>
                  <a:lnTo>
                    <a:pt x="26" y="17"/>
                  </a:lnTo>
                  <a:lnTo>
                    <a:pt x="17" y="25"/>
                  </a:lnTo>
                  <a:lnTo>
                    <a:pt x="9" y="37"/>
                  </a:lnTo>
                  <a:lnTo>
                    <a:pt x="3" y="48"/>
                  </a:lnTo>
                  <a:lnTo>
                    <a:pt x="0" y="59"/>
                  </a:lnTo>
                  <a:lnTo>
                    <a:pt x="0" y="88"/>
                  </a:lnTo>
                  <a:lnTo>
                    <a:pt x="3" y="99"/>
                  </a:lnTo>
                  <a:lnTo>
                    <a:pt x="9" y="110"/>
                  </a:lnTo>
                  <a:lnTo>
                    <a:pt x="17" y="122"/>
                  </a:lnTo>
                  <a:lnTo>
                    <a:pt x="26" y="130"/>
                  </a:lnTo>
                  <a:lnTo>
                    <a:pt x="34" y="135"/>
                  </a:lnTo>
                  <a:lnTo>
                    <a:pt x="46" y="141"/>
                  </a:lnTo>
                  <a:lnTo>
                    <a:pt x="59" y="143"/>
                  </a:lnTo>
                  <a:lnTo>
                    <a:pt x="74" y="147"/>
                  </a:lnTo>
                  <a:lnTo>
                    <a:pt x="85" y="143"/>
                  </a:lnTo>
                  <a:lnTo>
                    <a:pt x="97" y="141"/>
                  </a:lnTo>
                  <a:lnTo>
                    <a:pt x="108" y="135"/>
                  </a:lnTo>
                  <a:lnTo>
                    <a:pt x="118" y="130"/>
                  </a:lnTo>
                  <a:lnTo>
                    <a:pt x="127" y="122"/>
                  </a:lnTo>
                  <a:lnTo>
                    <a:pt x="135" y="110"/>
                  </a:lnTo>
                  <a:lnTo>
                    <a:pt x="141" y="99"/>
                  </a:lnTo>
                  <a:lnTo>
                    <a:pt x="144" y="88"/>
                  </a:lnTo>
                  <a:lnTo>
                    <a:pt x="144" y="73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74" name="Freeform 80"/>
            <p:cNvSpPr>
              <a:spLocks/>
            </p:cNvSpPr>
            <p:nvPr/>
          </p:nvSpPr>
          <p:spPr bwMode="auto">
            <a:xfrm>
              <a:off x="3572" y="2480"/>
              <a:ext cx="36" cy="33"/>
            </a:xfrm>
            <a:custGeom>
              <a:avLst/>
              <a:gdLst>
                <a:gd name="T0" fmla="*/ 9 w 145"/>
                <a:gd name="T1" fmla="*/ 4 h 147"/>
                <a:gd name="T2" fmla="*/ 9 w 145"/>
                <a:gd name="T3" fmla="*/ 3 h 147"/>
                <a:gd name="T4" fmla="*/ 9 w 145"/>
                <a:gd name="T5" fmla="*/ 2 h 147"/>
                <a:gd name="T6" fmla="*/ 8 w 145"/>
                <a:gd name="T7" fmla="*/ 2 h 147"/>
                <a:gd name="T8" fmla="*/ 8 w 145"/>
                <a:gd name="T9" fmla="*/ 1 h 147"/>
                <a:gd name="T10" fmla="*/ 7 w 145"/>
                <a:gd name="T11" fmla="*/ 1 h 147"/>
                <a:gd name="T12" fmla="*/ 7 w 145"/>
                <a:gd name="T13" fmla="*/ 1 h 147"/>
                <a:gd name="T14" fmla="*/ 6 w 145"/>
                <a:gd name="T15" fmla="*/ 0 h 147"/>
                <a:gd name="T16" fmla="*/ 5 w 145"/>
                <a:gd name="T17" fmla="*/ 0 h 147"/>
                <a:gd name="T18" fmla="*/ 4 w 145"/>
                <a:gd name="T19" fmla="*/ 0 h 147"/>
                <a:gd name="T20" fmla="*/ 4 w 145"/>
                <a:gd name="T21" fmla="*/ 0 h 147"/>
                <a:gd name="T22" fmla="*/ 3 w 145"/>
                <a:gd name="T23" fmla="*/ 0 h 147"/>
                <a:gd name="T24" fmla="*/ 2 w 145"/>
                <a:gd name="T25" fmla="*/ 1 h 147"/>
                <a:gd name="T26" fmla="*/ 2 w 145"/>
                <a:gd name="T27" fmla="*/ 1 h 147"/>
                <a:gd name="T28" fmla="*/ 1 w 145"/>
                <a:gd name="T29" fmla="*/ 1 h 147"/>
                <a:gd name="T30" fmla="*/ 0 w 145"/>
                <a:gd name="T31" fmla="*/ 2 h 147"/>
                <a:gd name="T32" fmla="*/ 0 w 145"/>
                <a:gd name="T33" fmla="*/ 2 h 147"/>
                <a:gd name="T34" fmla="*/ 0 w 145"/>
                <a:gd name="T35" fmla="*/ 3 h 147"/>
                <a:gd name="T36" fmla="*/ 0 w 145"/>
                <a:gd name="T37" fmla="*/ 4 h 147"/>
                <a:gd name="T38" fmla="*/ 0 w 145"/>
                <a:gd name="T39" fmla="*/ 5 h 147"/>
                <a:gd name="T40" fmla="*/ 0 w 145"/>
                <a:gd name="T41" fmla="*/ 6 h 147"/>
                <a:gd name="T42" fmla="*/ 1 w 145"/>
                <a:gd name="T43" fmla="*/ 6 h 147"/>
                <a:gd name="T44" fmla="*/ 2 w 145"/>
                <a:gd name="T45" fmla="*/ 7 h 147"/>
                <a:gd name="T46" fmla="*/ 2 w 145"/>
                <a:gd name="T47" fmla="*/ 7 h 147"/>
                <a:gd name="T48" fmla="*/ 3 w 145"/>
                <a:gd name="T49" fmla="*/ 7 h 147"/>
                <a:gd name="T50" fmla="*/ 4 w 145"/>
                <a:gd name="T51" fmla="*/ 7 h 147"/>
                <a:gd name="T52" fmla="*/ 4 w 145"/>
                <a:gd name="T53" fmla="*/ 7 h 147"/>
                <a:gd name="T54" fmla="*/ 5 w 145"/>
                <a:gd name="T55" fmla="*/ 7 h 147"/>
                <a:gd name="T56" fmla="*/ 6 w 145"/>
                <a:gd name="T57" fmla="*/ 7 h 147"/>
                <a:gd name="T58" fmla="*/ 7 w 145"/>
                <a:gd name="T59" fmla="*/ 7 h 147"/>
                <a:gd name="T60" fmla="*/ 7 w 145"/>
                <a:gd name="T61" fmla="*/ 7 h 147"/>
                <a:gd name="T62" fmla="*/ 8 w 145"/>
                <a:gd name="T63" fmla="*/ 6 h 147"/>
                <a:gd name="T64" fmla="*/ 8 w 145"/>
                <a:gd name="T65" fmla="*/ 6 h 147"/>
                <a:gd name="T66" fmla="*/ 9 w 145"/>
                <a:gd name="T67" fmla="*/ 5 h 147"/>
                <a:gd name="T68" fmla="*/ 9 w 145"/>
                <a:gd name="T69" fmla="*/ 4 h 147"/>
                <a:gd name="T70" fmla="*/ 9 w 145"/>
                <a:gd name="T71" fmla="*/ 4 h 14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45" h="147">
                  <a:moveTo>
                    <a:pt x="145" y="73"/>
                  </a:moveTo>
                  <a:lnTo>
                    <a:pt x="145" y="59"/>
                  </a:lnTo>
                  <a:lnTo>
                    <a:pt x="141" y="48"/>
                  </a:lnTo>
                  <a:lnTo>
                    <a:pt x="137" y="37"/>
                  </a:lnTo>
                  <a:lnTo>
                    <a:pt x="128" y="25"/>
                  </a:lnTo>
                  <a:lnTo>
                    <a:pt x="120" y="17"/>
                  </a:lnTo>
                  <a:lnTo>
                    <a:pt x="109" y="12"/>
                  </a:lnTo>
                  <a:lnTo>
                    <a:pt x="97" y="6"/>
                  </a:lnTo>
                  <a:lnTo>
                    <a:pt x="86" y="2"/>
                  </a:lnTo>
                  <a:lnTo>
                    <a:pt x="74" y="0"/>
                  </a:lnTo>
                  <a:lnTo>
                    <a:pt x="60" y="2"/>
                  </a:lnTo>
                  <a:lnTo>
                    <a:pt x="46" y="6"/>
                  </a:lnTo>
                  <a:lnTo>
                    <a:pt x="35" y="12"/>
                  </a:lnTo>
                  <a:lnTo>
                    <a:pt x="27" y="17"/>
                  </a:lnTo>
                  <a:lnTo>
                    <a:pt x="18" y="25"/>
                  </a:lnTo>
                  <a:lnTo>
                    <a:pt x="10" y="37"/>
                  </a:lnTo>
                  <a:lnTo>
                    <a:pt x="4" y="48"/>
                  </a:lnTo>
                  <a:lnTo>
                    <a:pt x="0" y="59"/>
                  </a:lnTo>
                  <a:lnTo>
                    <a:pt x="0" y="88"/>
                  </a:lnTo>
                  <a:lnTo>
                    <a:pt x="4" y="99"/>
                  </a:lnTo>
                  <a:lnTo>
                    <a:pt x="10" y="110"/>
                  </a:lnTo>
                  <a:lnTo>
                    <a:pt x="18" y="122"/>
                  </a:lnTo>
                  <a:lnTo>
                    <a:pt x="27" y="130"/>
                  </a:lnTo>
                  <a:lnTo>
                    <a:pt x="35" y="135"/>
                  </a:lnTo>
                  <a:lnTo>
                    <a:pt x="46" y="141"/>
                  </a:lnTo>
                  <a:lnTo>
                    <a:pt x="60" y="143"/>
                  </a:lnTo>
                  <a:lnTo>
                    <a:pt x="74" y="147"/>
                  </a:lnTo>
                  <a:lnTo>
                    <a:pt x="86" y="143"/>
                  </a:lnTo>
                  <a:lnTo>
                    <a:pt x="97" y="141"/>
                  </a:lnTo>
                  <a:lnTo>
                    <a:pt x="109" y="135"/>
                  </a:lnTo>
                  <a:lnTo>
                    <a:pt x="120" y="130"/>
                  </a:lnTo>
                  <a:lnTo>
                    <a:pt x="128" y="122"/>
                  </a:lnTo>
                  <a:lnTo>
                    <a:pt x="137" y="110"/>
                  </a:lnTo>
                  <a:lnTo>
                    <a:pt x="141" y="99"/>
                  </a:lnTo>
                  <a:lnTo>
                    <a:pt x="145" y="88"/>
                  </a:lnTo>
                  <a:lnTo>
                    <a:pt x="145" y="73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75" name="Freeform 81"/>
            <p:cNvSpPr>
              <a:spLocks/>
            </p:cNvSpPr>
            <p:nvPr/>
          </p:nvSpPr>
          <p:spPr bwMode="auto">
            <a:xfrm>
              <a:off x="3592" y="2480"/>
              <a:ext cx="36" cy="33"/>
            </a:xfrm>
            <a:custGeom>
              <a:avLst/>
              <a:gdLst>
                <a:gd name="T0" fmla="*/ 9 w 143"/>
                <a:gd name="T1" fmla="*/ 4 h 147"/>
                <a:gd name="T2" fmla="*/ 9 w 143"/>
                <a:gd name="T3" fmla="*/ 3 h 147"/>
                <a:gd name="T4" fmla="*/ 9 w 143"/>
                <a:gd name="T5" fmla="*/ 2 h 147"/>
                <a:gd name="T6" fmla="*/ 9 w 143"/>
                <a:gd name="T7" fmla="*/ 2 h 147"/>
                <a:gd name="T8" fmla="*/ 8 w 143"/>
                <a:gd name="T9" fmla="*/ 1 h 147"/>
                <a:gd name="T10" fmla="*/ 8 w 143"/>
                <a:gd name="T11" fmla="*/ 1 h 147"/>
                <a:gd name="T12" fmla="*/ 7 w 143"/>
                <a:gd name="T13" fmla="*/ 1 h 147"/>
                <a:gd name="T14" fmla="*/ 6 w 143"/>
                <a:gd name="T15" fmla="*/ 0 h 147"/>
                <a:gd name="T16" fmla="*/ 5 w 143"/>
                <a:gd name="T17" fmla="*/ 0 h 147"/>
                <a:gd name="T18" fmla="*/ 5 w 143"/>
                <a:gd name="T19" fmla="*/ 0 h 147"/>
                <a:gd name="T20" fmla="*/ 4 w 143"/>
                <a:gd name="T21" fmla="*/ 0 h 147"/>
                <a:gd name="T22" fmla="*/ 3 w 143"/>
                <a:gd name="T23" fmla="*/ 0 h 147"/>
                <a:gd name="T24" fmla="*/ 2 w 143"/>
                <a:gd name="T25" fmla="*/ 1 h 147"/>
                <a:gd name="T26" fmla="*/ 2 w 143"/>
                <a:gd name="T27" fmla="*/ 1 h 147"/>
                <a:gd name="T28" fmla="*/ 1 w 143"/>
                <a:gd name="T29" fmla="*/ 1 h 147"/>
                <a:gd name="T30" fmla="*/ 1 w 143"/>
                <a:gd name="T31" fmla="*/ 2 h 147"/>
                <a:gd name="T32" fmla="*/ 0 w 143"/>
                <a:gd name="T33" fmla="*/ 2 h 147"/>
                <a:gd name="T34" fmla="*/ 0 w 143"/>
                <a:gd name="T35" fmla="*/ 3 h 147"/>
                <a:gd name="T36" fmla="*/ 0 w 143"/>
                <a:gd name="T37" fmla="*/ 4 h 147"/>
                <a:gd name="T38" fmla="*/ 0 w 143"/>
                <a:gd name="T39" fmla="*/ 5 h 147"/>
                <a:gd name="T40" fmla="*/ 1 w 143"/>
                <a:gd name="T41" fmla="*/ 6 h 147"/>
                <a:gd name="T42" fmla="*/ 1 w 143"/>
                <a:gd name="T43" fmla="*/ 6 h 147"/>
                <a:gd name="T44" fmla="*/ 2 w 143"/>
                <a:gd name="T45" fmla="*/ 7 h 147"/>
                <a:gd name="T46" fmla="*/ 2 w 143"/>
                <a:gd name="T47" fmla="*/ 7 h 147"/>
                <a:gd name="T48" fmla="*/ 3 w 143"/>
                <a:gd name="T49" fmla="*/ 7 h 147"/>
                <a:gd name="T50" fmla="*/ 4 w 143"/>
                <a:gd name="T51" fmla="*/ 7 h 147"/>
                <a:gd name="T52" fmla="*/ 5 w 143"/>
                <a:gd name="T53" fmla="*/ 7 h 147"/>
                <a:gd name="T54" fmla="*/ 5 w 143"/>
                <a:gd name="T55" fmla="*/ 7 h 147"/>
                <a:gd name="T56" fmla="*/ 6 w 143"/>
                <a:gd name="T57" fmla="*/ 7 h 147"/>
                <a:gd name="T58" fmla="*/ 7 w 143"/>
                <a:gd name="T59" fmla="*/ 7 h 147"/>
                <a:gd name="T60" fmla="*/ 8 w 143"/>
                <a:gd name="T61" fmla="*/ 7 h 147"/>
                <a:gd name="T62" fmla="*/ 8 w 143"/>
                <a:gd name="T63" fmla="*/ 6 h 147"/>
                <a:gd name="T64" fmla="*/ 9 w 143"/>
                <a:gd name="T65" fmla="*/ 6 h 147"/>
                <a:gd name="T66" fmla="*/ 9 w 143"/>
                <a:gd name="T67" fmla="*/ 5 h 147"/>
                <a:gd name="T68" fmla="*/ 9 w 143"/>
                <a:gd name="T69" fmla="*/ 4 h 147"/>
                <a:gd name="T70" fmla="*/ 9 w 143"/>
                <a:gd name="T71" fmla="*/ 4 h 14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43" h="147">
                  <a:moveTo>
                    <a:pt x="143" y="73"/>
                  </a:moveTo>
                  <a:lnTo>
                    <a:pt x="143" y="59"/>
                  </a:lnTo>
                  <a:lnTo>
                    <a:pt x="141" y="48"/>
                  </a:lnTo>
                  <a:lnTo>
                    <a:pt x="135" y="37"/>
                  </a:lnTo>
                  <a:lnTo>
                    <a:pt x="127" y="25"/>
                  </a:lnTo>
                  <a:lnTo>
                    <a:pt x="118" y="17"/>
                  </a:lnTo>
                  <a:lnTo>
                    <a:pt x="110" y="12"/>
                  </a:lnTo>
                  <a:lnTo>
                    <a:pt x="99" y="6"/>
                  </a:lnTo>
                  <a:lnTo>
                    <a:pt x="84" y="2"/>
                  </a:lnTo>
                  <a:lnTo>
                    <a:pt x="73" y="0"/>
                  </a:lnTo>
                  <a:lnTo>
                    <a:pt x="59" y="2"/>
                  </a:lnTo>
                  <a:lnTo>
                    <a:pt x="48" y="6"/>
                  </a:lnTo>
                  <a:lnTo>
                    <a:pt x="36" y="12"/>
                  </a:lnTo>
                  <a:lnTo>
                    <a:pt x="25" y="17"/>
                  </a:lnTo>
                  <a:lnTo>
                    <a:pt x="17" y="25"/>
                  </a:lnTo>
                  <a:lnTo>
                    <a:pt x="8" y="37"/>
                  </a:lnTo>
                  <a:lnTo>
                    <a:pt x="2" y="48"/>
                  </a:lnTo>
                  <a:lnTo>
                    <a:pt x="0" y="59"/>
                  </a:lnTo>
                  <a:lnTo>
                    <a:pt x="0" y="88"/>
                  </a:lnTo>
                  <a:lnTo>
                    <a:pt x="2" y="99"/>
                  </a:lnTo>
                  <a:lnTo>
                    <a:pt x="8" y="110"/>
                  </a:lnTo>
                  <a:lnTo>
                    <a:pt x="17" y="122"/>
                  </a:lnTo>
                  <a:lnTo>
                    <a:pt x="25" y="130"/>
                  </a:lnTo>
                  <a:lnTo>
                    <a:pt x="36" y="135"/>
                  </a:lnTo>
                  <a:lnTo>
                    <a:pt x="48" y="141"/>
                  </a:lnTo>
                  <a:lnTo>
                    <a:pt x="59" y="143"/>
                  </a:lnTo>
                  <a:lnTo>
                    <a:pt x="73" y="147"/>
                  </a:lnTo>
                  <a:lnTo>
                    <a:pt x="84" y="143"/>
                  </a:lnTo>
                  <a:lnTo>
                    <a:pt x="99" y="141"/>
                  </a:lnTo>
                  <a:lnTo>
                    <a:pt x="110" y="135"/>
                  </a:lnTo>
                  <a:lnTo>
                    <a:pt x="118" y="130"/>
                  </a:lnTo>
                  <a:lnTo>
                    <a:pt x="127" y="122"/>
                  </a:lnTo>
                  <a:lnTo>
                    <a:pt x="135" y="110"/>
                  </a:lnTo>
                  <a:lnTo>
                    <a:pt x="141" y="99"/>
                  </a:lnTo>
                  <a:lnTo>
                    <a:pt x="143" y="88"/>
                  </a:lnTo>
                  <a:lnTo>
                    <a:pt x="143" y="73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76" name="Freeform 82"/>
            <p:cNvSpPr>
              <a:spLocks/>
            </p:cNvSpPr>
            <p:nvPr/>
          </p:nvSpPr>
          <p:spPr bwMode="auto">
            <a:xfrm>
              <a:off x="3598" y="2480"/>
              <a:ext cx="37" cy="33"/>
            </a:xfrm>
            <a:custGeom>
              <a:avLst/>
              <a:gdLst>
                <a:gd name="T0" fmla="*/ 9 w 147"/>
                <a:gd name="T1" fmla="*/ 4 h 147"/>
                <a:gd name="T2" fmla="*/ 9 w 147"/>
                <a:gd name="T3" fmla="*/ 3 h 147"/>
                <a:gd name="T4" fmla="*/ 9 w 147"/>
                <a:gd name="T5" fmla="*/ 2 h 147"/>
                <a:gd name="T6" fmla="*/ 9 w 147"/>
                <a:gd name="T7" fmla="*/ 2 h 147"/>
                <a:gd name="T8" fmla="*/ 8 w 147"/>
                <a:gd name="T9" fmla="*/ 1 h 147"/>
                <a:gd name="T10" fmla="*/ 8 w 147"/>
                <a:gd name="T11" fmla="*/ 1 h 147"/>
                <a:gd name="T12" fmla="*/ 7 w 147"/>
                <a:gd name="T13" fmla="*/ 1 h 147"/>
                <a:gd name="T14" fmla="*/ 6 w 147"/>
                <a:gd name="T15" fmla="*/ 0 h 147"/>
                <a:gd name="T16" fmla="*/ 6 w 147"/>
                <a:gd name="T17" fmla="*/ 0 h 147"/>
                <a:gd name="T18" fmla="*/ 5 w 147"/>
                <a:gd name="T19" fmla="*/ 0 h 147"/>
                <a:gd name="T20" fmla="*/ 4 w 147"/>
                <a:gd name="T21" fmla="*/ 0 h 147"/>
                <a:gd name="T22" fmla="*/ 3 w 147"/>
                <a:gd name="T23" fmla="*/ 0 h 147"/>
                <a:gd name="T24" fmla="*/ 2 w 147"/>
                <a:gd name="T25" fmla="*/ 1 h 147"/>
                <a:gd name="T26" fmla="*/ 2 w 147"/>
                <a:gd name="T27" fmla="*/ 1 h 147"/>
                <a:gd name="T28" fmla="*/ 1 w 147"/>
                <a:gd name="T29" fmla="*/ 1 h 147"/>
                <a:gd name="T30" fmla="*/ 1 w 147"/>
                <a:gd name="T31" fmla="*/ 2 h 147"/>
                <a:gd name="T32" fmla="*/ 1 w 147"/>
                <a:gd name="T33" fmla="*/ 2 h 147"/>
                <a:gd name="T34" fmla="*/ 0 w 147"/>
                <a:gd name="T35" fmla="*/ 3 h 147"/>
                <a:gd name="T36" fmla="*/ 0 w 147"/>
                <a:gd name="T37" fmla="*/ 4 h 147"/>
                <a:gd name="T38" fmla="*/ 0 w 147"/>
                <a:gd name="T39" fmla="*/ 4 h 147"/>
                <a:gd name="T40" fmla="*/ 1 w 147"/>
                <a:gd name="T41" fmla="*/ 5 h 147"/>
                <a:gd name="T42" fmla="*/ 1 w 147"/>
                <a:gd name="T43" fmla="*/ 6 h 147"/>
                <a:gd name="T44" fmla="*/ 1 w 147"/>
                <a:gd name="T45" fmla="*/ 6 h 147"/>
                <a:gd name="T46" fmla="*/ 2 w 147"/>
                <a:gd name="T47" fmla="*/ 7 h 147"/>
                <a:gd name="T48" fmla="*/ 2 w 147"/>
                <a:gd name="T49" fmla="*/ 7 h 147"/>
                <a:gd name="T50" fmla="*/ 3 w 147"/>
                <a:gd name="T51" fmla="*/ 7 h 147"/>
                <a:gd name="T52" fmla="*/ 4 w 147"/>
                <a:gd name="T53" fmla="*/ 7 h 147"/>
                <a:gd name="T54" fmla="*/ 5 w 147"/>
                <a:gd name="T55" fmla="*/ 7 h 147"/>
                <a:gd name="T56" fmla="*/ 6 w 147"/>
                <a:gd name="T57" fmla="*/ 7 h 147"/>
                <a:gd name="T58" fmla="*/ 6 w 147"/>
                <a:gd name="T59" fmla="*/ 7 h 147"/>
                <a:gd name="T60" fmla="*/ 7 w 147"/>
                <a:gd name="T61" fmla="*/ 7 h 147"/>
                <a:gd name="T62" fmla="*/ 8 w 147"/>
                <a:gd name="T63" fmla="*/ 7 h 147"/>
                <a:gd name="T64" fmla="*/ 8 w 147"/>
                <a:gd name="T65" fmla="*/ 6 h 147"/>
                <a:gd name="T66" fmla="*/ 9 w 147"/>
                <a:gd name="T67" fmla="*/ 6 h 147"/>
                <a:gd name="T68" fmla="*/ 9 w 147"/>
                <a:gd name="T69" fmla="*/ 5 h 147"/>
                <a:gd name="T70" fmla="*/ 9 w 147"/>
                <a:gd name="T71" fmla="*/ 4 h 147"/>
                <a:gd name="T72" fmla="*/ 9 w 147"/>
                <a:gd name="T73" fmla="*/ 4 h 14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47" h="147">
                  <a:moveTo>
                    <a:pt x="147" y="73"/>
                  </a:moveTo>
                  <a:lnTo>
                    <a:pt x="145" y="59"/>
                  </a:lnTo>
                  <a:lnTo>
                    <a:pt x="141" y="48"/>
                  </a:lnTo>
                  <a:lnTo>
                    <a:pt x="135" y="37"/>
                  </a:lnTo>
                  <a:lnTo>
                    <a:pt x="130" y="25"/>
                  </a:lnTo>
                  <a:lnTo>
                    <a:pt x="122" y="17"/>
                  </a:lnTo>
                  <a:lnTo>
                    <a:pt x="110" y="12"/>
                  </a:lnTo>
                  <a:lnTo>
                    <a:pt x="99" y="6"/>
                  </a:lnTo>
                  <a:lnTo>
                    <a:pt x="88" y="2"/>
                  </a:lnTo>
                  <a:lnTo>
                    <a:pt x="74" y="0"/>
                  </a:lnTo>
                  <a:lnTo>
                    <a:pt x="59" y="2"/>
                  </a:lnTo>
                  <a:lnTo>
                    <a:pt x="48" y="6"/>
                  </a:lnTo>
                  <a:lnTo>
                    <a:pt x="36" y="12"/>
                  </a:lnTo>
                  <a:lnTo>
                    <a:pt x="26" y="17"/>
                  </a:lnTo>
                  <a:lnTo>
                    <a:pt x="17" y="25"/>
                  </a:lnTo>
                  <a:lnTo>
                    <a:pt x="11" y="37"/>
                  </a:lnTo>
                  <a:lnTo>
                    <a:pt x="6" y="48"/>
                  </a:lnTo>
                  <a:lnTo>
                    <a:pt x="4" y="59"/>
                  </a:lnTo>
                  <a:lnTo>
                    <a:pt x="0" y="73"/>
                  </a:lnTo>
                  <a:lnTo>
                    <a:pt x="4" y="88"/>
                  </a:lnTo>
                  <a:lnTo>
                    <a:pt x="6" y="99"/>
                  </a:lnTo>
                  <a:lnTo>
                    <a:pt x="11" y="110"/>
                  </a:lnTo>
                  <a:lnTo>
                    <a:pt x="17" y="122"/>
                  </a:lnTo>
                  <a:lnTo>
                    <a:pt x="26" y="130"/>
                  </a:lnTo>
                  <a:lnTo>
                    <a:pt x="36" y="135"/>
                  </a:lnTo>
                  <a:lnTo>
                    <a:pt x="48" y="141"/>
                  </a:lnTo>
                  <a:lnTo>
                    <a:pt x="59" y="143"/>
                  </a:lnTo>
                  <a:lnTo>
                    <a:pt x="74" y="147"/>
                  </a:lnTo>
                  <a:lnTo>
                    <a:pt x="88" y="143"/>
                  </a:lnTo>
                  <a:lnTo>
                    <a:pt x="99" y="141"/>
                  </a:lnTo>
                  <a:lnTo>
                    <a:pt x="110" y="135"/>
                  </a:lnTo>
                  <a:lnTo>
                    <a:pt x="122" y="130"/>
                  </a:lnTo>
                  <a:lnTo>
                    <a:pt x="130" y="122"/>
                  </a:lnTo>
                  <a:lnTo>
                    <a:pt x="135" y="110"/>
                  </a:lnTo>
                  <a:lnTo>
                    <a:pt x="141" y="99"/>
                  </a:lnTo>
                  <a:lnTo>
                    <a:pt x="145" y="88"/>
                  </a:lnTo>
                  <a:lnTo>
                    <a:pt x="147" y="73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77" name="Freeform 83"/>
            <p:cNvSpPr>
              <a:spLocks/>
            </p:cNvSpPr>
            <p:nvPr/>
          </p:nvSpPr>
          <p:spPr bwMode="auto">
            <a:xfrm>
              <a:off x="3732" y="2574"/>
              <a:ext cx="36" cy="33"/>
            </a:xfrm>
            <a:custGeom>
              <a:avLst/>
              <a:gdLst>
                <a:gd name="T0" fmla="*/ 9 w 147"/>
                <a:gd name="T1" fmla="*/ 4 h 143"/>
                <a:gd name="T2" fmla="*/ 9 w 147"/>
                <a:gd name="T3" fmla="*/ 3 h 143"/>
                <a:gd name="T4" fmla="*/ 9 w 147"/>
                <a:gd name="T5" fmla="*/ 2 h 143"/>
                <a:gd name="T6" fmla="*/ 8 w 147"/>
                <a:gd name="T7" fmla="*/ 2 h 143"/>
                <a:gd name="T8" fmla="*/ 8 w 147"/>
                <a:gd name="T9" fmla="*/ 1 h 143"/>
                <a:gd name="T10" fmla="*/ 7 w 147"/>
                <a:gd name="T11" fmla="*/ 1 h 143"/>
                <a:gd name="T12" fmla="*/ 7 w 147"/>
                <a:gd name="T13" fmla="*/ 0 h 143"/>
                <a:gd name="T14" fmla="*/ 6 w 147"/>
                <a:gd name="T15" fmla="*/ 0 h 143"/>
                <a:gd name="T16" fmla="*/ 5 w 147"/>
                <a:gd name="T17" fmla="*/ 0 h 143"/>
                <a:gd name="T18" fmla="*/ 4 w 147"/>
                <a:gd name="T19" fmla="*/ 0 h 143"/>
                <a:gd name="T20" fmla="*/ 3 w 147"/>
                <a:gd name="T21" fmla="*/ 0 h 143"/>
                <a:gd name="T22" fmla="*/ 2 w 147"/>
                <a:gd name="T23" fmla="*/ 0 h 143"/>
                <a:gd name="T24" fmla="*/ 2 w 147"/>
                <a:gd name="T25" fmla="*/ 1 h 143"/>
                <a:gd name="T26" fmla="*/ 1 w 147"/>
                <a:gd name="T27" fmla="*/ 1 h 143"/>
                <a:gd name="T28" fmla="*/ 0 w 147"/>
                <a:gd name="T29" fmla="*/ 2 h 143"/>
                <a:gd name="T30" fmla="*/ 0 w 147"/>
                <a:gd name="T31" fmla="*/ 2 h 143"/>
                <a:gd name="T32" fmla="*/ 0 w 147"/>
                <a:gd name="T33" fmla="*/ 3 h 143"/>
                <a:gd name="T34" fmla="*/ 0 w 147"/>
                <a:gd name="T35" fmla="*/ 4 h 143"/>
                <a:gd name="T36" fmla="*/ 0 w 147"/>
                <a:gd name="T37" fmla="*/ 5 h 143"/>
                <a:gd name="T38" fmla="*/ 0 w 147"/>
                <a:gd name="T39" fmla="*/ 6 h 143"/>
                <a:gd name="T40" fmla="*/ 1 w 147"/>
                <a:gd name="T41" fmla="*/ 6 h 143"/>
                <a:gd name="T42" fmla="*/ 2 w 147"/>
                <a:gd name="T43" fmla="*/ 7 h 143"/>
                <a:gd name="T44" fmla="*/ 2 w 147"/>
                <a:gd name="T45" fmla="*/ 7 h 143"/>
                <a:gd name="T46" fmla="*/ 3 w 147"/>
                <a:gd name="T47" fmla="*/ 8 h 143"/>
                <a:gd name="T48" fmla="*/ 4 w 147"/>
                <a:gd name="T49" fmla="*/ 8 h 143"/>
                <a:gd name="T50" fmla="*/ 5 w 147"/>
                <a:gd name="T51" fmla="*/ 8 h 143"/>
                <a:gd name="T52" fmla="*/ 6 w 147"/>
                <a:gd name="T53" fmla="*/ 8 h 143"/>
                <a:gd name="T54" fmla="*/ 7 w 147"/>
                <a:gd name="T55" fmla="*/ 7 h 143"/>
                <a:gd name="T56" fmla="*/ 7 w 147"/>
                <a:gd name="T57" fmla="*/ 7 h 143"/>
                <a:gd name="T58" fmla="*/ 8 w 147"/>
                <a:gd name="T59" fmla="*/ 6 h 143"/>
                <a:gd name="T60" fmla="*/ 8 w 147"/>
                <a:gd name="T61" fmla="*/ 6 h 143"/>
                <a:gd name="T62" fmla="*/ 9 w 147"/>
                <a:gd name="T63" fmla="*/ 5 h 143"/>
                <a:gd name="T64" fmla="*/ 9 w 147"/>
                <a:gd name="T65" fmla="*/ 4 h 143"/>
                <a:gd name="T66" fmla="*/ 9 w 147"/>
                <a:gd name="T67" fmla="*/ 4 h 14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47" h="143">
                  <a:moveTo>
                    <a:pt x="147" y="71"/>
                  </a:moveTo>
                  <a:lnTo>
                    <a:pt x="145" y="59"/>
                  </a:lnTo>
                  <a:lnTo>
                    <a:pt x="142" y="45"/>
                  </a:lnTo>
                  <a:lnTo>
                    <a:pt x="136" y="33"/>
                  </a:lnTo>
                  <a:lnTo>
                    <a:pt x="131" y="25"/>
                  </a:lnTo>
                  <a:lnTo>
                    <a:pt x="120" y="17"/>
                  </a:lnTo>
                  <a:lnTo>
                    <a:pt x="111" y="8"/>
                  </a:lnTo>
                  <a:lnTo>
                    <a:pt x="99" y="2"/>
                  </a:lnTo>
                  <a:lnTo>
                    <a:pt x="88" y="0"/>
                  </a:lnTo>
                  <a:lnTo>
                    <a:pt x="60" y="0"/>
                  </a:lnTo>
                  <a:lnTo>
                    <a:pt x="49" y="2"/>
                  </a:lnTo>
                  <a:lnTo>
                    <a:pt x="38" y="8"/>
                  </a:lnTo>
                  <a:lnTo>
                    <a:pt x="27" y="17"/>
                  </a:lnTo>
                  <a:lnTo>
                    <a:pt x="18" y="25"/>
                  </a:lnTo>
                  <a:lnTo>
                    <a:pt x="10" y="33"/>
                  </a:lnTo>
                  <a:lnTo>
                    <a:pt x="6" y="45"/>
                  </a:lnTo>
                  <a:lnTo>
                    <a:pt x="0" y="59"/>
                  </a:lnTo>
                  <a:lnTo>
                    <a:pt x="0" y="84"/>
                  </a:lnTo>
                  <a:lnTo>
                    <a:pt x="6" y="96"/>
                  </a:lnTo>
                  <a:lnTo>
                    <a:pt x="10" y="107"/>
                  </a:lnTo>
                  <a:lnTo>
                    <a:pt x="18" y="118"/>
                  </a:lnTo>
                  <a:lnTo>
                    <a:pt x="27" y="126"/>
                  </a:lnTo>
                  <a:lnTo>
                    <a:pt x="38" y="136"/>
                  </a:lnTo>
                  <a:lnTo>
                    <a:pt x="49" y="141"/>
                  </a:lnTo>
                  <a:lnTo>
                    <a:pt x="60" y="143"/>
                  </a:lnTo>
                  <a:lnTo>
                    <a:pt x="88" y="143"/>
                  </a:lnTo>
                  <a:lnTo>
                    <a:pt x="99" y="141"/>
                  </a:lnTo>
                  <a:lnTo>
                    <a:pt x="111" y="136"/>
                  </a:lnTo>
                  <a:lnTo>
                    <a:pt x="120" y="126"/>
                  </a:lnTo>
                  <a:lnTo>
                    <a:pt x="131" y="118"/>
                  </a:lnTo>
                  <a:lnTo>
                    <a:pt x="136" y="107"/>
                  </a:lnTo>
                  <a:lnTo>
                    <a:pt x="142" y="96"/>
                  </a:lnTo>
                  <a:lnTo>
                    <a:pt x="145" y="84"/>
                  </a:lnTo>
                  <a:lnTo>
                    <a:pt x="147" y="71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78" name="Freeform 84"/>
            <p:cNvSpPr>
              <a:spLocks/>
            </p:cNvSpPr>
            <p:nvPr/>
          </p:nvSpPr>
          <p:spPr bwMode="auto">
            <a:xfrm>
              <a:off x="3832" y="2574"/>
              <a:ext cx="36" cy="33"/>
            </a:xfrm>
            <a:custGeom>
              <a:avLst/>
              <a:gdLst>
                <a:gd name="T0" fmla="*/ 9 w 143"/>
                <a:gd name="T1" fmla="*/ 4 h 143"/>
                <a:gd name="T2" fmla="*/ 9 w 143"/>
                <a:gd name="T3" fmla="*/ 3 h 143"/>
                <a:gd name="T4" fmla="*/ 9 w 143"/>
                <a:gd name="T5" fmla="*/ 2 h 143"/>
                <a:gd name="T6" fmla="*/ 9 w 143"/>
                <a:gd name="T7" fmla="*/ 2 h 143"/>
                <a:gd name="T8" fmla="*/ 8 w 143"/>
                <a:gd name="T9" fmla="*/ 1 h 143"/>
                <a:gd name="T10" fmla="*/ 8 w 143"/>
                <a:gd name="T11" fmla="*/ 1 h 143"/>
                <a:gd name="T12" fmla="*/ 7 w 143"/>
                <a:gd name="T13" fmla="*/ 0 h 143"/>
                <a:gd name="T14" fmla="*/ 6 w 143"/>
                <a:gd name="T15" fmla="*/ 0 h 143"/>
                <a:gd name="T16" fmla="*/ 5 w 143"/>
                <a:gd name="T17" fmla="*/ 0 h 143"/>
                <a:gd name="T18" fmla="*/ 4 w 143"/>
                <a:gd name="T19" fmla="*/ 0 h 143"/>
                <a:gd name="T20" fmla="*/ 3 w 143"/>
                <a:gd name="T21" fmla="*/ 0 h 143"/>
                <a:gd name="T22" fmla="*/ 2 w 143"/>
                <a:gd name="T23" fmla="*/ 0 h 143"/>
                <a:gd name="T24" fmla="*/ 2 w 143"/>
                <a:gd name="T25" fmla="*/ 1 h 143"/>
                <a:gd name="T26" fmla="*/ 1 w 143"/>
                <a:gd name="T27" fmla="*/ 1 h 143"/>
                <a:gd name="T28" fmla="*/ 1 w 143"/>
                <a:gd name="T29" fmla="*/ 2 h 143"/>
                <a:gd name="T30" fmla="*/ 0 w 143"/>
                <a:gd name="T31" fmla="*/ 2 h 143"/>
                <a:gd name="T32" fmla="*/ 0 w 143"/>
                <a:gd name="T33" fmla="*/ 3 h 143"/>
                <a:gd name="T34" fmla="*/ 0 w 143"/>
                <a:gd name="T35" fmla="*/ 4 h 143"/>
                <a:gd name="T36" fmla="*/ 0 w 143"/>
                <a:gd name="T37" fmla="*/ 5 h 143"/>
                <a:gd name="T38" fmla="*/ 1 w 143"/>
                <a:gd name="T39" fmla="*/ 6 h 143"/>
                <a:gd name="T40" fmla="*/ 1 w 143"/>
                <a:gd name="T41" fmla="*/ 6 h 143"/>
                <a:gd name="T42" fmla="*/ 2 w 143"/>
                <a:gd name="T43" fmla="*/ 7 h 143"/>
                <a:gd name="T44" fmla="*/ 2 w 143"/>
                <a:gd name="T45" fmla="*/ 7 h 143"/>
                <a:gd name="T46" fmla="*/ 3 w 143"/>
                <a:gd name="T47" fmla="*/ 8 h 143"/>
                <a:gd name="T48" fmla="*/ 4 w 143"/>
                <a:gd name="T49" fmla="*/ 8 h 143"/>
                <a:gd name="T50" fmla="*/ 5 w 143"/>
                <a:gd name="T51" fmla="*/ 8 h 143"/>
                <a:gd name="T52" fmla="*/ 6 w 143"/>
                <a:gd name="T53" fmla="*/ 8 h 143"/>
                <a:gd name="T54" fmla="*/ 7 w 143"/>
                <a:gd name="T55" fmla="*/ 7 h 143"/>
                <a:gd name="T56" fmla="*/ 8 w 143"/>
                <a:gd name="T57" fmla="*/ 7 h 143"/>
                <a:gd name="T58" fmla="*/ 8 w 143"/>
                <a:gd name="T59" fmla="*/ 6 h 143"/>
                <a:gd name="T60" fmla="*/ 9 w 143"/>
                <a:gd name="T61" fmla="*/ 6 h 143"/>
                <a:gd name="T62" fmla="*/ 9 w 143"/>
                <a:gd name="T63" fmla="*/ 5 h 143"/>
                <a:gd name="T64" fmla="*/ 9 w 143"/>
                <a:gd name="T65" fmla="*/ 4 h 143"/>
                <a:gd name="T66" fmla="*/ 9 w 143"/>
                <a:gd name="T67" fmla="*/ 4 h 14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43" h="143">
                  <a:moveTo>
                    <a:pt x="143" y="71"/>
                  </a:moveTo>
                  <a:lnTo>
                    <a:pt x="143" y="59"/>
                  </a:lnTo>
                  <a:lnTo>
                    <a:pt x="141" y="45"/>
                  </a:lnTo>
                  <a:lnTo>
                    <a:pt x="135" y="33"/>
                  </a:lnTo>
                  <a:lnTo>
                    <a:pt x="127" y="25"/>
                  </a:lnTo>
                  <a:lnTo>
                    <a:pt x="118" y="17"/>
                  </a:lnTo>
                  <a:lnTo>
                    <a:pt x="107" y="8"/>
                  </a:lnTo>
                  <a:lnTo>
                    <a:pt x="95" y="2"/>
                  </a:lnTo>
                  <a:lnTo>
                    <a:pt x="84" y="0"/>
                  </a:lnTo>
                  <a:lnTo>
                    <a:pt x="59" y="0"/>
                  </a:lnTo>
                  <a:lnTo>
                    <a:pt x="45" y="2"/>
                  </a:lnTo>
                  <a:lnTo>
                    <a:pt x="34" y="8"/>
                  </a:lnTo>
                  <a:lnTo>
                    <a:pt x="25" y="17"/>
                  </a:lnTo>
                  <a:lnTo>
                    <a:pt x="17" y="25"/>
                  </a:lnTo>
                  <a:lnTo>
                    <a:pt x="8" y="33"/>
                  </a:lnTo>
                  <a:lnTo>
                    <a:pt x="2" y="45"/>
                  </a:lnTo>
                  <a:lnTo>
                    <a:pt x="0" y="59"/>
                  </a:lnTo>
                  <a:lnTo>
                    <a:pt x="0" y="84"/>
                  </a:lnTo>
                  <a:lnTo>
                    <a:pt x="2" y="96"/>
                  </a:lnTo>
                  <a:lnTo>
                    <a:pt x="8" y="107"/>
                  </a:lnTo>
                  <a:lnTo>
                    <a:pt x="17" y="118"/>
                  </a:lnTo>
                  <a:lnTo>
                    <a:pt x="25" y="126"/>
                  </a:lnTo>
                  <a:lnTo>
                    <a:pt x="34" y="136"/>
                  </a:lnTo>
                  <a:lnTo>
                    <a:pt x="45" y="141"/>
                  </a:lnTo>
                  <a:lnTo>
                    <a:pt x="59" y="143"/>
                  </a:lnTo>
                  <a:lnTo>
                    <a:pt x="84" y="143"/>
                  </a:lnTo>
                  <a:lnTo>
                    <a:pt x="95" y="141"/>
                  </a:lnTo>
                  <a:lnTo>
                    <a:pt x="107" y="136"/>
                  </a:lnTo>
                  <a:lnTo>
                    <a:pt x="118" y="126"/>
                  </a:lnTo>
                  <a:lnTo>
                    <a:pt x="127" y="118"/>
                  </a:lnTo>
                  <a:lnTo>
                    <a:pt x="135" y="107"/>
                  </a:lnTo>
                  <a:lnTo>
                    <a:pt x="141" y="96"/>
                  </a:lnTo>
                  <a:lnTo>
                    <a:pt x="143" y="84"/>
                  </a:lnTo>
                  <a:lnTo>
                    <a:pt x="143" y="71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79" name="Freeform 85"/>
            <p:cNvSpPr>
              <a:spLocks/>
            </p:cNvSpPr>
            <p:nvPr/>
          </p:nvSpPr>
          <p:spPr bwMode="auto">
            <a:xfrm>
              <a:off x="3892" y="2682"/>
              <a:ext cx="36" cy="32"/>
            </a:xfrm>
            <a:custGeom>
              <a:avLst/>
              <a:gdLst>
                <a:gd name="T0" fmla="*/ 9 w 143"/>
                <a:gd name="T1" fmla="*/ 4 h 144"/>
                <a:gd name="T2" fmla="*/ 9 w 143"/>
                <a:gd name="T3" fmla="*/ 3 h 144"/>
                <a:gd name="T4" fmla="*/ 9 w 143"/>
                <a:gd name="T5" fmla="*/ 2 h 144"/>
                <a:gd name="T6" fmla="*/ 9 w 143"/>
                <a:gd name="T7" fmla="*/ 2 h 144"/>
                <a:gd name="T8" fmla="*/ 8 w 143"/>
                <a:gd name="T9" fmla="*/ 1 h 144"/>
                <a:gd name="T10" fmla="*/ 8 w 143"/>
                <a:gd name="T11" fmla="*/ 1 h 144"/>
                <a:gd name="T12" fmla="*/ 7 w 143"/>
                <a:gd name="T13" fmla="*/ 0 h 144"/>
                <a:gd name="T14" fmla="*/ 6 w 143"/>
                <a:gd name="T15" fmla="*/ 0 h 144"/>
                <a:gd name="T16" fmla="*/ 5 w 143"/>
                <a:gd name="T17" fmla="*/ 0 h 144"/>
                <a:gd name="T18" fmla="*/ 4 w 143"/>
                <a:gd name="T19" fmla="*/ 0 h 144"/>
                <a:gd name="T20" fmla="*/ 3 w 143"/>
                <a:gd name="T21" fmla="*/ 0 h 144"/>
                <a:gd name="T22" fmla="*/ 2 w 143"/>
                <a:gd name="T23" fmla="*/ 0 h 144"/>
                <a:gd name="T24" fmla="*/ 2 w 143"/>
                <a:gd name="T25" fmla="*/ 1 h 144"/>
                <a:gd name="T26" fmla="*/ 1 w 143"/>
                <a:gd name="T27" fmla="*/ 1 h 144"/>
                <a:gd name="T28" fmla="*/ 1 w 143"/>
                <a:gd name="T29" fmla="*/ 2 h 144"/>
                <a:gd name="T30" fmla="*/ 0 w 143"/>
                <a:gd name="T31" fmla="*/ 2 h 144"/>
                <a:gd name="T32" fmla="*/ 0 w 143"/>
                <a:gd name="T33" fmla="*/ 3 h 144"/>
                <a:gd name="T34" fmla="*/ 0 w 143"/>
                <a:gd name="T35" fmla="*/ 4 h 144"/>
                <a:gd name="T36" fmla="*/ 0 w 143"/>
                <a:gd name="T37" fmla="*/ 5 h 144"/>
                <a:gd name="T38" fmla="*/ 1 w 143"/>
                <a:gd name="T39" fmla="*/ 5 h 144"/>
                <a:gd name="T40" fmla="*/ 1 w 143"/>
                <a:gd name="T41" fmla="*/ 6 h 144"/>
                <a:gd name="T42" fmla="*/ 2 w 143"/>
                <a:gd name="T43" fmla="*/ 6 h 144"/>
                <a:gd name="T44" fmla="*/ 2 w 143"/>
                <a:gd name="T45" fmla="*/ 7 h 144"/>
                <a:gd name="T46" fmla="*/ 3 w 143"/>
                <a:gd name="T47" fmla="*/ 7 h 144"/>
                <a:gd name="T48" fmla="*/ 4 w 143"/>
                <a:gd name="T49" fmla="*/ 7 h 144"/>
                <a:gd name="T50" fmla="*/ 5 w 143"/>
                <a:gd name="T51" fmla="*/ 7 h 144"/>
                <a:gd name="T52" fmla="*/ 6 w 143"/>
                <a:gd name="T53" fmla="*/ 7 h 144"/>
                <a:gd name="T54" fmla="*/ 7 w 143"/>
                <a:gd name="T55" fmla="*/ 7 h 144"/>
                <a:gd name="T56" fmla="*/ 8 w 143"/>
                <a:gd name="T57" fmla="*/ 6 h 144"/>
                <a:gd name="T58" fmla="*/ 8 w 143"/>
                <a:gd name="T59" fmla="*/ 6 h 144"/>
                <a:gd name="T60" fmla="*/ 9 w 143"/>
                <a:gd name="T61" fmla="*/ 5 h 144"/>
                <a:gd name="T62" fmla="*/ 9 w 143"/>
                <a:gd name="T63" fmla="*/ 5 h 144"/>
                <a:gd name="T64" fmla="*/ 9 w 143"/>
                <a:gd name="T65" fmla="*/ 4 h 144"/>
                <a:gd name="T66" fmla="*/ 9 w 143"/>
                <a:gd name="T67" fmla="*/ 4 h 14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43" h="144">
                  <a:moveTo>
                    <a:pt x="143" y="70"/>
                  </a:moveTo>
                  <a:lnTo>
                    <a:pt x="143" y="59"/>
                  </a:lnTo>
                  <a:lnTo>
                    <a:pt x="141" y="48"/>
                  </a:lnTo>
                  <a:lnTo>
                    <a:pt x="135" y="36"/>
                  </a:lnTo>
                  <a:lnTo>
                    <a:pt x="127" y="26"/>
                  </a:lnTo>
                  <a:lnTo>
                    <a:pt x="118" y="17"/>
                  </a:lnTo>
                  <a:lnTo>
                    <a:pt x="107" y="9"/>
                  </a:lnTo>
                  <a:lnTo>
                    <a:pt x="95" y="3"/>
                  </a:lnTo>
                  <a:lnTo>
                    <a:pt x="84" y="0"/>
                  </a:lnTo>
                  <a:lnTo>
                    <a:pt x="59" y="0"/>
                  </a:lnTo>
                  <a:lnTo>
                    <a:pt x="45" y="3"/>
                  </a:lnTo>
                  <a:lnTo>
                    <a:pt x="34" y="9"/>
                  </a:lnTo>
                  <a:lnTo>
                    <a:pt x="25" y="17"/>
                  </a:lnTo>
                  <a:lnTo>
                    <a:pt x="17" y="26"/>
                  </a:lnTo>
                  <a:lnTo>
                    <a:pt x="8" y="36"/>
                  </a:lnTo>
                  <a:lnTo>
                    <a:pt x="2" y="48"/>
                  </a:lnTo>
                  <a:lnTo>
                    <a:pt x="0" y="59"/>
                  </a:lnTo>
                  <a:lnTo>
                    <a:pt x="0" y="85"/>
                  </a:lnTo>
                  <a:lnTo>
                    <a:pt x="2" y="99"/>
                  </a:lnTo>
                  <a:lnTo>
                    <a:pt x="8" y="110"/>
                  </a:lnTo>
                  <a:lnTo>
                    <a:pt x="17" y="118"/>
                  </a:lnTo>
                  <a:lnTo>
                    <a:pt x="25" y="127"/>
                  </a:lnTo>
                  <a:lnTo>
                    <a:pt x="34" y="135"/>
                  </a:lnTo>
                  <a:lnTo>
                    <a:pt x="45" y="141"/>
                  </a:lnTo>
                  <a:lnTo>
                    <a:pt x="59" y="144"/>
                  </a:lnTo>
                  <a:lnTo>
                    <a:pt x="84" y="144"/>
                  </a:lnTo>
                  <a:lnTo>
                    <a:pt x="95" y="141"/>
                  </a:lnTo>
                  <a:lnTo>
                    <a:pt x="107" y="135"/>
                  </a:lnTo>
                  <a:lnTo>
                    <a:pt x="118" y="127"/>
                  </a:lnTo>
                  <a:lnTo>
                    <a:pt x="127" y="118"/>
                  </a:lnTo>
                  <a:lnTo>
                    <a:pt x="135" y="110"/>
                  </a:lnTo>
                  <a:lnTo>
                    <a:pt x="141" y="99"/>
                  </a:lnTo>
                  <a:lnTo>
                    <a:pt x="143" y="85"/>
                  </a:lnTo>
                  <a:lnTo>
                    <a:pt x="143" y="70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80" name="Freeform 86"/>
            <p:cNvSpPr>
              <a:spLocks/>
            </p:cNvSpPr>
            <p:nvPr/>
          </p:nvSpPr>
          <p:spPr bwMode="auto">
            <a:xfrm>
              <a:off x="3945" y="2682"/>
              <a:ext cx="37" cy="32"/>
            </a:xfrm>
            <a:custGeom>
              <a:avLst/>
              <a:gdLst>
                <a:gd name="T0" fmla="*/ 9 w 147"/>
                <a:gd name="T1" fmla="*/ 4 h 144"/>
                <a:gd name="T2" fmla="*/ 9 w 147"/>
                <a:gd name="T3" fmla="*/ 3 h 144"/>
                <a:gd name="T4" fmla="*/ 9 w 147"/>
                <a:gd name="T5" fmla="*/ 2 h 144"/>
                <a:gd name="T6" fmla="*/ 9 w 147"/>
                <a:gd name="T7" fmla="*/ 2 h 144"/>
                <a:gd name="T8" fmla="*/ 8 w 147"/>
                <a:gd name="T9" fmla="*/ 1 h 144"/>
                <a:gd name="T10" fmla="*/ 8 w 147"/>
                <a:gd name="T11" fmla="*/ 1 h 144"/>
                <a:gd name="T12" fmla="*/ 7 w 147"/>
                <a:gd name="T13" fmla="*/ 0 h 144"/>
                <a:gd name="T14" fmla="*/ 6 w 147"/>
                <a:gd name="T15" fmla="*/ 0 h 144"/>
                <a:gd name="T16" fmla="*/ 5 w 147"/>
                <a:gd name="T17" fmla="*/ 0 h 144"/>
                <a:gd name="T18" fmla="*/ 4 w 147"/>
                <a:gd name="T19" fmla="*/ 0 h 144"/>
                <a:gd name="T20" fmla="*/ 3 w 147"/>
                <a:gd name="T21" fmla="*/ 0 h 144"/>
                <a:gd name="T22" fmla="*/ 2 w 147"/>
                <a:gd name="T23" fmla="*/ 0 h 144"/>
                <a:gd name="T24" fmla="*/ 2 w 147"/>
                <a:gd name="T25" fmla="*/ 1 h 144"/>
                <a:gd name="T26" fmla="*/ 1 w 147"/>
                <a:gd name="T27" fmla="*/ 1 h 144"/>
                <a:gd name="T28" fmla="*/ 1 w 147"/>
                <a:gd name="T29" fmla="*/ 2 h 144"/>
                <a:gd name="T30" fmla="*/ 1 w 147"/>
                <a:gd name="T31" fmla="*/ 2 h 144"/>
                <a:gd name="T32" fmla="*/ 0 w 147"/>
                <a:gd name="T33" fmla="*/ 3 h 144"/>
                <a:gd name="T34" fmla="*/ 0 w 147"/>
                <a:gd name="T35" fmla="*/ 4 h 144"/>
                <a:gd name="T36" fmla="*/ 1 w 147"/>
                <a:gd name="T37" fmla="*/ 5 h 144"/>
                <a:gd name="T38" fmla="*/ 1 w 147"/>
                <a:gd name="T39" fmla="*/ 5 h 144"/>
                <a:gd name="T40" fmla="*/ 1 w 147"/>
                <a:gd name="T41" fmla="*/ 6 h 144"/>
                <a:gd name="T42" fmla="*/ 2 w 147"/>
                <a:gd name="T43" fmla="*/ 6 h 144"/>
                <a:gd name="T44" fmla="*/ 2 w 147"/>
                <a:gd name="T45" fmla="*/ 7 h 144"/>
                <a:gd name="T46" fmla="*/ 3 w 147"/>
                <a:gd name="T47" fmla="*/ 7 h 144"/>
                <a:gd name="T48" fmla="*/ 4 w 147"/>
                <a:gd name="T49" fmla="*/ 7 h 144"/>
                <a:gd name="T50" fmla="*/ 5 w 147"/>
                <a:gd name="T51" fmla="*/ 7 h 144"/>
                <a:gd name="T52" fmla="*/ 6 w 147"/>
                <a:gd name="T53" fmla="*/ 7 h 144"/>
                <a:gd name="T54" fmla="*/ 7 w 147"/>
                <a:gd name="T55" fmla="*/ 7 h 144"/>
                <a:gd name="T56" fmla="*/ 8 w 147"/>
                <a:gd name="T57" fmla="*/ 6 h 144"/>
                <a:gd name="T58" fmla="*/ 8 w 147"/>
                <a:gd name="T59" fmla="*/ 6 h 144"/>
                <a:gd name="T60" fmla="*/ 9 w 147"/>
                <a:gd name="T61" fmla="*/ 5 h 144"/>
                <a:gd name="T62" fmla="*/ 9 w 147"/>
                <a:gd name="T63" fmla="*/ 5 h 144"/>
                <a:gd name="T64" fmla="*/ 9 w 147"/>
                <a:gd name="T65" fmla="*/ 4 h 144"/>
                <a:gd name="T66" fmla="*/ 9 w 147"/>
                <a:gd name="T67" fmla="*/ 4 h 14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47" h="144">
                  <a:moveTo>
                    <a:pt x="147" y="70"/>
                  </a:moveTo>
                  <a:lnTo>
                    <a:pt x="145" y="59"/>
                  </a:lnTo>
                  <a:lnTo>
                    <a:pt x="141" y="48"/>
                  </a:lnTo>
                  <a:lnTo>
                    <a:pt x="136" y="36"/>
                  </a:lnTo>
                  <a:lnTo>
                    <a:pt x="130" y="26"/>
                  </a:lnTo>
                  <a:lnTo>
                    <a:pt x="119" y="17"/>
                  </a:lnTo>
                  <a:lnTo>
                    <a:pt x="111" y="9"/>
                  </a:lnTo>
                  <a:lnTo>
                    <a:pt x="99" y="3"/>
                  </a:lnTo>
                  <a:lnTo>
                    <a:pt x="85" y="0"/>
                  </a:lnTo>
                  <a:lnTo>
                    <a:pt x="60" y="0"/>
                  </a:lnTo>
                  <a:lnTo>
                    <a:pt x="48" y="3"/>
                  </a:lnTo>
                  <a:lnTo>
                    <a:pt x="37" y="9"/>
                  </a:lnTo>
                  <a:lnTo>
                    <a:pt x="25" y="17"/>
                  </a:lnTo>
                  <a:lnTo>
                    <a:pt x="17" y="26"/>
                  </a:lnTo>
                  <a:lnTo>
                    <a:pt x="8" y="36"/>
                  </a:lnTo>
                  <a:lnTo>
                    <a:pt x="6" y="48"/>
                  </a:lnTo>
                  <a:lnTo>
                    <a:pt x="0" y="59"/>
                  </a:lnTo>
                  <a:lnTo>
                    <a:pt x="0" y="85"/>
                  </a:lnTo>
                  <a:lnTo>
                    <a:pt x="6" y="99"/>
                  </a:lnTo>
                  <a:lnTo>
                    <a:pt x="8" y="110"/>
                  </a:lnTo>
                  <a:lnTo>
                    <a:pt x="17" y="118"/>
                  </a:lnTo>
                  <a:lnTo>
                    <a:pt x="25" y="127"/>
                  </a:lnTo>
                  <a:lnTo>
                    <a:pt x="37" y="135"/>
                  </a:lnTo>
                  <a:lnTo>
                    <a:pt x="48" y="141"/>
                  </a:lnTo>
                  <a:lnTo>
                    <a:pt x="60" y="144"/>
                  </a:lnTo>
                  <a:lnTo>
                    <a:pt x="85" y="144"/>
                  </a:lnTo>
                  <a:lnTo>
                    <a:pt x="99" y="141"/>
                  </a:lnTo>
                  <a:lnTo>
                    <a:pt x="111" y="135"/>
                  </a:lnTo>
                  <a:lnTo>
                    <a:pt x="119" y="127"/>
                  </a:lnTo>
                  <a:lnTo>
                    <a:pt x="130" y="118"/>
                  </a:lnTo>
                  <a:lnTo>
                    <a:pt x="136" y="110"/>
                  </a:lnTo>
                  <a:lnTo>
                    <a:pt x="141" y="99"/>
                  </a:lnTo>
                  <a:lnTo>
                    <a:pt x="145" y="85"/>
                  </a:lnTo>
                  <a:lnTo>
                    <a:pt x="147" y="70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81" name="Freeform 87"/>
            <p:cNvSpPr>
              <a:spLocks/>
            </p:cNvSpPr>
            <p:nvPr/>
          </p:nvSpPr>
          <p:spPr bwMode="auto">
            <a:xfrm>
              <a:off x="3999" y="2811"/>
              <a:ext cx="35" cy="33"/>
            </a:xfrm>
            <a:custGeom>
              <a:avLst/>
              <a:gdLst>
                <a:gd name="T0" fmla="*/ 9 w 144"/>
                <a:gd name="T1" fmla="*/ 4 h 145"/>
                <a:gd name="T2" fmla="*/ 9 w 144"/>
                <a:gd name="T3" fmla="*/ 3 h 145"/>
                <a:gd name="T4" fmla="*/ 8 w 144"/>
                <a:gd name="T5" fmla="*/ 2 h 145"/>
                <a:gd name="T6" fmla="*/ 8 w 144"/>
                <a:gd name="T7" fmla="*/ 2 h 145"/>
                <a:gd name="T8" fmla="*/ 8 w 144"/>
                <a:gd name="T9" fmla="*/ 1 h 145"/>
                <a:gd name="T10" fmla="*/ 7 w 144"/>
                <a:gd name="T11" fmla="*/ 1 h 145"/>
                <a:gd name="T12" fmla="*/ 6 w 144"/>
                <a:gd name="T13" fmla="*/ 0 h 145"/>
                <a:gd name="T14" fmla="*/ 6 w 144"/>
                <a:gd name="T15" fmla="*/ 0 h 145"/>
                <a:gd name="T16" fmla="*/ 5 w 144"/>
                <a:gd name="T17" fmla="*/ 0 h 145"/>
                <a:gd name="T18" fmla="*/ 4 w 144"/>
                <a:gd name="T19" fmla="*/ 0 h 145"/>
                <a:gd name="T20" fmla="*/ 3 w 144"/>
                <a:gd name="T21" fmla="*/ 0 h 145"/>
                <a:gd name="T22" fmla="*/ 2 w 144"/>
                <a:gd name="T23" fmla="*/ 0 h 145"/>
                <a:gd name="T24" fmla="*/ 1 w 144"/>
                <a:gd name="T25" fmla="*/ 1 h 145"/>
                <a:gd name="T26" fmla="*/ 1 w 144"/>
                <a:gd name="T27" fmla="*/ 1 h 145"/>
                <a:gd name="T28" fmla="*/ 0 w 144"/>
                <a:gd name="T29" fmla="*/ 2 h 145"/>
                <a:gd name="T30" fmla="*/ 0 w 144"/>
                <a:gd name="T31" fmla="*/ 2 h 145"/>
                <a:gd name="T32" fmla="*/ 0 w 144"/>
                <a:gd name="T33" fmla="*/ 3 h 145"/>
                <a:gd name="T34" fmla="*/ 0 w 144"/>
                <a:gd name="T35" fmla="*/ 5 h 145"/>
                <a:gd name="T36" fmla="*/ 0 w 144"/>
                <a:gd name="T37" fmla="*/ 5 h 145"/>
                <a:gd name="T38" fmla="*/ 0 w 144"/>
                <a:gd name="T39" fmla="*/ 5 h 145"/>
                <a:gd name="T40" fmla="*/ 1 w 144"/>
                <a:gd name="T41" fmla="*/ 6 h 145"/>
                <a:gd name="T42" fmla="*/ 1 w 144"/>
                <a:gd name="T43" fmla="*/ 7 h 145"/>
                <a:gd name="T44" fmla="*/ 2 w 144"/>
                <a:gd name="T45" fmla="*/ 7 h 145"/>
                <a:gd name="T46" fmla="*/ 3 w 144"/>
                <a:gd name="T47" fmla="*/ 7 h 145"/>
                <a:gd name="T48" fmla="*/ 4 w 144"/>
                <a:gd name="T49" fmla="*/ 8 h 145"/>
                <a:gd name="T50" fmla="*/ 5 w 144"/>
                <a:gd name="T51" fmla="*/ 8 h 145"/>
                <a:gd name="T52" fmla="*/ 6 w 144"/>
                <a:gd name="T53" fmla="*/ 7 h 145"/>
                <a:gd name="T54" fmla="*/ 6 w 144"/>
                <a:gd name="T55" fmla="*/ 7 h 145"/>
                <a:gd name="T56" fmla="*/ 7 w 144"/>
                <a:gd name="T57" fmla="*/ 7 h 145"/>
                <a:gd name="T58" fmla="*/ 8 w 144"/>
                <a:gd name="T59" fmla="*/ 6 h 145"/>
                <a:gd name="T60" fmla="*/ 8 w 144"/>
                <a:gd name="T61" fmla="*/ 5 h 145"/>
                <a:gd name="T62" fmla="*/ 8 w 144"/>
                <a:gd name="T63" fmla="*/ 5 h 145"/>
                <a:gd name="T64" fmla="*/ 9 w 144"/>
                <a:gd name="T65" fmla="*/ 5 h 145"/>
                <a:gd name="T66" fmla="*/ 9 w 144"/>
                <a:gd name="T67" fmla="*/ 4 h 14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44" h="145">
                  <a:moveTo>
                    <a:pt x="144" y="71"/>
                  </a:moveTo>
                  <a:lnTo>
                    <a:pt x="144" y="60"/>
                  </a:lnTo>
                  <a:lnTo>
                    <a:pt x="141" y="46"/>
                  </a:lnTo>
                  <a:lnTo>
                    <a:pt x="136" y="35"/>
                  </a:lnTo>
                  <a:lnTo>
                    <a:pt x="127" y="25"/>
                  </a:lnTo>
                  <a:lnTo>
                    <a:pt x="119" y="17"/>
                  </a:lnTo>
                  <a:lnTo>
                    <a:pt x="107" y="9"/>
                  </a:lnTo>
                  <a:lnTo>
                    <a:pt x="96" y="4"/>
                  </a:lnTo>
                  <a:lnTo>
                    <a:pt x="85" y="0"/>
                  </a:lnTo>
                  <a:lnTo>
                    <a:pt x="60" y="0"/>
                  </a:lnTo>
                  <a:lnTo>
                    <a:pt x="45" y="4"/>
                  </a:lnTo>
                  <a:lnTo>
                    <a:pt x="33" y="9"/>
                  </a:lnTo>
                  <a:lnTo>
                    <a:pt x="25" y="17"/>
                  </a:lnTo>
                  <a:lnTo>
                    <a:pt x="17" y="25"/>
                  </a:lnTo>
                  <a:lnTo>
                    <a:pt x="8" y="35"/>
                  </a:lnTo>
                  <a:lnTo>
                    <a:pt x="3" y="46"/>
                  </a:lnTo>
                  <a:lnTo>
                    <a:pt x="0" y="60"/>
                  </a:lnTo>
                  <a:lnTo>
                    <a:pt x="0" y="86"/>
                  </a:lnTo>
                  <a:lnTo>
                    <a:pt x="3" y="97"/>
                  </a:lnTo>
                  <a:lnTo>
                    <a:pt x="8" y="107"/>
                  </a:lnTo>
                  <a:lnTo>
                    <a:pt x="17" y="119"/>
                  </a:lnTo>
                  <a:lnTo>
                    <a:pt x="25" y="128"/>
                  </a:lnTo>
                  <a:lnTo>
                    <a:pt x="33" y="136"/>
                  </a:lnTo>
                  <a:lnTo>
                    <a:pt x="45" y="141"/>
                  </a:lnTo>
                  <a:lnTo>
                    <a:pt x="60" y="145"/>
                  </a:lnTo>
                  <a:lnTo>
                    <a:pt x="85" y="145"/>
                  </a:lnTo>
                  <a:lnTo>
                    <a:pt x="96" y="141"/>
                  </a:lnTo>
                  <a:lnTo>
                    <a:pt x="107" y="136"/>
                  </a:lnTo>
                  <a:lnTo>
                    <a:pt x="119" y="128"/>
                  </a:lnTo>
                  <a:lnTo>
                    <a:pt x="127" y="119"/>
                  </a:lnTo>
                  <a:lnTo>
                    <a:pt x="136" y="107"/>
                  </a:lnTo>
                  <a:lnTo>
                    <a:pt x="141" y="97"/>
                  </a:lnTo>
                  <a:lnTo>
                    <a:pt x="144" y="86"/>
                  </a:lnTo>
                  <a:lnTo>
                    <a:pt x="144" y="71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82" name="Freeform 88"/>
            <p:cNvSpPr>
              <a:spLocks/>
            </p:cNvSpPr>
            <p:nvPr/>
          </p:nvSpPr>
          <p:spPr bwMode="auto">
            <a:xfrm>
              <a:off x="4024" y="2811"/>
              <a:ext cx="37" cy="33"/>
            </a:xfrm>
            <a:custGeom>
              <a:avLst/>
              <a:gdLst>
                <a:gd name="T0" fmla="*/ 9 w 148"/>
                <a:gd name="T1" fmla="*/ 4 h 145"/>
                <a:gd name="T2" fmla="*/ 9 w 148"/>
                <a:gd name="T3" fmla="*/ 3 h 145"/>
                <a:gd name="T4" fmla="*/ 9 w 148"/>
                <a:gd name="T5" fmla="*/ 2 h 145"/>
                <a:gd name="T6" fmla="*/ 9 w 148"/>
                <a:gd name="T7" fmla="*/ 2 h 145"/>
                <a:gd name="T8" fmla="*/ 8 w 148"/>
                <a:gd name="T9" fmla="*/ 1 h 145"/>
                <a:gd name="T10" fmla="*/ 8 w 148"/>
                <a:gd name="T11" fmla="*/ 1 h 145"/>
                <a:gd name="T12" fmla="*/ 7 w 148"/>
                <a:gd name="T13" fmla="*/ 0 h 145"/>
                <a:gd name="T14" fmla="*/ 6 w 148"/>
                <a:gd name="T15" fmla="*/ 0 h 145"/>
                <a:gd name="T16" fmla="*/ 6 w 148"/>
                <a:gd name="T17" fmla="*/ 0 h 145"/>
                <a:gd name="T18" fmla="*/ 4 w 148"/>
                <a:gd name="T19" fmla="*/ 0 h 145"/>
                <a:gd name="T20" fmla="*/ 3 w 148"/>
                <a:gd name="T21" fmla="*/ 0 h 145"/>
                <a:gd name="T22" fmla="*/ 2 w 148"/>
                <a:gd name="T23" fmla="*/ 0 h 145"/>
                <a:gd name="T24" fmla="*/ 2 w 148"/>
                <a:gd name="T25" fmla="*/ 1 h 145"/>
                <a:gd name="T26" fmla="*/ 1 w 148"/>
                <a:gd name="T27" fmla="*/ 1 h 145"/>
                <a:gd name="T28" fmla="*/ 1 w 148"/>
                <a:gd name="T29" fmla="*/ 2 h 145"/>
                <a:gd name="T30" fmla="*/ 1 w 148"/>
                <a:gd name="T31" fmla="*/ 2 h 145"/>
                <a:gd name="T32" fmla="*/ 0 w 148"/>
                <a:gd name="T33" fmla="*/ 3 h 145"/>
                <a:gd name="T34" fmla="*/ 0 w 148"/>
                <a:gd name="T35" fmla="*/ 4 h 145"/>
                <a:gd name="T36" fmla="*/ 0 w 148"/>
                <a:gd name="T37" fmla="*/ 5 h 145"/>
                <a:gd name="T38" fmla="*/ 1 w 148"/>
                <a:gd name="T39" fmla="*/ 5 h 145"/>
                <a:gd name="T40" fmla="*/ 1 w 148"/>
                <a:gd name="T41" fmla="*/ 5 h 145"/>
                <a:gd name="T42" fmla="*/ 1 w 148"/>
                <a:gd name="T43" fmla="*/ 6 h 145"/>
                <a:gd name="T44" fmla="*/ 2 w 148"/>
                <a:gd name="T45" fmla="*/ 7 h 145"/>
                <a:gd name="T46" fmla="*/ 2 w 148"/>
                <a:gd name="T47" fmla="*/ 7 h 145"/>
                <a:gd name="T48" fmla="*/ 3 w 148"/>
                <a:gd name="T49" fmla="*/ 7 h 145"/>
                <a:gd name="T50" fmla="*/ 4 w 148"/>
                <a:gd name="T51" fmla="*/ 8 h 145"/>
                <a:gd name="T52" fmla="*/ 6 w 148"/>
                <a:gd name="T53" fmla="*/ 8 h 145"/>
                <a:gd name="T54" fmla="*/ 6 w 148"/>
                <a:gd name="T55" fmla="*/ 7 h 145"/>
                <a:gd name="T56" fmla="*/ 7 w 148"/>
                <a:gd name="T57" fmla="*/ 7 h 145"/>
                <a:gd name="T58" fmla="*/ 8 w 148"/>
                <a:gd name="T59" fmla="*/ 7 h 145"/>
                <a:gd name="T60" fmla="*/ 8 w 148"/>
                <a:gd name="T61" fmla="*/ 6 h 145"/>
                <a:gd name="T62" fmla="*/ 9 w 148"/>
                <a:gd name="T63" fmla="*/ 5 h 145"/>
                <a:gd name="T64" fmla="*/ 9 w 148"/>
                <a:gd name="T65" fmla="*/ 5 h 145"/>
                <a:gd name="T66" fmla="*/ 9 w 148"/>
                <a:gd name="T67" fmla="*/ 5 h 145"/>
                <a:gd name="T68" fmla="*/ 9 w 148"/>
                <a:gd name="T69" fmla="*/ 4 h 14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48" h="145">
                  <a:moveTo>
                    <a:pt x="148" y="71"/>
                  </a:moveTo>
                  <a:lnTo>
                    <a:pt x="144" y="60"/>
                  </a:lnTo>
                  <a:lnTo>
                    <a:pt x="142" y="46"/>
                  </a:lnTo>
                  <a:lnTo>
                    <a:pt x="136" y="35"/>
                  </a:lnTo>
                  <a:lnTo>
                    <a:pt x="131" y="25"/>
                  </a:lnTo>
                  <a:lnTo>
                    <a:pt x="122" y="17"/>
                  </a:lnTo>
                  <a:lnTo>
                    <a:pt x="110" y="9"/>
                  </a:lnTo>
                  <a:lnTo>
                    <a:pt x="99" y="4"/>
                  </a:lnTo>
                  <a:lnTo>
                    <a:pt x="87" y="0"/>
                  </a:lnTo>
                  <a:lnTo>
                    <a:pt x="60" y="0"/>
                  </a:lnTo>
                  <a:lnTo>
                    <a:pt x="49" y="4"/>
                  </a:lnTo>
                  <a:lnTo>
                    <a:pt x="37" y="9"/>
                  </a:lnTo>
                  <a:lnTo>
                    <a:pt x="26" y="17"/>
                  </a:lnTo>
                  <a:lnTo>
                    <a:pt x="17" y="25"/>
                  </a:lnTo>
                  <a:lnTo>
                    <a:pt x="11" y="35"/>
                  </a:lnTo>
                  <a:lnTo>
                    <a:pt x="6" y="46"/>
                  </a:lnTo>
                  <a:lnTo>
                    <a:pt x="3" y="60"/>
                  </a:lnTo>
                  <a:lnTo>
                    <a:pt x="0" y="71"/>
                  </a:lnTo>
                  <a:lnTo>
                    <a:pt x="3" y="86"/>
                  </a:lnTo>
                  <a:lnTo>
                    <a:pt x="6" y="97"/>
                  </a:lnTo>
                  <a:lnTo>
                    <a:pt x="11" y="107"/>
                  </a:lnTo>
                  <a:lnTo>
                    <a:pt x="17" y="119"/>
                  </a:lnTo>
                  <a:lnTo>
                    <a:pt x="26" y="128"/>
                  </a:lnTo>
                  <a:lnTo>
                    <a:pt x="37" y="136"/>
                  </a:lnTo>
                  <a:lnTo>
                    <a:pt x="49" y="141"/>
                  </a:lnTo>
                  <a:lnTo>
                    <a:pt x="60" y="145"/>
                  </a:lnTo>
                  <a:lnTo>
                    <a:pt x="87" y="145"/>
                  </a:lnTo>
                  <a:lnTo>
                    <a:pt x="99" y="141"/>
                  </a:lnTo>
                  <a:lnTo>
                    <a:pt x="110" y="136"/>
                  </a:lnTo>
                  <a:lnTo>
                    <a:pt x="122" y="128"/>
                  </a:lnTo>
                  <a:lnTo>
                    <a:pt x="131" y="119"/>
                  </a:lnTo>
                  <a:lnTo>
                    <a:pt x="136" y="107"/>
                  </a:lnTo>
                  <a:lnTo>
                    <a:pt x="142" y="97"/>
                  </a:lnTo>
                  <a:lnTo>
                    <a:pt x="144" y="86"/>
                  </a:lnTo>
                  <a:lnTo>
                    <a:pt x="148" y="71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83" name="Freeform 89"/>
            <p:cNvSpPr>
              <a:spLocks/>
            </p:cNvSpPr>
            <p:nvPr/>
          </p:nvSpPr>
          <p:spPr bwMode="auto">
            <a:xfrm>
              <a:off x="4098" y="2811"/>
              <a:ext cx="37" cy="33"/>
            </a:xfrm>
            <a:custGeom>
              <a:avLst/>
              <a:gdLst>
                <a:gd name="T0" fmla="*/ 9 w 147"/>
                <a:gd name="T1" fmla="*/ 4 h 145"/>
                <a:gd name="T2" fmla="*/ 9 w 147"/>
                <a:gd name="T3" fmla="*/ 3 h 145"/>
                <a:gd name="T4" fmla="*/ 9 w 147"/>
                <a:gd name="T5" fmla="*/ 2 h 145"/>
                <a:gd name="T6" fmla="*/ 9 w 147"/>
                <a:gd name="T7" fmla="*/ 2 h 145"/>
                <a:gd name="T8" fmla="*/ 8 w 147"/>
                <a:gd name="T9" fmla="*/ 1 h 145"/>
                <a:gd name="T10" fmla="*/ 8 w 147"/>
                <a:gd name="T11" fmla="*/ 1 h 145"/>
                <a:gd name="T12" fmla="*/ 7 w 147"/>
                <a:gd name="T13" fmla="*/ 0 h 145"/>
                <a:gd name="T14" fmla="*/ 6 w 147"/>
                <a:gd name="T15" fmla="*/ 0 h 145"/>
                <a:gd name="T16" fmla="*/ 6 w 147"/>
                <a:gd name="T17" fmla="*/ 0 h 145"/>
                <a:gd name="T18" fmla="*/ 4 w 147"/>
                <a:gd name="T19" fmla="*/ 0 h 145"/>
                <a:gd name="T20" fmla="*/ 3 w 147"/>
                <a:gd name="T21" fmla="*/ 0 h 145"/>
                <a:gd name="T22" fmla="*/ 2 w 147"/>
                <a:gd name="T23" fmla="*/ 0 h 145"/>
                <a:gd name="T24" fmla="*/ 2 w 147"/>
                <a:gd name="T25" fmla="*/ 1 h 145"/>
                <a:gd name="T26" fmla="*/ 1 w 147"/>
                <a:gd name="T27" fmla="*/ 1 h 145"/>
                <a:gd name="T28" fmla="*/ 1 w 147"/>
                <a:gd name="T29" fmla="*/ 2 h 145"/>
                <a:gd name="T30" fmla="*/ 1 w 147"/>
                <a:gd name="T31" fmla="*/ 2 h 145"/>
                <a:gd name="T32" fmla="*/ 0 w 147"/>
                <a:gd name="T33" fmla="*/ 3 h 145"/>
                <a:gd name="T34" fmla="*/ 0 w 147"/>
                <a:gd name="T35" fmla="*/ 4 h 145"/>
                <a:gd name="T36" fmla="*/ 0 w 147"/>
                <a:gd name="T37" fmla="*/ 5 h 145"/>
                <a:gd name="T38" fmla="*/ 1 w 147"/>
                <a:gd name="T39" fmla="*/ 5 h 145"/>
                <a:gd name="T40" fmla="*/ 1 w 147"/>
                <a:gd name="T41" fmla="*/ 5 h 145"/>
                <a:gd name="T42" fmla="*/ 1 w 147"/>
                <a:gd name="T43" fmla="*/ 6 h 145"/>
                <a:gd name="T44" fmla="*/ 2 w 147"/>
                <a:gd name="T45" fmla="*/ 7 h 145"/>
                <a:gd name="T46" fmla="*/ 2 w 147"/>
                <a:gd name="T47" fmla="*/ 7 h 145"/>
                <a:gd name="T48" fmla="*/ 3 w 147"/>
                <a:gd name="T49" fmla="*/ 7 h 145"/>
                <a:gd name="T50" fmla="*/ 4 w 147"/>
                <a:gd name="T51" fmla="*/ 8 h 145"/>
                <a:gd name="T52" fmla="*/ 6 w 147"/>
                <a:gd name="T53" fmla="*/ 8 h 145"/>
                <a:gd name="T54" fmla="*/ 6 w 147"/>
                <a:gd name="T55" fmla="*/ 7 h 145"/>
                <a:gd name="T56" fmla="*/ 7 w 147"/>
                <a:gd name="T57" fmla="*/ 7 h 145"/>
                <a:gd name="T58" fmla="*/ 8 w 147"/>
                <a:gd name="T59" fmla="*/ 7 h 145"/>
                <a:gd name="T60" fmla="*/ 8 w 147"/>
                <a:gd name="T61" fmla="*/ 6 h 145"/>
                <a:gd name="T62" fmla="*/ 9 w 147"/>
                <a:gd name="T63" fmla="*/ 5 h 145"/>
                <a:gd name="T64" fmla="*/ 9 w 147"/>
                <a:gd name="T65" fmla="*/ 5 h 145"/>
                <a:gd name="T66" fmla="*/ 9 w 147"/>
                <a:gd name="T67" fmla="*/ 5 h 145"/>
                <a:gd name="T68" fmla="*/ 9 w 147"/>
                <a:gd name="T69" fmla="*/ 4 h 14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47" h="145">
                  <a:moveTo>
                    <a:pt x="147" y="71"/>
                  </a:moveTo>
                  <a:lnTo>
                    <a:pt x="144" y="60"/>
                  </a:lnTo>
                  <a:lnTo>
                    <a:pt x="141" y="46"/>
                  </a:lnTo>
                  <a:lnTo>
                    <a:pt x="136" y="35"/>
                  </a:lnTo>
                  <a:lnTo>
                    <a:pt x="130" y="25"/>
                  </a:lnTo>
                  <a:lnTo>
                    <a:pt x="121" y="17"/>
                  </a:lnTo>
                  <a:lnTo>
                    <a:pt x="110" y="9"/>
                  </a:lnTo>
                  <a:lnTo>
                    <a:pt x="99" y="4"/>
                  </a:lnTo>
                  <a:lnTo>
                    <a:pt x="88" y="0"/>
                  </a:lnTo>
                  <a:lnTo>
                    <a:pt x="60" y="0"/>
                  </a:lnTo>
                  <a:lnTo>
                    <a:pt x="48" y="4"/>
                  </a:lnTo>
                  <a:lnTo>
                    <a:pt x="37" y="9"/>
                  </a:lnTo>
                  <a:lnTo>
                    <a:pt x="25" y="17"/>
                  </a:lnTo>
                  <a:lnTo>
                    <a:pt x="17" y="25"/>
                  </a:lnTo>
                  <a:lnTo>
                    <a:pt x="12" y="35"/>
                  </a:lnTo>
                  <a:lnTo>
                    <a:pt x="6" y="46"/>
                  </a:lnTo>
                  <a:lnTo>
                    <a:pt x="3" y="60"/>
                  </a:lnTo>
                  <a:lnTo>
                    <a:pt x="0" y="71"/>
                  </a:lnTo>
                  <a:lnTo>
                    <a:pt x="3" y="86"/>
                  </a:lnTo>
                  <a:lnTo>
                    <a:pt x="6" y="97"/>
                  </a:lnTo>
                  <a:lnTo>
                    <a:pt x="12" y="107"/>
                  </a:lnTo>
                  <a:lnTo>
                    <a:pt x="17" y="119"/>
                  </a:lnTo>
                  <a:lnTo>
                    <a:pt x="25" y="128"/>
                  </a:lnTo>
                  <a:lnTo>
                    <a:pt x="37" y="136"/>
                  </a:lnTo>
                  <a:lnTo>
                    <a:pt x="48" y="141"/>
                  </a:lnTo>
                  <a:lnTo>
                    <a:pt x="60" y="145"/>
                  </a:lnTo>
                  <a:lnTo>
                    <a:pt x="88" y="145"/>
                  </a:lnTo>
                  <a:lnTo>
                    <a:pt x="99" y="141"/>
                  </a:lnTo>
                  <a:lnTo>
                    <a:pt x="110" y="136"/>
                  </a:lnTo>
                  <a:lnTo>
                    <a:pt x="121" y="128"/>
                  </a:lnTo>
                  <a:lnTo>
                    <a:pt x="130" y="119"/>
                  </a:lnTo>
                  <a:lnTo>
                    <a:pt x="136" y="107"/>
                  </a:lnTo>
                  <a:lnTo>
                    <a:pt x="141" y="97"/>
                  </a:lnTo>
                  <a:lnTo>
                    <a:pt x="144" y="86"/>
                  </a:lnTo>
                  <a:lnTo>
                    <a:pt x="147" y="71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84" name="Freeform 90"/>
            <p:cNvSpPr>
              <a:spLocks/>
            </p:cNvSpPr>
            <p:nvPr/>
          </p:nvSpPr>
          <p:spPr bwMode="auto">
            <a:xfrm>
              <a:off x="4105" y="2811"/>
              <a:ext cx="36" cy="33"/>
            </a:xfrm>
            <a:custGeom>
              <a:avLst/>
              <a:gdLst>
                <a:gd name="T0" fmla="*/ 9 w 144"/>
                <a:gd name="T1" fmla="*/ 4 h 145"/>
                <a:gd name="T2" fmla="*/ 9 w 144"/>
                <a:gd name="T3" fmla="*/ 3 h 145"/>
                <a:gd name="T4" fmla="*/ 9 w 144"/>
                <a:gd name="T5" fmla="*/ 2 h 145"/>
                <a:gd name="T6" fmla="*/ 9 w 144"/>
                <a:gd name="T7" fmla="*/ 2 h 145"/>
                <a:gd name="T8" fmla="*/ 8 w 144"/>
                <a:gd name="T9" fmla="*/ 1 h 145"/>
                <a:gd name="T10" fmla="*/ 8 w 144"/>
                <a:gd name="T11" fmla="*/ 1 h 145"/>
                <a:gd name="T12" fmla="*/ 7 w 144"/>
                <a:gd name="T13" fmla="*/ 0 h 145"/>
                <a:gd name="T14" fmla="*/ 6 w 144"/>
                <a:gd name="T15" fmla="*/ 0 h 145"/>
                <a:gd name="T16" fmla="*/ 5 w 144"/>
                <a:gd name="T17" fmla="*/ 0 h 145"/>
                <a:gd name="T18" fmla="*/ 4 w 144"/>
                <a:gd name="T19" fmla="*/ 0 h 145"/>
                <a:gd name="T20" fmla="*/ 3 w 144"/>
                <a:gd name="T21" fmla="*/ 0 h 145"/>
                <a:gd name="T22" fmla="*/ 2 w 144"/>
                <a:gd name="T23" fmla="*/ 0 h 145"/>
                <a:gd name="T24" fmla="*/ 2 w 144"/>
                <a:gd name="T25" fmla="*/ 1 h 145"/>
                <a:gd name="T26" fmla="*/ 1 w 144"/>
                <a:gd name="T27" fmla="*/ 1 h 145"/>
                <a:gd name="T28" fmla="*/ 1 w 144"/>
                <a:gd name="T29" fmla="*/ 2 h 145"/>
                <a:gd name="T30" fmla="*/ 0 w 144"/>
                <a:gd name="T31" fmla="*/ 2 h 145"/>
                <a:gd name="T32" fmla="*/ 0 w 144"/>
                <a:gd name="T33" fmla="*/ 3 h 145"/>
                <a:gd name="T34" fmla="*/ 0 w 144"/>
                <a:gd name="T35" fmla="*/ 5 h 145"/>
                <a:gd name="T36" fmla="*/ 0 w 144"/>
                <a:gd name="T37" fmla="*/ 5 h 145"/>
                <a:gd name="T38" fmla="*/ 1 w 144"/>
                <a:gd name="T39" fmla="*/ 5 h 145"/>
                <a:gd name="T40" fmla="*/ 1 w 144"/>
                <a:gd name="T41" fmla="*/ 6 h 145"/>
                <a:gd name="T42" fmla="*/ 2 w 144"/>
                <a:gd name="T43" fmla="*/ 7 h 145"/>
                <a:gd name="T44" fmla="*/ 2 w 144"/>
                <a:gd name="T45" fmla="*/ 7 h 145"/>
                <a:gd name="T46" fmla="*/ 3 w 144"/>
                <a:gd name="T47" fmla="*/ 7 h 145"/>
                <a:gd name="T48" fmla="*/ 4 w 144"/>
                <a:gd name="T49" fmla="*/ 8 h 145"/>
                <a:gd name="T50" fmla="*/ 5 w 144"/>
                <a:gd name="T51" fmla="*/ 8 h 145"/>
                <a:gd name="T52" fmla="*/ 6 w 144"/>
                <a:gd name="T53" fmla="*/ 7 h 145"/>
                <a:gd name="T54" fmla="*/ 7 w 144"/>
                <a:gd name="T55" fmla="*/ 7 h 145"/>
                <a:gd name="T56" fmla="*/ 8 w 144"/>
                <a:gd name="T57" fmla="*/ 7 h 145"/>
                <a:gd name="T58" fmla="*/ 8 w 144"/>
                <a:gd name="T59" fmla="*/ 6 h 145"/>
                <a:gd name="T60" fmla="*/ 9 w 144"/>
                <a:gd name="T61" fmla="*/ 5 h 145"/>
                <a:gd name="T62" fmla="*/ 9 w 144"/>
                <a:gd name="T63" fmla="*/ 5 h 145"/>
                <a:gd name="T64" fmla="*/ 9 w 144"/>
                <a:gd name="T65" fmla="*/ 5 h 145"/>
                <a:gd name="T66" fmla="*/ 9 w 144"/>
                <a:gd name="T67" fmla="*/ 4 h 14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44" h="145">
                  <a:moveTo>
                    <a:pt x="144" y="71"/>
                  </a:moveTo>
                  <a:lnTo>
                    <a:pt x="144" y="60"/>
                  </a:lnTo>
                  <a:lnTo>
                    <a:pt x="142" y="46"/>
                  </a:lnTo>
                  <a:lnTo>
                    <a:pt x="136" y="35"/>
                  </a:lnTo>
                  <a:lnTo>
                    <a:pt x="127" y="25"/>
                  </a:lnTo>
                  <a:lnTo>
                    <a:pt x="119" y="17"/>
                  </a:lnTo>
                  <a:lnTo>
                    <a:pt x="108" y="9"/>
                  </a:lnTo>
                  <a:lnTo>
                    <a:pt x="96" y="4"/>
                  </a:lnTo>
                  <a:lnTo>
                    <a:pt x="85" y="0"/>
                  </a:lnTo>
                  <a:lnTo>
                    <a:pt x="60" y="0"/>
                  </a:lnTo>
                  <a:lnTo>
                    <a:pt x="45" y="4"/>
                  </a:lnTo>
                  <a:lnTo>
                    <a:pt x="34" y="9"/>
                  </a:lnTo>
                  <a:lnTo>
                    <a:pt x="26" y="17"/>
                  </a:lnTo>
                  <a:lnTo>
                    <a:pt x="17" y="25"/>
                  </a:lnTo>
                  <a:lnTo>
                    <a:pt x="9" y="35"/>
                  </a:lnTo>
                  <a:lnTo>
                    <a:pt x="3" y="46"/>
                  </a:lnTo>
                  <a:lnTo>
                    <a:pt x="0" y="60"/>
                  </a:lnTo>
                  <a:lnTo>
                    <a:pt x="0" y="86"/>
                  </a:lnTo>
                  <a:lnTo>
                    <a:pt x="3" y="97"/>
                  </a:lnTo>
                  <a:lnTo>
                    <a:pt x="9" y="107"/>
                  </a:lnTo>
                  <a:lnTo>
                    <a:pt x="17" y="119"/>
                  </a:lnTo>
                  <a:lnTo>
                    <a:pt x="26" y="128"/>
                  </a:lnTo>
                  <a:lnTo>
                    <a:pt x="34" y="136"/>
                  </a:lnTo>
                  <a:lnTo>
                    <a:pt x="45" y="141"/>
                  </a:lnTo>
                  <a:lnTo>
                    <a:pt x="60" y="145"/>
                  </a:lnTo>
                  <a:lnTo>
                    <a:pt x="85" y="145"/>
                  </a:lnTo>
                  <a:lnTo>
                    <a:pt x="96" y="141"/>
                  </a:lnTo>
                  <a:lnTo>
                    <a:pt x="108" y="136"/>
                  </a:lnTo>
                  <a:lnTo>
                    <a:pt x="119" y="128"/>
                  </a:lnTo>
                  <a:lnTo>
                    <a:pt x="127" y="119"/>
                  </a:lnTo>
                  <a:lnTo>
                    <a:pt x="136" y="107"/>
                  </a:lnTo>
                  <a:lnTo>
                    <a:pt x="142" y="97"/>
                  </a:lnTo>
                  <a:lnTo>
                    <a:pt x="144" y="86"/>
                  </a:lnTo>
                  <a:lnTo>
                    <a:pt x="144" y="71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85" name="Freeform 91"/>
            <p:cNvSpPr>
              <a:spLocks/>
            </p:cNvSpPr>
            <p:nvPr/>
          </p:nvSpPr>
          <p:spPr bwMode="auto">
            <a:xfrm>
              <a:off x="4158" y="2811"/>
              <a:ext cx="37" cy="33"/>
            </a:xfrm>
            <a:custGeom>
              <a:avLst/>
              <a:gdLst>
                <a:gd name="T0" fmla="*/ 9 w 147"/>
                <a:gd name="T1" fmla="*/ 4 h 145"/>
                <a:gd name="T2" fmla="*/ 9 w 147"/>
                <a:gd name="T3" fmla="*/ 3 h 145"/>
                <a:gd name="T4" fmla="*/ 9 w 147"/>
                <a:gd name="T5" fmla="*/ 2 h 145"/>
                <a:gd name="T6" fmla="*/ 9 w 147"/>
                <a:gd name="T7" fmla="*/ 2 h 145"/>
                <a:gd name="T8" fmla="*/ 8 w 147"/>
                <a:gd name="T9" fmla="*/ 1 h 145"/>
                <a:gd name="T10" fmla="*/ 8 w 147"/>
                <a:gd name="T11" fmla="*/ 1 h 145"/>
                <a:gd name="T12" fmla="*/ 7 w 147"/>
                <a:gd name="T13" fmla="*/ 0 h 145"/>
                <a:gd name="T14" fmla="*/ 6 w 147"/>
                <a:gd name="T15" fmla="*/ 0 h 145"/>
                <a:gd name="T16" fmla="*/ 5 w 147"/>
                <a:gd name="T17" fmla="*/ 0 h 145"/>
                <a:gd name="T18" fmla="*/ 4 w 147"/>
                <a:gd name="T19" fmla="*/ 0 h 145"/>
                <a:gd name="T20" fmla="*/ 3 w 147"/>
                <a:gd name="T21" fmla="*/ 0 h 145"/>
                <a:gd name="T22" fmla="*/ 2 w 147"/>
                <a:gd name="T23" fmla="*/ 0 h 145"/>
                <a:gd name="T24" fmla="*/ 2 w 147"/>
                <a:gd name="T25" fmla="*/ 1 h 145"/>
                <a:gd name="T26" fmla="*/ 1 w 147"/>
                <a:gd name="T27" fmla="*/ 1 h 145"/>
                <a:gd name="T28" fmla="*/ 1 w 147"/>
                <a:gd name="T29" fmla="*/ 2 h 145"/>
                <a:gd name="T30" fmla="*/ 1 w 147"/>
                <a:gd name="T31" fmla="*/ 2 h 145"/>
                <a:gd name="T32" fmla="*/ 0 w 147"/>
                <a:gd name="T33" fmla="*/ 3 h 145"/>
                <a:gd name="T34" fmla="*/ 0 w 147"/>
                <a:gd name="T35" fmla="*/ 5 h 145"/>
                <a:gd name="T36" fmla="*/ 1 w 147"/>
                <a:gd name="T37" fmla="*/ 5 h 145"/>
                <a:gd name="T38" fmla="*/ 1 w 147"/>
                <a:gd name="T39" fmla="*/ 5 h 145"/>
                <a:gd name="T40" fmla="*/ 1 w 147"/>
                <a:gd name="T41" fmla="*/ 6 h 145"/>
                <a:gd name="T42" fmla="*/ 2 w 147"/>
                <a:gd name="T43" fmla="*/ 7 h 145"/>
                <a:gd name="T44" fmla="*/ 2 w 147"/>
                <a:gd name="T45" fmla="*/ 7 h 145"/>
                <a:gd name="T46" fmla="*/ 3 w 147"/>
                <a:gd name="T47" fmla="*/ 7 h 145"/>
                <a:gd name="T48" fmla="*/ 4 w 147"/>
                <a:gd name="T49" fmla="*/ 8 h 145"/>
                <a:gd name="T50" fmla="*/ 5 w 147"/>
                <a:gd name="T51" fmla="*/ 8 h 145"/>
                <a:gd name="T52" fmla="*/ 6 w 147"/>
                <a:gd name="T53" fmla="*/ 7 h 145"/>
                <a:gd name="T54" fmla="*/ 7 w 147"/>
                <a:gd name="T55" fmla="*/ 7 h 145"/>
                <a:gd name="T56" fmla="*/ 8 w 147"/>
                <a:gd name="T57" fmla="*/ 7 h 145"/>
                <a:gd name="T58" fmla="*/ 8 w 147"/>
                <a:gd name="T59" fmla="*/ 6 h 145"/>
                <a:gd name="T60" fmla="*/ 9 w 147"/>
                <a:gd name="T61" fmla="*/ 5 h 145"/>
                <a:gd name="T62" fmla="*/ 9 w 147"/>
                <a:gd name="T63" fmla="*/ 5 h 145"/>
                <a:gd name="T64" fmla="*/ 9 w 147"/>
                <a:gd name="T65" fmla="*/ 5 h 145"/>
                <a:gd name="T66" fmla="*/ 9 w 147"/>
                <a:gd name="T67" fmla="*/ 4 h 14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47" h="145">
                  <a:moveTo>
                    <a:pt x="147" y="71"/>
                  </a:moveTo>
                  <a:lnTo>
                    <a:pt x="144" y="60"/>
                  </a:lnTo>
                  <a:lnTo>
                    <a:pt x="141" y="46"/>
                  </a:lnTo>
                  <a:lnTo>
                    <a:pt x="136" y="35"/>
                  </a:lnTo>
                  <a:lnTo>
                    <a:pt x="130" y="25"/>
                  </a:lnTo>
                  <a:lnTo>
                    <a:pt x="119" y="17"/>
                  </a:lnTo>
                  <a:lnTo>
                    <a:pt x="110" y="9"/>
                  </a:lnTo>
                  <a:lnTo>
                    <a:pt x="99" y="4"/>
                  </a:lnTo>
                  <a:lnTo>
                    <a:pt x="85" y="0"/>
                  </a:lnTo>
                  <a:lnTo>
                    <a:pt x="60" y="0"/>
                  </a:lnTo>
                  <a:lnTo>
                    <a:pt x="48" y="4"/>
                  </a:lnTo>
                  <a:lnTo>
                    <a:pt x="37" y="9"/>
                  </a:lnTo>
                  <a:lnTo>
                    <a:pt x="25" y="17"/>
                  </a:lnTo>
                  <a:lnTo>
                    <a:pt x="17" y="25"/>
                  </a:lnTo>
                  <a:lnTo>
                    <a:pt x="8" y="35"/>
                  </a:lnTo>
                  <a:lnTo>
                    <a:pt x="6" y="46"/>
                  </a:lnTo>
                  <a:lnTo>
                    <a:pt x="0" y="60"/>
                  </a:lnTo>
                  <a:lnTo>
                    <a:pt x="0" y="86"/>
                  </a:lnTo>
                  <a:lnTo>
                    <a:pt x="6" y="97"/>
                  </a:lnTo>
                  <a:lnTo>
                    <a:pt x="8" y="107"/>
                  </a:lnTo>
                  <a:lnTo>
                    <a:pt x="17" y="119"/>
                  </a:lnTo>
                  <a:lnTo>
                    <a:pt x="25" y="128"/>
                  </a:lnTo>
                  <a:lnTo>
                    <a:pt x="37" y="136"/>
                  </a:lnTo>
                  <a:lnTo>
                    <a:pt x="48" y="141"/>
                  </a:lnTo>
                  <a:lnTo>
                    <a:pt x="60" y="145"/>
                  </a:lnTo>
                  <a:lnTo>
                    <a:pt x="85" y="145"/>
                  </a:lnTo>
                  <a:lnTo>
                    <a:pt x="99" y="141"/>
                  </a:lnTo>
                  <a:lnTo>
                    <a:pt x="110" y="136"/>
                  </a:lnTo>
                  <a:lnTo>
                    <a:pt x="119" y="128"/>
                  </a:lnTo>
                  <a:lnTo>
                    <a:pt x="130" y="119"/>
                  </a:lnTo>
                  <a:lnTo>
                    <a:pt x="136" y="107"/>
                  </a:lnTo>
                  <a:lnTo>
                    <a:pt x="141" y="97"/>
                  </a:lnTo>
                  <a:lnTo>
                    <a:pt x="144" y="86"/>
                  </a:lnTo>
                  <a:lnTo>
                    <a:pt x="147" y="71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86" name="Freeform 92"/>
            <p:cNvSpPr>
              <a:spLocks/>
            </p:cNvSpPr>
            <p:nvPr/>
          </p:nvSpPr>
          <p:spPr bwMode="auto">
            <a:xfrm>
              <a:off x="4218" y="2811"/>
              <a:ext cx="36" cy="33"/>
            </a:xfrm>
            <a:custGeom>
              <a:avLst/>
              <a:gdLst>
                <a:gd name="T0" fmla="*/ 9 w 144"/>
                <a:gd name="T1" fmla="*/ 4 h 145"/>
                <a:gd name="T2" fmla="*/ 9 w 144"/>
                <a:gd name="T3" fmla="*/ 3 h 145"/>
                <a:gd name="T4" fmla="*/ 9 w 144"/>
                <a:gd name="T5" fmla="*/ 2 h 145"/>
                <a:gd name="T6" fmla="*/ 9 w 144"/>
                <a:gd name="T7" fmla="*/ 2 h 145"/>
                <a:gd name="T8" fmla="*/ 8 w 144"/>
                <a:gd name="T9" fmla="*/ 1 h 145"/>
                <a:gd name="T10" fmla="*/ 8 w 144"/>
                <a:gd name="T11" fmla="*/ 1 h 145"/>
                <a:gd name="T12" fmla="*/ 7 w 144"/>
                <a:gd name="T13" fmla="*/ 0 h 145"/>
                <a:gd name="T14" fmla="*/ 6 w 144"/>
                <a:gd name="T15" fmla="*/ 0 h 145"/>
                <a:gd name="T16" fmla="*/ 5 w 144"/>
                <a:gd name="T17" fmla="*/ 0 h 145"/>
                <a:gd name="T18" fmla="*/ 4 w 144"/>
                <a:gd name="T19" fmla="*/ 0 h 145"/>
                <a:gd name="T20" fmla="*/ 3 w 144"/>
                <a:gd name="T21" fmla="*/ 0 h 145"/>
                <a:gd name="T22" fmla="*/ 2 w 144"/>
                <a:gd name="T23" fmla="*/ 0 h 145"/>
                <a:gd name="T24" fmla="*/ 2 w 144"/>
                <a:gd name="T25" fmla="*/ 1 h 145"/>
                <a:gd name="T26" fmla="*/ 1 w 144"/>
                <a:gd name="T27" fmla="*/ 1 h 145"/>
                <a:gd name="T28" fmla="*/ 1 w 144"/>
                <a:gd name="T29" fmla="*/ 2 h 145"/>
                <a:gd name="T30" fmla="*/ 1 w 144"/>
                <a:gd name="T31" fmla="*/ 2 h 145"/>
                <a:gd name="T32" fmla="*/ 0 w 144"/>
                <a:gd name="T33" fmla="*/ 3 h 145"/>
                <a:gd name="T34" fmla="*/ 0 w 144"/>
                <a:gd name="T35" fmla="*/ 5 h 145"/>
                <a:gd name="T36" fmla="*/ 1 w 144"/>
                <a:gd name="T37" fmla="*/ 5 h 145"/>
                <a:gd name="T38" fmla="*/ 1 w 144"/>
                <a:gd name="T39" fmla="*/ 5 h 145"/>
                <a:gd name="T40" fmla="*/ 1 w 144"/>
                <a:gd name="T41" fmla="*/ 6 h 145"/>
                <a:gd name="T42" fmla="*/ 2 w 144"/>
                <a:gd name="T43" fmla="*/ 7 h 145"/>
                <a:gd name="T44" fmla="*/ 2 w 144"/>
                <a:gd name="T45" fmla="*/ 7 h 145"/>
                <a:gd name="T46" fmla="*/ 3 w 144"/>
                <a:gd name="T47" fmla="*/ 7 h 145"/>
                <a:gd name="T48" fmla="*/ 4 w 144"/>
                <a:gd name="T49" fmla="*/ 8 h 145"/>
                <a:gd name="T50" fmla="*/ 5 w 144"/>
                <a:gd name="T51" fmla="*/ 8 h 145"/>
                <a:gd name="T52" fmla="*/ 6 w 144"/>
                <a:gd name="T53" fmla="*/ 7 h 145"/>
                <a:gd name="T54" fmla="*/ 7 w 144"/>
                <a:gd name="T55" fmla="*/ 7 h 145"/>
                <a:gd name="T56" fmla="*/ 8 w 144"/>
                <a:gd name="T57" fmla="*/ 7 h 145"/>
                <a:gd name="T58" fmla="*/ 8 w 144"/>
                <a:gd name="T59" fmla="*/ 6 h 145"/>
                <a:gd name="T60" fmla="*/ 9 w 144"/>
                <a:gd name="T61" fmla="*/ 5 h 145"/>
                <a:gd name="T62" fmla="*/ 9 w 144"/>
                <a:gd name="T63" fmla="*/ 5 h 145"/>
                <a:gd name="T64" fmla="*/ 9 w 144"/>
                <a:gd name="T65" fmla="*/ 5 h 145"/>
                <a:gd name="T66" fmla="*/ 9 w 144"/>
                <a:gd name="T67" fmla="*/ 4 h 14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44" h="145">
                  <a:moveTo>
                    <a:pt x="144" y="71"/>
                  </a:moveTo>
                  <a:lnTo>
                    <a:pt x="144" y="60"/>
                  </a:lnTo>
                  <a:lnTo>
                    <a:pt x="141" y="46"/>
                  </a:lnTo>
                  <a:lnTo>
                    <a:pt x="136" y="35"/>
                  </a:lnTo>
                  <a:lnTo>
                    <a:pt x="130" y="25"/>
                  </a:lnTo>
                  <a:lnTo>
                    <a:pt x="119" y="17"/>
                  </a:lnTo>
                  <a:lnTo>
                    <a:pt x="110" y="9"/>
                  </a:lnTo>
                  <a:lnTo>
                    <a:pt x="99" y="4"/>
                  </a:lnTo>
                  <a:lnTo>
                    <a:pt x="85" y="0"/>
                  </a:lnTo>
                  <a:lnTo>
                    <a:pt x="59" y="0"/>
                  </a:lnTo>
                  <a:lnTo>
                    <a:pt x="48" y="4"/>
                  </a:lnTo>
                  <a:lnTo>
                    <a:pt x="37" y="9"/>
                  </a:lnTo>
                  <a:lnTo>
                    <a:pt x="25" y="17"/>
                  </a:lnTo>
                  <a:lnTo>
                    <a:pt x="17" y="25"/>
                  </a:lnTo>
                  <a:lnTo>
                    <a:pt x="8" y="35"/>
                  </a:lnTo>
                  <a:lnTo>
                    <a:pt x="6" y="46"/>
                  </a:lnTo>
                  <a:lnTo>
                    <a:pt x="0" y="60"/>
                  </a:lnTo>
                  <a:lnTo>
                    <a:pt x="0" y="86"/>
                  </a:lnTo>
                  <a:lnTo>
                    <a:pt x="6" y="97"/>
                  </a:lnTo>
                  <a:lnTo>
                    <a:pt x="8" y="107"/>
                  </a:lnTo>
                  <a:lnTo>
                    <a:pt x="17" y="119"/>
                  </a:lnTo>
                  <a:lnTo>
                    <a:pt x="25" y="128"/>
                  </a:lnTo>
                  <a:lnTo>
                    <a:pt x="37" y="136"/>
                  </a:lnTo>
                  <a:lnTo>
                    <a:pt x="48" y="141"/>
                  </a:lnTo>
                  <a:lnTo>
                    <a:pt x="59" y="145"/>
                  </a:lnTo>
                  <a:lnTo>
                    <a:pt x="85" y="145"/>
                  </a:lnTo>
                  <a:lnTo>
                    <a:pt x="99" y="141"/>
                  </a:lnTo>
                  <a:lnTo>
                    <a:pt x="110" y="136"/>
                  </a:lnTo>
                  <a:lnTo>
                    <a:pt x="119" y="128"/>
                  </a:lnTo>
                  <a:lnTo>
                    <a:pt x="130" y="119"/>
                  </a:lnTo>
                  <a:lnTo>
                    <a:pt x="136" y="107"/>
                  </a:lnTo>
                  <a:lnTo>
                    <a:pt x="141" y="97"/>
                  </a:lnTo>
                  <a:lnTo>
                    <a:pt x="144" y="86"/>
                  </a:lnTo>
                  <a:lnTo>
                    <a:pt x="144" y="71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87" name="Freeform 93"/>
            <p:cNvSpPr>
              <a:spLocks/>
            </p:cNvSpPr>
            <p:nvPr/>
          </p:nvSpPr>
          <p:spPr bwMode="auto">
            <a:xfrm>
              <a:off x="4298" y="2811"/>
              <a:ext cx="36" cy="33"/>
            </a:xfrm>
            <a:custGeom>
              <a:avLst/>
              <a:gdLst>
                <a:gd name="T0" fmla="*/ 9 w 147"/>
                <a:gd name="T1" fmla="*/ 4 h 145"/>
                <a:gd name="T2" fmla="*/ 9 w 147"/>
                <a:gd name="T3" fmla="*/ 3 h 145"/>
                <a:gd name="T4" fmla="*/ 9 w 147"/>
                <a:gd name="T5" fmla="*/ 2 h 145"/>
                <a:gd name="T6" fmla="*/ 8 w 147"/>
                <a:gd name="T7" fmla="*/ 2 h 145"/>
                <a:gd name="T8" fmla="*/ 8 w 147"/>
                <a:gd name="T9" fmla="*/ 1 h 145"/>
                <a:gd name="T10" fmla="*/ 7 w 147"/>
                <a:gd name="T11" fmla="*/ 1 h 145"/>
                <a:gd name="T12" fmla="*/ 7 w 147"/>
                <a:gd name="T13" fmla="*/ 0 h 145"/>
                <a:gd name="T14" fmla="*/ 6 w 147"/>
                <a:gd name="T15" fmla="*/ 0 h 145"/>
                <a:gd name="T16" fmla="*/ 5 w 147"/>
                <a:gd name="T17" fmla="*/ 0 h 145"/>
                <a:gd name="T18" fmla="*/ 3 w 147"/>
                <a:gd name="T19" fmla="*/ 0 h 145"/>
                <a:gd name="T20" fmla="*/ 3 w 147"/>
                <a:gd name="T21" fmla="*/ 0 h 145"/>
                <a:gd name="T22" fmla="*/ 2 w 147"/>
                <a:gd name="T23" fmla="*/ 0 h 145"/>
                <a:gd name="T24" fmla="*/ 1 w 147"/>
                <a:gd name="T25" fmla="*/ 1 h 145"/>
                <a:gd name="T26" fmla="*/ 1 w 147"/>
                <a:gd name="T27" fmla="*/ 1 h 145"/>
                <a:gd name="T28" fmla="*/ 1 w 147"/>
                <a:gd name="T29" fmla="*/ 2 h 145"/>
                <a:gd name="T30" fmla="*/ 0 w 147"/>
                <a:gd name="T31" fmla="*/ 2 h 145"/>
                <a:gd name="T32" fmla="*/ 0 w 147"/>
                <a:gd name="T33" fmla="*/ 3 h 145"/>
                <a:gd name="T34" fmla="*/ 0 w 147"/>
                <a:gd name="T35" fmla="*/ 4 h 145"/>
                <a:gd name="T36" fmla="*/ 0 w 147"/>
                <a:gd name="T37" fmla="*/ 5 h 145"/>
                <a:gd name="T38" fmla="*/ 0 w 147"/>
                <a:gd name="T39" fmla="*/ 5 h 145"/>
                <a:gd name="T40" fmla="*/ 1 w 147"/>
                <a:gd name="T41" fmla="*/ 5 h 145"/>
                <a:gd name="T42" fmla="*/ 1 w 147"/>
                <a:gd name="T43" fmla="*/ 6 h 145"/>
                <a:gd name="T44" fmla="*/ 1 w 147"/>
                <a:gd name="T45" fmla="*/ 7 h 145"/>
                <a:gd name="T46" fmla="*/ 2 w 147"/>
                <a:gd name="T47" fmla="*/ 7 h 145"/>
                <a:gd name="T48" fmla="*/ 3 w 147"/>
                <a:gd name="T49" fmla="*/ 7 h 145"/>
                <a:gd name="T50" fmla="*/ 3 w 147"/>
                <a:gd name="T51" fmla="*/ 8 h 145"/>
                <a:gd name="T52" fmla="*/ 5 w 147"/>
                <a:gd name="T53" fmla="*/ 8 h 145"/>
                <a:gd name="T54" fmla="*/ 6 w 147"/>
                <a:gd name="T55" fmla="*/ 7 h 145"/>
                <a:gd name="T56" fmla="*/ 7 w 147"/>
                <a:gd name="T57" fmla="*/ 7 h 145"/>
                <a:gd name="T58" fmla="*/ 7 w 147"/>
                <a:gd name="T59" fmla="*/ 7 h 145"/>
                <a:gd name="T60" fmla="*/ 8 w 147"/>
                <a:gd name="T61" fmla="*/ 6 h 145"/>
                <a:gd name="T62" fmla="*/ 8 w 147"/>
                <a:gd name="T63" fmla="*/ 5 h 145"/>
                <a:gd name="T64" fmla="*/ 9 w 147"/>
                <a:gd name="T65" fmla="*/ 5 h 145"/>
                <a:gd name="T66" fmla="*/ 9 w 147"/>
                <a:gd name="T67" fmla="*/ 5 h 145"/>
                <a:gd name="T68" fmla="*/ 9 w 147"/>
                <a:gd name="T69" fmla="*/ 4 h 14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47" h="145">
                  <a:moveTo>
                    <a:pt x="147" y="71"/>
                  </a:moveTo>
                  <a:lnTo>
                    <a:pt x="144" y="60"/>
                  </a:lnTo>
                  <a:lnTo>
                    <a:pt x="141" y="46"/>
                  </a:lnTo>
                  <a:lnTo>
                    <a:pt x="135" y="35"/>
                  </a:lnTo>
                  <a:lnTo>
                    <a:pt x="129" y="25"/>
                  </a:lnTo>
                  <a:lnTo>
                    <a:pt x="121" y="17"/>
                  </a:lnTo>
                  <a:lnTo>
                    <a:pt x="110" y="9"/>
                  </a:lnTo>
                  <a:lnTo>
                    <a:pt x="99" y="4"/>
                  </a:lnTo>
                  <a:lnTo>
                    <a:pt x="87" y="0"/>
                  </a:lnTo>
                  <a:lnTo>
                    <a:pt x="59" y="0"/>
                  </a:lnTo>
                  <a:lnTo>
                    <a:pt x="48" y="4"/>
                  </a:lnTo>
                  <a:lnTo>
                    <a:pt x="36" y="9"/>
                  </a:lnTo>
                  <a:lnTo>
                    <a:pt x="25" y="17"/>
                  </a:lnTo>
                  <a:lnTo>
                    <a:pt x="17" y="25"/>
                  </a:lnTo>
                  <a:lnTo>
                    <a:pt x="11" y="35"/>
                  </a:lnTo>
                  <a:lnTo>
                    <a:pt x="5" y="46"/>
                  </a:lnTo>
                  <a:lnTo>
                    <a:pt x="3" y="60"/>
                  </a:lnTo>
                  <a:lnTo>
                    <a:pt x="0" y="71"/>
                  </a:lnTo>
                  <a:lnTo>
                    <a:pt x="3" y="86"/>
                  </a:lnTo>
                  <a:lnTo>
                    <a:pt x="5" y="97"/>
                  </a:lnTo>
                  <a:lnTo>
                    <a:pt x="11" y="107"/>
                  </a:lnTo>
                  <a:lnTo>
                    <a:pt x="17" y="119"/>
                  </a:lnTo>
                  <a:lnTo>
                    <a:pt x="25" y="128"/>
                  </a:lnTo>
                  <a:lnTo>
                    <a:pt x="36" y="136"/>
                  </a:lnTo>
                  <a:lnTo>
                    <a:pt x="48" y="141"/>
                  </a:lnTo>
                  <a:lnTo>
                    <a:pt x="59" y="145"/>
                  </a:lnTo>
                  <a:lnTo>
                    <a:pt x="87" y="145"/>
                  </a:lnTo>
                  <a:lnTo>
                    <a:pt x="99" y="141"/>
                  </a:lnTo>
                  <a:lnTo>
                    <a:pt x="110" y="136"/>
                  </a:lnTo>
                  <a:lnTo>
                    <a:pt x="121" y="128"/>
                  </a:lnTo>
                  <a:lnTo>
                    <a:pt x="129" y="119"/>
                  </a:lnTo>
                  <a:lnTo>
                    <a:pt x="135" y="107"/>
                  </a:lnTo>
                  <a:lnTo>
                    <a:pt x="141" y="97"/>
                  </a:lnTo>
                  <a:lnTo>
                    <a:pt x="144" y="86"/>
                  </a:lnTo>
                  <a:lnTo>
                    <a:pt x="147" y="71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88" name="Freeform 94"/>
            <p:cNvSpPr>
              <a:spLocks/>
            </p:cNvSpPr>
            <p:nvPr/>
          </p:nvSpPr>
          <p:spPr bwMode="auto">
            <a:xfrm>
              <a:off x="4418" y="2811"/>
              <a:ext cx="36" cy="33"/>
            </a:xfrm>
            <a:custGeom>
              <a:avLst/>
              <a:gdLst>
                <a:gd name="T0" fmla="*/ 9 w 146"/>
                <a:gd name="T1" fmla="*/ 4 h 145"/>
                <a:gd name="T2" fmla="*/ 9 w 146"/>
                <a:gd name="T3" fmla="*/ 3 h 145"/>
                <a:gd name="T4" fmla="*/ 9 w 146"/>
                <a:gd name="T5" fmla="*/ 2 h 145"/>
                <a:gd name="T6" fmla="*/ 8 w 146"/>
                <a:gd name="T7" fmla="*/ 2 h 145"/>
                <a:gd name="T8" fmla="*/ 8 w 146"/>
                <a:gd name="T9" fmla="*/ 1 h 145"/>
                <a:gd name="T10" fmla="*/ 7 w 146"/>
                <a:gd name="T11" fmla="*/ 1 h 145"/>
                <a:gd name="T12" fmla="*/ 7 w 146"/>
                <a:gd name="T13" fmla="*/ 0 h 145"/>
                <a:gd name="T14" fmla="*/ 6 w 146"/>
                <a:gd name="T15" fmla="*/ 0 h 145"/>
                <a:gd name="T16" fmla="*/ 5 w 146"/>
                <a:gd name="T17" fmla="*/ 0 h 145"/>
                <a:gd name="T18" fmla="*/ 4 w 146"/>
                <a:gd name="T19" fmla="*/ 0 h 145"/>
                <a:gd name="T20" fmla="*/ 3 w 146"/>
                <a:gd name="T21" fmla="*/ 0 h 145"/>
                <a:gd name="T22" fmla="*/ 2 w 146"/>
                <a:gd name="T23" fmla="*/ 0 h 145"/>
                <a:gd name="T24" fmla="*/ 1 w 146"/>
                <a:gd name="T25" fmla="*/ 1 h 145"/>
                <a:gd name="T26" fmla="*/ 1 w 146"/>
                <a:gd name="T27" fmla="*/ 1 h 145"/>
                <a:gd name="T28" fmla="*/ 1 w 146"/>
                <a:gd name="T29" fmla="*/ 2 h 145"/>
                <a:gd name="T30" fmla="*/ 0 w 146"/>
                <a:gd name="T31" fmla="*/ 2 h 145"/>
                <a:gd name="T32" fmla="*/ 0 w 146"/>
                <a:gd name="T33" fmla="*/ 3 h 145"/>
                <a:gd name="T34" fmla="*/ 0 w 146"/>
                <a:gd name="T35" fmla="*/ 5 h 145"/>
                <a:gd name="T36" fmla="*/ 0 w 146"/>
                <a:gd name="T37" fmla="*/ 5 h 145"/>
                <a:gd name="T38" fmla="*/ 1 w 146"/>
                <a:gd name="T39" fmla="*/ 5 h 145"/>
                <a:gd name="T40" fmla="*/ 1 w 146"/>
                <a:gd name="T41" fmla="*/ 6 h 145"/>
                <a:gd name="T42" fmla="*/ 1 w 146"/>
                <a:gd name="T43" fmla="*/ 7 h 145"/>
                <a:gd name="T44" fmla="*/ 2 w 146"/>
                <a:gd name="T45" fmla="*/ 7 h 145"/>
                <a:gd name="T46" fmla="*/ 3 w 146"/>
                <a:gd name="T47" fmla="*/ 7 h 145"/>
                <a:gd name="T48" fmla="*/ 4 w 146"/>
                <a:gd name="T49" fmla="*/ 8 h 145"/>
                <a:gd name="T50" fmla="*/ 5 w 146"/>
                <a:gd name="T51" fmla="*/ 8 h 145"/>
                <a:gd name="T52" fmla="*/ 6 w 146"/>
                <a:gd name="T53" fmla="*/ 7 h 145"/>
                <a:gd name="T54" fmla="*/ 7 w 146"/>
                <a:gd name="T55" fmla="*/ 7 h 145"/>
                <a:gd name="T56" fmla="*/ 7 w 146"/>
                <a:gd name="T57" fmla="*/ 7 h 145"/>
                <a:gd name="T58" fmla="*/ 8 w 146"/>
                <a:gd name="T59" fmla="*/ 6 h 145"/>
                <a:gd name="T60" fmla="*/ 8 w 146"/>
                <a:gd name="T61" fmla="*/ 5 h 145"/>
                <a:gd name="T62" fmla="*/ 9 w 146"/>
                <a:gd name="T63" fmla="*/ 5 h 145"/>
                <a:gd name="T64" fmla="*/ 9 w 146"/>
                <a:gd name="T65" fmla="*/ 5 h 145"/>
                <a:gd name="T66" fmla="*/ 9 w 146"/>
                <a:gd name="T67" fmla="*/ 4 h 14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46" h="145">
                  <a:moveTo>
                    <a:pt x="146" y="71"/>
                  </a:moveTo>
                  <a:lnTo>
                    <a:pt x="144" y="60"/>
                  </a:lnTo>
                  <a:lnTo>
                    <a:pt x="141" y="46"/>
                  </a:lnTo>
                  <a:lnTo>
                    <a:pt x="135" y="35"/>
                  </a:lnTo>
                  <a:lnTo>
                    <a:pt x="129" y="25"/>
                  </a:lnTo>
                  <a:lnTo>
                    <a:pt x="118" y="17"/>
                  </a:lnTo>
                  <a:lnTo>
                    <a:pt x="110" y="9"/>
                  </a:lnTo>
                  <a:lnTo>
                    <a:pt x="99" y="4"/>
                  </a:lnTo>
                  <a:lnTo>
                    <a:pt x="87" y="0"/>
                  </a:lnTo>
                  <a:lnTo>
                    <a:pt x="59" y="0"/>
                  </a:lnTo>
                  <a:lnTo>
                    <a:pt x="47" y="4"/>
                  </a:lnTo>
                  <a:lnTo>
                    <a:pt x="36" y="9"/>
                  </a:lnTo>
                  <a:lnTo>
                    <a:pt x="25" y="17"/>
                  </a:lnTo>
                  <a:lnTo>
                    <a:pt x="17" y="25"/>
                  </a:lnTo>
                  <a:lnTo>
                    <a:pt x="11" y="35"/>
                  </a:lnTo>
                  <a:lnTo>
                    <a:pt x="5" y="46"/>
                  </a:lnTo>
                  <a:lnTo>
                    <a:pt x="0" y="60"/>
                  </a:lnTo>
                  <a:lnTo>
                    <a:pt x="0" y="86"/>
                  </a:lnTo>
                  <a:lnTo>
                    <a:pt x="5" y="97"/>
                  </a:lnTo>
                  <a:lnTo>
                    <a:pt x="11" y="107"/>
                  </a:lnTo>
                  <a:lnTo>
                    <a:pt x="17" y="119"/>
                  </a:lnTo>
                  <a:lnTo>
                    <a:pt x="25" y="128"/>
                  </a:lnTo>
                  <a:lnTo>
                    <a:pt x="36" y="136"/>
                  </a:lnTo>
                  <a:lnTo>
                    <a:pt x="47" y="141"/>
                  </a:lnTo>
                  <a:lnTo>
                    <a:pt x="59" y="145"/>
                  </a:lnTo>
                  <a:lnTo>
                    <a:pt x="87" y="145"/>
                  </a:lnTo>
                  <a:lnTo>
                    <a:pt x="99" y="141"/>
                  </a:lnTo>
                  <a:lnTo>
                    <a:pt x="110" y="136"/>
                  </a:lnTo>
                  <a:lnTo>
                    <a:pt x="118" y="128"/>
                  </a:lnTo>
                  <a:lnTo>
                    <a:pt x="129" y="119"/>
                  </a:lnTo>
                  <a:lnTo>
                    <a:pt x="135" y="107"/>
                  </a:lnTo>
                  <a:lnTo>
                    <a:pt x="141" y="97"/>
                  </a:lnTo>
                  <a:lnTo>
                    <a:pt x="144" y="86"/>
                  </a:lnTo>
                  <a:lnTo>
                    <a:pt x="146" y="71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9120" name="Rectangle 95"/>
          <p:cNvSpPr>
            <a:spLocks noChangeArrowheads="1"/>
          </p:cNvSpPr>
          <p:nvPr/>
        </p:nvSpPr>
        <p:spPr bwMode="auto">
          <a:xfrm>
            <a:off x="5678618" y="2683372"/>
            <a:ext cx="276357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1044575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700">
                <a:solidFill>
                  <a:schemeClr val="tx1"/>
                </a:solidFill>
                <a:latin typeface="Verdana" pitchFamily="34" charset="0"/>
              </a:defRPr>
            </a:lvl1pPr>
            <a:lvl2pPr marL="652463" indent="-327025" defTabSz="1044575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306513" indent="-261938" defTabSz="1044575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700">
                <a:solidFill>
                  <a:schemeClr val="tx1"/>
                </a:solidFill>
                <a:latin typeface="Verdana" pitchFamily="34" charset="0"/>
              </a:defRPr>
            </a:lvl3pPr>
            <a:lvl4pPr marL="1958975" indent="-261938" defTabSz="1044575">
              <a:spcBef>
                <a:spcPct val="20000"/>
              </a:spcBef>
              <a:buClr>
                <a:schemeClr val="tx2"/>
              </a:buClr>
              <a:buChar char="•"/>
              <a:defRPr sz="2300">
                <a:solidFill>
                  <a:schemeClr val="tx1"/>
                </a:solidFill>
                <a:latin typeface="Verdana" pitchFamily="34" charset="0"/>
              </a:defRPr>
            </a:lvl4pPr>
            <a:lvl5pPr marL="2613025" indent="-260350" defTabSz="1044575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5pPr>
            <a:lvl6pPr marL="30702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6pPr>
            <a:lvl7pPr marL="35274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7pPr>
            <a:lvl8pPr marL="39846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8pPr>
            <a:lvl9pPr marL="44418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>
                <a:latin typeface="Arial" pitchFamily="34" charset="0"/>
              </a:rPr>
              <a:t>Product-limit estimate curve</a:t>
            </a:r>
          </a:p>
        </p:txBody>
      </p:sp>
      <p:sp>
        <p:nvSpPr>
          <p:cNvPr id="89121" name="Rectangle 96"/>
          <p:cNvSpPr>
            <a:spLocks noChangeArrowheads="1"/>
          </p:cNvSpPr>
          <p:nvPr/>
        </p:nvSpPr>
        <p:spPr bwMode="auto">
          <a:xfrm>
            <a:off x="5679379" y="2948286"/>
            <a:ext cx="227786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1044575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700">
                <a:solidFill>
                  <a:schemeClr val="tx1"/>
                </a:solidFill>
                <a:latin typeface="Verdana" pitchFamily="34" charset="0"/>
              </a:defRPr>
            </a:lvl1pPr>
            <a:lvl2pPr marL="652463" indent="-327025" defTabSz="1044575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306513" indent="-261938" defTabSz="1044575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700">
                <a:solidFill>
                  <a:schemeClr val="tx1"/>
                </a:solidFill>
                <a:latin typeface="Verdana" pitchFamily="34" charset="0"/>
              </a:defRPr>
            </a:lvl3pPr>
            <a:lvl4pPr marL="1958975" indent="-261938" defTabSz="1044575">
              <a:spcBef>
                <a:spcPct val="20000"/>
              </a:spcBef>
              <a:buClr>
                <a:schemeClr val="tx2"/>
              </a:buClr>
              <a:buChar char="•"/>
              <a:defRPr sz="2300">
                <a:solidFill>
                  <a:schemeClr val="tx1"/>
                </a:solidFill>
                <a:latin typeface="Verdana" pitchFamily="34" charset="0"/>
              </a:defRPr>
            </a:lvl4pPr>
            <a:lvl5pPr marL="2613025" indent="-260350" defTabSz="1044575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5pPr>
            <a:lvl6pPr marL="30702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6pPr>
            <a:lvl7pPr marL="35274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7pPr>
            <a:lvl8pPr marL="39846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8pPr>
            <a:lvl9pPr marL="44418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>
                <a:latin typeface="Arial" pitchFamily="34" charset="0"/>
              </a:rPr>
              <a:t>Censored observations</a:t>
            </a:r>
          </a:p>
        </p:txBody>
      </p:sp>
      <p:sp>
        <p:nvSpPr>
          <p:cNvPr id="89122" name="Line 97"/>
          <p:cNvSpPr>
            <a:spLocks noChangeShapeType="1"/>
          </p:cNvSpPr>
          <p:nvPr/>
        </p:nvSpPr>
        <p:spPr bwMode="auto">
          <a:xfrm>
            <a:off x="5128948" y="2800945"/>
            <a:ext cx="411427" cy="1489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010" tIns="40005" rIns="80010" bIns="40005"/>
          <a:lstStyle/>
          <a:p>
            <a:endParaRPr lang="en-US"/>
          </a:p>
        </p:txBody>
      </p:sp>
      <p:grpSp>
        <p:nvGrpSpPr>
          <p:cNvPr id="89123" name="Group 98"/>
          <p:cNvGrpSpPr>
            <a:grpSpLocks/>
          </p:cNvGrpSpPr>
          <p:nvPr/>
        </p:nvGrpSpPr>
        <p:grpSpPr bwMode="auto">
          <a:xfrm>
            <a:off x="5165990" y="3042047"/>
            <a:ext cx="384968" cy="50602"/>
            <a:chOff x="2225" y="1620"/>
            <a:chExt cx="243" cy="35"/>
          </a:xfrm>
        </p:grpSpPr>
        <p:sp>
          <p:nvSpPr>
            <p:cNvPr id="89128" name="Freeform 99"/>
            <p:cNvSpPr>
              <a:spLocks/>
            </p:cNvSpPr>
            <p:nvPr/>
          </p:nvSpPr>
          <p:spPr bwMode="auto">
            <a:xfrm>
              <a:off x="2225" y="1620"/>
              <a:ext cx="36" cy="35"/>
            </a:xfrm>
            <a:custGeom>
              <a:avLst/>
              <a:gdLst>
                <a:gd name="T0" fmla="*/ 9 w 145"/>
                <a:gd name="T1" fmla="*/ 4 h 143"/>
                <a:gd name="T2" fmla="*/ 9 w 145"/>
                <a:gd name="T3" fmla="*/ 3 h 143"/>
                <a:gd name="T4" fmla="*/ 9 w 145"/>
                <a:gd name="T5" fmla="*/ 3 h 143"/>
                <a:gd name="T6" fmla="*/ 8 w 145"/>
                <a:gd name="T7" fmla="*/ 2 h 143"/>
                <a:gd name="T8" fmla="*/ 8 w 145"/>
                <a:gd name="T9" fmla="*/ 1 h 143"/>
                <a:gd name="T10" fmla="*/ 7 w 145"/>
                <a:gd name="T11" fmla="*/ 1 h 143"/>
                <a:gd name="T12" fmla="*/ 7 w 145"/>
                <a:gd name="T13" fmla="*/ 0 h 143"/>
                <a:gd name="T14" fmla="*/ 6 w 145"/>
                <a:gd name="T15" fmla="*/ 0 h 143"/>
                <a:gd name="T16" fmla="*/ 5 w 145"/>
                <a:gd name="T17" fmla="*/ 0 h 143"/>
                <a:gd name="T18" fmla="*/ 4 w 145"/>
                <a:gd name="T19" fmla="*/ 0 h 143"/>
                <a:gd name="T20" fmla="*/ 3 w 145"/>
                <a:gd name="T21" fmla="*/ 0 h 143"/>
                <a:gd name="T22" fmla="*/ 2 w 145"/>
                <a:gd name="T23" fmla="*/ 0 h 143"/>
                <a:gd name="T24" fmla="*/ 2 w 145"/>
                <a:gd name="T25" fmla="*/ 1 h 143"/>
                <a:gd name="T26" fmla="*/ 1 w 145"/>
                <a:gd name="T27" fmla="*/ 1 h 143"/>
                <a:gd name="T28" fmla="*/ 0 w 145"/>
                <a:gd name="T29" fmla="*/ 2 h 143"/>
                <a:gd name="T30" fmla="*/ 0 w 145"/>
                <a:gd name="T31" fmla="*/ 3 h 143"/>
                <a:gd name="T32" fmla="*/ 0 w 145"/>
                <a:gd name="T33" fmla="*/ 3 h 143"/>
                <a:gd name="T34" fmla="*/ 0 w 145"/>
                <a:gd name="T35" fmla="*/ 5 h 143"/>
                <a:gd name="T36" fmla="*/ 0 w 145"/>
                <a:gd name="T37" fmla="*/ 6 h 143"/>
                <a:gd name="T38" fmla="*/ 0 w 145"/>
                <a:gd name="T39" fmla="*/ 6 h 143"/>
                <a:gd name="T40" fmla="*/ 1 w 145"/>
                <a:gd name="T41" fmla="*/ 7 h 143"/>
                <a:gd name="T42" fmla="*/ 2 w 145"/>
                <a:gd name="T43" fmla="*/ 8 h 143"/>
                <a:gd name="T44" fmla="*/ 2 w 145"/>
                <a:gd name="T45" fmla="*/ 8 h 143"/>
                <a:gd name="T46" fmla="*/ 3 w 145"/>
                <a:gd name="T47" fmla="*/ 8 h 143"/>
                <a:gd name="T48" fmla="*/ 4 w 145"/>
                <a:gd name="T49" fmla="*/ 9 h 143"/>
                <a:gd name="T50" fmla="*/ 5 w 145"/>
                <a:gd name="T51" fmla="*/ 9 h 143"/>
                <a:gd name="T52" fmla="*/ 6 w 145"/>
                <a:gd name="T53" fmla="*/ 8 h 143"/>
                <a:gd name="T54" fmla="*/ 7 w 145"/>
                <a:gd name="T55" fmla="*/ 8 h 143"/>
                <a:gd name="T56" fmla="*/ 7 w 145"/>
                <a:gd name="T57" fmla="*/ 8 h 143"/>
                <a:gd name="T58" fmla="*/ 8 w 145"/>
                <a:gd name="T59" fmla="*/ 7 h 143"/>
                <a:gd name="T60" fmla="*/ 8 w 145"/>
                <a:gd name="T61" fmla="*/ 6 h 143"/>
                <a:gd name="T62" fmla="*/ 9 w 145"/>
                <a:gd name="T63" fmla="*/ 6 h 143"/>
                <a:gd name="T64" fmla="*/ 9 w 145"/>
                <a:gd name="T65" fmla="*/ 5 h 143"/>
                <a:gd name="T66" fmla="*/ 9 w 145"/>
                <a:gd name="T67" fmla="*/ 4 h 14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45" h="143">
                  <a:moveTo>
                    <a:pt x="145" y="71"/>
                  </a:moveTo>
                  <a:lnTo>
                    <a:pt x="145" y="59"/>
                  </a:lnTo>
                  <a:lnTo>
                    <a:pt x="141" y="44"/>
                  </a:lnTo>
                  <a:lnTo>
                    <a:pt x="137" y="33"/>
                  </a:lnTo>
                  <a:lnTo>
                    <a:pt x="128" y="25"/>
                  </a:lnTo>
                  <a:lnTo>
                    <a:pt x="120" y="16"/>
                  </a:lnTo>
                  <a:lnTo>
                    <a:pt x="111" y="8"/>
                  </a:lnTo>
                  <a:lnTo>
                    <a:pt x="97" y="2"/>
                  </a:lnTo>
                  <a:lnTo>
                    <a:pt x="86" y="0"/>
                  </a:lnTo>
                  <a:lnTo>
                    <a:pt x="60" y="0"/>
                  </a:lnTo>
                  <a:lnTo>
                    <a:pt x="49" y="2"/>
                  </a:lnTo>
                  <a:lnTo>
                    <a:pt x="38" y="8"/>
                  </a:lnTo>
                  <a:lnTo>
                    <a:pt x="27" y="16"/>
                  </a:lnTo>
                  <a:lnTo>
                    <a:pt x="17" y="25"/>
                  </a:lnTo>
                  <a:lnTo>
                    <a:pt x="9" y="33"/>
                  </a:lnTo>
                  <a:lnTo>
                    <a:pt x="4" y="44"/>
                  </a:lnTo>
                  <a:lnTo>
                    <a:pt x="0" y="59"/>
                  </a:lnTo>
                  <a:lnTo>
                    <a:pt x="0" y="84"/>
                  </a:lnTo>
                  <a:lnTo>
                    <a:pt x="4" y="96"/>
                  </a:lnTo>
                  <a:lnTo>
                    <a:pt x="9" y="107"/>
                  </a:lnTo>
                  <a:lnTo>
                    <a:pt x="17" y="118"/>
                  </a:lnTo>
                  <a:lnTo>
                    <a:pt x="27" y="126"/>
                  </a:lnTo>
                  <a:lnTo>
                    <a:pt x="38" y="135"/>
                  </a:lnTo>
                  <a:lnTo>
                    <a:pt x="49" y="138"/>
                  </a:lnTo>
                  <a:lnTo>
                    <a:pt x="60" y="143"/>
                  </a:lnTo>
                  <a:lnTo>
                    <a:pt x="86" y="143"/>
                  </a:lnTo>
                  <a:lnTo>
                    <a:pt x="97" y="138"/>
                  </a:lnTo>
                  <a:lnTo>
                    <a:pt x="111" y="135"/>
                  </a:lnTo>
                  <a:lnTo>
                    <a:pt x="120" y="126"/>
                  </a:lnTo>
                  <a:lnTo>
                    <a:pt x="128" y="118"/>
                  </a:lnTo>
                  <a:lnTo>
                    <a:pt x="137" y="107"/>
                  </a:lnTo>
                  <a:lnTo>
                    <a:pt x="141" y="96"/>
                  </a:lnTo>
                  <a:lnTo>
                    <a:pt x="145" y="84"/>
                  </a:lnTo>
                  <a:lnTo>
                    <a:pt x="145" y="71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29" name="Freeform 100"/>
            <p:cNvSpPr>
              <a:spLocks/>
            </p:cNvSpPr>
            <p:nvPr/>
          </p:nvSpPr>
          <p:spPr bwMode="auto">
            <a:xfrm>
              <a:off x="2328" y="1620"/>
              <a:ext cx="36" cy="35"/>
            </a:xfrm>
            <a:custGeom>
              <a:avLst/>
              <a:gdLst>
                <a:gd name="T0" fmla="*/ 9 w 147"/>
                <a:gd name="T1" fmla="*/ 4 h 143"/>
                <a:gd name="T2" fmla="*/ 9 w 147"/>
                <a:gd name="T3" fmla="*/ 3 h 143"/>
                <a:gd name="T4" fmla="*/ 9 w 147"/>
                <a:gd name="T5" fmla="*/ 3 h 143"/>
                <a:gd name="T6" fmla="*/ 8 w 147"/>
                <a:gd name="T7" fmla="*/ 2 h 143"/>
                <a:gd name="T8" fmla="*/ 8 w 147"/>
                <a:gd name="T9" fmla="*/ 1 h 143"/>
                <a:gd name="T10" fmla="*/ 7 w 147"/>
                <a:gd name="T11" fmla="*/ 1 h 143"/>
                <a:gd name="T12" fmla="*/ 7 w 147"/>
                <a:gd name="T13" fmla="*/ 0 h 143"/>
                <a:gd name="T14" fmla="*/ 6 w 147"/>
                <a:gd name="T15" fmla="*/ 0 h 143"/>
                <a:gd name="T16" fmla="*/ 5 w 147"/>
                <a:gd name="T17" fmla="*/ 0 h 143"/>
                <a:gd name="T18" fmla="*/ 3 w 147"/>
                <a:gd name="T19" fmla="*/ 0 h 143"/>
                <a:gd name="T20" fmla="*/ 3 w 147"/>
                <a:gd name="T21" fmla="*/ 0 h 143"/>
                <a:gd name="T22" fmla="*/ 2 w 147"/>
                <a:gd name="T23" fmla="*/ 0 h 143"/>
                <a:gd name="T24" fmla="*/ 2 w 147"/>
                <a:gd name="T25" fmla="*/ 1 h 143"/>
                <a:gd name="T26" fmla="*/ 1 w 147"/>
                <a:gd name="T27" fmla="*/ 1 h 143"/>
                <a:gd name="T28" fmla="*/ 1 w 147"/>
                <a:gd name="T29" fmla="*/ 2 h 143"/>
                <a:gd name="T30" fmla="*/ 0 w 147"/>
                <a:gd name="T31" fmla="*/ 3 h 143"/>
                <a:gd name="T32" fmla="*/ 0 w 147"/>
                <a:gd name="T33" fmla="*/ 3 h 143"/>
                <a:gd name="T34" fmla="*/ 0 w 147"/>
                <a:gd name="T35" fmla="*/ 4 h 143"/>
                <a:gd name="T36" fmla="*/ 0 w 147"/>
                <a:gd name="T37" fmla="*/ 5 h 143"/>
                <a:gd name="T38" fmla="*/ 0 w 147"/>
                <a:gd name="T39" fmla="*/ 6 h 143"/>
                <a:gd name="T40" fmla="*/ 1 w 147"/>
                <a:gd name="T41" fmla="*/ 6 h 143"/>
                <a:gd name="T42" fmla="*/ 1 w 147"/>
                <a:gd name="T43" fmla="*/ 7 h 143"/>
                <a:gd name="T44" fmla="*/ 2 w 147"/>
                <a:gd name="T45" fmla="*/ 8 h 143"/>
                <a:gd name="T46" fmla="*/ 2 w 147"/>
                <a:gd name="T47" fmla="*/ 8 h 143"/>
                <a:gd name="T48" fmla="*/ 3 w 147"/>
                <a:gd name="T49" fmla="*/ 8 h 143"/>
                <a:gd name="T50" fmla="*/ 3 w 147"/>
                <a:gd name="T51" fmla="*/ 9 h 143"/>
                <a:gd name="T52" fmla="*/ 5 w 147"/>
                <a:gd name="T53" fmla="*/ 9 h 143"/>
                <a:gd name="T54" fmla="*/ 6 w 147"/>
                <a:gd name="T55" fmla="*/ 8 h 143"/>
                <a:gd name="T56" fmla="*/ 7 w 147"/>
                <a:gd name="T57" fmla="*/ 8 h 143"/>
                <a:gd name="T58" fmla="*/ 7 w 147"/>
                <a:gd name="T59" fmla="*/ 8 h 143"/>
                <a:gd name="T60" fmla="*/ 8 w 147"/>
                <a:gd name="T61" fmla="*/ 7 h 143"/>
                <a:gd name="T62" fmla="*/ 8 w 147"/>
                <a:gd name="T63" fmla="*/ 6 h 143"/>
                <a:gd name="T64" fmla="*/ 9 w 147"/>
                <a:gd name="T65" fmla="*/ 6 h 143"/>
                <a:gd name="T66" fmla="*/ 9 w 147"/>
                <a:gd name="T67" fmla="*/ 5 h 143"/>
                <a:gd name="T68" fmla="*/ 9 w 147"/>
                <a:gd name="T69" fmla="*/ 4 h 1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47" h="143">
                  <a:moveTo>
                    <a:pt x="147" y="71"/>
                  </a:moveTo>
                  <a:lnTo>
                    <a:pt x="147" y="59"/>
                  </a:lnTo>
                  <a:lnTo>
                    <a:pt x="141" y="44"/>
                  </a:lnTo>
                  <a:lnTo>
                    <a:pt x="136" y="33"/>
                  </a:lnTo>
                  <a:lnTo>
                    <a:pt x="130" y="25"/>
                  </a:lnTo>
                  <a:lnTo>
                    <a:pt x="122" y="16"/>
                  </a:lnTo>
                  <a:lnTo>
                    <a:pt x="111" y="8"/>
                  </a:lnTo>
                  <a:lnTo>
                    <a:pt x="99" y="2"/>
                  </a:lnTo>
                  <a:lnTo>
                    <a:pt x="88" y="0"/>
                  </a:lnTo>
                  <a:lnTo>
                    <a:pt x="59" y="0"/>
                  </a:lnTo>
                  <a:lnTo>
                    <a:pt x="48" y="2"/>
                  </a:lnTo>
                  <a:lnTo>
                    <a:pt x="37" y="8"/>
                  </a:lnTo>
                  <a:lnTo>
                    <a:pt x="29" y="16"/>
                  </a:lnTo>
                  <a:lnTo>
                    <a:pt x="17" y="25"/>
                  </a:lnTo>
                  <a:lnTo>
                    <a:pt x="12" y="33"/>
                  </a:lnTo>
                  <a:lnTo>
                    <a:pt x="6" y="44"/>
                  </a:lnTo>
                  <a:lnTo>
                    <a:pt x="3" y="59"/>
                  </a:lnTo>
                  <a:lnTo>
                    <a:pt x="0" y="71"/>
                  </a:lnTo>
                  <a:lnTo>
                    <a:pt x="3" y="84"/>
                  </a:lnTo>
                  <a:lnTo>
                    <a:pt x="6" y="96"/>
                  </a:lnTo>
                  <a:lnTo>
                    <a:pt x="12" y="107"/>
                  </a:lnTo>
                  <a:lnTo>
                    <a:pt x="17" y="118"/>
                  </a:lnTo>
                  <a:lnTo>
                    <a:pt x="29" y="126"/>
                  </a:lnTo>
                  <a:lnTo>
                    <a:pt x="37" y="135"/>
                  </a:lnTo>
                  <a:lnTo>
                    <a:pt x="48" y="138"/>
                  </a:lnTo>
                  <a:lnTo>
                    <a:pt x="59" y="143"/>
                  </a:lnTo>
                  <a:lnTo>
                    <a:pt x="88" y="143"/>
                  </a:lnTo>
                  <a:lnTo>
                    <a:pt x="99" y="138"/>
                  </a:lnTo>
                  <a:lnTo>
                    <a:pt x="111" y="135"/>
                  </a:lnTo>
                  <a:lnTo>
                    <a:pt x="122" y="126"/>
                  </a:lnTo>
                  <a:lnTo>
                    <a:pt x="130" y="118"/>
                  </a:lnTo>
                  <a:lnTo>
                    <a:pt x="136" y="107"/>
                  </a:lnTo>
                  <a:lnTo>
                    <a:pt x="141" y="96"/>
                  </a:lnTo>
                  <a:lnTo>
                    <a:pt x="147" y="84"/>
                  </a:lnTo>
                  <a:lnTo>
                    <a:pt x="147" y="71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30" name="Freeform 101"/>
            <p:cNvSpPr>
              <a:spLocks/>
            </p:cNvSpPr>
            <p:nvPr/>
          </p:nvSpPr>
          <p:spPr bwMode="auto">
            <a:xfrm>
              <a:off x="2432" y="1620"/>
              <a:ext cx="36" cy="35"/>
            </a:xfrm>
            <a:custGeom>
              <a:avLst/>
              <a:gdLst>
                <a:gd name="T0" fmla="*/ 9 w 147"/>
                <a:gd name="T1" fmla="*/ 4 h 143"/>
                <a:gd name="T2" fmla="*/ 9 w 147"/>
                <a:gd name="T3" fmla="*/ 3 h 143"/>
                <a:gd name="T4" fmla="*/ 9 w 147"/>
                <a:gd name="T5" fmla="*/ 3 h 143"/>
                <a:gd name="T6" fmla="*/ 8 w 147"/>
                <a:gd name="T7" fmla="*/ 2 h 143"/>
                <a:gd name="T8" fmla="*/ 8 w 147"/>
                <a:gd name="T9" fmla="*/ 1 h 143"/>
                <a:gd name="T10" fmla="*/ 7 w 147"/>
                <a:gd name="T11" fmla="*/ 1 h 143"/>
                <a:gd name="T12" fmla="*/ 7 w 147"/>
                <a:gd name="T13" fmla="*/ 0 h 143"/>
                <a:gd name="T14" fmla="*/ 6 w 147"/>
                <a:gd name="T15" fmla="*/ 0 h 143"/>
                <a:gd name="T16" fmla="*/ 5 w 147"/>
                <a:gd name="T17" fmla="*/ 0 h 143"/>
                <a:gd name="T18" fmla="*/ 3 w 147"/>
                <a:gd name="T19" fmla="*/ 0 h 143"/>
                <a:gd name="T20" fmla="*/ 3 w 147"/>
                <a:gd name="T21" fmla="*/ 0 h 143"/>
                <a:gd name="T22" fmla="*/ 2 w 147"/>
                <a:gd name="T23" fmla="*/ 0 h 143"/>
                <a:gd name="T24" fmla="*/ 1 w 147"/>
                <a:gd name="T25" fmla="*/ 1 h 143"/>
                <a:gd name="T26" fmla="*/ 1 w 147"/>
                <a:gd name="T27" fmla="*/ 1 h 143"/>
                <a:gd name="T28" fmla="*/ 0 w 147"/>
                <a:gd name="T29" fmla="*/ 2 h 143"/>
                <a:gd name="T30" fmla="*/ 0 w 147"/>
                <a:gd name="T31" fmla="*/ 3 h 143"/>
                <a:gd name="T32" fmla="*/ 0 w 147"/>
                <a:gd name="T33" fmla="*/ 3 h 143"/>
                <a:gd name="T34" fmla="*/ 0 w 147"/>
                <a:gd name="T35" fmla="*/ 5 h 143"/>
                <a:gd name="T36" fmla="*/ 0 w 147"/>
                <a:gd name="T37" fmla="*/ 6 h 143"/>
                <a:gd name="T38" fmla="*/ 0 w 147"/>
                <a:gd name="T39" fmla="*/ 6 h 143"/>
                <a:gd name="T40" fmla="*/ 1 w 147"/>
                <a:gd name="T41" fmla="*/ 7 h 143"/>
                <a:gd name="T42" fmla="*/ 1 w 147"/>
                <a:gd name="T43" fmla="*/ 8 h 143"/>
                <a:gd name="T44" fmla="*/ 2 w 147"/>
                <a:gd name="T45" fmla="*/ 8 h 143"/>
                <a:gd name="T46" fmla="*/ 3 w 147"/>
                <a:gd name="T47" fmla="*/ 8 h 143"/>
                <a:gd name="T48" fmla="*/ 3 w 147"/>
                <a:gd name="T49" fmla="*/ 9 h 143"/>
                <a:gd name="T50" fmla="*/ 5 w 147"/>
                <a:gd name="T51" fmla="*/ 9 h 143"/>
                <a:gd name="T52" fmla="*/ 6 w 147"/>
                <a:gd name="T53" fmla="*/ 8 h 143"/>
                <a:gd name="T54" fmla="*/ 7 w 147"/>
                <a:gd name="T55" fmla="*/ 8 h 143"/>
                <a:gd name="T56" fmla="*/ 7 w 147"/>
                <a:gd name="T57" fmla="*/ 8 h 143"/>
                <a:gd name="T58" fmla="*/ 8 w 147"/>
                <a:gd name="T59" fmla="*/ 7 h 143"/>
                <a:gd name="T60" fmla="*/ 8 w 147"/>
                <a:gd name="T61" fmla="*/ 6 h 143"/>
                <a:gd name="T62" fmla="*/ 9 w 147"/>
                <a:gd name="T63" fmla="*/ 6 h 143"/>
                <a:gd name="T64" fmla="*/ 9 w 147"/>
                <a:gd name="T65" fmla="*/ 5 h 143"/>
                <a:gd name="T66" fmla="*/ 9 w 147"/>
                <a:gd name="T67" fmla="*/ 4 h 14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47" h="143">
                  <a:moveTo>
                    <a:pt x="147" y="71"/>
                  </a:moveTo>
                  <a:lnTo>
                    <a:pt x="144" y="59"/>
                  </a:lnTo>
                  <a:lnTo>
                    <a:pt x="141" y="44"/>
                  </a:lnTo>
                  <a:lnTo>
                    <a:pt x="136" y="33"/>
                  </a:lnTo>
                  <a:lnTo>
                    <a:pt x="130" y="25"/>
                  </a:lnTo>
                  <a:lnTo>
                    <a:pt x="119" y="16"/>
                  </a:lnTo>
                  <a:lnTo>
                    <a:pt x="110" y="8"/>
                  </a:lnTo>
                  <a:lnTo>
                    <a:pt x="99" y="2"/>
                  </a:lnTo>
                  <a:lnTo>
                    <a:pt x="84" y="0"/>
                  </a:lnTo>
                  <a:lnTo>
                    <a:pt x="59" y="0"/>
                  </a:lnTo>
                  <a:lnTo>
                    <a:pt x="48" y="2"/>
                  </a:lnTo>
                  <a:lnTo>
                    <a:pt x="37" y="8"/>
                  </a:lnTo>
                  <a:lnTo>
                    <a:pt x="25" y="16"/>
                  </a:lnTo>
                  <a:lnTo>
                    <a:pt x="17" y="25"/>
                  </a:lnTo>
                  <a:lnTo>
                    <a:pt x="8" y="33"/>
                  </a:lnTo>
                  <a:lnTo>
                    <a:pt x="6" y="44"/>
                  </a:lnTo>
                  <a:lnTo>
                    <a:pt x="0" y="59"/>
                  </a:lnTo>
                  <a:lnTo>
                    <a:pt x="0" y="84"/>
                  </a:lnTo>
                  <a:lnTo>
                    <a:pt x="6" y="96"/>
                  </a:lnTo>
                  <a:lnTo>
                    <a:pt x="8" y="107"/>
                  </a:lnTo>
                  <a:lnTo>
                    <a:pt x="17" y="118"/>
                  </a:lnTo>
                  <a:lnTo>
                    <a:pt x="25" y="126"/>
                  </a:lnTo>
                  <a:lnTo>
                    <a:pt x="37" y="135"/>
                  </a:lnTo>
                  <a:lnTo>
                    <a:pt x="48" y="138"/>
                  </a:lnTo>
                  <a:lnTo>
                    <a:pt x="59" y="143"/>
                  </a:lnTo>
                  <a:lnTo>
                    <a:pt x="84" y="143"/>
                  </a:lnTo>
                  <a:lnTo>
                    <a:pt x="99" y="138"/>
                  </a:lnTo>
                  <a:lnTo>
                    <a:pt x="110" y="135"/>
                  </a:lnTo>
                  <a:lnTo>
                    <a:pt x="119" y="126"/>
                  </a:lnTo>
                  <a:lnTo>
                    <a:pt x="130" y="118"/>
                  </a:lnTo>
                  <a:lnTo>
                    <a:pt x="136" y="107"/>
                  </a:lnTo>
                  <a:lnTo>
                    <a:pt x="141" y="96"/>
                  </a:lnTo>
                  <a:lnTo>
                    <a:pt x="144" y="84"/>
                  </a:lnTo>
                  <a:lnTo>
                    <a:pt x="147" y="71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9124" name="Rectangle 102"/>
          <p:cNvSpPr>
            <a:spLocks noChangeArrowheads="1"/>
          </p:cNvSpPr>
          <p:nvPr/>
        </p:nvSpPr>
        <p:spPr bwMode="auto">
          <a:xfrm>
            <a:off x="2196422" y="5640586"/>
            <a:ext cx="540071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1044575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700">
                <a:solidFill>
                  <a:schemeClr val="tx1"/>
                </a:solidFill>
                <a:latin typeface="Verdana" pitchFamily="34" charset="0"/>
              </a:defRPr>
            </a:lvl1pPr>
            <a:lvl2pPr marL="652463" indent="-327025" defTabSz="1044575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306513" indent="-261938" defTabSz="1044575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700">
                <a:solidFill>
                  <a:schemeClr val="tx1"/>
                </a:solidFill>
                <a:latin typeface="Verdana" pitchFamily="34" charset="0"/>
              </a:defRPr>
            </a:lvl3pPr>
            <a:lvl4pPr marL="1958975" indent="-261938" defTabSz="1044575">
              <a:spcBef>
                <a:spcPct val="20000"/>
              </a:spcBef>
              <a:buClr>
                <a:schemeClr val="tx2"/>
              </a:buClr>
              <a:buChar char="•"/>
              <a:defRPr sz="2300">
                <a:solidFill>
                  <a:schemeClr val="tx1"/>
                </a:solidFill>
                <a:latin typeface="Verdana" pitchFamily="34" charset="0"/>
              </a:defRPr>
            </a:lvl4pPr>
            <a:lvl5pPr marL="2613025" indent="-260350" defTabSz="1044575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5pPr>
            <a:lvl6pPr marL="30702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6pPr>
            <a:lvl7pPr marL="35274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7pPr>
            <a:lvl8pPr marL="39846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8pPr>
            <a:lvl9pPr marL="44418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1">
                <a:latin typeface="Arial" pitchFamily="34" charset="0"/>
              </a:rPr>
              <a:t>Time from start of study treatment (months) </a:t>
            </a:r>
          </a:p>
        </p:txBody>
      </p:sp>
      <p:sp>
        <p:nvSpPr>
          <p:cNvPr id="89125" name="Line 103"/>
          <p:cNvSpPr>
            <a:spLocks noChangeShapeType="1"/>
          </p:cNvSpPr>
          <p:nvPr/>
        </p:nvSpPr>
        <p:spPr bwMode="auto">
          <a:xfrm>
            <a:off x="1481667" y="3510856"/>
            <a:ext cx="3085042" cy="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8750" tIns="40950" rIns="78750" bIns="40950">
            <a:spAutoFit/>
          </a:bodyPr>
          <a:lstStyle/>
          <a:p>
            <a:endParaRPr lang="en-US"/>
          </a:p>
        </p:txBody>
      </p:sp>
      <p:sp>
        <p:nvSpPr>
          <p:cNvPr id="89126" name="Line 104"/>
          <p:cNvSpPr>
            <a:spLocks noChangeShapeType="1"/>
          </p:cNvSpPr>
          <p:nvPr/>
        </p:nvSpPr>
        <p:spPr bwMode="auto">
          <a:xfrm>
            <a:off x="4566708" y="3510856"/>
            <a:ext cx="0" cy="185291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8750" tIns="40950" rIns="78750" bIns="40950">
            <a:spAutoFit/>
          </a:bodyPr>
          <a:lstStyle/>
          <a:p>
            <a:endParaRPr lang="en-US"/>
          </a:p>
        </p:txBody>
      </p:sp>
      <p:sp>
        <p:nvSpPr>
          <p:cNvPr id="89127" name="Text Box 105"/>
          <p:cNvSpPr txBox="1">
            <a:spLocks noChangeArrowheads="1"/>
          </p:cNvSpPr>
          <p:nvPr/>
        </p:nvSpPr>
        <p:spPr bwMode="auto">
          <a:xfrm>
            <a:off x="76729" y="6597296"/>
            <a:ext cx="3868646" cy="260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9991" tIns="46796" rIns="89991" bIns="46796" anchor="b">
            <a:spAutoFit/>
          </a:bodyPr>
          <a:lstStyle>
            <a:lvl1pPr defTabSz="1044575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700">
                <a:solidFill>
                  <a:schemeClr val="tx1"/>
                </a:solidFill>
                <a:latin typeface="Verdana" pitchFamily="34" charset="0"/>
              </a:defRPr>
            </a:lvl1pPr>
            <a:lvl2pPr marL="652463" indent="-327025" defTabSz="1044575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306513" indent="-261938" defTabSz="1044575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700">
                <a:solidFill>
                  <a:schemeClr val="tx1"/>
                </a:solidFill>
                <a:latin typeface="Verdana" pitchFamily="34" charset="0"/>
              </a:defRPr>
            </a:lvl3pPr>
            <a:lvl4pPr marL="1958975" indent="-261938" defTabSz="1044575">
              <a:spcBef>
                <a:spcPct val="20000"/>
              </a:spcBef>
              <a:buClr>
                <a:schemeClr val="tx2"/>
              </a:buClr>
              <a:buChar char="•"/>
              <a:defRPr sz="2300">
                <a:solidFill>
                  <a:schemeClr val="tx1"/>
                </a:solidFill>
                <a:latin typeface="Verdana" pitchFamily="34" charset="0"/>
              </a:defRPr>
            </a:lvl4pPr>
            <a:lvl5pPr marL="2613025" indent="-260350" defTabSz="1044575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5pPr>
            <a:lvl6pPr marL="30702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6pPr>
            <a:lvl7pPr marL="35274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7pPr>
            <a:lvl8pPr marL="39846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8pPr>
            <a:lvl9pPr marL="44418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lnSpc>
                <a:spcPct val="90000"/>
              </a:lnSpc>
              <a:buSzPct val="80000"/>
              <a:buFont typeface="Wingdings" pitchFamily="2" charset="2"/>
              <a:buNone/>
            </a:pPr>
            <a:r>
              <a:rPr lang="en-US" altLang="en-US" sz="1200">
                <a:solidFill>
                  <a:srgbClr val="FFFF00"/>
                </a:solidFill>
                <a:latin typeface="Arial" pitchFamily="34" charset="0"/>
              </a:rPr>
              <a:t>Abou-Alfa GK et al. </a:t>
            </a:r>
            <a:r>
              <a:rPr lang="en-US" altLang="en-US" sz="1200" i="1">
                <a:solidFill>
                  <a:srgbClr val="FFFF00"/>
                </a:solidFill>
                <a:latin typeface="Arial" pitchFamily="34" charset="0"/>
              </a:rPr>
              <a:t>J Clin Oncol</a:t>
            </a:r>
            <a:r>
              <a:rPr lang="en-US" altLang="en-US" sz="1200">
                <a:solidFill>
                  <a:srgbClr val="FFFF00"/>
                </a:solidFill>
                <a:latin typeface="Arial" pitchFamily="34" charset="0"/>
              </a:rPr>
              <a:t>. 2006;24:4293-4300</a:t>
            </a:r>
            <a:r>
              <a:rPr lang="en-US" altLang="en-US" sz="1200">
                <a:solidFill>
                  <a:schemeClr val="bg1"/>
                </a:solidFill>
                <a:latin typeface="Arial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7698013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1" name="Text Box 2"/>
          <p:cNvSpPr txBox="1">
            <a:spLocks noChangeArrowheads="1"/>
          </p:cNvSpPr>
          <p:nvPr/>
        </p:nvSpPr>
        <p:spPr bwMode="auto">
          <a:xfrm>
            <a:off x="304800" y="6172655"/>
            <a:ext cx="7937500" cy="307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>
            <a:spAutoFit/>
          </a:bodyPr>
          <a:lstStyle/>
          <a:p>
            <a:pPr defTabSz="912813" eaLnBrk="0" hangingPunct="0">
              <a:spcBef>
                <a:spcPct val="50000"/>
              </a:spcBef>
            </a:pPr>
            <a:r>
              <a:rPr lang="en-US" sz="1400" dirty="0" err="1" smtClean="0"/>
              <a:t>Llovet</a:t>
            </a:r>
            <a:r>
              <a:rPr lang="en-US" sz="1400" dirty="0" smtClean="0"/>
              <a:t> JM, et al.  </a:t>
            </a:r>
            <a:r>
              <a:rPr lang="en-US" sz="1400" dirty="0" err="1" smtClean="0"/>
              <a:t>Sorafenib</a:t>
            </a:r>
            <a:r>
              <a:rPr lang="en-US" sz="1400" dirty="0" smtClean="0"/>
              <a:t> in advanced hepatocellular carcinoma. N </a:t>
            </a:r>
            <a:r>
              <a:rPr lang="en-US" sz="1400" dirty="0" err="1" smtClean="0"/>
              <a:t>Eng</a:t>
            </a:r>
            <a:r>
              <a:rPr lang="en-US" sz="1400" dirty="0" smtClean="0"/>
              <a:t> J Med 2008; 359(4):378-90.</a:t>
            </a:r>
            <a:endParaRPr lang="en-US" sz="1400" dirty="0"/>
          </a:p>
        </p:txBody>
      </p:sp>
      <p:sp>
        <p:nvSpPr>
          <p:cNvPr id="220162" name="Rectangle 3"/>
          <p:cNvSpPr>
            <a:spLocks noGrp="1" noChangeArrowheads="1"/>
          </p:cNvSpPr>
          <p:nvPr>
            <p:ph type="title"/>
          </p:nvPr>
        </p:nvSpPr>
        <p:spPr>
          <a:xfrm>
            <a:off x="1389063" y="247650"/>
            <a:ext cx="6365875" cy="1143000"/>
          </a:xfrm>
        </p:spPr>
        <p:txBody>
          <a:bodyPr/>
          <a:lstStyle/>
          <a:p>
            <a:r>
              <a:rPr lang="en-US" sz="2700" smtClean="0">
                <a:ea typeface="ＭＳ Ｐゴシック"/>
              </a:rPr>
              <a:t>Phase III SHARP Trial</a:t>
            </a:r>
            <a:br>
              <a:rPr lang="en-US" sz="2700" smtClean="0">
                <a:ea typeface="ＭＳ Ｐゴシック"/>
              </a:rPr>
            </a:br>
            <a:r>
              <a:rPr lang="en-US" sz="2700" smtClean="0">
                <a:ea typeface="ＭＳ Ｐゴシック"/>
              </a:rPr>
              <a:t>Study Design</a:t>
            </a:r>
          </a:p>
        </p:txBody>
      </p:sp>
      <p:sp>
        <p:nvSpPr>
          <p:cNvPr id="220163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362200" y="1676400"/>
            <a:ext cx="7772400" cy="5029200"/>
          </a:xfrm>
        </p:spPr>
        <p:txBody>
          <a:bodyPr/>
          <a:lstStyle/>
          <a:p>
            <a:r>
              <a:rPr lang="en-US" sz="1800" dirty="0" smtClean="0">
                <a:ea typeface="ＭＳ Ｐゴシック"/>
              </a:rPr>
              <a:t>Multi-center, Phase III study</a:t>
            </a:r>
          </a:p>
          <a:p>
            <a:r>
              <a:rPr lang="en-US" sz="1800" dirty="0" smtClean="0">
                <a:ea typeface="ＭＳ Ｐゴシック"/>
              </a:rPr>
              <a:t>Inclusion criteria</a:t>
            </a:r>
          </a:p>
          <a:p>
            <a:pPr lvl="1"/>
            <a:r>
              <a:rPr lang="en-US" sz="1800" dirty="0" smtClean="0">
                <a:ea typeface="ＭＳ Ｐゴシック"/>
              </a:rPr>
              <a:t>Histology proven HCC</a:t>
            </a:r>
          </a:p>
          <a:p>
            <a:pPr lvl="1"/>
            <a:r>
              <a:rPr lang="en-US" sz="1800" dirty="0" smtClean="0">
                <a:ea typeface="ＭＳ Ｐゴシック"/>
              </a:rPr>
              <a:t>Advanced, </a:t>
            </a:r>
            <a:r>
              <a:rPr lang="en-US" sz="1800" dirty="0" err="1" smtClean="0">
                <a:ea typeface="ＭＳ Ｐゴシック"/>
              </a:rPr>
              <a:t>unresectable</a:t>
            </a:r>
            <a:r>
              <a:rPr lang="en-US" sz="1800" dirty="0" smtClean="0">
                <a:ea typeface="ＭＳ Ｐゴシック"/>
              </a:rPr>
              <a:t> HCC</a:t>
            </a:r>
          </a:p>
          <a:p>
            <a:pPr lvl="1"/>
            <a:r>
              <a:rPr lang="en-US" sz="1800" dirty="0" smtClean="0">
                <a:ea typeface="ＭＳ Ｐゴシック"/>
              </a:rPr>
              <a:t>At least one measurable untreated lesion</a:t>
            </a:r>
          </a:p>
          <a:p>
            <a:pPr lvl="1"/>
            <a:r>
              <a:rPr lang="en-US" sz="1800" dirty="0" smtClean="0">
                <a:ea typeface="ＭＳ Ｐゴシック"/>
              </a:rPr>
              <a:t>ECOG </a:t>
            </a:r>
            <a:r>
              <a:rPr lang="en-US" sz="1800" dirty="0" smtClean="0">
                <a:ea typeface="ＭＳ Ｐゴシック"/>
                <a:cs typeface="Arial" charset="0"/>
              </a:rPr>
              <a:t>≤ 2</a:t>
            </a:r>
          </a:p>
          <a:p>
            <a:pPr lvl="1"/>
            <a:r>
              <a:rPr lang="en-US" sz="1800" dirty="0" smtClean="0">
                <a:ea typeface="ＭＳ Ｐゴシック"/>
                <a:cs typeface="Arial" charset="0"/>
              </a:rPr>
              <a:t>Child-Pugh class A</a:t>
            </a:r>
          </a:p>
          <a:p>
            <a:pPr lvl="1"/>
            <a:r>
              <a:rPr lang="en-US" sz="1800" dirty="0" smtClean="0">
                <a:ea typeface="ＭＳ Ｐゴシック"/>
                <a:cs typeface="Arial" charset="0"/>
              </a:rPr>
              <a:t>No prior systemic treatment</a:t>
            </a:r>
          </a:p>
          <a:p>
            <a:r>
              <a:rPr lang="en-US" sz="1800" dirty="0" smtClean="0">
                <a:ea typeface="ＭＳ Ｐゴシック"/>
              </a:rPr>
              <a:t>Randomization</a:t>
            </a:r>
          </a:p>
          <a:p>
            <a:pPr lvl="1"/>
            <a:r>
              <a:rPr lang="en-US" sz="1800" dirty="0" smtClean="0">
                <a:ea typeface="ＭＳ Ｐゴシック"/>
              </a:rPr>
              <a:t>Double-blind placebo controlled trial (1:1)</a:t>
            </a:r>
          </a:p>
          <a:p>
            <a:pPr lvl="1"/>
            <a:r>
              <a:rPr lang="en-US" sz="1800" dirty="0" smtClean="0">
                <a:ea typeface="ＭＳ Ｐゴシック"/>
              </a:rPr>
              <a:t>Accrual: March 2005-April 2006</a:t>
            </a:r>
          </a:p>
        </p:txBody>
      </p:sp>
    </p:spTree>
    <p:extLst>
      <p:ext uri="{BB962C8B-B14F-4D97-AF65-F5344CB8AC3E}">
        <p14:creationId xmlns:p14="http://schemas.microsoft.com/office/powerpoint/2010/main" val="19060136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729" y="275333"/>
            <a:ext cx="8686271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mtClean="0"/>
              <a:t>Phase 3 SHARP </a:t>
            </a:r>
            <a:r>
              <a:rPr lang="es-ES" altLang="en-US" smtClean="0"/>
              <a:t>Study Design</a:t>
            </a:r>
            <a:r>
              <a:rPr lang="en-US" altLang="en-US" sz="4000"/>
              <a:t> </a:t>
            </a:r>
            <a:br>
              <a:rPr lang="en-US" altLang="en-US" sz="4000"/>
            </a:br>
            <a:r>
              <a:rPr lang="en-US" altLang="en-US" sz="3600"/>
              <a:t>(</a:t>
            </a:r>
            <a:r>
              <a:rPr lang="en-US" altLang="en-US" sz="3600" u="sng">
                <a:solidFill>
                  <a:schemeClr val="accent1"/>
                </a:solidFill>
              </a:rPr>
              <a:t>S</a:t>
            </a:r>
            <a:r>
              <a:rPr lang="en-US" altLang="en-US" sz="3600">
                <a:solidFill>
                  <a:schemeClr val="accent1"/>
                </a:solidFill>
              </a:rPr>
              <a:t>orafenib </a:t>
            </a:r>
            <a:r>
              <a:rPr lang="en-US" altLang="en-US" sz="3600" u="sng">
                <a:solidFill>
                  <a:schemeClr val="accent1"/>
                </a:solidFill>
              </a:rPr>
              <a:t>H</a:t>
            </a:r>
            <a:r>
              <a:rPr lang="en-US" altLang="en-US" sz="3600">
                <a:solidFill>
                  <a:schemeClr val="accent1"/>
                </a:solidFill>
              </a:rPr>
              <a:t>CC </a:t>
            </a:r>
            <a:r>
              <a:rPr lang="en-US" altLang="en-US" sz="3600" u="sng">
                <a:solidFill>
                  <a:schemeClr val="accent1"/>
                </a:solidFill>
              </a:rPr>
              <a:t>A</a:t>
            </a:r>
            <a:r>
              <a:rPr lang="en-US" altLang="en-US" sz="3600">
                <a:solidFill>
                  <a:schemeClr val="accent1"/>
                </a:solidFill>
              </a:rPr>
              <a:t>ssessment </a:t>
            </a:r>
            <a:r>
              <a:rPr lang="en-US" altLang="en-US" sz="3600" u="sng">
                <a:solidFill>
                  <a:schemeClr val="accent1"/>
                </a:solidFill>
              </a:rPr>
              <a:t>R</a:t>
            </a:r>
            <a:r>
              <a:rPr lang="en-US" altLang="en-US" sz="3600">
                <a:solidFill>
                  <a:schemeClr val="accent1"/>
                </a:solidFill>
              </a:rPr>
              <a:t>andomized </a:t>
            </a:r>
            <a:r>
              <a:rPr lang="en-US" altLang="en-US" sz="3600" u="sng">
                <a:solidFill>
                  <a:schemeClr val="accent1"/>
                </a:solidFill>
              </a:rPr>
              <a:t>P</a:t>
            </a:r>
            <a:r>
              <a:rPr lang="en-US" altLang="en-US" sz="3600">
                <a:solidFill>
                  <a:schemeClr val="accent1"/>
                </a:solidFill>
              </a:rPr>
              <a:t>rotocol)</a:t>
            </a:r>
          </a:p>
        </p:txBody>
      </p:sp>
      <p:sp>
        <p:nvSpPr>
          <p:cNvPr id="219139" name="Rectangle 3"/>
          <p:cNvSpPr>
            <a:spLocks noChangeArrowheads="1"/>
          </p:cNvSpPr>
          <p:nvPr/>
        </p:nvSpPr>
        <p:spPr bwMode="auto">
          <a:xfrm>
            <a:off x="76729" y="1593950"/>
            <a:ext cx="8958792" cy="803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66" tIns="46034" rIns="92066" bIns="46034">
            <a:spAutoFit/>
          </a:bodyPr>
          <a:lstStyle>
            <a:lvl1pPr marL="174625" indent="-174625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tabLst>
                <a:tab pos="2743200" algn="l"/>
              </a:tabLst>
              <a:defRPr sz="37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defRPr>
            </a:lvl1pPr>
            <a:lvl2pPr marL="685800" indent="-228600">
              <a:spcBef>
                <a:spcPct val="20000"/>
              </a:spcBef>
              <a:buClr>
                <a:schemeClr val="tx1"/>
              </a:buClr>
              <a:buChar char="•"/>
              <a:tabLst>
                <a:tab pos="2743200" algn="l"/>
              </a:tabLst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tabLst>
                <a:tab pos="2743200" algn="l"/>
              </a:tabLst>
              <a:defRPr sz="27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defRPr>
            </a:lvl3pPr>
            <a:lvl4pPr marL="1544638" indent="-173038">
              <a:spcBef>
                <a:spcPct val="20000"/>
              </a:spcBef>
              <a:buClr>
                <a:schemeClr val="tx2"/>
              </a:buClr>
              <a:buChar char="•"/>
              <a:tabLst>
                <a:tab pos="2743200" algn="l"/>
              </a:tabLst>
              <a:defRPr sz="23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defRPr>
            </a:lvl4pPr>
            <a:lvl5pPr marL="2001838" indent="-173038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tabLst>
                <a:tab pos="2743200" algn="l"/>
              </a:tabLst>
              <a:defRPr sz="23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defRPr>
            </a:lvl5pPr>
            <a:lvl6pPr marL="2459038" indent="-173038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>
                <a:tab pos="2743200" algn="l"/>
              </a:tabLst>
              <a:defRPr sz="23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defRPr>
            </a:lvl6pPr>
            <a:lvl7pPr marL="2916238" indent="-173038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>
                <a:tab pos="2743200" algn="l"/>
              </a:tabLst>
              <a:defRPr sz="23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defRPr>
            </a:lvl7pPr>
            <a:lvl8pPr marL="3373438" indent="-173038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>
                <a:tab pos="2743200" algn="l"/>
              </a:tabLst>
              <a:defRPr sz="23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defRPr>
            </a:lvl8pPr>
            <a:lvl9pPr marL="3830638" indent="-173038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>
                <a:tab pos="2743200" algn="l"/>
              </a:tabLst>
              <a:defRPr sz="23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2100"/>
              <a:t>Primary end points: OS, quality of life assessment (FHSI8-TSP)</a:t>
            </a:r>
          </a:p>
          <a:p>
            <a:pPr eaLnBrk="1" hangingPunct="1">
              <a:defRPr/>
            </a:pPr>
            <a:r>
              <a:rPr lang="en-US" altLang="en-US" sz="2100"/>
              <a:t>Secondary end point: TTP (independent review)	</a:t>
            </a:r>
          </a:p>
        </p:txBody>
      </p:sp>
      <p:sp>
        <p:nvSpPr>
          <p:cNvPr id="90116" name="AutoShape 4"/>
          <p:cNvSpPr>
            <a:spLocks/>
          </p:cNvSpPr>
          <p:nvPr/>
        </p:nvSpPr>
        <p:spPr bwMode="auto">
          <a:xfrm>
            <a:off x="3048000" y="2986981"/>
            <a:ext cx="1555750" cy="1905000"/>
          </a:xfrm>
          <a:prstGeom prst="leftBrace">
            <a:avLst>
              <a:gd name="adj1" fmla="val 0"/>
              <a:gd name="adj2" fmla="val 50000"/>
            </a:avLst>
          </a:prstGeom>
          <a:noFill/>
          <a:ln w="28575">
            <a:solidFill>
              <a:schemeClr val="bg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0010" tIns="40005" rIns="80010" bIns="40005" anchor="ctr"/>
          <a:lstStyle>
            <a:lvl1pPr>
              <a:defRPr>
                <a:solidFill>
                  <a:srgbClr val="FFFF00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rgbClr val="FFFF00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rgbClr val="FFFF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FFFF00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90117" name="Text Box 5"/>
          <p:cNvSpPr txBox="1">
            <a:spLocks noChangeArrowheads="1"/>
          </p:cNvSpPr>
          <p:nvPr/>
        </p:nvSpPr>
        <p:spPr bwMode="auto">
          <a:xfrm>
            <a:off x="152136" y="2786063"/>
            <a:ext cx="3196167" cy="2110383"/>
          </a:xfrm>
          <a:prstGeom prst="rect">
            <a:avLst/>
          </a:prstGeom>
          <a:solidFill>
            <a:srgbClr val="143AB4"/>
          </a:solidFill>
          <a:ln w="12700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91" tIns="46796" rIns="89991" bIns="46796"/>
          <a:lstStyle>
            <a:lvl1pPr marL="193675" indent="-193675" defTabSz="1044575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700">
                <a:solidFill>
                  <a:schemeClr val="tx1"/>
                </a:solidFill>
                <a:latin typeface="Verdana" pitchFamily="34" charset="0"/>
              </a:defRPr>
            </a:lvl1pPr>
            <a:lvl2pPr marL="652463" indent="-327025" defTabSz="1044575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306513" indent="-261938" defTabSz="1044575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700">
                <a:solidFill>
                  <a:schemeClr val="tx1"/>
                </a:solidFill>
                <a:latin typeface="Verdana" pitchFamily="34" charset="0"/>
              </a:defRPr>
            </a:lvl3pPr>
            <a:lvl4pPr marL="1958975" indent="-261938" defTabSz="1044575">
              <a:spcBef>
                <a:spcPct val="20000"/>
              </a:spcBef>
              <a:buClr>
                <a:schemeClr val="tx2"/>
              </a:buClr>
              <a:buChar char="•"/>
              <a:defRPr sz="2300">
                <a:solidFill>
                  <a:schemeClr val="tx1"/>
                </a:solidFill>
                <a:latin typeface="Verdana" pitchFamily="34" charset="0"/>
              </a:defRPr>
            </a:lvl4pPr>
            <a:lvl5pPr marL="2613025" indent="-260350" defTabSz="1044575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5pPr>
            <a:lvl6pPr marL="30702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6pPr>
            <a:lvl7pPr marL="35274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7pPr>
            <a:lvl8pPr marL="39846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8pPr>
            <a:lvl9pPr marL="44418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30000"/>
              </a:spcAft>
              <a:buClrTx/>
              <a:buSzTx/>
              <a:buFontTx/>
              <a:buNone/>
            </a:pPr>
            <a:r>
              <a:rPr lang="en-US" altLang="en-US" sz="1800" b="1">
                <a:latin typeface="Arial" pitchFamily="34" charset="0"/>
              </a:rPr>
              <a:t>Stratification</a:t>
            </a:r>
          </a:p>
          <a:p>
            <a:pPr>
              <a:spcBef>
                <a:spcPct val="0"/>
              </a:spcBef>
              <a:spcAft>
                <a:spcPct val="30000"/>
              </a:spcAft>
              <a:buClrTx/>
              <a:buSzTx/>
              <a:buFontTx/>
              <a:buChar char="•"/>
            </a:pPr>
            <a:r>
              <a:rPr lang="en-US" altLang="en-US" sz="1800" b="1">
                <a:latin typeface="Arial" pitchFamily="34" charset="0"/>
              </a:rPr>
              <a:t>Macroscopic vascular invasion and/or extrahepatic spread</a:t>
            </a:r>
          </a:p>
          <a:p>
            <a:pPr>
              <a:spcBef>
                <a:spcPct val="0"/>
              </a:spcBef>
              <a:spcAft>
                <a:spcPct val="30000"/>
              </a:spcAft>
              <a:buClrTx/>
              <a:buSzTx/>
              <a:buFontTx/>
              <a:buChar char="•"/>
            </a:pPr>
            <a:r>
              <a:rPr lang="en-US" altLang="en-US" sz="1800" b="1">
                <a:latin typeface="Arial" pitchFamily="34" charset="0"/>
              </a:rPr>
              <a:t>ECOG PS</a:t>
            </a:r>
          </a:p>
          <a:p>
            <a:pPr>
              <a:spcBef>
                <a:spcPct val="0"/>
              </a:spcBef>
              <a:spcAft>
                <a:spcPct val="30000"/>
              </a:spcAft>
              <a:buClrTx/>
              <a:buSzTx/>
              <a:buFontTx/>
              <a:buChar char="•"/>
            </a:pPr>
            <a:r>
              <a:rPr lang="en-US" altLang="en-US" sz="1800" b="1">
                <a:latin typeface="Arial" pitchFamily="34" charset="0"/>
              </a:rPr>
              <a:t>Geographical region</a:t>
            </a:r>
            <a:endParaRPr lang="en-US" altLang="en-US" sz="1800">
              <a:latin typeface="Arial" pitchFamily="34" charset="0"/>
            </a:endParaRPr>
          </a:p>
        </p:txBody>
      </p:sp>
      <p:sp>
        <p:nvSpPr>
          <p:cNvPr id="90118" name="Text Box 6"/>
          <p:cNvSpPr txBox="1">
            <a:spLocks noChangeArrowheads="1"/>
          </p:cNvSpPr>
          <p:nvPr/>
        </p:nvSpPr>
        <p:spPr bwMode="auto">
          <a:xfrm>
            <a:off x="80699" y="6094081"/>
            <a:ext cx="7557823" cy="763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91" tIns="46796" rIns="89991" bIns="46796" anchor="b">
            <a:spAutoFit/>
          </a:bodyPr>
          <a:lstStyle>
            <a:lvl1pPr defTabSz="1044575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700">
                <a:solidFill>
                  <a:schemeClr val="tx1"/>
                </a:solidFill>
                <a:latin typeface="Verdana" pitchFamily="34" charset="0"/>
              </a:defRPr>
            </a:lvl1pPr>
            <a:lvl2pPr marL="652463" indent="-327025" defTabSz="1044575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306513" indent="-261938" defTabSz="1044575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700">
                <a:solidFill>
                  <a:schemeClr val="tx1"/>
                </a:solidFill>
                <a:latin typeface="Verdana" pitchFamily="34" charset="0"/>
              </a:defRPr>
            </a:lvl3pPr>
            <a:lvl4pPr marL="1958975" indent="-261938" defTabSz="1044575">
              <a:spcBef>
                <a:spcPct val="20000"/>
              </a:spcBef>
              <a:buClr>
                <a:schemeClr val="tx2"/>
              </a:buClr>
              <a:buChar char="•"/>
              <a:defRPr sz="2300">
                <a:solidFill>
                  <a:schemeClr val="tx1"/>
                </a:solidFill>
                <a:latin typeface="Verdana" pitchFamily="34" charset="0"/>
              </a:defRPr>
            </a:lvl4pPr>
            <a:lvl5pPr marL="2613025" indent="-260350" defTabSz="1044575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5pPr>
            <a:lvl6pPr marL="30702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6pPr>
            <a:lvl7pPr marL="35274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7pPr>
            <a:lvl8pPr marL="39846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8pPr>
            <a:lvl9pPr marL="44418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spcAft>
                <a:spcPct val="25000"/>
              </a:spcAft>
              <a:buClrTx/>
              <a:buSzTx/>
              <a:buFontTx/>
              <a:buNone/>
            </a:pPr>
            <a:r>
              <a:rPr lang="en-US" altLang="en-US" sz="1400">
                <a:solidFill>
                  <a:srgbClr val="FFFF00"/>
                </a:solidFill>
                <a:latin typeface="Arial" pitchFamily="34" charset="0"/>
              </a:rPr>
              <a:t>FHSI8-TSP: A composite defined by patient-reported symptoms, deterioration </a:t>
            </a:r>
            <a:br>
              <a:rPr lang="en-US" altLang="en-US" sz="1400">
                <a:solidFill>
                  <a:srgbClr val="FFFF00"/>
                </a:solidFill>
                <a:latin typeface="Arial" pitchFamily="34" charset="0"/>
              </a:rPr>
            </a:br>
            <a:r>
              <a:rPr lang="en-US" altLang="en-US" sz="1400">
                <a:solidFill>
                  <a:srgbClr val="FFFF00"/>
                </a:solidFill>
                <a:latin typeface="Arial" pitchFamily="34" charset="0"/>
              </a:rPr>
              <a:t>to ECOG PS 4, or death.</a:t>
            </a:r>
          </a:p>
          <a:p>
            <a:pPr>
              <a:spcBef>
                <a:spcPct val="0"/>
              </a:spcBef>
              <a:spcAft>
                <a:spcPct val="25000"/>
              </a:spcAft>
              <a:buClrTx/>
              <a:buSzTx/>
              <a:buFontTx/>
              <a:buNone/>
            </a:pPr>
            <a:r>
              <a:rPr lang="en-US" altLang="en-US" sz="1200">
                <a:solidFill>
                  <a:srgbClr val="FFFF00"/>
                </a:solidFill>
                <a:latin typeface="Arial" pitchFamily="34" charset="0"/>
              </a:rPr>
              <a:t>Adapted from Llovet J et al. Presented at: ASCO Annual Meeting; June 1-5, 2007; Chicago, IL.</a:t>
            </a:r>
          </a:p>
        </p:txBody>
      </p:sp>
      <p:sp>
        <p:nvSpPr>
          <p:cNvPr id="90119" name="Text Box 7"/>
          <p:cNvSpPr txBox="1">
            <a:spLocks noChangeArrowheads="1"/>
          </p:cNvSpPr>
          <p:nvPr/>
        </p:nvSpPr>
        <p:spPr bwMode="auto">
          <a:xfrm>
            <a:off x="4609042" y="2506266"/>
            <a:ext cx="1460500" cy="648504"/>
          </a:xfrm>
          <a:prstGeom prst="rect">
            <a:avLst/>
          </a:prstGeom>
          <a:solidFill>
            <a:srgbClr val="143AB4"/>
          </a:solidFill>
          <a:ln w="12700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91" tIns="46796" rIns="89991" bIns="46796">
            <a:spAutoFit/>
          </a:bodyPr>
          <a:lstStyle>
            <a:lvl1pPr defTabSz="1044575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700">
                <a:solidFill>
                  <a:schemeClr val="tx1"/>
                </a:solidFill>
                <a:latin typeface="Verdana" pitchFamily="34" charset="0"/>
              </a:defRPr>
            </a:lvl1pPr>
            <a:lvl2pPr marL="652463" indent="-327025" defTabSz="1044575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306513" indent="-261938" defTabSz="1044575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700">
                <a:solidFill>
                  <a:schemeClr val="tx1"/>
                </a:solidFill>
                <a:latin typeface="Verdana" pitchFamily="34" charset="0"/>
              </a:defRPr>
            </a:lvl3pPr>
            <a:lvl4pPr marL="1958975" indent="-261938" defTabSz="1044575">
              <a:spcBef>
                <a:spcPct val="20000"/>
              </a:spcBef>
              <a:buClr>
                <a:schemeClr val="tx2"/>
              </a:buClr>
              <a:buChar char="•"/>
              <a:defRPr sz="2300">
                <a:solidFill>
                  <a:schemeClr val="tx1"/>
                </a:solidFill>
                <a:latin typeface="Verdana" pitchFamily="34" charset="0"/>
              </a:defRPr>
            </a:lvl4pPr>
            <a:lvl5pPr marL="2613025" indent="-260350" defTabSz="1044575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5pPr>
            <a:lvl6pPr marL="30702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6pPr>
            <a:lvl7pPr marL="35274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7pPr>
            <a:lvl8pPr marL="39846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8pPr>
            <a:lvl9pPr marL="44418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>
                <a:latin typeface="Arial" pitchFamily="34" charset="0"/>
              </a:rPr>
              <a:t>Sorafenib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>
                <a:latin typeface="Arial" pitchFamily="34" charset="0"/>
              </a:rPr>
              <a:t>400 mg bid </a:t>
            </a:r>
          </a:p>
        </p:txBody>
      </p:sp>
      <p:sp>
        <p:nvSpPr>
          <p:cNvPr id="90120" name="Text Box 8"/>
          <p:cNvSpPr txBox="1">
            <a:spLocks noChangeArrowheads="1"/>
          </p:cNvSpPr>
          <p:nvPr/>
        </p:nvSpPr>
        <p:spPr bwMode="auto">
          <a:xfrm>
            <a:off x="4630209" y="4420196"/>
            <a:ext cx="1416844" cy="648504"/>
          </a:xfrm>
          <a:prstGeom prst="rect">
            <a:avLst/>
          </a:prstGeom>
          <a:solidFill>
            <a:srgbClr val="143AB4"/>
          </a:solidFill>
          <a:ln w="12700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91" tIns="46796" rIns="89991" bIns="46796">
            <a:spAutoFit/>
          </a:bodyPr>
          <a:lstStyle>
            <a:lvl1pPr defTabSz="1044575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700">
                <a:solidFill>
                  <a:schemeClr val="tx1"/>
                </a:solidFill>
                <a:latin typeface="Verdana" pitchFamily="34" charset="0"/>
              </a:defRPr>
            </a:lvl1pPr>
            <a:lvl2pPr marL="652463" indent="-327025" defTabSz="1044575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306513" indent="-261938" defTabSz="1044575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700">
                <a:solidFill>
                  <a:schemeClr val="tx1"/>
                </a:solidFill>
                <a:latin typeface="Verdana" pitchFamily="34" charset="0"/>
              </a:defRPr>
            </a:lvl3pPr>
            <a:lvl4pPr marL="1958975" indent="-261938" defTabSz="1044575">
              <a:spcBef>
                <a:spcPct val="20000"/>
              </a:spcBef>
              <a:buClr>
                <a:schemeClr val="tx2"/>
              </a:buClr>
              <a:buChar char="•"/>
              <a:defRPr sz="2300">
                <a:solidFill>
                  <a:schemeClr val="tx1"/>
                </a:solidFill>
                <a:latin typeface="Verdana" pitchFamily="34" charset="0"/>
              </a:defRPr>
            </a:lvl4pPr>
            <a:lvl5pPr marL="2613025" indent="-260350" defTabSz="1044575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5pPr>
            <a:lvl6pPr marL="30702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6pPr>
            <a:lvl7pPr marL="35274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7pPr>
            <a:lvl8pPr marL="39846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8pPr>
            <a:lvl9pPr marL="44418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>
                <a:latin typeface="Arial" pitchFamily="34" charset="0"/>
              </a:rPr>
              <a:t>Placebo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>
                <a:latin typeface="Arial" pitchFamily="34" charset="0"/>
              </a:rPr>
              <a:t>400 mg bid </a:t>
            </a:r>
          </a:p>
        </p:txBody>
      </p:sp>
      <p:sp>
        <p:nvSpPr>
          <p:cNvPr id="90121" name="Text Box 9"/>
          <p:cNvSpPr txBox="1">
            <a:spLocks noChangeArrowheads="1"/>
          </p:cNvSpPr>
          <p:nvPr/>
        </p:nvSpPr>
        <p:spPr bwMode="auto">
          <a:xfrm>
            <a:off x="6140980" y="2786063"/>
            <a:ext cx="2838979" cy="2113359"/>
          </a:xfrm>
          <a:prstGeom prst="rect">
            <a:avLst/>
          </a:prstGeom>
          <a:solidFill>
            <a:srgbClr val="143AB4"/>
          </a:solidFill>
          <a:ln w="12700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991" tIns="46796" rIns="89991" bIns="46796">
            <a:spAutoFit/>
          </a:bodyPr>
          <a:lstStyle>
            <a:lvl1pPr defTabSz="1044575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700">
                <a:solidFill>
                  <a:schemeClr val="tx1"/>
                </a:solidFill>
                <a:latin typeface="Verdana" pitchFamily="34" charset="0"/>
              </a:defRPr>
            </a:lvl1pPr>
            <a:lvl2pPr marL="652463" indent="-327025" defTabSz="1044575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306513" indent="-261938" defTabSz="1044575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700">
                <a:solidFill>
                  <a:schemeClr val="tx1"/>
                </a:solidFill>
                <a:latin typeface="Verdana" pitchFamily="34" charset="0"/>
              </a:defRPr>
            </a:lvl3pPr>
            <a:lvl4pPr marL="1958975" indent="-261938" defTabSz="1044575">
              <a:spcBef>
                <a:spcPct val="20000"/>
              </a:spcBef>
              <a:buClr>
                <a:schemeClr val="tx2"/>
              </a:buClr>
              <a:buChar char="•"/>
              <a:defRPr sz="2300">
                <a:solidFill>
                  <a:schemeClr val="tx1"/>
                </a:solidFill>
                <a:latin typeface="Verdana" pitchFamily="34" charset="0"/>
              </a:defRPr>
            </a:lvl4pPr>
            <a:lvl5pPr marL="2613025" indent="-260350" defTabSz="1044575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5pPr>
            <a:lvl6pPr marL="30702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6pPr>
            <a:lvl7pPr marL="35274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7pPr>
            <a:lvl8pPr marL="39846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8pPr>
            <a:lvl9pPr marL="4441825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rgbClr val="FFFFFF"/>
                </a:solidFill>
                <a:latin typeface="Arial" pitchFamily="34" charset="0"/>
              </a:rPr>
              <a:t>Discontinue therapy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b="1" u="sng">
              <a:solidFill>
                <a:srgbClr val="FFFFFF"/>
              </a:solidFill>
              <a:latin typeface="Arial" pitchFamily="34" charset="0"/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rgbClr val="FFFFFF"/>
                </a:solidFill>
                <a:latin typeface="Arial" pitchFamily="34" charset="0"/>
              </a:rPr>
              <a:t>Radiologic progression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rgbClr val="FFFFFF"/>
                </a:solidFill>
                <a:latin typeface="Arial" pitchFamily="34" charset="0"/>
              </a:rPr>
              <a:t>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 u="sng">
                <a:solidFill>
                  <a:srgbClr val="FFFFFF"/>
                </a:solidFill>
                <a:latin typeface="Arial" pitchFamily="34" charset="0"/>
              </a:rPr>
              <a:t>AND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b="1" u="sng">
              <a:solidFill>
                <a:srgbClr val="FFFFFF"/>
              </a:solidFill>
              <a:latin typeface="Arial" pitchFamily="34" charset="0"/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rgbClr val="FFFFFF"/>
                </a:solidFill>
                <a:latin typeface="Arial" pitchFamily="34" charset="0"/>
              </a:rPr>
              <a:t>FHSI8-TSP worsening</a:t>
            </a:r>
            <a:endParaRPr lang="en-US" altLang="en-US" sz="1800" b="1">
              <a:latin typeface="Arial" pitchFamily="34" charset="0"/>
            </a:endParaRPr>
          </a:p>
        </p:txBody>
      </p:sp>
      <p:sp>
        <p:nvSpPr>
          <p:cNvPr id="90122" name="Rectangle 10"/>
          <p:cNvSpPr>
            <a:spLocks noChangeArrowheads="1"/>
          </p:cNvSpPr>
          <p:nvPr/>
        </p:nvSpPr>
        <p:spPr bwMode="auto">
          <a:xfrm>
            <a:off x="4930656" y="3234036"/>
            <a:ext cx="814628" cy="307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1" tIns="45716" rIns="91431" bIns="45716">
            <a:spAutoFit/>
          </a:bodyPr>
          <a:lstStyle>
            <a:lvl1pPr defTabSz="1044575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700">
                <a:solidFill>
                  <a:schemeClr val="tx1"/>
                </a:solidFill>
                <a:latin typeface="Verdana" pitchFamily="34" charset="0"/>
              </a:defRPr>
            </a:lvl1pPr>
            <a:lvl2pPr marL="522288" indent="-327025" defTabSz="1044575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044575" indent="-261938" defTabSz="1044575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700">
                <a:solidFill>
                  <a:schemeClr val="tx1"/>
                </a:solidFill>
                <a:latin typeface="Verdana" pitchFamily="34" charset="0"/>
              </a:defRPr>
            </a:lvl3pPr>
            <a:lvl4pPr marL="1566863" indent="-261938" defTabSz="1044575">
              <a:spcBef>
                <a:spcPct val="20000"/>
              </a:spcBef>
              <a:buClr>
                <a:schemeClr val="tx2"/>
              </a:buClr>
              <a:buChar char="•"/>
              <a:defRPr sz="2300">
                <a:solidFill>
                  <a:schemeClr val="tx1"/>
                </a:solidFill>
                <a:latin typeface="Verdana" pitchFamily="34" charset="0"/>
              </a:defRPr>
            </a:lvl4pPr>
            <a:lvl5pPr marL="2090738" indent="-260350" defTabSz="1044575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5pPr>
            <a:lvl6pPr marL="25479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6pPr>
            <a:lvl7pPr marL="30051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7pPr>
            <a:lvl8pPr marL="34623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8pPr>
            <a:lvl9pPr marL="39195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>
                <a:latin typeface="Arial" pitchFamily="34" charset="0"/>
              </a:rPr>
              <a:t>(n=299)</a:t>
            </a:r>
          </a:p>
        </p:txBody>
      </p:sp>
      <p:sp>
        <p:nvSpPr>
          <p:cNvPr id="90123" name="Rectangle 11"/>
          <p:cNvSpPr>
            <a:spLocks noChangeArrowheads="1"/>
          </p:cNvSpPr>
          <p:nvPr/>
        </p:nvSpPr>
        <p:spPr bwMode="auto">
          <a:xfrm>
            <a:off x="4930656" y="5211961"/>
            <a:ext cx="814628" cy="307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1" tIns="45716" rIns="91431" bIns="45716">
            <a:spAutoFit/>
          </a:bodyPr>
          <a:lstStyle>
            <a:lvl1pPr defTabSz="1044575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700">
                <a:solidFill>
                  <a:schemeClr val="tx1"/>
                </a:solidFill>
                <a:latin typeface="Verdana" pitchFamily="34" charset="0"/>
              </a:defRPr>
            </a:lvl1pPr>
            <a:lvl2pPr marL="522288" indent="-327025" defTabSz="1044575">
              <a:spcBef>
                <a:spcPct val="20000"/>
              </a:spcBef>
              <a:buClr>
                <a:schemeClr val="tx1"/>
              </a:buClr>
              <a:buChar char="•"/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044575" indent="-261938" defTabSz="1044575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700">
                <a:solidFill>
                  <a:schemeClr val="tx1"/>
                </a:solidFill>
                <a:latin typeface="Verdana" pitchFamily="34" charset="0"/>
              </a:defRPr>
            </a:lvl3pPr>
            <a:lvl4pPr marL="1566863" indent="-261938" defTabSz="1044575">
              <a:spcBef>
                <a:spcPct val="20000"/>
              </a:spcBef>
              <a:buClr>
                <a:schemeClr val="tx2"/>
              </a:buClr>
              <a:buChar char="•"/>
              <a:defRPr sz="2300">
                <a:solidFill>
                  <a:schemeClr val="tx1"/>
                </a:solidFill>
                <a:latin typeface="Verdana" pitchFamily="34" charset="0"/>
              </a:defRPr>
            </a:lvl4pPr>
            <a:lvl5pPr marL="2090738" indent="-260350" defTabSz="1044575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5pPr>
            <a:lvl6pPr marL="25479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6pPr>
            <a:lvl7pPr marL="30051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7pPr>
            <a:lvl8pPr marL="34623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8pPr>
            <a:lvl9pPr marL="3919538" indent="-260350" defTabSz="10445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>
                <a:latin typeface="Arial" pitchFamily="34" charset="0"/>
              </a:rPr>
              <a:t>(n=303)</a:t>
            </a:r>
          </a:p>
        </p:txBody>
      </p:sp>
    </p:spTree>
    <p:extLst>
      <p:ext uri="{BB962C8B-B14F-4D97-AF65-F5344CB8AC3E}">
        <p14:creationId xmlns:p14="http://schemas.microsoft.com/office/powerpoint/2010/main" val="32399771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7" name="Rectangle 2"/>
          <p:cNvSpPr>
            <a:spLocks noGrp="1" noChangeArrowheads="1"/>
          </p:cNvSpPr>
          <p:nvPr>
            <p:ph type="title"/>
          </p:nvPr>
        </p:nvSpPr>
        <p:spPr>
          <a:xfrm>
            <a:off x="568325" y="76200"/>
            <a:ext cx="8001000" cy="838200"/>
          </a:xfrm>
        </p:spPr>
        <p:txBody>
          <a:bodyPr/>
          <a:lstStyle/>
          <a:p>
            <a:r>
              <a:rPr lang="en-US" sz="2700" smtClean="0">
                <a:ea typeface="ＭＳ Ｐゴシック"/>
              </a:rPr>
              <a:t>Phase III SHARP Trial</a:t>
            </a:r>
            <a:br>
              <a:rPr lang="en-US" sz="2700" smtClean="0">
                <a:ea typeface="ＭＳ Ｐゴシック"/>
              </a:rPr>
            </a:br>
            <a:r>
              <a:rPr lang="en-US" sz="2700" smtClean="0">
                <a:ea typeface="ＭＳ Ｐゴシック"/>
              </a:rPr>
              <a:t>Patient Characteristics</a:t>
            </a:r>
          </a:p>
        </p:txBody>
      </p:sp>
      <p:graphicFrame>
        <p:nvGraphicFramePr>
          <p:cNvPr id="623619" name="Group 3"/>
          <p:cNvGraphicFramePr>
            <a:graphicFrameLocks noGrp="1"/>
          </p:cNvGraphicFramePr>
          <p:nvPr>
            <p:ph idx="1"/>
          </p:nvPr>
        </p:nvGraphicFramePr>
        <p:xfrm>
          <a:off x="1066800" y="1143000"/>
          <a:ext cx="7239001" cy="4633022"/>
        </p:xfrm>
        <a:graphic>
          <a:graphicData uri="http://schemas.openxmlformats.org/drawingml/2006/table">
            <a:tbl>
              <a:tblPr/>
              <a:tblGrid>
                <a:gridCol w="4016375"/>
                <a:gridCol w="1713178"/>
                <a:gridCol w="1509448"/>
              </a:tblGrid>
              <a:tr h="51494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Characteristics</a:t>
                      </a:r>
                    </a:p>
                  </a:txBody>
                  <a:tcPr marL="87078" marR="87078" marT="48982" marB="48982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Sorafenib (n=299)</a:t>
                      </a:r>
                    </a:p>
                  </a:txBody>
                  <a:tcPr marL="87078" marR="87078" marT="48982" marB="48982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Placebo (n=303)</a:t>
                      </a:r>
                    </a:p>
                  </a:txBody>
                  <a:tcPr marL="87078" marR="87078" marT="48982" marB="48982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778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Age (yr, median)</a:t>
                      </a:r>
                    </a:p>
                  </a:txBody>
                  <a:tcPr marL="87078" marR="87078" marT="48982" marB="48982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65</a:t>
                      </a:r>
                    </a:p>
                  </a:txBody>
                  <a:tcPr marL="87078" marR="87078" marT="48982" marB="48982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66</a:t>
                      </a:r>
                    </a:p>
                  </a:txBody>
                  <a:tcPr marL="87078" marR="87078" marT="48982" marB="48982"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927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Male/Female (%)</a:t>
                      </a:r>
                    </a:p>
                  </a:txBody>
                  <a:tcPr marL="87078" marR="87078" marT="48982" marB="48982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87/13</a:t>
                      </a:r>
                    </a:p>
                  </a:txBody>
                  <a:tcPr marL="87078" marR="87078" marT="48982" marB="4898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87/13</a:t>
                      </a:r>
                    </a:p>
                  </a:txBody>
                  <a:tcPr marL="87078" marR="87078" marT="48982" marB="48982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053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Region (Europe/N America/others, %)</a:t>
                      </a:r>
                    </a:p>
                  </a:txBody>
                  <a:tcPr marL="87078" marR="87078" marT="48982" marB="48982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88/9/3</a:t>
                      </a:r>
                    </a:p>
                  </a:txBody>
                  <a:tcPr marL="87078" marR="87078" marT="48982" marB="4898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87/10/3</a:t>
                      </a:r>
                    </a:p>
                  </a:txBody>
                  <a:tcPr marL="87078" marR="87078" marT="48982" marB="48982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927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Etiology (%)</a:t>
                      </a:r>
                    </a:p>
                  </a:txBody>
                  <a:tcPr marL="87078" marR="87078" marT="48982" marB="48982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7078" marR="87078" marT="48982" marB="4898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7078" marR="87078" marT="48982" marB="48982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927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Viral Hepatitis (HCV/HBV)</a:t>
                      </a:r>
                    </a:p>
                  </a:txBody>
                  <a:tcPr marL="87078" marR="87078" marT="48982" marB="48982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29/19</a:t>
                      </a:r>
                    </a:p>
                  </a:txBody>
                  <a:tcPr marL="87078" marR="87078" marT="48982" marB="4898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27/18</a:t>
                      </a:r>
                    </a:p>
                  </a:txBody>
                  <a:tcPr marL="87078" marR="87078" marT="48982" marB="48982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778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Alcohol/Other</a:t>
                      </a:r>
                    </a:p>
                  </a:txBody>
                  <a:tcPr marL="87078" marR="87078" marT="48982" marB="48982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26/26</a:t>
                      </a:r>
                    </a:p>
                  </a:txBody>
                  <a:tcPr marL="87078" marR="87078" marT="48982" marB="4898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26/29</a:t>
                      </a:r>
                    </a:p>
                  </a:txBody>
                  <a:tcPr marL="87078" marR="87078" marT="48982" marB="48982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927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Child-Pugh (A/B, %)</a:t>
                      </a:r>
                    </a:p>
                  </a:txBody>
                  <a:tcPr marL="87078" marR="87078" marT="48982" marB="48982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95/5</a:t>
                      </a:r>
                    </a:p>
                  </a:txBody>
                  <a:tcPr marL="87078" marR="87078" marT="48982" marB="4898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98/2</a:t>
                      </a:r>
                    </a:p>
                  </a:txBody>
                  <a:tcPr marL="87078" marR="87078" marT="48982" marB="48982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778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Prior Therapies (%)</a:t>
                      </a:r>
                    </a:p>
                  </a:txBody>
                  <a:tcPr marL="87078" marR="87078" marT="48982" marB="48982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7078" marR="87078" marT="48982" marB="4898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7078" marR="87078" marT="48982" marB="48982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778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Surgical Resection</a:t>
                      </a:r>
                    </a:p>
                  </a:txBody>
                  <a:tcPr marL="87078" marR="87078" marT="48982" marB="48982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</a:t>
                      </a:r>
                    </a:p>
                  </a:txBody>
                  <a:tcPr marL="87078" marR="87078" marT="48982" marB="4898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21</a:t>
                      </a:r>
                    </a:p>
                  </a:txBody>
                  <a:tcPr marL="87078" marR="87078" marT="48982" marB="48982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927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Loco-regional Therapies</a:t>
                      </a:r>
                    </a:p>
                  </a:txBody>
                  <a:tcPr marL="87078" marR="87078" marT="48982" marB="48982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39</a:t>
                      </a:r>
                    </a:p>
                  </a:txBody>
                  <a:tcPr marL="87078" marR="87078" marT="48982" marB="4898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41</a:t>
                      </a:r>
                    </a:p>
                  </a:txBody>
                  <a:tcPr marL="87078" marR="87078" marT="48982" marB="48982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24293" name="Text Box 66"/>
          <p:cNvSpPr txBox="1">
            <a:spLocks noChangeArrowheads="1"/>
          </p:cNvSpPr>
          <p:nvPr/>
        </p:nvSpPr>
        <p:spPr bwMode="auto">
          <a:xfrm>
            <a:off x="0" y="6324600"/>
            <a:ext cx="8001000" cy="307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>
            <a:spAutoFit/>
          </a:bodyPr>
          <a:lstStyle/>
          <a:p>
            <a:pPr defTabSz="912813" eaLnBrk="0" hangingPunct="0">
              <a:spcBef>
                <a:spcPct val="50000"/>
              </a:spcBef>
            </a:pP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457200" y="6176739"/>
            <a:ext cx="7937500" cy="307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>
            <a:spAutoFit/>
          </a:bodyPr>
          <a:lstStyle/>
          <a:p>
            <a:pPr defTabSz="912813" eaLnBrk="0" hangingPunct="0">
              <a:spcBef>
                <a:spcPct val="50000"/>
              </a:spcBef>
            </a:pPr>
            <a:r>
              <a:rPr lang="en-US" sz="1400" dirty="0" err="1" smtClean="0"/>
              <a:t>Llovet</a:t>
            </a:r>
            <a:r>
              <a:rPr lang="en-US" sz="1400" dirty="0" smtClean="0"/>
              <a:t> JM, et al.  </a:t>
            </a:r>
            <a:r>
              <a:rPr lang="en-US" sz="1400" dirty="0" err="1" smtClean="0"/>
              <a:t>Sorafenib</a:t>
            </a:r>
            <a:r>
              <a:rPr lang="en-US" sz="1400" dirty="0" smtClean="0"/>
              <a:t> in advanced hepatocellular carcinoma. N </a:t>
            </a:r>
            <a:r>
              <a:rPr lang="en-US" sz="1400" dirty="0" err="1" smtClean="0"/>
              <a:t>Eng</a:t>
            </a:r>
            <a:r>
              <a:rPr lang="en-US" sz="1400" dirty="0" smtClean="0"/>
              <a:t> J Med 2008; 359(4):378-90.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3030750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353" name="Picture 2" descr="12"/>
          <p:cNvPicPr>
            <a:picLocks noChangeAspect="1" noChangeArrowheads="1"/>
          </p:cNvPicPr>
          <p:nvPr/>
        </p:nvPicPr>
        <p:blipFill>
          <a:blip r:embed="rId3"/>
          <a:srcRect l="4219" t="17778" r="1094"/>
          <a:stretch>
            <a:fillRect/>
          </a:stretch>
        </p:blipFill>
        <p:spPr bwMode="auto">
          <a:xfrm>
            <a:off x="838200" y="1143000"/>
            <a:ext cx="76962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8354" name="Rectangle 3"/>
          <p:cNvSpPr>
            <a:spLocks noGrp="1" noChangeArrowheads="1"/>
          </p:cNvSpPr>
          <p:nvPr>
            <p:ph type="title"/>
          </p:nvPr>
        </p:nvSpPr>
        <p:spPr>
          <a:xfrm>
            <a:off x="568325" y="0"/>
            <a:ext cx="8001000" cy="838200"/>
          </a:xfrm>
        </p:spPr>
        <p:txBody>
          <a:bodyPr/>
          <a:lstStyle/>
          <a:p>
            <a:r>
              <a:rPr lang="en-US" sz="2700" smtClean="0">
                <a:ea typeface="ＭＳ Ｐゴシック"/>
              </a:rPr>
              <a:t>Phase III SHARP Trial</a:t>
            </a:r>
            <a:br>
              <a:rPr lang="en-US" sz="2700" smtClean="0">
                <a:ea typeface="ＭＳ Ｐゴシック"/>
              </a:rPr>
            </a:br>
            <a:r>
              <a:rPr lang="en-US" sz="2700" smtClean="0">
                <a:ea typeface="ＭＳ Ｐゴシック"/>
              </a:rPr>
              <a:t>Overall Survival (Intention to Treat)</a:t>
            </a: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717550" y="879435"/>
            <a:ext cx="7937500" cy="307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>
            <a:spAutoFit/>
          </a:bodyPr>
          <a:lstStyle/>
          <a:p>
            <a:pPr defTabSz="912813" eaLnBrk="0" hangingPunct="0">
              <a:spcBef>
                <a:spcPct val="50000"/>
              </a:spcBef>
            </a:pPr>
            <a:r>
              <a:rPr lang="en-US" sz="1400" dirty="0" err="1" smtClean="0"/>
              <a:t>Llovet</a:t>
            </a:r>
            <a:r>
              <a:rPr lang="en-US" sz="1400" dirty="0" smtClean="0"/>
              <a:t> JM, et al.  </a:t>
            </a:r>
            <a:r>
              <a:rPr lang="en-US" sz="1400" dirty="0" err="1" smtClean="0"/>
              <a:t>Sorafenib</a:t>
            </a:r>
            <a:r>
              <a:rPr lang="en-US" sz="1400" dirty="0" smtClean="0"/>
              <a:t> in advanced hepatocellular carcinoma. N </a:t>
            </a:r>
            <a:r>
              <a:rPr lang="en-US" sz="1400" dirty="0" err="1" smtClean="0"/>
              <a:t>Eng</a:t>
            </a:r>
            <a:r>
              <a:rPr lang="en-US" sz="1400" dirty="0" smtClean="0"/>
              <a:t> J Med 2008; 359(4):378-90.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976757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799" y="228600"/>
            <a:ext cx="7772400" cy="1143000"/>
          </a:xfrm>
        </p:spPr>
        <p:txBody>
          <a:bodyPr/>
          <a:lstStyle/>
          <a:p>
            <a:r>
              <a:rPr lang="it-IT" sz="3200" dirty="0"/>
              <a:t>Phase III SHARP Trial: </a:t>
            </a:r>
            <a:br>
              <a:rPr lang="it-IT" sz="3200" dirty="0"/>
            </a:br>
            <a:r>
              <a:rPr lang="it-IT" sz="3200" dirty="0"/>
              <a:t>Time to Tumor Progression</a:t>
            </a:r>
            <a:br>
              <a:rPr lang="it-IT" sz="3200" dirty="0"/>
            </a:br>
            <a:r>
              <a:rPr lang="it-IT" sz="2400" dirty="0"/>
              <a:t>(Independent Review)</a:t>
            </a:r>
            <a:endParaRPr lang="en-US" sz="2400" dirty="0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5292725" y="1814513"/>
            <a:ext cx="3708400" cy="754062"/>
            <a:chOff x="3424" y="893"/>
            <a:chExt cx="2336" cy="475"/>
          </a:xfrm>
        </p:grpSpPr>
        <p:sp>
          <p:nvSpPr>
            <p:cNvPr id="13725700" name="Line 4"/>
            <p:cNvSpPr>
              <a:spLocks noChangeShapeType="1"/>
            </p:cNvSpPr>
            <p:nvPr/>
          </p:nvSpPr>
          <p:spPr bwMode="auto">
            <a:xfrm>
              <a:off x="3424" y="988"/>
              <a:ext cx="223" cy="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/>
            </a:ln>
            <a:effectLst/>
          </p:spPr>
          <p:txBody>
            <a:bodyPr lIns="46800" tIns="46800" rIns="46800" bIns="46800"/>
            <a:lstStyle/>
            <a:p>
              <a:endParaRPr lang="en-US"/>
            </a:p>
          </p:txBody>
        </p:sp>
        <p:sp>
          <p:nvSpPr>
            <p:cNvPr id="13725701" name="Rectangle 5"/>
            <p:cNvSpPr>
              <a:spLocks noChangeArrowheads="1"/>
            </p:cNvSpPr>
            <p:nvPr/>
          </p:nvSpPr>
          <p:spPr bwMode="auto">
            <a:xfrm>
              <a:off x="3651" y="893"/>
              <a:ext cx="2109" cy="475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sz="1600" b="1">
                  <a:solidFill>
                    <a:schemeClr val="accent1"/>
                  </a:solidFill>
                </a:rPr>
                <a:t>Nexavar</a:t>
              </a:r>
              <a:br>
                <a:rPr lang="en-US" sz="1600" b="1">
                  <a:solidFill>
                    <a:schemeClr val="accent1"/>
                  </a:solidFill>
                </a:rPr>
              </a:br>
              <a:r>
                <a:rPr lang="en-US" sz="1600" b="1">
                  <a:solidFill>
                    <a:schemeClr val="accent1"/>
                  </a:solidFill>
                </a:rPr>
                <a:t>Median: 24.0 weeks (5.5 months)</a:t>
              </a:r>
              <a:br>
                <a:rPr lang="en-US" sz="1600" b="1">
                  <a:solidFill>
                    <a:schemeClr val="accent1"/>
                  </a:solidFill>
                </a:rPr>
              </a:br>
              <a:r>
                <a:rPr lang="en-US" sz="1600" b="1">
                  <a:solidFill>
                    <a:schemeClr val="accent1"/>
                  </a:solidFill>
                </a:rPr>
                <a:t>(95% CI, 18.0-30.0)</a:t>
              </a:r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5305425" y="2552700"/>
            <a:ext cx="3695700" cy="754063"/>
            <a:chOff x="3432" y="1643"/>
            <a:chExt cx="2328" cy="475"/>
          </a:xfrm>
        </p:grpSpPr>
        <p:sp>
          <p:nvSpPr>
            <p:cNvPr id="13725703" name="Line 7"/>
            <p:cNvSpPr>
              <a:spLocks noChangeShapeType="1"/>
            </p:cNvSpPr>
            <p:nvPr/>
          </p:nvSpPr>
          <p:spPr bwMode="auto">
            <a:xfrm>
              <a:off x="3432" y="1732"/>
              <a:ext cx="208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46800" tIns="46800" rIns="46800" bIns="46800"/>
            <a:lstStyle/>
            <a:p>
              <a:endParaRPr lang="en-US"/>
            </a:p>
          </p:txBody>
        </p:sp>
        <p:sp>
          <p:nvSpPr>
            <p:cNvPr id="13725704" name="Rectangle 8"/>
            <p:cNvSpPr>
              <a:spLocks noChangeArrowheads="1"/>
            </p:cNvSpPr>
            <p:nvPr/>
          </p:nvSpPr>
          <p:spPr bwMode="auto">
            <a:xfrm>
              <a:off x="3644" y="1643"/>
              <a:ext cx="2116" cy="475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sz="1600" b="1">
                  <a:solidFill>
                    <a:schemeClr val="tx1"/>
                  </a:solidFill>
                </a:rPr>
                <a:t>Placebo</a:t>
              </a:r>
              <a:br>
                <a:rPr lang="en-US" sz="1600" b="1">
                  <a:solidFill>
                    <a:schemeClr val="tx1"/>
                  </a:solidFill>
                </a:rPr>
              </a:br>
              <a:r>
                <a:rPr lang="en-US" sz="1600" b="1">
                  <a:solidFill>
                    <a:schemeClr val="tx1"/>
                  </a:solidFill>
                </a:rPr>
                <a:t>Median: 12.3 weeks (2.8 months)</a:t>
              </a:r>
              <a:br>
                <a:rPr lang="en-US" sz="1600" b="1">
                  <a:solidFill>
                    <a:schemeClr val="tx1"/>
                  </a:solidFill>
                </a:rPr>
              </a:br>
              <a:r>
                <a:rPr lang="en-US" sz="1600" b="1">
                  <a:solidFill>
                    <a:schemeClr val="tx1"/>
                  </a:solidFill>
                </a:rPr>
                <a:t>(95% CI, 11.7-17.1)</a:t>
              </a:r>
            </a:p>
          </p:txBody>
        </p:sp>
      </p:grpSp>
      <p:sp>
        <p:nvSpPr>
          <p:cNvPr id="13725705" name="Text Box 9"/>
          <p:cNvSpPr txBox="1">
            <a:spLocks noChangeArrowheads="1"/>
          </p:cNvSpPr>
          <p:nvPr/>
        </p:nvSpPr>
        <p:spPr bwMode="auto">
          <a:xfrm rot="-5400000">
            <a:off x="-627856" y="3075781"/>
            <a:ext cx="2789238" cy="24447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b="1">
                <a:solidFill>
                  <a:schemeClr val="tx1"/>
                </a:solidFill>
              </a:rPr>
              <a:t>Progression-Free Probability</a:t>
            </a:r>
          </a:p>
        </p:txBody>
      </p:sp>
      <p:sp>
        <p:nvSpPr>
          <p:cNvPr id="13725706" name="Rectangle 10"/>
          <p:cNvSpPr>
            <a:spLocks noChangeArrowheads="1"/>
          </p:cNvSpPr>
          <p:nvPr/>
        </p:nvSpPr>
        <p:spPr bwMode="auto">
          <a:xfrm>
            <a:off x="1524000" y="4038600"/>
            <a:ext cx="3387725" cy="83502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sz="1600" b="1" dirty="0">
                <a:solidFill>
                  <a:schemeClr val="accent1"/>
                </a:solidFill>
              </a:rPr>
              <a:t>Hazard ratio (</a:t>
            </a:r>
            <a:r>
              <a:rPr lang="en-US" sz="1600" b="1" dirty="0" err="1">
                <a:solidFill>
                  <a:schemeClr val="accent1"/>
                </a:solidFill>
              </a:rPr>
              <a:t>Nex</a:t>
            </a:r>
            <a:r>
              <a:rPr lang="en-US" sz="1600" b="1" dirty="0">
                <a:solidFill>
                  <a:schemeClr val="accent1"/>
                </a:solidFill>
              </a:rPr>
              <a:t>/</a:t>
            </a:r>
            <a:r>
              <a:rPr lang="en-US" sz="1600" b="1" dirty="0" err="1">
                <a:solidFill>
                  <a:schemeClr val="accent1"/>
                </a:solidFill>
              </a:rPr>
              <a:t>Pbo</a:t>
            </a:r>
            <a:r>
              <a:rPr lang="en-US" sz="1600" b="1" dirty="0">
                <a:solidFill>
                  <a:schemeClr val="accent1"/>
                </a:solidFill>
              </a:rPr>
              <a:t>): 0.58</a:t>
            </a:r>
            <a:br>
              <a:rPr lang="en-US" sz="1600" b="1" dirty="0">
                <a:solidFill>
                  <a:schemeClr val="accent1"/>
                </a:solidFill>
              </a:rPr>
            </a:br>
            <a:r>
              <a:rPr lang="en-US" sz="1600" b="1" dirty="0">
                <a:solidFill>
                  <a:schemeClr val="accent1"/>
                </a:solidFill>
              </a:rPr>
              <a:t>(95% CI, 0.45-0.74) </a:t>
            </a:r>
            <a:br>
              <a:rPr lang="en-US" sz="1600" b="1" dirty="0">
                <a:solidFill>
                  <a:schemeClr val="accent1"/>
                </a:solidFill>
              </a:rPr>
            </a:br>
            <a:r>
              <a:rPr lang="en-US" sz="1600" b="1" i="1" dirty="0">
                <a:solidFill>
                  <a:schemeClr val="accent1"/>
                </a:solidFill>
              </a:rPr>
              <a:t>P</a:t>
            </a:r>
            <a:r>
              <a:rPr lang="en-US" sz="1600" b="1" dirty="0">
                <a:solidFill>
                  <a:schemeClr val="accent1"/>
                </a:solidFill>
              </a:rPr>
              <a:t>=0.000007</a:t>
            </a:r>
          </a:p>
        </p:txBody>
      </p: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1479550" y="1514475"/>
            <a:ext cx="6316663" cy="3476625"/>
            <a:chOff x="1015" y="935"/>
            <a:chExt cx="3979" cy="2556"/>
          </a:xfrm>
        </p:grpSpPr>
        <p:sp>
          <p:nvSpPr>
            <p:cNvPr id="13725708" name="Freeform 12"/>
            <p:cNvSpPr>
              <a:spLocks/>
            </p:cNvSpPr>
            <p:nvPr/>
          </p:nvSpPr>
          <p:spPr bwMode="auto">
            <a:xfrm>
              <a:off x="1053" y="935"/>
              <a:ext cx="3941" cy="252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009"/>
                </a:cxn>
                <a:cxn ang="0">
                  <a:pos x="5402" y="4009"/>
                </a:cxn>
              </a:cxnLst>
              <a:rect l="0" t="0" r="r" b="b"/>
              <a:pathLst>
                <a:path w="5402" h="4009">
                  <a:moveTo>
                    <a:pt x="0" y="0"/>
                  </a:moveTo>
                  <a:lnTo>
                    <a:pt x="0" y="4009"/>
                  </a:lnTo>
                  <a:lnTo>
                    <a:pt x="5402" y="4009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endParaRPr lang="en-US"/>
            </a:p>
          </p:txBody>
        </p:sp>
        <p:grpSp>
          <p:nvGrpSpPr>
            <p:cNvPr id="5" name="Group 13"/>
            <p:cNvGrpSpPr>
              <a:grpSpLocks/>
            </p:cNvGrpSpPr>
            <p:nvPr/>
          </p:nvGrpSpPr>
          <p:grpSpPr bwMode="auto">
            <a:xfrm>
              <a:off x="1015" y="938"/>
              <a:ext cx="39" cy="2501"/>
              <a:chOff x="138" y="134"/>
              <a:chExt cx="54" cy="3980"/>
            </a:xfrm>
          </p:grpSpPr>
          <p:sp>
            <p:nvSpPr>
              <p:cNvPr id="13725710" name="Line 14"/>
              <p:cNvSpPr>
                <a:spLocks noChangeShapeType="1"/>
              </p:cNvSpPr>
              <p:nvPr/>
            </p:nvSpPr>
            <p:spPr bwMode="auto">
              <a:xfrm flipH="1">
                <a:off x="138" y="134"/>
                <a:ext cx="5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725711" name="Line 15"/>
              <p:cNvSpPr>
                <a:spLocks noChangeShapeType="1"/>
              </p:cNvSpPr>
              <p:nvPr/>
            </p:nvSpPr>
            <p:spPr bwMode="auto">
              <a:xfrm flipH="1">
                <a:off x="138" y="1138"/>
                <a:ext cx="5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725712" name="Line 16"/>
              <p:cNvSpPr>
                <a:spLocks noChangeShapeType="1"/>
              </p:cNvSpPr>
              <p:nvPr/>
            </p:nvSpPr>
            <p:spPr bwMode="auto">
              <a:xfrm flipH="1">
                <a:off x="138" y="2126"/>
                <a:ext cx="5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725713" name="Line 17"/>
              <p:cNvSpPr>
                <a:spLocks noChangeShapeType="1"/>
              </p:cNvSpPr>
              <p:nvPr/>
            </p:nvSpPr>
            <p:spPr bwMode="auto">
              <a:xfrm flipH="1">
                <a:off x="138" y="3122"/>
                <a:ext cx="5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725714" name="Line 18"/>
              <p:cNvSpPr>
                <a:spLocks noChangeShapeType="1"/>
              </p:cNvSpPr>
              <p:nvPr/>
            </p:nvSpPr>
            <p:spPr bwMode="auto">
              <a:xfrm flipH="1">
                <a:off x="138" y="4114"/>
                <a:ext cx="5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6" name="Group 19"/>
            <p:cNvGrpSpPr>
              <a:grpSpLocks/>
            </p:cNvGrpSpPr>
            <p:nvPr/>
          </p:nvGrpSpPr>
          <p:grpSpPr bwMode="auto">
            <a:xfrm>
              <a:off x="1075" y="3458"/>
              <a:ext cx="3915" cy="33"/>
              <a:chOff x="1075" y="3458"/>
              <a:chExt cx="3915" cy="33"/>
            </a:xfrm>
          </p:grpSpPr>
          <p:sp>
            <p:nvSpPr>
              <p:cNvPr id="13725716" name="Line 20"/>
              <p:cNvSpPr>
                <a:spLocks noChangeShapeType="1"/>
              </p:cNvSpPr>
              <p:nvPr/>
            </p:nvSpPr>
            <p:spPr bwMode="auto">
              <a:xfrm>
                <a:off x="1075" y="3458"/>
                <a:ext cx="0" cy="3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725717" name="Line 21"/>
              <p:cNvSpPr>
                <a:spLocks noChangeShapeType="1"/>
              </p:cNvSpPr>
              <p:nvPr/>
            </p:nvSpPr>
            <p:spPr bwMode="auto">
              <a:xfrm>
                <a:off x="1510" y="3458"/>
                <a:ext cx="0" cy="3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725718" name="Line 22"/>
              <p:cNvSpPr>
                <a:spLocks noChangeShapeType="1"/>
              </p:cNvSpPr>
              <p:nvPr/>
            </p:nvSpPr>
            <p:spPr bwMode="auto">
              <a:xfrm>
                <a:off x="1945" y="3458"/>
                <a:ext cx="0" cy="3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725719" name="Line 23"/>
              <p:cNvSpPr>
                <a:spLocks noChangeShapeType="1"/>
              </p:cNvSpPr>
              <p:nvPr/>
            </p:nvSpPr>
            <p:spPr bwMode="auto">
              <a:xfrm>
                <a:off x="2380" y="3458"/>
                <a:ext cx="0" cy="3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725720" name="Line 24"/>
              <p:cNvSpPr>
                <a:spLocks noChangeShapeType="1"/>
              </p:cNvSpPr>
              <p:nvPr/>
            </p:nvSpPr>
            <p:spPr bwMode="auto">
              <a:xfrm>
                <a:off x="2815" y="3458"/>
                <a:ext cx="0" cy="3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725721" name="Line 25"/>
              <p:cNvSpPr>
                <a:spLocks noChangeShapeType="1"/>
              </p:cNvSpPr>
              <p:nvPr/>
            </p:nvSpPr>
            <p:spPr bwMode="auto">
              <a:xfrm>
                <a:off x="3250" y="3458"/>
                <a:ext cx="0" cy="3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725722" name="Line 26"/>
              <p:cNvSpPr>
                <a:spLocks noChangeShapeType="1"/>
              </p:cNvSpPr>
              <p:nvPr/>
            </p:nvSpPr>
            <p:spPr bwMode="auto">
              <a:xfrm>
                <a:off x="3685" y="3458"/>
                <a:ext cx="0" cy="3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725723" name="Line 27"/>
              <p:cNvSpPr>
                <a:spLocks noChangeShapeType="1"/>
              </p:cNvSpPr>
              <p:nvPr/>
            </p:nvSpPr>
            <p:spPr bwMode="auto">
              <a:xfrm>
                <a:off x="4120" y="3458"/>
                <a:ext cx="0" cy="3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725724" name="Line 28"/>
              <p:cNvSpPr>
                <a:spLocks noChangeShapeType="1"/>
              </p:cNvSpPr>
              <p:nvPr/>
            </p:nvSpPr>
            <p:spPr bwMode="auto">
              <a:xfrm>
                <a:off x="4555" y="3458"/>
                <a:ext cx="0" cy="3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725725" name="Line 29"/>
              <p:cNvSpPr>
                <a:spLocks noChangeShapeType="1"/>
              </p:cNvSpPr>
              <p:nvPr/>
            </p:nvSpPr>
            <p:spPr bwMode="auto">
              <a:xfrm>
                <a:off x="4990" y="3458"/>
                <a:ext cx="0" cy="3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7" name="Group 30"/>
          <p:cNvGrpSpPr>
            <a:grpSpLocks/>
          </p:cNvGrpSpPr>
          <p:nvPr/>
        </p:nvGrpSpPr>
        <p:grpSpPr bwMode="auto">
          <a:xfrm>
            <a:off x="1558925" y="1516063"/>
            <a:ext cx="5743575" cy="3148012"/>
            <a:chOff x="1065" y="936"/>
            <a:chExt cx="3618" cy="2315"/>
          </a:xfrm>
        </p:grpSpPr>
        <p:grpSp>
          <p:nvGrpSpPr>
            <p:cNvPr id="8" name="Group 31"/>
            <p:cNvGrpSpPr>
              <a:grpSpLocks/>
            </p:cNvGrpSpPr>
            <p:nvPr/>
          </p:nvGrpSpPr>
          <p:grpSpPr bwMode="auto">
            <a:xfrm>
              <a:off x="1073" y="936"/>
              <a:ext cx="3534" cy="1745"/>
              <a:chOff x="378" y="191"/>
              <a:chExt cx="4907" cy="2808"/>
            </a:xfrm>
          </p:grpSpPr>
          <p:sp>
            <p:nvSpPr>
              <p:cNvPr id="13725728" name="Freeform 32"/>
              <p:cNvSpPr>
                <a:spLocks/>
              </p:cNvSpPr>
              <p:nvPr/>
            </p:nvSpPr>
            <p:spPr bwMode="auto">
              <a:xfrm>
                <a:off x="378" y="191"/>
                <a:ext cx="1250" cy="140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4" y="0"/>
                  </a:cxn>
                  <a:cxn ang="0">
                    <a:pos x="284" y="18"/>
                  </a:cxn>
                  <a:cxn ang="0">
                    <a:pos x="302" y="18"/>
                  </a:cxn>
                  <a:cxn ang="0">
                    <a:pos x="302" y="34"/>
                  </a:cxn>
                  <a:cxn ang="0">
                    <a:pos x="372" y="34"/>
                  </a:cxn>
                  <a:cxn ang="0">
                    <a:pos x="372" y="51"/>
                  </a:cxn>
                  <a:cxn ang="0">
                    <a:pos x="401" y="51"/>
                  </a:cxn>
                  <a:cxn ang="0">
                    <a:pos x="402" y="64"/>
                  </a:cxn>
                  <a:cxn ang="0">
                    <a:pos x="473" y="64"/>
                  </a:cxn>
                  <a:cxn ang="0">
                    <a:pos x="473" y="75"/>
                  </a:cxn>
                  <a:cxn ang="0">
                    <a:pos x="489" y="75"/>
                  </a:cxn>
                  <a:cxn ang="0">
                    <a:pos x="489" y="138"/>
                  </a:cxn>
                  <a:cxn ang="0">
                    <a:pos x="503" y="138"/>
                  </a:cxn>
                  <a:cxn ang="0">
                    <a:pos x="503" y="229"/>
                  </a:cxn>
                  <a:cxn ang="0">
                    <a:pos x="519" y="229"/>
                  </a:cxn>
                  <a:cxn ang="0">
                    <a:pos x="519" y="291"/>
                  </a:cxn>
                  <a:cxn ang="0">
                    <a:pos x="530" y="294"/>
                  </a:cxn>
                  <a:cxn ang="0">
                    <a:pos x="530" y="304"/>
                  </a:cxn>
                  <a:cxn ang="0">
                    <a:pos x="536" y="307"/>
                  </a:cxn>
                  <a:cxn ang="0">
                    <a:pos x="536" y="328"/>
                  </a:cxn>
                  <a:cxn ang="0">
                    <a:pos x="548" y="328"/>
                  </a:cxn>
                  <a:cxn ang="0">
                    <a:pos x="548" y="360"/>
                  </a:cxn>
                  <a:cxn ang="0">
                    <a:pos x="560" y="358"/>
                  </a:cxn>
                  <a:cxn ang="0">
                    <a:pos x="560" y="417"/>
                  </a:cxn>
                  <a:cxn ang="0">
                    <a:pos x="576" y="417"/>
                  </a:cxn>
                  <a:cxn ang="0">
                    <a:pos x="576" y="499"/>
                  </a:cxn>
                  <a:cxn ang="0">
                    <a:pos x="590" y="499"/>
                  </a:cxn>
                  <a:cxn ang="0">
                    <a:pos x="590" y="570"/>
                  </a:cxn>
                  <a:cxn ang="0">
                    <a:pos x="605" y="570"/>
                  </a:cxn>
                  <a:cxn ang="0">
                    <a:pos x="605" y="729"/>
                  </a:cxn>
                  <a:cxn ang="0">
                    <a:pos x="623" y="729"/>
                  </a:cxn>
                  <a:cxn ang="0">
                    <a:pos x="623" y="784"/>
                  </a:cxn>
                  <a:cxn ang="0">
                    <a:pos x="644" y="784"/>
                  </a:cxn>
                  <a:cxn ang="0">
                    <a:pos x="644" y="841"/>
                  </a:cxn>
                  <a:cxn ang="0">
                    <a:pos x="662" y="841"/>
                  </a:cxn>
                  <a:cxn ang="0">
                    <a:pos x="662" y="879"/>
                  </a:cxn>
                  <a:cxn ang="0">
                    <a:pos x="848" y="879"/>
                  </a:cxn>
                  <a:cxn ang="0">
                    <a:pos x="848" y="900"/>
                  </a:cxn>
                  <a:cxn ang="0">
                    <a:pos x="1079" y="900"/>
                  </a:cxn>
                  <a:cxn ang="0">
                    <a:pos x="1079" y="921"/>
                  </a:cxn>
                  <a:cxn ang="0">
                    <a:pos x="1095" y="921"/>
                  </a:cxn>
                  <a:cxn ang="0">
                    <a:pos x="1095" y="961"/>
                  </a:cxn>
                  <a:cxn ang="0">
                    <a:pos x="1110" y="961"/>
                  </a:cxn>
                  <a:cxn ang="0">
                    <a:pos x="1110" y="1041"/>
                  </a:cxn>
                  <a:cxn ang="0">
                    <a:pos x="1122" y="1041"/>
                  </a:cxn>
                  <a:cxn ang="0">
                    <a:pos x="1122" y="1060"/>
                  </a:cxn>
                  <a:cxn ang="0">
                    <a:pos x="1137" y="1060"/>
                  </a:cxn>
                  <a:cxn ang="0">
                    <a:pos x="1137" y="1083"/>
                  </a:cxn>
                  <a:cxn ang="0">
                    <a:pos x="1196" y="1083"/>
                  </a:cxn>
                  <a:cxn ang="0">
                    <a:pos x="1196" y="1173"/>
                  </a:cxn>
                  <a:cxn ang="0">
                    <a:pos x="1211" y="1173"/>
                  </a:cxn>
                  <a:cxn ang="0">
                    <a:pos x="1211" y="1287"/>
                  </a:cxn>
                  <a:cxn ang="0">
                    <a:pos x="1223" y="1287"/>
                  </a:cxn>
                  <a:cxn ang="0">
                    <a:pos x="1223" y="1381"/>
                  </a:cxn>
                  <a:cxn ang="0">
                    <a:pos x="1250" y="1381"/>
                  </a:cxn>
                  <a:cxn ang="0">
                    <a:pos x="1250" y="1407"/>
                  </a:cxn>
                </a:cxnLst>
                <a:rect l="0" t="0" r="r" b="b"/>
                <a:pathLst>
                  <a:path w="1250" h="1407">
                    <a:moveTo>
                      <a:pt x="0" y="0"/>
                    </a:moveTo>
                    <a:lnTo>
                      <a:pt x="284" y="0"/>
                    </a:lnTo>
                    <a:lnTo>
                      <a:pt x="284" y="18"/>
                    </a:lnTo>
                    <a:lnTo>
                      <a:pt x="302" y="18"/>
                    </a:lnTo>
                    <a:lnTo>
                      <a:pt x="302" y="34"/>
                    </a:lnTo>
                    <a:lnTo>
                      <a:pt x="372" y="34"/>
                    </a:lnTo>
                    <a:lnTo>
                      <a:pt x="372" y="51"/>
                    </a:lnTo>
                    <a:lnTo>
                      <a:pt x="401" y="51"/>
                    </a:lnTo>
                    <a:lnTo>
                      <a:pt x="402" y="64"/>
                    </a:lnTo>
                    <a:lnTo>
                      <a:pt x="473" y="64"/>
                    </a:lnTo>
                    <a:lnTo>
                      <a:pt x="473" y="75"/>
                    </a:lnTo>
                    <a:lnTo>
                      <a:pt x="489" y="75"/>
                    </a:lnTo>
                    <a:lnTo>
                      <a:pt x="489" y="138"/>
                    </a:lnTo>
                    <a:lnTo>
                      <a:pt x="503" y="138"/>
                    </a:lnTo>
                    <a:lnTo>
                      <a:pt x="503" y="229"/>
                    </a:lnTo>
                    <a:lnTo>
                      <a:pt x="519" y="229"/>
                    </a:lnTo>
                    <a:lnTo>
                      <a:pt x="519" y="291"/>
                    </a:lnTo>
                    <a:lnTo>
                      <a:pt x="530" y="294"/>
                    </a:lnTo>
                    <a:lnTo>
                      <a:pt x="530" y="304"/>
                    </a:lnTo>
                    <a:cubicBezTo>
                      <a:pt x="532" y="305"/>
                      <a:pt x="536" y="307"/>
                      <a:pt x="536" y="307"/>
                    </a:cubicBezTo>
                    <a:lnTo>
                      <a:pt x="536" y="328"/>
                    </a:lnTo>
                    <a:lnTo>
                      <a:pt x="548" y="328"/>
                    </a:lnTo>
                    <a:lnTo>
                      <a:pt x="548" y="360"/>
                    </a:lnTo>
                    <a:lnTo>
                      <a:pt x="560" y="358"/>
                    </a:lnTo>
                    <a:lnTo>
                      <a:pt x="560" y="417"/>
                    </a:lnTo>
                    <a:lnTo>
                      <a:pt x="576" y="417"/>
                    </a:lnTo>
                    <a:lnTo>
                      <a:pt x="576" y="499"/>
                    </a:lnTo>
                    <a:lnTo>
                      <a:pt x="590" y="499"/>
                    </a:lnTo>
                    <a:lnTo>
                      <a:pt x="590" y="570"/>
                    </a:lnTo>
                    <a:lnTo>
                      <a:pt x="605" y="570"/>
                    </a:lnTo>
                    <a:lnTo>
                      <a:pt x="605" y="729"/>
                    </a:lnTo>
                    <a:lnTo>
                      <a:pt x="623" y="729"/>
                    </a:lnTo>
                    <a:lnTo>
                      <a:pt x="623" y="784"/>
                    </a:lnTo>
                    <a:lnTo>
                      <a:pt x="644" y="784"/>
                    </a:lnTo>
                    <a:lnTo>
                      <a:pt x="644" y="841"/>
                    </a:lnTo>
                    <a:lnTo>
                      <a:pt x="662" y="841"/>
                    </a:lnTo>
                    <a:lnTo>
                      <a:pt x="662" y="879"/>
                    </a:lnTo>
                    <a:lnTo>
                      <a:pt x="848" y="879"/>
                    </a:lnTo>
                    <a:lnTo>
                      <a:pt x="848" y="900"/>
                    </a:lnTo>
                    <a:lnTo>
                      <a:pt x="1079" y="900"/>
                    </a:lnTo>
                    <a:lnTo>
                      <a:pt x="1079" y="921"/>
                    </a:lnTo>
                    <a:lnTo>
                      <a:pt x="1095" y="921"/>
                    </a:lnTo>
                    <a:lnTo>
                      <a:pt x="1095" y="961"/>
                    </a:lnTo>
                    <a:lnTo>
                      <a:pt x="1110" y="961"/>
                    </a:lnTo>
                    <a:lnTo>
                      <a:pt x="1110" y="1041"/>
                    </a:lnTo>
                    <a:lnTo>
                      <a:pt x="1122" y="1041"/>
                    </a:lnTo>
                    <a:lnTo>
                      <a:pt x="1122" y="1060"/>
                    </a:lnTo>
                    <a:lnTo>
                      <a:pt x="1137" y="1060"/>
                    </a:lnTo>
                    <a:lnTo>
                      <a:pt x="1137" y="1083"/>
                    </a:lnTo>
                    <a:lnTo>
                      <a:pt x="1196" y="1083"/>
                    </a:lnTo>
                    <a:lnTo>
                      <a:pt x="1196" y="1173"/>
                    </a:lnTo>
                    <a:lnTo>
                      <a:pt x="1211" y="1173"/>
                    </a:lnTo>
                    <a:lnTo>
                      <a:pt x="1211" y="1287"/>
                    </a:lnTo>
                    <a:lnTo>
                      <a:pt x="1223" y="1287"/>
                    </a:lnTo>
                    <a:lnTo>
                      <a:pt x="1223" y="1381"/>
                    </a:lnTo>
                    <a:lnTo>
                      <a:pt x="1250" y="1381"/>
                    </a:lnTo>
                    <a:lnTo>
                      <a:pt x="1250" y="1407"/>
                    </a:lnTo>
                  </a:path>
                </a:pathLst>
              </a:custGeom>
              <a:noFill/>
              <a:ln w="2857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725729" name="Freeform 33"/>
              <p:cNvSpPr>
                <a:spLocks/>
              </p:cNvSpPr>
              <p:nvPr/>
            </p:nvSpPr>
            <p:spPr bwMode="auto">
              <a:xfrm>
                <a:off x="1626" y="1598"/>
                <a:ext cx="3659" cy="140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72" y="0"/>
                  </a:cxn>
                  <a:cxn ang="0">
                    <a:pos x="72" y="27"/>
                  </a:cxn>
                  <a:cxn ang="0">
                    <a:pos x="236" y="27"/>
                  </a:cxn>
                  <a:cxn ang="0">
                    <a:pos x="236" y="55"/>
                  </a:cxn>
                  <a:cxn ang="0">
                    <a:pos x="393" y="55"/>
                  </a:cxn>
                  <a:cxn ang="0">
                    <a:pos x="393" y="79"/>
                  </a:cxn>
                  <a:cxn ang="0">
                    <a:pos x="461" y="79"/>
                  </a:cxn>
                  <a:cxn ang="0">
                    <a:pos x="461" y="105"/>
                  </a:cxn>
                  <a:cxn ang="0">
                    <a:pos x="509" y="105"/>
                  </a:cxn>
                  <a:cxn ang="0">
                    <a:pos x="509" y="163"/>
                  </a:cxn>
                  <a:cxn ang="0">
                    <a:pos x="527" y="163"/>
                  </a:cxn>
                  <a:cxn ang="0">
                    <a:pos x="527" y="217"/>
                  </a:cxn>
                  <a:cxn ang="0">
                    <a:pos x="552" y="217"/>
                  </a:cxn>
                  <a:cxn ang="0">
                    <a:pos x="552" y="271"/>
                  </a:cxn>
                  <a:cxn ang="0">
                    <a:pos x="564" y="273"/>
                  </a:cxn>
                  <a:cxn ang="0">
                    <a:pos x="564" y="333"/>
                  </a:cxn>
                  <a:cxn ang="0">
                    <a:pos x="624" y="333"/>
                  </a:cxn>
                  <a:cxn ang="0">
                    <a:pos x="624" y="364"/>
                  </a:cxn>
                  <a:cxn ang="0">
                    <a:pos x="735" y="364"/>
                  </a:cxn>
                  <a:cxn ang="0">
                    <a:pos x="735" y="397"/>
                  </a:cxn>
                  <a:cxn ang="0">
                    <a:pos x="897" y="397"/>
                  </a:cxn>
                  <a:cxn ang="0">
                    <a:pos x="897" y="427"/>
                  </a:cxn>
                  <a:cxn ang="0">
                    <a:pos x="1053" y="427"/>
                  </a:cxn>
                  <a:cxn ang="0">
                    <a:pos x="1053" y="463"/>
                  </a:cxn>
                  <a:cxn ang="0">
                    <a:pos x="1071" y="463"/>
                  </a:cxn>
                  <a:cxn ang="0">
                    <a:pos x="1071" y="499"/>
                  </a:cxn>
                  <a:cxn ang="0">
                    <a:pos x="1139" y="499"/>
                  </a:cxn>
                  <a:cxn ang="0">
                    <a:pos x="1139" y="538"/>
                  </a:cxn>
                  <a:cxn ang="0">
                    <a:pos x="1155" y="538"/>
                  </a:cxn>
                  <a:cxn ang="0">
                    <a:pos x="1155" y="579"/>
                  </a:cxn>
                  <a:cxn ang="0">
                    <a:pos x="1173" y="579"/>
                  </a:cxn>
                  <a:cxn ang="0">
                    <a:pos x="1173" y="661"/>
                  </a:cxn>
                  <a:cxn ang="0">
                    <a:pos x="1274" y="661"/>
                  </a:cxn>
                  <a:cxn ang="0">
                    <a:pos x="1274" y="706"/>
                  </a:cxn>
                  <a:cxn ang="0">
                    <a:pos x="1296" y="706"/>
                  </a:cxn>
                  <a:cxn ang="0">
                    <a:pos x="1296" y="754"/>
                  </a:cxn>
                  <a:cxn ang="0">
                    <a:pos x="1374" y="754"/>
                  </a:cxn>
                  <a:cxn ang="0">
                    <a:pos x="1374" y="810"/>
                  </a:cxn>
                  <a:cxn ang="0">
                    <a:pos x="1668" y="810"/>
                  </a:cxn>
                  <a:cxn ang="0">
                    <a:pos x="1668" y="861"/>
                  </a:cxn>
                  <a:cxn ang="0">
                    <a:pos x="1683" y="861"/>
                  </a:cxn>
                  <a:cxn ang="0">
                    <a:pos x="1683" y="910"/>
                  </a:cxn>
                  <a:cxn ang="0">
                    <a:pos x="1770" y="910"/>
                  </a:cxn>
                  <a:cxn ang="0">
                    <a:pos x="1770" y="969"/>
                  </a:cxn>
                  <a:cxn ang="0">
                    <a:pos x="1958" y="969"/>
                  </a:cxn>
                  <a:cxn ang="0">
                    <a:pos x="1958" y="1047"/>
                  </a:cxn>
                  <a:cxn ang="0">
                    <a:pos x="2073" y="1047"/>
                  </a:cxn>
                  <a:cxn ang="0">
                    <a:pos x="2073" y="1129"/>
                  </a:cxn>
                  <a:cxn ang="0">
                    <a:pos x="2393" y="1129"/>
                  </a:cxn>
                  <a:cxn ang="0">
                    <a:pos x="2394" y="1243"/>
                  </a:cxn>
                  <a:cxn ang="0">
                    <a:pos x="2955" y="1243"/>
                  </a:cxn>
                  <a:cxn ang="0">
                    <a:pos x="2955" y="1401"/>
                  </a:cxn>
                  <a:cxn ang="0">
                    <a:pos x="3659" y="1401"/>
                  </a:cxn>
                </a:cxnLst>
                <a:rect l="0" t="0" r="r" b="b"/>
                <a:pathLst>
                  <a:path w="3659" h="1401">
                    <a:moveTo>
                      <a:pt x="0" y="0"/>
                    </a:moveTo>
                    <a:lnTo>
                      <a:pt x="72" y="0"/>
                    </a:lnTo>
                    <a:lnTo>
                      <a:pt x="72" y="27"/>
                    </a:lnTo>
                    <a:lnTo>
                      <a:pt x="236" y="27"/>
                    </a:lnTo>
                    <a:lnTo>
                      <a:pt x="236" y="55"/>
                    </a:lnTo>
                    <a:lnTo>
                      <a:pt x="393" y="55"/>
                    </a:lnTo>
                    <a:lnTo>
                      <a:pt x="393" y="79"/>
                    </a:lnTo>
                    <a:lnTo>
                      <a:pt x="461" y="79"/>
                    </a:lnTo>
                    <a:lnTo>
                      <a:pt x="461" y="105"/>
                    </a:lnTo>
                    <a:lnTo>
                      <a:pt x="509" y="105"/>
                    </a:lnTo>
                    <a:lnTo>
                      <a:pt x="509" y="163"/>
                    </a:lnTo>
                    <a:lnTo>
                      <a:pt x="527" y="163"/>
                    </a:lnTo>
                    <a:lnTo>
                      <a:pt x="527" y="217"/>
                    </a:lnTo>
                    <a:lnTo>
                      <a:pt x="552" y="217"/>
                    </a:lnTo>
                    <a:lnTo>
                      <a:pt x="552" y="271"/>
                    </a:lnTo>
                    <a:lnTo>
                      <a:pt x="564" y="273"/>
                    </a:lnTo>
                    <a:lnTo>
                      <a:pt x="564" y="333"/>
                    </a:lnTo>
                    <a:lnTo>
                      <a:pt x="624" y="333"/>
                    </a:lnTo>
                    <a:lnTo>
                      <a:pt x="624" y="364"/>
                    </a:lnTo>
                    <a:lnTo>
                      <a:pt x="735" y="364"/>
                    </a:lnTo>
                    <a:lnTo>
                      <a:pt x="735" y="397"/>
                    </a:lnTo>
                    <a:lnTo>
                      <a:pt x="897" y="397"/>
                    </a:lnTo>
                    <a:lnTo>
                      <a:pt x="897" y="427"/>
                    </a:lnTo>
                    <a:lnTo>
                      <a:pt x="1053" y="427"/>
                    </a:lnTo>
                    <a:lnTo>
                      <a:pt x="1053" y="463"/>
                    </a:lnTo>
                    <a:lnTo>
                      <a:pt x="1071" y="463"/>
                    </a:lnTo>
                    <a:lnTo>
                      <a:pt x="1071" y="499"/>
                    </a:lnTo>
                    <a:lnTo>
                      <a:pt x="1139" y="499"/>
                    </a:lnTo>
                    <a:lnTo>
                      <a:pt x="1139" y="538"/>
                    </a:lnTo>
                    <a:lnTo>
                      <a:pt x="1155" y="538"/>
                    </a:lnTo>
                    <a:lnTo>
                      <a:pt x="1155" y="579"/>
                    </a:lnTo>
                    <a:lnTo>
                      <a:pt x="1173" y="579"/>
                    </a:lnTo>
                    <a:lnTo>
                      <a:pt x="1173" y="661"/>
                    </a:lnTo>
                    <a:lnTo>
                      <a:pt x="1274" y="661"/>
                    </a:lnTo>
                    <a:lnTo>
                      <a:pt x="1274" y="706"/>
                    </a:lnTo>
                    <a:lnTo>
                      <a:pt x="1296" y="706"/>
                    </a:lnTo>
                    <a:lnTo>
                      <a:pt x="1296" y="754"/>
                    </a:lnTo>
                    <a:lnTo>
                      <a:pt x="1374" y="754"/>
                    </a:lnTo>
                    <a:lnTo>
                      <a:pt x="1374" y="810"/>
                    </a:lnTo>
                    <a:lnTo>
                      <a:pt x="1668" y="810"/>
                    </a:lnTo>
                    <a:lnTo>
                      <a:pt x="1668" y="861"/>
                    </a:lnTo>
                    <a:lnTo>
                      <a:pt x="1683" y="861"/>
                    </a:lnTo>
                    <a:lnTo>
                      <a:pt x="1683" y="910"/>
                    </a:lnTo>
                    <a:lnTo>
                      <a:pt x="1770" y="910"/>
                    </a:lnTo>
                    <a:lnTo>
                      <a:pt x="1770" y="969"/>
                    </a:lnTo>
                    <a:lnTo>
                      <a:pt x="1958" y="969"/>
                    </a:lnTo>
                    <a:lnTo>
                      <a:pt x="1958" y="1047"/>
                    </a:lnTo>
                    <a:lnTo>
                      <a:pt x="2073" y="1047"/>
                    </a:lnTo>
                    <a:lnTo>
                      <a:pt x="2073" y="1129"/>
                    </a:lnTo>
                    <a:lnTo>
                      <a:pt x="2393" y="1129"/>
                    </a:lnTo>
                    <a:lnTo>
                      <a:pt x="2394" y="1243"/>
                    </a:lnTo>
                    <a:lnTo>
                      <a:pt x="2955" y="1243"/>
                    </a:lnTo>
                    <a:lnTo>
                      <a:pt x="2955" y="1401"/>
                    </a:lnTo>
                    <a:lnTo>
                      <a:pt x="3659" y="1401"/>
                    </a:lnTo>
                  </a:path>
                </a:pathLst>
              </a:custGeom>
              <a:noFill/>
              <a:ln w="2857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9" name="Group 34"/>
            <p:cNvGrpSpPr>
              <a:grpSpLocks/>
            </p:cNvGrpSpPr>
            <p:nvPr/>
          </p:nvGrpSpPr>
          <p:grpSpPr bwMode="auto">
            <a:xfrm>
              <a:off x="1065" y="938"/>
              <a:ext cx="3618" cy="2313"/>
              <a:chOff x="366" y="194"/>
              <a:chExt cx="5024" cy="3723"/>
            </a:xfrm>
          </p:grpSpPr>
          <p:sp>
            <p:nvSpPr>
              <p:cNvPr id="13725731" name="Freeform 35"/>
              <p:cNvSpPr>
                <a:spLocks/>
              </p:cNvSpPr>
              <p:nvPr/>
            </p:nvSpPr>
            <p:spPr bwMode="auto">
              <a:xfrm>
                <a:off x="366" y="194"/>
                <a:ext cx="1127" cy="143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9" y="0"/>
                  </a:cxn>
                  <a:cxn ang="0">
                    <a:pos x="39" y="15"/>
                  </a:cxn>
                  <a:cxn ang="0">
                    <a:pos x="84" y="15"/>
                  </a:cxn>
                  <a:cxn ang="0">
                    <a:pos x="84" y="31"/>
                  </a:cxn>
                  <a:cxn ang="0">
                    <a:pos x="444" y="31"/>
                  </a:cxn>
                  <a:cxn ang="0">
                    <a:pos x="444" y="46"/>
                  </a:cxn>
                  <a:cxn ang="0">
                    <a:pos x="485" y="46"/>
                  </a:cxn>
                  <a:cxn ang="0">
                    <a:pos x="485" y="115"/>
                  </a:cxn>
                  <a:cxn ang="0">
                    <a:pos x="500" y="115"/>
                  </a:cxn>
                  <a:cxn ang="0">
                    <a:pos x="500" y="133"/>
                  </a:cxn>
                  <a:cxn ang="0">
                    <a:pos x="518" y="133"/>
                  </a:cxn>
                  <a:cxn ang="0">
                    <a:pos x="518" y="204"/>
                  </a:cxn>
                  <a:cxn ang="0">
                    <a:pos x="533" y="204"/>
                  </a:cxn>
                  <a:cxn ang="0">
                    <a:pos x="533" y="297"/>
                  </a:cxn>
                  <a:cxn ang="0">
                    <a:pos x="545" y="297"/>
                  </a:cxn>
                  <a:cxn ang="0">
                    <a:pos x="545" y="346"/>
                  </a:cxn>
                  <a:cxn ang="0">
                    <a:pos x="560" y="346"/>
                  </a:cxn>
                  <a:cxn ang="0">
                    <a:pos x="560" y="364"/>
                  </a:cxn>
                  <a:cxn ang="0">
                    <a:pos x="572" y="366"/>
                  </a:cxn>
                  <a:cxn ang="0">
                    <a:pos x="572" y="444"/>
                  </a:cxn>
                  <a:cxn ang="0">
                    <a:pos x="585" y="444"/>
                  </a:cxn>
                  <a:cxn ang="0">
                    <a:pos x="585" y="546"/>
                  </a:cxn>
                  <a:cxn ang="0">
                    <a:pos x="600" y="546"/>
                  </a:cxn>
                  <a:cxn ang="0">
                    <a:pos x="600" y="646"/>
                  </a:cxn>
                  <a:cxn ang="0">
                    <a:pos x="615" y="646"/>
                  </a:cxn>
                  <a:cxn ang="0">
                    <a:pos x="615" y="910"/>
                  </a:cxn>
                  <a:cxn ang="0">
                    <a:pos x="633" y="910"/>
                  </a:cxn>
                  <a:cxn ang="0">
                    <a:pos x="633" y="999"/>
                  </a:cxn>
                  <a:cxn ang="0">
                    <a:pos x="648" y="999"/>
                  </a:cxn>
                  <a:cxn ang="0">
                    <a:pos x="648" y="1050"/>
                  </a:cxn>
                  <a:cxn ang="0">
                    <a:pos x="686" y="1050"/>
                  </a:cxn>
                  <a:cxn ang="0">
                    <a:pos x="686" y="1077"/>
                  </a:cxn>
                  <a:cxn ang="0">
                    <a:pos x="702" y="1077"/>
                  </a:cxn>
                  <a:cxn ang="0">
                    <a:pos x="702" y="1096"/>
                  </a:cxn>
                  <a:cxn ang="0">
                    <a:pos x="732" y="1096"/>
                  </a:cxn>
                  <a:cxn ang="0">
                    <a:pos x="732" y="1117"/>
                  </a:cxn>
                  <a:cxn ang="0">
                    <a:pos x="786" y="1117"/>
                  </a:cxn>
                  <a:cxn ang="0">
                    <a:pos x="786" y="1138"/>
                  </a:cxn>
                  <a:cxn ang="0">
                    <a:pos x="800" y="1138"/>
                  </a:cxn>
                  <a:cxn ang="0">
                    <a:pos x="800" y="1158"/>
                  </a:cxn>
                  <a:cxn ang="0">
                    <a:pos x="818" y="1158"/>
                  </a:cxn>
                  <a:cxn ang="0">
                    <a:pos x="818" y="1177"/>
                  </a:cxn>
                  <a:cxn ang="0">
                    <a:pos x="834" y="1177"/>
                  </a:cxn>
                  <a:cxn ang="0">
                    <a:pos x="834" y="1198"/>
                  </a:cxn>
                  <a:cxn ang="0">
                    <a:pos x="1076" y="1198"/>
                  </a:cxn>
                  <a:cxn ang="0">
                    <a:pos x="1076" y="1237"/>
                  </a:cxn>
                  <a:cxn ang="0">
                    <a:pos x="1109" y="1237"/>
                  </a:cxn>
                  <a:cxn ang="0">
                    <a:pos x="1109" y="1317"/>
                  </a:cxn>
                  <a:cxn ang="0">
                    <a:pos x="1127" y="1317"/>
                  </a:cxn>
                  <a:cxn ang="0">
                    <a:pos x="1127" y="1438"/>
                  </a:cxn>
                </a:cxnLst>
                <a:rect l="0" t="0" r="r" b="b"/>
                <a:pathLst>
                  <a:path w="1127" h="1438">
                    <a:moveTo>
                      <a:pt x="0" y="0"/>
                    </a:moveTo>
                    <a:lnTo>
                      <a:pt x="39" y="0"/>
                    </a:lnTo>
                    <a:lnTo>
                      <a:pt x="39" y="15"/>
                    </a:lnTo>
                    <a:lnTo>
                      <a:pt x="84" y="15"/>
                    </a:lnTo>
                    <a:lnTo>
                      <a:pt x="84" y="31"/>
                    </a:lnTo>
                    <a:lnTo>
                      <a:pt x="444" y="31"/>
                    </a:lnTo>
                    <a:lnTo>
                      <a:pt x="444" y="46"/>
                    </a:lnTo>
                    <a:lnTo>
                      <a:pt x="485" y="46"/>
                    </a:lnTo>
                    <a:lnTo>
                      <a:pt x="485" y="115"/>
                    </a:lnTo>
                    <a:lnTo>
                      <a:pt x="500" y="115"/>
                    </a:lnTo>
                    <a:lnTo>
                      <a:pt x="500" y="133"/>
                    </a:lnTo>
                    <a:lnTo>
                      <a:pt x="518" y="133"/>
                    </a:lnTo>
                    <a:lnTo>
                      <a:pt x="518" y="204"/>
                    </a:lnTo>
                    <a:lnTo>
                      <a:pt x="533" y="204"/>
                    </a:lnTo>
                    <a:lnTo>
                      <a:pt x="533" y="297"/>
                    </a:lnTo>
                    <a:lnTo>
                      <a:pt x="545" y="297"/>
                    </a:lnTo>
                    <a:lnTo>
                      <a:pt x="545" y="346"/>
                    </a:lnTo>
                    <a:lnTo>
                      <a:pt x="560" y="346"/>
                    </a:lnTo>
                    <a:lnTo>
                      <a:pt x="560" y="364"/>
                    </a:lnTo>
                    <a:lnTo>
                      <a:pt x="572" y="366"/>
                    </a:lnTo>
                    <a:lnTo>
                      <a:pt x="572" y="444"/>
                    </a:lnTo>
                    <a:lnTo>
                      <a:pt x="585" y="444"/>
                    </a:lnTo>
                    <a:lnTo>
                      <a:pt x="585" y="546"/>
                    </a:lnTo>
                    <a:lnTo>
                      <a:pt x="600" y="546"/>
                    </a:lnTo>
                    <a:lnTo>
                      <a:pt x="600" y="646"/>
                    </a:lnTo>
                    <a:lnTo>
                      <a:pt x="615" y="646"/>
                    </a:lnTo>
                    <a:lnTo>
                      <a:pt x="615" y="910"/>
                    </a:lnTo>
                    <a:lnTo>
                      <a:pt x="633" y="910"/>
                    </a:lnTo>
                    <a:lnTo>
                      <a:pt x="633" y="999"/>
                    </a:lnTo>
                    <a:lnTo>
                      <a:pt x="648" y="999"/>
                    </a:lnTo>
                    <a:lnTo>
                      <a:pt x="648" y="1050"/>
                    </a:lnTo>
                    <a:lnTo>
                      <a:pt x="686" y="1050"/>
                    </a:lnTo>
                    <a:lnTo>
                      <a:pt x="686" y="1077"/>
                    </a:lnTo>
                    <a:lnTo>
                      <a:pt x="702" y="1077"/>
                    </a:lnTo>
                    <a:lnTo>
                      <a:pt x="702" y="1096"/>
                    </a:lnTo>
                    <a:lnTo>
                      <a:pt x="732" y="1096"/>
                    </a:lnTo>
                    <a:lnTo>
                      <a:pt x="732" y="1117"/>
                    </a:lnTo>
                    <a:lnTo>
                      <a:pt x="786" y="1117"/>
                    </a:lnTo>
                    <a:lnTo>
                      <a:pt x="786" y="1138"/>
                    </a:lnTo>
                    <a:lnTo>
                      <a:pt x="800" y="1138"/>
                    </a:lnTo>
                    <a:lnTo>
                      <a:pt x="800" y="1158"/>
                    </a:lnTo>
                    <a:lnTo>
                      <a:pt x="818" y="1158"/>
                    </a:lnTo>
                    <a:lnTo>
                      <a:pt x="818" y="1177"/>
                    </a:lnTo>
                    <a:lnTo>
                      <a:pt x="834" y="1177"/>
                    </a:lnTo>
                    <a:lnTo>
                      <a:pt x="834" y="1198"/>
                    </a:lnTo>
                    <a:lnTo>
                      <a:pt x="1076" y="1198"/>
                    </a:lnTo>
                    <a:lnTo>
                      <a:pt x="1076" y="1237"/>
                    </a:lnTo>
                    <a:lnTo>
                      <a:pt x="1109" y="1237"/>
                    </a:lnTo>
                    <a:lnTo>
                      <a:pt x="1109" y="1317"/>
                    </a:lnTo>
                    <a:lnTo>
                      <a:pt x="1127" y="1317"/>
                    </a:lnTo>
                    <a:lnTo>
                      <a:pt x="1127" y="1438"/>
                    </a:lnTo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725732" name="Freeform 36"/>
              <p:cNvSpPr>
                <a:spLocks/>
              </p:cNvSpPr>
              <p:nvPr/>
            </p:nvSpPr>
            <p:spPr bwMode="auto">
              <a:xfrm>
                <a:off x="1493" y="1629"/>
                <a:ext cx="841" cy="128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" y="0"/>
                  </a:cxn>
                  <a:cxn ang="0">
                    <a:pos x="12" y="65"/>
                  </a:cxn>
                  <a:cxn ang="0">
                    <a:pos x="25" y="65"/>
                  </a:cxn>
                  <a:cxn ang="0">
                    <a:pos x="25" y="171"/>
                  </a:cxn>
                  <a:cxn ang="0">
                    <a:pos x="39" y="171"/>
                  </a:cxn>
                  <a:cxn ang="0">
                    <a:pos x="39" y="213"/>
                  </a:cxn>
                  <a:cxn ang="0">
                    <a:pos x="52" y="213"/>
                  </a:cxn>
                  <a:cxn ang="0">
                    <a:pos x="52" y="254"/>
                  </a:cxn>
                  <a:cxn ang="0">
                    <a:pos x="64" y="254"/>
                  </a:cxn>
                  <a:cxn ang="0">
                    <a:pos x="64" y="344"/>
                  </a:cxn>
                  <a:cxn ang="0">
                    <a:pos x="81" y="344"/>
                  </a:cxn>
                  <a:cxn ang="0">
                    <a:pos x="81" y="369"/>
                  </a:cxn>
                  <a:cxn ang="0">
                    <a:pos x="96" y="369"/>
                  </a:cxn>
                  <a:cxn ang="0">
                    <a:pos x="96" y="500"/>
                  </a:cxn>
                  <a:cxn ang="0">
                    <a:pos x="111" y="500"/>
                  </a:cxn>
                  <a:cxn ang="0">
                    <a:pos x="111" y="563"/>
                  </a:cxn>
                  <a:cxn ang="0">
                    <a:pos x="123" y="563"/>
                  </a:cxn>
                  <a:cxn ang="0">
                    <a:pos x="123" y="609"/>
                  </a:cxn>
                  <a:cxn ang="0">
                    <a:pos x="150" y="609"/>
                  </a:cxn>
                  <a:cxn ang="0">
                    <a:pos x="150" y="636"/>
                  </a:cxn>
                  <a:cxn ang="0">
                    <a:pos x="193" y="636"/>
                  </a:cxn>
                  <a:cxn ang="0">
                    <a:pos x="193" y="683"/>
                  </a:cxn>
                  <a:cxn ang="0">
                    <a:pos x="220" y="683"/>
                  </a:cxn>
                  <a:cxn ang="0">
                    <a:pos x="220" y="707"/>
                  </a:cxn>
                  <a:cxn ang="0">
                    <a:pos x="288" y="707"/>
                  </a:cxn>
                  <a:cxn ang="0">
                    <a:pos x="288" y="732"/>
                  </a:cxn>
                  <a:cxn ang="0">
                    <a:pos x="309" y="732"/>
                  </a:cxn>
                  <a:cxn ang="0">
                    <a:pos x="309" y="758"/>
                  </a:cxn>
                  <a:cxn ang="0">
                    <a:pos x="595" y="758"/>
                  </a:cxn>
                  <a:cxn ang="0">
                    <a:pos x="595" y="830"/>
                  </a:cxn>
                  <a:cxn ang="0">
                    <a:pos x="613" y="830"/>
                  </a:cxn>
                  <a:cxn ang="0">
                    <a:pos x="613" y="887"/>
                  </a:cxn>
                  <a:cxn ang="0">
                    <a:pos x="628" y="887"/>
                  </a:cxn>
                  <a:cxn ang="0">
                    <a:pos x="628" y="914"/>
                  </a:cxn>
                  <a:cxn ang="0">
                    <a:pos x="643" y="914"/>
                  </a:cxn>
                  <a:cxn ang="0">
                    <a:pos x="643" y="941"/>
                  </a:cxn>
                  <a:cxn ang="0">
                    <a:pos x="658" y="941"/>
                  </a:cxn>
                  <a:cxn ang="0">
                    <a:pos x="658" y="963"/>
                  </a:cxn>
                  <a:cxn ang="0">
                    <a:pos x="669" y="963"/>
                  </a:cxn>
                  <a:cxn ang="0">
                    <a:pos x="669" y="990"/>
                  </a:cxn>
                  <a:cxn ang="0">
                    <a:pos x="682" y="990"/>
                  </a:cxn>
                  <a:cxn ang="0">
                    <a:pos x="682" y="1022"/>
                  </a:cxn>
                  <a:cxn ang="0">
                    <a:pos x="697" y="1022"/>
                  </a:cxn>
                  <a:cxn ang="0">
                    <a:pos x="697" y="1073"/>
                  </a:cxn>
                  <a:cxn ang="0">
                    <a:pos x="711" y="1073"/>
                  </a:cxn>
                  <a:cxn ang="0">
                    <a:pos x="711" y="1104"/>
                  </a:cxn>
                  <a:cxn ang="0">
                    <a:pos x="742" y="1104"/>
                  </a:cxn>
                  <a:cxn ang="0">
                    <a:pos x="742" y="1137"/>
                  </a:cxn>
                  <a:cxn ang="0">
                    <a:pos x="768" y="1137"/>
                  </a:cxn>
                  <a:cxn ang="0">
                    <a:pos x="768" y="1166"/>
                  </a:cxn>
                  <a:cxn ang="0">
                    <a:pos x="783" y="1166"/>
                  </a:cxn>
                  <a:cxn ang="0">
                    <a:pos x="783" y="1197"/>
                  </a:cxn>
                  <a:cxn ang="0">
                    <a:pos x="814" y="1197"/>
                  </a:cxn>
                  <a:cxn ang="0">
                    <a:pos x="814" y="1257"/>
                  </a:cxn>
                  <a:cxn ang="0">
                    <a:pos x="841" y="1257"/>
                  </a:cxn>
                  <a:cxn ang="0">
                    <a:pos x="841" y="1287"/>
                  </a:cxn>
                </a:cxnLst>
                <a:rect l="0" t="0" r="r" b="b"/>
                <a:pathLst>
                  <a:path w="841" h="1287">
                    <a:moveTo>
                      <a:pt x="0" y="0"/>
                    </a:moveTo>
                    <a:lnTo>
                      <a:pt x="12" y="0"/>
                    </a:lnTo>
                    <a:lnTo>
                      <a:pt x="12" y="65"/>
                    </a:lnTo>
                    <a:lnTo>
                      <a:pt x="25" y="65"/>
                    </a:lnTo>
                    <a:lnTo>
                      <a:pt x="25" y="171"/>
                    </a:lnTo>
                    <a:lnTo>
                      <a:pt x="39" y="171"/>
                    </a:lnTo>
                    <a:lnTo>
                      <a:pt x="39" y="213"/>
                    </a:lnTo>
                    <a:lnTo>
                      <a:pt x="52" y="213"/>
                    </a:lnTo>
                    <a:lnTo>
                      <a:pt x="52" y="254"/>
                    </a:lnTo>
                    <a:lnTo>
                      <a:pt x="64" y="254"/>
                    </a:lnTo>
                    <a:lnTo>
                      <a:pt x="64" y="344"/>
                    </a:lnTo>
                    <a:lnTo>
                      <a:pt x="81" y="344"/>
                    </a:lnTo>
                    <a:lnTo>
                      <a:pt x="81" y="369"/>
                    </a:lnTo>
                    <a:lnTo>
                      <a:pt x="96" y="369"/>
                    </a:lnTo>
                    <a:lnTo>
                      <a:pt x="96" y="500"/>
                    </a:lnTo>
                    <a:lnTo>
                      <a:pt x="111" y="500"/>
                    </a:lnTo>
                    <a:lnTo>
                      <a:pt x="111" y="563"/>
                    </a:lnTo>
                    <a:lnTo>
                      <a:pt x="123" y="563"/>
                    </a:lnTo>
                    <a:lnTo>
                      <a:pt x="123" y="609"/>
                    </a:lnTo>
                    <a:lnTo>
                      <a:pt x="150" y="609"/>
                    </a:lnTo>
                    <a:lnTo>
                      <a:pt x="150" y="636"/>
                    </a:lnTo>
                    <a:lnTo>
                      <a:pt x="193" y="636"/>
                    </a:lnTo>
                    <a:lnTo>
                      <a:pt x="193" y="683"/>
                    </a:lnTo>
                    <a:lnTo>
                      <a:pt x="220" y="683"/>
                    </a:lnTo>
                    <a:lnTo>
                      <a:pt x="220" y="707"/>
                    </a:lnTo>
                    <a:lnTo>
                      <a:pt x="288" y="707"/>
                    </a:lnTo>
                    <a:lnTo>
                      <a:pt x="288" y="732"/>
                    </a:lnTo>
                    <a:lnTo>
                      <a:pt x="309" y="732"/>
                    </a:lnTo>
                    <a:lnTo>
                      <a:pt x="309" y="758"/>
                    </a:lnTo>
                    <a:lnTo>
                      <a:pt x="595" y="758"/>
                    </a:lnTo>
                    <a:lnTo>
                      <a:pt x="595" y="830"/>
                    </a:lnTo>
                    <a:lnTo>
                      <a:pt x="613" y="830"/>
                    </a:lnTo>
                    <a:lnTo>
                      <a:pt x="613" y="887"/>
                    </a:lnTo>
                    <a:lnTo>
                      <a:pt x="628" y="887"/>
                    </a:lnTo>
                    <a:lnTo>
                      <a:pt x="628" y="914"/>
                    </a:lnTo>
                    <a:lnTo>
                      <a:pt x="643" y="914"/>
                    </a:lnTo>
                    <a:lnTo>
                      <a:pt x="643" y="941"/>
                    </a:lnTo>
                    <a:lnTo>
                      <a:pt x="658" y="941"/>
                    </a:lnTo>
                    <a:lnTo>
                      <a:pt x="658" y="963"/>
                    </a:lnTo>
                    <a:lnTo>
                      <a:pt x="669" y="963"/>
                    </a:lnTo>
                    <a:lnTo>
                      <a:pt x="669" y="990"/>
                    </a:lnTo>
                    <a:lnTo>
                      <a:pt x="682" y="990"/>
                    </a:lnTo>
                    <a:lnTo>
                      <a:pt x="682" y="1022"/>
                    </a:lnTo>
                    <a:lnTo>
                      <a:pt x="697" y="1022"/>
                    </a:lnTo>
                    <a:lnTo>
                      <a:pt x="697" y="1073"/>
                    </a:lnTo>
                    <a:lnTo>
                      <a:pt x="711" y="1073"/>
                    </a:lnTo>
                    <a:lnTo>
                      <a:pt x="711" y="1104"/>
                    </a:lnTo>
                    <a:lnTo>
                      <a:pt x="742" y="1104"/>
                    </a:lnTo>
                    <a:lnTo>
                      <a:pt x="742" y="1137"/>
                    </a:lnTo>
                    <a:lnTo>
                      <a:pt x="768" y="1137"/>
                    </a:lnTo>
                    <a:lnTo>
                      <a:pt x="768" y="1166"/>
                    </a:lnTo>
                    <a:lnTo>
                      <a:pt x="783" y="1166"/>
                    </a:lnTo>
                    <a:lnTo>
                      <a:pt x="783" y="1197"/>
                    </a:lnTo>
                    <a:lnTo>
                      <a:pt x="814" y="1197"/>
                    </a:lnTo>
                    <a:lnTo>
                      <a:pt x="814" y="1257"/>
                    </a:lnTo>
                    <a:lnTo>
                      <a:pt x="841" y="1257"/>
                    </a:lnTo>
                    <a:lnTo>
                      <a:pt x="841" y="1287"/>
                    </a:lnTo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13725733" name="Freeform 37"/>
              <p:cNvSpPr>
                <a:spLocks/>
              </p:cNvSpPr>
              <p:nvPr/>
            </p:nvSpPr>
            <p:spPr bwMode="auto">
              <a:xfrm>
                <a:off x="2331" y="2916"/>
                <a:ext cx="3059" cy="100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77" y="2"/>
                  </a:cxn>
                  <a:cxn ang="0">
                    <a:pos x="177" y="30"/>
                  </a:cxn>
                  <a:cxn ang="0">
                    <a:pos x="377" y="30"/>
                  </a:cxn>
                  <a:cxn ang="0">
                    <a:pos x="377" y="98"/>
                  </a:cxn>
                  <a:cxn ang="0">
                    <a:pos x="396" y="98"/>
                  </a:cxn>
                  <a:cxn ang="0">
                    <a:pos x="396" y="132"/>
                  </a:cxn>
                  <a:cxn ang="0">
                    <a:pos x="435" y="132"/>
                  </a:cxn>
                  <a:cxn ang="0">
                    <a:pos x="435" y="167"/>
                  </a:cxn>
                  <a:cxn ang="0">
                    <a:pos x="464" y="167"/>
                  </a:cxn>
                  <a:cxn ang="0">
                    <a:pos x="464" y="237"/>
                  </a:cxn>
                  <a:cxn ang="0">
                    <a:pos x="483" y="237"/>
                  </a:cxn>
                  <a:cxn ang="0">
                    <a:pos x="483" y="276"/>
                  </a:cxn>
                  <a:cxn ang="0">
                    <a:pos x="500" y="276"/>
                  </a:cxn>
                  <a:cxn ang="0">
                    <a:pos x="500" y="317"/>
                  </a:cxn>
                  <a:cxn ang="0">
                    <a:pos x="512" y="317"/>
                  </a:cxn>
                  <a:cxn ang="0">
                    <a:pos x="512" y="387"/>
                  </a:cxn>
                  <a:cxn ang="0">
                    <a:pos x="542" y="387"/>
                  </a:cxn>
                  <a:cxn ang="0">
                    <a:pos x="542" y="431"/>
                  </a:cxn>
                  <a:cxn ang="0">
                    <a:pos x="692" y="431"/>
                  </a:cxn>
                  <a:cxn ang="0">
                    <a:pos x="692" y="470"/>
                  </a:cxn>
                  <a:cxn ang="0">
                    <a:pos x="855" y="470"/>
                  </a:cxn>
                  <a:cxn ang="0">
                    <a:pos x="855" y="518"/>
                  </a:cxn>
                  <a:cxn ang="0">
                    <a:pos x="941" y="518"/>
                  </a:cxn>
                  <a:cxn ang="0">
                    <a:pos x="941" y="561"/>
                  </a:cxn>
                  <a:cxn ang="0">
                    <a:pos x="1272" y="561"/>
                  </a:cxn>
                  <a:cxn ang="0">
                    <a:pos x="1272" y="626"/>
                  </a:cxn>
                  <a:cxn ang="0">
                    <a:pos x="1632" y="626"/>
                  </a:cxn>
                  <a:cxn ang="0">
                    <a:pos x="1632" y="704"/>
                  </a:cxn>
                  <a:cxn ang="0">
                    <a:pos x="1743" y="704"/>
                  </a:cxn>
                  <a:cxn ang="0">
                    <a:pos x="1743" y="804"/>
                  </a:cxn>
                  <a:cxn ang="0">
                    <a:pos x="1817" y="804"/>
                  </a:cxn>
                  <a:cxn ang="0">
                    <a:pos x="1817" y="899"/>
                  </a:cxn>
                  <a:cxn ang="0">
                    <a:pos x="1892" y="899"/>
                  </a:cxn>
                  <a:cxn ang="0">
                    <a:pos x="1892" y="1001"/>
                  </a:cxn>
                  <a:cxn ang="0">
                    <a:pos x="3059" y="999"/>
                  </a:cxn>
                </a:cxnLst>
                <a:rect l="0" t="0" r="r" b="b"/>
                <a:pathLst>
                  <a:path w="3059" h="1001">
                    <a:moveTo>
                      <a:pt x="0" y="0"/>
                    </a:moveTo>
                    <a:lnTo>
                      <a:pt x="177" y="2"/>
                    </a:lnTo>
                    <a:lnTo>
                      <a:pt x="177" y="30"/>
                    </a:lnTo>
                    <a:lnTo>
                      <a:pt x="377" y="30"/>
                    </a:lnTo>
                    <a:lnTo>
                      <a:pt x="377" y="98"/>
                    </a:lnTo>
                    <a:lnTo>
                      <a:pt x="396" y="98"/>
                    </a:lnTo>
                    <a:lnTo>
                      <a:pt x="396" y="132"/>
                    </a:lnTo>
                    <a:lnTo>
                      <a:pt x="435" y="132"/>
                    </a:lnTo>
                    <a:lnTo>
                      <a:pt x="435" y="167"/>
                    </a:lnTo>
                    <a:lnTo>
                      <a:pt x="464" y="167"/>
                    </a:lnTo>
                    <a:lnTo>
                      <a:pt x="464" y="237"/>
                    </a:lnTo>
                    <a:lnTo>
                      <a:pt x="483" y="237"/>
                    </a:lnTo>
                    <a:lnTo>
                      <a:pt x="483" y="276"/>
                    </a:lnTo>
                    <a:lnTo>
                      <a:pt x="500" y="276"/>
                    </a:lnTo>
                    <a:lnTo>
                      <a:pt x="500" y="317"/>
                    </a:lnTo>
                    <a:lnTo>
                      <a:pt x="512" y="317"/>
                    </a:lnTo>
                    <a:lnTo>
                      <a:pt x="512" y="387"/>
                    </a:lnTo>
                    <a:lnTo>
                      <a:pt x="542" y="387"/>
                    </a:lnTo>
                    <a:lnTo>
                      <a:pt x="542" y="431"/>
                    </a:lnTo>
                    <a:lnTo>
                      <a:pt x="692" y="431"/>
                    </a:lnTo>
                    <a:lnTo>
                      <a:pt x="692" y="470"/>
                    </a:lnTo>
                    <a:lnTo>
                      <a:pt x="855" y="470"/>
                    </a:lnTo>
                    <a:lnTo>
                      <a:pt x="855" y="518"/>
                    </a:lnTo>
                    <a:lnTo>
                      <a:pt x="941" y="518"/>
                    </a:lnTo>
                    <a:lnTo>
                      <a:pt x="941" y="561"/>
                    </a:lnTo>
                    <a:lnTo>
                      <a:pt x="1272" y="561"/>
                    </a:lnTo>
                    <a:lnTo>
                      <a:pt x="1272" y="626"/>
                    </a:lnTo>
                    <a:lnTo>
                      <a:pt x="1632" y="626"/>
                    </a:lnTo>
                    <a:lnTo>
                      <a:pt x="1632" y="704"/>
                    </a:lnTo>
                    <a:lnTo>
                      <a:pt x="1743" y="704"/>
                    </a:lnTo>
                    <a:lnTo>
                      <a:pt x="1743" y="804"/>
                    </a:lnTo>
                    <a:lnTo>
                      <a:pt x="1817" y="804"/>
                    </a:lnTo>
                    <a:lnTo>
                      <a:pt x="1817" y="899"/>
                    </a:lnTo>
                    <a:lnTo>
                      <a:pt x="1892" y="899"/>
                    </a:lnTo>
                    <a:lnTo>
                      <a:pt x="1892" y="1001"/>
                    </a:lnTo>
                    <a:lnTo>
                      <a:pt x="3059" y="999"/>
                    </a:lnTo>
                  </a:path>
                </a:pathLst>
              </a:custGeom>
              <a:noFill/>
              <a:ln w="2857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0" name="Group 38"/>
          <p:cNvGrpSpPr>
            <a:grpSpLocks/>
          </p:cNvGrpSpPr>
          <p:nvPr/>
        </p:nvGrpSpPr>
        <p:grpSpPr bwMode="auto">
          <a:xfrm>
            <a:off x="1512888" y="4992688"/>
            <a:ext cx="6380162" cy="242887"/>
            <a:chOff x="1036" y="3493"/>
            <a:chExt cx="4019" cy="178"/>
          </a:xfrm>
        </p:grpSpPr>
        <p:sp>
          <p:nvSpPr>
            <p:cNvPr id="13725735" name="Text Box 39"/>
            <p:cNvSpPr txBox="1">
              <a:spLocks noChangeArrowheads="1"/>
            </p:cNvSpPr>
            <p:nvPr/>
          </p:nvSpPr>
          <p:spPr bwMode="auto">
            <a:xfrm>
              <a:off x="4913" y="3493"/>
              <a:ext cx="142" cy="178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sz="1600" b="1">
                  <a:solidFill>
                    <a:schemeClr val="tx1"/>
                  </a:solidFill>
                </a:rPr>
                <a:t>54</a:t>
              </a:r>
            </a:p>
          </p:txBody>
        </p:sp>
        <p:sp>
          <p:nvSpPr>
            <p:cNvPr id="13725736" name="Text Box 40"/>
            <p:cNvSpPr txBox="1">
              <a:spLocks noChangeArrowheads="1"/>
            </p:cNvSpPr>
            <p:nvPr/>
          </p:nvSpPr>
          <p:spPr bwMode="auto">
            <a:xfrm>
              <a:off x="1468" y="3493"/>
              <a:ext cx="71" cy="178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sz="1600" b="1">
                  <a:solidFill>
                    <a:schemeClr val="tx1"/>
                  </a:solidFill>
                </a:rPr>
                <a:t>6</a:t>
              </a:r>
            </a:p>
          </p:txBody>
        </p:sp>
        <p:sp>
          <p:nvSpPr>
            <p:cNvPr id="13725737" name="Text Box 41"/>
            <p:cNvSpPr txBox="1">
              <a:spLocks noChangeArrowheads="1"/>
            </p:cNvSpPr>
            <p:nvPr/>
          </p:nvSpPr>
          <p:spPr bwMode="auto">
            <a:xfrm>
              <a:off x="1869" y="3493"/>
              <a:ext cx="142" cy="178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sz="1600" b="1">
                  <a:solidFill>
                    <a:schemeClr val="tx1"/>
                  </a:solidFill>
                </a:rPr>
                <a:t>12</a:t>
              </a:r>
            </a:p>
          </p:txBody>
        </p:sp>
        <p:sp>
          <p:nvSpPr>
            <p:cNvPr id="13725738" name="Text Box 42"/>
            <p:cNvSpPr txBox="1">
              <a:spLocks noChangeArrowheads="1"/>
            </p:cNvSpPr>
            <p:nvPr/>
          </p:nvSpPr>
          <p:spPr bwMode="auto">
            <a:xfrm>
              <a:off x="2303" y="3493"/>
              <a:ext cx="142" cy="178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sz="1600" b="1">
                  <a:solidFill>
                    <a:schemeClr val="tx1"/>
                  </a:solidFill>
                </a:rPr>
                <a:t>18</a:t>
              </a:r>
            </a:p>
          </p:txBody>
        </p:sp>
        <p:sp>
          <p:nvSpPr>
            <p:cNvPr id="13725739" name="Text Box 43"/>
            <p:cNvSpPr txBox="1">
              <a:spLocks noChangeArrowheads="1"/>
            </p:cNvSpPr>
            <p:nvPr/>
          </p:nvSpPr>
          <p:spPr bwMode="auto">
            <a:xfrm>
              <a:off x="2737" y="3493"/>
              <a:ext cx="142" cy="178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sz="1600" b="1">
                  <a:solidFill>
                    <a:schemeClr val="tx1"/>
                  </a:solidFill>
                </a:rPr>
                <a:t>24</a:t>
              </a:r>
            </a:p>
          </p:txBody>
        </p:sp>
        <p:sp>
          <p:nvSpPr>
            <p:cNvPr id="13725740" name="Text Box 44"/>
            <p:cNvSpPr txBox="1">
              <a:spLocks noChangeArrowheads="1"/>
            </p:cNvSpPr>
            <p:nvPr/>
          </p:nvSpPr>
          <p:spPr bwMode="auto">
            <a:xfrm>
              <a:off x="3173" y="3493"/>
              <a:ext cx="142" cy="178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sz="1600" b="1">
                  <a:solidFill>
                    <a:schemeClr val="tx1"/>
                  </a:solidFill>
                </a:rPr>
                <a:t>30</a:t>
              </a:r>
            </a:p>
          </p:txBody>
        </p:sp>
        <p:sp>
          <p:nvSpPr>
            <p:cNvPr id="13725741" name="Text Box 45"/>
            <p:cNvSpPr txBox="1">
              <a:spLocks noChangeArrowheads="1"/>
            </p:cNvSpPr>
            <p:nvPr/>
          </p:nvSpPr>
          <p:spPr bwMode="auto">
            <a:xfrm>
              <a:off x="3608" y="3493"/>
              <a:ext cx="142" cy="178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sz="1600" b="1">
                  <a:solidFill>
                    <a:schemeClr val="tx1"/>
                  </a:solidFill>
                </a:rPr>
                <a:t>36</a:t>
              </a:r>
            </a:p>
          </p:txBody>
        </p:sp>
        <p:sp>
          <p:nvSpPr>
            <p:cNvPr id="13725742" name="Text Box 46"/>
            <p:cNvSpPr txBox="1">
              <a:spLocks noChangeArrowheads="1"/>
            </p:cNvSpPr>
            <p:nvPr/>
          </p:nvSpPr>
          <p:spPr bwMode="auto">
            <a:xfrm>
              <a:off x="4042" y="3493"/>
              <a:ext cx="142" cy="178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sz="1600" b="1">
                  <a:solidFill>
                    <a:schemeClr val="tx1"/>
                  </a:solidFill>
                </a:rPr>
                <a:t>42</a:t>
              </a:r>
            </a:p>
          </p:txBody>
        </p:sp>
        <p:sp>
          <p:nvSpPr>
            <p:cNvPr id="13725743" name="Text Box 47"/>
            <p:cNvSpPr txBox="1">
              <a:spLocks noChangeArrowheads="1"/>
            </p:cNvSpPr>
            <p:nvPr/>
          </p:nvSpPr>
          <p:spPr bwMode="auto">
            <a:xfrm>
              <a:off x="4478" y="3493"/>
              <a:ext cx="142" cy="178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sz="1600" b="1">
                  <a:solidFill>
                    <a:schemeClr val="tx1"/>
                  </a:solidFill>
                </a:rPr>
                <a:t>48</a:t>
              </a:r>
            </a:p>
          </p:txBody>
        </p:sp>
        <p:sp>
          <p:nvSpPr>
            <p:cNvPr id="13725744" name="Text Box 48"/>
            <p:cNvSpPr txBox="1">
              <a:spLocks noChangeArrowheads="1"/>
            </p:cNvSpPr>
            <p:nvPr/>
          </p:nvSpPr>
          <p:spPr bwMode="auto">
            <a:xfrm>
              <a:off x="1036" y="3493"/>
              <a:ext cx="71" cy="178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sz="1600" b="1">
                  <a:solidFill>
                    <a:schemeClr val="tx1"/>
                  </a:solidFill>
                </a:rPr>
                <a:t>0</a:t>
              </a:r>
            </a:p>
          </p:txBody>
        </p:sp>
      </p:grpSp>
      <p:grpSp>
        <p:nvGrpSpPr>
          <p:cNvPr id="11" name="Group 49"/>
          <p:cNvGrpSpPr>
            <a:grpSpLocks/>
          </p:cNvGrpSpPr>
          <p:nvPr/>
        </p:nvGrpSpPr>
        <p:grpSpPr bwMode="auto">
          <a:xfrm>
            <a:off x="1022350" y="1416050"/>
            <a:ext cx="395288" cy="3646488"/>
            <a:chOff x="589" y="772"/>
            <a:chExt cx="267" cy="2876"/>
          </a:xfrm>
        </p:grpSpPr>
        <p:sp>
          <p:nvSpPr>
            <p:cNvPr id="13725746" name="Text Box 50"/>
            <p:cNvSpPr txBox="1">
              <a:spLocks noChangeArrowheads="1"/>
            </p:cNvSpPr>
            <p:nvPr/>
          </p:nvSpPr>
          <p:spPr bwMode="auto">
            <a:xfrm>
              <a:off x="589" y="772"/>
              <a:ext cx="267" cy="1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r">
                <a:lnSpc>
                  <a:spcPct val="100000"/>
                </a:lnSpc>
              </a:pPr>
              <a:r>
                <a:rPr lang="en-US" sz="1600" b="1">
                  <a:solidFill>
                    <a:schemeClr val="tx1"/>
                  </a:solidFill>
                </a:rPr>
                <a:t>1.00</a:t>
              </a:r>
            </a:p>
          </p:txBody>
        </p:sp>
        <p:sp>
          <p:nvSpPr>
            <p:cNvPr id="13725747" name="Text Box 51"/>
            <p:cNvSpPr txBox="1">
              <a:spLocks noChangeArrowheads="1"/>
            </p:cNvSpPr>
            <p:nvPr/>
          </p:nvSpPr>
          <p:spPr bwMode="auto">
            <a:xfrm>
              <a:off x="780" y="3457"/>
              <a:ext cx="76" cy="191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r">
                <a:lnSpc>
                  <a:spcPct val="100000"/>
                </a:lnSpc>
              </a:pPr>
              <a:r>
                <a:rPr lang="en-US" sz="1600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3725748" name="Text Box 52"/>
            <p:cNvSpPr txBox="1">
              <a:spLocks noChangeArrowheads="1"/>
            </p:cNvSpPr>
            <p:nvPr/>
          </p:nvSpPr>
          <p:spPr bwMode="auto">
            <a:xfrm>
              <a:off x="589" y="1443"/>
              <a:ext cx="267" cy="193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r">
                <a:lnSpc>
                  <a:spcPct val="100000"/>
                </a:lnSpc>
              </a:pPr>
              <a:r>
                <a:rPr lang="en-US" sz="1600" b="1">
                  <a:solidFill>
                    <a:schemeClr val="tx1"/>
                  </a:solidFill>
                </a:rPr>
                <a:t>0.75</a:t>
              </a:r>
            </a:p>
          </p:txBody>
        </p:sp>
        <p:sp>
          <p:nvSpPr>
            <p:cNvPr id="13725749" name="Text Box 53"/>
            <p:cNvSpPr txBox="1">
              <a:spLocks noChangeArrowheads="1"/>
            </p:cNvSpPr>
            <p:nvPr/>
          </p:nvSpPr>
          <p:spPr bwMode="auto">
            <a:xfrm>
              <a:off x="589" y="2114"/>
              <a:ext cx="267" cy="192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r">
                <a:lnSpc>
                  <a:spcPct val="100000"/>
                </a:lnSpc>
              </a:pPr>
              <a:r>
                <a:rPr lang="en-US" sz="1600" b="1">
                  <a:solidFill>
                    <a:schemeClr val="tx1"/>
                  </a:solidFill>
                </a:rPr>
                <a:t>0.50</a:t>
              </a:r>
            </a:p>
          </p:txBody>
        </p:sp>
        <p:sp>
          <p:nvSpPr>
            <p:cNvPr id="13725750" name="Text Box 54"/>
            <p:cNvSpPr txBox="1">
              <a:spLocks noChangeArrowheads="1"/>
            </p:cNvSpPr>
            <p:nvPr/>
          </p:nvSpPr>
          <p:spPr bwMode="auto">
            <a:xfrm>
              <a:off x="589" y="2784"/>
              <a:ext cx="267" cy="192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r">
                <a:lnSpc>
                  <a:spcPct val="100000"/>
                </a:lnSpc>
              </a:pPr>
              <a:r>
                <a:rPr lang="en-US" sz="1600" b="1">
                  <a:solidFill>
                    <a:schemeClr val="tx1"/>
                  </a:solidFill>
                </a:rPr>
                <a:t>0.25</a:t>
              </a:r>
            </a:p>
          </p:txBody>
        </p:sp>
      </p:grpSp>
      <p:grpSp>
        <p:nvGrpSpPr>
          <p:cNvPr id="12" name="Group 55"/>
          <p:cNvGrpSpPr>
            <a:grpSpLocks/>
          </p:cNvGrpSpPr>
          <p:nvPr/>
        </p:nvGrpSpPr>
        <p:grpSpPr bwMode="auto">
          <a:xfrm>
            <a:off x="174625" y="5453063"/>
            <a:ext cx="6967538" cy="593725"/>
            <a:chOff x="110" y="3715"/>
            <a:chExt cx="4389" cy="374"/>
          </a:xfrm>
        </p:grpSpPr>
        <p:grpSp>
          <p:nvGrpSpPr>
            <p:cNvPr id="13" name="Group 56"/>
            <p:cNvGrpSpPr>
              <a:grpSpLocks/>
            </p:cNvGrpSpPr>
            <p:nvPr/>
          </p:nvGrpSpPr>
          <p:grpSpPr bwMode="auto">
            <a:xfrm>
              <a:off x="1327" y="3839"/>
              <a:ext cx="3172" cy="249"/>
              <a:chOff x="1327" y="3839"/>
              <a:chExt cx="3172" cy="249"/>
            </a:xfrm>
          </p:grpSpPr>
          <p:sp>
            <p:nvSpPr>
              <p:cNvPr id="13725753" name="Text Box 57"/>
              <p:cNvSpPr txBox="1">
                <a:spLocks noChangeArrowheads="1"/>
              </p:cNvSpPr>
              <p:nvPr/>
            </p:nvSpPr>
            <p:spPr bwMode="auto">
              <a:xfrm>
                <a:off x="1327" y="3839"/>
                <a:ext cx="186" cy="134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sz="1400">
                    <a:solidFill>
                      <a:schemeClr val="tx1"/>
                    </a:solidFill>
                  </a:rPr>
                  <a:t>196</a:t>
                </a:r>
              </a:p>
            </p:txBody>
          </p:sp>
          <p:sp>
            <p:nvSpPr>
              <p:cNvPr id="13725754" name="Text Box 58"/>
              <p:cNvSpPr txBox="1">
                <a:spLocks noChangeArrowheads="1"/>
              </p:cNvSpPr>
              <p:nvPr/>
            </p:nvSpPr>
            <p:spPr bwMode="auto">
              <a:xfrm>
                <a:off x="1769" y="3839"/>
                <a:ext cx="186" cy="134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sz="1400">
                    <a:solidFill>
                      <a:schemeClr val="tx1"/>
                    </a:solidFill>
                  </a:rPr>
                  <a:t>126</a:t>
                </a:r>
              </a:p>
            </p:txBody>
          </p:sp>
          <p:sp>
            <p:nvSpPr>
              <p:cNvPr id="13725755" name="Text Box 59"/>
              <p:cNvSpPr txBox="1">
                <a:spLocks noChangeArrowheads="1"/>
              </p:cNvSpPr>
              <p:nvPr/>
            </p:nvSpPr>
            <p:spPr bwMode="auto">
              <a:xfrm>
                <a:off x="2231" y="3839"/>
                <a:ext cx="124" cy="134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sz="1400">
                    <a:solidFill>
                      <a:schemeClr val="tx1"/>
                    </a:solidFill>
                  </a:rPr>
                  <a:t>80</a:t>
                </a:r>
              </a:p>
            </p:txBody>
          </p:sp>
          <p:sp>
            <p:nvSpPr>
              <p:cNvPr id="13725756" name="Text Box 60"/>
              <p:cNvSpPr txBox="1">
                <a:spLocks noChangeArrowheads="1"/>
              </p:cNvSpPr>
              <p:nvPr/>
            </p:nvSpPr>
            <p:spPr bwMode="auto">
              <a:xfrm>
                <a:off x="2671" y="3839"/>
                <a:ext cx="124" cy="134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sz="1400">
                    <a:solidFill>
                      <a:schemeClr val="tx1"/>
                    </a:solidFill>
                  </a:rPr>
                  <a:t>50</a:t>
                </a:r>
              </a:p>
            </p:txBody>
          </p:sp>
          <p:sp>
            <p:nvSpPr>
              <p:cNvPr id="13725757" name="Text Box 61"/>
              <p:cNvSpPr txBox="1">
                <a:spLocks noChangeArrowheads="1"/>
              </p:cNvSpPr>
              <p:nvPr/>
            </p:nvSpPr>
            <p:spPr bwMode="auto">
              <a:xfrm>
                <a:off x="3102" y="3839"/>
                <a:ext cx="124" cy="134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sz="1400">
                    <a:solidFill>
                      <a:schemeClr val="tx1"/>
                    </a:solidFill>
                  </a:rPr>
                  <a:t>28</a:t>
                </a:r>
              </a:p>
            </p:txBody>
          </p:sp>
          <p:sp>
            <p:nvSpPr>
              <p:cNvPr id="13725758" name="Text Box 62"/>
              <p:cNvSpPr txBox="1">
                <a:spLocks noChangeArrowheads="1"/>
              </p:cNvSpPr>
              <p:nvPr/>
            </p:nvSpPr>
            <p:spPr bwMode="auto">
              <a:xfrm>
                <a:off x="3534" y="3839"/>
                <a:ext cx="124" cy="134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sz="1400">
                    <a:solidFill>
                      <a:schemeClr val="tx1"/>
                    </a:solidFill>
                  </a:rPr>
                  <a:t>14</a:t>
                </a:r>
              </a:p>
            </p:txBody>
          </p:sp>
          <p:sp>
            <p:nvSpPr>
              <p:cNvPr id="13725759" name="Text Box 63"/>
              <p:cNvSpPr txBox="1">
                <a:spLocks noChangeArrowheads="1"/>
              </p:cNvSpPr>
              <p:nvPr/>
            </p:nvSpPr>
            <p:spPr bwMode="auto">
              <a:xfrm>
                <a:off x="4002" y="3839"/>
                <a:ext cx="62" cy="134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sz="1400">
                    <a:solidFill>
                      <a:schemeClr val="tx1"/>
                    </a:solidFill>
                  </a:rPr>
                  <a:t>8</a:t>
                </a:r>
              </a:p>
            </p:txBody>
          </p:sp>
          <p:sp>
            <p:nvSpPr>
              <p:cNvPr id="13725760" name="Text Box 64"/>
              <p:cNvSpPr txBox="1">
                <a:spLocks noChangeArrowheads="1"/>
              </p:cNvSpPr>
              <p:nvPr/>
            </p:nvSpPr>
            <p:spPr bwMode="auto">
              <a:xfrm>
                <a:off x="4437" y="3839"/>
                <a:ext cx="62" cy="134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sz="1400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13725761" name="Text Box 65"/>
              <p:cNvSpPr txBox="1">
                <a:spLocks noChangeArrowheads="1"/>
              </p:cNvSpPr>
              <p:nvPr/>
            </p:nvSpPr>
            <p:spPr bwMode="auto">
              <a:xfrm>
                <a:off x="1327" y="3954"/>
                <a:ext cx="186" cy="134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sz="1400">
                    <a:solidFill>
                      <a:schemeClr val="tx1"/>
                    </a:solidFill>
                  </a:rPr>
                  <a:t>192</a:t>
                </a:r>
              </a:p>
            </p:txBody>
          </p:sp>
          <p:sp>
            <p:nvSpPr>
              <p:cNvPr id="13725762" name="Text Box 66"/>
              <p:cNvSpPr txBox="1">
                <a:spLocks noChangeArrowheads="1"/>
              </p:cNvSpPr>
              <p:nvPr/>
            </p:nvSpPr>
            <p:spPr bwMode="auto">
              <a:xfrm>
                <a:off x="1770" y="3954"/>
                <a:ext cx="186" cy="134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sz="1400">
                    <a:solidFill>
                      <a:schemeClr val="tx1"/>
                    </a:solidFill>
                  </a:rPr>
                  <a:t>101</a:t>
                </a:r>
              </a:p>
            </p:txBody>
          </p:sp>
          <p:sp>
            <p:nvSpPr>
              <p:cNvPr id="13725763" name="Text Box 67"/>
              <p:cNvSpPr txBox="1">
                <a:spLocks noChangeArrowheads="1"/>
              </p:cNvSpPr>
              <p:nvPr/>
            </p:nvSpPr>
            <p:spPr bwMode="auto">
              <a:xfrm>
                <a:off x="2232" y="3954"/>
                <a:ext cx="124" cy="134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sz="1400">
                    <a:solidFill>
                      <a:schemeClr val="tx1"/>
                    </a:solidFill>
                  </a:rPr>
                  <a:t>57</a:t>
                </a:r>
              </a:p>
            </p:txBody>
          </p:sp>
          <p:sp>
            <p:nvSpPr>
              <p:cNvPr id="13725764" name="Text Box 68"/>
              <p:cNvSpPr txBox="1">
                <a:spLocks noChangeArrowheads="1"/>
              </p:cNvSpPr>
              <p:nvPr/>
            </p:nvSpPr>
            <p:spPr bwMode="auto">
              <a:xfrm>
                <a:off x="2672" y="3954"/>
                <a:ext cx="124" cy="134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sz="1400">
                    <a:solidFill>
                      <a:schemeClr val="tx1"/>
                    </a:solidFill>
                  </a:rPr>
                  <a:t>31</a:t>
                </a:r>
              </a:p>
            </p:txBody>
          </p:sp>
          <p:sp>
            <p:nvSpPr>
              <p:cNvPr id="13725765" name="Text Box 69"/>
              <p:cNvSpPr txBox="1">
                <a:spLocks noChangeArrowheads="1"/>
              </p:cNvSpPr>
              <p:nvPr/>
            </p:nvSpPr>
            <p:spPr bwMode="auto">
              <a:xfrm>
                <a:off x="3102" y="3954"/>
                <a:ext cx="124" cy="134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sz="1400">
                    <a:solidFill>
                      <a:schemeClr val="tx1"/>
                    </a:solidFill>
                  </a:rPr>
                  <a:t>12</a:t>
                </a:r>
              </a:p>
            </p:txBody>
          </p:sp>
          <p:sp>
            <p:nvSpPr>
              <p:cNvPr id="13725766" name="Text Box 70"/>
              <p:cNvSpPr txBox="1">
                <a:spLocks noChangeArrowheads="1"/>
              </p:cNvSpPr>
              <p:nvPr/>
            </p:nvSpPr>
            <p:spPr bwMode="auto">
              <a:xfrm>
                <a:off x="3565" y="3954"/>
                <a:ext cx="62" cy="134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sz="1400">
                    <a:solidFill>
                      <a:schemeClr val="tx1"/>
                    </a:solidFill>
                  </a:rPr>
                  <a:t>8</a:t>
                </a:r>
              </a:p>
            </p:txBody>
          </p:sp>
          <p:sp>
            <p:nvSpPr>
              <p:cNvPr id="13725767" name="Text Box 71"/>
              <p:cNvSpPr txBox="1">
                <a:spLocks noChangeArrowheads="1"/>
              </p:cNvSpPr>
              <p:nvPr/>
            </p:nvSpPr>
            <p:spPr bwMode="auto">
              <a:xfrm>
                <a:off x="4002" y="3954"/>
                <a:ext cx="62" cy="134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sz="1400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13725768" name="Text Box 72"/>
              <p:cNvSpPr txBox="1">
                <a:spLocks noChangeArrowheads="1"/>
              </p:cNvSpPr>
              <p:nvPr/>
            </p:nvSpPr>
            <p:spPr bwMode="auto">
              <a:xfrm>
                <a:off x="4437" y="3954"/>
                <a:ext cx="62" cy="134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sz="1400">
                    <a:solidFill>
                      <a:schemeClr val="tx1"/>
                    </a:solidFill>
                  </a:rPr>
                  <a:t>1</a:t>
                </a:r>
              </a:p>
            </p:txBody>
          </p:sp>
        </p:grpSp>
        <p:sp>
          <p:nvSpPr>
            <p:cNvPr id="13725769" name="Text Box 73"/>
            <p:cNvSpPr txBox="1">
              <a:spLocks noChangeArrowheads="1"/>
            </p:cNvSpPr>
            <p:nvPr/>
          </p:nvSpPr>
          <p:spPr bwMode="auto">
            <a:xfrm rot="-21600000">
              <a:off x="110" y="3715"/>
              <a:ext cx="764" cy="268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r">
                <a:lnSpc>
                  <a:spcPct val="100000"/>
                </a:lnSpc>
              </a:pPr>
              <a:r>
                <a:rPr lang="en-US" sz="1400" u="sng">
                  <a:solidFill>
                    <a:schemeClr val="tx1"/>
                  </a:solidFill>
                </a:rPr>
                <a:t>Patients at risk</a:t>
              </a:r>
              <a:r>
                <a:rPr lang="en-US" sz="1400">
                  <a:solidFill>
                    <a:schemeClr val="tx1"/>
                  </a:solidFill>
                </a:rPr>
                <a:t> </a:t>
              </a:r>
              <a:br>
                <a:rPr lang="en-US" sz="1400">
                  <a:solidFill>
                    <a:schemeClr val="tx1"/>
                  </a:solidFill>
                </a:rPr>
              </a:br>
              <a:r>
                <a:rPr lang="en-US" sz="1400">
                  <a:solidFill>
                    <a:schemeClr val="tx1"/>
                  </a:solidFill>
                </a:rPr>
                <a:t>Nexavar:</a:t>
              </a:r>
            </a:p>
          </p:txBody>
        </p:sp>
        <p:sp>
          <p:nvSpPr>
            <p:cNvPr id="13725770" name="Text Box 74"/>
            <p:cNvSpPr txBox="1">
              <a:spLocks noChangeArrowheads="1"/>
            </p:cNvSpPr>
            <p:nvPr/>
          </p:nvSpPr>
          <p:spPr bwMode="auto">
            <a:xfrm rot="-21600000">
              <a:off x="424" y="3955"/>
              <a:ext cx="435" cy="134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r">
                <a:lnSpc>
                  <a:spcPct val="100000"/>
                </a:lnSpc>
              </a:pPr>
              <a:r>
                <a:rPr lang="en-US" sz="1400">
                  <a:solidFill>
                    <a:schemeClr val="tx1"/>
                  </a:solidFill>
                </a:rPr>
                <a:t>Placebo:</a:t>
              </a:r>
            </a:p>
          </p:txBody>
        </p:sp>
        <p:sp>
          <p:nvSpPr>
            <p:cNvPr id="13725771" name="Rectangle 75"/>
            <p:cNvSpPr>
              <a:spLocks noChangeArrowheads="1"/>
            </p:cNvSpPr>
            <p:nvPr/>
          </p:nvSpPr>
          <p:spPr bwMode="auto">
            <a:xfrm>
              <a:off x="909" y="3839"/>
              <a:ext cx="186" cy="13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sz="1400">
                  <a:solidFill>
                    <a:schemeClr val="tx1"/>
                  </a:solidFill>
                </a:rPr>
                <a:t>299</a:t>
              </a:r>
            </a:p>
          </p:txBody>
        </p:sp>
        <p:sp>
          <p:nvSpPr>
            <p:cNvPr id="13725772" name="Rectangle 76"/>
            <p:cNvSpPr>
              <a:spLocks noChangeArrowheads="1"/>
            </p:cNvSpPr>
            <p:nvPr/>
          </p:nvSpPr>
          <p:spPr bwMode="auto">
            <a:xfrm>
              <a:off x="909" y="3954"/>
              <a:ext cx="186" cy="13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sz="1400">
                  <a:solidFill>
                    <a:schemeClr val="tx1"/>
                  </a:solidFill>
                </a:rPr>
                <a:t>303</a:t>
              </a:r>
            </a:p>
          </p:txBody>
        </p:sp>
      </p:grpSp>
      <p:sp>
        <p:nvSpPr>
          <p:cNvPr id="13725773" name="Rectangle 77"/>
          <p:cNvSpPr>
            <a:spLocks noChangeArrowheads="1"/>
          </p:cNvSpPr>
          <p:nvPr/>
        </p:nvSpPr>
        <p:spPr bwMode="auto">
          <a:xfrm>
            <a:off x="93663" y="6529388"/>
            <a:ext cx="223138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0" hangingPunct="0">
              <a:lnSpc>
                <a:spcPct val="100000"/>
              </a:lnSpc>
              <a:spcAft>
                <a:spcPct val="25000"/>
              </a:spcAft>
            </a:pPr>
            <a:r>
              <a:rPr lang="en-US" sz="1200" dirty="0" smtClean="0">
                <a:solidFill>
                  <a:schemeClr val="tx1"/>
                </a:solidFill>
              </a:rPr>
              <a:t>.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3725774" name="Text Box 78"/>
          <p:cNvSpPr txBox="1">
            <a:spLocks noChangeArrowheads="1"/>
          </p:cNvSpPr>
          <p:nvPr/>
        </p:nvSpPr>
        <p:spPr bwMode="auto">
          <a:xfrm rot="-21600000">
            <a:off x="4076700" y="5256213"/>
            <a:ext cx="1277938" cy="24606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b="1">
                <a:solidFill>
                  <a:schemeClr val="tx1"/>
                </a:solidFill>
              </a:rPr>
              <a:t>Time (weeks)</a:t>
            </a:r>
          </a:p>
        </p:txBody>
      </p:sp>
      <p:sp>
        <p:nvSpPr>
          <p:cNvPr id="79" name="Text Box 2"/>
          <p:cNvSpPr txBox="1">
            <a:spLocks noChangeArrowheads="1"/>
          </p:cNvSpPr>
          <p:nvPr/>
        </p:nvSpPr>
        <p:spPr bwMode="auto">
          <a:xfrm>
            <a:off x="644525" y="6254732"/>
            <a:ext cx="7937500" cy="307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>
            <a:spAutoFit/>
          </a:bodyPr>
          <a:lstStyle/>
          <a:p>
            <a:pPr defTabSz="912813" eaLnBrk="0" hangingPunct="0">
              <a:spcBef>
                <a:spcPct val="50000"/>
              </a:spcBef>
            </a:pPr>
            <a:r>
              <a:rPr lang="en-US" sz="1400" dirty="0" err="1" smtClean="0"/>
              <a:t>Llovet</a:t>
            </a:r>
            <a:r>
              <a:rPr lang="en-US" sz="1400" dirty="0" smtClean="0"/>
              <a:t> JM, et al.  </a:t>
            </a:r>
            <a:r>
              <a:rPr lang="en-US" sz="1400" dirty="0" err="1" smtClean="0"/>
              <a:t>Sorafenib</a:t>
            </a:r>
            <a:r>
              <a:rPr lang="en-US" sz="1400" dirty="0" smtClean="0"/>
              <a:t> in advanced hepatocellular carcinoma. N </a:t>
            </a:r>
            <a:r>
              <a:rPr lang="en-US" sz="1400" dirty="0" err="1" smtClean="0"/>
              <a:t>Eng</a:t>
            </a:r>
            <a:r>
              <a:rPr lang="en-US" sz="1400" dirty="0" smtClean="0"/>
              <a:t> J Med 2008; 359(4):378-90.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9590219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884363" y="2162175"/>
            <a:ext cx="5737225" cy="3852863"/>
            <a:chOff x="1187" y="1362"/>
            <a:chExt cx="3614" cy="2427"/>
          </a:xfrm>
        </p:grpSpPr>
        <p:sp>
          <p:nvSpPr>
            <p:cNvPr id="13727747" name="Line 3"/>
            <p:cNvSpPr>
              <a:spLocks noChangeShapeType="1"/>
            </p:cNvSpPr>
            <p:nvPr/>
          </p:nvSpPr>
          <p:spPr bwMode="auto">
            <a:xfrm>
              <a:off x="1249" y="2576"/>
              <a:ext cx="355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7748" name="Line 4"/>
            <p:cNvSpPr>
              <a:spLocks noChangeShapeType="1"/>
            </p:cNvSpPr>
            <p:nvPr/>
          </p:nvSpPr>
          <p:spPr bwMode="auto">
            <a:xfrm>
              <a:off x="1248" y="1362"/>
              <a:ext cx="0" cy="242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3727749" name="Line 5"/>
            <p:cNvSpPr>
              <a:spLocks noChangeShapeType="1"/>
            </p:cNvSpPr>
            <p:nvPr/>
          </p:nvSpPr>
          <p:spPr bwMode="auto">
            <a:xfrm>
              <a:off x="1187" y="1366"/>
              <a:ext cx="5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3727750" name="Line 6"/>
            <p:cNvSpPr>
              <a:spLocks noChangeShapeType="1"/>
            </p:cNvSpPr>
            <p:nvPr/>
          </p:nvSpPr>
          <p:spPr bwMode="auto">
            <a:xfrm>
              <a:off x="1187" y="1620"/>
              <a:ext cx="5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3727751" name="Line 7"/>
            <p:cNvSpPr>
              <a:spLocks noChangeShapeType="1"/>
            </p:cNvSpPr>
            <p:nvPr/>
          </p:nvSpPr>
          <p:spPr bwMode="auto">
            <a:xfrm>
              <a:off x="1187" y="1852"/>
              <a:ext cx="5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3727752" name="Line 8"/>
            <p:cNvSpPr>
              <a:spLocks noChangeShapeType="1"/>
            </p:cNvSpPr>
            <p:nvPr/>
          </p:nvSpPr>
          <p:spPr bwMode="auto">
            <a:xfrm>
              <a:off x="1187" y="2103"/>
              <a:ext cx="5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3727753" name="Line 9"/>
            <p:cNvSpPr>
              <a:spLocks noChangeShapeType="1"/>
            </p:cNvSpPr>
            <p:nvPr/>
          </p:nvSpPr>
          <p:spPr bwMode="auto">
            <a:xfrm>
              <a:off x="1187" y="2335"/>
              <a:ext cx="5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3727754" name="Line 10"/>
            <p:cNvSpPr>
              <a:spLocks noChangeShapeType="1"/>
            </p:cNvSpPr>
            <p:nvPr/>
          </p:nvSpPr>
          <p:spPr bwMode="auto">
            <a:xfrm>
              <a:off x="1187" y="2824"/>
              <a:ext cx="5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3727755" name="Line 11"/>
            <p:cNvSpPr>
              <a:spLocks noChangeShapeType="1"/>
            </p:cNvSpPr>
            <p:nvPr/>
          </p:nvSpPr>
          <p:spPr bwMode="auto">
            <a:xfrm>
              <a:off x="1187" y="3068"/>
              <a:ext cx="5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3727756" name="Line 12"/>
            <p:cNvSpPr>
              <a:spLocks noChangeShapeType="1"/>
            </p:cNvSpPr>
            <p:nvPr/>
          </p:nvSpPr>
          <p:spPr bwMode="auto">
            <a:xfrm>
              <a:off x="1187" y="3301"/>
              <a:ext cx="5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3727757" name="Line 13"/>
            <p:cNvSpPr>
              <a:spLocks noChangeShapeType="1"/>
            </p:cNvSpPr>
            <p:nvPr/>
          </p:nvSpPr>
          <p:spPr bwMode="auto">
            <a:xfrm>
              <a:off x="1187" y="3545"/>
              <a:ext cx="5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3727758" name="Line 14"/>
            <p:cNvSpPr>
              <a:spLocks noChangeShapeType="1"/>
            </p:cNvSpPr>
            <p:nvPr/>
          </p:nvSpPr>
          <p:spPr bwMode="auto">
            <a:xfrm>
              <a:off x="1187" y="3783"/>
              <a:ext cx="5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3727759" name="Line 15"/>
            <p:cNvSpPr>
              <a:spLocks noChangeShapeType="1"/>
            </p:cNvSpPr>
            <p:nvPr/>
          </p:nvSpPr>
          <p:spPr bwMode="auto">
            <a:xfrm>
              <a:off x="1187" y="2577"/>
              <a:ext cx="5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727760" name="Rectangle 16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077200" cy="1143000"/>
          </a:xfrm>
        </p:spPr>
        <p:txBody>
          <a:bodyPr/>
          <a:lstStyle/>
          <a:p>
            <a:r>
              <a:rPr lang="en-US" sz="2400" dirty="0"/>
              <a:t>Phase III SHARP Trial</a:t>
            </a:r>
            <a:r>
              <a:rPr lang="en-US" sz="2400" dirty="0">
                <a:cs typeface="Arial" charset="0"/>
              </a:rPr>
              <a:t>: </a:t>
            </a:r>
            <a:br>
              <a:rPr lang="en-US" sz="2400" dirty="0">
                <a:cs typeface="Arial" charset="0"/>
              </a:rPr>
            </a:br>
            <a:r>
              <a:rPr lang="en-US" sz="2400" dirty="0">
                <a:cs typeface="Arial" charset="0"/>
              </a:rPr>
              <a:t>Maximum Percent Reduction in </a:t>
            </a:r>
            <a:r>
              <a:rPr lang="en-US" sz="2400" dirty="0" err="1" smtClean="0">
                <a:cs typeface="Arial" charset="0"/>
              </a:rPr>
              <a:t>TumorMeasurement</a:t>
            </a:r>
            <a:endParaRPr lang="it-IT" sz="2400" dirty="0"/>
          </a:p>
        </p:txBody>
      </p:sp>
      <p:sp>
        <p:nvSpPr>
          <p:cNvPr id="13727761" name="Rectangle 17"/>
          <p:cNvSpPr>
            <a:spLocks noChangeArrowheads="1"/>
          </p:cNvSpPr>
          <p:nvPr/>
        </p:nvSpPr>
        <p:spPr bwMode="auto">
          <a:xfrm>
            <a:off x="1482725" y="5892800"/>
            <a:ext cx="35401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400" b="1">
                <a:solidFill>
                  <a:schemeClr val="tx1"/>
                </a:solidFill>
              </a:rPr>
              <a:t>-100</a:t>
            </a:r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13727762" name="Rectangle 18"/>
          <p:cNvSpPr>
            <a:spLocks noChangeArrowheads="1"/>
          </p:cNvSpPr>
          <p:nvPr/>
        </p:nvSpPr>
        <p:spPr bwMode="auto">
          <a:xfrm>
            <a:off x="1552575" y="5511800"/>
            <a:ext cx="2555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400" b="1">
                <a:solidFill>
                  <a:schemeClr val="tx1"/>
                </a:solidFill>
              </a:rPr>
              <a:t>-80</a:t>
            </a:r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13727763" name="Rectangle 19"/>
          <p:cNvSpPr>
            <a:spLocks noChangeArrowheads="1"/>
          </p:cNvSpPr>
          <p:nvPr/>
        </p:nvSpPr>
        <p:spPr bwMode="auto">
          <a:xfrm>
            <a:off x="1552575" y="5129213"/>
            <a:ext cx="2555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400" b="1">
                <a:solidFill>
                  <a:schemeClr val="tx1"/>
                </a:solidFill>
              </a:rPr>
              <a:t>-60</a:t>
            </a:r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13727764" name="Rectangle 20"/>
          <p:cNvSpPr>
            <a:spLocks noChangeArrowheads="1"/>
          </p:cNvSpPr>
          <p:nvPr/>
        </p:nvSpPr>
        <p:spPr bwMode="auto">
          <a:xfrm>
            <a:off x="1552575" y="4748213"/>
            <a:ext cx="2555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400" b="1">
                <a:solidFill>
                  <a:schemeClr val="tx1"/>
                </a:solidFill>
              </a:rPr>
              <a:t>-40</a:t>
            </a:r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13727765" name="Rectangle 21"/>
          <p:cNvSpPr>
            <a:spLocks noChangeArrowheads="1"/>
          </p:cNvSpPr>
          <p:nvPr/>
        </p:nvSpPr>
        <p:spPr bwMode="auto">
          <a:xfrm>
            <a:off x="1552575" y="4367213"/>
            <a:ext cx="255588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400" b="1">
                <a:solidFill>
                  <a:schemeClr val="tx1"/>
                </a:solidFill>
              </a:rPr>
              <a:t>-20</a:t>
            </a:r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13727766" name="Rectangle 22"/>
          <p:cNvSpPr>
            <a:spLocks noChangeArrowheads="1"/>
          </p:cNvSpPr>
          <p:nvPr/>
        </p:nvSpPr>
        <p:spPr bwMode="auto">
          <a:xfrm>
            <a:off x="1665288" y="3984625"/>
            <a:ext cx="984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400" b="1">
                <a:solidFill>
                  <a:schemeClr val="tx1"/>
                </a:solidFill>
              </a:rPr>
              <a:t>0</a:t>
            </a:r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13727767" name="Rectangle 23"/>
          <p:cNvSpPr>
            <a:spLocks noChangeArrowheads="1"/>
          </p:cNvSpPr>
          <p:nvPr/>
        </p:nvSpPr>
        <p:spPr bwMode="auto">
          <a:xfrm>
            <a:off x="1595438" y="3605213"/>
            <a:ext cx="19685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400" b="1">
                <a:solidFill>
                  <a:schemeClr val="tx1"/>
                </a:solidFill>
              </a:rPr>
              <a:t>20</a:t>
            </a:r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13727768" name="Rectangle 24"/>
          <p:cNvSpPr>
            <a:spLocks noChangeArrowheads="1"/>
          </p:cNvSpPr>
          <p:nvPr/>
        </p:nvSpPr>
        <p:spPr bwMode="auto">
          <a:xfrm>
            <a:off x="1595438" y="3222625"/>
            <a:ext cx="19685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400" b="1">
                <a:solidFill>
                  <a:schemeClr val="tx1"/>
                </a:solidFill>
              </a:rPr>
              <a:t>40</a:t>
            </a:r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13727769" name="Rectangle 25"/>
          <p:cNvSpPr>
            <a:spLocks noChangeArrowheads="1"/>
          </p:cNvSpPr>
          <p:nvPr/>
        </p:nvSpPr>
        <p:spPr bwMode="auto">
          <a:xfrm>
            <a:off x="1595438" y="2841625"/>
            <a:ext cx="19685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400" b="1">
                <a:solidFill>
                  <a:schemeClr val="tx1"/>
                </a:solidFill>
              </a:rPr>
              <a:t>60</a:t>
            </a:r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13727770" name="Rectangle 26"/>
          <p:cNvSpPr>
            <a:spLocks noChangeArrowheads="1"/>
          </p:cNvSpPr>
          <p:nvPr/>
        </p:nvSpPr>
        <p:spPr bwMode="auto">
          <a:xfrm>
            <a:off x="1595438" y="2460625"/>
            <a:ext cx="19685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400" b="1">
                <a:solidFill>
                  <a:schemeClr val="tx1"/>
                </a:solidFill>
              </a:rPr>
              <a:t>80</a:t>
            </a:r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13727771" name="Rectangle 27"/>
          <p:cNvSpPr>
            <a:spLocks noChangeArrowheads="1"/>
          </p:cNvSpPr>
          <p:nvPr/>
        </p:nvSpPr>
        <p:spPr bwMode="auto">
          <a:xfrm>
            <a:off x="1525588" y="2078038"/>
            <a:ext cx="2952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400" b="1">
                <a:solidFill>
                  <a:schemeClr val="tx1"/>
                </a:solidFill>
              </a:rPr>
              <a:t>100</a:t>
            </a:r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13727772" name="Rectangle 28"/>
          <p:cNvSpPr>
            <a:spLocks noChangeArrowheads="1"/>
          </p:cNvSpPr>
          <p:nvPr/>
        </p:nvSpPr>
        <p:spPr bwMode="auto">
          <a:xfrm rot="16200000">
            <a:off x="-8731" y="3848894"/>
            <a:ext cx="2427288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b="1">
                <a:solidFill>
                  <a:schemeClr val="tx1"/>
                </a:solidFill>
              </a:rPr>
              <a:t>Change in Target Lesion </a:t>
            </a:r>
            <a:br>
              <a:rPr lang="en-US" sz="1600" b="1">
                <a:solidFill>
                  <a:schemeClr val="tx1"/>
                </a:solidFill>
              </a:rPr>
            </a:br>
            <a:r>
              <a:rPr lang="en-US" sz="1600" b="1">
                <a:solidFill>
                  <a:schemeClr val="tx1"/>
                </a:solidFill>
              </a:rPr>
              <a:t>From Baseline (%)</a:t>
            </a: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3727773" name="Text Box 29"/>
          <p:cNvSpPr txBox="1">
            <a:spLocks noChangeArrowheads="1"/>
          </p:cNvSpPr>
          <p:nvPr/>
        </p:nvSpPr>
        <p:spPr bwMode="auto">
          <a:xfrm>
            <a:off x="93663" y="6529388"/>
            <a:ext cx="8458200" cy="274637"/>
          </a:xfrm>
          <a:prstGeom prst="rect">
            <a:avLst/>
          </a:prstGeom>
          <a:noFill/>
          <a:ln w="28575">
            <a:noFill/>
            <a:miter lim="800000"/>
            <a:headEnd type="none" w="sm" len="sm"/>
            <a:tailEnd type="none" w="sm" len="sm"/>
          </a:ln>
          <a:effectLst/>
        </p:spPr>
        <p:txBody>
          <a:bodyPr anchor="b">
            <a:spAutoFit/>
          </a:bodyPr>
          <a:lstStyle/>
          <a:p>
            <a:pPr algn="l" eaLnBrk="0" hangingPunct="0">
              <a:lnSpc>
                <a:spcPct val="100000"/>
              </a:lnSpc>
              <a:spcAft>
                <a:spcPct val="25000"/>
              </a:spcAft>
              <a:tabLst>
                <a:tab pos="65088" algn="l"/>
              </a:tabLst>
            </a:pPr>
            <a:r>
              <a:rPr lang="en-US" sz="1200">
                <a:solidFill>
                  <a:schemeClr val="tx1"/>
                </a:solidFill>
              </a:rPr>
              <a:t>Data on file. Bayer HealthCare.</a:t>
            </a:r>
          </a:p>
        </p:txBody>
      </p:sp>
      <p:grpSp>
        <p:nvGrpSpPr>
          <p:cNvPr id="3" name="Group 30"/>
          <p:cNvGrpSpPr>
            <a:grpSpLocks/>
          </p:cNvGrpSpPr>
          <p:nvPr/>
        </p:nvGrpSpPr>
        <p:grpSpPr bwMode="auto">
          <a:xfrm>
            <a:off x="6483350" y="2698750"/>
            <a:ext cx="928688" cy="212725"/>
            <a:chOff x="4084" y="1700"/>
            <a:chExt cx="585" cy="134"/>
          </a:xfrm>
        </p:grpSpPr>
        <p:sp>
          <p:nvSpPr>
            <p:cNvPr id="13727775" name="Rectangle 31"/>
            <p:cNvSpPr>
              <a:spLocks noChangeArrowheads="1"/>
            </p:cNvSpPr>
            <p:nvPr/>
          </p:nvSpPr>
          <p:spPr bwMode="blackWhite">
            <a:xfrm>
              <a:off x="4241" y="1700"/>
              <a:ext cx="428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400" b="1">
                  <a:solidFill>
                    <a:schemeClr val="tx1"/>
                  </a:solidFill>
                </a:rPr>
                <a:t>Placebo</a:t>
              </a:r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13727776" name="Rectangle 32"/>
            <p:cNvSpPr>
              <a:spLocks noChangeArrowheads="1"/>
            </p:cNvSpPr>
            <p:nvPr/>
          </p:nvSpPr>
          <p:spPr bwMode="auto">
            <a:xfrm>
              <a:off x="4084" y="1724"/>
              <a:ext cx="86" cy="86"/>
            </a:xfrm>
            <a:prstGeom prst="rect">
              <a:avLst/>
            </a:prstGeom>
            <a:solidFill>
              <a:schemeClr val="tx1"/>
            </a:solidFill>
            <a:ln w="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33"/>
          <p:cNvGrpSpPr>
            <a:grpSpLocks/>
          </p:cNvGrpSpPr>
          <p:nvPr/>
        </p:nvGrpSpPr>
        <p:grpSpPr bwMode="auto">
          <a:xfrm>
            <a:off x="6483350" y="2381250"/>
            <a:ext cx="935038" cy="212725"/>
            <a:chOff x="4084" y="1500"/>
            <a:chExt cx="589" cy="134"/>
          </a:xfrm>
        </p:grpSpPr>
        <p:sp>
          <p:nvSpPr>
            <p:cNvPr id="13727778" name="Rectangle 34"/>
            <p:cNvSpPr>
              <a:spLocks noChangeArrowheads="1"/>
            </p:cNvSpPr>
            <p:nvPr/>
          </p:nvSpPr>
          <p:spPr bwMode="invGray">
            <a:xfrm>
              <a:off x="4238" y="1500"/>
              <a:ext cx="435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400" b="1">
                  <a:solidFill>
                    <a:schemeClr val="tx1"/>
                  </a:solidFill>
                </a:rPr>
                <a:t>Nexavar</a:t>
              </a:r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13727779" name="Rectangle 35"/>
            <p:cNvSpPr>
              <a:spLocks noChangeArrowheads="1"/>
            </p:cNvSpPr>
            <p:nvPr/>
          </p:nvSpPr>
          <p:spPr bwMode="invGray">
            <a:xfrm>
              <a:off x="4084" y="1524"/>
              <a:ext cx="86" cy="86"/>
            </a:xfrm>
            <a:prstGeom prst="rect">
              <a:avLst/>
            </a:prstGeom>
            <a:solidFill>
              <a:srgbClr val="FFFF00"/>
            </a:solidFill>
            <a:ln w="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727780" name="Text Box 36"/>
          <p:cNvSpPr txBox="1">
            <a:spLocks noChangeArrowheads="1"/>
          </p:cNvSpPr>
          <p:nvPr/>
        </p:nvSpPr>
        <p:spPr bwMode="auto">
          <a:xfrm>
            <a:off x="319088" y="1468438"/>
            <a:ext cx="7691466" cy="64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46800" tIns="46800" rIns="46800" bIns="46800">
            <a:spAutoFit/>
          </a:bodyPr>
          <a:lstStyle/>
          <a:p>
            <a:r>
              <a:rPr lang="en-US" sz="1800" b="1" dirty="0">
                <a:solidFill>
                  <a:schemeClr val="tx1"/>
                </a:solidFill>
              </a:rPr>
              <a:t>Change in Target Lesion </a:t>
            </a:r>
            <a:r>
              <a:rPr lang="en-US" sz="1800" b="1" dirty="0" smtClean="0">
                <a:solidFill>
                  <a:schemeClr val="tx1"/>
                </a:solidFill>
              </a:rPr>
              <a:t>From Baseline </a:t>
            </a:r>
            <a:r>
              <a:rPr lang="en-US" sz="1800" b="1" dirty="0">
                <a:solidFill>
                  <a:schemeClr val="tx1"/>
                </a:solidFill>
              </a:rPr>
              <a:t>to Smallest Tumor Size Post-Baseline </a:t>
            </a:r>
            <a:br>
              <a:rPr lang="en-US" sz="1800" b="1" dirty="0">
                <a:solidFill>
                  <a:schemeClr val="tx1"/>
                </a:solidFill>
              </a:rPr>
            </a:br>
            <a:r>
              <a:rPr lang="en-US" sz="1800" b="1" dirty="0">
                <a:solidFill>
                  <a:schemeClr val="tx1"/>
                </a:solidFill>
              </a:rPr>
              <a:t>Based on Independent Radiological Assessment</a:t>
            </a:r>
          </a:p>
        </p:txBody>
      </p:sp>
      <p:sp>
        <p:nvSpPr>
          <p:cNvPr id="13727781" name="Line 37"/>
          <p:cNvSpPr>
            <a:spLocks noChangeShapeType="1"/>
          </p:cNvSpPr>
          <p:nvPr/>
        </p:nvSpPr>
        <p:spPr bwMode="auto">
          <a:xfrm rot="5400000">
            <a:off x="4795838" y="1266825"/>
            <a:ext cx="0" cy="56483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5" name="Group 38"/>
          <p:cNvGrpSpPr>
            <a:grpSpLocks/>
          </p:cNvGrpSpPr>
          <p:nvPr/>
        </p:nvGrpSpPr>
        <p:grpSpPr bwMode="auto">
          <a:xfrm>
            <a:off x="1987550" y="2163763"/>
            <a:ext cx="5614988" cy="3814762"/>
            <a:chOff x="1249" y="1477"/>
            <a:chExt cx="1804" cy="2403"/>
          </a:xfrm>
        </p:grpSpPr>
        <p:grpSp>
          <p:nvGrpSpPr>
            <p:cNvPr id="6" name="Group 39"/>
            <p:cNvGrpSpPr>
              <a:grpSpLocks/>
            </p:cNvGrpSpPr>
            <p:nvPr/>
          </p:nvGrpSpPr>
          <p:grpSpPr bwMode="auto">
            <a:xfrm>
              <a:off x="1249" y="1477"/>
              <a:ext cx="1804" cy="2403"/>
              <a:chOff x="1249" y="1477"/>
              <a:chExt cx="1804" cy="2403"/>
            </a:xfrm>
          </p:grpSpPr>
          <p:grpSp>
            <p:nvGrpSpPr>
              <p:cNvPr id="7" name="Group 40"/>
              <p:cNvGrpSpPr>
                <a:grpSpLocks/>
              </p:cNvGrpSpPr>
              <p:nvPr/>
            </p:nvGrpSpPr>
            <p:grpSpPr bwMode="auto">
              <a:xfrm>
                <a:off x="1249" y="1477"/>
                <a:ext cx="1798" cy="2403"/>
                <a:chOff x="1249" y="1477"/>
                <a:chExt cx="1798" cy="2403"/>
              </a:xfrm>
            </p:grpSpPr>
            <p:sp>
              <p:nvSpPr>
                <p:cNvPr id="13727785" name="Rectangle 41"/>
                <p:cNvSpPr>
                  <a:spLocks noChangeArrowheads="1"/>
                </p:cNvSpPr>
                <p:nvPr/>
              </p:nvSpPr>
              <p:spPr bwMode="grayWhite">
                <a:xfrm>
                  <a:off x="1249" y="1477"/>
                  <a:ext cx="6" cy="1201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786" name="Freeform 42"/>
                <p:cNvSpPr>
                  <a:spLocks/>
                </p:cNvSpPr>
                <p:nvPr/>
              </p:nvSpPr>
              <p:spPr bwMode="grayWhite">
                <a:xfrm>
                  <a:off x="1249" y="1477"/>
                  <a:ext cx="6" cy="1201"/>
                </a:xfrm>
                <a:custGeom>
                  <a:avLst/>
                  <a:gdLst/>
                  <a:ahLst/>
                  <a:cxnLst>
                    <a:cxn ang="0">
                      <a:pos x="0" y="6004"/>
                    </a:cxn>
                    <a:cxn ang="0">
                      <a:pos x="0" y="0"/>
                    </a:cxn>
                    <a:cxn ang="0">
                      <a:pos x="28" y="0"/>
                    </a:cxn>
                    <a:cxn ang="0">
                      <a:pos x="28" y="6004"/>
                    </a:cxn>
                  </a:cxnLst>
                  <a:rect l="0" t="0" r="r" b="b"/>
                  <a:pathLst>
                    <a:path w="28" h="6004">
                      <a:moveTo>
                        <a:pt x="0" y="6004"/>
                      </a:moveTo>
                      <a:lnTo>
                        <a:pt x="0" y="0"/>
                      </a:lnTo>
                      <a:lnTo>
                        <a:pt x="28" y="0"/>
                      </a:lnTo>
                      <a:lnTo>
                        <a:pt x="28" y="6004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787" name="Rectangle 43"/>
                <p:cNvSpPr>
                  <a:spLocks noChangeArrowheads="1"/>
                </p:cNvSpPr>
                <p:nvPr/>
              </p:nvSpPr>
              <p:spPr bwMode="grayWhite">
                <a:xfrm>
                  <a:off x="1256" y="1509"/>
                  <a:ext cx="5" cy="1169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788" name="Freeform 44"/>
                <p:cNvSpPr>
                  <a:spLocks/>
                </p:cNvSpPr>
                <p:nvPr/>
              </p:nvSpPr>
              <p:spPr bwMode="grayWhite">
                <a:xfrm>
                  <a:off x="1256" y="1509"/>
                  <a:ext cx="5" cy="1169"/>
                </a:xfrm>
                <a:custGeom>
                  <a:avLst/>
                  <a:gdLst/>
                  <a:ahLst/>
                  <a:cxnLst>
                    <a:cxn ang="0">
                      <a:pos x="0" y="5843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5843"/>
                    </a:cxn>
                  </a:cxnLst>
                  <a:rect l="0" t="0" r="r" b="b"/>
                  <a:pathLst>
                    <a:path w="24" h="5843">
                      <a:moveTo>
                        <a:pt x="0" y="5843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5843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789" name="Rectangle 45"/>
                <p:cNvSpPr>
                  <a:spLocks noChangeArrowheads="1"/>
                </p:cNvSpPr>
                <p:nvPr/>
              </p:nvSpPr>
              <p:spPr bwMode="grayWhite">
                <a:xfrm>
                  <a:off x="1263" y="1725"/>
                  <a:ext cx="5" cy="953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790" name="Freeform 46"/>
                <p:cNvSpPr>
                  <a:spLocks/>
                </p:cNvSpPr>
                <p:nvPr/>
              </p:nvSpPr>
              <p:spPr bwMode="grayWhite">
                <a:xfrm>
                  <a:off x="1263" y="1725"/>
                  <a:ext cx="5" cy="953"/>
                </a:xfrm>
                <a:custGeom>
                  <a:avLst/>
                  <a:gdLst/>
                  <a:ahLst/>
                  <a:cxnLst>
                    <a:cxn ang="0">
                      <a:pos x="0" y="4762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4762"/>
                    </a:cxn>
                  </a:cxnLst>
                  <a:rect l="0" t="0" r="r" b="b"/>
                  <a:pathLst>
                    <a:path w="24" h="4762">
                      <a:moveTo>
                        <a:pt x="0" y="4762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4762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791" name="Rectangle 47"/>
                <p:cNvSpPr>
                  <a:spLocks noChangeArrowheads="1"/>
                </p:cNvSpPr>
                <p:nvPr/>
              </p:nvSpPr>
              <p:spPr bwMode="grayWhite">
                <a:xfrm>
                  <a:off x="1269" y="1847"/>
                  <a:ext cx="5" cy="831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792" name="Freeform 48"/>
                <p:cNvSpPr>
                  <a:spLocks/>
                </p:cNvSpPr>
                <p:nvPr/>
              </p:nvSpPr>
              <p:spPr bwMode="grayWhite">
                <a:xfrm>
                  <a:off x="1269" y="1847"/>
                  <a:ext cx="5" cy="831"/>
                </a:xfrm>
                <a:custGeom>
                  <a:avLst/>
                  <a:gdLst/>
                  <a:ahLst/>
                  <a:cxnLst>
                    <a:cxn ang="0">
                      <a:pos x="0" y="4152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4152"/>
                    </a:cxn>
                  </a:cxnLst>
                  <a:rect l="0" t="0" r="r" b="b"/>
                  <a:pathLst>
                    <a:path w="24" h="4152">
                      <a:moveTo>
                        <a:pt x="0" y="4152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4152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793" name="Rectangle 49"/>
                <p:cNvSpPr>
                  <a:spLocks noChangeArrowheads="1"/>
                </p:cNvSpPr>
                <p:nvPr/>
              </p:nvSpPr>
              <p:spPr bwMode="grayWhite">
                <a:xfrm>
                  <a:off x="1276" y="1984"/>
                  <a:ext cx="5" cy="694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794" name="Freeform 50"/>
                <p:cNvSpPr>
                  <a:spLocks/>
                </p:cNvSpPr>
                <p:nvPr/>
              </p:nvSpPr>
              <p:spPr bwMode="grayWhite">
                <a:xfrm>
                  <a:off x="1276" y="1984"/>
                  <a:ext cx="5" cy="694"/>
                </a:xfrm>
                <a:custGeom>
                  <a:avLst/>
                  <a:gdLst/>
                  <a:ahLst/>
                  <a:cxnLst>
                    <a:cxn ang="0">
                      <a:pos x="0" y="3469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3469"/>
                    </a:cxn>
                  </a:cxnLst>
                  <a:rect l="0" t="0" r="r" b="b"/>
                  <a:pathLst>
                    <a:path w="24" h="3469">
                      <a:moveTo>
                        <a:pt x="0" y="3469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3469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795" name="Rectangle 51"/>
                <p:cNvSpPr>
                  <a:spLocks noChangeArrowheads="1"/>
                </p:cNvSpPr>
                <p:nvPr/>
              </p:nvSpPr>
              <p:spPr bwMode="grayWhite">
                <a:xfrm>
                  <a:off x="1282" y="2051"/>
                  <a:ext cx="5" cy="627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796" name="Freeform 52"/>
                <p:cNvSpPr>
                  <a:spLocks/>
                </p:cNvSpPr>
                <p:nvPr/>
              </p:nvSpPr>
              <p:spPr bwMode="grayWhite">
                <a:xfrm>
                  <a:off x="1282" y="2051"/>
                  <a:ext cx="5" cy="627"/>
                </a:xfrm>
                <a:custGeom>
                  <a:avLst/>
                  <a:gdLst/>
                  <a:ahLst/>
                  <a:cxnLst>
                    <a:cxn ang="0">
                      <a:pos x="0" y="3133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3133"/>
                    </a:cxn>
                  </a:cxnLst>
                  <a:rect l="0" t="0" r="r" b="b"/>
                  <a:pathLst>
                    <a:path w="24" h="3133">
                      <a:moveTo>
                        <a:pt x="0" y="3133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3133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797" name="Rectangle 53"/>
                <p:cNvSpPr>
                  <a:spLocks noChangeArrowheads="1"/>
                </p:cNvSpPr>
                <p:nvPr/>
              </p:nvSpPr>
              <p:spPr bwMode="grayWhite">
                <a:xfrm>
                  <a:off x="1289" y="2072"/>
                  <a:ext cx="5" cy="606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798" name="Freeform 54"/>
                <p:cNvSpPr>
                  <a:spLocks/>
                </p:cNvSpPr>
                <p:nvPr/>
              </p:nvSpPr>
              <p:spPr bwMode="grayWhite">
                <a:xfrm>
                  <a:off x="1289" y="2072"/>
                  <a:ext cx="5" cy="606"/>
                </a:xfrm>
                <a:custGeom>
                  <a:avLst/>
                  <a:gdLst/>
                  <a:ahLst/>
                  <a:cxnLst>
                    <a:cxn ang="0">
                      <a:pos x="0" y="3027"/>
                    </a:cxn>
                    <a:cxn ang="0">
                      <a:pos x="0" y="0"/>
                    </a:cxn>
                    <a:cxn ang="0">
                      <a:pos x="23" y="0"/>
                    </a:cxn>
                    <a:cxn ang="0">
                      <a:pos x="23" y="3027"/>
                    </a:cxn>
                  </a:cxnLst>
                  <a:rect l="0" t="0" r="r" b="b"/>
                  <a:pathLst>
                    <a:path w="23" h="3027">
                      <a:moveTo>
                        <a:pt x="0" y="3027"/>
                      </a:moveTo>
                      <a:lnTo>
                        <a:pt x="0" y="0"/>
                      </a:lnTo>
                      <a:lnTo>
                        <a:pt x="23" y="0"/>
                      </a:lnTo>
                      <a:lnTo>
                        <a:pt x="23" y="3027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799" name="Rectangle 55"/>
                <p:cNvSpPr>
                  <a:spLocks noChangeArrowheads="1"/>
                </p:cNvSpPr>
                <p:nvPr/>
              </p:nvSpPr>
              <p:spPr bwMode="grayWhite">
                <a:xfrm>
                  <a:off x="1295" y="2150"/>
                  <a:ext cx="5" cy="528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00" name="Freeform 56"/>
                <p:cNvSpPr>
                  <a:spLocks/>
                </p:cNvSpPr>
                <p:nvPr/>
              </p:nvSpPr>
              <p:spPr bwMode="grayWhite">
                <a:xfrm>
                  <a:off x="1295" y="2150"/>
                  <a:ext cx="5" cy="528"/>
                </a:xfrm>
                <a:custGeom>
                  <a:avLst/>
                  <a:gdLst/>
                  <a:ahLst/>
                  <a:cxnLst>
                    <a:cxn ang="0">
                      <a:pos x="0" y="2638"/>
                    </a:cxn>
                    <a:cxn ang="0">
                      <a:pos x="0" y="0"/>
                    </a:cxn>
                    <a:cxn ang="0">
                      <a:pos x="23" y="0"/>
                    </a:cxn>
                    <a:cxn ang="0">
                      <a:pos x="23" y="2638"/>
                    </a:cxn>
                  </a:cxnLst>
                  <a:rect l="0" t="0" r="r" b="b"/>
                  <a:pathLst>
                    <a:path w="23" h="2638">
                      <a:moveTo>
                        <a:pt x="0" y="2638"/>
                      </a:moveTo>
                      <a:lnTo>
                        <a:pt x="0" y="0"/>
                      </a:lnTo>
                      <a:lnTo>
                        <a:pt x="23" y="0"/>
                      </a:lnTo>
                      <a:lnTo>
                        <a:pt x="23" y="2638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01" name="Rectangle 57"/>
                <p:cNvSpPr>
                  <a:spLocks noChangeArrowheads="1"/>
                </p:cNvSpPr>
                <p:nvPr/>
              </p:nvSpPr>
              <p:spPr bwMode="grayWhite">
                <a:xfrm>
                  <a:off x="1302" y="2155"/>
                  <a:ext cx="4" cy="523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02" name="Freeform 58"/>
                <p:cNvSpPr>
                  <a:spLocks/>
                </p:cNvSpPr>
                <p:nvPr/>
              </p:nvSpPr>
              <p:spPr bwMode="grayWhite">
                <a:xfrm>
                  <a:off x="1302" y="2155"/>
                  <a:ext cx="4" cy="523"/>
                </a:xfrm>
                <a:custGeom>
                  <a:avLst/>
                  <a:gdLst/>
                  <a:ahLst/>
                  <a:cxnLst>
                    <a:cxn ang="0">
                      <a:pos x="0" y="2612"/>
                    </a:cxn>
                    <a:cxn ang="0">
                      <a:pos x="0" y="0"/>
                    </a:cxn>
                    <a:cxn ang="0">
                      <a:pos x="23" y="0"/>
                    </a:cxn>
                    <a:cxn ang="0">
                      <a:pos x="23" y="2612"/>
                    </a:cxn>
                  </a:cxnLst>
                  <a:rect l="0" t="0" r="r" b="b"/>
                  <a:pathLst>
                    <a:path w="23" h="2612">
                      <a:moveTo>
                        <a:pt x="0" y="2612"/>
                      </a:moveTo>
                      <a:lnTo>
                        <a:pt x="0" y="0"/>
                      </a:lnTo>
                      <a:lnTo>
                        <a:pt x="23" y="0"/>
                      </a:lnTo>
                      <a:lnTo>
                        <a:pt x="23" y="2612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03" name="Rectangle 59"/>
                <p:cNvSpPr>
                  <a:spLocks noChangeArrowheads="1"/>
                </p:cNvSpPr>
                <p:nvPr/>
              </p:nvSpPr>
              <p:spPr bwMode="grayWhite">
                <a:xfrm>
                  <a:off x="1308" y="2182"/>
                  <a:ext cx="5" cy="496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04" name="Freeform 60"/>
                <p:cNvSpPr>
                  <a:spLocks/>
                </p:cNvSpPr>
                <p:nvPr/>
              </p:nvSpPr>
              <p:spPr bwMode="grayWhite">
                <a:xfrm>
                  <a:off x="1308" y="2182"/>
                  <a:ext cx="5" cy="496"/>
                </a:xfrm>
                <a:custGeom>
                  <a:avLst/>
                  <a:gdLst/>
                  <a:ahLst/>
                  <a:cxnLst>
                    <a:cxn ang="0">
                      <a:pos x="0" y="2479"/>
                    </a:cxn>
                    <a:cxn ang="0">
                      <a:pos x="0" y="0"/>
                    </a:cxn>
                    <a:cxn ang="0">
                      <a:pos x="22" y="0"/>
                    </a:cxn>
                    <a:cxn ang="0">
                      <a:pos x="22" y="2479"/>
                    </a:cxn>
                  </a:cxnLst>
                  <a:rect l="0" t="0" r="r" b="b"/>
                  <a:pathLst>
                    <a:path w="22" h="2479">
                      <a:moveTo>
                        <a:pt x="0" y="2479"/>
                      </a:moveTo>
                      <a:lnTo>
                        <a:pt x="0" y="0"/>
                      </a:lnTo>
                      <a:lnTo>
                        <a:pt x="22" y="0"/>
                      </a:lnTo>
                      <a:lnTo>
                        <a:pt x="22" y="2479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05" name="Rectangle 61"/>
                <p:cNvSpPr>
                  <a:spLocks noChangeArrowheads="1"/>
                </p:cNvSpPr>
                <p:nvPr/>
              </p:nvSpPr>
              <p:spPr bwMode="grayWhite">
                <a:xfrm>
                  <a:off x="1315" y="2218"/>
                  <a:ext cx="5" cy="460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06" name="Freeform 62"/>
                <p:cNvSpPr>
                  <a:spLocks/>
                </p:cNvSpPr>
                <p:nvPr/>
              </p:nvSpPr>
              <p:spPr bwMode="grayWhite">
                <a:xfrm>
                  <a:off x="1315" y="2218"/>
                  <a:ext cx="5" cy="460"/>
                </a:xfrm>
                <a:custGeom>
                  <a:avLst/>
                  <a:gdLst/>
                  <a:ahLst/>
                  <a:cxnLst>
                    <a:cxn ang="0">
                      <a:pos x="0" y="2297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2297"/>
                    </a:cxn>
                  </a:cxnLst>
                  <a:rect l="0" t="0" r="r" b="b"/>
                  <a:pathLst>
                    <a:path w="24" h="2297">
                      <a:moveTo>
                        <a:pt x="0" y="2297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2297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07" name="Rectangle 63"/>
                <p:cNvSpPr>
                  <a:spLocks noChangeArrowheads="1"/>
                </p:cNvSpPr>
                <p:nvPr/>
              </p:nvSpPr>
              <p:spPr bwMode="grayWhite">
                <a:xfrm>
                  <a:off x="1321" y="2223"/>
                  <a:ext cx="5" cy="455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08" name="Freeform 64"/>
                <p:cNvSpPr>
                  <a:spLocks/>
                </p:cNvSpPr>
                <p:nvPr/>
              </p:nvSpPr>
              <p:spPr bwMode="grayWhite">
                <a:xfrm>
                  <a:off x="1321" y="2223"/>
                  <a:ext cx="5" cy="455"/>
                </a:xfrm>
                <a:custGeom>
                  <a:avLst/>
                  <a:gdLst/>
                  <a:ahLst/>
                  <a:cxnLst>
                    <a:cxn ang="0">
                      <a:pos x="0" y="2276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2276"/>
                    </a:cxn>
                  </a:cxnLst>
                  <a:rect l="0" t="0" r="r" b="b"/>
                  <a:pathLst>
                    <a:path w="24" h="2276">
                      <a:moveTo>
                        <a:pt x="0" y="2276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2276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09" name="Rectangle 65"/>
                <p:cNvSpPr>
                  <a:spLocks noChangeArrowheads="1"/>
                </p:cNvSpPr>
                <p:nvPr/>
              </p:nvSpPr>
              <p:spPr bwMode="grayWhite">
                <a:xfrm>
                  <a:off x="1328" y="2252"/>
                  <a:ext cx="5" cy="426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10" name="Freeform 66"/>
                <p:cNvSpPr>
                  <a:spLocks/>
                </p:cNvSpPr>
                <p:nvPr/>
              </p:nvSpPr>
              <p:spPr bwMode="grayWhite">
                <a:xfrm>
                  <a:off x="1328" y="2252"/>
                  <a:ext cx="5" cy="426"/>
                </a:xfrm>
                <a:custGeom>
                  <a:avLst/>
                  <a:gdLst/>
                  <a:ahLst/>
                  <a:cxnLst>
                    <a:cxn ang="0">
                      <a:pos x="0" y="2129"/>
                    </a:cxn>
                    <a:cxn ang="0">
                      <a:pos x="0" y="0"/>
                    </a:cxn>
                    <a:cxn ang="0">
                      <a:pos x="26" y="0"/>
                    </a:cxn>
                    <a:cxn ang="0">
                      <a:pos x="26" y="2129"/>
                    </a:cxn>
                  </a:cxnLst>
                  <a:rect l="0" t="0" r="r" b="b"/>
                  <a:pathLst>
                    <a:path w="26" h="2129">
                      <a:moveTo>
                        <a:pt x="0" y="2129"/>
                      </a:moveTo>
                      <a:lnTo>
                        <a:pt x="0" y="0"/>
                      </a:lnTo>
                      <a:lnTo>
                        <a:pt x="26" y="0"/>
                      </a:lnTo>
                      <a:lnTo>
                        <a:pt x="26" y="2129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11" name="Rectangle 67"/>
                <p:cNvSpPr>
                  <a:spLocks noChangeArrowheads="1"/>
                </p:cNvSpPr>
                <p:nvPr/>
              </p:nvSpPr>
              <p:spPr bwMode="grayWhite">
                <a:xfrm>
                  <a:off x="1334" y="2256"/>
                  <a:ext cx="5" cy="422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12" name="Freeform 68"/>
                <p:cNvSpPr>
                  <a:spLocks/>
                </p:cNvSpPr>
                <p:nvPr/>
              </p:nvSpPr>
              <p:spPr bwMode="grayWhite">
                <a:xfrm>
                  <a:off x="1334" y="2256"/>
                  <a:ext cx="5" cy="422"/>
                </a:xfrm>
                <a:custGeom>
                  <a:avLst/>
                  <a:gdLst/>
                  <a:ahLst/>
                  <a:cxnLst>
                    <a:cxn ang="0">
                      <a:pos x="0" y="2111"/>
                    </a:cxn>
                    <a:cxn ang="0">
                      <a:pos x="0" y="0"/>
                    </a:cxn>
                    <a:cxn ang="0">
                      <a:pos x="26" y="0"/>
                    </a:cxn>
                    <a:cxn ang="0">
                      <a:pos x="26" y="2111"/>
                    </a:cxn>
                  </a:cxnLst>
                  <a:rect l="0" t="0" r="r" b="b"/>
                  <a:pathLst>
                    <a:path w="26" h="2111">
                      <a:moveTo>
                        <a:pt x="0" y="2111"/>
                      </a:moveTo>
                      <a:lnTo>
                        <a:pt x="0" y="0"/>
                      </a:lnTo>
                      <a:lnTo>
                        <a:pt x="26" y="0"/>
                      </a:lnTo>
                      <a:lnTo>
                        <a:pt x="26" y="2111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13" name="Rectangle 69"/>
                <p:cNvSpPr>
                  <a:spLocks noChangeArrowheads="1"/>
                </p:cNvSpPr>
                <p:nvPr/>
              </p:nvSpPr>
              <p:spPr bwMode="grayWhite">
                <a:xfrm>
                  <a:off x="1341" y="2256"/>
                  <a:ext cx="5" cy="422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14" name="Freeform 70"/>
                <p:cNvSpPr>
                  <a:spLocks/>
                </p:cNvSpPr>
                <p:nvPr/>
              </p:nvSpPr>
              <p:spPr bwMode="grayWhite">
                <a:xfrm>
                  <a:off x="1341" y="2256"/>
                  <a:ext cx="5" cy="422"/>
                </a:xfrm>
                <a:custGeom>
                  <a:avLst/>
                  <a:gdLst/>
                  <a:ahLst/>
                  <a:cxnLst>
                    <a:cxn ang="0">
                      <a:pos x="0" y="2108"/>
                    </a:cxn>
                    <a:cxn ang="0">
                      <a:pos x="0" y="0"/>
                    </a:cxn>
                    <a:cxn ang="0">
                      <a:pos x="26" y="0"/>
                    </a:cxn>
                    <a:cxn ang="0">
                      <a:pos x="26" y="2108"/>
                    </a:cxn>
                  </a:cxnLst>
                  <a:rect l="0" t="0" r="r" b="b"/>
                  <a:pathLst>
                    <a:path w="26" h="2108">
                      <a:moveTo>
                        <a:pt x="0" y="2108"/>
                      </a:moveTo>
                      <a:lnTo>
                        <a:pt x="0" y="0"/>
                      </a:lnTo>
                      <a:lnTo>
                        <a:pt x="26" y="0"/>
                      </a:lnTo>
                      <a:lnTo>
                        <a:pt x="26" y="2108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15" name="Rectangle 71"/>
                <p:cNvSpPr>
                  <a:spLocks noChangeArrowheads="1"/>
                </p:cNvSpPr>
                <p:nvPr/>
              </p:nvSpPr>
              <p:spPr bwMode="grayWhite">
                <a:xfrm>
                  <a:off x="1347" y="2267"/>
                  <a:ext cx="6" cy="411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16" name="Freeform 72"/>
                <p:cNvSpPr>
                  <a:spLocks/>
                </p:cNvSpPr>
                <p:nvPr/>
              </p:nvSpPr>
              <p:spPr bwMode="grayWhite">
                <a:xfrm>
                  <a:off x="1347" y="2267"/>
                  <a:ext cx="6" cy="411"/>
                </a:xfrm>
                <a:custGeom>
                  <a:avLst/>
                  <a:gdLst/>
                  <a:ahLst/>
                  <a:cxnLst>
                    <a:cxn ang="0">
                      <a:pos x="0" y="2056"/>
                    </a:cxn>
                    <a:cxn ang="0">
                      <a:pos x="0" y="0"/>
                    </a:cxn>
                    <a:cxn ang="0">
                      <a:pos x="28" y="0"/>
                    </a:cxn>
                    <a:cxn ang="0">
                      <a:pos x="28" y="2056"/>
                    </a:cxn>
                  </a:cxnLst>
                  <a:rect l="0" t="0" r="r" b="b"/>
                  <a:pathLst>
                    <a:path w="28" h="2056">
                      <a:moveTo>
                        <a:pt x="0" y="2056"/>
                      </a:moveTo>
                      <a:lnTo>
                        <a:pt x="0" y="0"/>
                      </a:lnTo>
                      <a:lnTo>
                        <a:pt x="28" y="0"/>
                      </a:lnTo>
                      <a:lnTo>
                        <a:pt x="28" y="2056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17" name="Rectangle 73"/>
                <p:cNvSpPr>
                  <a:spLocks noChangeArrowheads="1"/>
                </p:cNvSpPr>
                <p:nvPr/>
              </p:nvSpPr>
              <p:spPr bwMode="grayWhite">
                <a:xfrm>
                  <a:off x="1354" y="2274"/>
                  <a:ext cx="5" cy="404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18" name="Freeform 74"/>
                <p:cNvSpPr>
                  <a:spLocks/>
                </p:cNvSpPr>
                <p:nvPr/>
              </p:nvSpPr>
              <p:spPr bwMode="grayWhite">
                <a:xfrm>
                  <a:off x="1354" y="2274"/>
                  <a:ext cx="5" cy="404"/>
                </a:xfrm>
                <a:custGeom>
                  <a:avLst/>
                  <a:gdLst/>
                  <a:ahLst/>
                  <a:cxnLst>
                    <a:cxn ang="0">
                      <a:pos x="0" y="2017"/>
                    </a:cxn>
                    <a:cxn ang="0">
                      <a:pos x="0" y="0"/>
                    </a:cxn>
                    <a:cxn ang="0">
                      <a:pos x="26" y="0"/>
                    </a:cxn>
                    <a:cxn ang="0">
                      <a:pos x="26" y="2017"/>
                    </a:cxn>
                  </a:cxnLst>
                  <a:rect l="0" t="0" r="r" b="b"/>
                  <a:pathLst>
                    <a:path w="26" h="2017">
                      <a:moveTo>
                        <a:pt x="0" y="2017"/>
                      </a:moveTo>
                      <a:lnTo>
                        <a:pt x="0" y="0"/>
                      </a:lnTo>
                      <a:lnTo>
                        <a:pt x="26" y="0"/>
                      </a:lnTo>
                      <a:lnTo>
                        <a:pt x="26" y="2017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19" name="Rectangle 75"/>
                <p:cNvSpPr>
                  <a:spLocks noChangeArrowheads="1"/>
                </p:cNvSpPr>
                <p:nvPr/>
              </p:nvSpPr>
              <p:spPr bwMode="grayWhite">
                <a:xfrm>
                  <a:off x="1361" y="2283"/>
                  <a:ext cx="4" cy="395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20" name="Freeform 76"/>
                <p:cNvSpPr>
                  <a:spLocks/>
                </p:cNvSpPr>
                <p:nvPr/>
              </p:nvSpPr>
              <p:spPr bwMode="grayWhite">
                <a:xfrm>
                  <a:off x="1361" y="2283"/>
                  <a:ext cx="4" cy="395"/>
                </a:xfrm>
                <a:custGeom>
                  <a:avLst/>
                  <a:gdLst/>
                  <a:ahLst/>
                  <a:cxnLst>
                    <a:cxn ang="0">
                      <a:pos x="0" y="1976"/>
                    </a:cxn>
                    <a:cxn ang="0">
                      <a:pos x="0" y="0"/>
                    </a:cxn>
                    <a:cxn ang="0">
                      <a:pos x="23" y="0"/>
                    </a:cxn>
                    <a:cxn ang="0">
                      <a:pos x="23" y="1976"/>
                    </a:cxn>
                  </a:cxnLst>
                  <a:rect l="0" t="0" r="r" b="b"/>
                  <a:pathLst>
                    <a:path w="23" h="1976">
                      <a:moveTo>
                        <a:pt x="0" y="1976"/>
                      </a:moveTo>
                      <a:lnTo>
                        <a:pt x="0" y="0"/>
                      </a:lnTo>
                      <a:lnTo>
                        <a:pt x="23" y="0"/>
                      </a:lnTo>
                      <a:lnTo>
                        <a:pt x="23" y="1976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21" name="Rectangle 77"/>
                <p:cNvSpPr>
                  <a:spLocks noChangeArrowheads="1"/>
                </p:cNvSpPr>
                <p:nvPr/>
              </p:nvSpPr>
              <p:spPr bwMode="grayWhite">
                <a:xfrm>
                  <a:off x="1367" y="2291"/>
                  <a:ext cx="5" cy="387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22" name="Freeform 78"/>
                <p:cNvSpPr>
                  <a:spLocks/>
                </p:cNvSpPr>
                <p:nvPr/>
              </p:nvSpPr>
              <p:spPr bwMode="grayWhite">
                <a:xfrm>
                  <a:off x="1367" y="2291"/>
                  <a:ext cx="5" cy="387"/>
                </a:xfrm>
                <a:custGeom>
                  <a:avLst/>
                  <a:gdLst/>
                  <a:ahLst/>
                  <a:cxnLst>
                    <a:cxn ang="0">
                      <a:pos x="0" y="1935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1935"/>
                    </a:cxn>
                  </a:cxnLst>
                  <a:rect l="0" t="0" r="r" b="b"/>
                  <a:pathLst>
                    <a:path w="24" h="1935">
                      <a:moveTo>
                        <a:pt x="0" y="1935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1935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23" name="Rectangle 79"/>
                <p:cNvSpPr>
                  <a:spLocks noChangeArrowheads="1"/>
                </p:cNvSpPr>
                <p:nvPr/>
              </p:nvSpPr>
              <p:spPr bwMode="grayWhite">
                <a:xfrm>
                  <a:off x="1374" y="2294"/>
                  <a:ext cx="4" cy="384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24" name="Freeform 80"/>
                <p:cNvSpPr>
                  <a:spLocks/>
                </p:cNvSpPr>
                <p:nvPr/>
              </p:nvSpPr>
              <p:spPr bwMode="grayWhite">
                <a:xfrm>
                  <a:off x="1374" y="2294"/>
                  <a:ext cx="4" cy="384"/>
                </a:xfrm>
                <a:custGeom>
                  <a:avLst/>
                  <a:gdLst/>
                  <a:ahLst/>
                  <a:cxnLst>
                    <a:cxn ang="0">
                      <a:pos x="0" y="1919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1919"/>
                    </a:cxn>
                  </a:cxnLst>
                  <a:rect l="0" t="0" r="r" b="b"/>
                  <a:pathLst>
                    <a:path w="24" h="1919">
                      <a:moveTo>
                        <a:pt x="0" y="1919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1919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25" name="Rectangle 81"/>
                <p:cNvSpPr>
                  <a:spLocks noChangeArrowheads="1"/>
                </p:cNvSpPr>
                <p:nvPr/>
              </p:nvSpPr>
              <p:spPr bwMode="grayWhite">
                <a:xfrm>
                  <a:off x="1380" y="2315"/>
                  <a:ext cx="5" cy="363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26" name="Freeform 82"/>
                <p:cNvSpPr>
                  <a:spLocks/>
                </p:cNvSpPr>
                <p:nvPr/>
              </p:nvSpPr>
              <p:spPr bwMode="grayWhite">
                <a:xfrm>
                  <a:off x="1380" y="2315"/>
                  <a:ext cx="5" cy="363"/>
                </a:xfrm>
                <a:custGeom>
                  <a:avLst/>
                  <a:gdLst/>
                  <a:ahLst/>
                  <a:cxnLst>
                    <a:cxn ang="0">
                      <a:pos x="0" y="1814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1814"/>
                    </a:cxn>
                  </a:cxnLst>
                  <a:rect l="0" t="0" r="r" b="b"/>
                  <a:pathLst>
                    <a:path w="24" h="1814">
                      <a:moveTo>
                        <a:pt x="0" y="1814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1814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27" name="Rectangle 83"/>
                <p:cNvSpPr>
                  <a:spLocks noChangeArrowheads="1"/>
                </p:cNvSpPr>
                <p:nvPr/>
              </p:nvSpPr>
              <p:spPr bwMode="grayWhite">
                <a:xfrm>
                  <a:off x="1387" y="2319"/>
                  <a:ext cx="4" cy="359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28" name="Freeform 84"/>
                <p:cNvSpPr>
                  <a:spLocks/>
                </p:cNvSpPr>
                <p:nvPr/>
              </p:nvSpPr>
              <p:spPr bwMode="grayWhite">
                <a:xfrm>
                  <a:off x="1387" y="2319"/>
                  <a:ext cx="4" cy="359"/>
                </a:xfrm>
                <a:custGeom>
                  <a:avLst/>
                  <a:gdLst/>
                  <a:ahLst/>
                  <a:cxnLst>
                    <a:cxn ang="0">
                      <a:pos x="0" y="1796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1796"/>
                    </a:cxn>
                  </a:cxnLst>
                  <a:rect l="0" t="0" r="r" b="b"/>
                  <a:pathLst>
                    <a:path w="24" h="1796">
                      <a:moveTo>
                        <a:pt x="0" y="1796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1796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29" name="Rectangle 85"/>
                <p:cNvSpPr>
                  <a:spLocks noChangeArrowheads="1"/>
                </p:cNvSpPr>
                <p:nvPr/>
              </p:nvSpPr>
              <p:spPr bwMode="grayWhite">
                <a:xfrm>
                  <a:off x="1393" y="2329"/>
                  <a:ext cx="5" cy="349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30" name="Freeform 86"/>
                <p:cNvSpPr>
                  <a:spLocks/>
                </p:cNvSpPr>
                <p:nvPr/>
              </p:nvSpPr>
              <p:spPr bwMode="grayWhite">
                <a:xfrm>
                  <a:off x="1393" y="2329"/>
                  <a:ext cx="5" cy="349"/>
                </a:xfrm>
                <a:custGeom>
                  <a:avLst/>
                  <a:gdLst/>
                  <a:ahLst/>
                  <a:cxnLst>
                    <a:cxn ang="0">
                      <a:pos x="0" y="1746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1746"/>
                    </a:cxn>
                  </a:cxnLst>
                  <a:rect l="0" t="0" r="r" b="b"/>
                  <a:pathLst>
                    <a:path w="24" h="1746">
                      <a:moveTo>
                        <a:pt x="0" y="1746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1746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31" name="Rectangle 87"/>
                <p:cNvSpPr>
                  <a:spLocks noChangeArrowheads="1"/>
                </p:cNvSpPr>
                <p:nvPr/>
              </p:nvSpPr>
              <p:spPr bwMode="grayWhite">
                <a:xfrm>
                  <a:off x="1400" y="2329"/>
                  <a:ext cx="4" cy="349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32" name="Freeform 88"/>
                <p:cNvSpPr>
                  <a:spLocks/>
                </p:cNvSpPr>
                <p:nvPr/>
              </p:nvSpPr>
              <p:spPr bwMode="grayWhite">
                <a:xfrm>
                  <a:off x="1400" y="2329"/>
                  <a:ext cx="4" cy="349"/>
                </a:xfrm>
                <a:custGeom>
                  <a:avLst/>
                  <a:gdLst/>
                  <a:ahLst/>
                  <a:cxnLst>
                    <a:cxn ang="0">
                      <a:pos x="0" y="1742"/>
                    </a:cxn>
                    <a:cxn ang="0">
                      <a:pos x="0" y="0"/>
                    </a:cxn>
                    <a:cxn ang="0">
                      <a:pos x="23" y="0"/>
                    </a:cxn>
                    <a:cxn ang="0">
                      <a:pos x="23" y="1742"/>
                    </a:cxn>
                  </a:cxnLst>
                  <a:rect l="0" t="0" r="r" b="b"/>
                  <a:pathLst>
                    <a:path w="23" h="1742">
                      <a:moveTo>
                        <a:pt x="0" y="1742"/>
                      </a:moveTo>
                      <a:lnTo>
                        <a:pt x="0" y="0"/>
                      </a:lnTo>
                      <a:lnTo>
                        <a:pt x="23" y="0"/>
                      </a:lnTo>
                      <a:lnTo>
                        <a:pt x="23" y="1742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33" name="Rectangle 89"/>
                <p:cNvSpPr>
                  <a:spLocks noChangeArrowheads="1"/>
                </p:cNvSpPr>
                <p:nvPr/>
              </p:nvSpPr>
              <p:spPr bwMode="grayWhite">
                <a:xfrm>
                  <a:off x="1406" y="2339"/>
                  <a:ext cx="5" cy="339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34" name="Freeform 90"/>
                <p:cNvSpPr>
                  <a:spLocks/>
                </p:cNvSpPr>
                <p:nvPr/>
              </p:nvSpPr>
              <p:spPr bwMode="grayWhite">
                <a:xfrm>
                  <a:off x="1406" y="2339"/>
                  <a:ext cx="5" cy="339"/>
                </a:xfrm>
                <a:custGeom>
                  <a:avLst/>
                  <a:gdLst/>
                  <a:ahLst/>
                  <a:cxnLst>
                    <a:cxn ang="0">
                      <a:pos x="0" y="1696"/>
                    </a:cxn>
                    <a:cxn ang="0">
                      <a:pos x="0" y="0"/>
                    </a:cxn>
                    <a:cxn ang="0">
                      <a:pos x="23" y="0"/>
                    </a:cxn>
                    <a:cxn ang="0">
                      <a:pos x="23" y="1696"/>
                    </a:cxn>
                  </a:cxnLst>
                  <a:rect l="0" t="0" r="r" b="b"/>
                  <a:pathLst>
                    <a:path w="23" h="1696">
                      <a:moveTo>
                        <a:pt x="0" y="1696"/>
                      </a:moveTo>
                      <a:lnTo>
                        <a:pt x="0" y="0"/>
                      </a:lnTo>
                      <a:lnTo>
                        <a:pt x="23" y="0"/>
                      </a:lnTo>
                      <a:lnTo>
                        <a:pt x="23" y="1696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35" name="Rectangle 91"/>
                <p:cNvSpPr>
                  <a:spLocks noChangeArrowheads="1"/>
                </p:cNvSpPr>
                <p:nvPr/>
              </p:nvSpPr>
              <p:spPr bwMode="grayWhite">
                <a:xfrm>
                  <a:off x="1413" y="2349"/>
                  <a:ext cx="4" cy="329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36" name="Freeform 92"/>
                <p:cNvSpPr>
                  <a:spLocks/>
                </p:cNvSpPr>
                <p:nvPr/>
              </p:nvSpPr>
              <p:spPr bwMode="grayWhite">
                <a:xfrm>
                  <a:off x="1413" y="2349"/>
                  <a:ext cx="4" cy="329"/>
                </a:xfrm>
                <a:custGeom>
                  <a:avLst/>
                  <a:gdLst/>
                  <a:ahLst/>
                  <a:cxnLst>
                    <a:cxn ang="0">
                      <a:pos x="0" y="1646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1646"/>
                    </a:cxn>
                  </a:cxnLst>
                  <a:rect l="0" t="0" r="r" b="b"/>
                  <a:pathLst>
                    <a:path w="24" h="1646">
                      <a:moveTo>
                        <a:pt x="0" y="1646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1646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37" name="Rectangle 93"/>
                <p:cNvSpPr>
                  <a:spLocks noChangeArrowheads="1"/>
                </p:cNvSpPr>
                <p:nvPr/>
              </p:nvSpPr>
              <p:spPr bwMode="grayWhite">
                <a:xfrm>
                  <a:off x="1419" y="2349"/>
                  <a:ext cx="5" cy="329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38" name="Freeform 94"/>
                <p:cNvSpPr>
                  <a:spLocks/>
                </p:cNvSpPr>
                <p:nvPr/>
              </p:nvSpPr>
              <p:spPr bwMode="grayWhite">
                <a:xfrm>
                  <a:off x="1419" y="2349"/>
                  <a:ext cx="5" cy="329"/>
                </a:xfrm>
                <a:custGeom>
                  <a:avLst/>
                  <a:gdLst/>
                  <a:ahLst/>
                  <a:cxnLst>
                    <a:cxn ang="0">
                      <a:pos x="0" y="1643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1643"/>
                    </a:cxn>
                  </a:cxnLst>
                  <a:rect l="0" t="0" r="r" b="b"/>
                  <a:pathLst>
                    <a:path w="24" h="1643">
                      <a:moveTo>
                        <a:pt x="0" y="1643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1643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39" name="Rectangle 95"/>
                <p:cNvSpPr>
                  <a:spLocks noChangeArrowheads="1"/>
                </p:cNvSpPr>
                <p:nvPr/>
              </p:nvSpPr>
              <p:spPr bwMode="grayWhite">
                <a:xfrm>
                  <a:off x="1426" y="2360"/>
                  <a:ext cx="4" cy="318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40" name="Freeform 96"/>
                <p:cNvSpPr>
                  <a:spLocks/>
                </p:cNvSpPr>
                <p:nvPr/>
              </p:nvSpPr>
              <p:spPr bwMode="grayWhite">
                <a:xfrm>
                  <a:off x="1426" y="2360"/>
                  <a:ext cx="4" cy="318"/>
                </a:xfrm>
                <a:custGeom>
                  <a:avLst/>
                  <a:gdLst/>
                  <a:ahLst/>
                  <a:cxnLst>
                    <a:cxn ang="0">
                      <a:pos x="0" y="1589"/>
                    </a:cxn>
                    <a:cxn ang="0">
                      <a:pos x="0" y="0"/>
                    </a:cxn>
                    <a:cxn ang="0">
                      <a:pos x="23" y="0"/>
                    </a:cxn>
                    <a:cxn ang="0">
                      <a:pos x="23" y="1589"/>
                    </a:cxn>
                  </a:cxnLst>
                  <a:rect l="0" t="0" r="r" b="b"/>
                  <a:pathLst>
                    <a:path w="23" h="1589">
                      <a:moveTo>
                        <a:pt x="0" y="1589"/>
                      </a:moveTo>
                      <a:lnTo>
                        <a:pt x="0" y="0"/>
                      </a:lnTo>
                      <a:lnTo>
                        <a:pt x="23" y="0"/>
                      </a:lnTo>
                      <a:lnTo>
                        <a:pt x="23" y="1589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41" name="Rectangle 97"/>
                <p:cNvSpPr>
                  <a:spLocks noChangeArrowheads="1"/>
                </p:cNvSpPr>
                <p:nvPr/>
              </p:nvSpPr>
              <p:spPr bwMode="grayWhite">
                <a:xfrm>
                  <a:off x="1432" y="2366"/>
                  <a:ext cx="5" cy="312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42" name="Freeform 98"/>
                <p:cNvSpPr>
                  <a:spLocks/>
                </p:cNvSpPr>
                <p:nvPr/>
              </p:nvSpPr>
              <p:spPr bwMode="grayWhite">
                <a:xfrm>
                  <a:off x="1432" y="2366"/>
                  <a:ext cx="5" cy="312"/>
                </a:xfrm>
                <a:custGeom>
                  <a:avLst/>
                  <a:gdLst/>
                  <a:ahLst/>
                  <a:cxnLst>
                    <a:cxn ang="0">
                      <a:pos x="0" y="1561"/>
                    </a:cxn>
                    <a:cxn ang="0">
                      <a:pos x="0" y="0"/>
                    </a:cxn>
                    <a:cxn ang="0">
                      <a:pos x="26" y="0"/>
                    </a:cxn>
                    <a:cxn ang="0">
                      <a:pos x="26" y="1561"/>
                    </a:cxn>
                  </a:cxnLst>
                  <a:rect l="0" t="0" r="r" b="b"/>
                  <a:pathLst>
                    <a:path w="26" h="1561">
                      <a:moveTo>
                        <a:pt x="0" y="1561"/>
                      </a:moveTo>
                      <a:lnTo>
                        <a:pt x="0" y="0"/>
                      </a:lnTo>
                      <a:lnTo>
                        <a:pt x="26" y="0"/>
                      </a:lnTo>
                      <a:lnTo>
                        <a:pt x="26" y="1561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43" name="Rectangle 99"/>
                <p:cNvSpPr>
                  <a:spLocks noChangeArrowheads="1"/>
                </p:cNvSpPr>
                <p:nvPr/>
              </p:nvSpPr>
              <p:spPr bwMode="grayWhite">
                <a:xfrm>
                  <a:off x="1438" y="2381"/>
                  <a:ext cx="6" cy="297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44" name="Freeform 100"/>
                <p:cNvSpPr>
                  <a:spLocks/>
                </p:cNvSpPr>
                <p:nvPr/>
              </p:nvSpPr>
              <p:spPr bwMode="grayWhite">
                <a:xfrm>
                  <a:off x="1438" y="2381"/>
                  <a:ext cx="6" cy="297"/>
                </a:xfrm>
                <a:custGeom>
                  <a:avLst/>
                  <a:gdLst/>
                  <a:ahLst/>
                  <a:cxnLst>
                    <a:cxn ang="0">
                      <a:pos x="0" y="1484"/>
                    </a:cxn>
                    <a:cxn ang="0">
                      <a:pos x="0" y="0"/>
                    </a:cxn>
                    <a:cxn ang="0">
                      <a:pos x="27" y="0"/>
                    </a:cxn>
                    <a:cxn ang="0">
                      <a:pos x="27" y="1484"/>
                    </a:cxn>
                  </a:cxnLst>
                  <a:rect l="0" t="0" r="r" b="b"/>
                  <a:pathLst>
                    <a:path w="27" h="1484">
                      <a:moveTo>
                        <a:pt x="0" y="1484"/>
                      </a:moveTo>
                      <a:lnTo>
                        <a:pt x="0" y="0"/>
                      </a:lnTo>
                      <a:lnTo>
                        <a:pt x="27" y="0"/>
                      </a:lnTo>
                      <a:lnTo>
                        <a:pt x="27" y="1484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45" name="Rectangle 101"/>
                <p:cNvSpPr>
                  <a:spLocks noChangeArrowheads="1"/>
                </p:cNvSpPr>
                <p:nvPr/>
              </p:nvSpPr>
              <p:spPr bwMode="grayWhite">
                <a:xfrm>
                  <a:off x="1445" y="2395"/>
                  <a:ext cx="5" cy="283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46" name="Freeform 102"/>
                <p:cNvSpPr>
                  <a:spLocks/>
                </p:cNvSpPr>
                <p:nvPr/>
              </p:nvSpPr>
              <p:spPr bwMode="grayWhite">
                <a:xfrm>
                  <a:off x="1445" y="2395"/>
                  <a:ext cx="5" cy="283"/>
                </a:xfrm>
                <a:custGeom>
                  <a:avLst/>
                  <a:gdLst/>
                  <a:ahLst/>
                  <a:cxnLst>
                    <a:cxn ang="0">
                      <a:pos x="0" y="1416"/>
                    </a:cxn>
                    <a:cxn ang="0">
                      <a:pos x="0" y="0"/>
                    </a:cxn>
                    <a:cxn ang="0">
                      <a:pos x="27" y="0"/>
                    </a:cxn>
                    <a:cxn ang="0">
                      <a:pos x="27" y="1416"/>
                    </a:cxn>
                  </a:cxnLst>
                  <a:rect l="0" t="0" r="r" b="b"/>
                  <a:pathLst>
                    <a:path w="27" h="1416">
                      <a:moveTo>
                        <a:pt x="0" y="1416"/>
                      </a:moveTo>
                      <a:lnTo>
                        <a:pt x="0" y="0"/>
                      </a:lnTo>
                      <a:lnTo>
                        <a:pt x="27" y="0"/>
                      </a:lnTo>
                      <a:lnTo>
                        <a:pt x="27" y="1416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47" name="Rectangle 103"/>
                <p:cNvSpPr>
                  <a:spLocks noChangeArrowheads="1"/>
                </p:cNvSpPr>
                <p:nvPr/>
              </p:nvSpPr>
              <p:spPr bwMode="grayWhite">
                <a:xfrm>
                  <a:off x="1451" y="2403"/>
                  <a:ext cx="6" cy="275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48" name="Freeform 104"/>
                <p:cNvSpPr>
                  <a:spLocks/>
                </p:cNvSpPr>
                <p:nvPr/>
              </p:nvSpPr>
              <p:spPr bwMode="grayWhite">
                <a:xfrm>
                  <a:off x="1451" y="2403"/>
                  <a:ext cx="6" cy="275"/>
                </a:xfrm>
                <a:custGeom>
                  <a:avLst/>
                  <a:gdLst/>
                  <a:ahLst/>
                  <a:cxnLst>
                    <a:cxn ang="0">
                      <a:pos x="0" y="1372"/>
                    </a:cxn>
                    <a:cxn ang="0">
                      <a:pos x="0" y="0"/>
                    </a:cxn>
                    <a:cxn ang="0">
                      <a:pos x="26" y="0"/>
                    </a:cxn>
                    <a:cxn ang="0">
                      <a:pos x="26" y="1372"/>
                    </a:cxn>
                  </a:cxnLst>
                  <a:rect l="0" t="0" r="r" b="b"/>
                  <a:pathLst>
                    <a:path w="26" h="1372">
                      <a:moveTo>
                        <a:pt x="0" y="1372"/>
                      </a:moveTo>
                      <a:lnTo>
                        <a:pt x="0" y="0"/>
                      </a:lnTo>
                      <a:lnTo>
                        <a:pt x="26" y="0"/>
                      </a:lnTo>
                      <a:lnTo>
                        <a:pt x="26" y="1372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49" name="Rectangle 105"/>
                <p:cNvSpPr>
                  <a:spLocks noChangeArrowheads="1"/>
                </p:cNvSpPr>
                <p:nvPr/>
              </p:nvSpPr>
              <p:spPr bwMode="grayWhite">
                <a:xfrm>
                  <a:off x="1458" y="2403"/>
                  <a:ext cx="5" cy="275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50" name="Freeform 106"/>
                <p:cNvSpPr>
                  <a:spLocks/>
                </p:cNvSpPr>
                <p:nvPr/>
              </p:nvSpPr>
              <p:spPr bwMode="grayWhite">
                <a:xfrm>
                  <a:off x="1458" y="2403"/>
                  <a:ext cx="5" cy="275"/>
                </a:xfrm>
                <a:custGeom>
                  <a:avLst/>
                  <a:gdLst/>
                  <a:ahLst/>
                  <a:cxnLst>
                    <a:cxn ang="0">
                      <a:pos x="0" y="1372"/>
                    </a:cxn>
                    <a:cxn ang="0">
                      <a:pos x="0" y="0"/>
                    </a:cxn>
                    <a:cxn ang="0">
                      <a:pos x="27" y="0"/>
                    </a:cxn>
                    <a:cxn ang="0">
                      <a:pos x="27" y="1372"/>
                    </a:cxn>
                  </a:cxnLst>
                  <a:rect l="0" t="0" r="r" b="b"/>
                  <a:pathLst>
                    <a:path w="27" h="1372">
                      <a:moveTo>
                        <a:pt x="0" y="1372"/>
                      </a:moveTo>
                      <a:lnTo>
                        <a:pt x="0" y="0"/>
                      </a:lnTo>
                      <a:lnTo>
                        <a:pt x="27" y="0"/>
                      </a:lnTo>
                      <a:lnTo>
                        <a:pt x="27" y="1372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51" name="Rectangle 107"/>
                <p:cNvSpPr>
                  <a:spLocks noChangeArrowheads="1"/>
                </p:cNvSpPr>
                <p:nvPr/>
              </p:nvSpPr>
              <p:spPr bwMode="grayWhite">
                <a:xfrm>
                  <a:off x="1465" y="2406"/>
                  <a:ext cx="5" cy="272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52" name="Freeform 108"/>
                <p:cNvSpPr>
                  <a:spLocks/>
                </p:cNvSpPr>
                <p:nvPr/>
              </p:nvSpPr>
              <p:spPr bwMode="grayWhite">
                <a:xfrm>
                  <a:off x="1465" y="2406"/>
                  <a:ext cx="5" cy="272"/>
                </a:xfrm>
                <a:custGeom>
                  <a:avLst/>
                  <a:gdLst/>
                  <a:ahLst/>
                  <a:cxnLst>
                    <a:cxn ang="0">
                      <a:pos x="0" y="1357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1357"/>
                    </a:cxn>
                  </a:cxnLst>
                  <a:rect l="0" t="0" r="r" b="b"/>
                  <a:pathLst>
                    <a:path w="24" h="1357">
                      <a:moveTo>
                        <a:pt x="0" y="1357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1357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53" name="Rectangle 109"/>
                <p:cNvSpPr>
                  <a:spLocks noChangeArrowheads="1"/>
                </p:cNvSpPr>
                <p:nvPr/>
              </p:nvSpPr>
              <p:spPr bwMode="grayWhite">
                <a:xfrm>
                  <a:off x="1471" y="2419"/>
                  <a:ext cx="5" cy="259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54" name="Freeform 110"/>
                <p:cNvSpPr>
                  <a:spLocks/>
                </p:cNvSpPr>
                <p:nvPr/>
              </p:nvSpPr>
              <p:spPr bwMode="grayWhite">
                <a:xfrm>
                  <a:off x="1471" y="2419"/>
                  <a:ext cx="5" cy="259"/>
                </a:xfrm>
                <a:custGeom>
                  <a:avLst/>
                  <a:gdLst/>
                  <a:ahLst/>
                  <a:cxnLst>
                    <a:cxn ang="0">
                      <a:pos x="0" y="1293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1293"/>
                    </a:cxn>
                  </a:cxnLst>
                  <a:rect l="0" t="0" r="r" b="b"/>
                  <a:pathLst>
                    <a:path w="24" h="1293">
                      <a:moveTo>
                        <a:pt x="0" y="1293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1293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55" name="Rectangle 111"/>
                <p:cNvSpPr>
                  <a:spLocks noChangeArrowheads="1"/>
                </p:cNvSpPr>
                <p:nvPr/>
              </p:nvSpPr>
              <p:spPr bwMode="grayWhite">
                <a:xfrm>
                  <a:off x="1478" y="2420"/>
                  <a:ext cx="5" cy="258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56" name="Freeform 112"/>
                <p:cNvSpPr>
                  <a:spLocks/>
                </p:cNvSpPr>
                <p:nvPr/>
              </p:nvSpPr>
              <p:spPr bwMode="grayWhite">
                <a:xfrm>
                  <a:off x="1478" y="2420"/>
                  <a:ext cx="5" cy="258"/>
                </a:xfrm>
                <a:custGeom>
                  <a:avLst/>
                  <a:gdLst/>
                  <a:ahLst/>
                  <a:cxnLst>
                    <a:cxn ang="0">
                      <a:pos x="0" y="1287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1287"/>
                    </a:cxn>
                  </a:cxnLst>
                  <a:rect l="0" t="0" r="r" b="b"/>
                  <a:pathLst>
                    <a:path w="24" h="1287">
                      <a:moveTo>
                        <a:pt x="0" y="1287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1287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57" name="Rectangle 113"/>
                <p:cNvSpPr>
                  <a:spLocks noChangeArrowheads="1"/>
                </p:cNvSpPr>
                <p:nvPr/>
              </p:nvSpPr>
              <p:spPr bwMode="grayWhite">
                <a:xfrm>
                  <a:off x="1484" y="2427"/>
                  <a:ext cx="5" cy="251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58" name="Freeform 114"/>
                <p:cNvSpPr>
                  <a:spLocks/>
                </p:cNvSpPr>
                <p:nvPr/>
              </p:nvSpPr>
              <p:spPr bwMode="grayWhite">
                <a:xfrm>
                  <a:off x="1484" y="2427"/>
                  <a:ext cx="5" cy="251"/>
                </a:xfrm>
                <a:custGeom>
                  <a:avLst/>
                  <a:gdLst/>
                  <a:ahLst/>
                  <a:cxnLst>
                    <a:cxn ang="0">
                      <a:pos x="0" y="1254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1254"/>
                    </a:cxn>
                  </a:cxnLst>
                  <a:rect l="0" t="0" r="r" b="b"/>
                  <a:pathLst>
                    <a:path w="24" h="1254">
                      <a:moveTo>
                        <a:pt x="0" y="1254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1254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59" name="Rectangle 115"/>
                <p:cNvSpPr>
                  <a:spLocks noChangeArrowheads="1"/>
                </p:cNvSpPr>
                <p:nvPr/>
              </p:nvSpPr>
              <p:spPr bwMode="grayWhite">
                <a:xfrm>
                  <a:off x="1491" y="2429"/>
                  <a:ext cx="5" cy="249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60" name="Freeform 116"/>
                <p:cNvSpPr>
                  <a:spLocks/>
                </p:cNvSpPr>
                <p:nvPr/>
              </p:nvSpPr>
              <p:spPr bwMode="grayWhite">
                <a:xfrm>
                  <a:off x="1491" y="2429"/>
                  <a:ext cx="5" cy="249"/>
                </a:xfrm>
                <a:custGeom>
                  <a:avLst/>
                  <a:gdLst/>
                  <a:ahLst/>
                  <a:cxnLst>
                    <a:cxn ang="0">
                      <a:pos x="0" y="1242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1242"/>
                    </a:cxn>
                  </a:cxnLst>
                  <a:rect l="0" t="0" r="r" b="b"/>
                  <a:pathLst>
                    <a:path w="24" h="1242">
                      <a:moveTo>
                        <a:pt x="0" y="1242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1242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61" name="Rectangle 117"/>
                <p:cNvSpPr>
                  <a:spLocks noChangeArrowheads="1"/>
                </p:cNvSpPr>
                <p:nvPr/>
              </p:nvSpPr>
              <p:spPr bwMode="grayWhite">
                <a:xfrm>
                  <a:off x="1497" y="2448"/>
                  <a:ext cx="5" cy="230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62" name="Freeform 118"/>
                <p:cNvSpPr>
                  <a:spLocks/>
                </p:cNvSpPr>
                <p:nvPr/>
              </p:nvSpPr>
              <p:spPr bwMode="grayWhite">
                <a:xfrm>
                  <a:off x="1497" y="2448"/>
                  <a:ext cx="5" cy="230"/>
                </a:xfrm>
                <a:custGeom>
                  <a:avLst/>
                  <a:gdLst/>
                  <a:ahLst/>
                  <a:cxnLst>
                    <a:cxn ang="0">
                      <a:pos x="0" y="1148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1148"/>
                    </a:cxn>
                  </a:cxnLst>
                  <a:rect l="0" t="0" r="r" b="b"/>
                  <a:pathLst>
                    <a:path w="24" h="1148">
                      <a:moveTo>
                        <a:pt x="0" y="1148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1148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63" name="Rectangle 119"/>
                <p:cNvSpPr>
                  <a:spLocks noChangeArrowheads="1"/>
                </p:cNvSpPr>
                <p:nvPr/>
              </p:nvSpPr>
              <p:spPr bwMode="grayWhite">
                <a:xfrm>
                  <a:off x="1504" y="2448"/>
                  <a:ext cx="5" cy="230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64" name="Freeform 120"/>
                <p:cNvSpPr>
                  <a:spLocks/>
                </p:cNvSpPr>
                <p:nvPr/>
              </p:nvSpPr>
              <p:spPr bwMode="grayWhite">
                <a:xfrm>
                  <a:off x="1504" y="2448"/>
                  <a:ext cx="5" cy="230"/>
                </a:xfrm>
                <a:custGeom>
                  <a:avLst/>
                  <a:gdLst/>
                  <a:ahLst/>
                  <a:cxnLst>
                    <a:cxn ang="0">
                      <a:pos x="0" y="1148"/>
                    </a:cxn>
                    <a:cxn ang="0">
                      <a:pos x="0" y="0"/>
                    </a:cxn>
                    <a:cxn ang="0">
                      <a:pos x="23" y="0"/>
                    </a:cxn>
                    <a:cxn ang="0">
                      <a:pos x="23" y="1148"/>
                    </a:cxn>
                  </a:cxnLst>
                  <a:rect l="0" t="0" r="r" b="b"/>
                  <a:pathLst>
                    <a:path w="23" h="1148">
                      <a:moveTo>
                        <a:pt x="0" y="1148"/>
                      </a:moveTo>
                      <a:lnTo>
                        <a:pt x="0" y="0"/>
                      </a:lnTo>
                      <a:lnTo>
                        <a:pt x="23" y="0"/>
                      </a:lnTo>
                      <a:lnTo>
                        <a:pt x="23" y="1148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65" name="Rectangle 121"/>
                <p:cNvSpPr>
                  <a:spLocks noChangeArrowheads="1"/>
                </p:cNvSpPr>
                <p:nvPr/>
              </p:nvSpPr>
              <p:spPr bwMode="grayWhite">
                <a:xfrm>
                  <a:off x="1510" y="2451"/>
                  <a:ext cx="5" cy="227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66" name="Freeform 122"/>
                <p:cNvSpPr>
                  <a:spLocks/>
                </p:cNvSpPr>
                <p:nvPr/>
              </p:nvSpPr>
              <p:spPr bwMode="grayWhite">
                <a:xfrm>
                  <a:off x="1510" y="2451"/>
                  <a:ext cx="5" cy="227"/>
                </a:xfrm>
                <a:custGeom>
                  <a:avLst/>
                  <a:gdLst/>
                  <a:ahLst/>
                  <a:cxnLst>
                    <a:cxn ang="0">
                      <a:pos x="0" y="1134"/>
                    </a:cxn>
                    <a:cxn ang="0">
                      <a:pos x="0" y="0"/>
                    </a:cxn>
                    <a:cxn ang="0">
                      <a:pos x="23" y="0"/>
                    </a:cxn>
                    <a:cxn ang="0">
                      <a:pos x="23" y="1134"/>
                    </a:cxn>
                  </a:cxnLst>
                  <a:rect l="0" t="0" r="r" b="b"/>
                  <a:pathLst>
                    <a:path w="23" h="1134">
                      <a:moveTo>
                        <a:pt x="0" y="1134"/>
                      </a:moveTo>
                      <a:lnTo>
                        <a:pt x="0" y="0"/>
                      </a:lnTo>
                      <a:lnTo>
                        <a:pt x="23" y="0"/>
                      </a:lnTo>
                      <a:lnTo>
                        <a:pt x="23" y="1134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67" name="Rectangle 123"/>
                <p:cNvSpPr>
                  <a:spLocks noChangeArrowheads="1"/>
                </p:cNvSpPr>
                <p:nvPr/>
              </p:nvSpPr>
              <p:spPr bwMode="grayWhite">
                <a:xfrm>
                  <a:off x="1517" y="2452"/>
                  <a:ext cx="4" cy="226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68" name="Freeform 124"/>
                <p:cNvSpPr>
                  <a:spLocks/>
                </p:cNvSpPr>
                <p:nvPr/>
              </p:nvSpPr>
              <p:spPr bwMode="grayWhite">
                <a:xfrm>
                  <a:off x="1517" y="2452"/>
                  <a:ext cx="4" cy="226"/>
                </a:xfrm>
                <a:custGeom>
                  <a:avLst/>
                  <a:gdLst/>
                  <a:ahLst/>
                  <a:cxnLst>
                    <a:cxn ang="0">
                      <a:pos x="0" y="1130"/>
                    </a:cxn>
                    <a:cxn ang="0">
                      <a:pos x="0" y="0"/>
                    </a:cxn>
                    <a:cxn ang="0">
                      <a:pos x="23" y="0"/>
                    </a:cxn>
                    <a:cxn ang="0">
                      <a:pos x="23" y="1130"/>
                    </a:cxn>
                  </a:cxnLst>
                  <a:rect l="0" t="0" r="r" b="b"/>
                  <a:pathLst>
                    <a:path w="23" h="1130">
                      <a:moveTo>
                        <a:pt x="0" y="1130"/>
                      </a:moveTo>
                      <a:lnTo>
                        <a:pt x="0" y="0"/>
                      </a:lnTo>
                      <a:lnTo>
                        <a:pt x="23" y="0"/>
                      </a:lnTo>
                      <a:lnTo>
                        <a:pt x="23" y="113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69" name="Rectangle 125"/>
                <p:cNvSpPr>
                  <a:spLocks noChangeArrowheads="1"/>
                </p:cNvSpPr>
                <p:nvPr/>
              </p:nvSpPr>
              <p:spPr bwMode="grayWhite">
                <a:xfrm>
                  <a:off x="1523" y="2453"/>
                  <a:ext cx="5" cy="225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70" name="Freeform 126"/>
                <p:cNvSpPr>
                  <a:spLocks/>
                </p:cNvSpPr>
                <p:nvPr/>
              </p:nvSpPr>
              <p:spPr bwMode="grayWhite">
                <a:xfrm>
                  <a:off x="1523" y="2453"/>
                  <a:ext cx="5" cy="225"/>
                </a:xfrm>
                <a:custGeom>
                  <a:avLst/>
                  <a:gdLst/>
                  <a:ahLst/>
                  <a:cxnLst>
                    <a:cxn ang="0">
                      <a:pos x="0" y="1124"/>
                    </a:cxn>
                    <a:cxn ang="0">
                      <a:pos x="0" y="0"/>
                    </a:cxn>
                    <a:cxn ang="0">
                      <a:pos x="22" y="0"/>
                    </a:cxn>
                    <a:cxn ang="0">
                      <a:pos x="22" y="1124"/>
                    </a:cxn>
                  </a:cxnLst>
                  <a:rect l="0" t="0" r="r" b="b"/>
                  <a:pathLst>
                    <a:path w="22" h="1124">
                      <a:moveTo>
                        <a:pt x="0" y="1124"/>
                      </a:moveTo>
                      <a:lnTo>
                        <a:pt x="0" y="0"/>
                      </a:lnTo>
                      <a:lnTo>
                        <a:pt x="22" y="0"/>
                      </a:lnTo>
                      <a:lnTo>
                        <a:pt x="22" y="1124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71" name="Rectangle 127"/>
                <p:cNvSpPr>
                  <a:spLocks noChangeArrowheads="1"/>
                </p:cNvSpPr>
                <p:nvPr/>
              </p:nvSpPr>
              <p:spPr bwMode="grayWhite">
                <a:xfrm>
                  <a:off x="1530" y="2454"/>
                  <a:ext cx="5" cy="224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72" name="Freeform 128"/>
                <p:cNvSpPr>
                  <a:spLocks/>
                </p:cNvSpPr>
                <p:nvPr/>
              </p:nvSpPr>
              <p:spPr bwMode="grayWhite">
                <a:xfrm>
                  <a:off x="1530" y="2454"/>
                  <a:ext cx="5" cy="224"/>
                </a:xfrm>
                <a:custGeom>
                  <a:avLst/>
                  <a:gdLst/>
                  <a:ahLst/>
                  <a:cxnLst>
                    <a:cxn ang="0">
                      <a:pos x="0" y="1118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1118"/>
                    </a:cxn>
                  </a:cxnLst>
                  <a:rect l="0" t="0" r="r" b="b"/>
                  <a:pathLst>
                    <a:path w="24" h="1118">
                      <a:moveTo>
                        <a:pt x="0" y="1118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1118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73" name="Rectangle 129"/>
                <p:cNvSpPr>
                  <a:spLocks noChangeArrowheads="1"/>
                </p:cNvSpPr>
                <p:nvPr/>
              </p:nvSpPr>
              <p:spPr bwMode="grayWhite">
                <a:xfrm>
                  <a:off x="1536" y="2457"/>
                  <a:ext cx="6" cy="221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74" name="Freeform 130"/>
                <p:cNvSpPr>
                  <a:spLocks/>
                </p:cNvSpPr>
                <p:nvPr/>
              </p:nvSpPr>
              <p:spPr bwMode="grayWhite">
                <a:xfrm>
                  <a:off x="1536" y="2457"/>
                  <a:ext cx="6" cy="221"/>
                </a:xfrm>
                <a:custGeom>
                  <a:avLst/>
                  <a:gdLst/>
                  <a:ahLst/>
                  <a:cxnLst>
                    <a:cxn ang="0">
                      <a:pos x="0" y="1104"/>
                    </a:cxn>
                    <a:cxn ang="0">
                      <a:pos x="0" y="0"/>
                    </a:cxn>
                    <a:cxn ang="0">
                      <a:pos x="27" y="0"/>
                    </a:cxn>
                    <a:cxn ang="0">
                      <a:pos x="27" y="1104"/>
                    </a:cxn>
                  </a:cxnLst>
                  <a:rect l="0" t="0" r="r" b="b"/>
                  <a:pathLst>
                    <a:path w="27" h="1104">
                      <a:moveTo>
                        <a:pt x="0" y="1104"/>
                      </a:moveTo>
                      <a:lnTo>
                        <a:pt x="0" y="0"/>
                      </a:lnTo>
                      <a:lnTo>
                        <a:pt x="27" y="0"/>
                      </a:lnTo>
                      <a:lnTo>
                        <a:pt x="27" y="1104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75" name="Rectangle 131"/>
                <p:cNvSpPr>
                  <a:spLocks noChangeArrowheads="1"/>
                </p:cNvSpPr>
                <p:nvPr/>
              </p:nvSpPr>
              <p:spPr bwMode="grayWhite">
                <a:xfrm>
                  <a:off x="1543" y="2458"/>
                  <a:ext cx="5" cy="220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76" name="Freeform 132"/>
                <p:cNvSpPr>
                  <a:spLocks/>
                </p:cNvSpPr>
                <p:nvPr/>
              </p:nvSpPr>
              <p:spPr bwMode="grayWhite">
                <a:xfrm>
                  <a:off x="1543" y="2458"/>
                  <a:ext cx="5" cy="220"/>
                </a:xfrm>
                <a:custGeom>
                  <a:avLst/>
                  <a:gdLst/>
                  <a:ahLst/>
                  <a:cxnLst>
                    <a:cxn ang="0">
                      <a:pos x="0" y="1098"/>
                    </a:cxn>
                    <a:cxn ang="0">
                      <a:pos x="0" y="0"/>
                    </a:cxn>
                    <a:cxn ang="0">
                      <a:pos x="26" y="0"/>
                    </a:cxn>
                    <a:cxn ang="0">
                      <a:pos x="26" y="1098"/>
                    </a:cxn>
                  </a:cxnLst>
                  <a:rect l="0" t="0" r="r" b="b"/>
                  <a:pathLst>
                    <a:path w="26" h="1098">
                      <a:moveTo>
                        <a:pt x="0" y="1098"/>
                      </a:moveTo>
                      <a:lnTo>
                        <a:pt x="0" y="0"/>
                      </a:lnTo>
                      <a:lnTo>
                        <a:pt x="26" y="0"/>
                      </a:lnTo>
                      <a:lnTo>
                        <a:pt x="26" y="1098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77" name="Rectangle 133"/>
                <p:cNvSpPr>
                  <a:spLocks noChangeArrowheads="1"/>
                </p:cNvSpPr>
                <p:nvPr/>
              </p:nvSpPr>
              <p:spPr bwMode="grayWhite">
                <a:xfrm>
                  <a:off x="1549" y="2459"/>
                  <a:ext cx="5" cy="219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78" name="Freeform 134"/>
                <p:cNvSpPr>
                  <a:spLocks/>
                </p:cNvSpPr>
                <p:nvPr/>
              </p:nvSpPr>
              <p:spPr bwMode="grayWhite">
                <a:xfrm>
                  <a:off x="1549" y="2459"/>
                  <a:ext cx="5" cy="219"/>
                </a:xfrm>
                <a:custGeom>
                  <a:avLst/>
                  <a:gdLst/>
                  <a:ahLst/>
                  <a:cxnLst>
                    <a:cxn ang="0">
                      <a:pos x="0" y="1092"/>
                    </a:cxn>
                    <a:cxn ang="0">
                      <a:pos x="0" y="0"/>
                    </a:cxn>
                    <a:cxn ang="0">
                      <a:pos x="26" y="0"/>
                    </a:cxn>
                    <a:cxn ang="0">
                      <a:pos x="26" y="1092"/>
                    </a:cxn>
                  </a:cxnLst>
                  <a:rect l="0" t="0" r="r" b="b"/>
                  <a:pathLst>
                    <a:path w="26" h="1092">
                      <a:moveTo>
                        <a:pt x="0" y="1092"/>
                      </a:moveTo>
                      <a:lnTo>
                        <a:pt x="0" y="0"/>
                      </a:lnTo>
                      <a:lnTo>
                        <a:pt x="26" y="0"/>
                      </a:lnTo>
                      <a:lnTo>
                        <a:pt x="26" y="1092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79" name="Rectangle 135"/>
                <p:cNvSpPr>
                  <a:spLocks noChangeArrowheads="1"/>
                </p:cNvSpPr>
                <p:nvPr/>
              </p:nvSpPr>
              <p:spPr bwMode="grayWhite">
                <a:xfrm>
                  <a:off x="1556" y="2462"/>
                  <a:ext cx="5" cy="216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80" name="Freeform 136"/>
                <p:cNvSpPr>
                  <a:spLocks/>
                </p:cNvSpPr>
                <p:nvPr/>
              </p:nvSpPr>
              <p:spPr bwMode="grayWhite">
                <a:xfrm>
                  <a:off x="1556" y="2462"/>
                  <a:ext cx="5" cy="216"/>
                </a:xfrm>
                <a:custGeom>
                  <a:avLst/>
                  <a:gdLst/>
                  <a:ahLst/>
                  <a:cxnLst>
                    <a:cxn ang="0">
                      <a:pos x="0" y="1080"/>
                    </a:cxn>
                    <a:cxn ang="0">
                      <a:pos x="0" y="0"/>
                    </a:cxn>
                    <a:cxn ang="0">
                      <a:pos x="28" y="0"/>
                    </a:cxn>
                    <a:cxn ang="0">
                      <a:pos x="28" y="1080"/>
                    </a:cxn>
                  </a:cxnLst>
                  <a:rect l="0" t="0" r="r" b="b"/>
                  <a:pathLst>
                    <a:path w="28" h="1080">
                      <a:moveTo>
                        <a:pt x="0" y="1080"/>
                      </a:moveTo>
                      <a:lnTo>
                        <a:pt x="0" y="0"/>
                      </a:lnTo>
                      <a:lnTo>
                        <a:pt x="28" y="0"/>
                      </a:lnTo>
                      <a:lnTo>
                        <a:pt x="28" y="108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81" name="Rectangle 137"/>
                <p:cNvSpPr>
                  <a:spLocks noChangeArrowheads="1"/>
                </p:cNvSpPr>
                <p:nvPr/>
              </p:nvSpPr>
              <p:spPr bwMode="grayWhite">
                <a:xfrm>
                  <a:off x="1562" y="2463"/>
                  <a:ext cx="6" cy="215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82" name="Freeform 138"/>
                <p:cNvSpPr>
                  <a:spLocks/>
                </p:cNvSpPr>
                <p:nvPr/>
              </p:nvSpPr>
              <p:spPr bwMode="grayWhite">
                <a:xfrm>
                  <a:off x="1562" y="2463"/>
                  <a:ext cx="6" cy="215"/>
                </a:xfrm>
                <a:custGeom>
                  <a:avLst/>
                  <a:gdLst/>
                  <a:ahLst/>
                  <a:cxnLst>
                    <a:cxn ang="0">
                      <a:pos x="0" y="1074"/>
                    </a:cxn>
                    <a:cxn ang="0">
                      <a:pos x="0" y="0"/>
                    </a:cxn>
                    <a:cxn ang="0">
                      <a:pos x="28" y="0"/>
                    </a:cxn>
                    <a:cxn ang="0">
                      <a:pos x="28" y="1074"/>
                    </a:cxn>
                  </a:cxnLst>
                  <a:rect l="0" t="0" r="r" b="b"/>
                  <a:pathLst>
                    <a:path w="28" h="1074">
                      <a:moveTo>
                        <a:pt x="0" y="1074"/>
                      </a:moveTo>
                      <a:lnTo>
                        <a:pt x="0" y="0"/>
                      </a:lnTo>
                      <a:lnTo>
                        <a:pt x="28" y="0"/>
                      </a:lnTo>
                      <a:lnTo>
                        <a:pt x="28" y="1074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83" name="Rectangle 139"/>
                <p:cNvSpPr>
                  <a:spLocks noChangeArrowheads="1"/>
                </p:cNvSpPr>
                <p:nvPr/>
              </p:nvSpPr>
              <p:spPr bwMode="grayWhite">
                <a:xfrm>
                  <a:off x="1569" y="2464"/>
                  <a:ext cx="5" cy="214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84" name="Freeform 140"/>
                <p:cNvSpPr>
                  <a:spLocks/>
                </p:cNvSpPr>
                <p:nvPr/>
              </p:nvSpPr>
              <p:spPr bwMode="grayWhite">
                <a:xfrm>
                  <a:off x="1569" y="2464"/>
                  <a:ext cx="5" cy="214"/>
                </a:xfrm>
                <a:custGeom>
                  <a:avLst/>
                  <a:gdLst/>
                  <a:ahLst/>
                  <a:cxnLst>
                    <a:cxn ang="0">
                      <a:pos x="0" y="1071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1071"/>
                    </a:cxn>
                  </a:cxnLst>
                  <a:rect l="0" t="0" r="r" b="b"/>
                  <a:pathLst>
                    <a:path w="24" h="1071">
                      <a:moveTo>
                        <a:pt x="0" y="1071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1071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85" name="Rectangle 141"/>
                <p:cNvSpPr>
                  <a:spLocks noChangeArrowheads="1"/>
                </p:cNvSpPr>
                <p:nvPr/>
              </p:nvSpPr>
              <p:spPr bwMode="grayWhite">
                <a:xfrm>
                  <a:off x="1576" y="2466"/>
                  <a:ext cx="4" cy="212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86" name="Freeform 142"/>
                <p:cNvSpPr>
                  <a:spLocks/>
                </p:cNvSpPr>
                <p:nvPr/>
              </p:nvSpPr>
              <p:spPr bwMode="grayWhite">
                <a:xfrm>
                  <a:off x="1576" y="2466"/>
                  <a:ext cx="4" cy="212"/>
                </a:xfrm>
                <a:custGeom>
                  <a:avLst/>
                  <a:gdLst/>
                  <a:ahLst/>
                  <a:cxnLst>
                    <a:cxn ang="0">
                      <a:pos x="0" y="1060"/>
                    </a:cxn>
                    <a:cxn ang="0">
                      <a:pos x="0" y="0"/>
                    </a:cxn>
                    <a:cxn ang="0">
                      <a:pos x="23" y="0"/>
                    </a:cxn>
                    <a:cxn ang="0">
                      <a:pos x="23" y="1060"/>
                    </a:cxn>
                  </a:cxnLst>
                  <a:rect l="0" t="0" r="r" b="b"/>
                  <a:pathLst>
                    <a:path w="23" h="1060">
                      <a:moveTo>
                        <a:pt x="0" y="1060"/>
                      </a:moveTo>
                      <a:lnTo>
                        <a:pt x="0" y="0"/>
                      </a:lnTo>
                      <a:lnTo>
                        <a:pt x="23" y="0"/>
                      </a:lnTo>
                      <a:lnTo>
                        <a:pt x="23" y="106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87" name="Rectangle 143"/>
                <p:cNvSpPr>
                  <a:spLocks noChangeArrowheads="1"/>
                </p:cNvSpPr>
                <p:nvPr/>
              </p:nvSpPr>
              <p:spPr bwMode="grayWhite">
                <a:xfrm>
                  <a:off x="1582" y="2469"/>
                  <a:ext cx="5" cy="209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88" name="Freeform 144"/>
                <p:cNvSpPr>
                  <a:spLocks/>
                </p:cNvSpPr>
                <p:nvPr/>
              </p:nvSpPr>
              <p:spPr bwMode="grayWhite">
                <a:xfrm>
                  <a:off x="1582" y="2469"/>
                  <a:ext cx="5" cy="209"/>
                </a:xfrm>
                <a:custGeom>
                  <a:avLst/>
                  <a:gdLst/>
                  <a:ahLst/>
                  <a:cxnLst>
                    <a:cxn ang="0">
                      <a:pos x="0" y="1042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1042"/>
                    </a:cxn>
                  </a:cxnLst>
                  <a:rect l="0" t="0" r="r" b="b"/>
                  <a:pathLst>
                    <a:path w="24" h="1042">
                      <a:moveTo>
                        <a:pt x="0" y="1042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1042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89" name="Rectangle 145"/>
                <p:cNvSpPr>
                  <a:spLocks noChangeArrowheads="1"/>
                </p:cNvSpPr>
                <p:nvPr/>
              </p:nvSpPr>
              <p:spPr bwMode="grayWhite">
                <a:xfrm>
                  <a:off x="1589" y="2470"/>
                  <a:ext cx="4" cy="208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90" name="Freeform 146"/>
                <p:cNvSpPr>
                  <a:spLocks/>
                </p:cNvSpPr>
                <p:nvPr/>
              </p:nvSpPr>
              <p:spPr bwMode="grayWhite">
                <a:xfrm>
                  <a:off x="1589" y="2470"/>
                  <a:ext cx="4" cy="208"/>
                </a:xfrm>
                <a:custGeom>
                  <a:avLst/>
                  <a:gdLst/>
                  <a:ahLst/>
                  <a:cxnLst>
                    <a:cxn ang="0">
                      <a:pos x="0" y="1037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1037"/>
                    </a:cxn>
                  </a:cxnLst>
                  <a:rect l="0" t="0" r="r" b="b"/>
                  <a:pathLst>
                    <a:path w="24" h="1037">
                      <a:moveTo>
                        <a:pt x="0" y="1037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1037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91" name="Rectangle 147"/>
                <p:cNvSpPr>
                  <a:spLocks noChangeArrowheads="1"/>
                </p:cNvSpPr>
                <p:nvPr/>
              </p:nvSpPr>
              <p:spPr bwMode="grayWhite">
                <a:xfrm>
                  <a:off x="1595" y="2472"/>
                  <a:ext cx="5" cy="206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92" name="Freeform 148"/>
                <p:cNvSpPr>
                  <a:spLocks/>
                </p:cNvSpPr>
                <p:nvPr/>
              </p:nvSpPr>
              <p:spPr bwMode="grayWhite">
                <a:xfrm>
                  <a:off x="1595" y="2472"/>
                  <a:ext cx="5" cy="206"/>
                </a:xfrm>
                <a:custGeom>
                  <a:avLst/>
                  <a:gdLst/>
                  <a:ahLst/>
                  <a:cxnLst>
                    <a:cxn ang="0">
                      <a:pos x="0" y="1027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1027"/>
                    </a:cxn>
                  </a:cxnLst>
                  <a:rect l="0" t="0" r="r" b="b"/>
                  <a:pathLst>
                    <a:path w="24" h="1027">
                      <a:moveTo>
                        <a:pt x="0" y="1027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1027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93" name="Rectangle 149"/>
                <p:cNvSpPr>
                  <a:spLocks noChangeArrowheads="1"/>
                </p:cNvSpPr>
                <p:nvPr/>
              </p:nvSpPr>
              <p:spPr bwMode="grayWhite">
                <a:xfrm>
                  <a:off x="1602" y="2475"/>
                  <a:ext cx="4" cy="203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94" name="Freeform 150"/>
                <p:cNvSpPr>
                  <a:spLocks/>
                </p:cNvSpPr>
                <p:nvPr/>
              </p:nvSpPr>
              <p:spPr bwMode="grayWhite">
                <a:xfrm>
                  <a:off x="1602" y="2475"/>
                  <a:ext cx="4" cy="203"/>
                </a:xfrm>
                <a:custGeom>
                  <a:avLst/>
                  <a:gdLst/>
                  <a:ahLst/>
                  <a:cxnLst>
                    <a:cxn ang="0">
                      <a:pos x="0" y="1015"/>
                    </a:cxn>
                    <a:cxn ang="0">
                      <a:pos x="0" y="0"/>
                    </a:cxn>
                    <a:cxn ang="0">
                      <a:pos x="23" y="0"/>
                    </a:cxn>
                    <a:cxn ang="0">
                      <a:pos x="23" y="1015"/>
                    </a:cxn>
                  </a:cxnLst>
                  <a:rect l="0" t="0" r="r" b="b"/>
                  <a:pathLst>
                    <a:path w="23" h="1015">
                      <a:moveTo>
                        <a:pt x="0" y="1015"/>
                      </a:moveTo>
                      <a:lnTo>
                        <a:pt x="0" y="0"/>
                      </a:lnTo>
                      <a:lnTo>
                        <a:pt x="23" y="0"/>
                      </a:lnTo>
                      <a:lnTo>
                        <a:pt x="23" y="1015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95" name="Rectangle 151"/>
                <p:cNvSpPr>
                  <a:spLocks noChangeArrowheads="1"/>
                </p:cNvSpPr>
                <p:nvPr/>
              </p:nvSpPr>
              <p:spPr bwMode="grayWhite">
                <a:xfrm>
                  <a:off x="1608" y="2479"/>
                  <a:ext cx="5" cy="199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96" name="Freeform 152"/>
                <p:cNvSpPr>
                  <a:spLocks/>
                </p:cNvSpPr>
                <p:nvPr/>
              </p:nvSpPr>
              <p:spPr bwMode="grayWhite">
                <a:xfrm>
                  <a:off x="1608" y="2479"/>
                  <a:ext cx="5" cy="199"/>
                </a:xfrm>
                <a:custGeom>
                  <a:avLst/>
                  <a:gdLst/>
                  <a:ahLst/>
                  <a:cxnLst>
                    <a:cxn ang="0">
                      <a:pos x="0" y="995"/>
                    </a:cxn>
                    <a:cxn ang="0">
                      <a:pos x="0" y="0"/>
                    </a:cxn>
                    <a:cxn ang="0">
                      <a:pos x="23" y="0"/>
                    </a:cxn>
                    <a:cxn ang="0">
                      <a:pos x="23" y="995"/>
                    </a:cxn>
                  </a:cxnLst>
                  <a:rect l="0" t="0" r="r" b="b"/>
                  <a:pathLst>
                    <a:path w="23" h="995">
                      <a:moveTo>
                        <a:pt x="0" y="995"/>
                      </a:moveTo>
                      <a:lnTo>
                        <a:pt x="0" y="0"/>
                      </a:lnTo>
                      <a:lnTo>
                        <a:pt x="23" y="0"/>
                      </a:lnTo>
                      <a:lnTo>
                        <a:pt x="23" y="995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97" name="Rectangle 153"/>
                <p:cNvSpPr>
                  <a:spLocks noChangeArrowheads="1"/>
                </p:cNvSpPr>
                <p:nvPr/>
              </p:nvSpPr>
              <p:spPr bwMode="grayWhite">
                <a:xfrm>
                  <a:off x="1615" y="2481"/>
                  <a:ext cx="4" cy="197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98" name="Freeform 154"/>
                <p:cNvSpPr>
                  <a:spLocks/>
                </p:cNvSpPr>
                <p:nvPr/>
              </p:nvSpPr>
              <p:spPr bwMode="grayWhite">
                <a:xfrm>
                  <a:off x="1615" y="2481"/>
                  <a:ext cx="4" cy="197"/>
                </a:xfrm>
                <a:custGeom>
                  <a:avLst/>
                  <a:gdLst/>
                  <a:ahLst/>
                  <a:cxnLst>
                    <a:cxn ang="0">
                      <a:pos x="0" y="983"/>
                    </a:cxn>
                    <a:cxn ang="0">
                      <a:pos x="0" y="0"/>
                    </a:cxn>
                    <a:cxn ang="0">
                      <a:pos x="23" y="0"/>
                    </a:cxn>
                    <a:cxn ang="0">
                      <a:pos x="23" y="983"/>
                    </a:cxn>
                  </a:cxnLst>
                  <a:rect l="0" t="0" r="r" b="b"/>
                  <a:pathLst>
                    <a:path w="23" h="983">
                      <a:moveTo>
                        <a:pt x="0" y="983"/>
                      </a:moveTo>
                      <a:lnTo>
                        <a:pt x="0" y="0"/>
                      </a:lnTo>
                      <a:lnTo>
                        <a:pt x="23" y="0"/>
                      </a:lnTo>
                      <a:lnTo>
                        <a:pt x="23" y="983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899" name="Rectangle 155"/>
                <p:cNvSpPr>
                  <a:spLocks noChangeArrowheads="1"/>
                </p:cNvSpPr>
                <p:nvPr/>
              </p:nvSpPr>
              <p:spPr bwMode="grayWhite">
                <a:xfrm>
                  <a:off x="1621" y="2484"/>
                  <a:ext cx="5" cy="194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00" name="Freeform 156"/>
                <p:cNvSpPr>
                  <a:spLocks/>
                </p:cNvSpPr>
                <p:nvPr/>
              </p:nvSpPr>
              <p:spPr bwMode="grayWhite">
                <a:xfrm>
                  <a:off x="1621" y="2484"/>
                  <a:ext cx="5" cy="194"/>
                </a:xfrm>
                <a:custGeom>
                  <a:avLst/>
                  <a:gdLst/>
                  <a:ahLst/>
                  <a:cxnLst>
                    <a:cxn ang="0">
                      <a:pos x="0" y="969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969"/>
                    </a:cxn>
                  </a:cxnLst>
                  <a:rect l="0" t="0" r="r" b="b"/>
                  <a:pathLst>
                    <a:path w="24" h="969">
                      <a:moveTo>
                        <a:pt x="0" y="969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969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01" name="Rectangle 157"/>
                <p:cNvSpPr>
                  <a:spLocks noChangeArrowheads="1"/>
                </p:cNvSpPr>
                <p:nvPr/>
              </p:nvSpPr>
              <p:spPr bwMode="grayWhite">
                <a:xfrm>
                  <a:off x="1628" y="2486"/>
                  <a:ext cx="4" cy="192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02" name="Freeform 158"/>
                <p:cNvSpPr>
                  <a:spLocks/>
                </p:cNvSpPr>
                <p:nvPr/>
              </p:nvSpPr>
              <p:spPr bwMode="grayWhite">
                <a:xfrm>
                  <a:off x="1628" y="2486"/>
                  <a:ext cx="4" cy="192"/>
                </a:xfrm>
                <a:custGeom>
                  <a:avLst/>
                  <a:gdLst/>
                  <a:ahLst/>
                  <a:cxnLst>
                    <a:cxn ang="0">
                      <a:pos x="0" y="959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959"/>
                    </a:cxn>
                  </a:cxnLst>
                  <a:rect l="0" t="0" r="r" b="b"/>
                  <a:pathLst>
                    <a:path w="24" h="959">
                      <a:moveTo>
                        <a:pt x="0" y="959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959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03" name="Rectangle 159"/>
                <p:cNvSpPr>
                  <a:spLocks noChangeArrowheads="1"/>
                </p:cNvSpPr>
                <p:nvPr/>
              </p:nvSpPr>
              <p:spPr bwMode="grayWhite">
                <a:xfrm>
                  <a:off x="1634" y="2490"/>
                  <a:ext cx="5" cy="188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04" name="Freeform 160"/>
                <p:cNvSpPr>
                  <a:spLocks/>
                </p:cNvSpPr>
                <p:nvPr/>
              </p:nvSpPr>
              <p:spPr bwMode="grayWhite">
                <a:xfrm>
                  <a:off x="1634" y="2490"/>
                  <a:ext cx="5" cy="188"/>
                </a:xfrm>
                <a:custGeom>
                  <a:avLst/>
                  <a:gdLst/>
                  <a:ahLst/>
                  <a:cxnLst>
                    <a:cxn ang="0">
                      <a:pos x="0" y="939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939"/>
                    </a:cxn>
                  </a:cxnLst>
                  <a:rect l="0" t="0" r="r" b="b"/>
                  <a:pathLst>
                    <a:path w="24" h="939">
                      <a:moveTo>
                        <a:pt x="0" y="939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939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05" name="Rectangle 161"/>
                <p:cNvSpPr>
                  <a:spLocks noChangeArrowheads="1"/>
                </p:cNvSpPr>
                <p:nvPr/>
              </p:nvSpPr>
              <p:spPr bwMode="grayWhite">
                <a:xfrm>
                  <a:off x="1641" y="2493"/>
                  <a:ext cx="5" cy="185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06" name="Freeform 162"/>
                <p:cNvSpPr>
                  <a:spLocks/>
                </p:cNvSpPr>
                <p:nvPr/>
              </p:nvSpPr>
              <p:spPr bwMode="grayWhite">
                <a:xfrm>
                  <a:off x="1641" y="2493"/>
                  <a:ext cx="5" cy="185"/>
                </a:xfrm>
                <a:custGeom>
                  <a:avLst/>
                  <a:gdLst/>
                  <a:ahLst/>
                  <a:cxnLst>
                    <a:cxn ang="0">
                      <a:pos x="0" y="924"/>
                    </a:cxn>
                    <a:cxn ang="0">
                      <a:pos x="0" y="0"/>
                    </a:cxn>
                    <a:cxn ang="0">
                      <a:pos x="26" y="0"/>
                    </a:cxn>
                    <a:cxn ang="0">
                      <a:pos x="26" y="924"/>
                    </a:cxn>
                  </a:cxnLst>
                  <a:rect l="0" t="0" r="r" b="b"/>
                  <a:pathLst>
                    <a:path w="26" h="924">
                      <a:moveTo>
                        <a:pt x="0" y="924"/>
                      </a:moveTo>
                      <a:lnTo>
                        <a:pt x="0" y="0"/>
                      </a:lnTo>
                      <a:lnTo>
                        <a:pt x="26" y="0"/>
                      </a:lnTo>
                      <a:lnTo>
                        <a:pt x="26" y="924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07" name="Rectangle 163"/>
                <p:cNvSpPr>
                  <a:spLocks noChangeArrowheads="1"/>
                </p:cNvSpPr>
                <p:nvPr/>
              </p:nvSpPr>
              <p:spPr bwMode="grayWhite">
                <a:xfrm>
                  <a:off x="1647" y="2495"/>
                  <a:ext cx="5" cy="183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08" name="Freeform 164"/>
                <p:cNvSpPr>
                  <a:spLocks/>
                </p:cNvSpPr>
                <p:nvPr/>
              </p:nvSpPr>
              <p:spPr bwMode="grayWhite">
                <a:xfrm>
                  <a:off x="1647" y="2495"/>
                  <a:ext cx="5" cy="183"/>
                </a:xfrm>
                <a:custGeom>
                  <a:avLst/>
                  <a:gdLst/>
                  <a:ahLst/>
                  <a:cxnLst>
                    <a:cxn ang="0">
                      <a:pos x="0" y="912"/>
                    </a:cxn>
                    <a:cxn ang="0">
                      <a:pos x="0" y="0"/>
                    </a:cxn>
                    <a:cxn ang="0">
                      <a:pos x="26" y="0"/>
                    </a:cxn>
                    <a:cxn ang="0">
                      <a:pos x="26" y="912"/>
                    </a:cxn>
                  </a:cxnLst>
                  <a:rect l="0" t="0" r="r" b="b"/>
                  <a:pathLst>
                    <a:path w="26" h="912">
                      <a:moveTo>
                        <a:pt x="0" y="912"/>
                      </a:moveTo>
                      <a:lnTo>
                        <a:pt x="0" y="0"/>
                      </a:lnTo>
                      <a:lnTo>
                        <a:pt x="26" y="0"/>
                      </a:lnTo>
                      <a:lnTo>
                        <a:pt x="26" y="912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09" name="Rectangle 165"/>
                <p:cNvSpPr>
                  <a:spLocks noChangeArrowheads="1"/>
                </p:cNvSpPr>
                <p:nvPr/>
              </p:nvSpPr>
              <p:spPr bwMode="grayWhite">
                <a:xfrm>
                  <a:off x="1653" y="2501"/>
                  <a:ext cx="6" cy="177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10" name="Freeform 166"/>
                <p:cNvSpPr>
                  <a:spLocks/>
                </p:cNvSpPr>
                <p:nvPr/>
              </p:nvSpPr>
              <p:spPr bwMode="grayWhite">
                <a:xfrm>
                  <a:off x="1653" y="2501"/>
                  <a:ext cx="6" cy="177"/>
                </a:xfrm>
                <a:custGeom>
                  <a:avLst/>
                  <a:gdLst/>
                  <a:ahLst/>
                  <a:cxnLst>
                    <a:cxn ang="0">
                      <a:pos x="0" y="886"/>
                    </a:cxn>
                    <a:cxn ang="0">
                      <a:pos x="0" y="0"/>
                    </a:cxn>
                    <a:cxn ang="0">
                      <a:pos x="27" y="0"/>
                    </a:cxn>
                    <a:cxn ang="0">
                      <a:pos x="27" y="886"/>
                    </a:cxn>
                  </a:cxnLst>
                  <a:rect l="0" t="0" r="r" b="b"/>
                  <a:pathLst>
                    <a:path w="27" h="886">
                      <a:moveTo>
                        <a:pt x="0" y="886"/>
                      </a:moveTo>
                      <a:lnTo>
                        <a:pt x="0" y="0"/>
                      </a:lnTo>
                      <a:lnTo>
                        <a:pt x="27" y="0"/>
                      </a:lnTo>
                      <a:lnTo>
                        <a:pt x="27" y="886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11" name="Rectangle 167"/>
                <p:cNvSpPr>
                  <a:spLocks noChangeArrowheads="1"/>
                </p:cNvSpPr>
                <p:nvPr/>
              </p:nvSpPr>
              <p:spPr bwMode="grayWhite">
                <a:xfrm>
                  <a:off x="1660" y="2504"/>
                  <a:ext cx="5" cy="174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12" name="Freeform 168"/>
                <p:cNvSpPr>
                  <a:spLocks/>
                </p:cNvSpPr>
                <p:nvPr/>
              </p:nvSpPr>
              <p:spPr bwMode="grayWhite">
                <a:xfrm>
                  <a:off x="1660" y="2504"/>
                  <a:ext cx="5" cy="174"/>
                </a:xfrm>
                <a:custGeom>
                  <a:avLst/>
                  <a:gdLst/>
                  <a:ahLst/>
                  <a:cxnLst>
                    <a:cxn ang="0">
                      <a:pos x="0" y="868"/>
                    </a:cxn>
                    <a:cxn ang="0">
                      <a:pos x="0" y="0"/>
                    </a:cxn>
                    <a:cxn ang="0">
                      <a:pos x="27" y="0"/>
                    </a:cxn>
                    <a:cxn ang="0">
                      <a:pos x="27" y="868"/>
                    </a:cxn>
                  </a:cxnLst>
                  <a:rect l="0" t="0" r="r" b="b"/>
                  <a:pathLst>
                    <a:path w="27" h="868">
                      <a:moveTo>
                        <a:pt x="0" y="868"/>
                      </a:moveTo>
                      <a:lnTo>
                        <a:pt x="0" y="0"/>
                      </a:lnTo>
                      <a:lnTo>
                        <a:pt x="27" y="0"/>
                      </a:lnTo>
                      <a:lnTo>
                        <a:pt x="27" y="868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13" name="Rectangle 169"/>
                <p:cNvSpPr>
                  <a:spLocks noChangeArrowheads="1"/>
                </p:cNvSpPr>
                <p:nvPr/>
              </p:nvSpPr>
              <p:spPr bwMode="grayWhite">
                <a:xfrm>
                  <a:off x="1666" y="2506"/>
                  <a:ext cx="6" cy="172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14" name="Freeform 170"/>
                <p:cNvSpPr>
                  <a:spLocks/>
                </p:cNvSpPr>
                <p:nvPr/>
              </p:nvSpPr>
              <p:spPr bwMode="grayWhite">
                <a:xfrm>
                  <a:off x="1666" y="2506"/>
                  <a:ext cx="6" cy="172"/>
                </a:xfrm>
                <a:custGeom>
                  <a:avLst/>
                  <a:gdLst/>
                  <a:ahLst/>
                  <a:cxnLst>
                    <a:cxn ang="0">
                      <a:pos x="0" y="860"/>
                    </a:cxn>
                    <a:cxn ang="0">
                      <a:pos x="0" y="0"/>
                    </a:cxn>
                    <a:cxn ang="0">
                      <a:pos x="27" y="0"/>
                    </a:cxn>
                    <a:cxn ang="0">
                      <a:pos x="27" y="860"/>
                    </a:cxn>
                  </a:cxnLst>
                  <a:rect l="0" t="0" r="r" b="b"/>
                  <a:pathLst>
                    <a:path w="27" h="860">
                      <a:moveTo>
                        <a:pt x="0" y="860"/>
                      </a:moveTo>
                      <a:lnTo>
                        <a:pt x="0" y="0"/>
                      </a:lnTo>
                      <a:lnTo>
                        <a:pt x="27" y="0"/>
                      </a:lnTo>
                      <a:lnTo>
                        <a:pt x="27" y="86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15" name="Rectangle 171"/>
                <p:cNvSpPr>
                  <a:spLocks noChangeArrowheads="1"/>
                </p:cNvSpPr>
                <p:nvPr/>
              </p:nvSpPr>
              <p:spPr bwMode="grayWhite">
                <a:xfrm>
                  <a:off x="1674" y="2507"/>
                  <a:ext cx="4" cy="171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16" name="Freeform 172"/>
                <p:cNvSpPr>
                  <a:spLocks/>
                </p:cNvSpPr>
                <p:nvPr/>
              </p:nvSpPr>
              <p:spPr bwMode="grayWhite">
                <a:xfrm>
                  <a:off x="1674" y="2507"/>
                  <a:ext cx="4" cy="171"/>
                </a:xfrm>
                <a:custGeom>
                  <a:avLst/>
                  <a:gdLst/>
                  <a:ahLst/>
                  <a:cxnLst>
                    <a:cxn ang="0">
                      <a:pos x="0" y="856"/>
                    </a:cxn>
                    <a:cxn ang="0">
                      <a:pos x="0" y="0"/>
                    </a:cxn>
                    <a:cxn ang="0">
                      <a:pos x="23" y="0"/>
                    </a:cxn>
                    <a:cxn ang="0">
                      <a:pos x="23" y="856"/>
                    </a:cxn>
                  </a:cxnLst>
                  <a:rect l="0" t="0" r="r" b="b"/>
                  <a:pathLst>
                    <a:path w="23" h="856">
                      <a:moveTo>
                        <a:pt x="0" y="856"/>
                      </a:moveTo>
                      <a:lnTo>
                        <a:pt x="0" y="0"/>
                      </a:lnTo>
                      <a:lnTo>
                        <a:pt x="23" y="0"/>
                      </a:lnTo>
                      <a:lnTo>
                        <a:pt x="23" y="856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17" name="Rectangle 173"/>
                <p:cNvSpPr>
                  <a:spLocks noChangeArrowheads="1"/>
                </p:cNvSpPr>
                <p:nvPr/>
              </p:nvSpPr>
              <p:spPr bwMode="grayWhite">
                <a:xfrm>
                  <a:off x="1680" y="2508"/>
                  <a:ext cx="5" cy="170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18" name="Freeform 174"/>
                <p:cNvSpPr>
                  <a:spLocks/>
                </p:cNvSpPr>
                <p:nvPr/>
              </p:nvSpPr>
              <p:spPr bwMode="grayWhite">
                <a:xfrm>
                  <a:off x="1680" y="2508"/>
                  <a:ext cx="5" cy="170"/>
                </a:xfrm>
                <a:custGeom>
                  <a:avLst/>
                  <a:gdLst/>
                  <a:ahLst/>
                  <a:cxnLst>
                    <a:cxn ang="0">
                      <a:pos x="0" y="848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848"/>
                    </a:cxn>
                  </a:cxnLst>
                  <a:rect l="0" t="0" r="r" b="b"/>
                  <a:pathLst>
                    <a:path w="24" h="848">
                      <a:moveTo>
                        <a:pt x="0" y="848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848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19" name="Rectangle 175"/>
                <p:cNvSpPr>
                  <a:spLocks noChangeArrowheads="1"/>
                </p:cNvSpPr>
                <p:nvPr/>
              </p:nvSpPr>
              <p:spPr bwMode="grayWhite">
                <a:xfrm>
                  <a:off x="1686" y="2509"/>
                  <a:ext cx="5" cy="169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20" name="Freeform 176"/>
                <p:cNvSpPr>
                  <a:spLocks/>
                </p:cNvSpPr>
                <p:nvPr/>
              </p:nvSpPr>
              <p:spPr bwMode="grayWhite">
                <a:xfrm>
                  <a:off x="1686" y="2509"/>
                  <a:ext cx="5" cy="169"/>
                </a:xfrm>
                <a:custGeom>
                  <a:avLst/>
                  <a:gdLst/>
                  <a:ahLst/>
                  <a:cxnLst>
                    <a:cxn ang="0">
                      <a:pos x="0" y="844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844"/>
                    </a:cxn>
                  </a:cxnLst>
                  <a:rect l="0" t="0" r="r" b="b"/>
                  <a:pathLst>
                    <a:path w="24" h="844">
                      <a:moveTo>
                        <a:pt x="0" y="844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844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21" name="Rectangle 177"/>
                <p:cNvSpPr>
                  <a:spLocks noChangeArrowheads="1"/>
                </p:cNvSpPr>
                <p:nvPr/>
              </p:nvSpPr>
              <p:spPr bwMode="grayWhite">
                <a:xfrm>
                  <a:off x="1693" y="2511"/>
                  <a:ext cx="5" cy="167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22" name="Freeform 178"/>
                <p:cNvSpPr>
                  <a:spLocks/>
                </p:cNvSpPr>
                <p:nvPr/>
              </p:nvSpPr>
              <p:spPr bwMode="grayWhite">
                <a:xfrm>
                  <a:off x="1693" y="2511"/>
                  <a:ext cx="5" cy="167"/>
                </a:xfrm>
                <a:custGeom>
                  <a:avLst/>
                  <a:gdLst/>
                  <a:ahLst/>
                  <a:cxnLst>
                    <a:cxn ang="0">
                      <a:pos x="0" y="836"/>
                    </a:cxn>
                    <a:cxn ang="0">
                      <a:pos x="0" y="0"/>
                    </a:cxn>
                    <a:cxn ang="0">
                      <a:pos x="23" y="0"/>
                    </a:cxn>
                    <a:cxn ang="0">
                      <a:pos x="23" y="836"/>
                    </a:cxn>
                  </a:cxnLst>
                  <a:rect l="0" t="0" r="r" b="b"/>
                  <a:pathLst>
                    <a:path w="23" h="836">
                      <a:moveTo>
                        <a:pt x="0" y="836"/>
                      </a:moveTo>
                      <a:lnTo>
                        <a:pt x="0" y="0"/>
                      </a:lnTo>
                      <a:lnTo>
                        <a:pt x="23" y="0"/>
                      </a:lnTo>
                      <a:lnTo>
                        <a:pt x="23" y="836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23" name="Rectangle 179"/>
                <p:cNvSpPr>
                  <a:spLocks noChangeArrowheads="1"/>
                </p:cNvSpPr>
                <p:nvPr/>
              </p:nvSpPr>
              <p:spPr bwMode="grayWhite">
                <a:xfrm>
                  <a:off x="1699" y="2511"/>
                  <a:ext cx="5" cy="167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24" name="Freeform 180"/>
                <p:cNvSpPr>
                  <a:spLocks/>
                </p:cNvSpPr>
                <p:nvPr/>
              </p:nvSpPr>
              <p:spPr bwMode="grayWhite">
                <a:xfrm>
                  <a:off x="1699" y="2511"/>
                  <a:ext cx="5" cy="167"/>
                </a:xfrm>
                <a:custGeom>
                  <a:avLst/>
                  <a:gdLst/>
                  <a:ahLst/>
                  <a:cxnLst>
                    <a:cxn ang="0">
                      <a:pos x="0" y="832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832"/>
                    </a:cxn>
                  </a:cxnLst>
                  <a:rect l="0" t="0" r="r" b="b"/>
                  <a:pathLst>
                    <a:path w="24" h="832">
                      <a:moveTo>
                        <a:pt x="0" y="832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832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25" name="Rectangle 181"/>
                <p:cNvSpPr>
                  <a:spLocks noChangeArrowheads="1"/>
                </p:cNvSpPr>
                <p:nvPr/>
              </p:nvSpPr>
              <p:spPr bwMode="grayWhite">
                <a:xfrm>
                  <a:off x="1706" y="2511"/>
                  <a:ext cx="5" cy="167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26" name="Freeform 182"/>
                <p:cNvSpPr>
                  <a:spLocks/>
                </p:cNvSpPr>
                <p:nvPr/>
              </p:nvSpPr>
              <p:spPr bwMode="grayWhite">
                <a:xfrm>
                  <a:off x="1706" y="2511"/>
                  <a:ext cx="5" cy="167"/>
                </a:xfrm>
                <a:custGeom>
                  <a:avLst/>
                  <a:gdLst/>
                  <a:ahLst/>
                  <a:cxnLst>
                    <a:cxn ang="0">
                      <a:pos x="0" y="832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832"/>
                    </a:cxn>
                  </a:cxnLst>
                  <a:rect l="0" t="0" r="r" b="b"/>
                  <a:pathLst>
                    <a:path w="24" h="832">
                      <a:moveTo>
                        <a:pt x="0" y="832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832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27" name="Rectangle 183"/>
                <p:cNvSpPr>
                  <a:spLocks noChangeArrowheads="1"/>
                </p:cNvSpPr>
                <p:nvPr/>
              </p:nvSpPr>
              <p:spPr bwMode="grayWhite">
                <a:xfrm>
                  <a:off x="1712" y="2515"/>
                  <a:ext cx="5" cy="163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28" name="Freeform 184"/>
                <p:cNvSpPr>
                  <a:spLocks/>
                </p:cNvSpPr>
                <p:nvPr/>
              </p:nvSpPr>
              <p:spPr bwMode="grayWhite">
                <a:xfrm>
                  <a:off x="1712" y="2515"/>
                  <a:ext cx="5" cy="163"/>
                </a:xfrm>
                <a:custGeom>
                  <a:avLst/>
                  <a:gdLst/>
                  <a:ahLst/>
                  <a:cxnLst>
                    <a:cxn ang="0">
                      <a:pos x="0" y="812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812"/>
                    </a:cxn>
                  </a:cxnLst>
                  <a:rect l="0" t="0" r="r" b="b"/>
                  <a:pathLst>
                    <a:path w="24" h="812">
                      <a:moveTo>
                        <a:pt x="0" y="812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812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29" name="Rectangle 185"/>
                <p:cNvSpPr>
                  <a:spLocks noChangeArrowheads="1"/>
                </p:cNvSpPr>
                <p:nvPr/>
              </p:nvSpPr>
              <p:spPr bwMode="grayWhite">
                <a:xfrm>
                  <a:off x="1719" y="2516"/>
                  <a:ext cx="5" cy="162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30" name="Freeform 186"/>
                <p:cNvSpPr>
                  <a:spLocks/>
                </p:cNvSpPr>
                <p:nvPr/>
              </p:nvSpPr>
              <p:spPr bwMode="grayWhite">
                <a:xfrm>
                  <a:off x="1719" y="2516"/>
                  <a:ext cx="5" cy="162"/>
                </a:xfrm>
                <a:custGeom>
                  <a:avLst/>
                  <a:gdLst/>
                  <a:ahLst/>
                  <a:cxnLst>
                    <a:cxn ang="0">
                      <a:pos x="0" y="810"/>
                    </a:cxn>
                    <a:cxn ang="0">
                      <a:pos x="0" y="0"/>
                    </a:cxn>
                    <a:cxn ang="0">
                      <a:pos x="23" y="0"/>
                    </a:cxn>
                    <a:cxn ang="0">
                      <a:pos x="23" y="810"/>
                    </a:cxn>
                  </a:cxnLst>
                  <a:rect l="0" t="0" r="r" b="b"/>
                  <a:pathLst>
                    <a:path w="23" h="810">
                      <a:moveTo>
                        <a:pt x="0" y="810"/>
                      </a:moveTo>
                      <a:lnTo>
                        <a:pt x="0" y="0"/>
                      </a:lnTo>
                      <a:lnTo>
                        <a:pt x="23" y="0"/>
                      </a:lnTo>
                      <a:lnTo>
                        <a:pt x="23" y="81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31" name="Rectangle 187"/>
                <p:cNvSpPr>
                  <a:spLocks noChangeArrowheads="1"/>
                </p:cNvSpPr>
                <p:nvPr/>
              </p:nvSpPr>
              <p:spPr bwMode="grayWhite">
                <a:xfrm>
                  <a:off x="1725" y="2517"/>
                  <a:ext cx="5" cy="161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32" name="Freeform 188"/>
                <p:cNvSpPr>
                  <a:spLocks/>
                </p:cNvSpPr>
                <p:nvPr/>
              </p:nvSpPr>
              <p:spPr bwMode="grayWhite">
                <a:xfrm>
                  <a:off x="1725" y="2517"/>
                  <a:ext cx="5" cy="161"/>
                </a:xfrm>
                <a:custGeom>
                  <a:avLst/>
                  <a:gdLst/>
                  <a:ahLst/>
                  <a:cxnLst>
                    <a:cxn ang="0">
                      <a:pos x="0" y="806"/>
                    </a:cxn>
                    <a:cxn ang="0">
                      <a:pos x="0" y="0"/>
                    </a:cxn>
                    <a:cxn ang="0">
                      <a:pos x="23" y="0"/>
                    </a:cxn>
                    <a:cxn ang="0">
                      <a:pos x="23" y="806"/>
                    </a:cxn>
                  </a:cxnLst>
                  <a:rect l="0" t="0" r="r" b="b"/>
                  <a:pathLst>
                    <a:path w="23" h="806">
                      <a:moveTo>
                        <a:pt x="0" y="806"/>
                      </a:moveTo>
                      <a:lnTo>
                        <a:pt x="0" y="0"/>
                      </a:lnTo>
                      <a:lnTo>
                        <a:pt x="23" y="0"/>
                      </a:lnTo>
                      <a:lnTo>
                        <a:pt x="23" y="806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33" name="Rectangle 189"/>
                <p:cNvSpPr>
                  <a:spLocks noChangeArrowheads="1"/>
                </p:cNvSpPr>
                <p:nvPr/>
              </p:nvSpPr>
              <p:spPr bwMode="grayWhite">
                <a:xfrm>
                  <a:off x="1732" y="2517"/>
                  <a:ext cx="4" cy="161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34" name="Freeform 190"/>
                <p:cNvSpPr>
                  <a:spLocks/>
                </p:cNvSpPr>
                <p:nvPr/>
              </p:nvSpPr>
              <p:spPr bwMode="grayWhite">
                <a:xfrm>
                  <a:off x="1732" y="2517"/>
                  <a:ext cx="4" cy="161"/>
                </a:xfrm>
                <a:custGeom>
                  <a:avLst/>
                  <a:gdLst/>
                  <a:ahLst/>
                  <a:cxnLst>
                    <a:cxn ang="0">
                      <a:pos x="0" y="806"/>
                    </a:cxn>
                    <a:cxn ang="0">
                      <a:pos x="0" y="0"/>
                    </a:cxn>
                    <a:cxn ang="0">
                      <a:pos x="23" y="0"/>
                    </a:cxn>
                    <a:cxn ang="0">
                      <a:pos x="23" y="806"/>
                    </a:cxn>
                  </a:cxnLst>
                  <a:rect l="0" t="0" r="r" b="b"/>
                  <a:pathLst>
                    <a:path w="23" h="806">
                      <a:moveTo>
                        <a:pt x="0" y="806"/>
                      </a:moveTo>
                      <a:lnTo>
                        <a:pt x="0" y="0"/>
                      </a:lnTo>
                      <a:lnTo>
                        <a:pt x="23" y="0"/>
                      </a:lnTo>
                      <a:lnTo>
                        <a:pt x="23" y="806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35" name="Rectangle 191"/>
                <p:cNvSpPr>
                  <a:spLocks noChangeArrowheads="1"/>
                </p:cNvSpPr>
                <p:nvPr/>
              </p:nvSpPr>
              <p:spPr bwMode="grayWhite">
                <a:xfrm>
                  <a:off x="1738" y="2519"/>
                  <a:ext cx="5" cy="159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36" name="Freeform 192"/>
                <p:cNvSpPr>
                  <a:spLocks/>
                </p:cNvSpPr>
                <p:nvPr/>
              </p:nvSpPr>
              <p:spPr bwMode="grayWhite">
                <a:xfrm>
                  <a:off x="1738" y="2519"/>
                  <a:ext cx="5" cy="159"/>
                </a:xfrm>
                <a:custGeom>
                  <a:avLst/>
                  <a:gdLst/>
                  <a:ahLst/>
                  <a:cxnLst>
                    <a:cxn ang="0">
                      <a:pos x="0" y="795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795"/>
                    </a:cxn>
                  </a:cxnLst>
                  <a:rect l="0" t="0" r="r" b="b"/>
                  <a:pathLst>
                    <a:path w="24" h="795">
                      <a:moveTo>
                        <a:pt x="0" y="795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795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37" name="Rectangle 193"/>
                <p:cNvSpPr>
                  <a:spLocks noChangeArrowheads="1"/>
                </p:cNvSpPr>
                <p:nvPr/>
              </p:nvSpPr>
              <p:spPr bwMode="grayWhite">
                <a:xfrm>
                  <a:off x="1745" y="2521"/>
                  <a:ext cx="5" cy="157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38" name="Freeform 194"/>
                <p:cNvSpPr>
                  <a:spLocks/>
                </p:cNvSpPr>
                <p:nvPr/>
              </p:nvSpPr>
              <p:spPr bwMode="grayWhite">
                <a:xfrm>
                  <a:off x="1745" y="2521"/>
                  <a:ext cx="5" cy="157"/>
                </a:xfrm>
                <a:custGeom>
                  <a:avLst/>
                  <a:gdLst/>
                  <a:ahLst/>
                  <a:cxnLst>
                    <a:cxn ang="0">
                      <a:pos x="0" y="783"/>
                    </a:cxn>
                    <a:cxn ang="0">
                      <a:pos x="0" y="0"/>
                    </a:cxn>
                    <a:cxn ang="0">
                      <a:pos x="26" y="0"/>
                    </a:cxn>
                    <a:cxn ang="0">
                      <a:pos x="26" y="783"/>
                    </a:cxn>
                  </a:cxnLst>
                  <a:rect l="0" t="0" r="r" b="b"/>
                  <a:pathLst>
                    <a:path w="26" h="783">
                      <a:moveTo>
                        <a:pt x="0" y="783"/>
                      </a:moveTo>
                      <a:lnTo>
                        <a:pt x="0" y="0"/>
                      </a:lnTo>
                      <a:lnTo>
                        <a:pt x="26" y="0"/>
                      </a:lnTo>
                      <a:lnTo>
                        <a:pt x="26" y="783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39" name="Rectangle 195"/>
                <p:cNvSpPr>
                  <a:spLocks noChangeArrowheads="1"/>
                </p:cNvSpPr>
                <p:nvPr/>
              </p:nvSpPr>
              <p:spPr bwMode="grayWhite">
                <a:xfrm>
                  <a:off x="1751" y="2522"/>
                  <a:ext cx="6" cy="156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40" name="Freeform 196"/>
                <p:cNvSpPr>
                  <a:spLocks/>
                </p:cNvSpPr>
                <p:nvPr/>
              </p:nvSpPr>
              <p:spPr bwMode="grayWhite">
                <a:xfrm>
                  <a:off x="1751" y="2522"/>
                  <a:ext cx="6" cy="156"/>
                </a:xfrm>
                <a:custGeom>
                  <a:avLst/>
                  <a:gdLst/>
                  <a:ahLst/>
                  <a:cxnLst>
                    <a:cxn ang="0">
                      <a:pos x="0" y="780"/>
                    </a:cxn>
                    <a:cxn ang="0">
                      <a:pos x="0" y="0"/>
                    </a:cxn>
                    <a:cxn ang="0">
                      <a:pos x="27" y="0"/>
                    </a:cxn>
                    <a:cxn ang="0">
                      <a:pos x="27" y="780"/>
                    </a:cxn>
                  </a:cxnLst>
                  <a:rect l="0" t="0" r="r" b="b"/>
                  <a:pathLst>
                    <a:path w="27" h="780">
                      <a:moveTo>
                        <a:pt x="0" y="780"/>
                      </a:moveTo>
                      <a:lnTo>
                        <a:pt x="0" y="0"/>
                      </a:lnTo>
                      <a:lnTo>
                        <a:pt x="27" y="0"/>
                      </a:lnTo>
                      <a:lnTo>
                        <a:pt x="27" y="78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41" name="Rectangle 197"/>
                <p:cNvSpPr>
                  <a:spLocks noChangeArrowheads="1"/>
                </p:cNvSpPr>
                <p:nvPr/>
              </p:nvSpPr>
              <p:spPr bwMode="grayWhite">
                <a:xfrm>
                  <a:off x="1758" y="2523"/>
                  <a:ext cx="5" cy="155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42" name="Freeform 198"/>
                <p:cNvSpPr>
                  <a:spLocks/>
                </p:cNvSpPr>
                <p:nvPr/>
              </p:nvSpPr>
              <p:spPr bwMode="grayWhite">
                <a:xfrm>
                  <a:off x="1758" y="2523"/>
                  <a:ext cx="5" cy="155"/>
                </a:xfrm>
                <a:custGeom>
                  <a:avLst/>
                  <a:gdLst/>
                  <a:ahLst/>
                  <a:cxnLst>
                    <a:cxn ang="0">
                      <a:pos x="0" y="774"/>
                    </a:cxn>
                    <a:cxn ang="0">
                      <a:pos x="0" y="0"/>
                    </a:cxn>
                    <a:cxn ang="0">
                      <a:pos x="26" y="0"/>
                    </a:cxn>
                    <a:cxn ang="0">
                      <a:pos x="26" y="774"/>
                    </a:cxn>
                  </a:cxnLst>
                  <a:rect l="0" t="0" r="r" b="b"/>
                  <a:pathLst>
                    <a:path w="26" h="774">
                      <a:moveTo>
                        <a:pt x="0" y="774"/>
                      </a:moveTo>
                      <a:lnTo>
                        <a:pt x="0" y="0"/>
                      </a:lnTo>
                      <a:lnTo>
                        <a:pt x="26" y="0"/>
                      </a:lnTo>
                      <a:lnTo>
                        <a:pt x="26" y="774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43" name="Rectangle 199"/>
                <p:cNvSpPr>
                  <a:spLocks noChangeArrowheads="1"/>
                </p:cNvSpPr>
                <p:nvPr/>
              </p:nvSpPr>
              <p:spPr bwMode="grayWhite">
                <a:xfrm>
                  <a:off x="1764" y="2523"/>
                  <a:ext cx="5" cy="155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44" name="Freeform 200"/>
                <p:cNvSpPr>
                  <a:spLocks/>
                </p:cNvSpPr>
                <p:nvPr/>
              </p:nvSpPr>
              <p:spPr bwMode="grayWhite">
                <a:xfrm>
                  <a:off x="1764" y="2523"/>
                  <a:ext cx="5" cy="155"/>
                </a:xfrm>
                <a:custGeom>
                  <a:avLst/>
                  <a:gdLst/>
                  <a:ahLst/>
                  <a:cxnLst>
                    <a:cxn ang="0">
                      <a:pos x="0" y="774"/>
                    </a:cxn>
                    <a:cxn ang="0">
                      <a:pos x="0" y="0"/>
                    </a:cxn>
                    <a:cxn ang="0">
                      <a:pos x="26" y="0"/>
                    </a:cxn>
                    <a:cxn ang="0">
                      <a:pos x="26" y="774"/>
                    </a:cxn>
                  </a:cxnLst>
                  <a:rect l="0" t="0" r="r" b="b"/>
                  <a:pathLst>
                    <a:path w="26" h="774">
                      <a:moveTo>
                        <a:pt x="0" y="774"/>
                      </a:moveTo>
                      <a:lnTo>
                        <a:pt x="0" y="0"/>
                      </a:lnTo>
                      <a:lnTo>
                        <a:pt x="26" y="0"/>
                      </a:lnTo>
                      <a:lnTo>
                        <a:pt x="26" y="774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45" name="Rectangle 201"/>
                <p:cNvSpPr>
                  <a:spLocks noChangeArrowheads="1"/>
                </p:cNvSpPr>
                <p:nvPr/>
              </p:nvSpPr>
              <p:spPr bwMode="grayWhite">
                <a:xfrm>
                  <a:off x="1771" y="2524"/>
                  <a:ext cx="5" cy="154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46" name="Freeform 202"/>
                <p:cNvSpPr>
                  <a:spLocks/>
                </p:cNvSpPr>
                <p:nvPr/>
              </p:nvSpPr>
              <p:spPr bwMode="grayWhite">
                <a:xfrm>
                  <a:off x="1771" y="2524"/>
                  <a:ext cx="5" cy="154"/>
                </a:xfrm>
                <a:custGeom>
                  <a:avLst/>
                  <a:gdLst/>
                  <a:ahLst/>
                  <a:cxnLst>
                    <a:cxn ang="0">
                      <a:pos x="0" y="768"/>
                    </a:cxn>
                    <a:cxn ang="0">
                      <a:pos x="0" y="0"/>
                    </a:cxn>
                    <a:cxn ang="0">
                      <a:pos x="28" y="0"/>
                    </a:cxn>
                    <a:cxn ang="0">
                      <a:pos x="28" y="768"/>
                    </a:cxn>
                  </a:cxnLst>
                  <a:rect l="0" t="0" r="r" b="b"/>
                  <a:pathLst>
                    <a:path w="28" h="768">
                      <a:moveTo>
                        <a:pt x="0" y="768"/>
                      </a:moveTo>
                      <a:lnTo>
                        <a:pt x="0" y="0"/>
                      </a:lnTo>
                      <a:lnTo>
                        <a:pt x="28" y="0"/>
                      </a:lnTo>
                      <a:lnTo>
                        <a:pt x="28" y="768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47" name="Rectangle 203"/>
                <p:cNvSpPr>
                  <a:spLocks noChangeArrowheads="1"/>
                </p:cNvSpPr>
                <p:nvPr/>
              </p:nvSpPr>
              <p:spPr bwMode="grayWhite">
                <a:xfrm>
                  <a:off x="1778" y="2529"/>
                  <a:ext cx="5" cy="149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48" name="Freeform 204"/>
                <p:cNvSpPr>
                  <a:spLocks/>
                </p:cNvSpPr>
                <p:nvPr/>
              </p:nvSpPr>
              <p:spPr bwMode="grayWhite">
                <a:xfrm>
                  <a:off x="1778" y="2529"/>
                  <a:ext cx="5" cy="149"/>
                </a:xfrm>
                <a:custGeom>
                  <a:avLst/>
                  <a:gdLst/>
                  <a:ahLst/>
                  <a:cxnLst>
                    <a:cxn ang="0">
                      <a:pos x="0" y="745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745"/>
                    </a:cxn>
                  </a:cxnLst>
                  <a:rect l="0" t="0" r="r" b="b"/>
                  <a:pathLst>
                    <a:path w="24" h="745">
                      <a:moveTo>
                        <a:pt x="0" y="745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745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49" name="Rectangle 205"/>
                <p:cNvSpPr>
                  <a:spLocks noChangeArrowheads="1"/>
                </p:cNvSpPr>
                <p:nvPr/>
              </p:nvSpPr>
              <p:spPr bwMode="grayWhite">
                <a:xfrm>
                  <a:off x="1784" y="2529"/>
                  <a:ext cx="5" cy="149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50" name="Freeform 206"/>
                <p:cNvSpPr>
                  <a:spLocks/>
                </p:cNvSpPr>
                <p:nvPr/>
              </p:nvSpPr>
              <p:spPr bwMode="grayWhite">
                <a:xfrm>
                  <a:off x="1784" y="2529"/>
                  <a:ext cx="5" cy="149"/>
                </a:xfrm>
                <a:custGeom>
                  <a:avLst/>
                  <a:gdLst/>
                  <a:ahLst/>
                  <a:cxnLst>
                    <a:cxn ang="0">
                      <a:pos x="0" y="745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745"/>
                    </a:cxn>
                  </a:cxnLst>
                  <a:rect l="0" t="0" r="r" b="b"/>
                  <a:pathLst>
                    <a:path w="24" h="745">
                      <a:moveTo>
                        <a:pt x="0" y="745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745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51" name="Rectangle 207"/>
                <p:cNvSpPr>
                  <a:spLocks noChangeArrowheads="1"/>
                </p:cNvSpPr>
                <p:nvPr/>
              </p:nvSpPr>
              <p:spPr bwMode="grayWhite">
                <a:xfrm>
                  <a:off x="1791" y="2530"/>
                  <a:ext cx="4" cy="148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52" name="Freeform 208"/>
                <p:cNvSpPr>
                  <a:spLocks/>
                </p:cNvSpPr>
                <p:nvPr/>
              </p:nvSpPr>
              <p:spPr bwMode="grayWhite">
                <a:xfrm>
                  <a:off x="1791" y="2530"/>
                  <a:ext cx="4" cy="148"/>
                </a:xfrm>
                <a:custGeom>
                  <a:avLst/>
                  <a:gdLst/>
                  <a:ahLst/>
                  <a:cxnLst>
                    <a:cxn ang="0">
                      <a:pos x="0" y="741"/>
                    </a:cxn>
                    <a:cxn ang="0">
                      <a:pos x="0" y="0"/>
                    </a:cxn>
                    <a:cxn ang="0">
                      <a:pos x="23" y="0"/>
                    </a:cxn>
                    <a:cxn ang="0">
                      <a:pos x="23" y="741"/>
                    </a:cxn>
                  </a:cxnLst>
                  <a:rect l="0" t="0" r="r" b="b"/>
                  <a:pathLst>
                    <a:path w="23" h="741">
                      <a:moveTo>
                        <a:pt x="0" y="741"/>
                      </a:moveTo>
                      <a:lnTo>
                        <a:pt x="0" y="0"/>
                      </a:lnTo>
                      <a:lnTo>
                        <a:pt x="23" y="0"/>
                      </a:lnTo>
                      <a:lnTo>
                        <a:pt x="23" y="741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53" name="Rectangle 209"/>
                <p:cNvSpPr>
                  <a:spLocks noChangeArrowheads="1"/>
                </p:cNvSpPr>
                <p:nvPr/>
              </p:nvSpPr>
              <p:spPr bwMode="grayWhite">
                <a:xfrm>
                  <a:off x="1797" y="2530"/>
                  <a:ext cx="5" cy="148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54" name="Freeform 210"/>
                <p:cNvSpPr>
                  <a:spLocks/>
                </p:cNvSpPr>
                <p:nvPr/>
              </p:nvSpPr>
              <p:spPr bwMode="grayWhite">
                <a:xfrm>
                  <a:off x="1797" y="2530"/>
                  <a:ext cx="5" cy="148"/>
                </a:xfrm>
                <a:custGeom>
                  <a:avLst/>
                  <a:gdLst/>
                  <a:ahLst/>
                  <a:cxnLst>
                    <a:cxn ang="0">
                      <a:pos x="0" y="741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741"/>
                    </a:cxn>
                  </a:cxnLst>
                  <a:rect l="0" t="0" r="r" b="b"/>
                  <a:pathLst>
                    <a:path w="24" h="741">
                      <a:moveTo>
                        <a:pt x="0" y="741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741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55" name="Rectangle 211"/>
                <p:cNvSpPr>
                  <a:spLocks noChangeArrowheads="1"/>
                </p:cNvSpPr>
                <p:nvPr/>
              </p:nvSpPr>
              <p:spPr bwMode="grayWhite">
                <a:xfrm>
                  <a:off x="1804" y="2530"/>
                  <a:ext cx="4" cy="148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56" name="Freeform 212"/>
                <p:cNvSpPr>
                  <a:spLocks/>
                </p:cNvSpPr>
                <p:nvPr/>
              </p:nvSpPr>
              <p:spPr bwMode="grayWhite">
                <a:xfrm>
                  <a:off x="1804" y="2530"/>
                  <a:ext cx="4" cy="148"/>
                </a:xfrm>
                <a:custGeom>
                  <a:avLst/>
                  <a:gdLst/>
                  <a:ahLst/>
                  <a:cxnLst>
                    <a:cxn ang="0">
                      <a:pos x="0" y="741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741"/>
                    </a:cxn>
                  </a:cxnLst>
                  <a:rect l="0" t="0" r="r" b="b"/>
                  <a:pathLst>
                    <a:path w="24" h="741">
                      <a:moveTo>
                        <a:pt x="0" y="741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741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57" name="Rectangle 213"/>
                <p:cNvSpPr>
                  <a:spLocks noChangeArrowheads="1"/>
                </p:cNvSpPr>
                <p:nvPr/>
              </p:nvSpPr>
              <p:spPr bwMode="grayWhite">
                <a:xfrm>
                  <a:off x="1810" y="2530"/>
                  <a:ext cx="5" cy="148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58" name="Freeform 214"/>
                <p:cNvSpPr>
                  <a:spLocks/>
                </p:cNvSpPr>
                <p:nvPr/>
              </p:nvSpPr>
              <p:spPr bwMode="grayWhite">
                <a:xfrm>
                  <a:off x="1810" y="2530"/>
                  <a:ext cx="5" cy="148"/>
                </a:xfrm>
                <a:custGeom>
                  <a:avLst/>
                  <a:gdLst/>
                  <a:ahLst/>
                  <a:cxnLst>
                    <a:cxn ang="0">
                      <a:pos x="0" y="741"/>
                    </a:cxn>
                    <a:cxn ang="0">
                      <a:pos x="0" y="0"/>
                    </a:cxn>
                    <a:cxn ang="0">
                      <a:pos x="22" y="0"/>
                    </a:cxn>
                    <a:cxn ang="0">
                      <a:pos x="22" y="741"/>
                    </a:cxn>
                  </a:cxnLst>
                  <a:rect l="0" t="0" r="r" b="b"/>
                  <a:pathLst>
                    <a:path w="22" h="741">
                      <a:moveTo>
                        <a:pt x="0" y="741"/>
                      </a:moveTo>
                      <a:lnTo>
                        <a:pt x="0" y="0"/>
                      </a:lnTo>
                      <a:lnTo>
                        <a:pt x="22" y="0"/>
                      </a:lnTo>
                      <a:lnTo>
                        <a:pt x="22" y="741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59" name="Rectangle 215"/>
                <p:cNvSpPr>
                  <a:spLocks noChangeArrowheads="1"/>
                </p:cNvSpPr>
                <p:nvPr/>
              </p:nvSpPr>
              <p:spPr bwMode="grayWhite">
                <a:xfrm>
                  <a:off x="1817" y="2530"/>
                  <a:ext cx="4" cy="148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60" name="Freeform 216"/>
                <p:cNvSpPr>
                  <a:spLocks/>
                </p:cNvSpPr>
                <p:nvPr/>
              </p:nvSpPr>
              <p:spPr bwMode="grayWhite">
                <a:xfrm>
                  <a:off x="1817" y="2530"/>
                  <a:ext cx="4" cy="148"/>
                </a:xfrm>
                <a:custGeom>
                  <a:avLst/>
                  <a:gdLst/>
                  <a:ahLst/>
                  <a:cxnLst>
                    <a:cxn ang="0">
                      <a:pos x="0" y="739"/>
                    </a:cxn>
                    <a:cxn ang="0">
                      <a:pos x="0" y="0"/>
                    </a:cxn>
                    <a:cxn ang="0">
                      <a:pos x="23" y="0"/>
                    </a:cxn>
                    <a:cxn ang="0">
                      <a:pos x="23" y="739"/>
                    </a:cxn>
                  </a:cxnLst>
                  <a:rect l="0" t="0" r="r" b="b"/>
                  <a:pathLst>
                    <a:path w="23" h="739">
                      <a:moveTo>
                        <a:pt x="0" y="739"/>
                      </a:moveTo>
                      <a:lnTo>
                        <a:pt x="0" y="0"/>
                      </a:lnTo>
                      <a:lnTo>
                        <a:pt x="23" y="0"/>
                      </a:lnTo>
                      <a:lnTo>
                        <a:pt x="23" y="739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61" name="Rectangle 217"/>
                <p:cNvSpPr>
                  <a:spLocks noChangeArrowheads="1"/>
                </p:cNvSpPr>
                <p:nvPr/>
              </p:nvSpPr>
              <p:spPr bwMode="grayWhite">
                <a:xfrm>
                  <a:off x="1823" y="2533"/>
                  <a:ext cx="5" cy="145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62" name="Freeform 218"/>
                <p:cNvSpPr>
                  <a:spLocks/>
                </p:cNvSpPr>
                <p:nvPr/>
              </p:nvSpPr>
              <p:spPr bwMode="grayWhite">
                <a:xfrm>
                  <a:off x="1823" y="2533"/>
                  <a:ext cx="5" cy="145"/>
                </a:xfrm>
                <a:custGeom>
                  <a:avLst/>
                  <a:gdLst/>
                  <a:ahLst/>
                  <a:cxnLst>
                    <a:cxn ang="0">
                      <a:pos x="0" y="725"/>
                    </a:cxn>
                    <a:cxn ang="0">
                      <a:pos x="0" y="0"/>
                    </a:cxn>
                    <a:cxn ang="0">
                      <a:pos x="23" y="0"/>
                    </a:cxn>
                    <a:cxn ang="0">
                      <a:pos x="23" y="725"/>
                    </a:cxn>
                  </a:cxnLst>
                  <a:rect l="0" t="0" r="r" b="b"/>
                  <a:pathLst>
                    <a:path w="23" h="725">
                      <a:moveTo>
                        <a:pt x="0" y="725"/>
                      </a:moveTo>
                      <a:lnTo>
                        <a:pt x="0" y="0"/>
                      </a:lnTo>
                      <a:lnTo>
                        <a:pt x="23" y="0"/>
                      </a:lnTo>
                      <a:lnTo>
                        <a:pt x="23" y="725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63" name="Rectangle 219"/>
                <p:cNvSpPr>
                  <a:spLocks noChangeArrowheads="1"/>
                </p:cNvSpPr>
                <p:nvPr/>
              </p:nvSpPr>
              <p:spPr bwMode="grayWhite">
                <a:xfrm>
                  <a:off x="1830" y="2534"/>
                  <a:ext cx="4" cy="144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64" name="Freeform 220"/>
                <p:cNvSpPr>
                  <a:spLocks/>
                </p:cNvSpPr>
                <p:nvPr/>
              </p:nvSpPr>
              <p:spPr bwMode="grayWhite">
                <a:xfrm>
                  <a:off x="1830" y="2534"/>
                  <a:ext cx="4" cy="144"/>
                </a:xfrm>
                <a:custGeom>
                  <a:avLst/>
                  <a:gdLst/>
                  <a:ahLst/>
                  <a:cxnLst>
                    <a:cxn ang="0">
                      <a:pos x="0" y="719"/>
                    </a:cxn>
                    <a:cxn ang="0">
                      <a:pos x="0" y="0"/>
                    </a:cxn>
                    <a:cxn ang="0">
                      <a:pos x="23" y="0"/>
                    </a:cxn>
                    <a:cxn ang="0">
                      <a:pos x="23" y="719"/>
                    </a:cxn>
                  </a:cxnLst>
                  <a:rect l="0" t="0" r="r" b="b"/>
                  <a:pathLst>
                    <a:path w="23" h="719">
                      <a:moveTo>
                        <a:pt x="0" y="719"/>
                      </a:moveTo>
                      <a:lnTo>
                        <a:pt x="0" y="0"/>
                      </a:lnTo>
                      <a:lnTo>
                        <a:pt x="23" y="0"/>
                      </a:lnTo>
                      <a:lnTo>
                        <a:pt x="23" y="719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65" name="Rectangle 221"/>
                <p:cNvSpPr>
                  <a:spLocks noChangeArrowheads="1"/>
                </p:cNvSpPr>
                <p:nvPr/>
              </p:nvSpPr>
              <p:spPr bwMode="grayWhite">
                <a:xfrm>
                  <a:off x="1836" y="2535"/>
                  <a:ext cx="5" cy="143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66" name="Freeform 222"/>
                <p:cNvSpPr>
                  <a:spLocks/>
                </p:cNvSpPr>
                <p:nvPr/>
              </p:nvSpPr>
              <p:spPr bwMode="grayWhite">
                <a:xfrm>
                  <a:off x="1836" y="2535"/>
                  <a:ext cx="5" cy="143"/>
                </a:xfrm>
                <a:custGeom>
                  <a:avLst/>
                  <a:gdLst/>
                  <a:ahLst/>
                  <a:cxnLst>
                    <a:cxn ang="0">
                      <a:pos x="0" y="713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713"/>
                    </a:cxn>
                  </a:cxnLst>
                  <a:rect l="0" t="0" r="r" b="b"/>
                  <a:pathLst>
                    <a:path w="24" h="713">
                      <a:moveTo>
                        <a:pt x="0" y="713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713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67" name="Rectangle 223"/>
                <p:cNvSpPr>
                  <a:spLocks noChangeArrowheads="1"/>
                </p:cNvSpPr>
                <p:nvPr/>
              </p:nvSpPr>
              <p:spPr bwMode="grayWhite">
                <a:xfrm>
                  <a:off x="1843" y="2535"/>
                  <a:ext cx="4" cy="143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68" name="Freeform 224"/>
                <p:cNvSpPr>
                  <a:spLocks/>
                </p:cNvSpPr>
                <p:nvPr/>
              </p:nvSpPr>
              <p:spPr bwMode="grayWhite">
                <a:xfrm>
                  <a:off x="1843" y="2535"/>
                  <a:ext cx="4" cy="143"/>
                </a:xfrm>
                <a:custGeom>
                  <a:avLst/>
                  <a:gdLst/>
                  <a:ahLst/>
                  <a:cxnLst>
                    <a:cxn ang="0">
                      <a:pos x="0" y="713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713"/>
                    </a:cxn>
                  </a:cxnLst>
                  <a:rect l="0" t="0" r="r" b="b"/>
                  <a:pathLst>
                    <a:path w="24" h="713">
                      <a:moveTo>
                        <a:pt x="0" y="713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713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69" name="Rectangle 225"/>
                <p:cNvSpPr>
                  <a:spLocks noChangeArrowheads="1"/>
                </p:cNvSpPr>
                <p:nvPr/>
              </p:nvSpPr>
              <p:spPr bwMode="grayWhite">
                <a:xfrm>
                  <a:off x="1849" y="2536"/>
                  <a:ext cx="5" cy="142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70" name="Freeform 226"/>
                <p:cNvSpPr>
                  <a:spLocks/>
                </p:cNvSpPr>
                <p:nvPr/>
              </p:nvSpPr>
              <p:spPr bwMode="grayWhite">
                <a:xfrm>
                  <a:off x="1849" y="2536"/>
                  <a:ext cx="5" cy="142"/>
                </a:xfrm>
                <a:custGeom>
                  <a:avLst/>
                  <a:gdLst/>
                  <a:ahLst/>
                  <a:cxnLst>
                    <a:cxn ang="0">
                      <a:pos x="0" y="709"/>
                    </a:cxn>
                    <a:cxn ang="0">
                      <a:pos x="0" y="0"/>
                    </a:cxn>
                    <a:cxn ang="0">
                      <a:pos x="27" y="0"/>
                    </a:cxn>
                    <a:cxn ang="0">
                      <a:pos x="27" y="709"/>
                    </a:cxn>
                  </a:cxnLst>
                  <a:rect l="0" t="0" r="r" b="b"/>
                  <a:pathLst>
                    <a:path w="27" h="709">
                      <a:moveTo>
                        <a:pt x="0" y="709"/>
                      </a:moveTo>
                      <a:lnTo>
                        <a:pt x="0" y="0"/>
                      </a:lnTo>
                      <a:lnTo>
                        <a:pt x="27" y="0"/>
                      </a:lnTo>
                      <a:lnTo>
                        <a:pt x="27" y="709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71" name="Rectangle 227"/>
                <p:cNvSpPr>
                  <a:spLocks noChangeArrowheads="1"/>
                </p:cNvSpPr>
                <p:nvPr/>
              </p:nvSpPr>
              <p:spPr bwMode="grayWhite">
                <a:xfrm>
                  <a:off x="1856" y="2539"/>
                  <a:ext cx="5" cy="139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72" name="Freeform 228"/>
                <p:cNvSpPr>
                  <a:spLocks/>
                </p:cNvSpPr>
                <p:nvPr/>
              </p:nvSpPr>
              <p:spPr bwMode="grayWhite">
                <a:xfrm>
                  <a:off x="1856" y="2539"/>
                  <a:ext cx="5" cy="139"/>
                </a:xfrm>
                <a:custGeom>
                  <a:avLst/>
                  <a:gdLst/>
                  <a:ahLst/>
                  <a:cxnLst>
                    <a:cxn ang="0">
                      <a:pos x="0" y="695"/>
                    </a:cxn>
                    <a:cxn ang="0">
                      <a:pos x="0" y="0"/>
                    </a:cxn>
                    <a:cxn ang="0">
                      <a:pos x="26" y="0"/>
                    </a:cxn>
                    <a:cxn ang="0">
                      <a:pos x="26" y="695"/>
                    </a:cxn>
                  </a:cxnLst>
                  <a:rect l="0" t="0" r="r" b="b"/>
                  <a:pathLst>
                    <a:path w="26" h="695">
                      <a:moveTo>
                        <a:pt x="0" y="695"/>
                      </a:moveTo>
                      <a:lnTo>
                        <a:pt x="0" y="0"/>
                      </a:lnTo>
                      <a:lnTo>
                        <a:pt x="26" y="0"/>
                      </a:lnTo>
                      <a:lnTo>
                        <a:pt x="26" y="695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73" name="Rectangle 229"/>
                <p:cNvSpPr>
                  <a:spLocks noChangeArrowheads="1"/>
                </p:cNvSpPr>
                <p:nvPr/>
              </p:nvSpPr>
              <p:spPr bwMode="grayWhite">
                <a:xfrm>
                  <a:off x="1862" y="2540"/>
                  <a:ext cx="5" cy="138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74" name="Freeform 230"/>
                <p:cNvSpPr>
                  <a:spLocks/>
                </p:cNvSpPr>
                <p:nvPr/>
              </p:nvSpPr>
              <p:spPr bwMode="grayWhite">
                <a:xfrm>
                  <a:off x="1862" y="2540"/>
                  <a:ext cx="5" cy="138"/>
                </a:xfrm>
                <a:custGeom>
                  <a:avLst/>
                  <a:gdLst/>
                  <a:ahLst/>
                  <a:cxnLst>
                    <a:cxn ang="0">
                      <a:pos x="0" y="691"/>
                    </a:cxn>
                    <a:cxn ang="0">
                      <a:pos x="0" y="0"/>
                    </a:cxn>
                    <a:cxn ang="0">
                      <a:pos x="26" y="0"/>
                    </a:cxn>
                    <a:cxn ang="0">
                      <a:pos x="26" y="691"/>
                    </a:cxn>
                  </a:cxnLst>
                  <a:rect l="0" t="0" r="r" b="b"/>
                  <a:pathLst>
                    <a:path w="26" h="691">
                      <a:moveTo>
                        <a:pt x="0" y="691"/>
                      </a:moveTo>
                      <a:lnTo>
                        <a:pt x="0" y="0"/>
                      </a:lnTo>
                      <a:lnTo>
                        <a:pt x="26" y="0"/>
                      </a:lnTo>
                      <a:lnTo>
                        <a:pt x="26" y="691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75" name="Rectangle 231"/>
                <p:cNvSpPr>
                  <a:spLocks noChangeArrowheads="1"/>
                </p:cNvSpPr>
                <p:nvPr/>
              </p:nvSpPr>
              <p:spPr bwMode="grayWhite">
                <a:xfrm>
                  <a:off x="1868" y="2540"/>
                  <a:ext cx="6" cy="138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76" name="Freeform 232"/>
                <p:cNvSpPr>
                  <a:spLocks/>
                </p:cNvSpPr>
                <p:nvPr/>
              </p:nvSpPr>
              <p:spPr bwMode="grayWhite">
                <a:xfrm>
                  <a:off x="1868" y="2540"/>
                  <a:ext cx="6" cy="138"/>
                </a:xfrm>
                <a:custGeom>
                  <a:avLst/>
                  <a:gdLst/>
                  <a:ahLst/>
                  <a:cxnLst>
                    <a:cxn ang="0">
                      <a:pos x="0" y="691"/>
                    </a:cxn>
                    <a:cxn ang="0">
                      <a:pos x="0" y="0"/>
                    </a:cxn>
                    <a:cxn ang="0">
                      <a:pos x="28" y="0"/>
                    </a:cxn>
                    <a:cxn ang="0">
                      <a:pos x="28" y="691"/>
                    </a:cxn>
                  </a:cxnLst>
                  <a:rect l="0" t="0" r="r" b="b"/>
                  <a:pathLst>
                    <a:path w="28" h="691">
                      <a:moveTo>
                        <a:pt x="0" y="691"/>
                      </a:moveTo>
                      <a:lnTo>
                        <a:pt x="0" y="0"/>
                      </a:lnTo>
                      <a:lnTo>
                        <a:pt x="28" y="0"/>
                      </a:lnTo>
                      <a:lnTo>
                        <a:pt x="28" y="691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77" name="Rectangle 233"/>
                <p:cNvSpPr>
                  <a:spLocks noChangeArrowheads="1"/>
                </p:cNvSpPr>
                <p:nvPr/>
              </p:nvSpPr>
              <p:spPr bwMode="grayWhite">
                <a:xfrm>
                  <a:off x="1875" y="2542"/>
                  <a:ext cx="5" cy="136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78" name="Freeform 234"/>
                <p:cNvSpPr>
                  <a:spLocks/>
                </p:cNvSpPr>
                <p:nvPr/>
              </p:nvSpPr>
              <p:spPr bwMode="grayWhite">
                <a:xfrm>
                  <a:off x="1875" y="2542"/>
                  <a:ext cx="5" cy="136"/>
                </a:xfrm>
                <a:custGeom>
                  <a:avLst/>
                  <a:gdLst/>
                  <a:ahLst/>
                  <a:cxnLst>
                    <a:cxn ang="0">
                      <a:pos x="0" y="679"/>
                    </a:cxn>
                    <a:cxn ang="0">
                      <a:pos x="0" y="0"/>
                    </a:cxn>
                    <a:cxn ang="0">
                      <a:pos x="27" y="0"/>
                    </a:cxn>
                    <a:cxn ang="0">
                      <a:pos x="27" y="679"/>
                    </a:cxn>
                  </a:cxnLst>
                  <a:rect l="0" t="0" r="r" b="b"/>
                  <a:pathLst>
                    <a:path w="27" h="679">
                      <a:moveTo>
                        <a:pt x="0" y="679"/>
                      </a:moveTo>
                      <a:lnTo>
                        <a:pt x="0" y="0"/>
                      </a:lnTo>
                      <a:lnTo>
                        <a:pt x="27" y="0"/>
                      </a:lnTo>
                      <a:lnTo>
                        <a:pt x="27" y="679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79" name="Rectangle 235"/>
                <p:cNvSpPr>
                  <a:spLocks noChangeArrowheads="1"/>
                </p:cNvSpPr>
                <p:nvPr/>
              </p:nvSpPr>
              <p:spPr bwMode="grayWhite">
                <a:xfrm>
                  <a:off x="1882" y="2548"/>
                  <a:ext cx="5" cy="130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80" name="Freeform 236"/>
                <p:cNvSpPr>
                  <a:spLocks/>
                </p:cNvSpPr>
                <p:nvPr/>
              </p:nvSpPr>
              <p:spPr bwMode="grayWhite">
                <a:xfrm>
                  <a:off x="1882" y="2548"/>
                  <a:ext cx="5" cy="130"/>
                </a:xfrm>
                <a:custGeom>
                  <a:avLst/>
                  <a:gdLst/>
                  <a:ahLst/>
                  <a:cxnLst>
                    <a:cxn ang="0">
                      <a:pos x="0" y="647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647"/>
                    </a:cxn>
                  </a:cxnLst>
                  <a:rect l="0" t="0" r="r" b="b"/>
                  <a:pathLst>
                    <a:path w="24" h="647">
                      <a:moveTo>
                        <a:pt x="0" y="647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647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81" name="Rectangle 237"/>
                <p:cNvSpPr>
                  <a:spLocks noChangeArrowheads="1"/>
                </p:cNvSpPr>
                <p:nvPr/>
              </p:nvSpPr>
              <p:spPr bwMode="grayWhite">
                <a:xfrm>
                  <a:off x="1889" y="2550"/>
                  <a:ext cx="4" cy="128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82" name="Freeform 238"/>
                <p:cNvSpPr>
                  <a:spLocks/>
                </p:cNvSpPr>
                <p:nvPr/>
              </p:nvSpPr>
              <p:spPr bwMode="grayWhite">
                <a:xfrm>
                  <a:off x="1889" y="2550"/>
                  <a:ext cx="4" cy="128"/>
                </a:xfrm>
                <a:custGeom>
                  <a:avLst/>
                  <a:gdLst/>
                  <a:ahLst/>
                  <a:cxnLst>
                    <a:cxn ang="0">
                      <a:pos x="0" y="641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641"/>
                    </a:cxn>
                  </a:cxnLst>
                  <a:rect l="0" t="0" r="r" b="b"/>
                  <a:pathLst>
                    <a:path w="24" h="641">
                      <a:moveTo>
                        <a:pt x="0" y="641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641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83" name="Rectangle 239"/>
                <p:cNvSpPr>
                  <a:spLocks noChangeArrowheads="1"/>
                </p:cNvSpPr>
                <p:nvPr/>
              </p:nvSpPr>
              <p:spPr bwMode="grayWhite">
                <a:xfrm>
                  <a:off x="1895" y="2551"/>
                  <a:ext cx="5" cy="127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84" name="Freeform 240"/>
                <p:cNvSpPr>
                  <a:spLocks/>
                </p:cNvSpPr>
                <p:nvPr/>
              </p:nvSpPr>
              <p:spPr bwMode="grayWhite">
                <a:xfrm>
                  <a:off x="1895" y="2551"/>
                  <a:ext cx="5" cy="127"/>
                </a:xfrm>
                <a:custGeom>
                  <a:avLst/>
                  <a:gdLst/>
                  <a:ahLst/>
                  <a:cxnLst>
                    <a:cxn ang="0">
                      <a:pos x="0" y="633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633"/>
                    </a:cxn>
                  </a:cxnLst>
                  <a:rect l="0" t="0" r="r" b="b"/>
                  <a:pathLst>
                    <a:path w="24" h="633">
                      <a:moveTo>
                        <a:pt x="0" y="633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633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85" name="Rectangle 241"/>
                <p:cNvSpPr>
                  <a:spLocks noChangeArrowheads="1"/>
                </p:cNvSpPr>
                <p:nvPr/>
              </p:nvSpPr>
              <p:spPr bwMode="grayWhite">
                <a:xfrm>
                  <a:off x="1901" y="2554"/>
                  <a:ext cx="5" cy="124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86" name="Freeform 242"/>
                <p:cNvSpPr>
                  <a:spLocks/>
                </p:cNvSpPr>
                <p:nvPr/>
              </p:nvSpPr>
              <p:spPr bwMode="grayWhite">
                <a:xfrm>
                  <a:off x="1901" y="2554"/>
                  <a:ext cx="5" cy="124"/>
                </a:xfrm>
                <a:custGeom>
                  <a:avLst/>
                  <a:gdLst/>
                  <a:ahLst/>
                  <a:cxnLst>
                    <a:cxn ang="0">
                      <a:pos x="0" y="621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621"/>
                    </a:cxn>
                  </a:cxnLst>
                  <a:rect l="0" t="0" r="r" b="b"/>
                  <a:pathLst>
                    <a:path w="24" h="621">
                      <a:moveTo>
                        <a:pt x="0" y="621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621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87" name="Rectangle 243"/>
                <p:cNvSpPr>
                  <a:spLocks noChangeArrowheads="1"/>
                </p:cNvSpPr>
                <p:nvPr/>
              </p:nvSpPr>
              <p:spPr bwMode="grayWhite">
                <a:xfrm>
                  <a:off x="1908" y="2555"/>
                  <a:ext cx="5" cy="123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88" name="Freeform 244"/>
                <p:cNvSpPr>
                  <a:spLocks/>
                </p:cNvSpPr>
                <p:nvPr/>
              </p:nvSpPr>
              <p:spPr bwMode="grayWhite">
                <a:xfrm>
                  <a:off x="1908" y="2555"/>
                  <a:ext cx="5" cy="123"/>
                </a:xfrm>
                <a:custGeom>
                  <a:avLst/>
                  <a:gdLst/>
                  <a:ahLst/>
                  <a:cxnLst>
                    <a:cxn ang="0">
                      <a:pos x="0" y="615"/>
                    </a:cxn>
                    <a:cxn ang="0">
                      <a:pos x="0" y="0"/>
                    </a:cxn>
                    <a:cxn ang="0">
                      <a:pos x="23" y="0"/>
                    </a:cxn>
                    <a:cxn ang="0">
                      <a:pos x="23" y="615"/>
                    </a:cxn>
                  </a:cxnLst>
                  <a:rect l="0" t="0" r="r" b="b"/>
                  <a:pathLst>
                    <a:path w="23" h="615">
                      <a:moveTo>
                        <a:pt x="0" y="615"/>
                      </a:moveTo>
                      <a:lnTo>
                        <a:pt x="0" y="0"/>
                      </a:lnTo>
                      <a:lnTo>
                        <a:pt x="23" y="0"/>
                      </a:lnTo>
                      <a:lnTo>
                        <a:pt x="23" y="615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89" name="Rectangle 245"/>
                <p:cNvSpPr>
                  <a:spLocks noChangeArrowheads="1"/>
                </p:cNvSpPr>
                <p:nvPr/>
              </p:nvSpPr>
              <p:spPr bwMode="grayWhite">
                <a:xfrm>
                  <a:off x="1914" y="2555"/>
                  <a:ext cx="5" cy="123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90" name="Freeform 246"/>
                <p:cNvSpPr>
                  <a:spLocks/>
                </p:cNvSpPr>
                <p:nvPr/>
              </p:nvSpPr>
              <p:spPr bwMode="grayWhite">
                <a:xfrm>
                  <a:off x="1914" y="2555"/>
                  <a:ext cx="5" cy="123"/>
                </a:xfrm>
                <a:custGeom>
                  <a:avLst/>
                  <a:gdLst/>
                  <a:ahLst/>
                  <a:cxnLst>
                    <a:cxn ang="0">
                      <a:pos x="0" y="615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615"/>
                    </a:cxn>
                  </a:cxnLst>
                  <a:rect l="0" t="0" r="r" b="b"/>
                  <a:pathLst>
                    <a:path w="24" h="615">
                      <a:moveTo>
                        <a:pt x="0" y="615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615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91" name="Rectangle 247"/>
                <p:cNvSpPr>
                  <a:spLocks noChangeArrowheads="1"/>
                </p:cNvSpPr>
                <p:nvPr/>
              </p:nvSpPr>
              <p:spPr bwMode="grayWhite">
                <a:xfrm>
                  <a:off x="1921" y="2555"/>
                  <a:ext cx="5" cy="123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92" name="Freeform 248"/>
                <p:cNvSpPr>
                  <a:spLocks/>
                </p:cNvSpPr>
                <p:nvPr/>
              </p:nvSpPr>
              <p:spPr bwMode="grayWhite">
                <a:xfrm>
                  <a:off x="1921" y="2555"/>
                  <a:ext cx="5" cy="123"/>
                </a:xfrm>
                <a:custGeom>
                  <a:avLst/>
                  <a:gdLst/>
                  <a:ahLst/>
                  <a:cxnLst>
                    <a:cxn ang="0">
                      <a:pos x="0" y="612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612"/>
                    </a:cxn>
                  </a:cxnLst>
                  <a:rect l="0" t="0" r="r" b="b"/>
                  <a:pathLst>
                    <a:path w="24" h="612">
                      <a:moveTo>
                        <a:pt x="0" y="612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612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93" name="Rectangle 249"/>
                <p:cNvSpPr>
                  <a:spLocks noChangeArrowheads="1"/>
                </p:cNvSpPr>
                <p:nvPr/>
              </p:nvSpPr>
              <p:spPr bwMode="grayWhite">
                <a:xfrm>
                  <a:off x="1927" y="2555"/>
                  <a:ext cx="5" cy="123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94" name="Freeform 250"/>
                <p:cNvSpPr>
                  <a:spLocks/>
                </p:cNvSpPr>
                <p:nvPr/>
              </p:nvSpPr>
              <p:spPr bwMode="grayWhite">
                <a:xfrm>
                  <a:off x="1927" y="2555"/>
                  <a:ext cx="5" cy="123"/>
                </a:xfrm>
                <a:custGeom>
                  <a:avLst/>
                  <a:gdLst/>
                  <a:ahLst/>
                  <a:cxnLst>
                    <a:cxn ang="0">
                      <a:pos x="0" y="612"/>
                    </a:cxn>
                    <a:cxn ang="0">
                      <a:pos x="0" y="0"/>
                    </a:cxn>
                    <a:cxn ang="0">
                      <a:pos x="23" y="0"/>
                    </a:cxn>
                    <a:cxn ang="0">
                      <a:pos x="23" y="612"/>
                    </a:cxn>
                  </a:cxnLst>
                  <a:rect l="0" t="0" r="r" b="b"/>
                  <a:pathLst>
                    <a:path w="23" h="612">
                      <a:moveTo>
                        <a:pt x="0" y="612"/>
                      </a:moveTo>
                      <a:lnTo>
                        <a:pt x="0" y="0"/>
                      </a:lnTo>
                      <a:lnTo>
                        <a:pt x="23" y="0"/>
                      </a:lnTo>
                      <a:lnTo>
                        <a:pt x="23" y="612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95" name="Rectangle 251"/>
                <p:cNvSpPr>
                  <a:spLocks noChangeArrowheads="1"/>
                </p:cNvSpPr>
                <p:nvPr/>
              </p:nvSpPr>
              <p:spPr bwMode="grayWhite">
                <a:xfrm>
                  <a:off x="1934" y="2557"/>
                  <a:ext cx="5" cy="121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96" name="Freeform 252"/>
                <p:cNvSpPr>
                  <a:spLocks/>
                </p:cNvSpPr>
                <p:nvPr/>
              </p:nvSpPr>
              <p:spPr bwMode="grayWhite">
                <a:xfrm>
                  <a:off x="1934" y="2557"/>
                  <a:ext cx="5" cy="121"/>
                </a:xfrm>
                <a:custGeom>
                  <a:avLst/>
                  <a:gdLst/>
                  <a:ahLst/>
                  <a:cxnLst>
                    <a:cxn ang="0">
                      <a:pos x="0" y="603"/>
                    </a:cxn>
                    <a:cxn ang="0">
                      <a:pos x="0" y="0"/>
                    </a:cxn>
                    <a:cxn ang="0">
                      <a:pos x="23" y="0"/>
                    </a:cxn>
                    <a:cxn ang="0">
                      <a:pos x="23" y="603"/>
                    </a:cxn>
                  </a:cxnLst>
                  <a:rect l="0" t="0" r="r" b="b"/>
                  <a:pathLst>
                    <a:path w="23" h="603">
                      <a:moveTo>
                        <a:pt x="0" y="603"/>
                      </a:moveTo>
                      <a:lnTo>
                        <a:pt x="0" y="0"/>
                      </a:lnTo>
                      <a:lnTo>
                        <a:pt x="23" y="0"/>
                      </a:lnTo>
                      <a:lnTo>
                        <a:pt x="23" y="603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97" name="Rectangle 253"/>
                <p:cNvSpPr>
                  <a:spLocks noChangeArrowheads="1"/>
                </p:cNvSpPr>
                <p:nvPr/>
              </p:nvSpPr>
              <p:spPr bwMode="grayWhite">
                <a:xfrm>
                  <a:off x="1940" y="2559"/>
                  <a:ext cx="5" cy="119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98" name="Freeform 254"/>
                <p:cNvSpPr>
                  <a:spLocks/>
                </p:cNvSpPr>
                <p:nvPr/>
              </p:nvSpPr>
              <p:spPr bwMode="grayWhite">
                <a:xfrm>
                  <a:off x="1940" y="2559"/>
                  <a:ext cx="5" cy="119"/>
                </a:xfrm>
                <a:custGeom>
                  <a:avLst/>
                  <a:gdLst/>
                  <a:ahLst/>
                  <a:cxnLst>
                    <a:cxn ang="0">
                      <a:pos x="0" y="592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592"/>
                    </a:cxn>
                  </a:cxnLst>
                  <a:rect l="0" t="0" r="r" b="b"/>
                  <a:pathLst>
                    <a:path w="24" h="592">
                      <a:moveTo>
                        <a:pt x="0" y="592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592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7999" name="Rectangle 255"/>
                <p:cNvSpPr>
                  <a:spLocks noChangeArrowheads="1"/>
                </p:cNvSpPr>
                <p:nvPr/>
              </p:nvSpPr>
              <p:spPr bwMode="grayWhite">
                <a:xfrm>
                  <a:off x="1947" y="2561"/>
                  <a:ext cx="5" cy="117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00" name="Freeform 256"/>
                <p:cNvSpPr>
                  <a:spLocks/>
                </p:cNvSpPr>
                <p:nvPr/>
              </p:nvSpPr>
              <p:spPr bwMode="grayWhite">
                <a:xfrm>
                  <a:off x="1947" y="2561"/>
                  <a:ext cx="5" cy="117"/>
                </a:xfrm>
                <a:custGeom>
                  <a:avLst/>
                  <a:gdLst/>
                  <a:ahLst/>
                  <a:cxnLst>
                    <a:cxn ang="0">
                      <a:pos x="0" y="582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582"/>
                    </a:cxn>
                  </a:cxnLst>
                  <a:rect l="0" t="0" r="r" b="b"/>
                  <a:pathLst>
                    <a:path w="24" h="582">
                      <a:moveTo>
                        <a:pt x="0" y="582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582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01" name="Rectangle 257"/>
                <p:cNvSpPr>
                  <a:spLocks noChangeArrowheads="1"/>
                </p:cNvSpPr>
                <p:nvPr/>
              </p:nvSpPr>
              <p:spPr bwMode="grayWhite">
                <a:xfrm>
                  <a:off x="1953" y="2561"/>
                  <a:ext cx="6" cy="117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02" name="Freeform 258"/>
                <p:cNvSpPr>
                  <a:spLocks/>
                </p:cNvSpPr>
                <p:nvPr/>
              </p:nvSpPr>
              <p:spPr bwMode="grayWhite">
                <a:xfrm>
                  <a:off x="1953" y="2561"/>
                  <a:ext cx="6" cy="117"/>
                </a:xfrm>
                <a:custGeom>
                  <a:avLst/>
                  <a:gdLst/>
                  <a:ahLst/>
                  <a:cxnLst>
                    <a:cxn ang="0">
                      <a:pos x="0" y="582"/>
                    </a:cxn>
                    <a:cxn ang="0">
                      <a:pos x="0" y="0"/>
                    </a:cxn>
                    <a:cxn ang="0">
                      <a:pos x="26" y="0"/>
                    </a:cxn>
                    <a:cxn ang="0">
                      <a:pos x="26" y="582"/>
                    </a:cxn>
                  </a:cxnLst>
                  <a:rect l="0" t="0" r="r" b="b"/>
                  <a:pathLst>
                    <a:path w="26" h="582">
                      <a:moveTo>
                        <a:pt x="0" y="582"/>
                      </a:moveTo>
                      <a:lnTo>
                        <a:pt x="0" y="0"/>
                      </a:lnTo>
                      <a:lnTo>
                        <a:pt x="26" y="0"/>
                      </a:lnTo>
                      <a:lnTo>
                        <a:pt x="26" y="582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03" name="Rectangle 259"/>
                <p:cNvSpPr>
                  <a:spLocks noChangeArrowheads="1"/>
                </p:cNvSpPr>
                <p:nvPr/>
              </p:nvSpPr>
              <p:spPr bwMode="grayWhite">
                <a:xfrm>
                  <a:off x="1960" y="2563"/>
                  <a:ext cx="5" cy="115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04" name="Freeform 260"/>
                <p:cNvSpPr>
                  <a:spLocks/>
                </p:cNvSpPr>
                <p:nvPr/>
              </p:nvSpPr>
              <p:spPr bwMode="grayWhite">
                <a:xfrm>
                  <a:off x="1960" y="2563"/>
                  <a:ext cx="5" cy="115"/>
                </a:xfrm>
                <a:custGeom>
                  <a:avLst/>
                  <a:gdLst/>
                  <a:ahLst/>
                  <a:cxnLst>
                    <a:cxn ang="0">
                      <a:pos x="0" y="576"/>
                    </a:cxn>
                    <a:cxn ang="0">
                      <a:pos x="0" y="0"/>
                    </a:cxn>
                    <a:cxn ang="0">
                      <a:pos x="26" y="0"/>
                    </a:cxn>
                    <a:cxn ang="0">
                      <a:pos x="26" y="576"/>
                    </a:cxn>
                  </a:cxnLst>
                  <a:rect l="0" t="0" r="r" b="b"/>
                  <a:pathLst>
                    <a:path w="26" h="576">
                      <a:moveTo>
                        <a:pt x="0" y="576"/>
                      </a:moveTo>
                      <a:lnTo>
                        <a:pt x="0" y="0"/>
                      </a:lnTo>
                      <a:lnTo>
                        <a:pt x="26" y="0"/>
                      </a:lnTo>
                      <a:lnTo>
                        <a:pt x="26" y="576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05" name="Rectangle 261"/>
                <p:cNvSpPr>
                  <a:spLocks noChangeArrowheads="1"/>
                </p:cNvSpPr>
                <p:nvPr/>
              </p:nvSpPr>
              <p:spPr bwMode="grayWhite">
                <a:xfrm>
                  <a:off x="1966" y="2566"/>
                  <a:ext cx="6" cy="112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06" name="Freeform 262"/>
                <p:cNvSpPr>
                  <a:spLocks/>
                </p:cNvSpPr>
                <p:nvPr/>
              </p:nvSpPr>
              <p:spPr bwMode="grayWhite">
                <a:xfrm>
                  <a:off x="1966" y="2566"/>
                  <a:ext cx="6" cy="112"/>
                </a:xfrm>
                <a:custGeom>
                  <a:avLst/>
                  <a:gdLst/>
                  <a:ahLst/>
                  <a:cxnLst>
                    <a:cxn ang="0">
                      <a:pos x="0" y="560"/>
                    </a:cxn>
                    <a:cxn ang="0">
                      <a:pos x="0" y="0"/>
                    </a:cxn>
                    <a:cxn ang="0">
                      <a:pos x="27" y="0"/>
                    </a:cxn>
                    <a:cxn ang="0">
                      <a:pos x="27" y="560"/>
                    </a:cxn>
                  </a:cxnLst>
                  <a:rect l="0" t="0" r="r" b="b"/>
                  <a:pathLst>
                    <a:path w="27" h="560">
                      <a:moveTo>
                        <a:pt x="0" y="560"/>
                      </a:moveTo>
                      <a:lnTo>
                        <a:pt x="0" y="0"/>
                      </a:lnTo>
                      <a:lnTo>
                        <a:pt x="27" y="0"/>
                      </a:lnTo>
                      <a:lnTo>
                        <a:pt x="27" y="56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07" name="Rectangle 263"/>
                <p:cNvSpPr>
                  <a:spLocks noChangeArrowheads="1"/>
                </p:cNvSpPr>
                <p:nvPr/>
              </p:nvSpPr>
              <p:spPr bwMode="grayWhite">
                <a:xfrm>
                  <a:off x="1973" y="2567"/>
                  <a:ext cx="5" cy="111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08" name="Freeform 264"/>
                <p:cNvSpPr>
                  <a:spLocks/>
                </p:cNvSpPr>
                <p:nvPr/>
              </p:nvSpPr>
              <p:spPr bwMode="grayWhite">
                <a:xfrm>
                  <a:off x="1973" y="2567"/>
                  <a:ext cx="5" cy="111"/>
                </a:xfrm>
                <a:custGeom>
                  <a:avLst/>
                  <a:gdLst/>
                  <a:ahLst/>
                  <a:cxnLst>
                    <a:cxn ang="0">
                      <a:pos x="0" y="556"/>
                    </a:cxn>
                    <a:cxn ang="0">
                      <a:pos x="0" y="0"/>
                    </a:cxn>
                    <a:cxn ang="0">
                      <a:pos x="26" y="0"/>
                    </a:cxn>
                    <a:cxn ang="0">
                      <a:pos x="26" y="556"/>
                    </a:cxn>
                  </a:cxnLst>
                  <a:rect l="0" t="0" r="r" b="b"/>
                  <a:pathLst>
                    <a:path w="26" h="556">
                      <a:moveTo>
                        <a:pt x="0" y="556"/>
                      </a:moveTo>
                      <a:lnTo>
                        <a:pt x="0" y="0"/>
                      </a:lnTo>
                      <a:lnTo>
                        <a:pt x="26" y="0"/>
                      </a:lnTo>
                      <a:lnTo>
                        <a:pt x="26" y="556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09" name="Rectangle 265"/>
                <p:cNvSpPr>
                  <a:spLocks noChangeArrowheads="1"/>
                </p:cNvSpPr>
                <p:nvPr/>
              </p:nvSpPr>
              <p:spPr bwMode="grayWhite">
                <a:xfrm>
                  <a:off x="1979" y="2570"/>
                  <a:ext cx="5" cy="108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10" name="Freeform 266"/>
                <p:cNvSpPr>
                  <a:spLocks/>
                </p:cNvSpPr>
                <p:nvPr/>
              </p:nvSpPr>
              <p:spPr bwMode="grayWhite">
                <a:xfrm>
                  <a:off x="1979" y="2570"/>
                  <a:ext cx="5" cy="108"/>
                </a:xfrm>
                <a:custGeom>
                  <a:avLst/>
                  <a:gdLst/>
                  <a:ahLst/>
                  <a:cxnLst>
                    <a:cxn ang="0">
                      <a:pos x="0" y="538"/>
                    </a:cxn>
                    <a:cxn ang="0">
                      <a:pos x="0" y="0"/>
                    </a:cxn>
                    <a:cxn ang="0">
                      <a:pos x="26" y="0"/>
                    </a:cxn>
                    <a:cxn ang="0">
                      <a:pos x="26" y="538"/>
                    </a:cxn>
                  </a:cxnLst>
                  <a:rect l="0" t="0" r="r" b="b"/>
                  <a:pathLst>
                    <a:path w="26" h="538">
                      <a:moveTo>
                        <a:pt x="0" y="538"/>
                      </a:moveTo>
                      <a:lnTo>
                        <a:pt x="0" y="0"/>
                      </a:lnTo>
                      <a:lnTo>
                        <a:pt x="26" y="0"/>
                      </a:lnTo>
                      <a:lnTo>
                        <a:pt x="26" y="538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11" name="Rectangle 267"/>
                <p:cNvSpPr>
                  <a:spLocks noChangeArrowheads="1"/>
                </p:cNvSpPr>
                <p:nvPr/>
              </p:nvSpPr>
              <p:spPr bwMode="grayWhite">
                <a:xfrm>
                  <a:off x="1986" y="2572"/>
                  <a:ext cx="5" cy="106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12" name="Freeform 268"/>
                <p:cNvSpPr>
                  <a:spLocks/>
                </p:cNvSpPr>
                <p:nvPr/>
              </p:nvSpPr>
              <p:spPr bwMode="grayWhite">
                <a:xfrm>
                  <a:off x="1986" y="2572"/>
                  <a:ext cx="5" cy="106"/>
                </a:xfrm>
                <a:custGeom>
                  <a:avLst/>
                  <a:gdLst/>
                  <a:ahLst/>
                  <a:cxnLst>
                    <a:cxn ang="0">
                      <a:pos x="0" y="530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530"/>
                    </a:cxn>
                  </a:cxnLst>
                  <a:rect l="0" t="0" r="r" b="b"/>
                  <a:pathLst>
                    <a:path w="24" h="530">
                      <a:moveTo>
                        <a:pt x="0" y="530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53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13" name="Rectangle 269"/>
                <p:cNvSpPr>
                  <a:spLocks noChangeArrowheads="1"/>
                </p:cNvSpPr>
                <p:nvPr/>
              </p:nvSpPr>
              <p:spPr bwMode="grayWhite">
                <a:xfrm>
                  <a:off x="1993" y="2573"/>
                  <a:ext cx="5" cy="105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14" name="Freeform 270"/>
                <p:cNvSpPr>
                  <a:spLocks/>
                </p:cNvSpPr>
                <p:nvPr/>
              </p:nvSpPr>
              <p:spPr bwMode="grayWhite">
                <a:xfrm>
                  <a:off x="1993" y="2573"/>
                  <a:ext cx="5" cy="105"/>
                </a:xfrm>
                <a:custGeom>
                  <a:avLst/>
                  <a:gdLst/>
                  <a:ahLst/>
                  <a:cxnLst>
                    <a:cxn ang="0">
                      <a:pos x="0" y="526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526"/>
                    </a:cxn>
                  </a:cxnLst>
                  <a:rect l="0" t="0" r="r" b="b"/>
                  <a:pathLst>
                    <a:path w="24" h="526">
                      <a:moveTo>
                        <a:pt x="0" y="526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526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15" name="Rectangle 271"/>
                <p:cNvSpPr>
                  <a:spLocks noChangeArrowheads="1"/>
                </p:cNvSpPr>
                <p:nvPr/>
              </p:nvSpPr>
              <p:spPr bwMode="grayWhite">
                <a:xfrm>
                  <a:off x="1999" y="2573"/>
                  <a:ext cx="5" cy="105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16" name="Freeform 272"/>
                <p:cNvSpPr>
                  <a:spLocks/>
                </p:cNvSpPr>
                <p:nvPr/>
              </p:nvSpPr>
              <p:spPr bwMode="grayWhite">
                <a:xfrm>
                  <a:off x="1999" y="2573"/>
                  <a:ext cx="5" cy="105"/>
                </a:xfrm>
                <a:custGeom>
                  <a:avLst/>
                  <a:gdLst/>
                  <a:ahLst/>
                  <a:cxnLst>
                    <a:cxn ang="0">
                      <a:pos x="0" y="524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524"/>
                    </a:cxn>
                  </a:cxnLst>
                  <a:rect l="0" t="0" r="r" b="b"/>
                  <a:pathLst>
                    <a:path w="24" h="524">
                      <a:moveTo>
                        <a:pt x="0" y="524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524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17" name="Rectangle 273"/>
                <p:cNvSpPr>
                  <a:spLocks noChangeArrowheads="1"/>
                </p:cNvSpPr>
                <p:nvPr/>
              </p:nvSpPr>
              <p:spPr bwMode="grayWhite">
                <a:xfrm>
                  <a:off x="2006" y="2577"/>
                  <a:ext cx="4" cy="101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18" name="Freeform 274"/>
                <p:cNvSpPr>
                  <a:spLocks/>
                </p:cNvSpPr>
                <p:nvPr/>
              </p:nvSpPr>
              <p:spPr bwMode="grayWhite">
                <a:xfrm>
                  <a:off x="2006" y="2577"/>
                  <a:ext cx="4" cy="101"/>
                </a:xfrm>
                <a:custGeom>
                  <a:avLst/>
                  <a:gdLst/>
                  <a:ahLst/>
                  <a:cxnLst>
                    <a:cxn ang="0">
                      <a:pos x="0" y="506"/>
                    </a:cxn>
                    <a:cxn ang="0">
                      <a:pos x="0" y="0"/>
                    </a:cxn>
                    <a:cxn ang="0">
                      <a:pos x="23" y="0"/>
                    </a:cxn>
                    <a:cxn ang="0">
                      <a:pos x="23" y="506"/>
                    </a:cxn>
                  </a:cxnLst>
                  <a:rect l="0" t="0" r="r" b="b"/>
                  <a:pathLst>
                    <a:path w="23" h="506">
                      <a:moveTo>
                        <a:pt x="0" y="506"/>
                      </a:moveTo>
                      <a:lnTo>
                        <a:pt x="0" y="0"/>
                      </a:lnTo>
                      <a:lnTo>
                        <a:pt x="23" y="0"/>
                      </a:lnTo>
                      <a:lnTo>
                        <a:pt x="23" y="506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19" name="Rectangle 275"/>
                <p:cNvSpPr>
                  <a:spLocks noChangeArrowheads="1"/>
                </p:cNvSpPr>
                <p:nvPr/>
              </p:nvSpPr>
              <p:spPr bwMode="grayWhite">
                <a:xfrm>
                  <a:off x="2012" y="2577"/>
                  <a:ext cx="5" cy="101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20" name="Freeform 276"/>
                <p:cNvSpPr>
                  <a:spLocks/>
                </p:cNvSpPr>
                <p:nvPr/>
              </p:nvSpPr>
              <p:spPr bwMode="grayWhite">
                <a:xfrm>
                  <a:off x="2012" y="2577"/>
                  <a:ext cx="5" cy="101"/>
                </a:xfrm>
                <a:custGeom>
                  <a:avLst/>
                  <a:gdLst/>
                  <a:ahLst/>
                  <a:cxnLst>
                    <a:cxn ang="0">
                      <a:pos x="0" y="506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506"/>
                    </a:cxn>
                  </a:cxnLst>
                  <a:rect l="0" t="0" r="r" b="b"/>
                  <a:pathLst>
                    <a:path w="24" h="506">
                      <a:moveTo>
                        <a:pt x="0" y="506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506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21" name="Rectangle 277"/>
                <p:cNvSpPr>
                  <a:spLocks noChangeArrowheads="1"/>
                </p:cNvSpPr>
                <p:nvPr/>
              </p:nvSpPr>
              <p:spPr bwMode="grayWhite">
                <a:xfrm>
                  <a:off x="2019" y="2579"/>
                  <a:ext cx="4" cy="99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22" name="Freeform 278"/>
                <p:cNvSpPr>
                  <a:spLocks/>
                </p:cNvSpPr>
                <p:nvPr/>
              </p:nvSpPr>
              <p:spPr bwMode="grayWhite">
                <a:xfrm>
                  <a:off x="2019" y="2579"/>
                  <a:ext cx="4" cy="99"/>
                </a:xfrm>
                <a:custGeom>
                  <a:avLst/>
                  <a:gdLst/>
                  <a:ahLst/>
                  <a:cxnLst>
                    <a:cxn ang="0">
                      <a:pos x="0" y="494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494"/>
                    </a:cxn>
                  </a:cxnLst>
                  <a:rect l="0" t="0" r="r" b="b"/>
                  <a:pathLst>
                    <a:path w="24" h="494">
                      <a:moveTo>
                        <a:pt x="0" y="494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494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23" name="Rectangle 279"/>
                <p:cNvSpPr>
                  <a:spLocks noChangeArrowheads="1"/>
                </p:cNvSpPr>
                <p:nvPr/>
              </p:nvSpPr>
              <p:spPr bwMode="grayWhite">
                <a:xfrm>
                  <a:off x="2025" y="2580"/>
                  <a:ext cx="5" cy="98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24" name="Freeform 280"/>
                <p:cNvSpPr>
                  <a:spLocks/>
                </p:cNvSpPr>
                <p:nvPr/>
              </p:nvSpPr>
              <p:spPr bwMode="grayWhite">
                <a:xfrm>
                  <a:off x="2025" y="2580"/>
                  <a:ext cx="5" cy="98"/>
                </a:xfrm>
                <a:custGeom>
                  <a:avLst/>
                  <a:gdLst/>
                  <a:ahLst/>
                  <a:cxnLst>
                    <a:cxn ang="0">
                      <a:pos x="0" y="488"/>
                    </a:cxn>
                    <a:cxn ang="0">
                      <a:pos x="0" y="0"/>
                    </a:cxn>
                    <a:cxn ang="0">
                      <a:pos x="22" y="0"/>
                    </a:cxn>
                    <a:cxn ang="0">
                      <a:pos x="22" y="488"/>
                    </a:cxn>
                  </a:cxnLst>
                  <a:rect l="0" t="0" r="r" b="b"/>
                  <a:pathLst>
                    <a:path w="22" h="488">
                      <a:moveTo>
                        <a:pt x="0" y="488"/>
                      </a:moveTo>
                      <a:lnTo>
                        <a:pt x="0" y="0"/>
                      </a:lnTo>
                      <a:lnTo>
                        <a:pt x="22" y="0"/>
                      </a:lnTo>
                      <a:lnTo>
                        <a:pt x="22" y="488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25" name="Rectangle 281"/>
                <p:cNvSpPr>
                  <a:spLocks noChangeArrowheads="1"/>
                </p:cNvSpPr>
                <p:nvPr/>
              </p:nvSpPr>
              <p:spPr bwMode="grayWhite">
                <a:xfrm>
                  <a:off x="2032" y="2581"/>
                  <a:ext cx="4" cy="97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26" name="Freeform 282"/>
                <p:cNvSpPr>
                  <a:spLocks/>
                </p:cNvSpPr>
                <p:nvPr/>
              </p:nvSpPr>
              <p:spPr bwMode="grayWhite">
                <a:xfrm>
                  <a:off x="2032" y="2581"/>
                  <a:ext cx="4" cy="97"/>
                </a:xfrm>
                <a:custGeom>
                  <a:avLst/>
                  <a:gdLst/>
                  <a:ahLst/>
                  <a:cxnLst>
                    <a:cxn ang="0">
                      <a:pos x="0" y="486"/>
                    </a:cxn>
                    <a:cxn ang="0">
                      <a:pos x="0" y="0"/>
                    </a:cxn>
                    <a:cxn ang="0">
                      <a:pos x="23" y="0"/>
                    </a:cxn>
                    <a:cxn ang="0">
                      <a:pos x="23" y="486"/>
                    </a:cxn>
                  </a:cxnLst>
                  <a:rect l="0" t="0" r="r" b="b"/>
                  <a:pathLst>
                    <a:path w="23" h="486">
                      <a:moveTo>
                        <a:pt x="0" y="486"/>
                      </a:moveTo>
                      <a:lnTo>
                        <a:pt x="0" y="0"/>
                      </a:lnTo>
                      <a:lnTo>
                        <a:pt x="23" y="0"/>
                      </a:lnTo>
                      <a:lnTo>
                        <a:pt x="23" y="486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27" name="Rectangle 283"/>
                <p:cNvSpPr>
                  <a:spLocks noChangeArrowheads="1"/>
                </p:cNvSpPr>
                <p:nvPr/>
              </p:nvSpPr>
              <p:spPr bwMode="grayWhite">
                <a:xfrm>
                  <a:off x="2038" y="2583"/>
                  <a:ext cx="5" cy="95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28" name="Freeform 284"/>
                <p:cNvSpPr>
                  <a:spLocks/>
                </p:cNvSpPr>
                <p:nvPr/>
              </p:nvSpPr>
              <p:spPr bwMode="grayWhite">
                <a:xfrm>
                  <a:off x="2038" y="2583"/>
                  <a:ext cx="5" cy="95"/>
                </a:xfrm>
                <a:custGeom>
                  <a:avLst/>
                  <a:gdLst/>
                  <a:ahLst/>
                  <a:cxnLst>
                    <a:cxn ang="0">
                      <a:pos x="0" y="474"/>
                    </a:cxn>
                    <a:cxn ang="0">
                      <a:pos x="0" y="0"/>
                    </a:cxn>
                    <a:cxn ang="0">
                      <a:pos x="23" y="0"/>
                    </a:cxn>
                    <a:cxn ang="0">
                      <a:pos x="23" y="474"/>
                    </a:cxn>
                  </a:cxnLst>
                  <a:rect l="0" t="0" r="r" b="b"/>
                  <a:pathLst>
                    <a:path w="23" h="474">
                      <a:moveTo>
                        <a:pt x="0" y="474"/>
                      </a:moveTo>
                      <a:lnTo>
                        <a:pt x="0" y="0"/>
                      </a:lnTo>
                      <a:lnTo>
                        <a:pt x="23" y="0"/>
                      </a:lnTo>
                      <a:lnTo>
                        <a:pt x="23" y="474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29" name="Rectangle 285"/>
                <p:cNvSpPr>
                  <a:spLocks noChangeArrowheads="1"/>
                </p:cNvSpPr>
                <p:nvPr/>
              </p:nvSpPr>
              <p:spPr bwMode="grayWhite">
                <a:xfrm>
                  <a:off x="2045" y="2584"/>
                  <a:ext cx="4" cy="94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30" name="Freeform 286"/>
                <p:cNvSpPr>
                  <a:spLocks/>
                </p:cNvSpPr>
                <p:nvPr/>
              </p:nvSpPr>
              <p:spPr bwMode="grayWhite">
                <a:xfrm>
                  <a:off x="2045" y="2584"/>
                  <a:ext cx="4" cy="94"/>
                </a:xfrm>
                <a:custGeom>
                  <a:avLst/>
                  <a:gdLst/>
                  <a:ahLst/>
                  <a:cxnLst>
                    <a:cxn ang="0">
                      <a:pos x="0" y="468"/>
                    </a:cxn>
                    <a:cxn ang="0">
                      <a:pos x="0" y="0"/>
                    </a:cxn>
                    <a:cxn ang="0">
                      <a:pos x="23" y="0"/>
                    </a:cxn>
                    <a:cxn ang="0">
                      <a:pos x="23" y="468"/>
                    </a:cxn>
                  </a:cxnLst>
                  <a:rect l="0" t="0" r="r" b="b"/>
                  <a:pathLst>
                    <a:path w="23" h="468">
                      <a:moveTo>
                        <a:pt x="0" y="468"/>
                      </a:moveTo>
                      <a:lnTo>
                        <a:pt x="0" y="0"/>
                      </a:lnTo>
                      <a:lnTo>
                        <a:pt x="23" y="0"/>
                      </a:lnTo>
                      <a:lnTo>
                        <a:pt x="23" y="468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31" name="Rectangle 287"/>
                <p:cNvSpPr>
                  <a:spLocks noChangeArrowheads="1"/>
                </p:cNvSpPr>
                <p:nvPr/>
              </p:nvSpPr>
              <p:spPr bwMode="grayWhite">
                <a:xfrm>
                  <a:off x="2051" y="2585"/>
                  <a:ext cx="5" cy="93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32" name="Freeform 288"/>
                <p:cNvSpPr>
                  <a:spLocks/>
                </p:cNvSpPr>
                <p:nvPr/>
              </p:nvSpPr>
              <p:spPr bwMode="grayWhite">
                <a:xfrm>
                  <a:off x="2051" y="2585"/>
                  <a:ext cx="5" cy="93"/>
                </a:xfrm>
                <a:custGeom>
                  <a:avLst/>
                  <a:gdLst/>
                  <a:ahLst/>
                  <a:cxnLst>
                    <a:cxn ang="0">
                      <a:pos x="0" y="462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462"/>
                    </a:cxn>
                  </a:cxnLst>
                  <a:rect l="0" t="0" r="r" b="b"/>
                  <a:pathLst>
                    <a:path w="24" h="462">
                      <a:moveTo>
                        <a:pt x="0" y="462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462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33" name="Rectangle 289"/>
                <p:cNvSpPr>
                  <a:spLocks noChangeArrowheads="1"/>
                </p:cNvSpPr>
                <p:nvPr/>
              </p:nvSpPr>
              <p:spPr bwMode="grayWhite">
                <a:xfrm>
                  <a:off x="2058" y="2585"/>
                  <a:ext cx="4" cy="93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34" name="Freeform 290"/>
                <p:cNvSpPr>
                  <a:spLocks/>
                </p:cNvSpPr>
                <p:nvPr/>
              </p:nvSpPr>
              <p:spPr bwMode="grayWhite">
                <a:xfrm>
                  <a:off x="2058" y="2585"/>
                  <a:ext cx="4" cy="93"/>
                </a:xfrm>
                <a:custGeom>
                  <a:avLst/>
                  <a:gdLst/>
                  <a:ahLst/>
                  <a:cxnLst>
                    <a:cxn ang="0">
                      <a:pos x="0" y="462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462"/>
                    </a:cxn>
                  </a:cxnLst>
                  <a:rect l="0" t="0" r="r" b="b"/>
                  <a:pathLst>
                    <a:path w="24" h="462">
                      <a:moveTo>
                        <a:pt x="0" y="462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462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35" name="Rectangle 291"/>
                <p:cNvSpPr>
                  <a:spLocks noChangeArrowheads="1"/>
                </p:cNvSpPr>
                <p:nvPr/>
              </p:nvSpPr>
              <p:spPr bwMode="grayWhite">
                <a:xfrm>
                  <a:off x="2064" y="2586"/>
                  <a:ext cx="5" cy="92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36" name="Freeform 292"/>
                <p:cNvSpPr>
                  <a:spLocks/>
                </p:cNvSpPr>
                <p:nvPr/>
              </p:nvSpPr>
              <p:spPr bwMode="grayWhite">
                <a:xfrm>
                  <a:off x="2064" y="2586"/>
                  <a:ext cx="5" cy="92"/>
                </a:xfrm>
                <a:custGeom>
                  <a:avLst/>
                  <a:gdLst/>
                  <a:ahLst/>
                  <a:cxnLst>
                    <a:cxn ang="0">
                      <a:pos x="0" y="459"/>
                    </a:cxn>
                    <a:cxn ang="0">
                      <a:pos x="0" y="0"/>
                    </a:cxn>
                    <a:cxn ang="0">
                      <a:pos x="27" y="0"/>
                    </a:cxn>
                    <a:cxn ang="0">
                      <a:pos x="27" y="459"/>
                    </a:cxn>
                  </a:cxnLst>
                  <a:rect l="0" t="0" r="r" b="b"/>
                  <a:pathLst>
                    <a:path w="27" h="459">
                      <a:moveTo>
                        <a:pt x="0" y="459"/>
                      </a:moveTo>
                      <a:lnTo>
                        <a:pt x="0" y="0"/>
                      </a:lnTo>
                      <a:lnTo>
                        <a:pt x="27" y="0"/>
                      </a:lnTo>
                      <a:lnTo>
                        <a:pt x="27" y="459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37" name="Rectangle 293"/>
                <p:cNvSpPr>
                  <a:spLocks noChangeArrowheads="1"/>
                </p:cNvSpPr>
                <p:nvPr/>
              </p:nvSpPr>
              <p:spPr bwMode="grayWhite">
                <a:xfrm>
                  <a:off x="2071" y="2587"/>
                  <a:ext cx="5" cy="91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38" name="Freeform 294"/>
                <p:cNvSpPr>
                  <a:spLocks/>
                </p:cNvSpPr>
                <p:nvPr/>
              </p:nvSpPr>
              <p:spPr bwMode="grayWhite">
                <a:xfrm>
                  <a:off x="2071" y="2587"/>
                  <a:ext cx="5" cy="91"/>
                </a:xfrm>
                <a:custGeom>
                  <a:avLst/>
                  <a:gdLst/>
                  <a:ahLst/>
                  <a:cxnLst>
                    <a:cxn ang="0">
                      <a:pos x="0" y="456"/>
                    </a:cxn>
                    <a:cxn ang="0">
                      <a:pos x="0" y="0"/>
                    </a:cxn>
                    <a:cxn ang="0">
                      <a:pos x="26" y="0"/>
                    </a:cxn>
                    <a:cxn ang="0">
                      <a:pos x="26" y="456"/>
                    </a:cxn>
                  </a:cxnLst>
                  <a:rect l="0" t="0" r="r" b="b"/>
                  <a:pathLst>
                    <a:path w="26" h="456">
                      <a:moveTo>
                        <a:pt x="0" y="456"/>
                      </a:moveTo>
                      <a:lnTo>
                        <a:pt x="0" y="0"/>
                      </a:lnTo>
                      <a:lnTo>
                        <a:pt x="26" y="0"/>
                      </a:lnTo>
                      <a:lnTo>
                        <a:pt x="26" y="456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39" name="Rectangle 295"/>
                <p:cNvSpPr>
                  <a:spLocks noChangeArrowheads="1"/>
                </p:cNvSpPr>
                <p:nvPr/>
              </p:nvSpPr>
              <p:spPr bwMode="grayWhite">
                <a:xfrm>
                  <a:off x="2077" y="2588"/>
                  <a:ext cx="5" cy="90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40" name="Freeform 296"/>
                <p:cNvSpPr>
                  <a:spLocks/>
                </p:cNvSpPr>
                <p:nvPr/>
              </p:nvSpPr>
              <p:spPr bwMode="grayWhite">
                <a:xfrm>
                  <a:off x="2077" y="2588"/>
                  <a:ext cx="5" cy="90"/>
                </a:xfrm>
                <a:custGeom>
                  <a:avLst/>
                  <a:gdLst/>
                  <a:ahLst/>
                  <a:cxnLst>
                    <a:cxn ang="0">
                      <a:pos x="0" y="447"/>
                    </a:cxn>
                    <a:cxn ang="0">
                      <a:pos x="0" y="0"/>
                    </a:cxn>
                    <a:cxn ang="0">
                      <a:pos x="26" y="0"/>
                    </a:cxn>
                    <a:cxn ang="0">
                      <a:pos x="26" y="447"/>
                    </a:cxn>
                  </a:cxnLst>
                  <a:rect l="0" t="0" r="r" b="b"/>
                  <a:pathLst>
                    <a:path w="26" h="447">
                      <a:moveTo>
                        <a:pt x="0" y="447"/>
                      </a:moveTo>
                      <a:lnTo>
                        <a:pt x="0" y="0"/>
                      </a:lnTo>
                      <a:lnTo>
                        <a:pt x="26" y="0"/>
                      </a:lnTo>
                      <a:lnTo>
                        <a:pt x="26" y="447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41" name="Rectangle 297"/>
                <p:cNvSpPr>
                  <a:spLocks noChangeArrowheads="1"/>
                </p:cNvSpPr>
                <p:nvPr/>
              </p:nvSpPr>
              <p:spPr bwMode="grayWhite">
                <a:xfrm>
                  <a:off x="2083" y="2590"/>
                  <a:ext cx="6" cy="88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42" name="Freeform 298"/>
                <p:cNvSpPr>
                  <a:spLocks/>
                </p:cNvSpPr>
                <p:nvPr/>
              </p:nvSpPr>
              <p:spPr bwMode="grayWhite">
                <a:xfrm>
                  <a:off x="2083" y="2590"/>
                  <a:ext cx="6" cy="88"/>
                </a:xfrm>
                <a:custGeom>
                  <a:avLst/>
                  <a:gdLst/>
                  <a:ahLst/>
                  <a:cxnLst>
                    <a:cxn ang="0">
                      <a:pos x="0" y="439"/>
                    </a:cxn>
                    <a:cxn ang="0">
                      <a:pos x="0" y="0"/>
                    </a:cxn>
                    <a:cxn ang="0">
                      <a:pos x="28" y="0"/>
                    </a:cxn>
                    <a:cxn ang="0">
                      <a:pos x="28" y="439"/>
                    </a:cxn>
                  </a:cxnLst>
                  <a:rect l="0" t="0" r="r" b="b"/>
                  <a:pathLst>
                    <a:path w="28" h="439">
                      <a:moveTo>
                        <a:pt x="0" y="439"/>
                      </a:moveTo>
                      <a:lnTo>
                        <a:pt x="0" y="0"/>
                      </a:lnTo>
                      <a:lnTo>
                        <a:pt x="28" y="0"/>
                      </a:lnTo>
                      <a:lnTo>
                        <a:pt x="28" y="439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43" name="Rectangle 299"/>
                <p:cNvSpPr>
                  <a:spLocks noChangeArrowheads="1"/>
                </p:cNvSpPr>
                <p:nvPr/>
              </p:nvSpPr>
              <p:spPr bwMode="grayWhite">
                <a:xfrm>
                  <a:off x="2091" y="2591"/>
                  <a:ext cx="4" cy="87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44" name="Freeform 300"/>
                <p:cNvSpPr>
                  <a:spLocks/>
                </p:cNvSpPr>
                <p:nvPr/>
              </p:nvSpPr>
              <p:spPr bwMode="grayWhite">
                <a:xfrm>
                  <a:off x="2091" y="2591"/>
                  <a:ext cx="4" cy="87"/>
                </a:xfrm>
                <a:custGeom>
                  <a:avLst/>
                  <a:gdLst/>
                  <a:ahLst/>
                  <a:cxnLst>
                    <a:cxn ang="0">
                      <a:pos x="0" y="435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435"/>
                    </a:cxn>
                  </a:cxnLst>
                  <a:rect l="0" t="0" r="r" b="b"/>
                  <a:pathLst>
                    <a:path w="24" h="435">
                      <a:moveTo>
                        <a:pt x="0" y="435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435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45" name="Rectangle 301"/>
                <p:cNvSpPr>
                  <a:spLocks noChangeArrowheads="1"/>
                </p:cNvSpPr>
                <p:nvPr/>
              </p:nvSpPr>
              <p:spPr bwMode="grayWhite">
                <a:xfrm>
                  <a:off x="2097" y="2591"/>
                  <a:ext cx="5" cy="87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46" name="Freeform 302"/>
                <p:cNvSpPr>
                  <a:spLocks/>
                </p:cNvSpPr>
                <p:nvPr/>
              </p:nvSpPr>
              <p:spPr bwMode="grayWhite">
                <a:xfrm>
                  <a:off x="2097" y="2591"/>
                  <a:ext cx="5" cy="87"/>
                </a:xfrm>
                <a:custGeom>
                  <a:avLst/>
                  <a:gdLst/>
                  <a:ahLst/>
                  <a:cxnLst>
                    <a:cxn ang="0">
                      <a:pos x="0" y="435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435"/>
                    </a:cxn>
                  </a:cxnLst>
                  <a:rect l="0" t="0" r="r" b="b"/>
                  <a:pathLst>
                    <a:path w="24" h="435">
                      <a:moveTo>
                        <a:pt x="0" y="435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435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47" name="Rectangle 303"/>
                <p:cNvSpPr>
                  <a:spLocks noChangeArrowheads="1"/>
                </p:cNvSpPr>
                <p:nvPr/>
              </p:nvSpPr>
              <p:spPr bwMode="grayWhite">
                <a:xfrm>
                  <a:off x="2104" y="2591"/>
                  <a:ext cx="4" cy="87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48" name="Freeform 304"/>
                <p:cNvSpPr>
                  <a:spLocks/>
                </p:cNvSpPr>
                <p:nvPr/>
              </p:nvSpPr>
              <p:spPr bwMode="grayWhite">
                <a:xfrm>
                  <a:off x="2104" y="2591"/>
                  <a:ext cx="4" cy="87"/>
                </a:xfrm>
                <a:custGeom>
                  <a:avLst/>
                  <a:gdLst/>
                  <a:ahLst/>
                  <a:cxnLst>
                    <a:cxn ang="0">
                      <a:pos x="0" y="433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433"/>
                    </a:cxn>
                  </a:cxnLst>
                  <a:rect l="0" t="0" r="r" b="b"/>
                  <a:pathLst>
                    <a:path w="24" h="433">
                      <a:moveTo>
                        <a:pt x="0" y="433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433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49" name="Rectangle 305"/>
                <p:cNvSpPr>
                  <a:spLocks noChangeArrowheads="1"/>
                </p:cNvSpPr>
                <p:nvPr/>
              </p:nvSpPr>
              <p:spPr bwMode="grayWhite">
                <a:xfrm>
                  <a:off x="2110" y="2593"/>
                  <a:ext cx="5" cy="85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50" name="Freeform 306"/>
                <p:cNvSpPr>
                  <a:spLocks/>
                </p:cNvSpPr>
                <p:nvPr/>
              </p:nvSpPr>
              <p:spPr bwMode="grayWhite">
                <a:xfrm>
                  <a:off x="2110" y="2593"/>
                  <a:ext cx="5" cy="85"/>
                </a:xfrm>
                <a:custGeom>
                  <a:avLst/>
                  <a:gdLst/>
                  <a:ahLst/>
                  <a:cxnLst>
                    <a:cxn ang="0">
                      <a:pos x="0" y="423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423"/>
                    </a:cxn>
                  </a:cxnLst>
                  <a:rect l="0" t="0" r="r" b="b"/>
                  <a:pathLst>
                    <a:path w="24" h="423">
                      <a:moveTo>
                        <a:pt x="0" y="423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423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51" name="Rectangle 307"/>
                <p:cNvSpPr>
                  <a:spLocks noChangeArrowheads="1"/>
                </p:cNvSpPr>
                <p:nvPr/>
              </p:nvSpPr>
              <p:spPr bwMode="grayWhite">
                <a:xfrm>
                  <a:off x="2116" y="2594"/>
                  <a:ext cx="5" cy="84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52" name="Freeform 308"/>
                <p:cNvSpPr>
                  <a:spLocks/>
                </p:cNvSpPr>
                <p:nvPr/>
              </p:nvSpPr>
              <p:spPr bwMode="grayWhite">
                <a:xfrm>
                  <a:off x="2116" y="2594"/>
                  <a:ext cx="5" cy="84"/>
                </a:xfrm>
                <a:custGeom>
                  <a:avLst/>
                  <a:gdLst/>
                  <a:ahLst/>
                  <a:cxnLst>
                    <a:cxn ang="0">
                      <a:pos x="0" y="421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421"/>
                    </a:cxn>
                  </a:cxnLst>
                  <a:rect l="0" t="0" r="r" b="b"/>
                  <a:pathLst>
                    <a:path w="24" h="421">
                      <a:moveTo>
                        <a:pt x="0" y="421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421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53" name="Rectangle 309"/>
                <p:cNvSpPr>
                  <a:spLocks noChangeArrowheads="1"/>
                </p:cNvSpPr>
                <p:nvPr/>
              </p:nvSpPr>
              <p:spPr bwMode="grayWhite">
                <a:xfrm>
                  <a:off x="2123" y="2594"/>
                  <a:ext cx="5" cy="84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54" name="Freeform 310"/>
                <p:cNvSpPr>
                  <a:spLocks/>
                </p:cNvSpPr>
                <p:nvPr/>
              </p:nvSpPr>
              <p:spPr bwMode="grayWhite">
                <a:xfrm>
                  <a:off x="2123" y="2594"/>
                  <a:ext cx="5" cy="84"/>
                </a:xfrm>
                <a:custGeom>
                  <a:avLst/>
                  <a:gdLst/>
                  <a:ahLst/>
                  <a:cxnLst>
                    <a:cxn ang="0">
                      <a:pos x="0" y="417"/>
                    </a:cxn>
                    <a:cxn ang="0">
                      <a:pos x="0" y="0"/>
                    </a:cxn>
                    <a:cxn ang="0">
                      <a:pos x="23" y="0"/>
                    </a:cxn>
                    <a:cxn ang="0">
                      <a:pos x="23" y="417"/>
                    </a:cxn>
                  </a:cxnLst>
                  <a:rect l="0" t="0" r="r" b="b"/>
                  <a:pathLst>
                    <a:path w="23" h="417">
                      <a:moveTo>
                        <a:pt x="0" y="417"/>
                      </a:moveTo>
                      <a:lnTo>
                        <a:pt x="0" y="0"/>
                      </a:lnTo>
                      <a:lnTo>
                        <a:pt x="23" y="0"/>
                      </a:lnTo>
                      <a:lnTo>
                        <a:pt x="23" y="417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55" name="Rectangle 311"/>
                <p:cNvSpPr>
                  <a:spLocks noChangeArrowheads="1"/>
                </p:cNvSpPr>
                <p:nvPr/>
              </p:nvSpPr>
              <p:spPr bwMode="grayWhite">
                <a:xfrm>
                  <a:off x="2129" y="2596"/>
                  <a:ext cx="5" cy="82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56" name="Freeform 312"/>
                <p:cNvSpPr>
                  <a:spLocks/>
                </p:cNvSpPr>
                <p:nvPr/>
              </p:nvSpPr>
              <p:spPr bwMode="grayWhite">
                <a:xfrm>
                  <a:off x="2129" y="2596"/>
                  <a:ext cx="5" cy="82"/>
                </a:xfrm>
                <a:custGeom>
                  <a:avLst/>
                  <a:gdLst/>
                  <a:ahLst/>
                  <a:cxnLst>
                    <a:cxn ang="0">
                      <a:pos x="0" y="407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407"/>
                    </a:cxn>
                  </a:cxnLst>
                  <a:rect l="0" t="0" r="r" b="b"/>
                  <a:pathLst>
                    <a:path w="24" h="407">
                      <a:moveTo>
                        <a:pt x="0" y="407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407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57" name="Rectangle 313"/>
                <p:cNvSpPr>
                  <a:spLocks noChangeArrowheads="1"/>
                </p:cNvSpPr>
                <p:nvPr/>
              </p:nvSpPr>
              <p:spPr bwMode="grayWhite">
                <a:xfrm>
                  <a:off x="2136" y="2596"/>
                  <a:ext cx="5" cy="82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58" name="Freeform 314"/>
                <p:cNvSpPr>
                  <a:spLocks/>
                </p:cNvSpPr>
                <p:nvPr/>
              </p:nvSpPr>
              <p:spPr bwMode="grayWhite">
                <a:xfrm>
                  <a:off x="2136" y="2596"/>
                  <a:ext cx="5" cy="82"/>
                </a:xfrm>
                <a:custGeom>
                  <a:avLst/>
                  <a:gdLst/>
                  <a:ahLst/>
                  <a:cxnLst>
                    <a:cxn ang="0">
                      <a:pos x="0" y="407"/>
                    </a:cxn>
                    <a:cxn ang="0">
                      <a:pos x="0" y="0"/>
                    </a:cxn>
                    <a:cxn ang="0">
                      <a:pos x="23" y="0"/>
                    </a:cxn>
                    <a:cxn ang="0">
                      <a:pos x="23" y="407"/>
                    </a:cxn>
                  </a:cxnLst>
                  <a:rect l="0" t="0" r="r" b="b"/>
                  <a:pathLst>
                    <a:path w="23" h="407">
                      <a:moveTo>
                        <a:pt x="0" y="407"/>
                      </a:moveTo>
                      <a:lnTo>
                        <a:pt x="0" y="0"/>
                      </a:lnTo>
                      <a:lnTo>
                        <a:pt x="23" y="0"/>
                      </a:lnTo>
                      <a:lnTo>
                        <a:pt x="23" y="407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59" name="Rectangle 315"/>
                <p:cNvSpPr>
                  <a:spLocks noChangeArrowheads="1"/>
                </p:cNvSpPr>
                <p:nvPr/>
              </p:nvSpPr>
              <p:spPr bwMode="grayWhite">
                <a:xfrm>
                  <a:off x="2143" y="2598"/>
                  <a:ext cx="4" cy="80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60" name="Freeform 316"/>
                <p:cNvSpPr>
                  <a:spLocks/>
                </p:cNvSpPr>
                <p:nvPr/>
              </p:nvSpPr>
              <p:spPr bwMode="grayWhite">
                <a:xfrm>
                  <a:off x="2143" y="2598"/>
                  <a:ext cx="4" cy="80"/>
                </a:xfrm>
                <a:custGeom>
                  <a:avLst/>
                  <a:gdLst/>
                  <a:ahLst/>
                  <a:cxnLst>
                    <a:cxn ang="0">
                      <a:pos x="0" y="401"/>
                    </a:cxn>
                    <a:cxn ang="0">
                      <a:pos x="0" y="0"/>
                    </a:cxn>
                    <a:cxn ang="0">
                      <a:pos x="22" y="0"/>
                    </a:cxn>
                    <a:cxn ang="0">
                      <a:pos x="22" y="401"/>
                    </a:cxn>
                  </a:cxnLst>
                  <a:rect l="0" t="0" r="r" b="b"/>
                  <a:pathLst>
                    <a:path w="22" h="401">
                      <a:moveTo>
                        <a:pt x="0" y="401"/>
                      </a:moveTo>
                      <a:lnTo>
                        <a:pt x="0" y="0"/>
                      </a:lnTo>
                      <a:lnTo>
                        <a:pt x="22" y="0"/>
                      </a:lnTo>
                      <a:lnTo>
                        <a:pt x="22" y="401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61" name="Rectangle 317"/>
                <p:cNvSpPr>
                  <a:spLocks noChangeArrowheads="1"/>
                </p:cNvSpPr>
                <p:nvPr/>
              </p:nvSpPr>
              <p:spPr bwMode="grayWhite">
                <a:xfrm>
                  <a:off x="2149" y="2598"/>
                  <a:ext cx="5" cy="80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62" name="Freeform 318"/>
                <p:cNvSpPr>
                  <a:spLocks/>
                </p:cNvSpPr>
                <p:nvPr/>
              </p:nvSpPr>
              <p:spPr bwMode="grayWhite">
                <a:xfrm>
                  <a:off x="2149" y="2598"/>
                  <a:ext cx="5" cy="80"/>
                </a:xfrm>
                <a:custGeom>
                  <a:avLst/>
                  <a:gdLst/>
                  <a:ahLst/>
                  <a:cxnLst>
                    <a:cxn ang="0">
                      <a:pos x="0" y="397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397"/>
                    </a:cxn>
                  </a:cxnLst>
                  <a:rect l="0" t="0" r="r" b="b"/>
                  <a:pathLst>
                    <a:path w="24" h="397">
                      <a:moveTo>
                        <a:pt x="0" y="397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397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63" name="Rectangle 319"/>
                <p:cNvSpPr>
                  <a:spLocks noChangeArrowheads="1"/>
                </p:cNvSpPr>
                <p:nvPr/>
              </p:nvSpPr>
              <p:spPr bwMode="grayWhite">
                <a:xfrm>
                  <a:off x="2155" y="2600"/>
                  <a:ext cx="5" cy="78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64" name="Freeform 320"/>
                <p:cNvSpPr>
                  <a:spLocks/>
                </p:cNvSpPr>
                <p:nvPr/>
              </p:nvSpPr>
              <p:spPr bwMode="grayWhite">
                <a:xfrm>
                  <a:off x="2155" y="2600"/>
                  <a:ext cx="5" cy="78"/>
                </a:xfrm>
                <a:custGeom>
                  <a:avLst/>
                  <a:gdLst/>
                  <a:ahLst/>
                  <a:cxnLst>
                    <a:cxn ang="0">
                      <a:pos x="0" y="389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389"/>
                    </a:cxn>
                  </a:cxnLst>
                  <a:rect l="0" t="0" r="r" b="b"/>
                  <a:pathLst>
                    <a:path w="24" h="389">
                      <a:moveTo>
                        <a:pt x="0" y="389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389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65" name="Rectangle 321"/>
                <p:cNvSpPr>
                  <a:spLocks noChangeArrowheads="1"/>
                </p:cNvSpPr>
                <p:nvPr/>
              </p:nvSpPr>
              <p:spPr bwMode="grayWhite">
                <a:xfrm>
                  <a:off x="2162" y="2602"/>
                  <a:ext cx="5" cy="76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66" name="Freeform 322"/>
                <p:cNvSpPr>
                  <a:spLocks/>
                </p:cNvSpPr>
                <p:nvPr/>
              </p:nvSpPr>
              <p:spPr bwMode="grayWhite">
                <a:xfrm>
                  <a:off x="2162" y="2602"/>
                  <a:ext cx="5" cy="76"/>
                </a:xfrm>
                <a:custGeom>
                  <a:avLst/>
                  <a:gdLst/>
                  <a:ahLst/>
                  <a:cxnLst>
                    <a:cxn ang="0">
                      <a:pos x="0" y="377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377"/>
                    </a:cxn>
                  </a:cxnLst>
                  <a:rect l="0" t="0" r="r" b="b"/>
                  <a:pathLst>
                    <a:path w="24" h="377">
                      <a:moveTo>
                        <a:pt x="0" y="377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377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67" name="Rectangle 323"/>
                <p:cNvSpPr>
                  <a:spLocks noChangeArrowheads="1"/>
                </p:cNvSpPr>
                <p:nvPr/>
              </p:nvSpPr>
              <p:spPr bwMode="grayWhite">
                <a:xfrm>
                  <a:off x="2168" y="2606"/>
                  <a:ext cx="6" cy="72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68" name="Freeform 324"/>
                <p:cNvSpPr>
                  <a:spLocks/>
                </p:cNvSpPr>
                <p:nvPr/>
              </p:nvSpPr>
              <p:spPr bwMode="grayWhite">
                <a:xfrm>
                  <a:off x="2168" y="2606"/>
                  <a:ext cx="6" cy="72"/>
                </a:xfrm>
                <a:custGeom>
                  <a:avLst/>
                  <a:gdLst/>
                  <a:ahLst/>
                  <a:cxnLst>
                    <a:cxn ang="0">
                      <a:pos x="0" y="359"/>
                    </a:cxn>
                    <a:cxn ang="0">
                      <a:pos x="0" y="0"/>
                    </a:cxn>
                    <a:cxn ang="0">
                      <a:pos x="26" y="0"/>
                    </a:cxn>
                    <a:cxn ang="0">
                      <a:pos x="26" y="359"/>
                    </a:cxn>
                  </a:cxnLst>
                  <a:rect l="0" t="0" r="r" b="b"/>
                  <a:pathLst>
                    <a:path w="26" h="359">
                      <a:moveTo>
                        <a:pt x="0" y="359"/>
                      </a:moveTo>
                      <a:lnTo>
                        <a:pt x="0" y="0"/>
                      </a:lnTo>
                      <a:lnTo>
                        <a:pt x="26" y="0"/>
                      </a:lnTo>
                      <a:lnTo>
                        <a:pt x="26" y="359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69" name="Rectangle 325"/>
                <p:cNvSpPr>
                  <a:spLocks noChangeArrowheads="1"/>
                </p:cNvSpPr>
                <p:nvPr/>
              </p:nvSpPr>
              <p:spPr bwMode="grayWhite">
                <a:xfrm>
                  <a:off x="2175" y="2608"/>
                  <a:ext cx="5" cy="70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70" name="Freeform 326"/>
                <p:cNvSpPr>
                  <a:spLocks/>
                </p:cNvSpPr>
                <p:nvPr/>
              </p:nvSpPr>
              <p:spPr bwMode="grayWhite">
                <a:xfrm>
                  <a:off x="2175" y="2608"/>
                  <a:ext cx="5" cy="70"/>
                </a:xfrm>
                <a:custGeom>
                  <a:avLst/>
                  <a:gdLst/>
                  <a:ahLst/>
                  <a:cxnLst>
                    <a:cxn ang="0">
                      <a:pos x="0" y="350"/>
                    </a:cxn>
                    <a:cxn ang="0">
                      <a:pos x="0" y="0"/>
                    </a:cxn>
                    <a:cxn ang="0">
                      <a:pos x="26" y="0"/>
                    </a:cxn>
                    <a:cxn ang="0">
                      <a:pos x="26" y="350"/>
                    </a:cxn>
                  </a:cxnLst>
                  <a:rect l="0" t="0" r="r" b="b"/>
                  <a:pathLst>
                    <a:path w="26" h="350">
                      <a:moveTo>
                        <a:pt x="0" y="350"/>
                      </a:moveTo>
                      <a:lnTo>
                        <a:pt x="0" y="0"/>
                      </a:lnTo>
                      <a:lnTo>
                        <a:pt x="26" y="0"/>
                      </a:lnTo>
                      <a:lnTo>
                        <a:pt x="26" y="35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71" name="Rectangle 327"/>
                <p:cNvSpPr>
                  <a:spLocks noChangeArrowheads="1"/>
                </p:cNvSpPr>
                <p:nvPr/>
              </p:nvSpPr>
              <p:spPr bwMode="grayWhite">
                <a:xfrm>
                  <a:off x="2181" y="2608"/>
                  <a:ext cx="6" cy="70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72" name="Freeform 328"/>
                <p:cNvSpPr>
                  <a:spLocks/>
                </p:cNvSpPr>
                <p:nvPr/>
              </p:nvSpPr>
              <p:spPr bwMode="grayWhite">
                <a:xfrm>
                  <a:off x="2181" y="2608"/>
                  <a:ext cx="6" cy="70"/>
                </a:xfrm>
                <a:custGeom>
                  <a:avLst/>
                  <a:gdLst/>
                  <a:ahLst/>
                  <a:cxnLst>
                    <a:cxn ang="0">
                      <a:pos x="0" y="347"/>
                    </a:cxn>
                    <a:cxn ang="0">
                      <a:pos x="0" y="0"/>
                    </a:cxn>
                    <a:cxn ang="0">
                      <a:pos x="27" y="0"/>
                    </a:cxn>
                    <a:cxn ang="0">
                      <a:pos x="27" y="347"/>
                    </a:cxn>
                  </a:cxnLst>
                  <a:rect l="0" t="0" r="r" b="b"/>
                  <a:pathLst>
                    <a:path w="27" h="347">
                      <a:moveTo>
                        <a:pt x="0" y="347"/>
                      </a:moveTo>
                      <a:lnTo>
                        <a:pt x="0" y="0"/>
                      </a:lnTo>
                      <a:lnTo>
                        <a:pt x="27" y="0"/>
                      </a:lnTo>
                      <a:lnTo>
                        <a:pt x="27" y="347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73" name="Rectangle 329"/>
                <p:cNvSpPr>
                  <a:spLocks noChangeArrowheads="1"/>
                </p:cNvSpPr>
                <p:nvPr/>
              </p:nvSpPr>
              <p:spPr bwMode="grayWhite">
                <a:xfrm>
                  <a:off x="2188" y="2611"/>
                  <a:ext cx="5" cy="67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74" name="Freeform 330"/>
                <p:cNvSpPr>
                  <a:spLocks/>
                </p:cNvSpPr>
                <p:nvPr/>
              </p:nvSpPr>
              <p:spPr bwMode="grayWhite">
                <a:xfrm>
                  <a:off x="2188" y="2611"/>
                  <a:ext cx="5" cy="67"/>
                </a:xfrm>
                <a:custGeom>
                  <a:avLst/>
                  <a:gdLst/>
                  <a:ahLst/>
                  <a:cxnLst>
                    <a:cxn ang="0">
                      <a:pos x="0" y="335"/>
                    </a:cxn>
                    <a:cxn ang="0">
                      <a:pos x="0" y="0"/>
                    </a:cxn>
                    <a:cxn ang="0">
                      <a:pos x="26" y="0"/>
                    </a:cxn>
                    <a:cxn ang="0">
                      <a:pos x="26" y="335"/>
                    </a:cxn>
                  </a:cxnLst>
                  <a:rect l="0" t="0" r="r" b="b"/>
                  <a:pathLst>
                    <a:path w="26" h="335">
                      <a:moveTo>
                        <a:pt x="0" y="335"/>
                      </a:moveTo>
                      <a:lnTo>
                        <a:pt x="0" y="0"/>
                      </a:lnTo>
                      <a:lnTo>
                        <a:pt x="26" y="0"/>
                      </a:lnTo>
                      <a:lnTo>
                        <a:pt x="26" y="335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75" name="Rectangle 331"/>
                <p:cNvSpPr>
                  <a:spLocks noChangeArrowheads="1"/>
                </p:cNvSpPr>
                <p:nvPr/>
              </p:nvSpPr>
              <p:spPr bwMode="grayWhite">
                <a:xfrm>
                  <a:off x="2195" y="2611"/>
                  <a:ext cx="5" cy="67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76" name="Freeform 332"/>
                <p:cNvSpPr>
                  <a:spLocks/>
                </p:cNvSpPr>
                <p:nvPr/>
              </p:nvSpPr>
              <p:spPr bwMode="grayWhite">
                <a:xfrm>
                  <a:off x="2195" y="2611"/>
                  <a:ext cx="5" cy="67"/>
                </a:xfrm>
                <a:custGeom>
                  <a:avLst/>
                  <a:gdLst/>
                  <a:ahLst/>
                  <a:cxnLst>
                    <a:cxn ang="0">
                      <a:pos x="0" y="335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335"/>
                    </a:cxn>
                  </a:cxnLst>
                  <a:rect l="0" t="0" r="r" b="b"/>
                  <a:pathLst>
                    <a:path w="24" h="335">
                      <a:moveTo>
                        <a:pt x="0" y="335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335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77" name="Rectangle 333"/>
                <p:cNvSpPr>
                  <a:spLocks noChangeArrowheads="1"/>
                </p:cNvSpPr>
                <p:nvPr/>
              </p:nvSpPr>
              <p:spPr bwMode="grayWhite">
                <a:xfrm>
                  <a:off x="2201" y="2611"/>
                  <a:ext cx="5" cy="67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78" name="Freeform 334"/>
                <p:cNvSpPr>
                  <a:spLocks/>
                </p:cNvSpPr>
                <p:nvPr/>
              </p:nvSpPr>
              <p:spPr bwMode="grayWhite">
                <a:xfrm>
                  <a:off x="2201" y="2611"/>
                  <a:ext cx="5" cy="67"/>
                </a:xfrm>
                <a:custGeom>
                  <a:avLst/>
                  <a:gdLst/>
                  <a:ahLst/>
                  <a:cxnLst>
                    <a:cxn ang="0">
                      <a:pos x="0" y="335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335"/>
                    </a:cxn>
                  </a:cxnLst>
                  <a:rect l="0" t="0" r="r" b="b"/>
                  <a:pathLst>
                    <a:path w="24" h="335">
                      <a:moveTo>
                        <a:pt x="0" y="335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335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79" name="Rectangle 335"/>
                <p:cNvSpPr>
                  <a:spLocks noChangeArrowheads="1"/>
                </p:cNvSpPr>
                <p:nvPr/>
              </p:nvSpPr>
              <p:spPr bwMode="grayWhite">
                <a:xfrm>
                  <a:off x="2208" y="2611"/>
                  <a:ext cx="5" cy="67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80" name="Freeform 336"/>
                <p:cNvSpPr>
                  <a:spLocks/>
                </p:cNvSpPr>
                <p:nvPr/>
              </p:nvSpPr>
              <p:spPr bwMode="grayWhite">
                <a:xfrm>
                  <a:off x="2208" y="2611"/>
                  <a:ext cx="5" cy="67"/>
                </a:xfrm>
                <a:custGeom>
                  <a:avLst/>
                  <a:gdLst/>
                  <a:ahLst/>
                  <a:cxnLst>
                    <a:cxn ang="0">
                      <a:pos x="0" y="332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332"/>
                    </a:cxn>
                  </a:cxnLst>
                  <a:rect l="0" t="0" r="r" b="b"/>
                  <a:pathLst>
                    <a:path w="24" h="332">
                      <a:moveTo>
                        <a:pt x="0" y="332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332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81" name="Rectangle 337"/>
                <p:cNvSpPr>
                  <a:spLocks noChangeArrowheads="1"/>
                </p:cNvSpPr>
                <p:nvPr/>
              </p:nvSpPr>
              <p:spPr bwMode="grayWhite">
                <a:xfrm>
                  <a:off x="2214" y="2612"/>
                  <a:ext cx="5" cy="66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82" name="Freeform 338"/>
                <p:cNvSpPr>
                  <a:spLocks/>
                </p:cNvSpPr>
                <p:nvPr/>
              </p:nvSpPr>
              <p:spPr bwMode="grayWhite">
                <a:xfrm>
                  <a:off x="2214" y="2612"/>
                  <a:ext cx="5" cy="66"/>
                </a:xfrm>
                <a:custGeom>
                  <a:avLst/>
                  <a:gdLst/>
                  <a:ahLst/>
                  <a:cxnLst>
                    <a:cxn ang="0">
                      <a:pos x="0" y="329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329"/>
                    </a:cxn>
                  </a:cxnLst>
                  <a:rect l="0" t="0" r="r" b="b"/>
                  <a:pathLst>
                    <a:path w="24" h="329">
                      <a:moveTo>
                        <a:pt x="0" y="329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329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83" name="Rectangle 339"/>
                <p:cNvSpPr>
                  <a:spLocks noChangeArrowheads="1"/>
                </p:cNvSpPr>
                <p:nvPr/>
              </p:nvSpPr>
              <p:spPr bwMode="grayWhite">
                <a:xfrm>
                  <a:off x="2221" y="2615"/>
                  <a:ext cx="5" cy="63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84" name="Freeform 340"/>
                <p:cNvSpPr>
                  <a:spLocks/>
                </p:cNvSpPr>
                <p:nvPr/>
              </p:nvSpPr>
              <p:spPr bwMode="grayWhite">
                <a:xfrm>
                  <a:off x="2221" y="2615"/>
                  <a:ext cx="5" cy="63"/>
                </a:xfrm>
                <a:custGeom>
                  <a:avLst/>
                  <a:gdLst/>
                  <a:ahLst/>
                  <a:cxnLst>
                    <a:cxn ang="0">
                      <a:pos x="0" y="315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315"/>
                    </a:cxn>
                  </a:cxnLst>
                  <a:rect l="0" t="0" r="r" b="b"/>
                  <a:pathLst>
                    <a:path w="24" h="315">
                      <a:moveTo>
                        <a:pt x="0" y="315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315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85" name="Rectangle 341"/>
                <p:cNvSpPr>
                  <a:spLocks noChangeArrowheads="1"/>
                </p:cNvSpPr>
                <p:nvPr/>
              </p:nvSpPr>
              <p:spPr bwMode="grayWhite">
                <a:xfrm>
                  <a:off x="2227" y="2616"/>
                  <a:ext cx="5" cy="62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86" name="Freeform 342"/>
                <p:cNvSpPr>
                  <a:spLocks/>
                </p:cNvSpPr>
                <p:nvPr/>
              </p:nvSpPr>
              <p:spPr bwMode="grayWhite">
                <a:xfrm>
                  <a:off x="2227" y="2616"/>
                  <a:ext cx="5" cy="62"/>
                </a:xfrm>
                <a:custGeom>
                  <a:avLst/>
                  <a:gdLst/>
                  <a:ahLst/>
                  <a:cxnLst>
                    <a:cxn ang="0">
                      <a:pos x="0" y="309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309"/>
                    </a:cxn>
                  </a:cxnLst>
                  <a:rect l="0" t="0" r="r" b="b"/>
                  <a:pathLst>
                    <a:path w="24" h="309">
                      <a:moveTo>
                        <a:pt x="0" y="309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309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87" name="Rectangle 343"/>
                <p:cNvSpPr>
                  <a:spLocks noChangeArrowheads="1"/>
                </p:cNvSpPr>
                <p:nvPr/>
              </p:nvSpPr>
              <p:spPr bwMode="grayWhite">
                <a:xfrm>
                  <a:off x="2234" y="2617"/>
                  <a:ext cx="4" cy="61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88" name="Freeform 344"/>
                <p:cNvSpPr>
                  <a:spLocks/>
                </p:cNvSpPr>
                <p:nvPr/>
              </p:nvSpPr>
              <p:spPr bwMode="grayWhite">
                <a:xfrm>
                  <a:off x="2234" y="2617"/>
                  <a:ext cx="4" cy="61"/>
                </a:xfrm>
                <a:custGeom>
                  <a:avLst/>
                  <a:gdLst/>
                  <a:ahLst/>
                  <a:cxnLst>
                    <a:cxn ang="0">
                      <a:pos x="0" y="306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306"/>
                    </a:cxn>
                  </a:cxnLst>
                  <a:rect l="0" t="0" r="r" b="b"/>
                  <a:pathLst>
                    <a:path w="24" h="306">
                      <a:moveTo>
                        <a:pt x="0" y="306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306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89" name="Rectangle 345"/>
                <p:cNvSpPr>
                  <a:spLocks noChangeArrowheads="1"/>
                </p:cNvSpPr>
                <p:nvPr/>
              </p:nvSpPr>
              <p:spPr bwMode="grayWhite">
                <a:xfrm>
                  <a:off x="2240" y="2618"/>
                  <a:ext cx="5" cy="60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90" name="Freeform 346"/>
                <p:cNvSpPr>
                  <a:spLocks/>
                </p:cNvSpPr>
                <p:nvPr/>
              </p:nvSpPr>
              <p:spPr bwMode="grayWhite">
                <a:xfrm>
                  <a:off x="2240" y="2618"/>
                  <a:ext cx="5" cy="60"/>
                </a:xfrm>
                <a:custGeom>
                  <a:avLst/>
                  <a:gdLst/>
                  <a:ahLst/>
                  <a:cxnLst>
                    <a:cxn ang="0">
                      <a:pos x="0" y="297"/>
                    </a:cxn>
                    <a:cxn ang="0">
                      <a:pos x="0" y="0"/>
                    </a:cxn>
                    <a:cxn ang="0">
                      <a:pos x="22" y="0"/>
                    </a:cxn>
                    <a:cxn ang="0">
                      <a:pos x="22" y="297"/>
                    </a:cxn>
                  </a:cxnLst>
                  <a:rect l="0" t="0" r="r" b="b"/>
                  <a:pathLst>
                    <a:path w="22" h="297">
                      <a:moveTo>
                        <a:pt x="0" y="297"/>
                      </a:moveTo>
                      <a:lnTo>
                        <a:pt x="0" y="0"/>
                      </a:lnTo>
                      <a:lnTo>
                        <a:pt x="22" y="0"/>
                      </a:lnTo>
                      <a:lnTo>
                        <a:pt x="22" y="297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91" name="Rectangle 347"/>
                <p:cNvSpPr>
                  <a:spLocks noChangeArrowheads="1"/>
                </p:cNvSpPr>
                <p:nvPr/>
              </p:nvSpPr>
              <p:spPr bwMode="grayWhite">
                <a:xfrm>
                  <a:off x="2247" y="2618"/>
                  <a:ext cx="4" cy="60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92" name="Freeform 348"/>
                <p:cNvSpPr>
                  <a:spLocks/>
                </p:cNvSpPr>
                <p:nvPr/>
              </p:nvSpPr>
              <p:spPr bwMode="grayWhite">
                <a:xfrm>
                  <a:off x="2247" y="2618"/>
                  <a:ext cx="4" cy="60"/>
                </a:xfrm>
                <a:custGeom>
                  <a:avLst/>
                  <a:gdLst/>
                  <a:ahLst/>
                  <a:cxnLst>
                    <a:cxn ang="0">
                      <a:pos x="0" y="297"/>
                    </a:cxn>
                    <a:cxn ang="0">
                      <a:pos x="0" y="0"/>
                    </a:cxn>
                    <a:cxn ang="0">
                      <a:pos x="23" y="0"/>
                    </a:cxn>
                    <a:cxn ang="0">
                      <a:pos x="23" y="297"/>
                    </a:cxn>
                  </a:cxnLst>
                  <a:rect l="0" t="0" r="r" b="b"/>
                  <a:pathLst>
                    <a:path w="23" h="297">
                      <a:moveTo>
                        <a:pt x="0" y="297"/>
                      </a:moveTo>
                      <a:lnTo>
                        <a:pt x="0" y="0"/>
                      </a:lnTo>
                      <a:lnTo>
                        <a:pt x="23" y="0"/>
                      </a:lnTo>
                      <a:lnTo>
                        <a:pt x="23" y="297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93" name="Rectangle 349"/>
                <p:cNvSpPr>
                  <a:spLocks noChangeArrowheads="1"/>
                </p:cNvSpPr>
                <p:nvPr/>
              </p:nvSpPr>
              <p:spPr bwMode="grayWhite">
                <a:xfrm>
                  <a:off x="2253" y="2618"/>
                  <a:ext cx="5" cy="60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94" name="Freeform 350"/>
                <p:cNvSpPr>
                  <a:spLocks/>
                </p:cNvSpPr>
                <p:nvPr/>
              </p:nvSpPr>
              <p:spPr bwMode="grayWhite">
                <a:xfrm>
                  <a:off x="2253" y="2618"/>
                  <a:ext cx="5" cy="60"/>
                </a:xfrm>
                <a:custGeom>
                  <a:avLst/>
                  <a:gdLst/>
                  <a:ahLst/>
                  <a:cxnLst>
                    <a:cxn ang="0">
                      <a:pos x="0" y="297"/>
                    </a:cxn>
                    <a:cxn ang="0">
                      <a:pos x="0" y="0"/>
                    </a:cxn>
                    <a:cxn ang="0">
                      <a:pos x="23" y="0"/>
                    </a:cxn>
                    <a:cxn ang="0">
                      <a:pos x="23" y="297"/>
                    </a:cxn>
                  </a:cxnLst>
                  <a:rect l="0" t="0" r="r" b="b"/>
                  <a:pathLst>
                    <a:path w="23" h="297">
                      <a:moveTo>
                        <a:pt x="0" y="297"/>
                      </a:moveTo>
                      <a:lnTo>
                        <a:pt x="0" y="0"/>
                      </a:lnTo>
                      <a:lnTo>
                        <a:pt x="23" y="0"/>
                      </a:lnTo>
                      <a:lnTo>
                        <a:pt x="23" y="297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95" name="Rectangle 351"/>
                <p:cNvSpPr>
                  <a:spLocks noChangeArrowheads="1"/>
                </p:cNvSpPr>
                <p:nvPr/>
              </p:nvSpPr>
              <p:spPr bwMode="grayWhite">
                <a:xfrm>
                  <a:off x="2260" y="2619"/>
                  <a:ext cx="4" cy="59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96" name="Freeform 352"/>
                <p:cNvSpPr>
                  <a:spLocks/>
                </p:cNvSpPr>
                <p:nvPr/>
              </p:nvSpPr>
              <p:spPr bwMode="grayWhite">
                <a:xfrm>
                  <a:off x="2260" y="2619"/>
                  <a:ext cx="4" cy="59"/>
                </a:xfrm>
                <a:custGeom>
                  <a:avLst/>
                  <a:gdLst/>
                  <a:ahLst/>
                  <a:cxnLst>
                    <a:cxn ang="0">
                      <a:pos x="0" y="294"/>
                    </a:cxn>
                    <a:cxn ang="0">
                      <a:pos x="0" y="0"/>
                    </a:cxn>
                    <a:cxn ang="0">
                      <a:pos x="23" y="0"/>
                    </a:cxn>
                    <a:cxn ang="0">
                      <a:pos x="23" y="294"/>
                    </a:cxn>
                  </a:cxnLst>
                  <a:rect l="0" t="0" r="r" b="b"/>
                  <a:pathLst>
                    <a:path w="23" h="294">
                      <a:moveTo>
                        <a:pt x="0" y="294"/>
                      </a:moveTo>
                      <a:lnTo>
                        <a:pt x="0" y="0"/>
                      </a:lnTo>
                      <a:lnTo>
                        <a:pt x="23" y="0"/>
                      </a:lnTo>
                      <a:lnTo>
                        <a:pt x="23" y="294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97" name="Rectangle 353"/>
                <p:cNvSpPr>
                  <a:spLocks noChangeArrowheads="1"/>
                </p:cNvSpPr>
                <p:nvPr/>
              </p:nvSpPr>
              <p:spPr bwMode="grayWhite">
                <a:xfrm>
                  <a:off x="2266" y="2621"/>
                  <a:ext cx="5" cy="57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98" name="Freeform 354"/>
                <p:cNvSpPr>
                  <a:spLocks/>
                </p:cNvSpPr>
                <p:nvPr/>
              </p:nvSpPr>
              <p:spPr bwMode="grayWhite">
                <a:xfrm>
                  <a:off x="2266" y="2621"/>
                  <a:ext cx="5" cy="57"/>
                </a:xfrm>
                <a:custGeom>
                  <a:avLst/>
                  <a:gdLst/>
                  <a:ahLst/>
                  <a:cxnLst>
                    <a:cxn ang="0">
                      <a:pos x="0" y="282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282"/>
                    </a:cxn>
                  </a:cxnLst>
                  <a:rect l="0" t="0" r="r" b="b"/>
                  <a:pathLst>
                    <a:path w="24" h="282">
                      <a:moveTo>
                        <a:pt x="0" y="282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282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099" name="Rectangle 355"/>
                <p:cNvSpPr>
                  <a:spLocks noChangeArrowheads="1"/>
                </p:cNvSpPr>
                <p:nvPr/>
              </p:nvSpPr>
              <p:spPr bwMode="grayWhite">
                <a:xfrm>
                  <a:off x="2273" y="2623"/>
                  <a:ext cx="5" cy="55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00" name="Freeform 356"/>
                <p:cNvSpPr>
                  <a:spLocks/>
                </p:cNvSpPr>
                <p:nvPr/>
              </p:nvSpPr>
              <p:spPr bwMode="grayWhite">
                <a:xfrm>
                  <a:off x="2273" y="2623"/>
                  <a:ext cx="5" cy="55"/>
                </a:xfrm>
                <a:custGeom>
                  <a:avLst/>
                  <a:gdLst/>
                  <a:ahLst/>
                  <a:cxnLst>
                    <a:cxn ang="0">
                      <a:pos x="0" y="276"/>
                    </a:cxn>
                    <a:cxn ang="0">
                      <a:pos x="0" y="0"/>
                    </a:cxn>
                    <a:cxn ang="0">
                      <a:pos x="26" y="0"/>
                    </a:cxn>
                    <a:cxn ang="0">
                      <a:pos x="26" y="276"/>
                    </a:cxn>
                  </a:cxnLst>
                  <a:rect l="0" t="0" r="r" b="b"/>
                  <a:pathLst>
                    <a:path w="26" h="276">
                      <a:moveTo>
                        <a:pt x="0" y="276"/>
                      </a:moveTo>
                      <a:lnTo>
                        <a:pt x="0" y="0"/>
                      </a:lnTo>
                      <a:lnTo>
                        <a:pt x="26" y="0"/>
                      </a:lnTo>
                      <a:lnTo>
                        <a:pt x="26" y="276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01" name="Rectangle 357"/>
                <p:cNvSpPr>
                  <a:spLocks noChangeArrowheads="1"/>
                </p:cNvSpPr>
                <p:nvPr/>
              </p:nvSpPr>
              <p:spPr bwMode="grayWhite">
                <a:xfrm>
                  <a:off x="2279" y="2624"/>
                  <a:ext cx="5" cy="54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02" name="Freeform 358"/>
                <p:cNvSpPr>
                  <a:spLocks/>
                </p:cNvSpPr>
                <p:nvPr/>
              </p:nvSpPr>
              <p:spPr bwMode="grayWhite">
                <a:xfrm>
                  <a:off x="2279" y="2624"/>
                  <a:ext cx="5" cy="54"/>
                </a:xfrm>
                <a:custGeom>
                  <a:avLst/>
                  <a:gdLst/>
                  <a:ahLst/>
                  <a:cxnLst>
                    <a:cxn ang="0">
                      <a:pos x="0" y="270"/>
                    </a:cxn>
                    <a:cxn ang="0">
                      <a:pos x="0" y="0"/>
                    </a:cxn>
                    <a:cxn ang="0">
                      <a:pos x="27" y="0"/>
                    </a:cxn>
                    <a:cxn ang="0">
                      <a:pos x="27" y="270"/>
                    </a:cxn>
                  </a:cxnLst>
                  <a:rect l="0" t="0" r="r" b="b"/>
                  <a:pathLst>
                    <a:path w="27" h="270">
                      <a:moveTo>
                        <a:pt x="0" y="270"/>
                      </a:moveTo>
                      <a:lnTo>
                        <a:pt x="0" y="0"/>
                      </a:lnTo>
                      <a:lnTo>
                        <a:pt x="27" y="0"/>
                      </a:lnTo>
                      <a:lnTo>
                        <a:pt x="27" y="27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03" name="Rectangle 359"/>
                <p:cNvSpPr>
                  <a:spLocks noChangeArrowheads="1"/>
                </p:cNvSpPr>
                <p:nvPr/>
              </p:nvSpPr>
              <p:spPr bwMode="grayWhite">
                <a:xfrm>
                  <a:off x="2286" y="2624"/>
                  <a:ext cx="5" cy="54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04" name="Freeform 360"/>
                <p:cNvSpPr>
                  <a:spLocks/>
                </p:cNvSpPr>
                <p:nvPr/>
              </p:nvSpPr>
              <p:spPr bwMode="grayWhite">
                <a:xfrm>
                  <a:off x="2286" y="2624"/>
                  <a:ext cx="5" cy="54"/>
                </a:xfrm>
                <a:custGeom>
                  <a:avLst/>
                  <a:gdLst/>
                  <a:ahLst/>
                  <a:cxnLst>
                    <a:cxn ang="0">
                      <a:pos x="0" y="270"/>
                    </a:cxn>
                    <a:cxn ang="0">
                      <a:pos x="0" y="0"/>
                    </a:cxn>
                    <a:cxn ang="0">
                      <a:pos x="26" y="0"/>
                    </a:cxn>
                    <a:cxn ang="0">
                      <a:pos x="26" y="270"/>
                    </a:cxn>
                  </a:cxnLst>
                  <a:rect l="0" t="0" r="r" b="b"/>
                  <a:pathLst>
                    <a:path w="26" h="270">
                      <a:moveTo>
                        <a:pt x="0" y="270"/>
                      </a:moveTo>
                      <a:lnTo>
                        <a:pt x="0" y="0"/>
                      </a:lnTo>
                      <a:lnTo>
                        <a:pt x="26" y="0"/>
                      </a:lnTo>
                      <a:lnTo>
                        <a:pt x="26" y="27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05" name="Rectangle 361"/>
                <p:cNvSpPr>
                  <a:spLocks noChangeArrowheads="1"/>
                </p:cNvSpPr>
                <p:nvPr/>
              </p:nvSpPr>
              <p:spPr bwMode="grayWhite">
                <a:xfrm>
                  <a:off x="2292" y="2624"/>
                  <a:ext cx="5" cy="54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06" name="Freeform 362"/>
                <p:cNvSpPr>
                  <a:spLocks/>
                </p:cNvSpPr>
                <p:nvPr/>
              </p:nvSpPr>
              <p:spPr bwMode="grayWhite">
                <a:xfrm>
                  <a:off x="2292" y="2624"/>
                  <a:ext cx="5" cy="54"/>
                </a:xfrm>
                <a:custGeom>
                  <a:avLst/>
                  <a:gdLst/>
                  <a:ahLst/>
                  <a:cxnLst>
                    <a:cxn ang="0">
                      <a:pos x="0" y="268"/>
                    </a:cxn>
                    <a:cxn ang="0">
                      <a:pos x="0" y="0"/>
                    </a:cxn>
                    <a:cxn ang="0">
                      <a:pos x="26" y="0"/>
                    </a:cxn>
                    <a:cxn ang="0">
                      <a:pos x="26" y="268"/>
                    </a:cxn>
                  </a:cxnLst>
                  <a:rect l="0" t="0" r="r" b="b"/>
                  <a:pathLst>
                    <a:path w="26" h="268">
                      <a:moveTo>
                        <a:pt x="0" y="268"/>
                      </a:moveTo>
                      <a:lnTo>
                        <a:pt x="0" y="0"/>
                      </a:lnTo>
                      <a:lnTo>
                        <a:pt x="26" y="0"/>
                      </a:lnTo>
                      <a:lnTo>
                        <a:pt x="26" y="268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07" name="Rectangle 363"/>
                <p:cNvSpPr>
                  <a:spLocks noChangeArrowheads="1"/>
                </p:cNvSpPr>
                <p:nvPr/>
              </p:nvSpPr>
              <p:spPr bwMode="grayWhite">
                <a:xfrm>
                  <a:off x="2299" y="2624"/>
                  <a:ext cx="5" cy="54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08" name="Freeform 364"/>
                <p:cNvSpPr>
                  <a:spLocks/>
                </p:cNvSpPr>
                <p:nvPr/>
              </p:nvSpPr>
              <p:spPr bwMode="grayWhite">
                <a:xfrm>
                  <a:off x="2299" y="2624"/>
                  <a:ext cx="5" cy="54"/>
                </a:xfrm>
                <a:custGeom>
                  <a:avLst/>
                  <a:gdLst/>
                  <a:ahLst/>
                  <a:cxnLst>
                    <a:cxn ang="0">
                      <a:pos x="0" y="268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268"/>
                    </a:cxn>
                  </a:cxnLst>
                  <a:rect l="0" t="0" r="r" b="b"/>
                  <a:pathLst>
                    <a:path w="24" h="268">
                      <a:moveTo>
                        <a:pt x="0" y="268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268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09" name="Rectangle 365"/>
                <p:cNvSpPr>
                  <a:spLocks noChangeArrowheads="1"/>
                </p:cNvSpPr>
                <p:nvPr/>
              </p:nvSpPr>
              <p:spPr bwMode="grayWhite">
                <a:xfrm>
                  <a:off x="2306" y="2628"/>
                  <a:ext cx="4" cy="50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10" name="Freeform 366"/>
                <p:cNvSpPr>
                  <a:spLocks/>
                </p:cNvSpPr>
                <p:nvPr/>
              </p:nvSpPr>
              <p:spPr bwMode="grayWhite">
                <a:xfrm>
                  <a:off x="2306" y="2628"/>
                  <a:ext cx="4" cy="50"/>
                </a:xfrm>
                <a:custGeom>
                  <a:avLst/>
                  <a:gdLst/>
                  <a:ahLst/>
                  <a:cxnLst>
                    <a:cxn ang="0">
                      <a:pos x="0" y="250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250"/>
                    </a:cxn>
                  </a:cxnLst>
                  <a:rect l="0" t="0" r="r" b="b"/>
                  <a:pathLst>
                    <a:path w="24" h="250">
                      <a:moveTo>
                        <a:pt x="0" y="250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25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11" name="Rectangle 367"/>
                <p:cNvSpPr>
                  <a:spLocks noChangeArrowheads="1"/>
                </p:cNvSpPr>
                <p:nvPr/>
              </p:nvSpPr>
              <p:spPr bwMode="grayWhite">
                <a:xfrm>
                  <a:off x="2312" y="2629"/>
                  <a:ext cx="5" cy="49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12" name="Freeform 368"/>
                <p:cNvSpPr>
                  <a:spLocks/>
                </p:cNvSpPr>
                <p:nvPr/>
              </p:nvSpPr>
              <p:spPr bwMode="grayWhite">
                <a:xfrm>
                  <a:off x="2312" y="2629"/>
                  <a:ext cx="5" cy="49"/>
                </a:xfrm>
                <a:custGeom>
                  <a:avLst/>
                  <a:gdLst/>
                  <a:ahLst/>
                  <a:cxnLst>
                    <a:cxn ang="0">
                      <a:pos x="0" y="246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246"/>
                    </a:cxn>
                  </a:cxnLst>
                  <a:rect l="0" t="0" r="r" b="b"/>
                  <a:pathLst>
                    <a:path w="24" h="246">
                      <a:moveTo>
                        <a:pt x="0" y="246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246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13" name="Rectangle 369"/>
                <p:cNvSpPr>
                  <a:spLocks noChangeArrowheads="1"/>
                </p:cNvSpPr>
                <p:nvPr/>
              </p:nvSpPr>
              <p:spPr bwMode="grayWhite">
                <a:xfrm>
                  <a:off x="2319" y="2629"/>
                  <a:ext cx="4" cy="49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14" name="Freeform 370"/>
                <p:cNvSpPr>
                  <a:spLocks/>
                </p:cNvSpPr>
                <p:nvPr/>
              </p:nvSpPr>
              <p:spPr bwMode="grayWhite">
                <a:xfrm>
                  <a:off x="2319" y="2629"/>
                  <a:ext cx="4" cy="49"/>
                </a:xfrm>
                <a:custGeom>
                  <a:avLst/>
                  <a:gdLst/>
                  <a:ahLst/>
                  <a:cxnLst>
                    <a:cxn ang="0">
                      <a:pos x="0" y="244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244"/>
                    </a:cxn>
                  </a:cxnLst>
                  <a:rect l="0" t="0" r="r" b="b"/>
                  <a:pathLst>
                    <a:path w="24" h="244">
                      <a:moveTo>
                        <a:pt x="0" y="244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244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15" name="Rectangle 371"/>
                <p:cNvSpPr>
                  <a:spLocks noChangeArrowheads="1"/>
                </p:cNvSpPr>
                <p:nvPr/>
              </p:nvSpPr>
              <p:spPr bwMode="grayWhite">
                <a:xfrm>
                  <a:off x="2325" y="2630"/>
                  <a:ext cx="5" cy="48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16" name="Freeform 372"/>
                <p:cNvSpPr>
                  <a:spLocks/>
                </p:cNvSpPr>
                <p:nvPr/>
              </p:nvSpPr>
              <p:spPr bwMode="grayWhite">
                <a:xfrm>
                  <a:off x="2325" y="2630"/>
                  <a:ext cx="5" cy="48"/>
                </a:xfrm>
                <a:custGeom>
                  <a:avLst/>
                  <a:gdLst/>
                  <a:ahLst/>
                  <a:cxnLst>
                    <a:cxn ang="0">
                      <a:pos x="0" y="240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240"/>
                    </a:cxn>
                  </a:cxnLst>
                  <a:rect l="0" t="0" r="r" b="b"/>
                  <a:pathLst>
                    <a:path w="24" h="240">
                      <a:moveTo>
                        <a:pt x="0" y="240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24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17" name="Rectangle 373"/>
                <p:cNvSpPr>
                  <a:spLocks noChangeArrowheads="1"/>
                </p:cNvSpPr>
                <p:nvPr/>
              </p:nvSpPr>
              <p:spPr bwMode="grayWhite">
                <a:xfrm>
                  <a:off x="2331" y="2631"/>
                  <a:ext cx="5" cy="47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18" name="Freeform 374"/>
                <p:cNvSpPr>
                  <a:spLocks/>
                </p:cNvSpPr>
                <p:nvPr/>
              </p:nvSpPr>
              <p:spPr bwMode="grayWhite">
                <a:xfrm>
                  <a:off x="2331" y="2631"/>
                  <a:ext cx="5" cy="47"/>
                </a:xfrm>
                <a:custGeom>
                  <a:avLst/>
                  <a:gdLst/>
                  <a:ahLst/>
                  <a:cxnLst>
                    <a:cxn ang="0">
                      <a:pos x="0" y="236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236"/>
                    </a:cxn>
                  </a:cxnLst>
                  <a:rect l="0" t="0" r="r" b="b"/>
                  <a:pathLst>
                    <a:path w="24" h="236">
                      <a:moveTo>
                        <a:pt x="0" y="236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236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19" name="Rectangle 375"/>
                <p:cNvSpPr>
                  <a:spLocks noChangeArrowheads="1"/>
                </p:cNvSpPr>
                <p:nvPr/>
              </p:nvSpPr>
              <p:spPr bwMode="grayWhite">
                <a:xfrm>
                  <a:off x="2338" y="2631"/>
                  <a:ext cx="5" cy="47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20" name="Freeform 376"/>
                <p:cNvSpPr>
                  <a:spLocks/>
                </p:cNvSpPr>
                <p:nvPr/>
              </p:nvSpPr>
              <p:spPr bwMode="grayWhite">
                <a:xfrm>
                  <a:off x="2338" y="2631"/>
                  <a:ext cx="5" cy="47"/>
                </a:xfrm>
                <a:custGeom>
                  <a:avLst/>
                  <a:gdLst/>
                  <a:ahLst/>
                  <a:cxnLst>
                    <a:cxn ang="0">
                      <a:pos x="0" y="236"/>
                    </a:cxn>
                    <a:cxn ang="0">
                      <a:pos x="0" y="0"/>
                    </a:cxn>
                    <a:cxn ang="0">
                      <a:pos x="22" y="0"/>
                    </a:cxn>
                    <a:cxn ang="0">
                      <a:pos x="22" y="236"/>
                    </a:cxn>
                  </a:cxnLst>
                  <a:rect l="0" t="0" r="r" b="b"/>
                  <a:pathLst>
                    <a:path w="22" h="236">
                      <a:moveTo>
                        <a:pt x="0" y="236"/>
                      </a:moveTo>
                      <a:lnTo>
                        <a:pt x="0" y="0"/>
                      </a:lnTo>
                      <a:lnTo>
                        <a:pt x="22" y="0"/>
                      </a:lnTo>
                      <a:lnTo>
                        <a:pt x="22" y="236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21" name="Rectangle 377"/>
                <p:cNvSpPr>
                  <a:spLocks noChangeArrowheads="1"/>
                </p:cNvSpPr>
                <p:nvPr/>
              </p:nvSpPr>
              <p:spPr bwMode="grayWhite">
                <a:xfrm>
                  <a:off x="2345" y="2632"/>
                  <a:ext cx="4" cy="46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22" name="Freeform 378"/>
                <p:cNvSpPr>
                  <a:spLocks/>
                </p:cNvSpPr>
                <p:nvPr/>
              </p:nvSpPr>
              <p:spPr bwMode="grayWhite">
                <a:xfrm>
                  <a:off x="2345" y="2632"/>
                  <a:ext cx="4" cy="46"/>
                </a:xfrm>
                <a:custGeom>
                  <a:avLst/>
                  <a:gdLst/>
                  <a:ahLst/>
                  <a:cxnLst>
                    <a:cxn ang="0">
                      <a:pos x="0" y="230"/>
                    </a:cxn>
                    <a:cxn ang="0">
                      <a:pos x="0" y="0"/>
                    </a:cxn>
                    <a:cxn ang="0">
                      <a:pos x="23" y="0"/>
                    </a:cxn>
                    <a:cxn ang="0">
                      <a:pos x="23" y="230"/>
                    </a:cxn>
                  </a:cxnLst>
                  <a:rect l="0" t="0" r="r" b="b"/>
                  <a:pathLst>
                    <a:path w="23" h="230">
                      <a:moveTo>
                        <a:pt x="0" y="230"/>
                      </a:moveTo>
                      <a:lnTo>
                        <a:pt x="0" y="0"/>
                      </a:lnTo>
                      <a:lnTo>
                        <a:pt x="23" y="0"/>
                      </a:lnTo>
                      <a:lnTo>
                        <a:pt x="23" y="23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23" name="Rectangle 379"/>
                <p:cNvSpPr>
                  <a:spLocks noChangeArrowheads="1"/>
                </p:cNvSpPr>
                <p:nvPr/>
              </p:nvSpPr>
              <p:spPr bwMode="grayWhite">
                <a:xfrm>
                  <a:off x="2351" y="2633"/>
                  <a:ext cx="5" cy="45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24" name="Freeform 380"/>
                <p:cNvSpPr>
                  <a:spLocks/>
                </p:cNvSpPr>
                <p:nvPr/>
              </p:nvSpPr>
              <p:spPr bwMode="grayWhite">
                <a:xfrm>
                  <a:off x="2351" y="2633"/>
                  <a:ext cx="5" cy="45"/>
                </a:xfrm>
                <a:custGeom>
                  <a:avLst/>
                  <a:gdLst/>
                  <a:ahLst/>
                  <a:cxnLst>
                    <a:cxn ang="0">
                      <a:pos x="0" y="226"/>
                    </a:cxn>
                    <a:cxn ang="0">
                      <a:pos x="0" y="0"/>
                    </a:cxn>
                    <a:cxn ang="0">
                      <a:pos x="23" y="0"/>
                    </a:cxn>
                    <a:cxn ang="0">
                      <a:pos x="23" y="226"/>
                    </a:cxn>
                  </a:cxnLst>
                  <a:rect l="0" t="0" r="r" b="b"/>
                  <a:pathLst>
                    <a:path w="23" h="226">
                      <a:moveTo>
                        <a:pt x="0" y="226"/>
                      </a:moveTo>
                      <a:lnTo>
                        <a:pt x="0" y="0"/>
                      </a:lnTo>
                      <a:lnTo>
                        <a:pt x="23" y="0"/>
                      </a:lnTo>
                      <a:lnTo>
                        <a:pt x="23" y="226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25" name="Rectangle 381"/>
                <p:cNvSpPr>
                  <a:spLocks noChangeArrowheads="1"/>
                </p:cNvSpPr>
                <p:nvPr/>
              </p:nvSpPr>
              <p:spPr bwMode="grayWhite">
                <a:xfrm>
                  <a:off x="2358" y="2634"/>
                  <a:ext cx="4" cy="44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26" name="Freeform 382"/>
                <p:cNvSpPr>
                  <a:spLocks/>
                </p:cNvSpPr>
                <p:nvPr/>
              </p:nvSpPr>
              <p:spPr bwMode="grayWhite">
                <a:xfrm>
                  <a:off x="2358" y="2634"/>
                  <a:ext cx="4" cy="44"/>
                </a:xfrm>
                <a:custGeom>
                  <a:avLst/>
                  <a:gdLst/>
                  <a:ahLst/>
                  <a:cxnLst>
                    <a:cxn ang="0">
                      <a:pos x="0" y="218"/>
                    </a:cxn>
                    <a:cxn ang="0">
                      <a:pos x="0" y="0"/>
                    </a:cxn>
                    <a:cxn ang="0">
                      <a:pos x="22" y="0"/>
                    </a:cxn>
                    <a:cxn ang="0">
                      <a:pos x="22" y="218"/>
                    </a:cxn>
                  </a:cxnLst>
                  <a:rect l="0" t="0" r="r" b="b"/>
                  <a:pathLst>
                    <a:path w="22" h="218">
                      <a:moveTo>
                        <a:pt x="0" y="218"/>
                      </a:moveTo>
                      <a:lnTo>
                        <a:pt x="0" y="0"/>
                      </a:lnTo>
                      <a:lnTo>
                        <a:pt x="22" y="0"/>
                      </a:lnTo>
                      <a:lnTo>
                        <a:pt x="22" y="218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27" name="Rectangle 383"/>
                <p:cNvSpPr>
                  <a:spLocks noChangeArrowheads="1"/>
                </p:cNvSpPr>
                <p:nvPr/>
              </p:nvSpPr>
              <p:spPr bwMode="grayWhite">
                <a:xfrm>
                  <a:off x="2364" y="2638"/>
                  <a:ext cx="5" cy="40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28" name="Freeform 384"/>
                <p:cNvSpPr>
                  <a:spLocks/>
                </p:cNvSpPr>
                <p:nvPr/>
              </p:nvSpPr>
              <p:spPr bwMode="grayWhite">
                <a:xfrm>
                  <a:off x="2364" y="2638"/>
                  <a:ext cx="5" cy="40"/>
                </a:xfrm>
                <a:custGeom>
                  <a:avLst/>
                  <a:gdLst/>
                  <a:ahLst/>
                  <a:cxnLst>
                    <a:cxn ang="0">
                      <a:pos x="0" y="200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200"/>
                    </a:cxn>
                  </a:cxnLst>
                  <a:rect l="0" t="0" r="r" b="b"/>
                  <a:pathLst>
                    <a:path w="24" h="200">
                      <a:moveTo>
                        <a:pt x="0" y="200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20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29" name="Rectangle 385"/>
                <p:cNvSpPr>
                  <a:spLocks noChangeArrowheads="1"/>
                </p:cNvSpPr>
                <p:nvPr/>
              </p:nvSpPr>
              <p:spPr bwMode="grayWhite">
                <a:xfrm>
                  <a:off x="2370" y="2640"/>
                  <a:ext cx="5" cy="38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30" name="Freeform 386"/>
                <p:cNvSpPr>
                  <a:spLocks/>
                </p:cNvSpPr>
                <p:nvPr/>
              </p:nvSpPr>
              <p:spPr bwMode="grayWhite">
                <a:xfrm>
                  <a:off x="2370" y="2640"/>
                  <a:ext cx="5" cy="38"/>
                </a:xfrm>
                <a:custGeom>
                  <a:avLst/>
                  <a:gdLst/>
                  <a:ahLst/>
                  <a:cxnLst>
                    <a:cxn ang="0">
                      <a:pos x="0" y="191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191"/>
                    </a:cxn>
                  </a:cxnLst>
                  <a:rect l="0" t="0" r="r" b="b"/>
                  <a:pathLst>
                    <a:path w="24" h="191">
                      <a:moveTo>
                        <a:pt x="0" y="191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191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31" name="Rectangle 387"/>
                <p:cNvSpPr>
                  <a:spLocks noChangeArrowheads="1"/>
                </p:cNvSpPr>
                <p:nvPr/>
              </p:nvSpPr>
              <p:spPr bwMode="grayWhite">
                <a:xfrm>
                  <a:off x="2377" y="2640"/>
                  <a:ext cx="5" cy="38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32" name="Freeform 388"/>
                <p:cNvSpPr>
                  <a:spLocks/>
                </p:cNvSpPr>
                <p:nvPr/>
              </p:nvSpPr>
              <p:spPr bwMode="grayWhite">
                <a:xfrm>
                  <a:off x="2377" y="2640"/>
                  <a:ext cx="5" cy="38"/>
                </a:xfrm>
                <a:custGeom>
                  <a:avLst/>
                  <a:gdLst/>
                  <a:ahLst/>
                  <a:cxnLst>
                    <a:cxn ang="0">
                      <a:pos x="0" y="188"/>
                    </a:cxn>
                    <a:cxn ang="0">
                      <a:pos x="0" y="0"/>
                    </a:cxn>
                    <a:cxn ang="0">
                      <a:pos x="27" y="0"/>
                    </a:cxn>
                    <a:cxn ang="0">
                      <a:pos x="27" y="188"/>
                    </a:cxn>
                  </a:cxnLst>
                  <a:rect l="0" t="0" r="r" b="b"/>
                  <a:pathLst>
                    <a:path w="27" h="188">
                      <a:moveTo>
                        <a:pt x="0" y="188"/>
                      </a:moveTo>
                      <a:lnTo>
                        <a:pt x="0" y="0"/>
                      </a:lnTo>
                      <a:lnTo>
                        <a:pt x="27" y="0"/>
                      </a:lnTo>
                      <a:lnTo>
                        <a:pt x="27" y="188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33" name="Rectangle 389"/>
                <p:cNvSpPr>
                  <a:spLocks noChangeArrowheads="1"/>
                </p:cNvSpPr>
                <p:nvPr/>
              </p:nvSpPr>
              <p:spPr bwMode="grayWhite">
                <a:xfrm>
                  <a:off x="2383" y="2641"/>
                  <a:ext cx="6" cy="37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34" name="Freeform 390"/>
                <p:cNvSpPr>
                  <a:spLocks/>
                </p:cNvSpPr>
                <p:nvPr/>
              </p:nvSpPr>
              <p:spPr bwMode="grayWhite">
                <a:xfrm>
                  <a:off x="2383" y="2641"/>
                  <a:ext cx="6" cy="37"/>
                </a:xfrm>
                <a:custGeom>
                  <a:avLst/>
                  <a:gdLst/>
                  <a:ahLst/>
                  <a:cxnLst>
                    <a:cxn ang="0">
                      <a:pos x="0" y="182"/>
                    </a:cxn>
                    <a:cxn ang="0">
                      <a:pos x="0" y="0"/>
                    </a:cxn>
                    <a:cxn ang="0">
                      <a:pos x="26" y="0"/>
                    </a:cxn>
                    <a:cxn ang="0">
                      <a:pos x="26" y="182"/>
                    </a:cxn>
                  </a:cxnLst>
                  <a:rect l="0" t="0" r="r" b="b"/>
                  <a:pathLst>
                    <a:path w="26" h="182">
                      <a:moveTo>
                        <a:pt x="0" y="182"/>
                      </a:moveTo>
                      <a:lnTo>
                        <a:pt x="0" y="0"/>
                      </a:lnTo>
                      <a:lnTo>
                        <a:pt x="26" y="0"/>
                      </a:lnTo>
                      <a:lnTo>
                        <a:pt x="26" y="182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35" name="Rectangle 391"/>
                <p:cNvSpPr>
                  <a:spLocks noChangeArrowheads="1"/>
                </p:cNvSpPr>
                <p:nvPr/>
              </p:nvSpPr>
              <p:spPr bwMode="grayWhite">
                <a:xfrm>
                  <a:off x="2390" y="2642"/>
                  <a:ext cx="5" cy="36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36" name="Freeform 392"/>
                <p:cNvSpPr>
                  <a:spLocks/>
                </p:cNvSpPr>
                <p:nvPr/>
              </p:nvSpPr>
              <p:spPr bwMode="grayWhite">
                <a:xfrm>
                  <a:off x="2390" y="2642"/>
                  <a:ext cx="5" cy="36"/>
                </a:xfrm>
                <a:custGeom>
                  <a:avLst/>
                  <a:gdLst/>
                  <a:ahLst/>
                  <a:cxnLst>
                    <a:cxn ang="0">
                      <a:pos x="0" y="179"/>
                    </a:cxn>
                    <a:cxn ang="0">
                      <a:pos x="0" y="0"/>
                    </a:cxn>
                    <a:cxn ang="0">
                      <a:pos x="26" y="0"/>
                    </a:cxn>
                    <a:cxn ang="0">
                      <a:pos x="26" y="179"/>
                    </a:cxn>
                  </a:cxnLst>
                  <a:rect l="0" t="0" r="r" b="b"/>
                  <a:pathLst>
                    <a:path w="26" h="179">
                      <a:moveTo>
                        <a:pt x="0" y="179"/>
                      </a:moveTo>
                      <a:lnTo>
                        <a:pt x="0" y="0"/>
                      </a:lnTo>
                      <a:lnTo>
                        <a:pt x="26" y="0"/>
                      </a:lnTo>
                      <a:lnTo>
                        <a:pt x="26" y="179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37" name="Rectangle 393"/>
                <p:cNvSpPr>
                  <a:spLocks noChangeArrowheads="1"/>
                </p:cNvSpPr>
                <p:nvPr/>
              </p:nvSpPr>
              <p:spPr bwMode="grayWhite">
                <a:xfrm>
                  <a:off x="2396" y="2642"/>
                  <a:ext cx="6" cy="36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38" name="Freeform 394"/>
                <p:cNvSpPr>
                  <a:spLocks/>
                </p:cNvSpPr>
                <p:nvPr/>
              </p:nvSpPr>
              <p:spPr bwMode="grayWhite">
                <a:xfrm>
                  <a:off x="2396" y="2642"/>
                  <a:ext cx="6" cy="36"/>
                </a:xfrm>
                <a:custGeom>
                  <a:avLst/>
                  <a:gdLst/>
                  <a:ahLst/>
                  <a:cxnLst>
                    <a:cxn ang="0">
                      <a:pos x="0" y="179"/>
                    </a:cxn>
                    <a:cxn ang="0">
                      <a:pos x="0" y="0"/>
                    </a:cxn>
                    <a:cxn ang="0">
                      <a:pos x="28" y="0"/>
                    </a:cxn>
                    <a:cxn ang="0">
                      <a:pos x="28" y="179"/>
                    </a:cxn>
                  </a:cxnLst>
                  <a:rect l="0" t="0" r="r" b="b"/>
                  <a:pathLst>
                    <a:path w="28" h="179">
                      <a:moveTo>
                        <a:pt x="0" y="179"/>
                      </a:moveTo>
                      <a:lnTo>
                        <a:pt x="0" y="0"/>
                      </a:lnTo>
                      <a:lnTo>
                        <a:pt x="28" y="0"/>
                      </a:lnTo>
                      <a:lnTo>
                        <a:pt x="28" y="179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39" name="Rectangle 395"/>
                <p:cNvSpPr>
                  <a:spLocks noChangeArrowheads="1"/>
                </p:cNvSpPr>
                <p:nvPr/>
              </p:nvSpPr>
              <p:spPr bwMode="grayWhite">
                <a:xfrm>
                  <a:off x="2403" y="2643"/>
                  <a:ext cx="5" cy="35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40" name="Freeform 396"/>
                <p:cNvSpPr>
                  <a:spLocks/>
                </p:cNvSpPr>
                <p:nvPr/>
              </p:nvSpPr>
              <p:spPr bwMode="grayWhite">
                <a:xfrm>
                  <a:off x="2403" y="2643"/>
                  <a:ext cx="5" cy="35"/>
                </a:xfrm>
                <a:custGeom>
                  <a:avLst/>
                  <a:gdLst/>
                  <a:ahLst/>
                  <a:cxnLst>
                    <a:cxn ang="0">
                      <a:pos x="0" y="176"/>
                    </a:cxn>
                    <a:cxn ang="0">
                      <a:pos x="0" y="0"/>
                    </a:cxn>
                    <a:cxn ang="0">
                      <a:pos x="27" y="0"/>
                    </a:cxn>
                    <a:cxn ang="0">
                      <a:pos x="27" y="176"/>
                    </a:cxn>
                  </a:cxnLst>
                  <a:rect l="0" t="0" r="r" b="b"/>
                  <a:pathLst>
                    <a:path w="27" h="176">
                      <a:moveTo>
                        <a:pt x="0" y="176"/>
                      </a:moveTo>
                      <a:lnTo>
                        <a:pt x="0" y="0"/>
                      </a:lnTo>
                      <a:lnTo>
                        <a:pt x="27" y="0"/>
                      </a:lnTo>
                      <a:lnTo>
                        <a:pt x="27" y="176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41" name="Rectangle 397"/>
                <p:cNvSpPr>
                  <a:spLocks noChangeArrowheads="1"/>
                </p:cNvSpPr>
                <p:nvPr/>
              </p:nvSpPr>
              <p:spPr bwMode="grayWhite">
                <a:xfrm>
                  <a:off x="2410" y="2643"/>
                  <a:ext cx="5" cy="35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42" name="Freeform 398"/>
                <p:cNvSpPr>
                  <a:spLocks/>
                </p:cNvSpPr>
                <p:nvPr/>
              </p:nvSpPr>
              <p:spPr bwMode="grayWhite">
                <a:xfrm>
                  <a:off x="2410" y="2643"/>
                  <a:ext cx="5" cy="35"/>
                </a:xfrm>
                <a:custGeom>
                  <a:avLst/>
                  <a:gdLst/>
                  <a:ahLst/>
                  <a:cxnLst>
                    <a:cxn ang="0">
                      <a:pos x="0" y="176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176"/>
                    </a:cxn>
                  </a:cxnLst>
                  <a:rect l="0" t="0" r="r" b="b"/>
                  <a:pathLst>
                    <a:path w="24" h="176">
                      <a:moveTo>
                        <a:pt x="0" y="176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176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43" name="Rectangle 399"/>
                <p:cNvSpPr>
                  <a:spLocks noChangeArrowheads="1"/>
                </p:cNvSpPr>
                <p:nvPr/>
              </p:nvSpPr>
              <p:spPr bwMode="grayWhite">
                <a:xfrm>
                  <a:off x="2416" y="2645"/>
                  <a:ext cx="5" cy="33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44" name="Freeform 400"/>
                <p:cNvSpPr>
                  <a:spLocks/>
                </p:cNvSpPr>
                <p:nvPr/>
              </p:nvSpPr>
              <p:spPr bwMode="grayWhite">
                <a:xfrm>
                  <a:off x="2416" y="2645"/>
                  <a:ext cx="5" cy="33"/>
                </a:xfrm>
                <a:custGeom>
                  <a:avLst/>
                  <a:gdLst/>
                  <a:ahLst/>
                  <a:cxnLst>
                    <a:cxn ang="0">
                      <a:pos x="0" y="165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165"/>
                    </a:cxn>
                  </a:cxnLst>
                  <a:rect l="0" t="0" r="r" b="b"/>
                  <a:pathLst>
                    <a:path w="24" h="165">
                      <a:moveTo>
                        <a:pt x="0" y="165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165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45" name="Rectangle 401"/>
                <p:cNvSpPr>
                  <a:spLocks noChangeArrowheads="1"/>
                </p:cNvSpPr>
                <p:nvPr/>
              </p:nvSpPr>
              <p:spPr bwMode="grayWhite">
                <a:xfrm>
                  <a:off x="2423" y="2647"/>
                  <a:ext cx="5" cy="31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46" name="Freeform 402"/>
                <p:cNvSpPr>
                  <a:spLocks/>
                </p:cNvSpPr>
                <p:nvPr/>
              </p:nvSpPr>
              <p:spPr bwMode="grayWhite">
                <a:xfrm>
                  <a:off x="2423" y="2647"/>
                  <a:ext cx="5" cy="31"/>
                </a:xfrm>
                <a:custGeom>
                  <a:avLst/>
                  <a:gdLst/>
                  <a:ahLst/>
                  <a:cxnLst>
                    <a:cxn ang="0">
                      <a:pos x="0" y="153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153"/>
                    </a:cxn>
                  </a:cxnLst>
                  <a:rect l="0" t="0" r="r" b="b"/>
                  <a:pathLst>
                    <a:path w="24" h="153">
                      <a:moveTo>
                        <a:pt x="0" y="153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153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47" name="Rectangle 403"/>
                <p:cNvSpPr>
                  <a:spLocks noChangeArrowheads="1"/>
                </p:cNvSpPr>
                <p:nvPr/>
              </p:nvSpPr>
              <p:spPr bwMode="grayWhite">
                <a:xfrm>
                  <a:off x="2429" y="2648"/>
                  <a:ext cx="5" cy="30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48" name="Freeform 404"/>
                <p:cNvSpPr>
                  <a:spLocks/>
                </p:cNvSpPr>
                <p:nvPr/>
              </p:nvSpPr>
              <p:spPr bwMode="grayWhite">
                <a:xfrm>
                  <a:off x="2429" y="2648"/>
                  <a:ext cx="5" cy="30"/>
                </a:xfrm>
                <a:custGeom>
                  <a:avLst/>
                  <a:gdLst/>
                  <a:ahLst/>
                  <a:cxnLst>
                    <a:cxn ang="0">
                      <a:pos x="0" y="150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150"/>
                    </a:cxn>
                  </a:cxnLst>
                  <a:rect l="0" t="0" r="r" b="b"/>
                  <a:pathLst>
                    <a:path w="24" h="150">
                      <a:moveTo>
                        <a:pt x="0" y="150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15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49" name="Rectangle 405"/>
                <p:cNvSpPr>
                  <a:spLocks noChangeArrowheads="1"/>
                </p:cNvSpPr>
                <p:nvPr/>
              </p:nvSpPr>
              <p:spPr bwMode="grayWhite">
                <a:xfrm>
                  <a:off x="2436" y="2651"/>
                  <a:ext cx="5" cy="27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50" name="Freeform 406"/>
                <p:cNvSpPr>
                  <a:spLocks/>
                </p:cNvSpPr>
                <p:nvPr/>
              </p:nvSpPr>
              <p:spPr bwMode="grayWhite">
                <a:xfrm>
                  <a:off x="2436" y="2651"/>
                  <a:ext cx="5" cy="27"/>
                </a:xfrm>
                <a:custGeom>
                  <a:avLst/>
                  <a:gdLst/>
                  <a:ahLst/>
                  <a:cxnLst>
                    <a:cxn ang="0">
                      <a:pos x="0" y="132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132"/>
                    </a:cxn>
                  </a:cxnLst>
                  <a:rect l="0" t="0" r="r" b="b"/>
                  <a:pathLst>
                    <a:path w="24" h="132">
                      <a:moveTo>
                        <a:pt x="0" y="132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132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51" name="Rectangle 407"/>
                <p:cNvSpPr>
                  <a:spLocks noChangeArrowheads="1"/>
                </p:cNvSpPr>
                <p:nvPr/>
              </p:nvSpPr>
              <p:spPr bwMode="grayWhite">
                <a:xfrm>
                  <a:off x="2442" y="2653"/>
                  <a:ext cx="5" cy="25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52" name="Freeform 408"/>
                <p:cNvSpPr>
                  <a:spLocks/>
                </p:cNvSpPr>
                <p:nvPr/>
              </p:nvSpPr>
              <p:spPr bwMode="grayWhite">
                <a:xfrm>
                  <a:off x="2442" y="2653"/>
                  <a:ext cx="5" cy="25"/>
                </a:xfrm>
                <a:custGeom>
                  <a:avLst/>
                  <a:gdLst/>
                  <a:ahLst/>
                  <a:cxnLst>
                    <a:cxn ang="0">
                      <a:pos x="0" y="123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123"/>
                    </a:cxn>
                  </a:cxnLst>
                  <a:rect l="0" t="0" r="r" b="b"/>
                  <a:pathLst>
                    <a:path w="24" h="123">
                      <a:moveTo>
                        <a:pt x="0" y="123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123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53" name="Rectangle 409"/>
                <p:cNvSpPr>
                  <a:spLocks noChangeArrowheads="1"/>
                </p:cNvSpPr>
                <p:nvPr/>
              </p:nvSpPr>
              <p:spPr bwMode="grayWhite">
                <a:xfrm>
                  <a:off x="2449" y="2654"/>
                  <a:ext cx="4" cy="24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54" name="Freeform 410"/>
                <p:cNvSpPr>
                  <a:spLocks/>
                </p:cNvSpPr>
                <p:nvPr/>
              </p:nvSpPr>
              <p:spPr bwMode="grayWhite">
                <a:xfrm>
                  <a:off x="2449" y="2654"/>
                  <a:ext cx="4" cy="24"/>
                </a:xfrm>
                <a:custGeom>
                  <a:avLst/>
                  <a:gdLst/>
                  <a:ahLst/>
                  <a:cxnLst>
                    <a:cxn ang="0">
                      <a:pos x="0" y="117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117"/>
                    </a:cxn>
                  </a:cxnLst>
                  <a:rect l="0" t="0" r="r" b="b"/>
                  <a:pathLst>
                    <a:path w="24" h="117">
                      <a:moveTo>
                        <a:pt x="0" y="117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117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55" name="Rectangle 411"/>
                <p:cNvSpPr>
                  <a:spLocks noChangeArrowheads="1"/>
                </p:cNvSpPr>
                <p:nvPr/>
              </p:nvSpPr>
              <p:spPr bwMode="grayWhite">
                <a:xfrm>
                  <a:off x="2455" y="2655"/>
                  <a:ext cx="5" cy="23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56" name="Freeform 412"/>
                <p:cNvSpPr>
                  <a:spLocks/>
                </p:cNvSpPr>
                <p:nvPr/>
              </p:nvSpPr>
              <p:spPr bwMode="grayWhite">
                <a:xfrm>
                  <a:off x="2455" y="2655"/>
                  <a:ext cx="5" cy="23"/>
                </a:xfrm>
                <a:custGeom>
                  <a:avLst/>
                  <a:gdLst/>
                  <a:ahLst/>
                  <a:cxnLst>
                    <a:cxn ang="0">
                      <a:pos x="0" y="115"/>
                    </a:cxn>
                    <a:cxn ang="0">
                      <a:pos x="0" y="0"/>
                    </a:cxn>
                    <a:cxn ang="0">
                      <a:pos x="22" y="0"/>
                    </a:cxn>
                    <a:cxn ang="0">
                      <a:pos x="22" y="115"/>
                    </a:cxn>
                  </a:cxnLst>
                  <a:rect l="0" t="0" r="r" b="b"/>
                  <a:pathLst>
                    <a:path w="22" h="115">
                      <a:moveTo>
                        <a:pt x="0" y="115"/>
                      </a:moveTo>
                      <a:lnTo>
                        <a:pt x="0" y="0"/>
                      </a:lnTo>
                      <a:lnTo>
                        <a:pt x="22" y="0"/>
                      </a:lnTo>
                      <a:lnTo>
                        <a:pt x="22" y="115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57" name="Rectangle 413"/>
                <p:cNvSpPr>
                  <a:spLocks noChangeArrowheads="1"/>
                </p:cNvSpPr>
                <p:nvPr/>
              </p:nvSpPr>
              <p:spPr bwMode="grayWhite">
                <a:xfrm>
                  <a:off x="2462" y="2657"/>
                  <a:ext cx="4" cy="21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58" name="Freeform 414"/>
                <p:cNvSpPr>
                  <a:spLocks/>
                </p:cNvSpPr>
                <p:nvPr/>
              </p:nvSpPr>
              <p:spPr bwMode="grayWhite">
                <a:xfrm>
                  <a:off x="2462" y="2657"/>
                  <a:ext cx="4" cy="21"/>
                </a:xfrm>
                <a:custGeom>
                  <a:avLst/>
                  <a:gdLst/>
                  <a:ahLst/>
                  <a:cxnLst>
                    <a:cxn ang="0">
                      <a:pos x="0" y="103"/>
                    </a:cxn>
                    <a:cxn ang="0">
                      <a:pos x="0" y="0"/>
                    </a:cxn>
                    <a:cxn ang="0">
                      <a:pos x="23" y="0"/>
                    </a:cxn>
                    <a:cxn ang="0">
                      <a:pos x="23" y="103"/>
                    </a:cxn>
                  </a:cxnLst>
                  <a:rect l="0" t="0" r="r" b="b"/>
                  <a:pathLst>
                    <a:path w="23" h="103">
                      <a:moveTo>
                        <a:pt x="0" y="103"/>
                      </a:moveTo>
                      <a:lnTo>
                        <a:pt x="0" y="0"/>
                      </a:lnTo>
                      <a:lnTo>
                        <a:pt x="23" y="0"/>
                      </a:lnTo>
                      <a:lnTo>
                        <a:pt x="23" y="103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59" name="Rectangle 415"/>
                <p:cNvSpPr>
                  <a:spLocks noChangeArrowheads="1"/>
                </p:cNvSpPr>
                <p:nvPr/>
              </p:nvSpPr>
              <p:spPr bwMode="grayWhite">
                <a:xfrm>
                  <a:off x="2468" y="2660"/>
                  <a:ext cx="5" cy="18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60" name="Freeform 416"/>
                <p:cNvSpPr>
                  <a:spLocks/>
                </p:cNvSpPr>
                <p:nvPr/>
              </p:nvSpPr>
              <p:spPr bwMode="grayWhite">
                <a:xfrm>
                  <a:off x="2468" y="2660"/>
                  <a:ext cx="5" cy="18"/>
                </a:xfrm>
                <a:custGeom>
                  <a:avLst/>
                  <a:gdLst/>
                  <a:ahLst/>
                  <a:cxnLst>
                    <a:cxn ang="0">
                      <a:pos x="0" y="91"/>
                    </a:cxn>
                    <a:cxn ang="0">
                      <a:pos x="0" y="0"/>
                    </a:cxn>
                    <a:cxn ang="0">
                      <a:pos x="23" y="0"/>
                    </a:cxn>
                    <a:cxn ang="0">
                      <a:pos x="23" y="91"/>
                    </a:cxn>
                  </a:cxnLst>
                  <a:rect l="0" t="0" r="r" b="b"/>
                  <a:pathLst>
                    <a:path w="23" h="91">
                      <a:moveTo>
                        <a:pt x="0" y="91"/>
                      </a:moveTo>
                      <a:lnTo>
                        <a:pt x="0" y="0"/>
                      </a:lnTo>
                      <a:lnTo>
                        <a:pt x="23" y="0"/>
                      </a:lnTo>
                      <a:lnTo>
                        <a:pt x="23" y="91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61" name="Rectangle 417"/>
                <p:cNvSpPr>
                  <a:spLocks noChangeArrowheads="1"/>
                </p:cNvSpPr>
                <p:nvPr/>
              </p:nvSpPr>
              <p:spPr bwMode="grayWhite">
                <a:xfrm>
                  <a:off x="2475" y="2663"/>
                  <a:ext cx="4" cy="15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62" name="Freeform 418"/>
                <p:cNvSpPr>
                  <a:spLocks/>
                </p:cNvSpPr>
                <p:nvPr/>
              </p:nvSpPr>
              <p:spPr bwMode="grayWhite">
                <a:xfrm>
                  <a:off x="2475" y="2663"/>
                  <a:ext cx="4" cy="15"/>
                </a:xfrm>
                <a:custGeom>
                  <a:avLst/>
                  <a:gdLst/>
                  <a:ahLst/>
                  <a:cxnLst>
                    <a:cxn ang="0">
                      <a:pos x="0" y="76"/>
                    </a:cxn>
                    <a:cxn ang="0">
                      <a:pos x="0" y="0"/>
                    </a:cxn>
                    <a:cxn ang="0">
                      <a:pos x="23" y="0"/>
                    </a:cxn>
                    <a:cxn ang="0">
                      <a:pos x="23" y="76"/>
                    </a:cxn>
                  </a:cxnLst>
                  <a:rect l="0" t="0" r="r" b="b"/>
                  <a:pathLst>
                    <a:path w="23" h="76">
                      <a:moveTo>
                        <a:pt x="0" y="76"/>
                      </a:moveTo>
                      <a:lnTo>
                        <a:pt x="0" y="0"/>
                      </a:lnTo>
                      <a:lnTo>
                        <a:pt x="23" y="0"/>
                      </a:lnTo>
                      <a:lnTo>
                        <a:pt x="23" y="76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63" name="Rectangle 419"/>
                <p:cNvSpPr>
                  <a:spLocks noChangeArrowheads="1"/>
                </p:cNvSpPr>
                <p:nvPr/>
              </p:nvSpPr>
              <p:spPr bwMode="grayWhite">
                <a:xfrm>
                  <a:off x="2481" y="2663"/>
                  <a:ext cx="5" cy="15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64" name="Freeform 420"/>
                <p:cNvSpPr>
                  <a:spLocks/>
                </p:cNvSpPr>
                <p:nvPr/>
              </p:nvSpPr>
              <p:spPr bwMode="grayWhite">
                <a:xfrm>
                  <a:off x="2481" y="2663"/>
                  <a:ext cx="5" cy="15"/>
                </a:xfrm>
                <a:custGeom>
                  <a:avLst/>
                  <a:gdLst/>
                  <a:ahLst/>
                  <a:cxnLst>
                    <a:cxn ang="0">
                      <a:pos x="0" y="73"/>
                    </a:cxn>
                    <a:cxn ang="0">
                      <a:pos x="0" y="0"/>
                    </a:cxn>
                    <a:cxn ang="0">
                      <a:pos x="26" y="0"/>
                    </a:cxn>
                    <a:cxn ang="0">
                      <a:pos x="26" y="73"/>
                    </a:cxn>
                  </a:cxnLst>
                  <a:rect l="0" t="0" r="r" b="b"/>
                  <a:pathLst>
                    <a:path w="26" h="73">
                      <a:moveTo>
                        <a:pt x="0" y="73"/>
                      </a:moveTo>
                      <a:lnTo>
                        <a:pt x="0" y="0"/>
                      </a:lnTo>
                      <a:lnTo>
                        <a:pt x="26" y="0"/>
                      </a:lnTo>
                      <a:lnTo>
                        <a:pt x="26" y="73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65" name="Rectangle 421"/>
                <p:cNvSpPr>
                  <a:spLocks noChangeArrowheads="1"/>
                </p:cNvSpPr>
                <p:nvPr/>
              </p:nvSpPr>
              <p:spPr bwMode="grayWhite">
                <a:xfrm>
                  <a:off x="2488" y="2666"/>
                  <a:ext cx="5" cy="12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66" name="Freeform 422"/>
                <p:cNvSpPr>
                  <a:spLocks/>
                </p:cNvSpPr>
                <p:nvPr/>
              </p:nvSpPr>
              <p:spPr bwMode="grayWhite">
                <a:xfrm>
                  <a:off x="2488" y="2666"/>
                  <a:ext cx="5" cy="12"/>
                </a:xfrm>
                <a:custGeom>
                  <a:avLst/>
                  <a:gdLst/>
                  <a:ahLst/>
                  <a:cxnLst>
                    <a:cxn ang="0">
                      <a:pos x="0" y="61"/>
                    </a:cxn>
                    <a:cxn ang="0">
                      <a:pos x="0" y="0"/>
                    </a:cxn>
                    <a:cxn ang="0">
                      <a:pos x="26" y="0"/>
                    </a:cxn>
                    <a:cxn ang="0">
                      <a:pos x="26" y="61"/>
                    </a:cxn>
                  </a:cxnLst>
                  <a:rect l="0" t="0" r="r" b="b"/>
                  <a:pathLst>
                    <a:path w="26" h="61">
                      <a:moveTo>
                        <a:pt x="0" y="61"/>
                      </a:moveTo>
                      <a:lnTo>
                        <a:pt x="0" y="0"/>
                      </a:lnTo>
                      <a:lnTo>
                        <a:pt x="26" y="0"/>
                      </a:lnTo>
                      <a:lnTo>
                        <a:pt x="26" y="61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67" name="Rectangle 423"/>
                <p:cNvSpPr>
                  <a:spLocks noChangeArrowheads="1"/>
                </p:cNvSpPr>
                <p:nvPr/>
              </p:nvSpPr>
              <p:spPr bwMode="grayWhite">
                <a:xfrm>
                  <a:off x="2494" y="2666"/>
                  <a:ext cx="5" cy="12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68" name="Freeform 424"/>
                <p:cNvSpPr>
                  <a:spLocks/>
                </p:cNvSpPr>
                <p:nvPr/>
              </p:nvSpPr>
              <p:spPr bwMode="grayWhite">
                <a:xfrm>
                  <a:off x="2494" y="2666"/>
                  <a:ext cx="5" cy="12"/>
                </a:xfrm>
                <a:custGeom>
                  <a:avLst/>
                  <a:gdLst/>
                  <a:ahLst/>
                  <a:cxnLst>
                    <a:cxn ang="0">
                      <a:pos x="0" y="61"/>
                    </a:cxn>
                    <a:cxn ang="0">
                      <a:pos x="0" y="0"/>
                    </a:cxn>
                    <a:cxn ang="0">
                      <a:pos x="27" y="0"/>
                    </a:cxn>
                    <a:cxn ang="0">
                      <a:pos x="27" y="61"/>
                    </a:cxn>
                  </a:cxnLst>
                  <a:rect l="0" t="0" r="r" b="b"/>
                  <a:pathLst>
                    <a:path w="27" h="61">
                      <a:moveTo>
                        <a:pt x="0" y="61"/>
                      </a:moveTo>
                      <a:lnTo>
                        <a:pt x="0" y="0"/>
                      </a:lnTo>
                      <a:lnTo>
                        <a:pt x="27" y="0"/>
                      </a:lnTo>
                      <a:lnTo>
                        <a:pt x="27" y="61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69" name="Rectangle 425"/>
                <p:cNvSpPr>
                  <a:spLocks noChangeArrowheads="1"/>
                </p:cNvSpPr>
                <p:nvPr/>
              </p:nvSpPr>
              <p:spPr bwMode="grayWhite">
                <a:xfrm>
                  <a:off x="2501" y="2666"/>
                  <a:ext cx="5" cy="12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70" name="Freeform 426"/>
                <p:cNvSpPr>
                  <a:spLocks/>
                </p:cNvSpPr>
                <p:nvPr/>
              </p:nvSpPr>
              <p:spPr bwMode="grayWhite">
                <a:xfrm>
                  <a:off x="2501" y="2666"/>
                  <a:ext cx="5" cy="12"/>
                </a:xfrm>
                <a:custGeom>
                  <a:avLst/>
                  <a:gdLst/>
                  <a:ahLst/>
                  <a:cxnLst>
                    <a:cxn ang="0">
                      <a:pos x="0" y="59"/>
                    </a:cxn>
                    <a:cxn ang="0">
                      <a:pos x="0" y="0"/>
                    </a:cxn>
                    <a:cxn ang="0">
                      <a:pos x="26" y="0"/>
                    </a:cxn>
                    <a:cxn ang="0">
                      <a:pos x="26" y="59"/>
                    </a:cxn>
                  </a:cxnLst>
                  <a:rect l="0" t="0" r="r" b="b"/>
                  <a:pathLst>
                    <a:path w="26" h="59">
                      <a:moveTo>
                        <a:pt x="0" y="59"/>
                      </a:moveTo>
                      <a:lnTo>
                        <a:pt x="0" y="0"/>
                      </a:lnTo>
                      <a:lnTo>
                        <a:pt x="26" y="0"/>
                      </a:lnTo>
                      <a:lnTo>
                        <a:pt x="26" y="59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71" name="Rectangle 427"/>
                <p:cNvSpPr>
                  <a:spLocks noChangeArrowheads="1"/>
                </p:cNvSpPr>
                <p:nvPr/>
              </p:nvSpPr>
              <p:spPr bwMode="grayWhite">
                <a:xfrm>
                  <a:off x="2507" y="2667"/>
                  <a:ext cx="5" cy="11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72" name="Freeform 428"/>
                <p:cNvSpPr>
                  <a:spLocks/>
                </p:cNvSpPr>
                <p:nvPr/>
              </p:nvSpPr>
              <p:spPr bwMode="grayWhite">
                <a:xfrm>
                  <a:off x="2507" y="2667"/>
                  <a:ext cx="5" cy="11"/>
                </a:xfrm>
                <a:custGeom>
                  <a:avLst/>
                  <a:gdLst/>
                  <a:ahLst/>
                  <a:cxnLst>
                    <a:cxn ang="0">
                      <a:pos x="0" y="53"/>
                    </a:cxn>
                    <a:cxn ang="0">
                      <a:pos x="0" y="0"/>
                    </a:cxn>
                    <a:cxn ang="0">
                      <a:pos x="26" y="0"/>
                    </a:cxn>
                    <a:cxn ang="0">
                      <a:pos x="26" y="53"/>
                    </a:cxn>
                  </a:cxnLst>
                  <a:rect l="0" t="0" r="r" b="b"/>
                  <a:pathLst>
                    <a:path w="26" h="53">
                      <a:moveTo>
                        <a:pt x="0" y="53"/>
                      </a:moveTo>
                      <a:lnTo>
                        <a:pt x="0" y="0"/>
                      </a:lnTo>
                      <a:lnTo>
                        <a:pt x="26" y="0"/>
                      </a:lnTo>
                      <a:lnTo>
                        <a:pt x="26" y="53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73" name="Rectangle 429"/>
                <p:cNvSpPr>
                  <a:spLocks noChangeArrowheads="1"/>
                </p:cNvSpPr>
                <p:nvPr/>
              </p:nvSpPr>
              <p:spPr bwMode="grayWhite">
                <a:xfrm>
                  <a:off x="2514" y="2668"/>
                  <a:ext cx="5" cy="10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74" name="Freeform 430"/>
                <p:cNvSpPr>
                  <a:spLocks/>
                </p:cNvSpPr>
                <p:nvPr/>
              </p:nvSpPr>
              <p:spPr bwMode="grayWhite">
                <a:xfrm>
                  <a:off x="2514" y="2668"/>
                  <a:ext cx="5" cy="10"/>
                </a:xfrm>
                <a:custGeom>
                  <a:avLst/>
                  <a:gdLst/>
                  <a:ahLst/>
                  <a:cxnLst>
                    <a:cxn ang="0">
                      <a:pos x="0" y="49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49"/>
                    </a:cxn>
                  </a:cxnLst>
                  <a:rect l="0" t="0" r="r" b="b"/>
                  <a:pathLst>
                    <a:path w="24" h="49">
                      <a:moveTo>
                        <a:pt x="0" y="49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49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75" name="Rectangle 431"/>
                <p:cNvSpPr>
                  <a:spLocks noChangeArrowheads="1"/>
                </p:cNvSpPr>
                <p:nvPr/>
              </p:nvSpPr>
              <p:spPr bwMode="grayWhite">
                <a:xfrm>
                  <a:off x="2521" y="2671"/>
                  <a:ext cx="4" cy="7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76" name="Freeform 432"/>
                <p:cNvSpPr>
                  <a:spLocks/>
                </p:cNvSpPr>
                <p:nvPr/>
              </p:nvSpPr>
              <p:spPr bwMode="grayWhite">
                <a:xfrm>
                  <a:off x="2521" y="2671"/>
                  <a:ext cx="4" cy="7"/>
                </a:xfrm>
                <a:custGeom>
                  <a:avLst/>
                  <a:gdLst/>
                  <a:ahLst/>
                  <a:cxnLst>
                    <a:cxn ang="0">
                      <a:pos x="0" y="32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32"/>
                    </a:cxn>
                  </a:cxnLst>
                  <a:rect l="0" t="0" r="r" b="b"/>
                  <a:pathLst>
                    <a:path w="24" h="32">
                      <a:moveTo>
                        <a:pt x="0" y="32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32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77" name="Rectangle 433"/>
                <p:cNvSpPr>
                  <a:spLocks noChangeArrowheads="1"/>
                </p:cNvSpPr>
                <p:nvPr/>
              </p:nvSpPr>
              <p:spPr bwMode="grayWhite">
                <a:xfrm>
                  <a:off x="2527" y="2673"/>
                  <a:ext cx="5" cy="5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78" name="Freeform 434"/>
                <p:cNvSpPr>
                  <a:spLocks/>
                </p:cNvSpPr>
                <p:nvPr/>
              </p:nvSpPr>
              <p:spPr bwMode="grayWhite">
                <a:xfrm>
                  <a:off x="2527" y="2673"/>
                  <a:ext cx="5" cy="5"/>
                </a:xfrm>
                <a:custGeom>
                  <a:avLst/>
                  <a:gdLst/>
                  <a:ahLst/>
                  <a:cxnLst>
                    <a:cxn ang="0">
                      <a:pos x="0" y="26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26"/>
                    </a:cxn>
                  </a:cxnLst>
                  <a:rect l="0" t="0" r="r" b="b"/>
                  <a:pathLst>
                    <a:path w="24" h="26">
                      <a:moveTo>
                        <a:pt x="0" y="26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26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79" name="Rectangle 435"/>
                <p:cNvSpPr>
                  <a:spLocks noChangeArrowheads="1"/>
                </p:cNvSpPr>
                <p:nvPr/>
              </p:nvSpPr>
              <p:spPr bwMode="grayWhite">
                <a:xfrm>
                  <a:off x="2534" y="2673"/>
                  <a:ext cx="4" cy="5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80" name="Freeform 436"/>
                <p:cNvSpPr>
                  <a:spLocks/>
                </p:cNvSpPr>
                <p:nvPr/>
              </p:nvSpPr>
              <p:spPr bwMode="grayWhite">
                <a:xfrm>
                  <a:off x="2534" y="2673"/>
                  <a:ext cx="4" cy="5"/>
                </a:xfrm>
                <a:custGeom>
                  <a:avLst/>
                  <a:gdLst/>
                  <a:ahLst/>
                  <a:cxnLst>
                    <a:cxn ang="0">
                      <a:pos x="0" y="23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23"/>
                    </a:cxn>
                  </a:cxnLst>
                  <a:rect l="0" t="0" r="r" b="b"/>
                  <a:pathLst>
                    <a:path w="24" h="23">
                      <a:moveTo>
                        <a:pt x="0" y="23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23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81" name="Rectangle 437"/>
                <p:cNvSpPr>
                  <a:spLocks noChangeArrowheads="1"/>
                </p:cNvSpPr>
                <p:nvPr/>
              </p:nvSpPr>
              <p:spPr bwMode="grayWhite">
                <a:xfrm>
                  <a:off x="2540" y="2674"/>
                  <a:ext cx="5" cy="4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82" name="Freeform 438"/>
                <p:cNvSpPr>
                  <a:spLocks/>
                </p:cNvSpPr>
                <p:nvPr/>
              </p:nvSpPr>
              <p:spPr bwMode="grayWhite">
                <a:xfrm>
                  <a:off x="2540" y="2674"/>
                  <a:ext cx="5" cy="4"/>
                </a:xfrm>
                <a:custGeom>
                  <a:avLst/>
                  <a:gdLst/>
                  <a:ahLst/>
                  <a:cxnLst>
                    <a:cxn ang="0">
                      <a:pos x="0" y="17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17"/>
                    </a:cxn>
                  </a:cxnLst>
                  <a:rect l="0" t="0" r="r" b="b"/>
                  <a:pathLst>
                    <a:path w="24" h="17">
                      <a:moveTo>
                        <a:pt x="0" y="17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17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83" name="Rectangle 439"/>
                <p:cNvSpPr>
                  <a:spLocks noChangeArrowheads="1"/>
                </p:cNvSpPr>
                <p:nvPr/>
              </p:nvSpPr>
              <p:spPr bwMode="grayWhite">
                <a:xfrm>
                  <a:off x="2546" y="2674"/>
                  <a:ext cx="5" cy="4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84" name="Freeform 440"/>
                <p:cNvSpPr>
                  <a:spLocks/>
                </p:cNvSpPr>
                <p:nvPr/>
              </p:nvSpPr>
              <p:spPr bwMode="grayWhite">
                <a:xfrm>
                  <a:off x="2546" y="2674"/>
                  <a:ext cx="5" cy="4"/>
                </a:xfrm>
                <a:custGeom>
                  <a:avLst/>
                  <a:gdLst/>
                  <a:ahLst/>
                  <a:cxnLst>
                    <a:cxn ang="0">
                      <a:pos x="0" y="17"/>
                    </a:cxn>
                    <a:cxn ang="0">
                      <a:pos x="0" y="0"/>
                    </a:cxn>
                    <a:cxn ang="0">
                      <a:pos x="24" y="0"/>
                    </a:cxn>
                    <a:cxn ang="0">
                      <a:pos x="24" y="17"/>
                    </a:cxn>
                  </a:cxnLst>
                  <a:rect l="0" t="0" r="r" b="b"/>
                  <a:pathLst>
                    <a:path w="24" h="17">
                      <a:moveTo>
                        <a:pt x="0" y="17"/>
                      </a:moveTo>
                      <a:lnTo>
                        <a:pt x="0" y="0"/>
                      </a:lnTo>
                      <a:lnTo>
                        <a:pt x="24" y="0"/>
                      </a:lnTo>
                      <a:lnTo>
                        <a:pt x="24" y="17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85" name="Rectangle 441"/>
                <p:cNvSpPr>
                  <a:spLocks noChangeArrowheads="1"/>
                </p:cNvSpPr>
                <p:nvPr/>
              </p:nvSpPr>
              <p:spPr bwMode="grayWhite">
                <a:xfrm>
                  <a:off x="2553" y="2676"/>
                  <a:ext cx="5" cy="2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86" name="Freeform 442"/>
                <p:cNvSpPr>
                  <a:spLocks/>
                </p:cNvSpPr>
                <p:nvPr/>
              </p:nvSpPr>
              <p:spPr bwMode="grayWhite">
                <a:xfrm>
                  <a:off x="2553" y="2676"/>
                  <a:ext cx="5" cy="2"/>
                </a:xfrm>
                <a:custGeom>
                  <a:avLst/>
                  <a:gdLst/>
                  <a:ahLst/>
                  <a:cxnLst>
                    <a:cxn ang="0">
                      <a:pos x="0" y="11"/>
                    </a:cxn>
                    <a:cxn ang="0">
                      <a:pos x="0" y="0"/>
                    </a:cxn>
                    <a:cxn ang="0">
                      <a:pos x="23" y="0"/>
                    </a:cxn>
                    <a:cxn ang="0">
                      <a:pos x="23" y="11"/>
                    </a:cxn>
                  </a:cxnLst>
                  <a:rect l="0" t="0" r="r" b="b"/>
                  <a:pathLst>
                    <a:path w="23" h="11">
                      <a:moveTo>
                        <a:pt x="0" y="11"/>
                      </a:moveTo>
                      <a:lnTo>
                        <a:pt x="0" y="0"/>
                      </a:lnTo>
                      <a:lnTo>
                        <a:pt x="23" y="0"/>
                      </a:lnTo>
                      <a:lnTo>
                        <a:pt x="23" y="11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87" name="Rectangle 443"/>
                <p:cNvSpPr>
                  <a:spLocks noChangeArrowheads="1"/>
                </p:cNvSpPr>
                <p:nvPr/>
              </p:nvSpPr>
              <p:spPr bwMode="grayWhite">
                <a:xfrm>
                  <a:off x="2560" y="2676"/>
                  <a:ext cx="4" cy="2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88" name="Freeform 444"/>
                <p:cNvSpPr>
                  <a:spLocks/>
                </p:cNvSpPr>
                <p:nvPr/>
              </p:nvSpPr>
              <p:spPr bwMode="grayWhite">
                <a:xfrm>
                  <a:off x="2560" y="2676"/>
                  <a:ext cx="4" cy="2"/>
                </a:xfrm>
                <a:custGeom>
                  <a:avLst/>
                  <a:gdLst/>
                  <a:ahLst/>
                  <a:cxnLst>
                    <a:cxn ang="0">
                      <a:pos x="0" y="8"/>
                    </a:cxn>
                    <a:cxn ang="0">
                      <a:pos x="0" y="0"/>
                    </a:cxn>
                    <a:cxn ang="0">
                      <a:pos x="23" y="0"/>
                    </a:cxn>
                    <a:cxn ang="0">
                      <a:pos x="23" y="8"/>
                    </a:cxn>
                  </a:cxnLst>
                  <a:rect l="0" t="0" r="r" b="b"/>
                  <a:pathLst>
                    <a:path w="23" h="8">
                      <a:moveTo>
                        <a:pt x="0" y="8"/>
                      </a:moveTo>
                      <a:lnTo>
                        <a:pt x="0" y="0"/>
                      </a:lnTo>
                      <a:lnTo>
                        <a:pt x="23" y="0"/>
                      </a:lnTo>
                      <a:lnTo>
                        <a:pt x="23" y="8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89" name="Rectangle 445"/>
                <p:cNvSpPr>
                  <a:spLocks noChangeArrowheads="1"/>
                </p:cNvSpPr>
                <p:nvPr/>
              </p:nvSpPr>
              <p:spPr bwMode="grayWhite">
                <a:xfrm>
                  <a:off x="2566" y="2679"/>
                  <a:ext cx="5" cy="1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90" name="Freeform 446"/>
                <p:cNvSpPr>
                  <a:spLocks/>
                </p:cNvSpPr>
                <p:nvPr/>
              </p:nvSpPr>
              <p:spPr bwMode="grayWhite">
                <a:xfrm>
                  <a:off x="2566" y="2679"/>
                  <a:ext cx="5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23" y="2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23" h="2">
                      <a:moveTo>
                        <a:pt x="0" y="0"/>
                      </a:moveTo>
                      <a:lnTo>
                        <a:pt x="0" y="2"/>
                      </a:lnTo>
                      <a:lnTo>
                        <a:pt x="23" y="2"/>
                      </a:lnTo>
                      <a:lnTo>
                        <a:pt x="23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91" name="Rectangle 447"/>
                <p:cNvSpPr>
                  <a:spLocks noChangeArrowheads="1"/>
                </p:cNvSpPr>
                <p:nvPr/>
              </p:nvSpPr>
              <p:spPr bwMode="grayWhite">
                <a:xfrm>
                  <a:off x="2573" y="2679"/>
                  <a:ext cx="4" cy="4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92" name="Freeform 448"/>
                <p:cNvSpPr>
                  <a:spLocks/>
                </p:cNvSpPr>
                <p:nvPr/>
              </p:nvSpPr>
              <p:spPr bwMode="grayWhite">
                <a:xfrm>
                  <a:off x="2573" y="2679"/>
                  <a:ext cx="4" cy="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20"/>
                    </a:cxn>
                    <a:cxn ang="0">
                      <a:pos x="22" y="20"/>
                    </a:cxn>
                    <a:cxn ang="0">
                      <a:pos x="22" y="0"/>
                    </a:cxn>
                  </a:cxnLst>
                  <a:rect l="0" t="0" r="r" b="b"/>
                  <a:pathLst>
                    <a:path w="22" h="20">
                      <a:moveTo>
                        <a:pt x="0" y="0"/>
                      </a:moveTo>
                      <a:lnTo>
                        <a:pt x="0" y="20"/>
                      </a:lnTo>
                      <a:lnTo>
                        <a:pt x="22" y="20"/>
                      </a:lnTo>
                      <a:lnTo>
                        <a:pt x="22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93" name="Rectangle 449"/>
                <p:cNvSpPr>
                  <a:spLocks noChangeArrowheads="1"/>
                </p:cNvSpPr>
                <p:nvPr/>
              </p:nvSpPr>
              <p:spPr bwMode="grayWhite">
                <a:xfrm>
                  <a:off x="2579" y="2679"/>
                  <a:ext cx="5" cy="4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94" name="Freeform 450"/>
                <p:cNvSpPr>
                  <a:spLocks/>
                </p:cNvSpPr>
                <p:nvPr/>
              </p:nvSpPr>
              <p:spPr bwMode="grayWhite">
                <a:xfrm>
                  <a:off x="2579" y="2679"/>
                  <a:ext cx="5" cy="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20"/>
                    </a:cxn>
                    <a:cxn ang="0">
                      <a:pos x="24" y="20"/>
                    </a:cxn>
                    <a:cxn ang="0">
                      <a:pos x="24" y="0"/>
                    </a:cxn>
                  </a:cxnLst>
                  <a:rect l="0" t="0" r="r" b="b"/>
                  <a:pathLst>
                    <a:path w="24" h="20">
                      <a:moveTo>
                        <a:pt x="0" y="0"/>
                      </a:moveTo>
                      <a:lnTo>
                        <a:pt x="0" y="20"/>
                      </a:lnTo>
                      <a:lnTo>
                        <a:pt x="24" y="20"/>
                      </a:lnTo>
                      <a:lnTo>
                        <a:pt x="24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95" name="Rectangle 451"/>
                <p:cNvSpPr>
                  <a:spLocks noChangeArrowheads="1"/>
                </p:cNvSpPr>
                <p:nvPr/>
              </p:nvSpPr>
              <p:spPr bwMode="grayWhite">
                <a:xfrm>
                  <a:off x="2585" y="2679"/>
                  <a:ext cx="6" cy="6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96" name="Freeform 452"/>
                <p:cNvSpPr>
                  <a:spLocks/>
                </p:cNvSpPr>
                <p:nvPr/>
              </p:nvSpPr>
              <p:spPr bwMode="grayWhite">
                <a:xfrm>
                  <a:off x="2585" y="2679"/>
                  <a:ext cx="6" cy="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30"/>
                    </a:cxn>
                    <a:cxn ang="0">
                      <a:pos x="27" y="30"/>
                    </a:cxn>
                    <a:cxn ang="0">
                      <a:pos x="27" y="0"/>
                    </a:cxn>
                  </a:cxnLst>
                  <a:rect l="0" t="0" r="r" b="b"/>
                  <a:pathLst>
                    <a:path w="27" h="30">
                      <a:moveTo>
                        <a:pt x="0" y="0"/>
                      </a:moveTo>
                      <a:lnTo>
                        <a:pt x="0" y="30"/>
                      </a:lnTo>
                      <a:lnTo>
                        <a:pt x="27" y="30"/>
                      </a:lnTo>
                      <a:lnTo>
                        <a:pt x="27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97" name="Rectangle 453"/>
                <p:cNvSpPr>
                  <a:spLocks noChangeArrowheads="1"/>
                </p:cNvSpPr>
                <p:nvPr/>
              </p:nvSpPr>
              <p:spPr bwMode="grayWhite">
                <a:xfrm>
                  <a:off x="2592" y="2679"/>
                  <a:ext cx="5" cy="7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98" name="Freeform 454"/>
                <p:cNvSpPr>
                  <a:spLocks/>
                </p:cNvSpPr>
                <p:nvPr/>
              </p:nvSpPr>
              <p:spPr bwMode="grayWhite">
                <a:xfrm>
                  <a:off x="2592" y="2679"/>
                  <a:ext cx="5" cy="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36"/>
                    </a:cxn>
                    <a:cxn ang="0">
                      <a:pos x="27" y="36"/>
                    </a:cxn>
                    <a:cxn ang="0">
                      <a:pos x="27" y="0"/>
                    </a:cxn>
                  </a:cxnLst>
                  <a:rect l="0" t="0" r="r" b="b"/>
                  <a:pathLst>
                    <a:path w="27" h="36">
                      <a:moveTo>
                        <a:pt x="0" y="0"/>
                      </a:moveTo>
                      <a:lnTo>
                        <a:pt x="0" y="36"/>
                      </a:lnTo>
                      <a:lnTo>
                        <a:pt x="27" y="36"/>
                      </a:lnTo>
                      <a:lnTo>
                        <a:pt x="27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199" name="Rectangle 455"/>
                <p:cNvSpPr>
                  <a:spLocks noChangeArrowheads="1"/>
                </p:cNvSpPr>
                <p:nvPr/>
              </p:nvSpPr>
              <p:spPr bwMode="grayWhite">
                <a:xfrm>
                  <a:off x="2598" y="2679"/>
                  <a:ext cx="6" cy="8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00" name="Freeform 456"/>
                <p:cNvSpPr>
                  <a:spLocks/>
                </p:cNvSpPr>
                <p:nvPr/>
              </p:nvSpPr>
              <p:spPr bwMode="grayWhite">
                <a:xfrm>
                  <a:off x="2598" y="2679"/>
                  <a:ext cx="6" cy="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42"/>
                    </a:cxn>
                    <a:cxn ang="0">
                      <a:pos x="26" y="42"/>
                    </a:cxn>
                    <a:cxn ang="0">
                      <a:pos x="26" y="0"/>
                    </a:cxn>
                  </a:cxnLst>
                  <a:rect l="0" t="0" r="r" b="b"/>
                  <a:pathLst>
                    <a:path w="26" h="42">
                      <a:moveTo>
                        <a:pt x="0" y="0"/>
                      </a:moveTo>
                      <a:lnTo>
                        <a:pt x="0" y="42"/>
                      </a:lnTo>
                      <a:lnTo>
                        <a:pt x="26" y="42"/>
                      </a:lnTo>
                      <a:lnTo>
                        <a:pt x="26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01" name="Rectangle 457"/>
                <p:cNvSpPr>
                  <a:spLocks noChangeArrowheads="1"/>
                </p:cNvSpPr>
                <p:nvPr/>
              </p:nvSpPr>
              <p:spPr bwMode="grayWhite">
                <a:xfrm>
                  <a:off x="2605" y="2679"/>
                  <a:ext cx="5" cy="10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02" name="Freeform 458"/>
                <p:cNvSpPr>
                  <a:spLocks/>
                </p:cNvSpPr>
                <p:nvPr/>
              </p:nvSpPr>
              <p:spPr bwMode="grayWhite">
                <a:xfrm>
                  <a:off x="2605" y="2679"/>
                  <a:ext cx="5" cy="1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48"/>
                    </a:cxn>
                    <a:cxn ang="0">
                      <a:pos x="26" y="48"/>
                    </a:cxn>
                    <a:cxn ang="0">
                      <a:pos x="26" y="0"/>
                    </a:cxn>
                  </a:cxnLst>
                  <a:rect l="0" t="0" r="r" b="b"/>
                  <a:pathLst>
                    <a:path w="26" h="48">
                      <a:moveTo>
                        <a:pt x="0" y="0"/>
                      </a:moveTo>
                      <a:lnTo>
                        <a:pt x="0" y="48"/>
                      </a:lnTo>
                      <a:lnTo>
                        <a:pt x="26" y="48"/>
                      </a:lnTo>
                      <a:lnTo>
                        <a:pt x="26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03" name="Rectangle 459"/>
                <p:cNvSpPr>
                  <a:spLocks noChangeArrowheads="1"/>
                </p:cNvSpPr>
                <p:nvPr/>
              </p:nvSpPr>
              <p:spPr bwMode="grayWhite">
                <a:xfrm>
                  <a:off x="2611" y="2679"/>
                  <a:ext cx="6" cy="10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04" name="Freeform 460"/>
                <p:cNvSpPr>
                  <a:spLocks/>
                </p:cNvSpPr>
                <p:nvPr/>
              </p:nvSpPr>
              <p:spPr bwMode="grayWhite">
                <a:xfrm>
                  <a:off x="2611" y="2679"/>
                  <a:ext cx="6" cy="1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50"/>
                    </a:cxn>
                    <a:cxn ang="0">
                      <a:pos x="28" y="50"/>
                    </a:cxn>
                    <a:cxn ang="0">
                      <a:pos x="28" y="0"/>
                    </a:cxn>
                  </a:cxnLst>
                  <a:rect l="0" t="0" r="r" b="b"/>
                  <a:pathLst>
                    <a:path w="28" h="50">
                      <a:moveTo>
                        <a:pt x="0" y="0"/>
                      </a:moveTo>
                      <a:lnTo>
                        <a:pt x="0" y="50"/>
                      </a:lnTo>
                      <a:lnTo>
                        <a:pt x="28" y="50"/>
                      </a:lnTo>
                      <a:lnTo>
                        <a:pt x="28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05" name="Rectangle 461"/>
                <p:cNvSpPr>
                  <a:spLocks noChangeArrowheads="1"/>
                </p:cNvSpPr>
                <p:nvPr/>
              </p:nvSpPr>
              <p:spPr bwMode="grayWhite">
                <a:xfrm>
                  <a:off x="2618" y="2679"/>
                  <a:ext cx="5" cy="11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06" name="Freeform 462"/>
                <p:cNvSpPr>
                  <a:spLocks/>
                </p:cNvSpPr>
                <p:nvPr/>
              </p:nvSpPr>
              <p:spPr bwMode="grayWhite">
                <a:xfrm>
                  <a:off x="2618" y="2679"/>
                  <a:ext cx="5" cy="1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54"/>
                    </a:cxn>
                    <a:cxn ang="0">
                      <a:pos x="24" y="54"/>
                    </a:cxn>
                    <a:cxn ang="0">
                      <a:pos x="24" y="0"/>
                    </a:cxn>
                  </a:cxnLst>
                  <a:rect l="0" t="0" r="r" b="b"/>
                  <a:pathLst>
                    <a:path w="24" h="54">
                      <a:moveTo>
                        <a:pt x="0" y="0"/>
                      </a:moveTo>
                      <a:lnTo>
                        <a:pt x="0" y="54"/>
                      </a:lnTo>
                      <a:lnTo>
                        <a:pt x="24" y="54"/>
                      </a:lnTo>
                      <a:lnTo>
                        <a:pt x="24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07" name="Rectangle 463"/>
                <p:cNvSpPr>
                  <a:spLocks noChangeArrowheads="1"/>
                </p:cNvSpPr>
                <p:nvPr/>
              </p:nvSpPr>
              <p:spPr bwMode="grayWhite">
                <a:xfrm>
                  <a:off x="2625" y="2679"/>
                  <a:ext cx="5" cy="11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08" name="Freeform 464"/>
                <p:cNvSpPr>
                  <a:spLocks/>
                </p:cNvSpPr>
                <p:nvPr/>
              </p:nvSpPr>
              <p:spPr bwMode="grayWhite">
                <a:xfrm>
                  <a:off x="2625" y="2679"/>
                  <a:ext cx="5" cy="1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56"/>
                    </a:cxn>
                    <a:cxn ang="0">
                      <a:pos x="24" y="56"/>
                    </a:cxn>
                    <a:cxn ang="0">
                      <a:pos x="24" y="0"/>
                    </a:cxn>
                  </a:cxnLst>
                  <a:rect l="0" t="0" r="r" b="b"/>
                  <a:pathLst>
                    <a:path w="24" h="56">
                      <a:moveTo>
                        <a:pt x="0" y="0"/>
                      </a:moveTo>
                      <a:lnTo>
                        <a:pt x="0" y="56"/>
                      </a:lnTo>
                      <a:lnTo>
                        <a:pt x="24" y="56"/>
                      </a:lnTo>
                      <a:lnTo>
                        <a:pt x="24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09" name="Rectangle 465"/>
                <p:cNvSpPr>
                  <a:spLocks noChangeArrowheads="1"/>
                </p:cNvSpPr>
                <p:nvPr/>
              </p:nvSpPr>
              <p:spPr bwMode="grayWhite">
                <a:xfrm>
                  <a:off x="2631" y="2679"/>
                  <a:ext cx="5" cy="15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10" name="Freeform 466"/>
                <p:cNvSpPr>
                  <a:spLocks/>
                </p:cNvSpPr>
                <p:nvPr/>
              </p:nvSpPr>
              <p:spPr bwMode="grayWhite">
                <a:xfrm>
                  <a:off x="2631" y="2679"/>
                  <a:ext cx="5" cy="1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74"/>
                    </a:cxn>
                    <a:cxn ang="0">
                      <a:pos x="24" y="74"/>
                    </a:cxn>
                    <a:cxn ang="0">
                      <a:pos x="24" y="0"/>
                    </a:cxn>
                  </a:cxnLst>
                  <a:rect l="0" t="0" r="r" b="b"/>
                  <a:pathLst>
                    <a:path w="24" h="74">
                      <a:moveTo>
                        <a:pt x="0" y="0"/>
                      </a:moveTo>
                      <a:lnTo>
                        <a:pt x="0" y="74"/>
                      </a:lnTo>
                      <a:lnTo>
                        <a:pt x="24" y="74"/>
                      </a:lnTo>
                      <a:lnTo>
                        <a:pt x="24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11" name="Rectangle 467"/>
                <p:cNvSpPr>
                  <a:spLocks noChangeArrowheads="1"/>
                </p:cNvSpPr>
                <p:nvPr/>
              </p:nvSpPr>
              <p:spPr bwMode="grayWhite">
                <a:xfrm>
                  <a:off x="2638" y="2679"/>
                  <a:ext cx="5" cy="17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12" name="Freeform 468"/>
                <p:cNvSpPr>
                  <a:spLocks/>
                </p:cNvSpPr>
                <p:nvPr/>
              </p:nvSpPr>
              <p:spPr bwMode="grayWhite">
                <a:xfrm>
                  <a:off x="2638" y="2679"/>
                  <a:ext cx="5" cy="1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83"/>
                    </a:cxn>
                    <a:cxn ang="0">
                      <a:pos x="24" y="83"/>
                    </a:cxn>
                    <a:cxn ang="0">
                      <a:pos x="24" y="0"/>
                    </a:cxn>
                  </a:cxnLst>
                  <a:rect l="0" t="0" r="r" b="b"/>
                  <a:pathLst>
                    <a:path w="24" h="83">
                      <a:moveTo>
                        <a:pt x="0" y="0"/>
                      </a:moveTo>
                      <a:lnTo>
                        <a:pt x="0" y="83"/>
                      </a:lnTo>
                      <a:lnTo>
                        <a:pt x="24" y="83"/>
                      </a:lnTo>
                      <a:lnTo>
                        <a:pt x="24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13" name="Rectangle 469"/>
                <p:cNvSpPr>
                  <a:spLocks noChangeArrowheads="1"/>
                </p:cNvSpPr>
                <p:nvPr/>
              </p:nvSpPr>
              <p:spPr bwMode="grayWhite">
                <a:xfrm>
                  <a:off x="2644" y="2679"/>
                  <a:ext cx="5" cy="18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14" name="Freeform 470"/>
                <p:cNvSpPr>
                  <a:spLocks/>
                </p:cNvSpPr>
                <p:nvPr/>
              </p:nvSpPr>
              <p:spPr bwMode="grayWhite">
                <a:xfrm>
                  <a:off x="2644" y="2679"/>
                  <a:ext cx="5" cy="1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88"/>
                    </a:cxn>
                    <a:cxn ang="0">
                      <a:pos x="24" y="88"/>
                    </a:cxn>
                    <a:cxn ang="0">
                      <a:pos x="24" y="0"/>
                    </a:cxn>
                  </a:cxnLst>
                  <a:rect l="0" t="0" r="r" b="b"/>
                  <a:pathLst>
                    <a:path w="24" h="88">
                      <a:moveTo>
                        <a:pt x="0" y="0"/>
                      </a:moveTo>
                      <a:lnTo>
                        <a:pt x="0" y="88"/>
                      </a:lnTo>
                      <a:lnTo>
                        <a:pt x="24" y="88"/>
                      </a:lnTo>
                      <a:lnTo>
                        <a:pt x="24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15" name="Rectangle 471"/>
                <p:cNvSpPr>
                  <a:spLocks noChangeArrowheads="1"/>
                </p:cNvSpPr>
                <p:nvPr/>
              </p:nvSpPr>
              <p:spPr bwMode="grayWhite">
                <a:xfrm>
                  <a:off x="2651" y="2679"/>
                  <a:ext cx="5" cy="18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16" name="Freeform 472"/>
                <p:cNvSpPr>
                  <a:spLocks/>
                </p:cNvSpPr>
                <p:nvPr/>
              </p:nvSpPr>
              <p:spPr bwMode="grayWhite">
                <a:xfrm>
                  <a:off x="2651" y="2679"/>
                  <a:ext cx="5" cy="1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92"/>
                    </a:cxn>
                    <a:cxn ang="0">
                      <a:pos x="24" y="92"/>
                    </a:cxn>
                    <a:cxn ang="0">
                      <a:pos x="24" y="0"/>
                    </a:cxn>
                  </a:cxnLst>
                  <a:rect l="0" t="0" r="r" b="b"/>
                  <a:pathLst>
                    <a:path w="24" h="92">
                      <a:moveTo>
                        <a:pt x="0" y="0"/>
                      </a:moveTo>
                      <a:lnTo>
                        <a:pt x="0" y="92"/>
                      </a:lnTo>
                      <a:lnTo>
                        <a:pt x="24" y="92"/>
                      </a:lnTo>
                      <a:lnTo>
                        <a:pt x="24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17" name="Rectangle 473"/>
                <p:cNvSpPr>
                  <a:spLocks noChangeArrowheads="1"/>
                </p:cNvSpPr>
                <p:nvPr/>
              </p:nvSpPr>
              <p:spPr bwMode="grayWhite">
                <a:xfrm>
                  <a:off x="2657" y="2679"/>
                  <a:ext cx="5" cy="24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18" name="Freeform 474"/>
                <p:cNvSpPr>
                  <a:spLocks/>
                </p:cNvSpPr>
                <p:nvPr/>
              </p:nvSpPr>
              <p:spPr bwMode="grayWhite">
                <a:xfrm>
                  <a:off x="2657" y="2679"/>
                  <a:ext cx="5" cy="2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21"/>
                    </a:cxn>
                    <a:cxn ang="0">
                      <a:pos x="24" y="121"/>
                    </a:cxn>
                    <a:cxn ang="0">
                      <a:pos x="24" y="0"/>
                    </a:cxn>
                  </a:cxnLst>
                  <a:rect l="0" t="0" r="r" b="b"/>
                  <a:pathLst>
                    <a:path w="24" h="121">
                      <a:moveTo>
                        <a:pt x="0" y="0"/>
                      </a:moveTo>
                      <a:lnTo>
                        <a:pt x="0" y="121"/>
                      </a:lnTo>
                      <a:lnTo>
                        <a:pt x="24" y="121"/>
                      </a:lnTo>
                      <a:lnTo>
                        <a:pt x="24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19" name="Rectangle 475"/>
                <p:cNvSpPr>
                  <a:spLocks noChangeArrowheads="1"/>
                </p:cNvSpPr>
                <p:nvPr/>
              </p:nvSpPr>
              <p:spPr bwMode="grayWhite">
                <a:xfrm>
                  <a:off x="2664" y="2679"/>
                  <a:ext cx="4" cy="31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20" name="Freeform 476"/>
                <p:cNvSpPr>
                  <a:spLocks/>
                </p:cNvSpPr>
                <p:nvPr/>
              </p:nvSpPr>
              <p:spPr bwMode="grayWhite">
                <a:xfrm>
                  <a:off x="2664" y="2679"/>
                  <a:ext cx="4" cy="3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57"/>
                    </a:cxn>
                    <a:cxn ang="0">
                      <a:pos x="23" y="157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23" h="157">
                      <a:moveTo>
                        <a:pt x="0" y="0"/>
                      </a:moveTo>
                      <a:lnTo>
                        <a:pt x="0" y="157"/>
                      </a:lnTo>
                      <a:lnTo>
                        <a:pt x="23" y="157"/>
                      </a:lnTo>
                      <a:lnTo>
                        <a:pt x="23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21" name="Rectangle 477"/>
                <p:cNvSpPr>
                  <a:spLocks noChangeArrowheads="1"/>
                </p:cNvSpPr>
                <p:nvPr/>
              </p:nvSpPr>
              <p:spPr bwMode="grayWhite">
                <a:xfrm>
                  <a:off x="2670" y="2679"/>
                  <a:ext cx="5" cy="31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22" name="Freeform 478"/>
                <p:cNvSpPr>
                  <a:spLocks/>
                </p:cNvSpPr>
                <p:nvPr/>
              </p:nvSpPr>
              <p:spPr bwMode="grayWhite">
                <a:xfrm>
                  <a:off x="2670" y="2679"/>
                  <a:ext cx="5" cy="3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57"/>
                    </a:cxn>
                    <a:cxn ang="0">
                      <a:pos x="22" y="157"/>
                    </a:cxn>
                    <a:cxn ang="0">
                      <a:pos x="22" y="0"/>
                    </a:cxn>
                  </a:cxnLst>
                  <a:rect l="0" t="0" r="r" b="b"/>
                  <a:pathLst>
                    <a:path w="22" h="157">
                      <a:moveTo>
                        <a:pt x="0" y="0"/>
                      </a:moveTo>
                      <a:lnTo>
                        <a:pt x="0" y="157"/>
                      </a:lnTo>
                      <a:lnTo>
                        <a:pt x="22" y="157"/>
                      </a:lnTo>
                      <a:lnTo>
                        <a:pt x="22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23" name="Rectangle 479"/>
                <p:cNvSpPr>
                  <a:spLocks noChangeArrowheads="1"/>
                </p:cNvSpPr>
                <p:nvPr/>
              </p:nvSpPr>
              <p:spPr bwMode="grayWhite">
                <a:xfrm>
                  <a:off x="2677" y="2679"/>
                  <a:ext cx="5" cy="33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24" name="Freeform 480"/>
                <p:cNvSpPr>
                  <a:spLocks/>
                </p:cNvSpPr>
                <p:nvPr/>
              </p:nvSpPr>
              <p:spPr bwMode="grayWhite">
                <a:xfrm>
                  <a:off x="2677" y="2679"/>
                  <a:ext cx="5" cy="3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65"/>
                    </a:cxn>
                    <a:cxn ang="0">
                      <a:pos x="24" y="165"/>
                    </a:cxn>
                    <a:cxn ang="0">
                      <a:pos x="24" y="0"/>
                    </a:cxn>
                  </a:cxnLst>
                  <a:rect l="0" t="0" r="r" b="b"/>
                  <a:pathLst>
                    <a:path w="24" h="165">
                      <a:moveTo>
                        <a:pt x="0" y="0"/>
                      </a:moveTo>
                      <a:lnTo>
                        <a:pt x="0" y="165"/>
                      </a:lnTo>
                      <a:lnTo>
                        <a:pt x="24" y="165"/>
                      </a:lnTo>
                      <a:lnTo>
                        <a:pt x="24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25" name="Rectangle 481"/>
                <p:cNvSpPr>
                  <a:spLocks noChangeArrowheads="1"/>
                </p:cNvSpPr>
                <p:nvPr/>
              </p:nvSpPr>
              <p:spPr bwMode="grayWhite">
                <a:xfrm>
                  <a:off x="2683" y="2679"/>
                  <a:ext cx="5" cy="39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26" name="Freeform 482"/>
                <p:cNvSpPr>
                  <a:spLocks/>
                </p:cNvSpPr>
                <p:nvPr/>
              </p:nvSpPr>
              <p:spPr bwMode="grayWhite">
                <a:xfrm>
                  <a:off x="2683" y="2679"/>
                  <a:ext cx="5" cy="3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95"/>
                    </a:cxn>
                    <a:cxn ang="0">
                      <a:pos x="24" y="195"/>
                    </a:cxn>
                    <a:cxn ang="0">
                      <a:pos x="24" y="0"/>
                    </a:cxn>
                  </a:cxnLst>
                  <a:rect l="0" t="0" r="r" b="b"/>
                  <a:pathLst>
                    <a:path w="24" h="195">
                      <a:moveTo>
                        <a:pt x="0" y="0"/>
                      </a:moveTo>
                      <a:lnTo>
                        <a:pt x="0" y="195"/>
                      </a:lnTo>
                      <a:lnTo>
                        <a:pt x="24" y="195"/>
                      </a:lnTo>
                      <a:lnTo>
                        <a:pt x="24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27" name="Rectangle 483"/>
                <p:cNvSpPr>
                  <a:spLocks noChangeArrowheads="1"/>
                </p:cNvSpPr>
                <p:nvPr/>
              </p:nvSpPr>
              <p:spPr bwMode="grayWhite">
                <a:xfrm>
                  <a:off x="2690" y="2679"/>
                  <a:ext cx="5" cy="39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28" name="Freeform 484"/>
                <p:cNvSpPr>
                  <a:spLocks/>
                </p:cNvSpPr>
                <p:nvPr/>
              </p:nvSpPr>
              <p:spPr bwMode="grayWhite">
                <a:xfrm>
                  <a:off x="2690" y="2679"/>
                  <a:ext cx="5" cy="3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95"/>
                    </a:cxn>
                    <a:cxn ang="0">
                      <a:pos x="26" y="195"/>
                    </a:cxn>
                    <a:cxn ang="0">
                      <a:pos x="26" y="0"/>
                    </a:cxn>
                  </a:cxnLst>
                  <a:rect l="0" t="0" r="r" b="b"/>
                  <a:pathLst>
                    <a:path w="26" h="195">
                      <a:moveTo>
                        <a:pt x="0" y="0"/>
                      </a:moveTo>
                      <a:lnTo>
                        <a:pt x="0" y="195"/>
                      </a:lnTo>
                      <a:lnTo>
                        <a:pt x="26" y="195"/>
                      </a:lnTo>
                      <a:lnTo>
                        <a:pt x="26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29" name="Rectangle 485"/>
                <p:cNvSpPr>
                  <a:spLocks noChangeArrowheads="1"/>
                </p:cNvSpPr>
                <p:nvPr/>
              </p:nvSpPr>
              <p:spPr bwMode="grayWhite">
                <a:xfrm>
                  <a:off x="2696" y="2679"/>
                  <a:ext cx="5" cy="41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30" name="Freeform 486"/>
                <p:cNvSpPr>
                  <a:spLocks/>
                </p:cNvSpPr>
                <p:nvPr/>
              </p:nvSpPr>
              <p:spPr bwMode="grayWhite">
                <a:xfrm>
                  <a:off x="2696" y="2679"/>
                  <a:ext cx="5" cy="4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207"/>
                    </a:cxn>
                    <a:cxn ang="0">
                      <a:pos x="26" y="207"/>
                    </a:cxn>
                    <a:cxn ang="0">
                      <a:pos x="26" y="0"/>
                    </a:cxn>
                  </a:cxnLst>
                  <a:rect l="0" t="0" r="r" b="b"/>
                  <a:pathLst>
                    <a:path w="26" h="207">
                      <a:moveTo>
                        <a:pt x="0" y="0"/>
                      </a:moveTo>
                      <a:lnTo>
                        <a:pt x="0" y="207"/>
                      </a:lnTo>
                      <a:lnTo>
                        <a:pt x="26" y="207"/>
                      </a:lnTo>
                      <a:lnTo>
                        <a:pt x="26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31" name="Rectangle 487"/>
                <p:cNvSpPr>
                  <a:spLocks noChangeArrowheads="1"/>
                </p:cNvSpPr>
                <p:nvPr/>
              </p:nvSpPr>
              <p:spPr bwMode="grayWhite">
                <a:xfrm>
                  <a:off x="2703" y="2679"/>
                  <a:ext cx="5" cy="45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32" name="Freeform 488"/>
                <p:cNvSpPr>
                  <a:spLocks/>
                </p:cNvSpPr>
                <p:nvPr/>
              </p:nvSpPr>
              <p:spPr bwMode="grayWhite">
                <a:xfrm>
                  <a:off x="2703" y="2679"/>
                  <a:ext cx="5" cy="4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227"/>
                    </a:cxn>
                    <a:cxn ang="0">
                      <a:pos x="26" y="227"/>
                    </a:cxn>
                    <a:cxn ang="0">
                      <a:pos x="26" y="0"/>
                    </a:cxn>
                  </a:cxnLst>
                  <a:rect l="0" t="0" r="r" b="b"/>
                  <a:pathLst>
                    <a:path w="26" h="227">
                      <a:moveTo>
                        <a:pt x="0" y="0"/>
                      </a:moveTo>
                      <a:lnTo>
                        <a:pt x="0" y="227"/>
                      </a:lnTo>
                      <a:lnTo>
                        <a:pt x="26" y="227"/>
                      </a:lnTo>
                      <a:lnTo>
                        <a:pt x="26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33" name="Rectangle 489"/>
                <p:cNvSpPr>
                  <a:spLocks noChangeArrowheads="1"/>
                </p:cNvSpPr>
                <p:nvPr/>
              </p:nvSpPr>
              <p:spPr bwMode="grayWhite">
                <a:xfrm>
                  <a:off x="2709" y="2679"/>
                  <a:ext cx="5" cy="47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34" name="Freeform 490"/>
                <p:cNvSpPr>
                  <a:spLocks/>
                </p:cNvSpPr>
                <p:nvPr/>
              </p:nvSpPr>
              <p:spPr bwMode="grayWhite">
                <a:xfrm>
                  <a:off x="2709" y="2679"/>
                  <a:ext cx="5" cy="4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233"/>
                    </a:cxn>
                    <a:cxn ang="0">
                      <a:pos x="27" y="233"/>
                    </a:cxn>
                    <a:cxn ang="0">
                      <a:pos x="27" y="0"/>
                    </a:cxn>
                  </a:cxnLst>
                  <a:rect l="0" t="0" r="r" b="b"/>
                  <a:pathLst>
                    <a:path w="27" h="233">
                      <a:moveTo>
                        <a:pt x="0" y="0"/>
                      </a:moveTo>
                      <a:lnTo>
                        <a:pt x="0" y="233"/>
                      </a:lnTo>
                      <a:lnTo>
                        <a:pt x="27" y="233"/>
                      </a:lnTo>
                      <a:lnTo>
                        <a:pt x="27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35" name="Rectangle 491"/>
                <p:cNvSpPr>
                  <a:spLocks noChangeArrowheads="1"/>
                </p:cNvSpPr>
                <p:nvPr/>
              </p:nvSpPr>
              <p:spPr bwMode="grayWhite">
                <a:xfrm>
                  <a:off x="2716" y="2679"/>
                  <a:ext cx="5" cy="47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36" name="Freeform 492"/>
                <p:cNvSpPr>
                  <a:spLocks/>
                </p:cNvSpPr>
                <p:nvPr/>
              </p:nvSpPr>
              <p:spPr bwMode="grayWhite">
                <a:xfrm>
                  <a:off x="2716" y="2679"/>
                  <a:ext cx="5" cy="4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236"/>
                    </a:cxn>
                    <a:cxn ang="0">
                      <a:pos x="26" y="236"/>
                    </a:cxn>
                    <a:cxn ang="0">
                      <a:pos x="26" y="0"/>
                    </a:cxn>
                  </a:cxnLst>
                  <a:rect l="0" t="0" r="r" b="b"/>
                  <a:pathLst>
                    <a:path w="26" h="236">
                      <a:moveTo>
                        <a:pt x="0" y="0"/>
                      </a:moveTo>
                      <a:lnTo>
                        <a:pt x="0" y="236"/>
                      </a:lnTo>
                      <a:lnTo>
                        <a:pt x="26" y="236"/>
                      </a:lnTo>
                      <a:lnTo>
                        <a:pt x="26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37" name="Rectangle 493"/>
                <p:cNvSpPr>
                  <a:spLocks noChangeArrowheads="1"/>
                </p:cNvSpPr>
                <p:nvPr/>
              </p:nvSpPr>
              <p:spPr bwMode="grayWhite">
                <a:xfrm>
                  <a:off x="2723" y="2679"/>
                  <a:ext cx="4" cy="48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38" name="Freeform 494"/>
                <p:cNvSpPr>
                  <a:spLocks/>
                </p:cNvSpPr>
                <p:nvPr/>
              </p:nvSpPr>
              <p:spPr bwMode="grayWhite">
                <a:xfrm>
                  <a:off x="2723" y="2679"/>
                  <a:ext cx="4" cy="4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242"/>
                    </a:cxn>
                    <a:cxn ang="0">
                      <a:pos x="23" y="242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23" h="242">
                      <a:moveTo>
                        <a:pt x="0" y="0"/>
                      </a:moveTo>
                      <a:lnTo>
                        <a:pt x="0" y="242"/>
                      </a:lnTo>
                      <a:lnTo>
                        <a:pt x="23" y="242"/>
                      </a:lnTo>
                      <a:lnTo>
                        <a:pt x="23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39" name="Rectangle 495"/>
                <p:cNvSpPr>
                  <a:spLocks noChangeArrowheads="1"/>
                </p:cNvSpPr>
                <p:nvPr/>
              </p:nvSpPr>
              <p:spPr bwMode="grayWhite">
                <a:xfrm>
                  <a:off x="2729" y="2679"/>
                  <a:ext cx="5" cy="51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40" name="Freeform 496"/>
                <p:cNvSpPr>
                  <a:spLocks/>
                </p:cNvSpPr>
                <p:nvPr/>
              </p:nvSpPr>
              <p:spPr bwMode="grayWhite">
                <a:xfrm>
                  <a:off x="2729" y="2679"/>
                  <a:ext cx="5" cy="5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253"/>
                    </a:cxn>
                    <a:cxn ang="0">
                      <a:pos x="24" y="253"/>
                    </a:cxn>
                    <a:cxn ang="0">
                      <a:pos x="24" y="0"/>
                    </a:cxn>
                  </a:cxnLst>
                  <a:rect l="0" t="0" r="r" b="b"/>
                  <a:pathLst>
                    <a:path w="24" h="253">
                      <a:moveTo>
                        <a:pt x="0" y="0"/>
                      </a:moveTo>
                      <a:lnTo>
                        <a:pt x="0" y="253"/>
                      </a:lnTo>
                      <a:lnTo>
                        <a:pt x="24" y="253"/>
                      </a:lnTo>
                      <a:lnTo>
                        <a:pt x="24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41" name="Rectangle 497"/>
                <p:cNvSpPr>
                  <a:spLocks noChangeArrowheads="1"/>
                </p:cNvSpPr>
                <p:nvPr/>
              </p:nvSpPr>
              <p:spPr bwMode="grayWhite">
                <a:xfrm>
                  <a:off x="2736" y="2679"/>
                  <a:ext cx="4" cy="51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42" name="Freeform 498"/>
                <p:cNvSpPr>
                  <a:spLocks/>
                </p:cNvSpPr>
                <p:nvPr/>
              </p:nvSpPr>
              <p:spPr bwMode="grayWhite">
                <a:xfrm>
                  <a:off x="2736" y="2679"/>
                  <a:ext cx="4" cy="5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257"/>
                    </a:cxn>
                    <a:cxn ang="0">
                      <a:pos x="24" y="257"/>
                    </a:cxn>
                    <a:cxn ang="0">
                      <a:pos x="24" y="0"/>
                    </a:cxn>
                  </a:cxnLst>
                  <a:rect l="0" t="0" r="r" b="b"/>
                  <a:pathLst>
                    <a:path w="24" h="257">
                      <a:moveTo>
                        <a:pt x="0" y="0"/>
                      </a:moveTo>
                      <a:lnTo>
                        <a:pt x="0" y="257"/>
                      </a:lnTo>
                      <a:lnTo>
                        <a:pt x="24" y="257"/>
                      </a:lnTo>
                      <a:lnTo>
                        <a:pt x="24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43" name="Rectangle 499"/>
                <p:cNvSpPr>
                  <a:spLocks noChangeArrowheads="1"/>
                </p:cNvSpPr>
                <p:nvPr/>
              </p:nvSpPr>
              <p:spPr bwMode="grayWhite">
                <a:xfrm>
                  <a:off x="2742" y="2679"/>
                  <a:ext cx="5" cy="54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44" name="Freeform 500"/>
                <p:cNvSpPr>
                  <a:spLocks/>
                </p:cNvSpPr>
                <p:nvPr/>
              </p:nvSpPr>
              <p:spPr bwMode="grayWhite">
                <a:xfrm>
                  <a:off x="2742" y="2679"/>
                  <a:ext cx="5" cy="5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271"/>
                    </a:cxn>
                    <a:cxn ang="0">
                      <a:pos x="24" y="271"/>
                    </a:cxn>
                    <a:cxn ang="0">
                      <a:pos x="24" y="0"/>
                    </a:cxn>
                  </a:cxnLst>
                  <a:rect l="0" t="0" r="r" b="b"/>
                  <a:pathLst>
                    <a:path w="24" h="271">
                      <a:moveTo>
                        <a:pt x="0" y="0"/>
                      </a:moveTo>
                      <a:lnTo>
                        <a:pt x="0" y="271"/>
                      </a:lnTo>
                      <a:lnTo>
                        <a:pt x="24" y="271"/>
                      </a:lnTo>
                      <a:lnTo>
                        <a:pt x="24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45" name="Rectangle 501"/>
                <p:cNvSpPr>
                  <a:spLocks noChangeArrowheads="1"/>
                </p:cNvSpPr>
                <p:nvPr/>
              </p:nvSpPr>
              <p:spPr bwMode="grayWhite">
                <a:xfrm>
                  <a:off x="2749" y="2679"/>
                  <a:ext cx="4" cy="58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46" name="Freeform 502"/>
                <p:cNvSpPr>
                  <a:spLocks/>
                </p:cNvSpPr>
                <p:nvPr/>
              </p:nvSpPr>
              <p:spPr bwMode="grayWhite">
                <a:xfrm>
                  <a:off x="2749" y="2679"/>
                  <a:ext cx="4" cy="5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289"/>
                    </a:cxn>
                    <a:cxn ang="0">
                      <a:pos x="24" y="289"/>
                    </a:cxn>
                    <a:cxn ang="0">
                      <a:pos x="24" y="0"/>
                    </a:cxn>
                  </a:cxnLst>
                  <a:rect l="0" t="0" r="r" b="b"/>
                  <a:pathLst>
                    <a:path w="24" h="289">
                      <a:moveTo>
                        <a:pt x="0" y="0"/>
                      </a:moveTo>
                      <a:lnTo>
                        <a:pt x="0" y="289"/>
                      </a:lnTo>
                      <a:lnTo>
                        <a:pt x="24" y="289"/>
                      </a:lnTo>
                      <a:lnTo>
                        <a:pt x="24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47" name="Rectangle 503"/>
                <p:cNvSpPr>
                  <a:spLocks noChangeArrowheads="1"/>
                </p:cNvSpPr>
                <p:nvPr/>
              </p:nvSpPr>
              <p:spPr bwMode="grayWhite">
                <a:xfrm>
                  <a:off x="2755" y="2679"/>
                  <a:ext cx="5" cy="58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48" name="Freeform 504"/>
                <p:cNvSpPr>
                  <a:spLocks/>
                </p:cNvSpPr>
                <p:nvPr/>
              </p:nvSpPr>
              <p:spPr bwMode="grayWhite">
                <a:xfrm>
                  <a:off x="2755" y="2679"/>
                  <a:ext cx="5" cy="5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292"/>
                    </a:cxn>
                    <a:cxn ang="0">
                      <a:pos x="24" y="292"/>
                    </a:cxn>
                    <a:cxn ang="0">
                      <a:pos x="24" y="0"/>
                    </a:cxn>
                  </a:cxnLst>
                  <a:rect l="0" t="0" r="r" b="b"/>
                  <a:pathLst>
                    <a:path w="24" h="292">
                      <a:moveTo>
                        <a:pt x="0" y="0"/>
                      </a:moveTo>
                      <a:lnTo>
                        <a:pt x="0" y="292"/>
                      </a:lnTo>
                      <a:lnTo>
                        <a:pt x="24" y="292"/>
                      </a:lnTo>
                      <a:lnTo>
                        <a:pt x="24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49" name="Rectangle 505"/>
                <p:cNvSpPr>
                  <a:spLocks noChangeArrowheads="1"/>
                </p:cNvSpPr>
                <p:nvPr/>
              </p:nvSpPr>
              <p:spPr bwMode="grayWhite">
                <a:xfrm>
                  <a:off x="2761" y="2679"/>
                  <a:ext cx="5" cy="61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50" name="Freeform 506"/>
                <p:cNvSpPr>
                  <a:spLocks/>
                </p:cNvSpPr>
                <p:nvPr/>
              </p:nvSpPr>
              <p:spPr bwMode="grayWhite">
                <a:xfrm>
                  <a:off x="2761" y="2679"/>
                  <a:ext cx="5" cy="6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304"/>
                    </a:cxn>
                    <a:cxn ang="0">
                      <a:pos x="24" y="304"/>
                    </a:cxn>
                    <a:cxn ang="0">
                      <a:pos x="24" y="0"/>
                    </a:cxn>
                  </a:cxnLst>
                  <a:rect l="0" t="0" r="r" b="b"/>
                  <a:pathLst>
                    <a:path w="24" h="304">
                      <a:moveTo>
                        <a:pt x="0" y="0"/>
                      </a:moveTo>
                      <a:lnTo>
                        <a:pt x="0" y="304"/>
                      </a:lnTo>
                      <a:lnTo>
                        <a:pt x="24" y="304"/>
                      </a:lnTo>
                      <a:lnTo>
                        <a:pt x="24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51" name="Rectangle 507"/>
                <p:cNvSpPr>
                  <a:spLocks noChangeArrowheads="1"/>
                </p:cNvSpPr>
                <p:nvPr/>
              </p:nvSpPr>
              <p:spPr bwMode="grayWhite">
                <a:xfrm>
                  <a:off x="2768" y="2679"/>
                  <a:ext cx="5" cy="66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52" name="Freeform 508"/>
                <p:cNvSpPr>
                  <a:spLocks/>
                </p:cNvSpPr>
                <p:nvPr/>
              </p:nvSpPr>
              <p:spPr bwMode="grayWhite">
                <a:xfrm>
                  <a:off x="2768" y="2679"/>
                  <a:ext cx="5" cy="6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330"/>
                    </a:cxn>
                    <a:cxn ang="0">
                      <a:pos x="23" y="330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23" h="330">
                      <a:moveTo>
                        <a:pt x="0" y="0"/>
                      </a:moveTo>
                      <a:lnTo>
                        <a:pt x="0" y="330"/>
                      </a:lnTo>
                      <a:lnTo>
                        <a:pt x="23" y="330"/>
                      </a:lnTo>
                      <a:lnTo>
                        <a:pt x="23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53" name="Rectangle 509"/>
                <p:cNvSpPr>
                  <a:spLocks noChangeArrowheads="1"/>
                </p:cNvSpPr>
                <p:nvPr/>
              </p:nvSpPr>
              <p:spPr bwMode="grayWhite">
                <a:xfrm>
                  <a:off x="2775" y="2679"/>
                  <a:ext cx="4" cy="67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54" name="Freeform 510"/>
                <p:cNvSpPr>
                  <a:spLocks/>
                </p:cNvSpPr>
                <p:nvPr/>
              </p:nvSpPr>
              <p:spPr bwMode="grayWhite">
                <a:xfrm>
                  <a:off x="2775" y="2679"/>
                  <a:ext cx="4" cy="6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334"/>
                    </a:cxn>
                    <a:cxn ang="0">
                      <a:pos x="23" y="334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23" h="334">
                      <a:moveTo>
                        <a:pt x="0" y="0"/>
                      </a:moveTo>
                      <a:lnTo>
                        <a:pt x="0" y="334"/>
                      </a:lnTo>
                      <a:lnTo>
                        <a:pt x="23" y="334"/>
                      </a:lnTo>
                      <a:lnTo>
                        <a:pt x="23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55" name="Rectangle 511"/>
                <p:cNvSpPr>
                  <a:spLocks noChangeArrowheads="1"/>
                </p:cNvSpPr>
                <p:nvPr/>
              </p:nvSpPr>
              <p:spPr bwMode="grayWhite">
                <a:xfrm>
                  <a:off x="2781" y="2679"/>
                  <a:ext cx="5" cy="68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56" name="Freeform 512"/>
                <p:cNvSpPr>
                  <a:spLocks/>
                </p:cNvSpPr>
                <p:nvPr/>
              </p:nvSpPr>
              <p:spPr bwMode="grayWhite">
                <a:xfrm>
                  <a:off x="2781" y="2679"/>
                  <a:ext cx="5" cy="6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342"/>
                    </a:cxn>
                    <a:cxn ang="0">
                      <a:pos x="23" y="342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23" h="342">
                      <a:moveTo>
                        <a:pt x="0" y="0"/>
                      </a:moveTo>
                      <a:lnTo>
                        <a:pt x="0" y="342"/>
                      </a:lnTo>
                      <a:lnTo>
                        <a:pt x="23" y="342"/>
                      </a:lnTo>
                      <a:lnTo>
                        <a:pt x="23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57" name="Rectangle 513"/>
                <p:cNvSpPr>
                  <a:spLocks noChangeArrowheads="1"/>
                </p:cNvSpPr>
                <p:nvPr/>
              </p:nvSpPr>
              <p:spPr bwMode="grayWhite">
                <a:xfrm>
                  <a:off x="2788" y="2679"/>
                  <a:ext cx="4" cy="70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58" name="Freeform 514"/>
                <p:cNvSpPr>
                  <a:spLocks/>
                </p:cNvSpPr>
                <p:nvPr/>
              </p:nvSpPr>
              <p:spPr bwMode="grayWhite">
                <a:xfrm>
                  <a:off x="2788" y="2679"/>
                  <a:ext cx="4" cy="7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350"/>
                    </a:cxn>
                    <a:cxn ang="0">
                      <a:pos x="22" y="350"/>
                    </a:cxn>
                    <a:cxn ang="0">
                      <a:pos x="22" y="0"/>
                    </a:cxn>
                  </a:cxnLst>
                  <a:rect l="0" t="0" r="r" b="b"/>
                  <a:pathLst>
                    <a:path w="22" h="350">
                      <a:moveTo>
                        <a:pt x="0" y="0"/>
                      </a:moveTo>
                      <a:lnTo>
                        <a:pt x="0" y="350"/>
                      </a:lnTo>
                      <a:lnTo>
                        <a:pt x="22" y="350"/>
                      </a:lnTo>
                      <a:lnTo>
                        <a:pt x="22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59" name="Rectangle 515"/>
                <p:cNvSpPr>
                  <a:spLocks noChangeArrowheads="1"/>
                </p:cNvSpPr>
                <p:nvPr/>
              </p:nvSpPr>
              <p:spPr bwMode="grayWhite">
                <a:xfrm>
                  <a:off x="2794" y="2679"/>
                  <a:ext cx="5" cy="73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60" name="Freeform 516"/>
                <p:cNvSpPr>
                  <a:spLocks/>
                </p:cNvSpPr>
                <p:nvPr/>
              </p:nvSpPr>
              <p:spPr bwMode="grayWhite">
                <a:xfrm>
                  <a:off x="2794" y="2679"/>
                  <a:ext cx="5" cy="7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366"/>
                    </a:cxn>
                    <a:cxn ang="0">
                      <a:pos x="26" y="366"/>
                    </a:cxn>
                    <a:cxn ang="0">
                      <a:pos x="26" y="0"/>
                    </a:cxn>
                  </a:cxnLst>
                  <a:rect l="0" t="0" r="r" b="b"/>
                  <a:pathLst>
                    <a:path w="26" h="366">
                      <a:moveTo>
                        <a:pt x="0" y="0"/>
                      </a:moveTo>
                      <a:lnTo>
                        <a:pt x="0" y="366"/>
                      </a:lnTo>
                      <a:lnTo>
                        <a:pt x="26" y="366"/>
                      </a:lnTo>
                      <a:lnTo>
                        <a:pt x="26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61" name="Rectangle 517"/>
                <p:cNvSpPr>
                  <a:spLocks noChangeArrowheads="1"/>
                </p:cNvSpPr>
                <p:nvPr/>
              </p:nvSpPr>
              <p:spPr bwMode="grayWhite">
                <a:xfrm>
                  <a:off x="2800" y="2679"/>
                  <a:ext cx="6" cy="80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62" name="Freeform 518"/>
                <p:cNvSpPr>
                  <a:spLocks/>
                </p:cNvSpPr>
                <p:nvPr/>
              </p:nvSpPr>
              <p:spPr bwMode="grayWhite">
                <a:xfrm>
                  <a:off x="2800" y="2679"/>
                  <a:ext cx="6" cy="8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401"/>
                    </a:cxn>
                    <a:cxn ang="0">
                      <a:pos x="27" y="401"/>
                    </a:cxn>
                    <a:cxn ang="0">
                      <a:pos x="27" y="0"/>
                    </a:cxn>
                  </a:cxnLst>
                  <a:rect l="0" t="0" r="r" b="b"/>
                  <a:pathLst>
                    <a:path w="27" h="401">
                      <a:moveTo>
                        <a:pt x="0" y="0"/>
                      </a:moveTo>
                      <a:lnTo>
                        <a:pt x="0" y="401"/>
                      </a:lnTo>
                      <a:lnTo>
                        <a:pt x="27" y="401"/>
                      </a:lnTo>
                      <a:lnTo>
                        <a:pt x="27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63" name="Rectangle 519"/>
                <p:cNvSpPr>
                  <a:spLocks noChangeArrowheads="1"/>
                </p:cNvSpPr>
                <p:nvPr/>
              </p:nvSpPr>
              <p:spPr bwMode="grayWhite">
                <a:xfrm>
                  <a:off x="2807" y="2679"/>
                  <a:ext cx="5" cy="81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64" name="Freeform 520"/>
                <p:cNvSpPr>
                  <a:spLocks/>
                </p:cNvSpPr>
                <p:nvPr/>
              </p:nvSpPr>
              <p:spPr bwMode="grayWhite">
                <a:xfrm>
                  <a:off x="2807" y="2679"/>
                  <a:ext cx="5" cy="8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404"/>
                    </a:cxn>
                    <a:cxn ang="0">
                      <a:pos x="26" y="404"/>
                    </a:cxn>
                    <a:cxn ang="0">
                      <a:pos x="26" y="0"/>
                    </a:cxn>
                  </a:cxnLst>
                  <a:rect l="0" t="0" r="r" b="b"/>
                  <a:pathLst>
                    <a:path w="26" h="404">
                      <a:moveTo>
                        <a:pt x="0" y="0"/>
                      </a:moveTo>
                      <a:lnTo>
                        <a:pt x="0" y="404"/>
                      </a:lnTo>
                      <a:lnTo>
                        <a:pt x="26" y="404"/>
                      </a:lnTo>
                      <a:lnTo>
                        <a:pt x="26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65" name="Rectangle 521"/>
                <p:cNvSpPr>
                  <a:spLocks noChangeArrowheads="1"/>
                </p:cNvSpPr>
                <p:nvPr/>
              </p:nvSpPr>
              <p:spPr bwMode="grayWhite">
                <a:xfrm>
                  <a:off x="2813" y="2679"/>
                  <a:ext cx="6" cy="81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66" name="Freeform 522"/>
                <p:cNvSpPr>
                  <a:spLocks/>
                </p:cNvSpPr>
                <p:nvPr/>
              </p:nvSpPr>
              <p:spPr bwMode="grayWhite">
                <a:xfrm>
                  <a:off x="2813" y="2679"/>
                  <a:ext cx="6" cy="8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404"/>
                    </a:cxn>
                    <a:cxn ang="0">
                      <a:pos x="26" y="404"/>
                    </a:cxn>
                    <a:cxn ang="0">
                      <a:pos x="26" y="0"/>
                    </a:cxn>
                  </a:cxnLst>
                  <a:rect l="0" t="0" r="r" b="b"/>
                  <a:pathLst>
                    <a:path w="26" h="404">
                      <a:moveTo>
                        <a:pt x="0" y="0"/>
                      </a:moveTo>
                      <a:lnTo>
                        <a:pt x="0" y="404"/>
                      </a:lnTo>
                      <a:lnTo>
                        <a:pt x="26" y="404"/>
                      </a:lnTo>
                      <a:lnTo>
                        <a:pt x="26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67" name="Rectangle 523"/>
                <p:cNvSpPr>
                  <a:spLocks noChangeArrowheads="1"/>
                </p:cNvSpPr>
                <p:nvPr/>
              </p:nvSpPr>
              <p:spPr bwMode="grayWhite">
                <a:xfrm>
                  <a:off x="2820" y="2679"/>
                  <a:ext cx="5" cy="85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68" name="Freeform 524"/>
                <p:cNvSpPr>
                  <a:spLocks/>
                </p:cNvSpPr>
                <p:nvPr/>
              </p:nvSpPr>
              <p:spPr bwMode="grayWhite">
                <a:xfrm>
                  <a:off x="2820" y="2679"/>
                  <a:ext cx="5" cy="8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427"/>
                    </a:cxn>
                    <a:cxn ang="0">
                      <a:pos x="26" y="427"/>
                    </a:cxn>
                    <a:cxn ang="0">
                      <a:pos x="26" y="0"/>
                    </a:cxn>
                  </a:cxnLst>
                  <a:rect l="0" t="0" r="r" b="b"/>
                  <a:pathLst>
                    <a:path w="26" h="427">
                      <a:moveTo>
                        <a:pt x="0" y="0"/>
                      </a:moveTo>
                      <a:lnTo>
                        <a:pt x="0" y="427"/>
                      </a:lnTo>
                      <a:lnTo>
                        <a:pt x="26" y="427"/>
                      </a:lnTo>
                      <a:lnTo>
                        <a:pt x="26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69" name="Rectangle 525"/>
                <p:cNvSpPr>
                  <a:spLocks noChangeArrowheads="1"/>
                </p:cNvSpPr>
                <p:nvPr/>
              </p:nvSpPr>
              <p:spPr bwMode="grayWhite">
                <a:xfrm>
                  <a:off x="2827" y="2679"/>
                  <a:ext cx="5" cy="88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70" name="Freeform 526"/>
                <p:cNvSpPr>
                  <a:spLocks/>
                </p:cNvSpPr>
                <p:nvPr/>
              </p:nvSpPr>
              <p:spPr bwMode="grayWhite">
                <a:xfrm>
                  <a:off x="2827" y="2679"/>
                  <a:ext cx="5" cy="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439"/>
                    </a:cxn>
                    <a:cxn ang="0">
                      <a:pos x="24" y="439"/>
                    </a:cxn>
                    <a:cxn ang="0">
                      <a:pos x="24" y="0"/>
                    </a:cxn>
                  </a:cxnLst>
                  <a:rect l="0" t="0" r="r" b="b"/>
                  <a:pathLst>
                    <a:path w="24" h="439">
                      <a:moveTo>
                        <a:pt x="0" y="0"/>
                      </a:moveTo>
                      <a:lnTo>
                        <a:pt x="0" y="439"/>
                      </a:lnTo>
                      <a:lnTo>
                        <a:pt x="24" y="439"/>
                      </a:lnTo>
                      <a:lnTo>
                        <a:pt x="24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71" name="Rectangle 527"/>
                <p:cNvSpPr>
                  <a:spLocks noChangeArrowheads="1"/>
                </p:cNvSpPr>
                <p:nvPr/>
              </p:nvSpPr>
              <p:spPr bwMode="grayWhite">
                <a:xfrm>
                  <a:off x="2833" y="2679"/>
                  <a:ext cx="5" cy="100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72" name="Freeform 528"/>
                <p:cNvSpPr>
                  <a:spLocks/>
                </p:cNvSpPr>
                <p:nvPr/>
              </p:nvSpPr>
              <p:spPr bwMode="grayWhite">
                <a:xfrm>
                  <a:off x="2833" y="2679"/>
                  <a:ext cx="5" cy="1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501"/>
                    </a:cxn>
                    <a:cxn ang="0">
                      <a:pos x="24" y="501"/>
                    </a:cxn>
                    <a:cxn ang="0">
                      <a:pos x="24" y="0"/>
                    </a:cxn>
                  </a:cxnLst>
                  <a:rect l="0" t="0" r="r" b="b"/>
                  <a:pathLst>
                    <a:path w="24" h="501">
                      <a:moveTo>
                        <a:pt x="0" y="0"/>
                      </a:moveTo>
                      <a:lnTo>
                        <a:pt x="0" y="501"/>
                      </a:lnTo>
                      <a:lnTo>
                        <a:pt x="24" y="501"/>
                      </a:lnTo>
                      <a:lnTo>
                        <a:pt x="24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73" name="Rectangle 529"/>
                <p:cNvSpPr>
                  <a:spLocks noChangeArrowheads="1"/>
                </p:cNvSpPr>
                <p:nvPr/>
              </p:nvSpPr>
              <p:spPr bwMode="grayWhite">
                <a:xfrm>
                  <a:off x="2840" y="2679"/>
                  <a:ext cx="5" cy="102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74" name="Freeform 530"/>
                <p:cNvSpPr>
                  <a:spLocks/>
                </p:cNvSpPr>
                <p:nvPr/>
              </p:nvSpPr>
              <p:spPr bwMode="grayWhite">
                <a:xfrm>
                  <a:off x="2840" y="2679"/>
                  <a:ext cx="5" cy="10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509"/>
                    </a:cxn>
                    <a:cxn ang="0">
                      <a:pos x="23" y="509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23" h="509">
                      <a:moveTo>
                        <a:pt x="0" y="0"/>
                      </a:moveTo>
                      <a:lnTo>
                        <a:pt x="0" y="509"/>
                      </a:lnTo>
                      <a:lnTo>
                        <a:pt x="23" y="509"/>
                      </a:lnTo>
                      <a:lnTo>
                        <a:pt x="23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75" name="Rectangle 531"/>
                <p:cNvSpPr>
                  <a:spLocks noChangeArrowheads="1"/>
                </p:cNvSpPr>
                <p:nvPr/>
              </p:nvSpPr>
              <p:spPr bwMode="grayWhite">
                <a:xfrm>
                  <a:off x="2846" y="2679"/>
                  <a:ext cx="5" cy="104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76" name="Freeform 532"/>
                <p:cNvSpPr>
                  <a:spLocks/>
                </p:cNvSpPr>
                <p:nvPr/>
              </p:nvSpPr>
              <p:spPr bwMode="grayWhite">
                <a:xfrm>
                  <a:off x="2846" y="2679"/>
                  <a:ext cx="5" cy="10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519"/>
                    </a:cxn>
                    <a:cxn ang="0">
                      <a:pos x="24" y="519"/>
                    </a:cxn>
                    <a:cxn ang="0">
                      <a:pos x="24" y="0"/>
                    </a:cxn>
                  </a:cxnLst>
                  <a:rect l="0" t="0" r="r" b="b"/>
                  <a:pathLst>
                    <a:path w="24" h="519">
                      <a:moveTo>
                        <a:pt x="0" y="0"/>
                      </a:moveTo>
                      <a:lnTo>
                        <a:pt x="0" y="519"/>
                      </a:lnTo>
                      <a:lnTo>
                        <a:pt x="24" y="519"/>
                      </a:lnTo>
                      <a:lnTo>
                        <a:pt x="24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77" name="Rectangle 533"/>
                <p:cNvSpPr>
                  <a:spLocks noChangeArrowheads="1"/>
                </p:cNvSpPr>
                <p:nvPr/>
              </p:nvSpPr>
              <p:spPr bwMode="grayWhite">
                <a:xfrm>
                  <a:off x="2853" y="2679"/>
                  <a:ext cx="5" cy="104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78" name="Freeform 534"/>
                <p:cNvSpPr>
                  <a:spLocks/>
                </p:cNvSpPr>
                <p:nvPr/>
              </p:nvSpPr>
              <p:spPr bwMode="grayWhite">
                <a:xfrm>
                  <a:off x="2853" y="2679"/>
                  <a:ext cx="5" cy="10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519"/>
                    </a:cxn>
                    <a:cxn ang="0">
                      <a:pos x="24" y="519"/>
                    </a:cxn>
                    <a:cxn ang="0">
                      <a:pos x="24" y="0"/>
                    </a:cxn>
                  </a:cxnLst>
                  <a:rect l="0" t="0" r="r" b="b"/>
                  <a:pathLst>
                    <a:path w="24" h="519">
                      <a:moveTo>
                        <a:pt x="0" y="0"/>
                      </a:moveTo>
                      <a:lnTo>
                        <a:pt x="0" y="519"/>
                      </a:lnTo>
                      <a:lnTo>
                        <a:pt x="24" y="519"/>
                      </a:lnTo>
                      <a:lnTo>
                        <a:pt x="24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79" name="Rectangle 535"/>
                <p:cNvSpPr>
                  <a:spLocks noChangeArrowheads="1"/>
                </p:cNvSpPr>
                <p:nvPr/>
              </p:nvSpPr>
              <p:spPr bwMode="grayWhite">
                <a:xfrm>
                  <a:off x="2859" y="2679"/>
                  <a:ext cx="5" cy="105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80" name="Freeform 536"/>
                <p:cNvSpPr>
                  <a:spLocks/>
                </p:cNvSpPr>
                <p:nvPr/>
              </p:nvSpPr>
              <p:spPr bwMode="grayWhite">
                <a:xfrm>
                  <a:off x="2859" y="2679"/>
                  <a:ext cx="5" cy="10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525"/>
                    </a:cxn>
                    <a:cxn ang="0">
                      <a:pos x="24" y="525"/>
                    </a:cxn>
                    <a:cxn ang="0">
                      <a:pos x="24" y="0"/>
                    </a:cxn>
                  </a:cxnLst>
                  <a:rect l="0" t="0" r="r" b="b"/>
                  <a:pathLst>
                    <a:path w="24" h="525">
                      <a:moveTo>
                        <a:pt x="0" y="0"/>
                      </a:moveTo>
                      <a:lnTo>
                        <a:pt x="0" y="525"/>
                      </a:lnTo>
                      <a:lnTo>
                        <a:pt x="24" y="525"/>
                      </a:lnTo>
                      <a:lnTo>
                        <a:pt x="24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81" name="Rectangle 537"/>
                <p:cNvSpPr>
                  <a:spLocks noChangeArrowheads="1"/>
                </p:cNvSpPr>
                <p:nvPr/>
              </p:nvSpPr>
              <p:spPr bwMode="grayWhite">
                <a:xfrm>
                  <a:off x="2866" y="2679"/>
                  <a:ext cx="5" cy="107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82" name="Freeform 538"/>
                <p:cNvSpPr>
                  <a:spLocks/>
                </p:cNvSpPr>
                <p:nvPr/>
              </p:nvSpPr>
              <p:spPr bwMode="grayWhite">
                <a:xfrm>
                  <a:off x="2866" y="2679"/>
                  <a:ext cx="5" cy="10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537"/>
                    </a:cxn>
                    <a:cxn ang="0">
                      <a:pos x="24" y="537"/>
                    </a:cxn>
                    <a:cxn ang="0">
                      <a:pos x="24" y="0"/>
                    </a:cxn>
                  </a:cxnLst>
                  <a:rect l="0" t="0" r="r" b="b"/>
                  <a:pathLst>
                    <a:path w="24" h="537">
                      <a:moveTo>
                        <a:pt x="0" y="0"/>
                      </a:moveTo>
                      <a:lnTo>
                        <a:pt x="0" y="537"/>
                      </a:lnTo>
                      <a:lnTo>
                        <a:pt x="24" y="537"/>
                      </a:lnTo>
                      <a:lnTo>
                        <a:pt x="24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83" name="Rectangle 539"/>
                <p:cNvSpPr>
                  <a:spLocks noChangeArrowheads="1"/>
                </p:cNvSpPr>
                <p:nvPr/>
              </p:nvSpPr>
              <p:spPr bwMode="grayWhite">
                <a:xfrm>
                  <a:off x="2872" y="2679"/>
                  <a:ext cx="5" cy="109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84" name="Freeform 540"/>
                <p:cNvSpPr>
                  <a:spLocks/>
                </p:cNvSpPr>
                <p:nvPr/>
              </p:nvSpPr>
              <p:spPr bwMode="grayWhite">
                <a:xfrm>
                  <a:off x="2872" y="2679"/>
                  <a:ext cx="5" cy="10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545"/>
                    </a:cxn>
                    <a:cxn ang="0">
                      <a:pos x="23" y="545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23" h="545">
                      <a:moveTo>
                        <a:pt x="0" y="0"/>
                      </a:moveTo>
                      <a:lnTo>
                        <a:pt x="0" y="545"/>
                      </a:lnTo>
                      <a:lnTo>
                        <a:pt x="23" y="545"/>
                      </a:lnTo>
                      <a:lnTo>
                        <a:pt x="23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85" name="Rectangle 541"/>
                <p:cNvSpPr>
                  <a:spLocks noChangeArrowheads="1"/>
                </p:cNvSpPr>
                <p:nvPr/>
              </p:nvSpPr>
              <p:spPr bwMode="grayWhite">
                <a:xfrm>
                  <a:off x="2879" y="2679"/>
                  <a:ext cx="4" cy="111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86" name="Freeform 542"/>
                <p:cNvSpPr>
                  <a:spLocks/>
                </p:cNvSpPr>
                <p:nvPr/>
              </p:nvSpPr>
              <p:spPr bwMode="grayWhite">
                <a:xfrm>
                  <a:off x="2879" y="2679"/>
                  <a:ext cx="4" cy="11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557"/>
                    </a:cxn>
                    <a:cxn ang="0">
                      <a:pos x="23" y="557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23" h="557">
                      <a:moveTo>
                        <a:pt x="0" y="0"/>
                      </a:moveTo>
                      <a:lnTo>
                        <a:pt x="0" y="557"/>
                      </a:lnTo>
                      <a:lnTo>
                        <a:pt x="23" y="557"/>
                      </a:lnTo>
                      <a:lnTo>
                        <a:pt x="23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87" name="Rectangle 543"/>
                <p:cNvSpPr>
                  <a:spLocks noChangeArrowheads="1"/>
                </p:cNvSpPr>
                <p:nvPr/>
              </p:nvSpPr>
              <p:spPr bwMode="grayWhite">
                <a:xfrm>
                  <a:off x="2885" y="2679"/>
                  <a:ext cx="5" cy="122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88" name="Freeform 544"/>
                <p:cNvSpPr>
                  <a:spLocks/>
                </p:cNvSpPr>
                <p:nvPr/>
              </p:nvSpPr>
              <p:spPr bwMode="grayWhite">
                <a:xfrm>
                  <a:off x="2885" y="2679"/>
                  <a:ext cx="5" cy="12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610"/>
                    </a:cxn>
                    <a:cxn ang="0">
                      <a:pos x="24" y="610"/>
                    </a:cxn>
                    <a:cxn ang="0">
                      <a:pos x="24" y="0"/>
                    </a:cxn>
                  </a:cxnLst>
                  <a:rect l="0" t="0" r="r" b="b"/>
                  <a:pathLst>
                    <a:path w="24" h="610">
                      <a:moveTo>
                        <a:pt x="0" y="0"/>
                      </a:moveTo>
                      <a:lnTo>
                        <a:pt x="0" y="610"/>
                      </a:lnTo>
                      <a:lnTo>
                        <a:pt x="24" y="610"/>
                      </a:lnTo>
                      <a:lnTo>
                        <a:pt x="24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89" name="Rectangle 545"/>
                <p:cNvSpPr>
                  <a:spLocks noChangeArrowheads="1"/>
                </p:cNvSpPr>
                <p:nvPr/>
              </p:nvSpPr>
              <p:spPr bwMode="grayWhite">
                <a:xfrm>
                  <a:off x="2892" y="2679"/>
                  <a:ext cx="5" cy="124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90" name="Freeform 546"/>
                <p:cNvSpPr>
                  <a:spLocks/>
                </p:cNvSpPr>
                <p:nvPr/>
              </p:nvSpPr>
              <p:spPr bwMode="grayWhite">
                <a:xfrm>
                  <a:off x="2892" y="2679"/>
                  <a:ext cx="5" cy="12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622"/>
                    </a:cxn>
                    <a:cxn ang="0">
                      <a:pos x="24" y="622"/>
                    </a:cxn>
                    <a:cxn ang="0">
                      <a:pos x="24" y="0"/>
                    </a:cxn>
                  </a:cxnLst>
                  <a:rect l="0" t="0" r="r" b="b"/>
                  <a:pathLst>
                    <a:path w="24" h="622">
                      <a:moveTo>
                        <a:pt x="0" y="0"/>
                      </a:moveTo>
                      <a:lnTo>
                        <a:pt x="0" y="622"/>
                      </a:lnTo>
                      <a:lnTo>
                        <a:pt x="24" y="622"/>
                      </a:lnTo>
                      <a:lnTo>
                        <a:pt x="24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91" name="Rectangle 547"/>
                <p:cNvSpPr>
                  <a:spLocks noChangeArrowheads="1"/>
                </p:cNvSpPr>
                <p:nvPr/>
              </p:nvSpPr>
              <p:spPr bwMode="grayWhite">
                <a:xfrm>
                  <a:off x="2898" y="2679"/>
                  <a:ext cx="6" cy="140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92" name="Freeform 548"/>
                <p:cNvSpPr>
                  <a:spLocks/>
                </p:cNvSpPr>
                <p:nvPr/>
              </p:nvSpPr>
              <p:spPr bwMode="grayWhite">
                <a:xfrm>
                  <a:off x="2898" y="2679"/>
                  <a:ext cx="6" cy="14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698"/>
                    </a:cxn>
                    <a:cxn ang="0">
                      <a:pos x="27" y="698"/>
                    </a:cxn>
                    <a:cxn ang="0">
                      <a:pos x="27" y="0"/>
                    </a:cxn>
                  </a:cxnLst>
                  <a:rect l="0" t="0" r="r" b="b"/>
                  <a:pathLst>
                    <a:path w="27" h="698">
                      <a:moveTo>
                        <a:pt x="0" y="0"/>
                      </a:moveTo>
                      <a:lnTo>
                        <a:pt x="0" y="698"/>
                      </a:lnTo>
                      <a:lnTo>
                        <a:pt x="27" y="698"/>
                      </a:lnTo>
                      <a:lnTo>
                        <a:pt x="27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93" name="Rectangle 549"/>
                <p:cNvSpPr>
                  <a:spLocks noChangeArrowheads="1"/>
                </p:cNvSpPr>
                <p:nvPr/>
              </p:nvSpPr>
              <p:spPr bwMode="grayWhite">
                <a:xfrm>
                  <a:off x="2905" y="2679"/>
                  <a:ext cx="5" cy="143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94" name="Freeform 550"/>
                <p:cNvSpPr>
                  <a:spLocks/>
                </p:cNvSpPr>
                <p:nvPr/>
              </p:nvSpPr>
              <p:spPr bwMode="grayWhite">
                <a:xfrm>
                  <a:off x="2905" y="2679"/>
                  <a:ext cx="5" cy="14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716"/>
                    </a:cxn>
                    <a:cxn ang="0">
                      <a:pos x="26" y="716"/>
                    </a:cxn>
                    <a:cxn ang="0">
                      <a:pos x="26" y="0"/>
                    </a:cxn>
                  </a:cxnLst>
                  <a:rect l="0" t="0" r="r" b="b"/>
                  <a:pathLst>
                    <a:path w="26" h="716">
                      <a:moveTo>
                        <a:pt x="0" y="0"/>
                      </a:moveTo>
                      <a:lnTo>
                        <a:pt x="0" y="716"/>
                      </a:lnTo>
                      <a:lnTo>
                        <a:pt x="26" y="716"/>
                      </a:lnTo>
                      <a:lnTo>
                        <a:pt x="26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95" name="Rectangle 551"/>
                <p:cNvSpPr>
                  <a:spLocks noChangeArrowheads="1"/>
                </p:cNvSpPr>
                <p:nvPr/>
              </p:nvSpPr>
              <p:spPr bwMode="grayWhite">
                <a:xfrm>
                  <a:off x="2911" y="2679"/>
                  <a:ext cx="5" cy="146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96" name="Freeform 552"/>
                <p:cNvSpPr>
                  <a:spLocks/>
                </p:cNvSpPr>
                <p:nvPr/>
              </p:nvSpPr>
              <p:spPr bwMode="grayWhite">
                <a:xfrm>
                  <a:off x="2911" y="2679"/>
                  <a:ext cx="5" cy="14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728"/>
                    </a:cxn>
                    <a:cxn ang="0">
                      <a:pos x="26" y="728"/>
                    </a:cxn>
                    <a:cxn ang="0">
                      <a:pos x="26" y="0"/>
                    </a:cxn>
                  </a:cxnLst>
                  <a:rect l="0" t="0" r="r" b="b"/>
                  <a:pathLst>
                    <a:path w="26" h="728">
                      <a:moveTo>
                        <a:pt x="0" y="0"/>
                      </a:moveTo>
                      <a:lnTo>
                        <a:pt x="0" y="728"/>
                      </a:lnTo>
                      <a:lnTo>
                        <a:pt x="26" y="728"/>
                      </a:lnTo>
                      <a:lnTo>
                        <a:pt x="26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97" name="Rectangle 553"/>
                <p:cNvSpPr>
                  <a:spLocks noChangeArrowheads="1"/>
                </p:cNvSpPr>
                <p:nvPr/>
              </p:nvSpPr>
              <p:spPr bwMode="grayWhite">
                <a:xfrm>
                  <a:off x="2918" y="2679"/>
                  <a:ext cx="5" cy="146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98" name="Freeform 554"/>
                <p:cNvSpPr>
                  <a:spLocks/>
                </p:cNvSpPr>
                <p:nvPr/>
              </p:nvSpPr>
              <p:spPr bwMode="grayWhite">
                <a:xfrm>
                  <a:off x="2918" y="2679"/>
                  <a:ext cx="5" cy="14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731"/>
                    </a:cxn>
                    <a:cxn ang="0">
                      <a:pos x="27" y="731"/>
                    </a:cxn>
                    <a:cxn ang="0">
                      <a:pos x="27" y="0"/>
                    </a:cxn>
                  </a:cxnLst>
                  <a:rect l="0" t="0" r="r" b="b"/>
                  <a:pathLst>
                    <a:path w="27" h="731">
                      <a:moveTo>
                        <a:pt x="0" y="0"/>
                      </a:moveTo>
                      <a:lnTo>
                        <a:pt x="0" y="731"/>
                      </a:lnTo>
                      <a:lnTo>
                        <a:pt x="27" y="731"/>
                      </a:lnTo>
                      <a:lnTo>
                        <a:pt x="27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299" name="Rectangle 555"/>
                <p:cNvSpPr>
                  <a:spLocks noChangeArrowheads="1"/>
                </p:cNvSpPr>
                <p:nvPr/>
              </p:nvSpPr>
              <p:spPr bwMode="grayWhite">
                <a:xfrm>
                  <a:off x="2924" y="2679"/>
                  <a:ext cx="6" cy="147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300" name="Freeform 556"/>
                <p:cNvSpPr>
                  <a:spLocks/>
                </p:cNvSpPr>
                <p:nvPr/>
              </p:nvSpPr>
              <p:spPr bwMode="grayWhite">
                <a:xfrm>
                  <a:off x="2924" y="2679"/>
                  <a:ext cx="6" cy="14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737"/>
                    </a:cxn>
                    <a:cxn ang="0">
                      <a:pos x="28" y="737"/>
                    </a:cxn>
                    <a:cxn ang="0">
                      <a:pos x="28" y="0"/>
                    </a:cxn>
                  </a:cxnLst>
                  <a:rect l="0" t="0" r="r" b="b"/>
                  <a:pathLst>
                    <a:path w="28" h="737">
                      <a:moveTo>
                        <a:pt x="0" y="0"/>
                      </a:moveTo>
                      <a:lnTo>
                        <a:pt x="0" y="737"/>
                      </a:lnTo>
                      <a:lnTo>
                        <a:pt x="28" y="737"/>
                      </a:lnTo>
                      <a:lnTo>
                        <a:pt x="28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301" name="Rectangle 557"/>
                <p:cNvSpPr>
                  <a:spLocks noChangeArrowheads="1"/>
                </p:cNvSpPr>
                <p:nvPr/>
              </p:nvSpPr>
              <p:spPr bwMode="grayWhite">
                <a:xfrm>
                  <a:off x="2931" y="2679"/>
                  <a:ext cx="5" cy="151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302" name="Freeform 558"/>
                <p:cNvSpPr>
                  <a:spLocks/>
                </p:cNvSpPr>
                <p:nvPr/>
              </p:nvSpPr>
              <p:spPr bwMode="grayWhite">
                <a:xfrm>
                  <a:off x="2931" y="2679"/>
                  <a:ext cx="5" cy="15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754"/>
                    </a:cxn>
                    <a:cxn ang="0">
                      <a:pos x="24" y="754"/>
                    </a:cxn>
                    <a:cxn ang="0">
                      <a:pos x="24" y="0"/>
                    </a:cxn>
                  </a:cxnLst>
                  <a:rect l="0" t="0" r="r" b="b"/>
                  <a:pathLst>
                    <a:path w="24" h="754">
                      <a:moveTo>
                        <a:pt x="0" y="0"/>
                      </a:moveTo>
                      <a:lnTo>
                        <a:pt x="0" y="754"/>
                      </a:lnTo>
                      <a:lnTo>
                        <a:pt x="24" y="754"/>
                      </a:lnTo>
                      <a:lnTo>
                        <a:pt x="24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303" name="Rectangle 559"/>
                <p:cNvSpPr>
                  <a:spLocks noChangeArrowheads="1"/>
                </p:cNvSpPr>
                <p:nvPr/>
              </p:nvSpPr>
              <p:spPr bwMode="grayWhite">
                <a:xfrm>
                  <a:off x="2938" y="2679"/>
                  <a:ext cx="4" cy="171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304" name="Freeform 560"/>
                <p:cNvSpPr>
                  <a:spLocks/>
                </p:cNvSpPr>
                <p:nvPr/>
              </p:nvSpPr>
              <p:spPr bwMode="grayWhite">
                <a:xfrm>
                  <a:off x="2938" y="2679"/>
                  <a:ext cx="4" cy="17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855"/>
                    </a:cxn>
                    <a:cxn ang="0">
                      <a:pos x="23" y="855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23" h="855">
                      <a:moveTo>
                        <a:pt x="0" y="0"/>
                      </a:moveTo>
                      <a:lnTo>
                        <a:pt x="0" y="855"/>
                      </a:lnTo>
                      <a:lnTo>
                        <a:pt x="23" y="855"/>
                      </a:lnTo>
                      <a:lnTo>
                        <a:pt x="23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305" name="Rectangle 561"/>
                <p:cNvSpPr>
                  <a:spLocks noChangeArrowheads="1"/>
                </p:cNvSpPr>
                <p:nvPr/>
              </p:nvSpPr>
              <p:spPr bwMode="grayWhite">
                <a:xfrm>
                  <a:off x="2944" y="2679"/>
                  <a:ext cx="5" cy="178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306" name="Freeform 562"/>
                <p:cNvSpPr>
                  <a:spLocks/>
                </p:cNvSpPr>
                <p:nvPr/>
              </p:nvSpPr>
              <p:spPr bwMode="grayWhite">
                <a:xfrm>
                  <a:off x="2944" y="2679"/>
                  <a:ext cx="5" cy="17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890"/>
                    </a:cxn>
                    <a:cxn ang="0">
                      <a:pos x="24" y="890"/>
                    </a:cxn>
                    <a:cxn ang="0">
                      <a:pos x="24" y="0"/>
                    </a:cxn>
                  </a:cxnLst>
                  <a:rect l="0" t="0" r="r" b="b"/>
                  <a:pathLst>
                    <a:path w="24" h="890">
                      <a:moveTo>
                        <a:pt x="0" y="0"/>
                      </a:moveTo>
                      <a:lnTo>
                        <a:pt x="0" y="890"/>
                      </a:lnTo>
                      <a:lnTo>
                        <a:pt x="24" y="890"/>
                      </a:lnTo>
                      <a:lnTo>
                        <a:pt x="24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307" name="Rectangle 563"/>
                <p:cNvSpPr>
                  <a:spLocks noChangeArrowheads="1"/>
                </p:cNvSpPr>
                <p:nvPr/>
              </p:nvSpPr>
              <p:spPr bwMode="grayWhite">
                <a:xfrm>
                  <a:off x="2951" y="2679"/>
                  <a:ext cx="4" cy="187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308" name="Freeform 564"/>
                <p:cNvSpPr>
                  <a:spLocks/>
                </p:cNvSpPr>
                <p:nvPr/>
              </p:nvSpPr>
              <p:spPr bwMode="grayWhite">
                <a:xfrm>
                  <a:off x="2951" y="2679"/>
                  <a:ext cx="4" cy="18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936"/>
                    </a:cxn>
                    <a:cxn ang="0">
                      <a:pos x="24" y="936"/>
                    </a:cxn>
                    <a:cxn ang="0">
                      <a:pos x="24" y="0"/>
                    </a:cxn>
                  </a:cxnLst>
                  <a:rect l="0" t="0" r="r" b="b"/>
                  <a:pathLst>
                    <a:path w="24" h="936">
                      <a:moveTo>
                        <a:pt x="0" y="0"/>
                      </a:moveTo>
                      <a:lnTo>
                        <a:pt x="0" y="936"/>
                      </a:lnTo>
                      <a:lnTo>
                        <a:pt x="24" y="936"/>
                      </a:lnTo>
                      <a:lnTo>
                        <a:pt x="24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309" name="Rectangle 565"/>
                <p:cNvSpPr>
                  <a:spLocks noChangeArrowheads="1"/>
                </p:cNvSpPr>
                <p:nvPr/>
              </p:nvSpPr>
              <p:spPr bwMode="grayWhite">
                <a:xfrm>
                  <a:off x="2957" y="2679"/>
                  <a:ext cx="5" cy="201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310" name="Freeform 566"/>
                <p:cNvSpPr>
                  <a:spLocks/>
                </p:cNvSpPr>
                <p:nvPr/>
              </p:nvSpPr>
              <p:spPr bwMode="grayWhite">
                <a:xfrm>
                  <a:off x="2957" y="2679"/>
                  <a:ext cx="5" cy="20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004"/>
                    </a:cxn>
                    <a:cxn ang="0">
                      <a:pos x="24" y="1004"/>
                    </a:cxn>
                    <a:cxn ang="0">
                      <a:pos x="24" y="0"/>
                    </a:cxn>
                  </a:cxnLst>
                  <a:rect l="0" t="0" r="r" b="b"/>
                  <a:pathLst>
                    <a:path w="24" h="1004">
                      <a:moveTo>
                        <a:pt x="0" y="0"/>
                      </a:moveTo>
                      <a:lnTo>
                        <a:pt x="0" y="1004"/>
                      </a:lnTo>
                      <a:lnTo>
                        <a:pt x="24" y="1004"/>
                      </a:lnTo>
                      <a:lnTo>
                        <a:pt x="24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311" name="Rectangle 567"/>
                <p:cNvSpPr>
                  <a:spLocks noChangeArrowheads="1"/>
                </p:cNvSpPr>
                <p:nvPr/>
              </p:nvSpPr>
              <p:spPr bwMode="grayWhite">
                <a:xfrm>
                  <a:off x="2964" y="2679"/>
                  <a:ext cx="4" cy="211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312" name="Freeform 568"/>
                <p:cNvSpPr>
                  <a:spLocks/>
                </p:cNvSpPr>
                <p:nvPr/>
              </p:nvSpPr>
              <p:spPr bwMode="grayWhite">
                <a:xfrm>
                  <a:off x="2964" y="2679"/>
                  <a:ext cx="4" cy="21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057"/>
                    </a:cxn>
                    <a:cxn ang="0">
                      <a:pos x="24" y="1057"/>
                    </a:cxn>
                    <a:cxn ang="0">
                      <a:pos x="24" y="0"/>
                    </a:cxn>
                  </a:cxnLst>
                  <a:rect l="0" t="0" r="r" b="b"/>
                  <a:pathLst>
                    <a:path w="24" h="1057">
                      <a:moveTo>
                        <a:pt x="0" y="0"/>
                      </a:moveTo>
                      <a:lnTo>
                        <a:pt x="0" y="1057"/>
                      </a:lnTo>
                      <a:lnTo>
                        <a:pt x="24" y="1057"/>
                      </a:lnTo>
                      <a:lnTo>
                        <a:pt x="24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313" name="Rectangle 569"/>
                <p:cNvSpPr>
                  <a:spLocks noChangeArrowheads="1"/>
                </p:cNvSpPr>
                <p:nvPr/>
              </p:nvSpPr>
              <p:spPr bwMode="grayWhite">
                <a:xfrm>
                  <a:off x="2970" y="2679"/>
                  <a:ext cx="5" cy="271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314" name="Freeform 570"/>
                <p:cNvSpPr>
                  <a:spLocks/>
                </p:cNvSpPr>
                <p:nvPr/>
              </p:nvSpPr>
              <p:spPr bwMode="grayWhite">
                <a:xfrm>
                  <a:off x="2970" y="2679"/>
                  <a:ext cx="5" cy="27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355"/>
                    </a:cxn>
                    <a:cxn ang="0">
                      <a:pos x="24" y="1355"/>
                    </a:cxn>
                    <a:cxn ang="0">
                      <a:pos x="24" y="0"/>
                    </a:cxn>
                  </a:cxnLst>
                  <a:rect l="0" t="0" r="r" b="b"/>
                  <a:pathLst>
                    <a:path w="24" h="1355">
                      <a:moveTo>
                        <a:pt x="0" y="0"/>
                      </a:moveTo>
                      <a:lnTo>
                        <a:pt x="0" y="1355"/>
                      </a:lnTo>
                      <a:lnTo>
                        <a:pt x="24" y="1355"/>
                      </a:lnTo>
                      <a:lnTo>
                        <a:pt x="24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315" name="Rectangle 571"/>
                <p:cNvSpPr>
                  <a:spLocks noChangeArrowheads="1"/>
                </p:cNvSpPr>
                <p:nvPr/>
              </p:nvSpPr>
              <p:spPr bwMode="grayWhite">
                <a:xfrm>
                  <a:off x="2976" y="2679"/>
                  <a:ext cx="5" cy="274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316" name="Freeform 572"/>
                <p:cNvSpPr>
                  <a:spLocks/>
                </p:cNvSpPr>
                <p:nvPr/>
              </p:nvSpPr>
              <p:spPr bwMode="grayWhite">
                <a:xfrm>
                  <a:off x="2976" y="2679"/>
                  <a:ext cx="5" cy="27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369"/>
                    </a:cxn>
                    <a:cxn ang="0">
                      <a:pos x="24" y="1369"/>
                    </a:cxn>
                    <a:cxn ang="0">
                      <a:pos x="24" y="0"/>
                    </a:cxn>
                  </a:cxnLst>
                  <a:rect l="0" t="0" r="r" b="b"/>
                  <a:pathLst>
                    <a:path w="24" h="1369">
                      <a:moveTo>
                        <a:pt x="0" y="0"/>
                      </a:moveTo>
                      <a:lnTo>
                        <a:pt x="0" y="1369"/>
                      </a:lnTo>
                      <a:lnTo>
                        <a:pt x="24" y="1369"/>
                      </a:lnTo>
                      <a:lnTo>
                        <a:pt x="24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317" name="Rectangle 573"/>
                <p:cNvSpPr>
                  <a:spLocks noChangeArrowheads="1"/>
                </p:cNvSpPr>
                <p:nvPr/>
              </p:nvSpPr>
              <p:spPr bwMode="grayWhite">
                <a:xfrm>
                  <a:off x="2983" y="2679"/>
                  <a:ext cx="5" cy="279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318" name="Freeform 574"/>
                <p:cNvSpPr>
                  <a:spLocks/>
                </p:cNvSpPr>
                <p:nvPr/>
              </p:nvSpPr>
              <p:spPr bwMode="grayWhite">
                <a:xfrm>
                  <a:off x="2983" y="2679"/>
                  <a:ext cx="5" cy="27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393"/>
                    </a:cxn>
                    <a:cxn ang="0">
                      <a:pos x="23" y="1393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23" h="1393">
                      <a:moveTo>
                        <a:pt x="0" y="0"/>
                      </a:moveTo>
                      <a:lnTo>
                        <a:pt x="0" y="1393"/>
                      </a:lnTo>
                      <a:lnTo>
                        <a:pt x="23" y="1393"/>
                      </a:lnTo>
                      <a:lnTo>
                        <a:pt x="23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319" name="Rectangle 575"/>
                <p:cNvSpPr>
                  <a:spLocks noChangeArrowheads="1"/>
                </p:cNvSpPr>
                <p:nvPr/>
              </p:nvSpPr>
              <p:spPr bwMode="grayWhite">
                <a:xfrm>
                  <a:off x="2990" y="2679"/>
                  <a:ext cx="4" cy="285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320" name="Freeform 576"/>
                <p:cNvSpPr>
                  <a:spLocks/>
                </p:cNvSpPr>
                <p:nvPr/>
              </p:nvSpPr>
              <p:spPr bwMode="grayWhite">
                <a:xfrm>
                  <a:off x="2990" y="2679"/>
                  <a:ext cx="4" cy="28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425"/>
                    </a:cxn>
                    <a:cxn ang="0">
                      <a:pos x="23" y="1425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23" h="1425">
                      <a:moveTo>
                        <a:pt x="0" y="0"/>
                      </a:moveTo>
                      <a:lnTo>
                        <a:pt x="0" y="1425"/>
                      </a:lnTo>
                      <a:lnTo>
                        <a:pt x="23" y="1425"/>
                      </a:lnTo>
                      <a:lnTo>
                        <a:pt x="23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321" name="Rectangle 577"/>
                <p:cNvSpPr>
                  <a:spLocks noChangeArrowheads="1"/>
                </p:cNvSpPr>
                <p:nvPr/>
              </p:nvSpPr>
              <p:spPr bwMode="grayWhite">
                <a:xfrm>
                  <a:off x="2996" y="2679"/>
                  <a:ext cx="5" cy="310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322" name="Freeform 578"/>
                <p:cNvSpPr>
                  <a:spLocks/>
                </p:cNvSpPr>
                <p:nvPr/>
              </p:nvSpPr>
              <p:spPr bwMode="grayWhite">
                <a:xfrm>
                  <a:off x="2996" y="2679"/>
                  <a:ext cx="5" cy="31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550"/>
                    </a:cxn>
                    <a:cxn ang="0">
                      <a:pos x="23" y="1550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23" h="1550">
                      <a:moveTo>
                        <a:pt x="0" y="0"/>
                      </a:moveTo>
                      <a:lnTo>
                        <a:pt x="0" y="1550"/>
                      </a:lnTo>
                      <a:lnTo>
                        <a:pt x="23" y="1550"/>
                      </a:lnTo>
                      <a:lnTo>
                        <a:pt x="23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323" name="Rectangle 579"/>
                <p:cNvSpPr>
                  <a:spLocks noChangeArrowheads="1"/>
                </p:cNvSpPr>
                <p:nvPr/>
              </p:nvSpPr>
              <p:spPr bwMode="grayWhite">
                <a:xfrm>
                  <a:off x="3003" y="2679"/>
                  <a:ext cx="5" cy="376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324" name="Freeform 580"/>
                <p:cNvSpPr>
                  <a:spLocks/>
                </p:cNvSpPr>
                <p:nvPr/>
              </p:nvSpPr>
              <p:spPr bwMode="grayWhite">
                <a:xfrm>
                  <a:off x="3003" y="2679"/>
                  <a:ext cx="5" cy="37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882"/>
                    </a:cxn>
                    <a:cxn ang="0">
                      <a:pos x="26" y="1882"/>
                    </a:cxn>
                    <a:cxn ang="0">
                      <a:pos x="26" y="0"/>
                    </a:cxn>
                  </a:cxnLst>
                  <a:rect l="0" t="0" r="r" b="b"/>
                  <a:pathLst>
                    <a:path w="26" h="1882">
                      <a:moveTo>
                        <a:pt x="0" y="0"/>
                      </a:moveTo>
                      <a:lnTo>
                        <a:pt x="0" y="1882"/>
                      </a:lnTo>
                      <a:lnTo>
                        <a:pt x="26" y="1882"/>
                      </a:lnTo>
                      <a:lnTo>
                        <a:pt x="26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325" name="Rectangle 581"/>
                <p:cNvSpPr>
                  <a:spLocks noChangeArrowheads="1"/>
                </p:cNvSpPr>
                <p:nvPr/>
              </p:nvSpPr>
              <p:spPr bwMode="grayWhite">
                <a:xfrm>
                  <a:off x="3009" y="2679"/>
                  <a:ext cx="5" cy="379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326" name="Freeform 582"/>
                <p:cNvSpPr>
                  <a:spLocks/>
                </p:cNvSpPr>
                <p:nvPr/>
              </p:nvSpPr>
              <p:spPr bwMode="grayWhite">
                <a:xfrm>
                  <a:off x="3009" y="2679"/>
                  <a:ext cx="5" cy="37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897"/>
                    </a:cxn>
                    <a:cxn ang="0">
                      <a:pos x="26" y="1897"/>
                    </a:cxn>
                    <a:cxn ang="0">
                      <a:pos x="26" y="0"/>
                    </a:cxn>
                  </a:cxnLst>
                  <a:rect l="0" t="0" r="r" b="b"/>
                  <a:pathLst>
                    <a:path w="26" h="1897">
                      <a:moveTo>
                        <a:pt x="0" y="0"/>
                      </a:moveTo>
                      <a:lnTo>
                        <a:pt x="0" y="1897"/>
                      </a:lnTo>
                      <a:lnTo>
                        <a:pt x="26" y="1897"/>
                      </a:lnTo>
                      <a:lnTo>
                        <a:pt x="26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327" name="Rectangle 583"/>
                <p:cNvSpPr>
                  <a:spLocks noChangeArrowheads="1"/>
                </p:cNvSpPr>
                <p:nvPr/>
              </p:nvSpPr>
              <p:spPr bwMode="grayWhite">
                <a:xfrm>
                  <a:off x="3015" y="2679"/>
                  <a:ext cx="6" cy="412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328" name="Freeform 584"/>
                <p:cNvSpPr>
                  <a:spLocks/>
                </p:cNvSpPr>
                <p:nvPr/>
              </p:nvSpPr>
              <p:spPr bwMode="grayWhite">
                <a:xfrm>
                  <a:off x="3015" y="2679"/>
                  <a:ext cx="6" cy="41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2059"/>
                    </a:cxn>
                    <a:cxn ang="0">
                      <a:pos x="27" y="2059"/>
                    </a:cxn>
                    <a:cxn ang="0">
                      <a:pos x="27" y="0"/>
                    </a:cxn>
                  </a:cxnLst>
                  <a:rect l="0" t="0" r="r" b="b"/>
                  <a:pathLst>
                    <a:path w="27" h="2059">
                      <a:moveTo>
                        <a:pt x="0" y="0"/>
                      </a:moveTo>
                      <a:lnTo>
                        <a:pt x="0" y="2059"/>
                      </a:lnTo>
                      <a:lnTo>
                        <a:pt x="27" y="2059"/>
                      </a:lnTo>
                      <a:lnTo>
                        <a:pt x="27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329" name="Rectangle 585"/>
                <p:cNvSpPr>
                  <a:spLocks noChangeArrowheads="1"/>
                </p:cNvSpPr>
                <p:nvPr/>
              </p:nvSpPr>
              <p:spPr bwMode="grayWhite">
                <a:xfrm>
                  <a:off x="3022" y="2679"/>
                  <a:ext cx="5" cy="563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330" name="Freeform 586"/>
                <p:cNvSpPr>
                  <a:spLocks/>
                </p:cNvSpPr>
                <p:nvPr/>
              </p:nvSpPr>
              <p:spPr bwMode="grayWhite">
                <a:xfrm>
                  <a:off x="3022" y="2679"/>
                  <a:ext cx="5" cy="56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2813"/>
                    </a:cxn>
                    <a:cxn ang="0">
                      <a:pos x="26" y="2813"/>
                    </a:cxn>
                    <a:cxn ang="0">
                      <a:pos x="26" y="0"/>
                    </a:cxn>
                  </a:cxnLst>
                  <a:rect l="0" t="0" r="r" b="b"/>
                  <a:pathLst>
                    <a:path w="26" h="2813">
                      <a:moveTo>
                        <a:pt x="0" y="0"/>
                      </a:moveTo>
                      <a:lnTo>
                        <a:pt x="0" y="2813"/>
                      </a:lnTo>
                      <a:lnTo>
                        <a:pt x="26" y="2813"/>
                      </a:lnTo>
                      <a:lnTo>
                        <a:pt x="26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331" name="Rectangle 587"/>
                <p:cNvSpPr>
                  <a:spLocks noChangeArrowheads="1"/>
                </p:cNvSpPr>
                <p:nvPr/>
              </p:nvSpPr>
              <p:spPr bwMode="grayWhite">
                <a:xfrm>
                  <a:off x="3028" y="2679"/>
                  <a:ext cx="6" cy="568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332" name="Freeform 588"/>
                <p:cNvSpPr>
                  <a:spLocks/>
                </p:cNvSpPr>
                <p:nvPr/>
              </p:nvSpPr>
              <p:spPr bwMode="grayWhite">
                <a:xfrm>
                  <a:off x="3028" y="2679"/>
                  <a:ext cx="6" cy="56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2839"/>
                    </a:cxn>
                    <a:cxn ang="0">
                      <a:pos x="26" y="2839"/>
                    </a:cxn>
                    <a:cxn ang="0">
                      <a:pos x="26" y="0"/>
                    </a:cxn>
                  </a:cxnLst>
                  <a:rect l="0" t="0" r="r" b="b"/>
                  <a:pathLst>
                    <a:path w="26" h="2839">
                      <a:moveTo>
                        <a:pt x="0" y="0"/>
                      </a:moveTo>
                      <a:lnTo>
                        <a:pt x="0" y="2839"/>
                      </a:lnTo>
                      <a:lnTo>
                        <a:pt x="26" y="2839"/>
                      </a:lnTo>
                      <a:lnTo>
                        <a:pt x="26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333" name="Rectangle 589"/>
                <p:cNvSpPr>
                  <a:spLocks noChangeArrowheads="1"/>
                </p:cNvSpPr>
                <p:nvPr/>
              </p:nvSpPr>
              <p:spPr bwMode="grayWhite">
                <a:xfrm>
                  <a:off x="3036" y="2679"/>
                  <a:ext cx="4" cy="631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334" name="Freeform 590"/>
                <p:cNvSpPr>
                  <a:spLocks/>
                </p:cNvSpPr>
                <p:nvPr/>
              </p:nvSpPr>
              <p:spPr bwMode="grayWhite">
                <a:xfrm>
                  <a:off x="3036" y="2679"/>
                  <a:ext cx="4" cy="63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3155"/>
                    </a:cxn>
                    <a:cxn ang="0">
                      <a:pos x="22" y="3155"/>
                    </a:cxn>
                    <a:cxn ang="0">
                      <a:pos x="22" y="0"/>
                    </a:cxn>
                  </a:cxnLst>
                  <a:rect l="0" t="0" r="r" b="b"/>
                  <a:pathLst>
                    <a:path w="22" h="3155">
                      <a:moveTo>
                        <a:pt x="0" y="0"/>
                      </a:moveTo>
                      <a:lnTo>
                        <a:pt x="0" y="3155"/>
                      </a:lnTo>
                      <a:lnTo>
                        <a:pt x="22" y="3155"/>
                      </a:lnTo>
                      <a:lnTo>
                        <a:pt x="22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335" name="Rectangle 591"/>
                <p:cNvSpPr>
                  <a:spLocks noChangeArrowheads="1"/>
                </p:cNvSpPr>
                <p:nvPr/>
              </p:nvSpPr>
              <p:spPr bwMode="grayWhite">
                <a:xfrm>
                  <a:off x="3042" y="2679"/>
                  <a:ext cx="5" cy="1201"/>
                </a:xfrm>
                <a:prstGeom prst="rect">
                  <a:avLst/>
                </a:prstGeom>
                <a:solidFill>
                  <a:schemeClr val="tx1"/>
                </a:solidFill>
                <a:ln w="635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8336" name="Freeform 592"/>
                <p:cNvSpPr>
                  <a:spLocks/>
                </p:cNvSpPr>
                <p:nvPr/>
              </p:nvSpPr>
              <p:spPr bwMode="grayWhite">
                <a:xfrm>
                  <a:off x="3042" y="2679"/>
                  <a:ext cx="5" cy="120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6005"/>
                    </a:cxn>
                    <a:cxn ang="0">
                      <a:pos x="24" y="6005"/>
                    </a:cxn>
                    <a:cxn ang="0">
                      <a:pos x="24" y="0"/>
                    </a:cxn>
                  </a:cxnLst>
                  <a:rect l="0" t="0" r="r" b="b"/>
                  <a:pathLst>
                    <a:path w="24" h="6005">
                      <a:moveTo>
                        <a:pt x="0" y="0"/>
                      </a:moveTo>
                      <a:lnTo>
                        <a:pt x="0" y="6005"/>
                      </a:lnTo>
                      <a:lnTo>
                        <a:pt x="24" y="6005"/>
                      </a:lnTo>
                      <a:lnTo>
                        <a:pt x="24" y="0"/>
                      </a:lnTo>
                    </a:path>
                  </a:pathLst>
                </a:custGeom>
                <a:solidFill>
                  <a:schemeClr val="tx1"/>
                </a:solidFill>
                <a:ln w="0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3728337" name="Freeform 593"/>
              <p:cNvSpPr>
                <a:spLocks/>
              </p:cNvSpPr>
              <p:nvPr/>
            </p:nvSpPr>
            <p:spPr bwMode="grayWhite">
              <a:xfrm>
                <a:off x="3048" y="2679"/>
                <a:ext cx="5" cy="120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6005"/>
                  </a:cxn>
                  <a:cxn ang="0">
                    <a:pos x="24" y="6005"/>
                  </a:cxn>
                  <a:cxn ang="0">
                    <a:pos x="24" y="0"/>
                  </a:cxn>
                </a:cxnLst>
                <a:rect l="0" t="0" r="r" b="b"/>
                <a:pathLst>
                  <a:path w="24" h="6005">
                    <a:moveTo>
                      <a:pt x="0" y="0"/>
                    </a:moveTo>
                    <a:lnTo>
                      <a:pt x="0" y="6005"/>
                    </a:lnTo>
                    <a:lnTo>
                      <a:pt x="24" y="6005"/>
                    </a:lnTo>
                    <a:lnTo>
                      <a:pt x="24" y="0"/>
                    </a:lnTo>
                  </a:path>
                </a:pathLst>
              </a:custGeom>
              <a:solidFill>
                <a:schemeClr val="tx1"/>
              </a:solidFill>
              <a:ln w="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3728338" name="Rectangle 594"/>
            <p:cNvSpPr>
              <a:spLocks noChangeArrowheads="1"/>
            </p:cNvSpPr>
            <p:nvPr/>
          </p:nvSpPr>
          <p:spPr bwMode="grayWhite">
            <a:xfrm>
              <a:off x="3048" y="2679"/>
              <a:ext cx="5" cy="1201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595"/>
          <p:cNvGrpSpPr>
            <a:grpSpLocks/>
          </p:cNvGrpSpPr>
          <p:nvPr/>
        </p:nvGrpSpPr>
        <p:grpSpPr bwMode="auto">
          <a:xfrm>
            <a:off x="6061075" y="4054475"/>
            <a:ext cx="1558925" cy="1589088"/>
            <a:chOff x="3776" y="2608"/>
            <a:chExt cx="1030" cy="1001"/>
          </a:xfrm>
        </p:grpSpPr>
        <p:sp>
          <p:nvSpPr>
            <p:cNvPr id="13728340" name="Line 596"/>
            <p:cNvSpPr>
              <a:spLocks noChangeShapeType="1"/>
            </p:cNvSpPr>
            <p:nvPr/>
          </p:nvSpPr>
          <p:spPr bwMode="black">
            <a:xfrm>
              <a:off x="3776" y="2610"/>
              <a:ext cx="2" cy="99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lIns="46800" tIns="46800" rIns="46800" bIns="46800"/>
            <a:lstStyle/>
            <a:p>
              <a:endParaRPr lang="en-US"/>
            </a:p>
          </p:txBody>
        </p:sp>
        <p:sp>
          <p:nvSpPr>
            <p:cNvPr id="13728341" name="Text Box 597"/>
            <p:cNvSpPr txBox="1">
              <a:spLocks noChangeArrowheads="1"/>
            </p:cNvSpPr>
            <p:nvPr/>
          </p:nvSpPr>
          <p:spPr bwMode="black">
            <a:xfrm>
              <a:off x="4009" y="3311"/>
              <a:ext cx="56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46800" tIns="46800" rIns="46800" bIns="46800"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50000"/>
                </a:spcBef>
                <a:buClr>
                  <a:schemeClr val="tx1"/>
                </a:buClr>
                <a:buFont typeface="Verdana" pitchFamily="34" charset="0"/>
                <a:buNone/>
              </a:pPr>
              <a:r>
                <a:rPr lang="en-US" sz="1600" b="1">
                  <a:solidFill>
                    <a:schemeClr val="tx1"/>
                  </a:solidFill>
                </a:rPr>
                <a:t>27.1%</a:t>
              </a:r>
            </a:p>
          </p:txBody>
        </p:sp>
        <p:sp>
          <p:nvSpPr>
            <p:cNvPr id="13728342" name="Line 598"/>
            <p:cNvSpPr>
              <a:spLocks noChangeShapeType="1"/>
            </p:cNvSpPr>
            <p:nvPr/>
          </p:nvSpPr>
          <p:spPr bwMode="black">
            <a:xfrm flipH="1">
              <a:off x="4804" y="2608"/>
              <a:ext cx="2" cy="9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lIns="46800" tIns="46800" rIns="46800" bIns="46800"/>
            <a:lstStyle/>
            <a:p>
              <a:endParaRPr lang="en-US"/>
            </a:p>
          </p:txBody>
        </p:sp>
        <p:sp>
          <p:nvSpPr>
            <p:cNvPr id="13728343" name="Line 599"/>
            <p:cNvSpPr>
              <a:spLocks noChangeShapeType="1"/>
            </p:cNvSpPr>
            <p:nvPr/>
          </p:nvSpPr>
          <p:spPr bwMode="black">
            <a:xfrm>
              <a:off x="3817" y="3556"/>
              <a:ext cx="94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600"/>
          <p:cNvGrpSpPr>
            <a:grpSpLocks/>
          </p:cNvGrpSpPr>
          <p:nvPr/>
        </p:nvGrpSpPr>
        <p:grpSpPr bwMode="auto">
          <a:xfrm>
            <a:off x="4775656" y="4081463"/>
            <a:ext cx="3039128" cy="2279650"/>
            <a:chOff x="2960" y="2625"/>
            <a:chExt cx="1902" cy="1436"/>
          </a:xfrm>
        </p:grpSpPr>
        <p:sp>
          <p:nvSpPr>
            <p:cNvPr id="13728345" name="Text Box 601"/>
            <p:cNvSpPr txBox="1">
              <a:spLocks noChangeArrowheads="1"/>
            </p:cNvSpPr>
            <p:nvPr/>
          </p:nvSpPr>
          <p:spPr bwMode="auto">
            <a:xfrm>
              <a:off x="3023" y="3750"/>
              <a:ext cx="1839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46800" tIns="46800" rIns="46800" bIns="46800">
              <a:spAutoFit/>
            </a:bodyPr>
            <a:lstStyle/>
            <a:p>
              <a:pPr eaLnBrk="0" hangingPunct="0">
                <a:lnSpc>
                  <a:spcPct val="100000"/>
                </a:lnSpc>
                <a:spcBef>
                  <a:spcPct val="50000"/>
                </a:spcBef>
                <a:buClr>
                  <a:schemeClr val="tx1"/>
                </a:buClr>
                <a:buFont typeface="Verdana" pitchFamily="34" charset="0"/>
                <a:buNone/>
              </a:pPr>
              <a:r>
                <a:rPr lang="en-US" sz="1600" b="1" dirty="0">
                  <a:solidFill>
                    <a:schemeClr val="accent1"/>
                  </a:solidFill>
                </a:rPr>
                <a:t>51.1%</a:t>
              </a:r>
            </a:p>
          </p:txBody>
        </p:sp>
        <p:grpSp>
          <p:nvGrpSpPr>
            <p:cNvPr id="10" name="Group 602"/>
            <p:cNvGrpSpPr>
              <a:grpSpLocks/>
            </p:cNvGrpSpPr>
            <p:nvPr/>
          </p:nvGrpSpPr>
          <p:grpSpPr bwMode="auto">
            <a:xfrm>
              <a:off x="2960" y="2625"/>
              <a:ext cx="1660" cy="1436"/>
              <a:chOff x="2960" y="2625"/>
              <a:chExt cx="1660" cy="1472"/>
            </a:xfrm>
          </p:grpSpPr>
          <p:sp>
            <p:nvSpPr>
              <p:cNvPr id="13728347" name="Line 603"/>
              <p:cNvSpPr>
                <a:spLocks noChangeShapeType="1"/>
              </p:cNvSpPr>
              <p:nvPr/>
            </p:nvSpPr>
            <p:spPr bwMode="auto">
              <a:xfrm>
                <a:off x="2960" y="2630"/>
                <a:ext cx="0" cy="1467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46800" tIns="46800" rIns="46800" bIns="46800"/>
              <a:lstStyle/>
              <a:p>
                <a:endParaRPr lang="en-US"/>
              </a:p>
            </p:txBody>
          </p:sp>
          <p:sp>
            <p:nvSpPr>
              <p:cNvPr id="13728348" name="Line 604"/>
              <p:cNvSpPr>
                <a:spLocks noChangeShapeType="1"/>
              </p:cNvSpPr>
              <p:nvPr/>
            </p:nvSpPr>
            <p:spPr bwMode="auto">
              <a:xfrm>
                <a:off x="4620" y="2625"/>
                <a:ext cx="0" cy="1468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lIns="46800" tIns="46800" rIns="46800" bIns="46800"/>
              <a:lstStyle/>
              <a:p>
                <a:endParaRPr lang="en-US"/>
              </a:p>
            </p:txBody>
          </p:sp>
        </p:grpSp>
        <p:sp>
          <p:nvSpPr>
            <p:cNvPr id="13728349" name="Line 605"/>
            <p:cNvSpPr>
              <a:spLocks noChangeShapeType="1"/>
            </p:cNvSpPr>
            <p:nvPr/>
          </p:nvSpPr>
          <p:spPr bwMode="auto">
            <a:xfrm>
              <a:off x="2997" y="3995"/>
              <a:ext cx="1566" cy="0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prstDash val="dash"/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606"/>
          <p:cNvGrpSpPr>
            <a:grpSpLocks/>
          </p:cNvGrpSpPr>
          <p:nvPr/>
        </p:nvGrpSpPr>
        <p:grpSpPr bwMode="auto">
          <a:xfrm>
            <a:off x="1987550" y="2171700"/>
            <a:ext cx="5430838" cy="3814763"/>
            <a:chOff x="3055" y="1477"/>
            <a:chExt cx="1745" cy="2403"/>
          </a:xfrm>
        </p:grpSpPr>
        <p:sp>
          <p:nvSpPr>
            <p:cNvPr id="13728351" name="Rectangle 607"/>
            <p:cNvSpPr>
              <a:spLocks noChangeArrowheads="1"/>
            </p:cNvSpPr>
            <p:nvPr/>
          </p:nvSpPr>
          <p:spPr bwMode="black">
            <a:xfrm>
              <a:off x="3055" y="1477"/>
              <a:ext cx="5" cy="120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352" name="Freeform 608"/>
            <p:cNvSpPr>
              <a:spLocks/>
            </p:cNvSpPr>
            <p:nvPr/>
          </p:nvSpPr>
          <p:spPr bwMode="black">
            <a:xfrm>
              <a:off x="3055" y="1477"/>
              <a:ext cx="5" cy="1201"/>
            </a:xfrm>
            <a:custGeom>
              <a:avLst/>
              <a:gdLst/>
              <a:ahLst/>
              <a:cxnLst>
                <a:cxn ang="0">
                  <a:pos x="0" y="6004"/>
                </a:cxn>
                <a:cxn ang="0">
                  <a:pos x="0" y="0"/>
                </a:cxn>
                <a:cxn ang="0">
                  <a:pos x="23" y="0"/>
                </a:cxn>
                <a:cxn ang="0">
                  <a:pos x="23" y="6004"/>
                </a:cxn>
              </a:cxnLst>
              <a:rect l="0" t="0" r="r" b="b"/>
              <a:pathLst>
                <a:path w="23" h="6004">
                  <a:moveTo>
                    <a:pt x="0" y="6004"/>
                  </a:moveTo>
                  <a:lnTo>
                    <a:pt x="0" y="0"/>
                  </a:lnTo>
                  <a:lnTo>
                    <a:pt x="23" y="0"/>
                  </a:lnTo>
                  <a:lnTo>
                    <a:pt x="23" y="6004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353" name="Rectangle 609"/>
            <p:cNvSpPr>
              <a:spLocks noChangeArrowheads="1"/>
            </p:cNvSpPr>
            <p:nvPr/>
          </p:nvSpPr>
          <p:spPr bwMode="black">
            <a:xfrm>
              <a:off x="3061" y="1477"/>
              <a:ext cx="5" cy="120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354" name="Freeform 610"/>
            <p:cNvSpPr>
              <a:spLocks/>
            </p:cNvSpPr>
            <p:nvPr/>
          </p:nvSpPr>
          <p:spPr bwMode="black">
            <a:xfrm>
              <a:off x="3061" y="1477"/>
              <a:ext cx="5" cy="1201"/>
            </a:xfrm>
            <a:custGeom>
              <a:avLst/>
              <a:gdLst/>
              <a:ahLst/>
              <a:cxnLst>
                <a:cxn ang="0">
                  <a:pos x="0" y="6004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6004"/>
                </a:cxn>
              </a:cxnLst>
              <a:rect l="0" t="0" r="r" b="b"/>
              <a:pathLst>
                <a:path w="24" h="6004">
                  <a:moveTo>
                    <a:pt x="0" y="6004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6004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355" name="Rectangle 611"/>
            <p:cNvSpPr>
              <a:spLocks noChangeArrowheads="1"/>
            </p:cNvSpPr>
            <p:nvPr/>
          </p:nvSpPr>
          <p:spPr bwMode="black">
            <a:xfrm>
              <a:off x="3068" y="1946"/>
              <a:ext cx="5" cy="732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356" name="Freeform 612"/>
            <p:cNvSpPr>
              <a:spLocks/>
            </p:cNvSpPr>
            <p:nvPr/>
          </p:nvSpPr>
          <p:spPr bwMode="black">
            <a:xfrm>
              <a:off x="3068" y="1946"/>
              <a:ext cx="5" cy="732"/>
            </a:xfrm>
            <a:custGeom>
              <a:avLst/>
              <a:gdLst/>
              <a:ahLst/>
              <a:cxnLst>
                <a:cxn ang="0">
                  <a:pos x="0" y="3660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3660"/>
                </a:cxn>
              </a:cxnLst>
              <a:rect l="0" t="0" r="r" b="b"/>
              <a:pathLst>
                <a:path w="24" h="3660">
                  <a:moveTo>
                    <a:pt x="0" y="3660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366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357" name="Rectangle 613"/>
            <p:cNvSpPr>
              <a:spLocks noChangeArrowheads="1"/>
            </p:cNvSpPr>
            <p:nvPr/>
          </p:nvSpPr>
          <p:spPr bwMode="black">
            <a:xfrm>
              <a:off x="3074" y="2135"/>
              <a:ext cx="5" cy="543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358" name="Freeform 614"/>
            <p:cNvSpPr>
              <a:spLocks/>
            </p:cNvSpPr>
            <p:nvPr/>
          </p:nvSpPr>
          <p:spPr bwMode="black">
            <a:xfrm>
              <a:off x="3074" y="2135"/>
              <a:ext cx="5" cy="543"/>
            </a:xfrm>
            <a:custGeom>
              <a:avLst/>
              <a:gdLst/>
              <a:ahLst/>
              <a:cxnLst>
                <a:cxn ang="0">
                  <a:pos x="0" y="2712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2712"/>
                </a:cxn>
              </a:cxnLst>
              <a:rect l="0" t="0" r="r" b="b"/>
              <a:pathLst>
                <a:path w="24" h="2712">
                  <a:moveTo>
                    <a:pt x="0" y="2712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2712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359" name="Rectangle 615"/>
            <p:cNvSpPr>
              <a:spLocks noChangeArrowheads="1"/>
            </p:cNvSpPr>
            <p:nvPr/>
          </p:nvSpPr>
          <p:spPr bwMode="black">
            <a:xfrm>
              <a:off x="3081" y="2146"/>
              <a:ext cx="5" cy="532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360" name="Freeform 616"/>
            <p:cNvSpPr>
              <a:spLocks/>
            </p:cNvSpPr>
            <p:nvPr/>
          </p:nvSpPr>
          <p:spPr bwMode="black">
            <a:xfrm>
              <a:off x="3081" y="2146"/>
              <a:ext cx="5" cy="532"/>
            </a:xfrm>
            <a:custGeom>
              <a:avLst/>
              <a:gdLst/>
              <a:ahLst/>
              <a:cxnLst>
                <a:cxn ang="0">
                  <a:pos x="0" y="2658"/>
                </a:cxn>
                <a:cxn ang="0">
                  <a:pos x="0" y="0"/>
                </a:cxn>
                <a:cxn ang="0">
                  <a:pos x="23" y="0"/>
                </a:cxn>
                <a:cxn ang="0">
                  <a:pos x="23" y="2658"/>
                </a:cxn>
              </a:cxnLst>
              <a:rect l="0" t="0" r="r" b="b"/>
              <a:pathLst>
                <a:path w="23" h="2658">
                  <a:moveTo>
                    <a:pt x="0" y="2658"/>
                  </a:moveTo>
                  <a:lnTo>
                    <a:pt x="0" y="0"/>
                  </a:lnTo>
                  <a:lnTo>
                    <a:pt x="23" y="0"/>
                  </a:lnTo>
                  <a:lnTo>
                    <a:pt x="23" y="2658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361" name="Rectangle 617"/>
            <p:cNvSpPr>
              <a:spLocks noChangeArrowheads="1"/>
            </p:cNvSpPr>
            <p:nvPr/>
          </p:nvSpPr>
          <p:spPr bwMode="black">
            <a:xfrm>
              <a:off x="3087" y="2157"/>
              <a:ext cx="5" cy="52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362" name="Freeform 618"/>
            <p:cNvSpPr>
              <a:spLocks/>
            </p:cNvSpPr>
            <p:nvPr/>
          </p:nvSpPr>
          <p:spPr bwMode="black">
            <a:xfrm>
              <a:off x="3087" y="2157"/>
              <a:ext cx="5" cy="521"/>
            </a:xfrm>
            <a:custGeom>
              <a:avLst/>
              <a:gdLst/>
              <a:ahLst/>
              <a:cxnLst>
                <a:cxn ang="0">
                  <a:pos x="0" y="2606"/>
                </a:cxn>
                <a:cxn ang="0">
                  <a:pos x="0" y="0"/>
                </a:cxn>
                <a:cxn ang="0">
                  <a:pos x="23" y="0"/>
                </a:cxn>
                <a:cxn ang="0">
                  <a:pos x="23" y="2606"/>
                </a:cxn>
              </a:cxnLst>
              <a:rect l="0" t="0" r="r" b="b"/>
              <a:pathLst>
                <a:path w="23" h="2606">
                  <a:moveTo>
                    <a:pt x="0" y="2606"/>
                  </a:moveTo>
                  <a:lnTo>
                    <a:pt x="0" y="0"/>
                  </a:lnTo>
                  <a:lnTo>
                    <a:pt x="23" y="0"/>
                  </a:lnTo>
                  <a:lnTo>
                    <a:pt x="23" y="2606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363" name="Rectangle 619"/>
            <p:cNvSpPr>
              <a:spLocks noChangeArrowheads="1"/>
            </p:cNvSpPr>
            <p:nvPr/>
          </p:nvSpPr>
          <p:spPr bwMode="black">
            <a:xfrm>
              <a:off x="3094" y="2192"/>
              <a:ext cx="4" cy="486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364" name="Freeform 620"/>
            <p:cNvSpPr>
              <a:spLocks/>
            </p:cNvSpPr>
            <p:nvPr/>
          </p:nvSpPr>
          <p:spPr bwMode="black">
            <a:xfrm>
              <a:off x="3094" y="2192"/>
              <a:ext cx="4" cy="486"/>
            </a:xfrm>
            <a:custGeom>
              <a:avLst/>
              <a:gdLst/>
              <a:ahLst/>
              <a:cxnLst>
                <a:cxn ang="0">
                  <a:pos x="0" y="2429"/>
                </a:cxn>
                <a:cxn ang="0">
                  <a:pos x="0" y="0"/>
                </a:cxn>
                <a:cxn ang="0">
                  <a:pos x="23" y="0"/>
                </a:cxn>
                <a:cxn ang="0">
                  <a:pos x="23" y="2429"/>
                </a:cxn>
              </a:cxnLst>
              <a:rect l="0" t="0" r="r" b="b"/>
              <a:pathLst>
                <a:path w="23" h="2429">
                  <a:moveTo>
                    <a:pt x="0" y="2429"/>
                  </a:moveTo>
                  <a:lnTo>
                    <a:pt x="0" y="0"/>
                  </a:lnTo>
                  <a:lnTo>
                    <a:pt x="23" y="0"/>
                  </a:lnTo>
                  <a:lnTo>
                    <a:pt x="23" y="2429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365" name="Rectangle 621"/>
            <p:cNvSpPr>
              <a:spLocks noChangeArrowheads="1"/>
            </p:cNvSpPr>
            <p:nvPr/>
          </p:nvSpPr>
          <p:spPr bwMode="black">
            <a:xfrm>
              <a:off x="3100" y="2195"/>
              <a:ext cx="5" cy="483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366" name="Freeform 622"/>
            <p:cNvSpPr>
              <a:spLocks/>
            </p:cNvSpPr>
            <p:nvPr/>
          </p:nvSpPr>
          <p:spPr bwMode="black">
            <a:xfrm>
              <a:off x="3100" y="2195"/>
              <a:ext cx="5" cy="483"/>
            </a:xfrm>
            <a:custGeom>
              <a:avLst/>
              <a:gdLst/>
              <a:ahLst/>
              <a:cxnLst>
                <a:cxn ang="0">
                  <a:pos x="0" y="2412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2412"/>
                </a:cxn>
              </a:cxnLst>
              <a:rect l="0" t="0" r="r" b="b"/>
              <a:pathLst>
                <a:path w="24" h="2412">
                  <a:moveTo>
                    <a:pt x="0" y="2412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2412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367" name="Rectangle 623"/>
            <p:cNvSpPr>
              <a:spLocks noChangeArrowheads="1"/>
            </p:cNvSpPr>
            <p:nvPr/>
          </p:nvSpPr>
          <p:spPr bwMode="black">
            <a:xfrm>
              <a:off x="3107" y="2215"/>
              <a:ext cx="5" cy="463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368" name="Freeform 624"/>
            <p:cNvSpPr>
              <a:spLocks/>
            </p:cNvSpPr>
            <p:nvPr/>
          </p:nvSpPr>
          <p:spPr bwMode="black">
            <a:xfrm>
              <a:off x="3107" y="2215"/>
              <a:ext cx="5" cy="463"/>
            </a:xfrm>
            <a:custGeom>
              <a:avLst/>
              <a:gdLst/>
              <a:ahLst/>
              <a:cxnLst>
                <a:cxn ang="0">
                  <a:pos x="0" y="2314"/>
                </a:cxn>
                <a:cxn ang="0">
                  <a:pos x="0" y="0"/>
                </a:cxn>
                <a:cxn ang="0">
                  <a:pos x="26" y="0"/>
                </a:cxn>
                <a:cxn ang="0">
                  <a:pos x="26" y="2314"/>
                </a:cxn>
              </a:cxnLst>
              <a:rect l="0" t="0" r="r" b="b"/>
              <a:pathLst>
                <a:path w="26" h="2314">
                  <a:moveTo>
                    <a:pt x="0" y="2314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26" y="2314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369" name="Rectangle 625"/>
            <p:cNvSpPr>
              <a:spLocks noChangeArrowheads="1"/>
            </p:cNvSpPr>
            <p:nvPr/>
          </p:nvSpPr>
          <p:spPr bwMode="black">
            <a:xfrm>
              <a:off x="3113" y="2240"/>
              <a:ext cx="6" cy="438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370" name="Freeform 626"/>
            <p:cNvSpPr>
              <a:spLocks/>
            </p:cNvSpPr>
            <p:nvPr/>
          </p:nvSpPr>
          <p:spPr bwMode="black">
            <a:xfrm>
              <a:off x="3113" y="2240"/>
              <a:ext cx="6" cy="438"/>
            </a:xfrm>
            <a:custGeom>
              <a:avLst/>
              <a:gdLst/>
              <a:ahLst/>
              <a:cxnLst>
                <a:cxn ang="0">
                  <a:pos x="0" y="2191"/>
                </a:cxn>
                <a:cxn ang="0">
                  <a:pos x="0" y="0"/>
                </a:cxn>
                <a:cxn ang="0">
                  <a:pos x="27" y="0"/>
                </a:cxn>
                <a:cxn ang="0">
                  <a:pos x="27" y="2191"/>
                </a:cxn>
              </a:cxnLst>
              <a:rect l="0" t="0" r="r" b="b"/>
              <a:pathLst>
                <a:path w="27" h="2191">
                  <a:moveTo>
                    <a:pt x="0" y="2191"/>
                  </a:moveTo>
                  <a:lnTo>
                    <a:pt x="0" y="0"/>
                  </a:lnTo>
                  <a:lnTo>
                    <a:pt x="27" y="0"/>
                  </a:lnTo>
                  <a:lnTo>
                    <a:pt x="27" y="2191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371" name="Rectangle 627"/>
            <p:cNvSpPr>
              <a:spLocks noChangeArrowheads="1"/>
            </p:cNvSpPr>
            <p:nvPr/>
          </p:nvSpPr>
          <p:spPr bwMode="black">
            <a:xfrm>
              <a:off x="3120" y="2276"/>
              <a:ext cx="5" cy="402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372" name="Freeform 628"/>
            <p:cNvSpPr>
              <a:spLocks/>
            </p:cNvSpPr>
            <p:nvPr/>
          </p:nvSpPr>
          <p:spPr bwMode="black">
            <a:xfrm>
              <a:off x="3120" y="2276"/>
              <a:ext cx="5" cy="402"/>
            </a:xfrm>
            <a:custGeom>
              <a:avLst/>
              <a:gdLst/>
              <a:ahLst/>
              <a:cxnLst>
                <a:cxn ang="0">
                  <a:pos x="0" y="2011"/>
                </a:cxn>
                <a:cxn ang="0">
                  <a:pos x="0" y="0"/>
                </a:cxn>
                <a:cxn ang="0">
                  <a:pos x="26" y="0"/>
                </a:cxn>
                <a:cxn ang="0">
                  <a:pos x="26" y="2011"/>
                </a:cxn>
              </a:cxnLst>
              <a:rect l="0" t="0" r="r" b="b"/>
              <a:pathLst>
                <a:path w="26" h="2011">
                  <a:moveTo>
                    <a:pt x="0" y="2011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26" y="2011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373" name="Rectangle 629"/>
            <p:cNvSpPr>
              <a:spLocks noChangeArrowheads="1"/>
            </p:cNvSpPr>
            <p:nvPr/>
          </p:nvSpPr>
          <p:spPr bwMode="black">
            <a:xfrm>
              <a:off x="3126" y="2286"/>
              <a:ext cx="5" cy="392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374" name="Freeform 630"/>
            <p:cNvSpPr>
              <a:spLocks/>
            </p:cNvSpPr>
            <p:nvPr/>
          </p:nvSpPr>
          <p:spPr bwMode="black">
            <a:xfrm>
              <a:off x="3126" y="2286"/>
              <a:ext cx="5" cy="392"/>
            </a:xfrm>
            <a:custGeom>
              <a:avLst/>
              <a:gdLst/>
              <a:ahLst/>
              <a:cxnLst>
                <a:cxn ang="0">
                  <a:pos x="0" y="1958"/>
                </a:cxn>
                <a:cxn ang="0">
                  <a:pos x="0" y="0"/>
                </a:cxn>
                <a:cxn ang="0">
                  <a:pos x="26" y="0"/>
                </a:cxn>
                <a:cxn ang="0">
                  <a:pos x="26" y="1958"/>
                </a:cxn>
              </a:cxnLst>
              <a:rect l="0" t="0" r="r" b="b"/>
              <a:pathLst>
                <a:path w="26" h="1958">
                  <a:moveTo>
                    <a:pt x="0" y="1958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26" y="1958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375" name="Rectangle 631"/>
            <p:cNvSpPr>
              <a:spLocks noChangeArrowheads="1"/>
            </p:cNvSpPr>
            <p:nvPr/>
          </p:nvSpPr>
          <p:spPr bwMode="black">
            <a:xfrm>
              <a:off x="3133" y="2290"/>
              <a:ext cx="5" cy="388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376" name="Freeform 632"/>
            <p:cNvSpPr>
              <a:spLocks/>
            </p:cNvSpPr>
            <p:nvPr/>
          </p:nvSpPr>
          <p:spPr bwMode="black">
            <a:xfrm>
              <a:off x="3133" y="2290"/>
              <a:ext cx="5" cy="388"/>
            </a:xfrm>
            <a:custGeom>
              <a:avLst/>
              <a:gdLst/>
              <a:ahLst/>
              <a:cxnLst>
                <a:cxn ang="0">
                  <a:pos x="0" y="1941"/>
                </a:cxn>
                <a:cxn ang="0">
                  <a:pos x="0" y="0"/>
                </a:cxn>
                <a:cxn ang="0">
                  <a:pos x="28" y="0"/>
                </a:cxn>
                <a:cxn ang="0">
                  <a:pos x="28" y="1941"/>
                </a:cxn>
              </a:cxnLst>
              <a:rect l="0" t="0" r="r" b="b"/>
              <a:pathLst>
                <a:path w="28" h="1941">
                  <a:moveTo>
                    <a:pt x="0" y="1941"/>
                  </a:moveTo>
                  <a:lnTo>
                    <a:pt x="0" y="0"/>
                  </a:lnTo>
                  <a:lnTo>
                    <a:pt x="28" y="0"/>
                  </a:lnTo>
                  <a:lnTo>
                    <a:pt x="28" y="1941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377" name="Rectangle 633"/>
            <p:cNvSpPr>
              <a:spLocks noChangeArrowheads="1"/>
            </p:cNvSpPr>
            <p:nvPr/>
          </p:nvSpPr>
          <p:spPr bwMode="black">
            <a:xfrm>
              <a:off x="3140" y="2292"/>
              <a:ext cx="5" cy="386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378" name="Freeform 634"/>
            <p:cNvSpPr>
              <a:spLocks/>
            </p:cNvSpPr>
            <p:nvPr/>
          </p:nvSpPr>
          <p:spPr bwMode="black">
            <a:xfrm>
              <a:off x="3140" y="2292"/>
              <a:ext cx="5" cy="386"/>
            </a:xfrm>
            <a:custGeom>
              <a:avLst/>
              <a:gdLst/>
              <a:ahLst/>
              <a:cxnLst>
                <a:cxn ang="0">
                  <a:pos x="0" y="1931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1931"/>
                </a:cxn>
              </a:cxnLst>
              <a:rect l="0" t="0" r="r" b="b"/>
              <a:pathLst>
                <a:path w="24" h="1931">
                  <a:moveTo>
                    <a:pt x="0" y="1931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1931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379" name="Rectangle 635"/>
            <p:cNvSpPr>
              <a:spLocks noChangeArrowheads="1"/>
            </p:cNvSpPr>
            <p:nvPr/>
          </p:nvSpPr>
          <p:spPr bwMode="black">
            <a:xfrm>
              <a:off x="3146" y="2293"/>
              <a:ext cx="5" cy="385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380" name="Freeform 636"/>
            <p:cNvSpPr>
              <a:spLocks/>
            </p:cNvSpPr>
            <p:nvPr/>
          </p:nvSpPr>
          <p:spPr bwMode="black">
            <a:xfrm>
              <a:off x="3146" y="2293"/>
              <a:ext cx="5" cy="385"/>
            </a:xfrm>
            <a:custGeom>
              <a:avLst/>
              <a:gdLst/>
              <a:ahLst/>
              <a:cxnLst>
                <a:cxn ang="0">
                  <a:pos x="0" y="1925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1925"/>
                </a:cxn>
              </a:cxnLst>
              <a:rect l="0" t="0" r="r" b="b"/>
              <a:pathLst>
                <a:path w="24" h="1925">
                  <a:moveTo>
                    <a:pt x="0" y="1925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1925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381" name="Rectangle 637"/>
            <p:cNvSpPr>
              <a:spLocks noChangeArrowheads="1"/>
            </p:cNvSpPr>
            <p:nvPr/>
          </p:nvSpPr>
          <p:spPr bwMode="black">
            <a:xfrm>
              <a:off x="3153" y="2310"/>
              <a:ext cx="4" cy="368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382" name="Freeform 638"/>
            <p:cNvSpPr>
              <a:spLocks/>
            </p:cNvSpPr>
            <p:nvPr/>
          </p:nvSpPr>
          <p:spPr bwMode="black">
            <a:xfrm>
              <a:off x="3153" y="2310"/>
              <a:ext cx="4" cy="368"/>
            </a:xfrm>
            <a:custGeom>
              <a:avLst/>
              <a:gdLst/>
              <a:ahLst/>
              <a:cxnLst>
                <a:cxn ang="0">
                  <a:pos x="0" y="1840"/>
                </a:cxn>
                <a:cxn ang="0">
                  <a:pos x="0" y="0"/>
                </a:cxn>
                <a:cxn ang="0">
                  <a:pos x="23" y="0"/>
                </a:cxn>
                <a:cxn ang="0">
                  <a:pos x="23" y="1840"/>
                </a:cxn>
              </a:cxnLst>
              <a:rect l="0" t="0" r="r" b="b"/>
              <a:pathLst>
                <a:path w="23" h="1840">
                  <a:moveTo>
                    <a:pt x="0" y="1840"/>
                  </a:moveTo>
                  <a:lnTo>
                    <a:pt x="0" y="0"/>
                  </a:lnTo>
                  <a:lnTo>
                    <a:pt x="23" y="0"/>
                  </a:lnTo>
                  <a:lnTo>
                    <a:pt x="23" y="184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383" name="Rectangle 639"/>
            <p:cNvSpPr>
              <a:spLocks noChangeArrowheads="1"/>
            </p:cNvSpPr>
            <p:nvPr/>
          </p:nvSpPr>
          <p:spPr bwMode="black">
            <a:xfrm>
              <a:off x="3159" y="2342"/>
              <a:ext cx="5" cy="336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384" name="Freeform 640"/>
            <p:cNvSpPr>
              <a:spLocks/>
            </p:cNvSpPr>
            <p:nvPr/>
          </p:nvSpPr>
          <p:spPr bwMode="black">
            <a:xfrm>
              <a:off x="3159" y="2342"/>
              <a:ext cx="5" cy="336"/>
            </a:xfrm>
            <a:custGeom>
              <a:avLst/>
              <a:gdLst/>
              <a:ahLst/>
              <a:cxnLst>
                <a:cxn ang="0">
                  <a:pos x="0" y="1678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1678"/>
                </a:cxn>
              </a:cxnLst>
              <a:rect l="0" t="0" r="r" b="b"/>
              <a:pathLst>
                <a:path w="24" h="1678">
                  <a:moveTo>
                    <a:pt x="0" y="1678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1678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385" name="Rectangle 641"/>
            <p:cNvSpPr>
              <a:spLocks noChangeArrowheads="1"/>
            </p:cNvSpPr>
            <p:nvPr/>
          </p:nvSpPr>
          <p:spPr bwMode="black">
            <a:xfrm>
              <a:off x="3166" y="2356"/>
              <a:ext cx="4" cy="322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386" name="Freeform 642"/>
            <p:cNvSpPr>
              <a:spLocks/>
            </p:cNvSpPr>
            <p:nvPr/>
          </p:nvSpPr>
          <p:spPr bwMode="black">
            <a:xfrm>
              <a:off x="3166" y="2356"/>
              <a:ext cx="4" cy="322"/>
            </a:xfrm>
            <a:custGeom>
              <a:avLst/>
              <a:gdLst/>
              <a:ahLst/>
              <a:cxnLst>
                <a:cxn ang="0">
                  <a:pos x="0" y="1607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1607"/>
                </a:cxn>
              </a:cxnLst>
              <a:rect l="0" t="0" r="r" b="b"/>
              <a:pathLst>
                <a:path w="24" h="1607">
                  <a:moveTo>
                    <a:pt x="0" y="1607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1607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387" name="Rectangle 643"/>
            <p:cNvSpPr>
              <a:spLocks noChangeArrowheads="1"/>
            </p:cNvSpPr>
            <p:nvPr/>
          </p:nvSpPr>
          <p:spPr bwMode="black">
            <a:xfrm>
              <a:off x="3172" y="2362"/>
              <a:ext cx="5" cy="316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388" name="Freeform 644"/>
            <p:cNvSpPr>
              <a:spLocks/>
            </p:cNvSpPr>
            <p:nvPr/>
          </p:nvSpPr>
          <p:spPr bwMode="black">
            <a:xfrm>
              <a:off x="3172" y="2362"/>
              <a:ext cx="5" cy="316"/>
            </a:xfrm>
            <a:custGeom>
              <a:avLst/>
              <a:gdLst/>
              <a:ahLst/>
              <a:cxnLst>
                <a:cxn ang="0">
                  <a:pos x="0" y="1578"/>
                </a:cxn>
                <a:cxn ang="0">
                  <a:pos x="0" y="0"/>
                </a:cxn>
                <a:cxn ang="0">
                  <a:pos x="23" y="0"/>
                </a:cxn>
                <a:cxn ang="0">
                  <a:pos x="23" y="1578"/>
                </a:cxn>
              </a:cxnLst>
              <a:rect l="0" t="0" r="r" b="b"/>
              <a:pathLst>
                <a:path w="23" h="1578">
                  <a:moveTo>
                    <a:pt x="0" y="1578"/>
                  </a:moveTo>
                  <a:lnTo>
                    <a:pt x="0" y="0"/>
                  </a:lnTo>
                  <a:lnTo>
                    <a:pt x="23" y="0"/>
                  </a:lnTo>
                  <a:lnTo>
                    <a:pt x="23" y="1578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389" name="Rectangle 645"/>
            <p:cNvSpPr>
              <a:spLocks noChangeArrowheads="1"/>
            </p:cNvSpPr>
            <p:nvPr/>
          </p:nvSpPr>
          <p:spPr bwMode="black">
            <a:xfrm>
              <a:off x="3179" y="2372"/>
              <a:ext cx="4" cy="306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390" name="Freeform 646"/>
            <p:cNvSpPr>
              <a:spLocks/>
            </p:cNvSpPr>
            <p:nvPr/>
          </p:nvSpPr>
          <p:spPr bwMode="black">
            <a:xfrm>
              <a:off x="3179" y="2372"/>
              <a:ext cx="4" cy="306"/>
            </a:xfrm>
            <a:custGeom>
              <a:avLst/>
              <a:gdLst/>
              <a:ahLst/>
              <a:cxnLst>
                <a:cxn ang="0">
                  <a:pos x="0" y="1531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1531"/>
                </a:cxn>
              </a:cxnLst>
              <a:rect l="0" t="0" r="r" b="b"/>
              <a:pathLst>
                <a:path w="24" h="1531">
                  <a:moveTo>
                    <a:pt x="0" y="1531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1531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391" name="Rectangle 647"/>
            <p:cNvSpPr>
              <a:spLocks noChangeArrowheads="1"/>
            </p:cNvSpPr>
            <p:nvPr/>
          </p:nvSpPr>
          <p:spPr bwMode="black">
            <a:xfrm>
              <a:off x="3185" y="2372"/>
              <a:ext cx="5" cy="306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392" name="Freeform 648"/>
            <p:cNvSpPr>
              <a:spLocks/>
            </p:cNvSpPr>
            <p:nvPr/>
          </p:nvSpPr>
          <p:spPr bwMode="black">
            <a:xfrm>
              <a:off x="3185" y="2372"/>
              <a:ext cx="5" cy="306"/>
            </a:xfrm>
            <a:custGeom>
              <a:avLst/>
              <a:gdLst/>
              <a:ahLst/>
              <a:cxnLst>
                <a:cxn ang="0">
                  <a:pos x="0" y="1528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1528"/>
                </a:cxn>
              </a:cxnLst>
              <a:rect l="0" t="0" r="r" b="b"/>
              <a:pathLst>
                <a:path w="24" h="1528">
                  <a:moveTo>
                    <a:pt x="0" y="1528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1528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393" name="Rectangle 649"/>
            <p:cNvSpPr>
              <a:spLocks noChangeArrowheads="1"/>
            </p:cNvSpPr>
            <p:nvPr/>
          </p:nvSpPr>
          <p:spPr bwMode="black">
            <a:xfrm>
              <a:off x="3192" y="2373"/>
              <a:ext cx="4" cy="305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394" name="Freeform 650"/>
            <p:cNvSpPr>
              <a:spLocks/>
            </p:cNvSpPr>
            <p:nvPr/>
          </p:nvSpPr>
          <p:spPr bwMode="black">
            <a:xfrm>
              <a:off x="3192" y="2373"/>
              <a:ext cx="4" cy="305"/>
            </a:xfrm>
            <a:custGeom>
              <a:avLst/>
              <a:gdLst/>
              <a:ahLst/>
              <a:cxnLst>
                <a:cxn ang="0">
                  <a:pos x="0" y="1525"/>
                </a:cxn>
                <a:cxn ang="0">
                  <a:pos x="0" y="0"/>
                </a:cxn>
                <a:cxn ang="0">
                  <a:pos x="23" y="0"/>
                </a:cxn>
                <a:cxn ang="0">
                  <a:pos x="23" y="1525"/>
                </a:cxn>
              </a:cxnLst>
              <a:rect l="0" t="0" r="r" b="b"/>
              <a:pathLst>
                <a:path w="23" h="1525">
                  <a:moveTo>
                    <a:pt x="0" y="1525"/>
                  </a:moveTo>
                  <a:lnTo>
                    <a:pt x="0" y="0"/>
                  </a:lnTo>
                  <a:lnTo>
                    <a:pt x="23" y="0"/>
                  </a:lnTo>
                  <a:lnTo>
                    <a:pt x="23" y="1525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395" name="Rectangle 651"/>
            <p:cNvSpPr>
              <a:spLocks noChangeArrowheads="1"/>
            </p:cNvSpPr>
            <p:nvPr/>
          </p:nvSpPr>
          <p:spPr bwMode="black">
            <a:xfrm>
              <a:off x="3198" y="2377"/>
              <a:ext cx="5" cy="30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396" name="Freeform 652"/>
            <p:cNvSpPr>
              <a:spLocks/>
            </p:cNvSpPr>
            <p:nvPr/>
          </p:nvSpPr>
          <p:spPr bwMode="black">
            <a:xfrm>
              <a:off x="3198" y="2377"/>
              <a:ext cx="5" cy="301"/>
            </a:xfrm>
            <a:custGeom>
              <a:avLst/>
              <a:gdLst/>
              <a:ahLst/>
              <a:cxnLst>
                <a:cxn ang="0">
                  <a:pos x="0" y="1504"/>
                </a:cxn>
                <a:cxn ang="0">
                  <a:pos x="0" y="0"/>
                </a:cxn>
                <a:cxn ang="0">
                  <a:pos x="23" y="0"/>
                </a:cxn>
                <a:cxn ang="0">
                  <a:pos x="23" y="1504"/>
                </a:cxn>
              </a:cxnLst>
              <a:rect l="0" t="0" r="r" b="b"/>
              <a:pathLst>
                <a:path w="23" h="1504">
                  <a:moveTo>
                    <a:pt x="0" y="1504"/>
                  </a:moveTo>
                  <a:lnTo>
                    <a:pt x="0" y="0"/>
                  </a:lnTo>
                  <a:lnTo>
                    <a:pt x="23" y="0"/>
                  </a:lnTo>
                  <a:lnTo>
                    <a:pt x="23" y="1504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397" name="Rectangle 653"/>
            <p:cNvSpPr>
              <a:spLocks noChangeArrowheads="1"/>
            </p:cNvSpPr>
            <p:nvPr/>
          </p:nvSpPr>
          <p:spPr bwMode="black">
            <a:xfrm>
              <a:off x="3205" y="2379"/>
              <a:ext cx="4" cy="299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398" name="Freeform 654"/>
            <p:cNvSpPr>
              <a:spLocks/>
            </p:cNvSpPr>
            <p:nvPr/>
          </p:nvSpPr>
          <p:spPr bwMode="black">
            <a:xfrm>
              <a:off x="3205" y="2379"/>
              <a:ext cx="4" cy="299"/>
            </a:xfrm>
            <a:custGeom>
              <a:avLst/>
              <a:gdLst/>
              <a:ahLst/>
              <a:cxnLst>
                <a:cxn ang="0">
                  <a:pos x="0" y="1492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1492"/>
                </a:cxn>
              </a:cxnLst>
              <a:rect l="0" t="0" r="r" b="b"/>
              <a:pathLst>
                <a:path w="24" h="1492">
                  <a:moveTo>
                    <a:pt x="0" y="1492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1492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399" name="Rectangle 655"/>
            <p:cNvSpPr>
              <a:spLocks noChangeArrowheads="1"/>
            </p:cNvSpPr>
            <p:nvPr/>
          </p:nvSpPr>
          <p:spPr bwMode="black">
            <a:xfrm>
              <a:off x="3211" y="2400"/>
              <a:ext cx="5" cy="278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00" name="Freeform 656"/>
            <p:cNvSpPr>
              <a:spLocks/>
            </p:cNvSpPr>
            <p:nvPr/>
          </p:nvSpPr>
          <p:spPr bwMode="black">
            <a:xfrm>
              <a:off x="3211" y="2400"/>
              <a:ext cx="5" cy="278"/>
            </a:xfrm>
            <a:custGeom>
              <a:avLst/>
              <a:gdLst/>
              <a:ahLst/>
              <a:cxnLst>
                <a:cxn ang="0">
                  <a:pos x="0" y="1390"/>
                </a:cxn>
                <a:cxn ang="0">
                  <a:pos x="0" y="0"/>
                </a:cxn>
                <a:cxn ang="0">
                  <a:pos x="27" y="0"/>
                </a:cxn>
                <a:cxn ang="0">
                  <a:pos x="27" y="1390"/>
                </a:cxn>
              </a:cxnLst>
              <a:rect l="0" t="0" r="r" b="b"/>
              <a:pathLst>
                <a:path w="27" h="1390">
                  <a:moveTo>
                    <a:pt x="0" y="1390"/>
                  </a:moveTo>
                  <a:lnTo>
                    <a:pt x="0" y="0"/>
                  </a:lnTo>
                  <a:lnTo>
                    <a:pt x="27" y="0"/>
                  </a:lnTo>
                  <a:lnTo>
                    <a:pt x="27" y="139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01" name="Rectangle 657"/>
            <p:cNvSpPr>
              <a:spLocks noChangeArrowheads="1"/>
            </p:cNvSpPr>
            <p:nvPr/>
          </p:nvSpPr>
          <p:spPr bwMode="black">
            <a:xfrm>
              <a:off x="3218" y="2409"/>
              <a:ext cx="5" cy="269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02" name="Freeform 658"/>
            <p:cNvSpPr>
              <a:spLocks/>
            </p:cNvSpPr>
            <p:nvPr/>
          </p:nvSpPr>
          <p:spPr bwMode="black">
            <a:xfrm>
              <a:off x="3218" y="2409"/>
              <a:ext cx="5" cy="269"/>
            </a:xfrm>
            <a:custGeom>
              <a:avLst/>
              <a:gdLst/>
              <a:ahLst/>
              <a:cxnLst>
                <a:cxn ang="0">
                  <a:pos x="0" y="1343"/>
                </a:cxn>
                <a:cxn ang="0">
                  <a:pos x="0" y="0"/>
                </a:cxn>
                <a:cxn ang="0">
                  <a:pos x="26" y="0"/>
                </a:cxn>
                <a:cxn ang="0">
                  <a:pos x="26" y="1343"/>
                </a:cxn>
              </a:cxnLst>
              <a:rect l="0" t="0" r="r" b="b"/>
              <a:pathLst>
                <a:path w="26" h="1343">
                  <a:moveTo>
                    <a:pt x="0" y="1343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26" y="1343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03" name="Rectangle 659"/>
            <p:cNvSpPr>
              <a:spLocks noChangeArrowheads="1"/>
            </p:cNvSpPr>
            <p:nvPr/>
          </p:nvSpPr>
          <p:spPr bwMode="black">
            <a:xfrm>
              <a:off x="3224" y="2418"/>
              <a:ext cx="5" cy="260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04" name="Freeform 660"/>
            <p:cNvSpPr>
              <a:spLocks/>
            </p:cNvSpPr>
            <p:nvPr/>
          </p:nvSpPr>
          <p:spPr bwMode="black">
            <a:xfrm>
              <a:off x="3224" y="2418"/>
              <a:ext cx="5" cy="260"/>
            </a:xfrm>
            <a:custGeom>
              <a:avLst/>
              <a:gdLst/>
              <a:ahLst/>
              <a:cxnLst>
                <a:cxn ang="0">
                  <a:pos x="0" y="1301"/>
                </a:cxn>
                <a:cxn ang="0">
                  <a:pos x="0" y="0"/>
                </a:cxn>
                <a:cxn ang="0">
                  <a:pos x="26" y="0"/>
                </a:cxn>
                <a:cxn ang="0">
                  <a:pos x="26" y="1301"/>
                </a:cxn>
              </a:cxnLst>
              <a:rect l="0" t="0" r="r" b="b"/>
              <a:pathLst>
                <a:path w="26" h="1301">
                  <a:moveTo>
                    <a:pt x="0" y="1301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26" y="1301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05" name="Rectangle 661"/>
            <p:cNvSpPr>
              <a:spLocks noChangeArrowheads="1"/>
            </p:cNvSpPr>
            <p:nvPr/>
          </p:nvSpPr>
          <p:spPr bwMode="black">
            <a:xfrm>
              <a:off x="3230" y="2419"/>
              <a:ext cx="6" cy="259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06" name="Freeform 662"/>
            <p:cNvSpPr>
              <a:spLocks/>
            </p:cNvSpPr>
            <p:nvPr/>
          </p:nvSpPr>
          <p:spPr bwMode="black">
            <a:xfrm>
              <a:off x="3230" y="2419"/>
              <a:ext cx="6" cy="259"/>
            </a:xfrm>
            <a:custGeom>
              <a:avLst/>
              <a:gdLst/>
              <a:ahLst/>
              <a:cxnLst>
                <a:cxn ang="0">
                  <a:pos x="0" y="1293"/>
                </a:cxn>
                <a:cxn ang="0">
                  <a:pos x="0" y="0"/>
                </a:cxn>
                <a:cxn ang="0">
                  <a:pos x="27" y="0"/>
                </a:cxn>
                <a:cxn ang="0">
                  <a:pos x="27" y="1293"/>
                </a:cxn>
              </a:cxnLst>
              <a:rect l="0" t="0" r="r" b="b"/>
              <a:pathLst>
                <a:path w="27" h="1293">
                  <a:moveTo>
                    <a:pt x="0" y="1293"/>
                  </a:moveTo>
                  <a:lnTo>
                    <a:pt x="0" y="0"/>
                  </a:lnTo>
                  <a:lnTo>
                    <a:pt x="27" y="0"/>
                  </a:lnTo>
                  <a:lnTo>
                    <a:pt x="27" y="1293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07" name="Rectangle 663"/>
            <p:cNvSpPr>
              <a:spLocks noChangeArrowheads="1"/>
            </p:cNvSpPr>
            <p:nvPr/>
          </p:nvSpPr>
          <p:spPr bwMode="black">
            <a:xfrm>
              <a:off x="3237" y="2425"/>
              <a:ext cx="5" cy="253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08" name="Freeform 664"/>
            <p:cNvSpPr>
              <a:spLocks/>
            </p:cNvSpPr>
            <p:nvPr/>
          </p:nvSpPr>
          <p:spPr bwMode="black">
            <a:xfrm>
              <a:off x="3237" y="2425"/>
              <a:ext cx="5" cy="253"/>
            </a:xfrm>
            <a:custGeom>
              <a:avLst/>
              <a:gdLst/>
              <a:ahLst/>
              <a:cxnLst>
                <a:cxn ang="0">
                  <a:pos x="0" y="1266"/>
                </a:cxn>
                <a:cxn ang="0">
                  <a:pos x="0" y="0"/>
                </a:cxn>
                <a:cxn ang="0">
                  <a:pos x="26" y="0"/>
                </a:cxn>
                <a:cxn ang="0">
                  <a:pos x="26" y="1266"/>
                </a:cxn>
              </a:cxnLst>
              <a:rect l="0" t="0" r="r" b="b"/>
              <a:pathLst>
                <a:path w="26" h="1266">
                  <a:moveTo>
                    <a:pt x="0" y="1266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26" y="1266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09" name="Rectangle 665"/>
            <p:cNvSpPr>
              <a:spLocks noChangeArrowheads="1"/>
            </p:cNvSpPr>
            <p:nvPr/>
          </p:nvSpPr>
          <p:spPr bwMode="black">
            <a:xfrm>
              <a:off x="3244" y="2436"/>
              <a:ext cx="5" cy="242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10" name="Freeform 666"/>
            <p:cNvSpPr>
              <a:spLocks/>
            </p:cNvSpPr>
            <p:nvPr/>
          </p:nvSpPr>
          <p:spPr bwMode="black">
            <a:xfrm>
              <a:off x="3244" y="2436"/>
              <a:ext cx="5" cy="242"/>
            </a:xfrm>
            <a:custGeom>
              <a:avLst/>
              <a:gdLst/>
              <a:ahLst/>
              <a:cxnLst>
                <a:cxn ang="0">
                  <a:pos x="0" y="1207"/>
                </a:cxn>
                <a:cxn ang="0">
                  <a:pos x="0" y="0"/>
                </a:cxn>
                <a:cxn ang="0">
                  <a:pos x="23" y="0"/>
                </a:cxn>
                <a:cxn ang="0">
                  <a:pos x="23" y="1207"/>
                </a:cxn>
              </a:cxnLst>
              <a:rect l="0" t="0" r="r" b="b"/>
              <a:pathLst>
                <a:path w="23" h="1207">
                  <a:moveTo>
                    <a:pt x="0" y="1207"/>
                  </a:moveTo>
                  <a:lnTo>
                    <a:pt x="0" y="0"/>
                  </a:lnTo>
                  <a:lnTo>
                    <a:pt x="23" y="0"/>
                  </a:lnTo>
                  <a:lnTo>
                    <a:pt x="23" y="1207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11" name="Rectangle 667"/>
            <p:cNvSpPr>
              <a:spLocks noChangeArrowheads="1"/>
            </p:cNvSpPr>
            <p:nvPr/>
          </p:nvSpPr>
          <p:spPr bwMode="black">
            <a:xfrm>
              <a:off x="3251" y="2439"/>
              <a:ext cx="4" cy="239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12" name="Freeform 668"/>
            <p:cNvSpPr>
              <a:spLocks/>
            </p:cNvSpPr>
            <p:nvPr/>
          </p:nvSpPr>
          <p:spPr bwMode="black">
            <a:xfrm>
              <a:off x="3251" y="2439"/>
              <a:ext cx="4" cy="239"/>
            </a:xfrm>
            <a:custGeom>
              <a:avLst/>
              <a:gdLst/>
              <a:ahLst/>
              <a:cxnLst>
                <a:cxn ang="0">
                  <a:pos x="0" y="1196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1196"/>
                </a:cxn>
              </a:cxnLst>
              <a:rect l="0" t="0" r="r" b="b"/>
              <a:pathLst>
                <a:path w="24" h="1196">
                  <a:moveTo>
                    <a:pt x="0" y="1196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1196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13" name="Rectangle 669"/>
            <p:cNvSpPr>
              <a:spLocks noChangeArrowheads="1"/>
            </p:cNvSpPr>
            <p:nvPr/>
          </p:nvSpPr>
          <p:spPr bwMode="black">
            <a:xfrm>
              <a:off x="3257" y="2441"/>
              <a:ext cx="5" cy="237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14" name="Freeform 670"/>
            <p:cNvSpPr>
              <a:spLocks/>
            </p:cNvSpPr>
            <p:nvPr/>
          </p:nvSpPr>
          <p:spPr bwMode="black">
            <a:xfrm>
              <a:off x="3257" y="2441"/>
              <a:ext cx="5" cy="237"/>
            </a:xfrm>
            <a:custGeom>
              <a:avLst/>
              <a:gdLst/>
              <a:ahLst/>
              <a:cxnLst>
                <a:cxn ang="0">
                  <a:pos x="0" y="1186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1186"/>
                </a:cxn>
              </a:cxnLst>
              <a:rect l="0" t="0" r="r" b="b"/>
              <a:pathLst>
                <a:path w="24" h="1186">
                  <a:moveTo>
                    <a:pt x="0" y="1186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1186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15" name="Rectangle 671"/>
            <p:cNvSpPr>
              <a:spLocks noChangeArrowheads="1"/>
            </p:cNvSpPr>
            <p:nvPr/>
          </p:nvSpPr>
          <p:spPr bwMode="black">
            <a:xfrm>
              <a:off x="3263" y="2443"/>
              <a:ext cx="5" cy="235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16" name="Freeform 672"/>
            <p:cNvSpPr>
              <a:spLocks/>
            </p:cNvSpPr>
            <p:nvPr/>
          </p:nvSpPr>
          <p:spPr bwMode="black">
            <a:xfrm>
              <a:off x="3263" y="2443"/>
              <a:ext cx="5" cy="235"/>
            </a:xfrm>
            <a:custGeom>
              <a:avLst/>
              <a:gdLst/>
              <a:ahLst/>
              <a:cxnLst>
                <a:cxn ang="0">
                  <a:pos x="0" y="1172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1172"/>
                </a:cxn>
              </a:cxnLst>
              <a:rect l="0" t="0" r="r" b="b"/>
              <a:pathLst>
                <a:path w="24" h="1172">
                  <a:moveTo>
                    <a:pt x="0" y="1172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1172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17" name="Rectangle 673"/>
            <p:cNvSpPr>
              <a:spLocks noChangeArrowheads="1"/>
            </p:cNvSpPr>
            <p:nvPr/>
          </p:nvSpPr>
          <p:spPr bwMode="black">
            <a:xfrm>
              <a:off x="3270" y="2462"/>
              <a:ext cx="5" cy="216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18" name="Freeform 674"/>
            <p:cNvSpPr>
              <a:spLocks/>
            </p:cNvSpPr>
            <p:nvPr/>
          </p:nvSpPr>
          <p:spPr bwMode="black">
            <a:xfrm>
              <a:off x="3270" y="2462"/>
              <a:ext cx="5" cy="216"/>
            </a:xfrm>
            <a:custGeom>
              <a:avLst/>
              <a:gdLst/>
              <a:ahLst/>
              <a:cxnLst>
                <a:cxn ang="0">
                  <a:pos x="0" y="1077"/>
                </a:cxn>
                <a:cxn ang="0">
                  <a:pos x="0" y="0"/>
                </a:cxn>
                <a:cxn ang="0">
                  <a:pos x="23" y="0"/>
                </a:cxn>
                <a:cxn ang="0">
                  <a:pos x="23" y="1077"/>
                </a:cxn>
              </a:cxnLst>
              <a:rect l="0" t="0" r="r" b="b"/>
              <a:pathLst>
                <a:path w="23" h="1077">
                  <a:moveTo>
                    <a:pt x="0" y="1077"/>
                  </a:moveTo>
                  <a:lnTo>
                    <a:pt x="0" y="0"/>
                  </a:lnTo>
                  <a:lnTo>
                    <a:pt x="23" y="0"/>
                  </a:lnTo>
                  <a:lnTo>
                    <a:pt x="23" y="1077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19" name="Rectangle 675"/>
            <p:cNvSpPr>
              <a:spLocks noChangeArrowheads="1"/>
            </p:cNvSpPr>
            <p:nvPr/>
          </p:nvSpPr>
          <p:spPr bwMode="black">
            <a:xfrm>
              <a:off x="3276" y="2474"/>
              <a:ext cx="5" cy="204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20" name="Freeform 676"/>
            <p:cNvSpPr>
              <a:spLocks/>
            </p:cNvSpPr>
            <p:nvPr/>
          </p:nvSpPr>
          <p:spPr bwMode="black">
            <a:xfrm>
              <a:off x="3276" y="2474"/>
              <a:ext cx="5" cy="204"/>
            </a:xfrm>
            <a:custGeom>
              <a:avLst/>
              <a:gdLst/>
              <a:ahLst/>
              <a:cxnLst>
                <a:cxn ang="0">
                  <a:pos x="0" y="1021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1021"/>
                </a:cxn>
              </a:cxnLst>
              <a:rect l="0" t="0" r="r" b="b"/>
              <a:pathLst>
                <a:path w="24" h="1021">
                  <a:moveTo>
                    <a:pt x="0" y="1021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1021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21" name="Rectangle 677"/>
            <p:cNvSpPr>
              <a:spLocks noChangeArrowheads="1"/>
            </p:cNvSpPr>
            <p:nvPr/>
          </p:nvSpPr>
          <p:spPr bwMode="black">
            <a:xfrm>
              <a:off x="3283" y="2475"/>
              <a:ext cx="5" cy="203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22" name="Freeform 678"/>
            <p:cNvSpPr>
              <a:spLocks/>
            </p:cNvSpPr>
            <p:nvPr/>
          </p:nvSpPr>
          <p:spPr bwMode="black">
            <a:xfrm>
              <a:off x="3283" y="2475"/>
              <a:ext cx="5" cy="203"/>
            </a:xfrm>
            <a:custGeom>
              <a:avLst/>
              <a:gdLst/>
              <a:ahLst/>
              <a:cxnLst>
                <a:cxn ang="0">
                  <a:pos x="0" y="1015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1015"/>
                </a:cxn>
              </a:cxnLst>
              <a:rect l="0" t="0" r="r" b="b"/>
              <a:pathLst>
                <a:path w="24" h="1015">
                  <a:moveTo>
                    <a:pt x="0" y="1015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1015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23" name="Rectangle 679"/>
            <p:cNvSpPr>
              <a:spLocks noChangeArrowheads="1"/>
            </p:cNvSpPr>
            <p:nvPr/>
          </p:nvSpPr>
          <p:spPr bwMode="black">
            <a:xfrm>
              <a:off x="3289" y="2484"/>
              <a:ext cx="5" cy="194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24" name="Freeform 680"/>
            <p:cNvSpPr>
              <a:spLocks/>
            </p:cNvSpPr>
            <p:nvPr/>
          </p:nvSpPr>
          <p:spPr bwMode="black">
            <a:xfrm>
              <a:off x="3289" y="2484"/>
              <a:ext cx="5" cy="194"/>
            </a:xfrm>
            <a:custGeom>
              <a:avLst/>
              <a:gdLst/>
              <a:ahLst/>
              <a:cxnLst>
                <a:cxn ang="0">
                  <a:pos x="0" y="969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969"/>
                </a:cxn>
              </a:cxnLst>
              <a:rect l="0" t="0" r="r" b="b"/>
              <a:pathLst>
                <a:path w="24" h="969">
                  <a:moveTo>
                    <a:pt x="0" y="969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969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25" name="Rectangle 681"/>
            <p:cNvSpPr>
              <a:spLocks noChangeArrowheads="1"/>
            </p:cNvSpPr>
            <p:nvPr/>
          </p:nvSpPr>
          <p:spPr bwMode="black">
            <a:xfrm>
              <a:off x="3296" y="2489"/>
              <a:ext cx="5" cy="189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26" name="Freeform 682"/>
            <p:cNvSpPr>
              <a:spLocks/>
            </p:cNvSpPr>
            <p:nvPr/>
          </p:nvSpPr>
          <p:spPr bwMode="black">
            <a:xfrm>
              <a:off x="3296" y="2489"/>
              <a:ext cx="5" cy="189"/>
            </a:xfrm>
            <a:custGeom>
              <a:avLst/>
              <a:gdLst/>
              <a:ahLst/>
              <a:cxnLst>
                <a:cxn ang="0">
                  <a:pos x="0" y="942"/>
                </a:cxn>
                <a:cxn ang="0">
                  <a:pos x="0" y="0"/>
                </a:cxn>
                <a:cxn ang="0">
                  <a:pos x="23" y="0"/>
                </a:cxn>
                <a:cxn ang="0">
                  <a:pos x="23" y="942"/>
                </a:cxn>
              </a:cxnLst>
              <a:rect l="0" t="0" r="r" b="b"/>
              <a:pathLst>
                <a:path w="23" h="942">
                  <a:moveTo>
                    <a:pt x="0" y="942"/>
                  </a:moveTo>
                  <a:lnTo>
                    <a:pt x="0" y="0"/>
                  </a:lnTo>
                  <a:lnTo>
                    <a:pt x="23" y="0"/>
                  </a:lnTo>
                  <a:lnTo>
                    <a:pt x="23" y="942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27" name="Rectangle 683"/>
            <p:cNvSpPr>
              <a:spLocks noChangeArrowheads="1"/>
            </p:cNvSpPr>
            <p:nvPr/>
          </p:nvSpPr>
          <p:spPr bwMode="black">
            <a:xfrm>
              <a:off x="3302" y="2489"/>
              <a:ext cx="5" cy="189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28" name="Freeform 684"/>
            <p:cNvSpPr>
              <a:spLocks/>
            </p:cNvSpPr>
            <p:nvPr/>
          </p:nvSpPr>
          <p:spPr bwMode="black">
            <a:xfrm>
              <a:off x="3302" y="2489"/>
              <a:ext cx="5" cy="189"/>
            </a:xfrm>
            <a:custGeom>
              <a:avLst/>
              <a:gdLst/>
              <a:ahLst/>
              <a:cxnLst>
                <a:cxn ang="0">
                  <a:pos x="0" y="942"/>
                </a:cxn>
                <a:cxn ang="0">
                  <a:pos x="0" y="0"/>
                </a:cxn>
                <a:cxn ang="0">
                  <a:pos x="23" y="0"/>
                </a:cxn>
                <a:cxn ang="0">
                  <a:pos x="23" y="942"/>
                </a:cxn>
              </a:cxnLst>
              <a:rect l="0" t="0" r="r" b="b"/>
              <a:pathLst>
                <a:path w="23" h="942">
                  <a:moveTo>
                    <a:pt x="0" y="942"/>
                  </a:moveTo>
                  <a:lnTo>
                    <a:pt x="0" y="0"/>
                  </a:lnTo>
                  <a:lnTo>
                    <a:pt x="23" y="0"/>
                  </a:lnTo>
                  <a:lnTo>
                    <a:pt x="23" y="942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29" name="Rectangle 685"/>
            <p:cNvSpPr>
              <a:spLocks noChangeArrowheads="1"/>
            </p:cNvSpPr>
            <p:nvPr/>
          </p:nvSpPr>
          <p:spPr bwMode="black">
            <a:xfrm>
              <a:off x="3309" y="2489"/>
              <a:ext cx="4" cy="189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30" name="Freeform 686"/>
            <p:cNvSpPr>
              <a:spLocks/>
            </p:cNvSpPr>
            <p:nvPr/>
          </p:nvSpPr>
          <p:spPr bwMode="black">
            <a:xfrm>
              <a:off x="3309" y="2489"/>
              <a:ext cx="4" cy="189"/>
            </a:xfrm>
            <a:custGeom>
              <a:avLst/>
              <a:gdLst/>
              <a:ahLst/>
              <a:cxnLst>
                <a:cxn ang="0">
                  <a:pos x="0" y="942"/>
                </a:cxn>
                <a:cxn ang="0">
                  <a:pos x="0" y="0"/>
                </a:cxn>
                <a:cxn ang="0">
                  <a:pos x="23" y="0"/>
                </a:cxn>
                <a:cxn ang="0">
                  <a:pos x="23" y="942"/>
                </a:cxn>
              </a:cxnLst>
              <a:rect l="0" t="0" r="r" b="b"/>
              <a:pathLst>
                <a:path w="23" h="942">
                  <a:moveTo>
                    <a:pt x="0" y="942"/>
                  </a:moveTo>
                  <a:lnTo>
                    <a:pt x="0" y="0"/>
                  </a:lnTo>
                  <a:lnTo>
                    <a:pt x="23" y="0"/>
                  </a:lnTo>
                  <a:lnTo>
                    <a:pt x="23" y="942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31" name="Rectangle 687"/>
            <p:cNvSpPr>
              <a:spLocks noChangeArrowheads="1"/>
            </p:cNvSpPr>
            <p:nvPr/>
          </p:nvSpPr>
          <p:spPr bwMode="black">
            <a:xfrm>
              <a:off x="3315" y="2491"/>
              <a:ext cx="5" cy="187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32" name="Freeform 688"/>
            <p:cNvSpPr>
              <a:spLocks/>
            </p:cNvSpPr>
            <p:nvPr/>
          </p:nvSpPr>
          <p:spPr bwMode="black">
            <a:xfrm>
              <a:off x="3315" y="2491"/>
              <a:ext cx="5" cy="187"/>
            </a:xfrm>
            <a:custGeom>
              <a:avLst/>
              <a:gdLst/>
              <a:ahLst/>
              <a:cxnLst>
                <a:cxn ang="0">
                  <a:pos x="0" y="933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933"/>
                </a:cxn>
              </a:cxnLst>
              <a:rect l="0" t="0" r="r" b="b"/>
              <a:pathLst>
                <a:path w="24" h="933">
                  <a:moveTo>
                    <a:pt x="0" y="933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933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33" name="Rectangle 689"/>
            <p:cNvSpPr>
              <a:spLocks noChangeArrowheads="1"/>
            </p:cNvSpPr>
            <p:nvPr/>
          </p:nvSpPr>
          <p:spPr bwMode="black">
            <a:xfrm>
              <a:off x="3322" y="2494"/>
              <a:ext cx="5" cy="184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34" name="Freeform 690"/>
            <p:cNvSpPr>
              <a:spLocks/>
            </p:cNvSpPr>
            <p:nvPr/>
          </p:nvSpPr>
          <p:spPr bwMode="black">
            <a:xfrm>
              <a:off x="3322" y="2494"/>
              <a:ext cx="5" cy="184"/>
            </a:xfrm>
            <a:custGeom>
              <a:avLst/>
              <a:gdLst/>
              <a:ahLst/>
              <a:cxnLst>
                <a:cxn ang="0">
                  <a:pos x="0" y="921"/>
                </a:cxn>
                <a:cxn ang="0">
                  <a:pos x="0" y="0"/>
                </a:cxn>
                <a:cxn ang="0">
                  <a:pos x="26" y="0"/>
                </a:cxn>
                <a:cxn ang="0">
                  <a:pos x="26" y="921"/>
                </a:cxn>
              </a:cxnLst>
              <a:rect l="0" t="0" r="r" b="b"/>
              <a:pathLst>
                <a:path w="26" h="921">
                  <a:moveTo>
                    <a:pt x="0" y="921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26" y="921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35" name="Rectangle 691"/>
            <p:cNvSpPr>
              <a:spLocks noChangeArrowheads="1"/>
            </p:cNvSpPr>
            <p:nvPr/>
          </p:nvSpPr>
          <p:spPr bwMode="black">
            <a:xfrm>
              <a:off x="3328" y="2494"/>
              <a:ext cx="6" cy="184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36" name="Freeform 692"/>
            <p:cNvSpPr>
              <a:spLocks/>
            </p:cNvSpPr>
            <p:nvPr/>
          </p:nvSpPr>
          <p:spPr bwMode="black">
            <a:xfrm>
              <a:off x="3328" y="2494"/>
              <a:ext cx="6" cy="184"/>
            </a:xfrm>
            <a:custGeom>
              <a:avLst/>
              <a:gdLst/>
              <a:ahLst/>
              <a:cxnLst>
                <a:cxn ang="0">
                  <a:pos x="0" y="921"/>
                </a:cxn>
                <a:cxn ang="0">
                  <a:pos x="0" y="0"/>
                </a:cxn>
                <a:cxn ang="0">
                  <a:pos x="27" y="0"/>
                </a:cxn>
                <a:cxn ang="0">
                  <a:pos x="27" y="921"/>
                </a:cxn>
              </a:cxnLst>
              <a:rect l="0" t="0" r="r" b="b"/>
              <a:pathLst>
                <a:path w="27" h="921">
                  <a:moveTo>
                    <a:pt x="0" y="921"/>
                  </a:moveTo>
                  <a:lnTo>
                    <a:pt x="0" y="0"/>
                  </a:lnTo>
                  <a:lnTo>
                    <a:pt x="27" y="0"/>
                  </a:lnTo>
                  <a:lnTo>
                    <a:pt x="27" y="921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37" name="Rectangle 693"/>
            <p:cNvSpPr>
              <a:spLocks noChangeArrowheads="1"/>
            </p:cNvSpPr>
            <p:nvPr/>
          </p:nvSpPr>
          <p:spPr bwMode="black">
            <a:xfrm>
              <a:off x="3335" y="2499"/>
              <a:ext cx="5" cy="179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38" name="Freeform 694"/>
            <p:cNvSpPr>
              <a:spLocks/>
            </p:cNvSpPr>
            <p:nvPr/>
          </p:nvSpPr>
          <p:spPr bwMode="black">
            <a:xfrm>
              <a:off x="3335" y="2499"/>
              <a:ext cx="5" cy="179"/>
            </a:xfrm>
            <a:custGeom>
              <a:avLst/>
              <a:gdLst/>
              <a:ahLst/>
              <a:cxnLst>
                <a:cxn ang="0">
                  <a:pos x="0" y="895"/>
                </a:cxn>
                <a:cxn ang="0">
                  <a:pos x="0" y="0"/>
                </a:cxn>
                <a:cxn ang="0">
                  <a:pos x="26" y="0"/>
                </a:cxn>
                <a:cxn ang="0">
                  <a:pos x="26" y="895"/>
                </a:cxn>
              </a:cxnLst>
              <a:rect l="0" t="0" r="r" b="b"/>
              <a:pathLst>
                <a:path w="26" h="895">
                  <a:moveTo>
                    <a:pt x="0" y="895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26" y="895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39" name="Rectangle 695"/>
            <p:cNvSpPr>
              <a:spLocks noChangeArrowheads="1"/>
            </p:cNvSpPr>
            <p:nvPr/>
          </p:nvSpPr>
          <p:spPr bwMode="black">
            <a:xfrm>
              <a:off x="3341" y="2501"/>
              <a:ext cx="5" cy="177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40" name="Freeform 696"/>
            <p:cNvSpPr>
              <a:spLocks/>
            </p:cNvSpPr>
            <p:nvPr/>
          </p:nvSpPr>
          <p:spPr bwMode="black">
            <a:xfrm>
              <a:off x="3341" y="2501"/>
              <a:ext cx="5" cy="177"/>
            </a:xfrm>
            <a:custGeom>
              <a:avLst/>
              <a:gdLst/>
              <a:ahLst/>
              <a:cxnLst>
                <a:cxn ang="0">
                  <a:pos x="0" y="883"/>
                </a:cxn>
                <a:cxn ang="0">
                  <a:pos x="0" y="0"/>
                </a:cxn>
                <a:cxn ang="0">
                  <a:pos x="26" y="0"/>
                </a:cxn>
                <a:cxn ang="0">
                  <a:pos x="26" y="883"/>
                </a:cxn>
              </a:cxnLst>
              <a:rect l="0" t="0" r="r" b="b"/>
              <a:pathLst>
                <a:path w="26" h="883">
                  <a:moveTo>
                    <a:pt x="0" y="883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26" y="883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41" name="Rectangle 697"/>
            <p:cNvSpPr>
              <a:spLocks noChangeArrowheads="1"/>
            </p:cNvSpPr>
            <p:nvPr/>
          </p:nvSpPr>
          <p:spPr bwMode="black">
            <a:xfrm>
              <a:off x="3348" y="2508"/>
              <a:ext cx="5" cy="170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42" name="Freeform 698"/>
            <p:cNvSpPr>
              <a:spLocks/>
            </p:cNvSpPr>
            <p:nvPr/>
          </p:nvSpPr>
          <p:spPr bwMode="black">
            <a:xfrm>
              <a:off x="3348" y="2508"/>
              <a:ext cx="5" cy="170"/>
            </a:xfrm>
            <a:custGeom>
              <a:avLst/>
              <a:gdLst/>
              <a:ahLst/>
              <a:cxnLst>
                <a:cxn ang="0">
                  <a:pos x="0" y="848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848"/>
                </a:cxn>
              </a:cxnLst>
              <a:rect l="0" t="0" r="r" b="b"/>
              <a:pathLst>
                <a:path w="24" h="848">
                  <a:moveTo>
                    <a:pt x="0" y="848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848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43" name="Rectangle 699"/>
            <p:cNvSpPr>
              <a:spLocks noChangeArrowheads="1"/>
            </p:cNvSpPr>
            <p:nvPr/>
          </p:nvSpPr>
          <p:spPr bwMode="black">
            <a:xfrm>
              <a:off x="3355" y="2511"/>
              <a:ext cx="5" cy="167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44" name="Freeform 700"/>
            <p:cNvSpPr>
              <a:spLocks/>
            </p:cNvSpPr>
            <p:nvPr/>
          </p:nvSpPr>
          <p:spPr bwMode="black">
            <a:xfrm>
              <a:off x="3355" y="2511"/>
              <a:ext cx="5" cy="167"/>
            </a:xfrm>
            <a:custGeom>
              <a:avLst/>
              <a:gdLst/>
              <a:ahLst/>
              <a:cxnLst>
                <a:cxn ang="0">
                  <a:pos x="0" y="832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832"/>
                </a:cxn>
              </a:cxnLst>
              <a:rect l="0" t="0" r="r" b="b"/>
              <a:pathLst>
                <a:path w="24" h="832">
                  <a:moveTo>
                    <a:pt x="0" y="832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832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45" name="Rectangle 701"/>
            <p:cNvSpPr>
              <a:spLocks noChangeArrowheads="1"/>
            </p:cNvSpPr>
            <p:nvPr/>
          </p:nvSpPr>
          <p:spPr bwMode="black">
            <a:xfrm>
              <a:off x="3361" y="2518"/>
              <a:ext cx="5" cy="160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46" name="Freeform 702"/>
            <p:cNvSpPr>
              <a:spLocks/>
            </p:cNvSpPr>
            <p:nvPr/>
          </p:nvSpPr>
          <p:spPr bwMode="black">
            <a:xfrm>
              <a:off x="3361" y="2518"/>
              <a:ext cx="5" cy="160"/>
            </a:xfrm>
            <a:custGeom>
              <a:avLst/>
              <a:gdLst/>
              <a:ahLst/>
              <a:cxnLst>
                <a:cxn ang="0">
                  <a:pos x="0" y="798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798"/>
                </a:cxn>
              </a:cxnLst>
              <a:rect l="0" t="0" r="r" b="b"/>
              <a:pathLst>
                <a:path w="24" h="798">
                  <a:moveTo>
                    <a:pt x="0" y="798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798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47" name="Rectangle 703"/>
            <p:cNvSpPr>
              <a:spLocks noChangeArrowheads="1"/>
            </p:cNvSpPr>
            <p:nvPr/>
          </p:nvSpPr>
          <p:spPr bwMode="black">
            <a:xfrm>
              <a:off x="3368" y="2521"/>
              <a:ext cx="4" cy="157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48" name="Freeform 704"/>
            <p:cNvSpPr>
              <a:spLocks/>
            </p:cNvSpPr>
            <p:nvPr/>
          </p:nvSpPr>
          <p:spPr bwMode="black">
            <a:xfrm>
              <a:off x="3368" y="2521"/>
              <a:ext cx="4" cy="157"/>
            </a:xfrm>
            <a:custGeom>
              <a:avLst/>
              <a:gdLst/>
              <a:ahLst/>
              <a:cxnLst>
                <a:cxn ang="0">
                  <a:pos x="0" y="786"/>
                </a:cxn>
                <a:cxn ang="0">
                  <a:pos x="0" y="0"/>
                </a:cxn>
                <a:cxn ang="0">
                  <a:pos x="23" y="0"/>
                </a:cxn>
                <a:cxn ang="0">
                  <a:pos x="23" y="786"/>
                </a:cxn>
              </a:cxnLst>
              <a:rect l="0" t="0" r="r" b="b"/>
              <a:pathLst>
                <a:path w="23" h="786">
                  <a:moveTo>
                    <a:pt x="0" y="786"/>
                  </a:moveTo>
                  <a:lnTo>
                    <a:pt x="0" y="0"/>
                  </a:lnTo>
                  <a:lnTo>
                    <a:pt x="23" y="0"/>
                  </a:lnTo>
                  <a:lnTo>
                    <a:pt x="23" y="786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49" name="Rectangle 705"/>
            <p:cNvSpPr>
              <a:spLocks noChangeArrowheads="1"/>
            </p:cNvSpPr>
            <p:nvPr/>
          </p:nvSpPr>
          <p:spPr bwMode="black">
            <a:xfrm>
              <a:off x="3374" y="2523"/>
              <a:ext cx="5" cy="155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50" name="Freeform 706"/>
            <p:cNvSpPr>
              <a:spLocks/>
            </p:cNvSpPr>
            <p:nvPr/>
          </p:nvSpPr>
          <p:spPr bwMode="black">
            <a:xfrm>
              <a:off x="3374" y="2523"/>
              <a:ext cx="5" cy="155"/>
            </a:xfrm>
            <a:custGeom>
              <a:avLst/>
              <a:gdLst/>
              <a:ahLst/>
              <a:cxnLst>
                <a:cxn ang="0">
                  <a:pos x="0" y="774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774"/>
                </a:cxn>
              </a:cxnLst>
              <a:rect l="0" t="0" r="r" b="b"/>
              <a:pathLst>
                <a:path w="24" h="774">
                  <a:moveTo>
                    <a:pt x="0" y="774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774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51" name="Rectangle 707"/>
            <p:cNvSpPr>
              <a:spLocks noChangeArrowheads="1"/>
            </p:cNvSpPr>
            <p:nvPr/>
          </p:nvSpPr>
          <p:spPr bwMode="black">
            <a:xfrm>
              <a:off x="3381" y="2528"/>
              <a:ext cx="4" cy="150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52" name="Freeform 708"/>
            <p:cNvSpPr>
              <a:spLocks/>
            </p:cNvSpPr>
            <p:nvPr/>
          </p:nvSpPr>
          <p:spPr bwMode="black">
            <a:xfrm>
              <a:off x="3381" y="2528"/>
              <a:ext cx="4" cy="150"/>
            </a:xfrm>
            <a:custGeom>
              <a:avLst/>
              <a:gdLst/>
              <a:ahLst/>
              <a:cxnLst>
                <a:cxn ang="0">
                  <a:pos x="0" y="747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747"/>
                </a:cxn>
              </a:cxnLst>
              <a:rect l="0" t="0" r="r" b="b"/>
              <a:pathLst>
                <a:path w="24" h="747">
                  <a:moveTo>
                    <a:pt x="0" y="747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747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53" name="Rectangle 709"/>
            <p:cNvSpPr>
              <a:spLocks noChangeArrowheads="1"/>
            </p:cNvSpPr>
            <p:nvPr/>
          </p:nvSpPr>
          <p:spPr bwMode="black">
            <a:xfrm>
              <a:off x="3387" y="2528"/>
              <a:ext cx="5" cy="150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54" name="Freeform 710"/>
            <p:cNvSpPr>
              <a:spLocks/>
            </p:cNvSpPr>
            <p:nvPr/>
          </p:nvSpPr>
          <p:spPr bwMode="black">
            <a:xfrm>
              <a:off x="3387" y="2528"/>
              <a:ext cx="5" cy="150"/>
            </a:xfrm>
            <a:custGeom>
              <a:avLst/>
              <a:gdLst/>
              <a:ahLst/>
              <a:cxnLst>
                <a:cxn ang="0">
                  <a:pos x="0" y="747"/>
                </a:cxn>
                <a:cxn ang="0">
                  <a:pos x="0" y="0"/>
                </a:cxn>
                <a:cxn ang="0">
                  <a:pos x="23" y="0"/>
                </a:cxn>
                <a:cxn ang="0">
                  <a:pos x="23" y="747"/>
                </a:cxn>
              </a:cxnLst>
              <a:rect l="0" t="0" r="r" b="b"/>
              <a:pathLst>
                <a:path w="23" h="747">
                  <a:moveTo>
                    <a:pt x="0" y="747"/>
                  </a:moveTo>
                  <a:lnTo>
                    <a:pt x="0" y="0"/>
                  </a:lnTo>
                  <a:lnTo>
                    <a:pt x="23" y="0"/>
                  </a:lnTo>
                  <a:lnTo>
                    <a:pt x="23" y="747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55" name="Rectangle 711"/>
            <p:cNvSpPr>
              <a:spLocks noChangeArrowheads="1"/>
            </p:cNvSpPr>
            <p:nvPr/>
          </p:nvSpPr>
          <p:spPr bwMode="black">
            <a:xfrm>
              <a:off x="3394" y="2528"/>
              <a:ext cx="4" cy="150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56" name="Freeform 712"/>
            <p:cNvSpPr>
              <a:spLocks/>
            </p:cNvSpPr>
            <p:nvPr/>
          </p:nvSpPr>
          <p:spPr bwMode="black">
            <a:xfrm>
              <a:off x="3394" y="2528"/>
              <a:ext cx="4" cy="150"/>
            </a:xfrm>
            <a:custGeom>
              <a:avLst/>
              <a:gdLst/>
              <a:ahLst/>
              <a:cxnLst>
                <a:cxn ang="0">
                  <a:pos x="0" y="747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747"/>
                </a:cxn>
              </a:cxnLst>
              <a:rect l="0" t="0" r="r" b="b"/>
              <a:pathLst>
                <a:path w="24" h="747">
                  <a:moveTo>
                    <a:pt x="0" y="747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747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57" name="Rectangle 713"/>
            <p:cNvSpPr>
              <a:spLocks noChangeArrowheads="1"/>
            </p:cNvSpPr>
            <p:nvPr/>
          </p:nvSpPr>
          <p:spPr bwMode="black">
            <a:xfrm>
              <a:off x="3400" y="2537"/>
              <a:ext cx="5" cy="14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58" name="Freeform 714"/>
            <p:cNvSpPr>
              <a:spLocks/>
            </p:cNvSpPr>
            <p:nvPr/>
          </p:nvSpPr>
          <p:spPr bwMode="black">
            <a:xfrm>
              <a:off x="3400" y="2537"/>
              <a:ext cx="5" cy="141"/>
            </a:xfrm>
            <a:custGeom>
              <a:avLst/>
              <a:gdLst/>
              <a:ahLst/>
              <a:cxnLst>
                <a:cxn ang="0">
                  <a:pos x="0" y="703"/>
                </a:cxn>
                <a:cxn ang="0">
                  <a:pos x="0" y="0"/>
                </a:cxn>
                <a:cxn ang="0">
                  <a:pos x="23" y="0"/>
                </a:cxn>
                <a:cxn ang="0">
                  <a:pos x="23" y="703"/>
                </a:cxn>
              </a:cxnLst>
              <a:rect l="0" t="0" r="r" b="b"/>
              <a:pathLst>
                <a:path w="23" h="703">
                  <a:moveTo>
                    <a:pt x="0" y="703"/>
                  </a:moveTo>
                  <a:lnTo>
                    <a:pt x="0" y="0"/>
                  </a:lnTo>
                  <a:lnTo>
                    <a:pt x="23" y="0"/>
                  </a:lnTo>
                  <a:lnTo>
                    <a:pt x="23" y="703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59" name="Rectangle 715"/>
            <p:cNvSpPr>
              <a:spLocks noChangeArrowheads="1"/>
            </p:cNvSpPr>
            <p:nvPr/>
          </p:nvSpPr>
          <p:spPr bwMode="black">
            <a:xfrm>
              <a:off x="3407" y="2539"/>
              <a:ext cx="4" cy="139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60" name="Freeform 716"/>
            <p:cNvSpPr>
              <a:spLocks/>
            </p:cNvSpPr>
            <p:nvPr/>
          </p:nvSpPr>
          <p:spPr bwMode="black">
            <a:xfrm>
              <a:off x="3407" y="2539"/>
              <a:ext cx="4" cy="139"/>
            </a:xfrm>
            <a:custGeom>
              <a:avLst/>
              <a:gdLst/>
              <a:ahLst/>
              <a:cxnLst>
                <a:cxn ang="0">
                  <a:pos x="0" y="695"/>
                </a:cxn>
                <a:cxn ang="0">
                  <a:pos x="0" y="0"/>
                </a:cxn>
                <a:cxn ang="0">
                  <a:pos x="23" y="0"/>
                </a:cxn>
                <a:cxn ang="0">
                  <a:pos x="23" y="695"/>
                </a:cxn>
              </a:cxnLst>
              <a:rect l="0" t="0" r="r" b="b"/>
              <a:pathLst>
                <a:path w="23" h="695">
                  <a:moveTo>
                    <a:pt x="0" y="695"/>
                  </a:moveTo>
                  <a:lnTo>
                    <a:pt x="0" y="0"/>
                  </a:lnTo>
                  <a:lnTo>
                    <a:pt x="23" y="0"/>
                  </a:lnTo>
                  <a:lnTo>
                    <a:pt x="23" y="695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61" name="Rectangle 717"/>
            <p:cNvSpPr>
              <a:spLocks noChangeArrowheads="1"/>
            </p:cNvSpPr>
            <p:nvPr/>
          </p:nvSpPr>
          <p:spPr bwMode="black">
            <a:xfrm>
              <a:off x="3413" y="2541"/>
              <a:ext cx="5" cy="137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62" name="Freeform 718"/>
            <p:cNvSpPr>
              <a:spLocks/>
            </p:cNvSpPr>
            <p:nvPr/>
          </p:nvSpPr>
          <p:spPr bwMode="black">
            <a:xfrm>
              <a:off x="3413" y="2541"/>
              <a:ext cx="5" cy="137"/>
            </a:xfrm>
            <a:custGeom>
              <a:avLst/>
              <a:gdLst/>
              <a:ahLst/>
              <a:cxnLst>
                <a:cxn ang="0">
                  <a:pos x="0" y="685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685"/>
                </a:cxn>
              </a:cxnLst>
              <a:rect l="0" t="0" r="r" b="b"/>
              <a:pathLst>
                <a:path w="24" h="685">
                  <a:moveTo>
                    <a:pt x="0" y="685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685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63" name="Rectangle 719"/>
            <p:cNvSpPr>
              <a:spLocks noChangeArrowheads="1"/>
            </p:cNvSpPr>
            <p:nvPr/>
          </p:nvSpPr>
          <p:spPr bwMode="black">
            <a:xfrm>
              <a:off x="3420" y="2542"/>
              <a:ext cx="4" cy="136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64" name="Freeform 720"/>
            <p:cNvSpPr>
              <a:spLocks/>
            </p:cNvSpPr>
            <p:nvPr/>
          </p:nvSpPr>
          <p:spPr bwMode="black">
            <a:xfrm>
              <a:off x="3420" y="2542"/>
              <a:ext cx="4" cy="136"/>
            </a:xfrm>
            <a:custGeom>
              <a:avLst/>
              <a:gdLst/>
              <a:ahLst/>
              <a:cxnLst>
                <a:cxn ang="0">
                  <a:pos x="0" y="677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677"/>
                </a:cxn>
              </a:cxnLst>
              <a:rect l="0" t="0" r="r" b="b"/>
              <a:pathLst>
                <a:path w="24" h="677">
                  <a:moveTo>
                    <a:pt x="0" y="677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677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65" name="Rectangle 721"/>
            <p:cNvSpPr>
              <a:spLocks noChangeArrowheads="1"/>
            </p:cNvSpPr>
            <p:nvPr/>
          </p:nvSpPr>
          <p:spPr bwMode="black">
            <a:xfrm>
              <a:off x="3426" y="2549"/>
              <a:ext cx="5" cy="129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66" name="Freeform 722"/>
            <p:cNvSpPr>
              <a:spLocks/>
            </p:cNvSpPr>
            <p:nvPr/>
          </p:nvSpPr>
          <p:spPr bwMode="black">
            <a:xfrm>
              <a:off x="3426" y="2549"/>
              <a:ext cx="5" cy="129"/>
            </a:xfrm>
            <a:custGeom>
              <a:avLst/>
              <a:gdLst/>
              <a:ahLst/>
              <a:cxnLst>
                <a:cxn ang="0">
                  <a:pos x="0" y="645"/>
                </a:cxn>
                <a:cxn ang="0">
                  <a:pos x="0" y="0"/>
                </a:cxn>
                <a:cxn ang="0">
                  <a:pos x="27" y="0"/>
                </a:cxn>
                <a:cxn ang="0">
                  <a:pos x="27" y="645"/>
                </a:cxn>
              </a:cxnLst>
              <a:rect l="0" t="0" r="r" b="b"/>
              <a:pathLst>
                <a:path w="27" h="645">
                  <a:moveTo>
                    <a:pt x="0" y="645"/>
                  </a:moveTo>
                  <a:lnTo>
                    <a:pt x="0" y="0"/>
                  </a:lnTo>
                  <a:lnTo>
                    <a:pt x="27" y="0"/>
                  </a:lnTo>
                  <a:lnTo>
                    <a:pt x="27" y="645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67" name="Rectangle 723"/>
            <p:cNvSpPr>
              <a:spLocks noChangeArrowheads="1"/>
            </p:cNvSpPr>
            <p:nvPr/>
          </p:nvSpPr>
          <p:spPr bwMode="black">
            <a:xfrm>
              <a:off x="3433" y="2554"/>
              <a:ext cx="5" cy="124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68" name="Freeform 724"/>
            <p:cNvSpPr>
              <a:spLocks/>
            </p:cNvSpPr>
            <p:nvPr/>
          </p:nvSpPr>
          <p:spPr bwMode="black">
            <a:xfrm>
              <a:off x="3433" y="2554"/>
              <a:ext cx="5" cy="124"/>
            </a:xfrm>
            <a:custGeom>
              <a:avLst/>
              <a:gdLst/>
              <a:ahLst/>
              <a:cxnLst>
                <a:cxn ang="0">
                  <a:pos x="0" y="621"/>
                </a:cxn>
                <a:cxn ang="0">
                  <a:pos x="0" y="0"/>
                </a:cxn>
                <a:cxn ang="0">
                  <a:pos x="26" y="0"/>
                </a:cxn>
                <a:cxn ang="0">
                  <a:pos x="26" y="621"/>
                </a:cxn>
              </a:cxnLst>
              <a:rect l="0" t="0" r="r" b="b"/>
              <a:pathLst>
                <a:path w="26" h="621">
                  <a:moveTo>
                    <a:pt x="0" y="621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26" y="621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69" name="Rectangle 725"/>
            <p:cNvSpPr>
              <a:spLocks noChangeArrowheads="1"/>
            </p:cNvSpPr>
            <p:nvPr/>
          </p:nvSpPr>
          <p:spPr bwMode="black">
            <a:xfrm>
              <a:off x="3439" y="2554"/>
              <a:ext cx="5" cy="124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70" name="Freeform 726"/>
            <p:cNvSpPr>
              <a:spLocks/>
            </p:cNvSpPr>
            <p:nvPr/>
          </p:nvSpPr>
          <p:spPr bwMode="black">
            <a:xfrm>
              <a:off x="3439" y="2554"/>
              <a:ext cx="5" cy="124"/>
            </a:xfrm>
            <a:custGeom>
              <a:avLst/>
              <a:gdLst/>
              <a:ahLst/>
              <a:cxnLst>
                <a:cxn ang="0">
                  <a:pos x="0" y="618"/>
                </a:cxn>
                <a:cxn ang="0">
                  <a:pos x="0" y="0"/>
                </a:cxn>
                <a:cxn ang="0">
                  <a:pos x="26" y="0"/>
                </a:cxn>
                <a:cxn ang="0">
                  <a:pos x="26" y="618"/>
                </a:cxn>
              </a:cxnLst>
              <a:rect l="0" t="0" r="r" b="b"/>
              <a:pathLst>
                <a:path w="26" h="618">
                  <a:moveTo>
                    <a:pt x="0" y="618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26" y="618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71" name="Rectangle 727"/>
            <p:cNvSpPr>
              <a:spLocks noChangeArrowheads="1"/>
            </p:cNvSpPr>
            <p:nvPr/>
          </p:nvSpPr>
          <p:spPr bwMode="black">
            <a:xfrm>
              <a:off x="3445" y="2555"/>
              <a:ext cx="6" cy="123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72" name="Freeform 728"/>
            <p:cNvSpPr>
              <a:spLocks/>
            </p:cNvSpPr>
            <p:nvPr/>
          </p:nvSpPr>
          <p:spPr bwMode="black">
            <a:xfrm>
              <a:off x="3445" y="2555"/>
              <a:ext cx="6" cy="123"/>
            </a:xfrm>
            <a:custGeom>
              <a:avLst/>
              <a:gdLst/>
              <a:ahLst/>
              <a:cxnLst>
                <a:cxn ang="0">
                  <a:pos x="0" y="615"/>
                </a:cxn>
                <a:cxn ang="0">
                  <a:pos x="0" y="0"/>
                </a:cxn>
                <a:cxn ang="0">
                  <a:pos x="27" y="0"/>
                </a:cxn>
                <a:cxn ang="0">
                  <a:pos x="27" y="615"/>
                </a:cxn>
              </a:cxnLst>
              <a:rect l="0" t="0" r="r" b="b"/>
              <a:pathLst>
                <a:path w="27" h="615">
                  <a:moveTo>
                    <a:pt x="0" y="615"/>
                  </a:moveTo>
                  <a:lnTo>
                    <a:pt x="0" y="0"/>
                  </a:lnTo>
                  <a:lnTo>
                    <a:pt x="27" y="0"/>
                  </a:lnTo>
                  <a:lnTo>
                    <a:pt x="27" y="615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73" name="Rectangle 729"/>
            <p:cNvSpPr>
              <a:spLocks noChangeArrowheads="1"/>
            </p:cNvSpPr>
            <p:nvPr/>
          </p:nvSpPr>
          <p:spPr bwMode="black">
            <a:xfrm>
              <a:off x="3453" y="2555"/>
              <a:ext cx="4" cy="123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74" name="Freeform 730"/>
            <p:cNvSpPr>
              <a:spLocks/>
            </p:cNvSpPr>
            <p:nvPr/>
          </p:nvSpPr>
          <p:spPr bwMode="black">
            <a:xfrm>
              <a:off x="3453" y="2555"/>
              <a:ext cx="4" cy="123"/>
            </a:xfrm>
            <a:custGeom>
              <a:avLst/>
              <a:gdLst/>
              <a:ahLst/>
              <a:cxnLst>
                <a:cxn ang="0">
                  <a:pos x="0" y="615"/>
                </a:cxn>
                <a:cxn ang="0">
                  <a:pos x="0" y="0"/>
                </a:cxn>
                <a:cxn ang="0">
                  <a:pos x="23" y="0"/>
                </a:cxn>
                <a:cxn ang="0">
                  <a:pos x="23" y="615"/>
                </a:cxn>
              </a:cxnLst>
              <a:rect l="0" t="0" r="r" b="b"/>
              <a:pathLst>
                <a:path w="23" h="615">
                  <a:moveTo>
                    <a:pt x="0" y="615"/>
                  </a:moveTo>
                  <a:lnTo>
                    <a:pt x="0" y="0"/>
                  </a:lnTo>
                  <a:lnTo>
                    <a:pt x="23" y="0"/>
                  </a:lnTo>
                  <a:lnTo>
                    <a:pt x="23" y="615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75" name="Rectangle 731"/>
            <p:cNvSpPr>
              <a:spLocks noChangeArrowheads="1"/>
            </p:cNvSpPr>
            <p:nvPr/>
          </p:nvSpPr>
          <p:spPr bwMode="black">
            <a:xfrm>
              <a:off x="3459" y="2556"/>
              <a:ext cx="5" cy="122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76" name="Freeform 732"/>
            <p:cNvSpPr>
              <a:spLocks/>
            </p:cNvSpPr>
            <p:nvPr/>
          </p:nvSpPr>
          <p:spPr bwMode="black">
            <a:xfrm>
              <a:off x="3459" y="2556"/>
              <a:ext cx="5" cy="122"/>
            </a:xfrm>
            <a:custGeom>
              <a:avLst/>
              <a:gdLst/>
              <a:ahLst/>
              <a:cxnLst>
                <a:cxn ang="0">
                  <a:pos x="0" y="609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609"/>
                </a:cxn>
              </a:cxnLst>
              <a:rect l="0" t="0" r="r" b="b"/>
              <a:pathLst>
                <a:path w="24" h="609">
                  <a:moveTo>
                    <a:pt x="0" y="609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609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77" name="Rectangle 733"/>
            <p:cNvSpPr>
              <a:spLocks noChangeArrowheads="1"/>
            </p:cNvSpPr>
            <p:nvPr/>
          </p:nvSpPr>
          <p:spPr bwMode="black">
            <a:xfrm>
              <a:off x="3466" y="2563"/>
              <a:ext cx="4" cy="115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78" name="Freeform 734"/>
            <p:cNvSpPr>
              <a:spLocks/>
            </p:cNvSpPr>
            <p:nvPr/>
          </p:nvSpPr>
          <p:spPr bwMode="black">
            <a:xfrm>
              <a:off x="3466" y="2563"/>
              <a:ext cx="4" cy="115"/>
            </a:xfrm>
            <a:custGeom>
              <a:avLst/>
              <a:gdLst/>
              <a:ahLst/>
              <a:cxnLst>
                <a:cxn ang="0">
                  <a:pos x="0" y="576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576"/>
                </a:cxn>
              </a:cxnLst>
              <a:rect l="0" t="0" r="r" b="b"/>
              <a:pathLst>
                <a:path w="24" h="576">
                  <a:moveTo>
                    <a:pt x="0" y="576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576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79" name="Rectangle 735"/>
            <p:cNvSpPr>
              <a:spLocks noChangeArrowheads="1"/>
            </p:cNvSpPr>
            <p:nvPr/>
          </p:nvSpPr>
          <p:spPr bwMode="black">
            <a:xfrm>
              <a:off x="3472" y="2563"/>
              <a:ext cx="5" cy="115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80" name="Freeform 736"/>
            <p:cNvSpPr>
              <a:spLocks/>
            </p:cNvSpPr>
            <p:nvPr/>
          </p:nvSpPr>
          <p:spPr bwMode="black">
            <a:xfrm>
              <a:off x="3472" y="2563"/>
              <a:ext cx="5" cy="115"/>
            </a:xfrm>
            <a:custGeom>
              <a:avLst/>
              <a:gdLst/>
              <a:ahLst/>
              <a:cxnLst>
                <a:cxn ang="0">
                  <a:pos x="0" y="574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574"/>
                </a:cxn>
              </a:cxnLst>
              <a:rect l="0" t="0" r="r" b="b"/>
              <a:pathLst>
                <a:path w="24" h="574">
                  <a:moveTo>
                    <a:pt x="0" y="574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574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81" name="Rectangle 737"/>
            <p:cNvSpPr>
              <a:spLocks noChangeArrowheads="1"/>
            </p:cNvSpPr>
            <p:nvPr/>
          </p:nvSpPr>
          <p:spPr bwMode="black">
            <a:xfrm>
              <a:off x="3478" y="2565"/>
              <a:ext cx="5" cy="113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82" name="Freeform 738"/>
            <p:cNvSpPr>
              <a:spLocks/>
            </p:cNvSpPr>
            <p:nvPr/>
          </p:nvSpPr>
          <p:spPr bwMode="black">
            <a:xfrm>
              <a:off x="3478" y="2565"/>
              <a:ext cx="5" cy="113"/>
            </a:xfrm>
            <a:custGeom>
              <a:avLst/>
              <a:gdLst/>
              <a:ahLst/>
              <a:cxnLst>
                <a:cxn ang="0">
                  <a:pos x="0" y="562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562"/>
                </a:cxn>
              </a:cxnLst>
              <a:rect l="0" t="0" r="r" b="b"/>
              <a:pathLst>
                <a:path w="24" h="562">
                  <a:moveTo>
                    <a:pt x="0" y="562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562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83" name="Rectangle 739"/>
            <p:cNvSpPr>
              <a:spLocks noChangeArrowheads="1"/>
            </p:cNvSpPr>
            <p:nvPr/>
          </p:nvSpPr>
          <p:spPr bwMode="black">
            <a:xfrm>
              <a:off x="3485" y="2568"/>
              <a:ext cx="5" cy="110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84" name="Freeform 740"/>
            <p:cNvSpPr>
              <a:spLocks/>
            </p:cNvSpPr>
            <p:nvPr/>
          </p:nvSpPr>
          <p:spPr bwMode="black">
            <a:xfrm>
              <a:off x="3485" y="2568"/>
              <a:ext cx="5" cy="110"/>
            </a:xfrm>
            <a:custGeom>
              <a:avLst/>
              <a:gdLst/>
              <a:ahLst/>
              <a:cxnLst>
                <a:cxn ang="0">
                  <a:pos x="0" y="550"/>
                </a:cxn>
                <a:cxn ang="0">
                  <a:pos x="0" y="0"/>
                </a:cxn>
                <a:cxn ang="0">
                  <a:pos x="23" y="0"/>
                </a:cxn>
                <a:cxn ang="0">
                  <a:pos x="23" y="550"/>
                </a:cxn>
              </a:cxnLst>
              <a:rect l="0" t="0" r="r" b="b"/>
              <a:pathLst>
                <a:path w="23" h="550">
                  <a:moveTo>
                    <a:pt x="0" y="550"/>
                  </a:moveTo>
                  <a:lnTo>
                    <a:pt x="0" y="0"/>
                  </a:lnTo>
                  <a:lnTo>
                    <a:pt x="23" y="0"/>
                  </a:lnTo>
                  <a:lnTo>
                    <a:pt x="23" y="55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85" name="Rectangle 741"/>
            <p:cNvSpPr>
              <a:spLocks noChangeArrowheads="1"/>
            </p:cNvSpPr>
            <p:nvPr/>
          </p:nvSpPr>
          <p:spPr bwMode="black">
            <a:xfrm>
              <a:off x="3491" y="2568"/>
              <a:ext cx="5" cy="110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86" name="Freeform 742"/>
            <p:cNvSpPr>
              <a:spLocks/>
            </p:cNvSpPr>
            <p:nvPr/>
          </p:nvSpPr>
          <p:spPr bwMode="black">
            <a:xfrm>
              <a:off x="3491" y="2568"/>
              <a:ext cx="5" cy="110"/>
            </a:xfrm>
            <a:custGeom>
              <a:avLst/>
              <a:gdLst/>
              <a:ahLst/>
              <a:cxnLst>
                <a:cxn ang="0">
                  <a:pos x="0" y="548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548"/>
                </a:cxn>
              </a:cxnLst>
              <a:rect l="0" t="0" r="r" b="b"/>
              <a:pathLst>
                <a:path w="24" h="548">
                  <a:moveTo>
                    <a:pt x="0" y="548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548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87" name="Rectangle 743"/>
            <p:cNvSpPr>
              <a:spLocks noChangeArrowheads="1"/>
            </p:cNvSpPr>
            <p:nvPr/>
          </p:nvSpPr>
          <p:spPr bwMode="black">
            <a:xfrm>
              <a:off x="3498" y="2571"/>
              <a:ext cx="5" cy="107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88" name="Freeform 744"/>
            <p:cNvSpPr>
              <a:spLocks/>
            </p:cNvSpPr>
            <p:nvPr/>
          </p:nvSpPr>
          <p:spPr bwMode="black">
            <a:xfrm>
              <a:off x="3498" y="2571"/>
              <a:ext cx="5" cy="107"/>
            </a:xfrm>
            <a:custGeom>
              <a:avLst/>
              <a:gdLst/>
              <a:ahLst/>
              <a:cxnLst>
                <a:cxn ang="0">
                  <a:pos x="0" y="532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532"/>
                </a:cxn>
              </a:cxnLst>
              <a:rect l="0" t="0" r="r" b="b"/>
              <a:pathLst>
                <a:path w="24" h="532">
                  <a:moveTo>
                    <a:pt x="0" y="532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532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89" name="Rectangle 745"/>
            <p:cNvSpPr>
              <a:spLocks noChangeArrowheads="1"/>
            </p:cNvSpPr>
            <p:nvPr/>
          </p:nvSpPr>
          <p:spPr bwMode="black">
            <a:xfrm>
              <a:off x="3505" y="2571"/>
              <a:ext cx="4" cy="107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90" name="Freeform 746"/>
            <p:cNvSpPr>
              <a:spLocks/>
            </p:cNvSpPr>
            <p:nvPr/>
          </p:nvSpPr>
          <p:spPr bwMode="black">
            <a:xfrm>
              <a:off x="3505" y="2571"/>
              <a:ext cx="4" cy="107"/>
            </a:xfrm>
            <a:custGeom>
              <a:avLst/>
              <a:gdLst/>
              <a:ahLst/>
              <a:cxnLst>
                <a:cxn ang="0">
                  <a:pos x="0" y="532"/>
                </a:cxn>
                <a:cxn ang="0">
                  <a:pos x="0" y="0"/>
                </a:cxn>
                <a:cxn ang="0">
                  <a:pos x="22" y="0"/>
                </a:cxn>
                <a:cxn ang="0">
                  <a:pos x="22" y="532"/>
                </a:cxn>
              </a:cxnLst>
              <a:rect l="0" t="0" r="r" b="b"/>
              <a:pathLst>
                <a:path w="22" h="532">
                  <a:moveTo>
                    <a:pt x="0" y="532"/>
                  </a:moveTo>
                  <a:lnTo>
                    <a:pt x="0" y="0"/>
                  </a:lnTo>
                  <a:lnTo>
                    <a:pt x="22" y="0"/>
                  </a:lnTo>
                  <a:lnTo>
                    <a:pt x="22" y="532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91" name="Rectangle 747"/>
            <p:cNvSpPr>
              <a:spLocks noChangeArrowheads="1"/>
            </p:cNvSpPr>
            <p:nvPr/>
          </p:nvSpPr>
          <p:spPr bwMode="black">
            <a:xfrm>
              <a:off x="3511" y="2573"/>
              <a:ext cx="5" cy="105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92" name="Freeform 748"/>
            <p:cNvSpPr>
              <a:spLocks/>
            </p:cNvSpPr>
            <p:nvPr/>
          </p:nvSpPr>
          <p:spPr bwMode="black">
            <a:xfrm>
              <a:off x="3511" y="2573"/>
              <a:ext cx="5" cy="105"/>
            </a:xfrm>
            <a:custGeom>
              <a:avLst/>
              <a:gdLst/>
              <a:ahLst/>
              <a:cxnLst>
                <a:cxn ang="0">
                  <a:pos x="0" y="524"/>
                </a:cxn>
                <a:cxn ang="0">
                  <a:pos x="0" y="0"/>
                </a:cxn>
                <a:cxn ang="0">
                  <a:pos x="23" y="0"/>
                </a:cxn>
                <a:cxn ang="0">
                  <a:pos x="23" y="524"/>
                </a:cxn>
              </a:cxnLst>
              <a:rect l="0" t="0" r="r" b="b"/>
              <a:pathLst>
                <a:path w="23" h="524">
                  <a:moveTo>
                    <a:pt x="0" y="524"/>
                  </a:moveTo>
                  <a:lnTo>
                    <a:pt x="0" y="0"/>
                  </a:lnTo>
                  <a:lnTo>
                    <a:pt x="23" y="0"/>
                  </a:lnTo>
                  <a:lnTo>
                    <a:pt x="23" y="524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93" name="Rectangle 749"/>
            <p:cNvSpPr>
              <a:spLocks noChangeArrowheads="1"/>
            </p:cNvSpPr>
            <p:nvPr/>
          </p:nvSpPr>
          <p:spPr bwMode="black">
            <a:xfrm>
              <a:off x="3517" y="2574"/>
              <a:ext cx="5" cy="104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94" name="Freeform 750"/>
            <p:cNvSpPr>
              <a:spLocks/>
            </p:cNvSpPr>
            <p:nvPr/>
          </p:nvSpPr>
          <p:spPr bwMode="black">
            <a:xfrm>
              <a:off x="3517" y="2574"/>
              <a:ext cx="5" cy="104"/>
            </a:xfrm>
            <a:custGeom>
              <a:avLst/>
              <a:gdLst/>
              <a:ahLst/>
              <a:cxnLst>
                <a:cxn ang="0">
                  <a:pos x="0" y="520"/>
                </a:cxn>
                <a:cxn ang="0">
                  <a:pos x="0" y="0"/>
                </a:cxn>
                <a:cxn ang="0">
                  <a:pos x="23" y="0"/>
                </a:cxn>
                <a:cxn ang="0">
                  <a:pos x="23" y="520"/>
                </a:cxn>
              </a:cxnLst>
              <a:rect l="0" t="0" r="r" b="b"/>
              <a:pathLst>
                <a:path w="23" h="520">
                  <a:moveTo>
                    <a:pt x="0" y="520"/>
                  </a:moveTo>
                  <a:lnTo>
                    <a:pt x="0" y="0"/>
                  </a:lnTo>
                  <a:lnTo>
                    <a:pt x="23" y="0"/>
                  </a:lnTo>
                  <a:lnTo>
                    <a:pt x="23" y="52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95" name="Rectangle 751"/>
            <p:cNvSpPr>
              <a:spLocks noChangeArrowheads="1"/>
            </p:cNvSpPr>
            <p:nvPr/>
          </p:nvSpPr>
          <p:spPr bwMode="black">
            <a:xfrm>
              <a:off x="3524" y="2575"/>
              <a:ext cx="4" cy="103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96" name="Freeform 752"/>
            <p:cNvSpPr>
              <a:spLocks/>
            </p:cNvSpPr>
            <p:nvPr/>
          </p:nvSpPr>
          <p:spPr bwMode="black">
            <a:xfrm>
              <a:off x="3524" y="2575"/>
              <a:ext cx="4" cy="103"/>
            </a:xfrm>
            <a:custGeom>
              <a:avLst/>
              <a:gdLst/>
              <a:ahLst/>
              <a:cxnLst>
                <a:cxn ang="0">
                  <a:pos x="0" y="512"/>
                </a:cxn>
                <a:cxn ang="0">
                  <a:pos x="0" y="0"/>
                </a:cxn>
                <a:cxn ang="0">
                  <a:pos x="23" y="0"/>
                </a:cxn>
                <a:cxn ang="0">
                  <a:pos x="23" y="512"/>
                </a:cxn>
              </a:cxnLst>
              <a:rect l="0" t="0" r="r" b="b"/>
              <a:pathLst>
                <a:path w="23" h="512">
                  <a:moveTo>
                    <a:pt x="0" y="512"/>
                  </a:moveTo>
                  <a:lnTo>
                    <a:pt x="0" y="0"/>
                  </a:lnTo>
                  <a:lnTo>
                    <a:pt x="23" y="0"/>
                  </a:lnTo>
                  <a:lnTo>
                    <a:pt x="23" y="512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97" name="Rectangle 753"/>
            <p:cNvSpPr>
              <a:spLocks noChangeArrowheads="1"/>
            </p:cNvSpPr>
            <p:nvPr/>
          </p:nvSpPr>
          <p:spPr bwMode="black">
            <a:xfrm>
              <a:off x="3530" y="2582"/>
              <a:ext cx="6" cy="96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98" name="Freeform 754"/>
            <p:cNvSpPr>
              <a:spLocks/>
            </p:cNvSpPr>
            <p:nvPr/>
          </p:nvSpPr>
          <p:spPr bwMode="black">
            <a:xfrm>
              <a:off x="3530" y="2582"/>
              <a:ext cx="6" cy="96"/>
            </a:xfrm>
            <a:custGeom>
              <a:avLst/>
              <a:gdLst/>
              <a:ahLst/>
              <a:cxnLst>
                <a:cxn ang="0">
                  <a:pos x="0" y="477"/>
                </a:cxn>
                <a:cxn ang="0">
                  <a:pos x="0" y="0"/>
                </a:cxn>
                <a:cxn ang="0">
                  <a:pos x="26" y="0"/>
                </a:cxn>
                <a:cxn ang="0">
                  <a:pos x="26" y="477"/>
                </a:cxn>
              </a:cxnLst>
              <a:rect l="0" t="0" r="r" b="b"/>
              <a:pathLst>
                <a:path w="26" h="477">
                  <a:moveTo>
                    <a:pt x="0" y="477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26" y="477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499" name="Rectangle 755"/>
            <p:cNvSpPr>
              <a:spLocks noChangeArrowheads="1"/>
            </p:cNvSpPr>
            <p:nvPr/>
          </p:nvSpPr>
          <p:spPr bwMode="black">
            <a:xfrm>
              <a:off x="3537" y="2582"/>
              <a:ext cx="5" cy="96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00" name="Freeform 756"/>
            <p:cNvSpPr>
              <a:spLocks/>
            </p:cNvSpPr>
            <p:nvPr/>
          </p:nvSpPr>
          <p:spPr bwMode="black">
            <a:xfrm>
              <a:off x="3537" y="2582"/>
              <a:ext cx="5" cy="96"/>
            </a:xfrm>
            <a:custGeom>
              <a:avLst/>
              <a:gdLst/>
              <a:ahLst/>
              <a:cxnLst>
                <a:cxn ang="0">
                  <a:pos x="0" y="477"/>
                </a:cxn>
                <a:cxn ang="0">
                  <a:pos x="0" y="0"/>
                </a:cxn>
                <a:cxn ang="0">
                  <a:pos x="26" y="0"/>
                </a:cxn>
                <a:cxn ang="0">
                  <a:pos x="26" y="477"/>
                </a:cxn>
              </a:cxnLst>
              <a:rect l="0" t="0" r="r" b="b"/>
              <a:pathLst>
                <a:path w="26" h="477">
                  <a:moveTo>
                    <a:pt x="0" y="477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26" y="477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01" name="Rectangle 757"/>
            <p:cNvSpPr>
              <a:spLocks noChangeArrowheads="1"/>
            </p:cNvSpPr>
            <p:nvPr/>
          </p:nvSpPr>
          <p:spPr bwMode="black">
            <a:xfrm>
              <a:off x="3543" y="2583"/>
              <a:ext cx="6" cy="95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02" name="Freeform 758"/>
            <p:cNvSpPr>
              <a:spLocks/>
            </p:cNvSpPr>
            <p:nvPr/>
          </p:nvSpPr>
          <p:spPr bwMode="black">
            <a:xfrm>
              <a:off x="3543" y="2583"/>
              <a:ext cx="6" cy="95"/>
            </a:xfrm>
            <a:custGeom>
              <a:avLst/>
              <a:gdLst/>
              <a:ahLst/>
              <a:cxnLst>
                <a:cxn ang="0">
                  <a:pos x="0" y="474"/>
                </a:cxn>
                <a:cxn ang="0">
                  <a:pos x="0" y="0"/>
                </a:cxn>
                <a:cxn ang="0">
                  <a:pos x="27" y="0"/>
                </a:cxn>
                <a:cxn ang="0">
                  <a:pos x="27" y="474"/>
                </a:cxn>
              </a:cxnLst>
              <a:rect l="0" t="0" r="r" b="b"/>
              <a:pathLst>
                <a:path w="27" h="474">
                  <a:moveTo>
                    <a:pt x="0" y="474"/>
                  </a:moveTo>
                  <a:lnTo>
                    <a:pt x="0" y="0"/>
                  </a:lnTo>
                  <a:lnTo>
                    <a:pt x="27" y="0"/>
                  </a:lnTo>
                  <a:lnTo>
                    <a:pt x="27" y="474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03" name="Rectangle 759"/>
            <p:cNvSpPr>
              <a:spLocks noChangeArrowheads="1"/>
            </p:cNvSpPr>
            <p:nvPr/>
          </p:nvSpPr>
          <p:spPr bwMode="black">
            <a:xfrm>
              <a:off x="3550" y="2584"/>
              <a:ext cx="5" cy="94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04" name="Freeform 760"/>
            <p:cNvSpPr>
              <a:spLocks/>
            </p:cNvSpPr>
            <p:nvPr/>
          </p:nvSpPr>
          <p:spPr bwMode="black">
            <a:xfrm>
              <a:off x="3550" y="2584"/>
              <a:ext cx="5" cy="94"/>
            </a:xfrm>
            <a:custGeom>
              <a:avLst/>
              <a:gdLst/>
              <a:ahLst/>
              <a:cxnLst>
                <a:cxn ang="0">
                  <a:pos x="0" y="468"/>
                </a:cxn>
                <a:cxn ang="0">
                  <a:pos x="0" y="0"/>
                </a:cxn>
                <a:cxn ang="0">
                  <a:pos x="26" y="0"/>
                </a:cxn>
                <a:cxn ang="0">
                  <a:pos x="26" y="468"/>
                </a:cxn>
              </a:cxnLst>
              <a:rect l="0" t="0" r="r" b="b"/>
              <a:pathLst>
                <a:path w="26" h="468">
                  <a:moveTo>
                    <a:pt x="0" y="468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26" y="468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05" name="Rectangle 761"/>
            <p:cNvSpPr>
              <a:spLocks noChangeArrowheads="1"/>
            </p:cNvSpPr>
            <p:nvPr/>
          </p:nvSpPr>
          <p:spPr bwMode="black">
            <a:xfrm>
              <a:off x="3557" y="2584"/>
              <a:ext cx="4" cy="94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06" name="Freeform 762"/>
            <p:cNvSpPr>
              <a:spLocks/>
            </p:cNvSpPr>
            <p:nvPr/>
          </p:nvSpPr>
          <p:spPr bwMode="black">
            <a:xfrm>
              <a:off x="3557" y="2584"/>
              <a:ext cx="4" cy="94"/>
            </a:xfrm>
            <a:custGeom>
              <a:avLst/>
              <a:gdLst/>
              <a:ahLst/>
              <a:cxnLst>
                <a:cxn ang="0">
                  <a:pos x="0" y="468"/>
                </a:cxn>
                <a:cxn ang="0">
                  <a:pos x="0" y="0"/>
                </a:cxn>
                <a:cxn ang="0">
                  <a:pos x="23" y="0"/>
                </a:cxn>
                <a:cxn ang="0">
                  <a:pos x="23" y="468"/>
                </a:cxn>
              </a:cxnLst>
              <a:rect l="0" t="0" r="r" b="b"/>
              <a:pathLst>
                <a:path w="23" h="468">
                  <a:moveTo>
                    <a:pt x="0" y="468"/>
                  </a:moveTo>
                  <a:lnTo>
                    <a:pt x="0" y="0"/>
                  </a:lnTo>
                  <a:lnTo>
                    <a:pt x="23" y="0"/>
                  </a:lnTo>
                  <a:lnTo>
                    <a:pt x="23" y="468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07" name="Rectangle 763"/>
            <p:cNvSpPr>
              <a:spLocks noChangeArrowheads="1"/>
            </p:cNvSpPr>
            <p:nvPr/>
          </p:nvSpPr>
          <p:spPr bwMode="black">
            <a:xfrm>
              <a:off x="3563" y="2590"/>
              <a:ext cx="5" cy="88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08" name="Freeform 764"/>
            <p:cNvSpPr>
              <a:spLocks/>
            </p:cNvSpPr>
            <p:nvPr/>
          </p:nvSpPr>
          <p:spPr bwMode="black">
            <a:xfrm>
              <a:off x="3563" y="2590"/>
              <a:ext cx="5" cy="88"/>
            </a:xfrm>
            <a:custGeom>
              <a:avLst/>
              <a:gdLst/>
              <a:ahLst/>
              <a:cxnLst>
                <a:cxn ang="0">
                  <a:pos x="0" y="439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439"/>
                </a:cxn>
              </a:cxnLst>
              <a:rect l="0" t="0" r="r" b="b"/>
              <a:pathLst>
                <a:path w="24" h="439">
                  <a:moveTo>
                    <a:pt x="0" y="439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439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09" name="Rectangle 765"/>
            <p:cNvSpPr>
              <a:spLocks noChangeArrowheads="1"/>
            </p:cNvSpPr>
            <p:nvPr/>
          </p:nvSpPr>
          <p:spPr bwMode="black">
            <a:xfrm>
              <a:off x="3570" y="2591"/>
              <a:ext cx="5" cy="87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10" name="Freeform 766"/>
            <p:cNvSpPr>
              <a:spLocks/>
            </p:cNvSpPr>
            <p:nvPr/>
          </p:nvSpPr>
          <p:spPr bwMode="black">
            <a:xfrm>
              <a:off x="3570" y="2591"/>
              <a:ext cx="5" cy="87"/>
            </a:xfrm>
            <a:custGeom>
              <a:avLst/>
              <a:gdLst/>
              <a:ahLst/>
              <a:cxnLst>
                <a:cxn ang="0">
                  <a:pos x="0" y="435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435"/>
                </a:cxn>
              </a:cxnLst>
              <a:rect l="0" t="0" r="r" b="b"/>
              <a:pathLst>
                <a:path w="24" h="435">
                  <a:moveTo>
                    <a:pt x="0" y="435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435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11" name="Rectangle 767"/>
            <p:cNvSpPr>
              <a:spLocks noChangeArrowheads="1"/>
            </p:cNvSpPr>
            <p:nvPr/>
          </p:nvSpPr>
          <p:spPr bwMode="black">
            <a:xfrm>
              <a:off x="3576" y="2593"/>
              <a:ext cx="5" cy="85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12" name="Freeform 768"/>
            <p:cNvSpPr>
              <a:spLocks/>
            </p:cNvSpPr>
            <p:nvPr/>
          </p:nvSpPr>
          <p:spPr bwMode="black">
            <a:xfrm>
              <a:off x="3576" y="2593"/>
              <a:ext cx="5" cy="85"/>
            </a:xfrm>
            <a:custGeom>
              <a:avLst/>
              <a:gdLst/>
              <a:ahLst/>
              <a:cxnLst>
                <a:cxn ang="0">
                  <a:pos x="0" y="423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423"/>
                </a:cxn>
              </a:cxnLst>
              <a:rect l="0" t="0" r="r" b="b"/>
              <a:pathLst>
                <a:path w="24" h="423">
                  <a:moveTo>
                    <a:pt x="0" y="423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423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13" name="Rectangle 769"/>
            <p:cNvSpPr>
              <a:spLocks noChangeArrowheads="1"/>
            </p:cNvSpPr>
            <p:nvPr/>
          </p:nvSpPr>
          <p:spPr bwMode="black">
            <a:xfrm>
              <a:off x="3583" y="2599"/>
              <a:ext cx="5" cy="79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14" name="Freeform 770"/>
            <p:cNvSpPr>
              <a:spLocks/>
            </p:cNvSpPr>
            <p:nvPr/>
          </p:nvSpPr>
          <p:spPr bwMode="black">
            <a:xfrm>
              <a:off x="3583" y="2599"/>
              <a:ext cx="5" cy="79"/>
            </a:xfrm>
            <a:custGeom>
              <a:avLst/>
              <a:gdLst/>
              <a:ahLst/>
              <a:cxnLst>
                <a:cxn ang="0">
                  <a:pos x="0" y="395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395"/>
                </a:cxn>
              </a:cxnLst>
              <a:rect l="0" t="0" r="r" b="b"/>
              <a:pathLst>
                <a:path w="24" h="395">
                  <a:moveTo>
                    <a:pt x="0" y="395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395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15" name="Rectangle 771"/>
            <p:cNvSpPr>
              <a:spLocks noChangeArrowheads="1"/>
            </p:cNvSpPr>
            <p:nvPr/>
          </p:nvSpPr>
          <p:spPr bwMode="black">
            <a:xfrm>
              <a:off x="3589" y="2600"/>
              <a:ext cx="5" cy="78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16" name="Freeform 772"/>
            <p:cNvSpPr>
              <a:spLocks/>
            </p:cNvSpPr>
            <p:nvPr/>
          </p:nvSpPr>
          <p:spPr bwMode="black">
            <a:xfrm>
              <a:off x="3589" y="2600"/>
              <a:ext cx="5" cy="78"/>
            </a:xfrm>
            <a:custGeom>
              <a:avLst/>
              <a:gdLst/>
              <a:ahLst/>
              <a:cxnLst>
                <a:cxn ang="0">
                  <a:pos x="0" y="389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389"/>
                </a:cxn>
              </a:cxnLst>
              <a:rect l="0" t="0" r="r" b="b"/>
              <a:pathLst>
                <a:path w="24" h="389">
                  <a:moveTo>
                    <a:pt x="0" y="389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389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17" name="Rectangle 773"/>
            <p:cNvSpPr>
              <a:spLocks noChangeArrowheads="1"/>
            </p:cNvSpPr>
            <p:nvPr/>
          </p:nvSpPr>
          <p:spPr bwMode="black">
            <a:xfrm>
              <a:off x="3596" y="2602"/>
              <a:ext cx="4" cy="76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18" name="Freeform 774"/>
            <p:cNvSpPr>
              <a:spLocks/>
            </p:cNvSpPr>
            <p:nvPr/>
          </p:nvSpPr>
          <p:spPr bwMode="black">
            <a:xfrm>
              <a:off x="3596" y="2602"/>
              <a:ext cx="4" cy="76"/>
            </a:xfrm>
            <a:custGeom>
              <a:avLst/>
              <a:gdLst/>
              <a:ahLst/>
              <a:cxnLst>
                <a:cxn ang="0">
                  <a:pos x="0" y="379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379"/>
                </a:cxn>
              </a:cxnLst>
              <a:rect l="0" t="0" r="r" b="b"/>
              <a:pathLst>
                <a:path w="24" h="379">
                  <a:moveTo>
                    <a:pt x="0" y="379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379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19" name="Rectangle 775"/>
            <p:cNvSpPr>
              <a:spLocks noChangeArrowheads="1"/>
            </p:cNvSpPr>
            <p:nvPr/>
          </p:nvSpPr>
          <p:spPr bwMode="black">
            <a:xfrm>
              <a:off x="3602" y="2602"/>
              <a:ext cx="5" cy="76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20" name="Freeform 776"/>
            <p:cNvSpPr>
              <a:spLocks/>
            </p:cNvSpPr>
            <p:nvPr/>
          </p:nvSpPr>
          <p:spPr bwMode="black">
            <a:xfrm>
              <a:off x="3602" y="2602"/>
              <a:ext cx="5" cy="76"/>
            </a:xfrm>
            <a:custGeom>
              <a:avLst/>
              <a:gdLst/>
              <a:ahLst/>
              <a:cxnLst>
                <a:cxn ang="0">
                  <a:pos x="0" y="377"/>
                </a:cxn>
                <a:cxn ang="0">
                  <a:pos x="0" y="0"/>
                </a:cxn>
                <a:cxn ang="0">
                  <a:pos x="22" y="0"/>
                </a:cxn>
                <a:cxn ang="0">
                  <a:pos x="22" y="377"/>
                </a:cxn>
              </a:cxnLst>
              <a:rect l="0" t="0" r="r" b="b"/>
              <a:pathLst>
                <a:path w="22" h="377">
                  <a:moveTo>
                    <a:pt x="0" y="377"/>
                  </a:moveTo>
                  <a:lnTo>
                    <a:pt x="0" y="0"/>
                  </a:lnTo>
                  <a:lnTo>
                    <a:pt x="22" y="0"/>
                  </a:lnTo>
                  <a:lnTo>
                    <a:pt x="22" y="377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21" name="Rectangle 777"/>
            <p:cNvSpPr>
              <a:spLocks noChangeArrowheads="1"/>
            </p:cNvSpPr>
            <p:nvPr/>
          </p:nvSpPr>
          <p:spPr bwMode="black">
            <a:xfrm>
              <a:off x="3609" y="2603"/>
              <a:ext cx="4" cy="75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22" name="Freeform 778"/>
            <p:cNvSpPr>
              <a:spLocks/>
            </p:cNvSpPr>
            <p:nvPr/>
          </p:nvSpPr>
          <p:spPr bwMode="black">
            <a:xfrm>
              <a:off x="3609" y="2603"/>
              <a:ext cx="4" cy="75"/>
            </a:xfrm>
            <a:custGeom>
              <a:avLst/>
              <a:gdLst/>
              <a:ahLst/>
              <a:cxnLst>
                <a:cxn ang="0">
                  <a:pos x="0" y="373"/>
                </a:cxn>
                <a:cxn ang="0">
                  <a:pos x="0" y="0"/>
                </a:cxn>
                <a:cxn ang="0">
                  <a:pos x="23" y="0"/>
                </a:cxn>
                <a:cxn ang="0">
                  <a:pos x="23" y="373"/>
                </a:cxn>
              </a:cxnLst>
              <a:rect l="0" t="0" r="r" b="b"/>
              <a:pathLst>
                <a:path w="23" h="373">
                  <a:moveTo>
                    <a:pt x="0" y="373"/>
                  </a:moveTo>
                  <a:lnTo>
                    <a:pt x="0" y="0"/>
                  </a:lnTo>
                  <a:lnTo>
                    <a:pt x="23" y="0"/>
                  </a:lnTo>
                  <a:lnTo>
                    <a:pt x="23" y="373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23" name="Rectangle 779"/>
            <p:cNvSpPr>
              <a:spLocks noChangeArrowheads="1"/>
            </p:cNvSpPr>
            <p:nvPr/>
          </p:nvSpPr>
          <p:spPr bwMode="black">
            <a:xfrm>
              <a:off x="3615" y="2605"/>
              <a:ext cx="5" cy="73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24" name="Freeform 780"/>
            <p:cNvSpPr>
              <a:spLocks/>
            </p:cNvSpPr>
            <p:nvPr/>
          </p:nvSpPr>
          <p:spPr bwMode="black">
            <a:xfrm>
              <a:off x="3615" y="2605"/>
              <a:ext cx="5" cy="73"/>
            </a:xfrm>
            <a:custGeom>
              <a:avLst/>
              <a:gdLst/>
              <a:ahLst/>
              <a:cxnLst>
                <a:cxn ang="0">
                  <a:pos x="0" y="365"/>
                </a:cxn>
                <a:cxn ang="0">
                  <a:pos x="0" y="0"/>
                </a:cxn>
                <a:cxn ang="0">
                  <a:pos x="23" y="0"/>
                </a:cxn>
                <a:cxn ang="0">
                  <a:pos x="23" y="365"/>
                </a:cxn>
              </a:cxnLst>
              <a:rect l="0" t="0" r="r" b="b"/>
              <a:pathLst>
                <a:path w="23" h="365">
                  <a:moveTo>
                    <a:pt x="0" y="365"/>
                  </a:moveTo>
                  <a:lnTo>
                    <a:pt x="0" y="0"/>
                  </a:lnTo>
                  <a:lnTo>
                    <a:pt x="23" y="0"/>
                  </a:lnTo>
                  <a:lnTo>
                    <a:pt x="23" y="365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25" name="Rectangle 781"/>
            <p:cNvSpPr>
              <a:spLocks noChangeArrowheads="1"/>
            </p:cNvSpPr>
            <p:nvPr/>
          </p:nvSpPr>
          <p:spPr bwMode="black">
            <a:xfrm>
              <a:off x="3622" y="2607"/>
              <a:ext cx="4" cy="7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26" name="Freeform 782"/>
            <p:cNvSpPr>
              <a:spLocks/>
            </p:cNvSpPr>
            <p:nvPr/>
          </p:nvSpPr>
          <p:spPr bwMode="black">
            <a:xfrm>
              <a:off x="3622" y="2607"/>
              <a:ext cx="4" cy="71"/>
            </a:xfrm>
            <a:custGeom>
              <a:avLst/>
              <a:gdLst/>
              <a:ahLst/>
              <a:cxnLst>
                <a:cxn ang="0">
                  <a:pos x="0" y="356"/>
                </a:cxn>
                <a:cxn ang="0">
                  <a:pos x="0" y="0"/>
                </a:cxn>
                <a:cxn ang="0">
                  <a:pos x="23" y="0"/>
                </a:cxn>
                <a:cxn ang="0">
                  <a:pos x="23" y="356"/>
                </a:cxn>
              </a:cxnLst>
              <a:rect l="0" t="0" r="r" b="b"/>
              <a:pathLst>
                <a:path w="23" h="356">
                  <a:moveTo>
                    <a:pt x="0" y="356"/>
                  </a:moveTo>
                  <a:lnTo>
                    <a:pt x="0" y="0"/>
                  </a:lnTo>
                  <a:lnTo>
                    <a:pt x="23" y="0"/>
                  </a:lnTo>
                  <a:lnTo>
                    <a:pt x="23" y="356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27" name="Rectangle 783"/>
            <p:cNvSpPr>
              <a:spLocks noChangeArrowheads="1"/>
            </p:cNvSpPr>
            <p:nvPr/>
          </p:nvSpPr>
          <p:spPr bwMode="black">
            <a:xfrm>
              <a:off x="3628" y="2607"/>
              <a:ext cx="5" cy="7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28" name="Freeform 784"/>
            <p:cNvSpPr>
              <a:spLocks/>
            </p:cNvSpPr>
            <p:nvPr/>
          </p:nvSpPr>
          <p:spPr bwMode="black">
            <a:xfrm>
              <a:off x="3628" y="2607"/>
              <a:ext cx="5" cy="71"/>
            </a:xfrm>
            <a:custGeom>
              <a:avLst/>
              <a:gdLst/>
              <a:ahLst/>
              <a:cxnLst>
                <a:cxn ang="0">
                  <a:pos x="0" y="356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356"/>
                </a:cxn>
              </a:cxnLst>
              <a:rect l="0" t="0" r="r" b="b"/>
              <a:pathLst>
                <a:path w="24" h="356">
                  <a:moveTo>
                    <a:pt x="0" y="356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356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29" name="Rectangle 785"/>
            <p:cNvSpPr>
              <a:spLocks noChangeArrowheads="1"/>
            </p:cNvSpPr>
            <p:nvPr/>
          </p:nvSpPr>
          <p:spPr bwMode="black">
            <a:xfrm>
              <a:off x="3635" y="2612"/>
              <a:ext cx="5" cy="66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30" name="Freeform 786"/>
            <p:cNvSpPr>
              <a:spLocks/>
            </p:cNvSpPr>
            <p:nvPr/>
          </p:nvSpPr>
          <p:spPr bwMode="black">
            <a:xfrm>
              <a:off x="3635" y="2612"/>
              <a:ext cx="5" cy="66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0" y="0"/>
                </a:cxn>
                <a:cxn ang="0">
                  <a:pos x="26" y="0"/>
                </a:cxn>
                <a:cxn ang="0">
                  <a:pos x="26" y="329"/>
                </a:cxn>
              </a:cxnLst>
              <a:rect l="0" t="0" r="r" b="b"/>
              <a:pathLst>
                <a:path w="26" h="329">
                  <a:moveTo>
                    <a:pt x="0" y="329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26" y="329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31" name="Rectangle 787"/>
            <p:cNvSpPr>
              <a:spLocks noChangeArrowheads="1"/>
            </p:cNvSpPr>
            <p:nvPr/>
          </p:nvSpPr>
          <p:spPr bwMode="black">
            <a:xfrm>
              <a:off x="3641" y="2613"/>
              <a:ext cx="5" cy="65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32" name="Freeform 788"/>
            <p:cNvSpPr>
              <a:spLocks/>
            </p:cNvSpPr>
            <p:nvPr/>
          </p:nvSpPr>
          <p:spPr bwMode="black">
            <a:xfrm>
              <a:off x="3641" y="2613"/>
              <a:ext cx="5" cy="65"/>
            </a:xfrm>
            <a:custGeom>
              <a:avLst/>
              <a:gdLst/>
              <a:ahLst/>
              <a:cxnLst>
                <a:cxn ang="0">
                  <a:pos x="0" y="323"/>
                </a:cxn>
                <a:cxn ang="0">
                  <a:pos x="0" y="0"/>
                </a:cxn>
                <a:cxn ang="0">
                  <a:pos x="27" y="0"/>
                </a:cxn>
                <a:cxn ang="0">
                  <a:pos x="27" y="323"/>
                </a:cxn>
              </a:cxnLst>
              <a:rect l="0" t="0" r="r" b="b"/>
              <a:pathLst>
                <a:path w="27" h="323">
                  <a:moveTo>
                    <a:pt x="0" y="323"/>
                  </a:moveTo>
                  <a:lnTo>
                    <a:pt x="0" y="0"/>
                  </a:lnTo>
                  <a:lnTo>
                    <a:pt x="27" y="0"/>
                  </a:lnTo>
                  <a:lnTo>
                    <a:pt x="27" y="323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33" name="Rectangle 789"/>
            <p:cNvSpPr>
              <a:spLocks noChangeArrowheads="1"/>
            </p:cNvSpPr>
            <p:nvPr/>
          </p:nvSpPr>
          <p:spPr bwMode="black">
            <a:xfrm>
              <a:off x="3648" y="2615"/>
              <a:ext cx="5" cy="63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34" name="Freeform 790"/>
            <p:cNvSpPr>
              <a:spLocks/>
            </p:cNvSpPr>
            <p:nvPr/>
          </p:nvSpPr>
          <p:spPr bwMode="black">
            <a:xfrm>
              <a:off x="3648" y="2615"/>
              <a:ext cx="5" cy="63"/>
            </a:xfrm>
            <a:custGeom>
              <a:avLst/>
              <a:gdLst/>
              <a:ahLst/>
              <a:cxnLst>
                <a:cxn ang="0">
                  <a:pos x="0" y="312"/>
                </a:cxn>
                <a:cxn ang="0">
                  <a:pos x="0" y="0"/>
                </a:cxn>
                <a:cxn ang="0">
                  <a:pos x="26" y="0"/>
                </a:cxn>
                <a:cxn ang="0">
                  <a:pos x="26" y="312"/>
                </a:cxn>
              </a:cxnLst>
              <a:rect l="0" t="0" r="r" b="b"/>
              <a:pathLst>
                <a:path w="26" h="312">
                  <a:moveTo>
                    <a:pt x="0" y="312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26" y="312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35" name="Rectangle 791"/>
            <p:cNvSpPr>
              <a:spLocks noChangeArrowheads="1"/>
            </p:cNvSpPr>
            <p:nvPr/>
          </p:nvSpPr>
          <p:spPr bwMode="black">
            <a:xfrm>
              <a:off x="3654" y="2617"/>
              <a:ext cx="5" cy="6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36" name="Freeform 792"/>
            <p:cNvSpPr>
              <a:spLocks/>
            </p:cNvSpPr>
            <p:nvPr/>
          </p:nvSpPr>
          <p:spPr bwMode="black">
            <a:xfrm>
              <a:off x="3654" y="2617"/>
              <a:ext cx="5" cy="61"/>
            </a:xfrm>
            <a:custGeom>
              <a:avLst/>
              <a:gdLst/>
              <a:ahLst/>
              <a:cxnLst>
                <a:cxn ang="0">
                  <a:pos x="0" y="306"/>
                </a:cxn>
                <a:cxn ang="0">
                  <a:pos x="0" y="0"/>
                </a:cxn>
                <a:cxn ang="0">
                  <a:pos x="26" y="0"/>
                </a:cxn>
                <a:cxn ang="0">
                  <a:pos x="26" y="306"/>
                </a:cxn>
              </a:cxnLst>
              <a:rect l="0" t="0" r="r" b="b"/>
              <a:pathLst>
                <a:path w="26" h="306">
                  <a:moveTo>
                    <a:pt x="0" y="306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26" y="306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37" name="Rectangle 793"/>
            <p:cNvSpPr>
              <a:spLocks noChangeArrowheads="1"/>
            </p:cNvSpPr>
            <p:nvPr/>
          </p:nvSpPr>
          <p:spPr bwMode="black">
            <a:xfrm>
              <a:off x="3660" y="2618"/>
              <a:ext cx="6" cy="60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38" name="Freeform 794"/>
            <p:cNvSpPr>
              <a:spLocks/>
            </p:cNvSpPr>
            <p:nvPr/>
          </p:nvSpPr>
          <p:spPr bwMode="black">
            <a:xfrm>
              <a:off x="3660" y="2618"/>
              <a:ext cx="6" cy="60"/>
            </a:xfrm>
            <a:custGeom>
              <a:avLst/>
              <a:gdLst/>
              <a:ahLst/>
              <a:cxnLst>
                <a:cxn ang="0">
                  <a:pos x="0" y="297"/>
                </a:cxn>
                <a:cxn ang="0">
                  <a:pos x="0" y="0"/>
                </a:cxn>
                <a:cxn ang="0">
                  <a:pos x="28" y="0"/>
                </a:cxn>
                <a:cxn ang="0">
                  <a:pos x="28" y="297"/>
                </a:cxn>
              </a:cxnLst>
              <a:rect l="0" t="0" r="r" b="b"/>
              <a:pathLst>
                <a:path w="28" h="297">
                  <a:moveTo>
                    <a:pt x="0" y="297"/>
                  </a:moveTo>
                  <a:lnTo>
                    <a:pt x="0" y="0"/>
                  </a:lnTo>
                  <a:lnTo>
                    <a:pt x="28" y="0"/>
                  </a:lnTo>
                  <a:lnTo>
                    <a:pt x="28" y="297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39" name="Rectangle 795"/>
            <p:cNvSpPr>
              <a:spLocks noChangeArrowheads="1"/>
            </p:cNvSpPr>
            <p:nvPr/>
          </p:nvSpPr>
          <p:spPr bwMode="black">
            <a:xfrm>
              <a:off x="3668" y="2618"/>
              <a:ext cx="4" cy="60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40" name="Freeform 796"/>
            <p:cNvSpPr>
              <a:spLocks/>
            </p:cNvSpPr>
            <p:nvPr/>
          </p:nvSpPr>
          <p:spPr bwMode="black">
            <a:xfrm>
              <a:off x="3668" y="2618"/>
              <a:ext cx="4" cy="60"/>
            </a:xfrm>
            <a:custGeom>
              <a:avLst/>
              <a:gdLst/>
              <a:ahLst/>
              <a:cxnLst>
                <a:cxn ang="0">
                  <a:pos x="0" y="297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297"/>
                </a:cxn>
              </a:cxnLst>
              <a:rect l="0" t="0" r="r" b="b"/>
              <a:pathLst>
                <a:path w="24" h="297">
                  <a:moveTo>
                    <a:pt x="0" y="297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297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41" name="Rectangle 797"/>
            <p:cNvSpPr>
              <a:spLocks noChangeArrowheads="1"/>
            </p:cNvSpPr>
            <p:nvPr/>
          </p:nvSpPr>
          <p:spPr bwMode="black">
            <a:xfrm>
              <a:off x="3674" y="2619"/>
              <a:ext cx="5" cy="59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42" name="Freeform 798"/>
            <p:cNvSpPr>
              <a:spLocks/>
            </p:cNvSpPr>
            <p:nvPr/>
          </p:nvSpPr>
          <p:spPr bwMode="black">
            <a:xfrm>
              <a:off x="3674" y="2619"/>
              <a:ext cx="5" cy="59"/>
            </a:xfrm>
            <a:custGeom>
              <a:avLst/>
              <a:gdLst/>
              <a:ahLst/>
              <a:cxnLst>
                <a:cxn ang="0">
                  <a:pos x="0" y="294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294"/>
                </a:cxn>
              </a:cxnLst>
              <a:rect l="0" t="0" r="r" b="b"/>
              <a:pathLst>
                <a:path w="24" h="294">
                  <a:moveTo>
                    <a:pt x="0" y="294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294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43" name="Rectangle 799"/>
            <p:cNvSpPr>
              <a:spLocks noChangeArrowheads="1"/>
            </p:cNvSpPr>
            <p:nvPr/>
          </p:nvSpPr>
          <p:spPr bwMode="black">
            <a:xfrm>
              <a:off x="3681" y="2619"/>
              <a:ext cx="4" cy="59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44" name="Freeform 800"/>
            <p:cNvSpPr>
              <a:spLocks/>
            </p:cNvSpPr>
            <p:nvPr/>
          </p:nvSpPr>
          <p:spPr bwMode="black">
            <a:xfrm>
              <a:off x="3681" y="2619"/>
              <a:ext cx="4" cy="59"/>
            </a:xfrm>
            <a:custGeom>
              <a:avLst/>
              <a:gdLst/>
              <a:ahLst/>
              <a:cxnLst>
                <a:cxn ang="0">
                  <a:pos x="0" y="294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294"/>
                </a:cxn>
              </a:cxnLst>
              <a:rect l="0" t="0" r="r" b="b"/>
              <a:pathLst>
                <a:path w="24" h="294">
                  <a:moveTo>
                    <a:pt x="0" y="294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294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45" name="Rectangle 801"/>
            <p:cNvSpPr>
              <a:spLocks noChangeArrowheads="1"/>
            </p:cNvSpPr>
            <p:nvPr/>
          </p:nvSpPr>
          <p:spPr bwMode="black">
            <a:xfrm>
              <a:off x="3687" y="2621"/>
              <a:ext cx="5" cy="57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46" name="Freeform 802"/>
            <p:cNvSpPr>
              <a:spLocks/>
            </p:cNvSpPr>
            <p:nvPr/>
          </p:nvSpPr>
          <p:spPr bwMode="black">
            <a:xfrm>
              <a:off x="3687" y="2621"/>
              <a:ext cx="5" cy="57"/>
            </a:xfrm>
            <a:custGeom>
              <a:avLst/>
              <a:gdLst/>
              <a:ahLst/>
              <a:cxnLst>
                <a:cxn ang="0">
                  <a:pos x="0" y="282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282"/>
                </a:cxn>
              </a:cxnLst>
              <a:rect l="0" t="0" r="r" b="b"/>
              <a:pathLst>
                <a:path w="24" h="282">
                  <a:moveTo>
                    <a:pt x="0" y="282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282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47" name="Rectangle 803"/>
            <p:cNvSpPr>
              <a:spLocks noChangeArrowheads="1"/>
            </p:cNvSpPr>
            <p:nvPr/>
          </p:nvSpPr>
          <p:spPr bwMode="black">
            <a:xfrm>
              <a:off x="3693" y="2622"/>
              <a:ext cx="5" cy="56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48" name="Freeform 804"/>
            <p:cNvSpPr>
              <a:spLocks/>
            </p:cNvSpPr>
            <p:nvPr/>
          </p:nvSpPr>
          <p:spPr bwMode="black">
            <a:xfrm>
              <a:off x="3693" y="2622"/>
              <a:ext cx="5" cy="56"/>
            </a:xfrm>
            <a:custGeom>
              <a:avLst/>
              <a:gdLst/>
              <a:ahLst/>
              <a:cxnLst>
                <a:cxn ang="0">
                  <a:pos x="0" y="280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280"/>
                </a:cxn>
              </a:cxnLst>
              <a:rect l="0" t="0" r="r" b="b"/>
              <a:pathLst>
                <a:path w="24" h="280">
                  <a:moveTo>
                    <a:pt x="0" y="280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28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49" name="Rectangle 805"/>
            <p:cNvSpPr>
              <a:spLocks noChangeArrowheads="1"/>
            </p:cNvSpPr>
            <p:nvPr/>
          </p:nvSpPr>
          <p:spPr bwMode="black">
            <a:xfrm>
              <a:off x="3700" y="2623"/>
              <a:ext cx="5" cy="55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50" name="Freeform 806"/>
            <p:cNvSpPr>
              <a:spLocks/>
            </p:cNvSpPr>
            <p:nvPr/>
          </p:nvSpPr>
          <p:spPr bwMode="black">
            <a:xfrm>
              <a:off x="3700" y="2623"/>
              <a:ext cx="5" cy="55"/>
            </a:xfrm>
            <a:custGeom>
              <a:avLst/>
              <a:gdLst/>
              <a:ahLst/>
              <a:cxnLst>
                <a:cxn ang="0">
                  <a:pos x="0" y="276"/>
                </a:cxn>
                <a:cxn ang="0">
                  <a:pos x="0" y="0"/>
                </a:cxn>
                <a:cxn ang="0">
                  <a:pos x="23" y="0"/>
                </a:cxn>
                <a:cxn ang="0">
                  <a:pos x="23" y="276"/>
                </a:cxn>
              </a:cxnLst>
              <a:rect l="0" t="0" r="r" b="b"/>
              <a:pathLst>
                <a:path w="23" h="276">
                  <a:moveTo>
                    <a:pt x="0" y="276"/>
                  </a:moveTo>
                  <a:lnTo>
                    <a:pt x="0" y="0"/>
                  </a:lnTo>
                  <a:lnTo>
                    <a:pt x="23" y="0"/>
                  </a:lnTo>
                  <a:lnTo>
                    <a:pt x="23" y="276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51" name="Rectangle 807"/>
            <p:cNvSpPr>
              <a:spLocks noChangeArrowheads="1"/>
            </p:cNvSpPr>
            <p:nvPr/>
          </p:nvSpPr>
          <p:spPr bwMode="black">
            <a:xfrm>
              <a:off x="3706" y="2623"/>
              <a:ext cx="5" cy="55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52" name="Freeform 808"/>
            <p:cNvSpPr>
              <a:spLocks/>
            </p:cNvSpPr>
            <p:nvPr/>
          </p:nvSpPr>
          <p:spPr bwMode="black">
            <a:xfrm>
              <a:off x="3706" y="2623"/>
              <a:ext cx="5" cy="55"/>
            </a:xfrm>
            <a:custGeom>
              <a:avLst/>
              <a:gdLst/>
              <a:ahLst/>
              <a:cxnLst>
                <a:cxn ang="0">
                  <a:pos x="0" y="274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274"/>
                </a:cxn>
              </a:cxnLst>
              <a:rect l="0" t="0" r="r" b="b"/>
              <a:pathLst>
                <a:path w="24" h="274">
                  <a:moveTo>
                    <a:pt x="0" y="274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274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53" name="Rectangle 809"/>
            <p:cNvSpPr>
              <a:spLocks noChangeArrowheads="1"/>
            </p:cNvSpPr>
            <p:nvPr/>
          </p:nvSpPr>
          <p:spPr bwMode="black">
            <a:xfrm>
              <a:off x="3713" y="2624"/>
              <a:ext cx="5" cy="54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54" name="Freeform 810"/>
            <p:cNvSpPr>
              <a:spLocks/>
            </p:cNvSpPr>
            <p:nvPr/>
          </p:nvSpPr>
          <p:spPr bwMode="black">
            <a:xfrm>
              <a:off x="3713" y="2624"/>
              <a:ext cx="5" cy="54"/>
            </a:xfrm>
            <a:custGeom>
              <a:avLst/>
              <a:gdLst/>
              <a:ahLst/>
              <a:cxnLst>
                <a:cxn ang="0">
                  <a:pos x="0" y="268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268"/>
                </a:cxn>
              </a:cxnLst>
              <a:rect l="0" t="0" r="r" b="b"/>
              <a:pathLst>
                <a:path w="24" h="268">
                  <a:moveTo>
                    <a:pt x="0" y="268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268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55" name="Rectangle 811"/>
            <p:cNvSpPr>
              <a:spLocks noChangeArrowheads="1"/>
            </p:cNvSpPr>
            <p:nvPr/>
          </p:nvSpPr>
          <p:spPr bwMode="black">
            <a:xfrm>
              <a:off x="3720" y="2626"/>
              <a:ext cx="4" cy="52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56" name="Freeform 812"/>
            <p:cNvSpPr>
              <a:spLocks/>
            </p:cNvSpPr>
            <p:nvPr/>
          </p:nvSpPr>
          <p:spPr bwMode="black">
            <a:xfrm>
              <a:off x="3720" y="2626"/>
              <a:ext cx="4" cy="52"/>
            </a:xfrm>
            <a:custGeom>
              <a:avLst/>
              <a:gdLst/>
              <a:ahLst/>
              <a:cxnLst>
                <a:cxn ang="0">
                  <a:pos x="0" y="258"/>
                </a:cxn>
                <a:cxn ang="0">
                  <a:pos x="0" y="0"/>
                </a:cxn>
                <a:cxn ang="0">
                  <a:pos x="22" y="0"/>
                </a:cxn>
                <a:cxn ang="0">
                  <a:pos x="22" y="258"/>
                </a:cxn>
              </a:cxnLst>
              <a:rect l="0" t="0" r="r" b="b"/>
              <a:pathLst>
                <a:path w="22" h="258">
                  <a:moveTo>
                    <a:pt x="0" y="258"/>
                  </a:moveTo>
                  <a:lnTo>
                    <a:pt x="0" y="0"/>
                  </a:lnTo>
                  <a:lnTo>
                    <a:pt x="22" y="0"/>
                  </a:lnTo>
                  <a:lnTo>
                    <a:pt x="22" y="258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57" name="Rectangle 813"/>
            <p:cNvSpPr>
              <a:spLocks noChangeArrowheads="1"/>
            </p:cNvSpPr>
            <p:nvPr/>
          </p:nvSpPr>
          <p:spPr bwMode="black">
            <a:xfrm>
              <a:off x="3726" y="2629"/>
              <a:ext cx="5" cy="49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58" name="Freeform 814"/>
            <p:cNvSpPr>
              <a:spLocks/>
            </p:cNvSpPr>
            <p:nvPr/>
          </p:nvSpPr>
          <p:spPr bwMode="black">
            <a:xfrm>
              <a:off x="3726" y="2629"/>
              <a:ext cx="5" cy="49"/>
            </a:xfrm>
            <a:custGeom>
              <a:avLst/>
              <a:gdLst/>
              <a:ahLst/>
              <a:cxnLst>
                <a:cxn ang="0">
                  <a:pos x="0" y="244"/>
                </a:cxn>
                <a:cxn ang="0">
                  <a:pos x="0" y="0"/>
                </a:cxn>
                <a:cxn ang="0">
                  <a:pos x="23" y="0"/>
                </a:cxn>
                <a:cxn ang="0">
                  <a:pos x="23" y="244"/>
                </a:cxn>
              </a:cxnLst>
              <a:rect l="0" t="0" r="r" b="b"/>
              <a:pathLst>
                <a:path w="23" h="244">
                  <a:moveTo>
                    <a:pt x="0" y="244"/>
                  </a:moveTo>
                  <a:lnTo>
                    <a:pt x="0" y="0"/>
                  </a:lnTo>
                  <a:lnTo>
                    <a:pt x="23" y="0"/>
                  </a:lnTo>
                  <a:lnTo>
                    <a:pt x="23" y="244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59" name="Rectangle 815"/>
            <p:cNvSpPr>
              <a:spLocks noChangeArrowheads="1"/>
            </p:cNvSpPr>
            <p:nvPr/>
          </p:nvSpPr>
          <p:spPr bwMode="black">
            <a:xfrm>
              <a:off x="3732" y="2633"/>
              <a:ext cx="5" cy="45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60" name="Freeform 816"/>
            <p:cNvSpPr>
              <a:spLocks/>
            </p:cNvSpPr>
            <p:nvPr/>
          </p:nvSpPr>
          <p:spPr bwMode="black">
            <a:xfrm>
              <a:off x="3732" y="2633"/>
              <a:ext cx="5" cy="45"/>
            </a:xfrm>
            <a:custGeom>
              <a:avLst/>
              <a:gdLst/>
              <a:ahLst/>
              <a:cxnLst>
                <a:cxn ang="0">
                  <a:pos x="0" y="226"/>
                </a:cxn>
                <a:cxn ang="0">
                  <a:pos x="0" y="0"/>
                </a:cxn>
                <a:cxn ang="0">
                  <a:pos x="23" y="0"/>
                </a:cxn>
                <a:cxn ang="0">
                  <a:pos x="23" y="226"/>
                </a:cxn>
              </a:cxnLst>
              <a:rect l="0" t="0" r="r" b="b"/>
              <a:pathLst>
                <a:path w="23" h="226">
                  <a:moveTo>
                    <a:pt x="0" y="226"/>
                  </a:moveTo>
                  <a:lnTo>
                    <a:pt x="0" y="0"/>
                  </a:lnTo>
                  <a:lnTo>
                    <a:pt x="23" y="0"/>
                  </a:lnTo>
                  <a:lnTo>
                    <a:pt x="23" y="226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61" name="Rectangle 817"/>
            <p:cNvSpPr>
              <a:spLocks noChangeArrowheads="1"/>
            </p:cNvSpPr>
            <p:nvPr/>
          </p:nvSpPr>
          <p:spPr bwMode="black">
            <a:xfrm>
              <a:off x="3739" y="2633"/>
              <a:ext cx="5" cy="45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62" name="Freeform 818"/>
            <p:cNvSpPr>
              <a:spLocks/>
            </p:cNvSpPr>
            <p:nvPr/>
          </p:nvSpPr>
          <p:spPr bwMode="black">
            <a:xfrm>
              <a:off x="3739" y="2633"/>
              <a:ext cx="5" cy="45"/>
            </a:xfrm>
            <a:custGeom>
              <a:avLst/>
              <a:gdLst/>
              <a:ahLst/>
              <a:cxnLst>
                <a:cxn ang="0">
                  <a:pos x="0" y="224"/>
                </a:cxn>
                <a:cxn ang="0">
                  <a:pos x="0" y="0"/>
                </a:cxn>
                <a:cxn ang="0">
                  <a:pos x="27" y="0"/>
                </a:cxn>
                <a:cxn ang="0">
                  <a:pos x="27" y="224"/>
                </a:cxn>
              </a:cxnLst>
              <a:rect l="0" t="0" r="r" b="b"/>
              <a:pathLst>
                <a:path w="27" h="224">
                  <a:moveTo>
                    <a:pt x="0" y="224"/>
                  </a:moveTo>
                  <a:lnTo>
                    <a:pt x="0" y="0"/>
                  </a:lnTo>
                  <a:lnTo>
                    <a:pt x="27" y="0"/>
                  </a:lnTo>
                  <a:lnTo>
                    <a:pt x="27" y="224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63" name="Rectangle 819"/>
            <p:cNvSpPr>
              <a:spLocks noChangeArrowheads="1"/>
            </p:cNvSpPr>
            <p:nvPr/>
          </p:nvSpPr>
          <p:spPr bwMode="black">
            <a:xfrm>
              <a:off x="3745" y="2634"/>
              <a:ext cx="6" cy="44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64" name="Freeform 820"/>
            <p:cNvSpPr>
              <a:spLocks/>
            </p:cNvSpPr>
            <p:nvPr/>
          </p:nvSpPr>
          <p:spPr bwMode="black">
            <a:xfrm>
              <a:off x="3745" y="2634"/>
              <a:ext cx="6" cy="44"/>
            </a:xfrm>
            <a:custGeom>
              <a:avLst/>
              <a:gdLst/>
              <a:ahLst/>
              <a:cxnLst>
                <a:cxn ang="0">
                  <a:pos x="0" y="220"/>
                </a:cxn>
                <a:cxn ang="0">
                  <a:pos x="0" y="0"/>
                </a:cxn>
                <a:cxn ang="0">
                  <a:pos x="26" y="0"/>
                </a:cxn>
                <a:cxn ang="0">
                  <a:pos x="26" y="220"/>
                </a:cxn>
              </a:cxnLst>
              <a:rect l="0" t="0" r="r" b="b"/>
              <a:pathLst>
                <a:path w="26" h="220">
                  <a:moveTo>
                    <a:pt x="0" y="220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26" y="22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65" name="Rectangle 821"/>
            <p:cNvSpPr>
              <a:spLocks noChangeArrowheads="1"/>
            </p:cNvSpPr>
            <p:nvPr/>
          </p:nvSpPr>
          <p:spPr bwMode="black">
            <a:xfrm>
              <a:off x="3752" y="2635"/>
              <a:ext cx="5" cy="43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66" name="Freeform 822"/>
            <p:cNvSpPr>
              <a:spLocks/>
            </p:cNvSpPr>
            <p:nvPr/>
          </p:nvSpPr>
          <p:spPr bwMode="black">
            <a:xfrm>
              <a:off x="3752" y="2635"/>
              <a:ext cx="5" cy="43"/>
            </a:xfrm>
            <a:custGeom>
              <a:avLst/>
              <a:gdLst/>
              <a:ahLst/>
              <a:cxnLst>
                <a:cxn ang="0">
                  <a:pos x="0" y="214"/>
                </a:cxn>
                <a:cxn ang="0">
                  <a:pos x="0" y="0"/>
                </a:cxn>
                <a:cxn ang="0">
                  <a:pos x="26" y="0"/>
                </a:cxn>
                <a:cxn ang="0">
                  <a:pos x="26" y="214"/>
                </a:cxn>
              </a:cxnLst>
              <a:rect l="0" t="0" r="r" b="b"/>
              <a:pathLst>
                <a:path w="26" h="214">
                  <a:moveTo>
                    <a:pt x="0" y="214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26" y="214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67" name="Rectangle 823"/>
            <p:cNvSpPr>
              <a:spLocks noChangeArrowheads="1"/>
            </p:cNvSpPr>
            <p:nvPr/>
          </p:nvSpPr>
          <p:spPr bwMode="black">
            <a:xfrm>
              <a:off x="3758" y="2640"/>
              <a:ext cx="6" cy="38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68" name="Freeform 824"/>
            <p:cNvSpPr>
              <a:spLocks/>
            </p:cNvSpPr>
            <p:nvPr/>
          </p:nvSpPr>
          <p:spPr bwMode="black">
            <a:xfrm>
              <a:off x="3758" y="2640"/>
              <a:ext cx="6" cy="38"/>
            </a:xfrm>
            <a:custGeom>
              <a:avLst/>
              <a:gdLst/>
              <a:ahLst/>
              <a:cxnLst>
                <a:cxn ang="0">
                  <a:pos x="0" y="191"/>
                </a:cxn>
                <a:cxn ang="0">
                  <a:pos x="0" y="0"/>
                </a:cxn>
                <a:cxn ang="0">
                  <a:pos x="27" y="0"/>
                </a:cxn>
                <a:cxn ang="0">
                  <a:pos x="27" y="191"/>
                </a:cxn>
              </a:cxnLst>
              <a:rect l="0" t="0" r="r" b="b"/>
              <a:pathLst>
                <a:path w="27" h="191">
                  <a:moveTo>
                    <a:pt x="0" y="191"/>
                  </a:moveTo>
                  <a:lnTo>
                    <a:pt x="0" y="0"/>
                  </a:lnTo>
                  <a:lnTo>
                    <a:pt x="27" y="0"/>
                  </a:lnTo>
                  <a:lnTo>
                    <a:pt x="27" y="191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69" name="Rectangle 825"/>
            <p:cNvSpPr>
              <a:spLocks noChangeArrowheads="1"/>
            </p:cNvSpPr>
            <p:nvPr/>
          </p:nvSpPr>
          <p:spPr bwMode="black">
            <a:xfrm>
              <a:off x="3765" y="2641"/>
              <a:ext cx="5" cy="37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70" name="Freeform 826"/>
            <p:cNvSpPr>
              <a:spLocks/>
            </p:cNvSpPr>
            <p:nvPr/>
          </p:nvSpPr>
          <p:spPr bwMode="black">
            <a:xfrm>
              <a:off x="3765" y="2641"/>
              <a:ext cx="5" cy="37"/>
            </a:xfrm>
            <a:custGeom>
              <a:avLst/>
              <a:gdLst/>
              <a:ahLst/>
              <a:cxnLst>
                <a:cxn ang="0">
                  <a:pos x="0" y="182"/>
                </a:cxn>
                <a:cxn ang="0">
                  <a:pos x="0" y="0"/>
                </a:cxn>
                <a:cxn ang="0">
                  <a:pos x="26" y="0"/>
                </a:cxn>
                <a:cxn ang="0">
                  <a:pos x="26" y="182"/>
                </a:cxn>
              </a:cxnLst>
              <a:rect l="0" t="0" r="r" b="b"/>
              <a:pathLst>
                <a:path w="26" h="182">
                  <a:moveTo>
                    <a:pt x="0" y="182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26" y="182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71" name="Rectangle 827"/>
            <p:cNvSpPr>
              <a:spLocks noChangeArrowheads="1"/>
            </p:cNvSpPr>
            <p:nvPr/>
          </p:nvSpPr>
          <p:spPr bwMode="black">
            <a:xfrm>
              <a:off x="3772" y="2643"/>
              <a:ext cx="4" cy="35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72" name="Freeform 828"/>
            <p:cNvSpPr>
              <a:spLocks/>
            </p:cNvSpPr>
            <p:nvPr/>
          </p:nvSpPr>
          <p:spPr bwMode="black">
            <a:xfrm>
              <a:off x="3772" y="2643"/>
              <a:ext cx="4" cy="35"/>
            </a:xfrm>
            <a:custGeom>
              <a:avLst/>
              <a:gdLst/>
              <a:ahLst/>
              <a:cxnLst>
                <a:cxn ang="0">
                  <a:pos x="0" y="176"/>
                </a:cxn>
                <a:cxn ang="0">
                  <a:pos x="0" y="0"/>
                </a:cxn>
                <a:cxn ang="0">
                  <a:pos x="23" y="0"/>
                </a:cxn>
                <a:cxn ang="0">
                  <a:pos x="23" y="176"/>
                </a:cxn>
              </a:cxnLst>
              <a:rect l="0" t="0" r="r" b="b"/>
              <a:pathLst>
                <a:path w="23" h="176">
                  <a:moveTo>
                    <a:pt x="0" y="176"/>
                  </a:moveTo>
                  <a:lnTo>
                    <a:pt x="0" y="0"/>
                  </a:lnTo>
                  <a:lnTo>
                    <a:pt x="23" y="0"/>
                  </a:lnTo>
                  <a:lnTo>
                    <a:pt x="23" y="176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73" name="Rectangle 829"/>
            <p:cNvSpPr>
              <a:spLocks noChangeArrowheads="1"/>
            </p:cNvSpPr>
            <p:nvPr/>
          </p:nvSpPr>
          <p:spPr bwMode="black">
            <a:xfrm>
              <a:off x="3778" y="2645"/>
              <a:ext cx="5" cy="33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74" name="Freeform 830"/>
            <p:cNvSpPr>
              <a:spLocks/>
            </p:cNvSpPr>
            <p:nvPr/>
          </p:nvSpPr>
          <p:spPr bwMode="black">
            <a:xfrm>
              <a:off x="3778" y="2645"/>
              <a:ext cx="5" cy="33"/>
            </a:xfrm>
            <a:custGeom>
              <a:avLst/>
              <a:gdLst/>
              <a:ahLst/>
              <a:cxnLst>
                <a:cxn ang="0">
                  <a:pos x="0" y="165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165"/>
                </a:cxn>
              </a:cxnLst>
              <a:rect l="0" t="0" r="r" b="b"/>
              <a:pathLst>
                <a:path w="24" h="165">
                  <a:moveTo>
                    <a:pt x="0" y="165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165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75" name="Rectangle 831"/>
            <p:cNvSpPr>
              <a:spLocks noChangeArrowheads="1"/>
            </p:cNvSpPr>
            <p:nvPr/>
          </p:nvSpPr>
          <p:spPr bwMode="black">
            <a:xfrm>
              <a:off x="3785" y="2645"/>
              <a:ext cx="5" cy="33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76" name="Freeform 832"/>
            <p:cNvSpPr>
              <a:spLocks/>
            </p:cNvSpPr>
            <p:nvPr/>
          </p:nvSpPr>
          <p:spPr bwMode="black">
            <a:xfrm>
              <a:off x="3785" y="2645"/>
              <a:ext cx="5" cy="33"/>
            </a:xfrm>
            <a:custGeom>
              <a:avLst/>
              <a:gdLst/>
              <a:ahLst/>
              <a:cxnLst>
                <a:cxn ang="0">
                  <a:pos x="0" y="165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165"/>
                </a:cxn>
              </a:cxnLst>
              <a:rect l="0" t="0" r="r" b="b"/>
              <a:pathLst>
                <a:path w="24" h="165">
                  <a:moveTo>
                    <a:pt x="0" y="165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165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77" name="Rectangle 833"/>
            <p:cNvSpPr>
              <a:spLocks noChangeArrowheads="1"/>
            </p:cNvSpPr>
            <p:nvPr/>
          </p:nvSpPr>
          <p:spPr bwMode="black">
            <a:xfrm>
              <a:off x="3791" y="2647"/>
              <a:ext cx="5" cy="3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78" name="Freeform 834"/>
            <p:cNvSpPr>
              <a:spLocks/>
            </p:cNvSpPr>
            <p:nvPr/>
          </p:nvSpPr>
          <p:spPr bwMode="black">
            <a:xfrm>
              <a:off x="3791" y="2647"/>
              <a:ext cx="5" cy="3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156"/>
                </a:cxn>
              </a:cxnLst>
              <a:rect l="0" t="0" r="r" b="b"/>
              <a:pathLst>
                <a:path w="24" h="156">
                  <a:moveTo>
                    <a:pt x="0" y="156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156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79" name="Rectangle 835"/>
            <p:cNvSpPr>
              <a:spLocks noChangeArrowheads="1"/>
            </p:cNvSpPr>
            <p:nvPr/>
          </p:nvSpPr>
          <p:spPr bwMode="black">
            <a:xfrm>
              <a:off x="3798" y="2648"/>
              <a:ext cx="5" cy="30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80" name="Freeform 836"/>
            <p:cNvSpPr>
              <a:spLocks/>
            </p:cNvSpPr>
            <p:nvPr/>
          </p:nvSpPr>
          <p:spPr bwMode="black">
            <a:xfrm>
              <a:off x="3798" y="2648"/>
              <a:ext cx="5" cy="30"/>
            </a:xfrm>
            <a:custGeom>
              <a:avLst/>
              <a:gdLst/>
              <a:ahLst/>
              <a:cxnLst>
                <a:cxn ang="0">
                  <a:pos x="0" y="147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147"/>
                </a:cxn>
              </a:cxnLst>
              <a:rect l="0" t="0" r="r" b="b"/>
              <a:pathLst>
                <a:path w="24" h="147">
                  <a:moveTo>
                    <a:pt x="0" y="147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147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81" name="Rectangle 837"/>
            <p:cNvSpPr>
              <a:spLocks noChangeArrowheads="1"/>
            </p:cNvSpPr>
            <p:nvPr/>
          </p:nvSpPr>
          <p:spPr bwMode="black">
            <a:xfrm>
              <a:off x="3804" y="2650"/>
              <a:ext cx="5" cy="28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82" name="Freeform 838"/>
            <p:cNvSpPr>
              <a:spLocks/>
            </p:cNvSpPr>
            <p:nvPr/>
          </p:nvSpPr>
          <p:spPr bwMode="black">
            <a:xfrm>
              <a:off x="3804" y="2650"/>
              <a:ext cx="5" cy="28"/>
            </a:xfrm>
            <a:custGeom>
              <a:avLst/>
              <a:gdLst/>
              <a:ahLst/>
              <a:cxnLst>
                <a:cxn ang="0">
                  <a:pos x="0" y="138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138"/>
                </a:cxn>
              </a:cxnLst>
              <a:rect l="0" t="0" r="r" b="b"/>
              <a:pathLst>
                <a:path w="24" h="138">
                  <a:moveTo>
                    <a:pt x="0" y="138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138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83" name="Rectangle 839"/>
            <p:cNvSpPr>
              <a:spLocks noChangeArrowheads="1"/>
            </p:cNvSpPr>
            <p:nvPr/>
          </p:nvSpPr>
          <p:spPr bwMode="black">
            <a:xfrm>
              <a:off x="3811" y="2651"/>
              <a:ext cx="4" cy="27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84" name="Freeform 840"/>
            <p:cNvSpPr>
              <a:spLocks/>
            </p:cNvSpPr>
            <p:nvPr/>
          </p:nvSpPr>
          <p:spPr bwMode="black">
            <a:xfrm>
              <a:off x="3811" y="2651"/>
              <a:ext cx="4" cy="27"/>
            </a:xfrm>
            <a:custGeom>
              <a:avLst/>
              <a:gdLst/>
              <a:ahLst/>
              <a:cxnLst>
                <a:cxn ang="0">
                  <a:pos x="0" y="135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135"/>
                </a:cxn>
              </a:cxnLst>
              <a:rect l="0" t="0" r="r" b="b"/>
              <a:pathLst>
                <a:path w="24" h="135">
                  <a:moveTo>
                    <a:pt x="0" y="135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135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85" name="Rectangle 841"/>
            <p:cNvSpPr>
              <a:spLocks noChangeArrowheads="1"/>
            </p:cNvSpPr>
            <p:nvPr/>
          </p:nvSpPr>
          <p:spPr bwMode="black">
            <a:xfrm>
              <a:off x="3817" y="2654"/>
              <a:ext cx="5" cy="24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86" name="Freeform 842"/>
            <p:cNvSpPr>
              <a:spLocks/>
            </p:cNvSpPr>
            <p:nvPr/>
          </p:nvSpPr>
          <p:spPr bwMode="black">
            <a:xfrm>
              <a:off x="3817" y="2654"/>
              <a:ext cx="5" cy="24"/>
            </a:xfrm>
            <a:custGeom>
              <a:avLst/>
              <a:gdLst/>
              <a:ahLst/>
              <a:cxnLst>
                <a:cxn ang="0">
                  <a:pos x="0" y="117"/>
                </a:cxn>
                <a:cxn ang="0">
                  <a:pos x="0" y="0"/>
                </a:cxn>
                <a:cxn ang="0">
                  <a:pos x="22" y="0"/>
                </a:cxn>
                <a:cxn ang="0">
                  <a:pos x="22" y="117"/>
                </a:cxn>
              </a:cxnLst>
              <a:rect l="0" t="0" r="r" b="b"/>
              <a:pathLst>
                <a:path w="22" h="117">
                  <a:moveTo>
                    <a:pt x="0" y="117"/>
                  </a:moveTo>
                  <a:lnTo>
                    <a:pt x="0" y="0"/>
                  </a:lnTo>
                  <a:lnTo>
                    <a:pt x="22" y="0"/>
                  </a:lnTo>
                  <a:lnTo>
                    <a:pt x="22" y="117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87" name="Rectangle 843"/>
            <p:cNvSpPr>
              <a:spLocks noChangeArrowheads="1"/>
            </p:cNvSpPr>
            <p:nvPr/>
          </p:nvSpPr>
          <p:spPr bwMode="black">
            <a:xfrm>
              <a:off x="3824" y="2657"/>
              <a:ext cx="4" cy="2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88" name="Freeform 844"/>
            <p:cNvSpPr>
              <a:spLocks/>
            </p:cNvSpPr>
            <p:nvPr/>
          </p:nvSpPr>
          <p:spPr bwMode="black">
            <a:xfrm>
              <a:off x="3824" y="2657"/>
              <a:ext cx="4" cy="21"/>
            </a:xfrm>
            <a:custGeom>
              <a:avLst/>
              <a:gdLst/>
              <a:ahLst/>
              <a:cxnLst>
                <a:cxn ang="0">
                  <a:pos x="0" y="105"/>
                </a:cxn>
                <a:cxn ang="0">
                  <a:pos x="0" y="0"/>
                </a:cxn>
                <a:cxn ang="0">
                  <a:pos x="23" y="0"/>
                </a:cxn>
                <a:cxn ang="0">
                  <a:pos x="23" y="105"/>
                </a:cxn>
              </a:cxnLst>
              <a:rect l="0" t="0" r="r" b="b"/>
              <a:pathLst>
                <a:path w="23" h="105">
                  <a:moveTo>
                    <a:pt x="0" y="105"/>
                  </a:moveTo>
                  <a:lnTo>
                    <a:pt x="0" y="0"/>
                  </a:lnTo>
                  <a:lnTo>
                    <a:pt x="23" y="0"/>
                  </a:lnTo>
                  <a:lnTo>
                    <a:pt x="23" y="105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89" name="Rectangle 845"/>
            <p:cNvSpPr>
              <a:spLocks noChangeArrowheads="1"/>
            </p:cNvSpPr>
            <p:nvPr/>
          </p:nvSpPr>
          <p:spPr bwMode="black">
            <a:xfrm>
              <a:off x="3830" y="2660"/>
              <a:ext cx="5" cy="18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90" name="Freeform 846"/>
            <p:cNvSpPr>
              <a:spLocks/>
            </p:cNvSpPr>
            <p:nvPr/>
          </p:nvSpPr>
          <p:spPr bwMode="black">
            <a:xfrm>
              <a:off x="3830" y="2660"/>
              <a:ext cx="5" cy="18"/>
            </a:xfrm>
            <a:custGeom>
              <a:avLst/>
              <a:gdLst/>
              <a:ahLst/>
              <a:cxnLst>
                <a:cxn ang="0">
                  <a:pos x="0" y="91"/>
                </a:cxn>
                <a:cxn ang="0">
                  <a:pos x="0" y="0"/>
                </a:cxn>
                <a:cxn ang="0">
                  <a:pos x="23" y="0"/>
                </a:cxn>
                <a:cxn ang="0">
                  <a:pos x="23" y="91"/>
                </a:cxn>
              </a:cxnLst>
              <a:rect l="0" t="0" r="r" b="b"/>
              <a:pathLst>
                <a:path w="23" h="91">
                  <a:moveTo>
                    <a:pt x="0" y="91"/>
                  </a:moveTo>
                  <a:lnTo>
                    <a:pt x="0" y="0"/>
                  </a:lnTo>
                  <a:lnTo>
                    <a:pt x="23" y="0"/>
                  </a:lnTo>
                  <a:lnTo>
                    <a:pt x="23" y="91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91" name="Rectangle 847"/>
            <p:cNvSpPr>
              <a:spLocks noChangeArrowheads="1"/>
            </p:cNvSpPr>
            <p:nvPr/>
          </p:nvSpPr>
          <p:spPr bwMode="black">
            <a:xfrm>
              <a:off x="3837" y="2661"/>
              <a:ext cx="4" cy="17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92" name="Freeform 848"/>
            <p:cNvSpPr>
              <a:spLocks/>
            </p:cNvSpPr>
            <p:nvPr/>
          </p:nvSpPr>
          <p:spPr bwMode="black">
            <a:xfrm>
              <a:off x="3837" y="2661"/>
              <a:ext cx="4" cy="17"/>
            </a:xfrm>
            <a:custGeom>
              <a:avLst/>
              <a:gdLst/>
              <a:ahLst/>
              <a:cxnLst>
                <a:cxn ang="0">
                  <a:pos x="0" y="85"/>
                </a:cxn>
                <a:cxn ang="0">
                  <a:pos x="0" y="0"/>
                </a:cxn>
                <a:cxn ang="0">
                  <a:pos x="22" y="0"/>
                </a:cxn>
                <a:cxn ang="0">
                  <a:pos x="22" y="85"/>
                </a:cxn>
              </a:cxnLst>
              <a:rect l="0" t="0" r="r" b="b"/>
              <a:pathLst>
                <a:path w="22" h="85">
                  <a:moveTo>
                    <a:pt x="0" y="85"/>
                  </a:moveTo>
                  <a:lnTo>
                    <a:pt x="0" y="0"/>
                  </a:lnTo>
                  <a:lnTo>
                    <a:pt x="22" y="0"/>
                  </a:lnTo>
                  <a:lnTo>
                    <a:pt x="22" y="85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93" name="Rectangle 849"/>
            <p:cNvSpPr>
              <a:spLocks noChangeArrowheads="1"/>
            </p:cNvSpPr>
            <p:nvPr/>
          </p:nvSpPr>
          <p:spPr bwMode="black">
            <a:xfrm>
              <a:off x="3843" y="2665"/>
              <a:ext cx="5" cy="13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94" name="Freeform 850"/>
            <p:cNvSpPr>
              <a:spLocks/>
            </p:cNvSpPr>
            <p:nvPr/>
          </p:nvSpPr>
          <p:spPr bwMode="black">
            <a:xfrm>
              <a:off x="3843" y="2665"/>
              <a:ext cx="5" cy="13"/>
            </a:xfrm>
            <a:custGeom>
              <a:avLst/>
              <a:gdLst/>
              <a:ahLst/>
              <a:cxnLst>
                <a:cxn ang="0">
                  <a:pos x="0" y="65"/>
                </a:cxn>
                <a:cxn ang="0">
                  <a:pos x="0" y="0"/>
                </a:cxn>
                <a:cxn ang="0">
                  <a:pos x="26" y="0"/>
                </a:cxn>
                <a:cxn ang="0">
                  <a:pos x="26" y="65"/>
                </a:cxn>
              </a:cxnLst>
              <a:rect l="0" t="0" r="r" b="b"/>
              <a:pathLst>
                <a:path w="26" h="65">
                  <a:moveTo>
                    <a:pt x="0" y="65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26" y="65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95" name="Rectangle 851"/>
            <p:cNvSpPr>
              <a:spLocks noChangeArrowheads="1"/>
            </p:cNvSpPr>
            <p:nvPr/>
          </p:nvSpPr>
          <p:spPr bwMode="black">
            <a:xfrm>
              <a:off x="3850" y="2665"/>
              <a:ext cx="5" cy="13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96" name="Freeform 852"/>
            <p:cNvSpPr>
              <a:spLocks/>
            </p:cNvSpPr>
            <p:nvPr/>
          </p:nvSpPr>
          <p:spPr bwMode="black">
            <a:xfrm>
              <a:off x="3850" y="2665"/>
              <a:ext cx="5" cy="13"/>
            </a:xfrm>
            <a:custGeom>
              <a:avLst/>
              <a:gdLst/>
              <a:ahLst/>
              <a:cxnLst>
                <a:cxn ang="0">
                  <a:pos x="0" y="65"/>
                </a:cxn>
                <a:cxn ang="0">
                  <a:pos x="0" y="0"/>
                </a:cxn>
                <a:cxn ang="0">
                  <a:pos x="26" y="0"/>
                </a:cxn>
                <a:cxn ang="0">
                  <a:pos x="26" y="65"/>
                </a:cxn>
              </a:cxnLst>
              <a:rect l="0" t="0" r="r" b="b"/>
              <a:pathLst>
                <a:path w="26" h="65">
                  <a:moveTo>
                    <a:pt x="0" y="65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26" y="65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97" name="Rectangle 853"/>
            <p:cNvSpPr>
              <a:spLocks noChangeArrowheads="1"/>
            </p:cNvSpPr>
            <p:nvPr/>
          </p:nvSpPr>
          <p:spPr bwMode="black">
            <a:xfrm>
              <a:off x="3856" y="2666"/>
              <a:ext cx="5" cy="12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98" name="Freeform 854"/>
            <p:cNvSpPr>
              <a:spLocks/>
            </p:cNvSpPr>
            <p:nvPr/>
          </p:nvSpPr>
          <p:spPr bwMode="black">
            <a:xfrm>
              <a:off x="3856" y="2666"/>
              <a:ext cx="5" cy="12"/>
            </a:xfrm>
            <a:custGeom>
              <a:avLst/>
              <a:gdLst/>
              <a:ahLst/>
              <a:cxnLst>
                <a:cxn ang="0">
                  <a:pos x="0" y="61"/>
                </a:cxn>
                <a:cxn ang="0">
                  <a:pos x="0" y="0"/>
                </a:cxn>
                <a:cxn ang="0">
                  <a:pos x="27" y="0"/>
                </a:cxn>
                <a:cxn ang="0">
                  <a:pos x="27" y="61"/>
                </a:cxn>
              </a:cxnLst>
              <a:rect l="0" t="0" r="r" b="b"/>
              <a:pathLst>
                <a:path w="27" h="61">
                  <a:moveTo>
                    <a:pt x="0" y="61"/>
                  </a:moveTo>
                  <a:lnTo>
                    <a:pt x="0" y="0"/>
                  </a:lnTo>
                  <a:lnTo>
                    <a:pt x="27" y="0"/>
                  </a:lnTo>
                  <a:lnTo>
                    <a:pt x="27" y="61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599" name="Rectangle 855"/>
            <p:cNvSpPr>
              <a:spLocks noChangeArrowheads="1"/>
            </p:cNvSpPr>
            <p:nvPr/>
          </p:nvSpPr>
          <p:spPr bwMode="black">
            <a:xfrm>
              <a:off x="3863" y="2666"/>
              <a:ext cx="5" cy="12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00" name="Freeform 856"/>
            <p:cNvSpPr>
              <a:spLocks/>
            </p:cNvSpPr>
            <p:nvPr/>
          </p:nvSpPr>
          <p:spPr bwMode="black">
            <a:xfrm>
              <a:off x="3863" y="2666"/>
              <a:ext cx="5" cy="12"/>
            </a:xfrm>
            <a:custGeom>
              <a:avLst/>
              <a:gdLst/>
              <a:ahLst/>
              <a:cxnLst>
                <a:cxn ang="0">
                  <a:pos x="0" y="59"/>
                </a:cxn>
                <a:cxn ang="0">
                  <a:pos x="0" y="0"/>
                </a:cxn>
                <a:cxn ang="0">
                  <a:pos x="26" y="0"/>
                </a:cxn>
                <a:cxn ang="0">
                  <a:pos x="26" y="59"/>
                </a:cxn>
              </a:cxnLst>
              <a:rect l="0" t="0" r="r" b="b"/>
              <a:pathLst>
                <a:path w="26" h="59">
                  <a:moveTo>
                    <a:pt x="0" y="59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26" y="59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01" name="Rectangle 857"/>
            <p:cNvSpPr>
              <a:spLocks noChangeArrowheads="1"/>
            </p:cNvSpPr>
            <p:nvPr/>
          </p:nvSpPr>
          <p:spPr bwMode="black">
            <a:xfrm>
              <a:off x="3869" y="2667"/>
              <a:ext cx="5" cy="1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02" name="Freeform 858"/>
            <p:cNvSpPr>
              <a:spLocks/>
            </p:cNvSpPr>
            <p:nvPr/>
          </p:nvSpPr>
          <p:spPr bwMode="black">
            <a:xfrm>
              <a:off x="3869" y="2667"/>
              <a:ext cx="5" cy="11"/>
            </a:xfrm>
            <a:custGeom>
              <a:avLst/>
              <a:gdLst/>
              <a:ahLst/>
              <a:cxnLst>
                <a:cxn ang="0">
                  <a:pos x="0" y="53"/>
                </a:cxn>
                <a:cxn ang="0">
                  <a:pos x="0" y="0"/>
                </a:cxn>
                <a:cxn ang="0">
                  <a:pos x="26" y="0"/>
                </a:cxn>
                <a:cxn ang="0">
                  <a:pos x="26" y="53"/>
                </a:cxn>
              </a:cxnLst>
              <a:rect l="0" t="0" r="r" b="b"/>
              <a:pathLst>
                <a:path w="26" h="53">
                  <a:moveTo>
                    <a:pt x="0" y="53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26" y="53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03" name="Rectangle 859"/>
            <p:cNvSpPr>
              <a:spLocks noChangeArrowheads="1"/>
            </p:cNvSpPr>
            <p:nvPr/>
          </p:nvSpPr>
          <p:spPr bwMode="black">
            <a:xfrm>
              <a:off x="3876" y="2668"/>
              <a:ext cx="5" cy="10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04" name="Freeform 860"/>
            <p:cNvSpPr>
              <a:spLocks/>
            </p:cNvSpPr>
            <p:nvPr/>
          </p:nvSpPr>
          <p:spPr bwMode="black">
            <a:xfrm>
              <a:off x="3876" y="2668"/>
              <a:ext cx="5" cy="10"/>
            </a:xfrm>
            <a:custGeom>
              <a:avLst/>
              <a:gdLst/>
              <a:ahLst/>
              <a:cxnLst>
                <a:cxn ang="0">
                  <a:pos x="0" y="47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47"/>
                </a:cxn>
              </a:cxnLst>
              <a:rect l="0" t="0" r="r" b="b"/>
              <a:pathLst>
                <a:path w="24" h="47">
                  <a:moveTo>
                    <a:pt x="0" y="47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47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05" name="Rectangle 861"/>
            <p:cNvSpPr>
              <a:spLocks noChangeArrowheads="1"/>
            </p:cNvSpPr>
            <p:nvPr/>
          </p:nvSpPr>
          <p:spPr bwMode="black">
            <a:xfrm>
              <a:off x="3883" y="2674"/>
              <a:ext cx="4" cy="4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06" name="Freeform 862"/>
            <p:cNvSpPr>
              <a:spLocks/>
            </p:cNvSpPr>
            <p:nvPr/>
          </p:nvSpPr>
          <p:spPr bwMode="black">
            <a:xfrm>
              <a:off x="3883" y="2674"/>
              <a:ext cx="4" cy="4"/>
            </a:xfrm>
            <a:custGeom>
              <a:avLst/>
              <a:gdLst/>
              <a:ahLst/>
              <a:cxnLst>
                <a:cxn ang="0">
                  <a:pos x="0" y="20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20"/>
                </a:cxn>
              </a:cxnLst>
              <a:rect l="0" t="0" r="r" b="b"/>
              <a:pathLst>
                <a:path w="24" h="20">
                  <a:moveTo>
                    <a:pt x="0" y="20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2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07" name="Rectangle 863"/>
            <p:cNvSpPr>
              <a:spLocks noChangeArrowheads="1"/>
            </p:cNvSpPr>
            <p:nvPr/>
          </p:nvSpPr>
          <p:spPr bwMode="black">
            <a:xfrm>
              <a:off x="3889" y="2674"/>
              <a:ext cx="5" cy="4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08" name="Freeform 864"/>
            <p:cNvSpPr>
              <a:spLocks/>
            </p:cNvSpPr>
            <p:nvPr/>
          </p:nvSpPr>
          <p:spPr bwMode="black">
            <a:xfrm>
              <a:off x="3889" y="2674"/>
              <a:ext cx="5" cy="4"/>
            </a:xfrm>
            <a:custGeom>
              <a:avLst/>
              <a:gdLst/>
              <a:ahLst/>
              <a:cxnLst>
                <a:cxn ang="0">
                  <a:pos x="0" y="17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17"/>
                </a:cxn>
              </a:cxnLst>
              <a:rect l="0" t="0" r="r" b="b"/>
              <a:pathLst>
                <a:path w="24" h="17">
                  <a:moveTo>
                    <a:pt x="0" y="17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17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09" name="Rectangle 865"/>
            <p:cNvSpPr>
              <a:spLocks noChangeArrowheads="1"/>
            </p:cNvSpPr>
            <p:nvPr/>
          </p:nvSpPr>
          <p:spPr bwMode="black">
            <a:xfrm>
              <a:off x="3896" y="2675"/>
              <a:ext cx="4" cy="3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10" name="Freeform 866"/>
            <p:cNvSpPr>
              <a:spLocks/>
            </p:cNvSpPr>
            <p:nvPr/>
          </p:nvSpPr>
          <p:spPr bwMode="black">
            <a:xfrm>
              <a:off x="3896" y="2675"/>
              <a:ext cx="4" cy="3"/>
            </a:xfrm>
            <a:custGeom>
              <a:avLst/>
              <a:gdLst/>
              <a:ahLst/>
              <a:cxnLst>
                <a:cxn ang="0">
                  <a:pos x="0" y="14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14"/>
                </a:cxn>
              </a:cxnLst>
              <a:rect l="0" t="0" r="r" b="b"/>
              <a:pathLst>
                <a:path w="24" h="14">
                  <a:moveTo>
                    <a:pt x="0" y="14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14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11" name="Rectangle 867"/>
            <p:cNvSpPr>
              <a:spLocks noChangeArrowheads="1"/>
            </p:cNvSpPr>
            <p:nvPr/>
          </p:nvSpPr>
          <p:spPr bwMode="black">
            <a:xfrm>
              <a:off x="3902" y="2676"/>
              <a:ext cx="5" cy="2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12" name="Freeform 868"/>
            <p:cNvSpPr>
              <a:spLocks/>
            </p:cNvSpPr>
            <p:nvPr/>
          </p:nvSpPr>
          <p:spPr bwMode="black">
            <a:xfrm>
              <a:off x="3902" y="2676"/>
              <a:ext cx="5" cy="2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24" y="8"/>
                </a:cxn>
              </a:cxnLst>
              <a:rect l="0" t="0" r="r" b="b"/>
              <a:pathLst>
                <a:path w="24" h="8">
                  <a:moveTo>
                    <a:pt x="0" y="8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8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13" name="Rectangle 869"/>
            <p:cNvSpPr>
              <a:spLocks noChangeArrowheads="1"/>
            </p:cNvSpPr>
            <p:nvPr/>
          </p:nvSpPr>
          <p:spPr bwMode="black">
            <a:xfrm>
              <a:off x="3908" y="2679"/>
              <a:ext cx="5" cy="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14" name="Freeform 870"/>
            <p:cNvSpPr>
              <a:spLocks/>
            </p:cNvSpPr>
            <p:nvPr/>
          </p:nvSpPr>
          <p:spPr bwMode="black">
            <a:xfrm>
              <a:off x="3908" y="2679"/>
              <a:ext cx="5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24" y="2"/>
                </a:cxn>
                <a:cxn ang="0">
                  <a:pos x="24" y="0"/>
                </a:cxn>
              </a:cxnLst>
              <a:rect l="0" t="0" r="r" b="b"/>
              <a:pathLst>
                <a:path w="24" h="2">
                  <a:moveTo>
                    <a:pt x="0" y="0"/>
                  </a:moveTo>
                  <a:lnTo>
                    <a:pt x="0" y="2"/>
                  </a:lnTo>
                  <a:lnTo>
                    <a:pt x="24" y="2"/>
                  </a:lnTo>
                  <a:lnTo>
                    <a:pt x="24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15" name="Rectangle 871"/>
            <p:cNvSpPr>
              <a:spLocks noChangeArrowheads="1"/>
            </p:cNvSpPr>
            <p:nvPr/>
          </p:nvSpPr>
          <p:spPr bwMode="black">
            <a:xfrm>
              <a:off x="3915" y="2679"/>
              <a:ext cx="5" cy="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16" name="Freeform 872"/>
            <p:cNvSpPr>
              <a:spLocks/>
            </p:cNvSpPr>
            <p:nvPr/>
          </p:nvSpPr>
          <p:spPr bwMode="black">
            <a:xfrm>
              <a:off x="3915" y="2679"/>
              <a:ext cx="5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24" y="2"/>
                </a:cxn>
                <a:cxn ang="0">
                  <a:pos x="24" y="0"/>
                </a:cxn>
              </a:cxnLst>
              <a:rect l="0" t="0" r="r" b="b"/>
              <a:pathLst>
                <a:path w="24" h="2">
                  <a:moveTo>
                    <a:pt x="0" y="0"/>
                  </a:moveTo>
                  <a:lnTo>
                    <a:pt x="0" y="2"/>
                  </a:lnTo>
                  <a:lnTo>
                    <a:pt x="24" y="2"/>
                  </a:lnTo>
                  <a:lnTo>
                    <a:pt x="24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17" name="Rectangle 873"/>
            <p:cNvSpPr>
              <a:spLocks noChangeArrowheads="1"/>
            </p:cNvSpPr>
            <p:nvPr/>
          </p:nvSpPr>
          <p:spPr bwMode="black">
            <a:xfrm>
              <a:off x="3921" y="2679"/>
              <a:ext cx="5" cy="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18" name="Freeform 874"/>
            <p:cNvSpPr>
              <a:spLocks/>
            </p:cNvSpPr>
            <p:nvPr/>
          </p:nvSpPr>
          <p:spPr bwMode="black">
            <a:xfrm>
              <a:off x="3921" y="2679"/>
              <a:ext cx="5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"/>
                </a:cxn>
                <a:cxn ang="0">
                  <a:pos x="24" y="3"/>
                </a:cxn>
                <a:cxn ang="0">
                  <a:pos x="24" y="0"/>
                </a:cxn>
              </a:cxnLst>
              <a:rect l="0" t="0" r="r" b="b"/>
              <a:pathLst>
                <a:path w="24" h="3">
                  <a:moveTo>
                    <a:pt x="0" y="0"/>
                  </a:moveTo>
                  <a:lnTo>
                    <a:pt x="0" y="3"/>
                  </a:lnTo>
                  <a:lnTo>
                    <a:pt x="24" y="3"/>
                  </a:lnTo>
                  <a:lnTo>
                    <a:pt x="24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19" name="Rectangle 875"/>
            <p:cNvSpPr>
              <a:spLocks noChangeArrowheads="1"/>
            </p:cNvSpPr>
            <p:nvPr/>
          </p:nvSpPr>
          <p:spPr bwMode="black">
            <a:xfrm>
              <a:off x="3928" y="2679"/>
              <a:ext cx="5" cy="2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20" name="Freeform 876"/>
            <p:cNvSpPr>
              <a:spLocks/>
            </p:cNvSpPr>
            <p:nvPr/>
          </p:nvSpPr>
          <p:spPr bwMode="black">
            <a:xfrm>
              <a:off x="3928" y="2679"/>
              <a:ext cx="5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3" y="12"/>
                </a:cxn>
                <a:cxn ang="0">
                  <a:pos x="23" y="0"/>
                </a:cxn>
              </a:cxnLst>
              <a:rect l="0" t="0" r="r" b="b"/>
              <a:pathLst>
                <a:path w="23" h="12">
                  <a:moveTo>
                    <a:pt x="0" y="0"/>
                  </a:moveTo>
                  <a:lnTo>
                    <a:pt x="0" y="12"/>
                  </a:lnTo>
                  <a:lnTo>
                    <a:pt x="23" y="12"/>
                  </a:lnTo>
                  <a:lnTo>
                    <a:pt x="23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21" name="Rectangle 877"/>
            <p:cNvSpPr>
              <a:spLocks noChangeArrowheads="1"/>
            </p:cNvSpPr>
            <p:nvPr/>
          </p:nvSpPr>
          <p:spPr bwMode="black">
            <a:xfrm>
              <a:off x="3935" y="2679"/>
              <a:ext cx="4" cy="2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22" name="Freeform 878"/>
            <p:cNvSpPr>
              <a:spLocks/>
            </p:cNvSpPr>
            <p:nvPr/>
          </p:nvSpPr>
          <p:spPr bwMode="black">
            <a:xfrm>
              <a:off x="3935" y="2679"/>
              <a:ext cx="4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2" y="12"/>
                </a:cxn>
                <a:cxn ang="0">
                  <a:pos x="22" y="0"/>
                </a:cxn>
              </a:cxnLst>
              <a:rect l="0" t="0" r="r" b="b"/>
              <a:pathLst>
                <a:path w="22" h="12">
                  <a:moveTo>
                    <a:pt x="0" y="0"/>
                  </a:moveTo>
                  <a:lnTo>
                    <a:pt x="0" y="12"/>
                  </a:lnTo>
                  <a:lnTo>
                    <a:pt x="22" y="12"/>
                  </a:lnTo>
                  <a:lnTo>
                    <a:pt x="22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23" name="Rectangle 879"/>
            <p:cNvSpPr>
              <a:spLocks noChangeArrowheads="1"/>
            </p:cNvSpPr>
            <p:nvPr/>
          </p:nvSpPr>
          <p:spPr bwMode="black">
            <a:xfrm>
              <a:off x="3941" y="2679"/>
              <a:ext cx="5" cy="2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24" name="Freeform 880"/>
            <p:cNvSpPr>
              <a:spLocks/>
            </p:cNvSpPr>
            <p:nvPr/>
          </p:nvSpPr>
          <p:spPr bwMode="black">
            <a:xfrm>
              <a:off x="3941" y="2679"/>
              <a:ext cx="5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4" y="12"/>
                </a:cxn>
                <a:cxn ang="0">
                  <a:pos x="24" y="0"/>
                </a:cxn>
              </a:cxnLst>
              <a:rect l="0" t="0" r="r" b="b"/>
              <a:pathLst>
                <a:path w="24" h="12">
                  <a:moveTo>
                    <a:pt x="0" y="0"/>
                  </a:moveTo>
                  <a:lnTo>
                    <a:pt x="0" y="12"/>
                  </a:lnTo>
                  <a:lnTo>
                    <a:pt x="24" y="12"/>
                  </a:lnTo>
                  <a:lnTo>
                    <a:pt x="24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25" name="Rectangle 881"/>
            <p:cNvSpPr>
              <a:spLocks noChangeArrowheads="1"/>
            </p:cNvSpPr>
            <p:nvPr/>
          </p:nvSpPr>
          <p:spPr bwMode="black">
            <a:xfrm>
              <a:off x="3947" y="2679"/>
              <a:ext cx="6" cy="3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26" name="Freeform 882"/>
            <p:cNvSpPr>
              <a:spLocks/>
            </p:cNvSpPr>
            <p:nvPr/>
          </p:nvSpPr>
          <p:spPr bwMode="black">
            <a:xfrm>
              <a:off x="3947" y="2679"/>
              <a:ext cx="6" cy="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5"/>
                </a:cxn>
                <a:cxn ang="0">
                  <a:pos x="27" y="15"/>
                </a:cxn>
                <a:cxn ang="0">
                  <a:pos x="27" y="0"/>
                </a:cxn>
              </a:cxnLst>
              <a:rect l="0" t="0" r="r" b="b"/>
              <a:pathLst>
                <a:path w="27" h="15">
                  <a:moveTo>
                    <a:pt x="0" y="0"/>
                  </a:moveTo>
                  <a:lnTo>
                    <a:pt x="0" y="15"/>
                  </a:lnTo>
                  <a:lnTo>
                    <a:pt x="27" y="15"/>
                  </a:lnTo>
                  <a:lnTo>
                    <a:pt x="27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27" name="Rectangle 883"/>
            <p:cNvSpPr>
              <a:spLocks noChangeArrowheads="1"/>
            </p:cNvSpPr>
            <p:nvPr/>
          </p:nvSpPr>
          <p:spPr bwMode="black">
            <a:xfrm>
              <a:off x="3954" y="2679"/>
              <a:ext cx="5" cy="4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28" name="Freeform 884"/>
            <p:cNvSpPr>
              <a:spLocks/>
            </p:cNvSpPr>
            <p:nvPr/>
          </p:nvSpPr>
          <p:spPr bwMode="black">
            <a:xfrm>
              <a:off x="3954" y="2679"/>
              <a:ext cx="5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27" y="20"/>
                </a:cxn>
                <a:cxn ang="0">
                  <a:pos x="27" y="0"/>
                </a:cxn>
              </a:cxnLst>
              <a:rect l="0" t="0" r="r" b="b"/>
              <a:pathLst>
                <a:path w="27" h="20">
                  <a:moveTo>
                    <a:pt x="0" y="0"/>
                  </a:moveTo>
                  <a:lnTo>
                    <a:pt x="0" y="20"/>
                  </a:lnTo>
                  <a:lnTo>
                    <a:pt x="27" y="20"/>
                  </a:lnTo>
                  <a:lnTo>
                    <a:pt x="27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29" name="Rectangle 885"/>
            <p:cNvSpPr>
              <a:spLocks noChangeArrowheads="1"/>
            </p:cNvSpPr>
            <p:nvPr/>
          </p:nvSpPr>
          <p:spPr bwMode="black">
            <a:xfrm>
              <a:off x="3960" y="2679"/>
              <a:ext cx="6" cy="5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30" name="Freeform 886"/>
            <p:cNvSpPr>
              <a:spLocks/>
            </p:cNvSpPr>
            <p:nvPr/>
          </p:nvSpPr>
          <p:spPr bwMode="black">
            <a:xfrm>
              <a:off x="3960" y="2679"/>
              <a:ext cx="6" cy="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4"/>
                </a:cxn>
                <a:cxn ang="0">
                  <a:pos x="26" y="24"/>
                </a:cxn>
                <a:cxn ang="0">
                  <a:pos x="26" y="0"/>
                </a:cxn>
              </a:cxnLst>
              <a:rect l="0" t="0" r="r" b="b"/>
              <a:pathLst>
                <a:path w="26" h="24">
                  <a:moveTo>
                    <a:pt x="0" y="0"/>
                  </a:moveTo>
                  <a:lnTo>
                    <a:pt x="0" y="24"/>
                  </a:lnTo>
                  <a:lnTo>
                    <a:pt x="26" y="24"/>
                  </a:lnTo>
                  <a:lnTo>
                    <a:pt x="26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31" name="Rectangle 887"/>
            <p:cNvSpPr>
              <a:spLocks noChangeArrowheads="1"/>
            </p:cNvSpPr>
            <p:nvPr/>
          </p:nvSpPr>
          <p:spPr bwMode="black">
            <a:xfrm>
              <a:off x="3967" y="2679"/>
              <a:ext cx="5" cy="5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32" name="Freeform 888"/>
            <p:cNvSpPr>
              <a:spLocks/>
            </p:cNvSpPr>
            <p:nvPr/>
          </p:nvSpPr>
          <p:spPr bwMode="black">
            <a:xfrm>
              <a:off x="3967" y="2679"/>
              <a:ext cx="5" cy="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4"/>
                </a:cxn>
                <a:cxn ang="0">
                  <a:pos x="26" y="24"/>
                </a:cxn>
                <a:cxn ang="0">
                  <a:pos x="26" y="0"/>
                </a:cxn>
              </a:cxnLst>
              <a:rect l="0" t="0" r="r" b="b"/>
              <a:pathLst>
                <a:path w="26" h="24">
                  <a:moveTo>
                    <a:pt x="0" y="0"/>
                  </a:moveTo>
                  <a:lnTo>
                    <a:pt x="0" y="24"/>
                  </a:lnTo>
                  <a:lnTo>
                    <a:pt x="26" y="24"/>
                  </a:lnTo>
                  <a:lnTo>
                    <a:pt x="26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33" name="Rectangle 889"/>
            <p:cNvSpPr>
              <a:spLocks noChangeArrowheads="1"/>
            </p:cNvSpPr>
            <p:nvPr/>
          </p:nvSpPr>
          <p:spPr bwMode="black">
            <a:xfrm>
              <a:off x="3973" y="2679"/>
              <a:ext cx="6" cy="7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34" name="Freeform 890"/>
            <p:cNvSpPr>
              <a:spLocks/>
            </p:cNvSpPr>
            <p:nvPr/>
          </p:nvSpPr>
          <p:spPr bwMode="black">
            <a:xfrm>
              <a:off x="3973" y="2679"/>
              <a:ext cx="6" cy="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6"/>
                </a:cxn>
                <a:cxn ang="0">
                  <a:pos x="27" y="36"/>
                </a:cxn>
                <a:cxn ang="0">
                  <a:pos x="27" y="0"/>
                </a:cxn>
              </a:cxnLst>
              <a:rect l="0" t="0" r="r" b="b"/>
              <a:pathLst>
                <a:path w="27" h="36">
                  <a:moveTo>
                    <a:pt x="0" y="0"/>
                  </a:moveTo>
                  <a:lnTo>
                    <a:pt x="0" y="36"/>
                  </a:lnTo>
                  <a:lnTo>
                    <a:pt x="27" y="36"/>
                  </a:lnTo>
                  <a:lnTo>
                    <a:pt x="27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35" name="Rectangle 891"/>
            <p:cNvSpPr>
              <a:spLocks noChangeArrowheads="1"/>
            </p:cNvSpPr>
            <p:nvPr/>
          </p:nvSpPr>
          <p:spPr bwMode="black">
            <a:xfrm>
              <a:off x="3980" y="2679"/>
              <a:ext cx="5" cy="8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36" name="Freeform 892"/>
            <p:cNvSpPr>
              <a:spLocks/>
            </p:cNvSpPr>
            <p:nvPr/>
          </p:nvSpPr>
          <p:spPr bwMode="black">
            <a:xfrm>
              <a:off x="3980" y="2679"/>
              <a:ext cx="5" cy="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2"/>
                </a:cxn>
                <a:cxn ang="0">
                  <a:pos x="23" y="42"/>
                </a:cxn>
                <a:cxn ang="0">
                  <a:pos x="23" y="0"/>
                </a:cxn>
              </a:cxnLst>
              <a:rect l="0" t="0" r="r" b="b"/>
              <a:pathLst>
                <a:path w="23" h="42">
                  <a:moveTo>
                    <a:pt x="0" y="0"/>
                  </a:moveTo>
                  <a:lnTo>
                    <a:pt x="0" y="42"/>
                  </a:lnTo>
                  <a:lnTo>
                    <a:pt x="23" y="42"/>
                  </a:lnTo>
                  <a:lnTo>
                    <a:pt x="23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37" name="Rectangle 893"/>
            <p:cNvSpPr>
              <a:spLocks noChangeArrowheads="1"/>
            </p:cNvSpPr>
            <p:nvPr/>
          </p:nvSpPr>
          <p:spPr bwMode="black">
            <a:xfrm>
              <a:off x="3987" y="2679"/>
              <a:ext cx="5" cy="8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38" name="Freeform 894"/>
            <p:cNvSpPr>
              <a:spLocks/>
            </p:cNvSpPr>
            <p:nvPr/>
          </p:nvSpPr>
          <p:spPr bwMode="black">
            <a:xfrm>
              <a:off x="3987" y="2679"/>
              <a:ext cx="5" cy="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2"/>
                </a:cxn>
                <a:cxn ang="0">
                  <a:pos x="24" y="42"/>
                </a:cxn>
                <a:cxn ang="0">
                  <a:pos x="24" y="0"/>
                </a:cxn>
              </a:cxnLst>
              <a:rect l="0" t="0" r="r" b="b"/>
              <a:pathLst>
                <a:path w="24" h="42">
                  <a:moveTo>
                    <a:pt x="0" y="0"/>
                  </a:moveTo>
                  <a:lnTo>
                    <a:pt x="0" y="42"/>
                  </a:lnTo>
                  <a:lnTo>
                    <a:pt x="24" y="42"/>
                  </a:lnTo>
                  <a:lnTo>
                    <a:pt x="24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39" name="Rectangle 895"/>
            <p:cNvSpPr>
              <a:spLocks noChangeArrowheads="1"/>
            </p:cNvSpPr>
            <p:nvPr/>
          </p:nvSpPr>
          <p:spPr bwMode="black">
            <a:xfrm>
              <a:off x="3993" y="2679"/>
              <a:ext cx="5" cy="9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40" name="Freeform 896"/>
            <p:cNvSpPr>
              <a:spLocks/>
            </p:cNvSpPr>
            <p:nvPr/>
          </p:nvSpPr>
          <p:spPr bwMode="black">
            <a:xfrm>
              <a:off x="3993" y="2679"/>
              <a:ext cx="5" cy="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4"/>
                </a:cxn>
                <a:cxn ang="0">
                  <a:pos x="24" y="44"/>
                </a:cxn>
                <a:cxn ang="0">
                  <a:pos x="24" y="0"/>
                </a:cxn>
              </a:cxnLst>
              <a:rect l="0" t="0" r="r" b="b"/>
              <a:pathLst>
                <a:path w="24" h="44">
                  <a:moveTo>
                    <a:pt x="0" y="0"/>
                  </a:moveTo>
                  <a:lnTo>
                    <a:pt x="0" y="44"/>
                  </a:lnTo>
                  <a:lnTo>
                    <a:pt x="24" y="44"/>
                  </a:lnTo>
                  <a:lnTo>
                    <a:pt x="24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41" name="Rectangle 897"/>
            <p:cNvSpPr>
              <a:spLocks noChangeArrowheads="1"/>
            </p:cNvSpPr>
            <p:nvPr/>
          </p:nvSpPr>
          <p:spPr bwMode="black">
            <a:xfrm>
              <a:off x="4000" y="2679"/>
              <a:ext cx="5" cy="1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42" name="Freeform 898"/>
            <p:cNvSpPr>
              <a:spLocks/>
            </p:cNvSpPr>
            <p:nvPr/>
          </p:nvSpPr>
          <p:spPr bwMode="black">
            <a:xfrm>
              <a:off x="4000" y="2679"/>
              <a:ext cx="5" cy="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54"/>
                </a:cxn>
                <a:cxn ang="0">
                  <a:pos x="24" y="54"/>
                </a:cxn>
                <a:cxn ang="0">
                  <a:pos x="24" y="0"/>
                </a:cxn>
              </a:cxnLst>
              <a:rect l="0" t="0" r="r" b="b"/>
              <a:pathLst>
                <a:path w="24" h="54">
                  <a:moveTo>
                    <a:pt x="0" y="0"/>
                  </a:moveTo>
                  <a:lnTo>
                    <a:pt x="0" y="54"/>
                  </a:lnTo>
                  <a:lnTo>
                    <a:pt x="24" y="54"/>
                  </a:lnTo>
                  <a:lnTo>
                    <a:pt x="24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43" name="Rectangle 899"/>
            <p:cNvSpPr>
              <a:spLocks noChangeArrowheads="1"/>
            </p:cNvSpPr>
            <p:nvPr/>
          </p:nvSpPr>
          <p:spPr bwMode="black">
            <a:xfrm>
              <a:off x="4006" y="2679"/>
              <a:ext cx="5" cy="13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44" name="Freeform 900"/>
            <p:cNvSpPr>
              <a:spLocks/>
            </p:cNvSpPr>
            <p:nvPr/>
          </p:nvSpPr>
          <p:spPr bwMode="black">
            <a:xfrm>
              <a:off x="4006" y="2679"/>
              <a:ext cx="5" cy="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6"/>
                </a:cxn>
                <a:cxn ang="0">
                  <a:pos x="24" y="66"/>
                </a:cxn>
                <a:cxn ang="0">
                  <a:pos x="24" y="0"/>
                </a:cxn>
              </a:cxnLst>
              <a:rect l="0" t="0" r="r" b="b"/>
              <a:pathLst>
                <a:path w="24" h="66">
                  <a:moveTo>
                    <a:pt x="0" y="0"/>
                  </a:moveTo>
                  <a:lnTo>
                    <a:pt x="0" y="66"/>
                  </a:lnTo>
                  <a:lnTo>
                    <a:pt x="24" y="66"/>
                  </a:lnTo>
                  <a:lnTo>
                    <a:pt x="24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45" name="Rectangle 901"/>
            <p:cNvSpPr>
              <a:spLocks noChangeArrowheads="1"/>
            </p:cNvSpPr>
            <p:nvPr/>
          </p:nvSpPr>
          <p:spPr bwMode="black">
            <a:xfrm>
              <a:off x="4013" y="2679"/>
              <a:ext cx="5" cy="14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46" name="Freeform 902"/>
            <p:cNvSpPr>
              <a:spLocks/>
            </p:cNvSpPr>
            <p:nvPr/>
          </p:nvSpPr>
          <p:spPr bwMode="black">
            <a:xfrm>
              <a:off x="4013" y="2679"/>
              <a:ext cx="5" cy="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8"/>
                </a:cxn>
                <a:cxn ang="0">
                  <a:pos x="24" y="68"/>
                </a:cxn>
                <a:cxn ang="0">
                  <a:pos x="24" y="0"/>
                </a:cxn>
              </a:cxnLst>
              <a:rect l="0" t="0" r="r" b="b"/>
              <a:pathLst>
                <a:path w="24" h="68">
                  <a:moveTo>
                    <a:pt x="0" y="0"/>
                  </a:moveTo>
                  <a:lnTo>
                    <a:pt x="0" y="68"/>
                  </a:lnTo>
                  <a:lnTo>
                    <a:pt x="24" y="68"/>
                  </a:lnTo>
                  <a:lnTo>
                    <a:pt x="24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47" name="Rectangle 903"/>
            <p:cNvSpPr>
              <a:spLocks noChangeArrowheads="1"/>
            </p:cNvSpPr>
            <p:nvPr/>
          </p:nvSpPr>
          <p:spPr bwMode="black">
            <a:xfrm>
              <a:off x="4019" y="2679"/>
              <a:ext cx="5" cy="14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48" name="Freeform 904"/>
            <p:cNvSpPr>
              <a:spLocks/>
            </p:cNvSpPr>
            <p:nvPr/>
          </p:nvSpPr>
          <p:spPr bwMode="black">
            <a:xfrm>
              <a:off x="4019" y="2679"/>
              <a:ext cx="5" cy="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8"/>
                </a:cxn>
                <a:cxn ang="0">
                  <a:pos x="24" y="68"/>
                </a:cxn>
                <a:cxn ang="0">
                  <a:pos x="24" y="0"/>
                </a:cxn>
              </a:cxnLst>
              <a:rect l="0" t="0" r="r" b="b"/>
              <a:pathLst>
                <a:path w="24" h="68">
                  <a:moveTo>
                    <a:pt x="0" y="0"/>
                  </a:moveTo>
                  <a:lnTo>
                    <a:pt x="0" y="68"/>
                  </a:lnTo>
                  <a:lnTo>
                    <a:pt x="24" y="68"/>
                  </a:lnTo>
                  <a:lnTo>
                    <a:pt x="24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49" name="Rectangle 905"/>
            <p:cNvSpPr>
              <a:spLocks noChangeArrowheads="1"/>
            </p:cNvSpPr>
            <p:nvPr/>
          </p:nvSpPr>
          <p:spPr bwMode="black">
            <a:xfrm>
              <a:off x="4026" y="2679"/>
              <a:ext cx="4" cy="15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50" name="Freeform 906"/>
            <p:cNvSpPr>
              <a:spLocks/>
            </p:cNvSpPr>
            <p:nvPr/>
          </p:nvSpPr>
          <p:spPr bwMode="black">
            <a:xfrm>
              <a:off x="4026" y="2679"/>
              <a:ext cx="4" cy="1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7"/>
                </a:cxn>
                <a:cxn ang="0">
                  <a:pos x="24" y="77"/>
                </a:cxn>
                <a:cxn ang="0">
                  <a:pos x="24" y="0"/>
                </a:cxn>
              </a:cxnLst>
              <a:rect l="0" t="0" r="r" b="b"/>
              <a:pathLst>
                <a:path w="24" h="77">
                  <a:moveTo>
                    <a:pt x="0" y="0"/>
                  </a:moveTo>
                  <a:lnTo>
                    <a:pt x="0" y="77"/>
                  </a:lnTo>
                  <a:lnTo>
                    <a:pt x="24" y="77"/>
                  </a:lnTo>
                  <a:lnTo>
                    <a:pt x="24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51" name="Rectangle 907"/>
            <p:cNvSpPr>
              <a:spLocks noChangeArrowheads="1"/>
            </p:cNvSpPr>
            <p:nvPr/>
          </p:nvSpPr>
          <p:spPr bwMode="black">
            <a:xfrm>
              <a:off x="4032" y="2679"/>
              <a:ext cx="5" cy="15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52" name="Freeform 908"/>
            <p:cNvSpPr>
              <a:spLocks/>
            </p:cNvSpPr>
            <p:nvPr/>
          </p:nvSpPr>
          <p:spPr bwMode="black">
            <a:xfrm>
              <a:off x="4032" y="2679"/>
              <a:ext cx="5" cy="1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7"/>
                </a:cxn>
                <a:cxn ang="0">
                  <a:pos x="22" y="77"/>
                </a:cxn>
                <a:cxn ang="0">
                  <a:pos x="22" y="0"/>
                </a:cxn>
              </a:cxnLst>
              <a:rect l="0" t="0" r="r" b="b"/>
              <a:pathLst>
                <a:path w="22" h="77">
                  <a:moveTo>
                    <a:pt x="0" y="0"/>
                  </a:moveTo>
                  <a:lnTo>
                    <a:pt x="0" y="77"/>
                  </a:lnTo>
                  <a:lnTo>
                    <a:pt x="22" y="77"/>
                  </a:lnTo>
                  <a:lnTo>
                    <a:pt x="22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53" name="Rectangle 909"/>
            <p:cNvSpPr>
              <a:spLocks noChangeArrowheads="1"/>
            </p:cNvSpPr>
            <p:nvPr/>
          </p:nvSpPr>
          <p:spPr bwMode="black">
            <a:xfrm>
              <a:off x="4039" y="2679"/>
              <a:ext cx="4" cy="17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54" name="Freeform 910"/>
            <p:cNvSpPr>
              <a:spLocks/>
            </p:cNvSpPr>
            <p:nvPr/>
          </p:nvSpPr>
          <p:spPr bwMode="black">
            <a:xfrm>
              <a:off x="4039" y="2679"/>
              <a:ext cx="4" cy="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3"/>
                </a:cxn>
                <a:cxn ang="0">
                  <a:pos x="23" y="83"/>
                </a:cxn>
                <a:cxn ang="0">
                  <a:pos x="23" y="0"/>
                </a:cxn>
              </a:cxnLst>
              <a:rect l="0" t="0" r="r" b="b"/>
              <a:pathLst>
                <a:path w="23" h="83">
                  <a:moveTo>
                    <a:pt x="0" y="0"/>
                  </a:moveTo>
                  <a:lnTo>
                    <a:pt x="0" y="83"/>
                  </a:lnTo>
                  <a:lnTo>
                    <a:pt x="23" y="83"/>
                  </a:lnTo>
                  <a:lnTo>
                    <a:pt x="23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55" name="Rectangle 911"/>
            <p:cNvSpPr>
              <a:spLocks noChangeArrowheads="1"/>
            </p:cNvSpPr>
            <p:nvPr/>
          </p:nvSpPr>
          <p:spPr bwMode="black">
            <a:xfrm>
              <a:off x="4045" y="2679"/>
              <a:ext cx="5" cy="17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56" name="Freeform 912"/>
            <p:cNvSpPr>
              <a:spLocks/>
            </p:cNvSpPr>
            <p:nvPr/>
          </p:nvSpPr>
          <p:spPr bwMode="black">
            <a:xfrm>
              <a:off x="4045" y="2679"/>
              <a:ext cx="5" cy="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3"/>
                </a:cxn>
                <a:cxn ang="0">
                  <a:pos x="23" y="83"/>
                </a:cxn>
                <a:cxn ang="0">
                  <a:pos x="23" y="0"/>
                </a:cxn>
              </a:cxnLst>
              <a:rect l="0" t="0" r="r" b="b"/>
              <a:pathLst>
                <a:path w="23" h="83">
                  <a:moveTo>
                    <a:pt x="0" y="0"/>
                  </a:moveTo>
                  <a:lnTo>
                    <a:pt x="0" y="83"/>
                  </a:lnTo>
                  <a:lnTo>
                    <a:pt x="23" y="83"/>
                  </a:lnTo>
                  <a:lnTo>
                    <a:pt x="23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57" name="Rectangle 913"/>
            <p:cNvSpPr>
              <a:spLocks noChangeArrowheads="1"/>
            </p:cNvSpPr>
            <p:nvPr/>
          </p:nvSpPr>
          <p:spPr bwMode="black">
            <a:xfrm>
              <a:off x="4052" y="2679"/>
              <a:ext cx="5" cy="19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58" name="Freeform 914"/>
            <p:cNvSpPr>
              <a:spLocks/>
            </p:cNvSpPr>
            <p:nvPr/>
          </p:nvSpPr>
          <p:spPr bwMode="black">
            <a:xfrm>
              <a:off x="4052" y="2679"/>
              <a:ext cx="5" cy="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4"/>
                </a:cxn>
                <a:cxn ang="0">
                  <a:pos x="26" y="94"/>
                </a:cxn>
                <a:cxn ang="0">
                  <a:pos x="26" y="0"/>
                </a:cxn>
              </a:cxnLst>
              <a:rect l="0" t="0" r="r" b="b"/>
              <a:pathLst>
                <a:path w="26" h="94">
                  <a:moveTo>
                    <a:pt x="0" y="0"/>
                  </a:moveTo>
                  <a:lnTo>
                    <a:pt x="0" y="94"/>
                  </a:lnTo>
                  <a:lnTo>
                    <a:pt x="26" y="94"/>
                  </a:lnTo>
                  <a:lnTo>
                    <a:pt x="26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59" name="Rectangle 915"/>
            <p:cNvSpPr>
              <a:spLocks noChangeArrowheads="1"/>
            </p:cNvSpPr>
            <p:nvPr/>
          </p:nvSpPr>
          <p:spPr bwMode="black">
            <a:xfrm>
              <a:off x="4058" y="2679"/>
              <a:ext cx="5" cy="19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60" name="Freeform 916"/>
            <p:cNvSpPr>
              <a:spLocks/>
            </p:cNvSpPr>
            <p:nvPr/>
          </p:nvSpPr>
          <p:spPr bwMode="black">
            <a:xfrm>
              <a:off x="4058" y="2679"/>
              <a:ext cx="5" cy="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4"/>
                </a:cxn>
                <a:cxn ang="0">
                  <a:pos x="26" y="94"/>
                </a:cxn>
                <a:cxn ang="0">
                  <a:pos x="26" y="0"/>
                </a:cxn>
              </a:cxnLst>
              <a:rect l="0" t="0" r="r" b="b"/>
              <a:pathLst>
                <a:path w="26" h="94">
                  <a:moveTo>
                    <a:pt x="0" y="0"/>
                  </a:moveTo>
                  <a:lnTo>
                    <a:pt x="0" y="94"/>
                  </a:lnTo>
                  <a:lnTo>
                    <a:pt x="26" y="94"/>
                  </a:lnTo>
                  <a:lnTo>
                    <a:pt x="26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61" name="Rectangle 917"/>
            <p:cNvSpPr>
              <a:spLocks noChangeArrowheads="1"/>
            </p:cNvSpPr>
            <p:nvPr/>
          </p:nvSpPr>
          <p:spPr bwMode="black">
            <a:xfrm>
              <a:off x="4065" y="2679"/>
              <a:ext cx="5" cy="20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62" name="Freeform 918"/>
            <p:cNvSpPr>
              <a:spLocks/>
            </p:cNvSpPr>
            <p:nvPr/>
          </p:nvSpPr>
          <p:spPr bwMode="black">
            <a:xfrm>
              <a:off x="4065" y="2679"/>
              <a:ext cx="5" cy="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8"/>
                </a:cxn>
                <a:cxn ang="0">
                  <a:pos x="26" y="98"/>
                </a:cxn>
                <a:cxn ang="0">
                  <a:pos x="26" y="0"/>
                </a:cxn>
              </a:cxnLst>
              <a:rect l="0" t="0" r="r" b="b"/>
              <a:pathLst>
                <a:path w="26" h="98">
                  <a:moveTo>
                    <a:pt x="0" y="0"/>
                  </a:moveTo>
                  <a:lnTo>
                    <a:pt x="0" y="98"/>
                  </a:lnTo>
                  <a:lnTo>
                    <a:pt x="26" y="98"/>
                  </a:lnTo>
                  <a:lnTo>
                    <a:pt x="26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63" name="Rectangle 919"/>
            <p:cNvSpPr>
              <a:spLocks noChangeArrowheads="1"/>
            </p:cNvSpPr>
            <p:nvPr/>
          </p:nvSpPr>
          <p:spPr bwMode="black">
            <a:xfrm>
              <a:off x="4071" y="2679"/>
              <a:ext cx="5" cy="20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64" name="Freeform 920"/>
            <p:cNvSpPr>
              <a:spLocks/>
            </p:cNvSpPr>
            <p:nvPr/>
          </p:nvSpPr>
          <p:spPr bwMode="black">
            <a:xfrm>
              <a:off x="4071" y="2679"/>
              <a:ext cx="5" cy="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00"/>
                </a:cxn>
                <a:cxn ang="0">
                  <a:pos x="27" y="100"/>
                </a:cxn>
                <a:cxn ang="0">
                  <a:pos x="27" y="0"/>
                </a:cxn>
              </a:cxnLst>
              <a:rect l="0" t="0" r="r" b="b"/>
              <a:pathLst>
                <a:path w="27" h="100">
                  <a:moveTo>
                    <a:pt x="0" y="0"/>
                  </a:moveTo>
                  <a:lnTo>
                    <a:pt x="0" y="100"/>
                  </a:lnTo>
                  <a:lnTo>
                    <a:pt x="27" y="100"/>
                  </a:lnTo>
                  <a:lnTo>
                    <a:pt x="27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65" name="Rectangle 921"/>
            <p:cNvSpPr>
              <a:spLocks noChangeArrowheads="1"/>
            </p:cNvSpPr>
            <p:nvPr/>
          </p:nvSpPr>
          <p:spPr bwMode="black">
            <a:xfrm>
              <a:off x="4078" y="2679"/>
              <a:ext cx="5" cy="20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66" name="Freeform 922"/>
            <p:cNvSpPr>
              <a:spLocks/>
            </p:cNvSpPr>
            <p:nvPr/>
          </p:nvSpPr>
          <p:spPr bwMode="black">
            <a:xfrm>
              <a:off x="4078" y="2679"/>
              <a:ext cx="5" cy="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00"/>
                </a:cxn>
                <a:cxn ang="0">
                  <a:pos x="26" y="100"/>
                </a:cxn>
                <a:cxn ang="0">
                  <a:pos x="26" y="0"/>
                </a:cxn>
              </a:cxnLst>
              <a:rect l="0" t="0" r="r" b="b"/>
              <a:pathLst>
                <a:path w="26" h="100">
                  <a:moveTo>
                    <a:pt x="0" y="0"/>
                  </a:moveTo>
                  <a:lnTo>
                    <a:pt x="0" y="100"/>
                  </a:lnTo>
                  <a:lnTo>
                    <a:pt x="26" y="100"/>
                  </a:lnTo>
                  <a:lnTo>
                    <a:pt x="26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67" name="Rectangle 923"/>
            <p:cNvSpPr>
              <a:spLocks noChangeArrowheads="1"/>
            </p:cNvSpPr>
            <p:nvPr/>
          </p:nvSpPr>
          <p:spPr bwMode="black">
            <a:xfrm>
              <a:off x="4085" y="2679"/>
              <a:ext cx="4" cy="2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68" name="Freeform 924"/>
            <p:cNvSpPr>
              <a:spLocks/>
            </p:cNvSpPr>
            <p:nvPr/>
          </p:nvSpPr>
          <p:spPr bwMode="black">
            <a:xfrm>
              <a:off x="4085" y="2679"/>
              <a:ext cx="4" cy="2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06"/>
                </a:cxn>
                <a:cxn ang="0">
                  <a:pos x="22" y="106"/>
                </a:cxn>
                <a:cxn ang="0">
                  <a:pos x="22" y="0"/>
                </a:cxn>
              </a:cxnLst>
              <a:rect l="0" t="0" r="r" b="b"/>
              <a:pathLst>
                <a:path w="22" h="106">
                  <a:moveTo>
                    <a:pt x="0" y="0"/>
                  </a:moveTo>
                  <a:lnTo>
                    <a:pt x="0" y="106"/>
                  </a:lnTo>
                  <a:lnTo>
                    <a:pt x="22" y="106"/>
                  </a:lnTo>
                  <a:lnTo>
                    <a:pt x="22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69" name="Rectangle 925"/>
            <p:cNvSpPr>
              <a:spLocks noChangeArrowheads="1"/>
            </p:cNvSpPr>
            <p:nvPr/>
          </p:nvSpPr>
          <p:spPr bwMode="black">
            <a:xfrm>
              <a:off x="4091" y="2679"/>
              <a:ext cx="5" cy="22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70" name="Freeform 926"/>
            <p:cNvSpPr>
              <a:spLocks/>
            </p:cNvSpPr>
            <p:nvPr/>
          </p:nvSpPr>
          <p:spPr bwMode="black">
            <a:xfrm>
              <a:off x="4091" y="2679"/>
              <a:ext cx="5" cy="2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09"/>
                </a:cxn>
                <a:cxn ang="0">
                  <a:pos x="24" y="109"/>
                </a:cxn>
                <a:cxn ang="0">
                  <a:pos x="24" y="0"/>
                </a:cxn>
              </a:cxnLst>
              <a:rect l="0" t="0" r="r" b="b"/>
              <a:pathLst>
                <a:path w="24" h="109">
                  <a:moveTo>
                    <a:pt x="0" y="0"/>
                  </a:moveTo>
                  <a:lnTo>
                    <a:pt x="0" y="109"/>
                  </a:lnTo>
                  <a:lnTo>
                    <a:pt x="24" y="109"/>
                  </a:lnTo>
                  <a:lnTo>
                    <a:pt x="24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71" name="Rectangle 927"/>
            <p:cNvSpPr>
              <a:spLocks noChangeArrowheads="1"/>
            </p:cNvSpPr>
            <p:nvPr/>
          </p:nvSpPr>
          <p:spPr bwMode="black">
            <a:xfrm>
              <a:off x="4098" y="2679"/>
              <a:ext cx="4" cy="25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72" name="Freeform 928"/>
            <p:cNvSpPr>
              <a:spLocks/>
            </p:cNvSpPr>
            <p:nvPr/>
          </p:nvSpPr>
          <p:spPr bwMode="black">
            <a:xfrm>
              <a:off x="4098" y="2679"/>
              <a:ext cx="4" cy="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4"/>
                </a:cxn>
                <a:cxn ang="0">
                  <a:pos x="24" y="124"/>
                </a:cxn>
                <a:cxn ang="0">
                  <a:pos x="24" y="0"/>
                </a:cxn>
              </a:cxnLst>
              <a:rect l="0" t="0" r="r" b="b"/>
              <a:pathLst>
                <a:path w="24" h="124">
                  <a:moveTo>
                    <a:pt x="0" y="0"/>
                  </a:moveTo>
                  <a:lnTo>
                    <a:pt x="0" y="124"/>
                  </a:lnTo>
                  <a:lnTo>
                    <a:pt x="24" y="124"/>
                  </a:lnTo>
                  <a:lnTo>
                    <a:pt x="24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73" name="Rectangle 929"/>
            <p:cNvSpPr>
              <a:spLocks noChangeArrowheads="1"/>
            </p:cNvSpPr>
            <p:nvPr/>
          </p:nvSpPr>
          <p:spPr bwMode="black">
            <a:xfrm>
              <a:off x="4104" y="2679"/>
              <a:ext cx="5" cy="25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74" name="Freeform 930"/>
            <p:cNvSpPr>
              <a:spLocks/>
            </p:cNvSpPr>
            <p:nvPr/>
          </p:nvSpPr>
          <p:spPr bwMode="black">
            <a:xfrm>
              <a:off x="4104" y="2679"/>
              <a:ext cx="5" cy="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7"/>
                </a:cxn>
                <a:cxn ang="0">
                  <a:pos x="24" y="127"/>
                </a:cxn>
                <a:cxn ang="0">
                  <a:pos x="24" y="0"/>
                </a:cxn>
              </a:cxnLst>
              <a:rect l="0" t="0" r="r" b="b"/>
              <a:pathLst>
                <a:path w="24" h="127">
                  <a:moveTo>
                    <a:pt x="0" y="0"/>
                  </a:moveTo>
                  <a:lnTo>
                    <a:pt x="0" y="127"/>
                  </a:lnTo>
                  <a:lnTo>
                    <a:pt x="24" y="127"/>
                  </a:lnTo>
                  <a:lnTo>
                    <a:pt x="24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75" name="Rectangle 931"/>
            <p:cNvSpPr>
              <a:spLocks noChangeArrowheads="1"/>
            </p:cNvSpPr>
            <p:nvPr/>
          </p:nvSpPr>
          <p:spPr bwMode="black">
            <a:xfrm>
              <a:off x="4111" y="2679"/>
              <a:ext cx="4" cy="25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76" name="Freeform 932"/>
            <p:cNvSpPr>
              <a:spLocks/>
            </p:cNvSpPr>
            <p:nvPr/>
          </p:nvSpPr>
          <p:spPr bwMode="black">
            <a:xfrm>
              <a:off x="4111" y="2679"/>
              <a:ext cx="4" cy="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7"/>
                </a:cxn>
                <a:cxn ang="0">
                  <a:pos x="24" y="127"/>
                </a:cxn>
                <a:cxn ang="0">
                  <a:pos x="24" y="0"/>
                </a:cxn>
              </a:cxnLst>
              <a:rect l="0" t="0" r="r" b="b"/>
              <a:pathLst>
                <a:path w="24" h="127">
                  <a:moveTo>
                    <a:pt x="0" y="0"/>
                  </a:moveTo>
                  <a:lnTo>
                    <a:pt x="0" y="127"/>
                  </a:lnTo>
                  <a:lnTo>
                    <a:pt x="24" y="127"/>
                  </a:lnTo>
                  <a:lnTo>
                    <a:pt x="24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77" name="Rectangle 933"/>
            <p:cNvSpPr>
              <a:spLocks noChangeArrowheads="1"/>
            </p:cNvSpPr>
            <p:nvPr/>
          </p:nvSpPr>
          <p:spPr bwMode="black">
            <a:xfrm>
              <a:off x="4117" y="2679"/>
              <a:ext cx="5" cy="25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78" name="Freeform 934"/>
            <p:cNvSpPr>
              <a:spLocks/>
            </p:cNvSpPr>
            <p:nvPr/>
          </p:nvSpPr>
          <p:spPr bwMode="black">
            <a:xfrm>
              <a:off x="4117" y="2679"/>
              <a:ext cx="5" cy="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7"/>
                </a:cxn>
                <a:cxn ang="0">
                  <a:pos x="24" y="127"/>
                </a:cxn>
                <a:cxn ang="0">
                  <a:pos x="24" y="0"/>
                </a:cxn>
              </a:cxnLst>
              <a:rect l="0" t="0" r="r" b="b"/>
              <a:pathLst>
                <a:path w="24" h="127">
                  <a:moveTo>
                    <a:pt x="0" y="0"/>
                  </a:moveTo>
                  <a:lnTo>
                    <a:pt x="0" y="127"/>
                  </a:lnTo>
                  <a:lnTo>
                    <a:pt x="24" y="127"/>
                  </a:lnTo>
                  <a:lnTo>
                    <a:pt x="24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79" name="Rectangle 935"/>
            <p:cNvSpPr>
              <a:spLocks noChangeArrowheads="1"/>
            </p:cNvSpPr>
            <p:nvPr/>
          </p:nvSpPr>
          <p:spPr bwMode="black">
            <a:xfrm>
              <a:off x="4123" y="2679"/>
              <a:ext cx="5" cy="26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80" name="Freeform 936"/>
            <p:cNvSpPr>
              <a:spLocks/>
            </p:cNvSpPr>
            <p:nvPr/>
          </p:nvSpPr>
          <p:spPr bwMode="black">
            <a:xfrm>
              <a:off x="4123" y="2679"/>
              <a:ext cx="5" cy="2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30"/>
                </a:cxn>
                <a:cxn ang="0">
                  <a:pos x="24" y="130"/>
                </a:cxn>
                <a:cxn ang="0">
                  <a:pos x="24" y="0"/>
                </a:cxn>
              </a:cxnLst>
              <a:rect l="0" t="0" r="r" b="b"/>
              <a:pathLst>
                <a:path w="24" h="130">
                  <a:moveTo>
                    <a:pt x="0" y="0"/>
                  </a:moveTo>
                  <a:lnTo>
                    <a:pt x="0" y="130"/>
                  </a:lnTo>
                  <a:lnTo>
                    <a:pt x="24" y="130"/>
                  </a:lnTo>
                  <a:lnTo>
                    <a:pt x="24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81" name="Rectangle 937"/>
            <p:cNvSpPr>
              <a:spLocks noChangeArrowheads="1"/>
            </p:cNvSpPr>
            <p:nvPr/>
          </p:nvSpPr>
          <p:spPr bwMode="black">
            <a:xfrm>
              <a:off x="4130" y="2679"/>
              <a:ext cx="5" cy="27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82" name="Freeform 938"/>
            <p:cNvSpPr>
              <a:spLocks/>
            </p:cNvSpPr>
            <p:nvPr/>
          </p:nvSpPr>
          <p:spPr bwMode="black">
            <a:xfrm>
              <a:off x="4130" y="2679"/>
              <a:ext cx="5" cy="2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36"/>
                </a:cxn>
                <a:cxn ang="0">
                  <a:pos x="24" y="136"/>
                </a:cxn>
                <a:cxn ang="0">
                  <a:pos x="24" y="0"/>
                </a:cxn>
              </a:cxnLst>
              <a:rect l="0" t="0" r="r" b="b"/>
              <a:pathLst>
                <a:path w="24" h="136">
                  <a:moveTo>
                    <a:pt x="0" y="0"/>
                  </a:moveTo>
                  <a:lnTo>
                    <a:pt x="0" y="136"/>
                  </a:lnTo>
                  <a:lnTo>
                    <a:pt x="24" y="136"/>
                  </a:lnTo>
                  <a:lnTo>
                    <a:pt x="24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83" name="Rectangle 939"/>
            <p:cNvSpPr>
              <a:spLocks noChangeArrowheads="1"/>
            </p:cNvSpPr>
            <p:nvPr/>
          </p:nvSpPr>
          <p:spPr bwMode="black">
            <a:xfrm>
              <a:off x="4137" y="2679"/>
              <a:ext cx="4" cy="27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84" name="Freeform 940"/>
            <p:cNvSpPr>
              <a:spLocks/>
            </p:cNvSpPr>
            <p:nvPr/>
          </p:nvSpPr>
          <p:spPr bwMode="black">
            <a:xfrm>
              <a:off x="4137" y="2679"/>
              <a:ext cx="4" cy="2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36"/>
                </a:cxn>
                <a:cxn ang="0">
                  <a:pos x="23" y="136"/>
                </a:cxn>
                <a:cxn ang="0">
                  <a:pos x="23" y="0"/>
                </a:cxn>
              </a:cxnLst>
              <a:rect l="0" t="0" r="r" b="b"/>
              <a:pathLst>
                <a:path w="23" h="136">
                  <a:moveTo>
                    <a:pt x="0" y="0"/>
                  </a:moveTo>
                  <a:lnTo>
                    <a:pt x="0" y="136"/>
                  </a:lnTo>
                  <a:lnTo>
                    <a:pt x="23" y="136"/>
                  </a:lnTo>
                  <a:lnTo>
                    <a:pt x="23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85" name="Rectangle 941"/>
            <p:cNvSpPr>
              <a:spLocks noChangeArrowheads="1"/>
            </p:cNvSpPr>
            <p:nvPr/>
          </p:nvSpPr>
          <p:spPr bwMode="black">
            <a:xfrm>
              <a:off x="4143" y="2679"/>
              <a:ext cx="5" cy="28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86" name="Freeform 942"/>
            <p:cNvSpPr>
              <a:spLocks/>
            </p:cNvSpPr>
            <p:nvPr/>
          </p:nvSpPr>
          <p:spPr bwMode="black">
            <a:xfrm>
              <a:off x="4143" y="2679"/>
              <a:ext cx="5" cy="2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39"/>
                </a:cxn>
                <a:cxn ang="0">
                  <a:pos x="23" y="139"/>
                </a:cxn>
                <a:cxn ang="0">
                  <a:pos x="23" y="0"/>
                </a:cxn>
              </a:cxnLst>
              <a:rect l="0" t="0" r="r" b="b"/>
              <a:pathLst>
                <a:path w="23" h="139">
                  <a:moveTo>
                    <a:pt x="0" y="0"/>
                  </a:moveTo>
                  <a:lnTo>
                    <a:pt x="0" y="139"/>
                  </a:lnTo>
                  <a:lnTo>
                    <a:pt x="23" y="139"/>
                  </a:lnTo>
                  <a:lnTo>
                    <a:pt x="23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87" name="Rectangle 943"/>
            <p:cNvSpPr>
              <a:spLocks noChangeArrowheads="1"/>
            </p:cNvSpPr>
            <p:nvPr/>
          </p:nvSpPr>
          <p:spPr bwMode="black">
            <a:xfrm>
              <a:off x="4150" y="2679"/>
              <a:ext cx="4" cy="28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88" name="Freeform 944"/>
            <p:cNvSpPr>
              <a:spLocks/>
            </p:cNvSpPr>
            <p:nvPr/>
          </p:nvSpPr>
          <p:spPr bwMode="black">
            <a:xfrm>
              <a:off x="4150" y="2679"/>
              <a:ext cx="4" cy="2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39"/>
                </a:cxn>
                <a:cxn ang="0">
                  <a:pos x="22" y="139"/>
                </a:cxn>
                <a:cxn ang="0">
                  <a:pos x="22" y="0"/>
                </a:cxn>
              </a:cxnLst>
              <a:rect l="0" t="0" r="r" b="b"/>
              <a:pathLst>
                <a:path w="22" h="139">
                  <a:moveTo>
                    <a:pt x="0" y="0"/>
                  </a:moveTo>
                  <a:lnTo>
                    <a:pt x="0" y="139"/>
                  </a:lnTo>
                  <a:lnTo>
                    <a:pt x="22" y="139"/>
                  </a:lnTo>
                  <a:lnTo>
                    <a:pt x="22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89" name="Rectangle 945"/>
            <p:cNvSpPr>
              <a:spLocks noChangeArrowheads="1"/>
            </p:cNvSpPr>
            <p:nvPr/>
          </p:nvSpPr>
          <p:spPr bwMode="black">
            <a:xfrm>
              <a:off x="4156" y="2679"/>
              <a:ext cx="5" cy="29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90" name="Freeform 946"/>
            <p:cNvSpPr>
              <a:spLocks/>
            </p:cNvSpPr>
            <p:nvPr/>
          </p:nvSpPr>
          <p:spPr bwMode="black">
            <a:xfrm>
              <a:off x="4156" y="2679"/>
              <a:ext cx="5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5"/>
                </a:cxn>
                <a:cxn ang="0">
                  <a:pos x="26" y="145"/>
                </a:cxn>
                <a:cxn ang="0">
                  <a:pos x="26" y="0"/>
                </a:cxn>
              </a:cxnLst>
              <a:rect l="0" t="0" r="r" b="b"/>
              <a:pathLst>
                <a:path w="26" h="145">
                  <a:moveTo>
                    <a:pt x="0" y="0"/>
                  </a:moveTo>
                  <a:lnTo>
                    <a:pt x="0" y="145"/>
                  </a:lnTo>
                  <a:lnTo>
                    <a:pt x="26" y="145"/>
                  </a:lnTo>
                  <a:lnTo>
                    <a:pt x="26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91" name="Rectangle 947"/>
            <p:cNvSpPr>
              <a:spLocks noChangeArrowheads="1"/>
            </p:cNvSpPr>
            <p:nvPr/>
          </p:nvSpPr>
          <p:spPr bwMode="black">
            <a:xfrm>
              <a:off x="4162" y="2679"/>
              <a:ext cx="6" cy="29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92" name="Freeform 948"/>
            <p:cNvSpPr>
              <a:spLocks/>
            </p:cNvSpPr>
            <p:nvPr/>
          </p:nvSpPr>
          <p:spPr bwMode="black">
            <a:xfrm>
              <a:off x="4162" y="2679"/>
              <a:ext cx="6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5"/>
                </a:cxn>
                <a:cxn ang="0">
                  <a:pos x="27" y="145"/>
                </a:cxn>
                <a:cxn ang="0">
                  <a:pos x="27" y="0"/>
                </a:cxn>
              </a:cxnLst>
              <a:rect l="0" t="0" r="r" b="b"/>
              <a:pathLst>
                <a:path w="27" h="145">
                  <a:moveTo>
                    <a:pt x="0" y="0"/>
                  </a:moveTo>
                  <a:lnTo>
                    <a:pt x="0" y="145"/>
                  </a:lnTo>
                  <a:lnTo>
                    <a:pt x="27" y="145"/>
                  </a:lnTo>
                  <a:lnTo>
                    <a:pt x="27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93" name="Rectangle 949"/>
            <p:cNvSpPr>
              <a:spLocks noChangeArrowheads="1"/>
            </p:cNvSpPr>
            <p:nvPr/>
          </p:nvSpPr>
          <p:spPr bwMode="black">
            <a:xfrm>
              <a:off x="4169" y="2679"/>
              <a:ext cx="5" cy="29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94" name="Freeform 950"/>
            <p:cNvSpPr>
              <a:spLocks/>
            </p:cNvSpPr>
            <p:nvPr/>
          </p:nvSpPr>
          <p:spPr bwMode="black">
            <a:xfrm>
              <a:off x="4169" y="2679"/>
              <a:ext cx="5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7"/>
                </a:cxn>
                <a:cxn ang="0">
                  <a:pos x="26" y="147"/>
                </a:cxn>
                <a:cxn ang="0">
                  <a:pos x="26" y="0"/>
                </a:cxn>
              </a:cxnLst>
              <a:rect l="0" t="0" r="r" b="b"/>
              <a:pathLst>
                <a:path w="26" h="147">
                  <a:moveTo>
                    <a:pt x="0" y="0"/>
                  </a:moveTo>
                  <a:lnTo>
                    <a:pt x="0" y="147"/>
                  </a:lnTo>
                  <a:lnTo>
                    <a:pt x="26" y="147"/>
                  </a:lnTo>
                  <a:lnTo>
                    <a:pt x="26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95" name="Rectangle 951"/>
            <p:cNvSpPr>
              <a:spLocks noChangeArrowheads="1"/>
            </p:cNvSpPr>
            <p:nvPr/>
          </p:nvSpPr>
          <p:spPr bwMode="black">
            <a:xfrm>
              <a:off x="4175" y="2679"/>
              <a:ext cx="6" cy="29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96" name="Freeform 952"/>
            <p:cNvSpPr>
              <a:spLocks/>
            </p:cNvSpPr>
            <p:nvPr/>
          </p:nvSpPr>
          <p:spPr bwMode="black">
            <a:xfrm>
              <a:off x="4175" y="2679"/>
              <a:ext cx="6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7"/>
                </a:cxn>
                <a:cxn ang="0">
                  <a:pos x="26" y="147"/>
                </a:cxn>
                <a:cxn ang="0">
                  <a:pos x="26" y="0"/>
                </a:cxn>
              </a:cxnLst>
              <a:rect l="0" t="0" r="r" b="b"/>
              <a:pathLst>
                <a:path w="26" h="147">
                  <a:moveTo>
                    <a:pt x="0" y="0"/>
                  </a:moveTo>
                  <a:lnTo>
                    <a:pt x="0" y="147"/>
                  </a:lnTo>
                  <a:lnTo>
                    <a:pt x="26" y="147"/>
                  </a:lnTo>
                  <a:lnTo>
                    <a:pt x="26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97" name="Rectangle 953"/>
            <p:cNvSpPr>
              <a:spLocks noChangeArrowheads="1"/>
            </p:cNvSpPr>
            <p:nvPr/>
          </p:nvSpPr>
          <p:spPr bwMode="black">
            <a:xfrm>
              <a:off x="4182" y="2679"/>
              <a:ext cx="5" cy="30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98" name="Freeform 954"/>
            <p:cNvSpPr>
              <a:spLocks/>
            </p:cNvSpPr>
            <p:nvPr/>
          </p:nvSpPr>
          <p:spPr bwMode="black">
            <a:xfrm>
              <a:off x="4182" y="2679"/>
              <a:ext cx="5" cy="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51"/>
                </a:cxn>
                <a:cxn ang="0">
                  <a:pos x="26" y="151"/>
                </a:cxn>
                <a:cxn ang="0">
                  <a:pos x="26" y="0"/>
                </a:cxn>
              </a:cxnLst>
              <a:rect l="0" t="0" r="r" b="b"/>
              <a:pathLst>
                <a:path w="26" h="151">
                  <a:moveTo>
                    <a:pt x="0" y="0"/>
                  </a:moveTo>
                  <a:lnTo>
                    <a:pt x="0" y="151"/>
                  </a:lnTo>
                  <a:lnTo>
                    <a:pt x="26" y="151"/>
                  </a:lnTo>
                  <a:lnTo>
                    <a:pt x="26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699" name="Rectangle 955"/>
            <p:cNvSpPr>
              <a:spLocks noChangeArrowheads="1"/>
            </p:cNvSpPr>
            <p:nvPr/>
          </p:nvSpPr>
          <p:spPr bwMode="black">
            <a:xfrm>
              <a:off x="4189" y="2679"/>
              <a:ext cx="5" cy="3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00" name="Freeform 956"/>
            <p:cNvSpPr>
              <a:spLocks/>
            </p:cNvSpPr>
            <p:nvPr/>
          </p:nvSpPr>
          <p:spPr bwMode="black">
            <a:xfrm>
              <a:off x="4189" y="2679"/>
              <a:ext cx="5" cy="3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53"/>
                </a:cxn>
                <a:cxn ang="0">
                  <a:pos x="24" y="153"/>
                </a:cxn>
                <a:cxn ang="0">
                  <a:pos x="24" y="0"/>
                </a:cxn>
              </a:cxnLst>
              <a:rect l="0" t="0" r="r" b="b"/>
              <a:pathLst>
                <a:path w="24" h="153">
                  <a:moveTo>
                    <a:pt x="0" y="0"/>
                  </a:moveTo>
                  <a:lnTo>
                    <a:pt x="0" y="153"/>
                  </a:lnTo>
                  <a:lnTo>
                    <a:pt x="24" y="153"/>
                  </a:lnTo>
                  <a:lnTo>
                    <a:pt x="24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01" name="Rectangle 957"/>
            <p:cNvSpPr>
              <a:spLocks noChangeArrowheads="1"/>
            </p:cNvSpPr>
            <p:nvPr/>
          </p:nvSpPr>
          <p:spPr bwMode="black">
            <a:xfrm>
              <a:off x="4195" y="2679"/>
              <a:ext cx="5" cy="33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02" name="Freeform 958"/>
            <p:cNvSpPr>
              <a:spLocks/>
            </p:cNvSpPr>
            <p:nvPr/>
          </p:nvSpPr>
          <p:spPr bwMode="black">
            <a:xfrm>
              <a:off x="4195" y="2679"/>
              <a:ext cx="5" cy="3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65"/>
                </a:cxn>
                <a:cxn ang="0">
                  <a:pos x="24" y="165"/>
                </a:cxn>
                <a:cxn ang="0">
                  <a:pos x="24" y="0"/>
                </a:cxn>
              </a:cxnLst>
              <a:rect l="0" t="0" r="r" b="b"/>
              <a:pathLst>
                <a:path w="24" h="165">
                  <a:moveTo>
                    <a:pt x="0" y="0"/>
                  </a:moveTo>
                  <a:lnTo>
                    <a:pt x="0" y="165"/>
                  </a:lnTo>
                  <a:lnTo>
                    <a:pt x="24" y="165"/>
                  </a:lnTo>
                  <a:lnTo>
                    <a:pt x="24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03" name="Rectangle 959"/>
            <p:cNvSpPr>
              <a:spLocks noChangeArrowheads="1"/>
            </p:cNvSpPr>
            <p:nvPr/>
          </p:nvSpPr>
          <p:spPr bwMode="black">
            <a:xfrm>
              <a:off x="4202" y="2679"/>
              <a:ext cx="5" cy="34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04" name="Freeform 960"/>
            <p:cNvSpPr>
              <a:spLocks/>
            </p:cNvSpPr>
            <p:nvPr/>
          </p:nvSpPr>
          <p:spPr bwMode="black">
            <a:xfrm>
              <a:off x="4202" y="2679"/>
              <a:ext cx="5" cy="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71"/>
                </a:cxn>
                <a:cxn ang="0">
                  <a:pos x="23" y="171"/>
                </a:cxn>
                <a:cxn ang="0">
                  <a:pos x="23" y="0"/>
                </a:cxn>
              </a:cxnLst>
              <a:rect l="0" t="0" r="r" b="b"/>
              <a:pathLst>
                <a:path w="23" h="171">
                  <a:moveTo>
                    <a:pt x="0" y="0"/>
                  </a:moveTo>
                  <a:lnTo>
                    <a:pt x="0" y="171"/>
                  </a:lnTo>
                  <a:lnTo>
                    <a:pt x="23" y="171"/>
                  </a:lnTo>
                  <a:lnTo>
                    <a:pt x="23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05" name="Rectangle 961"/>
            <p:cNvSpPr>
              <a:spLocks noChangeArrowheads="1"/>
            </p:cNvSpPr>
            <p:nvPr/>
          </p:nvSpPr>
          <p:spPr bwMode="black">
            <a:xfrm>
              <a:off x="4208" y="2679"/>
              <a:ext cx="5" cy="34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06" name="Freeform 962"/>
            <p:cNvSpPr>
              <a:spLocks/>
            </p:cNvSpPr>
            <p:nvPr/>
          </p:nvSpPr>
          <p:spPr bwMode="black">
            <a:xfrm>
              <a:off x="4208" y="2679"/>
              <a:ext cx="5" cy="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71"/>
                </a:cxn>
                <a:cxn ang="0">
                  <a:pos x="24" y="171"/>
                </a:cxn>
                <a:cxn ang="0">
                  <a:pos x="24" y="0"/>
                </a:cxn>
              </a:cxnLst>
              <a:rect l="0" t="0" r="r" b="b"/>
              <a:pathLst>
                <a:path w="24" h="171">
                  <a:moveTo>
                    <a:pt x="0" y="0"/>
                  </a:moveTo>
                  <a:lnTo>
                    <a:pt x="0" y="171"/>
                  </a:lnTo>
                  <a:lnTo>
                    <a:pt x="24" y="171"/>
                  </a:lnTo>
                  <a:lnTo>
                    <a:pt x="24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07" name="Rectangle 963"/>
            <p:cNvSpPr>
              <a:spLocks noChangeArrowheads="1"/>
            </p:cNvSpPr>
            <p:nvPr/>
          </p:nvSpPr>
          <p:spPr bwMode="black">
            <a:xfrm>
              <a:off x="4215" y="2679"/>
              <a:ext cx="5" cy="34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08" name="Freeform 964"/>
            <p:cNvSpPr>
              <a:spLocks/>
            </p:cNvSpPr>
            <p:nvPr/>
          </p:nvSpPr>
          <p:spPr bwMode="black">
            <a:xfrm>
              <a:off x="4215" y="2679"/>
              <a:ext cx="5" cy="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71"/>
                </a:cxn>
                <a:cxn ang="0">
                  <a:pos x="24" y="171"/>
                </a:cxn>
                <a:cxn ang="0">
                  <a:pos x="24" y="0"/>
                </a:cxn>
              </a:cxnLst>
              <a:rect l="0" t="0" r="r" b="b"/>
              <a:pathLst>
                <a:path w="24" h="171">
                  <a:moveTo>
                    <a:pt x="0" y="0"/>
                  </a:moveTo>
                  <a:lnTo>
                    <a:pt x="0" y="171"/>
                  </a:lnTo>
                  <a:lnTo>
                    <a:pt x="24" y="171"/>
                  </a:lnTo>
                  <a:lnTo>
                    <a:pt x="24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09" name="Rectangle 965"/>
            <p:cNvSpPr>
              <a:spLocks noChangeArrowheads="1"/>
            </p:cNvSpPr>
            <p:nvPr/>
          </p:nvSpPr>
          <p:spPr bwMode="black">
            <a:xfrm>
              <a:off x="4221" y="2679"/>
              <a:ext cx="5" cy="37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10" name="Freeform 966"/>
            <p:cNvSpPr>
              <a:spLocks/>
            </p:cNvSpPr>
            <p:nvPr/>
          </p:nvSpPr>
          <p:spPr bwMode="black">
            <a:xfrm>
              <a:off x="4221" y="2679"/>
              <a:ext cx="5" cy="3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83"/>
                </a:cxn>
                <a:cxn ang="0">
                  <a:pos x="24" y="183"/>
                </a:cxn>
                <a:cxn ang="0">
                  <a:pos x="24" y="0"/>
                </a:cxn>
              </a:cxnLst>
              <a:rect l="0" t="0" r="r" b="b"/>
              <a:pathLst>
                <a:path w="24" h="183">
                  <a:moveTo>
                    <a:pt x="0" y="0"/>
                  </a:moveTo>
                  <a:lnTo>
                    <a:pt x="0" y="183"/>
                  </a:lnTo>
                  <a:lnTo>
                    <a:pt x="24" y="183"/>
                  </a:lnTo>
                  <a:lnTo>
                    <a:pt x="24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11" name="Rectangle 967"/>
            <p:cNvSpPr>
              <a:spLocks noChangeArrowheads="1"/>
            </p:cNvSpPr>
            <p:nvPr/>
          </p:nvSpPr>
          <p:spPr bwMode="black">
            <a:xfrm>
              <a:off x="4228" y="2679"/>
              <a:ext cx="5" cy="39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12" name="Freeform 968"/>
            <p:cNvSpPr>
              <a:spLocks/>
            </p:cNvSpPr>
            <p:nvPr/>
          </p:nvSpPr>
          <p:spPr bwMode="black">
            <a:xfrm>
              <a:off x="4228" y="2679"/>
              <a:ext cx="5" cy="3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7"/>
                </a:cxn>
                <a:cxn ang="0">
                  <a:pos x="24" y="197"/>
                </a:cxn>
                <a:cxn ang="0">
                  <a:pos x="24" y="0"/>
                </a:cxn>
              </a:cxnLst>
              <a:rect l="0" t="0" r="r" b="b"/>
              <a:pathLst>
                <a:path w="24" h="197">
                  <a:moveTo>
                    <a:pt x="0" y="0"/>
                  </a:moveTo>
                  <a:lnTo>
                    <a:pt x="0" y="197"/>
                  </a:lnTo>
                  <a:lnTo>
                    <a:pt x="24" y="197"/>
                  </a:lnTo>
                  <a:lnTo>
                    <a:pt x="24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13" name="Rectangle 969"/>
            <p:cNvSpPr>
              <a:spLocks noChangeArrowheads="1"/>
            </p:cNvSpPr>
            <p:nvPr/>
          </p:nvSpPr>
          <p:spPr bwMode="black">
            <a:xfrm>
              <a:off x="4234" y="2679"/>
              <a:ext cx="5" cy="43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14" name="Freeform 970"/>
            <p:cNvSpPr>
              <a:spLocks/>
            </p:cNvSpPr>
            <p:nvPr/>
          </p:nvSpPr>
          <p:spPr bwMode="black">
            <a:xfrm>
              <a:off x="4234" y="2679"/>
              <a:ext cx="5" cy="4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5"/>
                </a:cxn>
                <a:cxn ang="0">
                  <a:pos x="24" y="215"/>
                </a:cxn>
                <a:cxn ang="0">
                  <a:pos x="24" y="0"/>
                </a:cxn>
              </a:cxnLst>
              <a:rect l="0" t="0" r="r" b="b"/>
              <a:pathLst>
                <a:path w="24" h="215">
                  <a:moveTo>
                    <a:pt x="0" y="0"/>
                  </a:moveTo>
                  <a:lnTo>
                    <a:pt x="0" y="215"/>
                  </a:lnTo>
                  <a:lnTo>
                    <a:pt x="24" y="215"/>
                  </a:lnTo>
                  <a:lnTo>
                    <a:pt x="24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15" name="Rectangle 971"/>
            <p:cNvSpPr>
              <a:spLocks noChangeArrowheads="1"/>
            </p:cNvSpPr>
            <p:nvPr/>
          </p:nvSpPr>
          <p:spPr bwMode="black">
            <a:xfrm>
              <a:off x="4241" y="2679"/>
              <a:ext cx="4" cy="43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16" name="Freeform 972"/>
            <p:cNvSpPr>
              <a:spLocks/>
            </p:cNvSpPr>
            <p:nvPr/>
          </p:nvSpPr>
          <p:spPr bwMode="black">
            <a:xfrm>
              <a:off x="4241" y="2679"/>
              <a:ext cx="4" cy="4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5"/>
                </a:cxn>
                <a:cxn ang="0">
                  <a:pos x="24" y="215"/>
                </a:cxn>
                <a:cxn ang="0">
                  <a:pos x="24" y="0"/>
                </a:cxn>
              </a:cxnLst>
              <a:rect l="0" t="0" r="r" b="b"/>
              <a:pathLst>
                <a:path w="24" h="215">
                  <a:moveTo>
                    <a:pt x="0" y="0"/>
                  </a:moveTo>
                  <a:lnTo>
                    <a:pt x="0" y="215"/>
                  </a:lnTo>
                  <a:lnTo>
                    <a:pt x="24" y="215"/>
                  </a:lnTo>
                  <a:lnTo>
                    <a:pt x="24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17" name="Rectangle 973"/>
            <p:cNvSpPr>
              <a:spLocks noChangeArrowheads="1"/>
            </p:cNvSpPr>
            <p:nvPr/>
          </p:nvSpPr>
          <p:spPr bwMode="black">
            <a:xfrm>
              <a:off x="4247" y="2679"/>
              <a:ext cx="5" cy="47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18" name="Freeform 974"/>
            <p:cNvSpPr>
              <a:spLocks/>
            </p:cNvSpPr>
            <p:nvPr/>
          </p:nvSpPr>
          <p:spPr bwMode="black">
            <a:xfrm>
              <a:off x="4247" y="2679"/>
              <a:ext cx="5" cy="4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33"/>
                </a:cxn>
                <a:cxn ang="0">
                  <a:pos x="23" y="233"/>
                </a:cxn>
                <a:cxn ang="0">
                  <a:pos x="23" y="0"/>
                </a:cxn>
              </a:cxnLst>
              <a:rect l="0" t="0" r="r" b="b"/>
              <a:pathLst>
                <a:path w="23" h="233">
                  <a:moveTo>
                    <a:pt x="0" y="0"/>
                  </a:moveTo>
                  <a:lnTo>
                    <a:pt x="0" y="233"/>
                  </a:lnTo>
                  <a:lnTo>
                    <a:pt x="23" y="233"/>
                  </a:lnTo>
                  <a:lnTo>
                    <a:pt x="23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19" name="Rectangle 975"/>
            <p:cNvSpPr>
              <a:spLocks noChangeArrowheads="1"/>
            </p:cNvSpPr>
            <p:nvPr/>
          </p:nvSpPr>
          <p:spPr bwMode="black">
            <a:xfrm>
              <a:off x="4254" y="2679"/>
              <a:ext cx="4" cy="47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20" name="Freeform 976"/>
            <p:cNvSpPr>
              <a:spLocks/>
            </p:cNvSpPr>
            <p:nvPr/>
          </p:nvSpPr>
          <p:spPr bwMode="black">
            <a:xfrm>
              <a:off x="4254" y="2679"/>
              <a:ext cx="4" cy="4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36"/>
                </a:cxn>
                <a:cxn ang="0">
                  <a:pos x="23" y="236"/>
                </a:cxn>
                <a:cxn ang="0">
                  <a:pos x="23" y="0"/>
                </a:cxn>
              </a:cxnLst>
              <a:rect l="0" t="0" r="r" b="b"/>
              <a:pathLst>
                <a:path w="23" h="236">
                  <a:moveTo>
                    <a:pt x="0" y="0"/>
                  </a:moveTo>
                  <a:lnTo>
                    <a:pt x="0" y="236"/>
                  </a:lnTo>
                  <a:lnTo>
                    <a:pt x="23" y="236"/>
                  </a:lnTo>
                  <a:lnTo>
                    <a:pt x="23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21" name="Rectangle 977"/>
            <p:cNvSpPr>
              <a:spLocks noChangeArrowheads="1"/>
            </p:cNvSpPr>
            <p:nvPr/>
          </p:nvSpPr>
          <p:spPr bwMode="black">
            <a:xfrm>
              <a:off x="4260" y="2679"/>
              <a:ext cx="6" cy="50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22" name="Freeform 978"/>
            <p:cNvSpPr>
              <a:spLocks/>
            </p:cNvSpPr>
            <p:nvPr/>
          </p:nvSpPr>
          <p:spPr bwMode="black">
            <a:xfrm>
              <a:off x="4260" y="2679"/>
              <a:ext cx="6" cy="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48"/>
                </a:cxn>
                <a:cxn ang="0">
                  <a:pos x="27" y="248"/>
                </a:cxn>
                <a:cxn ang="0">
                  <a:pos x="27" y="0"/>
                </a:cxn>
              </a:cxnLst>
              <a:rect l="0" t="0" r="r" b="b"/>
              <a:pathLst>
                <a:path w="27" h="248">
                  <a:moveTo>
                    <a:pt x="0" y="0"/>
                  </a:moveTo>
                  <a:lnTo>
                    <a:pt x="0" y="248"/>
                  </a:lnTo>
                  <a:lnTo>
                    <a:pt x="27" y="248"/>
                  </a:lnTo>
                  <a:lnTo>
                    <a:pt x="27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23" name="Rectangle 979"/>
            <p:cNvSpPr>
              <a:spLocks noChangeArrowheads="1"/>
            </p:cNvSpPr>
            <p:nvPr/>
          </p:nvSpPr>
          <p:spPr bwMode="black">
            <a:xfrm>
              <a:off x="4267" y="2679"/>
              <a:ext cx="5" cy="50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24" name="Freeform 980"/>
            <p:cNvSpPr>
              <a:spLocks/>
            </p:cNvSpPr>
            <p:nvPr/>
          </p:nvSpPr>
          <p:spPr bwMode="black">
            <a:xfrm>
              <a:off x="4267" y="2679"/>
              <a:ext cx="5" cy="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48"/>
                </a:cxn>
                <a:cxn ang="0">
                  <a:pos x="26" y="248"/>
                </a:cxn>
                <a:cxn ang="0">
                  <a:pos x="26" y="0"/>
                </a:cxn>
              </a:cxnLst>
              <a:rect l="0" t="0" r="r" b="b"/>
              <a:pathLst>
                <a:path w="26" h="248">
                  <a:moveTo>
                    <a:pt x="0" y="0"/>
                  </a:moveTo>
                  <a:lnTo>
                    <a:pt x="0" y="248"/>
                  </a:lnTo>
                  <a:lnTo>
                    <a:pt x="26" y="248"/>
                  </a:lnTo>
                  <a:lnTo>
                    <a:pt x="26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25" name="Rectangle 981"/>
            <p:cNvSpPr>
              <a:spLocks noChangeArrowheads="1"/>
            </p:cNvSpPr>
            <p:nvPr/>
          </p:nvSpPr>
          <p:spPr bwMode="black">
            <a:xfrm>
              <a:off x="4273" y="2679"/>
              <a:ext cx="5" cy="50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26" name="Freeform 982"/>
            <p:cNvSpPr>
              <a:spLocks/>
            </p:cNvSpPr>
            <p:nvPr/>
          </p:nvSpPr>
          <p:spPr bwMode="black">
            <a:xfrm>
              <a:off x="4273" y="2679"/>
              <a:ext cx="5" cy="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48"/>
                </a:cxn>
                <a:cxn ang="0">
                  <a:pos x="26" y="248"/>
                </a:cxn>
                <a:cxn ang="0">
                  <a:pos x="26" y="0"/>
                </a:cxn>
              </a:cxnLst>
              <a:rect l="0" t="0" r="r" b="b"/>
              <a:pathLst>
                <a:path w="26" h="248">
                  <a:moveTo>
                    <a:pt x="0" y="0"/>
                  </a:moveTo>
                  <a:lnTo>
                    <a:pt x="0" y="248"/>
                  </a:lnTo>
                  <a:lnTo>
                    <a:pt x="26" y="248"/>
                  </a:lnTo>
                  <a:lnTo>
                    <a:pt x="26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27" name="Rectangle 983"/>
            <p:cNvSpPr>
              <a:spLocks noChangeArrowheads="1"/>
            </p:cNvSpPr>
            <p:nvPr/>
          </p:nvSpPr>
          <p:spPr bwMode="black">
            <a:xfrm>
              <a:off x="4280" y="2679"/>
              <a:ext cx="5" cy="54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28" name="Freeform 984"/>
            <p:cNvSpPr>
              <a:spLocks/>
            </p:cNvSpPr>
            <p:nvPr/>
          </p:nvSpPr>
          <p:spPr bwMode="black">
            <a:xfrm>
              <a:off x="4280" y="2679"/>
              <a:ext cx="5" cy="5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68"/>
                </a:cxn>
                <a:cxn ang="0">
                  <a:pos x="27" y="268"/>
                </a:cxn>
                <a:cxn ang="0">
                  <a:pos x="27" y="0"/>
                </a:cxn>
              </a:cxnLst>
              <a:rect l="0" t="0" r="r" b="b"/>
              <a:pathLst>
                <a:path w="27" h="268">
                  <a:moveTo>
                    <a:pt x="0" y="0"/>
                  </a:moveTo>
                  <a:lnTo>
                    <a:pt x="0" y="268"/>
                  </a:lnTo>
                  <a:lnTo>
                    <a:pt x="27" y="268"/>
                  </a:lnTo>
                  <a:lnTo>
                    <a:pt x="27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29" name="Rectangle 985"/>
            <p:cNvSpPr>
              <a:spLocks noChangeArrowheads="1"/>
            </p:cNvSpPr>
            <p:nvPr/>
          </p:nvSpPr>
          <p:spPr bwMode="black">
            <a:xfrm>
              <a:off x="4286" y="2679"/>
              <a:ext cx="5" cy="58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30" name="Freeform 986"/>
            <p:cNvSpPr>
              <a:spLocks/>
            </p:cNvSpPr>
            <p:nvPr/>
          </p:nvSpPr>
          <p:spPr bwMode="black">
            <a:xfrm>
              <a:off x="4286" y="2679"/>
              <a:ext cx="5" cy="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92"/>
                </a:cxn>
                <a:cxn ang="0">
                  <a:pos x="27" y="292"/>
                </a:cxn>
                <a:cxn ang="0">
                  <a:pos x="27" y="0"/>
                </a:cxn>
              </a:cxnLst>
              <a:rect l="0" t="0" r="r" b="b"/>
              <a:pathLst>
                <a:path w="27" h="292">
                  <a:moveTo>
                    <a:pt x="0" y="0"/>
                  </a:moveTo>
                  <a:lnTo>
                    <a:pt x="0" y="292"/>
                  </a:lnTo>
                  <a:lnTo>
                    <a:pt x="27" y="292"/>
                  </a:lnTo>
                  <a:lnTo>
                    <a:pt x="27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31" name="Rectangle 987"/>
            <p:cNvSpPr>
              <a:spLocks noChangeArrowheads="1"/>
            </p:cNvSpPr>
            <p:nvPr/>
          </p:nvSpPr>
          <p:spPr bwMode="black">
            <a:xfrm>
              <a:off x="4293" y="2679"/>
              <a:ext cx="5" cy="60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32" name="Freeform 988"/>
            <p:cNvSpPr>
              <a:spLocks/>
            </p:cNvSpPr>
            <p:nvPr/>
          </p:nvSpPr>
          <p:spPr bwMode="black">
            <a:xfrm>
              <a:off x="4293" y="2679"/>
              <a:ext cx="5" cy="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98"/>
                </a:cxn>
                <a:cxn ang="0">
                  <a:pos x="23" y="298"/>
                </a:cxn>
                <a:cxn ang="0">
                  <a:pos x="23" y="0"/>
                </a:cxn>
              </a:cxnLst>
              <a:rect l="0" t="0" r="r" b="b"/>
              <a:pathLst>
                <a:path w="23" h="298">
                  <a:moveTo>
                    <a:pt x="0" y="0"/>
                  </a:moveTo>
                  <a:lnTo>
                    <a:pt x="0" y="298"/>
                  </a:lnTo>
                  <a:lnTo>
                    <a:pt x="23" y="298"/>
                  </a:lnTo>
                  <a:lnTo>
                    <a:pt x="23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33" name="Rectangle 989"/>
            <p:cNvSpPr>
              <a:spLocks noChangeArrowheads="1"/>
            </p:cNvSpPr>
            <p:nvPr/>
          </p:nvSpPr>
          <p:spPr bwMode="black">
            <a:xfrm>
              <a:off x="4300" y="2679"/>
              <a:ext cx="4" cy="60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34" name="Freeform 990"/>
            <p:cNvSpPr>
              <a:spLocks/>
            </p:cNvSpPr>
            <p:nvPr/>
          </p:nvSpPr>
          <p:spPr bwMode="black">
            <a:xfrm>
              <a:off x="4300" y="2679"/>
              <a:ext cx="4" cy="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98"/>
                </a:cxn>
                <a:cxn ang="0">
                  <a:pos x="22" y="298"/>
                </a:cxn>
                <a:cxn ang="0">
                  <a:pos x="22" y="0"/>
                </a:cxn>
              </a:cxnLst>
              <a:rect l="0" t="0" r="r" b="b"/>
              <a:pathLst>
                <a:path w="22" h="298">
                  <a:moveTo>
                    <a:pt x="0" y="0"/>
                  </a:moveTo>
                  <a:lnTo>
                    <a:pt x="0" y="298"/>
                  </a:lnTo>
                  <a:lnTo>
                    <a:pt x="22" y="298"/>
                  </a:lnTo>
                  <a:lnTo>
                    <a:pt x="22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35" name="Rectangle 991"/>
            <p:cNvSpPr>
              <a:spLocks noChangeArrowheads="1"/>
            </p:cNvSpPr>
            <p:nvPr/>
          </p:nvSpPr>
          <p:spPr bwMode="black">
            <a:xfrm>
              <a:off x="4306" y="2679"/>
              <a:ext cx="5" cy="62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36" name="Freeform 992"/>
            <p:cNvSpPr>
              <a:spLocks/>
            </p:cNvSpPr>
            <p:nvPr/>
          </p:nvSpPr>
          <p:spPr bwMode="black">
            <a:xfrm>
              <a:off x="4306" y="2679"/>
              <a:ext cx="5" cy="6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10"/>
                </a:cxn>
                <a:cxn ang="0">
                  <a:pos x="24" y="310"/>
                </a:cxn>
                <a:cxn ang="0">
                  <a:pos x="24" y="0"/>
                </a:cxn>
              </a:cxnLst>
              <a:rect l="0" t="0" r="r" b="b"/>
              <a:pathLst>
                <a:path w="24" h="310">
                  <a:moveTo>
                    <a:pt x="0" y="0"/>
                  </a:moveTo>
                  <a:lnTo>
                    <a:pt x="0" y="310"/>
                  </a:lnTo>
                  <a:lnTo>
                    <a:pt x="24" y="310"/>
                  </a:lnTo>
                  <a:lnTo>
                    <a:pt x="24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37" name="Rectangle 993"/>
            <p:cNvSpPr>
              <a:spLocks noChangeArrowheads="1"/>
            </p:cNvSpPr>
            <p:nvPr/>
          </p:nvSpPr>
          <p:spPr bwMode="black">
            <a:xfrm>
              <a:off x="4313" y="2679"/>
              <a:ext cx="4" cy="77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38" name="Freeform 994"/>
            <p:cNvSpPr>
              <a:spLocks/>
            </p:cNvSpPr>
            <p:nvPr/>
          </p:nvSpPr>
          <p:spPr bwMode="black">
            <a:xfrm>
              <a:off x="4313" y="2679"/>
              <a:ext cx="4" cy="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86"/>
                </a:cxn>
                <a:cxn ang="0">
                  <a:pos x="24" y="386"/>
                </a:cxn>
                <a:cxn ang="0">
                  <a:pos x="24" y="0"/>
                </a:cxn>
              </a:cxnLst>
              <a:rect l="0" t="0" r="r" b="b"/>
              <a:pathLst>
                <a:path w="24" h="386">
                  <a:moveTo>
                    <a:pt x="0" y="0"/>
                  </a:moveTo>
                  <a:lnTo>
                    <a:pt x="0" y="386"/>
                  </a:lnTo>
                  <a:lnTo>
                    <a:pt x="24" y="386"/>
                  </a:lnTo>
                  <a:lnTo>
                    <a:pt x="24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39" name="Rectangle 995"/>
            <p:cNvSpPr>
              <a:spLocks noChangeArrowheads="1"/>
            </p:cNvSpPr>
            <p:nvPr/>
          </p:nvSpPr>
          <p:spPr bwMode="black">
            <a:xfrm>
              <a:off x="4319" y="2679"/>
              <a:ext cx="5" cy="78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40" name="Freeform 996"/>
            <p:cNvSpPr>
              <a:spLocks/>
            </p:cNvSpPr>
            <p:nvPr/>
          </p:nvSpPr>
          <p:spPr bwMode="black">
            <a:xfrm>
              <a:off x="4319" y="2679"/>
              <a:ext cx="5" cy="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89"/>
                </a:cxn>
                <a:cxn ang="0">
                  <a:pos x="23" y="389"/>
                </a:cxn>
                <a:cxn ang="0">
                  <a:pos x="23" y="0"/>
                </a:cxn>
              </a:cxnLst>
              <a:rect l="0" t="0" r="r" b="b"/>
              <a:pathLst>
                <a:path w="23" h="389">
                  <a:moveTo>
                    <a:pt x="0" y="0"/>
                  </a:moveTo>
                  <a:lnTo>
                    <a:pt x="0" y="389"/>
                  </a:lnTo>
                  <a:lnTo>
                    <a:pt x="23" y="389"/>
                  </a:lnTo>
                  <a:lnTo>
                    <a:pt x="23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41" name="Rectangle 997"/>
            <p:cNvSpPr>
              <a:spLocks noChangeArrowheads="1"/>
            </p:cNvSpPr>
            <p:nvPr/>
          </p:nvSpPr>
          <p:spPr bwMode="black">
            <a:xfrm>
              <a:off x="4326" y="2679"/>
              <a:ext cx="4" cy="80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42" name="Freeform 998"/>
            <p:cNvSpPr>
              <a:spLocks/>
            </p:cNvSpPr>
            <p:nvPr/>
          </p:nvSpPr>
          <p:spPr bwMode="black">
            <a:xfrm>
              <a:off x="4326" y="2679"/>
              <a:ext cx="4" cy="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01"/>
                </a:cxn>
                <a:cxn ang="0">
                  <a:pos x="24" y="401"/>
                </a:cxn>
                <a:cxn ang="0">
                  <a:pos x="24" y="0"/>
                </a:cxn>
              </a:cxnLst>
              <a:rect l="0" t="0" r="r" b="b"/>
              <a:pathLst>
                <a:path w="24" h="401">
                  <a:moveTo>
                    <a:pt x="0" y="0"/>
                  </a:moveTo>
                  <a:lnTo>
                    <a:pt x="0" y="401"/>
                  </a:lnTo>
                  <a:lnTo>
                    <a:pt x="24" y="401"/>
                  </a:lnTo>
                  <a:lnTo>
                    <a:pt x="24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43" name="Rectangle 999"/>
            <p:cNvSpPr>
              <a:spLocks noChangeArrowheads="1"/>
            </p:cNvSpPr>
            <p:nvPr/>
          </p:nvSpPr>
          <p:spPr bwMode="black">
            <a:xfrm>
              <a:off x="4332" y="2679"/>
              <a:ext cx="5" cy="8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44" name="Freeform 1000"/>
            <p:cNvSpPr>
              <a:spLocks/>
            </p:cNvSpPr>
            <p:nvPr/>
          </p:nvSpPr>
          <p:spPr bwMode="black">
            <a:xfrm>
              <a:off x="4332" y="2679"/>
              <a:ext cx="5" cy="8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07"/>
                </a:cxn>
                <a:cxn ang="0">
                  <a:pos x="24" y="407"/>
                </a:cxn>
                <a:cxn ang="0">
                  <a:pos x="24" y="0"/>
                </a:cxn>
              </a:cxnLst>
              <a:rect l="0" t="0" r="r" b="b"/>
              <a:pathLst>
                <a:path w="24" h="407">
                  <a:moveTo>
                    <a:pt x="0" y="0"/>
                  </a:moveTo>
                  <a:lnTo>
                    <a:pt x="0" y="407"/>
                  </a:lnTo>
                  <a:lnTo>
                    <a:pt x="24" y="407"/>
                  </a:lnTo>
                  <a:lnTo>
                    <a:pt x="24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45" name="Rectangle 1001"/>
            <p:cNvSpPr>
              <a:spLocks noChangeArrowheads="1"/>
            </p:cNvSpPr>
            <p:nvPr/>
          </p:nvSpPr>
          <p:spPr bwMode="black">
            <a:xfrm>
              <a:off x="4338" y="2679"/>
              <a:ext cx="5" cy="83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46" name="Freeform 1002"/>
            <p:cNvSpPr>
              <a:spLocks/>
            </p:cNvSpPr>
            <p:nvPr/>
          </p:nvSpPr>
          <p:spPr bwMode="black">
            <a:xfrm>
              <a:off x="4338" y="2679"/>
              <a:ext cx="5" cy="8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16"/>
                </a:cxn>
                <a:cxn ang="0">
                  <a:pos x="24" y="416"/>
                </a:cxn>
                <a:cxn ang="0">
                  <a:pos x="24" y="0"/>
                </a:cxn>
              </a:cxnLst>
              <a:rect l="0" t="0" r="r" b="b"/>
              <a:pathLst>
                <a:path w="24" h="416">
                  <a:moveTo>
                    <a:pt x="0" y="0"/>
                  </a:moveTo>
                  <a:lnTo>
                    <a:pt x="0" y="416"/>
                  </a:lnTo>
                  <a:lnTo>
                    <a:pt x="24" y="416"/>
                  </a:lnTo>
                  <a:lnTo>
                    <a:pt x="24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47" name="Rectangle 1003"/>
            <p:cNvSpPr>
              <a:spLocks noChangeArrowheads="1"/>
            </p:cNvSpPr>
            <p:nvPr/>
          </p:nvSpPr>
          <p:spPr bwMode="black">
            <a:xfrm>
              <a:off x="4345" y="2679"/>
              <a:ext cx="5" cy="84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48" name="Freeform 1004"/>
            <p:cNvSpPr>
              <a:spLocks/>
            </p:cNvSpPr>
            <p:nvPr/>
          </p:nvSpPr>
          <p:spPr bwMode="black">
            <a:xfrm>
              <a:off x="4345" y="2679"/>
              <a:ext cx="5" cy="8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18"/>
                </a:cxn>
                <a:cxn ang="0">
                  <a:pos x="23" y="418"/>
                </a:cxn>
                <a:cxn ang="0">
                  <a:pos x="23" y="0"/>
                </a:cxn>
              </a:cxnLst>
              <a:rect l="0" t="0" r="r" b="b"/>
              <a:pathLst>
                <a:path w="23" h="418">
                  <a:moveTo>
                    <a:pt x="0" y="0"/>
                  </a:moveTo>
                  <a:lnTo>
                    <a:pt x="0" y="418"/>
                  </a:lnTo>
                  <a:lnTo>
                    <a:pt x="23" y="418"/>
                  </a:lnTo>
                  <a:lnTo>
                    <a:pt x="23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49" name="Rectangle 1005"/>
            <p:cNvSpPr>
              <a:spLocks noChangeArrowheads="1"/>
            </p:cNvSpPr>
            <p:nvPr/>
          </p:nvSpPr>
          <p:spPr bwMode="black">
            <a:xfrm>
              <a:off x="4352" y="2679"/>
              <a:ext cx="4" cy="84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50" name="Freeform 1006"/>
            <p:cNvSpPr>
              <a:spLocks/>
            </p:cNvSpPr>
            <p:nvPr/>
          </p:nvSpPr>
          <p:spPr bwMode="black">
            <a:xfrm>
              <a:off x="4352" y="2679"/>
              <a:ext cx="4" cy="8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18"/>
                </a:cxn>
                <a:cxn ang="0">
                  <a:pos x="23" y="418"/>
                </a:cxn>
                <a:cxn ang="0">
                  <a:pos x="23" y="0"/>
                </a:cxn>
              </a:cxnLst>
              <a:rect l="0" t="0" r="r" b="b"/>
              <a:pathLst>
                <a:path w="23" h="418">
                  <a:moveTo>
                    <a:pt x="0" y="0"/>
                  </a:moveTo>
                  <a:lnTo>
                    <a:pt x="0" y="418"/>
                  </a:lnTo>
                  <a:lnTo>
                    <a:pt x="23" y="418"/>
                  </a:lnTo>
                  <a:lnTo>
                    <a:pt x="23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51" name="Rectangle 1007"/>
            <p:cNvSpPr>
              <a:spLocks noChangeArrowheads="1"/>
            </p:cNvSpPr>
            <p:nvPr/>
          </p:nvSpPr>
          <p:spPr bwMode="black">
            <a:xfrm>
              <a:off x="4358" y="2679"/>
              <a:ext cx="5" cy="84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52" name="Freeform 1008"/>
            <p:cNvSpPr>
              <a:spLocks/>
            </p:cNvSpPr>
            <p:nvPr/>
          </p:nvSpPr>
          <p:spPr bwMode="black">
            <a:xfrm>
              <a:off x="4358" y="2679"/>
              <a:ext cx="5" cy="8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18"/>
                </a:cxn>
                <a:cxn ang="0">
                  <a:pos x="23" y="418"/>
                </a:cxn>
                <a:cxn ang="0">
                  <a:pos x="23" y="0"/>
                </a:cxn>
              </a:cxnLst>
              <a:rect l="0" t="0" r="r" b="b"/>
              <a:pathLst>
                <a:path w="23" h="418">
                  <a:moveTo>
                    <a:pt x="0" y="0"/>
                  </a:moveTo>
                  <a:lnTo>
                    <a:pt x="0" y="418"/>
                  </a:lnTo>
                  <a:lnTo>
                    <a:pt x="23" y="418"/>
                  </a:lnTo>
                  <a:lnTo>
                    <a:pt x="23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53" name="Rectangle 1009"/>
            <p:cNvSpPr>
              <a:spLocks noChangeArrowheads="1"/>
            </p:cNvSpPr>
            <p:nvPr/>
          </p:nvSpPr>
          <p:spPr bwMode="black">
            <a:xfrm>
              <a:off x="4365" y="2679"/>
              <a:ext cx="5" cy="87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54" name="Freeform 1010"/>
            <p:cNvSpPr>
              <a:spLocks/>
            </p:cNvSpPr>
            <p:nvPr/>
          </p:nvSpPr>
          <p:spPr bwMode="black">
            <a:xfrm>
              <a:off x="4365" y="2679"/>
              <a:ext cx="5" cy="8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33"/>
                </a:cxn>
                <a:cxn ang="0">
                  <a:pos x="26" y="433"/>
                </a:cxn>
                <a:cxn ang="0">
                  <a:pos x="26" y="0"/>
                </a:cxn>
              </a:cxnLst>
              <a:rect l="0" t="0" r="r" b="b"/>
              <a:pathLst>
                <a:path w="26" h="433">
                  <a:moveTo>
                    <a:pt x="0" y="0"/>
                  </a:moveTo>
                  <a:lnTo>
                    <a:pt x="0" y="433"/>
                  </a:lnTo>
                  <a:lnTo>
                    <a:pt x="26" y="433"/>
                  </a:lnTo>
                  <a:lnTo>
                    <a:pt x="26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55" name="Rectangle 1011"/>
            <p:cNvSpPr>
              <a:spLocks noChangeArrowheads="1"/>
            </p:cNvSpPr>
            <p:nvPr/>
          </p:nvSpPr>
          <p:spPr bwMode="black">
            <a:xfrm>
              <a:off x="4371" y="2679"/>
              <a:ext cx="5" cy="92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56" name="Freeform 1012"/>
            <p:cNvSpPr>
              <a:spLocks/>
            </p:cNvSpPr>
            <p:nvPr/>
          </p:nvSpPr>
          <p:spPr bwMode="black">
            <a:xfrm>
              <a:off x="4371" y="2679"/>
              <a:ext cx="5" cy="9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59"/>
                </a:cxn>
                <a:cxn ang="0">
                  <a:pos x="26" y="459"/>
                </a:cxn>
                <a:cxn ang="0">
                  <a:pos x="26" y="0"/>
                </a:cxn>
              </a:cxnLst>
              <a:rect l="0" t="0" r="r" b="b"/>
              <a:pathLst>
                <a:path w="26" h="459">
                  <a:moveTo>
                    <a:pt x="0" y="0"/>
                  </a:moveTo>
                  <a:lnTo>
                    <a:pt x="0" y="459"/>
                  </a:lnTo>
                  <a:lnTo>
                    <a:pt x="26" y="459"/>
                  </a:lnTo>
                  <a:lnTo>
                    <a:pt x="26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57" name="Rectangle 1013"/>
            <p:cNvSpPr>
              <a:spLocks noChangeArrowheads="1"/>
            </p:cNvSpPr>
            <p:nvPr/>
          </p:nvSpPr>
          <p:spPr bwMode="black">
            <a:xfrm>
              <a:off x="4377" y="2679"/>
              <a:ext cx="6" cy="93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58" name="Freeform 1014"/>
            <p:cNvSpPr>
              <a:spLocks/>
            </p:cNvSpPr>
            <p:nvPr/>
          </p:nvSpPr>
          <p:spPr bwMode="black">
            <a:xfrm>
              <a:off x="4377" y="2679"/>
              <a:ext cx="6" cy="9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63"/>
                </a:cxn>
                <a:cxn ang="0">
                  <a:pos x="27" y="463"/>
                </a:cxn>
                <a:cxn ang="0">
                  <a:pos x="27" y="0"/>
                </a:cxn>
              </a:cxnLst>
              <a:rect l="0" t="0" r="r" b="b"/>
              <a:pathLst>
                <a:path w="27" h="463">
                  <a:moveTo>
                    <a:pt x="0" y="0"/>
                  </a:moveTo>
                  <a:lnTo>
                    <a:pt x="0" y="463"/>
                  </a:lnTo>
                  <a:lnTo>
                    <a:pt x="27" y="463"/>
                  </a:lnTo>
                  <a:lnTo>
                    <a:pt x="27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59" name="Rectangle 1015"/>
            <p:cNvSpPr>
              <a:spLocks noChangeArrowheads="1"/>
            </p:cNvSpPr>
            <p:nvPr/>
          </p:nvSpPr>
          <p:spPr bwMode="black">
            <a:xfrm>
              <a:off x="4384" y="2679"/>
              <a:ext cx="5" cy="93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60" name="Freeform 1016"/>
            <p:cNvSpPr>
              <a:spLocks/>
            </p:cNvSpPr>
            <p:nvPr/>
          </p:nvSpPr>
          <p:spPr bwMode="black">
            <a:xfrm>
              <a:off x="4384" y="2679"/>
              <a:ext cx="5" cy="9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63"/>
                </a:cxn>
                <a:cxn ang="0">
                  <a:pos x="26" y="463"/>
                </a:cxn>
                <a:cxn ang="0">
                  <a:pos x="26" y="0"/>
                </a:cxn>
              </a:cxnLst>
              <a:rect l="0" t="0" r="r" b="b"/>
              <a:pathLst>
                <a:path w="26" h="463">
                  <a:moveTo>
                    <a:pt x="0" y="0"/>
                  </a:moveTo>
                  <a:lnTo>
                    <a:pt x="0" y="463"/>
                  </a:lnTo>
                  <a:lnTo>
                    <a:pt x="26" y="463"/>
                  </a:lnTo>
                  <a:lnTo>
                    <a:pt x="26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61" name="Rectangle 1017"/>
            <p:cNvSpPr>
              <a:spLocks noChangeArrowheads="1"/>
            </p:cNvSpPr>
            <p:nvPr/>
          </p:nvSpPr>
          <p:spPr bwMode="black">
            <a:xfrm>
              <a:off x="4390" y="2679"/>
              <a:ext cx="6" cy="95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62" name="Freeform 1018"/>
            <p:cNvSpPr>
              <a:spLocks/>
            </p:cNvSpPr>
            <p:nvPr/>
          </p:nvSpPr>
          <p:spPr bwMode="black">
            <a:xfrm>
              <a:off x="4390" y="2679"/>
              <a:ext cx="6" cy="9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75"/>
                </a:cxn>
                <a:cxn ang="0">
                  <a:pos x="26" y="475"/>
                </a:cxn>
                <a:cxn ang="0">
                  <a:pos x="26" y="0"/>
                </a:cxn>
              </a:cxnLst>
              <a:rect l="0" t="0" r="r" b="b"/>
              <a:pathLst>
                <a:path w="26" h="475">
                  <a:moveTo>
                    <a:pt x="0" y="0"/>
                  </a:moveTo>
                  <a:lnTo>
                    <a:pt x="0" y="475"/>
                  </a:lnTo>
                  <a:lnTo>
                    <a:pt x="26" y="475"/>
                  </a:lnTo>
                  <a:lnTo>
                    <a:pt x="26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63" name="Rectangle 1019"/>
            <p:cNvSpPr>
              <a:spLocks noChangeArrowheads="1"/>
            </p:cNvSpPr>
            <p:nvPr/>
          </p:nvSpPr>
          <p:spPr bwMode="black">
            <a:xfrm>
              <a:off x="4398" y="2679"/>
              <a:ext cx="4" cy="96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64" name="Freeform 1020"/>
            <p:cNvSpPr>
              <a:spLocks/>
            </p:cNvSpPr>
            <p:nvPr/>
          </p:nvSpPr>
          <p:spPr bwMode="black">
            <a:xfrm>
              <a:off x="4398" y="2679"/>
              <a:ext cx="4" cy="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81"/>
                </a:cxn>
                <a:cxn ang="0">
                  <a:pos x="24" y="481"/>
                </a:cxn>
                <a:cxn ang="0">
                  <a:pos x="24" y="0"/>
                </a:cxn>
              </a:cxnLst>
              <a:rect l="0" t="0" r="r" b="b"/>
              <a:pathLst>
                <a:path w="24" h="481">
                  <a:moveTo>
                    <a:pt x="0" y="0"/>
                  </a:moveTo>
                  <a:lnTo>
                    <a:pt x="0" y="481"/>
                  </a:lnTo>
                  <a:lnTo>
                    <a:pt x="24" y="481"/>
                  </a:lnTo>
                  <a:lnTo>
                    <a:pt x="24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65" name="Rectangle 1021"/>
            <p:cNvSpPr>
              <a:spLocks noChangeArrowheads="1"/>
            </p:cNvSpPr>
            <p:nvPr/>
          </p:nvSpPr>
          <p:spPr bwMode="black">
            <a:xfrm>
              <a:off x="4404" y="2679"/>
              <a:ext cx="5" cy="96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66" name="Freeform 1022"/>
            <p:cNvSpPr>
              <a:spLocks/>
            </p:cNvSpPr>
            <p:nvPr/>
          </p:nvSpPr>
          <p:spPr bwMode="black">
            <a:xfrm>
              <a:off x="4404" y="2679"/>
              <a:ext cx="5" cy="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81"/>
                </a:cxn>
                <a:cxn ang="0">
                  <a:pos x="24" y="481"/>
                </a:cxn>
                <a:cxn ang="0">
                  <a:pos x="24" y="0"/>
                </a:cxn>
              </a:cxnLst>
              <a:rect l="0" t="0" r="r" b="b"/>
              <a:pathLst>
                <a:path w="24" h="481">
                  <a:moveTo>
                    <a:pt x="0" y="0"/>
                  </a:moveTo>
                  <a:lnTo>
                    <a:pt x="0" y="481"/>
                  </a:lnTo>
                  <a:lnTo>
                    <a:pt x="24" y="481"/>
                  </a:lnTo>
                  <a:lnTo>
                    <a:pt x="24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67" name="Rectangle 1023"/>
            <p:cNvSpPr>
              <a:spLocks noChangeArrowheads="1"/>
            </p:cNvSpPr>
            <p:nvPr/>
          </p:nvSpPr>
          <p:spPr bwMode="black">
            <a:xfrm>
              <a:off x="4410" y="2679"/>
              <a:ext cx="5" cy="99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68" name="Freeform 1024"/>
            <p:cNvSpPr>
              <a:spLocks/>
            </p:cNvSpPr>
            <p:nvPr/>
          </p:nvSpPr>
          <p:spPr bwMode="black">
            <a:xfrm>
              <a:off x="4410" y="2679"/>
              <a:ext cx="5" cy="9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93"/>
                </a:cxn>
                <a:cxn ang="0">
                  <a:pos x="24" y="493"/>
                </a:cxn>
                <a:cxn ang="0">
                  <a:pos x="24" y="0"/>
                </a:cxn>
              </a:cxnLst>
              <a:rect l="0" t="0" r="r" b="b"/>
              <a:pathLst>
                <a:path w="24" h="493">
                  <a:moveTo>
                    <a:pt x="0" y="0"/>
                  </a:moveTo>
                  <a:lnTo>
                    <a:pt x="0" y="493"/>
                  </a:lnTo>
                  <a:lnTo>
                    <a:pt x="24" y="493"/>
                  </a:lnTo>
                  <a:lnTo>
                    <a:pt x="24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69" name="Rectangle 1025"/>
            <p:cNvSpPr>
              <a:spLocks noChangeArrowheads="1"/>
            </p:cNvSpPr>
            <p:nvPr/>
          </p:nvSpPr>
          <p:spPr bwMode="black">
            <a:xfrm>
              <a:off x="4417" y="2679"/>
              <a:ext cx="5" cy="10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70" name="Freeform 1026"/>
            <p:cNvSpPr>
              <a:spLocks/>
            </p:cNvSpPr>
            <p:nvPr/>
          </p:nvSpPr>
          <p:spPr bwMode="black">
            <a:xfrm>
              <a:off x="4417" y="2679"/>
              <a:ext cx="5" cy="10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503"/>
                </a:cxn>
                <a:cxn ang="0">
                  <a:pos x="23" y="503"/>
                </a:cxn>
                <a:cxn ang="0">
                  <a:pos x="23" y="0"/>
                </a:cxn>
              </a:cxnLst>
              <a:rect l="0" t="0" r="r" b="b"/>
              <a:pathLst>
                <a:path w="23" h="503">
                  <a:moveTo>
                    <a:pt x="0" y="0"/>
                  </a:moveTo>
                  <a:lnTo>
                    <a:pt x="0" y="503"/>
                  </a:lnTo>
                  <a:lnTo>
                    <a:pt x="23" y="503"/>
                  </a:lnTo>
                  <a:lnTo>
                    <a:pt x="23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71" name="Rectangle 1027"/>
            <p:cNvSpPr>
              <a:spLocks noChangeArrowheads="1"/>
            </p:cNvSpPr>
            <p:nvPr/>
          </p:nvSpPr>
          <p:spPr bwMode="black">
            <a:xfrm>
              <a:off x="4423" y="2679"/>
              <a:ext cx="5" cy="103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72" name="Freeform 1028"/>
            <p:cNvSpPr>
              <a:spLocks/>
            </p:cNvSpPr>
            <p:nvPr/>
          </p:nvSpPr>
          <p:spPr bwMode="black">
            <a:xfrm>
              <a:off x="4423" y="2679"/>
              <a:ext cx="5" cy="1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515"/>
                </a:cxn>
                <a:cxn ang="0">
                  <a:pos x="24" y="515"/>
                </a:cxn>
                <a:cxn ang="0">
                  <a:pos x="24" y="0"/>
                </a:cxn>
              </a:cxnLst>
              <a:rect l="0" t="0" r="r" b="b"/>
              <a:pathLst>
                <a:path w="24" h="515">
                  <a:moveTo>
                    <a:pt x="0" y="0"/>
                  </a:moveTo>
                  <a:lnTo>
                    <a:pt x="0" y="515"/>
                  </a:lnTo>
                  <a:lnTo>
                    <a:pt x="24" y="515"/>
                  </a:lnTo>
                  <a:lnTo>
                    <a:pt x="24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73" name="Rectangle 1029"/>
            <p:cNvSpPr>
              <a:spLocks noChangeArrowheads="1"/>
            </p:cNvSpPr>
            <p:nvPr/>
          </p:nvSpPr>
          <p:spPr bwMode="black">
            <a:xfrm>
              <a:off x="4430" y="2679"/>
              <a:ext cx="5" cy="103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74" name="Freeform 1030"/>
            <p:cNvSpPr>
              <a:spLocks/>
            </p:cNvSpPr>
            <p:nvPr/>
          </p:nvSpPr>
          <p:spPr bwMode="black">
            <a:xfrm>
              <a:off x="4430" y="2679"/>
              <a:ext cx="5" cy="1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515"/>
                </a:cxn>
                <a:cxn ang="0">
                  <a:pos x="24" y="515"/>
                </a:cxn>
                <a:cxn ang="0">
                  <a:pos x="24" y="0"/>
                </a:cxn>
              </a:cxnLst>
              <a:rect l="0" t="0" r="r" b="b"/>
              <a:pathLst>
                <a:path w="24" h="515">
                  <a:moveTo>
                    <a:pt x="0" y="0"/>
                  </a:moveTo>
                  <a:lnTo>
                    <a:pt x="0" y="515"/>
                  </a:lnTo>
                  <a:lnTo>
                    <a:pt x="24" y="515"/>
                  </a:lnTo>
                  <a:lnTo>
                    <a:pt x="24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75" name="Rectangle 1031"/>
            <p:cNvSpPr>
              <a:spLocks noChangeArrowheads="1"/>
            </p:cNvSpPr>
            <p:nvPr/>
          </p:nvSpPr>
          <p:spPr bwMode="black">
            <a:xfrm>
              <a:off x="4436" y="2679"/>
              <a:ext cx="5" cy="117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76" name="Freeform 1032"/>
            <p:cNvSpPr>
              <a:spLocks/>
            </p:cNvSpPr>
            <p:nvPr/>
          </p:nvSpPr>
          <p:spPr bwMode="black">
            <a:xfrm>
              <a:off x="4436" y="2679"/>
              <a:ext cx="5" cy="1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586"/>
                </a:cxn>
                <a:cxn ang="0">
                  <a:pos x="24" y="586"/>
                </a:cxn>
                <a:cxn ang="0">
                  <a:pos x="24" y="0"/>
                </a:cxn>
              </a:cxnLst>
              <a:rect l="0" t="0" r="r" b="b"/>
              <a:pathLst>
                <a:path w="24" h="586">
                  <a:moveTo>
                    <a:pt x="0" y="0"/>
                  </a:moveTo>
                  <a:lnTo>
                    <a:pt x="0" y="586"/>
                  </a:lnTo>
                  <a:lnTo>
                    <a:pt x="24" y="586"/>
                  </a:lnTo>
                  <a:lnTo>
                    <a:pt x="24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77" name="Rectangle 1033"/>
            <p:cNvSpPr>
              <a:spLocks noChangeArrowheads="1"/>
            </p:cNvSpPr>
            <p:nvPr/>
          </p:nvSpPr>
          <p:spPr bwMode="black">
            <a:xfrm>
              <a:off x="4443" y="2679"/>
              <a:ext cx="5" cy="118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78" name="Freeform 1034"/>
            <p:cNvSpPr>
              <a:spLocks/>
            </p:cNvSpPr>
            <p:nvPr/>
          </p:nvSpPr>
          <p:spPr bwMode="black">
            <a:xfrm>
              <a:off x="4443" y="2679"/>
              <a:ext cx="5" cy="1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589"/>
                </a:cxn>
                <a:cxn ang="0">
                  <a:pos x="24" y="589"/>
                </a:cxn>
                <a:cxn ang="0">
                  <a:pos x="24" y="0"/>
                </a:cxn>
              </a:cxnLst>
              <a:rect l="0" t="0" r="r" b="b"/>
              <a:pathLst>
                <a:path w="24" h="589">
                  <a:moveTo>
                    <a:pt x="0" y="0"/>
                  </a:moveTo>
                  <a:lnTo>
                    <a:pt x="0" y="589"/>
                  </a:lnTo>
                  <a:lnTo>
                    <a:pt x="24" y="589"/>
                  </a:lnTo>
                  <a:lnTo>
                    <a:pt x="24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79" name="Rectangle 1035"/>
            <p:cNvSpPr>
              <a:spLocks noChangeArrowheads="1"/>
            </p:cNvSpPr>
            <p:nvPr/>
          </p:nvSpPr>
          <p:spPr bwMode="black">
            <a:xfrm>
              <a:off x="4449" y="2679"/>
              <a:ext cx="5" cy="119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80" name="Freeform 1036"/>
            <p:cNvSpPr>
              <a:spLocks/>
            </p:cNvSpPr>
            <p:nvPr/>
          </p:nvSpPr>
          <p:spPr bwMode="black">
            <a:xfrm>
              <a:off x="4449" y="2679"/>
              <a:ext cx="5" cy="1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595"/>
                </a:cxn>
                <a:cxn ang="0">
                  <a:pos x="24" y="595"/>
                </a:cxn>
                <a:cxn ang="0">
                  <a:pos x="24" y="0"/>
                </a:cxn>
              </a:cxnLst>
              <a:rect l="0" t="0" r="r" b="b"/>
              <a:pathLst>
                <a:path w="24" h="595">
                  <a:moveTo>
                    <a:pt x="0" y="0"/>
                  </a:moveTo>
                  <a:lnTo>
                    <a:pt x="0" y="595"/>
                  </a:lnTo>
                  <a:lnTo>
                    <a:pt x="24" y="595"/>
                  </a:lnTo>
                  <a:lnTo>
                    <a:pt x="24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81" name="Rectangle 1037"/>
            <p:cNvSpPr>
              <a:spLocks noChangeArrowheads="1"/>
            </p:cNvSpPr>
            <p:nvPr/>
          </p:nvSpPr>
          <p:spPr bwMode="black">
            <a:xfrm>
              <a:off x="4456" y="2679"/>
              <a:ext cx="4" cy="120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82" name="Freeform 1038"/>
            <p:cNvSpPr>
              <a:spLocks/>
            </p:cNvSpPr>
            <p:nvPr/>
          </p:nvSpPr>
          <p:spPr bwMode="black">
            <a:xfrm>
              <a:off x="4456" y="2679"/>
              <a:ext cx="4" cy="1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01"/>
                </a:cxn>
                <a:cxn ang="0">
                  <a:pos x="23" y="601"/>
                </a:cxn>
                <a:cxn ang="0">
                  <a:pos x="23" y="0"/>
                </a:cxn>
              </a:cxnLst>
              <a:rect l="0" t="0" r="r" b="b"/>
              <a:pathLst>
                <a:path w="23" h="601">
                  <a:moveTo>
                    <a:pt x="0" y="0"/>
                  </a:moveTo>
                  <a:lnTo>
                    <a:pt x="0" y="601"/>
                  </a:lnTo>
                  <a:lnTo>
                    <a:pt x="23" y="601"/>
                  </a:lnTo>
                  <a:lnTo>
                    <a:pt x="23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83" name="Rectangle 1039"/>
            <p:cNvSpPr>
              <a:spLocks noChangeArrowheads="1"/>
            </p:cNvSpPr>
            <p:nvPr/>
          </p:nvSpPr>
          <p:spPr bwMode="black">
            <a:xfrm>
              <a:off x="4462" y="2679"/>
              <a:ext cx="5" cy="126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84" name="Freeform 1040"/>
            <p:cNvSpPr>
              <a:spLocks/>
            </p:cNvSpPr>
            <p:nvPr/>
          </p:nvSpPr>
          <p:spPr bwMode="black">
            <a:xfrm>
              <a:off x="4462" y="2679"/>
              <a:ext cx="5" cy="12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30"/>
                </a:cxn>
                <a:cxn ang="0">
                  <a:pos x="23" y="630"/>
                </a:cxn>
                <a:cxn ang="0">
                  <a:pos x="23" y="0"/>
                </a:cxn>
              </a:cxnLst>
              <a:rect l="0" t="0" r="r" b="b"/>
              <a:pathLst>
                <a:path w="23" h="630">
                  <a:moveTo>
                    <a:pt x="0" y="0"/>
                  </a:moveTo>
                  <a:lnTo>
                    <a:pt x="0" y="630"/>
                  </a:lnTo>
                  <a:lnTo>
                    <a:pt x="23" y="630"/>
                  </a:lnTo>
                  <a:lnTo>
                    <a:pt x="23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85" name="Rectangle 1041"/>
            <p:cNvSpPr>
              <a:spLocks noChangeArrowheads="1"/>
            </p:cNvSpPr>
            <p:nvPr/>
          </p:nvSpPr>
          <p:spPr bwMode="black">
            <a:xfrm>
              <a:off x="4469" y="2679"/>
              <a:ext cx="5" cy="126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86" name="Freeform 1042"/>
            <p:cNvSpPr>
              <a:spLocks/>
            </p:cNvSpPr>
            <p:nvPr/>
          </p:nvSpPr>
          <p:spPr bwMode="black">
            <a:xfrm>
              <a:off x="4469" y="2679"/>
              <a:ext cx="5" cy="12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30"/>
                </a:cxn>
                <a:cxn ang="0">
                  <a:pos x="26" y="630"/>
                </a:cxn>
                <a:cxn ang="0">
                  <a:pos x="26" y="0"/>
                </a:cxn>
              </a:cxnLst>
              <a:rect l="0" t="0" r="r" b="b"/>
              <a:pathLst>
                <a:path w="26" h="630">
                  <a:moveTo>
                    <a:pt x="0" y="0"/>
                  </a:moveTo>
                  <a:lnTo>
                    <a:pt x="0" y="630"/>
                  </a:lnTo>
                  <a:lnTo>
                    <a:pt x="26" y="630"/>
                  </a:lnTo>
                  <a:lnTo>
                    <a:pt x="26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87" name="Rectangle 1043"/>
            <p:cNvSpPr>
              <a:spLocks noChangeArrowheads="1"/>
            </p:cNvSpPr>
            <p:nvPr/>
          </p:nvSpPr>
          <p:spPr bwMode="black">
            <a:xfrm>
              <a:off x="4475" y="2679"/>
              <a:ext cx="6" cy="128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88" name="Freeform 1044"/>
            <p:cNvSpPr>
              <a:spLocks/>
            </p:cNvSpPr>
            <p:nvPr/>
          </p:nvSpPr>
          <p:spPr bwMode="black">
            <a:xfrm>
              <a:off x="4475" y="2679"/>
              <a:ext cx="6" cy="12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42"/>
                </a:cxn>
                <a:cxn ang="0">
                  <a:pos x="27" y="642"/>
                </a:cxn>
                <a:cxn ang="0">
                  <a:pos x="27" y="0"/>
                </a:cxn>
              </a:cxnLst>
              <a:rect l="0" t="0" r="r" b="b"/>
              <a:pathLst>
                <a:path w="27" h="642">
                  <a:moveTo>
                    <a:pt x="0" y="0"/>
                  </a:moveTo>
                  <a:lnTo>
                    <a:pt x="0" y="642"/>
                  </a:lnTo>
                  <a:lnTo>
                    <a:pt x="27" y="642"/>
                  </a:lnTo>
                  <a:lnTo>
                    <a:pt x="27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89" name="Rectangle 1045"/>
            <p:cNvSpPr>
              <a:spLocks noChangeArrowheads="1"/>
            </p:cNvSpPr>
            <p:nvPr/>
          </p:nvSpPr>
          <p:spPr bwMode="black">
            <a:xfrm>
              <a:off x="4482" y="2679"/>
              <a:ext cx="5" cy="136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90" name="Freeform 1046"/>
            <p:cNvSpPr>
              <a:spLocks/>
            </p:cNvSpPr>
            <p:nvPr/>
          </p:nvSpPr>
          <p:spPr bwMode="black">
            <a:xfrm>
              <a:off x="4482" y="2679"/>
              <a:ext cx="5" cy="1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78"/>
                </a:cxn>
                <a:cxn ang="0">
                  <a:pos x="26" y="678"/>
                </a:cxn>
                <a:cxn ang="0">
                  <a:pos x="26" y="0"/>
                </a:cxn>
              </a:cxnLst>
              <a:rect l="0" t="0" r="r" b="b"/>
              <a:pathLst>
                <a:path w="26" h="678">
                  <a:moveTo>
                    <a:pt x="0" y="0"/>
                  </a:moveTo>
                  <a:lnTo>
                    <a:pt x="0" y="678"/>
                  </a:lnTo>
                  <a:lnTo>
                    <a:pt x="26" y="678"/>
                  </a:lnTo>
                  <a:lnTo>
                    <a:pt x="26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91" name="Rectangle 1047"/>
            <p:cNvSpPr>
              <a:spLocks noChangeArrowheads="1"/>
            </p:cNvSpPr>
            <p:nvPr/>
          </p:nvSpPr>
          <p:spPr bwMode="black">
            <a:xfrm>
              <a:off x="4488" y="2679"/>
              <a:ext cx="5" cy="139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92" name="Freeform 1048"/>
            <p:cNvSpPr>
              <a:spLocks/>
            </p:cNvSpPr>
            <p:nvPr/>
          </p:nvSpPr>
          <p:spPr bwMode="black">
            <a:xfrm>
              <a:off x="4488" y="2679"/>
              <a:ext cx="5" cy="13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96"/>
                </a:cxn>
                <a:cxn ang="0">
                  <a:pos x="26" y="696"/>
                </a:cxn>
                <a:cxn ang="0">
                  <a:pos x="26" y="0"/>
                </a:cxn>
              </a:cxnLst>
              <a:rect l="0" t="0" r="r" b="b"/>
              <a:pathLst>
                <a:path w="26" h="696">
                  <a:moveTo>
                    <a:pt x="0" y="0"/>
                  </a:moveTo>
                  <a:lnTo>
                    <a:pt x="0" y="696"/>
                  </a:lnTo>
                  <a:lnTo>
                    <a:pt x="26" y="696"/>
                  </a:lnTo>
                  <a:lnTo>
                    <a:pt x="26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93" name="Rectangle 1049"/>
            <p:cNvSpPr>
              <a:spLocks noChangeArrowheads="1"/>
            </p:cNvSpPr>
            <p:nvPr/>
          </p:nvSpPr>
          <p:spPr bwMode="black">
            <a:xfrm>
              <a:off x="4495" y="2679"/>
              <a:ext cx="5" cy="14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94" name="Freeform 1050"/>
            <p:cNvSpPr>
              <a:spLocks/>
            </p:cNvSpPr>
            <p:nvPr/>
          </p:nvSpPr>
          <p:spPr bwMode="black">
            <a:xfrm>
              <a:off x="4495" y="2679"/>
              <a:ext cx="5" cy="14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04"/>
                </a:cxn>
                <a:cxn ang="0">
                  <a:pos x="27" y="704"/>
                </a:cxn>
                <a:cxn ang="0">
                  <a:pos x="27" y="0"/>
                </a:cxn>
              </a:cxnLst>
              <a:rect l="0" t="0" r="r" b="b"/>
              <a:pathLst>
                <a:path w="27" h="704">
                  <a:moveTo>
                    <a:pt x="0" y="0"/>
                  </a:moveTo>
                  <a:lnTo>
                    <a:pt x="0" y="704"/>
                  </a:lnTo>
                  <a:lnTo>
                    <a:pt x="27" y="704"/>
                  </a:lnTo>
                  <a:lnTo>
                    <a:pt x="27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95" name="Rectangle 1051"/>
            <p:cNvSpPr>
              <a:spLocks noChangeArrowheads="1"/>
            </p:cNvSpPr>
            <p:nvPr/>
          </p:nvSpPr>
          <p:spPr bwMode="black">
            <a:xfrm>
              <a:off x="4502" y="2679"/>
              <a:ext cx="4" cy="148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96" name="Freeform 1052"/>
            <p:cNvSpPr>
              <a:spLocks/>
            </p:cNvSpPr>
            <p:nvPr/>
          </p:nvSpPr>
          <p:spPr bwMode="black">
            <a:xfrm>
              <a:off x="4502" y="2679"/>
              <a:ext cx="4" cy="1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39"/>
                </a:cxn>
                <a:cxn ang="0">
                  <a:pos x="23" y="739"/>
                </a:cxn>
                <a:cxn ang="0">
                  <a:pos x="23" y="0"/>
                </a:cxn>
              </a:cxnLst>
              <a:rect l="0" t="0" r="r" b="b"/>
              <a:pathLst>
                <a:path w="23" h="739">
                  <a:moveTo>
                    <a:pt x="0" y="0"/>
                  </a:moveTo>
                  <a:lnTo>
                    <a:pt x="0" y="739"/>
                  </a:lnTo>
                  <a:lnTo>
                    <a:pt x="23" y="739"/>
                  </a:lnTo>
                  <a:lnTo>
                    <a:pt x="23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97" name="Rectangle 1053"/>
            <p:cNvSpPr>
              <a:spLocks noChangeArrowheads="1"/>
            </p:cNvSpPr>
            <p:nvPr/>
          </p:nvSpPr>
          <p:spPr bwMode="black">
            <a:xfrm>
              <a:off x="4508" y="2679"/>
              <a:ext cx="5" cy="153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98" name="Freeform 1054"/>
            <p:cNvSpPr>
              <a:spLocks/>
            </p:cNvSpPr>
            <p:nvPr/>
          </p:nvSpPr>
          <p:spPr bwMode="black">
            <a:xfrm>
              <a:off x="4508" y="2679"/>
              <a:ext cx="5" cy="15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63"/>
                </a:cxn>
                <a:cxn ang="0">
                  <a:pos x="23" y="763"/>
                </a:cxn>
                <a:cxn ang="0">
                  <a:pos x="23" y="0"/>
                </a:cxn>
              </a:cxnLst>
              <a:rect l="0" t="0" r="r" b="b"/>
              <a:pathLst>
                <a:path w="23" h="763">
                  <a:moveTo>
                    <a:pt x="0" y="0"/>
                  </a:moveTo>
                  <a:lnTo>
                    <a:pt x="0" y="763"/>
                  </a:lnTo>
                  <a:lnTo>
                    <a:pt x="23" y="763"/>
                  </a:lnTo>
                  <a:lnTo>
                    <a:pt x="23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799" name="Rectangle 1055"/>
            <p:cNvSpPr>
              <a:spLocks noChangeArrowheads="1"/>
            </p:cNvSpPr>
            <p:nvPr/>
          </p:nvSpPr>
          <p:spPr bwMode="black">
            <a:xfrm>
              <a:off x="4515" y="2679"/>
              <a:ext cx="4" cy="160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00" name="Freeform 1056"/>
            <p:cNvSpPr>
              <a:spLocks/>
            </p:cNvSpPr>
            <p:nvPr/>
          </p:nvSpPr>
          <p:spPr bwMode="black">
            <a:xfrm>
              <a:off x="4515" y="2679"/>
              <a:ext cx="4" cy="1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99"/>
                </a:cxn>
                <a:cxn ang="0">
                  <a:pos x="23" y="799"/>
                </a:cxn>
                <a:cxn ang="0">
                  <a:pos x="23" y="0"/>
                </a:cxn>
              </a:cxnLst>
              <a:rect l="0" t="0" r="r" b="b"/>
              <a:pathLst>
                <a:path w="23" h="799">
                  <a:moveTo>
                    <a:pt x="0" y="0"/>
                  </a:moveTo>
                  <a:lnTo>
                    <a:pt x="0" y="799"/>
                  </a:lnTo>
                  <a:lnTo>
                    <a:pt x="23" y="799"/>
                  </a:lnTo>
                  <a:lnTo>
                    <a:pt x="23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01" name="Rectangle 1057"/>
            <p:cNvSpPr>
              <a:spLocks noChangeArrowheads="1"/>
            </p:cNvSpPr>
            <p:nvPr/>
          </p:nvSpPr>
          <p:spPr bwMode="black">
            <a:xfrm>
              <a:off x="4521" y="2679"/>
              <a:ext cx="5" cy="162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02" name="Freeform 1058"/>
            <p:cNvSpPr>
              <a:spLocks/>
            </p:cNvSpPr>
            <p:nvPr/>
          </p:nvSpPr>
          <p:spPr bwMode="black">
            <a:xfrm>
              <a:off x="4521" y="2679"/>
              <a:ext cx="5" cy="16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11"/>
                </a:cxn>
                <a:cxn ang="0">
                  <a:pos x="24" y="811"/>
                </a:cxn>
                <a:cxn ang="0">
                  <a:pos x="24" y="0"/>
                </a:cxn>
              </a:cxnLst>
              <a:rect l="0" t="0" r="r" b="b"/>
              <a:pathLst>
                <a:path w="24" h="811">
                  <a:moveTo>
                    <a:pt x="0" y="0"/>
                  </a:moveTo>
                  <a:lnTo>
                    <a:pt x="0" y="811"/>
                  </a:lnTo>
                  <a:lnTo>
                    <a:pt x="24" y="811"/>
                  </a:lnTo>
                  <a:lnTo>
                    <a:pt x="24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03" name="Rectangle 1059"/>
            <p:cNvSpPr>
              <a:spLocks noChangeArrowheads="1"/>
            </p:cNvSpPr>
            <p:nvPr/>
          </p:nvSpPr>
          <p:spPr bwMode="black">
            <a:xfrm>
              <a:off x="4528" y="2679"/>
              <a:ext cx="4" cy="165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04" name="Freeform 1060"/>
            <p:cNvSpPr>
              <a:spLocks/>
            </p:cNvSpPr>
            <p:nvPr/>
          </p:nvSpPr>
          <p:spPr bwMode="black">
            <a:xfrm>
              <a:off x="4528" y="2679"/>
              <a:ext cx="4" cy="16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23"/>
                </a:cxn>
                <a:cxn ang="0">
                  <a:pos x="24" y="823"/>
                </a:cxn>
                <a:cxn ang="0">
                  <a:pos x="24" y="0"/>
                </a:cxn>
              </a:cxnLst>
              <a:rect l="0" t="0" r="r" b="b"/>
              <a:pathLst>
                <a:path w="24" h="823">
                  <a:moveTo>
                    <a:pt x="0" y="0"/>
                  </a:moveTo>
                  <a:lnTo>
                    <a:pt x="0" y="823"/>
                  </a:lnTo>
                  <a:lnTo>
                    <a:pt x="24" y="823"/>
                  </a:lnTo>
                  <a:lnTo>
                    <a:pt x="24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05" name="Rectangle 1061"/>
            <p:cNvSpPr>
              <a:spLocks noChangeArrowheads="1"/>
            </p:cNvSpPr>
            <p:nvPr/>
          </p:nvSpPr>
          <p:spPr bwMode="black">
            <a:xfrm>
              <a:off x="4534" y="2679"/>
              <a:ext cx="5" cy="174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06" name="Freeform 1062"/>
            <p:cNvSpPr>
              <a:spLocks/>
            </p:cNvSpPr>
            <p:nvPr/>
          </p:nvSpPr>
          <p:spPr bwMode="black">
            <a:xfrm>
              <a:off x="4534" y="2679"/>
              <a:ext cx="5" cy="1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69"/>
                </a:cxn>
                <a:cxn ang="0">
                  <a:pos x="23" y="869"/>
                </a:cxn>
                <a:cxn ang="0">
                  <a:pos x="23" y="0"/>
                </a:cxn>
              </a:cxnLst>
              <a:rect l="0" t="0" r="r" b="b"/>
              <a:pathLst>
                <a:path w="23" h="869">
                  <a:moveTo>
                    <a:pt x="0" y="0"/>
                  </a:moveTo>
                  <a:lnTo>
                    <a:pt x="0" y="869"/>
                  </a:lnTo>
                  <a:lnTo>
                    <a:pt x="23" y="869"/>
                  </a:lnTo>
                  <a:lnTo>
                    <a:pt x="23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07" name="Rectangle 1063"/>
            <p:cNvSpPr>
              <a:spLocks noChangeArrowheads="1"/>
            </p:cNvSpPr>
            <p:nvPr/>
          </p:nvSpPr>
          <p:spPr bwMode="black">
            <a:xfrm>
              <a:off x="4541" y="2679"/>
              <a:ext cx="4" cy="176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08" name="Freeform 1064"/>
            <p:cNvSpPr>
              <a:spLocks/>
            </p:cNvSpPr>
            <p:nvPr/>
          </p:nvSpPr>
          <p:spPr bwMode="black">
            <a:xfrm>
              <a:off x="4541" y="2679"/>
              <a:ext cx="4" cy="1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81"/>
                </a:cxn>
                <a:cxn ang="0">
                  <a:pos x="24" y="881"/>
                </a:cxn>
                <a:cxn ang="0">
                  <a:pos x="24" y="0"/>
                </a:cxn>
              </a:cxnLst>
              <a:rect l="0" t="0" r="r" b="b"/>
              <a:pathLst>
                <a:path w="24" h="881">
                  <a:moveTo>
                    <a:pt x="0" y="0"/>
                  </a:moveTo>
                  <a:lnTo>
                    <a:pt x="0" y="881"/>
                  </a:lnTo>
                  <a:lnTo>
                    <a:pt x="24" y="881"/>
                  </a:lnTo>
                  <a:lnTo>
                    <a:pt x="24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09" name="Rectangle 1065"/>
            <p:cNvSpPr>
              <a:spLocks noChangeArrowheads="1"/>
            </p:cNvSpPr>
            <p:nvPr/>
          </p:nvSpPr>
          <p:spPr bwMode="black">
            <a:xfrm>
              <a:off x="4547" y="2679"/>
              <a:ext cx="5" cy="186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10" name="Freeform 1066"/>
            <p:cNvSpPr>
              <a:spLocks/>
            </p:cNvSpPr>
            <p:nvPr/>
          </p:nvSpPr>
          <p:spPr bwMode="black">
            <a:xfrm>
              <a:off x="4547" y="2679"/>
              <a:ext cx="5" cy="18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28"/>
                </a:cxn>
                <a:cxn ang="0">
                  <a:pos x="24" y="928"/>
                </a:cxn>
                <a:cxn ang="0">
                  <a:pos x="24" y="0"/>
                </a:cxn>
              </a:cxnLst>
              <a:rect l="0" t="0" r="r" b="b"/>
              <a:pathLst>
                <a:path w="24" h="928">
                  <a:moveTo>
                    <a:pt x="0" y="0"/>
                  </a:moveTo>
                  <a:lnTo>
                    <a:pt x="0" y="928"/>
                  </a:lnTo>
                  <a:lnTo>
                    <a:pt x="24" y="928"/>
                  </a:lnTo>
                  <a:lnTo>
                    <a:pt x="24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11" name="Rectangle 1067"/>
            <p:cNvSpPr>
              <a:spLocks noChangeArrowheads="1"/>
            </p:cNvSpPr>
            <p:nvPr/>
          </p:nvSpPr>
          <p:spPr bwMode="black">
            <a:xfrm>
              <a:off x="4553" y="2679"/>
              <a:ext cx="5" cy="190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12" name="Freeform 1068"/>
            <p:cNvSpPr>
              <a:spLocks/>
            </p:cNvSpPr>
            <p:nvPr/>
          </p:nvSpPr>
          <p:spPr bwMode="black">
            <a:xfrm>
              <a:off x="4553" y="2679"/>
              <a:ext cx="5" cy="19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48"/>
                </a:cxn>
                <a:cxn ang="0">
                  <a:pos x="24" y="948"/>
                </a:cxn>
                <a:cxn ang="0">
                  <a:pos x="24" y="0"/>
                </a:cxn>
              </a:cxnLst>
              <a:rect l="0" t="0" r="r" b="b"/>
              <a:pathLst>
                <a:path w="24" h="948">
                  <a:moveTo>
                    <a:pt x="0" y="0"/>
                  </a:moveTo>
                  <a:lnTo>
                    <a:pt x="0" y="948"/>
                  </a:lnTo>
                  <a:lnTo>
                    <a:pt x="24" y="948"/>
                  </a:lnTo>
                  <a:lnTo>
                    <a:pt x="24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13" name="Rectangle 1069"/>
            <p:cNvSpPr>
              <a:spLocks noChangeArrowheads="1"/>
            </p:cNvSpPr>
            <p:nvPr/>
          </p:nvSpPr>
          <p:spPr bwMode="black">
            <a:xfrm>
              <a:off x="4560" y="2679"/>
              <a:ext cx="5" cy="207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14" name="Freeform 1070"/>
            <p:cNvSpPr>
              <a:spLocks/>
            </p:cNvSpPr>
            <p:nvPr/>
          </p:nvSpPr>
          <p:spPr bwMode="black">
            <a:xfrm>
              <a:off x="4560" y="2679"/>
              <a:ext cx="5" cy="20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037"/>
                </a:cxn>
                <a:cxn ang="0">
                  <a:pos x="23" y="1037"/>
                </a:cxn>
                <a:cxn ang="0">
                  <a:pos x="23" y="0"/>
                </a:cxn>
              </a:cxnLst>
              <a:rect l="0" t="0" r="r" b="b"/>
              <a:pathLst>
                <a:path w="23" h="1037">
                  <a:moveTo>
                    <a:pt x="0" y="0"/>
                  </a:moveTo>
                  <a:lnTo>
                    <a:pt x="0" y="1037"/>
                  </a:lnTo>
                  <a:lnTo>
                    <a:pt x="23" y="1037"/>
                  </a:lnTo>
                  <a:lnTo>
                    <a:pt x="23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15" name="Rectangle 1071"/>
            <p:cNvSpPr>
              <a:spLocks noChangeArrowheads="1"/>
            </p:cNvSpPr>
            <p:nvPr/>
          </p:nvSpPr>
          <p:spPr bwMode="black">
            <a:xfrm>
              <a:off x="4567" y="2679"/>
              <a:ext cx="4" cy="210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16" name="Freeform 1072"/>
            <p:cNvSpPr>
              <a:spLocks/>
            </p:cNvSpPr>
            <p:nvPr/>
          </p:nvSpPr>
          <p:spPr bwMode="black">
            <a:xfrm>
              <a:off x="4567" y="2679"/>
              <a:ext cx="4" cy="21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049"/>
                </a:cxn>
                <a:cxn ang="0">
                  <a:pos x="23" y="1049"/>
                </a:cxn>
                <a:cxn ang="0">
                  <a:pos x="23" y="0"/>
                </a:cxn>
              </a:cxnLst>
              <a:rect l="0" t="0" r="r" b="b"/>
              <a:pathLst>
                <a:path w="23" h="1049">
                  <a:moveTo>
                    <a:pt x="0" y="0"/>
                  </a:moveTo>
                  <a:lnTo>
                    <a:pt x="0" y="1049"/>
                  </a:lnTo>
                  <a:lnTo>
                    <a:pt x="23" y="1049"/>
                  </a:lnTo>
                  <a:lnTo>
                    <a:pt x="23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17" name="Rectangle 1073"/>
            <p:cNvSpPr>
              <a:spLocks noChangeArrowheads="1"/>
            </p:cNvSpPr>
            <p:nvPr/>
          </p:nvSpPr>
          <p:spPr bwMode="black">
            <a:xfrm>
              <a:off x="4573" y="2679"/>
              <a:ext cx="5" cy="210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18" name="Freeform 1074"/>
            <p:cNvSpPr>
              <a:spLocks/>
            </p:cNvSpPr>
            <p:nvPr/>
          </p:nvSpPr>
          <p:spPr bwMode="black">
            <a:xfrm>
              <a:off x="4573" y="2679"/>
              <a:ext cx="5" cy="21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049"/>
                </a:cxn>
                <a:cxn ang="0">
                  <a:pos x="27" y="1049"/>
                </a:cxn>
                <a:cxn ang="0">
                  <a:pos x="27" y="0"/>
                </a:cxn>
              </a:cxnLst>
              <a:rect l="0" t="0" r="r" b="b"/>
              <a:pathLst>
                <a:path w="27" h="1049">
                  <a:moveTo>
                    <a:pt x="0" y="0"/>
                  </a:moveTo>
                  <a:lnTo>
                    <a:pt x="0" y="1049"/>
                  </a:lnTo>
                  <a:lnTo>
                    <a:pt x="27" y="1049"/>
                  </a:lnTo>
                  <a:lnTo>
                    <a:pt x="27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19" name="Rectangle 1075"/>
            <p:cNvSpPr>
              <a:spLocks noChangeArrowheads="1"/>
            </p:cNvSpPr>
            <p:nvPr/>
          </p:nvSpPr>
          <p:spPr bwMode="black">
            <a:xfrm>
              <a:off x="4580" y="2679"/>
              <a:ext cx="5" cy="21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20" name="Freeform 1076"/>
            <p:cNvSpPr>
              <a:spLocks/>
            </p:cNvSpPr>
            <p:nvPr/>
          </p:nvSpPr>
          <p:spPr bwMode="black">
            <a:xfrm>
              <a:off x="4580" y="2679"/>
              <a:ext cx="5" cy="2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057"/>
                </a:cxn>
                <a:cxn ang="0">
                  <a:pos x="26" y="1057"/>
                </a:cxn>
                <a:cxn ang="0">
                  <a:pos x="26" y="0"/>
                </a:cxn>
              </a:cxnLst>
              <a:rect l="0" t="0" r="r" b="b"/>
              <a:pathLst>
                <a:path w="26" h="1057">
                  <a:moveTo>
                    <a:pt x="0" y="0"/>
                  </a:moveTo>
                  <a:lnTo>
                    <a:pt x="0" y="1057"/>
                  </a:lnTo>
                  <a:lnTo>
                    <a:pt x="26" y="1057"/>
                  </a:lnTo>
                  <a:lnTo>
                    <a:pt x="26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21" name="Rectangle 1077"/>
            <p:cNvSpPr>
              <a:spLocks noChangeArrowheads="1"/>
            </p:cNvSpPr>
            <p:nvPr/>
          </p:nvSpPr>
          <p:spPr bwMode="black">
            <a:xfrm>
              <a:off x="4586" y="2679"/>
              <a:ext cx="5" cy="215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22" name="Freeform 1078"/>
            <p:cNvSpPr>
              <a:spLocks/>
            </p:cNvSpPr>
            <p:nvPr/>
          </p:nvSpPr>
          <p:spPr bwMode="black">
            <a:xfrm>
              <a:off x="4586" y="2679"/>
              <a:ext cx="5" cy="21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075"/>
                </a:cxn>
                <a:cxn ang="0">
                  <a:pos x="26" y="1075"/>
                </a:cxn>
                <a:cxn ang="0">
                  <a:pos x="26" y="0"/>
                </a:cxn>
              </a:cxnLst>
              <a:rect l="0" t="0" r="r" b="b"/>
              <a:pathLst>
                <a:path w="26" h="1075">
                  <a:moveTo>
                    <a:pt x="0" y="0"/>
                  </a:moveTo>
                  <a:lnTo>
                    <a:pt x="0" y="1075"/>
                  </a:lnTo>
                  <a:lnTo>
                    <a:pt x="26" y="1075"/>
                  </a:lnTo>
                  <a:lnTo>
                    <a:pt x="26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23" name="Rectangle 1079"/>
            <p:cNvSpPr>
              <a:spLocks noChangeArrowheads="1"/>
            </p:cNvSpPr>
            <p:nvPr/>
          </p:nvSpPr>
          <p:spPr bwMode="black">
            <a:xfrm>
              <a:off x="4592" y="2679"/>
              <a:ext cx="6" cy="220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24" name="Freeform 1080"/>
            <p:cNvSpPr>
              <a:spLocks/>
            </p:cNvSpPr>
            <p:nvPr/>
          </p:nvSpPr>
          <p:spPr bwMode="black">
            <a:xfrm>
              <a:off x="4592" y="2679"/>
              <a:ext cx="6" cy="2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01"/>
                </a:cxn>
                <a:cxn ang="0">
                  <a:pos x="27" y="1101"/>
                </a:cxn>
                <a:cxn ang="0">
                  <a:pos x="27" y="0"/>
                </a:cxn>
              </a:cxnLst>
              <a:rect l="0" t="0" r="r" b="b"/>
              <a:pathLst>
                <a:path w="27" h="1101">
                  <a:moveTo>
                    <a:pt x="0" y="0"/>
                  </a:moveTo>
                  <a:lnTo>
                    <a:pt x="0" y="1101"/>
                  </a:lnTo>
                  <a:lnTo>
                    <a:pt x="27" y="1101"/>
                  </a:lnTo>
                  <a:lnTo>
                    <a:pt x="27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25" name="Rectangle 1081"/>
            <p:cNvSpPr>
              <a:spLocks noChangeArrowheads="1"/>
            </p:cNvSpPr>
            <p:nvPr/>
          </p:nvSpPr>
          <p:spPr bwMode="black">
            <a:xfrm>
              <a:off x="4599" y="2679"/>
              <a:ext cx="5" cy="226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26" name="Freeform 1082"/>
            <p:cNvSpPr>
              <a:spLocks/>
            </p:cNvSpPr>
            <p:nvPr/>
          </p:nvSpPr>
          <p:spPr bwMode="black">
            <a:xfrm>
              <a:off x="4599" y="2679"/>
              <a:ext cx="5" cy="22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131"/>
                </a:cxn>
                <a:cxn ang="0">
                  <a:pos x="26" y="1131"/>
                </a:cxn>
                <a:cxn ang="0">
                  <a:pos x="26" y="0"/>
                </a:cxn>
              </a:cxnLst>
              <a:rect l="0" t="0" r="r" b="b"/>
              <a:pathLst>
                <a:path w="26" h="1131">
                  <a:moveTo>
                    <a:pt x="0" y="0"/>
                  </a:moveTo>
                  <a:lnTo>
                    <a:pt x="0" y="1131"/>
                  </a:lnTo>
                  <a:lnTo>
                    <a:pt x="26" y="1131"/>
                  </a:lnTo>
                  <a:lnTo>
                    <a:pt x="26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27" name="Rectangle 1083"/>
            <p:cNvSpPr>
              <a:spLocks noChangeArrowheads="1"/>
            </p:cNvSpPr>
            <p:nvPr/>
          </p:nvSpPr>
          <p:spPr bwMode="black">
            <a:xfrm>
              <a:off x="4606" y="2679"/>
              <a:ext cx="5" cy="240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28" name="Freeform 1084"/>
            <p:cNvSpPr>
              <a:spLocks/>
            </p:cNvSpPr>
            <p:nvPr/>
          </p:nvSpPr>
          <p:spPr bwMode="black">
            <a:xfrm>
              <a:off x="4606" y="2679"/>
              <a:ext cx="5" cy="24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02"/>
                </a:cxn>
                <a:cxn ang="0">
                  <a:pos x="23" y="1202"/>
                </a:cxn>
                <a:cxn ang="0">
                  <a:pos x="23" y="0"/>
                </a:cxn>
              </a:cxnLst>
              <a:rect l="0" t="0" r="r" b="b"/>
              <a:pathLst>
                <a:path w="23" h="1202">
                  <a:moveTo>
                    <a:pt x="0" y="0"/>
                  </a:moveTo>
                  <a:lnTo>
                    <a:pt x="0" y="1202"/>
                  </a:lnTo>
                  <a:lnTo>
                    <a:pt x="23" y="1202"/>
                  </a:lnTo>
                  <a:lnTo>
                    <a:pt x="23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29" name="Rectangle 1085"/>
            <p:cNvSpPr>
              <a:spLocks noChangeArrowheads="1"/>
            </p:cNvSpPr>
            <p:nvPr/>
          </p:nvSpPr>
          <p:spPr bwMode="black">
            <a:xfrm>
              <a:off x="4613" y="2679"/>
              <a:ext cx="4" cy="243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30" name="Freeform 1086"/>
            <p:cNvSpPr>
              <a:spLocks/>
            </p:cNvSpPr>
            <p:nvPr/>
          </p:nvSpPr>
          <p:spPr bwMode="black">
            <a:xfrm>
              <a:off x="4613" y="2679"/>
              <a:ext cx="4" cy="24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16"/>
                </a:cxn>
                <a:cxn ang="0">
                  <a:pos x="24" y="1216"/>
                </a:cxn>
                <a:cxn ang="0">
                  <a:pos x="24" y="0"/>
                </a:cxn>
              </a:cxnLst>
              <a:rect l="0" t="0" r="r" b="b"/>
              <a:pathLst>
                <a:path w="24" h="1216">
                  <a:moveTo>
                    <a:pt x="0" y="0"/>
                  </a:moveTo>
                  <a:lnTo>
                    <a:pt x="0" y="1216"/>
                  </a:lnTo>
                  <a:lnTo>
                    <a:pt x="24" y="1216"/>
                  </a:lnTo>
                  <a:lnTo>
                    <a:pt x="24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31" name="Rectangle 1087"/>
            <p:cNvSpPr>
              <a:spLocks noChangeArrowheads="1"/>
            </p:cNvSpPr>
            <p:nvPr/>
          </p:nvSpPr>
          <p:spPr bwMode="black">
            <a:xfrm>
              <a:off x="4619" y="2679"/>
              <a:ext cx="5" cy="244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32" name="Freeform 1088"/>
            <p:cNvSpPr>
              <a:spLocks/>
            </p:cNvSpPr>
            <p:nvPr/>
          </p:nvSpPr>
          <p:spPr bwMode="black">
            <a:xfrm>
              <a:off x="4619" y="2679"/>
              <a:ext cx="5" cy="2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20"/>
                </a:cxn>
                <a:cxn ang="0">
                  <a:pos x="24" y="1220"/>
                </a:cxn>
                <a:cxn ang="0">
                  <a:pos x="24" y="0"/>
                </a:cxn>
              </a:cxnLst>
              <a:rect l="0" t="0" r="r" b="b"/>
              <a:pathLst>
                <a:path w="24" h="1220">
                  <a:moveTo>
                    <a:pt x="0" y="0"/>
                  </a:moveTo>
                  <a:lnTo>
                    <a:pt x="0" y="1220"/>
                  </a:lnTo>
                  <a:lnTo>
                    <a:pt x="24" y="1220"/>
                  </a:lnTo>
                  <a:lnTo>
                    <a:pt x="24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33" name="Rectangle 1089"/>
            <p:cNvSpPr>
              <a:spLocks noChangeArrowheads="1"/>
            </p:cNvSpPr>
            <p:nvPr/>
          </p:nvSpPr>
          <p:spPr bwMode="black">
            <a:xfrm>
              <a:off x="4625" y="2679"/>
              <a:ext cx="5" cy="249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34" name="Freeform 1090"/>
            <p:cNvSpPr>
              <a:spLocks/>
            </p:cNvSpPr>
            <p:nvPr/>
          </p:nvSpPr>
          <p:spPr bwMode="black">
            <a:xfrm>
              <a:off x="4625" y="2679"/>
              <a:ext cx="5" cy="24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46"/>
                </a:cxn>
                <a:cxn ang="0">
                  <a:pos x="24" y="1246"/>
                </a:cxn>
                <a:cxn ang="0">
                  <a:pos x="24" y="0"/>
                </a:cxn>
              </a:cxnLst>
              <a:rect l="0" t="0" r="r" b="b"/>
              <a:pathLst>
                <a:path w="24" h="1246">
                  <a:moveTo>
                    <a:pt x="0" y="0"/>
                  </a:moveTo>
                  <a:lnTo>
                    <a:pt x="0" y="1246"/>
                  </a:lnTo>
                  <a:lnTo>
                    <a:pt x="24" y="1246"/>
                  </a:lnTo>
                  <a:lnTo>
                    <a:pt x="24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35" name="Rectangle 1091"/>
            <p:cNvSpPr>
              <a:spLocks noChangeArrowheads="1"/>
            </p:cNvSpPr>
            <p:nvPr/>
          </p:nvSpPr>
          <p:spPr bwMode="black">
            <a:xfrm>
              <a:off x="4632" y="2679"/>
              <a:ext cx="5" cy="252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36" name="Freeform 1092"/>
            <p:cNvSpPr>
              <a:spLocks/>
            </p:cNvSpPr>
            <p:nvPr/>
          </p:nvSpPr>
          <p:spPr bwMode="black">
            <a:xfrm>
              <a:off x="4632" y="2679"/>
              <a:ext cx="5" cy="25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58"/>
                </a:cxn>
                <a:cxn ang="0">
                  <a:pos x="23" y="1258"/>
                </a:cxn>
                <a:cxn ang="0">
                  <a:pos x="23" y="0"/>
                </a:cxn>
              </a:cxnLst>
              <a:rect l="0" t="0" r="r" b="b"/>
              <a:pathLst>
                <a:path w="23" h="1258">
                  <a:moveTo>
                    <a:pt x="0" y="0"/>
                  </a:moveTo>
                  <a:lnTo>
                    <a:pt x="0" y="1258"/>
                  </a:lnTo>
                  <a:lnTo>
                    <a:pt x="23" y="1258"/>
                  </a:lnTo>
                  <a:lnTo>
                    <a:pt x="23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37" name="Rectangle 1093"/>
            <p:cNvSpPr>
              <a:spLocks noChangeArrowheads="1"/>
            </p:cNvSpPr>
            <p:nvPr/>
          </p:nvSpPr>
          <p:spPr bwMode="black">
            <a:xfrm>
              <a:off x="4638" y="2679"/>
              <a:ext cx="5" cy="252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38" name="Freeform 1094"/>
            <p:cNvSpPr>
              <a:spLocks/>
            </p:cNvSpPr>
            <p:nvPr/>
          </p:nvSpPr>
          <p:spPr bwMode="black">
            <a:xfrm>
              <a:off x="4638" y="2679"/>
              <a:ext cx="5" cy="25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60"/>
                </a:cxn>
                <a:cxn ang="0">
                  <a:pos x="24" y="1260"/>
                </a:cxn>
                <a:cxn ang="0">
                  <a:pos x="24" y="0"/>
                </a:cxn>
              </a:cxnLst>
              <a:rect l="0" t="0" r="r" b="b"/>
              <a:pathLst>
                <a:path w="24" h="1260">
                  <a:moveTo>
                    <a:pt x="0" y="0"/>
                  </a:moveTo>
                  <a:lnTo>
                    <a:pt x="0" y="1260"/>
                  </a:lnTo>
                  <a:lnTo>
                    <a:pt x="24" y="1260"/>
                  </a:lnTo>
                  <a:lnTo>
                    <a:pt x="24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39" name="Rectangle 1095"/>
            <p:cNvSpPr>
              <a:spLocks noChangeArrowheads="1"/>
            </p:cNvSpPr>
            <p:nvPr/>
          </p:nvSpPr>
          <p:spPr bwMode="black">
            <a:xfrm>
              <a:off x="4645" y="2679"/>
              <a:ext cx="5" cy="259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40" name="Freeform 1096"/>
            <p:cNvSpPr>
              <a:spLocks/>
            </p:cNvSpPr>
            <p:nvPr/>
          </p:nvSpPr>
          <p:spPr bwMode="black">
            <a:xfrm>
              <a:off x="4645" y="2679"/>
              <a:ext cx="5" cy="25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96"/>
                </a:cxn>
                <a:cxn ang="0">
                  <a:pos x="24" y="1296"/>
                </a:cxn>
                <a:cxn ang="0">
                  <a:pos x="24" y="0"/>
                </a:cxn>
              </a:cxnLst>
              <a:rect l="0" t="0" r="r" b="b"/>
              <a:pathLst>
                <a:path w="24" h="1296">
                  <a:moveTo>
                    <a:pt x="0" y="0"/>
                  </a:moveTo>
                  <a:lnTo>
                    <a:pt x="0" y="1296"/>
                  </a:lnTo>
                  <a:lnTo>
                    <a:pt x="24" y="1296"/>
                  </a:lnTo>
                  <a:lnTo>
                    <a:pt x="24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41" name="Rectangle 1097"/>
            <p:cNvSpPr>
              <a:spLocks noChangeArrowheads="1"/>
            </p:cNvSpPr>
            <p:nvPr/>
          </p:nvSpPr>
          <p:spPr bwMode="black">
            <a:xfrm>
              <a:off x="4651" y="2679"/>
              <a:ext cx="5" cy="269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42" name="Freeform 1098"/>
            <p:cNvSpPr>
              <a:spLocks/>
            </p:cNvSpPr>
            <p:nvPr/>
          </p:nvSpPr>
          <p:spPr bwMode="black">
            <a:xfrm>
              <a:off x="4651" y="2679"/>
              <a:ext cx="5" cy="26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343"/>
                </a:cxn>
                <a:cxn ang="0">
                  <a:pos x="23" y="1343"/>
                </a:cxn>
                <a:cxn ang="0">
                  <a:pos x="23" y="0"/>
                </a:cxn>
              </a:cxnLst>
              <a:rect l="0" t="0" r="r" b="b"/>
              <a:pathLst>
                <a:path w="23" h="1343">
                  <a:moveTo>
                    <a:pt x="0" y="0"/>
                  </a:moveTo>
                  <a:lnTo>
                    <a:pt x="0" y="1343"/>
                  </a:lnTo>
                  <a:lnTo>
                    <a:pt x="23" y="1343"/>
                  </a:lnTo>
                  <a:lnTo>
                    <a:pt x="23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43" name="Rectangle 1099"/>
            <p:cNvSpPr>
              <a:spLocks noChangeArrowheads="1"/>
            </p:cNvSpPr>
            <p:nvPr/>
          </p:nvSpPr>
          <p:spPr bwMode="black">
            <a:xfrm>
              <a:off x="4658" y="2679"/>
              <a:ext cx="5" cy="290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44" name="Freeform 1100"/>
            <p:cNvSpPr>
              <a:spLocks/>
            </p:cNvSpPr>
            <p:nvPr/>
          </p:nvSpPr>
          <p:spPr bwMode="black">
            <a:xfrm>
              <a:off x="4658" y="2679"/>
              <a:ext cx="5" cy="29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49"/>
                </a:cxn>
                <a:cxn ang="0">
                  <a:pos x="24" y="1449"/>
                </a:cxn>
                <a:cxn ang="0">
                  <a:pos x="24" y="0"/>
                </a:cxn>
              </a:cxnLst>
              <a:rect l="0" t="0" r="r" b="b"/>
              <a:pathLst>
                <a:path w="24" h="1449">
                  <a:moveTo>
                    <a:pt x="0" y="0"/>
                  </a:moveTo>
                  <a:lnTo>
                    <a:pt x="0" y="1449"/>
                  </a:lnTo>
                  <a:lnTo>
                    <a:pt x="24" y="1449"/>
                  </a:lnTo>
                  <a:lnTo>
                    <a:pt x="24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45" name="Rectangle 1101"/>
            <p:cNvSpPr>
              <a:spLocks noChangeArrowheads="1"/>
            </p:cNvSpPr>
            <p:nvPr/>
          </p:nvSpPr>
          <p:spPr bwMode="black">
            <a:xfrm>
              <a:off x="4664" y="2679"/>
              <a:ext cx="5" cy="293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46" name="Freeform 1102"/>
            <p:cNvSpPr>
              <a:spLocks/>
            </p:cNvSpPr>
            <p:nvPr/>
          </p:nvSpPr>
          <p:spPr bwMode="black">
            <a:xfrm>
              <a:off x="4664" y="2679"/>
              <a:ext cx="5" cy="29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67"/>
                </a:cxn>
                <a:cxn ang="0">
                  <a:pos x="23" y="1467"/>
                </a:cxn>
                <a:cxn ang="0">
                  <a:pos x="23" y="0"/>
                </a:cxn>
              </a:cxnLst>
              <a:rect l="0" t="0" r="r" b="b"/>
              <a:pathLst>
                <a:path w="23" h="1467">
                  <a:moveTo>
                    <a:pt x="0" y="0"/>
                  </a:moveTo>
                  <a:lnTo>
                    <a:pt x="0" y="1467"/>
                  </a:lnTo>
                  <a:lnTo>
                    <a:pt x="23" y="1467"/>
                  </a:lnTo>
                  <a:lnTo>
                    <a:pt x="23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47" name="Rectangle 1103"/>
            <p:cNvSpPr>
              <a:spLocks noChangeArrowheads="1"/>
            </p:cNvSpPr>
            <p:nvPr/>
          </p:nvSpPr>
          <p:spPr bwMode="black">
            <a:xfrm>
              <a:off x="4671" y="2679"/>
              <a:ext cx="4" cy="314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48" name="Freeform 1104"/>
            <p:cNvSpPr>
              <a:spLocks/>
            </p:cNvSpPr>
            <p:nvPr/>
          </p:nvSpPr>
          <p:spPr bwMode="black">
            <a:xfrm>
              <a:off x="4671" y="2679"/>
              <a:ext cx="4" cy="3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568"/>
                </a:cxn>
                <a:cxn ang="0">
                  <a:pos x="23" y="1568"/>
                </a:cxn>
                <a:cxn ang="0">
                  <a:pos x="23" y="0"/>
                </a:cxn>
              </a:cxnLst>
              <a:rect l="0" t="0" r="r" b="b"/>
              <a:pathLst>
                <a:path w="23" h="1568">
                  <a:moveTo>
                    <a:pt x="0" y="0"/>
                  </a:moveTo>
                  <a:lnTo>
                    <a:pt x="0" y="1568"/>
                  </a:lnTo>
                  <a:lnTo>
                    <a:pt x="23" y="1568"/>
                  </a:lnTo>
                  <a:lnTo>
                    <a:pt x="23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49" name="Rectangle 1105"/>
            <p:cNvSpPr>
              <a:spLocks noChangeArrowheads="1"/>
            </p:cNvSpPr>
            <p:nvPr/>
          </p:nvSpPr>
          <p:spPr bwMode="black">
            <a:xfrm>
              <a:off x="4677" y="2679"/>
              <a:ext cx="5" cy="317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50" name="Freeform 1106"/>
            <p:cNvSpPr>
              <a:spLocks/>
            </p:cNvSpPr>
            <p:nvPr/>
          </p:nvSpPr>
          <p:spPr bwMode="black">
            <a:xfrm>
              <a:off x="4677" y="2679"/>
              <a:ext cx="5" cy="3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584"/>
                </a:cxn>
                <a:cxn ang="0">
                  <a:pos x="24" y="1584"/>
                </a:cxn>
                <a:cxn ang="0">
                  <a:pos x="24" y="0"/>
                </a:cxn>
              </a:cxnLst>
              <a:rect l="0" t="0" r="r" b="b"/>
              <a:pathLst>
                <a:path w="24" h="1584">
                  <a:moveTo>
                    <a:pt x="0" y="0"/>
                  </a:moveTo>
                  <a:lnTo>
                    <a:pt x="0" y="1584"/>
                  </a:lnTo>
                  <a:lnTo>
                    <a:pt x="24" y="1584"/>
                  </a:lnTo>
                  <a:lnTo>
                    <a:pt x="24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51" name="Rectangle 1107"/>
            <p:cNvSpPr>
              <a:spLocks noChangeArrowheads="1"/>
            </p:cNvSpPr>
            <p:nvPr/>
          </p:nvSpPr>
          <p:spPr bwMode="black">
            <a:xfrm>
              <a:off x="4684" y="2679"/>
              <a:ext cx="5" cy="32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52" name="Freeform 1108"/>
            <p:cNvSpPr>
              <a:spLocks/>
            </p:cNvSpPr>
            <p:nvPr/>
          </p:nvSpPr>
          <p:spPr bwMode="black">
            <a:xfrm>
              <a:off x="4684" y="2679"/>
              <a:ext cx="5" cy="32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606"/>
                </a:cxn>
                <a:cxn ang="0">
                  <a:pos x="26" y="1606"/>
                </a:cxn>
                <a:cxn ang="0">
                  <a:pos x="26" y="0"/>
                </a:cxn>
              </a:cxnLst>
              <a:rect l="0" t="0" r="r" b="b"/>
              <a:pathLst>
                <a:path w="26" h="1606">
                  <a:moveTo>
                    <a:pt x="0" y="0"/>
                  </a:moveTo>
                  <a:lnTo>
                    <a:pt x="0" y="1606"/>
                  </a:lnTo>
                  <a:lnTo>
                    <a:pt x="26" y="1606"/>
                  </a:lnTo>
                  <a:lnTo>
                    <a:pt x="26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53" name="Rectangle 1109"/>
            <p:cNvSpPr>
              <a:spLocks noChangeArrowheads="1"/>
            </p:cNvSpPr>
            <p:nvPr/>
          </p:nvSpPr>
          <p:spPr bwMode="black">
            <a:xfrm>
              <a:off x="4690" y="2679"/>
              <a:ext cx="6" cy="326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54" name="Freeform 1110"/>
            <p:cNvSpPr>
              <a:spLocks/>
            </p:cNvSpPr>
            <p:nvPr/>
          </p:nvSpPr>
          <p:spPr bwMode="black">
            <a:xfrm>
              <a:off x="4690" y="2679"/>
              <a:ext cx="6" cy="32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629"/>
                </a:cxn>
                <a:cxn ang="0">
                  <a:pos x="27" y="1629"/>
                </a:cxn>
                <a:cxn ang="0">
                  <a:pos x="27" y="0"/>
                </a:cxn>
              </a:cxnLst>
              <a:rect l="0" t="0" r="r" b="b"/>
              <a:pathLst>
                <a:path w="27" h="1629">
                  <a:moveTo>
                    <a:pt x="0" y="0"/>
                  </a:moveTo>
                  <a:lnTo>
                    <a:pt x="0" y="1629"/>
                  </a:lnTo>
                  <a:lnTo>
                    <a:pt x="27" y="1629"/>
                  </a:lnTo>
                  <a:lnTo>
                    <a:pt x="27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55" name="Rectangle 1111"/>
            <p:cNvSpPr>
              <a:spLocks noChangeArrowheads="1"/>
            </p:cNvSpPr>
            <p:nvPr/>
          </p:nvSpPr>
          <p:spPr bwMode="black">
            <a:xfrm>
              <a:off x="4697" y="2679"/>
              <a:ext cx="5" cy="329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56" name="Freeform 1112"/>
            <p:cNvSpPr>
              <a:spLocks/>
            </p:cNvSpPr>
            <p:nvPr/>
          </p:nvSpPr>
          <p:spPr bwMode="black">
            <a:xfrm>
              <a:off x="4697" y="2679"/>
              <a:ext cx="5" cy="3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644"/>
                </a:cxn>
                <a:cxn ang="0">
                  <a:pos x="26" y="1644"/>
                </a:cxn>
                <a:cxn ang="0">
                  <a:pos x="26" y="0"/>
                </a:cxn>
              </a:cxnLst>
              <a:rect l="0" t="0" r="r" b="b"/>
              <a:pathLst>
                <a:path w="26" h="1644">
                  <a:moveTo>
                    <a:pt x="0" y="0"/>
                  </a:moveTo>
                  <a:lnTo>
                    <a:pt x="0" y="1644"/>
                  </a:lnTo>
                  <a:lnTo>
                    <a:pt x="26" y="1644"/>
                  </a:lnTo>
                  <a:lnTo>
                    <a:pt x="26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57" name="Rectangle 1113"/>
            <p:cNvSpPr>
              <a:spLocks noChangeArrowheads="1"/>
            </p:cNvSpPr>
            <p:nvPr/>
          </p:nvSpPr>
          <p:spPr bwMode="black">
            <a:xfrm>
              <a:off x="4703" y="2679"/>
              <a:ext cx="5" cy="337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58" name="Freeform 1114"/>
            <p:cNvSpPr>
              <a:spLocks/>
            </p:cNvSpPr>
            <p:nvPr/>
          </p:nvSpPr>
          <p:spPr bwMode="black">
            <a:xfrm>
              <a:off x="4703" y="2679"/>
              <a:ext cx="5" cy="33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685"/>
                </a:cxn>
                <a:cxn ang="0">
                  <a:pos x="26" y="1685"/>
                </a:cxn>
                <a:cxn ang="0">
                  <a:pos x="26" y="0"/>
                </a:cxn>
              </a:cxnLst>
              <a:rect l="0" t="0" r="r" b="b"/>
              <a:pathLst>
                <a:path w="26" h="1685">
                  <a:moveTo>
                    <a:pt x="0" y="0"/>
                  </a:moveTo>
                  <a:lnTo>
                    <a:pt x="0" y="1685"/>
                  </a:lnTo>
                  <a:lnTo>
                    <a:pt x="26" y="1685"/>
                  </a:lnTo>
                  <a:lnTo>
                    <a:pt x="26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59" name="Rectangle 1115"/>
            <p:cNvSpPr>
              <a:spLocks noChangeArrowheads="1"/>
            </p:cNvSpPr>
            <p:nvPr/>
          </p:nvSpPr>
          <p:spPr bwMode="black">
            <a:xfrm>
              <a:off x="4710" y="2679"/>
              <a:ext cx="5" cy="347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60" name="Freeform 1116"/>
            <p:cNvSpPr>
              <a:spLocks/>
            </p:cNvSpPr>
            <p:nvPr/>
          </p:nvSpPr>
          <p:spPr bwMode="black">
            <a:xfrm>
              <a:off x="4710" y="2679"/>
              <a:ext cx="5" cy="34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735"/>
                </a:cxn>
                <a:cxn ang="0">
                  <a:pos x="23" y="1735"/>
                </a:cxn>
                <a:cxn ang="0">
                  <a:pos x="23" y="0"/>
                </a:cxn>
              </a:cxnLst>
              <a:rect l="0" t="0" r="r" b="b"/>
              <a:pathLst>
                <a:path w="23" h="1735">
                  <a:moveTo>
                    <a:pt x="0" y="0"/>
                  </a:moveTo>
                  <a:lnTo>
                    <a:pt x="0" y="1735"/>
                  </a:lnTo>
                  <a:lnTo>
                    <a:pt x="23" y="1735"/>
                  </a:lnTo>
                  <a:lnTo>
                    <a:pt x="23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61" name="Rectangle 1117"/>
            <p:cNvSpPr>
              <a:spLocks noChangeArrowheads="1"/>
            </p:cNvSpPr>
            <p:nvPr/>
          </p:nvSpPr>
          <p:spPr bwMode="black">
            <a:xfrm>
              <a:off x="4717" y="2679"/>
              <a:ext cx="4" cy="353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62" name="Freeform 1118"/>
            <p:cNvSpPr>
              <a:spLocks/>
            </p:cNvSpPr>
            <p:nvPr/>
          </p:nvSpPr>
          <p:spPr bwMode="black">
            <a:xfrm>
              <a:off x="4717" y="2679"/>
              <a:ext cx="4" cy="35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765"/>
                </a:cxn>
                <a:cxn ang="0">
                  <a:pos x="23" y="1765"/>
                </a:cxn>
                <a:cxn ang="0">
                  <a:pos x="23" y="0"/>
                </a:cxn>
              </a:cxnLst>
              <a:rect l="0" t="0" r="r" b="b"/>
              <a:pathLst>
                <a:path w="23" h="1765">
                  <a:moveTo>
                    <a:pt x="0" y="0"/>
                  </a:moveTo>
                  <a:lnTo>
                    <a:pt x="0" y="1765"/>
                  </a:lnTo>
                  <a:lnTo>
                    <a:pt x="23" y="1765"/>
                  </a:lnTo>
                  <a:lnTo>
                    <a:pt x="23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63" name="Rectangle 1119"/>
            <p:cNvSpPr>
              <a:spLocks noChangeArrowheads="1"/>
            </p:cNvSpPr>
            <p:nvPr/>
          </p:nvSpPr>
          <p:spPr bwMode="black">
            <a:xfrm>
              <a:off x="4723" y="2679"/>
              <a:ext cx="5" cy="354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64" name="Freeform 1120"/>
            <p:cNvSpPr>
              <a:spLocks/>
            </p:cNvSpPr>
            <p:nvPr/>
          </p:nvSpPr>
          <p:spPr bwMode="black">
            <a:xfrm>
              <a:off x="4723" y="2679"/>
              <a:ext cx="5" cy="35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770"/>
                </a:cxn>
                <a:cxn ang="0">
                  <a:pos x="24" y="1770"/>
                </a:cxn>
                <a:cxn ang="0">
                  <a:pos x="24" y="0"/>
                </a:cxn>
              </a:cxnLst>
              <a:rect l="0" t="0" r="r" b="b"/>
              <a:pathLst>
                <a:path w="24" h="1770">
                  <a:moveTo>
                    <a:pt x="0" y="0"/>
                  </a:moveTo>
                  <a:lnTo>
                    <a:pt x="0" y="1770"/>
                  </a:lnTo>
                  <a:lnTo>
                    <a:pt x="24" y="1770"/>
                  </a:lnTo>
                  <a:lnTo>
                    <a:pt x="24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65" name="Rectangle 1121"/>
            <p:cNvSpPr>
              <a:spLocks noChangeArrowheads="1"/>
            </p:cNvSpPr>
            <p:nvPr/>
          </p:nvSpPr>
          <p:spPr bwMode="black">
            <a:xfrm>
              <a:off x="4730" y="2679"/>
              <a:ext cx="5" cy="362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66" name="Freeform 1122"/>
            <p:cNvSpPr>
              <a:spLocks/>
            </p:cNvSpPr>
            <p:nvPr/>
          </p:nvSpPr>
          <p:spPr bwMode="black">
            <a:xfrm>
              <a:off x="4730" y="2679"/>
              <a:ext cx="5" cy="36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812"/>
                </a:cxn>
                <a:cxn ang="0">
                  <a:pos x="24" y="1812"/>
                </a:cxn>
                <a:cxn ang="0">
                  <a:pos x="24" y="0"/>
                </a:cxn>
              </a:cxnLst>
              <a:rect l="0" t="0" r="r" b="b"/>
              <a:pathLst>
                <a:path w="24" h="1812">
                  <a:moveTo>
                    <a:pt x="0" y="0"/>
                  </a:moveTo>
                  <a:lnTo>
                    <a:pt x="0" y="1812"/>
                  </a:lnTo>
                  <a:lnTo>
                    <a:pt x="24" y="1812"/>
                  </a:lnTo>
                  <a:lnTo>
                    <a:pt x="24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67" name="Rectangle 1123"/>
            <p:cNvSpPr>
              <a:spLocks noChangeArrowheads="1"/>
            </p:cNvSpPr>
            <p:nvPr/>
          </p:nvSpPr>
          <p:spPr bwMode="black">
            <a:xfrm>
              <a:off x="4736" y="2679"/>
              <a:ext cx="5" cy="38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68" name="Freeform 1124"/>
            <p:cNvSpPr>
              <a:spLocks/>
            </p:cNvSpPr>
            <p:nvPr/>
          </p:nvSpPr>
          <p:spPr bwMode="black">
            <a:xfrm>
              <a:off x="4736" y="2679"/>
              <a:ext cx="5" cy="38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3"/>
                </a:cxn>
                <a:cxn ang="0">
                  <a:pos x="24" y="1903"/>
                </a:cxn>
                <a:cxn ang="0">
                  <a:pos x="24" y="0"/>
                </a:cxn>
              </a:cxnLst>
              <a:rect l="0" t="0" r="r" b="b"/>
              <a:pathLst>
                <a:path w="24" h="1903">
                  <a:moveTo>
                    <a:pt x="0" y="0"/>
                  </a:moveTo>
                  <a:lnTo>
                    <a:pt x="0" y="1903"/>
                  </a:lnTo>
                  <a:lnTo>
                    <a:pt x="24" y="1903"/>
                  </a:lnTo>
                  <a:lnTo>
                    <a:pt x="24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69" name="Rectangle 1125"/>
            <p:cNvSpPr>
              <a:spLocks noChangeArrowheads="1"/>
            </p:cNvSpPr>
            <p:nvPr/>
          </p:nvSpPr>
          <p:spPr bwMode="black">
            <a:xfrm>
              <a:off x="4743" y="2679"/>
              <a:ext cx="4" cy="396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70" name="Freeform 1126"/>
            <p:cNvSpPr>
              <a:spLocks/>
            </p:cNvSpPr>
            <p:nvPr/>
          </p:nvSpPr>
          <p:spPr bwMode="black">
            <a:xfrm>
              <a:off x="4743" y="2679"/>
              <a:ext cx="4" cy="3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79"/>
                </a:cxn>
                <a:cxn ang="0">
                  <a:pos x="24" y="1979"/>
                </a:cxn>
                <a:cxn ang="0">
                  <a:pos x="24" y="0"/>
                </a:cxn>
              </a:cxnLst>
              <a:rect l="0" t="0" r="r" b="b"/>
              <a:pathLst>
                <a:path w="24" h="1979">
                  <a:moveTo>
                    <a:pt x="0" y="0"/>
                  </a:moveTo>
                  <a:lnTo>
                    <a:pt x="0" y="1979"/>
                  </a:lnTo>
                  <a:lnTo>
                    <a:pt x="24" y="1979"/>
                  </a:lnTo>
                  <a:lnTo>
                    <a:pt x="24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71" name="Rectangle 1127"/>
            <p:cNvSpPr>
              <a:spLocks noChangeArrowheads="1"/>
            </p:cNvSpPr>
            <p:nvPr/>
          </p:nvSpPr>
          <p:spPr bwMode="black">
            <a:xfrm>
              <a:off x="4749" y="2679"/>
              <a:ext cx="5" cy="41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72" name="Freeform 1128"/>
            <p:cNvSpPr>
              <a:spLocks/>
            </p:cNvSpPr>
            <p:nvPr/>
          </p:nvSpPr>
          <p:spPr bwMode="black">
            <a:xfrm>
              <a:off x="4749" y="2679"/>
              <a:ext cx="5" cy="4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56"/>
                </a:cxn>
                <a:cxn ang="0">
                  <a:pos x="23" y="2056"/>
                </a:cxn>
                <a:cxn ang="0">
                  <a:pos x="23" y="0"/>
                </a:cxn>
              </a:cxnLst>
              <a:rect l="0" t="0" r="r" b="b"/>
              <a:pathLst>
                <a:path w="23" h="2056">
                  <a:moveTo>
                    <a:pt x="0" y="0"/>
                  </a:moveTo>
                  <a:lnTo>
                    <a:pt x="0" y="2056"/>
                  </a:lnTo>
                  <a:lnTo>
                    <a:pt x="23" y="2056"/>
                  </a:lnTo>
                  <a:lnTo>
                    <a:pt x="23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73" name="Rectangle 1129"/>
            <p:cNvSpPr>
              <a:spLocks noChangeArrowheads="1"/>
            </p:cNvSpPr>
            <p:nvPr/>
          </p:nvSpPr>
          <p:spPr bwMode="black">
            <a:xfrm>
              <a:off x="4756" y="2679"/>
              <a:ext cx="4" cy="444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74" name="Freeform 1130"/>
            <p:cNvSpPr>
              <a:spLocks/>
            </p:cNvSpPr>
            <p:nvPr/>
          </p:nvSpPr>
          <p:spPr bwMode="black">
            <a:xfrm>
              <a:off x="4756" y="2679"/>
              <a:ext cx="4" cy="4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221"/>
                </a:cxn>
                <a:cxn ang="0">
                  <a:pos x="24" y="2221"/>
                </a:cxn>
                <a:cxn ang="0">
                  <a:pos x="24" y="0"/>
                </a:cxn>
              </a:cxnLst>
              <a:rect l="0" t="0" r="r" b="b"/>
              <a:pathLst>
                <a:path w="24" h="2221">
                  <a:moveTo>
                    <a:pt x="0" y="0"/>
                  </a:moveTo>
                  <a:lnTo>
                    <a:pt x="0" y="2221"/>
                  </a:lnTo>
                  <a:lnTo>
                    <a:pt x="24" y="2221"/>
                  </a:lnTo>
                  <a:lnTo>
                    <a:pt x="24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75" name="Rectangle 1131"/>
            <p:cNvSpPr>
              <a:spLocks noChangeArrowheads="1"/>
            </p:cNvSpPr>
            <p:nvPr/>
          </p:nvSpPr>
          <p:spPr bwMode="black">
            <a:xfrm>
              <a:off x="4762" y="2679"/>
              <a:ext cx="5" cy="529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76" name="Freeform 1132"/>
            <p:cNvSpPr>
              <a:spLocks/>
            </p:cNvSpPr>
            <p:nvPr/>
          </p:nvSpPr>
          <p:spPr bwMode="black">
            <a:xfrm>
              <a:off x="4762" y="2679"/>
              <a:ext cx="5" cy="5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645"/>
                </a:cxn>
                <a:cxn ang="0">
                  <a:pos x="24" y="2645"/>
                </a:cxn>
                <a:cxn ang="0">
                  <a:pos x="24" y="0"/>
                </a:cxn>
              </a:cxnLst>
              <a:rect l="0" t="0" r="r" b="b"/>
              <a:pathLst>
                <a:path w="24" h="2645">
                  <a:moveTo>
                    <a:pt x="0" y="0"/>
                  </a:moveTo>
                  <a:lnTo>
                    <a:pt x="0" y="2645"/>
                  </a:lnTo>
                  <a:lnTo>
                    <a:pt x="24" y="2645"/>
                  </a:lnTo>
                  <a:lnTo>
                    <a:pt x="24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77" name="Rectangle 1133"/>
            <p:cNvSpPr>
              <a:spLocks noChangeArrowheads="1"/>
            </p:cNvSpPr>
            <p:nvPr/>
          </p:nvSpPr>
          <p:spPr bwMode="black">
            <a:xfrm>
              <a:off x="4768" y="2679"/>
              <a:ext cx="5" cy="530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78" name="Freeform 1134"/>
            <p:cNvSpPr>
              <a:spLocks/>
            </p:cNvSpPr>
            <p:nvPr/>
          </p:nvSpPr>
          <p:spPr bwMode="black">
            <a:xfrm>
              <a:off x="4768" y="2679"/>
              <a:ext cx="5" cy="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651"/>
                </a:cxn>
                <a:cxn ang="0">
                  <a:pos x="24" y="2651"/>
                </a:cxn>
                <a:cxn ang="0">
                  <a:pos x="24" y="0"/>
                </a:cxn>
              </a:cxnLst>
              <a:rect l="0" t="0" r="r" b="b"/>
              <a:pathLst>
                <a:path w="24" h="2651">
                  <a:moveTo>
                    <a:pt x="0" y="0"/>
                  </a:moveTo>
                  <a:lnTo>
                    <a:pt x="0" y="2651"/>
                  </a:lnTo>
                  <a:lnTo>
                    <a:pt x="24" y="2651"/>
                  </a:lnTo>
                  <a:lnTo>
                    <a:pt x="24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79" name="Rectangle 1135"/>
            <p:cNvSpPr>
              <a:spLocks noChangeArrowheads="1"/>
            </p:cNvSpPr>
            <p:nvPr/>
          </p:nvSpPr>
          <p:spPr bwMode="black">
            <a:xfrm>
              <a:off x="4775" y="2679"/>
              <a:ext cx="5" cy="536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80" name="Freeform 1136"/>
            <p:cNvSpPr>
              <a:spLocks/>
            </p:cNvSpPr>
            <p:nvPr/>
          </p:nvSpPr>
          <p:spPr bwMode="black">
            <a:xfrm>
              <a:off x="4775" y="2679"/>
              <a:ext cx="5" cy="5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680"/>
                </a:cxn>
                <a:cxn ang="0">
                  <a:pos x="23" y="2680"/>
                </a:cxn>
                <a:cxn ang="0">
                  <a:pos x="23" y="0"/>
                </a:cxn>
              </a:cxnLst>
              <a:rect l="0" t="0" r="r" b="b"/>
              <a:pathLst>
                <a:path w="23" h="2680">
                  <a:moveTo>
                    <a:pt x="0" y="0"/>
                  </a:moveTo>
                  <a:lnTo>
                    <a:pt x="0" y="2680"/>
                  </a:lnTo>
                  <a:lnTo>
                    <a:pt x="23" y="2680"/>
                  </a:lnTo>
                  <a:lnTo>
                    <a:pt x="23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81" name="Rectangle 1137"/>
            <p:cNvSpPr>
              <a:spLocks noChangeArrowheads="1"/>
            </p:cNvSpPr>
            <p:nvPr/>
          </p:nvSpPr>
          <p:spPr bwMode="black">
            <a:xfrm>
              <a:off x="4782" y="2679"/>
              <a:ext cx="4" cy="709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82" name="Freeform 1138"/>
            <p:cNvSpPr>
              <a:spLocks/>
            </p:cNvSpPr>
            <p:nvPr/>
          </p:nvSpPr>
          <p:spPr bwMode="black">
            <a:xfrm>
              <a:off x="4782" y="2679"/>
              <a:ext cx="4" cy="70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547"/>
                </a:cxn>
                <a:cxn ang="0">
                  <a:pos x="23" y="3547"/>
                </a:cxn>
                <a:cxn ang="0">
                  <a:pos x="23" y="0"/>
                </a:cxn>
              </a:cxnLst>
              <a:rect l="0" t="0" r="r" b="b"/>
              <a:pathLst>
                <a:path w="23" h="3547">
                  <a:moveTo>
                    <a:pt x="0" y="0"/>
                  </a:moveTo>
                  <a:lnTo>
                    <a:pt x="0" y="3547"/>
                  </a:lnTo>
                  <a:lnTo>
                    <a:pt x="23" y="3547"/>
                  </a:lnTo>
                  <a:lnTo>
                    <a:pt x="23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83" name="Rectangle 1139"/>
            <p:cNvSpPr>
              <a:spLocks noChangeArrowheads="1"/>
            </p:cNvSpPr>
            <p:nvPr/>
          </p:nvSpPr>
          <p:spPr bwMode="black">
            <a:xfrm>
              <a:off x="4788" y="2679"/>
              <a:ext cx="5" cy="85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84" name="Freeform 1140"/>
            <p:cNvSpPr>
              <a:spLocks/>
            </p:cNvSpPr>
            <p:nvPr/>
          </p:nvSpPr>
          <p:spPr bwMode="black">
            <a:xfrm>
              <a:off x="4788" y="2679"/>
              <a:ext cx="5" cy="85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256"/>
                </a:cxn>
                <a:cxn ang="0">
                  <a:pos x="27" y="4256"/>
                </a:cxn>
                <a:cxn ang="0">
                  <a:pos x="27" y="0"/>
                </a:cxn>
              </a:cxnLst>
              <a:rect l="0" t="0" r="r" b="b"/>
              <a:pathLst>
                <a:path w="27" h="4256">
                  <a:moveTo>
                    <a:pt x="0" y="0"/>
                  </a:moveTo>
                  <a:lnTo>
                    <a:pt x="0" y="4256"/>
                  </a:lnTo>
                  <a:lnTo>
                    <a:pt x="27" y="4256"/>
                  </a:lnTo>
                  <a:lnTo>
                    <a:pt x="27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85" name="Rectangle 1141"/>
            <p:cNvSpPr>
              <a:spLocks noChangeArrowheads="1"/>
            </p:cNvSpPr>
            <p:nvPr/>
          </p:nvSpPr>
          <p:spPr bwMode="black">
            <a:xfrm>
              <a:off x="4795" y="2679"/>
              <a:ext cx="5" cy="1201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86" name="Freeform 1142"/>
            <p:cNvSpPr>
              <a:spLocks/>
            </p:cNvSpPr>
            <p:nvPr/>
          </p:nvSpPr>
          <p:spPr bwMode="black">
            <a:xfrm>
              <a:off x="4795" y="2679"/>
              <a:ext cx="5" cy="120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005"/>
                </a:cxn>
                <a:cxn ang="0">
                  <a:pos x="26" y="6005"/>
                </a:cxn>
                <a:cxn ang="0">
                  <a:pos x="26" y="0"/>
                </a:cxn>
              </a:cxnLst>
              <a:rect l="0" t="0" r="r" b="b"/>
              <a:pathLst>
                <a:path w="26" h="6005">
                  <a:moveTo>
                    <a:pt x="0" y="0"/>
                  </a:moveTo>
                  <a:lnTo>
                    <a:pt x="0" y="6005"/>
                  </a:lnTo>
                  <a:lnTo>
                    <a:pt x="26" y="6005"/>
                  </a:lnTo>
                  <a:lnTo>
                    <a:pt x="26" y="0"/>
                  </a:lnTo>
                </a:path>
              </a:pathLst>
            </a:custGeom>
            <a:solidFill>
              <a:srgbClr val="FFFF00"/>
            </a:solidFill>
            <a:ln w="0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143"/>
          <p:cNvGrpSpPr>
            <a:grpSpLocks/>
          </p:cNvGrpSpPr>
          <p:nvPr/>
        </p:nvGrpSpPr>
        <p:grpSpPr bwMode="auto">
          <a:xfrm>
            <a:off x="6046788" y="4067175"/>
            <a:ext cx="1555750" cy="1911350"/>
            <a:chOff x="3809" y="2562"/>
            <a:chExt cx="980" cy="1204"/>
          </a:xfrm>
        </p:grpSpPr>
        <p:sp>
          <p:nvSpPr>
            <p:cNvPr id="13728888" name="Rectangle 1144"/>
            <p:cNvSpPr>
              <a:spLocks noChangeArrowheads="1"/>
            </p:cNvSpPr>
            <p:nvPr/>
          </p:nvSpPr>
          <p:spPr bwMode="grayWhite">
            <a:xfrm>
              <a:off x="3809" y="2562"/>
              <a:ext cx="9" cy="2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89" name="Freeform 1145"/>
            <p:cNvSpPr>
              <a:spLocks/>
            </p:cNvSpPr>
            <p:nvPr/>
          </p:nvSpPr>
          <p:spPr bwMode="grayWhite">
            <a:xfrm>
              <a:off x="3809" y="2562"/>
              <a:ext cx="9" cy="2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0" y="0"/>
                </a:cxn>
                <a:cxn ang="0">
                  <a:pos x="23" y="0"/>
                </a:cxn>
                <a:cxn ang="0">
                  <a:pos x="23" y="11"/>
                </a:cxn>
              </a:cxnLst>
              <a:rect l="0" t="0" r="r" b="b"/>
              <a:pathLst>
                <a:path w="23" h="11">
                  <a:moveTo>
                    <a:pt x="0" y="11"/>
                  </a:moveTo>
                  <a:lnTo>
                    <a:pt x="0" y="0"/>
                  </a:lnTo>
                  <a:lnTo>
                    <a:pt x="23" y="0"/>
                  </a:lnTo>
                  <a:lnTo>
                    <a:pt x="23" y="11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90" name="Rectangle 1146"/>
            <p:cNvSpPr>
              <a:spLocks noChangeArrowheads="1"/>
            </p:cNvSpPr>
            <p:nvPr/>
          </p:nvSpPr>
          <p:spPr bwMode="grayWhite">
            <a:xfrm>
              <a:off x="3822" y="2562"/>
              <a:ext cx="8" cy="2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91" name="Freeform 1147"/>
            <p:cNvSpPr>
              <a:spLocks/>
            </p:cNvSpPr>
            <p:nvPr/>
          </p:nvSpPr>
          <p:spPr bwMode="grayWhite">
            <a:xfrm>
              <a:off x="3822" y="2562"/>
              <a:ext cx="8" cy="2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0" y="0"/>
                </a:cxn>
                <a:cxn ang="0">
                  <a:pos x="23" y="0"/>
                </a:cxn>
                <a:cxn ang="0">
                  <a:pos x="23" y="8"/>
                </a:cxn>
              </a:cxnLst>
              <a:rect l="0" t="0" r="r" b="b"/>
              <a:pathLst>
                <a:path w="23" h="8">
                  <a:moveTo>
                    <a:pt x="0" y="8"/>
                  </a:moveTo>
                  <a:lnTo>
                    <a:pt x="0" y="0"/>
                  </a:lnTo>
                  <a:lnTo>
                    <a:pt x="23" y="0"/>
                  </a:lnTo>
                  <a:lnTo>
                    <a:pt x="23" y="8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92" name="Rectangle 1148"/>
            <p:cNvSpPr>
              <a:spLocks noChangeArrowheads="1"/>
            </p:cNvSpPr>
            <p:nvPr/>
          </p:nvSpPr>
          <p:spPr bwMode="grayWhite">
            <a:xfrm>
              <a:off x="3834" y="2565"/>
              <a:ext cx="10" cy="1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93" name="Freeform 1149"/>
            <p:cNvSpPr>
              <a:spLocks/>
            </p:cNvSpPr>
            <p:nvPr/>
          </p:nvSpPr>
          <p:spPr bwMode="grayWhite">
            <a:xfrm>
              <a:off x="3834" y="2565"/>
              <a:ext cx="10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"/>
                </a:cxn>
                <a:cxn ang="0">
                  <a:pos x="23" y="2"/>
                </a:cxn>
                <a:cxn ang="0">
                  <a:pos x="23" y="0"/>
                </a:cxn>
              </a:cxnLst>
              <a:rect l="0" t="0" r="r" b="b"/>
              <a:pathLst>
                <a:path w="23" h="2">
                  <a:moveTo>
                    <a:pt x="0" y="0"/>
                  </a:moveTo>
                  <a:lnTo>
                    <a:pt x="0" y="2"/>
                  </a:lnTo>
                  <a:lnTo>
                    <a:pt x="23" y="2"/>
                  </a:lnTo>
                  <a:lnTo>
                    <a:pt x="23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94" name="Rectangle 1150"/>
            <p:cNvSpPr>
              <a:spLocks noChangeArrowheads="1"/>
            </p:cNvSpPr>
            <p:nvPr/>
          </p:nvSpPr>
          <p:spPr bwMode="grayWhite">
            <a:xfrm>
              <a:off x="3848" y="2565"/>
              <a:ext cx="8" cy="4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95" name="Freeform 1151"/>
            <p:cNvSpPr>
              <a:spLocks/>
            </p:cNvSpPr>
            <p:nvPr/>
          </p:nvSpPr>
          <p:spPr bwMode="grayWhite">
            <a:xfrm>
              <a:off x="3848" y="2565"/>
              <a:ext cx="8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22" y="20"/>
                </a:cxn>
                <a:cxn ang="0">
                  <a:pos x="22" y="0"/>
                </a:cxn>
              </a:cxnLst>
              <a:rect l="0" t="0" r="r" b="b"/>
              <a:pathLst>
                <a:path w="22" h="20">
                  <a:moveTo>
                    <a:pt x="0" y="0"/>
                  </a:moveTo>
                  <a:lnTo>
                    <a:pt x="0" y="20"/>
                  </a:lnTo>
                  <a:lnTo>
                    <a:pt x="22" y="20"/>
                  </a:lnTo>
                  <a:lnTo>
                    <a:pt x="22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96" name="Rectangle 1152"/>
            <p:cNvSpPr>
              <a:spLocks noChangeArrowheads="1"/>
            </p:cNvSpPr>
            <p:nvPr/>
          </p:nvSpPr>
          <p:spPr bwMode="grayWhite">
            <a:xfrm>
              <a:off x="3859" y="2565"/>
              <a:ext cx="10" cy="4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97" name="Freeform 1153"/>
            <p:cNvSpPr>
              <a:spLocks/>
            </p:cNvSpPr>
            <p:nvPr/>
          </p:nvSpPr>
          <p:spPr bwMode="grayWhite">
            <a:xfrm>
              <a:off x="3859" y="2565"/>
              <a:ext cx="10" cy="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24" y="20"/>
                </a:cxn>
                <a:cxn ang="0">
                  <a:pos x="24" y="0"/>
                </a:cxn>
              </a:cxnLst>
              <a:rect l="0" t="0" r="r" b="b"/>
              <a:pathLst>
                <a:path w="24" h="20">
                  <a:moveTo>
                    <a:pt x="0" y="0"/>
                  </a:moveTo>
                  <a:lnTo>
                    <a:pt x="0" y="20"/>
                  </a:lnTo>
                  <a:lnTo>
                    <a:pt x="24" y="20"/>
                  </a:lnTo>
                  <a:lnTo>
                    <a:pt x="24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98" name="Rectangle 1154"/>
            <p:cNvSpPr>
              <a:spLocks noChangeArrowheads="1"/>
            </p:cNvSpPr>
            <p:nvPr/>
          </p:nvSpPr>
          <p:spPr bwMode="grayWhite">
            <a:xfrm>
              <a:off x="3871" y="2565"/>
              <a:ext cx="12" cy="6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899" name="Freeform 1155"/>
            <p:cNvSpPr>
              <a:spLocks/>
            </p:cNvSpPr>
            <p:nvPr/>
          </p:nvSpPr>
          <p:spPr bwMode="grayWhite">
            <a:xfrm>
              <a:off x="3871" y="2565"/>
              <a:ext cx="12" cy="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0"/>
                </a:cxn>
                <a:cxn ang="0">
                  <a:pos x="27" y="30"/>
                </a:cxn>
                <a:cxn ang="0">
                  <a:pos x="27" y="0"/>
                </a:cxn>
              </a:cxnLst>
              <a:rect l="0" t="0" r="r" b="b"/>
              <a:pathLst>
                <a:path w="27" h="30">
                  <a:moveTo>
                    <a:pt x="0" y="0"/>
                  </a:moveTo>
                  <a:lnTo>
                    <a:pt x="0" y="30"/>
                  </a:lnTo>
                  <a:lnTo>
                    <a:pt x="27" y="30"/>
                  </a:lnTo>
                  <a:lnTo>
                    <a:pt x="27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00" name="Rectangle 1156"/>
            <p:cNvSpPr>
              <a:spLocks noChangeArrowheads="1"/>
            </p:cNvSpPr>
            <p:nvPr/>
          </p:nvSpPr>
          <p:spPr bwMode="grayWhite">
            <a:xfrm>
              <a:off x="3885" y="2565"/>
              <a:ext cx="10" cy="7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01" name="Freeform 1157"/>
            <p:cNvSpPr>
              <a:spLocks/>
            </p:cNvSpPr>
            <p:nvPr/>
          </p:nvSpPr>
          <p:spPr bwMode="grayWhite">
            <a:xfrm>
              <a:off x="3885" y="2565"/>
              <a:ext cx="10" cy="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6"/>
                </a:cxn>
                <a:cxn ang="0">
                  <a:pos x="27" y="36"/>
                </a:cxn>
                <a:cxn ang="0">
                  <a:pos x="27" y="0"/>
                </a:cxn>
              </a:cxnLst>
              <a:rect l="0" t="0" r="r" b="b"/>
              <a:pathLst>
                <a:path w="27" h="36">
                  <a:moveTo>
                    <a:pt x="0" y="0"/>
                  </a:moveTo>
                  <a:lnTo>
                    <a:pt x="0" y="36"/>
                  </a:lnTo>
                  <a:lnTo>
                    <a:pt x="27" y="36"/>
                  </a:lnTo>
                  <a:lnTo>
                    <a:pt x="27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02" name="Rectangle 1158"/>
            <p:cNvSpPr>
              <a:spLocks noChangeArrowheads="1"/>
            </p:cNvSpPr>
            <p:nvPr/>
          </p:nvSpPr>
          <p:spPr bwMode="grayWhite">
            <a:xfrm>
              <a:off x="3897" y="2565"/>
              <a:ext cx="11" cy="8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03" name="Freeform 1159"/>
            <p:cNvSpPr>
              <a:spLocks/>
            </p:cNvSpPr>
            <p:nvPr/>
          </p:nvSpPr>
          <p:spPr bwMode="grayWhite">
            <a:xfrm>
              <a:off x="3897" y="2565"/>
              <a:ext cx="11" cy="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2"/>
                </a:cxn>
                <a:cxn ang="0">
                  <a:pos x="26" y="42"/>
                </a:cxn>
                <a:cxn ang="0">
                  <a:pos x="26" y="0"/>
                </a:cxn>
              </a:cxnLst>
              <a:rect l="0" t="0" r="r" b="b"/>
              <a:pathLst>
                <a:path w="26" h="42">
                  <a:moveTo>
                    <a:pt x="0" y="0"/>
                  </a:moveTo>
                  <a:lnTo>
                    <a:pt x="0" y="42"/>
                  </a:lnTo>
                  <a:lnTo>
                    <a:pt x="26" y="42"/>
                  </a:lnTo>
                  <a:lnTo>
                    <a:pt x="26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04" name="Rectangle 1160"/>
            <p:cNvSpPr>
              <a:spLocks noChangeArrowheads="1"/>
            </p:cNvSpPr>
            <p:nvPr/>
          </p:nvSpPr>
          <p:spPr bwMode="grayWhite">
            <a:xfrm>
              <a:off x="3910" y="2565"/>
              <a:ext cx="10" cy="1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05" name="Freeform 1161"/>
            <p:cNvSpPr>
              <a:spLocks/>
            </p:cNvSpPr>
            <p:nvPr/>
          </p:nvSpPr>
          <p:spPr bwMode="grayWhite">
            <a:xfrm>
              <a:off x="3910" y="2565"/>
              <a:ext cx="10" cy="1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8"/>
                </a:cxn>
                <a:cxn ang="0">
                  <a:pos x="26" y="48"/>
                </a:cxn>
                <a:cxn ang="0">
                  <a:pos x="26" y="0"/>
                </a:cxn>
              </a:cxnLst>
              <a:rect l="0" t="0" r="r" b="b"/>
              <a:pathLst>
                <a:path w="26" h="48">
                  <a:moveTo>
                    <a:pt x="0" y="0"/>
                  </a:moveTo>
                  <a:lnTo>
                    <a:pt x="0" y="48"/>
                  </a:lnTo>
                  <a:lnTo>
                    <a:pt x="26" y="48"/>
                  </a:lnTo>
                  <a:lnTo>
                    <a:pt x="26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06" name="Rectangle 1162"/>
            <p:cNvSpPr>
              <a:spLocks noChangeArrowheads="1"/>
            </p:cNvSpPr>
            <p:nvPr/>
          </p:nvSpPr>
          <p:spPr bwMode="grayWhite">
            <a:xfrm>
              <a:off x="3922" y="2565"/>
              <a:ext cx="12" cy="1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07" name="Freeform 1163"/>
            <p:cNvSpPr>
              <a:spLocks/>
            </p:cNvSpPr>
            <p:nvPr/>
          </p:nvSpPr>
          <p:spPr bwMode="grayWhite">
            <a:xfrm>
              <a:off x="3922" y="2565"/>
              <a:ext cx="12" cy="1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50"/>
                </a:cxn>
                <a:cxn ang="0">
                  <a:pos x="28" y="50"/>
                </a:cxn>
                <a:cxn ang="0">
                  <a:pos x="28" y="0"/>
                </a:cxn>
              </a:cxnLst>
              <a:rect l="0" t="0" r="r" b="b"/>
              <a:pathLst>
                <a:path w="28" h="50">
                  <a:moveTo>
                    <a:pt x="0" y="0"/>
                  </a:moveTo>
                  <a:lnTo>
                    <a:pt x="0" y="50"/>
                  </a:lnTo>
                  <a:lnTo>
                    <a:pt x="28" y="50"/>
                  </a:lnTo>
                  <a:lnTo>
                    <a:pt x="28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08" name="Rectangle 1164"/>
            <p:cNvSpPr>
              <a:spLocks noChangeArrowheads="1"/>
            </p:cNvSpPr>
            <p:nvPr/>
          </p:nvSpPr>
          <p:spPr bwMode="grayWhite">
            <a:xfrm>
              <a:off x="3936" y="2565"/>
              <a:ext cx="10" cy="11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09" name="Freeform 1165"/>
            <p:cNvSpPr>
              <a:spLocks/>
            </p:cNvSpPr>
            <p:nvPr/>
          </p:nvSpPr>
          <p:spPr bwMode="grayWhite">
            <a:xfrm>
              <a:off x="3936" y="2565"/>
              <a:ext cx="10" cy="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54"/>
                </a:cxn>
                <a:cxn ang="0">
                  <a:pos x="24" y="54"/>
                </a:cxn>
                <a:cxn ang="0">
                  <a:pos x="24" y="0"/>
                </a:cxn>
              </a:cxnLst>
              <a:rect l="0" t="0" r="r" b="b"/>
              <a:pathLst>
                <a:path w="24" h="54">
                  <a:moveTo>
                    <a:pt x="0" y="0"/>
                  </a:moveTo>
                  <a:lnTo>
                    <a:pt x="0" y="54"/>
                  </a:lnTo>
                  <a:lnTo>
                    <a:pt x="24" y="54"/>
                  </a:lnTo>
                  <a:lnTo>
                    <a:pt x="24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10" name="Rectangle 1166"/>
            <p:cNvSpPr>
              <a:spLocks noChangeArrowheads="1"/>
            </p:cNvSpPr>
            <p:nvPr/>
          </p:nvSpPr>
          <p:spPr bwMode="grayWhite">
            <a:xfrm>
              <a:off x="3950" y="2565"/>
              <a:ext cx="9" cy="11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11" name="Freeform 1167"/>
            <p:cNvSpPr>
              <a:spLocks/>
            </p:cNvSpPr>
            <p:nvPr/>
          </p:nvSpPr>
          <p:spPr bwMode="grayWhite">
            <a:xfrm>
              <a:off x="3950" y="2565"/>
              <a:ext cx="9" cy="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56"/>
                </a:cxn>
                <a:cxn ang="0">
                  <a:pos x="24" y="56"/>
                </a:cxn>
                <a:cxn ang="0">
                  <a:pos x="24" y="0"/>
                </a:cxn>
              </a:cxnLst>
              <a:rect l="0" t="0" r="r" b="b"/>
              <a:pathLst>
                <a:path w="24" h="56">
                  <a:moveTo>
                    <a:pt x="0" y="0"/>
                  </a:moveTo>
                  <a:lnTo>
                    <a:pt x="0" y="56"/>
                  </a:lnTo>
                  <a:lnTo>
                    <a:pt x="24" y="56"/>
                  </a:lnTo>
                  <a:lnTo>
                    <a:pt x="24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12" name="Rectangle 1168"/>
            <p:cNvSpPr>
              <a:spLocks noChangeArrowheads="1"/>
            </p:cNvSpPr>
            <p:nvPr/>
          </p:nvSpPr>
          <p:spPr bwMode="grayWhite">
            <a:xfrm>
              <a:off x="3961" y="2565"/>
              <a:ext cx="10" cy="15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13" name="Freeform 1169"/>
            <p:cNvSpPr>
              <a:spLocks/>
            </p:cNvSpPr>
            <p:nvPr/>
          </p:nvSpPr>
          <p:spPr bwMode="grayWhite">
            <a:xfrm>
              <a:off x="3961" y="2565"/>
              <a:ext cx="10" cy="1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4"/>
                </a:cxn>
                <a:cxn ang="0">
                  <a:pos x="24" y="74"/>
                </a:cxn>
                <a:cxn ang="0">
                  <a:pos x="24" y="0"/>
                </a:cxn>
              </a:cxnLst>
              <a:rect l="0" t="0" r="r" b="b"/>
              <a:pathLst>
                <a:path w="24" h="74">
                  <a:moveTo>
                    <a:pt x="0" y="0"/>
                  </a:moveTo>
                  <a:lnTo>
                    <a:pt x="0" y="74"/>
                  </a:lnTo>
                  <a:lnTo>
                    <a:pt x="24" y="74"/>
                  </a:lnTo>
                  <a:lnTo>
                    <a:pt x="24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14" name="Rectangle 1170"/>
            <p:cNvSpPr>
              <a:spLocks noChangeArrowheads="1"/>
            </p:cNvSpPr>
            <p:nvPr/>
          </p:nvSpPr>
          <p:spPr bwMode="grayWhite">
            <a:xfrm>
              <a:off x="3975" y="2565"/>
              <a:ext cx="10" cy="17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15" name="Freeform 1171"/>
            <p:cNvSpPr>
              <a:spLocks/>
            </p:cNvSpPr>
            <p:nvPr/>
          </p:nvSpPr>
          <p:spPr bwMode="grayWhite">
            <a:xfrm>
              <a:off x="3975" y="2565"/>
              <a:ext cx="10" cy="1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3"/>
                </a:cxn>
                <a:cxn ang="0">
                  <a:pos x="24" y="83"/>
                </a:cxn>
                <a:cxn ang="0">
                  <a:pos x="24" y="0"/>
                </a:cxn>
              </a:cxnLst>
              <a:rect l="0" t="0" r="r" b="b"/>
              <a:pathLst>
                <a:path w="24" h="83">
                  <a:moveTo>
                    <a:pt x="0" y="0"/>
                  </a:moveTo>
                  <a:lnTo>
                    <a:pt x="0" y="83"/>
                  </a:lnTo>
                  <a:lnTo>
                    <a:pt x="24" y="83"/>
                  </a:lnTo>
                  <a:lnTo>
                    <a:pt x="24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16" name="Rectangle 1172"/>
            <p:cNvSpPr>
              <a:spLocks noChangeArrowheads="1"/>
            </p:cNvSpPr>
            <p:nvPr/>
          </p:nvSpPr>
          <p:spPr bwMode="grayWhite">
            <a:xfrm>
              <a:off x="3987" y="2565"/>
              <a:ext cx="10" cy="18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17" name="Freeform 1173"/>
            <p:cNvSpPr>
              <a:spLocks/>
            </p:cNvSpPr>
            <p:nvPr/>
          </p:nvSpPr>
          <p:spPr bwMode="grayWhite">
            <a:xfrm>
              <a:off x="3987" y="2565"/>
              <a:ext cx="10" cy="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8"/>
                </a:cxn>
                <a:cxn ang="0">
                  <a:pos x="24" y="88"/>
                </a:cxn>
                <a:cxn ang="0">
                  <a:pos x="24" y="0"/>
                </a:cxn>
              </a:cxnLst>
              <a:rect l="0" t="0" r="r" b="b"/>
              <a:pathLst>
                <a:path w="24" h="88">
                  <a:moveTo>
                    <a:pt x="0" y="0"/>
                  </a:moveTo>
                  <a:lnTo>
                    <a:pt x="0" y="88"/>
                  </a:lnTo>
                  <a:lnTo>
                    <a:pt x="24" y="88"/>
                  </a:lnTo>
                  <a:lnTo>
                    <a:pt x="24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18" name="Rectangle 1174"/>
            <p:cNvSpPr>
              <a:spLocks noChangeArrowheads="1"/>
            </p:cNvSpPr>
            <p:nvPr/>
          </p:nvSpPr>
          <p:spPr bwMode="grayWhite">
            <a:xfrm>
              <a:off x="4001" y="2565"/>
              <a:ext cx="9" cy="18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19" name="Freeform 1175"/>
            <p:cNvSpPr>
              <a:spLocks/>
            </p:cNvSpPr>
            <p:nvPr/>
          </p:nvSpPr>
          <p:spPr bwMode="grayWhite">
            <a:xfrm>
              <a:off x="4001" y="2565"/>
              <a:ext cx="9" cy="1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2"/>
                </a:cxn>
                <a:cxn ang="0">
                  <a:pos x="24" y="92"/>
                </a:cxn>
                <a:cxn ang="0">
                  <a:pos x="24" y="0"/>
                </a:cxn>
              </a:cxnLst>
              <a:rect l="0" t="0" r="r" b="b"/>
              <a:pathLst>
                <a:path w="24" h="92">
                  <a:moveTo>
                    <a:pt x="0" y="0"/>
                  </a:moveTo>
                  <a:lnTo>
                    <a:pt x="0" y="92"/>
                  </a:lnTo>
                  <a:lnTo>
                    <a:pt x="24" y="92"/>
                  </a:lnTo>
                  <a:lnTo>
                    <a:pt x="24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20" name="Rectangle 1176"/>
            <p:cNvSpPr>
              <a:spLocks noChangeArrowheads="1"/>
            </p:cNvSpPr>
            <p:nvPr/>
          </p:nvSpPr>
          <p:spPr bwMode="grayWhite">
            <a:xfrm>
              <a:off x="4012" y="2565"/>
              <a:ext cx="10" cy="24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21" name="Freeform 1177"/>
            <p:cNvSpPr>
              <a:spLocks/>
            </p:cNvSpPr>
            <p:nvPr/>
          </p:nvSpPr>
          <p:spPr bwMode="grayWhite">
            <a:xfrm>
              <a:off x="4012" y="2565"/>
              <a:ext cx="10" cy="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1"/>
                </a:cxn>
                <a:cxn ang="0">
                  <a:pos x="24" y="121"/>
                </a:cxn>
                <a:cxn ang="0">
                  <a:pos x="24" y="0"/>
                </a:cxn>
              </a:cxnLst>
              <a:rect l="0" t="0" r="r" b="b"/>
              <a:pathLst>
                <a:path w="24" h="121">
                  <a:moveTo>
                    <a:pt x="0" y="0"/>
                  </a:moveTo>
                  <a:lnTo>
                    <a:pt x="0" y="121"/>
                  </a:lnTo>
                  <a:lnTo>
                    <a:pt x="24" y="121"/>
                  </a:lnTo>
                  <a:lnTo>
                    <a:pt x="24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22" name="Rectangle 1178"/>
            <p:cNvSpPr>
              <a:spLocks noChangeArrowheads="1"/>
            </p:cNvSpPr>
            <p:nvPr/>
          </p:nvSpPr>
          <p:spPr bwMode="grayWhite">
            <a:xfrm>
              <a:off x="4026" y="2565"/>
              <a:ext cx="8" cy="31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23" name="Freeform 1179"/>
            <p:cNvSpPr>
              <a:spLocks/>
            </p:cNvSpPr>
            <p:nvPr/>
          </p:nvSpPr>
          <p:spPr bwMode="grayWhite">
            <a:xfrm>
              <a:off x="4026" y="2565"/>
              <a:ext cx="8" cy="3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57"/>
                </a:cxn>
                <a:cxn ang="0">
                  <a:pos x="23" y="157"/>
                </a:cxn>
                <a:cxn ang="0">
                  <a:pos x="23" y="0"/>
                </a:cxn>
              </a:cxnLst>
              <a:rect l="0" t="0" r="r" b="b"/>
              <a:pathLst>
                <a:path w="23" h="157">
                  <a:moveTo>
                    <a:pt x="0" y="0"/>
                  </a:moveTo>
                  <a:lnTo>
                    <a:pt x="0" y="157"/>
                  </a:lnTo>
                  <a:lnTo>
                    <a:pt x="23" y="157"/>
                  </a:lnTo>
                  <a:lnTo>
                    <a:pt x="23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24" name="Rectangle 1180"/>
            <p:cNvSpPr>
              <a:spLocks noChangeArrowheads="1"/>
            </p:cNvSpPr>
            <p:nvPr/>
          </p:nvSpPr>
          <p:spPr bwMode="grayWhite">
            <a:xfrm>
              <a:off x="4038" y="2565"/>
              <a:ext cx="10" cy="31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25" name="Freeform 1181"/>
            <p:cNvSpPr>
              <a:spLocks/>
            </p:cNvSpPr>
            <p:nvPr/>
          </p:nvSpPr>
          <p:spPr bwMode="grayWhite">
            <a:xfrm>
              <a:off x="4038" y="2565"/>
              <a:ext cx="10" cy="3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57"/>
                </a:cxn>
                <a:cxn ang="0">
                  <a:pos x="22" y="157"/>
                </a:cxn>
                <a:cxn ang="0">
                  <a:pos x="22" y="0"/>
                </a:cxn>
              </a:cxnLst>
              <a:rect l="0" t="0" r="r" b="b"/>
              <a:pathLst>
                <a:path w="22" h="157">
                  <a:moveTo>
                    <a:pt x="0" y="0"/>
                  </a:moveTo>
                  <a:lnTo>
                    <a:pt x="0" y="157"/>
                  </a:lnTo>
                  <a:lnTo>
                    <a:pt x="22" y="157"/>
                  </a:lnTo>
                  <a:lnTo>
                    <a:pt x="22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26" name="Rectangle 1182"/>
            <p:cNvSpPr>
              <a:spLocks noChangeArrowheads="1"/>
            </p:cNvSpPr>
            <p:nvPr/>
          </p:nvSpPr>
          <p:spPr bwMode="grayWhite">
            <a:xfrm>
              <a:off x="4052" y="2565"/>
              <a:ext cx="9" cy="33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27" name="Freeform 1183"/>
            <p:cNvSpPr>
              <a:spLocks/>
            </p:cNvSpPr>
            <p:nvPr/>
          </p:nvSpPr>
          <p:spPr bwMode="grayWhite">
            <a:xfrm>
              <a:off x="4052" y="2565"/>
              <a:ext cx="9" cy="3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65"/>
                </a:cxn>
                <a:cxn ang="0">
                  <a:pos x="24" y="165"/>
                </a:cxn>
                <a:cxn ang="0">
                  <a:pos x="24" y="0"/>
                </a:cxn>
              </a:cxnLst>
              <a:rect l="0" t="0" r="r" b="b"/>
              <a:pathLst>
                <a:path w="24" h="165">
                  <a:moveTo>
                    <a:pt x="0" y="0"/>
                  </a:moveTo>
                  <a:lnTo>
                    <a:pt x="0" y="165"/>
                  </a:lnTo>
                  <a:lnTo>
                    <a:pt x="24" y="165"/>
                  </a:lnTo>
                  <a:lnTo>
                    <a:pt x="24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28" name="Rectangle 1184"/>
            <p:cNvSpPr>
              <a:spLocks noChangeArrowheads="1"/>
            </p:cNvSpPr>
            <p:nvPr/>
          </p:nvSpPr>
          <p:spPr bwMode="grayWhite">
            <a:xfrm>
              <a:off x="4063" y="2565"/>
              <a:ext cx="10" cy="39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29" name="Freeform 1185"/>
            <p:cNvSpPr>
              <a:spLocks/>
            </p:cNvSpPr>
            <p:nvPr/>
          </p:nvSpPr>
          <p:spPr bwMode="grayWhite">
            <a:xfrm>
              <a:off x="4063" y="2565"/>
              <a:ext cx="10" cy="3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5"/>
                </a:cxn>
                <a:cxn ang="0">
                  <a:pos x="24" y="195"/>
                </a:cxn>
                <a:cxn ang="0">
                  <a:pos x="24" y="0"/>
                </a:cxn>
              </a:cxnLst>
              <a:rect l="0" t="0" r="r" b="b"/>
              <a:pathLst>
                <a:path w="24" h="195">
                  <a:moveTo>
                    <a:pt x="0" y="0"/>
                  </a:moveTo>
                  <a:lnTo>
                    <a:pt x="0" y="195"/>
                  </a:lnTo>
                  <a:lnTo>
                    <a:pt x="24" y="195"/>
                  </a:lnTo>
                  <a:lnTo>
                    <a:pt x="24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30" name="Rectangle 1186"/>
            <p:cNvSpPr>
              <a:spLocks noChangeArrowheads="1"/>
            </p:cNvSpPr>
            <p:nvPr/>
          </p:nvSpPr>
          <p:spPr bwMode="grayWhite">
            <a:xfrm>
              <a:off x="4077" y="2565"/>
              <a:ext cx="10" cy="39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31" name="Freeform 1187"/>
            <p:cNvSpPr>
              <a:spLocks/>
            </p:cNvSpPr>
            <p:nvPr/>
          </p:nvSpPr>
          <p:spPr bwMode="grayWhite">
            <a:xfrm>
              <a:off x="4077" y="2565"/>
              <a:ext cx="10" cy="3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5"/>
                </a:cxn>
                <a:cxn ang="0">
                  <a:pos x="26" y="195"/>
                </a:cxn>
                <a:cxn ang="0">
                  <a:pos x="26" y="0"/>
                </a:cxn>
              </a:cxnLst>
              <a:rect l="0" t="0" r="r" b="b"/>
              <a:pathLst>
                <a:path w="26" h="195">
                  <a:moveTo>
                    <a:pt x="0" y="0"/>
                  </a:moveTo>
                  <a:lnTo>
                    <a:pt x="0" y="195"/>
                  </a:lnTo>
                  <a:lnTo>
                    <a:pt x="26" y="195"/>
                  </a:lnTo>
                  <a:lnTo>
                    <a:pt x="26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32" name="Rectangle 1188"/>
            <p:cNvSpPr>
              <a:spLocks noChangeArrowheads="1"/>
            </p:cNvSpPr>
            <p:nvPr/>
          </p:nvSpPr>
          <p:spPr bwMode="grayWhite">
            <a:xfrm>
              <a:off x="4089" y="2565"/>
              <a:ext cx="10" cy="41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33" name="Freeform 1189"/>
            <p:cNvSpPr>
              <a:spLocks/>
            </p:cNvSpPr>
            <p:nvPr/>
          </p:nvSpPr>
          <p:spPr bwMode="grayWhite">
            <a:xfrm>
              <a:off x="4089" y="2565"/>
              <a:ext cx="10" cy="4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7"/>
                </a:cxn>
                <a:cxn ang="0">
                  <a:pos x="26" y="207"/>
                </a:cxn>
                <a:cxn ang="0">
                  <a:pos x="26" y="0"/>
                </a:cxn>
              </a:cxnLst>
              <a:rect l="0" t="0" r="r" b="b"/>
              <a:pathLst>
                <a:path w="26" h="207">
                  <a:moveTo>
                    <a:pt x="0" y="0"/>
                  </a:moveTo>
                  <a:lnTo>
                    <a:pt x="0" y="207"/>
                  </a:lnTo>
                  <a:lnTo>
                    <a:pt x="26" y="207"/>
                  </a:lnTo>
                  <a:lnTo>
                    <a:pt x="26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34" name="Rectangle 1190"/>
            <p:cNvSpPr>
              <a:spLocks noChangeArrowheads="1"/>
            </p:cNvSpPr>
            <p:nvPr/>
          </p:nvSpPr>
          <p:spPr bwMode="grayWhite">
            <a:xfrm>
              <a:off x="4103" y="2565"/>
              <a:ext cx="9" cy="45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35" name="Freeform 1191"/>
            <p:cNvSpPr>
              <a:spLocks/>
            </p:cNvSpPr>
            <p:nvPr/>
          </p:nvSpPr>
          <p:spPr bwMode="grayWhite">
            <a:xfrm>
              <a:off x="4103" y="2565"/>
              <a:ext cx="9" cy="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27"/>
                </a:cxn>
                <a:cxn ang="0">
                  <a:pos x="26" y="227"/>
                </a:cxn>
                <a:cxn ang="0">
                  <a:pos x="26" y="0"/>
                </a:cxn>
              </a:cxnLst>
              <a:rect l="0" t="0" r="r" b="b"/>
              <a:pathLst>
                <a:path w="26" h="227">
                  <a:moveTo>
                    <a:pt x="0" y="0"/>
                  </a:moveTo>
                  <a:lnTo>
                    <a:pt x="0" y="227"/>
                  </a:lnTo>
                  <a:lnTo>
                    <a:pt x="26" y="227"/>
                  </a:lnTo>
                  <a:lnTo>
                    <a:pt x="26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36" name="Rectangle 1192"/>
            <p:cNvSpPr>
              <a:spLocks noChangeArrowheads="1"/>
            </p:cNvSpPr>
            <p:nvPr/>
          </p:nvSpPr>
          <p:spPr bwMode="grayWhite">
            <a:xfrm>
              <a:off x="4114" y="2565"/>
              <a:ext cx="10" cy="47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37" name="Freeform 1193"/>
            <p:cNvSpPr>
              <a:spLocks/>
            </p:cNvSpPr>
            <p:nvPr/>
          </p:nvSpPr>
          <p:spPr bwMode="grayWhite">
            <a:xfrm>
              <a:off x="4114" y="2565"/>
              <a:ext cx="10" cy="4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33"/>
                </a:cxn>
                <a:cxn ang="0">
                  <a:pos x="27" y="233"/>
                </a:cxn>
                <a:cxn ang="0">
                  <a:pos x="27" y="0"/>
                </a:cxn>
              </a:cxnLst>
              <a:rect l="0" t="0" r="r" b="b"/>
              <a:pathLst>
                <a:path w="27" h="233">
                  <a:moveTo>
                    <a:pt x="0" y="0"/>
                  </a:moveTo>
                  <a:lnTo>
                    <a:pt x="0" y="233"/>
                  </a:lnTo>
                  <a:lnTo>
                    <a:pt x="27" y="233"/>
                  </a:lnTo>
                  <a:lnTo>
                    <a:pt x="27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38" name="Rectangle 1194"/>
            <p:cNvSpPr>
              <a:spLocks noChangeArrowheads="1"/>
            </p:cNvSpPr>
            <p:nvPr/>
          </p:nvSpPr>
          <p:spPr bwMode="grayWhite">
            <a:xfrm>
              <a:off x="4128" y="2565"/>
              <a:ext cx="10" cy="47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39" name="Freeform 1195"/>
            <p:cNvSpPr>
              <a:spLocks/>
            </p:cNvSpPr>
            <p:nvPr/>
          </p:nvSpPr>
          <p:spPr bwMode="grayWhite">
            <a:xfrm>
              <a:off x="4128" y="2565"/>
              <a:ext cx="10" cy="4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36"/>
                </a:cxn>
                <a:cxn ang="0">
                  <a:pos x="26" y="236"/>
                </a:cxn>
                <a:cxn ang="0">
                  <a:pos x="26" y="0"/>
                </a:cxn>
              </a:cxnLst>
              <a:rect l="0" t="0" r="r" b="b"/>
              <a:pathLst>
                <a:path w="26" h="236">
                  <a:moveTo>
                    <a:pt x="0" y="0"/>
                  </a:moveTo>
                  <a:lnTo>
                    <a:pt x="0" y="236"/>
                  </a:lnTo>
                  <a:lnTo>
                    <a:pt x="26" y="236"/>
                  </a:lnTo>
                  <a:lnTo>
                    <a:pt x="26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40" name="Rectangle 1196"/>
            <p:cNvSpPr>
              <a:spLocks noChangeArrowheads="1"/>
            </p:cNvSpPr>
            <p:nvPr/>
          </p:nvSpPr>
          <p:spPr bwMode="grayWhite">
            <a:xfrm>
              <a:off x="4142" y="2565"/>
              <a:ext cx="8" cy="48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41" name="Freeform 1197"/>
            <p:cNvSpPr>
              <a:spLocks/>
            </p:cNvSpPr>
            <p:nvPr/>
          </p:nvSpPr>
          <p:spPr bwMode="grayWhite">
            <a:xfrm>
              <a:off x="4142" y="2565"/>
              <a:ext cx="8" cy="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42"/>
                </a:cxn>
                <a:cxn ang="0">
                  <a:pos x="23" y="242"/>
                </a:cxn>
                <a:cxn ang="0">
                  <a:pos x="23" y="0"/>
                </a:cxn>
              </a:cxnLst>
              <a:rect l="0" t="0" r="r" b="b"/>
              <a:pathLst>
                <a:path w="23" h="242">
                  <a:moveTo>
                    <a:pt x="0" y="0"/>
                  </a:moveTo>
                  <a:lnTo>
                    <a:pt x="0" y="242"/>
                  </a:lnTo>
                  <a:lnTo>
                    <a:pt x="23" y="242"/>
                  </a:lnTo>
                  <a:lnTo>
                    <a:pt x="23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42" name="Rectangle 1198"/>
            <p:cNvSpPr>
              <a:spLocks noChangeArrowheads="1"/>
            </p:cNvSpPr>
            <p:nvPr/>
          </p:nvSpPr>
          <p:spPr bwMode="grayWhite">
            <a:xfrm>
              <a:off x="4154" y="2565"/>
              <a:ext cx="9" cy="51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43" name="Freeform 1199"/>
            <p:cNvSpPr>
              <a:spLocks/>
            </p:cNvSpPr>
            <p:nvPr/>
          </p:nvSpPr>
          <p:spPr bwMode="grayWhite">
            <a:xfrm>
              <a:off x="4154" y="2565"/>
              <a:ext cx="9" cy="5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53"/>
                </a:cxn>
                <a:cxn ang="0">
                  <a:pos x="24" y="253"/>
                </a:cxn>
                <a:cxn ang="0">
                  <a:pos x="24" y="0"/>
                </a:cxn>
              </a:cxnLst>
              <a:rect l="0" t="0" r="r" b="b"/>
              <a:pathLst>
                <a:path w="24" h="253">
                  <a:moveTo>
                    <a:pt x="0" y="0"/>
                  </a:moveTo>
                  <a:lnTo>
                    <a:pt x="0" y="253"/>
                  </a:lnTo>
                  <a:lnTo>
                    <a:pt x="24" y="253"/>
                  </a:lnTo>
                  <a:lnTo>
                    <a:pt x="24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44" name="Rectangle 1200"/>
            <p:cNvSpPr>
              <a:spLocks noChangeArrowheads="1"/>
            </p:cNvSpPr>
            <p:nvPr/>
          </p:nvSpPr>
          <p:spPr bwMode="grayWhite">
            <a:xfrm>
              <a:off x="4167" y="2565"/>
              <a:ext cx="8" cy="51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45" name="Freeform 1201"/>
            <p:cNvSpPr>
              <a:spLocks/>
            </p:cNvSpPr>
            <p:nvPr/>
          </p:nvSpPr>
          <p:spPr bwMode="grayWhite">
            <a:xfrm>
              <a:off x="4167" y="2565"/>
              <a:ext cx="8" cy="5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57"/>
                </a:cxn>
                <a:cxn ang="0">
                  <a:pos x="24" y="257"/>
                </a:cxn>
                <a:cxn ang="0">
                  <a:pos x="24" y="0"/>
                </a:cxn>
              </a:cxnLst>
              <a:rect l="0" t="0" r="r" b="b"/>
              <a:pathLst>
                <a:path w="24" h="257">
                  <a:moveTo>
                    <a:pt x="0" y="0"/>
                  </a:moveTo>
                  <a:lnTo>
                    <a:pt x="0" y="257"/>
                  </a:lnTo>
                  <a:lnTo>
                    <a:pt x="24" y="257"/>
                  </a:lnTo>
                  <a:lnTo>
                    <a:pt x="24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46" name="Rectangle 1202"/>
            <p:cNvSpPr>
              <a:spLocks noChangeArrowheads="1"/>
            </p:cNvSpPr>
            <p:nvPr/>
          </p:nvSpPr>
          <p:spPr bwMode="grayWhite">
            <a:xfrm>
              <a:off x="4179" y="2565"/>
              <a:ext cx="10" cy="54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47" name="Freeform 1203"/>
            <p:cNvSpPr>
              <a:spLocks/>
            </p:cNvSpPr>
            <p:nvPr/>
          </p:nvSpPr>
          <p:spPr bwMode="grayWhite">
            <a:xfrm>
              <a:off x="4179" y="2565"/>
              <a:ext cx="10" cy="5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71"/>
                </a:cxn>
                <a:cxn ang="0">
                  <a:pos x="24" y="271"/>
                </a:cxn>
                <a:cxn ang="0">
                  <a:pos x="24" y="0"/>
                </a:cxn>
              </a:cxnLst>
              <a:rect l="0" t="0" r="r" b="b"/>
              <a:pathLst>
                <a:path w="24" h="271">
                  <a:moveTo>
                    <a:pt x="0" y="0"/>
                  </a:moveTo>
                  <a:lnTo>
                    <a:pt x="0" y="271"/>
                  </a:lnTo>
                  <a:lnTo>
                    <a:pt x="24" y="271"/>
                  </a:lnTo>
                  <a:lnTo>
                    <a:pt x="24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48" name="Rectangle 1204"/>
            <p:cNvSpPr>
              <a:spLocks noChangeArrowheads="1"/>
            </p:cNvSpPr>
            <p:nvPr/>
          </p:nvSpPr>
          <p:spPr bwMode="grayWhite">
            <a:xfrm>
              <a:off x="4193" y="2565"/>
              <a:ext cx="8" cy="58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49" name="Freeform 1205"/>
            <p:cNvSpPr>
              <a:spLocks/>
            </p:cNvSpPr>
            <p:nvPr/>
          </p:nvSpPr>
          <p:spPr bwMode="grayWhite">
            <a:xfrm>
              <a:off x="4193" y="2565"/>
              <a:ext cx="8" cy="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89"/>
                </a:cxn>
                <a:cxn ang="0">
                  <a:pos x="24" y="289"/>
                </a:cxn>
                <a:cxn ang="0">
                  <a:pos x="24" y="0"/>
                </a:cxn>
              </a:cxnLst>
              <a:rect l="0" t="0" r="r" b="b"/>
              <a:pathLst>
                <a:path w="24" h="289">
                  <a:moveTo>
                    <a:pt x="0" y="0"/>
                  </a:moveTo>
                  <a:lnTo>
                    <a:pt x="0" y="289"/>
                  </a:lnTo>
                  <a:lnTo>
                    <a:pt x="24" y="289"/>
                  </a:lnTo>
                  <a:lnTo>
                    <a:pt x="24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50" name="Rectangle 1206"/>
            <p:cNvSpPr>
              <a:spLocks noChangeArrowheads="1"/>
            </p:cNvSpPr>
            <p:nvPr/>
          </p:nvSpPr>
          <p:spPr bwMode="grayWhite">
            <a:xfrm>
              <a:off x="4205" y="2565"/>
              <a:ext cx="9" cy="58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51" name="Freeform 1207"/>
            <p:cNvSpPr>
              <a:spLocks/>
            </p:cNvSpPr>
            <p:nvPr/>
          </p:nvSpPr>
          <p:spPr bwMode="grayWhite">
            <a:xfrm>
              <a:off x="4205" y="2565"/>
              <a:ext cx="9" cy="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92"/>
                </a:cxn>
                <a:cxn ang="0">
                  <a:pos x="24" y="292"/>
                </a:cxn>
                <a:cxn ang="0">
                  <a:pos x="24" y="0"/>
                </a:cxn>
              </a:cxnLst>
              <a:rect l="0" t="0" r="r" b="b"/>
              <a:pathLst>
                <a:path w="24" h="292">
                  <a:moveTo>
                    <a:pt x="0" y="0"/>
                  </a:moveTo>
                  <a:lnTo>
                    <a:pt x="0" y="292"/>
                  </a:lnTo>
                  <a:lnTo>
                    <a:pt x="24" y="292"/>
                  </a:lnTo>
                  <a:lnTo>
                    <a:pt x="24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52" name="Rectangle 1208"/>
            <p:cNvSpPr>
              <a:spLocks noChangeArrowheads="1"/>
            </p:cNvSpPr>
            <p:nvPr/>
          </p:nvSpPr>
          <p:spPr bwMode="grayWhite">
            <a:xfrm>
              <a:off x="4216" y="2565"/>
              <a:ext cx="10" cy="61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53" name="Freeform 1209"/>
            <p:cNvSpPr>
              <a:spLocks/>
            </p:cNvSpPr>
            <p:nvPr/>
          </p:nvSpPr>
          <p:spPr bwMode="grayWhite">
            <a:xfrm>
              <a:off x="4216" y="2565"/>
              <a:ext cx="10" cy="6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04"/>
                </a:cxn>
                <a:cxn ang="0">
                  <a:pos x="24" y="304"/>
                </a:cxn>
                <a:cxn ang="0">
                  <a:pos x="24" y="0"/>
                </a:cxn>
              </a:cxnLst>
              <a:rect l="0" t="0" r="r" b="b"/>
              <a:pathLst>
                <a:path w="24" h="304">
                  <a:moveTo>
                    <a:pt x="0" y="0"/>
                  </a:moveTo>
                  <a:lnTo>
                    <a:pt x="0" y="304"/>
                  </a:lnTo>
                  <a:lnTo>
                    <a:pt x="24" y="304"/>
                  </a:lnTo>
                  <a:lnTo>
                    <a:pt x="24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54" name="Rectangle 1210"/>
            <p:cNvSpPr>
              <a:spLocks noChangeArrowheads="1"/>
            </p:cNvSpPr>
            <p:nvPr/>
          </p:nvSpPr>
          <p:spPr bwMode="grayWhite">
            <a:xfrm>
              <a:off x="4230" y="2565"/>
              <a:ext cx="10" cy="66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55" name="Freeform 1211"/>
            <p:cNvSpPr>
              <a:spLocks/>
            </p:cNvSpPr>
            <p:nvPr/>
          </p:nvSpPr>
          <p:spPr bwMode="grayWhite">
            <a:xfrm>
              <a:off x="4230" y="2565"/>
              <a:ext cx="10" cy="6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30"/>
                </a:cxn>
                <a:cxn ang="0">
                  <a:pos x="23" y="330"/>
                </a:cxn>
                <a:cxn ang="0">
                  <a:pos x="23" y="0"/>
                </a:cxn>
              </a:cxnLst>
              <a:rect l="0" t="0" r="r" b="b"/>
              <a:pathLst>
                <a:path w="23" h="330">
                  <a:moveTo>
                    <a:pt x="0" y="0"/>
                  </a:moveTo>
                  <a:lnTo>
                    <a:pt x="0" y="330"/>
                  </a:lnTo>
                  <a:lnTo>
                    <a:pt x="23" y="330"/>
                  </a:lnTo>
                  <a:lnTo>
                    <a:pt x="23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56" name="Rectangle 1212"/>
            <p:cNvSpPr>
              <a:spLocks noChangeArrowheads="1"/>
            </p:cNvSpPr>
            <p:nvPr/>
          </p:nvSpPr>
          <p:spPr bwMode="grayWhite">
            <a:xfrm>
              <a:off x="4244" y="2565"/>
              <a:ext cx="8" cy="67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57" name="Freeform 1213"/>
            <p:cNvSpPr>
              <a:spLocks/>
            </p:cNvSpPr>
            <p:nvPr/>
          </p:nvSpPr>
          <p:spPr bwMode="grayWhite">
            <a:xfrm>
              <a:off x="4244" y="2565"/>
              <a:ext cx="8" cy="6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34"/>
                </a:cxn>
                <a:cxn ang="0">
                  <a:pos x="23" y="334"/>
                </a:cxn>
                <a:cxn ang="0">
                  <a:pos x="23" y="0"/>
                </a:cxn>
              </a:cxnLst>
              <a:rect l="0" t="0" r="r" b="b"/>
              <a:pathLst>
                <a:path w="23" h="334">
                  <a:moveTo>
                    <a:pt x="0" y="0"/>
                  </a:moveTo>
                  <a:lnTo>
                    <a:pt x="0" y="334"/>
                  </a:lnTo>
                  <a:lnTo>
                    <a:pt x="23" y="334"/>
                  </a:lnTo>
                  <a:lnTo>
                    <a:pt x="23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58" name="Rectangle 1214"/>
            <p:cNvSpPr>
              <a:spLocks noChangeArrowheads="1"/>
            </p:cNvSpPr>
            <p:nvPr/>
          </p:nvSpPr>
          <p:spPr bwMode="grayWhite">
            <a:xfrm>
              <a:off x="4256" y="2565"/>
              <a:ext cx="9" cy="68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59" name="Freeform 1215"/>
            <p:cNvSpPr>
              <a:spLocks/>
            </p:cNvSpPr>
            <p:nvPr/>
          </p:nvSpPr>
          <p:spPr bwMode="grayWhite">
            <a:xfrm>
              <a:off x="4256" y="2565"/>
              <a:ext cx="9" cy="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42"/>
                </a:cxn>
                <a:cxn ang="0">
                  <a:pos x="23" y="342"/>
                </a:cxn>
                <a:cxn ang="0">
                  <a:pos x="23" y="0"/>
                </a:cxn>
              </a:cxnLst>
              <a:rect l="0" t="0" r="r" b="b"/>
              <a:pathLst>
                <a:path w="23" h="342">
                  <a:moveTo>
                    <a:pt x="0" y="0"/>
                  </a:moveTo>
                  <a:lnTo>
                    <a:pt x="0" y="342"/>
                  </a:lnTo>
                  <a:lnTo>
                    <a:pt x="23" y="342"/>
                  </a:lnTo>
                  <a:lnTo>
                    <a:pt x="23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60" name="Rectangle 1216"/>
            <p:cNvSpPr>
              <a:spLocks noChangeArrowheads="1"/>
            </p:cNvSpPr>
            <p:nvPr/>
          </p:nvSpPr>
          <p:spPr bwMode="grayWhite">
            <a:xfrm>
              <a:off x="4269" y="2565"/>
              <a:ext cx="8" cy="7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61" name="Freeform 1217"/>
            <p:cNvSpPr>
              <a:spLocks/>
            </p:cNvSpPr>
            <p:nvPr/>
          </p:nvSpPr>
          <p:spPr bwMode="grayWhite">
            <a:xfrm>
              <a:off x="4269" y="2565"/>
              <a:ext cx="8" cy="7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50"/>
                </a:cxn>
                <a:cxn ang="0">
                  <a:pos x="22" y="350"/>
                </a:cxn>
                <a:cxn ang="0">
                  <a:pos x="22" y="0"/>
                </a:cxn>
              </a:cxnLst>
              <a:rect l="0" t="0" r="r" b="b"/>
              <a:pathLst>
                <a:path w="22" h="350">
                  <a:moveTo>
                    <a:pt x="0" y="0"/>
                  </a:moveTo>
                  <a:lnTo>
                    <a:pt x="0" y="350"/>
                  </a:lnTo>
                  <a:lnTo>
                    <a:pt x="22" y="350"/>
                  </a:lnTo>
                  <a:lnTo>
                    <a:pt x="22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62" name="Rectangle 1218"/>
            <p:cNvSpPr>
              <a:spLocks noChangeArrowheads="1"/>
            </p:cNvSpPr>
            <p:nvPr/>
          </p:nvSpPr>
          <p:spPr bwMode="grayWhite">
            <a:xfrm>
              <a:off x="4281" y="2565"/>
              <a:ext cx="10" cy="73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63" name="Freeform 1219"/>
            <p:cNvSpPr>
              <a:spLocks/>
            </p:cNvSpPr>
            <p:nvPr/>
          </p:nvSpPr>
          <p:spPr bwMode="grayWhite">
            <a:xfrm>
              <a:off x="4281" y="2565"/>
              <a:ext cx="10" cy="7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66"/>
                </a:cxn>
                <a:cxn ang="0">
                  <a:pos x="26" y="366"/>
                </a:cxn>
                <a:cxn ang="0">
                  <a:pos x="26" y="0"/>
                </a:cxn>
              </a:cxnLst>
              <a:rect l="0" t="0" r="r" b="b"/>
              <a:pathLst>
                <a:path w="26" h="366">
                  <a:moveTo>
                    <a:pt x="0" y="0"/>
                  </a:moveTo>
                  <a:lnTo>
                    <a:pt x="0" y="366"/>
                  </a:lnTo>
                  <a:lnTo>
                    <a:pt x="26" y="366"/>
                  </a:lnTo>
                  <a:lnTo>
                    <a:pt x="26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64" name="Rectangle 1220"/>
            <p:cNvSpPr>
              <a:spLocks noChangeArrowheads="1"/>
            </p:cNvSpPr>
            <p:nvPr/>
          </p:nvSpPr>
          <p:spPr bwMode="grayWhite">
            <a:xfrm>
              <a:off x="4293" y="2565"/>
              <a:ext cx="12" cy="8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65" name="Freeform 1221"/>
            <p:cNvSpPr>
              <a:spLocks/>
            </p:cNvSpPr>
            <p:nvPr/>
          </p:nvSpPr>
          <p:spPr bwMode="grayWhite">
            <a:xfrm>
              <a:off x="4293" y="2565"/>
              <a:ext cx="12" cy="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01"/>
                </a:cxn>
                <a:cxn ang="0">
                  <a:pos x="27" y="401"/>
                </a:cxn>
                <a:cxn ang="0">
                  <a:pos x="27" y="0"/>
                </a:cxn>
              </a:cxnLst>
              <a:rect l="0" t="0" r="r" b="b"/>
              <a:pathLst>
                <a:path w="27" h="401">
                  <a:moveTo>
                    <a:pt x="0" y="0"/>
                  </a:moveTo>
                  <a:lnTo>
                    <a:pt x="0" y="401"/>
                  </a:lnTo>
                  <a:lnTo>
                    <a:pt x="27" y="401"/>
                  </a:lnTo>
                  <a:lnTo>
                    <a:pt x="27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66" name="Rectangle 1222"/>
            <p:cNvSpPr>
              <a:spLocks noChangeArrowheads="1"/>
            </p:cNvSpPr>
            <p:nvPr/>
          </p:nvSpPr>
          <p:spPr bwMode="grayWhite">
            <a:xfrm>
              <a:off x="4306" y="2565"/>
              <a:ext cx="10" cy="81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67" name="Freeform 1223"/>
            <p:cNvSpPr>
              <a:spLocks/>
            </p:cNvSpPr>
            <p:nvPr/>
          </p:nvSpPr>
          <p:spPr bwMode="grayWhite">
            <a:xfrm>
              <a:off x="4306" y="2565"/>
              <a:ext cx="10" cy="8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04"/>
                </a:cxn>
                <a:cxn ang="0">
                  <a:pos x="26" y="404"/>
                </a:cxn>
                <a:cxn ang="0">
                  <a:pos x="26" y="0"/>
                </a:cxn>
              </a:cxnLst>
              <a:rect l="0" t="0" r="r" b="b"/>
              <a:pathLst>
                <a:path w="26" h="404">
                  <a:moveTo>
                    <a:pt x="0" y="0"/>
                  </a:moveTo>
                  <a:lnTo>
                    <a:pt x="0" y="404"/>
                  </a:lnTo>
                  <a:lnTo>
                    <a:pt x="26" y="404"/>
                  </a:lnTo>
                  <a:lnTo>
                    <a:pt x="26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68" name="Rectangle 1224"/>
            <p:cNvSpPr>
              <a:spLocks noChangeArrowheads="1"/>
            </p:cNvSpPr>
            <p:nvPr/>
          </p:nvSpPr>
          <p:spPr bwMode="grayWhite">
            <a:xfrm>
              <a:off x="4318" y="2565"/>
              <a:ext cx="12" cy="81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69" name="Freeform 1225"/>
            <p:cNvSpPr>
              <a:spLocks/>
            </p:cNvSpPr>
            <p:nvPr/>
          </p:nvSpPr>
          <p:spPr bwMode="grayWhite">
            <a:xfrm>
              <a:off x="4318" y="2565"/>
              <a:ext cx="12" cy="8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04"/>
                </a:cxn>
                <a:cxn ang="0">
                  <a:pos x="26" y="404"/>
                </a:cxn>
                <a:cxn ang="0">
                  <a:pos x="26" y="0"/>
                </a:cxn>
              </a:cxnLst>
              <a:rect l="0" t="0" r="r" b="b"/>
              <a:pathLst>
                <a:path w="26" h="404">
                  <a:moveTo>
                    <a:pt x="0" y="0"/>
                  </a:moveTo>
                  <a:lnTo>
                    <a:pt x="0" y="404"/>
                  </a:lnTo>
                  <a:lnTo>
                    <a:pt x="26" y="404"/>
                  </a:lnTo>
                  <a:lnTo>
                    <a:pt x="26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70" name="Rectangle 1226"/>
            <p:cNvSpPr>
              <a:spLocks noChangeArrowheads="1"/>
            </p:cNvSpPr>
            <p:nvPr/>
          </p:nvSpPr>
          <p:spPr bwMode="grayWhite">
            <a:xfrm>
              <a:off x="4332" y="2565"/>
              <a:ext cx="10" cy="85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71" name="Freeform 1227"/>
            <p:cNvSpPr>
              <a:spLocks/>
            </p:cNvSpPr>
            <p:nvPr/>
          </p:nvSpPr>
          <p:spPr bwMode="grayWhite">
            <a:xfrm>
              <a:off x="4332" y="2565"/>
              <a:ext cx="10" cy="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27"/>
                </a:cxn>
                <a:cxn ang="0">
                  <a:pos x="26" y="427"/>
                </a:cxn>
                <a:cxn ang="0">
                  <a:pos x="26" y="0"/>
                </a:cxn>
              </a:cxnLst>
              <a:rect l="0" t="0" r="r" b="b"/>
              <a:pathLst>
                <a:path w="26" h="427">
                  <a:moveTo>
                    <a:pt x="0" y="0"/>
                  </a:moveTo>
                  <a:lnTo>
                    <a:pt x="0" y="427"/>
                  </a:lnTo>
                  <a:lnTo>
                    <a:pt x="26" y="427"/>
                  </a:lnTo>
                  <a:lnTo>
                    <a:pt x="26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72" name="Rectangle 1228"/>
            <p:cNvSpPr>
              <a:spLocks noChangeArrowheads="1"/>
            </p:cNvSpPr>
            <p:nvPr/>
          </p:nvSpPr>
          <p:spPr bwMode="grayWhite">
            <a:xfrm>
              <a:off x="4346" y="2565"/>
              <a:ext cx="9" cy="88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73" name="Freeform 1229"/>
            <p:cNvSpPr>
              <a:spLocks/>
            </p:cNvSpPr>
            <p:nvPr/>
          </p:nvSpPr>
          <p:spPr bwMode="grayWhite">
            <a:xfrm>
              <a:off x="4346" y="2565"/>
              <a:ext cx="9" cy="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39"/>
                </a:cxn>
                <a:cxn ang="0">
                  <a:pos x="24" y="439"/>
                </a:cxn>
                <a:cxn ang="0">
                  <a:pos x="24" y="0"/>
                </a:cxn>
              </a:cxnLst>
              <a:rect l="0" t="0" r="r" b="b"/>
              <a:pathLst>
                <a:path w="24" h="439">
                  <a:moveTo>
                    <a:pt x="0" y="0"/>
                  </a:moveTo>
                  <a:lnTo>
                    <a:pt x="0" y="439"/>
                  </a:lnTo>
                  <a:lnTo>
                    <a:pt x="24" y="439"/>
                  </a:lnTo>
                  <a:lnTo>
                    <a:pt x="24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74" name="Rectangle 1230"/>
            <p:cNvSpPr>
              <a:spLocks noChangeArrowheads="1"/>
            </p:cNvSpPr>
            <p:nvPr/>
          </p:nvSpPr>
          <p:spPr bwMode="grayWhite">
            <a:xfrm>
              <a:off x="4357" y="2565"/>
              <a:ext cx="10" cy="10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75" name="Freeform 1231"/>
            <p:cNvSpPr>
              <a:spLocks/>
            </p:cNvSpPr>
            <p:nvPr/>
          </p:nvSpPr>
          <p:spPr bwMode="grayWhite">
            <a:xfrm>
              <a:off x="4357" y="2565"/>
              <a:ext cx="10" cy="1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501"/>
                </a:cxn>
                <a:cxn ang="0">
                  <a:pos x="24" y="501"/>
                </a:cxn>
                <a:cxn ang="0">
                  <a:pos x="24" y="0"/>
                </a:cxn>
              </a:cxnLst>
              <a:rect l="0" t="0" r="r" b="b"/>
              <a:pathLst>
                <a:path w="24" h="501">
                  <a:moveTo>
                    <a:pt x="0" y="0"/>
                  </a:moveTo>
                  <a:lnTo>
                    <a:pt x="0" y="501"/>
                  </a:lnTo>
                  <a:lnTo>
                    <a:pt x="24" y="501"/>
                  </a:lnTo>
                  <a:lnTo>
                    <a:pt x="24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76" name="Rectangle 1232"/>
            <p:cNvSpPr>
              <a:spLocks noChangeArrowheads="1"/>
            </p:cNvSpPr>
            <p:nvPr/>
          </p:nvSpPr>
          <p:spPr bwMode="grayWhite">
            <a:xfrm>
              <a:off x="4371" y="2565"/>
              <a:ext cx="10" cy="102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77" name="Freeform 1233"/>
            <p:cNvSpPr>
              <a:spLocks/>
            </p:cNvSpPr>
            <p:nvPr/>
          </p:nvSpPr>
          <p:spPr bwMode="grayWhite">
            <a:xfrm>
              <a:off x="4371" y="2565"/>
              <a:ext cx="10" cy="10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509"/>
                </a:cxn>
                <a:cxn ang="0">
                  <a:pos x="23" y="509"/>
                </a:cxn>
                <a:cxn ang="0">
                  <a:pos x="23" y="0"/>
                </a:cxn>
              </a:cxnLst>
              <a:rect l="0" t="0" r="r" b="b"/>
              <a:pathLst>
                <a:path w="23" h="509">
                  <a:moveTo>
                    <a:pt x="0" y="0"/>
                  </a:moveTo>
                  <a:lnTo>
                    <a:pt x="0" y="509"/>
                  </a:lnTo>
                  <a:lnTo>
                    <a:pt x="23" y="509"/>
                  </a:lnTo>
                  <a:lnTo>
                    <a:pt x="23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78" name="Rectangle 1234"/>
            <p:cNvSpPr>
              <a:spLocks noChangeArrowheads="1"/>
            </p:cNvSpPr>
            <p:nvPr/>
          </p:nvSpPr>
          <p:spPr bwMode="grayWhite">
            <a:xfrm>
              <a:off x="4383" y="2565"/>
              <a:ext cx="10" cy="104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79" name="Freeform 1235"/>
            <p:cNvSpPr>
              <a:spLocks/>
            </p:cNvSpPr>
            <p:nvPr/>
          </p:nvSpPr>
          <p:spPr bwMode="grayWhite">
            <a:xfrm>
              <a:off x="4383" y="2565"/>
              <a:ext cx="10" cy="1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519"/>
                </a:cxn>
                <a:cxn ang="0">
                  <a:pos x="24" y="519"/>
                </a:cxn>
                <a:cxn ang="0">
                  <a:pos x="24" y="0"/>
                </a:cxn>
              </a:cxnLst>
              <a:rect l="0" t="0" r="r" b="b"/>
              <a:pathLst>
                <a:path w="24" h="519">
                  <a:moveTo>
                    <a:pt x="0" y="0"/>
                  </a:moveTo>
                  <a:lnTo>
                    <a:pt x="0" y="519"/>
                  </a:lnTo>
                  <a:lnTo>
                    <a:pt x="24" y="519"/>
                  </a:lnTo>
                  <a:lnTo>
                    <a:pt x="24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80" name="Rectangle 1236"/>
            <p:cNvSpPr>
              <a:spLocks noChangeArrowheads="1"/>
            </p:cNvSpPr>
            <p:nvPr/>
          </p:nvSpPr>
          <p:spPr bwMode="grayWhite">
            <a:xfrm>
              <a:off x="4397" y="2565"/>
              <a:ext cx="9" cy="104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81" name="Freeform 1237"/>
            <p:cNvSpPr>
              <a:spLocks/>
            </p:cNvSpPr>
            <p:nvPr/>
          </p:nvSpPr>
          <p:spPr bwMode="grayWhite">
            <a:xfrm>
              <a:off x="4397" y="2565"/>
              <a:ext cx="9" cy="1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519"/>
                </a:cxn>
                <a:cxn ang="0">
                  <a:pos x="24" y="519"/>
                </a:cxn>
                <a:cxn ang="0">
                  <a:pos x="24" y="0"/>
                </a:cxn>
              </a:cxnLst>
              <a:rect l="0" t="0" r="r" b="b"/>
              <a:pathLst>
                <a:path w="24" h="519">
                  <a:moveTo>
                    <a:pt x="0" y="0"/>
                  </a:moveTo>
                  <a:lnTo>
                    <a:pt x="0" y="519"/>
                  </a:lnTo>
                  <a:lnTo>
                    <a:pt x="24" y="519"/>
                  </a:lnTo>
                  <a:lnTo>
                    <a:pt x="24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82" name="Rectangle 1238"/>
            <p:cNvSpPr>
              <a:spLocks noChangeArrowheads="1"/>
            </p:cNvSpPr>
            <p:nvPr/>
          </p:nvSpPr>
          <p:spPr bwMode="grayWhite">
            <a:xfrm>
              <a:off x="4408" y="2565"/>
              <a:ext cx="10" cy="105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83" name="Freeform 1239"/>
            <p:cNvSpPr>
              <a:spLocks/>
            </p:cNvSpPr>
            <p:nvPr/>
          </p:nvSpPr>
          <p:spPr bwMode="grayWhite">
            <a:xfrm>
              <a:off x="4408" y="2565"/>
              <a:ext cx="10" cy="10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525"/>
                </a:cxn>
                <a:cxn ang="0">
                  <a:pos x="24" y="525"/>
                </a:cxn>
                <a:cxn ang="0">
                  <a:pos x="24" y="0"/>
                </a:cxn>
              </a:cxnLst>
              <a:rect l="0" t="0" r="r" b="b"/>
              <a:pathLst>
                <a:path w="24" h="525">
                  <a:moveTo>
                    <a:pt x="0" y="0"/>
                  </a:moveTo>
                  <a:lnTo>
                    <a:pt x="0" y="525"/>
                  </a:lnTo>
                  <a:lnTo>
                    <a:pt x="24" y="525"/>
                  </a:lnTo>
                  <a:lnTo>
                    <a:pt x="24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84" name="Rectangle 1240"/>
            <p:cNvSpPr>
              <a:spLocks noChangeArrowheads="1"/>
            </p:cNvSpPr>
            <p:nvPr/>
          </p:nvSpPr>
          <p:spPr bwMode="grayWhite">
            <a:xfrm>
              <a:off x="4422" y="2565"/>
              <a:ext cx="10" cy="107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85" name="Freeform 1241"/>
            <p:cNvSpPr>
              <a:spLocks/>
            </p:cNvSpPr>
            <p:nvPr/>
          </p:nvSpPr>
          <p:spPr bwMode="grayWhite">
            <a:xfrm>
              <a:off x="4422" y="2565"/>
              <a:ext cx="10" cy="10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537"/>
                </a:cxn>
                <a:cxn ang="0">
                  <a:pos x="24" y="537"/>
                </a:cxn>
                <a:cxn ang="0">
                  <a:pos x="24" y="0"/>
                </a:cxn>
              </a:cxnLst>
              <a:rect l="0" t="0" r="r" b="b"/>
              <a:pathLst>
                <a:path w="24" h="537">
                  <a:moveTo>
                    <a:pt x="0" y="0"/>
                  </a:moveTo>
                  <a:lnTo>
                    <a:pt x="0" y="537"/>
                  </a:lnTo>
                  <a:lnTo>
                    <a:pt x="24" y="537"/>
                  </a:lnTo>
                  <a:lnTo>
                    <a:pt x="24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86" name="Rectangle 1242"/>
            <p:cNvSpPr>
              <a:spLocks noChangeArrowheads="1"/>
            </p:cNvSpPr>
            <p:nvPr/>
          </p:nvSpPr>
          <p:spPr bwMode="grayWhite">
            <a:xfrm>
              <a:off x="4434" y="2565"/>
              <a:ext cx="10" cy="109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87" name="Freeform 1243"/>
            <p:cNvSpPr>
              <a:spLocks/>
            </p:cNvSpPr>
            <p:nvPr/>
          </p:nvSpPr>
          <p:spPr bwMode="grayWhite">
            <a:xfrm>
              <a:off x="4434" y="2565"/>
              <a:ext cx="10" cy="10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545"/>
                </a:cxn>
                <a:cxn ang="0">
                  <a:pos x="23" y="545"/>
                </a:cxn>
                <a:cxn ang="0">
                  <a:pos x="23" y="0"/>
                </a:cxn>
              </a:cxnLst>
              <a:rect l="0" t="0" r="r" b="b"/>
              <a:pathLst>
                <a:path w="23" h="545">
                  <a:moveTo>
                    <a:pt x="0" y="0"/>
                  </a:moveTo>
                  <a:lnTo>
                    <a:pt x="0" y="545"/>
                  </a:lnTo>
                  <a:lnTo>
                    <a:pt x="23" y="545"/>
                  </a:lnTo>
                  <a:lnTo>
                    <a:pt x="23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88" name="Rectangle 1244"/>
            <p:cNvSpPr>
              <a:spLocks noChangeArrowheads="1"/>
            </p:cNvSpPr>
            <p:nvPr/>
          </p:nvSpPr>
          <p:spPr bwMode="grayWhite">
            <a:xfrm>
              <a:off x="4448" y="2565"/>
              <a:ext cx="7" cy="111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89" name="Freeform 1245"/>
            <p:cNvSpPr>
              <a:spLocks/>
            </p:cNvSpPr>
            <p:nvPr/>
          </p:nvSpPr>
          <p:spPr bwMode="grayWhite">
            <a:xfrm>
              <a:off x="4448" y="2565"/>
              <a:ext cx="7" cy="1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557"/>
                </a:cxn>
                <a:cxn ang="0">
                  <a:pos x="23" y="557"/>
                </a:cxn>
                <a:cxn ang="0">
                  <a:pos x="23" y="0"/>
                </a:cxn>
              </a:cxnLst>
              <a:rect l="0" t="0" r="r" b="b"/>
              <a:pathLst>
                <a:path w="23" h="557">
                  <a:moveTo>
                    <a:pt x="0" y="0"/>
                  </a:moveTo>
                  <a:lnTo>
                    <a:pt x="0" y="557"/>
                  </a:lnTo>
                  <a:lnTo>
                    <a:pt x="23" y="557"/>
                  </a:lnTo>
                  <a:lnTo>
                    <a:pt x="23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90" name="Rectangle 1246"/>
            <p:cNvSpPr>
              <a:spLocks noChangeArrowheads="1"/>
            </p:cNvSpPr>
            <p:nvPr/>
          </p:nvSpPr>
          <p:spPr bwMode="grayWhite">
            <a:xfrm>
              <a:off x="4459" y="2565"/>
              <a:ext cx="10" cy="122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91" name="Freeform 1247"/>
            <p:cNvSpPr>
              <a:spLocks/>
            </p:cNvSpPr>
            <p:nvPr/>
          </p:nvSpPr>
          <p:spPr bwMode="grayWhite">
            <a:xfrm>
              <a:off x="4459" y="2565"/>
              <a:ext cx="10" cy="12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10"/>
                </a:cxn>
                <a:cxn ang="0">
                  <a:pos x="24" y="610"/>
                </a:cxn>
                <a:cxn ang="0">
                  <a:pos x="24" y="0"/>
                </a:cxn>
              </a:cxnLst>
              <a:rect l="0" t="0" r="r" b="b"/>
              <a:pathLst>
                <a:path w="24" h="610">
                  <a:moveTo>
                    <a:pt x="0" y="0"/>
                  </a:moveTo>
                  <a:lnTo>
                    <a:pt x="0" y="610"/>
                  </a:lnTo>
                  <a:lnTo>
                    <a:pt x="24" y="610"/>
                  </a:lnTo>
                  <a:lnTo>
                    <a:pt x="24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92" name="Rectangle 1248"/>
            <p:cNvSpPr>
              <a:spLocks noChangeArrowheads="1"/>
            </p:cNvSpPr>
            <p:nvPr/>
          </p:nvSpPr>
          <p:spPr bwMode="grayWhite">
            <a:xfrm>
              <a:off x="4473" y="2565"/>
              <a:ext cx="10" cy="124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93" name="Freeform 1249"/>
            <p:cNvSpPr>
              <a:spLocks/>
            </p:cNvSpPr>
            <p:nvPr/>
          </p:nvSpPr>
          <p:spPr bwMode="grayWhite">
            <a:xfrm>
              <a:off x="4473" y="2565"/>
              <a:ext cx="10" cy="1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22"/>
                </a:cxn>
                <a:cxn ang="0">
                  <a:pos x="24" y="622"/>
                </a:cxn>
                <a:cxn ang="0">
                  <a:pos x="24" y="0"/>
                </a:cxn>
              </a:cxnLst>
              <a:rect l="0" t="0" r="r" b="b"/>
              <a:pathLst>
                <a:path w="24" h="622">
                  <a:moveTo>
                    <a:pt x="0" y="0"/>
                  </a:moveTo>
                  <a:lnTo>
                    <a:pt x="0" y="622"/>
                  </a:lnTo>
                  <a:lnTo>
                    <a:pt x="24" y="622"/>
                  </a:lnTo>
                  <a:lnTo>
                    <a:pt x="24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94" name="Rectangle 1250"/>
            <p:cNvSpPr>
              <a:spLocks noChangeArrowheads="1"/>
            </p:cNvSpPr>
            <p:nvPr/>
          </p:nvSpPr>
          <p:spPr bwMode="grayWhite">
            <a:xfrm>
              <a:off x="4485" y="2565"/>
              <a:ext cx="12" cy="1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95" name="Freeform 1251"/>
            <p:cNvSpPr>
              <a:spLocks/>
            </p:cNvSpPr>
            <p:nvPr/>
          </p:nvSpPr>
          <p:spPr bwMode="grayWhite">
            <a:xfrm>
              <a:off x="4485" y="2565"/>
              <a:ext cx="12" cy="14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98"/>
                </a:cxn>
                <a:cxn ang="0">
                  <a:pos x="27" y="698"/>
                </a:cxn>
                <a:cxn ang="0">
                  <a:pos x="27" y="0"/>
                </a:cxn>
              </a:cxnLst>
              <a:rect l="0" t="0" r="r" b="b"/>
              <a:pathLst>
                <a:path w="27" h="698">
                  <a:moveTo>
                    <a:pt x="0" y="0"/>
                  </a:moveTo>
                  <a:lnTo>
                    <a:pt x="0" y="698"/>
                  </a:lnTo>
                  <a:lnTo>
                    <a:pt x="27" y="698"/>
                  </a:lnTo>
                  <a:lnTo>
                    <a:pt x="27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96" name="Rectangle 1252"/>
            <p:cNvSpPr>
              <a:spLocks noChangeArrowheads="1"/>
            </p:cNvSpPr>
            <p:nvPr/>
          </p:nvSpPr>
          <p:spPr bwMode="grayWhite">
            <a:xfrm>
              <a:off x="4499" y="2565"/>
              <a:ext cx="9" cy="143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97" name="Freeform 1253"/>
            <p:cNvSpPr>
              <a:spLocks/>
            </p:cNvSpPr>
            <p:nvPr/>
          </p:nvSpPr>
          <p:spPr bwMode="grayWhite">
            <a:xfrm>
              <a:off x="4499" y="2565"/>
              <a:ext cx="9" cy="14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16"/>
                </a:cxn>
                <a:cxn ang="0">
                  <a:pos x="26" y="716"/>
                </a:cxn>
                <a:cxn ang="0">
                  <a:pos x="26" y="0"/>
                </a:cxn>
              </a:cxnLst>
              <a:rect l="0" t="0" r="r" b="b"/>
              <a:pathLst>
                <a:path w="26" h="716">
                  <a:moveTo>
                    <a:pt x="0" y="0"/>
                  </a:moveTo>
                  <a:lnTo>
                    <a:pt x="0" y="716"/>
                  </a:lnTo>
                  <a:lnTo>
                    <a:pt x="26" y="716"/>
                  </a:lnTo>
                  <a:lnTo>
                    <a:pt x="26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98" name="Rectangle 1254"/>
            <p:cNvSpPr>
              <a:spLocks noChangeArrowheads="1"/>
            </p:cNvSpPr>
            <p:nvPr/>
          </p:nvSpPr>
          <p:spPr bwMode="grayWhite">
            <a:xfrm>
              <a:off x="4510" y="2565"/>
              <a:ext cx="10" cy="146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8999" name="Freeform 1255"/>
            <p:cNvSpPr>
              <a:spLocks/>
            </p:cNvSpPr>
            <p:nvPr/>
          </p:nvSpPr>
          <p:spPr bwMode="grayWhite">
            <a:xfrm>
              <a:off x="4510" y="2565"/>
              <a:ext cx="10" cy="1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28"/>
                </a:cxn>
                <a:cxn ang="0">
                  <a:pos x="26" y="728"/>
                </a:cxn>
                <a:cxn ang="0">
                  <a:pos x="26" y="0"/>
                </a:cxn>
              </a:cxnLst>
              <a:rect l="0" t="0" r="r" b="b"/>
              <a:pathLst>
                <a:path w="26" h="728">
                  <a:moveTo>
                    <a:pt x="0" y="0"/>
                  </a:moveTo>
                  <a:lnTo>
                    <a:pt x="0" y="728"/>
                  </a:lnTo>
                  <a:lnTo>
                    <a:pt x="26" y="728"/>
                  </a:lnTo>
                  <a:lnTo>
                    <a:pt x="26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9000" name="Rectangle 1256"/>
            <p:cNvSpPr>
              <a:spLocks noChangeArrowheads="1"/>
            </p:cNvSpPr>
            <p:nvPr/>
          </p:nvSpPr>
          <p:spPr bwMode="grayWhite">
            <a:xfrm>
              <a:off x="4524" y="2565"/>
              <a:ext cx="10" cy="146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9001" name="Freeform 1257"/>
            <p:cNvSpPr>
              <a:spLocks/>
            </p:cNvSpPr>
            <p:nvPr/>
          </p:nvSpPr>
          <p:spPr bwMode="grayWhite">
            <a:xfrm>
              <a:off x="4524" y="2565"/>
              <a:ext cx="10" cy="1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31"/>
                </a:cxn>
                <a:cxn ang="0">
                  <a:pos x="27" y="731"/>
                </a:cxn>
                <a:cxn ang="0">
                  <a:pos x="27" y="0"/>
                </a:cxn>
              </a:cxnLst>
              <a:rect l="0" t="0" r="r" b="b"/>
              <a:pathLst>
                <a:path w="27" h="731">
                  <a:moveTo>
                    <a:pt x="0" y="0"/>
                  </a:moveTo>
                  <a:lnTo>
                    <a:pt x="0" y="731"/>
                  </a:lnTo>
                  <a:lnTo>
                    <a:pt x="27" y="731"/>
                  </a:lnTo>
                  <a:lnTo>
                    <a:pt x="27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9002" name="Rectangle 1258"/>
            <p:cNvSpPr>
              <a:spLocks noChangeArrowheads="1"/>
            </p:cNvSpPr>
            <p:nvPr/>
          </p:nvSpPr>
          <p:spPr bwMode="grayWhite">
            <a:xfrm>
              <a:off x="4536" y="2565"/>
              <a:ext cx="12" cy="147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9003" name="Freeform 1259"/>
            <p:cNvSpPr>
              <a:spLocks/>
            </p:cNvSpPr>
            <p:nvPr/>
          </p:nvSpPr>
          <p:spPr bwMode="grayWhite">
            <a:xfrm>
              <a:off x="4536" y="2565"/>
              <a:ext cx="12" cy="14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37"/>
                </a:cxn>
                <a:cxn ang="0">
                  <a:pos x="28" y="737"/>
                </a:cxn>
                <a:cxn ang="0">
                  <a:pos x="28" y="0"/>
                </a:cxn>
              </a:cxnLst>
              <a:rect l="0" t="0" r="r" b="b"/>
              <a:pathLst>
                <a:path w="28" h="737">
                  <a:moveTo>
                    <a:pt x="0" y="0"/>
                  </a:moveTo>
                  <a:lnTo>
                    <a:pt x="0" y="737"/>
                  </a:lnTo>
                  <a:lnTo>
                    <a:pt x="28" y="737"/>
                  </a:lnTo>
                  <a:lnTo>
                    <a:pt x="28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9004" name="Rectangle 1260"/>
            <p:cNvSpPr>
              <a:spLocks noChangeArrowheads="1"/>
            </p:cNvSpPr>
            <p:nvPr/>
          </p:nvSpPr>
          <p:spPr bwMode="grayWhite">
            <a:xfrm>
              <a:off x="4550" y="2565"/>
              <a:ext cx="9" cy="151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9005" name="Freeform 1261"/>
            <p:cNvSpPr>
              <a:spLocks/>
            </p:cNvSpPr>
            <p:nvPr/>
          </p:nvSpPr>
          <p:spPr bwMode="grayWhite">
            <a:xfrm>
              <a:off x="4550" y="2565"/>
              <a:ext cx="9" cy="15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54"/>
                </a:cxn>
                <a:cxn ang="0">
                  <a:pos x="24" y="754"/>
                </a:cxn>
                <a:cxn ang="0">
                  <a:pos x="24" y="0"/>
                </a:cxn>
              </a:cxnLst>
              <a:rect l="0" t="0" r="r" b="b"/>
              <a:pathLst>
                <a:path w="24" h="754">
                  <a:moveTo>
                    <a:pt x="0" y="0"/>
                  </a:moveTo>
                  <a:lnTo>
                    <a:pt x="0" y="754"/>
                  </a:lnTo>
                  <a:lnTo>
                    <a:pt x="24" y="754"/>
                  </a:lnTo>
                  <a:lnTo>
                    <a:pt x="24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9006" name="Rectangle 1262"/>
            <p:cNvSpPr>
              <a:spLocks noChangeArrowheads="1"/>
            </p:cNvSpPr>
            <p:nvPr/>
          </p:nvSpPr>
          <p:spPr bwMode="grayWhite">
            <a:xfrm>
              <a:off x="4563" y="2565"/>
              <a:ext cx="8" cy="171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9007" name="Freeform 1263"/>
            <p:cNvSpPr>
              <a:spLocks/>
            </p:cNvSpPr>
            <p:nvPr/>
          </p:nvSpPr>
          <p:spPr bwMode="grayWhite">
            <a:xfrm>
              <a:off x="4563" y="2565"/>
              <a:ext cx="8" cy="17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55"/>
                </a:cxn>
                <a:cxn ang="0">
                  <a:pos x="23" y="855"/>
                </a:cxn>
                <a:cxn ang="0">
                  <a:pos x="23" y="0"/>
                </a:cxn>
              </a:cxnLst>
              <a:rect l="0" t="0" r="r" b="b"/>
              <a:pathLst>
                <a:path w="23" h="855">
                  <a:moveTo>
                    <a:pt x="0" y="0"/>
                  </a:moveTo>
                  <a:lnTo>
                    <a:pt x="0" y="855"/>
                  </a:lnTo>
                  <a:lnTo>
                    <a:pt x="23" y="855"/>
                  </a:lnTo>
                  <a:lnTo>
                    <a:pt x="23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9008" name="Rectangle 1264"/>
            <p:cNvSpPr>
              <a:spLocks noChangeArrowheads="1"/>
            </p:cNvSpPr>
            <p:nvPr/>
          </p:nvSpPr>
          <p:spPr bwMode="grayWhite">
            <a:xfrm>
              <a:off x="4575" y="2565"/>
              <a:ext cx="10" cy="178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9009" name="Freeform 1265"/>
            <p:cNvSpPr>
              <a:spLocks/>
            </p:cNvSpPr>
            <p:nvPr/>
          </p:nvSpPr>
          <p:spPr bwMode="grayWhite">
            <a:xfrm>
              <a:off x="4575" y="2565"/>
              <a:ext cx="10" cy="1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90"/>
                </a:cxn>
                <a:cxn ang="0">
                  <a:pos x="24" y="890"/>
                </a:cxn>
                <a:cxn ang="0">
                  <a:pos x="24" y="0"/>
                </a:cxn>
              </a:cxnLst>
              <a:rect l="0" t="0" r="r" b="b"/>
              <a:pathLst>
                <a:path w="24" h="890">
                  <a:moveTo>
                    <a:pt x="0" y="0"/>
                  </a:moveTo>
                  <a:lnTo>
                    <a:pt x="0" y="890"/>
                  </a:lnTo>
                  <a:lnTo>
                    <a:pt x="24" y="890"/>
                  </a:lnTo>
                  <a:lnTo>
                    <a:pt x="24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9010" name="Rectangle 1266"/>
            <p:cNvSpPr>
              <a:spLocks noChangeArrowheads="1"/>
            </p:cNvSpPr>
            <p:nvPr/>
          </p:nvSpPr>
          <p:spPr bwMode="grayWhite">
            <a:xfrm>
              <a:off x="4589" y="2565"/>
              <a:ext cx="8" cy="187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9011" name="Freeform 1267"/>
            <p:cNvSpPr>
              <a:spLocks/>
            </p:cNvSpPr>
            <p:nvPr/>
          </p:nvSpPr>
          <p:spPr bwMode="grayWhite">
            <a:xfrm>
              <a:off x="4589" y="2565"/>
              <a:ext cx="8" cy="18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36"/>
                </a:cxn>
                <a:cxn ang="0">
                  <a:pos x="24" y="936"/>
                </a:cxn>
                <a:cxn ang="0">
                  <a:pos x="24" y="0"/>
                </a:cxn>
              </a:cxnLst>
              <a:rect l="0" t="0" r="r" b="b"/>
              <a:pathLst>
                <a:path w="24" h="936">
                  <a:moveTo>
                    <a:pt x="0" y="0"/>
                  </a:moveTo>
                  <a:lnTo>
                    <a:pt x="0" y="936"/>
                  </a:lnTo>
                  <a:lnTo>
                    <a:pt x="24" y="936"/>
                  </a:lnTo>
                  <a:lnTo>
                    <a:pt x="24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9012" name="Rectangle 1268"/>
            <p:cNvSpPr>
              <a:spLocks noChangeArrowheads="1"/>
            </p:cNvSpPr>
            <p:nvPr/>
          </p:nvSpPr>
          <p:spPr bwMode="grayWhite">
            <a:xfrm>
              <a:off x="4601" y="2565"/>
              <a:ext cx="9" cy="201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9013" name="Freeform 1269"/>
            <p:cNvSpPr>
              <a:spLocks/>
            </p:cNvSpPr>
            <p:nvPr/>
          </p:nvSpPr>
          <p:spPr bwMode="grayWhite">
            <a:xfrm>
              <a:off x="4601" y="2565"/>
              <a:ext cx="9" cy="20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004"/>
                </a:cxn>
                <a:cxn ang="0">
                  <a:pos x="24" y="1004"/>
                </a:cxn>
                <a:cxn ang="0">
                  <a:pos x="24" y="0"/>
                </a:cxn>
              </a:cxnLst>
              <a:rect l="0" t="0" r="r" b="b"/>
              <a:pathLst>
                <a:path w="24" h="1004">
                  <a:moveTo>
                    <a:pt x="0" y="0"/>
                  </a:moveTo>
                  <a:lnTo>
                    <a:pt x="0" y="1004"/>
                  </a:lnTo>
                  <a:lnTo>
                    <a:pt x="24" y="1004"/>
                  </a:lnTo>
                  <a:lnTo>
                    <a:pt x="24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9014" name="Rectangle 1270"/>
            <p:cNvSpPr>
              <a:spLocks noChangeArrowheads="1"/>
            </p:cNvSpPr>
            <p:nvPr/>
          </p:nvSpPr>
          <p:spPr bwMode="grayWhite">
            <a:xfrm>
              <a:off x="4614" y="2565"/>
              <a:ext cx="8" cy="211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9015" name="Freeform 1271"/>
            <p:cNvSpPr>
              <a:spLocks/>
            </p:cNvSpPr>
            <p:nvPr/>
          </p:nvSpPr>
          <p:spPr bwMode="grayWhite">
            <a:xfrm>
              <a:off x="4614" y="2565"/>
              <a:ext cx="8" cy="2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057"/>
                </a:cxn>
                <a:cxn ang="0">
                  <a:pos x="24" y="1057"/>
                </a:cxn>
                <a:cxn ang="0">
                  <a:pos x="24" y="0"/>
                </a:cxn>
              </a:cxnLst>
              <a:rect l="0" t="0" r="r" b="b"/>
              <a:pathLst>
                <a:path w="24" h="1057">
                  <a:moveTo>
                    <a:pt x="0" y="0"/>
                  </a:moveTo>
                  <a:lnTo>
                    <a:pt x="0" y="1057"/>
                  </a:lnTo>
                  <a:lnTo>
                    <a:pt x="24" y="1057"/>
                  </a:lnTo>
                  <a:lnTo>
                    <a:pt x="24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9016" name="Rectangle 1272"/>
            <p:cNvSpPr>
              <a:spLocks noChangeArrowheads="1"/>
            </p:cNvSpPr>
            <p:nvPr/>
          </p:nvSpPr>
          <p:spPr bwMode="grayWhite">
            <a:xfrm>
              <a:off x="4626" y="2565"/>
              <a:ext cx="10" cy="271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9017" name="Freeform 1273"/>
            <p:cNvSpPr>
              <a:spLocks/>
            </p:cNvSpPr>
            <p:nvPr/>
          </p:nvSpPr>
          <p:spPr bwMode="grayWhite">
            <a:xfrm>
              <a:off x="4626" y="2565"/>
              <a:ext cx="10" cy="27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355"/>
                </a:cxn>
                <a:cxn ang="0">
                  <a:pos x="24" y="1355"/>
                </a:cxn>
                <a:cxn ang="0">
                  <a:pos x="24" y="0"/>
                </a:cxn>
              </a:cxnLst>
              <a:rect l="0" t="0" r="r" b="b"/>
              <a:pathLst>
                <a:path w="24" h="1355">
                  <a:moveTo>
                    <a:pt x="0" y="0"/>
                  </a:moveTo>
                  <a:lnTo>
                    <a:pt x="0" y="1355"/>
                  </a:lnTo>
                  <a:lnTo>
                    <a:pt x="24" y="1355"/>
                  </a:lnTo>
                  <a:lnTo>
                    <a:pt x="24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9018" name="Rectangle 1274"/>
            <p:cNvSpPr>
              <a:spLocks noChangeArrowheads="1"/>
            </p:cNvSpPr>
            <p:nvPr/>
          </p:nvSpPr>
          <p:spPr bwMode="grayWhite">
            <a:xfrm>
              <a:off x="4638" y="2565"/>
              <a:ext cx="10" cy="274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9019" name="Freeform 1275"/>
            <p:cNvSpPr>
              <a:spLocks/>
            </p:cNvSpPr>
            <p:nvPr/>
          </p:nvSpPr>
          <p:spPr bwMode="grayWhite">
            <a:xfrm>
              <a:off x="4638" y="2565"/>
              <a:ext cx="10" cy="2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369"/>
                </a:cxn>
                <a:cxn ang="0">
                  <a:pos x="24" y="1369"/>
                </a:cxn>
                <a:cxn ang="0">
                  <a:pos x="24" y="0"/>
                </a:cxn>
              </a:cxnLst>
              <a:rect l="0" t="0" r="r" b="b"/>
              <a:pathLst>
                <a:path w="24" h="1369">
                  <a:moveTo>
                    <a:pt x="0" y="0"/>
                  </a:moveTo>
                  <a:lnTo>
                    <a:pt x="0" y="1369"/>
                  </a:lnTo>
                  <a:lnTo>
                    <a:pt x="24" y="1369"/>
                  </a:lnTo>
                  <a:lnTo>
                    <a:pt x="24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9020" name="Rectangle 1276"/>
            <p:cNvSpPr>
              <a:spLocks noChangeArrowheads="1"/>
            </p:cNvSpPr>
            <p:nvPr/>
          </p:nvSpPr>
          <p:spPr bwMode="grayWhite">
            <a:xfrm>
              <a:off x="4652" y="2565"/>
              <a:ext cx="9" cy="279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9021" name="Freeform 1277"/>
            <p:cNvSpPr>
              <a:spLocks/>
            </p:cNvSpPr>
            <p:nvPr/>
          </p:nvSpPr>
          <p:spPr bwMode="grayWhite">
            <a:xfrm>
              <a:off x="4652" y="2565"/>
              <a:ext cx="9" cy="2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393"/>
                </a:cxn>
                <a:cxn ang="0">
                  <a:pos x="23" y="1393"/>
                </a:cxn>
                <a:cxn ang="0">
                  <a:pos x="23" y="0"/>
                </a:cxn>
              </a:cxnLst>
              <a:rect l="0" t="0" r="r" b="b"/>
              <a:pathLst>
                <a:path w="23" h="1393">
                  <a:moveTo>
                    <a:pt x="0" y="0"/>
                  </a:moveTo>
                  <a:lnTo>
                    <a:pt x="0" y="1393"/>
                  </a:lnTo>
                  <a:lnTo>
                    <a:pt x="23" y="1393"/>
                  </a:lnTo>
                  <a:lnTo>
                    <a:pt x="23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9022" name="Rectangle 1278"/>
            <p:cNvSpPr>
              <a:spLocks noChangeArrowheads="1"/>
            </p:cNvSpPr>
            <p:nvPr/>
          </p:nvSpPr>
          <p:spPr bwMode="grayWhite">
            <a:xfrm>
              <a:off x="4665" y="2565"/>
              <a:ext cx="8" cy="285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9023" name="Freeform 1279"/>
            <p:cNvSpPr>
              <a:spLocks/>
            </p:cNvSpPr>
            <p:nvPr/>
          </p:nvSpPr>
          <p:spPr bwMode="grayWhite">
            <a:xfrm>
              <a:off x="4665" y="2565"/>
              <a:ext cx="8" cy="2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25"/>
                </a:cxn>
                <a:cxn ang="0">
                  <a:pos x="23" y="1425"/>
                </a:cxn>
                <a:cxn ang="0">
                  <a:pos x="23" y="0"/>
                </a:cxn>
              </a:cxnLst>
              <a:rect l="0" t="0" r="r" b="b"/>
              <a:pathLst>
                <a:path w="23" h="1425">
                  <a:moveTo>
                    <a:pt x="0" y="0"/>
                  </a:moveTo>
                  <a:lnTo>
                    <a:pt x="0" y="1425"/>
                  </a:lnTo>
                  <a:lnTo>
                    <a:pt x="23" y="1425"/>
                  </a:lnTo>
                  <a:lnTo>
                    <a:pt x="23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9024" name="Rectangle 1280"/>
            <p:cNvSpPr>
              <a:spLocks noChangeArrowheads="1"/>
            </p:cNvSpPr>
            <p:nvPr/>
          </p:nvSpPr>
          <p:spPr bwMode="grayWhite">
            <a:xfrm>
              <a:off x="4677" y="2565"/>
              <a:ext cx="10" cy="31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9025" name="Freeform 1281"/>
            <p:cNvSpPr>
              <a:spLocks/>
            </p:cNvSpPr>
            <p:nvPr/>
          </p:nvSpPr>
          <p:spPr bwMode="grayWhite">
            <a:xfrm>
              <a:off x="4677" y="2565"/>
              <a:ext cx="10" cy="31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550"/>
                </a:cxn>
                <a:cxn ang="0">
                  <a:pos x="23" y="1550"/>
                </a:cxn>
                <a:cxn ang="0">
                  <a:pos x="23" y="0"/>
                </a:cxn>
              </a:cxnLst>
              <a:rect l="0" t="0" r="r" b="b"/>
              <a:pathLst>
                <a:path w="23" h="1550">
                  <a:moveTo>
                    <a:pt x="0" y="0"/>
                  </a:moveTo>
                  <a:lnTo>
                    <a:pt x="0" y="1550"/>
                  </a:lnTo>
                  <a:lnTo>
                    <a:pt x="23" y="1550"/>
                  </a:lnTo>
                  <a:lnTo>
                    <a:pt x="23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9026" name="Rectangle 1282"/>
            <p:cNvSpPr>
              <a:spLocks noChangeArrowheads="1"/>
            </p:cNvSpPr>
            <p:nvPr/>
          </p:nvSpPr>
          <p:spPr bwMode="grayWhite">
            <a:xfrm>
              <a:off x="4691" y="2565"/>
              <a:ext cx="10" cy="376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9027" name="Freeform 1283"/>
            <p:cNvSpPr>
              <a:spLocks/>
            </p:cNvSpPr>
            <p:nvPr/>
          </p:nvSpPr>
          <p:spPr bwMode="grayWhite">
            <a:xfrm>
              <a:off x="4691" y="2565"/>
              <a:ext cx="10" cy="3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882"/>
                </a:cxn>
                <a:cxn ang="0">
                  <a:pos x="26" y="1882"/>
                </a:cxn>
                <a:cxn ang="0">
                  <a:pos x="26" y="0"/>
                </a:cxn>
              </a:cxnLst>
              <a:rect l="0" t="0" r="r" b="b"/>
              <a:pathLst>
                <a:path w="26" h="1882">
                  <a:moveTo>
                    <a:pt x="0" y="0"/>
                  </a:moveTo>
                  <a:lnTo>
                    <a:pt x="0" y="1882"/>
                  </a:lnTo>
                  <a:lnTo>
                    <a:pt x="26" y="1882"/>
                  </a:lnTo>
                  <a:lnTo>
                    <a:pt x="26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9028" name="Rectangle 1284"/>
            <p:cNvSpPr>
              <a:spLocks noChangeArrowheads="1"/>
            </p:cNvSpPr>
            <p:nvPr/>
          </p:nvSpPr>
          <p:spPr bwMode="grayWhite">
            <a:xfrm>
              <a:off x="4703" y="2565"/>
              <a:ext cx="9" cy="379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9029" name="Freeform 1285"/>
            <p:cNvSpPr>
              <a:spLocks/>
            </p:cNvSpPr>
            <p:nvPr/>
          </p:nvSpPr>
          <p:spPr bwMode="grayWhite">
            <a:xfrm>
              <a:off x="4703" y="2565"/>
              <a:ext cx="9" cy="3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897"/>
                </a:cxn>
                <a:cxn ang="0">
                  <a:pos x="26" y="1897"/>
                </a:cxn>
                <a:cxn ang="0">
                  <a:pos x="26" y="0"/>
                </a:cxn>
              </a:cxnLst>
              <a:rect l="0" t="0" r="r" b="b"/>
              <a:pathLst>
                <a:path w="26" h="1897">
                  <a:moveTo>
                    <a:pt x="0" y="0"/>
                  </a:moveTo>
                  <a:lnTo>
                    <a:pt x="0" y="1897"/>
                  </a:lnTo>
                  <a:lnTo>
                    <a:pt x="26" y="1897"/>
                  </a:lnTo>
                  <a:lnTo>
                    <a:pt x="26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9030" name="Rectangle 1286"/>
            <p:cNvSpPr>
              <a:spLocks noChangeArrowheads="1"/>
            </p:cNvSpPr>
            <p:nvPr/>
          </p:nvSpPr>
          <p:spPr bwMode="grayWhite">
            <a:xfrm>
              <a:off x="4714" y="2565"/>
              <a:ext cx="12" cy="412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9031" name="Freeform 1287"/>
            <p:cNvSpPr>
              <a:spLocks/>
            </p:cNvSpPr>
            <p:nvPr/>
          </p:nvSpPr>
          <p:spPr bwMode="grayWhite">
            <a:xfrm>
              <a:off x="4714" y="2565"/>
              <a:ext cx="12" cy="4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59"/>
                </a:cxn>
                <a:cxn ang="0">
                  <a:pos x="27" y="2059"/>
                </a:cxn>
                <a:cxn ang="0">
                  <a:pos x="27" y="0"/>
                </a:cxn>
              </a:cxnLst>
              <a:rect l="0" t="0" r="r" b="b"/>
              <a:pathLst>
                <a:path w="27" h="2059">
                  <a:moveTo>
                    <a:pt x="0" y="0"/>
                  </a:moveTo>
                  <a:lnTo>
                    <a:pt x="0" y="2059"/>
                  </a:lnTo>
                  <a:lnTo>
                    <a:pt x="27" y="2059"/>
                  </a:lnTo>
                  <a:lnTo>
                    <a:pt x="27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9032" name="Rectangle 1288"/>
            <p:cNvSpPr>
              <a:spLocks noChangeArrowheads="1"/>
            </p:cNvSpPr>
            <p:nvPr/>
          </p:nvSpPr>
          <p:spPr bwMode="grayWhite">
            <a:xfrm>
              <a:off x="4728" y="2565"/>
              <a:ext cx="10" cy="563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9033" name="Freeform 1289"/>
            <p:cNvSpPr>
              <a:spLocks/>
            </p:cNvSpPr>
            <p:nvPr/>
          </p:nvSpPr>
          <p:spPr bwMode="grayWhite">
            <a:xfrm>
              <a:off x="4728" y="2565"/>
              <a:ext cx="10" cy="5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813"/>
                </a:cxn>
                <a:cxn ang="0">
                  <a:pos x="26" y="2813"/>
                </a:cxn>
                <a:cxn ang="0">
                  <a:pos x="26" y="0"/>
                </a:cxn>
              </a:cxnLst>
              <a:rect l="0" t="0" r="r" b="b"/>
              <a:pathLst>
                <a:path w="26" h="2813">
                  <a:moveTo>
                    <a:pt x="0" y="0"/>
                  </a:moveTo>
                  <a:lnTo>
                    <a:pt x="0" y="2813"/>
                  </a:lnTo>
                  <a:lnTo>
                    <a:pt x="26" y="2813"/>
                  </a:lnTo>
                  <a:lnTo>
                    <a:pt x="26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9034" name="Rectangle 1290"/>
            <p:cNvSpPr>
              <a:spLocks noChangeArrowheads="1"/>
            </p:cNvSpPr>
            <p:nvPr/>
          </p:nvSpPr>
          <p:spPr bwMode="grayWhite">
            <a:xfrm>
              <a:off x="4740" y="2565"/>
              <a:ext cx="12" cy="568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9035" name="Freeform 1291"/>
            <p:cNvSpPr>
              <a:spLocks/>
            </p:cNvSpPr>
            <p:nvPr/>
          </p:nvSpPr>
          <p:spPr bwMode="grayWhite">
            <a:xfrm>
              <a:off x="4740" y="2565"/>
              <a:ext cx="12" cy="5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839"/>
                </a:cxn>
                <a:cxn ang="0">
                  <a:pos x="26" y="2839"/>
                </a:cxn>
                <a:cxn ang="0">
                  <a:pos x="26" y="0"/>
                </a:cxn>
              </a:cxnLst>
              <a:rect l="0" t="0" r="r" b="b"/>
              <a:pathLst>
                <a:path w="26" h="2839">
                  <a:moveTo>
                    <a:pt x="0" y="0"/>
                  </a:moveTo>
                  <a:lnTo>
                    <a:pt x="0" y="2839"/>
                  </a:lnTo>
                  <a:lnTo>
                    <a:pt x="26" y="2839"/>
                  </a:lnTo>
                  <a:lnTo>
                    <a:pt x="26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9036" name="Rectangle 1292"/>
            <p:cNvSpPr>
              <a:spLocks noChangeArrowheads="1"/>
            </p:cNvSpPr>
            <p:nvPr/>
          </p:nvSpPr>
          <p:spPr bwMode="grayWhite">
            <a:xfrm>
              <a:off x="4755" y="2565"/>
              <a:ext cx="8" cy="631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9037" name="Freeform 1293"/>
            <p:cNvSpPr>
              <a:spLocks/>
            </p:cNvSpPr>
            <p:nvPr/>
          </p:nvSpPr>
          <p:spPr bwMode="grayWhite">
            <a:xfrm>
              <a:off x="4755" y="2565"/>
              <a:ext cx="8" cy="63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155"/>
                </a:cxn>
                <a:cxn ang="0">
                  <a:pos x="22" y="3155"/>
                </a:cxn>
                <a:cxn ang="0">
                  <a:pos x="22" y="0"/>
                </a:cxn>
              </a:cxnLst>
              <a:rect l="0" t="0" r="r" b="b"/>
              <a:pathLst>
                <a:path w="22" h="3155">
                  <a:moveTo>
                    <a:pt x="0" y="0"/>
                  </a:moveTo>
                  <a:lnTo>
                    <a:pt x="0" y="3155"/>
                  </a:lnTo>
                  <a:lnTo>
                    <a:pt x="22" y="3155"/>
                  </a:lnTo>
                  <a:lnTo>
                    <a:pt x="22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9038" name="Rectangle 1294"/>
            <p:cNvSpPr>
              <a:spLocks noChangeArrowheads="1"/>
            </p:cNvSpPr>
            <p:nvPr/>
          </p:nvSpPr>
          <p:spPr bwMode="grayWhite">
            <a:xfrm>
              <a:off x="4767" y="2565"/>
              <a:ext cx="10" cy="1201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9039" name="Freeform 1295"/>
            <p:cNvSpPr>
              <a:spLocks/>
            </p:cNvSpPr>
            <p:nvPr/>
          </p:nvSpPr>
          <p:spPr bwMode="grayWhite">
            <a:xfrm>
              <a:off x="4767" y="2565"/>
              <a:ext cx="10" cy="120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005"/>
                </a:cxn>
                <a:cxn ang="0">
                  <a:pos x="24" y="6005"/>
                </a:cxn>
                <a:cxn ang="0">
                  <a:pos x="24" y="0"/>
                </a:cxn>
              </a:cxnLst>
              <a:rect l="0" t="0" r="r" b="b"/>
              <a:pathLst>
                <a:path w="24" h="6005">
                  <a:moveTo>
                    <a:pt x="0" y="0"/>
                  </a:moveTo>
                  <a:lnTo>
                    <a:pt x="0" y="6005"/>
                  </a:lnTo>
                  <a:lnTo>
                    <a:pt x="24" y="6005"/>
                  </a:lnTo>
                  <a:lnTo>
                    <a:pt x="24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9040" name="Freeform 1296"/>
            <p:cNvSpPr>
              <a:spLocks/>
            </p:cNvSpPr>
            <p:nvPr/>
          </p:nvSpPr>
          <p:spPr bwMode="grayWhite">
            <a:xfrm>
              <a:off x="4779" y="2565"/>
              <a:ext cx="10" cy="120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005"/>
                </a:cxn>
                <a:cxn ang="0">
                  <a:pos x="24" y="6005"/>
                </a:cxn>
                <a:cxn ang="0">
                  <a:pos x="24" y="0"/>
                </a:cxn>
              </a:cxnLst>
              <a:rect l="0" t="0" r="r" b="b"/>
              <a:pathLst>
                <a:path w="24" h="6005">
                  <a:moveTo>
                    <a:pt x="0" y="0"/>
                  </a:moveTo>
                  <a:lnTo>
                    <a:pt x="0" y="6005"/>
                  </a:lnTo>
                  <a:lnTo>
                    <a:pt x="24" y="6005"/>
                  </a:lnTo>
                  <a:lnTo>
                    <a:pt x="24" y="0"/>
                  </a:lnTo>
                </a:path>
              </a:pathLst>
            </a:custGeom>
            <a:solidFill>
              <a:schemeClr val="tx1"/>
            </a:solidFill>
            <a:ln w="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29041" name="Rectangle 1297"/>
            <p:cNvSpPr>
              <a:spLocks noChangeArrowheads="1"/>
            </p:cNvSpPr>
            <p:nvPr/>
          </p:nvSpPr>
          <p:spPr bwMode="grayWhite">
            <a:xfrm>
              <a:off x="4779" y="2565"/>
              <a:ext cx="10" cy="1201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602334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0317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1143000"/>
          </a:xfrm>
        </p:spPr>
        <p:txBody>
          <a:bodyPr/>
          <a:lstStyle/>
          <a:p>
            <a:r>
              <a:rPr lang="en-GB" sz="4000" dirty="0" err="1" smtClean="0"/>
              <a:t>Nexavar</a:t>
            </a:r>
            <a:r>
              <a:rPr lang="en-GB" sz="4000" dirty="0" smtClean="0"/>
              <a:t> </a:t>
            </a:r>
            <a:r>
              <a:rPr lang="en-GB" sz="4000" dirty="0"/>
              <a:t>in HCC: </a:t>
            </a:r>
            <a:br>
              <a:rPr lang="en-GB" sz="4000" dirty="0"/>
            </a:br>
            <a:r>
              <a:rPr lang="en-GB" sz="4000" dirty="0" err="1"/>
              <a:t>Tumor</a:t>
            </a:r>
            <a:r>
              <a:rPr lang="en-GB" sz="4000" dirty="0"/>
              <a:t> Necrosis</a:t>
            </a:r>
            <a:endParaRPr lang="en-US" sz="4000" dirty="0"/>
          </a:p>
        </p:txBody>
      </p:sp>
      <p:sp>
        <p:nvSpPr>
          <p:cNvPr id="13703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38300"/>
            <a:ext cx="8686800" cy="1570038"/>
          </a:xfrm>
        </p:spPr>
        <p:txBody>
          <a:bodyPr/>
          <a:lstStyle/>
          <a:p>
            <a:r>
              <a:rPr lang="en-US" sz="2000" dirty="0"/>
              <a:t>Central tumor necrosis was evident in many patients’ scans, despite </a:t>
            </a:r>
            <a:br>
              <a:rPr lang="en-US" sz="2000" dirty="0"/>
            </a:br>
            <a:r>
              <a:rPr lang="en-US" sz="2000" dirty="0"/>
              <a:t>the appearance of tumor growth</a:t>
            </a:r>
          </a:p>
          <a:p>
            <a:r>
              <a:rPr lang="en-US" sz="2000" dirty="0"/>
              <a:t>Tumor necrosis was assessed rigorously in 11 patients</a:t>
            </a:r>
          </a:p>
        </p:txBody>
      </p:sp>
      <p:sp>
        <p:nvSpPr>
          <p:cNvPr id="13703172" name="Text Box 4"/>
          <p:cNvSpPr txBox="1">
            <a:spLocks noChangeArrowheads="1"/>
          </p:cNvSpPr>
          <p:nvPr/>
        </p:nvSpPr>
        <p:spPr bwMode="auto">
          <a:xfrm>
            <a:off x="93663" y="6049963"/>
            <a:ext cx="9059862" cy="754062"/>
          </a:xfrm>
          <a:prstGeom prst="rect">
            <a:avLst/>
          </a:prstGeom>
          <a:noFill/>
          <a:ln w="28575">
            <a:noFill/>
            <a:miter lim="800000"/>
            <a:headEnd type="none" w="sm" len="sm"/>
            <a:tailEnd type="none" w="sm" len="sm"/>
          </a:ln>
          <a:effectLst/>
        </p:spPr>
        <p:txBody>
          <a:bodyPr anchor="b">
            <a:spAutoFit/>
          </a:bodyPr>
          <a:lstStyle/>
          <a:p>
            <a:pPr algn="l" eaLnBrk="0" hangingPunct="0">
              <a:lnSpc>
                <a:spcPct val="100000"/>
              </a:lnSpc>
              <a:spcAft>
                <a:spcPct val="25000"/>
              </a:spcAft>
              <a:tabLst>
                <a:tab pos="65088" algn="l"/>
              </a:tabLst>
            </a:pPr>
            <a:r>
              <a:rPr lang="en-US" sz="1400">
                <a:solidFill>
                  <a:schemeClr val="tx1"/>
                </a:solidFill>
              </a:rPr>
              <a:t>Representative sample of baseline and serial follow-up scans demonstrating tumor necrosis </a:t>
            </a:r>
            <a:br>
              <a:rPr lang="en-US" sz="1400">
                <a:solidFill>
                  <a:schemeClr val="tx1"/>
                </a:solidFill>
              </a:rPr>
            </a:br>
            <a:r>
              <a:rPr lang="en-US" sz="1400">
                <a:solidFill>
                  <a:schemeClr val="tx1"/>
                </a:solidFill>
              </a:rPr>
              <a:t>in a patient with HCC.</a:t>
            </a:r>
          </a:p>
          <a:p>
            <a:pPr algn="l" eaLnBrk="0" hangingPunct="0">
              <a:lnSpc>
                <a:spcPct val="100000"/>
              </a:lnSpc>
              <a:spcAft>
                <a:spcPct val="25000"/>
              </a:spcAft>
              <a:tabLst>
                <a:tab pos="65088" algn="l"/>
              </a:tabLst>
            </a:pPr>
            <a:r>
              <a:rPr lang="en-US" sz="1200">
                <a:solidFill>
                  <a:schemeClr val="tx1"/>
                </a:solidFill>
              </a:rPr>
              <a:t>Abou-Alfa GK et al. </a:t>
            </a:r>
            <a:r>
              <a:rPr lang="en-US" sz="1200" i="1">
                <a:solidFill>
                  <a:schemeClr val="tx1"/>
                </a:solidFill>
              </a:rPr>
              <a:t>J Clin Oncol.</a:t>
            </a:r>
            <a:r>
              <a:rPr lang="en-US" sz="1200">
                <a:solidFill>
                  <a:schemeClr val="tx1"/>
                </a:solidFill>
              </a:rPr>
              <a:t> 2006;24:4293-4300.</a:t>
            </a:r>
          </a:p>
        </p:txBody>
      </p:sp>
      <p:pic>
        <p:nvPicPr>
          <p:cNvPr id="13703173" name="Picture 5" descr="Brain Scan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2719388"/>
            <a:ext cx="7362825" cy="2105025"/>
          </a:xfrm>
          <a:prstGeom prst="rect">
            <a:avLst/>
          </a:prstGeom>
          <a:noFill/>
        </p:spPr>
      </p:pic>
      <p:sp>
        <p:nvSpPr>
          <p:cNvPr id="13703174" name="Text Box 6"/>
          <p:cNvSpPr txBox="1">
            <a:spLocks noChangeArrowheads="1"/>
          </p:cNvSpPr>
          <p:nvPr/>
        </p:nvSpPr>
        <p:spPr bwMode="auto">
          <a:xfrm>
            <a:off x="1882775" y="4833938"/>
            <a:ext cx="1016000" cy="30956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lIns="90158" tIns="45084" rIns="90158" bIns="45084" anchor="b">
            <a:spAutoFit/>
          </a:bodyPr>
          <a:lstStyle/>
          <a:p>
            <a:pPr marL="112713" indent="-112713" defTabSz="901700" eaLnBrk="0" hangingPunct="0">
              <a:spcBef>
                <a:spcPct val="50000"/>
              </a:spcBef>
            </a:pPr>
            <a:r>
              <a:rPr lang="en-US" sz="1600" b="1">
                <a:solidFill>
                  <a:schemeClr val="tx1"/>
                </a:solidFill>
              </a:rPr>
              <a:t>Baseline</a:t>
            </a:r>
          </a:p>
        </p:txBody>
      </p:sp>
      <p:sp>
        <p:nvSpPr>
          <p:cNvPr id="13703175" name="Text Box 7"/>
          <p:cNvSpPr txBox="1">
            <a:spLocks noChangeArrowheads="1"/>
          </p:cNvSpPr>
          <p:nvPr/>
        </p:nvSpPr>
        <p:spPr bwMode="auto">
          <a:xfrm>
            <a:off x="4122738" y="4864100"/>
            <a:ext cx="1311275" cy="4302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lIns="90158" tIns="45084" rIns="90158" bIns="45084" anchor="b">
            <a:spAutoFit/>
          </a:bodyPr>
          <a:lstStyle/>
          <a:p>
            <a:pPr marL="112713" indent="-112713" defTabSz="901700" eaLnBrk="0" hangingPunct="0">
              <a:lnSpc>
                <a:spcPct val="45000"/>
              </a:lnSpc>
              <a:spcBef>
                <a:spcPct val="50000"/>
              </a:spcBef>
            </a:pPr>
            <a:r>
              <a:rPr lang="en-US" sz="1600" b="1">
                <a:solidFill>
                  <a:schemeClr val="tx1"/>
                </a:solidFill>
              </a:rPr>
              <a:t>Follow-up 1</a:t>
            </a:r>
          </a:p>
          <a:p>
            <a:pPr marL="112713" indent="-112713" defTabSz="901700" eaLnBrk="0" hangingPunct="0">
              <a:lnSpc>
                <a:spcPct val="45000"/>
              </a:lnSpc>
              <a:spcBef>
                <a:spcPct val="50000"/>
              </a:spcBef>
            </a:pPr>
            <a:r>
              <a:rPr lang="en-US" sz="1600" b="1">
                <a:solidFill>
                  <a:schemeClr val="tx1"/>
                </a:solidFill>
              </a:rPr>
              <a:t>(2 months)</a:t>
            </a:r>
          </a:p>
        </p:txBody>
      </p:sp>
      <p:sp>
        <p:nvSpPr>
          <p:cNvPr id="13703176" name="Text Box 8"/>
          <p:cNvSpPr txBox="1">
            <a:spLocks noChangeArrowheads="1"/>
          </p:cNvSpPr>
          <p:nvPr/>
        </p:nvSpPr>
        <p:spPr bwMode="auto">
          <a:xfrm>
            <a:off x="6583363" y="4864100"/>
            <a:ext cx="1311275" cy="4302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lIns="90158" tIns="45084" rIns="90158" bIns="45084" anchor="b">
            <a:spAutoFit/>
          </a:bodyPr>
          <a:lstStyle/>
          <a:p>
            <a:pPr marL="112713" indent="-112713" defTabSz="901700" eaLnBrk="0" hangingPunct="0">
              <a:lnSpc>
                <a:spcPct val="45000"/>
              </a:lnSpc>
              <a:spcBef>
                <a:spcPct val="50000"/>
              </a:spcBef>
            </a:pPr>
            <a:r>
              <a:rPr lang="en-US" sz="1600" b="1">
                <a:solidFill>
                  <a:schemeClr val="tx1"/>
                </a:solidFill>
              </a:rPr>
              <a:t>Follow-up 2</a:t>
            </a:r>
          </a:p>
          <a:p>
            <a:pPr marL="112713" indent="-112713" defTabSz="901700" eaLnBrk="0" hangingPunct="0">
              <a:lnSpc>
                <a:spcPct val="45000"/>
              </a:lnSpc>
              <a:spcBef>
                <a:spcPct val="50000"/>
              </a:spcBef>
            </a:pPr>
            <a:r>
              <a:rPr lang="en-US" sz="1600" b="1">
                <a:solidFill>
                  <a:schemeClr val="tx1"/>
                </a:solidFill>
              </a:rPr>
              <a:t>(4 months)</a:t>
            </a:r>
          </a:p>
        </p:txBody>
      </p:sp>
      <p:sp>
        <p:nvSpPr>
          <p:cNvPr id="13703177" name="Text Box 9"/>
          <p:cNvSpPr txBox="1">
            <a:spLocks noChangeArrowheads="1"/>
          </p:cNvSpPr>
          <p:nvPr/>
        </p:nvSpPr>
        <p:spPr bwMode="auto">
          <a:xfrm>
            <a:off x="2132013" y="5232400"/>
            <a:ext cx="519112" cy="30956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lIns="90158" tIns="45084" rIns="90158" bIns="45084" anchor="b">
            <a:spAutoFit/>
          </a:bodyPr>
          <a:lstStyle/>
          <a:p>
            <a:pPr marL="112713" indent="-112713" defTabSz="901700" eaLnBrk="0" hangingPunct="0">
              <a:spcBef>
                <a:spcPct val="50000"/>
              </a:spcBef>
            </a:pPr>
            <a:r>
              <a:rPr lang="en-US" sz="1600">
                <a:solidFill>
                  <a:schemeClr val="tx1"/>
                </a:solidFill>
              </a:rPr>
              <a:t>295</a:t>
            </a:r>
          </a:p>
        </p:txBody>
      </p:sp>
      <p:sp>
        <p:nvSpPr>
          <p:cNvPr id="13703178" name="Text Box 10"/>
          <p:cNvSpPr txBox="1">
            <a:spLocks noChangeArrowheads="1"/>
          </p:cNvSpPr>
          <p:nvPr/>
        </p:nvSpPr>
        <p:spPr bwMode="auto">
          <a:xfrm>
            <a:off x="4518025" y="5232400"/>
            <a:ext cx="519113" cy="30956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lIns="90158" tIns="45084" rIns="90158" bIns="45084" anchor="b">
            <a:spAutoFit/>
          </a:bodyPr>
          <a:lstStyle/>
          <a:p>
            <a:pPr marL="112713" indent="-112713" defTabSz="901700" eaLnBrk="0" hangingPunct="0">
              <a:spcBef>
                <a:spcPct val="50000"/>
              </a:spcBef>
            </a:pPr>
            <a:r>
              <a:rPr lang="en-US" sz="1600">
                <a:solidFill>
                  <a:schemeClr val="tx1"/>
                </a:solidFill>
              </a:rPr>
              <a:t>341</a:t>
            </a:r>
          </a:p>
        </p:txBody>
      </p:sp>
      <p:sp>
        <p:nvSpPr>
          <p:cNvPr id="13703179" name="Text Box 11"/>
          <p:cNvSpPr txBox="1">
            <a:spLocks noChangeArrowheads="1"/>
          </p:cNvSpPr>
          <p:nvPr/>
        </p:nvSpPr>
        <p:spPr bwMode="auto">
          <a:xfrm>
            <a:off x="6978650" y="5232400"/>
            <a:ext cx="519113" cy="30956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lIns="90158" tIns="45084" rIns="90158" bIns="45084" anchor="b">
            <a:spAutoFit/>
          </a:bodyPr>
          <a:lstStyle/>
          <a:p>
            <a:pPr marL="112713" indent="-112713" defTabSz="901700" eaLnBrk="0" hangingPunct="0">
              <a:spcBef>
                <a:spcPct val="50000"/>
              </a:spcBef>
            </a:pPr>
            <a:r>
              <a:rPr lang="en-US" sz="1600">
                <a:solidFill>
                  <a:schemeClr val="tx1"/>
                </a:solidFill>
              </a:rPr>
              <a:t>285</a:t>
            </a:r>
          </a:p>
        </p:txBody>
      </p:sp>
      <p:sp>
        <p:nvSpPr>
          <p:cNvPr id="13703180" name="Text Box 12"/>
          <p:cNvSpPr txBox="1">
            <a:spLocks noChangeArrowheads="1"/>
          </p:cNvSpPr>
          <p:nvPr/>
        </p:nvSpPr>
        <p:spPr bwMode="auto">
          <a:xfrm>
            <a:off x="2159000" y="5580063"/>
            <a:ext cx="463550" cy="30956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lIns="90158" tIns="45084" rIns="90158" bIns="45084" anchor="b">
            <a:spAutoFit/>
          </a:bodyPr>
          <a:lstStyle/>
          <a:p>
            <a:pPr marL="112713" indent="-112713" defTabSz="901700" eaLnBrk="0" hangingPunct="0">
              <a:spcBef>
                <a:spcPct val="50000"/>
              </a:spcBef>
            </a:pPr>
            <a:r>
              <a:rPr lang="en-US" sz="1600">
                <a:solidFill>
                  <a:schemeClr val="tx1"/>
                </a:solidFill>
              </a:rPr>
              <a:t>2.1</a:t>
            </a:r>
          </a:p>
        </p:txBody>
      </p:sp>
      <p:sp>
        <p:nvSpPr>
          <p:cNvPr id="13703181" name="Text Box 13"/>
          <p:cNvSpPr txBox="1">
            <a:spLocks noChangeArrowheads="1"/>
          </p:cNvSpPr>
          <p:nvPr/>
        </p:nvSpPr>
        <p:spPr bwMode="auto">
          <a:xfrm>
            <a:off x="4489450" y="5580063"/>
            <a:ext cx="576263" cy="30956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lIns="90158" tIns="45084" rIns="90158" bIns="45084" anchor="b">
            <a:spAutoFit/>
          </a:bodyPr>
          <a:lstStyle/>
          <a:p>
            <a:pPr marL="112713" indent="-112713" defTabSz="901700" eaLnBrk="0" hangingPunct="0">
              <a:spcBef>
                <a:spcPct val="50000"/>
              </a:spcBef>
            </a:pPr>
            <a:r>
              <a:rPr lang="en-US" sz="1600">
                <a:solidFill>
                  <a:schemeClr val="tx1"/>
                </a:solidFill>
              </a:rPr>
              <a:t>53.1</a:t>
            </a:r>
          </a:p>
        </p:txBody>
      </p:sp>
      <p:sp>
        <p:nvSpPr>
          <p:cNvPr id="13703182" name="Text Box 14"/>
          <p:cNvSpPr txBox="1">
            <a:spLocks noChangeArrowheads="1"/>
          </p:cNvSpPr>
          <p:nvPr/>
        </p:nvSpPr>
        <p:spPr bwMode="auto">
          <a:xfrm>
            <a:off x="6950075" y="5580063"/>
            <a:ext cx="576263" cy="30956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lIns="90158" tIns="45084" rIns="90158" bIns="45084" anchor="b">
            <a:spAutoFit/>
          </a:bodyPr>
          <a:lstStyle/>
          <a:p>
            <a:pPr marL="112713" indent="-112713" defTabSz="901700" eaLnBrk="0" hangingPunct="0">
              <a:spcBef>
                <a:spcPct val="50000"/>
              </a:spcBef>
            </a:pPr>
            <a:r>
              <a:rPr lang="en-US" sz="1600">
                <a:solidFill>
                  <a:schemeClr val="tx1"/>
                </a:solidFill>
              </a:rPr>
              <a:t>51.0</a:t>
            </a:r>
          </a:p>
        </p:txBody>
      </p:sp>
      <p:sp>
        <p:nvSpPr>
          <p:cNvPr id="13703183" name="Text Box 15"/>
          <p:cNvSpPr txBox="1">
            <a:spLocks noChangeArrowheads="1"/>
          </p:cNvSpPr>
          <p:nvPr/>
        </p:nvSpPr>
        <p:spPr bwMode="auto">
          <a:xfrm>
            <a:off x="169863" y="5232400"/>
            <a:ext cx="1479550" cy="30956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lIns="90158" tIns="45084" rIns="90158" bIns="45084" anchor="b">
            <a:spAutoFit/>
          </a:bodyPr>
          <a:lstStyle/>
          <a:p>
            <a:pPr marL="112713" indent="-112713" algn="l" defTabSz="901700" eaLnBrk="0" hangingPunct="0">
              <a:spcBef>
                <a:spcPct val="50000"/>
              </a:spcBef>
            </a:pPr>
            <a:r>
              <a:rPr lang="en-US" sz="1600" b="1">
                <a:solidFill>
                  <a:schemeClr val="tx1"/>
                </a:solidFill>
              </a:rPr>
              <a:t>Volume (cm</a:t>
            </a:r>
            <a:r>
              <a:rPr lang="en-US" sz="1600" b="1" baseline="30000">
                <a:solidFill>
                  <a:schemeClr val="tx1"/>
                </a:solidFill>
              </a:rPr>
              <a:t>3</a:t>
            </a:r>
            <a:r>
              <a:rPr lang="en-US" sz="1600" b="1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13703184" name="Text Box 16"/>
          <p:cNvSpPr txBox="1">
            <a:spLocks noChangeArrowheads="1"/>
          </p:cNvSpPr>
          <p:nvPr/>
        </p:nvSpPr>
        <p:spPr bwMode="auto">
          <a:xfrm>
            <a:off x="169863" y="5580063"/>
            <a:ext cx="1412875" cy="30956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none" lIns="90158" tIns="45084" rIns="90158" bIns="45084" anchor="b">
            <a:spAutoFit/>
          </a:bodyPr>
          <a:lstStyle/>
          <a:p>
            <a:pPr marL="112713" indent="-112713" algn="l" defTabSz="901700" eaLnBrk="0" hangingPunct="0">
              <a:spcBef>
                <a:spcPct val="50000"/>
              </a:spcBef>
            </a:pPr>
            <a:r>
              <a:rPr lang="en-US" sz="1600" b="1">
                <a:solidFill>
                  <a:schemeClr val="tx1"/>
                </a:solidFill>
              </a:rPr>
              <a:t>Necrosis (%)</a:t>
            </a:r>
          </a:p>
        </p:txBody>
      </p:sp>
    </p:spTree>
    <p:extLst>
      <p:ext uri="{BB962C8B-B14F-4D97-AF65-F5344CB8AC3E}">
        <p14:creationId xmlns:p14="http://schemas.microsoft.com/office/powerpoint/2010/main" val="25301808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734914" name="Group 2"/>
          <p:cNvGraphicFramePr>
            <a:graphicFrameLocks noGrp="1"/>
          </p:cNvGraphicFramePr>
          <p:nvPr/>
        </p:nvGraphicFramePr>
        <p:xfrm>
          <a:off x="115888" y="1330325"/>
          <a:ext cx="8942387" cy="4611944"/>
        </p:xfrm>
        <a:graphic>
          <a:graphicData uri="http://schemas.openxmlformats.org/drawingml/2006/table">
            <a:tbl>
              <a:tblPr/>
              <a:tblGrid>
                <a:gridCol w="2173287"/>
                <a:gridCol w="1127125"/>
                <a:gridCol w="1069975"/>
                <a:gridCol w="1319213"/>
                <a:gridCol w="1130300"/>
                <a:gridCol w="990600"/>
                <a:gridCol w="1131887"/>
              </a:tblGrid>
              <a:tr h="581025">
                <a:tc row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Adverse Event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NCI-CTC v3.0</a:t>
                      </a:r>
                    </a:p>
                  </a:txBody>
                  <a:tcPr marL="45720" marR="45720" marT="27432" marB="27432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Nexavar </a:t>
                      </a:r>
                      <a:b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n=297 (%)</a:t>
                      </a:r>
                    </a:p>
                  </a:txBody>
                  <a:tcPr marL="45720" marR="45720" marT="27432" marB="27432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Placebo</a:t>
                      </a:r>
                      <a:b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n=302 (%)</a:t>
                      </a:r>
                    </a:p>
                  </a:txBody>
                  <a:tcPr marL="45720" marR="45720" marT="27432" marB="27432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44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All Grades</a:t>
                      </a:r>
                    </a:p>
                  </a:txBody>
                  <a:tcPr marL="45720" marR="45720" marT="27432" marB="27432" anchor="b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Grade 3</a:t>
                      </a:r>
                    </a:p>
                  </a:txBody>
                  <a:tcPr marL="45720" marR="45720" marT="27432" marB="27432" anchor="b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Grade 4</a:t>
                      </a:r>
                    </a:p>
                  </a:txBody>
                  <a:tcPr marL="45720" marR="45720" marT="27432" marB="27432" anchor="b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All Grades</a:t>
                      </a:r>
                    </a:p>
                  </a:txBody>
                  <a:tcPr marL="45720" marR="45720" marT="27432" marB="27432" anchor="b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Grade 3</a:t>
                      </a:r>
                    </a:p>
                  </a:txBody>
                  <a:tcPr marL="45720" marR="45720" marT="27432" marB="27432" anchor="b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Grade 4</a:t>
                      </a:r>
                    </a:p>
                  </a:txBody>
                  <a:tcPr marL="45720" marR="45720" marT="27432" marB="27432" anchor="b" horzOverflow="overflow">
                    <a:lnL>
                      <a:noFill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0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Any adverse event</a:t>
                      </a:r>
                    </a:p>
                  </a:txBody>
                  <a:tcPr marL="45720" marR="45720" marT="27432" marB="27432" anchor="b" horzOverflow="overflow">
                    <a:lnL cap="flat"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98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39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96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24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Diarrhea</a:t>
                      </a:r>
                    </a:p>
                  </a:txBody>
                  <a:tcPr marL="45720" marR="45720" marT="27432" marB="2743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55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&lt;1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7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Fatigue</a:t>
                      </a:r>
                    </a:p>
                  </a:txBody>
                  <a:tcPr marL="45720" marR="45720" marT="27432" marB="2743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45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45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Pain (abdomen)</a:t>
                      </a:r>
                    </a:p>
                  </a:txBody>
                  <a:tcPr marL="45720" marR="45720" marT="27432" marB="2743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31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26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0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Weight loss</a:t>
                      </a:r>
                    </a:p>
                  </a:txBody>
                  <a:tcPr marL="45720" marR="45720" marT="27432" marB="2743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Anorexia*</a:t>
                      </a:r>
                    </a:p>
                  </a:txBody>
                  <a:tcPr marL="45720" marR="45720" marT="27432" marB="2743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29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18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&lt;1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Nausea</a:t>
                      </a:r>
                    </a:p>
                  </a:txBody>
                  <a:tcPr marL="45720" marR="45720" marT="27432" marB="2743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24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Hand-foot skin reaction</a:t>
                      </a:r>
                    </a:p>
                  </a:txBody>
                  <a:tcPr marL="45720" marR="45720" marT="27432" marB="2743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21</a:t>
                      </a:r>
                    </a:p>
                  </a:txBody>
                  <a:tcPr marL="45720" marR="45720" marT="27432" marB="2743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</a:txBody>
                  <a:tcPr marL="45720" marR="45720" marT="27432" marB="2743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45720" marR="45720" marT="27432" marB="2743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45720" marR="45720" marT="27432" marB="2743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&lt;1</a:t>
                      </a:r>
                    </a:p>
                  </a:txBody>
                  <a:tcPr marL="45720" marR="45720" marT="27432" marB="27432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45720" marR="45720" marT="27432" marB="27432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0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Rash/desquamation</a:t>
                      </a:r>
                    </a:p>
                  </a:txBody>
                  <a:tcPr marL="45720" marR="45720" marT="27432" marB="2743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14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99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Hemorrhage/bleeding</a:t>
                      </a:r>
                    </a:p>
                  </a:txBody>
                  <a:tcPr marL="45720" marR="45720" marT="27432" marB="2743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18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5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Vomiting</a:t>
                      </a:r>
                    </a:p>
                  </a:txBody>
                  <a:tcPr marL="45720" marR="45720" marT="27432" marB="27432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45720" marR="45720" marT="27432" marB="27432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735032" name="Text Box 120"/>
          <p:cNvSpPr txBox="1">
            <a:spLocks noChangeArrowheads="1"/>
          </p:cNvSpPr>
          <p:nvPr/>
        </p:nvSpPr>
        <p:spPr bwMode="auto">
          <a:xfrm>
            <a:off x="93663" y="6080125"/>
            <a:ext cx="54864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46800" tIns="46800" rIns="46800" bIns="46800" anchor="b">
            <a:spAutoFit/>
          </a:bodyPr>
          <a:lstStyle/>
          <a:p>
            <a:pPr marL="66675" indent="-66675" algn="l">
              <a:lnSpc>
                <a:spcPct val="100000"/>
              </a:lnSpc>
              <a:spcAft>
                <a:spcPct val="25000"/>
              </a:spcAft>
              <a:buClr>
                <a:schemeClr val="tx1"/>
              </a:buClr>
              <a:buFont typeface="Verdana" pitchFamily="34" charset="0"/>
              <a:buNone/>
            </a:pPr>
            <a:r>
              <a:rPr lang="en-US" sz="1400" dirty="0">
                <a:solidFill>
                  <a:schemeClr val="tx1"/>
                </a:solidFill>
                <a:cs typeface="Arial" charset="0"/>
              </a:rPr>
              <a:t>*Grade 5 events — 2 (&lt;1%) in the Nexavar treatment arm.</a:t>
            </a:r>
            <a:endParaRPr lang="en-US" sz="1200" dirty="0">
              <a:solidFill>
                <a:schemeClr val="tx1"/>
              </a:solidFill>
            </a:endParaRPr>
          </a:p>
          <a:p>
            <a:pPr marL="66675" indent="-66675" algn="l">
              <a:lnSpc>
                <a:spcPct val="100000"/>
              </a:lnSpc>
              <a:buClr>
                <a:schemeClr val="tx1"/>
              </a:buClr>
              <a:buFont typeface="Verdana" pitchFamily="34" charset="0"/>
              <a:buNone/>
            </a:pPr>
            <a:r>
              <a:rPr lang="en-US" sz="1200" dirty="0">
                <a:solidFill>
                  <a:schemeClr val="tx1"/>
                </a:solidFill>
              </a:rPr>
              <a:t>	NCI-CTC v3.0=National Cancer Institute–Common Toxicity Criteria version 3.0.</a:t>
            </a:r>
            <a:endParaRPr lang="en-US" sz="1200" dirty="0">
              <a:solidFill>
                <a:schemeClr val="tx1"/>
              </a:solidFill>
              <a:cs typeface="Arial" charset="0"/>
            </a:endParaRPr>
          </a:p>
          <a:p>
            <a:pPr marL="66675" indent="-66675" algn="l">
              <a:lnSpc>
                <a:spcPct val="100000"/>
              </a:lnSpc>
              <a:buClr>
                <a:schemeClr val="tx1"/>
              </a:buClr>
              <a:buFont typeface="Verdana" pitchFamily="34" charset="0"/>
              <a:buNone/>
            </a:pPr>
            <a:r>
              <a:rPr lang="en-US" sz="1200" dirty="0">
                <a:solidFill>
                  <a:schemeClr val="tx1"/>
                </a:solidFill>
                <a:cs typeface="Arial" charset="0"/>
              </a:rPr>
              <a:t>	Nexavar Package Insert.</a:t>
            </a:r>
          </a:p>
        </p:txBody>
      </p:sp>
      <p:sp>
        <p:nvSpPr>
          <p:cNvPr id="13735033" name="Rectangle 121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sz="2800" dirty="0"/>
              <a:t>SHARP: All-Grade Treatment-Emergent Adverse Events Reported in ≥10% of Patients</a:t>
            </a:r>
          </a:p>
        </p:txBody>
      </p:sp>
    </p:spTree>
    <p:extLst>
      <p:ext uri="{BB962C8B-B14F-4D97-AF65-F5344CB8AC3E}">
        <p14:creationId xmlns:p14="http://schemas.microsoft.com/office/powerpoint/2010/main" val="26896238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4C1DEA9-2DB3-4F1F-B68F-5712A7F1EE44}" type="slidenum">
              <a:rPr lang="en-US"/>
              <a:pPr/>
              <a:t>21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dirty="0" smtClean="0"/>
              <a:t>Toxicity </a:t>
            </a:r>
            <a:br>
              <a:rPr lang="en-US" sz="4000" dirty="0" smtClean="0"/>
            </a:br>
            <a:r>
              <a:rPr lang="en-US" sz="3600" dirty="0" smtClean="0">
                <a:solidFill>
                  <a:srgbClr val="FFFF00"/>
                </a:solidFill>
              </a:rPr>
              <a:t>Hand-Foot Skin Reaction</a:t>
            </a:r>
          </a:p>
        </p:txBody>
      </p:sp>
      <p:sp>
        <p:nvSpPr>
          <p:cNvPr id="55300" name="Content Placeholder 2"/>
          <p:cNvSpPr>
            <a:spLocks noGrp="1"/>
          </p:cNvSpPr>
          <p:nvPr>
            <p:ph idx="4294967295"/>
          </p:nvPr>
        </p:nvSpPr>
        <p:spPr>
          <a:xfrm>
            <a:off x="228600" y="4419600"/>
            <a:ext cx="8686800" cy="1706563"/>
          </a:xfrm>
        </p:spPr>
        <p:txBody>
          <a:bodyPr/>
          <a:lstStyle/>
          <a:p>
            <a:pPr eaLnBrk="1" hangingPunct="1"/>
            <a:r>
              <a:rPr lang="en-US" smtClean="0"/>
              <a:t>More than 90% of patients experience skin reactions on multi-targeted TKI therapy</a:t>
            </a:r>
          </a:p>
          <a:p>
            <a:pPr lvl="1" eaLnBrk="1" hangingPunct="1"/>
            <a:r>
              <a:rPr lang="en-US" smtClean="0"/>
              <a:t>Hand-foot reaction reported as high as 60%</a:t>
            </a:r>
          </a:p>
        </p:txBody>
      </p:sp>
      <p:sp>
        <p:nvSpPr>
          <p:cNvPr id="55301" name="TextBox 3"/>
          <p:cNvSpPr txBox="1">
            <a:spLocks noChangeArrowheads="1"/>
          </p:cNvSpPr>
          <p:nvPr/>
        </p:nvSpPr>
        <p:spPr bwMode="auto">
          <a:xfrm>
            <a:off x="0" y="6324600"/>
            <a:ext cx="9144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 Yang CH, et al. </a:t>
            </a:r>
            <a:r>
              <a:rPr lang="en-US" i="1" dirty="0"/>
              <a:t>Br J of Dermatology. </a:t>
            </a:r>
            <a:r>
              <a:rPr lang="en-US" dirty="0"/>
              <a:t>2008:158(3):592-596. </a:t>
            </a:r>
          </a:p>
        </p:txBody>
      </p:sp>
      <p:pic>
        <p:nvPicPr>
          <p:cNvPr id="55302" name="Picture 5"/>
          <p:cNvPicPr>
            <a:picLocks noChangeAspect="1" noChangeArrowheads="1"/>
          </p:cNvPicPr>
          <p:nvPr/>
        </p:nvPicPr>
        <p:blipFill>
          <a:blip r:embed="rId3"/>
          <a:srcRect l="3999" t="3656" r="45000" b="4950"/>
          <a:stretch>
            <a:fillRect/>
          </a:stretch>
        </p:blipFill>
        <p:spPr bwMode="auto">
          <a:xfrm>
            <a:off x="4419600" y="1905000"/>
            <a:ext cx="3886200" cy="21336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pic>
        <p:nvPicPr>
          <p:cNvPr id="55303" name="Picture 6"/>
          <p:cNvPicPr>
            <a:picLocks noChangeAspect="1" noChangeArrowheads="1"/>
          </p:cNvPicPr>
          <p:nvPr/>
        </p:nvPicPr>
        <p:blipFill>
          <a:blip r:embed="rId3"/>
          <a:srcRect l="60001" t="7312" r="1999" b="4950"/>
          <a:stretch>
            <a:fillRect/>
          </a:stretch>
        </p:blipFill>
        <p:spPr bwMode="auto">
          <a:xfrm>
            <a:off x="914400" y="1981200"/>
            <a:ext cx="3048000" cy="1981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sp>
        <p:nvSpPr>
          <p:cNvPr id="55304" name="Rectangle 7"/>
          <p:cNvSpPr>
            <a:spLocks noChangeArrowheads="1"/>
          </p:cNvSpPr>
          <p:nvPr/>
        </p:nvSpPr>
        <p:spPr bwMode="auto">
          <a:xfrm>
            <a:off x="838200" y="1905000"/>
            <a:ext cx="3200400" cy="2133600"/>
          </a:xfrm>
          <a:prstGeom prst="rect">
            <a:avLst/>
          </a:prstGeom>
          <a:noFill/>
          <a:ln w="38100">
            <a:solidFill>
              <a:srgbClr val="3366FF"/>
            </a:solidFill>
            <a:miter lim="800000"/>
            <a:headEnd/>
            <a:tailEnd/>
          </a:ln>
          <a:effectLst>
            <a:prstShdw prst="shdw17" dist="17961" dir="2700000">
              <a:srgbClr val="1F3D99"/>
            </a:prstShdw>
          </a:effec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5305" name="Rectangle 8"/>
          <p:cNvSpPr>
            <a:spLocks noChangeArrowheads="1"/>
          </p:cNvSpPr>
          <p:nvPr/>
        </p:nvSpPr>
        <p:spPr bwMode="auto">
          <a:xfrm>
            <a:off x="4343400" y="1905000"/>
            <a:ext cx="4038600" cy="2133600"/>
          </a:xfrm>
          <a:prstGeom prst="rect">
            <a:avLst/>
          </a:prstGeom>
          <a:noFill/>
          <a:ln w="38100">
            <a:solidFill>
              <a:srgbClr val="3366FF"/>
            </a:solidFill>
            <a:miter lim="800000"/>
            <a:headEnd/>
            <a:tailEnd/>
          </a:ln>
          <a:effectLst>
            <a:prstShdw prst="shdw17" dist="17961" dir="2700000">
              <a:srgbClr val="1F3D99"/>
            </a:prstShdw>
          </a:effectLst>
        </p:spPr>
        <p:txBody>
          <a:bodyPr wrap="none" anchor="ctr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514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52600"/>
            <a:ext cx="8382000" cy="2286000"/>
          </a:xfrm>
        </p:spPr>
        <p:txBody>
          <a:bodyPr/>
          <a:lstStyle/>
          <a:p>
            <a:pPr eaLnBrk="1" hangingPunct="1"/>
            <a:r>
              <a:rPr lang="en-US" sz="2800" smtClean="0"/>
              <a:t>Primary endpoint: Not specified</a:t>
            </a:r>
          </a:p>
          <a:p>
            <a:pPr eaLnBrk="1" hangingPunct="1"/>
            <a:r>
              <a:rPr lang="en-US" sz="2800" smtClean="0"/>
              <a:t>Overall endpoints:  OS, TTP time to symptomatic progression, disease control rate, and safety</a:t>
            </a:r>
          </a:p>
          <a:p>
            <a:pPr lvl="1" eaLnBrk="1" hangingPunct="1"/>
            <a:endParaRPr lang="en-US" sz="2400" smtClean="0"/>
          </a:p>
        </p:txBody>
      </p:sp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6362700" y="4734340"/>
            <a:ext cx="2743200" cy="707886"/>
          </a:xfrm>
          <a:prstGeom prst="rect">
            <a:avLst/>
          </a:prstGeom>
          <a:noFill/>
          <a:ln w="38100">
            <a:solidFill>
              <a:srgbClr val="3366FF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solidFill>
                  <a:srgbClr val="3366FF"/>
                </a:solidFill>
              </a:rPr>
              <a:t>Placebo PO   </a:t>
            </a:r>
            <a:r>
              <a:rPr lang="en-US" sz="2000" b="1" dirty="0" smtClean="0">
                <a:solidFill>
                  <a:srgbClr val="3366FF"/>
                </a:solidFill>
              </a:rPr>
              <a:t>BID                                                               n </a:t>
            </a:r>
            <a:r>
              <a:rPr lang="en-US" sz="2000" b="1" dirty="0">
                <a:solidFill>
                  <a:srgbClr val="3366FF"/>
                </a:solidFill>
              </a:rPr>
              <a:t>= 76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4152900" y="3589545"/>
            <a:ext cx="3581400" cy="679450"/>
          </a:xfrm>
          <a:prstGeom prst="rect">
            <a:avLst/>
          </a:prstGeom>
          <a:noFill/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>
                <a:solidFill>
                  <a:srgbClr val="FFFF00"/>
                </a:solidFill>
              </a:rPr>
              <a:t>Randomization                                       N = 226</a:t>
            </a:r>
          </a:p>
        </p:txBody>
      </p:sp>
      <p:sp>
        <p:nvSpPr>
          <p:cNvPr id="41990" name="Text Box 7"/>
          <p:cNvSpPr txBox="1">
            <a:spLocks noChangeArrowheads="1"/>
          </p:cNvSpPr>
          <p:nvPr/>
        </p:nvSpPr>
        <p:spPr bwMode="auto">
          <a:xfrm>
            <a:off x="2819401" y="4732683"/>
            <a:ext cx="3352799" cy="707886"/>
          </a:xfrm>
          <a:prstGeom prst="rect">
            <a:avLst/>
          </a:prstGeom>
          <a:noFill/>
          <a:ln w="38100">
            <a:solidFill>
              <a:srgbClr val="99FF33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solidFill>
                  <a:srgbClr val="99FF33"/>
                </a:solidFill>
              </a:rPr>
              <a:t>Sorafenib 400 mg PO BID                       </a:t>
            </a:r>
            <a:r>
              <a:rPr lang="en-US" sz="2000" b="1" dirty="0" smtClean="0">
                <a:solidFill>
                  <a:srgbClr val="99FF33"/>
                </a:solidFill>
              </a:rPr>
              <a:t>n </a:t>
            </a:r>
            <a:r>
              <a:rPr lang="en-US" sz="2000" b="1" dirty="0">
                <a:solidFill>
                  <a:srgbClr val="99FF33"/>
                </a:solidFill>
              </a:rPr>
              <a:t>= 150</a:t>
            </a:r>
          </a:p>
        </p:txBody>
      </p:sp>
      <p:sp>
        <p:nvSpPr>
          <p:cNvPr id="41991" name="Text Box 8"/>
          <p:cNvSpPr txBox="1">
            <a:spLocks noChangeArrowheads="1"/>
          </p:cNvSpPr>
          <p:nvPr/>
        </p:nvSpPr>
        <p:spPr bwMode="auto">
          <a:xfrm>
            <a:off x="304800" y="3345656"/>
            <a:ext cx="2362200" cy="2605088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dirty="0"/>
              <a:t>Advanced HCC</a:t>
            </a:r>
          </a:p>
          <a:p>
            <a:pPr algn="ctr">
              <a:spcBef>
                <a:spcPct val="50000"/>
              </a:spcBef>
            </a:pPr>
            <a:r>
              <a:rPr lang="en-US" sz="1800" b="1" dirty="0"/>
              <a:t>ECOG PS 0 - 2</a:t>
            </a:r>
          </a:p>
          <a:p>
            <a:pPr algn="ctr">
              <a:spcBef>
                <a:spcPct val="50000"/>
              </a:spcBef>
            </a:pPr>
            <a:r>
              <a:rPr lang="en-US" sz="1800" b="1" dirty="0"/>
              <a:t>Child-Pugh Class A</a:t>
            </a:r>
          </a:p>
          <a:p>
            <a:pPr algn="ctr">
              <a:spcBef>
                <a:spcPct val="50000"/>
              </a:spcBef>
            </a:pPr>
            <a:r>
              <a:rPr lang="en-US" sz="1800" b="1" dirty="0"/>
              <a:t>No prior to systemic therapy</a:t>
            </a:r>
          </a:p>
          <a:p>
            <a:pPr algn="ctr">
              <a:spcBef>
                <a:spcPct val="50000"/>
              </a:spcBef>
            </a:pPr>
            <a:r>
              <a:rPr lang="en-US" sz="1800" b="1" dirty="0"/>
              <a:t>Life expectancy </a:t>
            </a:r>
            <a:r>
              <a:rPr lang="en-US" sz="1800" b="1" u="sng" dirty="0"/>
              <a:t>&gt;</a:t>
            </a:r>
            <a:r>
              <a:rPr lang="en-US" sz="1800" b="1" dirty="0"/>
              <a:t> 12 weeks</a:t>
            </a:r>
          </a:p>
        </p:txBody>
      </p:sp>
      <p:sp>
        <p:nvSpPr>
          <p:cNvPr id="41992" name="Line 9"/>
          <p:cNvSpPr>
            <a:spLocks noChangeShapeType="1"/>
          </p:cNvSpPr>
          <p:nvPr/>
        </p:nvSpPr>
        <p:spPr bwMode="auto">
          <a:xfrm flipH="1">
            <a:off x="5486400" y="4648200"/>
            <a:ext cx="457200" cy="762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993" name="Line 10"/>
          <p:cNvSpPr>
            <a:spLocks noChangeShapeType="1"/>
          </p:cNvSpPr>
          <p:nvPr/>
        </p:nvSpPr>
        <p:spPr bwMode="auto">
          <a:xfrm>
            <a:off x="5943600" y="4648200"/>
            <a:ext cx="457200" cy="762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09259" name="Rectangle 11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smtClean="0"/>
              <a:t>Phase III: Sorafenib vs Placebo in Asian Patients with Advanced HCC</a:t>
            </a: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4648200" y="6096000"/>
            <a:ext cx="3694986" cy="30777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r>
              <a:rPr lang="en-US" sz="1400" dirty="0"/>
              <a:t>Cheng A, et al.  </a:t>
            </a:r>
            <a:r>
              <a:rPr lang="en-US" sz="1400" i="1" dirty="0" smtClean="0"/>
              <a:t>Lancet </a:t>
            </a:r>
            <a:r>
              <a:rPr lang="en-US" sz="1400" i="1" dirty="0" err="1" smtClean="0"/>
              <a:t>Oncol</a:t>
            </a:r>
            <a:r>
              <a:rPr lang="en-US" sz="1400" i="1" dirty="0" smtClean="0"/>
              <a:t>. 2009:10(1):25-34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674513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Freeform 5"/>
          <p:cNvSpPr>
            <a:spLocks/>
          </p:cNvSpPr>
          <p:nvPr/>
        </p:nvSpPr>
        <p:spPr bwMode="auto">
          <a:xfrm>
            <a:off x="1006475" y="1579563"/>
            <a:ext cx="6657975" cy="1587"/>
          </a:xfrm>
          <a:custGeom>
            <a:avLst/>
            <a:gdLst>
              <a:gd name="T0" fmla="*/ 0 w 4194"/>
              <a:gd name="T1" fmla="*/ 0 h 1588"/>
              <a:gd name="T2" fmla="*/ 4194 w 4194"/>
              <a:gd name="T3" fmla="*/ 0 h 1588"/>
              <a:gd name="T4" fmla="*/ 0 w 4194"/>
              <a:gd name="T5" fmla="*/ 0 h 1588"/>
              <a:gd name="T6" fmla="*/ 0 60000 65536"/>
              <a:gd name="T7" fmla="*/ 0 60000 65536"/>
              <a:gd name="T8" fmla="*/ 0 60000 65536"/>
              <a:gd name="T9" fmla="*/ 0 w 4194"/>
              <a:gd name="T10" fmla="*/ 0 h 1588"/>
              <a:gd name="T11" fmla="*/ 4194 w 4194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194" h="1588">
                <a:moveTo>
                  <a:pt x="0" y="0"/>
                </a:moveTo>
                <a:lnTo>
                  <a:pt x="4194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4195" name="Line 6"/>
          <p:cNvSpPr>
            <a:spLocks noChangeShapeType="1"/>
          </p:cNvSpPr>
          <p:nvPr/>
        </p:nvSpPr>
        <p:spPr bwMode="auto">
          <a:xfrm>
            <a:off x="1006475" y="1579563"/>
            <a:ext cx="6657975" cy="1587"/>
          </a:xfrm>
          <a:prstGeom prst="line">
            <a:avLst/>
          </a:prstGeom>
          <a:noFill/>
          <a:ln w="7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4196" name="Rectangle 9"/>
          <p:cNvSpPr>
            <a:spLocks noChangeArrowheads="1"/>
          </p:cNvSpPr>
          <p:nvPr/>
        </p:nvSpPr>
        <p:spPr bwMode="auto">
          <a:xfrm>
            <a:off x="1819275" y="4721225"/>
            <a:ext cx="1609725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FFF200"/>
                </a:solidFill>
              </a:rPr>
              <a:t>HR (S/P): 0.68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4197" name="Rectangle 10"/>
          <p:cNvSpPr>
            <a:spLocks noChangeArrowheads="1"/>
          </p:cNvSpPr>
          <p:nvPr/>
        </p:nvSpPr>
        <p:spPr bwMode="auto">
          <a:xfrm>
            <a:off x="1819275" y="4994275"/>
            <a:ext cx="1955800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>
                <a:solidFill>
                  <a:srgbClr val="FFF200"/>
                </a:solidFill>
              </a:rPr>
              <a:t>95% CI: 0.50-0.93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4198" name="Rectangle 11"/>
          <p:cNvSpPr>
            <a:spLocks noChangeArrowheads="1"/>
          </p:cNvSpPr>
          <p:nvPr/>
        </p:nvSpPr>
        <p:spPr bwMode="auto">
          <a:xfrm>
            <a:off x="1819275" y="5270500"/>
            <a:ext cx="9842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800" b="1" i="1">
                <a:solidFill>
                  <a:srgbClr val="FFF200"/>
                </a:solidFill>
              </a:rPr>
              <a:t>P</a:t>
            </a:r>
            <a:r>
              <a:rPr lang="en-US" sz="1800" b="1">
                <a:solidFill>
                  <a:srgbClr val="FFF200"/>
                </a:solidFill>
              </a:rPr>
              <a:t> = 0.014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4199" name="Rectangle 12"/>
          <p:cNvSpPr>
            <a:spLocks noChangeArrowheads="1"/>
          </p:cNvSpPr>
          <p:nvPr/>
        </p:nvSpPr>
        <p:spPr bwMode="auto">
          <a:xfrm rot="-5400000">
            <a:off x="-317500" y="3592513"/>
            <a:ext cx="2120900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FFFFFF"/>
                </a:solidFill>
              </a:rPr>
              <a:t>Survival Probability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4200" name="Rectangle 13"/>
          <p:cNvSpPr>
            <a:spLocks noChangeArrowheads="1"/>
          </p:cNvSpPr>
          <p:nvPr/>
        </p:nvSpPr>
        <p:spPr bwMode="auto">
          <a:xfrm>
            <a:off x="5559425" y="2020888"/>
            <a:ext cx="1100138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4982C3"/>
                </a:solidFill>
              </a:rPr>
              <a:t>Sorafenib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4201" name="Rectangle 14"/>
          <p:cNvSpPr>
            <a:spLocks noChangeArrowheads="1"/>
          </p:cNvSpPr>
          <p:nvPr/>
        </p:nvSpPr>
        <p:spPr bwMode="auto">
          <a:xfrm>
            <a:off x="5559425" y="2271713"/>
            <a:ext cx="1995488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4982C3"/>
                </a:solidFill>
              </a:rPr>
              <a:t>Median: 6.5 weeks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4202" name="Rectangle 15"/>
          <p:cNvSpPr>
            <a:spLocks noChangeArrowheads="1"/>
          </p:cNvSpPr>
          <p:nvPr/>
        </p:nvSpPr>
        <p:spPr bwMode="auto">
          <a:xfrm>
            <a:off x="5559425" y="2520950"/>
            <a:ext cx="1758950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4982C3"/>
                </a:solidFill>
              </a:rPr>
              <a:t>(95% CI; 5.6-7.6)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4203" name="Rectangle 16"/>
          <p:cNvSpPr>
            <a:spLocks noChangeArrowheads="1"/>
          </p:cNvSpPr>
          <p:nvPr/>
        </p:nvSpPr>
        <p:spPr bwMode="auto">
          <a:xfrm>
            <a:off x="5559425" y="2997200"/>
            <a:ext cx="931863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FFFFFF"/>
                </a:solidFill>
              </a:rPr>
              <a:t>Placebo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4204" name="Rectangle 17"/>
          <p:cNvSpPr>
            <a:spLocks noChangeArrowheads="1"/>
          </p:cNvSpPr>
          <p:nvPr/>
        </p:nvSpPr>
        <p:spPr bwMode="auto">
          <a:xfrm>
            <a:off x="5559425" y="3246438"/>
            <a:ext cx="1995488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FFFFFF"/>
                </a:solidFill>
              </a:rPr>
              <a:t>Median: 4.2 weeks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4205" name="Rectangle 18"/>
          <p:cNvSpPr>
            <a:spLocks noChangeArrowheads="1"/>
          </p:cNvSpPr>
          <p:nvPr/>
        </p:nvSpPr>
        <p:spPr bwMode="auto">
          <a:xfrm>
            <a:off x="5559425" y="3495675"/>
            <a:ext cx="1758950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olidFill>
                  <a:srgbClr val="FFFFFF"/>
                </a:solidFill>
              </a:rPr>
              <a:t>(95% CI; 3.7-5.5)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4206" name="Rectangle 19"/>
          <p:cNvSpPr>
            <a:spLocks noChangeArrowheads="1"/>
          </p:cNvSpPr>
          <p:nvPr/>
        </p:nvSpPr>
        <p:spPr bwMode="auto">
          <a:xfrm>
            <a:off x="1100138" y="1889125"/>
            <a:ext cx="463550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FFFFFF"/>
                </a:solidFill>
              </a:rPr>
              <a:t>1.00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4207" name="Freeform 20"/>
          <p:cNvSpPr>
            <a:spLocks/>
          </p:cNvSpPr>
          <p:nvPr/>
        </p:nvSpPr>
        <p:spPr bwMode="auto">
          <a:xfrm>
            <a:off x="1503363" y="1978025"/>
            <a:ext cx="6756400" cy="3721100"/>
          </a:xfrm>
          <a:custGeom>
            <a:avLst/>
            <a:gdLst>
              <a:gd name="T0" fmla="*/ 4256 w 4256"/>
              <a:gd name="T1" fmla="*/ 2344 h 2344"/>
              <a:gd name="T2" fmla="*/ 64 w 4256"/>
              <a:gd name="T3" fmla="*/ 2344 h 2344"/>
              <a:gd name="T4" fmla="*/ 65 w 4256"/>
              <a:gd name="T5" fmla="*/ 0 h 2344"/>
              <a:gd name="T6" fmla="*/ 0 w 4256"/>
              <a:gd name="T7" fmla="*/ 0 h 2344"/>
              <a:gd name="T8" fmla="*/ 0 60000 65536"/>
              <a:gd name="T9" fmla="*/ 0 60000 65536"/>
              <a:gd name="T10" fmla="*/ 0 60000 65536"/>
              <a:gd name="T11" fmla="*/ 0 60000 65536"/>
              <a:gd name="T12" fmla="*/ 0 w 4256"/>
              <a:gd name="T13" fmla="*/ 0 h 2344"/>
              <a:gd name="T14" fmla="*/ 4256 w 4256"/>
              <a:gd name="T15" fmla="*/ 2344 h 234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256" h="2344">
                <a:moveTo>
                  <a:pt x="4256" y="2344"/>
                </a:moveTo>
                <a:lnTo>
                  <a:pt x="64" y="2344"/>
                </a:lnTo>
                <a:lnTo>
                  <a:pt x="65" y="0"/>
                </a:lnTo>
                <a:lnTo>
                  <a:pt x="0" y="0"/>
                </a:lnTo>
              </a:path>
            </a:pathLst>
          </a:custGeom>
          <a:noFill/>
          <a:ln w="13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4208" name="Rectangle 21"/>
          <p:cNvSpPr>
            <a:spLocks noChangeArrowheads="1"/>
          </p:cNvSpPr>
          <p:nvPr/>
        </p:nvSpPr>
        <p:spPr bwMode="auto">
          <a:xfrm>
            <a:off x="1100138" y="2827338"/>
            <a:ext cx="463550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FFFFFF"/>
                </a:solidFill>
              </a:rPr>
              <a:t>0.75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4209" name="Freeform 22"/>
          <p:cNvSpPr>
            <a:spLocks/>
          </p:cNvSpPr>
          <p:nvPr/>
        </p:nvSpPr>
        <p:spPr bwMode="auto">
          <a:xfrm>
            <a:off x="1503363" y="2913063"/>
            <a:ext cx="103187" cy="1587"/>
          </a:xfrm>
          <a:custGeom>
            <a:avLst/>
            <a:gdLst>
              <a:gd name="T0" fmla="*/ 0 w 65"/>
              <a:gd name="T1" fmla="*/ 0 h 1588"/>
              <a:gd name="T2" fmla="*/ 65 w 65"/>
              <a:gd name="T3" fmla="*/ 0 h 1588"/>
              <a:gd name="T4" fmla="*/ 0 w 65"/>
              <a:gd name="T5" fmla="*/ 0 h 1588"/>
              <a:gd name="T6" fmla="*/ 0 60000 65536"/>
              <a:gd name="T7" fmla="*/ 0 60000 65536"/>
              <a:gd name="T8" fmla="*/ 0 60000 65536"/>
              <a:gd name="T9" fmla="*/ 0 w 65"/>
              <a:gd name="T10" fmla="*/ 0 h 1588"/>
              <a:gd name="T11" fmla="*/ 65 w 65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5" h="1588">
                <a:moveTo>
                  <a:pt x="0" y="0"/>
                </a:moveTo>
                <a:lnTo>
                  <a:pt x="65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4210" name="Line 23"/>
          <p:cNvSpPr>
            <a:spLocks noChangeShapeType="1"/>
          </p:cNvSpPr>
          <p:nvPr/>
        </p:nvSpPr>
        <p:spPr bwMode="auto">
          <a:xfrm>
            <a:off x="1503363" y="2913063"/>
            <a:ext cx="103187" cy="1587"/>
          </a:xfrm>
          <a:prstGeom prst="line">
            <a:avLst/>
          </a:prstGeom>
          <a:noFill/>
          <a:ln w="13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4211" name="Rectangle 24"/>
          <p:cNvSpPr>
            <a:spLocks noChangeArrowheads="1"/>
          </p:cNvSpPr>
          <p:nvPr/>
        </p:nvSpPr>
        <p:spPr bwMode="auto">
          <a:xfrm>
            <a:off x="1100138" y="3763963"/>
            <a:ext cx="463550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FFFFFF"/>
                </a:solidFill>
              </a:rPr>
              <a:t>0.50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4212" name="Freeform 25"/>
          <p:cNvSpPr>
            <a:spLocks/>
          </p:cNvSpPr>
          <p:nvPr/>
        </p:nvSpPr>
        <p:spPr bwMode="auto">
          <a:xfrm>
            <a:off x="1503363" y="3852863"/>
            <a:ext cx="103187" cy="1587"/>
          </a:xfrm>
          <a:custGeom>
            <a:avLst/>
            <a:gdLst>
              <a:gd name="T0" fmla="*/ 0 w 65"/>
              <a:gd name="T1" fmla="*/ 0 h 1588"/>
              <a:gd name="T2" fmla="*/ 65 w 65"/>
              <a:gd name="T3" fmla="*/ 0 h 1588"/>
              <a:gd name="T4" fmla="*/ 0 w 65"/>
              <a:gd name="T5" fmla="*/ 0 h 1588"/>
              <a:gd name="T6" fmla="*/ 0 60000 65536"/>
              <a:gd name="T7" fmla="*/ 0 60000 65536"/>
              <a:gd name="T8" fmla="*/ 0 60000 65536"/>
              <a:gd name="T9" fmla="*/ 0 w 65"/>
              <a:gd name="T10" fmla="*/ 0 h 1588"/>
              <a:gd name="T11" fmla="*/ 65 w 65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5" h="1588">
                <a:moveTo>
                  <a:pt x="0" y="0"/>
                </a:moveTo>
                <a:lnTo>
                  <a:pt x="65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4213" name="Line 26"/>
          <p:cNvSpPr>
            <a:spLocks noChangeShapeType="1"/>
          </p:cNvSpPr>
          <p:nvPr/>
        </p:nvSpPr>
        <p:spPr bwMode="auto">
          <a:xfrm>
            <a:off x="1503363" y="3852863"/>
            <a:ext cx="103187" cy="1587"/>
          </a:xfrm>
          <a:prstGeom prst="line">
            <a:avLst/>
          </a:prstGeom>
          <a:noFill/>
          <a:ln w="13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4214" name="Rectangle 27"/>
          <p:cNvSpPr>
            <a:spLocks noChangeArrowheads="1"/>
          </p:cNvSpPr>
          <p:nvPr/>
        </p:nvSpPr>
        <p:spPr bwMode="auto">
          <a:xfrm>
            <a:off x="1100138" y="4700588"/>
            <a:ext cx="463550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FFFFFF"/>
                </a:solidFill>
              </a:rPr>
              <a:t>0.25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4215" name="Freeform 28"/>
          <p:cNvSpPr>
            <a:spLocks/>
          </p:cNvSpPr>
          <p:nvPr/>
        </p:nvSpPr>
        <p:spPr bwMode="auto">
          <a:xfrm>
            <a:off x="1503363" y="4789488"/>
            <a:ext cx="103187" cy="1587"/>
          </a:xfrm>
          <a:custGeom>
            <a:avLst/>
            <a:gdLst>
              <a:gd name="T0" fmla="*/ 0 w 65"/>
              <a:gd name="T1" fmla="*/ 0 h 1588"/>
              <a:gd name="T2" fmla="*/ 65 w 65"/>
              <a:gd name="T3" fmla="*/ 0 h 1588"/>
              <a:gd name="T4" fmla="*/ 0 w 65"/>
              <a:gd name="T5" fmla="*/ 0 h 1588"/>
              <a:gd name="T6" fmla="*/ 0 60000 65536"/>
              <a:gd name="T7" fmla="*/ 0 60000 65536"/>
              <a:gd name="T8" fmla="*/ 0 60000 65536"/>
              <a:gd name="T9" fmla="*/ 0 w 65"/>
              <a:gd name="T10" fmla="*/ 0 h 1588"/>
              <a:gd name="T11" fmla="*/ 65 w 65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5" h="1588">
                <a:moveTo>
                  <a:pt x="0" y="0"/>
                </a:moveTo>
                <a:lnTo>
                  <a:pt x="65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4216" name="Line 29"/>
          <p:cNvSpPr>
            <a:spLocks noChangeShapeType="1"/>
          </p:cNvSpPr>
          <p:nvPr/>
        </p:nvSpPr>
        <p:spPr bwMode="auto">
          <a:xfrm>
            <a:off x="1503363" y="4789488"/>
            <a:ext cx="103187" cy="1587"/>
          </a:xfrm>
          <a:prstGeom prst="line">
            <a:avLst/>
          </a:prstGeom>
          <a:noFill/>
          <a:ln w="13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4217" name="Rectangle 30"/>
          <p:cNvSpPr>
            <a:spLocks noChangeArrowheads="1"/>
          </p:cNvSpPr>
          <p:nvPr/>
        </p:nvSpPr>
        <p:spPr bwMode="auto">
          <a:xfrm>
            <a:off x="1346200" y="5608638"/>
            <a:ext cx="198438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FFFFFF"/>
                </a:solidFill>
              </a:rPr>
              <a:t>0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4218" name="Freeform 31"/>
          <p:cNvSpPr>
            <a:spLocks/>
          </p:cNvSpPr>
          <p:nvPr/>
        </p:nvSpPr>
        <p:spPr bwMode="auto">
          <a:xfrm>
            <a:off x="1503363" y="5695950"/>
            <a:ext cx="103187" cy="1588"/>
          </a:xfrm>
          <a:custGeom>
            <a:avLst/>
            <a:gdLst>
              <a:gd name="T0" fmla="*/ 0 w 65"/>
              <a:gd name="T1" fmla="*/ 0 h 1588"/>
              <a:gd name="T2" fmla="*/ 65 w 65"/>
              <a:gd name="T3" fmla="*/ 0 h 1588"/>
              <a:gd name="T4" fmla="*/ 0 w 65"/>
              <a:gd name="T5" fmla="*/ 0 h 1588"/>
              <a:gd name="T6" fmla="*/ 0 60000 65536"/>
              <a:gd name="T7" fmla="*/ 0 60000 65536"/>
              <a:gd name="T8" fmla="*/ 0 60000 65536"/>
              <a:gd name="T9" fmla="*/ 0 w 65"/>
              <a:gd name="T10" fmla="*/ 0 h 1588"/>
              <a:gd name="T11" fmla="*/ 65 w 65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5" h="1588">
                <a:moveTo>
                  <a:pt x="0" y="0"/>
                </a:moveTo>
                <a:lnTo>
                  <a:pt x="65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4219" name="Line 32"/>
          <p:cNvSpPr>
            <a:spLocks noChangeShapeType="1"/>
          </p:cNvSpPr>
          <p:nvPr/>
        </p:nvSpPr>
        <p:spPr bwMode="auto">
          <a:xfrm>
            <a:off x="1503363" y="5695950"/>
            <a:ext cx="103187" cy="1588"/>
          </a:xfrm>
          <a:prstGeom prst="line">
            <a:avLst/>
          </a:prstGeom>
          <a:noFill/>
          <a:ln w="13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4220" name="Line 33"/>
          <p:cNvSpPr>
            <a:spLocks noChangeShapeType="1"/>
          </p:cNvSpPr>
          <p:nvPr/>
        </p:nvSpPr>
        <p:spPr bwMode="auto">
          <a:xfrm>
            <a:off x="8813800" y="4183063"/>
            <a:ext cx="1588" cy="1587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4221" name="Line 34"/>
          <p:cNvSpPr>
            <a:spLocks noChangeShapeType="1"/>
          </p:cNvSpPr>
          <p:nvPr/>
        </p:nvSpPr>
        <p:spPr bwMode="auto">
          <a:xfrm>
            <a:off x="8813800" y="4183063"/>
            <a:ext cx="1588" cy="1587"/>
          </a:xfrm>
          <a:prstGeom prst="line">
            <a:avLst/>
          </a:prstGeom>
          <a:noFill/>
          <a:ln w="7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4222" name="Rectangle 35"/>
          <p:cNvSpPr>
            <a:spLocks noChangeArrowheads="1"/>
          </p:cNvSpPr>
          <p:nvPr/>
        </p:nvSpPr>
        <p:spPr bwMode="auto">
          <a:xfrm>
            <a:off x="1593850" y="5781675"/>
            <a:ext cx="198438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FFFFFF"/>
                </a:solidFill>
              </a:rPr>
              <a:t>0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4223" name="Line 36"/>
          <p:cNvSpPr>
            <a:spLocks noChangeShapeType="1"/>
          </p:cNvSpPr>
          <p:nvPr/>
        </p:nvSpPr>
        <p:spPr bwMode="auto">
          <a:xfrm>
            <a:off x="1643063" y="5702300"/>
            <a:ext cx="1587" cy="69850"/>
          </a:xfrm>
          <a:prstGeom prst="line">
            <a:avLst/>
          </a:prstGeom>
          <a:noFill/>
          <a:ln w="13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4224" name="Rectangle 37"/>
          <p:cNvSpPr>
            <a:spLocks noChangeArrowheads="1"/>
          </p:cNvSpPr>
          <p:nvPr/>
        </p:nvSpPr>
        <p:spPr bwMode="auto">
          <a:xfrm>
            <a:off x="2173288" y="5781675"/>
            <a:ext cx="198437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FFFFFF"/>
                </a:solidFill>
              </a:rPr>
              <a:t>2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4225" name="Line 38"/>
          <p:cNvSpPr>
            <a:spLocks noChangeShapeType="1"/>
          </p:cNvSpPr>
          <p:nvPr/>
        </p:nvSpPr>
        <p:spPr bwMode="auto">
          <a:xfrm>
            <a:off x="2222500" y="5702300"/>
            <a:ext cx="1588" cy="69850"/>
          </a:xfrm>
          <a:prstGeom prst="line">
            <a:avLst/>
          </a:prstGeom>
          <a:noFill/>
          <a:ln w="13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4226" name="Rectangle 39"/>
          <p:cNvSpPr>
            <a:spLocks noChangeArrowheads="1"/>
          </p:cNvSpPr>
          <p:nvPr/>
        </p:nvSpPr>
        <p:spPr bwMode="auto">
          <a:xfrm>
            <a:off x="2754313" y="5781675"/>
            <a:ext cx="198437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FFFFFF"/>
                </a:solidFill>
              </a:rPr>
              <a:t>4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4227" name="Line 40"/>
          <p:cNvSpPr>
            <a:spLocks noChangeShapeType="1"/>
          </p:cNvSpPr>
          <p:nvPr/>
        </p:nvSpPr>
        <p:spPr bwMode="auto">
          <a:xfrm>
            <a:off x="2800350" y="5702300"/>
            <a:ext cx="1588" cy="69850"/>
          </a:xfrm>
          <a:prstGeom prst="line">
            <a:avLst/>
          </a:prstGeom>
          <a:noFill/>
          <a:ln w="13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4228" name="Rectangle 41"/>
          <p:cNvSpPr>
            <a:spLocks noChangeArrowheads="1"/>
          </p:cNvSpPr>
          <p:nvPr/>
        </p:nvSpPr>
        <p:spPr bwMode="auto">
          <a:xfrm>
            <a:off x="3330575" y="5781675"/>
            <a:ext cx="198438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FFFFFF"/>
                </a:solidFill>
              </a:rPr>
              <a:t>6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4229" name="Line 42"/>
          <p:cNvSpPr>
            <a:spLocks noChangeShapeType="1"/>
          </p:cNvSpPr>
          <p:nvPr/>
        </p:nvSpPr>
        <p:spPr bwMode="auto">
          <a:xfrm>
            <a:off x="3379788" y="5702300"/>
            <a:ext cx="1587" cy="69850"/>
          </a:xfrm>
          <a:prstGeom prst="line">
            <a:avLst/>
          </a:prstGeom>
          <a:noFill/>
          <a:ln w="13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4230" name="Rectangle 43"/>
          <p:cNvSpPr>
            <a:spLocks noChangeArrowheads="1"/>
          </p:cNvSpPr>
          <p:nvPr/>
        </p:nvSpPr>
        <p:spPr bwMode="auto">
          <a:xfrm>
            <a:off x="3911600" y="5781675"/>
            <a:ext cx="198438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FFFFFF"/>
                </a:solidFill>
              </a:rPr>
              <a:t>8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4231" name="Line 44"/>
          <p:cNvSpPr>
            <a:spLocks noChangeShapeType="1"/>
          </p:cNvSpPr>
          <p:nvPr/>
        </p:nvSpPr>
        <p:spPr bwMode="auto">
          <a:xfrm>
            <a:off x="3960813" y="5702300"/>
            <a:ext cx="1587" cy="69850"/>
          </a:xfrm>
          <a:prstGeom prst="line">
            <a:avLst/>
          </a:prstGeom>
          <a:noFill/>
          <a:ln w="13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4232" name="Rectangle 45"/>
          <p:cNvSpPr>
            <a:spLocks noChangeArrowheads="1"/>
          </p:cNvSpPr>
          <p:nvPr/>
        </p:nvSpPr>
        <p:spPr bwMode="auto">
          <a:xfrm>
            <a:off x="4438650" y="5781675"/>
            <a:ext cx="304800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FFFFFF"/>
                </a:solidFill>
              </a:rPr>
              <a:t>10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4233" name="Line 46"/>
          <p:cNvSpPr>
            <a:spLocks noChangeShapeType="1"/>
          </p:cNvSpPr>
          <p:nvPr/>
        </p:nvSpPr>
        <p:spPr bwMode="auto">
          <a:xfrm>
            <a:off x="4538663" y="5702300"/>
            <a:ext cx="1587" cy="69850"/>
          </a:xfrm>
          <a:prstGeom prst="line">
            <a:avLst/>
          </a:prstGeom>
          <a:noFill/>
          <a:ln w="13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4234" name="Rectangle 47"/>
          <p:cNvSpPr>
            <a:spLocks noChangeArrowheads="1"/>
          </p:cNvSpPr>
          <p:nvPr/>
        </p:nvSpPr>
        <p:spPr bwMode="auto">
          <a:xfrm>
            <a:off x="5019675" y="5781675"/>
            <a:ext cx="304800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FFFFFF"/>
                </a:solidFill>
              </a:rPr>
              <a:t>12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4235" name="Line 48"/>
          <p:cNvSpPr>
            <a:spLocks noChangeShapeType="1"/>
          </p:cNvSpPr>
          <p:nvPr/>
        </p:nvSpPr>
        <p:spPr bwMode="auto">
          <a:xfrm>
            <a:off x="5118100" y="5702300"/>
            <a:ext cx="1588" cy="69850"/>
          </a:xfrm>
          <a:prstGeom prst="line">
            <a:avLst/>
          </a:prstGeom>
          <a:noFill/>
          <a:ln w="13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4236" name="Rectangle 49"/>
          <p:cNvSpPr>
            <a:spLocks noChangeArrowheads="1"/>
          </p:cNvSpPr>
          <p:nvPr/>
        </p:nvSpPr>
        <p:spPr bwMode="auto">
          <a:xfrm>
            <a:off x="5595938" y="5781675"/>
            <a:ext cx="304800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FFFFFF"/>
                </a:solidFill>
              </a:rPr>
              <a:t>14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4237" name="Line 50"/>
          <p:cNvSpPr>
            <a:spLocks noChangeShapeType="1"/>
          </p:cNvSpPr>
          <p:nvPr/>
        </p:nvSpPr>
        <p:spPr bwMode="auto">
          <a:xfrm>
            <a:off x="5697538" y="5702300"/>
            <a:ext cx="1587" cy="69850"/>
          </a:xfrm>
          <a:prstGeom prst="line">
            <a:avLst/>
          </a:prstGeom>
          <a:noFill/>
          <a:ln w="13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4238" name="Rectangle 51"/>
          <p:cNvSpPr>
            <a:spLocks noChangeArrowheads="1"/>
          </p:cNvSpPr>
          <p:nvPr/>
        </p:nvSpPr>
        <p:spPr bwMode="auto">
          <a:xfrm>
            <a:off x="6176963" y="5781675"/>
            <a:ext cx="304800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FFFFFF"/>
                </a:solidFill>
              </a:rPr>
              <a:t>16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4239" name="Line 52"/>
          <p:cNvSpPr>
            <a:spLocks noChangeShapeType="1"/>
          </p:cNvSpPr>
          <p:nvPr/>
        </p:nvSpPr>
        <p:spPr bwMode="auto">
          <a:xfrm>
            <a:off x="6275388" y="5702300"/>
            <a:ext cx="1587" cy="69850"/>
          </a:xfrm>
          <a:prstGeom prst="line">
            <a:avLst/>
          </a:prstGeom>
          <a:noFill/>
          <a:ln w="13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4240" name="Rectangle 53"/>
          <p:cNvSpPr>
            <a:spLocks noChangeArrowheads="1"/>
          </p:cNvSpPr>
          <p:nvPr/>
        </p:nvSpPr>
        <p:spPr bwMode="auto">
          <a:xfrm>
            <a:off x="6756400" y="5781675"/>
            <a:ext cx="304800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FFFFFF"/>
                </a:solidFill>
              </a:rPr>
              <a:t>18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4241" name="Line 54"/>
          <p:cNvSpPr>
            <a:spLocks noChangeShapeType="1"/>
          </p:cNvSpPr>
          <p:nvPr/>
        </p:nvSpPr>
        <p:spPr bwMode="auto">
          <a:xfrm>
            <a:off x="6854825" y="5702300"/>
            <a:ext cx="1588" cy="69850"/>
          </a:xfrm>
          <a:prstGeom prst="line">
            <a:avLst/>
          </a:prstGeom>
          <a:noFill/>
          <a:ln w="13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4242" name="Rectangle 55"/>
          <p:cNvSpPr>
            <a:spLocks noChangeArrowheads="1"/>
          </p:cNvSpPr>
          <p:nvPr/>
        </p:nvSpPr>
        <p:spPr bwMode="auto">
          <a:xfrm>
            <a:off x="7334250" y="5781675"/>
            <a:ext cx="304800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FFFFFF"/>
                </a:solidFill>
              </a:rPr>
              <a:t>20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4243" name="Rectangle 56"/>
          <p:cNvSpPr>
            <a:spLocks noChangeArrowheads="1"/>
          </p:cNvSpPr>
          <p:nvPr/>
        </p:nvSpPr>
        <p:spPr bwMode="auto">
          <a:xfrm>
            <a:off x="0" y="5867400"/>
            <a:ext cx="116522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Patients at risk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264245" name="Rectangle 58"/>
          <p:cNvSpPr>
            <a:spLocks noChangeArrowheads="1"/>
          </p:cNvSpPr>
          <p:nvPr/>
        </p:nvSpPr>
        <p:spPr bwMode="auto">
          <a:xfrm>
            <a:off x="0" y="5943600"/>
            <a:ext cx="1035050" cy="1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4246" name="Rectangle 59"/>
          <p:cNvSpPr>
            <a:spLocks noChangeArrowheads="1"/>
          </p:cNvSpPr>
          <p:nvPr/>
        </p:nvSpPr>
        <p:spPr bwMode="auto">
          <a:xfrm>
            <a:off x="304800" y="6172200"/>
            <a:ext cx="8318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 dirty="0" err="1">
                <a:solidFill>
                  <a:srgbClr val="FFFFFF"/>
                </a:solidFill>
              </a:rPr>
              <a:t>Sorafenib</a:t>
            </a:r>
            <a:r>
              <a:rPr lang="en-US" b="1" dirty="0">
                <a:solidFill>
                  <a:srgbClr val="FFFFFF"/>
                </a:solidFill>
              </a:rPr>
              <a:t>: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264247" name="Rectangle 60"/>
          <p:cNvSpPr>
            <a:spLocks noChangeArrowheads="1"/>
          </p:cNvSpPr>
          <p:nvPr/>
        </p:nvSpPr>
        <p:spPr bwMode="auto">
          <a:xfrm>
            <a:off x="533400" y="6400800"/>
            <a:ext cx="7127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Placebo: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264248" name="Rectangle 61"/>
          <p:cNvSpPr>
            <a:spLocks noChangeArrowheads="1"/>
          </p:cNvSpPr>
          <p:nvPr/>
        </p:nvSpPr>
        <p:spPr bwMode="auto">
          <a:xfrm>
            <a:off x="1533525" y="6219825"/>
            <a:ext cx="3302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150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264249" name="Rectangle 62"/>
          <p:cNvSpPr>
            <a:spLocks noChangeArrowheads="1"/>
          </p:cNvSpPr>
          <p:nvPr/>
        </p:nvSpPr>
        <p:spPr bwMode="auto">
          <a:xfrm>
            <a:off x="1574800" y="6410325"/>
            <a:ext cx="2444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FFFFFF"/>
                </a:solidFill>
              </a:rPr>
              <a:t>76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4250" name="Rectangle 63"/>
          <p:cNvSpPr>
            <a:spLocks noChangeArrowheads="1"/>
          </p:cNvSpPr>
          <p:nvPr/>
        </p:nvSpPr>
        <p:spPr bwMode="auto">
          <a:xfrm>
            <a:off x="2100263" y="6219825"/>
            <a:ext cx="3302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FFFFFF"/>
                </a:solidFill>
              </a:rPr>
              <a:t>134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4251" name="Rectangle 64"/>
          <p:cNvSpPr>
            <a:spLocks noChangeArrowheads="1"/>
          </p:cNvSpPr>
          <p:nvPr/>
        </p:nvSpPr>
        <p:spPr bwMode="auto">
          <a:xfrm>
            <a:off x="2139950" y="6410325"/>
            <a:ext cx="2444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FFFFFF"/>
                </a:solidFill>
              </a:rPr>
              <a:t>62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4252" name="Rectangle 65"/>
          <p:cNvSpPr>
            <a:spLocks noChangeArrowheads="1"/>
          </p:cNvSpPr>
          <p:nvPr/>
        </p:nvSpPr>
        <p:spPr bwMode="auto">
          <a:xfrm>
            <a:off x="2665413" y="6219825"/>
            <a:ext cx="3302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FFFFFF"/>
                </a:solidFill>
              </a:rPr>
              <a:t>103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4253" name="Rectangle 66"/>
          <p:cNvSpPr>
            <a:spLocks noChangeArrowheads="1"/>
          </p:cNvSpPr>
          <p:nvPr/>
        </p:nvSpPr>
        <p:spPr bwMode="auto">
          <a:xfrm>
            <a:off x="2706688" y="6410325"/>
            <a:ext cx="2444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FFFFFF"/>
                </a:solidFill>
              </a:rPr>
              <a:t>41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4254" name="Rectangle 67"/>
          <p:cNvSpPr>
            <a:spLocks noChangeArrowheads="1"/>
          </p:cNvSpPr>
          <p:nvPr/>
        </p:nvSpPr>
        <p:spPr bwMode="auto">
          <a:xfrm>
            <a:off x="3273425" y="6219825"/>
            <a:ext cx="2444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FFFFFF"/>
                </a:solidFill>
              </a:rPr>
              <a:t>78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4255" name="Rectangle 68"/>
          <p:cNvSpPr>
            <a:spLocks noChangeArrowheads="1"/>
          </p:cNvSpPr>
          <p:nvPr/>
        </p:nvSpPr>
        <p:spPr bwMode="auto">
          <a:xfrm>
            <a:off x="3273425" y="6410325"/>
            <a:ext cx="2444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FFFFFF"/>
                </a:solidFill>
              </a:rPr>
              <a:t>26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4256" name="Rectangle 69"/>
          <p:cNvSpPr>
            <a:spLocks noChangeArrowheads="1"/>
          </p:cNvSpPr>
          <p:nvPr/>
        </p:nvSpPr>
        <p:spPr bwMode="auto">
          <a:xfrm>
            <a:off x="3859213" y="6219825"/>
            <a:ext cx="2444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FFFFFF"/>
                </a:solidFill>
              </a:rPr>
              <a:t>53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4257" name="Rectangle 70"/>
          <p:cNvSpPr>
            <a:spLocks noChangeArrowheads="1"/>
          </p:cNvSpPr>
          <p:nvPr/>
        </p:nvSpPr>
        <p:spPr bwMode="auto">
          <a:xfrm>
            <a:off x="3859213" y="6410325"/>
            <a:ext cx="2444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FFFFFF"/>
                </a:solidFill>
              </a:rPr>
              <a:t>23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4258" name="Rectangle 71"/>
          <p:cNvSpPr>
            <a:spLocks noChangeArrowheads="1"/>
          </p:cNvSpPr>
          <p:nvPr/>
        </p:nvSpPr>
        <p:spPr bwMode="auto">
          <a:xfrm>
            <a:off x="4451350" y="6219825"/>
            <a:ext cx="2444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FFFFFF"/>
                </a:solidFill>
              </a:rPr>
              <a:t>32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4259" name="Rectangle 72"/>
          <p:cNvSpPr>
            <a:spLocks noChangeArrowheads="1"/>
          </p:cNvSpPr>
          <p:nvPr/>
        </p:nvSpPr>
        <p:spPr bwMode="auto">
          <a:xfrm>
            <a:off x="4451350" y="6410325"/>
            <a:ext cx="2444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FFFFFF"/>
                </a:solidFill>
              </a:rPr>
              <a:t>15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4260" name="Rectangle 73"/>
          <p:cNvSpPr>
            <a:spLocks noChangeArrowheads="1"/>
          </p:cNvSpPr>
          <p:nvPr/>
        </p:nvSpPr>
        <p:spPr bwMode="auto">
          <a:xfrm>
            <a:off x="5045075" y="6219825"/>
            <a:ext cx="2444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FFFFFF"/>
                </a:solidFill>
              </a:rPr>
              <a:t>21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4261" name="Rectangle 74"/>
          <p:cNvSpPr>
            <a:spLocks noChangeArrowheads="1"/>
          </p:cNvSpPr>
          <p:nvPr/>
        </p:nvSpPr>
        <p:spPr bwMode="auto">
          <a:xfrm>
            <a:off x="5086350" y="6410325"/>
            <a:ext cx="1587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FFFFFF"/>
                </a:solidFill>
              </a:rPr>
              <a:t>9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4262" name="Rectangle 75"/>
          <p:cNvSpPr>
            <a:spLocks noChangeArrowheads="1"/>
          </p:cNvSpPr>
          <p:nvPr/>
        </p:nvSpPr>
        <p:spPr bwMode="auto">
          <a:xfrm>
            <a:off x="5638800" y="6219825"/>
            <a:ext cx="2444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FFFFFF"/>
                </a:solidFill>
              </a:rPr>
              <a:t>15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4263" name="Rectangle 76"/>
          <p:cNvSpPr>
            <a:spLocks noChangeArrowheads="1"/>
          </p:cNvSpPr>
          <p:nvPr/>
        </p:nvSpPr>
        <p:spPr bwMode="auto">
          <a:xfrm>
            <a:off x="5680075" y="6410325"/>
            <a:ext cx="1587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FFFFFF"/>
                </a:solidFill>
              </a:rPr>
              <a:t>5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4264" name="Rectangle 77"/>
          <p:cNvSpPr>
            <a:spLocks noChangeArrowheads="1"/>
          </p:cNvSpPr>
          <p:nvPr/>
        </p:nvSpPr>
        <p:spPr bwMode="auto">
          <a:xfrm>
            <a:off x="6230938" y="6219825"/>
            <a:ext cx="2444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FFFFFF"/>
                </a:solidFill>
              </a:rPr>
              <a:t>13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4265" name="Rectangle 78"/>
          <p:cNvSpPr>
            <a:spLocks noChangeArrowheads="1"/>
          </p:cNvSpPr>
          <p:nvPr/>
        </p:nvSpPr>
        <p:spPr bwMode="auto">
          <a:xfrm>
            <a:off x="6272213" y="6410325"/>
            <a:ext cx="1587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FFFFFF"/>
                </a:solidFill>
              </a:rPr>
              <a:t>4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4266" name="Rectangle 79"/>
          <p:cNvSpPr>
            <a:spLocks noChangeArrowheads="1"/>
          </p:cNvSpPr>
          <p:nvPr/>
        </p:nvSpPr>
        <p:spPr bwMode="auto">
          <a:xfrm>
            <a:off x="6826250" y="6219825"/>
            <a:ext cx="1587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FFFFFF"/>
                </a:solidFill>
              </a:rPr>
              <a:t>4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4267" name="Rectangle 80"/>
          <p:cNvSpPr>
            <a:spLocks noChangeArrowheads="1"/>
          </p:cNvSpPr>
          <p:nvPr/>
        </p:nvSpPr>
        <p:spPr bwMode="auto">
          <a:xfrm>
            <a:off x="6826250" y="6410325"/>
            <a:ext cx="1587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FFFFFF"/>
                </a:solidFill>
              </a:rPr>
              <a:t>1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4268" name="Rectangle 81"/>
          <p:cNvSpPr>
            <a:spLocks noChangeArrowheads="1"/>
          </p:cNvSpPr>
          <p:nvPr/>
        </p:nvSpPr>
        <p:spPr bwMode="auto">
          <a:xfrm>
            <a:off x="7400925" y="6219825"/>
            <a:ext cx="1587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FFFFFF"/>
                </a:solidFill>
              </a:rPr>
              <a:t>1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4269" name="Rectangle 82"/>
          <p:cNvSpPr>
            <a:spLocks noChangeArrowheads="1"/>
          </p:cNvSpPr>
          <p:nvPr/>
        </p:nvSpPr>
        <p:spPr bwMode="auto">
          <a:xfrm>
            <a:off x="7400925" y="6410325"/>
            <a:ext cx="1587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FFFFFF"/>
                </a:solidFill>
              </a:rPr>
              <a:t>0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4270" name="Rectangle 83"/>
          <p:cNvSpPr>
            <a:spLocks noChangeArrowheads="1"/>
          </p:cNvSpPr>
          <p:nvPr/>
        </p:nvSpPr>
        <p:spPr bwMode="auto">
          <a:xfrm>
            <a:off x="7962900" y="6219825"/>
            <a:ext cx="1587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FFFFFF"/>
                </a:solidFill>
              </a:rPr>
              <a:t>0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4271" name="Rectangle 84"/>
          <p:cNvSpPr>
            <a:spLocks noChangeArrowheads="1"/>
          </p:cNvSpPr>
          <p:nvPr/>
        </p:nvSpPr>
        <p:spPr bwMode="auto">
          <a:xfrm>
            <a:off x="7962900" y="6410325"/>
            <a:ext cx="1587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FFFFFF"/>
                </a:solidFill>
              </a:rPr>
              <a:t>0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4272" name="Line 85"/>
          <p:cNvSpPr>
            <a:spLocks noChangeShapeType="1"/>
          </p:cNvSpPr>
          <p:nvPr/>
        </p:nvSpPr>
        <p:spPr bwMode="auto">
          <a:xfrm>
            <a:off x="7435850" y="5702300"/>
            <a:ext cx="1588" cy="69850"/>
          </a:xfrm>
          <a:prstGeom prst="line">
            <a:avLst/>
          </a:prstGeom>
          <a:noFill/>
          <a:ln w="13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4273" name="Rectangle 86"/>
          <p:cNvSpPr>
            <a:spLocks noChangeArrowheads="1"/>
          </p:cNvSpPr>
          <p:nvPr/>
        </p:nvSpPr>
        <p:spPr bwMode="auto">
          <a:xfrm>
            <a:off x="7905750" y="5781675"/>
            <a:ext cx="304800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FFFFFF"/>
                </a:solidFill>
              </a:rPr>
              <a:t>22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4274" name="Line 87"/>
          <p:cNvSpPr>
            <a:spLocks noChangeShapeType="1"/>
          </p:cNvSpPr>
          <p:nvPr/>
        </p:nvSpPr>
        <p:spPr bwMode="auto">
          <a:xfrm>
            <a:off x="8007350" y="5702300"/>
            <a:ext cx="1588" cy="69850"/>
          </a:xfrm>
          <a:prstGeom prst="line">
            <a:avLst/>
          </a:prstGeom>
          <a:noFill/>
          <a:ln w="13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4275" name="Line 88"/>
          <p:cNvSpPr>
            <a:spLocks noChangeShapeType="1"/>
          </p:cNvSpPr>
          <p:nvPr/>
        </p:nvSpPr>
        <p:spPr bwMode="auto">
          <a:xfrm>
            <a:off x="5195888" y="2149475"/>
            <a:ext cx="285750" cy="1588"/>
          </a:xfrm>
          <a:prstGeom prst="line">
            <a:avLst/>
          </a:prstGeom>
          <a:noFill/>
          <a:ln w="25400">
            <a:solidFill>
              <a:srgbClr val="4982C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4276" name="Line 89"/>
          <p:cNvSpPr>
            <a:spLocks noChangeShapeType="1"/>
          </p:cNvSpPr>
          <p:nvPr/>
        </p:nvSpPr>
        <p:spPr bwMode="auto">
          <a:xfrm>
            <a:off x="5195888" y="3132138"/>
            <a:ext cx="285750" cy="1587"/>
          </a:xfrm>
          <a:prstGeom prst="line">
            <a:avLst/>
          </a:prstGeom>
          <a:noFill/>
          <a:ln w="13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4277" name="Freeform 90"/>
          <p:cNvSpPr>
            <a:spLocks/>
          </p:cNvSpPr>
          <p:nvPr/>
        </p:nvSpPr>
        <p:spPr bwMode="auto">
          <a:xfrm>
            <a:off x="1643063" y="2265363"/>
            <a:ext cx="6021387" cy="2947987"/>
          </a:xfrm>
          <a:custGeom>
            <a:avLst/>
            <a:gdLst>
              <a:gd name="T0" fmla="*/ 3429 w 3793"/>
              <a:gd name="T1" fmla="*/ 1845 h 1857"/>
              <a:gd name="T2" fmla="*/ 3105 w 3793"/>
              <a:gd name="T3" fmla="*/ 1696 h 1857"/>
              <a:gd name="T4" fmla="*/ 2353 w 3793"/>
              <a:gd name="T5" fmla="*/ 1624 h 1857"/>
              <a:gd name="T6" fmla="*/ 2263 w 3793"/>
              <a:gd name="T7" fmla="*/ 1539 h 1857"/>
              <a:gd name="T8" fmla="*/ 2135 w 3793"/>
              <a:gd name="T9" fmla="*/ 1539 h 1857"/>
              <a:gd name="T10" fmla="*/ 2041 w 3793"/>
              <a:gd name="T11" fmla="*/ 1534 h 1857"/>
              <a:gd name="T12" fmla="*/ 2005 w 3793"/>
              <a:gd name="T13" fmla="*/ 1529 h 1857"/>
              <a:gd name="T14" fmla="*/ 1986 w 3793"/>
              <a:gd name="T15" fmla="*/ 1521 h 1857"/>
              <a:gd name="T16" fmla="*/ 1968 w 3793"/>
              <a:gd name="T17" fmla="*/ 1509 h 1857"/>
              <a:gd name="T18" fmla="*/ 1901 w 3793"/>
              <a:gd name="T19" fmla="*/ 1468 h 1857"/>
              <a:gd name="T20" fmla="*/ 1815 w 3793"/>
              <a:gd name="T21" fmla="*/ 1423 h 1857"/>
              <a:gd name="T22" fmla="*/ 1737 w 3793"/>
              <a:gd name="T23" fmla="*/ 1390 h 1857"/>
              <a:gd name="T24" fmla="*/ 1709 w 3793"/>
              <a:gd name="T25" fmla="*/ 1383 h 1857"/>
              <a:gd name="T26" fmla="*/ 1679 w 3793"/>
              <a:gd name="T27" fmla="*/ 1377 h 1857"/>
              <a:gd name="T28" fmla="*/ 1588 w 3793"/>
              <a:gd name="T29" fmla="*/ 1350 h 1857"/>
              <a:gd name="T30" fmla="*/ 1483 w 3793"/>
              <a:gd name="T31" fmla="*/ 1314 h 1857"/>
              <a:gd name="T32" fmla="*/ 1401 w 3793"/>
              <a:gd name="T33" fmla="*/ 1280 h 1857"/>
              <a:gd name="T34" fmla="*/ 1378 w 3793"/>
              <a:gd name="T35" fmla="*/ 1269 h 1857"/>
              <a:gd name="T36" fmla="*/ 1332 w 3793"/>
              <a:gd name="T37" fmla="*/ 1228 h 1857"/>
              <a:gd name="T38" fmla="*/ 1188 w 3793"/>
              <a:gd name="T39" fmla="*/ 1093 h 1857"/>
              <a:gd name="T40" fmla="*/ 1147 w 3793"/>
              <a:gd name="T41" fmla="*/ 1059 h 1857"/>
              <a:gd name="T42" fmla="*/ 1139 w 3793"/>
              <a:gd name="T43" fmla="*/ 1052 h 1857"/>
              <a:gd name="T44" fmla="*/ 1113 w 3793"/>
              <a:gd name="T45" fmla="*/ 1033 h 1857"/>
              <a:gd name="T46" fmla="*/ 955 w 3793"/>
              <a:gd name="T47" fmla="*/ 890 h 1857"/>
              <a:gd name="T48" fmla="*/ 806 w 3793"/>
              <a:gd name="T49" fmla="*/ 748 h 1857"/>
              <a:gd name="T50" fmla="*/ 783 w 3793"/>
              <a:gd name="T51" fmla="*/ 728 h 1857"/>
              <a:gd name="T52" fmla="*/ 690 w 3793"/>
              <a:gd name="T53" fmla="*/ 643 h 1857"/>
              <a:gd name="T54" fmla="*/ 639 w 3793"/>
              <a:gd name="T55" fmla="*/ 590 h 1857"/>
              <a:gd name="T56" fmla="*/ 618 w 3793"/>
              <a:gd name="T57" fmla="*/ 561 h 1857"/>
              <a:gd name="T58" fmla="*/ 614 w 3793"/>
              <a:gd name="T59" fmla="*/ 553 h 1857"/>
              <a:gd name="T60" fmla="*/ 598 w 3793"/>
              <a:gd name="T61" fmla="*/ 505 h 1857"/>
              <a:gd name="T62" fmla="*/ 560 w 3793"/>
              <a:gd name="T63" fmla="*/ 425 h 1857"/>
              <a:gd name="T64" fmla="*/ 524 w 3793"/>
              <a:gd name="T65" fmla="*/ 363 h 1857"/>
              <a:gd name="T66" fmla="*/ 500 w 3793"/>
              <a:gd name="T67" fmla="*/ 326 h 1857"/>
              <a:gd name="T68" fmla="*/ 477 w 3793"/>
              <a:gd name="T69" fmla="*/ 302 h 1857"/>
              <a:gd name="T70" fmla="*/ 464 w 3793"/>
              <a:gd name="T71" fmla="*/ 295 h 1857"/>
              <a:gd name="T72" fmla="*/ 421 w 3793"/>
              <a:gd name="T73" fmla="*/ 271 h 1857"/>
              <a:gd name="T74" fmla="*/ 383 w 3793"/>
              <a:gd name="T75" fmla="*/ 241 h 1857"/>
              <a:gd name="T76" fmla="*/ 349 w 3793"/>
              <a:gd name="T77" fmla="*/ 207 h 1857"/>
              <a:gd name="T78" fmla="*/ 320 w 3793"/>
              <a:gd name="T79" fmla="*/ 169 h 1857"/>
              <a:gd name="T80" fmla="*/ 293 w 3793"/>
              <a:gd name="T81" fmla="*/ 130 h 1857"/>
              <a:gd name="T82" fmla="*/ 264 w 3793"/>
              <a:gd name="T83" fmla="*/ 94 h 1857"/>
              <a:gd name="T84" fmla="*/ 226 w 3793"/>
              <a:gd name="T85" fmla="*/ 64 h 1857"/>
              <a:gd name="T86" fmla="*/ 175 w 3793"/>
              <a:gd name="T87" fmla="*/ 43 h 1857"/>
              <a:gd name="T88" fmla="*/ 121 w 3793"/>
              <a:gd name="T89" fmla="*/ 27 h 1857"/>
              <a:gd name="T90" fmla="*/ 38 w 3793"/>
              <a:gd name="T91" fmla="*/ 7 h 1857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3793"/>
              <a:gd name="T139" fmla="*/ 0 h 1857"/>
              <a:gd name="T140" fmla="*/ 3793 w 3793"/>
              <a:gd name="T141" fmla="*/ 1857 h 1857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3793" h="1857">
                <a:moveTo>
                  <a:pt x="3793" y="1857"/>
                </a:moveTo>
                <a:lnTo>
                  <a:pt x="3429" y="1845"/>
                </a:lnTo>
                <a:lnTo>
                  <a:pt x="3369" y="1750"/>
                </a:lnTo>
                <a:lnTo>
                  <a:pt x="3105" y="1696"/>
                </a:lnTo>
                <a:lnTo>
                  <a:pt x="2612" y="1678"/>
                </a:lnTo>
                <a:lnTo>
                  <a:pt x="2353" y="1624"/>
                </a:lnTo>
                <a:lnTo>
                  <a:pt x="2263" y="1539"/>
                </a:lnTo>
                <a:lnTo>
                  <a:pt x="2223" y="1541"/>
                </a:lnTo>
                <a:lnTo>
                  <a:pt x="2135" y="1539"/>
                </a:lnTo>
                <a:lnTo>
                  <a:pt x="2086" y="1537"/>
                </a:lnTo>
                <a:lnTo>
                  <a:pt x="2041" y="1534"/>
                </a:lnTo>
                <a:lnTo>
                  <a:pt x="2022" y="1532"/>
                </a:lnTo>
                <a:lnTo>
                  <a:pt x="2005" y="1529"/>
                </a:lnTo>
                <a:lnTo>
                  <a:pt x="1994" y="1526"/>
                </a:lnTo>
                <a:lnTo>
                  <a:pt x="1986" y="1521"/>
                </a:lnTo>
                <a:lnTo>
                  <a:pt x="1968" y="1509"/>
                </a:lnTo>
                <a:lnTo>
                  <a:pt x="1938" y="1490"/>
                </a:lnTo>
                <a:lnTo>
                  <a:pt x="1901" y="1468"/>
                </a:lnTo>
                <a:lnTo>
                  <a:pt x="1858" y="1446"/>
                </a:lnTo>
                <a:lnTo>
                  <a:pt x="1815" y="1423"/>
                </a:lnTo>
                <a:lnTo>
                  <a:pt x="1773" y="1405"/>
                </a:lnTo>
                <a:lnTo>
                  <a:pt x="1737" y="1390"/>
                </a:lnTo>
                <a:lnTo>
                  <a:pt x="1722" y="1385"/>
                </a:lnTo>
                <a:lnTo>
                  <a:pt x="1709" y="1383"/>
                </a:lnTo>
                <a:lnTo>
                  <a:pt x="1679" y="1377"/>
                </a:lnTo>
                <a:lnTo>
                  <a:pt x="1637" y="1367"/>
                </a:lnTo>
                <a:lnTo>
                  <a:pt x="1588" y="1350"/>
                </a:lnTo>
                <a:lnTo>
                  <a:pt x="1535" y="1332"/>
                </a:lnTo>
                <a:lnTo>
                  <a:pt x="1483" y="1314"/>
                </a:lnTo>
                <a:lnTo>
                  <a:pt x="1437" y="1296"/>
                </a:lnTo>
                <a:lnTo>
                  <a:pt x="1401" y="1280"/>
                </a:lnTo>
                <a:lnTo>
                  <a:pt x="1378" y="1269"/>
                </a:lnTo>
                <a:lnTo>
                  <a:pt x="1360" y="1254"/>
                </a:lnTo>
                <a:lnTo>
                  <a:pt x="1332" y="1228"/>
                </a:lnTo>
                <a:lnTo>
                  <a:pt x="1260" y="1160"/>
                </a:lnTo>
                <a:lnTo>
                  <a:pt x="1188" y="1093"/>
                </a:lnTo>
                <a:lnTo>
                  <a:pt x="1158" y="1067"/>
                </a:lnTo>
                <a:lnTo>
                  <a:pt x="1147" y="1059"/>
                </a:lnTo>
                <a:lnTo>
                  <a:pt x="1139" y="1052"/>
                </a:lnTo>
                <a:lnTo>
                  <a:pt x="1127" y="1046"/>
                </a:lnTo>
                <a:lnTo>
                  <a:pt x="1113" y="1033"/>
                </a:lnTo>
                <a:lnTo>
                  <a:pt x="1068" y="995"/>
                </a:lnTo>
                <a:lnTo>
                  <a:pt x="955" y="890"/>
                </a:lnTo>
                <a:lnTo>
                  <a:pt x="845" y="785"/>
                </a:lnTo>
                <a:lnTo>
                  <a:pt x="806" y="748"/>
                </a:lnTo>
                <a:lnTo>
                  <a:pt x="783" y="728"/>
                </a:lnTo>
                <a:lnTo>
                  <a:pt x="746" y="695"/>
                </a:lnTo>
                <a:lnTo>
                  <a:pt x="690" y="643"/>
                </a:lnTo>
                <a:lnTo>
                  <a:pt x="664" y="615"/>
                </a:lnTo>
                <a:lnTo>
                  <a:pt x="639" y="590"/>
                </a:lnTo>
                <a:lnTo>
                  <a:pt x="623" y="569"/>
                </a:lnTo>
                <a:lnTo>
                  <a:pt x="618" y="561"/>
                </a:lnTo>
                <a:lnTo>
                  <a:pt x="614" y="553"/>
                </a:lnTo>
                <a:lnTo>
                  <a:pt x="610" y="535"/>
                </a:lnTo>
                <a:lnTo>
                  <a:pt x="598" y="505"/>
                </a:lnTo>
                <a:lnTo>
                  <a:pt x="580" y="466"/>
                </a:lnTo>
                <a:lnTo>
                  <a:pt x="560" y="425"/>
                </a:lnTo>
                <a:lnTo>
                  <a:pt x="537" y="382"/>
                </a:lnTo>
                <a:lnTo>
                  <a:pt x="524" y="363"/>
                </a:lnTo>
                <a:lnTo>
                  <a:pt x="513" y="343"/>
                </a:lnTo>
                <a:lnTo>
                  <a:pt x="500" y="326"/>
                </a:lnTo>
                <a:lnTo>
                  <a:pt x="488" y="313"/>
                </a:lnTo>
                <a:lnTo>
                  <a:pt x="477" y="302"/>
                </a:lnTo>
                <a:lnTo>
                  <a:pt x="464" y="295"/>
                </a:lnTo>
                <a:lnTo>
                  <a:pt x="442" y="282"/>
                </a:lnTo>
                <a:lnTo>
                  <a:pt x="421" y="271"/>
                </a:lnTo>
                <a:lnTo>
                  <a:pt x="401" y="256"/>
                </a:lnTo>
                <a:lnTo>
                  <a:pt x="383" y="241"/>
                </a:lnTo>
                <a:lnTo>
                  <a:pt x="365" y="225"/>
                </a:lnTo>
                <a:lnTo>
                  <a:pt x="349" y="207"/>
                </a:lnTo>
                <a:lnTo>
                  <a:pt x="334" y="189"/>
                </a:lnTo>
                <a:lnTo>
                  <a:pt x="320" y="169"/>
                </a:lnTo>
                <a:lnTo>
                  <a:pt x="293" y="130"/>
                </a:lnTo>
                <a:lnTo>
                  <a:pt x="279" y="112"/>
                </a:lnTo>
                <a:lnTo>
                  <a:pt x="264" y="94"/>
                </a:lnTo>
                <a:lnTo>
                  <a:pt x="246" y="79"/>
                </a:lnTo>
                <a:lnTo>
                  <a:pt x="226" y="64"/>
                </a:lnTo>
                <a:lnTo>
                  <a:pt x="203" y="53"/>
                </a:lnTo>
                <a:lnTo>
                  <a:pt x="175" y="43"/>
                </a:lnTo>
                <a:lnTo>
                  <a:pt x="121" y="27"/>
                </a:lnTo>
                <a:lnTo>
                  <a:pt x="77" y="15"/>
                </a:lnTo>
                <a:lnTo>
                  <a:pt x="38" y="7"/>
                </a:lnTo>
                <a:lnTo>
                  <a:pt x="0" y="0"/>
                </a:lnTo>
              </a:path>
            </a:pathLst>
          </a:custGeom>
          <a:noFill/>
          <a:ln w="38100">
            <a:solidFill>
              <a:srgbClr val="4982C3"/>
            </a:solidFill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4278" name="Freeform 91"/>
          <p:cNvSpPr>
            <a:spLocks/>
          </p:cNvSpPr>
          <p:nvPr/>
        </p:nvSpPr>
        <p:spPr bwMode="auto">
          <a:xfrm>
            <a:off x="1646238" y="2293938"/>
            <a:ext cx="5676900" cy="3132137"/>
          </a:xfrm>
          <a:custGeom>
            <a:avLst/>
            <a:gdLst>
              <a:gd name="T0" fmla="*/ 3576 w 3576"/>
              <a:gd name="T1" fmla="*/ 1973 h 1973"/>
              <a:gd name="T2" fmla="*/ 2993 w 3576"/>
              <a:gd name="T3" fmla="*/ 1960 h 1973"/>
              <a:gd name="T4" fmla="*/ 2909 w 3576"/>
              <a:gd name="T5" fmla="*/ 1906 h 1973"/>
              <a:gd name="T6" fmla="*/ 2513 w 3576"/>
              <a:gd name="T7" fmla="*/ 1894 h 1973"/>
              <a:gd name="T8" fmla="*/ 2513 w 3576"/>
              <a:gd name="T9" fmla="*/ 1894 h 1973"/>
              <a:gd name="T10" fmla="*/ 2480 w 3576"/>
              <a:gd name="T11" fmla="*/ 1873 h 1973"/>
              <a:gd name="T12" fmla="*/ 2408 w 3576"/>
              <a:gd name="T13" fmla="*/ 1826 h 1973"/>
              <a:gd name="T14" fmla="*/ 2367 w 3576"/>
              <a:gd name="T15" fmla="*/ 1799 h 1973"/>
              <a:gd name="T16" fmla="*/ 2329 w 3576"/>
              <a:gd name="T17" fmla="*/ 1778 h 1973"/>
              <a:gd name="T18" fmla="*/ 2302 w 3576"/>
              <a:gd name="T19" fmla="*/ 1762 h 1973"/>
              <a:gd name="T20" fmla="*/ 2290 w 3576"/>
              <a:gd name="T21" fmla="*/ 1757 h 1973"/>
              <a:gd name="T22" fmla="*/ 2284 w 3576"/>
              <a:gd name="T23" fmla="*/ 1755 h 1973"/>
              <a:gd name="T24" fmla="*/ 2284 w 3576"/>
              <a:gd name="T25" fmla="*/ 1755 h 1973"/>
              <a:gd name="T26" fmla="*/ 2267 w 3576"/>
              <a:gd name="T27" fmla="*/ 1752 h 1973"/>
              <a:gd name="T28" fmla="*/ 2234 w 3576"/>
              <a:gd name="T29" fmla="*/ 1744 h 1973"/>
              <a:gd name="T30" fmla="*/ 2149 w 3576"/>
              <a:gd name="T31" fmla="*/ 1718 h 1973"/>
              <a:gd name="T32" fmla="*/ 2031 w 3576"/>
              <a:gd name="T33" fmla="*/ 1678 h 1973"/>
              <a:gd name="T34" fmla="*/ 1689 w 3576"/>
              <a:gd name="T35" fmla="*/ 1516 h 1973"/>
              <a:gd name="T36" fmla="*/ 1425 w 3576"/>
              <a:gd name="T37" fmla="*/ 1390 h 1973"/>
              <a:gd name="T38" fmla="*/ 1178 w 3576"/>
              <a:gd name="T39" fmla="*/ 1377 h 1973"/>
              <a:gd name="T40" fmla="*/ 775 w 3576"/>
              <a:gd name="T41" fmla="*/ 1196 h 1973"/>
              <a:gd name="T42" fmla="*/ 667 w 3576"/>
              <a:gd name="T43" fmla="*/ 829 h 1973"/>
              <a:gd name="T44" fmla="*/ 462 w 3576"/>
              <a:gd name="T45" fmla="*/ 626 h 1973"/>
              <a:gd name="T46" fmla="*/ 144 w 3576"/>
              <a:gd name="T47" fmla="*/ 43 h 1973"/>
              <a:gd name="T48" fmla="*/ 0 w 3576"/>
              <a:gd name="T49" fmla="*/ 0 h 1973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3576"/>
              <a:gd name="T76" fmla="*/ 0 h 1973"/>
              <a:gd name="T77" fmla="*/ 3576 w 3576"/>
              <a:gd name="T78" fmla="*/ 1973 h 1973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3576" h="1973">
                <a:moveTo>
                  <a:pt x="3576" y="1973"/>
                </a:moveTo>
                <a:lnTo>
                  <a:pt x="2993" y="1960"/>
                </a:lnTo>
                <a:lnTo>
                  <a:pt x="2909" y="1906"/>
                </a:lnTo>
                <a:lnTo>
                  <a:pt x="2513" y="1894"/>
                </a:lnTo>
                <a:lnTo>
                  <a:pt x="2480" y="1873"/>
                </a:lnTo>
                <a:lnTo>
                  <a:pt x="2408" y="1826"/>
                </a:lnTo>
                <a:lnTo>
                  <a:pt x="2367" y="1799"/>
                </a:lnTo>
                <a:lnTo>
                  <a:pt x="2329" y="1778"/>
                </a:lnTo>
                <a:lnTo>
                  <a:pt x="2302" y="1762"/>
                </a:lnTo>
                <a:lnTo>
                  <a:pt x="2290" y="1757"/>
                </a:lnTo>
                <a:lnTo>
                  <a:pt x="2284" y="1755"/>
                </a:lnTo>
                <a:lnTo>
                  <a:pt x="2267" y="1752"/>
                </a:lnTo>
                <a:lnTo>
                  <a:pt x="2234" y="1744"/>
                </a:lnTo>
                <a:lnTo>
                  <a:pt x="2149" y="1718"/>
                </a:lnTo>
                <a:lnTo>
                  <a:pt x="2031" y="1678"/>
                </a:lnTo>
                <a:lnTo>
                  <a:pt x="1689" y="1516"/>
                </a:lnTo>
                <a:lnTo>
                  <a:pt x="1425" y="1390"/>
                </a:lnTo>
                <a:lnTo>
                  <a:pt x="1178" y="1377"/>
                </a:lnTo>
                <a:lnTo>
                  <a:pt x="775" y="1196"/>
                </a:lnTo>
                <a:lnTo>
                  <a:pt x="667" y="829"/>
                </a:lnTo>
                <a:lnTo>
                  <a:pt x="462" y="626"/>
                </a:lnTo>
                <a:lnTo>
                  <a:pt x="144" y="43"/>
                </a:lnTo>
                <a:lnTo>
                  <a:pt x="0" y="0"/>
                </a:lnTo>
              </a:path>
            </a:pathLst>
          </a:custGeom>
          <a:noFill/>
          <a:ln w="381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315394" name="Rectangle 2"/>
          <p:cNvSpPr>
            <a:spLocks noChangeArrowheads="1"/>
          </p:cNvSpPr>
          <p:nvPr/>
        </p:nvSpPr>
        <p:spPr bwMode="auto">
          <a:xfrm>
            <a:off x="0" y="274638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4000" b="1" kern="0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Asian Patients with Advanced HCC </a:t>
            </a:r>
            <a:br>
              <a:rPr lang="en-US" sz="4000" b="1" kern="0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en-US" sz="3600" b="1" ker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Overall Survival</a:t>
            </a:r>
          </a:p>
        </p:txBody>
      </p:sp>
      <p:sp>
        <p:nvSpPr>
          <p:cNvPr id="236549" name="Rectangle 5"/>
          <p:cNvSpPr>
            <a:spLocks noChangeArrowheads="1"/>
          </p:cNvSpPr>
          <p:nvPr/>
        </p:nvSpPr>
        <p:spPr bwMode="auto">
          <a:xfrm>
            <a:off x="4953000" y="4038600"/>
            <a:ext cx="2768707" cy="24622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r>
              <a:rPr lang="en-US" sz="1000" dirty="0"/>
              <a:t>Cheng A, et al.  </a:t>
            </a:r>
            <a:r>
              <a:rPr lang="en-US" sz="1000" i="1" dirty="0" smtClean="0"/>
              <a:t>Lancet  </a:t>
            </a:r>
            <a:r>
              <a:rPr lang="en-US" sz="1000" i="1" dirty="0" err="1" smtClean="0"/>
              <a:t>Oncol</a:t>
            </a:r>
            <a:r>
              <a:rPr lang="en-US" sz="1000" i="1" dirty="0" smtClean="0"/>
              <a:t>. 2009:10(1):25-34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14617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Freeform 5"/>
          <p:cNvSpPr>
            <a:spLocks/>
          </p:cNvSpPr>
          <p:nvPr/>
        </p:nvSpPr>
        <p:spPr bwMode="auto">
          <a:xfrm>
            <a:off x="803275" y="1430338"/>
            <a:ext cx="6962775" cy="1587"/>
          </a:xfrm>
          <a:custGeom>
            <a:avLst/>
            <a:gdLst>
              <a:gd name="T0" fmla="*/ 0 w 4386"/>
              <a:gd name="T1" fmla="*/ 0 h 1588"/>
              <a:gd name="T2" fmla="*/ 4386 w 4386"/>
              <a:gd name="T3" fmla="*/ 0 h 1588"/>
              <a:gd name="T4" fmla="*/ 0 w 4386"/>
              <a:gd name="T5" fmla="*/ 0 h 1588"/>
              <a:gd name="T6" fmla="*/ 0 60000 65536"/>
              <a:gd name="T7" fmla="*/ 0 60000 65536"/>
              <a:gd name="T8" fmla="*/ 0 60000 65536"/>
              <a:gd name="T9" fmla="*/ 0 w 4386"/>
              <a:gd name="T10" fmla="*/ 0 h 1588"/>
              <a:gd name="T11" fmla="*/ 4386 w 4386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86" h="1588">
                <a:moveTo>
                  <a:pt x="0" y="0"/>
                </a:moveTo>
                <a:lnTo>
                  <a:pt x="438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219" name="Line 6"/>
          <p:cNvSpPr>
            <a:spLocks noChangeShapeType="1"/>
          </p:cNvSpPr>
          <p:nvPr/>
        </p:nvSpPr>
        <p:spPr bwMode="auto">
          <a:xfrm>
            <a:off x="803275" y="1430338"/>
            <a:ext cx="6962775" cy="1587"/>
          </a:xfrm>
          <a:prstGeom prst="line">
            <a:avLst/>
          </a:prstGeom>
          <a:noFill/>
          <a:ln w="7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5223" name="Rectangle 10"/>
          <p:cNvSpPr>
            <a:spLocks noChangeArrowheads="1"/>
          </p:cNvSpPr>
          <p:nvPr/>
        </p:nvSpPr>
        <p:spPr bwMode="auto">
          <a:xfrm>
            <a:off x="5575300" y="3887788"/>
            <a:ext cx="15843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FFF200"/>
                </a:solidFill>
              </a:rPr>
              <a:t>HR (S/P): 0.57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224" name="Rectangle 11"/>
          <p:cNvSpPr>
            <a:spLocks noChangeArrowheads="1"/>
          </p:cNvSpPr>
          <p:nvPr/>
        </p:nvSpPr>
        <p:spPr bwMode="auto">
          <a:xfrm>
            <a:off x="5575300" y="4176713"/>
            <a:ext cx="20669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>
                <a:solidFill>
                  <a:srgbClr val="FFF200"/>
                </a:solidFill>
              </a:rPr>
              <a:t>95% CI: 0.42-0.79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225" name="Rectangle 12"/>
          <p:cNvSpPr>
            <a:spLocks noChangeArrowheads="1"/>
          </p:cNvSpPr>
          <p:nvPr/>
        </p:nvSpPr>
        <p:spPr bwMode="auto">
          <a:xfrm>
            <a:off x="5575300" y="4460875"/>
            <a:ext cx="9747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900" b="1" i="1">
                <a:solidFill>
                  <a:srgbClr val="FFF200"/>
                </a:solidFill>
              </a:rPr>
              <a:t>P</a:t>
            </a:r>
            <a:r>
              <a:rPr lang="en-US" sz="1900" b="1">
                <a:solidFill>
                  <a:srgbClr val="FFF200"/>
                </a:solidFill>
              </a:rPr>
              <a:t> &lt;0.001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226" name="Rectangle 13"/>
          <p:cNvSpPr>
            <a:spLocks noChangeArrowheads="1"/>
          </p:cNvSpPr>
          <p:nvPr/>
        </p:nvSpPr>
        <p:spPr bwMode="auto">
          <a:xfrm rot="-5400000">
            <a:off x="-1057274" y="3500437"/>
            <a:ext cx="3173412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FFFFFF"/>
                </a:solidFill>
              </a:rPr>
              <a:t>Progression-free Probability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227" name="Rectangle 14"/>
          <p:cNvSpPr>
            <a:spLocks noChangeArrowheads="1"/>
          </p:cNvSpPr>
          <p:nvPr/>
        </p:nvSpPr>
        <p:spPr bwMode="auto">
          <a:xfrm>
            <a:off x="5565775" y="1893888"/>
            <a:ext cx="1162050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4982C3"/>
                </a:solidFill>
              </a:rPr>
              <a:t>Sorafenib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228" name="Rectangle 15"/>
          <p:cNvSpPr>
            <a:spLocks noChangeArrowheads="1"/>
          </p:cNvSpPr>
          <p:nvPr/>
        </p:nvSpPr>
        <p:spPr bwMode="auto">
          <a:xfrm>
            <a:off x="5565775" y="2155825"/>
            <a:ext cx="2241550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4982C3"/>
                </a:solidFill>
              </a:rPr>
              <a:t>Median: 2.8 months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229" name="Rectangle 16"/>
          <p:cNvSpPr>
            <a:spLocks noChangeArrowheads="1"/>
          </p:cNvSpPr>
          <p:nvPr/>
        </p:nvSpPr>
        <p:spPr bwMode="auto">
          <a:xfrm>
            <a:off x="5565775" y="2416175"/>
            <a:ext cx="1857375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4982C3"/>
                </a:solidFill>
              </a:rPr>
              <a:t>(95% CI; 2.6-3.6)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230" name="Rectangle 17"/>
          <p:cNvSpPr>
            <a:spLocks noChangeArrowheads="1"/>
          </p:cNvSpPr>
          <p:nvPr/>
        </p:nvSpPr>
        <p:spPr bwMode="auto">
          <a:xfrm>
            <a:off x="5565775" y="2914650"/>
            <a:ext cx="984250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FFFFFF"/>
                </a:solidFill>
              </a:rPr>
              <a:t>Placebo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231" name="Rectangle 18"/>
          <p:cNvSpPr>
            <a:spLocks noChangeArrowheads="1"/>
          </p:cNvSpPr>
          <p:nvPr/>
        </p:nvSpPr>
        <p:spPr bwMode="auto">
          <a:xfrm>
            <a:off x="5565775" y="3175000"/>
            <a:ext cx="2241550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FFFFFF"/>
                </a:solidFill>
              </a:rPr>
              <a:t>Median: 1.4 months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232" name="Rectangle 19"/>
          <p:cNvSpPr>
            <a:spLocks noChangeArrowheads="1"/>
          </p:cNvSpPr>
          <p:nvPr/>
        </p:nvSpPr>
        <p:spPr bwMode="auto">
          <a:xfrm>
            <a:off x="5565775" y="3436938"/>
            <a:ext cx="1857375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700" b="1">
                <a:solidFill>
                  <a:srgbClr val="FFFFFF"/>
                </a:solidFill>
              </a:rPr>
              <a:t>(95% CI; 1.3-1.5)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233" name="Rectangle 20"/>
          <p:cNvSpPr>
            <a:spLocks noChangeArrowheads="1"/>
          </p:cNvSpPr>
          <p:nvPr/>
        </p:nvSpPr>
        <p:spPr bwMode="auto">
          <a:xfrm>
            <a:off x="900113" y="1754188"/>
            <a:ext cx="49847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FFFFFF"/>
                </a:solidFill>
              </a:rPr>
              <a:t>1.00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234" name="Freeform 21"/>
          <p:cNvSpPr>
            <a:spLocks/>
          </p:cNvSpPr>
          <p:nvPr/>
        </p:nvSpPr>
        <p:spPr bwMode="auto">
          <a:xfrm>
            <a:off x="1322388" y="1847850"/>
            <a:ext cx="7065962" cy="3890963"/>
          </a:xfrm>
          <a:custGeom>
            <a:avLst/>
            <a:gdLst>
              <a:gd name="T0" fmla="*/ 4451 w 4451"/>
              <a:gd name="T1" fmla="*/ 2451 h 2451"/>
              <a:gd name="T2" fmla="*/ 67 w 4451"/>
              <a:gd name="T3" fmla="*/ 2451 h 2451"/>
              <a:gd name="T4" fmla="*/ 68 w 4451"/>
              <a:gd name="T5" fmla="*/ 0 h 2451"/>
              <a:gd name="T6" fmla="*/ 0 w 4451"/>
              <a:gd name="T7" fmla="*/ 0 h 2451"/>
              <a:gd name="T8" fmla="*/ 0 60000 65536"/>
              <a:gd name="T9" fmla="*/ 0 60000 65536"/>
              <a:gd name="T10" fmla="*/ 0 60000 65536"/>
              <a:gd name="T11" fmla="*/ 0 60000 65536"/>
              <a:gd name="T12" fmla="*/ 0 w 4451"/>
              <a:gd name="T13" fmla="*/ 0 h 2451"/>
              <a:gd name="T14" fmla="*/ 4451 w 4451"/>
              <a:gd name="T15" fmla="*/ 2451 h 245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451" h="2451">
                <a:moveTo>
                  <a:pt x="4451" y="2451"/>
                </a:moveTo>
                <a:lnTo>
                  <a:pt x="67" y="2451"/>
                </a:lnTo>
                <a:lnTo>
                  <a:pt x="68" y="0"/>
                </a:lnTo>
                <a:lnTo>
                  <a:pt x="0" y="0"/>
                </a:lnTo>
              </a:path>
            </a:pathLst>
          </a:custGeom>
          <a:noFill/>
          <a:ln w="14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235" name="Rectangle 22"/>
          <p:cNvSpPr>
            <a:spLocks noChangeArrowheads="1"/>
          </p:cNvSpPr>
          <p:nvPr/>
        </p:nvSpPr>
        <p:spPr bwMode="auto">
          <a:xfrm>
            <a:off x="900113" y="2736850"/>
            <a:ext cx="49847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FFFFFF"/>
                </a:solidFill>
              </a:rPr>
              <a:t>0.75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236" name="Freeform 23"/>
          <p:cNvSpPr>
            <a:spLocks/>
          </p:cNvSpPr>
          <p:nvPr/>
        </p:nvSpPr>
        <p:spPr bwMode="auto">
          <a:xfrm>
            <a:off x="1322388" y="2825750"/>
            <a:ext cx="107950" cy="1588"/>
          </a:xfrm>
          <a:custGeom>
            <a:avLst/>
            <a:gdLst>
              <a:gd name="T0" fmla="*/ 0 w 68"/>
              <a:gd name="T1" fmla="*/ 0 h 1588"/>
              <a:gd name="T2" fmla="*/ 68 w 68"/>
              <a:gd name="T3" fmla="*/ 0 h 1588"/>
              <a:gd name="T4" fmla="*/ 0 w 68"/>
              <a:gd name="T5" fmla="*/ 0 h 1588"/>
              <a:gd name="T6" fmla="*/ 0 60000 65536"/>
              <a:gd name="T7" fmla="*/ 0 60000 65536"/>
              <a:gd name="T8" fmla="*/ 0 60000 65536"/>
              <a:gd name="T9" fmla="*/ 0 w 68"/>
              <a:gd name="T10" fmla="*/ 0 h 1588"/>
              <a:gd name="T11" fmla="*/ 68 w 68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8" h="1588">
                <a:moveTo>
                  <a:pt x="0" y="0"/>
                </a:moveTo>
                <a:lnTo>
                  <a:pt x="68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237" name="Line 24"/>
          <p:cNvSpPr>
            <a:spLocks noChangeShapeType="1"/>
          </p:cNvSpPr>
          <p:nvPr/>
        </p:nvSpPr>
        <p:spPr bwMode="auto">
          <a:xfrm>
            <a:off x="1322388" y="2825750"/>
            <a:ext cx="107950" cy="1588"/>
          </a:xfrm>
          <a:prstGeom prst="line">
            <a:avLst/>
          </a:prstGeom>
          <a:noFill/>
          <a:ln w="14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5238" name="Rectangle 25"/>
          <p:cNvSpPr>
            <a:spLocks noChangeArrowheads="1"/>
          </p:cNvSpPr>
          <p:nvPr/>
        </p:nvSpPr>
        <p:spPr bwMode="auto">
          <a:xfrm>
            <a:off x="900113" y="3714750"/>
            <a:ext cx="49847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FFFFFF"/>
                </a:solidFill>
              </a:rPr>
              <a:t>0.50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239" name="Freeform 26"/>
          <p:cNvSpPr>
            <a:spLocks/>
          </p:cNvSpPr>
          <p:nvPr/>
        </p:nvSpPr>
        <p:spPr bwMode="auto">
          <a:xfrm>
            <a:off x="1322388" y="3808413"/>
            <a:ext cx="107950" cy="1587"/>
          </a:xfrm>
          <a:custGeom>
            <a:avLst/>
            <a:gdLst>
              <a:gd name="T0" fmla="*/ 0 w 68"/>
              <a:gd name="T1" fmla="*/ 0 h 1588"/>
              <a:gd name="T2" fmla="*/ 68 w 68"/>
              <a:gd name="T3" fmla="*/ 0 h 1588"/>
              <a:gd name="T4" fmla="*/ 0 w 68"/>
              <a:gd name="T5" fmla="*/ 0 h 1588"/>
              <a:gd name="T6" fmla="*/ 0 60000 65536"/>
              <a:gd name="T7" fmla="*/ 0 60000 65536"/>
              <a:gd name="T8" fmla="*/ 0 60000 65536"/>
              <a:gd name="T9" fmla="*/ 0 w 68"/>
              <a:gd name="T10" fmla="*/ 0 h 1588"/>
              <a:gd name="T11" fmla="*/ 68 w 68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8" h="1588">
                <a:moveTo>
                  <a:pt x="0" y="0"/>
                </a:moveTo>
                <a:lnTo>
                  <a:pt x="68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240" name="Line 27"/>
          <p:cNvSpPr>
            <a:spLocks noChangeShapeType="1"/>
          </p:cNvSpPr>
          <p:nvPr/>
        </p:nvSpPr>
        <p:spPr bwMode="auto">
          <a:xfrm>
            <a:off x="1322388" y="3808413"/>
            <a:ext cx="107950" cy="1587"/>
          </a:xfrm>
          <a:prstGeom prst="line">
            <a:avLst/>
          </a:prstGeom>
          <a:noFill/>
          <a:ln w="14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5241" name="Rectangle 28"/>
          <p:cNvSpPr>
            <a:spLocks noChangeArrowheads="1"/>
          </p:cNvSpPr>
          <p:nvPr/>
        </p:nvSpPr>
        <p:spPr bwMode="auto">
          <a:xfrm>
            <a:off x="900113" y="4694238"/>
            <a:ext cx="49847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FFFFFF"/>
                </a:solidFill>
              </a:rPr>
              <a:t>0.25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242" name="Freeform 29"/>
          <p:cNvSpPr>
            <a:spLocks/>
          </p:cNvSpPr>
          <p:nvPr/>
        </p:nvSpPr>
        <p:spPr bwMode="auto">
          <a:xfrm>
            <a:off x="1322388" y="4787900"/>
            <a:ext cx="107950" cy="1588"/>
          </a:xfrm>
          <a:custGeom>
            <a:avLst/>
            <a:gdLst>
              <a:gd name="T0" fmla="*/ 0 w 68"/>
              <a:gd name="T1" fmla="*/ 0 h 1588"/>
              <a:gd name="T2" fmla="*/ 68 w 68"/>
              <a:gd name="T3" fmla="*/ 0 h 1588"/>
              <a:gd name="T4" fmla="*/ 0 w 68"/>
              <a:gd name="T5" fmla="*/ 0 h 1588"/>
              <a:gd name="T6" fmla="*/ 0 60000 65536"/>
              <a:gd name="T7" fmla="*/ 0 60000 65536"/>
              <a:gd name="T8" fmla="*/ 0 60000 65536"/>
              <a:gd name="T9" fmla="*/ 0 w 68"/>
              <a:gd name="T10" fmla="*/ 0 h 1588"/>
              <a:gd name="T11" fmla="*/ 68 w 68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8" h="1588">
                <a:moveTo>
                  <a:pt x="0" y="0"/>
                </a:moveTo>
                <a:lnTo>
                  <a:pt x="68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243" name="Line 30"/>
          <p:cNvSpPr>
            <a:spLocks noChangeShapeType="1"/>
          </p:cNvSpPr>
          <p:nvPr/>
        </p:nvSpPr>
        <p:spPr bwMode="auto">
          <a:xfrm>
            <a:off x="1322388" y="4787900"/>
            <a:ext cx="107950" cy="1588"/>
          </a:xfrm>
          <a:prstGeom prst="line">
            <a:avLst/>
          </a:prstGeom>
          <a:noFill/>
          <a:ln w="14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5244" name="Rectangle 31"/>
          <p:cNvSpPr>
            <a:spLocks noChangeArrowheads="1"/>
          </p:cNvSpPr>
          <p:nvPr/>
        </p:nvSpPr>
        <p:spPr bwMode="auto">
          <a:xfrm>
            <a:off x="1158875" y="5643563"/>
            <a:ext cx="2127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FFFFFF"/>
                </a:solidFill>
              </a:rPr>
              <a:t>0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245" name="Freeform 32"/>
          <p:cNvSpPr>
            <a:spLocks/>
          </p:cNvSpPr>
          <p:nvPr/>
        </p:nvSpPr>
        <p:spPr bwMode="auto">
          <a:xfrm>
            <a:off x="1322388" y="5737225"/>
            <a:ext cx="107950" cy="1588"/>
          </a:xfrm>
          <a:custGeom>
            <a:avLst/>
            <a:gdLst>
              <a:gd name="T0" fmla="*/ 0 w 68"/>
              <a:gd name="T1" fmla="*/ 0 h 1588"/>
              <a:gd name="T2" fmla="*/ 68 w 68"/>
              <a:gd name="T3" fmla="*/ 0 h 1588"/>
              <a:gd name="T4" fmla="*/ 0 w 68"/>
              <a:gd name="T5" fmla="*/ 0 h 1588"/>
              <a:gd name="T6" fmla="*/ 0 60000 65536"/>
              <a:gd name="T7" fmla="*/ 0 60000 65536"/>
              <a:gd name="T8" fmla="*/ 0 60000 65536"/>
              <a:gd name="T9" fmla="*/ 0 w 68"/>
              <a:gd name="T10" fmla="*/ 0 h 1588"/>
              <a:gd name="T11" fmla="*/ 68 w 68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8" h="1588">
                <a:moveTo>
                  <a:pt x="0" y="0"/>
                </a:moveTo>
                <a:lnTo>
                  <a:pt x="68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246" name="Line 33"/>
          <p:cNvSpPr>
            <a:spLocks noChangeShapeType="1"/>
          </p:cNvSpPr>
          <p:nvPr/>
        </p:nvSpPr>
        <p:spPr bwMode="auto">
          <a:xfrm>
            <a:off x="1322388" y="5737225"/>
            <a:ext cx="107950" cy="1588"/>
          </a:xfrm>
          <a:prstGeom prst="line">
            <a:avLst/>
          </a:prstGeom>
          <a:noFill/>
          <a:ln w="14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5247" name="Line 34"/>
          <p:cNvSpPr>
            <a:spLocks noChangeShapeType="1"/>
          </p:cNvSpPr>
          <p:nvPr/>
        </p:nvSpPr>
        <p:spPr bwMode="auto">
          <a:xfrm>
            <a:off x="8967788" y="4152900"/>
            <a:ext cx="1587" cy="1588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5248" name="Line 35"/>
          <p:cNvSpPr>
            <a:spLocks noChangeShapeType="1"/>
          </p:cNvSpPr>
          <p:nvPr/>
        </p:nvSpPr>
        <p:spPr bwMode="auto">
          <a:xfrm>
            <a:off x="8967788" y="4152900"/>
            <a:ext cx="1587" cy="1588"/>
          </a:xfrm>
          <a:prstGeom prst="line">
            <a:avLst/>
          </a:prstGeom>
          <a:noFill/>
          <a:ln w="7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5249" name="Rectangle 36"/>
          <p:cNvSpPr>
            <a:spLocks noChangeArrowheads="1"/>
          </p:cNvSpPr>
          <p:nvPr/>
        </p:nvSpPr>
        <p:spPr bwMode="auto">
          <a:xfrm>
            <a:off x="1417638" y="5826125"/>
            <a:ext cx="2127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FFFFFF"/>
                </a:solidFill>
              </a:rPr>
              <a:t>0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250" name="Line 37"/>
          <p:cNvSpPr>
            <a:spLocks noChangeShapeType="1"/>
          </p:cNvSpPr>
          <p:nvPr/>
        </p:nvSpPr>
        <p:spPr bwMode="auto">
          <a:xfrm>
            <a:off x="1468438" y="5741988"/>
            <a:ext cx="1587" cy="73025"/>
          </a:xfrm>
          <a:prstGeom prst="line">
            <a:avLst/>
          </a:prstGeom>
          <a:noFill/>
          <a:ln w="14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5251" name="Rectangle 38"/>
          <p:cNvSpPr>
            <a:spLocks noChangeArrowheads="1"/>
          </p:cNvSpPr>
          <p:nvPr/>
        </p:nvSpPr>
        <p:spPr bwMode="auto">
          <a:xfrm>
            <a:off x="2024063" y="5826125"/>
            <a:ext cx="2127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FFFFFF"/>
                </a:solidFill>
              </a:rPr>
              <a:t>2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252" name="Line 39"/>
          <p:cNvSpPr>
            <a:spLocks noChangeShapeType="1"/>
          </p:cNvSpPr>
          <p:nvPr/>
        </p:nvSpPr>
        <p:spPr bwMode="auto">
          <a:xfrm>
            <a:off x="2074863" y="5741988"/>
            <a:ext cx="1587" cy="73025"/>
          </a:xfrm>
          <a:prstGeom prst="line">
            <a:avLst/>
          </a:prstGeom>
          <a:noFill/>
          <a:ln w="14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5253" name="Rectangle 40"/>
          <p:cNvSpPr>
            <a:spLocks noChangeArrowheads="1"/>
          </p:cNvSpPr>
          <p:nvPr/>
        </p:nvSpPr>
        <p:spPr bwMode="auto">
          <a:xfrm>
            <a:off x="2630488" y="5826125"/>
            <a:ext cx="2127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FFFFFF"/>
                </a:solidFill>
              </a:rPr>
              <a:t>4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254" name="Line 41"/>
          <p:cNvSpPr>
            <a:spLocks noChangeShapeType="1"/>
          </p:cNvSpPr>
          <p:nvPr/>
        </p:nvSpPr>
        <p:spPr bwMode="auto">
          <a:xfrm>
            <a:off x="2679700" y="5741988"/>
            <a:ext cx="1588" cy="73025"/>
          </a:xfrm>
          <a:prstGeom prst="line">
            <a:avLst/>
          </a:prstGeom>
          <a:noFill/>
          <a:ln w="14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5255" name="Rectangle 42"/>
          <p:cNvSpPr>
            <a:spLocks noChangeArrowheads="1"/>
          </p:cNvSpPr>
          <p:nvPr/>
        </p:nvSpPr>
        <p:spPr bwMode="auto">
          <a:xfrm>
            <a:off x="3233738" y="5826125"/>
            <a:ext cx="2127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FFFFFF"/>
                </a:solidFill>
              </a:rPr>
              <a:t>6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256" name="Line 43"/>
          <p:cNvSpPr>
            <a:spLocks noChangeShapeType="1"/>
          </p:cNvSpPr>
          <p:nvPr/>
        </p:nvSpPr>
        <p:spPr bwMode="auto">
          <a:xfrm>
            <a:off x="3286125" y="5741988"/>
            <a:ext cx="1588" cy="73025"/>
          </a:xfrm>
          <a:prstGeom prst="line">
            <a:avLst/>
          </a:prstGeom>
          <a:noFill/>
          <a:ln w="14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5257" name="Rectangle 44"/>
          <p:cNvSpPr>
            <a:spLocks noChangeArrowheads="1"/>
          </p:cNvSpPr>
          <p:nvPr/>
        </p:nvSpPr>
        <p:spPr bwMode="auto">
          <a:xfrm>
            <a:off x="3840163" y="5826125"/>
            <a:ext cx="2127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FFFFFF"/>
                </a:solidFill>
              </a:rPr>
              <a:t>8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258" name="Line 45"/>
          <p:cNvSpPr>
            <a:spLocks noChangeShapeType="1"/>
          </p:cNvSpPr>
          <p:nvPr/>
        </p:nvSpPr>
        <p:spPr bwMode="auto">
          <a:xfrm>
            <a:off x="3892550" y="5741988"/>
            <a:ext cx="1588" cy="73025"/>
          </a:xfrm>
          <a:prstGeom prst="line">
            <a:avLst/>
          </a:prstGeom>
          <a:noFill/>
          <a:ln w="14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5259" name="Rectangle 46"/>
          <p:cNvSpPr>
            <a:spLocks noChangeArrowheads="1"/>
          </p:cNvSpPr>
          <p:nvPr/>
        </p:nvSpPr>
        <p:spPr bwMode="auto">
          <a:xfrm>
            <a:off x="4392613" y="5826125"/>
            <a:ext cx="3270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FFFFFF"/>
                </a:solidFill>
              </a:rPr>
              <a:t>10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260" name="Line 47"/>
          <p:cNvSpPr>
            <a:spLocks noChangeShapeType="1"/>
          </p:cNvSpPr>
          <p:nvPr/>
        </p:nvSpPr>
        <p:spPr bwMode="auto">
          <a:xfrm>
            <a:off x="4495800" y="5741988"/>
            <a:ext cx="1588" cy="73025"/>
          </a:xfrm>
          <a:prstGeom prst="line">
            <a:avLst/>
          </a:prstGeom>
          <a:noFill/>
          <a:ln w="14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5261" name="Rectangle 48"/>
          <p:cNvSpPr>
            <a:spLocks noChangeArrowheads="1"/>
          </p:cNvSpPr>
          <p:nvPr/>
        </p:nvSpPr>
        <p:spPr bwMode="auto">
          <a:xfrm>
            <a:off x="4999038" y="5826125"/>
            <a:ext cx="3270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FFFFFF"/>
                </a:solidFill>
              </a:rPr>
              <a:t>12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262" name="Line 49"/>
          <p:cNvSpPr>
            <a:spLocks noChangeShapeType="1"/>
          </p:cNvSpPr>
          <p:nvPr/>
        </p:nvSpPr>
        <p:spPr bwMode="auto">
          <a:xfrm>
            <a:off x="5102225" y="5741988"/>
            <a:ext cx="1588" cy="73025"/>
          </a:xfrm>
          <a:prstGeom prst="line">
            <a:avLst/>
          </a:prstGeom>
          <a:noFill/>
          <a:ln w="14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5263" name="Rectangle 50"/>
          <p:cNvSpPr>
            <a:spLocks noChangeArrowheads="1"/>
          </p:cNvSpPr>
          <p:nvPr/>
        </p:nvSpPr>
        <p:spPr bwMode="auto">
          <a:xfrm>
            <a:off x="5603875" y="5826125"/>
            <a:ext cx="3270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FFFFFF"/>
                </a:solidFill>
              </a:rPr>
              <a:t>14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264" name="Line 51"/>
          <p:cNvSpPr>
            <a:spLocks noChangeShapeType="1"/>
          </p:cNvSpPr>
          <p:nvPr/>
        </p:nvSpPr>
        <p:spPr bwMode="auto">
          <a:xfrm>
            <a:off x="5708650" y="5741988"/>
            <a:ext cx="1588" cy="73025"/>
          </a:xfrm>
          <a:prstGeom prst="line">
            <a:avLst/>
          </a:prstGeom>
          <a:noFill/>
          <a:ln w="14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5265" name="Rectangle 52"/>
          <p:cNvSpPr>
            <a:spLocks noChangeArrowheads="1"/>
          </p:cNvSpPr>
          <p:nvPr/>
        </p:nvSpPr>
        <p:spPr bwMode="auto">
          <a:xfrm>
            <a:off x="6210300" y="5826125"/>
            <a:ext cx="3270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FFFFFF"/>
                </a:solidFill>
              </a:rPr>
              <a:t>16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266" name="Line 53"/>
          <p:cNvSpPr>
            <a:spLocks noChangeShapeType="1"/>
          </p:cNvSpPr>
          <p:nvPr/>
        </p:nvSpPr>
        <p:spPr bwMode="auto">
          <a:xfrm>
            <a:off x="6313488" y="5741988"/>
            <a:ext cx="1587" cy="73025"/>
          </a:xfrm>
          <a:prstGeom prst="line">
            <a:avLst/>
          </a:prstGeom>
          <a:noFill/>
          <a:ln w="14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5267" name="Rectangle 54"/>
          <p:cNvSpPr>
            <a:spLocks noChangeArrowheads="1"/>
          </p:cNvSpPr>
          <p:nvPr/>
        </p:nvSpPr>
        <p:spPr bwMode="auto">
          <a:xfrm>
            <a:off x="6816725" y="5826125"/>
            <a:ext cx="3270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FFFFFF"/>
                </a:solidFill>
              </a:rPr>
              <a:t>18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268" name="Line 55"/>
          <p:cNvSpPr>
            <a:spLocks noChangeShapeType="1"/>
          </p:cNvSpPr>
          <p:nvPr/>
        </p:nvSpPr>
        <p:spPr bwMode="auto">
          <a:xfrm>
            <a:off x="6919913" y="5741988"/>
            <a:ext cx="1587" cy="73025"/>
          </a:xfrm>
          <a:prstGeom prst="line">
            <a:avLst/>
          </a:prstGeom>
          <a:noFill/>
          <a:ln w="14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5269" name="Rectangle 56"/>
          <p:cNvSpPr>
            <a:spLocks noChangeArrowheads="1"/>
          </p:cNvSpPr>
          <p:nvPr/>
        </p:nvSpPr>
        <p:spPr bwMode="auto">
          <a:xfrm>
            <a:off x="7419975" y="5826125"/>
            <a:ext cx="3270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FFFFFF"/>
                </a:solidFill>
              </a:rPr>
              <a:t>20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270" name="Rectangle 57"/>
          <p:cNvSpPr>
            <a:spLocks noChangeArrowheads="1"/>
          </p:cNvSpPr>
          <p:nvPr/>
        </p:nvSpPr>
        <p:spPr bwMode="auto">
          <a:xfrm>
            <a:off x="0" y="5943600"/>
            <a:ext cx="116205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Patients at risk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265273" name="Rectangle 60"/>
          <p:cNvSpPr>
            <a:spLocks noChangeArrowheads="1"/>
          </p:cNvSpPr>
          <p:nvPr/>
        </p:nvSpPr>
        <p:spPr bwMode="auto">
          <a:xfrm>
            <a:off x="0" y="6248400"/>
            <a:ext cx="12192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b="1" dirty="0" err="1">
                <a:solidFill>
                  <a:srgbClr val="FFFFFF"/>
                </a:solidFill>
              </a:rPr>
              <a:t>Sorafenib</a:t>
            </a:r>
            <a:r>
              <a:rPr lang="en-US" b="1" dirty="0">
                <a:solidFill>
                  <a:srgbClr val="FFFFFF"/>
                </a:solidFill>
              </a:rPr>
              <a:t>: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265274" name="Rectangle 61"/>
          <p:cNvSpPr>
            <a:spLocks noChangeArrowheads="1"/>
          </p:cNvSpPr>
          <p:nvPr/>
        </p:nvSpPr>
        <p:spPr bwMode="auto">
          <a:xfrm>
            <a:off x="304800" y="6477000"/>
            <a:ext cx="70485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Placebo: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265275" name="Rectangle 62"/>
          <p:cNvSpPr>
            <a:spLocks noChangeArrowheads="1"/>
          </p:cNvSpPr>
          <p:nvPr/>
        </p:nvSpPr>
        <p:spPr bwMode="auto">
          <a:xfrm>
            <a:off x="1354138" y="6283325"/>
            <a:ext cx="3270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FFFFFF"/>
                </a:solidFill>
              </a:rPr>
              <a:t>150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276" name="Rectangle 63"/>
          <p:cNvSpPr>
            <a:spLocks noChangeArrowheads="1"/>
          </p:cNvSpPr>
          <p:nvPr/>
        </p:nvSpPr>
        <p:spPr bwMode="auto">
          <a:xfrm>
            <a:off x="1398588" y="6481763"/>
            <a:ext cx="2413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FFFFFF"/>
                </a:solidFill>
              </a:rPr>
              <a:t>76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277" name="Rectangle 64"/>
          <p:cNvSpPr>
            <a:spLocks noChangeArrowheads="1"/>
          </p:cNvSpPr>
          <p:nvPr/>
        </p:nvSpPr>
        <p:spPr bwMode="auto">
          <a:xfrm>
            <a:off x="1989138" y="6283325"/>
            <a:ext cx="2413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FFFFFF"/>
                </a:solidFill>
              </a:rPr>
              <a:t>80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278" name="Rectangle 65"/>
          <p:cNvSpPr>
            <a:spLocks noChangeArrowheads="1"/>
          </p:cNvSpPr>
          <p:nvPr/>
        </p:nvSpPr>
        <p:spPr bwMode="auto">
          <a:xfrm>
            <a:off x="1989138" y="6481763"/>
            <a:ext cx="2413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FFFFFF"/>
                </a:solidFill>
              </a:rPr>
              <a:t>19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279" name="Rectangle 66"/>
          <p:cNvSpPr>
            <a:spLocks noChangeArrowheads="1"/>
          </p:cNvSpPr>
          <p:nvPr/>
        </p:nvSpPr>
        <p:spPr bwMode="auto">
          <a:xfrm>
            <a:off x="2581275" y="6283325"/>
            <a:ext cx="2413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FFFFFF"/>
                </a:solidFill>
              </a:rPr>
              <a:t>38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280" name="Rectangle 67"/>
          <p:cNvSpPr>
            <a:spLocks noChangeArrowheads="1"/>
          </p:cNvSpPr>
          <p:nvPr/>
        </p:nvSpPr>
        <p:spPr bwMode="auto">
          <a:xfrm>
            <a:off x="2581275" y="6481763"/>
            <a:ext cx="2413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FFFFFF"/>
                </a:solidFill>
              </a:rPr>
              <a:t>10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281" name="Rectangle 68"/>
          <p:cNvSpPr>
            <a:spLocks noChangeArrowheads="1"/>
          </p:cNvSpPr>
          <p:nvPr/>
        </p:nvSpPr>
        <p:spPr bwMode="auto">
          <a:xfrm>
            <a:off x="3175000" y="6283325"/>
            <a:ext cx="241300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FFFFFF"/>
                </a:solidFill>
              </a:rPr>
              <a:t>19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282" name="Rectangle 69"/>
          <p:cNvSpPr>
            <a:spLocks noChangeArrowheads="1"/>
          </p:cNvSpPr>
          <p:nvPr/>
        </p:nvSpPr>
        <p:spPr bwMode="auto">
          <a:xfrm>
            <a:off x="3214688" y="6481763"/>
            <a:ext cx="15716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FFFFFF"/>
                </a:solidFill>
              </a:rPr>
              <a:t>8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283" name="Rectangle 70"/>
          <p:cNvSpPr>
            <a:spLocks noChangeArrowheads="1"/>
          </p:cNvSpPr>
          <p:nvPr/>
        </p:nvSpPr>
        <p:spPr bwMode="auto">
          <a:xfrm>
            <a:off x="3790950" y="6283325"/>
            <a:ext cx="1571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FFFFFF"/>
                </a:solidFill>
              </a:rPr>
              <a:t>1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284" name="Rectangle 71"/>
          <p:cNvSpPr>
            <a:spLocks noChangeArrowheads="1"/>
          </p:cNvSpPr>
          <p:nvPr/>
        </p:nvSpPr>
        <p:spPr bwMode="auto">
          <a:xfrm>
            <a:off x="3867150" y="6283325"/>
            <a:ext cx="1571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FFFFFF"/>
                </a:solidFill>
              </a:rPr>
              <a:t>1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285" name="Rectangle 72"/>
          <p:cNvSpPr>
            <a:spLocks noChangeArrowheads="1"/>
          </p:cNvSpPr>
          <p:nvPr/>
        </p:nvSpPr>
        <p:spPr bwMode="auto">
          <a:xfrm>
            <a:off x="3829050" y="6481763"/>
            <a:ext cx="1571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FFFFFF"/>
                </a:solidFill>
              </a:rPr>
              <a:t>3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286" name="Rectangle 73"/>
          <p:cNvSpPr>
            <a:spLocks noChangeArrowheads="1"/>
          </p:cNvSpPr>
          <p:nvPr/>
        </p:nvSpPr>
        <p:spPr bwMode="auto">
          <a:xfrm>
            <a:off x="4449763" y="6283325"/>
            <a:ext cx="15716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FFFFFF"/>
                </a:solidFill>
              </a:rPr>
              <a:t>8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287" name="Rectangle 74"/>
          <p:cNvSpPr>
            <a:spLocks noChangeArrowheads="1"/>
          </p:cNvSpPr>
          <p:nvPr/>
        </p:nvSpPr>
        <p:spPr bwMode="auto">
          <a:xfrm>
            <a:off x="4449763" y="6481763"/>
            <a:ext cx="15716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FFFFFF"/>
                </a:solidFill>
              </a:rPr>
              <a:t>0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288" name="Rectangle 75"/>
          <p:cNvSpPr>
            <a:spLocks noChangeArrowheads="1"/>
          </p:cNvSpPr>
          <p:nvPr/>
        </p:nvSpPr>
        <p:spPr bwMode="auto">
          <a:xfrm>
            <a:off x="5070475" y="6283325"/>
            <a:ext cx="1571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FFFFFF"/>
                </a:solidFill>
              </a:rPr>
              <a:t>5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289" name="Rectangle 76"/>
          <p:cNvSpPr>
            <a:spLocks noChangeArrowheads="1"/>
          </p:cNvSpPr>
          <p:nvPr/>
        </p:nvSpPr>
        <p:spPr bwMode="auto">
          <a:xfrm>
            <a:off x="5070475" y="6481763"/>
            <a:ext cx="1571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FFFFFF"/>
                </a:solidFill>
              </a:rPr>
              <a:t>0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290" name="Rectangle 77"/>
          <p:cNvSpPr>
            <a:spLocks noChangeArrowheads="1"/>
          </p:cNvSpPr>
          <p:nvPr/>
        </p:nvSpPr>
        <p:spPr bwMode="auto">
          <a:xfrm>
            <a:off x="5689600" y="6283325"/>
            <a:ext cx="1571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FFFFFF"/>
                </a:solidFill>
              </a:rPr>
              <a:t>2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291" name="Rectangle 78"/>
          <p:cNvSpPr>
            <a:spLocks noChangeArrowheads="1"/>
          </p:cNvSpPr>
          <p:nvPr/>
        </p:nvSpPr>
        <p:spPr bwMode="auto">
          <a:xfrm>
            <a:off x="5689600" y="6481763"/>
            <a:ext cx="1571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FFFFFF"/>
                </a:solidFill>
              </a:rPr>
              <a:t>0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292" name="Rectangle 79"/>
          <p:cNvSpPr>
            <a:spLocks noChangeArrowheads="1"/>
          </p:cNvSpPr>
          <p:nvPr/>
        </p:nvSpPr>
        <p:spPr bwMode="auto">
          <a:xfrm>
            <a:off x="6310313" y="6283325"/>
            <a:ext cx="15716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FFFFFF"/>
                </a:solidFill>
              </a:rPr>
              <a:t>1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293" name="Rectangle 80"/>
          <p:cNvSpPr>
            <a:spLocks noChangeArrowheads="1"/>
          </p:cNvSpPr>
          <p:nvPr/>
        </p:nvSpPr>
        <p:spPr bwMode="auto">
          <a:xfrm>
            <a:off x="6310313" y="6481763"/>
            <a:ext cx="15716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FFFFFF"/>
                </a:solidFill>
              </a:rPr>
              <a:t>0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294" name="Rectangle 81"/>
          <p:cNvSpPr>
            <a:spLocks noChangeArrowheads="1"/>
          </p:cNvSpPr>
          <p:nvPr/>
        </p:nvSpPr>
        <p:spPr bwMode="auto">
          <a:xfrm>
            <a:off x="6889750" y="6283325"/>
            <a:ext cx="1571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FFFFFF"/>
                </a:solidFill>
              </a:rPr>
              <a:t>0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295" name="Rectangle 82"/>
          <p:cNvSpPr>
            <a:spLocks noChangeArrowheads="1"/>
          </p:cNvSpPr>
          <p:nvPr/>
        </p:nvSpPr>
        <p:spPr bwMode="auto">
          <a:xfrm>
            <a:off x="6889750" y="6481763"/>
            <a:ext cx="157163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FFFFFF"/>
                </a:solidFill>
              </a:rPr>
              <a:t>0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296" name="Rectangle 83"/>
          <p:cNvSpPr>
            <a:spLocks noChangeArrowheads="1"/>
          </p:cNvSpPr>
          <p:nvPr/>
        </p:nvSpPr>
        <p:spPr bwMode="auto">
          <a:xfrm>
            <a:off x="7491413" y="6283325"/>
            <a:ext cx="15716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FFFFFF"/>
                </a:solidFill>
              </a:rPr>
              <a:t>0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297" name="Rectangle 84"/>
          <p:cNvSpPr>
            <a:spLocks noChangeArrowheads="1"/>
          </p:cNvSpPr>
          <p:nvPr/>
        </p:nvSpPr>
        <p:spPr bwMode="auto">
          <a:xfrm>
            <a:off x="7491413" y="6481763"/>
            <a:ext cx="15716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FFFFFF"/>
                </a:solidFill>
              </a:rPr>
              <a:t>0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298" name="Rectangle 85"/>
          <p:cNvSpPr>
            <a:spLocks noChangeArrowheads="1"/>
          </p:cNvSpPr>
          <p:nvPr/>
        </p:nvSpPr>
        <p:spPr bwMode="auto">
          <a:xfrm>
            <a:off x="8078788" y="6283325"/>
            <a:ext cx="15716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FFFFFF"/>
                </a:solidFill>
              </a:rPr>
              <a:t>0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299" name="Rectangle 86"/>
          <p:cNvSpPr>
            <a:spLocks noChangeArrowheads="1"/>
          </p:cNvSpPr>
          <p:nvPr/>
        </p:nvSpPr>
        <p:spPr bwMode="auto">
          <a:xfrm>
            <a:off x="8078788" y="6481763"/>
            <a:ext cx="15716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FFFFFF"/>
                </a:solidFill>
              </a:rPr>
              <a:t>0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300" name="Line 87"/>
          <p:cNvSpPr>
            <a:spLocks noChangeShapeType="1"/>
          </p:cNvSpPr>
          <p:nvPr/>
        </p:nvSpPr>
        <p:spPr bwMode="auto">
          <a:xfrm>
            <a:off x="7526338" y="5741988"/>
            <a:ext cx="1587" cy="73025"/>
          </a:xfrm>
          <a:prstGeom prst="line">
            <a:avLst/>
          </a:prstGeom>
          <a:noFill/>
          <a:ln w="14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5301" name="Rectangle 88"/>
          <p:cNvSpPr>
            <a:spLocks noChangeArrowheads="1"/>
          </p:cNvSpPr>
          <p:nvPr/>
        </p:nvSpPr>
        <p:spPr bwMode="auto">
          <a:xfrm>
            <a:off x="8018463" y="5826125"/>
            <a:ext cx="3270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500" b="1">
                <a:solidFill>
                  <a:srgbClr val="FFFFFF"/>
                </a:solidFill>
              </a:rPr>
              <a:t>22</a:t>
            </a:r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302" name="Line 89"/>
          <p:cNvSpPr>
            <a:spLocks noChangeShapeType="1"/>
          </p:cNvSpPr>
          <p:nvPr/>
        </p:nvSpPr>
        <p:spPr bwMode="auto">
          <a:xfrm>
            <a:off x="8124825" y="5741988"/>
            <a:ext cx="1588" cy="73025"/>
          </a:xfrm>
          <a:prstGeom prst="line">
            <a:avLst/>
          </a:prstGeom>
          <a:noFill/>
          <a:ln w="14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5303" name="Line 90"/>
          <p:cNvSpPr>
            <a:spLocks noChangeShapeType="1"/>
          </p:cNvSpPr>
          <p:nvPr/>
        </p:nvSpPr>
        <p:spPr bwMode="auto">
          <a:xfrm>
            <a:off x="5184775" y="2027238"/>
            <a:ext cx="298450" cy="1587"/>
          </a:xfrm>
          <a:prstGeom prst="line">
            <a:avLst/>
          </a:prstGeom>
          <a:noFill/>
          <a:ln w="14">
            <a:solidFill>
              <a:srgbClr val="4982C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5304" name="Line 91"/>
          <p:cNvSpPr>
            <a:spLocks noChangeShapeType="1"/>
          </p:cNvSpPr>
          <p:nvPr/>
        </p:nvSpPr>
        <p:spPr bwMode="auto">
          <a:xfrm>
            <a:off x="5184775" y="3054350"/>
            <a:ext cx="298450" cy="1588"/>
          </a:xfrm>
          <a:prstGeom prst="line">
            <a:avLst/>
          </a:prstGeom>
          <a:noFill/>
          <a:ln w="14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5305" name="Freeform 92"/>
          <p:cNvSpPr>
            <a:spLocks/>
          </p:cNvSpPr>
          <p:nvPr/>
        </p:nvSpPr>
        <p:spPr bwMode="auto">
          <a:xfrm>
            <a:off x="1430338" y="2189163"/>
            <a:ext cx="5040312" cy="3522662"/>
          </a:xfrm>
          <a:custGeom>
            <a:avLst/>
            <a:gdLst>
              <a:gd name="T0" fmla="*/ 0 w 3175"/>
              <a:gd name="T1" fmla="*/ 0 h 2219"/>
              <a:gd name="T2" fmla="*/ 139 w 3175"/>
              <a:gd name="T3" fmla="*/ 12 h 2219"/>
              <a:gd name="T4" fmla="*/ 221 w 3175"/>
              <a:gd name="T5" fmla="*/ 107 h 2219"/>
              <a:gd name="T6" fmla="*/ 221 w 3175"/>
              <a:gd name="T7" fmla="*/ 107 h 2219"/>
              <a:gd name="T8" fmla="*/ 228 w 3175"/>
              <a:gd name="T9" fmla="*/ 201 h 2219"/>
              <a:gd name="T10" fmla="*/ 237 w 3175"/>
              <a:gd name="T11" fmla="*/ 299 h 2219"/>
              <a:gd name="T12" fmla="*/ 247 w 3175"/>
              <a:gd name="T13" fmla="*/ 412 h 2219"/>
              <a:gd name="T14" fmla="*/ 261 w 3175"/>
              <a:gd name="T15" fmla="*/ 526 h 2219"/>
              <a:gd name="T16" fmla="*/ 274 w 3175"/>
              <a:gd name="T17" fmla="*/ 629 h 2219"/>
              <a:gd name="T18" fmla="*/ 281 w 3175"/>
              <a:gd name="T19" fmla="*/ 672 h 2219"/>
              <a:gd name="T20" fmla="*/ 288 w 3175"/>
              <a:gd name="T21" fmla="*/ 705 h 2219"/>
              <a:gd name="T22" fmla="*/ 295 w 3175"/>
              <a:gd name="T23" fmla="*/ 729 h 2219"/>
              <a:gd name="T24" fmla="*/ 298 w 3175"/>
              <a:gd name="T25" fmla="*/ 737 h 2219"/>
              <a:gd name="T26" fmla="*/ 302 w 3175"/>
              <a:gd name="T27" fmla="*/ 742 h 2219"/>
              <a:gd name="T28" fmla="*/ 302 w 3175"/>
              <a:gd name="T29" fmla="*/ 742 h 2219"/>
              <a:gd name="T30" fmla="*/ 310 w 3175"/>
              <a:gd name="T31" fmla="*/ 747 h 2219"/>
              <a:gd name="T32" fmla="*/ 321 w 3175"/>
              <a:gd name="T33" fmla="*/ 753 h 2219"/>
              <a:gd name="T34" fmla="*/ 343 w 3175"/>
              <a:gd name="T35" fmla="*/ 761 h 2219"/>
              <a:gd name="T36" fmla="*/ 369 w 3175"/>
              <a:gd name="T37" fmla="*/ 768 h 2219"/>
              <a:gd name="T38" fmla="*/ 396 w 3175"/>
              <a:gd name="T39" fmla="*/ 771 h 2219"/>
              <a:gd name="T40" fmla="*/ 441 w 3175"/>
              <a:gd name="T41" fmla="*/ 778 h 2219"/>
              <a:gd name="T42" fmla="*/ 459 w 3175"/>
              <a:gd name="T43" fmla="*/ 780 h 2219"/>
              <a:gd name="T44" fmla="*/ 554 w 3175"/>
              <a:gd name="T45" fmla="*/ 1244 h 2219"/>
              <a:gd name="T46" fmla="*/ 554 w 3175"/>
              <a:gd name="T47" fmla="*/ 1244 h 2219"/>
              <a:gd name="T48" fmla="*/ 564 w 3175"/>
              <a:gd name="T49" fmla="*/ 1251 h 2219"/>
              <a:gd name="T50" fmla="*/ 591 w 3175"/>
              <a:gd name="T51" fmla="*/ 1270 h 2219"/>
              <a:gd name="T52" fmla="*/ 629 w 3175"/>
              <a:gd name="T53" fmla="*/ 1301 h 2219"/>
              <a:gd name="T54" fmla="*/ 650 w 3175"/>
              <a:gd name="T55" fmla="*/ 1320 h 2219"/>
              <a:gd name="T56" fmla="*/ 672 w 3175"/>
              <a:gd name="T57" fmla="*/ 1340 h 2219"/>
              <a:gd name="T58" fmla="*/ 696 w 3175"/>
              <a:gd name="T59" fmla="*/ 1364 h 2219"/>
              <a:gd name="T60" fmla="*/ 718 w 3175"/>
              <a:gd name="T61" fmla="*/ 1390 h 2219"/>
              <a:gd name="T62" fmla="*/ 739 w 3175"/>
              <a:gd name="T63" fmla="*/ 1417 h 2219"/>
              <a:gd name="T64" fmla="*/ 758 w 3175"/>
              <a:gd name="T65" fmla="*/ 1446 h 2219"/>
              <a:gd name="T66" fmla="*/ 775 w 3175"/>
              <a:gd name="T67" fmla="*/ 1477 h 2219"/>
              <a:gd name="T68" fmla="*/ 790 w 3175"/>
              <a:gd name="T69" fmla="*/ 1510 h 2219"/>
              <a:gd name="T70" fmla="*/ 795 w 3175"/>
              <a:gd name="T71" fmla="*/ 1525 h 2219"/>
              <a:gd name="T72" fmla="*/ 800 w 3175"/>
              <a:gd name="T73" fmla="*/ 1542 h 2219"/>
              <a:gd name="T74" fmla="*/ 804 w 3175"/>
              <a:gd name="T75" fmla="*/ 1559 h 2219"/>
              <a:gd name="T76" fmla="*/ 806 w 3175"/>
              <a:gd name="T77" fmla="*/ 1578 h 2219"/>
              <a:gd name="T78" fmla="*/ 806 w 3175"/>
              <a:gd name="T79" fmla="*/ 1578 h 2219"/>
              <a:gd name="T80" fmla="*/ 854 w 3175"/>
              <a:gd name="T81" fmla="*/ 1587 h 2219"/>
              <a:gd name="T82" fmla="*/ 924 w 3175"/>
              <a:gd name="T83" fmla="*/ 1602 h 2219"/>
              <a:gd name="T84" fmla="*/ 1013 w 3175"/>
              <a:gd name="T85" fmla="*/ 1621 h 2219"/>
              <a:gd name="T86" fmla="*/ 1107 w 3175"/>
              <a:gd name="T87" fmla="*/ 1729 h 2219"/>
              <a:gd name="T88" fmla="*/ 1284 w 3175"/>
              <a:gd name="T89" fmla="*/ 1772 h 2219"/>
              <a:gd name="T90" fmla="*/ 1352 w 3175"/>
              <a:gd name="T91" fmla="*/ 1885 h 2219"/>
              <a:gd name="T92" fmla="*/ 2094 w 3175"/>
              <a:gd name="T93" fmla="*/ 1993 h 2219"/>
              <a:gd name="T94" fmla="*/ 2132 w 3175"/>
              <a:gd name="T95" fmla="*/ 2037 h 2219"/>
              <a:gd name="T96" fmla="*/ 2591 w 3175"/>
              <a:gd name="T97" fmla="*/ 2099 h 2219"/>
              <a:gd name="T98" fmla="*/ 2680 w 3175"/>
              <a:gd name="T99" fmla="*/ 2144 h 2219"/>
              <a:gd name="T100" fmla="*/ 3170 w 3175"/>
              <a:gd name="T101" fmla="*/ 2156 h 2219"/>
              <a:gd name="T102" fmla="*/ 3175 w 3175"/>
              <a:gd name="T103" fmla="*/ 2219 h 2219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3175"/>
              <a:gd name="T157" fmla="*/ 0 h 2219"/>
              <a:gd name="T158" fmla="*/ 3175 w 3175"/>
              <a:gd name="T159" fmla="*/ 2219 h 2219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3175" h="2219">
                <a:moveTo>
                  <a:pt x="0" y="0"/>
                </a:moveTo>
                <a:lnTo>
                  <a:pt x="139" y="12"/>
                </a:lnTo>
                <a:lnTo>
                  <a:pt x="221" y="107"/>
                </a:lnTo>
                <a:lnTo>
                  <a:pt x="228" y="201"/>
                </a:lnTo>
                <a:lnTo>
                  <a:pt x="237" y="299"/>
                </a:lnTo>
                <a:lnTo>
                  <a:pt x="247" y="412"/>
                </a:lnTo>
                <a:lnTo>
                  <a:pt x="261" y="526"/>
                </a:lnTo>
                <a:lnTo>
                  <a:pt x="274" y="629"/>
                </a:lnTo>
                <a:lnTo>
                  <a:pt x="281" y="672"/>
                </a:lnTo>
                <a:lnTo>
                  <a:pt x="288" y="705"/>
                </a:lnTo>
                <a:lnTo>
                  <a:pt x="295" y="729"/>
                </a:lnTo>
                <a:lnTo>
                  <a:pt x="298" y="737"/>
                </a:lnTo>
                <a:lnTo>
                  <a:pt x="302" y="742"/>
                </a:lnTo>
                <a:lnTo>
                  <a:pt x="310" y="747"/>
                </a:lnTo>
                <a:lnTo>
                  <a:pt x="321" y="753"/>
                </a:lnTo>
                <a:lnTo>
                  <a:pt x="343" y="761"/>
                </a:lnTo>
                <a:lnTo>
                  <a:pt x="369" y="768"/>
                </a:lnTo>
                <a:lnTo>
                  <a:pt x="396" y="771"/>
                </a:lnTo>
                <a:lnTo>
                  <a:pt x="441" y="778"/>
                </a:lnTo>
                <a:lnTo>
                  <a:pt x="459" y="780"/>
                </a:lnTo>
                <a:lnTo>
                  <a:pt x="554" y="1244"/>
                </a:lnTo>
                <a:lnTo>
                  <a:pt x="564" y="1251"/>
                </a:lnTo>
                <a:lnTo>
                  <a:pt x="591" y="1270"/>
                </a:lnTo>
                <a:lnTo>
                  <a:pt x="629" y="1301"/>
                </a:lnTo>
                <a:lnTo>
                  <a:pt x="650" y="1320"/>
                </a:lnTo>
                <a:lnTo>
                  <a:pt x="672" y="1340"/>
                </a:lnTo>
                <a:lnTo>
                  <a:pt x="696" y="1364"/>
                </a:lnTo>
                <a:lnTo>
                  <a:pt x="718" y="1390"/>
                </a:lnTo>
                <a:lnTo>
                  <a:pt x="739" y="1417"/>
                </a:lnTo>
                <a:lnTo>
                  <a:pt x="758" y="1446"/>
                </a:lnTo>
                <a:lnTo>
                  <a:pt x="775" y="1477"/>
                </a:lnTo>
                <a:lnTo>
                  <a:pt x="790" y="1510"/>
                </a:lnTo>
                <a:lnTo>
                  <a:pt x="795" y="1525"/>
                </a:lnTo>
                <a:lnTo>
                  <a:pt x="800" y="1542"/>
                </a:lnTo>
                <a:lnTo>
                  <a:pt x="804" y="1559"/>
                </a:lnTo>
                <a:lnTo>
                  <a:pt x="806" y="1578"/>
                </a:lnTo>
                <a:lnTo>
                  <a:pt x="854" y="1587"/>
                </a:lnTo>
                <a:lnTo>
                  <a:pt x="924" y="1602"/>
                </a:lnTo>
                <a:lnTo>
                  <a:pt x="1013" y="1621"/>
                </a:lnTo>
                <a:lnTo>
                  <a:pt x="1107" y="1729"/>
                </a:lnTo>
                <a:lnTo>
                  <a:pt x="1284" y="1772"/>
                </a:lnTo>
                <a:lnTo>
                  <a:pt x="1352" y="1885"/>
                </a:lnTo>
                <a:lnTo>
                  <a:pt x="2094" y="1993"/>
                </a:lnTo>
                <a:lnTo>
                  <a:pt x="2132" y="2037"/>
                </a:lnTo>
                <a:lnTo>
                  <a:pt x="2591" y="2099"/>
                </a:lnTo>
                <a:lnTo>
                  <a:pt x="2680" y="2144"/>
                </a:lnTo>
                <a:lnTo>
                  <a:pt x="3170" y="2156"/>
                </a:lnTo>
                <a:lnTo>
                  <a:pt x="3175" y="2219"/>
                </a:lnTo>
              </a:path>
            </a:pathLst>
          </a:custGeom>
          <a:noFill/>
          <a:ln w="38100">
            <a:solidFill>
              <a:srgbClr val="4982C3"/>
            </a:solidFill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5306" name="Freeform 93"/>
          <p:cNvSpPr>
            <a:spLocks/>
          </p:cNvSpPr>
          <p:nvPr/>
        </p:nvSpPr>
        <p:spPr bwMode="auto">
          <a:xfrm>
            <a:off x="1460500" y="2179638"/>
            <a:ext cx="2924175" cy="3513137"/>
          </a:xfrm>
          <a:custGeom>
            <a:avLst/>
            <a:gdLst>
              <a:gd name="T0" fmla="*/ 1842 w 1842"/>
              <a:gd name="T1" fmla="*/ 2213 h 2213"/>
              <a:gd name="T2" fmla="*/ 1755 w 1842"/>
              <a:gd name="T3" fmla="*/ 2169 h 2213"/>
              <a:gd name="T4" fmla="*/ 1566 w 1842"/>
              <a:gd name="T5" fmla="*/ 2074 h 2213"/>
              <a:gd name="T6" fmla="*/ 1314 w 1842"/>
              <a:gd name="T7" fmla="*/ 1942 h 2213"/>
              <a:gd name="T8" fmla="*/ 1265 w 1842"/>
              <a:gd name="T9" fmla="*/ 1891 h 2213"/>
              <a:gd name="T10" fmla="*/ 1050 w 1842"/>
              <a:gd name="T11" fmla="*/ 1816 h 2213"/>
              <a:gd name="T12" fmla="*/ 704 w 1842"/>
              <a:gd name="T13" fmla="*/ 1764 h 2213"/>
              <a:gd name="T14" fmla="*/ 542 w 1842"/>
              <a:gd name="T15" fmla="*/ 1721 h 2213"/>
              <a:gd name="T16" fmla="*/ 497 w 1842"/>
              <a:gd name="T17" fmla="*/ 1521 h 2213"/>
              <a:gd name="T18" fmla="*/ 471 w 1842"/>
              <a:gd name="T19" fmla="*/ 1471 h 2213"/>
              <a:gd name="T20" fmla="*/ 334 w 1842"/>
              <a:gd name="T21" fmla="*/ 1439 h 2213"/>
              <a:gd name="T22" fmla="*/ 271 w 1842"/>
              <a:gd name="T23" fmla="*/ 1363 h 2213"/>
              <a:gd name="T24" fmla="*/ 245 w 1842"/>
              <a:gd name="T25" fmla="*/ 1257 h 2213"/>
              <a:gd name="T26" fmla="*/ 183 w 1842"/>
              <a:gd name="T27" fmla="*/ 12 h 2213"/>
              <a:gd name="T28" fmla="*/ 0 w 1842"/>
              <a:gd name="T29" fmla="*/ 0 h 221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842"/>
              <a:gd name="T46" fmla="*/ 0 h 2213"/>
              <a:gd name="T47" fmla="*/ 1842 w 1842"/>
              <a:gd name="T48" fmla="*/ 2213 h 221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842" h="2213">
                <a:moveTo>
                  <a:pt x="1842" y="2213"/>
                </a:moveTo>
                <a:lnTo>
                  <a:pt x="1755" y="2169"/>
                </a:lnTo>
                <a:lnTo>
                  <a:pt x="1566" y="2074"/>
                </a:lnTo>
                <a:lnTo>
                  <a:pt x="1314" y="1942"/>
                </a:lnTo>
                <a:lnTo>
                  <a:pt x="1265" y="1891"/>
                </a:lnTo>
                <a:lnTo>
                  <a:pt x="1050" y="1816"/>
                </a:lnTo>
                <a:lnTo>
                  <a:pt x="704" y="1764"/>
                </a:lnTo>
                <a:lnTo>
                  <a:pt x="542" y="1721"/>
                </a:lnTo>
                <a:lnTo>
                  <a:pt x="497" y="1521"/>
                </a:lnTo>
                <a:lnTo>
                  <a:pt x="471" y="1471"/>
                </a:lnTo>
                <a:lnTo>
                  <a:pt x="334" y="1439"/>
                </a:lnTo>
                <a:lnTo>
                  <a:pt x="271" y="1363"/>
                </a:lnTo>
                <a:lnTo>
                  <a:pt x="245" y="1257"/>
                </a:lnTo>
                <a:lnTo>
                  <a:pt x="183" y="12"/>
                </a:lnTo>
                <a:lnTo>
                  <a:pt x="0" y="0"/>
                </a:lnTo>
              </a:path>
            </a:pathLst>
          </a:custGeom>
          <a:noFill/>
          <a:ln w="381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61122" name="Rectangle 2"/>
          <p:cNvSpPr>
            <a:spLocks noChangeArrowheads="1"/>
          </p:cNvSpPr>
          <p:nvPr/>
        </p:nvSpPr>
        <p:spPr bwMode="auto">
          <a:xfrm>
            <a:off x="0" y="274638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en-US" sz="4000" b="1" kern="0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Asian Patients with Advanced HCC </a:t>
            </a:r>
            <a:br>
              <a:rPr lang="en-US" sz="4000" b="1" kern="0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en-US" sz="3600" b="1" ker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TTP</a:t>
            </a:r>
          </a:p>
        </p:txBody>
      </p:sp>
      <p:sp>
        <p:nvSpPr>
          <p:cNvPr id="90" name="Rectangle 89"/>
          <p:cNvSpPr/>
          <p:nvPr/>
        </p:nvSpPr>
        <p:spPr>
          <a:xfrm>
            <a:off x="4114800" y="4953000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 smtClean="0"/>
              <a:t>Cheng A, et al.  </a:t>
            </a:r>
            <a:r>
              <a:rPr lang="en-US" sz="1400" i="1" dirty="0" smtClean="0"/>
              <a:t>Lancet </a:t>
            </a:r>
            <a:r>
              <a:rPr lang="en-US" sz="1400" i="1" dirty="0" err="1" smtClean="0"/>
              <a:t>Oncol</a:t>
            </a:r>
            <a:r>
              <a:rPr lang="en-US" sz="1400" i="1" dirty="0" smtClean="0"/>
              <a:t>. 2009:10(1):25-34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642015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9809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7067671"/>
              </p:ext>
            </p:extLst>
          </p:nvPr>
        </p:nvGraphicFramePr>
        <p:xfrm>
          <a:off x="1143000" y="609600"/>
          <a:ext cx="6702578" cy="5891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Worksheet" r:id="rId4" imgW="4638691" imgH="4076726" progId="Excel.Sheet.8">
                  <p:embed/>
                </p:oleObj>
              </mc:Choice>
              <mc:Fallback>
                <p:oleObj name="Worksheet" r:id="rId4" imgW="4638691" imgH="4076726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609600"/>
                        <a:ext cx="6702578" cy="5891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600200" y="180945"/>
            <a:ext cx="53580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Sorafenib</a:t>
            </a:r>
            <a:r>
              <a:rPr lang="en-US" dirty="0" smtClean="0"/>
              <a:t> in Asian v non Asian Patients:  UCIMC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93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91548"/>
            <a:ext cx="7772400" cy="1143000"/>
          </a:xfrm>
        </p:spPr>
        <p:txBody>
          <a:bodyPr/>
          <a:lstStyle/>
          <a:p>
            <a:r>
              <a:rPr lang="en-US" dirty="0" smtClean="0"/>
              <a:t>Hypothesis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49896"/>
            <a:ext cx="7772400" cy="4114800"/>
          </a:xfrm>
        </p:spPr>
        <p:txBody>
          <a:bodyPr/>
          <a:lstStyle/>
          <a:p>
            <a:r>
              <a:rPr lang="en-US" sz="2800" dirty="0" smtClean="0"/>
              <a:t>Our </a:t>
            </a:r>
            <a:r>
              <a:rPr lang="en-US" sz="2800" dirty="0"/>
              <a:t>experience has shown that the majority of our Asian-American patient population are unable to tolerate this recommendation.  </a:t>
            </a:r>
            <a:endParaRPr lang="en-US" sz="2800" dirty="0" smtClean="0"/>
          </a:p>
          <a:p>
            <a:r>
              <a:rPr lang="en-US" sz="2800" dirty="0" smtClean="0"/>
              <a:t>This </a:t>
            </a:r>
            <a:r>
              <a:rPr lang="en-US" sz="2800" dirty="0"/>
              <a:t>is a pilot study aimed at evaluating a potential difference in pharmacokinetics (PK) of </a:t>
            </a:r>
            <a:r>
              <a:rPr lang="en-US" sz="2800" dirty="0" err="1"/>
              <a:t>Sorafenib</a:t>
            </a:r>
            <a:r>
              <a:rPr lang="en-US" sz="2800" dirty="0"/>
              <a:t> metabolism between the Asian-American (AA) and Non-Asian (NA) patient population.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995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8296"/>
            <a:ext cx="7772400" cy="1143000"/>
          </a:xfrm>
        </p:spPr>
        <p:txBody>
          <a:bodyPr/>
          <a:lstStyle/>
          <a:p>
            <a:r>
              <a:rPr lang="en-US" dirty="0" smtClean="0"/>
              <a:t>Sorafenib and Metabolites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39" y="3563386"/>
            <a:ext cx="8877300" cy="275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0452" y="1308651"/>
            <a:ext cx="4765965" cy="20839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34155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91548"/>
            <a:ext cx="7772400" cy="1143000"/>
          </a:xfrm>
        </p:spPr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10139"/>
            <a:ext cx="7772400" cy="4114800"/>
          </a:xfrm>
        </p:spPr>
        <p:txBody>
          <a:bodyPr/>
          <a:lstStyle/>
          <a:p>
            <a:r>
              <a:rPr lang="en-US" sz="2800" dirty="0"/>
              <a:t>A cohort of 23 patients completed the study. The PK of </a:t>
            </a:r>
            <a:r>
              <a:rPr lang="en-US" sz="2800" dirty="0" err="1"/>
              <a:t>Sorafenib</a:t>
            </a:r>
            <a:r>
              <a:rPr lang="en-US" sz="2800" dirty="0"/>
              <a:t> and its main metabolite M-2 were analyzed at 0, 1, 2, 4, 9 and 12 hours respectively. </a:t>
            </a:r>
            <a:endParaRPr lang="en-US" sz="2800" dirty="0" smtClean="0"/>
          </a:p>
          <a:p>
            <a:r>
              <a:rPr lang="en-US" sz="2800" dirty="0" smtClean="0"/>
              <a:t>A </a:t>
            </a:r>
            <a:r>
              <a:rPr lang="en-US" sz="2800" dirty="0"/>
              <a:t>subset analysis comparing </a:t>
            </a:r>
            <a:endParaRPr lang="en-US" sz="2800" dirty="0" smtClean="0"/>
          </a:p>
          <a:p>
            <a:pPr lvl="1"/>
            <a:r>
              <a:rPr lang="en-US" sz="2400" dirty="0" smtClean="0"/>
              <a:t>high </a:t>
            </a:r>
            <a:r>
              <a:rPr lang="en-US" sz="2400" dirty="0"/>
              <a:t>dose (&gt;400mg daily) vs. low dose (</a:t>
            </a:r>
            <a:r>
              <a:rPr lang="en-US" sz="2400" i="1" dirty="0"/>
              <a:t>≤</a:t>
            </a:r>
            <a:r>
              <a:rPr lang="en-US" sz="2400" dirty="0"/>
              <a:t>400mg daily</a:t>
            </a:r>
            <a:r>
              <a:rPr lang="en-US" sz="2400" dirty="0" smtClean="0"/>
              <a:t>) </a:t>
            </a:r>
          </a:p>
          <a:p>
            <a:pPr lvl="1"/>
            <a:r>
              <a:rPr lang="en-US" sz="2400" dirty="0" smtClean="0"/>
              <a:t>high </a:t>
            </a:r>
            <a:r>
              <a:rPr lang="en-US" sz="2400" dirty="0"/>
              <a:t>body surface area (BSA&gt;1.9) vs. low body surface area (BSA</a:t>
            </a:r>
            <a:r>
              <a:rPr lang="en-US" sz="2400" i="1" dirty="0"/>
              <a:t>≤</a:t>
            </a:r>
            <a:r>
              <a:rPr lang="en-US" sz="2400" dirty="0"/>
              <a:t>1.9</a:t>
            </a:r>
            <a:r>
              <a:rPr lang="en-US" sz="2400" dirty="0" smtClean="0"/>
              <a:t>)</a:t>
            </a:r>
          </a:p>
          <a:p>
            <a:pPr lvl="1"/>
            <a:r>
              <a:rPr lang="en-US" sz="2400" dirty="0" smtClean="0"/>
              <a:t>AA </a:t>
            </a:r>
            <a:r>
              <a:rPr lang="en-US" sz="2400" dirty="0"/>
              <a:t>vs. NA patients was preformed.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6588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23850"/>
            <a:ext cx="7772400" cy="1143000"/>
          </a:xfrm>
        </p:spPr>
        <p:txBody>
          <a:bodyPr/>
          <a:lstStyle/>
          <a:p>
            <a:r>
              <a:rPr lang="en-US" dirty="0" smtClean="0"/>
              <a:t>Recruitment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0361462"/>
              </p:ext>
            </p:extLst>
          </p:nvPr>
        </p:nvGraphicFramePr>
        <p:xfrm>
          <a:off x="0" y="1555751"/>
          <a:ext cx="9144000" cy="5302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63301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8507900"/>
              </p:ext>
            </p:extLst>
          </p:nvPr>
        </p:nvGraphicFramePr>
        <p:xfrm>
          <a:off x="685800" y="1981200"/>
          <a:ext cx="77724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331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45017"/>
            <a:ext cx="7772400" cy="1143000"/>
          </a:xfrm>
        </p:spPr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4679771"/>
              </p:ext>
            </p:extLst>
          </p:nvPr>
        </p:nvGraphicFramePr>
        <p:xfrm>
          <a:off x="201083" y="1788584"/>
          <a:ext cx="8678333" cy="44528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6181"/>
                <a:gridCol w="2896181"/>
                <a:gridCol w="2885971"/>
              </a:tblGrid>
              <a:tr h="7353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Asian-American</a:t>
                      </a:r>
                    </a:p>
                    <a:p>
                      <a:pPr algn="ctr"/>
                      <a:r>
                        <a:rPr lang="en-US" dirty="0" smtClean="0"/>
                        <a:t>(N</a:t>
                      </a:r>
                      <a:r>
                        <a:rPr lang="en-US" baseline="0" dirty="0" smtClean="0"/>
                        <a:t> = 10)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Non-Asians</a:t>
                      </a:r>
                    </a:p>
                    <a:p>
                      <a:pPr algn="ctr"/>
                      <a:r>
                        <a:rPr lang="en-US" dirty="0" smtClean="0"/>
                        <a:t>(N</a:t>
                      </a:r>
                      <a:r>
                        <a:rPr lang="en-US" baseline="0" dirty="0" smtClean="0"/>
                        <a:t> = 13)</a:t>
                      </a:r>
                      <a:endParaRPr lang="en-US" dirty="0"/>
                    </a:p>
                  </a:txBody>
                  <a:tcPr/>
                </a:tc>
              </a:tr>
              <a:tr h="426029">
                <a:tc>
                  <a:txBody>
                    <a:bodyPr/>
                    <a:lstStyle/>
                    <a:p>
                      <a:r>
                        <a:rPr lang="en-US" b="1" dirty="0" smtClean="0"/>
                        <a:t>Sex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rgbClr val="3333CC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rgbClr val="3333CC"/>
                        </a:solidFill>
                        <a:latin typeface="+mn-lt"/>
                      </a:endParaRPr>
                    </a:p>
                  </a:txBody>
                  <a:tcPr anchor="ctr"/>
                </a:tc>
              </a:tr>
              <a:tr h="426029">
                <a:tc>
                  <a:txBody>
                    <a:bodyPr/>
                    <a:lstStyle/>
                    <a:p>
                      <a:r>
                        <a:rPr lang="en-US" b="1" dirty="0" smtClean="0"/>
                        <a:t>   Male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3333CC"/>
                          </a:solidFill>
                          <a:latin typeface="+mn-lt"/>
                        </a:rPr>
                        <a:t>8</a:t>
                      </a:r>
                      <a:endParaRPr lang="en-US" sz="1800" dirty="0">
                        <a:solidFill>
                          <a:srgbClr val="3333CC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3333CC"/>
                          </a:solidFill>
                          <a:latin typeface="+mn-lt"/>
                        </a:rPr>
                        <a:t>10</a:t>
                      </a:r>
                      <a:endParaRPr lang="en-US" sz="1800" dirty="0">
                        <a:solidFill>
                          <a:srgbClr val="3333CC"/>
                        </a:solidFill>
                        <a:latin typeface="+mn-lt"/>
                      </a:endParaRPr>
                    </a:p>
                  </a:txBody>
                  <a:tcPr anchor="ctr"/>
                </a:tc>
              </a:tr>
              <a:tr h="426029">
                <a:tc>
                  <a:txBody>
                    <a:bodyPr/>
                    <a:lstStyle/>
                    <a:p>
                      <a:r>
                        <a:rPr lang="en-US" b="1" dirty="0" smtClean="0"/>
                        <a:t>   Female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3333CC"/>
                          </a:solidFill>
                          <a:latin typeface="+mn-lt"/>
                        </a:rPr>
                        <a:t>2</a:t>
                      </a:r>
                      <a:endParaRPr lang="en-US" sz="1800" dirty="0">
                        <a:solidFill>
                          <a:srgbClr val="3333CC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3333CC"/>
                          </a:solidFill>
                          <a:latin typeface="+mn-lt"/>
                        </a:rPr>
                        <a:t>3</a:t>
                      </a:r>
                      <a:endParaRPr lang="en-US" sz="1800" dirty="0">
                        <a:solidFill>
                          <a:srgbClr val="3333CC"/>
                        </a:solidFill>
                        <a:latin typeface="+mn-lt"/>
                      </a:endParaRPr>
                    </a:p>
                  </a:txBody>
                  <a:tcPr anchor="ctr"/>
                </a:tc>
              </a:tr>
              <a:tr h="426029">
                <a:tc>
                  <a:txBody>
                    <a:bodyPr/>
                    <a:lstStyle/>
                    <a:p>
                      <a:r>
                        <a:rPr lang="en-US" b="1" dirty="0" smtClean="0"/>
                        <a:t>BMI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3333CC"/>
                          </a:solidFill>
                          <a:latin typeface="+mn-lt"/>
                        </a:rPr>
                        <a:t>22.65</a:t>
                      </a:r>
                      <a:endParaRPr lang="en-US" sz="1800" dirty="0">
                        <a:solidFill>
                          <a:srgbClr val="3333CC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3333CC"/>
                          </a:solidFill>
                          <a:effectLst/>
                          <a:latin typeface="+mn-lt"/>
                        </a:rPr>
                        <a:t>27.72</a:t>
                      </a:r>
                      <a:endParaRPr lang="en-US" sz="1800" b="0" i="0" u="none" strike="noStrike" dirty="0">
                        <a:solidFill>
                          <a:srgbClr val="3333CC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/>
                </a:tc>
              </a:tr>
              <a:tr h="426029">
                <a:tc>
                  <a:txBody>
                    <a:bodyPr/>
                    <a:lstStyle/>
                    <a:p>
                      <a:r>
                        <a:rPr lang="en-US" b="1" dirty="0" smtClean="0"/>
                        <a:t>BSA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3333CC"/>
                          </a:solidFill>
                          <a:latin typeface="+mn-lt"/>
                        </a:rPr>
                        <a:t>1.708</a:t>
                      </a:r>
                      <a:endParaRPr lang="en-US" sz="1800" dirty="0">
                        <a:solidFill>
                          <a:srgbClr val="3333CC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3333CC"/>
                          </a:solidFill>
                          <a:effectLst/>
                          <a:latin typeface="+mn-lt"/>
                        </a:rPr>
                        <a:t>1.928</a:t>
                      </a:r>
                      <a:endParaRPr lang="en-US" sz="1800" b="0" i="0" u="none" strike="noStrike" dirty="0">
                        <a:solidFill>
                          <a:srgbClr val="3333CC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/>
                </a:tc>
              </a:tr>
              <a:tr h="7353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Median Dose Tolerated (mg)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3333CC"/>
                          </a:solidFill>
                          <a:latin typeface="+mn-lt"/>
                        </a:rPr>
                        <a:t>300</a:t>
                      </a:r>
                      <a:endParaRPr lang="en-US" sz="1800" dirty="0">
                        <a:solidFill>
                          <a:srgbClr val="3333CC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3333CC"/>
                          </a:solidFill>
                          <a:latin typeface="+mn-lt"/>
                        </a:rPr>
                        <a:t>400</a:t>
                      </a:r>
                      <a:endParaRPr lang="en-US" sz="1800" dirty="0">
                        <a:solidFill>
                          <a:srgbClr val="3333CC"/>
                        </a:solidFill>
                        <a:latin typeface="+mn-lt"/>
                      </a:endParaRPr>
                    </a:p>
                  </a:txBody>
                  <a:tcPr anchor="ctr"/>
                </a:tc>
              </a:tr>
              <a:tr h="426029">
                <a:tc>
                  <a:txBody>
                    <a:bodyPr/>
                    <a:lstStyle/>
                    <a:p>
                      <a:r>
                        <a:rPr lang="en-US" b="1" baseline="0" dirty="0" err="1" smtClean="0"/>
                        <a:t>Sorafenib</a:t>
                      </a:r>
                      <a:r>
                        <a:rPr lang="en-US" b="1" baseline="0" dirty="0" smtClean="0"/>
                        <a:t> AUC</a:t>
                      </a:r>
                      <a:endParaRPr lang="en-US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3333CC"/>
                          </a:solidFill>
                          <a:effectLst/>
                          <a:latin typeface="+mn-lt"/>
                        </a:rPr>
                        <a:t>28442.545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3333CC"/>
                          </a:solidFill>
                          <a:effectLst/>
                          <a:latin typeface="+mn-lt"/>
                        </a:rPr>
                        <a:t>37913.72692</a:t>
                      </a:r>
                    </a:p>
                  </a:txBody>
                  <a:tcPr marL="12700" marR="12700" marT="12700" marB="0" anchor="ctr"/>
                </a:tc>
              </a:tr>
              <a:tr h="426029">
                <a:tc>
                  <a:txBody>
                    <a:bodyPr/>
                    <a:lstStyle/>
                    <a:p>
                      <a:r>
                        <a:rPr lang="en-US" b="1" dirty="0" smtClean="0"/>
                        <a:t>M-2 Metabolite AUC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3333CC"/>
                          </a:solidFill>
                          <a:effectLst/>
                          <a:latin typeface="+mn-lt"/>
                        </a:rPr>
                        <a:t>4012.361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3333CC"/>
                          </a:solidFill>
                          <a:effectLst/>
                          <a:latin typeface="+mn-lt"/>
                        </a:rPr>
                        <a:t>7960.961923</a:t>
                      </a:r>
                    </a:p>
                  </a:txBody>
                  <a:tcPr marL="12700" marR="12700" marT="1270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3585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"/>
            <a:ext cx="7772400" cy="1143000"/>
          </a:xfrm>
        </p:spPr>
        <p:txBody>
          <a:bodyPr/>
          <a:lstStyle/>
          <a:p>
            <a:r>
              <a:rPr lang="en-US" dirty="0" smtClean="0"/>
              <a:t>Low vs. High Dose</a:t>
            </a:r>
            <a:endParaRPr 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7983979"/>
              </p:ext>
            </p:extLst>
          </p:nvPr>
        </p:nvGraphicFramePr>
        <p:xfrm>
          <a:off x="0" y="984251"/>
          <a:ext cx="9144000" cy="5947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95446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dirty="0" smtClean="0"/>
              <a:t>Low vs. High BSA</a:t>
            </a:r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1843610"/>
              </p:ext>
            </p:extLst>
          </p:nvPr>
        </p:nvGraphicFramePr>
        <p:xfrm>
          <a:off x="0" y="963083"/>
          <a:ext cx="9144000" cy="58949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284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dirty="0" smtClean="0"/>
              <a:t>Asian vs. Non-Asian</a:t>
            </a:r>
            <a:endParaRPr 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7260248"/>
              </p:ext>
            </p:extLst>
          </p:nvPr>
        </p:nvGraphicFramePr>
        <p:xfrm>
          <a:off x="0" y="1248833"/>
          <a:ext cx="9144000" cy="56091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690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0390599"/>
              </p:ext>
            </p:extLst>
          </p:nvPr>
        </p:nvGraphicFramePr>
        <p:xfrm>
          <a:off x="685800" y="1981199"/>
          <a:ext cx="7772400" cy="476138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943100"/>
                <a:gridCol w="1943100"/>
                <a:gridCol w="1943100"/>
                <a:gridCol w="1943100"/>
              </a:tblGrid>
              <a:tr h="7013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Cohort</a:t>
                      </a:r>
                      <a:endParaRPr lang="en-US" sz="20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</a:rPr>
                        <a:t>Sorafenib</a:t>
                      </a:r>
                      <a:r>
                        <a:rPr lang="en-US" sz="2000" dirty="0">
                          <a:effectLst/>
                        </a:rPr>
                        <a:t> AUC (mg*h/L)</a:t>
                      </a:r>
                      <a:endParaRPr lang="en-US" sz="20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Mean Difference (mg*h/L)</a:t>
                      </a:r>
                      <a:endParaRPr lang="en-US" sz="20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P-value</a:t>
                      </a:r>
                      <a:endParaRPr lang="en-US" sz="20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183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High Dose</a:t>
                      </a:r>
                      <a:endParaRPr lang="en-US" sz="20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42,729</a:t>
                      </a:r>
                      <a:endParaRPr lang="en-US" sz="20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11,415</a:t>
                      </a:r>
                      <a:endParaRPr lang="en-US" sz="20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&gt;0.05</a:t>
                      </a:r>
                      <a:endParaRPr lang="en-US" sz="20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183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Low Dose</a:t>
                      </a:r>
                      <a:endParaRPr lang="en-US" sz="20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31,314</a:t>
                      </a:r>
                      <a:endParaRPr lang="en-US" sz="20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183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High BSA</a:t>
                      </a:r>
                      <a:endParaRPr lang="en-US" sz="20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41,477</a:t>
                      </a:r>
                      <a:endParaRPr lang="en-US" sz="20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9,815</a:t>
                      </a:r>
                      <a:endParaRPr lang="en-US" sz="20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&gt;0.05</a:t>
                      </a:r>
                      <a:endParaRPr lang="en-US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183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Low BSA</a:t>
                      </a:r>
                      <a:endParaRPr lang="en-US" sz="20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31,662</a:t>
                      </a:r>
                      <a:endParaRPr lang="en-US" sz="20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183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Non-Asian</a:t>
                      </a:r>
                      <a:endParaRPr lang="en-US" sz="20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37,914</a:t>
                      </a:r>
                      <a:endParaRPr lang="en-US" sz="20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9,471</a:t>
                      </a:r>
                      <a:endParaRPr lang="en-US" sz="20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&gt;0.05</a:t>
                      </a:r>
                      <a:endParaRPr lang="en-US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183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Asian-American</a:t>
                      </a:r>
                      <a:endParaRPr lang="en-US" sz="200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28,443</a:t>
                      </a:r>
                      <a:endParaRPr lang="en-US" sz="2000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 bwMode="auto">
          <a:xfrm>
            <a:off x="685800" y="3037417"/>
            <a:ext cx="7772400" cy="1248833"/>
          </a:xfrm>
          <a:prstGeom prst="rect">
            <a:avLst/>
          </a:prstGeom>
          <a:noFill/>
          <a:ln w="539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685800" y="4279900"/>
            <a:ext cx="7772400" cy="1248833"/>
          </a:xfrm>
          <a:prstGeom prst="rect">
            <a:avLst/>
          </a:prstGeom>
          <a:noFill/>
          <a:ln w="539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85800" y="5528733"/>
            <a:ext cx="7772400" cy="1248833"/>
          </a:xfrm>
          <a:prstGeom prst="rect">
            <a:avLst/>
          </a:prstGeom>
          <a:noFill/>
          <a:ln w="539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6855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Complete Response</a:t>
            </a:r>
            <a:endParaRPr lang="en-US" dirty="0"/>
          </a:p>
        </p:txBody>
      </p:sp>
      <p:pic>
        <p:nvPicPr>
          <p:cNvPr id="8" name="Content Placeholder 7" descr="Screen Shot 2015-07-08 at 5.16.34 PM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695" r="-1069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0862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 months</a:t>
            </a:r>
            <a:endParaRPr lang="en-US" dirty="0"/>
          </a:p>
        </p:txBody>
      </p:sp>
      <p:pic>
        <p:nvPicPr>
          <p:cNvPr id="6" name="Content Placeholder 5" descr="Screen Shot 2015-07-08 at 5.17.26 PM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911" r="-891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0357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12 months</a:t>
            </a:r>
            <a:endParaRPr lang="en-US" dirty="0"/>
          </a:p>
        </p:txBody>
      </p:sp>
      <p:pic>
        <p:nvPicPr>
          <p:cNvPr id="4" name="Content Placeholder 3" descr="Screen Shot 2015-07-08 at 5.18.41 PM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038" r="-803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52301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 years</a:t>
            </a:r>
            <a:endParaRPr lang="en-US" dirty="0"/>
          </a:p>
        </p:txBody>
      </p:sp>
      <p:pic>
        <p:nvPicPr>
          <p:cNvPr id="4" name="Content Placeholder 3" descr="Screen Shot 2015-07-08 at 5.25.24 PM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995" r="-1799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42646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PK Graph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4003612"/>
              </p:ext>
            </p:extLst>
          </p:nvPr>
        </p:nvGraphicFramePr>
        <p:xfrm>
          <a:off x="0" y="1981200"/>
          <a:ext cx="91440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29985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Small Sample</a:t>
            </a:r>
          </a:p>
          <a:p>
            <a:r>
              <a:rPr lang="en-US" dirty="0" smtClean="0"/>
              <a:t>Hard to Recruit</a:t>
            </a:r>
          </a:p>
          <a:p>
            <a:r>
              <a:rPr lang="en-US" dirty="0" smtClean="0"/>
              <a:t>Most patients unable to tolerate high dose range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91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Our analysis reveals a trend towards comparable PK of </a:t>
            </a:r>
            <a:r>
              <a:rPr lang="en-US" sz="2800" dirty="0" err="1"/>
              <a:t>Sorafenib</a:t>
            </a:r>
            <a:r>
              <a:rPr lang="en-US" sz="2800" dirty="0"/>
              <a:t> and M-2 metabolite despite lower doses and lower BSA. </a:t>
            </a:r>
            <a:endParaRPr lang="en-US" sz="2800" dirty="0" smtClean="0"/>
          </a:p>
          <a:p>
            <a:r>
              <a:rPr lang="en-US" sz="2800" dirty="0" smtClean="0"/>
              <a:t>These </a:t>
            </a:r>
            <a:r>
              <a:rPr lang="en-US" sz="2800" dirty="0"/>
              <a:t>findings suggest that a lower, more tolerable dose of </a:t>
            </a:r>
            <a:r>
              <a:rPr lang="en-US" sz="2800" dirty="0" err="1"/>
              <a:t>Sorafenib</a:t>
            </a:r>
            <a:r>
              <a:rPr lang="en-US" sz="2800" dirty="0"/>
              <a:t> in AA patients may not compromise drug efficacy. </a:t>
            </a:r>
            <a:endParaRPr lang="en-US" sz="2800" dirty="0" smtClean="0"/>
          </a:p>
          <a:p>
            <a:r>
              <a:rPr lang="en-US" sz="2800" dirty="0" smtClean="0"/>
              <a:t>Large</a:t>
            </a:r>
            <a:r>
              <a:rPr lang="en-US" sz="2800" dirty="0"/>
              <a:t>, population based studies are needed to validate these findings. </a:t>
            </a:r>
          </a:p>
        </p:txBody>
      </p:sp>
    </p:spTree>
    <p:extLst>
      <p:ext uri="{BB962C8B-B14F-4D97-AF65-F5344CB8AC3E}">
        <p14:creationId xmlns:p14="http://schemas.microsoft.com/office/powerpoint/2010/main" val="2336755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CI Template">
  <a:themeElements>
    <a:clrScheme name="">
      <a:dk1>
        <a:srgbClr val="000099"/>
      </a:dk1>
      <a:lt1>
        <a:srgbClr val="FFFFFF"/>
      </a:lt1>
      <a:dk2>
        <a:srgbClr val="000099"/>
      </a:dk2>
      <a:lt2>
        <a:srgbClr val="FFFF00"/>
      </a:lt2>
      <a:accent1>
        <a:srgbClr val="FF0000"/>
      </a:accent1>
      <a:accent2>
        <a:srgbClr val="3333CC"/>
      </a:accent2>
      <a:accent3>
        <a:srgbClr val="AAAACA"/>
      </a:accent3>
      <a:accent4>
        <a:srgbClr val="DADADA"/>
      </a:accent4>
      <a:accent5>
        <a:srgbClr val="FFAAA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UCI Template.thmx</Template>
  <TotalTime>1538</TotalTime>
  <Words>2799</Words>
  <Application>Microsoft Office PowerPoint</Application>
  <PresentationFormat>On-screen Show (4:3)</PresentationFormat>
  <Paragraphs>661</Paragraphs>
  <Slides>42</Slides>
  <Notes>18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4" baseType="lpstr">
      <vt:lpstr>UCI Template</vt:lpstr>
      <vt:lpstr>Worksheet</vt:lpstr>
      <vt:lpstr>Pilot study comparing the Pharmacokinetics of Sorafenib in the Asian-American population vs. Non-Asian Population in the Treatment of Hepatocellular Carcinoma</vt:lpstr>
      <vt:lpstr>Disclosures</vt:lpstr>
      <vt:lpstr>HCC: Epidemiology and Etiology</vt:lpstr>
      <vt:lpstr>HCC Is a Global Problem</vt:lpstr>
      <vt:lpstr>Treatment of Liver Tumors</vt:lpstr>
      <vt:lpstr>PowerPoint Presentation</vt:lpstr>
      <vt:lpstr>Angiogenesis Role in Tumor Growth </vt:lpstr>
      <vt:lpstr>PowerPoint Presentation</vt:lpstr>
      <vt:lpstr>Molecular Signaling Pathways in HCC</vt:lpstr>
      <vt:lpstr>Introduction</vt:lpstr>
      <vt:lpstr>Sorafenib in HCC:  Phase 2 Study Design</vt:lpstr>
      <vt:lpstr>Sorafenib in HCC:  Phase 2 Overall Survival (N=137) </vt:lpstr>
      <vt:lpstr>Phase III SHARP Trial Study Design</vt:lpstr>
      <vt:lpstr>Phase 3 SHARP Study Design  (Sorafenib HCC Assessment Randomized Protocol)</vt:lpstr>
      <vt:lpstr>Phase III SHARP Trial Patient Characteristics</vt:lpstr>
      <vt:lpstr>Phase III SHARP Trial Overall Survival (Intention to Treat)</vt:lpstr>
      <vt:lpstr>Phase III SHARP Trial:  Time to Tumor Progression (Independent Review)</vt:lpstr>
      <vt:lpstr>Phase III SHARP Trial:  Maximum Percent Reduction in TumorMeasurement</vt:lpstr>
      <vt:lpstr>Nexavar in HCC:  Tumor Necrosis</vt:lpstr>
      <vt:lpstr>SHARP: All-Grade Treatment-Emergent Adverse Events Reported in ≥10% of Patients</vt:lpstr>
      <vt:lpstr>Toxicity  Hand-Foot Skin Reaction</vt:lpstr>
      <vt:lpstr>Phase III: Sorafenib vs Placebo in Asian Patients with Advanced HCC</vt:lpstr>
      <vt:lpstr>PowerPoint Presentation</vt:lpstr>
      <vt:lpstr>PowerPoint Presentation</vt:lpstr>
      <vt:lpstr>PowerPoint Presentation</vt:lpstr>
      <vt:lpstr>Hypothesis</vt:lpstr>
      <vt:lpstr>Sorafenib and Metabolites</vt:lpstr>
      <vt:lpstr>Methods</vt:lpstr>
      <vt:lpstr>Recruitment</vt:lpstr>
      <vt:lpstr>Results</vt:lpstr>
      <vt:lpstr>Results</vt:lpstr>
      <vt:lpstr>Low vs. High Dose</vt:lpstr>
      <vt:lpstr>Low vs. High BSA</vt:lpstr>
      <vt:lpstr>Asian vs. Non-Asian</vt:lpstr>
      <vt:lpstr>Results</vt:lpstr>
      <vt:lpstr>Complete Response</vt:lpstr>
      <vt:lpstr>6 months</vt:lpstr>
      <vt:lpstr>12 months</vt:lpstr>
      <vt:lpstr>2 years</vt:lpstr>
      <vt:lpstr>PK Graph</vt:lpstr>
      <vt:lpstr>Limitations</vt:lpstr>
      <vt:lpstr>Conclusions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Pilot study comparing the Pharmacokinetics of Sorafenib in the Asian-American population vs. Non-Asian Population in the Treatment of Hepatocellular Carcinoma</dc:title>
  <dc:creator>Mark Hanna</dc:creator>
  <cp:lastModifiedBy>David</cp:lastModifiedBy>
  <cp:revision>32</cp:revision>
  <dcterms:created xsi:type="dcterms:W3CDTF">2015-07-07T00:24:47Z</dcterms:created>
  <dcterms:modified xsi:type="dcterms:W3CDTF">2015-07-19T06:02:51Z</dcterms:modified>
</cp:coreProperties>
</file>