
<file path=[Content_Types].xml><?xml version="1.0" encoding="utf-8"?>
<Types xmlns="http://schemas.openxmlformats.org/package/2006/content-types">
  <Default Extension="xml" ContentType="application/xml"/>
  <Default Extension="jpeg" ContentType="image/jpeg"/>
  <Default Extension="JPG" ContentType="image/jpeg"/>
  <Default Extension="tiff" ContentType="image/tiff"/>
  <Default Extension="emf" ContentType="image/x-emf"/>
  <Default Extension="rels" ContentType="application/vnd.openxmlformats-package.relationships+xml"/>
  <Default Extension="wdp" ContentType="image/vnd.ms-photo"/>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5"/>
  </p:notesMasterIdLst>
  <p:sldIdLst>
    <p:sldId id="424" r:id="rId2"/>
    <p:sldId id="484" r:id="rId3"/>
    <p:sldId id="396" r:id="rId4"/>
    <p:sldId id="453" r:id="rId5"/>
    <p:sldId id="451" r:id="rId6"/>
    <p:sldId id="452" r:id="rId7"/>
    <p:sldId id="482" r:id="rId8"/>
    <p:sldId id="455" r:id="rId9"/>
    <p:sldId id="457" r:id="rId10"/>
    <p:sldId id="459" r:id="rId11"/>
    <p:sldId id="460" r:id="rId12"/>
    <p:sldId id="461" r:id="rId13"/>
    <p:sldId id="462" r:id="rId14"/>
    <p:sldId id="463" r:id="rId15"/>
    <p:sldId id="464" r:id="rId16"/>
    <p:sldId id="465" r:id="rId17"/>
    <p:sldId id="466" r:id="rId18"/>
    <p:sldId id="467" r:id="rId19"/>
    <p:sldId id="473" r:id="rId20"/>
    <p:sldId id="474" r:id="rId21"/>
    <p:sldId id="476" r:id="rId22"/>
    <p:sldId id="477" r:id="rId23"/>
    <p:sldId id="478" r:id="rId24"/>
    <p:sldId id="479" r:id="rId25"/>
    <p:sldId id="480" r:id="rId26"/>
    <p:sldId id="481" r:id="rId27"/>
    <p:sldId id="425" r:id="rId28"/>
    <p:sldId id="485" r:id="rId29"/>
    <p:sldId id="414" r:id="rId30"/>
    <p:sldId id="416" r:id="rId31"/>
    <p:sldId id="421" r:id="rId32"/>
    <p:sldId id="426" r:id="rId33"/>
    <p:sldId id="422" r:id="rId34"/>
    <p:sldId id="356" r:id="rId35"/>
    <p:sldId id="427" r:id="rId36"/>
    <p:sldId id="428" r:id="rId37"/>
    <p:sldId id="429" r:id="rId38"/>
    <p:sldId id="430" r:id="rId39"/>
    <p:sldId id="447" r:id="rId40"/>
    <p:sldId id="432" r:id="rId41"/>
    <p:sldId id="434" r:id="rId42"/>
    <p:sldId id="435" r:id="rId43"/>
    <p:sldId id="436" r:id="rId44"/>
    <p:sldId id="486" r:id="rId45"/>
    <p:sldId id="437" r:id="rId46"/>
    <p:sldId id="438" r:id="rId47"/>
    <p:sldId id="439" r:id="rId48"/>
    <p:sldId id="440" r:id="rId49"/>
    <p:sldId id="441" r:id="rId50"/>
    <p:sldId id="442" r:id="rId51"/>
    <p:sldId id="443" r:id="rId52"/>
    <p:sldId id="444" r:id="rId53"/>
    <p:sldId id="445"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463"/>
    <p:restoredTop sz="93107"/>
  </p:normalViewPr>
  <p:slideViewPr>
    <p:cSldViewPr snapToGrid="0" snapToObjects="1">
      <p:cViewPr>
        <p:scale>
          <a:sx n="81" d="100"/>
          <a:sy n="81" d="100"/>
        </p:scale>
        <p:origin x="840" y="288"/>
      </p:cViewPr>
      <p:guideLst/>
    </p:cSldViewPr>
  </p:slideViewPr>
  <p:notesTextViewPr>
    <p:cViewPr>
      <p:scale>
        <a:sx n="1" d="1"/>
        <a:sy n="1" d="1"/>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notesMaster" Target="notesMasters/notesMaster1.xml"/><Relationship Id="rId56" Type="http://schemas.openxmlformats.org/officeDocument/2006/relationships/presProps" Target="presProps.xml"/><Relationship Id="rId57" Type="http://schemas.openxmlformats.org/officeDocument/2006/relationships/viewProps" Target="viewProps.xml"/><Relationship Id="rId58" Type="http://schemas.openxmlformats.org/officeDocument/2006/relationships/theme" Target="theme/theme1.xml"/><Relationship Id="rId59"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036183-D039-014E-B3E2-29FE266305D2}" type="datetimeFigureOut">
              <a:rPr lang="en-US" smtClean="0"/>
              <a:t>6/26/17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AADDBA-B313-994B-B22E-774B2396EBB9}" type="slidenum">
              <a:rPr lang="en-US" smtClean="0"/>
              <a:t>‹#›</a:t>
            </a:fld>
            <a:endParaRPr lang="en-US"/>
          </a:p>
        </p:txBody>
      </p:sp>
    </p:spTree>
    <p:extLst>
      <p:ext uri="{BB962C8B-B14F-4D97-AF65-F5344CB8AC3E}">
        <p14:creationId xmlns:p14="http://schemas.microsoft.com/office/powerpoint/2010/main" val="10232916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EA1465-1D02-B74B-98C6-F38A6AF01386}" type="slidenum">
              <a:rPr lang="en-US" smtClean="0"/>
              <a:t>1</a:t>
            </a:fld>
            <a:endParaRPr lang="en-US"/>
          </a:p>
        </p:txBody>
      </p:sp>
    </p:spTree>
    <p:extLst>
      <p:ext uri="{BB962C8B-B14F-4D97-AF65-F5344CB8AC3E}">
        <p14:creationId xmlns:p14="http://schemas.microsoft.com/office/powerpoint/2010/main" val="11814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E010EBD-F5CA-C543-8615-1DD77792D9E5}" type="slidenum">
              <a:rPr lang="en-US" smtClean="0"/>
              <a:t>9</a:t>
            </a:fld>
            <a:endParaRPr lang="en-US"/>
          </a:p>
        </p:txBody>
      </p:sp>
    </p:spTree>
    <p:extLst>
      <p:ext uri="{BB962C8B-B14F-4D97-AF65-F5344CB8AC3E}">
        <p14:creationId xmlns:p14="http://schemas.microsoft.com/office/powerpoint/2010/main" val="19616513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45B37A-5D18-BE44-8FF2-74983C6A6066}" type="slidenum">
              <a:rPr lang="en-US" smtClean="0"/>
              <a:t>21</a:t>
            </a:fld>
            <a:endParaRPr lang="en-US"/>
          </a:p>
        </p:txBody>
      </p:sp>
    </p:spTree>
    <p:extLst>
      <p:ext uri="{BB962C8B-B14F-4D97-AF65-F5344CB8AC3E}">
        <p14:creationId xmlns:p14="http://schemas.microsoft.com/office/powerpoint/2010/main" val="447343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AADDBA-B313-994B-B22E-774B2396EBB9}" type="slidenum">
              <a:rPr lang="en-US" smtClean="0"/>
              <a:t>25</a:t>
            </a:fld>
            <a:endParaRPr lang="en-US"/>
          </a:p>
        </p:txBody>
      </p:sp>
    </p:spTree>
    <p:extLst>
      <p:ext uri="{BB962C8B-B14F-4D97-AF65-F5344CB8AC3E}">
        <p14:creationId xmlns:p14="http://schemas.microsoft.com/office/powerpoint/2010/main" val="4939139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http://3.bp.blogspot.com/_Pxj7c3m549I/TKYrO9b3PUI/AAAAAAAAAR8/fZS4NGfSlNE/s1600/immunoglobulin-IgG-</a:t>
            </a:r>
            <a:r>
              <a:rPr lang="en-US" sz="1200" kern="1200" dirty="0" err="1" smtClean="0">
                <a:solidFill>
                  <a:schemeClr val="tx1"/>
                </a:solidFill>
                <a:effectLst/>
                <a:latin typeface="+mn-lt"/>
                <a:ea typeface="+mn-ea"/>
                <a:cs typeface="+mn-cs"/>
              </a:rPr>
              <a:t>molecula.jpg</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2331822-4D64-6A4E-B19C-8D3C8A3ABCDA}"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12488913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AADDBA-B313-994B-B22E-774B2396EBB9}" type="slidenum">
              <a:rPr lang="en-US" smtClean="0"/>
              <a:t>35</a:t>
            </a:fld>
            <a:endParaRPr lang="en-US"/>
          </a:p>
        </p:txBody>
      </p:sp>
    </p:spTree>
    <p:extLst>
      <p:ext uri="{BB962C8B-B14F-4D97-AF65-F5344CB8AC3E}">
        <p14:creationId xmlns:p14="http://schemas.microsoft.com/office/powerpoint/2010/main" val="56954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http://3.bp.blogspot.com/_Pxj7c3m549I/TKYrO9b3PUI/AAAAAAAAAR8/fZS4NGfSlNE/s1600/immunoglobulin-IgG-</a:t>
            </a:r>
            <a:r>
              <a:rPr lang="en-US" sz="1200" kern="1200" dirty="0" err="1" smtClean="0">
                <a:solidFill>
                  <a:schemeClr val="tx1"/>
                </a:solidFill>
                <a:effectLst/>
                <a:latin typeface="+mn-lt"/>
                <a:ea typeface="+mn-ea"/>
                <a:cs typeface="+mn-cs"/>
              </a:rPr>
              <a:t>molecula.jpg</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2331822-4D64-6A4E-B19C-8D3C8A3ABCDA}" type="slidenum">
              <a:rPr lang="en-US" smtClean="0">
                <a:solidFill>
                  <a:prstClr val="black"/>
                </a:solidFill>
              </a:rPr>
              <a:pPr/>
              <a:t>44</a:t>
            </a:fld>
            <a:endParaRPr lang="en-US" dirty="0">
              <a:solidFill>
                <a:prstClr val="black"/>
              </a:solidFill>
            </a:endParaRPr>
          </a:p>
        </p:txBody>
      </p:sp>
    </p:spTree>
    <p:extLst>
      <p:ext uri="{BB962C8B-B14F-4D97-AF65-F5344CB8AC3E}">
        <p14:creationId xmlns:p14="http://schemas.microsoft.com/office/powerpoint/2010/main" val="843593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EB5494A-2D38-8B47-A988-8AA21A361837}" type="datetimeFigureOut">
              <a:rPr lang="en-US" smtClean="0"/>
              <a:t>6/26/17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64761E-7889-0E43-9AFA-846CCF70123A}" type="slidenum">
              <a:rPr lang="en-US" smtClean="0"/>
              <a:t>‹#›</a:t>
            </a:fld>
            <a:endParaRPr lang="en-US"/>
          </a:p>
        </p:txBody>
      </p:sp>
      <p:pic>
        <p:nvPicPr>
          <p:cNvPr id="7" name="Picture 8" descr="UHealth Pathology_TEXT_JET"/>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5644" y="6152974"/>
            <a:ext cx="1670756" cy="70502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439363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70642" y="207475"/>
            <a:ext cx="9251731" cy="654378"/>
          </a:xfrm>
        </p:spPr>
        <p:txBody>
          <a:bodyPr>
            <a:normAutofit/>
          </a:bodyPr>
          <a:lstStyle>
            <a:lvl1pPr>
              <a:defRPr sz="3600"/>
            </a:lvl1pPr>
          </a:lstStyle>
          <a:p>
            <a:r>
              <a:rPr lang="en-US" dirty="0" smtClean="0"/>
              <a:t>Click to edit Master title style</a:t>
            </a:r>
            <a:endParaRPr lang="en-US" dirty="0"/>
          </a:p>
        </p:txBody>
      </p:sp>
      <p:sp>
        <p:nvSpPr>
          <p:cNvPr id="3" name="Content Placeholder 2"/>
          <p:cNvSpPr>
            <a:spLocks noGrp="1"/>
          </p:cNvSpPr>
          <p:nvPr>
            <p:ph idx="1"/>
          </p:nvPr>
        </p:nvSpPr>
        <p:spPr>
          <a:xfrm>
            <a:off x="838200" y="1145628"/>
            <a:ext cx="10515600" cy="5031335"/>
          </a:xfrm>
        </p:spPr>
        <p:txBody>
          <a:bodyPr>
            <a:normAutofit/>
          </a:bodyPr>
          <a:lstStyle>
            <a:lvl1pPr>
              <a:defRPr sz="2400"/>
            </a:lvl1pPr>
            <a:lvl2pPr>
              <a:defRPr sz="2000"/>
            </a:lvl2pPr>
            <a:lvl3pPr>
              <a:defRPr sz="18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EB5494A-2D38-8B47-A988-8AA21A361837}" type="datetimeFigureOut">
              <a:rPr lang="en-US" smtClean="0"/>
              <a:t>6/26/17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64761E-7889-0E43-9AFA-846CCF70123A}" type="slidenum">
              <a:rPr lang="en-US" smtClean="0"/>
              <a:t>‹#›</a:t>
            </a:fld>
            <a:endParaRPr lang="en-US"/>
          </a:p>
        </p:txBody>
      </p:sp>
      <p:pic>
        <p:nvPicPr>
          <p:cNvPr id="7" name="Picture 8" descr="UHealth Pathology_TEXT_JET"/>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5644" y="6152974"/>
            <a:ext cx="1670756" cy="705026"/>
          </a:xfrm>
          <a:prstGeom prst="rect">
            <a:avLst/>
          </a:prstGeom>
          <a:noFill/>
          <a:extLst>
            <a:ext uri="{909E8E84-426E-40dd-AFC4-6F175D3DCCD1}">
              <a14:hiddenFill xmlns="" xmlns:a14="http://schemas.microsoft.com/office/drawing/2010/main">
                <a:solidFill>
                  <a:srgbClr val="FFFFFF"/>
                </a:solidFill>
              </a14:hiddenFill>
            </a:ext>
          </a:extLst>
        </p:spPr>
      </p:pic>
      <p:cxnSp>
        <p:nvCxnSpPr>
          <p:cNvPr id="9" name="Straight Connector 8"/>
          <p:cNvCxnSpPr/>
          <p:nvPr userDrawn="1"/>
        </p:nvCxnSpPr>
        <p:spPr>
          <a:xfrm>
            <a:off x="806670" y="882873"/>
            <a:ext cx="10515600" cy="0"/>
          </a:xfrm>
          <a:prstGeom prst="line">
            <a:avLst/>
          </a:prstGeom>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1243738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B5494A-2D38-8B47-A988-8AA21A361837}" type="datetimeFigureOut">
              <a:rPr lang="en-US" smtClean="0"/>
              <a:t>6/26/17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64761E-7889-0E43-9AFA-846CCF70123A}" type="slidenum">
              <a:rPr lang="en-US" smtClean="0"/>
              <a:t>‹#›</a:t>
            </a:fld>
            <a:endParaRPr lang="en-US"/>
          </a:p>
        </p:txBody>
      </p:sp>
      <p:pic>
        <p:nvPicPr>
          <p:cNvPr id="7" name="Picture 8" descr="UHealth Pathology_TEXT_JET"/>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5644" y="6152974"/>
            <a:ext cx="1670756" cy="70502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677606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B5494A-2D38-8B47-A988-8AA21A361837}" type="datetimeFigureOut">
              <a:rPr lang="en-US" smtClean="0"/>
              <a:t>6/26/17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64761E-7889-0E43-9AFA-846CCF70123A}" type="slidenum">
              <a:rPr lang="en-US" smtClean="0"/>
              <a:t>‹#›</a:t>
            </a:fld>
            <a:endParaRPr lang="en-US"/>
          </a:p>
        </p:txBody>
      </p:sp>
    </p:spTree>
    <p:extLst>
      <p:ext uri="{BB962C8B-B14F-4D97-AF65-F5344CB8AC3E}">
        <p14:creationId xmlns:p14="http://schemas.microsoft.com/office/powerpoint/2010/main" val="2061238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EB5494A-2D38-8B47-A988-8AA21A361837}" type="datetimeFigureOut">
              <a:rPr lang="en-US" smtClean="0"/>
              <a:t>6/26/17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64761E-7889-0E43-9AFA-846CCF70123A}" type="slidenum">
              <a:rPr lang="en-US" smtClean="0"/>
              <a:t>‹#›</a:t>
            </a:fld>
            <a:endParaRPr lang="en-US"/>
          </a:p>
        </p:txBody>
      </p:sp>
      <p:pic>
        <p:nvPicPr>
          <p:cNvPr id="8" name="Picture 8" descr="UHealth Pathology_TEXT_JET"/>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5644" y="6152974"/>
            <a:ext cx="1670756" cy="70502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7595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EB5494A-2D38-8B47-A988-8AA21A361837}" type="datetimeFigureOut">
              <a:rPr lang="en-US" smtClean="0"/>
              <a:t>6/26/17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64761E-7889-0E43-9AFA-846CCF70123A}" type="slidenum">
              <a:rPr lang="en-US" smtClean="0"/>
              <a:t>‹#›</a:t>
            </a:fld>
            <a:endParaRPr lang="en-US"/>
          </a:p>
        </p:txBody>
      </p:sp>
      <p:pic>
        <p:nvPicPr>
          <p:cNvPr id="10" name="Picture 8" descr="UHealth Pathology_TEXT_JET"/>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5644" y="6152974"/>
            <a:ext cx="1670756" cy="70502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086836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EB5494A-2D38-8B47-A988-8AA21A361837}" type="datetimeFigureOut">
              <a:rPr lang="en-US" smtClean="0"/>
              <a:t>6/26/17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64761E-7889-0E43-9AFA-846CCF70123A}" type="slidenum">
              <a:rPr lang="en-US" smtClean="0"/>
              <a:t>‹#›</a:t>
            </a:fld>
            <a:endParaRPr lang="en-US"/>
          </a:p>
        </p:txBody>
      </p:sp>
      <p:pic>
        <p:nvPicPr>
          <p:cNvPr id="6" name="Picture 8" descr="UHealth Pathology_TEXT_JET"/>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5644" y="6152974"/>
            <a:ext cx="1670756" cy="70502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757578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B5494A-2D38-8B47-A988-8AA21A361837}" type="datetimeFigureOut">
              <a:rPr lang="en-US" smtClean="0"/>
              <a:t>6/26/17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64761E-7889-0E43-9AFA-846CCF70123A}" type="slidenum">
              <a:rPr lang="en-US" smtClean="0"/>
              <a:t>‹#›</a:t>
            </a:fld>
            <a:endParaRPr lang="en-US"/>
          </a:p>
        </p:txBody>
      </p:sp>
    </p:spTree>
    <p:extLst>
      <p:ext uri="{BB962C8B-B14F-4D97-AF65-F5344CB8AC3E}">
        <p14:creationId xmlns:p14="http://schemas.microsoft.com/office/powerpoint/2010/main" val="183995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B5494A-2D38-8B47-A988-8AA21A361837}" type="datetimeFigureOut">
              <a:rPr lang="en-US" smtClean="0"/>
              <a:t>6/26/17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64761E-7889-0E43-9AFA-846CCF70123A}" type="slidenum">
              <a:rPr lang="en-US" smtClean="0"/>
              <a:t>‹#›</a:t>
            </a:fld>
            <a:endParaRPr lang="en-US"/>
          </a:p>
        </p:txBody>
      </p:sp>
    </p:spTree>
    <p:extLst>
      <p:ext uri="{BB962C8B-B14F-4D97-AF65-F5344CB8AC3E}">
        <p14:creationId xmlns:p14="http://schemas.microsoft.com/office/powerpoint/2010/main" val="34101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B5494A-2D38-8B47-A988-8AA21A361837}" type="datetimeFigureOut">
              <a:rPr lang="en-US" smtClean="0"/>
              <a:t>6/26/17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64761E-7889-0E43-9AFA-846CCF70123A}" type="slidenum">
              <a:rPr lang="en-US" smtClean="0"/>
              <a:t>‹#›</a:t>
            </a:fld>
            <a:endParaRPr lang="en-US"/>
          </a:p>
        </p:txBody>
      </p:sp>
    </p:spTree>
    <p:extLst>
      <p:ext uri="{BB962C8B-B14F-4D97-AF65-F5344CB8AC3E}">
        <p14:creationId xmlns:p14="http://schemas.microsoft.com/office/powerpoint/2010/main" val="1916016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B5494A-2D38-8B47-A988-8AA21A361837}" type="datetimeFigureOut">
              <a:rPr lang="en-US" smtClean="0"/>
              <a:t>6/26/17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64761E-7889-0E43-9AFA-846CCF70123A}" type="slidenum">
              <a:rPr lang="en-US" smtClean="0"/>
              <a:t>‹#›</a:t>
            </a:fld>
            <a:endParaRPr lang="en-US"/>
          </a:p>
        </p:txBody>
      </p:sp>
    </p:spTree>
    <p:extLst>
      <p:ext uri="{BB962C8B-B14F-4D97-AF65-F5344CB8AC3E}">
        <p14:creationId xmlns:p14="http://schemas.microsoft.com/office/powerpoint/2010/main" val="9761632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B5494A-2D38-8B47-A988-8AA21A361837}" type="datetimeFigureOut">
              <a:rPr lang="en-US" smtClean="0"/>
              <a:t>6/26/17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64761E-7889-0E43-9AFA-846CCF70123A}" type="slidenum">
              <a:rPr lang="en-US" smtClean="0"/>
              <a:t>‹#›</a:t>
            </a:fld>
            <a:endParaRPr lang="en-US"/>
          </a:p>
        </p:txBody>
      </p:sp>
    </p:spTree>
    <p:extLst>
      <p:ext uri="{BB962C8B-B14F-4D97-AF65-F5344CB8AC3E}">
        <p14:creationId xmlns:p14="http://schemas.microsoft.com/office/powerpoint/2010/main" val="17482809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91440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Picture Placeholder 12"/>
          <p:cNvSpPr>
            <a:spLocks noGrp="1"/>
          </p:cNvSpPr>
          <p:nvPr>
            <p:ph type="pic" sz="quarter" idx="14"/>
          </p:nvPr>
        </p:nvSpPr>
        <p:spPr>
          <a:xfrm>
            <a:off x="609600" y="5943600"/>
            <a:ext cx="1219200" cy="762000"/>
          </a:xfrm>
        </p:spPr>
        <p:txBody>
          <a:bodyPr/>
          <a:lstStyle>
            <a:lvl1pPr marL="0" indent="0">
              <a:buNone/>
              <a:defRPr sz="1050" b="0"/>
            </a:lvl1pPr>
          </a:lstStyle>
          <a:p>
            <a:pPr lvl="0"/>
            <a:r>
              <a:rPr lang="en-US" noProof="0" smtClean="0"/>
              <a:t>Click icon to add picture</a:t>
            </a:r>
            <a:endParaRPr lang="en-US" noProof="0" dirty="0"/>
          </a:p>
        </p:txBody>
      </p:sp>
      <p:sp>
        <p:nvSpPr>
          <p:cNvPr id="5" name="Rectangle 5"/>
          <p:cNvSpPr>
            <a:spLocks noGrp="1" noChangeArrowheads="1"/>
          </p:cNvSpPr>
          <p:nvPr>
            <p:ph type="ftr" sz="quarter" idx="15"/>
          </p:nvPr>
        </p:nvSpPr>
        <p:spPr>
          <a:ln/>
        </p:spPr>
        <p:txBody>
          <a:bodyPr/>
          <a:lstStyle>
            <a:lvl1pPr>
              <a:defRPr/>
            </a:lvl1pPr>
          </a:lstStyle>
          <a:p>
            <a:pPr>
              <a:defRPr/>
            </a:pPr>
            <a:endParaRPr lang="en-US">
              <a:solidFill>
                <a:prstClr val="black"/>
              </a:solidFill>
            </a:endParaRPr>
          </a:p>
        </p:txBody>
      </p:sp>
      <p:sp>
        <p:nvSpPr>
          <p:cNvPr id="6" name="Rectangle 6"/>
          <p:cNvSpPr>
            <a:spLocks noGrp="1" noChangeArrowheads="1"/>
          </p:cNvSpPr>
          <p:nvPr>
            <p:ph type="sldNum" sz="quarter" idx="16"/>
          </p:nvPr>
        </p:nvSpPr>
        <p:spPr>
          <a:ln/>
        </p:spPr>
        <p:txBody>
          <a:bodyPr/>
          <a:lstStyle>
            <a:lvl1pPr>
              <a:defRPr/>
            </a:lvl1pPr>
          </a:lstStyle>
          <a:p>
            <a:pPr>
              <a:defRPr/>
            </a:pPr>
            <a:fld id="{DF25790D-541D-464D-B324-C3AAAC1AB2BC}"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6438757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91440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Picture Placeholder 12"/>
          <p:cNvSpPr>
            <a:spLocks noGrp="1"/>
          </p:cNvSpPr>
          <p:nvPr>
            <p:ph type="pic" sz="quarter" idx="14"/>
          </p:nvPr>
        </p:nvSpPr>
        <p:spPr>
          <a:xfrm>
            <a:off x="609600" y="5943600"/>
            <a:ext cx="1219200" cy="762000"/>
          </a:xfrm>
        </p:spPr>
        <p:txBody>
          <a:bodyPr/>
          <a:lstStyle>
            <a:lvl1pPr marL="0" indent="0">
              <a:buNone/>
              <a:defRPr sz="1050" b="0"/>
            </a:lvl1pPr>
          </a:lstStyle>
          <a:p>
            <a:pPr lvl="0"/>
            <a:r>
              <a:rPr lang="en-US" noProof="0" smtClean="0"/>
              <a:t>Click icon to add picture</a:t>
            </a:r>
            <a:endParaRPr lang="en-US" noProof="0" dirty="0"/>
          </a:p>
        </p:txBody>
      </p:sp>
      <p:sp>
        <p:nvSpPr>
          <p:cNvPr id="5" name="Rectangle 5"/>
          <p:cNvSpPr>
            <a:spLocks noGrp="1" noChangeArrowheads="1"/>
          </p:cNvSpPr>
          <p:nvPr>
            <p:ph type="ftr" sz="quarter" idx="15"/>
          </p:nvPr>
        </p:nvSpPr>
        <p:spPr>
          <a:ln/>
        </p:spPr>
        <p:txBody>
          <a:bodyPr/>
          <a:lstStyle>
            <a:lvl1pPr>
              <a:defRPr/>
            </a:lvl1pPr>
          </a:lstStyle>
          <a:p>
            <a:pPr>
              <a:defRPr/>
            </a:pPr>
            <a:endParaRPr lang="en-US">
              <a:solidFill>
                <a:prstClr val="black"/>
              </a:solidFill>
            </a:endParaRPr>
          </a:p>
        </p:txBody>
      </p:sp>
      <p:sp>
        <p:nvSpPr>
          <p:cNvPr id="6" name="Rectangle 6"/>
          <p:cNvSpPr>
            <a:spLocks noGrp="1" noChangeArrowheads="1"/>
          </p:cNvSpPr>
          <p:nvPr>
            <p:ph type="sldNum" sz="quarter" idx="16"/>
          </p:nvPr>
        </p:nvSpPr>
        <p:spPr>
          <a:ln/>
        </p:spPr>
        <p:txBody>
          <a:bodyPr/>
          <a:lstStyle>
            <a:lvl1pPr>
              <a:defRPr/>
            </a:lvl1pPr>
          </a:lstStyle>
          <a:p>
            <a:pPr>
              <a:defRPr/>
            </a:pPr>
            <a:fld id="{DF25790D-541D-464D-B324-C3AAAC1AB2BC}"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44326825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B5494A-2D38-8B47-A988-8AA21A361837}" type="datetimeFigureOut">
              <a:rPr lang="en-US" smtClean="0"/>
              <a:t>6/26/17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64761E-7889-0E43-9AFA-846CCF70123A}" type="slidenum">
              <a:rPr lang="en-US" smtClean="0"/>
              <a:t>‹#›</a:t>
            </a:fld>
            <a:endParaRPr lang="en-US"/>
          </a:p>
        </p:txBody>
      </p:sp>
      <p:pic>
        <p:nvPicPr>
          <p:cNvPr id="7" name="Picture 8" descr="UHealth Pathology_TEXT_JET"/>
          <p:cNvPicPr>
            <a:picLocks noChangeAspect="1" noChangeArrowheads="1"/>
          </p:cNvPicPr>
          <p:nvPr userDrawn="1"/>
        </p:nvPicPr>
        <p:blipFill rotWithShape="1">
          <a:blip r:embed="rId16" cstate="screen">
            <a:extLst>
              <a:ext uri="{28A0092B-C50C-407E-A947-70E740481C1C}">
                <a14:useLocalDpi xmlns:a14="http://schemas.microsoft.com/office/drawing/2010/main"/>
              </a:ext>
            </a:extLst>
          </a:blip>
          <a:srcRect/>
          <a:stretch/>
        </p:blipFill>
        <p:spPr bwMode="auto">
          <a:xfrm>
            <a:off x="5644" y="6152974"/>
            <a:ext cx="1670756" cy="70502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96332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4" r:id="rId13"/>
    <p:sldLayoutId id="2147483665" r:id="rId1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xml"/><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tiff"/><Relationship Id="rId5" Type="http://schemas.openxmlformats.org/officeDocument/2006/relationships/image" Target="../media/image10.png"/><Relationship Id="rId6" Type="http://schemas.microsoft.com/office/2007/relationships/hdphoto" Target="../media/hdphoto1.wdp"/><Relationship Id="rId7" Type="http://schemas.openxmlformats.org/officeDocument/2006/relationships/image" Target="../media/image11.png"/><Relationship Id="rId8" Type="http://schemas.microsoft.com/office/2007/relationships/hdphoto" Target="../media/hdphoto2.wdp"/><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2.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3.png"/><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5.emf"/><Relationship Id="rId3" Type="http://schemas.openxmlformats.org/officeDocument/2006/relationships/image" Target="../media/image16.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7.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emf"/></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4" Type="http://schemas.openxmlformats.org/officeDocument/2006/relationships/image" Target="../media/image22.png"/><Relationship Id="rId5" Type="http://schemas.openxmlformats.org/officeDocument/2006/relationships/image" Target="../media/image23.jpeg"/><Relationship Id="rId6" Type="http://schemas.microsoft.com/office/2007/relationships/hdphoto" Target="../media/hdphoto3.wdp"/><Relationship Id="rId7" Type="http://schemas.openxmlformats.org/officeDocument/2006/relationships/image" Target="../media/image24.JPG"/><Relationship Id="rId8" Type="http://schemas.openxmlformats.org/officeDocument/2006/relationships/image" Target="../media/image25.JP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image" Target="../media/image26.emf"/></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png"/><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png"/><Relationship Id="rId3" Type="http://schemas.openxmlformats.org/officeDocument/2006/relationships/image" Target="../media/image3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40.tiff"/><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tiff"/><Relationship Id="rId3" Type="http://schemas.openxmlformats.org/officeDocument/2006/relationships/image" Target="../media/image3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tiff"/><Relationship Id="rId3" Type="http://schemas.openxmlformats.org/officeDocument/2006/relationships/image" Target="../media/image3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png"/><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emf"/><Relationship Id="rId3" Type="http://schemas.openxmlformats.org/officeDocument/2006/relationships/image" Target="../media/image48.e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e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e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4.jpeg"/><Relationship Id="rId4" Type="http://schemas.openxmlformats.org/officeDocument/2006/relationships/image" Target="../media/image55.tiff"/><Relationship Id="rId5" Type="http://schemas.openxmlformats.org/officeDocument/2006/relationships/image" Target="../media/image56.png"/><Relationship Id="rId1" Type="http://schemas.openxmlformats.org/officeDocument/2006/relationships/slideLayout" Target="../slideLayouts/slideLayout2.xml"/><Relationship Id="rId2"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6" descr="Ohter-Green-White-no l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530" name="Rectangle 10"/>
          <p:cNvSpPr>
            <a:spLocks noChangeArrowheads="1"/>
          </p:cNvSpPr>
          <p:nvPr/>
        </p:nvSpPr>
        <p:spPr bwMode="auto">
          <a:xfrm>
            <a:off x="4162426" y="3862388"/>
            <a:ext cx="3762375"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endParaRPr lang="en-US"/>
          </a:p>
        </p:txBody>
      </p:sp>
      <p:sp>
        <p:nvSpPr>
          <p:cNvPr id="22531" name="TextBox 4"/>
          <p:cNvSpPr txBox="1">
            <a:spLocks noChangeArrowheads="1"/>
          </p:cNvSpPr>
          <p:nvPr/>
        </p:nvSpPr>
        <p:spPr bwMode="auto">
          <a:xfrm>
            <a:off x="2245660" y="1239567"/>
            <a:ext cx="9664416"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4800" i="1" dirty="0" err="1" smtClean="0">
                <a:latin typeface="+mn-lt"/>
              </a:rPr>
              <a:t>Zika</a:t>
            </a:r>
            <a:r>
              <a:rPr lang="en-US" sz="4800" i="1" dirty="0" smtClean="0">
                <a:latin typeface="+mn-lt"/>
              </a:rPr>
              <a:t> </a:t>
            </a:r>
            <a:r>
              <a:rPr lang="en-US" sz="4800" i="1" dirty="0" smtClean="0">
                <a:latin typeface="+mn-lt"/>
              </a:rPr>
              <a:t>Virus (ZIKV</a:t>
            </a:r>
            <a:r>
              <a:rPr lang="en-US" sz="4800" i="1" dirty="0" smtClean="0">
                <a:latin typeface="+mn-lt"/>
              </a:rPr>
              <a:t>), Diagnosis, Treatment and </a:t>
            </a:r>
            <a:r>
              <a:rPr lang="en-US" sz="4800" i="1" smtClean="0">
                <a:latin typeface="+mn-lt"/>
              </a:rPr>
              <a:t>Prevention </a:t>
            </a:r>
            <a:endParaRPr lang="en-US" sz="4800" b="1" dirty="0">
              <a:latin typeface="+mn-lt"/>
            </a:endParaRPr>
          </a:p>
        </p:txBody>
      </p:sp>
      <p:sp>
        <p:nvSpPr>
          <p:cNvPr id="5" name="Subtitle 4"/>
          <p:cNvSpPr txBox="1">
            <a:spLocks/>
          </p:cNvSpPr>
          <p:nvPr/>
        </p:nvSpPr>
        <p:spPr>
          <a:xfrm>
            <a:off x="3738818" y="3644786"/>
            <a:ext cx="6400800" cy="1752600"/>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endParaRPr lang="en-US" dirty="0"/>
          </a:p>
          <a:p>
            <a:pPr marL="0" indent="0" algn="ctr">
              <a:buNone/>
            </a:pPr>
            <a:r>
              <a:rPr lang="en-US" sz="3600" dirty="0"/>
              <a:t>David I. </a:t>
            </a:r>
            <a:r>
              <a:rPr lang="en-US" sz="3600" dirty="0" smtClean="0"/>
              <a:t>Watkins</a:t>
            </a:r>
          </a:p>
          <a:p>
            <a:pPr marL="0" indent="0" algn="ctr">
              <a:buNone/>
            </a:pPr>
            <a:r>
              <a:rPr lang="en-US" sz="3600" dirty="0" smtClean="0"/>
              <a:t>Dept. Pathology, Miller School of Medicine, University of Miami</a:t>
            </a:r>
            <a:endParaRPr lang="en-US" sz="3600" dirty="0"/>
          </a:p>
        </p:txBody>
      </p:sp>
    </p:spTree>
    <p:extLst>
      <p:ext uri="{BB962C8B-B14F-4D97-AF65-F5344CB8AC3E}">
        <p14:creationId xmlns:p14="http://schemas.microsoft.com/office/powerpoint/2010/main" val="19647680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H="1">
            <a:off x="800101" y="207475"/>
            <a:ext cx="2401614" cy="654378"/>
          </a:xfrm>
        </p:spPr>
        <p:txBody>
          <a:bodyPr>
            <a:noAutofit/>
          </a:bodyPr>
          <a:lstStyle/>
          <a:p>
            <a:pPr algn="ctr"/>
            <a:r>
              <a:rPr lang="en-US" sz="4800" dirty="0" smtClean="0"/>
              <a:t>Outline</a:t>
            </a:r>
            <a:endParaRPr lang="en-US" sz="4800" dirty="0"/>
          </a:p>
        </p:txBody>
      </p:sp>
      <p:sp>
        <p:nvSpPr>
          <p:cNvPr id="3" name="Content Placeholder 2"/>
          <p:cNvSpPr>
            <a:spLocks noGrp="1"/>
          </p:cNvSpPr>
          <p:nvPr>
            <p:ph idx="1"/>
          </p:nvPr>
        </p:nvSpPr>
        <p:spPr>
          <a:xfrm>
            <a:off x="965200" y="1270000"/>
            <a:ext cx="10261600" cy="5148385"/>
          </a:xfrm>
        </p:spPr>
        <p:txBody>
          <a:bodyPr>
            <a:normAutofit/>
          </a:bodyPr>
          <a:lstStyle/>
          <a:p>
            <a:r>
              <a:rPr lang="en-US" sz="3600" dirty="0" smtClean="0"/>
              <a:t>ZIKV in Miami-A special problem</a:t>
            </a:r>
          </a:p>
          <a:p>
            <a:r>
              <a:rPr lang="en-US" sz="3600" dirty="0" smtClean="0"/>
              <a:t>Diagnostics for ZIKV</a:t>
            </a:r>
          </a:p>
          <a:p>
            <a:r>
              <a:rPr lang="en-US" sz="3600" dirty="0" smtClean="0"/>
              <a:t>Macaque model for ZIKV-induce fetal demise</a:t>
            </a:r>
          </a:p>
          <a:p>
            <a:r>
              <a:rPr lang="en-US" sz="3600" dirty="0" smtClean="0"/>
              <a:t>Monoclonal antibodies for prevention of ZIKV infection</a:t>
            </a:r>
          </a:p>
        </p:txBody>
      </p:sp>
    </p:spTree>
    <p:extLst>
      <p:ext uri="{BB962C8B-B14F-4D97-AF65-F5344CB8AC3E}">
        <p14:creationId xmlns:p14="http://schemas.microsoft.com/office/powerpoint/2010/main" val="11846943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98475"/>
          </a:xfrm>
        </p:spPr>
        <p:txBody>
          <a:bodyPr>
            <a:noAutofit/>
          </a:bodyPr>
          <a:lstStyle/>
          <a:p>
            <a:pPr algn="ctr"/>
            <a:r>
              <a:rPr lang="en-US" sz="4800" dirty="0" smtClean="0"/>
              <a:t>ZIKV in Miami</a:t>
            </a:r>
            <a:endParaRPr lang="en-US" sz="4800" dirty="0"/>
          </a:p>
        </p:txBody>
      </p:sp>
      <p:pic>
        <p:nvPicPr>
          <p:cNvPr id="4" name="Content Placeholder 3"/>
          <p:cNvPicPr>
            <a:picLocks noGrp="1" noChangeAspect="1"/>
          </p:cNvPicPr>
          <p:nvPr>
            <p:ph idx="4294967295"/>
          </p:nvPr>
        </p:nvPicPr>
        <p:blipFill>
          <a:blip r:embed="rId2"/>
          <a:srcRect t="2706" b="2706"/>
          <a:stretch>
            <a:fillRect/>
          </a:stretch>
        </p:blipFill>
        <p:spPr>
          <a:xfrm>
            <a:off x="952500" y="1027906"/>
            <a:ext cx="10515600" cy="5030788"/>
          </a:xfrm>
        </p:spPr>
      </p:pic>
    </p:spTree>
    <p:extLst>
      <p:ext uri="{BB962C8B-B14F-4D97-AF65-F5344CB8AC3E}">
        <p14:creationId xmlns:p14="http://schemas.microsoft.com/office/powerpoint/2010/main" val="13004633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707" y="197446"/>
            <a:ext cx="11799278" cy="838370"/>
          </a:xfrm>
        </p:spPr>
        <p:txBody>
          <a:bodyPr>
            <a:noAutofit/>
          </a:bodyPr>
          <a:lstStyle/>
          <a:p>
            <a:pPr algn="ctr"/>
            <a:r>
              <a:rPr lang="en-US" sz="4800" dirty="0" smtClean="0"/>
              <a:t>Miami remains susceptible to multiple ZIKV reintroductions</a:t>
            </a:r>
            <a:endParaRPr lang="en-US" sz="48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6308" y="1117049"/>
            <a:ext cx="6658707" cy="5128445"/>
          </a:xfrm>
          <a:prstGeom prst="rect">
            <a:avLst/>
          </a:prstGeom>
        </p:spPr>
      </p:pic>
      <p:sp>
        <p:nvSpPr>
          <p:cNvPr id="6" name="Rectangle 5"/>
          <p:cNvSpPr/>
          <p:nvPr/>
        </p:nvSpPr>
        <p:spPr>
          <a:xfrm>
            <a:off x="8229602" y="6488668"/>
            <a:ext cx="4173414" cy="369332"/>
          </a:xfrm>
          <a:prstGeom prst="rect">
            <a:avLst/>
          </a:prstGeom>
        </p:spPr>
        <p:txBody>
          <a:bodyPr wrap="square">
            <a:spAutoFit/>
          </a:bodyPr>
          <a:lstStyle/>
          <a:p>
            <a:r>
              <a:rPr lang="en-US" dirty="0" err="1" smtClean="0">
                <a:latin typeface="Helvetica" charset="0"/>
              </a:rPr>
              <a:t>Grubaugh</a:t>
            </a:r>
            <a:r>
              <a:rPr lang="en-US" dirty="0" smtClean="0">
                <a:latin typeface="Helvetica" charset="0"/>
              </a:rPr>
              <a:t> N.D, </a:t>
            </a:r>
            <a:r>
              <a:rPr lang="en-US" i="1" dirty="0" smtClean="0">
                <a:latin typeface="Helvetica" charset="0"/>
              </a:rPr>
              <a:t>et al. </a:t>
            </a:r>
            <a:r>
              <a:rPr lang="en-US" dirty="0" smtClean="0">
                <a:latin typeface="Helvetica" charset="0"/>
              </a:rPr>
              <a:t>(</a:t>
            </a:r>
            <a:r>
              <a:rPr lang="en-US" dirty="0">
                <a:latin typeface="Helvetica" charset="0"/>
              </a:rPr>
              <a:t>2017). </a:t>
            </a:r>
            <a:r>
              <a:rPr lang="en-US" i="1" dirty="0" smtClean="0">
                <a:latin typeface="Helvetica" charset="0"/>
              </a:rPr>
              <a:t>Nature</a:t>
            </a:r>
            <a:endParaRPr lang="en-US" dirty="0">
              <a:effectLst/>
              <a:latin typeface="Helvetica" charset="0"/>
            </a:endParaRPr>
          </a:p>
        </p:txBody>
      </p:sp>
      <p:cxnSp>
        <p:nvCxnSpPr>
          <p:cNvPr id="8" name="Straight Arrow Connector 7"/>
          <p:cNvCxnSpPr/>
          <p:nvPr/>
        </p:nvCxnSpPr>
        <p:spPr>
          <a:xfrm flipV="1">
            <a:off x="5683347" y="3541595"/>
            <a:ext cx="4121835" cy="441294"/>
          </a:xfrm>
          <a:prstGeom prst="straightConnector1">
            <a:avLst/>
          </a:prstGeom>
          <a:ln w="76200">
            <a:solidFill>
              <a:srgbClr val="FF0000"/>
            </a:solidFill>
            <a:tailEnd type="triangle"/>
          </a:ln>
          <a:effectLst>
            <a:outerShdw blurRad="50800" dist="762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Donut 8"/>
          <p:cNvSpPr/>
          <p:nvPr/>
        </p:nvSpPr>
        <p:spPr>
          <a:xfrm>
            <a:off x="5373858" y="3771873"/>
            <a:ext cx="450167" cy="434368"/>
          </a:xfrm>
          <a:prstGeom prst="donu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extBox 10"/>
          <p:cNvSpPr txBox="1"/>
          <p:nvPr/>
        </p:nvSpPr>
        <p:spPr>
          <a:xfrm>
            <a:off x="9805182" y="3230317"/>
            <a:ext cx="813043" cy="523220"/>
          </a:xfrm>
          <a:prstGeom prst="rect">
            <a:avLst/>
          </a:prstGeom>
          <a:noFill/>
        </p:spPr>
        <p:txBody>
          <a:bodyPr wrap="none" rtlCol="0">
            <a:spAutoFit/>
          </a:bodyPr>
          <a:lstStyle/>
          <a:p>
            <a:r>
              <a:rPr lang="en-US" sz="2800" dirty="0" smtClean="0"/>
              <a:t>Lab!</a:t>
            </a:r>
            <a:endParaRPr lang="en-US" sz="2800" dirty="0"/>
          </a:p>
        </p:txBody>
      </p:sp>
    </p:spTree>
    <p:extLst>
      <p:ext uri="{BB962C8B-B14F-4D97-AF65-F5344CB8AC3E}">
        <p14:creationId xmlns:p14="http://schemas.microsoft.com/office/powerpoint/2010/main" val="19329758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33413" y="26894"/>
            <a:ext cx="8458587" cy="6807398"/>
          </a:xfrm>
        </p:spPr>
      </p:pic>
      <p:sp>
        <p:nvSpPr>
          <p:cNvPr id="5" name="TextBox 4"/>
          <p:cNvSpPr txBox="1"/>
          <p:nvPr/>
        </p:nvSpPr>
        <p:spPr>
          <a:xfrm>
            <a:off x="1" y="13448"/>
            <a:ext cx="5511445" cy="523220"/>
          </a:xfrm>
          <a:prstGeom prst="rect">
            <a:avLst/>
          </a:prstGeom>
          <a:solidFill>
            <a:schemeClr val="bg1"/>
          </a:solidFill>
        </p:spPr>
        <p:txBody>
          <a:bodyPr wrap="none" rtlCol="0">
            <a:spAutoFit/>
          </a:bodyPr>
          <a:lstStyle/>
          <a:p>
            <a:r>
              <a:rPr lang="en-US" sz="2800" dirty="0" smtClean="0"/>
              <a:t>Four distinct ZIKV introductions in FL</a:t>
            </a:r>
            <a:endParaRPr lang="en-US" sz="2800" dirty="0"/>
          </a:p>
        </p:txBody>
      </p:sp>
    </p:spTree>
    <p:extLst>
      <p:ext uri="{BB962C8B-B14F-4D97-AF65-F5344CB8AC3E}">
        <p14:creationId xmlns:p14="http://schemas.microsoft.com/office/powerpoint/2010/main" val="7955670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43139" y="457200"/>
            <a:ext cx="10390908" cy="6400800"/>
          </a:xfrm>
        </p:spPr>
      </p:pic>
      <p:sp>
        <p:nvSpPr>
          <p:cNvPr id="5" name="Title 4"/>
          <p:cNvSpPr txBox="1">
            <a:spLocks noGrp="1"/>
          </p:cNvSpPr>
          <p:nvPr>
            <p:ph type="title"/>
          </p:nvPr>
        </p:nvSpPr>
        <p:spPr>
          <a:xfrm>
            <a:off x="270642" y="294598"/>
            <a:ext cx="12051376" cy="480131"/>
          </a:xfrm>
          <a:prstGeom prst="rect">
            <a:avLst/>
          </a:prstGeom>
          <a:solidFill>
            <a:schemeClr val="bg1"/>
          </a:solidFill>
        </p:spPr>
        <p:txBody>
          <a:bodyPr wrap="none" rtlCol="0">
            <a:spAutoFit/>
          </a:bodyPr>
          <a:lstStyle/>
          <a:p>
            <a:r>
              <a:rPr lang="en-US" sz="2800" b="1" dirty="0"/>
              <a:t>Frequent opportunities for Zika virus introductions into Miami from the Caribbean </a:t>
            </a:r>
            <a:endParaRPr lang="en-US" sz="2800" dirty="0"/>
          </a:p>
        </p:txBody>
      </p:sp>
    </p:spTree>
    <p:extLst>
      <p:ext uri="{BB962C8B-B14F-4D97-AF65-F5344CB8AC3E}">
        <p14:creationId xmlns:p14="http://schemas.microsoft.com/office/powerpoint/2010/main" val="7532053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283368" y="2018047"/>
            <a:ext cx="9144000" cy="2387600"/>
          </a:xfrm>
        </p:spPr>
        <p:txBody>
          <a:bodyPr/>
          <a:lstStyle/>
          <a:p>
            <a:r>
              <a:rPr lang="en-US" dirty="0" smtClean="0"/>
              <a:t>Diagnostics: The </a:t>
            </a:r>
            <a:r>
              <a:rPr lang="en-US" i="1" dirty="0"/>
              <a:t>Z-Quick Test</a:t>
            </a:r>
            <a:endParaRPr lang="en-US" dirty="0"/>
          </a:p>
        </p:txBody>
      </p:sp>
      <p:sp>
        <p:nvSpPr>
          <p:cNvPr id="5" name="Subtitle 4"/>
          <p:cNvSpPr>
            <a:spLocks noGrp="1"/>
          </p:cNvSpPr>
          <p:nvPr>
            <p:ph type="subTitle" idx="1"/>
          </p:nvPr>
        </p:nvSpPr>
        <p:spPr>
          <a:xfrm>
            <a:off x="0" y="2191871"/>
            <a:ext cx="2595282" cy="403412"/>
          </a:xfrm>
        </p:spPr>
        <p:txBody>
          <a:bodyPr anchor="b">
            <a:normAutofit/>
          </a:bodyPr>
          <a:lstStyle/>
          <a:p>
            <a:pPr>
              <a:lnSpc>
                <a:spcPct val="50000"/>
              </a:lnSpc>
            </a:pPr>
            <a:r>
              <a:rPr lang="en-US" sz="1800" b="1" smtClean="0"/>
              <a:t>Michael </a:t>
            </a:r>
            <a:r>
              <a:rPr lang="en-US" sz="1800" b="1" dirty="0" err="1" smtClean="0"/>
              <a:t>Ricciardi</a:t>
            </a:r>
            <a:endParaRPr lang="en-US" sz="1800" b="1" dirty="0" smtClean="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13540" b="10511"/>
          <a:stretch/>
        </p:blipFill>
        <p:spPr>
          <a:xfrm rot="5400000">
            <a:off x="300870" y="312370"/>
            <a:ext cx="1964995" cy="1515035"/>
          </a:xfrm>
          <a:prstGeom prst="rect">
            <a:avLst/>
          </a:prstGeom>
        </p:spPr>
      </p:pic>
    </p:spTree>
    <p:extLst>
      <p:ext uri="{BB962C8B-B14F-4D97-AF65-F5344CB8AC3E}">
        <p14:creationId xmlns:p14="http://schemas.microsoft.com/office/powerpoint/2010/main" val="7932316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smtClean="0">
                <a:latin typeface="+mn-lt"/>
              </a:rPr>
              <a:t>Summary</a:t>
            </a:r>
            <a:endParaRPr lang="en-US" sz="4800" dirty="0">
              <a:latin typeface="+mn-lt"/>
            </a:endParaRPr>
          </a:p>
        </p:txBody>
      </p:sp>
      <p:sp>
        <p:nvSpPr>
          <p:cNvPr id="3" name="Content Placeholder 2"/>
          <p:cNvSpPr>
            <a:spLocks noGrp="1"/>
          </p:cNvSpPr>
          <p:nvPr>
            <p:ph idx="1"/>
          </p:nvPr>
        </p:nvSpPr>
        <p:spPr/>
        <p:txBody>
          <a:bodyPr>
            <a:normAutofit/>
          </a:bodyPr>
          <a:lstStyle/>
          <a:p>
            <a:r>
              <a:rPr lang="en-US" sz="3600" dirty="0" smtClean="0"/>
              <a:t>We have isolated several hundred </a:t>
            </a:r>
            <a:r>
              <a:rPr lang="en-US" sz="3600" dirty="0" err="1" smtClean="0"/>
              <a:t>mAbs</a:t>
            </a:r>
            <a:r>
              <a:rPr lang="en-US" sz="3600" dirty="0" smtClean="0"/>
              <a:t> from ZIKV-infected patients in São Paulo</a:t>
            </a:r>
          </a:p>
          <a:p>
            <a:pPr marL="457200" lvl="1" indent="0">
              <a:buNone/>
            </a:pPr>
            <a:endParaRPr lang="en-US" sz="3600" dirty="0" smtClean="0"/>
          </a:p>
          <a:p>
            <a:r>
              <a:rPr lang="en-US" sz="3600" dirty="0" smtClean="0"/>
              <a:t>One of these </a:t>
            </a:r>
            <a:r>
              <a:rPr lang="en-US" sz="3600" dirty="0" err="1" smtClean="0"/>
              <a:t>mAbs</a:t>
            </a:r>
            <a:r>
              <a:rPr lang="en-US" sz="3600" dirty="0" smtClean="0"/>
              <a:t> seems particularly effective in diagnosis of prior ZIKV exposure</a:t>
            </a:r>
          </a:p>
        </p:txBody>
      </p:sp>
    </p:spTree>
    <p:extLst>
      <p:ext uri="{BB962C8B-B14F-4D97-AF65-F5344CB8AC3E}">
        <p14:creationId xmlns:p14="http://schemas.microsoft.com/office/powerpoint/2010/main" val="1596545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3143" y="2653116"/>
            <a:ext cx="1718185" cy="1718185"/>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6029" y="2699912"/>
            <a:ext cx="1718185" cy="1718185"/>
          </a:xfrm>
          <a:prstGeom prst="rect">
            <a:avLst/>
          </a:prstGeom>
        </p:spPr>
      </p:pic>
      <p:sp>
        <p:nvSpPr>
          <p:cNvPr id="11" name="Text Placeholder 10"/>
          <p:cNvSpPr>
            <a:spLocks noGrp="1"/>
          </p:cNvSpPr>
          <p:nvPr>
            <p:ph type="body" idx="1"/>
          </p:nvPr>
        </p:nvSpPr>
        <p:spPr>
          <a:xfrm>
            <a:off x="650485" y="-368519"/>
            <a:ext cx="5922824" cy="823912"/>
          </a:xfrm>
        </p:spPr>
        <p:txBody>
          <a:bodyPr/>
          <a:lstStyle/>
          <a:p>
            <a:r>
              <a:rPr lang="en-US" sz="2000" dirty="0" smtClean="0"/>
              <a:t>ZIKV- Plasma will react and turn blue</a:t>
            </a:r>
            <a:endParaRPr lang="en-US" sz="2000" dirty="0"/>
          </a:p>
        </p:txBody>
      </p:sp>
      <p:sp>
        <p:nvSpPr>
          <p:cNvPr id="13" name="Text Placeholder 12"/>
          <p:cNvSpPr>
            <a:spLocks noGrp="1"/>
          </p:cNvSpPr>
          <p:nvPr>
            <p:ph type="body" sz="quarter" idx="3"/>
          </p:nvPr>
        </p:nvSpPr>
        <p:spPr>
          <a:xfrm>
            <a:off x="6675703" y="-354868"/>
            <a:ext cx="5183188" cy="823912"/>
          </a:xfrm>
        </p:spPr>
        <p:txBody>
          <a:bodyPr>
            <a:normAutofit/>
          </a:bodyPr>
          <a:lstStyle/>
          <a:p>
            <a:r>
              <a:rPr lang="en-US" sz="2000" dirty="0" smtClean="0"/>
              <a:t>ZIKV+ Plasma will not react or change color</a:t>
            </a:r>
            <a:endParaRPr lang="en-US" sz="2000" dirty="0"/>
          </a:p>
        </p:txBody>
      </p:sp>
      <p:pic>
        <p:nvPicPr>
          <p:cNvPr id="4" name="Picture 3"/>
          <p:cNvPicPr>
            <a:picLocks noChangeAspect="1"/>
          </p:cNvPicPr>
          <p:nvPr/>
        </p:nvPicPr>
        <p:blipFill>
          <a:blip r:embed="rId4"/>
          <a:stretch>
            <a:fillRect/>
          </a:stretch>
        </p:blipFill>
        <p:spPr>
          <a:xfrm rot="10800000">
            <a:off x="804021" y="1286034"/>
            <a:ext cx="1287244" cy="1386114"/>
          </a:xfrm>
          <a:prstGeom prst="rect">
            <a:avLst/>
          </a:prstGeom>
        </p:spPr>
      </p:pic>
      <p:pic>
        <p:nvPicPr>
          <p:cNvPr id="18" name="Picture 17"/>
          <p:cNvPicPr>
            <a:picLocks noChangeAspect="1"/>
          </p:cNvPicPr>
          <p:nvPr/>
        </p:nvPicPr>
        <p:blipFill>
          <a:blip r:embed="rId4">
            <a:duotone>
              <a:schemeClr val="accent6">
                <a:shade val="45000"/>
                <a:satMod val="135000"/>
              </a:schemeClr>
              <a:prstClr val="white"/>
            </a:duotone>
          </a:blip>
          <a:stretch>
            <a:fillRect/>
          </a:stretch>
        </p:blipFill>
        <p:spPr>
          <a:xfrm rot="8325909">
            <a:off x="-99346" y="2917389"/>
            <a:ext cx="1287244" cy="1386114"/>
          </a:xfrm>
          <a:prstGeom prst="rect">
            <a:avLst/>
          </a:prstGeom>
        </p:spPr>
      </p:pic>
      <p:pic>
        <p:nvPicPr>
          <p:cNvPr id="8" name="Picture 7"/>
          <p:cNvPicPr>
            <a:picLocks noChangeAspect="1"/>
          </p:cNvPicPr>
          <p:nvPr/>
        </p:nvPicPr>
        <p:blipFill>
          <a:blip r:embed="rId5">
            <a:extLst>
              <a:ext uri="{BEBA8EAE-BF5A-486C-A8C5-ECC9F3942E4B}">
                <a14:imgProps xmlns:a14="http://schemas.microsoft.com/office/drawing/2010/main">
                  <a14:imgLayer r:embed="rId6">
                    <a14:imgEffect>
                      <a14:colorTemperature colorTemp="1500"/>
                    </a14:imgEffect>
                    <a14:imgEffect>
                      <a14:saturation sat="400000"/>
                    </a14:imgEffect>
                  </a14:imgLayer>
                </a14:imgProps>
              </a:ext>
            </a:extLst>
          </a:blip>
          <a:stretch>
            <a:fillRect/>
          </a:stretch>
        </p:blipFill>
        <p:spPr>
          <a:xfrm rot="12688135">
            <a:off x="1775729" y="493253"/>
            <a:ext cx="1287244" cy="1386114"/>
          </a:xfrm>
          <a:prstGeom prst="rect">
            <a:avLst/>
          </a:prstGeom>
          <a:noFill/>
        </p:spPr>
      </p:pic>
      <p:sp>
        <p:nvSpPr>
          <p:cNvPr id="24" name="Oval 23"/>
          <p:cNvSpPr/>
          <p:nvPr/>
        </p:nvSpPr>
        <p:spPr>
          <a:xfrm>
            <a:off x="2648765" y="519745"/>
            <a:ext cx="832958" cy="79136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t>HRP</a:t>
            </a:r>
            <a:endParaRPr lang="en-US"/>
          </a:p>
        </p:txBody>
      </p:sp>
      <p:sp>
        <p:nvSpPr>
          <p:cNvPr id="28" name="TextBox 27"/>
          <p:cNvSpPr txBox="1"/>
          <p:nvPr/>
        </p:nvSpPr>
        <p:spPr>
          <a:xfrm>
            <a:off x="2193808" y="5027016"/>
            <a:ext cx="2070182" cy="369332"/>
          </a:xfrm>
          <a:prstGeom prst="rect">
            <a:avLst/>
          </a:prstGeom>
          <a:noFill/>
        </p:spPr>
        <p:txBody>
          <a:bodyPr wrap="none" rtlCol="0">
            <a:spAutoFit/>
          </a:bodyPr>
          <a:lstStyle/>
          <a:p>
            <a:r>
              <a:rPr lang="en-US" smtClean="0"/>
              <a:t>Anti-</a:t>
            </a:r>
            <a:r>
              <a:rPr lang="en-US" dirty="0" err="1" smtClean="0"/>
              <a:t>flavivirus</a:t>
            </a:r>
            <a:r>
              <a:rPr lang="en-US" dirty="0" smtClean="0"/>
              <a:t> </a:t>
            </a:r>
            <a:r>
              <a:rPr lang="en-US" dirty="0" err="1" smtClean="0"/>
              <a:t>mAb</a:t>
            </a:r>
            <a:r>
              <a:rPr lang="en-US" dirty="0" smtClean="0"/>
              <a:t>  </a:t>
            </a:r>
            <a:endParaRPr lang="en-US" dirty="0"/>
          </a:p>
        </p:txBody>
      </p:sp>
      <p:pic>
        <p:nvPicPr>
          <p:cNvPr id="21" name="Picture 20"/>
          <p:cNvPicPr>
            <a:picLocks noChangeAspect="1"/>
          </p:cNvPicPr>
          <p:nvPr/>
        </p:nvPicPr>
        <p:blipFill>
          <a:blip r:embed="rId4">
            <a:duotone>
              <a:schemeClr val="accent6">
                <a:shade val="45000"/>
                <a:satMod val="135000"/>
              </a:schemeClr>
              <a:prstClr val="white"/>
            </a:duotone>
          </a:blip>
          <a:stretch>
            <a:fillRect/>
          </a:stretch>
        </p:blipFill>
        <p:spPr>
          <a:xfrm rot="10800000">
            <a:off x="7142440" y="1356904"/>
            <a:ext cx="1287244" cy="1386114"/>
          </a:xfrm>
          <a:prstGeom prst="rect">
            <a:avLst/>
          </a:prstGeom>
        </p:spPr>
      </p:pic>
      <p:pic>
        <p:nvPicPr>
          <p:cNvPr id="22" name="Picture 21"/>
          <p:cNvPicPr>
            <a:picLocks noChangeAspect="1"/>
          </p:cNvPicPr>
          <p:nvPr/>
        </p:nvPicPr>
        <p:blipFill>
          <a:blip r:embed="rId4">
            <a:duotone>
              <a:schemeClr val="accent6">
                <a:shade val="45000"/>
                <a:satMod val="135000"/>
              </a:schemeClr>
              <a:prstClr val="white"/>
            </a:duotone>
          </a:blip>
          <a:stretch>
            <a:fillRect/>
          </a:stretch>
        </p:blipFill>
        <p:spPr>
          <a:xfrm rot="13046882">
            <a:off x="9327970" y="2519092"/>
            <a:ext cx="1287244" cy="1386114"/>
          </a:xfrm>
          <a:prstGeom prst="rect">
            <a:avLst/>
          </a:prstGeom>
        </p:spPr>
      </p:pic>
      <p:pic>
        <p:nvPicPr>
          <p:cNvPr id="23" name="Picture 22"/>
          <p:cNvPicPr>
            <a:picLocks noChangeAspect="1"/>
          </p:cNvPicPr>
          <p:nvPr/>
        </p:nvPicPr>
        <p:blipFill>
          <a:blip r:embed="rId4">
            <a:duotone>
              <a:schemeClr val="accent6">
                <a:shade val="45000"/>
                <a:satMod val="135000"/>
              </a:schemeClr>
              <a:prstClr val="white"/>
            </a:duotone>
          </a:blip>
          <a:stretch>
            <a:fillRect/>
          </a:stretch>
        </p:blipFill>
        <p:spPr>
          <a:xfrm rot="8325909">
            <a:off x="6191090" y="3058034"/>
            <a:ext cx="1287244" cy="1386114"/>
          </a:xfrm>
          <a:prstGeom prst="rect">
            <a:avLst/>
          </a:prstGeom>
        </p:spPr>
      </p:pic>
      <p:sp>
        <p:nvSpPr>
          <p:cNvPr id="27" name="TextBox 26"/>
          <p:cNvSpPr txBox="1"/>
          <p:nvPr/>
        </p:nvSpPr>
        <p:spPr>
          <a:xfrm>
            <a:off x="8598405" y="5024650"/>
            <a:ext cx="2017284" cy="369332"/>
          </a:xfrm>
          <a:prstGeom prst="rect">
            <a:avLst/>
          </a:prstGeom>
          <a:noFill/>
        </p:spPr>
        <p:txBody>
          <a:bodyPr wrap="none" rtlCol="0">
            <a:spAutoFit/>
          </a:bodyPr>
          <a:lstStyle/>
          <a:p>
            <a:r>
              <a:rPr lang="en-US" dirty="0"/>
              <a:t>A</a:t>
            </a:r>
            <a:r>
              <a:rPr lang="en-US" dirty="0" smtClean="0"/>
              <a:t>nti-</a:t>
            </a:r>
            <a:r>
              <a:rPr lang="en-US" dirty="0" err="1" smtClean="0"/>
              <a:t>flavivirus</a:t>
            </a:r>
            <a:r>
              <a:rPr lang="en-US" dirty="0" smtClean="0"/>
              <a:t> </a:t>
            </a:r>
            <a:r>
              <a:rPr lang="en-US" dirty="0" err="1" smtClean="0"/>
              <a:t>mAb</a:t>
            </a:r>
            <a:r>
              <a:rPr lang="en-US" dirty="0" smtClean="0"/>
              <a:t> </a:t>
            </a:r>
            <a:endParaRPr lang="en-US" dirty="0"/>
          </a:p>
        </p:txBody>
      </p:sp>
      <p:sp>
        <p:nvSpPr>
          <p:cNvPr id="31" name="TextBox 30"/>
          <p:cNvSpPr txBox="1"/>
          <p:nvPr/>
        </p:nvSpPr>
        <p:spPr>
          <a:xfrm>
            <a:off x="10230085" y="3027483"/>
            <a:ext cx="1876283" cy="923330"/>
          </a:xfrm>
          <a:prstGeom prst="rect">
            <a:avLst/>
          </a:prstGeom>
          <a:noFill/>
        </p:spPr>
        <p:txBody>
          <a:bodyPr wrap="none" rtlCol="0">
            <a:spAutoFit/>
          </a:bodyPr>
          <a:lstStyle/>
          <a:p>
            <a:r>
              <a:rPr lang="en-US" dirty="0"/>
              <a:t>Human polyclonal</a:t>
            </a:r>
          </a:p>
          <a:p>
            <a:r>
              <a:rPr lang="en-US" dirty="0"/>
              <a:t>Abs in plasma </a:t>
            </a:r>
          </a:p>
          <a:p>
            <a:r>
              <a:rPr lang="en-US" dirty="0"/>
              <a:t>bind many sites</a:t>
            </a:r>
          </a:p>
        </p:txBody>
      </p:sp>
      <p:sp>
        <p:nvSpPr>
          <p:cNvPr id="32" name="TextBox 31"/>
          <p:cNvSpPr txBox="1"/>
          <p:nvPr/>
        </p:nvSpPr>
        <p:spPr>
          <a:xfrm>
            <a:off x="3808932" y="3019884"/>
            <a:ext cx="1876283" cy="923330"/>
          </a:xfrm>
          <a:prstGeom prst="rect">
            <a:avLst/>
          </a:prstGeom>
          <a:noFill/>
        </p:spPr>
        <p:txBody>
          <a:bodyPr wrap="none" rtlCol="0">
            <a:spAutoFit/>
          </a:bodyPr>
          <a:lstStyle/>
          <a:p>
            <a:r>
              <a:rPr lang="en-US" dirty="0" smtClean="0"/>
              <a:t>Human polyclonal</a:t>
            </a:r>
          </a:p>
          <a:p>
            <a:r>
              <a:rPr lang="en-US" dirty="0" smtClean="0"/>
              <a:t>Abs in plasma </a:t>
            </a:r>
          </a:p>
          <a:p>
            <a:r>
              <a:rPr lang="en-US" dirty="0" smtClean="0"/>
              <a:t>bind many sites</a:t>
            </a:r>
            <a:endParaRPr lang="en-US" dirty="0"/>
          </a:p>
        </p:txBody>
      </p:sp>
      <p:cxnSp>
        <p:nvCxnSpPr>
          <p:cNvPr id="35" name="Straight Arrow Connector 34"/>
          <p:cNvCxnSpPr/>
          <p:nvPr/>
        </p:nvCxnSpPr>
        <p:spPr>
          <a:xfrm flipH="1">
            <a:off x="8537550" y="1726809"/>
            <a:ext cx="1107027" cy="910461"/>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9564888" y="1496450"/>
            <a:ext cx="1920013" cy="369332"/>
          </a:xfrm>
          <a:prstGeom prst="rect">
            <a:avLst/>
          </a:prstGeom>
          <a:noFill/>
        </p:spPr>
        <p:txBody>
          <a:bodyPr wrap="none" rtlCol="0">
            <a:spAutoFit/>
          </a:bodyPr>
          <a:lstStyle/>
          <a:p>
            <a:r>
              <a:rPr lang="en-US" dirty="0" smtClean="0"/>
              <a:t>P1F12 Binding Site</a:t>
            </a:r>
            <a:endParaRPr lang="en-US" dirty="0"/>
          </a:p>
        </p:txBody>
      </p:sp>
      <p:cxnSp>
        <p:nvCxnSpPr>
          <p:cNvPr id="37" name="Straight Arrow Connector 36"/>
          <p:cNvCxnSpPr/>
          <p:nvPr/>
        </p:nvCxnSpPr>
        <p:spPr>
          <a:xfrm flipH="1" flipV="1">
            <a:off x="9161440" y="3481549"/>
            <a:ext cx="680435" cy="946130"/>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7090450" y="3835591"/>
            <a:ext cx="570743" cy="1018314"/>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9790460" y="4341026"/>
            <a:ext cx="2406556" cy="369332"/>
          </a:xfrm>
          <a:prstGeom prst="rect">
            <a:avLst/>
          </a:prstGeom>
          <a:noFill/>
        </p:spPr>
        <p:txBody>
          <a:bodyPr wrap="none" rtlCol="0">
            <a:spAutoFit/>
          </a:bodyPr>
          <a:lstStyle/>
          <a:p>
            <a:r>
              <a:rPr lang="en-US" dirty="0" smtClean="0"/>
              <a:t>Broad </a:t>
            </a:r>
            <a:r>
              <a:rPr lang="en-US" dirty="0" err="1"/>
              <a:t>f</a:t>
            </a:r>
            <a:r>
              <a:rPr lang="en-US" dirty="0" err="1" smtClean="0"/>
              <a:t>lavivirus</a:t>
            </a:r>
            <a:r>
              <a:rPr lang="en-US" dirty="0" smtClean="0"/>
              <a:t> epitope</a:t>
            </a:r>
            <a:endParaRPr lang="en-US" dirty="0"/>
          </a:p>
        </p:txBody>
      </p:sp>
      <p:sp>
        <p:nvSpPr>
          <p:cNvPr id="44" name="TextBox 43"/>
          <p:cNvSpPr txBox="1"/>
          <p:nvPr/>
        </p:nvSpPr>
        <p:spPr>
          <a:xfrm>
            <a:off x="2618927" y="1363812"/>
            <a:ext cx="1979773" cy="369332"/>
          </a:xfrm>
          <a:prstGeom prst="rect">
            <a:avLst/>
          </a:prstGeom>
          <a:noFill/>
        </p:spPr>
        <p:txBody>
          <a:bodyPr wrap="none" rtlCol="0">
            <a:spAutoFit/>
          </a:bodyPr>
          <a:lstStyle/>
          <a:p>
            <a:r>
              <a:rPr lang="en-US" dirty="0" smtClean="0"/>
              <a:t>anti-rhesus Fc </a:t>
            </a:r>
            <a:r>
              <a:rPr lang="en-US" dirty="0" err="1" smtClean="0"/>
              <a:t>mAb</a:t>
            </a:r>
            <a:endParaRPr lang="en-US" dirty="0"/>
          </a:p>
        </p:txBody>
      </p:sp>
      <p:sp>
        <p:nvSpPr>
          <p:cNvPr id="45" name="TextBox 44"/>
          <p:cNvSpPr txBox="1"/>
          <p:nvPr/>
        </p:nvSpPr>
        <p:spPr>
          <a:xfrm>
            <a:off x="5685215" y="4875123"/>
            <a:ext cx="2406556" cy="369332"/>
          </a:xfrm>
          <a:prstGeom prst="rect">
            <a:avLst/>
          </a:prstGeom>
          <a:noFill/>
        </p:spPr>
        <p:txBody>
          <a:bodyPr wrap="none" rtlCol="0">
            <a:spAutoFit/>
          </a:bodyPr>
          <a:lstStyle/>
          <a:p>
            <a:r>
              <a:rPr lang="en-US" dirty="0" smtClean="0"/>
              <a:t>Broad </a:t>
            </a:r>
            <a:r>
              <a:rPr lang="en-US" dirty="0" err="1"/>
              <a:t>f</a:t>
            </a:r>
            <a:r>
              <a:rPr lang="en-US" dirty="0" err="1" smtClean="0"/>
              <a:t>lavivirus</a:t>
            </a:r>
            <a:r>
              <a:rPr lang="en-US" dirty="0" smtClean="0"/>
              <a:t> epitope</a:t>
            </a:r>
            <a:endParaRPr lang="en-US" dirty="0"/>
          </a:p>
        </p:txBody>
      </p:sp>
      <p:sp>
        <p:nvSpPr>
          <p:cNvPr id="46" name="TextBox 45"/>
          <p:cNvSpPr txBox="1"/>
          <p:nvPr/>
        </p:nvSpPr>
        <p:spPr>
          <a:xfrm>
            <a:off x="-50721" y="1244152"/>
            <a:ext cx="1370888" cy="923330"/>
          </a:xfrm>
          <a:prstGeom prst="rect">
            <a:avLst/>
          </a:prstGeom>
          <a:noFill/>
        </p:spPr>
        <p:txBody>
          <a:bodyPr wrap="none" rtlCol="0">
            <a:spAutoFit/>
          </a:bodyPr>
          <a:lstStyle/>
          <a:p>
            <a:r>
              <a:rPr lang="en-US" dirty="0" smtClean="0"/>
              <a:t>ZIKV-specific</a:t>
            </a:r>
          </a:p>
          <a:p>
            <a:r>
              <a:rPr lang="en-US" dirty="0" smtClean="0"/>
              <a:t>P1F12 </a:t>
            </a:r>
            <a:r>
              <a:rPr lang="en-US" dirty="0" err="1" smtClean="0"/>
              <a:t>mAb</a:t>
            </a:r>
            <a:endParaRPr lang="en-US" dirty="0" smtClean="0"/>
          </a:p>
          <a:p>
            <a:r>
              <a:rPr lang="en-US" dirty="0" smtClean="0"/>
              <a:t>w/ rhesus Fc</a:t>
            </a:r>
            <a:endParaRPr lang="en-US" dirty="0"/>
          </a:p>
        </p:txBody>
      </p:sp>
      <p:cxnSp>
        <p:nvCxnSpPr>
          <p:cNvPr id="48" name="Straight Connector 47"/>
          <p:cNvCxnSpPr/>
          <p:nvPr/>
        </p:nvCxnSpPr>
        <p:spPr>
          <a:xfrm flipV="1">
            <a:off x="5683702" y="78003"/>
            <a:ext cx="21747" cy="543691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5016" y="78003"/>
            <a:ext cx="121920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loud 2"/>
          <p:cNvSpPr/>
          <p:nvPr/>
        </p:nvSpPr>
        <p:spPr>
          <a:xfrm>
            <a:off x="8192768" y="2700558"/>
            <a:ext cx="405637" cy="193836"/>
          </a:xfrm>
          <a:prstGeom prst="cloud">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Cloud 37"/>
          <p:cNvSpPr/>
          <p:nvPr/>
        </p:nvSpPr>
        <p:spPr>
          <a:xfrm>
            <a:off x="1846493" y="2646100"/>
            <a:ext cx="405637" cy="193836"/>
          </a:xfrm>
          <a:prstGeom prst="cloud">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itle 1"/>
          <p:cNvSpPr txBox="1">
            <a:spLocks/>
          </p:cNvSpPr>
          <p:nvPr/>
        </p:nvSpPr>
        <p:spPr>
          <a:xfrm>
            <a:off x="-50721" y="5514922"/>
            <a:ext cx="12282168" cy="252633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1600" b="1" i="1" dirty="0"/>
          </a:p>
        </p:txBody>
      </p:sp>
      <p:cxnSp>
        <p:nvCxnSpPr>
          <p:cNvPr id="41" name="Straight Connector 40"/>
          <p:cNvCxnSpPr/>
          <p:nvPr/>
        </p:nvCxnSpPr>
        <p:spPr>
          <a:xfrm>
            <a:off x="5016" y="5480832"/>
            <a:ext cx="121920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4">
            <a:duotone>
              <a:schemeClr val="accent6">
                <a:shade val="45000"/>
                <a:satMod val="135000"/>
              </a:schemeClr>
              <a:prstClr val="white"/>
            </a:duotone>
          </a:blip>
          <a:stretch>
            <a:fillRect/>
          </a:stretch>
        </p:blipFill>
        <p:spPr>
          <a:xfrm rot="13046882">
            <a:off x="3000020" y="2456450"/>
            <a:ext cx="1287244" cy="1386114"/>
          </a:xfrm>
          <a:prstGeom prst="rect">
            <a:avLst/>
          </a:prstGeom>
        </p:spPr>
      </p:pic>
      <p:pic>
        <p:nvPicPr>
          <p:cNvPr id="5" name="Picture 4"/>
          <p:cNvPicPr>
            <a:picLocks noChangeAspect="1"/>
          </p:cNvPicPr>
          <p:nvPr/>
        </p:nvPicPr>
        <p:blipFill>
          <a:blip r:embed="rId7">
            <a:extLst>
              <a:ext uri="{BEBA8EAE-BF5A-486C-A8C5-ECC9F3942E4B}">
                <a14:imgProps xmlns:a14="http://schemas.microsoft.com/office/drawing/2010/main">
                  <a14:imgLayer r:embed="rId8">
                    <a14:imgEffect>
                      <a14:saturation sat="0"/>
                    </a14:imgEffect>
                  </a14:imgLayer>
                </a14:imgProps>
              </a:ext>
            </a:extLst>
          </a:blip>
          <a:stretch>
            <a:fillRect/>
          </a:stretch>
        </p:blipFill>
        <p:spPr>
          <a:xfrm>
            <a:off x="1447643" y="4098094"/>
            <a:ext cx="1287244" cy="1386114"/>
          </a:xfrm>
          <a:prstGeom prst="rect">
            <a:avLst/>
          </a:prstGeom>
        </p:spPr>
      </p:pic>
      <p:pic>
        <p:nvPicPr>
          <p:cNvPr id="15" name="Picture 14"/>
          <p:cNvPicPr>
            <a:picLocks noChangeAspect="1"/>
          </p:cNvPicPr>
          <p:nvPr/>
        </p:nvPicPr>
        <p:blipFill>
          <a:blip r:embed="rId7">
            <a:extLst>
              <a:ext uri="{BEBA8EAE-BF5A-486C-A8C5-ECC9F3942E4B}">
                <a14:imgProps xmlns:a14="http://schemas.microsoft.com/office/drawing/2010/main">
                  <a14:imgLayer r:embed="rId8">
                    <a14:imgEffect>
                      <a14:saturation sat="0"/>
                    </a14:imgEffect>
                  </a14:imgLayer>
                </a14:imgProps>
              </a:ext>
            </a:extLst>
          </a:blip>
          <a:stretch>
            <a:fillRect/>
          </a:stretch>
        </p:blipFill>
        <p:spPr>
          <a:xfrm>
            <a:off x="7813863" y="4144924"/>
            <a:ext cx="1287244" cy="1339284"/>
          </a:xfrm>
          <a:prstGeom prst="rect">
            <a:avLst/>
          </a:prstGeom>
        </p:spPr>
      </p:pic>
      <p:sp>
        <p:nvSpPr>
          <p:cNvPr id="19" name="TextBox 18"/>
          <p:cNvSpPr txBox="1"/>
          <p:nvPr/>
        </p:nvSpPr>
        <p:spPr>
          <a:xfrm>
            <a:off x="1778976" y="3284349"/>
            <a:ext cx="668773" cy="400110"/>
          </a:xfrm>
          <a:prstGeom prst="rect">
            <a:avLst/>
          </a:prstGeom>
          <a:noFill/>
        </p:spPr>
        <p:txBody>
          <a:bodyPr wrap="none" rtlCol="0">
            <a:spAutoFit/>
          </a:bodyPr>
          <a:lstStyle/>
          <a:p>
            <a:r>
              <a:rPr lang="en-US" sz="2000" b="1" dirty="0" smtClean="0">
                <a:solidFill>
                  <a:schemeClr val="bg1"/>
                </a:solidFill>
              </a:rPr>
              <a:t>ZIKV</a:t>
            </a:r>
            <a:endParaRPr lang="en-US" sz="2000" b="1" dirty="0">
              <a:solidFill>
                <a:schemeClr val="bg1"/>
              </a:solidFill>
            </a:endParaRPr>
          </a:p>
        </p:txBody>
      </p:sp>
      <p:sp>
        <p:nvSpPr>
          <p:cNvPr id="49" name="TextBox 48"/>
          <p:cNvSpPr txBox="1"/>
          <p:nvPr/>
        </p:nvSpPr>
        <p:spPr>
          <a:xfrm>
            <a:off x="8139440" y="3278980"/>
            <a:ext cx="668773" cy="400110"/>
          </a:xfrm>
          <a:prstGeom prst="rect">
            <a:avLst/>
          </a:prstGeom>
          <a:noFill/>
        </p:spPr>
        <p:txBody>
          <a:bodyPr wrap="none" rtlCol="0">
            <a:spAutoFit/>
          </a:bodyPr>
          <a:lstStyle/>
          <a:p>
            <a:r>
              <a:rPr lang="en-US" sz="2000" b="1" dirty="0" smtClean="0">
                <a:solidFill>
                  <a:schemeClr val="bg1"/>
                </a:solidFill>
              </a:rPr>
              <a:t>ZIKV</a:t>
            </a:r>
            <a:endParaRPr lang="en-US" sz="2000" b="1" dirty="0">
              <a:solidFill>
                <a:schemeClr val="bg1"/>
              </a:solidFill>
            </a:endParaRPr>
          </a:p>
        </p:txBody>
      </p:sp>
    </p:spTree>
    <p:extLst>
      <p:ext uri="{BB962C8B-B14F-4D97-AF65-F5344CB8AC3E}">
        <p14:creationId xmlns:p14="http://schemas.microsoft.com/office/powerpoint/2010/main" val="15620159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smtClean="0">
                <a:latin typeface="+mn-lt"/>
              </a:rPr>
              <a:t>Human Plasma Controls </a:t>
            </a:r>
            <a:r>
              <a:rPr lang="en-US" dirty="0" smtClean="0"/>
              <a:t>	</a:t>
            </a:r>
            <a:endParaRPr lang="en-US" dirty="0"/>
          </a:p>
        </p:txBody>
      </p:sp>
      <p:sp>
        <p:nvSpPr>
          <p:cNvPr id="3" name="Content Placeholder 2"/>
          <p:cNvSpPr>
            <a:spLocks noGrp="1"/>
          </p:cNvSpPr>
          <p:nvPr>
            <p:ph sz="half" idx="1"/>
          </p:nvPr>
        </p:nvSpPr>
        <p:spPr>
          <a:xfrm>
            <a:off x="357188" y="1825624"/>
            <a:ext cx="6805141" cy="4149507"/>
          </a:xfrm>
        </p:spPr>
        <p:txBody>
          <a:bodyPr>
            <a:normAutofit fontScale="92500" lnSpcReduction="10000"/>
          </a:bodyPr>
          <a:lstStyle/>
          <a:p>
            <a:r>
              <a:rPr lang="en-US" dirty="0" smtClean="0"/>
              <a:t>Hu0002 – blue</a:t>
            </a:r>
          </a:p>
          <a:p>
            <a:pPr lvl="1"/>
            <a:r>
              <a:rPr lang="en-US" dirty="0" smtClean="0"/>
              <a:t>DENV- and ZIKV-</a:t>
            </a:r>
          </a:p>
          <a:p>
            <a:pPr lvl="1"/>
            <a:r>
              <a:rPr lang="en-US" dirty="0" smtClean="0"/>
              <a:t>Local Miami resident</a:t>
            </a:r>
          </a:p>
          <a:p>
            <a:r>
              <a:rPr lang="en-US" dirty="0" smtClean="0"/>
              <a:t>Hu0016 – red</a:t>
            </a:r>
          </a:p>
          <a:p>
            <a:pPr lvl="1"/>
            <a:r>
              <a:rPr lang="en-US" dirty="0" smtClean="0"/>
              <a:t>DENV neutralization activity</a:t>
            </a:r>
          </a:p>
          <a:p>
            <a:pPr lvl="1"/>
            <a:r>
              <a:rPr lang="en-US" dirty="0" smtClean="0"/>
              <a:t>Low ZIKV neutralization activity</a:t>
            </a:r>
          </a:p>
          <a:p>
            <a:r>
              <a:rPr lang="en-US" dirty="0" smtClean="0"/>
              <a:t>Hu0004 – green</a:t>
            </a:r>
          </a:p>
          <a:p>
            <a:pPr lvl="1"/>
            <a:r>
              <a:rPr lang="en-US" dirty="0" smtClean="0"/>
              <a:t>Confirmed ZIKV infection, with previous DENV exposure</a:t>
            </a:r>
          </a:p>
          <a:p>
            <a:pPr lvl="2"/>
            <a:r>
              <a:rPr lang="en-US" dirty="0" smtClean="0"/>
              <a:t>Neutralizes DENV ~60% at 1:1,000</a:t>
            </a:r>
          </a:p>
          <a:p>
            <a:pPr lvl="2"/>
            <a:r>
              <a:rPr lang="en-US" dirty="0" smtClean="0"/>
              <a:t>Neutralizes ZIKV ~90% at 1:1,000</a:t>
            </a:r>
          </a:p>
          <a:p>
            <a:endParaRPr lang="en-US" dirty="0" smtClean="0"/>
          </a:p>
          <a:p>
            <a:endParaRPr lang="en-US" dirty="0" smtClean="0"/>
          </a:p>
          <a:p>
            <a:endParaRPr lang="en-US" dirty="0" smtClean="0"/>
          </a:p>
        </p:txBody>
      </p:sp>
      <p:pic>
        <p:nvPicPr>
          <p:cNvPr id="5" name="Content Placeholder 4" descr="/Users/davidwatkins/Desktop/Z Quick/Fluery/20170202_COA_anti-P1F12_lot_2017001.pdf"/>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162329" y="1825625"/>
            <a:ext cx="3201341" cy="4351338"/>
          </a:xfrm>
          <a:prstGeom prst="rect">
            <a:avLst/>
          </a:prstGeom>
          <a:noFill/>
          <a:ln>
            <a:noFill/>
          </a:ln>
        </p:spPr>
      </p:pic>
    </p:spTree>
    <p:extLst>
      <p:ext uri="{BB962C8B-B14F-4D97-AF65-F5344CB8AC3E}">
        <p14:creationId xmlns:p14="http://schemas.microsoft.com/office/powerpoint/2010/main" val="5765469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latin typeface="+mn-lt"/>
              </a:rPr>
              <a:t>Human Plasma </a:t>
            </a:r>
            <a:r>
              <a:rPr lang="en-US" sz="4800" dirty="0" smtClean="0">
                <a:latin typeface="+mn-lt"/>
              </a:rPr>
              <a:t>Controls</a:t>
            </a:r>
            <a:r>
              <a:rPr lang="en-US" dirty="0"/>
              <a:t>	</a:t>
            </a:r>
          </a:p>
        </p:txBody>
      </p:sp>
      <p:sp>
        <p:nvSpPr>
          <p:cNvPr id="5" name="Content Placeholder 2"/>
          <p:cNvSpPr>
            <a:spLocks noGrp="1"/>
          </p:cNvSpPr>
          <p:nvPr>
            <p:ph sz="half" idx="1"/>
          </p:nvPr>
        </p:nvSpPr>
        <p:spPr/>
        <p:txBody>
          <a:bodyPr>
            <a:normAutofit lnSpcReduction="10000"/>
          </a:bodyPr>
          <a:lstStyle/>
          <a:p>
            <a:r>
              <a:rPr lang="en-US" dirty="0" smtClean="0"/>
              <a:t>Hu0002 </a:t>
            </a:r>
          </a:p>
          <a:p>
            <a:pPr lvl="1"/>
            <a:r>
              <a:rPr lang="en-US" dirty="0" smtClean="0"/>
              <a:t>FRNT </a:t>
            </a:r>
          </a:p>
          <a:p>
            <a:pPr lvl="2"/>
            <a:r>
              <a:rPr lang="en-US" dirty="0" smtClean="0"/>
              <a:t>ZIKV &lt; 1:20</a:t>
            </a:r>
          </a:p>
          <a:p>
            <a:pPr lvl="2"/>
            <a:r>
              <a:rPr lang="en-US" dirty="0" smtClean="0"/>
              <a:t>DENV2 &lt; 1:20</a:t>
            </a:r>
          </a:p>
          <a:p>
            <a:r>
              <a:rPr lang="en-US" dirty="0" smtClean="0"/>
              <a:t>Hu0016 </a:t>
            </a:r>
          </a:p>
          <a:p>
            <a:pPr lvl="1"/>
            <a:r>
              <a:rPr lang="en-US" dirty="0" smtClean="0"/>
              <a:t>FRNT </a:t>
            </a:r>
          </a:p>
          <a:p>
            <a:pPr lvl="2"/>
            <a:r>
              <a:rPr lang="en-US" dirty="0" smtClean="0"/>
              <a:t>ZIKV ~ 1:100</a:t>
            </a:r>
          </a:p>
          <a:p>
            <a:pPr lvl="2"/>
            <a:r>
              <a:rPr lang="en-US" dirty="0" smtClean="0"/>
              <a:t>DENV2 ~ 1:500</a:t>
            </a:r>
          </a:p>
          <a:p>
            <a:r>
              <a:rPr lang="en-US" dirty="0" smtClean="0"/>
              <a:t>Hu0004 </a:t>
            </a:r>
          </a:p>
          <a:p>
            <a:pPr lvl="1"/>
            <a:r>
              <a:rPr lang="en-US" dirty="0" smtClean="0"/>
              <a:t>FRNT</a:t>
            </a:r>
          </a:p>
          <a:p>
            <a:pPr lvl="2"/>
            <a:r>
              <a:rPr lang="en-US" dirty="0" smtClean="0"/>
              <a:t>ZIKV ~ 1:500</a:t>
            </a:r>
          </a:p>
          <a:p>
            <a:pPr lvl="2"/>
            <a:r>
              <a:rPr lang="en-US" dirty="0" smtClean="0"/>
              <a:t>DENV2 ~ 1:500</a:t>
            </a:r>
          </a:p>
          <a:p>
            <a:endParaRPr lang="en-US" dirty="0" smtClean="0"/>
          </a:p>
          <a:p>
            <a:endParaRPr lang="en-US" dirty="0" smtClean="0"/>
          </a:p>
          <a:p>
            <a:endParaRPr lang="en-US" dirty="0" smtClean="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1381" y="1825625"/>
            <a:ext cx="5012530" cy="4444274"/>
          </a:xfrm>
          <a:prstGeom prst="rect">
            <a:avLst/>
          </a:prstGeom>
        </p:spPr>
      </p:pic>
      <p:pic>
        <p:nvPicPr>
          <p:cNvPr id="9" name="Content Placeholder 8"/>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9443911" y="2149347"/>
            <a:ext cx="2303609" cy="711409"/>
          </a:xfrm>
        </p:spPr>
      </p:pic>
      <p:sp>
        <p:nvSpPr>
          <p:cNvPr id="10" name="TextBox 9"/>
          <p:cNvSpPr txBox="1"/>
          <p:nvPr/>
        </p:nvSpPr>
        <p:spPr>
          <a:xfrm>
            <a:off x="10110651" y="1825625"/>
            <a:ext cx="896399" cy="369332"/>
          </a:xfrm>
          <a:prstGeom prst="rect">
            <a:avLst/>
          </a:prstGeom>
          <a:noFill/>
        </p:spPr>
        <p:txBody>
          <a:bodyPr wrap="none" rtlCol="0">
            <a:spAutoFit/>
          </a:bodyPr>
          <a:lstStyle/>
          <a:p>
            <a:r>
              <a:rPr lang="en-US" b="1" dirty="0" smtClean="0"/>
              <a:t>hu0002</a:t>
            </a:r>
            <a:endParaRPr lang="en-US" b="1" dirty="0"/>
          </a:p>
        </p:txBody>
      </p:sp>
      <p:sp>
        <p:nvSpPr>
          <p:cNvPr id="11" name="TextBox 10"/>
          <p:cNvSpPr txBox="1"/>
          <p:nvPr/>
        </p:nvSpPr>
        <p:spPr>
          <a:xfrm>
            <a:off x="7354388" y="1456293"/>
            <a:ext cx="1917192" cy="369332"/>
          </a:xfrm>
          <a:prstGeom prst="rect">
            <a:avLst/>
          </a:prstGeom>
          <a:noFill/>
        </p:spPr>
        <p:txBody>
          <a:bodyPr wrap="none" rtlCol="0">
            <a:spAutoFit/>
          </a:bodyPr>
          <a:lstStyle/>
          <a:p>
            <a:r>
              <a:rPr lang="en-US" dirty="0" smtClean="0"/>
              <a:t>FRNT against ZIKV </a:t>
            </a:r>
            <a:endParaRPr lang="en-US" dirty="0"/>
          </a:p>
        </p:txBody>
      </p:sp>
    </p:spTree>
    <p:extLst>
      <p:ext uri="{BB962C8B-B14F-4D97-AF65-F5344CB8AC3E}">
        <p14:creationId xmlns:p14="http://schemas.microsoft.com/office/powerpoint/2010/main" val="225761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1569490"/>
          </a:xfrm>
        </p:spPr>
        <p:txBody>
          <a:bodyPr>
            <a:normAutofit/>
          </a:bodyPr>
          <a:lstStyle/>
          <a:p>
            <a:r>
              <a:rPr lang="en-US" dirty="0">
                <a:latin typeface="+mn-lt"/>
              </a:rPr>
              <a:t>NIH VRC 51 blinded sera </a:t>
            </a:r>
            <a:r>
              <a:rPr lang="en-US" dirty="0" smtClean="0">
                <a:latin typeface="+mn-lt"/>
              </a:rPr>
              <a:t>samples</a:t>
            </a:r>
            <a:endParaRPr lang="en-US" dirty="0">
              <a:latin typeface="+mn-lt"/>
            </a:endParaRP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651392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dirty="0" smtClean="0"/>
              <a:t>Z-Quick Results</a:t>
            </a:r>
            <a:br>
              <a:rPr lang="en-US" dirty="0" smtClean="0"/>
            </a:b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24725"/>
            <a:ext cx="6048103" cy="4258872"/>
          </a:xfrm>
          <a:prstGeom prst="rect">
            <a:avLst/>
          </a:prstGeom>
        </p:spPr>
      </p:pic>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19943" y="1624725"/>
            <a:ext cx="6072057" cy="4258872"/>
          </a:xfrm>
        </p:spPr>
      </p:pic>
    </p:spTree>
    <p:extLst>
      <p:ext uri="{BB962C8B-B14F-4D97-AF65-F5344CB8AC3E}">
        <p14:creationId xmlns:p14="http://schemas.microsoft.com/office/powerpoint/2010/main" val="10331136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latin typeface="+mn-lt"/>
              </a:rPr>
              <a:t>Summary of NIH samples</a:t>
            </a:r>
            <a:endParaRPr lang="en-US" sz="4800" dirty="0">
              <a:latin typeface="+mn-lt"/>
            </a:endParaRPr>
          </a:p>
        </p:txBody>
      </p:sp>
      <p:sp>
        <p:nvSpPr>
          <p:cNvPr id="3" name="Content Placeholder 2"/>
          <p:cNvSpPr>
            <a:spLocks noGrp="1"/>
          </p:cNvSpPr>
          <p:nvPr>
            <p:ph sz="half" idx="1"/>
          </p:nvPr>
        </p:nvSpPr>
        <p:spPr>
          <a:xfrm>
            <a:off x="638174" y="1825624"/>
            <a:ext cx="5273895" cy="4606707"/>
          </a:xfrm>
        </p:spPr>
        <p:txBody>
          <a:bodyPr>
            <a:normAutofit fontScale="92500" lnSpcReduction="10000"/>
          </a:bodyPr>
          <a:lstStyle/>
          <a:p>
            <a:pPr>
              <a:lnSpc>
                <a:spcPct val="100000"/>
              </a:lnSpc>
              <a:spcBef>
                <a:spcPts val="0"/>
              </a:spcBef>
            </a:pPr>
            <a:r>
              <a:rPr lang="en-US" u="sng" dirty="0" smtClean="0"/>
              <a:t>Correctly predicted the 9 ZIKV+ samples out of the group</a:t>
            </a:r>
          </a:p>
          <a:p>
            <a:pPr lvl="1">
              <a:lnSpc>
                <a:spcPct val="100000"/>
              </a:lnSpc>
              <a:spcBef>
                <a:spcPts val="0"/>
              </a:spcBef>
            </a:pPr>
            <a:r>
              <a:rPr lang="en-US" dirty="0" smtClean="0"/>
              <a:t>9 samples were PCR+ confirmed</a:t>
            </a:r>
          </a:p>
          <a:p>
            <a:pPr lvl="1">
              <a:lnSpc>
                <a:spcPct val="100000"/>
              </a:lnSpc>
              <a:spcBef>
                <a:spcPts val="0"/>
              </a:spcBef>
            </a:pPr>
            <a:r>
              <a:rPr lang="en-US" dirty="0" smtClean="0"/>
              <a:t>As early as D24, as late as D138 POS</a:t>
            </a:r>
          </a:p>
          <a:p>
            <a:pPr lvl="1">
              <a:lnSpc>
                <a:spcPct val="100000"/>
              </a:lnSpc>
              <a:spcBef>
                <a:spcPts val="0"/>
              </a:spcBef>
            </a:pPr>
            <a:r>
              <a:rPr lang="en-US" dirty="0" smtClean="0"/>
              <a:t>9 had prior confirmed DENV infection</a:t>
            </a:r>
          </a:p>
          <a:p>
            <a:pPr lvl="1">
              <a:lnSpc>
                <a:spcPct val="100000"/>
              </a:lnSpc>
              <a:spcBef>
                <a:spcPts val="0"/>
              </a:spcBef>
            </a:pPr>
            <a:r>
              <a:rPr lang="en-US" dirty="0" smtClean="0"/>
              <a:t>2/9 samples had  YF vaccination</a:t>
            </a:r>
          </a:p>
          <a:p>
            <a:pPr>
              <a:lnSpc>
                <a:spcPct val="100000"/>
              </a:lnSpc>
              <a:spcBef>
                <a:spcPts val="0"/>
              </a:spcBef>
            </a:pPr>
            <a:r>
              <a:rPr lang="en-US" dirty="0" smtClean="0"/>
              <a:t>All P1F12 positive samples were confirmed with FRNT against DENV and ZIKV</a:t>
            </a:r>
          </a:p>
          <a:p>
            <a:pPr lvl="1">
              <a:lnSpc>
                <a:spcPct val="100000"/>
              </a:lnSpc>
              <a:spcBef>
                <a:spcPts val="0"/>
              </a:spcBef>
            </a:pPr>
            <a:r>
              <a:rPr lang="en-US" dirty="0" smtClean="0"/>
              <a:t>1 sample was P1F12 positive and the FRNT for ZIKV was negative and therefore removed</a:t>
            </a:r>
          </a:p>
          <a:p>
            <a:pPr lvl="1">
              <a:lnSpc>
                <a:spcPct val="100000"/>
              </a:lnSpc>
              <a:spcBef>
                <a:spcPts val="0"/>
              </a:spcBef>
            </a:pPr>
            <a:r>
              <a:rPr lang="en-US" dirty="0" smtClean="0"/>
              <a:t>This sample previously had DENV and WNV</a:t>
            </a:r>
          </a:p>
          <a:p>
            <a:pPr lvl="1">
              <a:lnSpc>
                <a:spcPct val="100000"/>
              </a:lnSpc>
              <a:spcBef>
                <a:spcPts val="0"/>
              </a:spcBef>
            </a:pPr>
            <a:endParaRPr lang="en-US" dirty="0" smtClean="0"/>
          </a:p>
        </p:txBody>
      </p:sp>
      <p:sp>
        <p:nvSpPr>
          <p:cNvPr id="4" name="Content Placeholder 3"/>
          <p:cNvSpPr>
            <a:spLocks noGrp="1"/>
          </p:cNvSpPr>
          <p:nvPr>
            <p:ph sz="half" idx="2"/>
          </p:nvPr>
        </p:nvSpPr>
        <p:spPr>
          <a:xfrm>
            <a:off x="6172200" y="1825625"/>
            <a:ext cx="5181600" cy="4832350"/>
          </a:xfrm>
        </p:spPr>
        <p:txBody>
          <a:bodyPr>
            <a:normAutofit fontScale="92500" lnSpcReduction="10000"/>
          </a:bodyPr>
          <a:lstStyle/>
          <a:p>
            <a:r>
              <a:rPr lang="en-US" u="sng" dirty="0" smtClean="0"/>
              <a:t>42 negative samples:</a:t>
            </a:r>
          </a:p>
          <a:p>
            <a:r>
              <a:rPr lang="en-US" dirty="0" smtClean="0"/>
              <a:t>6 samples were WNV+</a:t>
            </a:r>
          </a:p>
          <a:p>
            <a:r>
              <a:rPr lang="en-US" dirty="0" smtClean="0"/>
              <a:t>8 samples were DENV+</a:t>
            </a:r>
          </a:p>
          <a:p>
            <a:r>
              <a:rPr lang="en-US" dirty="0" smtClean="0"/>
              <a:t>4 samples had YFV vaccination</a:t>
            </a:r>
          </a:p>
          <a:p>
            <a:r>
              <a:rPr lang="en-US" dirty="0" smtClean="0"/>
              <a:t>3 samples had JEV vaccination</a:t>
            </a:r>
          </a:p>
          <a:p>
            <a:r>
              <a:rPr lang="en-US" dirty="0" smtClean="0"/>
              <a:t>1 sample had a DENV vaccine</a:t>
            </a:r>
          </a:p>
          <a:p>
            <a:r>
              <a:rPr lang="en-US" dirty="0" smtClean="0"/>
              <a:t>16 samples were vaccinated with a ZIKV-DNA vaccine</a:t>
            </a:r>
          </a:p>
          <a:p>
            <a:endParaRPr lang="en-US" dirty="0"/>
          </a:p>
        </p:txBody>
      </p:sp>
    </p:spTree>
    <p:extLst>
      <p:ext uri="{BB962C8B-B14F-4D97-AF65-F5344CB8AC3E}">
        <p14:creationId xmlns:p14="http://schemas.microsoft.com/office/powerpoint/2010/main" val="11871762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1648317"/>
          </a:xfrm>
        </p:spPr>
        <p:txBody>
          <a:bodyPr/>
          <a:lstStyle/>
          <a:p>
            <a:r>
              <a:rPr lang="en-US" dirty="0" err="1" smtClean="0"/>
              <a:t>Seroprevalence</a:t>
            </a:r>
            <a:r>
              <a:rPr lang="en-US" dirty="0" smtClean="0"/>
              <a:t> study in Miami</a:t>
            </a:r>
            <a:endParaRPr lang="en-US" dirty="0"/>
          </a:p>
        </p:txBody>
      </p:sp>
      <p:sp>
        <p:nvSpPr>
          <p:cNvPr id="3" name="Text Placeholder 2"/>
          <p:cNvSpPr>
            <a:spLocks noGrp="1"/>
          </p:cNvSpPr>
          <p:nvPr>
            <p:ph type="body" idx="1"/>
          </p:nvPr>
        </p:nvSpPr>
        <p:spPr>
          <a:xfrm>
            <a:off x="831849" y="4589463"/>
            <a:ext cx="11198225" cy="1500187"/>
          </a:xfrm>
        </p:spPr>
        <p:txBody>
          <a:bodyPr/>
          <a:lstStyle/>
          <a:p>
            <a:r>
              <a:rPr lang="en-US" dirty="0" smtClean="0"/>
              <a:t>265 samples tested so far from downtown Miami area (near CDC defined outbreak zone)</a:t>
            </a:r>
            <a:endParaRPr lang="en-US" dirty="0"/>
          </a:p>
        </p:txBody>
      </p:sp>
    </p:spTree>
    <p:extLst>
      <p:ext uri="{BB962C8B-B14F-4D97-AF65-F5344CB8AC3E}">
        <p14:creationId xmlns:p14="http://schemas.microsoft.com/office/powerpoint/2010/main" val="11718424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7500"/>
          <a:stretch/>
        </p:blipFill>
        <p:spPr>
          <a:xfrm>
            <a:off x="878857" y="102870"/>
            <a:ext cx="10638941" cy="6640830"/>
          </a:xfrm>
          <a:prstGeom prst="rect">
            <a:avLst/>
          </a:prstGeom>
        </p:spPr>
      </p:pic>
    </p:spTree>
    <p:extLst>
      <p:ext uri="{BB962C8B-B14F-4D97-AF65-F5344CB8AC3E}">
        <p14:creationId xmlns:p14="http://schemas.microsoft.com/office/powerpoint/2010/main" val="5836481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dirty="0" smtClean="0">
                <a:latin typeface="+mn-lt"/>
              </a:rPr>
              <a:t>Summary of Miami </a:t>
            </a:r>
            <a:r>
              <a:rPr lang="en-US" sz="4800" dirty="0" err="1" smtClean="0">
                <a:latin typeface="+mn-lt"/>
              </a:rPr>
              <a:t>Seroprevalence</a:t>
            </a:r>
            <a:r>
              <a:rPr lang="en-US" sz="4800" dirty="0" smtClean="0">
                <a:latin typeface="+mn-lt"/>
              </a:rPr>
              <a:t> Data</a:t>
            </a:r>
            <a:r>
              <a:rPr lang="en-US" dirty="0" smtClean="0"/>
              <a:t>	</a:t>
            </a:r>
            <a:endParaRPr lang="en-US" dirty="0"/>
          </a:p>
        </p:txBody>
      </p:sp>
      <p:sp>
        <p:nvSpPr>
          <p:cNvPr id="3" name="Content Placeholder 2"/>
          <p:cNvSpPr>
            <a:spLocks noGrp="1"/>
          </p:cNvSpPr>
          <p:nvPr>
            <p:ph idx="1"/>
          </p:nvPr>
        </p:nvSpPr>
        <p:spPr/>
        <p:txBody>
          <a:bodyPr>
            <a:normAutofit/>
          </a:bodyPr>
          <a:lstStyle/>
          <a:p>
            <a:r>
              <a:rPr lang="en-US" dirty="0" smtClean="0"/>
              <a:t>265 plasma samples from people in downtown Miami</a:t>
            </a:r>
          </a:p>
          <a:p>
            <a:r>
              <a:rPr lang="en-US" dirty="0"/>
              <a:t>R</a:t>
            </a:r>
            <a:r>
              <a:rPr lang="en-US" dirty="0" smtClean="0"/>
              <a:t>un in duplicate in the P1F12 test</a:t>
            </a:r>
          </a:p>
          <a:p>
            <a:r>
              <a:rPr lang="en-US" dirty="0" smtClean="0"/>
              <a:t>The single positive P1F12 sample (huk021) neutralized ZIKV</a:t>
            </a:r>
          </a:p>
          <a:p>
            <a:pPr lvl="1"/>
            <a:r>
              <a:rPr lang="en-US" dirty="0" smtClean="0"/>
              <a:t>had traveled to ZIKV endemic areas in Brazil during the 2015 outbreak but was never diagnosed with ZIKV</a:t>
            </a:r>
          </a:p>
          <a:p>
            <a:pPr lvl="1"/>
            <a:r>
              <a:rPr lang="en-US" dirty="0" smtClean="0"/>
              <a:t>had symptoms that were consistent with </a:t>
            </a:r>
            <a:r>
              <a:rPr lang="en-US" dirty="0" err="1" smtClean="0"/>
              <a:t>Zika</a:t>
            </a:r>
            <a:r>
              <a:rPr lang="en-US" dirty="0" smtClean="0"/>
              <a:t> </a:t>
            </a:r>
          </a:p>
          <a:p>
            <a:r>
              <a:rPr lang="en-US" dirty="0" smtClean="0"/>
              <a:t>All intermediate P1F12 samples (huK002, huK084, huK085, and huM042) did not neutralize ZIKV in an FRNT at titers greater than 1:180</a:t>
            </a:r>
          </a:p>
          <a:p>
            <a:r>
              <a:rPr lang="en-US" dirty="0" smtClean="0"/>
              <a:t>Several </a:t>
            </a:r>
            <a:r>
              <a:rPr lang="en-US" dirty="0"/>
              <a:t>selected negative </a:t>
            </a:r>
            <a:r>
              <a:rPr lang="en-US" dirty="0" smtClean="0"/>
              <a:t>P1F12 samples also did not neutralize ZIKV in an FRNT</a:t>
            </a:r>
          </a:p>
        </p:txBody>
      </p:sp>
    </p:spTree>
    <p:extLst>
      <p:ext uri="{BB962C8B-B14F-4D97-AF65-F5344CB8AC3E}">
        <p14:creationId xmlns:p14="http://schemas.microsoft.com/office/powerpoint/2010/main" val="16870206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1396069"/>
          </a:xfrm>
        </p:spPr>
        <p:txBody>
          <a:bodyPr/>
          <a:lstStyle/>
          <a:p>
            <a:r>
              <a:rPr lang="en-US" dirty="0" smtClean="0"/>
              <a:t>Blinded samples from Brazil</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441400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smtClean="0">
                <a:latin typeface="+mn-lt"/>
              </a:rPr>
              <a:t>Sample List - Brazil</a:t>
            </a:r>
            <a:endParaRPr lang="en-US" sz="4800" dirty="0">
              <a:latin typeface="+mn-lt"/>
            </a:endParaRPr>
          </a:p>
        </p:txBody>
      </p:sp>
      <p:sp>
        <p:nvSpPr>
          <p:cNvPr id="3" name="Content Placeholder 2"/>
          <p:cNvSpPr>
            <a:spLocks noGrp="1"/>
          </p:cNvSpPr>
          <p:nvPr>
            <p:ph idx="1"/>
          </p:nvPr>
        </p:nvSpPr>
        <p:spPr/>
        <p:txBody>
          <a:bodyPr/>
          <a:lstStyle/>
          <a:p>
            <a:r>
              <a:rPr lang="en-US" dirty="0" smtClean="0"/>
              <a:t>48 Zika PCR+ samples</a:t>
            </a:r>
          </a:p>
          <a:p>
            <a:pPr lvl="1"/>
            <a:r>
              <a:rPr lang="en-US" dirty="0" smtClean="0"/>
              <a:t>15/48 </a:t>
            </a:r>
            <a:r>
              <a:rPr lang="en-US" b="1" u="sng" dirty="0" smtClean="0"/>
              <a:t>previously</a:t>
            </a:r>
            <a:r>
              <a:rPr lang="en-US" dirty="0" smtClean="0"/>
              <a:t> reported DENV infection</a:t>
            </a:r>
          </a:p>
          <a:p>
            <a:pPr lvl="1"/>
            <a:r>
              <a:rPr lang="en-US" dirty="0" smtClean="0"/>
              <a:t>5/48 previously reported YF vaccine </a:t>
            </a:r>
          </a:p>
          <a:p>
            <a:r>
              <a:rPr lang="en-US" dirty="0" smtClean="0"/>
              <a:t>14 DENV PCR+ samples</a:t>
            </a:r>
          </a:p>
          <a:p>
            <a:r>
              <a:rPr lang="en-US" dirty="0" smtClean="0"/>
              <a:t>4 DENV / ZIKV PCR- samples</a:t>
            </a:r>
          </a:p>
          <a:p>
            <a:r>
              <a:rPr lang="en-US" dirty="0" smtClean="0"/>
              <a:t>4 Yellow Fever </a:t>
            </a:r>
            <a:r>
              <a:rPr lang="en-US" dirty="0" err="1" smtClean="0"/>
              <a:t>vaccinee</a:t>
            </a:r>
            <a:r>
              <a:rPr lang="en-US" dirty="0" smtClean="0"/>
              <a:t> samples, collected 1yr+ before Zika outbreak</a:t>
            </a:r>
            <a:endParaRPr lang="en-US" dirty="0"/>
          </a:p>
        </p:txBody>
      </p:sp>
    </p:spTree>
    <p:extLst>
      <p:ext uri="{BB962C8B-B14F-4D97-AF65-F5344CB8AC3E}">
        <p14:creationId xmlns:p14="http://schemas.microsoft.com/office/powerpoint/2010/main" val="19779274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38" y="531331"/>
            <a:ext cx="6975845" cy="6304461"/>
          </a:xfrm>
          <a:prstGeom prst="rect">
            <a:avLst/>
          </a:prstGeom>
        </p:spPr>
      </p:pic>
      <p:sp>
        <p:nvSpPr>
          <p:cNvPr id="8" name="TextBox 7"/>
          <p:cNvSpPr txBox="1"/>
          <p:nvPr/>
        </p:nvSpPr>
        <p:spPr>
          <a:xfrm>
            <a:off x="7699324" y="245513"/>
            <a:ext cx="4492676" cy="369332"/>
          </a:xfrm>
          <a:prstGeom prst="rect">
            <a:avLst/>
          </a:prstGeom>
          <a:noFill/>
        </p:spPr>
        <p:txBody>
          <a:bodyPr wrap="square" rtlCol="0">
            <a:spAutoFit/>
          </a:bodyPr>
          <a:lstStyle/>
          <a:p>
            <a:r>
              <a:rPr lang="en-US" dirty="0" smtClean="0"/>
              <a:t>  </a:t>
            </a:r>
            <a:endParaRPr lang="en-US" dirty="0"/>
          </a:p>
        </p:txBody>
      </p:sp>
      <p:sp>
        <p:nvSpPr>
          <p:cNvPr id="9" name="Oval 8"/>
          <p:cNvSpPr/>
          <p:nvPr/>
        </p:nvSpPr>
        <p:spPr>
          <a:xfrm>
            <a:off x="4265954" y="3652354"/>
            <a:ext cx="167823" cy="175367"/>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226429" y="890743"/>
            <a:ext cx="193102" cy="19000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71457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r>
              <a:rPr lang="en-US" dirty="0" smtClean="0"/>
              <a:t>2 Anomalous Samples</a:t>
            </a:r>
            <a:endParaRPr lang="en-US" dirty="0"/>
          </a:p>
        </p:txBody>
      </p:sp>
      <p:sp>
        <p:nvSpPr>
          <p:cNvPr id="3" name="Content Placeholder 2"/>
          <p:cNvSpPr>
            <a:spLocks noGrp="1"/>
          </p:cNvSpPr>
          <p:nvPr>
            <p:ph sz="half" idx="1"/>
          </p:nvPr>
        </p:nvSpPr>
        <p:spPr>
          <a:xfrm>
            <a:off x="275772" y="1325564"/>
            <a:ext cx="5573486" cy="4649567"/>
          </a:xfrm>
        </p:spPr>
        <p:txBody>
          <a:bodyPr>
            <a:normAutofit fontScale="92500"/>
          </a:bodyPr>
          <a:lstStyle/>
          <a:p>
            <a:r>
              <a:rPr lang="en-US" dirty="0" smtClean="0"/>
              <a:t>Confirmation of P1F12 results with neutralization assay using hu0002 plasma as a control for Zika infection</a:t>
            </a:r>
          </a:p>
          <a:p>
            <a:r>
              <a:rPr lang="en-US" sz="2600" dirty="0" smtClean="0"/>
              <a:t>Sample 1302 </a:t>
            </a:r>
          </a:p>
          <a:p>
            <a:pPr marL="685800" lvl="2">
              <a:spcBef>
                <a:spcPts val="1000"/>
              </a:spcBef>
            </a:pPr>
            <a:r>
              <a:rPr lang="en-US" sz="1900" dirty="0" smtClean="0"/>
              <a:t>Supposed ZIKV+ based on PCR in Brazil, no history of DENV</a:t>
            </a:r>
          </a:p>
          <a:p>
            <a:pPr marL="685800" lvl="2">
              <a:spcBef>
                <a:spcPts val="1000"/>
              </a:spcBef>
            </a:pPr>
            <a:r>
              <a:rPr lang="en-US" sz="1900" dirty="0"/>
              <a:t>Negative </a:t>
            </a:r>
            <a:r>
              <a:rPr lang="en-US" sz="1900" dirty="0" smtClean="0"/>
              <a:t>twice for Zika abs </a:t>
            </a:r>
            <a:r>
              <a:rPr lang="en-US" sz="1900" dirty="0"/>
              <a:t>in P1F12 </a:t>
            </a:r>
            <a:r>
              <a:rPr lang="en-US" sz="1900" dirty="0" smtClean="0"/>
              <a:t>assay</a:t>
            </a:r>
          </a:p>
          <a:p>
            <a:pPr marL="685800" lvl="2">
              <a:spcBef>
                <a:spcPts val="1000"/>
              </a:spcBef>
            </a:pPr>
            <a:r>
              <a:rPr lang="en-US" sz="1900" dirty="0" smtClean="0"/>
              <a:t>No neutralization of Zika at 1:100 dilution of plasma</a:t>
            </a:r>
          </a:p>
          <a:p>
            <a:r>
              <a:rPr lang="en-US" sz="2600" dirty="0" smtClean="0"/>
              <a:t>Sample </a:t>
            </a:r>
            <a:r>
              <a:rPr lang="en-US" sz="2600" dirty="0"/>
              <a:t>201 </a:t>
            </a:r>
          </a:p>
          <a:p>
            <a:pPr lvl="1"/>
            <a:r>
              <a:rPr lang="en-US" sz="1900" dirty="0"/>
              <a:t>Supposed ZIKV- DENV- sample</a:t>
            </a:r>
          </a:p>
          <a:p>
            <a:pPr lvl="1"/>
            <a:r>
              <a:rPr lang="en-US" sz="1900" dirty="0"/>
              <a:t>Positive twice for Zika abs </a:t>
            </a:r>
            <a:r>
              <a:rPr lang="en-US" sz="1900" dirty="0" smtClean="0"/>
              <a:t>in </a:t>
            </a:r>
            <a:r>
              <a:rPr lang="en-US" sz="1900" dirty="0"/>
              <a:t>P1F12 </a:t>
            </a:r>
            <a:r>
              <a:rPr lang="en-US" sz="1900" dirty="0" smtClean="0"/>
              <a:t>Assay</a:t>
            </a:r>
          </a:p>
          <a:p>
            <a:pPr lvl="1"/>
            <a:r>
              <a:rPr lang="en-US" sz="1900" dirty="0" smtClean="0"/>
              <a:t>Neutralized Zika at 1:100</a:t>
            </a:r>
            <a:endParaRPr lang="en-US" sz="1900" dirty="0"/>
          </a:p>
          <a:p>
            <a:pPr marL="685800" lvl="2">
              <a:spcBef>
                <a:spcPts val="1000"/>
              </a:spcBef>
            </a:pPr>
            <a:endParaRPr lang="en-US" dirty="0" smtClean="0"/>
          </a:p>
          <a:p>
            <a:pPr marL="685800" lvl="2">
              <a:spcBef>
                <a:spcPts val="1000"/>
              </a:spcBef>
            </a:pPr>
            <a:endParaRPr lang="en-US" dirty="0" smtClean="0"/>
          </a:p>
          <a:p>
            <a:endParaRPr lang="en-US" dirty="0"/>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1175"/>
          <a:stretch/>
        </p:blipFill>
        <p:spPr>
          <a:xfrm>
            <a:off x="6096000" y="1059542"/>
            <a:ext cx="2832100" cy="5798457"/>
          </a:xfrm>
          <a:prstGeom prst="rect">
            <a:avLst/>
          </a:prstGeom>
        </p:spPr>
      </p:pic>
      <p:pic>
        <p:nvPicPr>
          <p:cNvPr id="8" name="Content Placeholder 7"/>
          <p:cNvPicPr>
            <a:picLocks noGrp="1" noChangeAspect="1"/>
          </p:cNvPicPr>
          <p:nvPr>
            <p:ph sz="half" idx="2"/>
          </p:nvPr>
        </p:nvPicPr>
        <p:blipFill rotWithShape="1">
          <a:blip r:embed="rId4">
            <a:extLst>
              <a:ext uri="{28A0092B-C50C-407E-A947-70E740481C1C}">
                <a14:useLocalDpi xmlns:a14="http://schemas.microsoft.com/office/drawing/2010/main" val="0"/>
              </a:ext>
            </a:extLst>
          </a:blip>
          <a:srcRect t="2411"/>
          <a:stretch/>
        </p:blipFill>
        <p:spPr>
          <a:xfrm>
            <a:off x="8768442" y="1021441"/>
            <a:ext cx="2832100" cy="5874658"/>
          </a:xfrm>
        </p:spPr>
      </p:pic>
      <p:sp>
        <p:nvSpPr>
          <p:cNvPr id="4" name="Rectangle 3"/>
          <p:cNvSpPr/>
          <p:nvPr/>
        </p:nvSpPr>
        <p:spPr>
          <a:xfrm>
            <a:off x="8846288" y="818707"/>
            <a:ext cx="2754254" cy="29877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0084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Data	</a:t>
            </a:r>
            <a:endParaRPr lang="en-US" dirty="0"/>
          </a:p>
        </p:txBody>
      </p:sp>
      <p:sp>
        <p:nvSpPr>
          <p:cNvPr id="3" name="Content Placeholder 2"/>
          <p:cNvSpPr>
            <a:spLocks noGrp="1"/>
          </p:cNvSpPr>
          <p:nvPr>
            <p:ph idx="1"/>
          </p:nvPr>
        </p:nvSpPr>
        <p:spPr/>
        <p:txBody>
          <a:bodyPr>
            <a:normAutofit/>
          </a:bodyPr>
          <a:lstStyle/>
          <a:p>
            <a:r>
              <a:rPr lang="en-US" dirty="0" smtClean="0"/>
              <a:t>Out of 69 plasma samples from Brazil, run in duplicate in the P1F12 test, we have only had 2 anomalous samples according to the Brazilian key</a:t>
            </a:r>
          </a:p>
          <a:p>
            <a:r>
              <a:rPr lang="en-US" dirty="0" smtClean="0"/>
              <a:t>Upon testing the plasma of the 2 anomalous samples for neutralization capability against ZIKV, the </a:t>
            </a:r>
            <a:r>
              <a:rPr lang="en-US" dirty="0" err="1" smtClean="0"/>
              <a:t>neut</a:t>
            </a:r>
            <a:r>
              <a:rPr lang="en-US" dirty="0" smtClean="0"/>
              <a:t> data supports the claims made by the P1F12 test</a:t>
            </a:r>
          </a:p>
          <a:p>
            <a:pPr lvl="1"/>
            <a:r>
              <a:rPr lang="en-US" dirty="0" smtClean="0"/>
              <a:t>Sample 201 was DENV1 positive with symptoms, ZIKV PCR will be re-run</a:t>
            </a:r>
          </a:p>
          <a:p>
            <a:pPr lvl="1"/>
            <a:r>
              <a:rPr lang="en-US" dirty="0" smtClean="0"/>
              <a:t>Sample 1302 will have PCR re-run on acute phase for both DENV and ZIKV</a:t>
            </a:r>
          </a:p>
          <a:p>
            <a:r>
              <a:rPr lang="en-US" dirty="0" smtClean="0"/>
              <a:t>Need to re-test the </a:t>
            </a:r>
            <a:r>
              <a:rPr lang="en-US" dirty="0" err="1" smtClean="0"/>
              <a:t>neuts</a:t>
            </a:r>
            <a:r>
              <a:rPr lang="en-US" dirty="0" smtClean="0"/>
              <a:t> using dilutions of the anomalous sera and investigate the original PCR data performed in Brazil</a:t>
            </a:r>
          </a:p>
          <a:p>
            <a:endParaRPr lang="en-US" dirty="0"/>
          </a:p>
        </p:txBody>
      </p:sp>
    </p:spTree>
    <p:extLst>
      <p:ext uri="{BB962C8B-B14F-4D97-AF65-F5344CB8AC3E}">
        <p14:creationId xmlns:p14="http://schemas.microsoft.com/office/powerpoint/2010/main" val="2817573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Establishing a timeline of P1F12 blocking</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3097875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Miami </a:t>
            </a:r>
            <a:r>
              <a:rPr lang="en-US" dirty="0" err="1" smtClean="0"/>
              <a:t>Zika</a:t>
            </a:r>
            <a:r>
              <a:rPr lang="en-US" dirty="0" smtClean="0"/>
              <a:t> Cohort</a:t>
            </a:r>
            <a:endParaRPr lang="en-US" dirty="0"/>
          </a:p>
        </p:txBody>
      </p:sp>
      <p:sp>
        <p:nvSpPr>
          <p:cNvPr id="3" name="Content Placeholder 2"/>
          <p:cNvSpPr>
            <a:spLocks noGrp="1"/>
          </p:cNvSpPr>
          <p:nvPr>
            <p:ph idx="1"/>
          </p:nvPr>
        </p:nvSpPr>
        <p:spPr/>
        <p:txBody>
          <a:bodyPr>
            <a:normAutofit/>
          </a:bodyPr>
          <a:lstStyle/>
          <a:p>
            <a:r>
              <a:rPr lang="en-US" dirty="0" smtClean="0"/>
              <a:t>IRB approved study to investigate the immune response to </a:t>
            </a:r>
            <a:r>
              <a:rPr lang="en-US" dirty="0" err="1" smtClean="0"/>
              <a:t>Zika</a:t>
            </a:r>
            <a:endParaRPr lang="en-US" dirty="0"/>
          </a:p>
          <a:p>
            <a:r>
              <a:rPr lang="en-US" dirty="0" smtClean="0"/>
              <a:t>Currently 49 enrolled</a:t>
            </a:r>
          </a:p>
          <a:p>
            <a:r>
              <a:rPr lang="en-US" dirty="0"/>
              <a:t>A</a:t>
            </a:r>
            <a:r>
              <a:rPr lang="en-US" dirty="0" smtClean="0"/>
              <a:t>pproved to collect blood, saliva, urine, and seminal fluid from study subjects</a:t>
            </a:r>
          </a:p>
          <a:p>
            <a:r>
              <a:rPr lang="en-US" dirty="0" smtClean="0"/>
              <a:t>We can collect samples up to 24 times from each subject</a:t>
            </a:r>
          </a:p>
          <a:p>
            <a:r>
              <a:rPr lang="en-US" dirty="0" smtClean="0"/>
              <a:t>Uses:</a:t>
            </a:r>
          </a:p>
          <a:p>
            <a:pPr lvl="1"/>
            <a:r>
              <a:rPr lang="en-US" dirty="0" smtClean="0"/>
              <a:t>Isolation of virus</a:t>
            </a:r>
          </a:p>
          <a:p>
            <a:pPr lvl="1"/>
            <a:r>
              <a:rPr lang="en-US" dirty="0" smtClean="0"/>
              <a:t>Study the B and T cell responses to Zika</a:t>
            </a:r>
          </a:p>
          <a:p>
            <a:pPr lvl="1"/>
            <a:r>
              <a:rPr lang="en-US" dirty="0" smtClean="0"/>
              <a:t>Isolation of antibodies for use in diagnostics and treatment </a:t>
            </a:r>
          </a:p>
          <a:p>
            <a:pPr lvl="1"/>
            <a:r>
              <a:rPr lang="en-US" dirty="0" smtClean="0"/>
              <a:t>Better understand the clinical symptoms associated with </a:t>
            </a:r>
            <a:r>
              <a:rPr lang="en-US" dirty="0" err="1" smtClean="0"/>
              <a:t>Zika</a:t>
            </a:r>
            <a:endParaRPr lang="en-US" dirty="0" smtClean="0"/>
          </a:p>
          <a:p>
            <a:r>
              <a:rPr lang="en-US" dirty="0"/>
              <a:t>Currently enrolling:</a:t>
            </a:r>
          </a:p>
          <a:p>
            <a:pPr lvl="1"/>
            <a:r>
              <a:rPr lang="en-US" dirty="0"/>
              <a:t>If volunteers are found, please contact </a:t>
            </a:r>
            <a:r>
              <a:rPr lang="en-US" dirty="0" smtClean="0"/>
              <a:t>Mike at: </a:t>
            </a:r>
            <a:r>
              <a:rPr lang="en-US" dirty="0" err="1" smtClean="0"/>
              <a:t>mricciardi</a:t>
            </a:r>
            <a:r>
              <a:rPr lang="en-US" dirty="0" err="1"/>
              <a:t>@med.miami.edu</a:t>
            </a:r>
            <a:endParaRPr lang="en-US" dirty="0"/>
          </a:p>
          <a:p>
            <a:endParaRPr lang="en-US" dirty="0" smtClean="0"/>
          </a:p>
          <a:p>
            <a:endParaRPr lang="en-US" dirty="0" smtClean="0"/>
          </a:p>
          <a:p>
            <a:endParaRPr lang="en-US" dirty="0"/>
          </a:p>
        </p:txBody>
      </p:sp>
    </p:spTree>
    <p:extLst>
      <p:ext uri="{BB962C8B-B14F-4D97-AF65-F5344CB8AC3E}">
        <p14:creationId xmlns:p14="http://schemas.microsoft.com/office/powerpoint/2010/main" val="16578615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984"/>
            <a:ext cx="12030075" cy="925453"/>
          </a:xfrm>
        </p:spPr>
        <p:txBody>
          <a:bodyPr>
            <a:noAutofit/>
          </a:bodyPr>
          <a:lstStyle/>
          <a:p>
            <a:r>
              <a:rPr lang="en-US" sz="4800" dirty="0" smtClean="0"/>
              <a:t>Miami Acute Phase Zika Patients hu0015 &amp; 46</a:t>
            </a:r>
            <a:endParaRPr lang="en-US" sz="4800" dirty="0"/>
          </a:p>
        </p:txBody>
      </p:sp>
      <p:sp>
        <p:nvSpPr>
          <p:cNvPr id="3" name="Content Placeholder 2"/>
          <p:cNvSpPr>
            <a:spLocks noGrp="1"/>
          </p:cNvSpPr>
          <p:nvPr>
            <p:ph idx="1"/>
          </p:nvPr>
        </p:nvSpPr>
        <p:spPr>
          <a:xfrm>
            <a:off x="192882" y="1620473"/>
            <a:ext cx="7226700" cy="5129212"/>
          </a:xfrm>
        </p:spPr>
        <p:txBody>
          <a:bodyPr>
            <a:normAutofit fontScale="62500" lnSpcReduction="20000"/>
          </a:bodyPr>
          <a:lstStyle/>
          <a:p>
            <a:r>
              <a:rPr lang="en-US" sz="3800" dirty="0" smtClean="0"/>
              <a:t>Hu0015 Case Details:</a:t>
            </a:r>
          </a:p>
          <a:p>
            <a:pPr lvl="1"/>
            <a:r>
              <a:rPr lang="en-US" sz="2900" dirty="0" smtClean="0"/>
              <a:t>32 year old female, living in the </a:t>
            </a:r>
            <a:r>
              <a:rPr lang="en-US" sz="2900" dirty="0" err="1" smtClean="0"/>
              <a:t>Brickell</a:t>
            </a:r>
            <a:r>
              <a:rPr lang="en-US" sz="2900" dirty="0" smtClean="0"/>
              <a:t> neighborhood of Miami</a:t>
            </a:r>
          </a:p>
          <a:p>
            <a:pPr lvl="1"/>
            <a:r>
              <a:rPr lang="en-US" sz="2900" dirty="0" smtClean="0"/>
              <a:t>No history of travel outside the US in the past 6 months</a:t>
            </a:r>
          </a:p>
          <a:p>
            <a:pPr lvl="1"/>
            <a:r>
              <a:rPr lang="en-US" sz="2900" dirty="0" smtClean="0"/>
              <a:t>No history of prior dengue infection or yellow fever vaccination</a:t>
            </a:r>
          </a:p>
          <a:p>
            <a:pPr lvl="1"/>
            <a:r>
              <a:rPr lang="en-US" sz="2900" dirty="0" smtClean="0"/>
              <a:t>August 18</a:t>
            </a:r>
            <a:r>
              <a:rPr lang="en-US" sz="2900" baseline="30000" dirty="0" smtClean="0"/>
              <a:t>th </a:t>
            </a:r>
            <a:r>
              <a:rPr lang="en-US" sz="2900" dirty="0" smtClean="0"/>
              <a:t> 2016, patient woke up with a mild febrile illness including joint pain </a:t>
            </a:r>
          </a:p>
          <a:p>
            <a:pPr lvl="2"/>
            <a:r>
              <a:rPr lang="en-US" sz="2600" dirty="0" smtClean="0"/>
              <a:t>Day 0 of symptoms </a:t>
            </a:r>
          </a:p>
          <a:p>
            <a:pPr lvl="1"/>
            <a:r>
              <a:rPr lang="en-US" sz="2900" dirty="0" smtClean="0"/>
              <a:t>Sampled </a:t>
            </a:r>
            <a:r>
              <a:rPr lang="en-US" sz="2900" dirty="0"/>
              <a:t>weekly for 5 </a:t>
            </a:r>
            <a:r>
              <a:rPr lang="en-US" sz="2900" dirty="0" smtClean="0"/>
              <a:t>months</a:t>
            </a:r>
          </a:p>
          <a:p>
            <a:endParaRPr lang="en-US" sz="3800" dirty="0" smtClean="0"/>
          </a:p>
          <a:p>
            <a:r>
              <a:rPr lang="en-US" sz="3800" dirty="0" smtClean="0"/>
              <a:t>Hu0046 </a:t>
            </a:r>
            <a:r>
              <a:rPr lang="en-US" sz="3800" dirty="0"/>
              <a:t>Case Details:</a:t>
            </a:r>
          </a:p>
          <a:p>
            <a:pPr lvl="1"/>
            <a:r>
              <a:rPr lang="en-US" sz="2900" dirty="0" smtClean="0"/>
              <a:t>64 </a:t>
            </a:r>
            <a:r>
              <a:rPr lang="en-US" sz="2900" dirty="0"/>
              <a:t>year old female, living in the </a:t>
            </a:r>
            <a:r>
              <a:rPr lang="en-US" sz="2900" dirty="0" smtClean="0"/>
              <a:t>downtown </a:t>
            </a:r>
            <a:r>
              <a:rPr lang="en-US" sz="2900" dirty="0"/>
              <a:t>neighborhood of Miami</a:t>
            </a:r>
          </a:p>
          <a:p>
            <a:pPr lvl="1"/>
            <a:r>
              <a:rPr lang="en-US" sz="2900" dirty="0" smtClean="0"/>
              <a:t>No </a:t>
            </a:r>
            <a:r>
              <a:rPr lang="en-US" sz="2900" dirty="0"/>
              <a:t>history of prior dengue infection or yellow fever vaccination</a:t>
            </a:r>
          </a:p>
          <a:p>
            <a:pPr lvl="1"/>
            <a:r>
              <a:rPr lang="en-US" sz="2900" dirty="0" smtClean="0"/>
              <a:t>April 16</a:t>
            </a:r>
            <a:r>
              <a:rPr lang="en-US" sz="2900" baseline="30000" dirty="0" smtClean="0"/>
              <a:t>th </a:t>
            </a:r>
            <a:r>
              <a:rPr lang="en-US" sz="2900" dirty="0" smtClean="0"/>
              <a:t> 2017, </a:t>
            </a:r>
            <a:r>
              <a:rPr lang="en-US" sz="2900" dirty="0"/>
              <a:t>patient </a:t>
            </a:r>
            <a:r>
              <a:rPr lang="en-US" sz="2900" dirty="0" smtClean="0"/>
              <a:t>returned from Cuba while on vacation</a:t>
            </a:r>
          </a:p>
          <a:p>
            <a:pPr lvl="1"/>
            <a:r>
              <a:rPr lang="en-US" sz="2900" dirty="0" smtClean="0"/>
              <a:t>April 18</a:t>
            </a:r>
            <a:r>
              <a:rPr lang="en-US" sz="2900" baseline="30000" dirty="0" smtClean="0"/>
              <a:t>th</a:t>
            </a:r>
            <a:r>
              <a:rPr lang="en-US" sz="2900" dirty="0" smtClean="0"/>
              <a:t>, woke </a:t>
            </a:r>
            <a:r>
              <a:rPr lang="en-US" sz="2900" dirty="0"/>
              <a:t>up with a mild febrile illness including </a:t>
            </a:r>
            <a:r>
              <a:rPr lang="en-US" sz="2900" dirty="0" smtClean="0"/>
              <a:t>severe joint pain, maculopapular rash, and unilateral conjunctivitis </a:t>
            </a:r>
            <a:endParaRPr lang="en-US" sz="2900" dirty="0"/>
          </a:p>
          <a:p>
            <a:pPr lvl="2"/>
            <a:r>
              <a:rPr lang="en-US" sz="2600" dirty="0"/>
              <a:t>Day 0 of symptoms </a:t>
            </a:r>
            <a:endParaRPr lang="en-US" sz="2600" dirty="0" smtClean="0"/>
          </a:p>
          <a:p>
            <a:pPr lvl="1"/>
            <a:r>
              <a:rPr lang="en-US" sz="3000" dirty="0" smtClean="0"/>
              <a:t>Sampled throughout acute phase</a:t>
            </a:r>
            <a:endParaRPr lang="en-US" sz="3000"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54601"/>
          <a:stretch/>
        </p:blipFill>
        <p:spPr>
          <a:xfrm>
            <a:off x="8008845" y="1427245"/>
            <a:ext cx="3564030" cy="2157368"/>
          </a:xfrm>
          <a:prstGeom prst="rect">
            <a:avLst/>
          </a:prstGeom>
        </p:spPr>
      </p:pic>
      <p:sp>
        <p:nvSpPr>
          <p:cNvPr id="5" name="TextBox 4"/>
          <p:cNvSpPr txBox="1"/>
          <p:nvPr/>
        </p:nvSpPr>
        <p:spPr>
          <a:xfrm>
            <a:off x="8008845" y="910469"/>
            <a:ext cx="2849883" cy="400110"/>
          </a:xfrm>
          <a:prstGeom prst="rect">
            <a:avLst/>
          </a:prstGeom>
          <a:noFill/>
        </p:spPr>
        <p:txBody>
          <a:bodyPr wrap="none" rtlCol="0">
            <a:spAutoFit/>
          </a:bodyPr>
          <a:lstStyle/>
          <a:p>
            <a:r>
              <a:rPr lang="en-US" sz="2000" b="1" dirty="0" smtClean="0"/>
              <a:t>Hu0015 Rash </a:t>
            </a:r>
            <a:r>
              <a:rPr lang="en-US" sz="2000" b="1" dirty="0"/>
              <a:t>of the torso</a:t>
            </a:r>
          </a:p>
        </p:txBody>
      </p:sp>
      <p:sp>
        <p:nvSpPr>
          <p:cNvPr id="6" name="TextBox 5"/>
          <p:cNvSpPr txBox="1"/>
          <p:nvPr/>
        </p:nvSpPr>
        <p:spPr>
          <a:xfrm>
            <a:off x="7419582" y="3889993"/>
            <a:ext cx="5020491" cy="400110"/>
          </a:xfrm>
          <a:prstGeom prst="rect">
            <a:avLst/>
          </a:prstGeom>
          <a:noFill/>
        </p:spPr>
        <p:txBody>
          <a:bodyPr wrap="square" rtlCol="0">
            <a:spAutoFit/>
          </a:bodyPr>
          <a:lstStyle/>
          <a:p>
            <a:r>
              <a:rPr lang="en-US" sz="2000" b="1" dirty="0" smtClean="0"/>
              <a:t>Hu0046 </a:t>
            </a:r>
            <a:r>
              <a:rPr lang="en-US" sz="2000" b="1" smtClean="0"/>
              <a:t>Conjunctivitis and rash </a:t>
            </a:r>
            <a:r>
              <a:rPr lang="en-US" sz="2000" b="1" dirty="0"/>
              <a:t>of the torso</a:t>
            </a:r>
          </a:p>
        </p:txBody>
      </p:sp>
      <p:pic>
        <p:nvPicPr>
          <p:cNvPr id="7" name="Picture 6"/>
          <p:cNvPicPr>
            <a:picLocks noChangeAspect="1"/>
          </p:cNvPicPr>
          <p:nvPr/>
        </p:nvPicPr>
        <p:blipFill rotWithShape="1">
          <a:blip r:embed="rId4"/>
          <a:srcRect l="21339" t="17630" r="18143" b="24881"/>
          <a:stretch/>
        </p:blipFill>
        <p:spPr>
          <a:xfrm>
            <a:off x="824172" y="11219156"/>
            <a:ext cx="3463168" cy="2314716"/>
          </a:xfrm>
          <a:prstGeom prst="rect">
            <a:avLst/>
          </a:prstGeom>
        </p:spPr>
      </p:pic>
      <p:pic>
        <p:nvPicPr>
          <p:cNvPr id="8" name="Picture 7"/>
          <p:cNvPicPr>
            <a:picLocks noChangeAspect="1"/>
          </p:cNvPicPr>
          <p:nvPr/>
        </p:nvPicPr>
        <p:blipFill rotWithShape="1">
          <a:blip r:embed="rId5">
            <a:extLst>
              <a:ext uri="{BEBA8EAE-BF5A-486C-A8C5-ECC9F3942E4B}">
                <a14:imgProps xmlns:a14="http://schemas.microsoft.com/office/drawing/2010/main">
                  <a14:imgLayer r:embed="rId6">
                    <a14:imgEffect>
                      <a14:brightnessContrast contrast="33000"/>
                    </a14:imgEffect>
                  </a14:imgLayer>
                </a14:imgProps>
              </a:ext>
              <a:ext uri="{28A0092B-C50C-407E-A947-70E740481C1C}">
                <a14:useLocalDpi xmlns:a14="http://schemas.microsoft.com/office/drawing/2010/main" val="0"/>
              </a:ext>
            </a:extLst>
          </a:blip>
          <a:srcRect l="25568" t="16766" r="60" b="14237"/>
          <a:stretch/>
        </p:blipFill>
        <p:spPr>
          <a:xfrm>
            <a:off x="7267182" y="11219156"/>
            <a:ext cx="2426071" cy="2314716"/>
          </a:xfrm>
          <a:prstGeom prst="rect">
            <a:avLst/>
          </a:prstGeom>
        </p:spPr>
      </p:pic>
      <p:pic>
        <p:nvPicPr>
          <p:cNvPr id="9" name="Picture 8"/>
          <p:cNvPicPr>
            <a:picLocks noChangeAspect="1"/>
          </p:cNvPicPr>
          <p:nvPr/>
        </p:nvPicPr>
        <p:blipFill rotWithShape="1">
          <a:blip r:embed="rId5">
            <a:extLst>
              <a:ext uri="{BEBA8EAE-BF5A-486C-A8C5-ECC9F3942E4B}">
                <a14:imgProps xmlns:a14="http://schemas.microsoft.com/office/drawing/2010/main">
                  <a14:imgLayer r:embed="rId6">
                    <a14:imgEffect>
                      <a14:brightnessContrast contrast="33000"/>
                    </a14:imgEffect>
                  </a14:imgLayer>
                </a14:imgProps>
              </a:ext>
              <a:ext uri="{28A0092B-C50C-407E-A947-70E740481C1C}">
                <a14:useLocalDpi xmlns:a14="http://schemas.microsoft.com/office/drawing/2010/main" val="0"/>
              </a:ext>
            </a:extLst>
          </a:blip>
          <a:srcRect l="25568" t="16766" r="60" b="14237"/>
          <a:stretch/>
        </p:blipFill>
        <p:spPr>
          <a:xfrm>
            <a:off x="7419582" y="11371556"/>
            <a:ext cx="2426071" cy="2314716"/>
          </a:xfrm>
          <a:prstGeom prst="rect">
            <a:avLst/>
          </a:prstGeom>
        </p:spPr>
      </p:pic>
      <p:pic>
        <p:nvPicPr>
          <p:cNvPr id="10" name="Picture 9"/>
          <p:cNvPicPr>
            <a:picLocks noChangeAspect="1"/>
          </p:cNvPicPr>
          <p:nvPr/>
        </p:nvPicPr>
        <p:blipFill rotWithShape="1">
          <a:blip r:embed="rId4"/>
          <a:srcRect l="21339" t="17630" r="18143" b="24881"/>
          <a:stretch/>
        </p:blipFill>
        <p:spPr>
          <a:xfrm>
            <a:off x="976572" y="11371556"/>
            <a:ext cx="3463168" cy="2314716"/>
          </a:xfrm>
          <a:prstGeom prst="rect">
            <a:avLst/>
          </a:prstGeom>
        </p:spPr>
      </p:pic>
      <p:pic>
        <p:nvPicPr>
          <p:cNvPr id="11" name="Picture 10"/>
          <p:cNvPicPr>
            <a:picLocks noChangeAspect="1"/>
          </p:cNvPicPr>
          <p:nvPr/>
        </p:nvPicPr>
        <p:blipFill rotWithShape="1">
          <a:blip r:embed="rId7">
            <a:extLst>
              <a:ext uri="{28A0092B-C50C-407E-A947-70E740481C1C}">
                <a14:useLocalDpi xmlns:a14="http://schemas.microsoft.com/office/drawing/2010/main" val="0"/>
              </a:ext>
            </a:extLst>
          </a:blip>
          <a:srcRect l="26588" t="44190" r="40650" b="40952"/>
          <a:stretch/>
        </p:blipFill>
        <p:spPr>
          <a:xfrm>
            <a:off x="7516525" y="4595483"/>
            <a:ext cx="2176728" cy="1316163"/>
          </a:xfrm>
          <a:prstGeom prst="rect">
            <a:avLst/>
          </a:prstGeom>
        </p:spPr>
      </p:pic>
      <p:pic>
        <p:nvPicPr>
          <p:cNvPr id="12" name="Picture 11"/>
          <p:cNvPicPr>
            <a:picLocks noChangeAspect="1"/>
          </p:cNvPicPr>
          <p:nvPr/>
        </p:nvPicPr>
        <p:blipFill rotWithShape="1">
          <a:blip r:embed="rId8">
            <a:extLst>
              <a:ext uri="{28A0092B-C50C-407E-A947-70E740481C1C}">
                <a14:useLocalDpi xmlns:a14="http://schemas.microsoft.com/office/drawing/2010/main" val="0"/>
              </a:ext>
            </a:extLst>
          </a:blip>
          <a:srcRect l="10081" t="13276" r="3061" b="26286"/>
          <a:stretch/>
        </p:blipFill>
        <p:spPr>
          <a:xfrm>
            <a:off x="9879465" y="4366303"/>
            <a:ext cx="2312535" cy="2145526"/>
          </a:xfrm>
          <a:prstGeom prst="rect">
            <a:avLst/>
          </a:prstGeom>
        </p:spPr>
      </p:pic>
    </p:spTree>
    <p:extLst>
      <p:ext uri="{BB962C8B-B14F-4D97-AF65-F5344CB8AC3E}">
        <p14:creationId xmlns:p14="http://schemas.microsoft.com/office/powerpoint/2010/main" val="784821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rotWithShape="1">
          <a:blip r:embed="rId2">
            <a:extLst>
              <a:ext uri="{28A0092B-C50C-407E-A947-70E740481C1C}">
                <a14:useLocalDpi xmlns:a14="http://schemas.microsoft.com/office/drawing/2010/main" val="0"/>
              </a:ext>
            </a:extLst>
          </a:blip>
          <a:srcRect l="7476"/>
          <a:stretch/>
        </p:blipFill>
        <p:spPr>
          <a:xfrm>
            <a:off x="1598204" y="1087821"/>
            <a:ext cx="9426847" cy="5638203"/>
          </a:xfrm>
        </p:spPr>
      </p:pic>
      <p:sp>
        <p:nvSpPr>
          <p:cNvPr id="5" name="Rectangle 4"/>
          <p:cNvSpPr/>
          <p:nvPr/>
        </p:nvSpPr>
        <p:spPr>
          <a:xfrm>
            <a:off x="594904" y="2312609"/>
            <a:ext cx="1219200" cy="38438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9604" y="2160208"/>
            <a:ext cx="444500" cy="7620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63254" y="4581675"/>
            <a:ext cx="457200" cy="87630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7975" y="1897531"/>
            <a:ext cx="1003300" cy="3517900"/>
          </a:xfrm>
          <a:prstGeom prst="rect">
            <a:avLst/>
          </a:prstGeom>
        </p:spPr>
      </p:pic>
      <p:sp>
        <p:nvSpPr>
          <p:cNvPr id="10" name="TextBox 9"/>
          <p:cNvSpPr txBox="1"/>
          <p:nvPr/>
        </p:nvSpPr>
        <p:spPr>
          <a:xfrm>
            <a:off x="11025051" y="209006"/>
            <a:ext cx="184731" cy="369332"/>
          </a:xfrm>
          <a:prstGeom prst="rect">
            <a:avLst/>
          </a:prstGeom>
          <a:noFill/>
        </p:spPr>
        <p:txBody>
          <a:bodyPr wrap="none" rtlCol="0">
            <a:spAutoFit/>
          </a:bodyPr>
          <a:lstStyle/>
          <a:p>
            <a:endParaRPr lang="en-US" dirty="0"/>
          </a:p>
        </p:txBody>
      </p:sp>
      <p:sp>
        <p:nvSpPr>
          <p:cNvPr id="2" name="TextBox 1"/>
          <p:cNvSpPr txBox="1"/>
          <p:nvPr/>
        </p:nvSpPr>
        <p:spPr>
          <a:xfrm>
            <a:off x="594904" y="0"/>
            <a:ext cx="10929689" cy="769441"/>
          </a:xfrm>
          <a:prstGeom prst="rect">
            <a:avLst/>
          </a:prstGeom>
          <a:noFill/>
        </p:spPr>
        <p:txBody>
          <a:bodyPr wrap="square" rtlCol="0">
            <a:spAutoFit/>
          </a:bodyPr>
          <a:lstStyle/>
          <a:p>
            <a:r>
              <a:rPr lang="en-US" sz="4400" dirty="0" smtClean="0"/>
              <a:t>P1F12 Blocking Present after Day 14 POS</a:t>
            </a:r>
            <a:endParaRPr lang="en-US" sz="4400" dirty="0"/>
          </a:p>
        </p:txBody>
      </p:sp>
    </p:spTree>
    <p:extLst>
      <p:ext uri="{BB962C8B-B14F-4D97-AF65-F5344CB8AC3E}">
        <p14:creationId xmlns:p14="http://schemas.microsoft.com/office/powerpoint/2010/main" val="5354802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assaport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831" y="388049"/>
            <a:ext cx="1606514" cy="2060116"/>
          </a:xfrm>
          <a:prstGeom prst="rect">
            <a:avLst/>
          </a:prstGeom>
        </p:spPr>
      </p:pic>
      <p:pic>
        <p:nvPicPr>
          <p:cNvPr id="2" name="Picture 1"/>
          <p:cNvPicPr>
            <a:picLocks noChangeAspect="1"/>
          </p:cNvPicPr>
          <p:nvPr/>
        </p:nvPicPr>
        <p:blipFill>
          <a:blip r:embed="rId4">
            <a:alphaModFix amt="20000"/>
          </a:blip>
          <a:stretch>
            <a:fillRect/>
          </a:stretch>
        </p:blipFill>
        <p:spPr>
          <a:xfrm>
            <a:off x="7898629" y="1181100"/>
            <a:ext cx="4293371" cy="4343400"/>
          </a:xfrm>
          <a:prstGeom prst="rect">
            <a:avLst/>
          </a:prstGeom>
        </p:spPr>
      </p:pic>
      <p:sp>
        <p:nvSpPr>
          <p:cNvPr id="2052" name="Rectangle 2"/>
          <p:cNvSpPr>
            <a:spLocks noGrp="1" noChangeArrowheads="1"/>
          </p:cNvSpPr>
          <p:nvPr>
            <p:ph type="ctrTitle"/>
          </p:nvPr>
        </p:nvSpPr>
        <p:spPr>
          <a:xfrm>
            <a:off x="3114496" y="1047805"/>
            <a:ext cx="10139082" cy="1388091"/>
          </a:xfrm>
        </p:spPr>
        <p:txBody>
          <a:bodyPr>
            <a:noAutofit/>
          </a:bodyPr>
          <a:lstStyle/>
          <a:p>
            <a:pPr algn="l"/>
            <a:r>
              <a:rPr lang="en-US" sz="4400" i="1" dirty="0" smtClean="0">
                <a:solidFill>
                  <a:srgbClr val="000000"/>
                </a:solidFill>
                <a:latin typeface="55 Helvetica Roman" charset="0"/>
                <a:ea typeface="ＭＳ Ｐゴシック" charset="0"/>
                <a:cs typeface="ＭＳ Ｐゴシック" charset="0"/>
              </a:rPr>
              <a:t>Nonhuman primate models for </a:t>
            </a:r>
            <a:br>
              <a:rPr lang="en-US" sz="4400" i="1" dirty="0" smtClean="0">
                <a:solidFill>
                  <a:srgbClr val="000000"/>
                </a:solidFill>
                <a:latin typeface="55 Helvetica Roman" charset="0"/>
                <a:ea typeface="ＭＳ Ｐゴシック" charset="0"/>
                <a:cs typeface="ＭＳ Ｐゴシック" charset="0"/>
              </a:rPr>
            </a:br>
            <a:r>
              <a:rPr lang="en-US" sz="4400" i="1" dirty="0" smtClean="0">
                <a:solidFill>
                  <a:srgbClr val="000000"/>
                </a:solidFill>
                <a:latin typeface="55 Helvetica Roman" charset="0"/>
                <a:ea typeface="ＭＳ Ｐゴシック" charset="0"/>
                <a:cs typeface="ＭＳ Ｐゴシック" charset="0"/>
              </a:rPr>
              <a:t>ZIKV</a:t>
            </a:r>
            <a:endParaRPr lang="en-US" sz="4400" b="0" i="1" dirty="0">
              <a:solidFill>
                <a:srgbClr val="000000"/>
              </a:solidFill>
              <a:latin typeface="55 Helvetica Roman" charset="0"/>
              <a:ea typeface="ＭＳ Ｐゴシック" charset="0"/>
              <a:cs typeface="ＭＳ Ｐゴシック" charset="0"/>
            </a:endParaRPr>
          </a:p>
        </p:txBody>
      </p:sp>
      <p:sp>
        <p:nvSpPr>
          <p:cNvPr id="7" name="Rectangle 2"/>
          <p:cNvSpPr txBox="1">
            <a:spLocks noChangeArrowheads="1"/>
          </p:cNvSpPr>
          <p:nvPr/>
        </p:nvSpPr>
        <p:spPr bwMode="auto">
          <a:xfrm>
            <a:off x="233674" y="2554208"/>
            <a:ext cx="1955343" cy="48209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ctr" rtl="0" eaLnBrk="0" fontAlgn="base" hangingPunct="0">
              <a:spcBef>
                <a:spcPct val="0"/>
              </a:spcBef>
              <a:spcAft>
                <a:spcPct val="0"/>
              </a:spcAft>
              <a:defRPr lang="en-US" sz="2800" b="1">
                <a:solidFill>
                  <a:schemeClr val="tx2"/>
                </a:solidFill>
                <a:latin typeface="Arial"/>
                <a:ea typeface="+mj-ea"/>
                <a:cs typeface="Arial"/>
              </a:defRPr>
            </a:lvl1pPr>
            <a:lvl2pPr algn="l" rtl="0" eaLnBrk="0" fontAlgn="base" hangingPunct="0">
              <a:spcBef>
                <a:spcPct val="0"/>
              </a:spcBef>
              <a:spcAft>
                <a:spcPct val="0"/>
              </a:spcAft>
              <a:defRPr sz="2400" b="1">
                <a:solidFill>
                  <a:schemeClr val="tx2"/>
                </a:solidFill>
                <a:latin typeface="Verdana" pitchFamily="34" charset="0"/>
              </a:defRPr>
            </a:lvl2pPr>
            <a:lvl3pPr algn="l" rtl="0" eaLnBrk="0" fontAlgn="base" hangingPunct="0">
              <a:spcBef>
                <a:spcPct val="0"/>
              </a:spcBef>
              <a:spcAft>
                <a:spcPct val="0"/>
              </a:spcAft>
              <a:defRPr sz="2400" b="1">
                <a:solidFill>
                  <a:schemeClr val="tx2"/>
                </a:solidFill>
                <a:latin typeface="Verdana" pitchFamily="34" charset="0"/>
              </a:defRPr>
            </a:lvl3pPr>
            <a:lvl4pPr algn="l" rtl="0" eaLnBrk="0" fontAlgn="base" hangingPunct="0">
              <a:spcBef>
                <a:spcPct val="0"/>
              </a:spcBef>
              <a:spcAft>
                <a:spcPct val="0"/>
              </a:spcAft>
              <a:defRPr sz="2400" b="1">
                <a:solidFill>
                  <a:schemeClr val="tx2"/>
                </a:solidFill>
                <a:latin typeface="Verdana" pitchFamily="34" charset="0"/>
              </a:defRPr>
            </a:lvl4pPr>
            <a:lvl5pPr algn="l" rtl="0" eaLnBrk="0" fontAlgn="base" hangingPunct="0">
              <a:spcBef>
                <a:spcPct val="0"/>
              </a:spcBef>
              <a:spcAft>
                <a:spcPct val="0"/>
              </a:spcAft>
              <a:defRPr sz="2400" b="1">
                <a:solidFill>
                  <a:schemeClr val="tx2"/>
                </a:solidFill>
                <a:latin typeface="Verdana" pitchFamily="34" charset="0"/>
              </a:defRPr>
            </a:lvl5pPr>
            <a:lvl6pPr marL="457200" algn="l" rtl="0" fontAlgn="base">
              <a:spcBef>
                <a:spcPct val="0"/>
              </a:spcBef>
              <a:spcAft>
                <a:spcPct val="0"/>
              </a:spcAft>
              <a:defRPr sz="2400" b="1">
                <a:solidFill>
                  <a:schemeClr val="tx2"/>
                </a:solidFill>
                <a:latin typeface="Verdana" pitchFamily="34" charset="0"/>
              </a:defRPr>
            </a:lvl6pPr>
            <a:lvl7pPr marL="914400" algn="l" rtl="0" fontAlgn="base">
              <a:spcBef>
                <a:spcPct val="0"/>
              </a:spcBef>
              <a:spcAft>
                <a:spcPct val="0"/>
              </a:spcAft>
              <a:defRPr sz="2400" b="1">
                <a:solidFill>
                  <a:schemeClr val="tx2"/>
                </a:solidFill>
                <a:latin typeface="Verdana" pitchFamily="34" charset="0"/>
              </a:defRPr>
            </a:lvl7pPr>
            <a:lvl8pPr marL="1371600" algn="l" rtl="0" fontAlgn="base">
              <a:spcBef>
                <a:spcPct val="0"/>
              </a:spcBef>
              <a:spcAft>
                <a:spcPct val="0"/>
              </a:spcAft>
              <a:defRPr sz="2400" b="1">
                <a:solidFill>
                  <a:schemeClr val="tx2"/>
                </a:solidFill>
                <a:latin typeface="Verdana" pitchFamily="34" charset="0"/>
              </a:defRPr>
            </a:lvl8pPr>
            <a:lvl9pPr marL="1828800" algn="l" rtl="0" fontAlgn="base">
              <a:spcBef>
                <a:spcPct val="0"/>
              </a:spcBef>
              <a:spcAft>
                <a:spcPct val="0"/>
              </a:spcAft>
              <a:defRPr sz="2400" b="1">
                <a:solidFill>
                  <a:schemeClr val="tx2"/>
                </a:solidFill>
                <a:latin typeface="Verdana" pitchFamily="34" charset="0"/>
              </a:defRPr>
            </a:lvl9pPr>
          </a:lstStyle>
          <a:p>
            <a:pPr algn="l"/>
            <a:r>
              <a:rPr lang="en-US" sz="1600" b="0" dirty="0">
                <a:solidFill>
                  <a:srgbClr val="000000"/>
                </a:solidFill>
                <a:latin typeface="55 Helvetica Roman" charset="0"/>
                <a:ea typeface="ＭＳ Ｐゴシック" charset="0"/>
                <a:cs typeface="ＭＳ Ｐゴシック" charset="0"/>
              </a:rPr>
              <a:t>Diogo </a:t>
            </a:r>
            <a:r>
              <a:rPr lang="en-US" sz="1600" b="0" dirty="0" smtClean="0">
                <a:solidFill>
                  <a:srgbClr val="000000"/>
                </a:solidFill>
                <a:latin typeface="55 Helvetica Roman" charset="0"/>
                <a:ea typeface="ＭＳ Ｐゴシック" charset="0"/>
                <a:cs typeface="ＭＳ Ｐゴシック" charset="0"/>
              </a:rPr>
              <a:t>Magnani, PhD</a:t>
            </a:r>
          </a:p>
          <a:p>
            <a:pPr algn="l"/>
            <a:r>
              <a:rPr lang="en-US" sz="1600" b="0" dirty="0" smtClean="0">
                <a:solidFill>
                  <a:srgbClr val="000000"/>
                </a:solidFill>
                <a:latin typeface="55 Helvetica Roman" charset="0"/>
                <a:ea typeface="ＭＳ Ｐゴシック" charset="0"/>
                <a:cs typeface="ＭＳ Ｐゴシック" charset="0"/>
              </a:rPr>
              <a:t>Assistant Scientist</a:t>
            </a:r>
            <a:endParaRPr lang="en-US" sz="1600" b="0" dirty="0">
              <a:solidFill>
                <a:srgbClr val="000000"/>
              </a:solidFill>
              <a:latin typeface="55 Helvetica Roman" charset="0"/>
              <a:ea typeface="ＭＳ Ｐゴシック" charset="0"/>
              <a:cs typeface="ＭＳ Ｐゴシック" charset="0"/>
            </a:endParaRPr>
          </a:p>
        </p:txBody>
      </p:sp>
    </p:spTree>
    <p:extLst>
      <p:ext uri="{BB962C8B-B14F-4D97-AF65-F5344CB8AC3E}">
        <p14:creationId xmlns:p14="http://schemas.microsoft.com/office/powerpoint/2010/main" val="20772827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9500" y="1027906"/>
            <a:ext cx="10033000" cy="50546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5409" y="37306"/>
            <a:ext cx="4902200" cy="990600"/>
          </a:xfrm>
          <a:prstGeom prst="rect">
            <a:avLst/>
          </a:prstGeom>
        </p:spPr>
      </p:pic>
    </p:spTree>
    <p:extLst>
      <p:ext uri="{BB962C8B-B14F-4D97-AF65-F5344CB8AC3E}">
        <p14:creationId xmlns:p14="http://schemas.microsoft.com/office/powerpoint/2010/main" val="1551955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8243"/>
            <a:ext cx="12192000" cy="5639837"/>
          </a:xfrm>
          <a:prstGeom prst="rect">
            <a:avLst/>
          </a:prstGeom>
        </p:spPr>
      </p:pic>
    </p:spTree>
    <p:extLst>
      <p:ext uri="{BB962C8B-B14F-4D97-AF65-F5344CB8AC3E}">
        <p14:creationId xmlns:p14="http://schemas.microsoft.com/office/powerpoint/2010/main" val="20310297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8600" y="660400"/>
            <a:ext cx="9194800" cy="5524500"/>
          </a:xfrm>
          <a:prstGeom prst="rect">
            <a:avLst/>
          </a:prstGeom>
        </p:spPr>
      </p:pic>
    </p:spTree>
    <p:extLst>
      <p:ext uri="{BB962C8B-B14F-4D97-AF65-F5344CB8AC3E}">
        <p14:creationId xmlns:p14="http://schemas.microsoft.com/office/powerpoint/2010/main" val="5146809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ZIKV Rio U-1 / 2016</a:t>
            </a:r>
            <a:endParaRPr lang="en-US" dirty="0"/>
          </a:p>
        </p:txBody>
      </p:sp>
      <p:sp>
        <p:nvSpPr>
          <p:cNvPr id="4" name="Content Placeholder 3"/>
          <p:cNvSpPr>
            <a:spLocks noGrp="1"/>
          </p:cNvSpPr>
          <p:nvPr>
            <p:ph idx="1"/>
          </p:nvPr>
        </p:nvSpPr>
        <p:spPr>
          <a:xfrm>
            <a:off x="838199" y="1189512"/>
            <a:ext cx="10508673" cy="4613564"/>
          </a:xfrm>
        </p:spPr>
        <p:txBody>
          <a:bodyPr>
            <a:normAutofit/>
          </a:bodyPr>
          <a:lstStyle/>
          <a:p>
            <a:pPr marL="0" indent="0">
              <a:buNone/>
            </a:pPr>
            <a:r>
              <a:rPr lang="en-US" dirty="0" err="1" smtClean="0"/>
              <a:t>Bonaldo</a:t>
            </a:r>
            <a:r>
              <a:rPr lang="en-US" dirty="0"/>
              <a:t>, M. C</a:t>
            </a:r>
            <a:r>
              <a:rPr lang="en-US" dirty="0" smtClean="0"/>
              <a:t>., </a:t>
            </a:r>
            <a:r>
              <a:rPr lang="en-US" dirty="0"/>
              <a:t>et al. (2016). Isolation of Infective Zika Virus from Urine and Saliva of Patients in Brazil. </a:t>
            </a:r>
            <a:r>
              <a:rPr lang="en-US" i="1" dirty="0" err="1"/>
              <a:t>PLoS</a:t>
            </a:r>
            <a:r>
              <a:rPr lang="en-US" i="1" dirty="0"/>
              <a:t> Neglected Tropical </a:t>
            </a:r>
            <a:r>
              <a:rPr lang="en-US" i="1" dirty="0" smtClean="0"/>
              <a:t>Diseases</a:t>
            </a:r>
          </a:p>
          <a:p>
            <a:pPr marL="0" indent="0">
              <a:buNone/>
            </a:pPr>
            <a:endParaRPr lang="en-US" i="1" dirty="0" smtClean="0"/>
          </a:p>
          <a:p>
            <a:r>
              <a:rPr lang="en-US" dirty="0" smtClean="0"/>
              <a:t>Urine from nine patients</a:t>
            </a:r>
            <a:r>
              <a:rPr lang="en-US" dirty="0" smtClean="0">
                <a:solidFill>
                  <a:srgbClr val="FF0000"/>
                </a:solidFill>
              </a:rPr>
              <a:t> </a:t>
            </a:r>
            <a:r>
              <a:rPr lang="en-US" dirty="0" smtClean="0"/>
              <a:t>(collection from </a:t>
            </a:r>
            <a:r>
              <a:rPr lang="en-US" dirty="0"/>
              <a:t>January 14th to February 2nd </a:t>
            </a:r>
            <a:r>
              <a:rPr lang="en-US" dirty="0" smtClean="0"/>
              <a:t>2016) from </a:t>
            </a:r>
            <a:r>
              <a:rPr lang="en-US" dirty="0"/>
              <a:t>Rio de Janeiro presenting rash and other typical Zika acute phase symptoms were inoculated in Vero cell </a:t>
            </a:r>
            <a:r>
              <a:rPr lang="en-US" dirty="0" smtClean="0"/>
              <a:t>cultures.</a:t>
            </a:r>
          </a:p>
          <a:p>
            <a:r>
              <a:rPr lang="en-US" dirty="0"/>
              <a:t>T</a:t>
            </a:r>
            <a:r>
              <a:rPr lang="en-US" dirty="0" smtClean="0"/>
              <a:t>he </a:t>
            </a:r>
            <a:r>
              <a:rPr lang="en-US" dirty="0"/>
              <a:t>urine sample of patient 1 </a:t>
            </a:r>
            <a:r>
              <a:rPr lang="en-US" dirty="0" smtClean="0"/>
              <a:t>(pregnant, in the 18th week of gestation) had cytopathic effect detected </a:t>
            </a:r>
            <a:r>
              <a:rPr lang="en-US" dirty="0"/>
              <a:t>at 4th day of post-inoculation (1 out of </a:t>
            </a:r>
            <a:r>
              <a:rPr lang="en-US" dirty="0" smtClean="0"/>
              <a:t>9 patients tested); Viral load of </a:t>
            </a:r>
            <a:r>
              <a:rPr lang="it-IT" dirty="0" smtClean="0"/>
              <a:t>2.68 </a:t>
            </a:r>
            <a:r>
              <a:rPr lang="it-IT" dirty="0"/>
              <a:t>x </a:t>
            </a:r>
            <a:r>
              <a:rPr lang="it-IT" dirty="0" smtClean="0"/>
              <a:t>10</a:t>
            </a:r>
            <a:r>
              <a:rPr lang="it-IT" baseline="30000" dirty="0" smtClean="0"/>
              <a:t>3</a:t>
            </a:r>
            <a:r>
              <a:rPr lang="it-IT" baseline="30000" dirty="0"/>
              <a:t> </a:t>
            </a:r>
            <a:r>
              <a:rPr lang="it-IT" dirty="0" smtClean="0"/>
              <a:t>RNA </a:t>
            </a:r>
            <a:r>
              <a:rPr lang="it-IT" dirty="0" err="1" smtClean="0"/>
              <a:t>copies</a:t>
            </a:r>
            <a:r>
              <a:rPr lang="it-IT" dirty="0" smtClean="0"/>
              <a:t> per ml of urine.</a:t>
            </a:r>
            <a:endParaRPr lang="en-US" baseline="30000" dirty="0" smtClean="0"/>
          </a:p>
          <a:p>
            <a:r>
              <a:rPr lang="en-US" dirty="0" smtClean="0"/>
              <a:t>’We </a:t>
            </a:r>
            <a:r>
              <a:rPr lang="en-US" dirty="0"/>
              <a:t>communicated our data </a:t>
            </a:r>
            <a:r>
              <a:rPr lang="en-US" u="sng" dirty="0"/>
              <a:t>before the Carnival in Brazil </a:t>
            </a:r>
            <a:r>
              <a:rPr lang="en-US" dirty="0"/>
              <a:t>(from February 6th to 10th), because we were very concerned about the risk of pregnant women to be exposed to ZIKV in an event involving </a:t>
            </a:r>
            <a:r>
              <a:rPr lang="en-US" dirty="0" smtClean="0"/>
              <a:t>crowds.’</a:t>
            </a:r>
            <a:endParaRPr lang="en-US" dirty="0"/>
          </a:p>
          <a:p>
            <a:endParaRPr lang="en-US" dirty="0"/>
          </a:p>
          <a:p>
            <a:endParaRPr lang="en-US" dirty="0"/>
          </a:p>
        </p:txBody>
      </p:sp>
    </p:spTree>
    <p:extLst>
      <p:ext uri="{BB962C8B-B14F-4D97-AF65-F5344CB8AC3E}">
        <p14:creationId xmlns:p14="http://schemas.microsoft.com/office/powerpoint/2010/main" val="16787314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642" y="235184"/>
            <a:ext cx="10522049" cy="654378"/>
          </a:xfrm>
        </p:spPr>
        <p:txBody>
          <a:bodyPr>
            <a:normAutofit fontScale="90000"/>
          </a:bodyPr>
          <a:lstStyle/>
          <a:p>
            <a:r>
              <a:rPr lang="en-US" dirty="0" smtClean="0"/>
              <a:t>ZIKV Rio U-1 / 2016 is lethal to mice at low challenge doses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 y="1739900"/>
            <a:ext cx="12153900" cy="3378200"/>
          </a:xfrm>
          <a:prstGeom prst="rect">
            <a:avLst/>
          </a:prstGeom>
        </p:spPr>
      </p:pic>
      <p:sp>
        <p:nvSpPr>
          <p:cNvPr id="3" name="TextBox 2"/>
          <p:cNvSpPr txBox="1"/>
          <p:nvPr/>
        </p:nvSpPr>
        <p:spPr>
          <a:xfrm>
            <a:off x="8280856" y="6363977"/>
            <a:ext cx="3795013" cy="369332"/>
          </a:xfrm>
          <a:prstGeom prst="rect">
            <a:avLst/>
          </a:prstGeom>
          <a:noFill/>
        </p:spPr>
        <p:txBody>
          <a:bodyPr wrap="none" rtlCol="0">
            <a:spAutoFit/>
          </a:bodyPr>
          <a:lstStyle/>
          <a:p>
            <a:r>
              <a:rPr lang="en-US" i="1" dirty="0" smtClean="0"/>
              <a:t>Justin </a:t>
            </a:r>
            <a:r>
              <a:rPr lang="en-US" i="1" dirty="0" err="1" smtClean="0"/>
              <a:t>Julander</a:t>
            </a:r>
            <a:r>
              <a:rPr lang="en-US" i="1" dirty="0" smtClean="0"/>
              <a:t> (manuscript submitted)</a:t>
            </a:r>
            <a:endParaRPr lang="en-US" i="1" dirty="0"/>
          </a:p>
        </p:txBody>
      </p:sp>
    </p:spTree>
    <p:extLst>
      <p:ext uri="{BB962C8B-B14F-4D97-AF65-F5344CB8AC3E}">
        <p14:creationId xmlns:p14="http://schemas.microsoft.com/office/powerpoint/2010/main" val="193509861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0515600" cy="700088"/>
          </a:xfrm>
        </p:spPr>
        <p:txBody>
          <a:bodyPr>
            <a:normAutofit fontScale="90000"/>
          </a:bodyPr>
          <a:lstStyle/>
          <a:p>
            <a:r>
              <a:rPr lang="en-US" sz="4000" dirty="0"/>
              <a:t>Serum viral loads post challenge with ZIKV Rio </a:t>
            </a:r>
            <a:r>
              <a:rPr lang="en-US" sz="4000" dirty="0" smtClean="0"/>
              <a:t>U-1/2016</a:t>
            </a:r>
            <a:endParaRPr lang="en-US" sz="4000"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8060" t="19695" r="8060" b="12916"/>
          <a:stretch/>
        </p:blipFill>
        <p:spPr>
          <a:xfrm>
            <a:off x="1596326" y="985626"/>
            <a:ext cx="9459436" cy="5872374"/>
          </a:xfrm>
          <a:prstGeom prst="rect">
            <a:avLst/>
          </a:prstGeom>
        </p:spPr>
      </p:pic>
    </p:spTree>
    <p:extLst>
      <p:ext uri="{BB962C8B-B14F-4D97-AF65-F5344CB8AC3E}">
        <p14:creationId xmlns:p14="http://schemas.microsoft.com/office/powerpoint/2010/main" val="127734384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232875"/>
            <a:ext cx="8722273" cy="654378"/>
          </a:xfrm>
        </p:spPr>
        <p:txBody>
          <a:bodyPr/>
          <a:lstStyle/>
          <a:p>
            <a:r>
              <a:rPr lang="en-US" dirty="0" smtClean="0"/>
              <a:t>ZIKV infection of </a:t>
            </a:r>
            <a:r>
              <a:rPr lang="en-US" u="sng" dirty="0" smtClean="0"/>
              <a:t>pregnant</a:t>
            </a:r>
            <a:r>
              <a:rPr lang="en-US" dirty="0" smtClean="0"/>
              <a:t> macaques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55700"/>
            <a:ext cx="12192000" cy="4544947"/>
          </a:xfrm>
          <a:prstGeom prst="rect">
            <a:avLst/>
          </a:prstGeom>
        </p:spPr>
      </p:pic>
    </p:spTree>
    <p:extLst>
      <p:ext uri="{BB962C8B-B14F-4D97-AF65-F5344CB8AC3E}">
        <p14:creationId xmlns:p14="http://schemas.microsoft.com/office/powerpoint/2010/main" val="12393873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232875"/>
            <a:ext cx="8722273" cy="654378"/>
          </a:xfrm>
        </p:spPr>
        <p:txBody>
          <a:bodyPr/>
          <a:lstStyle/>
          <a:p>
            <a:r>
              <a:rPr lang="en-US" dirty="0" smtClean="0"/>
              <a:t>ZIKV infection of </a:t>
            </a:r>
            <a:r>
              <a:rPr lang="en-US" u="sng" dirty="0" smtClean="0"/>
              <a:t>pregnant</a:t>
            </a:r>
            <a:r>
              <a:rPr lang="en-US" dirty="0" smtClean="0"/>
              <a:t> macaques</a:t>
            </a:r>
            <a:endParaRPr lang="en-US" dirty="0"/>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70532" t="28518" r="-4567" b="51111"/>
          <a:stretch/>
        </p:blipFill>
        <p:spPr>
          <a:xfrm>
            <a:off x="3008519" y="2387600"/>
            <a:ext cx="2850178" cy="2207610"/>
          </a:xfrm>
          <a:prstGeom prst="rect">
            <a:avLst/>
          </a:prstGeom>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70369" t="48642" r="-2482" b="31544"/>
          <a:stretch/>
        </p:blipFill>
        <p:spPr>
          <a:xfrm>
            <a:off x="5865938" y="2413175"/>
            <a:ext cx="2830811" cy="2260425"/>
          </a:xfrm>
          <a:prstGeom prst="rect">
            <a:avLst/>
          </a:prstGeom>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70599" t="8518" r="-6022" b="71482"/>
          <a:stretch/>
        </p:blipFill>
        <p:spPr>
          <a:xfrm>
            <a:off x="113748" y="2387600"/>
            <a:ext cx="3128612" cy="2286000"/>
          </a:xfrm>
          <a:prstGeom prst="rect">
            <a:avLst/>
          </a:prstGeom>
        </p:spPr>
      </p:pic>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82606" t="88889" r="2536" b="3148"/>
          <a:stretch/>
        </p:blipFill>
        <p:spPr>
          <a:xfrm>
            <a:off x="10211689" y="5291127"/>
            <a:ext cx="1980311" cy="1373441"/>
          </a:xfrm>
          <a:prstGeom prst="rect">
            <a:avLst/>
          </a:prstGeom>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70195" t="67963" r="-3342" b="12222"/>
          <a:stretch/>
        </p:blipFill>
        <p:spPr>
          <a:xfrm>
            <a:off x="8830344" y="2413175"/>
            <a:ext cx="2921944" cy="2260425"/>
          </a:xfrm>
          <a:prstGeom prst="rect">
            <a:avLst/>
          </a:prstGeom>
        </p:spPr>
      </p:pic>
      <p:sp>
        <p:nvSpPr>
          <p:cNvPr id="4" name="Rectangle 3"/>
          <p:cNvSpPr/>
          <p:nvPr/>
        </p:nvSpPr>
        <p:spPr>
          <a:xfrm>
            <a:off x="8830344" y="4271113"/>
            <a:ext cx="528136" cy="4024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74667" y="1160444"/>
            <a:ext cx="710475" cy="978322"/>
          </a:xfrm>
          <a:prstGeom prst="rect">
            <a:avLst/>
          </a:prstGeom>
        </p:spPr>
      </p:pic>
      <p:sp>
        <p:nvSpPr>
          <p:cNvPr id="11" name="Rectangle 10"/>
          <p:cNvSpPr/>
          <p:nvPr/>
        </p:nvSpPr>
        <p:spPr>
          <a:xfrm>
            <a:off x="2592540" y="1465548"/>
            <a:ext cx="4249946" cy="369332"/>
          </a:xfrm>
          <a:prstGeom prst="rect">
            <a:avLst/>
          </a:prstGeom>
        </p:spPr>
        <p:txBody>
          <a:bodyPr wrap="none">
            <a:spAutoFit/>
          </a:bodyPr>
          <a:lstStyle/>
          <a:p>
            <a:r>
              <a:rPr lang="en-US" dirty="0" smtClean="0"/>
              <a:t>Third trimester </a:t>
            </a:r>
            <a:r>
              <a:rPr lang="en-US" smtClean="0"/>
              <a:t>pregnant rhesus </a:t>
            </a:r>
            <a:r>
              <a:rPr lang="en-US" dirty="0" smtClean="0"/>
              <a:t>macaques </a:t>
            </a:r>
            <a:endParaRPr lang="en-US" dirty="0"/>
          </a:p>
        </p:txBody>
      </p:sp>
    </p:spTree>
    <p:extLst>
      <p:ext uri="{BB962C8B-B14F-4D97-AF65-F5344CB8AC3E}">
        <p14:creationId xmlns:p14="http://schemas.microsoft.com/office/powerpoint/2010/main" val="12579302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1142" y="1168583"/>
            <a:ext cx="705900" cy="972022"/>
          </a:xfrm>
          <a:prstGeom prst="rect">
            <a:avLst/>
          </a:prstGeom>
        </p:spPr>
      </p:pic>
      <p:sp>
        <p:nvSpPr>
          <p:cNvPr id="2" name="Title 1"/>
          <p:cNvSpPr>
            <a:spLocks noGrp="1"/>
          </p:cNvSpPr>
          <p:nvPr>
            <p:ph type="title"/>
          </p:nvPr>
        </p:nvSpPr>
        <p:spPr>
          <a:xfrm>
            <a:off x="800100" y="232875"/>
            <a:ext cx="8722273" cy="654378"/>
          </a:xfrm>
        </p:spPr>
        <p:txBody>
          <a:bodyPr/>
          <a:lstStyle/>
          <a:p>
            <a:r>
              <a:rPr lang="en-US" dirty="0" smtClean="0"/>
              <a:t>ZIKV infection of </a:t>
            </a:r>
            <a:r>
              <a:rPr lang="en-US" u="sng" dirty="0" smtClean="0"/>
              <a:t>pregnant</a:t>
            </a:r>
            <a:r>
              <a:rPr lang="en-US" dirty="0" smtClean="0"/>
              <a:t> macaques</a:t>
            </a:r>
            <a:endParaRPr lang="en-US" dirty="0"/>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33703" t="28518" r="32262" b="51111"/>
          <a:stretch/>
        </p:blipFill>
        <p:spPr>
          <a:xfrm>
            <a:off x="3008519" y="2387600"/>
            <a:ext cx="2850178" cy="2207610"/>
          </a:xfrm>
          <a:prstGeom prst="rect">
            <a:avLst/>
          </a:prstGeom>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33888" t="48642" r="33999" b="31544"/>
          <a:stretch/>
        </p:blipFill>
        <p:spPr>
          <a:xfrm>
            <a:off x="5873687" y="2413175"/>
            <a:ext cx="2830811" cy="2260425"/>
          </a:xfrm>
          <a:prstGeom prst="rect">
            <a:avLst/>
          </a:prstGeom>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33749" t="8518" r="30828" b="71482"/>
          <a:stretch/>
        </p:blipFill>
        <p:spPr>
          <a:xfrm>
            <a:off x="113748" y="2387600"/>
            <a:ext cx="3128612" cy="2286000"/>
          </a:xfrm>
          <a:prstGeom prst="rect">
            <a:avLst/>
          </a:prstGeom>
        </p:spPr>
      </p:pic>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45671" t="88889" r="39471" b="3148"/>
          <a:stretch/>
        </p:blipFill>
        <p:spPr>
          <a:xfrm>
            <a:off x="10211689" y="5291127"/>
            <a:ext cx="1980311" cy="1373441"/>
          </a:xfrm>
          <a:prstGeom prst="rect">
            <a:avLst/>
          </a:prstGeom>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33713" t="67963" r="33140" b="12222"/>
          <a:stretch/>
        </p:blipFill>
        <p:spPr>
          <a:xfrm>
            <a:off x="8830344" y="2413175"/>
            <a:ext cx="2921944" cy="2260425"/>
          </a:xfrm>
          <a:prstGeom prst="rect">
            <a:avLst/>
          </a:prstGeom>
        </p:spPr>
      </p:pic>
      <p:sp>
        <p:nvSpPr>
          <p:cNvPr id="4" name="Rectangle 3"/>
          <p:cNvSpPr/>
          <p:nvPr/>
        </p:nvSpPr>
        <p:spPr>
          <a:xfrm>
            <a:off x="8830344" y="4271113"/>
            <a:ext cx="528136" cy="4024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592540" y="1465548"/>
            <a:ext cx="4420569" cy="369332"/>
          </a:xfrm>
          <a:prstGeom prst="rect">
            <a:avLst/>
          </a:prstGeom>
        </p:spPr>
        <p:txBody>
          <a:bodyPr wrap="none">
            <a:spAutoFit/>
          </a:bodyPr>
          <a:lstStyle/>
          <a:p>
            <a:r>
              <a:rPr lang="en-US" dirty="0" smtClean="0"/>
              <a:t>Second trimester pregnant rhesus macaques </a:t>
            </a:r>
            <a:endParaRPr lang="en-US" dirty="0"/>
          </a:p>
        </p:txBody>
      </p:sp>
    </p:spTree>
    <p:extLst>
      <p:ext uri="{BB962C8B-B14F-4D97-AF65-F5344CB8AC3E}">
        <p14:creationId xmlns:p14="http://schemas.microsoft.com/office/powerpoint/2010/main" val="161128559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2503" y="1168583"/>
            <a:ext cx="705900" cy="972022"/>
          </a:xfrm>
          <a:prstGeom prst="rect">
            <a:avLst/>
          </a:prstGeom>
        </p:spPr>
      </p:pic>
      <p:sp>
        <p:nvSpPr>
          <p:cNvPr id="2" name="Title 1"/>
          <p:cNvSpPr>
            <a:spLocks noGrp="1"/>
          </p:cNvSpPr>
          <p:nvPr>
            <p:ph type="title"/>
          </p:nvPr>
        </p:nvSpPr>
        <p:spPr>
          <a:xfrm>
            <a:off x="800100" y="232875"/>
            <a:ext cx="8722273" cy="654378"/>
          </a:xfrm>
        </p:spPr>
        <p:txBody>
          <a:bodyPr/>
          <a:lstStyle/>
          <a:p>
            <a:r>
              <a:rPr lang="en-US" dirty="0" smtClean="0"/>
              <a:t>ZIKV infection of </a:t>
            </a:r>
            <a:r>
              <a:rPr lang="en-US" u="sng" dirty="0" smtClean="0"/>
              <a:t>pregnant</a:t>
            </a:r>
            <a:r>
              <a:rPr lang="en-US" dirty="0" smtClean="0"/>
              <a:t> macaques</a:t>
            </a:r>
            <a:endParaRPr lang="en-US" dirty="0"/>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28518" r="67647" b="51458"/>
          <a:stretch/>
        </p:blipFill>
        <p:spPr>
          <a:xfrm>
            <a:off x="2948559" y="2387600"/>
            <a:ext cx="2709339" cy="2170000"/>
          </a:xfrm>
          <a:prstGeom prst="rect">
            <a:avLst/>
          </a:prstGeom>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t="48642" r="67887" b="31544"/>
          <a:stretch/>
        </p:blipFill>
        <p:spPr>
          <a:xfrm>
            <a:off x="5798737" y="2413175"/>
            <a:ext cx="2830811" cy="2260425"/>
          </a:xfrm>
          <a:prstGeom prst="rect">
            <a:avLst/>
          </a:prstGeom>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t="8518" r="69194" b="71482"/>
          <a:stretch/>
        </p:blipFill>
        <p:spPr>
          <a:xfrm>
            <a:off x="53788" y="2387600"/>
            <a:ext cx="2720863" cy="2286000"/>
          </a:xfrm>
          <a:prstGeom prst="rect">
            <a:avLst/>
          </a:prstGeom>
        </p:spPr>
      </p:pic>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11264" t="88889" r="73878" b="3148"/>
          <a:stretch/>
        </p:blipFill>
        <p:spPr>
          <a:xfrm>
            <a:off x="10211689" y="5291127"/>
            <a:ext cx="1980311" cy="1373441"/>
          </a:xfrm>
          <a:prstGeom prst="rect">
            <a:avLst/>
          </a:prstGeom>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67963" r="62374" b="12222"/>
          <a:stretch/>
        </p:blipFill>
        <p:spPr>
          <a:xfrm>
            <a:off x="8770384" y="2413175"/>
            <a:ext cx="3316696" cy="2260425"/>
          </a:xfrm>
          <a:prstGeom prst="rect">
            <a:avLst/>
          </a:prstGeom>
        </p:spPr>
      </p:pic>
      <p:sp>
        <p:nvSpPr>
          <p:cNvPr id="4" name="Rectangle 3"/>
          <p:cNvSpPr/>
          <p:nvPr/>
        </p:nvSpPr>
        <p:spPr>
          <a:xfrm>
            <a:off x="11626642" y="2413175"/>
            <a:ext cx="528136" cy="17217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592540" y="1465548"/>
            <a:ext cx="4137030" cy="369332"/>
          </a:xfrm>
          <a:prstGeom prst="rect">
            <a:avLst/>
          </a:prstGeom>
        </p:spPr>
        <p:txBody>
          <a:bodyPr wrap="none">
            <a:spAutoFit/>
          </a:bodyPr>
          <a:lstStyle/>
          <a:p>
            <a:r>
              <a:rPr lang="en-US" dirty="0" smtClean="0"/>
              <a:t>First trimester pregnant rhesus macaques </a:t>
            </a:r>
            <a:endParaRPr lang="en-US" dirty="0"/>
          </a:p>
        </p:txBody>
      </p:sp>
    </p:spTree>
    <p:extLst>
      <p:ext uri="{BB962C8B-B14F-4D97-AF65-F5344CB8AC3E}">
        <p14:creationId xmlns:p14="http://schemas.microsoft.com/office/powerpoint/2010/main" val="11082064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232875"/>
            <a:ext cx="8722273" cy="654378"/>
          </a:xfrm>
        </p:spPr>
        <p:txBody>
          <a:bodyPr/>
          <a:lstStyle/>
          <a:p>
            <a:r>
              <a:rPr lang="en-US" dirty="0" smtClean="0"/>
              <a:t>ZIKV infection of </a:t>
            </a:r>
            <a:r>
              <a:rPr lang="en-US" u="sng" dirty="0" smtClean="0"/>
              <a:t>pregnant</a:t>
            </a:r>
            <a:r>
              <a:rPr lang="en-US" dirty="0" smtClean="0"/>
              <a:t> macaques</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8400"/>
            <a:ext cx="12192000" cy="4510272"/>
          </a:xfrm>
          <a:prstGeom prst="rect">
            <a:avLst/>
          </a:prstGeom>
        </p:spPr>
      </p:pic>
    </p:spTree>
    <p:extLst>
      <p:ext uri="{BB962C8B-B14F-4D97-AF65-F5344CB8AC3E}">
        <p14:creationId xmlns:p14="http://schemas.microsoft.com/office/powerpoint/2010/main" val="50089103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7475"/>
            <a:ext cx="8684173" cy="654378"/>
          </a:xfrm>
        </p:spPr>
        <p:txBody>
          <a:bodyPr>
            <a:normAutofit fontScale="90000"/>
          </a:bodyPr>
          <a:lstStyle/>
          <a:p>
            <a:r>
              <a:rPr lang="en-US" dirty="0" smtClean="0"/>
              <a:t>LR78 neonate rhesus macaque from ZIKV+ mother</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The First C-section </a:t>
            </a:r>
            <a:r>
              <a:rPr lang="en-US" dirty="0"/>
              <a:t>(HA73 D34 post infection</a:t>
            </a:r>
            <a:r>
              <a:rPr lang="en-US" dirty="0" smtClean="0"/>
              <a:t>)</a:t>
            </a:r>
          </a:p>
          <a:p>
            <a:r>
              <a:rPr lang="en-US" b="1" dirty="0" smtClean="0"/>
              <a:t>The </a:t>
            </a:r>
            <a:r>
              <a:rPr lang="en-US" b="1" dirty="0"/>
              <a:t>infant (LR78) was not responsive immediately after delivery</a:t>
            </a:r>
            <a:r>
              <a:rPr lang="en-US" dirty="0"/>
              <a:t>. </a:t>
            </a:r>
            <a:endParaRPr lang="en-US" dirty="0" smtClean="0"/>
          </a:p>
          <a:p>
            <a:r>
              <a:rPr lang="en-US" dirty="0" smtClean="0"/>
              <a:t>The </a:t>
            </a:r>
            <a:r>
              <a:rPr lang="en-US" dirty="0"/>
              <a:t>CSF and urine were slightly cloudy, suggested bacterial cultures to rule out any secondary issues. Preliminary results </a:t>
            </a:r>
            <a:r>
              <a:rPr lang="en-US" dirty="0" smtClean="0"/>
              <a:t>were </a:t>
            </a:r>
            <a:r>
              <a:rPr lang="en-US" dirty="0"/>
              <a:t>negative </a:t>
            </a:r>
            <a:r>
              <a:rPr lang="en-US" dirty="0" smtClean="0"/>
              <a:t>for </a:t>
            </a:r>
            <a:r>
              <a:rPr lang="en-US" dirty="0"/>
              <a:t>bacteria. </a:t>
            </a:r>
          </a:p>
          <a:p>
            <a:r>
              <a:rPr lang="en-US" dirty="0" smtClean="0"/>
              <a:t>The </a:t>
            </a:r>
            <a:r>
              <a:rPr lang="en-US" u="sng" dirty="0"/>
              <a:t>meninges of the temporal cortex, cerebellum, and upper pons were extremely hemorrhagic. </a:t>
            </a:r>
            <a:r>
              <a:rPr lang="en-US" dirty="0"/>
              <a:t>The choroid plexus was dark red with old clotted blood and appeared to have been present for several days or even weeks. 10 sections of brain plus cerebellum, brainstem, and spinal cord will have histopathology performed  along with a complete set of tissues. </a:t>
            </a:r>
          </a:p>
          <a:p>
            <a:r>
              <a:rPr lang="en-US" dirty="0"/>
              <a:t>All other organs appeared grossly normal. </a:t>
            </a:r>
          </a:p>
          <a:p>
            <a:r>
              <a:rPr lang="en-US" dirty="0" smtClean="0"/>
              <a:t>ZIKV was undetectable by qPCR in Brain, CSF, Urine, Cord-blood, Umbilical cord, Placental tissues.</a:t>
            </a:r>
          </a:p>
          <a:p>
            <a:endParaRPr lang="en-US" dirty="0" smtClean="0"/>
          </a:p>
          <a:p>
            <a:pPr marL="0" indent="0">
              <a:buNone/>
            </a:pPr>
            <a:r>
              <a:rPr lang="en-US" dirty="0"/>
              <a:t>The second </a:t>
            </a:r>
            <a:r>
              <a:rPr lang="en-US" dirty="0" smtClean="0"/>
              <a:t>C-section (</a:t>
            </a:r>
            <a:r>
              <a:rPr lang="en-US" dirty="0"/>
              <a:t>JA38 D35 post infection</a:t>
            </a:r>
            <a:r>
              <a:rPr lang="en-US" dirty="0" smtClean="0"/>
              <a:t>)</a:t>
            </a:r>
          </a:p>
          <a:p>
            <a:r>
              <a:rPr lang="en-US" b="1" dirty="0" smtClean="0"/>
              <a:t>The </a:t>
            </a:r>
            <a:r>
              <a:rPr lang="en-US" b="1" dirty="0"/>
              <a:t>infant (LR79) </a:t>
            </a:r>
            <a:r>
              <a:rPr lang="en-US" b="1" dirty="0" smtClean="0"/>
              <a:t>was responsive</a:t>
            </a:r>
            <a:r>
              <a:rPr lang="en-US" dirty="0" smtClean="0"/>
              <a:t>. This infant was re-challenged with ZIKV infection around 6 months after birth.</a:t>
            </a:r>
            <a:endParaRPr lang="en-US" dirty="0"/>
          </a:p>
        </p:txBody>
      </p:sp>
    </p:spTree>
    <p:extLst>
      <p:ext uri="{BB962C8B-B14F-4D97-AF65-F5344CB8AC3E}">
        <p14:creationId xmlns:p14="http://schemas.microsoft.com/office/powerpoint/2010/main" val="96397210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642" y="207475"/>
            <a:ext cx="10144219" cy="654378"/>
          </a:xfrm>
        </p:spPr>
        <p:txBody>
          <a:bodyPr>
            <a:normAutofit fontScale="90000"/>
          </a:bodyPr>
          <a:lstStyle/>
          <a:p>
            <a:r>
              <a:rPr lang="en-US" dirty="0" smtClean="0"/>
              <a:t>Infant macaques (from ZIKV+ mothers) have low viral loads</a:t>
            </a:r>
            <a:endParaRPr lang="en-US" dirty="0"/>
          </a:p>
        </p:txBody>
      </p:sp>
      <p:pic>
        <p:nvPicPr>
          <p:cNvPr id="5" name="Picture 4"/>
          <p:cNvPicPr>
            <a:picLocks noChangeAspect="1"/>
          </p:cNvPicPr>
          <p:nvPr/>
        </p:nvPicPr>
        <p:blipFill rotWithShape="1">
          <a:blip r:embed="rId2"/>
          <a:srcRect t="-243"/>
          <a:stretch/>
        </p:blipFill>
        <p:spPr>
          <a:xfrm>
            <a:off x="3140990" y="1244844"/>
            <a:ext cx="5910020" cy="5250468"/>
          </a:xfrm>
          <a:prstGeom prst="rect">
            <a:avLst/>
          </a:prstGeom>
        </p:spPr>
      </p:pic>
    </p:spTree>
    <p:extLst>
      <p:ext uri="{BB962C8B-B14F-4D97-AF65-F5344CB8AC3E}">
        <p14:creationId xmlns:p14="http://schemas.microsoft.com/office/powerpoint/2010/main" val="153137806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9786" y="144411"/>
            <a:ext cx="10844014" cy="654378"/>
          </a:xfrm>
        </p:spPr>
        <p:txBody>
          <a:bodyPr>
            <a:normAutofit fontScale="90000"/>
          </a:bodyPr>
          <a:lstStyle/>
          <a:p>
            <a:pPr algn="ctr"/>
            <a:r>
              <a:rPr lang="en-US" dirty="0" smtClean="0"/>
              <a:t>Two of three first-trimester infected mothers with ZIKV replication experienced fetal demise</a:t>
            </a:r>
            <a:endParaRPr lang="en-US" dirty="0"/>
          </a:p>
        </p:txBody>
      </p:sp>
      <p:sp>
        <p:nvSpPr>
          <p:cNvPr id="3" name="Content Placeholder 2"/>
          <p:cNvSpPr>
            <a:spLocks noGrp="1"/>
          </p:cNvSpPr>
          <p:nvPr>
            <p:ph idx="1"/>
          </p:nvPr>
        </p:nvSpPr>
        <p:spPr>
          <a:xfrm>
            <a:off x="838200" y="1828800"/>
            <a:ext cx="10515600" cy="4348163"/>
          </a:xfrm>
        </p:spPr>
        <p:txBody>
          <a:bodyPr>
            <a:normAutofit/>
          </a:bodyPr>
          <a:lstStyle/>
          <a:p>
            <a:pPr marL="0" indent="0">
              <a:buNone/>
            </a:pPr>
            <a:r>
              <a:rPr lang="en-US" dirty="0" smtClean="0"/>
              <a:t>At the time of LV49 demise (21 days post infection), </a:t>
            </a:r>
            <a:r>
              <a:rPr lang="en-US" dirty="0"/>
              <a:t>ZIKV was present in the AF and chorionic fluid (CF) (&gt;10</a:t>
            </a:r>
            <a:r>
              <a:rPr lang="en-US" baseline="30000" dirty="0"/>
              <a:t>5</a:t>
            </a:r>
            <a:r>
              <a:rPr lang="en-US" dirty="0"/>
              <a:t> copies ml</a:t>
            </a:r>
            <a:r>
              <a:rPr lang="en-US" baseline="30000" dirty="0"/>
              <a:t>-1</a:t>
            </a:r>
            <a:r>
              <a:rPr lang="en-US" dirty="0" smtClean="0"/>
              <a:t>).</a:t>
            </a:r>
          </a:p>
          <a:p>
            <a:pPr marL="0" indent="0">
              <a:buNone/>
            </a:pPr>
            <a:endParaRPr lang="en-US" dirty="0"/>
          </a:p>
          <a:p>
            <a:pPr marL="0" indent="0">
              <a:buNone/>
            </a:pPr>
            <a:r>
              <a:rPr lang="en-US" dirty="0" smtClean="0"/>
              <a:t>ME52 was aborted at day 89 post challenge</a:t>
            </a:r>
            <a:r>
              <a:rPr lang="en-US" dirty="0"/>
              <a:t>, on gestation day </a:t>
            </a:r>
            <a:r>
              <a:rPr lang="en-US" dirty="0" smtClean="0"/>
              <a:t>138.</a:t>
            </a:r>
            <a:endParaRPr lang="en-US" dirty="0">
              <a:solidFill>
                <a:srgbClr val="FF0000"/>
              </a:solidFill>
            </a:endParaRPr>
          </a:p>
        </p:txBody>
      </p:sp>
    </p:spTree>
    <p:extLst>
      <p:ext uri="{BB962C8B-B14F-4D97-AF65-F5344CB8AC3E}">
        <p14:creationId xmlns:p14="http://schemas.microsoft.com/office/powerpoint/2010/main" val="176817988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642" y="207475"/>
            <a:ext cx="11446077" cy="654378"/>
          </a:xfrm>
        </p:spPr>
        <p:txBody>
          <a:bodyPr>
            <a:noAutofit/>
          </a:bodyPr>
          <a:lstStyle/>
          <a:p>
            <a:pPr lvl="0"/>
            <a:r>
              <a:rPr lang="x-none" altLang="x-none" sz="2400" i="1" dirty="0">
                <a:latin typeface="Arial" charset="0"/>
              </a:rPr>
              <a:t>De novo</a:t>
            </a:r>
            <a:r>
              <a:rPr lang="x-none" altLang="x-none" sz="2400" dirty="0">
                <a:latin typeface="Arial" charset="0"/>
              </a:rPr>
              <a:t> mutations are not required for fetal transmission </a:t>
            </a:r>
            <a:r>
              <a:rPr lang="x-none" altLang="x-none" sz="2400">
                <a:latin typeface="Arial" charset="0"/>
              </a:rPr>
              <a:t>and </a:t>
            </a:r>
            <a:r>
              <a:rPr lang="x-none" altLang="x-none" sz="2400" smtClean="0">
                <a:latin typeface="Arial" charset="0"/>
              </a:rPr>
              <a:t>demise</a:t>
            </a:r>
            <a:endParaRPr lang="en-US" sz="2400" dirty="0"/>
          </a:p>
        </p:txBody>
      </p:sp>
      <p:sp>
        <p:nvSpPr>
          <p:cNvPr id="6" name="Rectangle 5"/>
          <p:cNvSpPr>
            <a:spLocks noChangeArrowheads="1"/>
          </p:cNvSpPr>
          <p:nvPr/>
        </p:nvSpPr>
        <p:spPr bwMode="auto">
          <a:xfrm>
            <a:off x="1224366" y="148783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8" name="Picture 3" descr="NHP_tree_v2.pd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7842" y="1084716"/>
            <a:ext cx="5300421" cy="530042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924730" y="1487837"/>
            <a:ext cx="4220707" cy="3416320"/>
          </a:xfrm>
          <a:prstGeom prst="rect">
            <a:avLst/>
          </a:prstGeom>
        </p:spPr>
        <p:txBody>
          <a:bodyPr wrap="square">
            <a:spAutoFit/>
          </a:bodyPr>
          <a:lstStyle/>
          <a:p>
            <a:r>
              <a:rPr lang="x-none" altLang="x-none" b="1" dirty="0" smtClean="0">
                <a:latin typeface="Arial" charset="0"/>
              </a:rPr>
              <a:t>A </a:t>
            </a:r>
            <a:r>
              <a:rPr lang="x-none" altLang="x-none" b="1" dirty="0">
                <a:latin typeface="Arial" charset="0"/>
              </a:rPr>
              <a:t>maximum likelihood phyologenetic tree was constructed with ZIKV genomes from Brazil to demonstrate that the consensus sequence of ZIKV strain Rio-U1/2016 remained unchanged during acute infection of a male (RDf13) and pregnant female (EC36) rhesus macaque and vertical transmission the dam (EC36) to her fetus (LV49, deceased at time of delivery).</a:t>
            </a:r>
            <a:r>
              <a:rPr lang="x-none" altLang="x-none" dirty="0">
                <a:latin typeface="Arial" charset="0"/>
              </a:rPr>
              <a:t/>
            </a:r>
            <a:br>
              <a:rPr lang="x-none" altLang="x-none" dirty="0">
                <a:latin typeface="Arial" charset="0"/>
              </a:rPr>
            </a:br>
            <a:endParaRPr lang="en-US" dirty="0"/>
          </a:p>
        </p:txBody>
      </p:sp>
    </p:spTree>
    <p:extLst>
      <p:ext uri="{BB962C8B-B14F-4D97-AF65-F5344CB8AC3E}">
        <p14:creationId xmlns:p14="http://schemas.microsoft.com/office/powerpoint/2010/main" val="92063681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H="1">
            <a:off x="800101" y="207475"/>
            <a:ext cx="2401614" cy="654378"/>
          </a:xfrm>
        </p:spPr>
        <p:txBody>
          <a:bodyPr/>
          <a:lstStyle/>
          <a:p>
            <a:pPr algn="ctr"/>
            <a:r>
              <a:rPr lang="en-US" dirty="0" smtClean="0"/>
              <a:t>Summary</a:t>
            </a:r>
            <a:endParaRPr lang="en-US" dirty="0"/>
          </a:p>
        </p:txBody>
      </p:sp>
      <p:sp>
        <p:nvSpPr>
          <p:cNvPr id="3" name="Content Placeholder 2"/>
          <p:cNvSpPr>
            <a:spLocks noGrp="1"/>
          </p:cNvSpPr>
          <p:nvPr>
            <p:ph idx="1"/>
          </p:nvPr>
        </p:nvSpPr>
        <p:spPr>
          <a:xfrm>
            <a:off x="965200" y="1270000"/>
            <a:ext cx="10261600" cy="5148385"/>
          </a:xfrm>
        </p:spPr>
        <p:txBody>
          <a:bodyPr>
            <a:normAutofit/>
          </a:bodyPr>
          <a:lstStyle/>
          <a:p>
            <a:r>
              <a:rPr lang="en-US" dirty="0" smtClean="0"/>
              <a:t>Four </a:t>
            </a:r>
            <a:r>
              <a:rPr lang="en-US" dirty="0"/>
              <a:t>first trimester pregnant animals challenged with our highly pathogenic Rio-1 primary ZIKV isolate, three showed viral replication in the sera of the dam</a:t>
            </a:r>
            <a:r>
              <a:rPr lang="en-US" dirty="0" smtClean="0"/>
              <a:t>.</a:t>
            </a:r>
          </a:p>
          <a:p>
            <a:r>
              <a:rPr lang="en-US" u="sng" dirty="0" smtClean="0"/>
              <a:t>Of </a:t>
            </a:r>
            <a:r>
              <a:rPr lang="en-US" u="sng" dirty="0"/>
              <a:t>the three </a:t>
            </a:r>
            <a:r>
              <a:rPr lang="en-US" dirty="0"/>
              <a:t>first trimester dams infected with ZIKV, one fetus is still </a:t>
            </a:r>
            <a:r>
              <a:rPr lang="en-US" i="1" dirty="0"/>
              <a:t>in utero </a:t>
            </a:r>
            <a:r>
              <a:rPr lang="en-US" dirty="0"/>
              <a:t>and </a:t>
            </a:r>
            <a:r>
              <a:rPr lang="en-US" u="sng" dirty="0"/>
              <a:t>TWO </a:t>
            </a:r>
            <a:r>
              <a:rPr lang="en-US" dirty="0" smtClean="0"/>
              <a:t>dams </a:t>
            </a:r>
            <a:r>
              <a:rPr lang="en-US" dirty="0"/>
              <a:t>have </a:t>
            </a:r>
            <a:r>
              <a:rPr lang="en-US" b="1" dirty="0"/>
              <a:t>lost their </a:t>
            </a:r>
            <a:r>
              <a:rPr lang="en-US" b="1" dirty="0" smtClean="0"/>
              <a:t>fetuses</a:t>
            </a:r>
            <a:r>
              <a:rPr lang="en-US" dirty="0" smtClean="0"/>
              <a:t>.</a:t>
            </a:r>
          </a:p>
          <a:p>
            <a:r>
              <a:rPr lang="en-US" dirty="0" smtClean="0"/>
              <a:t>Sequences of </a:t>
            </a:r>
            <a:r>
              <a:rPr lang="en-US" dirty="0"/>
              <a:t>our primary isolate stock, the dam’s replicating virus and the virus found in the fetus that died </a:t>
            </a:r>
            <a:r>
              <a:rPr lang="en-US" i="1" dirty="0"/>
              <a:t>in </a:t>
            </a:r>
            <a:r>
              <a:rPr lang="en-US" i="1" dirty="0" smtClean="0"/>
              <a:t>utero </a:t>
            </a:r>
            <a:r>
              <a:rPr lang="en-US" dirty="0" smtClean="0"/>
              <a:t>appeared </a:t>
            </a:r>
            <a:r>
              <a:rPr lang="en-US" dirty="0"/>
              <a:t>to be identical. This suggests that the virus does not need to change to cause fetal demise</a:t>
            </a:r>
            <a:r>
              <a:rPr lang="en-US" dirty="0" smtClean="0"/>
              <a:t>.</a:t>
            </a:r>
          </a:p>
          <a:p>
            <a:r>
              <a:rPr lang="en-US" dirty="0"/>
              <a:t>KP21 resisted infection-we are investigating</a:t>
            </a:r>
            <a:r>
              <a:rPr lang="en-US" dirty="0" smtClean="0"/>
              <a:t>.</a:t>
            </a:r>
          </a:p>
          <a:p>
            <a:r>
              <a:rPr lang="en-US" dirty="0" smtClean="0"/>
              <a:t>Our </a:t>
            </a:r>
            <a:r>
              <a:rPr lang="en-US" dirty="0"/>
              <a:t>results from this macaque cohort study are very similar to those from the human study carried out in Rio de Janeiro where 42% of ZIKV-infected pregnant women experienced fetal complications (</a:t>
            </a:r>
            <a:r>
              <a:rPr lang="en-US" dirty="0" err="1"/>
              <a:t>Brasil</a:t>
            </a:r>
            <a:r>
              <a:rPr lang="en-US" dirty="0"/>
              <a:t> </a:t>
            </a:r>
            <a:r>
              <a:rPr lang="en-US" i="1" dirty="0"/>
              <a:t>et al., NEJM, </a:t>
            </a:r>
            <a:r>
              <a:rPr lang="en-US" dirty="0"/>
              <a:t>2016</a:t>
            </a:r>
            <a:r>
              <a:rPr lang="en-US" dirty="0" smtClean="0"/>
              <a:t>).</a:t>
            </a:r>
          </a:p>
        </p:txBody>
      </p:sp>
    </p:spTree>
    <p:extLst>
      <p:ext uri="{BB962C8B-B14F-4D97-AF65-F5344CB8AC3E}">
        <p14:creationId xmlns:p14="http://schemas.microsoft.com/office/powerpoint/2010/main" val="52328987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assaport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831" y="388049"/>
            <a:ext cx="1606514" cy="2060116"/>
          </a:xfrm>
          <a:prstGeom prst="rect">
            <a:avLst/>
          </a:prstGeom>
        </p:spPr>
      </p:pic>
      <p:pic>
        <p:nvPicPr>
          <p:cNvPr id="2" name="Picture 1"/>
          <p:cNvPicPr>
            <a:picLocks noChangeAspect="1"/>
          </p:cNvPicPr>
          <p:nvPr/>
        </p:nvPicPr>
        <p:blipFill>
          <a:blip r:embed="rId4">
            <a:alphaModFix amt="20000"/>
          </a:blip>
          <a:stretch>
            <a:fillRect/>
          </a:stretch>
        </p:blipFill>
        <p:spPr>
          <a:xfrm>
            <a:off x="7898629" y="1181100"/>
            <a:ext cx="4293371" cy="4343400"/>
          </a:xfrm>
          <a:prstGeom prst="rect">
            <a:avLst/>
          </a:prstGeom>
        </p:spPr>
      </p:pic>
      <p:sp>
        <p:nvSpPr>
          <p:cNvPr id="2052" name="Rectangle 2"/>
          <p:cNvSpPr>
            <a:spLocks noGrp="1" noChangeArrowheads="1"/>
          </p:cNvSpPr>
          <p:nvPr>
            <p:ph type="ctrTitle"/>
          </p:nvPr>
        </p:nvSpPr>
        <p:spPr>
          <a:xfrm>
            <a:off x="3114496" y="1047805"/>
            <a:ext cx="10139082" cy="1388091"/>
          </a:xfrm>
        </p:spPr>
        <p:txBody>
          <a:bodyPr>
            <a:noAutofit/>
          </a:bodyPr>
          <a:lstStyle/>
          <a:p>
            <a:pPr algn="l"/>
            <a:r>
              <a:rPr lang="en-US" sz="4400" i="1" dirty="0" smtClean="0">
                <a:solidFill>
                  <a:srgbClr val="000000"/>
                </a:solidFill>
                <a:latin typeface="55 Helvetica Roman" charset="0"/>
                <a:ea typeface="ＭＳ Ｐゴシック" charset="0"/>
                <a:cs typeface="ＭＳ Ｐゴシック" charset="0"/>
              </a:rPr>
              <a:t/>
            </a:r>
            <a:br>
              <a:rPr lang="en-US" sz="4400" i="1" dirty="0" smtClean="0">
                <a:solidFill>
                  <a:srgbClr val="000000"/>
                </a:solidFill>
                <a:latin typeface="55 Helvetica Roman" charset="0"/>
                <a:ea typeface="ＭＳ Ｐゴシック" charset="0"/>
                <a:cs typeface="ＭＳ Ｐゴシック" charset="0"/>
              </a:rPr>
            </a:br>
            <a:r>
              <a:rPr lang="en-US" sz="4400" i="1" dirty="0" smtClean="0">
                <a:solidFill>
                  <a:srgbClr val="000000"/>
                </a:solidFill>
                <a:latin typeface="55 Helvetica Roman" charset="0"/>
                <a:ea typeface="ＭＳ Ｐゴシック" charset="0"/>
                <a:cs typeface="ＭＳ Ｐゴシック" charset="0"/>
              </a:rPr>
              <a:t>Anti-ZIKV antibody therapies</a:t>
            </a:r>
            <a:endParaRPr lang="en-US" sz="4400" b="0" i="1" dirty="0">
              <a:solidFill>
                <a:srgbClr val="000000"/>
              </a:solidFill>
              <a:latin typeface="55 Helvetica Roman" charset="0"/>
              <a:ea typeface="ＭＳ Ｐゴシック" charset="0"/>
              <a:cs typeface="ＭＳ Ｐゴシック" charset="0"/>
            </a:endParaRPr>
          </a:p>
        </p:txBody>
      </p:sp>
      <p:sp>
        <p:nvSpPr>
          <p:cNvPr id="7" name="Rectangle 2"/>
          <p:cNvSpPr txBox="1">
            <a:spLocks noChangeArrowheads="1"/>
          </p:cNvSpPr>
          <p:nvPr/>
        </p:nvSpPr>
        <p:spPr bwMode="auto">
          <a:xfrm>
            <a:off x="233674" y="2554208"/>
            <a:ext cx="1955343" cy="48209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ctr" rtl="0" eaLnBrk="0" fontAlgn="base" hangingPunct="0">
              <a:spcBef>
                <a:spcPct val="0"/>
              </a:spcBef>
              <a:spcAft>
                <a:spcPct val="0"/>
              </a:spcAft>
              <a:defRPr lang="en-US" sz="2800" b="1">
                <a:solidFill>
                  <a:schemeClr val="tx2"/>
                </a:solidFill>
                <a:latin typeface="Arial"/>
                <a:ea typeface="+mj-ea"/>
                <a:cs typeface="Arial"/>
              </a:defRPr>
            </a:lvl1pPr>
            <a:lvl2pPr algn="l" rtl="0" eaLnBrk="0" fontAlgn="base" hangingPunct="0">
              <a:spcBef>
                <a:spcPct val="0"/>
              </a:spcBef>
              <a:spcAft>
                <a:spcPct val="0"/>
              </a:spcAft>
              <a:defRPr sz="2400" b="1">
                <a:solidFill>
                  <a:schemeClr val="tx2"/>
                </a:solidFill>
                <a:latin typeface="Verdana" pitchFamily="34" charset="0"/>
              </a:defRPr>
            </a:lvl2pPr>
            <a:lvl3pPr algn="l" rtl="0" eaLnBrk="0" fontAlgn="base" hangingPunct="0">
              <a:spcBef>
                <a:spcPct val="0"/>
              </a:spcBef>
              <a:spcAft>
                <a:spcPct val="0"/>
              </a:spcAft>
              <a:defRPr sz="2400" b="1">
                <a:solidFill>
                  <a:schemeClr val="tx2"/>
                </a:solidFill>
                <a:latin typeface="Verdana" pitchFamily="34" charset="0"/>
              </a:defRPr>
            </a:lvl3pPr>
            <a:lvl4pPr algn="l" rtl="0" eaLnBrk="0" fontAlgn="base" hangingPunct="0">
              <a:spcBef>
                <a:spcPct val="0"/>
              </a:spcBef>
              <a:spcAft>
                <a:spcPct val="0"/>
              </a:spcAft>
              <a:defRPr sz="2400" b="1">
                <a:solidFill>
                  <a:schemeClr val="tx2"/>
                </a:solidFill>
                <a:latin typeface="Verdana" pitchFamily="34" charset="0"/>
              </a:defRPr>
            </a:lvl4pPr>
            <a:lvl5pPr algn="l" rtl="0" eaLnBrk="0" fontAlgn="base" hangingPunct="0">
              <a:spcBef>
                <a:spcPct val="0"/>
              </a:spcBef>
              <a:spcAft>
                <a:spcPct val="0"/>
              </a:spcAft>
              <a:defRPr sz="2400" b="1">
                <a:solidFill>
                  <a:schemeClr val="tx2"/>
                </a:solidFill>
                <a:latin typeface="Verdana" pitchFamily="34" charset="0"/>
              </a:defRPr>
            </a:lvl5pPr>
            <a:lvl6pPr marL="457200" algn="l" rtl="0" fontAlgn="base">
              <a:spcBef>
                <a:spcPct val="0"/>
              </a:spcBef>
              <a:spcAft>
                <a:spcPct val="0"/>
              </a:spcAft>
              <a:defRPr sz="2400" b="1">
                <a:solidFill>
                  <a:schemeClr val="tx2"/>
                </a:solidFill>
                <a:latin typeface="Verdana" pitchFamily="34" charset="0"/>
              </a:defRPr>
            </a:lvl6pPr>
            <a:lvl7pPr marL="914400" algn="l" rtl="0" fontAlgn="base">
              <a:spcBef>
                <a:spcPct val="0"/>
              </a:spcBef>
              <a:spcAft>
                <a:spcPct val="0"/>
              </a:spcAft>
              <a:defRPr sz="2400" b="1">
                <a:solidFill>
                  <a:schemeClr val="tx2"/>
                </a:solidFill>
                <a:latin typeface="Verdana" pitchFamily="34" charset="0"/>
              </a:defRPr>
            </a:lvl7pPr>
            <a:lvl8pPr marL="1371600" algn="l" rtl="0" fontAlgn="base">
              <a:spcBef>
                <a:spcPct val="0"/>
              </a:spcBef>
              <a:spcAft>
                <a:spcPct val="0"/>
              </a:spcAft>
              <a:defRPr sz="2400" b="1">
                <a:solidFill>
                  <a:schemeClr val="tx2"/>
                </a:solidFill>
                <a:latin typeface="Verdana" pitchFamily="34" charset="0"/>
              </a:defRPr>
            </a:lvl8pPr>
            <a:lvl9pPr marL="1828800" algn="l" rtl="0" fontAlgn="base">
              <a:spcBef>
                <a:spcPct val="0"/>
              </a:spcBef>
              <a:spcAft>
                <a:spcPct val="0"/>
              </a:spcAft>
              <a:defRPr sz="2400" b="1">
                <a:solidFill>
                  <a:schemeClr val="tx2"/>
                </a:solidFill>
                <a:latin typeface="Verdana" pitchFamily="34" charset="0"/>
              </a:defRPr>
            </a:lvl9pPr>
          </a:lstStyle>
          <a:p>
            <a:pPr algn="l"/>
            <a:r>
              <a:rPr lang="en-US" sz="1600" b="0" dirty="0">
                <a:solidFill>
                  <a:srgbClr val="000000"/>
                </a:solidFill>
                <a:latin typeface="55 Helvetica Roman" charset="0"/>
                <a:ea typeface="ＭＳ Ｐゴシック" charset="0"/>
                <a:cs typeface="ＭＳ Ｐゴシック" charset="0"/>
              </a:rPr>
              <a:t>Diogo </a:t>
            </a:r>
            <a:r>
              <a:rPr lang="en-US" sz="1600" b="0" dirty="0" smtClean="0">
                <a:solidFill>
                  <a:srgbClr val="000000"/>
                </a:solidFill>
                <a:latin typeface="55 Helvetica Roman" charset="0"/>
                <a:ea typeface="ＭＳ Ｐゴシック" charset="0"/>
                <a:cs typeface="ＭＳ Ｐゴシック" charset="0"/>
              </a:rPr>
              <a:t>Magnani, PhD</a:t>
            </a:r>
          </a:p>
          <a:p>
            <a:pPr algn="l"/>
            <a:r>
              <a:rPr lang="en-US" sz="1600" b="0" dirty="0" smtClean="0">
                <a:solidFill>
                  <a:srgbClr val="000000"/>
                </a:solidFill>
                <a:latin typeface="55 Helvetica Roman" charset="0"/>
                <a:ea typeface="ＭＳ Ｐゴシック" charset="0"/>
                <a:cs typeface="ＭＳ Ｐゴシック" charset="0"/>
              </a:rPr>
              <a:t>Assistant Scientist</a:t>
            </a:r>
            <a:endParaRPr lang="en-US" sz="1600" b="0" dirty="0">
              <a:solidFill>
                <a:srgbClr val="000000"/>
              </a:solidFill>
              <a:latin typeface="55 Helvetica Roman" charset="0"/>
              <a:ea typeface="ＭＳ Ｐゴシック" charset="0"/>
              <a:cs typeface="ＭＳ Ｐゴシック" charset="0"/>
            </a:endParaRPr>
          </a:p>
        </p:txBody>
      </p:sp>
    </p:spTree>
    <p:extLst>
      <p:ext uri="{BB962C8B-B14F-4D97-AF65-F5344CB8AC3E}">
        <p14:creationId xmlns:p14="http://schemas.microsoft.com/office/powerpoint/2010/main" val="39154718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SMZAbs</a:t>
            </a:r>
            <a:r>
              <a:rPr lang="en-US" dirty="0" smtClean="0"/>
              <a:t> neutralize ZIKV at </a:t>
            </a:r>
            <a:r>
              <a:rPr lang="en-US" dirty="0" err="1" smtClean="0"/>
              <a:t>nanogram</a:t>
            </a:r>
            <a:r>
              <a:rPr lang="en-US" dirty="0" smtClean="0"/>
              <a:t> concentrations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52700" y="1445419"/>
            <a:ext cx="7086600" cy="4432300"/>
          </a:xfrm>
        </p:spPr>
      </p:pic>
      <p:sp>
        <p:nvSpPr>
          <p:cNvPr id="5" name="TextBox 4"/>
          <p:cNvSpPr txBox="1"/>
          <p:nvPr/>
        </p:nvSpPr>
        <p:spPr>
          <a:xfrm>
            <a:off x="8280856" y="6363977"/>
            <a:ext cx="3853876" cy="369332"/>
          </a:xfrm>
          <a:prstGeom prst="rect">
            <a:avLst/>
          </a:prstGeom>
          <a:noFill/>
        </p:spPr>
        <p:txBody>
          <a:bodyPr wrap="none" rtlCol="0">
            <a:spAutoFit/>
          </a:bodyPr>
          <a:lstStyle/>
          <a:p>
            <a:r>
              <a:rPr lang="en-US" i="1" dirty="0" smtClean="0"/>
              <a:t>Thomas Rogers (manuscript submitted)</a:t>
            </a:r>
            <a:endParaRPr lang="en-US" i="1" dirty="0"/>
          </a:p>
        </p:txBody>
      </p:sp>
    </p:spTree>
    <p:extLst>
      <p:ext uri="{BB962C8B-B14F-4D97-AF65-F5344CB8AC3E}">
        <p14:creationId xmlns:p14="http://schemas.microsoft.com/office/powerpoint/2010/main" val="98742827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642" y="207475"/>
            <a:ext cx="10023285" cy="654378"/>
          </a:xfrm>
        </p:spPr>
        <p:txBody>
          <a:bodyPr>
            <a:normAutofit fontScale="90000"/>
          </a:bodyPr>
          <a:lstStyle/>
          <a:p>
            <a:r>
              <a:rPr lang="en-US" dirty="0" smtClean="0"/>
              <a:t>Can passively transferred </a:t>
            </a:r>
            <a:r>
              <a:rPr lang="en-US" dirty="0" err="1" smtClean="0"/>
              <a:t>SMZAbs</a:t>
            </a:r>
            <a:r>
              <a:rPr lang="en-US" dirty="0" smtClean="0"/>
              <a:t> prevent ZIKV infection?</a:t>
            </a:r>
            <a:endParaRPr lang="en-US" dirty="0"/>
          </a:p>
        </p:txBody>
      </p:sp>
      <p:pic>
        <p:nvPicPr>
          <p:cNvPr id="4" name="Content Placeholder 3" descr="../Data/SMZAbs%20Fig%202%20v2017.05.03.ai"/>
          <p:cNvPicPr>
            <a:picLocks noGrp="1"/>
          </p:cNvPicPr>
          <p:nvPr>
            <p:ph idx="1"/>
          </p:nvPr>
        </p:nvPicPr>
        <p:blipFill rotWithShape="1">
          <a:blip r:embed="rId2">
            <a:extLst>
              <a:ext uri="{28A0092B-C50C-407E-A947-70E740481C1C}">
                <a14:useLocalDpi xmlns:a14="http://schemas.microsoft.com/office/drawing/2010/main" val="0"/>
              </a:ext>
            </a:extLst>
          </a:blip>
          <a:srcRect l="4025" t="5307" r="59266" b="73763"/>
          <a:stretch/>
        </p:blipFill>
        <p:spPr bwMode="auto">
          <a:xfrm>
            <a:off x="769406" y="2272145"/>
            <a:ext cx="3567067" cy="2632008"/>
          </a:xfrm>
          <a:prstGeom prst="rect">
            <a:avLst/>
          </a:prstGeom>
          <a:noFill/>
          <a:ln>
            <a:noFill/>
          </a:ln>
        </p:spPr>
      </p:pic>
      <p:pic>
        <p:nvPicPr>
          <p:cNvPr id="5" name="Content Placeholder 3" descr="../Data/SMZAbs%20Fig%202%20v2017.05.03.ai"/>
          <p:cNvPicPr>
            <a:picLocks/>
          </p:cNvPicPr>
          <p:nvPr/>
        </p:nvPicPr>
        <p:blipFill rotWithShape="1">
          <a:blip r:embed="rId2">
            <a:extLst>
              <a:ext uri="{28A0092B-C50C-407E-A947-70E740481C1C}">
                <a14:useLocalDpi xmlns:a14="http://schemas.microsoft.com/office/drawing/2010/main" val="0"/>
              </a:ext>
            </a:extLst>
          </a:blip>
          <a:srcRect l="38672" t="1342" r="507" b="72660"/>
          <a:stretch/>
        </p:blipFill>
        <p:spPr bwMode="auto">
          <a:xfrm>
            <a:off x="4453161" y="1593273"/>
            <a:ext cx="7087810" cy="3920836"/>
          </a:xfrm>
          <a:prstGeom prst="rect">
            <a:avLst/>
          </a:prstGeom>
          <a:noFill/>
          <a:ln>
            <a:noFill/>
          </a:ln>
        </p:spPr>
      </p:pic>
    </p:spTree>
    <p:extLst>
      <p:ext uri="{BB962C8B-B14F-4D97-AF65-F5344CB8AC3E}">
        <p14:creationId xmlns:p14="http://schemas.microsoft.com/office/powerpoint/2010/main" val="210086074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642" y="207475"/>
            <a:ext cx="10023285" cy="654378"/>
          </a:xfrm>
        </p:spPr>
        <p:txBody>
          <a:bodyPr>
            <a:normAutofit fontScale="90000"/>
          </a:bodyPr>
          <a:lstStyle/>
          <a:p>
            <a:r>
              <a:rPr lang="en-US" dirty="0" smtClean="0"/>
              <a:t>Can passively transferred </a:t>
            </a:r>
            <a:r>
              <a:rPr lang="en-US" dirty="0" err="1" smtClean="0"/>
              <a:t>SMZAbs</a:t>
            </a:r>
            <a:r>
              <a:rPr lang="en-US" dirty="0" smtClean="0"/>
              <a:t> prevent ZIKV infection?</a:t>
            </a:r>
            <a:endParaRPr lang="en-US" dirty="0"/>
          </a:p>
        </p:txBody>
      </p:sp>
      <p:pic>
        <p:nvPicPr>
          <p:cNvPr id="5" name="Content Placeholder 3" descr="../Data/SMZAbs%20Fig%202%20v2017.05.03.ai"/>
          <p:cNvPicPr>
            <a:picLocks/>
          </p:cNvPicPr>
          <p:nvPr/>
        </p:nvPicPr>
        <p:blipFill rotWithShape="1">
          <a:blip r:embed="rId2">
            <a:extLst>
              <a:ext uri="{28A0092B-C50C-407E-A947-70E740481C1C}">
                <a14:useLocalDpi xmlns:a14="http://schemas.microsoft.com/office/drawing/2010/main" val="0"/>
              </a:ext>
            </a:extLst>
          </a:blip>
          <a:srcRect l="2837" t="68221" r="51986" b="4954"/>
          <a:stretch/>
        </p:blipFill>
        <p:spPr bwMode="auto">
          <a:xfrm>
            <a:off x="6037648" y="2128868"/>
            <a:ext cx="5409140" cy="4156496"/>
          </a:xfrm>
          <a:prstGeom prst="rect">
            <a:avLst/>
          </a:prstGeom>
          <a:noFill/>
          <a:ln>
            <a:noFill/>
          </a:ln>
        </p:spPr>
      </p:pic>
      <p:pic>
        <p:nvPicPr>
          <p:cNvPr id="6" name="Picture 5"/>
          <p:cNvPicPr>
            <a:picLocks noChangeAspect="1"/>
          </p:cNvPicPr>
          <p:nvPr/>
        </p:nvPicPr>
        <p:blipFill>
          <a:blip r:embed="rId3"/>
          <a:stretch>
            <a:fillRect/>
          </a:stretch>
        </p:blipFill>
        <p:spPr>
          <a:xfrm>
            <a:off x="415636" y="2058664"/>
            <a:ext cx="5405756" cy="3981918"/>
          </a:xfrm>
          <a:prstGeom prst="rect">
            <a:avLst/>
          </a:prstGeom>
        </p:spPr>
      </p:pic>
      <p:sp>
        <p:nvSpPr>
          <p:cNvPr id="7" name="TextBox 6"/>
          <p:cNvSpPr txBox="1"/>
          <p:nvPr/>
        </p:nvSpPr>
        <p:spPr>
          <a:xfrm>
            <a:off x="1576333" y="1453026"/>
            <a:ext cx="2902125" cy="646331"/>
          </a:xfrm>
          <a:prstGeom prst="rect">
            <a:avLst/>
          </a:prstGeom>
          <a:noFill/>
        </p:spPr>
        <p:txBody>
          <a:bodyPr wrap="square" rtlCol="0">
            <a:spAutoFit/>
          </a:bodyPr>
          <a:lstStyle/>
          <a:p>
            <a:pPr algn="ctr"/>
            <a:r>
              <a:rPr lang="en-US" b="1" dirty="0" smtClean="0"/>
              <a:t>Antibody concentrations in serum</a:t>
            </a:r>
            <a:endParaRPr lang="en-US" b="1" dirty="0"/>
          </a:p>
        </p:txBody>
      </p:sp>
      <p:sp>
        <p:nvSpPr>
          <p:cNvPr id="8" name="TextBox 7"/>
          <p:cNvSpPr txBox="1"/>
          <p:nvPr/>
        </p:nvSpPr>
        <p:spPr>
          <a:xfrm>
            <a:off x="6982089" y="1412333"/>
            <a:ext cx="3858089" cy="646331"/>
          </a:xfrm>
          <a:prstGeom prst="rect">
            <a:avLst/>
          </a:prstGeom>
          <a:noFill/>
        </p:spPr>
        <p:txBody>
          <a:bodyPr wrap="square" rtlCol="0">
            <a:spAutoFit/>
          </a:bodyPr>
          <a:lstStyle/>
          <a:p>
            <a:pPr algn="ctr"/>
            <a:r>
              <a:rPr lang="en-US" b="1" dirty="0" smtClean="0"/>
              <a:t>ZIKV-neutralizing activity in serum at day of challenge</a:t>
            </a:r>
            <a:endParaRPr lang="en-US" b="1" dirty="0"/>
          </a:p>
        </p:txBody>
      </p:sp>
    </p:spTree>
    <p:extLst>
      <p:ext uri="{BB962C8B-B14F-4D97-AF65-F5344CB8AC3E}">
        <p14:creationId xmlns:p14="http://schemas.microsoft.com/office/powerpoint/2010/main" val="24048446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Viral loads post ZIKV Rio U-1 / 2016 challenge</a:t>
            </a:r>
            <a:endParaRPr lang="en-US" dirty="0"/>
          </a:p>
        </p:txBody>
      </p:sp>
      <p:pic>
        <p:nvPicPr>
          <p:cNvPr id="4" name="Content Placeholder 3" descr="../Data/SMZAbs%20Fig%203%20v2017.04.28.ai"/>
          <p:cNvPicPr>
            <a:picLocks noGrp="1"/>
          </p:cNvPicPr>
          <p:nvPr>
            <p:ph idx="1"/>
          </p:nvPr>
        </p:nvPicPr>
        <p:blipFill rotWithShape="1">
          <a:blip r:embed="rId2">
            <a:extLst>
              <a:ext uri="{28A0092B-C50C-407E-A947-70E740481C1C}">
                <a14:useLocalDpi xmlns:a14="http://schemas.microsoft.com/office/drawing/2010/main" val="0"/>
              </a:ext>
            </a:extLst>
          </a:blip>
          <a:srcRect t="6610" b="47158"/>
          <a:stretch/>
        </p:blipFill>
        <p:spPr bwMode="auto">
          <a:xfrm>
            <a:off x="1367594" y="1136073"/>
            <a:ext cx="9563643" cy="572192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824682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140" y="130010"/>
            <a:ext cx="11545201" cy="1466315"/>
          </a:xfrm>
          <a:solidFill>
            <a:schemeClr val="bg1"/>
          </a:solidFill>
        </p:spPr>
        <p:txBody>
          <a:bodyPr>
            <a:normAutofit/>
          </a:bodyPr>
          <a:lstStyle/>
          <a:p>
            <a:r>
              <a:rPr lang="en-US" dirty="0" smtClean="0"/>
              <a:t>Rhesus humoral responses (IgG) against ZIKV only developed in the control group animals</a:t>
            </a:r>
            <a:endParaRPr lang="en-US" dirty="0"/>
          </a:p>
        </p:txBody>
      </p:sp>
      <p:sp>
        <p:nvSpPr>
          <p:cNvPr id="4"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5" name="Picture 5" descr="../../../../SMZAbs%20Fig%20S6%20v2017.05.02.png"/>
          <p:cNvPicPr>
            <a:picLocks noChangeAspect="1" noChangeArrowheads="1"/>
          </p:cNvPicPr>
          <p:nvPr/>
        </p:nvPicPr>
        <p:blipFill rotWithShape="1">
          <a:blip r:embed="rId2">
            <a:extLst>
              <a:ext uri="{28A0092B-C50C-407E-A947-70E740481C1C}">
                <a14:useLocalDpi xmlns:a14="http://schemas.microsoft.com/office/drawing/2010/main" val="0"/>
              </a:ext>
            </a:extLst>
          </a:blip>
          <a:srcRect t="56983" r="57275"/>
          <a:stretch/>
        </p:blipFill>
        <p:spPr bwMode="auto">
          <a:xfrm>
            <a:off x="588959" y="1596326"/>
            <a:ext cx="7416516" cy="438785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0" y="39497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5" descr="../../../../SMZAbs%20Fig%20S6%20v2017.05.02.png"/>
          <p:cNvPicPr>
            <a:picLocks noChangeAspect="1" noChangeArrowheads="1"/>
          </p:cNvPicPr>
          <p:nvPr/>
        </p:nvPicPr>
        <p:blipFill rotWithShape="1">
          <a:blip r:embed="rId2">
            <a:extLst>
              <a:ext uri="{28A0092B-C50C-407E-A947-70E740481C1C}">
                <a14:useLocalDpi xmlns:a14="http://schemas.microsoft.com/office/drawing/2010/main" val="0"/>
              </a:ext>
            </a:extLst>
          </a:blip>
          <a:srcRect l="83949" t="36516" b="39444"/>
          <a:stretch/>
        </p:blipFill>
        <p:spPr bwMode="auto">
          <a:xfrm>
            <a:off x="8366134" y="2017452"/>
            <a:ext cx="3465207" cy="3049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00441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643" y="207475"/>
            <a:ext cx="3818758" cy="4085556"/>
          </a:xfrm>
          <a:solidFill>
            <a:schemeClr val="bg1"/>
          </a:solidFill>
        </p:spPr>
        <p:txBody>
          <a:bodyPr/>
          <a:lstStyle/>
          <a:p>
            <a:r>
              <a:rPr lang="en-US" dirty="0" smtClean="0"/>
              <a:t>How long will the protection last?</a:t>
            </a:r>
            <a:endParaRPr lang="en-US" dirty="0"/>
          </a:p>
        </p:txBody>
      </p:sp>
      <p:pic>
        <p:nvPicPr>
          <p:cNvPr id="4" name="Picture 3"/>
          <p:cNvPicPr>
            <a:picLocks noChangeAspect="1"/>
          </p:cNvPicPr>
          <p:nvPr/>
        </p:nvPicPr>
        <p:blipFill>
          <a:blip r:embed="rId2"/>
          <a:stretch>
            <a:fillRect/>
          </a:stretch>
        </p:blipFill>
        <p:spPr>
          <a:xfrm>
            <a:off x="4089400" y="285750"/>
            <a:ext cx="8102600" cy="6286500"/>
          </a:xfrm>
          <a:prstGeom prst="rect">
            <a:avLst/>
          </a:prstGeom>
        </p:spPr>
      </p:pic>
    </p:spTree>
    <p:extLst>
      <p:ext uri="{BB962C8B-B14F-4D97-AF65-F5344CB8AC3E}">
        <p14:creationId xmlns:p14="http://schemas.microsoft.com/office/powerpoint/2010/main" val="146382466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643" y="207475"/>
            <a:ext cx="3052270" cy="3295142"/>
          </a:xfrm>
          <a:solidFill>
            <a:schemeClr val="bg1"/>
          </a:solidFill>
        </p:spPr>
        <p:txBody>
          <a:bodyPr>
            <a:normAutofit/>
          </a:bodyPr>
          <a:lstStyle/>
          <a:p>
            <a:r>
              <a:rPr lang="en-US" dirty="0" smtClean="0"/>
              <a:t>Re-challenge with 10,000 </a:t>
            </a:r>
            <a:r>
              <a:rPr lang="en-US" dirty="0" err="1" smtClean="0"/>
              <a:t>pfu</a:t>
            </a:r>
            <a:r>
              <a:rPr lang="en-US" dirty="0" smtClean="0"/>
              <a:t> of the ZIKV Paraiba strain</a:t>
            </a:r>
            <a:endParaRPr lang="en-US" dirty="0"/>
          </a:p>
        </p:txBody>
      </p:sp>
      <p:pic>
        <p:nvPicPr>
          <p:cNvPr id="4" name="Content Placeholder 3"/>
          <p:cNvPicPr>
            <a:picLocks noGrp="1" noChangeAspect="1"/>
          </p:cNvPicPr>
          <p:nvPr>
            <p:ph idx="1"/>
          </p:nvPr>
        </p:nvPicPr>
        <p:blipFill>
          <a:blip r:embed="rId2"/>
          <a:stretch>
            <a:fillRect/>
          </a:stretch>
        </p:blipFill>
        <p:spPr>
          <a:xfrm>
            <a:off x="3322912" y="207475"/>
            <a:ext cx="8316316" cy="6309344"/>
          </a:xfrm>
          <a:prstGeom prst="rect">
            <a:avLst/>
          </a:prstGeom>
        </p:spPr>
      </p:pic>
    </p:spTree>
    <p:extLst>
      <p:ext uri="{BB962C8B-B14F-4D97-AF65-F5344CB8AC3E}">
        <p14:creationId xmlns:p14="http://schemas.microsoft.com/office/powerpoint/2010/main" val="92855185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H="1">
            <a:off x="800101" y="207475"/>
            <a:ext cx="2401614" cy="654378"/>
          </a:xfrm>
        </p:spPr>
        <p:txBody>
          <a:bodyPr/>
          <a:lstStyle/>
          <a:p>
            <a:pPr algn="ctr"/>
            <a:r>
              <a:rPr lang="en-US" dirty="0" smtClean="0"/>
              <a:t>Summary</a:t>
            </a:r>
            <a:endParaRPr lang="en-US" dirty="0"/>
          </a:p>
        </p:txBody>
      </p:sp>
      <p:sp>
        <p:nvSpPr>
          <p:cNvPr id="3" name="Content Placeholder 2"/>
          <p:cNvSpPr>
            <a:spLocks noGrp="1"/>
          </p:cNvSpPr>
          <p:nvPr>
            <p:ph idx="1"/>
          </p:nvPr>
        </p:nvSpPr>
        <p:spPr>
          <a:xfrm>
            <a:off x="965200" y="1270000"/>
            <a:ext cx="10261600" cy="5148385"/>
          </a:xfrm>
        </p:spPr>
        <p:txBody>
          <a:bodyPr>
            <a:normAutofit/>
          </a:bodyPr>
          <a:lstStyle/>
          <a:p>
            <a:r>
              <a:rPr lang="en-US" dirty="0" smtClean="0"/>
              <a:t>We treated </a:t>
            </a:r>
            <a:r>
              <a:rPr lang="en-US" dirty="0"/>
              <a:t>four macaques with a cocktail of three potent nmAbs and then challenged them with ZIKV one day </a:t>
            </a:r>
            <a:r>
              <a:rPr lang="en-US" dirty="0" smtClean="0"/>
              <a:t>later.</a:t>
            </a:r>
          </a:p>
          <a:p>
            <a:r>
              <a:rPr lang="en-US" dirty="0" smtClean="0"/>
              <a:t>All </a:t>
            </a:r>
            <a:r>
              <a:rPr lang="en-US" dirty="0"/>
              <a:t>four animals showed no sign of ZIKV in their sera as measured by plaque assay or RT-PCR. By contrast, the four control animals treated with an irrelevant isotype control had normal levels of ZIKV replication. </a:t>
            </a:r>
            <a:endParaRPr lang="en-US" dirty="0" smtClean="0"/>
          </a:p>
          <a:p>
            <a:r>
              <a:rPr lang="en-US" dirty="0" smtClean="0"/>
              <a:t>The </a:t>
            </a:r>
            <a:r>
              <a:rPr lang="en-US" dirty="0"/>
              <a:t>nmAb-treated macaques did not mount an antibody response against either NS1 or whole ZIKV, suggesting that </a:t>
            </a:r>
            <a:r>
              <a:rPr lang="en-US" dirty="0" smtClean="0"/>
              <a:t>the </a:t>
            </a:r>
            <a:r>
              <a:rPr lang="en-US" dirty="0" err="1" smtClean="0"/>
              <a:t>nmAb</a:t>
            </a:r>
            <a:r>
              <a:rPr lang="en-US" dirty="0" smtClean="0"/>
              <a:t> cocktail conferred sterile protection.</a:t>
            </a:r>
          </a:p>
          <a:p>
            <a:r>
              <a:rPr lang="en-US" dirty="0"/>
              <a:t>We re-challenge with </a:t>
            </a:r>
            <a:r>
              <a:rPr lang="en-US" dirty="0" smtClean="0"/>
              <a:t>a higher ZIKV dose (10,000 </a:t>
            </a:r>
            <a:r>
              <a:rPr lang="en-US" dirty="0" err="1" smtClean="0"/>
              <a:t>pfu</a:t>
            </a:r>
            <a:r>
              <a:rPr lang="en-US" dirty="0" smtClean="0"/>
              <a:t> Paraiba strain) at day 53 post antibody administration, and the animals remain uninfected.</a:t>
            </a:r>
            <a:endParaRPr lang="en-US" dirty="0"/>
          </a:p>
        </p:txBody>
      </p:sp>
    </p:spTree>
    <p:extLst>
      <p:ext uri="{BB962C8B-B14F-4D97-AF65-F5344CB8AC3E}">
        <p14:creationId xmlns:p14="http://schemas.microsoft.com/office/powerpoint/2010/main" val="40729700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107651"/>
            <a:ext cx="4454576" cy="750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Rectangle 5"/>
          <p:cNvSpPr/>
          <p:nvPr/>
        </p:nvSpPr>
        <p:spPr>
          <a:xfrm>
            <a:off x="123986" y="154960"/>
            <a:ext cx="2593980" cy="400110"/>
          </a:xfrm>
          <a:prstGeom prst="rect">
            <a:avLst/>
          </a:prstGeom>
        </p:spPr>
        <p:txBody>
          <a:bodyPr wrap="none">
            <a:spAutoFit/>
          </a:bodyPr>
          <a:lstStyle/>
          <a:p>
            <a:r>
              <a:rPr lang="en-US" sz="2000" b="1" dirty="0" smtClean="0">
                <a:latin typeface="Helvetica" charset="0"/>
                <a:ea typeface="Helvetica" charset="0"/>
                <a:cs typeface="Helvetica" charset="0"/>
              </a:rPr>
              <a:t>Acknowledgements</a:t>
            </a:r>
            <a:endParaRPr lang="en-US" sz="2800" b="1" dirty="0">
              <a:latin typeface="Helvetica" charset="0"/>
              <a:ea typeface="Helvetica" charset="0"/>
              <a:cs typeface="Helvetica" charset="0"/>
            </a:endParaRPr>
          </a:p>
        </p:txBody>
      </p:sp>
      <p:pic>
        <p:nvPicPr>
          <p:cNvPr id="4" name="Picture 3"/>
          <p:cNvPicPr>
            <a:picLocks noChangeAspect="1"/>
          </p:cNvPicPr>
          <p:nvPr/>
        </p:nvPicPr>
        <p:blipFill>
          <a:blip r:embed="rId2"/>
          <a:stretch>
            <a:fillRect/>
          </a:stretch>
        </p:blipFill>
        <p:spPr>
          <a:xfrm>
            <a:off x="-19679281" y="979445"/>
            <a:ext cx="9144000" cy="6705600"/>
          </a:xfrm>
          <a:prstGeom prst="rect">
            <a:avLst/>
          </a:prstGeom>
        </p:spPr>
      </p:pic>
      <p:pic>
        <p:nvPicPr>
          <p:cNvPr id="15" name="Picture 14" descr="Description: https://www.citiprogram.org/citidocuments/cme/CME_LOGO.jpg"/>
          <p:cNvPicPr/>
          <p:nvPr/>
        </p:nvPicPr>
        <p:blipFill>
          <a:blip r:embed="rId3">
            <a:extLst>
              <a:ext uri="{28A0092B-C50C-407E-A947-70E740481C1C}">
                <a14:useLocalDpi xmlns:a14="http://schemas.microsoft.com/office/drawing/2010/main" val="0"/>
              </a:ext>
            </a:extLst>
          </a:blip>
          <a:srcRect/>
          <a:stretch>
            <a:fillRect/>
          </a:stretch>
        </p:blipFill>
        <p:spPr bwMode="auto">
          <a:xfrm>
            <a:off x="6320602" y="5942156"/>
            <a:ext cx="3064839" cy="725185"/>
          </a:xfrm>
          <a:prstGeom prst="rect">
            <a:avLst/>
          </a:prstGeom>
          <a:noFill/>
          <a:ln>
            <a:noFill/>
          </a:ln>
        </p:spPr>
      </p:pic>
      <p:pic>
        <p:nvPicPr>
          <p:cNvPr id="18" name="Picture 17"/>
          <p:cNvPicPr>
            <a:picLocks noChangeAspect="1"/>
          </p:cNvPicPr>
          <p:nvPr/>
        </p:nvPicPr>
        <p:blipFill>
          <a:blip r:embed="rId4"/>
          <a:stretch>
            <a:fillRect/>
          </a:stretch>
        </p:blipFill>
        <p:spPr>
          <a:xfrm>
            <a:off x="2290960" y="5977649"/>
            <a:ext cx="3137648" cy="654200"/>
          </a:xfrm>
          <a:prstGeom prst="rect">
            <a:avLst/>
          </a:prstGeom>
        </p:spPr>
      </p:pic>
      <p:sp>
        <p:nvSpPr>
          <p:cNvPr id="2" name="Rectangle 1"/>
          <p:cNvSpPr/>
          <p:nvPr/>
        </p:nvSpPr>
        <p:spPr>
          <a:xfrm>
            <a:off x="419396" y="1790162"/>
            <a:ext cx="2075167" cy="2585323"/>
          </a:xfrm>
          <a:prstGeom prst="rect">
            <a:avLst/>
          </a:prstGeom>
          <a:solidFill>
            <a:schemeClr val="bg1"/>
          </a:solidFill>
        </p:spPr>
        <p:txBody>
          <a:bodyPr wrap="square">
            <a:spAutoFit/>
          </a:bodyPr>
          <a:lstStyle/>
          <a:p>
            <a:r>
              <a:rPr lang="en-US" b="1" dirty="0">
                <a:solidFill>
                  <a:srgbClr val="000000"/>
                </a:solidFill>
                <a:latin typeface="Helvetica" charset="0"/>
                <a:ea typeface="Helvetica" charset="0"/>
                <a:cs typeface="Helvetica" charset="0"/>
              </a:rPr>
              <a:t>Watkins </a:t>
            </a:r>
            <a:r>
              <a:rPr lang="en-US" b="1" dirty="0" smtClean="0">
                <a:solidFill>
                  <a:srgbClr val="000000"/>
                </a:solidFill>
                <a:latin typeface="Helvetica" charset="0"/>
                <a:ea typeface="Helvetica" charset="0"/>
                <a:cs typeface="Helvetica" charset="0"/>
              </a:rPr>
              <a:t>lab</a:t>
            </a:r>
          </a:p>
          <a:p>
            <a:r>
              <a:rPr lang="en-US" b="1" dirty="0" smtClean="0">
                <a:solidFill>
                  <a:srgbClr val="000000"/>
                </a:solidFill>
                <a:latin typeface="Helvetica" charset="0"/>
                <a:ea typeface="Helvetica" charset="0"/>
                <a:cs typeface="Helvetica" charset="0"/>
              </a:rPr>
              <a:t> </a:t>
            </a:r>
            <a:endParaRPr lang="en-US" b="1" dirty="0">
              <a:solidFill>
                <a:srgbClr val="000000"/>
              </a:solidFill>
              <a:latin typeface="Helvetica" charset="0"/>
              <a:ea typeface="Helvetica" charset="0"/>
              <a:cs typeface="Helvetica" charset="0"/>
            </a:endParaRPr>
          </a:p>
          <a:p>
            <a:r>
              <a:rPr lang="en-US" b="1" dirty="0">
                <a:solidFill>
                  <a:srgbClr val="000000"/>
                </a:solidFill>
                <a:latin typeface="Helvetica" charset="0"/>
                <a:ea typeface="Helvetica" charset="0"/>
                <a:cs typeface="Helvetica" charset="0"/>
              </a:rPr>
              <a:t>Diogo Magnani</a:t>
            </a:r>
          </a:p>
          <a:p>
            <a:r>
              <a:rPr lang="en-US" b="1" dirty="0">
                <a:solidFill>
                  <a:srgbClr val="000000"/>
                </a:solidFill>
                <a:latin typeface="Helvetica" charset="0"/>
                <a:ea typeface="Helvetica" charset="0"/>
                <a:cs typeface="Helvetica" charset="0"/>
              </a:rPr>
              <a:t>Mike </a:t>
            </a:r>
            <a:r>
              <a:rPr lang="en-US" b="1" dirty="0" err="1">
                <a:solidFill>
                  <a:srgbClr val="000000"/>
                </a:solidFill>
                <a:latin typeface="Helvetica" charset="0"/>
                <a:ea typeface="Helvetica" charset="0"/>
                <a:cs typeface="Helvetica" charset="0"/>
              </a:rPr>
              <a:t>Ricciardi</a:t>
            </a:r>
            <a:endParaRPr lang="en-US" b="1" dirty="0">
              <a:solidFill>
                <a:srgbClr val="000000"/>
              </a:solidFill>
              <a:latin typeface="Helvetica" charset="0"/>
              <a:ea typeface="Helvetica" charset="0"/>
              <a:cs typeface="Helvetica" charset="0"/>
            </a:endParaRPr>
          </a:p>
          <a:p>
            <a:r>
              <a:rPr lang="en-US" dirty="0">
                <a:solidFill>
                  <a:srgbClr val="000000"/>
                </a:solidFill>
                <a:latin typeface="Helvetica" charset="0"/>
                <a:ea typeface="Helvetica" charset="0"/>
                <a:cs typeface="Helvetica" charset="0"/>
              </a:rPr>
              <a:t>Varian Bailey</a:t>
            </a:r>
          </a:p>
          <a:p>
            <a:r>
              <a:rPr lang="en-US" dirty="0" err="1">
                <a:solidFill>
                  <a:srgbClr val="000000"/>
                </a:solidFill>
                <a:latin typeface="Helvetica" charset="0"/>
                <a:ea typeface="Helvetica" charset="0"/>
                <a:cs typeface="Helvetica" charset="0"/>
              </a:rPr>
              <a:t>Nuria</a:t>
            </a:r>
            <a:r>
              <a:rPr lang="en-US" dirty="0">
                <a:solidFill>
                  <a:srgbClr val="000000"/>
                </a:solidFill>
                <a:latin typeface="Helvetica" charset="0"/>
                <a:ea typeface="Helvetica" charset="0"/>
                <a:cs typeface="Helvetica" charset="0"/>
              </a:rPr>
              <a:t> </a:t>
            </a:r>
            <a:r>
              <a:rPr lang="en-US" dirty="0" err="1">
                <a:solidFill>
                  <a:srgbClr val="000000"/>
                </a:solidFill>
                <a:latin typeface="Helvetica" charset="0"/>
                <a:ea typeface="Helvetica" charset="0"/>
                <a:cs typeface="Helvetica" charset="0"/>
              </a:rPr>
              <a:t>Pedreño</a:t>
            </a:r>
            <a:endParaRPr lang="en-US" dirty="0">
              <a:solidFill>
                <a:srgbClr val="000000"/>
              </a:solidFill>
              <a:latin typeface="Helvetica" charset="0"/>
              <a:ea typeface="Helvetica" charset="0"/>
              <a:cs typeface="Helvetica" charset="0"/>
            </a:endParaRPr>
          </a:p>
          <a:p>
            <a:pPr lvl="0"/>
            <a:r>
              <a:rPr lang="en-US" dirty="0">
                <a:solidFill>
                  <a:srgbClr val="000000"/>
                </a:solidFill>
                <a:latin typeface="Helvetica" charset="0"/>
                <a:ea typeface="Helvetica" charset="0"/>
                <a:cs typeface="Helvetica" charset="0"/>
              </a:rPr>
              <a:t>Lucas Gonzalez</a:t>
            </a:r>
          </a:p>
          <a:p>
            <a:pPr lvl="0"/>
            <a:r>
              <a:rPr lang="en-US" dirty="0">
                <a:solidFill>
                  <a:srgbClr val="000000"/>
                </a:solidFill>
                <a:latin typeface="Helvetica" charset="0"/>
                <a:ea typeface="Helvetica" charset="0"/>
                <a:cs typeface="Helvetica" charset="0"/>
              </a:rPr>
              <a:t>Martin </a:t>
            </a:r>
            <a:r>
              <a:rPr lang="en-US" dirty="0" err="1">
                <a:solidFill>
                  <a:srgbClr val="000000"/>
                </a:solidFill>
                <a:latin typeface="Helvetica" charset="0"/>
                <a:ea typeface="Helvetica" charset="0"/>
                <a:cs typeface="Helvetica" charset="0"/>
              </a:rPr>
              <a:t>Gutman</a:t>
            </a:r>
            <a:endParaRPr lang="en-US" dirty="0">
              <a:solidFill>
                <a:srgbClr val="000000"/>
              </a:solidFill>
              <a:latin typeface="Helvetica" charset="0"/>
              <a:ea typeface="Helvetica" charset="0"/>
              <a:cs typeface="Helvetica" charset="0"/>
            </a:endParaRPr>
          </a:p>
          <a:p>
            <a:endParaRPr lang="en-US" b="1" dirty="0">
              <a:solidFill>
                <a:srgbClr val="000000"/>
              </a:solidFill>
              <a:latin typeface="Helvetica" charset="0"/>
              <a:ea typeface="Helvetica" charset="0"/>
              <a:cs typeface="Helvetica" charset="0"/>
            </a:endParaRPr>
          </a:p>
        </p:txBody>
      </p:sp>
      <p:sp>
        <p:nvSpPr>
          <p:cNvPr id="7" name="Rectangle 6"/>
          <p:cNvSpPr/>
          <p:nvPr/>
        </p:nvSpPr>
        <p:spPr>
          <a:xfrm>
            <a:off x="135894" y="774230"/>
            <a:ext cx="11244708" cy="6664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6" name="Rectangle 16"/>
          <p:cNvSpPr>
            <a:spLocks noChangeArrowheads="1"/>
          </p:cNvSpPr>
          <p:nvPr/>
        </p:nvSpPr>
        <p:spPr bwMode="auto">
          <a:xfrm>
            <a:off x="8934849" y="355015"/>
            <a:ext cx="3257152" cy="5816977"/>
          </a:xfrm>
          <a:prstGeom prst="rect">
            <a:avLst/>
          </a:prstGeom>
          <a:solidFill>
            <a:schemeClr val="bg1"/>
          </a:solidFill>
          <a:ln>
            <a:noFill/>
          </a:ln>
          <a:extLst/>
        </p:spPr>
        <p:txBody>
          <a:bodyPr wrap="square">
            <a:spAutoFit/>
          </a:bodyPr>
          <a:lstStyle/>
          <a:p>
            <a:r>
              <a:rPr lang="en-US" sz="1400" b="1" dirty="0" smtClean="0">
                <a:solidFill>
                  <a:srgbClr val="000000"/>
                </a:solidFill>
                <a:latin typeface="Helvetica" charset="0"/>
                <a:ea typeface="Helvetica" charset="0"/>
                <a:cs typeface="Helvetica" charset="0"/>
              </a:rPr>
              <a:t>Scripps </a:t>
            </a:r>
          </a:p>
          <a:p>
            <a:r>
              <a:rPr lang="en-US" sz="1400" b="1" dirty="0" smtClean="0">
                <a:solidFill>
                  <a:srgbClr val="000000"/>
                </a:solidFill>
                <a:latin typeface="Helvetica" charset="0"/>
                <a:ea typeface="Helvetica" charset="0"/>
                <a:cs typeface="Helvetica" charset="0"/>
              </a:rPr>
              <a:t>Dennis Burton</a:t>
            </a:r>
          </a:p>
          <a:p>
            <a:r>
              <a:rPr lang="en-US" sz="1400" b="1" dirty="0" smtClean="0">
                <a:solidFill>
                  <a:srgbClr val="000000"/>
                </a:solidFill>
                <a:latin typeface="Helvetica" charset="0"/>
                <a:ea typeface="Helvetica" charset="0"/>
                <a:cs typeface="Helvetica" charset="0"/>
              </a:rPr>
              <a:t>Thomas Rogers</a:t>
            </a:r>
          </a:p>
          <a:p>
            <a:r>
              <a:rPr lang="en-US" sz="1400" b="1" dirty="0" smtClean="0">
                <a:solidFill>
                  <a:srgbClr val="000000"/>
                </a:solidFill>
                <a:latin typeface="Helvetica" charset="0"/>
                <a:ea typeface="Helvetica" charset="0"/>
                <a:cs typeface="Helvetica" charset="0"/>
              </a:rPr>
              <a:t>Kristian Anderson</a:t>
            </a:r>
            <a:endParaRPr lang="en-US" sz="1400" b="1" dirty="0" smtClean="0">
              <a:latin typeface="Helvetica" charset="0"/>
              <a:ea typeface="Helvetica" charset="0"/>
              <a:cs typeface="Helvetica" charset="0"/>
            </a:endParaRPr>
          </a:p>
          <a:p>
            <a:r>
              <a:rPr lang="en-US" sz="1400" b="1" dirty="0" smtClean="0">
                <a:solidFill>
                  <a:srgbClr val="000000"/>
                </a:solidFill>
                <a:latin typeface="Helvetica" charset="0"/>
                <a:ea typeface="Helvetica" charset="0"/>
                <a:cs typeface="Helvetica" charset="0"/>
              </a:rPr>
              <a:t>Nathan </a:t>
            </a:r>
            <a:r>
              <a:rPr lang="en-US" sz="1400" b="1" dirty="0" err="1" smtClean="0">
                <a:latin typeface="Helvetica" charset="0"/>
                <a:ea typeface="Helvetica" charset="0"/>
                <a:cs typeface="Helvetica" charset="0"/>
              </a:rPr>
              <a:t>Grubaugh</a:t>
            </a:r>
            <a:endParaRPr lang="en-US" sz="1400" b="1" dirty="0" smtClean="0">
              <a:latin typeface="Helvetica" charset="0"/>
              <a:ea typeface="Helvetica" charset="0"/>
              <a:cs typeface="Helvetica" charset="0"/>
            </a:endParaRPr>
          </a:p>
          <a:p>
            <a:endParaRPr lang="en-US" sz="1400" b="1" dirty="0" smtClean="0">
              <a:solidFill>
                <a:srgbClr val="000000"/>
              </a:solidFill>
              <a:latin typeface="Helvetica" charset="0"/>
              <a:ea typeface="Helvetica" charset="0"/>
              <a:cs typeface="Helvetica" charset="0"/>
            </a:endParaRPr>
          </a:p>
          <a:p>
            <a:r>
              <a:rPr lang="en-US" sz="1400" b="1" dirty="0" smtClean="0">
                <a:solidFill>
                  <a:srgbClr val="000000"/>
                </a:solidFill>
                <a:latin typeface="Helvetica" charset="0"/>
                <a:ea typeface="Helvetica" charset="0"/>
                <a:cs typeface="Helvetica" charset="0"/>
              </a:rPr>
              <a:t>Tulane</a:t>
            </a:r>
          </a:p>
          <a:p>
            <a:r>
              <a:rPr lang="en-US" sz="1400" b="1" dirty="0" smtClean="0">
                <a:solidFill>
                  <a:srgbClr val="000000"/>
                </a:solidFill>
                <a:latin typeface="Helvetica" charset="0"/>
                <a:ea typeface="Helvetica" charset="0"/>
                <a:cs typeface="Helvetica" charset="0"/>
              </a:rPr>
              <a:t>Antonito </a:t>
            </a:r>
            <a:r>
              <a:rPr lang="en-US" sz="1400" b="1" dirty="0">
                <a:solidFill>
                  <a:srgbClr val="000000"/>
                </a:solidFill>
                <a:latin typeface="Helvetica" charset="0"/>
                <a:ea typeface="Helvetica" charset="0"/>
                <a:cs typeface="Helvetica" charset="0"/>
              </a:rPr>
              <a:t>Panganiban</a:t>
            </a:r>
          </a:p>
          <a:p>
            <a:r>
              <a:rPr lang="en-US" sz="1400" b="1" dirty="0">
                <a:solidFill>
                  <a:srgbClr val="000000"/>
                </a:solidFill>
                <a:latin typeface="Helvetica" charset="0"/>
                <a:ea typeface="Helvetica" charset="0"/>
                <a:cs typeface="Helvetica" charset="0"/>
              </a:rPr>
              <a:t>Nick Maness</a:t>
            </a:r>
          </a:p>
          <a:p>
            <a:r>
              <a:rPr lang="en-US" sz="1400" b="1" dirty="0">
                <a:solidFill>
                  <a:srgbClr val="000000"/>
                </a:solidFill>
                <a:latin typeface="Helvetica" charset="0"/>
                <a:ea typeface="Helvetica" charset="0"/>
                <a:cs typeface="Helvetica" charset="0"/>
              </a:rPr>
              <a:t>Faith </a:t>
            </a:r>
            <a:r>
              <a:rPr lang="en-US" sz="1400" b="1" dirty="0" err="1">
                <a:solidFill>
                  <a:srgbClr val="000000"/>
                </a:solidFill>
                <a:latin typeface="Helvetica" charset="0"/>
                <a:ea typeface="Helvetica" charset="0"/>
                <a:cs typeface="Helvetica" charset="0"/>
              </a:rPr>
              <a:t>Schiro</a:t>
            </a:r>
            <a:r>
              <a:rPr lang="en-US" sz="1400" b="1" dirty="0">
                <a:solidFill>
                  <a:srgbClr val="000000"/>
                </a:solidFill>
                <a:latin typeface="Helvetica" charset="0"/>
                <a:ea typeface="Helvetica" charset="0"/>
                <a:cs typeface="Helvetica" charset="0"/>
              </a:rPr>
              <a:t> </a:t>
            </a:r>
          </a:p>
          <a:p>
            <a:r>
              <a:rPr lang="en-US" sz="1400" b="1" dirty="0">
                <a:solidFill>
                  <a:srgbClr val="000000"/>
                </a:solidFill>
                <a:latin typeface="Helvetica" charset="0"/>
                <a:ea typeface="Helvetica" charset="0"/>
                <a:cs typeface="Helvetica" charset="0"/>
              </a:rPr>
              <a:t>Ronald </a:t>
            </a:r>
            <a:r>
              <a:rPr lang="en-US" sz="1400" b="1" dirty="0" err="1">
                <a:solidFill>
                  <a:srgbClr val="000000"/>
                </a:solidFill>
                <a:latin typeface="Helvetica" charset="0"/>
                <a:ea typeface="Helvetica" charset="0"/>
                <a:cs typeface="Helvetica" charset="0"/>
              </a:rPr>
              <a:t>Veazey</a:t>
            </a:r>
            <a:endParaRPr lang="en-US" sz="1400" b="1" dirty="0">
              <a:solidFill>
                <a:srgbClr val="000000"/>
              </a:solidFill>
              <a:latin typeface="Helvetica" charset="0"/>
              <a:ea typeface="Helvetica" charset="0"/>
              <a:cs typeface="Helvetica" charset="0"/>
            </a:endParaRPr>
          </a:p>
          <a:p>
            <a:r>
              <a:rPr lang="en-US" sz="1400" b="1" dirty="0" err="1">
                <a:solidFill>
                  <a:srgbClr val="000000"/>
                </a:solidFill>
                <a:latin typeface="Helvetica" charset="0"/>
                <a:ea typeface="Helvetica" charset="0"/>
                <a:cs typeface="Helvetica" charset="0"/>
              </a:rPr>
              <a:t>Pyone</a:t>
            </a:r>
            <a:r>
              <a:rPr lang="en-US" sz="1400" b="1" dirty="0">
                <a:solidFill>
                  <a:srgbClr val="000000"/>
                </a:solidFill>
                <a:latin typeface="Helvetica" charset="0"/>
                <a:ea typeface="Helvetica" charset="0"/>
                <a:cs typeface="Helvetica" charset="0"/>
              </a:rPr>
              <a:t> Aye</a:t>
            </a:r>
          </a:p>
          <a:p>
            <a:endParaRPr lang="en-US" sz="1200" b="1" dirty="0">
              <a:solidFill>
                <a:srgbClr val="000000"/>
              </a:solidFill>
              <a:latin typeface="Helvetica" charset="0"/>
              <a:ea typeface="Helvetica" charset="0"/>
              <a:cs typeface="Helvetica" charset="0"/>
            </a:endParaRPr>
          </a:p>
          <a:p>
            <a:r>
              <a:rPr lang="en-US" sz="1200" b="1" dirty="0" smtClean="0">
                <a:solidFill>
                  <a:srgbClr val="000000"/>
                </a:solidFill>
                <a:latin typeface="Helvetica" charset="0"/>
                <a:ea typeface="Helvetica" charset="0"/>
                <a:cs typeface="Helvetica" charset="0"/>
              </a:rPr>
              <a:t>Myrna </a:t>
            </a:r>
            <a:r>
              <a:rPr lang="en-US" sz="1200" b="1" dirty="0" err="1" smtClean="0">
                <a:solidFill>
                  <a:srgbClr val="000000"/>
                </a:solidFill>
                <a:latin typeface="Helvetica" charset="0"/>
                <a:ea typeface="Helvetica" charset="0"/>
                <a:cs typeface="Helvetica" charset="0"/>
              </a:rPr>
              <a:t>Bonaldo</a:t>
            </a:r>
            <a:r>
              <a:rPr lang="en-US" sz="1200" b="1" dirty="0" smtClean="0">
                <a:solidFill>
                  <a:srgbClr val="000000"/>
                </a:solidFill>
                <a:latin typeface="Helvetica" charset="0"/>
                <a:ea typeface="Helvetica" charset="0"/>
                <a:cs typeface="Helvetica" charset="0"/>
              </a:rPr>
              <a:t> </a:t>
            </a:r>
            <a:r>
              <a:rPr lang="en-US" sz="1200" dirty="0" err="1" smtClean="0">
                <a:solidFill>
                  <a:srgbClr val="000000"/>
                </a:solidFill>
                <a:latin typeface="Helvetica" charset="0"/>
                <a:ea typeface="Helvetica" charset="0"/>
                <a:cs typeface="Helvetica" charset="0"/>
              </a:rPr>
              <a:t>Fiocruz</a:t>
            </a:r>
            <a:r>
              <a:rPr lang="en-US" sz="1200" dirty="0" smtClean="0">
                <a:solidFill>
                  <a:srgbClr val="000000"/>
                </a:solidFill>
                <a:latin typeface="Helvetica" charset="0"/>
                <a:ea typeface="Helvetica" charset="0"/>
                <a:cs typeface="Helvetica" charset="0"/>
              </a:rPr>
              <a:t> </a:t>
            </a:r>
            <a:endParaRPr lang="en-US" sz="1200" b="1" dirty="0" smtClean="0">
              <a:solidFill>
                <a:srgbClr val="000000"/>
              </a:solidFill>
              <a:latin typeface="Helvetica" charset="0"/>
              <a:ea typeface="Helvetica" charset="0"/>
              <a:cs typeface="Helvetica" charset="0"/>
            </a:endParaRPr>
          </a:p>
          <a:p>
            <a:r>
              <a:rPr lang="en-US" sz="1200" b="1" dirty="0" smtClean="0">
                <a:solidFill>
                  <a:srgbClr val="000000"/>
                </a:solidFill>
                <a:latin typeface="Helvetica" charset="0"/>
                <a:ea typeface="Helvetica" charset="0"/>
                <a:cs typeface="Helvetica" charset="0"/>
              </a:rPr>
              <a:t>Esper Kallas </a:t>
            </a:r>
            <a:r>
              <a:rPr lang="en-US" sz="1200" dirty="0" smtClean="0">
                <a:solidFill>
                  <a:srgbClr val="000000"/>
                </a:solidFill>
                <a:latin typeface="Helvetica" charset="0"/>
                <a:ea typeface="Helvetica" charset="0"/>
                <a:cs typeface="Helvetica" charset="0"/>
              </a:rPr>
              <a:t>USP </a:t>
            </a:r>
            <a:endParaRPr lang="en-US" sz="1200" dirty="0">
              <a:solidFill>
                <a:srgbClr val="000000"/>
              </a:solidFill>
              <a:latin typeface="Helvetica" charset="0"/>
              <a:ea typeface="Helvetica" charset="0"/>
              <a:cs typeface="Helvetica" charset="0"/>
            </a:endParaRPr>
          </a:p>
          <a:p>
            <a:r>
              <a:rPr lang="en-US" sz="1200" b="1" dirty="0" smtClean="0">
                <a:solidFill>
                  <a:srgbClr val="000000"/>
                </a:solidFill>
                <a:latin typeface="Helvetica" charset="0"/>
                <a:ea typeface="Helvetica" charset="0"/>
                <a:cs typeface="Helvetica" charset="0"/>
              </a:rPr>
              <a:t>Steve Whitehead</a:t>
            </a:r>
            <a:r>
              <a:rPr lang="en-US" sz="1200" dirty="0" smtClean="0">
                <a:solidFill>
                  <a:srgbClr val="000000"/>
                </a:solidFill>
                <a:latin typeface="Helvetica" charset="0"/>
                <a:ea typeface="Helvetica" charset="0"/>
                <a:cs typeface="Helvetica" charset="0"/>
              </a:rPr>
              <a:t> NIH</a:t>
            </a:r>
            <a:endParaRPr lang="en-US" sz="1200" dirty="0">
              <a:solidFill>
                <a:srgbClr val="000000"/>
              </a:solidFill>
              <a:latin typeface="Helvetica" charset="0"/>
              <a:ea typeface="Helvetica" charset="0"/>
              <a:cs typeface="Helvetica" charset="0"/>
            </a:endParaRPr>
          </a:p>
          <a:p>
            <a:r>
              <a:rPr lang="en-US" sz="1200" b="1" dirty="0" smtClean="0">
                <a:solidFill>
                  <a:srgbClr val="000000"/>
                </a:solidFill>
                <a:latin typeface="Helvetica" charset="0"/>
                <a:ea typeface="Helvetica" charset="0"/>
                <a:cs typeface="Helvetica" charset="0"/>
              </a:rPr>
              <a:t>Eva </a:t>
            </a:r>
            <a:r>
              <a:rPr lang="en-US" sz="1200" b="1" dirty="0">
                <a:solidFill>
                  <a:srgbClr val="000000"/>
                </a:solidFill>
                <a:latin typeface="Helvetica" charset="0"/>
                <a:ea typeface="Helvetica" charset="0"/>
                <a:cs typeface="Helvetica" charset="0"/>
              </a:rPr>
              <a:t>Rakasz </a:t>
            </a:r>
            <a:r>
              <a:rPr lang="en-US" sz="1200" dirty="0">
                <a:solidFill>
                  <a:srgbClr val="000000"/>
                </a:solidFill>
                <a:latin typeface="Helvetica" charset="0"/>
                <a:ea typeface="Helvetica" charset="0"/>
                <a:cs typeface="Helvetica" charset="0"/>
              </a:rPr>
              <a:t>UW Madison / WNPRC</a:t>
            </a:r>
          </a:p>
          <a:p>
            <a:pPr lvl="0"/>
            <a:r>
              <a:rPr lang="en-US" sz="1200" b="1" dirty="0" smtClean="0">
                <a:solidFill>
                  <a:srgbClr val="000000"/>
                </a:solidFill>
                <a:latin typeface="Helvetica" charset="0"/>
                <a:ea typeface="Helvetica" charset="0"/>
                <a:cs typeface="Helvetica" charset="0"/>
              </a:rPr>
              <a:t>Thomas </a:t>
            </a:r>
            <a:r>
              <a:rPr lang="en-US" sz="1200" b="1" dirty="0" err="1" smtClean="0">
                <a:solidFill>
                  <a:srgbClr val="000000"/>
                </a:solidFill>
                <a:latin typeface="Helvetica" charset="0"/>
                <a:ea typeface="Helvetica" charset="0"/>
                <a:cs typeface="Helvetica" charset="0"/>
              </a:rPr>
              <a:t>Vanderford</a:t>
            </a:r>
            <a:r>
              <a:rPr lang="en-US" sz="1200" b="1" dirty="0" smtClean="0">
                <a:solidFill>
                  <a:srgbClr val="000000"/>
                </a:solidFill>
                <a:latin typeface="Helvetica" charset="0"/>
                <a:ea typeface="Helvetica" charset="0"/>
                <a:cs typeface="Helvetica" charset="0"/>
              </a:rPr>
              <a:t> </a:t>
            </a:r>
            <a:r>
              <a:rPr lang="en-US" sz="1200" dirty="0" smtClean="0">
                <a:solidFill>
                  <a:srgbClr val="000000"/>
                </a:solidFill>
                <a:latin typeface="Helvetica" charset="0"/>
                <a:ea typeface="Helvetica" charset="0"/>
                <a:cs typeface="Helvetica" charset="0"/>
              </a:rPr>
              <a:t>Yerkes</a:t>
            </a:r>
          </a:p>
          <a:p>
            <a:pPr lvl="0"/>
            <a:r>
              <a:rPr lang="en-US" sz="1200" b="1" dirty="0" smtClean="0">
                <a:solidFill>
                  <a:srgbClr val="000000"/>
                </a:solidFill>
                <a:latin typeface="Helvetica" charset="0"/>
                <a:ea typeface="Helvetica" charset="0"/>
                <a:cs typeface="Helvetica" charset="0"/>
              </a:rPr>
              <a:t>Nick Maness </a:t>
            </a:r>
            <a:r>
              <a:rPr lang="en-US" sz="1200" dirty="0" smtClean="0">
                <a:solidFill>
                  <a:srgbClr val="000000"/>
                </a:solidFill>
                <a:latin typeface="Helvetica" charset="0"/>
                <a:ea typeface="Helvetica" charset="0"/>
                <a:cs typeface="Helvetica" charset="0"/>
              </a:rPr>
              <a:t>Tulane</a:t>
            </a:r>
          </a:p>
          <a:p>
            <a:r>
              <a:rPr lang="en-US" sz="1200" b="1" dirty="0" smtClean="0">
                <a:solidFill>
                  <a:srgbClr val="000000"/>
                </a:solidFill>
                <a:latin typeface="Helvetica" charset="0"/>
                <a:ea typeface="Helvetica" charset="0"/>
                <a:cs typeface="Helvetica" charset="0"/>
              </a:rPr>
              <a:t>Ron Desrosiers </a:t>
            </a:r>
            <a:r>
              <a:rPr lang="en-US" sz="1200" dirty="0" smtClean="0">
                <a:solidFill>
                  <a:srgbClr val="000000"/>
                </a:solidFill>
                <a:latin typeface="Helvetica" charset="0"/>
                <a:ea typeface="Helvetica" charset="0"/>
                <a:cs typeface="Helvetica" charset="0"/>
              </a:rPr>
              <a:t>UM</a:t>
            </a:r>
          </a:p>
          <a:p>
            <a:r>
              <a:rPr lang="en-US" sz="1200" b="1" dirty="0">
                <a:solidFill>
                  <a:srgbClr val="000000"/>
                </a:solidFill>
                <a:latin typeface="Helvetica" charset="0"/>
                <a:ea typeface="Helvetica" charset="0"/>
                <a:cs typeface="Helvetica" charset="0"/>
              </a:rPr>
              <a:t>Paola Lichtenberger</a:t>
            </a:r>
            <a:r>
              <a:rPr lang="en-US" sz="1200" dirty="0">
                <a:solidFill>
                  <a:srgbClr val="000000"/>
                </a:solidFill>
                <a:latin typeface="Helvetica" charset="0"/>
                <a:ea typeface="Helvetica" charset="0"/>
                <a:cs typeface="Helvetica" charset="0"/>
              </a:rPr>
              <a:t> UM / ID</a:t>
            </a:r>
          </a:p>
          <a:p>
            <a:r>
              <a:rPr lang="en-US" sz="1200" b="1" dirty="0">
                <a:solidFill>
                  <a:srgbClr val="000000"/>
                </a:solidFill>
                <a:latin typeface="Helvetica" charset="0"/>
                <a:ea typeface="Helvetica" charset="0"/>
                <a:cs typeface="Helvetica" charset="0"/>
              </a:rPr>
              <a:t>Justin </a:t>
            </a:r>
            <a:r>
              <a:rPr lang="en-US" sz="1200" b="1" dirty="0" err="1" smtClean="0">
                <a:solidFill>
                  <a:srgbClr val="000000"/>
                </a:solidFill>
                <a:latin typeface="Helvetica" charset="0"/>
                <a:ea typeface="Helvetica" charset="0"/>
                <a:cs typeface="Helvetica" charset="0"/>
              </a:rPr>
              <a:t>Julander</a:t>
            </a:r>
            <a:r>
              <a:rPr lang="en-US" sz="1200" b="1" dirty="0" smtClean="0">
                <a:solidFill>
                  <a:srgbClr val="000000"/>
                </a:solidFill>
                <a:latin typeface="Helvetica" charset="0"/>
                <a:ea typeface="Helvetica" charset="0"/>
                <a:cs typeface="Helvetica" charset="0"/>
              </a:rPr>
              <a:t> </a:t>
            </a:r>
            <a:r>
              <a:rPr lang="en-US" sz="1200" dirty="0" smtClean="0">
                <a:solidFill>
                  <a:srgbClr val="000000"/>
                </a:solidFill>
                <a:latin typeface="Helvetica" charset="0"/>
                <a:ea typeface="Helvetica" charset="0"/>
                <a:cs typeface="Helvetica" charset="0"/>
              </a:rPr>
              <a:t>USU</a:t>
            </a:r>
            <a:endParaRPr lang="en-US" sz="1200" b="1" dirty="0">
              <a:solidFill>
                <a:srgbClr val="000000"/>
              </a:solidFill>
              <a:latin typeface="Helvetica" charset="0"/>
              <a:ea typeface="Helvetica" charset="0"/>
              <a:cs typeface="Helvetica" charset="0"/>
            </a:endParaRPr>
          </a:p>
          <a:p>
            <a:endParaRPr lang="en-US" sz="1200" dirty="0" smtClean="0">
              <a:solidFill>
                <a:srgbClr val="000000"/>
              </a:solidFill>
              <a:latin typeface="Helvetica" charset="0"/>
              <a:ea typeface="Helvetica" charset="0"/>
              <a:cs typeface="Helvetica" charset="0"/>
            </a:endParaRPr>
          </a:p>
          <a:p>
            <a:r>
              <a:rPr lang="en-US" sz="1200" b="1" dirty="0">
                <a:solidFill>
                  <a:srgbClr val="000000"/>
                </a:solidFill>
                <a:latin typeface="Helvetica" charset="0"/>
                <a:ea typeface="Helvetica" charset="0"/>
                <a:cs typeface="Helvetica" charset="0"/>
              </a:rPr>
              <a:t>NIH</a:t>
            </a:r>
            <a:r>
              <a:rPr lang="en-US" sz="1200" dirty="0">
                <a:solidFill>
                  <a:srgbClr val="000000"/>
                </a:solidFill>
                <a:latin typeface="Helvetica" charset="0"/>
                <a:ea typeface="Helvetica" charset="0"/>
                <a:cs typeface="Helvetica" charset="0"/>
              </a:rPr>
              <a:t> </a:t>
            </a:r>
            <a:r>
              <a:rPr lang="is-IS" sz="1200" dirty="0">
                <a:solidFill>
                  <a:srgbClr val="000000"/>
                </a:solidFill>
                <a:latin typeface="Helvetica" charset="0"/>
                <a:ea typeface="Helvetica" charset="0"/>
                <a:cs typeface="Helvetica" charset="0"/>
              </a:rPr>
              <a:t>4 P01 AI094420 05</a:t>
            </a:r>
          </a:p>
          <a:p>
            <a:r>
              <a:rPr lang="en-US" sz="1200" b="1" dirty="0">
                <a:solidFill>
                  <a:srgbClr val="000000"/>
                </a:solidFill>
                <a:latin typeface="Helvetica" charset="0"/>
                <a:ea typeface="Helvetica" charset="0"/>
                <a:cs typeface="Helvetica" charset="0"/>
              </a:rPr>
              <a:t>Bill and Melinda Gates Foundation</a:t>
            </a:r>
          </a:p>
          <a:p>
            <a:r>
              <a:rPr lang="en-US" sz="1200" b="1" dirty="0">
                <a:latin typeface="Helvetica" charset="0"/>
                <a:ea typeface="Helvetica" charset="0"/>
                <a:cs typeface="Helvetica" charset="0"/>
              </a:rPr>
              <a:t>The Wallace H. Coulter Foundation</a:t>
            </a:r>
          </a:p>
          <a:p>
            <a:r>
              <a:rPr lang="en-US" sz="1200" b="1" dirty="0">
                <a:latin typeface="Helvetica" charset="0"/>
                <a:ea typeface="Helvetica" charset="0"/>
                <a:cs typeface="Helvetica" charset="0"/>
              </a:rPr>
              <a:t>The Miami Clinical and Translational Science Institute (</a:t>
            </a:r>
            <a:r>
              <a:rPr lang="en-US" sz="1200" b="1" dirty="0" smtClean="0">
                <a:latin typeface="Helvetica" charset="0"/>
                <a:ea typeface="Helvetica" charset="0"/>
                <a:cs typeface="Helvetica" charset="0"/>
              </a:rPr>
              <a:t>CTSI)</a:t>
            </a:r>
          </a:p>
        </p:txBody>
      </p:sp>
      <p:pic>
        <p:nvPicPr>
          <p:cNvPr id="9" name="Picture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805050" y="947282"/>
            <a:ext cx="5906396" cy="4331358"/>
          </a:xfrm>
          <a:prstGeom prst="rect">
            <a:avLst/>
          </a:prstGeom>
        </p:spPr>
      </p:pic>
    </p:spTree>
    <p:extLst>
      <p:ext uri="{BB962C8B-B14F-4D97-AF65-F5344CB8AC3E}">
        <p14:creationId xmlns:p14="http://schemas.microsoft.com/office/powerpoint/2010/main" val="141043046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11901</TotalTime>
  <Words>1890</Words>
  <Application>Microsoft Macintosh PowerPoint</Application>
  <PresentationFormat>Widescreen</PresentationFormat>
  <Paragraphs>274</Paragraphs>
  <Slides>53</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53</vt:i4>
      </vt:variant>
    </vt:vector>
  </HeadingPairs>
  <TitlesOfParts>
    <vt:vector size="60" baseType="lpstr">
      <vt:lpstr>55 Helvetica Roman</vt:lpstr>
      <vt:lpstr>Calibri</vt:lpstr>
      <vt:lpstr>Calibri Light</vt:lpstr>
      <vt:lpstr>Helvetica</vt:lpstr>
      <vt:lpstr>ＭＳ Ｐゴシック</vt:lpstr>
      <vt:lpstr>Arial</vt:lpstr>
      <vt:lpstr>Office Theme</vt:lpstr>
      <vt:lpstr>PowerPoint Presentation</vt:lpstr>
      <vt:lpstr>Outline</vt:lpstr>
      <vt:lpstr>ZIKV in Miami</vt:lpstr>
      <vt:lpstr>Miami remains susceptible to multiple ZIKV reintroductions</vt:lpstr>
      <vt:lpstr>PowerPoint Presentation</vt:lpstr>
      <vt:lpstr>Frequent opportunities for Zika virus introductions into Miami from the Caribbean </vt:lpstr>
      <vt:lpstr>Diagnostics: The Z-Quick Test</vt:lpstr>
      <vt:lpstr>Summary</vt:lpstr>
      <vt:lpstr>PowerPoint Presentation</vt:lpstr>
      <vt:lpstr>Human Plasma Controls  </vt:lpstr>
      <vt:lpstr>Human Plasma Controls </vt:lpstr>
      <vt:lpstr>NIH VRC 51 blinded sera samples</vt:lpstr>
      <vt:lpstr>Z-Quick Results </vt:lpstr>
      <vt:lpstr>Summary of NIH samples</vt:lpstr>
      <vt:lpstr>Seroprevalence study in Miami</vt:lpstr>
      <vt:lpstr>PowerPoint Presentation</vt:lpstr>
      <vt:lpstr>Summary of Miami Seroprevalence Data </vt:lpstr>
      <vt:lpstr>Blinded samples from Brazil</vt:lpstr>
      <vt:lpstr>Sample List - Brazil</vt:lpstr>
      <vt:lpstr>PowerPoint Presentation</vt:lpstr>
      <vt:lpstr>2 Anomalous Samples</vt:lpstr>
      <vt:lpstr>Summary of Data </vt:lpstr>
      <vt:lpstr>Establishing a timeline of P1F12 blocking</vt:lpstr>
      <vt:lpstr>Miami Zika Cohort</vt:lpstr>
      <vt:lpstr>Miami Acute Phase Zika Patients hu0015 &amp; 46</vt:lpstr>
      <vt:lpstr>PowerPoint Presentation</vt:lpstr>
      <vt:lpstr>Nonhuman primate models for  ZIKV</vt:lpstr>
      <vt:lpstr>PowerPoint Presentation</vt:lpstr>
      <vt:lpstr>PowerPoint Presentation</vt:lpstr>
      <vt:lpstr>PowerPoint Presentation</vt:lpstr>
      <vt:lpstr>ZIKV Rio U-1 / 2016</vt:lpstr>
      <vt:lpstr>ZIKV Rio U-1 / 2016 is lethal to mice at low challenge doses</vt:lpstr>
      <vt:lpstr>Serum viral loads post challenge with ZIKV Rio U-1/2016</vt:lpstr>
      <vt:lpstr>ZIKV infection of pregnant macaques</vt:lpstr>
      <vt:lpstr>ZIKV infection of pregnant macaques</vt:lpstr>
      <vt:lpstr>ZIKV infection of pregnant macaques</vt:lpstr>
      <vt:lpstr>ZIKV infection of pregnant macaques</vt:lpstr>
      <vt:lpstr>ZIKV infection of pregnant macaques</vt:lpstr>
      <vt:lpstr>LR78 neonate rhesus macaque from ZIKV+ mother</vt:lpstr>
      <vt:lpstr>Infant macaques (from ZIKV+ mothers) have low viral loads</vt:lpstr>
      <vt:lpstr>Two of three first-trimester infected mothers with ZIKV replication experienced fetal demise</vt:lpstr>
      <vt:lpstr>De novo mutations are not required for fetal transmission and demise</vt:lpstr>
      <vt:lpstr>Summary</vt:lpstr>
      <vt:lpstr> Anti-ZIKV antibody therapies</vt:lpstr>
      <vt:lpstr>SMZAbs neutralize ZIKV at nanogram concentrations</vt:lpstr>
      <vt:lpstr>Can passively transferred SMZAbs prevent ZIKV infection?</vt:lpstr>
      <vt:lpstr>Can passively transferred SMZAbs prevent ZIKV infection?</vt:lpstr>
      <vt:lpstr>Viral loads post ZIKV Rio U-1 / 2016 challenge</vt:lpstr>
      <vt:lpstr>Rhesus humoral responses (IgG) against ZIKV only developed in the control group animals</vt:lpstr>
      <vt:lpstr>How long will the protection last?</vt:lpstr>
      <vt:lpstr>Re-challenge with 10,000 pfu of the ZIKV Paraiba strain</vt:lpstr>
      <vt:lpstr>Summary</vt:lpstr>
      <vt:lpstr>PowerPoint Presentation</vt:lpstr>
    </vt:vector>
  </TitlesOfParts>
  <Company/>
  <LinksUpToDate>false</LinksUpToDate>
  <SharedDoc>false</SharedDoc>
  <HyperlinksChanged>false</HyperlinksChanged>
  <AppVersion>15.0035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Magnani, Diogo De Mattos</dc:creator>
  <cp:lastModifiedBy>Watkins, David</cp:lastModifiedBy>
  <cp:revision>706</cp:revision>
  <cp:lastPrinted>2016-09-28T16:34:10Z</cp:lastPrinted>
  <dcterms:created xsi:type="dcterms:W3CDTF">2016-02-02T22:41:02Z</dcterms:created>
  <dcterms:modified xsi:type="dcterms:W3CDTF">2017-06-26T19:36:12Z</dcterms:modified>
</cp:coreProperties>
</file>