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07" r:id="rId3"/>
    <p:sldId id="262" r:id="rId4"/>
    <p:sldId id="276" r:id="rId5"/>
    <p:sldId id="317" r:id="rId6"/>
    <p:sldId id="331" r:id="rId7"/>
    <p:sldId id="304" r:id="rId8"/>
    <p:sldId id="316" r:id="rId9"/>
    <p:sldId id="319" r:id="rId10"/>
    <p:sldId id="333" r:id="rId11"/>
    <p:sldId id="332" r:id="rId12"/>
    <p:sldId id="334" r:id="rId13"/>
    <p:sldId id="335" r:id="rId14"/>
    <p:sldId id="340" r:id="rId15"/>
    <p:sldId id="338" r:id="rId16"/>
    <p:sldId id="322" r:id="rId17"/>
    <p:sldId id="318" r:id="rId18"/>
    <p:sldId id="337" r:id="rId19"/>
    <p:sldId id="330" r:id="rId20"/>
    <p:sldId id="336" r:id="rId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587" autoAdjust="0"/>
    <p:restoredTop sz="94660"/>
  </p:normalViewPr>
  <p:slideViewPr>
    <p:cSldViewPr>
      <p:cViewPr>
        <p:scale>
          <a:sx n="75" d="100"/>
          <a:sy n="75" d="100"/>
        </p:scale>
        <p:origin x="-1002" y="-72"/>
      </p:cViewPr>
      <p:guideLst>
        <p:guide orient="horz" pos="206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8D3ED9-9A52-4412-A06B-727FD449099B}" type="datetimeFigureOut">
              <a:rPr lang="fr-FR" smtClean="0"/>
              <a:pPr/>
              <a:t>14/10/2014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87C26-3087-4887-97CE-DC2686B956A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567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587C26-3087-4887-97CE-DC2686B956A2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 smtClean="0"/>
          </a:p>
        </p:txBody>
      </p:sp>
      <p:sp>
        <p:nvSpPr>
          <p:cNvPr id="3789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6A0878-7F49-401A-823F-1AFBC1391B6B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E6BD59-CEF5-49BB-BDF4-E776F1B4F506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288E4-7C15-4B24-B0FF-DD580DDD47AD}" type="datetimeFigureOut">
              <a:rPr lang="fr-FR" smtClean="0"/>
              <a:pPr/>
              <a:t>14/10/2014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201E-7588-4F26-8E19-903523F677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288E4-7C15-4B24-B0FF-DD580DDD47AD}" type="datetimeFigureOut">
              <a:rPr lang="fr-FR" smtClean="0"/>
              <a:pPr/>
              <a:t>14/10/2014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201E-7588-4F26-8E19-903523F677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288E4-7C15-4B24-B0FF-DD580DDD47AD}" type="datetimeFigureOut">
              <a:rPr lang="fr-FR" smtClean="0"/>
              <a:pPr/>
              <a:t>14/10/2014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201E-7588-4F26-8E19-903523F677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288E4-7C15-4B24-B0FF-DD580DDD47AD}" type="datetimeFigureOut">
              <a:rPr lang="fr-FR" smtClean="0"/>
              <a:pPr/>
              <a:t>14/10/2014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201E-7588-4F26-8E19-903523F677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288E4-7C15-4B24-B0FF-DD580DDD47AD}" type="datetimeFigureOut">
              <a:rPr lang="fr-FR" smtClean="0"/>
              <a:pPr/>
              <a:t>14/10/2014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201E-7588-4F26-8E19-903523F677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288E4-7C15-4B24-B0FF-DD580DDD47AD}" type="datetimeFigureOut">
              <a:rPr lang="fr-FR" smtClean="0"/>
              <a:pPr/>
              <a:t>14/10/2014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201E-7588-4F26-8E19-903523F677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288E4-7C15-4B24-B0FF-DD580DDD47AD}" type="datetimeFigureOut">
              <a:rPr lang="fr-FR" smtClean="0"/>
              <a:pPr/>
              <a:t>14/10/2014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201E-7588-4F26-8E19-903523F677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288E4-7C15-4B24-B0FF-DD580DDD47AD}" type="datetimeFigureOut">
              <a:rPr lang="fr-FR" smtClean="0"/>
              <a:pPr/>
              <a:t>14/10/2014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201E-7588-4F26-8E19-903523F677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288E4-7C15-4B24-B0FF-DD580DDD47AD}" type="datetimeFigureOut">
              <a:rPr lang="fr-FR" smtClean="0"/>
              <a:pPr/>
              <a:t>14/10/2014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201E-7588-4F26-8E19-903523F677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288E4-7C15-4B24-B0FF-DD580DDD47AD}" type="datetimeFigureOut">
              <a:rPr lang="fr-FR" smtClean="0"/>
              <a:pPr/>
              <a:t>14/10/2014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201E-7588-4F26-8E19-903523F677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288E4-7C15-4B24-B0FF-DD580DDD47AD}" type="datetimeFigureOut">
              <a:rPr lang="fr-FR" smtClean="0"/>
              <a:pPr/>
              <a:t>14/10/2014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201E-7588-4F26-8E19-903523F677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288E4-7C15-4B24-B0FF-DD580DDD47AD}" type="datetimeFigureOut">
              <a:rPr lang="fr-FR" smtClean="0"/>
              <a:pPr/>
              <a:t>14/10/2014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D9201E-7588-4F26-8E19-903523F677A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ctrTitle"/>
          </p:nvPr>
        </p:nvSpPr>
        <p:spPr>
          <a:xfrm>
            <a:off x="0" y="1214422"/>
            <a:ext cx="9144000" cy="1470025"/>
          </a:xfrm>
        </p:spPr>
        <p:txBody>
          <a:bodyPr>
            <a:normAutofit/>
          </a:bodyPr>
          <a:lstStyle/>
          <a:p>
            <a:pPr eaLnBrk="1" hangingPunct="1"/>
            <a:r>
              <a:rPr lang="fr-FR" sz="3200" b="1" i="1" dirty="0" err="1" smtClean="0">
                <a:solidFill>
                  <a:srgbClr val="FFFF00"/>
                </a:solidFill>
                <a:latin typeface="Comic Sans MS" pitchFamily="66" charset="0"/>
              </a:rPr>
              <a:t>Lipid</a:t>
            </a:r>
            <a:r>
              <a:rPr lang="fr-FR" sz="3200" b="1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fr-FR" sz="3200" b="1" i="1" dirty="0" err="1" smtClean="0">
                <a:solidFill>
                  <a:srgbClr val="FFFF00"/>
                </a:solidFill>
                <a:latin typeface="Comic Sans MS" pitchFamily="66" charset="0"/>
              </a:rPr>
              <a:t>nuclear</a:t>
            </a:r>
            <a:r>
              <a:rPr lang="fr-FR" sz="3200" b="1" i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fr-FR" sz="3200" b="1" i="1" dirty="0" err="1" smtClean="0">
                <a:solidFill>
                  <a:srgbClr val="FFFF00"/>
                </a:solidFill>
                <a:latin typeface="Comic Sans MS" pitchFamily="66" charset="0"/>
              </a:rPr>
              <a:t>receptors</a:t>
            </a:r>
            <a:r>
              <a:rPr lang="fr-FR" sz="3200" b="1" i="1" dirty="0" smtClean="0">
                <a:solidFill>
                  <a:srgbClr val="FFFF00"/>
                </a:solidFill>
                <a:latin typeface="Comic Sans MS" pitchFamily="66" charset="0"/>
              </a:rPr>
              <a:t> in male </a:t>
            </a:r>
            <a:r>
              <a:rPr lang="fr-FR" sz="3200" b="1" i="1" dirty="0" err="1" smtClean="0">
                <a:solidFill>
                  <a:srgbClr val="FFFF00"/>
                </a:solidFill>
                <a:latin typeface="Comic Sans MS" pitchFamily="66" charset="0"/>
              </a:rPr>
              <a:t>fertiliry</a:t>
            </a:r>
            <a:endParaRPr lang="fr-FR" sz="3200" i="1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0" name="ZoneTexte 6"/>
          <p:cNvSpPr txBox="1">
            <a:spLocks noChangeArrowheads="1"/>
          </p:cNvSpPr>
          <p:nvPr/>
        </p:nvSpPr>
        <p:spPr bwMode="auto">
          <a:xfrm>
            <a:off x="2357422" y="4249734"/>
            <a:ext cx="4470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ITC Avant Garde Demi" pitchFamily="34" charset="0"/>
              </a:rPr>
              <a:t>25 Avril 2012</a:t>
            </a:r>
          </a:p>
        </p:txBody>
      </p:sp>
      <p:sp>
        <p:nvSpPr>
          <p:cNvPr id="11" name="ZoneTexte 7"/>
          <p:cNvSpPr txBox="1">
            <a:spLocks noChangeArrowheads="1"/>
          </p:cNvSpPr>
          <p:nvPr/>
        </p:nvSpPr>
        <p:spPr bwMode="auto">
          <a:xfrm>
            <a:off x="0" y="2749536"/>
            <a:ext cx="9144000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dirty="0">
                <a:solidFill>
                  <a:schemeClr val="accent6">
                    <a:lumMod val="20000"/>
                    <a:lumOff val="80000"/>
                  </a:schemeClr>
                </a:solidFill>
                <a:latin typeface="ITC Avant Garde Demi" pitchFamily="34" charset="0"/>
              </a:rPr>
              <a:t>David VOLLE</a:t>
            </a:r>
          </a:p>
          <a:p>
            <a:pPr algn="ctr">
              <a:defRPr/>
            </a:pPr>
            <a:r>
              <a:rPr lang="fr-FR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ITC Avant Garde Demi" pitchFamily="34" charset="0"/>
              </a:rPr>
              <a:t>CR1 Inserm</a:t>
            </a:r>
          </a:p>
          <a:p>
            <a:pPr algn="ctr">
              <a:defRPr/>
            </a:pPr>
            <a:endParaRPr lang="fr-FR" sz="1600" dirty="0">
              <a:solidFill>
                <a:schemeClr val="accent6">
                  <a:lumMod val="20000"/>
                  <a:lumOff val="80000"/>
                </a:schemeClr>
              </a:solidFill>
              <a:latin typeface="ITC Avant Garde Demi" pitchFamily="34" charset="0"/>
            </a:endParaRPr>
          </a:p>
          <a:p>
            <a:pPr algn="ctr">
              <a:defRPr/>
            </a:pPr>
            <a:r>
              <a:rPr lang="fr-FR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ITC Avant Garde Demi" pitchFamily="34" charset="0"/>
              </a:rPr>
              <a:t>UMR Génétique Reproduction &amp; Développement </a:t>
            </a:r>
          </a:p>
          <a:p>
            <a:pPr algn="ctr">
              <a:defRPr/>
            </a:pPr>
            <a:r>
              <a:rPr lang="fr-FR" sz="1600" dirty="0">
                <a:solidFill>
                  <a:schemeClr val="accent6">
                    <a:lumMod val="20000"/>
                    <a:lumOff val="80000"/>
                  </a:schemeClr>
                </a:solidFill>
                <a:latin typeface="ITC Avant Garde Demi" pitchFamily="34" charset="0"/>
              </a:rPr>
              <a:t>Inserm U1103, UMR CNRS 6293, Clermont Université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30" y="3500438"/>
            <a:ext cx="1666875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http://u821.lyon.inserm.fr/_utils/_img/logo_Inserm.gif"/>
          <p:cNvPicPr>
            <a:picLocks noChangeAspect="1" noChangeArrowheads="1"/>
          </p:cNvPicPr>
          <p:nvPr/>
        </p:nvPicPr>
        <p:blipFill>
          <a:blip r:embed="rId4"/>
          <a:srcRect l="37794" t="6276"/>
          <a:stretch>
            <a:fillRect/>
          </a:stretch>
        </p:blipFill>
        <p:spPr bwMode="auto">
          <a:xfrm>
            <a:off x="1947284" y="5660571"/>
            <a:ext cx="1539548" cy="63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5" descr="http://www.infomagazine.com/upload/integration/large/cu_63_semaine_20_2009_actu_logo_clermont_universite.jpg"/>
          <p:cNvPicPr>
            <a:picLocks noChangeAspect="1" noChangeArrowheads="1"/>
          </p:cNvPicPr>
          <p:nvPr/>
        </p:nvPicPr>
        <p:blipFill>
          <a:blip r:embed="rId5" cstate="print"/>
          <a:srcRect t="23710" b="27092"/>
          <a:stretch>
            <a:fillRect/>
          </a:stretch>
        </p:blipFill>
        <p:spPr bwMode="auto">
          <a:xfrm>
            <a:off x="5623827" y="5602513"/>
            <a:ext cx="1386574" cy="682171"/>
          </a:xfrm>
          <a:prstGeom prst="rect">
            <a:avLst/>
          </a:prstGeom>
          <a:noFill/>
        </p:spPr>
      </p:pic>
      <p:pic>
        <p:nvPicPr>
          <p:cNvPr id="15" name="Picture 8" descr="http://www.unic.cnrs-gif.fr/site_media/images/logos/cnrs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01421" y="5474592"/>
            <a:ext cx="936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avec flèche vers le bas 9"/>
          <p:cNvSpPr/>
          <p:nvPr/>
        </p:nvSpPr>
        <p:spPr>
          <a:xfrm>
            <a:off x="2714612" y="571480"/>
            <a:ext cx="3634646" cy="967563"/>
          </a:xfrm>
          <a:prstGeom prst="downArrowCallout">
            <a:avLst/>
          </a:prstGeom>
          <a:noFill/>
          <a:ln>
            <a:gradFill flip="none" rotWithShape="1">
              <a:gsLst>
                <a:gs pos="0">
                  <a:schemeClr val="tx1"/>
                </a:gs>
                <a:gs pos="82000">
                  <a:schemeClr val="bg1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rgbClr val="FFFF00"/>
              </a:solidFill>
            </a:endParaRPr>
          </a:p>
        </p:txBody>
      </p:sp>
      <p:sp>
        <p:nvSpPr>
          <p:cNvPr id="5125" name="ZoneTexte 19"/>
          <p:cNvSpPr txBox="1">
            <a:spLocks noChangeArrowheads="1"/>
          </p:cNvSpPr>
          <p:nvPr/>
        </p:nvSpPr>
        <p:spPr bwMode="auto">
          <a:xfrm>
            <a:off x="2732253" y="758555"/>
            <a:ext cx="27606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 err="1" smtClean="0">
                <a:solidFill>
                  <a:srgbClr val="FFFF00"/>
                </a:solidFill>
                <a:latin typeface="ITC Avant Garde Demi" pitchFamily="34" charset="0"/>
              </a:rPr>
              <a:t>Some</a:t>
            </a:r>
            <a:r>
              <a:rPr lang="fr-FR" dirty="0" smtClean="0">
                <a:solidFill>
                  <a:srgbClr val="FFFF00"/>
                </a:solidFill>
                <a:latin typeface="ITC Avant Garde Demi" pitchFamily="34" charset="0"/>
              </a:rPr>
              <a:t> points </a:t>
            </a:r>
            <a:r>
              <a:rPr lang="fr-FR" sz="1200" dirty="0" smtClean="0">
                <a:solidFill>
                  <a:srgbClr val="FFFF00"/>
                </a:solidFill>
                <a:latin typeface="ITC Avant Garde" pitchFamily="34" charset="0"/>
              </a:rPr>
              <a:t>(publication </a:t>
            </a:r>
            <a:r>
              <a:rPr lang="fr-FR" sz="1200" dirty="0">
                <a:solidFill>
                  <a:srgbClr val="FFFF00"/>
                </a:solidFill>
                <a:latin typeface="ITC Avant Garde" pitchFamily="34" charset="0"/>
              </a:rPr>
              <a:t>2012)</a:t>
            </a:r>
          </a:p>
        </p:txBody>
      </p:sp>
      <p:sp>
        <p:nvSpPr>
          <p:cNvPr id="9" name="Rectangle à coins arrondis 8"/>
          <p:cNvSpPr/>
          <p:nvPr/>
        </p:nvSpPr>
        <p:spPr>
          <a:xfrm rot="10800000">
            <a:off x="2995765" y="192085"/>
            <a:ext cx="3214710" cy="446087"/>
          </a:xfrm>
          <a:prstGeom prst="roundRect">
            <a:avLst/>
          </a:prstGeom>
          <a:solidFill>
            <a:srgbClr val="A500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5127" name="ZoneTexte 7"/>
          <p:cNvSpPr txBox="1">
            <a:spLocks noChangeArrowheads="1"/>
          </p:cNvSpPr>
          <p:nvPr/>
        </p:nvSpPr>
        <p:spPr bwMode="auto">
          <a:xfrm>
            <a:off x="0" y="22225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400" dirty="0" err="1" smtClean="0">
                <a:solidFill>
                  <a:schemeClr val="bg1"/>
                </a:solidFill>
                <a:latin typeface="ITC Avant Garde Demi" pitchFamily="34" charset="0"/>
              </a:rPr>
              <a:t>Infertility</a:t>
            </a:r>
            <a:r>
              <a:rPr lang="fr-FR" sz="2400" dirty="0" smtClean="0">
                <a:solidFill>
                  <a:schemeClr val="bg1"/>
                </a:solidFill>
                <a:latin typeface="ITC Avant Garde Demi" pitchFamily="34" charset="0"/>
              </a:rPr>
              <a:t> </a:t>
            </a:r>
            <a:r>
              <a:rPr lang="fr-FR" sz="2400" dirty="0">
                <a:solidFill>
                  <a:schemeClr val="bg1"/>
                </a:solidFill>
                <a:latin typeface="ITC Avant Garde Demi" pitchFamily="34" charset="0"/>
              </a:rPr>
              <a:t>…</a:t>
            </a:r>
          </a:p>
        </p:txBody>
      </p:sp>
      <p:sp>
        <p:nvSpPr>
          <p:cNvPr id="5128" name="ZoneTexte 5"/>
          <p:cNvSpPr txBox="1">
            <a:spLocks noChangeArrowheads="1"/>
          </p:cNvSpPr>
          <p:nvPr/>
        </p:nvSpPr>
        <p:spPr bwMode="auto">
          <a:xfrm>
            <a:off x="0" y="200024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400" dirty="0" smtClean="0">
                <a:solidFill>
                  <a:srgbClr val="FFFF00"/>
                </a:solidFill>
              </a:rPr>
              <a:t>50%  of the case male </a:t>
            </a:r>
            <a:r>
              <a:rPr lang="fr-FR" sz="2400" dirty="0" err="1" smtClean="0">
                <a:solidFill>
                  <a:srgbClr val="FFFF00"/>
                </a:solidFill>
              </a:rPr>
              <a:t>is</a:t>
            </a:r>
            <a:r>
              <a:rPr lang="fr-FR" sz="2400" dirty="0" smtClean="0">
                <a:solidFill>
                  <a:srgbClr val="FFFF00"/>
                </a:solidFill>
              </a:rPr>
              <a:t> </a:t>
            </a:r>
            <a:r>
              <a:rPr lang="fr-FR" sz="2400" dirty="0" err="1" smtClean="0">
                <a:solidFill>
                  <a:srgbClr val="FFFF00"/>
                </a:solidFill>
              </a:rPr>
              <a:t>involved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5129" name="ZoneTexte 6"/>
          <p:cNvSpPr txBox="1">
            <a:spLocks noChangeArrowheads="1"/>
          </p:cNvSpPr>
          <p:nvPr/>
        </p:nvSpPr>
        <p:spPr bwMode="auto">
          <a:xfrm>
            <a:off x="0" y="1571612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400" dirty="0">
                <a:solidFill>
                  <a:srgbClr val="FFFF00"/>
                </a:solidFill>
              </a:rPr>
              <a:t>25% </a:t>
            </a:r>
            <a:r>
              <a:rPr lang="fr-FR" sz="2400" dirty="0" smtClean="0">
                <a:solidFill>
                  <a:srgbClr val="FFFF00"/>
                </a:solidFill>
              </a:rPr>
              <a:t> of couples are </a:t>
            </a:r>
            <a:r>
              <a:rPr lang="fr-FR" sz="2400" dirty="0" err="1" smtClean="0">
                <a:solidFill>
                  <a:srgbClr val="FFFF00"/>
                </a:solidFill>
              </a:rPr>
              <a:t>steriles</a:t>
            </a:r>
            <a:r>
              <a:rPr lang="fr-FR" sz="2400" dirty="0" smtClean="0">
                <a:solidFill>
                  <a:srgbClr val="FFFF00"/>
                </a:solidFill>
              </a:rPr>
              <a:t> (1year)</a:t>
            </a:r>
            <a:endParaRPr lang="fr-FR" sz="2400" dirty="0">
              <a:solidFill>
                <a:srgbClr val="FFFF00"/>
              </a:solidFill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4929190" y="3714752"/>
            <a:ext cx="4214810" cy="2941656"/>
            <a:chOff x="4929190" y="3714752"/>
            <a:chExt cx="4214810" cy="2941656"/>
          </a:xfrm>
        </p:grpSpPr>
        <p:sp>
          <p:nvSpPr>
            <p:cNvPr id="5130" name="Rectangle 1"/>
            <p:cNvSpPr>
              <a:spLocks noChangeArrowheads="1"/>
            </p:cNvSpPr>
            <p:nvPr/>
          </p:nvSpPr>
          <p:spPr bwMode="auto">
            <a:xfrm>
              <a:off x="5265738" y="6286520"/>
              <a:ext cx="3878262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fr-FR" sz="900" dirty="0">
                  <a:solidFill>
                    <a:srgbClr val="FFFF00"/>
                  </a:solidFill>
                  <a:latin typeface="Calibri" pitchFamily="34" charset="0"/>
                </a:rPr>
                <a:t>  </a:t>
              </a:r>
            </a:p>
            <a:p>
              <a:pPr algn="ctr" eaLnBrk="0" hangingPunct="0"/>
              <a:r>
                <a:rPr lang="fr-FR" sz="900" i="1" dirty="0" err="1">
                  <a:solidFill>
                    <a:srgbClr val="FFFF00"/>
                  </a:solidFill>
                  <a:latin typeface="Calibri" pitchFamily="34" charset="0"/>
                </a:rPr>
                <a:t>Carlsen</a:t>
              </a:r>
              <a:r>
                <a:rPr lang="fr-FR" sz="900" i="1" dirty="0">
                  <a:solidFill>
                    <a:srgbClr val="FFFF00"/>
                  </a:solidFill>
                  <a:latin typeface="Calibri" pitchFamily="34" charset="0"/>
                </a:rPr>
                <a:t> et al: 61 articles de 1938 à 1990 Swan et al: 101 articles de 1934 à 1996</a:t>
              </a:r>
              <a:endParaRPr lang="fr-FR" sz="900" dirty="0">
                <a:solidFill>
                  <a:srgbClr val="FFFF00"/>
                </a:solidFill>
                <a:latin typeface="Calibri" pitchFamily="34" charset="0"/>
              </a:endParaRPr>
            </a:p>
          </p:txBody>
        </p:sp>
        <p:pic>
          <p:nvPicPr>
            <p:cNvPr id="5131" name="Picture 2" descr="http://www.senat.fr/rap/r10-765/r10-7655.gif"/>
            <p:cNvPicPr>
              <a:picLocks noChangeAspect="1" noChangeArrowheads="1"/>
            </p:cNvPicPr>
            <p:nvPr/>
          </p:nvPicPr>
          <p:blipFill>
            <a:blip r:embed="rId2"/>
            <a:srcRect l="51793"/>
            <a:stretch>
              <a:fillRect/>
            </a:stretch>
          </p:blipFill>
          <p:spPr bwMode="auto">
            <a:xfrm>
              <a:off x="4929190" y="3714752"/>
              <a:ext cx="3500462" cy="25287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0"/>
          <p:cNvSpPr/>
          <p:nvPr/>
        </p:nvSpPr>
        <p:spPr>
          <a:xfrm>
            <a:off x="0" y="2500306"/>
            <a:ext cx="42862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dirty="0" smtClean="0">
                <a:solidFill>
                  <a:srgbClr val="FF0000"/>
                </a:solidFill>
              </a:rPr>
              <a:t>Obstructive </a:t>
            </a:r>
            <a:r>
              <a:rPr lang="fr-FR" sz="2400" dirty="0" err="1" smtClean="0">
                <a:solidFill>
                  <a:srgbClr val="FF0000"/>
                </a:solidFill>
              </a:rPr>
              <a:t>azoospermia</a:t>
            </a:r>
            <a:endParaRPr lang="fr-FR" sz="2400" dirty="0" smtClean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286248" y="2500306"/>
            <a:ext cx="4857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Secretory</a:t>
            </a:r>
            <a:r>
              <a:rPr lang="fr-FR" sz="24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fr-FR" sz="2400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azoospermia</a:t>
            </a:r>
            <a:endParaRPr lang="fr-FR" sz="2400" dirty="0" smtClean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4357694"/>
            <a:ext cx="9144000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dirty="0" err="1" smtClean="0">
                <a:solidFill>
                  <a:srgbClr val="66FF99"/>
                </a:solidFill>
                <a:latin typeface="Comic Sans MS" pitchFamily="66" charset="0"/>
              </a:rPr>
              <a:t>Spermatozoa</a:t>
            </a:r>
            <a:r>
              <a:rPr lang="fr-FR" sz="2400" dirty="0" smtClean="0">
                <a:solidFill>
                  <a:srgbClr val="66FF99"/>
                </a:solidFill>
                <a:latin typeface="Comic Sans MS" pitchFamily="66" charset="0"/>
              </a:rPr>
              <a:t> </a:t>
            </a:r>
            <a:r>
              <a:rPr lang="fr-FR" sz="2400" dirty="0" err="1" smtClean="0">
                <a:solidFill>
                  <a:srgbClr val="66FF99"/>
                </a:solidFill>
                <a:latin typeface="Comic Sans MS" pitchFamily="66" charset="0"/>
              </a:rPr>
              <a:t>quality</a:t>
            </a:r>
            <a:r>
              <a:rPr lang="fr-FR" sz="2400" dirty="0" smtClean="0">
                <a:solidFill>
                  <a:srgbClr val="66FF99"/>
                </a:solidFill>
                <a:latin typeface="Comic Sans MS" pitchFamily="66" charset="0"/>
              </a:rPr>
              <a:t>…</a:t>
            </a:r>
            <a:endParaRPr lang="fr-FR" sz="2400" dirty="0">
              <a:solidFill>
                <a:srgbClr val="66FF99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" y="3098069"/>
            <a:ext cx="9144000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dirty="0" smtClean="0">
                <a:solidFill>
                  <a:srgbClr val="66FF99"/>
                </a:solidFill>
                <a:latin typeface="Comic Sans MS" pitchFamily="66" charset="0"/>
              </a:rPr>
              <a:t>In 30%  of male </a:t>
            </a:r>
            <a:r>
              <a:rPr lang="fr-FR" sz="2400" dirty="0" err="1" smtClean="0">
                <a:solidFill>
                  <a:srgbClr val="66FF99"/>
                </a:solidFill>
                <a:latin typeface="Comic Sans MS" pitchFamily="66" charset="0"/>
              </a:rPr>
              <a:t>infertility</a:t>
            </a:r>
            <a:r>
              <a:rPr lang="fr-FR" sz="2400" dirty="0" smtClean="0">
                <a:solidFill>
                  <a:srgbClr val="66FF99"/>
                </a:solidFill>
                <a:latin typeface="Comic Sans MS" pitchFamily="66" charset="0"/>
              </a:rPr>
              <a:t>, the </a:t>
            </a:r>
            <a:r>
              <a:rPr lang="fr-FR" sz="2400" dirty="0" err="1" smtClean="0">
                <a:solidFill>
                  <a:srgbClr val="66FF99"/>
                </a:solidFill>
                <a:latin typeface="Comic Sans MS" pitchFamily="66" charset="0"/>
              </a:rPr>
              <a:t>origin</a:t>
            </a:r>
            <a:r>
              <a:rPr lang="fr-FR" sz="2400" dirty="0" smtClean="0">
                <a:solidFill>
                  <a:srgbClr val="66FF99"/>
                </a:solidFill>
                <a:latin typeface="Comic Sans MS" pitchFamily="66" charset="0"/>
              </a:rPr>
              <a:t> </a:t>
            </a:r>
            <a:r>
              <a:rPr lang="fr-FR" sz="2400" dirty="0" err="1" smtClean="0">
                <a:solidFill>
                  <a:srgbClr val="66FF99"/>
                </a:solidFill>
                <a:latin typeface="Comic Sans MS" pitchFamily="66" charset="0"/>
              </a:rPr>
              <a:t>remains</a:t>
            </a:r>
            <a:r>
              <a:rPr lang="fr-FR" sz="2400" dirty="0" smtClean="0">
                <a:solidFill>
                  <a:srgbClr val="66FF99"/>
                </a:solidFill>
                <a:latin typeface="Comic Sans MS" pitchFamily="66" charset="0"/>
              </a:rPr>
              <a:t> </a:t>
            </a:r>
            <a:r>
              <a:rPr lang="fr-FR" sz="2400" dirty="0" err="1" smtClean="0">
                <a:solidFill>
                  <a:srgbClr val="66FF99"/>
                </a:solidFill>
                <a:latin typeface="Comic Sans MS" pitchFamily="66" charset="0"/>
              </a:rPr>
              <a:t>unknown</a:t>
            </a:r>
            <a:endParaRPr lang="fr-FR" sz="2400" dirty="0">
              <a:solidFill>
                <a:srgbClr val="66FF99"/>
              </a:solidFill>
              <a:latin typeface="Comic Sans MS" pitchFamily="66" charset="0"/>
            </a:endParaRPr>
          </a:p>
        </p:txBody>
      </p:sp>
      <p:sp>
        <p:nvSpPr>
          <p:cNvPr id="18" name="Flèche droite à entaille 17"/>
          <p:cNvSpPr/>
          <p:nvPr/>
        </p:nvSpPr>
        <p:spPr>
          <a:xfrm rot="5400000">
            <a:off x="4250529" y="4036223"/>
            <a:ext cx="571504" cy="357190"/>
          </a:xfrm>
          <a:prstGeom prst="notch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32" y="5214950"/>
            <a:ext cx="9144000" cy="46166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dirty="0" smtClean="0">
                <a:solidFill>
                  <a:srgbClr val="66FF99"/>
                </a:solidFill>
                <a:latin typeface="Comic Sans MS" pitchFamily="66" charset="0"/>
              </a:rPr>
              <a:t>ART </a:t>
            </a:r>
            <a:r>
              <a:rPr lang="fr-FR" sz="2400" dirty="0" err="1" smtClean="0">
                <a:solidFill>
                  <a:srgbClr val="66FF99"/>
                </a:solidFill>
                <a:latin typeface="Comic Sans MS" pitchFamily="66" charset="0"/>
              </a:rPr>
              <a:t>from</a:t>
            </a:r>
            <a:r>
              <a:rPr lang="fr-FR" sz="2400" dirty="0" smtClean="0">
                <a:solidFill>
                  <a:srgbClr val="66FF99"/>
                </a:solidFill>
                <a:latin typeface="Comic Sans MS" pitchFamily="66" charset="0"/>
              </a:rPr>
              <a:t> </a:t>
            </a:r>
            <a:r>
              <a:rPr lang="fr-FR" sz="2400" dirty="0" err="1" smtClean="0">
                <a:solidFill>
                  <a:srgbClr val="66FF99"/>
                </a:solidFill>
                <a:latin typeface="Comic Sans MS" pitchFamily="66" charset="0"/>
              </a:rPr>
              <a:t>testicular</a:t>
            </a:r>
            <a:r>
              <a:rPr lang="fr-FR" sz="2400" dirty="0" smtClean="0">
                <a:solidFill>
                  <a:srgbClr val="66FF99"/>
                </a:solidFill>
                <a:latin typeface="Comic Sans MS" pitchFamily="66" charset="0"/>
              </a:rPr>
              <a:t> </a:t>
            </a:r>
            <a:r>
              <a:rPr lang="fr-FR" sz="2400" dirty="0" err="1" smtClean="0">
                <a:solidFill>
                  <a:srgbClr val="66FF99"/>
                </a:solidFill>
                <a:latin typeface="Comic Sans MS" pitchFamily="66" charset="0"/>
              </a:rPr>
              <a:t>spermatozoa</a:t>
            </a:r>
            <a:endParaRPr lang="fr-FR" sz="2400" dirty="0">
              <a:solidFill>
                <a:srgbClr val="66FF99"/>
              </a:solidFill>
              <a:latin typeface="Comic Sans MS" pitchFamily="66" charset="0"/>
            </a:endParaRPr>
          </a:p>
        </p:txBody>
      </p:sp>
      <p:sp>
        <p:nvSpPr>
          <p:cNvPr id="21" name="Flèche droite à entaille 20"/>
          <p:cNvSpPr/>
          <p:nvPr/>
        </p:nvSpPr>
        <p:spPr>
          <a:xfrm rot="5400000">
            <a:off x="4250529" y="4893479"/>
            <a:ext cx="571504" cy="357190"/>
          </a:xfrm>
          <a:prstGeom prst="notch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à coins arrondis 23"/>
          <p:cNvSpPr/>
          <p:nvPr/>
        </p:nvSpPr>
        <p:spPr>
          <a:xfrm>
            <a:off x="71470" y="5929354"/>
            <a:ext cx="9144000" cy="85723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152400" y="5955589"/>
            <a:ext cx="8991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dirty="0" smtClean="0">
                <a:latin typeface="Comic Sans MS" pitchFamily="66" charset="0"/>
              </a:rPr>
              <a:t>There </a:t>
            </a:r>
            <a:r>
              <a:rPr lang="fr-FR" sz="2400" dirty="0" err="1" smtClean="0">
                <a:latin typeface="Comic Sans MS" pitchFamily="66" charset="0"/>
              </a:rPr>
              <a:t>is</a:t>
            </a:r>
            <a:r>
              <a:rPr lang="fr-FR" sz="2400" dirty="0" smtClean="0">
                <a:latin typeface="Comic Sans MS" pitchFamily="66" charset="0"/>
              </a:rPr>
              <a:t> a </a:t>
            </a:r>
            <a:r>
              <a:rPr lang="fr-FR" sz="2400" dirty="0" err="1" smtClean="0">
                <a:latin typeface="Comic Sans MS" pitchFamily="66" charset="0"/>
              </a:rPr>
              <a:t>need</a:t>
            </a:r>
            <a:r>
              <a:rPr lang="fr-FR" sz="2400" dirty="0" smtClean="0">
                <a:latin typeface="Comic Sans MS" pitchFamily="66" charset="0"/>
              </a:rPr>
              <a:t> to </a:t>
            </a:r>
            <a:r>
              <a:rPr lang="fr-FR" sz="2400" dirty="0" err="1" smtClean="0">
                <a:latin typeface="Comic Sans MS" pitchFamily="66" charset="0"/>
              </a:rPr>
              <a:t>better</a:t>
            </a:r>
            <a:r>
              <a:rPr lang="fr-FR" sz="2400" dirty="0" smtClean="0">
                <a:latin typeface="Comic Sans MS" pitchFamily="66" charset="0"/>
              </a:rPr>
              <a:t> </a:t>
            </a:r>
            <a:r>
              <a:rPr lang="fr-FR" sz="2400" dirty="0" err="1" smtClean="0">
                <a:latin typeface="Comic Sans MS" pitchFamily="66" charset="0"/>
              </a:rPr>
              <a:t>define</a:t>
            </a:r>
            <a:r>
              <a:rPr lang="fr-FR" sz="2400" dirty="0" smtClean="0">
                <a:latin typeface="Comic Sans MS" pitchFamily="66" charset="0"/>
              </a:rPr>
              <a:t> </a:t>
            </a:r>
            <a:r>
              <a:rPr lang="fr-FR" sz="2400" dirty="0" err="1" smtClean="0">
                <a:latin typeface="Comic Sans MS" pitchFamily="66" charset="0"/>
              </a:rPr>
              <a:t>characteristics</a:t>
            </a:r>
            <a:r>
              <a:rPr lang="fr-FR" sz="2400" dirty="0" smtClean="0">
                <a:latin typeface="Comic Sans MS" pitchFamily="66" charset="0"/>
              </a:rPr>
              <a:t> of </a:t>
            </a:r>
            <a:r>
              <a:rPr lang="fr-FR" sz="2400" dirty="0" err="1" smtClean="0">
                <a:latin typeface="Comic Sans MS" pitchFamily="66" charset="0"/>
              </a:rPr>
              <a:t>germ</a:t>
            </a:r>
            <a:r>
              <a:rPr lang="fr-FR" sz="2400" dirty="0" smtClean="0">
                <a:latin typeface="Comic Sans MS" pitchFamily="66" charset="0"/>
              </a:rPr>
              <a:t> </a:t>
            </a:r>
            <a:r>
              <a:rPr lang="fr-FR" sz="2400" dirty="0" err="1" smtClean="0">
                <a:latin typeface="Comic Sans MS" pitchFamily="66" charset="0"/>
              </a:rPr>
              <a:t>cell</a:t>
            </a:r>
            <a:r>
              <a:rPr lang="fr-FR" sz="2400" dirty="0" smtClean="0">
                <a:latin typeface="Comic Sans MS" pitchFamily="66" charset="0"/>
              </a:rPr>
              <a:t> </a:t>
            </a:r>
            <a:r>
              <a:rPr lang="fr-FR" sz="2400" dirty="0" err="1" smtClean="0">
                <a:latin typeface="Comic Sans MS" pitchFamily="66" charset="0"/>
              </a:rPr>
              <a:t>differentiation</a:t>
            </a:r>
            <a:endParaRPr lang="fr-FR" sz="2400" dirty="0">
              <a:latin typeface="Comic Sans MS" pitchFamily="66" charset="0"/>
            </a:endParaRPr>
          </a:p>
        </p:txBody>
      </p:sp>
      <p:sp>
        <p:nvSpPr>
          <p:cNvPr id="26" name="Flèche droite à entaille 25"/>
          <p:cNvSpPr/>
          <p:nvPr/>
        </p:nvSpPr>
        <p:spPr>
          <a:xfrm rot="5400000">
            <a:off x="4321967" y="5607859"/>
            <a:ext cx="428628" cy="357190"/>
          </a:xfrm>
          <a:prstGeom prst="notch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à entaille 15"/>
          <p:cNvSpPr/>
          <p:nvPr/>
        </p:nvSpPr>
        <p:spPr>
          <a:xfrm rot="5400000">
            <a:off x="4321967" y="2750339"/>
            <a:ext cx="428628" cy="357190"/>
          </a:xfrm>
          <a:prstGeom prst="notch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8" grpId="1"/>
      <p:bldP spid="5129" grpId="0"/>
      <p:bldP spid="11" grpId="0"/>
      <p:bldP spid="13" grpId="0"/>
      <p:bldP spid="14" grpId="0" animBg="1"/>
      <p:bldP spid="17" grpId="0" animBg="1"/>
      <p:bldP spid="18" grpId="0" animBg="1"/>
      <p:bldP spid="20" grpId="0" animBg="1"/>
      <p:bldP spid="21" grpId="0" animBg="1"/>
      <p:bldP spid="24" grpId="0" animBg="1"/>
      <p:bldP spid="25" grpId="0"/>
      <p:bldP spid="26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 b="16348"/>
          <a:stretch>
            <a:fillRect/>
          </a:stretch>
        </p:blipFill>
        <p:spPr bwMode="auto">
          <a:xfrm>
            <a:off x="179388" y="4297363"/>
            <a:ext cx="3024187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Ellipse 31"/>
          <p:cNvSpPr/>
          <p:nvPr/>
        </p:nvSpPr>
        <p:spPr bwMode="auto">
          <a:xfrm>
            <a:off x="1044575" y="5589588"/>
            <a:ext cx="431800" cy="433387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4" name="Ellipse 33"/>
          <p:cNvSpPr/>
          <p:nvPr/>
        </p:nvSpPr>
        <p:spPr bwMode="auto">
          <a:xfrm rot="19815244">
            <a:off x="2000250" y="5059363"/>
            <a:ext cx="352425" cy="1630362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7" name="ZoneTexte 36"/>
          <p:cNvSpPr txBox="1"/>
          <p:nvPr/>
        </p:nvSpPr>
        <p:spPr bwMode="auto">
          <a:xfrm>
            <a:off x="3607928" y="4221163"/>
            <a:ext cx="4330032" cy="17050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lvl="2" algn="ctr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defRPr/>
            </a:pPr>
            <a:endParaRPr lang="fr-FR" sz="1400" b="1" kern="0" dirty="0">
              <a:solidFill>
                <a:srgbClr val="FFFF00"/>
              </a:solidFill>
              <a:latin typeface="+mn-lt"/>
              <a:cs typeface="+mn-cs"/>
            </a:endParaRPr>
          </a:p>
          <a:p>
            <a:pPr marL="0" lvl="2" algn="ctr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defRPr/>
            </a:pPr>
            <a:r>
              <a:rPr lang="fr-FR" sz="1400" b="1" kern="0" dirty="0" err="1" smtClean="0">
                <a:solidFill>
                  <a:srgbClr val="FFFF00"/>
                </a:solidFill>
                <a:latin typeface="+mn-lt"/>
                <a:cs typeface="+mn-cs"/>
              </a:rPr>
              <a:t>Germ</a:t>
            </a:r>
            <a:r>
              <a:rPr lang="fr-FR" sz="1400" b="1" kern="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fr-FR" sz="1400" b="1" kern="0" dirty="0" err="1" smtClean="0">
                <a:solidFill>
                  <a:srgbClr val="FFFF00"/>
                </a:solidFill>
                <a:latin typeface="+mn-lt"/>
                <a:cs typeface="+mn-cs"/>
              </a:rPr>
              <a:t>cells</a:t>
            </a:r>
            <a:endParaRPr lang="fr-FR" sz="1400" b="1" kern="0" dirty="0">
              <a:solidFill>
                <a:srgbClr val="FFFF00"/>
              </a:solidFill>
              <a:latin typeface="+mn-lt"/>
              <a:cs typeface="+mn-cs"/>
            </a:endParaRPr>
          </a:p>
          <a:p>
            <a:pPr marL="0" lvl="2" algn="ctr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defRPr/>
            </a:pPr>
            <a:endParaRPr lang="fr-FR" sz="800" b="1" kern="0" dirty="0">
              <a:solidFill>
                <a:srgbClr val="FFFF00"/>
              </a:solidFill>
              <a:latin typeface="+mn-lt"/>
              <a:cs typeface="+mn-cs"/>
            </a:endParaRPr>
          </a:p>
          <a:p>
            <a:pPr marL="1143000" lvl="2" indent="-228600" algn="ctr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defRPr/>
            </a:pPr>
            <a:endParaRPr lang="fr-FR" sz="2800" dirty="0">
              <a:solidFill>
                <a:srgbClr val="FFFF00"/>
              </a:solidFill>
              <a:latin typeface="+mn-lt"/>
              <a:cs typeface="+mn-cs"/>
            </a:endParaRPr>
          </a:p>
          <a:p>
            <a:pPr marL="285750" indent="-285750" algn="ct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defRPr/>
            </a:pPr>
            <a:r>
              <a:rPr lang="fr-FR" sz="1400" kern="0" dirty="0" err="1" smtClean="0">
                <a:solidFill>
                  <a:srgbClr val="FFFF00"/>
                </a:solidFill>
                <a:latin typeface="+mn-lt"/>
                <a:cs typeface="+mn-cs"/>
              </a:rPr>
              <a:t>Spermatogonia</a:t>
            </a:r>
            <a:r>
              <a:rPr lang="fr-FR" sz="1400" kern="0" dirty="0" smtClean="0">
                <a:solidFill>
                  <a:srgbClr val="FFFF00"/>
                </a:solidFill>
                <a:latin typeface="+mn-lt"/>
                <a:cs typeface="+mn-cs"/>
              </a:rPr>
              <a:t>→ </a:t>
            </a:r>
            <a:r>
              <a:rPr lang="fr-FR" sz="1400" kern="0" dirty="0">
                <a:solidFill>
                  <a:srgbClr val="FFFF00"/>
                </a:solidFill>
                <a:latin typeface="+mn-lt"/>
                <a:cs typeface="+mn-cs"/>
              </a:rPr>
              <a:t>spermatocytes → spermatides → </a:t>
            </a:r>
            <a:r>
              <a:rPr lang="fr-FR" sz="1400" kern="0" dirty="0" err="1">
                <a:solidFill>
                  <a:srgbClr val="FFFF00"/>
                </a:solidFill>
                <a:latin typeface="+mn-lt"/>
                <a:cs typeface="+mn-cs"/>
              </a:rPr>
              <a:t>spz</a:t>
            </a:r>
            <a:r>
              <a:rPr lang="fr-FR" sz="1400" kern="0" dirty="0">
                <a:solidFill>
                  <a:srgbClr val="FFFF00"/>
                </a:solidFill>
                <a:latin typeface="+mn-lt"/>
                <a:cs typeface="+mn-cs"/>
              </a:rPr>
              <a:t>…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400" dirty="0">
              <a:solidFill>
                <a:srgbClr val="FFFF00"/>
              </a:solidFill>
              <a:latin typeface="+mn-lt"/>
              <a:cs typeface="+mn-cs"/>
            </a:endParaRPr>
          </a:p>
        </p:txBody>
      </p:sp>
      <p:cxnSp>
        <p:nvCxnSpPr>
          <p:cNvPr id="39" name="Connecteur droit avec flèche 38"/>
          <p:cNvCxnSpPr/>
          <p:nvPr/>
        </p:nvCxnSpPr>
        <p:spPr bwMode="auto">
          <a:xfrm>
            <a:off x="6861175" y="5229225"/>
            <a:ext cx="1079500" cy="0"/>
          </a:xfrm>
          <a:prstGeom prst="straightConnector1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/>
          <p:nvPr/>
        </p:nvCxnSpPr>
        <p:spPr bwMode="auto">
          <a:xfrm>
            <a:off x="5400675" y="5229225"/>
            <a:ext cx="1079500" cy="0"/>
          </a:xfrm>
          <a:prstGeom prst="straightConnector1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 bwMode="auto">
          <a:xfrm>
            <a:off x="3819525" y="5229225"/>
            <a:ext cx="1079500" cy="0"/>
          </a:xfrm>
          <a:prstGeom prst="straightConnector1">
            <a:avLst/>
          </a:prstGeom>
          <a:ln>
            <a:solidFill>
              <a:schemeClr val="tx2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 bwMode="auto">
          <a:xfrm>
            <a:off x="3635375" y="4967288"/>
            <a:ext cx="1447800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ct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defRPr/>
            </a:pPr>
            <a:r>
              <a:rPr lang="fr-FR" sz="1100" i="1" kern="0" dirty="0">
                <a:solidFill>
                  <a:srgbClr val="FFFF00"/>
                </a:solidFill>
                <a:latin typeface="+mn-lt"/>
                <a:cs typeface="+mn-cs"/>
              </a:rPr>
              <a:t>1 - </a:t>
            </a:r>
            <a:r>
              <a:rPr lang="fr-FR" sz="1100" i="1" kern="0" dirty="0" smtClean="0">
                <a:solidFill>
                  <a:srgbClr val="FFFF00"/>
                </a:solidFill>
                <a:latin typeface="+mn-lt"/>
                <a:cs typeface="+mn-cs"/>
              </a:rPr>
              <a:t>prolifération</a:t>
            </a:r>
            <a:endParaRPr lang="fr-FR" sz="1400" i="1" dirty="0"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43" name="ZoneTexte 42"/>
          <p:cNvSpPr txBox="1"/>
          <p:nvPr/>
        </p:nvSpPr>
        <p:spPr bwMode="auto">
          <a:xfrm>
            <a:off x="6484938" y="4967288"/>
            <a:ext cx="1831975" cy="4778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algn="ct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defRPr/>
            </a:pPr>
            <a:r>
              <a:rPr lang="fr-FR" sz="1100" i="1" kern="0" dirty="0">
                <a:solidFill>
                  <a:srgbClr val="FFFF00"/>
                </a:solidFill>
                <a:latin typeface="+mn-lt"/>
                <a:cs typeface="+mn-cs"/>
              </a:rPr>
              <a:t>3 - </a:t>
            </a:r>
            <a:r>
              <a:rPr lang="fr-FR" sz="1100" i="1" kern="0" dirty="0" err="1" smtClean="0">
                <a:solidFill>
                  <a:srgbClr val="FFFF00"/>
                </a:solidFill>
                <a:latin typeface="+mn-lt"/>
                <a:cs typeface="+mn-cs"/>
              </a:rPr>
              <a:t>spermiogenesis</a:t>
            </a:r>
            <a:endParaRPr lang="fr-FR" sz="1100" i="1" kern="0" dirty="0">
              <a:solidFill>
                <a:srgbClr val="FFFF00"/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400" i="1" dirty="0"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44" name="ZoneTexte 43"/>
          <p:cNvSpPr txBox="1"/>
          <p:nvPr/>
        </p:nvSpPr>
        <p:spPr bwMode="auto">
          <a:xfrm>
            <a:off x="5313363" y="4967288"/>
            <a:ext cx="1252537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2" algn="ctr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defRPr/>
            </a:pPr>
            <a:r>
              <a:rPr lang="fr-FR" sz="1100" i="1" kern="0" dirty="0">
                <a:solidFill>
                  <a:srgbClr val="FFFF00"/>
                </a:solidFill>
                <a:latin typeface="+mn-lt"/>
                <a:cs typeface="+mn-cs"/>
              </a:rPr>
              <a:t>2 - </a:t>
            </a:r>
            <a:r>
              <a:rPr lang="fr-FR" sz="1100" i="1" kern="0" dirty="0" err="1" smtClean="0">
                <a:solidFill>
                  <a:srgbClr val="FFFF00"/>
                </a:solidFill>
                <a:latin typeface="+mn-lt"/>
                <a:cs typeface="+mn-cs"/>
              </a:rPr>
              <a:t>meisosi</a:t>
            </a:r>
            <a:endParaRPr lang="fr-FR" sz="1400" i="1" dirty="0">
              <a:solidFill>
                <a:srgbClr val="FFFF00"/>
              </a:solidFill>
              <a:latin typeface="+mn-lt"/>
              <a:cs typeface="+mn-cs"/>
            </a:endParaRPr>
          </a:p>
        </p:txBody>
      </p:sp>
      <p:cxnSp>
        <p:nvCxnSpPr>
          <p:cNvPr id="35" name="Connecteur droit 34"/>
          <p:cNvCxnSpPr/>
          <p:nvPr/>
        </p:nvCxnSpPr>
        <p:spPr>
          <a:xfrm flipV="1">
            <a:off x="3348038" y="6662738"/>
            <a:ext cx="4997450" cy="6350"/>
          </a:xfrm>
          <a:prstGeom prst="line">
            <a:avLst/>
          </a:prstGeom>
          <a:ln w="38100">
            <a:solidFill>
              <a:srgbClr val="94C9C9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 bwMode="auto">
          <a:xfrm rot="5400000">
            <a:off x="-1042988" y="2997201"/>
            <a:ext cx="2447925" cy="0"/>
          </a:xfrm>
          <a:prstGeom prst="line">
            <a:avLst/>
          </a:prstGeom>
          <a:ln w="38100">
            <a:solidFill>
              <a:srgbClr val="FF0000">
                <a:alpha val="6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 bwMode="auto">
          <a:xfrm rot="5400000">
            <a:off x="1981200" y="2997201"/>
            <a:ext cx="2447925" cy="0"/>
          </a:xfrm>
          <a:prstGeom prst="line">
            <a:avLst/>
          </a:prstGeom>
          <a:ln w="38100">
            <a:solidFill>
              <a:srgbClr val="FF0000">
                <a:alpha val="6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 bwMode="auto">
          <a:xfrm>
            <a:off x="180975" y="1773238"/>
            <a:ext cx="3024188" cy="0"/>
          </a:xfrm>
          <a:prstGeom prst="line">
            <a:avLst/>
          </a:prstGeom>
          <a:ln w="38100">
            <a:solidFill>
              <a:srgbClr val="FF0000">
                <a:alpha val="6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 flipV="1">
            <a:off x="3348038" y="1770063"/>
            <a:ext cx="5026025" cy="3175"/>
          </a:xfrm>
          <a:prstGeom prst="line">
            <a:avLst/>
          </a:prstGeom>
          <a:ln w="38100">
            <a:solidFill>
              <a:srgbClr val="94C9C9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>
          <a:xfrm rot="5400000">
            <a:off x="2124075" y="2997201"/>
            <a:ext cx="2447925" cy="0"/>
          </a:xfrm>
          <a:prstGeom prst="line">
            <a:avLst/>
          </a:prstGeom>
          <a:ln w="38100">
            <a:solidFill>
              <a:srgbClr val="94C9C9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/>
          <p:nvPr/>
        </p:nvCxnSpPr>
        <p:spPr bwMode="auto">
          <a:xfrm rot="5400000">
            <a:off x="5883275" y="4176713"/>
            <a:ext cx="579437" cy="1588"/>
          </a:xfrm>
          <a:prstGeom prst="straightConnector1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/>
          <p:cNvCxnSpPr/>
          <p:nvPr/>
        </p:nvCxnSpPr>
        <p:spPr>
          <a:xfrm rot="5400000">
            <a:off x="2124075" y="5443538"/>
            <a:ext cx="2447925" cy="0"/>
          </a:xfrm>
          <a:prstGeom prst="line">
            <a:avLst/>
          </a:prstGeom>
          <a:ln w="38100">
            <a:solidFill>
              <a:srgbClr val="94C9C9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 rot="5400000">
            <a:off x="7116762" y="2997201"/>
            <a:ext cx="2447925" cy="0"/>
          </a:xfrm>
          <a:prstGeom prst="line">
            <a:avLst/>
          </a:prstGeom>
          <a:ln w="38100">
            <a:solidFill>
              <a:srgbClr val="94C9C9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/>
          <p:nvPr/>
        </p:nvCxnSpPr>
        <p:spPr>
          <a:xfrm rot="5400000">
            <a:off x="7116762" y="5445126"/>
            <a:ext cx="2447925" cy="0"/>
          </a:xfrm>
          <a:prstGeom prst="line">
            <a:avLst/>
          </a:prstGeom>
          <a:ln w="38100">
            <a:solidFill>
              <a:srgbClr val="94C9C9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flipV="1">
            <a:off x="3348038" y="4208463"/>
            <a:ext cx="4997450" cy="12700"/>
          </a:xfrm>
          <a:prstGeom prst="line">
            <a:avLst/>
          </a:prstGeom>
          <a:ln w="38100">
            <a:solidFill>
              <a:srgbClr val="94C9C9">
                <a:alpha val="4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39750" y="1833563"/>
            <a:ext cx="2286000" cy="65864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rgbClr val="336666"/>
              </a:buClr>
              <a:buSzPct val="70000"/>
              <a:defRPr/>
            </a:pPr>
            <a:r>
              <a:rPr lang="fr-FR" sz="2000" b="1" kern="0" dirty="0" smtClean="0">
                <a:solidFill>
                  <a:srgbClr val="FF9900"/>
                </a:solidFill>
                <a:latin typeface="Calibri" pitchFamily="34" charset="0"/>
                <a:cs typeface="+mn-cs"/>
              </a:rPr>
              <a:t>Endocrine </a:t>
            </a:r>
            <a:r>
              <a:rPr lang="fr-FR" sz="2000" b="1" kern="0" dirty="0" err="1" smtClean="0">
                <a:solidFill>
                  <a:srgbClr val="FF9900"/>
                </a:solidFill>
                <a:latin typeface="Calibri" pitchFamily="34" charset="0"/>
                <a:cs typeface="+mn-cs"/>
              </a:rPr>
              <a:t>function</a:t>
            </a:r>
            <a:endParaRPr lang="fr-FR" sz="1600" b="1" kern="0" dirty="0">
              <a:solidFill>
                <a:srgbClr val="FF9900"/>
              </a:solidFill>
              <a:latin typeface="Calibri" pitchFamily="34" charset="0"/>
              <a:cs typeface="+mn-cs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rgbClr val="336666"/>
              </a:buClr>
              <a:buSzPct val="70000"/>
              <a:defRPr/>
            </a:pPr>
            <a:r>
              <a:rPr lang="fr-FR" sz="1400" b="1" kern="0" dirty="0" smtClean="0">
                <a:solidFill>
                  <a:srgbClr val="FF9900"/>
                </a:solidFill>
                <a:latin typeface="Calibri" pitchFamily="34" charset="0"/>
                <a:cs typeface="+mn-cs"/>
              </a:rPr>
              <a:t>(</a:t>
            </a:r>
            <a:r>
              <a:rPr lang="fr-FR" sz="1400" b="1" kern="0" dirty="0" err="1" smtClean="0">
                <a:solidFill>
                  <a:srgbClr val="FF9900"/>
                </a:solidFill>
                <a:latin typeface="Calibri" pitchFamily="34" charset="0"/>
                <a:cs typeface="+mn-cs"/>
              </a:rPr>
              <a:t>interstitial</a:t>
            </a:r>
            <a:r>
              <a:rPr lang="fr-FR" sz="1400" b="1" kern="0" dirty="0" smtClean="0">
                <a:solidFill>
                  <a:srgbClr val="FF9900"/>
                </a:solidFill>
                <a:latin typeface="Calibri" pitchFamily="34" charset="0"/>
                <a:cs typeface="+mn-cs"/>
              </a:rPr>
              <a:t> </a:t>
            </a:r>
            <a:r>
              <a:rPr lang="fr-FR" sz="1400" b="1" kern="0" dirty="0" err="1" smtClean="0">
                <a:solidFill>
                  <a:srgbClr val="FF9900"/>
                </a:solidFill>
                <a:latin typeface="Calibri" pitchFamily="34" charset="0"/>
                <a:cs typeface="+mn-cs"/>
              </a:rPr>
              <a:t>space</a:t>
            </a:r>
            <a:r>
              <a:rPr lang="fr-FR" sz="1400" b="1" kern="0" dirty="0" smtClean="0">
                <a:solidFill>
                  <a:srgbClr val="FF9900"/>
                </a:solidFill>
                <a:latin typeface="Calibri" pitchFamily="34" charset="0"/>
                <a:cs typeface="+mn-cs"/>
              </a:rPr>
              <a:t>)</a:t>
            </a:r>
            <a:endParaRPr lang="fr-FR" sz="1400" b="1" kern="0" dirty="0">
              <a:solidFill>
                <a:srgbClr val="FF99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859338" y="1833563"/>
            <a:ext cx="2511425" cy="65864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rgbClr val="336666"/>
              </a:buClr>
              <a:buSzPct val="70000"/>
              <a:defRPr/>
            </a:pPr>
            <a:r>
              <a:rPr lang="fr-FR" sz="2000" b="1" kern="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  <a:cs typeface="+mn-cs"/>
              </a:rPr>
              <a:t>Exocrine </a:t>
            </a:r>
            <a:r>
              <a:rPr lang="fr-FR" sz="2000" b="1" kern="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Calibri" pitchFamily="34" charset="0"/>
                <a:cs typeface="+mn-cs"/>
              </a:rPr>
              <a:t>function</a:t>
            </a:r>
            <a:endParaRPr lang="fr-FR" sz="1400" b="1" kern="0" dirty="0">
              <a:solidFill>
                <a:schemeClr val="accent2">
                  <a:lumMod val="20000"/>
                  <a:lumOff val="80000"/>
                </a:schemeClr>
              </a:solidFill>
              <a:latin typeface="Calibri" pitchFamily="34" charset="0"/>
              <a:cs typeface="+mn-cs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rgbClr val="336666"/>
              </a:buClr>
              <a:buSzPct val="70000"/>
              <a:defRPr/>
            </a:pPr>
            <a:endParaRPr lang="fr-FR" sz="1400" b="1" kern="0" dirty="0">
              <a:solidFill>
                <a:srgbClr val="00B0F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49" name="Arc 48"/>
          <p:cNvSpPr/>
          <p:nvPr/>
        </p:nvSpPr>
        <p:spPr>
          <a:xfrm rot="1089594">
            <a:off x="403225" y="4257675"/>
            <a:ext cx="479425" cy="1509713"/>
          </a:xfrm>
          <a:prstGeom prst="arc">
            <a:avLst>
              <a:gd name="adj1" fmla="val 16455504"/>
              <a:gd name="adj2" fmla="val 3815273"/>
            </a:avLst>
          </a:prstGeom>
          <a:ln w="28575">
            <a:solidFill>
              <a:srgbClr val="FF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4" name="Arc 53"/>
          <p:cNvSpPr/>
          <p:nvPr/>
        </p:nvSpPr>
        <p:spPr>
          <a:xfrm rot="4076483" flipH="1">
            <a:off x="1082676" y="4151312"/>
            <a:ext cx="963612" cy="2805113"/>
          </a:xfrm>
          <a:prstGeom prst="arc">
            <a:avLst>
              <a:gd name="adj1" fmla="val 16859517"/>
              <a:gd name="adj2" fmla="val 3584893"/>
            </a:avLst>
          </a:prstGeom>
          <a:ln w="28575">
            <a:solidFill>
              <a:srgbClr val="FF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5" name="Arc 54"/>
          <p:cNvSpPr/>
          <p:nvPr/>
        </p:nvSpPr>
        <p:spPr>
          <a:xfrm rot="17349896" flipH="1">
            <a:off x="1734344" y="1634331"/>
            <a:ext cx="1250950" cy="5021263"/>
          </a:xfrm>
          <a:prstGeom prst="arc">
            <a:avLst>
              <a:gd name="adj1" fmla="val 17879856"/>
              <a:gd name="adj2" fmla="val 2431447"/>
            </a:avLst>
          </a:prstGeom>
          <a:ln w="28575">
            <a:solidFill>
              <a:srgbClr val="FF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6" name="Arc 55"/>
          <p:cNvSpPr/>
          <p:nvPr/>
        </p:nvSpPr>
        <p:spPr>
          <a:xfrm rot="3997461" flipH="1">
            <a:off x="731837" y="4562476"/>
            <a:ext cx="2551113" cy="3509962"/>
          </a:xfrm>
          <a:prstGeom prst="arc">
            <a:avLst>
              <a:gd name="adj1" fmla="val 17502255"/>
              <a:gd name="adj2" fmla="val 4724338"/>
            </a:avLst>
          </a:prstGeom>
          <a:ln w="28575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60" name="Connecteur droit 59"/>
          <p:cNvCxnSpPr/>
          <p:nvPr/>
        </p:nvCxnSpPr>
        <p:spPr>
          <a:xfrm>
            <a:off x="3357554" y="4221163"/>
            <a:ext cx="4968000" cy="0"/>
          </a:xfrm>
          <a:prstGeom prst="line">
            <a:avLst/>
          </a:prstGeom>
          <a:ln w="38100">
            <a:solidFill>
              <a:srgbClr val="94C9C9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itre 1"/>
          <p:cNvSpPr txBox="1">
            <a:spLocks/>
          </p:cNvSpPr>
          <p:nvPr/>
        </p:nvSpPr>
        <p:spPr bwMode="auto">
          <a:xfrm>
            <a:off x="0" y="612775"/>
            <a:ext cx="91440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kern="0" dirty="0">
              <a:solidFill>
                <a:schemeClr val="accent4">
                  <a:lumMod val="20000"/>
                  <a:lumOff val="80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53" name="Connecteur droit 52"/>
          <p:cNvCxnSpPr/>
          <p:nvPr/>
        </p:nvCxnSpPr>
        <p:spPr bwMode="auto">
          <a:xfrm>
            <a:off x="180975" y="4221163"/>
            <a:ext cx="3024188" cy="0"/>
          </a:xfrm>
          <a:prstGeom prst="line">
            <a:avLst/>
          </a:prstGeom>
          <a:ln w="38100">
            <a:solidFill>
              <a:srgbClr val="FF0000">
                <a:alpha val="6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Ellipse 56"/>
          <p:cNvSpPr/>
          <p:nvPr/>
        </p:nvSpPr>
        <p:spPr bwMode="auto">
          <a:xfrm>
            <a:off x="1260475" y="4581525"/>
            <a:ext cx="431800" cy="433388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25" name="Espace réservé du contenu 2"/>
          <p:cNvSpPr txBox="1">
            <a:spLocks/>
          </p:cNvSpPr>
          <p:nvPr/>
        </p:nvSpPr>
        <p:spPr bwMode="auto">
          <a:xfrm>
            <a:off x="-252413" y="2805113"/>
            <a:ext cx="3889376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0000"/>
              <a:defRPr/>
            </a:pPr>
            <a:r>
              <a:rPr lang="fr-FR" sz="1400" b="1" kern="0" dirty="0">
                <a:solidFill>
                  <a:srgbClr val="FFFF00"/>
                </a:solidFill>
                <a:latin typeface="+mn-lt"/>
                <a:cs typeface="+mn-cs"/>
              </a:rPr>
              <a:t>Leydig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0000"/>
              <a:defRPr/>
            </a:pPr>
            <a:endParaRPr lang="fr-FR" sz="600" b="1" kern="0" dirty="0">
              <a:solidFill>
                <a:srgbClr val="FFFF00"/>
              </a:solidFill>
              <a:latin typeface="+mn-lt"/>
              <a:cs typeface="+mn-cs"/>
            </a:endParaRPr>
          </a:p>
          <a:p>
            <a:pPr marL="163513" indent="-163513" algn="ct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defRPr/>
            </a:pPr>
            <a:r>
              <a:rPr lang="fr-FR" sz="1200" kern="0" dirty="0" err="1" smtClean="0">
                <a:solidFill>
                  <a:srgbClr val="FFFF00"/>
                </a:solidFill>
                <a:latin typeface="+mn-lt"/>
                <a:cs typeface="+mn-cs"/>
              </a:rPr>
              <a:t>Testosterone</a:t>
            </a:r>
            <a:r>
              <a:rPr lang="fr-FR" sz="1200" kern="0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r>
              <a:rPr lang="fr-FR" sz="1200" kern="0" dirty="0" err="1" smtClean="0">
                <a:solidFill>
                  <a:srgbClr val="FFFF00"/>
                </a:solidFill>
                <a:latin typeface="+mn-lt"/>
                <a:cs typeface="+mn-cs"/>
              </a:rPr>
              <a:t>synthesis</a:t>
            </a:r>
            <a:endParaRPr lang="fr-FR" sz="1200" b="1" kern="0" dirty="0"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126" name="Espace réservé du contenu 2"/>
          <p:cNvSpPr txBox="1">
            <a:spLocks/>
          </p:cNvSpPr>
          <p:nvPr/>
        </p:nvSpPr>
        <p:spPr bwMode="auto">
          <a:xfrm>
            <a:off x="4211638" y="2805113"/>
            <a:ext cx="3889375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0000"/>
              <a:defRPr/>
            </a:pPr>
            <a:r>
              <a:rPr lang="fr-FR" sz="1400" b="1" kern="0" dirty="0">
                <a:solidFill>
                  <a:srgbClr val="FFFF00"/>
                </a:solidFill>
                <a:latin typeface="+mn-lt"/>
                <a:cs typeface="+mn-cs"/>
              </a:rPr>
              <a:t>Sertoli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70000"/>
              <a:defRPr/>
            </a:pPr>
            <a:endParaRPr lang="fr-FR" sz="600" b="1" kern="0" dirty="0">
              <a:solidFill>
                <a:srgbClr val="FFFF00"/>
              </a:solidFill>
              <a:latin typeface="+mn-lt"/>
              <a:cs typeface="+mn-cs"/>
            </a:endParaRPr>
          </a:p>
          <a:p>
            <a:pPr marL="163513" indent="-163513" algn="ctr" fontAlgn="auto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5000"/>
              <a:defRPr/>
            </a:pPr>
            <a:r>
              <a:rPr lang="fr-FR" sz="1200" kern="0" dirty="0">
                <a:solidFill>
                  <a:srgbClr val="FFFF00"/>
                </a:solidFill>
                <a:latin typeface="+mn-lt"/>
                <a:cs typeface="+mn-cs"/>
              </a:rPr>
              <a:t>Support </a:t>
            </a:r>
            <a:r>
              <a:rPr lang="fr-FR" sz="1200" kern="0" dirty="0" smtClean="0">
                <a:solidFill>
                  <a:srgbClr val="FFFF00"/>
                </a:solidFill>
                <a:latin typeface="+mn-lt"/>
                <a:cs typeface="+mn-cs"/>
              </a:rPr>
              <a:t>de of </a:t>
            </a:r>
            <a:r>
              <a:rPr lang="fr-FR" sz="1200" kern="0" dirty="0" err="1" smtClean="0">
                <a:solidFill>
                  <a:srgbClr val="FFFF00"/>
                </a:solidFill>
                <a:latin typeface="+mn-lt"/>
                <a:cs typeface="+mn-cs"/>
              </a:rPr>
              <a:t>gametogenesis</a:t>
            </a:r>
            <a:endParaRPr lang="fr-FR" sz="1200" b="1" kern="0" dirty="0"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66" name="ZoneTexte 14"/>
          <p:cNvSpPr txBox="1">
            <a:spLocks noChangeArrowheads="1"/>
          </p:cNvSpPr>
          <p:nvPr/>
        </p:nvSpPr>
        <p:spPr bwMode="auto">
          <a:xfrm>
            <a:off x="1098550" y="6113463"/>
            <a:ext cx="53975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fr-FR" sz="900" b="1">
                <a:latin typeface="Calibri" pitchFamily="34" charset="0"/>
              </a:rPr>
              <a:t>n=6</a:t>
            </a:r>
          </a:p>
        </p:txBody>
      </p:sp>
      <p:sp>
        <p:nvSpPr>
          <p:cNvPr id="67" name="ZoneTexte 14"/>
          <p:cNvSpPr txBox="1">
            <a:spLocks noChangeArrowheads="1"/>
          </p:cNvSpPr>
          <p:nvPr/>
        </p:nvSpPr>
        <p:spPr bwMode="auto">
          <a:xfrm>
            <a:off x="1616075" y="6113463"/>
            <a:ext cx="53975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fr-FR" sz="900" b="1">
                <a:latin typeface="Calibri" pitchFamily="34" charset="0"/>
              </a:rPr>
              <a:t>n=6</a:t>
            </a:r>
          </a:p>
        </p:txBody>
      </p:sp>
      <p:sp>
        <p:nvSpPr>
          <p:cNvPr id="73" name="ZoneTexte 71"/>
          <p:cNvSpPr txBox="1">
            <a:spLocks noChangeArrowheads="1"/>
          </p:cNvSpPr>
          <p:nvPr/>
        </p:nvSpPr>
        <p:spPr bwMode="auto">
          <a:xfrm>
            <a:off x="508000" y="6288088"/>
            <a:ext cx="1676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itchFamily="34" charset="0"/>
              </a:rPr>
              <a:t>Témoin</a:t>
            </a:r>
          </a:p>
        </p:txBody>
      </p:sp>
      <p:sp>
        <p:nvSpPr>
          <p:cNvPr id="74" name="ZoneTexte 71"/>
          <p:cNvSpPr txBox="1">
            <a:spLocks noChangeArrowheads="1"/>
          </p:cNvSpPr>
          <p:nvPr/>
        </p:nvSpPr>
        <p:spPr bwMode="auto">
          <a:xfrm>
            <a:off x="887413" y="6288088"/>
            <a:ext cx="19605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2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itchFamily="34" charset="0"/>
              </a:rPr>
              <a:t>4 mois</a:t>
            </a:r>
          </a:p>
        </p:txBody>
      </p:sp>
      <p:sp>
        <p:nvSpPr>
          <p:cNvPr id="120" name="Rectangle 7"/>
          <p:cNvSpPr>
            <a:spLocks noChangeArrowheads="1"/>
          </p:cNvSpPr>
          <p:nvPr/>
        </p:nvSpPr>
        <p:spPr bwMode="auto">
          <a:xfrm>
            <a:off x="3030538" y="4405313"/>
            <a:ext cx="2055812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SzPct val="100000"/>
              <a:buFont typeface="Arial" pitchFamily="34" charset="0"/>
              <a:buNone/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  <a:tab pos="7878763" algn="l"/>
                <a:tab pos="8535988" algn="l"/>
              </a:tabLst>
            </a:pPr>
            <a:r>
              <a:rPr lang="en-GB" sz="1100">
                <a:solidFill>
                  <a:srgbClr val="000000"/>
                </a:solidFill>
                <a:latin typeface="Calibri" pitchFamily="34" charset="0"/>
              </a:rPr>
              <a:t>Master II</a:t>
            </a:r>
          </a:p>
        </p:txBody>
      </p:sp>
      <p:grpSp>
        <p:nvGrpSpPr>
          <p:cNvPr id="7" name="Groupe 294"/>
          <p:cNvGrpSpPr>
            <a:grpSpLocks/>
          </p:cNvGrpSpPr>
          <p:nvPr/>
        </p:nvGrpSpPr>
        <p:grpSpPr bwMode="auto">
          <a:xfrm>
            <a:off x="3454400" y="5835650"/>
            <a:ext cx="4876800" cy="744538"/>
            <a:chOff x="3541713" y="5807075"/>
            <a:chExt cx="4876124" cy="744538"/>
          </a:xfrm>
        </p:grpSpPr>
        <p:sp>
          <p:nvSpPr>
            <p:cNvPr id="346" name="Forme libre 345"/>
            <p:cNvSpPr/>
            <p:nvPr/>
          </p:nvSpPr>
          <p:spPr>
            <a:xfrm>
              <a:off x="6667068" y="6081713"/>
              <a:ext cx="257139" cy="304800"/>
            </a:xfrm>
            <a:custGeom>
              <a:avLst/>
              <a:gdLst>
                <a:gd name="connsiteX0" fmla="*/ 83343 w 307180"/>
                <a:gd name="connsiteY0" fmla="*/ 19050 h 371474"/>
                <a:gd name="connsiteX1" fmla="*/ 30956 w 307180"/>
                <a:gd name="connsiteY1" fmla="*/ 52387 h 371474"/>
                <a:gd name="connsiteX2" fmla="*/ 2381 w 307180"/>
                <a:gd name="connsiteY2" fmla="*/ 161925 h 371474"/>
                <a:gd name="connsiteX3" fmla="*/ 16668 w 307180"/>
                <a:gd name="connsiteY3" fmla="*/ 276225 h 371474"/>
                <a:gd name="connsiteX4" fmla="*/ 97631 w 307180"/>
                <a:gd name="connsiteY4" fmla="*/ 342900 h 371474"/>
                <a:gd name="connsiteX5" fmla="*/ 135731 w 307180"/>
                <a:gd name="connsiteY5" fmla="*/ 361950 h 371474"/>
                <a:gd name="connsiteX6" fmla="*/ 235743 w 307180"/>
                <a:gd name="connsiteY6" fmla="*/ 357187 h 371474"/>
                <a:gd name="connsiteX7" fmla="*/ 292893 w 307180"/>
                <a:gd name="connsiteY7" fmla="*/ 276225 h 371474"/>
                <a:gd name="connsiteX8" fmla="*/ 302418 w 307180"/>
                <a:gd name="connsiteY8" fmla="*/ 161925 h 371474"/>
                <a:gd name="connsiteX9" fmla="*/ 264318 w 307180"/>
                <a:gd name="connsiteY9" fmla="*/ 61912 h 371474"/>
                <a:gd name="connsiteX10" fmla="*/ 230981 w 307180"/>
                <a:gd name="connsiteY10" fmla="*/ 9525 h 371474"/>
                <a:gd name="connsiteX11" fmla="*/ 154781 w 307180"/>
                <a:gd name="connsiteY11" fmla="*/ 4762 h 371474"/>
                <a:gd name="connsiteX12" fmla="*/ 83343 w 307180"/>
                <a:gd name="connsiteY12" fmla="*/ 19050 h 371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7180" h="371474">
                  <a:moveTo>
                    <a:pt x="83343" y="19050"/>
                  </a:moveTo>
                  <a:cubicBezTo>
                    <a:pt x="62706" y="26988"/>
                    <a:pt x="44450" y="28575"/>
                    <a:pt x="30956" y="52387"/>
                  </a:cubicBezTo>
                  <a:cubicBezTo>
                    <a:pt x="17462" y="76200"/>
                    <a:pt x="4762" y="124619"/>
                    <a:pt x="2381" y="161925"/>
                  </a:cubicBezTo>
                  <a:cubicBezTo>
                    <a:pt x="0" y="199231"/>
                    <a:pt x="793" y="246063"/>
                    <a:pt x="16668" y="276225"/>
                  </a:cubicBezTo>
                  <a:cubicBezTo>
                    <a:pt x="32543" y="306387"/>
                    <a:pt x="77787" y="328613"/>
                    <a:pt x="97631" y="342900"/>
                  </a:cubicBezTo>
                  <a:cubicBezTo>
                    <a:pt x="117475" y="357187"/>
                    <a:pt x="112712" y="359569"/>
                    <a:pt x="135731" y="361950"/>
                  </a:cubicBezTo>
                  <a:cubicBezTo>
                    <a:pt x="158750" y="364331"/>
                    <a:pt x="209549" y="371474"/>
                    <a:pt x="235743" y="357187"/>
                  </a:cubicBezTo>
                  <a:cubicBezTo>
                    <a:pt x="261937" y="342900"/>
                    <a:pt x="281781" y="308769"/>
                    <a:pt x="292893" y="276225"/>
                  </a:cubicBezTo>
                  <a:cubicBezTo>
                    <a:pt x="304005" y="243681"/>
                    <a:pt x="307180" y="197644"/>
                    <a:pt x="302418" y="161925"/>
                  </a:cubicBezTo>
                  <a:cubicBezTo>
                    <a:pt x="297656" y="126206"/>
                    <a:pt x="276224" y="87312"/>
                    <a:pt x="264318" y="61912"/>
                  </a:cubicBezTo>
                  <a:cubicBezTo>
                    <a:pt x="252412" y="36512"/>
                    <a:pt x="249237" y="19050"/>
                    <a:pt x="230981" y="9525"/>
                  </a:cubicBezTo>
                  <a:cubicBezTo>
                    <a:pt x="212725" y="0"/>
                    <a:pt x="177006" y="3968"/>
                    <a:pt x="154781" y="4762"/>
                  </a:cubicBezTo>
                  <a:cubicBezTo>
                    <a:pt x="132556" y="5556"/>
                    <a:pt x="103981" y="11113"/>
                    <a:pt x="83343" y="19050"/>
                  </a:cubicBezTo>
                  <a:close/>
                </a:path>
              </a:pathLst>
            </a:cu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19" name="Forme libre 118"/>
            <p:cNvSpPr/>
            <p:nvPr/>
          </p:nvSpPr>
          <p:spPr>
            <a:xfrm>
              <a:off x="5662319" y="5951538"/>
              <a:ext cx="388884" cy="600075"/>
            </a:xfrm>
            <a:custGeom>
              <a:avLst/>
              <a:gdLst>
                <a:gd name="connsiteX0" fmla="*/ 284957 w 388144"/>
                <a:gd name="connsiteY0" fmla="*/ 794 h 599282"/>
                <a:gd name="connsiteX1" fmla="*/ 175419 w 388144"/>
                <a:gd name="connsiteY1" fmla="*/ 38894 h 599282"/>
                <a:gd name="connsiteX2" fmla="*/ 56357 w 388144"/>
                <a:gd name="connsiteY2" fmla="*/ 105569 h 599282"/>
                <a:gd name="connsiteX3" fmla="*/ 8732 w 388144"/>
                <a:gd name="connsiteY3" fmla="*/ 172244 h 599282"/>
                <a:gd name="connsiteX4" fmla="*/ 3969 w 388144"/>
                <a:gd name="connsiteY4" fmla="*/ 272257 h 599282"/>
                <a:gd name="connsiteX5" fmla="*/ 32544 w 388144"/>
                <a:gd name="connsiteY5" fmla="*/ 343694 h 599282"/>
                <a:gd name="connsiteX6" fmla="*/ 51594 w 388144"/>
                <a:gd name="connsiteY6" fmla="*/ 443707 h 599282"/>
                <a:gd name="connsiteX7" fmla="*/ 123032 w 388144"/>
                <a:gd name="connsiteY7" fmla="*/ 577057 h 599282"/>
                <a:gd name="connsiteX8" fmla="*/ 242094 w 388144"/>
                <a:gd name="connsiteY8" fmla="*/ 577057 h 599282"/>
                <a:gd name="connsiteX9" fmla="*/ 337344 w 388144"/>
                <a:gd name="connsiteY9" fmla="*/ 524669 h 599282"/>
                <a:gd name="connsiteX10" fmla="*/ 365919 w 388144"/>
                <a:gd name="connsiteY10" fmla="*/ 438944 h 599282"/>
                <a:gd name="connsiteX11" fmla="*/ 380207 w 388144"/>
                <a:gd name="connsiteY11" fmla="*/ 296069 h 599282"/>
                <a:gd name="connsiteX12" fmla="*/ 384969 w 388144"/>
                <a:gd name="connsiteY12" fmla="*/ 167482 h 599282"/>
                <a:gd name="connsiteX13" fmla="*/ 361157 w 388144"/>
                <a:gd name="connsiteY13" fmla="*/ 110332 h 599282"/>
                <a:gd name="connsiteX14" fmla="*/ 313532 w 388144"/>
                <a:gd name="connsiteY14" fmla="*/ 43657 h 599282"/>
                <a:gd name="connsiteX15" fmla="*/ 284957 w 388144"/>
                <a:gd name="connsiteY15" fmla="*/ 794 h 59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88144" h="599282">
                  <a:moveTo>
                    <a:pt x="284957" y="794"/>
                  </a:moveTo>
                  <a:cubicBezTo>
                    <a:pt x="261938" y="0"/>
                    <a:pt x="213519" y="21432"/>
                    <a:pt x="175419" y="38894"/>
                  </a:cubicBezTo>
                  <a:cubicBezTo>
                    <a:pt x="137319" y="56356"/>
                    <a:pt x="84138" y="83344"/>
                    <a:pt x="56357" y="105569"/>
                  </a:cubicBezTo>
                  <a:cubicBezTo>
                    <a:pt x="28576" y="127794"/>
                    <a:pt x="17463" y="144463"/>
                    <a:pt x="8732" y="172244"/>
                  </a:cubicBezTo>
                  <a:cubicBezTo>
                    <a:pt x="1" y="200025"/>
                    <a:pt x="0" y="243682"/>
                    <a:pt x="3969" y="272257"/>
                  </a:cubicBezTo>
                  <a:cubicBezTo>
                    <a:pt x="7938" y="300832"/>
                    <a:pt x="24606" y="315119"/>
                    <a:pt x="32544" y="343694"/>
                  </a:cubicBezTo>
                  <a:cubicBezTo>
                    <a:pt x="40482" y="372269"/>
                    <a:pt x="36513" y="404813"/>
                    <a:pt x="51594" y="443707"/>
                  </a:cubicBezTo>
                  <a:cubicBezTo>
                    <a:pt x="66675" y="482601"/>
                    <a:pt x="91282" y="554832"/>
                    <a:pt x="123032" y="577057"/>
                  </a:cubicBezTo>
                  <a:cubicBezTo>
                    <a:pt x="154782" y="599282"/>
                    <a:pt x="206375" y="585788"/>
                    <a:pt x="242094" y="577057"/>
                  </a:cubicBezTo>
                  <a:cubicBezTo>
                    <a:pt x="277813" y="568326"/>
                    <a:pt x="316707" y="547688"/>
                    <a:pt x="337344" y="524669"/>
                  </a:cubicBezTo>
                  <a:cubicBezTo>
                    <a:pt x="357981" y="501650"/>
                    <a:pt x="358775" y="477044"/>
                    <a:pt x="365919" y="438944"/>
                  </a:cubicBezTo>
                  <a:cubicBezTo>
                    <a:pt x="373063" y="400844"/>
                    <a:pt x="377032" y="341313"/>
                    <a:pt x="380207" y="296069"/>
                  </a:cubicBezTo>
                  <a:cubicBezTo>
                    <a:pt x="383382" y="250825"/>
                    <a:pt x="388144" y="198438"/>
                    <a:pt x="384969" y="167482"/>
                  </a:cubicBezTo>
                  <a:cubicBezTo>
                    <a:pt x="381794" y="136526"/>
                    <a:pt x="373063" y="130970"/>
                    <a:pt x="361157" y="110332"/>
                  </a:cubicBezTo>
                  <a:cubicBezTo>
                    <a:pt x="349251" y="89694"/>
                    <a:pt x="325438" y="59532"/>
                    <a:pt x="313532" y="43657"/>
                  </a:cubicBezTo>
                  <a:cubicBezTo>
                    <a:pt x="301626" y="27782"/>
                    <a:pt x="307976" y="1588"/>
                    <a:pt x="284957" y="794"/>
                  </a:cubicBezTo>
                  <a:close/>
                </a:path>
              </a:pathLst>
            </a:cu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17" name="Forme libre 116"/>
            <p:cNvSpPr/>
            <p:nvPr/>
          </p:nvSpPr>
          <p:spPr>
            <a:xfrm>
              <a:off x="4978202" y="6070600"/>
              <a:ext cx="358725" cy="350838"/>
            </a:xfrm>
            <a:custGeom>
              <a:avLst/>
              <a:gdLst>
                <a:gd name="connsiteX0" fmla="*/ 3969 w 359568"/>
                <a:gd name="connsiteY0" fmla="*/ 297656 h 351631"/>
                <a:gd name="connsiteX1" fmla="*/ 37306 w 359568"/>
                <a:gd name="connsiteY1" fmla="*/ 211931 h 351631"/>
                <a:gd name="connsiteX2" fmla="*/ 37306 w 359568"/>
                <a:gd name="connsiteY2" fmla="*/ 130969 h 351631"/>
                <a:gd name="connsiteX3" fmla="*/ 84931 w 359568"/>
                <a:gd name="connsiteY3" fmla="*/ 50006 h 351631"/>
                <a:gd name="connsiteX4" fmla="*/ 151606 w 359568"/>
                <a:gd name="connsiteY4" fmla="*/ 7144 h 351631"/>
                <a:gd name="connsiteX5" fmla="*/ 203994 w 359568"/>
                <a:gd name="connsiteY5" fmla="*/ 7144 h 351631"/>
                <a:gd name="connsiteX6" fmla="*/ 237331 w 359568"/>
                <a:gd name="connsiteY6" fmla="*/ 45244 h 351631"/>
                <a:gd name="connsiteX7" fmla="*/ 294481 w 359568"/>
                <a:gd name="connsiteY7" fmla="*/ 183356 h 351631"/>
                <a:gd name="connsiteX8" fmla="*/ 327819 w 359568"/>
                <a:gd name="connsiteY8" fmla="*/ 269081 h 351631"/>
                <a:gd name="connsiteX9" fmla="*/ 351631 w 359568"/>
                <a:gd name="connsiteY9" fmla="*/ 330994 h 351631"/>
                <a:gd name="connsiteX10" fmla="*/ 280194 w 359568"/>
                <a:gd name="connsiteY10" fmla="*/ 350044 h 351631"/>
                <a:gd name="connsiteX11" fmla="*/ 146844 w 359568"/>
                <a:gd name="connsiteY11" fmla="*/ 340519 h 351631"/>
                <a:gd name="connsiteX12" fmla="*/ 61119 w 359568"/>
                <a:gd name="connsiteY12" fmla="*/ 330994 h 351631"/>
                <a:gd name="connsiteX13" fmla="*/ 3969 w 359568"/>
                <a:gd name="connsiteY13" fmla="*/ 297656 h 35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9568" h="351631">
                  <a:moveTo>
                    <a:pt x="3969" y="297656"/>
                  </a:moveTo>
                  <a:cubicBezTo>
                    <a:pt x="0" y="277812"/>
                    <a:pt x="31750" y="239712"/>
                    <a:pt x="37306" y="211931"/>
                  </a:cubicBezTo>
                  <a:cubicBezTo>
                    <a:pt x="42862" y="184150"/>
                    <a:pt x="29369" y="157956"/>
                    <a:pt x="37306" y="130969"/>
                  </a:cubicBezTo>
                  <a:cubicBezTo>
                    <a:pt x="45243" y="103982"/>
                    <a:pt x="65881" y="70643"/>
                    <a:pt x="84931" y="50006"/>
                  </a:cubicBezTo>
                  <a:cubicBezTo>
                    <a:pt x="103981" y="29369"/>
                    <a:pt x="131762" y="14288"/>
                    <a:pt x="151606" y="7144"/>
                  </a:cubicBezTo>
                  <a:cubicBezTo>
                    <a:pt x="171450" y="0"/>
                    <a:pt x="189706" y="794"/>
                    <a:pt x="203994" y="7144"/>
                  </a:cubicBezTo>
                  <a:cubicBezTo>
                    <a:pt x="218282" y="13494"/>
                    <a:pt x="222250" y="15876"/>
                    <a:pt x="237331" y="45244"/>
                  </a:cubicBezTo>
                  <a:cubicBezTo>
                    <a:pt x="252412" y="74612"/>
                    <a:pt x="279400" y="146050"/>
                    <a:pt x="294481" y="183356"/>
                  </a:cubicBezTo>
                  <a:cubicBezTo>
                    <a:pt x="309562" y="220662"/>
                    <a:pt x="318294" y="244475"/>
                    <a:pt x="327819" y="269081"/>
                  </a:cubicBezTo>
                  <a:cubicBezTo>
                    <a:pt x="337344" y="293687"/>
                    <a:pt x="359568" y="317500"/>
                    <a:pt x="351631" y="330994"/>
                  </a:cubicBezTo>
                  <a:cubicBezTo>
                    <a:pt x="343694" y="344488"/>
                    <a:pt x="314325" y="348457"/>
                    <a:pt x="280194" y="350044"/>
                  </a:cubicBezTo>
                  <a:cubicBezTo>
                    <a:pt x="246063" y="351631"/>
                    <a:pt x="183356" y="343694"/>
                    <a:pt x="146844" y="340519"/>
                  </a:cubicBezTo>
                  <a:cubicBezTo>
                    <a:pt x="110332" y="337344"/>
                    <a:pt x="83344" y="335757"/>
                    <a:pt x="61119" y="330994"/>
                  </a:cubicBezTo>
                  <a:cubicBezTo>
                    <a:pt x="38894" y="326232"/>
                    <a:pt x="7938" y="317500"/>
                    <a:pt x="3969" y="297656"/>
                  </a:cubicBezTo>
                  <a:close/>
                </a:path>
              </a:pathLst>
            </a:cu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18" name="Forme libre 117"/>
            <p:cNvSpPr/>
            <p:nvPr/>
          </p:nvSpPr>
          <p:spPr>
            <a:xfrm>
              <a:off x="5060740" y="6164263"/>
              <a:ext cx="184124" cy="206375"/>
            </a:xfrm>
            <a:custGeom>
              <a:avLst/>
              <a:gdLst>
                <a:gd name="connsiteX0" fmla="*/ 111919 w 184150"/>
                <a:gd name="connsiteY0" fmla="*/ 3175 h 206375"/>
                <a:gd name="connsiteX1" fmla="*/ 54769 w 184150"/>
                <a:gd name="connsiteY1" fmla="*/ 12700 h 206375"/>
                <a:gd name="connsiteX2" fmla="*/ 11906 w 184150"/>
                <a:gd name="connsiteY2" fmla="*/ 65088 h 206375"/>
                <a:gd name="connsiteX3" fmla="*/ 2381 w 184150"/>
                <a:gd name="connsiteY3" fmla="*/ 122238 h 206375"/>
                <a:gd name="connsiteX4" fmla="*/ 26194 w 184150"/>
                <a:gd name="connsiteY4" fmla="*/ 193675 h 206375"/>
                <a:gd name="connsiteX5" fmla="*/ 92869 w 184150"/>
                <a:gd name="connsiteY5" fmla="*/ 198438 h 206375"/>
                <a:gd name="connsiteX6" fmla="*/ 145256 w 184150"/>
                <a:gd name="connsiteY6" fmla="*/ 165100 h 206375"/>
                <a:gd name="connsiteX7" fmla="*/ 178594 w 184150"/>
                <a:gd name="connsiteY7" fmla="*/ 98425 h 206375"/>
                <a:gd name="connsiteX8" fmla="*/ 178594 w 184150"/>
                <a:gd name="connsiteY8" fmla="*/ 31750 h 206375"/>
                <a:gd name="connsiteX9" fmla="*/ 111919 w 184150"/>
                <a:gd name="connsiteY9" fmla="*/ 3175 h 2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150" h="206375">
                  <a:moveTo>
                    <a:pt x="111919" y="3175"/>
                  </a:moveTo>
                  <a:cubicBezTo>
                    <a:pt x="91282" y="0"/>
                    <a:pt x="71438" y="2381"/>
                    <a:pt x="54769" y="12700"/>
                  </a:cubicBezTo>
                  <a:cubicBezTo>
                    <a:pt x="38100" y="23019"/>
                    <a:pt x="20637" y="46832"/>
                    <a:pt x="11906" y="65088"/>
                  </a:cubicBezTo>
                  <a:cubicBezTo>
                    <a:pt x="3175" y="83344"/>
                    <a:pt x="0" y="100807"/>
                    <a:pt x="2381" y="122238"/>
                  </a:cubicBezTo>
                  <a:cubicBezTo>
                    <a:pt x="4762" y="143669"/>
                    <a:pt x="11113" y="180975"/>
                    <a:pt x="26194" y="193675"/>
                  </a:cubicBezTo>
                  <a:cubicBezTo>
                    <a:pt x="41275" y="206375"/>
                    <a:pt x="73025" y="203200"/>
                    <a:pt x="92869" y="198438"/>
                  </a:cubicBezTo>
                  <a:cubicBezTo>
                    <a:pt x="112713" y="193676"/>
                    <a:pt x="130969" y="181769"/>
                    <a:pt x="145256" y="165100"/>
                  </a:cubicBezTo>
                  <a:cubicBezTo>
                    <a:pt x="159543" y="148431"/>
                    <a:pt x="173038" y="120650"/>
                    <a:pt x="178594" y="98425"/>
                  </a:cubicBezTo>
                  <a:cubicBezTo>
                    <a:pt x="184150" y="76200"/>
                    <a:pt x="184150" y="47625"/>
                    <a:pt x="178594" y="31750"/>
                  </a:cubicBezTo>
                  <a:cubicBezTo>
                    <a:pt x="173038" y="15875"/>
                    <a:pt x="132557" y="6350"/>
                    <a:pt x="111919" y="3175"/>
                  </a:cubicBezTo>
                  <a:close/>
                </a:path>
              </a:pathLst>
            </a:custGeom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08" name="Forme libre 107"/>
            <p:cNvSpPr/>
            <p:nvPr/>
          </p:nvSpPr>
          <p:spPr>
            <a:xfrm>
              <a:off x="4316306" y="6075363"/>
              <a:ext cx="358725" cy="350837"/>
            </a:xfrm>
            <a:custGeom>
              <a:avLst/>
              <a:gdLst>
                <a:gd name="connsiteX0" fmla="*/ 3969 w 359568"/>
                <a:gd name="connsiteY0" fmla="*/ 297656 h 351631"/>
                <a:gd name="connsiteX1" fmla="*/ 37306 w 359568"/>
                <a:gd name="connsiteY1" fmla="*/ 211931 h 351631"/>
                <a:gd name="connsiteX2" fmla="*/ 37306 w 359568"/>
                <a:gd name="connsiteY2" fmla="*/ 130969 h 351631"/>
                <a:gd name="connsiteX3" fmla="*/ 84931 w 359568"/>
                <a:gd name="connsiteY3" fmla="*/ 50006 h 351631"/>
                <a:gd name="connsiteX4" fmla="*/ 151606 w 359568"/>
                <a:gd name="connsiteY4" fmla="*/ 7144 h 351631"/>
                <a:gd name="connsiteX5" fmla="*/ 203994 w 359568"/>
                <a:gd name="connsiteY5" fmla="*/ 7144 h 351631"/>
                <a:gd name="connsiteX6" fmla="*/ 237331 w 359568"/>
                <a:gd name="connsiteY6" fmla="*/ 45244 h 351631"/>
                <a:gd name="connsiteX7" fmla="*/ 294481 w 359568"/>
                <a:gd name="connsiteY7" fmla="*/ 183356 h 351631"/>
                <a:gd name="connsiteX8" fmla="*/ 327819 w 359568"/>
                <a:gd name="connsiteY8" fmla="*/ 269081 h 351631"/>
                <a:gd name="connsiteX9" fmla="*/ 351631 w 359568"/>
                <a:gd name="connsiteY9" fmla="*/ 330994 h 351631"/>
                <a:gd name="connsiteX10" fmla="*/ 280194 w 359568"/>
                <a:gd name="connsiteY10" fmla="*/ 350044 h 351631"/>
                <a:gd name="connsiteX11" fmla="*/ 146844 w 359568"/>
                <a:gd name="connsiteY11" fmla="*/ 340519 h 351631"/>
                <a:gd name="connsiteX12" fmla="*/ 61119 w 359568"/>
                <a:gd name="connsiteY12" fmla="*/ 330994 h 351631"/>
                <a:gd name="connsiteX13" fmla="*/ 3969 w 359568"/>
                <a:gd name="connsiteY13" fmla="*/ 297656 h 35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9568" h="351631">
                  <a:moveTo>
                    <a:pt x="3969" y="297656"/>
                  </a:moveTo>
                  <a:cubicBezTo>
                    <a:pt x="0" y="277812"/>
                    <a:pt x="31750" y="239712"/>
                    <a:pt x="37306" y="211931"/>
                  </a:cubicBezTo>
                  <a:cubicBezTo>
                    <a:pt x="42862" y="184150"/>
                    <a:pt x="29369" y="157956"/>
                    <a:pt x="37306" y="130969"/>
                  </a:cubicBezTo>
                  <a:cubicBezTo>
                    <a:pt x="45243" y="103982"/>
                    <a:pt x="65881" y="70643"/>
                    <a:pt x="84931" y="50006"/>
                  </a:cubicBezTo>
                  <a:cubicBezTo>
                    <a:pt x="103981" y="29369"/>
                    <a:pt x="131762" y="14288"/>
                    <a:pt x="151606" y="7144"/>
                  </a:cubicBezTo>
                  <a:cubicBezTo>
                    <a:pt x="171450" y="0"/>
                    <a:pt x="189706" y="794"/>
                    <a:pt x="203994" y="7144"/>
                  </a:cubicBezTo>
                  <a:cubicBezTo>
                    <a:pt x="218282" y="13494"/>
                    <a:pt x="222250" y="15876"/>
                    <a:pt x="237331" y="45244"/>
                  </a:cubicBezTo>
                  <a:cubicBezTo>
                    <a:pt x="252412" y="74612"/>
                    <a:pt x="279400" y="146050"/>
                    <a:pt x="294481" y="183356"/>
                  </a:cubicBezTo>
                  <a:cubicBezTo>
                    <a:pt x="309562" y="220662"/>
                    <a:pt x="318294" y="244475"/>
                    <a:pt x="327819" y="269081"/>
                  </a:cubicBezTo>
                  <a:cubicBezTo>
                    <a:pt x="337344" y="293687"/>
                    <a:pt x="359568" y="317500"/>
                    <a:pt x="351631" y="330994"/>
                  </a:cubicBezTo>
                  <a:cubicBezTo>
                    <a:pt x="343694" y="344488"/>
                    <a:pt x="314325" y="348457"/>
                    <a:pt x="280194" y="350044"/>
                  </a:cubicBezTo>
                  <a:cubicBezTo>
                    <a:pt x="246063" y="351631"/>
                    <a:pt x="183356" y="343694"/>
                    <a:pt x="146844" y="340519"/>
                  </a:cubicBezTo>
                  <a:cubicBezTo>
                    <a:pt x="110332" y="337344"/>
                    <a:pt x="83344" y="335757"/>
                    <a:pt x="61119" y="330994"/>
                  </a:cubicBezTo>
                  <a:cubicBezTo>
                    <a:pt x="38894" y="326232"/>
                    <a:pt x="7938" y="317500"/>
                    <a:pt x="3969" y="297656"/>
                  </a:cubicBezTo>
                  <a:close/>
                </a:path>
              </a:pathLst>
            </a:cu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09" name="Forme libre 108"/>
            <p:cNvSpPr/>
            <p:nvPr/>
          </p:nvSpPr>
          <p:spPr>
            <a:xfrm>
              <a:off x="4382971" y="6178550"/>
              <a:ext cx="184124" cy="206375"/>
            </a:xfrm>
            <a:custGeom>
              <a:avLst/>
              <a:gdLst>
                <a:gd name="connsiteX0" fmla="*/ 111919 w 184150"/>
                <a:gd name="connsiteY0" fmla="*/ 3175 h 206375"/>
                <a:gd name="connsiteX1" fmla="*/ 54769 w 184150"/>
                <a:gd name="connsiteY1" fmla="*/ 12700 h 206375"/>
                <a:gd name="connsiteX2" fmla="*/ 11906 w 184150"/>
                <a:gd name="connsiteY2" fmla="*/ 65088 h 206375"/>
                <a:gd name="connsiteX3" fmla="*/ 2381 w 184150"/>
                <a:gd name="connsiteY3" fmla="*/ 122238 h 206375"/>
                <a:gd name="connsiteX4" fmla="*/ 26194 w 184150"/>
                <a:gd name="connsiteY4" fmla="*/ 193675 h 206375"/>
                <a:gd name="connsiteX5" fmla="*/ 92869 w 184150"/>
                <a:gd name="connsiteY5" fmla="*/ 198438 h 206375"/>
                <a:gd name="connsiteX6" fmla="*/ 145256 w 184150"/>
                <a:gd name="connsiteY6" fmla="*/ 165100 h 206375"/>
                <a:gd name="connsiteX7" fmla="*/ 178594 w 184150"/>
                <a:gd name="connsiteY7" fmla="*/ 98425 h 206375"/>
                <a:gd name="connsiteX8" fmla="*/ 178594 w 184150"/>
                <a:gd name="connsiteY8" fmla="*/ 31750 h 206375"/>
                <a:gd name="connsiteX9" fmla="*/ 111919 w 184150"/>
                <a:gd name="connsiteY9" fmla="*/ 3175 h 2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150" h="206375">
                  <a:moveTo>
                    <a:pt x="111919" y="3175"/>
                  </a:moveTo>
                  <a:cubicBezTo>
                    <a:pt x="91282" y="0"/>
                    <a:pt x="71438" y="2381"/>
                    <a:pt x="54769" y="12700"/>
                  </a:cubicBezTo>
                  <a:cubicBezTo>
                    <a:pt x="38100" y="23019"/>
                    <a:pt x="20637" y="46832"/>
                    <a:pt x="11906" y="65088"/>
                  </a:cubicBezTo>
                  <a:cubicBezTo>
                    <a:pt x="3175" y="83344"/>
                    <a:pt x="0" y="100807"/>
                    <a:pt x="2381" y="122238"/>
                  </a:cubicBezTo>
                  <a:cubicBezTo>
                    <a:pt x="4762" y="143669"/>
                    <a:pt x="11113" y="180975"/>
                    <a:pt x="26194" y="193675"/>
                  </a:cubicBezTo>
                  <a:cubicBezTo>
                    <a:pt x="41275" y="206375"/>
                    <a:pt x="73025" y="203200"/>
                    <a:pt x="92869" y="198438"/>
                  </a:cubicBezTo>
                  <a:cubicBezTo>
                    <a:pt x="112713" y="193676"/>
                    <a:pt x="130969" y="181769"/>
                    <a:pt x="145256" y="165100"/>
                  </a:cubicBezTo>
                  <a:cubicBezTo>
                    <a:pt x="159543" y="148431"/>
                    <a:pt x="173038" y="120650"/>
                    <a:pt x="178594" y="98425"/>
                  </a:cubicBezTo>
                  <a:cubicBezTo>
                    <a:pt x="184150" y="76200"/>
                    <a:pt x="184150" y="47625"/>
                    <a:pt x="178594" y="31750"/>
                  </a:cubicBezTo>
                  <a:cubicBezTo>
                    <a:pt x="173038" y="15875"/>
                    <a:pt x="132557" y="6350"/>
                    <a:pt x="111919" y="3175"/>
                  </a:cubicBezTo>
                  <a:close/>
                </a:path>
              </a:pathLst>
            </a:custGeom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05" name="Forme libre 104"/>
            <p:cNvSpPr/>
            <p:nvPr/>
          </p:nvSpPr>
          <p:spPr>
            <a:xfrm>
              <a:off x="3541713" y="6196013"/>
              <a:ext cx="514279" cy="196850"/>
            </a:xfrm>
            <a:custGeom>
              <a:avLst/>
              <a:gdLst>
                <a:gd name="connsiteX0" fmla="*/ 2381 w 514350"/>
                <a:gd name="connsiteY0" fmla="*/ 161132 h 196850"/>
                <a:gd name="connsiteX1" fmla="*/ 64294 w 514350"/>
                <a:gd name="connsiteY1" fmla="*/ 65882 h 196850"/>
                <a:gd name="connsiteX2" fmla="*/ 107156 w 514350"/>
                <a:gd name="connsiteY2" fmla="*/ 27782 h 196850"/>
                <a:gd name="connsiteX3" fmla="*/ 178594 w 514350"/>
                <a:gd name="connsiteY3" fmla="*/ 3969 h 196850"/>
                <a:gd name="connsiteX4" fmla="*/ 259556 w 514350"/>
                <a:gd name="connsiteY4" fmla="*/ 3969 h 196850"/>
                <a:gd name="connsiteX5" fmla="*/ 345281 w 514350"/>
                <a:gd name="connsiteY5" fmla="*/ 27782 h 196850"/>
                <a:gd name="connsiteX6" fmla="*/ 407194 w 514350"/>
                <a:gd name="connsiteY6" fmla="*/ 132557 h 196850"/>
                <a:gd name="connsiteX7" fmla="*/ 445294 w 514350"/>
                <a:gd name="connsiteY7" fmla="*/ 165894 h 196850"/>
                <a:gd name="connsiteX8" fmla="*/ 502444 w 514350"/>
                <a:gd name="connsiteY8" fmla="*/ 180182 h 196850"/>
                <a:gd name="connsiteX9" fmla="*/ 373856 w 514350"/>
                <a:gd name="connsiteY9" fmla="*/ 194469 h 196850"/>
                <a:gd name="connsiteX10" fmla="*/ 226219 w 514350"/>
                <a:gd name="connsiteY10" fmla="*/ 194469 h 196850"/>
                <a:gd name="connsiteX11" fmla="*/ 126206 w 514350"/>
                <a:gd name="connsiteY11" fmla="*/ 194469 h 196850"/>
                <a:gd name="connsiteX12" fmla="*/ 50006 w 514350"/>
                <a:gd name="connsiteY12" fmla="*/ 189707 h 196850"/>
                <a:gd name="connsiteX13" fmla="*/ 2381 w 514350"/>
                <a:gd name="connsiteY13" fmla="*/ 161132 h 19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4350" h="196850">
                  <a:moveTo>
                    <a:pt x="2381" y="161132"/>
                  </a:moveTo>
                  <a:cubicBezTo>
                    <a:pt x="4762" y="140495"/>
                    <a:pt x="46832" y="88107"/>
                    <a:pt x="64294" y="65882"/>
                  </a:cubicBezTo>
                  <a:cubicBezTo>
                    <a:pt x="81756" y="43657"/>
                    <a:pt x="88106" y="38101"/>
                    <a:pt x="107156" y="27782"/>
                  </a:cubicBezTo>
                  <a:cubicBezTo>
                    <a:pt x="126206" y="17463"/>
                    <a:pt x="153194" y="7938"/>
                    <a:pt x="178594" y="3969"/>
                  </a:cubicBezTo>
                  <a:cubicBezTo>
                    <a:pt x="203994" y="0"/>
                    <a:pt x="231775" y="0"/>
                    <a:pt x="259556" y="3969"/>
                  </a:cubicBezTo>
                  <a:cubicBezTo>
                    <a:pt x="287337" y="7938"/>
                    <a:pt x="320675" y="6351"/>
                    <a:pt x="345281" y="27782"/>
                  </a:cubicBezTo>
                  <a:cubicBezTo>
                    <a:pt x="369887" y="49213"/>
                    <a:pt x="390525" y="109538"/>
                    <a:pt x="407194" y="132557"/>
                  </a:cubicBezTo>
                  <a:cubicBezTo>
                    <a:pt x="423863" y="155576"/>
                    <a:pt x="429419" y="157957"/>
                    <a:pt x="445294" y="165894"/>
                  </a:cubicBezTo>
                  <a:cubicBezTo>
                    <a:pt x="461169" y="173831"/>
                    <a:pt x="514350" y="175420"/>
                    <a:pt x="502444" y="180182"/>
                  </a:cubicBezTo>
                  <a:cubicBezTo>
                    <a:pt x="490538" y="184944"/>
                    <a:pt x="419893" y="192088"/>
                    <a:pt x="373856" y="194469"/>
                  </a:cubicBezTo>
                  <a:cubicBezTo>
                    <a:pt x="327819" y="196850"/>
                    <a:pt x="226219" y="194469"/>
                    <a:pt x="226219" y="194469"/>
                  </a:cubicBezTo>
                  <a:cubicBezTo>
                    <a:pt x="184944" y="194469"/>
                    <a:pt x="155575" y="195263"/>
                    <a:pt x="126206" y="194469"/>
                  </a:cubicBezTo>
                  <a:cubicBezTo>
                    <a:pt x="96837" y="193675"/>
                    <a:pt x="67468" y="192088"/>
                    <a:pt x="50006" y="189707"/>
                  </a:cubicBezTo>
                  <a:cubicBezTo>
                    <a:pt x="32544" y="187326"/>
                    <a:pt x="0" y="181769"/>
                    <a:pt x="2381" y="161132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06" name="Forme libre 105"/>
            <p:cNvSpPr/>
            <p:nvPr/>
          </p:nvSpPr>
          <p:spPr>
            <a:xfrm>
              <a:off x="3606792" y="6237288"/>
              <a:ext cx="277773" cy="133350"/>
            </a:xfrm>
            <a:custGeom>
              <a:avLst/>
              <a:gdLst>
                <a:gd name="connsiteX0" fmla="*/ 60324 w 277018"/>
                <a:gd name="connsiteY0" fmla="*/ 125412 h 132556"/>
                <a:gd name="connsiteX1" fmla="*/ 7937 w 277018"/>
                <a:gd name="connsiteY1" fmla="*/ 82550 h 132556"/>
                <a:gd name="connsiteX2" fmla="*/ 12699 w 277018"/>
                <a:gd name="connsiteY2" fmla="*/ 34925 h 132556"/>
                <a:gd name="connsiteX3" fmla="*/ 74612 w 277018"/>
                <a:gd name="connsiteY3" fmla="*/ 20637 h 132556"/>
                <a:gd name="connsiteX4" fmla="*/ 155574 w 277018"/>
                <a:gd name="connsiteY4" fmla="*/ 1587 h 132556"/>
                <a:gd name="connsiteX5" fmla="*/ 222249 w 277018"/>
                <a:gd name="connsiteY5" fmla="*/ 11112 h 132556"/>
                <a:gd name="connsiteX6" fmla="*/ 255587 w 277018"/>
                <a:gd name="connsiteY6" fmla="*/ 30162 h 132556"/>
                <a:gd name="connsiteX7" fmla="*/ 274637 w 277018"/>
                <a:gd name="connsiteY7" fmla="*/ 68262 h 132556"/>
                <a:gd name="connsiteX8" fmla="*/ 241299 w 277018"/>
                <a:gd name="connsiteY8" fmla="*/ 101600 h 132556"/>
                <a:gd name="connsiteX9" fmla="*/ 184149 w 277018"/>
                <a:gd name="connsiteY9" fmla="*/ 115887 h 132556"/>
                <a:gd name="connsiteX10" fmla="*/ 126999 w 277018"/>
                <a:gd name="connsiteY10" fmla="*/ 115887 h 132556"/>
                <a:gd name="connsiteX11" fmla="*/ 117474 w 277018"/>
                <a:gd name="connsiteY11" fmla="*/ 125412 h 132556"/>
                <a:gd name="connsiteX12" fmla="*/ 60324 w 277018"/>
                <a:gd name="connsiteY12" fmla="*/ 125412 h 132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7018" h="132556">
                  <a:moveTo>
                    <a:pt x="60324" y="125412"/>
                  </a:moveTo>
                  <a:cubicBezTo>
                    <a:pt x="42068" y="118268"/>
                    <a:pt x="15874" y="97631"/>
                    <a:pt x="7937" y="82550"/>
                  </a:cubicBezTo>
                  <a:cubicBezTo>
                    <a:pt x="0" y="67469"/>
                    <a:pt x="1587" y="45244"/>
                    <a:pt x="12699" y="34925"/>
                  </a:cubicBezTo>
                  <a:cubicBezTo>
                    <a:pt x="23811" y="24606"/>
                    <a:pt x="74612" y="20637"/>
                    <a:pt x="74612" y="20637"/>
                  </a:cubicBezTo>
                  <a:cubicBezTo>
                    <a:pt x="98424" y="15081"/>
                    <a:pt x="130968" y="3174"/>
                    <a:pt x="155574" y="1587"/>
                  </a:cubicBezTo>
                  <a:cubicBezTo>
                    <a:pt x="180180" y="0"/>
                    <a:pt x="205580" y="6350"/>
                    <a:pt x="222249" y="11112"/>
                  </a:cubicBezTo>
                  <a:cubicBezTo>
                    <a:pt x="238918" y="15875"/>
                    <a:pt x="246856" y="20637"/>
                    <a:pt x="255587" y="30162"/>
                  </a:cubicBezTo>
                  <a:cubicBezTo>
                    <a:pt x="264318" y="39687"/>
                    <a:pt x="277018" y="56356"/>
                    <a:pt x="274637" y="68262"/>
                  </a:cubicBezTo>
                  <a:cubicBezTo>
                    <a:pt x="272256" y="80168"/>
                    <a:pt x="256380" y="93663"/>
                    <a:pt x="241299" y="101600"/>
                  </a:cubicBezTo>
                  <a:cubicBezTo>
                    <a:pt x="226218" y="109538"/>
                    <a:pt x="203199" y="113506"/>
                    <a:pt x="184149" y="115887"/>
                  </a:cubicBezTo>
                  <a:cubicBezTo>
                    <a:pt x="165099" y="118268"/>
                    <a:pt x="138111" y="114300"/>
                    <a:pt x="126999" y="115887"/>
                  </a:cubicBezTo>
                  <a:cubicBezTo>
                    <a:pt x="115887" y="117474"/>
                    <a:pt x="121443" y="123825"/>
                    <a:pt x="117474" y="125412"/>
                  </a:cubicBezTo>
                  <a:cubicBezTo>
                    <a:pt x="113505" y="126999"/>
                    <a:pt x="78580" y="132556"/>
                    <a:pt x="60324" y="12541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8" name="Arc 37"/>
            <p:cNvSpPr/>
            <p:nvPr/>
          </p:nvSpPr>
          <p:spPr bwMode="auto">
            <a:xfrm rot="19791747" flipH="1">
              <a:off x="3705203" y="5807075"/>
              <a:ext cx="341265" cy="369888"/>
            </a:xfrm>
            <a:prstGeom prst="arc">
              <a:avLst>
                <a:gd name="adj1" fmla="val 6822840"/>
                <a:gd name="adj2" fmla="val 1637872"/>
              </a:avLst>
            </a:prstGeom>
            <a:ln>
              <a:solidFill>
                <a:schemeClr val="accent2">
                  <a:lumMod val="20000"/>
                  <a:lumOff val="8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107" name="Ellipse 106"/>
            <p:cNvSpPr/>
            <p:nvPr/>
          </p:nvSpPr>
          <p:spPr>
            <a:xfrm>
              <a:off x="3795678" y="6286500"/>
              <a:ext cx="46032" cy="460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11" name="Ellipse 110"/>
            <p:cNvSpPr/>
            <p:nvPr/>
          </p:nvSpPr>
          <p:spPr>
            <a:xfrm>
              <a:off x="4521065" y="6188075"/>
              <a:ext cx="19047" cy="365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/>
            </a:p>
          </p:txBody>
        </p:sp>
        <p:sp>
          <p:nvSpPr>
            <p:cNvPr id="112" name="Ellipse 111"/>
            <p:cNvSpPr/>
            <p:nvPr/>
          </p:nvSpPr>
          <p:spPr>
            <a:xfrm>
              <a:off x="4425828" y="6188075"/>
              <a:ext cx="19047" cy="365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13" name="Ellipse 112"/>
            <p:cNvSpPr/>
            <p:nvPr/>
          </p:nvSpPr>
          <p:spPr>
            <a:xfrm>
              <a:off x="4416305" y="6343650"/>
              <a:ext cx="23809" cy="365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14" name="Ellipse 113"/>
            <p:cNvSpPr/>
            <p:nvPr/>
          </p:nvSpPr>
          <p:spPr>
            <a:xfrm>
              <a:off x="5106771" y="6192838"/>
              <a:ext cx="26984" cy="3651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15" name="Ellipse 114"/>
            <p:cNvSpPr/>
            <p:nvPr/>
          </p:nvSpPr>
          <p:spPr>
            <a:xfrm>
              <a:off x="5106771" y="6302375"/>
              <a:ext cx="26984" cy="365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16" name="Ellipse 115"/>
            <p:cNvSpPr/>
            <p:nvPr/>
          </p:nvSpPr>
          <p:spPr>
            <a:xfrm>
              <a:off x="5182960" y="6229350"/>
              <a:ext cx="26984" cy="365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23" name="Forme libre 122"/>
            <p:cNvSpPr/>
            <p:nvPr/>
          </p:nvSpPr>
          <p:spPr>
            <a:xfrm>
              <a:off x="5728985" y="6094413"/>
              <a:ext cx="261902" cy="320675"/>
            </a:xfrm>
            <a:custGeom>
              <a:avLst/>
              <a:gdLst>
                <a:gd name="connsiteX0" fmla="*/ 123825 w 261144"/>
                <a:gd name="connsiteY0" fmla="*/ 16669 h 321468"/>
                <a:gd name="connsiteX1" fmla="*/ 33337 w 261144"/>
                <a:gd name="connsiteY1" fmla="*/ 26194 h 321468"/>
                <a:gd name="connsiteX2" fmla="*/ 4762 w 261144"/>
                <a:gd name="connsiteY2" fmla="*/ 173831 h 321468"/>
                <a:gd name="connsiteX3" fmla="*/ 61912 w 261144"/>
                <a:gd name="connsiteY3" fmla="*/ 292894 h 321468"/>
                <a:gd name="connsiteX4" fmla="*/ 119062 w 261144"/>
                <a:gd name="connsiteY4" fmla="*/ 316706 h 321468"/>
                <a:gd name="connsiteX5" fmla="*/ 233362 w 261144"/>
                <a:gd name="connsiteY5" fmla="*/ 264319 h 321468"/>
                <a:gd name="connsiteX6" fmla="*/ 242887 w 261144"/>
                <a:gd name="connsiteY6" fmla="*/ 178594 h 321468"/>
                <a:gd name="connsiteX7" fmla="*/ 257175 w 261144"/>
                <a:gd name="connsiteY7" fmla="*/ 102394 h 321468"/>
                <a:gd name="connsiteX8" fmla="*/ 219075 w 261144"/>
                <a:gd name="connsiteY8" fmla="*/ 40481 h 321468"/>
                <a:gd name="connsiteX9" fmla="*/ 123825 w 261144"/>
                <a:gd name="connsiteY9" fmla="*/ 16669 h 32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1144" h="321468">
                  <a:moveTo>
                    <a:pt x="123825" y="16669"/>
                  </a:moveTo>
                  <a:cubicBezTo>
                    <a:pt x="92869" y="14288"/>
                    <a:pt x="53181" y="0"/>
                    <a:pt x="33337" y="26194"/>
                  </a:cubicBezTo>
                  <a:cubicBezTo>
                    <a:pt x="13493" y="52388"/>
                    <a:pt x="0" y="129381"/>
                    <a:pt x="4762" y="173831"/>
                  </a:cubicBezTo>
                  <a:cubicBezTo>
                    <a:pt x="9525" y="218281"/>
                    <a:pt x="42862" y="269082"/>
                    <a:pt x="61912" y="292894"/>
                  </a:cubicBezTo>
                  <a:cubicBezTo>
                    <a:pt x="80962" y="316706"/>
                    <a:pt x="90487" y="321468"/>
                    <a:pt x="119062" y="316706"/>
                  </a:cubicBezTo>
                  <a:cubicBezTo>
                    <a:pt x="147637" y="311944"/>
                    <a:pt x="212725" y="287338"/>
                    <a:pt x="233362" y="264319"/>
                  </a:cubicBezTo>
                  <a:cubicBezTo>
                    <a:pt x="253999" y="241300"/>
                    <a:pt x="238918" y="205582"/>
                    <a:pt x="242887" y="178594"/>
                  </a:cubicBezTo>
                  <a:cubicBezTo>
                    <a:pt x="246856" y="151607"/>
                    <a:pt x="261144" y="125413"/>
                    <a:pt x="257175" y="102394"/>
                  </a:cubicBezTo>
                  <a:cubicBezTo>
                    <a:pt x="253206" y="79375"/>
                    <a:pt x="233363" y="55562"/>
                    <a:pt x="219075" y="40481"/>
                  </a:cubicBezTo>
                  <a:cubicBezTo>
                    <a:pt x="204788" y="25400"/>
                    <a:pt x="154781" y="19050"/>
                    <a:pt x="123825" y="16669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28" name="Forme libre 127"/>
            <p:cNvSpPr/>
            <p:nvPr/>
          </p:nvSpPr>
          <p:spPr>
            <a:xfrm>
              <a:off x="5733747" y="6110288"/>
              <a:ext cx="252377" cy="295275"/>
            </a:xfrm>
            <a:custGeom>
              <a:avLst/>
              <a:gdLst>
                <a:gd name="connsiteX0" fmla="*/ 111919 w 184150"/>
                <a:gd name="connsiteY0" fmla="*/ 3175 h 206375"/>
                <a:gd name="connsiteX1" fmla="*/ 54769 w 184150"/>
                <a:gd name="connsiteY1" fmla="*/ 12700 h 206375"/>
                <a:gd name="connsiteX2" fmla="*/ 11906 w 184150"/>
                <a:gd name="connsiteY2" fmla="*/ 65088 h 206375"/>
                <a:gd name="connsiteX3" fmla="*/ 2381 w 184150"/>
                <a:gd name="connsiteY3" fmla="*/ 122238 h 206375"/>
                <a:gd name="connsiteX4" fmla="*/ 26194 w 184150"/>
                <a:gd name="connsiteY4" fmla="*/ 193675 h 206375"/>
                <a:gd name="connsiteX5" fmla="*/ 92869 w 184150"/>
                <a:gd name="connsiteY5" fmla="*/ 198438 h 206375"/>
                <a:gd name="connsiteX6" fmla="*/ 145256 w 184150"/>
                <a:gd name="connsiteY6" fmla="*/ 165100 h 206375"/>
                <a:gd name="connsiteX7" fmla="*/ 178594 w 184150"/>
                <a:gd name="connsiteY7" fmla="*/ 98425 h 206375"/>
                <a:gd name="connsiteX8" fmla="*/ 178594 w 184150"/>
                <a:gd name="connsiteY8" fmla="*/ 31750 h 206375"/>
                <a:gd name="connsiteX9" fmla="*/ 111919 w 184150"/>
                <a:gd name="connsiteY9" fmla="*/ 3175 h 2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150" h="206375">
                  <a:moveTo>
                    <a:pt x="111919" y="3175"/>
                  </a:moveTo>
                  <a:cubicBezTo>
                    <a:pt x="91282" y="0"/>
                    <a:pt x="71438" y="2381"/>
                    <a:pt x="54769" y="12700"/>
                  </a:cubicBezTo>
                  <a:cubicBezTo>
                    <a:pt x="38100" y="23019"/>
                    <a:pt x="20637" y="46832"/>
                    <a:pt x="11906" y="65088"/>
                  </a:cubicBezTo>
                  <a:cubicBezTo>
                    <a:pt x="3175" y="83344"/>
                    <a:pt x="0" y="100807"/>
                    <a:pt x="2381" y="122238"/>
                  </a:cubicBezTo>
                  <a:cubicBezTo>
                    <a:pt x="4762" y="143669"/>
                    <a:pt x="11113" y="180975"/>
                    <a:pt x="26194" y="193675"/>
                  </a:cubicBezTo>
                  <a:cubicBezTo>
                    <a:pt x="41275" y="206375"/>
                    <a:pt x="73025" y="203200"/>
                    <a:pt x="92869" y="198438"/>
                  </a:cubicBezTo>
                  <a:cubicBezTo>
                    <a:pt x="112713" y="193676"/>
                    <a:pt x="130969" y="181769"/>
                    <a:pt x="145256" y="165100"/>
                  </a:cubicBezTo>
                  <a:cubicBezTo>
                    <a:pt x="159543" y="148431"/>
                    <a:pt x="173038" y="120650"/>
                    <a:pt x="178594" y="98425"/>
                  </a:cubicBezTo>
                  <a:cubicBezTo>
                    <a:pt x="184150" y="76200"/>
                    <a:pt x="184150" y="47625"/>
                    <a:pt x="178594" y="31750"/>
                  </a:cubicBezTo>
                  <a:cubicBezTo>
                    <a:pt x="173038" y="15875"/>
                    <a:pt x="132557" y="6350"/>
                    <a:pt x="111919" y="3175"/>
                  </a:cubicBezTo>
                  <a:close/>
                </a:path>
              </a:pathLst>
            </a:custGeom>
            <a:solidFill>
              <a:schemeClr val="accent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30" name="Arc 129"/>
            <p:cNvSpPr/>
            <p:nvPr/>
          </p:nvSpPr>
          <p:spPr>
            <a:xfrm>
              <a:off x="5843269" y="612457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31" name="Arc 130"/>
            <p:cNvSpPr/>
            <p:nvPr/>
          </p:nvSpPr>
          <p:spPr>
            <a:xfrm>
              <a:off x="5790889" y="6134100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32" name="Arc 131"/>
            <p:cNvSpPr/>
            <p:nvPr/>
          </p:nvSpPr>
          <p:spPr>
            <a:xfrm>
              <a:off x="5867079" y="624363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33" name="Arc 132"/>
            <p:cNvSpPr/>
            <p:nvPr/>
          </p:nvSpPr>
          <p:spPr>
            <a:xfrm>
              <a:off x="5795651" y="611028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34" name="Arc 133"/>
            <p:cNvSpPr/>
            <p:nvPr/>
          </p:nvSpPr>
          <p:spPr>
            <a:xfrm>
              <a:off x="5871840" y="621982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35" name="Arc 134"/>
            <p:cNvSpPr/>
            <p:nvPr/>
          </p:nvSpPr>
          <p:spPr>
            <a:xfrm>
              <a:off x="5786127" y="625792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36" name="Arc 135"/>
            <p:cNvSpPr/>
            <p:nvPr/>
          </p:nvSpPr>
          <p:spPr>
            <a:xfrm>
              <a:off x="5838508" y="613886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37" name="Arc 136"/>
            <p:cNvSpPr/>
            <p:nvPr/>
          </p:nvSpPr>
          <p:spPr>
            <a:xfrm>
              <a:off x="5786127" y="614838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38" name="Arc 137"/>
            <p:cNvSpPr/>
            <p:nvPr/>
          </p:nvSpPr>
          <p:spPr>
            <a:xfrm>
              <a:off x="5862316" y="625792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39" name="Arc 138"/>
            <p:cNvSpPr/>
            <p:nvPr/>
          </p:nvSpPr>
          <p:spPr>
            <a:xfrm>
              <a:off x="5790889" y="612457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40" name="Arc 139"/>
            <p:cNvSpPr/>
            <p:nvPr/>
          </p:nvSpPr>
          <p:spPr>
            <a:xfrm>
              <a:off x="5867079" y="623411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41" name="Arc 140"/>
            <p:cNvSpPr/>
            <p:nvPr/>
          </p:nvSpPr>
          <p:spPr>
            <a:xfrm>
              <a:off x="5781366" y="627221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42" name="Arc 141"/>
            <p:cNvSpPr/>
            <p:nvPr/>
          </p:nvSpPr>
          <p:spPr>
            <a:xfrm>
              <a:off x="5895650" y="612933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43" name="Arc 142"/>
            <p:cNvSpPr/>
            <p:nvPr/>
          </p:nvSpPr>
          <p:spPr>
            <a:xfrm>
              <a:off x="5848031" y="6115050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44" name="Arc 143"/>
            <p:cNvSpPr/>
            <p:nvPr/>
          </p:nvSpPr>
          <p:spPr>
            <a:xfrm>
              <a:off x="5924221" y="6210300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45" name="Arc 144"/>
            <p:cNvSpPr/>
            <p:nvPr/>
          </p:nvSpPr>
          <p:spPr>
            <a:xfrm>
              <a:off x="5848031" y="6115050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46" name="Arc 145"/>
            <p:cNvSpPr/>
            <p:nvPr/>
          </p:nvSpPr>
          <p:spPr>
            <a:xfrm>
              <a:off x="5928982" y="618648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47" name="Arc 146"/>
            <p:cNvSpPr/>
            <p:nvPr/>
          </p:nvSpPr>
          <p:spPr>
            <a:xfrm>
              <a:off x="5867079" y="619601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48" name="Arc 147"/>
            <p:cNvSpPr/>
            <p:nvPr/>
          </p:nvSpPr>
          <p:spPr>
            <a:xfrm>
              <a:off x="5800413" y="625316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49" name="Arc 148"/>
            <p:cNvSpPr/>
            <p:nvPr/>
          </p:nvSpPr>
          <p:spPr>
            <a:xfrm>
              <a:off x="5781366" y="619601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50" name="Arc 149"/>
            <p:cNvSpPr/>
            <p:nvPr/>
          </p:nvSpPr>
          <p:spPr>
            <a:xfrm>
              <a:off x="5828984" y="631983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51" name="Arc 150"/>
            <p:cNvSpPr/>
            <p:nvPr/>
          </p:nvSpPr>
          <p:spPr>
            <a:xfrm>
              <a:off x="5786127" y="6172200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52" name="Arc 151"/>
            <p:cNvSpPr/>
            <p:nvPr/>
          </p:nvSpPr>
          <p:spPr>
            <a:xfrm>
              <a:off x="5833745" y="629602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53" name="Arc 152"/>
            <p:cNvSpPr/>
            <p:nvPr/>
          </p:nvSpPr>
          <p:spPr>
            <a:xfrm>
              <a:off x="5762318" y="628173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54" name="Arc 153"/>
            <p:cNvSpPr/>
            <p:nvPr/>
          </p:nvSpPr>
          <p:spPr>
            <a:xfrm>
              <a:off x="5838508" y="627697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55" name="Arc 154"/>
            <p:cNvSpPr/>
            <p:nvPr/>
          </p:nvSpPr>
          <p:spPr>
            <a:xfrm>
              <a:off x="5790889" y="626268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56" name="Arc 155"/>
            <p:cNvSpPr/>
            <p:nvPr/>
          </p:nvSpPr>
          <p:spPr>
            <a:xfrm>
              <a:off x="5876602" y="631983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57" name="Arc 156"/>
            <p:cNvSpPr/>
            <p:nvPr/>
          </p:nvSpPr>
          <p:spPr>
            <a:xfrm>
              <a:off x="5838508" y="617696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58" name="Arc 157"/>
            <p:cNvSpPr/>
            <p:nvPr/>
          </p:nvSpPr>
          <p:spPr>
            <a:xfrm>
              <a:off x="5881364" y="629602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59" name="Arc 158"/>
            <p:cNvSpPr/>
            <p:nvPr/>
          </p:nvSpPr>
          <p:spPr>
            <a:xfrm>
              <a:off x="5795651" y="631983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61" name="Arc 160"/>
            <p:cNvSpPr/>
            <p:nvPr/>
          </p:nvSpPr>
          <p:spPr>
            <a:xfrm>
              <a:off x="5757556" y="617696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62" name="Arc 161"/>
            <p:cNvSpPr/>
            <p:nvPr/>
          </p:nvSpPr>
          <p:spPr>
            <a:xfrm>
              <a:off x="5828984" y="620077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63" name="Arc 162"/>
            <p:cNvSpPr/>
            <p:nvPr/>
          </p:nvSpPr>
          <p:spPr>
            <a:xfrm>
              <a:off x="5738508" y="616743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64" name="Arc 163"/>
            <p:cNvSpPr/>
            <p:nvPr/>
          </p:nvSpPr>
          <p:spPr>
            <a:xfrm>
              <a:off x="5809937" y="627697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65" name="Arc 164"/>
            <p:cNvSpPr/>
            <p:nvPr/>
          </p:nvSpPr>
          <p:spPr>
            <a:xfrm>
              <a:off x="5738508" y="627697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66" name="Arc 165"/>
            <p:cNvSpPr/>
            <p:nvPr/>
          </p:nvSpPr>
          <p:spPr>
            <a:xfrm>
              <a:off x="5795651" y="614362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67" name="Arc 166"/>
            <p:cNvSpPr/>
            <p:nvPr/>
          </p:nvSpPr>
          <p:spPr>
            <a:xfrm>
              <a:off x="5743271" y="6153150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68" name="Arc 167"/>
            <p:cNvSpPr/>
            <p:nvPr/>
          </p:nvSpPr>
          <p:spPr>
            <a:xfrm>
              <a:off x="5757556" y="6210300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69" name="Arc 168"/>
            <p:cNvSpPr/>
            <p:nvPr/>
          </p:nvSpPr>
          <p:spPr>
            <a:xfrm>
              <a:off x="5748032" y="614362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70" name="Arc 169"/>
            <p:cNvSpPr/>
            <p:nvPr/>
          </p:nvSpPr>
          <p:spPr>
            <a:xfrm>
              <a:off x="5819460" y="623887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71" name="Arc 170"/>
            <p:cNvSpPr/>
            <p:nvPr/>
          </p:nvSpPr>
          <p:spPr>
            <a:xfrm>
              <a:off x="5748032" y="623887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72" name="Arc 171"/>
            <p:cNvSpPr/>
            <p:nvPr/>
          </p:nvSpPr>
          <p:spPr>
            <a:xfrm>
              <a:off x="5890887" y="617696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73" name="Arc 172"/>
            <p:cNvSpPr/>
            <p:nvPr/>
          </p:nvSpPr>
          <p:spPr>
            <a:xfrm>
              <a:off x="5843269" y="614838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74" name="Arc 173"/>
            <p:cNvSpPr/>
            <p:nvPr/>
          </p:nvSpPr>
          <p:spPr>
            <a:xfrm>
              <a:off x="5919458" y="625792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75" name="Arc 174"/>
            <p:cNvSpPr/>
            <p:nvPr/>
          </p:nvSpPr>
          <p:spPr>
            <a:xfrm>
              <a:off x="5848031" y="612457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76" name="Arc 175"/>
            <p:cNvSpPr/>
            <p:nvPr/>
          </p:nvSpPr>
          <p:spPr>
            <a:xfrm>
              <a:off x="5924221" y="623411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77" name="Arc 176"/>
            <p:cNvSpPr/>
            <p:nvPr/>
          </p:nvSpPr>
          <p:spPr>
            <a:xfrm>
              <a:off x="5838508" y="625792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78" name="Arc 177"/>
            <p:cNvSpPr/>
            <p:nvPr/>
          </p:nvSpPr>
          <p:spPr>
            <a:xfrm>
              <a:off x="5852793" y="611028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79" name="Arc 178"/>
            <p:cNvSpPr/>
            <p:nvPr/>
          </p:nvSpPr>
          <p:spPr>
            <a:xfrm>
              <a:off x="5800413" y="611981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80" name="Arc 179"/>
            <p:cNvSpPr/>
            <p:nvPr/>
          </p:nvSpPr>
          <p:spPr>
            <a:xfrm>
              <a:off x="5881364" y="6191250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81" name="Arc 180"/>
            <p:cNvSpPr/>
            <p:nvPr/>
          </p:nvSpPr>
          <p:spPr>
            <a:xfrm>
              <a:off x="5805174" y="611981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82" name="Arc 181"/>
            <p:cNvSpPr/>
            <p:nvPr/>
          </p:nvSpPr>
          <p:spPr>
            <a:xfrm>
              <a:off x="5886126" y="616743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83" name="Arc 182"/>
            <p:cNvSpPr/>
            <p:nvPr/>
          </p:nvSpPr>
          <p:spPr>
            <a:xfrm>
              <a:off x="5809937" y="6153150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11" name="Arc 310"/>
            <p:cNvSpPr/>
            <p:nvPr/>
          </p:nvSpPr>
          <p:spPr>
            <a:xfrm>
              <a:off x="5838508" y="633412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12" name="Arc 311"/>
            <p:cNvSpPr/>
            <p:nvPr/>
          </p:nvSpPr>
          <p:spPr>
            <a:xfrm>
              <a:off x="5843269" y="631031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13" name="Arc 312"/>
            <p:cNvSpPr/>
            <p:nvPr/>
          </p:nvSpPr>
          <p:spPr>
            <a:xfrm>
              <a:off x="5767079" y="629602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14" name="Arc 313"/>
            <p:cNvSpPr/>
            <p:nvPr/>
          </p:nvSpPr>
          <p:spPr>
            <a:xfrm>
              <a:off x="5790889" y="618648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15" name="Arc 314"/>
            <p:cNvSpPr/>
            <p:nvPr/>
          </p:nvSpPr>
          <p:spPr>
            <a:xfrm>
              <a:off x="5838508" y="631031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16" name="Arc 315"/>
            <p:cNvSpPr/>
            <p:nvPr/>
          </p:nvSpPr>
          <p:spPr>
            <a:xfrm>
              <a:off x="5838508" y="622458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17" name="Arc 316"/>
            <p:cNvSpPr/>
            <p:nvPr/>
          </p:nvSpPr>
          <p:spPr>
            <a:xfrm>
              <a:off x="5762318" y="631031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18" name="Arc 317"/>
            <p:cNvSpPr/>
            <p:nvPr/>
          </p:nvSpPr>
          <p:spPr>
            <a:xfrm>
              <a:off x="5905173" y="626268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19" name="Arc 318"/>
            <p:cNvSpPr/>
            <p:nvPr/>
          </p:nvSpPr>
          <p:spPr>
            <a:xfrm>
              <a:off x="5909935" y="623887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20" name="Arc 319"/>
            <p:cNvSpPr/>
            <p:nvPr/>
          </p:nvSpPr>
          <p:spPr>
            <a:xfrm>
              <a:off x="5843269" y="617696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21" name="Arc 320"/>
            <p:cNvSpPr/>
            <p:nvPr/>
          </p:nvSpPr>
          <p:spPr>
            <a:xfrm>
              <a:off x="5781366" y="629126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22" name="Arc 321"/>
            <p:cNvSpPr/>
            <p:nvPr/>
          </p:nvSpPr>
          <p:spPr>
            <a:xfrm>
              <a:off x="5738508" y="627697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23" name="Arc 322"/>
            <p:cNvSpPr/>
            <p:nvPr/>
          </p:nvSpPr>
          <p:spPr>
            <a:xfrm>
              <a:off x="5743271" y="625316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24" name="Arc 323"/>
            <p:cNvSpPr/>
            <p:nvPr/>
          </p:nvSpPr>
          <p:spPr>
            <a:xfrm>
              <a:off x="5814698" y="634841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25" name="Arc 324"/>
            <p:cNvSpPr/>
            <p:nvPr/>
          </p:nvSpPr>
          <p:spPr>
            <a:xfrm>
              <a:off x="5828984" y="621506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26" name="Arc 325"/>
            <p:cNvSpPr/>
            <p:nvPr/>
          </p:nvSpPr>
          <p:spPr>
            <a:xfrm>
              <a:off x="5752794" y="6343650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28" name="Arc 327"/>
            <p:cNvSpPr/>
            <p:nvPr/>
          </p:nvSpPr>
          <p:spPr>
            <a:xfrm>
              <a:off x="5862316" y="634841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29" name="Arc 328"/>
            <p:cNvSpPr/>
            <p:nvPr/>
          </p:nvSpPr>
          <p:spPr>
            <a:xfrm>
              <a:off x="5757556" y="6286500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30" name="Arc 329"/>
            <p:cNvSpPr/>
            <p:nvPr/>
          </p:nvSpPr>
          <p:spPr>
            <a:xfrm>
              <a:off x="5714700" y="625792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31" name="Arc 330"/>
            <p:cNvSpPr/>
            <p:nvPr/>
          </p:nvSpPr>
          <p:spPr>
            <a:xfrm>
              <a:off x="5786127" y="635317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32" name="Arc 331"/>
            <p:cNvSpPr/>
            <p:nvPr/>
          </p:nvSpPr>
          <p:spPr>
            <a:xfrm>
              <a:off x="5719461" y="623411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33" name="Arc 332"/>
            <p:cNvSpPr/>
            <p:nvPr/>
          </p:nvSpPr>
          <p:spPr>
            <a:xfrm>
              <a:off x="5790889" y="632936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34" name="Arc 333"/>
            <p:cNvSpPr/>
            <p:nvPr/>
          </p:nvSpPr>
          <p:spPr>
            <a:xfrm>
              <a:off x="5719461" y="631507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35" name="Arc 334"/>
            <p:cNvSpPr/>
            <p:nvPr/>
          </p:nvSpPr>
          <p:spPr>
            <a:xfrm>
              <a:off x="5748032" y="6191250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36" name="Arc 335"/>
            <p:cNvSpPr/>
            <p:nvPr/>
          </p:nvSpPr>
          <p:spPr>
            <a:xfrm>
              <a:off x="5795651" y="631507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37" name="Arc 336"/>
            <p:cNvSpPr/>
            <p:nvPr/>
          </p:nvSpPr>
          <p:spPr>
            <a:xfrm>
              <a:off x="5738508" y="6210300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38" name="Arc 337"/>
            <p:cNvSpPr/>
            <p:nvPr/>
          </p:nvSpPr>
          <p:spPr>
            <a:xfrm>
              <a:off x="5728985" y="629126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39" name="Arc 338"/>
            <p:cNvSpPr/>
            <p:nvPr/>
          </p:nvSpPr>
          <p:spPr>
            <a:xfrm>
              <a:off x="5814698" y="6238875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40" name="Arc 339"/>
            <p:cNvSpPr/>
            <p:nvPr/>
          </p:nvSpPr>
          <p:spPr>
            <a:xfrm>
              <a:off x="5900411" y="631031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41" name="Arc 340"/>
            <p:cNvSpPr/>
            <p:nvPr/>
          </p:nvSpPr>
          <p:spPr>
            <a:xfrm>
              <a:off x="5905173" y="6286500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42" name="Arc 341"/>
            <p:cNvSpPr/>
            <p:nvPr/>
          </p:nvSpPr>
          <p:spPr>
            <a:xfrm>
              <a:off x="5819460" y="6310313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43" name="Arc 342"/>
            <p:cNvSpPr/>
            <p:nvPr/>
          </p:nvSpPr>
          <p:spPr>
            <a:xfrm>
              <a:off x="5862316" y="6243638"/>
              <a:ext cx="57142" cy="80962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44" name="Arc 343"/>
            <p:cNvSpPr/>
            <p:nvPr/>
          </p:nvSpPr>
          <p:spPr>
            <a:xfrm>
              <a:off x="5728985" y="6172200"/>
              <a:ext cx="57142" cy="80963"/>
            </a:xfrm>
            <a:prstGeom prst="arc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345" name="Ellipse 344"/>
            <p:cNvSpPr/>
            <p:nvPr/>
          </p:nvSpPr>
          <p:spPr>
            <a:xfrm>
              <a:off x="5930570" y="6138863"/>
              <a:ext cx="28571" cy="3651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grpSp>
          <p:nvGrpSpPr>
            <p:cNvPr id="8" name="Groupe 347"/>
            <p:cNvGrpSpPr/>
            <p:nvPr/>
          </p:nvGrpSpPr>
          <p:grpSpPr>
            <a:xfrm>
              <a:off x="6710363" y="6148388"/>
              <a:ext cx="166686" cy="209550"/>
              <a:chOff x="5715001" y="6093619"/>
              <a:chExt cx="275431" cy="340520"/>
            </a:xfrm>
            <a:gradFill flip="none" rotWithShape="1">
              <a:gsLst>
                <a:gs pos="34000">
                  <a:schemeClr val="tx1"/>
                </a:gs>
                <a:gs pos="65000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16200000" scaled="1"/>
              <a:tileRect/>
            </a:gradFill>
          </p:grpSpPr>
          <p:sp>
            <p:nvSpPr>
              <p:cNvPr id="349" name="Forme libre 348"/>
              <p:cNvSpPr/>
              <p:nvPr/>
            </p:nvSpPr>
            <p:spPr>
              <a:xfrm>
                <a:off x="5729288" y="6093619"/>
                <a:ext cx="261144" cy="321468"/>
              </a:xfrm>
              <a:custGeom>
                <a:avLst/>
                <a:gdLst>
                  <a:gd name="connsiteX0" fmla="*/ 123825 w 261144"/>
                  <a:gd name="connsiteY0" fmla="*/ 16669 h 321468"/>
                  <a:gd name="connsiteX1" fmla="*/ 33337 w 261144"/>
                  <a:gd name="connsiteY1" fmla="*/ 26194 h 321468"/>
                  <a:gd name="connsiteX2" fmla="*/ 4762 w 261144"/>
                  <a:gd name="connsiteY2" fmla="*/ 173831 h 321468"/>
                  <a:gd name="connsiteX3" fmla="*/ 61912 w 261144"/>
                  <a:gd name="connsiteY3" fmla="*/ 292894 h 321468"/>
                  <a:gd name="connsiteX4" fmla="*/ 119062 w 261144"/>
                  <a:gd name="connsiteY4" fmla="*/ 316706 h 321468"/>
                  <a:gd name="connsiteX5" fmla="*/ 233362 w 261144"/>
                  <a:gd name="connsiteY5" fmla="*/ 264319 h 321468"/>
                  <a:gd name="connsiteX6" fmla="*/ 242887 w 261144"/>
                  <a:gd name="connsiteY6" fmla="*/ 178594 h 321468"/>
                  <a:gd name="connsiteX7" fmla="*/ 257175 w 261144"/>
                  <a:gd name="connsiteY7" fmla="*/ 102394 h 321468"/>
                  <a:gd name="connsiteX8" fmla="*/ 219075 w 261144"/>
                  <a:gd name="connsiteY8" fmla="*/ 40481 h 321468"/>
                  <a:gd name="connsiteX9" fmla="*/ 123825 w 261144"/>
                  <a:gd name="connsiteY9" fmla="*/ 16669 h 321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1144" h="321468">
                    <a:moveTo>
                      <a:pt x="123825" y="16669"/>
                    </a:moveTo>
                    <a:cubicBezTo>
                      <a:pt x="92869" y="14288"/>
                      <a:pt x="53181" y="0"/>
                      <a:pt x="33337" y="26194"/>
                    </a:cubicBezTo>
                    <a:cubicBezTo>
                      <a:pt x="13493" y="52388"/>
                      <a:pt x="0" y="129381"/>
                      <a:pt x="4762" y="173831"/>
                    </a:cubicBezTo>
                    <a:cubicBezTo>
                      <a:pt x="9525" y="218281"/>
                      <a:pt x="42862" y="269082"/>
                      <a:pt x="61912" y="292894"/>
                    </a:cubicBezTo>
                    <a:cubicBezTo>
                      <a:pt x="80962" y="316706"/>
                      <a:pt x="90487" y="321468"/>
                      <a:pt x="119062" y="316706"/>
                    </a:cubicBezTo>
                    <a:cubicBezTo>
                      <a:pt x="147637" y="311944"/>
                      <a:pt x="212725" y="287338"/>
                      <a:pt x="233362" y="264319"/>
                    </a:cubicBezTo>
                    <a:cubicBezTo>
                      <a:pt x="253999" y="241300"/>
                      <a:pt x="238918" y="205582"/>
                      <a:pt x="242887" y="178594"/>
                    </a:cubicBezTo>
                    <a:cubicBezTo>
                      <a:pt x="246856" y="151607"/>
                      <a:pt x="261144" y="125413"/>
                      <a:pt x="257175" y="102394"/>
                    </a:cubicBezTo>
                    <a:cubicBezTo>
                      <a:pt x="253206" y="79375"/>
                      <a:pt x="233363" y="55562"/>
                      <a:pt x="219075" y="40481"/>
                    </a:cubicBezTo>
                    <a:cubicBezTo>
                      <a:pt x="204788" y="25400"/>
                      <a:pt x="154781" y="19050"/>
                      <a:pt x="123825" y="16669"/>
                    </a:cubicBezTo>
                    <a:close/>
                  </a:path>
                </a:pathLst>
              </a:custGeom>
              <a:grpFill/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50" name="Forme libre 349"/>
              <p:cNvSpPr/>
              <p:nvPr/>
            </p:nvSpPr>
            <p:spPr>
              <a:xfrm>
                <a:off x="5734053" y="6110288"/>
                <a:ext cx="252410" cy="295276"/>
              </a:xfrm>
              <a:custGeom>
                <a:avLst/>
                <a:gdLst>
                  <a:gd name="connsiteX0" fmla="*/ 111919 w 184150"/>
                  <a:gd name="connsiteY0" fmla="*/ 3175 h 206375"/>
                  <a:gd name="connsiteX1" fmla="*/ 54769 w 184150"/>
                  <a:gd name="connsiteY1" fmla="*/ 12700 h 206375"/>
                  <a:gd name="connsiteX2" fmla="*/ 11906 w 184150"/>
                  <a:gd name="connsiteY2" fmla="*/ 65088 h 206375"/>
                  <a:gd name="connsiteX3" fmla="*/ 2381 w 184150"/>
                  <a:gd name="connsiteY3" fmla="*/ 122238 h 206375"/>
                  <a:gd name="connsiteX4" fmla="*/ 26194 w 184150"/>
                  <a:gd name="connsiteY4" fmla="*/ 193675 h 206375"/>
                  <a:gd name="connsiteX5" fmla="*/ 92869 w 184150"/>
                  <a:gd name="connsiteY5" fmla="*/ 198438 h 206375"/>
                  <a:gd name="connsiteX6" fmla="*/ 145256 w 184150"/>
                  <a:gd name="connsiteY6" fmla="*/ 165100 h 206375"/>
                  <a:gd name="connsiteX7" fmla="*/ 178594 w 184150"/>
                  <a:gd name="connsiteY7" fmla="*/ 98425 h 206375"/>
                  <a:gd name="connsiteX8" fmla="*/ 178594 w 184150"/>
                  <a:gd name="connsiteY8" fmla="*/ 31750 h 206375"/>
                  <a:gd name="connsiteX9" fmla="*/ 111919 w 184150"/>
                  <a:gd name="connsiteY9" fmla="*/ 3175 h 20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4150" h="206375">
                    <a:moveTo>
                      <a:pt x="111919" y="3175"/>
                    </a:moveTo>
                    <a:cubicBezTo>
                      <a:pt x="91282" y="0"/>
                      <a:pt x="71438" y="2381"/>
                      <a:pt x="54769" y="12700"/>
                    </a:cubicBezTo>
                    <a:cubicBezTo>
                      <a:pt x="38100" y="23019"/>
                      <a:pt x="20637" y="46832"/>
                      <a:pt x="11906" y="65088"/>
                    </a:cubicBezTo>
                    <a:cubicBezTo>
                      <a:pt x="3175" y="83344"/>
                      <a:pt x="0" y="100807"/>
                      <a:pt x="2381" y="122238"/>
                    </a:cubicBezTo>
                    <a:cubicBezTo>
                      <a:pt x="4762" y="143669"/>
                      <a:pt x="11113" y="180975"/>
                      <a:pt x="26194" y="193675"/>
                    </a:cubicBezTo>
                    <a:cubicBezTo>
                      <a:pt x="41275" y="206375"/>
                      <a:pt x="73025" y="203200"/>
                      <a:pt x="92869" y="198438"/>
                    </a:cubicBezTo>
                    <a:cubicBezTo>
                      <a:pt x="112713" y="193676"/>
                      <a:pt x="130969" y="181769"/>
                      <a:pt x="145256" y="165100"/>
                    </a:cubicBezTo>
                    <a:cubicBezTo>
                      <a:pt x="159543" y="148431"/>
                      <a:pt x="173038" y="120650"/>
                      <a:pt x="178594" y="98425"/>
                    </a:cubicBezTo>
                    <a:cubicBezTo>
                      <a:pt x="184150" y="76200"/>
                      <a:pt x="184150" y="47625"/>
                      <a:pt x="178594" y="31750"/>
                    </a:cubicBezTo>
                    <a:cubicBezTo>
                      <a:pt x="173038" y="15875"/>
                      <a:pt x="132557" y="6350"/>
                      <a:pt x="111919" y="3175"/>
                    </a:cubicBezTo>
                    <a:close/>
                  </a:path>
                </a:pathLst>
              </a:custGeom>
              <a:grpFill/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51" name="Arc 350"/>
              <p:cNvSpPr/>
              <p:nvPr/>
            </p:nvSpPr>
            <p:spPr>
              <a:xfrm>
                <a:off x="5843589" y="6124571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52" name="Arc 351"/>
              <p:cNvSpPr/>
              <p:nvPr/>
            </p:nvSpPr>
            <p:spPr>
              <a:xfrm>
                <a:off x="5791201" y="613409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53" name="Arc 352"/>
              <p:cNvSpPr/>
              <p:nvPr/>
            </p:nvSpPr>
            <p:spPr>
              <a:xfrm>
                <a:off x="5867401" y="6243637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54" name="Arc 353"/>
              <p:cNvSpPr/>
              <p:nvPr/>
            </p:nvSpPr>
            <p:spPr>
              <a:xfrm>
                <a:off x="5795963" y="6110283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55" name="Arc 354"/>
              <p:cNvSpPr/>
              <p:nvPr/>
            </p:nvSpPr>
            <p:spPr>
              <a:xfrm>
                <a:off x="5872163" y="6219824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56" name="Arc 355"/>
              <p:cNvSpPr/>
              <p:nvPr/>
            </p:nvSpPr>
            <p:spPr>
              <a:xfrm>
                <a:off x="5786438" y="625792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57" name="Arc 356"/>
              <p:cNvSpPr/>
              <p:nvPr/>
            </p:nvSpPr>
            <p:spPr>
              <a:xfrm>
                <a:off x="5838825" y="6138860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58" name="Arc 357"/>
              <p:cNvSpPr/>
              <p:nvPr/>
            </p:nvSpPr>
            <p:spPr>
              <a:xfrm>
                <a:off x="5786437" y="6148385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59" name="Arc 358"/>
              <p:cNvSpPr/>
              <p:nvPr/>
            </p:nvSpPr>
            <p:spPr>
              <a:xfrm>
                <a:off x="5862637" y="625792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60" name="Arc 359"/>
              <p:cNvSpPr/>
              <p:nvPr/>
            </p:nvSpPr>
            <p:spPr>
              <a:xfrm>
                <a:off x="5791199" y="6124572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61" name="Arc 360"/>
              <p:cNvSpPr/>
              <p:nvPr/>
            </p:nvSpPr>
            <p:spPr>
              <a:xfrm>
                <a:off x="5867399" y="6234113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62" name="Arc 361"/>
              <p:cNvSpPr/>
              <p:nvPr/>
            </p:nvSpPr>
            <p:spPr>
              <a:xfrm>
                <a:off x="5781674" y="6272215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63" name="Arc 362"/>
              <p:cNvSpPr/>
              <p:nvPr/>
            </p:nvSpPr>
            <p:spPr>
              <a:xfrm>
                <a:off x="5895975" y="6129339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64" name="Arc 363"/>
              <p:cNvSpPr/>
              <p:nvPr/>
            </p:nvSpPr>
            <p:spPr>
              <a:xfrm>
                <a:off x="5848350" y="6115049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65" name="Arc 364"/>
              <p:cNvSpPr/>
              <p:nvPr/>
            </p:nvSpPr>
            <p:spPr>
              <a:xfrm>
                <a:off x="5924550" y="6210301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66" name="Arc 365"/>
              <p:cNvSpPr/>
              <p:nvPr/>
            </p:nvSpPr>
            <p:spPr>
              <a:xfrm>
                <a:off x="5848349" y="6115051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67" name="Arc 366"/>
              <p:cNvSpPr/>
              <p:nvPr/>
            </p:nvSpPr>
            <p:spPr>
              <a:xfrm>
                <a:off x="5929312" y="6186488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68" name="Arc 367"/>
              <p:cNvSpPr/>
              <p:nvPr/>
            </p:nvSpPr>
            <p:spPr>
              <a:xfrm>
                <a:off x="5867402" y="6196012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69" name="Arc 368"/>
              <p:cNvSpPr/>
              <p:nvPr/>
            </p:nvSpPr>
            <p:spPr>
              <a:xfrm>
                <a:off x="5800725" y="625316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70" name="Arc 369"/>
              <p:cNvSpPr/>
              <p:nvPr/>
            </p:nvSpPr>
            <p:spPr>
              <a:xfrm>
                <a:off x="5781678" y="6196009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71" name="Arc 370"/>
              <p:cNvSpPr/>
              <p:nvPr/>
            </p:nvSpPr>
            <p:spPr>
              <a:xfrm>
                <a:off x="5829300" y="6319839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72" name="Arc 371"/>
              <p:cNvSpPr/>
              <p:nvPr/>
            </p:nvSpPr>
            <p:spPr>
              <a:xfrm>
                <a:off x="5786440" y="617219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73" name="Arc 372"/>
              <p:cNvSpPr/>
              <p:nvPr/>
            </p:nvSpPr>
            <p:spPr>
              <a:xfrm>
                <a:off x="5834062" y="629602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74" name="Arc 373"/>
              <p:cNvSpPr/>
              <p:nvPr/>
            </p:nvSpPr>
            <p:spPr>
              <a:xfrm>
                <a:off x="5762626" y="6281735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75" name="Arc 374"/>
              <p:cNvSpPr/>
              <p:nvPr/>
            </p:nvSpPr>
            <p:spPr>
              <a:xfrm>
                <a:off x="5838825" y="6276981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76" name="Arc 375"/>
              <p:cNvSpPr/>
              <p:nvPr/>
            </p:nvSpPr>
            <p:spPr>
              <a:xfrm>
                <a:off x="5791200" y="6262691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77" name="Arc 376"/>
              <p:cNvSpPr/>
              <p:nvPr/>
            </p:nvSpPr>
            <p:spPr>
              <a:xfrm>
                <a:off x="5876926" y="6319839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78" name="Arc 377"/>
              <p:cNvSpPr/>
              <p:nvPr/>
            </p:nvSpPr>
            <p:spPr>
              <a:xfrm>
                <a:off x="5838824" y="6176965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79" name="Arc 378"/>
              <p:cNvSpPr/>
              <p:nvPr/>
            </p:nvSpPr>
            <p:spPr>
              <a:xfrm>
                <a:off x="5881688" y="629602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80" name="Arc 379"/>
              <p:cNvSpPr/>
              <p:nvPr/>
            </p:nvSpPr>
            <p:spPr>
              <a:xfrm>
                <a:off x="5795963" y="6319839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81" name="Arc 380"/>
              <p:cNvSpPr/>
              <p:nvPr/>
            </p:nvSpPr>
            <p:spPr>
              <a:xfrm>
                <a:off x="5776913" y="623411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82" name="Arc 381"/>
              <p:cNvSpPr/>
              <p:nvPr/>
            </p:nvSpPr>
            <p:spPr>
              <a:xfrm>
                <a:off x="5757866" y="6176959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83" name="Arc 382"/>
              <p:cNvSpPr/>
              <p:nvPr/>
            </p:nvSpPr>
            <p:spPr>
              <a:xfrm>
                <a:off x="5829300" y="6200777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84" name="Arc 383"/>
              <p:cNvSpPr/>
              <p:nvPr/>
            </p:nvSpPr>
            <p:spPr>
              <a:xfrm>
                <a:off x="5738813" y="6167435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85" name="Arc 384"/>
              <p:cNvSpPr/>
              <p:nvPr/>
            </p:nvSpPr>
            <p:spPr>
              <a:xfrm>
                <a:off x="5810250" y="627697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86" name="Arc 385"/>
              <p:cNvSpPr/>
              <p:nvPr/>
            </p:nvSpPr>
            <p:spPr>
              <a:xfrm>
                <a:off x="5738814" y="6276974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87" name="Arc 386"/>
              <p:cNvSpPr/>
              <p:nvPr/>
            </p:nvSpPr>
            <p:spPr>
              <a:xfrm>
                <a:off x="5795964" y="6143623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88" name="Arc 387"/>
              <p:cNvSpPr/>
              <p:nvPr/>
            </p:nvSpPr>
            <p:spPr>
              <a:xfrm>
                <a:off x="5743576" y="6153148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89" name="Arc 388"/>
              <p:cNvSpPr/>
              <p:nvPr/>
            </p:nvSpPr>
            <p:spPr>
              <a:xfrm>
                <a:off x="5757863" y="6210301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90" name="Arc 389"/>
              <p:cNvSpPr/>
              <p:nvPr/>
            </p:nvSpPr>
            <p:spPr>
              <a:xfrm>
                <a:off x="5748338" y="6143624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91" name="Arc 390"/>
              <p:cNvSpPr/>
              <p:nvPr/>
            </p:nvSpPr>
            <p:spPr>
              <a:xfrm>
                <a:off x="5819775" y="623887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92" name="Arc 391"/>
              <p:cNvSpPr/>
              <p:nvPr/>
            </p:nvSpPr>
            <p:spPr>
              <a:xfrm>
                <a:off x="5748339" y="6238874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93" name="Arc 392"/>
              <p:cNvSpPr/>
              <p:nvPr/>
            </p:nvSpPr>
            <p:spPr>
              <a:xfrm>
                <a:off x="5891213" y="6176964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94" name="Arc 393"/>
              <p:cNvSpPr/>
              <p:nvPr/>
            </p:nvSpPr>
            <p:spPr>
              <a:xfrm>
                <a:off x="5843588" y="6148385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95" name="Arc 394"/>
              <p:cNvSpPr/>
              <p:nvPr/>
            </p:nvSpPr>
            <p:spPr>
              <a:xfrm>
                <a:off x="5919788" y="625792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96" name="Arc 395"/>
              <p:cNvSpPr/>
              <p:nvPr/>
            </p:nvSpPr>
            <p:spPr>
              <a:xfrm>
                <a:off x="5848350" y="6124572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97" name="Arc 396"/>
              <p:cNvSpPr/>
              <p:nvPr/>
            </p:nvSpPr>
            <p:spPr>
              <a:xfrm>
                <a:off x="5924550" y="6234113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98" name="Arc 397"/>
              <p:cNvSpPr/>
              <p:nvPr/>
            </p:nvSpPr>
            <p:spPr>
              <a:xfrm>
                <a:off x="5838825" y="625792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399" name="Arc 398"/>
              <p:cNvSpPr/>
              <p:nvPr/>
            </p:nvSpPr>
            <p:spPr>
              <a:xfrm>
                <a:off x="5853113" y="6110289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00" name="Arc 399"/>
              <p:cNvSpPr/>
              <p:nvPr/>
            </p:nvSpPr>
            <p:spPr>
              <a:xfrm>
                <a:off x="5800725" y="6119814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01" name="Arc 400"/>
              <p:cNvSpPr/>
              <p:nvPr/>
            </p:nvSpPr>
            <p:spPr>
              <a:xfrm>
                <a:off x="5881688" y="6191251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02" name="Arc 401"/>
              <p:cNvSpPr/>
              <p:nvPr/>
            </p:nvSpPr>
            <p:spPr>
              <a:xfrm>
                <a:off x="5805487" y="611981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03" name="Arc 402"/>
              <p:cNvSpPr/>
              <p:nvPr/>
            </p:nvSpPr>
            <p:spPr>
              <a:xfrm>
                <a:off x="5886450" y="6167438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04" name="Arc 403"/>
              <p:cNvSpPr/>
              <p:nvPr/>
            </p:nvSpPr>
            <p:spPr>
              <a:xfrm>
                <a:off x="5810251" y="6153147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05" name="Arc 404"/>
              <p:cNvSpPr/>
              <p:nvPr/>
            </p:nvSpPr>
            <p:spPr>
              <a:xfrm>
                <a:off x="5838825" y="6334128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06" name="Arc 405"/>
              <p:cNvSpPr/>
              <p:nvPr/>
            </p:nvSpPr>
            <p:spPr>
              <a:xfrm>
                <a:off x="5843587" y="6310315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07" name="Arc 406"/>
              <p:cNvSpPr/>
              <p:nvPr/>
            </p:nvSpPr>
            <p:spPr>
              <a:xfrm>
                <a:off x="5767388" y="6296024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08" name="Arc 407"/>
              <p:cNvSpPr/>
              <p:nvPr/>
            </p:nvSpPr>
            <p:spPr>
              <a:xfrm>
                <a:off x="5791202" y="6186483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09" name="Arc 408"/>
              <p:cNvSpPr/>
              <p:nvPr/>
            </p:nvSpPr>
            <p:spPr>
              <a:xfrm>
                <a:off x="5838824" y="6310313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10" name="Arc 409"/>
              <p:cNvSpPr/>
              <p:nvPr/>
            </p:nvSpPr>
            <p:spPr>
              <a:xfrm>
                <a:off x="5838824" y="6224588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11" name="Arc 410"/>
              <p:cNvSpPr/>
              <p:nvPr/>
            </p:nvSpPr>
            <p:spPr>
              <a:xfrm>
                <a:off x="5762624" y="6310313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12" name="Arc 411"/>
              <p:cNvSpPr/>
              <p:nvPr/>
            </p:nvSpPr>
            <p:spPr>
              <a:xfrm>
                <a:off x="5905500" y="6262688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13" name="Arc 412"/>
              <p:cNvSpPr/>
              <p:nvPr/>
            </p:nvSpPr>
            <p:spPr>
              <a:xfrm>
                <a:off x="5910262" y="6238875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14" name="Arc 413"/>
              <p:cNvSpPr/>
              <p:nvPr/>
            </p:nvSpPr>
            <p:spPr>
              <a:xfrm>
                <a:off x="5843589" y="6176961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15" name="Arc 414"/>
              <p:cNvSpPr/>
              <p:nvPr/>
            </p:nvSpPr>
            <p:spPr>
              <a:xfrm>
                <a:off x="5781675" y="6291264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16" name="Arc 415"/>
              <p:cNvSpPr/>
              <p:nvPr/>
            </p:nvSpPr>
            <p:spPr>
              <a:xfrm>
                <a:off x="5738813" y="6276974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17" name="Arc 416"/>
              <p:cNvSpPr/>
              <p:nvPr/>
            </p:nvSpPr>
            <p:spPr>
              <a:xfrm>
                <a:off x="5743575" y="6253161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18" name="Arc 417"/>
              <p:cNvSpPr/>
              <p:nvPr/>
            </p:nvSpPr>
            <p:spPr>
              <a:xfrm>
                <a:off x="5815012" y="6348413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19" name="Arc 418"/>
              <p:cNvSpPr/>
              <p:nvPr/>
            </p:nvSpPr>
            <p:spPr>
              <a:xfrm>
                <a:off x="5829301" y="6215064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20" name="Arc 419"/>
              <p:cNvSpPr/>
              <p:nvPr/>
            </p:nvSpPr>
            <p:spPr>
              <a:xfrm>
                <a:off x="5753100" y="6343651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21" name="Arc 420"/>
              <p:cNvSpPr/>
              <p:nvPr/>
            </p:nvSpPr>
            <p:spPr>
              <a:xfrm>
                <a:off x="5776912" y="627697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22" name="Arc 421"/>
              <p:cNvSpPr/>
              <p:nvPr/>
            </p:nvSpPr>
            <p:spPr>
              <a:xfrm>
                <a:off x="5862638" y="6348413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23" name="Arc 422"/>
              <p:cNvSpPr/>
              <p:nvPr/>
            </p:nvSpPr>
            <p:spPr>
              <a:xfrm>
                <a:off x="5757863" y="6286503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24" name="Arc 423"/>
              <p:cNvSpPr/>
              <p:nvPr/>
            </p:nvSpPr>
            <p:spPr>
              <a:xfrm>
                <a:off x="5715001" y="6257924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25" name="Arc 424"/>
              <p:cNvSpPr/>
              <p:nvPr/>
            </p:nvSpPr>
            <p:spPr>
              <a:xfrm>
                <a:off x="5786438" y="635317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26" name="Arc 425"/>
              <p:cNvSpPr/>
              <p:nvPr/>
            </p:nvSpPr>
            <p:spPr>
              <a:xfrm>
                <a:off x="5719763" y="6234111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27" name="Arc 426"/>
              <p:cNvSpPr/>
              <p:nvPr/>
            </p:nvSpPr>
            <p:spPr>
              <a:xfrm>
                <a:off x="5791200" y="6329363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28" name="Arc 427"/>
              <p:cNvSpPr/>
              <p:nvPr/>
            </p:nvSpPr>
            <p:spPr>
              <a:xfrm>
                <a:off x="5719764" y="6315072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29" name="Arc 428"/>
              <p:cNvSpPr/>
              <p:nvPr/>
            </p:nvSpPr>
            <p:spPr>
              <a:xfrm>
                <a:off x="5748341" y="619124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30" name="Arc 429"/>
              <p:cNvSpPr/>
              <p:nvPr/>
            </p:nvSpPr>
            <p:spPr>
              <a:xfrm>
                <a:off x="5795963" y="631507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31" name="Arc 430"/>
              <p:cNvSpPr/>
              <p:nvPr/>
            </p:nvSpPr>
            <p:spPr>
              <a:xfrm>
                <a:off x="5738812" y="6210300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32" name="Arc 431"/>
              <p:cNvSpPr/>
              <p:nvPr/>
            </p:nvSpPr>
            <p:spPr>
              <a:xfrm>
                <a:off x="5729289" y="6291261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33" name="Arc 432"/>
              <p:cNvSpPr/>
              <p:nvPr/>
            </p:nvSpPr>
            <p:spPr>
              <a:xfrm>
                <a:off x="5815012" y="6238876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34" name="Arc 433"/>
              <p:cNvSpPr/>
              <p:nvPr/>
            </p:nvSpPr>
            <p:spPr>
              <a:xfrm>
                <a:off x="5900738" y="6310313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35" name="Arc 434"/>
              <p:cNvSpPr/>
              <p:nvPr/>
            </p:nvSpPr>
            <p:spPr>
              <a:xfrm>
                <a:off x="5905500" y="6286500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36" name="Arc 435"/>
              <p:cNvSpPr/>
              <p:nvPr/>
            </p:nvSpPr>
            <p:spPr>
              <a:xfrm>
                <a:off x="5819775" y="6310313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37" name="Arc 436"/>
              <p:cNvSpPr/>
              <p:nvPr/>
            </p:nvSpPr>
            <p:spPr>
              <a:xfrm>
                <a:off x="5862638" y="6243638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38" name="Arc 437"/>
              <p:cNvSpPr/>
              <p:nvPr/>
            </p:nvSpPr>
            <p:spPr>
              <a:xfrm>
                <a:off x="5729289" y="6172203"/>
                <a:ext cx="57150" cy="80963"/>
              </a:xfrm>
              <a:prstGeom prst="arc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sp>
            <p:nvSpPr>
              <p:cNvPr id="439" name="Ellipse 438"/>
              <p:cNvSpPr/>
              <p:nvPr/>
            </p:nvSpPr>
            <p:spPr>
              <a:xfrm>
                <a:off x="5931286" y="6138838"/>
                <a:ext cx="27431" cy="36000"/>
              </a:xfrm>
              <a:prstGeom prst="ellipse">
                <a:avLst/>
              </a:prstGeom>
              <a:grp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</p:grpSp>
        <p:sp>
          <p:nvSpPr>
            <p:cNvPr id="440" name="Ellipse 439"/>
            <p:cNvSpPr/>
            <p:nvPr/>
          </p:nvSpPr>
          <p:spPr>
            <a:xfrm flipV="1">
              <a:off x="6811510" y="6178550"/>
              <a:ext cx="46032" cy="460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441" name="Ellipse 440"/>
            <p:cNvSpPr/>
            <p:nvPr/>
          </p:nvSpPr>
          <p:spPr>
            <a:xfrm flipV="1">
              <a:off x="6735320" y="6197600"/>
              <a:ext cx="46032" cy="460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pic>
          <p:nvPicPr>
            <p:cNvPr id="24734" name="Picture 16" descr="https://encrypted-tbn3.google.com/images?q=tbn:ANd9GcRMy61NesunR3Fir_kFRToZkwoeQEtFMibK6aKUFM0Ze6rAqc9nSg"/>
            <p:cNvPicPr>
              <a:picLocks noChangeAspect="1" noChangeArrowheads="1"/>
            </p:cNvPicPr>
            <p:nvPr/>
          </p:nvPicPr>
          <p:blipFill>
            <a:blip r:embed="rId4"/>
            <a:srcRect l="41008" t="9196" r="37410" b="81870"/>
            <a:stretch>
              <a:fillRect/>
            </a:stretch>
          </p:blipFill>
          <p:spPr bwMode="auto">
            <a:xfrm>
              <a:off x="7424738" y="5953125"/>
              <a:ext cx="993099" cy="317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95" name="Titre 1"/>
          <p:cNvSpPr txBox="1">
            <a:spLocks/>
          </p:cNvSpPr>
          <p:nvPr/>
        </p:nvSpPr>
        <p:spPr>
          <a:xfrm>
            <a:off x="0" y="0"/>
            <a:ext cx="8820150" cy="152717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200" kern="0" dirty="0" err="1" smtClean="0">
                <a:solidFill>
                  <a:srgbClr val="FFC000"/>
                </a:solidFill>
                <a:latin typeface="Comic Sans MS" pitchFamily="66" charset="0"/>
                <a:ea typeface="+mj-ea"/>
                <a:cs typeface="+mj-cs"/>
              </a:rPr>
              <a:t>Testicular</a:t>
            </a:r>
            <a:r>
              <a:rPr lang="fr-FR" sz="3200" kern="0" dirty="0" smtClean="0">
                <a:solidFill>
                  <a:srgbClr val="FFC000"/>
                </a:solidFill>
                <a:latin typeface="Comic Sans MS" pitchFamily="66" charset="0"/>
                <a:ea typeface="+mj-ea"/>
                <a:cs typeface="+mj-cs"/>
              </a:rPr>
              <a:t> </a:t>
            </a:r>
            <a:r>
              <a:rPr lang="fr-FR" sz="3200" kern="0" dirty="0" err="1" smtClean="0">
                <a:solidFill>
                  <a:srgbClr val="FFC000"/>
                </a:solidFill>
                <a:latin typeface="Comic Sans MS" pitchFamily="66" charset="0"/>
                <a:ea typeface="+mj-ea"/>
                <a:cs typeface="+mj-cs"/>
              </a:rPr>
              <a:t>ohysiology</a:t>
            </a:r>
            <a:endParaRPr lang="fr-FR" sz="3200" kern="0" dirty="0">
              <a:solidFill>
                <a:srgbClr val="FFC000"/>
              </a:solidFill>
              <a:latin typeface="Comic Sans MS" pitchFamily="66" charset="0"/>
              <a:ea typeface="+mj-ea"/>
              <a:cs typeface="+mj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3200" kern="0" dirty="0">
              <a:solidFill>
                <a:srgbClr val="FFC000"/>
              </a:solidFill>
              <a:latin typeface="Comic Sans MS" pitchFamily="66" charset="0"/>
              <a:ea typeface="+mj-ea"/>
              <a:cs typeface="+mj-cs"/>
            </a:endParaRPr>
          </a:p>
        </p:txBody>
      </p:sp>
      <p:grpSp>
        <p:nvGrpSpPr>
          <p:cNvPr id="263" name="Groupe 262"/>
          <p:cNvGrpSpPr/>
          <p:nvPr/>
        </p:nvGrpSpPr>
        <p:grpSpPr>
          <a:xfrm>
            <a:off x="142844" y="4150426"/>
            <a:ext cx="3143272" cy="2779035"/>
            <a:chOff x="575418" y="4233196"/>
            <a:chExt cx="2657033" cy="2856836"/>
          </a:xfrm>
        </p:grpSpPr>
        <p:pic>
          <p:nvPicPr>
            <p:cNvPr id="243" name="Picture 2" descr="D:\STAGE M II 2011\M2 Manips salwan\HE test 01.02.11\HE 4 MO\CW 426-7 4m 11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75418" y="4372827"/>
              <a:ext cx="2657033" cy="248517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</p:pic>
        <p:sp>
          <p:nvSpPr>
            <p:cNvPr id="244" name="Forme libre 243"/>
            <p:cNvSpPr/>
            <p:nvPr/>
          </p:nvSpPr>
          <p:spPr>
            <a:xfrm rot="20350925">
              <a:off x="2739543" y="4653888"/>
              <a:ext cx="268456" cy="542876"/>
            </a:xfrm>
            <a:custGeom>
              <a:avLst/>
              <a:gdLst>
                <a:gd name="connsiteX0" fmla="*/ 63639 w 638070"/>
                <a:gd name="connsiteY0" fmla="*/ 796332 h 878394"/>
                <a:gd name="connsiteX1" fmla="*/ 108857 w 638070"/>
                <a:gd name="connsiteY1" fmla="*/ 484833 h 878394"/>
                <a:gd name="connsiteX2" fmla="*/ 23446 w 638070"/>
                <a:gd name="connsiteY2" fmla="*/ 47730 h 878394"/>
                <a:gd name="connsiteX3" fmla="*/ 249534 w 638070"/>
                <a:gd name="connsiteY3" fmla="*/ 198455 h 878394"/>
                <a:gd name="connsiteX4" fmla="*/ 636395 w 638070"/>
                <a:gd name="connsiteY4" fmla="*/ 535075 h 878394"/>
                <a:gd name="connsiteX5" fmla="*/ 239486 w 638070"/>
                <a:gd name="connsiteY5" fmla="*/ 831502 h 878394"/>
                <a:gd name="connsiteX6" fmla="*/ 63639 w 638070"/>
                <a:gd name="connsiteY6" fmla="*/ 796332 h 878394"/>
                <a:gd name="connsiteX0" fmla="*/ 63639 w 384855"/>
                <a:gd name="connsiteY0" fmla="*/ 796332 h 916123"/>
                <a:gd name="connsiteX1" fmla="*/ 108857 w 384855"/>
                <a:gd name="connsiteY1" fmla="*/ 484833 h 916123"/>
                <a:gd name="connsiteX2" fmla="*/ 23446 w 384855"/>
                <a:gd name="connsiteY2" fmla="*/ 47730 h 916123"/>
                <a:gd name="connsiteX3" fmla="*/ 249534 w 384855"/>
                <a:gd name="connsiteY3" fmla="*/ 198455 h 916123"/>
                <a:gd name="connsiteX4" fmla="*/ 383180 w 384855"/>
                <a:gd name="connsiteY4" fmla="*/ 288608 h 916123"/>
                <a:gd name="connsiteX5" fmla="*/ 239486 w 384855"/>
                <a:gd name="connsiteY5" fmla="*/ 831502 h 916123"/>
                <a:gd name="connsiteX6" fmla="*/ 63639 w 384855"/>
                <a:gd name="connsiteY6" fmla="*/ 796332 h 916123"/>
                <a:gd name="connsiteX0" fmla="*/ 63639 w 399179"/>
                <a:gd name="connsiteY0" fmla="*/ 796332 h 810900"/>
                <a:gd name="connsiteX1" fmla="*/ 108857 w 399179"/>
                <a:gd name="connsiteY1" fmla="*/ 484833 h 810900"/>
                <a:gd name="connsiteX2" fmla="*/ 23446 w 399179"/>
                <a:gd name="connsiteY2" fmla="*/ 47730 h 810900"/>
                <a:gd name="connsiteX3" fmla="*/ 249534 w 399179"/>
                <a:gd name="connsiteY3" fmla="*/ 198455 h 810900"/>
                <a:gd name="connsiteX4" fmla="*/ 383180 w 399179"/>
                <a:gd name="connsiteY4" fmla="*/ 288608 h 810900"/>
                <a:gd name="connsiteX5" fmla="*/ 153546 w 399179"/>
                <a:gd name="connsiteY5" fmla="*/ 572242 h 810900"/>
                <a:gd name="connsiteX6" fmla="*/ 63639 w 399179"/>
                <a:gd name="connsiteY6" fmla="*/ 796332 h 810900"/>
                <a:gd name="connsiteX0" fmla="*/ 103610 w 439149"/>
                <a:gd name="connsiteY0" fmla="*/ 754402 h 810900"/>
                <a:gd name="connsiteX1" fmla="*/ 6699 w 439149"/>
                <a:gd name="connsiteY1" fmla="*/ 191325 h 810900"/>
                <a:gd name="connsiteX2" fmla="*/ 63417 w 439149"/>
                <a:gd name="connsiteY2" fmla="*/ 5800 h 810900"/>
                <a:gd name="connsiteX3" fmla="*/ 289505 w 439149"/>
                <a:gd name="connsiteY3" fmla="*/ 156525 h 810900"/>
                <a:gd name="connsiteX4" fmla="*/ 423151 w 439149"/>
                <a:gd name="connsiteY4" fmla="*/ 246678 h 810900"/>
                <a:gd name="connsiteX5" fmla="*/ 193517 w 439149"/>
                <a:gd name="connsiteY5" fmla="*/ 530312 h 810900"/>
                <a:gd name="connsiteX6" fmla="*/ 103610 w 439149"/>
                <a:gd name="connsiteY6" fmla="*/ 754402 h 810900"/>
                <a:gd name="connsiteX0" fmla="*/ 56709 w 392248"/>
                <a:gd name="connsiteY0" fmla="*/ 779891 h 810900"/>
                <a:gd name="connsiteX1" fmla="*/ 143508 w 392248"/>
                <a:gd name="connsiteY1" fmla="*/ 369742 h 810900"/>
                <a:gd name="connsiteX2" fmla="*/ 16516 w 392248"/>
                <a:gd name="connsiteY2" fmla="*/ 31289 h 810900"/>
                <a:gd name="connsiteX3" fmla="*/ 242604 w 392248"/>
                <a:gd name="connsiteY3" fmla="*/ 182014 h 810900"/>
                <a:gd name="connsiteX4" fmla="*/ 376250 w 392248"/>
                <a:gd name="connsiteY4" fmla="*/ 272167 h 810900"/>
                <a:gd name="connsiteX5" fmla="*/ 146616 w 392248"/>
                <a:gd name="connsiteY5" fmla="*/ 555801 h 810900"/>
                <a:gd name="connsiteX6" fmla="*/ 56709 w 392248"/>
                <a:gd name="connsiteY6" fmla="*/ 779891 h 810900"/>
                <a:gd name="connsiteX0" fmla="*/ 96358 w 431897"/>
                <a:gd name="connsiteY0" fmla="*/ 749887 h 810900"/>
                <a:gd name="connsiteX1" fmla="*/ 6699 w 431897"/>
                <a:gd name="connsiteY1" fmla="*/ 159722 h 810900"/>
                <a:gd name="connsiteX2" fmla="*/ 56165 w 431897"/>
                <a:gd name="connsiteY2" fmla="*/ 1285 h 810900"/>
                <a:gd name="connsiteX3" fmla="*/ 282253 w 431897"/>
                <a:gd name="connsiteY3" fmla="*/ 152010 h 810900"/>
                <a:gd name="connsiteX4" fmla="*/ 415899 w 431897"/>
                <a:gd name="connsiteY4" fmla="*/ 242163 h 810900"/>
                <a:gd name="connsiteX5" fmla="*/ 186265 w 431897"/>
                <a:gd name="connsiteY5" fmla="*/ 525797 h 810900"/>
                <a:gd name="connsiteX6" fmla="*/ 96358 w 431897"/>
                <a:gd name="connsiteY6" fmla="*/ 749887 h 810900"/>
                <a:gd name="connsiteX0" fmla="*/ 96358 w 431897"/>
                <a:gd name="connsiteY0" fmla="*/ 749887 h 810900"/>
                <a:gd name="connsiteX1" fmla="*/ 6699 w 431897"/>
                <a:gd name="connsiteY1" fmla="*/ 159722 h 810900"/>
                <a:gd name="connsiteX2" fmla="*/ 56165 w 431897"/>
                <a:gd name="connsiteY2" fmla="*/ 1285 h 810900"/>
                <a:gd name="connsiteX3" fmla="*/ 282253 w 431897"/>
                <a:gd name="connsiteY3" fmla="*/ 152010 h 810900"/>
                <a:gd name="connsiteX4" fmla="*/ 415899 w 431897"/>
                <a:gd name="connsiteY4" fmla="*/ 242163 h 810900"/>
                <a:gd name="connsiteX5" fmla="*/ 186265 w 431897"/>
                <a:gd name="connsiteY5" fmla="*/ 525797 h 810900"/>
                <a:gd name="connsiteX6" fmla="*/ 96358 w 431897"/>
                <a:gd name="connsiteY6" fmla="*/ 749887 h 810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1897" h="810900">
                  <a:moveTo>
                    <a:pt x="96358" y="749887"/>
                  </a:moveTo>
                  <a:cubicBezTo>
                    <a:pt x="66430" y="688875"/>
                    <a:pt x="140876" y="363414"/>
                    <a:pt x="6699" y="159722"/>
                  </a:cubicBezTo>
                  <a:cubicBezTo>
                    <a:pt x="0" y="34955"/>
                    <a:pt x="10239" y="2570"/>
                    <a:pt x="56165" y="1285"/>
                  </a:cubicBezTo>
                  <a:cubicBezTo>
                    <a:pt x="102091" y="0"/>
                    <a:pt x="222297" y="111864"/>
                    <a:pt x="282253" y="152010"/>
                  </a:cubicBezTo>
                  <a:cubicBezTo>
                    <a:pt x="342209" y="192156"/>
                    <a:pt x="431897" y="179865"/>
                    <a:pt x="415899" y="242163"/>
                  </a:cubicBezTo>
                  <a:cubicBezTo>
                    <a:pt x="399901" y="304461"/>
                    <a:pt x="239522" y="441176"/>
                    <a:pt x="186265" y="525797"/>
                  </a:cubicBezTo>
                  <a:cubicBezTo>
                    <a:pt x="133008" y="610418"/>
                    <a:pt x="126286" y="810900"/>
                    <a:pt x="96358" y="749887"/>
                  </a:cubicBezTo>
                  <a:close/>
                </a:path>
              </a:pathLst>
            </a:custGeom>
            <a:solidFill>
              <a:srgbClr val="10A017"/>
            </a:solidFill>
            <a:ln>
              <a:solidFill>
                <a:srgbClr val="10A017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FFC000"/>
                </a:solidFill>
              </a:endParaRPr>
            </a:p>
          </p:txBody>
        </p:sp>
        <p:cxnSp>
          <p:nvCxnSpPr>
            <p:cNvPr id="245" name="Connecteur droit avec flèche 244"/>
            <p:cNvCxnSpPr/>
            <p:nvPr/>
          </p:nvCxnSpPr>
          <p:spPr>
            <a:xfrm flipH="1" flipV="1">
              <a:off x="2209018" y="6673319"/>
              <a:ext cx="315541" cy="41671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7" name="Groupe 90"/>
            <p:cNvGrpSpPr/>
            <p:nvPr/>
          </p:nvGrpSpPr>
          <p:grpSpPr>
            <a:xfrm rot="3365011">
              <a:off x="1969150" y="4431178"/>
              <a:ext cx="525037" cy="470822"/>
              <a:chOff x="-171210" y="2913817"/>
              <a:chExt cx="525037" cy="470822"/>
            </a:xfrm>
            <a:solidFill>
              <a:srgbClr val="FF0000"/>
            </a:solidFill>
          </p:grpSpPr>
          <p:sp>
            <p:nvSpPr>
              <p:cNvPr id="248" name="Forme libre 247"/>
              <p:cNvSpPr/>
              <p:nvPr/>
            </p:nvSpPr>
            <p:spPr>
              <a:xfrm rot="21091097">
                <a:off x="-36524" y="3003598"/>
                <a:ext cx="390351" cy="381041"/>
              </a:xfrm>
              <a:custGeom>
                <a:avLst/>
                <a:gdLst>
                  <a:gd name="connsiteX0" fmla="*/ 334108 w 366765"/>
                  <a:gd name="connsiteY0" fmla="*/ 622997 h 629696"/>
                  <a:gd name="connsiteX1" fmla="*/ 238648 w 366765"/>
                  <a:gd name="connsiteY1" fmla="*/ 602900 h 629696"/>
                  <a:gd name="connsiteX2" fmla="*/ 228600 w 366765"/>
                  <a:gd name="connsiteY2" fmla="*/ 502417 h 629696"/>
                  <a:gd name="connsiteX3" fmla="*/ 203479 w 366765"/>
                  <a:gd name="connsiteY3" fmla="*/ 396909 h 629696"/>
                  <a:gd name="connsiteX4" fmla="*/ 113044 w 366765"/>
                  <a:gd name="connsiteY4" fmla="*/ 321547 h 629696"/>
                  <a:gd name="connsiteX5" fmla="*/ 102996 w 366765"/>
                  <a:gd name="connsiteY5" fmla="*/ 236136 h 629696"/>
                  <a:gd name="connsiteX6" fmla="*/ 32657 w 366765"/>
                  <a:gd name="connsiteY6" fmla="*/ 165797 h 629696"/>
                  <a:gd name="connsiteX7" fmla="*/ 2512 w 366765"/>
                  <a:gd name="connsiteY7" fmla="*/ 90434 h 629696"/>
                  <a:gd name="connsiteX8" fmla="*/ 47730 w 366765"/>
                  <a:gd name="connsiteY8" fmla="*/ 5024 h 629696"/>
                  <a:gd name="connsiteX9" fmla="*/ 148213 w 366765"/>
                  <a:gd name="connsiteY9" fmla="*/ 120580 h 629696"/>
                  <a:gd name="connsiteX10" fmla="*/ 183382 w 366765"/>
                  <a:gd name="connsiteY10" fmla="*/ 246184 h 629696"/>
                  <a:gd name="connsiteX11" fmla="*/ 258745 w 366765"/>
                  <a:gd name="connsiteY11" fmla="*/ 291402 h 629696"/>
                  <a:gd name="connsiteX12" fmla="*/ 268793 w 366765"/>
                  <a:gd name="connsiteY12" fmla="*/ 411982 h 629696"/>
                  <a:gd name="connsiteX13" fmla="*/ 319035 w 366765"/>
                  <a:gd name="connsiteY13" fmla="*/ 497393 h 629696"/>
                  <a:gd name="connsiteX14" fmla="*/ 364253 w 366765"/>
                  <a:gd name="connsiteY14" fmla="*/ 562707 h 629696"/>
                  <a:gd name="connsiteX15" fmla="*/ 334108 w 366765"/>
                  <a:gd name="connsiteY15" fmla="*/ 622997 h 629696"/>
                  <a:gd name="connsiteX0" fmla="*/ 334108 w 382674"/>
                  <a:gd name="connsiteY0" fmla="*/ 622997 h 654816"/>
                  <a:gd name="connsiteX1" fmla="*/ 238648 w 382674"/>
                  <a:gd name="connsiteY1" fmla="*/ 602900 h 654816"/>
                  <a:gd name="connsiteX2" fmla="*/ 228600 w 382674"/>
                  <a:gd name="connsiteY2" fmla="*/ 502417 h 654816"/>
                  <a:gd name="connsiteX3" fmla="*/ 203479 w 382674"/>
                  <a:gd name="connsiteY3" fmla="*/ 396909 h 654816"/>
                  <a:gd name="connsiteX4" fmla="*/ 113044 w 382674"/>
                  <a:gd name="connsiteY4" fmla="*/ 321547 h 654816"/>
                  <a:gd name="connsiteX5" fmla="*/ 102996 w 382674"/>
                  <a:gd name="connsiteY5" fmla="*/ 236136 h 654816"/>
                  <a:gd name="connsiteX6" fmla="*/ 32657 w 382674"/>
                  <a:gd name="connsiteY6" fmla="*/ 165797 h 654816"/>
                  <a:gd name="connsiteX7" fmla="*/ 2512 w 382674"/>
                  <a:gd name="connsiteY7" fmla="*/ 90434 h 654816"/>
                  <a:gd name="connsiteX8" fmla="*/ 47730 w 382674"/>
                  <a:gd name="connsiteY8" fmla="*/ 5024 h 654816"/>
                  <a:gd name="connsiteX9" fmla="*/ 148213 w 382674"/>
                  <a:gd name="connsiteY9" fmla="*/ 120580 h 654816"/>
                  <a:gd name="connsiteX10" fmla="*/ 183382 w 382674"/>
                  <a:gd name="connsiteY10" fmla="*/ 246184 h 654816"/>
                  <a:gd name="connsiteX11" fmla="*/ 258745 w 382674"/>
                  <a:gd name="connsiteY11" fmla="*/ 291402 h 654816"/>
                  <a:gd name="connsiteX12" fmla="*/ 268793 w 382674"/>
                  <a:gd name="connsiteY12" fmla="*/ 411982 h 654816"/>
                  <a:gd name="connsiteX13" fmla="*/ 366764 w 382674"/>
                  <a:gd name="connsiteY13" fmla="*/ 629695 h 654816"/>
                  <a:gd name="connsiteX14" fmla="*/ 364253 w 382674"/>
                  <a:gd name="connsiteY14" fmla="*/ 562707 h 654816"/>
                  <a:gd name="connsiteX15" fmla="*/ 334108 w 382674"/>
                  <a:gd name="connsiteY15" fmla="*/ 622997 h 654816"/>
                  <a:gd name="connsiteX0" fmla="*/ 334108 w 384350"/>
                  <a:gd name="connsiteY0" fmla="*/ 622997 h 654816"/>
                  <a:gd name="connsiteX1" fmla="*/ 366765 w 384350"/>
                  <a:gd name="connsiteY1" fmla="*/ 629695 h 654816"/>
                  <a:gd name="connsiteX2" fmla="*/ 228600 w 384350"/>
                  <a:gd name="connsiteY2" fmla="*/ 502417 h 654816"/>
                  <a:gd name="connsiteX3" fmla="*/ 203479 w 384350"/>
                  <a:gd name="connsiteY3" fmla="*/ 396909 h 654816"/>
                  <a:gd name="connsiteX4" fmla="*/ 113044 w 384350"/>
                  <a:gd name="connsiteY4" fmla="*/ 321547 h 654816"/>
                  <a:gd name="connsiteX5" fmla="*/ 102996 w 384350"/>
                  <a:gd name="connsiteY5" fmla="*/ 236136 h 654816"/>
                  <a:gd name="connsiteX6" fmla="*/ 32657 w 384350"/>
                  <a:gd name="connsiteY6" fmla="*/ 165797 h 654816"/>
                  <a:gd name="connsiteX7" fmla="*/ 2512 w 384350"/>
                  <a:gd name="connsiteY7" fmla="*/ 90434 h 654816"/>
                  <a:gd name="connsiteX8" fmla="*/ 47730 w 384350"/>
                  <a:gd name="connsiteY8" fmla="*/ 5024 h 654816"/>
                  <a:gd name="connsiteX9" fmla="*/ 148213 w 384350"/>
                  <a:gd name="connsiteY9" fmla="*/ 120580 h 654816"/>
                  <a:gd name="connsiteX10" fmla="*/ 183382 w 384350"/>
                  <a:gd name="connsiteY10" fmla="*/ 246184 h 654816"/>
                  <a:gd name="connsiteX11" fmla="*/ 258745 w 384350"/>
                  <a:gd name="connsiteY11" fmla="*/ 291402 h 654816"/>
                  <a:gd name="connsiteX12" fmla="*/ 268793 w 384350"/>
                  <a:gd name="connsiteY12" fmla="*/ 411982 h 654816"/>
                  <a:gd name="connsiteX13" fmla="*/ 366764 w 384350"/>
                  <a:gd name="connsiteY13" fmla="*/ 629695 h 654816"/>
                  <a:gd name="connsiteX14" fmla="*/ 364253 w 384350"/>
                  <a:gd name="connsiteY14" fmla="*/ 562707 h 654816"/>
                  <a:gd name="connsiteX15" fmla="*/ 334108 w 384350"/>
                  <a:gd name="connsiteY15" fmla="*/ 622997 h 654816"/>
                  <a:gd name="connsiteX0" fmla="*/ 232826 w 386576"/>
                  <a:gd name="connsiteY0" fmla="*/ 468199 h 654816"/>
                  <a:gd name="connsiteX1" fmla="*/ 366765 w 386576"/>
                  <a:gd name="connsiteY1" fmla="*/ 629695 h 654816"/>
                  <a:gd name="connsiteX2" fmla="*/ 228600 w 386576"/>
                  <a:gd name="connsiteY2" fmla="*/ 502417 h 654816"/>
                  <a:gd name="connsiteX3" fmla="*/ 203479 w 386576"/>
                  <a:gd name="connsiteY3" fmla="*/ 396909 h 654816"/>
                  <a:gd name="connsiteX4" fmla="*/ 113044 w 386576"/>
                  <a:gd name="connsiteY4" fmla="*/ 321547 h 654816"/>
                  <a:gd name="connsiteX5" fmla="*/ 102996 w 386576"/>
                  <a:gd name="connsiteY5" fmla="*/ 236136 h 654816"/>
                  <a:gd name="connsiteX6" fmla="*/ 32657 w 386576"/>
                  <a:gd name="connsiteY6" fmla="*/ 165797 h 654816"/>
                  <a:gd name="connsiteX7" fmla="*/ 2512 w 386576"/>
                  <a:gd name="connsiteY7" fmla="*/ 90434 h 654816"/>
                  <a:gd name="connsiteX8" fmla="*/ 47730 w 386576"/>
                  <a:gd name="connsiteY8" fmla="*/ 5024 h 654816"/>
                  <a:gd name="connsiteX9" fmla="*/ 148213 w 386576"/>
                  <a:gd name="connsiteY9" fmla="*/ 120580 h 654816"/>
                  <a:gd name="connsiteX10" fmla="*/ 183382 w 386576"/>
                  <a:gd name="connsiteY10" fmla="*/ 246184 h 654816"/>
                  <a:gd name="connsiteX11" fmla="*/ 258745 w 386576"/>
                  <a:gd name="connsiteY11" fmla="*/ 291402 h 654816"/>
                  <a:gd name="connsiteX12" fmla="*/ 268793 w 386576"/>
                  <a:gd name="connsiteY12" fmla="*/ 411982 h 654816"/>
                  <a:gd name="connsiteX13" fmla="*/ 366764 w 386576"/>
                  <a:gd name="connsiteY13" fmla="*/ 629695 h 654816"/>
                  <a:gd name="connsiteX14" fmla="*/ 364253 w 386576"/>
                  <a:gd name="connsiteY14" fmla="*/ 562707 h 654816"/>
                  <a:gd name="connsiteX15" fmla="*/ 232826 w 386576"/>
                  <a:gd name="connsiteY15" fmla="*/ 468199 h 654816"/>
                  <a:gd name="connsiteX0" fmla="*/ 232826 w 373125"/>
                  <a:gd name="connsiteY0" fmla="*/ 468199 h 638623"/>
                  <a:gd name="connsiteX1" fmla="*/ 366765 w 373125"/>
                  <a:gd name="connsiteY1" fmla="*/ 629695 h 638623"/>
                  <a:gd name="connsiteX2" fmla="*/ 228600 w 373125"/>
                  <a:gd name="connsiteY2" fmla="*/ 502417 h 638623"/>
                  <a:gd name="connsiteX3" fmla="*/ 203479 w 373125"/>
                  <a:gd name="connsiteY3" fmla="*/ 396909 h 638623"/>
                  <a:gd name="connsiteX4" fmla="*/ 113044 w 373125"/>
                  <a:gd name="connsiteY4" fmla="*/ 321547 h 638623"/>
                  <a:gd name="connsiteX5" fmla="*/ 102996 w 373125"/>
                  <a:gd name="connsiteY5" fmla="*/ 236136 h 638623"/>
                  <a:gd name="connsiteX6" fmla="*/ 32657 w 373125"/>
                  <a:gd name="connsiteY6" fmla="*/ 165797 h 638623"/>
                  <a:gd name="connsiteX7" fmla="*/ 2512 w 373125"/>
                  <a:gd name="connsiteY7" fmla="*/ 90434 h 638623"/>
                  <a:gd name="connsiteX8" fmla="*/ 47730 w 373125"/>
                  <a:gd name="connsiteY8" fmla="*/ 5024 h 638623"/>
                  <a:gd name="connsiteX9" fmla="*/ 148213 w 373125"/>
                  <a:gd name="connsiteY9" fmla="*/ 120580 h 638623"/>
                  <a:gd name="connsiteX10" fmla="*/ 183382 w 373125"/>
                  <a:gd name="connsiteY10" fmla="*/ 246184 h 638623"/>
                  <a:gd name="connsiteX11" fmla="*/ 258745 w 373125"/>
                  <a:gd name="connsiteY11" fmla="*/ 291402 h 638623"/>
                  <a:gd name="connsiteX12" fmla="*/ 268793 w 373125"/>
                  <a:gd name="connsiteY12" fmla="*/ 411982 h 638623"/>
                  <a:gd name="connsiteX13" fmla="*/ 366764 w 373125"/>
                  <a:gd name="connsiteY13" fmla="*/ 629695 h 638623"/>
                  <a:gd name="connsiteX14" fmla="*/ 230630 w 373125"/>
                  <a:gd name="connsiteY14" fmla="*/ 465552 h 638623"/>
                  <a:gd name="connsiteX15" fmla="*/ 232826 w 373125"/>
                  <a:gd name="connsiteY15" fmla="*/ 468199 h 638623"/>
                  <a:gd name="connsiteX0" fmla="*/ 232826 w 367469"/>
                  <a:gd name="connsiteY0" fmla="*/ 468199 h 635398"/>
                  <a:gd name="connsiteX1" fmla="*/ 366765 w 367469"/>
                  <a:gd name="connsiteY1" fmla="*/ 629695 h 635398"/>
                  <a:gd name="connsiteX2" fmla="*/ 228600 w 367469"/>
                  <a:gd name="connsiteY2" fmla="*/ 502417 h 635398"/>
                  <a:gd name="connsiteX3" fmla="*/ 203479 w 367469"/>
                  <a:gd name="connsiteY3" fmla="*/ 396909 h 635398"/>
                  <a:gd name="connsiteX4" fmla="*/ 113044 w 367469"/>
                  <a:gd name="connsiteY4" fmla="*/ 321547 h 635398"/>
                  <a:gd name="connsiteX5" fmla="*/ 102996 w 367469"/>
                  <a:gd name="connsiteY5" fmla="*/ 236136 h 635398"/>
                  <a:gd name="connsiteX6" fmla="*/ 32657 w 367469"/>
                  <a:gd name="connsiteY6" fmla="*/ 165797 h 635398"/>
                  <a:gd name="connsiteX7" fmla="*/ 2512 w 367469"/>
                  <a:gd name="connsiteY7" fmla="*/ 90434 h 635398"/>
                  <a:gd name="connsiteX8" fmla="*/ 47730 w 367469"/>
                  <a:gd name="connsiteY8" fmla="*/ 5024 h 635398"/>
                  <a:gd name="connsiteX9" fmla="*/ 148213 w 367469"/>
                  <a:gd name="connsiteY9" fmla="*/ 120580 h 635398"/>
                  <a:gd name="connsiteX10" fmla="*/ 183382 w 367469"/>
                  <a:gd name="connsiteY10" fmla="*/ 246184 h 635398"/>
                  <a:gd name="connsiteX11" fmla="*/ 258745 w 367469"/>
                  <a:gd name="connsiteY11" fmla="*/ 291402 h 635398"/>
                  <a:gd name="connsiteX12" fmla="*/ 268793 w 367469"/>
                  <a:gd name="connsiteY12" fmla="*/ 411982 h 635398"/>
                  <a:gd name="connsiteX13" fmla="*/ 232826 w 367469"/>
                  <a:gd name="connsiteY13" fmla="*/ 468199 h 635398"/>
                  <a:gd name="connsiteX14" fmla="*/ 230630 w 367469"/>
                  <a:gd name="connsiteY14" fmla="*/ 465552 h 635398"/>
                  <a:gd name="connsiteX15" fmla="*/ 232826 w 367469"/>
                  <a:gd name="connsiteY15" fmla="*/ 468199 h 635398"/>
                  <a:gd name="connsiteX0" fmla="*/ 232826 w 273113"/>
                  <a:gd name="connsiteY0" fmla="*/ 468199 h 514299"/>
                  <a:gd name="connsiteX1" fmla="*/ 232827 w 273113"/>
                  <a:gd name="connsiteY1" fmla="*/ 468200 h 514299"/>
                  <a:gd name="connsiteX2" fmla="*/ 228600 w 273113"/>
                  <a:gd name="connsiteY2" fmla="*/ 502417 h 514299"/>
                  <a:gd name="connsiteX3" fmla="*/ 203479 w 273113"/>
                  <a:gd name="connsiteY3" fmla="*/ 396909 h 514299"/>
                  <a:gd name="connsiteX4" fmla="*/ 113044 w 273113"/>
                  <a:gd name="connsiteY4" fmla="*/ 321547 h 514299"/>
                  <a:gd name="connsiteX5" fmla="*/ 102996 w 273113"/>
                  <a:gd name="connsiteY5" fmla="*/ 236136 h 514299"/>
                  <a:gd name="connsiteX6" fmla="*/ 32657 w 273113"/>
                  <a:gd name="connsiteY6" fmla="*/ 165797 h 514299"/>
                  <a:gd name="connsiteX7" fmla="*/ 2512 w 273113"/>
                  <a:gd name="connsiteY7" fmla="*/ 90434 h 514299"/>
                  <a:gd name="connsiteX8" fmla="*/ 47730 w 273113"/>
                  <a:gd name="connsiteY8" fmla="*/ 5024 h 514299"/>
                  <a:gd name="connsiteX9" fmla="*/ 148213 w 273113"/>
                  <a:gd name="connsiteY9" fmla="*/ 120580 h 514299"/>
                  <a:gd name="connsiteX10" fmla="*/ 183382 w 273113"/>
                  <a:gd name="connsiteY10" fmla="*/ 246184 h 514299"/>
                  <a:gd name="connsiteX11" fmla="*/ 258745 w 273113"/>
                  <a:gd name="connsiteY11" fmla="*/ 291402 h 514299"/>
                  <a:gd name="connsiteX12" fmla="*/ 268793 w 273113"/>
                  <a:gd name="connsiteY12" fmla="*/ 411982 h 514299"/>
                  <a:gd name="connsiteX13" fmla="*/ 232826 w 273113"/>
                  <a:gd name="connsiteY13" fmla="*/ 468199 h 514299"/>
                  <a:gd name="connsiteX14" fmla="*/ 230630 w 273113"/>
                  <a:gd name="connsiteY14" fmla="*/ 465552 h 514299"/>
                  <a:gd name="connsiteX15" fmla="*/ 232826 w 273113"/>
                  <a:gd name="connsiteY15" fmla="*/ 468199 h 514299"/>
                  <a:gd name="connsiteX0" fmla="*/ 232826 w 275743"/>
                  <a:gd name="connsiteY0" fmla="*/ 468199 h 514299"/>
                  <a:gd name="connsiteX1" fmla="*/ 232827 w 275743"/>
                  <a:gd name="connsiteY1" fmla="*/ 468200 h 514299"/>
                  <a:gd name="connsiteX2" fmla="*/ 228600 w 275743"/>
                  <a:gd name="connsiteY2" fmla="*/ 502417 h 514299"/>
                  <a:gd name="connsiteX3" fmla="*/ 203479 w 275743"/>
                  <a:gd name="connsiteY3" fmla="*/ 396909 h 514299"/>
                  <a:gd name="connsiteX4" fmla="*/ 113044 w 275743"/>
                  <a:gd name="connsiteY4" fmla="*/ 321547 h 514299"/>
                  <a:gd name="connsiteX5" fmla="*/ 102996 w 275743"/>
                  <a:gd name="connsiteY5" fmla="*/ 236136 h 514299"/>
                  <a:gd name="connsiteX6" fmla="*/ 32657 w 275743"/>
                  <a:gd name="connsiteY6" fmla="*/ 165797 h 514299"/>
                  <a:gd name="connsiteX7" fmla="*/ 2512 w 275743"/>
                  <a:gd name="connsiteY7" fmla="*/ 90434 h 514299"/>
                  <a:gd name="connsiteX8" fmla="*/ 47730 w 275743"/>
                  <a:gd name="connsiteY8" fmla="*/ 5024 h 514299"/>
                  <a:gd name="connsiteX9" fmla="*/ 148213 w 275743"/>
                  <a:gd name="connsiteY9" fmla="*/ 120580 h 514299"/>
                  <a:gd name="connsiteX10" fmla="*/ 183382 w 275743"/>
                  <a:gd name="connsiteY10" fmla="*/ 246184 h 514299"/>
                  <a:gd name="connsiteX11" fmla="*/ 191125 w 275743"/>
                  <a:gd name="connsiteY11" fmla="*/ 417919 h 514299"/>
                  <a:gd name="connsiteX12" fmla="*/ 268793 w 275743"/>
                  <a:gd name="connsiteY12" fmla="*/ 411982 h 514299"/>
                  <a:gd name="connsiteX13" fmla="*/ 232826 w 275743"/>
                  <a:gd name="connsiteY13" fmla="*/ 468199 h 514299"/>
                  <a:gd name="connsiteX14" fmla="*/ 230630 w 275743"/>
                  <a:gd name="connsiteY14" fmla="*/ 465552 h 514299"/>
                  <a:gd name="connsiteX15" fmla="*/ 232826 w 275743"/>
                  <a:gd name="connsiteY15" fmla="*/ 468199 h 514299"/>
                  <a:gd name="connsiteX0" fmla="*/ 229550 w 275743"/>
                  <a:gd name="connsiteY0" fmla="*/ 484833 h 514299"/>
                  <a:gd name="connsiteX1" fmla="*/ 232827 w 275743"/>
                  <a:gd name="connsiteY1" fmla="*/ 468200 h 514299"/>
                  <a:gd name="connsiteX2" fmla="*/ 228600 w 275743"/>
                  <a:gd name="connsiteY2" fmla="*/ 502417 h 514299"/>
                  <a:gd name="connsiteX3" fmla="*/ 203479 w 275743"/>
                  <a:gd name="connsiteY3" fmla="*/ 396909 h 514299"/>
                  <a:gd name="connsiteX4" fmla="*/ 113044 w 275743"/>
                  <a:gd name="connsiteY4" fmla="*/ 321547 h 514299"/>
                  <a:gd name="connsiteX5" fmla="*/ 102996 w 275743"/>
                  <a:gd name="connsiteY5" fmla="*/ 236136 h 514299"/>
                  <a:gd name="connsiteX6" fmla="*/ 32657 w 275743"/>
                  <a:gd name="connsiteY6" fmla="*/ 165797 h 514299"/>
                  <a:gd name="connsiteX7" fmla="*/ 2512 w 275743"/>
                  <a:gd name="connsiteY7" fmla="*/ 90434 h 514299"/>
                  <a:gd name="connsiteX8" fmla="*/ 47730 w 275743"/>
                  <a:gd name="connsiteY8" fmla="*/ 5024 h 514299"/>
                  <a:gd name="connsiteX9" fmla="*/ 148213 w 275743"/>
                  <a:gd name="connsiteY9" fmla="*/ 120580 h 514299"/>
                  <a:gd name="connsiteX10" fmla="*/ 183382 w 275743"/>
                  <a:gd name="connsiteY10" fmla="*/ 246184 h 514299"/>
                  <a:gd name="connsiteX11" fmla="*/ 191125 w 275743"/>
                  <a:gd name="connsiteY11" fmla="*/ 417919 h 514299"/>
                  <a:gd name="connsiteX12" fmla="*/ 268793 w 275743"/>
                  <a:gd name="connsiteY12" fmla="*/ 411982 h 514299"/>
                  <a:gd name="connsiteX13" fmla="*/ 232826 w 275743"/>
                  <a:gd name="connsiteY13" fmla="*/ 468199 h 514299"/>
                  <a:gd name="connsiteX14" fmla="*/ 230630 w 275743"/>
                  <a:gd name="connsiteY14" fmla="*/ 465552 h 514299"/>
                  <a:gd name="connsiteX15" fmla="*/ 229550 w 275743"/>
                  <a:gd name="connsiteY15" fmla="*/ 484833 h 514299"/>
                  <a:gd name="connsiteX0" fmla="*/ 229550 w 252953"/>
                  <a:gd name="connsiteY0" fmla="*/ 484833 h 563900"/>
                  <a:gd name="connsiteX1" fmla="*/ 232827 w 252953"/>
                  <a:gd name="connsiteY1" fmla="*/ 468200 h 563900"/>
                  <a:gd name="connsiteX2" fmla="*/ 228600 w 252953"/>
                  <a:gd name="connsiteY2" fmla="*/ 502417 h 563900"/>
                  <a:gd name="connsiteX3" fmla="*/ 203479 w 252953"/>
                  <a:gd name="connsiteY3" fmla="*/ 396909 h 563900"/>
                  <a:gd name="connsiteX4" fmla="*/ 113044 w 252953"/>
                  <a:gd name="connsiteY4" fmla="*/ 321547 h 563900"/>
                  <a:gd name="connsiteX5" fmla="*/ 102996 w 252953"/>
                  <a:gd name="connsiteY5" fmla="*/ 236136 h 563900"/>
                  <a:gd name="connsiteX6" fmla="*/ 32657 w 252953"/>
                  <a:gd name="connsiteY6" fmla="*/ 165797 h 563900"/>
                  <a:gd name="connsiteX7" fmla="*/ 2512 w 252953"/>
                  <a:gd name="connsiteY7" fmla="*/ 90434 h 563900"/>
                  <a:gd name="connsiteX8" fmla="*/ 47730 w 252953"/>
                  <a:gd name="connsiteY8" fmla="*/ 5024 h 563900"/>
                  <a:gd name="connsiteX9" fmla="*/ 148213 w 252953"/>
                  <a:gd name="connsiteY9" fmla="*/ 120580 h 563900"/>
                  <a:gd name="connsiteX10" fmla="*/ 183382 w 252953"/>
                  <a:gd name="connsiteY10" fmla="*/ 246184 h 563900"/>
                  <a:gd name="connsiteX11" fmla="*/ 191125 w 252953"/>
                  <a:gd name="connsiteY11" fmla="*/ 417919 h 563900"/>
                  <a:gd name="connsiteX12" fmla="*/ 203045 w 252953"/>
                  <a:gd name="connsiteY12" fmla="*/ 555520 h 563900"/>
                  <a:gd name="connsiteX13" fmla="*/ 232826 w 252953"/>
                  <a:gd name="connsiteY13" fmla="*/ 468199 h 563900"/>
                  <a:gd name="connsiteX14" fmla="*/ 230630 w 252953"/>
                  <a:gd name="connsiteY14" fmla="*/ 465552 h 563900"/>
                  <a:gd name="connsiteX15" fmla="*/ 229550 w 252953"/>
                  <a:gd name="connsiteY15" fmla="*/ 484833 h 563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2953" h="563900">
                    <a:moveTo>
                      <a:pt x="229550" y="484833"/>
                    </a:moveTo>
                    <a:cubicBezTo>
                      <a:pt x="252239" y="512190"/>
                      <a:pt x="232985" y="465269"/>
                      <a:pt x="232827" y="468200"/>
                    </a:cubicBezTo>
                    <a:cubicBezTo>
                      <a:pt x="232669" y="471131"/>
                      <a:pt x="233491" y="514299"/>
                      <a:pt x="228600" y="502417"/>
                    </a:cubicBezTo>
                    <a:cubicBezTo>
                      <a:pt x="223709" y="490535"/>
                      <a:pt x="222738" y="427054"/>
                      <a:pt x="203479" y="396909"/>
                    </a:cubicBezTo>
                    <a:cubicBezTo>
                      <a:pt x="184220" y="366764"/>
                      <a:pt x="129791" y="348342"/>
                      <a:pt x="113044" y="321547"/>
                    </a:cubicBezTo>
                    <a:cubicBezTo>
                      <a:pt x="96297" y="294752"/>
                      <a:pt x="116394" y="262094"/>
                      <a:pt x="102996" y="236136"/>
                    </a:cubicBezTo>
                    <a:cubicBezTo>
                      <a:pt x="89598" y="210178"/>
                      <a:pt x="49404" y="190081"/>
                      <a:pt x="32657" y="165797"/>
                    </a:cubicBezTo>
                    <a:cubicBezTo>
                      <a:pt x="15910" y="141513"/>
                      <a:pt x="0" y="117229"/>
                      <a:pt x="2512" y="90434"/>
                    </a:cubicBezTo>
                    <a:cubicBezTo>
                      <a:pt x="5024" y="63639"/>
                      <a:pt x="23447" y="0"/>
                      <a:pt x="47730" y="5024"/>
                    </a:cubicBezTo>
                    <a:cubicBezTo>
                      <a:pt x="72013" y="10048"/>
                      <a:pt x="125604" y="80387"/>
                      <a:pt x="148213" y="120580"/>
                    </a:cubicBezTo>
                    <a:cubicBezTo>
                      <a:pt x="170822" y="160773"/>
                      <a:pt x="176230" y="196628"/>
                      <a:pt x="183382" y="246184"/>
                    </a:cubicBezTo>
                    <a:cubicBezTo>
                      <a:pt x="190534" y="295741"/>
                      <a:pt x="187848" y="366363"/>
                      <a:pt x="191125" y="417919"/>
                    </a:cubicBezTo>
                    <a:cubicBezTo>
                      <a:pt x="194402" y="469475"/>
                      <a:pt x="196095" y="547140"/>
                      <a:pt x="203045" y="555520"/>
                    </a:cubicBezTo>
                    <a:cubicBezTo>
                      <a:pt x="209995" y="563900"/>
                      <a:pt x="228229" y="483194"/>
                      <a:pt x="232826" y="468199"/>
                    </a:cubicBezTo>
                    <a:cubicBezTo>
                      <a:pt x="237423" y="453204"/>
                      <a:pt x="252953" y="492468"/>
                      <a:pt x="230630" y="465552"/>
                    </a:cubicBezTo>
                    <a:lnTo>
                      <a:pt x="229550" y="484833"/>
                    </a:lnTo>
                    <a:close/>
                  </a:path>
                </a:pathLst>
              </a:custGeom>
              <a:solidFill>
                <a:srgbClr val="2C32FF"/>
              </a:solidFill>
              <a:ln>
                <a:solidFill>
                  <a:srgbClr val="526A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C000"/>
                  </a:solidFill>
                </a:endParaRPr>
              </a:p>
            </p:txBody>
          </p:sp>
          <p:sp>
            <p:nvSpPr>
              <p:cNvPr id="249" name="Forme libre 248"/>
              <p:cNvSpPr/>
              <p:nvPr/>
            </p:nvSpPr>
            <p:spPr>
              <a:xfrm rot="11202305">
                <a:off x="-171210" y="2913817"/>
                <a:ext cx="483077" cy="268288"/>
              </a:xfrm>
              <a:custGeom>
                <a:avLst/>
                <a:gdLst>
                  <a:gd name="connsiteX0" fmla="*/ 31667 w 275110"/>
                  <a:gd name="connsiteY0" fmla="*/ 178130 h 178130"/>
                  <a:gd name="connsiteX1" fmla="*/ 55417 w 275110"/>
                  <a:gd name="connsiteY1" fmla="*/ 83127 h 178130"/>
                  <a:gd name="connsiteX2" fmla="*/ 186046 w 275110"/>
                  <a:gd name="connsiteY2" fmla="*/ 0 h 178130"/>
                  <a:gd name="connsiteX3" fmla="*/ 245422 w 275110"/>
                  <a:gd name="connsiteY3" fmla="*/ 83127 h 178130"/>
                  <a:gd name="connsiteX4" fmla="*/ 31667 w 275110"/>
                  <a:gd name="connsiteY4" fmla="*/ 178130 h 178130"/>
                  <a:gd name="connsiteX0" fmla="*/ 107268 w 350711"/>
                  <a:gd name="connsiteY0" fmla="*/ 181373 h 184616"/>
                  <a:gd name="connsiteX1" fmla="*/ 25730 w 350711"/>
                  <a:gd name="connsiteY1" fmla="*/ 105831 h 184616"/>
                  <a:gd name="connsiteX2" fmla="*/ 261647 w 350711"/>
                  <a:gd name="connsiteY2" fmla="*/ 3243 h 184616"/>
                  <a:gd name="connsiteX3" fmla="*/ 321023 w 350711"/>
                  <a:gd name="connsiteY3" fmla="*/ 86370 h 184616"/>
                  <a:gd name="connsiteX4" fmla="*/ 107268 w 350711"/>
                  <a:gd name="connsiteY4" fmla="*/ 181373 h 184616"/>
                  <a:gd name="connsiteX0" fmla="*/ 129821 w 373264"/>
                  <a:gd name="connsiteY0" fmla="*/ 224220 h 227463"/>
                  <a:gd name="connsiteX1" fmla="*/ 48283 w 373264"/>
                  <a:gd name="connsiteY1" fmla="*/ 148678 h 227463"/>
                  <a:gd name="connsiteX2" fmla="*/ 39319 w 373264"/>
                  <a:gd name="connsiteY2" fmla="*/ 17098 h 227463"/>
                  <a:gd name="connsiteX3" fmla="*/ 284200 w 373264"/>
                  <a:gd name="connsiteY3" fmla="*/ 46090 h 227463"/>
                  <a:gd name="connsiteX4" fmla="*/ 343576 w 373264"/>
                  <a:gd name="connsiteY4" fmla="*/ 129217 h 227463"/>
                  <a:gd name="connsiteX5" fmla="*/ 129821 w 373264"/>
                  <a:gd name="connsiteY5" fmla="*/ 224220 h 227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3264" h="227463">
                    <a:moveTo>
                      <a:pt x="129821" y="224220"/>
                    </a:moveTo>
                    <a:cubicBezTo>
                      <a:pt x="80606" y="227463"/>
                      <a:pt x="22553" y="178366"/>
                      <a:pt x="48283" y="148678"/>
                    </a:cubicBezTo>
                    <a:cubicBezTo>
                      <a:pt x="54545" y="125819"/>
                      <a:pt x="0" y="34196"/>
                      <a:pt x="39319" y="17098"/>
                    </a:cubicBezTo>
                    <a:cubicBezTo>
                      <a:pt x="78638" y="0"/>
                      <a:pt x="233491" y="27404"/>
                      <a:pt x="284200" y="46090"/>
                    </a:cubicBezTo>
                    <a:cubicBezTo>
                      <a:pt x="334909" y="64776"/>
                      <a:pt x="373264" y="99529"/>
                      <a:pt x="343576" y="129217"/>
                    </a:cubicBezTo>
                    <a:cubicBezTo>
                      <a:pt x="313888" y="158905"/>
                      <a:pt x="179036" y="220977"/>
                      <a:pt x="129821" y="224220"/>
                    </a:cubicBezTo>
                    <a:close/>
                  </a:path>
                </a:pathLst>
              </a:custGeom>
              <a:solidFill>
                <a:srgbClr val="2C3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C000"/>
                  </a:solidFill>
                </a:endParaRPr>
              </a:p>
            </p:txBody>
          </p:sp>
        </p:grpSp>
        <p:grpSp>
          <p:nvGrpSpPr>
            <p:cNvPr id="250" name="Groupe 85"/>
            <p:cNvGrpSpPr/>
            <p:nvPr/>
          </p:nvGrpSpPr>
          <p:grpSpPr>
            <a:xfrm rot="9699262">
              <a:off x="1977098" y="4309486"/>
              <a:ext cx="370683" cy="653809"/>
              <a:chOff x="407771" y="4217176"/>
              <a:chExt cx="151895" cy="458826"/>
            </a:xfrm>
            <a:solidFill>
              <a:schemeClr val="tx1"/>
            </a:solidFill>
          </p:grpSpPr>
          <p:sp>
            <p:nvSpPr>
              <p:cNvPr id="251" name="Ellipse 250"/>
              <p:cNvSpPr/>
              <p:nvPr/>
            </p:nvSpPr>
            <p:spPr>
              <a:xfrm>
                <a:off x="470353" y="4312301"/>
                <a:ext cx="79503" cy="12440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C000"/>
                  </a:solidFill>
                </a:endParaRPr>
              </a:p>
            </p:txBody>
          </p:sp>
          <p:sp>
            <p:nvSpPr>
              <p:cNvPr id="252" name="Ellipse 251"/>
              <p:cNvSpPr/>
              <p:nvPr/>
            </p:nvSpPr>
            <p:spPr>
              <a:xfrm>
                <a:off x="444515" y="4405277"/>
                <a:ext cx="93136" cy="12912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C000"/>
                  </a:solidFill>
                </a:endParaRPr>
              </a:p>
            </p:txBody>
          </p:sp>
          <p:sp>
            <p:nvSpPr>
              <p:cNvPr id="253" name="Ellipse 252"/>
              <p:cNvSpPr/>
              <p:nvPr/>
            </p:nvSpPr>
            <p:spPr>
              <a:xfrm>
                <a:off x="487658" y="4217176"/>
                <a:ext cx="72008" cy="14401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C000"/>
                  </a:solidFill>
                </a:endParaRPr>
              </a:p>
            </p:txBody>
          </p:sp>
          <p:sp>
            <p:nvSpPr>
              <p:cNvPr id="254" name="Losange 253"/>
              <p:cNvSpPr/>
              <p:nvPr/>
            </p:nvSpPr>
            <p:spPr>
              <a:xfrm rot="1100738">
                <a:off x="407771" y="4445801"/>
                <a:ext cx="129932" cy="230201"/>
              </a:xfrm>
              <a:prstGeom prst="diamon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rgbClr val="FFC000"/>
                  </a:solidFill>
                </a:endParaRPr>
              </a:p>
            </p:txBody>
          </p:sp>
        </p:grpSp>
        <p:cxnSp>
          <p:nvCxnSpPr>
            <p:cNvPr id="255" name="Connecteur droit avec flèche 254"/>
            <p:cNvCxnSpPr/>
            <p:nvPr/>
          </p:nvCxnSpPr>
          <p:spPr>
            <a:xfrm>
              <a:off x="1416455" y="4233196"/>
              <a:ext cx="561607" cy="24014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6" name="Groupe 121"/>
            <p:cNvGrpSpPr/>
            <p:nvPr/>
          </p:nvGrpSpPr>
          <p:grpSpPr>
            <a:xfrm>
              <a:off x="1497137" y="4435222"/>
              <a:ext cx="1459488" cy="2238097"/>
              <a:chOff x="1116123" y="4162703"/>
              <a:chExt cx="1459488" cy="2238097"/>
            </a:xfrm>
          </p:grpSpPr>
          <p:cxnSp>
            <p:nvCxnSpPr>
              <p:cNvPr id="257" name="Connecteur droit 256"/>
              <p:cNvCxnSpPr/>
              <p:nvPr/>
            </p:nvCxnSpPr>
            <p:spPr>
              <a:xfrm flipH="1" flipV="1">
                <a:off x="1315453" y="5989053"/>
                <a:ext cx="558339" cy="411747"/>
              </a:xfrm>
              <a:prstGeom prst="line">
                <a:avLst/>
              </a:prstGeom>
              <a:ln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8" name="Connecteur droit 257"/>
              <p:cNvCxnSpPr/>
              <p:nvPr/>
            </p:nvCxnSpPr>
            <p:spPr>
              <a:xfrm flipH="1" flipV="1">
                <a:off x="1116123" y="4919579"/>
                <a:ext cx="199330" cy="1069474"/>
              </a:xfrm>
              <a:prstGeom prst="line">
                <a:avLst/>
              </a:prstGeom>
              <a:ln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9" name="Connecteur droit 258"/>
              <p:cNvCxnSpPr/>
              <p:nvPr/>
            </p:nvCxnSpPr>
            <p:spPr>
              <a:xfrm flipV="1">
                <a:off x="1116123" y="4227712"/>
                <a:ext cx="494372" cy="732210"/>
              </a:xfrm>
              <a:prstGeom prst="line">
                <a:avLst/>
              </a:prstGeom>
              <a:ln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0" name="Connecteur droit 259"/>
              <p:cNvCxnSpPr/>
              <p:nvPr/>
            </p:nvCxnSpPr>
            <p:spPr>
              <a:xfrm>
                <a:off x="1899620" y="4162703"/>
                <a:ext cx="529614" cy="478129"/>
              </a:xfrm>
              <a:prstGeom prst="line">
                <a:avLst/>
              </a:prstGeom>
              <a:ln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1" name="Connecteur droit 260"/>
              <p:cNvCxnSpPr/>
              <p:nvPr/>
            </p:nvCxnSpPr>
            <p:spPr>
              <a:xfrm flipH="1" flipV="1">
                <a:off x="2443747" y="4678947"/>
                <a:ext cx="131864" cy="818211"/>
              </a:xfrm>
              <a:prstGeom prst="line">
                <a:avLst/>
              </a:prstGeom>
              <a:ln>
                <a:prstDash val="dash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62" name="Connecteur droit 261"/>
            <p:cNvCxnSpPr/>
            <p:nvPr/>
          </p:nvCxnSpPr>
          <p:spPr>
            <a:xfrm flipV="1">
              <a:off x="2233731" y="5769678"/>
              <a:ext cx="722894" cy="878366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73" grpId="0"/>
      <p:bldP spid="74" grpId="0"/>
      <p:bldP spid="1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à coins arrondis 7"/>
          <p:cNvSpPr/>
          <p:nvPr/>
        </p:nvSpPr>
        <p:spPr>
          <a:xfrm>
            <a:off x="857224" y="1428736"/>
            <a:ext cx="7358114" cy="5072098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9897" y="1563688"/>
            <a:ext cx="5676900" cy="471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cteur droit 5"/>
          <p:cNvCxnSpPr/>
          <p:nvPr/>
        </p:nvCxnSpPr>
        <p:spPr bwMode="auto">
          <a:xfrm>
            <a:off x="2393922" y="5640388"/>
            <a:ext cx="9128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 bwMode="auto">
          <a:xfrm>
            <a:off x="642910" y="5522913"/>
            <a:ext cx="1749425" cy="3063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accent6"/>
                </a:solidFill>
                <a:latin typeface="+mn-lt"/>
                <a:cs typeface="+mn-cs"/>
              </a:rPr>
              <a:t>Cellule de Sertoli</a:t>
            </a:r>
          </a:p>
        </p:txBody>
      </p:sp>
      <p:cxnSp>
        <p:nvCxnSpPr>
          <p:cNvPr id="11" name="Connecteur droit 10"/>
          <p:cNvCxnSpPr/>
          <p:nvPr/>
        </p:nvCxnSpPr>
        <p:spPr bwMode="auto">
          <a:xfrm>
            <a:off x="2393922" y="5883275"/>
            <a:ext cx="14843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4" name="ZoneTexte 11"/>
          <p:cNvSpPr txBox="1">
            <a:spLocks noChangeArrowheads="1"/>
          </p:cNvSpPr>
          <p:nvPr/>
        </p:nvSpPr>
        <p:spPr bwMode="auto">
          <a:xfrm>
            <a:off x="963585" y="5764213"/>
            <a:ext cx="14287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fr-FR" sz="1400" b="1">
                <a:solidFill>
                  <a:srgbClr val="7030A0"/>
                </a:solidFill>
                <a:latin typeface="Calibri" pitchFamily="34" charset="0"/>
              </a:rPr>
              <a:t>Cellule de Leydig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0" y="190500"/>
            <a:ext cx="91440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4400" kern="0" dirty="0" err="1">
                <a:solidFill>
                  <a:srgbClr val="FFC000"/>
                </a:solidFill>
                <a:latin typeface="+mj-lt"/>
                <a:ea typeface="+mj-ea"/>
                <a:cs typeface="+mj-cs"/>
              </a:rPr>
              <a:t>Hypothalamo</a:t>
            </a:r>
            <a:r>
              <a:rPr lang="fr-FR" sz="4400" kern="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-</a:t>
            </a:r>
            <a:r>
              <a:rPr lang="fr-FR" sz="4400" kern="0" dirty="0" err="1">
                <a:solidFill>
                  <a:srgbClr val="FFC000"/>
                </a:solidFill>
                <a:latin typeface="+mj-lt"/>
                <a:ea typeface="+mj-ea"/>
                <a:cs typeface="+mj-cs"/>
              </a:rPr>
              <a:t>Pituitary</a:t>
            </a:r>
            <a:r>
              <a:rPr lang="fr-FR" sz="4400" kern="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 axis</a:t>
            </a:r>
          </a:p>
        </p:txBody>
      </p:sp>
      <p:sp>
        <p:nvSpPr>
          <p:cNvPr id="2" name="Rectangle 1"/>
          <p:cNvSpPr/>
          <p:nvPr/>
        </p:nvSpPr>
        <p:spPr>
          <a:xfrm>
            <a:off x="2392335" y="3369830"/>
            <a:ext cx="1099545" cy="3472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4905023" y="5677579"/>
            <a:ext cx="1224136" cy="3946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043608" y="5700947"/>
            <a:ext cx="792089" cy="3712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6169214" y="4365104"/>
            <a:ext cx="1224136" cy="3946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043608" y="5470917"/>
            <a:ext cx="792089" cy="3712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4373950" y="2492896"/>
            <a:ext cx="1062146" cy="4225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6169214" y="2854348"/>
            <a:ext cx="1224136" cy="3505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3216211" y="4355512"/>
            <a:ext cx="995749" cy="3505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5004048" y="5669260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Testosterone</a:t>
            </a:r>
            <a:endParaRPr lang="fr-F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9001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FF00"/>
                </a:solidFill>
                <a:latin typeface="Comic Sans MS" pitchFamily="66" charset="0"/>
              </a:rPr>
              <a:t>Local </a:t>
            </a:r>
            <a:r>
              <a:rPr lang="fr-FR" sz="2800" b="1" dirty="0" err="1" smtClean="0">
                <a:solidFill>
                  <a:srgbClr val="FFFF00"/>
                </a:solidFill>
                <a:latin typeface="Comic Sans MS" pitchFamily="66" charset="0"/>
              </a:rPr>
              <a:t>regulation</a:t>
            </a:r>
            <a:r>
              <a:rPr lang="fr-FR" sz="2800" b="1" dirty="0" smtClean="0">
                <a:solidFill>
                  <a:srgbClr val="FFFF00"/>
                </a:solidFill>
                <a:latin typeface="Comic Sans MS" pitchFamily="66" charset="0"/>
              </a:rPr>
              <a:t> of </a:t>
            </a:r>
            <a:r>
              <a:rPr lang="fr-FR" sz="2800" b="1" dirty="0" err="1" smtClean="0">
                <a:solidFill>
                  <a:srgbClr val="FFFF00"/>
                </a:solidFill>
                <a:latin typeface="Comic Sans MS" pitchFamily="66" charset="0"/>
              </a:rPr>
              <a:t>testicular</a:t>
            </a:r>
            <a:r>
              <a:rPr lang="fr-FR" sz="28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rgbClr val="FFFF00"/>
                </a:solidFill>
                <a:latin typeface="Comic Sans MS" pitchFamily="66" charset="0"/>
              </a:rPr>
              <a:t>function</a:t>
            </a:r>
            <a:endParaRPr lang="fr-FR" sz="28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809936"/>
            <a:ext cx="9001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>
                <a:solidFill>
                  <a:srgbClr val="FFFF00"/>
                </a:solidFill>
                <a:latin typeface="Comic Sans MS" pitchFamily="66" charset="0"/>
              </a:rPr>
              <a:t>Nuclear</a:t>
            </a:r>
            <a:r>
              <a:rPr lang="fr-FR" sz="28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rgbClr val="FFFF00"/>
                </a:solidFill>
                <a:latin typeface="Comic Sans MS" pitchFamily="66" charset="0"/>
              </a:rPr>
              <a:t>receptor</a:t>
            </a:r>
            <a:r>
              <a:rPr lang="fr-FR" sz="28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rgbClr val="FFFF00"/>
                </a:solidFill>
                <a:latin typeface="Comic Sans MS" pitchFamily="66" charset="0"/>
              </a:rPr>
              <a:t>superfamily</a:t>
            </a:r>
            <a:endParaRPr lang="fr-FR" sz="28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026" name="Picture 2" descr="http://www.biology-online.org/user_files/Image/Biochemistry/BC-nuclear%20receptor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550" y="1579141"/>
            <a:ext cx="6500900" cy="5245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00578" y="2996952"/>
            <a:ext cx="3959854" cy="223224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4500578" y="4625752"/>
            <a:ext cx="3959854" cy="223224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115616" y="4625752"/>
            <a:ext cx="3959854" cy="223224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48"/>
            <a:ext cx="9144000" cy="6771022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5940152" y="5589240"/>
            <a:ext cx="720080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1619672" y="5340300"/>
            <a:ext cx="720080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6444208" y="476672"/>
            <a:ext cx="72008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05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2"/>
          <p:cNvGrpSpPr/>
          <p:nvPr/>
        </p:nvGrpSpPr>
        <p:grpSpPr>
          <a:xfrm>
            <a:off x="5364088" y="1390771"/>
            <a:ext cx="3375025" cy="3499331"/>
            <a:chOff x="4788024" y="1628800"/>
            <a:chExt cx="4032448" cy="3672408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88024" y="1628800"/>
              <a:ext cx="4032448" cy="3672408"/>
            </a:xfrm>
            <a:prstGeom prst="rect">
              <a:avLst/>
            </a:prstGeom>
            <a:noFill/>
            <a:ln w="9525">
              <a:solidFill>
                <a:schemeClr val="tx2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</p:pic>
        <p:cxnSp>
          <p:nvCxnSpPr>
            <p:cNvPr id="28" name="Connecteur droit avec flèche 27"/>
            <p:cNvCxnSpPr/>
            <p:nvPr/>
          </p:nvCxnSpPr>
          <p:spPr>
            <a:xfrm flipV="1">
              <a:off x="6876256" y="3645024"/>
              <a:ext cx="144016" cy="360040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/>
            <p:cNvCxnSpPr/>
            <p:nvPr/>
          </p:nvCxnSpPr>
          <p:spPr>
            <a:xfrm flipH="1">
              <a:off x="7956376" y="4077072"/>
              <a:ext cx="288032" cy="216024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/>
            <p:cNvCxnSpPr/>
            <p:nvPr/>
          </p:nvCxnSpPr>
          <p:spPr>
            <a:xfrm flipH="1" flipV="1">
              <a:off x="7956376" y="2996952"/>
              <a:ext cx="360040" cy="360040"/>
            </a:xfrm>
            <a:prstGeom prst="straightConnector1">
              <a:avLst/>
            </a:prstGeom>
            <a:ln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ZoneTexte 35"/>
          <p:cNvSpPr txBox="1"/>
          <p:nvPr/>
        </p:nvSpPr>
        <p:spPr>
          <a:xfrm>
            <a:off x="-26020" y="5949280"/>
            <a:ext cx="9143999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>
                <a:solidFill>
                  <a:srgbClr val="66FF99"/>
                </a:solidFill>
              </a:rPr>
              <a:t>Lack</a:t>
            </a:r>
            <a:r>
              <a:rPr lang="fr-FR" sz="2800" b="1" dirty="0" smtClean="0">
                <a:solidFill>
                  <a:srgbClr val="66FF99"/>
                </a:solidFill>
              </a:rPr>
              <a:t> of </a:t>
            </a:r>
            <a:r>
              <a:rPr lang="fr-FR" sz="2800" b="1" dirty="0" err="1" smtClean="0">
                <a:solidFill>
                  <a:srgbClr val="66FF99"/>
                </a:solidFill>
              </a:rPr>
              <a:t>LXRs</a:t>
            </a:r>
            <a:r>
              <a:rPr lang="fr-FR" sz="2800" b="1" dirty="0" smtClean="0">
                <a:solidFill>
                  <a:srgbClr val="66FF99"/>
                </a:solidFill>
              </a:rPr>
              <a:t> leads to male </a:t>
            </a:r>
            <a:r>
              <a:rPr lang="fr-FR" sz="2800" b="1" dirty="0" err="1" smtClean="0">
                <a:solidFill>
                  <a:srgbClr val="66FF99"/>
                </a:solidFill>
              </a:rPr>
              <a:t>infertility</a:t>
            </a:r>
            <a:endParaRPr lang="fr-FR" sz="2800" b="1" dirty="0">
              <a:solidFill>
                <a:srgbClr val="66FF99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-25152" y="116632"/>
            <a:ext cx="9143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Thje</a:t>
            </a:r>
            <a:r>
              <a:rPr lang="fr-FR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Liver</a:t>
            </a:r>
            <a:r>
              <a:rPr lang="fr-FR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 </a:t>
            </a:r>
            <a:r>
              <a:rPr lang="fr-FR" sz="28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Receptors</a:t>
            </a:r>
            <a:r>
              <a:rPr lang="fr-FR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800" b="1" dirty="0" smtClean="0">
                <a:solidFill>
                  <a:srgbClr val="FFFF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fr-FR" sz="2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sz="2800" b="1" dirty="0" smtClean="0">
                <a:solidFill>
                  <a:srgbClr val="FFFF00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b</a:t>
            </a:r>
            <a:endParaRPr lang="fr-FR" sz="2800" b="1" dirty="0">
              <a:solidFill>
                <a:srgbClr val="FFFF00"/>
              </a:solidFill>
              <a:latin typeface="Symbol" panose="05050102010706020507" pitchFamily="18" charset="2"/>
              <a:cs typeface="Arial" panose="020B06040202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75" b="50000"/>
          <a:stretch/>
        </p:blipFill>
        <p:spPr>
          <a:xfrm>
            <a:off x="323528" y="1424183"/>
            <a:ext cx="4546847" cy="3007360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6854587" y="4905490"/>
            <a:ext cx="2282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C000"/>
                </a:solidFill>
                <a:latin typeface="Comic Sans MS" pitchFamily="66" charset="0"/>
              </a:rPr>
              <a:t>Volle</a:t>
            </a:r>
            <a:r>
              <a:rPr lang="fr-FR" sz="1600" b="1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fr-FR" sz="1600" b="1" i="1" dirty="0" smtClean="0">
                <a:solidFill>
                  <a:srgbClr val="FFC000"/>
                </a:solidFill>
                <a:latin typeface="Comic Sans MS" pitchFamily="66" charset="0"/>
              </a:rPr>
              <a:t>et al</a:t>
            </a:r>
            <a:r>
              <a:rPr lang="fr-FR" sz="1600" b="1" dirty="0" smtClean="0">
                <a:solidFill>
                  <a:srgbClr val="FFC000"/>
                </a:solidFill>
                <a:latin typeface="Comic Sans MS" pitchFamily="66" charset="0"/>
              </a:rPr>
              <a:t>. Mol </a:t>
            </a:r>
            <a:r>
              <a:rPr lang="fr-FR" sz="1600" b="1" dirty="0" err="1" smtClean="0">
                <a:solidFill>
                  <a:srgbClr val="FFC000"/>
                </a:solidFill>
                <a:latin typeface="Comic Sans MS" pitchFamily="66" charset="0"/>
              </a:rPr>
              <a:t>Endocrinol</a:t>
            </a:r>
            <a:r>
              <a:rPr lang="fr-FR" sz="1600" b="1" dirty="0" smtClean="0">
                <a:solidFill>
                  <a:srgbClr val="FFC000"/>
                </a:solidFill>
                <a:latin typeface="Comic Sans MS" pitchFamily="66" charset="0"/>
              </a:rPr>
              <a:t>. 2007</a:t>
            </a:r>
            <a:endParaRPr lang="fr-FR" sz="16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9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15" y="130895"/>
            <a:ext cx="7337969" cy="6453336"/>
          </a:xfrm>
          <a:prstGeom prst="rect">
            <a:avLst/>
          </a:prstGeom>
        </p:spPr>
      </p:pic>
      <p:sp>
        <p:nvSpPr>
          <p:cNvPr id="3" name="Ellipse 2"/>
          <p:cNvSpPr/>
          <p:nvPr/>
        </p:nvSpPr>
        <p:spPr>
          <a:xfrm>
            <a:off x="2267744" y="1772816"/>
            <a:ext cx="129614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1772072" y="5589240"/>
            <a:ext cx="129614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3923927" y="4293096"/>
            <a:ext cx="1296144" cy="57606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3923927" y="3357563"/>
            <a:ext cx="1296144" cy="5754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riangle isocèle 17"/>
          <p:cNvSpPr/>
          <p:nvPr/>
        </p:nvSpPr>
        <p:spPr>
          <a:xfrm rot="10800000">
            <a:off x="3275855" y="3756248"/>
            <a:ext cx="2592288" cy="2376264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3523691" y="5718944"/>
            <a:ext cx="800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Leydig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6732240" y="5213347"/>
            <a:ext cx="1280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chemeClr val="tx2"/>
                </a:solidFill>
              </a:rPr>
              <a:t>Germ</a:t>
            </a:r>
            <a:r>
              <a:rPr lang="fr-FR" b="1" dirty="0" smtClean="0">
                <a:solidFill>
                  <a:schemeClr val="tx2"/>
                </a:solidFill>
              </a:rPr>
              <a:t> </a:t>
            </a:r>
            <a:r>
              <a:rPr lang="fr-FR" b="1" dirty="0" err="1" smtClean="0">
                <a:solidFill>
                  <a:schemeClr val="tx2"/>
                </a:solidFill>
              </a:rPr>
              <a:t>cells</a:t>
            </a:r>
            <a:endParaRPr lang="fr-FR" b="1" dirty="0">
              <a:solidFill>
                <a:schemeClr val="tx2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463515" y="3768412"/>
            <a:ext cx="256221" cy="196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3493727" y="3768412"/>
            <a:ext cx="800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>
                <a:solidFill>
                  <a:schemeClr val="tx2"/>
                </a:solidFill>
              </a:rPr>
              <a:t>Sertoli</a:t>
            </a:r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25" name="Ellipse 24"/>
          <p:cNvSpPr/>
          <p:nvPr/>
        </p:nvSpPr>
        <p:spPr>
          <a:xfrm>
            <a:off x="5220071" y="5490703"/>
            <a:ext cx="432049" cy="2880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5508104" y="5445224"/>
            <a:ext cx="1728192" cy="576064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/>
          <p:cNvSpPr/>
          <p:nvPr/>
        </p:nvSpPr>
        <p:spPr>
          <a:xfrm>
            <a:off x="4982183" y="4581127"/>
            <a:ext cx="2780034" cy="200310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5958343" y="130894"/>
            <a:ext cx="2282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err="1" smtClean="0">
                <a:latin typeface="Comic Sans MS" pitchFamily="66" charset="0"/>
              </a:rPr>
              <a:t>Volle</a:t>
            </a:r>
            <a:r>
              <a:rPr lang="fr-FR" sz="1600" b="1" dirty="0" smtClean="0">
                <a:latin typeface="Comic Sans MS" pitchFamily="66" charset="0"/>
              </a:rPr>
              <a:t> </a:t>
            </a:r>
            <a:r>
              <a:rPr lang="fr-FR" sz="1600" b="1" i="1" dirty="0" smtClean="0">
                <a:latin typeface="Comic Sans MS" pitchFamily="66" charset="0"/>
              </a:rPr>
              <a:t>et al</a:t>
            </a:r>
            <a:r>
              <a:rPr lang="fr-FR" sz="1600" b="1" dirty="0" smtClean="0">
                <a:latin typeface="Comic Sans MS" pitchFamily="66" charset="0"/>
              </a:rPr>
              <a:t>. Mol </a:t>
            </a:r>
            <a:r>
              <a:rPr lang="fr-FR" sz="1600" b="1" dirty="0" err="1" smtClean="0">
                <a:latin typeface="Comic Sans MS" pitchFamily="66" charset="0"/>
              </a:rPr>
              <a:t>Endocrinol</a:t>
            </a:r>
            <a:r>
              <a:rPr lang="fr-FR" sz="1600" b="1" dirty="0" smtClean="0">
                <a:latin typeface="Comic Sans MS" pitchFamily="66" charset="0"/>
              </a:rPr>
              <a:t>. 2007</a:t>
            </a:r>
            <a:endParaRPr lang="fr-FR" sz="16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040" y="167779"/>
            <a:ext cx="9105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The Small </a:t>
            </a:r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Heterodimer</a:t>
            </a:r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 Partner</a:t>
            </a:r>
          </a:p>
          <a:p>
            <a:pPr algn="ctr"/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In </a:t>
            </a:r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adult</a:t>
            </a:r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 testis</a:t>
            </a:r>
            <a:endParaRPr lang="fr-FR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722" b="54797"/>
          <a:stretch/>
        </p:blipFill>
        <p:spPr bwMode="auto">
          <a:xfrm>
            <a:off x="2072240" y="4375767"/>
            <a:ext cx="1348680" cy="2260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3" t="50000" r="43471" b="14344"/>
          <a:stretch/>
        </p:blipFill>
        <p:spPr bwMode="auto">
          <a:xfrm rot="16200000">
            <a:off x="2071659" y="1222993"/>
            <a:ext cx="2450352" cy="2783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53" t="50000" r="4001" b="27796"/>
          <a:stretch/>
        </p:blipFill>
        <p:spPr bwMode="auto">
          <a:xfrm rot="16200000">
            <a:off x="4471168" y="1762566"/>
            <a:ext cx="2450355" cy="1733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50" t="72494" r="28669" b="8672"/>
          <a:stretch/>
        </p:blipFill>
        <p:spPr bwMode="auto">
          <a:xfrm>
            <a:off x="6845854" y="1434738"/>
            <a:ext cx="965199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72240" y="4375767"/>
            <a:ext cx="260300" cy="263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741398" y="100572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C000"/>
                </a:solidFill>
              </a:rPr>
              <a:t>Lhcgr</a:t>
            </a:r>
            <a:endParaRPr lang="fr-FR" b="1" dirty="0">
              <a:solidFill>
                <a:srgbClr val="FFC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752532" y="100572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C000"/>
                </a:solidFill>
              </a:rPr>
              <a:t>Fsh</a:t>
            </a:r>
            <a:endParaRPr lang="fr-FR" b="1" dirty="0">
              <a:solidFill>
                <a:srgbClr val="FFC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549710" y="100572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C000"/>
                </a:solidFill>
              </a:rPr>
              <a:t>Shp</a:t>
            </a:r>
            <a:endParaRPr lang="fr-FR" b="1" dirty="0">
              <a:solidFill>
                <a:srgbClr val="FFC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999180" y="4032470"/>
            <a:ext cx="148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solidFill>
                  <a:srgbClr val="FFC000"/>
                </a:solidFill>
              </a:rPr>
              <a:t>Testosterone</a:t>
            </a:r>
            <a:endParaRPr lang="fr-FR" b="1" dirty="0">
              <a:solidFill>
                <a:srgbClr val="FFC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658572" y="1566426"/>
            <a:ext cx="213405" cy="5331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871717" y="1566426"/>
            <a:ext cx="213405" cy="5331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2741398" y="1566426"/>
            <a:ext cx="213405" cy="5331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12" t="7534" b="56445"/>
          <a:stretch/>
        </p:blipFill>
        <p:spPr bwMode="auto">
          <a:xfrm>
            <a:off x="3509402" y="4375767"/>
            <a:ext cx="2981883" cy="2276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6861359" y="6044867"/>
            <a:ext cx="2282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C000"/>
                </a:solidFill>
                <a:latin typeface="Comic Sans MS" pitchFamily="66" charset="0"/>
              </a:rPr>
              <a:t>Volle</a:t>
            </a:r>
            <a:r>
              <a:rPr lang="fr-FR" sz="1600" b="1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fr-FR" sz="1600" b="1" i="1" dirty="0" smtClean="0">
                <a:solidFill>
                  <a:srgbClr val="FFC000"/>
                </a:solidFill>
                <a:latin typeface="Comic Sans MS" pitchFamily="66" charset="0"/>
              </a:rPr>
              <a:t>et a</a:t>
            </a:r>
            <a:r>
              <a:rPr lang="fr-FR" sz="1600" b="1" dirty="0" smtClean="0">
                <a:solidFill>
                  <a:srgbClr val="FFC000"/>
                </a:solidFill>
                <a:latin typeface="Comic Sans MS" pitchFamily="66" charset="0"/>
              </a:rPr>
              <a:t>l. </a:t>
            </a:r>
            <a:r>
              <a:rPr lang="fr-FR" sz="1600" b="1" dirty="0" err="1" smtClean="0">
                <a:solidFill>
                  <a:srgbClr val="FFC000"/>
                </a:solidFill>
                <a:latin typeface="Comic Sans MS" pitchFamily="66" charset="0"/>
              </a:rPr>
              <a:t>Genes</a:t>
            </a:r>
            <a:r>
              <a:rPr lang="fr-FR" sz="1600" b="1" dirty="0" smtClean="0">
                <a:solidFill>
                  <a:srgbClr val="FFC000"/>
                </a:solidFill>
                <a:latin typeface="Comic Sans MS" pitchFamily="66" charset="0"/>
              </a:rPr>
              <a:t> &amp; Dev 2007</a:t>
            </a:r>
            <a:endParaRPr lang="fr-FR" sz="16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-121512" y="178678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SHP in </a:t>
            </a:r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neonatal</a:t>
            </a:r>
            <a:endParaRPr lang="fr-FR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85" t="57446"/>
          <a:stretch/>
        </p:blipFill>
        <p:spPr bwMode="auto">
          <a:xfrm>
            <a:off x="1907704" y="2307383"/>
            <a:ext cx="1918455" cy="3323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3" name="Groupe 2"/>
          <p:cNvGrpSpPr/>
          <p:nvPr/>
        </p:nvGrpSpPr>
        <p:grpSpPr>
          <a:xfrm>
            <a:off x="4116089" y="2307383"/>
            <a:ext cx="1919932" cy="3310880"/>
            <a:chOff x="796380" y="1673151"/>
            <a:chExt cx="1919932" cy="3310880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85" t="49875" r="17281"/>
            <a:stretch/>
          </p:blipFill>
          <p:spPr bwMode="auto">
            <a:xfrm>
              <a:off x="796380" y="1673151"/>
              <a:ext cx="1919932" cy="33108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940395" y="1687885"/>
              <a:ext cx="288032" cy="2834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0" y="0"/>
            <a:ext cx="9001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>
                <a:solidFill>
                  <a:srgbClr val="FFFF00"/>
                </a:solidFill>
                <a:latin typeface="Comic Sans MS" pitchFamily="66" charset="0"/>
              </a:rPr>
              <a:t>Complexity</a:t>
            </a:r>
            <a:r>
              <a:rPr lang="fr-FR" sz="2800" b="1" dirty="0" smtClean="0">
                <a:solidFill>
                  <a:srgbClr val="FFFF00"/>
                </a:solidFill>
                <a:latin typeface="Comic Sans MS" pitchFamily="66" charset="0"/>
              </a:rPr>
              <a:t> of the impact on </a:t>
            </a:r>
            <a:r>
              <a:rPr lang="fr-FR" sz="2800" b="1" dirty="0" err="1" smtClean="0">
                <a:solidFill>
                  <a:srgbClr val="FFFF00"/>
                </a:solidFill>
                <a:latin typeface="Comic Sans MS" pitchFamily="66" charset="0"/>
              </a:rPr>
              <a:t>testicular</a:t>
            </a:r>
            <a:r>
              <a:rPr lang="fr-FR" sz="28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rgbClr val="FFFF00"/>
                </a:solidFill>
                <a:latin typeface="Comic Sans MS" pitchFamily="66" charset="0"/>
              </a:rPr>
              <a:t>physiology</a:t>
            </a:r>
            <a:endParaRPr lang="fr-FR" sz="28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179429" y="5572973"/>
            <a:ext cx="2282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C000"/>
                </a:solidFill>
                <a:latin typeface="Comic Sans MS" pitchFamily="66" charset="0"/>
              </a:rPr>
              <a:t>Volle</a:t>
            </a:r>
            <a:r>
              <a:rPr lang="fr-FR" sz="1600" b="1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fr-FR" sz="1600" b="1" i="1" dirty="0" smtClean="0">
                <a:solidFill>
                  <a:srgbClr val="FFC000"/>
                </a:solidFill>
                <a:latin typeface="Comic Sans MS" pitchFamily="66" charset="0"/>
              </a:rPr>
              <a:t>et al</a:t>
            </a:r>
            <a:r>
              <a:rPr lang="fr-FR" sz="1600" b="1" dirty="0" smtClean="0">
                <a:solidFill>
                  <a:srgbClr val="FFC000"/>
                </a:solidFill>
                <a:latin typeface="Comic Sans MS" pitchFamily="66" charset="0"/>
              </a:rPr>
              <a:t>. </a:t>
            </a:r>
            <a:r>
              <a:rPr lang="fr-FR" sz="1600" b="1" dirty="0" err="1" smtClean="0">
                <a:solidFill>
                  <a:srgbClr val="FFC000"/>
                </a:solidFill>
                <a:latin typeface="Comic Sans MS" pitchFamily="66" charset="0"/>
              </a:rPr>
              <a:t>Genes</a:t>
            </a:r>
            <a:r>
              <a:rPr lang="fr-FR" sz="1600" b="1" dirty="0" smtClean="0">
                <a:solidFill>
                  <a:srgbClr val="FFC000"/>
                </a:solidFill>
                <a:latin typeface="Comic Sans MS" pitchFamily="66" charset="0"/>
              </a:rPr>
              <a:t> &amp; Dev 2007</a:t>
            </a:r>
            <a:endParaRPr lang="fr-FR" sz="16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0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8210550" cy="539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971600" y="764704"/>
            <a:ext cx="1274440" cy="6263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 flipV="1">
            <a:off x="1115616" y="1151956"/>
            <a:ext cx="1274440" cy="1645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38080" y="167779"/>
            <a:ext cx="9105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A model for the </a:t>
            </a:r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role</a:t>
            </a:r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 of SHP in testis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179429" y="5572973"/>
            <a:ext cx="2282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err="1" smtClean="0">
                <a:latin typeface="Comic Sans MS" pitchFamily="66" charset="0"/>
              </a:rPr>
              <a:t>Volle</a:t>
            </a:r>
            <a:r>
              <a:rPr lang="fr-FR" sz="1600" b="1" dirty="0" smtClean="0">
                <a:latin typeface="Comic Sans MS" pitchFamily="66" charset="0"/>
              </a:rPr>
              <a:t> et al. </a:t>
            </a:r>
            <a:r>
              <a:rPr lang="fr-FR" sz="1600" b="1" dirty="0" err="1" smtClean="0">
                <a:latin typeface="Comic Sans MS" pitchFamily="66" charset="0"/>
              </a:rPr>
              <a:t>Genes</a:t>
            </a:r>
            <a:r>
              <a:rPr lang="fr-FR" sz="1600" b="1" dirty="0" smtClean="0">
                <a:latin typeface="Comic Sans MS" pitchFamily="66" charset="0"/>
              </a:rPr>
              <a:t> &amp; Dev 2007</a:t>
            </a:r>
            <a:endParaRPr lang="fr-FR" sz="1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04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3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11" t="-6075" r="37150" b="64459"/>
          <a:stretch/>
        </p:blipFill>
        <p:spPr>
          <a:xfrm>
            <a:off x="4572000" y="620688"/>
            <a:ext cx="3438051" cy="3679924"/>
          </a:xfrm>
          <a:prstGeom prst="rect">
            <a:avLst/>
          </a:prstGeom>
        </p:spPr>
      </p:pic>
      <p:pic>
        <p:nvPicPr>
          <p:cNvPr id="69" name="Image 6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" r="83377" b="67584"/>
          <a:stretch/>
        </p:blipFill>
        <p:spPr>
          <a:xfrm>
            <a:off x="2114562" y="1206197"/>
            <a:ext cx="2218444" cy="3141297"/>
          </a:xfrm>
          <a:prstGeom prst="rect">
            <a:avLst/>
          </a:prstGeom>
        </p:spPr>
      </p:pic>
      <p:sp>
        <p:nvSpPr>
          <p:cNvPr id="70" name="ZoneTexte 69"/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Shp</a:t>
            </a:r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 and </a:t>
            </a:r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estrogenic</a:t>
            </a:r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 endocrine </a:t>
            </a:r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disrupters</a:t>
            </a:r>
            <a:endParaRPr lang="fr-FR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2114562" y="1206197"/>
            <a:ext cx="490252" cy="260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/>
          <p:cNvSpPr/>
          <p:nvPr/>
        </p:nvSpPr>
        <p:spPr>
          <a:xfrm>
            <a:off x="4579395" y="1206196"/>
            <a:ext cx="245126" cy="260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ZoneTexte 74"/>
          <p:cNvSpPr txBox="1"/>
          <p:nvPr/>
        </p:nvSpPr>
        <p:spPr>
          <a:xfrm>
            <a:off x="0" y="510173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Shp</a:t>
            </a:r>
            <a:r>
              <a:rPr lang="fr-FR" sz="2400" b="1" dirty="0" smtClean="0">
                <a:solidFill>
                  <a:srgbClr val="92D050"/>
                </a:solidFill>
                <a:latin typeface="Comic Sans MS" pitchFamily="66" charset="0"/>
              </a:rPr>
              <a:t> a </a:t>
            </a:r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molecular</a:t>
            </a:r>
            <a:r>
              <a:rPr lang="fr-FR" sz="2400" b="1" dirty="0" smtClean="0">
                <a:solidFill>
                  <a:srgbClr val="92D05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link</a:t>
            </a:r>
            <a:r>
              <a:rPr lang="fr-FR" sz="2400" b="1" dirty="0" smtClean="0">
                <a:solidFill>
                  <a:srgbClr val="92D05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between</a:t>
            </a:r>
            <a:r>
              <a:rPr lang="fr-FR" sz="2400" b="1" dirty="0" smtClean="0">
                <a:solidFill>
                  <a:srgbClr val="92D05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estrogenic</a:t>
            </a:r>
            <a:r>
              <a:rPr lang="fr-FR" sz="2400" b="1" dirty="0" smtClean="0">
                <a:solidFill>
                  <a:srgbClr val="92D050"/>
                </a:solidFill>
                <a:latin typeface="Comic Sans MS" pitchFamily="66" charset="0"/>
              </a:rPr>
              <a:t> endocrine </a:t>
            </a:r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disrupters</a:t>
            </a:r>
            <a:r>
              <a:rPr lang="fr-FR" sz="2400" b="1" dirty="0" smtClean="0">
                <a:solidFill>
                  <a:srgbClr val="92D050"/>
                </a:solidFill>
                <a:latin typeface="Comic Sans MS" pitchFamily="66" charset="0"/>
              </a:rPr>
              <a:t> and </a:t>
            </a:r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tesis</a:t>
            </a:r>
            <a:r>
              <a:rPr lang="fr-FR" sz="2400" b="1" dirty="0" smtClean="0">
                <a:solidFill>
                  <a:srgbClr val="92D05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physiology</a:t>
            </a:r>
            <a:endParaRPr lang="fr-FR" sz="2400" b="1" dirty="0">
              <a:solidFill>
                <a:srgbClr val="92D050"/>
              </a:solidFill>
              <a:latin typeface="Comic Sans MS" pitchFamily="66" charset="0"/>
            </a:endParaRPr>
          </a:p>
        </p:txBody>
      </p:sp>
      <p:sp>
        <p:nvSpPr>
          <p:cNvPr id="76" name="ZoneTexte 75"/>
          <p:cNvSpPr txBox="1"/>
          <p:nvPr/>
        </p:nvSpPr>
        <p:spPr>
          <a:xfrm>
            <a:off x="6868730" y="4309645"/>
            <a:ext cx="2282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C000"/>
                </a:solidFill>
                <a:latin typeface="Comic Sans MS" pitchFamily="66" charset="0"/>
              </a:rPr>
              <a:t>Volle</a:t>
            </a:r>
            <a:r>
              <a:rPr lang="fr-FR" sz="1600" b="1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fr-FR" sz="1600" b="1" i="1" dirty="0" smtClean="0">
                <a:solidFill>
                  <a:srgbClr val="FFC000"/>
                </a:solidFill>
                <a:latin typeface="Comic Sans MS" pitchFamily="66" charset="0"/>
              </a:rPr>
              <a:t>et a</a:t>
            </a:r>
            <a:r>
              <a:rPr lang="fr-FR" sz="1600" b="1" dirty="0" smtClean="0">
                <a:solidFill>
                  <a:srgbClr val="FFC000"/>
                </a:solidFill>
                <a:latin typeface="Comic Sans MS" pitchFamily="66" charset="0"/>
              </a:rPr>
              <a:t>l. JCI 2009</a:t>
            </a:r>
            <a:endParaRPr lang="fr-FR" sz="16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21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1" t="4914" r="34722" b="68563"/>
          <a:stretch/>
        </p:blipFill>
        <p:spPr>
          <a:xfrm>
            <a:off x="1979711" y="1124743"/>
            <a:ext cx="4780287" cy="223281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6" t="34007" r="1094" b="35417"/>
          <a:stretch/>
        </p:blipFill>
        <p:spPr>
          <a:xfrm>
            <a:off x="1979710" y="3501008"/>
            <a:ext cx="4858333" cy="208823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-23316" y="50251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Shp</a:t>
            </a:r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 and </a:t>
            </a:r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estrogenic</a:t>
            </a:r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 endocrine </a:t>
            </a:r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disrupters</a:t>
            </a:r>
            <a:endParaRPr lang="fr-FR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-23316" y="5805264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Shp</a:t>
            </a:r>
            <a:r>
              <a:rPr lang="fr-FR" sz="2400" b="1" dirty="0" smtClean="0">
                <a:solidFill>
                  <a:srgbClr val="92D05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acts</a:t>
            </a:r>
            <a:r>
              <a:rPr lang="fr-FR" sz="2400" b="1" dirty="0" smtClean="0">
                <a:solidFill>
                  <a:srgbClr val="92D05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through</a:t>
            </a:r>
            <a:r>
              <a:rPr lang="fr-FR" sz="2400" b="1" dirty="0" smtClean="0">
                <a:solidFill>
                  <a:srgbClr val="92D05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retinoid</a:t>
            </a:r>
            <a:r>
              <a:rPr lang="fr-FR" sz="2400" b="1" dirty="0" smtClean="0">
                <a:solidFill>
                  <a:srgbClr val="92D050"/>
                </a:solidFill>
                <a:latin typeface="Comic Sans MS" pitchFamily="66" charset="0"/>
              </a:rPr>
              <a:t>/G9a </a:t>
            </a:r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pathway</a:t>
            </a:r>
            <a:endParaRPr lang="fr-FR" sz="2400" b="1" dirty="0">
              <a:solidFill>
                <a:srgbClr val="92D050"/>
              </a:solidFill>
              <a:latin typeface="Comic Sans MS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838043" y="5066019"/>
            <a:ext cx="2282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C000"/>
                </a:solidFill>
                <a:latin typeface="Comic Sans MS" pitchFamily="66" charset="0"/>
              </a:rPr>
              <a:t>Volle</a:t>
            </a:r>
            <a:r>
              <a:rPr lang="fr-FR" sz="1600" b="1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fr-FR" sz="1600" b="1" i="1" dirty="0" smtClean="0">
                <a:solidFill>
                  <a:srgbClr val="FFC000"/>
                </a:solidFill>
                <a:latin typeface="Comic Sans MS" pitchFamily="66" charset="0"/>
              </a:rPr>
              <a:t>et al</a:t>
            </a:r>
            <a:r>
              <a:rPr lang="fr-FR" sz="1600" b="1" dirty="0" smtClean="0">
                <a:solidFill>
                  <a:srgbClr val="FFC000"/>
                </a:solidFill>
                <a:latin typeface="Comic Sans MS" pitchFamily="66" charset="0"/>
              </a:rPr>
              <a:t>. JCI 2009</a:t>
            </a:r>
            <a:endParaRPr lang="fr-FR" sz="16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54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1" t="33148" r="10551" b="42880"/>
          <a:stretch/>
        </p:blipFill>
        <p:spPr>
          <a:xfrm>
            <a:off x="774700" y="1654324"/>
            <a:ext cx="7594600" cy="2771671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0" y="26064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Shp</a:t>
            </a:r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 and </a:t>
            </a:r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estrogenic</a:t>
            </a:r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 endocrine </a:t>
            </a:r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disrupters</a:t>
            </a:r>
            <a:endParaRPr lang="fr-FR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5101733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Shp</a:t>
            </a:r>
            <a:r>
              <a:rPr lang="fr-FR" sz="2400" b="1" dirty="0" smtClean="0">
                <a:solidFill>
                  <a:srgbClr val="92D05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does</a:t>
            </a:r>
            <a:r>
              <a:rPr lang="fr-FR" sz="2400" b="1" dirty="0" smtClean="0">
                <a:solidFill>
                  <a:srgbClr val="92D050"/>
                </a:solidFill>
                <a:latin typeface="Comic Sans MS" pitchFamily="66" charset="0"/>
              </a:rPr>
              <a:t> not control </a:t>
            </a:r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neonatal</a:t>
            </a:r>
            <a:r>
              <a:rPr lang="fr-FR" sz="2400" b="1" dirty="0" smtClean="0">
                <a:solidFill>
                  <a:srgbClr val="92D05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92D050"/>
                </a:solidFill>
                <a:latin typeface="Comic Sans MS" pitchFamily="66" charset="0"/>
              </a:rPr>
              <a:t>steroidogenesis</a:t>
            </a:r>
            <a:endParaRPr lang="fr-FR" sz="2400" b="1" dirty="0">
              <a:solidFill>
                <a:srgbClr val="92D050"/>
              </a:solidFill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4699" y="1654324"/>
            <a:ext cx="395536" cy="334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050555" y="1654324"/>
            <a:ext cx="395536" cy="3345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774699" y="4258737"/>
            <a:ext cx="395536" cy="167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866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268760"/>
            <a:ext cx="4854795" cy="479715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8080" y="167779"/>
            <a:ext cx="9105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A more </a:t>
            </a:r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complex</a:t>
            </a:r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 model </a:t>
            </a:r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than</a:t>
            </a:r>
            <a:r>
              <a:rPr lang="fr-FR" sz="24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fr-FR" sz="2400" b="1" dirty="0" err="1" smtClean="0">
                <a:solidFill>
                  <a:srgbClr val="FFFF00"/>
                </a:solidFill>
                <a:latin typeface="Comic Sans MS" pitchFamily="66" charset="0"/>
              </a:rPr>
              <a:t>expected</a:t>
            </a:r>
            <a:endParaRPr lang="fr-FR" sz="2400" b="1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75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450250"/>
            <a:ext cx="9001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>
                <a:solidFill>
                  <a:srgbClr val="FFFF00"/>
                </a:solidFill>
                <a:latin typeface="Comic Sans MS" pitchFamily="66" charset="0"/>
              </a:rPr>
              <a:t>Complexity</a:t>
            </a:r>
            <a:r>
              <a:rPr lang="fr-FR" sz="2800" b="1" dirty="0" smtClean="0">
                <a:solidFill>
                  <a:srgbClr val="FFFF00"/>
                </a:solidFill>
                <a:latin typeface="Comic Sans MS" pitchFamily="66" charset="0"/>
              </a:rPr>
              <a:t> of the impact on </a:t>
            </a:r>
            <a:r>
              <a:rPr lang="fr-FR" sz="2800" b="1" dirty="0" err="1" smtClean="0">
                <a:solidFill>
                  <a:srgbClr val="FFFF00"/>
                </a:solidFill>
                <a:latin typeface="Comic Sans MS" pitchFamily="66" charset="0"/>
              </a:rPr>
              <a:t>testicular</a:t>
            </a:r>
            <a:r>
              <a:rPr lang="fr-FR" sz="28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rgbClr val="FFFF00"/>
                </a:solidFill>
                <a:latin typeface="Comic Sans MS" pitchFamily="66" charset="0"/>
              </a:rPr>
              <a:t>physiology</a:t>
            </a:r>
            <a:endParaRPr lang="fr-FR" sz="28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1863988"/>
            <a:ext cx="90011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>
                <a:solidFill>
                  <a:schemeClr val="tx2"/>
                </a:solidFill>
                <a:latin typeface="Comic Sans MS" pitchFamily="66" charset="0"/>
              </a:rPr>
              <a:t>Cell</a:t>
            </a:r>
            <a:r>
              <a:rPr lang="fr-FR" sz="2800" b="1" dirty="0" smtClean="0">
                <a:solidFill>
                  <a:schemeClr val="tx2"/>
                </a:solidFill>
                <a:latin typeface="Comic Sans MS" pitchFamily="66" charset="0"/>
              </a:rPr>
              <a:t> type </a:t>
            </a:r>
            <a:r>
              <a:rPr lang="fr-FR" sz="2800" b="1" dirty="0" err="1" smtClean="0">
                <a:solidFill>
                  <a:schemeClr val="tx2"/>
                </a:solidFill>
                <a:latin typeface="Comic Sans MS" pitchFamily="66" charset="0"/>
              </a:rPr>
              <a:t>where</a:t>
            </a:r>
            <a:r>
              <a:rPr lang="fr-FR" sz="2800" b="1" dirty="0" smtClean="0">
                <a:solidFill>
                  <a:schemeClr val="tx2"/>
                </a:solidFill>
                <a:latin typeface="Comic Sans MS" pitchFamily="66" charset="0"/>
              </a:rPr>
              <a:t> NR </a:t>
            </a:r>
            <a:r>
              <a:rPr lang="fr-FR" sz="2800" b="1" dirty="0" err="1" smtClean="0">
                <a:solidFill>
                  <a:schemeClr val="tx2"/>
                </a:solidFill>
                <a:latin typeface="Comic Sans MS" pitchFamily="66" charset="0"/>
              </a:rPr>
              <a:t>is</a:t>
            </a:r>
            <a:r>
              <a:rPr lang="fr-FR" sz="28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chemeClr val="tx2"/>
                </a:solidFill>
                <a:latin typeface="Comic Sans MS" pitchFamily="66" charset="0"/>
              </a:rPr>
              <a:t>expressed</a:t>
            </a:r>
            <a:endParaRPr lang="fr-FR" sz="28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origin-ars.els-cdn.com.gate2.inist.fr/content/image/1-s2.0-S0303720712003255-gr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AutoShape 4" descr="http://origin-ars.els-cdn.com.gate2.inist.fr/content/image/1-s2.0-S0303720712003255-gr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6" descr="http://origin-ars.els-cdn.com.gate2.inist.fr/content/image/1-s2.0-S0303720712003255-gr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0" y="673518"/>
            <a:ext cx="9001156" cy="5368089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753855" y="6091126"/>
            <a:ext cx="2282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FFC000"/>
                </a:solidFill>
                <a:latin typeface="Comic Sans MS" pitchFamily="66" charset="0"/>
              </a:rPr>
              <a:t>Maqdasy</a:t>
            </a:r>
            <a:r>
              <a:rPr lang="fr-FR" sz="1600" b="1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fr-FR" sz="1600" b="1" i="1" dirty="0" smtClean="0">
                <a:solidFill>
                  <a:srgbClr val="FFC000"/>
                </a:solidFill>
                <a:latin typeface="Comic Sans MS" pitchFamily="66" charset="0"/>
              </a:rPr>
              <a:t>et al</a:t>
            </a:r>
            <a:r>
              <a:rPr lang="fr-FR" sz="1600" b="1" dirty="0" smtClean="0">
                <a:solidFill>
                  <a:srgbClr val="FFC000"/>
                </a:solidFill>
                <a:latin typeface="Comic Sans MS" pitchFamily="66" charset="0"/>
              </a:rPr>
              <a:t>. MCE 2013</a:t>
            </a:r>
            <a:endParaRPr lang="fr-FR" sz="16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450250"/>
            <a:ext cx="9001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>
                <a:solidFill>
                  <a:srgbClr val="FFFF00"/>
                </a:solidFill>
                <a:latin typeface="Comic Sans MS" pitchFamily="66" charset="0"/>
              </a:rPr>
              <a:t>Complexity</a:t>
            </a:r>
            <a:r>
              <a:rPr lang="fr-FR" sz="2800" b="1" dirty="0" smtClean="0">
                <a:solidFill>
                  <a:srgbClr val="FFFF00"/>
                </a:solidFill>
                <a:latin typeface="Comic Sans MS" pitchFamily="66" charset="0"/>
              </a:rPr>
              <a:t> of the impact on </a:t>
            </a:r>
            <a:r>
              <a:rPr lang="fr-FR" sz="2800" b="1" dirty="0" err="1" smtClean="0">
                <a:solidFill>
                  <a:srgbClr val="FFFF00"/>
                </a:solidFill>
                <a:latin typeface="Comic Sans MS" pitchFamily="66" charset="0"/>
              </a:rPr>
              <a:t>testicular</a:t>
            </a:r>
            <a:r>
              <a:rPr lang="fr-FR" sz="28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rgbClr val="FFFF00"/>
                </a:solidFill>
                <a:latin typeface="Comic Sans MS" pitchFamily="66" charset="0"/>
              </a:rPr>
              <a:t>physiology</a:t>
            </a:r>
            <a:endParaRPr lang="fr-FR" sz="28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1863988"/>
            <a:ext cx="90011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>
                <a:solidFill>
                  <a:schemeClr val="tx2"/>
                </a:solidFill>
                <a:latin typeface="Comic Sans MS" pitchFamily="66" charset="0"/>
              </a:rPr>
              <a:t>Cell</a:t>
            </a:r>
            <a:r>
              <a:rPr lang="fr-FR" sz="2800" b="1" dirty="0" smtClean="0">
                <a:solidFill>
                  <a:schemeClr val="tx2"/>
                </a:solidFill>
                <a:latin typeface="Comic Sans MS" pitchFamily="66" charset="0"/>
              </a:rPr>
              <a:t> type </a:t>
            </a:r>
            <a:r>
              <a:rPr lang="fr-FR" sz="2800" b="1" dirty="0" err="1" smtClean="0">
                <a:solidFill>
                  <a:schemeClr val="tx2"/>
                </a:solidFill>
                <a:latin typeface="Comic Sans MS" pitchFamily="66" charset="0"/>
              </a:rPr>
              <a:t>where</a:t>
            </a:r>
            <a:r>
              <a:rPr lang="fr-FR" sz="2800" b="1" dirty="0" smtClean="0">
                <a:solidFill>
                  <a:schemeClr val="tx2"/>
                </a:solidFill>
                <a:latin typeface="Comic Sans MS" pitchFamily="66" charset="0"/>
              </a:rPr>
              <a:t> NR </a:t>
            </a:r>
            <a:r>
              <a:rPr lang="fr-FR" sz="2800" b="1" dirty="0" err="1" smtClean="0">
                <a:solidFill>
                  <a:schemeClr val="tx2"/>
                </a:solidFill>
                <a:latin typeface="Comic Sans MS" pitchFamily="66" charset="0"/>
              </a:rPr>
              <a:t>is</a:t>
            </a:r>
            <a:r>
              <a:rPr lang="fr-FR" sz="28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chemeClr val="tx2"/>
                </a:solidFill>
                <a:latin typeface="Comic Sans MS" pitchFamily="66" charset="0"/>
              </a:rPr>
              <a:t>expressed</a:t>
            </a:r>
            <a:endParaRPr lang="fr-FR" sz="28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3016116"/>
            <a:ext cx="90011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 smtClean="0">
                <a:solidFill>
                  <a:schemeClr val="tx2"/>
                </a:solidFill>
                <a:latin typeface="Comic Sans MS" pitchFamily="66" charset="0"/>
              </a:rPr>
              <a:t>When</a:t>
            </a:r>
            <a:r>
              <a:rPr lang="fr-FR" sz="2800" b="1" dirty="0" smtClean="0">
                <a:solidFill>
                  <a:schemeClr val="tx2"/>
                </a:solidFill>
                <a:latin typeface="Comic Sans MS" pitchFamily="66" charset="0"/>
              </a:rPr>
              <a:t> NR </a:t>
            </a:r>
            <a:r>
              <a:rPr lang="fr-FR" sz="2800" b="1" dirty="0" err="1" smtClean="0">
                <a:solidFill>
                  <a:schemeClr val="tx2"/>
                </a:solidFill>
                <a:latin typeface="Comic Sans MS" pitchFamily="66" charset="0"/>
              </a:rPr>
              <a:t>is</a:t>
            </a:r>
            <a:r>
              <a:rPr lang="fr-FR" sz="2800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chemeClr val="tx2"/>
                </a:solidFill>
                <a:latin typeface="Comic Sans MS" pitchFamily="66" charset="0"/>
              </a:rPr>
              <a:t>expressed</a:t>
            </a:r>
            <a:endParaRPr lang="fr-FR" sz="28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0" y="4293096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Potential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links </a:t>
            </a:r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between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Eds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and male </a:t>
            </a:r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disorders</a:t>
            </a:r>
            <a:endParaRPr lang="fr-FR" sz="28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73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2243073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Identification of </a:t>
            </a:r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etiology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of </a:t>
            </a:r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infertility</a:t>
            </a:r>
            <a:endParaRPr lang="fr-FR" sz="28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21429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FFFF00"/>
                </a:solidFill>
                <a:latin typeface="Comic Sans MS" pitchFamily="66" charset="0"/>
              </a:rPr>
              <a:t>Perspectives</a:t>
            </a:r>
            <a:endParaRPr lang="fr-FR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2957453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rgbClr val="FFFF00"/>
                </a:solidFill>
                <a:latin typeface="Comic Sans MS" pitchFamily="66" charset="0"/>
              </a:rPr>
              <a:t>Polymorphisms</a:t>
            </a:r>
            <a:endParaRPr lang="fr-FR" sz="2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3861468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Potential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therapeutical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targets</a:t>
            </a:r>
            <a:endParaRPr lang="fr-FR" sz="28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844" y="2708920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Thanks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for </a:t>
            </a:r>
            <a:r>
              <a:rPr lang="fr-FR" sz="2800" dirty="0" err="1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your</a:t>
            </a:r>
            <a:r>
              <a:rPr lang="fr-FR" sz="2800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 attention</a:t>
            </a:r>
            <a:endParaRPr lang="fr-FR" sz="2800" dirty="0">
              <a:solidFill>
                <a:schemeClr val="tx2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78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1374</TotalTime>
  <Words>371</Words>
  <Application>Microsoft Office PowerPoint</Application>
  <PresentationFormat>Affichage à l'écran (4:3)</PresentationFormat>
  <Paragraphs>91</Paragraphs>
  <Slides>20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Thème Office</vt:lpstr>
      <vt:lpstr>Lipid nuclear receptors in male fertiliry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Lipides et testicule :  de la souris à l’homme…</dc:title>
  <dc:creator>ACER</dc:creator>
  <cp:lastModifiedBy>StyleWriter</cp:lastModifiedBy>
  <cp:revision>81</cp:revision>
  <dcterms:created xsi:type="dcterms:W3CDTF">2012-04-20T18:38:38Z</dcterms:created>
  <dcterms:modified xsi:type="dcterms:W3CDTF">2014-10-14T10:38:35Z</dcterms:modified>
</cp:coreProperties>
</file>