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644" r:id="rId2"/>
    <p:sldId id="977" r:id="rId3"/>
    <p:sldId id="1002" r:id="rId4"/>
    <p:sldId id="998" r:id="rId5"/>
    <p:sldId id="1006" r:id="rId6"/>
    <p:sldId id="765" r:id="rId7"/>
    <p:sldId id="770" r:id="rId8"/>
    <p:sldId id="743" r:id="rId9"/>
    <p:sldId id="1001" r:id="rId10"/>
    <p:sldId id="971" r:id="rId11"/>
    <p:sldId id="773" r:id="rId12"/>
    <p:sldId id="980" r:id="rId13"/>
    <p:sldId id="991" r:id="rId14"/>
    <p:sldId id="993" r:id="rId15"/>
    <p:sldId id="794" r:id="rId16"/>
    <p:sldId id="793" r:id="rId17"/>
    <p:sldId id="1007" r:id="rId18"/>
    <p:sldId id="886" r:id="rId19"/>
    <p:sldId id="1003" r:id="rId20"/>
    <p:sldId id="1004" r:id="rId21"/>
    <p:sldId id="1008" r:id="rId22"/>
    <p:sldId id="863" r:id="rId23"/>
    <p:sldId id="1009" r:id="rId24"/>
    <p:sldId id="958" r:id="rId25"/>
  </p:sldIdLst>
  <p:sldSz cx="9144000" cy="6858000" type="screen4x3"/>
  <p:notesSz cx="7023100" cy="93091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800" kern="1200">
        <a:solidFill>
          <a:schemeClr val="bg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Palatino Linotype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800" kern="1200">
        <a:solidFill>
          <a:schemeClr val="bg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Palatino Linotype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800" kern="1200">
        <a:solidFill>
          <a:schemeClr val="bg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Palatino Linotype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800" kern="1200">
        <a:solidFill>
          <a:schemeClr val="bg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Palatino Linotype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800" kern="1200">
        <a:solidFill>
          <a:schemeClr val="bg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Palatino Linotype" pitchFamily="18" charset="0"/>
        <a:ea typeface="+mn-ea"/>
        <a:cs typeface="+mn-cs"/>
      </a:defRPr>
    </a:lvl5pPr>
    <a:lvl6pPr marL="2286000" algn="l" defTabSz="914400" rtl="0" eaLnBrk="1" latinLnBrk="0" hangingPunct="1">
      <a:defRPr sz="4800" kern="1200">
        <a:solidFill>
          <a:schemeClr val="bg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Palatino Linotype" pitchFamily="18" charset="0"/>
        <a:ea typeface="+mn-ea"/>
        <a:cs typeface="+mn-cs"/>
      </a:defRPr>
    </a:lvl6pPr>
    <a:lvl7pPr marL="2743200" algn="l" defTabSz="914400" rtl="0" eaLnBrk="1" latinLnBrk="0" hangingPunct="1">
      <a:defRPr sz="4800" kern="1200">
        <a:solidFill>
          <a:schemeClr val="bg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Palatino Linotype" pitchFamily="18" charset="0"/>
        <a:ea typeface="+mn-ea"/>
        <a:cs typeface="+mn-cs"/>
      </a:defRPr>
    </a:lvl7pPr>
    <a:lvl8pPr marL="3200400" algn="l" defTabSz="914400" rtl="0" eaLnBrk="1" latinLnBrk="0" hangingPunct="1">
      <a:defRPr sz="4800" kern="1200">
        <a:solidFill>
          <a:schemeClr val="bg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Palatino Linotype" pitchFamily="18" charset="0"/>
        <a:ea typeface="+mn-ea"/>
        <a:cs typeface="+mn-cs"/>
      </a:defRPr>
    </a:lvl8pPr>
    <a:lvl9pPr marL="3657600" algn="l" defTabSz="914400" rtl="0" eaLnBrk="1" latinLnBrk="0" hangingPunct="1">
      <a:defRPr sz="4800" kern="1200">
        <a:solidFill>
          <a:schemeClr val="bg2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Palatino Linotype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Gay" initials="DAG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9900"/>
    <a:srgbClr val="339966"/>
    <a:srgbClr val="FF0000"/>
    <a:srgbClr val="CCFFCC"/>
    <a:srgbClr val="00FF00"/>
    <a:srgbClr val="66FF33"/>
    <a:srgbClr val="2A547E"/>
    <a:srgbClr val="FF66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2" autoAdjust="0"/>
    <p:restoredTop sz="95501" autoAdjust="0"/>
  </p:normalViewPr>
  <p:slideViewPr>
    <p:cSldViewPr>
      <p:cViewPr varScale="1">
        <p:scale>
          <a:sx n="84" d="100"/>
          <a:sy n="84" d="100"/>
        </p:scale>
        <p:origin x="154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9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24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1A7135-2F09-41C1-83C8-AF00BA455F5D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2CE964-9B14-4DE0-BCC4-DBF531AB9AB6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3600" dirty="0" smtClean="0"/>
            <a:t>Check</a:t>
          </a:r>
          <a:endParaRPr lang="en-US" sz="3600" dirty="0"/>
        </a:p>
      </dgm:t>
    </dgm:pt>
    <dgm:pt modelId="{F17AEF7C-E97F-4F9B-AE82-20CB0A6776A4}" type="parTrans" cxnId="{96B9ED68-3539-45B6-85C4-E20910C32407}">
      <dgm:prSet/>
      <dgm:spPr/>
      <dgm:t>
        <a:bodyPr/>
        <a:lstStyle/>
        <a:p>
          <a:endParaRPr lang="en-US"/>
        </a:p>
      </dgm:t>
    </dgm:pt>
    <dgm:pt modelId="{683B927E-8F3B-46C5-B831-93CD7E253656}" type="sibTrans" cxnId="{96B9ED68-3539-45B6-85C4-E20910C32407}">
      <dgm:prSet/>
      <dgm:spPr/>
      <dgm:t>
        <a:bodyPr/>
        <a:lstStyle/>
        <a:p>
          <a:endParaRPr lang="en-US"/>
        </a:p>
      </dgm:t>
    </dgm:pt>
    <dgm:pt modelId="{CBA19356-7563-419C-91F6-E4110C2DB469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3600" dirty="0" smtClean="0">
              <a:solidFill>
                <a:schemeClr val="tx1"/>
              </a:solidFill>
            </a:rPr>
            <a:t>Warning </a:t>
          </a:r>
          <a:endParaRPr lang="en-US" sz="3600" dirty="0">
            <a:solidFill>
              <a:schemeClr val="tx1"/>
            </a:solidFill>
          </a:endParaRPr>
        </a:p>
      </dgm:t>
    </dgm:pt>
    <dgm:pt modelId="{01886699-39D8-4633-AD19-FA3B10C8B471}" type="parTrans" cxnId="{587DA1A0-2C60-4DEE-A80C-327DD4B2BFB7}">
      <dgm:prSet/>
      <dgm:spPr/>
      <dgm:t>
        <a:bodyPr/>
        <a:lstStyle/>
        <a:p>
          <a:endParaRPr lang="en-US"/>
        </a:p>
      </dgm:t>
    </dgm:pt>
    <dgm:pt modelId="{DBE9BE17-46F5-48DC-859D-E2F087EF3373}" type="sibTrans" cxnId="{587DA1A0-2C60-4DEE-A80C-327DD4B2BFB7}">
      <dgm:prSet/>
      <dgm:spPr/>
      <dgm:t>
        <a:bodyPr/>
        <a:lstStyle/>
        <a:p>
          <a:endParaRPr lang="en-US"/>
        </a:p>
      </dgm:t>
    </dgm:pt>
    <dgm:pt modelId="{E4C4FBC8-F060-4780-8052-5C0364A8AEF0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3600" dirty="0" smtClean="0"/>
            <a:t>Control</a:t>
          </a:r>
          <a:endParaRPr lang="en-US" sz="3600" dirty="0"/>
        </a:p>
      </dgm:t>
    </dgm:pt>
    <dgm:pt modelId="{8A8D42C9-73C1-495C-8811-052F65CBD7B4}" type="parTrans" cxnId="{632036D2-0C45-4EBB-BD9F-8883DFE4425C}">
      <dgm:prSet/>
      <dgm:spPr/>
      <dgm:t>
        <a:bodyPr/>
        <a:lstStyle/>
        <a:p>
          <a:endParaRPr lang="en-US"/>
        </a:p>
      </dgm:t>
    </dgm:pt>
    <dgm:pt modelId="{3585907B-EE98-41F1-8E55-45BA029645BF}" type="sibTrans" cxnId="{632036D2-0C45-4EBB-BD9F-8883DFE4425C}">
      <dgm:prSet/>
      <dgm:spPr/>
      <dgm:t>
        <a:bodyPr/>
        <a:lstStyle/>
        <a:p>
          <a:endParaRPr lang="en-US"/>
        </a:p>
      </dgm:t>
    </dgm:pt>
    <dgm:pt modelId="{7F5C6536-68B2-4809-9C46-07703C1CF7B1}" type="pres">
      <dgm:prSet presAssocID="{C91A7135-2F09-41C1-83C8-AF00BA455F5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6B5CD6-84C4-4B2F-BB4F-65573FE66DE8}" type="pres">
      <dgm:prSet presAssocID="{442CE964-9B14-4DE0-BCC4-DBF531AB9AB6}" presName="root1" presStyleCnt="0"/>
      <dgm:spPr/>
    </dgm:pt>
    <dgm:pt modelId="{C813C43A-658B-4402-AC2C-81D80BAF2C0D}" type="pres">
      <dgm:prSet presAssocID="{442CE964-9B14-4DE0-BCC4-DBF531AB9AB6}" presName="LevelOneTextNode" presStyleLbl="node0" presStyleIdx="0" presStyleCnt="1" custScaleY="82424" custLinFactNeighborY="707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6C55A1-A6CA-485B-ACBC-A84D94E7A8F1}" type="pres">
      <dgm:prSet presAssocID="{442CE964-9B14-4DE0-BCC4-DBF531AB9AB6}" presName="level2hierChild" presStyleCnt="0"/>
      <dgm:spPr/>
    </dgm:pt>
    <dgm:pt modelId="{0DA11AEA-18B2-49FD-8C61-EF649E82A98D}" type="pres">
      <dgm:prSet presAssocID="{01886699-39D8-4633-AD19-FA3B10C8B471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FF7B0E33-5AC0-493D-81B2-24D2DB11412F}" type="pres">
      <dgm:prSet presAssocID="{01886699-39D8-4633-AD19-FA3B10C8B471}" presName="connTx" presStyleLbl="parChTrans1D2" presStyleIdx="0" presStyleCnt="1"/>
      <dgm:spPr/>
      <dgm:t>
        <a:bodyPr/>
        <a:lstStyle/>
        <a:p>
          <a:endParaRPr lang="en-US"/>
        </a:p>
      </dgm:t>
    </dgm:pt>
    <dgm:pt modelId="{4C045BCB-3C3E-429F-B0CA-9FDCD4B452AD}" type="pres">
      <dgm:prSet presAssocID="{CBA19356-7563-419C-91F6-E4110C2DB469}" presName="root2" presStyleCnt="0"/>
      <dgm:spPr/>
    </dgm:pt>
    <dgm:pt modelId="{AD230E33-5E58-4A59-8E15-18747309B6DE}" type="pres">
      <dgm:prSet presAssocID="{CBA19356-7563-419C-91F6-E4110C2DB469}" presName="LevelTwoTextNode" presStyleLbl="node2" presStyleIdx="0" presStyleCnt="1" custScaleY="82424" custLinFactNeighborY="707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726441-3CCD-4B60-A986-F4A5427965D2}" type="pres">
      <dgm:prSet presAssocID="{CBA19356-7563-419C-91F6-E4110C2DB469}" presName="level3hierChild" presStyleCnt="0"/>
      <dgm:spPr/>
    </dgm:pt>
    <dgm:pt modelId="{7ADA0FDB-9205-4418-814A-4F48F7051DC5}" type="pres">
      <dgm:prSet presAssocID="{8A8D42C9-73C1-495C-8811-052F65CBD7B4}" presName="conn2-1" presStyleLbl="parChTrans1D3" presStyleIdx="0" presStyleCnt="1"/>
      <dgm:spPr/>
      <dgm:t>
        <a:bodyPr/>
        <a:lstStyle/>
        <a:p>
          <a:endParaRPr lang="en-US"/>
        </a:p>
      </dgm:t>
    </dgm:pt>
    <dgm:pt modelId="{18290D14-31B2-4EDE-9010-FF22668E3F26}" type="pres">
      <dgm:prSet presAssocID="{8A8D42C9-73C1-495C-8811-052F65CBD7B4}" presName="connTx" presStyleLbl="parChTrans1D3" presStyleIdx="0" presStyleCnt="1"/>
      <dgm:spPr/>
      <dgm:t>
        <a:bodyPr/>
        <a:lstStyle/>
        <a:p>
          <a:endParaRPr lang="en-US"/>
        </a:p>
      </dgm:t>
    </dgm:pt>
    <dgm:pt modelId="{179678C7-F813-4DC1-A744-615998B0D745}" type="pres">
      <dgm:prSet presAssocID="{E4C4FBC8-F060-4780-8052-5C0364A8AEF0}" presName="root2" presStyleCnt="0"/>
      <dgm:spPr/>
    </dgm:pt>
    <dgm:pt modelId="{95B59A80-D3BE-4216-B534-36FE938AF470}" type="pres">
      <dgm:prSet presAssocID="{E4C4FBC8-F060-4780-8052-5C0364A8AEF0}" presName="LevelTwoTextNode" presStyleLbl="node3" presStyleIdx="0" presStyleCnt="1" custScaleX="90666" custScaleY="82424" custLinFactNeighborY="707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57737B-19C9-4FB6-868A-7EBD38B03E2D}" type="pres">
      <dgm:prSet presAssocID="{E4C4FBC8-F060-4780-8052-5C0364A8AEF0}" presName="level3hierChild" presStyleCnt="0"/>
      <dgm:spPr/>
    </dgm:pt>
  </dgm:ptLst>
  <dgm:cxnLst>
    <dgm:cxn modelId="{FF4EF6F8-D3FF-4900-B647-48D13198C19C}" type="presOf" srcId="{CBA19356-7563-419C-91F6-E4110C2DB469}" destId="{AD230E33-5E58-4A59-8E15-18747309B6DE}" srcOrd="0" destOrd="0" presId="urn:microsoft.com/office/officeart/2005/8/layout/hierarchy2"/>
    <dgm:cxn modelId="{27C4F9CC-E32E-49D4-AC9E-74B9DDBAD197}" type="presOf" srcId="{8A8D42C9-73C1-495C-8811-052F65CBD7B4}" destId="{7ADA0FDB-9205-4418-814A-4F48F7051DC5}" srcOrd="0" destOrd="0" presId="urn:microsoft.com/office/officeart/2005/8/layout/hierarchy2"/>
    <dgm:cxn modelId="{C6AC4940-1F62-48A9-BC40-0DCE2F3F5CD4}" type="presOf" srcId="{01886699-39D8-4633-AD19-FA3B10C8B471}" destId="{FF7B0E33-5AC0-493D-81B2-24D2DB11412F}" srcOrd="1" destOrd="0" presId="urn:microsoft.com/office/officeart/2005/8/layout/hierarchy2"/>
    <dgm:cxn modelId="{C1A0C00D-552C-4856-8160-508009290C01}" type="presOf" srcId="{8A8D42C9-73C1-495C-8811-052F65CBD7B4}" destId="{18290D14-31B2-4EDE-9010-FF22668E3F26}" srcOrd="1" destOrd="0" presId="urn:microsoft.com/office/officeart/2005/8/layout/hierarchy2"/>
    <dgm:cxn modelId="{62E940D7-D55D-4F0A-B1AF-E599DDBF8816}" type="presOf" srcId="{442CE964-9B14-4DE0-BCC4-DBF531AB9AB6}" destId="{C813C43A-658B-4402-AC2C-81D80BAF2C0D}" srcOrd="0" destOrd="0" presId="urn:microsoft.com/office/officeart/2005/8/layout/hierarchy2"/>
    <dgm:cxn modelId="{587DA1A0-2C60-4DEE-A80C-327DD4B2BFB7}" srcId="{442CE964-9B14-4DE0-BCC4-DBF531AB9AB6}" destId="{CBA19356-7563-419C-91F6-E4110C2DB469}" srcOrd="0" destOrd="0" parTransId="{01886699-39D8-4633-AD19-FA3B10C8B471}" sibTransId="{DBE9BE17-46F5-48DC-859D-E2F087EF3373}"/>
    <dgm:cxn modelId="{D9B517DD-545C-42CE-93D8-9A999DAF339D}" type="presOf" srcId="{C91A7135-2F09-41C1-83C8-AF00BA455F5D}" destId="{7F5C6536-68B2-4809-9C46-07703C1CF7B1}" srcOrd="0" destOrd="0" presId="urn:microsoft.com/office/officeart/2005/8/layout/hierarchy2"/>
    <dgm:cxn modelId="{96B9ED68-3539-45B6-85C4-E20910C32407}" srcId="{C91A7135-2F09-41C1-83C8-AF00BA455F5D}" destId="{442CE964-9B14-4DE0-BCC4-DBF531AB9AB6}" srcOrd="0" destOrd="0" parTransId="{F17AEF7C-E97F-4F9B-AE82-20CB0A6776A4}" sibTransId="{683B927E-8F3B-46C5-B831-93CD7E253656}"/>
    <dgm:cxn modelId="{BC3FCA10-A1FE-4FAF-B7EE-3B23D832DB35}" type="presOf" srcId="{E4C4FBC8-F060-4780-8052-5C0364A8AEF0}" destId="{95B59A80-D3BE-4216-B534-36FE938AF470}" srcOrd="0" destOrd="0" presId="urn:microsoft.com/office/officeart/2005/8/layout/hierarchy2"/>
    <dgm:cxn modelId="{DB5D2D2F-C1D8-4773-A13B-D2ACA3F23E02}" type="presOf" srcId="{01886699-39D8-4633-AD19-FA3B10C8B471}" destId="{0DA11AEA-18B2-49FD-8C61-EF649E82A98D}" srcOrd="0" destOrd="0" presId="urn:microsoft.com/office/officeart/2005/8/layout/hierarchy2"/>
    <dgm:cxn modelId="{632036D2-0C45-4EBB-BD9F-8883DFE4425C}" srcId="{CBA19356-7563-419C-91F6-E4110C2DB469}" destId="{E4C4FBC8-F060-4780-8052-5C0364A8AEF0}" srcOrd="0" destOrd="0" parTransId="{8A8D42C9-73C1-495C-8811-052F65CBD7B4}" sibTransId="{3585907B-EE98-41F1-8E55-45BA029645BF}"/>
    <dgm:cxn modelId="{70BE9BAF-3D82-4B19-BC6C-8DA104BF41A2}" type="presParOf" srcId="{7F5C6536-68B2-4809-9C46-07703C1CF7B1}" destId="{2A6B5CD6-84C4-4B2F-BB4F-65573FE66DE8}" srcOrd="0" destOrd="0" presId="urn:microsoft.com/office/officeart/2005/8/layout/hierarchy2"/>
    <dgm:cxn modelId="{D632289B-42AE-4A98-ADD0-DF1FD44C7237}" type="presParOf" srcId="{2A6B5CD6-84C4-4B2F-BB4F-65573FE66DE8}" destId="{C813C43A-658B-4402-AC2C-81D80BAF2C0D}" srcOrd="0" destOrd="0" presId="urn:microsoft.com/office/officeart/2005/8/layout/hierarchy2"/>
    <dgm:cxn modelId="{953BDE58-8952-4CAE-A528-ECC9FD408FF9}" type="presParOf" srcId="{2A6B5CD6-84C4-4B2F-BB4F-65573FE66DE8}" destId="{7D6C55A1-A6CA-485B-ACBC-A84D94E7A8F1}" srcOrd="1" destOrd="0" presId="urn:microsoft.com/office/officeart/2005/8/layout/hierarchy2"/>
    <dgm:cxn modelId="{25EC44F4-4B8A-4C69-AECD-40A8F47A9FAA}" type="presParOf" srcId="{7D6C55A1-A6CA-485B-ACBC-A84D94E7A8F1}" destId="{0DA11AEA-18B2-49FD-8C61-EF649E82A98D}" srcOrd="0" destOrd="0" presId="urn:microsoft.com/office/officeart/2005/8/layout/hierarchy2"/>
    <dgm:cxn modelId="{B30B8E50-085A-4D72-9CEC-86283C9F4F98}" type="presParOf" srcId="{0DA11AEA-18B2-49FD-8C61-EF649E82A98D}" destId="{FF7B0E33-5AC0-493D-81B2-24D2DB11412F}" srcOrd="0" destOrd="0" presId="urn:microsoft.com/office/officeart/2005/8/layout/hierarchy2"/>
    <dgm:cxn modelId="{9B0C0D41-955D-4702-A830-C445EEAC8F34}" type="presParOf" srcId="{7D6C55A1-A6CA-485B-ACBC-A84D94E7A8F1}" destId="{4C045BCB-3C3E-429F-B0CA-9FDCD4B452AD}" srcOrd="1" destOrd="0" presId="urn:microsoft.com/office/officeart/2005/8/layout/hierarchy2"/>
    <dgm:cxn modelId="{DB3808E7-AC92-461D-80DD-A2A294F1D706}" type="presParOf" srcId="{4C045BCB-3C3E-429F-B0CA-9FDCD4B452AD}" destId="{AD230E33-5E58-4A59-8E15-18747309B6DE}" srcOrd="0" destOrd="0" presId="urn:microsoft.com/office/officeart/2005/8/layout/hierarchy2"/>
    <dgm:cxn modelId="{00D94B2D-6212-4209-BF56-440EE405C5EA}" type="presParOf" srcId="{4C045BCB-3C3E-429F-B0CA-9FDCD4B452AD}" destId="{32726441-3CCD-4B60-A986-F4A5427965D2}" srcOrd="1" destOrd="0" presId="urn:microsoft.com/office/officeart/2005/8/layout/hierarchy2"/>
    <dgm:cxn modelId="{4DE414C8-77E5-446B-9993-3A155064A0BC}" type="presParOf" srcId="{32726441-3CCD-4B60-A986-F4A5427965D2}" destId="{7ADA0FDB-9205-4418-814A-4F48F7051DC5}" srcOrd="0" destOrd="0" presId="urn:microsoft.com/office/officeart/2005/8/layout/hierarchy2"/>
    <dgm:cxn modelId="{0A9FEA37-D440-4893-B07A-8CFA18D52EF5}" type="presParOf" srcId="{7ADA0FDB-9205-4418-814A-4F48F7051DC5}" destId="{18290D14-31B2-4EDE-9010-FF22668E3F26}" srcOrd="0" destOrd="0" presId="urn:microsoft.com/office/officeart/2005/8/layout/hierarchy2"/>
    <dgm:cxn modelId="{2BCDD592-F38F-431F-AC2E-36F74BC219CE}" type="presParOf" srcId="{32726441-3CCD-4B60-A986-F4A5427965D2}" destId="{179678C7-F813-4DC1-A744-615998B0D745}" srcOrd="1" destOrd="0" presId="urn:microsoft.com/office/officeart/2005/8/layout/hierarchy2"/>
    <dgm:cxn modelId="{702C1ABD-8192-4E17-BFA3-1CE596647F96}" type="presParOf" srcId="{179678C7-F813-4DC1-A744-615998B0D745}" destId="{95B59A80-D3BE-4216-B534-36FE938AF470}" srcOrd="0" destOrd="0" presId="urn:microsoft.com/office/officeart/2005/8/layout/hierarchy2"/>
    <dgm:cxn modelId="{E7B22FA4-BC4F-4D6D-B9FB-ADF53E3BB725}" type="presParOf" srcId="{179678C7-F813-4DC1-A744-615998B0D745}" destId="{C257737B-19C9-4FB6-868A-7EBD38B03E2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13C43A-658B-4402-AC2C-81D80BAF2C0D}">
      <dsp:nvSpPr>
        <dsp:cNvPr id="0" name=""/>
        <dsp:cNvSpPr/>
      </dsp:nvSpPr>
      <dsp:spPr>
        <a:xfrm>
          <a:off x="2663" y="2590795"/>
          <a:ext cx="2218782" cy="914404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Check</a:t>
          </a:r>
          <a:endParaRPr lang="en-US" sz="3600" kern="1200" dirty="0"/>
        </a:p>
      </dsp:txBody>
      <dsp:txXfrm>
        <a:off x="29445" y="2617577"/>
        <a:ext cx="2165218" cy="860840"/>
      </dsp:txXfrm>
    </dsp:sp>
    <dsp:sp modelId="{0DA11AEA-18B2-49FD-8C61-EF649E82A98D}">
      <dsp:nvSpPr>
        <dsp:cNvPr id="0" name=""/>
        <dsp:cNvSpPr/>
      </dsp:nvSpPr>
      <dsp:spPr>
        <a:xfrm>
          <a:off x="2221446" y="3025937"/>
          <a:ext cx="887513" cy="44121"/>
        </a:xfrm>
        <a:custGeom>
          <a:avLst/>
          <a:gdLst/>
          <a:ahLst/>
          <a:cxnLst/>
          <a:rect l="0" t="0" r="0" b="0"/>
          <a:pathLst>
            <a:path>
              <a:moveTo>
                <a:pt x="0" y="22060"/>
              </a:moveTo>
              <a:lnTo>
                <a:pt x="887513" y="220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643014" y="3025810"/>
        <a:ext cx="44375" cy="44375"/>
      </dsp:txXfrm>
    </dsp:sp>
    <dsp:sp modelId="{AD230E33-5E58-4A59-8E15-18747309B6DE}">
      <dsp:nvSpPr>
        <dsp:cNvPr id="0" name=""/>
        <dsp:cNvSpPr/>
      </dsp:nvSpPr>
      <dsp:spPr>
        <a:xfrm>
          <a:off x="3108959" y="2590795"/>
          <a:ext cx="2218782" cy="914404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</a:rPr>
            <a:t>Warning 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3135741" y="2617577"/>
        <a:ext cx="2165218" cy="860840"/>
      </dsp:txXfrm>
    </dsp:sp>
    <dsp:sp modelId="{7ADA0FDB-9205-4418-814A-4F48F7051DC5}">
      <dsp:nvSpPr>
        <dsp:cNvPr id="0" name=""/>
        <dsp:cNvSpPr/>
      </dsp:nvSpPr>
      <dsp:spPr>
        <a:xfrm>
          <a:off x="5327741" y="3025937"/>
          <a:ext cx="887513" cy="44121"/>
        </a:xfrm>
        <a:custGeom>
          <a:avLst/>
          <a:gdLst/>
          <a:ahLst/>
          <a:cxnLst/>
          <a:rect l="0" t="0" r="0" b="0"/>
          <a:pathLst>
            <a:path>
              <a:moveTo>
                <a:pt x="0" y="22060"/>
              </a:moveTo>
              <a:lnTo>
                <a:pt x="887513" y="220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749310" y="3025810"/>
        <a:ext cx="44375" cy="44375"/>
      </dsp:txXfrm>
    </dsp:sp>
    <dsp:sp modelId="{95B59A80-D3BE-4216-B534-36FE938AF470}">
      <dsp:nvSpPr>
        <dsp:cNvPr id="0" name=""/>
        <dsp:cNvSpPr/>
      </dsp:nvSpPr>
      <dsp:spPr>
        <a:xfrm>
          <a:off x="6215254" y="2590795"/>
          <a:ext cx="2011681" cy="914404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Control</a:t>
          </a:r>
          <a:endParaRPr lang="en-US" sz="3600" kern="1200" dirty="0"/>
        </a:p>
      </dsp:txBody>
      <dsp:txXfrm>
        <a:off x="6242036" y="2617577"/>
        <a:ext cx="1958117" cy="860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png"/><Relationship Id="rId1" Type="http://schemas.openxmlformats.org/officeDocument/2006/relationships/image" Target="../media/image6.wmf"/><Relationship Id="rId4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43556" cy="46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5" tIns="46654" rIns="93305" bIns="46654" numCol="1" anchor="t" anchorCtr="0" compatLnSpc="1">
            <a:prstTxWarp prst="textNoShape">
              <a:avLst/>
            </a:prstTxWarp>
          </a:bodyPr>
          <a:lstStyle>
            <a:lvl1pPr algn="l" defTabSz="932947">
              <a:defRPr sz="1200" smtClean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7953" y="1"/>
            <a:ext cx="3043556" cy="46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5" tIns="46654" rIns="93305" bIns="46654" numCol="1" anchor="t" anchorCtr="0" compatLnSpc="1">
            <a:prstTxWarp prst="textNoShape">
              <a:avLst/>
            </a:prstTxWarp>
          </a:bodyPr>
          <a:lstStyle>
            <a:lvl1pPr algn="r" defTabSz="932947">
              <a:defRPr sz="1200" smtClean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3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1242"/>
            <a:ext cx="3043556" cy="46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5" tIns="46654" rIns="93305" bIns="46654" numCol="1" anchor="b" anchorCtr="0" compatLnSpc="1">
            <a:prstTxWarp prst="textNoShape">
              <a:avLst/>
            </a:prstTxWarp>
          </a:bodyPr>
          <a:lstStyle>
            <a:lvl1pPr algn="l" defTabSz="932947">
              <a:defRPr sz="1200" smtClean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3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7953" y="8841242"/>
            <a:ext cx="3043556" cy="46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5" tIns="46654" rIns="93305" bIns="46654" numCol="1" anchor="b" anchorCtr="0" compatLnSpc="1">
            <a:prstTxWarp prst="textNoShape">
              <a:avLst/>
            </a:prstTxWarp>
          </a:bodyPr>
          <a:lstStyle>
            <a:lvl1pPr algn="r" defTabSz="932947">
              <a:defRPr sz="1200" smtClean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fld id="{0449572E-77DB-44E0-823A-8A665EDAA1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33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43556" cy="46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5" tIns="46654" rIns="93305" bIns="46654" numCol="1" anchor="t" anchorCtr="0" compatLnSpc="1">
            <a:prstTxWarp prst="textNoShape">
              <a:avLst/>
            </a:prstTxWarp>
          </a:bodyPr>
          <a:lstStyle>
            <a:lvl1pPr algn="l" defTabSz="932947">
              <a:defRPr sz="1200" smtClean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544" y="1"/>
            <a:ext cx="3043556" cy="466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5" tIns="46654" rIns="93305" bIns="46654" numCol="1" anchor="t" anchorCtr="0" compatLnSpc="1">
            <a:prstTxWarp prst="textNoShape">
              <a:avLst/>
            </a:prstTxWarp>
          </a:bodyPr>
          <a:lstStyle>
            <a:lvl1pPr algn="r" defTabSz="932947">
              <a:defRPr sz="1200" smtClean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0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990" y="4422224"/>
            <a:ext cx="5151122" cy="4188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5" tIns="46654" rIns="93305" bIns="466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844"/>
            <a:ext cx="3043556" cy="46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5" tIns="46654" rIns="93305" bIns="46654" numCol="1" anchor="b" anchorCtr="0" compatLnSpc="1">
            <a:prstTxWarp prst="textNoShape">
              <a:avLst/>
            </a:prstTxWarp>
          </a:bodyPr>
          <a:lstStyle>
            <a:lvl1pPr algn="l" defTabSz="932947">
              <a:defRPr sz="1200" smtClean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544" y="8842844"/>
            <a:ext cx="3043556" cy="46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305" tIns="46654" rIns="93305" bIns="46654" numCol="1" anchor="b" anchorCtr="0" compatLnSpc="1">
            <a:prstTxWarp prst="textNoShape">
              <a:avLst/>
            </a:prstTxWarp>
          </a:bodyPr>
          <a:lstStyle>
            <a:lvl1pPr algn="r" defTabSz="932947">
              <a:defRPr sz="1200" smtClean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fld id="{CEA9305D-9A72-4674-A004-2F280A1D78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933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7FE701-0AAD-4D90-9057-8DFCFB7AA649}" type="slidenum">
              <a:rPr lang="en-US"/>
              <a:pPr/>
              <a:t>6</a:t>
            </a:fld>
            <a:endParaRPr 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10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1425EC-B7B4-4CE1-B66F-83CB5C4CF774}" type="slidenum">
              <a:rPr lang="en-US"/>
              <a:pPr/>
              <a:t>7</a:t>
            </a:fld>
            <a:endParaRPr 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14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FE5D54-5F9C-4363-904C-3E96AFD91428}" type="slidenum">
              <a:rPr lang="en-US"/>
              <a:pPr/>
              <a:t>11</a:t>
            </a:fld>
            <a:endParaRPr 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15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A9305D-9A72-4674-A004-2F280A1D78C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48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7"/>
            <p:cNvGrpSpPr>
              <a:grpSpLocks/>
            </p:cNvGrpSpPr>
            <p:nvPr userDrawn="1"/>
          </p:nvGrpSpPr>
          <p:grpSpPr bwMode="auto">
            <a:xfrm>
              <a:off x="0" y="0"/>
              <a:ext cx="5568" cy="4320"/>
              <a:chOff x="0" y="0"/>
              <a:chExt cx="5568" cy="4320"/>
            </a:xfrm>
          </p:grpSpPr>
          <p:grpSp>
            <p:nvGrpSpPr>
              <p:cNvPr id="9" name="Group 11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3216" cy="3072"/>
                <a:chOff x="0" y="0"/>
                <a:chExt cx="2928" cy="2784"/>
              </a:xfrm>
            </p:grpSpPr>
            <p:sp>
              <p:nvSpPr>
                <p:cNvPr id="22" name="Oval 4"/>
                <p:cNvSpPr>
                  <a:spLocks noChangeArrowheads="1"/>
                </p:cNvSpPr>
                <p:nvPr userDrawn="1"/>
              </p:nvSpPr>
              <p:spPr bwMode="auto">
                <a:xfrm>
                  <a:off x="0" y="0"/>
                  <a:ext cx="2928" cy="2784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" name="Oval 5"/>
                <p:cNvSpPr>
                  <a:spLocks noChangeArrowheads="1"/>
                </p:cNvSpPr>
                <p:nvPr userDrawn="1"/>
              </p:nvSpPr>
              <p:spPr bwMode="auto">
                <a:xfrm>
                  <a:off x="240" y="240"/>
                  <a:ext cx="2447" cy="2304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" name="Oval 6"/>
                <p:cNvSpPr>
                  <a:spLocks noChangeArrowheads="1"/>
                </p:cNvSpPr>
                <p:nvPr userDrawn="1"/>
              </p:nvSpPr>
              <p:spPr bwMode="auto">
                <a:xfrm>
                  <a:off x="480" y="480"/>
                  <a:ext cx="1968" cy="1823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5" name="Oval 7"/>
                <p:cNvSpPr>
                  <a:spLocks noChangeArrowheads="1"/>
                </p:cNvSpPr>
                <p:nvPr userDrawn="1"/>
              </p:nvSpPr>
              <p:spPr bwMode="auto">
                <a:xfrm>
                  <a:off x="720" y="720"/>
                  <a:ext cx="1488" cy="1345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6" name="Oval 8"/>
                <p:cNvSpPr>
                  <a:spLocks noChangeArrowheads="1"/>
                </p:cNvSpPr>
                <p:nvPr userDrawn="1"/>
              </p:nvSpPr>
              <p:spPr bwMode="auto">
                <a:xfrm>
                  <a:off x="912" y="912"/>
                  <a:ext cx="1103" cy="961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 userDrawn="1"/>
            </p:nvGrpSpPr>
            <p:grpSpPr bwMode="auto">
              <a:xfrm>
                <a:off x="2016" y="2016"/>
                <a:ext cx="2448" cy="2304"/>
                <a:chOff x="0" y="0"/>
                <a:chExt cx="2928" cy="2784"/>
              </a:xfrm>
            </p:grpSpPr>
            <p:sp>
              <p:nvSpPr>
                <p:cNvPr id="17" name="Oval 10"/>
                <p:cNvSpPr>
                  <a:spLocks noChangeArrowheads="1"/>
                </p:cNvSpPr>
                <p:nvPr userDrawn="1"/>
              </p:nvSpPr>
              <p:spPr bwMode="auto">
                <a:xfrm>
                  <a:off x="0" y="0"/>
                  <a:ext cx="2928" cy="2784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8" name="Oval 11"/>
                <p:cNvSpPr>
                  <a:spLocks noChangeArrowheads="1"/>
                </p:cNvSpPr>
                <p:nvPr userDrawn="1"/>
              </p:nvSpPr>
              <p:spPr bwMode="auto">
                <a:xfrm>
                  <a:off x="240" y="240"/>
                  <a:ext cx="2447" cy="2303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" name="Oval 12"/>
                <p:cNvSpPr>
                  <a:spLocks noChangeArrowheads="1"/>
                </p:cNvSpPr>
                <p:nvPr userDrawn="1"/>
              </p:nvSpPr>
              <p:spPr bwMode="auto">
                <a:xfrm>
                  <a:off x="480" y="480"/>
                  <a:ext cx="1969" cy="1825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" name="Oval 13"/>
                <p:cNvSpPr>
                  <a:spLocks noChangeArrowheads="1"/>
                </p:cNvSpPr>
                <p:nvPr userDrawn="1"/>
              </p:nvSpPr>
              <p:spPr bwMode="auto">
                <a:xfrm>
                  <a:off x="720" y="720"/>
                  <a:ext cx="1488" cy="1344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" name="Oval 14"/>
                <p:cNvSpPr>
                  <a:spLocks noChangeArrowheads="1"/>
                </p:cNvSpPr>
                <p:nvPr userDrawn="1"/>
              </p:nvSpPr>
              <p:spPr bwMode="auto">
                <a:xfrm>
                  <a:off x="911" y="912"/>
                  <a:ext cx="1105" cy="959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1" name="Group 15"/>
              <p:cNvGrpSpPr>
                <a:grpSpLocks/>
              </p:cNvGrpSpPr>
              <p:nvPr userDrawn="1"/>
            </p:nvGrpSpPr>
            <p:grpSpPr bwMode="auto">
              <a:xfrm>
                <a:off x="2832" y="96"/>
                <a:ext cx="2736" cy="2592"/>
                <a:chOff x="0" y="0"/>
                <a:chExt cx="2928" cy="2784"/>
              </a:xfrm>
            </p:grpSpPr>
            <p:sp>
              <p:nvSpPr>
                <p:cNvPr id="12" name="Oval 16"/>
                <p:cNvSpPr>
                  <a:spLocks noChangeArrowheads="1"/>
                </p:cNvSpPr>
                <p:nvPr userDrawn="1"/>
              </p:nvSpPr>
              <p:spPr bwMode="auto">
                <a:xfrm>
                  <a:off x="0" y="0"/>
                  <a:ext cx="2928" cy="2784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3" name="Oval 17"/>
                <p:cNvSpPr>
                  <a:spLocks noChangeArrowheads="1"/>
                </p:cNvSpPr>
                <p:nvPr userDrawn="1"/>
              </p:nvSpPr>
              <p:spPr bwMode="auto">
                <a:xfrm>
                  <a:off x="240" y="240"/>
                  <a:ext cx="2449" cy="2305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" name="Oval 18"/>
                <p:cNvSpPr>
                  <a:spLocks noChangeArrowheads="1"/>
                </p:cNvSpPr>
                <p:nvPr userDrawn="1"/>
              </p:nvSpPr>
              <p:spPr bwMode="auto">
                <a:xfrm>
                  <a:off x="481" y="480"/>
                  <a:ext cx="1967" cy="1824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" name="Oval 19"/>
                <p:cNvSpPr>
                  <a:spLocks noChangeArrowheads="1"/>
                </p:cNvSpPr>
                <p:nvPr userDrawn="1"/>
              </p:nvSpPr>
              <p:spPr bwMode="auto">
                <a:xfrm>
                  <a:off x="720" y="720"/>
                  <a:ext cx="1488" cy="1345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" name="Oval 20"/>
                <p:cNvSpPr>
                  <a:spLocks noChangeArrowheads="1"/>
                </p:cNvSpPr>
                <p:nvPr userDrawn="1"/>
              </p:nvSpPr>
              <p:spPr bwMode="auto">
                <a:xfrm>
                  <a:off x="912" y="912"/>
                  <a:ext cx="1104" cy="960"/>
                </a:xfrm>
                <a:prstGeom prst="ellipse">
                  <a:avLst/>
                </a:prstGeom>
                <a:noFill/>
                <a:ln w="9525">
                  <a:solidFill>
                    <a:schemeClr val="accent1"/>
                  </a:solidFill>
                  <a:prstDash val="sysDot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6" name="Line 26"/>
            <p:cNvSpPr>
              <a:spLocks noChangeShapeType="1"/>
            </p:cNvSpPr>
            <p:nvPr userDrawn="1"/>
          </p:nvSpPr>
          <p:spPr bwMode="auto">
            <a:xfrm flipH="1">
              <a:off x="0" y="1536"/>
              <a:ext cx="1584" cy="216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27"/>
            <p:cNvSpPr>
              <a:spLocks noChangeShapeType="1"/>
            </p:cNvSpPr>
            <p:nvPr userDrawn="1"/>
          </p:nvSpPr>
          <p:spPr bwMode="auto">
            <a:xfrm>
              <a:off x="4176" y="1392"/>
              <a:ext cx="1584" cy="1728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28"/>
            <p:cNvSpPr>
              <a:spLocks noChangeShapeType="1"/>
            </p:cNvSpPr>
            <p:nvPr userDrawn="1"/>
          </p:nvSpPr>
          <p:spPr bwMode="auto">
            <a:xfrm flipV="1">
              <a:off x="3216" y="0"/>
              <a:ext cx="240" cy="312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069" name="Rectangle 2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smtClean="0"/>
            </a:lvl1pPr>
          </a:lstStyle>
          <a:p>
            <a:pPr>
              <a:defRPr/>
            </a:pPr>
            <a:fld id="{02DC186B-6FD7-49D5-AC20-94F6270111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B9E51-5CD1-4B4E-9282-535C6C5735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7DEFC-19DC-4062-992D-C6AAD7FC6E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A7812-E2CA-4CD4-9596-E27206D80E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2D76C-0599-4309-B575-B8810C9EB7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D415C-7215-4C97-BDE3-8C9E662E4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4F050-58DD-4D81-A1DB-2DC6DD87D5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D4146-9E4E-422D-8C23-A75AC6BE9E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FAC415-E905-4C2A-A32A-B98E65B7B5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40C32-45CC-47DE-B6F8-6908CC5B6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CFB37-9BDC-42B8-84DD-8BA1447FE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223B0-B2B3-496F-9FA5-C3131C9247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FB594-13FA-48C4-8B37-B94C6C9361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 smtClean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55437722-182D-47CC-BE75-BF1DC141ED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1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1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3.png"/><Relationship Id="rId26" Type="http://schemas.openxmlformats.org/officeDocument/2006/relationships/image" Target="../media/image7.png"/><Relationship Id="rId39" Type="http://schemas.openxmlformats.org/officeDocument/2006/relationships/image" Target="../media/image37.png"/><Relationship Id="rId3" Type="http://schemas.openxmlformats.org/officeDocument/2006/relationships/hyperlink" Target="http://www.ec.gc.ca/" TargetMode="External"/><Relationship Id="rId21" Type="http://schemas.openxmlformats.org/officeDocument/2006/relationships/image" Target="../media/image25.png"/><Relationship Id="rId34" Type="http://schemas.openxmlformats.org/officeDocument/2006/relationships/image" Target="../media/image32.png"/><Relationship Id="rId42" Type="http://schemas.openxmlformats.org/officeDocument/2006/relationships/image" Target="../media/image38.png"/><Relationship Id="rId47" Type="http://schemas.openxmlformats.org/officeDocument/2006/relationships/image" Target="../media/image42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2.png"/><Relationship Id="rId25" Type="http://schemas.openxmlformats.org/officeDocument/2006/relationships/oleObject" Target="../embeddings/oleObject2.bin"/><Relationship Id="rId33" Type="http://schemas.openxmlformats.org/officeDocument/2006/relationships/image" Target="../media/image31.png"/><Relationship Id="rId38" Type="http://schemas.openxmlformats.org/officeDocument/2006/relationships/image" Target="../media/image36.png"/><Relationship Id="rId46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://www.psu.edu/" TargetMode="External"/><Relationship Id="rId20" Type="http://schemas.openxmlformats.org/officeDocument/2006/relationships/image" Target="../media/image24.png"/><Relationship Id="rId29" Type="http://schemas.openxmlformats.org/officeDocument/2006/relationships/oleObject" Target="../embeddings/oleObject3.bin"/><Relationship Id="rId41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6.wmf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oleObject" Target="../embeddings/oleObject4.bin"/><Relationship Id="rId45" Type="http://schemas.microsoft.com/office/2007/relationships/hdphoto" Target="../media/hdphoto1.wdp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oleObject" Target="../embeddings/oleObject1.bin"/><Relationship Id="rId28" Type="http://schemas.openxmlformats.org/officeDocument/2006/relationships/image" Target="../media/image28.png"/><Relationship Id="rId36" Type="http://schemas.openxmlformats.org/officeDocument/2006/relationships/image" Target="../media/image34.png"/><Relationship Id="rId49" Type="http://schemas.openxmlformats.org/officeDocument/2006/relationships/image" Target="../media/image44.png"/><Relationship Id="rId10" Type="http://schemas.openxmlformats.org/officeDocument/2006/relationships/image" Target="../media/image16.png"/><Relationship Id="rId19" Type="http://schemas.openxmlformats.org/officeDocument/2006/relationships/hyperlink" Target="http://www.upr.clu.edu/englishv2/seal.htm" TargetMode="External"/><Relationship Id="rId31" Type="http://schemas.openxmlformats.org/officeDocument/2006/relationships/image" Target="../media/image29.jpeg"/><Relationship Id="rId44" Type="http://schemas.openxmlformats.org/officeDocument/2006/relationships/image" Target="../media/image4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6.png"/><Relationship Id="rId27" Type="http://schemas.openxmlformats.org/officeDocument/2006/relationships/image" Target="../media/image27.jpeg"/><Relationship Id="rId30" Type="http://schemas.openxmlformats.org/officeDocument/2006/relationships/image" Target="../media/image8.wmf"/><Relationship Id="rId35" Type="http://schemas.openxmlformats.org/officeDocument/2006/relationships/image" Target="../media/image33.png"/><Relationship Id="rId43" Type="http://schemas.openxmlformats.org/officeDocument/2006/relationships/image" Target="../media/image39.png"/><Relationship Id="rId48" Type="http://schemas.openxmlformats.org/officeDocument/2006/relationships/image" Target="../media/image43.png"/><Relationship Id="rId8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wmf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11" Type="http://schemas.openxmlformats.org/officeDocument/2006/relationships/image" Target="../media/image61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image" Target="../media/image7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8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Text Box 2"/>
          <p:cNvSpPr txBox="1">
            <a:spLocks noChangeArrowheads="1"/>
          </p:cNvSpPr>
          <p:nvPr/>
        </p:nvSpPr>
        <p:spPr bwMode="auto">
          <a:xfrm>
            <a:off x="457200" y="381990"/>
            <a:ext cx="8213326" cy="1977464"/>
          </a:xfrm>
          <a:prstGeom prst="rect">
            <a:avLst/>
          </a:prstGeom>
          <a:solidFill>
            <a:schemeClr val="tx2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endParaRPr lang="en-US" sz="2800" b="1" dirty="0" smtClean="0">
              <a:effectLst/>
            </a:endParaRPr>
          </a:p>
          <a:p>
            <a:r>
              <a:rPr lang="en-US" sz="2800" b="1" dirty="0" smtClean="0">
                <a:effectLst/>
              </a:rPr>
              <a:t>Overview of the</a:t>
            </a:r>
            <a:br>
              <a:rPr lang="en-US" sz="2800" b="1" dirty="0" smtClean="0">
                <a:effectLst/>
              </a:rPr>
            </a:br>
            <a:r>
              <a:rPr lang="en-US" sz="2800" b="1" dirty="0" err="1" smtClean="0">
                <a:effectLst/>
              </a:rPr>
              <a:t>The</a:t>
            </a:r>
            <a:r>
              <a:rPr lang="en-US" sz="2800" b="1" dirty="0" smtClean="0">
                <a:effectLst/>
              </a:rPr>
              <a:t> </a:t>
            </a:r>
            <a:r>
              <a:rPr lang="en-US" sz="2800" b="1" dirty="0">
                <a:effectLst/>
              </a:rPr>
              <a:t>Atmospheric Mercury </a:t>
            </a:r>
            <a:r>
              <a:rPr lang="en-US" sz="2800" b="1" dirty="0" smtClean="0">
                <a:effectLst/>
              </a:rPr>
              <a:t>Network</a:t>
            </a:r>
            <a:br>
              <a:rPr lang="en-US" sz="2800" b="1" dirty="0" smtClean="0">
                <a:effectLst/>
              </a:rPr>
            </a:br>
            <a:endParaRPr lang="en-US" sz="2800" dirty="0">
              <a:effectLst/>
            </a:endParaRPr>
          </a:p>
          <a:p>
            <a:pPr>
              <a:defRPr/>
            </a:pPr>
            <a:endParaRPr lang="en-US" sz="1050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" name="Picture 4" descr="nadp_logo_c_rg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098698"/>
            <a:ext cx="3352800" cy="637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944363" y="3053477"/>
            <a:ext cx="7239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effectLst/>
              </a:rPr>
              <a:t>David </a:t>
            </a:r>
            <a:r>
              <a:rPr lang="en-US" sz="1800" dirty="0">
                <a:effectLst/>
              </a:rPr>
              <a:t>A. </a:t>
            </a:r>
            <a:r>
              <a:rPr lang="en-US" sz="1800" dirty="0" smtClean="0">
                <a:effectLst/>
              </a:rPr>
              <a:t>Gay</a:t>
            </a:r>
            <a:r>
              <a:rPr lang="en-US" sz="1800" baseline="30000" dirty="0" smtClean="0">
                <a:effectLst/>
              </a:rPr>
              <a:t>1</a:t>
            </a:r>
            <a:r>
              <a:rPr lang="en-US" sz="1800" dirty="0" smtClean="0">
                <a:effectLst/>
              </a:rPr>
              <a:t>, </a:t>
            </a:r>
            <a:r>
              <a:rPr lang="en-US" sz="1800" dirty="0">
                <a:effectLst/>
              </a:rPr>
              <a:t>David Schmeltz</a:t>
            </a:r>
            <a:r>
              <a:rPr lang="en-US" sz="1800" baseline="30000" dirty="0">
                <a:effectLst/>
              </a:rPr>
              <a:t>2</a:t>
            </a:r>
            <a:r>
              <a:rPr lang="en-US" sz="1800" dirty="0">
                <a:effectLst/>
              </a:rPr>
              <a:t>, Eric Prestbo</a:t>
            </a:r>
            <a:r>
              <a:rPr lang="en-US" sz="1800" baseline="30000" dirty="0">
                <a:effectLst/>
              </a:rPr>
              <a:t>3</a:t>
            </a:r>
            <a:r>
              <a:rPr lang="en-US" sz="1800" dirty="0">
                <a:effectLst/>
              </a:rPr>
              <a:t>, Mark Olson</a:t>
            </a:r>
            <a:r>
              <a:rPr lang="en-US" sz="1800" baseline="30000" dirty="0">
                <a:effectLst/>
              </a:rPr>
              <a:t>1</a:t>
            </a:r>
            <a:r>
              <a:rPr lang="en-US" sz="1800" dirty="0">
                <a:effectLst/>
              </a:rPr>
              <a:t>, Timothy Sharac</a:t>
            </a:r>
            <a:r>
              <a:rPr lang="en-US" sz="1800" baseline="30000" dirty="0">
                <a:effectLst/>
              </a:rPr>
              <a:t>2</a:t>
            </a:r>
            <a:r>
              <a:rPr lang="en-US" sz="1800" dirty="0">
                <a:effectLst/>
              </a:rPr>
              <a:t>, and Robert Tordon</a:t>
            </a:r>
            <a:r>
              <a:rPr lang="en-US" sz="1800" baseline="30000" dirty="0">
                <a:effectLst/>
              </a:rPr>
              <a:t>4</a:t>
            </a:r>
            <a:endParaRPr lang="en-US" sz="1800" dirty="0">
              <a:effectLst/>
            </a:endParaRPr>
          </a:p>
          <a:p>
            <a:endParaRPr lang="en-US" sz="1800" baseline="30000" dirty="0" smtClean="0">
              <a:effectLst/>
            </a:endParaRPr>
          </a:p>
          <a:p>
            <a:endParaRPr lang="en-US" sz="1800" baseline="30000" dirty="0">
              <a:effectLst/>
            </a:endParaRPr>
          </a:p>
          <a:p>
            <a:endParaRPr lang="en-US" sz="1800" baseline="30000" dirty="0" smtClean="0">
              <a:effectLst/>
            </a:endParaRPr>
          </a:p>
          <a:p>
            <a:pPr algn="l"/>
            <a:endParaRPr lang="en-US" sz="1800" baseline="30000" dirty="0">
              <a:effectLst/>
            </a:endParaRPr>
          </a:p>
          <a:p>
            <a:pPr algn="l"/>
            <a:r>
              <a:rPr lang="en-US" sz="1400" baseline="30000" dirty="0" smtClean="0">
                <a:effectLst/>
              </a:rPr>
              <a:t>1 </a:t>
            </a:r>
            <a:r>
              <a:rPr lang="en-US" sz="1400" dirty="0">
                <a:effectLst/>
              </a:rPr>
              <a:t>National Atmospheric Deposition Program, </a:t>
            </a:r>
            <a:r>
              <a:rPr lang="en-US" sz="1400" dirty="0" smtClean="0">
                <a:effectLst/>
              </a:rPr>
              <a:t>University of Illinois (217</a:t>
            </a:r>
            <a:r>
              <a:rPr lang="en-US" sz="1400" dirty="0">
                <a:effectLst/>
              </a:rPr>
              <a:t>) 244 – 0462, </a:t>
            </a:r>
            <a:r>
              <a:rPr lang="en-US" sz="1400" dirty="0" smtClean="0">
                <a:effectLst/>
              </a:rPr>
              <a:t>	dgay@illinois.edu</a:t>
            </a:r>
            <a:r>
              <a:rPr lang="en-US" sz="1400" dirty="0">
                <a:effectLst/>
              </a:rPr>
              <a:t>	</a:t>
            </a:r>
          </a:p>
          <a:p>
            <a:pPr algn="l"/>
            <a:r>
              <a:rPr lang="en-US" sz="1400" baseline="30000" dirty="0">
                <a:effectLst/>
              </a:rPr>
              <a:t>2 </a:t>
            </a:r>
            <a:r>
              <a:rPr lang="en-US" sz="1400" dirty="0">
                <a:effectLst/>
              </a:rPr>
              <a:t>U.S. </a:t>
            </a:r>
            <a:r>
              <a:rPr lang="en-US" sz="1400" dirty="0" smtClean="0">
                <a:effectLst/>
              </a:rPr>
              <a:t>EPA, </a:t>
            </a:r>
            <a:r>
              <a:rPr lang="en-US" sz="1400" dirty="0">
                <a:effectLst/>
              </a:rPr>
              <a:t>Office of Atmospheric Programs, Clean Air Markets </a:t>
            </a:r>
            <a:r>
              <a:rPr lang="en-US" sz="1400" dirty="0" smtClean="0">
                <a:effectLst/>
              </a:rPr>
              <a:t>Division</a:t>
            </a:r>
            <a:endParaRPr lang="en-US" sz="1400" dirty="0">
              <a:effectLst/>
            </a:endParaRPr>
          </a:p>
          <a:p>
            <a:pPr algn="l"/>
            <a:r>
              <a:rPr lang="en-US" sz="1400" baseline="30000" dirty="0">
                <a:effectLst/>
              </a:rPr>
              <a:t>3 </a:t>
            </a:r>
            <a:r>
              <a:rPr lang="en-US" sz="1400" dirty="0">
                <a:effectLst/>
              </a:rPr>
              <a:t>Tekran Research and </a:t>
            </a:r>
            <a:r>
              <a:rPr lang="en-US" sz="1400" dirty="0" smtClean="0">
                <a:effectLst/>
              </a:rPr>
              <a:t>Development</a:t>
            </a:r>
            <a:r>
              <a:rPr lang="en-US" sz="1400" dirty="0">
                <a:effectLst/>
              </a:rPr>
              <a:t> </a:t>
            </a:r>
          </a:p>
          <a:p>
            <a:pPr algn="l"/>
            <a:r>
              <a:rPr lang="en-US" sz="1400" baseline="30000" dirty="0">
                <a:effectLst/>
              </a:rPr>
              <a:t>4 </a:t>
            </a:r>
            <a:r>
              <a:rPr lang="en-CA" sz="1400" dirty="0">
                <a:effectLst/>
              </a:rPr>
              <a:t>Environment </a:t>
            </a:r>
            <a:r>
              <a:rPr lang="en-CA" sz="1400" dirty="0" smtClean="0">
                <a:effectLst/>
              </a:rPr>
              <a:t>Canada</a:t>
            </a:r>
            <a:r>
              <a:rPr lang="en-US" sz="1800" dirty="0">
                <a:effectLst/>
              </a:rPr>
              <a:t> </a:t>
            </a:r>
          </a:p>
          <a:p>
            <a:endParaRPr lang="en-US" sz="1800" dirty="0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6464754"/>
            <a:ext cx="27051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203" y="5266699"/>
            <a:ext cx="19621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20" name="Picture 4" descr="C:\Users\dgay\Documents\NADP\NADP_logo_Letterhead\i_mark_bol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190" y="4634567"/>
            <a:ext cx="487163" cy="63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822" name="Picture 6" descr="C:\Users\dgay\AppData\Local\Microsoft\Windows\Temporary Internet Files\Content.Outlook\3WTXP23Z\Tekran Squar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638174"/>
            <a:ext cx="1524000" cy="81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609600"/>
            <a:ext cx="8382000" cy="5638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1000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80000"/>
              </a:lnSpc>
              <a:buClr>
                <a:srgbClr val="CC0000"/>
              </a:buClr>
              <a:buNone/>
            </a:pPr>
            <a:r>
              <a:rPr lang="en-US" sz="2800" u="sng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A Cooperative Research Program </a:t>
            </a:r>
            <a:r>
              <a:rPr lang="en-US" sz="2400" i="1" u="sng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(Un. Of Illinois)</a:t>
            </a:r>
            <a:r>
              <a:rPr lang="en-US" sz="28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/>
            </a:r>
            <a:br>
              <a:rPr lang="en-US" sz="28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</a:br>
            <a:endParaRPr lang="en-US" sz="1600" kern="0" dirty="0" smtClean="0">
              <a:solidFill>
                <a:schemeClr val="bg2"/>
              </a:solidFill>
              <a:effectLst/>
              <a:latin typeface="Palatino Linotype" pitchFamily="18" charset="0"/>
            </a:endParaRPr>
          </a:p>
          <a:p>
            <a:pPr lvl="1">
              <a:lnSpc>
                <a:spcPct val="80000"/>
              </a:lnSpc>
              <a:buClr>
                <a:srgbClr val="CC0000"/>
              </a:buClr>
            </a:pPr>
            <a: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Measure wet deposition of pollutants</a:t>
            </a:r>
          </a:p>
          <a:p>
            <a:pPr lvl="2">
              <a:lnSpc>
                <a:spcPct val="80000"/>
              </a:lnSpc>
              <a:buClr>
                <a:srgbClr val="CC0000"/>
              </a:buClr>
            </a:pPr>
            <a:r>
              <a:rPr lang="en-US" sz="18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Three networks (NTN, AIRMoN, Mercury Deposition Network)</a:t>
            </a:r>
            <a:br>
              <a:rPr lang="en-US" sz="18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</a:br>
            <a:endParaRPr lang="en-US" sz="2000" kern="0" dirty="0" smtClean="0">
              <a:solidFill>
                <a:schemeClr val="bg2"/>
              </a:solidFill>
              <a:effectLst/>
              <a:latin typeface="Palatino Linotype" pitchFamily="18" charset="0"/>
            </a:endParaRPr>
          </a:p>
          <a:p>
            <a:pPr lvl="1">
              <a:lnSpc>
                <a:spcPct val="80000"/>
              </a:lnSpc>
              <a:buClr>
                <a:srgbClr val="CC0000"/>
              </a:buClr>
            </a:pPr>
            <a: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Monitor the rate of pollution movement to the surface</a:t>
            </a:r>
          </a:p>
          <a:p>
            <a:pPr lvl="2">
              <a:lnSpc>
                <a:spcPct val="80000"/>
              </a:lnSpc>
              <a:buClr>
                <a:srgbClr val="CC0000"/>
              </a:buClr>
            </a:pPr>
            <a:r>
              <a:rPr lang="en-US" sz="20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dry deposition est., AMoN, Atmospheric Mercury Network)</a:t>
            </a:r>
            <a:br>
              <a:rPr lang="en-US" sz="20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</a:br>
            <a:endParaRPr lang="en-US" sz="2000" kern="0" dirty="0" smtClean="0">
              <a:solidFill>
                <a:schemeClr val="bg2"/>
              </a:solidFill>
              <a:effectLst/>
              <a:latin typeface="Palatino Linotype" pitchFamily="18" charset="0"/>
            </a:endParaRPr>
          </a:p>
          <a:p>
            <a:pPr lvl="1">
              <a:lnSpc>
                <a:spcPct val="80000"/>
              </a:lnSpc>
              <a:buClr>
                <a:srgbClr val="CC0000"/>
              </a:buClr>
            </a:pPr>
            <a: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North America</a:t>
            </a:r>
          </a:p>
          <a:p>
            <a:pPr lvl="2">
              <a:lnSpc>
                <a:spcPct val="80000"/>
              </a:lnSpc>
              <a:buClr>
                <a:srgbClr val="CC0000"/>
              </a:buClr>
              <a:buSzPct val="81000"/>
              <a:buFont typeface="Courier New" pitchFamily="49" charset="0"/>
              <a:buChar char="o"/>
            </a:pPr>
            <a:r>
              <a:rPr lang="en-US" sz="2000" kern="0" dirty="0">
                <a:solidFill>
                  <a:schemeClr val="bg2"/>
                </a:solidFill>
                <a:effectLst/>
                <a:latin typeface="Palatino Linotype" pitchFamily="18" charset="0"/>
              </a:rPr>
              <a:t>US, Canada, and some in Mexico</a:t>
            </a:r>
          </a:p>
          <a:p>
            <a:pPr lvl="2">
              <a:lnSpc>
                <a:spcPct val="80000"/>
              </a:lnSpc>
              <a:buClr>
                <a:srgbClr val="CC0000"/>
              </a:buClr>
              <a:buSzPct val="81000"/>
              <a:buFont typeface="Courier New" pitchFamily="49" charset="0"/>
              <a:buChar char="o"/>
            </a:pPr>
            <a:r>
              <a:rPr lang="en-US" sz="2000" kern="0" dirty="0">
                <a:solidFill>
                  <a:schemeClr val="bg2"/>
                </a:solidFill>
                <a:effectLst/>
                <a:latin typeface="Palatino Linotype" pitchFamily="18" charset="0"/>
              </a:rPr>
              <a:t>Also Taiwan, South America, Hawaii</a:t>
            </a:r>
          </a:p>
          <a:p>
            <a:pPr lvl="1">
              <a:lnSpc>
                <a:spcPct val="80000"/>
              </a:lnSpc>
              <a:buClr>
                <a:srgbClr val="CC0000"/>
              </a:buClr>
              <a:buFontTx/>
              <a:buNone/>
            </a:pPr>
            <a:endParaRPr lang="en-US" sz="2400" kern="0" dirty="0" smtClean="0">
              <a:solidFill>
                <a:schemeClr val="bg2"/>
              </a:solidFill>
              <a:effectLst/>
              <a:latin typeface="Palatino Linotype" pitchFamily="18" charset="0"/>
            </a:endParaRPr>
          </a:p>
          <a:p>
            <a:pPr lvl="1">
              <a:lnSpc>
                <a:spcPct val="80000"/>
              </a:lnSpc>
              <a:buClr>
                <a:srgbClr val="CC0000"/>
              </a:buClr>
            </a:pPr>
            <a: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Owned and operated by our members</a:t>
            </a:r>
          </a:p>
          <a:p>
            <a:pPr lvl="2">
              <a:lnSpc>
                <a:spcPct val="80000"/>
              </a:lnSpc>
              <a:buClr>
                <a:srgbClr val="CC0000"/>
              </a:buClr>
              <a:buSzPct val="81000"/>
              <a:buFont typeface="Courier New" pitchFamily="49" charset="0"/>
              <a:buChar char="o"/>
            </a:pPr>
            <a:r>
              <a:rPr lang="en-US" sz="20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Decisions made by our members</a:t>
            </a:r>
          </a:p>
          <a:p>
            <a:pPr lvl="2">
              <a:lnSpc>
                <a:spcPct val="80000"/>
              </a:lnSpc>
              <a:buClr>
                <a:srgbClr val="CC0000"/>
              </a:buClr>
              <a:buSzPct val="81000"/>
              <a:buFont typeface="Courier New" pitchFamily="49" charset="0"/>
              <a:buChar char="o"/>
            </a:pPr>
            <a:r>
              <a:rPr lang="en-US" sz="20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Started in 1978, 37</a:t>
            </a:r>
            <a:r>
              <a:rPr lang="en-US" sz="2000" kern="0" baseline="3000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th</a:t>
            </a:r>
            <a:r>
              <a:rPr lang="en-US" sz="20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 year</a:t>
            </a:r>
          </a:p>
          <a:p>
            <a:pPr lvl="1">
              <a:lnSpc>
                <a:spcPct val="80000"/>
              </a:lnSpc>
              <a:buClr>
                <a:srgbClr val="CC0000"/>
              </a:buClr>
              <a:buFontTx/>
              <a:buNone/>
            </a:pPr>
            <a:endParaRPr lang="en-US" sz="2400" kern="0" dirty="0" smtClean="0">
              <a:solidFill>
                <a:schemeClr val="bg2"/>
              </a:solidFill>
              <a:effectLst/>
              <a:latin typeface="Palatino Linotype" pitchFamily="18" charset="0"/>
            </a:endParaRPr>
          </a:p>
          <a:p>
            <a:pPr lvl="1">
              <a:lnSpc>
                <a:spcPct val="80000"/>
              </a:lnSpc>
              <a:buClr>
                <a:srgbClr val="CC0000"/>
              </a:buClr>
            </a:pPr>
            <a: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Over 450,000 precipitation chemistry </a:t>
            </a:r>
            <a:b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</a:br>
            <a: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    samples</a:t>
            </a:r>
          </a:p>
          <a:p>
            <a:pPr lvl="1">
              <a:lnSpc>
                <a:spcPct val="80000"/>
              </a:lnSpc>
              <a:buClr>
                <a:srgbClr val="CC0000"/>
              </a:buClr>
              <a:buFontTx/>
              <a:buNone/>
            </a:pPr>
            <a: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/>
            </a:r>
            <a:b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</a:br>
            <a:endParaRPr lang="en-US" sz="2400" kern="0" dirty="0" smtClean="0">
              <a:solidFill>
                <a:schemeClr val="bg2"/>
              </a:solidFill>
              <a:effectLst/>
              <a:latin typeface="Palatino Linotype" pitchFamily="18" charset="0"/>
            </a:endParaRPr>
          </a:p>
          <a:p>
            <a:pPr>
              <a:lnSpc>
                <a:spcPct val="80000"/>
              </a:lnSpc>
              <a:buClr>
                <a:srgbClr val="CC0000"/>
              </a:buClr>
            </a:pPr>
            <a:endParaRPr lang="en-US" sz="1600" kern="0" dirty="0" smtClean="0">
              <a:solidFill>
                <a:schemeClr val="bg2"/>
              </a:solidFill>
              <a:effectLst/>
              <a:latin typeface="Palatino Linotype" pitchFamily="18" charset="0"/>
            </a:endParaRPr>
          </a:p>
        </p:txBody>
      </p:sp>
      <p:pic>
        <p:nvPicPr>
          <p:cNvPr id="3" name="Picture 4" descr="nadp_logo_c_rgb.jpg"/>
          <p:cNvPicPr>
            <a:picLocks noChangeAspect="1"/>
          </p:cNvPicPr>
          <p:nvPr/>
        </p:nvPicPr>
        <p:blipFill rotWithShape="1">
          <a:blip r:embed="rId2" cstate="print"/>
          <a:srcRect r="85862"/>
          <a:stretch/>
        </p:blipFill>
        <p:spPr bwMode="auto">
          <a:xfrm>
            <a:off x="7335982" y="4495800"/>
            <a:ext cx="1524000" cy="2049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870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val 3"/>
          <p:cNvSpPr>
            <a:spLocks noChangeAspect="1"/>
          </p:cNvSpPr>
          <p:nvPr/>
        </p:nvSpPr>
        <p:spPr bwMode="auto">
          <a:xfrm>
            <a:off x="2839957" y="1524000"/>
            <a:ext cx="3383280" cy="33832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280846" y="5367940"/>
            <a:ext cx="1871662" cy="668338"/>
            <a:chOff x="4387786" y="4611906"/>
            <a:chExt cx="1872442" cy="669697"/>
          </a:xfrm>
        </p:grpSpPr>
        <p:pic>
          <p:nvPicPr>
            <p:cNvPr id="6" name="Picture 5" descr="Signature d'Environnement Canada / Environment Canada signature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87786" y="5071100"/>
              <a:ext cx="1872442" cy="210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 descr="Signature d'Environnement Canada / Environment Canada signatur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93743" y="4611906"/>
              <a:ext cx="600595" cy="315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955701" y="1483741"/>
            <a:ext cx="12525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Federal </a:t>
            </a:r>
          </a:p>
          <a:p>
            <a:pPr algn="ctr"/>
            <a:r>
              <a:rPr lang="en-US" sz="200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Agency </a:t>
            </a:r>
          </a:p>
          <a:p>
            <a:pPr algn="ctr"/>
            <a:r>
              <a:rPr lang="en-US" sz="200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Members</a:t>
            </a: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6605751" y="1177114"/>
            <a:ext cx="17668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Tribal </a:t>
            </a:r>
          </a:p>
          <a:p>
            <a:pPr algn="ctr"/>
            <a:r>
              <a:rPr lang="en-US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Organizations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338182" y="5084030"/>
            <a:ext cx="9112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US </a:t>
            </a:r>
          </a:p>
          <a:p>
            <a:pPr algn="ctr"/>
            <a:r>
              <a:rPr lang="en-US" sz="200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States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6705764" y="3645915"/>
            <a:ext cx="1511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Universities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4874696" y="5574315"/>
            <a:ext cx="17668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Other </a:t>
            </a:r>
          </a:p>
          <a:p>
            <a:pPr algn="ctr"/>
            <a:r>
              <a:rPr lang="en-US" sz="200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Organizations</a:t>
            </a:r>
            <a:endParaRPr lang="en-US" sz="480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3" name="Title 7"/>
          <p:cNvSpPr txBox="1">
            <a:spLocks/>
          </p:cNvSpPr>
          <p:nvPr/>
        </p:nvSpPr>
        <p:spPr>
          <a:xfrm>
            <a:off x="279637" y="152400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Palatino Linotype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Palatino Linotype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Palatino Linotype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Palatino Linotype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Palatino Linotype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Palatino Linotype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Palatino Linotype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Palatino Linotype" pitchFamily="18" charset="0"/>
              </a:defRPr>
            </a:lvl9pPr>
          </a:lstStyle>
          <a:p>
            <a:r>
              <a:rPr lang="en-US" sz="3200" kern="0" dirty="0" smtClean="0">
                <a:solidFill>
                  <a:schemeClr val="bg2"/>
                </a:solidFill>
                <a:effectLst/>
                <a:latin typeface="Palatino Linotype" panose="02040502050505030304" pitchFamily="18" charset="0"/>
                <a:ea typeface="ＭＳ Ｐゴシック" pitchFamily="34" charset="-128"/>
              </a:rPr>
              <a:t>The NADP Cooperators</a:t>
            </a:r>
          </a:p>
          <a:p>
            <a:r>
              <a:rPr lang="en-US" sz="2000" kern="0" dirty="0" smtClean="0">
                <a:solidFill>
                  <a:schemeClr val="bg2"/>
                </a:solidFill>
                <a:effectLst/>
                <a:latin typeface="Palatino Linotype" panose="02040502050505030304" pitchFamily="18" charset="0"/>
                <a:ea typeface="ＭＳ Ｐゴシック" pitchFamily="34" charset="-128"/>
              </a:rPr>
              <a:t>(100+ total agencies)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35288" y="1299591"/>
            <a:ext cx="5334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06663" y="1929828"/>
            <a:ext cx="533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38288" y="847153"/>
            <a:ext cx="452438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17" name="Picture 12" descr="header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1988" y="3156966"/>
            <a:ext cx="2133600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napaplog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3701" y="1667891"/>
            <a:ext cx="5762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6" descr="USGS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3063" y="1072578"/>
            <a:ext cx="960438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63763" y="1164653"/>
            <a:ext cx="685800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21" name="Picture 15" descr="usda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90763" y="2593403"/>
            <a:ext cx="6286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3" descr="usda"/>
          <p:cNvPicPr>
            <a:picLocks noChangeAspect="1" noChangeArrowheads="1"/>
          </p:cNvPicPr>
          <p:nvPr/>
        </p:nvPicPr>
        <p:blipFill>
          <a:blip r:embed="rId14" cstate="print"/>
          <a:srcRect r="50000"/>
          <a:stretch>
            <a:fillRect/>
          </a:stretch>
        </p:blipFill>
        <p:spPr bwMode="auto">
          <a:xfrm>
            <a:off x="-1562" y="2541016"/>
            <a:ext cx="18780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cornelllogo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248400" y="4179315"/>
            <a:ext cx="85725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7" descr="Penn State Logo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12239" y="3125215"/>
            <a:ext cx="660400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5" descr="UVM Logo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206620" y="4122805"/>
            <a:ext cx="38258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7" descr="Seal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832764" y="3163315"/>
            <a:ext cx="4826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289504" y="3498278"/>
            <a:ext cx="9112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28" name="Picture 30" descr="University of Nebraska General Operating Budget -- Definitions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166014" y="3644328"/>
            <a:ext cx="5334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0775088"/>
              </p:ext>
            </p:extLst>
          </p:nvPr>
        </p:nvGraphicFramePr>
        <p:xfrm>
          <a:off x="4339708" y="5025040"/>
          <a:ext cx="3355975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22" name="Document" r:id="rId23" imgW="5943600" imgH="923925" progId="WP9Doc">
                  <p:embed/>
                </p:oleObj>
              </mc:Choice>
              <mc:Fallback>
                <p:oleObj name="Document" r:id="rId23" imgW="5943600" imgH="923925" progId="WP9Do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9708" y="5025040"/>
                        <a:ext cx="3355975" cy="585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5581"/>
              </p:ext>
            </p:extLst>
          </p:nvPr>
        </p:nvGraphicFramePr>
        <p:xfrm>
          <a:off x="6412983" y="5469540"/>
          <a:ext cx="911225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23" name="Photo Editor Photo" r:id="rId25" imgW="1028844" imgH="1038370" progId="MSPhotoEd.3">
                  <p:embed/>
                </p:oleObj>
              </mc:Choice>
              <mc:Fallback>
                <p:oleObj name="Photo Editor Photo" r:id="rId25" imgW="1028844" imgH="103837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2983" y="5469540"/>
                        <a:ext cx="911225" cy="917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Picture 12" descr="hg_80_sc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3809483" y="6437915"/>
            <a:ext cx="3886200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Click On The Great Seal To Return To Home Page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7093114" y="567514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1796578"/>
              </p:ext>
            </p:extLst>
          </p:nvPr>
        </p:nvGraphicFramePr>
        <p:xfrm>
          <a:off x="8401214" y="1354914"/>
          <a:ext cx="579437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24" name="Image Document" r:id="rId29" imgW="7125286" imgH="4149969" progId="Imaging.Document">
                  <p:embed/>
                </p:oleObj>
              </mc:Choice>
              <mc:Fallback>
                <p:oleObj name="Image Document" r:id="rId29" imgW="7125286" imgH="4149969" progId="Imaging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lum contrast="-1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1214" y="1354914"/>
                        <a:ext cx="579437" cy="549275"/>
                      </a:xfrm>
                      <a:prstGeom prst="rect">
                        <a:avLst/>
                      </a:prstGeom>
                      <a:noFill/>
                      <a:ln w="57150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11" descr="fortpeck"/>
          <p:cNvPicPr>
            <a:picLocks noChangeAspect="1" noChangeArrowheads="1"/>
          </p:cNvPicPr>
          <p:nvPr/>
        </p:nvPicPr>
        <p:blipFill>
          <a:blip r:embed="rId31" cstate="print">
            <a:lum contrast="-10000"/>
          </a:blip>
          <a:srcRect/>
          <a:stretch>
            <a:fillRect/>
          </a:stretch>
        </p:blipFill>
        <p:spPr bwMode="auto">
          <a:xfrm>
            <a:off x="6008851" y="1383489"/>
            <a:ext cx="520700" cy="60960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35" name="Picture 16" descr="chseal"/>
          <p:cNvPicPr>
            <a:picLocks noChangeAspect="1" noChangeArrowheads="1"/>
          </p:cNvPicPr>
          <p:nvPr/>
        </p:nvPicPr>
        <p:blipFill>
          <a:blip r:embed="rId32" cstate="print"/>
          <a:srcRect/>
          <a:stretch>
            <a:fillRect/>
          </a:stretch>
        </p:blipFill>
        <p:spPr bwMode="auto">
          <a:xfrm>
            <a:off x="7086764" y="1931176"/>
            <a:ext cx="66992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7" descr="Florida"/>
          <p:cNvPicPr>
            <a:picLocks noChangeAspect="1" noChangeArrowheads="1"/>
          </p:cNvPicPr>
          <p:nvPr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1947782" y="6020655"/>
            <a:ext cx="8001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8" descr="nunst021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2468482" y="5190393"/>
            <a:ext cx="7429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9" descr="nunst055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649207" y="6007955"/>
            <a:ext cx="803275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2" descr="nunst081"/>
          <p:cNvPicPr>
            <a:picLocks noChangeAspect="1" noChangeArrowheads="1"/>
          </p:cNvPicPr>
          <p:nvPr/>
        </p:nvPicPr>
        <p:blipFill>
          <a:blip r:embed="rId36" cstate="print"/>
          <a:srcRect/>
          <a:stretch>
            <a:fillRect/>
          </a:stretch>
        </p:blipFill>
        <p:spPr bwMode="auto">
          <a:xfrm>
            <a:off x="1338182" y="4423630"/>
            <a:ext cx="8636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3" descr="nunst037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271382" y="5157055"/>
            <a:ext cx="8636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132" y="4045965"/>
            <a:ext cx="1479077" cy="50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Group 41"/>
          <p:cNvGrpSpPr/>
          <p:nvPr/>
        </p:nvGrpSpPr>
        <p:grpSpPr>
          <a:xfrm>
            <a:off x="7559933" y="5525496"/>
            <a:ext cx="657131" cy="841838"/>
            <a:chOff x="8246498" y="3730161"/>
            <a:chExt cx="657131" cy="841838"/>
          </a:xfrm>
        </p:grpSpPr>
        <p:pic>
          <p:nvPicPr>
            <p:cNvPr id="43" name="Picture 9"/>
            <p:cNvPicPr>
              <a:picLocks noChangeAspect="1" noChangeArrowheads="1"/>
            </p:cNvPicPr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6498" y="3926680"/>
              <a:ext cx="657131" cy="645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8246498" y="3730161"/>
              <a:ext cx="657131" cy="20005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dirty="0" smtClean="0">
                  <a:solidFill>
                    <a:srgbClr val="000000"/>
                  </a:solidFill>
                  <a:latin typeface="Times New Roman"/>
                </a:rPr>
                <a:t>EPA Taiwan</a:t>
              </a:r>
              <a:endParaRPr lang="en-US" sz="700" dirty="0">
                <a:solidFill>
                  <a:srgbClr val="000000"/>
                </a:solidFill>
                <a:latin typeface="Times New Roman"/>
              </a:endParaRPr>
            </a:p>
          </p:txBody>
        </p:sp>
      </p:grp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709322"/>
              </p:ext>
            </p:extLst>
          </p:nvPr>
        </p:nvGraphicFramePr>
        <p:xfrm>
          <a:off x="162321" y="3457003"/>
          <a:ext cx="2433638" cy="309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925" name="Bitmap Image" r:id="rId40" imgW="4266667" imgH="542857" progId="PBrush">
                  <p:embed/>
                </p:oleObj>
              </mc:Choice>
              <mc:Fallback>
                <p:oleObj name="Bitmap Image" r:id="rId40" imgW="4266667" imgH="542857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321" y="3457003"/>
                        <a:ext cx="2433638" cy="3099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677" y="3248904"/>
            <a:ext cx="3061585" cy="426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5" descr="saaesdhp"/>
          <p:cNvPicPr>
            <a:picLocks noChangeAspect="1" noChangeArrowheads="1"/>
          </p:cNvPicPr>
          <p:nvPr/>
        </p:nvPicPr>
        <p:blipFill rotWithShape="1"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" r="68449" b="42443"/>
          <a:stretch/>
        </p:blipFill>
        <p:spPr bwMode="auto">
          <a:xfrm>
            <a:off x="3413181" y="3794761"/>
            <a:ext cx="1235019" cy="6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1"/>
          <p:cNvPicPr>
            <a:picLocks noChangeAspect="1" noChangeArrowheads="1"/>
          </p:cNvPicPr>
          <p:nvPr/>
        </p:nvPicPr>
        <p:blipFill rotWithShape="1">
          <a:blip r:embed="rId44">
            <a:extLst>
              <a:ext uri="{BEBA8EAE-BF5A-486C-A8C5-ECC9F3942E4B}">
                <a14:imgProps xmlns:a14="http://schemas.microsoft.com/office/drawing/2010/main">
                  <a14:imgLayer r:embed="rId45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641"/>
          <a:stretch/>
        </p:blipFill>
        <p:spPr bwMode="auto">
          <a:xfrm>
            <a:off x="3275901" y="2218222"/>
            <a:ext cx="1372299" cy="906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2"/>
          <p:cNvPicPr>
            <a:picLocks noChangeAspect="1" noChangeArrowheads="1"/>
          </p:cNvPicPr>
          <p:nvPr/>
        </p:nvPicPr>
        <p:blipFill rotWithShape="1"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t="-6199" r="43235" b="6199"/>
          <a:stretch/>
        </p:blipFill>
        <p:spPr bwMode="auto">
          <a:xfrm>
            <a:off x="4681987" y="1983803"/>
            <a:ext cx="938765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4"/>
          <p:cNvPicPr>
            <a:picLocks noChangeAspect="1" noChangeArrowheads="1"/>
          </p:cNvPicPr>
          <p:nvPr/>
        </p:nvPicPr>
        <p:blipFill rotWithShape="1"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" r="82444"/>
          <a:stretch/>
        </p:blipFill>
        <p:spPr bwMode="auto">
          <a:xfrm>
            <a:off x="4724400" y="3787472"/>
            <a:ext cx="740926" cy="78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3735791" y="1584298"/>
            <a:ext cx="16514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NRSP-</a:t>
            </a:r>
            <a:r>
              <a:rPr lang="en-US" sz="3200" dirty="0" smtClean="0">
                <a:solidFill>
                  <a:srgbClr val="FF0000"/>
                </a:solidFill>
              </a:rPr>
              <a:t>#3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52" name="Picture 11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696" y="4584843"/>
            <a:ext cx="1056367" cy="3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16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598" y="4601971"/>
            <a:ext cx="585788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72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517" y="170329"/>
            <a:ext cx="8390965" cy="65173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5966936"/>
            <a:ext cx="2058577" cy="738664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1400" dirty="0" smtClean="0">
                <a:effectLst/>
              </a:rPr>
              <a:t>Alaska, Hawaii</a:t>
            </a:r>
          </a:p>
          <a:p>
            <a:r>
              <a:rPr lang="en-US" sz="1400" dirty="0" smtClean="0">
                <a:effectLst/>
              </a:rPr>
              <a:t>Alert Nunavut, Canada</a:t>
            </a:r>
          </a:p>
          <a:p>
            <a:r>
              <a:rPr lang="en-US" sz="1400" dirty="0" smtClean="0">
                <a:effectLst/>
              </a:rPr>
              <a:t>Argentina, Taiwan</a:t>
            </a:r>
            <a:endParaRPr lang="en-US" sz="1400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191869"/>
            <a:ext cx="5547288" cy="6463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+mj-lt"/>
              </a:rPr>
              <a:t>NADP - All Network Sites</a:t>
            </a:r>
            <a:endParaRPr lang="en-US" sz="3600" dirty="0">
              <a:latin typeface="+mj-lt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3505200" y="5638800"/>
            <a:ext cx="91440" cy="914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3810000" y="6385560"/>
            <a:ext cx="91440" cy="9144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4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Callout 2 (No Border) 4"/>
          <p:cNvSpPr/>
          <p:nvPr/>
        </p:nvSpPr>
        <p:spPr bwMode="auto">
          <a:xfrm rot="10800000" flipV="1">
            <a:off x="470462" y="1676400"/>
            <a:ext cx="950423" cy="990600"/>
          </a:xfrm>
          <a:prstGeom prst="callout2">
            <a:avLst>
              <a:gd name="adj1" fmla="val -2992"/>
              <a:gd name="adj2" fmla="val 49768"/>
              <a:gd name="adj3" fmla="val -15383"/>
              <a:gd name="adj4" fmla="val 3840"/>
              <a:gd name="adj5" fmla="val -81186"/>
              <a:gd name="adj6" fmla="val -37172"/>
            </a:avLst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Palatino Linotype" pitchFamily="18" charset="0"/>
              </a:rPr>
              <a:t>National Trends Network (NTN)</a:t>
            </a:r>
          </a:p>
        </p:txBody>
      </p:sp>
      <p:sp>
        <p:nvSpPr>
          <p:cNvPr id="6" name="Line Callout 2 (No Border) 5"/>
          <p:cNvSpPr/>
          <p:nvPr/>
        </p:nvSpPr>
        <p:spPr bwMode="auto">
          <a:xfrm rot="10800000" flipV="1">
            <a:off x="1497086" y="1676400"/>
            <a:ext cx="1703314" cy="990600"/>
          </a:xfrm>
          <a:prstGeom prst="callout2">
            <a:avLst>
              <a:gd name="adj1" fmla="val -2992"/>
              <a:gd name="adj2" fmla="val 49768"/>
              <a:gd name="adj3" fmla="val -29404"/>
              <a:gd name="adj4" fmla="val -5274"/>
              <a:gd name="adj5" fmla="val -236590"/>
              <a:gd name="adj6" fmla="val -37172"/>
            </a:avLst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Palatino Linotype" pitchFamily="18" charset="0"/>
              </a:rPr>
              <a:t>Atmospheric Integrated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Palatino Linotype" pitchFamily="18" charset="0"/>
              </a:rPr>
              <a:t> Research and Monitoring Network (AIRMoN)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Palatino Linotype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4648200" y="3733800"/>
            <a:ext cx="914400" cy="914400"/>
          </a:xfrm>
          <a:prstGeom prst="lin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Line Callout 2 (No Border) 13"/>
          <p:cNvSpPr/>
          <p:nvPr/>
        </p:nvSpPr>
        <p:spPr bwMode="auto">
          <a:xfrm rot="10800000" flipV="1">
            <a:off x="914400" y="3749598"/>
            <a:ext cx="3048000" cy="1051002"/>
          </a:xfrm>
          <a:prstGeom prst="callout2">
            <a:avLst>
              <a:gd name="adj1" fmla="val -2992"/>
              <a:gd name="adj2" fmla="val 49768"/>
              <a:gd name="adj3" fmla="val -92526"/>
              <a:gd name="adj4" fmla="val 10775"/>
              <a:gd name="adj5" fmla="val -221985"/>
              <a:gd name="adj6" fmla="val -1936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Palatino Linotype" pitchFamily="18" charset="0"/>
              </a:rPr>
              <a:t>Mercury Deposition Network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Palatino Linotype" pitchFamily="18" charset="0"/>
              </a:rPr>
              <a:t> (MDN)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aseline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(wet deposition)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Palatino Linotype" pitchFamily="18" charset="0"/>
            </a:endParaRPr>
          </a:p>
        </p:txBody>
      </p:sp>
      <p:sp>
        <p:nvSpPr>
          <p:cNvPr id="15" name="Line Callout 2 (No Border) 14"/>
          <p:cNvSpPr/>
          <p:nvPr/>
        </p:nvSpPr>
        <p:spPr bwMode="auto">
          <a:xfrm rot="10800000" flipV="1">
            <a:off x="5181600" y="3749598"/>
            <a:ext cx="3048000" cy="1020244"/>
          </a:xfrm>
          <a:prstGeom prst="callout2">
            <a:avLst>
              <a:gd name="adj1" fmla="val -2992"/>
              <a:gd name="adj2" fmla="val 49768"/>
              <a:gd name="adj3" fmla="val -86811"/>
              <a:gd name="adj4" fmla="val 88152"/>
              <a:gd name="adj5" fmla="val -229059"/>
              <a:gd name="adj6" fmla="val 115568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Palatino Linotype" pitchFamily="18" charset="0"/>
              </a:rPr>
              <a:t>Atmospheric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Palatino Linotype" pitchFamily="18" charset="0"/>
              </a:rPr>
              <a:t> Mercury Network (AMNet)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aseline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(gaseous,</a:t>
            </a:r>
            <a:r>
              <a:rPr lang="en-US" sz="200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 dry dep.)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Palatino Linotype" pitchFamily="18" charset="0"/>
            </a:endParaRPr>
          </a:p>
        </p:txBody>
      </p:sp>
      <p:sp>
        <p:nvSpPr>
          <p:cNvPr id="7" name="Line Callout 2 (No Border) 6"/>
          <p:cNvSpPr/>
          <p:nvPr/>
        </p:nvSpPr>
        <p:spPr bwMode="auto">
          <a:xfrm rot="10800000" flipV="1">
            <a:off x="7138352" y="1676400"/>
            <a:ext cx="1472248" cy="762000"/>
          </a:xfrm>
          <a:prstGeom prst="callout2">
            <a:avLst>
              <a:gd name="adj1" fmla="val -2992"/>
              <a:gd name="adj2" fmla="val 49768"/>
              <a:gd name="adj3" fmla="val -35317"/>
              <a:gd name="adj4" fmla="val 131370"/>
              <a:gd name="adj5" fmla="val -325172"/>
              <a:gd name="adj6" fmla="val 132704"/>
            </a:avLst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200" dirty="0">
                <a:solidFill>
                  <a:schemeClr val="bg2"/>
                </a:solidFill>
                <a:effectLst/>
                <a:latin typeface="Palatino Linotype" pitchFamily="18" charset="0"/>
              </a:rPr>
              <a:t>Ammonia Monitoring Network (AMoN)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 flipH="1">
            <a:off x="2335285" y="1402358"/>
            <a:ext cx="228599" cy="1188442"/>
          </a:xfrm>
          <a:prstGeom prst="lin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V="1">
            <a:off x="1420885" y="1402358"/>
            <a:ext cx="1093715" cy="2740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V="1">
            <a:off x="3152507" y="1402358"/>
            <a:ext cx="1093715" cy="2740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6351515" y="1402358"/>
            <a:ext cx="786837" cy="2740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4" descr="nadp_logo_c_rgb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609600"/>
            <a:ext cx="4170122" cy="792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Line Callout 2 (No Border) 28"/>
          <p:cNvSpPr/>
          <p:nvPr/>
        </p:nvSpPr>
        <p:spPr bwMode="auto">
          <a:xfrm rot="10800000" flipV="1">
            <a:off x="3048001" y="5373075"/>
            <a:ext cx="3048000" cy="1020244"/>
          </a:xfrm>
          <a:prstGeom prst="callout2">
            <a:avLst>
              <a:gd name="adj1" fmla="val -2992"/>
              <a:gd name="adj2" fmla="val 49768"/>
              <a:gd name="adj3" fmla="val -96414"/>
              <a:gd name="adj4" fmla="val 49581"/>
              <a:gd name="adj5" fmla="val -377368"/>
              <a:gd name="adj6" fmla="val 48425"/>
            </a:avLst>
          </a:prstGeom>
          <a:solidFill>
            <a:schemeClr val="tx2">
              <a:lumMod val="8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sng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Palatino Linotype" pitchFamily="18" charset="0"/>
              </a:rPr>
              <a:t>Trial Network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Mercury Litterfall Network</a:t>
            </a:r>
            <a:endParaRPr kumimoji="0" lang="en-US" sz="2000" b="0" i="0" u="none" strike="noStrike" cap="none" normalizeH="0" dirty="0" smtClean="0">
              <a:ln>
                <a:noFill/>
              </a:ln>
              <a:solidFill>
                <a:schemeClr val="bg2"/>
              </a:solidFill>
              <a:effectLst/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40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3200" b="1" u="sng" dirty="0" smtClean="0">
                <a:solidFill>
                  <a:schemeClr val="bg2"/>
                </a:solidFill>
                <a:latin typeface="Palatino Linotype" pitchFamily="18" charset="0"/>
              </a:rPr>
              <a:t>Atmospheric Mercury Network Goals</a:t>
            </a:r>
            <a:endParaRPr lang="en-US" sz="2400" b="1" u="sng" dirty="0">
              <a:solidFill>
                <a:schemeClr val="bg2"/>
              </a:solidFill>
              <a:latin typeface="Palatino Linotype" pitchFamily="18" charset="0"/>
            </a:endParaRPr>
          </a:p>
        </p:txBody>
      </p:sp>
      <p:sp>
        <p:nvSpPr>
          <p:cNvPr id="124931" name="Text Box 3"/>
          <p:cNvSpPr txBox="1">
            <a:spLocks noChangeArrowheads="1"/>
          </p:cNvSpPr>
          <p:nvPr/>
        </p:nvSpPr>
        <p:spPr bwMode="auto">
          <a:xfrm>
            <a:off x="304800" y="2218658"/>
            <a:ext cx="4876800" cy="392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/>
            <a:r>
              <a:rPr lang="en-US" sz="2800" b="1" i="1" dirty="0" smtClean="0">
                <a:effectLst/>
              </a:rPr>
              <a:t>Goals:</a:t>
            </a:r>
            <a:br>
              <a:rPr lang="en-US" sz="2800" b="1" i="1" dirty="0" smtClean="0">
                <a:effectLst/>
              </a:rPr>
            </a:br>
            <a:endParaRPr lang="en-US" sz="2800" dirty="0">
              <a:effectLst/>
            </a:endParaRPr>
          </a:p>
          <a:p>
            <a:pPr marL="800100" lvl="1" indent="-342900" algn="l">
              <a:buFontTx/>
              <a:buChar char="•"/>
            </a:pPr>
            <a:r>
              <a:rPr lang="en-US" sz="2400" kern="0" dirty="0">
                <a:effectLst/>
              </a:rPr>
              <a:t>dry deposition estimates in weekly fashion alongside wet </a:t>
            </a:r>
            <a:r>
              <a:rPr lang="en-US" sz="2400" kern="0" dirty="0" smtClean="0">
                <a:effectLst/>
              </a:rPr>
              <a:t>deposition</a:t>
            </a:r>
          </a:p>
          <a:p>
            <a:pPr marL="800100" lvl="1" indent="-342900" algn="l">
              <a:buFontTx/>
              <a:buChar char="•"/>
            </a:pPr>
            <a:endParaRPr lang="en-US" sz="2400" dirty="0" smtClean="0">
              <a:effectLst/>
            </a:endParaRPr>
          </a:p>
          <a:p>
            <a:pPr marL="800100" lvl="1" indent="-342900" algn="l">
              <a:buFontTx/>
              <a:buChar char="•"/>
            </a:pPr>
            <a:r>
              <a:rPr lang="en-US" sz="2400" kern="0" dirty="0">
                <a:effectLst/>
              </a:rPr>
              <a:t>For use in model evaluation</a:t>
            </a:r>
            <a:br>
              <a:rPr lang="en-US" sz="2400" kern="0" dirty="0">
                <a:effectLst/>
              </a:rPr>
            </a:br>
            <a:endParaRPr lang="en-US" sz="2400" kern="0" dirty="0">
              <a:effectLst/>
            </a:endParaRPr>
          </a:p>
          <a:p>
            <a:pPr marL="800100" lvl="1" indent="-342900" algn="l">
              <a:buFontTx/>
              <a:buChar char="•"/>
            </a:pPr>
            <a:r>
              <a:rPr lang="en-US" sz="2400" kern="0" dirty="0">
                <a:effectLst/>
              </a:rPr>
              <a:t>Trends estimates</a:t>
            </a:r>
          </a:p>
          <a:p>
            <a:pPr lvl="1" algn="l" eaLnBrk="1" hangingPunct="1">
              <a:lnSpc>
                <a:spcPct val="90000"/>
              </a:lnSpc>
            </a:pPr>
            <a:endParaRPr lang="en-US" sz="2800" dirty="0">
              <a:effectLst/>
            </a:endParaRPr>
          </a:p>
        </p:txBody>
      </p:sp>
      <p:pic>
        <p:nvPicPr>
          <p:cNvPr id="124932" name="Picture 4" descr="DSCN08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524000"/>
            <a:ext cx="3314700" cy="4419600"/>
          </a:xfrm>
          <a:prstGeom prst="rect">
            <a:avLst/>
          </a:prstGeom>
          <a:noFill/>
        </p:spPr>
      </p:pic>
      <p:pic>
        <p:nvPicPr>
          <p:cNvPr id="124933" name="Picture 5" descr="Inle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4927600"/>
            <a:ext cx="1447800" cy="1930400"/>
          </a:xfrm>
          <a:prstGeom prst="rect">
            <a:avLst/>
          </a:prstGeom>
          <a:noFill/>
        </p:spPr>
      </p:pic>
      <p:pic>
        <p:nvPicPr>
          <p:cNvPr id="124934" name="Picture 6" descr="IMG_048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5200650"/>
            <a:ext cx="2209800" cy="1657350"/>
          </a:xfrm>
          <a:prstGeom prst="rect">
            <a:avLst/>
          </a:prstGeom>
          <a:noFill/>
        </p:spPr>
      </p:pic>
      <p:pic>
        <p:nvPicPr>
          <p:cNvPr id="7" name="Picture 1" descr="C:\Users\dgay\Documents\NADP\AMNet\Pictures\OK Field Site\DSC0206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4602" y="1008413"/>
            <a:ext cx="1833198" cy="1031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571500"/>
          </a:xfrm>
        </p:spPr>
        <p:txBody>
          <a:bodyPr/>
          <a:lstStyle/>
          <a:p>
            <a:r>
              <a:rPr lang="en-US" sz="3600" b="1" u="sng" dirty="0">
                <a:solidFill>
                  <a:schemeClr val="bg2"/>
                </a:solidFill>
                <a:latin typeface="Palatino Linotype" pitchFamily="18" charset="0"/>
              </a:rPr>
              <a:t>AMNet </a:t>
            </a:r>
            <a:r>
              <a:rPr lang="en-US" sz="3600" b="1" u="sng" dirty="0" smtClean="0">
                <a:solidFill>
                  <a:schemeClr val="bg2"/>
                </a:solidFill>
                <a:latin typeface="Palatino Linotype" pitchFamily="18" charset="0"/>
              </a:rPr>
              <a:t>Measurements</a:t>
            </a:r>
            <a:endParaRPr lang="en-US" sz="3600" b="1" u="sng" dirty="0">
              <a:solidFill>
                <a:schemeClr val="bg2"/>
              </a:solidFill>
              <a:latin typeface="Palatino Linotype" pitchFamily="18" charset="0"/>
            </a:endParaRP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5257800" cy="4295775"/>
          </a:xfrm>
        </p:spPr>
        <p:txBody>
          <a:bodyPr/>
          <a:lstStyle/>
          <a:p>
            <a:pPr>
              <a:spcAft>
                <a:spcPct val="20000"/>
              </a:spcAft>
              <a:buClrTx/>
              <a:buSzPct val="100000"/>
            </a:pPr>
            <a:r>
              <a:rPr lang="en-US" sz="2800" dirty="0" smtClean="0">
                <a:solidFill>
                  <a:schemeClr val="bg2"/>
                </a:solidFill>
                <a:latin typeface="Palatino Linotype" pitchFamily="18" charset="0"/>
              </a:rPr>
              <a:t>Mercury fractions</a:t>
            </a:r>
            <a:endParaRPr lang="en-US" sz="2800" dirty="0">
              <a:solidFill>
                <a:schemeClr val="bg2"/>
              </a:solidFill>
              <a:latin typeface="Palatino Linotype" pitchFamily="18" charset="0"/>
            </a:endParaRPr>
          </a:p>
          <a:p>
            <a:pPr lvl="1">
              <a:spcBef>
                <a:spcPct val="0"/>
              </a:spcBef>
              <a:spcAft>
                <a:spcPct val="20000"/>
              </a:spcAft>
              <a:buClrTx/>
              <a:buSzPct val="100000"/>
            </a:pP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>GEM    (hourly)</a:t>
            </a:r>
          </a:p>
          <a:p>
            <a:pPr lvl="1">
              <a:spcBef>
                <a:spcPct val="0"/>
              </a:spcBef>
              <a:spcAft>
                <a:spcPct val="20000"/>
              </a:spcAft>
              <a:buClrTx/>
              <a:buSzPct val="100000"/>
            </a:pP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>GOM   (2 hourly)</a:t>
            </a:r>
          </a:p>
          <a:p>
            <a:pPr lvl="1">
              <a:spcBef>
                <a:spcPct val="0"/>
              </a:spcBef>
              <a:spcAft>
                <a:spcPct val="20000"/>
              </a:spcAft>
              <a:buClrTx/>
              <a:buSzPct val="100000"/>
            </a:pP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>PBM</a:t>
            </a:r>
            <a:r>
              <a:rPr lang="en-US" sz="2000" baseline="-25000" dirty="0" smtClean="0">
                <a:solidFill>
                  <a:schemeClr val="bg2"/>
                </a:solidFill>
                <a:latin typeface="Palatino Linotype" pitchFamily="18" charset="0"/>
              </a:rPr>
              <a:t>2.5 </a:t>
            </a:r>
            <a:r>
              <a:rPr lang="en-US" sz="2000" dirty="0">
                <a:solidFill>
                  <a:schemeClr val="bg2"/>
                </a:solidFill>
                <a:latin typeface="Palatino Linotype" pitchFamily="18" charset="0"/>
              </a:rPr>
              <a:t>(2 </a:t>
            </a: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>hourly)</a:t>
            </a:r>
            <a:b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000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>
              <a:spcBef>
                <a:spcPct val="0"/>
              </a:spcBef>
              <a:spcAft>
                <a:spcPct val="20000"/>
              </a:spcAft>
              <a:buClrTx/>
              <a:buSzPct val="100000"/>
            </a:pPr>
            <a:r>
              <a:rPr lang="en-US" sz="2400" dirty="0" smtClean="0">
                <a:solidFill>
                  <a:schemeClr val="bg2"/>
                </a:solidFill>
                <a:latin typeface="Palatino Linotype" pitchFamily="18" charset="0"/>
              </a:rPr>
              <a:t>Tekran System </a:t>
            </a:r>
          </a:p>
          <a:p>
            <a:pPr lvl="1">
              <a:spcBef>
                <a:spcPct val="0"/>
              </a:spcBef>
              <a:spcAft>
                <a:spcPct val="20000"/>
              </a:spcAft>
              <a:buClrTx/>
              <a:buSzPct val="100000"/>
            </a:pP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>2537, 1130, 1135</a:t>
            </a:r>
            <a:endParaRPr lang="en-US" sz="2000" baseline="-25000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 lvl="1">
              <a:spcBef>
                <a:spcPct val="0"/>
              </a:spcBef>
              <a:spcAft>
                <a:spcPct val="20000"/>
              </a:spcAft>
              <a:buClrTx/>
              <a:buSzPct val="100000"/>
            </a:pPr>
            <a:endParaRPr lang="en-US" sz="2000" baseline="-25000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>
              <a:spcAft>
                <a:spcPct val="20000"/>
              </a:spcAft>
              <a:buClrTx/>
              <a:buSzPct val="100000"/>
            </a:pPr>
            <a:r>
              <a:rPr lang="en-US" sz="2800" dirty="0" smtClean="0">
                <a:solidFill>
                  <a:schemeClr val="bg2"/>
                </a:solidFill>
                <a:latin typeface="Palatino Linotype" pitchFamily="18" charset="0"/>
              </a:rPr>
              <a:t>With wet </a:t>
            </a:r>
            <a:r>
              <a:rPr lang="en-US" sz="2800" dirty="0">
                <a:solidFill>
                  <a:schemeClr val="bg2"/>
                </a:solidFill>
                <a:latin typeface="Palatino Linotype" pitchFamily="18" charset="0"/>
              </a:rPr>
              <a:t>deposition </a:t>
            </a:r>
            <a:r>
              <a:rPr lang="en-US" sz="2800" dirty="0" smtClean="0">
                <a:solidFill>
                  <a:schemeClr val="bg2"/>
                </a:solidFill>
                <a:latin typeface="Palatino Linotype" pitchFamily="18" charset="0"/>
              </a:rPr>
              <a:t>flux</a:t>
            </a:r>
          </a:p>
          <a:p>
            <a:pPr lvl="1">
              <a:spcAft>
                <a:spcPct val="20000"/>
              </a:spcAft>
              <a:buClrTx/>
              <a:buSzPct val="100000"/>
            </a:pPr>
            <a:r>
              <a:rPr lang="en-US" sz="2000" dirty="0">
                <a:solidFill>
                  <a:schemeClr val="bg2"/>
                </a:solidFill>
                <a:latin typeface="Palatino Linotype" pitchFamily="18" charset="0"/>
              </a:rPr>
              <a:t>Mercury Deposition Network </a:t>
            </a:r>
          </a:p>
          <a:p>
            <a:pPr lvl="1">
              <a:spcBef>
                <a:spcPct val="0"/>
              </a:spcBef>
              <a:spcAft>
                <a:spcPct val="20000"/>
              </a:spcAft>
              <a:buClrTx/>
              <a:buSzPct val="100000"/>
            </a:pPr>
            <a:endParaRPr lang="en-US" sz="2000" dirty="0">
              <a:solidFill>
                <a:schemeClr val="bg2"/>
              </a:solidFill>
              <a:latin typeface="Palatino Linotype" pitchFamily="18" charset="0"/>
            </a:endParaRPr>
          </a:p>
          <a:p>
            <a:pPr>
              <a:spcAft>
                <a:spcPct val="20000"/>
              </a:spcAft>
              <a:buClrTx/>
              <a:buSzPct val="100000"/>
            </a:pPr>
            <a:r>
              <a:rPr lang="en-US" sz="2800" dirty="0" smtClean="0">
                <a:solidFill>
                  <a:schemeClr val="bg2"/>
                </a:solidFill>
                <a:latin typeface="Palatino Linotype" pitchFamily="18" charset="0"/>
              </a:rPr>
              <a:t>Land </a:t>
            </a:r>
            <a:r>
              <a:rPr lang="en-US" sz="2800" dirty="0">
                <a:solidFill>
                  <a:schemeClr val="bg2"/>
                </a:solidFill>
                <a:latin typeface="Palatino Linotype" pitchFamily="18" charset="0"/>
              </a:rPr>
              <a:t>cover variables </a:t>
            </a:r>
          </a:p>
          <a:p>
            <a:pPr lvl="1">
              <a:spcAft>
                <a:spcPct val="20000"/>
              </a:spcAft>
              <a:buClrTx/>
              <a:buSzPct val="100000"/>
            </a:pPr>
            <a:r>
              <a:rPr lang="en-US" sz="2000" dirty="0">
                <a:solidFill>
                  <a:schemeClr val="bg2"/>
                </a:solidFill>
                <a:latin typeface="Palatino Linotype" pitchFamily="18" charset="0"/>
              </a:rPr>
              <a:t>f</a:t>
            </a: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>or estimates </a:t>
            </a:r>
            <a:r>
              <a:rPr lang="en-US" sz="2000" dirty="0">
                <a:solidFill>
                  <a:schemeClr val="bg2"/>
                </a:solidFill>
                <a:latin typeface="Palatino Linotype" pitchFamily="18" charset="0"/>
              </a:rPr>
              <a:t>of dry deposition flux</a:t>
            </a:r>
          </a:p>
          <a:p>
            <a:pPr lvl="1">
              <a:spcAft>
                <a:spcPct val="20000"/>
              </a:spcAft>
              <a:buClrTx/>
              <a:buSzPct val="100000"/>
            </a:pPr>
            <a:endParaRPr lang="en-US" sz="2000" dirty="0">
              <a:solidFill>
                <a:schemeClr val="bg2"/>
              </a:solidFill>
              <a:latin typeface="Palatino Linotype" pitchFamily="18" charset="0"/>
            </a:endParaRPr>
          </a:p>
        </p:txBody>
      </p:sp>
      <p:sp>
        <p:nvSpPr>
          <p:cNvPr id="129032" name="Line 8"/>
          <p:cNvSpPr>
            <a:spLocks noChangeShapeType="1"/>
          </p:cNvSpPr>
          <p:nvPr/>
        </p:nvSpPr>
        <p:spPr bwMode="auto">
          <a:xfrm flipV="1">
            <a:off x="7924800" y="4648200"/>
            <a:ext cx="152400" cy="12192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29033" name="Picture 9" descr="DCP_1195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410200" y="1219200"/>
            <a:ext cx="3640138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1" r="-299" b="-1999"/>
          <a:stretch/>
        </p:blipFill>
        <p:spPr bwMode="auto">
          <a:xfrm>
            <a:off x="333375" y="838200"/>
            <a:ext cx="8353425" cy="6137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838200" y="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3600" kern="0" smtClean="0">
                <a:solidFill>
                  <a:schemeClr val="accent2">
                    <a:lumMod val="10000"/>
                  </a:schemeClr>
                </a:solidFill>
                <a:effectLst/>
              </a:rPr>
              <a:t>NADP’s Mercury Networks</a:t>
            </a:r>
            <a:endParaRPr lang="en-US" sz="3600" kern="0" dirty="0" smtClean="0">
              <a:solidFill>
                <a:schemeClr val="accent2">
                  <a:lumMod val="10000"/>
                </a:schemeClr>
              </a:solidFill>
              <a:effectLst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953000" y="6461125"/>
            <a:ext cx="4195379" cy="40011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Palatino Linotype" pitchFamily="18" charset="0"/>
              </a:rPr>
              <a:t>http://</a:t>
            </a:r>
            <a:r>
              <a:rPr lang="en-US" sz="2000" dirty="0" smtClean="0">
                <a:solidFill>
                  <a:srgbClr val="000000"/>
                </a:solidFill>
                <a:latin typeface="Palatino Linotype" pitchFamily="18" charset="0"/>
              </a:rPr>
              <a:t>nadp.isws.illinois.edu/MDN/</a:t>
            </a:r>
            <a:endParaRPr lang="en-US" sz="2800" dirty="0">
              <a:solidFill>
                <a:srgbClr val="000000"/>
              </a:solidFill>
              <a:latin typeface="Gill Sans MT" pitchFamily="34" charset="0"/>
            </a:endParaRPr>
          </a:p>
        </p:txBody>
      </p:sp>
      <p:sp>
        <p:nvSpPr>
          <p:cNvPr id="11" name="5-Point Star 10"/>
          <p:cNvSpPr>
            <a:spLocks noChangeAspect="1"/>
          </p:cNvSpPr>
          <p:nvPr/>
        </p:nvSpPr>
        <p:spPr>
          <a:xfrm>
            <a:off x="4594225" y="2702625"/>
            <a:ext cx="130586" cy="130586"/>
          </a:xfrm>
          <a:prstGeom prst="star5">
            <a:avLst/>
          </a:prstGeom>
          <a:solidFill>
            <a:srgbClr val="FF0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rgbClr val="EAEA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250375" y="5029200"/>
            <a:ext cx="1752600" cy="1752600"/>
          </a:xfrm>
          <a:prstGeom prst="ellipse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5111420" y="6461125"/>
            <a:ext cx="4006850" cy="39687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dirty="0">
                <a:effectLst/>
              </a:rPr>
              <a:t>http://nadp.isws.illinois.edu/amn/</a:t>
            </a:r>
            <a:endParaRPr lang="en-US" sz="2800" dirty="0">
              <a:effectLst/>
              <a:latin typeface="Gill Sans MT" pitchFamily="34" charset="0"/>
            </a:endParaRPr>
          </a:p>
        </p:txBody>
      </p:sp>
      <p:sp>
        <p:nvSpPr>
          <p:cNvPr id="23" name="5-Point Star 22"/>
          <p:cNvSpPr>
            <a:spLocks noChangeAspect="1"/>
          </p:cNvSpPr>
          <p:nvPr/>
        </p:nvSpPr>
        <p:spPr>
          <a:xfrm>
            <a:off x="4594225" y="2702625"/>
            <a:ext cx="130586" cy="130586"/>
          </a:xfrm>
          <a:prstGeom prst="star5">
            <a:avLst/>
          </a:prstGeom>
          <a:solidFill>
            <a:srgbClr val="FF0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953000" y="2590800"/>
            <a:ext cx="717880" cy="782605"/>
          </a:xfrm>
          <a:prstGeom prst="ellipse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>
            <a:spLocks noChangeAspect="1"/>
          </p:cNvSpPr>
          <p:nvPr/>
        </p:nvSpPr>
        <p:spPr>
          <a:xfrm>
            <a:off x="5279614" y="3026269"/>
            <a:ext cx="130587" cy="130587"/>
          </a:xfrm>
          <a:prstGeom prst="star5">
            <a:avLst/>
          </a:prstGeom>
          <a:solidFill>
            <a:srgbClr val="FF0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>
            <a:spLocks noChangeAspect="1"/>
          </p:cNvSpPr>
          <p:nvPr/>
        </p:nvSpPr>
        <p:spPr>
          <a:xfrm>
            <a:off x="6575013" y="1981200"/>
            <a:ext cx="130587" cy="130587"/>
          </a:xfrm>
          <a:prstGeom prst="star5">
            <a:avLst/>
          </a:prstGeom>
          <a:solidFill>
            <a:srgbClr val="FF0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281366" y="1655190"/>
            <a:ext cx="717880" cy="782605"/>
          </a:xfrm>
          <a:prstGeom prst="ellipse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71569" y="225188"/>
            <a:ext cx="717880" cy="782605"/>
          </a:xfrm>
          <a:prstGeom prst="ellipse">
            <a:avLst/>
          </a:prstGeom>
          <a:noFill/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>
            <a:spLocks noChangeAspect="1"/>
          </p:cNvSpPr>
          <p:nvPr/>
        </p:nvSpPr>
        <p:spPr>
          <a:xfrm>
            <a:off x="565215" y="466401"/>
            <a:ext cx="130587" cy="130587"/>
          </a:xfrm>
          <a:prstGeom prst="star5">
            <a:avLst/>
          </a:prstGeom>
          <a:solidFill>
            <a:srgbClr val="FF0000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18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kern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Operating AMNet Sites</a:t>
            </a:r>
            <a:endParaRPr lang="en-US" kern="0" dirty="0">
              <a:solidFill>
                <a:schemeClr val="bg2"/>
              </a:solidFill>
              <a:effectLst/>
              <a:latin typeface="Palatino Linotype" pitchFamily="18" charset="0"/>
            </a:endParaRPr>
          </a:p>
        </p:txBody>
      </p:sp>
      <p:pic>
        <p:nvPicPr>
          <p:cNvPr id="5" name="Picture 6" descr="Bronx NY Tekr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551" y="457200"/>
            <a:ext cx="8534400" cy="6400800"/>
          </a:xfrm>
          <a:prstGeom prst="rect">
            <a:avLst/>
          </a:prstGeom>
          <a:noFill/>
        </p:spPr>
      </p:pic>
      <p:pic>
        <p:nvPicPr>
          <p:cNvPr id="6" name="Picture 9" descr="Ohio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59" y="1193006"/>
            <a:ext cx="9150350" cy="4929188"/>
          </a:xfrm>
          <a:prstGeom prst="rect">
            <a:avLst/>
          </a:prstGeom>
          <a:noFill/>
        </p:spPr>
      </p:pic>
      <p:pic>
        <p:nvPicPr>
          <p:cNvPr id="7" name="Picture 10" descr="Cherokee Ancillary to Eas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7840" y="748506"/>
            <a:ext cx="7756525" cy="5818188"/>
          </a:xfrm>
          <a:prstGeom prst="rect">
            <a:avLst/>
          </a:prstGeom>
          <a:noFill/>
        </p:spPr>
      </p:pic>
      <p:pic>
        <p:nvPicPr>
          <p:cNvPr id="8" name="Picture 7" descr="Frostburg MD Foggy Tekra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667" y="891381"/>
            <a:ext cx="7375525" cy="5532438"/>
          </a:xfrm>
          <a:prstGeom prst="rect">
            <a:avLst/>
          </a:prstGeom>
          <a:noFill/>
        </p:spPr>
      </p:pic>
      <p:pic>
        <p:nvPicPr>
          <p:cNvPr id="9" name="Picture 5" descr="Beltsville MD to Eas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4951" y="423069"/>
            <a:ext cx="8001000" cy="6000750"/>
          </a:xfrm>
          <a:prstGeom prst="rect">
            <a:avLst/>
          </a:prstGeom>
          <a:noFill/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609600" y="2282825"/>
            <a:ext cx="9753600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C:\Users\dgay\Documents\NADP\AMNet\Pictures\Keji\Keji sit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364" y="999740"/>
            <a:ext cx="7383442" cy="553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dgay\Documents\NADP\AMNet\Pictures\Hawaii\IMG_2049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676" y="1293019"/>
            <a:ext cx="6305550" cy="472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484312" y="891381"/>
            <a:ext cx="8371639" cy="5189610"/>
            <a:chOff x="315161" y="1615325"/>
            <a:chExt cx="8371639" cy="5189610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161" y="1615325"/>
              <a:ext cx="8356438" cy="5189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3865" y="5168639"/>
              <a:ext cx="2572935" cy="15978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5136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22" name="Picture 6" descr="http://www.sensenetworks.com/wp-content/uploads/2012/05/grey-abstract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64000" y="3047999"/>
            <a:ext cx="5079999" cy="380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u="sng" dirty="0" smtClean="0">
                <a:solidFill>
                  <a:schemeClr val="bg2"/>
                </a:solidFill>
              </a:rPr>
              <a:t>Data Availability</a:t>
            </a:r>
            <a:endParaRPr lang="en-US" u="sng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305800" cy="4114800"/>
          </a:xfrm>
        </p:spPr>
        <p:txBody>
          <a:bodyPr/>
          <a:lstStyle/>
          <a:p>
            <a:pPr>
              <a:buClrTx/>
            </a:pPr>
            <a:r>
              <a:rPr lang="en-US" sz="2800" dirty="0" smtClean="0">
                <a:solidFill>
                  <a:schemeClr val="bg2"/>
                </a:solidFill>
              </a:rPr>
              <a:t>98 site years of data available</a:t>
            </a:r>
          </a:p>
          <a:p>
            <a:pPr lvl="1">
              <a:buClrTx/>
            </a:pPr>
            <a:r>
              <a:rPr lang="en-US" sz="2400" dirty="0" smtClean="0">
                <a:solidFill>
                  <a:schemeClr val="bg2"/>
                </a:solidFill>
              </a:rPr>
              <a:t>Only validated data available</a:t>
            </a:r>
          </a:p>
          <a:p>
            <a:pPr lvl="1">
              <a:buClrTx/>
            </a:pPr>
            <a:r>
              <a:rPr lang="en-US" sz="2400" dirty="0" smtClean="0">
                <a:solidFill>
                  <a:schemeClr val="bg2"/>
                </a:solidFill>
              </a:rPr>
              <a:t>averaged to hourly GEM, 2-hourly GOM &amp; PBM</a:t>
            </a:r>
            <a:r>
              <a:rPr lang="en-US" sz="2400" baseline="-25000" dirty="0" smtClean="0">
                <a:solidFill>
                  <a:schemeClr val="bg2"/>
                </a:solidFill>
              </a:rPr>
              <a:t>2.5</a:t>
            </a:r>
            <a:br>
              <a:rPr lang="en-US" sz="2400" baseline="-25000" dirty="0" smtClean="0">
                <a:solidFill>
                  <a:schemeClr val="bg2"/>
                </a:solidFill>
              </a:rPr>
            </a:br>
            <a:endParaRPr lang="en-US" sz="2400" baseline="-25000" dirty="0" smtClean="0">
              <a:solidFill>
                <a:schemeClr val="bg2"/>
              </a:solidFill>
            </a:endParaRPr>
          </a:p>
          <a:p>
            <a:pPr>
              <a:buClrTx/>
            </a:pPr>
            <a:r>
              <a:rPr lang="en-US" sz="2800" dirty="0" smtClean="0">
                <a:solidFill>
                  <a:schemeClr val="bg2"/>
                </a:solidFill>
              </a:rPr>
              <a:t>Through December 2013, </a:t>
            </a:r>
          </a:p>
          <a:p>
            <a:pPr lvl="1">
              <a:buClrTx/>
            </a:pPr>
            <a:r>
              <a:rPr lang="en-US" sz="2400" dirty="0" smtClean="0">
                <a:solidFill>
                  <a:schemeClr val="bg2"/>
                </a:solidFill>
              </a:rPr>
              <a:t>291,000 valid observations</a:t>
            </a:r>
          </a:p>
          <a:p>
            <a:pPr lvl="1">
              <a:buClrTx/>
            </a:pPr>
            <a:r>
              <a:rPr lang="en-US" sz="2400" dirty="0" smtClean="0">
                <a:solidFill>
                  <a:schemeClr val="bg2"/>
                </a:solidFill>
              </a:rPr>
              <a:t>of GEM, of GOM, and of PBM</a:t>
            </a:r>
            <a:r>
              <a:rPr lang="en-US" sz="2400" baseline="-25000" dirty="0" smtClean="0">
                <a:solidFill>
                  <a:schemeClr val="bg2"/>
                </a:solidFill>
              </a:rPr>
              <a:t>2.5</a:t>
            </a:r>
          </a:p>
          <a:p>
            <a:pPr lvl="1">
              <a:buClrTx/>
            </a:pPr>
            <a:r>
              <a:rPr lang="en-US" sz="2400" dirty="0" smtClean="0">
                <a:solidFill>
                  <a:schemeClr val="bg2"/>
                </a:solidFill>
              </a:rPr>
              <a:t>2009 – current, ongoing</a:t>
            </a:r>
            <a:br>
              <a:rPr lang="en-US" sz="2400" dirty="0" smtClean="0">
                <a:solidFill>
                  <a:schemeClr val="bg2"/>
                </a:solidFill>
              </a:rPr>
            </a:br>
            <a:endParaRPr lang="en-US" sz="2400" dirty="0" smtClean="0">
              <a:solidFill>
                <a:schemeClr val="bg2"/>
              </a:solidFill>
            </a:endParaRPr>
          </a:p>
          <a:p>
            <a:pPr>
              <a:buClrTx/>
            </a:pPr>
            <a:r>
              <a:rPr lang="en-US" sz="2800" dirty="0" smtClean="0">
                <a:solidFill>
                  <a:schemeClr val="bg2"/>
                </a:solidFill>
              </a:rPr>
              <a:t>Available: </a:t>
            </a:r>
            <a:r>
              <a:rPr lang="en-US" sz="2800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http://nadp.isws.illinois.edu</a:t>
            </a:r>
            <a:endParaRPr lang="en-US" sz="4000" dirty="0"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ClrTx/>
            </a:pPr>
            <a:endParaRPr lang="en-US" sz="2800" dirty="0">
              <a:solidFill>
                <a:schemeClr val="bg2"/>
              </a:solidFill>
            </a:endParaRPr>
          </a:p>
          <a:p>
            <a:pPr lvl="1">
              <a:buClrTx/>
            </a:pPr>
            <a:endParaRPr lang="en-US" sz="2400" dirty="0" smtClean="0">
              <a:solidFill>
                <a:schemeClr val="bg2"/>
              </a:solidFill>
            </a:endParaRPr>
          </a:p>
          <a:p>
            <a:pPr>
              <a:buClrTx/>
            </a:pPr>
            <a:endParaRPr lang="en-US" sz="28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14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sz="3200" b="1" u="sng" dirty="0" smtClean="0">
                <a:solidFill>
                  <a:schemeClr val="bg2"/>
                </a:solidFill>
                <a:latin typeface="Palatino Linotype" pitchFamily="18" charset="0"/>
              </a:rPr>
              <a:t>AMNet Quality Assurance Overview</a:t>
            </a:r>
            <a:r>
              <a:rPr lang="en-US" sz="3200" b="1" dirty="0">
                <a:solidFill>
                  <a:schemeClr val="bg2"/>
                </a:solidFill>
                <a:latin typeface="Palatino Linotype" pitchFamily="18" charset="0"/>
              </a:rPr>
              <a:t/>
            </a:r>
            <a:br>
              <a:rPr lang="en-US" sz="3200" b="1" dirty="0">
                <a:solidFill>
                  <a:schemeClr val="bg2"/>
                </a:solidFill>
                <a:latin typeface="Palatino Linotype" pitchFamily="18" charset="0"/>
              </a:rPr>
            </a:br>
            <a:r>
              <a:rPr lang="en-US" sz="3200" b="1" dirty="0" smtClean="0">
                <a:solidFill>
                  <a:schemeClr val="bg2"/>
                </a:solidFill>
                <a:latin typeface="Palatino Linotype" pitchFamily="18" charset="0"/>
              </a:rPr>
              <a:t/>
            </a:r>
            <a:br>
              <a:rPr lang="en-US" sz="3200" b="1" dirty="0" smtClean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400" b="1" dirty="0">
              <a:solidFill>
                <a:schemeClr val="bg2"/>
              </a:solidFill>
              <a:latin typeface="Palatino Linotype" pitchFamily="18" charset="0"/>
            </a:endParaRP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7772400" cy="41148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ClrTx/>
            </a:pPr>
            <a:r>
              <a:rPr lang="en-US" sz="2400" b="1" dirty="0">
                <a:solidFill>
                  <a:schemeClr val="bg2"/>
                </a:solidFill>
                <a:latin typeface="Palatino Linotype" pitchFamily="18" charset="0"/>
              </a:rPr>
              <a:t>Field Operations </a:t>
            </a:r>
            <a:r>
              <a:rPr lang="en-US" sz="2400" b="1" dirty="0" smtClean="0">
                <a:solidFill>
                  <a:schemeClr val="bg2"/>
                </a:solidFill>
                <a:latin typeface="Palatino Linotype" pitchFamily="18" charset="0"/>
              </a:rPr>
              <a:t>SOP</a:t>
            </a:r>
          </a:p>
          <a:p>
            <a:pPr marL="1009650" lvl="1" indent="-609600">
              <a:lnSpc>
                <a:spcPct val="90000"/>
              </a:lnSpc>
              <a:buClrTx/>
            </a:pPr>
            <a:r>
              <a:rPr lang="en-US" sz="2000" b="1" dirty="0" smtClean="0">
                <a:solidFill>
                  <a:schemeClr val="bg2"/>
                </a:solidFill>
                <a:latin typeface="Palatino Linotype" pitchFamily="18" charset="0"/>
              </a:rPr>
              <a:t>operation, reporting, etc.</a:t>
            </a:r>
          </a:p>
          <a:p>
            <a:pPr marL="1009650" lvl="1" indent="-609600">
              <a:lnSpc>
                <a:spcPct val="90000"/>
              </a:lnSpc>
              <a:buClrTx/>
            </a:pPr>
            <a:r>
              <a:rPr lang="en-US" sz="2000" b="1" dirty="0" smtClean="0">
                <a:solidFill>
                  <a:schemeClr val="bg2"/>
                </a:solidFill>
                <a:latin typeface="Palatino Linotype" pitchFamily="18" charset="0"/>
              </a:rPr>
              <a:t>weekly/monthly/quarterly maintenance</a:t>
            </a:r>
            <a:r>
              <a:rPr lang="en-US" sz="2000" b="1" dirty="0">
                <a:solidFill>
                  <a:schemeClr val="bg2"/>
                </a:solidFill>
                <a:latin typeface="Palatino Linotype" pitchFamily="18" charset="0"/>
              </a:rPr>
              <a:t/>
            </a:r>
            <a:br>
              <a:rPr lang="en-US" sz="2000" b="1" dirty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000" b="1" dirty="0">
              <a:solidFill>
                <a:schemeClr val="bg2"/>
              </a:solidFill>
              <a:latin typeface="Palatino Linotype" pitchFamily="18" charset="0"/>
            </a:endParaRPr>
          </a:p>
          <a:p>
            <a:pPr marL="609600" indent="-609600">
              <a:lnSpc>
                <a:spcPct val="90000"/>
              </a:lnSpc>
              <a:buClrTx/>
            </a:pPr>
            <a:r>
              <a:rPr lang="en-US" sz="2400" b="1" dirty="0">
                <a:solidFill>
                  <a:schemeClr val="bg2"/>
                </a:solidFill>
                <a:latin typeface="Palatino Linotype" pitchFamily="18" charset="0"/>
              </a:rPr>
              <a:t>Data Management SOP </a:t>
            </a:r>
            <a:br>
              <a:rPr lang="en-US" sz="2400" b="1" dirty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400" b="1" dirty="0">
              <a:solidFill>
                <a:schemeClr val="bg2"/>
              </a:solidFill>
              <a:latin typeface="Palatino Linotype" pitchFamily="18" charset="0"/>
            </a:endParaRPr>
          </a:p>
          <a:p>
            <a:pPr marL="609600" indent="-609600">
              <a:lnSpc>
                <a:spcPct val="90000"/>
              </a:lnSpc>
              <a:buClrTx/>
            </a:pPr>
            <a:r>
              <a:rPr lang="en-US" sz="2400" b="1" dirty="0">
                <a:solidFill>
                  <a:schemeClr val="bg2"/>
                </a:solidFill>
                <a:latin typeface="Palatino Linotype" pitchFamily="18" charset="0"/>
              </a:rPr>
              <a:t>Site Survey SOP </a:t>
            </a:r>
          </a:p>
          <a:p>
            <a:pPr marL="1009650" lvl="1" indent="-609600">
              <a:lnSpc>
                <a:spcPct val="90000"/>
              </a:lnSpc>
              <a:buClrTx/>
            </a:pPr>
            <a:r>
              <a:rPr lang="en-US" sz="2000" b="1" dirty="0" smtClean="0">
                <a:solidFill>
                  <a:schemeClr val="bg2"/>
                </a:solidFill>
                <a:latin typeface="Palatino Linotype" pitchFamily="18" charset="0"/>
              </a:rPr>
              <a:t>siting criteria </a:t>
            </a:r>
            <a:r>
              <a:rPr lang="en-US" sz="2000" b="1" dirty="0">
                <a:solidFill>
                  <a:schemeClr val="bg2"/>
                </a:solidFill>
                <a:latin typeface="Palatino Linotype" pitchFamily="18" charset="0"/>
              </a:rPr>
              <a:t/>
            </a:r>
            <a:br>
              <a:rPr lang="en-US" sz="2000" b="1" dirty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000" b="1" dirty="0">
              <a:solidFill>
                <a:schemeClr val="bg2"/>
              </a:solidFill>
              <a:latin typeface="Palatino Linotype" pitchFamily="18" charset="0"/>
            </a:endParaRPr>
          </a:p>
          <a:p>
            <a:pPr marL="609600" indent="-609600">
              <a:lnSpc>
                <a:spcPct val="90000"/>
              </a:lnSpc>
              <a:buClrTx/>
            </a:pPr>
            <a:r>
              <a:rPr lang="en-US" sz="2400" b="1" dirty="0">
                <a:solidFill>
                  <a:schemeClr val="bg2"/>
                </a:solidFill>
                <a:latin typeface="Palatino Linotype" pitchFamily="18" charset="0"/>
              </a:rPr>
              <a:t>Quality Assurance </a:t>
            </a:r>
            <a:r>
              <a:rPr lang="en-US" sz="2400" b="1" dirty="0" smtClean="0">
                <a:solidFill>
                  <a:schemeClr val="bg2"/>
                </a:solidFill>
                <a:latin typeface="Palatino Linotype" pitchFamily="18" charset="0"/>
              </a:rPr>
              <a:t>Plan</a:t>
            </a:r>
            <a:br>
              <a:rPr lang="en-US" sz="2400" b="1" dirty="0" smtClean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400" b="1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 marL="609600" indent="-609600">
              <a:lnSpc>
                <a:spcPct val="90000"/>
              </a:lnSpc>
              <a:buClrTx/>
            </a:pPr>
            <a:r>
              <a:rPr lang="en-US" sz="2400" b="1" dirty="0" smtClean="0">
                <a:solidFill>
                  <a:schemeClr val="bg2"/>
                </a:solidFill>
                <a:latin typeface="Palatino Linotype" pitchFamily="18" charset="0"/>
              </a:rPr>
              <a:t>Site pictures, information </a:t>
            </a:r>
            <a:br>
              <a:rPr lang="en-US" sz="2400" b="1" dirty="0" smtClean="0">
                <a:solidFill>
                  <a:schemeClr val="bg2"/>
                </a:solidFill>
                <a:latin typeface="Palatino Linotype" pitchFamily="18" charset="0"/>
              </a:rPr>
            </a:br>
            <a:r>
              <a:rPr lang="en-US" sz="2400" b="1" dirty="0" smtClean="0">
                <a:solidFill>
                  <a:schemeClr val="bg2"/>
                </a:solidFill>
                <a:latin typeface="Palatino Linotype" pitchFamily="18" charset="0"/>
              </a:rPr>
              <a:t/>
            </a:r>
            <a:br>
              <a:rPr lang="en-US" sz="2400" b="1" dirty="0" smtClean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400" b="1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 marL="0" indent="0">
              <a:lnSpc>
                <a:spcPct val="90000"/>
              </a:lnSpc>
              <a:buClrTx/>
              <a:buNone/>
            </a:pPr>
            <a:r>
              <a:rPr lang="en-US" sz="2000" b="1" i="1" dirty="0" smtClean="0">
                <a:solidFill>
                  <a:schemeClr val="bg2"/>
                </a:solidFill>
                <a:latin typeface="Palatino Linotype" pitchFamily="18" charset="0"/>
              </a:rPr>
              <a:t>    Available </a:t>
            </a:r>
            <a:r>
              <a:rPr lang="en-US" sz="2000" b="1" i="1" dirty="0">
                <a:solidFill>
                  <a:schemeClr val="bg2"/>
                </a:solidFill>
                <a:latin typeface="Palatino Linotype" pitchFamily="18" charset="0"/>
              </a:rPr>
              <a:t>on the NADP Webpage</a:t>
            </a:r>
            <a:r>
              <a:rPr lang="en-US" sz="2000" b="1" dirty="0" smtClean="0">
                <a:solidFill>
                  <a:schemeClr val="bg2"/>
                </a:solidFill>
                <a:latin typeface="Palatino Linotype" pitchFamily="18" charset="0"/>
              </a:rPr>
              <a:t/>
            </a:r>
            <a:br>
              <a:rPr lang="en-US" sz="2000" b="1" dirty="0" smtClean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000" b="1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 marL="0" indent="0">
              <a:lnSpc>
                <a:spcPct val="90000"/>
              </a:lnSpc>
              <a:buClrTx/>
              <a:buNone/>
            </a:pPr>
            <a:endParaRPr lang="en-US" sz="2400" b="1" dirty="0">
              <a:solidFill>
                <a:schemeClr val="bg2"/>
              </a:solidFill>
              <a:latin typeface="Palatino Linotype" pitchFamily="18" charset="0"/>
            </a:endParaRPr>
          </a:p>
        </p:txBody>
      </p:sp>
      <p:pic>
        <p:nvPicPr>
          <p:cNvPr id="159748" name="Picture 4" descr="documen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395168"/>
            <a:ext cx="3733800" cy="2462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u="sng" dirty="0" smtClean="0">
                <a:solidFill>
                  <a:schemeClr val="bg2"/>
                </a:solidFill>
                <a:latin typeface="Palatino Linotype" pitchFamily="18" charset="0"/>
              </a:rPr>
              <a:t>Automated Quality Assurance</a:t>
            </a:r>
            <a:endParaRPr lang="en-US" u="sng" dirty="0">
              <a:solidFill>
                <a:schemeClr val="bg2"/>
              </a:solidFill>
              <a:latin typeface="Palatino Linotype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5262807"/>
              </p:ext>
            </p:extLst>
          </p:nvPr>
        </p:nvGraphicFramePr>
        <p:xfrm>
          <a:off x="457200" y="32004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199" y="1828800"/>
            <a:ext cx="807720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itchFamily="34" charset="0"/>
              <a:buChar char="•"/>
            </a:pPr>
            <a:r>
              <a:rPr lang="en-US" sz="2000" dirty="0" smtClean="0">
                <a:effectLst/>
              </a:rPr>
              <a:t>Upon import of raw data, flags are assigned to each observation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US" sz="2000" dirty="0" smtClean="0">
              <a:effectLst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000" dirty="0" smtClean="0">
                <a:effectLst/>
              </a:rPr>
              <a:t>AMNet currently utilizes 51 Quality Assurance flags, most are automated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US" sz="2000" dirty="0" smtClean="0">
              <a:effectLst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dirty="0" smtClean="0">
                <a:effectLst/>
              </a:rPr>
              <a:t>	23 are warning flags which leave the data valid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dirty="0" smtClean="0">
                <a:effectLst/>
              </a:rPr>
              <a:t>	26 are control flags which invalidate the data</a:t>
            </a:r>
          </a:p>
          <a:p>
            <a:pPr marL="800100" lvl="1" indent="-342900" algn="l">
              <a:buFont typeface="Arial" pitchFamily="34" charset="0"/>
              <a:buChar char="•"/>
            </a:pPr>
            <a:endParaRPr lang="en-US" sz="2000" dirty="0" smtClean="0">
              <a:effectLst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000" dirty="0" smtClean="0">
                <a:effectLst/>
              </a:rPr>
              <a:t>Then manual review, with final flag assignment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US" sz="2000" dirty="0" smtClean="0">
              <a:effectLst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000" dirty="0" smtClean="0">
                <a:effectLst/>
              </a:rPr>
              <a:t>QA system available for GMOS</a:t>
            </a:r>
          </a:p>
        </p:txBody>
      </p:sp>
    </p:spTree>
    <p:extLst>
      <p:ext uri="{BB962C8B-B14F-4D97-AF65-F5344CB8AC3E}">
        <p14:creationId xmlns:p14="http://schemas.microsoft.com/office/powerpoint/2010/main" val="381659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772400" cy="1143000"/>
          </a:xfrm>
        </p:spPr>
        <p:txBody>
          <a:bodyPr/>
          <a:lstStyle/>
          <a:p>
            <a:pPr algn="r"/>
            <a:r>
              <a:rPr lang="en-US" sz="3600" u="sng" dirty="0" smtClean="0">
                <a:solidFill>
                  <a:schemeClr val="bg2"/>
                </a:solidFill>
              </a:rPr>
              <a:t>Examples of</a:t>
            </a:r>
            <a:br>
              <a:rPr lang="en-US" sz="3600" u="sng" dirty="0" smtClean="0">
                <a:solidFill>
                  <a:schemeClr val="bg2"/>
                </a:solidFill>
              </a:rPr>
            </a:br>
            <a:r>
              <a:rPr lang="en-US" sz="3600" u="sng" dirty="0" smtClean="0">
                <a:solidFill>
                  <a:schemeClr val="bg2"/>
                </a:solidFill>
              </a:rPr>
              <a:t>QA Flags</a:t>
            </a:r>
            <a:endParaRPr lang="en-US" sz="3600" u="sng" dirty="0">
              <a:solidFill>
                <a:schemeClr val="bg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6200"/>
            <a:ext cx="5486400" cy="6686697"/>
          </a:xfrm>
          <a:prstGeom prst="rect">
            <a:avLst/>
          </a:prstGeom>
          <a:solidFill>
            <a:schemeClr val="tx2"/>
          </a:solidFill>
        </p:spPr>
      </p:pic>
    </p:spTree>
    <p:extLst>
      <p:ext uri="{BB962C8B-B14F-4D97-AF65-F5344CB8AC3E}">
        <p14:creationId xmlns:p14="http://schemas.microsoft.com/office/powerpoint/2010/main" val="35428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457200" y="1600200"/>
            <a:ext cx="8229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10000"/>
              <a:buFontTx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</a:pPr>
            <a:r>
              <a:rPr lang="en-US" sz="4800" kern="0" dirty="0" smtClean="0">
                <a:solidFill>
                  <a:schemeClr val="bg2"/>
                </a:solidFill>
                <a:effectLst/>
                <a:latin typeface="Palatino Linotype" panose="02040502050505030304" pitchFamily="18" charset="0"/>
              </a:rPr>
              <a:t>Output Data </a:t>
            </a:r>
          </a:p>
          <a:p>
            <a:pPr>
              <a:buClrTx/>
            </a:pPr>
            <a:r>
              <a:rPr lang="en-US" sz="4800" kern="0" dirty="0" smtClean="0">
                <a:solidFill>
                  <a:schemeClr val="bg2"/>
                </a:solidFill>
                <a:effectLst/>
                <a:latin typeface="Palatino Linotype" panose="02040502050505030304" pitchFamily="18" charset="0"/>
              </a:rPr>
              <a:t>from the AMNet</a:t>
            </a:r>
            <a:br>
              <a:rPr lang="en-US" sz="4800" kern="0" dirty="0" smtClean="0">
                <a:solidFill>
                  <a:schemeClr val="bg2"/>
                </a:solidFill>
                <a:effectLst/>
                <a:latin typeface="Palatino Linotype" panose="02040502050505030304" pitchFamily="18" charset="0"/>
              </a:rPr>
            </a:br>
            <a:endParaRPr lang="en-US" sz="4800" kern="0" dirty="0" smtClean="0">
              <a:solidFill>
                <a:schemeClr val="bg2"/>
              </a:solidFill>
              <a:effectLst/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14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280987" y="152400"/>
            <a:ext cx="8582025" cy="381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7" y="476250"/>
            <a:ext cx="8582025" cy="630555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Gaseous Elemental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 Hg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kern="0" dirty="0">
                <a:effectLst/>
              </a:rPr>
              <a:t>2009 to </a:t>
            </a:r>
            <a:r>
              <a:rPr lang="en-US" sz="2400" kern="0" dirty="0" smtClean="0">
                <a:effectLst/>
              </a:rPr>
              <a:t>2013</a:t>
            </a:r>
            <a:endParaRPr lang="en-US" sz="2400" kern="0" dirty="0">
              <a:effectLst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838200" y="5486400"/>
            <a:ext cx="1676400" cy="152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514600" y="5410200"/>
            <a:ext cx="2133600" cy="152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648200" y="5486400"/>
            <a:ext cx="3657600" cy="152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305800" y="1066800"/>
            <a:ext cx="393032" cy="1524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6200" y="687170"/>
            <a:ext cx="914400" cy="646331"/>
          </a:xfrm>
          <a:prstGeom prst="rect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  <a:effectLst/>
                <a:latin typeface="Palatino Linotype" pitchFamily="18" charset="0"/>
              </a:rPr>
              <a:t>GOM</a:t>
            </a:r>
          </a:p>
          <a:p>
            <a:r>
              <a:rPr lang="en-US" sz="1800" b="1" dirty="0" smtClean="0">
                <a:solidFill>
                  <a:srgbClr val="00B050"/>
                </a:solidFill>
                <a:effectLst/>
                <a:latin typeface="Palatino Linotype" pitchFamily="18" charset="0"/>
              </a:rPr>
              <a:t>PBM</a:t>
            </a:r>
            <a:r>
              <a:rPr lang="en-US" sz="1800" b="1" baseline="-25000" dirty="0" smtClean="0">
                <a:solidFill>
                  <a:srgbClr val="00B050"/>
                </a:solidFill>
                <a:effectLst/>
                <a:latin typeface="Palatino Linotype" pitchFamily="18" charset="0"/>
              </a:rPr>
              <a:t>2.5</a:t>
            </a:r>
            <a:endParaRPr lang="en-US" sz="1800" b="1" baseline="-25000" dirty="0">
              <a:solidFill>
                <a:srgbClr val="00B050"/>
              </a:solidFill>
              <a:effectLst/>
              <a:latin typeface="Palatino Linotype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76200" y="0"/>
            <a:ext cx="8991600" cy="8095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009900"/>
                </a:solidFill>
                <a:effectLst/>
                <a:ea typeface="+mj-ea"/>
                <a:cs typeface="+mj-cs"/>
              </a:rPr>
              <a:t>PBM</a:t>
            </a:r>
            <a:r>
              <a:rPr lang="en-US" sz="2800" kern="0" dirty="0" smtClean="0">
                <a:effectLst/>
                <a:ea typeface="+mj-ea"/>
                <a:cs typeface="+mj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and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GOM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 (2009 –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 2013)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523875"/>
            <a:ext cx="8705850" cy="625792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 bwMode="auto">
          <a:xfrm>
            <a:off x="7914481" y="698834"/>
            <a:ext cx="304800" cy="33350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057400" y="698834"/>
            <a:ext cx="304800" cy="33350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331" y="685800"/>
            <a:ext cx="829469" cy="502920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 bwMode="auto">
          <a:xfrm>
            <a:off x="4824664" y="698834"/>
            <a:ext cx="304800" cy="33350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8750174" y="698834"/>
            <a:ext cx="304800" cy="333500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8125968" y="228600"/>
            <a:ext cx="484632" cy="978408"/>
          </a:xfrm>
          <a:prstGeom prst="downArrow">
            <a:avLst/>
          </a:prstGeom>
          <a:solidFill>
            <a:schemeClr val="accent2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scale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7" grpId="0" animBg="1"/>
      <p:bldP spid="18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152400" y="0"/>
            <a:ext cx="8839200" cy="68580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066800" y="3078130"/>
            <a:ext cx="5791200" cy="3779870"/>
            <a:chOff x="1066800" y="3078130"/>
            <a:chExt cx="5791200" cy="37798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6800" y="3078130"/>
              <a:ext cx="5791200" cy="377987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 bwMode="auto">
            <a:xfrm>
              <a:off x="2020530" y="3578684"/>
              <a:ext cx="685800" cy="521368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800" b="0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2759178" y="3586058"/>
              <a:ext cx="876300" cy="521368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800" b="0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723966" y="3517232"/>
              <a:ext cx="876300" cy="521368"/>
            </a:xfrm>
            <a:prstGeom prst="rect">
              <a:avLst/>
            </a:prstGeom>
            <a:solidFill>
              <a:schemeClr val="tx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800" b="0" i="0" u="none" strike="noStrike" cap="none" normalizeH="0" baseline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967" y="2826921"/>
            <a:ext cx="1143000" cy="37623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b="10539"/>
          <a:stretch/>
        </p:blipFill>
        <p:spPr>
          <a:xfrm>
            <a:off x="981076" y="88232"/>
            <a:ext cx="6822758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96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152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/>
            </a:r>
            <a:br>
              <a:rPr kumimoji="0" lang="en-US" sz="1400" b="0" i="0" u="sng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</a:br>
            <a:r>
              <a:rPr kumimoji="0" lang="en-US" sz="4000" b="0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Proposed</a:t>
            </a:r>
            <a:r>
              <a:rPr kumimoji="0" lang="en-US" sz="40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: Estimate</a:t>
            </a:r>
            <a:r>
              <a:rPr lang="en-US" sz="4000" u="sng" kern="0" dirty="0" smtClean="0">
                <a:effectLst/>
                <a:latin typeface="Palatino Linotype" pitchFamily="18" charset="0"/>
                <a:ea typeface="+mj-ea"/>
                <a:cs typeface="+mj-cs"/>
              </a:rPr>
              <a:t> Dry</a:t>
            </a:r>
            <a:r>
              <a:rPr kumimoji="0" lang="en-US" sz="40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Palatino Linotype" pitchFamily="18" charset="0"/>
                <a:ea typeface="+mj-ea"/>
                <a:cs typeface="+mj-cs"/>
              </a:rPr>
              <a:t> Deposition</a:t>
            </a:r>
            <a:endParaRPr kumimoji="0" lang="en-US" sz="4000" b="0" i="0" u="sng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alatino Linotype" pitchFamily="18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04800" y="1752600"/>
            <a:ext cx="8610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Weekly GOM, PBM, and GEM (downward)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flux (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 ) = air concentration</a:t>
            </a:r>
            <a:r>
              <a:rPr lang="en-US" sz="2400" i="1" kern="0" dirty="0" smtClean="0">
                <a:latin typeface="+mn-lt"/>
              </a:rPr>
              <a:t> 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x  dry deposition velocity (</a:t>
            </a:r>
            <a:r>
              <a:rPr kumimoji="0" lang="en-US" sz="2400" b="0" i="1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V</a:t>
            </a:r>
            <a:r>
              <a:rPr kumimoji="0" lang="en-US" sz="1400" b="0" i="1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b="1" i="1" kern="0" dirty="0" smtClean="0">
                <a:effectLst/>
                <a:latin typeface="+mn-lt"/>
              </a:rPr>
              <a:t>F= </a:t>
            </a:r>
            <a:r>
              <a:rPr lang="en-US" sz="2800" b="1" i="1" kern="0" dirty="0" err="1" smtClean="0">
                <a:effectLst/>
                <a:latin typeface="+mn-lt"/>
              </a:rPr>
              <a:t>V</a:t>
            </a:r>
            <a:r>
              <a:rPr lang="en-US" sz="2800" b="1" i="1" kern="0" baseline="-25000" dirty="0" err="1" smtClean="0">
                <a:effectLst/>
                <a:latin typeface="+mn-lt"/>
              </a:rPr>
              <a:t>deposition</a:t>
            </a:r>
            <a:r>
              <a:rPr lang="en-US" sz="2800" b="1" i="1" kern="0" dirty="0" smtClean="0">
                <a:effectLst/>
                <a:latin typeface="+mn-lt"/>
              </a:rPr>
              <a:t> * </a:t>
            </a:r>
            <a:r>
              <a:rPr lang="en-US" sz="2800" b="1" i="1" kern="0" dirty="0" err="1" smtClean="0">
                <a:effectLst/>
                <a:latin typeface="+mn-lt"/>
              </a:rPr>
              <a:t>Concentration</a:t>
            </a:r>
            <a:r>
              <a:rPr lang="en-US" sz="2800" b="1" i="1" kern="0" baseline="-25000" dirty="0" err="1" smtClean="0">
                <a:effectLst/>
                <a:latin typeface="+mn-lt"/>
              </a:rPr>
              <a:t>air</a:t>
            </a:r>
            <a:endParaRPr kumimoji="0" lang="en-US" sz="6000" b="1" i="1" u="none" strike="noStrike" kern="0" cap="none" spc="0" normalizeH="0" baseline="-25000" noProof="0" dirty="0" smtClean="0">
              <a:ln>
                <a:noFill/>
              </a:ln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</a:endParaRP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where:</a:t>
            </a: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kern="0" dirty="0">
                <a:effectLst/>
                <a:latin typeface="+mn-lt"/>
              </a:rPr>
              <a:t/>
            </a:r>
            <a:br>
              <a:rPr lang="en-US" sz="2800" kern="0" dirty="0">
                <a:effectLst/>
                <a:latin typeface="+mn-lt"/>
              </a:rPr>
            </a:b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105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  </a:t>
            </a: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as aerodynamic resistance, R</a:t>
            </a:r>
            <a:r>
              <a:rPr kumimoji="0" lang="en-US" sz="105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  </a:t>
            </a: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as quasi-laminar resistance, and R</a:t>
            </a:r>
            <a:r>
              <a:rPr kumimoji="0" lang="en-US" sz="105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  </a:t>
            </a: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as canopy resistance</a:t>
            </a:r>
            <a:endParaRPr kumimoji="0" lang="en-US" sz="2000" b="0" i="1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3200" b="0" i="0" u="sng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023729"/>
              </p:ext>
            </p:extLst>
          </p:nvPr>
        </p:nvGraphicFramePr>
        <p:xfrm>
          <a:off x="2919412" y="4419600"/>
          <a:ext cx="3305175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57" name="Equation" r:id="rId3" imgW="1193760" imgH="393480" progId="Equation.3">
                  <p:embed/>
                </p:oleObj>
              </mc:Choice>
              <mc:Fallback>
                <p:oleObj name="Equation" r:id="rId3" imgW="11937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9412" y="4419600"/>
                        <a:ext cx="3305175" cy="1090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464754"/>
            <a:ext cx="27051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4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4724400" y="179781"/>
            <a:ext cx="3657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10000"/>
              <a:buFontTx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</a:pPr>
            <a:r>
              <a:rPr lang="en-US" sz="2400" kern="0" dirty="0" smtClean="0">
                <a:solidFill>
                  <a:srgbClr val="FF0000"/>
                </a:solidFill>
                <a:effectLst/>
                <a:latin typeface="Palatino Linotype" panose="02040502050505030304" pitchFamily="18" charset="0"/>
              </a:rPr>
              <a:t>Preliminary </a:t>
            </a:r>
            <a:br>
              <a:rPr lang="en-US" sz="2400" kern="0" dirty="0" smtClean="0">
                <a:solidFill>
                  <a:srgbClr val="FF0000"/>
                </a:solidFill>
                <a:effectLst/>
                <a:latin typeface="Palatino Linotype" panose="02040502050505030304" pitchFamily="18" charset="0"/>
              </a:rPr>
            </a:br>
            <a:r>
              <a:rPr lang="en-US" sz="2400" kern="0" dirty="0" smtClean="0">
                <a:solidFill>
                  <a:srgbClr val="FF0000"/>
                </a:solidFill>
                <a:effectLst/>
                <a:latin typeface="Palatino Linotype" panose="02040502050505030304" pitchFamily="18" charset="0"/>
              </a:rPr>
              <a:t/>
            </a:r>
            <a:br>
              <a:rPr lang="en-US" sz="2400" kern="0" dirty="0" smtClean="0">
                <a:solidFill>
                  <a:srgbClr val="FF0000"/>
                </a:solidFill>
                <a:effectLst/>
                <a:latin typeface="Palatino Linotype" panose="02040502050505030304" pitchFamily="18" charset="0"/>
              </a:rPr>
            </a:br>
            <a:r>
              <a:rPr lang="en-US" sz="2400" kern="0" dirty="0" smtClean="0">
                <a:solidFill>
                  <a:srgbClr val="FF0000"/>
                </a:solidFill>
                <a:effectLst/>
                <a:latin typeface="Palatino Linotype" panose="02040502050505030304" pitchFamily="18" charset="0"/>
              </a:rPr>
              <a:t>2013 MDN Wet Concentration Map</a:t>
            </a:r>
            <a:endParaRPr lang="en-US" sz="2400" kern="0" dirty="0" smtClean="0">
              <a:solidFill>
                <a:schemeClr val="bg2"/>
              </a:solidFill>
              <a:effectLst/>
              <a:latin typeface="Palatino Linotype" panose="0204050205050503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133933"/>
            <a:ext cx="6553200" cy="47022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21771"/>
            <a:ext cx="3809999" cy="267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93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25" y="2057400"/>
            <a:ext cx="7305675" cy="480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7" y="0"/>
            <a:ext cx="3646713" cy="2387259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 bwMode="auto">
          <a:xfrm>
            <a:off x="4724400" y="179781"/>
            <a:ext cx="3657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10000"/>
              <a:buFontTx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1000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Tx/>
            </a:pPr>
            <a:r>
              <a:rPr lang="en-US" sz="2400" kern="0" dirty="0" smtClean="0">
                <a:solidFill>
                  <a:srgbClr val="FF0000"/>
                </a:solidFill>
                <a:effectLst/>
                <a:latin typeface="Palatino Linotype" panose="02040502050505030304" pitchFamily="18" charset="0"/>
              </a:rPr>
              <a:t>Preliminary </a:t>
            </a:r>
            <a:br>
              <a:rPr lang="en-US" sz="2400" kern="0" dirty="0" smtClean="0">
                <a:solidFill>
                  <a:srgbClr val="FF0000"/>
                </a:solidFill>
                <a:effectLst/>
                <a:latin typeface="Palatino Linotype" panose="02040502050505030304" pitchFamily="18" charset="0"/>
              </a:rPr>
            </a:br>
            <a:r>
              <a:rPr lang="en-US" sz="2400" kern="0" dirty="0" smtClean="0">
                <a:solidFill>
                  <a:srgbClr val="FF0000"/>
                </a:solidFill>
                <a:effectLst/>
                <a:latin typeface="Palatino Linotype" panose="02040502050505030304" pitchFamily="18" charset="0"/>
              </a:rPr>
              <a:t/>
            </a:r>
            <a:br>
              <a:rPr lang="en-US" sz="2400" kern="0" dirty="0" smtClean="0">
                <a:solidFill>
                  <a:srgbClr val="FF0000"/>
                </a:solidFill>
                <a:effectLst/>
                <a:latin typeface="Palatino Linotype" panose="02040502050505030304" pitchFamily="18" charset="0"/>
              </a:rPr>
            </a:br>
            <a:r>
              <a:rPr lang="en-US" sz="2400" kern="0" dirty="0" smtClean="0">
                <a:solidFill>
                  <a:srgbClr val="FF0000"/>
                </a:solidFill>
                <a:effectLst/>
                <a:latin typeface="Palatino Linotype" panose="02040502050505030304" pitchFamily="18" charset="0"/>
              </a:rPr>
              <a:t>2013 MDN Wet Deposition Map</a:t>
            </a:r>
            <a:endParaRPr lang="en-US" sz="2400" kern="0" dirty="0" smtClean="0">
              <a:solidFill>
                <a:schemeClr val="bg2"/>
              </a:solidFill>
              <a:effectLst/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72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751" y="152400"/>
            <a:ext cx="8435745" cy="1143000"/>
          </a:xfrm>
        </p:spPr>
        <p:txBody>
          <a:bodyPr/>
          <a:lstStyle/>
          <a:p>
            <a:r>
              <a:rPr lang="en-US" sz="2800" u="sng" dirty="0" smtClean="0">
                <a:solidFill>
                  <a:schemeClr val="bg2"/>
                </a:solidFill>
                <a:latin typeface="Palatino Linotype" pitchFamily="18" charset="0"/>
              </a:rPr>
              <a:t>New NADP Trial Network: Mercury Litterfall</a:t>
            </a:r>
            <a:endParaRPr lang="en-US" sz="2800" u="sng" dirty="0">
              <a:solidFill>
                <a:schemeClr val="bg2"/>
              </a:solidFill>
              <a:latin typeface="Palatino Linotype" pitchFamily="18" charset="0"/>
            </a:endParaRPr>
          </a:p>
        </p:txBody>
      </p:sp>
      <p:pic>
        <p:nvPicPr>
          <p:cNvPr id="3" name="Picture 2" descr="LitterfallSamplerFor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026" y="4343400"/>
            <a:ext cx="2489382" cy="1602499"/>
          </a:xfrm>
          <a:prstGeom prst="rect">
            <a:avLst/>
          </a:prstGeom>
        </p:spPr>
      </p:pic>
      <p:pic>
        <p:nvPicPr>
          <p:cNvPr id="4" name="Picture 16" descr="leaf-fall-along-the-ri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2700" y="4343400"/>
            <a:ext cx="20349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8104" y="1524000"/>
            <a:ext cx="4249696" cy="5242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15026" y="1524000"/>
            <a:ext cx="410881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5425" indent="-225425" algn="l">
              <a:buFont typeface="Arial" pitchFamily="34" charset="0"/>
              <a:buChar char="•"/>
            </a:pPr>
            <a:r>
              <a:rPr lang="en-US" sz="1800" dirty="0" smtClean="0">
                <a:effectLst/>
              </a:rPr>
              <a:t>Started in 2012</a:t>
            </a:r>
          </a:p>
          <a:p>
            <a:pPr marL="225425" indent="-225425" algn="l">
              <a:buFont typeface="Arial" pitchFamily="34" charset="0"/>
              <a:buChar char="•"/>
            </a:pPr>
            <a:endParaRPr lang="en-US" sz="1800" dirty="0">
              <a:effectLst/>
            </a:endParaRPr>
          </a:p>
          <a:p>
            <a:pPr marL="225425" indent="-225425" algn="l">
              <a:buFont typeface="Arial" pitchFamily="34" charset="0"/>
              <a:buChar char="•"/>
            </a:pPr>
            <a:r>
              <a:rPr lang="en-US" sz="1800" dirty="0" smtClean="0">
                <a:effectLst/>
              </a:rPr>
              <a:t>In cooperation with USGS</a:t>
            </a:r>
          </a:p>
          <a:p>
            <a:pPr lvl="1" algn="l"/>
            <a:r>
              <a:rPr lang="en-US" sz="1800" dirty="0" smtClean="0">
                <a:effectLst/>
              </a:rPr>
              <a:t>and USGS  Mercury Research Lab</a:t>
            </a:r>
          </a:p>
          <a:p>
            <a:pPr marL="225425" indent="-225425" algn="l">
              <a:buFont typeface="Arial" pitchFamily="34" charset="0"/>
              <a:buChar char="•"/>
            </a:pPr>
            <a:endParaRPr lang="en-US" sz="1800" dirty="0" smtClean="0">
              <a:effectLst/>
            </a:endParaRPr>
          </a:p>
          <a:p>
            <a:pPr marL="225425" indent="-225425" algn="l">
              <a:buFont typeface="Arial" pitchFamily="34" charset="0"/>
              <a:buChar char="•"/>
            </a:pPr>
            <a:r>
              <a:rPr lang="en-US" sz="1800" dirty="0">
                <a:effectLst/>
              </a:rPr>
              <a:t>14 </a:t>
            </a:r>
            <a:r>
              <a:rPr lang="en-US" sz="1800" dirty="0" smtClean="0">
                <a:effectLst/>
              </a:rPr>
              <a:t>stations (w/MDN)</a:t>
            </a:r>
          </a:p>
          <a:p>
            <a:pPr marL="225425" indent="-225425" algn="l">
              <a:buFont typeface="Arial" pitchFamily="34" charset="0"/>
              <a:buChar char="•"/>
            </a:pPr>
            <a:endParaRPr lang="en-US" sz="1800" dirty="0">
              <a:effectLst/>
            </a:endParaRPr>
          </a:p>
          <a:p>
            <a:pPr marL="225425" indent="-225425" algn="l">
              <a:buFont typeface="Arial" pitchFamily="34" charset="0"/>
              <a:buChar char="•"/>
            </a:pPr>
            <a:r>
              <a:rPr lang="en-US" sz="1800" dirty="0">
                <a:effectLst/>
              </a:rPr>
              <a:t>Monthly observations </a:t>
            </a:r>
            <a:endParaRPr lang="en-US" sz="1800" dirty="0" smtClean="0">
              <a:effectLst/>
            </a:endParaRPr>
          </a:p>
          <a:p>
            <a:pPr lvl="1" algn="l"/>
            <a:r>
              <a:rPr lang="en-US" sz="1800" dirty="0" smtClean="0">
                <a:effectLst/>
              </a:rPr>
              <a:t>(</a:t>
            </a:r>
            <a:r>
              <a:rPr lang="en-US" sz="1800" dirty="0">
                <a:effectLst/>
              </a:rPr>
              <a:t>May to Nov)</a:t>
            </a:r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29" y="5598759"/>
            <a:ext cx="3794971" cy="1259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5105400" y="21336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671333" y="1784268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944157" y="19050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324878" y="16764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6020635" y="26670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6324877" y="2853047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6629957" y="29718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553757" y="32766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6782357" y="35052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6706157" y="39624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7162800" y="41910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7315200" y="32004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7925357" y="27432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7848600" y="29718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7772957" y="32004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8382000" y="30480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8077200" y="46482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8541489" y="22098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8610600" y="1524000"/>
            <a:ext cx="456643" cy="457200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800" b="0" i="0" u="none" strike="noStrike" cap="none" normalizeH="0" baseline="0" smtClean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910" y="4337923"/>
            <a:ext cx="1281953" cy="49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034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458200" cy="1143000"/>
          </a:xfrm>
        </p:spPr>
        <p:txBody>
          <a:bodyPr>
            <a:normAutofit/>
          </a:bodyPr>
          <a:lstStyle/>
          <a:p>
            <a:r>
              <a:rPr lang="en-US" u="sng" dirty="0" smtClean="0">
                <a:solidFill>
                  <a:schemeClr val="bg2"/>
                </a:solidFill>
                <a:latin typeface="Palatino Linotype" pitchFamily="18" charset="0"/>
              </a:rPr>
              <a:t>Future Plans: Networking Asia</a:t>
            </a:r>
            <a:endParaRPr lang="en-US" u="sng" dirty="0">
              <a:solidFill>
                <a:schemeClr val="bg2"/>
              </a:solidFill>
              <a:latin typeface="Palatino Linotyp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 marL="0" indent="0" algn="ctr">
              <a:buClrTx/>
              <a:buNone/>
            </a:pPr>
            <a:r>
              <a:rPr lang="en-US" sz="3000" u="sng" dirty="0" smtClean="0">
                <a:solidFill>
                  <a:schemeClr val="bg2"/>
                </a:solidFill>
                <a:latin typeface="Palatino Linotype" pitchFamily="18" charset="0"/>
              </a:rPr>
              <a:t>Asia Pacific Mercury Monitoring Network</a:t>
            </a: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/>
            </a:r>
            <a:b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</a:b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/>
            </a:r>
            <a:b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000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>Consistent wet deposition observations</a:t>
            </a:r>
            <a:b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000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>Gaseous measurements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2"/>
                </a:solidFill>
                <a:latin typeface="Palatino Linotype" pitchFamily="18" charset="0"/>
              </a:rPr>
              <a:t>Tekran GEM and current GOM/PBM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bg2"/>
                </a:solidFill>
                <a:latin typeface="Palatino Linotype" pitchFamily="18" charset="0"/>
              </a:rPr>
              <a:t>Manual GEM/GOM/PBM</a:t>
            </a:r>
          </a:p>
          <a:p>
            <a:pPr lvl="1">
              <a:buClrTx/>
              <a:buFont typeface="Arial" pitchFamily="34" charset="0"/>
              <a:buChar char="•"/>
            </a:pPr>
            <a:endParaRPr lang="en-US" sz="1600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>Consistent sampling and data reduction methods</a:t>
            </a:r>
            <a:b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000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  <a:t>Open access to data</a:t>
            </a:r>
            <a:br>
              <a:rPr lang="en-US" sz="2000" dirty="0" smtClean="0">
                <a:solidFill>
                  <a:schemeClr val="bg2"/>
                </a:solidFill>
                <a:latin typeface="Palatino Linotype" pitchFamily="18" charset="0"/>
              </a:rPr>
            </a:br>
            <a:endParaRPr lang="en-US" sz="2800" dirty="0">
              <a:solidFill>
                <a:schemeClr val="bg2"/>
              </a:solidFill>
              <a:latin typeface="Palatino Linotype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endParaRPr lang="en-US" sz="2400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endParaRPr lang="en-US" dirty="0" smtClean="0">
              <a:solidFill>
                <a:schemeClr val="bg2"/>
              </a:solidFill>
              <a:latin typeface="Palatino Linotype" pitchFamily="18" charset="0"/>
            </a:endParaRPr>
          </a:p>
          <a:p>
            <a:pPr>
              <a:buClrTx/>
              <a:buFont typeface="Arial" pitchFamily="34" charset="0"/>
              <a:buChar char="•"/>
            </a:pPr>
            <a:endParaRPr lang="en-US" dirty="0">
              <a:solidFill>
                <a:schemeClr val="bg2"/>
              </a:solidFill>
              <a:latin typeface="Palatino Linotype" pitchFamily="18" charset="0"/>
            </a:endParaRPr>
          </a:p>
        </p:txBody>
      </p:sp>
      <p:pic>
        <p:nvPicPr>
          <p:cNvPr id="288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1" y="3951357"/>
            <a:ext cx="2666999" cy="290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204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cucurrnetCurrent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581400" y="304800"/>
            <a:ext cx="7772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Initial Locations</a:t>
            </a:r>
            <a:b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</a:br>
            <a: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Asia Pacific Mercury </a:t>
            </a:r>
            <a:b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</a:br>
            <a: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Monitoring Network </a:t>
            </a:r>
            <a:b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</a:br>
            <a:r>
              <a:rPr lang="en-US" sz="2400" kern="0" dirty="0" smtClean="0">
                <a:solidFill>
                  <a:schemeClr val="bg2"/>
                </a:solidFill>
                <a:effectLst/>
                <a:latin typeface="Palatino Linotype" pitchFamily="18" charset="0"/>
              </a:rPr>
              <a:t>Wet Deposition Sites</a:t>
            </a:r>
            <a:endParaRPr lang="en-US" sz="2400" kern="0" dirty="0">
              <a:solidFill>
                <a:schemeClr val="bg2"/>
              </a:solidFill>
              <a:effectLst/>
              <a:latin typeface="Palatino Linotype" pitchFamily="18" charset="0"/>
            </a:endParaRPr>
          </a:p>
        </p:txBody>
      </p:sp>
      <p:pic>
        <p:nvPicPr>
          <p:cNvPr id="6" name="Picture 5" descr="asia_east_pol_2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0"/>
            <a:ext cx="5633753" cy="68580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648200" y="1676400"/>
            <a:ext cx="304800" cy="304800"/>
          </a:xfrm>
          <a:prstGeom prst="ellipse">
            <a:avLst/>
          </a:prstGeom>
          <a:solidFill>
            <a:srgbClr val="60EB3F">
              <a:alpha val="58824"/>
            </a:srgbClr>
          </a:solidFill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90800" y="3657600"/>
            <a:ext cx="304800" cy="304800"/>
          </a:xfrm>
          <a:prstGeom prst="ellipse">
            <a:avLst/>
          </a:prstGeom>
          <a:solidFill>
            <a:srgbClr val="60EB3F">
              <a:alpha val="58824"/>
            </a:srgbClr>
          </a:solidFill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981200" y="3581400"/>
            <a:ext cx="304800" cy="304800"/>
          </a:xfrm>
          <a:prstGeom prst="ellipse">
            <a:avLst/>
          </a:prstGeom>
          <a:solidFill>
            <a:srgbClr val="60EB3F">
              <a:alpha val="58824"/>
            </a:srgbClr>
          </a:solidFill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667000" y="5257800"/>
            <a:ext cx="304800" cy="304800"/>
          </a:xfrm>
          <a:prstGeom prst="ellipse">
            <a:avLst/>
          </a:prstGeom>
          <a:solidFill>
            <a:srgbClr val="60EB3F">
              <a:alpha val="58824"/>
            </a:srgbClr>
          </a:solidFill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97392" y="2027208"/>
            <a:ext cx="304800" cy="304800"/>
          </a:xfrm>
          <a:prstGeom prst="ellipse">
            <a:avLst/>
          </a:prstGeom>
          <a:solidFill>
            <a:srgbClr val="60EB3F">
              <a:alpha val="58824"/>
            </a:srgbClr>
          </a:solidFill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562350" y="2819400"/>
            <a:ext cx="323850" cy="304800"/>
          </a:xfrm>
          <a:prstGeom prst="ellipse">
            <a:avLst/>
          </a:prstGeom>
          <a:solidFill>
            <a:srgbClr val="60EB3F">
              <a:alpha val="58824"/>
            </a:srgbClr>
          </a:solidFill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*</a:t>
            </a:r>
            <a:endParaRPr lang="en-US" sz="3600" dirty="0">
              <a:solidFill>
                <a:schemeClr val="bg2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889075" y="1844616"/>
            <a:ext cx="323850" cy="304800"/>
          </a:xfrm>
          <a:prstGeom prst="ellipse">
            <a:avLst/>
          </a:prstGeom>
          <a:solidFill>
            <a:srgbClr val="60EB3F">
              <a:alpha val="58824"/>
            </a:srgbClr>
          </a:solidFill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dirty="0">
              <a:solidFill>
                <a:schemeClr val="bg2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68583" y="3276600"/>
            <a:ext cx="304800" cy="30480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133600" y="4495800"/>
            <a:ext cx="304800" cy="30480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694202" y="3771900"/>
            <a:ext cx="304800" cy="30480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969276" y="3029494"/>
            <a:ext cx="304800" cy="30480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37903" y="2887980"/>
            <a:ext cx="304800" cy="30480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242487" y="3505200"/>
            <a:ext cx="304800" cy="304800"/>
          </a:xfrm>
          <a:prstGeom prst="ellipse">
            <a:avLst/>
          </a:prstGeom>
          <a:solidFill>
            <a:srgbClr val="60EB3F">
              <a:alpha val="58824"/>
            </a:srgbClr>
          </a:solidFill>
          <a:ln w="857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541376" y="3463836"/>
            <a:ext cx="25264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Current Members</a:t>
            </a:r>
          </a:p>
          <a:p>
            <a:pPr algn="l"/>
            <a:endParaRPr lang="en-US" sz="2000" dirty="0"/>
          </a:p>
          <a:p>
            <a:pPr algn="l"/>
            <a:endParaRPr lang="en-US" sz="2000" dirty="0" smtClean="0"/>
          </a:p>
          <a:p>
            <a:pPr algn="l"/>
            <a:r>
              <a:rPr lang="en-US" sz="2000" dirty="0" smtClean="0"/>
              <a:t>Attending next meeting </a:t>
            </a:r>
            <a:br>
              <a:rPr lang="en-US" sz="2000" dirty="0" smtClean="0"/>
            </a:br>
            <a:r>
              <a:rPr lang="en-US" sz="1400" dirty="0" smtClean="0"/>
              <a:t>(Sept. 2014 in Da Nang Viet.)</a:t>
            </a:r>
            <a:endParaRPr lang="en-US" sz="1600" dirty="0" smtClean="0"/>
          </a:p>
          <a:p>
            <a:pPr algn="l"/>
            <a:r>
              <a:rPr lang="en-US" sz="1200" dirty="0" smtClean="0"/>
              <a:t/>
            </a:r>
            <a:br>
              <a:rPr lang="en-US" sz="1200" dirty="0" smtClean="0"/>
            </a:br>
            <a:endParaRPr lang="en-US" sz="1200" dirty="0" smtClean="0"/>
          </a:p>
          <a:p>
            <a:pPr algn="l"/>
            <a:r>
              <a:rPr lang="en-US" sz="2000" dirty="0" smtClean="0"/>
              <a:t>Multiple instruments and or </a:t>
            </a:r>
            <a:r>
              <a:rPr lang="en-US" sz="2000" dirty="0" err="1" smtClean="0"/>
              <a:t>Tekrans</a:t>
            </a:r>
            <a:endParaRPr lang="en-US" sz="2000" dirty="0"/>
          </a:p>
        </p:txBody>
      </p:sp>
      <p:sp>
        <p:nvSpPr>
          <p:cNvPr id="22" name="Oval 21"/>
          <p:cNvSpPr/>
          <p:nvPr/>
        </p:nvSpPr>
        <p:spPr>
          <a:xfrm>
            <a:off x="6242487" y="4454436"/>
            <a:ext cx="304800" cy="30480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198327" y="5486400"/>
            <a:ext cx="4235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512518" y="2697847"/>
            <a:ext cx="4235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852107" y="1711571"/>
            <a:ext cx="4235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89939" y="2750403"/>
            <a:ext cx="4235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4239261" y="1882011"/>
            <a:ext cx="4235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3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N08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071526"/>
            <a:ext cx="1951556" cy="2602074"/>
          </a:xfrm>
          <a:prstGeom prst="rect">
            <a:avLst/>
          </a:prstGeom>
          <a:noFill/>
        </p:spPr>
      </p:pic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bg2"/>
                </a:solidFill>
              </a:rPr>
              <a:t>Thank you.</a:t>
            </a:r>
          </a:p>
        </p:txBody>
      </p:sp>
      <p:pic>
        <p:nvPicPr>
          <p:cNvPr id="71683" name="Picture 3" descr="roscoep1"/>
          <p:cNvPicPr>
            <a:picLocks noChangeAspect="1" noChangeArrowheads="1"/>
          </p:cNvPicPr>
          <p:nvPr/>
        </p:nvPicPr>
        <p:blipFill>
          <a:blip r:embed="rId3" cstate="print"/>
          <a:srcRect l="8125"/>
          <a:stretch>
            <a:fillRect/>
          </a:stretch>
        </p:blipFill>
        <p:spPr bwMode="auto">
          <a:xfrm>
            <a:off x="0" y="2071526"/>
            <a:ext cx="6400800" cy="478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4748150"/>
            <a:ext cx="3554422" cy="1995488"/>
          </a:xfrm>
          <a:prstGeom prst="rect">
            <a:avLst/>
          </a:prstGeom>
          <a:noFill/>
          <a:ln w="130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4" descr="nadp_logo_c_rgb.jpg"/>
          <p:cNvPicPr>
            <a:picLocks noChangeAspect="1"/>
          </p:cNvPicPr>
          <p:nvPr/>
        </p:nvPicPr>
        <p:blipFill rotWithShape="1">
          <a:blip r:embed="rId5" cstate="print"/>
          <a:srcRect r="85862"/>
          <a:stretch/>
        </p:blipFill>
        <p:spPr bwMode="auto">
          <a:xfrm>
            <a:off x="8083525" y="1074998"/>
            <a:ext cx="957297" cy="128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03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EAEAEA"/>
      </a:lt1>
      <a:dk2>
        <a:srgbClr val="000066"/>
      </a:dk2>
      <a:lt2>
        <a:srgbClr val="FFFFFF"/>
      </a:lt2>
      <a:accent1>
        <a:srgbClr val="003399"/>
      </a:accent1>
      <a:accent2>
        <a:srgbClr val="99CCFF"/>
      </a:accent2>
      <a:accent3>
        <a:srgbClr val="AAAAB8"/>
      </a:accent3>
      <a:accent4>
        <a:srgbClr val="C8C8C8"/>
      </a:accent4>
      <a:accent5>
        <a:srgbClr val="AAADCA"/>
      </a:accent5>
      <a:accent6>
        <a:srgbClr val="8AB9E7"/>
      </a:accent6>
      <a:hlink>
        <a:srgbClr val="CC9900"/>
      </a:hlink>
      <a:folHlink>
        <a:srgbClr val="9966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0" i="0" u="none" strike="noStrike" cap="none" normalizeH="0" baseline="0" smtClean="0">
            <a:ln>
              <a:noFill/>
            </a:ln>
            <a:solidFill>
              <a:schemeClr val="bg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alatino Linotype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800" b="0" i="0" u="none" strike="noStrike" cap="none" normalizeH="0" baseline="0" smtClean="0">
            <a:ln>
              <a:noFill/>
            </a:ln>
            <a:solidFill>
              <a:schemeClr val="bg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Palatino Linotype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EAEAEA"/>
        </a:lt1>
        <a:dk2>
          <a:srgbClr val="000066"/>
        </a:dk2>
        <a:lt2>
          <a:srgbClr val="FFFFFF"/>
        </a:lt2>
        <a:accent1>
          <a:srgbClr val="003399"/>
        </a:accent1>
        <a:accent2>
          <a:srgbClr val="99CCFF"/>
        </a:accent2>
        <a:accent3>
          <a:srgbClr val="AAAAB8"/>
        </a:accent3>
        <a:accent4>
          <a:srgbClr val="C8C8C8"/>
        </a:accent4>
        <a:accent5>
          <a:srgbClr val="AAADCA"/>
        </a:accent5>
        <a:accent6>
          <a:srgbClr val="8AB9E7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666699"/>
        </a:dk1>
        <a:lt1>
          <a:srgbClr val="CCCCFF"/>
        </a:lt1>
        <a:dk2>
          <a:srgbClr val="000040"/>
        </a:dk2>
        <a:lt2>
          <a:srgbClr val="A4A4C2"/>
        </a:lt2>
        <a:accent1>
          <a:srgbClr val="003399"/>
        </a:accent1>
        <a:accent2>
          <a:srgbClr val="0099FF"/>
        </a:accent2>
        <a:accent3>
          <a:srgbClr val="E2E2FF"/>
        </a:accent3>
        <a:accent4>
          <a:srgbClr val="565682"/>
        </a:accent4>
        <a:accent5>
          <a:srgbClr val="AAADCA"/>
        </a:accent5>
        <a:accent6>
          <a:srgbClr val="008AE7"/>
        </a:accent6>
        <a:hlink>
          <a:srgbClr val="B68600"/>
        </a:hlink>
        <a:folHlink>
          <a:srgbClr val="8A5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777777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BDBDBD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333333"/>
        </a:dk1>
        <a:lt1>
          <a:srgbClr val="FFFF66"/>
        </a:lt1>
        <a:dk2>
          <a:srgbClr val="000000"/>
        </a:dk2>
        <a:lt2>
          <a:srgbClr val="CC3300"/>
        </a:lt2>
        <a:accent1>
          <a:srgbClr val="5F5F5F"/>
        </a:accent1>
        <a:accent2>
          <a:srgbClr val="3399FF"/>
        </a:accent2>
        <a:accent3>
          <a:srgbClr val="AAAAAA"/>
        </a:accent3>
        <a:accent4>
          <a:srgbClr val="DADA56"/>
        </a:accent4>
        <a:accent5>
          <a:srgbClr val="B6B6B6"/>
        </a:accent5>
        <a:accent6>
          <a:srgbClr val="2D8AE7"/>
        </a:accent6>
        <a:hlink>
          <a:srgbClr val="008000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3300"/>
        </a:dk1>
        <a:lt1>
          <a:srgbClr val="FFFFCC"/>
        </a:lt1>
        <a:dk2>
          <a:srgbClr val="006600"/>
        </a:dk2>
        <a:lt2>
          <a:srgbClr val="FFFF00"/>
        </a:lt2>
        <a:accent1>
          <a:srgbClr val="008000"/>
        </a:accent1>
        <a:accent2>
          <a:srgbClr val="3399FF"/>
        </a:accent2>
        <a:accent3>
          <a:srgbClr val="AAB8AA"/>
        </a:accent3>
        <a:accent4>
          <a:srgbClr val="DADAAE"/>
        </a:accent4>
        <a:accent5>
          <a:srgbClr val="AAC0AA"/>
        </a:accent5>
        <a:accent6>
          <a:srgbClr val="2D8AE7"/>
        </a:accent6>
        <a:hlink>
          <a:srgbClr val="6666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20268</TotalTime>
  <Words>338</Words>
  <Application>Microsoft Office PowerPoint</Application>
  <PresentationFormat>On-screen Show (4:3)</PresentationFormat>
  <Paragraphs>171</Paragraphs>
  <Slides>24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ＭＳ Ｐゴシック</vt:lpstr>
      <vt:lpstr>Arial</vt:lpstr>
      <vt:lpstr>Courier New</vt:lpstr>
      <vt:lpstr>Gill Sans MT</vt:lpstr>
      <vt:lpstr>Palatino Linotype</vt:lpstr>
      <vt:lpstr>Times New Roman</vt:lpstr>
      <vt:lpstr>Default Design</vt:lpstr>
      <vt:lpstr>Document</vt:lpstr>
      <vt:lpstr>Photo Editor Photo</vt:lpstr>
      <vt:lpstr>Image Document</vt:lpstr>
      <vt:lpstr>Bitmap Image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Atmospheric Mercury Network Goals</vt:lpstr>
      <vt:lpstr>AMNet Measurements</vt:lpstr>
      <vt:lpstr>PowerPoint Presentation</vt:lpstr>
      <vt:lpstr>PowerPoint Presentation</vt:lpstr>
      <vt:lpstr>Data Availability</vt:lpstr>
      <vt:lpstr>AMNet Quality Assurance Overview  </vt:lpstr>
      <vt:lpstr>Automated Quality Assurance</vt:lpstr>
      <vt:lpstr>Examples of QA Flags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NADP Trial Network: Mercury Litterfall</vt:lpstr>
      <vt:lpstr>Future Plans: Networking Asia</vt:lpstr>
      <vt:lpstr>PowerPoint Presentation</vt:lpstr>
      <vt:lpstr>Thank you.</vt:lpstr>
    </vt:vector>
  </TitlesOfParts>
  <Company>Illinois State Water Survey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ILLINOIS  STATE WATER SURVEY</dc:title>
  <dc:creator>Derek Winstanley</dc:creator>
  <cp:lastModifiedBy>Gay, David A</cp:lastModifiedBy>
  <cp:revision>479</cp:revision>
  <cp:lastPrinted>2014-07-25T19:36:55Z</cp:lastPrinted>
  <dcterms:created xsi:type="dcterms:W3CDTF">2002-07-30T14:51:22Z</dcterms:created>
  <dcterms:modified xsi:type="dcterms:W3CDTF">2014-07-29T05:13:27Z</dcterms:modified>
</cp:coreProperties>
</file>