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411" r:id="rId2"/>
    <p:sldId id="437" r:id="rId3"/>
    <p:sldId id="449" r:id="rId4"/>
    <p:sldId id="422" r:id="rId5"/>
    <p:sldId id="419" r:id="rId6"/>
    <p:sldId id="423" r:id="rId7"/>
    <p:sldId id="441" r:id="rId8"/>
    <p:sldId id="414" r:id="rId9"/>
    <p:sldId id="415" r:id="rId10"/>
    <p:sldId id="438" r:id="rId11"/>
    <p:sldId id="446" r:id="rId12"/>
    <p:sldId id="404" r:id="rId13"/>
    <p:sldId id="407" r:id="rId14"/>
    <p:sldId id="450" r:id="rId15"/>
    <p:sldId id="418" r:id="rId16"/>
    <p:sldId id="420" r:id="rId17"/>
    <p:sldId id="439" r:id="rId18"/>
    <p:sldId id="444" r:id="rId19"/>
    <p:sldId id="443" r:id="rId20"/>
    <p:sldId id="448" r:id="rId21"/>
    <p:sldId id="445" r:id="rId22"/>
    <p:sldId id="434" r:id="rId23"/>
    <p:sldId id="440" r:id="rId24"/>
    <p:sldId id="426" r:id="rId25"/>
    <p:sldId id="427" r:id="rId26"/>
    <p:sldId id="428" r:id="rId27"/>
    <p:sldId id="433" r:id="rId28"/>
    <p:sldId id="429" r:id="rId29"/>
    <p:sldId id="430" r:id="rId30"/>
    <p:sldId id="431" r:id="rId31"/>
    <p:sldId id="413" r:id="rId32"/>
    <p:sldId id="435" r:id="rId33"/>
    <p:sldId id="412" r:id="rId3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A4CF"/>
    <a:srgbClr val="F52FC1"/>
    <a:srgbClr val="FF3399"/>
    <a:srgbClr val="FF0000"/>
    <a:srgbClr val="111111"/>
    <a:srgbClr val="292929"/>
    <a:srgbClr val="1C1C1C"/>
    <a:srgbClr val="BD8907"/>
    <a:srgbClr val="F8F052"/>
    <a:srgbClr val="D5D5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8" d="100"/>
          <a:sy n="98" d="100"/>
        </p:scale>
        <p:origin x="822" y="90"/>
      </p:cViewPr>
      <p:guideLst>
        <p:guide orient="horz" pos="2160"/>
        <p:guide pos="2880"/>
      </p:guideLst>
    </p:cSldViewPr>
  </p:slideViewPr>
  <p:notesTextViewPr>
    <p:cViewPr>
      <p:scale>
        <a:sx n="100" d="100"/>
        <a:sy n="100" d="100"/>
      </p:scale>
      <p:origin x="0" y="0"/>
    </p:cViewPr>
  </p:notesTextViewPr>
  <p:sorterViewPr>
    <p:cViewPr>
      <p:scale>
        <a:sx n="82" d="100"/>
        <a:sy n="82"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David\Desktop\LLE1RMS.xls"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file:///C:\Users\David\Desktop\DataAll.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oleObject" Target="file:///C:\Users\David\Documents\EIMEX\BRA\Profiles%20for%202D\Andy.xlsm"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oleObject" Target="file:///C:\Users\David\Documents\EIMEX\BRA\Profiles%20for%202D\Andy.xlsm"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i="0"/>
            </a:pPr>
            <a:r>
              <a:rPr lang="en-US" i="0" dirty="0"/>
              <a:t>RMS Smoothness</a:t>
            </a:r>
          </a:p>
        </c:rich>
      </c:tx>
      <c:layout>
        <c:manualLayout>
          <c:xMode val="edge"/>
          <c:yMode val="edge"/>
          <c:x val="0.34671544375537128"/>
          <c:y val="3.1766059123087706E-2"/>
        </c:manualLayout>
      </c:layout>
      <c:overlay val="0"/>
      <c:spPr>
        <a:noFill/>
        <a:ln w="25400">
          <a:noFill/>
        </a:ln>
      </c:spPr>
    </c:title>
    <c:autoTitleDeleted val="0"/>
    <c:plotArea>
      <c:layout>
        <c:manualLayout>
          <c:layoutTarget val="inner"/>
          <c:xMode val="edge"/>
          <c:yMode val="edge"/>
          <c:x val="0.1374278215223097"/>
          <c:y val="0.17767322878775549"/>
          <c:w val="0.80792855594885493"/>
          <c:h val="0.60276168868721913"/>
        </c:manualLayout>
      </c:layout>
      <c:scatterChart>
        <c:scatterStyle val="lineMarker"/>
        <c:varyColors val="0"/>
        <c:ser>
          <c:idx val="0"/>
          <c:order val="0"/>
          <c:spPr>
            <a:ln w="38100">
              <a:solidFill>
                <a:srgbClr val="000080"/>
              </a:solidFill>
              <a:prstDash val="solid"/>
            </a:ln>
          </c:spPr>
          <c:marker>
            <c:symbol val="none"/>
          </c:marker>
          <c:xVal>
            <c:numRef>
              <c:f>Sheet2!$A$2:$A$24</c:f>
              <c:numCache>
                <c:formatCode>General</c:formatCode>
                <c:ptCount val="23"/>
                <c:pt idx="0">
                  <c:v>1E-4</c:v>
                </c:pt>
                <c:pt idx="1">
                  <c:v>1E-3</c:v>
                </c:pt>
                <c:pt idx="2">
                  <c:v>0.01</c:v>
                </c:pt>
                <c:pt idx="3">
                  <c:v>0.02</c:v>
                </c:pt>
                <c:pt idx="4">
                  <c:v>0.04</c:v>
                </c:pt>
                <c:pt idx="5">
                  <c:v>0.06</c:v>
                </c:pt>
                <c:pt idx="6">
                  <c:v>0.1</c:v>
                </c:pt>
                <c:pt idx="7">
                  <c:v>0.15</c:v>
                </c:pt>
                <c:pt idx="8">
                  <c:v>0.2</c:v>
                </c:pt>
                <c:pt idx="9">
                  <c:v>0.3</c:v>
                </c:pt>
                <c:pt idx="10">
                  <c:v>0.4</c:v>
                </c:pt>
                <c:pt idx="11">
                  <c:v>0.5</c:v>
                </c:pt>
                <c:pt idx="12">
                  <c:v>1</c:v>
                </c:pt>
                <c:pt idx="13">
                  <c:v>3</c:v>
                </c:pt>
                <c:pt idx="14">
                  <c:v>10</c:v>
                </c:pt>
                <c:pt idx="15">
                  <c:v>30</c:v>
                </c:pt>
                <c:pt idx="16">
                  <c:v>100</c:v>
                </c:pt>
                <c:pt idx="17">
                  <c:v>300</c:v>
                </c:pt>
                <c:pt idx="18">
                  <c:v>1000</c:v>
                </c:pt>
                <c:pt idx="19">
                  <c:v>3000</c:v>
                </c:pt>
                <c:pt idx="20">
                  <c:v>10000</c:v>
                </c:pt>
                <c:pt idx="21">
                  <c:v>1000000</c:v>
                </c:pt>
              </c:numCache>
            </c:numRef>
          </c:xVal>
          <c:yVal>
            <c:numRef>
              <c:f>Sheet2!$B$2:$B$24</c:f>
              <c:numCache>
                <c:formatCode>0.000E+00</c:formatCode>
                <c:ptCount val="23"/>
                <c:pt idx="0">
                  <c:v>0.58542000000000005</c:v>
                </c:pt>
                <c:pt idx="1">
                  <c:v>0.58382599999999996</c:v>
                </c:pt>
                <c:pt idx="2">
                  <c:v>0.56530400000000003</c:v>
                </c:pt>
                <c:pt idx="3">
                  <c:v>0.54327599999999998</c:v>
                </c:pt>
                <c:pt idx="4">
                  <c:v>0.50531499999999996</c:v>
                </c:pt>
                <c:pt idx="5">
                  <c:v>0.47056199999999998</c:v>
                </c:pt>
                <c:pt idx="6">
                  <c:v>0.40249600000000002</c:v>
                </c:pt>
                <c:pt idx="7">
                  <c:v>0.34622900000000001</c:v>
                </c:pt>
                <c:pt idx="8">
                  <c:v>0.31015199999999998</c:v>
                </c:pt>
                <c:pt idx="9">
                  <c:v>0.25948199999999999</c:v>
                </c:pt>
                <c:pt idx="10">
                  <c:v>0.21723999999999999</c:v>
                </c:pt>
                <c:pt idx="11">
                  <c:v>0.19581299999999999</c:v>
                </c:pt>
                <c:pt idx="12">
                  <c:v>0.146033</c:v>
                </c:pt>
                <c:pt idx="13">
                  <c:v>9.0870400000000004E-2</c:v>
                </c:pt>
                <c:pt idx="14">
                  <c:v>5.9429700000000002E-2</c:v>
                </c:pt>
                <c:pt idx="15">
                  <c:v>3.6767800000000003E-2</c:v>
                </c:pt>
                <c:pt idx="16">
                  <c:v>2.1140800000000001E-2</c:v>
                </c:pt>
                <c:pt idx="17">
                  <c:v>1.42682E-2</c:v>
                </c:pt>
                <c:pt idx="18">
                  <c:v>1.05792E-2</c:v>
                </c:pt>
                <c:pt idx="19">
                  <c:v>9.8045700000000003E-3</c:v>
                </c:pt>
                <c:pt idx="20">
                  <c:v>9.5300000000000003E-3</c:v>
                </c:pt>
                <c:pt idx="21">
                  <c:v>9.4000000000000004E-3</c:v>
                </c:pt>
              </c:numCache>
            </c:numRef>
          </c:yVal>
          <c:smooth val="0"/>
        </c:ser>
        <c:ser>
          <c:idx val="1"/>
          <c:order val="1"/>
          <c:spPr>
            <a:ln w="38100">
              <a:solidFill>
                <a:srgbClr val="FF0000"/>
              </a:solidFill>
              <a:prstDash val="solid"/>
            </a:ln>
          </c:spPr>
          <c:marker>
            <c:symbol val="none"/>
          </c:marker>
          <c:xVal>
            <c:numRef>
              <c:f>Sheet2!$D$2:$D$24</c:f>
              <c:numCache>
                <c:formatCode>General</c:formatCode>
                <c:ptCount val="23"/>
                <c:pt idx="0">
                  <c:v>2E-3</c:v>
                </c:pt>
                <c:pt idx="1">
                  <c:v>4.0000000000000001E-3</c:v>
                </c:pt>
                <c:pt idx="2">
                  <c:v>8.0000000000000002E-3</c:v>
                </c:pt>
                <c:pt idx="3">
                  <c:v>1.2E-2</c:v>
                </c:pt>
                <c:pt idx="4">
                  <c:v>0.02</c:v>
                </c:pt>
                <c:pt idx="5">
                  <c:v>0.03</c:v>
                </c:pt>
                <c:pt idx="6">
                  <c:v>0.04</c:v>
                </c:pt>
                <c:pt idx="7">
                  <c:v>0.06</c:v>
                </c:pt>
                <c:pt idx="8">
                  <c:v>0.08</c:v>
                </c:pt>
                <c:pt idx="9">
                  <c:v>0.1</c:v>
                </c:pt>
                <c:pt idx="10">
                  <c:v>0.2</c:v>
                </c:pt>
                <c:pt idx="11">
                  <c:v>0.6</c:v>
                </c:pt>
                <c:pt idx="12">
                  <c:v>2</c:v>
                </c:pt>
                <c:pt idx="13">
                  <c:v>6</c:v>
                </c:pt>
                <c:pt idx="14">
                  <c:v>20</c:v>
                </c:pt>
                <c:pt idx="15">
                  <c:v>60</c:v>
                </c:pt>
                <c:pt idx="16">
                  <c:v>200</c:v>
                </c:pt>
                <c:pt idx="17">
                  <c:v>600</c:v>
                </c:pt>
                <c:pt idx="18">
                  <c:v>1000000</c:v>
                </c:pt>
              </c:numCache>
            </c:numRef>
          </c:xVal>
          <c:yVal>
            <c:numRef>
              <c:f>Sheet2!$E$2:$E$24</c:f>
              <c:numCache>
                <c:formatCode>General</c:formatCode>
                <c:ptCount val="23"/>
                <c:pt idx="0">
                  <c:v>0.56629099999999999</c:v>
                </c:pt>
                <c:pt idx="1">
                  <c:v>0.54518</c:v>
                </c:pt>
                <c:pt idx="2">
                  <c:v>0.50848800000000005</c:v>
                </c:pt>
                <c:pt idx="3">
                  <c:v>0.47500700000000001</c:v>
                </c:pt>
                <c:pt idx="4">
                  <c:v>0.41037200000000001</c:v>
                </c:pt>
                <c:pt idx="5">
                  <c:v>0.351877</c:v>
                </c:pt>
                <c:pt idx="6">
                  <c:v>0.31656499999999999</c:v>
                </c:pt>
                <c:pt idx="7">
                  <c:v>0.267152</c:v>
                </c:pt>
                <c:pt idx="8">
                  <c:v>0.22303799999999999</c:v>
                </c:pt>
                <c:pt idx="9" formatCode="0.000E+00">
                  <c:v>0.19969700000000001</c:v>
                </c:pt>
                <c:pt idx="10" formatCode="0.000E+00">
                  <c:v>0.14999399999999999</c:v>
                </c:pt>
                <c:pt idx="11" formatCode="0.000E+00">
                  <c:v>9.1946299999999995E-2</c:v>
                </c:pt>
                <c:pt idx="12" formatCode="0.000E+00">
                  <c:v>5.9395700000000003E-2</c:v>
                </c:pt>
                <c:pt idx="13" formatCode="0.000E+00">
                  <c:v>3.6944699999999997E-2</c:v>
                </c:pt>
                <c:pt idx="14" formatCode="0.000E+00">
                  <c:v>2.1639800000000001E-2</c:v>
                </c:pt>
                <c:pt idx="15" formatCode="0.000E+00">
                  <c:v>1.444054E-2</c:v>
                </c:pt>
                <c:pt idx="16" formatCode="0.000E+00">
                  <c:v>1.0741000000000001E-2</c:v>
                </c:pt>
                <c:pt idx="17" formatCode="0.000E+00">
                  <c:v>9.7648500000000003E-3</c:v>
                </c:pt>
                <c:pt idx="18" formatCode="0.000E+00">
                  <c:v>9.4000000000000004E-3</c:v>
                </c:pt>
              </c:numCache>
            </c:numRef>
          </c:yVal>
          <c:smooth val="0"/>
        </c:ser>
        <c:ser>
          <c:idx val="2"/>
          <c:order val="2"/>
          <c:spPr>
            <a:ln w="38100">
              <a:solidFill>
                <a:srgbClr val="FF6600"/>
              </a:solidFill>
              <a:prstDash val="lgDash"/>
            </a:ln>
          </c:spPr>
          <c:marker>
            <c:symbol val="none"/>
          </c:marker>
          <c:xVal>
            <c:numRef>
              <c:f>Sheet2!$G$2:$G$24</c:f>
              <c:numCache>
                <c:formatCode>General</c:formatCode>
                <c:ptCount val="23"/>
                <c:pt idx="0">
                  <c:v>0.03</c:v>
                </c:pt>
                <c:pt idx="1">
                  <c:v>0.05</c:v>
                </c:pt>
                <c:pt idx="2">
                  <c:v>6.5000000000000002E-2</c:v>
                </c:pt>
                <c:pt idx="3">
                  <c:v>8.5000000000000006E-2</c:v>
                </c:pt>
                <c:pt idx="4">
                  <c:v>0.1</c:v>
                </c:pt>
                <c:pt idx="5">
                  <c:v>0.15</c:v>
                </c:pt>
                <c:pt idx="6">
                  <c:v>0.2</c:v>
                </c:pt>
                <c:pt idx="7">
                  <c:v>0.25</c:v>
                </c:pt>
                <c:pt idx="8">
                  <c:v>0.3</c:v>
                </c:pt>
                <c:pt idx="9">
                  <c:v>0.4</c:v>
                </c:pt>
                <c:pt idx="10">
                  <c:v>0.5</c:v>
                </c:pt>
                <c:pt idx="11">
                  <c:v>5</c:v>
                </c:pt>
                <c:pt idx="12">
                  <c:v>10</c:v>
                </c:pt>
                <c:pt idx="13">
                  <c:v>15</c:v>
                </c:pt>
                <c:pt idx="14">
                  <c:v>50</c:v>
                </c:pt>
                <c:pt idx="15">
                  <c:v>9999.9989999999998</c:v>
                </c:pt>
                <c:pt idx="16">
                  <c:v>1000000</c:v>
                </c:pt>
              </c:numCache>
            </c:numRef>
          </c:xVal>
          <c:yVal>
            <c:numRef>
              <c:f>Sheet2!$H$2:$H$24</c:f>
              <c:numCache>
                <c:formatCode>General</c:formatCode>
                <c:ptCount val="23"/>
                <c:pt idx="0">
                  <c:v>0.55062599999999995</c:v>
                </c:pt>
                <c:pt idx="1">
                  <c:v>0.500444</c:v>
                </c:pt>
                <c:pt idx="2">
                  <c:v>0.45955600000000002</c:v>
                </c:pt>
                <c:pt idx="3">
                  <c:v>0.416215</c:v>
                </c:pt>
                <c:pt idx="4">
                  <c:v>0.39216200000000001</c:v>
                </c:pt>
                <c:pt idx="5">
                  <c:v>0.33200499999999999</c:v>
                </c:pt>
                <c:pt idx="6">
                  <c:v>0.29498099999999999</c:v>
                </c:pt>
                <c:pt idx="7">
                  <c:v>0.267905</c:v>
                </c:pt>
                <c:pt idx="8">
                  <c:v>0.24723300000000001</c:v>
                </c:pt>
                <c:pt idx="9">
                  <c:v>0.21698200000000001</c:v>
                </c:pt>
                <c:pt idx="10">
                  <c:v>0.19671</c:v>
                </c:pt>
                <c:pt idx="11">
                  <c:v>7.0129399999999995E-2</c:v>
                </c:pt>
                <c:pt idx="12">
                  <c:v>5.6134000000000003E-2</c:v>
                </c:pt>
                <c:pt idx="13">
                  <c:v>5.0215900000000001E-2</c:v>
                </c:pt>
                <c:pt idx="14">
                  <c:v>3.9425099999999998E-2</c:v>
                </c:pt>
                <c:pt idx="15">
                  <c:v>3.4443099999999997E-2</c:v>
                </c:pt>
                <c:pt idx="16" formatCode="0.000E+00">
                  <c:v>9.4000000000000004E-3</c:v>
                </c:pt>
              </c:numCache>
            </c:numRef>
          </c:yVal>
          <c:smooth val="0"/>
        </c:ser>
        <c:dLbls>
          <c:showLegendKey val="0"/>
          <c:showVal val="0"/>
          <c:showCatName val="0"/>
          <c:showSerName val="0"/>
          <c:showPercent val="0"/>
          <c:showBubbleSize val="0"/>
        </c:dLbls>
        <c:axId val="1275089584"/>
        <c:axId val="1275093392"/>
      </c:scatterChart>
      <c:valAx>
        <c:axId val="1275089584"/>
        <c:scaling>
          <c:logBase val="10"/>
          <c:orientation val="minMax"/>
          <c:max val="10000"/>
          <c:min val="1E-3"/>
        </c:scaling>
        <c:delete val="0"/>
        <c:axPos val="b"/>
        <c:title>
          <c:tx>
            <c:rich>
              <a:bodyPr/>
              <a:lstStyle/>
              <a:p>
                <a:pPr>
                  <a:defRPr/>
                </a:pPr>
                <a:r>
                  <a:rPr lang="en-US" dirty="0"/>
                  <a:t>Smoothing Time (ps)</a:t>
                </a:r>
              </a:p>
            </c:rich>
          </c:tx>
          <c:layout>
            <c:manualLayout>
              <c:xMode val="edge"/>
              <c:yMode val="edge"/>
              <c:x val="0.38229944039201519"/>
              <c:y val="0.86478120206429665"/>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a:pPr>
            <a:endParaRPr lang="en-US"/>
          </a:p>
        </c:txPr>
        <c:crossAx val="1275093392"/>
        <c:crossesAt val="1E-3"/>
        <c:crossBetween val="midCat"/>
        <c:majorUnit val="10"/>
        <c:minorUnit val="10"/>
      </c:valAx>
      <c:valAx>
        <c:axId val="1275093392"/>
        <c:scaling>
          <c:logBase val="10"/>
          <c:orientation val="minMax"/>
          <c:max val="1"/>
          <c:min val="1E-3"/>
        </c:scaling>
        <c:delete val="0"/>
        <c:axPos val="l"/>
        <c:majorGridlines>
          <c:spPr>
            <a:ln w="3175">
              <a:solidFill>
                <a:srgbClr val="000000"/>
              </a:solidFill>
              <a:prstDash val="solid"/>
            </a:ln>
          </c:spPr>
        </c:majorGridlines>
        <c:title>
          <c:tx>
            <c:rich>
              <a:bodyPr rot="0" vert="horz"/>
              <a:lstStyle/>
              <a:p>
                <a:pPr algn="ctr">
                  <a:defRPr/>
                </a:pPr>
                <a:r>
                  <a:rPr lang="en-US" dirty="0">
                    <a:latin typeface="Symbol" panose="05050102010706020507" pitchFamily="18" charset="2"/>
                  </a:rPr>
                  <a:t>d</a:t>
                </a:r>
                <a:r>
                  <a:rPr lang="en-US" dirty="0"/>
                  <a:t>I/I</a:t>
                </a:r>
              </a:p>
            </c:rich>
          </c:tx>
          <c:layout>
            <c:manualLayout>
              <c:xMode val="edge"/>
              <c:yMode val="edge"/>
              <c:x val="5.6569368268030884E-2"/>
              <c:y val="1.8867953499584655E-2"/>
            </c:manualLayout>
          </c:layout>
          <c:overlay val="0"/>
          <c:spPr>
            <a:noFill/>
            <a:ln w="25400">
              <a:noFill/>
            </a:ln>
          </c:spPr>
        </c:title>
        <c:numFmt formatCode="0.000" sourceLinked="0"/>
        <c:majorTickMark val="out"/>
        <c:minorTickMark val="none"/>
        <c:tickLblPos val="nextTo"/>
        <c:spPr>
          <a:ln w="3175">
            <a:solidFill>
              <a:srgbClr val="000000"/>
            </a:solidFill>
            <a:prstDash val="solid"/>
          </a:ln>
        </c:spPr>
        <c:txPr>
          <a:bodyPr rot="0" vert="horz"/>
          <a:lstStyle/>
          <a:p>
            <a:pPr>
              <a:defRPr/>
            </a:pPr>
            <a:endParaRPr lang="en-US"/>
          </a:p>
        </c:txPr>
        <c:crossAx val="1275089584"/>
        <c:crossesAt val="1.0000000000000001E-5"/>
        <c:crossBetween val="midCat"/>
        <c:majorUnit val="10"/>
        <c:minorUnit val="10"/>
      </c:valAx>
      <c:spPr>
        <a:solidFill>
          <a:srgbClr val="FFFFCC"/>
        </a:solidFill>
        <a:ln w="12700">
          <a:solidFill>
            <a:srgbClr val="808080"/>
          </a:solidFill>
          <a:prstDash val="solid"/>
        </a:ln>
      </c:spPr>
    </c:plotArea>
    <c:plotVisOnly val="1"/>
    <c:dispBlanksAs val="gap"/>
    <c:showDLblsOverMax val="0"/>
  </c:chart>
  <c:spPr>
    <a:solidFill>
      <a:srgbClr val="FFFFFF"/>
    </a:solidFill>
    <a:ln w="3175">
      <a:solidFill>
        <a:srgbClr val="000000"/>
      </a:solidFill>
      <a:prstDash val="solid"/>
    </a:ln>
  </c:spPr>
  <c:txPr>
    <a:bodyPr/>
    <a:lstStyle/>
    <a:p>
      <a:pPr>
        <a:defRPr sz="2000" b="0" i="1" u="none" strike="noStrike" baseline="0">
          <a:solidFill>
            <a:srgbClr val="000000"/>
          </a:solidFill>
          <a:latin typeface="Arial"/>
          <a:ea typeface="Arial"/>
          <a:cs typeface="Arial"/>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1" baseline="0" dirty="0">
                <a:solidFill>
                  <a:schemeClr val="tx1"/>
                </a:solidFill>
              </a:rPr>
              <a:t>Low L-mode Spectrum</a:t>
            </a:r>
          </a:p>
        </c:rich>
      </c:tx>
      <c:layout>
        <c:manualLayout>
          <c:xMode val="edge"/>
          <c:yMode val="edge"/>
          <c:x val="0.35626621869286362"/>
          <c:y val="2.740184959542552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4889430061505651"/>
          <c:y val="0.10419646478872134"/>
          <c:w val="0.82052650231361579"/>
          <c:h val="0.78720590577529781"/>
        </c:manualLayout>
      </c:layout>
      <c:scatterChart>
        <c:scatterStyle val="lineMarker"/>
        <c:varyColors val="0"/>
        <c:ser>
          <c:idx val="0"/>
          <c:order val="0"/>
          <c:spPr>
            <a:ln w="28575" cap="rnd">
              <a:solidFill>
                <a:srgbClr val="00B050"/>
              </a:solidFill>
              <a:round/>
            </a:ln>
            <a:effectLst/>
          </c:spPr>
          <c:marker>
            <c:symbol val="none"/>
          </c:marker>
          <c:xVal>
            <c:numRef>
              <c:f>Sheet4!$A$1:$A$26</c:f>
              <c:numCache>
                <c:formatCode>General</c:formatCode>
                <c:ptCount val="2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numCache>
            </c:numRef>
          </c:xVal>
          <c:yVal>
            <c:numRef>
              <c:f>Sheet4!$B$1:$B$26</c:f>
              <c:numCache>
                <c:formatCode>General</c:formatCode>
                <c:ptCount val="26"/>
                <c:pt idx="0">
                  <c:v>0</c:v>
                </c:pt>
                <c:pt idx="1">
                  <c:v>-7.9699</c:v>
                </c:pt>
                <c:pt idx="2">
                  <c:v>-7.1103800000000001</c:v>
                </c:pt>
                <c:pt idx="3">
                  <c:v>-6.6576199999999996</c:v>
                </c:pt>
                <c:pt idx="4">
                  <c:v>-6.2178599999999999</c:v>
                </c:pt>
                <c:pt idx="5">
                  <c:v>-6.5166000000000004</c:v>
                </c:pt>
                <c:pt idx="6">
                  <c:v>-5.6131399999999996</c:v>
                </c:pt>
                <c:pt idx="7">
                  <c:v>-6.3722300000000001</c:v>
                </c:pt>
                <c:pt idx="8">
                  <c:v>-6.0735400000000004</c:v>
                </c:pt>
                <c:pt idx="9">
                  <c:v>-6.1747800000000002</c:v>
                </c:pt>
                <c:pt idx="10">
                  <c:v>-5.7145400000000004</c:v>
                </c:pt>
                <c:pt idx="11">
                  <c:v>-5.9573200000000002</c:v>
                </c:pt>
                <c:pt idx="12">
                  <c:v>-4.9124400000000001</c:v>
                </c:pt>
                <c:pt idx="13">
                  <c:v>-5.9560500000000003</c:v>
                </c:pt>
                <c:pt idx="14">
                  <c:v>-5.9672499999999999</c:v>
                </c:pt>
                <c:pt idx="15">
                  <c:v>-5.9492000000000003</c:v>
                </c:pt>
                <c:pt idx="16">
                  <c:v>-5.8280000000000003</c:v>
                </c:pt>
                <c:pt idx="17">
                  <c:v>-5.9670300000000003</c:v>
                </c:pt>
                <c:pt idx="18">
                  <c:v>-5.8812300000000004</c:v>
                </c:pt>
                <c:pt idx="19">
                  <c:v>-5.9789099999999999</c:v>
                </c:pt>
                <c:pt idx="20">
                  <c:v>-5.7349600000000001</c:v>
                </c:pt>
                <c:pt idx="21">
                  <c:v>-5.9052100000000003</c:v>
                </c:pt>
                <c:pt idx="22">
                  <c:v>-5.5009399999999999</c:v>
                </c:pt>
                <c:pt idx="23">
                  <c:v>-5.6381899999999998</c:v>
                </c:pt>
                <c:pt idx="24">
                  <c:v>-5.50162</c:v>
                </c:pt>
                <c:pt idx="25">
                  <c:v>-5.7925300000000002</c:v>
                </c:pt>
              </c:numCache>
            </c:numRef>
          </c:yVal>
          <c:smooth val="0"/>
        </c:ser>
        <c:ser>
          <c:idx val="1"/>
          <c:order val="1"/>
          <c:spPr>
            <a:ln w="19050" cap="rnd">
              <a:solidFill>
                <a:schemeClr val="accent2"/>
              </a:solidFill>
              <a:round/>
            </a:ln>
            <a:effectLst/>
          </c:spPr>
          <c:marker>
            <c:symbol val="none"/>
          </c:marker>
          <c:xVal>
            <c:numRef>
              <c:f>Sheet4!$A$1:$A$26</c:f>
              <c:numCache>
                <c:formatCode>General</c:formatCode>
                <c:ptCount val="2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numCache>
            </c:numRef>
          </c:xVal>
          <c:yVal>
            <c:numRef>
              <c:f>Sheet4!$C$1:$C$26</c:f>
              <c:numCache>
                <c:formatCode>General</c:formatCode>
                <c:ptCount val="26"/>
                <c:pt idx="0">
                  <c:v>0</c:v>
                </c:pt>
                <c:pt idx="1">
                  <c:v>-6.50101</c:v>
                </c:pt>
                <c:pt idx="2">
                  <c:v>-6.2348600000000003</c:v>
                </c:pt>
                <c:pt idx="3">
                  <c:v>-6.0075799999999999</c:v>
                </c:pt>
                <c:pt idx="4">
                  <c:v>-5.9589999999999996</c:v>
                </c:pt>
                <c:pt idx="5">
                  <c:v>-5.7655799999999999</c:v>
                </c:pt>
                <c:pt idx="6">
                  <c:v>-5.6455299999999999</c:v>
                </c:pt>
                <c:pt idx="7">
                  <c:v>-6.0849099999999998</c:v>
                </c:pt>
                <c:pt idx="8">
                  <c:v>-5.8486799999999999</c:v>
                </c:pt>
                <c:pt idx="9">
                  <c:v>-5.6579300000000003</c:v>
                </c:pt>
                <c:pt idx="10">
                  <c:v>-5.8085699999999996</c:v>
                </c:pt>
                <c:pt idx="11">
                  <c:v>-5.8507800000000003</c:v>
                </c:pt>
                <c:pt idx="12">
                  <c:v>-5.6807600000000003</c:v>
                </c:pt>
                <c:pt idx="13">
                  <c:v>-5.51938</c:v>
                </c:pt>
                <c:pt idx="14">
                  <c:v>-5.5826099999999999</c:v>
                </c:pt>
                <c:pt idx="15">
                  <c:v>-5.7412700000000001</c:v>
                </c:pt>
                <c:pt idx="16">
                  <c:v>-5.2312799999999999</c:v>
                </c:pt>
                <c:pt idx="17">
                  <c:v>-5.5316200000000002</c:v>
                </c:pt>
                <c:pt idx="18">
                  <c:v>-5.4139600000000003</c:v>
                </c:pt>
                <c:pt idx="19">
                  <c:v>-5.3648899999999999</c:v>
                </c:pt>
                <c:pt idx="20">
                  <c:v>-5.4130900000000004</c:v>
                </c:pt>
                <c:pt idx="21">
                  <c:v>-5.4819399999999998</c:v>
                </c:pt>
                <c:pt idx="22">
                  <c:v>-5.1634700000000002</c:v>
                </c:pt>
                <c:pt idx="23">
                  <c:v>-5.5710699999999997</c:v>
                </c:pt>
                <c:pt idx="24">
                  <c:v>-5.0802899999999998</c:v>
                </c:pt>
                <c:pt idx="25">
                  <c:v>-5.3336300000000003</c:v>
                </c:pt>
              </c:numCache>
            </c:numRef>
          </c:yVal>
          <c:smooth val="0"/>
        </c:ser>
        <c:ser>
          <c:idx val="2"/>
          <c:order val="2"/>
          <c:spPr>
            <a:ln w="19050" cap="rnd">
              <a:solidFill>
                <a:srgbClr val="FF0000"/>
              </a:solidFill>
              <a:round/>
            </a:ln>
            <a:effectLst/>
          </c:spPr>
          <c:marker>
            <c:symbol val="none"/>
          </c:marker>
          <c:xVal>
            <c:numRef>
              <c:f>Sheet4!$A$1:$A$26</c:f>
              <c:numCache>
                <c:formatCode>General</c:formatCode>
                <c:ptCount val="26"/>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numCache>
            </c:numRef>
          </c:xVal>
          <c:yVal>
            <c:numRef>
              <c:f>Sheet4!$D$1:$D$26</c:f>
              <c:numCache>
                <c:formatCode>General</c:formatCode>
                <c:ptCount val="26"/>
                <c:pt idx="0">
                  <c:v>0</c:v>
                </c:pt>
                <c:pt idx="1">
                  <c:v>-5.2248000000000001</c:v>
                </c:pt>
                <c:pt idx="2">
                  <c:v>-5.2790499999999998</c:v>
                </c:pt>
                <c:pt idx="3">
                  <c:v>-5.3724499999999997</c:v>
                </c:pt>
                <c:pt idx="4">
                  <c:v>-4.7678200000000004</c:v>
                </c:pt>
                <c:pt idx="5">
                  <c:v>-4.6027199999999997</c:v>
                </c:pt>
                <c:pt idx="6">
                  <c:v>-4.8553600000000001</c:v>
                </c:pt>
                <c:pt idx="7">
                  <c:v>-4.6542700000000004</c:v>
                </c:pt>
                <c:pt idx="8">
                  <c:v>-4.58941</c:v>
                </c:pt>
                <c:pt idx="9">
                  <c:v>-4.4390900000000002</c:v>
                </c:pt>
                <c:pt idx="10">
                  <c:v>-4.2774400000000004</c:v>
                </c:pt>
                <c:pt idx="11">
                  <c:v>-4.5248799999999996</c:v>
                </c:pt>
                <c:pt idx="12">
                  <c:v>-4.3381999999999996</c:v>
                </c:pt>
                <c:pt idx="13">
                  <c:v>-4.46929</c:v>
                </c:pt>
                <c:pt idx="14">
                  <c:v>-4.4720500000000003</c:v>
                </c:pt>
                <c:pt idx="15">
                  <c:v>-4.45174</c:v>
                </c:pt>
                <c:pt idx="16">
                  <c:v>-4.3940700000000001</c:v>
                </c:pt>
                <c:pt idx="17">
                  <c:v>-4.1696900000000001</c:v>
                </c:pt>
                <c:pt idx="18">
                  <c:v>-4.3178200000000002</c:v>
                </c:pt>
                <c:pt idx="19">
                  <c:v>-4.44991</c:v>
                </c:pt>
                <c:pt idx="20">
                  <c:v>-4.2172700000000001</c:v>
                </c:pt>
                <c:pt idx="21">
                  <c:v>-4.1893900000000004</c:v>
                </c:pt>
                <c:pt idx="22">
                  <c:v>-4.3030900000000001</c:v>
                </c:pt>
                <c:pt idx="23">
                  <c:v>-4.3020300000000002</c:v>
                </c:pt>
                <c:pt idx="24">
                  <c:v>-4.1163999999999996</c:v>
                </c:pt>
                <c:pt idx="25">
                  <c:v>-4.2431200000000002</c:v>
                </c:pt>
              </c:numCache>
            </c:numRef>
          </c:yVal>
          <c:smooth val="0"/>
        </c:ser>
        <c:dLbls>
          <c:showLegendKey val="0"/>
          <c:showVal val="0"/>
          <c:showCatName val="0"/>
          <c:showSerName val="0"/>
          <c:showPercent val="0"/>
          <c:showBubbleSize val="0"/>
        </c:dLbls>
        <c:axId val="1223657984"/>
        <c:axId val="1223655264"/>
      </c:scatterChart>
      <c:valAx>
        <c:axId val="1223657984"/>
        <c:scaling>
          <c:orientation val="minMax"/>
          <c:max val="25"/>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800" b="1" i="1" u="none" strike="noStrike" kern="1200" baseline="0">
                    <a:solidFill>
                      <a:schemeClr val="tx1">
                        <a:lumMod val="65000"/>
                        <a:lumOff val="35000"/>
                      </a:schemeClr>
                    </a:solidFill>
                    <a:latin typeface="+mn-lt"/>
                    <a:ea typeface="+mn-ea"/>
                    <a:cs typeface="+mn-cs"/>
                  </a:defRPr>
                </a:pPr>
                <a:r>
                  <a:rPr lang="en-US" sz="1800" b="1" i="1" dirty="0"/>
                  <a:t>L Mode</a:t>
                </a:r>
              </a:p>
            </c:rich>
          </c:tx>
          <c:layout>
            <c:manualLayout>
              <c:xMode val="edge"/>
              <c:yMode val="edge"/>
              <c:x val="0.50098786790048222"/>
              <c:y val="0.93957470446408886"/>
            </c:manualLayout>
          </c:layout>
          <c:overlay val="0"/>
          <c:spPr>
            <a:noFill/>
            <a:ln>
              <a:noFill/>
            </a:ln>
            <a:effectLst/>
          </c:spPr>
          <c:txPr>
            <a:bodyPr rot="0" spcFirstLastPara="1" vertOverflow="ellipsis" vert="horz" wrap="square" anchor="ctr" anchorCtr="1"/>
            <a:lstStyle/>
            <a:p>
              <a:pPr>
                <a:defRPr sz="1800" b="1" i="1"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1" u="none" strike="noStrike" kern="1200" baseline="0">
                <a:solidFill>
                  <a:schemeClr val="tx1">
                    <a:lumMod val="65000"/>
                    <a:lumOff val="35000"/>
                  </a:schemeClr>
                </a:solidFill>
                <a:latin typeface="+mn-lt"/>
                <a:ea typeface="+mn-ea"/>
                <a:cs typeface="+mn-cs"/>
              </a:defRPr>
            </a:pPr>
            <a:endParaRPr lang="en-US"/>
          </a:p>
        </c:txPr>
        <c:crossAx val="1223655264"/>
        <c:crossesAt val="-10"/>
        <c:crossBetween val="midCat"/>
      </c:valAx>
      <c:valAx>
        <c:axId val="12236552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wrap="square" anchor="ctr" anchorCtr="0"/>
              <a:lstStyle/>
              <a:p>
                <a:pPr>
                  <a:defRPr sz="1600" b="1" i="1" u="none" strike="noStrike" kern="1200" baseline="0">
                    <a:solidFill>
                      <a:schemeClr val="tx1">
                        <a:lumMod val="65000"/>
                        <a:lumOff val="35000"/>
                      </a:schemeClr>
                    </a:solidFill>
                    <a:latin typeface="+mn-lt"/>
                    <a:ea typeface="+mn-ea"/>
                    <a:cs typeface="+mn-cs"/>
                  </a:defRPr>
                </a:pPr>
                <a:r>
                  <a:rPr lang="en-US" sz="1600" b="1" i="1" dirty="0"/>
                  <a:t>Log(P</a:t>
                </a:r>
                <a:r>
                  <a:rPr lang="en-US" sz="1600" b="1" i="1" baseline="-25000" dirty="0"/>
                  <a:t>l</a:t>
                </a:r>
                <a:r>
                  <a:rPr lang="en-US" sz="1600" b="1" i="1" dirty="0"/>
                  <a:t>)</a:t>
                </a:r>
              </a:p>
            </c:rich>
          </c:tx>
          <c:layout>
            <c:manualLayout>
              <c:xMode val="edge"/>
              <c:yMode val="edge"/>
              <c:x val="9.9291341355094136E-3"/>
              <c:y val="0.39673994487461839"/>
            </c:manualLayout>
          </c:layout>
          <c:overlay val="0"/>
          <c:spPr>
            <a:noFill/>
            <a:ln>
              <a:noFill/>
            </a:ln>
            <a:effectLst/>
          </c:spPr>
          <c:txPr>
            <a:bodyPr rot="0" spcFirstLastPara="1" vertOverflow="ellipsis" wrap="square" anchor="ctr" anchorCtr="0"/>
            <a:lstStyle/>
            <a:p>
              <a:pPr>
                <a:defRPr sz="1600" b="1" i="1"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1" u="none" strike="noStrike" kern="1200" baseline="0">
                <a:solidFill>
                  <a:schemeClr val="tx1">
                    <a:lumMod val="65000"/>
                    <a:lumOff val="35000"/>
                  </a:schemeClr>
                </a:solidFill>
                <a:latin typeface="+mn-lt"/>
                <a:ea typeface="+mn-ea"/>
                <a:cs typeface="+mn-cs"/>
              </a:defRPr>
            </a:pPr>
            <a:endParaRPr lang="en-US"/>
          </a:p>
        </c:txPr>
        <c:crossAx val="1223657984"/>
        <c:crosses val="autoZero"/>
        <c:crossBetween val="midCat"/>
      </c:valAx>
      <c:spPr>
        <a:noFill/>
        <a:ln>
          <a:noFill/>
        </a:ln>
        <a:effectLst/>
      </c:spPr>
    </c:plotArea>
    <c:plotVisOnly val="1"/>
    <c:dispBlanksAs val="gap"/>
    <c:showDLblsOverMax val="0"/>
  </c:chart>
  <c:spPr>
    <a:noFill/>
    <a:ln>
      <a:noFill/>
    </a:ln>
    <a:effectLst/>
  </c:spPr>
  <c:txPr>
    <a:bodyPr rot="5400000"/>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dirty="0"/>
              <a:t>Density</a:t>
            </a:r>
            <a:r>
              <a:rPr lang="en-US" sz="1800" baseline="0" dirty="0"/>
              <a:t> </a:t>
            </a:r>
            <a:r>
              <a:rPr lang="en-US" sz="1800" dirty="0"/>
              <a:t>n/n</a:t>
            </a:r>
            <a:r>
              <a:rPr lang="en-US" sz="1800" baseline="-25000" dirty="0"/>
              <a:t>c</a:t>
            </a:r>
          </a:p>
        </c:rich>
      </c:tx>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8.057260699555413E-2"/>
          <c:y val="0.14285032254397684"/>
          <c:w val="0.85436195899528844"/>
          <c:h val="0.63570289382616996"/>
        </c:manualLayout>
      </c:layout>
      <c:scatterChart>
        <c:scatterStyle val="smoothMarker"/>
        <c:varyColors val="0"/>
        <c:ser>
          <c:idx val="0"/>
          <c:order val="0"/>
          <c:tx>
            <c:v>series1</c:v>
          </c:tx>
          <c:spPr>
            <a:ln w="19050" cap="rnd">
              <a:solidFill>
                <a:schemeClr val="accent2"/>
              </a:solidFill>
              <a:round/>
            </a:ln>
            <a:effectLst/>
          </c:spPr>
          <c:marker>
            <c:symbol val="none"/>
          </c:marker>
          <c:xVal>
            <c:numRef>
              <c:f>Density!$A$1:$A$583</c:f>
              <c:numCache>
                <c:formatCode>General</c:formatCode>
                <c:ptCount val="583"/>
                <c:pt idx="0">
                  <c:v>0.104377</c:v>
                </c:pt>
                <c:pt idx="1">
                  <c:v>0.104433</c:v>
                </c:pt>
                <c:pt idx="2">
                  <c:v>0.10449</c:v>
                </c:pt>
                <c:pt idx="3">
                  <c:v>0.104548</c:v>
                </c:pt>
                <c:pt idx="4" formatCode="0.00E+00">
                  <c:v>0.10460700000000001</c:v>
                </c:pt>
                <c:pt idx="5" formatCode="0.00E+00">
                  <c:v>0.104668</c:v>
                </c:pt>
                <c:pt idx="6" formatCode="0.00E+00">
                  <c:v>0.104729</c:v>
                </c:pt>
                <c:pt idx="7" formatCode="0.00E+00">
                  <c:v>0.104792</c:v>
                </c:pt>
                <c:pt idx="8" formatCode="0.00E+00">
                  <c:v>0.104855</c:v>
                </c:pt>
                <c:pt idx="9" formatCode="0.00E+00">
                  <c:v>0.10492</c:v>
                </c:pt>
                <c:pt idx="10" formatCode="0.00E+00">
                  <c:v>0.104986</c:v>
                </c:pt>
                <c:pt idx="11" formatCode="0.00E+00">
                  <c:v>0.10505299999999999</c:v>
                </c:pt>
                <c:pt idx="12" formatCode="0.00E+00">
                  <c:v>0.10512100000000001</c:v>
                </c:pt>
                <c:pt idx="13" formatCode="0.00E+00">
                  <c:v>0.10519000000000001</c:v>
                </c:pt>
                <c:pt idx="14" formatCode="0.00E+00">
                  <c:v>0.10526099999999999</c:v>
                </c:pt>
                <c:pt idx="15" formatCode="0.00E+00">
                  <c:v>0.105333</c:v>
                </c:pt>
                <c:pt idx="16" formatCode="0.00E+00">
                  <c:v>0.105406</c:v>
                </c:pt>
                <c:pt idx="17" formatCode="0.00E+00">
                  <c:v>0.10548</c:v>
                </c:pt>
                <c:pt idx="18" formatCode="0.00E+00">
                  <c:v>0.105556</c:v>
                </c:pt>
                <c:pt idx="19" formatCode="0.00E+00">
                  <c:v>0.105633</c:v>
                </c:pt>
                <c:pt idx="20" formatCode="0.00E+00">
                  <c:v>0.105712</c:v>
                </c:pt>
                <c:pt idx="21" formatCode="0.00E+00">
                  <c:v>0.105792</c:v>
                </c:pt>
                <c:pt idx="22" formatCode="0.00E+00">
                  <c:v>0.10587299999999999</c:v>
                </c:pt>
                <c:pt idx="23" formatCode="0.00E+00">
                  <c:v>0.10595599999999999</c:v>
                </c:pt>
                <c:pt idx="24" formatCode="0.00E+00">
                  <c:v>0.10604</c:v>
                </c:pt>
                <c:pt idx="25" formatCode="0.00E+00">
                  <c:v>0.106126</c:v>
                </c:pt>
                <c:pt idx="26" formatCode="0.00E+00">
                  <c:v>0.106213</c:v>
                </c:pt>
                <c:pt idx="27" formatCode="0.00E+00">
                  <c:v>0.10630199999999999</c:v>
                </c:pt>
                <c:pt idx="28" formatCode="0.00E+00">
                  <c:v>0.106392</c:v>
                </c:pt>
                <c:pt idx="29" formatCode="0.00E+00">
                  <c:v>0.106484</c:v>
                </c:pt>
                <c:pt idx="30" formatCode="0.00E+00">
                  <c:v>0.10657800000000001</c:v>
                </c:pt>
                <c:pt idx="31" formatCode="0.00E+00">
                  <c:v>0.106673</c:v>
                </c:pt>
                <c:pt idx="32" formatCode="0.00E+00">
                  <c:v>0.10677</c:v>
                </c:pt>
                <c:pt idx="33" formatCode="0.00E+00">
                  <c:v>0.10686900000000001</c:v>
                </c:pt>
                <c:pt idx="34" formatCode="0.00E+00">
                  <c:v>0.10696899999999999</c:v>
                </c:pt>
                <c:pt idx="35" formatCode="0.00E+00">
                  <c:v>0.107072</c:v>
                </c:pt>
                <c:pt idx="36" formatCode="0.00E+00">
                  <c:v>0.10717599999999999</c:v>
                </c:pt>
                <c:pt idx="37" formatCode="0.00E+00">
                  <c:v>0.107282</c:v>
                </c:pt>
                <c:pt idx="38" formatCode="0.00E+00">
                  <c:v>0.107389</c:v>
                </c:pt>
                <c:pt idx="39" formatCode="0.00E+00">
                  <c:v>0.107499</c:v>
                </c:pt>
                <c:pt idx="40" formatCode="0.00E+00">
                  <c:v>0.107611</c:v>
                </c:pt>
                <c:pt idx="41" formatCode="0.00E+00">
                  <c:v>0.107724</c:v>
                </c:pt>
                <c:pt idx="42" formatCode="0.00E+00">
                  <c:v>0.10784000000000001</c:v>
                </c:pt>
                <c:pt idx="43" formatCode="0.00E+00">
                  <c:v>0.107958</c:v>
                </c:pt>
                <c:pt idx="44" formatCode="0.00E+00">
                  <c:v>0.10807799999999999</c:v>
                </c:pt>
                <c:pt idx="45" formatCode="0.00E+00">
                  <c:v>0.1082</c:v>
                </c:pt>
                <c:pt idx="46" formatCode="0.00E+00">
                  <c:v>0.108324</c:v>
                </c:pt>
                <c:pt idx="47" formatCode="0.00E+00">
                  <c:v>0.10845</c:v>
                </c:pt>
                <c:pt idx="48" formatCode="0.00E+00">
                  <c:v>0.10857899999999999</c:v>
                </c:pt>
                <c:pt idx="49" formatCode="0.00E+00">
                  <c:v>0.10871</c:v>
                </c:pt>
                <c:pt idx="50" formatCode="0.00E+00">
                  <c:v>0.108843</c:v>
                </c:pt>
                <c:pt idx="51" formatCode="0.00E+00">
                  <c:v>0.10897800000000001</c:v>
                </c:pt>
                <c:pt idx="52" formatCode="0.00E+00">
                  <c:v>0.109116</c:v>
                </c:pt>
                <c:pt idx="53" formatCode="0.00E+00">
                  <c:v>0.10925700000000001</c:v>
                </c:pt>
                <c:pt idx="54" formatCode="0.00E+00">
                  <c:v>0.109399</c:v>
                </c:pt>
                <c:pt idx="55" formatCode="0.00E+00">
                  <c:v>0.109545</c:v>
                </c:pt>
                <c:pt idx="56" formatCode="0.00E+00">
                  <c:v>0.109693</c:v>
                </c:pt>
                <c:pt idx="57" formatCode="0.00E+00">
                  <c:v>0.109844</c:v>
                </c:pt>
                <c:pt idx="58" formatCode="0.00E+00">
                  <c:v>0.109997</c:v>
                </c:pt>
                <c:pt idx="59" formatCode="0.00E+00">
                  <c:v>0.110153</c:v>
                </c:pt>
                <c:pt idx="60" formatCode="0.00E+00">
                  <c:v>0.11031199999999999</c:v>
                </c:pt>
                <c:pt idx="61" formatCode="0.00E+00">
                  <c:v>0.110473</c:v>
                </c:pt>
                <c:pt idx="62" formatCode="0.00E+00">
                  <c:v>0.110638</c:v>
                </c:pt>
                <c:pt idx="63" formatCode="0.00E+00">
                  <c:v>0.110805</c:v>
                </c:pt>
                <c:pt idx="64" formatCode="0.00E+00">
                  <c:v>0.11097600000000001</c:v>
                </c:pt>
                <c:pt idx="65" formatCode="0.00E+00">
                  <c:v>0.111149</c:v>
                </c:pt>
                <c:pt idx="66" formatCode="0.00E+00">
                  <c:v>0.11132599999999999</c:v>
                </c:pt>
                <c:pt idx="67" formatCode="0.00E+00">
                  <c:v>0.11150500000000001</c:v>
                </c:pt>
                <c:pt idx="68" formatCode="0.00E+00">
                  <c:v>0.111688</c:v>
                </c:pt>
                <c:pt idx="69" formatCode="0.00E+00">
                  <c:v>0.111874</c:v>
                </c:pt>
                <c:pt idx="70" formatCode="0.00E+00">
                  <c:v>0.112064</c:v>
                </c:pt>
                <c:pt idx="71" formatCode="0.00E+00">
                  <c:v>0.112257</c:v>
                </c:pt>
                <c:pt idx="72" formatCode="0.00E+00">
                  <c:v>0.112453</c:v>
                </c:pt>
                <c:pt idx="73" formatCode="0.00E+00">
                  <c:v>0.112652</c:v>
                </c:pt>
                <c:pt idx="74" formatCode="0.00E+00">
                  <c:v>0.112856</c:v>
                </c:pt>
                <c:pt idx="75" formatCode="0.00E+00">
                  <c:v>0.113063</c:v>
                </c:pt>
                <c:pt idx="76" formatCode="0.00E+00">
                  <c:v>0.113273</c:v>
                </c:pt>
                <c:pt idx="77" formatCode="0.00E+00">
                  <c:v>0.113487</c:v>
                </c:pt>
                <c:pt idx="78" formatCode="0.00E+00">
                  <c:v>0.113705</c:v>
                </c:pt>
                <c:pt idx="79" formatCode="0.00E+00">
                  <c:v>0.113927</c:v>
                </c:pt>
                <c:pt idx="80" formatCode="0.00E+00">
                  <c:v>0.114153</c:v>
                </c:pt>
                <c:pt idx="81" formatCode="0.00E+00">
                  <c:v>0.114383</c:v>
                </c:pt>
                <c:pt idx="82" formatCode="0.00E+00">
                  <c:v>0.114617</c:v>
                </c:pt>
                <c:pt idx="83" formatCode="0.00E+00">
                  <c:v>0.114855</c:v>
                </c:pt>
                <c:pt idx="84" formatCode="0.00E+00">
                  <c:v>0.11509800000000001</c:v>
                </c:pt>
                <c:pt idx="85" formatCode="0.00E+00">
                  <c:v>0.115344</c:v>
                </c:pt>
                <c:pt idx="86" formatCode="0.00E+00">
                  <c:v>0.115595</c:v>
                </c:pt>
                <c:pt idx="87" formatCode="0.00E+00">
                  <c:v>0.115851</c:v>
                </c:pt>
                <c:pt idx="88" formatCode="0.00E+00">
                  <c:v>0.11611100000000001</c:v>
                </c:pt>
                <c:pt idx="89" formatCode="0.00E+00">
                  <c:v>0.11637599999999999</c:v>
                </c:pt>
                <c:pt idx="90" formatCode="0.00E+00">
                  <c:v>0.116645</c:v>
                </c:pt>
                <c:pt idx="91" formatCode="0.00E+00">
                  <c:v>0.116919</c:v>
                </c:pt>
                <c:pt idx="92" formatCode="0.00E+00">
                  <c:v>0.117198</c:v>
                </c:pt>
                <c:pt idx="93" formatCode="0.00E+00">
                  <c:v>0.117482</c:v>
                </c:pt>
                <c:pt idx="94" formatCode="0.00E+00">
                  <c:v>0.117771</c:v>
                </c:pt>
                <c:pt idx="95" formatCode="0.00E+00">
                  <c:v>0.118066</c:v>
                </c:pt>
                <c:pt idx="96" formatCode="0.00E+00">
                  <c:v>0.118365</c:v>
                </c:pt>
                <c:pt idx="97" formatCode="0.00E+00">
                  <c:v>0.11867</c:v>
                </c:pt>
                <c:pt idx="98" formatCode="0.00E+00">
                  <c:v>0.11898</c:v>
                </c:pt>
                <c:pt idx="99" formatCode="0.00E+00">
                  <c:v>0.119296</c:v>
                </c:pt>
                <c:pt idx="100" formatCode="0.00E+00">
                  <c:v>0.119617</c:v>
                </c:pt>
                <c:pt idx="101" formatCode="0.00E+00">
                  <c:v>0.119944</c:v>
                </c:pt>
                <c:pt idx="102" formatCode="0.00E+00">
                  <c:v>0.120277</c:v>
                </c:pt>
                <c:pt idx="103" formatCode="0.00E+00">
                  <c:v>0.120615</c:v>
                </c:pt>
                <c:pt idx="104" formatCode="0.00E+00">
                  <c:v>0.12096</c:v>
                </c:pt>
                <c:pt idx="105" formatCode="0.00E+00">
                  <c:v>0.121311</c:v>
                </c:pt>
                <c:pt idx="106" formatCode="0.00E+00">
                  <c:v>0.121668</c:v>
                </c:pt>
                <c:pt idx="107" formatCode="0.00E+00">
                  <c:v>0.122031</c:v>
                </c:pt>
                <c:pt idx="108" formatCode="0.00E+00">
                  <c:v>0.122401</c:v>
                </c:pt>
                <c:pt idx="109" formatCode="0.00E+00">
                  <c:v>0.122778</c:v>
                </c:pt>
                <c:pt idx="110" formatCode="0.00E+00">
                  <c:v>0.12316100000000001</c:v>
                </c:pt>
                <c:pt idx="111" formatCode="0.00E+00">
                  <c:v>0.12355099999999999</c:v>
                </c:pt>
                <c:pt idx="112" formatCode="0.00E+00">
                  <c:v>0.123948</c:v>
                </c:pt>
                <c:pt idx="113" formatCode="0.00E+00">
                  <c:v>0.124352</c:v>
                </c:pt>
                <c:pt idx="114" formatCode="0.00E+00">
                  <c:v>0.124763</c:v>
                </c:pt>
                <c:pt idx="115" formatCode="0.00E+00">
                  <c:v>0.12518099999999999</c:v>
                </c:pt>
                <c:pt idx="116" formatCode="0.00E+00">
                  <c:v>0.125607</c:v>
                </c:pt>
                <c:pt idx="117" formatCode="0.00E+00">
                  <c:v>0.12604000000000001</c:v>
                </c:pt>
                <c:pt idx="118" formatCode="0.00E+00">
                  <c:v>0.12648200000000001</c:v>
                </c:pt>
                <c:pt idx="119" formatCode="0.00E+00">
                  <c:v>0.12693099999999999</c:v>
                </c:pt>
                <c:pt idx="120" formatCode="0.00E+00">
                  <c:v>0.127388</c:v>
                </c:pt>
                <c:pt idx="121" formatCode="0.00E+00">
                  <c:v>0.12785299999999999</c:v>
                </c:pt>
                <c:pt idx="122" formatCode="0.00E+00">
                  <c:v>0.128326</c:v>
                </c:pt>
                <c:pt idx="123" formatCode="0.00E+00">
                  <c:v>0.12880800000000001</c:v>
                </c:pt>
                <c:pt idx="124" formatCode="0.00E+00">
                  <c:v>0.129298</c:v>
                </c:pt>
                <c:pt idx="125" formatCode="0.00E+00">
                  <c:v>0.129797</c:v>
                </c:pt>
                <c:pt idx="126" formatCode="0.00E+00">
                  <c:v>0.130305</c:v>
                </c:pt>
                <c:pt idx="127" formatCode="0.00E+00">
                  <c:v>0.13082199999999999</c:v>
                </c:pt>
                <c:pt idx="128" formatCode="0.00E+00">
                  <c:v>0.13134799999999999</c:v>
                </c:pt>
                <c:pt idx="129" formatCode="0.00E+00">
                  <c:v>0.131883</c:v>
                </c:pt>
                <c:pt idx="130" formatCode="0.00E+00">
                  <c:v>0.13242799999999999</c:v>
                </c:pt>
                <c:pt idx="131" formatCode="0.00E+00">
                  <c:v>0.13298299999999999</c:v>
                </c:pt>
                <c:pt idx="132" formatCode="0.00E+00">
                  <c:v>0.133547</c:v>
                </c:pt>
                <c:pt idx="133" formatCode="0.00E+00">
                  <c:v>0.13412199999999999</c:v>
                </c:pt>
                <c:pt idx="134" formatCode="0.00E+00">
                  <c:v>0.13470699999999999</c:v>
                </c:pt>
                <c:pt idx="135" formatCode="0.00E+00">
                  <c:v>0.13530200000000001</c:v>
                </c:pt>
                <c:pt idx="136" formatCode="0.00E+00">
                  <c:v>0.135907</c:v>
                </c:pt>
                <c:pt idx="137" formatCode="0.00E+00">
                  <c:v>0.13652400000000001</c:v>
                </c:pt>
                <c:pt idx="138" formatCode="0.00E+00">
                  <c:v>0.137151</c:v>
                </c:pt>
                <c:pt idx="139" formatCode="0.00E+00">
                  <c:v>0.13779</c:v>
                </c:pt>
                <c:pt idx="140" formatCode="0.00E+00">
                  <c:v>0.13844000000000001</c:v>
                </c:pt>
                <c:pt idx="141" formatCode="0.00E+00">
                  <c:v>0.139101</c:v>
                </c:pt>
                <c:pt idx="142" formatCode="0.00E+00">
                  <c:v>0.13977400000000001</c:v>
                </c:pt>
                <c:pt idx="143" formatCode="0.00E+00">
                  <c:v>0.14046</c:v>
                </c:pt>
                <c:pt idx="144" formatCode="0.00E+00">
                  <c:v>0.141157</c:v>
                </c:pt>
                <c:pt idx="145" formatCode="0.00E+00">
                  <c:v>0.14186699999999999</c:v>
                </c:pt>
                <c:pt idx="146" formatCode="0.00E+00">
                  <c:v>0.14258899999999999</c:v>
                </c:pt>
                <c:pt idx="147" formatCode="0.00E+00">
                  <c:v>0.14332400000000001</c:v>
                </c:pt>
                <c:pt idx="148" formatCode="0.00E+00">
                  <c:v>0.14407200000000001</c:v>
                </c:pt>
                <c:pt idx="149" formatCode="0.00E+00">
                  <c:v>0.14483399999999999</c:v>
                </c:pt>
                <c:pt idx="150" formatCode="0.00E+00">
                  <c:v>0.14560899999999999</c:v>
                </c:pt>
                <c:pt idx="151" formatCode="0.00E+00">
                  <c:v>0.146398</c:v>
                </c:pt>
                <c:pt idx="152" formatCode="0.00E+00">
                  <c:v>0.147201</c:v>
                </c:pt>
                <c:pt idx="153" formatCode="0.00E+00">
                  <c:v>0.14801800000000001</c:v>
                </c:pt>
                <c:pt idx="154" formatCode="0.00E+00">
                  <c:v>0.14884900000000001</c:v>
                </c:pt>
                <c:pt idx="155" formatCode="0.00E+00">
                  <c:v>0.149696</c:v>
                </c:pt>
                <c:pt idx="156" formatCode="0.00E+00">
                  <c:v>0.150557</c:v>
                </c:pt>
                <c:pt idx="157" formatCode="0.00E+00">
                  <c:v>0.15143400000000001</c:v>
                </c:pt>
                <c:pt idx="158" formatCode="0.00E+00">
                  <c:v>0.15232399999999999</c:v>
                </c:pt>
                <c:pt idx="159" formatCode="0.00E+00">
                  <c:v>0.15323600000000001</c:v>
                </c:pt>
                <c:pt idx="160" formatCode="0.00E+00">
                  <c:v>0.15420300000000001</c:v>
                </c:pt>
                <c:pt idx="161" formatCode="0.00E+00">
                  <c:v>0.15526899999999999</c:v>
                </c:pt>
                <c:pt idx="162" formatCode="0.00E+00">
                  <c:v>0.15645999999999999</c:v>
                </c:pt>
                <c:pt idx="163" formatCode="0.00E+00">
                  <c:v>0.15778900000000001</c:v>
                </c:pt>
                <c:pt idx="164" formatCode="0.00E+00">
                  <c:v>0.159272</c:v>
                </c:pt>
                <c:pt idx="165" formatCode="0.00E+00">
                  <c:v>0.16092799999999999</c:v>
                </c:pt>
                <c:pt idx="166" formatCode="0.00E+00">
                  <c:v>0.16277700000000001</c:v>
                </c:pt>
                <c:pt idx="167" formatCode="0.00E+00">
                  <c:v>0.16483999999999999</c:v>
                </c:pt>
                <c:pt idx="168" formatCode="0.00E+00">
                  <c:v>0.16714300000000001</c:v>
                </c:pt>
                <c:pt idx="169" formatCode="0.00E+00">
                  <c:v>0.169714</c:v>
                </c:pt>
                <c:pt idx="170" formatCode="0.00E+00">
                  <c:v>0.17258399999999999</c:v>
                </c:pt>
                <c:pt idx="171" formatCode="0.00E+00">
                  <c:v>0.175788</c:v>
                </c:pt>
                <c:pt idx="172" formatCode="0.00E+00">
                  <c:v>0.179364</c:v>
                </c:pt>
                <c:pt idx="173" formatCode="0.00E+00">
                  <c:v>0.18335599999999999</c:v>
                </c:pt>
                <c:pt idx="174" formatCode="0.00E+00">
                  <c:v>0.18781200000000001</c:v>
                </c:pt>
                <c:pt idx="175" formatCode="0.00E+00">
                  <c:v>0.19278600000000001</c:v>
                </c:pt>
                <c:pt idx="176" formatCode="0.00E+00">
                  <c:v>0.19833799999999999</c:v>
                </c:pt>
                <c:pt idx="177" formatCode="0.00E+00">
                  <c:v>0.204536</c:v>
                </c:pt>
                <c:pt idx="178" formatCode="0.00E+00">
                  <c:v>0.211455</c:v>
                </c:pt>
                <c:pt idx="179" formatCode="0.00E+00">
                  <c:v>0.21917800000000001</c:v>
                </c:pt>
                <c:pt idx="180" formatCode="0.00E+00">
                  <c:v>0.227799</c:v>
                </c:pt>
                <c:pt idx="181" formatCode="0.00E+00">
                  <c:v>0.23733099999999999</c:v>
                </c:pt>
                <c:pt idx="182" formatCode="0.00E+00">
                  <c:v>0.24754399999999999</c:v>
                </c:pt>
                <c:pt idx="183" formatCode="0.00E+00">
                  <c:v>0.25805699999999998</c:v>
                </c:pt>
              </c:numCache>
            </c:numRef>
          </c:xVal>
          <c:yVal>
            <c:numRef>
              <c:f>Density!$B$1:$B$583</c:f>
              <c:numCache>
                <c:formatCode>General</c:formatCode>
                <c:ptCount val="583"/>
                <c:pt idx="0">
                  <c:v>1.0112099999999999</c:v>
                </c:pt>
                <c:pt idx="1">
                  <c:v>0.99476100000000001</c:v>
                </c:pt>
                <c:pt idx="2">
                  <c:v>0.97847899999999999</c:v>
                </c:pt>
                <c:pt idx="3">
                  <c:v>0.96252000000000004</c:v>
                </c:pt>
                <c:pt idx="4">
                  <c:v>0.94698700000000002</c:v>
                </c:pt>
                <c:pt idx="5">
                  <c:v>0.93190700000000004</c:v>
                </c:pt>
                <c:pt idx="6">
                  <c:v>0.91728600000000005</c:v>
                </c:pt>
                <c:pt idx="7">
                  <c:v>0.90311600000000003</c:v>
                </c:pt>
                <c:pt idx="8">
                  <c:v>0.88938300000000003</c:v>
                </c:pt>
                <c:pt idx="9">
                  <c:v>0.87607000000000002</c:v>
                </c:pt>
                <c:pt idx="10">
                  <c:v>0.863151</c:v>
                </c:pt>
                <c:pt idx="11">
                  <c:v>0.85060400000000003</c:v>
                </c:pt>
                <c:pt idx="12">
                  <c:v>0.83840700000000001</c:v>
                </c:pt>
                <c:pt idx="13">
                  <c:v>0.82653699999999997</c:v>
                </c:pt>
                <c:pt idx="14">
                  <c:v>0.81497299999999995</c:v>
                </c:pt>
                <c:pt idx="15">
                  <c:v>0.803701</c:v>
                </c:pt>
                <c:pt idx="16">
                  <c:v>0.79270799999999997</c:v>
                </c:pt>
                <c:pt idx="17">
                  <c:v>0.78197899999999998</c:v>
                </c:pt>
                <c:pt idx="18">
                  <c:v>0.77150399999999997</c:v>
                </c:pt>
                <c:pt idx="19">
                  <c:v>0.76127699999999998</c:v>
                </c:pt>
                <c:pt idx="20">
                  <c:v>0.75129000000000001</c:v>
                </c:pt>
                <c:pt idx="21">
                  <c:v>0.74153199999999997</c:v>
                </c:pt>
                <c:pt idx="22">
                  <c:v>0.731989</c:v>
                </c:pt>
                <c:pt idx="23">
                  <c:v>0.72265299999999999</c:v>
                </c:pt>
                <c:pt idx="24">
                  <c:v>0.71351299999999995</c:v>
                </c:pt>
                <c:pt idx="25">
                  <c:v>0.70456099999999999</c:v>
                </c:pt>
                <c:pt idx="26">
                  <c:v>0.69578099999999998</c:v>
                </c:pt>
                <c:pt idx="27">
                  <c:v>0.68716299999999997</c:v>
                </c:pt>
                <c:pt idx="28">
                  <c:v>0.67869699999999999</c:v>
                </c:pt>
                <c:pt idx="29">
                  <c:v>0.67037599999999997</c:v>
                </c:pt>
                <c:pt idx="30">
                  <c:v>0.66219600000000001</c:v>
                </c:pt>
                <c:pt idx="31">
                  <c:v>0.65415500000000004</c:v>
                </c:pt>
                <c:pt idx="32">
                  <c:v>0.64624800000000004</c:v>
                </c:pt>
                <c:pt idx="33">
                  <c:v>0.63847100000000001</c:v>
                </c:pt>
                <c:pt idx="34">
                  <c:v>0.63081900000000002</c:v>
                </c:pt>
                <c:pt idx="35">
                  <c:v>0.62328799999999995</c:v>
                </c:pt>
                <c:pt idx="36">
                  <c:v>0.61587599999999998</c:v>
                </c:pt>
                <c:pt idx="37">
                  <c:v>0.60857799999999995</c:v>
                </c:pt>
                <c:pt idx="38">
                  <c:v>0.60139100000000001</c:v>
                </c:pt>
                <c:pt idx="39">
                  <c:v>0.59430799999999995</c:v>
                </c:pt>
                <c:pt idx="40">
                  <c:v>0.58732399999999996</c:v>
                </c:pt>
                <c:pt idx="41">
                  <c:v>0.58043100000000003</c:v>
                </c:pt>
                <c:pt idx="42">
                  <c:v>0.573627</c:v>
                </c:pt>
                <c:pt idx="43">
                  <c:v>0.566909</c:v>
                </c:pt>
                <c:pt idx="44">
                  <c:v>0.560276</c:v>
                </c:pt>
                <c:pt idx="45">
                  <c:v>0.55372699999999997</c:v>
                </c:pt>
                <c:pt idx="46">
                  <c:v>0.54726200000000003</c:v>
                </c:pt>
                <c:pt idx="47">
                  <c:v>0.54088099999999995</c:v>
                </c:pt>
                <c:pt idx="48">
                  <c:v>0.534582</c:v>
                </c:pt>
                <c:pt idx="49">
                  <c:v>0.52835900000000002</c:v>
                </c:pt>
                <c:pt idx="50">
                  <c:v>0.52220900000000003</c:v>
                </c:pt>
                <c:pt idx="51">
                  <c:v>0.51612899999999995</c:v>
                </c:pt>
                <c:pt idx="52">
                  <c:v>0.51011399999999996</c:v>
                </c:pt>
                <c:pt idx="53">
                  <c:v>0.50416300000000003</c:v>
                </c:pt>
                <c:pt idx="54">
                  <c:v>0.49827500000000002</c:v>
                </c:pt>
                <c:pt idx="55">
                  <c:v>0.49244900000000003</c:v>
                </c:pt>
                <c:pt idx="56">
                  <c:v>0.48668600000000001</c:v>
                </c:pt>
                <c:pt idx="57">
                  <c:v>0.48098600000000002</c:v>
                </c:pt>
                <c:pt idx="58">
                  <c:v>0.47534700000000002</c:v>
                </c:pt>
                <c:pt idx="59">
                  <c:v>0.46976899999999999</c:v>
                </c:pt>
                <c:pt idx="60">
                  <c:v>0.46424900000000002</c:v>
                </c:pt>
                <c:pt idx="61">
                  <c:v>0.458785</c:v>
                </c:pt>
                <c:pt idx="62">
                  <c:v>0.453374</c:v>
                </c:pt>
                <c:pt idx="63">
                  <c:v>0.448015</c:v>
                </c:pt>
                <c:pt idx="64">
                  <c:v>0.44270700000000002</c:v>
                </c:pt>
                <c:pt idx="65">
                  <c:v>0.43744899999999998</c:v>
                </c:pt>
                <c:pt idx="66">
                  <c:v>0.43224099999999999</c:v>
                </c:pt>
                <c:pt idx="67">
                  <c:v>0.42708400000000002</c:v>
                </c:pt>
                <c:pt idx="68">
                  <c:v>0.42197699999999999</c:v>
                </c:pt>
                <c:pt idx="69">
                  <c:v>0.41691899999999998</c:v>
                </c:pt>
                <c:pt idx="70">
                  <c:v>0.41190700000000002</c:v>
                </c:pt>
                <c:pt idx="71">
                  <c:v>0.406941</c:v>
                </c:pt>
                <c:pt idx="72">
                  <c:v>0.40201900000000002</c:v>
                </c:pt>
                <c:pt idx="73">
                  <c:v>0.39713900000000002</c:v>
                </c:pt>
                <c:pt idx="74">
                  <c:v>0.39230199999999998</c:v>
                </c:pt>
                <c:pt idx="75">
                  <c:v>0.38750600000000002</c:v>
                </c:pt>
                <c:pt idx="76">
                  <c:v>0.38275300000000001</c:v>
                </c:pt>
                <c:pt idx="77">
                  <c:v>0.37804100000000002</c:v>
                </c:pt>
                <c:pt idx="78">
                  <c:v>0.37337100000000001</c:v>
                </c:pt>
                <c:pt idx="79">
                  <c:v>0.36874099999999999</c:v>
                </c:pt>
                <c:pt idx="80">
                  <c:v>0.36414999999999997</c:v>
                </c:pt>
                <c:pt idx="81">
                  <c:v>0.359597</c:v>
                </c:pt>
                <c:pt idx="82">
                  <c:v>0.35508099999999998</c:v>
                </c:pt>
                <c:pt idx="83">
                  <c:v>0.35060200000000002</c:v>
                </c:pt>
                <c:pt idx="84">
                  <c:v>0.34615899999999999</c:v>
                </c:pt>
                <c:pt idx="85">
                  <c:v>0.341752</c:v>
                </c:pt>
                <c:pt idx="86">
                  <c:v>0.33738200000000002</c:v>
                </c:pt>
                <c:pt idx="87">
                  <c:v>0.33304699999999998</c:v>
                </c:pt>
                <c:pt idx="88">
                  <c:v>0.32874799999999998</c:v>
                </c:pt>
                <c:pt idx="89">
                  <c:v>0.32448399999999999</c:v>
                </c:pt>
                <c:pt idx="90">
                  <c:v>0.32025399999999998</c:v>
                </c:pt>
                <c:pt idx="91">
                  <c:v>0.31605800000000001</c:v>
                </c:pt>
                <c:pt idx="92">
                  <c:v>0.31189600000000001</c:v>
                </c:pt>
                <c:pt idx="93">
                  <c:v>0.30776700000000001</c:v>
                </c:pt>
                <c:pt idx="94">
                  <c:v>0.303672</c:v>
                </c:pt>
                <c:pt idx="95">
                  <c:v>0.29960900000000001</c:v>
                </c:pt>
                <c:pt idx="96">
                  <c:v>0.29557800000000001</c:v>
                </c:pt>
                <c:pt idx="97">
                  <c:v>0.29158099999999998</c:v>
                </c:pt>
                <c:pt idx="98">
                  <c:v>0.28761599999999998</c:v>
                </c:pt>
                <c:pt idx="99">
                  <c:v>0.28368300000000002</c:v>
                </c:pt>
                <c:pt idx="100">
                  <c:v>0.27978199999999998</c:v>
                </c:pt>
                <c:pt idx="101">
                  <c:v>0.27591300000000002</c:v>
                </c:pt>
                <c:pt idx="102">
                  <c:v>0.27207500000000001</c:v>
                </c:pt>
                <c:pt idx="103">
                  <c:v>0.26826899999999998</c:v>
                </c:pt>
                <c:pt idx="104">
                  <c:v>0.26449400000000001</c:v>
                </c:pt>
                <c:pt idx="105">
                  <c:v>0.26074900000000001</c:v>
                </c:pt>
                <c:pt idx="106">
                  <c:v>0.25703599999999999</c:v>
                </c:pt>
                <c:pt idx="107">
                  <c:v>0.25335299999999999</c:v>
                </c:pt>
                <c:pt idx="108">
                  <c:v>0.24970000000000001</c:v>
                </c:pt>
                <c:pt idx="109">
                  <c:v>0.24607799999999999</c:v>
                </c:pt>
                <c:pt idx="110">
                  <c:v>0.24248600000000001</c:v>
                </c:pt>
                <c:pt idx="111">
                  <c:v>0.238923</c:v>
                </c:pt>
                <c:pt idx="112">
                  <c:v>0.23538999999999999</c:v>
                </c:pt>
                <c:pt idx="113">
                  <c:v>0.23188500000000001</c:v>
                </c:pt>
                <c:pt idx="114">
                  <c:v>0.228409</c:v>
                </c:pt>
                <c:pt idx="115">
                  <c:v>0.22496099999999999</c:v>
                </c:pt>
                <c:pt idx="116">
                  <c:v>0.22154099999999999</c:v>
                </c:pt>
                <c:pt idx="117">
                  <c:v>0.21814900000000001</c:v>
                </c:pt>
                <c:pt idx="118">
                  <c:v>0.214785</c:v>
                </c:pt>
                <c:pt idx="119">
                  <c:v>0.211449</c:v>
                </c:pt>
                <c:pt idx="120">
                  <c:v>0.20813999999999999</c:v>
                </c:pt>
                <c:pt idx="121">
                  <c:v>0.20485900000000001</c:v>
                </c:pt>
                <c:pt idx="122">
                  <c:v>0.20160500000000001</c:v>
                </c:pt>
                <c:pt idx="123">
                  <c:v>0.198379</c:v>
                </c:pt>
                <c:pt idx="124">
                  <c:v>0.19518199999999999</c:v>
                </c:pt>
                <c:pt idx="125">
                  <c:v>0.19201199999999999</c:v>
                </c:pt>
                <c:pt idx="126">
                  <c:v>0.18887100000000001</c:v>
                </c:pt>
                <c:pt idx="127">
                  <c:v>0.18575900000000001</c:v>
                </c:pt>
                <c:pt idx="128">
                  <c:v>0.182675</c:v>
                </c:pt>
                <c:pt idx="129">
                  <c:v>0.179621</c:v>
                </c:pt>
                <c:pt idx="130">
                  <c:v>0.176595</c:v>
                </c:pt>
                <c:pt idx="131">
                  <c:v>0.173598</c:v>
                </c:pt>
                <c:pt idx="132">
                  <c:v>0.17063</c:v>
                </c:pt>
                <c:pt idx="133">
                  <c:v>0.16769100000000001</c:v>
                </c:pt>
                <c:pt idx="134">
                  <c:v>0.16478100000000001</c:v>
                </c:pt>
                <c:pt idx="135">
                  <c:v>0.16189999999999999</c:v>
                </c:pt>
                <c:pt idx="136">
                  <c:v>0.15904699999999999</c:v>
                </c:pt>
                <c:pt idx="137">
                  <c:v>0.156223</c:v>
                </c:pt>
                <c:pt idx="138">
                  <c:v>0.15342800000000001</c:v>
                </c:pt>
                <c:pt idx="139">
                  <c:v>0.15066199999999999</c:v>
                </c:pt>
                <c:pt idx="140">
                  <c:v>0.147925</c:v>
                </c:pt>
                <c:pt idx="141">
                  <c:v>0.14521899999999999</c:v>
                </c:pt>
                <c:pt idx="142">
                  <c:v>0.142543</c:v>
                </c:pt>
                <c:pt idx="143">
                  <c:v>0.13989699999999999</c:v>
                </c:pt>
                <c:pt idx="144">
                  <c:v>0.13728199999999999</c:v>
                </c:pt>
                <c:pt idx="145">
                  <c:v>0.13469800000000001</c:v>
                </c:pt>
                <c:pt idx="146">
                  <c:v>0.13214500000000001</c:v>
                </c:pt>
                <c:pt idx="147">
                  <c:v>0.12962299999999999</c:v>
                </c:pt>
                <c:pt idx="148">
                  <c:v>0.127132</c:v>
                </c:pt>
                <c:pt idx="149">
                  <c:v>0.12467200000000001</c:v>
                </c:pt>
                <c:pt idx="150">
                  <c:v>0.122243</c:v>
                </c:pt>
                <c:pt idx="151">
                  <c:v>0.11984599999999999</c:v>
                </c:pt>
                <c:pt idx="152">
                  <c:v>0.11748</c:v>
                </c:pt>
                <c:pt idx="153">
                  <c:v>0.115145</c:v>
                </c:pt>
                <c:pt idx="154">
                  <c:v>0.112841</c:v>
                </c:pt>
                <c:pt idx="155">
                  <c:v>0.110567</c:v>
                </c:pt>
                <c:pt idx="156">
                  <c:v>0.108321</c:v>
                </c:pt>
                <c:pt idx="157">
                  <c:v>0.106098</c:v>
                </c:pt>
                <c:pt idx="158">
                  <c:v>0.103894</c:v>
                </c:pt>
                <c:pt idx="159">
                  <c:v>0.101664</c:v>
                </c:pt>
                <c:pt idx="160">
                  <c:v>9.9317100000000005E-2</c:v>
                </c:pt>
                <c:pt idx="161">
                  <c:v>9.6800700000000003E-2</c:v>
                </c:pt>
                <c:pt idx="162">
                  <c:v>9.4112600000000005E-2</c:v>
                </c:pt>
                <c:pt idx="163">
                  <c:v>9.1252E-2</c:v>
                </c:pt>
                <c:pt idx="164">
                  <c:v>8.8220000000000007E-2</c:v>
                </c:pt>
                <c:pt idx="165">
                  <c:v>8.5020299999999993E-2</c:v>
                </c:pt>
                <c:pt idx="166">
                  <c:v>8.1659099999999998E-2</c:v>
                </c:pt>
                <c:pt idx="167">
                  <c:v>7.8145500000000007E-2</c:v>
                </c:pt>
                <c:pt idx="168">
                  <c:v>7.4492000000000003E-2</c:v>
                </c:pt>
                <c:pt idx="169">
                  <c:v>7.0713899999999996E-2</c:v>
                </c:pt>
                <c:pt idx="170">
                  <c:v>6.6829799999999995E-2</c:v>
                </c:pt>
                <c:pt idx="171">
                  <c:v>6.2861100000000003E-2</c:v>
                </c:pt>
                <c:pt idx="172">
                  <c:v>5.8830599999999997E-2</c:v>
                </c:pt>
                <c:pt idx="173">
                  <c:v>5.4763100000000002E-2</c:v>
                </c:pt>
                <c:pt idx="174">
                  <c:v>5.0685599999999997E-2</c:v>
                </c:pt>
                <c:pt idx="175">
                  <c:v>4.6628700000000002E-2</c:v>
                </c:pt>
                <c:pt idx="176">
                  <c:v>4.2625400000000001E-2</c:v>
                </c:pt>
                <c:pt idx="177">
                  <c:v>3.8702300000000002E-2</c:v>
                </c:pt>
                <c:pt idx="178">
                  <c:v>3.4879300000000002E-2</c:v>
                </c:pt>
                <c:pt idx="179">
                  <c:v>3.1173599999999999E-2</c:v>
                </c:pt>
                <c:pt idx="180">
                  <c:v>2.7574499999999998E-2</c:v>
                </c:pt>
                <c:pt idx="181">
                  <c:v>2.4164999999999999E-2</c:v>
                </c:pt>
                <c:pt idx="182">
                  <c:v>1.99037E-2</c:v>
                </c:pt>
                <c:pt idx="183">
                  <c:v>1.6610099999999999E-2</c:v>
                </c:pt>
              </c:numCache>
            </c:numRef>
          </c:yVal>
          <c:smooth val="1"/>
        </c:ser>
        <c:ser>
          <c:idx val="1"/>
          <c:order val="1"/>
          <c:tx>
            <c:v>series2</c:v>
          </c:tx>
          <c:spPr>
            <a:ln w="19050" cap="rnd">
              <a:solidFill>
                <a:schemeClr val="accent4"/>
              </a:solidFill>
              <a:round/>
            </a:ln>
            <a:effectLst/>
          </c:spPr>
          <c:marker>
            <c:symbol val="none"/>
          </c:marker>
          <c:xVal>
            <c:numRef>
              <c:f>Density!$C$1:$C$583</c:f>
              <c:numCache>
                <c:formatCode>General</c:formatCode>
                <c:ptCount val="583"/>
                <c:pt idx="0">
                  <c:v>0.102288</c:v>
                </c:pt>
                <c:pt idx="1">
                  <c:v>0.102398</c:v>
                </c:pt>
                <c:pt idx="2">
                  <c:v>0.10251</c:v>
                </c:pt>
                <c:pt idx="3">
                  <c:v>0.10262300000000001</c:v>
                </c:pt>
                <c:pt idx="4">
                  <c:v>0.102739</c:v>
                </c:pt>
                <c:pt idx="5">
                  <c:v>0.102857</c:v>
                </c:pt>
                <c:pt idx="6">
                  <c:v>0.102977</c:v>
                </c:pt>
                <c:pt idx="7">
                  <c:v>0.103099</c:v>
                </c:pt>
                <c:pt idx="8">
                  <c:v>0.103223</c:v>
                </c:pt>
                <c:pt idx="9">
                  <c:v>0.103349</c:v>
                </c:pt>
                <c:pt idx="10">
                  <c:v>0.103478</c:v>
                </c:pt>
                <c:pt idx="11">
                  <c:v>0.10360800000000001</c:v>
                </c:pt>
                <c:pt idx="12">
                  <c:v>0.103742</c:v>
                </c:pt>
                <c:pt idx="13">
                  <c:v>0.103877</c:v>
                </c:pt>
                <c:pt idx="14">
                  <c:v>0.104015</c:v>
                </c:pt>
                <c:pt idx="15">
                  <c:v>0.104155</c:v>
                </c:pt>
                <c:pt idx="16">
                  <c:v>0.104298</c:v>
                </c:pt>
                <c:pt idx="17">
                  <c:v>0.104444</c:v>
                </c:pt>
                <c:pt idx="18">
                  <c:v>0.104592</c:v>
                </c:pt>
                <c:pt idx="19">
                  <c:v>0.104742</c:v>
                </c:pt>
                <c:pt idx="20">
                  <c:v>0.104896</c:v>
                </c:pt>
                <c:pt idx="21">
                  <c:v>0.10505200000000001</c:v>
                </c:pt>
                <c:pt idx="22">
                  <c:v>0.105211</c:v>
                </c:pt>
                <c:pt idx="23">
                  <c:v>0.10537199999999999</c:v>
                </c:pt>
                <c:pt idx="24">
                  <c:v>0.10553700000000001</c:v>
                </c:pt>
                <c:pt idx="25">
                  <c:v>0.10570400000000001</c:v>
                </c:pt>
                <c:pt idx="26">
                  <c:v>0.105875</c:v>
                </c:pt>
                <c:pt idx="27">
                  <c:v>0.106048</c:v>
                </c:pt>
                <c:pt idx="28">
                  <c:v>0.106225</c:v>
                </c:pt>
                <c:pt idx="29">
                  <c:v>0.106404</c:v>
                </c:pt>
                <c:pt idx="30">
                  <c:v>0.106587</c:v>
                </c:pt>
                <c:pt idx="31">
                  <c:v>0.10677300000000001</c:v>
                </c:pt>
                <c:pt idx="32">
                  <c:v>0.106963</c:v>
                </c:pt>
                <c:pt idx="33">
                  <c:v>0.107155</c:v>
                </c:pt>
                <c:pt idx="34">
                  <c:v>0.107352</c:v>
                </c:pt>
                <c:pt idx="35">
                  <c:v>0.10755099999999999</c:v>
                </c:pt>
                <c:pt idx="36">
                  <c:v>0.107755</c:v>
                </c:pt>
                <c:pt idx="37">
                  <c:v>0.107961</c:v>
                </c:pt>
                <c:pt idx="38">
                  <c:v>0.108172</c:v>
                </c:pt>
                <c:pt idx="39">
                  <c:v>0.108386</c:v>
                </c:pt>
                <c:pt idx="40">
                  <c:v>0.10860400000000001</c:v>
                </c:pt>
                <c:pt idx="41">
                  <c:v>0.10882600000000001</c:v>
                </c:pt>
                <c:pt idx="42">
                  <c:v>0.109052</c:v>
                </c:pt>
                <c:pt idx="43">
                  <c:v>0.109282</c:v>
                </c:pt>
                <c:pt idx="44">
                  <c:v>0.109516</c:v>
                </c:pt>
                <c:pt idx="45">
                  <c:v>0.109754</c:v>
                </c:pt>
                <c:pt idx="46">
                  <c:v>0.109996</c:v>
                </c:pt>
                <c:pt idx="47">
                  <c:v>0.11024299999999999</c:v>
                </c:pt>
                <c:pt idx="48">
                  <c:v>0.11049399999999999</c:v>
                </c:pt>
                <c:pt idx="49">
                  <c:v>0.11075</c:v>
                </c:pt>
                <c:pt idx="50">
                  <c:v>0.11101</c:v>
                </c:pt>
                <c:pt idx="51">
                  <c:v>0.111275</c:v>
                </c:pt>
                <c:pt idx="52">
                  <c:v>0.111544</c:v>
                </c:pt>
                <c:pt idx="53">
                  <c:v>0.111818</c:v>
                </c:pt>
                <c:pt idx="54">
                  <c:v>0.112097</c:v>
                </c:pt>
                <c:pt idx="55">
                  <c:v>0.11238099999999999</c:v>
                </c:pt>
                <c:pt idx="56">
                  <c:v>0.11267000000000001</c:v>
                </c:pt>
                <c:pt idx="57">
                  <c:v>0.11296399999999999</c:v>
                </c:pt>
                <c:pt idx="58">
                  <c:v>0.113264</c:v>
                </c:pt>
                <c:pt idx="59">
                  <c:v>0.113569</c:v>
                </c:pt>
                <c:pt idx="60">
                  <c:v>0.11387899999999999</c:v>
                </c:pt>
                <c:pt idx="61">
                  <c:v>0.114194</c:v>
                </c:pt>
                <c:pt idx="62">
                  <c:v>0.11451600000000001</c:v>
                </c:pt>
                <c:pt idx="63">
                  <c:v>0.114843</c:v>
                </c:pt>
                <c:pt idx="64">
                  <c:v>0.115175</c:v>
                </c:pt>
                <c:pt idx="65">
                  <c:v>0.11551400000000001</c:v>
                </c:pt>
                <c:pt idx="66">
                  <c:v>0.115859</c:v>
                </c:pt>
                <c:pt idx="67">
                  <c:v>0.11620999999999999</c:v>
                </c:pt>
                <c:pt idx="68">
                  <c:v>0.116567</c:v>
                </c:pt>
                <c:pt idx="69">
                  <c:v>0.11693000000000001</c:v>
                </c:pt>
                <c:pt idx="70">
                  <c:v>0.1173</c:v>
                </c:pt>
                <c:pt idx="71">
                  <c:v>0.117677</c:v>
                </c:pt>
                <c:pt idx="72">
                  <c:v>0.11806</c:v>
                </c:pt>
                <c:pt idx="73">
                  <c:v>0.11845</c:v>
                </c:pt>
                <c:pt idx="74">
                  <c:v>0.11884699999999999</c:v>
                </c:pt>
                <c:pt idx="75">
                  <c:v>0.119251</c:v>
                </c:pt>
                <c:pt idx="76">
                  <c:v>0.119662</c:v>
                </c:pt>
                <c:pt idx="77">
                  <c:v>0.12008000000000001</c:v>
                </c:pt>
                <c:pt idx="78">
                  <c:v>0.120506</c:v>
                </c:pt>
                <c:pt idx="79">
                  <c:v>0.120939</c:v>
                </c:pt>
                <c:pt idx="80">
                  <c:v>0.12138</c:v>
                </c:pt>
                <c:pt idx="81">
                  <c:v>0.12182900000000001</c:v>
                </c:pt>
                <c:pt idx="82">
                  <c:v>0.12228600000000001</c:v>
                </c:pt>
                <c:pt idx="83">
                  <c:v>0.122751</c:v>
                </c:pt>
                <c:pt idx="84">
                  <c:v>0.123225</c:v>
                </c:pt>
                <c:pt idx="85">
                  <c:v>0.123707</c:v>
                </c:pt>
                <c:pt idx="86">
                  <c:v>0.124197</c:v>
                </c:pt>
                <c:pt idx="87">
                  <c:v>0.124696</c:v>
                </c:pt>
                <c:pt idx="88">
                  <c:v>0.12520400000000001</c:v>
                </c:pt>
                <c:pt idx="89">
                  <c:v>0.125721</c:v>
                </c:pt>
                <c:pt idx="90">
                  <c:v>0.126247</c:v>
                </c:pt>
                <c:pt idx="91">
                  <c:v>0.12678200000000001</c:v>
                </c:pt>
                <c:pt idx="92">
                  <c:v>0.127327</c:v>
                </c:pt>
                <c:pt idx="93">
                  <c:v>0.127882</c:v>
                </c:pt>
                <c:pt idx="94">
                  <c:v>0.128446</c:v>
                </c:pt>
                <c:pt idx="95">
                  <c:v>0.129021</c:v>
                </c:pt>
                <c:pt idx="96">
                  <c:v>0.129605</c:v>
                </c:pt>
                <c:pt idx="97">
                  <c:v>0.13020100000000001</c:v>
                </c:pt>
                <c:pt idx="98">
                  <c:v>0.13080600000000001</c:v>
                </c:pt>
                <c:pt idx="99">
                  <c:v>0.13142300000000001</c:v>
                </c:pt>
                <c:pt idx="100">
                  <c:v>0.13205</c:v>
                </c:pt>
                <c:pt idx="101">
                  <c:v>0.132689</c:v>
                </c:pt>
                <c:pt idx="102">
                  <c:v>0.13333900000000001</c:v>
                </c:pt>
                <c:pt idx="103">
                  <c:v>0.13400000000000001</c:v>
                </c:pt>
                <c:pt idx="104">
                  <c:v>0.13467299999999999</c:v>
                </c:pt>
                <c:pt idx="105">
                  <c:v>0.13535800000000001</c:v>
                </c:pt>
                <c:pt idx="106">
                  <c:v>0.13605600000000001</c:v>
                </c:pt>
                <c:pt idx="107">
                  <c:v>0.136765</c:v>
                </c:pt>
                <c:pt idx="108">
                  <c:v>0.137488</c:v>
                </c:pt>
                <c:pt idx="109">
                  <c:v>0.13822300000000001</c:v>
                </c:pt>
                <c:pt idx="110">
                  <c:v>0.13897100000000001</c:v>
                </c:pt>
                <c:pt idx="111">
                  <c:v>0.139733</c:v>
                </c:pt>
                <c:pt idx="112">
                  <c:v>0.14050799999999999</c:v>
                </c:pt>
                <c:pt idx="113">
                  <c:v>0.14129700000000001</c:v>
                </c:pt>
                <c:pt idx="114">
                  <c:v>0.142099</c:v>
                </c:pt>
                <c:pt idx="115">
                  <c:v>0.14291699999999999</c:v>
                </c:pt>
                <c:pt idx="116">
                  <c:v>0.14374799999999999</c:v>
                </c:pt>
                <c:pt idx="117">
                  <c:v>0.144595</c:v>
                </c:pt>
                <c:pt idx="118">
                  <c:v>0.145456</c:v>
                </c:pt>
                <c:pt idx="119">
                  <c:v>0.14633299999999999</c:v>
                </c:pt>
                <c:pt idx="120">
                  <c:v>0.14722299999999999</c:v>
                </c:pt>
                <c:pt idx="121">
                  <c:v>0.14813499999999999</c:v>
                </c:pt>
                <c:pt idx="122">
                  <c:v>0.14910200000000001</c:v>
                </c:pt>
                <c:pt idx="123">
                  <c:v>0.150168</c:v>
                </c:pt>
                <c:pt idx="124">
                  <c:v>0.15135899999999999</c:v>
                </c:pt>
                <c:pt idx="125">
                  <c:v>0.15268799999999999</c:v>
                </c:pt>
                <c:pt idx="126">
                  <c:v>0.154171</c:v>
                </c:pt>
                <c:pt idx="127">
                  <c:v>0.15582699999999999</c:v>
                </c:pt>
                <c:pt idx="128">
                  <c:v>0.15767500000000001</c:v>
                </c:pt>
                <c:pt idx="129">
                  <c:v>0.15973899999999999</c:v>
                </c:pt>
                <c:pt idx="130">
                  <c:v>0.16204199999999999</c:v>
                </c:pt>
                <c:pt idx="131">
                  <c:v>0.16461300000000001</c:v>
                </c:pt>
                <c:pt idx="132">
                  <c:v>0.16748299999999999</c:v>
                </c:pt>
                <c:pt idx="133">
                  <c:v>0.17068700000000001</c:v>
                </c:pt>
                <c:pt idx="134">
                  <c:v>0.174263</c:v>
                </c:pt>
                <c:pt idx="135">
                  <c:v>0.178255</c:v>
                </c:pt>
                <c:pt idx="136">
                  <c:v>0.18271100000000001</c:v>
                </c:pt>
                <c:pt idx="137">
                  <c:v>0.18768499999999999</c:v>
                </c:pt>
                <c:pt idx="138">
                  <c:v>0.19323699999999999</c:v>
                </c:pt>
                <c:pt idx="139">
                  <c:v>0.199435</c:v>
                </c:pt>
                <c:pt idx="140">
                  <c:v>0.20635400000000001</c:v>
                </c:pt>
                <c:pt idx="141">
                  <c:v>0.21407699999999999</c:v>
                </c:pt>
                <c:pt idx="142">
                  <c:v>0.22269800000000001</c:v>
                </c:pt>
                <c:pt idx="143">
                  <c:v>0.23222999999999999</c:v>
                </c:pt>
                <c:pt idx="144">
                  <c:v>0.24244299999999999</c:v>
                </c:pt>
                <c:pt idx="145">
                  <c:v>0.25295600000000001</c:v>
                </c:pt>
              </c:numCache>
            </c:numRef>
          </c:xVal>
          <c:yVal>
            <c:numRef>
              <c:f>Density!$D$1:$D$583</c:f>
              <c:numCache>
                <c:formatCode>General</c:formatCode>
                <c:ptCount val="583"/>
                <c:pt idx="0">
                  <c:v>1.0090699999999999</c:v>
                </c:pt>
                <c:pt idx="1">
                  <c:v>0.98796499999999998</c:v>
                </c:pt>
                <c:pt idx="2">
                  <c:v>0.96705099999999999</c:v>
                </c:pt>
                <c:pt idx="3">
                  <c:v>0.94677699999999998</c:v>
                </c:pt>
                <c:pt idx="4">
                  <c:v>0.92736399999999997</c:v>
                </c:pt>
                <c:pt idx="5">
                  <c:v>0.90888000000000002</c:v>
                </c:pt>
                <c:pt idx="6">
                  <c:v>0.89131499999999997</c:v>
                </c:pt>
                <c:pt idx="7">
                  <c:v>0.87462200000000001</c:v>
                </c:pt>
                <c:pt idx="8">
                  <c:v>0.85873699999999997</c:v>
                </c:pt>
                <c:pt idx="9">
                  <c:v>0.84359300000000004</c:v>
                </c:pt>
                <c:pt idx="10">
                  <c:v>0.82912200000000003</c:v>
                </c:pt>
                <c:pt idx="11">
                  <c:v>0.81526100000000001</c:v>
                </c:pt>
                <c:pt idx="12">
                  <c:v>0.80195700000000003</c:v>
                </c:pt>
                <c:pt idx="13">
                  <c:v>0.78916299999999995</c:v>
                </c:pt>
                <c:pt idx="14">
                  <c:v>0.77683800000000003</c:v>
                </c:pt>
                <c:pt idx="15">
                  <c:v>0.76494399999999996</c:v>
                </c:pt>
                <c:pt idx="16">
                  <c:v>0.75344800000000001</c:v>
                </c:pt>
                <c:pt idx="17">
                  <c:v>0.74231800000000003</c:v>
                </c:pt>
                <c:pt idx="18">
                  <c:v>0.73151900000000003</c:v>
                </c:pt>
                <c:pt idx="19">
                  <c:v>0.72101999999999999</c:v>
                </c:pt>
                <c:pt idx="20">
                  <c:v>0.71079700000000001</c:v>
                </c:pt>
                <c:pt idx="21">
                  <c:v>0.70083099999999998</c:v>
                </c:pt>
                <c:pt idx="22">
                  <c:v>0.69110300000000002</c:v>
                </c:pt>
                <c:pt idx="23">
                  <c:v>0.68159800000000004</c:v>
                </c:pt>
                <c:pt idx="24">
                  <c:v>0.67230199999999996</c:v>
                </c:pt>
                <c:pt idx="25">
                  <c:v>0.66320400000000002</c:v>
                </c:pt>
                <c:pt idx="26">
                  <c:v>0.65429599999999999</c:v>
                </c:pt>
                <c:pt idx="27">
                  <c:v>0.64556599999999997</c:v>
                </c:pt>
                <c:pt idx="28">
                  <c:v>0.63700299999999999</c:v>
                </c:pt>
                <c:pt idx="29">
                  <c:v>0.62859399999999999</c:v>
                </c:pt>
                <c:pt idx="30">
                  <c:v>0.62032900000000002</c:v>
                </c:pt>
                <c:pt idx="31">
                  <c:v>0.61219900000000005</c:v>
                </c:pt>
                <c:pt idx="32">
                  <c:v>0.60419699999999998</c:v>
                </c:pt>
                <c:pt idx="33">
                  <c:v>0.59631900000000004</c:v>
                </c:pt>
                <c:pt idx="34">
                  <c:v>0.58855800000000003</c:v>
                </c:pt>
                <c:pt idx="35">
                  <c:v>0.58091000000000004</c:v>
                </c:pt>
                <c:pt idx="36">
                  <c:v>0.57337000000000005</c:v>
                </c:pt>
                <c:pt idx="37">
                  <c:v>0.56593300000000002</c:v>
                </c:pt>
                <c:pt idx="38">
                  <c:v>0.55859400000000003</c:v>
                </c:pt>
                <c:pt idx="39">
                  <c:v>0.55134899999999998</c:v>
                </c:pt>
                <c:pt idx="40">
                  <c:v>0.54419499999999998</c:v>
                </c:pt>
                <c:pt idx="41">
                  <c:v>0.53712599999999999</c:v>
                </c:pt>
                <c:pt idx="42">
                  <c:v>0.53014099999999997</c:v>
                </c:pt>
                <c:pt idx="43">
                  <c:v>0.52323600000000003</c:v>
                </c:pt>
                <c:pt idx="44">
                  <c:v>0.51640799999999998</c:v>
                </c:pt>
                <c:pt idx="45">
                  <c:v>0.50965499999999997</c:v>
                </c:pt>
                <c:pt idx="46">
                  <c:v>0.50297499999999995</c:v>
                </c:pt>
                <c:pt idx="47">
                  <c:v>0.496367</c:v>
                </c:pt>
                <c:pt idx="48">
                  <c:v>0.48982700000000001</c:v>
                </c:pt>
                <c:pt idx="49">
                  <c:v>0.48335400000000001</c:v>
                </c:pt>
                <c:pt idx="50">
                  <c:v>0.47694500000000001</c:v>
                </c:pt>
                <c:pt idx="51">
                  <c:v>0.47059899999999999</c:v>
                </c:pt>
                <c:pt idx="52">
                  <c:v>0.46431299999999998</c:v>
                </c:pt>
                <c:pt idx="53">
                  <c:v>0.45808700000000002</c:v>
                </c:pt>
                <c:pt idx="54">
                  <c:v>0.45191999999999999</c:v>
                </c:pt>
                <c:pt idx="55">
                  <c:v>0.44581100000000001</c:v>
                </c:pt>
                <c:pt idx="56">
                  <c:v>0.43975900000000001</c:v>
                </c:pt>
                <c:pt idx="57">
                  <c:v>0.43376300000000001</c:v>
                </c:pt>
                <c:pt idx="58">
                  <c:v>0.42782300000000001</c:v>
                </c:pt>
                <c:pt idx="59">
                  <c:v>0.42193799999999998</c:v>
                </c:pt>
                <c:pt idx="60">
                  <c:v>0.41610599999999998</c:v>
                </c:pt>
                <c:pt idx="61">
                  <c:v>0.410327</c:v>
                </c:pt>
                <c:pt idx="62">
                  <c:v>0.40459899999999999</c:v>
                </c:pt>
                <c:pt idx="63">
                  <c:v>0.398922</c:v>
                </c:pt>
                <c:pt idx="64">
                  <c:v>0.39329399999999998</c:v>
                </c:pt>
                <c:pt idx="65">
                  <c:v>0.38771600000000001</c:v>
                </c:pt>
                <c:pt idx="66">
                  <c:v>0.38218600000000003</c:v>
                </c:pt>
                <c:pt idx="67">
                  <c:v>0.37670199999999998</c:v>
                </c:pt>
                <c:pt idx="68">
                  <c:v>0.37126500000000001</c:v>
                </c:pt>
                <c:pt idx="69">
                  <c:v>0.36587399999999998</c:v>
                </c:pt>
                <c:pt idx="70">
                  <c:v>0.36052600000000001</c:v>
                </c:pt>
                <c:pt idx="71">
                  <c:v>0.35522300000000001</c:v>
                </c:pt>
                <c:pt idx="72">
                  <c:v>0.34996300000000002</c:v>
                </c:pt>
                <c:pt idx="73">
                  <c:v>0.344746</c:v>
                </c:pt>
                <c:pt idx="74">
                  <c:v>0.33957300000000001</c:v>
                </c:pt>
                <c:pt idx="75">
                  <c:v>0.33444299999999999</c:v>
                </c:pt>
                <c:pt idx="76">
                  <c:v>0.32935700000000001</c:v>
                </c:pt>
                <c:pt idx="77">
                  <c:v>0.32431399999999999</c:v>
                </c:pt>
                <c:pt idx="78">
                  <c:v>0.31931399999999999</c:v>
                </c:pt>
                <c:pt idx="79">
                  <c:v>0.31435600000000002</c:v>
                </c:pt>
                <c:pt idx="80">
                  <c:v>0.30944199999999999</c:v>
                </c:pt>
                <c:pt idx="81">
                  <c:v>0.30457000000000001</c:v>
                </c:pt>
                <c:pt idx="82">
                  <c:v>0.29973899999999998</c:v>
                </c:pt>
                <c:pt idx="83">
                  <c:v>0.29494900000000002</c:v>
                </c:pt>
                <c:pt idx="84">
                  <c:v>0.29020000000000001</c:v>
                </c:pt>
                <c:pt idx="85">
                  <c:v>0.28549200000000002</c:v>
                </c:pt>
                <c:pt idx="86">
                  <c:v>0.28082400000000002</c:v>
                </c:pt>
                <c:pt idx="87">
                  <c:v>0.276196</c:v>
                </c:pt>
                <c:pt idx="88">
                  <c:v>0.27160800000000002</c:v>
                </c:pt>
                <c:pt idx="89">
                  <c:v>0.26705899999999999</c:v>
                </c:pt>
                <c:pt idx="90">
                  <c:v>0.26254899999999998</c:v>
                </c:pt>
                <c:pt idx="91">
                  <c:v>0.258079</c:v>
                </c:pt>
                <c:pt idx="92">
                  <c:v>0.25364799999999998</c:v>
                </c:pt>
                <c:pt idx="93">
                  <c:v>0.24925600000000001</c:v>
                </c:pt>
                <c:pt idx="94">
                  <c:v>0.24490500000000001</c:v>
                </c:pt>
                <c:pt idx="95">
                  <c:v>0.240594</c:v>
                </c:pt>
                <c:pt idx="96">
                  <c:v>0.23632400000000001</c:v>
                </c:pt>
                <c:pt idx="97">
                  <c:v>0.23209399999999999</c:v>
                </c:pt>
                <c:pt idx="98">
                  <c:v>0.227906</c:v>
                </c:pt>
                <c:pt idx="99">
                  <c:v>0.22375999999999999</c:v>
                </c:pt>
                <c:pt idx="100">
                  <c:v>0.21965499999999999</c:v>
                </c:pt>
                <c:pt idx="101">
                  <c:v>0.21559300000000001</c:v>
                </c:pt>
                <c:pt idx="102">
                  <c:v>0.21157300000000001</c:v>
                </c:pt>
                <c:pt idx="103">
                  <c:v>0.207595</c:v>
                </c:pt>
                <c:pt idx="104">
                  <c:v>0.20366000000000001</c:v>
                </c:pt>
                <c:pt idx="105">
                  <c:v>0.199768</c:v>
                </c:pt>
                <c:pt idx="106">
                  <c:v>0.19591800000000001</c:v>
                </c:pt>
                <c:pt idx="107">
                  <c:v>0.192111</c:v>
                </c:pt>
                <c:pt idx="108">
                  <c:v>0.18834699999999999</c:v>
                </c:pt>
                <c:pt idx="109">
                  <c:v>0.18462600000000001</c:v>
                </c:pt>
                <c:pt idx="110">
                  <c:v>0.180949</c:v>
                </c:pt>
                <c:pt idx="111">
                  <c:v>0.177316</c:v>
                </c:pt>
                <c:pt idx="112">
                  <c:v>0.17372699999999999</c:v>
                </c:pt>
                <c:pt idx="113">
                  <c:v>0.170184</c:v>
                </c:pt>
                <c:pt idx="114">
                  <c:v>0.166686</c:v>
                </c:pt>
                <c:pt idx="115">
                  <c:v>0.16323399999999999</c:v>
                </c:pt>
                <c:pt idx="116">
                  <c:v>0.159826</c:v>
                </c:pt>
                <c:pt idx="117">
                  <c:v>0.15646299999999999</c:v>
                </c:pt>
                <c:pt idx="118">
                  <c:v>0.153142</c:v>
                </c:pt>
                <c:pt idx="119">
                  <c:v>0.14985499999999999</c:v>
                </c:pt>
                <c:pt idx="120">
                  <c:v>0.14659700000000001</c:v>
                </c:pt>
                <c:pt idx="121">
                  <c:v>0.14330399999999999</c:v>
                </c:pt>
                <c:pt idx="122">
                  <c:v>0.13983799999999999</c:v>
                </c:pt>
                <c:pt idx="123">
                  <c:v>0.136125</c:v>
                </c:pt>
                <c:pt idx="124">
                  <c:v>0.132162</c:v>
                </c:pt>
                <c:pt idx="125">
                  <c:v>0.12795100000000001</c:v>
                </c:pt>
                <c:pt idx="126">
                  <c:v>0.12349400000000001</c:v>
                </c:pt>
                <c:pt idx="127">
                  <c:v>0.118798</c:v>
                </c:pt>
                <c:pt idx="128">
                  <c:v>0.113875</c:v>
                </c:pt>
                <c:pt idx="129">
                  <c:v>0.108739</c:v>
                </c:pt>
                <c:pt idx="130">
                  <c:v>0.103412</c:v>
                </c:pt>
                <c:pt idx="131">
                  <c:v>9.7916600000000006E-2</c:v>
                </c:pt>
                <c:pt idx="132">
                  <c:v>9.2283000000000004E-2</c:v>
                </c:pt>
                <c:pt idx="133">
                  <c:v>8.6544899999999994E-2</c:v>
                </c:pt>
                <c:pt idx="134">
                  <c:v>8.07398E-2</c:v>
                </c:pt>
                <c:pt idx="135">
                  <c:v>7.4921600000000005E-2</c:v>
                </c:pt>
                <c:pt idx="136">
                  <c:v>6.9124400000000003E-2</c:v>
                </c:pt>
                <c:pt idx="137">
                  <c:v>6.3370599999999999E-2</c:v>
                </c:pt>
                <c:pt idx="138">
                  <c:v>5.7700300000000003E-2</c:v>
                </c:pt>
                <c:pt idx="139">
                  <c:v>5.2150700000000001E-2</c:v>
                </c:pt>
                <c:pt idx="140">
                  <c:v>4.6753400000000001E-2</c:v>
                </c:pt>
                <c:pt idx="141">
                  <c:v>4.1529000000000003E-2</c:v>
                </c:pt>
                <c:pt idx="142">
                  <c:v>3.64547E-2</c:v>
                </c:pt>
                <c:pt idx="143">
                  <c:v>3.1663900000000002E-2</c:v>
                </c:pt>
                <c:pt idx="144">
                  <c:v>2.5534299999999999E-2</c:v>
                </c:pt>
                <c:pt idx="145">
                  <c:v>2.08956E-2</c:v>
                </c:pt>
              </c:numCache>
            </c:numRef>
          </c:yVal>
          <c:smooth val="1"/>
        </c:ser>
        <c:ser>
          <c:idx val="2"/>
          <c:order val="2"/>
          <c:tx>
            <c:v>series3</c:v>
          </c:tx>
          <c:spPr>
            <a:ln w="19050" cap="rnd">
              <a:solidFill>
                <a:schemeClr val="accent6"/>
              </a:solidFill>
              <a:round/>
            </a:ln>
            <a:effectLst/>
          </c:spPr>
          <c:marker>
            <c:symbol val="none"/>
          </c:marker>
          <c:xVal>
            <c:numRef>
              <c:f>Density!$E$1:$E$583</c:f>
              <c:numCache>
                <c:formatCode>General</c:formatCode>
                <c:ptCount val="583"/>
                <c:pt idx="0">
                  <c:v>9.7509399999999996E-2</c:v>
                </c:pt>
                <c:pt idx="1">
                  <c:v>9.77518E-2</c:v>
                </c:pt>
                <c:pt idx="2">
                  <c:v>9.7998500000000002E-2</c:v>
                </c:pt>
                <c:pt idx="3">
                  <c:v>9.8249600000000006E-2</c:v>
                </c:pt>
                <c:pt idx="4">
                  <c:v>9.8505099999999998E-2</c:v>
                </c:pt>
                <c:pt idx="5">
                  <c:v>9.8765199999999997E-2</c:v>
                </c:pt>
                <c:pt idx="6">
                  <c:v>9.9029900000000004E-2</c:v>
                </c:pt>
                <c:pt idx="7">
                  <c:v>9.9299200000000004E-2</c:v>
                </c:pt>
                <c:pt idx="8">
                  <c:v>9.9573400000000006E-2</c:v>
                </c:pt>
                <c:pt idx="9">
                  <c:v>9.9852499999999997E-2</c:v>
                </c:pt>
                <c:pt idx="10">
                  <c:v>0.100136</c:v>
                </c:pt>
                <c:pt idx="11">
                  <c:v>0.100426</c:v>
                </c:pt>
                <c:pt idx="12">
                  <c:v>0.10072</c:v>
                </c:pt>
                <c:pt idx="13">
                  <c:v>0.101019</c:v>
                </c:pt>
                <c:pt idx="14">
                  <c:v>0.101324</c:v>
                </c:pt>
                <c:pt idx="15">
                  <c:v>0.101634</c:v>
                </c:pt>
                <c:pt idx="16">
                  <c:v>0.10195</c:v>
                </c:pt>
                <c:pt idx="17">
                  <c:v>0.102271</c:v>
                </c:pt>
                <c:pt idx="18">
                  <c:v>0.10259799999999999</c:v>
                </c:pt>
                <c:pt idx="19">
                  <c:v>0.10293099999999999</c:v>
                </c:pt>
                <c:pt idx="20">
                  <c:v>0.103269</c:v>
                </c:pt>
                <c:pt idx="21">
                  <c:v>0.103614</c:v>
                </c:pt>
                <c:pt idx="22">
                  <c:v>0.103965</c:v>
                </c:pt>
                <c:pt idx="23">
                  <c:v>0.104322</c:v>
                </c:pt>
                <c:pt idx="24">
                  <c:v>0.104686</c:v>
                </c:pt>
                <c:pt idx="25">
                  <c:v>0.105055</c:v>
                </c:pt>
                <c:pt idx="26">
                  <c:v>0.105432</c:v>
                </c:pt>
                <c:pt idx="27">
                  <c:v>0.10581500000000001</c:v>
                </c:pt>
                <c:pt idx="28">
                  <c:v>0.10620499999999999</c:v>
                </c:pt>
                <c:pt idx="29">
                  <c:v>0.106602</c:v>
                </c:pt>
                <c:pt idx="30">
                  <c:v>0.107006</c:v>
                </c:pt>
                <c:pt idx="31">
                  <c:v>0.107417</c:v>
                </c:pt>
                <c:pt idx="32">
                  <c:v>0.107835</c:v>
                </c:pt>
                <c:pt idx="33">
                  <c:v>0.108261</c:v>
                </c:pt>
                <c:pt idx="34">
                  <c:v>0.108695</c:v>
                </c:pt>
                <c:pt idx="35">
                  <c:v>0.109136</c:v>
                </c:pt>
                <c:pt idx="36">
                  <c:v>0.109585</c:v>
                </c:pt>
                <c:pt idx="37">
                  <c:v>0.110042</c:v>
                </c:pt>
                <c:pt idx="38">
                  <c:v>0.11050699999999999</c:v>
                </c:pt>
                <c:pt idx="39">
                  <c:v>0.11098</c:v>
                </c:pt>
                <c:pt idx="40">
                  <c:v>0.11146200000000001</c:v>
                </c:pt>
                <c:pt idx="41">
                  <c:v>0.111952</c:v>
                </c:pt>
                <c:pt idx="42">
                  <c:v>0.112451</c:v>
                </c:pt>
                <c:pt idx="43">
                  <c:v>0.112959</c:v>
                </c:pt>
                <c:pt idx="44">
                  <c:v>0.11347599999999999</c:v>
                </c:pt>
                <c:pt idx="45">
                  <c:v>0.11400200000000001</c:v>
                </c:pt>
                <c:pt idx="46">
                  <c:v>0.114537</c:v>
                </c:pt>
                <c:pt idx="47">
                  <c:v>0.115082</c:v>
                </c:pt>
                <c:pt idx="48">
                  <c:v>0.115637</c:v>
                </c:pt>
                <c:pt idx="49">
                  <c:v>0.116202</c:v>
                </c:pt>
                <c:pt idx="50">
                  <c:v>0.116776</c:v>
                </c:pt>
                <c:pt idx="51">
                  <c:v>0.11736099999999999</c:v>
                </c:pt>
                <c:pt idx="52">
                  <c:v>0.11795600000000001</c:v>
                </c:pt>
                <c:pt idx="53">
                  <c:v>0.118562</c:v>
                </c:pt>
                <c:pt idx="54">
                  <c:v>0.11917800000000001</c:v>
                </c:pt>
                <c:pt idx="55">
                  <c:v>0.11980499999999999</c:v>
                </c:pt>
                <c:pt idx="56">
                  <c:v>0.120444</c:v>
                </c:pt>
                <c:pt idx="57">
                  <c:v>0.12109399999999999</c:v>
                </c:pt>
                <c:pt idx="58">
                  <c:v>0.121755</c:v>
                </c:pt>
                <c:pt idx="59">
                  <c:v>0.122429</c:v>
                </c:pt>
                <c:pt idx="60">
                  <c:v>0.123114</c:v>
                </c:pt>
                <c:pt idx="61">
                  <c:v>0.123811</c:v>
                </c:pt>
                <c:pt idx="62">
                  <c:v>0.12452100000000001</c:v>
                </c:pt>
                <c:pt idx="63">
                  <c:v>0.12524299999999999</c:v>
                </c:pt>
                <c:pt idx="64">
                  <c:v>0.12597800000000001</c:v>
                </c:pt>
                <c:pt idx="65">
                  <c:v>0.12672700000000001</c:v>
                </c:pt>
                <c:pt idx="66">
                  <c:v>0.12748799999999999</c:v>
                </c:pt>
                <c:pt idx="67">
                  <c:v>0.12826299999999999</c:v>
                </c:pt>
                <c:pt idx="68">
                  <c:v>0.129052</c:v>
                </c:pt>
                <c:pt idx="69">
                  <c:v>0.129855</c:v>
                </c:pt>
                <c:pt idx="70">
                  <c:v>0.13067200000000001</c:v>
                </c:pt>
                <c:pt idx="71">
                  <c:v>0.13150400000000001</c:v>
                </c:pt>
                <c:pt idx="72">
                  <c:v>0.13235</c:v>
                </c:pt>
                <c:pt idx="73">
                  <c:v>0.133211</c:v>
                </c:pt>
                <c:pt idx="74">
                  <c:v>0.13408800000000001</c:v>
                </c:pt>
                <c:pt idx="75">
                  <c:v>0.13497899999999999</c:v>
                </c:pt>
                <c:pt idx="76">
                  <c:v>0.13589000000000001</c:v>
                </c:pt>
                <c:pt idx="77">
                  <c:v>0.13685700000000001</c:v>
                </c:pt>
                <c:pt idx="78">
                  <c:v>0.13792299999999999</c:v>
                </c:pt>
                <c:pt idx="79">
                  <c:v>0.13911399999999999</c:v>
                </c:pt>
                <c:pt idx="80">
                  <c:v>0.14044300000000001</c:v>
                </c:pt>
                <c:pt idx="81">
                  <c:v>0.141926</c:v>
                </c:pt>
                <c:pt idx="82">
                  <c:v>0.14358199999999999</c:v>
                </c:pt>
                <c:pt idx="83">
                  <c:v>0.145431</c:v>
                </c:pt>
                <c:pt idx="84">
                  <c:v>0.14749399999999999</c:v>
                </c:pt>
                <c:pt idx="85">
                  <c:v>0.14979700000000001</c:v>
                </c:pt>
                <c:pt idx="86">
                  <c:v>0.152368</c:v>
                </c:pt>
                <c:pt idx="87">
                  <c:v>0.15523799999999999</c:v>
                </c:pt>
                <c:pt idx="88">
                  <c:v>0.158442</c:v>
                </c:pt>
                <c:pt idx="89">
                  <c:v>0.162018</c:v>
                </c:pt>
                <c:pt idx="90">
                  <c:v>0.16600999999999999</c:v>
                </c:pt>
                <c:pt idx="91">
                  <c:v>0.17046600000000001</c:v>
                </c:pt>
                <c:pt idx="92">
                  <c:v>0.17544000000000001</c:v>
                </c:pt>
                <c:pt idx="93">
                  <c:v>0.18099299999999999</c:v>
                </c:pt>
                <c:pt idx="94">
                  <c:v>0.187191</c:v>
                </c:pt>
                <c:pt idx="95">
                  <c:v>0.194109</c:v>
                </c:pt>
                <c:pt idx="96">
                  <c:v>0.20183200000000001</c:v>
                </c:pt>
                <c:pt idx="97">
                  <c:v>0.210453</c:v>
                </c:pt>
                <c:pt idx="98">
                  <c:v>0.21998500000000001</c:v>
                </c:pt>
                <c:pt idx="99">
                  <c:v>0.23019800000000001</c:v>
                </c:pt>
                <c:pt idx="100">
                  <c:v>0.24071100000000001</c:v>
                </c:pt>
              </c:numCache>
            </c:numRef>
          </c:xVal>
          <c:yVal>
            <c:numRef>
              <c:f>Density!$F$1:$F$583</c:f>
              <c:numCache>
                <c:formatCode>General</c:formatCode>
                <c:ptCount val="583"/>
                <c:pt idx="0">
                  <c:v>1.0062800000000001</c:v>
                </c:pt>
                <c:pt idx="1">
                  <c:v>0.98207299999999997</c:v>
                </c:pt>
                <c:pt idx="2">
                  <c:v>0.95758100000000002</c:v>
                </c:pt>
                <c:pt idx="3">
                  <c:v>0.93339399999999995</c:v>
                </c:pt>
                <c:pt idx="4">
                  <c:v>0.90990199999999999</c:v>
                </c:pt>
                <c:pt idx="5">
                  <c:v>0.88731099999999996</c:v>
                </c:pt>
                <c:pt idx="6">
                  <c:v>0.86570800000000003</c:v>
                </c:pt>
                <c:pt idx="7">
                  <c:v>0.84511000000000003</c:v>
                </c:pt>
                <c:pt idx="8">
                  <c:v>0.82548900000000003</c:v>
                </c:pt>
                <c:pt idx="9">
                  <c:v>0.80679800000000002</c:v>
                </c:pt>
                <c:pt idx="10">
                  <c:v>0.78897200000000001</c:v>
                </c:pt>
                <c:pt idx="11">
                  <c:v>0.77194700000000005</c:v>
                </c:pt>
                <c:pt idx="12">
                  <c:v>0.75565700000000002</c:v>
                </c:pt>
                <c:pt idx="13">
                  <c:v>0.74004099999999995</c:v>
                </c:pt>
                <c:pt idx="14">
                  <c:v>0.72504500000000005</c:v>
                </c:pt>
                <c:pt idx="15">
                  <c:v>0.71062099999999995</c:v>
                </c:pt>
                <c:pt idx="16">
                  <c:v>0.69672500000000004</c:v>
                </c:pt>
                <c:pt idx="17">
                  <c:v>0.68332099999999996</c:v>
                </c:pt>
                <c:pt idx="18">
                  <c:v>0.670373</c:v>
                </c:pt>
                <c:pt idx="19">
                  <c:v>0.65785199999999999</c:v>
                </c:pt>
                <c:pt idx="20">
                  <c:v>0.645729</c:v>
                </c:pt>
                <c:pt idx="21">
                  <c:v>0.63397700000000001</c:v>
                </c:pt>
                <c:pt idx="22">
                  <c:v>0.62257300000000004</c:v>
                </c:pt>
                <c:pt idx="23">
                  <c:v>0.61149299999999995</c:v>
                </c:pt>
                <c:pt idx="24">
                  <c:v>0.60071799999999997</c:v>
                </c:pt>
                <c:pt idx="25">
                  <c:v>0.590229</c:v>
                </c:pt>
                <c:pt idx="26">
                  <c:v>0.58001100000000005</c:v>
                </c:pt>
                <c:pt idx="27">
                  <c:v>0.57004900000000003</c:v>
                </c:pt>
                <c:pt idx="28">
                  <c:v>0.56032999999999999</c:v>
                </c:pt>
                <c:pt idx="29">
                  <c:v>0.55084299999999997</c:v>
                </c:pt>
                <c:pt idx="30">
                  <c:v>0.54157500000000003</c:v>
                </c:pt>
                <c:pt idx="31">
                  <c:v>0.53251599999999999</c:v>
                </c:pt>
                <c:pt idx="32">
                  <c:v>0.52365600000000001</c:v>
                </c:pt>
                <c:pt idx="33">
                  <c:v>0.514984</c:v>
                </c:pt>
                <c:pt idx="34">
                  <c:v>0.50649299999999997</c:v>
                </c:pt>
                <c:pt idx="35">
                  <c:v>0.49817299999999998</c:v>
                </c:pt>
                <c:pt idx="36">
                  <c:v>0.49001800000000001</c:v>
                </c:pt>
                <c:pt idx="37">
                  <c:v>0.48202</c:v>
                </c:pt>
                <c:pt idx="38">
                  <c:v>0.47417300000000001</c:v>
                </c:pt>
                <c:pt idx="39">
                  <c:v>0.46647</c:v>
                </c:pt>
                <c:pt idx="40">
                  <c:v>0.45890599999999998</c:v>
                </c:pt>
                <c:pt idx="41">
                  <c:v>0.45147500000000002</c:v>
                </c:pt>
                <c:pt idx="42">
                  <c:v>0.44417099999999998</c:v>
                </c:pt>
                <c:pt idx="43">
                  <c:v>0.43698999999999999</c:v>
                </c:pt>
                <c:pt idx="44">
                  <c:v>0.42992599999999997</c:v>
                </c:pt>
                <c:pt idx="45">
                  <c:v>0.42297699999999999</c:v>
                </c:pt>
                <c:pt idx="46">
                  <c:v>0.41613699999999998</c:v>
                </c:pt>
                <c:pt idx="47">
                  <c:v>0.40940399999999999</c:v>
                </c:pt>
                <c:pt idx="48">
                  <c:v>0.40277299999999999</c:v>
                </c:pt>
                <c:pt idx="49">
                  <c:v>0.39624199999999998</c:v>
                </c:pt>
                <c:pt idx="50">
                  <c:v>0.38980599999999999</c:v>
                </c:pt>
                <c:pt idx="51">
                  <c:v>0.383465</c:v>
                </c:pt>
                <c:pt idx="52">
                  <c:v>0.37721399999999999</c:v>
                </c:pt>
                <c:pt idx="53">
                  <c:v>0.37105100000000002</c:v>
                </c:pt>
                <c:pt idx="54">
                  <c:v>0.36497499999999999</c:v>
                </c:pt>
                <c:pt idx="55">
                  <c:v>0.358983</c:v>
                </c:pt>
                <c:pt idx="56">
                  <c:v>0.353072</c:v>
                </c:pt>
                <c:pt idx="57">
                  <c:v>0.34724300000000002</c:v>
                </c:pt>
                <c:pt idx="58">
                  <c:v>0.34149200000000002</c:v>
                </c:pt>
                <c:pt idx="59">
                  <c:v>0.33581800000000001</c:v>
                </c:pt>
                <c:pt idx="60">
                  <c:v>0.33022000000000001</c:v>
                </c:pt>
                <c:pt idx="61">
                  <c:v>0.32469599999999998</c:v>
                </c:pt>
                <c:pt idx="62">
                  <c:v>0.31924400000000003</c:v>
                </c:pt>
                <c:pt idx="63">
                  <c:v>0.31386399999999998</c:v>
                </c:pt>
                <c:pt idx="64">
                  <c:v>0.30855500000000002</c:v>
                </c:pt>
                <c:pt idx="65">
                  <c:v>0.30331399999999997</c:v>
                </c:pt>
                <c:pt idx="66">
                  <c:v>0.29814099999999999</c:v>
                </c:pt>
                <c:pt idx="67">
                  <c:v>0.29303400000000002</c:v>
                </c:pt>
                <c:pt idx="68">
                  <c:v>0.287993</c:v>
                </c:pt>
                <c:pt idx="69">
                  <c:v>0.28301599999999999</c:v>
                </c:pt>
                <c:pt idx="70">
                  <c:v>0.27810200000000002</c:v>
                </c:pt>
                <c:pt idx="71">
                  <c:v>0.27324999999999999</c:v>
                </c:pt>
                <c:pt idx="72">
                  <c:v>0.26845799999999997</c:v>
                </c:pt>
                <c:pt idx="73">
                  <c:v>0.26372299999999999</c:v>
                </c:pt>
                <c:pt idx="74">
                  <c:v>0.25903500000000002</c:v>
                </c:pt>
                <c:pt idx="75">
                  <c:v>0.25437700000000002</c:v>
                </c:pt>
                <c:pt idx="76">
                  <c:v>0.24964</c:v>
                </c:pt>
                <c:pt idx="77">
                  <c:v>0.24462600000000001</c:v>
                </c:pt>
                <c:pt idx="78">
                  <c:v>0.239233</c:v>
                </c:pt>
                <c:pt idx="79">
                  <c:v>0.23344899999999999</c:v>
                </c:pt>
                <c:pt idx="80">
                  <c:v>0.227266</c:v>
                </c:pt>
                <c:pt idx="81">
                  <c:v>0.22067999999999999</c:v>
                </c:pt>
                <c:pt idx="82">
                  <c:v>0.21368699999999999</c:v>
                </c:pt>
                <c:pt idx="83">
                  <c:v>0.206287</c:v>
                </c:pt>
                <c:pt idx="84">
                  <c:v>0.19847100000000001</c:v>
                </c:pt>
                <c:pt idx="85">
                  <c:v>0.190219</c:v>
                </c:pt>
                <c:pt idx="86">
                  <c:v>0.18148400000000001</c:v>
                </c:pt>
                <c:pt idx="87">
                  <c:v>0.172204</c:v>
                </c:pt>
                <c:pt idx="88">
                  <c:v>0.16233800000000001</c:v>
                </c:pt>
                <c:pt idx="89">
                  <c:v>0.15192700000000001</c:v>
                </c:pt>
                <c:pt idx="90">
                  <c:v>0.14111599999999999</c:v>
                </c:pt>
                <c:pt idx="91">
                  <c:v>0.13012199999999999</c:v>
                </c:pt>
                <c:pt idx="92">
                  <c:v>0.119159</c:v>
                </c:pt>
                <c:pt idx="93">
                  <c:v>0.108386</c:v>
                </c:pt>
                <c:pt idx="94">
                  <c:v>9.7903199999999996E-2</c:v>
                </c:pt>
                <c:pt idx="95">
                  <c:v>8.7731299999999998E-2</c:v>
                </c:pt>
                <c:pt idx="96">
                  <c:v>7.7832600000000002E-2</c:v>
                </c:pt>
                <c:pt idx="97">
                  <c:v>6.8156599999999998E-2</c:v>
                </c:pt>
                <c:pt idx="98">
                  <c:v>5.8935500000000002E-2</c:v>
                </c:pt>
                <c:pt idx="99">
                  <c:v>4.7793500000000003E-2</c:v>
                </c:pt>
                <c:pt idx="100">
                  <c:v>3.8972300000000001E-2</c:v>
                </c:pt>
              </c:numCache>
            </c:numRef>
          </c:yVal>
          <c:smooth val="1"/>
        </c:ser>
        <c:ser>
          <c:idx val="3"/>
          <c:order val="3"/>
          <c:tx>
            <c:v>series4</c:v>
          </c:tx>
          <c:spPr>
            <a:ln w="19050" cap="rnd">
              <a:solidFill>
                <a:schemeClr val="accent2">
                  <a:lumMod val="60000"/>
                </a:schemeClr>
              </a:solidFill>
              <a:round/>
            </a:ln>
            <a:effectLst/>
          </c:spPr>
          <c:marker>
            <c:symbol val="none"/>
          </c:marker>
          <c:xVal>
            <c:numRef>
              <c:f>Density!$G$1:$G$583</c:f>
              <c:numCache>
                <c:formatCode>General</c:formatCode>
                <c:ptCount val="583"/>
                <c:pt idx="0">
                  <c:v>8.0340400000000006E-2</c:v>
                </c:pt>
                <c:pt idx="1">
                  <c:v>8.0697400000000002E-2</c:v>
                </c:pt>
                <c:pt idx="2">
                  <c:v>8.1060900000000005E-2</c:v>
                </c:pt>
                <c:pt idx="3">
                  <c:v>8.1430799999999998E-2</c:v>
                </c:pt>
                <c:pt idx="4">
                  <c:v>8.1807199999999997E-2</c:v>
                </c:pt>
                <c:pt idx="5">
                  <c:v>8.2190399999999997E-2</c:v>
                </c:pt>
                <c:pt idx="6">
                  <c:v>8.2580299999999995E-2</c:v>
                </c:pt>
                <c:pt idx="7">
                  <c:v>8.2977200000000001E-2</c:v>
                </c:pt>
                <c:pt idx="8">
                  <c:v>8.3381200000000003E-2</c:v>
                </c:pt>
                <c:pt idx="9">
                  <c:v>8.37923E-2</c:v>
                </c:pt>
                <c:pt idx="10">
                  <c:v>8.4210699999999999E-2</c:v>
                </c:pt>
                <c:pt idx="11">
                  <c:v>8.4636600000000006E-2</c:v>
                </c:pt>
                <c:pt idx="12">
                  <c:v>8.5070000000000007E-2</c:v>
                </c:pt>
                <c:pt idx="13">
                  <c:v>8.5511100000000007E-2</c:v>
                </c:pt>
                <c:pt idx="14">
                  <c:v>8.5960099999999998E-2</c:v>
                </c:pt>
                <c:pt idx="15">
                  <c:v>8.6416999999999994E-2</c:v>
                </c:pt>
                <c:pt idx="16">
                  <c:v>8.6882100000000004E-2</c:v>
                </c:pt>
                <c:pt idx="17">
                  <c:v>8.73554E-2</c:v>
                </c:pt>
                <c:pt idx="18">
                  <c:v>8.7837200000000004E-2</c:v>
                </c:pt>
                <c:pt idx="19">
                  <c:v>8.8327500000000003E-2</c:v>
                </c:pt>
                <c:pt idx="20">
                  <c:v>8.8826500000000003E-2</c:v>
                </c:pt>
                <c:pt idx="21">
                  <c:v>8.9334300000000005E-2</c:v>
                </c:pt>
                <c:pt idx="22">
                  <c:v>8.9851200000000006E-2</c:v>
                </c:pt>
                <c:pt idx="23">
                  <c:v>9.0377299999999994E-2</c:v>
                </c:pt>
                <c:pt idx="24">
                  <c:v>9.0912800000000002E-2</c:v>
                </c:pt>
                <c:pt idx="25">
                  <c:v>9.1457700000000003E-2</c:v>
                </c:pt>
                <c:pt idx="26">
                  <c:v>9.2012300000000005E-2</c:v>
                </c:pt>
                <c:pt idx="27">
                  <c:v>9.2576800000000001E-2</c:v>
                </c:pt>
                <c:pt idx="28">
                  <c:v>9.3151300000000006E-2</c:v>
                </c:pt>
                <c:pt idx="29">
                  <c:v>9.3736100000000003E-2</c:v>
                </c:pt>
                <c:pt idx="30">
                  <c:v>9.4331200000000004E-2</c:v>
                </c:pt>
                <c:pt idx="31">
                  <c:v>9.4936900000000005E-2</c:v>
                </c:pt>
                <c:pt idx="32">
                  <c:v>9.5553299999999994E-2</c:v>
                </c:pt>
                <c:pt idx="33">
                  <c:v>9.6180699999999994E-2</c:v>
                </c:pt>
                <c:pt idx="34">
                  <c:v>9.6819299999999997E-2</c:v>
                </c:pt>
                <c:pt idx="35">
                  <c:v>9.7469200000000006E-2</c:v>
                </c:pt>
                <c:pt idx="36">
                  <c:v>9.8130599999999998E-2</c:v>
                </c:pt>
                <c:pt idx="37">
                  <c:v>9.8803799999999997E-2</c:v>
                </c:pt>
                <c:pt idx="38">
                  <c:v>9.9488999999999994E-2</c:v>
                </c:pt>
                <c:pt idx="39">
                  <c:v>0.100186</c:v>
                </c:pt>
                <c:pt idx="40">
                  <c:v>0.100896</c:v>
                </c:pt>
                <c:pt idx="41">
                  <c:v>0.101618</c:v>
                </c:pt>
                <c:pt idx="42">
                  <c:v>0.102354</c:v>
                </c:pt>
                <c:pt idx="43">
                  <c:v>0.103102</c:v>
                </c:pt>
                <c:pt idx="44">
                  <c:v>0.103863</c:v>
                </c:pt>
                <c:pt idx="45">
                  <c:v>0.10463799999999999</c:v>
                </c:pt>
                <c:pt idx="46">
                  <c:v>0.10542700000000001</c:v>
                </c:pt>
                <c:pt idx="47">
                  <c:v>0.10623</c:v>
                </c:pt>
                <c:pt idx="48">
                  <c:v>0.107047</c:v>
                </c:pt>
                <c:pt idx="49">
                  <c:v>0.107879</c:v>
                </c:pt>
                <c:pt idx="50">
                  <c:v>0.108725</c:v>
                </c:pt>
                <c:pt idx="51">
                  <c:v>0.109587</c:v>
                </c:pt>
                <c:pt idx="52">
                  <c:v>0.11046400000000001</c:v>
                </c:pt>
                <c:pt idx="53">
                  <c:v>0.11135399999999999</c:v>
                </c:pt>
                <c:pt idx="54">
                  <c:v>0.112265</c:v>
                </c:pt>
                <c:pt idx="55">
                  <c:v>0.113232</c:v>
                </c:pt>
                <c:pt idx="56">
                  <c:v>0.114299</c:v>
                </c:pt>
                <c:pt idx="57">
                  <c:v>0.11548899999999999</c:v>
                </c:pt>
                <c:pt idx="58">
                  <c:v>0.11681800000000001</c:v>
                </c:pt>
                <c:pt idx="59">
                  <c:v>0.118302</c:v>
                </c:pt>
                <c:pt idx="60">
                  <c:v>0.119958</c:v>
                </c:pt>
                <c:pt idx="61">
                  <c:v>0.121806</c:v>
                </c:pt>
                <c:pt idx="62">
                  <c:v>0.12386900000000001</c:v>
                </c:pt>
                <c:pt idx="63">
                  <c:v>0.12617300000000001</c:v>
                </c:pt>
                <c:pt idx="64">
                  <c:v>0.128744</c:v>
                </c:pt>
                <c:pt idx="65">
                  <c:v>0.13161400000000001</c:v>
                </c:pt>
                <c:pt idx="66">
                  <c:v>0.13481699999999999</c:v>
                </c:pt>
                <c:pt idx="67">
                  <c:v>0.13839299999999999</c:v>
                </c:pt>
                <c:pt idx="68">
                  <c:v>0.14238500000000001</c:v>
                </c:pt>
                <c:pt idx="69">
                  <c:v>0.146841</c:v>
                </c:pt>
                <c:pt idx="70">
                  <c:v>0.15181500000000001</c:v>
                </c:pt>
                <c:pt idx="71">
                  <c:v>0.15736800000000001</c:v>
                </c:pt>
                <c:pt idx="72">
                  <c:v>0.16356599999999999</c:v>
                </c:pt>
                <c:pt idx="73">
                  <c:v>0.170484</c:v>
                </c:pt>
                <c:pt idx="74">
                  <c:v>0.178207</c:v>
                </c:pt>
                <c:pt idx="75">
                  <c:v>0.18682799999999999</c:v>
                </c:pt>
                <c:pt idx="76">
                  <c:v>0.19636100000000001</c:v>
                </c:pt>
                <c:pt idx="77">
                  <c:v>0.20657400000000001</c:v>
                </c:pt>
                <c:pt idx="78">
                  <c:v>0.217086</c:v>
                </c:pt>
              </c:numCache>
            </c:numRef>
          </c:xVal>
          <c:yVal>
            <c:numRef>
              <c:f>Density!$H$1:$H$583</c:f>
              <c:numCache>
                <c:formatCode>General</c:formatCode>
                <c:ptCount val="583"/>
                <c:pt idx="0">
                  <c:v>1.01902</c:v>
                </c:pt>
                <c:pt idx="1">
                  <c:v>0.99562799999999996</c:v>
                </c:pt>
                <c:pt idx="2">
                  <c:v>0.97179099999999996</c:v>
                </c:pt>
                <c:pt idx="3">
                  <c:v>0.94787100000000002</c:v>
                </c:pt>
                <c:pt idx="4">
                  <c:v>0.92425199999999996</c:v>
                </c:pt>
                <c:pt idx="5">
                  <c:v>0.90117499999999995</c:v>
                </c:pt>
                <c:pt idx="6">
                  <c:v>0.87878199999999995</c:v>
                </c:pt>
                <c:pt idx="7">
                  <c:v>0.85714500000000005</c:v>
                </c:pt>
                <c:pt idx="8">
                  <c:v>0.83628999999999998</c:v>
                </c:pt>
                <c:pt idx="9">
                  <c:v>0.81621500000000002</c:v>
                </c:pt>
                <c:pt idx="10">
                  <c:v>0.79689900000000002</c:v>
                </c:pt>
                <c:pt idx="11">
                  <c:v>0.778312</c:v>
                </c:pt>
                <c:pt idx="12">
                  <c:v>0.76041499999999995</c:v>
                </c:pt>
                <c:pt idx="13">
                  <c:v>0.74317100000000003</c:v>
                </c:pt>
                <c:pt idx="14">
                  <c:v>0.72653999999999996</c:v>
                </c:pt>
                <c:pt idx="15">
                  <c:v>0.71048699999999998</c:v>
                </c:pt>
                <c:pt idx="16">
                  <c:v>0.69497399999999998</c:v>
                </c:pt>
                <c:pt idx="17">
                  <c:v>0.67996800000000002</c:v>
                </c:pt>
                <c:pt idx="18">
                  <c:v>0.665435</c:v>
                </c:pt>
                <c:pt idx="19">
                  <c:v>0.65134499999999995</c:v>
                </c:pt>
                <c:pt idx="20">
                  <c:v>0.63767099999999999</c:v>
                </c:pt>
                <c:pt idx="21">
                  <c:v>0.62438499999999997</c:v>
                </c:pt>
                <c:pt idx="22">
                  <c:v>0.61146699999999998</c:v>
                </c:pt>
                <c:pt idx="23">
                  <c:v>0.59889400000000004</c:v>
                </c:pt>
                <c:pt idx="24">
                  <c:v>0.58664899999999998</c:v>
                </c:pt>
                <c:pt idx="25">
                  <c:v>0.57471499999999998</c:v>
                </c:pt>
                <c:pt idx="26">
                  <c:v>0.56307600000000002</c:v>
                </c:pt>
                <c:pt idx="27">
                  <c:v>0.55171700000000001</c:v>
                </c:pt>
                <c:pt idx="28">
                  <c:v>0.54062500000000002</c:v>
                </c:pt>
                <c:pt idx="29">
                  <c:v>0.52978499999999995</c:v>
                </c:pt>
                <c:pt idx="30">
                  <c:v>0.51918699999999995</c:v>
                </c:pt>
                <c:pt idx="31">
                  <c:v>0.50881900000000002</c:v>
                </c:pt>
                <c:pt idx="32">
                  <c:v>0.49867099999999998</c:v>
                </c:pt>
                <c:pt idx="33">
                  <c:v>0.48873499999999998</c:v>
                </c:pt>
                <c:pt idx="34">
                  <c:v>0.47900100000000001</c:v>
                </c:pt>
                <c:pt idx="35">
                  <c:v>0.46946100000000002</c:v>
                </c:pt>
                <c:pt idx="36">
                  <c:v>0.46011000000000002</c:v>
                </c:pt>
                <c:pt idx="37">
                  <c:v>0.45094000000000001</c:v>
                </c:pt>
                <c:pt idx="38">
                  <c:v>0.44194499999999998</c:v>
                </c:pt>
                <c:pt idx="39">
                  <c:v>0.43312</c:v>
                </c:pt>
                <c:pt idx="40">
                  <c:v>0.424458</c:v>
                </c:pt>
                <c:pt idx="41">
                  <c:v>0.41595399999999999</c:v>
                </c:pt>
                <c:pt idx="42">
                  <c:v>0.40760600000000002</c:v>
                </c:pt>
                <c:pt idx="43">
                  <c:v>0.39940599999999998</c:v>
                </c:pt>
                <c:pt idx="44">
                  <c:v>0.39135300000000001</c:v>
                </c:pt>
                <c:pt idx="45">
                  <c:v>0.38344</c:v>
                </c:pt>
                <c:pt idx="46">
                  <c:v>0.37566500000000003</c:v>
                </c:pt>
                <c:pt idx="47">
                  <c:v>0.36802299999999999</c:v>
                </c:pt>
                <c:pt idx="48">
                  <c:v>0.36051100000000003</c:v>
                </c:pt>
                <c:pt idx="49">
                  <c:v>0.353126</c:v>
                </c:pt>
                <c:pt idx="50">
                  <c:v>0.34586299999999998</c:v>
                </c:pt>
                <c:pt idx="51">
                  <c:v>0.33871499999999999</c:v>
                </c:pt>
                <c:pt idx="52">
                  <c:v>0.33166400000000001</c:v>
                </c:pt>
                <c:pt idx="53">
                  <c:v>0.32468000000000002</c:v>
                </c:pt>
                <c:pt idx="54">
                  <c:v>0.317606</c:v>
                </c:pt>
                <c:pt idx="55">
                  <c:v>0.31016100000000002</c:v>
                </c:pt>
                <c:pt idx="56">
                  <c:v>0.302207</c:v>
                </c:pt>
                <c:pt idx="57">
                  <c:v>0.29373899999999997</c:v>
                </c:pt>
                <c:pt idx="58">
                  <c:v>0.28476099999999999</c:v>
                </c:pt>
                <c:pt idx="59">
                  <c:v>0.275283</c:v>
                </c:pt>
                <c:pt idx="60">
                  <c:v>0.265324</c:v>
                </c:pt>
                <c:pt idx="61">
                  <c:v>0.254909</c:v>
                </c:pt>
                <c:pt idx="62">
                  <c:v>0.24407400000000001</c:v>
                </c:pt>
                <c:pt idx="63">
                  <c:v>0.23286100000000001</c:v>
                </c:pt>
                <c:pt idx="64">
                  <c:v>0.22132299999999999</c:v>
                </c:pt>
                <c:pt idx="65">
                  <c:v>0.20951800000000001</c:v>
                </c:pt>
                <c:pt idx="66">
                  <c:v>0.19751299999999999</c:v>
                </c:pt>
                <c:pt idx="67">
                  <c:v>0.18538099999999999</c:v>
                </c:pt>
                <c:pt idx="68">
                  <c:v>0.17319899999999999</c:v>
                </c:pt>
                <c:pt idx="69">
                  <c:v>0.161048</c:v>
                </c:pt>
                <c:pt idx="70">
                  <c:v>0.149009</c:v>
                </c:pt>
                <c:pt idx="71">
                  <c:v>0.13716400000000001</c:v>
                </c:pt>
                <c:pt idx="72">
                  <c:v>0.12559100000000001</c:v>
                </c:pt>
                <c:pt idx="73">
                  <c:v>0.11436200000000001</c:v>
                </c:pt>
                <c:pt idx="74">
                  <c:v>0.103551</c:v>
                </c:pt>
                <c:pt idx="75">
                  <c:v>9.3111700000000006E-2</c:v>
                </c:pt>
                <c:pt idx="76">
                  <c:v>8.3326499999999998E-2</c:v>
                </c:pt>
                <c:pt idx="77">
                  <c:v>7.0959599999999998E-2</c:v>
                </c:pt>
                <c:pt idx="78">
                  <c:v>6.1411800000000002E-2</c:v>
                </c:pt>
              </c:numCache>
            </c:numRef>
          </c:yVal>
          <c:smooth val="1"/>
        </c:ser>
        <c:ser>
          <c:idx val="4"/>
          <c:order val="4"/>
          <c:tx>
            <c:v>series5</c:v>
          </c:tx>
          <c:spPr>
            <a:ln w="19050" cap="rnd">
              <a:solidFill>
                <a:schemeClr val="accent4">
                  <a:lumMod val="60000"/>
                </a:schemeClr>
              </a:solidFill>
              <a:round/>
            </a:ln>
            <a:effectLst/>
          </c:spPr>
          <c:marker>
            <c:symbol val="none"/>
          </c:marker>
          <c:xVal>
            <c:numRef>
              <c:f>Density!$I$1:$I$583</c:f>
              <c:numCache>
                <c:formatCode>General</c:formatCode>
                <c:ptCount val="583"/>
                <c:pt idx="0">
                  <c:v>5.83949E-2</c:v>
                </c:pt>
                <c:pt idx="1">
                  <c:v>5.8921000000000001E-2</c:v>
                </c:pt>
                <c:pt idx="2">
                  <c:v>5.94564E-2</c:v>
                </c:pt>
                <c:pt idx="3">
                  <c:v>6.0001400000000003E-2</c:v>
                </c:pt>
                <c:pt idx="4">
                  <c:v>6.0555999999999999E-2</c:v>
                </c:pt>
                <c:pt idx="5">
                  <c:v>6.1120500000000001E-2</c:v>
                </c:pt>
                <c:pt idx="6">
                  <c:v>6.1695E-2</c:v>
                </c:pt>
                <c:pt idx="7">
                  <c:v>6.22797E-2</c:v>
                </c:pt>
                <c:pt idx="8">
                  <c:v>6.2874799999999995E-2</c:v>
                </c:pt>
                <c:pt idx="9">
                  <c:v>6.3480499999999995E-2</c:v>
                </c:pt>
                <c:pt idx="10">
                  <c:v>6.4097000000000001E-2</c:v>
                </c:pt>
                <c:pt idx="11">
                  <c:v>6.4724400000000001E-2</c:v>
                </c:pt>
                <c:pt idx="12">
                  <c:v>6.5362900000000002E-2</c:v>
                </c:pt>
                <c:pt idx="13">
                  <c:v>6.6012799999999996E-2</c:v>
                </c:pt>
                <c:pt idx="14">
                  <c:v>6.6674300000000006E-2</c:v>
                </c:pt>
                <c:pt idx="15">
                  <c:v>6.7347500000000005E-2</c:v>
                </c:pt>
                <c:pt idx="16">
                  <c:v>6.8032700000000002E-2</c:v>
                </c:pt>
                <c:pt idx="17">
                  <c:v>6.8729999999999999E-2</c:v>
                </c:pt>
                <c:pt idx="18">
                  <c:v>6.9439699999999993E-2</c:v>
                </c:pt>
                <c:pt idx="19">
                  <c:v>7.0162100000000005E-2</c:v>
                </c:pt>
                <c:pt idx="20">
                  <c:v>7.0897199999999994E-2</c:v>
                </c:pt>
                <c:pt idx="21">
                  <c:v>7.1645500000000001E-2</c:v>
                </c:pt>
                <c:pt idx="22">
                  <c:v>7.2406999999999999E-2</c:v>
                </c:pt>
                <c:pt idx="23">
                  <c:v>7.31821E-2</c:v>
                </c:pt>
                <c:pt idx="24">
                  <c:v>7.3970900000000006E-2</c:v>
                </c:pt>
                <c:pt idx="25">
                  <c:v>7.4773800000000001E-2</c:v>
                </c:pt>
                <c:pt idx="26">
                  <c:v>7.5590900000000003E-2</c:v>
                </c:pt>
                <c:pt idx="27">
                  <c:v>7.6422500000000004E-2</c:v>
                </c:pt>
                <c:pt idx="28">
                  <c:v>7.7269000000000004E-2</c:v>
                </c:pt>
                <c:pt idx="29">
                  <c:v>7.8130400000000003E-2</c:v>
                </c:pt>
                <c:pt idx="30">
                  <c:v>7.90072E-2</c:v>
                </c:pt>
                <c:pt idx="31">
                  <c:v>7.9897499999999996E-2</c:v>
                </c:pt>
                <c:pt idx="32">
                  <c:v>8.08088E-2</c:v>
                </c:pt>
                <c:pt idx="33">
                  <c:v>8.1775899999999999E-2</c:v>
                </c:pt>
                <c:pt idx="34">
                  <c:v>8.2842499999999999E-2</c:v>
                </c:pt>
                <c:pt idx="35">
                  <c:v>8.4032999999999997E-2</c:v>
                </c:pt>
                <c:pt idx="36">
                  <c:v>8.5361900000000004E-2</c:v>
                </c:pt>
                <c:pt idx="37">
                  <c:v>8.68453E-2</c:v>
                </c:pt>
                <c:pt idx="38">
                  <c:v>8.8501200000000002E-2</c:v>
                </c:pt>
                <c:pt idx="39">
                  <c:v>9.0349700000000005E-2</c:v>
                </c:pt>
                <c:pt idx="40">
                  <c:v>9.2412999999999995E-2</c:v>
                </c:pt>
                <c:pt idx="41">
                  <c:v>9.4716300000000003E-2</c:v>
                </c:pt>
                <c:pt idx="42">
                  <c:v>9.7287299999999993E-2</c:v>
                </c:pt>
                <c:pt idx="43">
                  <c:v>0.100157</c:v>
                </c:pt>
                <c:pt idx="44">
                  <c:v>0.10336099999999999</c:v>
                </c:pt>
                <c:pt idx="45">
                  <c:v>0.106937</c:v>
                </c:pt>
                <c:pt idx="46">
                  <c:v>0.110929</c:v>
                </c:pt>
                <c:pt idx="47">
                  <c:v>0.115385</c:v>
                </c:pt>
                <c:pt idx="48">
                  <c:v>0.12035899999999999</c:v>
                </c:pt>
                <c:pt idx="49">
                  <c:v>0.125912</c:v>
                </c:pt>
                <c:pt idx="50">
                  <c:v>0.13211000000000001</c:v>
                </c:pt>
                <c:pt idx="51">
                  <c:v>0.13902800000000001</c:v>
                </c:pt>
                <c:pt idx="52">
                  <c:v>0.14675099999999999</c:v>
                </c:pt>
                <c:pt idx="53">
                  <c:v>0.15537200000000001</c:v>
                </c:pt>
                <c:pt idx="54">
                  <c:v>0.164904</c:v>
                </c:pt>
                <c:pt idx="55">
                  <c:v>0.17511699999999999</c:v>
                </c:pt>
                <c:pt idx="56">
                  <c:v>0.18562999999999999</c:v>
                </c:pt>
              </c:numCache>
            </c:numRef>
          </c:xVal>
          <c:yVal>
            <c:numRef>
              <c:f>Density!$J$1:$J$583</c:f>
              <c:numCache>
                <c:formatCode>General</c:formatCode>
                <c:ptCount val="583"/>
                <c:pt idx="0">
                  <c:v>1.0120400000000001</c:v>
                </c:pt>
                <c:pt idx="1">
                  <c:v>0.98570800000000003</c:v>
                </c:pt>
                <c:pt idx="2">
                  <c:v>0.95921199999999995</c:v>
                </c:pt>
                <c:pt idx="3">
                  <c:v>0.93276400000000004</c:v>
                </c:pt>
                <c:pt idx="4">
                  <c:v>0.906582</c:v>
                </c:pt>
                <c:pt idx="5">
                  <c:v>0.88084799999999996</c:v>
                </c:pt>
                <c:pt idx="6">
                  <c:v>0.85570100000000004</c:v>
                </c:pt>
                <c:pt idx="7">
                  <c:v>0.83123199999999997</c:v>
                </c:pt>
                <c:pt idx="8">
                  <c:v>0.80749800000000005</c:v>
                </c:pt>
                <c:pt idx="9">
                  <c:v>0.78452299999999997</c:v>
                </c:pt>
                <c:pt idx="10">
                  <c:v>0.76231400000000005</c:v>
                </c:pt>
                <c:pt idx="11">
                  <c:v>0.74086099999999999</c:v>
                </c:pt>
                <c:pt idx="12">
                  <c:v>0.72014699999999998</c:v>
                </c:pt>
                <c:pt idx="13">
                  <c:v>0.70014900000000002</c:v>
                </c:pt>
                <c:pt idx="14">
                  <c:v>0.680844</c:v>
                </c:pt>
                <c:pt idx="15">
                  <c:v>0.66220299999999999</c:v>
                </c:pt>
                <c:pt idx="16">
                  <c:v>0.64420100000000002</c:v>
                </c:pt>
                <c:pt idx="17">
                  <c:v>0.62680800000000003</c:v>
                </c:pt>
                <c:pt idx="18">
                  <c:v>0.60999499999999995</c:v>
                </c:pt>
                <c:pt idx="19">
                  <c:v>0.59373699999999996</c:v>
                </c:pt>
                <c:pt idx="20">
                  <c:v>0.57800399999999996</c:v>
                </c:pt>
                <c:pt idx="21">
                  <c:v>0.56277100000000002</c:v>
                </c:pt>
                <c:pt idx="22">
                  <c:v>0.548014</c:v>
                </c:pt>
                <c:pt idx="23">
                  <c:v>0.53371100000000005</c:v>
                </c:pt>
                <c:pt idx="24">
                  <c:v>0.51984200000000003</c:v>
                </c:pt>
                <c:pt idx="25">
                  <c:v>0.50638799999999995</c:v>
                </c:pt>
                <c:pt idx="26">
                  <c:v>0.49333199999999999</c:v>
                </c:pt>
                <c:pt idx="27">
                  <c:v>0.48065400000000003</c:v>
                </c:pt>
                <c:pt idx="28">
                  <c:v>0.46833599999999997</c:v>
                </c:pt>
                <c:pt idx="29">
                  <c:v>0.45635199999999998</c:v>
                </c:pt>
                <c:pt idx="30">
                  <c:v>0.44466099999999997</c:v>
                </c:pt>
                <c:pt idx="31">
                  <c:v>0.43321399999999999</c:v>
                </c:pt>
                <c:pt idx="32">
                  <c:v>0.42175000000000001</c:v>
                </c:pt>
                <c:pt idx="33">
                  <c:v>0.40981299999999998</c:v>
                </c:pt>
                <c:pt idx="34">
                  <c:v>0.397204</c:v>
                </c:pt>
                <c:pt idx="35">
                  <c:v>0.38394899999999998</c:v>
                </c:pt>
                <c:pt idx="36">
                  <c:v>0.37006800000000001</c:v>
                </c:pt>
                <c:pt idx="37">
                  <c:v>0.35559099999999999</c:v>
                </c:pt>
                <c:pt idx="38">
                  <c:v>0.34056500000000001</c:v>
                </c:pt>
                <c:pt idx="39">
                  <c:v>0.32504699999999997</c:v>
                </c:pt>
                <c:pt idx="40">
                  <c:v>0.30910300000000002</c:v>
                </c:pt>
                <c:pt idx="41">
                  <c:v>0.29281000000000001</c:v>
                </c:pt>
                <c:pt idx="42">
                  <c:v>0.27625100000000002</c:v>
                </c:pt>
                <c:pt idx="43">
                  <c:v>0.259523</c:v>
                </c:pt>
                <c:pt idx="44">
                  <c:v>0.242731</c:v>
                </c:pt>
                <c:pt idx="45">
                  <c:v>0.22598399999999999</c:v>
                </c:pt>
                <c:pt idx="46">
                  <c:v>0.209397</c:v>
                </c:pt>
                <c:pt idx="47">
                  <c:v>0.193083</c:v>
                </c:pt>
                <c:pt idx="48">
                  <c:v>0.177152</c:v>
                </c:pt>
                <c:pt idx="49">
                  <c:v>0.16170399999999999</c:v>
                </c:pt>
                <c:pt idx="50">
                  <c:v>0.14683599999999999</c:v>
                </c:pt>
                <c:pt idx="51">
                  <c:v>0.13262499999999999</c:v>
                </c:pt>
                <c:pt idx="52">
                  <c:v>0.119148</c:v>
                </c:pt>
                <c:pt idx="53">
                  <c:v>0.10630199999999999</c:v>
                </c:pt>
                <c:pt idx="54">
                  <c:v>9.4409099999999996E-2</c:v>
                </c:pt>
                <c:pt idx="55">
                  <c:v>7.9353599999999996E-2</c:v>
                </c:pt>
                <c:pt idx="56">
                  <c:v>6.7883600000000002E-2</c:v>
                </c:pt>
              </c:numCache>
            </c:numRef>
          </c:yVal>
          <c:smooth val="1"/>
        </c:ser>
        <c:dLbls>
          <c:showLegendKey val="0"/>
          <c:showVal val="0"/>
          <c:showCatName val="0"/>
          <c:showSerName val="0"/>
          <c:showPercent val="0"/>
          <c:showBubbleSize val="0"/>
        </c:dLbls>
        <c:axId val="1271290400"/>
        <c:axId val="987444608"/>
      </c:scatterChart>
      <c:valAx>
        <c:axId val="1271290400"/>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dirty="0"/>
                  <a:t>Radius (cm)</a:t>
                </a:r>
              </a:p>
            </c:rich>
          </c:tx>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87444608"/>
        <c:crosses val="autoZero"/>
        <c:crossBetween val="midCat"/>
      </c:valAx>
      <c:valAx>
        <c:axId val="987444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7129040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Temperature T/mc</a:t>
            </a:r>
            <a:r>
              <a:rPr lang="en-US" baseline="30000" dirty="0"/>
              <a:t>2</a:t>
            </a:r>
          </a:p>
        </c:rich>
      </c:tx>
      <c:layout>
        <c:manualLayout>
          <c:xMode val="edge"/>
          <c:yMode val="edge"/>
          <c:x val="0.27180702211621738"/>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1821843483205523"/>
          <c:y val="0.12457795431976169"/>
          <c:w val="0.82596424443935479"/>
          <c:h val="0.69467076918265058"/>
        </c:manualLayout>
      </c:layout>
      <c:scatterChart>
        <c:scatterStyle val="smoothMarker"/>
        <c:varyColors val="0"/>
        <c:ser>
          <c:idx val="0"/>
          <c:order val="0"/>
          <c:tx>
            <c:v>series1</c:v>
          </c:tx>
          <c:spPr>
            <a:ln w="19050" cap="rnd">
              <a:solidFill>
                <a:schemeClr val="accent6">
                  <a:tint val="54000"/>
                </a:schemeClr>
              </a:solidFill>
              <a:round/>
            </a:ln>
            <a:effectLst/>
          </c:spPr>
          <c:marker>
            <c:symbol val="none"/>
          </c:marker>
          <c:xVal>
            <c:numRef>
              <c:f>Temp!$A$1:$A$583</c:f>
              <c:numCache>
                <c:formatCode>General</c:formatCode>
                <c:ptCount val="583"/>
                <c:pt idx="0">
                  <c:v>0.104377</c:v>
                </c:pt>
                <c:pt idx="1">
                  <c:v>0.104433</c:v>
                </c:pt>
                <c:pt idx="2">
                  <c:v>0.10449</c:v>
                </c:pt>
                <c:pt idx="3">
                  <c:v>0.104548</c:v>
                </c:pt>
                <c:pt idx="4">
                  <c:v>0.10460700000000001</c:v>
                </c:pt>
                <c:pt idx="5">
                  <c:v>0.104668</c:v>
                </c:pt>
                <c:pt idx="6">
                  <c:v>0.104729</c:v>
                </c:pt>
                <c:pt idx="7">
                  <c:v>0.104792</c:v>
                </c:pt>
                <c:pt idx="8">
                  <c:v>0.104855</c:v>
                </c:pt>
                <c:pt idx="9">
                  <c:v>0.10492</c:v>
                </c:pt>
                <c:pt idx="10">
                  <c:v>0.104986</c:v>
                </c:pt>
                <c:pt idx="11">
                  <c:v>0.10505299999999999</c:v>
                </c:pt>
                <c:pt idx="12">
                  <c:v>0.10512100000000001</c:v>
                </c:pt>
                <c:pt idx="13">
                  <c:v>0.10519000000000001</c:v>
                </c:pt>
                <c:pt idx="14">
                  <c:v>0.10526099999999999</c:v>
                </c:pt>
                <c:pt idx="15">
                  <c:v>0.105333</c:v>
                </c:pt>
                <c:pt idx="16">
                  <c:v>0.105406</c:v>
                </c:pt>
                <c:pt idx="17">
                  <c:v>0.10548</c:v>
                </c:pt>
                <c:pt idx="18">
                  <c:v>0.105556</c:v>
                </c:pt>
                <c:pt idx="19">
                  <c:v>0.105633</c:v>
                </c:pt>
                <c:pt idx="20">
                  <c:v>0.105712</c:v>
                </c:pt>
                <c:pt idx="21">
                  <c:v>0.105792</c:v>
                </c:pt>
                <c:pt idx="22">
                  <c:v>0.10587299999999999</c:v>
                </c:pt>
                <c:pt idx="23">
                  <c:v>0.10595599999999999</c:v>
                </c:pt>
                <c:pt idx="24">
                  <c:v>0.10604</c:v>
                </c:pt>
                <c:pt idx="25">
                  <c:v>0.106126</c:v>
                </c:pt>
                <c:pt idx="26">
                  <c:v>0.106213</c:v>
                </c:pt>
                <c:pt idx="27">
                  <c:v>0.10630199999999999</c:v>
                </c:pt>
                <c:pt idx="28">
                  <c:v>0.106392</c:v>
                </c:pt>
                <c:pt idx="29">
                  <c:v>0.106484</c:v>
                </c:pt>
                <c:pt idx="30">
                  <c:v>0.10657800000000001</c:v>
                </c:pt>
                <c:pt idx="31">
                  <c:v>0.106673</c:v>
                </c:pt>
                <c:pt idx="32">
                  <c:v>0.10677</c:v>
                </c:pt>
                <c:pt idx="33">
                  <c:v>0.10686900000000001</c:v>
                </c:pt>
                <c:pt idx="34">
                  <c:v>0.10696899999999999</c:v>
                </c:pt>
                <c:pt idx="35">
                  <c:v>0.107072</c:v>
                </c:pt>
                <c:pt idx="36">
                  <c:v>0.10717599999999999</c:v>
                </c:pt>
                <c:pt idx="37">
                  <c:v>0.107282</c:v>
                </c:pt>
                <c:pt idx="38">
                  <c:v>0.107389</c:v>
                </c:pt>
                <c:pt idx="39">
                  <c:v>0.107499</c:v>
                </c:pt>
                <c:pt idx="40">
                  <c:v>0.107611</c:v>
                </c:pt>
                <c:pt idx="41">
                  <c:v>0.107724</c:v>
                </c:pt>
                <c:pt idx="42">
                  <c:v>0.10784000000000001</c:v>
                </c:pt>
                <c:pt idx="43">
                  <c:v>0.107958</c:v>
                </c:pt>
                <c:pt idx="44">
                  <c:v>0.10807799999999999</c:v>
                </c:pt>
                <c:pt idx="45">
                  <c:v>0.1082</c:v>
                </c:pt>
                <c:pt idx="46">
                  <c:v>0.108324</c:v>
                </c:pt>
                <c:pt idx="47">
                  <c:v>0.10845</c:v>
                </c:pt>
                <c:pt idx="48">
                  <c:v>0.10857899999999999</c:v>
                </c:pt>
                <c:pt idx="49">
                  <c:v>0.10871</c:v>
                </c:pt>
                <c:pt idx="50">
                  <c:v>0.108843</c:v>
                </c:pt>
                <c:pt idx="51">
                  <c:v>0.10897800000000001</c:v>
                </c:pt>
                <c:pt idx="52">
                  <c:v>0.109116</c:v>
                </c:pt>
                <c:pt idx="53">
                  <c:v>0.10925700000000001</c:v>
                </c:pt>
                <c:pt idx="54">
                  <c:v>0.109399</c:v>
                </c:pt>
                <c:pt idx="55">
                  <c:v>0.109545</c:v>
                </c:pt>
                <c:pt idx="56">
                  <c:v>0.109693</c:v>
                </c:pt>
                <c:pt idx="57">
                  <c:v>0.109844</c:v>
                </c:pt>
                <c:pt idx="58">
                  <c:v>0.109997</c:v>
                </c:pt>
                <c:pt idx="59">
                  <c:v>0.110153</c:v>
                </c:pt>
                <c:pt idx="60">
                  <c:v>0.11031199999999999</c:v>
                </c:pt>
                <c:pt idx="61">
                  <c:v>0.110473</c:v>
                </c:pt>
                <c:pt idx="62">
                  <c:v>0.110638</c:v>
                </c:pt>
                <c:pt idx="63">
                  <c:v>0.110805</c:v>
                </c:pt>
                <c:pt idx="64">
                  <c:v>0.11097600000000001</c:v>
                </c:pt>
                <c:pt idx="65">
                  <c:v>0.111149</c:v>
                </c:pt>
                <c:pt idx="66">
                  <c:v>0.11132599999999999</c:v>
                </c:pt>
                <c:pt idx="67">
                  <c:v>0.11150500000000001</c:v>
                </c:pt>
                <c:pt idx="68">
                  <c:v>0.111688</c:v>
                </c:pt>
                <c:pt idx="69">
                  <c:v>0.111874</c:v>
                </c:pt>
                <c:pt idx="70">
                  <c:v>0.112064</c:v>
                </c:pt>
                <c:pt idx="71">
                  <c:v>0.112257</c:v>
                </c:pt>
                <c:pt idx="72">
                  <c:v>0.112453</c:v>
                </c:pt>
                <c:pt idx="73">
                  <c:v>0.112652</c:v>
                </c:pt>
                <c:pt idx="74">
                  <c:v>0.112856</c:v>
                </c:pt>
                <c:pt idx="75">
                  <c:v>0.113063</c:v>
                </c:pt>
                <c:pt idx="76">
                  <c:v>0.113273</c:v>
                </c:pt>
                <c:pt idx="77">
                  <c:v>0.113487</c:v>
                </c:pt>
                <c:pt idx="78">
                  <c:v>0.113705</c:v>
                </c:pt>
                <c:pt idx="79">
                  <c:v>0.113927</c:v>
                </c:pt>
                <c:pt idx="80">
                  <c:v>0.114153</c:v>
                </c:pt>
                <c:pt idx="81">
                  <c:v>0.114383</c:v>
                </c:pt>
                <c:pt idx="82">
                  <c:v>0.114617</c:v>
                </c:pt>
                <c:pt idx="83">
                  <c:v>0.114855</c:v>
                </c:pt>
                <c:pt idx="84">
                  <c:v>0.11509800000000001</c:v>
                </c:pt>
                <c:pt idx="85">
                  <c:v>0.115344</c:v>
                </c:pt>
                <c:pt idx="86">
                  <c:v>0.115595</c:v>
                </c:pt>
                <c:pt idx="87">
                  <c:v>0.115851</c:v>
                </c:pt>
                <c:pt idx="88">
                  <c:v>0.11611100000000001</c:v>
                </c:pt>
                <c:pt idx="89">
                  <c:v>0.11637599999999999</c:v>
                </c:pt>
                <c:pt idx="90">
                  <c:v>0.116645</c:v>
                </c:pt>
                <c:pt idx="91">
                  <c:v>0.116919</c:v>
                </c:pt>
                <c:pt idx="92">
                  <c:v>0.117198</c:v>
                </c:pt>
                <c:pt idx="93">
                  <c:v>0.117482</c:v>
                </c:pt>
                <c:pt idx="94">
                  <c:v>0.117771</c:v>
                </c:pt>
                <c:pt idx="95">
                  <c:v>0.118066</c:v>
                </c:pt>
                <c:pt idx="96">
                  <c:v>0.118365</c:v>
                </c:pt>
                <c:pt idx="97">
                  <c:v>0.11867</c:v>
                </c:pt>
                <c:pt idx="98">
                  <c:v>0.11898</c:v>
                </c:pt>
                <c:pt idx="99">
                  <c:v>0.119296</c:v>
                </c:pt>
                <c:pt idx="100">
                  <c:v>0.119617</c:v>
                </c:pt>
                <c:pt idx="101">
                  <c:v>0.119944</c:v>
                </c:pt>
                <c:pt idx="102">
                  <c:v>0.120277</c:v>
                </c:pt>
                <c:pt idx="103">
                  <c:v>0.120615</c:v>
                </c:pt>
                <c:pt idx="104">
                  <c:v>0.12096</c:v>
                </c:pt>
                <c:pt idx="105">
                  <c:v>0.121311</c:v>
                </c:pt>
                <c:pt idx="106">
                  <c:v>0.121668</c:v>
                </c:pt>
                <c:pt idx="107">
                  <c:v>0.122031</c:v>
                </c:pt>
                <c:pt idx="108">
                  <c:v>0.122401</c:v>
                </c:pt>
                <c:pt idx="109">
                  <c:v>0.122778</c:v>
                </c:pt>
                <c:pt idx="110">
                  <c:v>0.12316100000000001</c:v>
                </c:pt>
                <c:pt idx="111">
                  <c:v>0.12355099999999999</c:v>
                </c:pt>
                <c:pt idx="112">
                  <c:v>0.123948</c:v>
                </c:pt>
                <c:pt idx="113">
                  <c:v>0.124352</c:v>
                </c:pt>
                <c:pt idx="114">
                  <c:v>0.124763</c:v>
                </c:pt>
                <c:pt idx="115">
                  <c:v>0.12518099999999999</c:v>
                </c:pt>
                <c:pt idx="116">
                  <c:v>0.125607</c:v>
                </c:pt>
                <c:pt idx="117">
                  <c:v>0.12604000000000001</c:v>
                </c:pt>
                <c:pt idx="118">
                  <c:v>0.12648200000000001</c:v>
                </c:pt>
                <c:pt idx="119">
                  <c:v>0.12693099999999999</c:v>
                </c:pt>
                <c:pt idx="120">
                  <c:v>0.127388</c:v>
                </c:pt>
                <c:pt idx="121">
                  <c:v>0.12785299999999999</c:v>
                </c:pt>
                <c:pt idx="122">
                  <c:v>0.128326</c:v>
                </c:pt>
                <c:pt idx="123">
                  <c:v>0.12880800000000001</c:v>
                </c:pt>
                <c:pt idx="124">
                  <c:v>0.129298</c:v>
                </c:pt>
                <c:pt idx="125">
                  <c:v>0.129797</c:v>
                </c:pt>
                <c:pt idx="126">
                  <c:v>0.130305</c:v>
                </c:pt>
                <c:pt idx="127">
                  <c:v>0.13082199999999999</c:v>
                </c:pt>
                <c:pt idx="128">
                  <c:v>0.13134799999999999</c:v>
                </c:pt>
                <c:pt idx="129">
                  <c:v>0.131883</c:v>
                </c:pt>
                <c:pt idx="130">
                  <c:v>0.13242799999999999</c:v>
                </c:pt>
                <c:pt idx="131">
                  <c:v>0.13298299999999999</c:v>
                </c:pt>
                <c:pt idx="132">
                  <c:v>0.133547</c:v>
                </c:pt>
                <c:pt idx="133">
                  <c:v>0.13412199999999999</c:v>
                </c:pt>
                <c:pt idx="134">
                  <c:v>0.13470699999999999</c:v>
                </c:pt>
                <c:pt idx="135">
                  <c:v>0.13530200000000001</c:v>
                </c:pt>
                <c:pt idx="136">
                  <c:v>0.135907</c:v>
                </c:pt>
                <c:pt idx="137">
                  <c:v>0.13652400000000001</c:v>
                </c:pt>
                <c:pt idx="138">
                  <c:v>0.137151</c:v>
                </c:pt>
                <c:pt idx="139">
                  <c:v>0.13779</c:v>
                </c:pt>
                <c:pt idx="140">
                  <c:v>0.13844000000000001</c:v>
                </c:pt>
                <c:pt idx="141">
                  <c:v>0.139101</c:v>
                </c:pt>
                <c:pt idx="142">
                  <c:v>0.13977400000000001</c:v>
                </c:pt>
                <c:pt idx="143">
                  <c:v>0.14046</c:v>
                </c:pt>
                <c:pt idx="144">
                  <c:v>0.141157</c:v>
                </c:pt>
                <c:pt idx="145">
                  <c:v>0.14186699999999999</c:v>
                </c:pt>
                <c:pt idx="146">
                  <c:v>0.14258899999999999</c:v>
                </c:pt>
                <c:pt idx="147">
                  <c:v>0.14332400000000001</c:v>
                </c:pt>
                <c:pt idx="148">
                  <c:v>0.14407200000000001</c:v>
                </c:pt>
                <c:pt idx="149">
                  <c:v>0.14483399999999999</c:v>
                </c:pt>
                <c:pt idx="150">
                  <c:v>0.14560899999999999</c:v>
                </c:pt>
                <c:pt idx="151">
                  <c:v>0.146398</c:v>
                </c:pt>
                <c:pt idx="152">
                  <c:v>0.147201</c:v>
                </c:pt>
                <c:pt idx="153">
                  <c:v>0.14801800000000001</c:v>
                </c:pt>
                <c:pt idx="154">
                  <c:v>0.14884900000000001</c:v>
                </c:pt>
                <c:pt idx="155">
                  <c:v>0.149696</c:v>
                </c:pt>
                <c:pt idx="156">
                  <c:v>0.150557</c:v>
                </c:pt>
                <c:pt idx="157">
                  <c:v>0.15143400000000001</c:v>
                </c:pt>
                <c:pt idx="158">
                  <c:v>0.15232399999999999</c:v>
                </c:pt>
                <c:pt idx="159">
                  <c:v>0.15323600000000001</c:v>
                </c:pt>
                <c:pt idx="160">
                  <c:v>0.15420300000000001</c:v>
                </c:pt>
                <c:pt idx="161">
                  <c:v>0.15526899999999999</c:v>
                </c:pt>
                <c:pt idx="162">
                  <c:v>0.15645999999999999</c:v>
                </c:pt>
                <c:pt idx="163">
                  <c:v>0.15778900000000001</c:v>
                </c:pt>
                <c:pt idx="164">
                  <c:v>0.159272</c:v>
                </c:pt>
                <c:pt idx="165">
                  <c:v>0.16092799999999999</c:v>
                </c:pt>
                <c:pt idx="166">
                  <c:v>0.16277700000000001</c:v>
                </c:pt>
                <c:pt idx="167">
                  <c:v>0.16483999999999999</c:v>
                </c:pt>
                <c:pt idx="168">
                  <c:v>0.16714300000000001</c:v>
                </c:pt>
                <c:pt idx="169">
                  <c:v>0.169714</c:v>
                </c:pt>
                <c:pt idx="170">
                  <c:v>0.17258399999999999</c:v>
                </c:pt>
                <c:pt idx="171">
                  <c:v>0.175788</c:v>
                </c:pt>
                <c:pt idx="172">
                  <c:v>0.179364</c:v>
                </c:pt>
                <c:pt idx="173">
                  <c:v>0.18335599999999999</c:v>
                </c:pt>
                <c:pt idx="174">
                  <c:v>0.18781200000000001</c:v>
                </c:pt>
                <c:pt idx="175">
                  <c:v>0.19278600000000001</c:v>
                </c:pt>
                <c:pt idx="176">
                  <c:v>0.19833799999999999</c:v>
                </c:pt>
                <c:pt idx="177">
                  <c:v>0.204536</c:v>
                </c:pt>
                <c:pt idx="178">
                  <c:v>0.211455</c:v>
                </c:pt>
                <c:pt idx="179">
                  <c:v>0.21917800000000001</c:v>
                </c:pt>
                <c:pt idx="180">
                  <c:v>0.227799</c:v>
                </c:pt>
                <c:pt idx="181">
                  <c:v>0.23733099999999999</c:v>
                </c:pt>
                <c:pt idx="182">
                  <c:v>0.24754399999999999</c:v>
                </c:pt>
                <c:pt idx="183">
                  <c:v>0.25805699999999998</c:v>
                </c:pt>
              </c:numCache>
            </c:numRef>
          </c:xVal>
          <c:yVal>
            <c:numRef>
              <c:f>Temp!$B$1:$B$583</c:f>
              <c:numCache>
                <c:formatCode>General</c:formatCode>
                <c:ptCount val="583"/>
                <c:pt idx="0">
                  <c:v>2.4653867002737751E-3</c:v>
                </c:pt>
                <c:pt idx="1">
                  <c:v>2.4962475758459344E-3</c:v>
                </c:pt>
                <c:pt idx="2">
                  <c:v>2.52730414498545E-3</c:v>
                </c:pt>
                <c:pt idx="3">
                  <c:v>2.5579106189200455E-3</c:v>
                </c:pt>
                <c:pt idx="4">
                  <c:v>2.5879691508660417E-3</c:v>
                </c:pt>
                <c:pt idx="5">
                  <c:v>2.6173623246830255E-3</c:v>
                </c:pt>
                <c:pt idx="6">
                  <c:v>2.6461097097277317E-3</c:v>
                </c:pt>
                <c:pt idx="7">
                  <c:v>2.6741721672866891E-3</c:v>
                </c:pt>
                <c:pt idx="8">
                  <c:v>2.7015301280031625E-3</c:v>
                </c:pt>
                <c:pt idx="9">
                  <c:v>2.7282031612338867E-3</c:v>
                </c:pt>
                <c:pt idx="10">
                  <c:v>2.7542108363355989E-3</c:v>
                </c:pt>
                <c:pt idx="11">
                  <c:v>2.7795922920217692E-3</c:v>
                </c:pt>
                <c:pt idx="12">
                  <c:v>2.8043279589356619E-3</c:v>
                </c:pt>
                <c:pt idx="13">
                  <c:v>2.8284569757907486E-3</c:v>
                </c:pt>
                <c:pt idx="14">
                  <c:v>2.852038050657237E-3</c:v>
                </c:pt>
                <c:pt idx="15">
                  <c:v>2.8750124754649193E-3</c:v>
                </c:pt>
                <c:pt idx="16">
                  <c:v>2.8974780969974732E-3</c:v>
                </c:pt>
                <c:pt idx="17">
                  <c:v>2.9194349152549003E-3</c:v>
                </c:pt>
                <c:pt idx="18">
                  <c:v>2.9408829302371999E-3</c:v>
                </c:pt>
                <c:pt idx="19">
                  <c:v>2.9618417113011076E-3</c:v>
                </c:pt>
                <c:pt idx="20">
                  <c:v>2.9823308278033593E-3</c:v>
                </c:pt>
                <c:pt idx="21">
                  <c:v>3.0023894184574261E-3</c:v>
                </c:pt>
                <c:pt idx="22">
                  <c:v>3.0220370526200433E-3</c:v>
                </c:pt>
                <c:pt idx="23">
                  <c:v>3.0412541609344756E-3</c:v>
                </c:pt>
                <c:pt idx="24">
                  <c:v>3.0600603127574596E-3</c:v>
                </c:pt>
                <c:pt idx="25">
                  <c:v>3.0784555080889935E-3</c:v>
                </c:pt>
                <c:pt idx="26">
                  <c:v>3.0964984549992857E-3</c:v>
                </c:pt>
                <c:pt idx="27">
                  <c:v>3.1141891534883356E-3</c:v>
                </c:pt>
                <c:pt idx="28">
                  <c:v>3.1315276035561437E-3</c:v>
                </c:pt>
                <c:pt idx="29">
                  <c:v>3.1485333745594449E-3</c:v>
                </c:pt>
                <c:pt idx="30">
                  <c:v>3.1651868971415043E-3</c:v>
                </c:pt>
                <c:pt idx="31">
                  <c:v>3.181488171302321E-3</c:v>
                </c:pt>
                <c:pt idx="32">
                  <c:v>3.1974763357553674E-3</c:v>
                </c:pt>
                <c:pt idx="33">
                  <c:v>3.2131905292141143E-3</c:v>
                </c:pt>
                <c:pt idx="34">
                  <c:v>3.22859161296509E-3</c:v>
                </c:pt>
                <c:pt idx="35">
                  <c:v>3.2437187257217666E-3</c:v>
                </c:pt>
                <c:pt idx="36">
                  <c:v>3.2585522981274087E-3</c:v>
                </c:pt>
                <c:pt idx="37">
                  <c:v>3.2730923301820146E-3</c:v>
                </c:pt>
                <c:pt idx="38">
                  <c:v>3.2873388218855855E-3</c:v>
                </c:pt>
                <c:pt idx="39">
                  <c:v>3.3013113425948578E-3</c:v>
                </c:pt>
                <c:pt idx="40">
                  <c:v>3.3150490310233011E-3</c:v>
                </c:pt>
                <c:pt idx="41">
                  <c:v>3.3285127484574458E-3</c:v>
                </c:pt>
                <c:pt idx="42">
                  <c:v>3.3417416336107616E-3</c:v>
                </c:pt>
                <c:pt idx="43">
                  <c:v>3.354716117126514E-3</c:v>
                </c:pt>
                <c:pt idx="44">
                  <c:v>3.3674361990047026E-3</c:v>
                </c:pt>
                <c:pt idx="45">
                  <c:v>3.3799214486020632E-3</c:v>
                </c:pt>
                <c:pt idx="46">
                  <c:v>3.39215229656186E-3</c:v>
                </c:pt>
                <c:pt idx="47">
                  <c:v>3.4041287428840925E-3</c:v>
                </c:pt>
                <c:pt idx="48">
                  <c:v>3.4158703569254975E-3</c:v>
                </c:pt>
                <c:pt idx="49">
                  <c:v>3.4273967080428102E-3</c:v>
                </c:pt>
                <c:pt idx="50">
                  <c:v>3.4387077962360298E-3</c:v>
                </c:pt>
                <c:pt idx="51">
                  <c:v>3.4497840521484214E-3</c:v>
                </c:pt>
                <c:pt idx="52">
                  <c:v>3.4606450451367217E-3</c:v>
                </c:pt>
                <c:pt idx="53">
                  <c:v>3.4712907752009283E-3</c:v>
                </c:pt>
                <c:pt idx="54">
                  <c:v>3.4817212423410432E-3</c:v>
                </c:pt>
                <c:pt idx="55">
                  <c:v>3.4919168772003296E-3</c:v>
                </c:pt>
                <c:pt idx="56">
                  <c:v>3.5018972491355238E-3</c:v>
                </c:pt>
                <c:pt idx="57">
                  <c:v>3.5116427887898899E-3</c:v>
                </c:pt>
                <c:pt idx="58">
                  <c:v>3.5211926348768987E-3</c:v>
                </c:pt>
                <c:pt idx="59">
                  <c:v>3.5305467873965515E-3</c:v>
                </c:pt>
                <c:pt idx="60">
                  <c:v>3.5396856769921116E-3</c:v>
                </c:pt>
                <c:pt idx="61">
                  <c:v>3.5486288730203147E-3</c:v>
                </c:pt>
                <c:pt idx="62">
                  <c:v>3.5573763754811615E-3</c:v>
                </c:pt>
                <c:pt idx="63">
                  <c:v>3.5659086150179159E-3</c:v>
                </c:pt>
                <c:pt idx="64">
                  <c:v>3.5742255916305777E-3</c:v>
                </c:pt>
                <c:pt idx="65">
                  <c:v>3.5823468746758822E-3</c:v>
                </c:pt>
                <c:pt idx="66">
                  <c:v>3.5902724641538311E-3</c:v>
                </c:pt>
                <c:pt idx="67">
                  <c:v>3.5979827907076864E-3</c:v>
                </c:pt>
                <c:pt idx="68">
                  <c:v>3.6054974236941857E-3</c:v>
                </c:pt>
                <c:pt idx="69">
                  <c:v>3.6128163631133281E-3</c:v>
                </c:pt>
                <c:pt idx="70">
                  <c:v>3.6199396089651135E-3</c:v>
                </c:pt>
                <c:pt idx="71">
                  <c:v>3.6268867306062779E-3</c:v>
                </c:pt>
                <c:pt idx="72">
                  <c:v>3.6336381586800858E-3</c:v>
                </c:pt>
                <c:pt idx="73">
                  <c:v>3.6401938931865372E-3</c:v>
                </c:pt>
                <c:pt idx="74">
                  <c:v>3.6465539341256317E-3</c:v>
                </c:pt>
                <c:pt idx="75">
                  <c:v>3.6527378508541043E-3</c:v>
                </c:pt>
                <c:pt idx="76">
                  <c:v>3.658706504658485E-3</c:v>
                </c:pt>
                <c:pt idx="77">
                  <c:v>3.664499034252245E-3</c:v>
                </c:pt>
                <c:pt idx="78">
                  <c:v>3.6700958702786481E-3</c:v>
                </c:pt>
                <c:pt idx="79">
                  <c:v>3.6755165820944301E-3</c:v>
                </c:pt>
                <c:pt idx="80">
                  <c:v>3.680761169699591E-3</c:v>
                </c:pt>
                <c:pt idx="81">
                  <c:v>3.685810063737395E-3</c:v>
                </c:pt>
                <c:pt idx="82">
                  <c:v>3.6906828335645779E-3</c:v>
                </c:pt>
                <c:pt idx="83">
                  <c:v>3.6953794791811396E-3</c:v>
                </c:pt>
                <c:pt idx="84">
                  <c:v>3.6999000005870811E-3</c:v>
                </c:pt>
                <c:pt idx="85">
                  <c:v>3.7042443977824005E-3</c:v>
                </c:pt>
                <c:pt idx="86">
                  <c:v>3.7083931014103635E-3</c:v>
                </c:pt>
                <c:pt idx="87">
                  <c:v>3.7123852501844412E-3</c:v>
                </c:pt>
                <c:pt idx="88">
                  <c:v>3.716181705391162E-3</c:v>
                </c:pt>
                <c:pt idx="89">
                  <c:v>3.7198020363872616E-3</c:v>
                </c:pt>
                <c:pt idx="90">
                  <c:v>3.7232462431727406E-3</c:v>
                </c:pt>
                <c:pt idx="91">
                  <c:v>3.7265338951043342E-3</c:v>
                </c:pt>
                <c:pt idx="92">
                  <c:v>3.7296454228253062E-3</c:v>
                </c:pt>
                <c:pt idx="93">
                  <c:v>3.7325808263356571E-3</c:v>
                </c:pt>
                <c:pt idx="94">
                  <c:v>3.7353596749921231E-3</c:v>
                </c:pt>
                <c:pt idx="95">
                  <c:v>3.737962399437968E-3</c:v>
                </c:pt>
                <c:pt idx="96">
                  <c:v>3.7403889996731918E-3</c:v>
                </c:pt>
                <c:pt idx="97">
                  <c:v>3.7426590450545302E-3</c:v>
                </c:pt>
                <c:pt idx="98">
                  <c:v>3.744752966225247E-3</c:v>
                </c:pt>
                <c:pt idx="99">
                  <c:v>3.7466903325420789E-3</c:v>
                </c:pt>
                <c:pt idx="100">
                  <c:v>3.7484515746482898E-3</c:v>
                </c:pt>
                <c:pt idx="101">
                  <c:v>3.7500562619006148E-3</c:v>
                </c:pt>
                <c:pt idx="102">
                  <c:v>3.7515239636557907E-3</c:v>
                </c:pt>
                <c:pt idx="103">
                  <c:v>3.7528155412003454E-3</c:v>
                </c:pt>
                <c:pt idx="104">
                  <c:v>3.7539505638910144E-3</c:v>
                </c:pt>
                <c:pt idx="105">
                  <c:v>3.7549290317277981E-3</c:v>
                </c:pt>
                <c:pt idx="106">
                  <c:v>3.7557509447106964E-3</c:v>
                </c:pt>
                <c:pt idx="107">
                  <c:v>3.7563967334829735E-3</c:v>
                </c:pt>
                <c:pt idx="108">
                  <c:v>3.7569055367581011E-3</c:v>
                </c:pt>
                <c:pt idx="109">
                  <c:v>3.7572773545360792E-3</c:v>
                </c:pt>
                <c:pt idx="110">
                  <c:v>3.7574730481034356E-3</c:v>
                </c:pt>
                <c:pt idx="111">
                  <c:v>3.7575513255303783E-3</c:v>
                </c:pt>
                <c:pt idx="112">
                  <c:v>3.7574534787466998E-3</c:v>
                </c:pt>
                <c:pt idx="113">
                  <c:v>3.7572186464658723E-3</c:v>
                </c:pt>
                <c:pt idx="114">
                  <c:v>3.7568272593311585E-3</c:v>
                </c:pt>
                <c:pt idx="115">
                  <c:v>3.7562793173425597E-3</c:v>
                </c:pt>
                <c:pt idx="116">
                  <c:v>3.7555552511433395E-3</c:v>
                </c:pt>
                <c:pt idx="117">
                  <c:v>3.7546550607334989E-3</c:v>
                </c:pt>
                <c:pt idx="118">
                  <c:v>3.7535787461130364E-3</c:v>
                </c:pt>
                <c:pt idx="119">
                  <c:v>3.7523263072819536E-3</c:v>
                </c:pt>
                <c:pt idx="120">
                  <c:v>3.7508781748835135E-3</c:v>
                </c:pt>
                <c:pt idx="121">
                  <c:v>3.7492539182744527E-3</c:v>
                </c:pt>
                <c:pt idx="122">
                  <c:v>3.7474339680980346E-3</c:v>
                </c:pt>
                <c:pt idx="123">
                  <c:v>3.7453987549975246E-3</c:v>
                </c:pt>
                <c:pt idx="124">
                  <c:v>3.7431678483296573E-3</c:v>
                </c:pt>
                <c:pt idx="125">
                  <c:v>3.7407021093809624E-3</c:v>
                </c:pt>
                <c:pt idx="126">
                  <c:v>3.7380406768649111E-3</c:v>
                </c:pt>
                <c:pt idx="127">
                  <c:v>3.7351444120680309E-3</c:v>
                </c:pt>
                <c:pt idx="128">
                  <c:v>3.7320133149903226E-3</c:v>
                </c:pt>
                <c:pt idx="129">
                  <c:v>3.7286669549885226E-3</c:v>
                </c:pt>
                <c:pt idx="130">
                  <c:v>3.7250466239924229E-3</c:v>
                </c:pt>
                <c:pt idx="131">
                  <c:v>3.7212110300722306E-3</c:v>
                </c:pt>
                <c:pt idx="132">
                  <c:v>3.7171014651577387E-3</c:v>
                </c:pt>
                <c:pt idx="133">
                  <c:v>3.7127179292489477E-3</c:v>
                </c:pt>
                <c:pt idx="134">
                  <c:v>3.7080799917025924E-3</c:v>
                </c:pt>
                <c:pt idx="135">
                  <c:v>3.7031485138052027E-3</c:v>
                </c:pt>
                <c:pt idx="136">
                  <c:v>3.6979626342702491E-3</c:v>
                </c:pt>
                <c:pt idx="137">
                  <c:v>3.692463645027524E-3</c:v>
                </c:pt>
                <c:pt idx="138">
                  <c:v>3.6866906847905006E-3</c:v>
                </c:pt>
                <c:pt idx="139">
                  <c:v>3.6805850454889695E-3</c:v>
                </c:pt>
                <c:pt idx="140">
                  <c:v>3.6741858658364043E-3</c:v>
                </c:pt>
                <c:pt idx="141">
                  <c:v>3.6674735764760675E-3</c:v>
                </c:pt>
                <c:pt idx="142">
                  <c:v>3.6604481774079605E-3</c:v>
                </c:pt>
                <c:pt idx="143">
                  <c:v>3.6531292379888181E-3</c:v>
                </c:pt>
                <c:pt idx="144">
                  <c:v>3.6455167582186403E-3</c:v>
                </c:pt>
                <c:pt idx="145">
                  <c:v>3.6375911687406923E-3</c:v>
                </c:pt>
                <c:pt idx="146">
                  <c:v>3.6293524695549732E-3</c:v>
                </c:pt>
                <c:pt idx="147">
                  <c:v>3.6208202300182192E-3</c:v>
                </c:pt>
                <c:pt idx="148">
                  <c:v>3.611974880773694E-3</c:v>
                </c:pt>
                <c:pt idx="149">
                  <c:v>3.6028164218213981E-3</c:v>
                </c:pt>
                <c:pt idx="150">
                  <c:v>3.593344853161332E-3</c:v>
                </c:pt>
                <c:pt idx="151">
                  <c:v>3.5835601747934943E-3</c:v>
                </c:pt>
                <c:pt idx="152">
                  <c:v>3.5734623867178859E-3</c:v>
                </c:pt>
                <c:pt idx="153">
                  <c:v>3.5630319195777715E-3</c:v>
                </c:pt>
                <c:pt idx="154">
                  <c:v>3.5522883427298864E-3</c:v>
                </c:pt>
                <c:pt idx="155">
                  <c:v>3.5412316561742297E-3</c:v>
                </c:pt>
                <c:pt idx="156">
                  <c:v>3.529842290554067E-3</c:v>
                </c:pt>
                <c:pt idx="157">
                  <c:v>3.5181398152261335E-3</c:v>
                </c:pt>
                <c:pt idx="158">
                  <c:v>3.5060850914769579E-3</c:v>
                </c:pt>
                <c:pt idx="159">
                  <c:v>3.4938346741604253E-3</c:v>
                </c:pt>
                <c:pt idx="160">
                  <c:v>3.4807427745042595E-3</c:v>
                </c:pt>
                <c:pt idx="161">
                  <c:v>3.4660070488822963E-3</c:v>
                </c:pt>
                <c:pt idx="162">
                  <c:v>3.4494122343704443E-3</c:v>
                </c:pt>
                <c:pt idx="163">
                  <c:v>3.4307234986878745E-3</c:v>
                </c:pt>
                <c:pt idx="164">
                  <c:v>3.4097060095537599E-3</c:v>
                </c:pt>
                <c:pt idx="165">
                  <c:v>3.3860466572603293E-3</c:v>
                </c:pt>
                <c:pt idx="166">
                  <c:v>3.3594519014565473E-3</c:v>
                </c:pt>
                <c:pt idx="167">
                  <c:v>3.3295890630779079E-3</c:v>
                </c:pt>
                <c:pt idx="168">
                  <c:v>3.296105893703168E-3</c:v>
                </c:pt>
                <c:pt idx="169">
                  <c:v>3.2586110061976156E-3</c:v>
                </c:pt>
                <c:pt idx="170">
                  <c:v>3.216752152140007E-3</c:v>
                </c:pt>
                <c:pt idx="171">
                  <c:v>3.170118375038894E-3</c:v>
                </c:pt>
                <c:pt idx="172">
                  <c:v>3.1184161345432413E-3</c:v>
                </c:pt>
                <c:pt idx="173">
                  <c:v>3.0614105983722212E-3</c:v>
                </c:pt>
                <c:pt idx="174">
                  <c:v>2.9990626278123609E-3</c:v>
                </c:pt>
                <c:pt idx="175">
                  <c:v>2.931626624501226E-3</c:v>
                </c:pt>
                <c:pt idx="176">
                  <c:v>2.8599440707784496E-3</c:v>
                </c:pt>
                <c:pt idx="177">
                  <c:v>2.7856392232530926E-3</c:v>
                </c:pt>
                <c:pt idx="178">
                  <c:v>2.7115692080085635E-3</c:v>
                </c:pt>
                <c:pt idx="179">
                  <c:v>2.6417848818891475E-3</c:v>
                </c:pt>
                <c:pt idx="180">
                  <c:v>2.5814916937865339E-3</c:v>
                </c:pt>
                <c:pt idx="181">
                  <c:v>2.5355428441711696E-3</c:v>
                </c:pt>
                <c:pt idx="182">
                  <c:v>2.5068150284831988E-3</c:v>
                </c:pt>
                <c:pt idx="183">
                  <c:v>2.4957974806410137E-3</c:v>
                </c:pt>
              </c:numCache>
            </c:numRef>
          </c:yVal>
          <c:smooth val="1"/>
        </c:ser>
        <c:ser>
          <c:idx val="1"/>
          <c:order val="1"/>
          <c:tx>
            <c:v>series2</c:v>
          </c:tx>
          <c:spPr>
            <a:ln w="19050" cap="rnd">
              <a:solidFill>
                <a:schemeClr val="accent6">
                  <a:tint val="77000"/>
                </a:schemeClr>
              </a:solidFill>
              <a:round/>
            </a:ln>
            <a:effectLst/>
          </c:spPr>
          <c:marker>
            <c:symbol val="none"/>
          </c:marker>
          <c:xVal>
            <c:numRef>
              <c:f>Temp!$C$1:$C$583</c:f>
              <c:numCache>
                <c:formatCode>General</c:formatCode>
                <c:ptCount val="583"/>
                <c:pt idx="0">
                  <c:v>0.102288</c:v>
                </c:pt>
                <c:pt idx="1">
                  <c:v>0.102398</c:v>
                </c:pt>
                <c:pt idx="2">
                  <c:v>0.10251</c:v>
                </c:pt>
                <c:pt idx="3">
                  <c:v>0.10262300000000001</c:v>
                </c:pt>
                <c:pt idx="4">
                  <c:v>0.102739</c:v>
                </c:pt>
                <c:pt idx="5">
                  <c:v>0.102857</c:v>
                </c:pt>
                <c:pt idx="6">
                  <c:v>0.102977</c:v>
                </c:pt>
                <c:pt idx="7">
                  <c:v>0.103099</c:v>
                </c:pt>
                <c:pt idx="8">
                  <c:v>0.103223</c:v>
                </c:pt>
                <c:pt idx="9">
                  <c:v>0.103349</c:v>
                </c:pt>
                <c:pt idx="10">
                  <c:v>0.103478</c:v>
                </c:pt>
                <c:pt idx="11">
                  <c:v>0.10360800000000001</c:v>
                </c:pt>
                <c:pt idx="12">
                  <c:v>0.103742</c:v>
                </c:pt>
                <c:pt idx="13">
                  <c:v>0.103877</c:v>
                </c:pt>
                <c:pt idx="14">
                  <c:v>0.104015</c:v>
                </c:pt>
                <c:pt idx="15">
                  <c:v>0.104155</c:v>
                </c:pt>
                <c:pt idx="16">
                  <c:v>0.104298</c:v>
                </c:pt>
                <c:pt idx="17">
                  <c:v>0.104444</c:v>
                </c:pt>
                <c:pt idx="18">
                  <c:v>0.104592</c:v>
                </c:pt>
                <c:pt idx="19">
                  <c:v>0.104742</c:v>
                </c:pt>
                <c:pt idx="20">
                  <c:v>0.104896</c:v>
                </c:pt>
                <c:pt idx="21">
                  <c:v>0.10505200000000001</c:v>
                </c:pt>
                <c:pt idx="22">
                  <c:v>0.105211</c:v>
                </c:pt>
                <c:pt idx="23">
                  <c:v>0.10537199999999999</c:v>
                </c:pt>
                <c:pt idx="24">
                  <c:v>0.10553700000000001</c:v>
                </c:pt>
                <c:pt idx="25">
                  <c:v>0.10570400000000001</c:v>
                </c:pt>
                <c:pt idx="26">
                  <c:v>0.105875</c:v>
                </c:pt>
                <c:pt idx="27">
                  <c:v>0.106048</c:v>
                </c:pt>
                <c:pt idx="28">
                  <c:v>0.106225</c:v>
                </c:pt>
                <c:pt idx="29">
                  <c:v>0.106404</c:v>
                </c:pt>
                <c:pt idx="30">
                  <c:v>0.106587</c:v>
                </c:pt>
                <c:pt idx="31">
                  <c:v>0.10677300000000001</c:v>
                </c:pt>
                <c:pt idx="32">
                  <c:v>0.106963</c:v>
                </c:pt>
                <c:pt idx="33">
                  <c:v>0.107155</c:v>
                </c:pt>
                <c:pt idx="34">
                  <c:v>0.107352</c:v>
                </c:pt>
                <c:pt idx="35">
                  <c:v>0.10755099999999999</c:v>
                </c:pt>
                <c:pt idx="36">
                  <c:v>0.107755</c:v>
                </c:pt>
                <c:pt idx="37">
                  <c:v>0.107961</c:v>
                </c:pt>
                <c:pt idx="38">
                  <c:v>0.108172</c:v>
                </c:pt>
                <c:pt idx="39">
                  <c:v>0.108386</c:v>
                </c:pt>
                <c:pt idx="40">
                  <c:v>0.10860400000000001</c:v>
                </c:pt>
                <c:pt idx="41">
                  <c:v>0.10882600000000001</c:v>
                </c:pt>
                <c:pt idx="42">
                  <c:v>0.109052</c:v>
                </c:pt>
                <c:pt idx="43">
                  <c:v>0.109282</c:v>
                </c:pt>
                <c:pt idx="44">
                  <c:v>0.109516</c:v>
                </c:pt>
                <c:pt idx="45">
                  <c:v>0.109754</c:v>
                </c:pt>
                <c:pt idx="46">
                  <c:v>0.109996</c:v>
                </c:pt>
                <c:pt idx="47">
                  <c:v>0.11024299999999999</c:v>
                </c:pt>
                <c:pt idx="48">
                  <c:v>0.11049399999999999</c:v>
                </c:pt>
                <c:pt idx="49">
                  <c:v>0.11075</c:v>
                </c:pt>
                <c:pt idx="50">
                  <c:v>0.11101</c:v>
                </c:pt>
                <c:pt idx="51">
                  <c:v>0.111275</c:v>
                </c:pt>
                <c:pt idx="52">
                  <c:v>0.111544</c:v>
                </c:pt>
                <c:pt idx="53">
                  <c:v>0.111818</c:v>
                </c:pt>
                <c:pt idx="54">
                  <c:v>0.112097</c:v>
                </c:pt>
                <c:pt idx="55">
                  <c:v>0.11238099999999999</c:v>
                </c:pt>
                <c:pt idx="56">
                  <c:v>0.11267000000000001</c:v>
                </c:pt>
                <c:pt idx="57">
                  <c:v>0.11296399999999999</c:v>
                </c:pt>
                <c:pt idx="58">
                  <c:v>0.113264</c:v>
                </c:pt>
                <c:pt idx="59">
                  <c:v>0.113569</c:v>
                </c:pt>
                <c:pt idx="60">
                  <c:v>0.11387899999999999</c:v>
                </c:pt>
                <c:pt idx="61">
                  <c:v>0.114194</c:v>
                </c:pt>
                <c:pt idx="62">
                  <c:v>0.11451600000000001</c:v>
                </c:pt>
                <c:pt idx="63">
                  <c:v>0.114843</c:v>
                </c:pt>
                <c:pt idx="64">
                  <c:v>0.115175</c:v>
                </c:pt>
                <c:pt idx="65">
                  <c:v>0.11551400000000001</c:v>
                </c:pt>
                <c:pt idx="66">
                  <c:v>0.115859</c:v>
                </c:pt>
                <c:pt idx="67">
                  <c:v>0.11620999999999999</c:v>
                </c:pt>
                <c:pt idx="68">
                  <c:v>0.116567</c:v>
                </c:pt>
                <c:pt idx="69">
                  <c:v>0.11693000000000001</c:v>
                </c:pt>
                <c:pt idx="70">
                  <c:v>0.1173</c:v>
                </c:pt>
                <c:pt idx="71">
                  <c:v>0.117677</c:v>
                </c:pt>
                <c:pt idx="72">
                  <c:v>0.11806</c:v>
                </c:pt>
                <c:pt idx="73">
                  <c:v>0.11845</c:v>
                </c:pt>
                <c:pt idx="74">
                  <c:v>0.11884699999999999</c:v>
                </c:pt>
                <c:pt idx="75">
                  <c:v>0.119251</c:v>
                </c:pt>
                <c:pt idx="76">
                  <c:v>0.119662</c:v>
                </c:pt>
                <c:pt idx="77">
                  <c:v>0.12008000000000001</c:v>
                </c:pt>
                <c:pt idx="78">
                  <c:v>0.120506</c:v>
                </c:pt>
                <c:pt idx="79">
                  <c:v>0.120939</c:v>
                </c:pt>
                <c:pt idx="80">
                  <c:v>0.12138</c:v>
                </c:pt>
                <c:pt idx="81">
                  <c:v>0.12182900000000001</c:v>
                </c:pt>
                <c:pt idx="82">
                  <c:v>0.12228600000000001</c:v>
                </c:pt>
                <c:pt idx="83">
                  <c:v>0.122751</c:v>
                </c:pt>
                <c:pt idx="84">
                  <c:v>0.123225</c:v>
                </c:pt>
                <c:pt idx="85">
                  <c:v>0.123707</c:v>
                </c:pt>
                <c:pt idx="86">
                  <c:v>0.124197</c:v>
                </c:pt>
                <c:pt idx="87">
                  <c:v>0.124696</c:v>
                </c:pt>
                <c:pt idx="88">
                  <c:v>0.12520400000000001</c:v>
                </c:pt>
                <c:pt idx="89">
                  <c:v>0.125721</c:v>
                </c:pt>
                <c:pt idx="90">
                  <c:v>0.126247</c:v>
                </c:pt>
                <c:pt idx="91">
                  <c:v>0.12678200000000001</c:v>
                </c:pt>
                <c:pt idx="92">
                  <c:v>0.127327</c:v>
                </c:pt>
                <c:pt idx="93">
                  <c:v>0.127882</c:v>
                </c:pt>
                <c:pt idx="94">
                  <c:v>0.128446</c:v>
                </c:pt>
                <c:pt idx="95">
                  <c:v>0.129021</c:v>
                </c:pt>
                <c:pt idx="96">
                  <c:v>0.129605</c:v>
                </c:pt>
                <c:pt idx="97">
                  <c:v>0.13020100000000001</c:v>
                </c:pt>
                <c:pt idx="98">
                  <c:v>0.13080600000000001</c:v>
                </c:pt>
                <c:pt idx="99">
                  <c:v>0.13142300000000001</c:v>
                </c:pt>
                <c:pt idx="100">
                  <c:v>0.13205</c:v>
                </c:pt>
                <c:pt idx="101">
                  <c:v>0.132689</c:v>
                </c:pt>
                <c:pt idx="102">
                  <c:v>0.13333900000000001</c:v>
                </c:pt>
                <c:pt idx="103">
                  <c:v>0.13400000000000001</c:v>
                </c:pt>
                <c:pt idx="104">
                  <c:v>0.13467299999999999</c:v>
                </c:pt>
                <c:pt idx="105">
                  <c:v>0.13535800000000001</c:v>
                </c:pt>
                <c:pt idx="106">
                  <c:v>0.13605600000000001</c:v>
                </c:pt>
                <c:pt idx="107">
                  <c:v>0.136765</c:v>
                </c:pt>
                <c:pt idx="108">
                  <c:v>0.137488</c:v>
                </c:pt>
                <c:pt idx="109">
                  <c:v>0.13822300000000001</c:v>
                </c:pt>
                <c:pt idx="110">
                  <c:v>0.13897100000000001</c:v>
                </c:pt>
                <c:pt idx="111">
                  <c:v>0.139733</c:v>
                </c:pt>
                <c:pt idx="112">
                  <c:v>0.14050799999999999</c:v>
                </c:pt>
                <c:pt idx="113">
                  <c:v>0.14129700000000001</c:v>
                </c:pt>
                <c:pt idx="114">
                  <c:v>0.142099</c:v>
                </c:pt>
                <c:pt idx="115">
                  <c:v>0.14291699999999999</c:v>
                </c:pt>
                <c:pt idx="116">
                  <c:v>0.14374799999999999</c:v>
                </c:pt>
                <c:pt idx="117">
                  <c:v>0.144595</c:v>
                </c:pt>
                <c:pt idx="118">
                  <c:v>0.145456</c:v>
                </c:pt>
                <c:pt idx="119">
                  <c:v>0.14633299999999999</c:v>
                </c:pt>
                <c:pt idx="120">
                  <c:v>0.14722299999999999</c:v>
                </c:pt>
                <c:pt idx="121">
                  <c:v>0.14813499999999999</c:v>
                </c:pt>
                <c:pt idx="122">
                  <c:v>0.14910200000000001</c:v>
                </c:pt>
                <c:pt idx="123">
                  <c:v>0.150168</c:v>
                </c:pt>
                <c:pt idx="124">
                  <c:v>0.15135899999999999</c:v>
                </c:pt>
                <c:pt idx="125">
                  <c:v>0.15268799999999999</c:v>
                </c:pt>
                <c:pt idx="126">
                  <c:v>0.154171</c:v>
                </c:pt>
                <c:pt idx="127">
                  <c:v>0.15582699999999999</c:v>
                </c:pt>
                <c:pt idx="128">
                  <c:v>0.15767500000000001</c:v>
                </c:pt>
                <c:pt idx="129">
                  <c:v>0.15973899999999999</c:v>
                </c:pt>
                <c:pt idx="130">
                  <c:v>0.16204199999999999</c:v>
                </c:pt>
                <c:pt idx="131">
                  <c:v>0.16461300000000001</c:v>
                </c:pt>
                <c:pt idx="132">
                  <c:v>0.16748299999999999</c:v>
                </c:pt>
                <c:pt idx="133">
                  <c:v>0.17068700000000001</c:v>
                </c:pt>
                <c:pt idx="134">
                  <c:v>0.174263</c:v>
                </c:pt>
                <c:pt idx="135">
                  <c:v>0.178255</c:v>
                </c:pt>
                <c:pt idx="136">
                  <c:v>0.18271100000000001</c:v>
                </c:pt>
                <c:pt idx="137">
                  <c:v>0.18768499999999999</c:v>
                </c:pt>
                <c:pt idx="138">
                  <c:v>0.19323699999999999</c:v>
                </c:pt>
                <c:pt idx="139">
                  <c:v>0.199435</c:v>
                </c:pt>
                <c:pt idx="140">
                  <c:v>0.20635400000000001</c:v>
                </c:pt>
                <c:pt idx="141">
                  <c:v>0.21407699999999999</c:v>
                </c:pt>
                <c:pt idx="142">
                  <c:v>0.22269800000000001</c:v>
                </c:pt>
                <c:pt idx="143">
                  <c:v>0.23222999999999999</c:v>
                </c:pt>
                <c:pt idx="144">
                  <c:v>0.24244299999999999</c:v>
                </c:pt>
                <c:pt idx="145">
                  <c:v>0.25295600000000001</c:v>
                </c:pt>
              </c:numCache>
            </c:numRef>
          </c:xVal>
          <c:yVal>
            <c:numRef>
              <c:f>Temp!$D$1:$D$583</c:f>
              <c:numCache>
                <c:formatCode>General</c:formatCode>
                <c:ptCount val="583"/>
                <c:pt idx="0">
                  <c:v>5.0965845601689229E-3</c:v>
                </c:pt>
                <c:pt idx="1">
                  <c:v>5.1709676851212222E-3</c:v>
                </c:pt>
                <c:pt idx="2">
                  <c:v>5.243119903405655E-3</c:v>
                </c:pt>
                <c:pt idx="3">
                  <c:v>5.3117300681209305E-3</c:v>
                </c:pt>
                <c:pt idx="4">
                  <c:v>5.3764850695592788E-3</c:v>
                </c:pt>
                <c:pt idx="5">
                  <c:v>5.4373849077206981E-3</c:v>
                </c:pt>
                <c:pt idx="6">
                  <c:v>5.4946057068158121E-3</c:v>
                </c:pt>
                <c:pt idx="7">
                  <c:v>5.5483235910552386E-3</c:v>
                </c:pt>
                <c:pt idx="8">
                  <c:v>5.5988712395034865E-3</c:v>
                </c:pt>
                <c:pt idx="9">
                  <c:v>5.6464443457279112E-3</c:v>
                </c:pt>
                <c:pt idx="10">
                  <c:v>5.6913168807228142E-3</c:v>
                </c:pt>
                <c:pt idx="11">
                  <c:v>5.7337236767690206E-3</c:v>
                </c:pt>
                <c:pt idx="12">
                  <c:v>5.7738017193636826E-3</c:v>
                </c:pt>
                <c:pt idx="13">
                  <c:v>5.8117858407876278E-3</c:v>
                </c:pt>
                <c:pt idx="14">
                  <c:v>5.8478521652514763E-3</c:v>
                </c:pt>
                <c:pt idx="15">
                  <c:v>5.8821376782523778E-3</c:v>
                </c:pt>
                <c:pt idx="16">
                  <c:v>5.9147206572172763E-3</c:v>
                </c:pt>
                <c:pt idx="17">
                  <c:v>5.9457576570000571E-3</c:v>
                </c:pt>
                <c:pt idx="18">
                  <c:v>5.975385663097868E-3</c:v>
                </c:pt>
                <c:pt idx="19">
                  <c:v>6.0036829529376539E-3</c:v>
                </c:pt>
                <c:pt idx="20">
                  <c:v>6.0307278039463562E-3</c:v>
                </c:pt>
                <c:pt idx="21">
                  <c:v>6.0565397854807114E-3</c:v>
                </c:pt>
                <c:pt idx="22">
                  <c:v>6.081275452394605E-3</c:v>
                </c:pt>
                <c:pt idx="23">
                  <c:v>6.1049935127582425E-3</c:v>
                </c:pt>
                <c:pt idx="24">
                  <c:v>6.1277135359283606E-3</c:v>
                </c:pt>
                <c:pt idx="25">
                  <c:v>6.1495333686886373E-3</c:v>
                </c:pt>
                <c:pt idx="26">
                  <c:v>6.1704138723256028E-3</c:v>
                </c:pt>
                <c:pt idx="27">
                  <c:v>6.1904528936229343E-3</c:v>
                </c:pt>
                <c:pt idx="28">
                  <c:v>6.2097091406508372E-3</c:v>
                </c:pt>
                <c:pt idx="29">
                  <c:v>6.2282217521227859E-3</c:v>
                </c:pt>
                <c:pt idx="30">
                  <c:v>6.2460102973955142E-3</c:v>
                </c:pt>
                <c:pt idx="31">
                  <c:v>6.2631139151824939E-3</c:v>
                </c:pt>
                <c:pt idx="32">
                  <c:v>6.2795326054837257E-3</c:v>
                </c:pt>
                <c:pt idx="33">
                  <c:v>6.2952859376559428E-3</c:v>
                </c:pt>
                <c:pt idx="34">
                  <c:v>6.310432619769356E-3</c:v>
                </c:pt>
                <c:pt idx="35">
                  <c:v>6.3249922211806977E-3</c:v>
                </c:pt>
                <c:pt idx="36">
                  <c:v>6.339003880603441E-3</c:v>
                </c:pt>
                <c:pt idx="37">
                  <c:v>6.3524675980375853E-3</c:v>
                </c:pt>
                <c:pt idx="38">
                  <c:v>6.3654029428398652E-3</c:v>
                </c:pt>
                <c:pt idx="39">
                  <c:v>6.3778099150102836E-3</c:v>
                </c:pt>
                <c:pt idx="40">
                  <c:v>6.3897276532623101E-3</c:v>
                </c:pt>
                <c:pt idx="41">
                  <c:v>6.4011365882392082E-3</c:v>
                </c:pt>
                <c:pt idx="42">
                  <c:v>6.4121149973679218E-3</c:v>
                </c:pt>
                <c:pt idx="43">
                  <c:v>6.4226433112917142E-3</c:v>
                </c:pt>
                <c:pt idx="44">
                  <c:v>6.432741099367323E-3</c:v>
                </c:pt>
                <c:pt idx="45">
                  <c:v>6.4424083615947465E-3</c:v>
                </c:pt>
                <c:pt idx="46">
                  <c:v>6.4516842366874553E-3</c:v>
                </c:pt>
                <c:pt idx="47">
                  <c:v>6.4605295859319805E-3</c:v>
                </c:pt>
                <c:pt idx="48">
                  <c:v>6.4689835480417927E-3</c:v>
                </c:pt>
                <c:pt idx="49">
                  <c:v>6.477065692373626E-3</c:v>
                </c:pt>
                <c:pt idx="50">
                  <c:v>6.4847760189274814E-3</c:v>
                </c:pt>
                <c:pt idx="51">
                  <c:v>6.4921340970600953E-3</c:v>
                </c:pt>
                <c:pt idx="52">
                  <c:v>6.4991594961282028E-3</c:v>
                </c:pt>
                <c:pt idx="53">
                  <c:v>6.5058130774183313E-3</c:v>
                </c:pt>
                <c:pt idx="54">
                  <c:v>6.512153549000691E-3</c:v>
                </c:pt>
                <c:pt idx="55">
                  <c:v>6.5181613415185432E-3</c:v>
                </c:pt>
                <c:pt idx="56">
                  <c:v>6.5238364549718882E-3</c:v>
                </c:pt>
                <c:pt idx="57">
                  <c:v>6.529218028074199E-3</c:v>
                </c:pt>
                <c:pt idx="58">
                  <c:v>6.5342864914687392E-3</c:v>
                </c:pt>
                <c:pt idx="59">
                  <c:v>6.5390614145122436E-3</c:v>
                </c:pt>
                <c:pt idx="60">
                  <c:v>6.5435427972047131E-3</c:v>
                </c:pt>
                <c:pt idx="61">
                  <c:v>6.5477502089028835E-3</c:v>
                </c:pt>
                <c:pt idx="62">
                  <c:v>6.551664080250018E-3</c:v>
                </c:pt>
                <c:pt idx="63">
                  <c:v>6.5553235499595892E-3</c:v>
                </c:pt>
                <c:pt idx="64">
                  <c:v>6.5587090486748613E-3</c:v>
                </c:pt>
                <c:pt idx="65">
                  <c:v>6.5618205763958333E-3</c:v>
                </c:pt>
                <c:pt idx="66">
                  <c:v>6.5646972718359778E-3</c:v>
                </c:pt>
                <c:pt idx="67">
                  <c:v>6.5673391349952929E-3</c:v>
                </c:pt>
                <c:pt idx="68">
                  <c:v>6.5697265965170464E-3</c:v>
                </c:pt>
                <c:pt idx="69">
                  <c:v>6.5718792257579697E-3</c:v>
                </c:pt>
                <c:pt idx="70">
                  <c:v>6.5737970227180663E-3</c:v>
                </c:pt>
                <c:pt idx="71">
                  <c:v>6.5754995567540693E-3</c:v>
                </c:pt>
                <c:pt idx="72">
                  <c:v>6.5769672585092457E-3</c:v>
                </c:pt>
                <c:pt idx="73">
                  <c:v>6.5782196973403284E-3</c:v>
                </c:pt>
                <c:pt idx="74">
                  <c:v>6.5792568732473194E-3</c:v>
                </c:pt>
                <c:pt idx="75">
                  <c:v>6.5800983555869535E-3</c:v>
                </c:pt>
                <c:pt idx="76">
                  <c:v>6.5807441443592315E-3</c:v>
                </c:pt>
                <c:pt idx="77">
                  <c:v>6.581174670207416E-3</c:v>
                </c:pt>
                <c:pt idx="78">
                  <c:v>6.5814290718449794E-3</c:v>
                </c:pt>
                <c:pt idx="79">
                  <c:v>6.5814877799151858E-3</c:v>
                </c:pt>
                <c:pt idx="80">
                  <c:v>6.5813507944180371E-3</c:v>
                </c:pt>
                <c:pt idx="81">
                  <c:v>6.5810181153535307E-3</c:v>
                </c:pt>
                <c:pt idx="82">
                  <c:v>6.5804897427216673E-3</c:v>
                </c:pt>
                <c:pt idx="83">
                  <c:v>6.579765676522447E-3</c:v>
                </c:pt>
                <c:pt idx="84">
                  <c:v>6.5788263473991349E-3</c:v>
                </c:pt>
                <c:pt idx="85">
                  <c:v>6.5776717553517302E-3</c:v>
                </c:pt>
                <c:pt idx="86">
                  <c:v>6.5762823310234969E-3</c:v>
                </c:pt>
                <c:pt idx="87">
                  <c:v>6.5746385050577004E-3</c:v>
                </c:pt>
                <c:pt idx="88">
                  <c:v>6.5727794161678111E-3</c:v>
                </c:pt>
                <c:pt idx="89">
                  <c:v>6.5706463562836227E-3</c:v>
                </c:pt>
                <c:pt idx="90">
                  <c:v>6.5682784641186058E-3</c:v>
                </c:pt>
                <c:pt idx="91">
                  <c:v>6.5656366009592898E-3</c:v>
                </c:pt>
                <c:pt idx="92">
                  <c:v>6.5627011974489389E-3</c:v>
                </c:pt>
                <c:pt idx="93">
                  <c:v>6.5595113923010238E-3</c:v>
                </c:pt>
                <c:pt idx="94">
                  <c:v>6.5560084774453379E-3</c:v>
                </c:pt>
                <c:pt idx="95">
                  <c:v>6.5521924528818814E-3</c:v>
                </c:pt>
                <c:pt idx="96">
                  <c:v>6.5480828879673899E-3</c:v>
                </c:pt>
                <c:pt idx="97">
                  <c:v>6.5436602133451269E-3</c:v>
                </c:pt>
                <c:pt idx="98">
                  <c:v>6.5389048596583583E-3</c:v>
                </c:pt>
                <c:pt idx="99">
                  <c:v>6.5337972575503474E-3</c:v>
                </c:pt>
                <c:pt idx="100">
                  <c:v>6.5283569763778301E-3</c:v>
                </c:pt>
                <c:pt idx="101">
                  <c:v>6.5225448774273338E-3</c:v>
                </c:pt>
                <c:pt idx="102">
                  <c:v>6.5163609606988613E-3</c:v>
                </c:pt>
                <c:pt idx="103">
                  <c:v>6.5098052261924099E-3</c:v>
                </c:pt>
                <c:pt idx="104">
                  <c:v>6.5028776739079804E-3</c:v>
                </c:pt>
                <c:pt idx="105">
                  <c:v>6.4955195957753674E-3</c:v>
                </c:pt>
                <c:pt idx="106">
                  <c:v>6.4877701305080396E-3</c:v>
                </c:pt>
                <c:pt idx="107">
                  <c:v>6.4795901393925283E-3</c:v>
                </c:pt>
                <c:pt idx="108">
                  <c:v>6.4709600530720949E-3</c:v>
                </c:pt>
                <c:pt idx="109">
                  <c:v>6.4618994409034788E-3</c:v>
                </c:pt>
                <c:pt idx="110">
                  <c:v>6.452369164173204E-3</c:v>
                </c:pt>
                <c:pt idx="111">
                  <c:v>6.4423692228812749E-3</c:v>
                </c:pt>
                <c:pt idx="112">
                  <c:v>6.4318800476709532E-3</c:v>
                </c:pt>
                <c:pt idx="113">
                  <c:v>6.4209212078989754E-3</c:v>
                </c:pt>
                <c:pt idx="114">
                  <c:v>6.4094731342086058E-3</c:v>
                </c:pt>
                <c:pt idx="115">
                  <c:v>6.397574965313315E-3</c:v>
                </c:pt>
                <c:pt idx="116">
                  <c:v>6.3851875624996333E-3</c:v>
                </c:pt>
                <c:pt idx="117">
                  <c:v>6.3723304951242956E-3</c:v>
                </c:pt>
                <c:pt idx="118">
                  <c:v>6.3590037631873E-3</c:v>
                </c:pt>
                <c:pt idx="119">
                  <c:v>6.3451877973319136E-3</c:v>
                </c:pt>
                <c:pt idx="120">
                  <c:v>6.3309217362716068E-3</c:v>
                </c:pt>
                <c:pt idx="121">
                  <c:v>6.3162838574333221E-3</c:v>
                </c:pt>
                <c:pt idx="122">
                  <c:v>6.3005892333313105E-3</c:v>
                </c:pt>
                <c:pt idx="123">
                  <c:v>6.2827811187018473E-3</c:v>
                </c:pt>
                <c:pt idx="124">
                  <c:v>6.2626051119073663E-3</c:v>
                </c:pt>
                <c:pt idx="125">
                  <c:v>6.2397676725968344E-3</c:v>
                </c:pt>
                <c:pt idx="126">
                  <c:v>6.213877413635536E-3</c:v>
                </c:pt>
                <c:pt idx="127">
                  <c:v>6.1845820866022316E-3</c:v>
                </c:pt>
                <c:pt idx="128">
                  <c:v>6.1514707350054697E-3</c:v>
                </c:pt>
                <c:pt idx="129">
                  <c:v>6.1141128329970668E-3</c:v>
                </c:pt>
                <c:pt idx="130">
                  <c:v>6.0720582853721018E-3</c:v>
                </c:pt>
                <c:pt idx="131">
                  <c:v>6.024896135639125E-3</c:v>
                </c:pt>
                <c:pt idx="132">
                  <c:v>5.9722349966634244E-3</c:v>
                </c:pt>
                <c:pt idx="133">
                  <c:v>5.9138400361641707E-3</c:v>
                </c:pt>
                <c:pt idx="134">
                  <c:v>5.8496721154278931E-3</c:v>
                </c:pt>
                <c:pt idx="135">
                  <c:v>5.7801030522325698E-3</c:v>
                </c:pt>
                <c:pt idx="136">
                  <c:v>5.7060134676313054E-3</c:v>
                </c:pt>
                <c:pt idx="137">
                  <c:v>5.6290276182331608E-3</c:v>
                </c:pt>
                <c:pt idx="138">
                  <c:v>5.5517286591272455E-3</c:v>
                </c:pt>
                <c:pt idx="139">
                  <c:v>5.4775216583855674E-3</c:v>
                </c:pt>
                <c:pt idx="140">
                  <c:v>5.4102617792850527E-3</c:v>
                </c:pt>
                <c:pt idx="141">
                  <c:v>5.3533932286111818E-3</c:v>
                </c:pt>
                <c:pt idx="142">
                  <c:v>5.3091077743183503E-3</c:v>
                </c:pt>
                <c:pt idx="143">
                  <c:v>5.2780707745355704E-3</c:v>
                </c:pt>
                <c:pt idx="144">
                  <c:v>5.2596560098472998E-3</c:v>
                </c:pt>
                <c:pt idx="145">
                  <c:v>5.2527088882061363E-3</c:v>
                </c:pt>
              </c:numCache>
            </c:numRef>
          </c:yVal>
          <c:smooth val="1"/>
        </c:ser>
        <c:ser>
          <c:idx val="2"/>
          <c:order val="2"/>
          <c:tx>
            <c:v>series3</c:v>
          </c:tx>
          <c:spPr>
            <a:ln w="19050" cap="rnd">
              <a:solidFill>
                <a:schemeClr val="accent6"/>
              </a:solidFill>
              <a:round/>
            </a:ln>
            <a:effectLst/>
          </c:spPr>
          <c:marker>
            <c:symbol val="none"/>
          </c:marker>
          <c:xVal>
            <c:numRef>
              <c:f>Temp!$E$1:$E$583</c:f>
              <c:numCache>
                <c:formatCode>General</c:formatCode>
                <c:ptCount val="583"/>
                <c:pt idx="0">
                  <c:v>9.7509399999999996E-2</c:v>
                </c:pt>
                <c:pt idx="1">
                  <c:v>9.77518E-2</c:v>
                </c:pt>
                <c:pt idx="2">
                  <c:v>9.7998500000000002E-2</c:v>
                </c:pt>
                <c:pt idx="3">
                  <c:v>9.8249600000000006E-2</c:v>
                </c:pt>
                <c:pt idx="4">
                  <c:v>9.8505099999999998E-2</c:v>
                </c:pt>
                <c:pt idx="5">
                  <c:v>9.8765199999999997E-2</c:v>
                </c:pt>
                <c:pt idx="6">
                  <c:v>9.9029900000000004E-2</c:v>
                </c:pt>
                <c:pt idx="7">
                  <c:v>9.9299200000000004E-2</c:v>
                </c:pt>
                <c:pt idx="8">
                  <c:v>9.9573400000000006E-2</c:v>
                </c:pt>
                <c:pt idx="9">
                  <c:v>9.9852499999999997E-2</c:v>
                </c:pt>
                <c:pt idx="10">
                  <c:v>0.100136</c:v>
                </c:pt>
                <c:pt idx="11">
                  <c:v>0.100426</c:v>
                </c:pt>
                <c:pt idx="12">
                  <c:v>0.10072</c:v>
                </c:pt>
                <c:pt idx="13">
                  <c:v>0.101019</c:v>
                </c:pt>
                <c:pt idx="14">
                  <c:v>0.101324</c:v>
                </c:pt>
                <c:pt idx="15">
                  <c:v>0.101634</c:v>
                </c:pt>
                <c:pt idx="16">
                  <c:v>0.10195</c:v>
                </c:pt>
                <c:pt idx="17">
                  <c:v>0.102271</c:v>
                </c:pt>
                <c:pt idx="18">
                  <c:v>0.10259799999999999</c:v>
                </c:pt>
                <c:pt idx="19">
                  <c:v>0.10293099999999999</c:v>
                </c:pt>
                <c:pt idx="20">
                  <c:v>0.103269</c:v>
                </c:pt>
                <c:pt idx="21">
                  <c:v>0.103614</c:v>
                </c:pt>
                <c:pt idx="22">
                  <c:v>0.103965</c:v>
                </c:pt>
                <c:pt idx="23">
                  <c:v>0.104322</c:v>
                </c:pt>
                <c:pt idx="24">
                  <c:v>0.104686</c:v>
                </c:pt>
                <c:pt idx="25">
                  <c:v>0.105055</c:v>
                </c:pt>
                <c:pt idx="26">
                  <c:v>0.105432</c:v>
                </c:pt>
                <c:pt idx="27">
                  <c:v>0.10581500000000001</c:v>
                </c:pt>
                <c:pt idx="28">
                  <c:v>0.10620499999999999</c:v>
                </c:pt>
                <c:pt idx="29">
                  <c:v>0.106602</c:v>
                </c:pt>
                <c:pt idx="30">
                  <c:v>0.107006</c:v>
                </c:pt>
                <c:pt idx="31">
                  <c:v>0.107417</c:v>
                </c:pt>
                <c:pt idx="32">
                  <c:v>0.107835</c:v>
                </c:pt>
                <c:pt idx="33">
                  <c:v>0.108261</c:v>
                </c:pt>
                <c:pt idx="34">
                  <c:v>0.108695</c:v>
                </c:pt>
                <c:pt idx="35">
                  <c:v>0.109136</c:v>
                </c:pt>
                <c:pt idx="36">
                  <c:v>0.109585</c:v>
                </c:pt>
                <c:pt idx="37">
                  <c:v>0.110042</c:v>
                </c:pt>
                <c:pt idx="38">
                  <c:v>0.11050699999999999</c:v>
                </c:pt>
                <c:pt idx="39">
                  <c:v>0.11098</c:v>
                </c:pt>
                <c:pt idx="40">
                  <c:v>0.11146200000000001</c:v>
                </c:pt>
                <c:pt idx="41">
                  <c:v>0.111952</c:v>
                </c:pt>
                <c:pt idx="42">
                  <c:v>0.112451</c:v>
                </c:pt>
                <c:pt idx="43">
                  <c:v>0.112959</c:v>
                </c:pt>
                <c:pt idx="44">
                  <c:v>0.11347599999999999</c:v>
                </c:pt>
                <c:pt idx="45">
                  <c:v>0.11400200000000001</c:v>
                </c:pt>
                <c:pt idx="46">
                  <c:v>0.114537</c:v>
                </c:pt>
                <c:pt idx="47">
                  <c:v>0.115082</c:v>
                </c:pt>
                <c:pt idx="48">
                  <c:v>0.115637</c:v>
                </c:pt>
                <c:pt idx="49">
                  <c:v>0.116202</c:v>
                </c:pt>
                <c:pt idx="50">
                  <c:v>0.116776</c:v>
                </c:pt>
                <c:pt idx="51">
                  <c:v>0.11736099999999999</c:v>
                </c:pt>
                <c:pt idx="52">
                  <c:v>0.11795600000000001</c:v>
                </c:pt>
                <c:pt idx="53">
                  <c:v>0.118562</c:v>
                </c:pt>
                <c:pt idx="54">
                  <c:v>0.11917800000000001</c:v>
                </c:pt>
                <c:pt idx="55">
                  <c:v>0.11980499999999999</c:v>
                </c:pt>
                <c:pt idx="56">
                  <c:v>0.120444</c:v>
                </c:pt>
                <c:pt idx="57">
                  <c:v>0.12109399999999999</c:v>
                </c:pt>
                <c:pt idx="58">
                  <c:v>0.121755</c:v>
                </c:pt>
                <c:pt idx="59">
                  <c:v>0.122429</c:v>
                </c:pt>
                <c:pt idx="60">
                  <c:v>0.123114</c:v>
                </c:pt>
                <c:pt idx="61">
                  <c:v>0.123811</c:v>
                </c:pt>
                <c:pt idx="62">
                  <c:v>0.12452100000000001</c:v>
                </c:pt>
                <c:pt idx="63">
                  <c:v>0.12524299999999999</c:v>
                </c:pt>
                <c:pt idx="64">
                  <c:v>0.12597800000000001</c:v>
                </c:pt>
                <c:pt idx="65">
                  <c:v>0.12672700000000001</c:v>
                </c:pt>
                <c:pt idx="66">
                  <c:v>0.12748799999999999</c:v>
                </c:pt>
                <c:pt idx="67">
                  <c:v>0.12826299999999999</c:v>
                </c:pt>
                <c:pt idx="68">
                  <c:v>0.129052</c:v>
                </c:pt>
                <c:pt idx="69">
                  <c:v>0.129855</c:v>
                </c:pt>
                <c:pt idx="70">
                  <c:v>0.13067200000000001</c:v>
                </c:pt>
                <c:pt idx="71">
                  <c:v>0.13150400000000001</c:v>
                </c:pt>
                <c:pt idx="72">
                  <c:v>0.13235</c:v>
                </c:pt>
                <c:pt idx="73">
                  <c:v>0.133211</c:v>
                </c:pt>
                <c:pt idx="74">
                  <c:v>0.13408800000000001</c:v>
                </c:pt>
                <c:pt idx="75">
                  <c:v>0.13497899999999999</c:v>
                </c:pt>
                <c:pt idx="76">
                  <c:v>0.13589000000000001</c:v>
                </c:pt>
                <c:pt idx="77">
                  <c:v>0.13685700000000001</c:v>
                </c:pt>
                <c:pt idx="78">
                  <c:v>0.13792299999999999</c:v>
                </c:pt>
                <c:pt idx="79">
                  <c:v>0.13911399999999999</c:v>
                </c:pt>
                <c:pt idx="80">
                  <c:v>0.14044300000000001</c:v>
                </c:pt>
                <c:pt idx="81">
                  <c:v>0.141926</c:v>
                </c:pt>
                <c:pt idx="82">
                  <c:v>0.14358199999999999</c:v>
                </c:pt>
                <c:pt idx="83">
                  <c:v>0.145431</c:v>
                </c:pt>
                <c:pt idx="84">
                  <c:v>0.14749399999999999</c:v>
                </c:pt>
                <c:pt idx="85">
                  <c:v>0.14979700000000001</c:v>
                </c:pt>
                <c:pt idx="86">
                  <c:v>0.152368</c:v>
                </c:pt>
                <c:pt idx="87">
                  <c:v>0.15523799999999999</c:v>
                </c:pt>
                <c:pt idx="88">
                  <c:v>0.158442</c:v>
                </c:pt>
                <c:pt idx="89">
                  <c:v>0.162018</c:v>
                </c:pt>
                <c:pt idx="90">
                  <c:v>0.16600999999999999</c:v>
                </c:pt>
                <c:pt idx="91">
                  <c:v>0.17046600000000001</c:v>
                </c:pt>
                <c:pt idx="92">
                  <c:v>0.17544000000000001</c:v>
                </c:pt>
                <c:pt idx="93">
                  <c:v>0.18099299999999999</c:v>
                </c:pt>
                <c:pt idx="94">
                  <c:v>0.187191</c:v>
                </c:pt>
                <c:pt idx="95">
                  <c:v>0.194109</c:v>
                </c:pt>
                <c:pt idx="96">
                  <c:v>0.20183200000000001</c:v>
                </c:pt>
                <c:pt idx="97">
                  <c:v>0.210453</c:v>
                </c:pt>
                <c:pt idx="98">
                  <c:v>0.21998500000000001</c:v>
                </c:pt>
                <c:pt idx="99">
                  <c:v>0.23019800000000001</c:v>
                </c:pt>
                <c:pt idx="100">
                  <c:v>0.24071100000000001</c:v>
                </c:pt>
              </c:numCache>
            </c:numRef>
          </c:xVal>
          <c:yVal>
            <c:numRef>
              <c:f>Temp!$F$1:$F$583</c:f>
              <c:numCache>
                <c:formatCode>General</c:formatCode>
                <c:ptCount val="583"/>
                <c:pt idx="0">
                  <c:v>7.666041099563016E-3</c:v>
                </c:pt>
                <c:pt idx="1">
                  <c:v>7.7706588806719335E-3</c:v>
                </c:pt>
                <c:pt idx="2">
                  <c:v>7.869425424116885E-3</c:v>
                </c:pt>
                <c:pt idx="3">
                  <c:v>7.9602859474406217E-3</c:v>
                </c:pt>
                <c:pt idx="4">
                  <c:v>8.0432208812864104E-3</c:v>
                </c:pt>
                <c:pt idx="5">
                  <c:v>8.1187585982861153E-3</c:v>
                </c:pt>
                <c:pt idx="6">
                  <c:v>8.187623164638955E-3</c:v>
                </c:pt>
                <c:pt idx="7">
                  <c:v>8.2504799384739425E-3</c:v>
                </c:pt>
                <c:pt idx="8">
                  <c:v>8.307955139206619E-3</c:v>
                </c:pt>
                <c:pt idx="9">
                  <c:v>8.3606945556092636E-3</c:v>
                </c:pt>
                <c:pt idx="10">
                  <c:v>8.409128713530058E-3</c:v>
                </c:pt>
                <c:pt idx="11">
                  <c:v>8.4537859856008667E-3</c:v>
                </c:pt>
                <c:pt idx="12">
                  <c:v>8.4950186202429334E-3</c:v>
                </c:pt>
                <c:pt idx="13">
                  <c:v>8.5331984352342346E-3</c:v>
                </c:pt>
                <c:pt idx="14">
                  <c:v>8.5685798322123353E-3</c:v>
                </c:pt>
                <c:pt idx="15">
                  <c:v>8.6014563515282687E-3</c:v>
                </c:pt>
                <c:pt idx="16">
                  <c:v>8.6320628254628641E-3</c:v>
                </c:pt>
                <c:pt idx="17">
                  <c:v>8.6605753782267418E-3</c:v>
                </c:pt>
                <c:pt idx="18">
                  <c:v>8.6871701340305238E-3</c:v>
                </c:pt>
                <c:pt idx="19">
                  <c:v>8.7120427864415678E-3</c:v>
                </c:pt>
                <c:pt idx="20">
                  <c:v>8.7352911822435493E-3</c:v>
                </c:pt>
                <c:pt idx="21">
                  <c:v>8.7570523069336187E-3</c:v>
                </c:pt>
                <c:pt idx="22">
                  <c:v>8.7774435766521924E-3</c:v>
                </c:pt>
                <c:pt idx="23">
                  <c:v>8.7965628381829458E-3</c:v>
                </c:pt>
                <c:pt idx="24">
                  <c:v>8.8144687995960896E-3</c:v>
                </c:pt>
                <c:pt idx="25">
                  <c:v>8.8312593076752977E-3</c:v>
                </c:pt>
                <c:pt idx="26">
                  <c:v>8.8470517785609864E-3</c:v>
                </c:pt>
                <c:pt idx="27">
                  <c:v>8.8618462122531574E-3</c:v>
                </c:pt>
                <c:pt idx="28">
                  <c:v>8.875720886178752E-3</c:v>
                </c:pt>
                <c:pt idx="29">
                  <c:v>8.8887345084079743E-3</c:v>
                </c:pt>
                <c:pt idx="30">
                  <c:v>8.9009653563677706E-3</c:v>
                </c:pt>
                <c:pt idx="31">
                  <c:v>8.9124134300581411E-3</c:v>
                </c:pt>
                <c:pt idx="32">
                  <c:v>8.9231374375492896E-3</c:v>
                </c:pt>
                <c:pt idx="33">
                  <c:v>8.9331960869114286E-3</c:v>
                </c:pt>
                <c:pt idx="34">
                  <c:v>8.942608947501287E-3</c:v>
                </c:pt>
                <c:pt idx="35">
                  <c:v>8.9513955886756039E-3</c:v>
                </c:pt>
                <c:pt idx="36">
                  <c:v>8.9596147185045886E-3</c:v>
                </c:pt>
                <c:pt idx="37">
                  <c:v>8.9672663369882374E-3</c:v>
                </c:pt>
                <c:pt idx="38">
                  <c:v>8.9743895828400221E-3</c:v>
                </c:pt>
                <c:pt idx="39">
                  <c:v>8.9810235947734157E-3</c:v>
                </c:pt>
                <c:pt idx="40">
                  <c:v>8.9871683727884184E-3</c:v>
                </c:pt>
                <c:pt idx="41">
                  <c:v>8.9928630555985E-3</c:v>
                </c:pt>
                <c:pt idx="42">
                  <c:v>8.9981076432036605E-3</c:v>
                </c:pt>
                <c:pt idx="43">
                  <c:v>9.0029412743173713E-3</c:v>
                </c:pt>
                <c:pt idx="44">
                  <c:v>9.0073835182963701E-3</c:v>
                </c:pt>
                <c:pt idx="45">
                  <c:v>9.0114343751406551E-3</c:v>
                </c:pt>
                <c:pt idx="46">
                  <c:v>9.0151134142069621E-3</c:v>
                </c:pt>
                <c:pt idx="47">
                  <c:v>9.0184402048520268E-3</c:v>
                </c:pt>
                <c:pt idx="48">
                  <c:v>9.0214343164325833E-3</c:v>
                </c:pt>
                <c:pt idx="49">
                  <c:v>9.0240957489486368E-3</c:v>
                </c:pt>
                <c:pt idx="50">
                  <c:v>9.0264636411136537E-3</c:v>
                </c:pt>
                <c:pt idx="51">
                  <c:v>9.0285184235708998E-3</c:v>
                </c:pt>
                <c:pt idx="52">
                  <c:v>9.0302992350338451E-3</c:v>
                </c:pt>
                <c:pt idx="53">
                  <c:v>9.0318060755024913E-3</c:v>
                </c:pt>
                <c:pt idx="54">
                  <c:v>9.0330585143335758E-3</c:v>
                </c:pt>
                <c:pt idx="55">
                  <c:v>9.0340369821703594E-3</c:v>
                </c:pt>
                <c:pt idx="56">
                  <c:v>9.0347806177263155E-3</c:v>
                </c:pt>
                <c:pt idx="57">
                  <c:v>9.035308990358178E-3</c:v>
                </c:pt>
                <c:pt idx="58">
                  <c:v>9.0356025307092129E-3</c:v>
                </c:pt>
                <c:pt idx="59">
                  <c:v>9.035680808136156E-3</c:v>
                </c:pt>
                <c:pt idx="60">
                  <c:v>9.0355633919957414E-3</c:v>
                </c:pt>
                <c:pt idx="61">
                  <c:v>9.0352502822879707E-3</c:v>
                </c:pt>
                <c:pt idx="62">
                  <c:v>9.0347610483695797E-3</c:v>
                </c:pt>
                <c:pt idx="63">
                  <c:v>9.034095690240565E-3</c:v>
                </c:pt>
                <c:pt idx="64">
                  <c:v>9.033234638544196E-3</c:v>
                </c:pt>
                <c:pt idx="65">
                  <c:v>9.0321974626372051E-3</c:v>
                </c:pt>
                <c:pt idx="66">
                  <c:v>9.0309645931628581E-3</c:v>
                </c:pt>
                <c:pt idx="67">
                  <c:v>9.0295751688346266E-3</c:v>
                </c:pt>
                <c:pt idx="68">
                  <c:v>9.0280096202957714E-3</c:v>
                </c:pt>
                <c:pt idx="69">
                  <c:v>9.0262679475462959E-3</c:v>
                </c:pt>
                <c:pt idx="70">
                  <c:v>9.0243697199429342E-3</c:v>
                </c:pt>
                <c:pt idx="71">
                  <c:v>9.0223149374856898E-3</c:v>
                </c:pt>
                <c:pt idx="72">
                  <c:v>9.0200840308178234E-3</c:v>
                </c:pt>
                <c:pt idx="73">
                  <c:v>9.0177161386528065E-3</c:v>
                </c:pt>
                <c:pt idx="74">
                  <c:v>9.0151721222771677E-3</c:v>
                </c:pt>
                <c:pt idx="75">
                  <c:v>9.0125106897611176E-3</c:v>
                </c:pt>
                <c:pt idx="76">
                  <c:v>9.0097122717479154E-3</c:v>
                </c:pt>
                <c:pt idx="77">
                  <c:v>9.0066790214538856E-3</c:v>
                </c:pt>
                <c:pt idx="78">
                  <c:v>9.0031956759549347E-3</c:v>
                </c:pt>
                <c:pt idx="79">
                  <c:v>8.9992230965375945E-3</c:v>
                </c:pt>
                <c:pt idx="80">
                  <c:v>8.9946830057749186E-3</c:v>
                </c:pt>
                <c:pt idx="81">
                  <c:v>8.9895558343101693E-3</c:v>
                </c:pt>
                <c:pt idx="82">
                  <c:v>8.9837437353596748E-3</c:v>
                </c:pt>
                <c:pt idx="83">
                  <c:v>8.97720757020996E-3</c:v>
                </c:pt>
                <c:pt idx="84">
                  <c:v>8.9699277695042875E-3</c:v>
                </c:pt>
                <c:pt idx="85">
                  <c:v>8.9618651945291908E-3</c:v>
                </c:pt>
                <c:pt idx="86">
                  <c:v>8.9530198452846665E-3</c:v>
                </c:pt>
                <c:pt idx="87">
                  <c:v>8.9433917217707146E-3</c:v>
                </c:pt>
                <c:pt idx="88">
                  <c:v>8.9330199627008066E-3</c:v>
                </c:pt>
                <c:pt idx="89">
                  <c:v>8.9219828455018857E-3</c:v>
                </c:pt>
                <c:pt idx="90">
                  <c:v>8.910358647600895E-3</c:v>
                </c:pt>
                <c:pt idx="91">
                  <c:v>8.8983039238517206E-3</c:v>
                </c:pt>
                <c:pt idx="92">
                  <c:v>8.8860535065351867E-3</c:v>
                </c:pt>
                <c:pt idx="93">
                  <c:v>8.8738422279321261E-3</c:v>
                </c:pt>
                <c:pt idx="94">
                  <c:v>8.8619636283935703E-3</c:v>
                </c:pt>
                <c:pt idx="95">
                  <c:v>8.8507503869840291E-3</c:v>
                </c:pt>
                <c:pt idx="96">
                  <c:v>8.8404764746978001E-3</c:v>
                </c:pt>
                <c:pt idx="97">
                  <c:v>8.8314354318859197E-3</c:v>
                </c:pt>
                <c:pt idx="98">
                  <c:v>8.8239207988994196E-3</c:v>
                </c:pt>
                <c:pt idx="99">
                  <c:v>8.8183631015864884E-3</c:v>
                </c:pt>
                <c:pt idx="100">
                  <c:v>8.8161126255618862E-3</c:v>
                </c:pt>
              </c:numCache>
            </c:numRef>
          </c:yVal>
          <c:smooth val="1"/>
        </c:ser>
        <c:ser>
          <c:idx val="3"/>
          <c:order val="3"/>
          <c:tx>
            <c:v>series4</c:v>
          </c:tx>
          <c:spPr>
            <a:ln w="19050" cap="rnd">
              <a:solidFill>
                <a:schemeClr val="accent6">
                  <a:shade val="76000"/>
                </a:schemeClr>
              </a:solidFill>
              <a:round/>
            </a:ln>
            <a:effectLst/>
          </c:spPr>
          <c:marker>
            <c:symbol val="none"/>
          </c:marker>
          <c:xVal>
            <c:numRef>
              <c:f>Temp!$G$1:$G$583</c:f>
              <c:numCache>
                <c:formatCode>General</c:formatCode>
                <c:ptCount val="583"/>
                <c:pt idx="0">
                  <c:v>8.0340400000000006E-2</c:v>
                </c:pt>
                <c:pt idx="1">
                  <c:v>8.0697400000000002E-2</c:v>
                </c:pt>
                <c:pt idx="2">
                  <c:v>8.1060900000000005E-2</c:v>
                </c:pt>
                <c:pt idx="3">
                  <c:v>8.1430799999999998E-2</c:v>
                </c:pt>
                <c:pt idx="4">
                  <c:v>8.1807199999999997E-2</c:v>
                </c:pt>
                <c:pt idx="5">
                  <c:v>8.2190399999999997E-2</c:v>
                </c:pt>
                <c:pt idx="6">
                  <c:v>8.2580299999999995E-2</c:v>
                </c:pt>
                <c:pt idx="7">
                  <c:v>8.2977200000000001E-2</c:v>
                </c:pt>
                <c:pt idx="8">
                  <c:v>8.3381200000000003E-2</c:v>
                </c:pt>
                <c:pt idx="9">
                  <c:v>8.37923E-2</c:v>
                </c:pt>
                <c:pt idx="10">
                  <c:v>8.4210699999999999E-2</c:v>
                </c:pt>
                <c:pt idx="11">
                  <c:v>8.4636600000000006E-2</c:v>
                </c:pt>
                <c:pt idx="12">
                  <c:v>8.5070000000000007E-2</c:v>
                </c:pt>
                <c:pt idx="13">
                  <c:v>8.5511100000000007E-2</c:v>
                </c:pt>
                <c:pt idx="14">
                  <c:v>8.5960099999999998E-2</c:v>
                </c:pt>
                <c:pt idx="15">
                  <c:v>8.6416999999999994E-2</c:v>
                </c:pt>
                <c:pt idx="16">
                  <c:v>8.6882100000000004E-2</c:v>
                </c:pt>
                <c:pt idx="17">
                  <c:v>8.73554E-2</c:v>
                </c:pt>
                <c:pt idx="18">
                  <c:v>8.7837200000000004E-2</c:v>
                </c:pt>
                <c:pt idx="19">
                  <c:v>8.8327500000000003E-2</c:v>
                </c:pt>
                <c:pt idx="20">
                  <c:v>8.8826500000000003E-2</c:v>
                </c:pt>
                <c:pt idx="21">
                  <c:v>8.9334300000000005E-2</c:v>
                </c:pt>
                <c:pt idx="22">
                  <c:v>8.9851200000000006E-2</c:v>
                </c:pt>
                <c:pt idx="23">
                  <c:v>9.0377299999999994E-2</c:v>
                </c:pt>
                <c:pt idx="24">
                  <c:v>9.0912800000000002E-2</c:v>
                </c:pt>
                <c:pt idx="25">
                  <c:v>9.1457700000000003E-2</c:v>
                </c:pt>
                <c:pt idx="26">
                  <c:v>9.2012300000000005E-2</c:v>
                </c:pt>
                <c:pt idx="27">
                  <c:v>9.2576800000000001E-2</c:v>
                </c:pt>
                <c:pt idx="28">
                  <c:v>9.3151300000000006E-2</c:v>
                </c:pt>
                <c:pt idx="29">
                  <c:v>9.3736100000000003E-2</c:v>
                </c:pt>
                <c:pt idx="30">
                  <c:v>9.4331200000000004E-2</c:v>
                </c:pt>
                <c:pt idx="31">
                  <c:v>9.4936900000000005E-2</c:v>
                </c:pt>
                <c:pt idx="32">
                  <c:v>9.5553299999999994E-2</c:v>
                </c:pt>
                <c:pt idx="33">
                  <c:v>9.6180699999999994E-2</c:v>
                </c:pt>
                <c:pt idx="34">
                  <c:v>9.6819299999999997E-2</c:v>
                </c:pt>
                <c:pt idx="35">
                  <c:v>9.7469200000000006E-2</c:v>
                </c:pt>
                <c:pt idx="36">
                  <c:v>9.8130599999999998E-2</c:v>
                </c:pt>
                <c:pt idx="37">
                  <c:v>9.8803799999999997E-2</c:v>
                </c:pt>
                <c:pt idx="38">
                  <c:v>9.9488999999999994E-2</c:v>
                </c:pt>
                <c:pt idx="39">
                  <c:v>0.100186</c:v>
                </c:pt>
                <c:pt idx="40">
                  <c:v>0.100896</c:v>
                </c:pt>
                <c:pt idx="41">
                  <c:v>0.101618</c:v>
                </c:pt>
                <c:pt idx="42">
                  <c:v>0.102354</c:v>
                </c:pt>
                <c:pt idx="43">
                  <c:v>0.103102</c:v>
                </c:pt>
                <c:pt idx="44">
                  <c:v>0.103863</c:v>
                </c:pt>
                <c:pt idx="45">
                  <c:v>0.10463799999999999</c:v>
                </c:pt>
                <c:pt idx="46">
                  <c:v>0.10542700000000001</c:v>
                </c:pt>
                <c:pt idx="47">
                  <c:v>0.10623</c:v>
                </c:pt>
                <c:pt idx="48">
                  <c:v>0.107047</c:v>
                </c:pt>
                <c:pt idx="49">
                  <c:v>0.107879</c:v>
                </c:pt>
                <c:pt idx="50">
                  <c:v>0.108725</c:v>
                </c:pt>
                <c:pt idx="51">
                  <c:v>0.109587</c:v>
                </c:pt>
                <c:pt idx="52">
                  <c:v>0.11046400000000001</c:v>
                </c:pt>
                <c:pt idx="53">
                  <c:v>0.11135399999999999</c:v>
                </c:pt>
                <c:pt idx="54">
                  <c:v>0.112265</c:v>
                </c:pt>
                <c:pt idx="55">
                  <c:v>0.113232</c:v>
                </c:pt>
                <c:pt idx="56">
                  <c:v>0.114299</c:v>
                </c:pt>
                <c:pt idx="57">
                  <c:v>0.11548899999999999</c:v>
                </c:pt>
                <c:pt idx="58">
                  <c:v>0.11681800000000001</c:v>
                </c:pt>
                <c:pt idx="59">
                  <c:v>0.118302</c:v>
                </c:pt>
                <c:pt idx="60">
                  <c:v>0.119958</c:v>
                </c:pt>
                <c:pt idx="61">
                  <c:v>0.121806</c:v>
                </c:pt>
                <c:pt idx="62">
                  <c:v>0.12386900000000001</c:v>
                </c:pt>
                <c:pt idx="63">
                  <c:v>0.12617300000000001</c:v>
                </c:pt>
                <c:pt idx="64">
                  <c:v>0.128744</c:v>
                </c:pt>
                <c:pt idx="65">
                  <c:v>0.13161400000000001</c:v>
                </c:pt>
                <c:pt idx="66">
                  <c:v>0.13481699999999999</c:v>
                </c:pt>
                <c:pt idx="67">
                  <c:v>0.13839299999999999</c:v>
                </c:pt>
                <c:pt idx="68">
                  <c:v>0.14238500000000001</c:v>
                </c:pt>
                <c:pt idx="69">
                  <c:v>0.146841</c:v>
                </c:pt>
                <c:pt idx="70">
                  <c:v>0.15181500000000001</c:v>
                </c:pt>
                <c:pt idx="71">
                  <c:v>0.15736800000000001</c:v>
                </c:pt>
                <c:pt idx="72">
                  <c:v>0.16356599999999999</c:v>
                </c:pt>
                <c:pt idx="73">
                  <c:v>0.170484</c:v>
                </c:pt>
                <c:pt idx="74">
                  <c:v>0.178207</c:v>
                </c:pt>
                <c:pt idx="75">
                  <c:v>0.18682799999999999</c:v>
                </c:pt>
                <c:pt idx="76">
                  <c:v>0.19636100000000001</c:v>
                </c:pt>
                <c:pt idx="77">
                  <c:v>0.20657400000000001</c:v>
                </c:pt>
                <c:pt idx="78">
                  <c:v>0.217086</c:v>
                </c:pt>
              </c:numCache>
            </c:numRef>
          </c:xVal>
          <c:yVal>
            <c:numRef>
              <c:f>Temp!$H$1:$H$583</c:f>
              <c:numCache>
                <c:formatCode>General</c:formatCode>
                <c:ptCount val="583"/>
                <c:pt idx="0">
                  <c:v>8.8777169605657891E-3</c:v>
                </c:pt>
                <c:pt idx="1">
                  <c:v>8.9782251767602135E-3</c:v>
                </c:pt>
                <c:pt idx="2">
                  <c:v>9.0799075543587793E-3</c:v>
                </c:pt>
                <c:pt idx="3">
                  <c:v>9.1751711829480449E-3</c:v>
                </c:pt>
                <c:pt idx="4">
                  <c:v>9.2633115656855242E-3</c:v>
                </c:pt>
                <c:pt idx="5">
                  <c:v>9.34423085578754E-3</c:v>
                </c:pt>
                <c:pt idx="6">
                  <c:v>9.4182030242483897E-3</c:v>
                </c:pt>
                <c:pt idx="7">
                  <c:v>9.4857760130566751E-3</c:v>
                </c:pt>
                <c:pt idx="8">
                  <c:v>9.5473607787038423E-3</c:v>
                </c:pt>
                <c:pt idx="9">
                  <c:v>9.6035444018919645E-3</c:v>
                </c:pt>
                <c:pt idx="10">
                  <c:v>9.6547769778259612E-3</c:v>
                </c:pt>
                <c:pt idx="11">
                  <c:v>9.701567309780959E-3</c:v>
                </c:pt>
                <c:pt idx="12">
                  <c:v>9.7442480768214663E-3</c:v>
                </c:pt>
                <c:pt idx="13">
                  <c:v>9.783308512865874E-3</c:v>
                </c:pt>
                <c:pt idx="14">
                  <c:v>9.8189834501950079E-3</c:v>
                </c:pt>
                <c:pt idx="15">
                  <c:v>9.8516447065868495E-3</c:v>
                </c:pt>
                <c:pt idx="16">
                  <c:v>9.8815466836789604E-3</c:v>
                </c:pt>
                <c:pt idx="17">
                  <c:v>9.9089046443954325E-3</c:v>
                </c:pt>
                <c:pt idx="18">
                  <c:v>9.9339729903738325E-3</c:v>
                </c:pt>
                <c:pt idx="19">
                  <c:v>9.9569278458247808E-3</c:v>
                </c:pt>
                <c:pt idx="20">
                  <c:v>9.9779257656021584E-3</c:v>
                </c:pt>
                <c:pt idx="21">
                  <c:v>9.9971428739165907E-3</c:v>
                </c:pt>
                <c:pt idx="22">
                  <c:v>1.0014735725621964E-2</c:v>
                </c:pt>
                <c:pt idx="23">
                  <c:v>1.0030782598145218E-2</c:v>
                </c:pt>
                <c:pt idx="24">
                  <c:v>1.0045440046340236E-2</c:v>
                </c:pt>
                <c:pt idx="25">
                  <c:v>1.0058786347633967E-2</c:v>
                </c:pt>
                <c:pt idx="26">
                  <c:v>1.007093891816682E-2</c:v>
                </c:pt>
                <c:pt idx="27">
                  <c:v>1.0081936896652269E-2</c:v>
                </c:pt>
                <c:pt idx="28">
                  <c:v>1.0091917268587464E-2</c:v>
                </c:pt>
                <c:pt idx="29">
                  <c:v>1.0100919172685876E-2</c:v>
                </c:pt>
                <c:pt idx="30">
                  <c:v>1.0109001317017707E-2</c:v>
                </c:pt>
                <c:pt idx="31">
                  <c:v>1.0116222409653172E-2</c:v>
                </c:pt>
                <c:pt idx="32">
                  <c:v>1.0122660728019209E-2</c:v>
                </c:pt>
                <c:pt idx="33">
                  <c:v>1.0128355410829291E-2</c:v>
                </c:pt>
                <c:pt idx="34">
                  <c:v>1.0133326027440152E-2</c:v>
                </c:pt>
                <c:pt idx="35">
                  <c:v>1.0137650855278737E-2</c:v>
                </c:pt>
                <c:pt idx="36">
                  <c:v>1.0141369033058515E-2</c:v>
                </c:pt>
                <c:pt idx="37">
                  <c:v>1.0144500130136222E-2</c:v>
                </c:pt>
                <c:pt idx="38">
                  <c:v>1.0147083285225331E-2</c:v>
                </c:pt>
                <c:pt idx="39">
                  <c:v>1.0149138067682577E-2</c:v>
                </c:pt>
                <c:pt idx="40">
                  <c:v>1.0150723185578168E-2</c:v>
                </c:pt>
                <c:pt idx="41">
                  <c:v>1.0151858208268836E-2</c:v>
                </c:pt>
                <c:pt idx="42">
                  <c:v>1.0152543135754583E-2</c:v>
                </c:pt>
                <c:pt idx="43">
                  <c:v>1.015283667610562E-2</c:v>
                </c:pt>
                <c:pt idx="44">
                  <c:v>1.0152738829321941E-2</c:v>
                </c:pt>
                <c:pt idx="45">
                  <c:v>1.0152269164760285E-2</c:v>
                </c:pt>
                <c:pt idx="46">
                  <c:v>1.0151408113063915E-2</c:v>
                </c:pt>
                <c:pt idx="47">
                  <c:v>1.0150155674232832E-2</c:v>
                </c:pt>
                <c:pt idx="48">
                  <c:v>1.0148511848267035E-2</c:v>
                </c:pt>
                <c:pt idx="49">
                  <c:v>1.0146457065809789E-2</c:v>
                </c:pt>
                <c:pt idx="50">
                  <c:v>1.0144010896217831E-2</c:v>
                </c:pt>
                <c:pt idx="51">
                  <c:v>1.0141134200777686E-2</c:v>
                </c:pt>
                <c:pt idx="52">
                  <c:v>1.0137846548846093E-2</c:v>
                </c:pt>
                <c:pt idx="53">
                  <c:v>1.0134128371066314E-2</c:v>
                </c:pt>
                <c:pt idx="54">
                  <c:v>1.0130057944865293E-2</c:v>
                </c:pt>
                <c:pt idx="55">
                  <c:v>1.0125380868605469E-2</c:v>
                </c:pt>
                <c:pt idx="56">
                  <c:v>1.0119764463222328E-2</c:v>
                </c:pt>
                <c:pt idx="57">
                  <c:v>1.0113032604505258E-2</c:v>
                </c:pt>
                <c:pt idx="58">
                  <c:v>1.0104989598886895E-2</c:v>
                </c:pt>
                <c:pt idx="59">
                  <c:v>1.0095439752799886E-2</c:v>
                </c:pt>
                <c:pt idx="60">
                  <c:v>1.0084206942033609E-2</c:v>
                </c:pt>
                <c:pt idx="61">
                  <c:v>1.0071154181090914E-2</c:v>
                </c:pt>
                <c:pt idx="62">
                  <c:v>1.0056105345761179E-2</c:v>
                </c:pt>
                <c:pt idx="63">
                  <c:v>1.0038923450547257E-2</c:v>
                </c:pt>
                <c:pt idx="64">
                  <c:v>1.0019510648665467E-2</c:v>
                </c:pt>
                <c:pt idx="65">
                  <c:v>9.9978082320456036E-3</c:v>
                </c:pt>
                <c:pt idx="66">
                  <c:v>9.973914047471345E-3</c:v>
                </c:pt>
                <c:pt idx="67">
                  <c:v>9.9479650804398401E-3</c:v>
                </c:pt>
                <c:pt idx="68">
                  <c:v>9.9202940100155974E-3</c:v>
                </c:pt>
                <c:pt idx="69">
                  <c:v>9.8913509314035343E-3</c:v>
                </c:pt>
                <c:pt idx="70">
                  <c:v>9.8617816333759281E-3</c:v>
                </c:pt>
                <c:pt idx="71">
                  <c:v>9.8323493208454741E-3</c:v>
                </c:pt>
                <c:pt idx="72">
                  <c:v>9.8039150455085395E-3</c:v>
                </c:pt>
                <c:pt idx="73">
                  <c:v>9.777457275201908E-3</c:v>
                </c:pt>
                <c:pt idx="74">
                  <c:v>9.7538566309786825E-3</c:v>
                </c:pt>
                <c:pt idx="75">
                  <c:v>9.7339154564650317E-3</c:v>
                </c:pt>
                <c:pt idx="76">
                  <c:v>9.7183382485034348E-3</c:v>
                </c:pt>
                <c:pt idx="77">
                  <c:v>9.7077707958661691E-3</c:v>
                </c:pt>
                <c:pt idx="78">
                  <c:v>9.703817785805563E-3</c:v>
                </c:pt>
              </c:numCache>
            </c:numRef>
          </c:yVal>
          <c:smooth val="1"/>
        </c:ser>
        <c:ser>
          <c:idx val="4"/>
          <c:order val="4"/>
          <c:tx>
            <c:v>series5</c:v>
          </c:tx>
          <c:spPr>
            <a:ln w="19050" cap="rnd">
              <a:solidFill>
                <a:schemeClr val="accent6">
                  <a:shade val="53000"/>
                </a:schemeClr>
              </a:solidFill>
              <a:round/>
            </a:ln>
            <a:effectLst/>
          </c:spPr>
          <c:marker>
            <c:symbol val="none"/>
          </c:marker>
          <c:xVal>
            <c:numRef>
              <c:f>Temp!$I$1:$I$583</c:f>
              <c:numCache>
                <c:formatCode>General</c:formatCode>
                <c:ptCount val="583"/>
                <c:pt idx="0">
                  <c:v>5.83949E-2</c:v>
                </c:pt>
                <c:pt idx="1">
                  <c:v>5.8921000000000001E-2</c:v>
                </c:pt>
                <c:pt idx="2">
                  <c:v>5.94564E-2</c:v>
                </c:pt>
                <c:pt idx="3">
                  <c:v>6.0001400000000003E-2</c:v>
                </c:pt>
                <c:pt idx="4">
                  <c:v>6.0555999999999999E-2</c:v>
                </c:pt>
                <c:pt idx="5">
                  <c:v>6.1120500000000001E-2</c:v>
                </c:pt>
                <c:pt idx="6">
                  <c:v>6.1695E-2</c:v>
                </c:pt>
                <c:pt idx="7">
                  <c:v>6.22797E-2</c:v>
                </c:pt>
                <c:pt idx="8">
                  <c:v>6.2874799999999995E-2</c:v>
                </c:pt>
                <c:pt idx="9">
                  <c:v>6.3480499999999995E-2</c:v>
                </c:pt>
                <c:pt idx="10">
                  <c:v>6.4097000000000001E-2</c:v>
                </c:pt>
                <c:pt idx="11">
                  <c:v>6.4724400000000001E-2</c:v>
                </c:pt>
                <c:pt idx="12">
                  <c:v>6.5362900000000002E-2</c:v>
                </c:pt>
                <c:pt idx="13">
                  <c:v>6.6012799999999996E-2</c:v>
                </c:pt>
                <c:pt idx="14">
                  <c:v>6.6674300000000006E-2</c:v>
                </c:pt>
                <c:pt idx="15">
                  <c:v>6.7347500000000005E-2</c:v>
                </c:pt>
                <c:pt idx="16">
                  <c:v>6.8032700000000002E-2</c:v>
                </c:pt>
                <c:pt idx="17">
                  <c:v>6.8729999999999999E-2</c:v>
                </c:pt>
                <c:pt idx="18">
                  <c:v>6.9439699999999993E-2</c:v>
                </c:pt>
                <c:pt idx="19">
                  <c:v>7.0162100000000005E-2</c:v>
                </c:pt>
                <c:pt idx="20">
                  <c:v>7.0897199999999994E-2</c:v>
                </c:pt>
                <c:pt idx="21">
                  <c:v>7.1645500000000001E-2</c:v>
                </c:pt>
                <c:pt idx="22">
                  <c:v>7.2406999999999999E-2</c:v>
                </c:pt>
                <c:pt idx="23">
                  <c:v>7.31821E-2</c:v>
                </c:pt>
                <c:pt idx="24">
                  <c:v>7.3970900000000006E-2</c:v>
                </c:pt>
                <c:pt idx="25">
                  <c:v>7.4773800000000001E-2</c:v>
                </c:pt>
                <c:pt idx="26">
                  <c:v>7.5590900000000003E-2</c:v>
                </c:pt>
                <c:pt idx="27">
                  <c:v>7.6422500000000004E-2</c:v>
                </c:pt>
                <c:pt idx="28">
                  <c:v>7.7269000000000004E-2</c:v>
                </c:pt>
                <c:pt idx="29">
                  <c:v>7.8130400000000003E-2</c:v>
                </c:pt>
                <c:pt idx="30">
                  <c:v>7.90072E-2</c:v>
                </c:pt>
                <c:pt idx="31">
                  <c:v>7.9897499999999996E-2</c:v>
                </c:pt>
                <c:pt idx="32">
                  <c:v>8.08088E-2</c:v>
                </c:pt>
                <c:pt idx="33">
                  <c:v>8.1775899999999999E-2</c:v>
                </c:pt>
                <c:pt idx="34">
                  <c:v>8.2842499999999999E-2</c:v>
                </c:pt>
                <c:pt idx="35">
                  <c:v>8.4032999999999997E-2</c:v>
                </c:pt>
                <c:pt idx="36">
                  <c:v>8.5361900000000004E-2</c:v>
                </c:pt>
                <c:pt idx="37">
                  <c:v>8.68453E-2</c:v>
                </c:pt>
                <c:pt idx="38">
                  <c:v>8.8501200000000002E-2</c:v>
                </c:pt>
                <c:pt idx="39">
                  <c:v>9.0349700000000005E-2</c:v>
                </c:pt>
                <c:pt idx="40">
                  <c:v>9.2412999999999995E-2</c:v>
                </c:pt>
                <c:pt idx="41">
                  <c:v>9.4716300000000003E-2</c:v>
                </c:pt>
                <c:pt idx="42">
                  <c:v>9.7287299999999993E-2</c:v>
                </c:pt>
                <c:pt idx="43">
                  <c:v>0.100157</c:v>
                </c:pt>
                <c:pt idx="44">
                  <c:v>0.10336099999999999</c:v>
                </c:pt>
                <c:pt idx="45">
                  <c:v>0.106937</c:v>
                </c:pt>
                <c:pt idx="46">
                  <c:v>0.110929</c:v>
                </c:pt>
                <c:pt idx="47">
                  <c:v>0.115385</c:v>
                </c:pt>
                <c:pt idx="48">
                  <c:v>0.12035899999999999</c:v>
                </c:pt>
                <c:pt idx="49">
                  <c:v>0.125912</c:v>
                </c:pt>
                <c:pt idx="50">
                  <c:v>0.13211000000000001</c:v>
                </c:pt>
                <c:pt idx="51">
                  <c:v>0.13902800000000001</c:v>
                </c:pt>
                <c:pt idx="52">
                  <c:v>0.14675099999999999</c:v>
                </c:pt>
                <c:pt idx="53">
                  <c:v>0.15537200000000001</c:v>
                </c:pt>
                <c:pt idx="54">
                  <c:v>0.164904</c:v>
                </c:pt>
                <c:pt idx="55">
                  <c:v>0.17511699999999999</c:v>
                </c:pt>
                <c:pt idx="56">
                  <c:v>0.18562999999999999</c:v>
                </c:pt>
              </c:numCache>
            </c:numRef>
          </c:xVal>
          <c:yVal>
            <c:numRef>
              <c:f>Temp!$J$1:$J$583</c:f>
              <c:numCache>
                <c:formatCode>General</c:formatCode>
                <c:ptCount val="583"/>
                <c:pt idx="0">
                  <c:v>1.1061265785132376E-2</c:v>
                </c:pt>
                <c:pt idx="1">
                  <c:v>1.1164885529047774E-2</c:v>
                </c:pt>
                <c:pt idx="2">
                  <c:v>1.1263632503135989E-2</c:v>
                </c:pt>
                <c:pt idx="3">
                  <c:v>1.1355236662015683E-2</c:v>
                </c:pt>
                <c:pt idx="4">
                  <c:v>1.143926747983867E-2</c:v>
                </c:pt>
                <c:pt idx="5">
                  <c:v>1.1515744525961687E-2</c:v>
                </c:pt>
                <c:pt idx="6">
                  <c:v>1.158503961816271E-2</c:v>
                </c:pt>
                <c:pt idx="7">
                  <c:v>1.1647583282289927E-2</c:v>
                </c:pt>
                <c:pt idx="8">
                  <c:v>1.1703923460331936E-2</c:v>
                </c:pt>
                <c:pt idx="9">
                  <c:v>1.1754588524920598E-2</c:v>
                </c:pt>
                <c:pt idx="10">
                  <c:v>1.1800106848687777E-2</c:v>
                </c:pt>
                <c:pt idx="11">
                  <c:v>1.1840928526838395E-2</c:v>
                </c:pt>
                <c:pt idx="12">
                  <c:v>1.1877562362647578E-2</c:v>
                </c:pt>
                <c:pt idx="13">
                  <c:v>1.1910341035179833E-2</c:v>
                </c:pt>
                <c:pt idx="14">
                  <c:v>1.1939695070283345E-2</c:v>
                </c:pt>
                <c:pt idx="15">
                  <c:v>1.1965976716379355E-2</c:v>
                </c:pt>
                <c:pt idx="16">
                  <c:v>1.1989401236391958E-2</c:v>
                </c:pt>
                <c:pt idx="17">
                  <c:v>1.2010301309385659E-2</c:v>
                </c:pt>
                <c:pt idx="18">
                  <c:v>1.2028911767641287E-2</c:v>
                </c:pt>
                <c:pt idx="19">
                  <c:v>1.2045408735369459E-2</c:v>
                </c:pt>
                <c:pt idx="20">
                  <c:v>1.2060027044851009E-2</c:v>
                </c:pt>
                <c:pt idx="21">
                  <c:v>1.2072942820296554E-2</c:v>
                </c:pt>
                <c:pt idx="22">
                  <c:v>1.208427347784651E-2</c:v>
                </c:pt>
                <c:pt idx="23">
                  <c:v>1.2094156002998025E-2</c:v>
                </c:pt>
                <c:pt idx="24">
                  <c:v>1.2102766519961722E-2</c:v>
                </c:pt>
                <c:pt idx="25">
                  <c:v>1.2110163736807808E-2</c:v>
                </c:pt>
                <c:pt idx="26">
                  <c:v>1.2116484639033431E-2</c:v>
                </c:pt>
                <c:pt idx="27">
                  <c:v>1.2121787934708798E-2</c:v>
                </c:pt>
                <c:pt idx="28">
                  <c:v>1.2126191039974326E-2</c:v>
                </c:pt>
                <c:pt idx="29">
                  <c:v>1.2129752662900218E-2</c:v>
                </c:pt>
                <c:pt idx="30">
                  <c:v>1.213255108091342E-2</c:v>
                </c:pt>
                <c:pt idx="31">
                  <c:v>1.21346254327274E-2</c:v>
                </c:pt>
                <c:pt idx="32">
                  <c:v>1.2136053995769105E-2</c:v>
                </c:pt>
                <c:pt idx="33">
                  <c:v>1.2136934616822212E-2</c:v>
                </c:pt>
                <c:pt idx="34">
                  <c:v>1.2137228157173245E-2</c:v>
                </c:pt>
                <c:pt idx="35">
                  <c:v>1.2136836770038533E-2</c:v>
                </c:pt>
                <c:pt idx="36">
                  <c:v>1.2135564761850714E-2</c:v>
                </c:pt>
                <c:pt idx="37">
                  <c:v>1.2133177300328962E-2</c:v>
                </c:pt>
                <c:pt idx="38">
                  <c:v>1.212938084512224E-2</c:v>
                </c:pt>
                <c:pt idx="39">
                  <c:v>1.2123881855879516E-2</c:v>
                </c:pt>
                <c:pt idx="40">
                  <c:v>1.2116328084179544E-2</c:v>
                </c:pt>
                <c:pt idx="41">
                  <c:v>1.2106386850957822E-2</c:v>
                </c:pt>
                <c:pt idx="42">
                  <c:v>1.2093705907793104E-2</c:v>
                </c:pt>
                <c:pt idx="43">
                  <c:v>1.2077991714334359E-2</c:v>
                </c:pt>
                <c:pt idx="44">
                  <c:v>1.2059068146370961E-2</c:v>
                </c:pt>
                <c:pt idx="45">
                  <c:v>1.2036856926475969E-2</c:v>
                </c:pt>
                <c:pt idx="46">
                  <c:v>1.2011534178860007E-2</c:v>
                </c:pt>
                <c:pt idx="47">
                  <c:v>1.1983628276154935E-2</c:v>
                </c:pt>
                <c:pt idx="48">
                  <c:v>1.1954293810408158E-2</c:v>
                </c:pt>
                <c:pt idx="49">
                  <c:v>1.1924646234953611E-2</c:v>
                </c:pt>
                <c:pt idx="50">
                  <c:v>1.1895840141838698E-2</c:v>
                </c:pt>
                <c:pt idx="51">
                  <c:v>1.1869069261824294E-2</c:v>
                </c:pt>
                <c:pt idx="52">
                  <c:v>1.1845351201460658E-2</c:v>
                </c:pt>
                <c:pt idx="53">
                  <c:v>1.1825488304373947E-2</c:v>
                </c:pt>
                <c:pt idx="54">
                  <c:v>1.1810165498049913E-2</c:v>
                </c:pt>
                <c:pt idx="55">
                  <c:v>1.179991115512042E-2</c:v>
                </c:pt>
                <c:pt idx="56">
                  <c:v>1.1796075561200228E-2</c:v>
                </c:pt>
              </c:numCache>
            </c:numRef>
          </c:yVal>
          <c:smooth val="1"/>
        </c:ser>
        <c:dLbls>
          <c:showLegendKey val="0"/>
          <c:showVal val="0"/>
          <c:showCatName val="0"/>
          <c:showSerName val="0"/>
          <c:showPercent val="0"/>
          <c:showBubbleSize val="0"/>
        </c:dLbls>
        <c:axId val="1325492512"/>
        <c:axId val="1325490336"/>
      </c:scatterChart>
      <c:valAx>
        <c:axId val="1325492512"/>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Radius (cm)</a:t>
                </a:r>
              </a:p>
            </c:rich>
          </c:tx>
          <c:layout/>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25490336"/>
        <c:crosses val="autoZero"/>
        <c:crossBetween val="midCat"/>
      </c:valAx>
      <c:valAx>
        <c:axId val="1325490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25492512"/>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Reversed" id="26">
  <a:schemeClr val="accent6"/>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drawing1.xml><?xml version="1.0" encoding="utf-8"?>
<c:userShapes xmlns:c="http://schemas.openxmlformats.org/drawingml/2006/chart">
  <cdr:relSizeAnchor xmlns:cdr="http://schemas.openxmlformats.org/drawingml/2006/chartDrawing">
    <cdr:from>
      <cdr:x>0.58868</cdr:x>
      <cdr:y>0.22034</cdr:y>
    </cdr:from>
    <cdr:to>
      <cdr:x>0.73394</cdr:x>
      <cdr:y>0.33562</cdr:y>
    </cdr:to>
    <cdr:sp macro="" textlink="">
      <cdr:nvSpPr>
        <cdr:cNvPr id="3073" name="Text Box 1"/>
        <cdr:cNvSpPr txBox="1">
          <a:spLocks xmlns:a="http://schemas.openxmlformats.org/drawingml/2006/main" noChangeArrowheads="1"/>
        </cdr:cNvSpPr>
      </cdr:nvSpPr>
      <cdr:spPr bwMode="auto">
        <a:xfrm xmlns:a="http://schemas.openxmlformats.org/drawingml/2006/main">
          <a:off x="4889458" y="990600"/>
          <a:ext cx="1206542" cy="518281"/>
        </a:xfrm>
        <a:prstGeom xmlns:a="http://schemas.openxmlformats.org/drawingml/2006/main" prst="rect">
          <a:avLst/>
        </a:prstGeom>
        <a:noFill xmlns:a="http://schemas.openxmlformats.org/drawingml/2006/main"/>
        <a:ln xmlns:a="http://schemas.openxmlformats.org/drawingml/2006/main" w="9525">
          <a:solidFill>
            <a:srgbClr xmlns:mc="http://schemas.openxmlformats.org/markup-compatibility/2006" xmlns:a14="http://schemas.microsoft.com/office/drawing/2010/main" val="FF6600" mc:Ignorable="a14" a14:legacySpreadsheetColorIndex="53"/>
          </a:solidFill>
          <a:miter lim="800000"/>
          <a:headEnd/>
          <a:tailEnd/>
        </a:ln>
        <a:extLst xmlns:a="http://schemas.openxmlformats.org/drawingml/2006/main">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Lst>
      </cdr:spPr>
      <cdr:txBody>
        <a:bodyPr xmlns:a="http://schemas.openxmlformats.org/drawingml/2006/main" vertOverflow="clip" wrap="square" lIns="36576" tIns="32004" rIns="0" bIns="0" anchor="t" upright="1"/>
        <a:lstStyle xmlns:a="http://schemas.openxmlformats.org/drawingml/2006/main"/>
        <a:p xmlns:a="http://schemas.openxmlformats.org/drawingml/2006/main">
          <a:pPr algn="l" rtl="0">
            <a:defRPr sz="1000"/>
          </a:pPr>
          <a:r>
            <a:rPr lang="en-US" sz="1400" b="0" i="0" u="none" strike="noStrike" baseline="0" dirty="0">
              <a:solidFill>
                <a:srgbClr val="FF6600"/>
              </a:solidFill>
              <a:latin typeface="Arial"/>
              <a:cs typeface="Arial"/>
            </a:rPr>
            <a:t>2% Bandwidth</a:t>
          </a:r>
        </a:p>
        <a:p xmlns:a="http://schemas.openxmlformats.org/drawingml/2006/main">
          <a:pPr algn="l" rtl="0">
            <a:defRPr sz="1000"/>
          </a:pPr>
          <a:r>
            <a:rPr lang="en-US" sz="1400" b="0" i="0" u="none" strike="noStrike" baseline="0" dirty="0">
              <a:solidFill>
                <a:srgbClr val="FF6600"/>
              </a:solidFill>
              <a:latin typeface="Arial"/>
              <a:cs typeface="Arial"/>
            </a:rPr>
            <a:t>without SSD</a:t>
          </a:r>
        </a:p>
      </cdr:txBody>
    </cdr:sp>
  </cdr:relSizeAnchor>
  <cdr:relSizeAnchor xmlns:cdr="http://schemas.openxmlformats.org/drawingml/2006/chartDrawing">
    <cdr:from>
      <cdr:x>0.14679</cdr:x>
      <cdr:y>0.62712</cdr:y>
    </cdr:from>
    <cdr:to>
      <cdr:x>0.30558</cdr:x>
      <cdr:y>0.77966</cdr:y>
    </cdr:to>
    <cdr:sp macro="" textlink="">
      <cdr:nvSpPr>
        <cdr:cNvPr id="3075" name="Text Box 3"/>
        <cdr:cNvSpPr txBox="1">
          <a:spLocks xmlns:a="http://schemas.openxmlformats.org/drawingml/2006/main" noChangeArrowheads="1"/>
        </cdr:cNvSpPr>
      </cdr:nvSpPr>
      <cdr:spPr bwMode="auto">
        <a:xfrm xmlns:a="http://schemas.openxmlformats.org/drawingml/2006/main">
          <a:off x="1219200" y="2819400"/>
          <a:ext cx="1318878" cy="685800"/>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cdr:spPr>
      <cdr:txBody>
        <a:bodyPr xmlns:a="http://schemas.openxmlformats.org/drawingml/2006/main" vertOverflow="clip" wrap="square" lIns="45720" tIns="36576" rIns="0" bIns="0" anchor="t" upright="1"/>
        <a:lstStyle xmlns:a="http://schemas.openxmlformats.org/drawingml/2006/main"/>
        <a:p xmlns:a="http://schemas.openxmlformats.org/drawingml/2006/main">
          <a:pPr algn="l" rtl="0">
            <a:defRPr sz="1000"/>
          </a:pPr>
          <a:r>
            <a:rPr lang="en-US" sz="1800" b="0" i="0" u="none" strike="noStrike" baseline="0" dirty="0">
              <a:solidFill>
                <a:srgbClr val="000000"/>
              </a:solidFill>
              <a:latin typeface="Arial"/>
              <a:cs typeface="Arial"/>
            </a:rPr>
            <a:t>5120 Beamlets</a:t>
          </a:r>
        </a:p>
      </cdr:txBody>
    </cdr:sp>
  </cdr:relSizeAnchor>
  <cdr:relSizeAnchor xmlns:cdr="http://schemas.openxmlformats.org/drawingml/2006/chartDrawing">
    <cdr:from>
      <cdr:x>0.76605</cdr:x>
      <cdr:y>0.23729</cdr:y>
    </cdr:from>
    <cdr:to>
      <cdr:x>0.90826</cdr:x>
      <cdr:y>0.35593</cdr:y>
    </cdr:to>
    <cdr:sp macro="" textlink="">
      <cdr:nvSpPr>
        <cdr:cNvPr id="3077" name="Text Box 5"/>
        <cdr:cNvSpPr txBox="1">
          <a:spLocks xmlns:a="http://schemas.openxmlformats.org/drawingml/2006/main" noChangeArrowheads="1"/>
        </cdr:cNvSpPr>
      </cdr:nvSpPr>
      <cdr:spPr bwMode="auto">
        <a:xfrm xmlns:a="http://schemas.openxmlformats.org/drawingml/2006/main">
          <a:off x="6362658" y="1066800"/>
          <a:ext cx="1181142" cy="533400"/>
        </a:xfrm>
        <a:prstGeom xmlns:a="http://schemas.openxmlformats.org/drawingml/2006/main" prst="rect">
          <a:avLst/>
        </a:prstGeom>
        <a:noFill xmlns:a="http://schemas.openxmlformats.org/drawingml/2006/main"/>
        <a:ln xmlns:a="http://schemas.openxmlformats.org/drawingml/2006/main" w="9525">
          <a:solidFill>
            <a:srgbClr xmlns:mc="http://schemas.openxmlformats.org/markup-compatibility/2006" xmlns:a14="http://schemas.microsoft.com/office/drawing/2010/main" val="003366" mc:Ignorable="a14" a14:legacySpreadsheetColorIndex="56"/>
          </a:solidFill>
          <a:miter lim="800000"/>
          <a:headEnd/>
          <a:tailEnd/>
        </a:ln>
        <a:extLst xmlns:a="http://schemas.openxmlformats.org/drawingml/2006/main">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Lst>
      </cdr:spPr>
      <cdr:txBody>
        <a:bodyPr xmlns:a="http://schemas.openxmlformats.org/drawingml/2006/main" vertOverflow="clip" wrap="square" lIns="36576" tIns="32004" rIns="0" bIns="0" anchor="t" upright="1"/>
        <a:lstStyle xmlns:a="http://schemas.openxmlformats.org/drawingml/2006/main"/>
        <a:p xmlns:a="http://schemas.openxmlformats.org/drawingml/2006/main">
          <a:pPr algn="l" rtl="0">
            <a:defRPr sz="1000"/>
          </a:pPr>
          <a:r>
            <a:rPr lang="en-US" sz="1400" b="0" i="0" u="none" strike="noStrike" baseline="0" dirty="0">
              <a:solidFill>
                <a:srgbClr val="000080"/>
              </a:solidFill>
              <a:latin typeface="Arial"/>
              <a:cs typeface="Arial"/>
            </a:rPr>
            <a:t>2% Bandwidth</a:t>
          </a:r>
        </a:p>
        <a:p xmlns:a="http://schemas.openxmlformats.org/drawingml/2006/main">
          <a:pPr algn="l" rtl="0">
            <a:defRPr sz="1000"/>
          </a:pPr>
          <a:r>
            <a:rPr lang="en-US" sz="1400" b="0" i="0" u="none" strike="noStrike" baseline="0" dirty="0">
              <a:solidFill>
                <a:srgbClr val="000080"/>
              </a:solidFill>
              <a:latin typeface="Arial"/>
              <a:cs typeface="Arial"/>
            </a:rPr>
            <a:t>with 2D SSD</a:t>
          </a:r>
        </a:p>
      </cdr:txBody>
    </cdr:sp>
  </cdr:relSizeAnchor>
  <cdr:relSizeAnchor xmlns:cdr="http://schemas.openxmlformats.org/drawingml/2006/chartDrawing">
    <cdr:from>
      <cdr:x>0.20183</cdr:x>
      <cdr:y>0.38983</cdr:y>
    </cdr:from>
    <cdr:to>
      <cdr:x>0.3578</cdr:x>
      <cdr:y>0.50847</cdr:y>
    </cdr:to>
    <cdr:sp macro="" textlink="">
      <cdr:nvSpPr>
        <cdr:cNvPr id="3078" name="Text Box 6"/>
        <cdr:cNvSpPr txBox="1">
          <a:spLocks xmlns:a="http://schemas.openxmlformats.org/drawingml/2006/main" noChangeArrowheads="1"/>
        </cdr:cNvSpPr>
      </cdr:nvSpPr>
      <cdr:spPr bwMode="auto">
        <a:xfrm xmlns:a="http://schemas.openxmlformats.org/drawingml/2006/main">
          <a:off x="1676400" y="1752600"/>
          <a:ext cx="1295400" cy="533400"/>
        </a:xfrm>
        <a:prstGeom xmlns:a="http://schemas.openxmlformats.org/drawingml/2006/main" prst="rect">
          <a:avLst/>
        </a:prstGeom>
        <a:noFill xmlns:a="http://schemas.openxmlformats.org/drawingml/2006/main"/>
        <a:ln xmlns:a="http://schemas.openxmlformats.org/drawingml/2006/main" w="9525">
          <a:solidFill>
            <a:srgbClr xmlns:mc="http://schemas.openxmlformats.org/markup-compatibility/2006" xmlns:a14="http://schemas.microsoft.com/office/drawing/2010/main" val="FF0000" mc:Ignorable="a14" a14:legacySpreadsheetColorIndex="10"/>
          </a:solidFill>
          <a:miter lim="800000"/>
          <a:headEnd/>
          <a:tailEnd/>
        </a:ln>
        <a:extLst xmlns:a="http://schemas.openxmlformats.org/drawingml/2006/main">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Lst>
      </cdr:spPr>
      <cdr:txBody>
        <a:bodyPr xmlns:a="http://schemas.openxmlformats.org/drawingml/2006/main" vertOverflow="clip" wrap="square" lIns="36576" tIns="32004" rIns="0" bIns="0" anchor="t" upright="1"/>
        <a:lstStyle xmlns:a="http://schemas.openxmlformats.org/drawingml/2006/main"/>
        <a:p xmlns:a="http://schemas.openxmlformats.org/drawingml/2006/main">
          <a:pPr algn="l" rtl="0">
            <a:defRPr sz="1000"/>
          </a:pPr>
          <a:r>
            <a:rPr lang="en-US" sz="1400" b="0" i="0" u="none" strike="noStrike" baseline="0" dirty="0">
              <a:solidFill>
                <a:srgbClr val="FF0000"/>
              </a:solidFill>
              <a:latin typeface="Arial"/>
              <a:cs typeface="Arial"/>
            </a:rPr>
            <a:t>10% Bandwidth</a:t>
          </a:r>
        </a:p>
        <a:p xmlns:a="http://schemas.openxmlformats.org/drawingml/2006/main">
          <a:pPr algn="l" rtl="0">
            <a:defRPr sz="1000"/>
          </a:pPr>
          <a:r>
            <a:rPr lang="en-US" sz="1400" b="0" i="0" u="none" strike="noStrike" baseline="0" dirty="0">
              <a:solidFill>
                <a:srgbClr val="FF0000"/>
              </a:solidFill>
              <a:latin typeface="Arial"/>
              <a:cs typeface="Arial"/>
            </a:rPr>
            <a:t>with 2D SSD</a:t>
          </a:r>
        </a:p>
      </cdr:txBody>
    </cdr:sp>
  </cdr:relSizeAnchor>
  <cdr:relSizeAnchor xmlns:cdr="http://schemas.openxmlformats.org/drawingml/2006/chartDrawing">
    <cdr:from>
      <cdr:x>0.66972</cdr:x>
      <cdr:y>0.33898</cdr:y>
    </cdr:from>
    <cdr:to>
      <cdr:x>0.68929</cdr:x>
      <cdr:y>0.45095</cdr:y>
    </cdr:to>
    <cdr:sp macro="" textlink="">
      <cdr:nvSpPr>
        <cdr:cNvPr id="3079" name="Line 7"/>
        <cdr:cNvSpPr>
          <a:spLocks xmlns:a="http://schemas.openxmlformats.org/drawingml/2006/main" noChangeShapeType="1"/>
        </cdr:cNvSpPr>
      </cdr:nvSpPr>
      <cdr:spPr bwMode="auto">
        <a:xfrm xmlns:a="http://schemas.openxmlformats.org/drawingml/2006/main">
          <a:off x="5562600" y="1524000"/>
          <a:ext cx="162544" cy="503395"/>
        </a:xfrm>
        <a:prstGeom xmlns:a="http://schemas.openxmlformats.org/drawingml/2006/main" prst="line">
          <a:avLst/>
        </a:prstGeom>
        <a:noFill xmlns:a="http://schemas.openxmlformats.org/drawingml/2006/main"/>
        <a:ln xmlns:a="http://schemas.openxmlformats.org/drawingml/2006/main" w="9525">
          <a:solidFill>
            <a:srgbClr xmlns:mc="http://schemas.openxmlformats.org/markup-compatibility/2006" xmlns:a14="http://schemas.microsoft.com/office/drawing/2010/main" val="000000" mc:Ignorable="a14" a14:legacySpreadsheetColorIndex="64"/>
          </a:solidFill>
          <a:round/>
          <a:headEnd/>
          <a:tailEnd type="triangle" w="med" len="med"/>
        </a:ln>
        <a:extLst xmlns:a="http://schemas.openxmlformats.org/drawingml/2006/main">
          <a:ext uri="{909E8E84-426E-40DD-AFC4-6F175D3DCCD1}">
            <a14:hiddenFill xmlns:a14="http://schemas.microsoft.com/office/drawing/2010/main">
              <a:noFill/>
            </a14:hiddenFill>
          </a:ext>
        </a:extLst>
      </cdr:spPr>
    </cdr:sp>
  </cdr:relSizeAnchor>
  <cdr:relSizeAnchor xmlns:cdr="http://schemas.openxmlformats.org/drawingml/2006/chartDrawing">
    <cdr:from>
      <cdr:x>0.75229</cdr:x>
      <cdr:y>0.35593</cdr:y>
    </cdr:from>
    <cdr:to>
      <cdr:x>0.7788</cdr:x>
      <cdr:y>0.53359</cdr:y>
    </cdr:to>
    <cdr:sp macro="" textlink="">
      <cdr:nvSpPr>
        <cdr:cNvPr id="3080" name="Line 8"/>
        <cdr:cNvSpPr>
          <a:spLocks xmlns:a="http://schemas.openxmlformats.org/drawingml/2006/main" noChangeShapeType="1"/>
        </cdr:cNvSpPr>
      </cdr:nvSpPr>
      <cdr:spPr bwMode="auto">
        <a:xfrm xmlns:a="http://schemas.openxmlformats.org/drawingml/2006/main" flipH="1">
          <a:off x="6248400" y="1600200"/>
          <a:ext cx="220187" cy="798724"/>
        </a:xfrm>
        <a:prstGeom xmlns:a="http://schemas.openxmlformats.org/drawingml/2006/main" prst="line">
          <a:avLst/>
        </a:prstGeom>
        <a:noFill xmlns:a="http://schemas.openxmlformats.org/drawingml/2006/main"/>
        <a:ln xmlns:a="http://schemas.openxmlformats.org/drawingml/2006/main" w="9525">
          <a:solidFill>
            <a:srgbClr xmlns:mc="http://schemas.openxmlformats.org/markup-compatibility/2006" xmlns:a14="http://schemas.microsoft.com/office/drawing/2010/main" val="000000" mc:Ignorable="a14" a14:legacySpreadsheetColorIndex="64"/>
          </a:solidFill>
          <a:round/>
          <a:headEnd/>
          <a:tailEnd type="triangle" w="med" len="med"/>
        </a:ln>
        <a:extLst xmlns:a="http://schemas.openxmlformats.org/drawingml/2006/main">
          <a:ext uri="{909E8E84-426E-40DD-AFC4-6F175D3DCCD1}">
            <a14:hiddenFill xmlns:a14="http://schemas.microsoft.com/office/drawing/2010/main">
              <a:noFill/>
            </a14:hiddenFill>
          </a:ext>
        </a:extLst>
      </cdr:spPr>
    </cdr:sp>
  </cdr:relSizeAnchor>
  <cdr:relSizeAnchor xmlns:cdr="http://schemas.openxmlformats.org/drawingml/2006/chartDrawing">
    <cdr:from>
      <cdr:x>0.3583</cdr:x>
      <cdr:y>0.38927</cdr:y>
    </cdr:from>
    <cdr:to>
      <cdr:x>0.47151</cdr:x>
      <cdr:y>0.44759</cdr:y>
    </cdr:to>
    <cdr:sp macro="" textlink="">
      <cdr:nvSpPr>
        <cdr:cNvPr id="3081" name="Line 9"/>
        <cdr:cNvSpPr>
          <a:spLocks xmlns:a="http://schemas.openxmlformats.org/drawingml/2006/main" noChangeShapeType="1"/>
        </cdr:cNvSpPr>
      </cdr:nvSpPr>
      <cdr:spPr bwMode="auto">
        <a:xfrm xmlns:a="http://schemas.openxmlformats.org/drawingml/2006/main" flipV="1">
          <a:off x="3747062" y="2365018"/>
          <a:ext cx="1182907" cy="353851"/>
        </a:xfrm>
        <a:prstGeom xmlns:a="http://schemas.openxmlformats.org/drawingml/2006/main" prst="line">
          <a:avLst/>
        </a:prstGeom>
        <a:noFill xmlns:a="http://schemas.openxmlformats.org/drawingml/2006/main"/>
        <a:ln xmlns:a="http://schemas.openxmlformats.org/drawingml/2006/main" w="9525">
          <a:solidFill>
            <a:srgbClr xmlns:mc="http://schemas.openxmlformats.org/markup-compatibility/2006" xmlns:a14="http://schemas.microsoft.com/office/drawing/2010/main" val="000000" mc:Ignorable="a14" a14:legacySpreadsheetColorIndex="64"/>
          </a:solidFill>
          <a:round/>
          <a:headEnd/>
          <a:tailEnd type="triangle" w="med" len="med"/>
        </a:ln>
        <a:extLst xmlns:a="http://schemas.openxmlformats.org/drawingml/2006/main">
          <a:ext uri="{909E8E84-426E-40DD-AFC4-6F175D3DCCD1}">
            <a14:hiddenFill xmlns:a14="http://schemas.microsoft.com/office/drawing/2010/main">
              <a:noFill/>
            </a14:hiddenFill>
          </a:ext>
        </a:extLst>
      </cdr:spPr>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atin typeface="Arial" charset="0"/>
                <a:ea typeface="+mn-ea"/>
                <a:cs typeface="Arial" charset="0"/>
              </a:defRPr>
            </a:lvl1pPr>
          </a:lstStyle>
          <a:p>
            <a:pPr>
              <a:defRPr/>
            </a:pPr>
            <a:endParaRPr lang="en-US" dirty="0"/>
          </a:p>
        </p:txBody>
      </p:sp>
      <p:sp>
        <p:nvSpPr>
          <p:cNvPr id="307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Arial" charset="0"/>
              </a:defRPr>
            </a:lvl1pPr>
          </a:lstStyle>
          <a:p>
            <a:pPr>
              <a:defRPr/>
            </a:pPr>
            <a:fld id="{C9D3ABE8-BAC5-493D-9DC8-2C3228FD2B71}" type="datetimeFigureOut">
              <a:rPr lang="en-US"/>
              <a:pPr>
                <a:defRPr/>
              </a:pPr>
              <a:t>3/14/2016</a:t>
            </a:fld>
            <a:endParaRPr lang="en-US" dirty="0"/>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atin typeface="Arial" charset="0"/>
                <a:ea typeface="+mn-ea"/>
                <a:cs typeface="Arial" charset="0"/>
              </a:defRPr>
            </a:lvl1pPr>
          </a:lstStyle>
          <a:p>
            <a:pPr>
              <a:defRPr/>
            </a:pPr>
            <a:endParaRPr lang="en-US" dirty="0"/>
          </a:p>
        </p:txBody>
      </p:sp>
      <p:sp>
        <p:nvSpPr>
          <p:cNvPr id="307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smtClean="0"/>
            </a:lvl1pPr>
          </a:lstStyle>
          <a:p>
            <a:pPr>
              <a:defRPr/>
            </a:pPr>
            <a:fld id="{0E539211-50D1-42EA-9EA5-23F28E6E0788}" type="slidenum">
              <a:rPr lang="en-US"/>
              <a:pPr>
                <a:defRPr/>
              </a:pPr>
              <a:t>‹#›</a:t>
            </a:fld>
            <a:endParaRPr lang="en-US" dirty="0"/>
          </a:p>
        </p:txBody>
      </p:sp>
    </p:spTree>
    <p:extLst>
      <p:ext uri="{BB962C8B-B14F-4D97-AF65-F5344CB8AC3E}">
        <p14:creationId xmlns:p14="http://schemas.microsoft.com/office/powerpoint/2010/main" val="71622981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a:ln/>
        </p:spPr>
      </p:sp>
      <p:sp>
        <p:nvSpPr>
          <p:cNvPr id="81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ea typeface="ＭＳ Ｐゴシック" panose="020B0600070205080204" pitchFamily="34" charset="-128"/>
              </a:rPr>
              <a:t>David we can use the intrinsic gain bandwidth of the lasers too (taking into account gain sat of course)</a:t>
            </a:r>
          </a:p>
          <a:p>
            <a:r>
              <a:rPr lang="en-US" dirty="0" smtClean="0">
                <a:ea typeface="ＭＳ Ｐゴシック" panose="020B0600070205080204" pitchFamily="34" charset="-128"/>
              </a:rPr>
              <a:t>Refer to our Comments in plasma paper of years ago</a:t>
            </a:r>
          </a:p>
        </p:txBody>
      </p:sp>
      <p:sp>
        <p:nvSpPr>
          <p:cNvPr id="8196"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lgn="r">
              <a:spcBef>
                <a:spcPct val="0"/>
              </a:spcBef>
            </a:pPr>
            <a:fld id="{CBEE23C0-F531-44A3-A01E-3B54E0D13191}" type="slidenum">
              <a:rPr lang="en-US">
                <a:latin typeface="Arial" panose="020B0604020202020204" pitchFamily="34" charset="0"/>
                <a:cs typeface="Arial" panose="020B0604020202020204" pitchFamily="34" charset="0"/>
              </a:rPr>
              <a:pPr algn="r">
                <a:spcBef>
                  <a:spcPct val="0"/>
                </a:spcBef>
              </a:pPr>
              <a:t>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88433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a:ln/>
        </p:spPr>
      </p:sp>
      <p:sp>
        <p:nvSpPr>
          <p:cNvPr id="102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ea typeface="ＭＳ Ｐゴシック" panose="020B0600070205080204" pitchFamily="34" charset="-128"/>
              </a:rPr>
              <a:t>David make not that the beams do not rely on any coherent tricks to reach the required intensity on target several times diffraction limit is good enough! yes</a:t>
            </a:r>
          </a:p>
        </p:txBody>
      </p:sp>
      <p:sp>
        <p:nvSpPr>
          <p:cNvPr id="10244"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lgn="r">
              <a:spcBef>
                <a:spcPct val="0"/>
              </a:spcBef>
            </a:pPr>
            <a:fld id="{A9396087-95CD-4901-94C0-0A10BB2A73B3}" type="slidenum">
              <a:rPr lang="en-US">
                <a:latin typeface="Arial" panose="020B0604020202020204" pitchFamily="34" charset="0"/>
                <a:cs typeface="Arial" panose="020B0604020202020204" pitchFamily="34" charset="0"/>
              </a:rPr>
              <a:pPr algn="r">
                <a:spcBef>
                  <a:spcPct val="0"/>
                </a:spcBef>
              </a:pPr>
              <a:t>9</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54227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a:ln/>
        </p:spPr>
      </p:sp>
      <p:sp>
        <p:nvSpPr>
          <p:cNvPr id="2969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ea typeface="ＭＳ Ｐゴシック" panose="020B0600070205080204" pitchFamily="34" charset="-128"/>
              </a:rPr>
              <a:t>Need to add something about CBET</a:t>
            </a:r>
          </a:p>
        </p:txBody>
      </p:sp>
      <p:sp>
        <p:nvSpPr>
          <p:cNvPr id="2969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2337671-5B9C-43C7-90E1-A8110BE4BE54}" type="slidenum">
              <a:rPr lang="en-US" altLang="en-US" sz="1200"/>
              <a:pPr/>
              <a:t>22</a:t>
            </a:fld>
            <a:endParaRPr lang="en-US" altLang="en-US" sz="1200" dirty="0"/>
          </a:p>
        </p:txBody>
      </p:sp>
    </p:spTree>
    <p:extLst>
      <p:ext uri="{BB962C8B-B14F-4D97-AF65-F5344CB8AC3E}">
        <p14:creationId xmlns:p14="http://schemas.microsoft.com/office/powerpoint/2010/main" val="19042967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a:ln/>
        </p:spPr>
      </p:sp>
      <p:sp>
        <p:nvSpPr>
          <p:cNvPr id="2765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ea typeface="ＭＳ Ｐゴシック" panose="020B0600070205080204" pitchFamily="34" charset="-128"/>
              </a:rPr>
              <a:t>Make comment that we build upon DOD , small aperture allows more ready cooling and  variety of amplifier architectures and higher efficiency </a:t>
            </a:r>
          </a:p>
        </p:txBody>
      </p:sp>
      <p:sp>
        <p:nvSpPr>
          <p:cNvPr id="2765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BD10E3F1-80DE-434A-AD9C-391A183D3D6D}" type="slidenum">
              <a:rPr lang="en-US" altLang="en-US" sz="1200"/>
              <a:pPr/>
              <a:t>25</a:t>
            </a:fld>
            <a:endParaRPr lang="en-US" altLang="en-US" sz="1200" dirty="0"/>
          </a:p>
        </p:txBody>
      </p:sp>
    </p:spTree>
    <p:extLst>
      <p:ext uri="{BB962C8B-B14F-4D97-AF65-F5344CB8AC3E}">
        <p14:creationId xmlns:p14="http://schemas.microsoft.com/office/powerpoint/2010/main" val="27237366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Slide Image Placeholder 1"/>
          <p:cNvSpPr>
            <a:spLocks noGrp="1" noRot="1" noChangeAspect="1" noTextEdit="1"/>
          </p:cNvSpPr>
          <p:nvPr>
            <p:ph type="sldImg"/>
          </p:nvPr>
        </p:nvSpPr>
        <p:spPr>
          <a:ln/>
        </p:spPr>
      </p:sp>
      <p:sp>
        <p:nvSpPr>
          <p:cNvPr id="1331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eaLnBrk="1" hangingPunct="1">
              <a:spcBef>
                <a:spcPct val="0"/>
              </a:spcBef>
            </a:pPr>
            <a:endParaRPr lang="en-US" altLang="en-US" dirty="0" smtClean="0">
              <a:ea typeface="ＭＳ Ｐゴシック" panose="020B0600070205080204" pitchFamily="34" charset="-128"/>
            </a:endParaRPr>
          </a:p>
        </p:txBody>
      </p:sp>
      <p:sp>
        <p:nvSpPr>
          <p:cNvPr id="13315"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F93F9A57-EE6D-4D57-8B75-37BCB8E8D726}" type="slidenum">
              <a:rPr lang="en-US" altLang="en-US" sz="1200">
                <a:latin typeface="Calibri" panose="020F0502020204030204" pitchFamily="34" charset="0"/>
              </a:rPr>
              <a:pPr algn="r" eaLnBrk="1" hangingPunct="1"/>
              <a:t>26</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13998246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a:ln/>
        </p:spPr>
      </p:sp>
      <p:sp>
        <p:nvSpPr>
          <p:cNvPr id="2867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ea typeface="ＭＳ Ｐゴシック" panose="020B0600070205080204" pitchFamily="34" charset="-128"/>
              </a:rPr>
              <a:t>CBET also reduced by “zooming the beams” different focusing at different times</a:t>
            </a:r>
          </a:p>
        </p:txBody>
      </p:sp>
      <p:sp>
        <p:nvSpPr>
          <p:cNvPr id="2867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771929D-DDF9-4A00-811F-75CF3402CD19}" type="slidenum">
              <a:rPr lang="en-US" altLang="en-US" sz="1200"/>
              <a:pPr/>
              <a:t>27</a:t>
            </a:fld>
            <a:endParaRPr lang="en-US" altLang="en-US" sz="1200" dirty="0"/>
          </a:p>
        </p:txBody>
      </p:sp>
    </p:spTree>
    <p:extLst>
      <p:ext uri="{BB962C8B-B14F-4D97-AF65-F5344CB8AC3E}">
        <p14:creationId xmlns:p14="http://schemas.microsoft.com/office/powerpoint/2010/main" val="26963833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a:ln/>
        </p:spPr>
      </p:sp>
      <p:sp>
        <p:nvSpPr>
          <p:cNvPr id="1536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eaLnBrk="1" hangingPunct="1">
              <a:spcBef>
                <a:spcPct val="0"/>
              </a:spcBef>
            </a:pPr>
            <a:endParaRPr lang="en-US" altLang="en-US" dirty="0" smtClean="0">
              <a:ea typeface="ＭＳ Ｐゴシック" panose="020B0600070205080204" pitchFamily="34" charset="-128"/>
            </a:endParaRPr>
          </a:p>
        </p:txBody>
      </p:sp>
      <p:sp>
        <p:nvSpPr>
          <p:cNvPr id="15363"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49BCA6F9-FFC7-4E39-9E83-4FF772BAEBFE}" type="slidenum">
              <a:rPr lang="en-US" altLang="en-US" sz="1200">
                <a:latin typeface="Calibri" panose="020F0502020204030204" pitchFamily="34" charset="0"/>
              </a:rPr>
              <a:pPr algn="r" eaLnBrk="1" hangingPunct="1"/>
              <a:t>28</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20025554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eaLnBrk="1" hangingPunct="1">
              <a:spcBef>
                <a:spcPct val="0"/>
              </a:spcBef>
            </a:pPr>
            <a:r>
              <a:rPr lang="en-US" altLang="en-US" dirty="0" smtClean="0">
                <a:ea typeface="ＭＳ Ｐゴシック" panose="020B0600070205080204" pitchFamily="34" charset="-128"/>
              </a:rPr>
              <a:t>Make comment that small aperture enables broader range of materials because no need to grow large boules or melts</a:t>
            </a:r>
          </a:p>
        </p:txBody>
      </p:sp>
      <p:sp>
        <p:nvSpPr>
          <p:cNvPr id="17411"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44A36093-6AE1-4BF9-96C6-0BA41AB5BF77}" type="slidenum">
              <a:rPr lang="en-US" altLang="en-US" sz="1200">
                <a:latin typeface="Calibri" panose="020F0502020204030204" pitchFamily="34" charset="0"/>
              </a:rPr>
              <a:pPr algn="r" eaLnBrk="1" hangingPunct="1"/>
              <a:t>29</a:t>
            </a:fld>
            <a:endParaRPr lang="en-US" altLang="en-US" sz="1200" dirty="0">
              <a:latin typeface="Calibri" panose="020F0502020204030204" pitchFamily="34" charset="0"/>
            </a:endParaRPr>
          </a:p>
        </p:txBody>
      </p:sp>
    </p:spTree>
    <p:extLst>
      <p:ext uri="{BB962C8B-B14F-4D97-AF65-F5344CB8AC3E}">
        <p14:creationId xmlns:p14="http://schemas.microsoft.com/office/powerpoint/2010/main" val="32121120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ea typeface="ＭＳ Ｐゴシック" panose="020B0600070205080204" pitchFamily="34" charset="-128"/>
              </a:rPr>
              <a:t>Add Sandia for me  (both logos and SNL)</a:t>
            </a:r>
          </a:p>
        </p:txBody>
      </p:sp>
      <p:sp>
        <p:nvSpPr>
          <p:cNvPr id="5124"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lgn="r">
              <a:spcBef>
                <a:spcPct val="0"/>
              </a:spcBef>
            </a:pPr>
            <a:fld id="{2A41F341-2CBE-4111-BC5E-73D2E62DAAED}" type="slidenum">
              <a:rPr lang="en-US">
                <a:latin typeface="Arial" panose="020B0604020202020204" pitchFamily="34" charset="0"/>
                <a:cs typeface="Arial" panose="020B0604020202020204" pitchFamily="34" charset="0"/>
              </a:rPr>
              <a:pPr algn="r">
                <a:spcBef>
                  <a:spcPct val="0"/>
                </a:spcBef>
              </a:pPr>
              <a:t>33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124453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781541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64591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726942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34766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636521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2793641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8874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4272658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750508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08889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952869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15893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9"/>
          <p:cNvSpPr>
            <a:spLocks noChangeArrowheads="1"/>
          </p:cNvSpPr>
          <p:nvPr/>
        </p:nvSpPr>
        <p:spPr bwMode="auto">
          <a:xfrm>
            <a:off x="4675188" y="3814763"/>
            <a:ext cx="6429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dirty="0"/>
          </a:p>
        </p:txBody>
      </p:sp>
      <p:sp>
        <p:nvSpPr>
          <p:cNvPr id="1027" name="Rectangle 11"/>
          <p:cNvSpPr>
            <a:spLocks noChangeArrowheads="1"/>
          </p:cNvSpPr>
          <p:nvPr userDrawn="1"/>
        </p:nvSpPr>
        <p:spPr bwMode="auto">
          <a:xfrm>
            <a:off x="4827588" y="3967163"/>
            <a:ext cx="6429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dirty="0"/>
          </a:p>
        </p:txBody>
      </p:sp>
      <p:sp>
        <p:nvSpPr>
          <p:cNvPr id="1028" name="Rectangle 13"/>
          <p:cNvSpPr>
            <a:spLocks noChangeArrowheads="1"/>
          </p:cNvSpPr>
          <p:nvPr/>
        </p:nvSpPr>
        <p:spPr bwMode="auto">
          <a:xfrm>
            <a:off x="4827588" y="3967163"/>
            <a:ext cx="6429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dirty="0"/>
          </a:p>
        </p:txBody>
      </p:sp>
      <p:pic>
        <p:nvPicPr>
          <p:cNvPr id="1029" name="Picture 14" descr="small logo"/>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553200" y="6334125"/>
            <a:ext cx="12954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Rectangle 15"/>
          <p:cNvSpPr>
            <a:spLocks noChangeArrowheads="1"/>
          </p:cNvSpPr>
          <p:nvPr/>
        </p:nvSpPr>
        <p:spPr bwMode="auto">
          <a:xfrm>
            <a:off x="4979988" y="4119563"/>
            <a:ext cx="6429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dirty="0"/>
          </a:p>
        </p:txBody>
      </p:sp>
      <p:sp>
        <p:nvSpPr>
          <p:cNvPr id="1031" name="Rectangle 17"/>
          <p:cNvSpPr>
            <a:spLocks noChangeArrowheads="1"/>
          </p:cNvSpPr>
          <p:nvPr/>
        </p:nvSpPr>
        <p:spPr bwMode="auto">
          <a:xfrm>
            <a:off x="5437188" y="4348163"/>
            <a:ext cx="6429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dirty="0"/>
          </a:p>
        </p:txBody>
      </p:sp>
      <p:sp>
        <p:nvSpPr>
          <p:cNvPr id="1032" name="Text Box 11"/>
          <p:cNvSpPr txBox="1">
            <a:spLocks noChangeArrowheads="1"/>
          </p:cNvSpPr>
          <p:nvPr userDrawn="1"/>
        </p:nvSpPr>
        <p:spPr bwMode="auto">
          <a:xfrm>
            <a:off x="685800" y="6400800"/>
            <a:ext cx="2514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sz="1400" dirty="0" smtClean="0"/>
              <a:t>March</a:t>
            </a:r>
            <a:r>
              <a:rPr lang="en-US" sz="1400" baseline="0" dirty="0" smtClean="0"/>
              <a:t> 2016</a:t>
            </a:r>
            <a:endParaRPr lang="en-US" sz="14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p:txStyles>
    <p:titleStyle>
      <a:lvl1pPr algn="ctr" rtl="0" eaLnBrk="0" fontAlgn="base" hangingPunct="0">
        <a:spcBef>
          <a:spcPct val="0"/>
        </a:spcBef>
        <a:spcAft>
          <a:spcPct val="0"/>
        </a:spcAft>
        <a:defRPr sz="4400">
          <a:solidFill>
            <a:schemeClr val="tx2"/>
          </a:solidFill>
          <a:latin typeface="+mj-lt"/>
          <a:ea typeface="ＭＳ Ｐゴシック" charset="0"/>
          <a:cs typeface="+mj-cs"/>
        </a:defRPr>
      </a:lvl1pPr>
      <a:lvl2pPr algn="ctr" rtl="0" eaLnBrk="0" fontAlgn="base" hangingPunct="0">
        <a:spcBef>
          <a:spcPct val="0"/>
        </a:spcBef>
        <a:spcAft>
          <a:spcPct val="0"/>
        </a:spcAft>
        <a:defRPr sz="4400">
          <a:solidFill>
            <a:schemeClr val="tx2"/>
          </a:solidFill>
          <a:latin typeface="Arial" charset="0"/>
          <a:ea typeface="ＭＳ Ｐゴシック" charset="0"/>
          <a:cs typeface="Arial"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Arial"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Arial"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34" charset="-128"/>
          <a:cs typeface="+mn-cs"/>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34" charset="-128"/>
          <a:cs typeface="+mn-cs"/>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34" charset="-128"/>
          <a:cs typeface="+mn-cs"/>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34" charset="-128"/>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5.wmf"/><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3"/>
          <p:cNvSpPr txBox="1">
            <a:spLocks noChangeArrowheads="1"/>
          </p:cNvSpPr>
          <p:nvPr/>
        </p:nvSpPr>
        <p:spPr bwMode="auto">
          <a:xfrm>
            <a:off x="791227" y="832262"/>
            <a:ext cx="70104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sz="3200" dirty="0" smtClean="0"/>
              <a:t>Inertial Fusion with Incoherent Laser Drivers:  StarDriver</a:t>
            </a:r>
            <a:endParaRPr lang="en-US" sz="3200" dirty="0"/>
          </a:p>
        </p:txBody>
      </p:sp>
      <p:sp>
        <p:nvSpPr>
          <p:cNvPr id="3075" name="Text Box 4"/>
          <p:cNvSpPr txBox="1">
            <a:spLocks noChangeArrowheads="1"/>
          </p:cNvSpPr>
          <p:nvPr/>
        </p:nvSpPr>
        <p:spPr bwMode="auto">
          <a:xfrm>
            <a:off x="990600" y="3352800"/>
            <a:ext cx="7010400"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dirty="0"/>
              <a:t>David Eimerl</a:t>
            </a:r>
            <a:r>
              <a:rPr lang="en-US" baseline="30000" dirty="0"/>
              <a:t>1</a:t>
            </a:r>
            <a:r>
              <a:rPr lang="en-US" dirty="0"/>
              <a:t>,Stan Skupsky</a:t>
            </a:r>
            <a:r>
              <a:rPr lang="en-US" baseline="30000" dirty="0"/>
              <a:t>2</a:t>
            </a:r>
            <a:r>
              <a:rPr lang="en-US" dirty="0"/>
              <a:t>, </a:t>
            </a:r>
            <a:r>
              <a:rPr lang="en-US" dirty="0" smtClean="0"/>
              <a:t>Andrew J.Schmitt</a:t>
            </a:r>
            <a:r>
              <a:rPr lang="en-US" baseline="30000" dirty="0" smtClean="0"/>
              <a:t>3</a:t>
            </a:r>
            <a:r>
              <a:rPr lang="en-US" dirty="0" smtClean="0"/>
              <a:t>, Michael Campbell</a:t>
            </a:r>
            <a:r>
              <a:rPr lang="en-US" baseline="30000" dirty="0" smtClean="0"/>
              <a:t>2</a:t>
            </a:r>
            <a:endParaRPr lang="en-US" baseline="30000" dirty="0"/>
          </a:p>
          <a:p>
            <a:pPr algn="ctr" eaLnBrk="1" hangingPunct="1"/>
            <a:endParaRPr lang="en-US" baseline="30000" dirty="0"/>
          </a:p>
          <a:p>
            <a:pPr algn="ctr" eaLnBrk="1" hangingPunct="1"/>
            <a:endParaRPr lang="en-US" dirty="0"/>
          </a:p>
          <a:p>
            <a:pPr algn="ctr" eaLnBrk="1" hangingPunct="1"/>
            <a:endParaRPr lang="en-US" dirty="0"/>
          </a:p>
          <a:p>
            <a:pPr eaLnBrk="1" hangingPunct="1"/>
            <a:r>
              <a:rPr lang="en-US" baseline="30000" dirty="0"/>
              <a:t>1 </a:t>
            </a:r>
            <a:r>
              <a:rPr lang="en-US" dirty="0"/>
              <a:t>EIMEX, Fairfield, CA, USA</a:t>
            </a:r>
          </a:p>
          <a:p>
            <a:pPr eaLnBrk="1" hangingPunct="1"/>
            <a:r>
              <a:rPr lang="en-US" baseline="30000" dirty="0" smtClean="0"/>
              <a:t>2</a:t>
            </a:r>
            <a:r>
              <a:rPr lang="en-US" dirty="0" smtClean="0"/>
              <a:t>Laboratory </a:t>
            </a:r>
            <a:r>
              <a:rPr lang="en-US" dirty="0"/>
              <a:t>for Laser Energetics, Rochester, NY, </a:t>
            </a:r>
            <a:r>
              <a:rPr lang="en-US" dirty="0" smtClean="0"/>
              <a:t>USA</a:t>
            </a:r>
          </a:p>
          <a:p>
            <a:pPr eaLnBrk="1" hangingPunct="1"/>
            <a:r>
              <a:rPr lang="en-US" baseline="30000" smtClean="0"/>
              <a:t>3</a:t>
            </a:r>
            <a:r>
              <a:rPr lang="en-US" smtClean="0"/>
              <a:t>Naval Research </a:t>
            </a:r>
            <a:r>
              <a:rPr lang="en-US" dirty="0" smtClean="0"/>
              <a:t>Laboratory, Washington, DC</a:t>
            </a:r>
            <a:endParaRPr lang="en-US" dirty="0"/>
          </a:p>
        </p:txBody>
      </p:sp>
      <p:sp>
        <p:nvSpPr>
          <p:cNvPr id="3076" name="Text Box 5"/>
          <p:cNvSpPr txBox="1">
            <a:spLocks noChangeArrowheads="1"/>
          </p:cNvSpPr>
          <p:nvPr/>
        </p:nvSpPr>
        <p:spPr bwMode="auto">
          <a:xfrm>
            <a:off x="1902182" y="2206265"/>
            <a:ext cx="478849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dirty="0" smtClean="0"/>
              <a:t>Quantum Physics and Nuclear Engineering,</a:t>
            </a:r>
          </a:p>
          <a:p>
            <a:pPr algn="ctr" eaLnBrk="1" hangingPunct="1"/>
            <a:r>
              <a:rPr lang="en-US" dirty="0" smtClean="0"/>
              <a:t>London, UK, March 14 2016</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5"/>
          <p:cNvSpPr txBox="1">
            <a:spLocks noChangeArrowheads="1"/>
          </p:cNvSpPr>
          <p:nvPr/>
        </p:nvSpPr>
        <p:spPr bwMode="auto">
          <a:xfrm>
            <a:off x="685800" y="679103"/>
            <a:ext cx="7543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sz="2400" dirty="0" smtClean="0"/>
              <a:t>Talk Outline</a:t>
            </a:r>
            <a:endParaRPr lang="en-US" sz="2400" i="1" dirty="0"/>
          </a:p>
        </p:txBody>
      </p:sp>
      <p:sp>
        <p:nvSpPr>
          <p:cNvPr id="6147" name="Line 11"/>
          <p:cNvSpPr>
            <a:spLocks noChangeShapeType="1"/>
          </p:cNvSpPr>
          <p:nvPr/>
        </p:nvSpPr>
        <p:spPr bwMode="auto">
          <a:xfrm>
            <a:off x="685800" y="1447800"/>
            <a:ext cx="792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148" name="Text Box 8"/>
          <p:cNvSpPr txBox="1">
            <a:spLocks noChangeArrowheads="1"/>
          </p:cNvSpPr>
          <p:nvPr/>
        </p:nvSpPr>
        <p:spPr bwMode="auto">
          <a:xfrm>
            <a:off x="685800" y="2057400"/>
            <a:ext cx="8077200"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dirty="0" smtClean="0">
                <a:solidFill>
                  <a:srgbClr val="F52FC1"/>
                </a:solidFill>
              </a:rPr>
              <a:t>Current problems in inertial confinement fusion</a:t>
            </a:r>
          </a:p>
          <a:p>
            <a:pPr eaLnBrk="1" hangingPunct="1">
              <a:spcBef>
                <a:spcPct val="50000"/>
              </a:spcBef>
            </a:pPr>
            <a:endParaRPr lang="en-US" dirty="0" smtClean="0"/>
          </a:p>
          <a:p>
            <a:pPr eaLnBrk="1" hangingPunct="1">
              <a:spcBef>
                <a:spcPct val="50000"/>
              </a:spcBef>
            </a:pPr>
            <a:r>
              <a:rPr lang="en-US" dirty="0" smtClean="0"/>
              <a:t>Incoherence as their solution : StarDriver</a:t>
            </a:r>
          </a:p>
          <a:p>
            <a:pPr eaLnBrk="1" hangingPunct="1">
              <a:spcBef>
                <a:spcPct val="50000"/>
              </a:spcBef>
            </a:pPr>
            <a:endParaRPr lang="en-US" dirty="0" smtClean="0"/>
          </a:p>
          <a:p>
            <a:pPr eaLnBrk="1" hangingPunct="1">
              <a:spcBef>
                <a:spcPct val="50000"/>
              </a:spcBef>
            </a:pPr>
            <a:r>
              <a:rPr lang="en-US" dirty="0" smtClean="0"/>
              <a:t>Spatial coherence and hydrodynamics</a:t>
            </a:r>
          </a:p>
          <a:p>
            <a:pPr eaLnBrk="1" hangingPunct="1">
              <a:spcBef>
                <a:spcPct val="50000"/>
              </a:spcBef>
            </a:pPr>
            <a:endParaRPr lang="en-US" dirty="0" smtClean="0"/>
          </a:p>
          <a:p>
            <a:pPr eaLnBrk="1" hangingPunct="1">
              <a:spcBef>
                <a:spcPct val="50000"/>
              </a:spcBef>
            </a:pPr>
            <a:r>
              <a:rPr lang="en-US" dirty="0" smtClean="0"/>
              <a:t>Bandwidth and laser-plasma instabilities</a:t>
            </a:r>
          </a:p>
          <a:p>
            <a:pPr eaLnBrk="1" hangingPunct="1">
              <a:spcBef>
                <a:spcPct val="50000"/>
              </a:spcBef>
            </a:pPr>
            <a:endParaRPr lang="en-US" dirty="0"/>
          </a:p>
          <a:p>
            <a:pPr eaLnBrk="1" hangingPunct="1">
              <a:spcBef>
                <a:spcPct val="50000"/>
              </a:spcBef>
            </a:pPr>
            <a:r>
              <a:rPr lang="en-US" dirty="0" smtClean="0"/>
              <a:t>Laser Technology</a:t>
            </a:r>
          </a:p>
        </p:txBody>
      </p:sp>
    </p:spTree>
    <p:extLst>
      <p:ext uri="{BB962C8B-B14F-4D97-AF65-F5344CB8AC3E}">
        <p14:creationId xmlns:p14="http://schemas.microsoft.com/office/powerpoint/2010/main" val="34613031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ext Box 5"/>
          <p:cNvSpPr txBox="1">
            <a:spLocks noChangeArrowheads="1"/>
          </p:cNvSpPr>
          <p:nvPr/>
        </p:nvSpPr>
        <p:spPr bwMode="auto">
          <a:xfrm>
            <a:off x="685800" y="457200"/>
            <a:ext cx="8305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altLang="en-US" dirty="0" smtClean="0"/>
              <a:t>Inertial confinement fusion </a:t>
            </a:r>
            <a:r>
              <a:rPr lang="en-US" altLang="en-US" dirty="0" smtClean="0"/>
              <a:t>uses </a:t>
            </a:r>
            <a:r>
              <a:rPr lang="en-US" altLang="en-US" dirty="0" smtClean="0"/>
              <a:t>a large laser (about 1 MegaJoule) to compress a small pellet of DT to </a:t>
            </a:r>
            <a:r>
              <a:rPr lang="en-US" altLang="en-US" dirty="0" smtClean="0"/>
              <a:t>burn.</a:t>
            </a:r>
            <a:endParaRPr lang="en-US" altLang="en-US" i="1" dirty="0"/>
          </a:p>
        </p:txBody>
      </p:sp>
      <p:sp>
        <p:nvSpPr>
          <p:cNvPr id="5122" name="Line 11"/>
          <p:cNvSpPr>
            <a:spLocks noChangeShapeType="1"/>
          </p:cNvSpPr>
          <p:nvPr/>
        </p:nvSpPr>
        <p:spPr bwMode="auto">
          <a:xfrm>
            <a:off x="692150" y="1371600"/>
            <a:ext cx="792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4" name="TextBox 23"/>
          <p:cNvSpPr txBox="1"/>
          <p:nvPr/>
        </p:nvSpPr>
        <p:spPr>
          <a:xfrm>
            <a:off x="5786816" y="1913619"/>
            <a:ext cx="2444750" cy="369332"/>
          </a:xfrm>
          <a:prstGeom prst="rect">
            <a:avLst/>
          </a:prstGeom>
          <a:noFill/>
        </p:spPr>
        <p:txBody>
          <a:bodyPr wrap="square" rtlCol="0">
            <a:spAutoFit/>
          </a:bodyPr>
          <a:lstStyle/>
          <a:p>
            <a:r>
              <a:rPr lang="en-US" dirty="0" smtClean="0"/>
              <a:t>For ignition:    R/r~ 25</a:t>
            </a:r>
            <a:endParaRPr lang="en-US" dirty="0"/>
          </a:p>
        </p:txBody>
      </p:sp>
      <p:sp>
        <p:nvSpPr>
          <p:cNvPr id="54" name="TextBox 53"/>
          <p:cNvSpPr txBox="1"/>
          <p:nvPr/>
        </p:nvSpPr>
        <p:spPr>
          <a:xfrm>
            <a:off x="5786816" y="2382355"/>
            <a:ext cx="2501511" cy="646331"/>
          </a:xfrm>
          <a:prstGeom prst="rect">
            <a:avLst/>
          </a:prstGeom>
          <a:noFill/>
        </p:spPr>
        <p:txBody>
          <a:bodyPr wrap="square" rtlCol="0">
            <a:spAutoFit/>
          </a:bodyPr>
          <a:lstStyle/>
          <a:p>
            <a:r>
              <a:rPr lang="en-US" dirty="0" smtClean="0"/>
              <a:t>For energy gain of 50:    R/r ~ 40</a:t>
            </a:r>
            <a:endParaRPr lang="en-US" dirty="0"/>
          </a:p>
        </p:txBody>
      </p:sp>
      <p:grpSp>
        <p:nvGrpSpPr>
          <p:cNvPr id="31" name="Group 30"/>
          <p:cNvGrpSpPr/>
          <p:nvPr/>
        </p:nvGrpSpPr>
        <p:grpSpPr>
          <a:xfrm>
            <a:off x="1031661" y="1511835"/>
            <a:ext cx="3616539" cy="3898366"/>
            <a:chOff x="1031660" y="1511835"/>
            <a:chExt cx="4632283" cy="4964367"/>
          </a:xfrm>
        </p:grpSpPr>
        <p:sp>
          <p:nvSpPr>
            <p:cNvPr id="7" name="Oval 6"/>
            <p:cNvSpPr/>
            <p:nvPr/>
          </p:nvSpPr>
          <p:spPr>
            <a:xfrm>
              <a:off x="3124200" y="3703668"/>
              <a:ext cx="304800" cy="3048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Donut 25"/>
            <p:cNvSpPr/>
            <p:nvPr/>
          </p:nvSpPr>
          <p:spPr>
            <a:xfrm>
              <a:off x="3124200" y="3703668"/>
              <a:ext cx="304800" cy="304800"/>
            </a:xfrm>
            <a:prstGeom prst="donut">
              <a:avLst>
                <a:gd name="adj" fmla="val 421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Donut 1"/>
            <p:cNvSpPr/>
            <p:nvPr/>
          </p:nvSpPr>
          <p:spPr>
            <a:xfrm>
              <a:off x="1447800" y="2209800"/>
              <a:ext cx="3657600" cy="3276600"/>
            </a:xfrm>
            <a:prstGeom prst="donut">
              <a:avLst>
                <a:gd name="adj" fmla="val 4211"/>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4" name="Straight Arrow Connector 3"/>
            <p:cNvCxnSpPr/>
            <p:nvPr/>
          </p:nvCxnSpPr>
          <p:spPr>
            <a:xfrm flipV="1">
              <a:off x="3276600" y="2362200"/>
              <a:ext cx="0" cy="14859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2" name="TextBox 11"/>
            <p:cNvSpPr txBox="1"/>
            <p:nvPr/>
          </p:nvSpPr>
          <p:spPr>
            <a:xfrm>
              <a:off x="2895600" y="2750586"/>
              <a:ext cx="533399" cy="369332"/>
            </a:xfrm>
            <a:prstGeom prst="rect">
              <a:avLst/>
            </a:prstGeom>
            <a:noFill/>
          </p:spPr>
          <p:txBody>
            <a:bodyPr wrap="square" rtlCol="0">
              <a:spAutoFit/>
            </a:bodyPr>
            <a:lstStyle/>
            <a:p>
              <a:r>
                <a:rPr lang="en-US" dirty="0" smtClean="0"/>
                <a:t>R</a:t>
              </a:r>
              <a:endParaRPr lang="en-US" dirty="0"/>
            </a:p>
          </p:txBody>
        </p:sp>
        <p:sp>
          <p:nvSpPr>
            <p:cNvPr id="38" name="TextBox 37"/>
            <p:cNvSpPr txBox="1"/>
            <p:nvPr/>
          </p:nvSpPr>
          <p:spPr>
            <a:xfrm>
              <a:off x="2407461" y="3660705"/>
              <a:ext cx="584206" cy="470325"/>
            </a:xfrm>
            <a:prstGeom prst="rect">
              <a:avLst/>
            </a:prstGeom>
            <a:noFill/>
          </p:spPr>
          <p:txBody>
            <a:bodyPr wrap="square" rtlCol="0">
              <a:spAutoFit/>
            </a:bodyPr>
            <a:lstStyle/>
            <a:p>
              <a:r>
                <a:rPr lang="en-US" dirty="0" smtClean="0"/>
                <a:t>2r</a:t>
              </a:r>
              <a:endParaRPr lang="en-US" dirty="0"/>
            </a:p>
          </p:txBody>
        </p:sp>
        <p:cxnSp>
          <p:nvCxnSpPr>
            <p:cNvPr id="18" name="Straight Arrow Connector 17"/>
            <p:cNvCxnSpPr/>
            <p:nvPr/>
          </p:nvCxnSpPr>
          <p:spPr>
            <a:xfrm flipH="1">
              <a:off x="2990447" y="3707583"/>
              <a:ext cx="2434" cy="300885"/>
            </a:xfrm>
            <a:prstGeom prst="straightConnector1">
              <a:avLst/>
            </a:prstGeom>
            <a:ln w="158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Right Arrow 19"/>
            <p:cNvSpPr/>
            <p:nvPr/>
          </p:nvSpPr>
          <p:spPr>
            <a:xfrm rot="2277016">
              <a:off x="1150360" y="2023613"/>
              <a:ext cx="908050" cy="762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ight Arrow 46"/>
            <p:cNvSpPr/>
            <p:nvPr/>
          </p:nvSpPr>
          <p:spPr>
            <a:xfrm rot="19443474">
              <a:off x="1031660" y="4822985"/>
              <a:ext cx="908050" cy="762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ight Arrow 47"/>
            <p:cNvSpPr/>
            <p:nvPr/>
          </p:nvSpPr>
          <p:spPr>
            <a:xfrm rot="8263452">
              <a:off x="4612469" y="2073158"/>
              <a:ext cx="908050" cy="762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ight Arrow 48"/>
            <p:cNvSpPr/>
            <p:nvPr/>
          </p:nvSpPr>
          <p:spPr>
            <a:xfrm rot="13156654">
              <a:off x="4755893" y="4736667"/>
              <a:ext cx="908050" cy="762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3316186" y="5678268"/>
              <a:ext cx="1972793" cy="797934"/>
            </a:xfrm>
            <a:prstGeom prst="rect">
              <a:avLst/>
            </a:prstGeom>
            <a:noFill/>
          </p:spPr>
          <p:txBody>
            <a:bodyPr wrap="square" rtlCol="0">
              <a:spAutoFit/>
            </a:bodyPr>
            <a:lstStyle/>
            <a:p>
              <a:r>
                <a:rPr lang="en-US" dirty="0" smtClean="0"/>
                <a:t>Hot dense fuel</a:t>
              </a:r>
              <a:endParaRPr lang="en-US" dirty="0"/>
            </a:p>
          </p:txBody>
        </p:sp>
        <p:cxnSp>
          <p:nvCxnSpPr>
            <p:cNvPr id="23" name="Straight Arrow Connector 22"/>
            <p:cNvCxnSpPr/>
            <p:nvPr/>
          </p:nvCxnSpPr>
          <p:spPr>
            <a:xfrm flipH="1" flipV="1">
              <a:off x="3276600" y="3879688"/>
              <a:ext cx="304800" cy="182034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2407459" y="1511835"/>
              <a:ext cx="2209800" cy="369332"/>
            </a:xfrm>
            <a:prstGeom prst="rect">
              <a:avLst/>
            </a:prstGeom>
            <a:noFill/>
          </p:spPr>
          <p:txBody>
            <a:bodyPr wrap="square" rtlCol="0">
              <a:spAutoFit/>
            </a:bodyPr>
            <a:lstStyle/>
            <a:p>
              <a:r>
                <a:rPr lang="en-US" dirty="0" smtClean="0"/>
                <a:t>Laser Ablation</a:t>
              </a:r>
              <a:endParaRPr lang="en-US" dirty="0"/>
            </a:p>
          </p:txBody>
        </p:sp>
        <p:cxnSp>
          <p:nvCxnSpPr>
            <p:cNvPr id="27" name="Straight Arrow Connector 26"/>
            <p:cNvCxnSpPr/>
            <p:nvPr/>
          </p:nvCxnSpPr>
          <p:spPr>
            <a:xfrm flipH="1">
              <a:off x="1485685" y="1805923"/>
              <a:ext cx="1028915" cy="40387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30" name="TextBox 29"/>
          <p:cNvSpPr txBox="1"/>
          <p:nvPr/>
        </p:nvSpPr>
        <p:spPr>
          <a:xfrm>
            <a:off x="5919113" y="3595524"/>
            <a:ext cx="2180156" cy="1477328"/>
          </a:xfrm>
          <a:prstGeom prst="rect">
            <a:avLst/>
          </a:prstGeom>
          <a:noFill/>
          <a:ln w="28575" cmpd="dbl">
            <a:solidFill>
              <a:srgbClr val="00B050"/>
            </a:solidFill>
          </a:ln>
        </p:spPr>
        <p:txBody>
          <a:bodyPr wrap="square" rtlCol="0">
            <a:spAutoFit/>
          </a:bodyPr>
          <a:lstStyle/>
          <a:p>
            <a:r>
              <a:rPr lang="en-US" dirty="0" smtClean="0"/>
              <a:t>Fusion energy production has significantly tighter tolerances than ignition.</a:t>
            </a:r>
            <a:endParaRPr lang="en-US" dirty="0"/>
          </a:p>
        </p:txBody>
      </p:sp>
      <p:sp>
        <p:nvSpPr>
          <p:cNvPr id="32" name="TextBox 31"/>
          <p:cNvSpPr txBox="1"/>
          <p:nvPr/>
        </p:nvSpPr>
        <p:spPr>
          <a:xfrm>
            <a:off x="533400" y="5644506"/>
            <a:ext cx="3962121" cy="646331"/>
          </a:xfrm>
          <a:prstGeom prst="rect">
            <a:avLst/>
          </a:prstGeom>
          <a:noFill/>
        </p:spPr>
        <p:txBody>
          <a:bodyPr wrap="square" rtlCol="0">
            <a:spAutoFit/>
          </a:bodyPr>
          <a:lstStyle/>
          <a:p>
            <a:r>
              <a:rPr lang="en-US" dirty="0" smtClean="0"/>
              <a:t>Fuel </a:t>
            </a:r>
            <a:r>
              <a:rPr lang="en-US" dirty="0" err="1" smtClean="0"/>
              <a:t>sphericity</a:t>
            </a:r>
            <a:r>
              <a:rPr lang="en-US" dirty="0" smtClean="0"/>
              <a:t> at burn is determined by the L-mode content of the drive</a:t>
            </a:r>
            <a:endParaRPr lang="en-US" dirty="0"/>
          </a:p>
        </p:txBody>
      </p:sp>
    </p:spTree>
    <p:extLst>
      <p:ext uri="{BB962C8B-B14F-4D97-AF65-F5344CB8AC3E}">
        <p14:creationId xmlns:p14="http://schemas.microsoft.com/office/powerpoint/2010/main" val="7035015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ext Box 5"/>
          <p:cNvSpPr txBox="1">
            <a:spLocks noChangeArrowheads="1"/>
          </p:cNvSpPr>
          <p:nvPr/>
        </p:nvSpPr>
        <p:spPr bwMode="auto">
          <a:xfrm>
            <a:off x="685800" y="457200"/>
            <a:ext cx="8305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altLang="en-US" dirty="0" smtClean="0"/>
              <a:t>There are two legacy approaches to inertial </a:t>
            </a:r>
            <a:r>
              <a:rPr lang="en-US" altLang="en-US" dirty="0" smtClean="0"/>
              <a:t>confinement </a:t>
            </a:r>
            <a:r>
              <a:rPr lang="en-US" altLang="en-US" dirty="0" smtClean="0"/>
              <a:t>fusion:  direct drive and indirect drive.</a:t>
            </a:r>
            <a:endParaRPr lang="en-US" altLang="en-US" i="1" dirty="0"/>
          </a:p>
        </p:txBody>
      </p:sp>
      <p:sp>
        <p:nvSpPr>
          <p:cNvPr id="5122" name="Line 11"/>
          <p:cNvSpPr>
            <a:spLocks noChangeShapeType="1"/>
          </p:cNvSpPr>
          <p:nvPr/>
        </p:nvSpPr>
        <p:spPr bwMode="auto">
          <a:xfrm>
            <a:off x="692150" y="1371600"/>
            <a:ext cx="792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73733" name="Text Box 5"/>
          <p:cNvSpPr txBox="1">
            <a:spLocks noChangeArrowheads="1"/>
          </p:cNvSpPr>
          <p:nvPr/>
        </p:nvSpPr>
        <p:spPr bwMode="auto">
          <a:xfrm>
            <a:off x="5029200" y="1524000"/>
            <a:ext cx="1042988"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dirty="0">
                <a:latin typeface="Arial" charset="0"/>
                <a:ea typeface="ＭＳ Ｐゴシック" charset="0"/>
              </a:rPr>
              <a:t>Indirect Drive</a:t>
            </a:r>
          </a:p>
        </p:txBody>
      </p:sp>
      <p:grpSp>
        <p:nvGrpSpPr>
          <p:cNvPr id="5124" name="Group 26"/>
          <p:cNvGrpSpPr>
            <a:grpSpLocks/>
          </p:cNvGrpSpPr>
          <p:nvPr/>
        </p:nvGrpSpPr>
        <p:grpSpPr bwMode="auto">
          <a:xfrm>
            <a:off x="5029200" y="2133600"/>
            <a:ext cx="2103438" cy="2325688"/>
            <a:chOff x="3648" y="1378"/>
            <a:chExt cx="1325" cy="1465"/>
          </a:xfrm>
        </p:grpSpPr>
        <p:sp>
          <p:nvSpPr>
            <p:cNvPr id="73735" name="Rectangle 7"/>
            <p:cNvSpPr>
              <a:spLocks noChangeArrowheads="1"/>
            </p:cNvSpPr>
            <p:nvPr/>
          </p:nvSpPr>
          <p:spPr bwMode="auto">
            <a:xfrm>
              <a:off x="3705" y="1408"/>
              <a:ext cx="29" cy="956"/>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Arial" charset="0"/>
                <a:ea typeface="ＭＳ Ｐゴシック" charset="0"/>
              </a:endParaRPr>
            </a:p>
          </p:txBody>
        </p:sp>
        <p:sp>
          <p:nvSpPr>
            <p:cNvPr id="73736" name="Rectangle 8"/>
            <p:cNvSpPr>
              <a:spLocks noChangeArrowheads="1"/>
            </p:cNvSpPr>
            <p:nvPr/>
          </p:nvSpPr>
          <p:spPr bwMode="auto">
            <a:xfrm>
              <a:off x="4306" y="1408"/>
              <a:ext cx="28" cy="956"/>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Arial" charset="0"/>
                <a:ea typeface="ＭＳ Ｐゴシック" charset="0"/>
              </a:endParaRPr>
            </a:p>
          </p:txBody>
        </p:sp>
        <p:sp>
          <p:nvSpPr>
            <p:cNvPr id="73737" name="Rectangle 9"/>
            <p:cNvSpPr>
              <a:spLocks noChangeArrowheads="1"/>
            </p:cNvSpPr>
            <p:nvPr/>
          </p:nvSpPr>
          <p:spPr bwMode="auto">
            <a:xfrm>
              <a:off x="3705" y="1408"/>
              <a:ext cx="229" cy="30"/>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Arial" charset="0"/>
                <a:ea typeface="ＭＳ Ｐゴシック" charset="0"/>
              </a:endParaRPr>
            </a:p>
          </p:txBody>
        </p:sp>
        <p:sp>
          <p:nvSpPr>
            <p:cNvPr id="73738" name="Rectangle 10"/>
            <p:cNvSpPr>
              <a:spLocks noChangeArrowheads="1"/>
            </p:cNvSpPr>
            <p:nvPr/>
          </p:nvSpPr>
          <p:spPr bwMode="auto">
            <a:xfrm>
              <a:off x="4106" y="1408"/>
              <a:ext cx="228" cy="30"/>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Arial" charset="0"/>
                <a:ea typeface="ＭＳ Ｐゴシック" charset="0"/>
              </a:endParaRPr>
            </a:p>
          </p:txBody>
        </p:sp>
        <p:sp>
          <p:nvSpPr>
            <p:cNvPr id="73739" name="Rectangle 11"/>
            <p:cNvSpPr>
              <a:spLocks noChangeArrowheads="1"/>
            </p:cNvSpPr>
            <p:nvPr/>
          </p:nvSpPr>
          <p:spPr bwMode="auto">
            <a:xfrm>
              <a:off x="3705" y="2334"/>
              <a:ext cx="229" cy="30"/>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Arial" charset="0"/>
                <a:ea typeface="ＭＳ Ｐゴシック" charset="0"/>
              </a:endParaRPr>
            </a:p>
          </p:txBody>
        </p:sp>
        <p:sp>
          <p:nvSpPr>
            <p:cNvPr id="73740" name="Rectangle 12"/>
            <p:cNvSpPr>
              <a:spLocks noChangeArrowheads="1"/>
            </p:cNvSpPr>
            <p:nvPr/>
          </p:nvSpPr>
          <p:spPr bwMode="auto">
            <a:xfrm>
              <a:off x="4106" y="2334"/>
              <a:ext cx="228" cy="30"/>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Arial" charset="0"/>
                <a:ea typeface="ＭＳ Ｐゴシック" charset="0"/>
              </a:endParaRPr>
            </a:p>
          </p:txBody>
        </p:sp>
        <p:sp>
          <p:nvSpPr>
            <p:cNvPr id="73742" name="Rectangle 14"/>
            <p:cNvSpPr>
              <a:spLocks noChangeArrowheads="1"/>
            </p:cNvSpPr>
            <p:nvPr/>
          </p:nvSpPr>
          <p:spPr bwMode="auto">
            <a:xfrm rot="19275134" flipH="1">
              <a:off x="3648" y="1378"/>
              <a:ext cx="801" cy="3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Arial" charset="0"/>
                <a:ea typeface="ＭＳ Ｐゴシック" charset="0"/>
              </a:endParaRPr>
            </a:p>
          </p:txBody>
        </p:sp>
        <p:sp>
          <p:nvSpPr>
            <p:cNvPr id="73746" name="Oval 18"/>
            <p:cNvSpPr>
              <a:spLocks noChangeArrowheads="1"/>
            </p:cNvSpPr>
            <p:nvPr/>
          </p:nvSpPr>
          <p:spPr bwMode="auto">
            <a:xfrm>
              <a:off x="3848" y="1712"/>
              <a:ext cx="315" cy="328"/>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Arial" charset="0"/>
                <a:ea typeface="ＭＳ Ｐゴシック" charset="0"/>
              </a:endParaRPr>
            </a:p>
          </p:txBody>
        </p:sp>
        <p:sp>
          <p:nvSpPr>
            <p:cNvPr id="73748" name="Text Box 20"/>
            <p:cNvSpPr txBox="1">
              <a:spLocks noChangeArrowheads="1"/>
            </p:cNvSpPr>
            <p:nvPr/>
          </p:nvSpPr>
          <p:spPr bwMode="auto">
            <a:xfrm>
              <a:off x="3677" y="2352"/>
              <a:ext cx="1296" cy="4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dirty="0">
                  <a:latin typeface="Arial" charset="0"/>
                  <a:ea typeface="ＭＳ Ｐゴシック" charset="0"/>
                </a:rPr>
                <a:t>Hohlraum</a:t>
              </a:r>
            </a:p>
            <a:p>
              <a:pPr>
                <a:spcBef>
                  <a:spcPct val="50000"/>
                </a:spcBef>
                <a:defRPr/>
              </a:pPr>
              <a:r>
                <a:rPr lang="en-US" dirty="0">
                  <a:latin typeface="Arial" charset="0"/>
                  <a:ea typeface="ＭＳ Ｐゴシック" charset="0"/>
                </a:rPr>
                <a:t>Thermal X-rays?</a:t>
              </a:r>
            </a:p>
          </p:txBody>
        </p:sp>
      </p:grpSp>
      <p:grpSp>
        <p:nvGrpSpPr>
          <p:cNvPr id="5125" name="Group 25"/>
          <p:cNvGrpSpPr>
            <a:grpSpLocks/>
          </p:cNvGrpSpPr>
          <p:nvPr/>
        </p:nvGrpSpPr>
        <p:grpSpPr bwMode="auto">
          <a:xfrm>
            <a:off x="1524000" y="1600200"/>
            <a:ext cx="3130550" cy="2347913"/>
            <a:chOff x="860" y="1008"/>
            <a:chExt cx="1972" cy="1479"/>
          </a:xfrm>
        </p:grpSpPr>
        <p:sp>
          <p:nvSpPr>
            <p:cNvPr id="73734" name="Text Box 6"/>
            <p:cNvSpPr txBox="1">
              <a:spLocks noChangeArrowheads="1"/>
            </p:cNvSpPr>
            <p:nvPr/>
          </p:nvSpPr>
          <p:spPr bwMode="auto">
            <a:xfrm>
              <a:off x="1246" y="1008"/>
              <a:ext cx="658" cy="4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dirty="0">
                  <a:latin typeface="Arial" charset="0"/>
                  <a:ea typeface="ＭＳ Ｐゴシック" charset="0"/>
                </a:rPr>
                <a:t>Direct Drive</a:t>
              </a:r>
            </a:p>
          </p:txBody>
        </p:sp>
        <p:sp>
          <p:nvSpPr>
            <p:cNvPr id="73743" name="Oval 15"/>
            <p:cNvSpPr>
              <a:spLocks noChangeArrowheads="1"/>
            </p:cNvSpPr>
            <p:nvPr/>
          </p:nvSpPr>
          <p:spPr bwMode="auto">
            <a:xfrm>
              <a:off x="1189" y="1755"/>
              <a:ext cx="314" cy="328"/>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Arial" charset="0"/>
                <a:ea typeface="ＭＳ Ｐゴシック" charset="0"/>
              </a:endParaRPr>
            </a:p>
          </p:txBody>
        </p:sp>
        <p:sp>
          <p:nvSpPr>
            <p:cNvPr id="73744" name="Oval 16"/>
            <p:cNvSpPr>
              <a:spLocks noChangeArrowheads="1"/>
            </p:cNvSpPr>
            <p:nvPr/>
          </p:nvSpPr>
          <p:spPr bwMode="auto">
            <a:xfrm>
              <a:off x="860" y="1401"/>
              <a:ext cx="972" cy="1016"/>
            </a:xfrm>
            <a:prstGeom prst="ellipse">
              <a:avLst/>
            </a:pr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Arial" charset="0"/>
                <a:ea typeface="ＭＳ Ｐゴシック" charset="0"/>
              </a:endParaRPr>
            </a:p>
          </p:txBody>
        </p:sp>
        <p:sp>
          <p:nvSpPr>
            <p:cNvPr id="73745" name="Rectangle 17"/>
            <p:cNvSpPr>
              <a:spLocks noChangeArrowheads="1"/>
            </p:cNvSpPr>
            <p:nvPr/>
          </p:nvSpPr>
          <p:spPr bwMode="auto">
            <a:xfrm rot="19275134" flipH="1">
              <a:off x="1503" y="1366"/>
              <a:ext cx="801" cy="15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dirty="0">
                <a:latin typeface="Arial" charset="0"/>
                <a:ea typeface="ＭＳ Ｐゴシック" charset="0"/>
              </a:endParaRPr>
            </a:p>
          </p:txBody>
        </p:sp>
        <p:sp>
          <p:nvSpPr>
            <p:cNvPr id="73747" name="Text Box 19"/>
            <p:cNvSpPr txBox="1">
              <a:spLocks noChangeArrowheads="1"/>
            </p:cNvSpPr>
            <p:nvPr/>
          </p:nvSpPr>
          <p:spPr bwMode="auto">
            <a:xfrm>
              <a:off x="1584" y="2256"/>
              <a:ext cx="580" cy="2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dirty="0">
                  <a:latin typeface="Arial" charset="0"/>
                  <a:ea typeface="ＭＳ Ｐゴシック" charset="0"/>
                </a:rPr>
                <a:t>corona</a:t>
              </a:r>
            </a:p>
          </p:txBody>
        </p:sp>
        <p:sp>
          <p:nvSpPr>
            <p:cNvPr id="73750" name="Text Box 22"/>
            <p:cNvSpPr txBox="1">
              <a:spLocks noChangeArrowheads="1"/>
            </p:cNvSpPr>
            <p:nvPr/>
          </p:nvSpPr>
          <p:spPr bwMode="auto">
            <a:xfrm>
              <a:off x="2064" y="1488"/>
              <a:ext cx="768" cy="4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dirty="0">
                  <a:latin typeface="Arial" charset="0"/>
                  <a:ea typeface="ＭＳ Ｐゴシック" charset="0"/>
                </a:rPr>
                <a:t>UV/visible light</a:t>
              </a:r>
            </a:p>
          </p:txBody>
        </p:sp>
      </p:grpSp>
      <p:sp>
        <p:nvSpPr>
          <p:cNvPr id="73751" name="Text Box 23"/>
          <p:cNvSpPr txBox="1">
            <a:spLocks noChangeArrowheads="1"/>
          </p:cNvSpPr>
          <p:nvPr/>
        </p:nvSpPr>
        <p:spPr bwMode="auto">
          <a:xfrm>
            <a:off x="990600" y="4724400"/>
            <a:ext cx="7239000" cy="10160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2000" dirty="0">
                <a:latin typeface="Arial" charset="0"/>
                <a:ea typeface="ＭＳ Ｐゴシック" charset="0"/>
              </a:rPr>
              <a:t>Control and perhaps elimination of instabilities may possibly be achieved using UV/visible radiation with (enough of) the highly incoherent features of thermal X-rays. </a:t>
            </a:r>
          </a:p>
        </p:txBody>
      </p:sp>
      <p:sp>
        <p:nvSpPr>
          <p:cNvPr id="73752" name="Text Box 24"/>
          <p:cNvSpPr txBox="1">
            <a:spLocks noChangeArrowheads="1"/>
          </p:cNvSpPr>
          <p:nvPr/>
        </p:nvSpPr>
        <p:spPr bwMode="auto">
          <a:xfrm>
            <a:off x="609600" y="3200400"/>
            <a:ext cx="990600" cy="10795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600" dirty="0">
                <a:latin typeface="Arial" charset="0"/>
                <a:ea typeface="ＭＳ Ｐゴシック" charset="0"/>
              </a:rPr>
              <a:t>2</a:t>
            </a:r>
            <a:r>
              <a:rPr lang="en-US" sz="1600" dirty="0">
                <a:latin typeface="Symbol" charset="0"/>
                <a:ea typeface="ＭＳ Ｐゴシック" charset="0"/>
              </a:rPr>
              <a:t>w</a:t>
            </a:r>
            <a:r>
              <a:rPr lang="en-US" sz="1600" baseline="-25000" dirty="0">
                <a:latin typeface="Arial" charset="0"/>
                <a:ea typeface="ＭＳ Ｐゴシック" charset="0"/>
              </a:rPr>
              <a:t>pe</a:t>
            </a:r>
            <a:r>
              <a:rPr lang="en-US" sz="1600" dirty="0">
                <a:latin typeface="Arial" charset="0"/>
                <a:ea typeface="ＭＳ Ｐゴシック" charset="0"/>
              </a:rPr>
              <a:t>,</a:t>
            </a:r>
          </a:p>
          <a:p>
            <a:pPr>
              <a:spcBef>
                <a:spcPct val="50000"/>
              </a:spcBef>
              <a:defRPr/>
            </a:pPr>
            <a:r>
              <a:rPr lang="en-US" sz="1600" dirty="0">
                <a:latin typeface="Arial" charset="0"/>
                <a:ea typeface="ＭＳ Ｐゴシック" charset="0"/>
              </a:rPr>
              <a:t>CBET</a:t>
            </a:r>
          </a:p>
          <a:p>
            <a:pPr>
              <a:spcBef>
                <a:spcPct val="50000"/>
              </a:spcBef>
              <a:defRPr/>
            </a:pPr>
            <a:r>
              <a:rPr lang="en-US" sz="1600" dirty="0">
                <a:latin typeface="Arial" charset="0"/>
                <a:ea typeface="ＭＳ Ｐゴシック" charset="0"/>
              </a:rPr>
              <a:t>RT</a:t>
            </a:r>
          </a:p>
        </p:txBody>
      </p:sp>
      <p:sp>
        <p:nvSpPr>
          <p:cNvPr id="73755" name="Text Box 27"/>
          <p:cNvSpPr txBox="1">
            <a:spLocks noChangeArrowheads="1"/>
          </p:cNvSpPr>
          <p:nvPr/>
        </p:nvSpPr>
        <p:spPr bwMode="auto">
          <a:xfrm>
            <a:off x="6858000" y="1676400"/>
            <a:ext cx="1905000" cy="20574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altLang="en-US" sz="1600" dirty="0"/>
              <a:t>SRS/SBS</a:t>
            </a:r>
          </a:p>
          <a:p>
            <a:pPr eaLnBrk="1" hangingPunct="1">
              <a:spcBef>
                <a:spcPct val="50000"/>
              </a:spcBef>
            </a:pPr>
            <a:r>
              <a:rPr lang="en-US" altLang="en-US" sz="1600" dirty="0"/>
              <a:t>2</a:t>
            </a:r>
            <a:r>
              <a:rPr lang="en-US" altLang="en-US" sz="1600" dirty="0">
                <a:latin typeface="Symbol" panose="05050102010706020507" pitchFamily="18" charset="2"/>
              </a:rPr>
              <a:t>w</a:t>
            </a:r>
            <a:r>
              <a:rPr lang="en-US" altLang="en-US" sz="1600" baseline="-25000" dirty="0"/>
              <a:t>pe</a:t>
            </a:r>
            <a:r>
              <a:rPr lang="en-US" altLang="en-US" sz="1600" dirty="0"/>
              <a:t>/CBET</a:t>
            </a:r>
          </a:p>
          <a:p>
            <a:pPr eaLnBrk="1" hangingPunct="1">
              <a:spcBef>
                <a:spcPct val="50000"/>
              </a:spcBef>
            </a:pPr>
            <a:r>
              <a:rPr lang="en-US" altLang="en-US" sz="1600" dirty="0"/>
              <a:t>Wall motion</a:t>
            </a:r>
          </a:p>
          <a:p>
            <a:pPr eaLnBrk="1" hangingPunct="1">
              <a:spcBef>
                <a:spcPct val="50000"/>
              </a:spcBef>
            </a:pPr>
            <a:r>
              <a:rPr lang="en-US" altLang="en-US" sz="1600" dirty="0"/>
              <a:t>Time-dependent asymmetry</a:t>
            </a:r>
          </a:p>
          <a:p>
            <a:pPr eaLnBrk="1" hangingPunct="1">
              <a:spcBef>
                <a:spcPct val="50000"/>
              </a:spcBef>
            </a:pPr>
            <a:r>
              <a:rPr lang="en-US" altLang="en-US" sz="1600" dirty="0"/>
              <a:t>RT</a:t>
            </a:r>
          </a:p>
        </p:txBody>
      </p:sp>
    </p:spTree>
    <p:extLst>
      <p:ext uri="{BB962C8B-B14F-4D97-AF65-F5344CB8AC3E}">
        <p14:creationId xmlns:p14="http://schemas.microsoft.com/office/powerpoint/2010/main" val="30385939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5"/>
          <p:cNvSpPr txBox="1">
            <a:spLocks noChangeArrowheads="1"/>
          </p:cNvSpPr>
          <p:nvPr/>
        </p:nvSpPr>
        <p:spPr bwMode="auto">
          <a:xfrm>
            <a:off x="685800" y="457200"/>
            <a:ext cx="7543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sz="2400" dirty="0" smtClean="0"/>
              <a:t>Incoherent drive </a:t>
            </a:r>
            <a:r>
              <a:rPr lang="en-US" sz="2400" dirty="0"/>
              <a:t>is motivated by considerations of both target physics and laser science and engineering</a:t>
            </a:r>
            <a:endParaRPr lang="en-US" sz="2400" i="1" dirty="0"/>
          </a:p>
        </p:txBody>
      </p:sp>
      <p:sp>
        <p:nvSpPr>
          <p:cNvPr id="6147" name="Line 11"/>
          <p:cNvSpPr>
            <a:spLocks noChangeShapeType="1"/>
          </p:cNvSpPr>
          <p:nvPr/>
        </p:nvSpPr>
        <p:spPr bwMode="auto">
          <a:xfrm>
            <a:off x="685800" y="1447800"/>
            <a:ext cx="792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148" name="Text Box 8"/>
          <p:cNvSpPr txBox="1">
            <a:spLocks noChangeArrowheads="1"/>
          </p:cNvSpPr>
          <p:nvPr/>
        </p:nvSpPr>
        <p:spPr bwMode="auto">
          <a:xfrm>
            <a:off x="685800" y="1600200"/>
            <a:ext cx="701040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dirty="0"/>
              <a:t>Laser experiments in both </a:t>
            </a:r>
            <a:r>
              <a:rPr lang="en-US" dirty="0" smtClean="0"/>
              <a:t>indirect drive </a:t>
            </a:r>
            <a:r>
              <a:rPr lang="en-US" dirty="0"/>
              <a:t>and </a:t>
            </a:r>
            <a:r>
              <a:rPr lang="en-US" dirty="0" smtClean="0"/>
              <a:t>direct drive </a:t>
            </a:r>
            <a:r>
              <a:rPr lang="en-US" dirty="0"/>
              <a:t>ICF have exposed several types of instabilities that present significant challenges to achieving </a:t>
            </a:r>
            <a:r>
              <a:rPr lang="en-US" dirty="0" smtClean="0"/>
              <a:t>ignition.</a:t>
            </a:r>
            <a:endParaRPr lang="en-US" dirty="0"/>
          </a:p>
          <a:p>
            <a:pPr eaLnBrk="1" hangingPunct="1">
              <a:spcBef>
                <a:spcPct val="50000"/>
              </a:spcBef>
            </a:pPr>
            <a:r>
              <a:rPr lang="en-US" dirty="0"/>
              <a:t>	(A)  Hydrodynamic</a:t>
            </a:r>
          </a:p>
          <a:p>
            <a:pPr eaLnBrk="1" hangingPunct="1">
              <a:spcBef>
                <a:spcPct val="50000"/>
              </a:spcBef>
            </a:pPr>
            <a:r>
              <a:rPr lang="en-US" dirty="0"/>
              <a:t>		Imprint, target manufacturing and ablation drive symmetry</a:t>
            </a:r>
          </a:p>
          <a:p>
            <a:pPr eaLnBrk="1" hangingPunct="1">
              <a:spcBef>
                <a:spcPct val="50000"/>
              </a:spcBef>
            </a:pPr>
            <a:r>
              <a:rPr lang="en-US" dirty="0"/>
              <a:t>	(B)  Laser-Plasma </a:t>
            </a:r>
          </a:p>
          <a:p>
            <a:pPr eaLnBrk="1" hangingPunct="1">
              <a:spcBef>
                <a:spcPct val="50000"/>
              </a:spcBef>
            </a:pPr>
            <a:r>
              <a:rPr lang="en-US" dirty="0"/>
              <a:t>		Spatial interference pattern, spatial coherence (phase matching), laser coherence </a:t>
            </a:r>
            <a:r>
              <a:rPr lang="en-US" dirty="0" smtClean="0"/>
              <a:t>time</a:t>
            </a:r>
          </a:p>
          <a:p>
            <a:pPr eaLnBrk="1" hangingPunct="1">
              <a:spcBef>
                <a:spcPct val="50000"/>
              </a:spcBef>
            </a:pPr>
            <a:r>
              <a:rPr lang="en-US" dirty="0"/>
              <a:t>	</a:t>
            </a:r>
            <a:r>
              <a:rPr lang="en-US" dirty="0" smtClean="0"/>
              <a:t>(C)   Laser Technology</a:t>
            </a:r>
          </a:p>
          <a:p>
            <a:pPr eaLnBrk="1" hangingPunct="1">
              <a:spcBef>
                <a:spcPct val="50000"/>
              </a:spcBef>
            </a:pPr>
            <a:r>
              <a:rPr lang="en-US" dirty="0"/>
              <a:t>	</a:t>
            </a:r>
            <a:r>
              <a:rPr lang="en-US" dirty="0" smtClean="0"/>
              <a:t>	Cost, reliability</a:t>
            </a:r>
            <a:endParaRPr lang="en-US" dirty="0"/>
          </a:p>
        </p:txBody>
      </p:sp>
      <p:sp>
        <p:nvSpPr>
          <p:cNvPr id="6149" name="Text Box 9"/>
          <p:cNvSpPr txBox="1">
            <a:spLocks noChangeArrowheads="1"/>
          </p:cNvSpPr>
          <p:nvPr/>
        </p:nvSpPr>
        <p:spPr bwMode="auto">
          <a:xfrm>
            <a:off x="533400" y="5562600"/>
            <a:ext cx="1295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endParaRPr lang="en-US" dirty="0"/>
          </a:p>
        </p:txBody>
      </p:sp>
    </p:spTree>
    <p:extLst>
      <p:ext uri="{BB962C8B-B14F-4D97-AF65-F5344CB8AC3E}">
        <p14:creationId xmlns:p14="http://schemas.microsoft.com/office/powerpoint/2010/main" val="11523804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ext Box 5"/>
          <p:cNvSpPr txBox="1">
            <a:spLocks noChangeArrowheads="1"/>
          </p:cNvSpPr>
          <p:nvPr/>
        </p:nvSpPr>
        <p:spPr bwMode="auto">
          <a:xfrm>
            <a:off x="685800" y="457200"/>
            <a:ext cx="7543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endParaRPr lang="en-US" altLang="en-US" i="1" dirty="0"/>
          </a:p>
        </p:txBody>
      </p:sp>
      <p:sp>
        <p:nvSpPr>
          <p:cNvPr id="6146" name="Line 11"/>
          <p:cNvSpPr>
            <a:spLocks noChangeShapeType="1"/>
          </p:cNvSpPr>
          <p:nvPr/>
        </p:nvSpPr>
        <p:spPr bwMode="auto">
          <a:xfrm>
            <a:off x="609600" y="1219200"/>
            <a:ext cx="792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72709" name="Text Box 5"/>
          <p:cNvSpPr txBox="1">
            <a:spLocks noChangeArrowheads="1"/>
          </p:cNvSpPr>
          <p:nvPr/>
        </p:nvSpPr>
        <p:spPr bwMode="auto">
          <a:xfrm>
            <a:off x="609600" y="533400"/>
            <a:ext cx="7848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2400" dirty="0">
                <a:latin typeface="Arial" charset="0"/>
                <a:ea typeface="ＭＳ Ｐゴシック" charset="0"/>
              </a:rPr>
              <a:t>Comparison of Thermal Radiation with Laser Radiation</a:t>
            </a:r>
          </a:p>
        </p:txBody>
      </p:sp>
      <p:sp>
        <p:nvSpPr>
          <p:cNvPr id="72710" name="Text Box 6"/>
          <p:cNvSpPr txBox="1">
            <a:spLocks noChangeArrowheads="1"/>
          </p:cNvSpPr>
          <p:nvPr/>
        </p:nvSpPr>
        <p:spPr bwMode="auto">
          <a:xfrm>
            <a:off x="574040" y="2180510"/>
            <a:ext cx="3733800" cy="4031873"/>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600" dirty="0">
                <a:latin typeface="Arial" charset="0"/>
                <a:ea typeface="ＭＳ Ｐゴシック" charset="0"/>
              </a:rPr>
              <a:t>Mean Wavelength ~ </a:t>
            </a:r>
            <a:r>
              <a:rPr lang="en-US" sz="1600" dirty="0" smtClean="0">
                <a:latin typeface="Arial" charset="0"/>
                <a:ea typeface="ＭＳ Ｐゴシック" charset="0"/>
              </a:rPr>
              <a:t>1nm</a:t>
            </a:r>
          </a:p>
          <a:p>
            <a:pPr>
              <a:spcBef>
                <a:spcPct val="50000"/>
              </a:spcBef>
              <a:defRPr/>
            </a:pPr>
            <a:r>
              <a:rPr lang="en-US" sz="1600" dirty="0" smtClean="0">
                <a:latin typeface="Arial" charset="0"/>
                <a:ea typeface="ＭＳ Ｐゴシック" charset="0"/>
              </a:rPr>
              <a:t>Bandwidth             </a:t>
            </a:r>
            <a:r>
              <a:rPr lang="en-US" sz="1600" dirty="0">
                <a:latin typeface="Arial" charset="0"/>
                <a:ea typeface="ＭＳ Ｐゴシック" charset="0"/>
              </a:rPr>
              <a:t>~ 10</a:t>
            </a:r>
            <a:r>
              <a:rPr lang="en-US" sz="1600" baseline="30000" dirty="0">
                <a:latin typeface="Arial" charset="0"/>
                <a:ea typeface="ＭＳ Ｐゴシック" charset="0"/>
              </a:rPr>
              <a:t>6 </a:t>
            </a:r>
            <a:r>
              <a:rPr lang="en-US" sz="1600" dirty="0">
                <a:latin typeface="Arial" charset="0"/>
                <a:ea typeface="ＭＳ Ｐゴシック" charset="0"/>
              </a:rPr>
              <a:t>THz</a:t>
            </a:r>
          </a:p>
          <a:p>
            <a:pPr>
              <a:spcBef>
                <a:spcPct val="50000"/>
              </a:spcBef>
              <a:defRPr/>
            </a:pPr>
            <a:r>
              <a:rPr lang="en-US" sz="1600" dirty="0">
                <a:latin typeface="Arial" charset="0"/>
                <a:ea typeface="ＭＳ Ｐゴシック" charset="0"/>
              </a:rPr>
              <a:t>		</a:t>
            </a:r>
          </a:p>
          <a:p>
            <a:pPr>
              <a:spcBef>
                <a:spcPct val="50000"/>
              </a:spcBef>
              <a:defRPr/>
            </a:pPr>
            <a:endParaRPr lang="en-US" sz="1600" dirty="0">
              <a:latin typeface="Arial" charset="0"/>
              <a:ea typeface="ＭＳ Ｐゴシック" charset="0"/>
            </a:endParaRPr>
          </a:p>
          <a:p>
            <a:pPr>
              <a:spcBef>
                <a:spcPct val="50000"/>
              </a:spcBef>
              <a:defRPr/>
            </a:pPr>
            <a:endParaRPr lang="en-US" sz="1600" dirty="0">
              <a:latin typeface="Arial" charset="0"/>
              <a:ea typeface="ＭＳ Ｐゴシック" charset="0"/>
            </a:endParaRPr>
          </a:p>
          <a:p>
            <a:pPr>
              <a:spcBef>
                <a:spcPct val="50000"/>
              </a:spcBef>
              <a:defRPr/>
            </a:pPr>
            <a:endParaRPr lang="en-US" sz="1600" dirty="0" smtClean="0">
              <a:latin typeface="Arial" charset="0"/>
              <a:ea typeface="ＭＳ Ｐゴシック" charset="0"/>
            </a:endParaRPr>
          </a:p>
          <a:p>
            <a:pPr>
              <a:spcBef>
                <a:spcPct val="50000"/>
              </a:spcBef>
              <a:defRPr/>
            </a:pPr>
            <a:endParaRPr lang="en-US" sz="1600" dirty="0">
              <a:latin typeface="Arial" charset="0"/>
              <a:ea typeface="ＭＳ Ｐゴシック" charset="0"/>
            </a:endParaRPr>
          </a:p>
          <a:p>
            <a:pPr>
              <a:spcBef>
                <a:spcPct val="50000"/>
              </a:spcBef>
              <a:defRPr/>
            </a:pPr>
            <a:r>
              <a:rPr lang="en-US" sz="1600" dirty="0" smtClean="0">
                <a:latin typeface="Arial" charset="0"/>
                <a:ea typeface="ＭＳ Ｐゴシック" charset="0"/>
              </a:rPr>
              <a:t>Spatial </a:t>
            </a:r>
            <a:r>
              <a:rPr lang="en-US" sz="1600" dirty="0">
                <a:latin typeface="Arial" charset="0"/>
                <a:ea typeface="ＭＳ Ｐゴシック" charset="0"/>
              </a:rPr>
              <a:t>coherence </a:t>
            </a:r>
          </a:p>
          <a:p>
            <a:pPr>
              <a:spcBef>
                <a:spcPct val="50000"/>
              </a:spcBef>
              <a:defRPr/>
            </a:pPr>
            <a:r>
              <a:rPr lang="en-US" sz="1600" dirty="0">
                <a:latin typeface="Arial" charset="0"/>
                <a:ea typeface="ＭＳ Ｐゴシック" charset="0"/>
              </a:rPr>
              <a:t>	length 	~ 2nm</a:t>
            </a:r>
          </a:p>
          <a:p>
            <a:pPr>
              <a:spcBef>
                <a:spcPct val="50000"/>
              </a:spcBef>
              <a:defRPr/>
            </a:pPr>
            <a:r>
              <a:rPr lang="en-US" sz="1600" dirty="0">
                <a:latin typeface="Arial" charset="0"/>
                <a:ea typeface="ＭＳ Ｐゴシック" charset="0"/>
              </a:rPr>
              <a:t>Coherence time   	~ 10</a:t>
            </a:r>
            <a:r>
              <a:rPr lang="en-US" sz="1600" baseline="30000" dirty="0">
                <a:latin typeface="Arial" charset="0"/>
                <a:ea typeface="ＭＳ Ｐゴシック" charset="0"/>
              </a:rPr>
              <a:t>-18</a:t>
            </a:r>
            <a:r>
              <a:rPr lang="en-US" sz="1600" dirty="0">
                <a:latin typeface="Arial" charset="0"/>
                <a:ea typeface="ＭＳ Ｐゴシック" charset="0"/>
              </a:rPr>
              <a:t> s</a:t>
            </a:r>
          </a:p>
          <a:p>
            <a:pPr>
              <a:spcBef>
                <a:spcPct val="50000"/>
              </a:spcBef>
              <a:defRPr/>
            </a:pPr>
            <a:endParaRPr lang="el-GR" sz="1600" dirty="0">
              <a:latin typeface="Arial" charset="0"/>
              <a:ea typeface="ＭＳ Ｐゴシック" charset="0"/>
            </a:endParaRPr>
          </a:p>
        </p:txBody>
      </p:sp>
      <p:sp>
        <p:nvSpPr>
          <p:cNvPr id="72712" name="Text Box 8"/>
          <p:cNvSpPr txBox="1">
            <a:spLocks noChangeArrowheads="1"/>
          </p:cNvSpPr>
          <p:nvPr/>
        </p:nvSpPr>
        <p:spPr bwMode="auto">
          <a:xfrm>
            <a:off x="4597400" y="1934289"/>
            <a:ext cx="3962400" cy="427809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600" dirty="0">
                <a:latin typeface="Arial" charset="0"/>
                <a:ea typeface="ＭＳ Ｐゴシック" charset="0"/>
              </a:rPr>
              <a:t>   </a:t>
            </a:r>
            <a:r>
              <a:rPr lang="en-US" sz="1600" dirty="0">
                <a:solidFill>
                  <a:srgbClr val="FF0000"/>
                </a:solidFill>
                <a:latin typeface="Arial" charset="0"/>
                <a:ea typeface="ＭＳ Ｐゴシック" charset="0"/>
              </a:rPr>
              <a:t>Glass Lasers:</a:t>
            </a:r>
          </a:p>
          <a:p>
            <a:pPr>
              <a:spcBef>
                <a:spcPct val="50000"/>
              </a:spcBef>
              <a:defRPr/>
            </a:pPr>
            <a:r>
              <a:rPr lang="en-US" sz="1600" dirty="0">
                <a:latin typeface="Arial" charset="0"/>
                <a:ea typeface="ＭＳ Ｐゴシック" charset="0"/>
              </a:rPr>
              <a:t>Wavelength 	 </a:t>
            </a:r>
            <a:r>
              <a:rPr lang="en-US" sz="1600" dirty="0" smtClean="0">
                <a:latin typeface="Arial" charset="0"/>
                <a:ea typeface="ＭＳ Ｐゴシック" charset="0"/>
              </a:rPr>
              <a:t>      ~ 350 nm            Laser </a:t>
            </a:r>
            <a:r>
              <a:rPr lang="en-US" sz="1600" dirty="0">
                <a:latin typeface="Arial" charset="0"/>
                <a:ea typeface="ＭＳ Ｐゴシック" charset="0"/>
              </a:rPr>
              <a:t>optical frequency  ~ 10</a:t>
            </a:r>
            <a:r>
              <a:rPr lang="en-US" sz="1600" baseline="30000" dirty="0">
                <a:latin typeface="Arial" charset="0"/>
                <a:ea typeface="ＭＳ Ｐゴシック" charset="0"/>
              </a:rPr>
              <a:t>3</a:t>
            </a:r>
            <a:r>
              <a:rPr lang="en-US" sz="1600" dirty="0">
                <a:latin typeface="Arial" charset="0"/>
                <a:ea typeface="ＭＳ Ｐゴシック" charset="0"/>
              </a:rPr>
              <a:t> </a:t>
            </a:r>
            <a:r>
              <a:rPr lang="en-US" sz="1600" dirty="0" smtClean="0">
                <a:latin typeface="Arial" charset="0"/>
                <a:ea typeface="ＭＳ Ｐゴシック" charset="0"/>
              </a:rPr>
              <a:t>THz                               </a:t>
            </a:r>
            <a:r>
              <a:rPr lang="en-US" sz="1600" dirty="0">
                <a:latin typeface="Arial" charset="0"/>
                <a:ea typeface="ＭＳ Ｐゴシック" charset="0"/>
              </a:rPr>
              <a:t>Bandwidth 	</a:t>
            </a:r>
            <a:r>
              <a:rPr lang="en-US" sz="1600" dirty="0" smtClean="0">
                <a:latin typeface="Arial" charset="0"/>
                <a:ea typeface="ＭＳ Ｐゴシック" charset="0"/>
              </a:rPr>
              <a:t>        ~ </a:t>
            </a:r>
            <a:r>
              <a:rPr lang="en-US" sz="1600" dirty="0">
                <a:latin typeface="Arial" charset="0"/>
                <a:ea typeface="ＭＳ Ｐゴシック" charset="0"/>
              </a:rPr>
              <a:t>0.001 - 1THz</a:t>
            </a:r>
          </a:p>
          <a:p>
            <a:pPr>
              <a:defRPr/>
            </a:pPr>
            <a:endParaRPr lang="en-US" sz="1600" dirty="0">
              <a:latin typeface="Arial" charset="0"/>
              <a:ea typeface="ＭＳ Ｐゴシック" charset="0"/>
            </a:endParaRPr>
          </a:p>
          <a:p>
            <a:pPr>
              <a:defRPr/>
            </a:pPr>
            <a:r>
              <a:rPr lang="en-US" sz="1600" dirty="0">
                <a:latin typeface="Arial" charset="0"/>
                <a:ea typeface="ＭＳ Ｐゴシック" charset="0"/>
              </a:rPr>
              <a:t>   </a:t>
            </a:r>
            <a:r>
              <a:rPr lang="en-US" sz="1600" dirty="0">
                <a:solidFill>
                  <a:srgbClr val="F52FC1"/>
                </a:solidFill>
                <a:latin typeface="Arial" charset="0"/>
                <a:ea typeface="ＭＳ Ｐゴシック" charset="0"/>
              </a:rPr>
              <a:t>KrF Laser :</a:t>
            </a:r>
          </a:p>
          <a:p>
            <a:pPr>
              <a:defRPr/>
            </a:pPr>
            <a:endParaRPr lang="en-US" sz="1600" dirty="0">
              <a:latin typeface="Arial" charset="0"/>
              <a:ea typeface="ＭＳ Ｐゴシック" charset="0"/>
            </a:endParaRPr>
          </a:p>
          <a:p>
            <a:pPr>
              <a:defRPr/>
            </a:pPr>
            <a:r>
              <a:rPr lang="en-US" sz="1600" dirty="0">
                <a:latin typeface="Arial" charset="0"/>
                <a:ea typeface="ＭＳ Ｐゴシック" charset="0"/>
              </a:rPr>
              <a:t> Wavelength 	</a:t>
            </a:r>
            <a:r>
              <a:rPr lang="en-US" sz="1600" dirty="0" smtClean="0">
                <a:latin typeface="Arial" charset="0"/>
                <a:ea typeface="ＭＳ Ｐゴシック" charset="0"/>
              </a:rPr>
              <a:t>~ </a:t>
            </a:r>
            <a:r>
              <a:rPr lang="en-US" sz="1600" dirty="0">
                <a:latin typeface="Arial" charset="0"/>
                <a:ea typeface="ＭＳ Ｐゴシック" charset="0"/>
              </a:rPr>
              <a:t>248nm</a:t>
            </a:r>
          </a:p>
          <a:p>
            <a:pPr>
              <a:defRPr/>
            </a:pPr>
            <a:r>
              <a:rPr lang="en-US" sz="1600" dirty="0">
                <a:latin typeface="Arial" charset="0"/>
                <a:ea typeface="ＭＳ Ｐゴシック" charset="0"/>
              </a:rPr>
              <a:t> Bandwidth 	~ 5THz</a:t>
            </a:r>
          </a:p>
          <a:p>
            <a:pPr>
              <a:spcBef>
                <a:spcPct val="50000"/>
              </a:spcBef>
              <a:defRPr/>
            </a:pPr>
            <a:endParaRPr lang="en-US" sz="1600" dirty="0" smtClean="0">
              <a:latin typeface="Arial" charset="0"/>
              <a:ea typeface="ＭＳ Ｐゴシック" charset="0"/>
            </a:endParaRPr>
          </a:p>
          <a:p>
            <a:pPr>
              <a:spcBef>
                <a:spcPct val="50000"/>
              </a:spcBef>
              <a:defRPr/>
            </a:pPr>
            <a:r>
              <a:rPr lang="en-US" sz="1600" dirty="0" smtClean="0">
                <a:latin typeface="Arial" charset="0"/>
                <a:ea typeface="ＭＳ Ｐゴシック" charset="0"/>
              </a:rPr>
              <a:t>Spatial </a:t>
            </a:r>
            <a:r>
              <a:rPr lang="en-US" sz="1600" dirty="0">
                <a:latin typeface="Arial" charset="0"/>
                <a:ea typeface="ＭＳ Ｐゴシック" charset="0"/>
              </a:rPr>
              <a:t>coherence </a:t>
            </a:r>
          </a:p>
          <a:p>
            <a:pPr>
              <a:spcBef>
                <a:spcPct val="50000"/>
              </a:spcBef>
              <a:defRPr/>
            </a:pPr>
            <a:r>
              <a:rPr lang="en-US" sz="1600" dirty="0">
                <a:latin typeface="Arial" charset="0"/>
                <a:ea typeface="ＭＳ Ｐゴシック" charset="0"/>
              </a:rPr>
              <a:t>	length 	~ </a:t>
            </a:r>
            <a:r>
              <a:rPr lang="en-US" sz="1600" dirty="0" smtClean="0">
                <a:latin typeface="Arial" charset="0"/>
                <a:ea typeface="ＭＳ Ｐゴシック" charset="0"/>
              </a:rPr>
              <a:t>1000nm</a:t>
            </a:r>
            <a:endParaRPr lang="en-US" sz="1600" dirty="0">
              <a:latin typeface="Arial" charset="0"/>
              <a:ea typeface="ＭＳ Ｐゴシック" charset="0"/>
            </a:endParaRPr>
          </a:p>
          <a:p>
            <a:pPr>
              <a:spcBef>
                <a:spcPct val="50000"/>
              </a:spcBef>
              <a:defRPr/>
            </a:pPr>
            <a:r>
              <a:rPr lang="en-US" sz="1600" dirty="0">
                <a:latin typeface="Arial" charset="0"/>
                <a:ea typeface="ＭＳ Ｐゴシック" charset="0"/>
              </a:rPr>
              <a:t>Coherence time   	~ 10</a:t>
            </a:r>
            <a:r>
              <a:rPr lang="en-US" sz="1600" baseline="30000" dirty="0">
                <a:latin typeface="Arial" charset="0"/>
                <a:ea typeface="ＭＳ Ｐゴシック" charset="0"/>
              </a:rPr>
              <a:t>-9</a:t>
            </a:r>
            <a:r>
              <a:rPr lang="en-US" sz="1600" dirty="0">
                <a:latin typeface="Arial" charset="0"/>
                <a:ea typeface="ＭＳ Ｐゴシック" charset="0"/>
              </a:rPr>
              <a:t> </a:t>
            </a:r>
            <a:r>
              <a:rPr lang="en-US" sz="1600" dirty="0" smtClean="0">
                <a:latin typeface="Arial" charset="0"/>
                <a:ea typeface="ＭＳ Ｐゴシック" charset="0"/>
              </a:rPr>
              <a:t>- 10</a:t>
            </a:r>
            <a:r>
              <a:rPr lang="en-US" sz="1600" baseline="30000" dirty="0" smtClean="0">
                <a:latin typeface="Arial" charset="0"/>
                <a:ea typeface="ＭＳ Ｐゴシック" charset="0"/>
              </a:rPr>
              <a:t>-13</a:t>
            </a:r>
            <a:r>
              <a:rPr lang="en-US" sz="1600" dirty="0" smtClean="0">
                <a:latin typeface="Arial" charset="0"/>
                <a:ea typeface="ＭＳ Ｐゴシック" charset="0"/>
              </a:rPr>
              <a:t> s</a:t>
            </a:r>
            <a:endParaRPr lang="en-US" sz="1600" dirty="0">
              <a:latin typeface="Arial" charset="0"/>
              <a:ea typeface="ＭＳ Ｐゴシック" charset="0"/>
            </a:endParaRPr>
          </a:p>
          <a:p>
            <a:pPr>
              <a:spcBef>
                <a:spcPct val="50000"/>
              </a:spcBef>
              <a:defRPr/>
            </a:pPr>
            <a:endParaRPr lang="el-GR" sz="1600" dirty="0">
              <a:latin typeface="Arial" charset="0"/>
              <a:ea typeface="ＭＳ Ｐゴシック" charset="0"/>
            </a:endParaRPr>
          </a:p>
        </p:txBody>
      </p:sp>
      <p:sp>
        <p:nvSpPr>
          <p:cNvPr id="72713" name="Text Box 9"/>
          <p:cNvSpPr txBox="1">
            <a:spLocks noChangeArrowheads="1"/>
          </p:cNvSpPr>
          <p:nvPr/>
        </p:nvSpPr>
        <p:spPr bwMode="auto">
          <a:xfrm>
            <a:off x="457200" y="1447800"/>
            <a:ext cx="29718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altLang="en-US" sz="1800" b="1" dirty="0"/>
              <a:t>Thermal/X-ray</a:t>
            </a:r>
            <a:r>
              <a:rPr lang="en-US" altLang="en-US" sz="1800" dirty="0"/>
              <a:t>:</a:t>
            </a:r>
          </a:p>
        </p:txBody>
      </p:sp>
      <p:sp>
        <p:nvSpPr>
          <p:cNvPr id="72714" name="Text Box 10"/>
          <p:cNvSpPr txBox="1">
            <a:spLocks noChangeArrowheads="1"/>
          </p:cNvSpPr>
          <p:nvPr/>
        </p:nvSpPr>
        <p:spPr bwMode="auto">
          <a:xfrm>
            <a:off x="4572000" y="1447800"/>
            <a:ext cx="29718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altLang="en-US" sz="1800" b="1" dirty="0"/>
              <a:t>Legacy Laser Systems:</a:t>
            </a:r>
          </a:p>
        </p:txBody>
      </p:sp>
    </p:spTree>
    <p:extLst>
      <p:ext uri="{BB962C8B-B14F-4D97-AF65-F5344CB8AC3E}">
        <p14:creationId xmlns:p14="http://schemas.microsoft.com/office/powerpoint/2010/main" val="21725387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5"/>
          <p:cNvSpPr txBox="1">
            <a:spLocks noChangeArrowheads="1"/>
          </p:cNvSpPr>
          <p:nvPr/>
        </p:nvSpPr>
        <p:spPr bwMode="auto">
          <a:xfrm>
            <a:off x="685800" y="679103"/>
            <a:ext cx="7543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sz="2400" dirty="0" smtClean="0"/>
              <a:t>Talk Outline</a:t>
            </a:r>
            <a:endParaRPr lang="en-US" sz="2400" i="1" dirty="0"/>
          </a:p>
        </p:txBody>
      </p:sp>
      <p:sp>
        <p:nvSpPr>
          <p:cNvPr id="6147" name="Line 11"/>
          <p:cNvSpPr>
            <a:spLocks noChangeShapeType="1"/>
          </p:cNvSpPr>
          <p:nvPr/>
        </p:nvSpPr>
        <p:spPr bwMode="auto">
          <a:xfrm>
            <a:off x="685800" y="1447800"/>
            <a:ext cx="792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148" name="Text Box 8"/>
          <p:cNvSpPr txBox="1">
            <a:spLocks noChangeArrowheads="1"/>
          </p:cNvSpPr>
          <p:nvPr/>
        </p:nvSpPr>
        <p:spPr bwMode="auto">
          <a:xfrm>
            <a:off x="666206" y="2057400"/>
            <a:ext cx="8077200"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dirty="0" smtClean="0"/>
              <a:t>Current problems in inertial confinement fusion</a:t>
            </a:r>
          </a:p>
          <a:p>
            <a:pPr eaLnBrk="1" hangingPunct="1">
              <a:spcBef>
                <a:spcPct val="50000"/>
              </a:spcBef>
            </a:pPr>
            <a:endParaRPr lang="en-US" dirty="0" smtClean="0"/>
          </a:p>
          <a:p>
            <a:pPr eaLnBrk="1" hangingPunct="1">
              <a:spcBef>
                <a:spcPct val="50000"/>
              </a:spcBef>
            </a:pPr>
            <a:r>
              <a:rPr lang="en-US" dirty="0" smtClean="0">
                <a:solidFill>
                  <a:srgbClr val="F52FC1"/>
                </a:solidFill>
              </a:rPr>
              <a:t>Incoherence as a key element: StarDriver</a:t>
            </a:r>
          </a:p>
          <a:p>
            <a:pPr eaLnBrk="1" hangingPunct="1">
              <a:spcBef>
                <a:spcPct val="50000"/>
              </a:spcBef>
            </a:pPr>
            <a:endParaRPr lang="en-US" dirty="0" smtClean="0"/>
          </a:p>
          <a:p>
            <a:pPr eaLnBrk="1" hangingPunct="1">
              <a:spcBef>
                <a:spcPct val="50000"/>
              </a:spcBef>
            </a:pPr>
            <a:r>
              <a:rPr lang="en-US" dirty="0" smtClean="0"/>
              <a:t>Spatial coherence and hydrodynamics</a:t>
            </a:r>
          </a:p>
          <a:p>
            <a:pPr eaLnBrk="1" hangingPunct="1">
              <a:spcBef>
                <a:spcPct val="50000"/>
              </a:spcBef>
            </a:pPr>
            <a:endParaRPr lang="en-US" dirty="0" smtClean="0"/>
          </a:p>
          <a:p>
            <a:pPr eaLnBrk="1" hangingPunct="1">
              <a:spcBef>
                <a:spcPct val="50000"/>
              </a:spcBef>
            </a:pPr>
            <a:r>
              <a:rPr lang="en-US" dirty="0" smtClean="0"/>
              <a:t>Bandwidth and laser-plasma instabilities</a:t>
            </a:r>
          </a:p>
          <a:p>
            <a:pPr eaLnBrk="1" hangingPunct="1">
              <a:spcBef>
                <a:spcPct val="50000"/>
              </a:spcBef>
            </a:pPr>
            <a:endParaRPr lang="en-US" dirty="0"/>
          </a:p>
          <a:p>
            <a:pPr eaLnBrk="1" hangingPunct="1">
              <a:spcBef>
                <a:spcPct val="50000"/>
              </a:spcBef>
            </a:pPr>
            <a:r>
              <a:rPr lang="en-US" dirty="0" smtClean="0"/>
              <a:t>Laser Technology</a:t>
            </a:r>
          </a:p>
        </p:txBody>
      </p:sp>
    </p:spTree>
    <p:extLst>
      <p:ext uri="{BB962C8B-B14F-4D97-AF65-F5344CB8AC3E}">
        <p14:creationId xmlns:p14="http://schemas.microsoft.com/office/powerpoint/2010/main" val="27314991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5"/>
          <p:cNvSpPr txBox="1">
            <a:spLocks noChangeArrowheads="1"/>
          </p:cNvSpPr>
          <p:nvPr/>
        </p:nvSpPr>
        <p:spPr bwMode="auto">
          <a:xfrm>
            <a:off x="685800" y="457200"/>
            <a:ext cx="7543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endParaRPr lang="en-US" sz="2400" i="1" dirty="0"/>
          </a:p>
        </p:txBody>
      </p:sp>
      <p:sp>
        <p:nvSpPr>
          <p:cNvPr id="7171" name="Line 11"/>
          <p:cNvSpPr>
            <a:spLocks noChangeShapeType="1"/>
          </p:cNvSpPr>
          <p:nvPr/>
        </p:nvSpPr>
        <p:spPr bwMode="auto">
          <a:xfrm>
            <a:off x="533400" y="990600"/>
            <a:ext cx="792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7172" name="Text Box 4"/>
          <p:cNvSpPr txBox="1">
            <a:spLocks noChangeArrowheads="1"/>
          </p:cNvSpPr>
          <p:nvPr/>
        </p:nvSpPr>
        <p:spPr bwMode="auto">
          <a:xfrm>
            <a:off x="457200" y="381000"/>
            <a:ext cx="868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sz="2400" dirty="0"/>
              <a:t>Broad or ultra-broad bandwidth is key to controlling instabilities</a:t>
            </a:r>
          </a:p>
        </p:txBody>
      </p:sp>
      <p:sp>
        <p:nvSpPr>
          <p:cNvPr id="7173" name="Text Box 5"/>
          <p:cNvSpPr txBox="1">
            <a:spLocks noChangeArrowheads="1"/>
          </p:cNvSpPr>
          <p:nvPr/>
        </p:nvSpPr>
        <p:spPr bwMode="auto">
          <a:xfrm>
            <a:off x="609600" y="1295400"/>
            <a:ext cx="80772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dirty="0"/>
              <a:t>Imprint and ablative drive pressure non-uniformities are significantly reduced by increasing the bandwidth of the laser drive</a:t>
            </a:r>
            <a:r>
              <a:rPr lang="en-US" dirty="0" smtClean="0"/>
              <a:t>.</a:t>
            </a:r>
          </a:p>
          <a:p>
            <a:pPr eaLnBrk="1" hangingPunct="1">
              <a:spcBef>
                <a:spcPct val="50000"/>
              </a:spcBef>
            </a:pPr>
            <a:r>
              <a:rPr lang="en-US" dirty="0" smtClean="0"/>
              <a:t> </a:t>
            </a:r>
            <a:r>
              <a:rPr lang="en-US" dirty="0"/>
              <a:t>Asymptotic smoothing </a:t>
            </a:r>
            <a:r>
              <a:rPr lang="en-US" dirty="0" smtClean="0"/>
              <a:t>levels &lt;1%  </a:t>
            </a:r>
            <a:r>
              <a:rPr lang="en-US" dirty="0"/>
              <a:t>can be reached in a few hundred </a:t>
            </a:r>
            <a:r>
              <a:rPr lang="en-US" dirty="0" smtClean="0"/>
              <a:t>ps </a:t>
            </a:r>
            <a:r>
              <a:rPr lang="en-US" dirty="0"/>
              <a:t>rather than </a:t>
            </a:r>
            <a:r>
              <a:rPr lang="en-US" dirty="0" smtClean="0"/>
              <a:t>nanoseconds, </a:t>
            </a:r>
            <a:r>
              <a:rPr lang="en-US" dirty="0"/>
              <a:t>with </a:t>
            </a:r>
            <a:r>
              <a:rPr lang="en-US" dirty="0" smtClean="0"/>
              <a:t>2% laser bandwidth at 351 nm. </a:t>
            </a:r>
          </a:p>
          <a:p>
            <a:pPr eaLnBrk="1" hangingPunct="1">
              <a:spcBef>
                <a:spcPct val="50000"/>
              </a:spcBef>
            </a:pPr>
            <a:r>
              <a:rPr lang="en-US" dirty="0"/>
              <a:t>One method to reduce or suppress the most significant laser-plasma  instabilities is high laser bandwidth (2%-10%) and/or a high density of modes in k-space. </a:t>
            </a:r>
          </a:p>
        </p:txBody>
      </p:sp>
      <p:sp>
        <p:nvSpPr>
          <p:cNvPr id="7175" name="Text Box 7"/>
          <p:cNvSpPr txBox="1">
            <a:spLocks noChangeArrowheads="1"/>
          </p:cNvSpPr>
          <p:nvPr/>
        </p:nvSpPr>
        <p:spPr bwMode="auto">
          <a:xfrm>
            <a:off x="1447800" y="4114800"/>
            <a:ext cx="6019800" cy="120032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US" dirty="0"/>
              <a:t>StarDriver </a:t>
            </a:r>
            <a:r>
              <a:rPr lang="en-US" dirty="0" smtClean="0"/>
              <a:t>offers both control of instabilities and </a:t>
            </a:r>
            <a:r>
              <a:rPr lang="en-US" i="1" dirty="0" smtClean="0"/>
              <a:t>extreme system flexibility </a:t>
            </a:r>
            <a:r>
              <a:rPr lang="en-US" dirty="0" smtClean="0"/>
              <a:t>by </a:t>
            </a:r>
            <a:r>
              <a:rPr lang="en-US" dirty="0"/>
              <a:t>configuring the laser drive as many</a:t>
            </a:r>
            <a:r>
              <a:rPr lang="en-US" dirty="0">
                <a:solidFill>
                  <a:srgbClr val="FF0000"/>
                </a:solidFill>
              </a:rPr>
              <a:t> </a:t>
            </a:r>
            <a:r>
              <a:rPr lang="en-US" dirty="0" smtClean="0"/>
              <a:t>nearly </a:t>
            </a:r>
            <a:r>
              <a:rPr lang="en-US" dirty="0"/>
              <a:t>monochromatic beamlets spanning a wide range in </a:t>
            </a:r>
            <a:r>
              <a:rPr lang="en-US" dirty="0" smtClean="0"/>
              <a:t>frequency</a:t>
            </a:r>
            <a:r>
              <a:rPr lang="en-US" dirty="0"/>
              <a: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 name="Picture 3" descr="SK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2366" y="1067204"/>
            <a:ext cx="3886200" cy="27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8" name="Line 4"/>
          <p:cNvSpPr>
            <a:spLocks noChangeShapeType="1"/>
          </p:cNvSpPr>
          <p:nvPr/>
        </p:nvSpPr>
        <p:spPr bwMode="auto">
          <a:xfrm>
            <a:off x="228600" y="838200"/>
            <a:ext cx="8458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19" name="Text Box 5"/>
          <p:cNvSpPr txBox="1">
            <a:spLocks noChangeArrowheads="1"/>
          </p:cNvSpPr>
          <p:nvPr/>
        </p:nvSpPr>
        <p:spPr bwMode="auto">
          <a:xfrm>
            <a:off x="381000" y="228600"/>
            <a:ext cx="807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sz="2400" dirty="0"/>
              <a:t>The StarDriver-class laser fusion concept </a:t>
            </a:r>
          </a:p>
        </p:txBody>
      </p:sp>
      <p:sp>
        <p:nvSpPr>
          <p:cNvPr id="9220" name="Text Box 6"/>
          <p:cNvSpPr txBox="1">
            <a:spLocks noChangeArrowheads="1"/>
          </p:cNvSpPr>
          <p:nvPr/>
        </p:nvSpPr>
        <p:spPr bwMode="auto">
          <a:xfrm>
            <a:off x="4073215" y="1173957"/>
            <a:ext cx="4343400" cy="147732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dirty="0"/>
              <a:t>In total, there are about 10,000 </a:t>
            </a:r>
            <a:r>
              <a:rPr lang="en-US" dirty="0" smtClean="0"/>
              <a:t>beamlets</a:t>
            </a:r>
            <a:r>
              <a:rPr lang="en-US" dirty="0"/>
              <a:t>, </a:t>
            </a:r>
            <a:r>
              <a:rPr lang="en-US" dirty="0" smtClean="0"/>
              <a:t>sized at the sweet spot of the laser-optical technology, each </a:t>
            </a:r>
            <a:r>
              <a:rPr lang="en-US" dirty="0"/>
              <a:t>one </a:t>
            </a:r>
            <a:r>
              <a:rPr lang="en-US" dirty="0" smtClean="0"/>
              <a:t>~100Joules,  5-10cm </a:t>
            </a:r>
            <a:r>
              <a:rPr lang="en-US" dirty="0"/>
              <a:t>in aperture, delivering ~</a:t>
            </a:r>
            <a:r>
              <a:rPr lang="en-US" dirty="0" smtClean="0"/>
              <a:t>1MJ </a:t>
            </a:r>
            <a:r>
              <a:rPr lang="en-US" dirty="0"/>
              <a:t>on target</a:t>
            </a:r>
          </a:p>
        </p:txBody>
      </p:sp>
      <p:sp>
        <p:nvSpPr>
          <p:cNvPr id="9221" name="Text Box 97"/>
          <p:cNvSpPr txBox="1">
            <a:spLocks noChangeArrowheads="1"/>
          </p:cNvSpPr>
          <p:nvPr/>
        </p:nvSpPr>
        <p:spPr bwMode="auto">
          <a:xfrm>
            <a:off x="685800" y="3954633"/>
            <a:ext cx="2362200" cy="16129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dirty="0"/>
              <a:t>Effectively ~4</a:t>
            </a:r>
            <a:r>
              <a:rPr lang="en-US" dirty="0">
                <a:latin typeface="Symbol" panose="05050102010706020507" pitchFamily="18" charset="2"/>
              </a:rPr>
              <a:t>p</a:t>
            </a:r>
            <a:r>
              <a:rPr lang="en-US" dirty="0"/>
              <a:t> illumination</a:t>
            </a:r>
          </a:p>
          <a:p>
            <a:pPr eaLnBrk="1" hangingPunct="1">
              <a:spcBef>
                <a:spcPct val="50000"/>
              </a:spcBef>
            </a:pPr>
            <a:r>
              <a:rPr lang="en-US" dirty="0"/>
              <a:t>Grouped to allow collection of released energy</a:t>
            </a:r>
          </a:p>
        </p:txBody>
      </p:sp>
      <p:sp>
        <p:nvSpPr>
          <p:cNvPr id="9222" name="Text Box 103"/>
          <p:cNvSpPr txBox="1">
            <a:spLocks noChangeArrowheads="1"/>
          </p:cNvSpPr>
          <p:nvPr/>
        </p:nvSpPr>
        <p:spPr bwMode="auto">
          <a:xfrm>
            <a:off x="2697480" y="990601"/>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dirty="0"/>
              <a:t>Target</a:t>
            </a:r>
          </a:p>
        </p:txBody>
      </p:sp>
      <p:sp>
        <p:nvSpPr>
          <p:cNvPr id="9223" name="Line 104"/>
          <p:cNvSpPr>
            <a:spLocks noChangeShapeType="1"/>
          </p:cNvSpPr>
          <p:nvPr/>
        </p:nvSpPr>
        <p:spPr bwMode="auto">
          <a:xfrm flipH="1">
            <a:off x="2362200" y="1295400"/>
            <a:ext cx="609600" cy="110954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9225" name="Text Box 596"/>
          <p:cNvSpPr txBox="1">
            <a:spLocks noChangeArrowheads="1"/>
          </p:cNvSpPr>
          <p:nvPr/>
        </p:nvSpPr>
        <p:spPr bwMode="auto">
          <a:xfrm>
            <a:off x="3841349" y="3122173"/>
            <a:ext cx="3886200" cy="32778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dirty="0"/>
              <a:t>Each beamlet is </a:t>
            </a:r>
            <a:r>
              <a:rPr lang="en-US" dirty="0" smtClean="0"/>
              <a:t>nearly </a:t>
            </a:r>
            <a:r>
              <a:rPr lang="en-US" dirty="0"/>
              <a:t>monochromatic</a:t>
            </a:r>
          </a:p>
          <a:p>
            <a:pPr eaLnBrk="1" hangingPunct="1">
              <a:spcBef>
                <a:spcPct val="50000"/>
              </a:spcBef>
            </a:pPr>
            <a:r>
              <a:rPr lang="en-US" dirty="0"/>
              <a:t>Each beamlet has a different wavelength from the others</a:t>
            </a:r>
          </a:p>
          <a:p>
            <a:pPr eaLnBrk="1" hangingPunct="1">
              <a:spcBef>
                <a:spcPct val="50000"/>
              </a:spcBef>
            </a:pPr>
            <a:r>
              <a:rPr lang="en-US" dirty="0"/>
              <a:t>The effective bandwidth of the laser drive is the bandwidth spanned by overlapping beamlets at the target.</a:t>
            </a:r>
          </a:p>
          <a:p>
            <a:pPr eaLnBrk="1" hangingPunct="1">
              <a:spcBef>
                <a:spcPct val="50000"/>
              </a:spcBef>
            </a:pPr>
            <a:r>
              <a:rPr lang="en-US" dirty="0"/>
              <a:t>Different focusing/timing strategies will enable </a:t>
            </a:r>
            <a:r>
              <a:rPr lang="en-US" dirty="0" smtClean="0"/>
              <a:t>time-dependent features in the drive such as zooming</a:t>
            </a:r>
            <a:r>
              <a:rPr lang="en-US" dirty="0"/>
              <a:t>.</a:t>
            </a:r>
            <a:r>
              <a:rPr lang="en-US" dirty="0" smtClean="0"/>
              <a:t>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5"/>
          <p:cNvSpPr txBox="1">
            <a:spLocks noChangeArrowheads="1"/>
          </p:cNvSpPr>
          <p:nvPr/>
        </p:nvSpPr>
        <p:spPr bwMode="auto">
          <a:xfrm>
            <a:off x="685800" y="679103"/>
            <a:ext cx="7543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sz="2400" dirty="0" smtClean="0"/>
              <a:t>Talk Outline</a:t>
            </a:r>
            <a:endParaRPr lang="en-US" sz="2400" i="1" dirty="0"/>
          </a:p>
        </p:txBody>
      </p:sp>
      <p:sp>
        <p:nvSpPr>
          <p:cNvPr id="6147" name="Line 11"/>
          <p:cNvSpPr>
            <a:spLocks noChangeShapeType="1"/>
          </p:cNvSpPr>
          <p:nvPr/>
        </p:nvSpPr>
        <p:spPr bwMode="auto">
          <a:xfrm>
            <a:off x="685800" y="1447800"/>
            <a:ext cx="792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148" name="Text Box 8"/>
          <p:cNvSpPr txBox="1">
            <a:spLocks noChangeArrowheads="1"/>
          </p:cNvSpPr>
          <p:nvPr/>
        </p:nvSpPr>
        <p:spPr bwMode="auto">
          <a:xfrm>
            <a:off x="685800" y="2057400"/>
            <a:ext cx="8077200"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dirty="0" smtClean="0"/>
              <a:t>Current problems in inertial confinement fusion</a:t>
            </a:r>
          </a:p>
          <a:p>
            <a:pPr eaLnBrk="1" hangingPunct="1">
              <a:spcBef>
                <a:spcPct val="50000"/>
              </a:spcBef>
            </a:pPr>
            <a:endParaRPr lang="en-US" dirty="0" smtClean="0"/>
          </a:p>
          <a:p>
            <a:pPr eaLnBrk="1" hangingPunct="1">
              <a:spcBef>
                <a:spcPct val="50000"/>
              </a:spcBef>
            </a:pPr>
            <a:r>
              <a:rPr lang="en-US" dirty="0" smtClean="0"/>
              <a:t>Incoherence as their solution : StarDriver</a:t>
            </a:r>
          </a:p>
          <a:p>
            <a:pPr eaLnBrk="1" hangingPunct="1">
              <a:spcBef>
                <a:spcPct val="50000"/>
              </a:spcBef>
            </a:pPr>
            <a:endParaRPr lang="en-US" dirty="0" smtClean="0"/>
          </a:p>
          <a:p>
            <a:pPr eaLnBrk="1" hangingPunct="1">
              <a:spcBef>
                <a:spcPct val="50000"/>
              </a:spcBef>
            </a:pPr>
            <a:r>
              <a:rPr lang="en-US" dirty="0" smtClean="0">
                <a:solidFill>
                  <a:srgbClr val="F52FC1"/>
                </a:solidFill>
              </a:rPr>
              <a:t>Spatial coherence and hydrodynamics</a:t>
            </a:r>
          </a:p>
          <a:p>
            <a:pPr eaLnBrk="1" hangingPunct="1">
              <a:spcBef>
                <a:spcPct val="50000"/>
              </a:spcBef>
            </a:pPr>
            <a:endParaRPr lang="en-US" dirty="0" smtClean="0"/>
          </a:p>
          <a:p>
            <a:pPr eaLnBrk="1" hangingPunct="1">
              <a:spcBef>
                <a:spcPct val="50000"/>
              </a:spcBef>
            </a:pPr>
            <a:r>
              <a:rPr lang="en-US" dirty="0" smtClean="0"/>
              <a:t>Bandwidth and laser-plasma instabilities</a:t>
            </a:r>
          </a:p>
          <a:p>
            <a:pPr eaLnBrk="1" hangingPunct="1">
              <a:spcBef>
                <a:spcPct val="50000"/>
              </a:spcBef>
            </a:pPr>
            <a:endParaRPr lang="en-US" dirty="0"/>
          </a:p>
          <a:p>
            <a:pPr eaLnBrk="1" hangingPunct="1">
              <a:spcBef>
                <a:spcPct val="50000"/>
              </a:spcBef>
            </a:pPr>
            <a:r>
              <a:rPr lang="en-US" dirty="0" smtClean="0"/>
              <a:t>Laser Technology</a:t>
            </a:r>
          </a:p>
        </p:txBody>
      </p:sp>
    </p:spTree>
    <p:extLst>
      <p:ext uri="{BB962C8B-B14F-4D97-AF65-F5344CB8AC3E}">
        <p14:creationId xmlns:p14="http://schemas.microsoft.com/office/powerpoint/2010/main" val="6155973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3" descr="grid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921" y="2828719"/>
            <a:ext cx="5105400" cy="356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Line 3"/>
          <p:cNvSpPr>
            <a:spLocks noChangeShapeType="1"/>
          </p:cNvSpPr>
          <p:nvPr/>
        </p:nvSpPr>
        <p:spPr bwMode="auto">
          <a:xfrm>
            <a:off x="533400" y="1143000"/>
            <a:ext cx="8229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4341" name="Text Box 5"/>
          <p:cNvSpPr txBox="1">
            <a:spLocks noChangeArrowheads="1"/>
          </p:cNvSpPr>
          <p:nvPr/>
        </p:nvSpPr>
        <p:spPr bwMode="auto">
          <a:xfrm>
            <a:off x="457200" y="381000"/>
            <a:ext cx="7620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sz="2400" dirty="0" smtClean="0"/>
              <a:t>The many beamlets create together a 3D speckle pattern on the small pellet. </a:t>
            </a:r>
            <a:endParaRPr lang="en-US" sz="2400" dirty="0"/>
          </a:p>
        </p:txBody>
      </p:sp>
      <p:sp>
        <p:nvSpPr>
          <p:cNvPr id="8" name="Text Box 5"/>
          <p:cNvSpPr txBox="1">
            <a:spLocks noChangeArrowheads="1"/>
          </p:cNvSpPr>
          <p:nvPr/>
        </p:nvSpPr>
        <p:spPr bwMode="auto">
          <a:xfrm>
            <a:off x="533400" y="1373832"/>
            <a:ext cx="7620000"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dirty="0" smtClean="0"/>
              <a:t>The speckle pattern, if static, causes the pellet to distort as it is compressed, because a static speckle pattern creates a persistent non-spherical pressure. With bandwidth, the speckle pattern “shimmers” thereby smoothing out the pressure on the pellet and enabling a truly spherical implosion. </a:t>
            </a:r>
          </a:p>
          <a:p>
            <a:pPr eaLnBrk="1" hangingPunct="1">
              <a:spcBef>
                <a:spcPct val="50000"/>
              </a:spcBef>
            </a:pPr>
            <a:r>
              <a:rPr lang="en-US" dirty="0" smtClean="0"/>
              <a:t>The rms pressure variation is required to be &lt; 1%</a:t>
            </a:r>
            <a:endParaRPr lang="en-US" dirty="0"/>
          </a:p>
        </p:txBody>
      </p:sp>
      <p:sp>
        <p:nvSpPr>
          <p:cNvPr id="3" name="Right Arrow 2"/>
          <p:cNvSpPr/>
          <p:nvPr/>
        </p:nvSpPr>
        <p:spPr>
          <a:xfrm rot="10074385">
            <a:off x="4610101" y="3529629"/>
            <a:ext cx="1752600" cy="609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ight Arrow 9"/>
          <p:cNvSpPr/>
          <p:nvPr/>
        </p:nvSpPr>
        <p:spPr>
          <a:xfrm rot="10982757">
            <a:off x="4692610" y="4308269"/>
            <a:ext cx="1752600" cy="609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917652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Line 3"/>
          <p:cNvSpPr>
            <a:spLocks noChangeShapeType="1"/>
          </p:cNvSpPr>
          <p:nvPr/>
        </p:nvSpPr>
        <p:spPr bwMode="auto">
          <a:xfrm>
            <a:off x="533400" y="1600200"/>
            <a:ext cx="8229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3315" name="Text Box 29"/>
          <p:cNvSpPr txBox="1">
            <a:spLocks noChangeArrowheads="1"/>
          </p:cNvSpPr>
          <p:nvPr/>
        </p:nvSpPr>
        <p:spPr bwMode="auto">
          <a:xfrm>
            <a:off x="609600" y="381000"/>
            <a:ext cx="82296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sz="2400" dirty="0"/>
              <a:t>A hard sphere target model applies at very early times and avoids the complexities of propagation and absorption in the corona</a:t>
            </a:r>
          </a:p>
        </p:txBody>
      </p:sp>
      <p:grpSp>
        <p:nvGrpSpPr>
          <p:cNvPr id="13316" name="Group 67"/>
          <p:cNvGrpSpPr>
            <a:grpSpLocks/>
          </p:cNvGrpSpPr>
          <p:nvPr/>
        </p:nvGrpSpPr>
        <p:grpSpPr bwMode="auto">
          <a:xfrm>
            <a:off x="609600" y="1728788"/>
            <a:ext cx="2971800" cy="3654425"/>
            <a:chOff x="384" y="1089"/>
            <a:chExt cx="1872" cy="2302"/>
          </a:xfrm>
        </p:grpSpPr>
        <p:sp>
          <p:nvSpPr>
            <p:cNvPr id="13342" name="Oval 30"/>
            <p:cNvSpPr>
              <a:spLocks noChangeArrowheads="1"/>
            </p:cNvSpPr>
            <p:nvPr/>
          </p:nvSpPr>
          <p:spPr bwMode="auto">
            <a:xfrm>
              <a:off x="698" y="1573"/>
              <a:ext cx="1040" cy="1053"/>
            </a:xfrm>
            <a:prstGeom prst="ellipse">
              <a:avLst/>
            </a:prstGeom>
            <a:solidFill>
              <a:srgbClr val="D5D5D5"/>
            </a:solidFill>
            <a:ln w="9525">
              <a:solidFill>
                <a:schemeClr val="tx1"/>
              </a:solidFill>
              <a:round/>
              <a:headEnd/>
              <a:tailEnd/>
            </a:ln>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dirty="0"/>
            </a:p>
          </p:txBody>
        </p:sp>
        <p:sp>
          <p:nvSpPr>
            <p:cNvPr id="13343" name="Oval 31"/>
            <p:cNvSpPr>
              <a:spLocks noChangeArrowheads="1"/>
            </p:cNvSpPr>
            <p:nvPr/>
          </p:nvSpPr>
          <p:spPr bwMode="auto">
            <a:xfrm>
              <a:off x="837" y="1733"/>
              <a:ext cx="763" cy="737"/>
            </a:xfrm>
            <a:prstGeom prst="ellipse">
              <a:avLst/>
            </a:prstGeom>
            <a:solidFill>
              <a:srgbClr val="F52FC1"/>
            </a:solidFill>
            <a:ln w="9525">
              <a:solidFill>
                <a:schemeClr val="tx1"/>
              </a:solidFill>
              <a:round/>
              <a:headEnd/>
              <a:tailEnd/>
            </a:ln>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dirty="0"/>
            </a:p>
          </p:txBody>
        </p:sp>
        <p:sp>
          <p:nvSpPr>
            <p:cNvPr id="13344" name="Line 32"/>
            <p:cNvSpPr>
              <a:spLocks noChangeShapeType="1"/>
            </p:cNvSpPr>
            <p:nvPr/>
          </p:nvSpPr>
          <p:spPr bwMode="auto">
            <a:xfrm flipV="1">
              <a:off x="592" y="2099"/>
              <a:ext cx="1213"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3345" name="Line 33"/>
            <p:cNvSpPr>
              <a:spLocks noChangeShapeType="1"/>
            </p:cNvSpPr>
            <p:nvPr/>
          </p:nvSpPr>
          <p:spPr bwMode="auto">
            <a:xfrm>
              <a:off x="1216" y="1468"/>
              <a:ext cx="0" cy="12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3346" name="Text Box 34"/>
            <p:cNvSpPr txBox="1">
              <a:spLocks noChangeArrowheads="1"/>
            </p:cNvSpPr>
            <p:nvPr/>
          </p:nvSpPr>
          <p:spPr bwMode="auto">
            <a:xfrm>
              <a:off x="453" y="1177"/>
              <a:ext cx="902"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sz="1400" dirty="0"/>
                <a:t>Target</a:t>
              </a:r>
              <a:r>
                <a:rPr lang="en-US" sz="1600" dirty="0"/>
                <a:t> radius</a:t>
              </a:r>
            </a:p>
          </p:txBody>
        </p:sp>
        <p:sp>
          <p:nvSpPr>
            <p:cNvPr id="13347" name="Text Box 35"/>
            <p:cNvSpPr txBox="1">
              <a:spLocks noChangeArrowheads="1"/>
            </p:cNvSpPr>
            <p:nvPr/>
          </p:nvSpPr>
          <p:spPr bwMode="auto">
            <a:xfrm>
              <a:off x="1424" y="1089"/>
              <a:ext cx="624"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sz="1600" dirty="0"/>
                <a:t>Laser Spot 1/e point</a:t>
              </a:r>
            </a:p>
          </p:txBody>
        </p:sp>
        <p:sp>
          <p:nvSpPr>
            <p:cNvPr id="13348" name="Text Box 36"/>
            <p:cNvSpPr txBox="1">
              <a:spLocks noChangeArrowheads="1"/>
            </p:cNvSpPr>
            <p:nvPr/>
          </p:nvSpPr>
          <p:spPr bwMode="auto">
            <a:xfrm>
              <a:off x="384" y="2871"/>
              <a:ext cx="1872"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sz="1600" dirty="0"/>
                <a:t>Zoom = ratio of laser spot 1/e point to target (hard sphere) radius</a:t>
              </a:r>
            </a:p>
          </p:txBody>
        </p:sp>
        <p:sp>
          <p:nvSpPr>
            <p:cNvPr id="13349" name="Line 38"/>
            <p:cNvSpPr>
              <a:spLocks noChangeShapeType="1"/>
            </p:cNvSpPr>
            <p:nvPr/>
          </p:nvSpPr>
          <p:spPr bwMode="auto">
            <a:xfrm>
              <a:off x="864" y="1344"/>
              <a:ext cx="96" cy="28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3350" name="Line 39"/>
            <p:cNvSpPr>
              <a:spLocks noChangeShapeType="1"/>
            </p:cNvSpPr>
            <p:nvPr/>
          </p:nvSpPr>
          <p:spPr bwMode="auto">
            <a:xfrm flipH="1">
              <a:off x="1536" y="1584"/>
              <a:ext cx="96" cy="33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grpSp>
      <p:grpSp>
        <p:nvGrpSpPr>
          <p:cNvPr id="13317" name="Group 66"/>
          <p:cNvGrpSpPr>
            <a:grpSpLocks/>
          </p:cNvGrpSpPr>
          <p:nvPr/>
        </p:nvGrpSpPr>
        <p:grpSpPr bwMode="auto">
          <a:xfrm>
            <a:off x="3886200" y="1676400"/>
            <a:ext cx="4956175" cy="4343400"/>
            <a:chOff x="2400" y="912"/>
            <a:chExt cx="3122" cy="2736"/>
          </a:xfrm>
        </p:grpSpPr>
        <p:sp>
          <p:nvSpPr>
            <p:cNvPr id="13318" name="Arc 42"/>
            <p:cNvSpPr>
              <a:spLocks/>
            </p:cNvSpPr>
            <p:nvPr/>
          </p:nvSpPr>
          <p:spPr bwMode="auto">
            <a:xfrm flipH="1">
              <a:off x="3765" y="1948"/>
              <a:ext cx="1559" cy="1553"/>
            </a:xfrm>
            <a:custGeom>
              <a:avLst/>
              <a:gdLst>
                <a:gd name="T0" fmla="*/ 0 w 21600"/>
                <a:gd name="T1" fmla="*/ 0 h 21599"/>
                <a:gd name="T2" fmla="*/ 8 w 21600"/>
                <a:gd name="T3" fmla="*/ 8 h 21599"/>
                <a:gd name="T4" fmla="*/ 0 w 21600"/>
                <a:gd name="T5" fmla="*/ 8 h 21599"/>
                <a:gd name="T6" fmla="*/ 0 60000 65536"/>
                <a:gd name="T7" fmla="*/ 0 60000 65536"/>
                <a:gd name="T8" fmla="*/ 0 60000 65536"/>
                <a:gd name="T9" fmla="*/ 0 w 21600"/>
                <a:gd name="T10" fmla="*/ 0 h 21599"/>
                <a:gd name="T11" fmla="*/ 21600 w 21600"/>
                <a:gd name="T12" fmla="*/ 21599 h 21599"/>
              </a:gdLst>
              <a:ahLst/>
              <a:cxnLst>
                <a:cxn ang="T6">
                  <a:pos x="T0" y="T1"/>
                </a:cxn>
                <a:cxn ang="T7">
                  <a:pos x="T2" y="T3"/>
                </a:cxn>
                <a:cxn ang="T8">
                  <a:pos x="T4" y="T5"/>
                </a:cxn>
              </a:cxnLst>
              <a:rect l="T9" t="T10" r="T11" b="T12"/>
              <a:pathLst>
                <a:path w="21600" h="21599" fill="none" extrusionOk="0">
                  <a:moveTo>
                    <a:pt x="236" y="0"/>
                  </a:moveTo>
                  <a:cubicBezTo>
                    <a:pt x="12073" y="130"/>
                    <a:pt x="21600" y="9762"/>
                    <a:pt x="21600" y="21599"/>
                  </a:cubicBezTo>
                </a:path>
                <a:path w="21600" h="21599" stroke="0" extrusionOk="0">
                  <a:moveTo>
                    <a:pt x="236" y="0"/>
                  </a:moveTo>
                  <a:cubicBezTo>
                    <a:pt x="12073" y="130"/>
                    <a:pt x="21600" y="9762"/>
                    <a:pt x="21600" y="21599"/>
                  </a:cubicBezTo>
                  <a:lnTo>
                    <a:pt x="0" y="21599"/>
                  </a:lnTo>
                  <a:lnTo>
                    <a:pt x="236" y="0"/>
                  </a:lnTo>
                  <a:close/>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sp>
          <p:nvSpPr>
            <p:cNvPr id="13319" name="Line 43"/>
            <p:cNvSpPr>
              <a:spLocks noChangeShapeType="1"/>
            </p:cNvSpPr>
            <p:nvPr/>
          </p:nvSpPr>
          <p:spPr bwMode="auto">
            <a:xfrm>
              <a:off x="2400" y="1988"/>
              <a:ext cx="2925" cy="153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3320" name="Line 44"/>
            <p:cNvSpPr>
              <a:spLocks noChangeShapeType="1"/>
            </p:cNvSpPr>
            <p:nvPr/>
          </p:nvSpPr>
          <p:spPr bwMode="auto">
            <a:xfrm>
              <a:off x="2751" y="3490"/>
              <a:ext cx="2574" cy="3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3321" name="Line 45"/>
            <p:cNvSpPr>
              <a:spLocks noChangeShapeType="1"/>
            </p:cNvSpPr>
            <p:nvPr/>
          </p:nvSpPr>
          <p:spPr bwMode="auto">
            <a:xfrm>
              <a:off x="5325" y="1118"/>
              <a:ext cx="0" cy="2411"/>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dirty="0"/>
            </a:p>
          </p:txBody>
        </p:sp>
        <p:sp>
          <p:nvSpPr>
            <p:cNvPr id="13322" name="Text Box 46"/>
            <p:cNvSpPr txBox="1">
              <a:spLocks noChangeArrowheads="1"/>
            </p:cNvSpPr>
            <p:nvPr/>
          </p:nvSpPr>
          <p:spPr bwMode="auto">
            <a:xfrm>
              <a:off x="5249" y="960"/>
              <a:ext cx="27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sz="1400" b="1" dirty="0"/>
                <a:t>Z</a:t>
              </a:r>
            </a:p>
          </p:txBody>
        </p:sp>
        <p:sp>
          <p:nvSpPr>
            <p:cNvPr id="13323" name="Line 47"/>
            <p:cNvSpPr>
              <a:spLocks noChangeShapeType="1"/>
            </p:cNvSpPr>
            <p:nvPr/>
          </p:nvSpPr>
          <p:spPr bwMode="auto">
            <a:xfrm flipV="1">
              <a:off x="3936" y="2146"/>
              <a:ext cx="297" cy="649"/>
            </a:xfrm>
            <a:prstGeom prst="line">
              <a:avLst/>
            </a:prstGeom>
            <a:noFill/>
            <a:ln w="38100">
              <a:solidFill>
                <a:srgbClr val="FF0066"/>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3324" name="Line 48"/>
            <p:cNvSpPr>
              <a:spLocks noChangeShapeType="1"/>
            </p:cNvSpPr>
            <p:nvPr/>
          </p:nvSpPr>
          <p:spPr bwMode="auto">
            <a:xfrm flipH="1" flipV="1">
              <a:off x="3302" y="2460"/>
              <a:ext cx="639" cy="333"/>
            </a:xfrm>
            <a:prstGeom prst="line">
              <a:avLst/>
            </a:prstGeom>
            <a:noFill/>
            <a:ln w="38100">
              <a:solidFill>
                <a:srgbClr val="FF0066"/>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3325" name="Oval 49"/>
            <p:cNvSpPr>
              <a:spLocks noChangeArrowheads="1"/>
            </p:cNvSpPr>
            <p:nvPr/>
          </p:nvSpPr>
          <p:spPr bwMode="auto">
            <a:xfrm>
              <a:off x="3882" y="2732"/>
              <a:ext cx="109" cy="125"/>
            </a:xfrm>
            <a:prstGeom prst="ellipse">
              <a:avLst/>
            </a:prstGeom>
            <a:solidFill>
              <a:schemeClr val="accent1"/>
            </a:solidFill>
            <a:ln w="9525">
              <a:solidFill>
                <a:schemeClr val="tx1"/>
              </a:solidFill>
              <a:round/>
              <a:headEnd/>
              <a:tailEnd/>
            </a:ln>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dirty="0"/>
            </a:p>
          </p:txBody>
        </p:sp>
        <p:sp>
          <p:nvSpPr>
            <p:cNvPr id="13326" name="Text Box 50"/>
            <p:cNvSpPr txBox="1">
              <a:spLocks noChangeArrowheads="1"/>
            </p:cNvSpPr>
            <p:nvPr/>
          </p:nvSpPr>
          <p:spPr bwMode="auto">
            <a:xfrm>
              <a:off x="2448" y="1584"/>
              <a:ext cx="81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sz="1400" dirty="0"/>
                <a:t>Beamlet Axis</a:t>
              </a:r>
            </a:p>
          </p:txBody>
        </p:sp>
        <p:sp>
          <p:nvSpPr>
            <p:cNvPr id="13327" name="Text Box 51"/>
            <p:cNvSpPr txBox="1">
              <a:spLocks noChangeArrowheads="1"/>
            </p:cNvSpPr>
            <p:nvPr/>
          </p:nvSpPr>
          <p:spPr bwMode="auto">
            <a:xfrm>
              <a:off x="3258" y="2304"/>
              <a:ext cx="23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sz="1400" b="1" dirty="0"/>
                <a:t>s</a:t>
              </a:r>
            </a:p>
          </p:txBody>
        </p:sp>
        <p:sp>
          <p:nvSpPr>
            <p:cNvPr id="13328" name="Text Box 52"/>
            <p:cNvSpPr txBox="1">
              <a:spLocks noChangeArrowheads="1"/>
            </p:cNvSpPr>
            <p:nvPr/>
          </p:nvSpPr>
          <p:spPr bwMode="auto">
            <a:xfrm>
              <a:off x="4038" y="2027"/>
              <a:ext cx="19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sz="1400" b="1" dirty="0"/>
                <a:t>e</a:t>
              </a:r>
            </a:p>
          </p:txBody>
        </p:sp>
        <p:sp>
          <p:nvSpPr>
            <p:cNvPr id="13329" name="Text Box 53"/>
            <p:cNvSpPr txBox="1">
              <a:spLocks noChangeArrowheads="1"/>
            </p:cNvSpPr>
            <p:nvPr/>
          </p:nvSpPr>
          <p:spPr bwMode="auto">
            <a:xfrm>
              <a:off x="3984" y="2640"/>
              <a:ext cx="129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sz="1400" b="1" dirty="0"/>
                <a:t>o  </a:t>
              </a:r>
              <a:r>
                <a:rPr lang="en-US" sz="1400" dirty="0"/>
                <a:t>(out of plane)</a:t>
              </a:r>
            </a:p>
          </p:txBody>
        </p:sp>
        <p:sp>
          <p:nvSpPr>
            <p:cNvPr id="13330" name="Line 54"/>
            <p:cNvSpPr>
              <a:spLocks noChangeShapeType="1"/>
            </p:cNvSpPr>
            <p:nvPr/>
          </p:nvSpPr>
          <p:spPr bwMode="auto">
            <a:xfrm flipH="1">
              <a:off x="3570" y="1751"/>
              <a:ext cx="819" cy="1897"/>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3331" name="Text Box 55"/>
            <p:cNvSpPr txBox="1">
              <a:spLocks noChangeArrowheads="1"/>
            </p:cNvSpPr>
            <p:nvPr/>
          </p:nvSpPr>
          <p:spPr bwMode="auto">
            <a:xfrm>
              <a:off x="2829" y="3134"/>
              <a:ext cx="819"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sz="1400" dirty="0"/>
                <a:t>Tangent Plane at P</a:t>
              </a:r>
            </a:p>
          </p:txBody>
        </p:sp>
        <p:sp>
          <p:nvSpPr>
            <p:cNvPr id="13332" name="Line 56"/>
            <p:cNvSpPr>
              <a:spLocks noChangeShapeType="1"/>
            </p:cNvSpPr>
            <p:nvPr/>
          </p:nvSpPr>
          <p:spPr bwMode="auto">
            <a:xfrm flipH="1" flipV="1">
              <a:off x="4623" y="2106"/>
              <a:ext cx="702" cy="141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3333" name="Line 57"/>
            <p:cNvSpPr>
              <a:spLocks noChangeShapeType="1"/>
            </p:cNvSpPr>
            <p:nvPr/>
          </p:nvSpPr>
          <p:spPr bwMode="auto">
            <a:xfrm>
              <a:off x="4311" y="1948"/>
              <a:ext cx="312" cy="15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3334" name="Text Box 58"/>
            <p:cNvSpPr txBox="1">
              <a:spLocks noChangeArrowheads="1"/>
            </p:cNvSpPr>
            <p:nvPr/>
          </p:nvSpPr>
          <p:spPr bwMode="auto">
            <a:xfrm>
              <a:off x="3726" y="1395"/>
              <a:ext cx="45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sz="1400" dirty="0"/>
                <a:t>(x,y)</a:t>
              </a:r>
            </a:p>
          </p:txBody>
        </p:sp>
        <p:sp>
          <p:nvSpPr>
            <p:cNvPr id="13335" name="Text Box 59"/>
            <p:cNvSpPr txBox="1">
              <a:spLocks noChangeArrowheads="1"/>
            </p:cNvSpPr>
            <p:nvPr/>
          </p:nvSpPr>
          <p:spPr bwMode="auto">
            <a:xfrm>
              <a:off x="4428" y="1869"/>
              <a:ext cx="39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sz="1400" dirty="0"/>
                <a:t>R-z</a:t>
              </a:r>
            </a:p>
          </p:txBody>
        </p:sp>
        <p:sp>
          <p:nvSpPr>
            <p:cNvPr id="13336" name="Line 60"/>
            <p:cNvSpPr>
              <a:spLocks noChangeShapeType="1"/>
            </p:cNvSpPr>
            <p:nvPr/>
          </p:nvSpPr>
          <p:spPr bwMode="auto">
            <a:xfrm>
              <a:off x="3921" y="1592"/>
              <a:ext cx="390" cy="35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3337" name="Text Box 61"/>
            <p:cNvSpPr txBox="1">
              <a:spLocks noChangeArrowheads="1"/>
            </p:cNvSpPr>
            <p:nvPr/>
          </p:nvSpPr>
          <p:spPr bwMode="auto">
            <a:xfrm>
              <a:off x="4662" y="2067"/>
              <a:ext cx="23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sz="1400" b="1" dirty="0"/>
                <a:t>X</a:t>
              </a:r>
            </a:p>
          </p:txBody>
        </p:sp>
        <p:sp>
          <p:nvSpPr>
            <p:cNvPr id="13338" name="Line 62"/>
            <p:cNvSpPr>
              <a:spLocks noChangeShapeType="1"/>
            </p:cNvSpPr>
            <p:nvPr/>
          </p:nvSpPr>
          <p:spPr bwMode="auto">
            <a:xfrm>
              <a:off x="3414" y="3332"/>
              <a:ext cx="273" cy="39"/>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3339" name="Text Box 63"/>
            <p:cNvSpPr txBox="1">
              <a:spLocks noChangeArrowheads="1"/>
            </p:cNvSpPr>
            <p:nvPr/>
          </p:nvSpPr>
          <p:spPr bwMode="auto">
            <a:xfrm>
              <a:off x="2751" y="2739"/>
              <a:ext cx="39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sz="1400" dirty="0"/>
                <a:t>P</a:t>
              </a:r>
            </a:p>
          </p:txBody>
        </p:sp>
        <p:sp>
          <p:nvSpPr>
            <p:cNvPr id="13340" name="Line 64"/>
            <p:cNvSpPr>
              <a:spLocks noChangeShapeType="1"/>
            </p:cNvSpPr>
            <p:nvPr/>
          </p:nvSpPr>
          <p:spPr bwMode="auto">
            <a:xfrm>
              <a:off x="2907" y="2818"/>
              <a:ext cx="97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3341" name="Text Box 65"/>
            <p:cNvSpPr txBox="1">
              <a:spLocks noChangeArrowheads="1"/>
            </p:cNvSpPr>
            <p:nvPr/>
          </p:nvSpPr>
          <p:spPr bwMode="auto">
            <a:xfrm>
              <a:off x="4416" y="912"/>
              <a:ext cx="81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sz="1400" dirty="0"/>
                <a:t>Lab Z-axis</a:t>
              </a:r>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LLEv08_RMSzoom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066800"/>
            <a:ext cx="72390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Line 7"/>
          <p:cNvSpPr>
            <a:spLocks noChangeShapeType="1"/>
          </p:cNvSpPr>
          <p:nvPr/>
        </p:nvSpPr>
        <p:spPr bwMode="auto">
          <a:xfrm>
            <a:off x="685800" y="990600"/>
            <a:ext cx="792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3556" name="Text Box 4"/>
          <p:cNvSpPr txBox="1">
            <a:spLocks noChangeArrowheads="1"/>
          </p:cNvSpPr>
          <p:nvPr/>
        </p:nvSpPr>
        <p:spPr bwMode="auto">
          <a:xfrm>
            <a:off x="533400" y="228600"/>
            <a:ext cx="82296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sz="2400" dirty="0"/>
              <a:t>The asymptotic RMS beam smoothness (</a:t>
            </a:r>
            <a:r>
              <a:rPr lang="en-US" sz="2400" b="1" dirty="0">
                <a:latin typeface="Symbol" panose="05050102010706020507" pitchFamily="18" charset="2"/>
              </a:rPr>
              <a:t>d</a:t>
            </a:r>
            <a:r>
              <a:rPr lang="en-US" sz="2400" b="1" dirty="0"/>
              <a:t>I/I</a:t>
            </a:r>
            <a:r>
              <a:rPr lang="en-US" sz="2400" dirty="0"/>
              <a:t>) </a:t>
            </a:r>
            <a:r>
              <a:rPr lang="en-US" sz="2400" dirty="0" smtClean="0"/>
              <a:t>is not low enough with monochromatic beams</a:t>
            </a:r>
            <a:endParaRPr lang="en-US" sz="2400" dirty="0"/>
          </a:p>
        </p:txBody>
      </p:sp>
      <p:sp>
        <p:nvSpPr>
          <p:cNvPr id="23557" name="Rectangle 6"/>
          <p:cNvSpPr>
            <a:spLocks noChangeArrowheads="1"/>
          </p:cNvSpPr>
          <p:nvPr/>
        </p:nvSpPr>
        <p:spPr bwMode="auto">
          <a:xfrm>
            <a:off x="0" y="32194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dirty="0"/>
          </a:p>
        </p:txBody>
      </p:sp>
      <p:graphicFrame>
        <p:nvGraphicFramePr>
          <p:cNvPr id="23558" name="Object 5"/>
          <p:cNvGraphicFramePr>
            <a:graphicFrameLocks noChangeAspect="1"/>
          </p:cNvGraphicFramePr>
          <p:nvPr/>
        </p:nvGraphicFramePr>
        <p:xfrm>
          <a:off x="1981200" y="1905000"/>
          <a:ext cx="2057400" cy="633413"/>
        </p:xfrm>
        <a:graphic>
          <a:graphicData uri="http://schemas.openxmlformats.org/presentationml/2006/ole">
            <mc:AlternateContent xmlns:mc="http://schemas.openxmlformats.org/markup-compatibility/2006">
              <mc:Choice xmlns:v="urn:schemas-microsoft-com:vml" Requires="v">
                <p:oleObj spid="_x0000_s23608" name="Equation" r:id="rId4" imgW="1358900" imgH="419100" progId="Equation.3">
                  <p:embed/>
                </p:oleObj>
              </mc:Choice>
              <mc:Fallback>
                <p:oleObj name="Equation" r:id="rId4" imgW="1358900" imgH="419100" progId="Equation.3">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1200" y="1905000"/>
                        <a:ext cx="2057400" cy="63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3559" name="Text Box 7"/>
          <p:cNvSpPr txBox="1">
            <a:spLocks noChangeArrowheads="1"/>
          </p:cNvSpPr>
          <p:nvPr/>
        </p:nvSpPr>
        <p:spPr bwMode="auto">
          <a:xfrm>
            <a:off x="1066800" y="5562600"/>
            <a:ext cx="7086600" cy="64633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dirty="0"/>
              <a:t>&gt;150,00 beamlets </a:t>
            </a:r>
            <a:r>
              <a:rPr lang="en-US" dirty="0" smtClean="0"/>
              <a:t>(without SSD) are </a:t>
            </a:r>
            <a:r>
              <a:rPr lang="en-US" dirty="0"/>
              <a:t>needed to reach 1% asymptotic smoothness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Line 4"/>
          <p:cNvSpPr>
            <a:spLocks noChangeShapeType="1"/>
          </p:cNvSpPr>
          <p:nvPr/>
        </p:nvSpPr>
        <p:spPr bwMode="auto">
          <a:xfrm>
            <a:off x="457200" y="1371600"/>
            <a:ext cx="807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4579" name="Text Box 5"/>
          <p:cNvSpPr txBox="1">
            <a:spLocks noChangeArrowheads="1"/>
          </p:cNvSpPr>
          <p:nvPr/>
        </p:nvSpPr>
        <p:spPr bwMode="auto">
          <a:xfrm>
            <a:off x="457200" y="457200"/>
            <a:ext cx="7924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sz="2400" dirty="0"/>
              <a:t>2D SSD </a:t>
            </a:r>
            <a:r>
              <a:rPr lang="en-US" sz="2400" dirty="0" smtClean="0"/>
              <a:t>disperses each </a:t>
            </a:r>
            <a:r>
              <a:rPr lang="en-US" sz="2400" dirty="0" err="1" smtClean="0"/>
              <a:t>beamlet</a:t>
            </a:r>
            <a:r>
              <a:rPr lang="en-US" sz="2400" dirty="0" smtClean="0"/>
              <a:t> and adds many speckle patterns to the drive on target</a:t>
            </a:r>
            <a:endParaRPr lang="en-US" sz="2400" dirty="0"/>
          </a:p>
        </p:txBody>
      </p:sp>
      <p:sp>
        <p:nvSpPr>
          <p:cNvPr id="24581" name="Text Box 7"/>
          <p:cNvSpPr txBox="1">
            <a:spLocks noChangeArrowheads="1"/>
          </p:cNvSpPr>
          <p:nvPr/>
        </p:nvSpPr>
        <p:spPr bwMode="auto">
          <a:xfrm>
            <a:off x="685799" y="4591424"/>
            <a:ext cx="7543800" cy="14747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dirty="0"/>
              <a:t>2D SSD allows 5120 physical beamlets in a ported configuration to provide over 400,000 speckle patterns at the target. The initial rate of decrease of the RMS smoothness is given by the total drive bandwidth, but asymptotically the RMS smoothness approaches the limit controlled by the 2D SSD.  </a:t>
            </a:r>
          </a:p>
        </p:txBody>
      </p:sp>
      <p:grpSp>
        <p:nvGrpSpPr>
          <p:cNvPr id="4" name="Group 3"/>
          <p:cNvGrpSpPr/>
          <p:nvPr/>
        </p:nvGrpSpPr>
        <p:grpSpPr>
          <a:xfrm>
            <a:off x="2106582" y="2219065"/>
            <a:ext cx="3077727" cy="1027761"/>
            <a:chOff x="770373" y="2202596"/>
            <a:chExt cx="3412255" cy="1219200"/>
          </a:xfrm>
        </p:grpSpPr>
        <p:sp>
          <p:nvSpPr>
            <p:cNvPr id="2" name="Rectangle 1"/>
            <p:cNvSpPr/>
            <p:nvPr/>
          </p:nvSpPr>
          <p:spPr>
            <a:xfrm rot="2840694">
              <a:off x="1422003" y="2022350"/>
              <a:ext cx="144539" cy="1447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2449091" y="2202596"/>
              <a:ext cx="141710" cy="121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rot="2840694">
              <a:off x="3386458" y="2088296"/>
              <a:ext cx="144539" cy="1447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Right Arrow 4"/>
          <p:cNvSpPr/>
          <p:nvPr/>
        </p:nvSpPr>
        <p:spPr>
          <a:xfrm>
            <a:off x="685800" y="2275746"/>
            <a:ext cx="838200" cy="914400"/>
          </a:xfrm>
          <a:prstGeom prs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2238037" y="3510273"/>
            <a:ext cx="2743200" cy="369332"/>
          </a:xfrm>
          <a:prstGeom prst="rect">
            <a:avLst/>
          </a:prstGeom>
          <a:noFill/>
        </p:spPr>
        <p:txBody>
          <a:bodyPr wrap="square" rtlCol="0">
            <a:spAutoFit/>
          </a:bodyPr>
          <a:lstStyle/>
          <a:p>
            <a:r>
              <a:rPr lang="en-US" dirty="0" smtClean="0"/>
              <a:t>Gratings and modulators</a:t>
            </a:r>
            <a:endParaRPr lang="en-US" dirty="0"/>
          </a:p>
        </p:txBody>
      </p:sp>
      <p:sp>
        <p:nvSpPr>
          <p:cNvPr id="12" name="TextBox 11"/>
          <p:cNvSpPr txBox="1"/>
          <p:nvPr/>
        </p:nvSpPr>
        <p:spPr>
          <a:xfrm>
            <a:off x="457200" y="1603630"/>
            <a:ext cx="2743200" cy="369332"/>
          </a:xfrm>
          <a:prstGeom prst="rect">
            <a:avLst/>
          </a:prstGeom>
          <a:noFill/>
        </p:spPr>
        <p:txBody>
          <a:bodyPr wrap="square" rtlCol="0">
            <a:spAutoFit/>
          </a:bodyPr>
          <a:lstStyle/>
          <a:p>
            <a:r>
              <a:rPr lang="en-US" dirty="0" smtClean="0"/>
              <a:t>Monochromatic beam</a:t>
            </a:r>
            <a:endParaRPr lang="en-US" dirty="0"/>
          </a:p>
        </p:txBody>
      </p:sp>
      <p:grpSp>
        <p:nvGrpSpPr>
          <p:cNvPr id="13" name="Group 12"/>
          <p:cNvGrpSpPr/>
          <p:nvPr/>
        </p:nvGrpSpPr>
        <p:grpSpPr>
          <a:xfrm>
            <a:off x="5921313" y="2501191"/>
            <a:ext cx="914400" cy="523145"/>
            <a:chOff x="3460766" y="4846956"/>
            <a:chExt cx="1398749" cy="744552"/>
          </a:xfrm>
          <a:solidFill>
            <a:srgbClr val="0070C0"/>
          </a:solidFill>
        </p:grpSpPr>
        <p:sp>
          <p:nvSpPr>
            <p:cNvPr id="14" name="Right Arrow 13"/>
            <p:cNvSpPr/>
            <p:nvPr/>
          </p:nvSpPr>
          <p:spPr>
            <a:xfrm rot="21071246">
              <a:off x="3477261" y="4846956"/>
              <a:ext cx="1371600" cy="152400"/>
            </a:xfrm>
            <a:prstGeom prst="rightArrow">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ight Arrow 14"/>
            <p:cNvSpPr/>
            <p:nvPr/>
          </p:nvSpPr>
          <p:spPr>
            <a:xfrm rot="21338823">
              <a:off x="3477487" y="4947524"/>
              <a:ext cx="1371600" cy="152400"/>
            </a:xfrm>
            <a:prstGeom prst="rightArrow">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ight Arrow 15"/>
            <p:cNvSpPr/>
            <p:nvPr/>
          </p:nvSpPr>
          <p:spPr>
            <a:xfrm>
              <a:off x="3477260" y="5067374"/>
              <a:ext cx="1371600" cy="152400"/>
            </a:xfrm>
            <a:prstGeom prst="rightArrow">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ight Arrow 16"/>
            <p:cNvSpPr/>
            <p:nvPr/>
          </p:nvSpPr>
          <p:spPr>
            <a:xfrm rot="373043">
              <a:off x="3487915" y="5210979"/>
              <a:ext cx="1371600" cy="152400"/>
            </a:xfrm>
            <a:prstGeom prst="rightArrow">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ight Arrow 17"/>
            <p:cNvSpPr/>
            <p:nvPr/>
          </p:nvSpPr>
          <p:spPr>
            <a:xfrm rot="476107">
              <a:off x="3473834" y="5326347"/>
              <a:ext cx="1371600" cy="152400"/>
            </a:xfrm>
            <a:prstGeom prst="rightArrow">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ight Arrow 18"/>
            <p:cNvSpPr/>
            <p:nvPr/>
          </p:nvSpPr>
          <p:spPr>
            <a:xfrm rot="654546">
              <a:off x="3460766" y="5439108"/>
              <a:ext cx="1371600" cy="152400"/>
            </a:xfrm>
            <a:prstGeom prst="rightArrow">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0" name="TextBox 19"/>
          <p:cNvSpPr txBox="1"/>
          <p:nvPr/>
        </p:nvSpPr>
        <p:spPr>
          <a:xfrm>
            <a:off x="5039014" y="1449931"/>
            <a:ext cx="3190585" cy="646331"/>
          </a:xfrm>
          <a:prstGeom prst="rect">
            <a:avLst/>
          </a:prstGeom>
          <a:noFill/>
        </p:spPr>
        <p:txBody>
          <a:bodyPr wrap="square" rtlCol="0">
            <a:spAutoFit/>
          </a:bodyPr>
          <a:lstStyle/>
          <a:p>
            <a:r>
              <a:rPr lang="en-US" dirty="0" smtClean="0"/>
              <a:t>~300GHz dispersed beam with many speckle patterns</a:t>
            </a:r>
            <a:endParaRPr lang="en-US" dirty="0"/>
          </a:p>
        </p:txBody>
      </p:sp>
      <p:sp>
        <p:nvSpPr>
          <p:cNvPr id="21" name="Text Box 6"/>
          <p:cNvSpPr txBox="1">
            <a:spLocks noChangeArrowheads="1"/>
          </p:cNvSpPr>
          <p:nvPr/>
        </p:nvSpPr>
        <p:spPr bwMode="auto">
          <a:xfrm>
            <a:off x="5471010" y="3550954"/>
            <a:ext cx="2729407" cy="70788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sz="1000" dirty="0"/>
              <a:t>Frequencies (GHz, at </a:t>
            </a:r>
            <a:r>
              <a:rPr lang="en-US" sz="1000" dirty="0" smtClean="0"/>
              <a:t>3</a:t>
            </a:r>
            <a:r>
              <a:rPr lang="en-US" sz="1000" dirty="0" smtClean="0">
                <a:latin typeface="Symbol" panose="05050102010706020507" pitchFamily="18" charset="2"/>
              </a:rPr>
              <a:t>w</a:t>
            </a:r>
            <a:r>
              <a:rPr lang="en-US" sz="1000" dirty="0" smtClean="0"/>
              <a:t>)         74.1</a:t>
            </a:r>
            <a:r>
              <a:rPr lang="en-US" sz="1000" dirty="0" smtClean="0"/>
              <a:t>    </a:t>
            </a:r>
            <a:r>
              <a:rPr lang="en-US" sz="1000" dirty="0" smtClean="0"/>
              <a:t>173.4</a:t>
            </a:r>
            <a:endParaRPr lang="en-US" sz="1000" dirty="0"/>
          </a:p>
          <a:p>
            <a:pPr eaLnBrk="1" hangingPunct="1">
              <a:spcBef>
                <a:spcPct val="50000"/>
              </a:spcBef>
            </a:pPr>
            <a:r>
              <a:rPr lang="en-US" sz="1000" dirty="0"/>
              <a:t>Phase </a:t>
            </a:r>
            <a:r>
              <a:rPr lang="en-US" sz="1000" dirty="0" smtClean="0"/>
              <a:t>Amplitudes                     6.34     4.02</a:t>
            </a:r>
            <a:endParaRPr lang="en-US" sz="1000" dirty="0"/>
          </a:p>
          <a:p>
            <a:pPr eaLnBrk="1" hangingPunct="1">
              <a:spcBef>
                <a:spcPct val="50000"/>
              </a:spcBef>
            </a:pPr>
            <a:r>
              <a:rPr lang="en-US" sz="1000" dirty="0" smtClean="0"/>
              <a:t>Fraction </a:t>
            </a:r>
            <a:r>
              <a:rPr lang="en-US" sz="1000" dirty="0"/>
              <a:t>of target </a:t>
            </a:r>
            <a:r>
              <a:rPr lang="en-US" sz="1000" dirty="0" smtClean="0"/>
              <a:t>radius/mode)  0.01   0.01</a:t>
            </a:r>
            <a:endParaRPr lang="en-US" sz="1000" dirty="0"/>
          </a:p>
        </p:txBody>
      </p:sp>
    </p:spTree>
    <p:extLst>
      <p:ext uri="{BB962C8B-B14F-4D97-AF65-F5344CB8AC3E}">
        <p14:creationId xmlns:p14="http://schemas.microsoft.com/office/powerpoint/2010/main" val="30940476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p:cNvGraphicFramePr>
          <p:nvPr>
            <p:extLst>
              <p:ext uri="{D42A27DB-BD31-4B8C-83A1-F6EECF244321}">
                <p14:modId xmlns:p14="http://schemas.microsoft.com/office/powerpoint/2010/main" val="2224837474"/>
              </p:ext>
            </p:extLst>
          </p:nvPr>
        </p:nvGraphicFramePr>
        <p:xfrm>
          <a:off x="457200" y="1371600"/>
          <a:ext cx="8305800" cy="44958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 Box 7"/>
          <p:cNvSpPr txBox="1">
            <a:spLocks noChangeArrowheads="1"/>
          </p:cNvSpPr>
          <p:nvPr/>
        </p:nvSpPr>
        <p:spPr bwMode="auto">
          <a:xfrm>
            <a:off x="533400" y="228600"/>
            <a:ext cx="82296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sz="2400" dirty="0"/>
              <a:t>2D SSD enables asymptotic smoothness below 1% for 5120 beamlets with 2% and 10% </a:t>
            </a:r>
            <a:r>
              <a:rPr lang="en-US" sz="2400" dirty="0" smtClean="0"/>
              <a:t>bandwidth at 351nm</a:t>
            </a:r>
            <a:endParaRPr lang="en-US" sz="2400" dirty="0"/>
          </a:p>
        </p:txBody>
      </p:sp>
      <p:cxnSp>
        <p:nvCxnSpPr>
          <p:cNvPr id="8" name="Straight Connector 7"/>
          <p:cNvCxnSpPr/>
          <p:nvPr/>
        </p:nvCxnSpPr>
        <p:spPr>
          <a:xfrm>
            <a:off x="457200" y="1143000"/>
            <a:ext cx="8305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77886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7"/>
          <p:cNvSpPr txBox="1">
            <a:spLocks noChangeArrowheads="1"/>
          </p:cNvSpPr>
          <p:nvPr/>
        </p:nvSpPr>
        <p:spPr bwMode="auto">
          <a:xfrm>
            <a:off x="533400" y="228600"/>
            <a:ext cx="82296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sz="2400" dirty="0"/>
              <a:t>2D SSD </a:t>
            </a:r>
            <a:r>
              <a:rPr lang="en-US" sz="2400" dirty="0" smtClean="0"/>
              <a:t>improves the asymptotic low L-mode symmetry for zoom &lt; 0.75</a:t>
            </a:r>
            <a:endParaRPr lang="en-US" sz="2400" dirty="0"/>
          </a:p>
        </p:txBody>
      </p:sp>
      <p:cxnSp>
        <p:nvCxnSpPr>
          <p:cNvPr id="8" name="Straight Connector 7"/>
          <p:cNvCxnSpPr/>
          <p:nvPr/>
        </p:nvCxnSpPr>
        <p:spPr>
          <a:xfrm>
            <a:off x="457200" y="1143000"/>
            <a:ext cx="8305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10" name="Chart 9"/>
          <p:cNvGraphicFramePr>
            <a:graphicFrameLocks/>
          </p:cNvGraphicFramePr>
          <p:nvPr>
            <p:extLst>
              <p:ext uri="{D42A27DB-BD31-4B8C-83A1-F6EECF244321}">
                <p14:modId xmlns:p14="http://schemas.microsoft.com/office/powerpoint/2010/main" val="684145783"/>
              </p:ext>
            </p:extLst>
          </p:nvPr>
        </p:nvGraphicFramePr>
        <p:xfrm>
          <a:off x="533400" y="1226405"/>
          <a:ext cx="8264769" cy="5098196"/>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6389077" y="2693676"/>
            <a:ext cx="1981200" cy="646331"/>
          </a:xfrm>
          <a:prstGeom prst="rect">
            <a:avLst/>
          </a:prstGeom>
          <a:noFill/>
        </p:spPr>
        <p:txBody>
          <a:bodyPr wrap="square" rtlCol="0">
            <a:spAutoFit/>
          </a:bodyPr>
          <a:lstStyle/>
          <a:p>
            <a:r>
              <a:rPr lang="en-US" dirty="0" smtClean="0"/>
              <a:t>72000 beamlets</a:t>
            </a:r>
          </a:p>
          <a:p>
            <a:r>
              <a:rPr lang="en-US" dirty="0" smtClean="0"/>
              <a:t>No SSD</a:t>
            </a:r>
            <a:endParaRPr lang="en-US" dirty="0"/>
          </a:p>
        </p:txBody>
      </p:sp>
      <p:sp>
        <p:nvSpPr>
          <p:cNvPr id="11" name="TextBox 10"/>
          <p:cNvSpPr txBox="1"/>
          <p:nvPr/>
        </p:nvSpPr>
        <p:spPr>
          <a:xfrm>
            <a:off x="2690446" y="2871084"/>
            <a:ext cx="1981200" cy="646331"/>
          </a:xfrm>
          <a:prstGeom prst="rect">
            <a:avLst/>
          </a:prstGeom>
          <a:noFill/>
        </p:spPr>
        <p:txBody>
          <a:bodyPr wrap="square" rtlCol="0">
            <a:spAutoFit/>
          </a:bodyPr>
          <a:lstStyle/>
          <a:p>
            <a:r>
              <a:rPr lang="en-US" dirty="0" smtClean="0"/>
              <a:t>5120 beamlets</a:t>
            </a:r>
          </a:p>
          <a:p>
            <a:r>
              <a:rPr lang="en-US" dirty="0" smtClean="0"/>
              <a:t>No SSD</a:t>
            </a:r>
            <a:endParaRPr lang="en-US" dirty="0"/>
          </a:p>
        </p:txBody>
      </p:sp>
      <p:sp>
        <p:nvSpPr>
          <p:cNvPr id="12" name="TextBox 11"/>
          <p:cNvSpPr txBox="1"/>
          <p:nvPr/>
        </p:nvSpPr>
        <p:spPr>
          <a:xfrm>
            <a:off x="2728546" y="4866744"/>
            <a:ext cx="1981200" cy="646331"/>
          </a:xfrm>
          <a:prstGeom prst="rect">
            <a:avLst/>
          </a:prstGeom>
          <a:noFill/>
        </p:spPr>
        <p:txBody>
          <a:bodyPr wrap="square" rtlCol="0">
            <a:spAutoFit/>
          </a:bodyPr>
          <a:lstStyle/>
          <a:p>
            <a:r>
              <a:rPr lang="en-US" dirty="0" smtClean="0"/>
              <a:t>5120 beamlets</a:t>
            </a:r>
          </a:p>
          <a:p>
            <a:r>
              <a:rPr lang="en-US" dirty="0" smtClean="0"/>
              <a:t>with SSD</a:t>
            </a:r>
            <a:endParaRPr lang="en-US" dirty="0"/>
          </a:p>
        </p:txBody>
      </p:sp>
      <p:cxnSp>
        <p:nvCxnSpPr>
          <p:cNvPr id="13" name="Straight Arrow Connector 12"/>
          <p:cNvCxnSpPr/>
          <p:nvPr/>
        </p:nvCxnSpPr>
        <p:spPr>
          <a:xfrm>
            <a:off x="3681046" y="3352800"/>
            <a:ext cx="662354" cy="3048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6072554" y="3340007"/>
            <a:ext cx="316523" cy="77479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4343400" y="4495800"/>
            <a:ext cx="1028700" cy="51112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26223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5"/>
          <p:cNvSpPr txBox="1">
            <a:spLocks noChangeArrowheads="1"/>
          </p:cNvSpPr>
          <p:nvPr/>
        </p:nvSpPr>
        <p:spPr bwMode="auto">
          <a:xfrm>
            <a:off x="685800" y="679103"/>
            <a:ext cx="7543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sz="2400" dirty="0" smtClean="0"/>
              <a:t>Talk Outline</a:t>
            </a:r>
            <a:endParaRPr lang="en-US" sz="2400" i="1" dirty="0"/>
          </a:p>
        </p:txBody>
      </p:sp>
      <p:sp>
        <p:nvSpPr>
          <p:cNvPr id="6147" name="Line 11"/>
          <p:cNvSpPr>
            <a:spLocks noChangeShapeType="1"/>
          </p:cNvSpPr>
          <p:nvPr/>
        </p:nvSpPr>
        <p:spPr bwMode="auto">
          <a:xfrm>
            <a:off x="685800" y="1447800"/>
            <a:ext cx="792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148" name="Text Box 8"/>
          <p:cNvSpPr txBox="1">
            <a:spLocks noChangeArrowheads="1"/>
          </p:cNvSpPr>
          <p:nvPr/>
        </p:nvSpPr>
        <p:spPr bwMode="auto">
          <a:xfrm>
            <a:off x="685800" y="2057400"/>
            <a:ext cx="8077200"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dirty="0" smtClean="0"/>
              <a:t>Current problems in inertial confinement fusion</a:t>
            </a:r>
          </a:p>
          <a:p>
            <a:pPr eaLnBrk="1" hangingPunct="1">
              <a:spcBef>
                <a:spcPct val="50000"/>
              </a:spcBef>
            </a:pPr>
            <a:endParaRPr lang="en-US" dirty="0" smtClean="0"/>
          </a:p>
          <a:p>
            <a:pPr eaLnBrk="1" hangingPunct="1">
              <a:spcBef>
                <a:spcPct val="50000"/>
              </a:spcBef>
            </a:pPr>
            <a:r>
              <a:rPr lang="en-US" dirty="0" smtClean="0"/>
              <a:t>Incoherence as their solution : StarDriver</a:t>
            </a:r>
          </a:p>
          <a:p>
            <a:pPr eaLnBrk="1" hangingPunct="1">
              <a:spcBef>
                <a:spcPct val="50000"/>
              </a:spcBef>
            </a:pPr>
            <a:endParaRPr lang="en-US" dirty="0" smtClean="0"/>
          </a:p>
          <a:p>
            <a:pPr eaLnBrk="1" hangingPunct="1">
              <a:spcBef>
                <a:spcPct val="50000"/>
              </a:spcBef>
            </a:pPr>
            <a:r>
              <a:rPr lang="en-US" dirty="0" smtClean="0"/>
              <a:t>Spatial coherence and hydrodynamics</a:t>
            </a:r>
          </a:p>
          <a:p>
            <a:pPr eaLnBrk="1" hangingPunct="1">
              <a:spcBef>
                <a:spcPct val="50000"/>
              </a:spcBef>
            </a:pPr>
            <a:endParaRPr lang="en-US" dirty="0" smtClean="0"/>
          </a:p>
          <a:p>
            <a:pPr eaLnBrk="1" hangingPunct="1">
              <a:spcBef>
                <a:spcPct val="50000"/>
              </a:spcBef>
            </a:pPr>
            <a:r>
              <a:rPr lang="en-US" dirty="0" smtClean="0">
                <a:solidFill>
                  <a:srgbClr val="F52FC1"/>
                </a:solidFill>
              </a:rPr>
              <a:t>Bandwidth and laser-plasma instabilities</a:t>
            </a:r>
          </a:p>
          <a:p>
            <a:pPr eaLnBrk="1" hangingPunct="1">
              <a:spcBef>
                <a:spcPct val="50000"/>
              </a:spcBef>
            </a:pPr>
            <a:endParaRPr lang="en-US" dirty="0"/>
          </a:p>
          <a:p>
            <a:pPr eaLnBrk="1" hangingPunct="1">
              <a:spcBef>
                <a:spcPct val="50000"/>
              </a:spcBef>
            </a:pPr>
            <a:r>
              <a:rPr lang="en-US" dirty="0" smtClean="0"/>
              <a:t>Laser Technology</a:t>
            </a:r>
          </a:p>
        </p:txBody>
      </p:sp>
    </p:spTree>
    <p:extLst>
      <p:ext uri="{BB962C8B-B14F-4D97-AF65-F5344CB8AC3E}">
        <p14:creationId xmlns:p14="http://schemas.microsoft.com/office/powerpoint/2010/main" val="30189348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3018176499"/>
              </p:ext>
            </p:extLst>
          </p:nvPr>
        </p:nvGraphicFramePr>
        <p:xfrm>
          <a:off x="609600" y="1062335"/>
          <a:ext cx="3733800" cy="26391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Chart 3"/>
          <p:cNvGraphicFramePr/>
          <p:nvPr>
            <p:extLst>
              <p:ext uri="{D42A27DB-BD31-4B8C-83A1-F6EECF244321}">
                <p14:modId xmlns:p14="http://schemas.microsoft.com/office/powerpoint/2010/main" val="801156724"/>
              </p:ext>
            </p:extLst>
          </p:nvPr>
        </p:nvGraphicFramePr>
        <p:xfrm>
          <a:off x="4737243" y="1143731"/>
          <a:ext cx="3798570" cy="2557780"/>
        </p:xfrm>
        <a:graphic>
          <a:graphicData uri="http://schemas.openxmlformats.org/drawingml/2006/chart">
            <c:chart xmlns:c="http://schemas.openxmlformats.org/drawingml/2006/chart" xmlns:r="http://schemas.openxmlformats.org/officeDocument/2006/relationships" r:id="rId3"/>
          </a:graphicData>
        </a:graphic>
      </p:graphicFrame>
      <p:sp>
        <p:nvSpPr>
          <p:cNvPr id="5" name="Line 8"/>
          <p:cNvSpPr>
            <a:spLocks noChangeShapeType="1"/>
          </p:cNvSpPr>
          <p:nvPr/>
        </p:nvSpPr>
        <p:spPr bwMode="auto">
          <a:xfrm>
            <a:off x="472726" y="914400"/>
            <a:ext cx="84582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Arial" charset="0"/>
              <a:ea typeface="ＭＳ Ｐゴシック" charset="0"/>
            </a:endParaRPr>
          </a:p>
        </p:txBody>
      </p:sp>
      <p:sp>
        <p:nvSpPr>
          <p:cNvPr id="6" name="TextBox 5"/>
          <p:cNvSpPr txBox="1"/>
          <p:nvPr/>
        </p:nvSpPr>
        <p:spPr>
          <a:xfrm>
            <a:off x="609600" y="304800"/>
            <a:ext cx="7620000" cy="461665"/>
          </a:xfrm>
          <a:prstGeom prst="rect">
            <a:avLst/>
          </a:prstGeom>
          <a:noFill/>
        </p:spPr>
        <p:txBody>
          <a:bodyPr wrap="square" rtlCol="0">
            <a:spAutoFit/>
          </a:bodyPr>
          <a:lstStyle/>
          <a:p>
            <a:r>
              <a:rPr lang="en-US" sz="2400" dirty="0" smtClean="0"/>
              <a:t>Corona Profiles in IFE-scale direct drive targets</a:t>
            </a:r>
            <a:endParaRPr lang="en-US" sz="2400" dirty="0"/>
          </a:p>
        </p:txBody>
      </p:sp>
      <p:graphicFrame>
        <p:nvGraphicFramePr>
          <p:cNvPr id="7" name="Table 6"/>
          <p:cNvGraphicFramePr>
            <a:graphicFrameLocks noGrp="1"/>
          </p:cNvGraphicFramePr>
          <p:nvPr>
            <p:extLst>
              <p:ext uri="{D42A27DB-BD31-4B8C-83A1-F6EECF244321}">
                <p14:modId xmlns:p14="http://schemas.microsoft.com/office/powerpoint/2010/main" val="361479870"/>
              </p:ext>
            </p:extLst>
          </p:nvPr>
        </p:nvGraphicFramePr>
        <p:xfrm>
          <a:off x="1295400" y="3943332"/>
          <a:ext cx="6553200" cy="2247287"/>
        </p:xfrm>
        <a:graphic>
          <a:graphicData uri="http://schemas.openxmlformats.org/drawingml/2006/table">
            <a:tbl>
              <a:tblPr firstRow="1" firstCol="1" bandRow="1">
                <a:tableStyleId>{5C22544A-7EE6-4342-B048-85BDC9FD1C3A}</a:tableStyleId>
              </a:tblPr>
              <a:tblGrid>
                <a:gridCol w="1986292"/>
                <a:gridCol w="766365"/>
                <a:gridCol w="766365"/>
                <a:gridCol w="766365"/>
                <a:gridCol w="766365"/>
                <a:gridCol w="767075"/>
                <a:gridCol w="734373"/>
              </a:tblGrid>
              <a:tr h="219694">
                <a:tc>
                  <a:txBody>
                    <a:bodyPr/>
                    <a:lstStyle/>
                    <a:p>
                      <a:pPr marL="0" marR="0">
                        <a:spcBef>
                          <a:spcPts val="0"/>
                        </a:spcBef>
                        <a:spcAft>
                          <a:spcPts val="0"/>
                        </a:spcAft>
                      </a:pPr>
                      <a:r>
                        <a:rPr lang="en-US" sz="1400" dirty="0">
                          <a:solidFill>
                            <a:schemeClr val="tx1"/>
                          </a:solidFill>
                          <a:effectLst/>
                        </a:rPr>
                        <a:t>Profile #</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400" dirty="0">
                          <a:solidFill>
                            <a:schemeClr val="tx1"/>
                          </a:solidFill>
                          <a:effectLst/>
                        </a:rPr>
                        <a:t>1</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400" dirty="0">
                          <a:solidFill>
                            <a:schemeClr val="tx1"/>
                          </a:solidFill>
                          <a:effectLst/>
                        </a:rPr>
                        <a:t>2</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400" dirty="0">
                          <a:solidFill>
                            <a:schemeClr val="tx1"/>
                          </a:solidFill>
                          <a:effectLst/>
                        </a:rPr>
                        <a:t>3</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400" dirty="0">
                          <a:solidFill>
                            <a:schemeClr val="tx1"/>
                          </a:solidFill>
                          <a:effectLst/>
                        </a:rPr>
                        <a:t>4</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400" dirty="0">
                          <a:solidFill>
                            <a:schemeClr val="tx1"/>
                          </a:solidFill>
                          <a:effectLst/>
                        </a:rPr>
                        <a:t>5</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200" dirty="0">
                          <a:solidFill>
                            <a:schemeClr val="tx1"/>
                          </a:solidFill>
                          <a:effectLst/>
                        </a:rPr>
                        <a:t> </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r>
              <a:tr h="211194">
                <a:tc>
                  <a:txBody>
                    <a:bodyPr/>
                    <a:lstStyle/>
                    <a:p>
                      <a:pPr marL="0" marR="0">
                        <a:spcBef>
                          <a:spcPts val="0"/>
                        </a:spcBef>
                        <a:spcAft>
                          <a:spcPts val="0"/>
                        </a:spcAft>
                      </a:pPr>
                      <a:r>
                        <a:rPr lang="en-US" sz="1100" dirty="0">
                          <a:solidFill>
                            <a:schemeClr val="tx1"/>
                          </a:solidFill>
                          <a:effectLst/>
                        </a:rPr>
                        <a:t>Time</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9.5</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10.12</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11</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12</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13</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ns</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r>
              <a:tr h="172617">
                <a:tc>
                  <a:txBody>
                    <a:bodyPr/>
                    <a:lstStyle/>
                    <a:p>
                      <a:pPr marL="0" marR="0">
                        <a:spcBef>
                          <a:spcPts val="0"/>
                        </a:spcBef>
                        <a:spcAft>
                          <a:spcPts val="0"/>
                        </a:spcAft>
                      </a:pPr>
                      <a:r>
                        <a:rPr lang="en-US" sz="1100" dirty="0">
                          <a:solidFill>
                            <a:schemeClr val="tx1"/>
                          </a:solidFill>
                          <a:effectLst/>
                        </a:rPr>
                        <a:t>Critical radius</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1.044</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1.02</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0.975</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0.806</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0.586</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mm</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r>
              <a:tr h="228848">
                <a:tc>
                  <a:txBody>
                    <a:bodyPr/>
                    <a:lstStyle/>
                    <a:p>
                      <a:pPr marL="0" marR="0">
                        <a:spcBef>
                          <a:spcPts val="0"/>
                        </a:spcBef>
                        <a:spcAft>
                          <a:spcPts val="0"/>
                        </a:spcAft>
                      </a:pPr>
                      <a:r>
                        <a:rPr lang="en-US" sz="1100" dirty="0">
                          <a:solidFill>
                            <a:schemeClr val="tx1"/>
                          </a:solidFill>
                          <a:effectLst/>
                        </a:rPr>
                        <a:t>Total laser power</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57</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186</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248</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247</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245.8</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TW</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r>
              <a:tr h="517850">
                <a:tc>
                  <a:txBody>
                    <a:bodyPr/>
                    <a:lstStyle/>
                    <a:p>
                      <a:pPr marL="0" marR="0">
                        <a:spcBef>
                          <a:spcPts val="0"/>
                        </a:spcBef>
                        <a:spcAft>
                          <a:spcPts val="0"/>
                        </a:spcAft>
                      </a:pPr>
                      <a:r>
                        <a:rPr lang="en-US" sz="1100" dirty="0">
                          <a:solidFill>
                            <a:schemeClr val="tx1"/>
                          </a:solidFill>
                          <a:effectLst/>
                        </a:rPr>
                        <a:t>Density/Critical density at  maximum growth rate</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0.2456</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0.2424</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0.2395</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0.2382</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0.2359</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200" dirty="0">
                          <a:solidFill>
                            <a:schemeClr val="tx1"/>
                          </a:solidFill>
                          <a:effectLst/>
                        </a:rPr>
                        <a:t> </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r>
              <a:tr h="224271">
                <a:tc>
                  <a:txBody>
                    <a:bodyPr/>
                    <a:lstStyle/>
                    <a:p>
                      <a:pPr marL="0" marR="0">
                        <a:spcBef>
                          <a:spcPts val="0"/>
                        </a:spcBef>
                        <a:spcAft>
                          <a:spcPts val="0"/>
                        </a:spcAft>
                      </a:pPr>
                      <a:r>
                        <a:rPr lang="en-US" sz="1100" dirty="0">
                          <a:solidFill>
                            <a:schemeClr val="tx1"/>
                          </a:solidFill>
                          <a:effectLst/>
                        </a:rPr>
                        <a:t>Radius </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1.229</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1.289</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1.383</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1.255</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1.054</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mm</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r>
              <a:tr h="224271">
                <a:tc>
                  <a:txBody>
                    <a:bodyPr/>
                    <a:lstStyle/>
                    <a:p>
                      <a:pPr marL="0" marR="0">
                        <a:spcBef>
                          <a:spcPts val="0"/>
                        </a:spcBef>
                        <a:spcAft>
                          <a:spcPts val="0"/>
                        </a:spcAft>
                      </a:pPr>
                      <a:r>
                        <a:rPr lang="en-US" sz="1100" dirty="0">
                          <a:solidFill>
                            <a:schemeClr val="tx1"/>
                          </a:solidFill>
                          <a:effectLst/>
                        </a:rPr>
                        <a:t>Gradient scale length</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256</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318</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481</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473</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477</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microns</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r>
              <a:tr h="224271">
                <a:tc>
                  <a:txBody>
                    <a:bodyPr/>
                    <a:lstStyle/>
                    <a:p>
                      <a:pPr marL="0" marR="0">
                        <a:spcBef>
                          <a:spcPts val="0"/>
                        </a:spcBef>
                        <a:spcAft>
                          <a:spcPts val="0"/>
                        </a:spcAft>
                      </a:pPr>
                      <a:r>
                        <a:rPr lang="en-US" sz="1100" dirty="0">
                          <a:solidFill>
                            <a:schemeClr val="tx1"/>
                          </a:solidFill>
                          <a:effectLst/>
                        </a:rPr>
                        <a:t>Temperature</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1.919</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3.352</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4.604</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5.132</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6.16</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keV</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r>
              <a:tr h="224271">
                <a:tc>
                  <a:txBody>
                    <a:bodyPr/>
                    <a:lstStyle/>
                    <a:p>
                      <a:pPr marL="0" marR="0">
                        <a:spcBef>
                          <a:spcPts val="0"/>
                        </a:spcBef>
                        <a:spcAft>
                          <a:spcPts val="0"/>
                        </a:spcAft>
                      </a:pPr>
                      <a:r>
                        <a:rPr lang="en-US" sz="1100" dirty="0">
                          <a:solidFill>
                            <a:schemeClr val="tx1"/>
                          </a:solidFill>
                          <a:effectLst/>
                        </a:rPr>
                        <a:t>Threshold Parameter</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103</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259</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369</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396</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100" dirty="0">
                          <a:solidFill>
                            <a:schemeClr val="tx1"/>
                          </a:solidFill>
                          <a:effectLst/>
                        </a:rPr>
                        <a:t>469</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c>
                  <a:txBody>
                    <a:bodyPr/>
                    <a:lstStyle/>
                    <a:p>
                      <a:pPr marL="0" marR="0">
                        <a:spcBef>
                          <a:spcPts val="0"/>
                        </a:spcBef>
                        <a:spcAft>
                          <a:spcPts val="0"/>
                        </a:spcAft>
                      </a:pPr>
                      <a:r>
                        <a:rPr lang="en-US" sz="1200" dirty="0">
                          <a:solidFill>
                            <a:schemeClr val="tx1"/>
                          </a:solidFill>
                          <a:effectLst/>
                        </a:rPr>
                        <a:t> </a:t>
                      </a:r>
                      <a:endParaRPr lang="en-US" sz="1200" dirty="0">
                        <a:solidFill>
                          <a:schemeClr val="tx1"/>
                        </a:solidFill>
                        <a:effectLst/>
                        <a:latin typeface="Times New Roman" panose="02020603050405020304" pitchFamily="18" charset="0"/>
                        <a:ea typeface="MS Mincho"/>
                      </a:endParaRPr>
                    </a:p>
                  </a:txBody>
                  <a:tcPr marL="68580" marR="68580" marT="0" marB="0" anchor="b">
                    <a:noFill/>
                  </a:tcPr>
                </a:tc>
              </a:tr>
            </a:tbl>
          </a:graphicData>
        </a:graphic>
      </p:graphicFrame>
    </p:spTree>
    <p:extLst>
      <p:ext uri="{BB962C8B-B14F-4D97-AF65-F5344CB8AC3E}">
        <p14:creationId xmlns:p14="http://schemas.microsoft.com/office/powerpoint/2010/main" val="26462535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9" name="Picture 3" descr="spectru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29200" y="2835242"/>
            <a:ext cx="2825750" cy="197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pic>
        <p:nvPicPr>
          <p:cNvPr id="24580" name="Picture 4" descr="spac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2966" y="3071108"/>
            <a:ext cx="2895600" cy="2047875"/>
          </a:xfrm>
          <a:prstGeom prst="rect">
            <a:avLst/>
          </a:prstGeom>
          <a:noFill/>
          <a:extLst>
            <a:ext uri="{909E8E84-426E-40DD-AFC4-6F175D3DCCD1}">
              <a14:hiddenFill xmlns:a14="http://schemas.microsoft.com/office/drawing/2010/main">
                <a:solidFill>
                  <a:srgbClr val="FFFFFF"/>
                </a:solidFill>
              </a14:hiddenFill>
            </a:ext>
          </a:extLst>
        </p:spPr>
      </p:pic>
      <p:sp>
        <p:nvSpPr>
          <p:cNvPr id="6" name="Line 8"/>
          <p:cNvSpPr>
            <a:spLocks noChangeShapeType="1"/>
          </p:cNvSpPr>
          <p:nvPr/>
        </p:nvSpPr>
        <p:spPr bwMode="auto">
          <a:xfrm>
            <a:off x="245078" y="1371600"/>
            <a:ext cx="84582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Arial" charset="0"/>
              <a:ea typeface="ＭＳ Ｐゴシック" charset="0"/>
            </a:endParaRPr>
          </a:p>
        </p:txBody>
      </p:sp>
      <p:sp>
        <p:nvSpPr>
          <p:cNvPr id="3" name="TextBox 2"/>
          <p:cNvSpPr txBox="1"/>
          <p:nvPr/>
        </p:nvSpPr>
        <p:spPr>
          <a:xfrm>
            <a:off x="190499" y="372214"/>
            <a:ext cx="8600661" cy="830997"/>
          </a:xfrm>
          <a:prstGeom prst="rect">
            <a:avLst/>
          </a:prstGeom>
          <a:noFill/>
        </p:spPr>
        <p:txBody>
          <a:bodyPr wrap="square" rtlCol="0">
            <a:spAutoFit/>
          </a:bodyPr>
          <a:lstStyle/>
          <a:p>
            <a:r>
              <a:rPr lang="en-US" sz="2400" dirty="0" smtClean="0"/>
              <a:t>The spectrum of all the rays that penetrate to a depth in the corona forms a “k-space” of laser modes</a:t>
            </a:r>
            <a:endParaRPr lang="en-US" sz="2400" dirty="0"/>
          </a:p>
        </p:txBody>
      </p:sp>
      <p:sp>
        <p:nvSpPr>
          <p:cNvPr id="4" name="TextBox 3"/>
          <p:cNvSpPr txBox="1"/>
          <p:nvPr/>
        </p:nvSpPr>
        <p:spPr>
          <a:xfrm>
            <a:off x="262495" y="1586946"/>
            <a:ext cx="8163339" cy="923330"/>
          </a:xfrm>
          <a:prstGeom prst="rect">
            <a:avLst/>
          </a:prstGeom>
          <a:noFill/>
          <a:ln>
            <a:solidFill>
              <a:schemeClr val="tx1"/>
            </a:solidFill>
          </a:ln>
        </p:spPr>
        <p:txBody>
          <a:bodyPr wrap="square" rtlCol="0">
            <a:spAutoFit/>
          </a:bodyPr>
          <a:lstStyle/>
          <a:p>
            <a:r>
              <a:rPr lang="en-US" dirty="0" smtClean="0"/>
              <a:t>About 4000 rays from 5120 beamlets penetrate to the ¼ critical surface and overlap there. The k-space is an approximation to a fully incoherent thermal distribution of light energy</a:t>
            </a:r>
            <a:endParaRPr lang="en-US" dirty="0"/>
          </a:p>
        </p:txBody>
      </p:sp>
      <p:sp>
        <p:nvSpPr>
          <p:cNvPr id="5" name="TextBox 4"/>
          <p:cNvSpPr txBox="1"/>
          <p:nvPr/>
        </p:nvSpPr>
        <p:spPr>
          <a:xfrm>
            <a:off x="1143000" y="5153390"/>
            <a:ext cx="3126528" cy="646331"/>
          </a:xfrm>
          <a:prstGeom prst="rect">
            <a:avLst/>
          </a:prstGeom>
          <a:noFill/>
        </p:spPr>
        <p:txBody>
          <a:bodyPr wrap="square" rtlCol="0">
            <a:spAutoFit/>
          </a:bodyPr>
          <a:lstStyle/>
          <a:p>
            <a:r>
              <a:rPr lang="en-US" dirty="0" smtClean="0"/>
              <a:t>Length proportional to ray intensity</a:t>
            </a:r>
            <a:endParaRPr lang="en-US" dirty="0"/>
          </a:p>
        </p:txBody>
      </p:sp>
      <p:sp>
        <p:nvSpPr>
          <p:cNvPr id="10" name="TextBox 9"/>
          <p:cNvSpPr txBox="1"/>
          <p:nvPr/>
        </p:nvSpPr>
        <p:spPr>
          <a:xfrm>
            <a:off x="5257800" y="5023850"/>
            <a:ext cx="3126528" cy="923330"/>
          </a:xfrm>
          <a:prstGeom prst="rect">
            <a:avLst/>
          </a:prstGeom>
          <a:noFill/>
        </p:spPr>
        <p:txBody>
          <a:bodyPr wrap="square" rtlCol="0">
            <a:spAutoFit/>
          </a:bodyPr>
          <a:lstStyle/>
          <a:p>
            <a:r>
              <a:rPr lang="en-US" dirty="0" smtClean="0"/>
              <a:t>Length proportional to ray frequency offset at (2% bandwidth)</a:t>
            </a:r>
            <a:endParaRPr lang="en-US" dirty="0"/>
          </a:p>
        </p:txBody>
      </p:sp>
    </p:spTree>
    <p:extLst>
      <p:ext uri="{BB962C8B-B14F-4D97-AF65-F5344CB8AC3E}">
        <p14:creationId xmlns:p14="http://schemas.microsoft.com/office/powerpoint/2010/main" val="29623406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6" name="Line 8"/>
          <p:cNvSpPr>
            <a:spLocks noChangeShapeType="1"/>
          </p:cNvSpPr>
          <p:nvPr/>
        </p:nvSpPr>
        <p:spPr bwMode="auto">
          <a:xfrm>
            <a:off x="316308" y="993848"/>
            <a:ext cx="84582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Arial" charset="0"/>
              <a:ea typeface="ＭＳ Ｐゴシック" charset="0"/>
            </a:endParaRPr>
          </a:p>
        </p:txBody>
      </p:sp>
      <p:sp>
        <p:nvSpPr>
          <p:cNvPr id="3" name="TextBox 2"/>
          <p:cNvSpPr txBox="1"/>
          <p:nvPr/>
        </p:nvSpPr>
        <p:spPr>
          <a:xfrm>
            <a:off x="245078" y="506783"/>
            <a:ext cx="8600661" cy="461665"/>
          </a:xfrm>
          <a:prstGeom prst="rect">
            <a:avLst/>
          </a:prstGeom>
          <a:noFill/>
        </p:spPr>
        <p:txBody>
          <a:bodyPr wrap="square" rtlCol="0">
            <a:spAutoFit/>
          </a:bodyPr>
          <a:lstStyle/>
          <a:p>
            <a:r>
              <a:rPr lang="en-US" sz="2400" dirty="0" smtClean="0"/>
              <a:t>The 2</a:t>
            </a:r>
            <a:r>
              <a:rPr lang="en-US" sz="2400" dirty="0" smtClean="0">
                <a:latin typeface="Symbol" panose="05050102010706020507" pitchFamily="18" charset="2"/>
              </a:rPr>
              <a:t>w</a:t>
            </a:r>
            <a:r>
              <a:rPr lang="en-US" sz="2400" baseline="-25000" dirty="0" smtClean="0"/>
              <a:t>pe</a:t>
            </a:r>
            <a:r>
              <a:rPr lang="en-US" sz="2400" dirty="0" smtClean="0"/>
              <a:t> instability driven by an </a:t>
            </a:r>
            <a:r>
              <a:rPr lang="en-US" sz="2400" i="1" dirty="0" smtClean="0"/>
              <a:t>incoherent</a:t>
            </a:r>
            <a:r>
              <a:rPr lang="en-US" sz="2400" dirty="0" smtClean="0"/>
              <a:t> driver “k-space”</a:t>
            </a:r>
            <a:endParaRPr lang="en-US" sz="2400" dirty="0"/>
          </a:p>
        </p:txBody>
      </p:sp>
      <p:pic>
        <p:nvPicPr>
          <p:cNvPr id="24580" name="Picture 4" descr="spac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027784">
            <a:off x="2603113" y="2089216"/>
            <a:ext cx="1669479" cy="1198328"/>
          </a:xfrm>
          <a:prstGeom prst="rect">
            <a:avLst/>
          </a:prstGeom>
          <a:noFill/>
          <a:extLst>
            <a:ext uri="{909E8E84-426E-40DD-AFC4-6F175D3DCCD1}">
              <a14:hiddenFill xmlns:a14="http://schemas.microsoft.com/office/drawing/2010/main">
                <a:solidFill>
                  <a:srgbClr val="FFFFFF"/>
                </a:solidFill>
              </a14:hiddenFill>
            </a:ext>
          </a:extLst>
        </p:spPr>
      </p:pic>
      <p:sp>
        <p:nvSpPr>
          <p:cNvPr id="7" name="Right Arrow 6"/>
          <p:cNvSpPr/>
          <p:nvPr/>
        </p:nvSpPr>
        <p:spPr>
          <a:xfrm rot="19506151">
            <a:off x="899623" y="2624020"/>
            <a:ext cx="810156" cy="1247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695425" y="1879588"/>
            <a:ext cx="1801669" cy="344165"/>
          </a:xfrm>
          <a:prstGeom prst="rect">
            <a:avLst/>
          </a:prstGeom>
          <a:noFill/>
        </p:spPr>
        <p:txBody>
          <a:bodyPr wrap="square" rtlCol="0">
            <a:spAutoFit/>
          </a:bodyPr>
          <a:lstStyle/>
          <a:p>
            <a:r>
              <a:rPr lang="en-US" dirty="0" smtClean="0"/>
              <a:t>Electron wave</a:t>
            </a:r>
            <a:endParaRPr lang="en-US" dirty="0"/>
          </a:p>
        </p:txBody>
      </p:sp>
      <p:sp>
        <p:nvSpPr>
          <p:cNvPr id="9" name="TextBox 8"/>
          <p:cNvSpPr txBox="1"/>
          <p:nvPr/>
        </p:nvSpPr>
        <p:spPr>
          <a:xfrm>
            <a:off x="2200185" y="2112219"/>
            <a:ext cx="612567" cy="1032496"/>
          </a:xfrm>
          <a:prstGeom prst="rect">
            <a:avLst/>
          </a:prstGeom>
          <a:noFill/>
        </p:spPr>
        <p:txBody>
          <a:bodyPr wrap="square" rtlCol="0">
            <a:spAutoFit/>
          </a:bodyPr>
          <a:lstStyle/>
          <a:p>
            <a:r>
              <a:rPr lang="en-US" sz="6600" dirty="0" smtClean="0"/>
              <a:t>+</a:t>
            </a:r>
            <a:endParaRPr lang="en-US" sz="6600" dirty="0"/>
          </a:p>
        </p:txBody>
      </p:sp>
      <p:sp>
        <p:nvSpPr>
          <p:cNvPr id="11" name="Right Arrow 10"/>
          <p:cNvSpPr/>
          <p:nvPr/>
        </p:nvSpPr>
        <p:spPr>
          <a:xfrm>
            <a:off x="4303361" y="2483110"/>
            <a:ext cx="649639" cy="327691"/>
          </a:xfrm>
          <a:prstGeom prst="rightArrow">
            <a:avLst/>
          </a:prstGeom>
          <a:solidFill>
            <a:srgbClr val="FAA4C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p:cNvGrpSpPr/>
          <p:nvPr/>
        </p:nvGrpSpPr>
        <p:grpSpPr>
          <a:xfrm rot="1845761">
            <a:off x="5601681" y="2510973"/>
            <a:ext cx="1028927" cy="551947"/>
            <a:chOff x="3460766" y="4846956"/>
            <a:chExt cx="1398749" cy="744552"/>
          </a:xfrm>
        </p:grpSpPr>
        <p:sp>
          <p:nvSpPr>
            <p:cNvPr id="16" name="Right Arrow 15"/>
            <p:cNvSpPr/>
            <p:nvPr/>
          </p:nvSpPr>
          <p:spPr>
            <a:xfrm rot="21071246">
              <a:off x="3477261" y="4846956"/>
              <a:ext cx="13716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ight Arrow 17"/>
            <p:cNvSpPr/>
            <p:nvPr/>
          </p:nvSpPr>
          <p:spPr>
            <a:xfrm rot="21338823">
              <a:off x="3477487" y="4947524"/>
              <a:ext cx="13716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ight Arrow 18"/>
            <p:cNvSpPr/>
            <p:nvPr/>
          </p:nvSpPr>
          <p:spPr>
            <a:xfrm>
              <a:off x="3477260" y="5067374"/>
              <a:ext cx="13716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ight Arrow 19"/>
            <p:cNvSpPr/>
            <p:nvPr/>
          </p:nvSpPr>
          <p:spPr>
            <a:xfrm rot="373043">
              <a:off x="3487915" y="5210979"/>
              <a:ext cx="13716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ight Arrow 20"/>
            <p:cNvSpPr/>
            <p:nvPr/>
          </p:nvSpPr>
          <p:spPr>
            <a:xfrm rot="476107">
              <a:off x="3473834" y="5326347"/>
              <a:ext cx="13716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ight Arrow 21"/>
            <p:cNvSpPr/>
            <p:nvPr/>
          </p:nvSpPr>
          <p:spPr>
            <a:xfrm rot="654546">
              <a:off x="3460766" y="5439108"/>
              <a:ext cx="13716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4" name="TextBox 23"/>
          <p:cNvSpPr txBox="1"/>
          <p:nvPr/>
        </p:nvSpPr>
        <p:spPr>
          <a:xfrm>
            <a:off x="5402733" y="1540863"/>
            <a:ext cx="2423336" cy="860413"/>
          </a:xfrm>
          <a:prstGeom prst="rect">
            <a:avLst/>
          </a:prstGeom>
          <a:noFill/>
        </p:spPr>
        <p:txBody>
          <a:bodyPr wrap="square" rtlCol="0">
            <a:spAutoFit/>
          </a:bodyPr>
          <a:lstStyle/>
          <a:p>
            <a:r>
              <a:rPr lang="en-US" dirty="0" smtClean="0"/>
              <a:t>Conjugate electron wave spectrum (</a:t>
            </a:r>
            <a:r>
              <a:rPr lang="en-US" dirty="0">
                <a:latin typeface="Symbol" panose="05050102010706020507" pitchFamily="18" charset="2"/>
              </a:rPr>
              <a:t>w</a:t>
            </a:r>
            <a:r>
              <a:rPr lang="en-US" dirty="0"/>
              <a:t>&lt;0)</a:t>
            </a:r>
            <a:endParaRPr lang="en-US" baseline="30000" dirty="0"/>
          </a:p>
          <a:p>
            <a:endParaRPr lang="en-US" dirty="0"/>
          </a:p>
        </p:txBody>
      </p:sp>
      <p:sp>
        <p:nvSpPr>
          <p:cNvPr id="37" name="TextBox 36"/>
          <p:cNvSpPr txBox="1"/>
          <p:nvPr/>
        </p:nvSpPr>
        <p:spPr>
          <a:xfrm>
            <a:off x="2788398" y="1287655"/>
            <a:ext cx="1982104" cy="923330"/>
          </a:xfrm>
          <a:prstGeom prst="rect">
            <a:avLst/>
          </a:prstGeom>
          <a:noFill/>
        </p:spPr>
        <p:txBody>
          <a:bodyPr wrap="square" rtlCol="0">
            <a:spAutoFit/>
          </a:bodyPr>
          <a:lstStyle/>
          <a:p>
            <a:r>
              <a:rPr lang="en-US" dirty="0"/>
              <a:t>Conjugate </a:t>
            </a:r>
            <a:r>
              <a:rPr lang="en-US" dirty="0" smtClean="0"/>
              <a:t>k-space </a:t>
            </a:r>
            <a:r>
              <a:rPr lang="en-US" dirty="0"/>
              <a:t>(</a:t>
            </a:r>
            <a:r>
              <a:rPr lang="en-US" dirty="0" smtClean="0">
                <a:latin typeface="Symbol" panose="05050102010706020507" pitchFamily="18" charset="2"/>
              </a:rPr>
              <a:t>w</a:t>
            </a:r>
            <a:r>
              <a:rPr lang="en-US" baseline="-25000" dirty="0" smtClean="0"/>
              <a:t>L</a:t>
            </a:r>
            <a:r>
              <a:rPr lang="en-US" dirty="0" smtClean="0"/>
              <a:t>&lt;0</a:t>
            </a:r>
            <a:r>
              <a:rPr lang="en-US" dirty="0"/>
              <a:t>)</a:t>
            </a:r>
            <a:endParaRPr lang="en-US" baseline="30000" dirty="0"/>
          </a:p>
          <a:p>
            <a:endParaRPr lang="en-US" dirty="0" smtClean="0"/>
          </a:p>
        </p:txBody>
      </p:sp>
      <p:grpSp>
        <p:nvGrpSpPr>
          <p:cNvPr id="23" name="Group 22"/>
          <p:cNvGrpSpPr/>
          <p:nvPr/>
        </p:nvGrpSpPr>
        <p:grpSpPr>
          <a:xfrm>
            <a:off x="236385" y="3378785"/>
            <a:ext cx="7683360" cy="2118059"/>
            <a:chOff x="317640" y="3704819"/>
            <a:chExt cx="7714394" cy="2730025"/>
          </a:xfrm>
        </p:grpSpPr>
        <p:sp>
          <p:nvSpPr>
            <p:cNvPr id="12" name="TextBox 11"/>
            <p:cNvSpPr txBox="1"/>
            <p:nvPr/>
          </p:nvSpPr>
          <p:spPr>
            <a:xfrm>
              <a:off x="2879961" y="5766459"/>
              <a:ext cx="1808036" cy="369332"/>
            </a:xfrm>
            <a:prstGeom prst="rect">
              <a:avLst/>
            </a:prstGeom>
            <a:noFill/>
          </p:spPr>
          <p:txBody>
            <a:bodyPr wrap="square" rtlCol="0">
              <a:spAutoFit/>
            </a:bodyPr>
            <a:lstStyle/>
            <a:p>
              <a:r>
                <a:rPr lang="en-US" dirty="0" smtClean="0"/>
                <a:t>k-space </a:t>
              </a:r>
              <a:r>
                <a:rPr lang="en-US" dirty="0"/>
                <a:t>(</a:t>
              </a:r>
              <a:r>
                <a:rPr lang="en-US" dirty="0" smtClean="0">
                  <a:latin typeface="Symbol" panose="05050102010706020507" pitchFamily="18" charset="2"/>
                </a:rPr>
                <a:t>w</a:t>
              </a:r>
              <a:r>
                <a:rPr lang="en-US" baseline="-25000" dirty="0" smtClean="0">
                  <a:latin typeface="+mj-lt"/>
                </a:rPr>
                <a:t>L</a:t>
              </a:r>
              <a:r>
                <a:rPr lang="en-US" dirty="0" smtClean="0"/>
                <a:t>&gt;0)</a:t>
              </a:r>
              <a:endParaRPr lang="en-US" baseline="30000" dirty="0"/>
            </a:p>
          </p:txBody>
        </p:sp>
        <p:grpSp>
          <p:nvGrpSpPr>
            <p:cNvPr id="25" name="Group 24"/>
            <p:cNvGrpSpPr/>
            <p:nvPr/>
          </p:nvGrpSpPr>
          <p:grpSpPr>
            <a:xfrm rot="1845761">
              <a:off x="708411" y="4348047"/>
              <a:ext cx="1059939" cy="537619"/>
              <a:chOff x="3460766" y="4846956"/>
              <a:chExt cx="1398749" cy="744552"/>
            </a:xfrm>
          </p:grpSpPr>
          <p:sp>
            <p:nvSpPr>
              <p:cNvPr id="26" name="Right Arrow 25"/>
              <p:cNvSpPr/>
              <p:nvPr/>
            </p:nvSpPr>
            <p:spPr>
              <a:xfrm rot="21071246">
                <a:off x="3477261" y="4846956"/>
                <a:ext cx="13716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ight Arrow 26"/>
              <p:cNvSpPr/>
              <p:nvPr/>
            </p:nvSpPr>
            <p:spPr>
              <a:xfrm rot="21338823">
                <a:off x="3477487" y="4947524"/>
                <a:ext cx="13716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ight Arrow 27"/>
              <p:cNvSpPr/>
              <p:nvPr/>
            </p:nvSpPr>
            <p:spPr>
              <a:xfrm>
                <a:off x="3477260" y="5067374"/>
                <a:ext cx="13716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ight Arrow 28"/>
              <p:cNvSpPr/>
              <p:nvPr/>
            </p:nvSpPr>
            <p:spPr>
              <a:xfrm rot="373043">
                <a:off x="3487915" y="5210979"/>
                <a:ext cx="13716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ight Arrow 29"/>
              <p:cNvSpPr/>
              <p:nvPr/>
            </p:nvSpPr>
            <p:spPr>
              <a:xfrm rot="476107">
                <a:off x="3473834" y="5326347"/>
                <a:ext cx="13716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ight Arrow 30"/>
              <p:cNvSpPr/>
              <p:nvPr/>
            </p:nvSpPr>
            <p:spPr>
              <a:xfrm rot="654546">
                <a:off x="3460766" y="5439108"/>
                <a:ext cx="13716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2" name="TextBox 31"/>
            <p:cNvSpPr txBox="1"/>
            <p:nvPr/>
          </p:nvSpPr>
          <p:spPr>
            <a:xfrm>
              <a:off x="2279940" y="4307714"/>
              <a:ext cx="647700" cy="1107996"/>
            </a:xfrm>
            <a:prstGeom prst="rect">
              <a:avLst/>
            </a:prstGeom>
            <a:noFill/>
          </p:spPr>
          <p:txBody>
            <a:bodyPr wrap="square" rtlCol="0">
              <a:spAutoFit/>
            </a:bodyPr>
            <a:lstStyle/>
            <a:p>
              <a:r>
                <a:rPr lang="en-US" sz="6600" dirty="0" smtClean="0"/>
                <a:t>+</a:t>
              </a:r>
              <a:endParaRPr lang="en-US" sz="6600" dirty="0"/>
            </a:p>
          </p:txBody>
        </p:sp>
        <p:pic>
          <p:nvPicPr>
            <p:cNvPr id="33" name="Picture 4" descr="spac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027784">
              <a:off x="2611041" y="4018772"/>
              <a:ext cx="2144759" cy="1516853"/>
            </a:xfrm>
            <a:prstGeom prst="rect">
              <a:avLst/>
            </a:prstGeom>
            <a:noFill/>
            <a:extLst>
              <a:ext uri="{909E8E84-426E-40DD-AFC4-6F175D3DCCD1}">
                <a14:hiddenFill xmlns:a14="http://schemas.microsoft.com/office/drawing/2010/main">
                  <a:solidFill>
                    <a:srgbClr val="FFFFFF"/>
                  </a:solidFill>
                </a14:hiddenFill>
              </a:ext>
            </a:extLst>
          </p:spPr>
        </p:pic>
        <p:sp>
          <p:nvSpPr>
            <p:cNvPr id="34" name="Right Arrow 33"/>
            <p:cNvSpPr/>
            <p:nvPr/>
          </p:nvSpPr>
          <p:spPr>
            <a:xfrm>
              <a:off x="4401043" y="4457057"/>
              <a:ext cx="685858" cy="435659"/>
            </a:xfrm>
            <a:prstGeom prst="rightArrow">
              <a:avLst/>
            </a:prstGeom>
            <a:solidFill>
              <a:srgbClr val="FAA4C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ight Arrow 34"/>
            <p:cNvSpPr/>
            <p:nvPr/>
          </p:nvSpPr>
          <p:spPr>
            <a:xfrm rot="19506151">
              <a:off x="5694060" y="4478304"/>
              <a:ext cx="1061054" cy="1579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p:cNvSpPr txBox="1"/>
            <p:nvPr/>
          </p:nvSpPr>
          <p:spPr>
            <a:xfrm>
              <a:off x="5663237" y="5350601"/>
              <a:ext cx="2368797" cy="923330"/>
            </a:xfrm>
            <a:prstGeom prst="rect">
              <a:avLst/>
            </a:prstGeom>
            <a:noFill/>
          </p:spPr>
          <p:txBody>
            <a:bodyPr wrap="square" rtlCol="0">
              <a:spAutoFit/>
            </a:bodyPr>
            <a:lstStyle/>
            <a:p>
              <a:r>
                <a:rPr lang="en-US" dirty="0" smtClean="0"/>
                <a:t>positive feedback for original electron wave</a:t>
              </a:r>
              <a:endParaRPr lang="en-US" dirty="0"/>
            </a:p>
          </p:txBody>
        </p:sp>
        <p:sp>
          <p:nvSpPr>
            <p:cNvPr id="39" name="TextBox 38"/>
            <p:cNvSpPr txBox="1"/>
            <p:nvPr/>
          </p:nvSpPr>
          <p:spPr>
            <a:xfrm>
              <a:off x="317640" y="5511514"/>
              <a:ext cx="2562321" cy="923330"/>
            </a:xfrm>
            <a:prstGeom prst="rect">
              <a:avLst/>
            </a:prstGeom>
            <a:noFill/>
          </p:spPr>
          <p:txBody>
            <a:bodyPr wrap="square" rtlCol="0">
              <a:spAutoFit/>
            </a:bodyPr>
            <a:lstStyle/>
            <a:p>
              <a:r>
                <a:rPr lang="en-US" dirty="0" smtClean="0"/>
                <a:t>Conjugate electron wave spectrum </a:t>
              </a:r>
              <a:r>
                <a:rPr lang="en-US" dirty="0"/>
                <a:t>(</a:t>
              </a:r>
              <a:r>
                <a:rPr lang="en-US" dirty="0">
                  <a:latin typeface="Symbol" panose="05050102010706020507" pitchFamily="18" charset="2"/>
                </a:rPr>
                <a:t>w</a:t>
              </a:r>
              <a:r>
                <a:rPr lang="en-US" dirty="0"/>
                <a:t>&lt;0)</a:t>
              </a:r>
              <a:endParaRPr lang="en-US" baseline="30000" dirty="0"/>
            </a:p>
            <a:p>
              <a:endParaRPr lang="en-US" dirty="0"/>
            </a:p>
          </p:txBody>
        </p:sp>
      </p:grpSp>
      <p:grpSp>
        <p:nvGrpSpPr>
          <p:cNvPr id="42" name="Group 41"/>
          <p:cNvGrpSpPr/>
          <p:nvPr/>
        </p:nvGrpSpPr>
        <p:grpSpPr>
          <a:xfrm rot="19754239" flipV="1">
            <a:off x="7339958" y="3755095"/>
            <a:ext cx="1028927" cy="551947"/>
            <a:chOff x="3460766" y="4846956"/>
            <a:chExt cx="1398749" cy="744552"/>
          </a:xfrm>
        </p:grpSpPr>
        <p:sp>
          <p:nvSpPr>
            <p:cNvPr id="43" name="Right Arrow 42"/>
            <p:cNvSpPr/>
            <p:nvPr/>
          </p:nvSpPr>
          <p:spPr>
            <a:xfrm rot="21071246">
              <a:off x="3477261" y="4846956"/>
              <a:ext cx="13716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ight Arrow 43"/>
            <p:cNvSpPr/>
            <p:nvPr/>
          </p:nvSpPr>
          <p:spPr>
            <a:xfrm rot="21338823">
              <a:off x="3477487" y="4947524"/>
              <a:ext cx="13716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ight Arrow 44"/>
            <p:cNvSpPr/>
            <p:nvPr/>
          </p:nvSpPr>
          <p:spPr>
            <a:xfrm>
              <a:off x="3477260" y="5067374"/>
              <a:ext cx="13716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ight Arrow 45"/>
            <p:cNvSpPr/>
            <p:nvPr/>
          </p:nvSpPr>
          <p:spPr>
            <a:xfrm rot="373043">
              <a:off x="3487915" y="5210979"/>
              <a:ext cx="13716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ight Arrow 46"/>
            <p:cNvSpPr/>
            <p:nvPr/>
          </p:nvSpPr>
          <p:spPr>
            <a:xfrm rot="476107">
              <a:off x="3473834" y="5326347"/>
              <a:ext cx="13716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ight Arrow 47"/>
            <p:cNvSpPr/>
            <p:nvPr/>
          </p:nvSpPr>
          <p:spPr>
            <a:xfrm rot="654546">
              <a:off x="3460766" y="5439108"/>
              <a:ext cx="13716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9" name="&quot;No&quot; Symbol 48"/>
          <p:cNvSpPr/>
          <p:nvPr/>
        </p:nvSpPr>
        <p:spPr>
          <a:xfrm>
            <a:off x="7221264" y="3311767"/>
            <a:ext cx="1327380" cy="1363424"/>
          </a:xfrm>
          <a:prstGeom prst="noSmoking">
            <a:avLst>
              <a:gd name="adj" fmla="val 1904"/>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nvGrpSpPr>
          <p:cNvPr id="50" name="Group 49"/>
          <p:cNvGrpSpPr/>
          <p:nvPr/>
        </p:nvGrpSpPr>
        <p:grpSpPr>
          <a:xfrm rot="1845761">
            <a:off x="5605105" y="2497596"/>
            <a:ext cx="1028927" cy="551947"/>
            <a:chOff x="3460766" y="4846956"/>
            <a:chExt cx="1398749" cy="744552"/>
          </a:xfrm>
        </p:grpSpPr>
        <p:sp>
          <p:nvSpPr>
            <p:cNvPr id="51" name="Right Arrow 50"/>
            <p:cNvSpPr/>
            <p:nvPr/>
          </p:nvSpPr>
          <p:spPr>
            <a:xfrm rot="21071246">
              <a:off x="3477261" y="4846956"/>
              <a:ext cx="13716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ight Arrow 51"/>
            <p:cNvSpPr/>
            <p:nvPr/>
          </p:nvSpPr>
          <p:spPr>
            <a:xfrm rot="21338823">
              <a:off x="3477487" y="4947524"/>
              <a:ext cx="13716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ight Arrow 52"/>
            <p:cNvSpPr/>
            <p:nvPr/>
          </p:nvSpPr>
          <p:spPr>
            <a:xfrm>
              <a:off x="3477260" y="5067374"/>
              <a:ext cx="13716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Right Arrow 53"/>
            <p:cNvSpPr/>
            <p:nvPr/>
          </p:nvSpPr>
          <p:spPr>
            <a:xfrm rot="373043">
              <a:off x="3487915" y="5210979"/>
              <a:ext cx="13716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ight Arrow 54"/>
            <p:cNvSpPr/>
            <p:nvPr/>
          </p:nvSpPr>
          <p:spPr>
            <a:xfrm rot="476107">
              <a:off x="3473834" y="5326347"/>
              <a:ext cx="13716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ight Arrow 55"/>
            <p:cNvSpPr/>
            <p:nvPr/>
          </p:nvSpPr>
          <p:spPr>
            <a:xfrm rot="654546">
              <a:off x="3460766" y="5439108"/>
              <a:ext cx="13716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8071943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pic>
        <p:nvPicPr>
          <p:cNvPr id="25601" name="Picture 1" descr="KSPACE_BandwidthAJS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572111"/>
            <a:ext cx="7086600" cy="426048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33400" y="352336"/>
            <a:ext cx="8534400" cy="830997"/>
          </a:xfrm>
          <a:prstGeom prst="rect">
            <a:avLst/>
          </a:prstGeom>
          <a:noFill/>
        </p:spPr>
        <p:txBody>
          <a:bodyPr wrap="square" rtlCol="0">
            <a:spAutoFit/>
          </a:bodyPr>
          <a:lstStyle/>
          <a:p>
            <a:r>
              <a:rPr lang="en-US" sz="2400" dirty="0" smtClean="0"/>
              <a:t>A system bandwidth of ~3% bandwidth suppresses the 2</a:t>
            </a:r>
            <a:r>
              <a:rPr lang="en-US" sz="2400" dirty="0" smtClean="0">
                <a:latin typeface="Symbol" panose="05050102010706020507" pitchFamily="18" charset="2"/>
              </a:rPr>
              <a:t>w</a:t>
            </a:r>
            <a:r>
              <a:rPr lang="en-US" sz="2400" baseline="-25000" dirty="0" smtClean="0"/>
              <a:t>pe</a:t>
            </a:r>
            <a:r>
              <a:rPr lang="en-US" sz="2400" dirty="0" smtClean="0"/>
              <a:t> instability in IFE-scale targets</a:t>
            </a:r>
            <a:endParaRPr lang="en-US" sz="2400" dirty="0"/>
          </a:p>
        </p:txBody>
      </p:sp>
      <p:cxnSp>
        <p:nvCxnSpPr>
          <p:cNvPr id="8" name="Straight Connector 7"/>
          <p:cNvCxnSpPr/>
          <p:nvPr/>
        </p:nvCxnSpPr>
        <p:spPr>
          <a:xfrm>
            <a:off x="533400" y="1295400"/>
            <a:ext cx="8153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462560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ext Box 6"/>
          <p:cNvSpPr txBox="1">
            <a:spLocks noChangeArrowheads="1"/>
          </p:cNvSpPr>
          <p:nvPr/>
        </p:nvSpPr>
        <p:spPr bwMode="auto">
          <a:xfrm>
            <a:off x="533400" y="1905000"/>
            <a:ext cx="4419600" cy="201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altLang="en-US" sz="1800" dirty="0" smtClean="0">
                <a:latin typeface="Franklin Gothic Medium" panose="020B0603020102020204" pitchFamily="34" charset="0"/>
              </a:rPr>
              <a:t>Laser bandwidth required for </a:t>
            </a:r>
            <a:r>
              <a:rPr lang="en-US" altLang="en-US" sz="1800" dirty="0">
                <a:latin typeface="Franklin Gothic Medium" panose="020B0603020102020204" pitchFamily="34" charset="0"/>
              </a:rPr>
              <a:t>LPI control:</a:t>
            </a:r>
          </a:p>
          <a:p>
            <a:pPr eaLnBrk="1" hangingPunct="1">
              <a:spcBef>
                <a:spcPct val="50000"/>
              </a:spcBef>
            </a:pPr>
            <a:r>
              <a:rPr lang="en-US" altLang="en-US" sz="1800" dirty="0">
                <a:latin typeface="Franklin Gothic Medium" panose="020B0603020102020204" pitchFamily="34" charset="0"/>
              </a:rPr>
              <a:t>2</a:t>
            </a:r>
            <a:r>
              <a:rPr lang="en-US" altLang="en-US" sz="1800" dirty="0">
                <a:latin typeface="Symbol" panose="05050102010706020507" pitchFamily="18" charset="2"/>
              </a:rPr>
              <a:t>w</a:t>
            </a:r>
            <a:r>
              <a:rPr lang="en-US" altLang="en-US" sz="1800" baseline="-25000" dirty="0">
                <a:latin typeface="Franklin Gothic Medium" panose="020B0603020102020204" pitchFamily="34" charset="0"/>
              </a:rPr>
              <a:t>pe</a:t>
            </a:r>
            <a:r>
              <a:rPr lang="en-US" altLang="en-US" sz="1800" dirty="0">
                <a:latin typeface="Franklin Gothic Medium" panose="020B0603020102020204" pitchFamily="34" charset="0"/>
              </a:rPr>
              <a:t>:		~</a:t>
            </a:r>
            <a:r>
              <a:rPr lang="en-US" altLang="en-US" sz="1800" dirty="0" smtClean="0">
                <a:latin typeface="Franklin Gothic Medium" panose="020B0603020102020204" pitchFamily="34" charset="0"/>
              </a:rPr>
              <a:t>2–3%</a:t>
            </a:r>
            <a:endParaRPr lang="en-US" altLang="en-US" sz="1800" dirty="0">
              <a:latin typeface="Franklin Gothic Medium" panose="020B0603020102020204" pitchFamily="34" charset="0"/>
            </a:endParaRPr>
          </a:p>
          <a:p>
            <a:pPr eaLnBrk="1" hangingPunct="1">
              <a:spcBef>
                <a:spcPct val="50000"/>
              </a:spcBef>
            </a:pPr>
            <a:r>
              <a:rPr lang="en-US" altLang="en-US" sz="1800" dirty="0">
                <a:latin typeface="Franklin Gothic Medium" panose="020B0603020102020204" pitchFamily="34" charset="0"/>
              </a:rPr>
              <a:t>SRS:		~1–3%</a:t>
            </a:r>
          </a:p>
          <a:p>
            <a:pPr eaLnBrk="1" hangingPunct="1">
              <a:spcBef>
                <a:spcPct val="50000"/>
              </a:spcBef>
            </a:pPr>
            <a:r>
              <a:rPr lang="en-US" altLang="en-US" sz="1800" dirty="0">
                <a:latin typeface="Franklin Gothic Medium" panose="020B0603020102020204" pitchFamily="34" charset="0"/>
              </a:rPr>
              <a:t>SBS:			≤0.1%</a:t>
            </a:r>
          </a:p>
          <a:p>
            <a:pPr eaLnBrk="1" hangingPunct="1">
              <a:spcBef>
                <a:spcPct val="50000"/>
              </a:spcBef>
            </a:pPr>
            <a:endParaRPr lang="en-US" altLang="en-US" sz="1800" dirty="0">
              <a:latin typeface="Franklin Gothic Medium" panose="020B0603020102020204" pitchFamily="34" charset="0"/>
            </a:endParaRPr>
          </a:p>
        </p:txBody>
      </p:sp>
      <p:sp>
        <p:nvSpPr>
          <p:cNvPr id="22530" name="TextBox 4"/>
          <p:cNvSpPr txBox="1">
            <a:spLocks noChangeArrowheads="1"/>
          </p:cNvSpPr>
          <p:nvPr/>
        </p:nvSpPr>
        <p:spPr bwMode="auto">
          <a:xfrm>
            <a:off x="5105400" y="1905000"/>
            <a:ext cx="37338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800" dirty="0">
                <a:latin typeface="Calibri" panose="020F0502020204030204" pitchFamily="34" charset="0"/>
              </a:rPr>
              <a:t>StarDriver</a:t>
            </a:r>
            <a:r>
              <a:rPr lang="en-US" altLang="en-US" sz="1800" baseline="30000" dirty="0">
                <a:latin typeface="Calibri" panose="020F0502020204030204" pitchFamily="34" charset="0"/>
              </a:rPr>
              <a:t>TM</a:t>
            </a:r>
            <a:r>
              <a:rPr lang="en-US" altLang="en-US" sz="1800" dirty="0">
                <a:latin typeface="Calibri" panose="020F0502020204030204" pitchFamily="34" charset="0"/>
              </a:rPr>
              <a:t> vs  Large Aperture Laser Systems: </a:t>
            </a:r>
          </a:p>
          <a:p>
            <a:pPr eaLnBrk="1" hangingPunct="1"/>
            <a:endParaRPr lang="en-US" altLang="en-US" sz="1800" dirty="0">
              <a:latin typeface="Calibri" panose="020F0502020204030204" pitchFamily="34" charset="0"/>
            </a:endParaRPr>
          </a:p>
          <a:p>
            <a:pPr eaLnBrk="1" hangingPunct="1"/>
            <a:r>
              <a:rPr lang="en-US" altLang="en-US" sz="1800" dirty="0">
                <a:latin typeface="Calibri" panose="020F0502020204030204" pitchFamily="34" charset="0"/>
              </a:rPr>
              <a:t>LIFE bandwidth 		  0.02%</a:t>
            </a:r>
          </a:p>
          <a:p>
            <a:pPr eaLnBrk="1" hangingPunct="1"/>
            <a:r>
              <a:rPr lang="en-US" altLang="en-US" sz="1800" dirty="0">
                <a:latin typeface="Calibri" panose="020F0502020204030204" pitchFamily="34" charset="0"/>
              </a:rPr>
              <a:t>KrF bandwidth			  0.25%</a:t>
            </a:r>
          </a:p>
          <a:p>
            <a:pPr eaLnBrk="1" hangingPunct="1"/>
            <a:r>
              <a:rPr lang="en-US" altLang="en-US" sz="1800" dirty="0">
                <a:latin typeface="Calibri" panose="020F0502020204030204" pitchFamily="34" charset="0"/>
              </a:rPr>
              <a:t>StarDriver</a:t>
            </a:r>
            <a:r>
              <a:rPr lang="en-US" altLang="en-US" sz="1800" baseline="30000" dirty="0">
                <a:latin typeface="Calibri" panose="020F0502020204030204" pitchFamily="34" charset="0"/>
              </a:rPr>
              <a:t>TM </a:t>
            </a:r>
            <a:r>
              <a:rPr lang="en-US" altLang="en-US" sz="1800" dirty="0">
                <a:latin typeface="Calibri" panose="020F0502020204030204" pitchFamily="34" charset="0"/>
              </a:rPr>
              <a:t>bandwidth	  1%-10%</a:t>
            </a:r>
          </a:p>
        </p:txBody>
      </p:sp>
      <p:sp>
        <p:nvSpPr>
          <p:cNvPr id="82950" name="Text Box 6"/>
          <p:cNvSpPr txBox="1">
            <a:spLocks noChangeArrowheads="1"/>
          </p:cNvSpPr>
          <p:nvPr/>
        </p:nvSpPr>
        <p:spPr bwMode="auto">
          <a:xfrm>
            <a:off x="609600" y="533400"/>
            <a:ext cx="8534400"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eaLnBrk="0" hangingPunct="0">
              <a:defRPr/>
            </a:pPr>
            <a:r>
              <a:rPr lang="en-US" sz="2400" dirty="0">
                <a:latin typeface="Arial" charset="0"/>
                <a:ea typeface="ＭＳ Ｐゴシック" charset="0"/>
              </a:rPr>
              <a:t>The </a:t>
            </a:r>
            <a:r>
              <a:rPr lang="en-US" sz="2400" dirty="0" smtClean="0">
                <a:latin typeface="Arial" charset="0"/>
                <a:ea typeface="ＭＳ Ｐゴシック" charset="0"/>
              </a:rPr>
              <a:t>ultra-broad </a:t>
            </a:r>
            <a:r>
              <a:rPr lang="en-US" sz="2400" dirty="0">
                <a:latin typeface="Arial" charset="0"/>
                <a:ea typeface="ＭＳ Ｐゴシック" charset="0"/>
              </a:rPr>
              <a:t>bandwidth of StarDriver enables the suppression of </a:t>
            </a:r>
            <a:r>
              <a:rPr lang="en-US" sz="2400" dirty="0" smtClean="0">
                <a:latin typeface="Arial" charset="0"/>
                <a:ea typeface="ＭＳ Ｐゴシック" charset="0"/>
              </a:rPr>
              <a:t>laser-plasma </a:t>
            </a:r>
            <a:r>
              <a:rPr lang="en-US" sz="2400" dirty="0">
                <a:latin typeface="Arial" charset="0"/>
                <a:ea typeface="ＭＳ Ｐゴシック" charset="0"/>
              </a:rPr>
              <a:t>instabilities</a:t>
            </a:r>
          </a:p>
        </p:txBody>
      </p:sp>
      <p:sp>
        <p:nvSpPr>
          <p:cNvPr id="82951" name="Text Box 7"/>
          <p:cNvSpPr txBox="1">
            <a:spLocks noChangeArrowheads="1"/>
          </p:cNvSpPr>
          <p:nvPr/>
        </p:nvSpPr>
        <p:spPr bwMode="auto">
          <a:xfrm>
            <a:off x="1143000" y="4292363"/>
            <a:ext cx="6781800" cy="1323439"/>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2000" dirty="0">
                <a:effectLst>
                  <a:outerShdw blurRad="38100" dist="38100" dir="2700000" algn="tl">
                    <a:srgbClr val="C0C0C0"/>
                  </a:outerShdw>
                </a:effectLst>
              </a:rPr>
              <a:t>The bandwidth of StarDriver can be as large as that of the range of available (and suitable) laser gain media. Bandwidth adequate to suppress LPI completely</a:t>
            </a:r>
            <a:r>
              <a:rPr lang="en-US" altLang="en-US" sz="2000" dirty="0"/>
              <a:t> </a:t>
            </a:r>
            <a:r>
              <a:rPr lang="en-US" altLang="en-US" sz="2000" dirty="0">
                <a:effectLst>
                  <a:outerShdw blurRad="38100" dist="38100" dir="2700000" algn="tl">
                    <a:srgbClr val="C0C0C0"/>
                  </a:outerShdw>
                </a:effectLst>
              </a:rPr>
              <a:t>(i.e. ultra-broad bandwidth) appears feasible.</a:t>
            </a:r>
          </a:p>
        </p:txBody>
      </p:sp>
      <p:sp>
        <p:nvSpPr>
          <p:cNvPr id="82952" name="Line 8"/>
          <p:cNvSpPr>
            <a:spLocks noChangeShapeType="1"/>
          </p:cNvSpPr>
          <p:nvPr/>
        </p:nvSpPr>
        <p:spPr bwMode="auto">
          <a:xfrm>
            <a:off x="381000" y="1524000"/>
            <a:ext cx="84582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Arial" charset="0"/>
              <a:ea typeface="ＭＳ Ｐゴシック" charset="0"/>
            </a:endParaRPr>
          </a:p>
        </p:txBody>
      </p:sp>
    </p:spTree>
    <p:extLst>
      <p:ext uri="{BB962C8B-B14F-4D97-AF65-F5344CB8AC3E}">
        <p14:creationId xmlns:p14="http://schemas.microsoft.com/office/powerpoint/2010/main" val="1895415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5"/>
          <p:cNvSpPr txBox="1">
            <a:spLocks noChangeArrowheads="1"/>
          </p:cNvSpPr>
          <p:nvPr/>
        </p:nvSpPr>
        <p:spPr bwMode="auto">
          <a:xfrm>
            <a:off x="685800" y="679103"/>
            <a:ext cx="7543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sz="2400" dirty="0" smtClean="0"/>
              <a:t>Talk Outline</a:t>
            </a:r>
            <a:endParaRPr lang="en-US" sz="2400" i="1" dirty="0"/>
          </a:p>
        </p:txBody>
      </p:sp>
      <p:sp>
        <p:nvSpPr>
          <p:cNvPr id="6147" name="Line 11"/>
          <p:cNvSpPr>
            <a:spLocks noChangeShapeType="1"/>
          </p:cNvSpPr>
          <p:nvPr/>
        </p:nvSpPr>
        <p:spPr bwMode="auto">
          <a:xfrm>
            <a:off x="685800" y="1447800"/>
            <a:ext cx="792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148" name="Text Box 8"/>
          <p:cNvSpPr txBox="1">
            <a:spLocks noChangeArrowheads="1"/>
          </p:cNvSpPr>
          <p:nvPr/>
        </p:nvSpPr>
        <p:spPr bwMode="auto">
          <a:xfrm>
            <a:off x="685800" y="2057400"/>
            <a:ext cx="8077200"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dirty="0" smtClean="0"/>
              <a:t>Current problems in inertial confinement fusion</a:t>
            </a:r>
          </a:p>
          <a:p>
            <a:pPr eaLnBrk="1" hangingPunct="1">
              <a:spcBef>
                <a:spcPct val="50000"/>
              </a:spcBef>
            </a:pPr>
            <a:endParaRPr lang="en-US" dirty="0" smtClean="0"/>
          </a:p>
          <a:p>
            <a:pPr eaLnBrk="1" hangingPunct="1">
              <a:spcBef>
                <a:spcPct val="50000"/>
              </a:spcBef>
            </a:pPr>
            <a:r>
              <a:rPr lang="en-US" dirty="0" smtClean="0"/>
              <a:t>Incoherence as their solution : StarDriver</a:t>
            </a:r>
          </a:p>
          <a:p>
            <a:pPr eaLnBrk="1" hangingPunct="1">
              <a:spcBef>
                <a:spcPct val="50000"/>
              </a:spcBef>
            </a:pPr>
            <a:endParaRPr lang="en-US" dirty="0" smtClean="0"/>
          </a:p>
          <a:p>
            <a:pPr eaLnBrk="1" hangingPunct="1">
              <a:spcBef>
                <a:spcPct val="50000"/>
              </a:spcBef>
            </a:pPr>
            <a:r>
              <a:rPr lang="en-US" dirty="0" smtClean="0"/>
              <a:t>Spatial coherence and hydrodynamics</a:t>
            </a:r>
          </a:p>
          <a:p>
            <a:pPr eaLnBrk="1" hangingPunct="1">
              <a:spcBef>
                <a:spcPct val="50000"/>
              </a:spcBef>
            </a:pPr>
            <a:endParaRPr lang="en-US" dirty="0" smtClean="0"/>
          </a:p>
          <a:p>
            <a:pPr eaLnBrk="1" hangingPunct="1">
              <a:spcBef>
                <a:spcPct val="50000"/>
              </a:spcBef>
            </a:pPr>
            <a:r>
              <a:rPr lang="en-US" dirty="0" smtClean="0"/>
              <a:t>Bandwidth and laser-plasma instabilities</a:t>
            </a:r>
          </a:p>
          <a:p>
            <a:pPr eaLnBrk="1" hangingPunct="1">
              <a:spcBef>
                <a:spcPct val="50000"/>
              </a:spcBef>
            </a:pPr>
            <a:endParaRPr lang="en-US" dirty="0"/>
          </a:p>
          <a:p>
            <a:pPr eaLnBrk="1" hangingPunct="1">
              <a:spcBef>
                <a:spcPct val="50000"/>
              </a:spcBef>
            </a:pPr>
            <a:r>
              <a:rPr lang="en-US" dirty="0" smtClean="0">
                <a:solidFill>
                  <a:srgbClr val="FF3399"/>
                </a:solidFill>
              </a:rPr>
              <a:t>Laser Technology</a:t>
            </a:r>
          </a:p>
        </p:txBody>
      </p:sp>
    </p:spTree>
    <p:extLst>
      <p:ext uri="{BB962C8B-B14F-4D97-AF65-F5344CB8AC3E}">
        <p14:creationId xmlns:p14="http://schemas.microsoft.com/office/powerpoint/2010/main" val="5140116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ext Box 5"/>
          <p:cNvSpPr txBox="1">
            <a:spLocks noChangeArrowheads="1"/>
          </p:cNvSpPr>
          <p:nvPr/>
        </p:nvSpPr>
        <p:spPr bwMode="auto">
          <a:xfrm>
            <a:off x="914400" y="1295400"/>
            <a:ext cx="7391400" cy="253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 typeface="Arial" panose="020B0604020202020204" pitchFamily="34" charset="0"/>
              <a:buChar char="•"/>
            </a:pPr>
            <a:r>
              <a:rPr lang="en-US" altLang="en-US" sz="2000" i="1" dirty="0"/>
              <a:t>NIF: 192 beams with 10 kJ of 0.35 µm light (&gt;20 kJ of 1 µm light )</a:t>
            </a:r>
          </a:p>
          <a:p>
            <a:pPr eaLnBrk="1" hangingPunct="1">
              <a:spcBef>
                <a:spcPct val="50000"/>
              </a:spcBef>
              <a:buFont typeface="Arial" panose="020B0604020202020204" pitchFamily="34" charset="0"/>
              <a:buChar char="•"/>
            </a:pPr>
            <a:r>
              <a:rPr lang="en-US" altLang="en-US" sz="2000" i="1" dirty="0"/>
              <a:t>LMJ (France) : 220 beams</a:t>
            </a:r>
          </a:p>
          <a:p>
            <a:pPr eaLnBrk="1" hangingPunct="1">
              <a:spcBef>
                <a:spcPct val="50000"/>
              </a:spcBef>
              <a:buFont typeface="Arial" panose="020B0604020202020204" pitchFamily="34" charset="0"/>
              <a:buChar char="•"/>
            </a:pPr>
            <a:r>
              <a:rPr lang="en-US" altLang="en-US" sz="2000" i="1" dirty="0"/>
              <a:t>Omega(LLE): 60 beams</a:t>
            </a:r>
          </a:p>
          <a:p>
            <a:pPr eaLnBrk="1" hangingPunct="1">
              <a:spcBef>
                <a:spcPct val="50000"/>
              </a:spcBef>
              <a:buFont typeface="Arial" panose="020B0604020202020204" pitchFamily="34" charset="0"/>
              <a:buChar char="•"/>
            </a:pPr>
            <a:r>
              <a:rPr lang="en-US" altLang="en-US" sz="2000" i="1" dirty="0"/>
              <a:t>Nike(NRL,KrF):  56 beams</a:t>
            </a:r>
          </a:p>
          <a:p>
            <a:pPr eaLnBrk="1" hangingPunct="1">
              <a:spcBef>
                <a:spcPct val="50000"/>
              </a:spcBef>
              <a:buFont typeface="Arial" panose="020B0604020202020204" pitchFamily="34" charset="0"/>
              <a:buChar char="•"/>
            </a:pPr>
            <a:r>
              <a:rPr lang="en-US" altLang="en-US" sz="2000" i="1" dirty="0"/>
              <a:t> IFE concepts (e.g. LIFE) ~400 beams</a:t>
            </a:r>
          </a:p>
        </p:txBody>
      </p:sp>
      <p:sp>
        <p:nvSpPr>
          <p:cNvPr id="10242" name="Line 11"/>
          <p:cNvSpPr>
            <a:spLocks noChangeShapeType="1"/>
          </p:cNvSpPr>
          <p:nvPr/>
        </p:nvSpPr>
        <p:spPr bwMode="auto">
          <a:xfrm>
            <a:off x="533400" y="990600"/>
            <a:ext cx="792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43" name="TextBox 7"/>
          <p:cNvSpPr txBox="1">
            <a:spLocks noChangeArrowheads="1"/>
          </p:cNvSpPr>
          <p:nvPr/>
        </p:nvSpPr>
        <p:spPr bwMode="auto">
          <a:xfrm>
            <a:off x="1371600" y="4114800"/>
            <a:ext cx="6400800" cy="132343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2000" dirty="0">
                <a:solidFill>
                  <a:srgbClr val="FF0000"/>
                </a:solidFill>
              </a:rPr>
              <a:t>The StarDriver concept is to replicate many beamlets: a </a:t>
            </a:r>
            <a:r>
              <a:rPr lang="ja-JP" altLang="en-US" sz="2000" dirty="0">
                <a:solidFill>
                  <a:srgbClr val="FF0000"/>
                </a:solidFill>
              </a:rPr>
              <a:t>“</a:t>
            </a:r>
            <a:r>
              <a:rPr lang="en-US" altLang="ja-JP" sz="2000" dirty="0">
                <a:solidFill>
                  <a:srgbClr val="FF0000"/>
                </a:solidFill>
              </a:rPr>
              <a:t>building block</a:t>
            </a:r>
            <a:r>
              <a:rPr lang="ja-JP" altLang="en-US" sz="2000" dirty="0">
                <a:solidFill>
                  <a:srgbClr val="FF0000"/>
                </a:solidFill>
              </a:rPr>
              <a:t>”</a:t>
            </a:r>
            <a:r>
              <a:rPr lang="en-US" altLang="ja-JP" sz="2000" dirty="0">
                <a:solidFill>
                  <a:srgbClr val="FF0000"/>
                </a:solidFill>
              </a:rPr>
              <a:t> approach.  Each beamlet is ~100 joules, so that a fusion laser driver would </a:t>
            </a:r>
            <a:r>
              <a:rPr lang="en-US" altLang="ja-JP" sz="2000" dirty="0" smtClean="0">
                <a:solidFill>
                  <a:srgbClr val="FF0000"/>
                </a:solidFill>
              </a:rPr>
              <a:t>contain </a:t>
            </a:r>
            <a:r>
              <a:rPr lang="en-US" altLang="ja-JP" sz="2000" dirty="0">
                <a:solidFill>
                  <a:srgbClr val="FF0000"/>
                </a:solidFill>
              </a:rPr>
              <a:t>thousands of beams, each optimized and </a:t>
            </a:r>
            <a:r>
              <a:rPr lang="en-US" altLang="ja-JP" sz="2000" dirty="0" smtClean="0">
                <a:solidFill>
                  <a:srgbClr val="FF0000"/>
                </a:solidFill>
              </a:rPr>
              <a:t>independent.</a:t>
            </a:r>
            <a:endParaRPr lang="en-US" altLang="en-US" sz="2000" dirty="0">
              <a:solidFill>
                <a:srgbClr val="FF0000"/>
              </a:solidFill>
            </a:endParaRPr>
          </a:p>
        </p:txBody>
      </p:sp>
      <p:sp>
        <p:nvSpPr>
          <p:cNvPr id="10244" name="Text Box 5"/>
          <p:cNvSpPr txBox="1">
            <a:spLocks noChangeArrowheads="1"/>
          </p:cNvSpPr>
          <p:nvPr/>
        </p:nvSpPr>
        <p:spPr bwMode="auto">
          <a:xfrm>
            <a:off x="228600" y="128588"/>
            <a:ext cx="8686800" cy="881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230188"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en-US" dirty="0"/>
              <a:t>StarDriver laser innovation:  legacy laser drivers are large systems with large optics, with the intent of minimizing cost.</a:t>
            </a:r>
          </a:p>
        </p:txBody>
      </p:sp>
    </p:spTree>
    <p:extLst>
      <p:ext uri="{BB962C8B-B14F-4D97-AF65-F5344CB8AC3E}">
        <p14:creationId xmlns:p14="http://schemas.microsoft.com/office/powerpoint/2010/main" val="22281884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ext Box 2"/>
          <p:cNvSpPr txBox="1">
            <a:spLocks noChangeArrowheads="1"/>
          </p:cNvSpPr>
          <p:nvPr/>
        </p:nvSpPr>
        <p:spPr bwMode="auto">
          <a:xfrm>
            <a:off x="1341438" y="1514475"/>
            <a:ext cx="1350962"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altLang="en-US" sz="1400" dirty="0"/>
              <a:t>Rectangular Beam</a:t>
            </a:r>
          </a:p>
        </p:txBody>
      </p:sp>
      <p:sp>
        <p:nvSpPr>
          <p:cNvPr id="11266" name="Text Box 3"/>
          <p:cNvSpPr txBox="1">
            <a:spLocks noChangeArrowheads="1"/>
          </p:cNvSpPr>
          <p:nvPr/>
        </p:nvSpPr>
        <p:spPr bwMode="auto">
          <a:xfrm>
            <a:off x="5749925" y="1714500"/>
            <a:ext cx="9969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altLang="en-US" sz="1400" dirty="0"/>
              <a:t>Square Beam</a:t>
            </a:r>
          </a:p>
        </p:txBody>
      </p:sp>
      <p:sp>
        <p:nvSpPr>
          <p:cNvPr id="11267" name="Text Box 4"/>
          <p:cNvSpPr txBox="1">
            <a:spLocks noChangeArrowheads="1"/>
          </p:cNvSpPr>
          <p:nvPr/>
        </p:nvSpPr>
        <p:spPr bwMode="auto">
          <a:xfrm>
            <a:off x="3429000" y="1676400"/>
            <a:ext cx="1778000" cy="3143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altLang="en-US" sz="1400" dirty="0"/>
              <a:t>Bi-cylindrical lenses</a:t>
            </a:r>
          </a:p>
        </p:txBody>
      </p:sp>
      <p:sp>
        <p:nvSpPr>
          <p:cNvPr id="11268" name="Line 5"/>
          <p:cNvSpPr>
            <a:spLocks noChangeShapeType="1"/>
          </p:cNvSpPr>
          <p:nvPr/>
        </p:nvSpPr>
        <p:spPr bwMode="auto">
          <a:xfrm>
            <a:off x="3971925" y="2046288"/>
            <a:ext cx="427038" cy="93186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1269" name="Line 6"/>
          <p:cNvSpPr>
            <a:spLocks noChangeShapeType="1"/>
          </p:cNvSpPr>
          <p:nvPr/>
        </p:nvSpPr>
        <p:spPr bwMode="auto">
          <a:xfrm>
            <a:off x="2124075" y="1846263"/>
            <a:ext cx="1136650" cy="133191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1270" name="Line 7"/>
          <p:cNvSpPr>
            <a:spLocks noChangeShapeType="1"/>
          </p:cNvSpPr>
          <p:nvPr/>
        </p:nvSpPr>
        <p:spPr bwMode="auto">
          <a:xfrm>
            <a:off x="6105525" y="2179638"/>
            <a:ext cx="0" cy="9985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1271" name="Text Box 8"/>
          <p:cNvSpPr txBox="1">
            <a:spLocks noChangeArrowheads="1"/>
          </p:cNvSpPr>
          <p:nvPr/>
        </p:nvSpPr>
        <p:spPr bwMode="auto">
          <a:xfrm>
            <a:off x="6816725" y="1447800"/>
            <a:ext cx="1565275" cy="5270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altLang="en-US" sz="1400" dirty="0"/>
              <a:t>Two out-of-plane mirrors</a:t>
            </a:r>
          </a:p>
        </p:txBody>
      </p:sp>
      <p:sp>
        <p:nvSpPr>
          <p:cNvPr id="11272" name="Line 9"/>
          <p:cNvSpPr>
            <a:spLocks noChangeShapeType="1"/>
          </p:cNvSpPr>
          <p:nvPr/>
        </p:nvSpPr>
        <p:spPr bwMode="auto">
          <a:xfrm flipH="1">
            <a:off x="7102475" y="1979613"/>
            <a:ext cx="141288" cy="86518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1273" name="Text Box 10"/>
          <p:cNvSpPr txBox="1">
            <a:spLocks noChangeArrowheads="1"/>
          </p:cNvSpPr>
          <p:nvPr/>
        </p:nvSpPr>
        <p:spPr bwMode="auto">
          <a:xfrm>
            <a:off x="1412875" y="4906963"/>
            <a:ext cx="2914650" cy="10588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altLang="en-US" sz="1400" dirty="0"/>
              <a:t>Square segments. </a:t>
            </a:r>
          </a:p>
          <a:p>
            <a:pPr eaLnBrk="1" hangingPunct="1">
              <a:spcBef>
                <a:spcPct val="50000"/>
              </a:spcBef>
            </a:pPr>
            <a:r>
              <a:rPr lang="en-US" altLang="en-US" sz="1400" dirty="0"/>
              <a:t>The phase plate is rotated to align its segments with the rotated beam profile</a:t>
            </a:r>
          </a:p>
        </p:txBody>
      </p:sp>
      <p:sp>
        <p:nvSpPr>
          <p:cNvPr id="11274" name="Text Box 11"/>
          <p:cNvSpPr txBox="1">
            <a:spLocks noChangeArrowheads="1"/>
          </p:cNvSpPr>
          <p:nvPr/>
        </p:nvSpPr>
        <p:spPr bwMode="auto">
          <a:xfrm>
            <a:off x="1057275" y="2636838"/>
            <a:ext cx="1706563" cy="952500"/>
          </a:xfrm>
          <a:prstGeom prst="rect">
            <a:avLst/>
          </a:prstGeom>
          <a:solidFill>
            <a:srgbClr val="CC0099"/>
          </a:solidFill>
          <a:ln w="9525">
            <a:solidFill>
              <a:schemeClr val="tx1"/>
            </a:solidFill>
            <a:miter lim="800000"/>
            <a:headEnd/>
            <a:tailEnd/>
          </a:ln>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endParaRPr lang="en-US" altLang="en-US" sz="1400" b="1" dirty="0"/>
          </a:p>
          <a:p>
            <a:pPr eaLnBrk="1" hangingPunct="1">
              <a:spcBef>
                <a:spcPct val="50000"/>
              </a:spcBef>
            </a:pPr>
            <a:r>
              <a:rPr lang="en-US" altLang="en-US" sz="1400" b="1" dirty="0"/>
              <a:t>Laser system</a:t>
            </a:r>
          </a:p>
          <a:p>
            <a:pPr eaLnBrk="1" hangingPunct="1">
              <a:spcBef>
                <a:spcPct val="50000"/>
              </a:spcBef>
            </a:pPr>
            <a:endParaRPr lang="en-US" altLang="en-US" sz="1400" b="1" dirty="0"/>
          </a:p>
        </p:txBody>
      </p:sp>
      <p:sp>
        <p:nvSpPr>
          <p:cNvPr id="11275" name="Text Box 12"/>
          <p:cNvSpPr txBox="1">
            <a:spLocks noChangeArrowheads="1"/>
          </p:cNvSpPr>
          <p:nvPr/>
        </p:nvSpPr>
        <p:spPr bwMode="auto">
          <a:xfrm>
            <a:off x="3687763" y="2990850"/>
            <a:ext cx="1849437" cy="314325"/>
          </a:xfrm>
          <a:prstGeom prst="rect">
            <a:avLst/>
          </a:prstGeom>
          <a:solidFill>
            <a:srgbClr val="CC0099"/>
          </a:solidFill>
          <a:ln w="9525">
            <a:solidFill>
              <a:schemeClr val="tx1"/>
            </a:solidFill>
            <a:miter lim="800000"/>
            <a:headEnd/>
            <a:tailEnd/>
          </a:ln>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altLang="en-US" sz="1400" b="1" dirty="0"/>
              <a:t>Beam reshaper</a:t>
            </a:r>
          </a:p>
        </p:txBody>
      </p:sp>
      <p:sp>
        <p:nvSpPr>
          <p:cNvPr id="11276" name="Text Box 13"/>
          <p:cNvSpPr txBox="1">
            <a:spLocks noChangeArrowheads="1"/>
          </p:cNvSpPr>
          <p:nvPr/>
        </p:nvSpPr>
        <p:spPr bwMode="auto">
          <a:xfrm>
            <a:off x="6675438" y="2844800"/>
            <a:ext cx="1066800" cy="527050"/>
          </a:xfrm>
          <a:prstGeom prst="rect">
            <a:avLst/>
          </a:prstGeom>
          <a:solidFill>
            <a:srgbClr val="CC0099"/>
          </a:solidFill>
          <a:ln w="9525">
            <a:solidFill>
              <a:schemeClr val="tx1"/>
            </a:solidFill>
            <a:miter lim="800000"/>
            <a:headEnd/>
            <a:tailEnd/>
          </a:ln>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altLang="en-US" sz="1400" b="1" dirty="0"/>
              <a:t>Beam Rotator</a:t>
            </a:r>
          </a:p>
        </p:txBody>
      </p:sp>
      <p:sp>
        <p:nvSpPr>
          <p:cNvPr id="11277" name="Text Box 14"/>
          <p:cNvSpPr txBox="1">
            <a:spLocks noChangeArrowheads="1"/>
          </p:cNvSpPr>
          <p:nvPr/>
        </p:nvSpPr>
        <p:spPr bwMode="auto">
          <a:xfrm>
            <a:off x="3616325" y="3817938"/>
            <a:ext cx="854075" cy="527050"/>
          </a:xfrm>
          <a:prstGeom prst="rect">
            <a:avLst/>
          </a:prstGeom>
          <a:solidFill>
            <a:srgbClr val="CC0099"/>
          </a:solidFill>
          <a:ln w="9525">
            <a:solidFill>
              <a:schemeClr val="tx1"/>
            </a:solidFill>
            <a:miter lim="800000"/>
            <a:headEnd/>
            <a:tailEnd/>
          </a:ln>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altLang="en-US" sz="1400" b="1" dirty="0"/>
              <a:t>Phase plate</a:t>
            </a:r>
          </a:p>
        </p:txBody>
      </p:sp>
      <p:sp>
        <p:nvSpPr>
          <p:cNvPr id="11278" name="Line 15"/>
          <p:cNvSpPr>
            <a:spLocks noChangeShapeType="1"/>
          </p:cNvSpPr>
          <p:nvPr/>
        </p:nvSpPr>
        <p:spPr bwMode="auto">
          <a:xfrm>
            <a:off x="2763838" y="3178175"/>
            <a:ext cx="923925"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1279" name="Line 16"/>
          <p:cNvSpPr>
            <a:spLocks noChangeShapeType="1"/>
          </p:cNvSpPr>
          <p:nvPr/>
        </p:nvSpPr>
        <p:spPr bwMode="auto">
          <a:xfrm>
            <a:off x="5537200" y="3160713"/>
            <a:ext cx="113823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1280" name="Line 17"/>
          <p:cNvSpPr>
            <a:spLocks noChangeShapeType="1"/>
          </p:cNvSpPr>
          <p:nvPr/>
        </p:nvSpPr>
        <p:spPr bwMode="auto">
          <a:xfrm>
            <a:off x="7813675" y="4108450"/>
            <a:ext cx="355600" cy="0"/>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dirty="0"/>
          </a:p>
        </p:txBody>
      </p:sp>
      <p:sp>
        <p:nvSpPr>
          <p:cNvPr id="11281" name="Line 18"/>
          <p:cNvSpPr>
            <a:spLocks noChangeShapeType="1"/>
          </p:cNvSpPr>
          <p:nvPr/>
        </p:nvSpPr>
        <p:spPr bwMode="auto">
          <a:xfrm flipV="1">
            <a:off x="8169275" y="3111500"/>
            <a:ext cx="0" cy="9969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1282" name="Line 19"/>
          <p:cNvSpPr>
            <a:spLocks noChangeShapeType="1"/>
          </p:cNvSpPr>
          <p:nvPr/>
        </p:nvSpPr>
        <p:spPr bwMode="auto">
          <a:xfrm>
            <a:off x="5808663" y="4105275"/>
            <a:ext cx="496887" cy="0"/>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dirty="0"/>
          </a:p>
        </p:txBody>
      </p:sp>
      <p:sp>
        <p:nvSpPr>
          <p:cNvPr id="11283" name="Text Box 20"/>
          <p:cNvSpPr txBox="1">
            <a:spLocks noChangeArrowheads="1"/>
          </p:cNvSpPr>
          <p:nvPr/>
        </p:nvSpPr>
        <p:spPr bwMode="auto">
          <a:xfrm>
            <a:off x="4683125" y="3681413"/>
            <a:ext cx="1138238" cy="739775"/>
          </a:xfrm>
          <a:prstGeom prst="rect">
            <a:avLst/>
          </a:prstGeom>
          <a:solidFill>
            <a:srgbClr val="CC0099"/>
          </a:solidFill>
          <a:ln w="9525">
            <a:solidFill>
              <a:schemeClr val="tx1"/>
            </a:solidFill>
            <a:miter lim="800000"/>
            <a:headEnd/>
            <a:tailEnd/>
          </a:ln>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altLang="en-US" sz="1400" b="1" dirty="0"/>
              <a:t>Final Focusing lens</a:t>
            </a:r>
          </a:p>
        </p:txBody>
      </p:sp>
      <p:sp>
        <p:nvSpPr>
          <p:cNvPr id="11284" name="Text Box 21"/>
          <p:cNvSpPr txBox="1">
            <a:spLocks noChangeArrowheads="1"/>
          </p:cNvSpPr>
          <p:nvPr/>
        </p:nvSpPr>
        <p:spPr bwMode="auto">
          <a:xfrm>
            <a:off x="2309813" y="3802063"/>
            <a:ext cx="898525" cy="527050"/>
          </a:xfrm>
          <a:prstGeom prst="rect">
            <a:avLst/>
          </a:prstGeom>
          <a:solidFill>
            <a:srgbClr val="CC0099"/>
          </a:solidFill>
          <a:ln w="9525">
            <a:solidFill>
              <a:schemeClr val="tx1"/>
            </a:solidFill>
            <a:miter lim="800000"/>
            <a:headEnd/>
            <a:tailEnd/>
          </a:ln>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altLang="en-US" sz="1400" b="1" dirty="0"/>
              <a:t>Debris Shield</a:t>
            </a:r>
          </a:p>
        </p:txBody>
      </p:sp>
      <p:sp>
        <p:nvSpPr>
          <p:cNvPr id="11285" name="Line 22"/>
          <p:cNvSpPr>
            <a:spLocks noChangeShapeType="1"/>
          </p:cNvSpPr>
          <p:nvPr/>
        </p:nvSpPr>
        <p:spPr bwMode="auto">
          <a:xfrm>
            <a:off x="4465638" y="4097338"/>
            <a:ext cx="214312" cy="0"/>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dirty="0"/>
          </a:p>
        </p:txBody>
      </p:sp>
      <p:sp>
        <p:nvSpPr>
          <p:cNvPr id="11286" name="Line 23"/>
          <p:cNvSpPr>
            <a:spLocks noChangeShapeType="1"/>
          </p:cNvSpPr>
          <p:nvPr/>
        </p:nvSpPr>
        <p:spPr bwMode="auto">
          <a:xfrm flipV="1">
            <a:off x="3190875" y="4108450"/>
            <a:ext cx="425450" cy="0"/>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dirty="0"/>
          </a:p>
        </p:txBody>
      </p:sp>
      <p:sp>
        <p:nvSpPr>
          <p:cNvPr id="11287" name="Line 24"/>
          <p:cNvSpPr>
            <a:spLocks noChangeShapeType="1"/>
          </p:cNvSpPr>
          <p:nvPr/>
        </p:nvSpPr>
        <p:spPr bwMode="auto">
          <a:xfrm>
            <a:off x="914400" y="4108450"/>
            <a:ext cx="1422400" cy="0"/>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dirty="0"/>
          </a:p>
        </p:txBody>
      </p:sp>
      <p:sp>
        <p:nvSpPr>
          <p:cNvPr id="11288" name="Line 25"/>
          <p:cNvSpPr>
            <a:spLocks noChangeShapeType="1"/>
          </p:cNvSpPr>
          <p:nvPr/>
        </p:nvSpPr>
        <p:spPr bwMode="auto">
          <a:xfrm flipV="1">
            <a:off x="3332163" y="4375150"/>
            <a:ext cx="284162" cy="53181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1289" name="Text Box 26"/>
          <p:cNvSpPr txBox="1">
            <a:spLocks noChangeArrowheads="1"/>
          </p:cNvSpPr>
          <p:nvPr/>
        </p:nvSpPr>
        <p:spPr bwMode="auto">
          <a:xfrm>
            <a:off x="6888163" y="5373688"/>
            <a:ext cx="995362"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altLang="en-US" sz="1400" dirty="0"/>
              <a:t>Rotated Square Beam</a:t>
            </a:r>
          </a:p>
        </p:txBody>
      </p:sp>
      <p:sp>
        <p:nvSpPr>
          <p:cNvPr id="11290" name="Line 27"/>
          <p:cNvSpPr>
            <a:spLocks noChangeShapeType="1"/>
          </p:cNvSpPr>
          <p:nvPr/>
        </p:nvSpPr>
        <p:spPr bwMode="auto">
          <a:xfrm flipV="1">
            <a:off x="7620000" y="4108450"/>
            <a:ext cx="477838" cy="1454150"/>
          </a:xfrm>
          <a:prstGeom prst="line">
            <a:avLst/>
          </a:prstGeom>
          <a:noFill/>
          <a:ln w="19050">
            <a:solidFill>
              <a:schemeClr val="tx1"/>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1291" name="Line 28"/>
          <p:cNvSpPr>
            <a:spLocks noChangeShapeType="1"/>
          </p:cNvSpPr>
          <p:nvPr/>
        </p:nvSpPr>
        <p:spPr bwMode="auto">
          <a:xfrm flipH="1" flipV="1">
            <a:off x="4186238" y="4441825"/>
            <a:ext cx="2773362" cy="1131888"/>
          </a:xfrm>
          <a:prstGeom prst="line">
            <a:avLst/>
          </a:prstGeom>
          <a:noFill/>
          <a:ln w="19050">
            <a:solidFill>
              <a:schemeClr val="tx1"/>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1292" name="Text Box 29"/>
          <p:cNvSpPr txBox="1">
            <a:spLocks noChangeArrowheads="1"/>
          </p:cNvSpPr>
          <p:nvPr/>
        </p:nvSpPr>
        <p:spPr bwMode="auto">
          <a:xfrm>
            <a:off x="1057275" y="3843338"/>
            <a:ext cx="92392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altLang="en-US" sz="1400" b="1" dirty="0"/>
              <a:t>To Target</a:t>
            </a:r>
          </a:p>
        </p:txBody>
      </p:sp>
      <p:sp>
        <p:nvSpPr>
          <p:cNvPr id="11293" name="Text Box 30"/>
          <p:cNvSpPr txBox="1">
            <a:spLocks noChangeArrowheads="1"/>
          </p:cNvSpPr>
          <p:nvPr/>
        </p:nvSpPr>
        <p:spPr bwMode="auto">
          <a:xfrm>
            <a:off x="6319838" y="3509963"/>
            <a:ext cx="1493837" cy="1058862"/>
          </a:xfrm>
          <a:prstGeom prst="rect">
            <a:avLst/>
          </a:prstGeom>
          <a:solidFill>
            <a:srgbClr val="CC0099"/>
          </a:solidFill>
          <a:ln w="9525">
            <a:solidFill>
              <a:schemeClr val="tx1"/>
            </a:solidFill>
            <a:miter lim="800000"/>
            <a:headEnd/>
            <a:tailEnd/>
          </a:ln>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altLang="en-US" sz="1400" b="1" dirty="0"/>
              <a:t>Beam positioning and</a:t>
            </a:r>
          </a:p>
          <a:p>
            <a:pPr eaLnBrk="1" hangingPunct="1">
              <a:spcBef>
                <a:spcPct val="50000"/>
              </a:spcBef>
            </a:pPr>
            <a:r>
              <a:rPr lang="en-US" altLang="en-US" sz="1400" b="1" dirty="0"/>
              <a:t>pointing optics</a:t>
            </a:r>
          </a:p>
        </p:txBody>
      </p:sp>
      <p:sp>
        <p:nvSpPr>
          <p:cNvPr id="11294" name="Line 31"/>
          <p:cNvSpPr>
            <a:spLocks noChangeShapeType="1"/>
          </p:cNvSpPr>
          <p:nvPr/>
        </p:nvSpPr>
        <p:spPr bwMode="auto">
          <a:xfrm>
            <a:off x="7742238" y="3111500"/>
            <a:ext cx="427037"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1295" name="Text Box 33"/>
          <p:cNvSpPr txBox="1">
            <a:spLocks noChangeArrowheads="1"/>
          </p:cNvSpPr>
          <p:nvPr/>
        </p:nvSpPr>
        <p:spPr bwMode="auto">
          <a:xfrm>
            <a:off x="304800" y="228600"/>
            <a:ext cx="85344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altLang="en-US" dirty="0"/>
              <a:t>StarDriver beamlets are small aperture: each beamline can be configured for maximum effectiveness using optical elements available today.</a:t>
            </a:r>
          </a:p>
        </p:txBody>
      </p:sp>
      <p:sp>
        <p:nvSpPr>
          <p:cNvPr id="11296" name="Line 34"/>
          <p:cNvSpPr>
            <a:spLocks noChangeShapeType="1"/>
          </p:cNvSpPr>
          <p:nvPr/>
        </p:nvSpPr>
        <p:spPr bwMode="auto">
          <a:xfrm>
            <a:off x="457200" y="1371600"/>
            <a:ext cx="807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36899" name="Rectangle 35"/>
          <p:cNvSpPr>
            <a:spLocks noChangeArrowheads="1"/>
          </p:cNvSpPr>
          <p:nvPr/>
        </p:nvSpPr>
        <p:spPr bwMode="auto">
          <a:xfrm>
            <a:off x="6019800" y="3632200"/>
            <a:ext cx="152400" cy="914400"/>
          </a:xfrm>
          <a:prstGeom prst="rect">
            <a:avLst/>
          </a:prstGeom>
          <a:solidFill>
            <a:srgbClr val="F52FC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lang="en-US" dirty="0">
              <a:solidFill>
                <a:srgbClr val="F52FC1"/>
              </a:solidFill>
              <a:latin typeface="Arial" charset="0"/>
              <a:ea typeface="ＭＳ Ｐゴシック" charset="0"/>
            </a:endParaRPr>
          </a:p>
        </p:txBody>
      </p:sp>
      <p:sp>
        <p:nvSpPr>
          <p:cNvPr id="36900" name="Text Box 36"/>
          <p:cNvSpPr txBox="1">
            <a:spLocks noChangeArrowheads="1"/>
          </p:cNvSpPr>
          <p:nvPr/>
        </p:nvSpPr>
        <p:spPr bwMode="auto">
          <a:xfrm>
            <a:off x="4572000" y="5334000"/>
            <a:ext cx="160020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dirty="0">
                <a:latin typeface="Arial" charset="0"/>
                <a:ea typeface="ＭＳ Ｐゴシック" charset="0"/>
              </a:rPr>
              <a:t>Frequency convertor</a:t>
            </a:r>
          </a:p>
        </p:txBody>
      </p:sp>
      <p:sp>
        <p:nvSpPr>
          <p:cNvPr id="36901" name="Line 37"/>
          <p:cNvSpPr>
            <a:spLocks noChangeShapeType="1"/>
          </p:cNvSpPr>
          <p:nvPr/>
        </p:nvSpPr>
        <p:spPr bwMode="auto">
          <a:xfrm flipV="1">
            <a:off x="5105400" y="4343400"/>
            <a:ext cx="990600" cy="1066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Arial" charset="0"/>
              <a:ea typeface="ＭＳ Ｐゴシック" charset="0"/>
            </a:endParaRPr>
          </a:p>
        </p:txBody>
      </p:sp>
    </p:spTree>
    <p:extLst>
      <p:ext uri="{BB962C8B-B14F-4D97-AF65-F5344CB8AC3E}">
        <p14:creationId xmlns:p14="http://schemas.microsoft.com/office/powerpoint/2010/main" val="329956269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extBox 11"/>
          <p:cNvSpPr txBox="1">
            <a:spLocks noChangeArrowheads="1"/>
          </p:cNvSpPr>
          <p:nvPr/>
        </p:nvSpPr>
        <p:spPr bwMode="auto">
          <a:xfrm>
            <a:off x="2514600" y="5791200"/>
            <a:ext cx="2286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600" dirty="0">
                <a:latin typeface="Calibri" panose="020F0502020204030204" pitchFamily="34" charset="0"/>
              </a:rPr>
              <a:t>Wavelength (nm)</a:t>
            </a: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l="13750" t="23438" r="13126" b="12563"/>
          <a:stretch>
            <a:fillRect/>
          </a:stretch>
        </p:blipFill>
        <p:spPr bwMode="auto">
          <a:xfrm>
            <a:off x="762000" y="2743200"/>
            <a:ext cx="4572000" cy="269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Connector 2"/>
          <p:cNvCxnSpPr/>
          <p:nvPr/>
        </p:nvCxnSpPr>
        <p:spPr>
          <a:xfrm flipV="1">
            <a:off x="2505075" y="2286000"/>
            <a:ext cx="0" cy="128111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flipV="1">
            <a:off x="2917825" y="2300288"/>
            <a:ext cx="0" cy="128111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2209800" y="2482850"/>
            <a:ext cx="366713"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2949575" y="2482850"/>
            <a:ext cx="427038"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295" name="Rectangle 9"/>
          <p:cNvSpPr>
            <a:spLocks noChangeArrowheads="1"/>
          </p:cNvSpPr>
          <p:nvPr/>
        </p:nvSpPr>
        <p:spPr bwMode="auto">
          <a:xfrm>
            <a:off x="3344863" y="2335213"/>
            <a:ext cx="237013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l-GR" altLang="en-US" sz="1800">
                <a:latin typeface="Calibri" panose="020F0502020204030204" pitchFamily="34" charset="0"/>
              </a:rPr>
              <a:t>Δλ</a:t>
            </a:r>
            <a:r>
              <a:rPr lang="en-US" altLang="en-US" sz="1800" dirty="0">
                <a:latin typeface="Calibri" panose="020F0502020204030204" pitchFamily="34" charset="0"/>
              </a:rPr>
              <a:t> ~ 17 nm (1.6% BW) </a:t>
            </a:r>
          </a:p>
        </p:txBody>
      </p:sp>
      <p:sp>
        <p:nvSpPr>
          <p:cNvPr id="12296" name="Text Box 10"/>
          <p:cNvSpPr txBox="1">
            <a:spLocks noChangeArrowheads="1"/>
          </p:cNvSpPr>
          <p:nvPr/>
        </p:nvSpPr>
        <p:spPr bwMode="auto">
          <a:xfrm>
            <a:off x="5867400" y="2514600"/>
            <a:ext cx="2743200" cy="270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 typeface="Arial" panose="020B0604020202020204" pitchFamily="34" charset="0"/>
              <a:buChar char="•"/>
            </a:pPr>
            <a:r>
              <a:rPr lang="en-US" altLang="en-US" sz="1800" dirty="0">
                <a:latin typeface="Calibri" panose="020F0502020204030204" pitchFamily="34" charset="0"/>
              </a:rPr>
              <a:t>APG1 is a well-established average power material that enables a StarDriver with coherence time ~ 100fs</a:t>
            </a:r>
          </a:p>
          <a:p>
            <a:pPr eaLnBrk="1" hangingPunct="1">
              <a:spcBef>
                <a:spcPct val="50000"/>
              </a:spcBef>
              <a:buFont typeface="Arial" panose="020B0604020202020204" pitchFamily="34" charset="0"/>
              <a:buChar char="•"/>
            </a:pPr>
            <a:r>
              <a:rPr lang="en-US" altLang="en-US" sz="1800" dirty="0">
                <a:latin typeface="Calibri" panose="020F0502020204030204" pitchFamily="34" charset="0"/>
              </a:rPr>
              <a:t>Small aperture enables ~full bandwidth to be exploited</a:t>
            </a:r>
          </a:p>
        </p:txBody>
      </p:sp>
      <p:sp>
        <p:nvSpPr>
          <p:cNvPr id="102412" name="Text Box 12"/>
          <p:cNvSpPr txBox="1">
            <a:spLocks noChangeArrowheads="1"/>
          </p:cNvSpPr>
          <p:nvPr/>
        </p:nvSpPr>
        <p:spPr bwMode="auto">
          <a:xfrm>
            <a:off x="533400" y="304800"/>
            <a:ext cx="8001000"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dirty="0">
                <a:effectLst>
                  <a:outerShdw blurRad="38100" dist="38100" dir="2700000" algn="tl">
                    <a:srgbClr val="C0C0C0"/>
                  </a:outerShdw>
                </a:effectLst>
              </a:rPr>
              <a:t>The StarDriver system bandwidth is effectively that of the (complete set of) gain </a:t>
            </a:r>
            <a:r>
              <a:rPr lang="en-US" altLang="en-US" dirty="0" smtClean="0">
                <a:effectLst>
                  <a:outerShdw blurRad="38100" dist="38100" dir="2700000" algn="tl">
                    <a:srgbClr val="C0C0C0"/>
                  </a:outerShdw>
                </a:effectLst>
              </a:rPr>
              <a:t>media</a:t>
            </a:r>
            <a:endParaRPr lang="en-US" altLang="en-US" dirty="0">
              <a:effectLst>
                <a:outerShdw blurRad="38100" dist="38100" dir="2700000" algn="tl">
                  <a:srgbClr val="C0C0C0"/>
                </a:outerShdw>
              </a:effectLst>
            </a:endParaRPr>
          </a:p>
        </p:txBody>
      </p:sp>
      <p:sp>
        <p:nvSpPr>
          <p:cNvPr id="102413" name="Line 13"/>
          <p:cNvSpPr>
            <a:spLocks noChangeShapeType="1"/>
          </p:cNvSpPr>
          <p:nvPr/>
        </p:nvSpPr>
        <p:spPr bwMode="auto">
          <a:xfrm>
            <a:off x="533400" y="1295400"/>
            <a:ext cx="80010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Arial" charset="0"/>
              <a:ea typeface="ＭＳ Ｐゴシック" charset="0"/>
            </a:endParaRPr>
          </a:p>
        </p:txBody>
      </p:sp>
      <p:sp>
        <p:nvSpPr>
          <p:cNvPr id="102414" name="Text Box 14"/>
          <p:cNvSpPr txBox="1">
            <a:spLocks noChangeArrowheads="1"/>
          </p:cNvSpPr>
          <p:nvPr/>
        </p:nvSpPr>
        <p:spPr bwMode="auto">
          <a:xfrm>
            <a:off x="1143000" y="1447800"/>
            <a:ext cx="617220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eaLnBrk="0" hangingPunct="0">
              <a:defRPr/>
            </a:pPr>
            <a:r>
              <a:rPr lang="en-US" dirty="0">
                <a:effectLst>
                  <a:outerShdw blurRad="38100" dist="38100" dir="2700000" algn="tl">
                    <a:srgbClr val="DDDDDD"/>
                  </a:outerShdw>
                </a:effectLst>
                <a:latin typeface="Arial" charset="0"/>
                <a:ea typeface="ＭＳ Ｐゴシック" charset="0"/>
              </a:rPr>
              <a:t>For example, APG-1 Nd:glass by itself has a 1.6% effective bandwidth as a StarDriver Gain Material </a:t>
            </a:r>
            <a:endParaRPr lang="en-US" dirty="0">
              <a:latin typeface="Arial" charset="0"/>
              <a:ea typeface="ＭＳ Ｐゴシック" charset="0"/>
            </a:endParaRPr>
          </a:p>
        </p:txBody>
      </p:sp>
    </p:spTree>
    <p:extLst>
      <p:ext uri="{BB962C8B-B14F-4D97-AF65-F5344CB8AC3E}">
        <p14:creationId xmlns:p14="http://schemas.microsoft.com/office/powerpoint/2010/main" val="309118255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4037" name="Group 69"/>
          <p:cNvGraphicFramePr>
            <a:graphicFrameLocks noGrp="1"/>
          </p:cNvGraphicFramePr>
          <p:nvPr>
            <p:extLst>
              <p:ext uri="{D42A27DB-BD31-4B8C-83A1-F6EECF244321}">
                <p14:modId xmlns:p14="http://schemas.microsoft.com/office/powerpoint/2010/main" val="3837804481"/>
              </p:ext>
            </p:extLst>
          </p:nvPr>
        </p:nvGraphicFramePr>
        <p:xfrm>
          <a:off x="609600" y="3429000"/>
          <a:ext cx="8153400" cy="1828800"/>
        </p:xfrm>
        <a:graphic>
          <a:graphicData uri="http://schemas.openxmlformats.org/drawingml/2006/table">
            <a:tbl>
              <a:tblPr/>
              <a:tblGrid>
                <a:gridCol w="1358900"/>
                <a:gridCol w="1216025"/>
                <a:gridCol w="1501775"/>
                <a:gridCol w="1501775"/>
                <a:gridCol w="1355725"/>
                <a:gridCol w="1219200"/>
              </a:tblGrid>
              <a:tr h="914400">
                <a:tc>
                  <a:txBody>
                    <a:bodyPr/>
                    <a:lstStyle>
                      <a:lvl1pPr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dirty="0" smtClean="0">
                          <a:ln>
                            <a:noFill/>
                          </a:ln>
                          <a:solidFill>
                            <a:schemeClr val="tx1"/>
                          </a:solidFill>
                          <a:effectLst/>
                          <a:latin typeface="Calibri" panose="020F0502020204030204" pitchFamily="34" charset="0"/>
                          <a:ea typeface="ＭＳ Ｐゴシック" panose="020B0600070205080204" pitchFamily="34" charset="-128"/>
                        </a:rPr>
                        <a:t>Process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dirty="0" smtClean="0">
                          <a:ln>
                            <a:noFill/>
                          </a:ln>
                          <a:solidFill>
                            <a:schemeClr val="tx1"/>
                          </a:solidFill>
                          <a:effectLst/>
                          <a:latin typeface="Calibri" panose="020F0502020204030204" pitchFamily="34" charset="0"/>
                          <a:ea typeface="ＭＳ Ｐゴシック" panose="020B0600070205080204" pitchFamily="34" charset="-128"/>
                        </a:rPr>
                        <a:t>N</a:t>
                      </a:r>
                      <a:r>
                        <a:rPr kumimoji="0" lang="en-US" altLang="en-US" sz="2400" b="0" i="0" u="none" strike="noStrike" cap="none" normalizeH="0" baseline="-25000" dirty="0" smtClean="0">
                          <a:ln>
                            <a:noFill/>
                          </a:ln>
                          <a:solidFill>
                            <a:schemeClr val="tx1"/>
                          </a:solidFill>
                          <a:effectLst/>
                          <a:latin typeface="Calibri" panose="020F0502020204030204" pitchFamily="34" charset="0"/>
                          <a:ea typeface="ＭＳ Ｐゴシック" panose="020B0600070205080204" pitchFamily="34" charset="-128"/>
                        </a:rPr>
                        <a:t>e</a:t>
                      </a:r>
                      <a:r>
                        <a:rPr kumimoji="0" lang="en-US" altLang="en-US" sz="2400" b="0" i="0" u="none" strike="noStrike" cap="none" normalizeH="0" baseline="0" dirty="0" smtClean="0">
                          <a:ln>
                            <a:noFill/>
                          </a:ln>
                          <a:solidFill>
                            <a:schemeClr val="tx1"/>
                          </a:solidFill>
                          <a:effectLst/>
                          <a:latin typeface="Calibri" panose="020F0502020204030204" pitchFamily="34" charset="0"/>
                          <a:ea typeface="ＭＳ Ｐゴシック" panose="020B0600070205080204" pitchFamily="34" charset="-128"/>
                        </a:rPr>
                        <a:t>/N</a:t>
                      </a:r>
                      <a:r>
                        <a:rPr kumimoji="0" lang="en-US" altLang="en-US" sz="2400" b="0" i="0" u="none" strike="noStrike" cap="none" normalizeH="0" baseline="-25000" dirty="0" smtClean="0">
                          <a:ln>
                            <a:noFill/>
                          </a:ln>
                          <a:solidFill>
                            <a:schemeClr val="tx1"/>
                          </a:solidFill>
                          <a:effectLst/>
                          <a:latin typeface="Calibri" panose="020F0502020204030204" pitchFamily="34" charset="0"/>
                          <a:ea typeface="ＭＳ Ｐゴシック" panose="020B0600070205080204" pitchFamily="34" charset="-128"/>
                        </a:rPr>
                        <a:t>crit</a:t>
                      </a:r>
                      <a:endParaRPr kumimoji="0" lang="en-US" altLang="en-US" sz="2400" b="0" i="0" u="none" strike="noStrike" cap="none" normalizeH="0" baseline="0" dirty="0" smtClean="0">
                        <a:ln>
                          <a:noFill/>
                        </a:ln>
                        <a:solidFill>
                          <a:schemeClr val="tx1"/>
                        </a:solidFill>
                        <a:effectLst/>
                        <a:latin typeface="Calibri" panose="020F0502020204030204" pitchFamily="34" charset="0"/>
                        <a:ea typeface="ＭＳ Ｐゴシック" panose="020B0600070205080204" pitchFamily="34"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dirty="0" smtClean="0">
                          <a:ln>
                            <a:noFill/>
                          </a:ln>
                          <a:solidFill>
                            <a:schemeClr val="tx1"/>
                          </a:solidFill>
                          <a:effectLst/>
                          <a:latin typeface="Calibri" panose="020F0502020204030204" pitchFamily="34" charset="0"/>
                          <a:ea typeface="ＭＳ Ｐゴシック" panose="020B0600070205080204" pitchFamily="34" charset="-128"/>
                        </a:rPr>
                        <a:t>T</a:t>
                      </a:r>
                      <a:r>
                        <a:rPr kumimoji="0" lang="en-US" altLang="en-US" sz="2400" b="0" i="0" u="none" strike="noStrike" cap="none" normalizeH="0" baseline="-25000" dirty="0" smtClean="0">
                          <a:ln>
                            <a:noFill/>
                          </a:ln>
                          <a:solidFill>
                            <a:schemeClr val="tx1"/>
                          </a:solidFill>
                          <a:effectLst/>
                          <a:latin typeface="Calibri" panose="020F0502020204030204" pitchFamily="34" charset="0"/>
                          <a:ea typeface="ＭＳ Ｐゴシック" panose="020B0600070205080204" pitchFamily="34" charset="-128"/>
                        </a:rPr>
                        <a:t>e</a:t>
                      </a:r>
                      <a:r>
                        <a:rPr kumimoji="0" lang="en-US" altLang="en-US" sz="2400" b="0" i="0" u="none" strike="noStrike" cap="none" normalizeH="0" baseline="0" dirty="0" smtClean="0">
                          <a:ln>
                            <a:noFill/>
                          </a:ln>
                          <a:solidFill>
                            <a:schemeClr val="tx1"/>
                          </a:solidFill>
                          <a:effectLst/>
                          <a:latin typeface="Calibri" panose="020F0502020204030204" pitchFamily="34" charset="0"/>
                          <a:ea typeface="ＭＳ Ｐゴシック" panose="020B0600070205080204" pitchFamily="34" charset="-128"/>
                        </a:rPr>
                        <a:t> (keV)</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dirty="0" smtClean="0">
                          <a:ln>
                            <a:noFill/>
                          </a:ln>
                          <a:solidFill>
                            <a:schemeClr val="tx1"/>
                          </a:solidFill>
                          <a:effectLst/>
                          <a:latin typeface="Calibri" panose="020F0502020204030204" pitchFamily="34" charset="0"/>
                          <a:ea typeface="ＭＳ Ｐゴシック" panose="020B0600070205080204" pitchFamily="34" charset="-128"/>
                        </a:rPr>
                        <a:t>γ</a:t>
                      </a:r>
                      <a:r>
                        <a:rPr kumimoji="0" lang="en-US" altLang="en-US" sz="2400" b="0" i="0" u="none" strike="noStrike" cap="none" normalizeH="0" baseline="30000" dirty="0" smtClean="0">
                          <a:ln>
                            <a:noFill/>
                          </a:ln>
                          <a:solidFill>
                            <a:schemeClr val="tx1"/>
                          </a:solidFill>
                          <a:effectLst/>
                          <a:latin typeface="Calibri" panose="020F0502020204030204" pitchFamily="34" charset="0"/>
                          <a:ea typeface="ＭＳ Ｐゴシック" panose="020B0600070205080204" pitchFamily="34" charset="-128"/>
                        </a:rPr>
                        <a:t>15</a:t>
                      </a:r>
                      <a:r>
                        <a:rPr kumimoji="0" lang="en-US" altLang="en-US" sz="2400" b="1" i="0" u="none" strike="noStrike" cap="none" normalizeH="0" baseline="0" dirty="0" smtClean="0">
                          <a:ln>
                            <a:noFill/>
                          </a:ln>
                          <a:solidFill>
                            <a:schemeClr val="tx1"/>
                          </a:solidFill>
                          <a:effectLst/>
                          <a:latin typeface="Calibri" panose="020F0502020204030204" pitchFamily="34" charset="0"/>
                          <a:ea typeface="ＭＳ Ｐゴシック" panose="020B0600070205080204" pitchFamily="34" charset="-128"/>
                        </a:rPr>
                        <a:t> (sec</a:t>
                      </a:r>
                      <a:r>
                        <a:rPr kumimoji="0" lang="en-US" altLang="en-US" sz="2400" b="1" i="0" u="none" strike="noStrike" cap="none" normalizeH="0" baseline="30000" dirty="0" smtClean="0">
                          <a:ln>
                            <a:noFill/>
                          </a:ln>
                          <a:solidFill>
                            <a:schemeClr val="tx1"/>
                          </a:solidFill>
                          <a:effectLst/>
                          <a:latin typeface="Calibri" panose="020F0502020204030204" pitchFamily="34" charset="0"/>
                          <a:ea typeface="ＭＳ Ｐゴシック" panose="020B0600070205080204" pitchFamily="34" charset="-128"/>
                        </a:rPr>
                        <a:t>-1</a:t>
                      </a:r>
                      <a:r>
                        <a:rPr kumimoji="0" lang="en-US" altLang="en-US" sz="2400" b="1" i="0" u="none" strike="noStrike" cap="none" normalizeH="0" baseline="0" dirty="0" smtClean="0">
                          <a:ln>
                            <a:noFill/>
                          </a:ln>
                          <a:solidFill>
                            <a:schemeClr val="tx1"/>
                          </a:solidFill>
                          <a:effectLst/>
                          <a:latin typeface="Calibri" panose="020F0502020204030204" pitchFamily="34" charset="0"/>
                          <a:ea typeface="ＭＳ Ｐゴシック" panose="020B0600070205080204" pitchFamily="34" charset="-128"/>
                        </a:rPr>
                        <a:t>)</a:t>
                      </a:r>
                      <a:endParaRPr kumimoji="0" lang="en-US" altLang="en-US" sz="2400" b="0" i="0" u="none" strike="noStrike" cap="none" normalizeH="0" baseline="0" dirty="0" smtClean="0">
                        <a:ln>
                          <a:noFill/>
                        </a:ln>
                        <a:solidFill>
                          <a:schemeClr val="tx1"/>
                        </a:solidFill>
                        <a:effectLst/>
                        <a:latin typeface="Calibri" panose="020F0502020204030204" pitchFamily="34" charset="0"/>
                        <a:ea typeface="ＭＳ Ｐゴシック" panose="020B0600070205080204" pitchFamily="34"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dirty="0" smtClean="0">
                          <a:ln>
                            <a:noFill/>
                          </a:ln>
                          <a:solidFill>
                            <a:schemeClr val="tx1"/>
                          </a:solidFill>
                          <a:effectLst/>
                          <a:latin typeface="Calibri" panose="020F0502020204030204" pitchFamily="34" charset="0"/>
                          <a:ea typeface="ＭＳ Ｐゴシック" panose="020B0600070205080204" pitchFamily="34" charset="-128"/>
                        </a:rPr>
                        <a:t>γ</a:t>
                      </a:r>
                      <a:r>
                        <a:rPr kumimoji="0" lang="en-US" altLang="en-US" sz="2400" b="1" i="0" u="none" strike="noStrike" cap="none" normalizeH="0" baseline="30000" dirty="0" smtClean="0">
                          <a:ln>
                            <a:noFill/>
                          </a:ln>
                          <a:solidFill>
                            <a:schemeClr val="tx1"/>
                          </a:solidFill>
                          <a:effectLst/>
                          <a:latin typeface="Calibri" panose="020F0502020204030204" pitchFamily="34" charset="0"/>
                          <a:ea typeface="ＭＳ Ｐゴシック" panose="020B0600070205080204" pitchFamily="34" charset="-128"/>
                        </a:rPr>
                        <a:t>13</a:t>
                      </a:r>
                      <a:r>
                        <a:rPr kumimoji="0" lang="en-US" altLang="en-US" sz="2400" b="1" i="0" u="none" strike="noStrike" cap="none" normalizeH="0" baseline="0" dirty="0" smtClean="0">
                          <a:ln>
                            <a:noFill/>
                          </a:ln>
                          <a:solidFill>
                            <a:schemeClr val="tx1"/>
                          </a:solidFill>
                          <a:effectLst/>
                          <a:latin typeface="Calibri" panose="020F0502020204030204" pitchFamily="34" charset="0"/>
                          <a:ea typeface="ＭＳ Ｐゴシック" panose="020B0600070205080204" pitchFamily="34" charset="-128"/>
                        </a:rPr>
                        <a:t> (sec</a:t>
                      </a:r>
                      <a:r>
                        <a:rPr kumimoji="0" lang="en-US" altLang="en-US" sz="2400" b="1" i="0" u="none" strike="noStrike" cap="none" normalizeH="0" baseline="30000" dirty="0" smtClean="0">
                          <a:ln>
                            <a:noFill/>
                          </a:ln>
                          <a:solidFill>
                            <a:schemeClr val="tx1"/>
                          </a:solidFill>
                          <a:effectLst/>
                          <a:latin typeface="Calibri" panose="020F0502020204030204" pitchFamily="34" charset="0"/>
                          <a:ea typeface="ＭＳ Ｐゴシック" panose="020B0600070205080204" pitchFamily="34" charset="-128"/>
                        </a:rPr>
                        <a:t>-1</a:t>
                      </a:r>
                      <a:r>
                        <a:rPr kumimoji="0" lang="en-US" altLang="en-US" sz="2400" b="1" i="0" u="none" strike="noStrike" cap="none" normalizeH="0" baseline="0" dirty="0" smtClean="0">
                          <a:ln>
                            <a:noFill/>
                          </a:ln>
                          <a:solidFill>
                            <a:schemeClr val="tx1"/>
                          </a:solidFill>
                          <a:effectLst/>
                          <a:latin typeface="Calibri" panose="020F0502020204030204" pitchFamily="34" charset="0"/>
                          <a:ea typeface="ＭＳ Ｐゴシック" panose="020B0600070205080204" pitchFamily="34" charset="-128"/>
                        </a:rPr>
                        <a:t>)</a:t>
                      </a:r>
                      <a:endParaRPr kumimoji="0" lang="en-US" altLang="en-US" sz="2400" b="0" i="0" u="none" strike="noStrike" cap="none" normalizeH="0" baseline="0" dirty="0" smtClean="0">
                        <a:ln>
                          <a:noFill/>
                        </a:ln>
                        <a:solidFill>
                          <a:schemeClr val="tx1"/>
                        </a:solidFill>
                        <a:effectLst/>
                        <a:latin typeface="Calibri" panose="020F0502020204030204" pitchFamily="34" charset="0"/>
                        <a:ea typeface="ＭＳ Ｐゴシック" panose="020B0600070205080204" pitchFamily="34"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dirty="0" smtClean="0">
                          <a:ln>
                            <a:noFill/>
                          </a:ln>
                          <a:solidFill>
                            <a:schemeClr val="tx1"/>
                          </a:solidFill>
                          <a:effectLst/>
                          <a:latin typeface="Calibri" panose="020F0502020204030204" pitchFamily="34" charset="0"/>
                          <a:ea typeface="ＭＳ Ｐゴシック" panose="020B0600070205080204" pitchFamily="34" charset="-128"/>
                        </a:rPr>
                        <a:t> γ</a:t>
                      </a:r>
                      <a:r>
                        <a:rPr kumimoji="0" lang="en-US" altLang="en-US" sz="2400" b="0" i="0" u="none" strike="noStrike" cap="none" normalizeH="0" baseline="30000" dirty="0" smtClean="0">
                          <a:ln>
                            <a:noFill/>
                          </a:ln>
                          <a:solidFill>
                            <a:schemeClr val="tx1"/>
                          </a:solidFill>
                          <a:effectLst/>
                          <a:latin typeface="Calibri" panose="020F0502020204030204" pitchFamily="34" charset="0"/>
                          <a:ea typeface="ＭＳ Ｐゴシック" panose="020B0600070205080204" pitchFamily="34" charset="-128"/>
                        </a:rPr>
                        <a:t>15</a:t>
                      </a:r>
                      <a:r>
                        <a:rPr kumimoji="0" lang="en-US" altLang="en-US" sz="2400" b="0" i="0" u="none" strike="noStrike" cap="none" normalizeH="0" baseline="0" dirty="0" smtClean="0">
                          <a:ln>
                            <a:noFill/>
                          </a:ln>
                          <a:solidFill>
                            <a:schemeClr val="tx1"/>
                          </a:solidFill>
                          <a:effectLst/>
                          <a:latin typeface="Calibri" panose="020F0502020204030204" pitchFamily="34" charset="0"/>
                          <a:ea typeface="ＭＳ Ｐゴシック" panose="020B0600070205080204" pitchFamily="34" charset="-128"/>
                        </a:rPr>
                        <a:t>/Δω</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2400" b="0" i="0" u="none" strike="noStrike" cap="none" normalizeH="0" baseline="0" dirty="0" smtClean="0">
                        <a:ln>
                          <a:noFill/>
                        </a:ln>
                        <a:solidFill>
                          <a:schemeClr val="tx1"/>
                        </a:solidFill>
                        <a:effectLst/>
                        <a:latin typeface="Calibri" panose="020F0502020204030204" pitchFamily="34" charset="0"/>
                        <a:ea typeface="ＭＳ Ｐゴシック" panose="020B0600070205080204" pitchFamily="34"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lvl1pPr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rgbClr val="000000"/>
                          </a:solidFill>
                          <a:effectLst/>
                          <a:latin typeface="Calibri" panose="020F0502020204030204" pitchFamily="34" charset="0"/>
                          <a:ea typeface="ＭＳ Ｐゴシック" panose="020B0600070205080204" pitchFamily="34" charset="-128"/>
                        </a:rPr>
                        <a:t>2ω</a:t>
                      </a:r>
                      <a:r>
                        <a:rPr kumimoji="0" lang="en-US" altLang="en-US" sz="2400" b="1" i="0" u="none" strike="noStrike" cap="none" normalizeH="0" baseline="-25000" dirty="0" smtClean="0">
                          <a:ln>
                            <a:noFill/>
                          </a:ln>
                          <a:solidFill>
                            <a:srgbClr val="000000"/>
                          </a:solidFill>
                          <a:effectLst/>
                          <a:latin typeface="Calibri" panose="020F0502020204030204" pitchFamily="34" charset="0"/>
                          <a:ea typeface="ＭＳ Ｐゴシック" panose="020B0600070205080204" pitchFamily="34" charset="-128"/>
                        </a:rPr>
                        <a:t>pe</a:t>
                      </a:r>
                      <a:endParaRPr kumimoji="0" lang="en-US" altLang="en-US" sz="2400" b="1" i="0" u="none" strike="noStrike" cap="none" normalizeH="0" baseline="0" dirty="0" smtClean="0">
                        <a:ln>
                          <a:noFill/>
                        </a:ln>
                        <a:solidFill>
                          <a:srgbClr val="000000"/>
                        </a:solidFill>
                        <a:effectLst/>
                        <a:latin typeface="Calibri" panose="020F0502020204030204" pitchFamily="34" charset="0"/>
                        <a:ea typeface="ＭＳ Ｐゴシック" panose="020B0600070205080204" pitchFamily="34"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rgbClr val="000000"/>
                          </a:solidFill>
                          <a:effectLst/>
                          <a:latin typeface="Calibri" panose="020F0502020204030204" pitchFamily="34" charset="0"/>
                          <a:ea typeface="ＭＳ Ｐゴシック" panose="020B0600070205080204" pitchFamily="34" charset="-128"/>
                        </a:rPr>
                        <a:t>0.25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rgbClr val="000000"/>
                          </a:solidFill>
                          <a:effectLst/>
                          <a:latin typeface="Calibri" panose="020F0502020204030204" pitchFamily="34" charset="0"/>
                          <a:ea typeface="ＭＳ Ｐゴシック" panose="020B0600070205080204" pitchFamily="34" charset="-128"/>
                        </a:rPr>
                        <a:t>2-6</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rgbClr val="000000"/>
                          </a:solidFill>
                          <a:effectLst/>
                          <a:latin typeface="Calibri" panose="020F0502020204030204" pitchFamily="34" charset="0"/>
                          <a:ea typeface="ＭＳ Ｐゴシック" panose="020B0600070205080204" pitchFamily="34" charset="-128"/>
                        </a:rPr>
                        <a:t>10</a:t>
                      </a:r>
                      <a:r>
                        <a:rPr kumimoji="0" lang="en-US" altLang="en-US" sz="2400" b="1" i="0" u="none" strike="noStrike" cap="none" normalizeH="0" baseline="30000" dirty="0" smtClean="0">
                          <a:ln>
                            <a:noFill/>
                          </a:ln>
                          <a:solidFill>
                            <a:srgbClr val="000000"/>
                          </a:solidFill>
                          <a:effectLst/>
                          <a:latin typeface="Calibri" panose="020F0502020204030204" pitchFamily="34" charset="0"/>
                          <a:ea typeface="ＭＳ Ｐゴシック" panose="020B0600070205080204" pitchFamily="34" charset="-128"/>
                        </a:rPr>
                        <a:t>13</a:t>
                      </a:r>
                      <a:endParaRPr kumimoji="0" lang="en-US" altLang="en-US" sz="2400" b="1" i="0" u="none" strike="noStrike" cap="none" normalizeH="0" baseline="0" dirty="0" smtClean="0">
                        <a:ln>
                          <a:noFill/>
                        </a:ln>
                        <a:solidFill>
                          <a:srgbClr val="000000"/>
                        </a:solidFill>
                        <a:effectLst/>
                        <a:latin typeface="Calibri" panose="020F0502020204030204" pitchFamily="34" charset="0"/>
                        <a:ea typeface="ＭＳ Ｐゴシック" panose="020B0600070205080204" pitchFamily="34"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rgbClr val="000000"/>
                          </a:solidFill>
                          <a:effectLst/>
                          <a:latin typeface="Calibri" panose="020F0502020204030204" pitchFamily="34" charset="0"/>
                          <a:ea typeface="ＭＳ Ｐゴシック" panose="020B0600070205080204" pitchFamily="34" charset="-128"/>
                        </a:rPr>
                        <a:t>10</a:t>
                      </a:r>
                      <a:r>
                        <a:rPr kumimoji="0" lang="en-US" altLang="en-US" sz="2400" b="1" i="0" u="none" strike="noStrike" cap="none" normalizeH="0" baseline="30000" dirty="0" smtClean="0">
                          <a:ln>
                            <a:noFill/>
                          </a:ln>
                          <a:solidFill>
                            <a:srgbClr val="000000"/>
                          </a:solidFill>
                          <a:effectLst/>
                          <a:latin typeface="Calibri" panose="020F0502020204030204" pitchFamily="34" charset="0"/>
                          <a:ea typeface="ＭＳ Ｐゴシック" panose="020B0600070205080204" pitchFamily="34" charset="-128"/>
                        </a:rPr>
                        <a:t>12</a:t>
                      </a:r>
                      <a:endParaRPr kumimoji="0" lang="en-US" altLang="en-US" sz="2400" b="1" i="0" u="none" strike="noStrike" cap="none" normalizeH="0" baseline="0" dirty="0" smtClean="0">
                        <a:ln>
                          <a:noFill/>
                        </a:ln>
                        <a:solidFill>
                          <a:srgbClr val="000000"/>
                        </a:solidFill>
                        <a:effectLst/>
                        <a:latin typeface="Calibri" panose="020F0502020204030204" pitchFamily="34" charset="0"/>
                        <a:ea typeface="ＭＳ Ｐゴシック" panose="020B0600070205080204" pitchFamily="34"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rgbClr val="000000"/>
                          </a:solidFill>
                          <a:effectLst/>
                          <a:latin typeface="Calibri" panose="020F0502020204030204" pitchFamily="34" charset="0"/>
                          <a:ea typeface="ＭＳ Ｐゴシック" panose="020B0600070205080204" pitchFamily="34" charset="-128"/>
                        </a:rPr>
                        <a:t>0.1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371475">
                <a:tc>
                  <a:txBody>
                    <a:bodyPr/>
                    <a:lstStyle>
                      <a:lvl1pPr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rgbClr val="000000"/>
                          </a:solidFill>
                          <a:effectLst/>
                          <a:latin typeface="Calibri" panose="020F0502020204030204" pitchFamily="34" charset="0"/>
                          <a:ea typeface="ＭＳ Ｐゴシック" panose="020B0600070205080204" pitchFamily="34" charset="-128"/>
                        </a:rPr>
                        <a:t>SBS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rgbClr val="000000"/>
                          </a:solidFill>
                          <a:effectLst/>
                          <a:latin typeface="Calibri" panose="020F0502020204030204" pitchFamily="34" charset="0"/>
                          <a:ea typeface="ＭＳ Ｐゴシック" panose="020B0600070205080204" pitchFamily="34" charset="-128"/>
                        </a:rPr>
                        <a:t>0.1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rgbClr val="000000"/>
                          </a:solidFill>
                          <a:effectLst/>
                          <a:latin typeface="Calibri" panose="020F0502020204030204" pitchFamily="34" charset="0"/>
                          <a:ea typeface="ＭＳ Ｐゴシック" panose="020B0600070205080204" pitchFamily="34" charset="-128"/>
                        </a:rPr>
                        <a:t>2-6</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rgbClr val="000000"/>
                          </a:solidFill>
                          <a:effectLst/>
                          <a:latin typeface="Calibri" panose="020F0502020204030204" pitchFamily="34" charset="0"/>
                          <a:ea typeface="ＭＳ Ｐゴシック" panose="020B0600070205080204" pitchFamily="34" charset="-128"/>
                        </a:rPr>
                        <a:t>3 x10</a:t>
                      </a:r>
                      <a:r>
                        <a:rPr kumimoji="0" lang="en-US" altLang="en-US" sz="2400" b="1" i="0" u="none" strike="noStrike" cap="none" normalizeH="0" baseline="30000" dirty="0" smtClean="0">
                          <a:ln>
                            <a:noFill/>
                          </a:ln>
                          <a:solidFill>
                            <a:srgbClr val="000000"/>
                          </a:solidFill>
                          <a:effectLst/>
                          <a:latin typeface="Calibri" panose="020F0502020204030204" pitchFamily="34" charset="0"/>
                          <a:ea typeface="ＭＳ Ｐゴシック" panose="020B0600070205080204" pitchFamily="34" charset="-128"/>
                        </a:rPr>
                        <a:t>12</a:t>
                      </a:r>
                      <a:endParaRPr kumimoji="0" lang="en-US" altLang="en-US" sz="2400" b="1" i="0" u="none" strike="noStrike" cap="none" normalizeH="0" baseline="0" dirty="0" smtClean="0">
                        <a:ln>
                          <a:noFill/>
                        </a:ln>
                        <a:solidFill>
                          <a:srgbClr val="000000"/>
                        </a:solidFill>
                        <a:effectLst/>
                        <a:latin typeface="Calibri" panose="020F0502020204030204" pitchFamily="34" charset="0"/>
                        <a:ea typeface="ＭＳ Ｐゴシック" panose="020B0600070205080204" pitchFamily="34"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rgbClr val="000000"/>
                          </a:solidFill>
                          <a:effectLst/>
                          <a:latin typeface="Calibri" panose="020F0502020204030204" pitchFamily="34" charset="0"/>
                          <a:ea typeface="ＭＳ Ｐゴシック" panose="020B0600070205080204" pitchFamily="34" charset="-128"/>
                        </a:rPr>
                        <a:t>3 x10</a:t>
                      </a:r>
                      <a:r>
                        <a:rPr kumimoji="0" lang="en-US" altLang="en-US" sz="2400" b="1" i="0" u="none" strike="noStrike" cap="none" normalizeH="0" baseline="30000" dirty="0" smtClean="0">
                          <a:ln>
                            <a:noFill/>
                          </a:ln>
                          <a:solidFill>
                            <a:srgbClr val="000000"/>
                          </a:solidFill>
                          <a:effectLst/>
                          <a:latin typeface="Calibri" panose="020F0502020204030204" pitchFamily="34" charset="0"/>
                          <a:ea typeface="ＭＳ Ｐゴシック" panose="020B0600070205080204" pitchFamily="34" charset="-128"/>
                        </a:rPr>
                        <a:t>11</a:t>
                      </a:r>
                      <a:endParaRPr kumimoji="0" lang="en-US" altLang="en-US" sz="2400" b="1" i="0" u="none" strike="noStrike" cap="none" normalizeH="0" baseline="0" dirty="0" smtClean="0">
                        <a:ln>
                          <a:noFill/>
                        </a:ln>
                        <a:solidFill>
                          <a:srgbClr val="000000"/>
                        </a:solidFill>
                        <a:effectLst/>
                        <a:latin typeface="Calibri" panose="020F0502020204030204" pitchFamily="34" charset="0"/>
                        <a:ea typeface="ＭＳ Ｐゴシック" panose="020B0600070205080204" pitchFamily="34"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rgbClr val="000000"/>
                          </a:solidFill>
                          <a:effectLst/>
                          <a:latin typeface="Calibri" panose="020F0502020204030204" pitchFamily="34" charset="0"/>
                          <a:ea typeface="ＭＳ Ｐゴシック" panose="020B0600070205080204" pitchFamily="34" charset="-128"/>
                        </a:rPr>
                        <a:t>0.03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bl>
          </a:graphicData>
        </a:graphic>
      </p:graphicFrame>
      <p:sp>
        <p:nvSpPr>
          <p:cNvPr id="84009" name="Line 41"/>
          <p:cNvSpPr>
            <a:spLocks noChangeShapeType="1"/>
          </p:cNvSpPr>
          <p:nvPr/>
        </p:nvSpPr>
        <p:spPr bwMode="auto">
          <a:xfrm>
            <a:off x="457200" y="1219200"/>
            <a:ext cx="82296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Arial" charset="0"/>
              <a:ea typeface="ＭＳ Ｐゴシック" charset="0"/>
            </a:endParaRPr>
          </a:p>
        </p:txBody>
      </p:sp>
      <p:sp>
        <p:nvSpPr>
          <p:cNvPr id="84010" name="Text Box 42"/>
          <p:cNvSpPr txBox="1">
            <a:spLocks noChangeArrowheads="1"/>
          </p:cNvSpPr>
          <p:nvPr/>
        </p:nvSpPr>
        <p:spPr bwMode="auto">
          <a:xfrm>
            <a:off x="381000" y="228600"/>
            <a:ext cx="8305800"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altLang="en-US" dirty="0" smtClean="0">
                <a:solidFill>
                  <a:schemeClr val="tx2"/>
                </a:solidFill>
                <a:effectLst>
                  <a:outerShdw blurRad="38100" dist="38100" dir="2700000" algn="tl">
                    <a:srgbClr val="C0C0C0"/>
                  </a:outerShdw>
                </a:effectLst>
              </a:rPr>
              <a:t>APG-1 </a:t>
            </a:r>
            <a:r>
              <a:rPr lang="en-US" altLang="en-US" dirty="0">
                <a:solidFill>
                  <a:schemeClr val="tx2"/>
                </a:solidFill>
                <a:effectLst>
                  <a:outerShdw blurRad="38100" dist="38100" dir="2700000" algn="tl">
                    <a:srgbClr val="C0C0C0"/>
                  </a:outerShdw>
                </a:effectLst>
              </a:rPr>
              <a:t>as the laser medium should significantly </a:t>
            </a:r>
            <a:r>
              <a:rPr lang="en-US" altLang="en-US" dirty="0" smtClean="0">
                <a:solidFill>
                  <a:schemeClr val="tx2"/>
                </a:solidFill>
                <a:effectLst>
                  <a:outerShdw blurRad="38100" dist="38100" dir="2700000" algn="tl">
                    <a:srgbClr val="C0C0C0"/>
                  </a:outerShdw>
                </a:effectLst>
              </a:rPr>
              <a:t>reduce </a:t>
            </a:r>
            <a:r>
              <a:rPr lang="en-US" altLang="en-US" dirty="0" smtClean="0">
                <a:solidFill>
                  <a:schemeClr val="tx2"/>
                </a:solidFill>
                <a:effectLst>
                  <a:outerShdw blurRad="38100" dist="38100" dir="2700000" algn="tl">
                    <a:srgbClr val="C0C0C0"/>
                  </a:outerShdw>
                </a:effectLst>
              </a:rPr>
              <a:t>LPI and reduce RMS smoothness</a:t>
            </a:r>
            <a:endParaRPr lang="en-US" altLang="en-US" dirty="0">
              <a:solidFill>
                <a:schemeClr val="tx2"/>
              </a:solidFill>
              <a:effectLst>
                <a:outerShdw blurRad="38100" dist="38100" dir="2700000" algn="tl">
                  <a:srgbClr val="C0C0C0"/>
                </a:outerShdw>
              </a:effectLst>
            </a:endParaRPr>
          </a:p>
        </p:txBody>
      </p:sp>
      <p:graphicFrame>
        <p:nvGraphicFramePr>
          <p:cNvPr id="84038" name="Group 70"/>
          <p:cNvGraphicFramePr>
            <a:graphicFrameLocks noGrp="1"/>
          </p:cNvGraphicFramePr>
          <p:nvPr/>
        </p:nvGraphicFramePr>
        <p:xfrm>
          <a:off x="609600" y="1600200"/>
          <a:ext cx="8077200" cy="1219200"/>
        </p:xfrm>
        <a:graphic>
          <a:graphicData uri="http://schemas.openxmlformats.org/drawingml/2006/table">
            <a:tbl>
              <a:tblPr/>
              <a:tblGrid>
                <a:gridCol w="2019300"/>
                <a:gridCol w="2019300"/>
                <a:gridCol w="1447800"/>
                <a:gridCol w="2590800"/>
              </a:tblGrid>
              <a:tr h="762000">
                <a:tc>
                  <a:txBody>
                    <a:bodyPr/>
                    <a:lstStyle>
                      <a:lvl1pPr defTabSz="4572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dirty="0" smtClean="0">
                          <a:ln>
                            <a:noFill/>
                          </a:ln>
                          <a:solidFill>
                            <a:schemeClr val="tx1"/>
                          </a:solidFill>
                          <a:effectLst/>
                          <a:latin typeface="Calibri" panose="020F0502020204030204" pitchFamily="34" charset="0"/>
                          <a:ea typeface="ＭＳ Ｐゴシック" panose="020B0600070205080204" pitchFamily="34" charset="-128"/>
                        </a:rPr>
                        <a:t>Process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dirty="0" smtClean="0">
                          <a:ln>
                            <a:noFill/>
                          </a:ln>
                          <a:solidFill>
                            <a:schemeClr val="tx1"/>
                          </a:solidFill>
                          <a:effectLst/>
                          <a:latin typeface="Calibri" panose="020F0502020204030204" pitchFamily="34" charset="0"/>
                          <a:ea typeface="ＭＳ Ｐゴシック" panose="020B0600070205080204" pitchFamily="34" charset="-128"/>
                        </a:rPr>
                        <a:t>N</a:t>
                      </a:r>
                      <a:r>
                        <a:rPr kumimoji="0" lang="en-US" altLang="en-US" sz="2400" b="0" i="0" u="none" strike="noStrike" cap="none" normalizeH="0" baseline="-25000" dirty="0" smtClean="0">
                          <a:ln>
                            <a:noFill/>
                          </a:ln>
                          <a:solidFill>
                            <a:schemeClr val="tx1"/>
                          </a:solidFill>
                          <a:effectLst/>
                          <a:latin typeface="Calibri" panose="020F0502020204030204" pitchFamily="34" charset="0"/>
                          <a:ea typeface="ＭＳ Ｐゴシック" panose="020B0600070205080204" pitchFamily="34" charset="-128"/>
                        </a:rPr>
                        <a:t>e</a:t>
                      </a:r>
                      <a:r>
                        <a:rPr kumimoji="0" lang="en-US" altLang="en-US" sz="2400" b="0" i="0" u="none" strike="noStrike" cap="none" normalizeH="0" baseline="0" dirty="0" smtClean="0">
                          <a:ln>
                            <a:noFill/>
                          </a:ln>
                          <a:solidFill>
                            <a:schemeClr val="tx1"/>
                          </a:solidFill>
                          <a:effectLst/>
                          <a:latin typeface="Calibri" panose="020F0502020204030204" pitchFamily="34" charset="0"/>
                          <a:ea typeface="ＭＳ Ｐゴシック" panose="020B0600070205080204" pitchFamily="34" charset="-128"/>
                        </a:rPr>
                        <a:t>/N</a:t>
                      </a:r>
                      <a:r>
                        <a:rPr kumimoji="0" lang="en-US" altLang="en-US" sz="2400" b="0" i="0" u="none" strike="noStrike" cap="none" normalizeH="0" baseline="-25000" dirty="0" smtClean="0">
                          <a:ln>
                            <a:noFill/>
                          </a:ln>
                          <a:solidFill>
                            <a:schemeClr val="tx1"/>
                          </a:solidFill>
                          <a:effectLst/>
                          <a:latin typeface="Calibri" panose="020F0502020204030204" pitchFamily="34" charset="0"/>
                          <a:ea typeface="ＭＳ Ｐゴシック" panose="020B0600070205080204" pitchFamily="34" charset="-128"/>
                        </a:rPr>
                        <a:t>crit</a:t>
                      </a:r>
                      <a:endParaRPr kumimoji="0" lang="en-US" altLang="en-US" sz="2400" b="0" i="0" u="none" strike="noStrike" cap="none" normalizeH="0" baseline="0" dirty="0" smtClean="0">
                        <a:ln>
                          <a:noFill/>
                        </a:ln>
                        <a:solidFill>
                          <a:schemeClr val="tx1"/>
                        </a:solidFill>
                        <a:effectLst/>
                        <a:latin typeface="Calibri" panose="020F0502020204030204" pitchFamily="34" charset="0"/>
                        <a:ea typeface="ＭＳ Ｐゴシック" panose="020B0600070205080204" pitchFamily="34"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dirty="0" smtClean="0">
                          <a:ln>
                            <a:noFill/>
                          </a:ln>
                          <a:solidFill>
                            <a:schemeClr val="tx1"/>
                          </a:solidFill>
                          <a:effectLst/>
                          <a:latin typeface="Calibri" panose="020F0502020204030204" pitchFamily="34" charset="0"/>
                          <a:ea typeface="ＭＳ Ｐゴシック" panose="020B0600070205080204" pitchFamily="34" charset="-128"/>
                        </a:rPr>
                        <a:t>T</a:t>
                      </a:r>
                      <a:r>
                        <a:rPr kumimoji="0" lang="en-US" altLang="en-US" sz="2400" b="0" i="0" u="none" strike="noStrike" cap="none" normalizeH="0" baseline="-25000" dirty="0" smtClean="0">
                          <a:ln>
                            <a:noFill/>
                          </a:ln>
                          <a:solidFill>
                            <a:schemeClr val="tx1"/>
                          </a:solidFill>
                          <a:effectLst/>
                          <a:latin typeface="Calibri" panose="020F0502020204030204" pitchFamily="34" charset="0"/>
                          <a:ea typeface="ＭＳ Ｐゴシック" panose="020B0600070205080204" pitchFamily="34" charset="-128"/>
                        </a:rPr>
                        <a:t>e</a:t>
                      </a:r>
                      <a:r>
                        <a:rPr kumimoji="0" lang="en-US" altLang="en-US" sz="2400" b="0" i="0" u="none" strike="noStrike" cap="none" normalizeH="0" baseline="0" dirty="0" smtClean="0">
                          <a:ln>
                            <a:noFill/>
                          </a:ln>
                          <a:solidFill>
                            <a:schemeClr val="tx1"/>
                          </a:solidFill>
                          <a:effectLst/>
                          <a:latin typeface="Calibri" panose="020F0502020204030204" pitchFamily="34" charset="0"/>
                          <a:ea typeface="ＭＳ Ｐゴシック" panose="020B0600070205080204" pitchFamily="34" charset="-128"/>
                        </a:rPr>
                        <a:t> (keV)</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defTabSz="457200"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dirty="0" smtClean="0">
                          <a:ln>
                            <a:noFill/>
                          </a:ln>
                          <a:solidFill>
                            <a:schemeClr val="tx1"/>
                          </a:solidFill>
                          <a:effectLst/>
                          <a:latin typeface="Calibri" panose="020F0502020204030204" pitchFamily="34" charset="0"/>
                          <a:ea typeface="ＭＳ Ｐゴシック" panose="020B0600070205080204" pitchFamily="34" charset="-128"/>
                        </a:rPr>
                        <a:t>(1 + 4(Δω/</a:t>
                      </a:r>
                      <a:r>
                        <a:rPr kumimoji="0" lang="en-US" altLang="en-US" sz="2400" b="0" i="0" u="none" strike="noStrike" cap="none" normalizeH="0" baseline="0" dirty="0" smtClean="0">
                          <a:ln>
                            <a:noFill/>
                          </a:ln>
                          <a:solidFill>
                            <a:schemeClr val="tx1"/>
                          </a:solidFill>
                          <a:effectLst/>
                          <a:latin typeface="Symbol" panose="05050102010706020507" pitchFamily="18" charset="2"/>
                          <a:ea typeface="ＭＳ Ｐゴシック" panose="020B0600070205080204" pitchFamily="34" charset="-128"/>
                        </a:rPr>
                        <a:t>g</a:t>
                      </a:r>
                      <a:r>
                        <a:rPr kumimoji="0" lang="en-US" altLang="en-US" sz="2400" b="0" i="0" u="none" strike="noStrike" cap="none" normalizeH="0" baseline="0" dirty="0" smtClean="0">
                          <a:ln>
                            <a:noFill/>
                          </a:ln>
                          <a:solidFill>
                            <a:schemeClr val="tx1"/>
                          </a:solidFill>
                          <a:effectLst/>
                          <a:latin typeface="Calibri" panose="020F0502020204030204" pitchFamily="34" charset="0"/>
                          <a:ea typeface="ＭＳ Ｐゴシック" panose="020B0600070205080204" pitchFamily="34" charset="-128"/>
                        </a:rPr>
                        <a:t>)</a:t>
                      </a:r>
                      <a:r>
                        <a:rPr kumimoji="0" lang="en-US" altLang="en-US" sz="2400" b="0" i="0" u="none" strike="noStrike" cap="none" normalizeH="0" baseline="30000" dirty="0" smtClean="0">
                          <a:ln>
                            <a:noFill/>
                          </a:ln>
                          <a:solidFill>
                            <a:schemeClr val="tx1"/>
                          </a:solidFill>
                          <a:effectLst/>
                          <a:latin typeface="Calibri" panose="020F0502020204030204" pitchFamily="34" charset="0"/>
                          <a:ea typeface="ＭＳ Ｐゴシック" panose="020B0600070205080204" pitchFamily="34" charset="-128"/>
                        </a:rPr>
                        <a:t>2</a:t>
                      </a:r>
                      <a:r>
                        <a:rPr kumimoji="0" lang="en-US" altLang="en-US" sz="2400" b="0" i="0" u="none" strike="noStrike" cap="none" normalizeH="0" baseline="0" dirty="0" smtClean="0">
                          <a:ln>
                            <a:noFill/>
                          </a:ln>
                          <a:solidFill>
                            <a:schemeClr val="tx1"/>
                          </a:solidFill>
                          <a:effectLst/>
                          <a:latin typeface="Calibri" panose="020F0502020204030204" pitchFamily="34" charset="0"/>
                          <a:ea typeface="ＭＳ Ｐゴシック" panose="020B0600070205080204" pitchFamily="34" charset="-128"/>
                        </a:rPr>
                        <a:t>)</a:t>
                      </a:r>
                      <a:r>
                        <a:rPr kumimoji="0" lang="en-US" altLang="en-US" sz="2400" b="0" i="0" u="none" strike="noStrike" cap="none" normalizeH="0" baseline="30000" dirty="0" smtClean="0">
                          <a:ln>
                            <a:noFill/>
                          </a:ln>
                          <a:solidFill>
                            <a:schemeClr val="tx1"/>
                          </a:solidFill>
                          <a:effectLst/>
                          <a:latin typeface="Calibri" panose="020F0502020204030204" pitchFamily="34" charset="0"/>
                          <a:ea typeface="ＭＳ Ｐゴシック" panose="020B0600070205080204" pitchFamily="34" charset="-128"/>
                        </a:rPr>
                        <a:t>-1</a:t>
                      </a:r>
                      <a:endParaRPr kumimoji="0" lang="en-US" altLang="en-US" sz="2400" b="0" i="0" u="none" strike="noStrike" cap="none" normalizeH="0" baseline="0" dirty="0" smtClean="0">
                        <a:ln>
                          <a:noFill/>
                        </a:ln>
                        <a:solidFill>
                          <a:schemeClr val="tx1"/>
                        </a:solidFill>
                        <a:effectLst/>
                        <a:latin typeface="Calibri" panose="020F0502020204030204" pitchFamily="34" charset="0"/>
                        <a:ea typeface="ＭＳ Ｐゴシック" panose="020B0600070205080204" pitchFamily="34"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lvl1pPr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rgbClr val="000000"/>
                          </a:solidFill>
                          <a:effectLst/>
                          <a:latin typeface="Calibri" panose="020F0502020204030204" pitchFamily="34" charset="0"/>
                          <a:ea typeface="ＭＳ Ｐゴシック" panose="020B0600070205080204" pitchFamily="34" charset="-128"/>
                        </a:rPr>
                        <a:t>CBET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rgbClr val="000000"/>
                          </a:solidFill>
                          <a:effectLst/>
                          <a:latin typeface="Calibri" panose="020F0502020204030204" pitchFamily="34" charset="0"/>
                          <a:ea typeface="ＭＳ Ｐゴシック" panose="020B0600070205080204" pitchFamily="34" charset="-128"/>
                        </a:rPr>
                        <a:t>0.1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rgbClr val="000000"/>
                          </a:solidFill>
                          <a:effectLst/>
                          <a:latin typeface="Calibri" panose="020F0502020204030204" pitchFamily="34" charset="0"/>
                          <a:ea typeface="ＭＳ Ｐゴシック" panose="020B0600070205080204" pitchFamily="34" charset="-128"/>
                        </a:rPr>
                        <a:t>2-4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ct val="20000"/>
                        </a:spcBef>
                        <a:defRPr sz="2800">
                          <a:solidFill>
                            <a:schemeClr val="tx1"/>
                          </a:solidFill>
                          <a:latin typeface="Arial" panose="020B0604020202020204" pitchFamily="34" charset="0"/>
                          <a:ea typeface="ＭＳ Ｐゴシック" panose="020B0600070205080204" pitchFamily="34" charset="-128"/>
                        </a:defRPr>
                      </a:lvl1pPr>
                      <a:lvl2pPr marL="742950" indent="-285750" eaLnBrk="0" hangingPunct="0">
                        <a:spcBef>
                          <a:spcPct val="20000"/>
                        </a:spcBef>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spcBef>
                          <a:spcPct val="20000"/>
                        </a:spcBef>
                        <a:defRPr sz="2000">
                          <a:solidFill>
                            <a:schemeClr val="tx1"/>
                          </a:solidFill>
                          <a:latin typeface="Arial" panose="020B0604020202020204" pitchFamily="34" charset="0"/>
                          <a:ea typeface="ＭＳ Ｐゴシック" panose="020B0600070205080204" pitchFamily="34" charset="-128"/>
                        </a:defRPr>
                      </a:lvl3pPr>
                      <a:lvl4pPr marL="16002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spcBef>
                          <a:spcPct val="20000"/>
                        </a:spcBef>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rgbClr val="000000"/>
                          </a:solidFill>
                          <a:effectLst/>
                          <a:latin typeface="Calibri" panose="020F0502020204030204" pitchFamily="34" charset="0"/>
                          <a:ea typeface="ＭＳ Ｐゴシック" panose="020B0600070205080204" pitchFamily="34" charset="-128"/>
                        </a:rPr>
                        <a:t>.0003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bl>
          </a:graphicData>
        </a:graphic>
      </p:graphicFrame>
      <p:sp>
        <p:nvSpPr>
          <p:cNvPr id="21554" name="TextBox 1"/>
          <p:cNvSpPr txBox="1">
            <a:spLocks noChangeArrowheads="1"/>
          </p:cNvSpPr>
          <p:nvPr/>
        </p:nvSpPr>
        <p:spPr bwMode="auto">
          <a:xfrm>
            <a:off x="838200" y="5562600"/>
            <a:ext cx="7391400" cy="3762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0000"/>
                </a:solidFill>
              </a14:hiddenFill>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800" dirty="0"/>
              <a:t>Experiments/simulations will be required to demonstrate this potential  </a:t>
            </a:r>
          </a:p>
        </p:txBody>
      </p:sp>
    </p:spTree>
    <p:extLst>
      <p:ext uri="{BB962C8B-B14F-4D97-AF65-F5344CB8AC3E}">
        <p14:creationId xmlns:p14="http://schemas.microsoft.com/office/powerpoint/2010/main" val="281878325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flipV="1">
            <a:off x="762000" y="5148263"/>
            <a:ext cx="0" cy="152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1676400" y="5148263"/>
            <a:ext cx="0" cy="152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2590800" y="5148263"/>
            <a:ext cx="0" cy="152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3505200" y="5148263"/>
            <a:ext cx="0" cy="152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4419600" y="5148263"/>
            <a:ext cx="0" cy="152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5334000" y="5105400"/>
            <a:ext cx="0" cy="152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343" name="TextBox 11"/>
          <p:cNvSpPr txBox="1">
            <a:spLocks noChangeArrowheads="1"/>
          </p:cNvSpPr>
          <p:nvPr/>
        </p:nvSpPr>
        <p:spPr bwMode="auto">
          <a:xfrm>
            <a:off x="381000" y="5300663"/>
            <a:ext cx="76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600" dirty="0">
                <a:latin typeface="Calibri" panose="020F0502020204030204" pitchFamily="34" charset="0"/>
              </a:rPr>
              <a:t>1045</a:t>
            </a:r>
          </a:p>
        </p:txBody>
      </p:sp>
      <p:sp>
        <p:nvSpPr>
          <p:cNvPr id="14344" name="TextBox 12"/>
          <p:cNvSpPr txBox="1">
            <a:spLocks noChangeArrowheads="1"/>
          </p:cNvSpPr>
          <p:nvPr/>
        </p:nvSpPr>
        <p:spPr bwMode="auto">
          <a:xfrm>
            <a:off x="1371600" y="5300663"/>
            <a:ext cx="76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600" dirty="0">
                <a:latin typeface="Calibri" panose="020F0502020204030204" pitchFamily="34" charset="0"/>
              </a:rPr>
              <a:t>1050</a:t>
            </a:r>
          </a:p>
        </p:txBody>
      </p:sp>
      <p:sp>
        <p:nvSpPr>
          <p:cNvPr id="14345" name="TextBox 13"/>
          <p:cNvSpPr txBox="1">
            <a:spLocks noChangeArrowheads="1"/>
          </p:cNvSpPr>
          <p:nvPr/>
        </p:nvSpPr>
        <p:spPr bwMode="auto">
          <a:xfrm>
            <a:off x="2286000" y="5300663"/>
            <a:ext cx="76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600" dirty="0">
                <a:latin typeface="Calibri" panose="020F0502020204030204" pitchFamily="34" charset="0"/>
              </a:rPr>
              <a:t>1055</a:t>
            </a:r>
          </a:p>
        </p:txBody>
      </p:sp>
      <p:sp>
        <p:nvSpPr>
          <p:cNvPr id="14346" name="TextBox 14"/>
          <p:cNvSpPr txBox="1">
            <a:spLocks noChangeArrowheads="1"/>
          </p:cNvSpPr>
          <p:nvPr/>
        </p:nvSpPr>
        <p:spPr bwMode="auto">
          <a:xfrm>
            <a:off x="3200400" y="5300663"/>
            <a:ext cx="76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600" dirty="0">
                <a:latin typeface="Calibri" panose="020F0502020204030204" pitchFamily="34" charset="0"/>
              </a:rPr>
              <a:t>1060</a:t>
            </a:r>
          </a:p>
        </p:txBody>
      </p:sp>
      <p:sp>
        <p:nvSpPr>
          <p:cNvPr id="14347" name="TextBox 15"/>
          <p:cNvSpPr txBox="1">
            <a:spLocks noChangeArrowheads="1"/>
          </p:cNvSpPr>
          <p:nvPr/>
        </p:nvSpPr>
        <p:spPr bwMode="auto">
          <a:xfrm>
            <a:off x="4114800" y="5300663"/>
            <a:ext cx="76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600" dirty="0">
                <a:latin typeface="Calibri" panose="020F0502020204030204" pitchFamily="34" charset="0"/>
              </a:rPr>
              <a:t>1065</a:t>
            </a:r>
          </a:p>
        </p:txBody>
      </p:sp>
      <p:sp>
        <p:nvSpPr>
          <p:cNvPr id="14348" name="TextBox 16"/>
          <p:cNvSpPr txBox="1">
            <a:spLocks noChangeArrowheads="1"/>
          </p:cNvSpPr>
          <p:nvPr/>
        </p:nvSpPr>
        <p:spPr bwMode="auto">
          <a:xfrm>
            <a:off x="5029200" y="5300663"/>
            <a:ext cx="76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600" dirty="0">
                <a:latin typeface="Calibri" panose="020F0502020204030204" pitchFamily="34" charset="0"/>
              </a:rPr>
              <a:t>1070</a:t>
            </a:r>
          </a:p>
        </p:txBody>
      </p:sp>
      <p:sp>
        <p:nvSpPr>
          <p:cNvPr id="19" name="Rectangle 18"/>
          <p:cNvSpPr>
            <a:spLocks noChangeArrowheads="1"/>
          </p:cNvSpPr>
          <p:nvPr/>
        </p:nvSpPr>
        <p:spPr bwMode="auto">
          <a:xfrm>
            <a:off x="838200" y="4538663"/>
            <a:ext cx="762000" cy="304800"/>
          </a:xfrm>
          <a:prstGeom prst="rect">
            <a:avLst/>
          </a:prstGeom>
          <a:blipFill dpi="0" rotWithShape="1">
            <a:blip r:embed="rId3"/>
            <a:srcRect/>
            <a:tile tx="0" ty="0" sx="100000" sy="100000" flip="none" algn="tl"/>
          </a:blipFill>
          <a:ln w="9525">
            <a:solidFill>
              <a:schemeClr val="tx1"/>
            </a:solidFill>
            <a:miter lim="800000"/>
            <a:headEnd/>
            <a:tailEnd/>
          </a:ln>
        </p:spPr>
        <p:txBody>
          <a:bodyPr anchor="ctr"/>
          <a:lstStyle/>
          <a:p>
            <a:pPr algn="ctr" defTabSz="457200" fontAlgn="auto">
              <a:spcBef>
                <a:spcPts val="0"/>
              </a:spcBef>
              <a:spcAft>
                <a:spcPts val="0"/>
              </a:spcAft>
              <a:defRPr/>
            </a:pPr>
            <a:endParaRPr lang="en-US" dirty="0">
              <a:solidFill>
                <a:schemeClr val="lt1"/>
              </a:solidFill>
              <a:latin typeface="+mn-lt"/>
              <a:ea typeface="+mn-ea"/>
            </a:endParaRPr>
          </a:p>
        </p:txBody>
      </p:sp>
      <p:sp>
        <p:nvSpPr>
          <p:cNvPr id="20" name="Rectangle 19"/>
          <p:cNvSpPr>
            <a:spLocks noChangeArrowheads="1"/>
          </p:cNvSpPr>
          <p:nvPr/>
        </p:nvSpPr>
        <p:spPr bwMode="auto">
          <a:xfrm>
            <a:off x="1524000" y="4157663"/>
            <a:ext cx="838200" cy="304800"/>
          </a:xfrm>
          <a:prstGeom prst="rect">
            <a:avLst/>
          </a:prstGeom>
          <a:blipFill dpi="0" rotWithShape="1">
            <a:blip r:embed="rId4"/>
            <a:srcRect/>
            <a:tile tx="0" ty="0" sx="100000" sy="100000" flip="none" algn="tl"/>
          </a:blipFill>
          <a:ln w="9525">
            <a:solidFill>
              <a:schemeClr val="tx1"/>
            </a:solidFill>
            <a:miter lim="800000"/>
            <a:headEnd/>
            <a:tailEnd/>
          </a:ln>
        </p:spPr>
        <p:txBody>
          <a:bodyPr anchor="ctr"/>
          <a:lstStyle/>
          <a:p>
            <a:pPr algn="ctr" defTabSz="457200" fontAlgn="auto">
              <a:spcBef>
                <a:spcPts val="0"/>
              </a:spcBef>
              <a:spcAft>
                <a:spcPts val="0"/>
              </a:spcAft>
              <a:defRPr/>
            </a:pPr>
            <a:endParaRPr lang="en-US" dirty="0">
              <a:solidFill>
                <a:schemeClr val="lt1"/>
              </a:solidFill>
              <a:latin typeface="+mn-lt"/>
              <a:ea typeface="+mn-ea"/>
            </a:endParaRPr>
          </a:p>
        </p:txBody>
      </p:sp>
      <p:sp>
        <p:nvSpPr>
          <p:cNvPr id="21" name="Rectangle 20"/>
          <p:cNvSpPr>
            <a:spLocks noChangeArrowheads="1"/>
          </p:cNvSpPr>
          <p:nvPr/>
        </p:nvSpPr>
        <p:spPr bwMode="auto">
          <a:xfrm>
            <a:off x="2286000" y="3700463"/>
            <a:ext cx="838200" cy="304800"/>
          </a:xfrm>
          <a:prstGeom prst="rect">
            <a:avLst/>
          </a:prstGeom>
          <a:blipFill dpi="0" rotWithShape="1">
            <a:blip r:embed="rId5"/>
            <a:srcRect/>
            <a:tile tx="0" ty="0" sx="100000" sy="100000" flip="none" algn="tl"/>
          </a:blipFill>
          <a:ln w="9525">
            <a:solidFill>
              <a:schemeClr val="tx1"/>
            </a:solidFill>
            <a:miter lim="800000"/>
            <a:headEnd/>
            <a:tailEnd/>
          </a:ln>
        </p:spPr>
        <p:txBody>
          <a:bodyPr anchor="ctr"/>
          <a:lstStyle/>
          <a:p>
            <a:pPr algn="ctr" defTabSz="457200" fontAlgn="auto">
              <a:spcBef>
                <a:spcPts val="0"/>
              </a:spcBef>
              <a:spcAft>
                <a:spcPts val="0"/>
              </a:spcAft>
              <a:defRPr/>
            </a:pPr>
            <a:endParaRPr lang="en-US" dirty="0">
              <a:solidFill>
                <a:schemeClr val="lt1"/>
              </a:solidFill>
              <a:latin typeface="+mn-lt"/>
              <a:ea typeface="+mn-ea"/>
            </a:endParaRPr>
          </a:p>
        </p:txBody>
      </p:sp>
      <p:sp>
        <p:nvSpPr>
          <p:cNvPr id="14352" name="TextBox 21"/>
          <p:cNvSpPr txBox="1">
            <a:spLocks noChangeArrowheads="1"/>
          </p:cNvSpPr>
          <p:nvPr/>
        </p:nvSpPr>
        <p:spPr bwMode="auto">
          <a:xfrm>
            <a:off x="1676400" y="4506913"/>
            <a:ext cx="1752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800" dirty="0">
                <a:latin typeface="Calibri" panose="020F0502020204030204" pitchFamily="34" charset="0"/>
              </a:rPr>
              <a:t>Fluoroberyllates</a:t>
            </a:r>
          </a:p>
        </p:txBody>
      </p:sp>
      <p:sp>
        <p:nvSpPr>
          <p:cNvPr id="14353" name="Rectangle 22"/>
          <p:cNvSpPr>
            <a:spLocks noChangeArrowheads="1"/>
          </p:cNvSpPr>
          <p:nvPr/>
        </p:nvSpPr>
        <p:spPr bwMode="auto">
          <a:xfrm>
            <a:off x="2395538" y="4092575"/>
            <a:ext cx="18716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800" dirty="0">
                <a:latin typeface="Calibri" panose="020F0502020204030204" pitchFamily="34" charset="0"/>
              </a:rPr>
              <a:t>Fluorophosphates</a:t>
            </a:r>
          </a:p>
        </p:txBody>
      </p:sp>
      <p:sp>
        <p:nvSpPr>
          <p:cNvPr id="14354" name="Rectangle 23"/>
          <p:cNvSpPr>
            <a:spLocks noChangeArrowheads="1"/>
          </p:cNvSpPr>
          <p:nvPr/>
        </p:nvSpPr>
        <p:spPr bwMode="auto">
          <a:xfrm>
            <a:off x="3151188" y="3700463"/>
            <a:ext cx="12684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800" dirty="0">
                <a:latin typeface="Calibri" panose="020F0502020204030204" pitchFamily="34" charset="0"/>
              </a:rPr>
              <a:t>Phosphates</a:t>
            </a:r>
          </a:p>
        </p:txBody>
      </p:sp>
      <p:sp>
        <p:nvSpPr>
          <p:cNvPr id="25" name="Rectangle 24"/>
          <p:cNvSpPr>
            <a:spLocks noChangeArrowheads="1"/>
          </p:cNvSpPr>
          <p:nvPr/>
        </p:nvSpPr>
        <p:spPr bwMode="auto">
          <a:xfrm>
            <a:off x="3048000" y="3167063"/>
            <a:ext cx="2514600" cy="304800"/>
          </a:xfrm>
          <a:prstGeom prst="rect">
            <a:avLst/>
          </a:prstGeom>
          <a:blipFill dpi="0" rotWithShape="1">
            <a:blip r:embed="rId6"/>
            <a:srcRect/>
            <a:tile tx="0" ty="0" sx="100000" sy="100000" flip="none" algn="tl"/>
          </a:blipFill>
          <a:ln w="9525">
            <a:solidFill>
              <a:schemeClr val="tx1"/>
            </a:solidFill>
            <a:miter lim="800000"/>
            <a:headEnd/>
            <a:tailEnd/>
          </a:ln>
        </p:spPr>
        <p:txBody>
          <a:bodyPr anchor="ctr"/>
          <a:lstStyle/>
          <a:p>
            <a:pPr algn="ctr" defTabSz="457200" fontAlgn="auto">
              <a:spcBef>
                <a:spcPts val="0"/>
              </a:spcBef>
              <a:spcAft>
                <a:spcPts val="0"/>
              </a:spcAft>
              <a:defRPr/>
            </a:pPr>
            <a:endParaRPr lang="en-US" dirty="0">
              <a:solidFill>
                <a:schemeClr val="lt1"/>
              </a:solidFill>
              <a:latin typeface="+mn-lt"/>
              <a:ea typeface="+mn-ea"/>
            </a:endParaRPr>
          </a:p>
        </p:txBody>
      </p:sp>
      <p:sp>
        <p:nvSpPr>
          <p:cNvPr id="14356" name="Rectangle 25"/>
          <p:cNvSpPr>
            <a:spLocks noChangeArrowheads="1"/>
          </p:cNvSpPr>
          <p:nvPr/>
        </p:nvSpPr>
        <p:spPr bwMode="auto">
          <a:xfrm>
            <a:off x="5695950" y="3124200"/>
            <a:ext cx="9334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800" dirty="0">
                <a:latin typeface="Calibri" panose="020F0502020204030204" pitchFamily="34" charset="0"/>
              </a:rPr>
              <a:t>Silicates</a:t>
            </a:r>
          </a:p>
        </p:txBody>
      </p:sp>
      <p:cxnSp>
        <p:nvCxnSpPr>
          <p:cNvPr id="29" name="Straight Connector 28"/>
          <p:cNvCxnSpPr/>
          <p:nvPr/>
        </p:nvCxnSpPr>
        <p:spPr>
          <a:xfrm flipV="1">
            <a:off x="838200" y="1947863"/>
            <a:ext cx="0" cy="20574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5562600" y="2438400"/>
            <a:ext cx="0" cy="65246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5029200" y="2776538"/>
            <a:ext cx="53340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360" name="TextBox 36"/>
          <p:cNvSpPr txBox="1">
            <a:spLocks noChangeArrowheads="1"/>
          </p:cNvSpPr>
          <p:nvPr/>
        </p:nvSpPr>
        <p:spPr bwMode="auto">
          <a:xfrm>
            <a:off x="1600200" y="2590800"/>
            <a:ext cx="3657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l-GR" altLang="en-US" sz="2000">
                <a:latin typeface="Calibri" panose="020F0502020204030204" pitchFamily="34" charset="0"/>
              </a:rPr>
              <a:t>Δλ</a:t>
            </a:r>
            <a:r>
              <a:rPr lang="en-US" altLang="en-US" sz="2000" baseline="-25000" dirty="0">
                <a:latin typeface="Calibri" panose="020F0502020204030204" pitchFamily="34" charset="0"/>
              </a:rPr>
              <a:t>eff</a:t>
            </a:r>
            <a:r>
              <a:rPr lang="en-US" altLang="en-US" sz="2000" dirty="0">
                <a:latin typeface="Calibri" panose="020F0502020204030204" pitchFamily="34" charset="0"/>
              </a:rPr>
              <a:t> ~ 30 nm (2.8% bandwidth)</a:t>
            </a:r>
          </a:p>
        </p:txBody>
      </p:sp>
      <p:sp>
        <p:nvSpPr>
          <p:cNvPr id="14361" name="TextBox 68"/>
          <p:cNvSpPr txBox="1">
            <a:spLocks noChangeArrowheads="1"/>
          </p:cNvSpPr>
          <p:nvPr/>
        </p:nvSpPr>
        <p:spPr bwMode="auto">
          <a:xfrm>
            <a:off x="5867400" y="5300663"/>
            <a:ext cx="76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600" dirty="0">
                <a:latin typeface="Calibri" panose="020F0502020204030204" pitchFamily="34" charset="0"/>
              </a:rPr>
              <a:t>1075</a:t>
            </a:r>
          </a:p>
        </p:txBody>
      </p:sp>
      <p:cxnSp>
        <p:nvCxnSpPr>
          <p:cNvPr id="72" name="Straight Connector 71"/>
          <p:cNvCxnSpPr/>
          <p:nvPr/>
        </p:nvCxnSpPr>
        <p:spPr>
          <a:xfrm flipV="1">
            <a:off x="6096000" y="5105400"/>
            <a:ext cx="0" cy="152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381000" y="5257800"/>
            <a:ext cx="8382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364" name="TextBox 74"/>
          <p:cNvSpPr txBox="1">
            <a:spLocks noChangeArrowheads="1"/>
          </p:cNvSpPr>
          <p:nvPr/>
        </p:nvSpPr>
        <p:spPr bwMode="auto">
          <a:xfrm>
            <a:off x="6629400" y="5300663"/>
            <a:ext cx="76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600" dirty="0">
                <a:latin typeface="Calibri" panose="020F0502020204030204" pitchFamily="34" charset="0"/>
              </a:rPr>
              <a:t>1080</a:t>
            </a:r>
          </a:p>
        </p:txBody>
      </p:sp>
      <p:sp>
        <p:nvSpPr>
          <p:cNvPr id="14365" name="TextBox 75"/>
          <p:cNvSpPr txBox="1">
            <a:spLocks noChangeArrowheads="1"/>
          </p:cNvSpPr>
          <p:nvPr/>
        </p:nvSpPr>
        <p:spPr bwMode="auto">
          <a:xfrm>
            <a:off x="7315200" y="5300663"/>
            <a:ext cx="76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600" dirty="0">
                <a:latin typeface="Calibri" panose="020F0502020204030204" pitchFamily="34" charset="0"/>
              </a:rPr>
              <a:t>1085</a:t>
            </a:r>
          </a:p>
        </p:txBody>
      </p:sp>
      <p:sp>
        <p:nvSpPr>
          <p:cNvPr id="14366" name="TextBox 76"/>
          <p:cNvSpPr txBox="1">
            <a:spLocks noChangeArrowheads="1"/>
          </p:cNvSpPr>
          <p:nvPr/>
        </p:nvSpPr>
        <p:spPr bwMode="auto">
          <a:xfrm>
            <a:off x="8001000" y="5300663"/>
            <a:ext cx="76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600" dirty="0">
                <a:latin typeface="Calibri" panose="020F0502020204030204" pitchFamily="34" charset="0"/>
              </a:rPr>
              <a:t>1090</a:t>
            </a:r>
          </a:p>
        </p:txBody>
      </p:sp>
      <p:sp>
        <p:nvSpPr>
          <p:cNvPr id="79" name="Rectangle 78"/>
          <p:cNvSpPr>
            <a:spLocks noChangeArrowheads="1"/>
          </p:cNvSpPr>
          <p:nvPr/>
        </p:nvSpPr>
        <p:spPr bwMode="auto">
          <a:xfrm>
            <a:off x="8077200" y="2667000"/>
            <a:ext cx="609600" cy="304800"/>
          </a:xfrm>
          <a:prstGeom prst="rect">
            <a:avLst/>
          </a:prstGeom>
          <a:blipFill dpi="0" rotWithShape="1">
            <a:blip r:embed="rId7"/>
            <a:srcRect/>
            <a:tile tx="0" ty="0" sx="100000" sy="100000" flip="none" algn="tl"/>
          </a:blipFill>
          <a:ln w="9525">
            <a:solidFill>
              <a:schemeClr val="tx1"/>
            </a:solidFill>
            <a:miter lim="800000"/>
            <a:headEnd/>
            <a:tailEnd/>
          </a:ln>
        </p:spPr>
        <p:txBody>
          <a:bodyPr anchor="ctr"/>
          <a:lstStyle/>
          <a:p>
            <a:pPr algn="ctr" defTabSz="457200" fontAlgn="auto">
              <a:spcBef>
                <a:spcPts val="0"/>
              </a:spcBef>
              <a:spcAft>
                <a:spcPts val="0"/>
              </a:spcAft>
              <a:defRPr/>
            </a:pPr>
            <a:endParaRPr lang="en-US" dirty="0">
              <a:solidFill>
                <a:schemeClr val="lt1"/>
              </a:solidFill>
              <a:latin typeface="+mn-lt"/>
              <a:ea typeface="+mn-ea"/>
            </a:endParaRPr>
          </a:p>
        </p:txBody>
      </p:sp>
      <p:sp>
        <p:nvSpPr>
          <p:cNvPr id="14368" name="Rectangle 79"/>
          <p:cNvSpPr>
            <a:spLocks noChangeArrowheads="1"/>
          </p:cNvSpPr>
          <p:nvPr/>
        </p:nvSpPr>
        <p:spPr bwMode="auto">
          <a:xfrm>
            <a:off x="7269163" y="2667000"/>
            <a:ext cx="6556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800" dirty="0">
                <a:latin typeface="Calibri" panose="020F0502020204030204" pitchFamily="34" charset="0"/>
              </a:rPr>
              <a:t>Silica</a:t>
            </a:r>
          </a:p>
        </p:txBody>
      </p:sp>
      <p:cxnSp>
        <p:nvCxnSpPr>
          <p:cNvPr id="85" name="Straight Arrow Connector 84"/>
          <p:cNvCxnSpPr/>
          <p:nvPr/>
        </p:nvCxnSpPr>
        <p:spPr>
          <a:xfrm flipH="1">
            <a:off x="838200" y="2776538"/>
            <a:ext cx="60960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p:nvPr/>
        </p:nvCxnSpPr>
        <p:spPr>
          <a:xfrm flipH="1">
            <a:off x="838200" y="2133600"/>
            <a:ext cx="236220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V="1">
            <a:off x="8686800" y="1981200"/>
            <a:ext cx="0" cy="57626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p:nvPr/>
        </p:nvCxnSpPr>
        <p:spPr>
          <a:xfrm>
            <a:off x="6477000" y="2133600"/>
            <a:ext cx="220980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373" name="Rectangle 95"/>
          <p:cNvSpPr>
            <a:spLocks noChangeArrowheads="1"/>
          </p:cNvSpPr>
          <p:nvPr/>
        </p:nvSpPr>
        <p:spPr bwMode="auto">
          <a:xfrm>
            <a:off x="3279775" y="1981200"/>
            <a:ext cx="31210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l-GR" altLang="en-US" sz="1800">
                <a:latin typeface="Calibri" panose="020F0502020204030204" pitchFamily="34" charset="0"/>
              </a:rPr>
              <a:t>Δλ</a:t>
            </a:r>
            <a:r>
              <a:rPr lang="en-US" altLang="en-US" sz="1800" baseline="-25000" dirty="0">
                <a:latin typeface="Calibri" panose="020F0502020204030204" pitchFamily="34" charset="0"/>
              </a:rPr>
              <a:t>eff</a:t>
            </a:r>
            <a:r>
              <a:rPr lang="en-US" altLang="en-US" sz="1800" dirty="0">
                <a:latin typeface="Calibri" panose="020F0502020204030204" pitchFamily="34" charset="0"/>
              </a:rPr>
              <a:t> ~ 45 nm (4.2% bandwidth)</a:t>
            </a:r>
          </a:p>
        </p:txBody>
      </p:sp>
      <p:sp>
        <p:nvSpPr>
          <p:cNvPr id="14374" name="TextBox 98"/>
          <p:cNvSpPr txBox="1">
            <a:spLocks noChangeArrowheads="1"/>
          </p:cNvSpPr>
          <p:nvPr/>
        </p:nvSpPr>
        <p:spPr bwMode="auto">
          <a:xfrm>
            <a:off x="0" y="257175"/>
            <a:ext cx="8610600"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230188"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dirty="0"/>
              <a:t>A StarDriver bandwidth of ~ 3-4% can potentially be realized using several Nd:glass types*</a:t>
            </a:r>
          </a:p>
        </p:txBody>
      </p:sp>
      <p:sp>
        <p:nvSpPr>
          <p:cNvPr id="14375" name="TextBox 40"/>
          <p:cNvSpPr txBox="1">
            <a:spLocks noChangeArrowheads="1"/>
          </p:cNvSpPr>
          <p:nvPr/>
        </p:nvSpPr>
        <p:spPr bwMode="auto">
          <a:xfrm>
            <a:off x="152400" y="6248400"/>
            <a:ext cx="38100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000" dirty="0">
                <a:latin typeface="Calibri" panose="020F0502020204030204" pitchFamily="34" charset="0"/>
              </a:rPr>
              <a:t>*Data source: LLNL Report M095 Rev 2, V1 (1981)</a:t>
            </a:r>
          </a:p>
        </p:txBody>
      </p:sp>
      <p:sp>
        <p:nvSpPr>
          <p:cNvPr id="14376" name="TextBox 41"/>
          <p:cNvSpPr txBox="1">
            <a:spLocks noChangeArrowheads="1"/>
          </p:cNvSpPr>
          <p:nvPr/>
        </p:nvSpPr>
        <p:spPr bwMode="auto">
          <a:xfrm>
            <a:off x="2044700" y="1468438"/>
            <a:ext cx="47656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800" dirty="0">
                <a:solidFill>
                  <a:srgbClr val="800000"/>
                </a:solidFill>
                <a:latin typeface="Franklin Gothic Medium" panose="020B0603020102020204" pitchFamily="34" charset="0"/>
              </a:rPr>
              <a:t>(StarDriver</a:t>
            </a:r>
            <a:r>
              <a:rPr lang="en-US" altLang="en-US" sz="1800" baseline="30000" dirty="0">
                <a:solidFill>
                  <a:srgbClr val="800000"/>
                </a:solidFill>
                <a:latin typeface="Franklin Gothic Medium" panose="020B0603020102020204" pitchFamily="34" charset="0"/>
              </a:rPr>
              <a:t>TM</a:t>
            </a:r>
            <a:r>
              <a:rPr lang="en-US" altLang="en-US" sz="1800" dirty="0">
                <a:solidFill>
                  <a:srgbClr val="800000"/>
                </a:solidFill>
                <a:latin typeface="Franklin Gothic Medium" panose="020B0603020102020204" pitchFamily="34" charset="0"/>
              </a:rPr>
              <a:t> Potential Operating Bandwidth)</a:t>
            </a:r>
          </a:p>
        </p:txBody>
      </p:sp>
      <p:sp>
        <p:nvSpPr>
          <p:cNvPr id="14377" name="TextBox 42"/>
          <p:cNvSpPr txBox="1">
            <a:spLocks noChangeArrowheads="1"/>
          </p:cNvSpPr>
          <p:nvPr/>
        </p:nvSpPr>
        <p:spPr bwMode="auto">
          <a:xfrm>
            <a:off x="3581400" y="5638800"/>
            <a:ext cx="228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800" dirty="0">
                <a:latin typeface="Calibri" panose="020F0502020204030204" pitchFamily="34" charset="0"/>
              </a:rPr>
              <a:t>Wavelength (nm)</a:t>
            </a:r>
          </a:p>
        </p:txBody>
      </p:sp>
      <p:sp>
        <p:nvSpPr>
          <p:cNvPr id="104491" name="Line 43"/>
          <p:cNvSpPr>
            <a:spLocks noChangeShapeType="1"/>
          </p:cNvSpPr>
          <p:nvPr/>
        </p:nvSpPr>
        <p:spPr bwMode="auto">
          <a:xfrm>
            <a:off x="381000" y="1219200"/>
            <a:ext cx="80010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Arial" charset="0"/>
              <a:ea typeface="ＭＳ Ｐゴシック" charset="0"/>
            </a:endParaRPr>
          </a:p>
        </p:txBody>
      </p:sp>
    </p:spTree>
    <p:extLst>
      <p:ext uri="{BB962C8B-B14F-4D97-AF65-F5344CB8AC3E}">
        <p14:creationId xmlns:p14="http://schemas.microsoft.com/office/powerpoint/2010/main" val="82877828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flipV="1">
            <a:off x="914400" y="4078288"/>
            <a:ext cx="0" cy="152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1828800" y="4078288"/>
            <a:ext cx="0" cy="152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2743200" y="4078288"/>
            <a:ext cx="0" cy="152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3657600" y="4078288"/>
            <a:ext cx="0" cy="152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4572000" y="4078288"/>
            <a:ext cx="0" cy="152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5486400" y="4078288"/>
            <a:ext cx="0" cy="152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6391" name="TextBox 11"/>
          <p:cNvSpPr txBox="1">
            <a:spLocks noChangeArrowheads="1"/>
          </p:cNvSpPr>
          <p:nvPr/>
        </p:nvSpPr>
        <p:spPr bwMode="auto">
          <a:xfrm>
            <a:off x="533400" y="4273550"/>
            <a:ext cx="762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600" dirty="0">
                <a:latin typeface="Calibri" panose="020F0502020204030204" pitchFamily="34" charset="0"/>
              </a:rPr>
              <a:t>1040</a:t>
            </a:r>
          </a:p>
        </p:txBody>
      </p:sp>
      <p:sp>
        <p:nvSpPr>
          <p:cNvPr id="16392" name="TextBox 12"/>
          <p:cNvSpPr txBox="1">
            <a:spLocks noChangeArrowheads="1"/>
          </p:cNvSpPr>
          <p:nvPr/>
        </p:nvSpPr>
        <p:spPr bwMode="auto">
          <a:xfrm>
            <a:off x="1524000" y="4273550"/>
            <a:ext cx="762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600" dirty="0">
                <a:latin typeface="Calibri" panose="020F0502020204030204" pitchFamily="34" charset="0"/>
              </a:rPr>
              <a:t>1050</a:t>
            </a:r>
          </a:p>
        </p:txBody>
      </p:sp>
      <p:sp>
        <p:nvSpPr>
          <p:cNvPr id="16393" name="TextBox 13"/>
          <p:cNvSpPr txBox="1">
            <a:spLocks noChangeArrowheads="1"/>
          </p:cNvSpPr>
          <p:nvPr/>
        </p:nvSpPr>
        <p:spPr bwMode="auto">
          <a:xfrm>
            <a:off x="2438400" y="4273550"/>
            <a:ext cx="762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600" dirty="0">
                <a:latin typeface="Calibri" panose="020F0502020204030204" pitchFamily="34" charset="0"/>
              </a:rPr>
              <a:t>1060</a:t>
            </a:r>
          </a:p>
        </p:txBody>
      </p:sp>
      <p:sp>
        <p:nvSpPr>
          <p:cNvPr id="16394" name="TextBox 14"/>
          <p:cNvSpPr txBox="1">
            <a:spLocks noChangeArrowheads="1"/>
          </p:cNvSpPr>
          <p:nvPr/>
        </p:nvSpPr>
        <p:spPr bwMode="auto">
          <a:xfrm>
            <a:off x="3352800" y="4273550"/>
            <a:ext cx="762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600" dirty="0">
                <a:latin typeface="Calibri" panose="020F0502020204030204" pitchFamily="34" charset="0"/>
              </a:rPr>
              <a:t>1070</a:t>
            </a:r>
          </a:p>
        </p:txBody>
      </p:sp>
      <p:sp>
        <p:nvSpPr>
          <p:cNvPr id="16395" name="TextBox 15"/>
          <p:cNvSpPr txBox="1">
            <a:spLocks noChangeArrowheads="1"/>
          </p:cNvSpPr>
          <p:nvPr/>
        </p:nvSpPr>
        <p:spPr bwMode="auto">
          <a:xfrm>
            <a:off x="4267200" y="4273550"/>
            <a:ext cx="762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600" dirty="0">
                <a:latin typeface="Calibri" panose="020F0502020204030204" pitchFamily="34" charset="0"/>
              </a:rPr>
              <a:t>1080</a:t>
            </a:r>
          </a:p>
        </p:txBody>
      </p:sp>
      <p:sp>
        <p:nvSpPr>
          <p:cNvPr id="16396" name="TextBox 16"/>
          <p:cNvSpPr txBox="1">
            <a:spLocks noChangeArrowheads="1"/>
          </p:cNvSpPr>
          <p:nvPr/>
        </p:nvSpPr>
        <p:spPr bwMode="auto">
          <a:xfrm>
            <a:off x="5181600" y="4273550"/>
            <a:ext cx="762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600" dirty="0">
                <a:latin typeface="Calibri" panose="020F0502020204030204" pitchFamily="34" charset="0"/>
              </a:rPr>
              <a:t>1090</a:t>
            </a:r>
          </a:p>
        </p:txBody>
      </p:sp>
      <p:sp>
        <p:nvSpPr>
          <p:cNvPr id="25" name="Rectangle 24"/>
          <p:cNvSpPr>
            <a:spLocks noChangeArrowheads="1"/>
          </p:cNvSpPr>
          <p:nvPr/>
        </p:nvSpPr>
        <p:spPr bwMode="auto">
          <a:xfrm>
            <a:off x="1371600" y="3163888"/>
            <a:ext cx="4191000" cy="304800"/>
          </a:xfrm>
          <a:prstGeom prst="rect">
            <a:avLst/>
          </a:prstGeom>
          <a:blipFill dpi="0" rotWithShape="1">
            <a:blip r:embed="rId3"/>
            <a:srcRect/>
            <a:tile tx="0" ty="0" sx="100000" sy="100000" flip="none" algn="tl"/>
          </a:blipFill>
          <a:ln w="9525">
            <a:solidFill>
              <a:schemeClr val="tx1"/>
            </a:solidFill>
            <a:miter lim="800000"/>
            <a:headEnd/>
            <a:tailEnd/>
          </a:ln>
        </p:spPr>
        <p:txBody>
          <a:bodyPr anchor="ctr"/>
          <a:lstStyle/>
          <a:p>
            <a:pPr algn="ctr" defTabSz="457200" fontAlgn="auto">
              <a:spcBef>
                <a:spcPts val="0"/>
              </a:spcBef>
              <a:spcAft>
                <a:spcPts val="0"/>
              </a:spcAft>
              <a:defRPr/>
            </a:pPr>
            <a:endParaRPr lang="en-US" dirty="0">
              <a:solidFill>
                <a:schemeClr val="lt1"/>
              </a:solidFill>
              <a:latin typeface="+mn-lt"/>
              <a:ea typeface="+mn-ea"/>
            </a:endParaRPr>
          </a:p>
        </p:txBody>
      </p:sp>
      <p:sp>
        <p:nvSpPr>
          <p:cNvPr id="16398" name="Rectangle 25"/>
          <p:cNvSpPr>
            <a:spLocks noChangeArrowheads="1"/>
          </p:cNvSpPr>
          <p:nvPr/>
        </p:nvSpPr>
        <p:spPr bwMode="auto">
          <a:xfrm>
            <a:off x="2711450" y="3468688"/>
            <a:ext cx="1174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800" dirty="0">
                <a:latin typeface="Calibri" panose="020F0502020204030204" pitchFamily="34" charset="0"/>
              </a:rPr>
              <a:t>Nd:glasses</a:t>
            </a:r>
          </a:p>
        </p:txBody>
      </p:sp>
      <p:cxnSp>
        <p:nvCxnSpPr>
          <p:cNvPr id="29" name="Straight Connector 28"/>
          <p:cNvCxnSpPr/>
          <p:nvPr/>
        </p:nvCxnSpPr>
        <p:spPr>
          <a:xfrm flipV="1">
            <a:off x="1371600" y="2020888"/>
            <a:ext cx="0" cy="10668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8229600" y="2097088"/>
            <a:ext cx="0" cy="65246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6401" name="TextBox 36"/>
          <p:cNvSpPr txBox="1">
            <a:spLocks noChangeArrowheads="1"/>
          </p:cNvSpPr>
          <p:nvPr/>
        </p:nvSpPr>
        <p:spPr bwMode="auto">
          <a:xfrm>
            <a:off x="3124200" y="2249488"/>
            <a:ext cx="3657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l-GR" altLang="en-US" sz="2000">
                <a:latin typeface="Calibri" panose="020F0502020204030204" pitchFamily="34" charset="0"/>
              </a:rPr>
              <a:t>Δλ</a:t>
            </a:r>
            <a:r>
              <a:rPr lang="en-US" altLang="en-US" sz="2000" baseline="-25000" dirty="0">
                <a:latin typeface="Calibri" panose="020F0502020204030204" pitchFamily="34" charset="0"/>
              </a:rPr>
              <a:t>eff</a:t>
            </a:r>
            <a:r>
              <a:rPr lang="en-US" altLang="en-US" sz="2000" dirty="0">
                <a:latin typeface="Calibri" panose="020F0502020204030204" pitchFamily="34" charset="0"/>
              </a:rPr>
              <a:t> ~ 75 nm (7% bandwidth)</a:t>
            </a:r>
          </a:p>
        </p:txBody>
      </p:sp>
      <p:sp>
        <p:nvSpPr>
          <p:cNvPr id="16402" name="TextBox 68"/>
          <p:cNvSpPr txBox="1">
            <a:spLocks noChangeArrowheads="1"/>
          </p:cNvSpPr>
          <p:nvPr/>
        </p:nvSpPr>
        <p:spPr bwMode="auto">
          <a:xfrm>
            <a:off x="6019800" y="4273550"/>
            <a:ext cx="762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600" dirty="0">
                <a:latin typeface="Calibri" panose="020F0502020204030204" pitchFamily="34" charset="0"/>
              </a:rPr>
              <a:t>1100</a:t>
            </a:r>
          </a:p>
        </p:txBody>
      </p:sp>
      <p:cxnSp>
        <p:nvCxnSpPr>
          <p:cNvPr id="72" name="Straight Connector 71"/>
          <p:cNvCxnSpPr/>
          <p:nvPr/>
        </p:nvCxnSpPr>
        <p:spPr>
          <a:xfrm flipV="1">
            <a:off x="6400800" y="4078288"/>
            <a:ext cx="0" cy="152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533400" y="4230688"/>
            <a:ext cx="78486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6405" name="TextBox 74"/>
          <p:cNvSpPr txBox="1">
            <a:spLocks noChangeArrowheads="1"/>
          </p:cNvSpPr>
          <p:nvPr/>
        </p:nvSpPr>
        <p:spPr bwMode="auto">
          <a:xfrm>
            <a:off x="6781800" y="4273550"/>
            <a:ext cx="762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600" dirty="0">
                <a:latin typeface="Calibri" panose="020F0502020204030204" pitchFamily="34" charset="0"/>
              </a:rPr>
              <a:t>1110</a:t>
            </a:r>
          </a:p>
        </p:txBody>
      </p:sp>
      <p:sp>
        <p:nvSpPr>
          <p:cNvPr id="16406" name="TextBox 75"/>
          <p:cNvSpPr txBox="1">
            <a:spLocks noChangeArrowheads="1"/>
          </p:cNvSpPr>
          <p:nvPr/>
        </p:nvSpPr>
        <p:spPr bwMode="auto">
          <a:xfrm>
            <a:off x="7467600" y="4273550"/>
            <a:ext cx="7620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600" dirty="0">
                <a:latin typeface="Calibri" panose="020F0502020204030204" pitchFamily="34" charset="0"/>
              </a:rPr>
              <a:t>1120</a:t>
            </a:r>
          </a:p>
        </p:txBody>
      </p:sp>
      <p:cxnSp>
        <p:nvCxnSpPr>
          <p:cNvPr id="90" name="Straight Arrow Connector 89"/>
          <p:cNvCxnSpPr/>
          <p:nvPr/>
        </p:nvCxnSpPr>
        <p:spPr>
          <a:xfrm flipH="1">
            <a:off x="1371600" y="2478088"/>
            <a:ext cx="160020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p:nvPr/>
        </p:nvCxnSpPr>
        <p:spPr>
          <a:xfrm>
            <a:off x="6553200" y="2478088"/>
            <a:ext cx="167640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409" name="TextBox 98"/>
          <p:cNvSpPr txBox="1">
            <a:spLocks noChangeArrowheads="1"/>
          </p:cNvSpPr>
          <p:nvPr/>
        </p:nvSpPr>
        <p:spPr bwMode="auto">
          <a:xfrm>
            <a:off x="304800" y="381000"/>
            <a:ext cx="8305800" cy="88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230188"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dirty="0">
                <a:latin typeface="Calibri" panose="020F0502020204030204" pitchFamily="34" charset="0"/>
              </a:rPr>
              <a:t>With StarDriver an ultra-broad bandwidth  ~ 7% can possibly be realized using Nd* and Yb:glass types</a:t>
            </a:r>
          </a:p>
        </p:txBody>
      </p:sp>
      <p:sp>
        <p:nvSpPr>
          <p:cNvPr id="16410" name="TextBox 40"/>
          <p:cNvSpPr txBox="1">
            <a:spLocks noChangeArrowheads="1"/>
          </p:cNvSpPr>
          <p:nvPr/>
        </p:nvSpPr>
        <p:spPr bwMode="auto">
          <a:xfrm>
            <a:off x="76200" y="6203950"/>
            <a:ext cx="38100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000" dirty="0">
                <a:latin typeface="Calibri" panose="020F0502020204030204" pitchFamily="34" charset="0"/>
              </a:rPr>
              <a:t>*Data source: LLNL Report M095 Rev 2, V1 (1981)</a:t>
            </a:r>
          </a:p>
        </p:txBody>
      </p:sp>
      <p:sp>
        <p:nvSpPr>
          <p:cNvPr id="16411" name="TextBox 41"/>
          <p:cNvSpPr txBox="1">
            <a:spLocks noChangeArrowheads="1"/>
          </p:cNvSpPr>
          <p:nvPr/>
        </p:nvSpPr>
        <p:spPr bwMode="auto">
          <a:xfrm>
            <a:off x="1865313" y="1487488"/>
            <a:ext cx="49164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800" dirty="0">
                <a:solidFill>
                  <a:srgbClr val="800000"/>
                </a:solidFill>
                <a:latin typeface="Franklin Gothic Medium" panose="020B0603020102020204" pitchFamily="34" charset="0"/>
              </a:rPr>
              <a:t>(StarDriver</a:t>
            </a:r>
            <a:r>
              <a:rPr lang="en-US" altLang="en-US" sz="1800" baseline="30000" dirty="0">
                <a:solidFill>
                  <a:srgbClr val="800000"/>
                </a:solidFill>
                <a:latin typeface="Franklin Gothic Medium" panose="020B0603020102020204" pitchFamily="34" charset="0"/>
              </a:rPr>
              <a:t>TM</a:t>
            </a:r>
            <a:r>
              <a:rPr lang="en-US" altLang="en-US" sz="1800" dirty="0">
                <a:solidFill>
                  <a:srgbClr val="800000"/>
                </a:solidFill>
                <a:latin typeface="Franklin Gothic Medium" panose="020B0603020102020204" pitchFamily="34" charset="0"/>
              </a:rPr>
              <a:t> Potential Operating Bandwidth)</a:t>
            </a:r>
          </a:p>
        </p:txBody>
      </p:sp>
      <p:sp>
        <p:nvSpPr>
          <p:cNvPr id="44" name="Rectangle 43"/>
          <p:cNvSpPr>
            <a:spLocks noChangeArrowheads="1"/>
          </p:cNvSpPr>
          <p:nvPr/>
        </p:nvSpPr>
        <p:spPr bwMode="auto">
          <a:xfrm>
            <a:off x="5562600" y="3163888"/>
            <a:ext cx="2667000" cy="304800"/>
          </a:xfrm>
          <a:prstGeom prst="rect">
            <a:avLst/>
          </a:prstGeom>
          <a:blipFill dpi="0" rotWithShape="1">
            <a:blip r:embed="rId4"/>
            <a:srcRect/>
            <a:tile tx="0" ty="0" sx="100000" sy="100000" flip="none" algn="tl"/>
          </a:blipFill>
          <a:ln w="9525">
            <a:solidFill>
              <a:schemeClr val="tx1"/>
            </a:solidFill>
            <a:miter lim="800000"/>
            <a:headEnd/>
            <a:tailEnd/>
          </a:ln>
        </p:spPr>
        <p:txBody>
          <a:bodyPr anchor="ctr"/>
          <a:lstStyle/>
          <a:p>
            <a:pPr algn="ctr" defTabSz="457200" fontAlgn="auto">
              <a:spcBef>
                <a:spcPts val="0"/>
              </a:spcBef>
              <a:spcAft>
                <a:spcPts val="0"/>
              </a:spcAft>
              <a:defRPr/>
            </a:pPr>
            <a:endParaRPr lang="en-US" dirty="0">
              <a:solidFill>
                <a:schemeClr val="lt1"/>
              </a:solidFill>
              <a:latin typeface="+mn-lt"/>
              <a:ea typeface="+mn-ea"/>
            </a:endParaRPr>
          </a:p>
        </p:txBody>
      </p:sp>
      <p:sp>
        <p:nvSpPr>
          <p:cNvPr id="16413" name="Rectangle 44"/>
          <p:cNvSpPr>
            <a:spLocks noChangeArrowheads="1"/>
          </p:cNvSpPr>
          <p:nvPr/>
        </p:nvSpPr>
        <p:spPr bwMode="auto">
          <a:xfrm>
            <a:off x="6253163" y="3468688"/>
            <a:ext cx="12461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800" dirty="0">
                <a:latin typeface="Calibri" panose="020F0502020204030204" pitchFamily="34" charset="0"/>
              </a:rPr>
              <a:t>Yb:glasses?</a:t>
            </a:r>
          </a:p>
        </p:txBody>
      </p:sp>
      <p:cxnSp>
        <p:nvCxnSpPr>
          <p:cNvPr id="47" name="Straight Connector 46"/>
          <p:cNvCxnSpPr/>
          <p:nvPr/>
        </p:nvCxnSpPr>
        <p:spPr>
          <a:xfrm flipV="1">
            <a:off x="7315200" y="4078288"/>
            <a:ext cx="0" cy="152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8229600" y="4078288"/>
            <a:ext cx="0" cy="1524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6416" name="Rectangle 56"/>
          <p:cNvSpPr>
            <a:spLocks noChangeArrowheads="1"/>
          </p:cNvSpPr>
          <p:nvPr/>
        </p:nvSpPr>
        <p:spPr bwMode="auto">
          <a:xfrm>
            <a:off x="3276600" y="4572000"/>
            <a:ext cx="19240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800" dirty="0">
                <a:latin typeface="Calibri" panose="020F0502020204030204" pitchFamily="34" charset="0"/>
              </a:rPr>
              <a:t>Wavelength (nm)</a:t>
            </a:r>
          </a:p>
        </p:txBody>
      </p:sp>
      <p:sp>
        <p:nvSpPr>
          <p:cNvPr id="16417" name="TextBox 34"/>
          <p:cNvSpPr txBox="1">
            <a:spLocks noChangeArrowheads="1"/>
          </p:cNvSpPr>
          <p:nvPr/>
        </p:nvSpPr>
        <p:spPr bwMode="auto">
          <a:xfrm>
            <a:off x="304800" y="4876800"/>
            <a:ext cx="8610600" cy="12001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defTabSz="45720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45720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4572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4572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4572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800" dirty="0">
                <a:latin typeface="Calibri" panose="020F0502020204030204" pitchFamily="34" charset="0"/>
              </a:rPr>
              <a:t>The Drive bandwidth can be further expanded by developing new laser host materials, and perhaps using other ions, as well as nonlinear optical methods (e.g. SRRS in D</a:t>
            </a:r>
            <a:r>
              <a:rPr lang="en-US" altLang="en-US" sz="1800" baseline="-25000" dirty="0">
                <a:latin typeface="Calibri" panose="020F0502020204030204" pitchFamily="34" charset="0"/>
              </a:rPr>
              <a:t>2</a:t>
            </a:r>
            <a:r>
              <a:rPr lang="en-US" altLang="en-US" sz="1800" dirty="0">
                <a:latin typeface="Calibri" panose="020F0502020204030204" pitchFamily="34" charset="0"/>
              </a:rPr>
              <a:t>). Bandwidth greater than 10% appears to be potentially achievable by a combination of these approaches. </a:t>
            </a:r>
          </a:p>
        </p:txBody>
      </p:sp>
      <p:sp>
        <p:nvSpPr>
          <p:cNvPr id="106531" name="Line 35"/>
          <p:cNvSpPr>
            <a:spLocks noChangeShapeType="1"/>
          </p:cNvSpPr>
          <p:nvPr/>
        </p:nvSpPr>
        <p:spPr bwMode="auto">
          <a:xfrm>
            <a:off x="457200" y="1371600"/>
            <a:ext cx="86868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Arial" charset="0"/>
              <a:ea typeface="ＭＳ Ｐゴシック" charset="0"/>
            </a:endParaRPr>
          </a:p>
        </p:txBody>
      </p:sp>
    </p:spTree>
    <p:extLst>
      <p:ext uri="{BB962C8B-B14F-4D97-AF65-F5344CB8AC3E}">
        <p14:creationId xmlns:p14="http://schemas.microsoft.com/office/powerpoint/2010/main" val="342727220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ext Box 5"/>
          <p:cNvSpPr txBox="1">
            <a:spLocks noChangeArrowheads="1"/>
          </p:cNvSpPr>
          <p:nvPr/>
        </p:nvSpPr>
        <p:spPr bwMode="auto">
          <a:xfrm>
            <a:off x="762000" y="228600"/>
            <a:ext cx="8077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altLang="en-US" dirty="0"/>
              <a:t>With beamlets of 100J and 10Hz rep rate, and 1-10 ns pulsewidth, StarDriver enables participation from small companies in the </a:t>
            </a:r>
            <a:r>
              <a:rPr lang="en-US" altLang="en-US" dirty="0" smtClean="0"/>
              <a:t>IFE </a:t>
            </a:r>
            <a:r>
              <a:rPr lang="en-US" altLang="en-US" dirty="0"/>
              <a:t>mission</a:t>
            </a:r>
          </a:p>
        </p:txBody>
      </p:sp>
      <p:sp>
        <p:nvSpPr>
          <p:cNvPr id="18434" name="Line 11"/>
          <p:cNvSpPr>
            <a:spLocks noChangeShapeType="1"/>
          </p:cNvSpPr>
          <p:nvPr/>
        </p:nvSpPr>
        <p:spPr bwMode="auto">
          <a:xfrm>
            <a:off x="685800" y="1524000"/>
            <a:ext cx="792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5370" name="Text Box 10"/>
          <p:cNvSpPr txBox="1">
            <a:spLocks noChangeArrowheads="1"/>
          </p:cNvSpPr>
          <p:nvPr/>
        </p:nvSpPr>
        <p:spPr bwMode="auto">
          <a:xfrm>
            <a:off x="762000" y="2057400"/>
            <a:ext cx="6172200" cy="30008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altLang="en-US" sz="1800" dirty="0"/>
              <a:t>The legacy glass laser drivers have a large aperture because that was believed to minimize the cost. </a:t>
            </a:r>
          </a:p>
          <a:p>
            <a:pPr eaLnBrk="1" hangingPunct="1">
              <a:spcBef>
                <a:spcPct val="50000"/>
              </a:spcBef>
            </a:pPr>
            <a:r>
              <a:rPr lang="en-US" altLang="en-US" sz="1800" dirty="0"/>
              <a:t>With new laser technology and advanced control systems, the cost </a:t>
            </a:r>
            <a:r>
              <a:rPr lang="en-US" altLang="en-US" sz="1800" dirty="0" smtClean="0"/>
              <a:t>of a </a:t>
            </a:r>
            <a:r>
              <a:rPr lang="en-US" altLang="en-US" sz="1800" dirty="0"/>
              <a:t>100J </a:t>
            </a:r>
            <a:r>
              <a:rPr lang="en-US" altLang="en-US" sz="1800" dirty="0" smtClean="0"/>
              <a:t>beamlet </a:t>
            </a:r>
            <a:r>
              <a:rPr lang="en-US" altLang="en-US" sz="1800" dirty="0"/>
              <a:t>at 5cm aperture is no longer prohibitive. </a:t>
            </a:r>
          </a:p>
          <a:p>
            <a:pPr eaLnBrk="1" hangingPunct="1">
              <a:spcBef>
                <a:spcPct val="50000"/>
              </a:spcBef>
            </a:pPr>
            <a:r>
              <a:rPr lang="en-US" altLang="en-US" sz="1800" dirty="0"/>
              <a:t>Development of the beamlets is within the scope of smaller companies and </a:t>
            </a:r>
            <a:r>
              <a:rPr lang="en-US" altLang="en-US" sz="1800" dirty="0" smtClean="0"/>
              <a:t>universities</a:t>
            </a:r>
          </a:p>
          <a:p>
            <a:pPr eaLnBrk="1" hangingPunct="1">
              <a:spcBef>
                <a:spcPct val="50000"/>
              </a:spcBef>
            </a:pPr>
            <a:r>
              <a:rPr lang="en-US" altLang="en-US" sz="1800" dirty="0" smtClean="0"/>
              <a:t>Beamlets are scaled to lie at the sweet spot of laser-optical technology, for minimum cost and maximum reliability.</a:t>
            </a:r>
            <a:endParaRPr lang="en-US" altLang="en-US" sz="1800" dirty="0"/>
          </a:p>
        </p:txBody>
      </p:sp>
    </p:spTree>
    <p:extLst>
      <p:ext uri="{BB962C8B-B14F-4D97-AF65-F5344CB8AC3E}">
        <p14:creationId xmlns:p14="http://schemas.microsoft.com/office/powerpoint/2010/main" val="113680210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5"/>
          <p:cNvSpPr txBox="1">
            <a:spLocks noChangeArrowheads="1"/>
          </p:cNvSpPr>
          <p:nvPr/>
        </p:nvSpPr>
        <p:spPr bwMode="auto">
          <a:xfrm>
            <a:off x="685800" y="679103"/>
            <a:ext cx="7543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sz="2400" dirty="0" smtClean="0"/>
              <a:t>Executive Summary</a:t>
            </a:r>
            <a:endParaRPr lang="en-US" sz="2400" i="1" dirty="0"/>
          </a:p>
        </p:txBody>
      </p:sp>
      <p:sp>
        <p:nvSpPr>
          <p:cNvPr id="6147" name="Line 11"/>
          <p:cNvSpPr>
            <a:spLocks noChangeShapeType="1"/>
          </p:cNvSpPr>
          <p:nvPr/>
        </p:nvSpPr>
        <p:spPr bwMode="auto">
          <a:xfrm>
            <a:off x="685800" y="1447800"/>
            <a:ext cx="792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148" name="Text Box 8"/>
          <p:cNvSpPr txBox="1">
            <a:spLocks noChangeArrowheads="1"/>
          </p:cNvSpPr>
          <p:nvPr/>
        </p:nvSpPr>
        <p:spPr bwMode="auto">
          <a:xfrm>
            <a:off x="685800" y="1600200"/>
            <a:ext cx="80772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dirty="0" smtClean="0"/>
              <a:t>StarDriver is a new concept for a laser driver for ICF and IFE, comprising many (~10000) small aperture beamlets</a:t>
            </a:r>
          </a:p>
          <a:p>
            <a:pPr eaLnBrk="1" hangingPunct="1">
              <a:spcBef>
                <a:spcPct val="50000"/>
              </a:spcBef>
            </a:pPr>
            <a:r>
              <a:rPr lang="en-US" dirty="0" smtClean="0"/>
              <a:t>It is capable of high bandwidth (2% today, possibly &gt;10% in the future) and has extreme flexibility to tailor the laser drive to the target requirements. </a:t>
            </a:r>
          </a:p>
          <a:p>
            <a:pPr eaLnBrk="1" hangingPunct="1">
              <a:spcBef>
                <a:spcPct val="50000"/>
              </a:spcBef>
            </a:pPr>
            <a:r>
              <a:rPr lang="en-US" dirty="0" smtClean="0"/>
              <a:t>An attractive configuration has 80 ports on the target chamber with 64 beamlets at each port.  Each set of 64 beamlets is packaged as a bundle of lasers with common mechanical, thermal and electrical support. Each beam is individually monochromatic but with 2D SSD phase modulation.</a:t>
            </a:r>
          </a:p>
          <a:p>
            <a:pPr eaLnBrk="1" hangingPunct="1">
              <a:spcBef>
                <a:spcPct val="50000"/>
              </a:spcBef>
            </a:pPr>
            <a:r>
              <a:rPr lang="en-US" dirty="0" smtClean="0"/>
              <a:t>Calculations of the laser drive in this configuration, (5120 physical beamlets with 2D SSD) show very rapid smoothing. The asymptotic smoothness (</a:t>
            </a:r>
            <a:r>
              <a:rPr lang="en-US" dirty="0" smtClean="0">
                <a:latin typeface="Symbol" panose="05050102010706020507" pitchFamily="18" charset="2"/>
              </a:rPr>
              <a:t>d</a:t>
            </a:r>
            <a:r>
              <a:rPr lang="en-US" dirty="0" smtClean="0"/>
              <a:t>I/I) of 0.00938 is reached in a few hundred ps, for improved control of RT and imprint.  </a:t>
            </a:r>
          </a:p>
          <a:p>
            <a:pPr eaLnBrk="1" hangingPunct="1">
              <a:spcBef>
                <a:spcPct val="50000"/>
              </a:spcBef>
            </a:pPr>
            <a:r>
              <a:rPr lang="en-US" dirty="0" smtClean="0"/>
              <a:t>For LPI, the bandwidth(2%) is adequate to suppress CBET. A bandwidth in the range of 2-3% is believed to suppress the 2</a:t>
            </a:r>
            <a:r>
              <a:rPr lang="en-US" dirty="0" smtClean="0">
                <a:latin typeface="Symbol" panose="05050102010706020507" pitchFamily="18" charset="2"/>
              </a:rPr>
              <a:t>w</a:t>
            </a:r>
            <a:r>
              <a:rPr lang="en-US" baseline="-25000" dirty="0" smtClean="0"/>
              <a:t>pe</a:t>
            </a:r>
            <a:r>
              <a:rPr lang="en-US" dirty="0"/>
              <a:t> </a:t>
            </a:r>
            <a:r>
              <a:rPr lang="en-US" dirty="0" smtClean="0"/>
              <a:t>instability. </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idx="4294967295"/>
          </p:nvPr>
        </p:nvSpPr>
        <p:spPr bwMode="auto">
          <a:xfrm>
            <a:off x="457200" y="304800"/>
            <a:ext cx="6629400" cy="885825"/>
          </a:xfrm>
          <a:prstGeom prst="rect">
            <a:avLst/>
          </a:prstGeom>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230188" algn="l" defTabSz="457200">
              <a:lnSpc>
                <a:spcPct val="120000"/>
              </a:lnSpc>
            </a:pPr>
            <a:r>
              <a:rPr lang="en-US" altLang="en-US" sz="2400" dirty="0" smtClean="0">
                <a:solidFill>
                  <a:schemeClr val="tx1"/>
                </a:solidFill>
                <a:ea typeface="ＭＳ Ｐゴシック" panose="020B0600070205080204" pitchFamily="34" charset="-128"/>
              </a:rPr>
              <a:t>Summary : Benefits of incoherent drive</a:t>
            </a:r>
            <a:endParaRPr lang="en-US" altLang="en-US" sz="2400" b="1" baseline="30000" dirty="0" smtClean="0">
              <a:solidFill>
                <a:schemeClr val="tx1"/>
              </a:solidFill>
              <a:ea typeface="ＭＳ Ｐゴシック" panose="020B0600070205080204" pitchFamily="34" charset="-128"/>
            </a:endParaRPr>
          </a:p>
        </p:txBody>
      </p:sp>
      <p:sp>
        <p:nvSpPr>
          <p:cNvPr id="81923" name="Line 3"/>
          <p:cNvSpPr>
            <a:spLocks noChangeShapeType="1"/>
          </p:cNvSpPr>
          <p:nvPr/>
        </p:nvSpPr>
        <p:spPr bwMode="auto">
          <a:xfrm>
            <a:off x="533400" y="1143000"/>
            <a:ext cx="82296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dirty="0">
              <a:latin typeface="Arial" charset="0"/>
              <a:ea typeface="ＭＳ Ｐゴシック" charset="0"/>
            </a:endParaRPr>
          </a:p>
        </p:txBody>
      </p:sp>
      <p:sp>
        <p:nvSpPr>
          <p:cNvPr id="81924" name="Text Box 4"/>
          <p:cNvSpPr txBox="1">
            <a:spLocks noChangeArrowheads="1"/>
          </p:cNvSpPr>
          <p:nvPr/>
        </p:nvSpPr>
        <p:spPr bwMode="auto">
          <a:xfrm>
            <a:off x="609600" y="1524000"/>
            <a:ext cx="7448550" cy="42116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marL="342900" indent="-342900" eaLnBrk="0" hangingPunct="0">
              <a:defRPr sz="2400">
                <a:solidFill>
                  <a:schemeClr val="tx1"/>
                </a:solidFill>
                <a:latin typeface="Arial" panose="020B0604020202020204" pitchFamily="34" charset="0"/>
                <a:ea typeface="ＭＳ Ｐゴシック" panose="020B0600070205080204" pitchFamily="34" charset="-128"/>
              </a:defRPr>
            </a:lvl1pPr>
            <a:lvl2pPr marL="114300" eaLnBrk="0" hangingPunct="0">
              <a:defRPr sz="2400">
                <a:solidFill>
                  <a:schemeClr val="tx1"/>
                </a:solidFill>
                <a:latin typeface="Arial" panose="020B0604020202020204" pitchFamily="34" charset="0"/>
                <a:ea typeface="ＭＳ Ｐゴシック" panose="020B0600070205080204" pitchFamily="34" charset="-128"/>
              </a:defRPr>
            </a:lvl2pPr>
            <a:lvl3pPr marL="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lvl="1" eaLnBrk="1" hangingPunct="1">
              <a:buFontTx/>
              <a:buChar char="•"/>
            </a:pPr>
            <a:r>
              <a:rPr lang="en-US" altLang="en-US" sz="1800" dirty="0">
                <a:solidFill>
                  <a:srgbClr val="404040"/>
                </a:solidFill>
              </a:rPr>
              <a:t>Incoherent addition (beam smoothing): laser coupling improves</a:t>
            </a:r>
          </a:p>
          <a:p>
            <a:pPr lvl="1" eaLnBrk="1" hangingPunct="1">
              <a:buFontTx/>
              <a:buChar char="•"/>
            </a:pPr>
            <a:endParaRPr lang="en-US" altLang="en-US" sz="1800" dirty="0">
              <a:solidFill>
                <a:srgbClr val="404040"/>
              </a:solidFill>
            </a:endParaRPr>
          </a:p>
          <a:p>
            <a:pPr lvl="1" eaLnBrk="1" hangingPunct="1">
              <a:buFontTx/>
              <a:buChar char="•"/>
            </a:pPr>
            <a:r>
              <a:rPr lang="en-US" altLang="en-US" sz="1800" dirty="0">
                <a:solidFill>
                  <a:srgbClr val="404040"/>
                </a:solidFill>
              </a:rPr>
              <a:t>Control of the most significant LPI</a:t>
            </a:r>
          </a:p>
          <a:p>
            <a:pPr lvl="1" eaLnBrk="1" hangingPunct="1">
              <a:buFontTx/>
              <a:buChar char="•"/>
            </a:pPr>
            <a:endParaRPr lang="en-US" altLang="en-US" sz="1800" dirty="0">
              <a:solidFill>
                <a:srgbClr val="404040"/>
              </a:solidFill>
            </a:endParaRPr>
          </a:p>
          <a:p>
            <a:pPr lvl="1" eaLnBrk="1" hangingPunct="1">
              <a:buFontTx/>
              <a:buChar char="•"/>
            </a:pPr>
            <a:r>
              <a:rPr lang="en-US" altLang="en-US" sz="1800" dirty="0">
                <a:solidFill>
                  <a:srgbClr val="404040"/>
                </a:solidFill>
              </a:rPr>
              <a:t>Increased overall laser efficiency (optimized beam manipulations)</a:t>
            </a:r>
          </a:p>
          <a:p>
            <a:pPr lvl="1" eaLnBrk="1" hangingPunct="1">
              <a:buFontTx/>
              <a:buChar char="•"/>
            </a:pPr>
            <a:endParaRPr lang="en-US" altLang="en-US" sz="1800" dirty="0">
              <a:solidFill>
                <a:srgbClr val="404040"/>
              </a:solidFill>
            </a:endParaRPr>
          </a:p>
          <a:p>
            <a:pPr lvl="1" eaLnBrk="1" hangingPunct="1">
              <a:buFontTx/>
              <a:buChar char="•"/>
            </a:pPr>
            <a:r>
              <a:rPr lang="en-US" altLang="en-US" sz="1800" dirty="0">
                <a:solidFill>
                  <a:srgbClr val="404040"/>
                </a:solidFill>
              </a:rPr>
              <a:t>Greater flexibility in tuning the drive features</a:t>
            </a:r>
          </a:p>
          <a:p>
            <a:pPr lvl="1" eaLnBrk="1" hangingPunct="1">
              <a:buFontTx/>
              <a:buChar char="•"/>
            </a:pPr>
            <a:endParaRPr lang="en-US" altLang="en-US" sz="1800" dirty="0">
              <a:solidFill>
                <a:srgbClr val="404040"/>
              </a:solidFill>
            </a:endParaRPr>
          </a:p>
          <a:p>
            <a:pPr lvl="1" eaLnBrk="1" hangingPunct="1">
              <a:buFontTx/>
              <a:buChar char="•"/>
            </a:pPr>
            <a:r>
              <a:rPr lang="en-US" altLang="en-US" sz="1800" dirty="0">
                <a:solidFill>
                  <a:srgbClr val="404040"/>
                </a:solidFill>
              </a:rPr>
              <a:t>Industry / small company participation in ICF mission</a:t>
            </a:r>
          </a:p>
          <a:p>
            <a:pPr lvl="1" eaLnBrk="1" hangingPunct="1">
              <a:buFontTx/>
              <a:buChar char="•"/>
            </a:pPr>
            <a:endParaRPr lang="en-US" altLang="en-US" sz="1800" dirty="0">
              <a:solidFill>
                <a:srgbClr val="404040"/>
              </a:solidFill>
            </a:endParaRPr>
          </a:p>
          <a:p>
            <a:pPr lvl="1" eaLnBrk="1" hangingPunct="1">
              <a:buFontTx/>
              <a:buChar char="•"/>
            </a:pPr>
            <a:r>
              <a:rPr lang="en-US" altLang="en-US" sz="1800" dirty="0">
                <a:solidFill>
                  <a:srgbClr val="404040"/>
                </a:solidFill>
              </a:rPr>
              <a:t>Advanced manufacturing and material options</a:t>
            </a:r>
          </a:p>
          <a:p>
            <a:pPr lvl="2" eaLnBrk="1" hangingPunct="1">
              <a:buFontTx/>
              <a:buChar char="•"/>
            </a:pPr>
            <a:endParaRPr lang="en-US" altLang="en-US" sz="1800" dirty="0">
              <a:solidFill>
                <a:srgbClr val="404040"/>
              </a:solidFill>
            </a:endParaRPr>
          </a:p>
          <a:p>
            <a:pPr lvl="1" eaLnBrk="1" hangingPunct="1">
              <a:buFontTx/>
              <a:buChar char="•"/>
            </a:pPr>
            <a:r>
              <a:rPr lang="en-US" altLang="en-US" sz="1800" dirty="0">
                <a:solidFill>
                  <a:srgbClr val="404040"/>
                </a:solidFill>
              </a:rPr>
              <a:t>Less expensive development costs and time</a:t>
            </a:r>
          </a:p>
          <a:p>
            <a:pPr lvl="1" eaLnBrk="1" hangingPunct="1">
              <a:buFontTx/>
              <a:buChar char="•"/>
            </a:pPr>
            <a:endParaRPr lang="en-US" altLang="en-US" sz="1800" dirty="0">
              <a:solidFill>
                <a:srgbClr val="404040"/>
              </a:solidFill>
            </a:endParaRPr>
          </a:p>
          <a:p>
            <a:pPr lvl="1" eaLnBrk="1" hangingPunct="1">
              <a:buFontTx/>
              <a:buChar char="•"/>
            </a:pPr>
            <a:r>
              <a:rPr lang="en-US" altLang="en-US" sz="1800" dirty="0">
                <a:solidFill>
                  <a:srgbClr val="404040"/>
                </a:solidFill>
              </a:rPr>
              <a:t>Technology spin-off applications for </a:t>
            </a:r>
            <a:r>
              <a:rPr lang="ja-JP" altLang="en-US" sz="1800" dirty="0">
                <a:solidFill>
                  <a:srgbClr val="404040"/>
                </a:solidFill>
              </a:rPr>
              <a:t>“</a:t>
            </a:r>
            <a:r>
              <a:rPr lang="en-US" altLang="ja-JP" sz="1800" dirty="0">
                <a:solidFill>
                  <a:srgbClr val="404040"/>
                </a:solidFill>
              </a:rPr>
              <a:t>unit cell</a:t>
            </a:r>
            <a:r>
              <a:rPr lang="ja-JP" altLang="en-US" sz="1800" dirty="0" smtClean="0">
                <a:solidFill>
                  <a:srgbClr val="404040"/>
                </a:solidFill>
              </a:rPr>
              <a:t>” </a:t>
            </a:r>
            <a:r>
              <a:rPr lang="en-US" altLang="ja-JP" sz="1800" dirty="0" smtClean="0">
                <a:solidFill>
                  <a:srgbClr val="404040"/>
                </a:solidFill>
              </a:rPr>
              <a:t>beamlet</a:t>
            </a:r>
            <a:endParaRPr lang="en-US" altLang="en-US" sz="1800" dirty="0">
              <a:solidFill>
                <a:srgbClr val="404040"/>
              </a:solidFill>
            </a:endParaRPr>
          </a:p>
        </p:txBody>
      </p:sp>
    </p:spTree>
    <p:extLst>
      <p:ext uri="{BB962C8B-B14F-4D97-AF65-F5344CB8AC3E}">
        <p14:creationId xmlns:p14="http://schemas.microsoft.com/office/powerpoint/2010/main" val="325972545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5"/>
          <p:cNvSpPr txBox="1">
            <a:spLocks noChangeArrowheads="1"/>
          </p:cNvSpPr>
          <p:nvPr/>
        </p:nvSpPr>
        <p:spPr bwMode="auto">
          <a:xfrm>
            <a:off x="457200" y="457200"/>
            <a:ext cx="670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sz="2400" dirty="0"/>
              <a:t>Acknowledgements</a:t>
            </a:r>
            <a:endParaRPr lang="en-US" sz="2400" i="1" dirty="0"/>
          </a:p>
        </p:txBody>
      </p:sp>
      <p:sp>
        <p:nvSpPr>
          <p:cNvPr id="4099" name="Text Box 7"/>
          <p:cNvSpPr txBox="1">
            <a:spLocks noChangeArrowheads="1"/>
          </p:cNvSpPr>
          <p:nvPr/>
        </p:nvSpPr>
        <p:spPr bwMode="auto">
          <a:xfrm>
            <a:off x="533400" y="1524000"/>
            <a:ext cx="7924800" cy="448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350" indent="7938">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dirty="0"/>
              <a:t>In this work one of us (DE) received support from the University of Rochester, Laboratory for Laser Energetics, Rochester NY.</a:t>
            </a:r>
          </a:p>
          <a:p>
            <a:pPr eaLnBrk="1" hangingPunct="1">
              <a:spcBef>
                <a:spcPct val="50000"/>
              </a:spcBef>
            </a:pPr>
            <a:endParaRPr lang="en-US" dirty="0"/>
          </a:p>
          <a:p>
            <a:pPr eaLnBrk="1" hangingPunct="1">
              <a:spcBef>
                <a:spcPct val="50000"/>
              </a:spcBef>
            </a:pPr>
            <a:r>
              <a:rPr lang="en-US" dirty="0"/>
              <a:t>The contributions of the following colleagues are also gratefully acknowledged:</a:t>
            </a:r>
          </a:p>
          <a:p>
            <a:pPr eaLnBrk="1" hangingPunct="1">
              <a:spcBef>
                <a:spcPct val="50000"/>
              </a:spcBef>
            </a:pPr>
            <a:endParaRPr lang="en-US" dirty="0"/>
          </a:p>
          <a:p>
            <a:pPr eaLnBrk="1" hangingPunct="1">
              <a:spcBef>
                <a:spcPct val="50000"/>
              </a:spcBef>
            </a:pPr>
            <a:r>
              <a:rPr lang="en-US" dirty="0"/>
              <a:t>W.F.Krupke</a:t>
            </a:r>
            <a:r>
              <a:rPr lang="en-US" baseline="30000" dirty="0"/>
              <a:t>(a)</a:t>
            </a:r>
            <a:r>
              <a:rPr lang="en-US" dirty="0"/>
              <a:t>, Jason Zweiback</a:t>
            </a:r>
            <a:r>
              <a:rPr lang="en-US" baseline="30000" dirty="0"/>
              <a:t>(b)</a:t>
            </a:r>
            <a:r>
              <a:rPr lang="en-US" dirty="0"/>
              <a:t>, W.L.Kruer</a:t>
            </a:r>
            <a:r>
              <a:rPr lang="en-US" baseline="30000" dirty="0"/>
              <a:t>(c)</a:t>
            </a:r>
            <a:r>
              <a:rPr lang="en-US" dirty="0"/>
              <a:t>, John Marozas</a:t>
            </a:r>
            <a:r>
              <a:rPr lang="en-US" baseline="30000" dirty="0"/>
              <a:t>(d) </a:t>
            </a:r>
            <a:r>
              <a:rPr lang="en-US" dirty="0"/>
              <a:t>, J. Zuegel</a:t>
            </a:r>
            <a:r>
              <a:rPr lang="en-US" baseline="30000" dirty="0"/>
              <a:t>(d)</a:t>
            </a:r>
            <a:r>
              <a:rPr lang="en-US" dirty="0"/>
              <a:t>, J. Myatt</a:t>
            </a:r>
            <a:r>
              <a:rPr lang="en-US" baseline="30000" dirty="0"/>
              <a:t>(d),</a:t>
            </a:r>
            <a:r>
              <a:rPr lang="en-US" dirty="0"/>
              <a:t> J. Kelly</a:t>
            </a:r>
            <a:r>
              <a:rPr lang="en-US" baseline="30000" dirty="0"/>
              <a:t>(d)</a:t>
            </a:r>
            <a:r>
              <a:rPr lang="en-US" dirty="0"/>
              <a:t>, D. Froula</a:t>
            </a:r>
            <a:r>
              <a:rPr lang="en-US" baseline="30000" dirty="0"/>
              <a:t>(d)</a:t>
            </a:r>
            <a:r>
              <a:rPr lang="en-US" dirty="0"/>
              <a:t>, R.L.McCrory</a:t>
            </a:r>
            <a:r>
              <a:rPr lang="en-US" baseline="30000" dirty="0"/>
              <a:t>(d)</a:t>
            </a:r>
          </a:p>
          <a:p>
            <a:pPr eaLnBrk="1" hangingPunct="1">
              <a:spcBef>
                <a:spcPct val="50000"/>
              </a:spcBef>
            </a:pPr>
            <a:endParaRPr lang="en-US" baseline="30000" dirty="0"/>
          </a:p>
          <a:p>
            <a:pPr eaLnBrk="1" hangingPunct="1">
              <a:spcBef>
                <a:spcPct val="50000"/>
              </a:spcBef>
            </a:pPr>
            <a:endParaRPr lang="en-US" baseline="30000" dirty="0"/>
          </a:p>
          <a:p>
            <a:pPr eaLnBrk="1" hangingPunct="1">
              <a:spcBef>
                <a:spcPct val="50000"/>
              </a:spcBef>
              <a:buFontTx/>
              <a:buAutoNum type="alphaLcParenBoth"/>
            </a:pPr>
            <a:r>
              <a:rPr lang="en-US" sz="1200" dirty="0"/>
              <a:t>  WFK Lasers, Pleasanton CA </a:t>
            </a:r>
          </a:p>
          <a:p>
            <a:pPr eaLnBrk="1" hangingPunct="1">
              <a:spcBef>
                <a:spcPct val="50000"/>
              </a:spcBef>
              <a:buFontTx/>
              <a:buAutoNum type="alphaLcParenBoth"/>
            </a:pPr>
            <a:r>
              <a:rPr lang="en-US" sz="1200" dirty="0"/>
              <a:t>  Logos Technologies, Washington DC </a:t>
            </a:r>
          </a:p>
          <a:p>
            <a:pPr eaLnBrk="1" hangingPunct="1">
              <a:spcBef>
                <a:spcPct val="50000"/>
              </a:spcBef>
              <a:buFontTx/>
              <a:buAutoNum type="alphaLcParenBoth" startAt="3"/>
            </a:pPr>
            <a:r>
              <a:rPr lang="en-US" sz="1200" dirty="0"/>
              <a:t>  LLNL Retired</a:t>
            </a:r>
          </a:p>
          <a:p>
            <a:pPr eaLnBrk="1" hangingPunct="1">
              <a:spcBef>
                <a:spcPct val="50000"/>
              </a:spcBef>
              <a:buFontTx/>
              <a:buAutoNum type="alphaLcParenBoth" startAt="3"/>
            </a:pPr>
            <a:r>
              <a:rPr lang="en-US" sz="1200" dirty="0"/>
              <a:t>  LLE</a:t>
            </a:r>
          </a:p>
        </p:txBody>
      </p:sp>
      <p:sp>
        <p:nvSpPr>
          <p:cNvPr id="4100" name="Line 14"/>
          <p:cNvSpPr>
            <a:spLocks noChangeShapeType="1"/>
          </p:cNvSpPr>
          <p:nvPr/>
        </p:nvSpPr>
        <p:spPr bwMode="auto">
          <a:xfrm>
            <a:off x="457200" y="1219200"/>
            <a:ext cx="7924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pic>
        <p:nvPicPr>
          <p:cNvPr id="4101" name="Picture 2" descr="C:\Users\ZweibackJ\AppData\Local\Microsoft\Windows\Temporary Internet Files\Content.Outlook\H591TPE2\LLE logo ShortBlu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381000"/>
            <a:ext cx="1244600" cy="54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6533</TotalTime>
  <Words>2287</Words>
  <Application>Microsoft Office PowerPoint</Application>
  <PresentationFormat>On-screen Show (4:3)</PresentationFormat>
  <Paragraphs>427</Paragraphs>
  <Slides>33</Slides>
  <Notes>9</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42" baseType="lpstr">
      <vt:lpstr>ＭＳ Ｐゴシック</vt:lpstr>
      <vt:lpstr>Arial</vt:lpstr>
      <vt:lpstr>Calibri</vt:lpstr>
      <vt:lpstr>Franklin Gothic Medium</vt:lpstr>
      <vt:lpstr>MS Mincho</vt:lpstr>
      <vt:lpstr>Symbol</vt:lpstr>
      <vt:lpstr>Times New Roman</vt:lpstr>
      <vt:lpstr>Default Design</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 : Benefits of incoherent drive</vt:lpstr>
      <vt:lpstr>PowerPoint Presentation</vt:lpstr>
    </vt:vector>
  </TitlesOfParts>
  <Company>EIMEX</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Beam Uniformity of IFE Lasers</dc:title>
  <dc:creator>admin-David Eimerl</dc:creator>
  <cp:lastModifiedBy>David Eimerl</cp:lastModifiedBy>
  <cp:revision>201</cp:revision>
  <dcterms:created xsi:type="dcterms:W3CDTF">2009-09-18T18:36:13Z</dcterms:created>
  <dcterms:modified xsi:type="dcterms:W3CDTF">2016-03-14T04:53:29Z</dcterms:modified>
</cp:coreProperties>
</file>