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71" r:id="rId4"/>
    <p:sldId id="270" r:id="rId5"/>
    <p:sldId id="257" r:id="rId6"/>
    <p:sldId id="259" r:id="rId7"/>
    <p:sldId id="260" r:id="rId8"/>
    <p:sldId id="272" r:id="rId9"/>
    <p:sldId id="262" r:id="rId10"/>
    <p:sldId id="263" r:id="rId11"/>
    <p:sldId id="264" r:id="rId12"/>
    <p:sldId id="273" r:id="rId13"/>
    <p:sldId id="265" r:id="rId14"/>
    <p:sldId id="266" r:id="rId15"/>
    <p:sldId id="267" r:id="rId16"/>
    <p:sldId id="275" r:id="rId17"/>
    <p:sldId id="269" r:id="rId1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B9682-DFBB-48CD-9B7A-64722539DD17}" type="datetimeFigureOut">
              <a:rPr lang="es-ES" smtClean="0"/>
              <a:t>19/06/2017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E161A6-2112-402F-9698-F01BC2CF3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0779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539DB-B467-4E04-97F2-7A6E6F34B5B8}" type="datetime1">
              <a:rPr lang="es-ES" smtClean="0"/>
              <a:t>19/06/2017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B61B-442A-4453-8BB3-CE3BA163033C}" type="datetime1">
              <a:rPr lang="es-ES" smtClean="0"/>
              <a:t>19/06/2017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BBFCC-DA2B-4EDB-986E-5E6D4BD9CF49}" type="datetime1">
              <a:rPr lang="es-ES" smtClean="0"/>
              <a:t>19/06/2017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36345-98AF-42E0-87A3-5CF45CAF22E8}" type="datetime1">
              <a:rPr lang="es-ES" smtClean="0"/>
              <a:t>19/06/2017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A337-596E-4786-AA0F-4EC0E973FDDC}" type="datetime1">
              <a:rPr lang="es-ES" smtClean="0"/>
              <a:t>19/06/2017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86DED-E55A-40FB-A919-F2B3CA162A03}" type="datetime1">
              <a:rPr lang="es-ES" smtClean="0"/>
              <a:t>19/06/2017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4FADB-5ED9-4F4D-B19F-B3FCD2F249CD}" type="datetime1">
              <a:rPr lang="es-ES" smtClean="0"/>
              <a:t>19/06/2017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3AE91-F20D-4A69-B4F7-69929A9F4588}" type="datetime1">
              <a:rPr lang="es-ES" smtClean="0"/>
              <a:t>19/06/2017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14179-2200-4A0E-88E3-B889CDD747CE}" type="datetime1">
              <a:rPr lang="es-ES" smtClean="0"/>
              <a:t>19/06/2017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D7407-E73F-441B-A0D9-3127D90C208E}" type="datetime1">
              <a:rPr lang="es-ES" smtClean="0"/>
              <a:t>19/06/2017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FFFE5-9280-42B3-804F-190FF9082D0F}" type="datetime1">
              <a:rPr lang="es-ES" smtClean="0"/>
              <a:t>19/06/2017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51329-0073-406C-82D8-B8075B7FDCB6}" type="datetime1">
              <a:rPr lang="es-ES" smtClean="0"/>
              <a:t>19/06/2017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159893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Fatty acid methyl esters (FAME) from </a:t>
            </a:r>
            <a:r>
              <a:rPr lang="en-US" b="1" dirty="0" smtClean="0"/>
              <a:t>oil seeds </a:t>
            </a:r>
            <a:r>
              <a:rPr lang="en-US" b="1" dirty="0"/>
              <a:t>grown in arid lands</a:t>
            </a:r>
            <a:endParaRPr lang="es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29561" y="3645024"/>
            <a:ext cx="7956884" cy="1152128"/>
          </a:xfrm>
        </p:spPr>
        <p:txBody>
          <a:bodyPr>
            <a:noAutofit/>
          </a:bodyPr>
          <a:lstStyle/>
          <a:p>
            <a:r>
              <a:rPr lang="vi-VN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Taoufik   Houachr</a:t>
            </a:r>
            <a:r>
              <a:rPr lang="es-ES" sz="2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i, </a:t>
            </a:r>
            <a:r>
              <a:rPr lang="vi-VN" sz="2200" b="1" u="sng" dirty="0" smtClean="0">
                <a:solidFill>
                  <a:schemeClr val="tx1"/>
                </a:solidFill>
                <a:latin typeface="Calibri" panose="020F0502020204030204" pitchFamily="34" charset="0"/>
              </a:rPr>
              <a:t>David Bolonio</a:t>
            </a:r>
            <a:r>
              <a:rPr lang="vi-VN" sz="2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s-E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s-ES" sz="2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Alberto Llamas, Ana-María      Al-</a:t>
            </a:r>
            <a:r>
              <a:rPr lang="es-ES" sz="22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Lal</a:t>
            </a:r>
            <a:r>
              <a:rPr lang="es-ES" sz="2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 </a:t>
            </a:r>
            <a:r>
              <a:rPr lang="vi-VN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José </a:t>
            </a:r>
            <a:r>
              <a:rPr lang="vi-VN" sz="2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Rodríguez-Fernández</a:t>
            </a:r>
            <a:r>
              <a:rPr lang="es-E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, Mohamed El </a:t>
            </a:r>
            <a:r>
              <a:rPr lang="es-ES" sz="22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Gazzah</a:t>
            </a:r>
            <a:r>
              <a:rPr lang="es-E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, Martin </a:t>
            </a:r>
            <a:r>
              <a:rPr lang="es-ES" sz="22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Mittelbach</a:t>
            </a:r>
            <a:r>
              <a:rPr lang="es-ES" sz="2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 </a:t>
            </a:r>
            <a:r>
              <a:rPr lang="vi-VN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Magín Lapuerta </a:t>
            </a:r>
            <a:r>
              <a:rPr lang="es-ES" sz="2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and </a:t>
            </a:r>
            <a:r>
              <a:rPr lang="vi-VN" sz="2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Laureano Canoira</a:t>
            </a:r>
            <a:endParaRPr lang="es-ES" sz="22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5382188"/>
            <a:ext cx="3764508" cy="126169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5" y="133984"/>
            <a:ext cx="996210" cy="838800"/>
          </a:xfrm>
          <a:prstGeom prst="rect">
            <a:avLst/>
          </a:prstGeom>
        </p:spPr>
      </p:pic>
      <p:pic>
        <p:nvPicPr>
          <p:cNvPr id="9" name="Imagen 8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7884368" y="133984"/>
            <a:ext cx="900000" cy="83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58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2</a:t>
            </a:fld>
            <a:endParaRPr lang="es-ES"/>
          </a:p>
        </p:txBody>
      </p:sp>
      <p:pic>
        <p:nvPicPr>
          <p:cNvPr id="7" name="6 Imagen"/>
          <p:cNvPicPr/>
          <p:nvPr/>
        </p:nvPicPr>
        <p:blipFill rotWithShape="1">
          <a:blip r:embed="rId2"/>
          <a:srcRect l="21444" t="11539" r="20711" b="13782"/>
          <a:stretch/>
        </p:blipFill>
        <p:spPr bwMode="auto">
          <a:xfrm>
            <a:off x="1664930" y="2276872"/>
            <a:ext cx="5787390" cy="42011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683568" y="32813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err="1" smtClean="0">
                <a:solidFill>
                  <a:schemeClr val="tx2"/>
                </a:solidFill>
              </a:rPr>
              <a:t>Sustainable</a:t>
            </a:r>
            <a:r>
              <a:rPr lang="es-ES" sz="2800" b="1" dirty="0" smtClean="0">
                <a:solidFill>
                  <a:schemeClr val="tx2"/>
                </a:solidFill>
              </a:rPr>
              <a:t> </a:t>
            </a:r>
            <a:r>
              <a:rPr lang="es-ES" sz="2800" b="1" dirty="0" err="1" smtClean="0">
                <a:solidFill>
                  <a:schemeClr val="tx2"/>
                </a:solidFill>
              </a:rPr>
              <a:t>Biofuels</a:t>
            </a:r>
            <a:r>
              <a:rPr lang="es-ES" dirty="0" smtClean="0"/>
              <a:t>: </a:t>
            </a:r>
            <a:r>
              <a:rPr lang="es-ES" sz="2800" b="1" dirty="0">
                <a:solidFill>
                  <a:schemeClr val="tx2"/>
                </a:solidFill>
              </a:rPr>
              <a:t>a real </a:t>
            </a:r>
            <a:r>
              <a:rPr lang="es-ES" sz="2800" b="1" dirty="0" err="1">
                <a:solidFill>
                  <a:schemeClr val="tx2"/>
                </a:solidFill>
              </a:rPr>
              <a:t>alternative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75554" y="886737"/>
            <a:ext cx="80554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 </a:t>
            </a:r>
            <a:r>
              <a:rPr lang="en-US" b="1" dirty="0" smtClean="0"/>
              <a:t>transport sector</a:t>
            </a:r>
            <a:r>
              <a:rPr lang="en-US" dirty="0" smtClean="0"/>
              <a:t> consumes about </a:t>
            </a:r>
            <a:r>
              <a:rPr lang="en-US" b="1" dirty="0"/>
              <a:t>3</a:t>
            </a:r>
            <a:r>
              <a:rPr lang="en-US" b="1" dirty="0" smtClean="0"/>
              <a:t>0 </a:t>
            </a:r>
            <a:r>
              <a:rPr lang="en-US" dirty="0" smtClean="0"/>
              <a:t>% of the total energy use and  </a:t>
            </a:r>
            <a:r>
              <a:rPr lang="en-US" b="1" dirty="0" smtClean="0"/>
              <a:t>93</a:t>
            </a:r>
            <a:r>
              <a:rPr lang="en-US" dirty="0" smtClean="0"/>
              <a:t> % of that  consumption uses </a:t>
            </a:r>
            <a:r>
              <a:rPr lang="en-US" dirty="0"/>
              <a:t>oil products, the least diversified </a:t>
            </a:r>
            <a:r>
              <a:rPr lang="en-US" dirty="0" smtClean="0"/>
              <a:t>sector</a:t>
            </a:r>
            <a:endParaRPr lang="es-ES" dirty="0"/>
          </a:p>
          <a:p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1475656" y="1700808"/>
            <a:ext cx="18002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Price </a:t>
            </a:r>
            <a:r>
              <a:rPr lang="es-ES" b="1" dirty="0" err="1" smtClean="0"/>
              <a:t>volatility</a:t>
            </a:r>
            <a:endParaRPr lang="es-ES" b="1" dirty="0"/>
          </a:p>
        </p:txBody>
      </p:sp>
      <p:sp>
        <p:nvSpPr>
          <p:cNvPr id="13" name="11 CuadroTexto"/>
          <p:cNvSpPr txBox="1"/>
          <p:nvPr/>
        </p:nvSpPr>
        <p:spPr>
          <a:xfrm>
            <a:off x="5220072" y="1700808"/>
            <a:ext cx="237626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err="1" smtClean="0"/>
              <a:t>Energy</a:t>
            </a:r>
            <a:r>
              <a:rPr lang="es-ES" b="1" dirty="0" smtClean="0"/>
              <a:t> </a:t>
            </a:r>
            <a:r>
              <a:rPr lang="es-ES" b="1" dirty="0" err="1" smtClean="0"/>
              <a:t>independence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91097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3</a:t>
            </a:fld>
            <a:endParaRPr lang="es-ES"/>
          </a:p>
        </p:txBody>
      </p:sp>
      <p:pic>
        <p:nvPicPr>
          <p:cNvPr id="8" name="Picture 2" descr="C:\Users\David\Downloads\24_g-co2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89657"/>
            <a:ext cx="6455765" cy="457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2843808" y="1124744"/>
            <a:ext cx="331236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CO</a:t>
            </a:r>
            <a:r>
              <a:rPr lang="es-ES" baseline="-25000" dirty="0"/>
              <a:t>2</a:t>
            </a:r>
            <a:r>
              <a:rPr lang="es-ES" dirty="0"/>
              <a:t> </a:t>
            </a:r>
            <a:r>
              <a:rPr lang="es-ES" dirty="0" err="1"/>
              <a:t>levels</a:t>
            </a:r>
            <a:r>
              <a:rPr lang="es-ES" dirty="0"/>
              <a:t> and </a:t>
            </a:r>
            <a:r>
              <a:rPr lang="es-ES" dirty="0" err="1"/>
              <a:t>climate</a:t>
            </a:r>
            <a:r>
              <a:rPr lang="es-ES" dirty="0"/>
              <a:t> </a:t>
            </a:r>
            <a:r>
              <a:rPr lang="es-ES" dirty="0" err="1"/>
              <a:t>change</a:t>
            </a:r>
            <a:endParaRPr lang="es-ES" dirty="0"/>
          </a:p>
        </p:txBody>
      </p:sp>
      <p:sp>
        <p:nvSpPr>
          <p:cNvPr id="11" name="7 CuadroTexto"/>
          <p:cNvSpPr txBox="1"/>
          <p:nvPr/>
        </p:nvSpPr>
        <p:spPr>
          <a:xfrm>
            <a:off x="683568" y="32813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err="1" smtClean="0">
                <a:solidFill>
                  <a:schemeClr val="tx2"/>
                </a:solidFill>
              </a:rPr>
              <a:t>Sustainable</a:t>
            </a:r>
            <a:r>
              <a:rPr lang="es-ES" sz="2800" b="1" dirty="0" smtClean="0">
                <a:solidFill>
                  <a:schemeClr val="tx2"/>
                </a:solidFill>
              </a:rPr>
              <a:t> </a:t>
            </a:r>
            <a:r>
              <a:rPr lang="es-ES" sz="2800" b="1" dirty="0" err="1" smtClean="0">
                <a:solidFill>
                  <a:schemeClr val="tx2"/>
                </a:solidFill>
              </a:rPr>
              <a:t>Biofuels</a:t>
            </a:r>
            <a:r>
              <a:rPr lang="es-ES" dirty="0" smtClean="0"/>
              <a:t>: </a:t>
            </a:r>
            <a:r>
              <a:rPr lang="es-ES" sz="2800" b="1" dirty="0">
                <a:solidFill>
                  <a:schemeClr val="tx2"/>
                </a:solidFill>
              </a:rPr>
              <a:t>a real </a:t>
            </a:r>
            <a:r>
              <a:rPr lang="es-ES" sz="2800" b="1" dirty="0" err="1">
                <a:solidFill>
                  <a:schemeClr val="tx2"/>
                </a:solidFill>
              </a:rPr>
              <a:t>alternative</a:t>
            </a:r>
            <a:endParaRPr lang="es-ES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30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4</a:t>
            </a:fld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647565" y="1191235"/>
            <a:ext cx="781286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The IEA “Biofuels for Transport” roadmap describes the steps </a:t>
            </a:r>
            <a:r>
              <a:rPr lang="en-US" dirty="0" smtClean="0"/>
              <a:t>necessary to  </a:t>
            </a:r>
            <a:r>
              <a:rPr lang="en-US" dirty="0"/>
              <a:t>reach approximately 760 </a:t>
            </a:r>
            <a:r>
              <a:rPr lang="en-US" dirty="0" err="1"/>
              <a:t>Mtoe</a:t>
            </a:r>
            <a:r>
              <a:rPr lang="en-US" dirty="0"/>
              <a:t> (32 EJ) in 2050, a share of </a:t>
            </a:r>
            <a:r>
              <a:rPr lang="en-US" dirty="0" smtClean="0"/>
              <a:t>27 % </a:t>
            </a:r>
            <a:r>
              <a:rPr lang="en-US" dirty="0"/>
              <a:t>of total transport </a:t>
            </a:r>
            <a:r>
              <a:rPr lang="en-US" dirty="0" smtClean="0"/>
              <a:t>fuel</a:t>
            </a:r>
            <a:endParaRPr lang="en-US" dirty="0"/>
          </a:p>
        </p:txBody>
      </p:sp>
      <p:pic>
        <p:nvPicPr>
          <p:cNvPr id="9" name="8 Imagen"/>
          <p:cNvPicPr/>
          <p:nvPr/>
        </p:nvPicPr>
        <p:blipFill rotWithShape="1">
          <a:blip r:embed="rId2"/>
          <a:srcRect l="10992" t="18269" r="8277" b="11218"/>
          <a:stretch/>
        </p:blipFill>
        <p:spPr bwMode="auto">
          <a:xfrm>
            <a:off x="719572" y="1976066"/>
            <a:ext cx="7812868" cy="43879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7 CuadroTexto"/>
          <p:cNvSpPr txBox="1"/>
          <p:nvPr/>
        </p:nvSpPr>
        <p:spPr>
          <a:xfrm>
            <a:off x="683568" y="32813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err="1" smtClean="0">
                <a:solidFill>
                  <a:schemeClr val="tx2"/>
                </a:solidFill>
              </a:rPr>
              <a:t>Sustainable</a:t>
            </a:r>
            <a:r>
              <a:rPr lang="es-ES" sz="2800" b="1" dirty="0" smtClean="0">
                <a:solidFill>
                  <a:schemeClr val="tx2"/>
                </a:solidFill>
              </a:rPr>
              <a:t> </a:t>
            </a:r>
            <a:r>
              <a:rPr lang="es-ES" sz="2800" b="1" dirty="0" err="1" smtClean="0">
                <a:solidFill>
                  <a:schemeClr val="tx2"/>
                </a:solidFill>
              </a:rPr>
              <a:t>Biofuels</a:t>
            </a:r>
            <a:r>
              <a:rPr lang="es-ES" dirty="0" smtClean="0"/>
              <a:t>: </a:t>
            </a:r>
            <a:r>
              <a:rPr lang="es-ES" sz="2800" b="1" dirty="0">
                <a:solidFill>
                  <a:schemeClr val="tx2"/>
                </a:solidFill>
              </a:rPr>
              <a:t>a real </a:t>
            </a:r>
            <a:r>
              <a:rPr lang="es-ES" sz="2800" b="1" dirty="0" err="1">
                <a:solidFill>
                  <a:schemeClr val="tx2"/>
                </a:solidFill>
              </a:rPr>
              <a:t>alternative</a:t>
            </a:r>
            <a:endParaRPr lang="es-ES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79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5364088" y="1340768"/>
            <a:ext cx="3483178" cy="1661993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solidFill>
                  <a:schemeClr val="tx1"/>
                </a:solidFill>
              </a:rPr>
              <a:t>Partners</a:t>
            </a:r>
            <a:endParaRPr lang="es-ES" dirty="0" smtClean="0">
              <a:solidFill>
                <a:schemeClr val="tx1"/>
              </a:solidFill>
            </a:endParaRPr>
          </a:p>
          <a:p>
            <a:endParaRPr lang="es-ES" sz="1200" dirty="0">
              <a:solidFill>
                <a:schemeClr val="tx1"/>
              </a:solidFill>
            </a:endParaRPr>
          </a:p>
          <a:p>
            <a:r>
              <a:rPr lang="es-ES" dirty="0" smtClean="0">
                <a:solidFill>
                  <a:schemeClr val="tx1"/>
                </a:solidFill>
              </a:rPr>
              <a:t>-Universidad Politécnica de Madrid</a:t>
            </a:r>
          </a:p>
          <a:p>
            <a:r>
              <a:rPr lang="es-ES" dirty="0" smtClean="0">
                <a:solidFill>
                  <a:schemeClr val="tx1"/>
                </a:solidFill>
              </a:rPr>
              <a:t>-Universidad de Castilla-La Mancha</a:t>
            </a:r>
          </a:p>
          <a:p>
            <a:r>
              <a:rPr lang="es-ES" dirty="0" smtClean="0">
                <a:solidFill>
                  <a:schemeClr val="tx1"/>
                </a:solidFill>
              </a:rPr>
              <a:t>-</a:t>
            </a:r>
            <a:r>
              <a:rPr lang="es-ES" dirty="0" err="1" smtClean="0">
                <a:solidFill>
                  <a:schemeClr val="tx1"/>
                </a:solidFill>
              </a:rPr>
              <a:t>University</a:t>
            </a:r>
            <a:r>
              <a:rPr lang="es-ES" dirty="0" smtClean="0">
                <a:solidFill>
                  <a:schemeClr val="tx1"/>
                </a:solidFill>
              </a:rPr>
              <a:t> of Graz</a:t>
            </a:r>
          </a:p>
          <a:p>
            <a:r>
              <a:rPr lang="es-ES" dirty="0" smtClean="0">
                <a:solidFill>
                  <a:schemeClr val="tx1"/>
                </a:solidFill>
              </a:rPr>
              <a:t>-</a:t>
            </a:r>
            <a:r>
              <a:rPr lang="fr-FR" dirty="0">
                <a:solidFill>
                  <a:schemeClr val="tx1"/>
                </a:solidFill>
              </a:rPr>
              <a:t>Faculté des Sciences de Tunis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28722" y="1802432"/>
            <a:ext cx="2099059" cy="923330"/>
          </a:xfrm>
          <a:prstGeom prst="rect">
            <a:avLst/>
          </a:prstGeom>
          <a:ln w="222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Rare</a:t>
            </a:r>
            <a:r>
              <a:rPr lang="es-ES" dirty="0" smtClean="0"/>
              <a:t> </a:t>
            </a:r>
            <a:r>
              <a:rPr lang="es-ES" dirty="0" err="1" smtClean="0"/>
              <a:t>species</a:t>
            </a:r>
            <a:r>
              <a:rPr lang="es-ES" dirty="0" smtClean="0"/>
              <a:t> of </a:t>
            </a:r>
            <a:r>
              <a:rPr lang="es-ES" dirty="0" err="1" smtClean="0"/>
              <a:t>potential</a:t>
            </a:r>
            <a:r>
              <a:rPr lang="es-ES" dirty="0" smtClean="0"/>
              <a:t>  </a:t>
            </a:r>
            <a:r>
              <a:rPr lang="es-ES" dirty="0" err="1" smtClean="0"/>
              <a:t>oleaginous</a:t>
            </a:r>
            <a:r>
              <a:rPr lang="es-ES" dirty="0" smtClean="0"/>
              <a:t> </a:t>
            </a:r>
            <a:r>
              <a:rPr lang="es-ES" dirty="0" err="1" smtClean="0"/>
              <a:t>plants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3193604" y="1940931"/>
            <a:ext cx="1728192" cy="646331"/>
          </a:xfrm>
          <a:prstGeom prst="rect">
            <a:avLst/>
          </a:prstGeom>
          <a:ln w="222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Extraction</a:t>
            </a:r>
            <a:r>
              <a:rPr lang="es-ES" dirty="0" smtClean="0"/>
              <a:t> of </a:t>
            </a:r>
            <a:r>
              <a:rPr lang="es-ES" dirty="0" err="1" smtClean="0"/>
              <a:t>oil</a:t>
            </a:r>
            <a:r>
              <a:rPr lang="es-ES" dirty="0" smtClean="0"/>
              <a:t> and </a:t>
            </a:r>
            <a:r>
              <a:rPr lang="es-ES" dirty="0" err="1" smtClean="0"/>
              <a:t>analysis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3193604" y="3215876"/>
            <a:ext cx="1728192" cy="646331"/>
          </a:xfrm>
          <a:prstGeom prst="rect">
            <a:avLst/>
          </a:prstGeom>
          <a:ln w="222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Prediction</a:t>
            </a:r>
            <a:r>
              <a:rPr lang="es-ES" dirty="0" smtClean="0"/>
              <a:t> of </a:t>
            </a:r>
            <a:r>
              <a:rPr lang="es-ES" dirty="0" err="1" smtClean="0"/>
              <a:t>properties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899589" y="3246654"/>
            <a:ext cx="1728192" cy="584775"/>
          </a:xfrm>
          <a:prstGeom prst="rect">
            <a:avLst/>
          </a:prstGeom>
          <a:ln w="222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/>
              <a:t>Development</a:t>
            </a:r>
            <a:r>
              <a:rPr lang="es-ES" sz="1600" dirty="0" smtClean="0"/>
              <a:t> of </a:t>
            </a:r>
            <a:r>
              <a:rPr lang="es-ES" sz="1600" dirty="0" err="1" smtClean="0"/>
              <a:t>equations</a:t>
            </a:r>
            <a:endParaRPr lang="es-ES" sz="16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193604" y="4354901"/>
            <a:ext cx="1728192" cy="923330"/>
          </a:xfrm>
          <a:prstGeom prst="rect">
            <a:avLst/>
          </a:prstGeom>
          <a:ln w="222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Selection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most</a:t>
            </a:r>
            <a:r>
              <a:rPr lang="es-ES" dirty="0" smtClean="0"/>
              <a:t> </a:t>
            </a:r>
            <a:r>
              <a:rPr lang="es-ES" dirty="0" err="1" smtClean="0"/>
              <a:t>promising</a:t>
            </a:r>
            <a:r>
              <a:rPr lang="es-ES" dirty="0" smtClean="0"/>
              <a:t> </a:t>
            </a:r>
            <a:r>
              <a:rPr lang="es-ES" dirty="0" err="1" smtClean="0"/>
              <a:t>species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012158" y="5371196"/>
            <a:ext cx="2232249" cy="646331"/>
          </a:xfrm>
          <a:prstGeom prst="rect">
            <a:avLst/>
          </a:prstGeom>
          <a:ln w="222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Direct</a:t>
            </a:r>
            <a:r>
              <a:rPr lang="es-ES" dirty="0" smtClean="0"/>
              <a:t> </a:t>
            </a:r>
            <a:r>
              <a:rPr lang="es-ES" dirty="0" err="1" smtClean="0"/>
              <a:t>measurement</a:t>
            </a:r>
            <a:r>
              <a:rPr lang="es-ES" dirty="0" smtClean="0"/>
              <a:t> of </a:t>
            </a:r>
            <a:r>
              <a:rPr lang="es-ES" dirty="0" err="1" smtClean="0"/>
              <a:t>properties</a:t>
            </a:r>
            <a:endParaRPr lang="es-E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5580111" y="4470295"/>
            <a:ext cx="3050865" cy="369332"/>
          </a:xfrm>
          <a:prstGeom prst="rect">
            <a:avLst/>
          </a:prstGeom>
          <a:ln w="222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Collection</a:t>
            </a:r>
            <a:r>
              <a:rPr lang="es-ES" dirty="0" smtClean="0"/>
              <a:t> of </a:t>
            </a:r>
            <a:r>
              <a:rPr lang="es-ES" dirty="0" err="1" smtClean="0"/>
              <a:t>bigger</a:t>
            </a:r>
            <a:r>
              <a:rPr lang="es-ES" dirty="0" smtClean="0"/>
              <a:t> </a:t>
            </a:r>
            <a:r>
              <a:rPr lang="es-ES" dirty="0" err="1" smtClean="0"/>
              <a:t>amounts</a:t>
            </a:r>
            <a:endParaRPr lang="es-ES" dirty="0"/>
          </a:p>
        </p:txBody>
      </p:sp>
      <p:sp>
        <p:nvSpPr>
          <p:cNvPr id="15" name="14 CuadroTexto"/>
          <p:cNvSpPr txBox="1"/>
          <p:nvPr/>
        </p:nvSpPr>
        <p:spPr>
          <a:xfrm>
            <a:off x="666535" y="1186303"/>
            <a:ext cx="1944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/>
              <a:t>Previous</a:t>
            </a:r>
            <a:r>
              <a:rPr lang="es-ES" sz="1600" dirty="0" smtClean="0"/>
              <a:t> </a:t>
            </a:r>
            <a:r>
              <a:rPr lang="es-ES" sz="1600" dirty="0" err="1" smtClean="0"/>
              <a:t>studies</a:t>
            </a:r>
            <a:endParaRPr lang="es-ES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68" y="5013176"/>
            <a:ext cx="2026903" cy="1101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5</a:t>
            </a:fld>
            <a:endParaRPr lang="es-ES"/>
          </a:p>
        </p:txBody>
      </p:sp>
      <p:cxnSp>
        <p:nvCxnSpPr>
          <p:cNvPr id="18" name="17 Conector recto de flecha"/>
          <p:cNvCxnSpPr/>
          <p:nvPr/>
        </p:nvCxnSpPr>
        <p:spPr>
          <a:xfrm>
            <a:off x="1638644" y="1495827"/>
            <a:ext cx="0" cy="2953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>
            <a:stCxn id="11" idx="3"/>
            <a:endCxn id="10" idx="1"/>
          </p:cNvCxnSpPr>
          <p:nvPr/>
        </p:nvCxnSpPr>
        <p:spPr>
          <a:xfrm>
            <a:off x="2627781" y="3539042"/>
            <a:ext cx="56582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>
            <a:stCxn id="8" idx="3"/>
            <a:endCxn id="9" idx="1"/>
          </p:cNvCxnSpPr>
          <p:nvPr/>
        </p:nvCxnSpPr>
        <p:spPr>
          <a:xfrm>
            <a:off x="2627781" y="2264097"/>
            <a:ext cx="56582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 de flecha"/>
          <p:cNvCxnSpPr>
            <a:stCxn id="9" idx="2"/>
            <a:endCxn id="10" idx="0"/>
          </p:cNvCxnSpPr>
          <p:nvPr/>
        </p:nvCxnSpPr>
        <p:spPr>
          <a:xfrm>
            <a:off x="4057700" y="2587262"/>
            <a:ext cx="0" cy="6286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5" name="1024 Conector recto de flecha"/>
          <p:cNvCxnSpPr>
            <a:stCxn id="10" idx="2"/>
            <a:endCxn id="12" idx="0"/>
          </p:cNvCxnSpPr>
          <p:nvPr/>
        </p:nvCxnSpPr>
        <p:spPr>
          <a:xfrm>
            <a:off x="4057700" y="3862207"/>
            <a:ext cx="0" cy="492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4" name="1033 Conector recto de flecha"/>
          <p:cNvCxnSpPr>
            <a:endCxn id="14" idx="1"/>
          </p:cNvCxnSpPr>
          <p:nvPr/>
        </p:nvCxnSpPr>
        <p:spPr>
          <a:xfrm>
            <a:off x="4921796" y="4654961"/>
            <a:ext cx="65831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6" name="1035 Conector recto de flecha"/>
          <p:cNvCxnSpPr>
            <a:stCxn id="14" idx="2"/>
          </p:cNvCxnSpPr>
          <p:nvPr/>
        </p:nvCxnSpPr>
        <p:spPr>
          <a:xfrm flipH="1">
            <a:off x="7104520" y="4839627"/>
            <a:ext cx="1024" cy="5315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7 CuadroTexto"/>
          <p:cNvSpPr txBox="1"/>
          <p:nvPr/>
        </p:nvSpPr>
        <p:spPr>
          <a:xfrm>
            <a:off x="683568" y="32813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tx2"/>
                </a:solidFill>
              </a:rPr>
              <a:t>Framework of </a:t>
            </a:r>
            <a:r>
              <a:rPr lang="es-ES" sz="2800" b="1" dirty="0" err="1" smtClean="0">
                <a:solidFill>
                  <a:schemeClr val="tx2"/>
                </a:solidFill>
              </a:rPr>
              <a:t>the</a:t>
            </a:r>
            <a:r>
              <a:rPr lang="es-ES" sz="2800" b="1" dirty="0" smtClean="0">
                <a:solidFill>
                  <a:schemeClr val="tx2"/>
                </a:solidFill>
              </a:rPr>
              <a:t> </a:t>
            </a:r>
            <a:r>
              <a:rPr lang="es-ES" sz="2800" b="1" dirty="0" err="1" smtClean="0">
                <a:solidFill>
                  <a:schemeClr val="tx2"/>
                </a:solidFill>
              </a:rPr>
              <a:t>project</a:t>
            </a:r>
            <a:endParaRPr lang="es-ES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7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6</a:t>
            </a:fld>
            <a:endParaRPr lang="es-ES"/>
          </a:p>
        </p:txBody>
      </p:sp>
      <p:sp>
        <p:nvSpPr>
          <p:cNvPr id="12" name="11 CuadroTexto"/>
          <p:cNvSpPr txBox="1"/>
          <p:nvPr/>
        </p:nvSpPr>
        <p:spPr>
          <a:xfrm>
            <a:off x="575557" y="1988840"/>
            <a:ext cx="37804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H</a:t>
            </a:r>
            <a:r>
              <a:rPr lang="en-US" dirty="0" smtClean="0"/>
              <a:t>ot-summer </a:t>
            </a:r>
            <a:r>
              <a:rPr lang="en-US" dirty="0"/>
              <a:t>Mediterranean </a:t>
            </a:r>
            <a:r>
              <a:rPr lang="en-US" dirty="0" smtClean="0"/>
              <a:t>climate:</a:t>
            </a:r>
          </a:p>
          <a:p>
            <a:pPr algn="just"/>
            <a:r>
              <a:rPr lang="en-US" dirty="0" smtClean="0"/>
              <a:t> -Winters: mild temperatures </a:t>
            </a:r>
            <a:r>
              <a:rPr lang="en-US" dirty="0"/>
              <a:t>with moderate rainfall </a:t>
            </a:r>
            <a:endParaRPr lang="en-US" dirty="0" smtClean="0"/>
          </a:p>
          <a:p>
            <a:pPr algn="just"/>
            <a:r>
              <a:rPr lang="en-US" dirty="0" smtClean="0"/>
              <a:t>-</a:t>
            </a:r>
            <a:r>
              <a:rPr lang="en-US" dirty="0"/>
              <a:t>S</a:t>
            </a:r>
            <a:r>
              <a:rPr lang="en-US" dirty="0" smtClean="0"/>
              <a:t>ummers:  hot </a:t>
            </a:r>
            <a:r>
              <a:rPr lang="en-US" dirty="0"/>
              <a:t>and </a:t>
            </a:r>
            <a:r>
              <a:rPr lang="en-US" dirty="0" smtClean="0"/>
              <a:t>dry</a:t>
            </a:r>
          </a:p>
          <a:p>
            <a:pPr algn="just"/>
            <a:r>
              <a:rPr lang="en-US" dirty="0"/>
              <a:t>-</a:t>
            </a:r>
            <a:r>
              <a:rPr lang="en-US" dirty="0" smtClean="0"/>
              <a:t>Temperatures </a:t>
            </a:r>
            <a:r>
              <a:rPr lang="en-US" dirty="0"/>
              <a:t>in July and August can exceed 40 °</a:t>
            </a:r>
            <a:r>
              <a:rPr lang="en-US" dirty="0" smtClean="0"/>
              <a:t>C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75556" y="1268760"/>
            <a:ext cx="3780420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dirty="0" err="1" smtClean="0"/>
              <a:t>Tunisia’s</a:t>
            </a:r>
            <a:r>
              <a:rPr lang="es-ES" sz="2000" dirty="0" smtClean="0"/>
              <a:t> </a:t>
            </a:r>
            <a:r>
              <a:rPr lang="es-ES" sz="2000" dirty="0" err="1" smtClean="0"/>
              <a:t>climate</a:t>
            </a:r>
            <a:r>
              <a:rPr lang="es-ES" sz="2000" dirty="0" smtClean="0"/>
              <a:t> similar to </a:t>
            </a:r>
            <a:r>
              <a:rPr lang="es-ES" sz="2000" dirty="0" err="1" smtClean="0"/>
              <a:t>Spain</a:t>
            </a:r>
            <a:endParaRPr lang="es-ES" sz="2000" dirty="0"/>
          </a:p>
        </p:txBody>
      </p:sp>
      <p:sp>
        <p:nvSpPr>
          <p:cNvPr id="14" name="13 CuadroTexto"/>
          <p:cNvSpPr txBox="1"/>
          <p:nvPr/>
        </p:nvSpPr>
        <p:spPr>
          <a:xfrm>
            <a:off x="679345" y="3918476"/>
            <a:ext cx="1549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es-ES" dirty="0" err="1"/>
              <a:t>Plants</a:t>
            </a:r>
            <a:endParaRPr lang="es-ES" dirty="0"/>
          </a:p>
        </p:txBody>
      </p:sp>
      <p:sp>
        <p:nvSpPr>
          <p:cNvPr id="15" name="14 CuadroTexto"/>
          <p:cNvSpPr txBox="1"/>
          <p:nvPr/>
        </p:nvSpPr>
        <p:spPr>
          <a:xfrm>
            <a:off x="539552" y="4933954"/>
            <a:ext cx="2156400" cy="3693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i="1" dirty="0" err="1"/>
              <a:t>Ibicella</a:t>
            </a:r>
            <a:r>
              <a:rPr lang="es-ES" i="1" dirty="0"/>
              <a:t> </a:t>
            </a:r>
            <a:r>
              <a:rPr lang="es-ES" i="1" dirty="0" err="1"/>
              <a:t>lutea</a:t>
            </a:r>
            <a:endParaRPr lang="es-ES" i="1" dirty="0"/>
          </a:p>
        </p:txBody>
      </p:sp>
      <p:sp>
        <p:nvSpPr>
          <p:cNvPr id="16" name="15 CuadroTexto"/>
          <p:cNvSpPr txBox="1"/>
          <p:nvPr/>
        </p:nvSpPr>
        <p:spPr>
          <a:xfrm>
            <a:off x="3203848" y="4933954"/>
            <a:ext cx="2520280" cy="3693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i="1" dirty="0" err="1"/>
              <a:t>Onopordum</a:t>
            </a:r>
            <a:r>
              <a:rPr lang="es-ES" i="1" dirty="0"/>
              <a:t> </a:t>
            </a:r>
            <a:r>
              <a:rPr lang="es-ES" i="1" dirty="0" err="1"/>
              <a:t>nervosum</a:t>
            </a:r>
            <a:endParaRPr lang="es-ES" i="1" dirty="0"/>
          </a:p>
        </p:txBody>
      </p:sp>
      <p:sp>
        <p:nvSpPr>
          <p:cNvPr id="17" name="16 CuadroTexto"/>
          <p:cNvSpPr txBox="1"/>
          <p:nvPr/>
        </p:nvSpPr>
        <p:spPr>
          <a:xfrm>
            <a:off x="539552" y="5507940"/>
            <a:ext cx="2156864" cy="3693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i="1" dirty="0" err="1"/>
              <a:t>Silybum</a:t>
            </a:r>
            <a:r>
              <a:rPr lang="es-ES" i="1" dirty="0"/>
              <a:t> </a:t>
            </a:r>
            <a:r>
              <a:rPr lang="es-ES" i="1" dirty="0" err="1"/>
              <a:t>marianum</a:t>
            </a:r>
            <a:endParaRPr lang="es-ES" i="1" dirty="0"/>
          </a:p>
        </p:txBody>
      </p:sp>
      <p:sp>
        <p:nvSpPr>
          <p:cNvPr id="18" name="17 CuadroTexto"/>
          <p:cNvSpPr txBox="1"/>
          <p:nvPr/>
        </p:nvSpPr>
        <p:spPr>
          <a:xfrm>
            <a:off x="6156176" y="4933954"/>
            <a:ext cx="2448000" cy="3693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i="1"/>
              <a:t>Peganum harmala</a:t>
            </a:r>
            <a:endParaRPr lang="es-ES" i="1" dirty="0"/>
          </a:p>
        </p:txBody>
      </p:sp>
      <p:sp>
        <p:nvSpPr>
          <p:cNvPr id="19" name="18 CuadroTexto"/>
          <p:cNvSpPr txBox="1"/>
          <p:nvPr/>
        </p:nvSpPr>
        <p:spPr>
          <a:xfrm>
            <a:off x="3203848" y="5507940"/>
            <a:ext cx="2520000" cy="3693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i="1" dirty="0" err="1"/>
              <a:t>Smyrnium</a:t>
            </a:r>
            <a:r>
              <a:rPr lang="es-ES" i="1" dirty="0"/>
              <a:t> </a:t>
            </a:r>
            <a:r>
              <a:rPr lang="es-ES" i="1" dirty="0" err="1"/>
              <a:t>olusatrum</a:t>
            </a:r>
            <a:endParaRPr lang="es-ES" i="1" dirty="0"/>
          </a:p>
        </p:txBody>
      </p:sp>
      <p:pic>
        <p:nvPicPr>
          <p:cNvPr id="20" name="19 Imagen"/>
          <p:cNvPicPr/>
          <p:nvPr/>
        </p:nvPicPr>
        <p:blipFill rotWithShape="1">
          <a:blip r:embed="rId2"/>
          <a:srcRect l="30454" t="14103" r="14404" b="9936"/>
          <a:stretch/>
        </p:blipFill>
        <p:spPr bwMode="auto">
          <a:xfrm>
            <a:off x="4499992" y="1052736"/>
            <a:ext cx="4373539" cy="32831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7 CuadroTexto"/>
          <p:cNvSpPr txBox="1"/>
          <p:nvPr/>
        </p:nvSpPr>
        <p:spPr>
          <a:xfrm>
            <a:off x="683568" y="32813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err="1" smtClean="0">
                <a:solidFill>
                  <a:schemeClr val="tx2"/>
                </a:solidFill>
              </a:rPr>
              <a:t>Tunisia</a:t>
            </a:r>
            <a:endParaRPr lang="es-ES" sz="2800" b="1" dirty="0">
              <a:solidFill>
                <a:schemeClr val="tx2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6156176" y="5507940"/>
            <a:ext cx="2448272" cy="3693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/>
          </a:lstStyle>
          <a:p>
            <a:r>
              <a:rPr lang="es-ES" i="1" dirty="0" err="1"/>
              <a:t>Solanum</a:t>
            </a:r>
            <a:r>
              <a:rPr lang="es-ES" i="1" dirty="0"/>
              <a:t> </a:t>
            </a:r>
            <a:r>
              <a:rPr lang="es-ES" i="1" dirty="0" err="1"/>
              <a:t>elaeagnifolium</a:t>
            </a:r>
            <a:endParaRPr lang="es-ES" i="1" dirty="0"/>
          </a:p>
        </p:txBody>
      </p:sp>
    </p:spTree>
    <p:extLst>
      <p:ext uri="{BB962C8B-B14F-4D97-AF65-F5344CB8AC3E}">
        <p14:creationId xmlns:p14="http://schemas.microsoft.com/office/powerpoint/2010/main" val="305494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7</a:t>
            </a:fld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1095125" y="888779"/>
            <a:ext cx="1676675" cy="3693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i="1" dirty="0" err="1"/>
              <a:t>Ibicella</a:t>
            </a:r>
            <a:r>
              <a:rPr lang="es-ES" i="1" dirty="0"/>
              <a:t> </a:t>
            </a:r>
            <a:r>
              <a:rPr lang="es-ES" i="1" dirty="0" err="1"/>
              <a:t>lutea</a:t>
            </a:r>
            <a:endParaRPr lang="es-ES" i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467544" y="1425550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err="1" smtClean="0"/>
              <a:t>Family</a:t>
            </a:r>
            <a:r>
              <a:rPr lang="es-ES" dirty="0" smtClean="0"/>
              <a:t>: </a:t>
            </a:r>
            <a:r>
              <a:rPr lang="es-ES" i="1" dirty="0" err="1" smtClean="0"/>
              <a:t>Martinyaceae</a:t>
            </a:r>
            <a:r>
              <a:rPr lang="es-ES" dirty="0" smtClean="0"/>
              <a:t> </a:t>
            </a:r>
            <a:endParaRPr lang="es-ES" dirty="0"/>
          </a:p>
          <a:p>
            <a:pPr algn="just"/>
            <a:r>
              <a:rPr lang="es-ES" dirty="0" err="1" smtClean="0"/>
              <a:t>Devil’s</a:t>
            </a:r>
            <a:r>
              <a:rPr lang="es-ES" dirty="0" smtClean="0"/>
              <a:t> </a:t>
            </a:r>
            <a:r>
              <a:rPr lang="es-ES" dirty="0" err="1" smtClean="0"/>
              <a:t>claw</a:t>
            </a:r>
            <a:endParaRPr lang="es-ES" dirty="0" smtClean="0"/>
          </a:p>
          <a:p>
            <a:pPr algn="just"/>
            <a:r>
              <a:rPr lang="es-ES" dirty="0" err="1" smtClean="0"/>
              <a:t>Native</a:t>
            </a:r>
            <a:r>
              <a:rPr lang="es-ES" dirty="0" smtClean="0"/>
              <a:t> </a:t>
            </a:r>
            <a:r>
              <a:rPr lang="es-ES" dirty="0"/>
              <a:t>to South </a:t>
            </a:r>
            <a:r>
              <a:rPr lang="es-ES" dirty="0" err="1"/>
              <a:t>America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827584" y="2765953"/>
            <a:ext cx="2358162" cy="3693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i="1" dirty="0" err="1"/>
              <a:t>Onopordum</a:t>
            </a:r>
            <a:r>
              <a:rPr lang="es-ES" i="1" dirty="0"/>
              <a:t> </a:t>
            </a:r>
            <a:r>
              <a:rPr lang="es-ES" i="1" dirty="0" err="1"/>
              <a:t>nervosum</a:t>
            </a:r>
            <a:endParaRPr lang="es-ES" i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428951" y="3340223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err="1" smtClean="0"/>
              <a:t>Family</a:t>
            </a:r>
            <a:r>
              <a:rPr lang="es-ES" dirty="0" smtClean="0"/>
              <a:t>: </a:t>
            </a:r>
            <a:r>
              <a:rPr lang="es-ES" i="1" dirty="0" err="1" smtClean="0"/>
              <a:t>Asteraceae</a:t>
            </a:r>
            <a:endParaRPr lang="es-ES" i="1" dirty="0" smtClean="0"/>
          </a:p>
          <a:p>
            <a:pPr algn="just"/>
            <a:r>
              <a:rPr lang="es-ES" dirty="0" smtClean="0"/>
              <a:t>Cotton </a:t>
            </a:r>
            <a:r>
              <a:rPr lang="es-ES" dirty="0" err="1"/>
              <a:t>thistle</a:t>
            </a:r>
            <a:r>
              <a:rPr lang="es-ES" dirty="0"/>
              <a:t> </a:t>
            </a:r>
            <a:endParaRPr lang="es-ES" dirty="0" smtClean="0"/>
          </a:p>
          <a:p>
            <a:pPr algn="just"/>
            <a:r>
              <a:rPr lang="es-ES" dirty="0" err="1" smtClean="0"/>
              <a:t>Native</a:t>
            </a:r>
            <a:r>
              <a:rPr lang="es-ES" dirty="0" smtClean="0"/>
              <a:t> to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Iberian</a:t>
            </a:r>
            <a:r>
              <a:rPr lang="es-ES" dirty="0" smtClean="0"/>
              <a:t> </a:t>
            </a:r>
            <a:r>
              <a:rPr lang="es-ES" dirty="0" err="1" smtClean="0"/>
              <a:t>Peninsula</a:t>
            </a:r>
            <a:endParaRPr lang="es-E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752987" y="4762338"/>
            <a:ext cx="2448272" cy="3693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i="1" dirty="0" err="1" smtClean="0"/>
              <a:t>Peganum</a:t>
            </a:r>
            <a:r>
              <a:rPr lang="es-ES" i="1" dirty="0" smtClean="0"/>
              <a:t> </a:t>
            </a:r>
            <a:r>
              <a:rPr lang="es-ES" i="1" dirty="0" err="1"/>
              <a:t>harmala</a:t>
            </a:r>
            <a:endParaRPr lang="es-ES" i="1" dirty="0"/>
          </a:p>
        </p:txBody>
      </p:sp>
      <p:sp>
        <p:nvSpPr>
          <p:cNvPr id="20" name="19 CuadroTexto"/>
          <p:cNvSpPr txBox="1"/>
          <p:nvPr/>
        </p:nvSpPr>
        <p:spPr>
          <a:xfrm>
            <a:off x="456246" y="5301207"/>
            <a:ext cx="2965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Family: </a:t>
            </a:r>
            <a:r>
              <a:rPr lang="en-US" i="1" dirty="0" err="1" smtClean="0"/>
              <a:t>Nitraceae</a:t>
            </a:r>
            <a:endParaRPr lang="en-US" i="1" dirty="0" smtClean="0"/>
          </a:p>
          <a:p>
            <a:pPr algn="just"/>
            <a:r>
              <a:rPr lang="en-US" dirty="0" err="1"/>
              <a:t>Sirian</a:t>
            </a:r>
            <a:r>
              <a:rPr lang="en-US" dirty="0"/>
              <a:t> rue </a:t>
            </a:r>
          </a:p>
          <a:p>
            <a:r>
              <a:rPr lang="en-US" dirty="0" smtClean="0"/>
              <a:t>Native to the </a:t>
            </a:r>
            <a:r>
              <a:rPr lang="en-US" dirty="0"/>
              <a:t>Mediterranean area and South East Asia</a:t>
            </a:r>
            <a:endParaRPr lang="es-ES" dirty="0"/>
          </a:p>
        </p:txBody>
      </p:sp>
      <p:pic>
        <p:nvPicPr>
          <p:cNvPr id="2" name="Imagen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101953" y="845944"/>
            <a:ext cx="2214000" cy="1659600"/>
          </a:xfrm>
          <a:prstGeom prst="rect">
            <a:avLst/>
          </a:prstGeom>
        </p:spPr>
      </p:pic>
      <p:pic>
        <p:nvPicPr>
          <p:cNvPr id="25" name="Imagen 24" descr="http://www.southeastweeds.org.au/system/files/f8/f10/o530/Ibicella_lutea_borrowed_01.jpg"/>
          <p:cNvPicPr preferRelativeResize="0"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422" y="821547"/>
            <a:ext cx="2214000" cy="16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7 CuadroTexto"/>
          <p:cNvSpPr txBox="1"/>
          <p:nvPr/>
        </p:nvSpPr>
        <p:spPr>
          <a:xfrm>
            <a:off x="683568" y="32813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err="1" smtClean="0">
                <a:solidFill>
                  <a:schemeClr val="tx2"/>
                </a:solidFill>
              </a:rPr>
              <a:t>Plants</a:t>
            </a:r>
            <a:endParaRPr lang="es-ES" sz="2800" b="1" dirty="0">
              <a:solidFill>
                <a:schemeClr val="tx2"/>
              </a:solidFill>
            </a:endParaRPr>
          </a:p>
        </p:txBody>
      </p:sp>
      <p:pic>
        <p:nvPicPr>
          <p:cNvPr id="3" name="Imagen 2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755422" y="2829639"/>
            <a:ext cx="2214000" cy="1659600"/>
          </a:xfrm>
          <a:prstGeom prst="rect">
            <a:avLst/>
          </a:prstGeom>
        </p:spPr>
      </p:pic>
      <p:pic>
        <p:nvPicPr>
          <p:cNvPr id="8" name="Imagen 7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268822" y="2844771"/>
            <a:ext cx="2214000" cy="1659600"/>
          </a:xfrm>
          <a:prstGeom prst="rect">
            <a:avLst/>
          </a:prstGeom>
        </p:spPr>
      </p:pic>
      <p:pic>
        <p:nvPicPr>
          <p:cNvPr id="11" name="Imagen 10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6295164" y="4762338"/>
            <a:ext cx="2214000" cy="16596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5422" y="4825799"/>
            <a:ext cx="2214000" cy="159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76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2FADFE-3B8F-471C-ABF0-DBC7717ECBBC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971600" y="888779"/>
            <a:ext cx="1944216" cy="3693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s-ES" i="1" dirty="0" err="1">
                <a:solidFill>
                  <a:prstClr val="black"/>
                </a:solidFill>
              </a:rPr>
              <a:t>Silybum</a:t>
            </a:r>
            <a:r>
              <a:rPr lang="es-ES" i="1" dirty="0">
                <a:solidFill>
                  <a:prstClr val="black"/>
                </a:solidFill>
              </a:rPr>
              <a:t> </a:t>
            </a:r>
            <a:r>
              <a:rPr lang="es-ES" i="1" dirty="0" err="1">
                <a:solidFill>
                  <a:prstClr val="black"/>
                </a:solidFill>
              </a:rPr>
              <a:t>marianum</a:t>
            </a:r>
            <a:endParaRPr lang="es-ES" i="1" dirty="0">
              <a:solidFill>
                <a:prstClr val="black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67544" y="1425550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kumimoji="0" lang="es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Family</a:t>
            </a: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  <a:r>
              <a:rPr lang="es-ES" dirty="0">
                <a:solidFill>
                  <a:prstClr val="black"/>
                </a:solidFill>
              </a:rPr>
              <a:t> </a:t>
            </a:r>
            <a:r>
              <a:rPr lang="es-ES" dirty="0" err="1">
                <a:solidFill>
                  <a:prstClr val="black"/>
                </a:solidFill>
              </a:rPr>
              <a:t>Asteraceae</a:t>
            </a:r>
            <a:endParaRPr lang="es-ES" dirty="0">
              <a:solidFill>
                <a:prstClr val="black"/>
              </a:solidFill>
            </a:endParaRPr>
          </a:p>
          <a:p>
            <a:pPr lvl="0" algn="just"/>
            <a:r>
              <a:rPr lang="es-ES" dirty="0" err="1" smtClean="0">
                <a:solidFill>
                  <a:prstClr val="black"/>
                </a:solidFill>
              </a:rPr>
              <a:t>Cardus</a:t>
            </a:r>
            <a:r>
              <a:rPr lang="es-ES" dirty="0" smtClean="0">
                <a:solidFill>
                  <a:prstClr val="black"/>
                </a:solidFill>
              </a:rPr>
              <a:t> </a:t>
            </a:r>
            <a:r>
              <a:rPr lang="es-ES" dirty="0" err="1" smtClean="0">
                <a:solidFill>
                  <a:prstClr val="black"/>
                </a:solidFill>
              </a:rPr>
              <a:t>marianus</a:t>
            </a:r>
            <a:endParaRPr lang="es-ES" dirty="0" smtClean="0">
              <a:solidFill>
                <a:prstClr val="black"/>
              </a:solidFill>
            </a:endParaRPr>
          </a:p>
          <a:p>
            <a:pPr lvl="0" algn="just"/>
            <a:r>
              <a:rPr lang="en-US" dirty="0" smtClean="0">
                <a:solidFill>
                  <a:prstClr val="black"/>
                </a:solidFill>
              </a:rPr>
              <a:t>Native </a:t>
            </a:r>
            <a:r>
              <a:rPr lang="en-US" dirty="0">
                <a:solidFill>
                  <a:prstClr val="black"/>
                </a:solidFill>
              </a:rPr>
              <a:t>of Southern Europe through to Asia</a:t>
            </a: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827584" y="2765953"/>
            <a:ext cx="2358162" cy="3693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s-ES" i="1" dirty="0" err="1">
                <a:solidFill>
                  <a:prstClr val="black"/>
                </a:solidFill>
              </a:rPr>
              <a:t>Smyrnium</a:t>
            </a:r>
            <a:r>
              <a:rPr lang="es-ES" i="1" dirty="0">
                <a:solidFill>
                  <a:prstClr val="black"/>
                </a:solidFill>
              </a:rPr>
              <a:t> </a:t>
            </a:r>
            <a:r>
              <a:rPr lang="es-ES" i="1" dirty="0" err="1">
                <a:solidFill>
                  <a:prstClr val="black"/>
                </a:solidFill>
              </a:rPr>
              <a:t>olusatrum</a:t>
            </a:r>
            <a:endParaRPr lang="es-ES" i="1" dirty="0">
              <a:solidFill>
                <a:prstClr val="black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28950" y="3340223"/>
            <a:ext cx="31349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kumimoji="0" lang="es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Family</a:t>
            </a:r>
            <a:r>
              <a:rPr lang="es-ES" dirty="0">
                <a:solidFill>
                  <a:prstClr val="black"/>
                </a:solidFill>
              </a:rPr>
              <a:t>: </a:t>
            </a:r>
            <a:r>
              <a:rPr lang="es-ES" i="1" dirty="0" err="1">
                <a:solidFill>
                  <a:prstClr val="black"/>
                </a:solidFill>
              </a:rPr>
              <a:t>Apiaceae</a:t>
            </a:r>
            <a:endParaRPr lang="es-ES" i="1" dirty="0">
              <a:solidFill>
                <a:prstClr val="black"/>
              </a:solidFill>
            </a:endParaRPr>
          </a:p>
          <a:p>
            <a:pPr lvl="0" algn="just"/>
            <a:r>
              <a:rPr lang="es-ES" dirty="0" err="1" smtClean="0">
                <a:solidFill>
                  <a:prstClr val="black"/>
                </a:solidFill>
              </a:rPr>
              <a:t>Alexanders</a:t>
            </a:r>
            <a:endParaRPr lang="es-ES" dirty="0" smtClean="0">
              <a:solidFill>
                <a:prstClr val="black"/>
              </a:solidFill>
            </a:endParaRPr>
          </a:p>
          <a:p>
            <a:pPr lvl="0" algn="just"/>
            <a:r>
              <a:rPr lang="en-US" dirty="0" smtClean="0">
                <a:solidFill>
                  <a:prstClr val="black"/>
                </a:solidFill>
              </a:rPr>
              <a:t>Native </a:t>
            </a:r>
            <a:r>
              <a:rPr lang="en-US" dirty="0">
                <a:solidFill>
                  <a:prstClr val="black"/>
                </a:solidFill>
              </a:rPr>
              <a:t>from the Mediterranean area</a:t>
            </a: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752987" y="4762338"/>
            <a:ext cx="2448272" cy="369332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i="1" dirty="0" err="1"/>
              <a:t>Solanum</a:t>
            </a:r>
            <a:r>
              <a:rPr lang="es-ES" i="1" dirty="0"/>
              <a:t> </a:t>
            </a:r>
            <a:r>
              <a:rPr lang="es-ES" i="1" dirty="0" err="1"/>
              <a:t>elaeagnifolium</a:t>
            </a:r>
            <a:endParaRPr lang="es-ES" i="1" dirty="0"/>
          </a:p>
        </p:txBody>
      </p:sp>
      <p:sp>
        <p:nvSpPr>
          <p:cNvPr id="20" name="19 CuadroTexto"/>
          <p:cNvSpPr txBox="1"/>
          <p:nvPr/>
        </p:nvSpPr>
        <p:spPr>
          <a:xfrm>
            <a:off x="456245" y="5301207"/>
            <a:ext cx="31076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Family: </a:t>
            </a:r>
            <a:r>
              <a:rPr lang="en-US" i="1" dirty="0" err="1"/>
              <a:t>Solanaceae</a:t>
            </a:r>
            <a:endParaRPr kumimoji="0" lang="en-US" sz="1800" b="0" i="1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0"/>
            <a:r>
              <a:rPr lang="en-US" dirty="0" err="1" smtClean="0">
                <a:solidFill>
                  <a:prstClr val="black"/>
                </a:solidFill>
              </a:rPr>
              <a:t>Silverleaf</a:t>
            </a:r>
            <a:r>
              <a:rPr lang="en-US" dirty="0" smtClean="0">
                <a:solidFill>
                  <a:prstClr val="black"/>
                </a:solidFill>
              </a:rPr>
              <a:t> nightshade</a:t>
            </a: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Native </a:t>
            </a:r>
            <a:r>
              <a:rPr lang="en-US" dirty="0">
                <a:solidFill>
                  <a:prstClr val="black"/>
                </a:solidFill>
              </a:rPr>
              <a:t>from South and Central America</a:t>
            </a:r>
          </a:p>
        </p:txBody>
      </p:sp>
      <p:sp>
        <p:nvSpPr>
          <p:cNvPr id="26" name="7 CuadroTexto"/>
          <p:cNvSpPr txBox="1"/>
          <p:nvPr/>
        </p:nvSpPr>
        <p:spPr>
          <a:xfrm>
            <a:off x="683568" y="32813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Plants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n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755422" y="845944"/>
            <a:ext cx="2214000" cy="1659600"/>
          </a:xfrm>
          <a:prstGeom prst="rect">
            <a:avLst/>
          </a:prstGeom>
        </p:spPr>
      </p:pic>
      <p:pic>
        <p:nvPicPr>
          <p:cNvPr id="6" name="Imagen 5"/>
          <p:cNvPicPr>
            <a:picLocks/>
          </p:cNvPicPr>
          <p:nvPr/>
        </p:nvPicPr>
        <p:blipFill rotWithShape="1">
          <a:blip r:embed="rId3"/>
          <a:srcRect r="6385"/>
          <a:stretch/>
        </p:blipFill>
        <p:spPr>
          <a:xfrm>
            <a:off x="6268822" y="845944"/>
            <a:ext cx="2214000" cy="1659600"/>
          </a:xfrm>
          <a:prstGeom prst="rect">
            <a:avLst/>
          </a:prstGeom>
        </p:spPr>
      </p:pic>
      <p:pic>
        <p:nvPicPr>
          <p:cNvPr id="7" name="Imagen 6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755422" y="2835871"/>
            <a:ext cx="2214000" cy="1659600"/>
          </a:xfrm>
          <a:prstGeom prst="rect">
            <a:avLst/>
          </a:prstGeom>
        </p:spPr>
      </p:pic>
      <p:pic>
        <p:nvPicPr>
          <p:cNvPr id="15" name="Imagen 14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295164" y="2846316"/>
            <a:ext cx="2214000" cy="1659600"/>
          </a:xfrm>
          <a:prstGeom prst="rect">
            <a:avLst/>
          </a:prstGeom>
        </p:spPr>
      </p:pic>
      <p:pic>
        <p:nvPicPr>
          <p:cNvPr id="16" name="Imagen 15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6295164" y="4803323"/>
            <a:ext cx="2214000" cy="1659600"/>
          </a:xfrm>
          <a:prstGeom prst="rect">
            <a:avLst/>
          </a:prstGeom>
        </p:spPr>
      </p:pic>
      <p:pic>
        <p:nvPicPr>
          <p:cNvPr id="18" name="Imagen 17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3755422" y="4798818"/>
            <a:ext cx="2214000" cy="16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3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9</a:t>
            </a:fld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971600" y="1340768"/>
            <a:ext cx="8640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Seeds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1258612" y="1862500"/>
            <a:ext cx="194421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 err="1"/>
              <a:t>Soxhlet</a:t>
            </a:r>
            <a:r>
              <a:rPr lang="en-US" sz="1700" dirty="0"/>
              <a:t> </a:t>
            </a:r>
            <a:r>
              <a:rPr lang="en-US" sz="1700" dirty="0" smtClean="0"/>
              <a:t>extraction</a:t>
            </a:r>
          </a:p>
          <a:p>
            <a:pPr algn="ctr"/>
            <a:r>
              <a:rPr lang="en-US" sz="1700" dirty="0"/>
              <a:t> </a:t>
            </a:r>
            <a:r>
              <a:rPr lang="en-US" sz="1700" dirty="0" smtClean="0"/>
              <a:t>Hexane, 24 h </a:t>
            </a:r>
            <a:endParaRPr lang="es-ES" sz="17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2781819" y="1340768"/>
            <a:ext cx="8640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ctr"/>
            <a:r>
              <a:rPr lang="es-ES" dirty="0" err="1"/>
              <a:t>Oil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4462934" y="1340768"/>
            <a:ext cx="144016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ctr"/>
            <a:r>
              <a:rPr lang="es-ES" dirty="0" err="1"/>
              <a:t>Degumming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418800" y="1862499"/>
            <a:ext cx="393829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/>
              <a:t>95 °</a:t>
            </a:r>
            <a:r>
              <a:rPr lang="en-US" sz="1700" dirty="0" smtClean="0"/>
              <a:t>C,  30 min</a:t>
            </a:r>
          </a:p>
          <a:p>
            <a:pPr algn="ctr"/>
            <a:r>
              <a:rPr lang="en-US" sz="1700" dirty="0" smtClean="0"/>
              <a:t>85 </a:t>
            </a:r>
            <a:r>
              <a:rPr lang="en-US" sz="1700" dirty="0" err="1"/>
              <a:t>wt</a:t>
            </a:r>
            <a:r>
              <a:rPr lang="en-US" sz="1700" dirty="0"/>
              <a:t> % </a:t>
            </a:r>
            <a:r>
              <a:rPr lang="en-US" sz="1700" dirty="0" err="1"/>
              <a:t>orthophosphoric</a:t>
            </a:r>
            <a:r>
              <a:rPr lang="en-US" sz="1700" dirty="0"/>
              <a:t> </a:t>
            </a:r>
            <a:r>
              <a:rPr lang="en-US" sz="1700" dirty="0" smtClean="0"/>
              <a:t>acid, 0.2 </a:t>
            </a:r>
            <a:r>
              <a:rPr lang="en-US" sz="1700" dirty="0" err="1"/>
              <a:t>vol</a:t>
            </a:r>
            <a:r>
              <a:rPr lang="en-US" sz="1700" dirty="0"/>
              <a:t> </a:t>
            </a:r>
            <a:r>
              <a:rPr lang="en-US" sz="1700" dirty="0" smtClean="0"/>
              <a:t>%</a:t>
            </a:r>
            <a:endParaRPr lang="es-ES" sz="17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804248" y="2852936"/>
            <a:ext cx="144016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ctr"/>
            <a:r>
              <a:rPr lang="es-ES" dirty="0" err="1"/>
              <a:t>Esterification</a:t>
            </a:r>
            <a:endParaRPr lang="es-E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5908393" y="3361817"/>
            <a:ext cx="3149403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 smtClean="0"/>
              <a:t>60 </a:t>
            </a:r>
            <a:r>
              <a:rPr lang="en-US" sz="1700" dirty="0"/>
              <a:t>°</a:t>
            </a:r>
            <a:r>
              <a:rPr lang="en-US" sz="1700" dirty="0" smtClean="0"/>
              <a:t>C, </a:t>
            </a:r>
            <a:r>
              <a:rPr lang="es-ES" sz="1700" dirty="0" smtClean="0"/>
              <a:t>4 h</a:t>
            </a:r>
            <a:endParaRPr lang="es-ES" sz="1700" dirty="0"/>
          </a:p>
          <a:p>
            <a:pPr algn="ctr"/>
            <a:r>
              <a:rPr lang="es-ES" sz="1700" dirty="0"/>
              <a:t>p</a:t>
            </a:r>
            <a:r>
              <a:rPr lang="es-ES" sz="1700" dirty="0" smtClean="0"/>
              <a:t>-</a:t>
            </a:r>
            <a:r>
              <a:rPr lang="es-ES" sz="1700" dirty="0" err="1" smtClean="0"/>
              <a:t>Toluensulfonic</a:t>
            </a:r>
            <a:r>
              <a:rPr lang="es-ES" sz="1700" dirty="0" smtClean="0"/>
              <a:t> </a:t>
            </a:r>
            <a:r>
              <a:rPr lang="es-ES" sz="1700" dirty="0" err="1" smtClean="0"/>
              <a:t>acid</a:t>
            </a:r>
            <a:r>
              <a:rPr lang="es-ES" sz="1700" dirty="0" smtClean="0"/>
              <a:t> </a:t>
            </a:r>
            <a:r>
              <a:rPr lang="en-US" sz="1700" dirty="0" smtClean="0"/>
              <a:t>0.5 </a:t>
            </a:r>
            <a:r>
              <a:rPr lang="en-US" sz="1700" dirty="0" err="1" smtClean="0"/>
              <a:t>wt</a:t>
            </a:r>
            <a:r>
              <a:rPr lang="en-US" sz="1700" dirty="0" smtClean="0"/>
              <a:t>  %  Methanol </a:t>
            </a:r>
            <a:r>
              <a:rPr lang="en-US" sz="1700" dirty="0"/>
              <a:t>(molar ratio </a:t>
            </a:r>
            <a:r>
              <a:rPr lang="en-US" sz="1700" dirty="0" smtClean="0"/>
              <a:t>6:1)</a:t>
            </a:r>
            <a:endParaRPr lang="es-ES" sz="1700" dirty="0"/>
          </a:p>
        </p:txBody>
      </p:sp>
      <p:cxnSp>
        <p:nvCxnSpPr>
          <p:cNvPr id="16" name="15 Conector recto de flecha"/>
          <p:cNvCxnSpPr>
            <a:stCxn id="8" idx="3"/>
            <a:endCxn id="10" idx="1"/>
          </p:cNvCxnSpPr>
          <p:nvPr/>
        </p:nvCxnSpPr>
        <p:spPr>
          <a:xfrm>
            <a:off x="1835696" y="1525434"/>
            <a:ext cx="94612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>
            <a:stCxn id="10" idx="3"/>
            <a:endCxn id="11" idx="1"/>
          </p:cNvCxnSpPr>
          <p:nvPr/>
        </p:nvCxnSpPr>
        <p:spPr>
          <a:xfrm>
            <a:off x="3645915" y="1525434"/>
            <a:ext cx="81701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>
            <a:stCxn id="11" idx="3"/>
          </p:cNvCxnSpPr>
          <p:nvPr/>
        </p:nvCxnSpPr>
        <p:spPr>
          <a:xfrm>
            <a:off x="5903094" y="1525434"/>
            <a:ext cx="158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>
            <a:off x="7483095" y="1525434"/>
            <a:ext cx="0" cy="13275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CuadroTexto"/>
          <p:cNvSpPr txBox="1"/>
          <p:nvPr/>
        </p:nvSpPr>
        <p:spPr>
          <a:xfrm>
            <a:off x="3439755" y="2852936"/>
            <a:ext cx="196358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ctr"/>
            <a:r>
              <a:rPr lang="es-ES" dirty="0" err="1" smtClean="0"/>
              <a:t>Transesterification</a:t>
            </a:r>
            <a:endParaRPr lang="es-ES" dirty="0"/>
          </a:p>
        </p:txBody>
      </p:sp>
      <p:sp>
        <p:nvSpPr>
          <p:cNvPr id="27" name="26 CuadroTexto"/>
          <p:cNvSpPr txBox="1"/>
          <p:nvPr/>
        </p:nvSpPr>
        <p:spPr>
          <a:xfrm>
            <a:off x="2846843" y="3361817"/>
            <a:ext cx="3149403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dirty="0" smtClean="0"/>
              <a:t>60 </a:t>
            </a:r>
            <a:r>
              <a:rPr lang="en-US" sz="1700" dirty="0"/>
              <a:t>°</a:t>
            </a:r>
            <a:r>
              <a:rPr lang="en-US" sz="1700" dirty="0" smtClean="0"/>
              <a:t>C, 3 </a:t>
            </a:r>
            <a:r>
              <a:rPr lang="en-US" sz="1700" dirty="0"/>
              <a:t>h</a:t>
            </a:r>
            <a:endParaRPr lang="es-ES" sz="1700" dirty="0"/>
          </a:p>
          <a:p>
            <a:pPr algn="ctr"/>
            <a:r>
              <a:rPr lang="es-ES" sz="1700" dirty="0" err="1" smtClean="0"/>
              <a:t>Sodium</a:t>
            </a:r>
            <a:r>
              <a:rPr lang="es-ES" sz="1700" dirty="0" smtClean="0"/>
              <a:t> </a:t>
            </a:r>
            <a:r>
              <a:rPr lang="es-ES" sz="1700" dirty="0" err="1" smtClean="0"/>
              <a:t>methoxide</a:t>
            </a:r>
            <a:r>
              <a:rPr lang="es-ES" sz="1700" dirty="0" smtClean="0"/>
              <a:t> </a:t>
            </a:r>
            <a:r>
              <a:rPr lang="en-US" sz="1700" dirty="0"/>
              <a:t>1</a:t>
            </a:r>
            <a:r>
              <a:rPr lang="en-US" sz="1700" dirty="0" smtClean="0"/>
              <a:t> </a:t>
            </a:r>
            <a:r>
              <a:rPr lang="en-US" sz="1700" dirty="0" err="1" smtClean="0"/>
              <a:t>wt</a:t>
            </a:r>
            <a:r>
              <a:rPr lang="en-US" sz="1700" dirty="0" smtClean="0"/>
              <a:t>  %  </a:t>
            </a:r>
          </a:p>
          <a:p>
            <a:pPr algn="ctr"/>
            <a:r>
              <a:rPr lang="en-US" sz="1700" dirty="0" smtClean="0"/>
              <a:t>Methanol </a:t>
            </a:r>
            <a:r>
              <a:rPr lang="en-US" sz="1700" dirty="0"/>
              <a:t>(molar ratio </a:t>
            </a:r>
            <a:r>
              <a:rPr lang="en-US" sz="1700" dirty="0" smtClean="0"/>
              <a:t>6:1)</a:t>
            </a:r>
            <a:endParaRPr lang="es-ES" sz="1700" dirty="0"/>
          </a:p>
        </p:txBody>
      </p:sp>
      <p:cxnSp>
        <p:nvCxnSpPr>
          <p:cNvPr id="30" name="29 Conector recto de flecha"/>
          <p:cNvCxnSpPr>
            <a:stCxn id="13" idx="1"/>
            <a:endCxn id="26" idx="3"/>
          </p:cNvCxnSpPr>
          <p:nvPr/>
        </p:nvCxnSpPr>
        <p:spPr>
          <a:xfrm flipH="1">
            <a:off x="5403335" y="3037602"/>
            <a:ext cx="140091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1225346" y="2852936"/>
            <a:ext cx="137817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ctr"/>
            <a:r>
              <a:rPr lang="es-ES" dirty="0" err="1" smtClean="0"/>
              <a:t>Purification</a:t>
            </a:r>
            <a:endParaRPr lang="es-ES" dirty="0"/>
          </a:p>
        </p:txBody>
      </p:sp>
      <p:cxnSp>
        <p:nvCxnSpPr>
          <p:cNvPr id="33" name="32 Conector recto de flecha"/>
          <p:cNvCxnSpPr>
            <a:stCxn id="26" idx="1"/>
            <a:endCxn id="31" idx="3"/>
          </p:cNvCxnSpPr>
          <p:nvPr/>
        </p:nvCxnSpPr>
        <p:spPr>
          <a:xfrm flipH="1">
            <a:off x="2603518" y="3037602"/>
            <a:ext cx="83623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33 CuadroTexto"/>
          <p:cNvSpPr txBox="1"/>
          <p:nvPr/>
        </p:nvSpPr>
        <p:spPr>
          <a:xfrm>
            <a:off x="1146610" y="4509120"/>
            <a:ext cx="137817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ctr"/>
            <a:r>
              <a:rPr lang="es-ES" dirty="0" err="1" smtClean="0"/>
              <a:t>Analysis</a:t>
            </a:r>
            <a:endParaRPr lang="es-ES" dirty="0"/>
          </a:p>
        </p:txBody>
      </p:sp>
      <p:cxnSp>
        <p:nvCxnSpPr>
          <p:cNvPr id="36" name="35 Conector recto de flecha"/>
          <p:cNvCxnSpPr>
            <a:stCxn id="31" idx="2"/>
          </p:cNvCxnSpPr>
          <p:nvPr/>
        </p:nvCxnSpPr>
        <p:spPr>
          <a:xfrm>
            <a:off x="1914432" y="3222268"/>
            <a:ext cx="0" cy="12868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 de flecha"/>
          <p:cNvCxnSpPr>
            <a:stCxn id="34" idx="3"/>
          </p:cNvCxnSpPr>
          <p:nvPr/>
        </p:nvCxnSpPr>
        <p:spPr>
          <a:xfrm>
            <a:off x="2524782" y="4693786"/>
            <a:ext cx="132713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 de flecha"/>
          <p:cNvCxnSpPr>
            <a:stCxn id="34" idx="3"/>
          </p:cNvCxnSpPr>
          <p:nvPr/>
        </p:nvCxnSpPr>
        <p:spPr>
          <a:xfrm>
            <a:off x="2524782" y="4693786"/>
            <a:ext cx="1327138" cy="10394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CuadroTexto"/>
          <p:cNvSpPr txBox="1"/>
          <p:nvPr/>
        </p:nvSpPr>
        <p:spPr>
          <a:xfrm>
            <a:off x="3951523" y="4509120"/>
            <a:ext cx="3505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Gas </a:t>
            </a:r>
            <a:r>
              <a:rPr lang="es-ES" dirty="0" err="1" smtClean="0"/>
              <a:t>Chromatography</a:t>
            </a:r>
            <a:r>
              <a:rPr lang="es-ES" dirty="0" smtClean="0"/>
              <a:t> (GC-FID)</a:t>
            </a:r>
            <a:endParaRPr lang="es-ES" dirty="0"/>
          </a:p>
        </p:txBody>
      </p:sp>
      <p:sp>
        <p:nvSpPr>
          <p:cNvPr id="46" name="45 CuadroTexto"/>
          <p:cNvSpPr txBox="1"/>
          <p:nvPr/>
        </p:nvSpPr>
        <p:spPr>
          <a:xfrm>
            <a:off x="3951523" y="5548590"/>
            <a:ext cx="3816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Differential</a:t>
            </a:r>
            <a:r>
              <a:rPr lang="es-ES" dirty="0" smtClean="0"/>
              <a:t> </a:t>
            </a:r>
            <a:r>
              <a:rPr lang="es-ES" dirty="0" err="1" smtClean="0"/>
              <a:t>Scanning</a:t>
            </a:r>
            <a:r>
              <a:rPr lang="es-ES" dirty="0" smtClean="0"/>
              <a:t> </a:t>
            </a:r>
            <a:r>
              <a:rPr lang="es-ES" dirty="0" err="1" smtClean="0"/>
              <a:t>Calorimetry</a:t>
            </a:r>
            <a:r>
              <a:rPr lang="es-ES" dirty="0" smtClean="0"/>
              <a:t> (DSC)</a:t>
            </a:r>
            <a:endParaRPr lang="es-ES" dirty="0"/>
          </a:p>
        </p:txBody>
      </p:sp>
      <p:sp>
        <p:nvSpPr>
          <p:cNvPr id="28" name="7 CuadroTexto"/>
          <p:cNvSpPr txBox="1"/>
          <p:nvPr/>
        </p:nvSpPr>
        <p:spPr>
          <a:xfrm>
            <a:off x="683568" y="32813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Experimental </a:t>
            </a:r>
            <a:r>
              <a:rPr kumimoji="0" lang="es-E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procedure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735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10</a:t>
            </a:fld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2070691" y="1030403"/>
            <a:ext cx="93610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GC-FID</a:t>
            </a:r>
            <a:endParaRPr lang="es-ES" sz="2000" dirty="0"/>
          </a:p>
        </p:txBody>
      </p:sp>
      <p:sp>
        <p:nvSpPr>
          <p:cNvPr id="9" name="8 CuadroTexto"/>
          <p:cNvSpPr txBox="1"/>
          <p:nvPr/>
        </p:nvSpPr>
        <p:spPr>
          <a:xfrm>
            <a:off x="6605515" y="1030403"/>
            <a:ext cx="866227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DSC</a:t>
            </a:r>
            <a:endParaRPr lang="es-ES" sz="2000" dirty="0"/>
          </a:p>
        </p:txBody>
      </p:sp>
      <p:sp>
        <p:nvSpPr>
          <p:cNvPr id="2" name="1 CuadroTexto"/>
          <p:cNvSpPr txBox="1"/>
          <p:nvPr/>
        </p:nvSpPr>
        <p:spPr>
          <a:xfrm>
            <a:off x="3178186" y="1556792"/>
            <a:ext cx="312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FAME</a:t>
            </a:r>
            <a:r>
              <a:rPr lang="es-ES" i="1" dirty="0" smtClean="0"/>
              <a:t> </a:t>
            </a:r>
            <a:r>
              <a:rPr lang="es-ES" i="1" dirty="0" err="1" smtClean="0"/>
              <a:t>Solanum</a:t>
            </a:r>
            <a:r>
              <a:rPr lang="es-ES" i="1" dirty="0" smtClean="0"/>
              <a:t> </a:t>
            </a:r>
            <a:r>
              <a:rPr lang="es-ES" i="1" dirty="0" err="1"/>
              <a:t>elaeagnifolium</a:t>
            </a:r>
            <a:endParaRPr lang="es-ES" i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4833501" y="5641503"/>
            <a:ext cx="37974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COT: </a:t>
            </a:r>
            <a:r>
              <a:rPr lang="es-ES" sz="1400" dirty="0" err="1" smtClean="0"/>
              <a:t>Crystallization</a:t>
            </a:r>
            <a:r>
              <a:rPr lang="es-ES" sz="1400" dirty="0" smtClean="0"/>
              <a:t> </a:t>
            </a:r>
            <a:r>
              <a:rPr lang="es-ES" sz="1400" dirty="0" err="1" smtClean="0"/>
              <a:t>Onset</a:t>
            </a:r>
            <a:r>
              <a:rPr lang="es-ES" sz="1400" dirty="0" smtClean="0"/>
              <a:t> </a:t>
            </a:r>
            <a:r>
              <a:rPr lang="es-ES" sz="1400" dirty="0" err="1" smtClean="0"/>
              <a:t>Temperature</a:t>
            </a:r>
            <a:endParaRPr lang="es-ES" sz="1400" dirty="0"/>
          </a:p>
        </p:txBody>
      </p:sp>
      <p:sp>
        <p:nvSpPr>
          <p:cNvPr id="14" name="7 CuadroTexto"/>
          <p:cNvSpPr txBox="1"/>
          <p:nvPr/>
        </p:nvSpPr>
        <p:spPr>
          <a:xfrm>
            <a:off x="683568" y="32813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Analytical</a:t>
            </a: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methods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7" y="2333194"/>
            <a:ext cx="4535898" cy="325604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995487"/>
            <a:ext cx="4095750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9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11</a:t>
            </a:fld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1 CuadroTexto"/>
              <p:cNvSpPr txBox="1"/>
              <p:nvPr/>
            </p:nvSpPr>
            <p:spPr>
              <a:xfrm>
                <a:off x="1979712" y="1441770"/>
                <a:ext cx="5799513" cy="404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𝐶𝑁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=−23.523+</m:t>
                      </m:r>
                      <m:d>
                        <m:d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2.366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+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6.299</m:t>
                          </m:r>
                          <m:sSup>
                            <m:sSup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s-ES" b="0" i="1" smtClean="0">
                                  <a:latin typeface="Cambria Math"/>
                                </a:rPr>
                                <m:t>−0.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411</m:t>
                              </m:r>
                              <m:r>
                                <a:rPr lang="es-ES" b="0" i="1" smtClean="0">
                                  <a:latin typeface="Cambria Math"/>
                                </a:rPr>
                                <m:t>𝑑𝑏</m:t>
                              </m:r>
                            </m:sup>
                          </m:sSup>
                        </m:e>
                      </m:d>
                      <m:r>
                        <a:rPr lang="es-ES" b="0" i="1" smtClean="0">
                          <a:latin typeface="Cambria Math"/>
                        </a:rPr>
                        <m:t>𝑛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s-ES" b="0" i="1" smtClean="0">
                              <a:latin typeface="Cambria Math"/>
                            </a:rPr>
                            <m:t>−0.018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" name="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1441770"/>
                <a:ext cx="5799513" cy="4049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CuadroTexto"/>
              <p:cNvSpPr txBox="1"/>
              <p:nvPr/>
            </p:nvSpPr>
            <p:spPr>
              <a:xfrm>
                <a:off x="3542719" y="1844824"/>
                <a:ext cx="2038122" cy="7630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𝐶𝑁</m:t>
                      </m:r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𝐶𝑁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" name="2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2719" y="1844824"/>
                <a:ext cx="2038122" cy="7630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8 CuadroTexto"/>
          <p:cNvSpPr txBox="1"/>
          <p:nvPr/>
        </p:nvSpPr>
        <p:spPr>
          <a:xfrm>
            <a:off x="826246" y="108173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Cetane</a:t>
            </a:r>
            <a:r>
              <a:rPr lang="es-ES" b="1" dirty="0" smtClean="0"/>
              <a:t> </a:t>
            </a:r>
            <a:r>
              <a:rPr lang="es-ES" b="1" dirty="0" err="1" smtClean="0"/>
              <a:t>Number</a:t>
            </a:r>
            <a:endParaRPr lang="es-E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11 CuadroTexto"/>
              <p:cNvSpPr txBox="1"/>
              <p:nvPr/>
            </p:nvSpPr>
            <p:spPr>
              <a:xfrm>
                <a:off x="2066009" y="2765000"/>
                <a:ext cx="5942011" cy="6245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  <a:ea typeface="Cambria Math"/>
                        </a:rPr>
                        <m:t>=851.471+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250.718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𝑑𝑏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+280.899−92.182(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−1)</m:t>
                          </m:r>
                        </m:num>
                        <m:den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1.214+</m:t>
                          </m:r>
                          <m:r>
                            <a:rPr lang="es-ES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2" name="1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6009" y="2765000"/>
                <a:ext cx="5942011" cy="6245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12 CuadroTexto"/>
          <p:cNvSpPr txBox="1"/>
          <p:nvPr/>
        </p:nvSpPr>
        <p:spPr>
          <a:xfrm>
            <a:off x="826246" y="244988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Density</a:t>
            </a:r>
            <a:endParaRPr lang="es-ES" b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826246" y="5562634"/>
            <a:ext cx="756217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 err="1"/>
              <a:t>Lapuerta</a:t>
            </a:r>
            <a:r>
              <a:rPr lang="en-US" sz="1100" dirty="0"/>
              <a:t>, M., Rodríguez-</a:t>
            </a:r>
            <a:r>
              <a:rPr lang="en-US" sz="1100" dirty="0" err="1"/>
              <a:t>Fernández</a:t>
            </a:r>
            <a:r>
              <a:rPr lang="en-US" sz="1100" dirty="0"/>
              <a:t>, J., &amp; </a:t>
            </a:r>
            <a:r>
              <a:rPr lang="en-US" sz="1100" dirty="0" err="1"/>
              <a:t>Armas</a:t>
            </a:r>
            <a:r>
              <a:rPr lang="en-US" sz="1100" dirty="0"/>
              <a:t>, O. (2010). Correlation for the estimation of the density of fatty acid esters fuels and its implications. A proposed biodiesel </a:t>
            </a:r>
            <a:r>
              <a:rPr lang="en-US" sz="1100" dirty="0" err="1"/>
              <a:t>cetane</a:t>
            </a:r>
            <a:r>
              <a:rPr lang="en-US" sz="1100" dirty="0"/>
              <a:t> index. Chemistry and physics of lipids, 163(7), 720-727</a:t>
            </a:r>
            <a:r>
              <a:rPr lang="en-US" sz="1100" dirty="0" smtClean="0"/>
              <a:t>.</a:t>
            </a:r>
          </a:p>
          <a:p>
            <a:endParaRPr lang="en-US" sz="1100" dirty="0"/>
          </a:p>
          <a:p>
            <a:r>
              <a:rPr lang="es-ES" sz="1100" dirty="0"/>
              <a:t>Ramírez-Verduzco, L. F., Rodríguez-Rodríguez, J. E., &amp; del Rayo Jaramillo-Jacob, A. (2012). </a:t>
            </a:r>
            <a:r>
              <a:rPr lang="es-ES" sz="1100" dirty="0" err="1"/>
              <a:t>Predicting</a:t>
            </a:r>
            <a:r>
              <a:rPr lang="es-ES" sz="1100" dirty="0"/>
              <a:t> </a:t>
            </a:r>
            <a:r>
              <a:rPr lang="es-ES" sz="1100" dirty="0" err="1"/>
              <a:t>cetane</a:t>
            </a:r>
            <a:r>
              <a:rPr lang="es-ES" sz="1100" dirty="0"/>
              <a:t> </a:t>
            </a:r>
            <a:r>
              <a:rPr lang="es-ES" sz="1100" dirty="0" err="1"/>
              <a:t>number</a:t>
            </a:r>
            <a:r>
              <a:rPr lang="es-ES" sz="1100" dirty="0"/>
              <a:t>, </a:t>
            </a:r>
            <a:r>
              <a:rPr lang="es-ES" sz="1100" dirty="0" err="1"/>
              <a:t>kinematic</a:t>
            </a:r>
            <a:r>
              <a:rPr lang="es-ES" sz="1100" dirty="0"/>
              <a:t> </a:t>
            </a:r>
            <a:r>
              <a:rPr lang="es-ES" sz="1100" dirty="0" err="1"/>
              <a:t>viscosity</a:t>
            </a:r>
            <a:r>
              <a:rPr lang="es-ES" sz="1100" dirty="0"/>
              <a:t>, </a:t>
            </a:r>
            <a:r>
              <a:rPr lang="es-ES" sz="1100" dirty="0" err="1"/>
              <a:t>density</a:t>
            </a:r>
            <a:r>
              <a:rPr lang="es-ES" sz="1100" dirty="0"/>
              <a:t> and </a:t>
            </a:r>
            <a:r>
              <a:rPr lang="es-ES" sz="1100" dirty="0" err="1"/>
              <a:t>higher</a:t>
            </a:r>
            <a:r>
              <a:rPr lang="es-ES" sz="1100" dirty="0"/>
              <a:t> </a:t>
            </a:r>
            <a:r>
              <a:rPr lang="es-ES" sz="1100" dirty="0" err="1"/>
              <a:t>heating</a:t>
            </a:r>
            <a:r>
              <a:rPr lang="es-ES" sz="1100" dirty="0"/>
              <a:t> </a:t>
            </a:r>
            <a:r>
              <a:rPr lang="es-ES" sz="1100" dirty="0" err="1"/>
              <a:t>value</a:t>
            </a:r>
            <a:r>
              <a:rPr lang="es-ES" sz="1100" dirty="0"/>
              <a:t> of biodiesel </a:t>
            </a:r>
            <a:r>
              <a:rPr lang="es-ES" sz="1100" dirty="0" err="1"/>
              <a:t>from</a:t>
            </a:r>
            <a:r>
              <a:rPr lang="es-ES" sz="1100" dirty="0"/>
              <a:t> </a:t>
            </a:r>
            <a:r>
              <a:rPr lang="es-ES" sz="1100" dirty="0" err="1"/>
              <a:t>its</a:t>
            </a:r>
            <a:r>
              <a:rPr lang="es-ES" sz="1100" dirty="0"/>
              <a:t> </a:t>
            </a:r>
            <a:r>
              <a:rPr lang="es-ES" sz="1100" dirty="0" err="1"/>
              <a:t>fatty</a:t>
            </a:r>
            <a:r>
              <a:rPr lang="es-ES" sz="1100" dirty="0"/>
              <a:t> </a:t>
            </a:r>
            <a:r>
              <a:rPr lang="es-ES" sz="1100" dirty="0" err="1"/>
              <a:t>acid</a:t>
            </a:r>
            <a:r>
              <a:rPr lang="es-ES" sz="1100" dirty="0"/>
              <a:t> </a:t>
            </a:r>
            <a:r>
              <a:rPr lang="es-ES" sz="1100" dirty="0" err="1"/>
              <a:t>methyl</a:t>
            </a:r>
            <a:r>
              <a:rPr lang="es-ES" sz="1100" dirty="0"/>
              <a:t> </a:t>
            </a:r>
            <a:r>
              <a:rPr lang="es-ES" sz="1100" dirty="0" err="1"/>
              <a:t>ester</a:t>
            </a:r>
            <a:r>
              <a:rPr lang="es-ES" sz="1100" dirty="0"/>
              <a:t> </a:t>
            </a:r>
            <a:r>
              <a:rPr lang="es-ES" sz="1100" dirty="0" err="1"/>
              <a:t>composition</a:t>
            </a:r>
            <a:r>
              <a:rPr lang="es-ES" sz="1100" dirty="0"/>
              <a:t>. Fuel, 91(1), 102-111.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18 CuadroTexto"/>
              <p:cNvSpPr txBox="1"/>
              <p:nvPr/>
            </p:nvSpPr>
            <p:spPr>
              <a:xfrm>
                <a:off x="3463499" y="4775951"/>
                <a:ext cx="2173351" cy="7630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s-ES" b="0" i="0" smtClean="0"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</m:d>
                        </m:e>
                      </m:func>
                      <m:r>
                        <a:rPr lang="es-E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s-ES" b="0" i="0" smtClean="0">
                              <a:latin typeface="Cambria Math"/>
                            </a:rPr>
                            <m:t>ln</m:t>
                          </m:r>
                          <m:r>
                            <a:rPr lang="es-ES" b="0" i="1" smtClean="0">
                              <a:latin typeface="Cambria Math"/>
                            </a:rPr>
                            <m:t>⁡(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s-ES" dirty="0"/>
              </a:p>
            </p:txBody>
          </p:sp>
        </mc:Choice>
        <mc:Fallback>
          <p:sp>
            <p:nvSpPr>
              <p:cNvPr id="19" name="18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3499" y="4775951"/>
                <a:ext cx="2173351" cy="7630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19 CuadroTexto"/>
          <p:cNvSpPr txBox="1"/>
          <p:nvPr/>
        </p:nvSpPr>
        <p:spPr>
          <a:xfrm>
            <a:off x="827584" y="386104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Kinematic</a:t>
            </a:r>
            <a:r>
              <a:rPr lang="es-ES" b="1" dirty="0" smtClean="0"/>
              <a:t> </a:t>
            </a:r>
            <a:r>
              <a:rPr lang="es-ES" b="1" dirty="0" err="1"/>
              <a:t>v</a:t>
            </a:r>
            <a:r>
              <a:rPr lang="es-ES" b="1" dirty="0" err="1" smtClean="0"/>
              <a:t>iscosity</a:t>
            </a:r>
            <a:endParaRPr lang="es-ES" b="1" dirty="0"/>
          </a:p>
        </p:txBody>
      </p:sp>
      <p:sp>
        <p:nvSpPr>
          <p:cNvPr id="21" name="7 CuadroTexto"/>
          <p:cNvSpPr txBox="1"/>
          <p:nvPr/>
        </p:nvSpPr>
        <p:spPr>
          <a:xfrm>
            <a:off x="683568" y="32813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Prediction</a:t>
            </a: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of </a:t>
            </a:r>
            <a:r>
              <a:rPr kumimoji="0" lang="es-E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properties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uadroTexto 4"/>
              <p:cNvSpPr txBox="1"/>
              <p:nvPr/>
            </p:nvSpPr>
            <p:spPr>
              <a:xfrm>
                <a:off x="2230668" y="4411695"/>
                <a:ext cx="49946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s-ES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es-ES_tradnl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=−12.503+2.496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unc>
                        <m:func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s-E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−0.178×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𝑑𝑏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0668" y="4411695"/>
                <a:ext cx="4994637" cy="276999"/>
              </a:xfrm>
              <a:prstGeom prst="rect">
                <a:avLst/>
              </a:prstGeom>
              <a:blipFill>
                <a:blip r:embed="rId6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/>
              <p:cNvSpPr txBox="1"/>
              <p:nvPr/>
            </p:nvSpPr>
            <p:spPr>
              <a:xfrm>
                <a:off x="4047505" y="3356992"/>
                <a:ext cx="1028551" cy="670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E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E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6" name="Cuadro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7505" y="3356992"/>
                <a:ext cx="1028551" cy="67076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142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2FADFE-3B8F-471C-ABF0-DBC7717ECBBC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826246" y="1101610"/>
            <a:ext cx="2161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b="1">
                <a:solidFill>
                  <a:prstClr val="black"/>
                </a:solidFill>
              </a:rPr>
              <a:t>Lower heating value 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826246" y="2348880"/>
            <a:ext cx="2161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Higher</a:t>
            </a:r>
            <a:r>
              <a:rPr kumimoji="0" lang="es-E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heating</a:t>
            </a:r>
            <a:r>
              <a:rPr kumimoji="0" lang="es-ES" sz="18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" sz="18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value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826246" y="3635732"/>
            <a:ext cx="2017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Smoke</a:t>
            </a:r>
            <a:r>
              <a:rPr kumimoji="0" lang="es-E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Point (OESI)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7 CuadroTexto"/>
          <p:cNvSpPr txBox="1"/>
          <p:nvPr/>
        </p:nvSpPr>
        <p:spPr>
          <a:xfrm>
            <a:off x="683568" y="32813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Prediction</a:t>
            </a: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of </a:t>
            </a:r>
            <a:r>
              <a:rPr kumimoji="0" lang="es-E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properties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/>
              <p:cNvSpPr txBox="1"/>
              <p:nvPr/>
            </p:nvSpPr>
            <p:spPr>
              <a:xfrm>
                <a:off x="2411760" y="2962463"/>
                <a:ext cx="6039859" cy="5385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𝐻𝐻𝑉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𝐻𝑓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𝐻𝑓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𝑂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</m:d>
                            </m:sub>
                          </m:sSub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/2×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𝐻𝑓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s-E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𝑂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(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sub>
                          </m:sSub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den>
                      </m:f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𝑣𝑎𝑝</m:t>
                          </m:r>
                        </m:sub>
                      </m:sSub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2962463"/>
                <a:ext cx="6039859" cy="53854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/>
              <p:cNvSpPr txBox="1"/>
              <p:nvPr/>
            </p:nvSpPr>
            <p:spPr>
              <a:xfrm>
                <a:off x="2483768" y="1700808"/>
                <a:ext cx="5332998" cy="5275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𝐿𝐻𝑉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𝐻𝐻𝑉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−213.65×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𝑤𝑡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.%)−0.77×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𝑤𝑡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.%)</m:t>
                          </m:r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1" name="Cuadro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1700808"/>
                <a:ext cx="5332998" cy="52758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/>
              <p:cNvSpPr txBox="1"/>
              <p:nvPr/>
            </p:nvSpPr>
            <p:spPr>
              <a:xfrm>
                <a:off x="3237757" y="4055987"/>
                <a:ext cx="2820452" cy="6554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𝑂𝐸𝑆𝐼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s-E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num>
                                <m:den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lang="es-E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num>
                            <m:den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𝑆𝑃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5" name="Cuadro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7757" y="4055987"/>
                <a:ext cx="2820452" cy="6554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uadroTexto 15"/>
          <p:cNvSpPr txBox="1"/>
          <p:nvPr/>
        </p:nvSpPr>
        <p:spPr>
          <a:xfrm>
            <a:off x="826246" y="5085184"/>
            <a:ext cx="78605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 err="1"/>
              <a:t>Lapuerta</a:t>
            </a:r>
            <a:r>
              <a:rPr lang="en-US" sz="1200" dirty="0"/>
              <a:t>, M., Rodríguez-</a:t>
            </a:r>
            <a:r>
              <a:rPr lang="en-US" sz="1200" dirty="0" err="1"/>
              <a:t>Fernández</a:t>
            </a:r>
            <a:r>
              <a:rPr lang="en-US" sz="1200" dirty="0"/>
              <a:t>, J., &amp; </a:t>
            </a:r>
            <a:r>
              <a:rPr lang="en-US" sz="1200" dirty="0" err="1"/>
              <a:t>Armas</a:t>
            </a:r>
            <a:r>
              <a:rPr lang="en-US" sz="1200" dirty="0"/>
              <a:t>, O. (2010). Correlation for the estimation of the density of fatty acid esters fuels and its implications. A proposed biodiesel </a:t>
            </a:r>
            <a:r>
              <a:rPr lang="en-US" sz="1200" dirty="0" err="1"/>
              <a:t>cetane</a:t>
            </a:r>
            <a:r>
              <a:rPr lang="en-US" sz="1200" dirty="0"/>
              <a:t> index. Chemistry and physics of lipids, 163(7), 720-727</a:t>
            </a:r>
            <a:r>
              <a:rPr lang="en-US" sz="1200" dirty="0" smtClean="0"/>
              <a:t>.</a:t>
            </a:r>
          </a:p>
          <a:p>
            <a:pPr algn="just"/>
            <a:endParaRPr lang="en-US" sz="1200" dirty="0"/>
          </a:p>
          <a:p>
            <a:pPr algn="just"/>
            <a:r>
              <a:rPr lang="en-US" sz="1200" dirty="0"/>
              <a:t>Llamas, A., </a:t>
            </a:r>
            <a:r>
              <a:rPr lang="en-US" sz="1200" dirty="0" err="1"/>
              <a:t>Lapuerta</a:t>
            </a:r>
            <a:r>
              <a:rPr lang="en-US" sz="1200" dirty="0"/>
              <a:t>, M., Al-Lal, A. M., &amp; </a:t>
            </a:r>
            <a:r>
              <a:rPr lang="en-US" sz="1200" dirty="0" err="1"/>
              <a:t>Canoira</a:t>
            </a:r>
            <a:r>
              <a:rPr lang="en-US" sz="1200" dirty="0"/>
              <a:t>, L. (2013). Oxygen Extended </a:t>
            </a:r>
            <a:r>
              <a:rPr lang="en-US" sz="1200" dirty="0" err="1"/>
              <a:t>Sooting</a:t>
            </a:r>
            <a:r>
              <a:rPr lang="en-US" sz="1200" dirty="0"/>
              <a:t> Index of FAME blends with aviation kerosene. Energy &amp; Fuels, 27(11), 6815-6822.</a:t>
            </a:r>
            <a:endParaRPr lang="en-US" sz="1200" dirty="0" smtClean="0"/>
          </a:p>
          <a:p>
            <a:pPr algn="just"/>
            <a:endParaRPr lang="en-US" sz="1200" dirty="0"/>
          </a:p>
          <a:p>
            <a:pPr algn="just"/>
            <a:r>
              <a:rPr lang="en-US" sz="1200" dirty="0" smtClean="0"/>
              <a:t>Barrientos</a:t>
            </a:r>
            <a:r>
              <a:rPr lang="en-US" sz="1200" dirty="0"/>
              <a:t>, E. J., </a:t>
            </a:r>
            <a:r>
              <a:rPr lang="en-US" sz="1200" dirty="0" err="1"/>
              <a:t>Lapuerta</a:t>
            </a:r>
            <a:r>
              <a:rPr lang="en-US" sz="1200" dirty="0"/>
              <a:t>, M., &amp; </a:t>
            </a:r>
            <a:r>
              <a:rPr lang="en-US" sz="1200" dirty="0" err="1"/>
              <a:t>Boehman</a:t>
            </a:r>
            <a:r>
              <a:rPr lang="en-US" sz="1200" dirty="0"/>
              <a:t>, A. L. (2013). Group additivity in soot formation for the example of C-5 oxygenated hydrocarbon fuels. Combustion and Flame, 160(8), 1484-1498</a:t>
            </a:r>
            <a:r>
              <a:rPr lang="en-US" sz="1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540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13</a:t>
            </a:fld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826246" y="908720"/>
            <a:ext cx="3673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Oxidation</a:t>
            </a:r>
            <a:r>
              <a:rPr lang="es-ES" b="1" dirty="0" smtClean="0"/>
              <a:t> </a:t>
            </a:r>
            <a:r>
              <a:rPr lang="es-ES" b="1" dirty="0" err="1" smtClean="0"/>
              <a:t>stability</a:t>
            </a:r>
            <a:r>
              <a:rPr lang="es-ES" b="1" dirty="0" smtClean="0"/>
              <a:t> (</a:t>
            </a:r>
            <a:r>
              <a:rPr lang="es-ES" b="1" dirty="0" err="1" smtClean="0"/>
              <a:t>Induction</a:t>
            </a:r>
            <a:r>
              <a:rPr lang="es-ES" b="1" dirty="0" smtClean="0"/>
              <a:t> Time)</a:t>
            </a:r>
            <a:endParaRPr lang="es-E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1 CuadroTexto"/>
              <p:cNvSpPr txBox="1"/>
              <p:nvPr/>
            </p:nvSpPr>
            <p:spPr>
              <a:xfrm>
                <a:off x="2228116" y="1412776"/>
                <a:ext cx="38164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b="0" i="1" smtClean="0">
                        <a:latin typeface="Cambria Math"/>
                      </a:rPr>
                      <m:t>𝐼𝑇</m:t>
                    </m:r>
                    <m:r>
                      <a:rPr lang="es-ES" b="0" i="1" smtClean="0">
                        <a:latin typeface="Cambria Math"/>
                      </a:rPr>
                      <m:t>=0.214×</m:t>
                    </m:r>
                    <m:sSub>
                      <m:sSubPr>
                        <m:ctrlP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𝐹𝐴𝑀𝐸</m:t>
                        </m:r>
                      </m:sub>
                    </m:sSub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+0.671</m:t>
                    </m:r>
                  </m:oMath>
                </a14:m>
                <a:r>
                  <a:rPr lang="es-ES" dirty="0" smtClean="0"/>
                  <a:t>     </a:t>
                </a:r>
                <a:endParaRPr lang="es-ES" dirty="0"/>
              </a:p>
            </p:txBody>
          </p:sp>
        </mc:Choice>
        <mc:Fallback xmlns="">
          <p:sp>
            <p:nvSpPr>
              <p:cNvPr id="2" name="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8116" y="1412776"/>
                <a:ext cx="381642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10 CuadroTexto"/>
          <p:cNvSpPr txBox="1"/>
          <p:nvPr/>
        </p:nvSpPr>
        <p:spPr>
          <a:xfrm>
            <a:off x="827584" y="2132856"/>
            <a:ext cx="3673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Cold</a:t>
            </a:r>
            <a:r>
              <a:rPr lang="es-ES" b="1" dirty="0"/>
              <a:t> </a:t>
            </a:r>
            <a:r>
              <a:rPr lang="es-ES" b="1" dirty="0" err="1" smtClean="0"/>
              <a:t>flow</a:t>
            </a:r>
            <a:r>
              <a:rPr lang="es-ES" b="1" dirty="0" smtClean="0"/>
              <a:t> performance </a:t>
            </a:r>
            <a:endParaRPr lang="es-ES" b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187624" y="2492896"/>
            <a:ext cx="1837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-Cloud Point</a:t>
            </a:r>
            <a:endParaRPr lang="es-ES" dirty="0"/>
          </a:p>
        </p:txBody>
      </p:sp>
      <p:sp>
        <p:nvSpPr>
          <p:cNvPr id="15" name="14 CuadroTexto"/>
          <p:cNvSpPr txBox="1"/>
          <p:nvPr/>
        </p:nvSpPr>
        <p:spPr>
          <a:xfrm>
            <a:off x="1187624" y="3573016"/>
            <a:ext cx="1837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</a:t>
            </a:r>
            <a:r>
              <a:rPr lang="es-ES" dirty="0" err="1" smtClean="0"/>
              <a:t>Pour</a:t>
            </a:r>
            <a:r>
              <a:rPr lang="es-ES" dirty="0" smtClean="0"/>
              <a:t> Point</a:t>
            </a:r>
            <a:endParaRPr lang="es-E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1187624" y="4715852"/>
            <a:ext cx="2729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</a:t>
            </a:r>
            <a:r>
              <a:rPr lang="es-ES" dirty="0" err="1" smtClean="0"/>
              <a:t>Cold</a:t>
            </a:r>
            <a:r>
              <a:rPr lang="es-ES" dirty="0" smtClean="0"/>
              <a:t> </a:t>
            </a:r>
            <a:r>
              <a:rPr lang="es-ES" dirty="0" err="1" smtClean="0"/>
              <a:t>Filter</a:t>
            </a:r>
            <a:r>
              <a:rPr lang="es-ES" dirty="0" smtClean="0"/>
              <a:t> </a:t>
            </a:r>
            <a:r>
              <a:rPr lang="es-ES" dirty="0" err="1" smtClean="0"/>
              <a:t>Plugging</a:t>
            </a:r>
            <a:r>
              <a:rPr lang="es-ES" dirty="0" smtClean="0"/>
              <a:t> Point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16 CuadroTexto"/>
              <p:cNvSpPr txBox="1"/>
              <p:nvPr/>
            </p:nvSpPr>
            <p:spPr>
              <a:xfrm>
                <a:off x="1403648" y="3212976"/>
                <a:ext cx="31833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𝐶𝑃</m:t>
                      </m:r>
                      <m:r>
                        <a:rPr lang="es-ES" b="0" i="1" smtClean="0">
                          <a:latin typeface="Cambria Math"/>
                        </a:rPr>
                        <m:t>=5.5997+1.1014×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𝐶𝑂𝑇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17" name="1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3212976"/>
                <a:ext cx="318337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17 CuadroTexto"/>
              <p:cNvSpPr txBox="1"/>
              <p:nvPr/>
            </p:nvSpPr>
            <p:spPr>
              <a:xfrm>
                <a:off x="1392502" y="2852936"/>
                <a:ext cx="71003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𝐶𝑃</m:t>
                      </m:r>
                      <m:r>
                        <a:rPr lang="es-ES" b="0" i="1" smtClean="0">
                          <a:latin typeface="Cambria Math"/>
                        </a:rPr>
                        <m:t>=−0.576×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𝐹𝐴𝑀𝐸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48.255</m:t>
                      </m:r>
                      <m:r>
                        <a:rPr lang="es-ES" b="0" i="0" smtClean="0">
                          <a:latin typeface="Cambria Math" panose="02040503050406030204" pitchFamily="18" charset="0"/>
                        </a:rPr>
                        <m:t>                               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𝑖𝑓</m:t>
                      </m:r>
                      <m:r>
                        <a:rPr lang="es-ES" b="0" i="0" smtClean="0">
                          <a:latin typeface="Cambria Math" panose="02040503050406030204" pitchFamily="18" charset="0"/>
                        </a:rPr>
                        <m:t>    0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𝐹𝐴𝑀𝐸</m:t>
                          </m:r>
                        </m:sub>
                      </m:sSub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≤84</m:t>
                      </m:r>
                    </m:oMath>
                  </m:oMathPara>
                </a14:m>
                <a:endParaRPr lang="es-ES" b="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17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2502" y="2852936"/>
                <a:ext cx="7100341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20 CuadroTexto"/>
              <p:cNvSpPr txBox="1"/>
              <p:nvPr/>
            </p:nvSpPr>
            <p:spPr>
              <a:xfrm>
                <a:off x="1403648" y="3923764"/>
                <a:ext cx="71676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𝑃𝑃</m:t>
                      </m:r>
                      <m:r>
                        <a:rPr lang="es-ES" b="0" i="1" smtClean="0">
                          <a:latin typeface="Cambria Math"/>
                        </a:rPr>
                        <m:t>=−0.626×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s-ES" b="0" i="1" smtClean="0">
                              <a:latin typeface="Cambria Math"/>
                            </a:rPr>
                            <m:t>𝐹𝐴𝐸𝐸</m:t>
                          </m:r>
                        </m:sub>
                      </m:sSub>
                      <m:r>
                        <a:rPr lang="es-ES" b="0" i="1" smtClean="0">
                          <a:latin typeface="Cambria Math"/>
                        </a:rPr>
                        <m:t>+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45.594                                 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𝑖𝑓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     0&lt;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𝐹𝐴𝑀𝐸</m:t>
                          </m:r>
                        </m:sub>
                      </m:sSub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84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1" name="20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3923764"/>
                <a:ext cx="7167667" cy="369332"/>
              </a:xfrm>
              <a:prstGeom prst="rect">
                <a:avLst/>
              </a:prstGeom>
              <a:blipFill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21 CuadroTexto"/>
              <p:cNvSpPr txBox="1"/>
              <p:nvPr/>
            </p:nvSpPr>
            <p:spPr>
              <a:xfrm>
                <a:off x="1366572" y="5086925"/>
                <a:ext cx="71788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/>
                        </a:rPr>
                        <m:t>𝐶𝐹𝑃𝑃</m:t>
                      </m:r>
                      <m:r>
                        <a:rPr lang="es-ES" b="0" i="1" smtClean="0">
                          <a:latin typeface="Cambria Math"/>
                        </a:rPr>
                        <m:t>=−0.561×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𝐹𝐴𝑀𝐸</m:t>
                          </m:r>
                        </m:sub>
                      </m:sSub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+43.967                           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𝑖𝑓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0&lt;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𝐹𝐴𝑀𝐸</m:t>
                          </m:r>
                        </m:sub>
                      </m:sSub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≤84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2" name="2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6572" y="5086925"/>
                <a:ext cx="7178888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1 CuadroTexto"/>
              <p:cNvSpPr txBox="1"/>
              <p:nvPr/>
            </p:nvSpPr>
            <p:spPr>
              <a:xfrm>
                <a:off x="2123728" y="1772816"/>
                <a:ext cx="38164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b="0" dirty="0" smtClean="0"/>
                  <a:t> 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/>
                      </a:rPr>
                      <m:t>𝐼𝑇</m:t>
                    </m:r>
                    <m:r>
                      <a:rPr lang="es-ES" b="0" i="1" smtClean="0">
                        <a:latin typeface="Cambria Math"/>
                      </a:rPr>
                      <m:t>=−0.234×</m:t>
                    </m:r>
                    <m:sSub>
                      <m:sSubPr>
                        <m:ctrlP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𝐹𝐴𝑀𝐸</m:t>
                        </m:r>
                      </m:sub>
                    </m:sSub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+22.318</m:t>
                    </m:r>
                  </m:oMath>
                </a14:m>
                <a:r>
                  <a:rPr lang="es-ES" dirty="0" smtClean="0"/>
                  <a:t>     </a:t>
                </a:r>
                <a:endParaRPr lang="es-ES" dirty="0"/>
              </a:p>
            </p:txBody>
          </p:sp>
        </mc:Choice>
        <mc:Fallback xmlns="">
          <p:sp>
            <p:nvSpPr>
              <p:cNvPr id="23" name="1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772816"/>
                <a:ext cx="381642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/>
              <p:cNvSpPr txBox="1"/>
              <p:nvPr/>
            </p:nvSpPr>
            <p:spPr>
              <a:xfrm>
                <a:off x="6228184" y="1464830"/>
                <a:ext cx="22646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𝑖𝑓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        0&lt;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𝐹𝐴𝑀𝐸</m:t>
                          </m:r>
                        </m:sub>
                      </m:sSub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&lt;45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1464830"/>
                <a:ext cx="2264659" cy="276999"/>
              </a:xfrm>
              <a:prstGeom prst="rect">
                <a:avLst/>
              </a:prstGeom>
              <a:blipFill>
                <a:blip r:embed="rId8"/>
                <a:stretch>
                  <a:fillRect l="-3235" t="-2174" r="-2426" b="-3260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uadroTexto 23"/>
              <p:cNvSpPr txBox="1"/>
              <p:nvPr/>
            </p:nvSpPr>
            <p:spPr>
              <a:xfrm>
                <a:off x="6228184" y="1850711"/>
                <a:ext cx="22913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𝑖𝑓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        0&lt;</m:t>
                      </m:r>
                      <m:sSub>
                        <m:sSubPr>
                          <m:ctrlP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𝐹𝐴𝑀𝐸</m:t>
                          </m:r>
                        </m:sub>
                      </m:sSub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84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4" name="Cuadro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1850711"/>
                <a:ext cx="2291397" cy="276999"/>
              </a:xfrm>
              <a:prstGeom prst="rect">
                <a:avLst/>
              </a:prstGeom>
              <a:blipFill>
                <a:blip r:embed="rId9"/>
                <a:stretch>
                  <a:fillRect l="-3191" t="-4444" r="-1862" b="-3555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16 CuadroTexto"/>
              <p:cNvSpPr txBox="1"/>
              <p:nvPr/>
            </p:nvSpPr>
            <p:spPr>
              <a:xfrm>
                <a:off x="1383820" y="4283804"/>
                <a:ext cx="31881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s-ES" b="0" i="1" smtClean="0">
                          <a:latin typeface="Cambria Math"/>
                        </a:rPr>
                        <m:t>𝑃</m:t>
                      </m:r>
                      <m:r>
                        <a:rPr lang="es-ES" b="0" i="1" smtClean="0">
                          <a:latin typeface="Cambria Math"/>
                        </a:rPr>
                        <m:t>=3.8151+1.2489×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𝐶𝑂𝑇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26" name="16 CuadroTexto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3820" y="4283804"/>
                <a:ext cx="318818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uadroTexto 9"/>
          <p:cNvSpPr txBox="1"/>
          <p:nvPr/>
        </p:nvSpPr>
        <p:spPr>
          <a:xfrm>
            <a:off x="971599" y="5877272"/>
            <a:ext cx="7547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 err="1"/>
              <a:t>Sarin</a:t>
            </a:r>
            <a:r>
              <a:rPr lang="es-ES" sz="1200" dirty="0"/>
              <a:t>, A., </a:t>
            </a:r>
            <a:r>
              <a:rPr lang="es-ES" sz="1200" dirty="0" err="1"/>
              <a:t>Arora</a:t>
            </a:r>
            <a:r>
              <a:rPr lang="es-ES" sz="1200" dirty="0"/>
              <a:t>, R., Singh, N. P., </a:t>
            </a:r>
            <a:r>
              <a:rPr lang="es-ES" sz="1200" dirty="0" err="1"/>
              <a:t>Sarin</a:t>
            </a:r>
            <a:r>
              <a:rPr lang="es-ES" sz="1200" dirty="0"/>
              <a:t>, R., &amp; </a:t>
            </a:r>
            <a:r>
              <a:rPr lang="es-ES" sz="1200" dirty="0" err="1"/>
              <a:t>Malhotra</a:t>
            </a:r>
            <a:r>
              <a:rPr lang="es-ES" sz="1200" dirty="0"/>
              <a:t>, R. K. (2010). </a:t>
            </a:r>
            <a:r>
              <a:rPr lang="es-ES" sz="1200" dirty="0" err="1"/>
              <a:t>Blends</a:t>
            </a:r>
            <a:r>
              <a:rPr lang="es-ES" sz="1200" dirty="0"/>
              <a:t> of </a:t>
            </a:r>
            <a:r>
              <a:rPr lang="es-ES" sz="1200" dirty="0" err="1"/>
              <a:t>biodiesels</a:t>
            </a:r>
            <a:r>
              <a:rPr lang="es-ES" sz="1200" dirty="0"/>
              <a:t> </a:t>
            </a:r>
            <a:r>
              <a:rPr lang="es-ES" sz="1200" dirty="0" err="1"/>
              <a:t>synthesized</a:t>
            </a:r>
            <a:r>
              <a:rPr lang="es-ES" sz="1200" dirty="0"/>
              <a:t> </a:t>
            </a:r>
            <a:r>
              <a:rPr lang="es-ES" sz="1200" dirty="0" err="1"/>
              <a:t>from</a:t>
            </a:r>
            <a:r>
              <a:rPr lang="es-ES" sz="1200" dirty="0"/>
              <a:t> non-</a:t>
            </a:r>
            <a:r>
              <a:rPr lang="es-ES" sz="1200" dirty="0" err="1"/>
              <a:t>edible</a:t>
            </a:r>
            <a:r>
              <a:rPr lang="es-ES" sz="1200" dirty="0"/>
              <a:t> and </a:t>
            </a:r>
            <a:r>
              <a:rPr lang="es-ES" sz="1200" dirty="0" err="1"/>
              <a:t>edible</a:t>
            </a:r>
            <a:r>
              <a:rPr lang="es-ES" sz="1200" dirty="0"/>
              <a:t> </a:t>
            </a:r>
            <a:r>
              <a:rPr lang="es-ES" sz="1200" dirty="0" err="1"/>
              <a:t>oils</a:t>
            </a:r>
            <a:r>
              <a:rPr lang="es-ES" sz="1200" dirty="0"/>
              <a:t>: </a:t>
            </a:r>
            <a:r>
              <a:rPr lang="es-ES" sz="1200" dirty="0" err="1"/>
              <a:t>influence</a:t>
            </a:r>
            <a:r>
              <a:rPr lang="es-ES" sz="1200" dirty="0"/>
              <a:t> </a:t>
            </a:r>
            <a:r>
              <a:rPr lang="es-ES" sz="1200" dirty="0" err="1"/>
              <a:t>on</a:t>
            </a:r>
            <a:r>
              <a:rPr lang="es-ES" sz="1200" dirty="0"/>
              <a:t> </a:t>
            </a:r>
            <a:r>
              <a:rPr lang="es-ES" sz="1200" dirty="0" err="1"/>
              <a:t>the</a:t>
            </a:r>
            <a:r>
              <a:rPr lang="es-ES" sz="1200" dirty="0"/>
              <a:t> OS (</a:t>
            </a:r>
            <a:r>
              <a:rPr lang="es-ES" sz="1200" dirty="0" err="1"/>
              <a:t>oxidation</a:t>
            </a:r>
            <a:r>
              <a:rPr lang="es-ES" sz="1200" dirty="0"/>
              <a:t> </a:t>
            </a:r>
            <a:r>
              <a:rPr lang="es-ES" sz="1200" dirty="0" err="1"/>
              <a:t>stability</a:t>
            </a:r>
            <a:r>
              <a:rPr lang="es-ES" sz="1200" dirty="0"/>
              <a:t>). </a:t>
            </a:r>
            <a:r>
              <a:rPr lang="es-ES" sz="1200" dirty="0" err="1"/>
              <a:t>Energy</a:t>
            </a:r>
            <a:r>
              <a:rPr lang="es-ES" sz="1200" dirty="0"/>
              <a:t>, 35(8), 3449-3453</a:t>
            </a:r>
            <a:r>
              <a:rPr lang="es-ES" sz="1200" dirty="0" smtClean="0"/>
              <a:t>.</a:t>
            </a:r>
          </a:p>
          <a:p>
            <a:pPr algn="just"/>
            <a:r>
              <a:rPr lang="en-US" sz="1200" dirty="0"/>
              <a:t>Dunn, R. O. (1999). Thermal analysis of alternative diesel fuels from vegetable oils. Journal of the American Oil Chemists' Society, 76(1), 109-115.</a:t>
            </a:r>
            <a:endParaRPr lang="es-ES" sz="1200" dirty="0"/>
          </a:p>
        </p:txBody>
      </p:sp>
      <p:sp>
        <p:nvSpPr>
          <p:cNvPr id="27" name="7 CuadroTexto"/>
          <p:cNvSpPr txBox="1"/>
          <p:nvPr/>
        </p:nvSpPr>
        <p:spPr>
          <a:xfrm>
            <a:off x="683568" y="32813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Prediction</a:t>
            </a:r>
            <a:r>
              <a:rPr kumimoji="0" lang="es-E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of </a:t>
            </a:r>
            <a:r>
              <a:rPr kumimoji="0" lang="es-E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properties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/>
              <p:cNvSpPr txBox="1"/>
              <p:nvPr/>
            </p:nvSpPr>
            <p:spPr>
              <a:xfrm>
                <a:off x="1475656" y="5456257"/>
                <a:ext cx="32824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𝐶𝐹𝑃𝑃</m:t>
                      </m:r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=1.7914+0.8629×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𝐶𝑂𝑇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3" name="Cuadro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5456257"/>
                <a:ext cx="3282437" cy="276999"/>
              </a:xfrm>
              <a:prstGeom prst="rect">
                <a:avLst/>
              </a:prstGeom>
              <a:blipFill>
                <a:blip r:embed="rId11"/>
                <a:stretch>
                  <a:fillRect l="-1113" r="-1299" b="-888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479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14</a:t>
            </a:fld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899592" y="1222095"/>
            <a:ext cx="5725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Composition</a:t>
            </a:r>
            <a:r>
              <a:rPr lang="es-ES" b="1" dirty="0" smtClean="0"/>
              <a:t> and </a:t>
            </a:r>
            <a:r>
              <a:rPr lang="es-ES" b="1" dirty="0" err="1" smtClean="0"/>
              <a:t>crystallization</a:t>
            </a:r>
            <a:r>
              <a:rPr lang="es-ES" b="1" dirty="0" smtClean="0"/>
              <a:t> </a:t>
            </a:r>
            <a:r>
              <a:rPr lang="es-ES" b="1" dirty="0" err="1" smtClean="0"/>
              <a:t>onset</a:t>
            </a:r>
            <a:r>
              <a:rPr lang="es-ES" b="1" dirty="0" smtClean="0"/>
              <a:t> </a:t>
            </a:r>
            <a:r>
              <a:rPr lang="es-ES" b="1" dirty="0" err="1" smtClean="0"/>
              <a:t>temperature</a:t>
            </a:r>
            <a:endParaRPr lang="es-ES" b="1" dirty="0"/>
          </a:p>
        </p:txBody>
      </p:sp>
      <p:sp>
        <p:nvSpPr>
          <p:cNvPr id="9" name="7 CuadroTexto"/>
          <p:cNvSpPr txBox="1"/>
          <p:nvPr/>
        </p:nvSpPr>
        <p:spPr>
          <a:xfrm>
            <a:off x="683568" y="32813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Results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282272"/>
              </p:ext>
            </p:extLst>
          </p:nvPr>
        </p:nvGraphicFramePr>
        <p:xfrm>
          <a:off x="313184" y="1988840"/>
          <a:ext cx="8579296" cy="35549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8496">
                  <a:extLst>
                    <a:ext uri="{9D8B030D-6E8A-4147-A177-3AD203B41FA5}">
                      <a16:colId xmlns:a16="http://schemas.microsoft.com/office/drawing/2014/main" val="3797917028"/>
                    </a:ext>
                  </a:extLst>
                </a:gridCol>
                <a:gridCol w="493712">
                  <a:extLst>
                    <a:ext uri="{9D8B030D-6E8A-4147-A177-3AD203B41FA5}">
                      <a16:colId xmlns:a16="http://schemas.microsoft.com/office/drawing/2014/main" val="2462146664"/>
                    </a:ext>
                  </a:extLst>
                </a:gridCol>
                <a:gridCol w="581661">
                  <a:extLst>
                    <a:ext uri="{9D8B030D-6E8A-4147-A177-3AD203B41FA5}">
                      <a16:colId xmlns:a16="http://schemas.microsoft.com/office/drawing/2014/main" val="211932282"/>
                    </a:ext>
                  </a:extLst>
                </a:gridCol>
                <a:gridCol w="556857">
                  <a:extLst>
                    <a:ext uri="{9D8B030D-6E8A-4147-A177-3AD203B41FA5}">
                      <a16:colId xmlns:a16="http://schemas.microsoft.com/office/drawing/2014/main" val="2164884888"/>
                    </a:ext>
                  </a:extLst>
                </a:gridCol>
                <a:gridCol w="556857">
                  <a:extLst>
                    <a:ext uri="{9D8B030D-6E8A-4147-A177-3AD203B41FA5}">
                      <a16:colId xmlns:a16="http://schemas.microsoft.com/office/drawing/2014/main" val="701123396"/>
                    </a:ext>
                  </a:extLst>
                </a:gridCol>
                <a:gridCol w="556857">
                  <a:extLst>
                    <a:ext uri="{9D8B030D-6E8A-4147-A177-3AD203B41FA5}">
                      <a16:colId xmlns:a16="http://schemas.microsoft.com/office/drawing/2014/main" val="1426390599"/>
                    </a:ext>
                  </a:extLst>
                </a:gridCol>
                <a:gridCol w="556857">
                  <a:extLst>
                    <a:ext uri="{9D8B030D-6E8A-4147-A177-3AD203B41FA5}">
                      <a16:colId xmlns:a16="http://schemas.microsoft.com/office/drawing/2014/main" val="551203452"/>
                    </a:ext>
                  </a:extLst>
                </a:gridCol>
                <a:gridCol w="556857">
                  <a:extLst>
                    <a:ext uri="{9D8B030D-6E8A-4147-A177-3AD203B41FA5}">
                      <a16:colId xmlns:a16="http://schemas.microsoft.com/office/drawing/2014/main" val="2794318458"/>
                    </a:ext>
                  </a:extLst>
                </a:gridCol>
                <a:gridCol w="556857">
                  <a:extLst>
                    <a:ext uri="{9D8B030D-6E8A-4147-A177-3AD203B41FA5}">
                      <a16:colId xmlns:a16="http://schemas.microsoft.com/office/drawing/2014/main" val="3173256089"/>
                    </a:ext>
                  </a:extLst>
                </a:gridCol>
                <a:gridCol w="480029">
                  <a:extLst>
                    <a:ext uri="{9D8B030D-6E8A-4147-A177-3AD203B41FA5}">
                      <a16:colId xmlns:a16="http://schemas.microsoft.com/office/drawing/2014/main" val="1639825974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1788889756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368048069"/>
                    </a:ext>
                  </a:extLst>
                </a:gridCol>
                <a:gridCol w="76376">
                  <a:extLst>
                    <a:ext uri="{9D8B030D-6E8A-4147-A177-3AD203B41FA5}">
                      <a16:colId xmlns:a16="http://schemas.microsoft.com/office/drawing/2014/main" val="3026447754"/>
                    </a:ext>
                  </a:extLst>
                </a:gridCol>
                <a:gridCol w="643704">
                  <a:extLst>
                    <a:ext uri="{9D8B030D-6E8A-4147-A177-3AD203B41FA5}">
                      <a16:colId xmlns:a16="http://schemas.microsoft.com/office/drawing/2014/main" val="3958550299"/>
                    </a:ext>
                  </a:extLst>
                </a:gridCol>
              </a:tblGrid>
              <a:tr h="4696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C10:0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C14:0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C15:0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C16:0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C16:1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C18:0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C18:1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C18:2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C18:3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C20:0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Fatty acid ester content (%wt.)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COT (°C)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extLst>
                  <a:ext uri="{0D108BD9-81ED-4DB2-BD59-A6C34878D82A}">
                    <a16:rowId xmlns:a16="http://schemas.microsoft.com/office/drawing/2014/main" val="3419308024"/>
                  </a:ext>
                </a:extLst>
              </a:tr>
              <a:tr h="2348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 err="1">
                          <a:effectLst/>
                        </a:rPr>
                        <a:t>Ibicella</a:t>
                      </a:r>
                      <a:r>
                        <a:rPr lang="en-US" sz="1600" i="1" dirty="0">
                          <a:effectLst/>
                        </a:rPr>
                        <a:t> </a:t>
                      </a:r>
                      <a:r>
                        <a:rPr lang="en-US" sz="1600" i="1" dirty="0" err="1">
                          <a:effectLst/>
                        </a:rPr>
                        <a:t>lutea</a:t>
                      </a:r>
                      <a:endParaRPr lang="es-ES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9.10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0.33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2.33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52.36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35.88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97.90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-0.52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extLst>
                  <a:ext uri="{0D108BD9-81ED-4DB2-BD59-A6C34878D82A}">
                    <a16:rowId xmlns:a16="http://schemas.microsoft.com/office/drawing/2014/main" val="366646182"/>
                  </a:ext>
                </a:extLst>
              </a:tr>
              <a:tr h="4696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 err="1">
                          <a:effectLst/>
                        </a:rPr>
                        <a:t>Onopordum</a:t>
                      </a:r>
                      <a:r>
                        <a:rPr lang="en-US" sz="1600" i="1" dirty="0">
                          <a:effectLst/>
                        </a:rPr>
                        <a:t> </a:t>
                      </a:r>
                      <a:r>
                        <a:rPr lang="en-US" sz="1600" i="1" dirty="0" err="1">
                          <a:effectLst/>
                        </a:rPr>
                        <a:t>nervosum</a:t>
                      </a:r>
                      <a:endParaRPr lang="es-ES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9.08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3.56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27.02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60.34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99.6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8.39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extLst>
                  <a:ext uri="{0D108BD9-81ED-4DB2-BD59-A6C34878D82A}">
                    <a16:rowId xmlns:a16="http://schemas.microsoft.com/office/drawing/2014/main" val="1142885706"/>
                  </a:ext>
                </a:extLst>
              </a:tr>
              <a:tr h="4696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 err="1">
                          <a:effectLst/>
                        </a:rPr>
                        <a:t>Peganum</a:t>
                      </a:r>
                      <a:r>
                        <a:rPr lang="en-US" sz="1600" i="1" dirty="0">
                          <a:effectLst/>
                        </a:rPr>
                        <a:t> </a:t>
                      </a:r>
                      <a:r>
                        <a:rPr lang="en-US" sz="1600" i="1" dirty="0" err="1">
                          <a:effectLst/>
                        </a:rPr>
                        <a:t>harmala</a:t>
                      </a:r>
                      <a:endParaRPr lang="es-ES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4.02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2.57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26.93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53.62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2.44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1.27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63.13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3.15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extLst>
                  <a:ext uri="{0D108BD9-81ED-4DB2-BD59-A6C34878D82A}">
                    <a16:rowId xmlns:a16="http://schemas.microsoft.com/office/drawing/2014/main" val="160199428"/>
                  </a:ext>
                </a:extLst>
              </a:tr>
              <a:tr h="4696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i="1" dirty="0" err="1">
                          <a:effectLst/>
                        </a:rPr>
                        <a:t>Silybum</a:t>
                      </a:r>
                      <a:r>
                        <a:rPr lang="en-GB" sz="1600" i="1" dirty="0">
                          <a:effectLst/>
                        </a:rPr>
                        <a:t> </a:t>
                      </a:r>
                      <a:r>
                        <a:rPr lang="en-GB" sz="1600" i="1" dirty="0" err="1">
                          <a:effectLst/>
                        </a:rPr>
                        <a:t>marianum</a:t>
                      </a:r>
                      <a:endParaRPr lang="es-ES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0.08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0.02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9.44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0.07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7.11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25.48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49.26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0.19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3.95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97.63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10.80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extLst>
                  <a:ext uri="{0D108BD9-81ED-4DB2-BD59-A6C34878D82A}">
                    <a16:rowId xmlns:a16="http://schemas.microsoft.com/office/drawing/2014/main" val="1287956433"/>
                  </a:ext>
                </a:extLst>
              </a:tr>
              <a:tr h="4696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 err="1">
                          <a:effectLst/>
                        </a:rPr>
                        <a:t>Smyrnium</a:t>
                      </a:r>
                      <a:r>
                        <a:rPr lang="en-US" sz="1600" i="1" dirty="0">
                          <a:effectLst/>
                        </a:rPr>
                        <a:t> </a:t>
                      </a:r>
                      <a:r>
                        <a:rPr lang="en-US" sz="1600" i="1" dirty="0" err="1">
                          <a:effectLst/>
                        </a:rPr>
                        <a:t>olusatrum</a:t>
                      </a:r>
                      <a:endParaRPr lang="es-ES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2.36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0.16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0.07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5.26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0.26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1.07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74.14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14.1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0.48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0.25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60.63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-26.85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extLst>
                  <a:ext uri="{0D108BD9-81ED-4DB2-BD59-A6C34878D82A}">
                    <a16:rowId xmlns:a16="http://schemas.microsoft.com/office/drawing/2014/main" val="1774324802"/>
                  </a:ext>
                </a:extLst>
              </a:tr>
              <a:tr h="4696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 err="1">
                          <a:effectLst/>
                        </a:rPr>
                        <a:t>Solanum</a:t>
                      </a:r>
                      <a:r>
                        <a:rPr lang="en-US" sz="1600" i="1" dirty="0">
                          <a:effectLst/>
                        </a:rPr>
                        <a:t>  </a:t>
                      </a:r>
                      <a:r>
                        <a:rPr lang="en-US" sz="1600" i="1" dirty="0" err="1">
                          <a:effectLst/>
                        </a:rPr>
                        <a:t>elaeagnifolium</a:t>
                      </a:r>
                      <a:endParaRPr lang="es-ES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9.86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0.59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4.24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20.92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63.32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1.07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97.9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5488" marR="2548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-</a:t>
                      </a:r>
                      <a:r>
                        <a:rPr lang="es-ES" sz="1600" dirty="0" smtClean="0">
                          <a:effectLst/>
                        </a:rPr>
                        <a:t>5.50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88" marR="25488" marT="0" marB="0" anchor="ctr"/>
                </a:tc>
                <a:extLst>
                  <a:ext uri="{0D108BD9-81ED-4DB2-BD59-A6C34878D82A}">
                    <a16:rowId xmlns:a16="http://schemas.microsoft.com/office/drawing/2014/main" val="1146225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563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15</a:t>
            </a:fld>
            <a:endParaRPr lang="es-ES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170872"/>
              </p:ext>
            </p:extLst>
          </p:nvPr>
        </p:nvGraphicFramePr>
        <p:xfrm>
          <a:off x="467544" y="1412776"/>
          <a:ext cx="8219256" cy="4992191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3808664350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837141181"/>
                    </a:ext>
                  </a:extLst>
                </a:gridCol>
                <a:gridCol w="942281">
                  <a:extLst>
                    <a:ext uri="{9D8B030D-6E8A-4147-A177-3AD203B41FA5}">
                      <a16:colId xmlns:a16="http://schemas.microsoft.com/office/drawing/2014/main" val="707994348"/>
                    </a:ext>
                  </a:extLst>
                </a:gridCol>
                <a:gridCol w="1454544">
                  <a:extLst>
                    <a:ext uri="{9D8B030D-6E8A-4147-A177-3AD203B41FA5}">
                      <a16:colId xmlns:a16="http://schemas.microsoft.com/office/drawing/2014/main" val="400134353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437674787"/>
                    </a:ext>
                  </a:extLst>
                </a:gridCol>
                <a:gridCol w="657136">
                  <a:extLst>
                    <a:ext uri="{9D8B030D-6E8A-4147-A177-3AD203B41FA5}">
                      <a16:colId xmlns:a16="http://schemas.microsoft.com/office/drawing/2014/main" val="671168048"/>
                    </a:ext>
                  </a:extLst>
                </a:gridCol>
                <a:gridCol w="900740">
                  <a:extLst>
                    <a:ext uri="{9D8B030D-6E8A-4147-A177-3AD203B41FA5}">
                      <a16:colId xmlns:a16="http://schemas.microsoft.com/office/drawing/2014/main" val="2792182182"/>
                    </a:ext>
                  </a:extLst>
                </a:gridCol>
                <a:gridCol w="900740">
                  <a:extLst>
                    <a:ext uri="{9D8B030D-6E8A-4147-A177-3AD203B41FA5}">
                      <a16:colId xmlns:a16="http://schemas.microsoft.com/office/drawing/2014/main" val="244999350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FAME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 err="1">
                          <a:effectLst/>
                        </a:rPr>
                        <a:t>Cetane</a:t>
                      </a:r>
                      <a:r>
                        <a:rPr lang="es-ES" sz="1600" u="none" strike="noStrike" dirty="0">
                          <a:effectLst/>
                        </a:rPr>
                        <a:t> </a:t>
                      </a:r>
                      <a:r>
                        <a:rPr lang="es-ES" sz="1600" u="none" strike="noStrike" dirty="0" err="1">
                          <a:effectLst/>
                        </a:rPr>
                        <a:t>number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 err="1">
                          <a:effectLst/>
                        </a:rPr>
                        <a:t>Density</a:t>
                      </a:r>
                      <a:r>
                        <a:rPr lang="es-ES" sz="1600" u="none" strike="noStrike" dirty="0">
                          <a:effectLst/>
                        </a:rPr>
                        <a:t> at </a:t>
                      </a:r>
                      <a:r>
                        <a:rPr lang="es-ES" sz="1600" u="none" strike="noStrike" dirty="0" smtClean="0">
                          <a:effectLst/>
                        </a:rPr>
                        <a:t>15</a:t>
                      </a:r>
                      <a:r>
                        <a:rPr lang="es-ES" sz="1600" u="none" strike="noStrike" baseline="0" dirty="0" smtClean="0">
                          <a:effectLst/>
                        </a:rPr>
                        <a:t> °</a:t>
                      </a:r>
                      <a:r>
                        <a:rPr lang="es-ES" sz="1600" u="none" strike="noStrike" dirty="0" smtClean="0">
                          <a:effectLst/>
                        </a:rPr>
                        <a:t>C </a:t>
                      </a:r>
                      <a:r>
                        <a:rPr lang="es-ES" sz="1600" u="none" strike="noStrike" dirty="0">
                          <a:effectLst/>
                        </a:rPr>
                        <a:t>(kg/m</a:t>
                      </a:r>
                      <a:r>
                        <a:rPr lang="es-ES" sz="1600" u="none" strike="noStrike" baseline="30000" dirty="0">
                          <a:effectLst/>
                        </a:rPr>
                        <a:t>3</a:t>
                      </a:r>
                      <a:r>
                        <a:rPr lang="es-ES" sz="1600" u="none" strike="noStrike" dirty="0">
                          <a:effectLst/>
                        </a:rPr>
                        <a:t>)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Kinematic viscosity at 40 </a:t>
                      </a:r>
                      <a:r>
                        <a:rPr lang="en-US" sz="1600" u="none" strike="noStrike" dirty="0" smtClean="0">
                          <a:effectLst/>
                        </a:rPr>
                        <a:t>°C </a:t>
                      </a:r>
                      <a:r>
                        <a:rPr lang="en-US" sz="1600" u="none" strike="noStrike" dirty="0">
                          <a:effectLst/>
                        </a:rPr>
                        <a:t>(mm</a:t>
                      </a:r>
                      <a:r>
                        <a:rPr lang="en-US" sz="1600" u="none" strike="noStrike" baseline="30000" dirty="0">
                          <a:effectLst/>
                        </a:rPr>
                        <a:t>2</a:t>
                      </a:r>
                      <a:r>
                        <a:rPr lang="en-US" sz="1600" u="none" strike="noStrike" dirty="0">
                          <a:effectLst/>
                        </a:rPr>
                        <a:t>/s)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LHV (MJ/kg)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OESI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Induction time (h)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CFPP (°C)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467028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i="1" u="none" strike="noStrike" dirty="0" err="1">
                          <a:effectLst/>
                        </a:rPr>
                        <a:t>Ibicella</a:t>
                      </a:r>
                      <a:r>
                        <a:rPr lang="es-ES" sz="1600" i="1" u="none" strike="noStrike" dirty="0">
                          <a:effectLst/>
                        </a:rPr>
                        <a:t> </a:t>
                      </a:r>
                      <a:endParaRPr lang="es-ES" sz="1600" i="1" u="none" strike="noStrike" dirty="0" smtClean="0">
                        <a:effectLst/>
                      </a:endParaRPr>
                    </a:p>
                    <a:p>
                      <a:pPr algn="ctr" fontAlgn="b"/>
                      <a:r>
                        <a:rPr lang="es-ES" sz="1600" i="1" u="none" strike="noStrike" dirty="0" err="1" smtClean="0">
                          <a:effectLst/>
                        </a:rPr>
                        <a:t>lutea</a:t>
                      </a:r>
                      <a:endParaRPr lang="es-E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57.4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882.4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4.19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37.35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8.01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2.6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-</a:t>
                      </a:r>
                      <a:r>
                        <a:rPr lang="es-ES" sz="1600" u="none" strike="noStrike" dirty="0" smtClean="0">
                          <a:effectLst/>
                        </a:rPr>
                        <a:t>3.2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409427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i="1" u="none" strike="noStrike" dirty="0" err="1">
                          <a:effectLst/>
                        </a:rPr>
                        <a:t>Onopordum</a:t>
                      </a:r>
                      <a:r>
                        <a:rPr lang="es-ES" sz="1600" i="1" u="none" strike="noStrike" dirty="0">
                          <a:effectLst/>
                        </a:rPr>
                        <a:t> </a:t>
                      </a:r>
                      <a:r>
                        <a:rPr lang="es-ES" sz="1600" i="1" u="none" strike="noStrike" dirty="0" err="1">
                          <a:effectLst/>
                        </a:rPr>
                        <a:t>nervosum</a:t>
                      </a:r>
                      <a:endParaRPr lang="es-E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53.3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885.4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 smtClean="0">
                          <a:effectLst/>
                        </a:rPr>
                        <a:t>4.00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37.31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8.26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2.6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-</a:t>
                      </a:r>
                      <a:r>
                        <a:rPr lang="es-ES" sz="1600" u="none" strike="noStrike" dirty="0" smtClean="0">
                          <a:effectLst/>
                        </a:rPr>
                        <a:t>3.2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34646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i="1" u="none" strike="noStrike" dirty="0" err="1">
                          <a:effectLst/>
                        </a:rPr>
                        <a:t>Peganum</a:t>
                      </a:r>
                      <a:r>
                        <a:rPr lang="es-ES" sz="1600" i="1" u="none" strike="noStrike" dirty="0">
                          <a:effectLst/>
                        </a:rPr>
                        <a:t> </a:t>
                      </a:r>
                      <a:r>
                        <a:rPr lang="es-ES" sz="1600" i="1" u="none" strike="noStrike" dirty="0" err="1">
                          <a:effectLst/>
                        </a:rPr>
                        <a:t>harmala</a:t>
                      </a:r>
                      <a:endParaRPr lang="es-E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49.1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890.1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3.85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37.38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8.98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1.5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-</a:t>
                      </a:r>
                      <a:r>
                        <a:rPr lang="es-ES" sz="1600" u="none" strike="noStrike" dirty="0" smtClean="0">
                          <a:effectLst/>
                        </a:rPr>
                        <a:t>5.8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650609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i="1" u="none" strike="noStrike" dirty="0" err="1">
                          <a:effectLst/>
                        </a:rPr>
                        <a:t>Silybum</a:t>
                      </a:r>
                      <a:r>
                        <a:rPr lang="es-ES" sz="1600" i="1" u="none" strike="noStrike" dirty="0">
                          <a:effectLst/>
                        </a:rPr>
                        <a:t> </a:t>
                      </a:r>
                      <a:r>
                        <a:rPr lang="es-ES" sz="1600" i="1" u="none" strike="noStrike" dirty="0" err="1">
                          <a:effectLst/>
                        </a:rPr>
                        <a:t>marianum</a:t>
                      </a:r>
                      <a:r>
                        <a:rPr lang="es-ES" sz="1600" i="1" u="none" strike="noStrike" dirty="0">
                          <a:effectLst/>
                        </a:rPr>
                        <a:t> </a:t>
                      </a:r>
                      <a:endParaRPr lang="es-E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58.8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882.6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4.27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37.39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8.14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2.7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-</a:t>
                      </a:r>
                      <a:r>
                        <a:rPr lang="es-ES" sz="1600" u="none" strike="noStrike" dirty="0" smtClean="0">
                          <a:effectLst/>
                        </a:rPr>
                        <a:t>3.0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8582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i="1" u="none" strike="noStrike" dirty="0" err="1">
                          <a:effectLst/>
                        </a:rPr>
                        <a:t>Smyrnium</a:t>
                      </a:r>
                      <a:r>
                        <a:rPr lang="es-ES" sz="1600" i="1" u="none" strike="noStrike" dirty="0">
                          <a:effectLst/>
                        </a:rPr>
                        <a:t> </a:t>
                      </a:r>
                      <a:r>
                        <a:rPr lang="es-ES" sz="1600" i="1" u="none" strike="noStrike" dirty="0" err="1">
                          <a:effectLst/>
                        </a:rPr>
                        <a:t>olusatrum</a:t>
                      </a:r>
                      <a:endParaRPr lang="es-E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 smtClean="0">
                          <a:effectLst/>
                        </a:rPr>
                        <a:t>60.0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880.3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4.29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37.33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7.72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1.8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-</a:t>
                      </a:r>
                      <a:r>
                        <a:rPr lang="es-ES" sz="1600" u="none" strike="noStrike" dirty="0" smtClean="0">
                          <a:effectLst/>
                        </a:rPr>
                        <a:t>5.1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114013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i="1" u="none" strike="noStrike" dirty="0" err="1">
                          <a:effectLst/>
                        </a:rPr>
                        <a:t>Solanum</a:t>
                      </a:r>
                      <a:r>
                        <a:rPr lang="es-ES" sz="1600" i="1" u="none" strike="noStrike" dirty="0">
                          <a:effectLst/>
                        </a:rPr>
                        <a:t>  </a:t>
                      </a:r>
                      <a:r>
                        <a:rPr lang="es-ES" sz="1600" i="1" u="none" strike="noStrike" dirty="0" err="1">
                          <a:effectLst/>
                        </a:rPr>
                        <a:t>elaeagnifolium</a:t>
                      </a:r>
                      <a:endParaRPr lang="es-ES" sz="16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52.7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885.9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3.95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37.3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8.29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2.8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-</a:t>
                      </a:r>
                      <a:r>
                        <a:rPr lang="es-ES" sz="1600" u="none" strike="noStrike" dirty="0" smtClean="0">
                          <a:effectLst/>
                        </a:rPr>
                        <a:t>2.8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22183786"/>
                  </a:ext>
                </a:extLst>
              </a:tr>
              <a:tr h="263981">
                <a:tc>
                  <a:txBody>
                    <a:bodyPr/>
                    <a:lstStyle/>
                    <a:p>
                      <a:pPr algn="ctr" fontAlgn="b"/>
                      <a:r>
                        <a:rPr lang="es-ES" sz="600" u="none" strike="noStrike" dirty="0">
                          <a:effectLst/>
                        </a:rPr>
                        <a:t> </a:t>
                      </a:r>
                      <a:endParaRPr lang="es-E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600" u="none" strike="noStrike" dirty="0">
                          <a:effectLst/>
                        </a:rPr>
                        <a:t> </a:t>
                      </a:r>
                      <a:endParaRPr lang="es-E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600" u="none" strike="noStrike" dirty="0">
                          <a:effectLst/>
                        </a:rPr>
                        <a:t> </a:t>
                      </a:r>
                      <a:endParaRPr lang="es-E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600" u="none" strike="noStrike" dirty="0">
                          <a:effectLst/>
                        </a:rPr>
                        <a:t> </a:t>
                      </a:r>
                      <a:endParaRPr lang="es-E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600" u="none" strike="noStrike" dirty="0">
                          <a:effectLst/>
                        </a:rPr>
                        <a:t> </a:t>
                      </a:r>
                      <a:endParaRPr lang="es-E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600" u="none" strike="noStrike" dirty="0">
                          <a:effectLst/>
                        </a:rPr>
                        <a:t> </a:t>
                      </a:r>
                      <a:endParaRPr lang="es-E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600" u="none" strike="noStrike" dirty="0">
                          <a:effectLst/>
                        </a:rPr>
                        <a:t> </a:t>
                      </a:r>
                      <a:endParaRPr lang="es-E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600" u="none" strike="noStrike" dirty="0">
                          <a:effectLst/>
                        </a:rPr>
                        <a:t> </a:t>
                      </a:r>
                      <a:endParaRPr lang="es-E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87672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Standard EN14214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 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 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 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 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 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 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 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138362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 err="1" smtClean="0">
                          <a:effectLst/>
                        </a:rPr>
                        <a:t>Lower</a:t>
                      </a:r>
                      <a:r>
                        <a:rPr lang="es-ES" sz="1600" u="none" strike="noStrike" dirty="0" smtClean="0">
                          <a:effectLst/>
                        </a:rPr>
                        <a:t> </a:t>
                      </a:r>
                      <a:r>
                        <a:rPr lang="es-ES" sz="1600" u="none" strike="noStrike" dirty="0" err="1">
                          <a:effectLst/>
                        </a:rPr>
                        <a:t>limit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51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860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3.50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 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 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8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c</a:t>
                      </a:r>
                      <a:r>
                        <a:rPr lang="es-ES" sz="1600" u="none" strike="noStrike" dirty="0" smtClean="0">
                          <a:effectLst/>
                        </a:rPr>
                        <a:t>ountry </a:t>
                      </a:r>
                      <a:r>
                        <a:rPr lang="es-ES" sz="1600" u="none" strike="noStrike" dirty="0" err="1" smtClean="0">
                          <a:effectLst/>
                        </a:rPr>
                        <a:t>specific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357003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 err="1" smtClean="0">
                          <a:effectLst/>
                        </a:rPr>
                        <a:t>Upper</a:t>
                      </a:r>
                      <a:r>
                        <a:rPr lang="es-ES" sz="1600" u="none" strike="noStrike" dirty="0" smtClean="0">
                          <a:effectLst/>
                        </a:rPr>
                        <a:t> </a:t>
                      </a:r>
                      <a:r>
                        <a:rPr lang="es-ES" sz="1600" u="none" strike="noStrike" dirty="0" err="1">
                          <a:effectLst/>
                        </a:rPr>
                        <a:t>limit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-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900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5.00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 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 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-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b"/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95691003"/>
                  </a:ext>
                </a:extLst>
              </a:tr>
            </a:tbl>
          </a:graphicData>
        </a:graphic>
      </p:graphicFrame>
      <p:sp>
        <p:nvSpPr>
          <p:cNvPr id="9" name="7 CuadroTexto"/>
          <p:cNvSpPr txBox="1"/>
          <p:nvPr/>
        </p:nvSpPr>
        <p:spPr>
          <a:xfrm>
            <a:off x="683568" y="32813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Results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99592" y="980728"/>
            <a:ext cx="5725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Estimated</a:t>
            </a:r>
            <a:r>
              <a:rPr lang="es-ES" b="1" dirty="0" smtClean="0"/>
              <a:t> </a:t>
            </a:r>
            <a:r>
              <a:rPr lang="es-ES" b="1" dirty="0" err="1" smtClean="0"/>
              <a:t>properties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43427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2FADFE-3B8F-471C-ABF0-DBC7717ECBBC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7 CuadroTexto"/>
          <p:cNvSpPr txBox="1"/>
          <p:nvPr/>
        </p:nvSpPr>
        <p:spPr>
          <a:xfrm>
            <a:off x="683568" y="32813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Conclusions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971600" y="980728"/>
            <a:ext cx="1944216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Seeds </a:t>
            </a:r>
            <a:r>
              <a:rPr lang="en-US" dirty="0"/>
              <a:t>from six oleaginous plants </a:t>
            </a:r>
            <a:r>
              <a:rPr lang="en-US" dirty="0" smtClean="0"/>
              <a:t>native (Tunisia)</a:t>
            </a:r>
            <a:endParaRPr lang="en-US" dirty="0"/>
          </a:p>
        </p:txBody>
      </p:sp>
      <p:sp>
        <p:nvSpPr>
          <p:cNvPr id="5" name="CuadroTexto 4"/>
          <p:cNvSpPr txBox="1"/>
          <p:nvPr/>
        </p:nvSpPr>
        <p:spPr>
          <a:xfrm>
            <a:off x="3203848" y="1255986"/>
            <a:ext cx="151216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Oil</a:t>
            </a:r>
            <a:r>
              <a:rPr lang="es-ES" dirty="0" smtClean="0"/>
              <a:t> </a:t>
            </a:r>
            <a:r>
              <a:rPr lang="es-ES" dirty="0" err="1" smtClean="0"/>
              <a:t>extraction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4968044" y="1113711"/>
            <a:ext cx="133214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FAME </a:t>
            </a:r>
            <a:r>
              <a:rPr lang="es-ES" dirty="0" err="1" smtClean="0"/>
              <a:t>production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6588224" y="1113711"/>
            <a:ext cx="223224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GC-FID: Ester </a:t>
            </a:r>
            <a:r>
              <a:rPr lang="es-ES" dirty="0" err="1" smtClean="0"/>
              <a:t>profiles</a:t>
            </a:r>
            <a:endParaRPr lang="es-ES" dirty="0" smtClean="0"/>
          </a:p>
          <a:p>
            <a:pPr algn="ctr"/>
            <a:r>
              <a:rPr lang="es-ES" dirty="0" smtClean="0"/>
              <a:t>DSC: COT </a:t>
            </a:r>
            <a:r>
              <a:rPr lang="es-ES" dirty="0" err="1" smtClean="0"/>
              <a:t>values</a:t>
            </a:r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1979712" y="2276872"/>
            <a:ext cx="2808312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err="1"/>
              <a:t>Cetane</a:t>
            </a:r>
            <a:r>
              <a:rPr lang="en-US" dirty="0"/>
              <a:t> number, density and viscosity </a:t>
            </a:r>
            <a:r>
              <a:rPr lang="en-US" dirty="0" smtClean="0"/>
              <a:t>values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6048164" y="2411762"/>
            <a:ext cx="104411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EN14214</a:t>
            </a:r>
            <a:endParaRPr lang="en-U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2195736" y="3423484"/>
            <a:ext cx="237626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Cold </a:t>
            </a:r>
            <a:r>
              <a:rPr lang="en-US" dirty="0"/>
              <a:t>flow </a:t>
            </a:r>
            <a:r>
              <a:rPr lang="en-US" dirty="0" smtClean="0"/>
              <a:t>performance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5137410" y="3284984"/>
            <a:ext cx="2865624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Poor </a:t>
            </a:r>
            <a:r>
              <a:rPr lang="es-ES" dirty="0" err="1" smtClean="0"/>
              <a:t>but</a:t>
            </a:r>
            <a:r>
              <a:rPr lang="es-ES" dirty="0" smtClean="0"/>
              <a:t> aceptable in </a:t>
            </a:r>
            <a:r>
              <a:rPr lang="es-ES" dirty="0" err="1" smtClean="0"/>
              <a:t>warm</a:t>
            </a:r>
            <a:r>
              <a:rPr lang="es-ES" dirty="0" smtClean="0"/>
              <a:t> </a:t>
            </a:r>
            <a:r>
              <a:rPr lang="es-ES" dirty="0" err="1" smtClean="0"/>
              <a:t>climate</a:t>
            </a:r>
            <a:r>
              <a:rPr lang="es-ES" dirty="0" smtClean="0"/>
              <a:t> </a:t>
            </a:r>
            <a:r>
              <a:rPr lang="es-ES" dirty="0" err="1" smtClean="0"/>
              <a:t>countries</a:t>
            </a:r>
            <a:endParaRPr lang="es-E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2411760" y="4363572"/>
            <a:ext cx="194421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err="1" smtClean="0"/>
              <a:t>Oxidation</a:t>
            </a:r>
            <a:r>
              <a:rPr lang="es-ES" dirty="0" smtClean="0"/>
              <a:t> </a:t>
            </a:r>
            <a:r>
              <a:rPr lang="es-ES" dirty="0" err="1" smtClean="0"/>
              <a:t>stability</a:t>
            </a:r>
            <a:endParaRPr lang="es-E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5652374" y="4363572"/>
            <a:ext cx="18356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Need</a:t>
            </a:r>
            <a:r>
              <a:rPr lang="es-ES" dirty="0" smtClean="0"/>
              <a:t> of </a:t>
            </a:r>
            <a:r>
              <a:rPr lang="es-ES" dirty="0" err="1" smtClean="0"/>
              <a:t>additives</a:t>
            </a:r>
            <a:endParaRPr lang="es-ES" dirty="0"/>
          </a:p>
        </p:txBody>
      </p:sp>
      <p:sp>
        <p:nvSpPr>
          <p:cNvPr id="15" name="CuadroTexto 14"/>
          <p:cNvSpPr txBox="1"/>
          <p:nvPr/>
        </p:nvSpPr>
        <p:spPr>
          <a:xfrm>
            <a:off x="1751678" y="5760612"/>
            <a:ext cx="159125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Future </a:t>
            </a:r>
            <a:r>
              <a:rPr lang="en-US" dirty="0" smtClean="0"/>
              <a:t>studies</a:t>
            </a:r>
            <a:endParaRPr lang="en-US" dirty="0"/>
          </a:p>
        </p:txBody>
      </p:sp>
      <p:sp>
        <p:nvSpPr>
          <p:cNvPr id="18" name="CuadroTexto 17"/>
          <p:cNvSpPr txBox="1"/>
          <p:nvPr/>
        </p:nvSpPr>
        <p:spPr>
          <a:xfrm>
            <a:off x="3887924" y="5303638"/>
            <a:ext cx="187220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Intensive farming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3888191" y="6105227"/>
            <a:ext cx="187194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Life </a:t>
            </a:r>
            <a:r>
              <a:rPr lang="en-US" dirty="0"/>
              <a:t>cycle </a:t>
            </a:r>
            <a:r>
              <a:rPr lang="en-US" dirty="0" smtClean="0"/>
              <a:t>analysis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323528" y="1113711"/>
            <a:ext cx="432048" cy="494348"/>
          </a:xfrm>
          <a:prstGeom prst="oct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1</a:t>
            </a:r>
            <a:endParaRPr lang="es-ES" dirty="0"/>
          </a:p>
        </p:txBody>
      </p:sp>
      <p:sp>
        <p:nvSpPr>
          <p:cNvPr id="22" name="CuadroTexto 21"/>
          <p:cNvSpPr txBox="1"/>
          <p:nvPr/>
        </p:nvSpPr>
        <p:spPr>
          <a:xfrm>
            <a:off x="323528" y="2349254"/>
            <a:ext cx="432048" cy="494348"/>
          </a:xfrm>
          <a:prstGeom prst="oct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2</a:t>
            </a:r>
            <a:endParaRPr lang="es-ES" dirty="0"/>
          </a:p>
        </p:txBody>
      </p:sp>
      <p:sp>
        <p:nvSpPr>
          <p:cNvPr id="23" name="CuadroTexto 22"/>
          <p:cNvSpPr txBox="1"/>
          <p:nvPr/>
        </p:nvSpPr>
        <p:spPr>
          <a:xfrm>
            <a:off x="323528" y="3360976"/>
            <a:ext cx="432048" cy="494348"/>
          </a:xfrm>
          <a:prstGeom prst="oct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3</a:t>
            </a:r>
            <a:endParaRPr lang="es-ES" dirty="0"/>
          </a:p>
        </p:txBody>
      </p:sp>
      <p:sp>
        <p:nvSpPr>
          <p:cNvPr id="24" name="CuadroTexto 23"/>
          <p:cNvSpPr txBox="1"/>
          <p:nvPr/>
        </p:nvSpPr>
        <p:spPr>
          <a:xfrm>
            <a:off x="323528" y="4301064"/>
            <a:ext cx="432048" cy="494348"/>
          </a:xfrm>
          <a:prstGeom prst="oct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4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323528" y="5664244"/>
            <a:ext cx="432048" cy="494348"/>
          </a:xfrm>
          <a:prstGeom prst="octag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5</a:t>
            </a:r>
            <a:endParaRPr lang="es-ES" dirty="0"/>
          </a:p>
        </p:txBody>
      </p:sp>
      <p:sp>
        <p:nvSpPr>
          <p:cNvPr id="26" name="CuadroTexto 25"/>
          <p:cNvSpPr txBox="1"/>
          <p:nvPr/>
        </p:nvSpPr>
        <p:spPr>
          <a:xfrm>
            <a:off x="6228184" y="5165138"/>
            <a:ext cx="1728192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/>
              <a:t>Tons of oil per hectare?</a:t>
            </a:r>
            <a:endParaRPr lang="es-ES" dirty="0"/>
          </a:p>
        </p:txBody>
      </p:sp>
      <p:sp>
        <p:nvSpPr>
          <p:cNvPr id="27" name="CuadroTexto 26"/>
          <p:cNvSpPr txBox="1"/>
          <p:nvPr/>
        </p:nvSpPr>
        <p:spPr>
          <a:xfrm>
            <a:off x="6228184" y="5966727"/>
            <a:ext cx="172819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/>
              <a:t>Sustainable biofuel source?</a:t>
            </a:r>
            <a:endParaRPr lang="en-US" dirty="0"/>
          </a:p>
        </p:txBody>
      </p:sp>
      <p:cxnSp>
        <p:nvCxnSpPr>
          <p:cNvPr id="29" name="Conector recto de flecha 28"/>
          <p:cNvCxnSpPr>
            <a:stCxn id="3" idx="3"/>
            <a:endCxn id="5" idx="1"/>
          </p:cNvCxnSpPr>
          <p:nvPr/>
        </p:nvCxnSpPr>
        <p:spPr>
          <a:xfrm flipV="1">
            <a:off x="2915816" y="1440652"/>
            <a:ext cx="288032" cy="17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/>
          <p:cNvCxnSpPr>
            <a:stCxn id="5" idx="3"/>
            <a:endCxn id="6" idx="1"/>
          </p:cNvCxnSpPr>
          <p:nvPr/>
        </p:nvCxnSpPr>
        <p:spPr>
          <a:xfrm flipV="1">
            <a:off x="4716016" y="1436877"/>
            <a:ext cx="252028" cy="3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de flecha 32"/>
          <p:cNvCxnSpPr>
            <a:stCxn id="6" idx="3"/>
            <a:endCxn id="7" idx="1"/>
          </p:cNvCxnSpPr>
          <p:nvPr/>
        </p:nvCxnSpPr>
        <p:spPr>
          <a:xfrm>
            <a:off x="6300192" y="1436877"/>
            <a:ext cx="2880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>
            <a:stCxn id="8" idx="3"/>
            <a:endCxn id="10" idx="1"/>
          </p:cNvCxnSpPr>
          <p:nvPr/>
        </p:nvCxnSpPr>
        <p:spPr>
          <a:xfrm flipV="1">
            <a:off x="4788024" y="2596428"/>
            <a:ext cx="1260140" cy="36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/>
          <p:cNvCxnSpPr>
            <a:stCxn id="11" idx="3"/>
            <a:endCxn id="12" idx="1"/>
          </p:cNvCxnSpPr>
          <p:nvPr/>
        </p:nvCxnSpPr>
        <p:spPr>
          <a:xfrm>
            <a:off x="4572000" y="3608150"/>
            <a:ext cx="56541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de flecha 38"/>
          <p:cNvCxnSpPr>
            <a:stCxn id="13" idx="3"/>
            <a:endCxn id="14" idx="1"/>
          </p:cNvCxnSpPr>
          <p:nvPr/>
        </p:nvCxnSpPr>
        <p:spPr>
          <a:xfrm>
            <a:off x="4355976" y="4548238"/>
            <a:ext cx="12963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>
            <a:off x="3563888" y="5480357"/>
            <a:ext cx="0" cy="8095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42"/>
          <p:cNvCxnSpPr>
            <a:stCxn id="15" idx="3"/>
          </p:cNvCxnSpPr>
          <p:nvPr/>
        </p:nvCxnSpPr>
        <p:spPr>
          <a:xfrm>
            <a:off x="3342928" y="5945278"/>
            <a:ext cx="22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de flecha 44"/>
          <p:cNvCxnSpPr>
            <a:endCxn id="18" idx="1"/>
          </p:cNvCxnSpPr>
          <p:nvPr/>
        </p:nvCxnSpPr>
        <p:spPr>
          <a:xfrm>
            <a:off x="3563888" y="5488304"/>
            <a:ext cx="3240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de flecha 46"/>
          <p:cNvCxnSpPr>
            <a:endCxn id="19" idx="1"/>
          </p:cNvCxnSpPr>
          <p:nvPr/>
        </p:nvCxnSpPr>
        <p:spPr>
          <a:xfrm>
            <a:off x="3563755" y="6289892"/>
            <a:ext cx="32443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de flecha 50"/>
          <p:cNvCxnSpPr>
            <a:stCxn id="18" idx="3"/>
            <a:endCxn id="26" idx="1"/>
          </p:cNvCxnSpPr>
          <p:nvPr/>
        </p:nvCxnSpPr>
        <p:spPr>
          <a:xfrm>
            <a:off x="5760132" y="5488304"/>
            <a:ext cx="4680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de flecha 29"/>
          <p:cNvCxnSpPr>
            <a:stCxn id="19" idx="3"/>
            <a:endCxn id="27" idx="1"/>
          </p:cNvCxnSpPr>
          <p:nvPr/>
        </p:nvCxnSpPr>
        <p:spPr>
          <a:xfrm>
            <a:off x="5760132" y="6289893"/>
            <a:ext cx="4680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333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17</a:t>
            </a:fld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2123728" y="2780928"/>
            <a:ext cx="4608512" cy="1384995"/>
          </a:xfrm>
          <a:prstGeom prst="rect">
            <a:avLst/>
          </a:prstGeom>
          <a:solidFill>
            <a:schemeClr val="lt1">
              <a:alpha val="7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2800" b="1" dirty="0" err="1" smtClean="0">
                <a:solidFill>
                  <a:schemeClr val="tx2"/>
                </a:solidFill>
              </a:rPr>
              <a:t>Thank</a:t>
            </a:r>
            <a:r>
              <a:rPr lang="es-ES" sz="2800" b="1" dirty="0" smtClean="0">
                <a:solidFill>
                  <a:schemeClr val="tx2"/>
                </a:solidFill>
              </a:rPr>
              <a:t> </a:t>
            </a:r>
            <a:r>
              <a:rPr lang="es-ES" sz="2800" b="1" dirty="0" err="1" smtClean="0">
                <a:solidFill>
                  <a:schemeClr val="tx2"/>
                </a:solidFill>
              </a:rPr>
              <a:t>you</a:t>
            </a:r>
            <a:r>
              <a:rPr lang="es-ES" sz="2800" b="1" dirty="0" smtClean="0">
                <a:solidFill>
                  <a:schemeClr val="tx2"/>
                </a:solidFill>
              </a:rPr>
              <a:t> </a:t>
            </a:r>
            <a:r>
              <a:rPr lang="es-ES" sz="2800" b="1" dirty="0" err="1" smtClean="0">
                <a:solidFill>
                  <a:schemeClr val="tx2"/>
                </a:solidFill>
              </a:rPr>
              <a:t>for</a:t>
            </a:r>
            <a:r>
              <a:rPr lang="es-ES" sz="2800" b="1" dirty="0" smtClean="0">
                <a:solidFill>
                  <a:schemeClr val="tx2"/>
                </a:solidFill>
              </a:rPr>
              <a:t> </a:t>
            </a:r>
            <a:r>
              <a:rPr lang="es-ES" sz="2800" b="1" dirty="0" err="1" smtClean="0">
                <a:solidFill>
                  <a:schemeClr val="tx2"/>
                </a:solidFill>
              </a:rPr>
              <a:t>your</a:t>
            </a:r>
            <a:r>
              <a:rPr lang="es-ES" sz="2800" b="1" dirty="0" smtClean="0">
                <a:solidFill>
                  <a:schemeClr val="tx2"/>
                </a:solidFill>
              </a:rPr>
              <a:t> </a:t>
            </a:r>
            <a:r>
              <a:rPr lang="es-ES" sz="2800" b="1" dirty="0" err="1" smtClean="0">
                <a:solidFill>
                  <a:schemeClr val="tx2"/>
                </a:solidFill>
              </a:rPr>
              <a:t>attention</a:t>
            </a:r>
            <a:endParaRPr lang="es-ES" sz="2800" b="1" dirty="0" smtClean="0">
              <a:solidFill>
                <a:schemeClr val="tx2"/>
              </a:solidFill>
            </a:endParaRPr>
          </a:p>
          <a:p>
            <a:endParaRPr lang="es-ES" sz="2800" b="1" dirty="0">
              <a:solidFill>
                <a:schemeClr val="tx2"/>
              </a:solidFill>
            </a:endParaRPr>
          </a:p>
          <a:p>
            <a:pPr algn="ctr"/>
            <a:r>
              <a:rPr lang="es-ES" sz="2800" b="1" dirty="0" err="1" smtClean="0">
                <a:solidFill>
                  <a:schemeClr val="tx2"/>
                </a:solidFill>
              </a:rPr>
              <a:t>Questions</a:t>
            </a:r>
            <a:r>
              <a:rPr lang="es-ES" sz="2800" b="1" dirty="0" smtClean="0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2103346" y="5373216"/>
            <a:ext cx="4608512" cy="923330"/>
          </a:xfrm>
          <a:prstGeom prst="rect">
            <a:avLst/>
          </a:prstGeom>
          <a:solidFill>
            <a:schemeClr val="lt1">
              <a:alpha val="7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David Bolonio</a:t>
            </a:r>
          </a:p>
          <a:p>
            <a:r>
              <a:rPr lang="es-ES" dirty="0" smtClean="0"/>
              <a:t>david.bolonio@upm.es</a:t>
            </a:r>
          </a:p>
          <a:p>
            <a:r>
              <a:rPr lang="es-ES" dirty="0" smtClean="0"/>
              <a:t>Universidad </a:t>
            </a:r>
            <a:r>
              <a:rPr lang="es-ES" dirty="0" err="1" smtClean="0"/>
              <a:t>Politénica</a:t>
            </a:r>
            <a:r>
              <a:rPr lang="es-ES" dirty="0" smtClean="0"/>
              <a:t> de Madrid (</a:t>
            </a:r>
            <a:r>
              <a:rPr lang="es-ES" dirty="0" err="1" smtClean="0"/>
              <a:t>Spain</a:t>
            </a:r>
            <a:r>
              <a:rPr lang="es-ES" dirty="0" smtClean="0"/>
              <a:t>)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5" y="133984"/>
            <a:ext cx="996210" cy="838800"/>
          </a:xfrm>
          <a:prstGeom prst="rect">
            <a:avLst/>
          </a:prstGeom>
        </p:spPr>
      </p:pic>
      <p:pic>
        <p:nvPicPr>
          <p:cNvPr id="10" name="Imagen 9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7884368" y="133984"/>
            <a:ext cx="900000" cy="83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36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1797</TotalTime>
  <Words>1157</Words>
  <Application>Microsoft Office PowerPoint</Application>
  <PresentationFormat>Presentación en pantalla (4:3)</PresentationFormat>
  <Paragraphs>337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Calibri</vt:lpstr>
      <vt:lpstr>Cambria Math</vt:lpstr>
      <vt:lpstr>Times New Roman</vt:lpstr>
      <vt:lpstr>Tema de Office</vt:lpstr>
      <vt:lpstr>Fatty acid methyl esters (FAME) from oil seeds grown in arid lands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Biofuels (FAEEs) from rare oils of the Tunisian Republic</dc:title>
  <dc:creator>David Bolonio Martín</dc:creator>
  <cp:lastModifiedBy>DBM</cp:lastModifiedBy>
  <cp:revision>128</cp:revision>
  <dcterms:created xsi:type="dcterms:W3CDTF">2016-03-19T10:36:55Z</dcterms:created>
  <dcterms:modified xsi:type="dcterms:W3CDTF">2017-06-19T09:36:12Z</dcterms:modified>
</cp:coreProperties>
</file>