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7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8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7" r:id="rId2"/>
    <p:sldMasterId id="2147483681" r:id="rId3"/>
    <p:sldMasterId id="2147483688" r:id="rId4"/>
    <p:sldMasterId id="2147483695" r:id="rId5"/>
    <p:sldMasterId id="2147483702" r:id="rId6"/>
    <p:sldMasterId id="2147483709" r:id="rId7"/>
    <p:sldMasterId id="2147483716" r:id="rId8"/>
    <p:sldMasterId id="2147483723" r:id="rId9"/>
  </p:sldMasterIdLst>
  <p:notesMasterIdLst>
    <p:notesMasterId r:id="rId39"/>
  </p:notesMasterIdLst>
  <p:sldIdLst>
    <p:sldId id="262" r:id="rId10"/>
    <p:sldId id="279" r:id="rId11"/>
    <p:sldId id="267" r:id="rId12"/>
    <p:sldId id="277" r:id="rId13"/>
    <p:sldId id="305" r:id="rId14"/>
    <p:sldId id="309" r:id="rId15"/>
    <p:sldId id="310" r:id="rId16"/>
    <p:sldId id="278" r:id="rId17"/>
    <p:sldId id="272" r:id="rId18"/>
    <p:sldId id="281" r:id="rId19"/>
    <p:sldId id="275" r:id="rId20"/>
    <p:sldId id="304" r:id="rId21"/>
    <p:sldId id="302" r:id="rId22"/>
    <p:sldId id="283" r:id="rId23"/>
    <p:sldId id="285" r:id="rId24"/>
    <p:sldId id="303" r:id="rId25"/>
    <p:sldId id="287" r:id="rId26"/>
    <p:sldId id="288" r:id="rId27"/>
    <p:sldId id="269" r:id="rId28"/>
    <p:sldId id="289" r:id="rId29"/>
    <p:sldId id="300" r:id="rId30"/>
    <p:sldId id="274" r:id="rId31"/>
    <p:sldId id="296" r:id="rId32"/>
    <p:sldId id="297" r:id="rId33"/>
    <p:sldId id="298" r:id="rId34"/>
    <p:sldId id="301" r:id="rId35"/>
    <p:sldId id="311" r:id="rId36"/>
    <p:sldId id="312" r:id="rId37"/>
    <p:sldId id="291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39" autoAdjust="0"/>
    <p:restoredTop sz="94660"/>
  </p:normalViewPr>
  <p:slideViewPr>
    <p:cSldViewPr>
      <p:cViewPr>
        <p:scale>
          <a:sx n="60" d="100"/>
          <a:sy n="60" d="100"/>
        </p:scale>
        <p:origin x="-822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5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A18A2D-1230-4AB1-8EBC-94E98DD1CEFA}" type="datetimeFigureOut">
              <a:rPr lang="en-US" smtClean="0"/>
              <a:t>6/17/2015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85650C-4761-4CF5-9FD1-D1D98BF7B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526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838A54-B044-3B42-B007-3CFB320CC01B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049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A776-CB19-4E4F-824E-667594475D5A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A776-CB19-4E4F-824E-667594475D5A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A776-CB19-4E4F-824E-667594475D5A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A776-CB19-4E4F-824E-667594475D5A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A776-CB19-4E4F-824E-667594475D5A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A776-CB19-4E4F-824E-667594475D5A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A776-CB19-4E4F-824E-667594475D5A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A776-CB19-4E4F-824E-667594475D5A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A776-CB19-4E4F-824E-667594475D5A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A776-CB19-4E4F-824E-667594475D5A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A776-CB19-4E4F-824E-667594475D5A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A776-CB19-4E4F-824E-667594475D5A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A776-CB19-4E4F-824E-667594475D5A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A776-CB19-4E4F-824E-667594475D5A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A776-CB19-4E4F-824E-667594475D5A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A776-CB19-4E4F-824E-667594475D5A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A776-CB19-4E4F-824E-667594475D5A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A776-CB19-4E4F-824E-667594475D5A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A776-CB19-4E4F-824E-667594475D5A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A776-CB19-4E4F-824E-667594475D5A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A776-CB19-4E4F-824E-667594475D5A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A776-CB19-4E4F-824E-667594475D5A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A776-CB19-4E4F-824E-667594475D5A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A776-CB19-4E4F-824E-667594475D5A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A776-CB19-4E4F-824E-667594475D5A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AA776-CB19-4E4F-824E-667594475D5A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9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7772400" cy="1470025"/>
          </a:xfrm>
        </p:spPr>
        <p:txBody>
          <a:bodyPr anchor="b" anchorCtr="0">
            <a:normAutofit/>
          </a:bodyPr>
          <a:lstStyle>
            <a:lvl1pPr marL="0" algn="r" defTabSz="914400" rtl="0" eaLnBrk="1" latinLnBrk="0" hangingPunct="1">
              <a:defRPr lang="en-US" sz="3600" b="0" kern="120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52400" dist="38100" dir="2700000" algn="tl" rotWithShape="0">
                    <a:srgbClr val="27466B">
                      <a:alpha val="3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286000"/>
            <a:ext cx="7772400" cy="1752600"/>
          </a:xfrm>
        </p:spPr>
        <p:txBody>
          <a:bodyPr>
            <a:normAutofit/>
          </a:bodyPr>
          <a:lstStyle>
            <a:lvl1pPr marL="0" indent="0" algn="r" defTabSz="914400" rtl="0" eaLnBrk="1" latinLnBrk="0" hangingPunct="1">
              <a:buNone/>
              <a:defRPr lang="en-US" sz="3600" kern="1200" dirty="0">
                <a:solidFill>
                  <a:srgbClr val="294A7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7" name="Picture 6" descr="STOP_logo_color [Converted]-0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105400"/>
            <a:ext cx="3047999" cy="148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6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AB9456B-37C7-4508-AE93-F0883670E2E1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7" name="Picture 6" descr="STOP_logo_color [Converted]-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045" y="5867400"/>
            <a:ext cx="1763955" cy="85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97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971BD9-11ED-40C2-A370-783265A10EEE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53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F22338-21BE-4884-A5F5-C6C4459FC878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33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TOP PPT dark_bkgdjpg-0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56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48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66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7772400" cy="1470025"/>
          </a:xfrm>
        </p:spPr>
        <p:txBody>
          <a:bodyPr anchor="b" anchorCtr="0">
            <a:normAutofit/>
          </a:bodyPr>
          <a:lstStyle>
            <a:lvl1pPr marL="0" algn="r" defTabSz="914400" rtl="0" eaLnBrk="1" latinLnBrk="0" hangingPunct="1">
              <a:defRPr lang="en-US" sz="3600" b="0" kern="120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52400" dist="38100" dir="2700000" algn="tl" rotWithShape="0">
                    <a:srgbClr val="27466B">
                      <a:alpha val="3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286000"/>
            <a:ext cx="7772400" cy="1752600"/>
          </a:xfrm>
        </p:spPr>
        <p:txBody>
          <a:bodyPr>
            <a:normAutofit/>
          </a:bodyPr>
          <a:lstStyle>
            <a:lvl1pPr marL="0" indent="0" algn="r" defTabSz="914400" rtl="0" eaLnBrk="1" latinLnBrk="0" hangingPunct="1">
              <a:buNone/>
              <a:defRPr lang="en-US" sz="3600" kern="1200" dirty="0">
                <a:solidFill>
                  <a:srgbClr val="294A7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7" name="Picture 6" descr="STOP_logo_color [Converted]-0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105400"/>
            <a:ext cx="3047999" cy="148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60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AB9456B-37C7-4508-AE93-F0883670E2E1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7" name="Picture 6" descr="STOP_logo_color [Converted]-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045" y="5867400"/>
            <a:ext cx="1763955" cy="85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07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971BD9-11ED-40C2-A370-783265A10EEE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12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F22338-21BE-4884-A5F5-C6C4459FC878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93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TOP PPT dark_bkgdjpg-0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56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49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56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7772400" cy="1470025"/>
          </a:xfrm>
        </p:spPr>
        <p:txBody>
          <a:bodyPr anchor="b" anchorCtr="0">
            <a:normAutofit/>
          </a:bodyPr>
          <a:lstStyle>
            <a:lvl1pPr marL="0" algn="r" defTabSz="914400" rtl="0" eaLnBrk="1" latinLnBrk="0" hangingPunct="1">
              <a:defRPr lang="en-US" sz="3600" b="0" kern="120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52400" dist="38100" dir="2700000" algn="tl" rotWithShape="0">
                    <a:srgbClr val="27466B">
                      <a:alpha val="3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286000"/>
            <a:ext cx="7772400" cy="1752600"/>
          </a:xfrm>
        </p:spPr>
        <p:txBody>
          <a:bodyPr>
            <a:normAutofit/>
          </a:bodyPr>
          <a:lstStyle>
            <a:lvl1pPr marL="0" indent="0" algn="r" defTabSz="914400" rtl="0" eaLnBrk="1" latinLnBrk="0" hangingPunct="1">
              <a:buNone/>
              <a:defRPr lang="en-US" sz="3600" kern="1200" dirty="0">
                <a:solidFill>
                  <a:srgbClr val="294A7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7" name="Picture 6" descr="STOP_logo_color [Converted]-0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105400"/>
            <a:ext cx="3047999" cy="148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35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AB9456B-37C7-4508-AE93-F0883670E2E1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7" name="Picture 6" descr="STOP_logo_color [Converted]-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045" y="5867400"/>
            <a:ext cx="1763955" cy="85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73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971BD9-11ED-40C2-A370-783265A10EEE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70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F22338-21BE-4884-A5F5-C6C4459FC878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64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TOP PPT dark_bkgdjpg-0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56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48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29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7772400" cy="1470025"/>
          </a:xfrm>
        </p:spPr>
        <p:txBody>
          <a:bodyPr anchor="b" anchorCtr="0">
            <a:normAutofit/>
          </a:bodyPr>
          <a:lstStyle>
            <a:lvl1pPr marL="0" algn="r" defTabSz="914400" rtl="0" eaLnBrk="1" latinLnBrk="0" hangingPunct="1">
              <a:defRPr lang="en-US" sz="3600" b="0" kern="120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52400" dist="38100" dir="2700000" algn="tl" rotWithShape="0">
                    <a:srgbClr val="27466B">
                      <a:alpha val="3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286000"/>
            <a:ext cx="7772400" cy="1752600"/>
          </a:xfrm>
        </p:spPr>
        <p:txBody>
          <a:bodyPr>
            <a:normAutofit/>
          </a:bodyPr>
          <a:lstStyle>
            <a:lvl1pPr marL="0" indent="0" algn="r" defTabSz="914400" rtl="0" eaLnBrk="1" latinLnBrk="0" hangingPunct="1">
              <a:buNone/>
              <a:defRPr lang="en-US" sz="3600" kern="1200" dirty="0">
                <a:solidFill>
                  <a:srgbClr val="294A7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7" name="Picture 6" descr="STOP_logo_color [Converted]-0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105400"/>
            <a:ext cx="3047999" cy="148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37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AB9456B-37C7-4508-AE93-F0883670E2E1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7" name="Picture 6" descr="STOP_logo_color [Converted]-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045" y="5867400"/>
            <a:ext cx="1763955" cy="85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366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971BD9-11ED-40C2-A370-783265A10EEE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29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F22338-21BE-4884-A5F5-C6C4459FC878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54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TOP PPT dark_bkgdjpg-0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56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67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73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7772400" cy="1470025"/>
          </a:xfrm>
        </p:spPr>
        <p:txBody>
          <a:bodyPr anchor="b" anchorCtr="0">
            <a:normAutofit/>
          </a:bodyPr>
          <a:lstStyle>
            <a:lvl1pPr marL="0" algn="r" defTabSz="914400" rtl="0" eaLnBrk="1" latinLnBrk="0" hangingPunct="1">
              <a:defRPr lang="en-US" sz="3600" b="0" kern="120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52400" dist="38100" dir="2700000" algn="tl" rotWithShape="0">
                    <a:srgbClr val="27466B">
                      <a:alpha val="3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286000"/>
            <a:ext cx="7772400" cy="1752600"/>
          </a:xfrm>
        </p:spPr>
        <p:txBody>
          <a:bodyPr>
            <a:normAutofit/>
          </a:bodyPr>
          <a:lstStyle>
            <a:lvl1pPr marL="0" indent="0" algn="r" defTabSz="914400" rtl="0" eaLnBrk="1" latinLnBrk="0" hangingPunct="1">
              <a:buNone/>
              <a:defRPr lang="en-US" sz="3600" kern="1200" dirty="0">
                <a:solidFill>
                  <a:srgbClr val="294A7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7" name="Picture 6" descr="STOP_logo_color [Converted]-0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105400"/>
            <a:ext cx="3047999" cy="148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70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AB9456B-37C7-4508-AE93-F0883670E2E1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7" name="Picture 6" descr="STOP_logo_color [Converted]-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045" y="5867400"/>
            <a:ext cx="1763955" cy="85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71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971BD9-11ED-40C2-A370-783265A10EEE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01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F22338-21BE-4884-A5F5-C6C4459FC878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01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TOP PPT dark_bkgdjpg-0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56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48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16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7772400" cy="1470025"/>
          </a:xfrm>
        </p:spPr>
        <p:txBody>
          <a:bodyPr anchor="b" anchorCtr="0">
            <a:normAutofit/>
          </a:bodyPr>
          <a:lstStyle>
            <a:lvl1pPr marL="0" algn="r" defTabSz="914400" rtl="0" eaLnBrk="1" latinLnBrk="0" hangingPunct="1">
              <a:defRPr lang="en-US" sz="3600" b="0" kern="120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52400" dist="38100" dir="2700000" algn="tl" rotWithShape="0">
                    <a:srgbClr val="27466B">
                      <a:alpha val="3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286000"/>
            <a:ext cx="7772400" cy="1752600"/>
          </a:xfrm>
        </p:spPr>
        <p:txBody>
          <a:bodyPr>
            <a:normAutofit/>
          </a:bodyPr>
          <a:lstStyle>
            <a:lvl1pPr marL="0" indent="0" algn="r" defTabSz="914400" rtl="0" eaLnBrk="1" latinLnBrk="0" hangingPunct="1">
              <a:buNone/>
              <a:defRPr lang="en-US" sz="3600" kern="1200" dirty="0">
                <a:solidFill>
                  <a:srgbClr val="294A7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7" name="Picture 6" descr="STOP_logo_color [Converted]-0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105400"/>
            <a:ext cx="3047999" cy="148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17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AB9456B-37C7-4508-AE93-F0883670E2E1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7" name="Picture 6" descr="STOP_logo_color [Converted]-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045" y="5867400"/>
            <a:ext cx="1763955" cy="85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19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971BD9-11ED-40C2-A370-783265A10EEE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69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F22338-21BE-4884-A5F5-C6C4459FC878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03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TOP PPT dark_bkgdjpg-0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56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284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05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7772400" cy="1470025"/>
          </a:xfrm>
        </p:spPr>
        <p:txBody>
          <a:bodyPr anchor="b" anchorCtr="0">
            <a:normAutofit/>
          </a:bodyPr>
          <a:lstStyle>
            <a:lvl1pPr marL="0" algn="r" defTabSz="914400" rtl="0" eaLnBrk="1" latinLnBrk="0" hangingPunct="1">
              <a:defRPr lang="en-US" sz="3600" b="0" kern="120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52400" dist="38100" dir="2700000" algn="tl" rotWithShape="0">
                    <a:srgbClr val="27466B">
                      <a:alpha val="3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286000"/>
            <a:ext cx="7772400" cy="1752600"/>
          </a:xfrm>
        </p:spPr>
        <p:txBody>
          <a:bodyPr>
            <a:normAutofit/>
          </a:bodyPr>
          <a:lstStyle>
            <a:lvl1pPr marL="0" indent="0" algn="r" defTabSz="914400" rtl="0" eaLnBrk="1" latinLnBrk="0" hangingPunct="1">
              <a:buNone/>
              <a:defRPr lang="en-US" sz="3600" kern="1200" dirty="0">
                <a:solidFill>
                  <a:srgbClr val="294A7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7" name="Picture 6" descr="STOP_logo_color [Converted]-0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105400"/>
            <a:ext cx="3047999" cy="148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84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AB9456B-37C7-4508-AE93-F0883670E2E1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7" name="Picture 6" descr="STOP_logo_color [Converted]-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045" y="5867400"/>
            <a:ext cx="1763955" cy="85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99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971BD9-11ED-40C2-A370-783265A10EEE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7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F22338-21BE-4884-A5F5-C6C4459FC878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5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TOP PPT dark_bkgdjpg-0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56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78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87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7772400" cy="1470025"/>
          </a:xfrm>
        </p:spPr>
        <p:txBody>
          <a:bodyPr anchor="b" anchorCtr="0">
            <a:normAutofit/>
          </a:bodyPr>
          <a:lstStyle>
            <a:lvl1pPr marL="0" algn="r" defTabSz="914400" rtl="0" eaLnBrk="1" latinLnBrk="0" hangingPunct="1">
              <a:defRPr lang="en-US" sz="3600" b="0" kern="120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52400" dist="38100" dir="2700000" algn="tl" rotWithShape="0">
                    <a:srgbClr val="27466B">
                      <a:alpha val="3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286000"/>
            <a:ext cx="7772400" cy="1752600"/>
          </a:xfrm>
        </p:spPr>
        <p:txBody>
          <a:bodyPr>
            <a:normAutofit/>
          </a:bodyPr>
          <a:lstStyle>
            <a:lvl1pPr marL="0" indent="0" algn="r" defTabSz="914400" rtl="0" eaLnBrk="1" latinLnBrk="0" hangingPunct="1">
              <a:buNone/>
              <a:defRPr lang="en-US" sz="3600" kern="1200" dirty="0">
                <a:solidFill>
                  <a:srgbClr val="294A7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7" name="Picture 6" descr="STOP_logo_color [Converted]-0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105400"/>
            <a:ext cx="3047999" cy="148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45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AB9456B-37C7-4508-AE93-F0883670E2E1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7" name="Picture 6" descr="STOP_logo_color [Converted]-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045" y="5867400"/>
            <a:ext cx="1763955" cy="85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25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971BD9-11ED-40C2-A370-783265A10EEE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55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F22338-21BE-4884-A5F5-C6C4459FC878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2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TOP PPT dark_bkgdjpg-0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56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07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06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7772400" cy="1470025"/>
          </a:xfrm>
        </p:spPr>
        <p:txBody>
          <a:bodyPr anchor="b" anchorCtr="0">
            <a:normAutofit/>
          </a:bodyPr>
          <a:lstStyle>
            <a:lvl1pPr marL="0" algn="r" defTabSz="914400" rtl="0" eaLnBrk="1" latinLnBrk="0" hangingPunct="1">
              <a:defRPr lang="en-US" sz="3600" b="0" kern="120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52400" dist="38100" dir="2700000" algn="tl" rotWithShape="0">
                    <a:srgbClr val="27466B">
                      <a:alpha val="3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286000"/>
            <a:ext cx="7772400" cy="1752600"/>
          </a:xfrm>
        </p:spPr>
        <p:txBody>
          <a:bodyPr>
            <a:normAutofit/>
          </a:bodyPr>
          <a:lstStyle>
            <a:lvl1pPr marL="0" indent="0" algn="r" defTabSz="914400" rtl="0" eaLnBrk="1" latinLnBrk="0" hangingPunct="1">
              <a:buNone/>
              <a:defRPr lang="en-US" sz="3600" kern="1200" dirty="0">
                <a:solidFill>
                  <a:srgbClr val="294A7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7" name="Picture 6" descr="STOP_logo_color [Converted]-0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105400"/>
            <a:ext cx="3047999" cy="148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40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AB9456B-37C7-4508-AE93-F0883670E2E1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7" name="Picture 6" descr="STOP_logo_color [Converted]-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045" y="5867400"/>
            <a:ext cx="1763955" cy="85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27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971BD9-11ED-40C2-A370-783265A10EEE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58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F22338-21BE-4884-A5F5-C6C4459FC878}" type="datetime1">
              <a:rPr lang="en-US">
                <a:solidFill>
                  <a:prstClr val="black"/>
                </a:solidFill>
              </a:rPr>
              <a:pPr/>
              <a:t>6/17/2015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13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TOP PPT dark_bkgdjpg-0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56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02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77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21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3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9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45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51.xml"/><Relationship Id="rId7" Type="http://schemas.openxmlformats.org/officeDocument/2006/relationships/theme" Target="../theme/theme9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5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763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47801"/>
            <a:ext cx="83820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7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767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rgbClr val="294A71"/>
          </a:solidFill>
          <a:latin typeface="+mj-lt"/>
          <a:ea typeface="+mj-ea"/>
          <a:cs typeface="+mj-cs"/>
        </a:defRPr>
      </a:lvl1pPr>
    </p:titleStyle>
    <p:bodyStyle>
      <a:lvl1pPr marL="329184" indent="-329184" algn="l" defTabSz="914400" rtl="0" eaLnBrk="1" latinLnBrk="0" hangingPunct="1">
        <a:lnSpc>
          <a:spcPct val="90000"/>
        </a:lnSpc>
        <a:spcBef>
          <a:spcPts val="1200"/>
        </a:spcBef>
        <a:buClr>
          <a:srgbClr val="D9003C"/>
        </a:buClr>
        <a:buSzPct val="75000"/>
        <a:buFont typeface="Lucida Grande"/>
        <a:buChar char="❯"/>
        <a:defRPr sz="2800" kern="1200">
          <a:solidFill>
            <a:srgbClr val="294A7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300"/>
        </a:spcBef>
        <a:buClr>
          <a:srgbClr val="D9003C"/>
        </a:buClr>
        <a:buFont typeface="Arial"/>
        <a:buChar char="•"/>
        <a:defRPr sz="2400" kern="1200">
          <a:solidFill>
            <a:srgbClr val="294A7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•"/>
        <a:defRPr sz="2400" kern="1200">
          <a:solidFill>
            <a:srgbClr val="294A7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–"/>
        <a:defRPr sz="2000" kern="1200">
          <a:solidFill>
            <a:srgbClr val="294A7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»"/>
        <a:defRPr sz="2000" kern="1200">
          <a:solidFill>
            <a:srgbClr val="294A7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763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47801"/>
            <a:ext cx="83820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7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714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rgbClr val="294A71"/>
          </a:solidFill>
          <a:latin typeface="+mj-lt"/>
          <a:ea typeface="+mj-ea"/>
          <a:cs typeface="+mj-cs"/>
        </a:defRPr>
      </a:lvl1pPr>
    </p:titleStyle>
    <p:bodyStyle>
      <a:lvl1pPr marL="329184" indent="-329184" algn="l" defTabSz="914400" rtl="0" eaLnBrk="1" latinLnBrk="0" hangingPunct="1">
        <a:lnSpc>
          <a:spcPct val="90000"/>
        </a:lnSpc>
        <a:spcBef>
          <a:spcPts val="1200"/>
        </a:spcBef>
        <a:buClr>
          <a:srgbClr val="D9003C"/>
        </a:buClr>
        <a:buSzPct val="75000"/>
        <a:buFont typeface="Lucida Grande"/>
        <a:buChar char="❯"/>
        <a:defRPr sz="2800" kern="1200">
          <a:solidFill>
            <a:srgbClr val="294A7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300"/>
        </a:spcBef>
        <a:buClr>
          <a:srgbClr val="D9003C"/>
        </a:buClr>
        <a:buFont typeface="Arial"/>
        <a:buChar char="•"/>
        <a:defRPr sz="2400" kern="1200">
          <a:solidFill>
            <a:srgbClr val="294A7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•"/>
        <a:defRPr sz="2400" kern="1200">
          <a:solidFill>
            <a:srgbClr val="294A7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–"/>
        <a:defRPr sz="2000" kern="1200">
          <a:solidFill>
            <a:srgbClr val="294A7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»"/>
        <a:defRPr sz="2000" kern="1200">
          <a:solidFill>
            <a:srgbClr val="294A7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763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47801"/>
            <a:ext cx="83820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7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351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rgbClr val="294A71"/>
          </a:solidFill>
          <a:latin typeface="+mj-lt"/>
          <a:ea typeface="+mj-ea"/>
          <a:cs typeface="+mj-cs"/>
        </a:defRPr>
      </a:lvl1pPr>
    </p:titleStyle>
    <p:bodyStyle>
      <a:lvl1pPr marL="329184" indent="-329184" algn="l" defTabSz="914400" rtl="0" eaLnBrk="1" latinLnBrk="0" hangingPunct="1">
        <a:lnSpc>
          <a:spcPct val="90000"/>
        </a:lnSpc>
        <a:spcBef>
          <a:spcPts val="1200"/>
        </a:spcBef>
        <a:buClr>
          <a:srgbClr val="D9003C"/>
        </a:buClr>
        <a:buSzPct val="75000"/>
        <a:buFont typeface="Lucida Grande"/>
        <a:buChar char="❯"/>
        <a:defRPr sz="2800" kern="1200">
          <a:solidFill>
            <a:srgbClr val="294A7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300"/>
        </a:spcBef>
        <a:buClr>
          <a:srgbClr val="D9003C"/>
        </a:buClr>
        <a:buFont typeface="Arial"/>
        <a:buChar char="•"/>
        <a:defRPr sz="2400" kern="1200">
          <a:solidFill>
            <a:srgbClr val="294A7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•"/>
        <a:defRPr sz="2400" kern="1200">
          <a:solidFill>
            <a:srgbClr val="294A7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–"/>
        <a:defRPr sz="2000" kern="1200">
          <a:solidFill>
            <a:srgbClr val="294A7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»"/>
        <a:defRPr sz="2000" kern="1200">
          <a:solidFill>
            <a:srgbClr val="294A7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763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47801"/>
            <a:ext cx="83820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7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63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rgbClr val="294A71"/>
          </a:solidFill>
          <a:latin typeface="+mj-lt"/>
          <a:ea typeface="+mj-ea"/>
          <a:cs typeface="+mj-cs"/>
        </a:defRPr>
      </a:lvl1pPr>
    </p:titleStyle>
    <p:bodyStyle>
      <a:lvl1pPr marL="329184" indent="-329184" algn="l" defTabSz="914400" rtl="0" eaLnBrk="1" latinLnBrk="0" hangingPunct="1">
        <a:lnSpc>
          <a:spcPct val="90000"/>
        </a:lnSpc>
        <a:spcBef>
          <a:spcPts val="1200"/>
        </a:spcBef>
        <a:buClr>
          <a:srgbClr val="D9003C"/>
        </a:buClr>
        <a:buSzPct val="75000"/>
        <a:buFont typeface="Lucida Grande"/>
        <a:buChar char="❯"/>
        <a:defRPr sz="2800" kern="1200">
          <a:solidFill>
            <a:srgbClr val="294A7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300"/>
        </a:spcBef>
        <a:buClr>
          <a:srgbClr val="D9003C"/>
        </a:buClr>
        <a:buFont typeface="Arial"/>
        <a:buChar char="•"/>
        <a:defRPr sz="2400" kern="1200">
          <a:solidFill>
            <a:srgbClr val="294A7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•"/>
        <a:defRPr sz="2400" kern="1200">
          <a:solidFill>
            <a:srgbClr val="294A7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–"/>
        <a:defRPr sz="2000" kern="1200">
          <a:solidFill>
            <a:srgbClr val="294A7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»"/>
        <a:defRPr sz="2000" kern="1200">
          <a:solidFill>
            <a:srgbClr val="294A7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763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47801"/>
            <a:ext cx="83820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7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496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rgbClr val="294A71"/>
          </a:solidFill>
          <a:latin typeface="+mj-lt"/>
          <a:ea typeface="+mj-ea"/>
          <a:cs typeface="+mj-cs"/>
        </a:defRPr>
      </a:lvl1pPr>
    </p:titleStyle>
    <p:bodyStyle>
      <a:lvl1pPr marL="329184" indent="-329184" algn="l" defTabSz="914400" rtl="0" eaLnBrk="1" latinLnBrk="0" hangingPunct="1">
        <a:lnSpc>
          <a:spcPct val="90000"/>
        </a:lnSpc>
        <a:spcBef>
          <a:spcPts val="1200"/>
        </a:spcBef>
        <a:buClr>
          <a:srgbClr val="D9003C"/>
        </a:buClr>
        <a:buSzPct val="75000"/>
        <a:buFont typeface="Lucida Grande"/>
        <a:buChar char="❯"/>
        <a:defRPr sz="2800" kern="1200">
          <a:solidFill>
            <a:srgbClr val="294A7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300"/>
        </a:spcBef>
        <a:buClr>
          <a:srgbClr val="D9003C"/>
        </a:buClr>
        <a:buFont typeface="Arial"/>
        <a:buChar char="•"/>
        <a:defRPr sz="2400" kern="1200">
          <a:solidFill>
            <a:srgbClr val="294A7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•"/>
        <a:defRPr sz="2400" kern="1200">
          <a:solidFill>
            <a:srgbClr val="294A7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–"/>
        <a:defRPr sz="2000" kern="1200">
          <a:solidFill>
            <a:srgbClr val="294A7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»"/>
        <a:defRPr sz="2000" kern="1200">
          <a:solidFill>
            <a:srgbClr val="294A7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763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47801"/>
            <a:ext cx="83820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7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346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rgbClr val="294A71"/>
          </a:solidFill>
          <a:latin typeface="+mj-lt"/>
          <a:ea typeface="+mj-ea"/>
          <a:cs typeface="+mj-cs"/>
        </a:defRPr>
      </a:lvl1pPr>
    </p:titleStyle>
    <p:bodyStyle>
      <a:lvl1pPr marL="329184" indent="-329184" algn="l" defTabSz="914400" rtl="0" eaLnBrk="1" latinLnBrk="0" hangingPunct="1">
        <a:lnSpc>
          <a:spcPct val="90000"/>
        </a:lnSpc>
        <a:spcBef>
          <a:spcPts val="1200"/>
        </a:spcBef>
        <a:buClr>
          <a:srgbClr val="D9003C"/>
        </a:buClr>
        <a:buSzPct val="75000"/>
        <a:buFont typeface="Lucida Grande"/>
        <a:buChar char="❯"/>
        <a:defRPr sz="2800" kern="1200">
          <a:solidFill>
            <a:srgbClr val="294A7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300"/>
        </a:spcBef>
        <a:buClr>
          <a:srgbClr val="D9003C"/>
        </a:buClr>
        <a:buFont typeface="Arial"/>
        <a:buChar char="•"/>
        <a:defRPr sz="2400" kern="1200">
          <a:solidFill>
            <a:srgbClr val="294A7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•"/>
        <a:defRPr sz="2400" kern="1200">
          <a:solidFill>
            <a:srgbClr val="294A7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–"/>
        <a:defRPr sz="2000" kern="1200">
          <a:solidFill>
            <a:srgbClr val="294A7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»"/>
        <a:defRPr sz="2000" kern="1200">
          <a:solidFill>
            <a:srgbClr val="294A7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763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47801"/>
            <a:ext cx="83820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7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971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rgbClr val="294A71"/>
          </a:solidFill>
          <a:latin typeface="+mj-lt"/>
          <a:ea typeface="+mj-ea"/>
          <a:cs typeface="+mj-cs"/>
        </a:defRPr>
      </a:lvl1pPr>
    </p:titleStyle>
    <p:bodyStyle>
      <a:lvl1pPr marL="329184" indent="-329184" algn="l" defTabSz="914400" rtl="0" eaLnBrk="1" latinLnBrk="0" hangingPunct="1">
        <a:lnSpc>
          <a:spcPct val="90000"/>
        </a:lnSpc>
        <a:spcBef>
          <a:spcPts val="1200"/>
        </a:spcBef>
        <a:buClr>
          <a:srgbClr val="D9003C"/>
        </a:buClr>
        <a:buSzPct val="75000"/>
        <a:buFont typeface="Lucida Grande"/>
        <a:buChar char="❯"/>
        <a:defRPr sz="2800" kern="1200">
          <a:solidFill>
            <a:srgbClr val="294A7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300"/>
        </a:spcBef>
        <a:buClr>
          <a:srgbClr val="D9003C"/>
        </a:buClr>
        <a:buFont typeface="Arial"/>
        <a:buChar char="•"/>
        <a:defRPr sz="2400" kern="1200">
          <a:solidFill>
            <a:srgbClr val="294A7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•"/>
        <a:defRPr sz="2400" kern="1200">
          <a:solidFill>
            <a:srgbClr val="294A7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–"/>
        <a:defRPr sz="2000" kern="1200">
          <a:solidFill>
            <a:srgbClr val="294A7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»"/>
        <a:defRPr sz="2000" kern="1200">
          <a:solidFill>
            <a:srgbClr val="294A7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763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47801"/>
            <a:ext cx="83820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7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737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rgbClr val="294A71"/>
          </a:solidFill>
          <a:latin typeface="+mj-lt"/>
          <a:ea typeface="+mj-ea"/>
          <a:cs typeface="+mj-cs"/>
        </a:defRPr>
      </a:lvl1pPr>
    </p:titleStyle>
    <p:bodyStyle>
      <a:lvl1pPr marL="329184" indent="-329184" algn="l" defTabSz="914400" rtl="0" eaLnBrk="1" latinLnBrk="0" hangingPunct="1">
        <a:lnSpc>
          <a:spcPct val="90000"/>
        </a:lnSpc>
        <a:spcBef>
          <a:spcPts val="1200"/>
        </a:spcBef>
        <a:buClr>
          <a:srgbClr val="D9003C"/>
        </a:buClr>
        <a:buSzPct val="75000"/>
        <a:buFont typeface="Lucida Grande"/>
        <a:buChar char="❯"/>
        <a:defRPr sz="2800" kern="1200">
          <a:solidFill>
            <a:srgbClr val="294A7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300"/>
        </a:spcBef>
        <a:buClr>
          <a:srgbClr val="D9003C"/>
        </a:buClr>
        <a:buFont typeface="Arial"/>
        <a:buChar char="•"/>
        <a:defRPr sz="2400" kern="1200">
          <a:solidFill>
            <a:srgbClr val="294A7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•"/>
        <a:defRPr sz="2400" kern="1200">
          <a:solidFill>
            <a:srgbClr val="294A7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–"/>
        <a:defRPr sz="2000" kern="1200">
          <a:solidFill>
            <a:srgbClr val="294A7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»"/>
        <a:defRPr sz="2000" kern="1200">
          <a:solidFill>
            <a:srgbClr val="294A7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763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47801"/>
            <a:ext cx="83820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7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FC3308D7-C030-4996-A1F7-1114786069C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26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rgbClr val="294A71"/>
          </a:solidFill>
          <a:latin typeface="+mj-lt"/>
          <a:ea typeface="+mj-ea"/>
          <a:cs typeface="+mj-cs"/>
        </a:defRPr>
      </a:lvl1pPr>
    </p:titleStyle>
    <p:bodyStyle>
      <a:lvl1pPr marL="329184" indent="-329184" algn="l" defTabSz="914400" rtl="0" eaLnBrk="1" latinLnBrk="0" hangingPunct="1">
        <a:lnSpc>
          <a:spcPct val="90000"/>
        </a:lnSpc>
        <a:spcBef>
          <a:spcPts val="1200"/>
        </a:spcBef>
        <a:buClr>
          <a:srgbClr val="D9003C"/>
        </a:buClr>
        <a:buSzPct val="75000"/>
        <a:buFont typeface="Lucida Grande"/>
        <a:buChar char="❯"/>
        <a:defRPr sz="2800" kern="1200">
          <a:solidFill>
            <a:srgbClr val="294A7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300"/>
        </a:spcBef>
        <a:buClr>
          <a:srgbClr val="D9003C"/>
        </a:buClr>
        <a:buFont typeface="Arial"/>
        <a:buChar char="•"/>
        <a:defRPr sz="2400" kern="1200">
          <a:solidFill>
            <a:srgbClr val="294A7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•"/>
        <a:defRPr sz="2400" kern="1200">
          <a:solidFill>
            <a:srgbClr val="294A7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–"/>
        <a:defRPr sz="2000" kern="1200">
          <a:solidFill>
            <a:srgbClr val="294A7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»"/>
        <a:defRPr sz="2000" kern="1200">
          <a:solidFill>
            <a:srgbClr val="294A7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16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16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4.xml"/><Relationship Id="rId1" Type="http://schemas.openxmlformats.org/officeDocument/2006/relationships/video" Target="file:///C:\Users\Mr.%20D\Tech%20Connect%20Drive\Company\Documents\Darin_Detwiler%20STOP\Riley%201993%20last%20images%20d.wmv" TargetMode="Externa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191000" y="4748212"/>
            <a:ext cx="4952999" cy="2109788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/>
              <a:t>Adjunct Faculty</a:t>
            </a:r>
          </a:p>
          <a:p>
            <a:pPr algn="l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NORTHEASTERN </a:t>
            </a:r>
          </a:p>
          <a:p>
            <a:pPr algn="l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</a:t>
            </a:r>
            <a:endParaRPr lang="en-US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Group 7"/>
          <p:cNvGrpSpPr/>
          <p:nvPr/>
        </p:nvGrpSpPr>
        <p:grpSpPr>
          <a:xfrm>
            <a:off x="381000" y="6229290"/>
            <a:ext cx="3245760" cy="628710"/>
            <a:chOff x="381000" y="6229290"/>
            <a:chExt cx="3245760" cy="628710"/>
          </a:xfrm>
        </p:grpSpPr>
        <p:sp>
          <p:nvSpPr>
            <p:cNvPr id="7" name="Rectangle 6"/>
            <p:cNvSpPr/>
            <p:nvPr/>
          </p:nvSpPr>
          <p:spPr>
            <a:xfrm>
              <a:off x="457200" y="6248400"/>
              <a:ext cx="3048000" cy="60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81000" y="6229290"/>
              <a:ext cx="3245760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000" b="1" cap="all" dirty="0">
                  <a:ln w="9000" cmpd="sng">
                    <a:noFill/>
                    <a:prstDash val="solid"/>
                  </a:ln>
                  <a:solidFill>
                    <a:srgbClr val="1F497D">
                      <a:lumMod val="40000"/>
                      <a:lumOff val="6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12700" stA="28000" endPos="45000" dist="1000" dir="5400000" sy="-100000" algn="bl" rotWithShape="0"/>
                  </a:effectLst>
                </a:rPr>
                <a:t>Your Voice for Safe Food</a:t>
              </a:r>
            </a:p>
          </p:txBody>
        </p:sp>
      </p:grpSp>
      <p:sp>
        <p:nvSpPr>
          <p:cNvPr id="10" name="Subtitle 5"/>
          <p:cNvSpPr txBox="1">
            <a:spLocks/>
          </p:cNvSpPr>
          <p:nvPr/>
        </p:nvSpPr>
        <p:spPr>
          <a:xfrm>
            <a:off x="0" y="4748212"/>
            <a:ext cx="4267200" cy="366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D9003C"/>
              </a:buClr>
              <a:buSzPct val="75000"/>
              <a:buFont typeface="Lucida Grande"/>
              <a:buNone/>
              <a:defRPr lang="en-US" sz="3600" kern="1200" dirty="0">
                <a:solidFill>
                  <a:srgbClr val="294A7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rgbClr val="D9003C"/>
              </a:buClr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sz="2400" b="1" smtClean="0">
                <a:cs typeface="Calibri"/>
              </a:rPr>
              <a:t>Senior Food Policy Coordinator</a:t>
            </a:r>
            <a:endParaRPr sz="3200"/>
          </a:p>
        </p:txBody>
      </p:sp>
      <p:pic>
        <p:nvPicPr>
          <p:cNvPr id="11" name="Picture 2" descr="http://www.prolinkedu.com/school/usa/unis/university_pictures/Northeastern_University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8076" y="5193624"/>
            <a:ext cx="1700211" cy="1700211"/>
          </a:xfrm>
          <a:prstGeom prst="rect">
            <a:avLst/>
          </a:prstGeom>
          <a:noFill/>
        </p:spPr>
      </p:pic>
      <p:sp>
        <p:nvSpPr>
          <p:cNvPr id="13" name="Title 1"/>
          <p:cNvSpPr>
            <a:spLocks noGrp="1"/>
          </p:cNvSpPr>
          <p:nvPr>
            <p:ph type="ctrTitle" idx="4294967295"/>
          </p:nvPr>
        </p:nvSpPr>
        <p:spPr>
          <a:xfrm>
            <a:off x="-15767" y="1752600"/>
            <a:ext cx="9144000" cy="2819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 smtClean="0"/>
              <a:t>America’s </a:t>
            </a:r>
            <a:r>
              <a:rPr lang="en-US" sz="4400" b="1" dirty="0"/>
              <a:t>regulation </a:t>
            </a:r>
            <a:r>
              <a:rPr lang="en-US" sz="4400" b="1" dirty="0" smtClean="0"/>
              <a:t/>
            </a:r>
            <a:br>
              <a:rPr lang="en-US" sz="4400" b="1" dirty="0" smtClean="0"/>
            </a:br>
            <a:r>
              <a:rPr lang="en-US" sz="4400" b="1" dirty="0" smtClean="0"/>
              <a:t>of </a:t>
            </a:r>
            <a:r>
              <a:rPr lang="en-US" sz="4400" b="1" dirty="0"/>
              <a:t>food policy </a:t>
            </a:r>
            <a:r>
              <a:rPr lang="en-US" sz="4400" b="1" dirty="0" smtClean="0"/>
              <a:t>from </a:t>
            </a:r>
            <a:r>
              <a:rPr lang="en-US" sz="4400" b="1" dirty="0"/>
              <a:t>victim </a:t>
            </a:r>
            <a:r>
              <a:rPr lang="en-US" sz="4400" b="1" dirty="0" smtClean="0"/>
              <a:t/>
            </a:r>
            <a:br>
              <a:rPr lang="en-US" sz="4400" b="1" dirty="0" smtClean="0"/>
            </a:br>
            <a:r>
              <a:rPr lang="en-US" sz="4400" b="1" dirty="0" smtClean="0"/>
              <a:t>and </a:t>
            </a:r>
            <a:r>
              <a:rPr lang="en-US" sz="4400" b="1" dirty="0"/>
              <a:t>consumer advocate </a:t>
            </a:r>
            <a:r>
              <a:rPr lang="en-US" sz="4400" b="1" dirty="0" smtClean="0"/>
              <a:t>perspectives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solidFill>
                  <a:srgbClr val="FF0000"/>
                </a:solidFill>
              </a:rPr>
              <a:t>Darin Detwiler, </a:t>
            </a:r>
            <a:r>
              <a:rPr lang="en-US" dirty="0" smtClean="0">
                <a:solidFill>
                  <a:srgbClr val="FF0000"/>
                </a:solidFill>
              </a:rPr>
              <a:t>USA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18" t="32974" r="34448" b="47629"/>
          <a:stretch/>
        </p:blipFill>
        <p:spPr bwMode="auto">
          <a:xfrm>
            <a:off x="2569778" y="152400"/>
            <a:ext cx="3972911" cy="14188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792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8400" y="1066800"/>
            <a:ext cx="42672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763" indent="-4763"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1906:</a:t>
            </a:r>
          </a:p>
          <a:p>
            <a:pPr marL="4763" indent="-4763"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Upton Sinclair </a:t>
            </a:r>
          </a:p>
          <a:p>
            <a:pPr marL="4763" indent="-4763"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exposed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the world how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unsanitary working conditions in the meat industry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put consumers 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763" indent="-4763"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risk. </a:t>
            </a:r>
          </a:p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95400"/>
            <a:ext cx="3103418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sx="103000" sy="103000" algn="tl" rotWithShape="0">
              <a:prstClr val="black">
                <a:alpha val="40000"/>
              </a:prstClr>
            </a:outerShdw>
          </a:effectLst>
          <a:scene3d>
            <a:camera prst="perspectiveContrastingRightFacing"/>
            <a:lightRig rig="threePt" dir="t"/>
          </a:scene3d>
        </p:spPr>
      </p:pic>
      <p:pic>
        <p:nvPicPr>
          <p:cNvPr id="5836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1295400"/>
            <a:ext cx="292428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perspectiveHeroicExtremeLef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4628407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s://encrypted-tbn0.gstatic.com/images?q=tbn:ANd9GcT6pipKMy4K1jqe0RMHAdYZblYQfiUnwBtYhnWeHg0ZKTGmg2L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894376"/>
            <a:ext cx="4114800" cy="2763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3"/>
          <p:cNvGrpSpPr/>
          <p:nvPr/>
        </p:nvGrpSpPr>
        <p:grpSpPr>
          <a:xfrm>
            <a:off x="6963608" y="6400800"/>
            <a:ext cx="2027992" cy="276999"/>
            <a:chOff x="6963608" y="6400800"/>
            <a:chExt cx="2027992" cy="276999"/>
          </a:xfrm>
        </p:grpSpPr>
        <p:sp>
          <p:nvSpPr>
            <p:cNvPr id="5" name="Rectangle 4"/>
            <p:cNvSpPr/>
            <p:nvPr/>
          </p:nvSpPr>
          <p:spPr>
            <a:xfrm>
              <a:off x="7010400" y="6477000"/>
              <a:ext cx="190500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963608" y="6400800"/>
              <a:ext cx="2027992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200" b="1" cap="all" dirty="0">
                  <a:ln w="9000" cmpd="sng">
                    <a:noFill/>
                    <a:prstDash val="solid"/>
                  </a:ln>
                  <a:solidFill>
                    <a:srgbClr val="1F497D">
                      <a:lumMod val="40000"/>
                      <a:lumOff val="60000"/>
                    </a:srgbClr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Your Voice for Safe Food</a:t>
              </a:r>
            </a:p>
          </p:txBody>
        </p:sp>
      </p:grp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-19050" y="0"/>
            <a:ext cx="9163050" cy="1143000"/>
          </a:xfrm>
        </p:spPr>
        <p:txBody>
          <a:bodyPr/>
          <a:lstStyle/>
          <a:p>
            <a:pPr algn="ctr"/>
            <a:r>
              <a:rPr lang="en-US" sz="5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1993 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19050" y="1740678"/>
            <a:ext cx="824865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 smtClean="0"/>
              <a:t>E.coli</a:t>
            </a:r>
            <a:r>
              <a:rPr lang="en-US" sz="3200" b="1" dirty="0" smtClean="0"/>
              <a:t> outbreak in ground beef</a:t>
            </a:r>
            <a:endParaRPr lang="en-US" sz="3200" dirty="0" smtClean="0"/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Fast Food Hamburgers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Sickened &gt;650 people in </a:t>
            </a:r>
            <a:br>
              <a:rPr lang="en-US" sz="3200" dirty="0" smtClean="0"/>
            </a:br>
            <a:r>
              <a:rPr lang="en-US" sz="3200" dirty="0" smtClean="0"/>
              <a:t>several states 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Alarming number of hospitalizations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Many children developed HUS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Killed 4 children </a:t>
            </a:r>
          </a:p>
          <a:p>
            <a:endParaRPr lang="en-US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19153779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" t="4382" r="3109" b="7255"/>
          <a:stretch/>
        </p:blipFill>
        <p:spPr bwMode="auto">
          <a:xfrm>
            <a:off x="-159488" y="0"/>
            <a:ext cx="4806508" cy="2532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3" t="3906" r="3060" b="6546"/>
          <a:stretch/>
        </p:blipFill>
        <p:spPr bwMode="auto">
          <a:xfrm>
            <a:off x="1" y="3233446"/>
            <a:ext cx="4608619" cy="248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3" t="4526" r="3065" b="7975"/>
          <a:stretch/>
        </p:blipFill>
        <p:spPr bwMode="auto">
          <a:xfrm>
            <a:off x="4567056" y="3233446"/>
            <a:ext cx="4637587" cy="248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1" t="3448" r="5125" b="5714"/>
          <a:stretch/>
        </p:blipFill>
        <p:spPr bwMode="auto">
          <a:xfrm>
            <a:off x="4627013" y="0"/>
            <a:ext cx="4577630" cy="2548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772607" y="2429470"/>
            <a:ext cx="15888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1993</a:t>
            </a:r>
          </a:p>
        </p:txBody>
      </p:sp>
    </p:spTree>
    <p:extLst>
      <p:ext uri="{BB962C8B-B14F-4D97-AF65-F5344CB8AC3E}">
        <p14:creationId xmlns:p14="http://schemas.microsoft.com/office/powerpoint/2010/main" val="277930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http://www.stopfoodborneillness.org/sites/default/files/images/4ronitestif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0"/>
            <a:ext cx="4420762" cy="28956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0" y="0"/>
            <a:ext cx="5181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STOP </a:t>
            </a:r>
            <a:r>
              <a:rPr lang="en-US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Foodborne Illness </a:t>
            </a:r>
            <a:r>
              <a:rPr lang="en-US" sz="3200" dirty="0">
                <a:solidFill>
                  <a:prstClr val="black"/>
                </a:solidFill>
              </a:rPr>
              <a:t>is a leading national nonprofit public health organization dedicated to the prevention of illness and death from foodborne pathogens by:</a:t>
            </a:r>
          </a:p>
        </p:txBody>
      </p:sp>
      <p:pic>
        <p:nvPicPr>
          <p:cNvPr id="16" name="Picture 15" descr="photo scroll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" y="3002340"/>
            <a:ext cx="37100866" cy="10668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963608" y="6504801"/>
            <a:ext cx="2027992" cy="27699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all" dirty="0">
                <a:ln w="9000" cmpd="sng">
                  <a:noFill/>
                  <a:prstDash val="solid"/>
                </a:ln>
                <a:solidFill>
                  <a:srgbClr val="1F497D">
                    <a:lumMod val="40000"/>
                    <a:lumOff val="60000"/>
                  </a:srgb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Your Voice for Safe Food</a:t>
            </a:r>
          </a:p>
        </p:txBody>
      </p:sp>
    </p:spTree>
    <p:extLst>
      <p:ext uri="{BB962C8B-B14F-4D97-AF65-F5344CB8AC3E}">
        <p14:creationId xmlns:p14="http://schemas.microsoft.com/office/powerpoint/2010/main" val="346551048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http://www.stopfoodborneillness.org/sites/default/files/images/4ronitestif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0"/>
            <a:ext cx="4420762" cy="2895600"/>
          </a:xfrm>
          <a:prstGeom prst="rect">
            <a:avLst/>
          </a:prstGeom>
          <a:noFill/>
        </p:spPr>
      </p:pic>
      <p:pic>
        <p:nvPicPr>
          <p:cNvPr id="10" name="Picture 13" descr="http://www.stopfoodborneillness.org/sites/default/files/images/10mof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4114801"/>
            <a:ext cx="4223819" cy="2819399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0" y="0"/>
            <a:ext cx="5181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STOP </a:t>
            </a:r>
            <a:r>
              <a:rPr lang="en-US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Foodborne </a:t>
            </a:r>
            <a:r>
              <a:rPr lang="en-US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Illness</a:t>
            </a:r>
          </a:p>
          <a:p>
            <a:endParaRPr lang="en-US" sz="3200" dirty="0">
              <a:solidFill>
                <a:prstClr val="black"/>
              </a:solidFill>
            </a:endParaRPr>
          </a:p>
        </p:txBody>
      </p:sp>
      <p:pic>
        <p:nvPicPr>
          <p:cNvPr id="16" name="Picture 15" descr="photo scroll 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9067800" y="3002340"/>
            <a:ext cx="37100866" cy="10668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963608" y="6504801"/>
            <a:ext cx="2027992" cy="27699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all" dirty="0">
                <a:ln w="9000" cmpd="sng">
                  <a:noFill/>
                  <a:prstDash val="solid"/>
                </a:ln>
                <a:solidFill>
                  <a:srgbClr val="1F497D">
                    <a:lumMod val="40000"/>
                    <a:lumOff val="60000"/>
                  </a:srgb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Your Voice for Safe Food</a:t>
            </a:r>
          </a:p>
        </p:txBody>
      </p:sp>
    </p:spTree>
    <p:extLst>
      <p:ext uri="{BB962C8B-B14F-4D97-AF65-F5344CB8AC3E}">
        <p14:creationId xmlns:p14="http://schemas.microsoft.com/office/powerpoint/2010/main" val="306396904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http://www.stopfoodborneillness.org/sites/default/files/images/4ronitestif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0"/>
            <a:ext cx="4420762" cy="2895600"/>
          </a:xfrm>
          <a:prstGeom prst="rect">
            <a:avLst/>
          </a:prstGeom>
          <a:noFill/>
        </p:spPr>
      </p:pic>
      <p:pic>
        <p:nvPicPr>
          <p:cNvPr id="10" name="Picture 13" descr="http://www.stopfoodborneillness.org/sites/default/files/images/10mof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4114801"/>
            <a:ext cx="4223819" cy="2819399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0" y="0"/>
            <a:ext cx="5181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STOP </a:t>
            </a:r>
            <a:r>
              <a:rPr lang="en-US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Foodborne </a:t>
            </a:r>
            <a:r>
              <a:rPr lang="en-US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Illness</a:t>
            </a:r>
          </a:p>
          <a:p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343400" y="4069140"/>
            <a:ext cx="480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1775" indent="-231775"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Advocating for sound public policy, </a:t>
            </a:r>
          </a:p>
          <a:p>
            <a:pPr marL="231775" indent="-231775"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Building public awareness, </a:t>
            </a:r>
          </a:p>
          <a:p>
            <a:pPr marL="231775" indent="-231775"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Assisting those impacted by foodborne illness.</a:t>
            </a:r>
          </a:p>
        </p:txBody>
      </p:sp>
      <p:pic>
        <p:nvPicPr>
          <p:cNvPr id="16" name="Picture 15" descr="photo scroll 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24832666" y="3002340"/>
            <a:ext cx="37100866" cy="10668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963608" y="6504801"/>
            <a:ext cx="2027992" cy="27699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all" dirty="0">
                <a:ln w="9000" cmpd="sng">
                  <a:noFill/>
                  <a:prstDash val="solid"/>
                </a:ln>
                <a:solidFill>
                  <a:srgbClr val="1F497D">
                    <a:lumMod val="40000"/>
                    <a:lumOff val="60000"/>
                  </a:srgb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Your Voice for Safe Food</a:t>
            </a:r>
          </a:p>
        </p:txBody>
      </p:sp>
    </p:spTree>
    <p:extLst>
      <p:ext uri="{BB962C8B-B14F-4D97-AF65-F5344CB8AC3E}">
        <p14:creationId xmlns:p14="http://schemas.microsoft.com/office/powerpoint/2010/main" val="37220193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7" t="4633" r="4682" b="6358"/>
          <a:stretch/>
        </p:blipFill>
        <p:spPr bwMode="auto">
          <a:xfrm>
            <a:off x="1524000" y="1143000"/>
            <a:ext cx="6463797" cy="3549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6" t="5208" r="15930" b="7293"/>
          <a:stretch/>
        </p:blipFill>
        <p:spPr bwMode="auto">
          <a:xfrm>
            <a:off x="15767" y="-1"/>
            <a:ext cx="3489433" cy="2609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109" y="4267200"/>
            <a:ext cx="4706260" cy="264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798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6963608" y="6400800"/>
            <a:ext cx="2027992" cy="276999"/>
            <a:chOff x="6963608" y="6400800"/>
            <a:chExt cx="2027992" cy="276999"/>
          </a:xfrm>
        </p:grpSpPr>
        <p:sp>
          <p:nvSpPr>
            <p:cNvPr id="5" name="Rectangle 4"/>
            <p:cNvSpPr/>
            <p:nvPr/>
          </p:nvSpPr>
          <p:spPr>
            <a:xfrm>
              <a:off x="7010400" y="6477000"/>
              <a:ext cx="190500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963608" y="6400800"/>
              <a:ext cx="2027992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200" b="1" cap="all" dirty="0">
                  <a:ln w="9000" cmpd="sng">
                    <a:noFill/>
                    <a:prstDash val="solid"/>
                  </a:ln>
                  <a:solidFill>
                    <a:srgbClr val="1F497D">
                      <a:lumMod val="40000"/>
                      <a:lumOff val="60000"/>
                    </a:srgbClr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Your Voice for Safe Food</a:t>
              </a:r>
            </a:p>
          </p:txBody>
        </p:sp>
      </p:grpSp>
      <p:pic>
        <p:nvPicPr>
          <p:cNvPr id="7" name="Picture 6" descr="http://image2.findagrave.com/photos/2006/361/5615566_11673624467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345928" y="-2495550"/>
            <a:ext cx="11861253" cy="9353550"/>
          </a:xfrm>
          <a:prstGeom prst="rect">
            <a:avLst/>
          </a:prstGeom>
          <a:noFill/>
        </p:spPr>
      </p:pic>
      <p:pic>
        <p:nvPicPr>
          <p:cNvPr id="8" name="Riley 1993 last images d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57200" y="609600"/>
            <a:ext cx="8254999" cy="464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2355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8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9"/>
          <p:cNvGrpSpPr/>
          <p:nvPr/>
        </p:nvGrpSpPr>
        <p:grpSpPr>
          <a:xfrm>
            <a:off x="6963608" y="6400800"/>
            <a:ext cx="2027992" cy="276999"/>
            <a:chOff x="6963608" y="6400800"/>
            <a:chExt cx="2027992" cy="276999"/>
          </a:xfrm>
        </p:grpSpPr>
        <p:sp>
          <p:nvSpPr>
            <p:cNvPr id="10" name="Rectangle 9"/>
            <p:cNvSpPr/>
            <p:nvPr/>
          </p:nvSpPr>
          <p:spPr>
            <a:xfrm>
              <a:off x="7010400" y="6477000"/>
              <a:ext cx="190500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963608" y="6400800"/>
              <a:ext cx="2027992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200" b="1" cap="all" dirty="0">
                  <a:ln w="9000" cmpd="sng">
                    <a:noFill/>
                    <a:prstDash val="solid"/>
                  </a:ln>
                  <a:solidFill>
                    <a:srgbClr val="1F497D">
                      <a:lumMod val="40000"/>
                      <a:lumOff val="60000"/>
                    </a:srgbClr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Your Voice for Safe Food</a:t>
              </a:r>
            </a:p>
          </p:txBody>
        </p:sp>
      </p:grp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7" t="19521" r="57705" b="3767"/>
          <a:stretch/>
        </p:blipFill>
        <p:spPr bwMode="auto">
          <a:xfrm>
            <a:off x="38100" y="-1"/>
            <a:ext cx="3619500" cy="529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00" t="20380" r="12917" b="27120"/>
          <a:stretch/>
        </p:blipFill>
        <p:spPr>
          <a:xfrm>
            <a:off x="4629150" y="477866"/>
            <a:ext cx="2933700" cy="360045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25" t="75658" r="2291" b="2676"/>
          <a:stretch/>
        </p:blipFill>
        <p:spPr>
          <a:xfrm>
            <a:off x="5981700" y="4038600"/>
            <a:ext cx="31623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9848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media.licdn.com/mpr/mpr/shrinknp_750_750/AAEAAQAAAAAAAAFcAAAAJDM4NDFkY2ZjLTY5ZTEtNDIyNi05ZGE5LTZjZTIyNWE5Y2UyN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00" y="84194"/>
            <a:ext cx="4610700" cy="3577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4724400" y="1873146"/>
            <a:ext cx="4342097" cy="3585473"/>
            <a:chOff x="5334000" y="2107290"/>
            <a:chExt cx="3964364" cy="3373102"/>
          </a:xfrm>
        </p:grpSpPr>
        <p:grpSp>
          <p:nvGrpSpPr>
            <p:cNvPr id="2" name="Group 1"/>
            <p:cNvGrpSpPr/>
            <p:nvPr/>
          </p:nvGrpSpPr>
          <p:grpSpPr>
            <a:xfrm>
              <a:off x="5334000" y="2107290"/>
              <a:ext cx="3735549" cy="3268606"/>
              <a:chOff x="5334000" y="2107290"/>
              <a:chExt cx="3735549" cy="3268606"/>
            </a:xfrm>
          </p:grpSpPr>
          <p:pic>
            <p:nvPicPr>
              <p:cNvPr id="8195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4000" y="2107290"/>
                <a:ext cx="3735549" cy="32686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42" name="Picture 2" descr="http://low-carb-scams.com/wp-content/uploads/2013/06/USDA-Logo.jp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75039" y="4171950"/>
                <a:ext cx="1176805" cy="1169841"/>
              </a:xfrm>
              <a:prstGeom prst="ellipse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9" name="Picture 4" descr="http://www.userlogos.org/files/logos/articed/cnn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29600" y="4678819"/>
              <a:ext cx="1068764" cy="8015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Rectangle 9"/>
          <p:cNvSpPr/>
          <p:nvPr/>
        </p:nvSpPr>
        <p:spPr>
          <a:xfrm>
            <a:off x="6881903" y="6477000"/>
            <a:ext cx="2027992" cy="27699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all" dirty="0">
                <a:ln w="9000" cmpd="sng">
                  <a:noFill/>
                  <a:prstDash val="solid"/>
                </a:ln>
                <a:solidFill>
                  <a:srgbClr val="1F497D">
                    <a:lumMod val="40000"/>
                    <a:lumOff val="60000"/>
                  </a:srgb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Your Voice for Safe Food</a:t>
            </a:r>
          </a:p>
        </p:txBody>
      </p:sp>
    </p:spTree>
    <p:extLst>
      <p:ext uri="{BB962C8B-B14F-4D97-AF65-F5344CB8AC3E}">
        <p14:creationId xmlns:p14="http://schemas.microsoft.com/office/powerpoint/2010/main" val="199411637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2400"/>
            <a:ext cx="6248400" cy="530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6881903" y="6477000"/>
            <a:ext cx="2027992" cy="27699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all" dirty="0">
                <a:ln w="9000" cmpd="sng">
                  <a:noFill/>
                  <a:prstDash val="solid"/>
                </a:ln>
                <a:solidFill>
                  <a:srgbClr val="1F497D">
                    <a:lumMod val="40000"/>
                    <a:lumOff val="60000"/>
                  </a:srgb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Your Voice for Safe Food</a:t>
            </a:r>
          </a:p>
        </p:txBody>
      </p:sp>
    </p:spTree>
    <p:extLst>
      <p:ext uri="{BB962C8B-B14F-4D97-AF65-F5344CB8AC3E}">
        <p14:creationId xmlns:p14="http://schemas.microsoft.com/office/powerpoint/2010/main" val="10954125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bevarisalliance.com/wp-content/uploads/2013/03/apple_juice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60"/>
          <a:stretch/>
        </p:blipFill>
        <p:spPr bwMode="auto">
          <a:xfrm>
            <a:off x="4970018" y="966757"/>
            <a:ext cx="4080764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3"/>
          <p:cNvGrpSpPr/>
          <p:nvPr/>
        </p:nvGrpSpPr>
        <p:grpSpPr>
          <a:xfrm>
            <a:off x="6963608" y="6400800"/>
            <a:ext cx="2027992" cy="276999"/>
            <a:chOff x="6963608" y="6400800"/>
            <a:chExt cx="2027992" cy="276999"/>
          </a:xfrm>
        </p:grpSpPr>
        <p:sp>
          <p:nvSpPr>
            <p:cNvPr id="5" name="Rectangle 4"/>
            <p:cNvSpPr/>
            <p:nvPr/>
          </p:nvSpPr>
          <p:spPr>
            <a:xfrm>
              <a:off x="7010400" y="6477000"/>
              <a:ext cx="190500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963608" y="6400800"/>
              <a:ext cx="2027992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200" b="1" cap="all" dirty="0">
                  <a:ln w="9000" cmpd="sng">
                    <a:noFill/>
                    <a:prstDash val="solid"/>
                  </a:ln>
                  <a:solidFill>
                    <a:srgbClr val="1F497D">
                      <a:lumMod val="40000"/>
                      <a:lumOff val="60000"/>
                    </a:srgbClr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Your Voice for Safe Food</a:t>
              </a:r>
            </a:p>
          </p:txBody>
        </p:sp>
      </p:grp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-19050" y="0"/>
            <a:ext cx="916305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1998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19050" y="809685"/>
            <a:ext cx="597882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 smtClean="0"/>
              <a:t>E.coli</a:t>
            </a:r>
            <a:r>
              <a:rPr lang="en-US" sz="3200" b="1" dirty="0" smtClean="0"/>
              <a:t> outbreak in Apple Juice</a:t>
            </a:r>
            <a:r>
              <a:rPr lang="en-US" sz="3200" dirty="0" smtClean="0"/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sickened &gt;70 people in several states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14 children developed HUS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killed a 16-month-old girl </a:t>
            </a:r>
          </a:p>
          <a:p>
            <a:endParaRPr lang="en-US" sz="3200" b="1" dirty="0" smtClean="0"/>
          </a:p>
          <a:p>
            <a:r>
              <a:rPr lang="en-US" sz="3200" b="1" dirty="0" smtClean="0"/>
              <a:t>First</a:t>
            </a:r>
            <a:r>
              <a:rPr lang="en-US" sz="3200" dirty="0" smtClean="0"/>
              <a:t> U.S. federal  criminal conviction in a large-scale </a:t>
            </a:r>
            <a:br>
              <a:rPr lang="en-US" sz="3200" dirty="0" smtClean="0"/>
            </a:br>
            <a:r>
              <a:rPr lang="en-US" sz="3200" dirty="0" smtClean="0"/>
              <a:t>food-poisoning outbreak </a:t>
            </a:r>
          </a:p>
        </p:txBody>
      </p:sp>
    </p:spTree>
    <p:extLst>
      <p:ext uri="{BB962C8B-B14F-4D97-AF65-F5344CB8AC3E}">
        <p14:creationId xmlns:p14="http://schemas.microsoft.com/office/powerpoint/2010/main" val="388685511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6963608" y="6400800"/>
            <a:ext cx="2027992" cy="276999"/>
            <a:chOff x="6963608" y="6400800"/>
            <a:chExt cx="2027992" cy="276999"/>
          </a:xfrm>
        </p:grpSpPr>
        <p:sp>
          <p:nvSpPr>
            <p:cNvPr id="5" name="Rectangle 4"/>
            <p:cNvSpPr/>
            <p:nvPr/>
          </p:nvSpPr>
          <p:spPr>
            <a:xfrm>
              <a:off x="7010400" y="6477000"/>
              <a:ext cx="190500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963608" y="6400800"/>
              <a:ext cx="2027992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200" b="1" cap="all" dirty="0">
                  <a:ln w="9000" cmpd="sng">
                    <a:noFill/>
                    <a:prstDash val="solid"/>
                  </a:ln>
                  <a:solidFill>
                    <a:srgbClr val="1F497D">
                      <a:lumMod val="40000"/>
                      <a:lumOff val="60000"/>
                    </a:srgbClr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Your Voice for Safe Food</a:t>
              </a:r>
            </a:p>
          </p:txBody>
        </p:sp>
      </p:grpSp>
      <p:pic>
        <p:nvPicPr>
          <p:cNvPr id="9" name="Picture 2" descr="http://images.agoramedia.com/everydayhealth/gcms/deadliest-foodborne-illness-outbreaks-09-pg-full.jpg"/>
          <p:cNvPicPr>
            <a:picLocks noChangeAspect="1" noChangeArrowheads="1"/>
          </p:cNvPicPr>
          <p:nvPr/>
        </p:nvPicPr>
        <p:blipFill rotWithShape="1">
          <a:blip r:embed="rId3" cstate="print"/>
          <a:srcRect t="20454" b="15909"/>
          <a:stretch/>
        </p:blipFill>
        <p:spPr bwMode="auto">
          <a:xfrm>
            <a:off x="19049" y="914400"/>
            <a:ext cx="6825343" cy="43434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029200" y="0"/>
            <a:ext cx="4038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2003</a:t>
            </a:r>
          </a:p>
          <a:p>
            <a:pPr algn="ctr"/>
            <a:r>
              <a:rPr lang="en-US" sz="3600" dirty="0" smtClean="0"/>
              <a:t>Hepatitis from Mexican Onions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3 died,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600 ill in 3 states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6224233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6963608" y="6400800"/>
            <a:ext cx="2027992" cy="276999"/>
            <a:chOff x="6963608" y="6400800"/>
            <a:chExt cx="2027992" cy="276999"/>
          </a:xfrm>
        </p:grpSpPr>
        <p:sp>
          <p:nvSpPr>
            <p:cNvPr id="5" name="Rectangle 4"/>
            <p:cNvSpPr/>
            <p:nvPr/>
          </p:nvSpPr>
          <p:spPr>
            <a:xfrm>
              <a:off x="7010400" y="6477000"/>
              <a:ext cx="190500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963608" y="6400800"/>
              <a:ext cx="2027992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200" b="1" cap="all" dirty="0">
                  <a:ln w="9000" cmpd="sng">
                    <a:noFill/>
                    <a:prstDash val="solid"/>
                  </a:ln>
                  <a:solidFill>
                    <a:srgbClr val="1F497D">
                      <a:lumMod val="40000"/>
                      <a:lumOff val="60000"/>
                    </a:srgbClr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Your Voice for Safe Food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589698" y="457200"/>
            <a:ext cx="555430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2006</a:t>
            </a:r>
          </a:p>
          <a:p>
            <a:pPr algn="ctr"/>
            <a:endParaRPr lang="en-US" sz="3600" b="1" dirty="0" smtClean="0"/>
          </a:p>
          <a:p>
            <a:pPr algn="ctr"/>
            <a:r>
              <a:rPr lang="en-US" sz="3600" i="1" dirty="0" smtClean="0"/>
              <a:t>E.coli </a:t>
            </a:r>
            <a:r>
              <a:rPr lang="en-US" sz="3600" dirty="0" smtClean="0"/>
              <a:t>in Spinach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5 died,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200 ill</a:t>
            </a:r>
            <a:r>
              <a:rPr lang="en-US" sz="3600" dirty="0"/>
              <a:t> </a:t>
            </a:r>
            <a:r>
              <a:rPr lang="en-US" sz="3600" dirty="0" smtClean="0"/>
              <a:t>in 26 States</a:t>
            </a:r>
            <a:endParaRPr lang="en-US" sz="3600" dirty="0"/>
          </a:p>
        </p:txBody>
      </p:sp>
      <p:pic>
        <p:nvPicPr>
          <p:cNvPr id="14338" name="Picture 2" descr="http://www.babyfit.com/babyfit/member_pics/spinach_pla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7200"/>
            <a:ext cx="336109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772975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https://encrypted-tbn1.gstatic.com/images?q=tbn:ANd9GcRXFSFy8TOUUPp805TjYK-O21glvJtyUJ9HNzHlRDyKlf-Wy65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66750"/>
            <a:ext cx="3124200" cy="4694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3"/>
          <p:cNvGrpSpPr/>
          <p:nvPr/>
        </p:nvGrpSpPr>
        <p:grpSpPr>
          <a:xfrm>
            <a:off x="6963608" y="6400800"/>
            <a:ext cx="2027992" cy="276999"/>
            <a:chOff x="6963608" y="6400800"/>
            <a:chExt cx="2027992" cy="276999"/>
          </a:xfrm>
        </p:grpSpPr>
        <p:sp>
          <p:nvSpPr>
            <p:cNvPr id="5" name="Rectangle 4"/>
            <p:cNvSpPr/>
            <p:nvPr/>
          </p:nvSpPr>
          <p:spPr>
            <a:xfrm>
              <a:off x="7010400" y="6477000"/>
              <a:ext cx="190500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963608" y="6400800"/>
              <a:ext cx="2027992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200" b="1" cap="all" dirty="0">
                  <a:ln w="9000" cmpd="sng">
                    <a:noFill/>
                    <a:prstDash val="solid"/>
                  </a:ln>
                  <a:solidFill>
                    <a:srgbClr val="1F497D">
                      <a:lumMod val="40000"/>
                      <a:lumOff val="60000"/>
                    </a:srgbClr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Your Voice for Safe Food</a:t>
              </a:r>
            </a:p>
          </p:txBody>
        </p:sp>
      </p:grp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2006-2007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Salmonella</a:t>
            </a:r>
            <a:r>
              <a:rPr lang="en-US" dirty="0" smtClean="0"/>
              <a:t> </a:t>
            </a:r>
            <a:r>
              <a:rPr lang="en-US" dirty="0"/>
              <a:t>in Peanuts 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581400" y="1600200"/>
            <a:ext cx="54102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Company shipped peanut butter contaminated with </a:t>
            </a:r>
            <a:r>
              <a:rPr lang="en-US" i="1" dirty="0" smtClean="0"/>
              <a:t>Salmonella</a:t>
            </a:r>
          </a:p>
          <a:p>
            <a:r>
              <a:rPr lang="en-US" dirty="0" smtClean="0"/>
              <a:t>Nation-wide outbreak</a:t>
            </a:r>
          </a:p>
          <a:p>
            <a:r>
              <a:rPr lang="en-US" dirty="0" smtClean="0"/>
              <a:t>Sickened over 700</a:t>
            </a:r>
          </a:p>
          <a:p>
            <a:r>
              <a:rPr lang="en-US" dirty="0" smtClean="0"/>
              <a:t>In </a:t>
            </a:r>
            <a:r>
              <a:rPr lang="en-US" dirty="0"/>
              <a:t>2015 </a:t>
            </a:r>
            <a:r>
              <a:rPr lang="en-US" dirty="0" smtClean="0"/>
              <a:t>company agreed </a:t>
            </a:r>
            <a:r>
              <a:rPr lang="en-US" dirty="0"/>
              <a:t>to plead guilty and pay $11.2 </a:t>
            </a:r>
            <a:r>
              <a:rPr lang="en-US" dirty="0" smtClean="0"/>
              <a:t>million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7323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6963608" y="6400800"/>
            <a:ext cx="2027992" cy="276999"/>
            <a:chOff x="6963608" y="6400800"/>
            <a:chExt cx="2027992" cy="276999"/>
          </a:xfrm>
        </p:grpSpPr>
        <p:sp>
          <p:nvSpPr>
            <p:cNvPr id="5" name="Rectangle 4"/>
            <p:cNvSpPr/>
            <p:nvPr/>
          </p:nvSpPr>
          <p:spPr>
            <a:xfrm>
              <a:off x="7010400" y="6477000"/>
              <a:ext cx="190500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963608" y="6400800"/>
              <a:ext cx="2027992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200" b="1" cap="all" dirty="0">
                  <a:ln w="9000" cmpd="sng">
                    <a:noFill/>
                    <a:prstDash val="solid"/>
                  </a:ln>
                  <a:solidFill>
                    <a:srgbClr val="1F497D">
                      <a:lumMod val="40000"/>
                      <a:lumOff val="60000"/>
                    </a:srgbClr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Your Voice for Safe Food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92724" y="610612"/>
            <a:ext cx="42994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2008 </a:t>
            </a:r>
          </a:p>
          <a:p>
            <a:pPr algn="ctr"/>
            <a:r>
              <a:rPr lang="en-US" sz="3600" i="1" dirty="0" smtClean="0"/>
              <a:t>Salmonella</a:t>
            </a:r>
            <a:r>
              <a:rPr lang="en-US" sz="3600" dirty="0" smtClean="0"/>
              <a:t> –</a:t>
            </a:r>
            <a:br>
              <a:rPr lang="en-US" sz="3600" dirty="0" smtClean="0"/>
            </a:br>
            <a:r>
              <a:rPr lang="en-US" sz="3600" dirty="0" smtClean="0"/>
              <a:t>Mexican Jalapenos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1,440 ill in 43 states</a:t>
            </a:r>
            <a:endParaRPr lang="en-US" sz="3600" dirty="0"/>
          </a:p>
        </p:txBody>
      </p:sp>
      <p:pic>
        <p:nvPicPr>
          <p:cNvPr id="15362" name="Picture 2" descr="https://encrypted-tbn0.gstatic.com/images?q=tbn:ANd9GcTv1noJLuTbt4os7ZIqwCUmM4JiyzkYEL36Uw122nBsPTHVMB4H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0" t="11653" r="28485" b="9387"/>
          <a:stretch/>
        </p:blipFill>
        <p:spPr bwMode="auto">
          <a:xfrm>
            <a:off x="6477000" y="228600"/>
            <a:ext cx="2070689" cy="5032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564270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6963608" y="6400800"/>
            <a:ext cx="2027992" cy="276999"/>
            <a:chOff x="6963608" y="6400800"/>
            <a:chExt cx="2027992" cy="276999"/>
          </a:xfrm>
        </p:grpSpPr>
        <p:sp>
          <p:nvSpPr>
            <p:cNvPr id="5" name="Rectangle 4"/>
            <p:cNvSpPr/>
            <p:nvPr/>
          </p:nvSpPr>
          <p:spPr>
            <a:xfrm>
              <a:off x="7010400" y="6477000"/>
              <a:ext cx="190500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963608" y="6400800"/>
              <a:ext cx="2027992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200" b="1" cap="all" dirty="0">
                  <a:ln w="9000" cmpd="sng">
                    <a:noFill/>
                    <a:prstDash val="solid"/>
                  </a:ln>
                  <a:solidFill>
                    <a:srgbClr val="1F497D">
                      <a:lumMod val="40000"/>
                      <a:lumOff val="60000"/>
                    </a:srgbClr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Your Voice for Safe Food</a:t>
              </a:r>
            </a:p>
          </p:txBody>
        </p:sp>
      </p:grpSp>
      <p:pic>
        <p:nvPicPr>
          <p:cNvPr id="16386" name="Picture 2" descr="https://peanutfreeparenting.files.wordpress.com/2013/01/peanu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019"/>
            <a:ext cx="4857856" cy="352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4800" y="3644205"/>
            <a:ext cx="8610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98 federal felony charges - introducing adulterated food into interstate commerce, “with the intent to defraud or mislead”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57856" y="192344"/>
            <a:ext cx="43432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2008- 2009</a:t>
            </a:r>
          </a:p>
          <a:p>
            <a:pPr algn="ctr"/>
            <a:r>
              <a:rPr lang="en-US" sz="3600" i="1" dirty="0" smtClean="0"/>
              <a:t>Salmonella</a:t>
            </a:r>
            <a:r>
              <a:rPr lang="en-US" sz="3600" dirty="0" smtClean="0"/>
              <a:t> </a:t>
            </a:r>
            <a:br>
              <a:rPr lang="en-US" sz="3600" dirty="0" smtClean="0"/>
            </a:br>
            <a:r>
              <a:rPr lang="en-US" sz="3600" dirty="0" smtClean="0"/>
              <a:t>in peanuts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9 died,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714 ill in 47 States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923694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6963608" y="6400800"/>
            <a:ext cx="2027992" cy="276999"/>
            <a:chOff x="6963608" y="6400800"/>
            <a:chExt cx="2027992" cy="276999"/>
          </a:xfrm>
        </p:grpSpPr>
        <p:sp>
          <p:nvSpPr>
            <p:cNvPr id="5" name="Rectangle 4"/>
            <p:cNvSpPr/>
            <p:nvPr/>
          </p:nvSpPr>
          <p:spPr>
            <a:xfrm>
              <a:off x="7010400" y="6477000"/>
              <a:ext cx="190500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963608" y="6400800"/>
              <a:ext cx="2027992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200" b="1" cap="all" dirty="0">
                  <a:ln w="9000" cmpd="sng">
                    <a:noFill/>
                    <a:prstDash val="solid"/>
                  </a:ln>
                  <a:solidFill>
                    <a:srgbClr val="1F497D">
                      <a:lumMod val="40000"/>
                      <a:lumOff val="60000"/>
                    </a:srgbClr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Your Voice for Safe Food</a:t>
              </a:r>
            </a:p>
          </p:txBody>
        </p:sp>
      </p:grpSp>
      <p:pic>
        <p:nvPicPr>
          <p:cNvPr id="7" name="Picture 2" descr="http://www.cnn.com/video/us/2010/08/23/endo.egg.recall.pkg.cnn.640x3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218" y="1830526"/>
            <a:ext cx="6228396" cy="3503473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 rot="20992148">
            <a:off x="212974" y="2075134"/>
            <a:ext cx="26465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RECALL:</a:t>
            </a:r>
            <a:endParaRPr lang="en-US" sz="5400" b="1" cap="none" spc="0" dirty="0">
              <a:ln w="31550" cmpd="sng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4218" y="76200"/>
            <a:ext cx="86773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2010</a:t>
            </a:r>
          </a:p>
          <a:p>
            <a:pPr algn="ctr"/>
            <a:r>
              <a:rPr lang="en-US" sz="3600" dirty="0"/>
              <a:t>E</a:t>
            </a:r>
            <a:r>
              <a:rPr lang="en-US" sz="3600" dirty="0" smtClean="0"/>
              <a:t>ggs </a:t>
            </a:r>
            <a:r>
              <a:rPr lang="en-US" sz="3600" i="1" dirty="0" smtClean="0"/>
              <a:t>Salmonella</a:t>
            </a:r>
            <a:r>
              <a:rPr lang="en-US" sz="3600" dirty="0" smtClean="0"/>
              <a:t> in eggs</a:t>
            </a:r>
          </a:p>
          <a:p>
            <a:pPr algn="ctr"/>
            <a:r>
              <a:rPr lang="en-US" sz="3600" dirty="0" smtClean="0"/>
              <a:t> 1,939 confirmed ill (estimates &gt; 62,000)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666108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://barfblog.com/wp-content/uploads/2013/09/Cantaloupe-listeria-outbreak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3" r="6666"/>
          <a:stretch/>
        </p:blipFill>
        <p:spPr bwMode="auto">
          <a:xfrm>
            <a:off x="3124200" y="1223928"/>
            <a:ext cx="5401508" cy="4176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3"/>
          <p:cNvGrpSpPr/>
          <p:nvPr/>
        </p:nvGrpSpPr>
        <p:grpSpPr>
          <a:xfrm>
            <a:off x="6963608" y="6400800"/>
            <a:ext cx="2027992" cy="276999"/>
            <a:chOff x="6963608" y="6400800"/>
            <a:chExt cx="2027992" cy="276999"/>
          </a:xfrm>
        </p:grpSpPr>
        <p:sp>
          <p:nvSpPr>
            <p:cNvPr id="5" name="Rectangle 4"/>
            <p:cNvSpPr/>
            <p:nvPr/>
          </p:nvSpPr>
          <p:spPr>
            <a:xfrm>
              <a:off x="7010400" y="6477000"/>
              <a:ext cx="190500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963608" y="6400800"/>
              <a:ext cx="2027992" cy="2769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200" b="1" cap="all" dirty="0">
                  <a:ln w="9000" cmpd="sng">
                    <a:noFill/>
                    <a:prstDash val="solid"/>
                  </a:ln>
                  <a:solidFill>
                    <a:srgbClr val="1F497D">
                      <a:lumMod val="40000"/>
                      <a:lumOff val="60000"/>
                    </a:srgbClr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Your Voice for Safe Food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9050" y="36194"/>
            <a:ext cx="89725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2011</a:t>
            </a:r>
          </a:p>
          <a:p>
            <a:r>
              <a:rPr lang="en-US" sz="3600" i="1" dirty="0" smtClean="0"/>
              <a:t>Listeria</a:t>
            </a:r>
            <a:r>
              <a:rPr lang="en-US" sz="3600" dirty="0" smtClean="0"/>
              <a:t> outbreak tied to Cantaloupes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147 ill in 28 states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34 died</a:t>
            </a:r>
          </a:p>
        </p:txBody>
      </p:sp>
    </p:spTree>
    <p:extLst>
      <p:ext uri="{BB962C8B-B14F-4D97-AF65-F5344CB8AC3E}">
        <p14:creationId xmlns:p14="http://schemas.microsoft.com/office/powerpoint/2010/main" val="372661501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81903" y="6477000"/>
            <a:ext cx="2027992" cy="27699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all" dirty="0">
                <a:ln w="9000" cmpd="sng">
                  <a:noFill/>
                  <a:prstDash val="solid"/>
                </a:ln>
                <a:solidFill>
                  <a:srgbClr val="1F497D">
                    <a:lumMod val="40000"/>
                    <a:lumOff val="60000"/>
                  </a:srgb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Your Voice for Safe Food</a:t>
            </a:r>
          </a:p>
        </p:txBody>
      </p:sp>
    </p:spTree>
    <p:extLst>
      <p:ext uri="{BB962C8B-B14F-4D97-AF65-F5344CB8AC3E}">
        <p14:creationId xmlns:p14="http://schemas.microsoft.com/office/powerpoint/2010/main" val="31659125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1955 </a:t>
            </a:r>
            <a:br>
              <a:rPr lang="en-US" b="1" dirty="0" smtClean="0"/>
            </a:br>
            <a:r>
              <a:rPr lang="en-US" dirty="0" smtClean="0"/>
              <a:t>Arsenic-tainted Milk Powder in</a:t>
            </a:r>
            <a:r>
              <a:rPr lang="en-US" dirty="0"/>
              <a:t> </a:t>
            </a:r>
            <a:r>
              <a:rPr lang="en-US" dirty="0" smtClean="0"/>
              <a:t>Japan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276600" y="1600200"/>
            <a:ext cx="5410200" cy="4525963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Arsenic accidentally </a:t>
            </a:r>
            <a:r>
              <a:rPr lang="en-US" dirty="0"/>
              <a:t>mixed into </a:t>
            </a:r>
            <a:r>
              <a:rPr lang="en-US" dirty="0" smtClean="0"/>
              <a:t>preservative which </a:t>
            </a:r>
            <a:r>
              <a:rPr lang="en-US" dirty="0"/>
              <a:t>was then added to milk </a:t>
            </a:r>
            <a:r>
              <a:rPr lang="en-US" dirty="0" smtClean="0"/>
              <a:t>powder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&gt; 13,400 illnesses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&gt; 100 deaths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Company’s </a:t>
            </a:r>
            <a:r>
              <a:rPr lang="en-US" dirty="0"/>
              <a:t>head of factory production </a:t>
            </a:r>
            <a:r>
              <a:rPr lang="en-US" dirty="0" smtClean="0"/>
              <a:t>- three years in jail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7410" name="Picture 2" descr="http://www.preparednesspro.com/wp-content/uploads/2011/03/powdered-milk-photo-co-at-taufiq91-blogspot-com-278x30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1" r="14508"/>
          <a:stretch/>
        </p:blipFill>
        <p:spPr bwMode="auto">
          <a:xfrm>
            <a:off x="438150" y="1905000"/>
            <a:ext cx="2228850" cy="321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881903" y="6477000"/>
            <a:ext cx="2027992" cy="27699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all" dirty="0">
                <a:ln w="9000" cmpd="sng">
                  <a:noFill/>
                  <a:prstDash val="solid"/>
                </a:ln>
                <a:solidFill>
                  <a:srgbClr val="1F497D">
                    <a:lumMod val="40000"/>
                    <a:lumOff val="60000"/>
                  </a:srgb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Your Voice for Safe Food</a:t>
            </a:r>
          </a:p>
        </p:txBody>
      </p:sp>
    </p:spTree>
    <p:extLst>
      <p:ext uri="{BB962C8B-B14F-4D97-AF65-F5344CB8AC3E}">
        <p14:creationId xmlns:p14="http://schemas.microsoft.com/office/powerpoint/2010/main" val="5143796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1981 </a:t>
            </a:r>
            <a:br>
              <a:rPr lang="en-US" b="1" dirty="0" smtClean="0"/>
            </a:br>
            <a:r>
              <a:rPr lang="en-US" b="1" dirty="0" smtClean="0"/>
              <a:t>Toxic </a:t>
            </a:r>
            <a:r>
              <a:rPr lang="en-US" b="1" dirty="0"/>
              <a:t>oil </a:t>
            </a:r>
            <a:r>
              <a:rPr lang="en-US" b="1" dirty="0" smtClean="0"/>
              <a:t>syndrome </a:t>
            </a:r>
            <a:r>
              <a:rPr lang="en-US" dirty="0" smtClean="0"/>
              <a:t>in</a:t>
            </a:r>
            <a:r>
              <a:rPr lang="en-US" dirty="0"/>
              <a:t> Spain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5486400" cy="4144963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Colza </a:t>
            </a:r>
            <a:r>
              <a:rPr lang="en-US" dirty="0"/>
              <a:t>oil </a:t>
            </a:r>
            <a:r>
              <a:rPr lang="en-US" dirty="0" smtClean="0"/>
              <a:t>intended for industrial</a:t>
            </a:r>
            <a:r>
              <a:rPr lang="en-US" dirty="0"/>
              <a:t> rather than food </a:t>
            </a:r>
            <a:r>
              <a:rPr lang="en-US" dirty="0" smtClean="0"/>
              <a:t>use</a:t>
            </a:r>
            <a:r>
              <a:rPr lang="en-US" dirty="0"/>
              <a:t> 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About 25,000 affected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Over </a:t>
            </a:r>
            <a:r>
              <a:rPr lang="en-US" dirty="0"/>
              <a:t>600 people </a:t>
            </a:r>
            <a:r>
              <a:rPr lang="en-US" dirty="0" smtClean="0"/>
              <a:t>died</a:t>
            </a:r>
            <a:r>
              <a:rPr lang="en-US" dirty="0"/>
              <a:t> </a:t>
            </a:r>
          </a:p>
        </p:txBody>
      </p:sp>
      <p:pic>
        <p:nvPicPr>
          <p:cNvPr id="13314" name="Picture 2" descr="http://thumbs.dreamstime.com/t/rape-seed-oil-glass-bottle-flowers-ribbon-4293702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2" r="32251"/>
          <a:stretch/>
        </p:blipFill>
        <p:spPr bwMode="auto">
          <a:xfrm>
            <a:off x="6172200" y="1272381"/>
            <a:ext cx="2724151" cy="400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881903" y="6477000"/>
            <a:ext cx="2027992" cy="27699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all" dirty="0">
                <a:ln w="9000" cmpd="sng">
                  <a:noFill/>
                  <a:prstDash val="solid"/>
                </a:ln>
                <a:solidFill>
                  <a:srgbClr val="1F497D">
                    <a:lumMod val="40000"/>
                    <a:lumOff val="60000"/>
                  </a:srgb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Your Voice for Safe Food</a:t>
            </a:r>
          </a:p>
        </p:txBody>
      </p:sp>
    </p:spTree>
    <p:extLst>
      <p:ext uri="{BB962C8B-B14F-4D97-AF65-F5344CB8AC3E}">
        <p14:creationId xmlns:p14="http://schemas.microsoft.com/office/powerpoint/2010/main" val="9745889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74638"/>
            <a:ext cx="6629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1998 </a:t>
            </a:r>
            <a:br>
              <a:rPr lang="en-US" b="1" dirty="0" smtClean="0"/>
            </a:br>
            <a:r>
              <a:rPr lang="en-US" b="1" dirty="0" smtClean="0"/>
              <a:t>Mustard Oil Contamination</a:t>
            </a:r>
            <a:br>
              <a:rPr lang="en-US" b="1" dirty="0" smtClean="0"/>
            </a:br>
            <a:r>
              <a:rPr lang="en-US" dirty="0"/>
              <a:t> </a:t>
            </a:r>
            <a:r>
              <a:rPr lang="en-US" dirty="0" smtClean="0"/>
              <a:t>New Delhi, India</a:t>
            </a:r>
            <a:r>
              <a:rPr lang="en-US" dirty="0"/>
              <a:t>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0" y="1828800"/>
            <a:ext cx="5410200" cy="3459163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Mustard </a:t>
            </a:r>
            <a:r>
              <a:rPr lang="en-US" dirty="0"/>
              <a:t>oil </a:t>
            </a:r>
            <a:r>
              <a:rPr lang="en-US" dirty="0" smtClean="0"/>
              <a:t>(for cooking) mixed </a:t>
            </a:r>
            <a:r>
              <a:rPr lang="en-US" dirty="0"/>
              <a:t>with </a:t>
            </a:r>
            <a:r>
              <a:rPr lang="en-US" dirty="0" smtClean="0"/>
              <a:t>a poisonous Mexican poppy seed oil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~ 3,000 </a:t>
            </a:r>
            <a:r>
              <a:rPr lang="en-US" dirty="0"/>
              <a:t>people hospitalized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60 deaths</a:t>
            </a:r>
          </a:p>
          <a:p>
            <a:endParaRPr lang="en-US" dirty="0"/>
          </a:p>
        </p:txBody>
      </p:sp>
      <p:sp>
        <p:nvSpPr>
          <p:cNvPr id="4" name="AutoShape 2" descr="data:image/jpeg;base64,/9j/4AAQSkZJRgABAQAAAQABAAD/2wCEAAkGBxQTERQTEhIUFRUUFRYYExUXFhMbFRkZFxQWFxQYFhUYHCggGBolHBcWIzEhKCkrLjAvGCAzODMsNygtLisBCgoKDg0OGxAQGywkICYsLCwsNDQ0LCwsLCwsLCwsLDQsLC8sLCwsLCwsLCwsLCwsLCwsLCwsLCwsLCwsLCwsLP/AABEIAOEA4QMBEQACEQEDEQH/xAAbAAEAAgMBAQAAAAAAAAAAAAAABAUDBgcCAf/EAEAQAAIBAgQCBwUFBQcFAAAAAAABAgMRBBIhMQVBBhMiUWFxgQcykaGxFCNCwdFSYoKS8BYzU5PC0uEVNHJzg//EABoBAQACAwEAAAAAAAAAAAAAAAACAwEEBQb/xAA3EQEAAgIABAQCCAUEAwEAAAAAAQIDEQQSITEFE0FRYXEiMoGRobHR8BQVQsHhIzNSknLC8Qb/2gAMAwEAAhEDEQA/AO4gAAAAAAAAAAAAArOI4yUZWjpprsVXtMT0TrWJhF/6nPvXwRHzJS5IZYcRn4fAzF5Y5YS6WKbJxbaM1S4SuicIvQAAAAAAAAAAAAAAAAAAAAAAAAAAAKLiz+8fkijJ3W07IKZWmzU5EoYT8MyyEJWVHYshCWQywAAAAAAAAAAAAAAAAAAAAAAAAAABQ8Yf3m/JGvk7rqdkDN4/QgmzQl3P6GYlHSwwsvH5IshGVnR2LYVMhkAAAAAAAAAAAAAAAAAAAAAAAAAAA1fpVwKnUalecJSvmlGUleyvtexx/F+KnhccXrDc4aZncNGxvA3B9jEVV5ym/wDUcvB4rbJG7V/Fv+QjQ4XUb/7mp8an+8vt4hqPq/j/AIY8iGwcG4O4uP39aV3qs8lHXfeVxw/iM5MkU1rr7yryY4rEy6JhMNGnHLG9vFtv4s9JEacqZ31lmMsAAAAAAAAAAAAAAAAAAAAAAAAAAxYrERpwlOpJRjFXlJuySMTOu7MRM9Icj6T9L6uMrJYKTp06TaU22nNvd5f2fM5nG3xXjlyRuHR4fBaIVtSpjHvXi/8A5x/Q5VacLXtT8W7y392OdXF8qlP+X9UyyK8NPessav7p2CxmJhTlVnVcur1UY23TTV4K2n5XNrBj4ev0qR+/tUZIvPSXSuifSqjjqd6by1I/3lOXvRff4x8Udil4s5mTHNJ6r8mrAAAAAAAAAAAAAAAAAAAAAAAAD42BzDp1iJYytCkpPqYNuUeUpaWb77anK47i+SNQ6fB4PWUGhw6FNWikvI4NuIvknq6cUiOz5NozETJKPPK90WRzIvVGnS2dOMk+TRZXJaso2rtnn0ZVJxxOEk6daLzRim8mm8Xe7s/zOlXNaNS05rE7iXTeA8SWIoQqWs2u1F7qS0kn4ppr0OtS3NG3MvXltpYkkAAAAAAAAAAAAAAAAAAAAAAABUdKMb1VB23loijiMnJSZX8PTnvppOEo2jme7PF8VnnJkd/HWKxpEx1axbholKDRpSmrpo24r6K5tEMGMoVIe8vVO6LOWOyMWiUWjibMzNNstq4dinZX1W3o7k6WlRarYeieNi6k4Raavey5N6P8vmdPgsu90aPFY9RFm2HQaIAAAAAAAAAAAAAAAAAAAAAAA0vp5ibyhT8n8WczxK+qadDga7navru0bdx46nW23YiGvcRmdTDDEvuDrZY/D6l29TKq0bZeJ1lKD8vyJzMSjWNNbvoy31SbDwqo8rV94v5NMhvvCMwk9EcVkxUVf3rp/DT5l/CW5csfFTxNebHLrCZ3nFfQAAAAAAAAAAAAAAAAAAAAAAHOeP1Otxjtql9InnvFs0R0dngaartjxctDgYodBQY+Wp08UdEZZ8NSul5onEblVaWTG4Xssny66oxLWkWpLrhEr29V8YlevpMW7PFCq6deMu6SfzJY7csxPsxevNWYdmwk7wXkejrO4cC0almMsAAAAAAAAAAAAAAAAAAAAAPFeeWMn3Jv5GJnUbZiNzpzjCpupVm+/Knz03/I8T4nl5rxD0OGOWumLGyKcML5a9jJ6nTxx0QlOwNVaa/iRmvSVVkjiVaKg9e8tlCvdqkWTTTuFVbPfZr66kZ7sT2WVel27vb62/pFOXpOkqdYdP6MYjPQg/3Y/Sz+h6Hhbc2Ks/BxOJry5JWxsKAAAAAAAAAAAAAAAAAAAAAETis7UajSvaLK8v1JTx/Xhz7heKzxkkrOMn52lqr/ANcjwvG01kifd6KsImPe5dh7LJUVc6FVcsarSWz9SUQjMI0k3u7lmzT6qLMcxpMwOEdyq+SIZ5VnjYZfe5alU3556Fa6huPs1xiqYepa9oVHFX8lL/Uzv+HxMYtT7uRx2vM3DcDeaQAAAAAAAAAAAAAAAAAAAADzUgmmns1ZmJiJjUsxOp3DnNWjDD4irR6yPaeZa2emjTvy2t6nkPEuDvW0TWN6d7Bni9YmUDGlGKJbMztUVom5WUUdpdxZ1RecqM7kZqUPAhMsrPCacjWydUoZMclJpNxTlZatJXem7Y4etrTqpe0VjcuidF+ELDUFFWvJ5pNc20vyseq4bD5WPU9/V5/iMvmX2tzYUAAAAAAAAAAAAAAAAAAAAAMOLrZISl3L/hFeW/JSbeyVK81ohzzjMM17PybSlZ9/aPF/xd82SbW/To9FixxWmoatUjio6JUJLvyJfFKxvxbBbvzfejq8ez5Co7feZL/uR0+ZmYj+nf2px8Uilg3LZfFpCJmUZmIeMVw6cVfLL0af0RZ9jEWifVVSrVE7KN/4l+hKK00xuy74Xhs67XNO3avra/cRmtf6UZtMd32hg0mnljdO6bSb0emjRrzmmJ3EruXcadO6L8Tdak81s0HaVttdmvmeg4LifPpue8d3E4rB5V+naVybjVAAAAAAAAAAAAAAAAAAAAAU3TGs4YGvNK+WGb0Uk38rlHE15sVoXcPOskS02jVVSmpKSlotU0+V0zxGXFODLyy9DS0WhQcSm72OjhiNbYsgxpMv3CLInNbOxjoaOsqftP4mdwxpFq03e7JRMGltwGm12nyvbzehRxGTUahmtd91lWkuVtjSpE+q2V97O6uapXs7pRprwunO689j0HhVZjm+z+7leIz0r9v9m8HYcsAAAAAAAAAAAAAAAAAAAABU9K6UpYOtGN3KUbJK2t5LTUo4nflTojm/p7uYUKOIoLKs8YraM45oryb1t4XscDLirfrev7/JbXj82LpaN/ghY2NedTNB08vOLvr368tRjrirXXVsfzak9ZiYeJwr8qUPSp+qJRXH7z9yf81xe0vDp1v8L4TiNU91keJ4Pf8AMSrf4Mv5qf6jlr/y/Nn+ZcP/AMvz/R9qqs1ZUXfxlD9TEVrE9ZZnxHB/y/P9EulWxEYJRoxvzcprL6JPxK7YcdrdbMfzTBWO+3vDLEzdrU7vujOfyHk4/wCncqp8Wi3StZlvPs44M8NTqp3vOalqkvw917pefcdjw+03i0zHtDWzZLX1zRpuB0VAAAAAAAAAAAAAAAAAAAAACs6TVXDC1pR3jG69GiniP9uV3DxE5I2pehvFp4iMlVik45baNXv4M1uH3rTZ4rHWupr6tinw6jL3qVN+cI/obM4sdu9Y+5z5rE+jDLgmG50Kf8qRC2DBWN2iIhjy6z6NT4lx/hdKq6UqWZxbUpRg3FNcr319O4585cMz9DFuPfpG/l17fPW/R18P/wCf4jLj8yIiN9t933hfHOGV6qpRpZXJ2i5xajJ9yd9PUxGXDE/6mLUe+4nXz69I+Mb+JxHgGfDj8yYiYjvr0bVHgWG5UYfA6NeHwTG4rEuP5dfZlhwuitqNP+SP6E4wYo7Vj7meWvswY/HUqXY/Fb3IQblblpFEMs1iNNjFSZOBzcs7cXHtK199r7ctzX8O1q8x7/2hPiemvktDotYAAAAAAAAAAAAAAAAAAAABB45C+HqqyfYej2fmV5v9uVmKdXhTdFadJJulHKmldJ3XozU4fWmxn36r+hNy15LktvV82W4rzkmZ30j99/WffXSO3dr2jSh9oUq/2KoqG7XaavmtfVRS5tXNbxL6leb6m43/AOu/hvW3R8GnD/F183t6e2/i5i62C1j1TXaspfeWy5Za2zaWeX47EOavs9bycb0nm9O3TvuPh7b/AFfI/Ynup65UtJ/h6y7aUndT7C8HrZaj6LM/xsdtfh66+H9PX5uqdBZVvsdPr/eUVZ65rW0Uk+aLPDI/0p5fq808vy9fs3vXweN8W8n+Kt5Pb+/w+CVjqlRVacYUs8ZzaqSd2oxXyX/BfktaL1iK7iZ6/Bzzic4RpqVSqqcMqW6V9L2vvy2QyV3X7F2OZ30h66PV4ThOUE7dY9Wn2uzHVX1tr8iPAxqlvn/aGeJ3zRv2/Vam61wAAAAAAAAAAAAAAAAAAAAEbiUb0prviyGSN1mEqzqVRgqfVwk0lfLvpq72Tbtq9jRyTOPFa1e+unz9F8fSmIlIpccw0INOqoqnVVCV1JNVLJ5bW1une+xtYopjpFI9OjFsOW0713jm+xm/6rhqkNatKUJKG8o2an/d6Pv5FkzW0anWkJw5InWp9fw7/c1bEdDsFiKrnTrQeZ6xjK+r1SWWa5J8uXM0P4Gu/oXmI9unT5bjpH7jTq4/F+NwY/L9u247MnDuhWEpVFV62DSlaOuma23ak1f5+RmOBrv6d5mPbpG/nqOv4fHaOfxfjM2Py5+3UdZhtlStSw9NZ5xpwjaKlJxir7LXRXZv/RrGu0OTSlrzqsblhqY/D9YqTqRc5Sy5MzbzZM9suyeXXyI6rM6S8q/Lza6f51+bxxPWKtShNJvWbSUWtFpZ+OxTe3NHT4x9yVI1L1wO+SWaUZdt2yq0UssbJd/mZ4WvLSfmZ5+lHyWRsqQAAAAAAAAAAAAAAAAAAAAGDHP7ufkyNuzNe6o4O3NayUtFa3cpX1NXl5418vzX2nTVeIdFajxdTE5ZXeMi1G8nFwcYRVSy007a8iycc83N8W7XjY8qMXpy/j16fkpL5Y0+so1OsoSwlOMJQbjOUFOjX1W0cspOMnzivAh6RuPZsTMTNtWjUxeZ1PWNzuPt3rcMtSn1WJUqNKywuKrVarWlqfXwgnb8Vodcv4h2np6SxE81NXnrasRHr11M/Z10rMJGlFVZVo5oSxabgoNqdNPGQzpfilmbi7d0SEa9ff8AVsZOeZiKT15fftP0Z18I11+e2242nKOE4dUxdKdanClKFeCjnlmnRUacmufNX/eLpiYrWZjbn0tW2TLGO0V3O4nt0iUHhPD8VSnh5dROrOlUouXJWeB6q7k+SbV+ehitbRrp+9JZc2G8W66iYnX/AH3+ToKpKcZKSus705aO23PVFOCebn/8p/PX9mhPTXyhk4TKLg8iSWeS0tbR2e3kbePWuiu/dNLEAAAAAAAAAAAAAAAAAAAAAEfiFuqndpLK7t7IhkmIrMylSN2jSo6O4Vwvd3vz0a8LPf4lGL3W5F8jYhQwYrEQgk5tK70vu3ysirNxGPDXmyTqP36JVpNp1Cmr9IKSlOPVNvndRV4vd821vy1OdbxnDqLUibRK+OFt6yw4fpHhurjN0nFN29y9vlsTx+K0tkmlqzGvlP8AlieHnW4la4njFOMYtPNmdkl3btvyM5/FsGPHGSs83XXy99/KPQx8Le8zHbosTp7a6Dik40qji7O0mnZvW29lq9bmtjpyVn9/vruVu9yidE6KhQaWb+8m+0kn2rN3S21Zbi1roxlmZnqui1WAAAAAAAAAAAAAAAAAAAAAr+P3+zVrb5Ga/Fa8m2/Zbg/3K/NzrgXHakZZYycXa+V6rfXTkebm+XBHNjt0/D7nYtjpk6WhtmG6RVHo4wfjqjP88zUj6VYn8GtfgqekyreKVJOMqlSdnfdXta9lHXbe2hy68Tbic8Tf6W/f0+XwZ5YpXoiwxl1CUobbu/a05p31W/mZnhtTetZ7+np/9+LPN7vOOeZXhJSp6Odvw2le6svn4GeGjknWSNW66+Jbr2TKMEpRyJWUua0drWflZ/QzbLOKJvaN9vTcbS1MRqJ7wtqnSKeVWpqL8b/Q6eTx3LvVK1+e9qcfBUmNzMtb6S8fr6RU7ZqeZ201z209Dp8Na2bFW+SdzP2R9yFqVpaYiGx+z+o5YWTbbfXT335HQwxEV6NbN9aPk2YuUgAAAAAAAAAAAAAAAAAAAAKnpZXyYOvO17QenqjX4qN4bQ2+AxebxFKe8uYcKxkJtWkr90rZ/HXmjzGfFasdv0egzcJlxT9KOnv6L+pCPVSlKWW20rtNeqaOZW1/OrWsb33ho5XrDcR6yUacqby1IOUZXuml3+OqI5eF8neSlutZiJjWu6mJ300j08Xm+7lSe943avJq7UU17r079LG5kwTX/Vrf06+0fH4/chFvSYS44ePWSunnnG7WZu2uqjbloafnX8uJiY1E67fmnqNvOGp9XNuUrQa0k9EtXZNPZ6899CzPk87HEVjdonrH79EaxqWSpJuKbkpPZ8nu3quWjRVy1rOq1mI/fZsYpUXG6lJyTqVIxtTyqN+0+1mvY9Nw3ERXDWtYmZ1H72V4HNmvM1rOm5ezjERnhJOCdlWmteekXf5nV4SZmnX3aPiPDW4fLFLd9RLajaaAAAAAAAAAAAAAAAAAAAAADWfaTiMnDMS++MYr+OpGP5lWb6kruH3GSJhxHC5p+5C+VLM7rf19Dl31T60vWcL4rkiNXjmj8f8AKe8XXVNpzqZFbMm7rk1o99bFPl4eeJ1G25OXgMvW9Y+2J/sl0eJ4umuzKST192FtfQovw3C5Z3aImftZ8nw6e2vvn9WKpxrEZszlrdO+WK1W2yLK8NhivLEdPmjPB+Hz16ff/lk/tNXzZ7wzJWUnBXS7l3Ff8Bg5eTU6+Z/BcB7x/wBnufSzEuz6yK7uzH8yMeGcNG4iv4s/wfAe8f8AZBr8XrSVnUnld3aKstXrpFGzXh8UTvUb/fulzcBg+rEfZ1/VBpV4OVptq/P9S6Ytr6MNfJ4zEdKV+/8AR132QVVLAPvVaal52g/o0dHho1Wfm8r4hnvnzc9++m7mw0QAAAAAAAAAAAAAAAAAAAAGk+1+pbhsl+3VpK3faWb/AElOf6q/hvrud4GMacVBN9+qs1fftbSXwfgcTLEZJ54l2ce6/RlLyva19Ne7xuay6WScHbVS+A5ZhHcIs6PhL4MsiTo+KiuafqmJ2x0Ya9OFrON7Pu+JKs2YmIljk7OXcvkrGe6XRWcRqxqRvHVx5/1ubGKLUt19VGSYtHR1D2Jxawda+zxDa/yqab+XyOpg7S5fFfWj5Ohl7WAAAAAAAAAAAAAAAAAAAAAaJ7YKWbB0nlcsteLduXYmtuZrcVOqNvg/r/Y5thMeqc1dOXpNr+VvR+pxsmLnr7fc68X0sp4pSi7Rtdb3afwaKIpMT3T3uECVO/PL3tfoXROkZhIp4WOWzrRXjZp/IRbrvSPwfHGMVaNeb8lL6zZLezTx9ovysk3po2295N82zEx6MxGupni/esk9Hd628luYiJJQqleKvltZeny3LOWZ7sbj0dH9jcm6OI/Z62Nu6+S7+q+J0+D7S5fG/Wh0M3GkAAAAAAAAAAAAAAAAAAAAA132g4pUuH15uCqK0VlltrOKT8LN3v32KOI15cxK/h9+ZGnOMBKlVpqSc4O209fhI81ljJS3pPyd6tomHmthnyafkYrkSmEOpTa5fMuiYReX5EmHhgeNCTD2ox/ZXqkY6mnicEtWu/SKMxMz2HW/Z9UpywNN0oZVeSa75J2k2+bvzO3wuvLjTicVvzJ22Q2GuAAAAAAAAAAAAAAAAAAAAAh8XwarUKlJpPPBrXa/L52K8tOek1Tx35LxZyDq4U6ME4zhUTtKEmrKzs7at+nyPLz5k5bROtfi9BExpR4jiC2jdrNa9+07rku5d5u1xT3lTN49DC1r7Xer/E1Yxeukq232TXi6FmpqrdPTLKK5a6sjWlmJtLB9qo6KPWpuSvmlBrLztZbkrUt6aIu+4icMvZjK/jJeuiIVi2+qUy94XHJRcJ210zLlfVPV39SVq+tYR37ss5dctpcl2V25dyVvHuK4rNZ1Ce411dl6NcP6jC0aVrOMFmX7z1l82ehw05aREuFmvzXmVmWKwAAAAAAAAAAAAAAAAAAAAACi6RdE8PjEnUjlmvdqRspLz5SXmU5MFL9fVdjz3p0js0LiXstxCbdDEQmu6SlB+tro154WY+LYji4nvCll0K4lRulhlO/OM6b+rT+RXfhZmey2nE090P8AsnjW05YSt4pL9CPlXrGohLzsczuZepdEMZe8cHV05Pn8RGLLPSYJzY/SUuh0O4lOy+zOFr6ynTW/8V7ehmOFt7MTxNfdcYD2XYiTTrVqdPvy5pv02RZHCWnvKqeLrHaG79HehmHwrU1epUW0520/8Y7L6l+PhqUnfeWvk4i9412hshsKAAAAAAIHGaUnSlKEpqcIuUcraTaV8rWzTtb1MT2Zr3UdHjmJkuxTc1b3nRrJt6X5JWTvy5IjzT6J8ser7heJY1rJ1cXPK2nOE03rHWTTUVvL5bkYm6+a8Pve50tsHVxN5dZTg1+F5kvxSu3ZPll0+bJ9WvqvukddW/wof5r/ANg3b2Z1T3n7v8phJWAAAAAAAAAAAAAAAAAAAAAAAAAAAAg8K2q/+6p9TEMylv3l5P6oyw9g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xQTERQTEhIUFRUUFRYYExUXFhMbFRkZFxQWFxQYFhUYHCggGBolHBcWIzEhKCkrLjAvGCAzODMsNygtLisBCgoKDg0OGxAQGywkICYsLCwsNDQ0LCwsLCwsLCwsLDQsLC8sLCwsLCwsLCwsLCwsLCwsLCwsLCwsLCwsLCwsLP/AABEIAOEA4QMBEQACEQEDEQH/xAAbAAEAAgMBAQAAAAAAAAAAAAAABAUDBgcCAf/EAEAQAAIBAgQCBwUFBQcFAAAAAAABAgMRBBIhMQVBBhMiUWFxgQcykaGxFCNCwdFSYoKS8BYzU5PC0uEVNHJzg//EABoBAQACAwEAAAAAAAAAAAAAAAACAwEEBQb/xAA3EQEAAgIABAQCCAUEAwEAAAAAAQIDEQQSITEFE0FRYXEiMoGRobHR8BQVQsHhIzNSknLC8Qb/2gAMAwEAAhEDEQA/AO4gAAAAAAAAAAAAArOI4yUZWjpprsVXtMT0TrWJhF/6nPvXwRHzJS5IZYcRn4fAzF5Y5YS6WKbJxbaM1S4SuicIvQAAAAAAAAAAAAAAAAAAAAAAAAAAAKLiz+8fkijJ3W07IKZWmzU5EoYT8MyyEJWVHYshCWQywAAAAAAAAAAAAAAAAAAAAAAAAAABQ8Yf3m/JGvk7rqdkDN4/QgmzQl3P6GYlHSwwsvH5IshGVnR2LYVMhkAAAAAAAAAAAAAAAAAAAAAAAAAAA1fpVwKnUalecJSvmlGUleyvtexx/F+KnhccXrDc4aZncNGxvA3B9jEVV5ym/wDUcvB4rbJG7V/Fv+QjQ4XUb/7mp8an+8vt4hqPq/j/AIY8iGwcG4O4uP39aV3qs8lHXfeVxw/iM5MkU1rr7yryY4rEy6JhMNGnHLG9vFtv4s9JEacqZ31lmMsAAAAAAAAAAAAAAAAAAAAAAAAAAxYrERpwlOpJRjFXlJuySMTOu7MRM9Icj6T9L6uMrJYKTp06TaU22nNvd5f2fM5nG3xXjlyRuHR4fBaIVtSpjHvXi/8A5x/Q5VacLXtT8W7y392OdXF8qlP+X9UyyK8NPessav7p2CxmJhTlVnVcur1UY23TTV4K2n5XNrBj4ev0qR+/tUZIvPSXSuifSqjjqd6by1I/3lOXvRff4x8Udil4s5mTHNJ6r8mrAAAAAAAAAAAAAAAAAAAAAAAAD42BzDp1iJYytCkpPqYNuUeUpaWb77anK47i+SNQ6fB4PWUGhw6FNWikvI4NuIvknq6cUiOz5NozETJKPPK90WRzIvVGnS2dOMk+TRZXJaso2rtnn0ZVJxxOEk6daLzRim8mm8Xe7s/zOlXNaNS05rE7iXTeA8SWIoQqWs2u1F7qS0kn4ppr0OtS3NG3MvXltpYkkAAAAAAAAAAAAAAAAAAAAAAABUdKMb1VB23loijiMnJSZX8PTnvppOEo2jme7PF8VnnJkd/HWKxpEx1axbholKDRpSmrpo24r6K5tEMGMoVIe8vVO6LOWOyMWiUWjibMzNNstq4dinZX1W3o7k6WlRarYeieNi6k4Raavey5N6P8vmdPgsu90aPFY9RFm2HQaIAAAAAAAAAAAAAAAAAAAAAAA0vp5ibyhT8n8WczxK+qadDga7navru0bdx46nW23YiGvcRmdTDDEvuDrZY/D6l29TKq0bZeJ1lKD8vyJzMSjWNNbvoy31SbDwqo8rV94v5NMhvvCMwk9EcVkxUVf3rp/DT5l/CW5csfFTxNebHLrCZ3nFfQAAAAAAAAAAAAAAAAAAAAAAHOeP1Otxjtql9InnvFs0R0dngaartjxctDgYodBQY+Wp08UdEZZ8NSul5onEblVaWTG4Xssny66oxLWkWpLrhEr29V8YlevpMW7PFCq6deMu6SfzJY7csxPsxevNWYdmwk7wXkejrO4cC0almMsAAAAAAAAAAAAAAAAAAAAAPFeeWMn3Jv5GJnUbZiNzpzjCpupVm+/Knz03/I8T4nl5rxD0OGOWumLGyKcML5a9jJ6nTxx0QlOwNVaa/iRmvSVVkjiVaKg9e8tlCvdqkWTTTuFVbPfZr66kZ7sT2WVel27vb62/pFOXpOkqdYdP6MYjPQg/3Y/Sz+h6Hhbc2Ks/BxOJry5JWxsKAAAAAAAAAAAAAAAAAAAAAETis7UajSvaLK8v1JTx/Xhz7heKzxkkrOMn52lqr/ANcjwvG01kifd6KsImPe5dh7LJUVc6FVcsarSWz9SUQjMI0k3u7lmzT6qLMcxpMwOEdyq+SIZ5VnjYZfe5alU3556Fa6huPs1xiqYepa9oVHFX8lL/Uzv+HxMYtT7uRx2vM3DcDeaQAAAAAAAAAAAAAAAAAAAADzUgmmns1ZmJiJjUsxOp3DnNWjDD4irR6yPaeZa2emjTvy2t6nkPEuDvW0TWN6d7Bni9YmUDGlGKJbMztUVom5WUUdpdxZ1RecqM7kZqUPAhMsrPCacjWydUoZMclJpNxTlZatJXem7Y4etrTqpe0VjcuidF+ELDUFFWvJ5pNc20vyseq4bD5WPU9/V5/iMvmX2tzYUAAAAAAAAAAAAAAAAAAAAAMOLrZISl3L/hFeW/JSbeyVK81ohzzjMM17PybSlZ9/aPF/xd82SbW/To9FixxWmoatUjio6JUJLvyJfFKxvxbBbvzfejq8ez5Co7feZL/uR0+ZmYj+nf2px8Uilg3LZfFpCJmUZmIeMVw6cVfLL0af0RZ9jEWifVVSrVE7KN/4l+hKK00xuy74Xhs67XNO3avra/cRmtf6UZtMd32hg0mnljdO6bSb0emjRrzmmJ3EruXcadO6L8Tdak81s0HaVttdmvmeg4LifPpue8d3E4rB5V+naVybjVAAAAAAAAAAAAAAAAAAAAAU3TGs4YGvNK+WGb0Uk38rlHE15sVoXcPOskS02jVVSmpKSlotU0+V0zxGXFODLyy9DS0WhQcSm72OjhiNbYsgxpMv3CLInNbOxjoaOsqftP4mdwxpFq03e7JRMGltwGm12nyvbzehRxGTUahmtd91lWkuVtjSpE+q2V97O6uapXs7pRprwunO689j0HhVZjm+z+7leIz0r9v9m8HYcsAAAAAAAAAAAAAAAAAAAABU9K6UpYOtGN3KUbJK2t5LTUo4nflTojm/p7uYUKOIoLKs8YraM45oryb1t4XscDLirfrev7/JbXj82LpaN/ghY2NedTNB08vOLvr368tRjrirXXVsfzak9ZiYeJwr8qUPSp+qJRXH7z9yf81xe0vDp1v8L4TiNU91keJ4Pf8AMSrf4Mv5qf6jlr/y/Nn+ZcP/AMvz/R9qqs1ZUXfxlD9TEVrE9ZZnxHB/y/P9EulWxEYJRoxvzcprL6JPxK7YcdrdbMfzTBWO+3vDLEzdrU7vujOfyHk4/wCncqp8Wi3StZlvPs44M8NTqp3vOalqkvw917pefcdjw+03i0zHtDWzZLX1zRpuB0VAAAAAAAAAAAAAAAAAAAAACs6TVXDC1pR3jG69GiniP9uV3DxE5I2pehvFp4iMlVik45baNXv4M1uH3rTZ4rHWupr6tinw6jL3qVN+cI/obM4sdu9Y+5z5rE+jDLgmG50Kf8qRC2DBWN2iIhjy6z6NT4lx/hdKq6UqWZxbUpRg3FNcr319O4585cMz9DFuPfpG/l17fPW/R18P/wCf4jLj8yIiN9t933hfHOGV6qpRpZXJ2i5xajJ9yd9PUxGXDE/6mLUe+4nXz69I+Mb+JxHgGfDj8yYiYjvr0bVHgWG5UYfA6NeHwTG4rEuP5dfZlhwuitqNP+SP6E4wYo7Vj7meWvswY/HUqXY/Fb3IQblblpFEMs1iNNjFSZOBzcs7cXHtK199r7ctzX8O1q8x7/2hPiemvktDotYAAAAAAAAAAAAAAAAAAAABB45C+HqqyfYej2fmV5v9uVmKdXhTdFadJJulHKmldJ3XozU4fWmxn36r+hNy15LktvV82W4rzkmZ30j99/WffXSO3dr2jSh9oUq/2KoqG7XaavmtfVRS5tXNbxL6leb6m43/AOu/hvW3R8GnD/F183t6e2/i5i62C1j1TXaspfeWy5Za2zaWeX47EOavs9bycb0nm9O3TvuPh7b/AFfI/Ynup65UtJ/h6y7aUndT7C8HrZaj6LM/xsdtfh66+H9PX5uqdBZVvsdPr/eUVZ65rW0Uk+aLPDI/0p5fq808vy9fs3vXweN8W8n+Kt5Pb+/w+CVjqlRVacYUs8ZzaqSd2oxXyX/BfktaL1iK7iZ6/Bzzic4RpqVSqqcMqW6V9L2vvy2QyV3X7F2OZ30h66PV4ThOUE7dY9Wn2uzHVX1tr8iPAxqlvn/aGeJ3zRv2/Vam61wAAAAAAAAAAAAAAAAAAAAEbiUb0prviyGSN1mEqzqVRgqfVwk0lfLvpq72Tbtq9jRyTOPFa1e+unz9F8fSmIlIpccw0INOqoqnVVCV1JNVLJ5bW1une+xtYopjpFI9OjFsOW0713jm+xm/6rhqkNatKUJKG8o2an/d6Pv5FkzW0anWkJw5InWp9fw7/c1bEdDsFiKrnTrQeZ6xjK+r1SWWa5J8uXM0P4Gu/oXmI9unT5bjpH7jTq4/F+NwY/L9u247MnDuhWEpVFV62DSlaOuma23ak1f5+RmOBrv6d5mPbpG/nqOv4fHaOfxfjM2Py5+3UdZhtlStSw9NZ5xpwjaKlJxir7LXRXZv/RrGu0OTSlrzqsblhqY/D9YqTqRc5Sy5MzbzZM9suyeXXyI6rM6S8q/Lza6f51+bxxPWKtShNJvWbSUWtFpZ+OxTe3NHT4x9yVI1L1wO+SWaUZdt2yq0UssbJd/mZ4WvLSfmZ5+lHyWRsqQAAAAAAAAAAAAAAAAAAAAGDHP7ufkyNuzNe6o4O3NayUtFa3cpX1NXl5418vzX2nTVeIdFajxdTE5ZXeMi1G8nFwcYRVSy007a8iycc83N8W7XjY8qMXpy/j16fkpL5Y0+so1OsoSwlOMJQbjOUFOjX1W0cspOMnzivAh6RuPZsTMTNtWjUxeZ1PWNzuPt3rcMtSn1WJUqNKywuKrVarWlqfXwgnb8Vodcv4h2np6SxE81NXnrasRHr11M/Z10rMJGlFVZVo5oSxabgoNqdNPGQzpfilmbi7d0SEa9ff8AVsZOeZiKT15fftP0Z18I11+e2242nKOE4dUxdKdanClKFeCjnlmnRUacmufNX/eLpiYrWZjbn0tW2TLGO0V3O4nt0iUHhPD8VSnh5dROrOlUouXJWeB6q7k+SbV+ehitbRrp+9JZc2G8W66iYnX/AH3+ToKpKcZKSus705aO23PVFOCebn/8p/PX9mhPTXyhk4TKLg8iSWeS0tbR2e3kbePWuiu/dNLEAAAAAAAAAAAAAAAAAAAAAEfiFuqndpLK7t7IhkmIrMylSN2jSo6O4Vwvd3vz0a8LPf4lGL3W5F8jYhQwYrEQgk5tK70vu3ysirNxGPDXmyTqP36JVpNp1Cmr9IKSlOPVNvndRV4vd821vy1OdbxnDqLUibRK+OFt6yw4fpHhurjN0nFN29y9vlsTx+K0tkmlqzGvlP8AlieHnW4la4njFOMYtPNmdkl3btvyM5/FsGPHGSs83XXy99/KPQx8Le8zHbosTp7a6Dik40qji7O0mnZvW29lq9bmtjpyVn9/vruVu9yidE6KhQaWb+8m+0kn2rN3S21Zbi1roxlmZnqui1WAAAAAAAAAAAAAAAAAAAAAr+P3+zVrb5Ga/Fa8m2/Zbg/3K/NzrgXHakZZYycXa+V6rfXTkebm+XBHNjt0/D7nYtjpk6WhtmG6RVHo4wfjqjP88zUj6VYn8GtfgqekyreKVJOMqlSdnfdXta9lHXbe2hy68Tbic8Tf6W/f0+XwZ5YpXoiwxl1CUobbu/a05p31W/mZnhtTetZ7+np/9+LPN7vOOeZXhJSp6Odvw2le6svn4GeGjknWSNW66+Jbr2TKMEpRyJWUua0drWflZ/QzbLOKJvaN9vTcbS1MRqJ7wtqnSKeVWpqL8b/Q6eTx3LvVK1+e9qcfBUmNzMtb6S8fr6RU7ZqeZ201z209Dp8Na2bFW+SdzP2R9yFqVpaYiGx+z+o5YWTbbfXT335HQwxEV6NbN9aPk2YuUgAAAAAAAAAAAAAAAAAAAAKnpZXyYOvO17QenqjX4qN4bQ2+AxebxFKe8uYcKxkJtWkr90rZ/HXmjzGfFasdv0egzcJlxT9KOnv6L+pCPVSlKWW20rtNeqaOZW1/OrWsb33ho5XrDcR6yUacqby1IOUZXuml3+OqI5eF8neSlutZiJjWu6mJ300j08Xm+7lSe943avJq7UU17r079LG5kwTX/Vrf06+0fH4/chFvSYS44ePWSunnnG7WZu2uqjbloafnX8uJiY1E67fmnqNvOGp9XNuUrQa0k9EtXZNPZ6899CzPk87HEVjdonrH79EaxqWSpJuKbkpPZ8nu3quWjRVy1rOq1mI/fZsYpUXG6lJyTqVIxtTyqN+0+1mvY9Nw3ERXDWtYmZ1H72V4HNmvM1rOm5ezjERnhJOCdlWmteekXf5nV4SZmnX3aPiPDW4fLFLd9RLajaaAAAAAAAAAAAAAAAAAAAAADWfaTiMnDMS++MYr+OpGP5lWb6kruH3GSJhxHC5p+5C+VLM7rf19Dl31T60vWcL4rkiNXjmj8f8AKe8XXVNpzqZFbMm7rk1o99bFPl4eeJ1G25OXgMvW9Y+2J/sl0eJ4umuzKST192FtfQovw3C5Z3aImftZ8nw6e2vvn9WKpxrEZszlrdO+WK1W2yLK8NhivLEdPmjPB+Hz16ff/lk/tNXzZ7wzJWUnBXS7l3Ff8Bg5eTU6+Z/BcB7x/wBnufSzEuz6yK7uzH8yMeGcNG4iv4s/wfAe8f8AZBr8XrSVnUnld3aKstXrpFGzXh8UTvUb/fulzcBg+rEfZ1/VBpV4OVptq/P9S6Ytr6MNfJ4zEdKV+/8AR132QVVLAPvVaal52g/o0dHho1Wfm8r4hnvnzc9++m7mw0QAAAAAAAAAAAAAAAAAAAAGk+1+pbhsl+3VpK3faWb/AElOf6q/hvrud4GMacVBN9+qs1fftbSXwfgcTLEZJ54l2ce6/RlLyva19Ne7xuay6WScHbVS+A5ZhHcIs6PhL4MsiTo+KiuafqmJ2x0Ya9OFrON7Pu+JKs2YmIljk7OXcvkrGe6XRWcRqxqRvHVx5/1ubGKLUt19VGSYtHR1D2Jxawda+zxDa/yqab+XyOpg7S5fFfWj5Ohl7WAAAAAAAAAAAAAAAAAAAAAaJ7YKWbB0nlcsteLduXYmtuZrcVOqNvg/r/Y5thMeqc1dOXpNr+VvR+pxsmLnr7fc68X0sp4pSi7Rtdb3afwaKIpMT3T3uECVO/PL3tfoXROkZhIp4WOWzrRXjZp/IRbrvSPwfHGMVaNeb8lL6zZLezTx9ovysk3po2295N82zEx6MxGupni/esk9Hd628luYiJJQqleKvltZeny3LOWZ7sbj0dH9jcm6OI/Z62Nu6+S7+q+J0+D7S5fG/Wh0M3GkAAAAAAAAAAAAAAAAAAAAA132g4pUuH15uCqK0VlltrOKT8LN3v32KOI15cxK/h9+ZGnOMBKlVpqSc4O209fhI81ljJS3pPyd6tomHmthnyafkYrkSmEOpTa5fMuiYReX5EmHhgeNCTD2ox/ZXqkY6mnicEtWu/SKMxMz2HW/Z9UpywNN0oZVeSa75J2k2+bvzO3wuvLjTicVvzJ22Q2GuAAAAAAAAAAAAAAAAAAAAAh8XwarUKlJpPPBrXa/L52K8tOek1Tx35LxZyDq4U6ME4zhUTtKEmrKzs7at+nyPLz5k5bROtfi9BExpR4jiC2jdrNa9+07rku5d5u1xT3lTN49DC1r7Xer/E1Yxeukq232TXi6FmpqrdPTLKK5a6sjWlmJtLB9qo6KPWpuSvmlBrLztZbkrUt6aIu+4icMvZjK/jJeuiIVi2+qUy94XHJRcJ210zLlfVPV39SVq+tYR37ss5dctpcl2V25dyVvHuK4rNZ1Ce411dl6NcP6jC0aVrOMFmX7z1l82ehw05aREuFmvzXmVmWKwAAAAAAAAAAAAAAAAAAAAACi6RdE8PjEnUjlmvdqRspLz5SXmU5MFL9fVdjz3p0js0LiXstxCbdDEQmu6SlB+tro154WY+LYji4nvCll0K4lRulhlO/OM6b+rT+RXfhZmey2nE090P8AsnjW05YSt4pL9CPlXrGohLzsczuZepdEMZe8cHV05Pn8RGLLPSYJzY/SUuh0O4lOy+zOFr6ynTW/8V7ehmOFt7MTxNfdcYD2XYiTTrVqdPvy5pv02RZHCWnvKqeLrHaG79HehmHwrU1epUW0520/8Y7L6l+PhqUnfeWvk4i9412hshsKAAAAAAIHGaUnSlKEpqcIuUcraTaV8rWzTtb1MT2Zr3UdHjmJkuxTc1b3nRrJt6X5JWTvy5IjzT6J8ser7heJY1rJ1cXPK2nOE03rHWTTUVvL5bkYm6+a8Pve50tsHVxN5dZTg1+F5kvxSu3ZPll0+bJ9WvqvukddW/wof5r/ANg3b2Z1T3n7v8phJWAAAAAAAAAAAAAAAAAAAAAAAAAAAAg8K2q/+6p9TEMylv3l5P6oyw9g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10" r="27779"/>
          <a:stretch/>
        </p:blipFill>
        <p:spPr bwMode="auto">
          <a:xfrm>
            <a:off x="82396" y="312738"/>
            <a:ext cx="2292505" cy="486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6881903" y="6477000"/>
            <a:ext cx="2027992" cy="27699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all" dirty="0">
                <a:ln w="9000" cmpd="sng">
                  <a:noFill/>
                  <a:prstDash val="solid"/>
                </a:ln>
                <a:solidFill>
                  <a:srgbClr val="1F497D">
                    <a:lumMod val="40000"/>
                    <a:lumOff val="60000"/>
                  </a:srgb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Your Voice for Safe Food</a:t>
            </a:r>
          </a:p>
        </p:txBody>
      </p:sp>
    </p:spTree>
    <p:extLst>
      <p:ext uri="{BB962C8B-B14F-4D97-AF65-F5344CB8AC3E}">
        <p14:creationId xmlns:p14="http://schemas.microsoft.com/office/powerpoint/2010/main" val="15204836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ttp://www.weststeyndairy.com/wp-content/uploads/2015/05/Glass-of-Milk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0" r="8000"/>
          <a:stretch/>
        </p:blipFill>
        <p:spPr bwMode="auto">
          <a:xfrm>
            <a:off x="9525" y="304800"/>
            <a:ext cx="2724150" cy="465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3675" y="274638"/>
            <a:ext cx="5953125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2008 </a:t>
            </a:r>
            <a:br>
              <a:rPr lang="en-US" b="1" dirty="0" smtClean="0"/>
            </a:br>
            <a:r>
              <a:rPr lang="en-US" b="1" dirty="0" smtClean="0"/>
              <a:t>Melamine in Milk </a:t>
            </a:r>
            <a:r>
              <a:rPr lang="en-US" dirty="0" smtClean="0"/>
              <a:t>- China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2971800"/>
            <a:ext cx="6629400" cy="278426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300,000 illnesses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54,000 </a:t>
            </a:r>
            <a:r>
              <a:rPr lang="en-US" dirty="0"/>
              <a:t>babies hospitalized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Six babies died due </a:t>
            </a:r>
            <a:r>
              <a:rPr lang="en-US" dirty="0"/>
              <a:t>to kidney </a:t>
            </a:r>
            <a:r>
              <a:rPr lang="en-US" dirty="0" smtClean="0"/>
              <a:t>damage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514600" y="1676400"/>
            <a:ext cx="6477000" cy="27842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29184" indent="-329184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D9003C"/>
              </a:buClr>
              <a:buSzPct val="75000"/>
              <a:buFont typeface="Lucida Grande"/>
              <a:buChar char="❯"/>
              <a:defRPr sz="2800" kern="1200">
                <a:solidFill>
                  <a:srgbClr val="294A7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rgbClr val="D9003C"/>
              </a:buClr>
              <a:buFont typeface="Arial"/>
              <a:buChar char="•"/>
              <a:defRPr sz="2400" kern="1200">
                <a:solidFill>
                  <a:srgbClr val="294A7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itchFamily="34" charset="0"/>
              <a:buChar char="•"/>
              <a:defRPr sz="2400" kern="1200">
                <a:solidFill>
                  <a:srgbClr val="294A7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itchFamily="34" charset="0"/>
              <a:buChar char="–"/>
              <a:defRPr sz="2000" kern="1200">
                <a:solidFill>
                  <a:srgbClr val="294A7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itchFamily="34" charset="0"/>
              <a:buChar char="»"/>
              <a:defRPr sz="2000" kern="1200">
                <a:solidFill>
                  <a:srgbClr val="294A7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Melamine added to powdered milk and baby formula produced by state-owned dairy company </a:t>
            </a:r>
          </a:p>
        </p:txBody>
      </p:sp>
      <p:sp>
        <p:nvSpPr>
          <p:cNvPr id="7" name="Rectangle 6"/>
          <p:cNvSpPr/>
          <p:nvPr/>
        </p:nvSpPr>
        <p:spPr>
          <a:xfrm>
            <a:off x="6881903" y="6477000"/>
            <a:ext cx="2027992" cy="27699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all" dirty="0">
                <a:ln w="9000" cmpd="sng">
                  <a:noFill/>
                  <a:prstDash val="solid"/>
                </a:ln>
                <a:solidFill>
                  <a:srgbClr val="1F497D">
                    <a:lumMod val="40000"/>
                    <a:lumOff val="60000"/>
                  </a:srgb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Your Voice for Safe Food</a:t>
            </a:r>
          </a:p>
        </p:txBody>
      </p:sp>
    </p:spTree>
    <p:extLst>
      <p:ext uri="{BB962C8B-B14F-4D97-AF65-F5344CB8AC3E}">
        <p14:creationId xmlns:p14="http://schemas.microsoft.com/office/powerpoint/2010/main" val="19140577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81903" y="6477000"/>
            <a:ext cx="2027992" cy="27699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all" dirty="0">
                <a:ln w="9000" cmpd="sng">
                  <a:noFill/>
                  <a:prstDash val="solid"/>
                </a:ln>
                <a:solidFill>
                  <a:srgbClr val="1F497D">
                    <a:lumMod val="40000"/>
                    <a:lumOff val="60000"/>
                  </a:srgb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Your Voice for Safe Food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918" y="2590800"/>
            <a:ext cx="6191250" cy="250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69802">
            <a:off x="57211" y="507598"/>
            <a:ext cx="7424641" cy="17921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02468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81903" y="6477000"/>
            <a:ext cx="2027992" cy="27699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all" dirty="0">
                <a:ln w="9000" cmpd="sng">
                  <a:noFill/>
                  <a:prstDash val="solid"/>
                </a:ln>
                <a:solidFill>
                  <a:srgbClr val="1F497D">
                    <a:lumMod val="40000"/>
                    <a:lumOff val="60000"/>
                  </a:srgb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Your Voice for Safe Food</a:t>
            </a:r>
          </a:p>
        </p:txBody>
      </p:sp>
      <p:sp>
        <p:nvSpPr>
          <p:cNvPr id="3" name="Rectangle 2"/>
          <p:cNvSpPr/>
          <p:nvPr/>
        </p:nvSpPr>
        <p:spPr>
          <a:xfrm>
            <a:off x="304800" y="1143000"/>
            <a:ext cx="8506547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Adobe Ming Std L" pitchFamily="18" charset="-128"/>
                <a:ea typeface="Adobe Ming Std L" pitchFamily="18" charset="-128"/>
              </a:rPr>
              <a:t>When does a multi-state outbreak become a pandemic?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Adobe Ming Std L" pitchFamily="18" charset="-128"/>
              <a:ea typeface="Adobe Ming Std L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647461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81903" y="6477000"/>
            <a:ext cx="2027992" cy="27699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all" dirty="0">
                <a:ln w="9000" cmpd="sng">
                  <a:noFill/>
                  <a:prstDash val="solid"/>
                </a:ln>
                <a:solidFill>
                  <a:srgbClr val="1F497D">
                    <a:lumMod val="40000"/>
                    <a:lumOff val="60000"/>
                  </a:srgb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Your Voice for Safe Food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5" y="0"/>
            <a:ext cx="3709916" cy="15010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22" y="1295400"/>
            <a:ext cx="8449678" cy="4384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82347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74516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n-US" sz="6000" b="1" spc="25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“The things described</a:t>
            </a:r>
            <a:br>
              <a:rPr lang="en-US" sz="6000" b="1" spc="25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6000" b="1" spc="25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by Mr. Sinclair</a:t>
            </a:r>
            <a:br>
              <a:rPr lang="en-US" sz="6000" b="1" spc="25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6000" b="1" spc="25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happened </a:t>
            </a:r>
            <a:r>
              <a:rPr lang="en-US" sz="6000" b="1" spc="25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yesterday</a:t>
            </a:r>
            <a:r>
              <a:rPr lang="en-US" sz="6000" b="1" spc="25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</a:t>
            </a:r>
            <a:br>
              <a:rPr lang="en-US" sz="6000" b="1" spc="25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6000" b="1" spc="25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are happening </a:t>
            </a:r>
            <a:r>
              <a:rPr lang="en-US" sz="6000" b="1" spc="25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today</a:t>
            </a:r>
            <a:r>
              <a:rPr lang="en-US" sz="6000" b="1" spc="25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</a:t>
            </a:r>
            <a:br>
              <a:rPr lang="en-US" sz="6000" b="1" spc="25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6000" b="1" spc="25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and will happen </a:t>
            </a:r>
            <a:r>
              <a:rPr lang="en-US" sz="6000" b="1" spc="25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tomorrow</a:t>
            </a:r>
            <a:r>
              <a:rPr lang="en-US" sz="6000" b="1" spc="25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</a:t>
            </a:r>
            <a:br>
              <a:rPr lang="en-US" sz="6000" b="1" spc="25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6000" b="1" spc="25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and the next day</a:t>
            </a:r>
            <a:r>
              <a:rPr lang="en-US" sz="6000" b="1" spc="25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</a:t>
            </a:r>
            <a:br>
              <a:rPr lang="en-US" sz="6000" b="1" spc="25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6200" b="1" i="1" spc="2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until some</a:t>
            </a:r>
            <a:br>
              <a:rPr lang="en-US" sz="6200" b="1" i="1" spc="2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en-US" sz="6200" b="1" i="1" spc="2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Hercules comes</a:t>
            </a:r>
            <a:br>
              <a:rPr lang="en-US" sz="6200" b="1" i="1" spc="2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en-US" sz="6200" b="1" i="1" spc="2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to cleanse the</a:t>
            </a:r>
            <a:br>
              <a:rPr lang="en-US" sz="6200" b="1" i="1" spc="2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en-US" sz="6200" b="1" i="1" spc="2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filthy stable</a:t>
            </a:r>
            <a:r>
              <a:rPr lang="en-US" sz="6200" b="1" spc="2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.”</a:t>
            </a:r>
            <a:endParaRPr lang="en-US" sz="6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63608" y="6504801"/>
            <a:ext cx="2027992" cy="27699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all" dirty="0">
                <a:ln w="9000" cmpd="sng">
                  <a:noFill/>
                  <a:prstDash val="solid"/>
                </a:ln>
                <a:solidFill>
                  <a:srgbClr val="1F497D">
                    <a:lumMod val="40000"/>
                    <a:lumOff val="60000"/>
                  </a:srgb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Your Voice for Safe Food</a:t>
            </a:r>
          </a:p>
        </p:txBody>
      </p:sp>
    </p:spTree>
    <p:extLst>
      <p:ext uri="{BB962C8B-B14F-4D97-AF65-F5344CB8AC3E}">
        <p14:creationId xmlns:p14="http://schemas.microsoft.com/office/powerpoint/2010/main" val="14450493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6694</TotalTime>
  <Words>463</Words>
  <Application>Microsoft Office PowerPoint</Application>
  <PresentationFormat>On-screen Show (4:3)</PresentationFormat>
  <Paragraphs>133</Paragraphs>
  <Slides>29</Slides>
  <Notes>27</Notes>
  <HiddenSlides>0</HiddenSlides>
  <MMClips>1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1_Office Theme</vt:lpstr>
      <vt:lpstr>2_Office Theme</vt:lpstr>
      <vt:lpstr>4_Office Theme</vt:lpstr>
      <vt:lpstr>5_Office Theme</vt:lpstr>
      <vt:lpstr>6_Office Theme</vt:lpstr>
      <vt:lpstr>7_Office Theme</vt:lpstr>
      <vt:lpstr>8_Office Theme</vt:lpstr>
      <vt:lpstr>3_Office Theme</vt:lpstr>
      <vt:lpstr>9_Office Theme</vt:lpstr>
      <vt:lpstr>America’s regulation  of food policy from victim  and consumer advocate perspectives Darin Detwiler, USA </vt:lpstr>
      <vt:lpstr>PowerPoint Presentation</vt:lpstr>
      <vt:lpstr>1993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1998</vt:lpstr>
      <vt:lpstr>PowerPoint Presentation</vt:lpstr>
      <vt:lpstr>PowerPoint Presentation</vt:lpstr>
      <vt:lpstr>2006-2007 Salmonella in Peanuts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1955  Arsenic-tainted Milk Powder in Japan</vt:lpstr>
      <vt:lpstr>1981  Toxic oil syndrome in Spain </vt:lpstr>
      <vt:lpstr>1998  Mustard Oil Contamination  New Delhi, India </vt:lpstr>
      <vt:lpstr>2008  Melamine in Milk - China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Darin Detwiler</dc:creator>
  <cp:lastModifiedBy>Darin Detwiler</cp:lastModifiedBy>
  <cp:revision>37</cp:revision>
  <dcterms:created xsi:type="dcterms:W3CDTF">2015-06-10T00:08:08Z</dcterms:created>
  <dcterms:modified xsi:type="dcterms:W3CDTF">2015-06-17T21:58:09Z</dcterms:modified>
</cp:coreProperties>
</file>