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6"/>
  </p:notesMasterIdLst>
  <p:sldIdLst>
    <p:sldId id="260" r:id="rId2"/>
    <p:sldId id="318" r:id="rId3"/>
    <p:sldId id="266" r:id="rId4"/>
    <p:sldId id="281" r:id="rId5"/>
    <p:sldId id="283" r:id="rId6"/>
    <p:sldId id="271" r:id="rId7"/>
    <p:sldId id="286" r:id="rId8"/>
    <p:sldId id="287" r:id="rId9"/>
    <p:sldId id="270" r:id="rId10"/>
    <p:sldId id="289" r:id="rId11"/>
    <p:sldId id="291" r:id="rId12"/>
    <p:sldId id="290" r:id="rId13"/>
    <p:sldId id="292" r:id="rId14"/>
    <p:sldId id="293" r:id="rId15"/>
    <p:sldId id="298" r:id="rId16"/>
    <p:sldId id="294" r:id="rId17"/>
    <p:sldId id="295" r:id="rId18"/>
    <p:sldId id="297" r:id="rId19"/>
    <p:sldId id="299" r:id="rId20"/>
    <p:sldId id="300" r:id="rId21"/>
    <p:sldId id="301" r:id="rId22"/>
    <p:sldId id="302" r:id="rId23"/>
    <p:sldId id="306" r:id="rId24"/>
    <p:sldId id="303" r:id="rId25"/>
    <p:sldId id="307" r:id="rId26"/>
    <p:sldId id="304" r:id="rId27"/>
    <p:sldId id="305" r:id="rId28"/>
    <p:sldId id="315" r:id="rId29"/>
    <p:sldId id="314" r:id="rId30"/>
    <p:sldId id="309" r:id="rId31"/>
    <p:sldId id="311" r:id="rId32"/>
    <p:sldId id="312" r:id="rId33"/>
    <p:sldId id="313" r:id="rId34"/>
    <p:sldId id="265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840" autoAdjust="0"/>
  </p:normalViewPr>
  <p:slideViewPr>
    <p:cSldViewPr>
      <p:cViewPr varScale="1">
        <p:scale>
          <a:sx n="111" d="100"/>
          <a:sy n="111" d="100"/>
        </p:scale>
        <p:origin x="-15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036E7-6956-4AFD-A089-85DEB57287F9}" type="datetimeFigureOut">
              <a:rPr lang="en-CA" smtClean="0"/>
              <a:t>2014-06-23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FB1E09-C847-4026-B4B3-9957F65A20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5107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9127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B1E09-C847-4026-B4B3-9957F65A20F7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87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37062-FD44-4345-AA5C-0783A810755E}" type="datetime1">
              <a:rPr lang="en-CA" smtClean="0"/>
              <a:t>2014-06-23</a:t>
            </a:fld>
            <a:endParaRPr lang="en-C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‹#›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6A5D3-8D1F-4D8C-8DE1-0B4FB035B9F9}" type="datetime1">
              <a:rPr lang="en-CA" smtClean="0"/>
              <a:t>2014-06-23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278AC-A2B3-460C-8B46-F6C6F8FD3B45}" type="datetime1">
              <a:rPr lang="en-CA" smtClean="0"/>
              <a:t>2014-06-23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‹#›</a:t>
            </a:fld>
            <a:endParaRPr lang="en-CA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938A9-B025-4F80-9B62-C48C0B5D2FC9}" type="datetime1">
              <a:rPr lang="en-CA" smtClean="0"/>
              <a:t>2014-06-23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‹#›</a:t>
            </a:fld>
            <a:endParaRPr lang="en-C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4E81-B3E5-41C1-B5E2-20D245097E91}" type="datetime1">
              <a:rPr lang="en-CA" smtClean="0"/>
              <a:t>2014-06-23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‹#›</a:t>
            </a:fld>
            <a:endParaRPr lang="en-C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A25DD-EB1E-4758-B12D-51E862A8F0C6}" type="datetime1">
              <a:rPr lang="en-CA" smtClean="0"/>
              <a:t>2014-06-23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4B5CF-98E2-40D2-870D-31F62282D986}" type="datetime1">
              <a:rPr lang="en-CA" smtClean="0"/>
              <a:t>2014-06-23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79861-9049-44DD-98B2-AD2AA06F1216}" type="datetime1">
              <a:rPr lang="en-CA" smtClean="0"/>
              <a:t>2014-06-23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1A004-2BBE-406B-9D81-CE1CA3885BCF}" type="datetime1">
              <a:rPr lang="en-CA" smtClean="0"/>
              <a:t>2014-06-23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4EE3-5C96-4B16-A9E0-E2B5F3362A82}" type="datetime1">
              <a:rPr lang="en-CA" smtClean="0"/>
              <a:t>2014-06-23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B3617-63A6-48E0-8743-43F424A13529}" type="datetime1">
              <a:rPr lang="en-CA" smtClean="0"/>
              <a:t>2014-06-23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1AF6BEE-AB29-4035-828F-4C133DC12C14}" type="datetime1">
              <a:rPr lang="en-CA" smtClean="0"/>
              <a:t>2014-06-23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12C96B3-804F-48CC-AC32-9D0EB5083F13}" type="slidenum">
              <a:rPr lang="en-CA" smtClean="0"/>
              <a:t>‹#›</a:t>
            </a:fld>
            <a:endParaRPr lang="en-CA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dmarceau@ucalgary.ca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a/imgres?imgurl=http://upload.wikimedia.org/wikipedia/commons/f/fd/Caribou.jpg&amp;imgrefurl=http://sonsofsulu.blogspot.com/2008/05/o-caribou.html&amp;usg=__ASJkJLuzlSftlmcpGQDiZecjrMw=&amp;h=1638&amp;w=2500&amp;sz=792&amp;hl=en&amp;start=7&amp;um=1&amp;itbs=1&amp;tbnid=-vTVrbPN9j5rqM:&amp;tbnh=98&amp;tbnw=150&amp;prev=/images?q=caribou&amp;tbnid=d0iH9c7YqkaVIM:&amp;tbnh=0&amp;tbnw=0&amp;um=1&amp;hl=en&amp;sa=G&amp;tbs=isch:1" TargetMode="External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4" Type="http://schemas.openxmlformats.org/officeDocument/2006/relationships/image" Target="../media/image37.jpeg"/><Relationship Id="rId5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atlasshrugs2000.typepad.com/.shared/image.html?/photos/uncategorized/2008/06/28/anwr_caribou.jpg" TargetMode="External"/><Relationship Id="rId4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41.jpeg"/><Relationship Id="rId5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42.jpeg"/><Relationship Id="rId5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42.jpeg"/><Relationship Id="rId5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a/imgres?imgurl=http://raysweb.net/wildlife/images/caribou-tp-400h.jpg&amp;imgrefurl=http://raysweb.net/wildlife/pages/10.html&amp;usg=__EpCpr5Qud34Hd4MQ7oxd7zvptD0=&amp;h=400&amp;w=264&amp;sz=32&amp;hl=en&amp;start=4&amp;tbnid=5jvOM_5eozh0bM:&amp;tbnh=124&amp;tbnw=82&amp;prev=/images?q=woodland+caribou&amp;gbv=2&amp;hl=en&amp;sa=G" TargetMode="External"/><Relationship Id="rId4" Type="http://schemas.openxmlformats.org/officeDocument/2006/relationships/image" Target="../media/image45.jpeg"/><Relationship Id="rId5" Type="http://schemas.openxmlformats.org/officeDocument/2006/relationships/hyperlink" Target="http://images.google.ca/imgres?imgurl=http://upload.wikimedia.org/wikipedia/commons/f/fd/Caribou.jpg&amp;imgrefurl=http://sonsofsulu.blogspot.com/2008/05/o-caribou.html&amp;usg=__ASJkJLuzlSftlmcpGQDiZecjrMw=&amp;h=1638&amp;w=2500&amp;sz=792&amp;hl=en&amp;start=7&amp;um=1&amp;itbs=1&amp;tbnid=-vTVrbPN9j5rqM:&amp;tbnh=98&amp;tbnw=150&amp;prev=/images?q=caribou&amp;tbnid=d0iH9c7YqkaVIM:&amp;tbnh=0&amp;tbnw=0&amp;um=1&amp;hl=en&amp;sa=G&amp;tbs=isch:1" TargetMode="External"/><Relationship Id="rId6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7848" y="825625"/>
            <a:ext cx="7772400" cy="1667271"/>
          </a:xfrm>
        </p:spPr>
        <p:txBody>
          <a:bodyPr/>
          <a:lstStyle/>
          <a:p>
            <a:r>
              <a:rPr lang="en-CA" sz="2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Scenario modeling to support the protection of a threatened species (</a:t>
            </a:r>
            <a:r>
              <a:rPr lang="en-CA" sz="2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Rangifer</a:t>
            </a:r>
            <a:r>
              <a:rPr lang="en-CA" sz="2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CA" sz="2600" i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tarandus</a:t>
            </a:r>
            <a:r>
              <a:rPr lang="en-CA" sz="26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caribou</a:t>
            </a:r>
            <a:r>
              <a:rPr lang="en-CA" sz="2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br>
              <a:rPr lang="en-CA" sz="2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CA" sz="2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 a highly industrialized landscape</a:t>
            </a:r>
            <a:br>
              <a:rPr lang="en-CA" sz="2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CA" sz="2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 Alberta, Canada</a:t>
            </a:r>
            <a:endParaRPr lang="en-CA" sz="2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5445224"/>
            <a:ext cx="7848872" cy="780256"/>
          </a:xfrm>
        </p:spPr>
        <p:txBody>
          <a:bodyPr>
            <a:normAutofit/>
          </a:bodyPr>
          <a:lstStyle/>
          <a:p>
            <a:r>
              <a:rPr lang="en-CA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Third International Conference on Biodiversity and Sustainable Energy Development</a:t>
            </a:r>
          </a:p>
          <a:p>
            <a:r>
              <a:rPr lang="en-CA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Valencia, Spain, June 24-26, 2014</a:t>
            </a:r>
            <a:endParaRPr lang="en-CA" sz="16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827584" y="3224808"/>
            <a:ext cx="7416824" cy="1500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CA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Dr. Danielle J. Marceau</a:t>
            </a:r>
          </a:p>
          <a:p>
            <a:r>
              <a:rPr lang="en-CA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Department of </a:t>
            </a:r>
            <a:r>
              <a:rPr lang="en-CA" sz="16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Geomatics</a:t>
            </a:r>
            <a:r>
              <a:rPr lang="en-CA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Engineering, University of Calgary, Alberta, Canada</a:t>
            </a:r>
          </a:p>
          <a:p>
            <a:r>
              <a:rPr lang="en-CA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3"/>
              </a:rPr>
              <a:t>dmarceau@ucalgary.ca</a:t>
            </a:r>
            <a:endParaRPr lang="en-CA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CA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Dr. C.A.D. </a:t>
            </a:r>
            <a:r>
              <a:rPr lang="en-CA" sz="16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Semeniuk</a:t>
            </a:r>
            <a:r>
              <a:rPr lang="en-CA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D. </a:t>
            </a:r>
            <a:r>
              <a:rPr lang="en-CA" sz="16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Birkigt</a:t>
            </a:r>
            <a:r>
              <a:rPr lang="en-CA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M. Musiani, M. </a:t>
            </a:r>
            <a:r>
              <a:rPr lang="en-CA" sz="16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Hebblewhite</a:t>
            </a:r>
            <a:r>
              <a:rPr lang="en-CA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and S. Grindal</a:t>
            </a:r>
          </a:p>
        </p:txBody>
      </p:sp>
    </p:spTree>
    <p:extLst>
      <p:ext uri="{BB962C8B-B14F-4D97-AF65-F5344CB8AC3E}">
        <p14:creationId xmlns:p14="http://schemas.microsoft.com/office/powerpoint/2010/main" val="636229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Context and study area </a:t>
            </a:r>
            <a:r>
              <a:rPr lang="en-CA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(1)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203848" y="1340769"/>
            <a:ext cx="5400600" cy="1584176"/>
          </a:xfrm>
        </p:spPr>
        <p:txBody>
          <a:bodyPr>
            <a:normAutofit/>
          </a:bodyPr>
          <a:lstStyle/>
          <a:p>
            <a:r>
              <a:rPr lang="en-CA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Woodland caribou in Alberta are designated as threatened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Continued declines associated with human activities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2</a:t>
            </a:fld>
            <a:endParaRPr lang="en-CA"/>
          </a:p>
        </p:txBody>
      </p:sp>
      <p:pic>
        <p:nvPicPr>
          <p:cNvPr id="9" name="Picture 37" descr="Caribou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484784"/>
            <a:ext cx="2537981" cy="165804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76737"/>
            <a:ext cx="2543241" cy="32926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3203848" y="2852936"/>
            <a:ext cx="4896544" cy="18002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CA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Little Smoky Caribou herd in west-central Alberta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Range covers about 3,100 km</a:t>
            </a:r>
            <a:r>
              <a:rPr lang="en-CA" sz="1800" baseline="30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</a:p>
          <a:p>
            <a:pPr lvl="1"/>
            <a:endParaRPr lang="en-CA" sz="400" baseline="30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Threatened herd includes 78 individuals</a:t>
            </a:r>
          </a:p>
          <a:p>
            <a:endParaRPr lang="en-CA" sz="25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CA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203848" y="4797152"/>
            <a:ext cx="5400600" cy="1872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CA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Alberta government recommends: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assessment and management of cumulative effects on caribou</a:t>
            </a:r>
          </a:p>
          <a:p>
            <a:pPr lvl="1"/>
            <a:endParaRPr lang="en-CA" sz="4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provision of adequate habitat for their persistence</a:t>
            </a:r>
          </a:p>
        </p:txBody>
      </p:sp>
    </p:spTree>
    <p:extLst>
      <p:ext uri="{BB962C8B-B14F-4D97-AF65-F5344CB8AC3E}">
        <p14:creationId xmlns:p14="http://schemas.microsoft.com/office/powerpoint/2010/main" val="11799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Context and study area </a:t>
            </a:r>
            <a:r>
              <a:rPr lang="en-CA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(2)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39552" y="3153397"/>
            <a:ext cx="1550793" cy="1795208"/>
            <a:chOff x="539552" y="3585445"/>
            <a:chExt cx="1550793" cy="1795208"/>
          </a:xfrm>
        </p:grpSpPr>
        <p:pic>
          <p:nvPicPr>
            <p:cNvPr id="13" name="Content Placeholder 3" descr="1998Anthro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539552" y="3870112"/>
              <a:ext cx="1550793" cy="1510541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1055902" y="3585445"/>
              <a:ext cx="518091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CA" sz="12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1998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699792" y="3140968"/>
            <a:ext cx="1550792" cy="1807637"/>
            <a:chOff x="2699792" y="3573016"/>
            <a:chExt cx="1550792" cy="1807637"/>
          </a:xfrm>
        </p:grpSpPr>
        <p:pic>
          <p:nvPicPr>
            <p:cNvPr id="16" name="Content Placeholder 3" descr="2001Anthro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 bwMode="auto">
            <a:xfrm>
              <a:off x="2699792" y="3869961"/>
              <a:ext cx="1550792" cy="1510692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3237592" y="3573016"/>
              <a:ext cx="518091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CA" sz="12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2001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839300" y="3191216"/>
            <a:ext cx="1560656" cy="1791247"/>
            <a:chOff x="4839300" y="3623264"/>
            <a:chExt cx="1560656" cy="1791247"/>
          </a:xfrm>
        </p:grpSpPr>
        <p:pic>
          <p:nvPicPr>
            <p:cNvPr id="18" name="Content Placeholder 3" descr="2004Anthro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>
              <a:off x="4839300" y="3894210"/>
              <a:ext cx="1560656" cy="1520301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5360582" y="3623264"/>
              <a:ext cx="518091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CA" sz="12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2004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008364" y="3153397"/>
            <a:ext cx="1560656" cy="1829065"/>
            <a:chOff x="7008364" y="3585445"/>
            <a:chExt cx="1560656" cy="1829065"/>
          </a:xfrm>
        </p:grpSpPr>
        <p:pic>
          <p:nvPicPr>
            <p:cNvPr id="20" name="Content Placeholder 3" descr="2011Anthro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 bwMode="auto">
            <a:xfrm>
              <a:off x="7008364" y="3894209"/>
              <a:ext cx="1560656" cy="1520301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7529646" y="3585445"/>
              <a:ext cx="518091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CA" sz="1200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2011</a:t>
              </a:r>
            </a:p>
          </p:txBody>
        </p:sp>
      </p:grp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3370739" y="6237312"/>
            <a:ext cx="131728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None/>
              <a:defRPr/>
            </a:pP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(Birkigt, </a:t>
            </a:r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2011</a:t>
            </a:r>
            <a:r>
              <a:rPr lang="en-US" sz="1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3</a:t>
            </a:fld>
            <a:endParaRPr lang="en-CA"/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539552" y="1412776"/>
            <a:ext cx="8136904" cy="16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range has the </a:t>
            </a:r>
            <a:r>
              <a:rPr lang="en-CA" sz="22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highest level of industrial development of any caribou herd in Canada</a:t>
            </a:r>
            <a:endParaRPr lang="en-CA" sz="2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7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</a:t>
            </a:r>
            <a:r>
              <a:rPr lang="en-CA" sz="1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il and gas industry (pipelines, seismic lines, wells)</a:t>
            </a:r>
          </a:p>
          <a:p>
            <a:pPr lvl="1"/>
            <a:r>
              <a:rPr lang="en-CA" sz="1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Forestry (cut blocks, roads)</a:t>
            </a:r>
          </a:p>
          <a:p>
            <a:pPr marL="0" indent="0">
              <a:buFont typeface="Arial" pitchFamily="34" charset="0"/>
              <a:buNone/>
            </a:pPr>
            <a:endParaRPr lang="en-CA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301208"/>
            <a:ext cx="2895600" cy="12239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8723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Context and study area </a:t>
            </a:r>
            <a:r>
              <a:rPr lang="en-CA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(3)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419872" y="1556791"/>
            <a:ext cx="5184576" cy="4320481"/>
          </a:xfrm>
        </p:spPr>
        <p:txBody>
          <a:bodyPr>
            <a:normAutofit/>
          </a:bodyPr>
          <a:lstStyle/>
          <a:p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These industrial activities affect caribou in several ways: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They destroy and fragment the caribou range composed of old growth conifer forests and muskegs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They remove large areas that contain lichens, their primary winter food source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They increase the risk of predation by facilitating the access to predators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They increase the stress on caribou that perceive anthropogenic activities and features as disturbance</a:t>
            </a:r>
          </a:p>
          <a:p>
            <a:pPr marL="0" indent="0">
              <a:buNone/>
            </a:pPr>
            <a:endParaRPr lang="en-CA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4</a:t>
            </a:fld>
            <a:endParaRPr lang="en-CA"/>
          </a:p>
        </p:txBody>
      </p:sp>
      <p:pic>
        <p:nvPicPr>
          <p:cNvPr id="5122" name="Picture 2" descr="http://350orbust.files.wordpress.com/2010/10/muskeg-and-water-the-boreal-landscape.jpg?w=6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9"/>
            <a:ext cx="2707066" cy="1800199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tartaneng.com/images/pic_ppln_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33265"/>
            <a:ext cx="1872208" cy="254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676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Objectives</a:t>
            </a:r>
            <a:endParaRPr lang="en-CA" sz="3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340768"/>
            <a:ext cx="7992888" cy="86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 determine how the industrial activities influence woodland caribou habitat selection and use in the study area</a:t>
            </a:r>
          </a:p>
          <a:p>
            <a:endParaRPr lang="en-CA" sz="14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endParaRPr lang="en-CA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707904" y="2276872"/>
            <a:ext cx="4824535" cy="39058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 agent-based model was developed to: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Simulate and recreate the movement behaviors of caribou to explore how they select and use their winter habitat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Assess how caribou adapt to their changing </a:t>
            </a:r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environment</a:t>
            </a:r>
          </a:p>
          <a:p>
            <a:pPr lvl="1"/>
            <a:endParaRPr lang="en-CA" sz="8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Determine the relative impact of different industrial features on caribou habitat selection strategies in winter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CA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5</a:t>
            </a:fld>
            <a:endParaRPr lang="en-CA"/>
          </a:p>
        </p:txBody>
      </p:sp>
      <p:pic>
        <p:nvPicPr>
          <p:cNvPr id="9" name="Picture 3" descr="woodland he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69"/>
          <a:stretch>
            <a:fillRect/>
          </a:stretch>
        </p:blipFill>
        <p:spPr bwMode="auto">
          <a:xfrm>
            <a:off x="680526" y="2321299"/>
            <a:ext cx="2828595" cy="192281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://www.joconl.com/images/archivesid/36877/1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26" y="4509120"/>
            <a:ext cx="2828595" cy="167358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649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smtClean="0">
                <a:latin typeface="Tahoma" pitchFamily="34" charset="0"/>
                <a:ea typeface="Tahoma" pitchFamily="34" charset="0"/>
                <a:cs typeface="Tahoma" pitchFamily="34" charset="0"/>
              </a:rPr>
              <a:t>Agent-based models (ABMs)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6</a:t>
            </a:fld>
            <a:endParaRPr lang="en-CA"/>
          </a:p>
        </p:txBody>
      </p:sp>
      <p:pic>
        <p:nvPicPr>
          <p:cNvPr id="1026" name="Picture 2" descr="http://jasss.soc.surrey.ac.uk/12/1/1/fig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20888"/>
            <a:ext cx="3441277" cy="3672408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409120" y="6065303"/>
            <a:ext cx="17198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(Galan et al., 2009)</a:t>
            </a:r>
            <a:endParaRPr lang="en-CA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08912" cy="936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Agent-based models simulate a community of agents that interact within an environment that supports their activities</a:t>
            </a:r>
          </a:p>
          <a:p>
            <a:endParaRPr lang="en-CA" sz="14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endParaRPr lang="en-CA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067944" y="2276872"/>
            <a:ext cx="4608512" cy="3960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Agents can be any entity of the real world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They are goal-driven and try to fulfill specific objectives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They are aware of and can respond to changes in their environment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They can communicate with other agents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They can cooperate, coordinate, and negotiate with each other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They have a memory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They can learn and adapt</a:t>
            </a:r>
            <a:endParaRPr lang="en-CA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CA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25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Modeling approach</a:t>
            </a:r>
            <a:endParaRPr lang="en-CA" sz="3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340768"/>
            <a:ext cx="7992888" cy="86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modeling approach combines movement ecology with behavioural ecology within an ABM framework</a:t>
            </a:r>
          </a:p>
          <a:p>
            <a:endParaRPr lang="en-CA" sz="14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endParaRPr lang="en-CA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563888" y="2276872"/>
            <a:ext cx="5040559" cy="39058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ABM simulates caribou as individual agents that: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Are capable of making trade-off decisions to maximize their survival and reproductive success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Are spatially aware of their surrounding environment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Have a memory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Can learn where to forage, while concurrently avoiding predators and habitat disturbance</a:t>
            </a:r>
            <a:endParaRPr lang="en-CA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CA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7</a:t>
            </a:fld>
            <a:endParaRPr lang="en-CA"/>
          </a:p>
        </p:txBody>
      </p:sp>
      <p:pic>
        <p:nvPicPr>
          <p:cNvPr id="15364" name="Picture 4" descr="http://m5.paperblog.com/i/6/68319/new-plans-to-cull-the-grey-wolf-L-VWjWwY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73" y="4365104"/>
            <a:ext cx="2685459" cy="2014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http://t0.gstatic.com/images?q=tbn:ANd9GcRfVn2a6SWGFfUKTSVt4gmvm0l9WOk1cEJIEY0r5KPj2ADv7xfNCl06HWZsY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73" y="2420888"/>
            <a:ext cx="2667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093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architecture</a:t>
            </a:r>
            <a:endParaRPr lang="en-CA" sz="3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8</a:t>
            </a:fld>
            <a:endParaRPr lang="en-CA"/>
          </a:p>
        </p:txBody>
      </p:sp>
      <p:pic>
        <p:nvPicPr>
          <p:cNvPr id="10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47800"/>
            <a:ext cx="7516813" cy="47291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327"/>
          <p:cNvSpPr txBox="1">
            <a:spLocks noChangeArrowheads="1"/>
          </p:cNvSpPr>
          <p:nvPr/>
        </p:nvSpPr>
        <p:spPr bwMode="auto">
          <a:xfrm>
            <a:off x="6349211" y="6145559"/>
            <a:ext cx="20392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1600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400" dirty="0" smtClean="0">
                <a:solidFill>
                  <a:schemeClr val="tx1"/>
                </a:solidFill>
                <a:effectLst/>
                <a:latin typeface="Tahoma" pitchFamily="34" charset="0"/>
              </a:rPr>
              <a:t>(Semeniuk </a:t>
            </a:r>
            <a:r>
              <a:rPr lang="en-US" sz="1400" dirty="0">
                <a:solidFill>
                  <a:schemeClr val="tx1"/>
                </a:solidFill>
                <a:effectLst/>
                <a:latin typeface="Tahoma" pitchFamily="34" charset="0"/>
              </a:rPr>
              <a:t>et al., </a:t>
            </a:r>
            <a:r>
              <a:rPr lang="en-US" sz="1400" dirty="0" smtClean="0">
                <a:solidFill>
                  <a:schemeClr val="tx1"/>
                </a:solidFill>
                <a:effectLst/>
                <a:latin typeface="Tahoma" pitchFamily="34" charset="0"/>
              </a:rPr>
              <a:t>2012)</a:t>
            </a:r>
            <a:endParaRPr lang="en-US" sz="1400" dirty="0"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873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Caribou data collection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91264" cy="50405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CA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Caribou data were needed to parameterize and validate the ABM</a:t>
            </a:r>
            <a:endParaRPr lang="en-CA" sz="2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endParaRPr lang="en-CA" sz="2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9</a:t>
            </a:fld>
            <a:endParaRPr lang="en-CA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563888" y="1988840"/>
            <a:ext cx="5040559" cy="39058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These datasets include:</a:t>
            </a:r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Radio-collared GPS location data from 13 female caribou in the winter 2004-2005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Preferred land-cover types and elevation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io-energetic functions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</a:t>
            </a:r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ovement (range, daily distance, speed)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</a:t>
            </a:r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patial memory</a:t>
            </a:r>
          </a:p>
        </p:txBody>
      </p:sp>
      <p:pic>
        <p:nvPicPr>
          <p:cNvPr id="14" name="Picture 6" descr="female_caribou"/>
          <p:cNvPicPr>
            <a:picLocks noChangeAspect="1" noChangeArrowheads="1"/>
          </p:cNvPicPr>
          <p:nvPr/>
        </p:nvPicPr>
        <p:blipFill>
          <a:blip r:embed="rId3">
            <a:lum bright="-14000" contras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58" y="2132856"/>
            <a:ext cx="2757606" cy="26876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208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Environmental data collection </a:t>
            </a:r>
            <a:r>
              <a:rPr lang="en-CA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(1)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10</a:t>
            </a:fld>
            <a:endParaRPr lang="en-CA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395536" y="1412776"/>
            <a:ext cx="8136904" cy="16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Several </a:t>
            </a:r>
            <a:r>
              <a:rPr lang="en-CA" sz="22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geographic datasets were incorporated into a GIS database as attribute layers of the study area </a:t>
            </a:r>
            <a:endParaRPr lang="en-CA" sz="2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Digital Elevation Model at 30 m resolution</a:t>
            </a:r>
          </a:p>
          <a:p>
            <a:pPr lvl="1"/>
            <a:r>
              <a:rPr lang="en-CA" sz="1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Land-cover map produced from Landsat TM imagery with 12 classes</a:t>
            </a:r>
          </a:p>
          <a:p>
            <a:pPr marL="0" indent="0">
              <a:buFont typeface="Arial" pitchFamily="34" charset="0"/>
              <a:buNone/>
            </a:pPr>
            <a:endParaRPr lang="en-CA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83567" y="3193231"/>
            <a:ext cx="2534887" cy="2781843"/>
            <a:chOff x="683567" y="2924944"/>
            <a:chExt cx="2534887" cy="2781843"/>
          </a:xfrm>
        </p:grpSpPr>
        <p:pic>
          <p:nvPicPr>
            <p:cNvPr id="16392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7" y="3233806"/>
              <a:ext cx="2534887" cy="247298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Text Box 7"/>
            <p:cNvSpPr txBox="1">
              <a:spLocks noChangeArrowheads="1"/>
            </p:cNvSpPr>
            <p:nvPr/>
          </p:nvSpPr>
          <p:spPr bwMode="auto">
            <a:xfrm>
              <a:off x="971600" y="2924944"/>
              <a:ext cx="200728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r>
                <a:rPr lang="en-US" sz="1400" dirty="0" smtClean="0"/>
                <a:t>Digital Elevation Model</a:t>
              </a:r>
              <a:endParaRPr lang="en-US" sz="1400" dirty="0"/>
            </a:p>
          </p:txBody>
        </p:sp>
      </p:grpSp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326" y="3502093"/>
            <a:ext cx="2612930" cy="247298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797" y="3478022"/>
            <a:ext cx="1563643" cy="249705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4499992" y="3224053"/>
            <a:ext cx="21820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r>
              <a:rPr lang="en-US" sz="1400" dirty="0" smtClean="0"/>
              <a:t>Land-cover map for 2005</a:t>
            </a:r>
            <a:endParaRPr lang="en-US" sz="1400" dirty="0"/>
          </a:p>
        </p:txBody>
      </p:sp>
      <p:sp>
        <p:nvSpPr>
          <p:cNvPr id="10" name="Text Box 327"/>
          <p:cNvSpPr txBox="1">
            <a:spLocks noChangeArrowheads="1"/>
          </p:cNvSpPr>
          <p:nvPr/>
        </p:nvSpPr>
        <p:spPr bwMode="auto">
          <a:xfrm>
            <a:off x="6660232" y="5929535"/>
            <a:ext cx="20392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1600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400" dirty="0" smtClean="0">
                <a:solidFill>
                  <a:schemeClr val="tx1"/>
                </a:solidFill>
                <a:effectLst/>
                <a:latin typeface="Tahoma" pitchFamily="34" charset="0"/>
              </a:rPr>
              <a:t>(Semeniuk et al., 2011)</a:t>
            </a:r>
            <a:endParaRPr lang="en-US" sz="1400" dirty="0"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10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Environmental data collection </a:t>
            </a:r>
            <a:r>
              <a:rPr lang="en-CA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(2)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11</a:t>
            </a:fld>
            <a:endParaRPr lang="en-CA"/>
          </a:p>
        </p:txBody>
      </p:sp>
      <p:grpSp>
        <p:nvGrpSpPr>
          <p:cNvPr id="4" name="Group 3"/>
          <p:cNvGrpSpPr/>
          <p:nvPr/>
        </p:nvGrpSpPr>
        <p:grpSpPr>
          <a:xfrm>
            <a:off x="540589" y="3141681"/>
            <a:ext cx="3627356" cy="3166410"/>
            <a:chOff x="540589" y="2997665"/>
            <a:chExt cx="3627356" cy="3166410"/>
          </a:xfrm>
        </p:grpSpPr>
        <p:pic>
          <p:nvPicPr>
            <p:cNvPr id="7" name="Picture 5" descr="2005 lsm forestry footprint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589" y="3314217"/>
              <a:ext cx="3627356" cy="2849858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1096800" y="2997665"/>
              <a:ext cx="232307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r>
                <a:rPr lang="en-US" sz="1400" dirty="0"/>
                <a:t>Forestry </a:t>
              </a:r>
              <a:r>
                <a:rPr lang="en-US" sz="1400" dirty="0" smtClean="0"/>
                <a:t>cut blocks in 2005</a:t>
              </a:r>
              <a:endParaRPr lang="en-US" sz="1400" dirty="0"/>
            </a:p>
          </p:txBody>
        </p:sp>
      </p:grpSp>
      <p:sp>
        <p:nvSpPr>
          <p:cNvPr id="12" name="Content Placeholder 2"/>
          <p:cNvSpPr txBox="1">
            <a:spLocks/>
          </p:cNvSpPr>
          <p:nvPr/>
        </p:nvSpPr>
        <p:spPr>
          <a:xfrm>
            <a:off x="395536" y="1412775"/>
            <a:ext cx="8136904" cy="15841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Other </a:t>
            </a:r>
            <a:r>
              <a:rPr lang="en-CA" sz="22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geographic datasets were incorporated into a GIS database as attribute layers of the study area </a:t>
            </a:r>
            <a:endParaRPr lang="en-CA" sz="2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Map of cut blocks for the year 2005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Map of the industry features for the year 2005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860032" y="3110859"/>
            <a:ext cx="3697112" cy="3198461"/>
            <a:chOff x="4860032" y="3110859"/>
            <a:chExt cx="3697112" cy="3198461"/>
          </a:xfrm>
        </p:grpSpPr>
        <p:pic>
          <p:nvPicPr>
            <p:cNvPr id="9" name="Picture 6" descr="2005 lsm petroleum footprintB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3417316"/>
              <a:ext cx="3697112" cy="2892004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5640544" y="3110859"/>
              <a:ext cx="215315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r>
                <a:rPr lang="en-US" sz="1400" dirty="0"/>
                <a:t>Industry </a:t>
              </a:r>
              <a:r>
                <a:rPr lang="en-US" sz="1400" dirty="0" smtClean="0"/>
                <a:t>features in 2005</a:t>
              </a:r>
              <a:endParaRPr lang="en-US" sz="1400" dirty="0"/>
            </a:p>
          </p:txBody>
        </p:sp>
      </p:grpSp>
      <p:sp>
        <p:nvSpPr>
          <p:cNvPr id="13" name="Text Box 327"/>
          <p:cNvSpPr txBox="1">
            <a:spLocks noChangeArrowheads="1"/>
          </p:cNvSpPr>
          <p:nvPr/>
        </p:nvSpPr>
        <p:spPr bwMode="auto">
          <a:xfrm>
            <a:off x="6660232" y="6289575"/>
            <a:ext cx="20392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1600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400" dirty="0" smtClean="0">
                <a:solidFill>
                  <a:schemeClr val="tx1"/>
                </a:solidFill>
                <a:effectLst/>
                <a:latin typeface="Tahoma" pitchFamily="34" charset="0"/>
              </a:rPr>
              <a:t>(Semeniuk et al., 2011)</a:t>
            </a:r>
            <a:endParaRPr lang="en-US" sz="1400" dirty="0"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642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Representation of the environment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495861"/>
            <a:ext cx="8291264" cy="144016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environment was represented as a virtual grid (45 m resolution) where the caribou agents are located and perform their activities</a:t>
            </a:r>
          </a:p>
          <a:p>
            <a:pPr marL="0" indent="0">
              <a:buNone/>
            </a:pPr>
            <a:endParaRPr lang="en-CA" sz="15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Each cell of the environment was assigned four values:</a:t>
            </a:r>
          </a:p>
          <a:p>
            <a:pPr lvl="1"/>
            <a:endParaRPr lang="en-CA" sz="2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12</a:t>
            </a:fld>
            <a:endParaRPr lang="en-CA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580112" y="2936021"/>
            <a:ext cx="3024335" cy="280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 forage availability score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 energetic content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 predation risk score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 elevation value</a:t>
            </a:r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21" y="3122483"/>
            <a:ext cx="5199122" cy="240582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327"/>
          <p:cNvSpPr txBox="1">
            <a:spLocks noChangeArrowheads="1"/>
          </p:cNvSpPr>
          <p:nvPr/>
        </p:nvSpPr>
        <p:spPr bwMode="auto">
          <a:xfrm>
            <a:off x="3882832" y="5497487"/>
            <a:ext cx="20392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1600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400" dirty="0" smtClean="0">
                <a:solidFill>
                  <a:schemeClr val="tx1"/>
                </a:solidFill>
                <a:effectLst/>
                <a:latin typeface="Tahoma" pitchFamily="34" charset="0"/>
              </a:rPr>
              <a:t>(Semeniuk et al., 2011)</a:t>
            </a:r>
            <a:endParaRPr lang="en-US" sz="1400" dirty="0"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827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Agent’s behavior </a:t>
            </a:r>
            <a:r>
              <a:rPr lang="en-CA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(1)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578539"/>
            <a:ext cx="8291264" cy="10081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ABM is based on the premise that the individual animal’s internal state influences how it perceives its environment, which drives its decision-making process</a:t>
            </a:r>
          </a:p>
          <a:p>
            <a:pPr lvl="1"/>
            <a:endParaRPr lang="en-CA" sz="2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13</a:t>
            </a:fld>
            <a:endParaRPr lang="en-CA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779912" y="2691520"/>
            <a:ext cx="4752528" cy="29194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Based on caribou bio-energetics, the model considers:</a:t>
            </a:r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internal state of the animal (why to move)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motion (how to move)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navigation (when and where to move)</a:t>
            </a:r>
          </a:p>
        </p:txBody>
      </p:sp>
      <p:grpSp>
        <p:nvGrpSpPr>
          <p:cNvPr id="7" name="Group 2"/>
          <p:cNvGrpSpPr>
            <a:grpSpLocks/>
          </p:cNvGrpSpPr>
          <p:nvPr/>
        </p:nvGrpSpPr>
        <p:grpSpPr bwMode="auto">
          <a:xfrm>
            <a:off x="611560" y="2867787"/>
            <a:ext cx="2895600" cy="2743200"/>
            <a:chOff x="5791200" y="2362200"/>
            <a:chExt cx="2895600" cy="2743200"/>
          </a:xfrm>
        </p:grpSpPr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6756400" y="3276600"/>
              <a:ext cx="965200" cy="914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CA"/>
            </a:p>
          </p:txBody>
        </p:sp>
        <p:pic>
          <p:nvPicPr>
            <p:cNvPr id="10" name="Picture 7" descr="G:\Caribou\Photos\clipart\caribou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2154" y="3276600"/>
              <a:ext cx="1068835" cy="885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5791200" y="2362200"/>
              <a:ext cx="965200" cy="914400"/>
            </a:xfrm>
            <a:prstGeom prst="rect">
              <a:avLst/>
            </a:prstGeom>
            <a:solidFill>
              <a:srgbClr val="D8D8D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CA"/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6756400" y="2362200"/>
              <a:ext cx="965200" cy="914400"/>
            </a:xfrm>
            <a:prstGeom prst="rect">
              <a:avLst/>
            </a:prstGeom>
            <a:solidFill>
              <a:srgbClr val="D8D8D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CA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7721600" y="2362200"/>
              <a:ext cx="965200" cy="914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CA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5791200" y="3276600"/>
              <a:ext cx="965200" cy="914400"/>
            </a:xfrm>
            <a:prstGeom prst="rect">
              <a:avLst/>
            </a:prstGeom>
            <a:solidFill>
              <a:srgbClr val="D8D8D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CA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7721600" y="3276600"/>
              <a:ext cx="965200" cy="9144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CA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5791200" y="4191000"/>
              <a:ext cx="965200" cy="914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CA"/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6756400" y="4191000"/>
              <a:ext cx="965200" cy="914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CA"/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7721600" y="4191000"/>
              <a:ext cx="965200" cy="9144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CA"/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 flipV="1">
              <a:off x="7275513" y="27432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en-CA"/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 flipV="1">
              <a:off x="7572375" y="2895600"/>
              <a:ext cx="595313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en-CA"/>
            </a:p>
          </p:txBody>
        </p:sp>
        <p:sp>
          <p:nvSpPr>
            <p:cNvPr id="22" name="Line 17"/>
            <p:cNvSpPr>
              <a:spLocks noChangeShapeType="1"/>
            </p:cNvSpPr>
            <p:nvPr/>
          </p:nvSpPr>
          <p:spPr bwMode="auto">
            <a:xfrm>
              <a:off x="7646988" y="4114800"/>
              <a:ext cx="5207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en-CA"/>
            </a:p>
          </p:txBody>
        </p:sp>
        <p:sp>
          <p:nvSpPr>
            <p:cNvPr id="23" name="Text Box 18"/>
            <p:cNvSpPr txBox="1">
              <a:spLocks noChangeArrowheads="1"/>
            </p:cNvSpPr>
            <p:nvPr/>
          </p:nvSpPr>
          <p:spPr bwMode="auto">
            <a:xfrm>
              <a:off x="8199438" y="4560888"/>
              <a:ext cx="323850" cy="36671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b="1"/>
                <a:t>?</a:t>
              </a:r>
            </a:p>
          </p:txBody>
        </p:sp>
        <p:sp>
          <p:nvSpPr>
            <p:cNvPr id="24" name="Text Box 19"/>
            <p:cNvSpPr txBox="1">
              <a:spLocks noChangeArrowheads="1"/>
            </p:cNvSpPr>
            <p:nvPr/>
          </p:nvSpPr>
          <p:spPr bwMode="auto">
            <a:xfrm>
              <a:off x="8153400" y="2514600"/>
              <a:ext cx="323850" cy="36671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b="1"/>
                <a:t>?</a:t>
              </a:r>
            </a:p>
          </p:txBody>
        </p:sp>
        <p:sp>
          <p:nvSpPr>
            <p:cNvPr id="25" name="Text Box 20"/>
            <p:cNvSpPr txBox="1">
              <a:spLocks noChangeArrowheads="1"/>
            </p:cNvSpPr>
            <p:nvPr/>
          </p:nvSpPr>
          <p:spPr bwMode="auto">
            <a:xfrm>
              <a:off x="7086600" y="2438400"/>
              <a:ext cx="323850" cy="36671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b="1"/>
                <a:t>?</a:t>
              </a:r>
            </a:p>
          </p:txBody>
        </p:sp>
      </p:grpSp>
      <p:sp>
        <p:nvSpPr>
          <p:cNvPr id="26" name="Text Box 327"/>
          <p:cNvSpPr txBox="1">
            <a:spLocks noChangeArrowheads="1"/>
          </p:cNvSpPr>
          <p:nvPr/>
        </p:nvSpPr>
        <p:spPr bwMode="auto">
          <a:xfrm>
            <a:off x="1619672" y="5576303"/>
            <a:ext cx="20392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1600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400" dirty="0" smtClean="0">
                <a:solidFill>
                  <a:schemeClr val="tx1"/>
                </a:solidFill>
                <a:effectLst/>
                <a:latin typeface="Tahoma" pitchFamily="34" charset="0"/>
              </a:rPr>
              <a:t>(Semeniuk et al., 2011)</a:t>
            </a:r>
            <a:endParaRPr lang="en-US" sz="1400" dirty="0"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244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Agent’s behavior </a:t>
            </a:r>
            <a:r>
              <a:rPr lang="en-CA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(2)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91264" cy="1008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Caribou engage in different types of movement, reflecting different scales of habitat selection</a:t>
            </a:r>
          </a:p>
          <a:p>
            <a:pPr lvl="1"/>
            <a:endParaRPr lang="en-CA" sz="2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14</a:t>
            </a:fld>
            <a:endParaRPr lang="en-CA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779912" y="2453748"/>
            <a:ext cx="4752528" cy="39058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model simulates four types of movement:</a:t>
            </a:r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Local, intra-patch foraging where caribou move one cell at a time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Inter-patch foraging, up to two cells at a time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Random taxiing to an unknown location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Revisiting a previously-visited patch drawn from memory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98" y="4943262"/>
            <a:ext cx="3237414" cy="115003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" descr="http://albertawilderness.ca/issues/wildlife/caribou/img/20060916_jnp_mntn_caribou13_psutherlan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44012"/>
            <a:ext cx="3168352" cy="210912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077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Agent’s memory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91264" cy="7200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model considers two types of memory: reference and working</a:t>
            </a:r>
          </a:p>
          <a:p>
            <a:pPr lvl="1"/>
            <a:endParaRPr lang="en-CA" sz="2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15</a:t>
            </a:fld>
            <a:endParaRPr lang="en-CA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419872" y="2525756"/>
            <a:ext cx="5112568" cy="2559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Reference memory:</a:t>
            </a:r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Stores locations for profitable feeding and low risk areas</a:t>
            </a:r>
          </a:p>
          <a:p>
            <a:pPr lvl="1"/>
            <a:endParaRPr lang="en-CA" sz="14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Working memory: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Used to avoid backtracking on recently depleted food patches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36911"/>
            <a:ext cx="2460625" cy="21701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327"/>
          <p:cNvSpPr txBox="1">
            <a:spLocks noChangeArrowheads="1"/>
          </p:cNvSpPr>
          <p:nvPr/>
        </p:nvSpPr>
        <p:spPr bwMode="auto">
          <a:xfrm>
            <a:off x="1187624" y="4797152"/>
            <a:ext cx="20392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1600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400" dirty="0" smtClean="0">
                <a:solidFill>
                  <a:schemeClr val="tx1"/>
                </a:solidFill>
                <a:effectLst/>
                <a:latin typeface="Tahoma" pitchFamily="34" charset="0"/>
              </a:rPr>
              <a:t>(Semeniuk et al., 2011)</a:t>
            </a:r>
            <a:endParaRPr lang="en-US" sz="1400" dirty="0"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273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Caribou agent’s decision making</a:t>
            </a:r>
            <a:endParaRPr lang="en-CA" sz="3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16</a:t>
            </a:fld>
            <a:endParaRPr lang="en-CA"/>
          </a:p>
        </p:txBody>
      </p:sp>
      <p:sp>
        <p:nvSpPr>
          <p:cNvPr id="11" name="Text Box 327"/>
          <p:cNvSpPr txBox="1">
            <a:spLocks noChangeArrowheads="1"/>
          </p:cNvSpPr>
          <p:nvPr/>
        </p:nvSpPr>
        <p:spPr bwMode="auto">
          <a:xfrm>
            <a:off x="6349211" y="6009317"/>
            <a:ext cx="20392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1600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400" dirty="0" smtClean="0">
                <a:solidFill>
                  <a:schemeClr val="tx1"/>
                </a:solidFill>
                <a:effectLst/>
                <a:latin typeface="Tahoma" pitchFamily="34" charset="0"/>
              </a:rPr>
              <a:t>(Semeniuk </a:t>
            </a:r>
            <a:r>
              <a:rPr lang="en-US" sz="1400" dirty="0">
                <a:solidFill>
                  <a:schemeClr val="tx1"/>
                </a:solidFill>
                <a:effectLst/>
                <a:latin typeface="Tahoma" pitchFamily="34" charset="0"/>
              </a:rPr>
              <a:t>et al., </a:t>
            </a:r>
            <a:r>
              <a:rPr lang="en-US" sz="1400" dirty="0" smtClean="0">
                <a:solidFill>
                  <a:schemeClr val="tx1"/>
                </a:solidFill>
                <a:effectLst/>
                <a:latin typeface="Tahoma" pitchFamily="34" charset="0"/>
              </a:rPr>
              <a:t>2012)</a:t>
            </a:r>
            <a:endParaRPr lang="en-US" sz="1400" dirty="0"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84784"/>
            <a:ext cx="7421562" cy="45640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223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Simulation framework </a:t>
            </a:r>
            <a:r>
              <a:rPr lang="en-CA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(1)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91264" cy="576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simulation framework is as follow:</a:t>
            </a:r>
          </a:p>
          <a:p>
            <a:pPr lvl="1"/>
            <a:endParaRPr lang="en-CA" sz="2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17</a:t>
            </a:fld>
            <a:endParaRPr lang="en-CA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27584" y="1996119"/>
            <a:ext cx="7848872" cy="4241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model is run with one agent per simulation</a:t>
            </a:r>
          </a:p>
          <a:p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spatial resolution is 45 m</a:t>
            </a:r>
          </a:p>
          <a:p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time step is 30 min</a:t>
            </a:r>
          </a:p>
          <a:p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model is run for 180 days (winter season)</a:t>
            </a:r>
          </a:p>
          <a:p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 agent represents a pregnant female at 132 kg</a:t>
            </a:r>
          </a:p>
          <a:p>
            <a:pPr marL="0" indent="0">
              <a:buNone/>
            </a:pPr>
            <a:endParaRPr lang="en-CA" sz="9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Initial starting coordinates match the location of actual caribou</a:t>
            </a:r>
          </a:p>
          <a:p>
            <a:endParaRPr lang="en-CA" sz="9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Each simulation is replicated 65 times; results are averaged</a:t>
            </a:r>
          </a:p>
          <a:p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model was developed in </a:t>
            </a:r>
            <a:r>
              <a:rPr lang="en-CA" sz="18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NetLogo</a:t>
            </a:r>
            <a:endParaRPr lang="en-CA" sz="1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CA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049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Simulation framework </a:t>
            </a:r>
            <a:r>
              <a:rPr lang="en-CA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(2)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91264" cy="1008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model keeps a record of the caribou agent’s internal state and movement during the simulation</a:t>
            </a:r>
          </a:p>
          <a:p>
            <a:pPr lvl="1"/>
            <a:endParaRPr lang="en-CA" sz="2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18</a:t>
            </a:fld>
            <a:endParaRPr lang="en-CA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394448" y="2475495"/>
            <a:ext cx="4137992" cy="390583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following information is recorded:</a:t>
            </a:r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Location, the cell occupied by the caribou agent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urrent energetic uptake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Cumulative amount of energy accumulated and lost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Net cumulative energy</a:t>
            </a:r>
          </a:p>
          <a:p>
            <a:pPr lvl="1"/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Previous locations of high energy return and low predation risk</a:t>
            </a:r>
          </a:p>
          <a:p>
            <a:pPr lvl="1"/>
            <a:endParaRPr lang="en-CA" sz="1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Picture 22" descr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64904"/>
            <a:ext cx="3778045" cy="1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327"/>
          <p:cNvSpPr txBox="1">
            <a:spLocks noChangeArrowheads="1"/>
          </p:cNvSpPr>
          <p:nvPr/>
        </p:nvSpPr>
        <p:spPr bwMode="auto">
          <a:xfrm>
            <a:off x="2388771" y="4129335"/>
            <a:ext cx="20392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1600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400" dirty="0" smtClean="0">
                <a:solidFill>
                  <a:schemeClr val="tx1"/>
                </a:solidFill>
                <a:effectLst/>
                <a:latin typeface="Tahoma" pitchFamily="34" charset="0"/>
              </a:rPr>
              <a:t>(Semeniuk </a:t>
            </a:r>
            <a:r>
              <a:rPr lang="en-US" sz="1400" dirty="0">
                <a:solidFill>
                  <a:schemeClr val="tx1"/>
                </a:solidFill>
                <a:effectLst/>
                <a:latin typeface="Tahoma" pitchFamily="34" charset="0"/>
              </a:rPr>
              <a:t>et al., </a:t>
            </a:r>
            <a:r>
              <a:rPr lang="en-US" sz="1400" dirty="0" smtClean="0">
                <a:solidFill>
                  <a:schemeClr val="tx1"/>
                </a:solidFill>
                <a:effectLst/>
                <a:latin typeface="Tahoma" pitchFamily="34" charset="0"/>
              </a:rPr>
              <a:t>2011)</a:t>
            </a:r>
            <a:endParaRPr lang="en-US" sz="1400" dirty="0"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424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Simulation framework </a:t>
            </a:r>
            <a:r>
              <a:rPr lang="en-CA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(3)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91264" cy="4610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Five behavioral strategy scenarios were simulated: </a:t>
            </a:r>
          </a:p>
          <a:p>
            <a:pPr lvl="1"/>
            <a:endParaRPr lang="en-CA" sz="2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19</a:t>
            </a:fld>
            <a:endParaRPr lang="en-CA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27584" y="1996119"/>
            <a:ext cx="7848872" cy="3017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CA" sz="18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DRP</a:t>
            </a:r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balance between energy requirements, long-term reproduction   and avoidance of predation</a:t>
            </a:r>
          </a:p>
          <a:p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CA" sz="18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DP</a:t>
            </a:r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reproductive requirements are neglected</a:t>
            </a:r>
          </a:p>
          <a:p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CA" sz="18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RP</a:t>
            </a:r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reproductive requirements take precedence</a:t>
            </a:r>
          </a:p>
          <a:p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CA" sz="18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DR</a:t>
            </a:r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predation insensitive</a:t>
            </a:r>
          </a:p>
          <a:p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CA" sz="18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predation hyper-sensitive</a:t>
            </a:r>
          </a:p>
          <a:p>
            <a:endParaRPr lang="en-CA" sz="8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CA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625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validation </a:t>
            </a:r>
            <a:r>
              <a:rPr lang="en-CA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(1)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91264" cy="13681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quality of the simulation results was measured using the pattern-oriented modeling approach </a:t>
            </a:r>
            <a:r>
              <a:rPr lang="en-CA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(Grimm et al., 2005)</a:t>
            </a:r>
          </a:p>
          <a:p>
            <a:pPr marL="0" indent="0">
              <a:buNone/>
            </a:pPr>
            <a:endParaRPr lang="en-CA" sz="14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Consists in comparing simulated patterns with observed ones</a:t>
            </a:r>
            <a:endParaRPr lang="en-CA" sz="2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20</a:t>
            </a:fld>
            <a:endParaRPr lang="en-CA"/>
          </a:p>
        </p:txBody>
      </p:sp>
      <p:pic>
        <p:nvPicPr>
          <p:cNvPr id="24580" name="Picture 4" descr="http://www.sciencemag.org/content/310/5750/987/F2.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073484"/>
            <a:ext cx="5904656" cy="3379852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915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validation </a:t>
            </a:r>
            <a:r>
              <a:rPr lang="en-CA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(2)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91264" cy="1296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Different </a:t>
            </a:r>
            <a:r>
              <a:rPr lang="en-CA" sz="22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metrics were used to compare the patterns generated through the simulation </a:t>
            </a: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with </a:t>
            </a:r>
            <a:r>
              <a:rPr lang="en-CA" sz="22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observed </a:t>
            </a: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patterns from </a:t>
            </a:r>
            <a:r>
              <a:rPr lang="en-CA" sz="22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scientific literature </a:t>
            </a: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and field observations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21</a:t>
            </a:fld>
            <a:endParaRPr lang="en-CA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923928" y="2780928"/>
            <a:ext cx="4752528" cy="367240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Bio-energetic patterns:</a:t>
            </a:r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Daily energy gain/expenditure</a:t>
            </a:r>
          </a:p>
          <a:p>
            <a:pPr lvl="1"/>
            <a:r>
              <a:rPr lang="en-CA" sz="18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Cumulative energy loss over </a:t>
            </a:r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winter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Energy budget</a:t>
            </a:r>
            <a:endParaRPr lang="en-CA" sz="18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lvl="1" indent="0">
              <a:buNone/>
            </a:pPr>
            <a:endParaRPr lang="en-CA" sz="14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CA" sz="22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Spatio</a:t>
            </a: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-temporal patterns: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Daily distance traveled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Daily step length pattern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Use of low/high elevations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Land-cover usage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Range: minimum convex polygon</a:t>
            </a:r>
          </a:p>
        </p:txBody>
      </p:sp>
      <p:pic>
        <p:nvPicPr>
          <p:cNvPr id="30724" name="Picture 4" descr="http://www.pc.gc.ca/pn-np/ab/jasper/natcul/~/media/pn-np/ab/jasper/natcul/caribou/1Bull-Ramparts.ashx?w=350&amp;h=268&amp;as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70" y="2892524"/>
            <a:ext cx="333375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620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Results: bio-energetic patterns </a:t>
            </a:r>
            <a:r>
              <a:rPr lang="en-CA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(1)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91264" cy="936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values obtained with the model fall within the range of values reported in the literature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22</a:t>
            </a:fld>
            <a:endParaRPr lang="en-CA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74963"/>
              </p:ext>
            </p:extLst>
          </p:nvPr>
        </p:nvGraphicFramePr>
        <p:xfrm>
          <a:off x="539552" y="2780928"/>
          <a:ext cx="8045239" cy="297180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125550"/>
                <a:gridCol w="1116579"/>
                <a:gridCol w="1129628"/>
                <a:gridCol w="1113316"/>
                <a:gridCol w="1112501"/>
                <a:gridCol w="1140232"/>
                <a:gridCol w="1307433"/>
              </a:tblGrid>
              <a:tr h="59293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  <a:endParaRPr lang="en-CA" sz="15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Actual Values</a:t>
                      </a:r>
                      <a:endParaRPr lang="en-CA" sz="15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Energetics &amp; Predation</a:t>
                      </a:r>
                      <a:endParaRPr lang="en-CA" sz="150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(DRP)</a:t>
                      </a:r>
                      <a:endParaRPr lang="en-CA" sz="150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Energy Acquisition (DP)</a:t>
                      </a:r>
                      <a:endParaRPr lang="en-CA" sz="150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Energy Conservation (RP)</a:t>
                      </a:r>
                      <a:endParaRPr lang="en-CA" sz="150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Predation-Insensitive (DR)</a:t>
                      </a:r>
                      <a:endParaRPr lang="en-CA" sz="150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Predation – hypersensitive (P)</a:t>
                      </a:r>
                      <a:endParaRPr lang="en-CA" sz="150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/>
                </a:tc>
              </a:tr>
              <a:tr h="5929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Median daily energy gain (MJ)</a:t>
                      </a:r>
                      <a:endParaRPr lang="en-CA" sz="15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22 - 33</a:t>
                      </a:r>
                      <a:endParaRPr lang="en-CA" sz="15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25.4</a:t>
                      </a:r>
                      <a:endParaRPr lang="en-CA" sz="150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24.6</a:t>
                      </a:r>
                      <a:endParaRPr lang="en-CA" sz="150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24.6</a:t>
                      </a:r>
                      <a:endParaRPr lang="en-CA" sz="150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28.2</a:t>
                      </a:r>
                      <a:endParaRPr lang="en-CA" sz="150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21.7</a:t>
                      </a:r>
                      <a:endParaRPr lang="en-CA" sz="150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 anchor="ctr"/>
                </a:tc>
              </a:tr>
              <a:tr h="5929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Mean daily energy loss (MJ)</a:t>
                      </a:r>
                      <a:endParaRPr lang="en-CA" sz="150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-28.7</a:t>
                      </a:r>
                      <a:endParaRPr lang="en-CA" sz="15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-28.1</a:t>
                      </a:r>
                      <a:endParaRPr lang="en-CA" sz="15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-28.1</a:t>
                      </a:r>
                      <a:endParaRPr lang="en-CA" sz="150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-26.4</a:t>
                      </a:r>
                      <a:endParaRPr lang="en-CA" sz="150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-25.9</a:t>
                      </a:r>
                      <a:endParaRPr lang="en-CA" sz="150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-27.8</a:t>
                      </a:r>
                      <a:endParaRPr lang="en-CA" sz="150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 anchor="ctr"/>
                </a:tc>
              </a:tr>
              <a:tr h="5929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Percent time spent foraging (%)</a:t>
                      </a:r>
                      <a:endParaRPr lang="en-CA" sz="150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50 </a:t>
                      </a:r>
                      <a:r>
                        <a:rPr lang="en-US" sz="1300" kern="12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– </a:t>
                      </a:r>
                      <a:r>
                        <a:rPr lang="en-US" sz="1300" kern="12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88</a:t>
                      </a:r>
                      <a:endParaRPr lang="en-CA" sz="15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76.9</a:t>
                      </a:r>
                      <a:endParaRPr lang="en-CA" sz="15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69.6</a:t>
                      </a:r>
                      <a:endParaRPr lang="en-CA" sz="15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71.2</a:t>
                      </a:r>
                      <a:endParaRPr lang="en-CA" sz="15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74.6</a:t>
                      </a:r>
                      <a:endParaRPr lang="en-CA" sz="15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2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64.9</a:t>
                      </a:r>
                      <a:endParaRPr lang="en-CA" sz="15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8087" marR="88087" marT="0" marB="0" anchor="ctr"/>
                </a:tc>
              </a:tr>
            </a:tbl>
          </a:graphicData>
        </a:graphic>
      </p:graphicFrame>
      <p:sp>
        <p:nvSpPr>
          <p:cNvPr id="11" name="Text Box 327"/>
          <p:cNvSpPr txBox="1">
            <a:spLocks noChangeArrowheads="1"/>
          </p:cNvSpPr>
          <p:nvPr/>
        </p:nvSpPr>
        <p:spPr bwMode="auto">
          <a:xfrm>
            <a:off x="6637243" y="5682689"/>
            <a:ext cx="20392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1600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400" dirty="0" smtClean="0">
                <a:solidFill>
                  <a:schemeClr val="tx1"/>
                </a:solidFill>
                <a:effectLst/>
                <a:latin typeface="Tahoma" pitchFamily="34" charset="0"/>
              </a:rPr>
              <a:t>(Semeniuk </a:t>
            </a:r>
            <a:r>
              <a:rPr lang="en-US" sz="1400" dirty="0">
                <a:solidFill>
                  <a:schemeClr val="tx1"/>
                </a:solidFill>
                <a:effectLst/>
                <a:latin typeface="Tahoma" pitchFamily="34" charset="0"/>
              </a:rPr>
              <a:t>et al., </a:t>
            </a:r>
            <a:r>
              <a:rPr lang="en-US" sz="1400" dirty="0" smtClean="0">
                <a:solidFill>
                  <a:schemeClr val="tx1"/>
                </a:solidFill>
                <a:effectLst/>
                <a:latin typeface="Tahoma" pitchFamily="34" charset="0"/>
              </a:rPr>
              <a:t>2012)</a:t>
            </a:r>
            <a:endParaRPr lang="en-US" sz="1400" dirty="0"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831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Results: bio-energetic patterns </a:t>
            </a:r>
            <a:r>
              <a:rPr lang="en-CA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(2)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91264" cy="1296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As expected, in each simulated scenario, the caribou agents experienced a cumulative energetic deficit by the end of the season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23</a:t>
            </a:fld>
            <a:endParaRPr lang="en-CA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716016" y="2780928"/>
            <a:ext cx="3888432" cy="3672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deficit is the largest for the scenario P in which the agents are hypersensitive to predation</a:t>
            </a:r>
          </a:p>
          <a:p>
            <a:endParaRPr lang="en-CA" sz="14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It is the smallest for the scenario DR in which the agents are not sensitive to predation </a:t>
            </a:r>
            <a:endParaRPr lang="en-CA" sz="14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7" t="19716" r="14574" b="15784"/>
          <a:stretch>
            <a:fillRect/>
          </a:stretch>
        </p:blipFill>
        <p:spPr bwMode="auto">
          <a:xfrm>
            <a:off x="539553" y="2887960"/>
            <a:ext cx="4018174" cy="291730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327"/>
          <p:cNvSpPr txBox="1">
            <a:spLocks noChangeArrowheads="1"/>
          </p:cNvSpPr>
          <p:nvPr/>
        </p:nvSpPr>
        <p:spPr bwMode="auto">
          <a:xfrm>
            <a:off x="2635617" y="5764881"/>
            <a:ext cx="20392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1600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400" dirty="0" smtClean="0">
                <a:solidFill>
                  <a:schemeClr val="tx1"/>
                </a:solidFill>
                <a:effectLst/>
                <a:latin typeface="Tahoma" pitchFamily="34" charset="0"/>
              </a:rPr>
              <a:t>(Semeniuk </a:t>
            </a:r>
            <a:r>
              <a:rPr lang="en-US" sz="1400" dirty="0">
                <a:solidFill>
                  <a:schemeClr val="tx1"/>
                </a:solidFill>
                <a:effectLst/>
                <a:latin typeface="Tahoma" pitchFamily="34" charset="0"/>
              </a:rPr>
              <a:t>et al., </a:t>
            </a:r>
            <a:r>
              <a:rPr lang="en-US" sz="1400" dirty="0" smtClean="0">
                <a:solidFill>
                  <a:schemeClr val="tx1"/>
                </a:solidFill>
                <a:effectLst/>
                <a:latin typeface="Tahoma" pitchFamily="34" charset="0"/>
              </a:rPr>
              <a:t>2012)</a:t>
            </a:r>
            <a:endParaRPr lang="en-US" sz="1400" dirty="0"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008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Results: movement patterns </a:t>
            </a:r>
            <a:r>
              <a:rPr lang="en-CA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(1)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91264" cy="12961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trajectories of the agents exhibit the typical movement path displayed by real caribou: high tortuosity in the small-scale movements separated by straighter tracks in the large-scale ones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24</a:t>
            </a:fld>
            <a:endParaRPr lang="en-CA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004048" y="2840187"/>
            <a:ext cx="3672408" cy="2389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a: typical movement behavior</a:t>
            </a:r>
          </a:p>
          <a:p>
            <a:endParaRPr lang="en-CA" sz="8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b: movement displayed by a real female caribou</a:t>
            </a:r>
          </a:p>
          <a:p>
            <a:endParaRPr lang="en-CA" sz="9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c: movement of a simulated caribou agent</a:t>
            </a:r>
            <a:endParaRPr lang="en-CA" sz="18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50443"/>
            <a:ext cx="4318650" cy="314285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327"/>
          <p:cNvSpPr txBox="1">
            <a:spLocks noChangeArrowheads="1"/>
          </p:cNvSpPr>
          <p:nvPr/>
        </p:nvSpPr>
        <p:spPr bwMode="auto">
          <a:xfrm>
            <a:off x="2915816" y="6073551"/>
            <a:ext cx="20392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1600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400" dirty="0" smtClean="0">
                <a:solidFill>
                  <a:schemeClr val="tx1"/>
                </a:solidFill>
                <a:effectLst/>
                <a:latin typeface="Tahoma" pitchFamily="34" charset="0"/>
              </a:rPr>
              <a:t>(Semeniuk </a:t>
            </a:r>
            <a:r>
              <a:rPr lang="en-US" sz="1400" dirty="0">
                <a:solidFill>
                  <a:schemeClr val="tx1"/>
                </a:solidFill>
                <a:effectLst/>
                <a:latin typeface="Tahoma" pitchFamily="34" charset="0"/>
              </a:rPr>
              <a:t>et al., </a:t>
            </a:r>
            <a:r>
              <a:rPr lang="en-US" sz="1400" dirty="0" smtClean="0">
                <a:solidFill>
                  <a:schemeClr val="tx1"/>
                </a:solidFill>
                <a:effectLst/>
                <a:latin typeface="Tahoma" pitchFamily="34" charset="0"/>
              </a:rPr>
              <a:t>2012)</a:t>
            </a:r>
            <a:endParaRPr lang="en-US" sz="1400" dirty="0"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072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Results: movement patterns </a:t>
            </a:r>
            <a:r>
              <a:rPr lang="en-CA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(2)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91264" cy="9361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trajectories of three simulated agents (B, C, and D) closely match the individual minimum convex polygon of a real caribou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25</a:t>
            </a:fld>
            <a:endParaRPr lang="en-CA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716016" y="2636912"/>
            <a:ext cx="3960440" cy="33971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Scenarios: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A: real caribou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B: energetics and predation 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C: </a:t>
            </a:r>
            <a:r>
              <a:rPr lang="en-CA" sz="18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redation-insensitive 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D: predation hypersensitive</a:t>
            </a:r>
          </a:p>
          <a:p>
            <a:pPr lvl="1"/>
            <a:endParaRPr lang="en-CA" sz="14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caribou agents use the landscape differently depending on the scenario being simulated</a:t>
            </a:r>
            <a:endParaRPr lang="en-CA" sz="2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1" t="8379" r="17770" b="3622"/>
          <a:stretch>
            <a:fillRect/>
          </a:stretch>
        </p:blipFill>
        <p:spPr bwMode="auto">
          <a:xfrm>
            <a:off x="539552" y="2681113"/>
            <a:ext cx="4032448" cy="335292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11" name="Text Box 327"/>
          <p:cNvSpPr txBox="1">
            <a:spLocks noChangeArrowheads="1"/>
          </p:cNvSpPr>
          <p:nvPr/>
        </p:nvSpPr>
        <p:spPr bwMode="auto">
          <a:xfrm>
            <a:off x="2676803" y="5983470"/>
            <a:ext cx="20392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1600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400" dirty="0" smtClean="0">
                <a:solidFill>
                  <a:schemeClr val="tx1"/>
                </a:solidFill>
                <a:effectLst/>
                <a:latin typeface="Tahoma" pitchFamily="34" charset="0"/>
              </a:rPr>
              <a:t>(Semeniuk </a:t>
            </a:r>
            <a:r>
              <a:rPr lang="en-US" sz="1400" dirty="0">
                <a:solidFill>
                  <a:schemeClr val="tx1"/>
                </a:solidFill>
                <a:effectLst/>
                <a:latin typeface="Tahoma" pitchFamily="34" charset="0"/>
              </a:rPr>
              <a:t>et al., </a:t>
            </a:r>
            <a:r>
              <a:rPr lang="en-US" sz="1400" dirty="0" smtClean="0">
                <a:solidFill>
                  <a:schemeClr val="tx1"/>
                </a:solidFill>
                <a:effectLst/>
                <a:latin typeface="Tahoma" pitchFamily="34" charset="0"/>
              </a:rPr>
              <a:t>2012)</a:t>
            </a:r>
            <a:endParaRPr lang="en-US" sz="1400" dirty="0"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6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Results: land-cover use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91264" cy="1296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Simulated caribou used land-cover classes similarly to actual caribou with respect to the overall order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26</a:t>
            </a:fld>
            <a:endParaRPr lang="en-CA"/>
          </a:p>
        </p:txBody>
      </p:sp>
      <p:pic>
        <p:nvPicPr>
          <p:cNvPr id="7" name="Picture 11" descr="Habitat Use Figur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9"/>
          <a:stretch>
            <a:fillRect/>
          </a:stretch>
        </p:blipFill>
        <p:spPr bwMode="auto">
          <a:xfrm>
            <a:off x="539552" y="2636912"/>
            <a:ext cx="4896544" cy="322455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5580112" y="2564904"/>
            <a:ext cx="3096344" cy="367240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Closed conifers and muskeg/wetlands are used the most in all scenarios</a:t>
            </a:r>
          </a:p>
          <a:p>
            <a:endParaRPr lang="en-CA" sz="14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Open conifers is not used as much by the agents as the actual caribou do; this is due to the allocation of forage value and energetic content during the calibration of the model</a:t>
            </a:r>
          </a:p>
          <a:p>
            <a:pPr marL="457200" lvl="1" indent="0">
              <a:buNone/>
            </a:pPr>
            <a:endParaRPr lang="en-CA" sz="14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 Box 327"/>
          <p:cNvSpPr txBox="1">
            <a:spLocks noChangeArrowheads="1"/>
          </p:cNvSpPr>
          <p:nvPr/>
        </p:nvSpPr>
        <p:spPr bwMode="auto">
          <a:xfrm>
            <a:off x="3540899" y="5826615"/>
            <a:ext cx="20392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1600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1600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400" dirty="0" smtClean="0">
                <a:solidFill>
                  <a:schemeClr val="tx1"/>
                </a:solidFill>
                <a:effectLst/>
                <a:latin typeface="Tahoma" pitchFamily="34" charset="0"/>
              </a:rPr>
              <a:t>(Semeniuk </a:t>
            </a:r>
            <a:r>
              <a:rPr lang="en-US" sz="1400" dirty="0">
                <a:solidFill>
                  <a:schemeClr val="tx1"/>
                </a:solidFill>
                <a:effectLst/>
                <a:latin typeface="Tahoma" pitchFamily="34" charset="0"/>
              </a:rPr>
              <a:t>et al., </a:t>
            </a:r>
            <a:r>
              <a:rPr lang="en-US" sz="1400" dirty="0" smtClean="0">
                <a:solidFill>
                  <a:schemeClr val="tx1"/>
                </a:solidFill>
                <a:effectLst/>
                <a:latin typeface="Tahoma" pitchFamily="34" charset="0"/>
              </a:rPr>
              <a:t>2012)</a:t>
            </a:r>
            <a:endParaRPr lang="en-US" sz="1400" dirty="0"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260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Results: summary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91264" cy="871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ranking of scenarios based on how closely they match the patterns of real caribou reveals the following: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27</a:t>
            </a:fld>
            <a:endParaRPr lang="en-CA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755576" y="2356159"/>
            <a:ext cx="7848872" cy="280103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Energetics and Predation scenario (DRP) in which the caribou agent must trade-off its daily energy requirement, minimize its reproductive energy loss and minimize the predation risk is the best-fit scenario</a:t>
            </a:r>
          </a:p>
          <a:p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Not recognizing industrial features as predation risk (Predation insensitive scenario, DR) causes simulated caribou to unrealistically reduce their daily and landscape movements</a:t>
            </a:r>
          </a:p>
          <a:p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Hyper-sensitive scenario (P) results in unrealistic energetic deficits and large-scale movement patterns, unlike those observed in real caribou</a:t>
            </a:r>
          </a:p>
          <a:p>
            <a:endParaRPr lang="en-CA" sz="8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67544" y="5293929"/>
            <a:ext cx="8291264" cy="871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simulated patterns are the result of trade-off decisions made by the caribou agents; they </a:t>
            </a:r>
            <a:r>
              <a:rPr lang="en-CA" sz="22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emerge</a:t>
            </a: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from these decisions</a:t>
            </a:r>
          </a:p>
        </p:txBody>
      </p:sp>
    </p:spTree>
    <p:extLst>
      <p:ext uri="{BB962C8B-B14F-4D97-AF65-F5344CB8AC3E}">
        <p14:creationId xmlns:p14="http://schemas.microsoft.com/office/powerpoint/2010/main" val="2815616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Conclusion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29208" y="1412776"/>
            <a:ext cx="8219256" cy="115212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Our model demonstrates that </a:t>
            </a: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caribou (LSM) </a:t>
            </a: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are sensitive to industrial features on the landscape that </a:t>
            </a:r>
            <a:r>
              <a:rPr lang="en-CA" sz="22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evoque</a:t>
            </a: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anti-predator responses and </a:t>
            </a:r>
            <a:r>
              <a:rPr lang="en-CA" sz="22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bioenergetic</a:t>
            </a: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costs in the absence of any explicit predators modelled</a:t>
            </a:r>
            <a:endParaRPr lang="en-CA" sz="2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28</a:t>
            </a:fld>
            <a:endParaRPr lang="en-CA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427984" y="2636912"/>
            <a:ext cx="4104455" cy="3888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Management efforts should ensure that </a:t>
            </a:r>
            <a:r>
              <a:rPr lang="en-CA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caribou:</a:t>
            </a:r>
          </a:p>
          <a:p>
            <a:pPr marL="742950" lvl="2" indent="-342900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are </a:t>
            </a:r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not </a:t>
            </a:r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increasingly energetically stressed</a:t>
            </a:r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lvl="2" indent="-342900"/>
            <a:endParaRPr lang="en-CA" sz="4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lvl="2" indent="-342900"/>
            <a:r>
              <a:rPr lang="en-CA" sz="18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ave enough high-quality forage and available habitat to meet their needs required for reproduction</a:t>
            </a:r>
          </a:p>
          <a:p>
            <a:pPr marL="742950" lvl="2" indent="-342900"/>
            <a:endParaRPr lang="en-CA" sz="1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lvl="1" indent="-342900"/>
            <a:r>
              <a:rPr lang="en-CA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Management efforts should limit new industrial development and restore some areas </a:t>
            </a:r>
            <a:endParaRPr lang="en-CA" sz="2000" dirty="0" smtClean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146" name="Picture 2" descr="http://environmentaldefence.ca/sites/default/files/imagecache/campaign_node_image/blog_images/oil%20pipeline%20leak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80928"/>
            <a:ext cx="2667327" cy="200049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forestnet.com/LSJissues/September/Contractor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927" y="4504383"/>
            <a:ext cx="3120010" cy="182548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2.bp.blogspot.com/-pqhOBVDTwUs/Ti7ENl0m4-I/AAAAAAAAAG8/efARQDTdaD8/s1600/caribou+bull+Wayne+Sawchuc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212976"/>
            <a:ext cx="1866189" cy="279928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9329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>
                <a:latin typeface="Tahoma" pitchFamily="34" charset="0"/>
                <a:ea typeface="Tahoma" pitchFamily="34" charset="0"/>
                <a:cs typeface="Tahoma" pitchFamily="34" charset="0"/>
              </a:rPr>
              <a:t>A</a:t>
            </a:r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cknowledgements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85945" y="1484785"/>
            <a:ext cx="8003232" cy="1224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Semeniuk, C., M. Musiani, M. Hebblewhite, S. </a:t>
            </a:r>
            <a:r>
              <a:rPr lang="en-CA" sz="18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Grindal</a:t>
            </a:r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and D. J. Marceau, 2012. Incorporating behavioral-ecological strategies in pattern-oriented modelling of caribou habitat use in a highly industrialized landscape. </a:t>
            </a:r>
            <a:r>
              <a:rPr lang="en-CA" sz="180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Ecological Modelling</a:t>
            </a:r>
            <a:r>
              <a:rPr lang="en-CA" sz="18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243: 18-32. </a:t>
            </a:r>
            <a:endParaRPr lang="en-CA" sz="18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29</a:t>
            </a:fld>
            <a:endParaRPr lang="en-CA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106968" y="2822024"/>
            <a:ext cx="3312367" cy="32403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 pitchFamily="34" charset="0"/>
              <a:buChar char="•"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Funding was provided by:</a:t>
            </a:r>
            <a:endParaRPr lang="en-CA" sz="800" dirty="0" smtClean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lvl="2" indent="-342900"/>
            <a:r>
              <a:rPr lang="en-CA" sz="18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GEOIDE</a:t>
            </a:r>
          </a:p>
          <a:p>
            <a:pPr marL="742950" lvl="2" indent="-342900"/>
            <a:r>
              <a:rPr lang="en-CA" sz="18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MITACS/NSERC</a:t>
            </a:r>
          </a:p>
          <a:p>
            <a:pPr marL="742950" lvl="2" indent="-342900"/>
            <a:r>
              <a:rPr lang="en-CA" sz="1800" dirty="0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ConocoPhillips Canada</a:t>
            </a:r>
          </a:p>
          <a:p>
            <a:pPr marL="742950" lvl="2" indent="-342900"/>
            <a:r>
              <a:rPr lang="en-CA" sz="1800" dirty="0" err="1" smtClean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Tecterra</a:t>
            </a:r>
            <a:endParaRPr lang="en-CA" sz="1800" dirty="0" smtClean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" name="Picture 2" descr="Anwr_caribou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07572"/>
            <a:ext cx="4176464" cy="3257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9919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Work in progress: dynamic landscape </a:t>
            </a:r>
            <a:r>
              <a:rPr lang="en-CA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(1)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147248" cy="1296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 its actual version, the ABM simulates the behavior of caribou agents on a static environment corresponding to know conditions for a specific season (winter 2004-2005)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30</a:t>
            </a:fld>
            <a:endParaRPr lang="en-CA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67544" y="2780928"/>
            <a:ext cx="8064896" cy="35931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Work is in progress to simulate a changing landscape using a CA model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Scenarios of future land development plans (oil and gas and forestry) are being simulated</a:t>
            </a:r>
          </a:p>
          <a:p>
            <a:pPr lvl="1"/>
            <a:endParaRPr lang="en-CA" sz="14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CA" sz="2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Transition rules implemented for well development: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Wells are located preferably on low slope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They are located in areas having a high resource potential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They are preferably found within 2 km of existing infrastructure</a:t>
            </a:r>
          </a:p>
          <a:p>
            <a:pPr lvl="1"/>
            <a:r>
              <a:rPr lang="en-CA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They are preferably located within 1.8 km of another well</a:t>
            </a:r>
          </a:p>
          <a:p>
            <a:endParaRPr lang="en-CA" sz="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928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Work in progress: dynamic landscape </a:t>
            </a:r>
            <a:r>
              <a:rPr lang="en-CA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(2)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31</a:t>
            </a:fld>
            <a:endParaRPr lang="en-CA"/>
          </a:p>
        </p:txBody>
      </p:sp>
      <p:pic>
        <p:nvPicPr>
          <p:cNvPr id="7" name="Content Placeholder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478" y="2873485"/>
            <a:ext cx="1433986" cy="269716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grpSp>
        <p:nvGrpSpPr>
          <p:cNvPr id="13" name="Group 12"/>
          <p:cNvGrpSpPr/>
          <p:nvPr/>
        </p:nvGrpSpPr>
        <p:grpSpPr>
          <a:xfrm>
            <a:off x="3923928" y="2060849"/>
            <a:ext cx="3272050" cy="3517850"/>
            <a:chOff x="3923928" y="2492896"/>
            <a:chExt cx="3272050" cy="3517850"/>
          </a:xfrm>
        </p:grpSpPr>
        <p:pic>
          <p:nvPicPr>
            <p:cNvPr id="9" name="Content Placeholder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5936" y="2892077"/>
              <a:ext cx="3118669" cy="3118669"/>
            </a:xfrm>
            <a:prstGeom prst="rect">
              <a:avLst/>
            </a:prstGeom>
          </p:spPr>
        </p:pic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3923928" y="2492896"/>
              <a:ext cx="327205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r>
                <a:rPr lang="en-US" sz="1500" dirty="0" smtClean="0"/>
                <a:t>Simulated well development in 2015</a:t>
              </a:r>
              <a:endParaRPr lang="en-US" sz="1500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0649" y="2060848"/>
            <a:ext cx="3127256" cy="3526439"/>
            <a:chOff x="580649" y="2492895"/>
            <a:chExt cx="3127256" cy="3526439"/>
          </a:xfrm>
        </p:grpSpPr>
        <p:pic>
          <p:nvPicPr>
            <p:cNvPr id="6" name="Content Placeholder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649" y="2892078"/>
              <a:ext cx="3127256" cy="3127256"/>
            </a:xfrm>
            <a:prstGeom prst="rect">
              <a:avLst/>
            </a:prstGeom>
          </p:spPr>
        </p:pic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1207097" y="2492895"/>
              <a:ext cx="1874359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r>
                <a:rPr lang="en-US" sz="1500" dirty="0" smtClean="0"/>
                <a:t>Land use map 2011</a:t>
              </a:r>
              <a:endParaRPr lang="en-US" sz="15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868119" y="5546191"/>
            <a:ext cx="13269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(Birkigt, 2012)</a:t>
            </a:r>
            <a:endParaRPr lang="en-CA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316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Work in progress: dynamic landscape </a:t>
            </a:r>
            <a:r>
              <a:rPr lang="en-CA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(3)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32</a:t>
            </a:fld>
            <a:endParaRPr lang="en-CA"/>
          </a:p>
        </p:txBody>
      </p:sp>
      <p:pic>
        <p:nvPicPr>
          <p:cNvPr id="7" name="Content Placeholder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478" y="2873485"/>
            <a:ext cx="1433986" cy="269716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3923929" y="1928534"/>
            <a:ext cx="316835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/>
            <a:r>
              <a:rPr lang="en-US" sz="1500" dirty="0" smtClean="0"/>
              <a:t>Simulated well development and one harvesting plan in 2015</a:t>
            </a:r>
            <a:endParaRPr lang="en-US" sz="1500" dirty="0"/>
          </a:p>
        </p:txBody>
      </p:sp>
      <p:grpSp>
        <p:nvGrpSpPr>
          <p:cNvPr id="5" name="Group 4"/>
          <p:cNvGrpSpPr/>
          <p:nvPr/>
        </p:nvGrpSpPr>
        <p:grpSpPr>
          <a:xfrm>
            <a:off x="580649" y="2122492"/>
            <a:ext cx="3127256" cy="3464795"/>
            <a:chOff x="580649" y="2554539"/>
            <a:chExt cx="3127256" cy="3464795"/>
          </a:xfrm>
        </p:grpSpPr>
        <p:pic>
          <p:nvPicPr>
            <p:cNvPr id="6" name="Content Placeholder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649" y="2892078"/>
              <a:ext cx="3127256" cy="3127256"/>
            </a:xfrm>
            <a:prstGeom prst="rect">
              <a:avLst/>
            </a:prstGeom>
          </p:spPr>
        </p:pic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1207097" y="2554539"/>
              <a:ext cx="1874359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r>
                <a:rPr lang="en-US" sz="1500" dirty="0" smtClean="0"/>
                <a:t>Land use map 2011</a:t>
              </a:r>
              <a:endParaRPr lang="en-US" sz="1500" dirty="0"/>
            </a:p>
          </p:txBody>
        </p:sp>
      </p:grpSp>
      <p:pic>
        <p:nvPicPr>
          <p:cNvPr id="14" name="Content Placeholder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476" y="2492895"/>
            <a:ext cx="3085804" cy="3085804"/>
          </a:xfrm>
        </p:spPr>
      </p:pic>
      <p:sp>
        <p:nvSpPr>
          <p:cNvPr id="15" name="TextBox 14"/>
          <p:cNvSpPr txBox="1"/>
          <p:nvPr/>
        </p:nvSpPr>
        <p:spPr>
          <a:xfrm>
            <a:off x="5868119" y="5546191"/>
            <a:ext cx="13269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(Birkigt, 2012)</a:t>
            </a:r>
            <a:endParaRPr lang="en-CA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592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91480"/>
          </a:xfrm>
        </p:spPr>
        <p:txBody>
          <a:bodyPr/>
          <a:lstStyle/>
          <a:p>
            <a:r>
              <a:rPr lang="en-CA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Work in progress: dynamic landscape </a:t>
            </a:r>
            <a:r>
              <a:rPr lang="en-CA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(4)</a:t>
            </a:r>
            <a:endParaRPr lang="en-CA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33</a:t>
            </a:fld>
            <a:endParaRPr lang="en-CA"/>
          </a:p>
        </p:txBody>
      </p:sp>
      <p:pic>
        <p:nvPicPr>
          <p:cNvPr id="7" name="Content Placeholder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478" y="2873485"/>
            <a:ext cx="1433986" cy="269716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3923929" y="2169731"/>
            <a:ext cx="316835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/>
            <a:r>
              <a:rPr lang="en-US" sz="1500" dirty="0" smtClean="0"/>
              <a:t>Management forestry units</a:t>
            </a:r>
            <a:endParaRPr lang="en-US" sz="1500" dirty="0"/>
          </a:p>
        </p:txBody>
      </p:sp>
      <p:grpSp>
        <p:nvGrpSpPr>
          <p:cNvPr id="5" name="Group 4"/>
          <p:cNvGrpSpPr/>
          <p:nvPr/>
        </p:nvGrpSpPr>
        <p:grpSpPr>
          <a:xfrm>
            <a:off x="580649" y="2122492"/>
            <a:ext cx="3127256" cy="3464795"/>
            <a:chOff x="580649" y="2554539"/>
            <a:chExt cx="3127256" cy="3464795"/>
          </a:xfrm>
        </p:grpSpPr>
        <p:pic>
          <p:nvPicPr>
            <p:cNvPr id="6" name="Content Placeholder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649" y="2892078"/>
              <a:ext cx="3127256" cy="3127256"/>
            </a:xfrm>
            <a:prstGeom prst="rect">
              <a:avLst/>
            </a:prstGeom>
          </p:spPr>
        </p:pic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1207097" y="2554539"/>
              <a:ext cx="1874359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r>
                <a:rPr lang="en-US" sz="1500" dirty="0" smtClean="0"/>
                <a:t>Land use map 2011</a:t>
              </a:r>
              <a:endParaRPr lang="en-US" sz="1500" dirty="0"/>
            </a:p>
          </p:txBody>
        </p:sp>
      </p:grpSp>
      <p:pic>
        <p:nvPicPr>
          <p:cNvPr id="13" name="Content Placeholder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565" y="2482531"/>
            <a:ext cx="3096167" cy="3096167"/>
          </a:xfrm>
        </p:spPr>
      </p:pic>
      <p:sp>
        <p:nvSpPr>
          <p:cNvPr id="15" name="TextBox 14"/>
          <p:cNvSpPr txBox="1"/>
          <p:nvPr/>
        </p:nvSpPr>
        <p:spPr>
          <a:xfrm>
            <a:off x="5868119" y="5546191"/>
            <a:ext cx="13269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(Birkigt, 2012)</a:t>
            </a:r>
            <a:endParaRPr lang="en-CA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696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C96B3-804F-48CC-AC32-9D0EB5083F13}" type="slidenum">
              <a:rPr lang="en-CA" smtClean="0"/>
              <a:t>34</a:t>
            </a:fld>
            <a:endParaRPr lang="en-CA"/>
          </a:p>
        </p:txBody>
      </p:sp>
      <p:pic>
        <p:nvPicPr>
          <p:cNvPr id="8" name="Picture 12" descr="caribou-tp-400h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76396"/>
            <a:ext cx="2117725" cy="3198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7" descr="Caribou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941169"/>
            <a:ext cx="2097088" cy="1370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379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TC101790490[[fn=Decatur]]</Template>
  <TotalTime>993</TotalTime>
  <Words>2154</Words>
  <Application>Microsoft Macintosh PowerPoint</Application>
  <PresentationFormat>On-screen Show (4:3)</PresentationFormat>
  <Paragraphs>369</Paragraphs>
  <Slides>34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Executive</vt:lpstr>
      <vt:lpstr>Scenario modeling to support the protection of a threatened species (Rangifer tarandus caribou) in a highly industrialized landscape in Alberta, Canada</vt:lpstr>
      <vt:lpstr>Context and study area (1)</vt:lpstr>
      <vt:lpstr>Context and study area (2)</vt:lpstr>
      <vt:lpstr>Context and study area (3)</vt:lpstr>
      <vt:lpstr>Objectives</vt:lpstr>
      <vt:lpstr>Agent-based models (ABMs)</vt:lpstr>
      <vt:lpstr>Modeling approach</vt:lpstr>
      <vt:lpstr>Model architecture</vt:lpstr>
      <vt:lpstr>Caribou data collection</vt:lpstr>
      <vt:lpstr>Environmental data collection (1)</vt:lpstr>
      <vt:lpstr>Environmental data collection (2)</vt:lpstr>
      <vt:lpstr>Representation of the environment</vt:lpstr>
      <vt:lpstr>Agent’s behavior (1)</vt:lpstr>
      <vt:lpstr>Agent’s behavior (2)</vt:lpstr>
      <vt:lpstr>Agent’s memory</vt:lpstr>
      <vt:lpstr>Caribou agent’s decision making</vt:lpstr>
      <vt:lpstr>Simulation framework (1)</vt:lpstr>
      <vt:lpstr>Simulation framework (2)</vt:lpstr>
      <vt:lpstr>Simulation framework (3)</vt:lpstr>
      <vt:lpstr>Model validation (1)</vt:lpstr>
      <vt:lpstr>Model validation (2)</vt:lpstr>
      <vt:lpstr>Results: bio-energetic patterns (1)</vt:lpstr>
      <vt:lpstr>Results: bio-energetic patterns (2)</vt:lpstr>
      <vt:lpstr>Results: movement patterns (1)</vt:lpstr>
      <vt:lpstr>Results: movement patterns (2)</vt:lpstr>
      <vt:lpstr>Results: land-cover use</vt:lpstr>
      <vt:lpstr>Results: summary</vt:lpstr>
      <vt:lpstr>Conclusion</vt:lpstr>
      <vt:lpstr>Acknowledgements</vt:lpstr>
      <vt:lpstr>Work in progress: dynamic landscape (1)</vt:lpstr>
      <vt:lpstr>Work in progress: dynamic landscape (2)</vt:lpstr>
      <vt:lpstr>Work in progress: dynamic landscape (3)</vt:lpstr>
      <vt:lpstr>Work in progress: dynamic landscape (4)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dmarceau</dc:creator>
  <cp:lastModifiedBy>Danielle Marceau</cp:lastModifiedBy>
  <cp:revision>166</cp:revision>
  <dcterms:created xsi:type="dcterms:W3CDTF">2012-02-16T05:02:33Z</dcterms:created>
  <dcterms:modified xsi:type="dcterms:W3CDTF">2014-06-23T15:17:51Z</dcterms:modified>
</cp:coreProperties>
</file>