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47" r:id="rId5"/>
    <p:sldId id="390" r:id="rId6"/>
    <p:sldId id="348" r:id="rId7"/>
    <p:sldId id="367" r:id="rId8"/>
    <p:sldId id="373" r:id="rId9"/>
    <p:sldId id="376" r:id="rId10"/>
    <p:sldId id="368" r:id="rId11"/>
    <p:sldId id="383" r:id="rId12"/>
    <p:sldId id="382" r:id="rId13"/>
    <p:sldId id="384" r:id="rId14"/>
    <p:sldId id="374" r:id="rId15"/>
    <p:sldId id="385" r:id="rId16"/>
    <p:sldId id="375" r:id="rId17"/>
    <p:sldId id="353" r:id="rId18"/>
    <p:sldId id="354" r:id="rId19"/>
    <p:sldId id="355" r:id="rId20"/>
    <p:sldId id="388" r:id="rId21"/>
    <p:sldId id="364" r:id="rId22"/>
    <p:sldId id="379" r:id="rId23"/>
    <p:sldId id="387" r:id="rId24"/>
    <p:sldId id="275" r:id="rId25"/>
    <p:sldId id="389" r:id="rId26"/>
  </p:sldIdLst>
  <p:sldSz cx="9144000" cy="6858000" type="screen4x3"/>
  <p:notesSz cx="6797675" cy="9872663"/>
  <p:embeddedFontLst>
    <p:embeddedFont>
      <p:font typeface="Franklin Gothic Book" panose="020B0503020102020204" pitchFamily="34" charset="0"/>
      <p:regular r:id="rId29"/>
      <p:italic r:id="rId30"/>
    </p:embeddedFont>
    <p:embeddedFont>
      <p:font typeface="Franklin Gothic Demi" panose="020B0703020102020204" pitchFamily="34" charset="0"/>
      <p:regular r:id="rId31"/>
      <p:italic r:id="rId32"/>
    </p:embeddedFont>
    <p:embeddedFont>
      <p:font typeface="ＭＳ Ｐゴシック" panose="020B0600070205080204" pitchFamily="34" charset="-128"/>
      <p:regular r:id="rId33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rainer, Paul" initials="T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B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05" autoAdjust="0"/>
    <p:restoredTop sz="91076" autoAdjust="0"/>
  </p:normalViewPr>
  <p:slideViewPr>
    <p:cSldViewPr snapToGrid="0" snapToObjects="1" showGuides="1">
      <p:cViewPr>
        <p:scale>
          <a:sx n="60" d="100"/>
          <a:sy n="60" d="100"/>
        </p:scale>
        <p:origin x="-1100" y="-64"/>
      </p:cViewPr>
      <p:guideLst>
        <p:guide orient="horz" pos="1139"/>
        <p:guide orient="horz" pos="3901"/>
        <p:guide orient="horz" pos="2160"/>
        <p:guide orient="horz" pos="2852"/>
        <p:guide orient="horz" pos="3794"/>
        <p:guide orient="horz" pos="519"/>
        <p:guide orient="horz" pos="682"/>
        <p:guide orient="horz" pos="4238"/>
        <p:guide orient="horz" pos="1480"/>
        <p:guide pos="227"/>
        <p:guide pos="3787"/>
        <p:guide pos="2880"/>
        <p:guide pos="1066"/>
        <p:guide pos="5533"/>
        <p:guide pos="46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1536"/>
    </p:cViewPr>
  </p:sorterViewPr>
  <p:notesViewPr>
    <p:cSldViewPr snapToGrid="0" snapToObjects="1">
      <p:cViewPr varScale="1">
        <p:scale>
          <a:sx n="46" d="100"/>
          <a:sy n="46" d="100"/>
        </p:scale>
        <p:origin x="-2772" y="-80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llinge\Desktop\Kopie%20von%20Anlagenpark_Rohstoffe_Energie_MS2030_Stand_2014-10-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KS-N</a:t>
            </a:r>
          </a:p>
        </c:rich>
      </c:tx>
      <c:layout/>
      <c:overlay val="0"/>
    </c:title>
    <c:autoTitleDeleted val="0"/>
    <c:plotArea>
      <c:layout/>
      <c:areaChart>
        <c:grouping val="stacked"/>
        <c:varyColors val="0"/>
        <c:ser>
          <c:idx val="6"/>
          <c:order val="0"/>
          <c:tx>
            <c:strRef>
              <c:f>'KS-N'!$F$247:$G$247</c:f>
              <c:strCache>
                <c:ptCount val="1"/>
                <c:pt idx="0">
                  <c:v>Reine Wärme [PJ]</c:v>
                </c:pt>
              </c:strCache>
            </c:strRef>
          </c:tx>
          <c:spPr>
            <a:solidFill>
              <a:srgbClr val="DC9E00"/>
            </a:solidFill>
            <a:ln w="28575">
              <a:noFill/>
              <a:prstDash val="lgDash"/>
            </a:ln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'KS-N'!$H$247:$AV$247</c:f>
              <c:numCache>
                <c:formatCode>#,#00</c:formatCode>
                <c:ptCount val="9"/>
                <c:pt idx="0">
                  <c:v>330.92640000000006</c:v>
                </c:pt>
                <c:pt idx="1">
                  <c:v>327.13600000000002</c:v>
                </c:pt>
                <c:pt idx="2">
                  <c:v>303.53280000000007</c:v>
                </c:pt>
                <c:pt idx="3">
                  <c:v>208.36160000000001</c:v>
                </c:pt>
                <c:pt idx="4">
                  <c:v>148.56</c:v>
                </c:pt>
                <c:pt idx="5">
                  <c:v>99</c:v>
                </c:pt>
                <c:pt idx="6">
                  <c:v>90</c:v>
                </c:pt>
                <c:pt idx="7">
                  <c:v>68.400000000000006</c:v>
                </c:pt>
                <c:pt idx="8">
                  <c:v>50.004000000000005</c:v>
                </c:pt>
              </c:numCache>
            </c:numRef>
          </c:val>
        </c:ser>
        <c:ser>
          <c:idx val="14"/>
          <c:order val="1"/>
          <c:tx>
            <c:strRef>
              <c:f>'KS-N'!$F$248:$G$248</c:f>
              <c:strCache>
                <c:ptCount val="1"/>
                <c:pt idx="0">
                  <c:v>KWK-Wärme [PJ]</c:v>
                </c:pt>
              </c:strCache>
            </c:strRef>
          </c:tx>
          <c:spPr>
            <a:solidFill>
              <a:srgbClr val="FFC943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'KS-N'!$H$248:$AV$248</c:f>
              <c:numCache>
                <c:formatCode>#,#00</c:formatCode>
                <c:ptCount val="9"/>
                <c:pt idx="0">
                  <c:v>61.143824375091356</c:v>
                </c:pt>
                <c:pt idx="1">
                  <c:v>76.03579256885844</c:v>
                </c:pt>
                <c:pt idx="2">
                  <c:v>72.538433266228012</c:v>
                </c:pt>
                <c:pt idx="3">
                  <c:v>53.12026370669215</c:v>
                </c:pt>
                <c:pt idx="4">
                  <c:v>21.900312232631737</c:v>
                </c:pt>
                <c:pt idx="5">
                  <c:v>2.746287882650214</c:v>
                </c:pt>
                <c:pt idx="6">
                  <c:v>3.0231578708198277</c:v>
                </c:pt>
                <c:pt idx="7">
                  <c:v>3.3000278589894418</c:v>
                </c:pt>
                <c:pt idx="8">
                  <c:v>3.5579288092099501</c:v>
                </c:pt>
              </c:numCache>
            </c:numRef>
          </c:val>
        </c:ser>
        <c:ser>
          <c:idx val="3"/>
          <c:order val="2"/>
          <c:tx>
            <c:strRef>
              <c:f>'KS-N'!$F$250:$G$250</c:f>
              <c:strCache>
                <c:ptCount val="1"/>
                <c:pt idx="0">
                  <c:v>Biodiesel [PJ]</c:v>
                </c:pt>
              </c:strCache>
            </c:strRef>
          </c:tx>
          <c:spPr>
            <a:solidFill>
              <a:srgbClr val="FFFF99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'KS-N'!$H$250:$AV$250</c:f>
              <c:numCache>
                <c:formatCode>0</c:formatCode>
                <c:ptCount val="9"/>
                <c:pt idx="0" formatCode="General">
                  <c:v>93.941999999999993</c:v>
                </c:pt>
                <c:pt idx="1">
                  <c:v>247</c:v>
                </c:pt>
                <c:pt idx="2" formatCode="General">
                  <c:v>311</c:v>
                </c:pt>
                <c:pt idx="3" formatCode="General">
                  <c:v>448</c:v>
                </c:pt>
                <c:pt idx="4" formatCode="General">
                  <c:v>610</c:v>
                </c:pt>
                <c:pt idx="5" formatCode="General">
                  <c:v>655</c:v>
                </c:pt>
                <c:pt idx="6" formatCode="General">
                  <c:v>573.12707413232272</c:v>
                </c:pt>
                <c:pt idx="7" formatCode="General">
                  <c:v>470.65071075842536</c:v>
                </c:pt>
                <c:pt idx="8" formatCode="General">
                  <c:v>0.26944169497050763</c:v>
                </c:pt>
              </c:numCache>
            </c:numRef>
          </c:val>
        </c:ser>
        <c:ser>
          <c:idx val="1"/>
          <c:order val="3"/>
          <c:tx>
            <c:strRef>
              <c:f>'KS-N'!$F$251:$G$251</c:f>
              <c:strCache>
                <c:ptCount val="1"/>
                <c:pt idx="0">
                  <c:v>HVO [PJ]</c:v>
                </c:pt>
              </c:strCache>
            </c:strRef>
          </c:tx>
          <c:spPr>
            <a:solidFill>
              <a:srgbClr val="F4EE00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'KS-N'!$H$251:$AV$251</c:f>
              <c:numCache>
                <c:formatCode>0</c:formatCode>
                <c:ptCount val="9"/>
                <c:pt idx="0" formatCode="General">
                  <c:v>2.2896000000000001</c:v>
                </c:pt>
                <c:pt idx="1">
                  <c:v>2</c:v>
                </c:pt>
                <c:pt idx="2" formatCode="General">
                  <c:v>0</c:v>
                </c:pt>
                <c:pt idx="3" formatCode="General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  <c:pt idx="6" formatCode="General">
                  <c:v>0</c:v>
                </c:pt>
                <c:pt idx="7" formatCode="General">
                  <c:v>0</c:v>
                </c:pt>
                <c:pt idx="8" formatCode="General">
                  <c:v>0</c:v>
                </c:pt>
              </c:numCache>
            </c:numRef>
          </c:val>
        </c:ser>
        <c:ser>
          <c:idx val="2"/>
          <c:order val="4"/>
          <c:tx>
            <c:strRef>
              <c:f>'KS-N'!$F$252:$G$252</c:f>
              <c:strCache>
                <c:ptCount val="1"/>
                <c:pt idx="0">
                  <c:v>Bioethanol Zucker [PJ]</c:v>
                </c:pt>
              </c:strCache>
            </c:strRef>
          </c:tx>
          <c:spPr>
            <a:solidFill>
              <a:srgbClr val="02AFC6"/>
            </a:solidFill>
            <a:ln>
              <a:solidFill>
                <a:schemeClr val="accent1"/>
              </a:solidFill>
            </a:ln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'KS-N'!$H$252:$AV$252</c:f>
              <c:numCache>
                <c:formatCode>0</c:formatCode>
                <c:ptCount val="9"/>
                <c:pt idx="0" formatCode="General">
                  <c:v>31.366799999999998</c:v>
                </c:pt>
                <c:pt idx="1">
                  <c:v>23.2</c:v>
                </c:pt>
                <c:pt idx="2" formatCode="General">
                  <c:v>25.77672394943286</c:v>
                </c:pt>
                <c:pt idx="3" formatCode="General">
                  <c:v>23.2</c:v>
                </c:pt>
                <c:pt idx="4" formatCode="General">
                  <c:v>18.55541186555012</c:v>
                </c:pt>
                <c:pt idx="5" formatCode="General">
                  <c:v>15.886505893144575</c:v>
                </c:pt>
                <c:pt idx="6" formatCode="General">
                  <c:v>7.2</c:v>
                </c:pt>
                <c:pt idx="7" formatCode="General">
                  <c:v>0.2</c:v>
                </c:pt>
                <c:pt idx="8" formatCode="General">
                  <c:v>0.2</c:v>
                </c:pt>
              </c:numCache>
            </c:numRef>
          </c:val>
        </c:ser>
        <c:ser>
          <c:idx val="7"/>
          <c:order val="5"/>
          <c:tx>
            <c:strRef>
              <c:f>'KS-N'!$F$253:$G$253</c:f>
              <c:strCache>
                <c:ptCount val="1"/>
                <c:pt idx="0">
                  <c:v>Bioethanol Stärke [PJ]</c:v>
                </c:pt>
              </c:strCache>
            </c:strRef>
          </c:tx>
          <c:spPr>
            <a:solidFill>
              <a:srgbClr val="3FD1A4"/>
            </a:solidFill>
          </c:spPr>
          <c:cat>
            <c:numRef>
              <c:f>'KS-N'!$H$223:$AV$223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'KS-N'!$H$253:$AV$253</c:f>
              <c:numCache>
                <c:formatCode>General</c:formatCode>
                <c:ptCount val="9"/>
                <c:pt idx="0">
                  <c:v>0</c:v>
                </c:pt>
                <c:pt idx="1">
                  <c:v>20.9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9"/>
          <c:order val="6"/>
          <c:tx>
            <c:strRef>
              <c:f>'KS-N'!$F$255:$G$255</c:f>
              <c:strCache>
                <c:ptCount val="1"/>
                <c:pt idx="0">
                  <c:v>Bioethanol Stroh [PJ]</c:v>
                </c:pt>
              </c:strCache>
            </c:strRef>
          </c:tx>
          <c:spPr>
            <a:solidFill>
              <a:srgbClr val="4F81BD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'KS-N'!$H$255:$AV$255</c:f>
              <c:numCache>
                <c:formatCode>0</c:formatCode>
                <c:ptCount val="9"/>
                <c:pt idx="0" formatCode="General">
                  <c:v>0</c:v>
                </c:pt>
                <c:pt idx="1">
                  <c:v>1</c:v>
                </c:pt>
                <c:pt idx="2" formatCode="General">
                  <c:v>0</c:v>
                </c:pt>
                <c:pt idx="3" formatCode="General">
                  <c:v>1</c:v>
                </c:pt>
                <c:pt idx="4" formatCode="General">
                  <c:v>1</c:v>
                </c:pt>
                <c:pt idx="5" formatCode="General">
                  <c:v>3</c:v>
                </c:pt>
                <c:pt idx="6" formatCode="General">
                  <c:v>6</c:v>
                </c:pt>
                <c:pt idx="7" formatCode="General">
                  <c:v>27</c:v>
                </c:pt>
                <c:pt idx="8" formatCode="General">
                  <c:v>61.739999509999997</c:v>
                </c:pt>
              </c:numCache>
            </c:numRef>
          </c:val>
        </c:ser>
        <c:ser>
          <c:idx val="5"/>
          <c:order val="7"/>
          <c:tx>
            <c:strRef>
              <c:f>'KS-N'!$F$254:$G$254</c:f>
              <c:strCache>
                <c:ptCount val="1"/>
                <c:pt idx="0">
                  <c:v>Biomethan [PJ]</c:v>
                </c:pt>
              </c:strCache>
            </c:strRef>
          </c:tx>
          <c:spPr>
            <a:solidFill>
              <a:srgbClr val="A9D30F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'KS-N'!$H$254:$AV$254</c:f>
              <c:numCache>
                <c:formatCode>0</c:formatCode>
                <c:ptCount val="9"/>
                <c:pt idx="0" formatCode="General">
                  <c:v>0.58319999999999994</c:v>
                </c:pt>
                <c:pt idx="1">
                  <c:v>29.4</c:v>
                </c:pt>
                <c:pt idx="2" formatCode="General">
                  <c:v>33.4</c:v>
                </c:pt>
                <c:pt idx="3" formatCode="General">
                  <c:v>29.4</c:v>
                </c:pt>
                <c:pt idx="4" formatCode="General">
                  <c:v>88.4</c:v>
                </c:pt>
                <c:pt idx="5" formatCode="General">
                  <c:v>183.4</c:v>
                </c:pt>
                <c:pt idx="6" formatCode="General">
                  <c:v>295.39999999999998</c:v>
                </c:pt>
                <c:pt idx="7" formatCode="General">
                  <c:v>416.4</c:v>
                </c:pt>
                <c:pt idx="8" formatCode="General">
                  <c:v>924.4</c:v>
                </c:pt>
              </c:numCache>
            </c:numRef>
          </c:val>
        </c:ser>
        <c:ser>
          <c:idx val="13"/>
          <c:order val="8"/>
          <c:tx>
            <c:strRef>
              <c:f>'KS-N'!$F$256:$G$256</c:f>
              <c:strCache>
                <c:ptCount val="1"/>
                <c:pt idx="0">
                  <c:v>Bio-SNG [PJ]</c:v>
                </c:pt>
              </c:strCache>
            </c:strRef>
          </c:tx>
          <c:spPr>
            <a:solidFill>
              <a:srgbClr val="E3410F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'KS-N'!$H$256:$AV$256</c:f>
              <c:numCache>
                <c:formatCode>0</c:formatCode>
                <c:ptCount val="9"/>
                <c:pt idx="0" formatCode="General">
                  <c:v>0</c:v>
                </c:pt>
                <c:pt idx="1">
                  <c:v>1</c:v>
                </c:pt>
                <c:pt idx="2" formatCode="General">
                  <c:v>0</c:v>
                </c:pt>
                <c:pt idx="3" formatCode="General">
                  <c:v>0.9039761171402243</c:v>
                </c:pt>
                <c:pt idx="4" formatCode="General">
                  <c:v>1</c:v>
                </c:pt>
                <c:pt idx="5" formatCode="General">
                  <c:v>1</c:v>
                </c:pt>
                <c:pt idx="6" formatCode="General">
                  <c:v>0</c:v>
                </c:pt>
                <c:pt idx="7" formatCode="General">
                  <c:v>0</c:v>
                </c:pt>
                <c:pt idx="8" formatCode="General">
                  <c:v>8</c:v>
                </c:pt>
              </c:numCache>
            </c:numRef>
          </c:val>
        </c:ser>
        <c:ser>
          <c:idx val="0"/>
          <c:order val="9"/>
          <c:tx>
            <c:strRef>
              <c:f>'KS-N'!$F$257:$G$257</c:f>
              <c:strCache>
                <c:ptCount val="1"/>
                <c:pt idx="0">
                  <c:v>BTL [PJ]</c:v>
                </c:pt>
              </c:strCache>
            </c:strRef>
          </c:tx>
          <c:spPr>
            <a:solidFill>
              <a:srgbClr val="FF6357"/>
            </a:solidFill>
            <a:ln>
              <a:noFill/>
            </a:ln>
          </c:spPr>
          <c:cat>
            <c:numRef>
              <c:f>'KS-BAU-A'!$H$223:$AV$223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'KS-N'!$H$257:$AV$257</c:f>
              <c:numCache>
                <c:formatCode>0</c:formatCode>
                <c:ptCount val="9"/>
                <c:pt idx="0" formatCode="General">
                  <c:v>0</c:v>
                </c:pt>
                <c:pt idx="1">
                  <c:v>1</c:v>
                </c:pt>
                <c:pt idx="2" formatCode="General">
                  <c:v>0</c:v>
                </c:pt>
                <c:pt idx="3" formatCode="General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  <c:pt idx="6" formatCode="General">
                  <c:v>0</c:v>
                </c:pt>
                <c:pt idx="7" formatCode="General">
                  <c:v>0</c:v>
                </c:pt>
                <c:pt idx="8" formatCode="General">
                  <c:v>0</c:v>
                </c:pt>
              </c:numCache>
            </c:numRef>
          </c:val>
        </c:ser>
        <c:ser>
          <c:idx val="4"/>
          <c:order val="10"/>
          <c:tx>
            <c:strRef>
              <c:f>'KS-N'!$F$249:$G$249</c:f>
              <c:strCache>
                <c:ptCount val="1"/>
                <c:pt idx="0">
                  <c:v>Strom aus Biomasse [PJ]</c:v>
                </c:pt>
              </c:strCache>
            </c:strRef>
          </c:tx>
          <c:spPr>
            <a:solidFill>
              <a:srgbClr val="AABAD7"/>
            </a:solidFill>
          </c:spPr>
          <c:cat>
            <c:numRef>
              <c:f>'SW-BAU-A'!$H$223:$AV$223</c:f>
              <c:numCache>
                <c:formatCode>General</c:formatCode>
                <c:ptCount val="9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  <c:pt idx="6">
                  <c:v>2040</c:v>
                </c:pt>
                <c:pt idx="7">
                  <c:v>2045</c:v>
                </c:pt>
                <c:pt idx="8">
                  <c:v>2050</c:v>
                </c:pt>
              </c:numCache>
            </c:numRef>
          </c:cat>
          <c:val>
            <c:numRef>
              <c:f>'KS-N'!$H$249:$AV$249</c:f>
              <c:numCache>
                <c:formatCode>#,#00</c:formatCode>
                <c:ptCount val="9"/>
                <c:pt idx="0">
                  <c:v>123.743890665324</c:v>
                </c:pt>
                <c:pt idx="1">
                  <c:v>161.40495323949091</c:v>
                </c:pt>
                <c:pt idx="2">
                  <c:v>155.25563465726799</c:v>
                </c:pt>
                <c:pt idx="3">
                  <c:v>120.28534332158499</c:v>
                </c:pt>
                <c:pt idx="4">
                  <c:v>53.35829817359199</c:v>
                </c:pt>
                <c:pt idx="5">
                  <c:v>11.263512289491</c:v>
                </c:pt>
                <c:pt idx="6">
                  <c:v>12.43872640539</c:v>
                </c:pt>
                <c:pt idx="7">
                  <c:v>13.613940521288999</c:v>
                </c:pt>
                <c:pt idx="8">
                  <c:v>14.714738596071001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117888"/>
        <c:axId val="116119424"/>
      </c:areaChart>
      <c:catAx>
        <c:axId val="116117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116119424"/>
        <c:crosses val="autoZero"/>
        <c:auto val="1"/>
        <c:lblAlgn val="ctr"/>
        <c:lblOffset val="100"/>
        <c:tickLblSkip val="1"/>
        <c:noMultiLvlLbl val="0"/>
      </c:catAx>
      <c:valAx>
        <c:axId val="116119424"/>
        <c:scaling>
          <c:orientation val="minMax"/>
          <c:max val="11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de-DE" sz="1400" smtClean="0"/>
                  <a:t>End energy</a:t>
                </a:r>
                <a:r>
                  <a:rPr lang="de-DE" sz="1400" baseline="0" smtClean="0"/>
                  <a:t> supply [PJ</a:t>
                </a:r>
                <a:r>
                  <a:rPr lang="de-DE" sz="1400" baseline="0"/>
                  <a:t>]</a:t>
                </a:r>
                <a:endParaRPr lang="de-DE" sz="1400"/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116117888"/>
        <c:crosses val="autoZero"/>
        <c:crossBetween val="midCat"/>
        <c:majorUnit val="100"/>
      </c:valAx>
    </c:plotArea>
    <c:legend>
      <c:legendPos val="b"/>
      <c:layout>
        <c:manualLayout>
          <c:xMode val="edge"/>
          <c:yMode val="edge"/>
          <c:x val="0"/>
          <c:y val="0.86830216616143174"/>
          <c:w val="0.69679330708661413"/>
          <c:h val="0.12274628215912518"/>
        </c:manualLayout>
      </c:layout>
      <c:overlay val="0"/>
      <c:txPr>
        <a:bodyPr/>
        <a:lstStyle/>
        <a:p>
          <a:pPr>
            <a:defRPr sz="1100"/>
          </a:pPr>
          <a:endParaRPr lang="de-DE"/>
        </a:p>
      </c:txPr>
    </c:legend>
    <c:plotVisOnly val="1"/>
    <c:dispBlanksAs val="zero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E953002-2017-D447-850A-20AA0AC6CAC6}" type="datetimeFigureOut">
              <a:rPr lang="de-DE"/>
              <a:pPr>
                <a:defRPr/>
              </a:pPr>
              <a:t>25.08.2015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41F4421-5F17-4649-A8D6-AD8E44F582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889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 smtClean="0"/>
              <a:t>Textmasterformate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00899BE-3974-F049-97E5-280ACE4CEC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140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0899BE-3974-F049-97E5-280ACE4CECF8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876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83"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51123" indent="-288893" defTabSz="932483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55572" indent="-231114" defTabSz="932483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17802" indent="-231114" defTabSz="932483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80030" indent="-231114" defTabSz="932483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42260" indent="-231114" defTabSz="93248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3004489" indent="-231114" defTabSz="93248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66718" indent="-231114" defTabSz="93248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928947" indent="-231114" defTabSz="93248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fld id="{5F1DF44B-F4EE-4432-AAE4-B5E3637381FE}" type="slidenum">
              <a:rPr lang="en-GB" sz="1200">
                <a:solidFill>
                  <a:schemeClr val="tx1"/>
                </a:solidFill>
              </a:rPr>
              <a:pPr/>
              <a:t>4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0899BE-3974-F049-97E5-280ACE4CECF8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876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6362"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46193" indent="-286996" defTabSz="926362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47987" indent="-229597" defTabSz="926362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07182" indent="-229597" defTabSz="926362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66377" indent="-229597" defTabSz="926362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25573" indent="-229597" defTabSz="92636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2984768" indent="-229597" defTabSz="92636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43963" indent="-229597" defTabSz="92636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903158" indent="-229597" defTabSz="92636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fld id="{5F1DF44B-F4EE-4432-AAE4-B5E3637381FE}" type="slidenum">
              <a:rPr lang="en-GB" sz="1200">
                <a:solidFill>
                  <a:schemeClr val="tx1"/>
                </a:solidFill>
              </a:rPr>
              <a:pPr/>
              <a:t>7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564" indent="-169564">
              <a:lnSpc>
                <a:spcPct val="115000"/>
              </a:lnSpc>
              <a:buFontTx/>
              <a:buChar char="-"/>
              <a:defRPr/>
            </a:pPr>
            <a:endParaRPr lang="de-DE" sz="1000" dirty="0"/>
          </a:p>
          <a:p>
            <a:pPr>
              <a:lnSpc>
                <a:spcPct val="115000"/>
              </a:lnSpc>
              <a:defRPr/>
            </a:pPr>
            <a:endParaRPr lang="de-DE" sz="1000" dirty="0"/>
          </a:p>
        </p:txBody>
      </p:sp>
      <p:sp>
        <p:nvSpPr>
          <p:cNvPr id="2867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42860" indent="-285715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42862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00006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57151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14296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2971441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28585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885730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7C2D8F1-219C-4C43-B09C-8A806891C6C5}" type="slidenum">
              <a:rPr lang="de-DE" sz="1300">
                <a:solidFill>
                  <a:schemeClr val="tx1"/>
                </a:solidFill>
                <a:latin typeface="Times New Roman" pitchFamily="18" charset="0"/>
              </a:rPr>
              <a:pPr eaLnBrk="1" hangingPunct="1">
                <a:defRPr/>
              </a:pPr>
              <a:t>14</a:t>
            </a:fld>
            <a:endParaRPr lang="de-DE" sz="13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564" indent="-169564">
              <a:lnSpc>
                <a:spcPct val="115000"/>
              </a:lnSpc>
              <a:buFontTx/>
              <a:buChar char="-"/>
              <a:defRPr/>
            </a:pPr>
            <a:endParaRPr lang="de-DE" sz="1000" dirty="0"/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42860" indent="-285715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42862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00006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57151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14296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2971441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28585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885730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AF46CA5-E59D-4740-BCE2-52AEB506212F}" type="slidenum">
              <a:rPr lang="de-DE" sz="1300">
                <a:solidFill>
                  <a:schemeClr val="tx1"/>
                </a:solidFill>
                <a:latin typeface="Times New Roman" pitchFamily="18" charset="0"/>
              </a:rPr>
              <a:pPr eaLnBrk="1" hangingPunct="1">
                <a:defRPr/>
              </a:pPr>
              <a:t>15</a:t>
            </a:fld>
            <a:endParaRPr lang="de-DE" sz="13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564" indent="-169564">
              <a:lnSpc>
                <a:spcPct val="115000"/>
              </a:lnSpc>
              <a:buFontTx/>
              <a:buChar char="-"/>
              <a:defRPr/>
            </a:pPr>
            <a:endParaRPr lang="de-DE" sz="1000" dirty="0"/>
          </a:p>
        </p:txBody>
      </p:sp>
      <p:sp>
        <p:nvSpPr>
          <p:cNvPr id="49156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42860" indent="-285715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42862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00006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57151" indent="-228573" defTabSz="920638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14296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2971441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28585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885730" indent="-228573" defTabSz="9206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03889A6-CA41-49E4-B072-B13807B71AB1}" type="slidenum">
              <a:rPr lang="de-DE" sz="1300">
                <a:solidFill>
                  <a:schemeClr val="tx1"/>
                </a:solidFill>
                <a:latin typeface="Times New Roman" pitchFamily="18" charset="0"/>
              </a:rPr>
              <a:pPr eaLnBrk="1" hangingPunct="1">
                <a:defRPr/>
              </a:pPr>
              <a:t>16</a:t>
            </a:fld>
            <a:endParaRPr lang="de-DE" sz="13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allgem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6881" name="Rectangle 1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1808163"/>
            <a:ext cx="8785225" cy="1620837"/>
          </a:xfrm>
          <a:prstGeom prst="rect">
            <a:avLst/>
          </a:prstGeom>
        </p:spPr>
        <p:txBody>
          <a:bodyPr tIns="0" bIns="90000" anchor="ctr" anchorCtr="0"/>
          <a:lstStyle>
            <a:lvl1pPr>
              <a:lnSpc>
                <a:spcPct val="120000"/>
              </a:lnSpc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7" y="364684"/>
            <a:ext cx="8423275" cy="1164078"/>
          </a:xfrm>
          <a:prstGeom prst="rect">
            <a:avLst/>
          </a:prstGeom>
        </p:spPr>
      </p:pic>
      <p:pic>
        <p:nvPicPr>
          <p:cNvPr id="5" name="Picture 5"/>
          <p:cNvPicPr>
            <a:picLocks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3" y="3851395"/>
            <a:ext cx="2286080" cy="179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86000" y="3851292"/>
            <a:ext cx="2286000" cy="180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0" y="3851292"/>
            <a:ext cx="2303462" cy="179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00" y="3851397"/>
            <a:ext cx="2286000" cy="179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32475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9163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eßtex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platzhalter 1"/>
          <p:cNvSpPr>
            <a:spLocks noGrp="1"/>
          </p:cNvSpPr>
          <p:nvPr>
            <p:ph type="title"/>
          </p:nvPr>
        </p:nvSpPr>
        <p:spPr bwMode="auto">
          <a:xfrm>
            <a:off x="1" y="217925"/>
            <a:ext cx="7451724" cy="11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 smtClean="0"/>
              <a:t>Majer, S. 25.08.2015, Valencia</a:t>
            </a: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0" y="1742400"/>
            <a:ext cx="8783638" cy="3920400"/>
          </a:xfrm>
        </p:spPr>
        <p:txBody>
          <a:bodyPr rIns="18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2pPr>
            <a:lvl3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3pPr>
            <a:lvl4pPr marL="540000" indent="-270000">
              <a:lnSpc>
                <a:spcPts val="2400"/>
              </a:lnSpc>
              <a:spcBef>
                <a:spcPts val="1200"/>
              </a:spcBef>
              <a:buSzPct val="120000"/>
              <a:buFont typeface="Arial" pitchFamily="34" charset="0"/>
              <a:buChar char="•"/>
              <a:defRPr sz="1600"/>
            </a:lvl4pPr>
            <a:lvl5pPr marL="810000" indent="-270000">
              <a:lnSpc>
                <a:spcPts val="2400"/>
              </a:lnSpc>
              <a:spcBef>
                <a:spcPts val="1200"/>
              </a:spcBef>
              <a:buSzPct val="100000"/>
              <a:buFont typeface="Franklin Gothic Book" pitchFamily="34" charset="0"/>
              <a:buChar char="◦"/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335634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ach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" y="217925"/>
            <a:ext cx="7451724" cy="11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21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0" y="1742400"/>
            <a:ext cx="8783638" cy="3920400"/>
          </a:xfrm>
        </p:spPr>
        <p:txBody>
          <a:bodyPr rIns="18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2pPr>
            <a:lvl3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3pPr>
            <a:lvl4pPr marL="270000" indent="-270000">
              <a:lnSpc>
                <a:spcPts val="2400"/>
              </a:lnSpc>
              <a:spcBef>
                <a:spcPts val="1200"/>
              </a:spcBef>
              <a:buSzPct val="120000"/>
              <a:buFont typeface="Arial" pitchFamily="34" charset="0"/>
              <a:buChar char="•"/>
              <a:defRPr sz="1600"/>
            </a:lvl4pPr>
            <a:lvl5pPr marL="540000" indent="-270000">
              <a:lnSpc>
                <a:spcPts val="2400"/>
              </a:lnSpc>
              <a:spcBef>
                <a:spcPts val="1200"/>
              </a:spcBef>
              <a:buSzPct val="100000"/>
              <a:buFont typeface="Franklin Gothic Book" pitchFamily="34" charset="0"/>
              <a:buChar char="◦"/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7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de-DE" dirty="0" smtClean="0"/>
              <a:t>Majer, S. 25.08.2015, Valencia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3"/>
          <p:cNvSpPr>
            <a:spLocks noGrp="1"/>
          </p:cNvSpPr>
          <p:nvPr>
            <p:ph type="pic" sz="quarter" idx="31"/>
          </p:nvPr>
        </p:nvSpPr>
        <p:spPr>
          <a:xfrm>
            <a:off x="358774" y="1808163"/>
            <a:ext cx="8424863" cy="3852862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877719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17488"/>
            <a:ext cx="7451725" cy="1170000"/>
          </a:xfrm>
        </p:spPr>
        <p:txBody>
          <a:bodyPr/>
          <a:lstStyle>
            <a:lvl1pPr>
              <a:defRPr lang="de-DE" dirty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 flipH="1">
            <a:off x="4578350" y="1808163"/>
            <a:ext cx="1588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0" y="1742400"/>
            <a:ext cx="4572000" cy="3920400"/>
          </a:xfrm>
        </p:spPr>
        <p:txBody>
          <a:bodyPr rIns="36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2pPr>
            <a:lvl3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3pPr>
            <a:lvl4pPr marL="270000" indent="-270000">
              <a:lnSpc>
                <a:spcPts val="2400"/>
              </a:lnSpc>
              <a:spcBef>
                <a:spcPts val="1200"/>
              </a:spcBef>
              <a:buSzPct val="120000"/>
              <a:buFont typeface="Arial" pitchFamily="34" charset="0"/>
              <a:buChar char="•"/>
              <a:defRPr sz="1600"/>
            </a:lvl4pPr>
            <a:lvl5pPr marL="540000" indent="-270000">
              <a:lnSpc>
                <a:spcPts val="2400"/>
              </a:lnSpc>
              <a:spcBef>
                <a:spcPts val="1200"/>
              </a:spcBef>
              <a:buSzPct val="100000"/>
              <a:buFont typeface="Franklin Gothic Book" pitchFamily="34" charset="0"/>
              <a:buChar char="◦"/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4572000" y="1742400"/>
            <a:ext cx="4572000" cy="3920400"/>
          </a:xfrm>
        </p:spPr>
        <p:txBody>
          <a:bodyPr lIns="360000" rIns="36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2pPr>
            <a:lvl3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3pPr>
            <a:lvl4pPr marL="270000" indent="-270000">
              <a:lnSpc>
                <a:spcPts val="2400"/>
              </a:lnSpc>
              <a:spcBef>
                <a:spcPts val="1200"/>
              </a:spcBef>
              <a:buSzPct val="120000"/>
              <a:buFont typeface="Arial" pitchFamily="34" charset="0"/>
              <a:buChar char="•"/>
              <a:defRPr sz="1600"/>
            </a:lvl4pPr>
            <a:lvl5pPr marL="540000" indent="-270000">
              <a:lnSpc>
                <a:spcPts val="2400"/>
              </a:lnSpc>
              <a:spcBef>
                <a:spcPts val="1200"/>
              </a:spcBef>
              <a:buSzPct val="100000"/>
              <a:buFont typeface="Franklin Gothic Book" pitchFamily="34" charset="0"/>
              <a:buChar char="◦"/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765041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_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17488"/>
            <a:ext cx="7451725" cy="117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6"/>
          </p:nvPr>
        </p:nvSpPr>
        <p:spPr>
          <a:xfrm>
            <a:off x="4931638" y="1800144"/>
            <a:ext cx="3852000" cy="1620836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8"/>
          </p:nvPr>
        </p:nvSpPr>
        <p:spPr>
          <a:xfrm>
            <a:off x="360363" y="1800144"/>
            <a:ext cx="3852000" cy="1620836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16" name="Gerade Verbindung 15"/>
          <p:cNvCxnSpPr/>
          <p:nvPr userDrawn="1"/>
        </p:nvCxnSpPr>
        <p:spPr>
          <a:xfrm flipH="1">
            <a:off x="4559300" y="1808163"/>
            <a:ext cx="1588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0" y="3420980"/>
            <a:ext cx="4572000" cy="2241820"/>
          </a:xfrm>
        </p:spPr>
        <p:txBody>
          <a:bodyPr tIns="237600" rIns="36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2pPr>
            <a:lvl3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3pPr>
            <a:lvl4pPr marL="270000" indent="-270000">
              <a:lnSpc>
                <a:spcPts val="2400"/>
              </a:lnSpc>
              <a:spcBef>
                <a:spcPts val="1200"/>
              </a:spcBef>
              <a:buSzPct val="120000"/>
              <a:buFont typeface="Arial" pitchFamily="34" charset="0"/>
              <a:buChar char="•"/>
              <a:defRPr sz="1600"/>
            </a:lvl4pPr>
            <a:lvl5pPr marL="540000" indent="-270000">
              <a:lnSpc>
                <a:spcPts val="2400"/>
              </a:lnSpc>
              <a:spcBef>
                <a:spcPts val="1200"/>
              </a:spcBef>
              <a:buSzPct val="100000"/>
              <a:buFont typeface="Franklin Gothic Book" pitchFamily="34" charset="0"/>
              <a:buChar char="◦"/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21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4572000" y="3420980"/>
            <a:ext cx="4572000" cy="2241820"/>
          </a:xfrm>
        </p:spPr>
        <p:txBody>
          <a:bodyPr lIns="360000" tIns="237600" rIns="36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2pPr>
            <a:lvl3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lang="de-DE" dirty="0" smtClean="0"/>
            </a:lvl3pPr>
            <a:lvl4pPr marL="270000" indent="-270000">
              <a:lnSpc>
                <a:spcPts val="2400"/>
              </a:lnSpc>
              <a:spcBef>
                <a:spcPts val="1200"/>
              </a:spcBef>
              <a:buSzPct val="120000"/>
              <a:buFont typeface="Arial" pitchFamily="34" charset="0"/>
              <a:buChar char="•"/>
              <a:defRPr sz="1600"/>
            </a:lvl4pPr>
            <a:lvl5pPr marL="540000" indent="-270000">
              <a:lnSpc>
                <a:spcPts val="2400"/>
              </a:lnSpc>
              <a:spcBef>
                <a:spcPts val="1200"/>
              </a:spcBef>
              <a:buSzPct val="100000"/>
              <a:buFont typeface="Franklin Gothic Book" pitchFamily="34" charset="0"/>
              <a:buChar char="◦"/>
              <a:defRPr sz="16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137335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spalti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217924"/>
            <a:ext cx="7451725" cy="117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42400"/>
            <a:ext cx="3130550" cy="3920400"/>
          </a:xfrm>
        </p:spPr>
        <p:txBody>
          <a:bodyPr rIns="18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400"/>
            </a:lvl3pPr>
            <a:lvl4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130550" y="1742400"/>
            <a:ext cx="2881313" cy="3920400"/>
          </a:xfrm>
        </p:spPr>
        <p:txBody>
          <a:bodyPr lIns="180000" rIns="18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400"/>
            </a:lvl3pPr>
            <a:lvl4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863" y="1742400"/>
            <a:ext cx="3132137" cy="3920400"/>
          </a:xfrm>
        </p:spPr>
        <p:txBody>
          <a:bodyPr lIns="180000" rIns="36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400"/>
            </a:lvl3pPr>
            <a:lvl4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15" name="Gerade Verbindung 14"/>
          <p:cNvCxnSpPr/>
          <p:nvPr userDrawn="1"/>
        </p:nvCxnSpPr>
        <p:spPr>
          <a:xfrm flipH="1">
            <a:off x="3130550" y="1808163"/>
            <a:ext cx="1588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6010275" y="1808163"/>
            <a:ext cx="0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455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spaltig_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217924"/>
            <a:ext cx="7451725" cy="117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3130550" cy="2232025"/>
          </a:xfrm>
        </p:spPr>
        <p:txBody>
          <a:bodyPr tIns="237600" rIns="18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130550" y="3429000"/>
            <a:ext cx="2881313" cy="2232025"/>
          </a:xfrm>
        </p:spPr>
        <p:txBody>
          <a:bodyPr lIns="180000" tIns="237600" rIns="18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863" y="3429000"/>
            <a:ext cx="3132137" cy="2232025"/>
          </a:xfrm>
        </p:spPr>
        <p:txBody>
          <a:bodyPr lIns="180000" tIns="237600" rIns="360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5"/>
          </p:nvPr>
        </p:nvSpPr>
        <p:spPr>
          <a:xfrm>
            <a:off x="360363" y="1816184"/>
            <a:ext cx="2592000" cy="1620836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6"/>
          </p:nvPr>
        </p:nvSpPr>
        <p:spPr>
          <a:xfrm>
            <a:off x="3276000" y="1816184"/>
            <a:ext cx="2592000" cy="1620836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4" name="Bildplatzhalter 3"/>
          <p:cNvSpPr>
            <a:spLocks noGrp="1"/>
          </p:cNvSpPr>
          <p:nvPr>
            <p:ph type="pic" sz="quarter" idx="17"/>
          </p:nvPr>
        </p:nvSpPr>
        <p:spPr>
          <a:xfrm>
            <a:off x="6192000" y="1816184"/>
            <a:ext cx="2592000" cy="1620836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20" name="Gerade Verbindung 19"/>
          <p:cNvCxnSpPr/>
          <p:nvPr userDrawn="1"/>
        </p:nvCxnSpPr>
        <p:spPr>
          <a:xfrm flipH="1">
            <a:off x="3130550" y="1808163"/>
            <a:ext cx="1588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>
          <a:xfrm>
            <a:off x="6010275" y="1808163"/>
            <a:ext cx="0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097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hsspaltig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/>
          <p:cNvCxnSpPr/>
          <p:nvPr userDrawn="1"/>
        </p:nvCxnSpPr>
        <p:spPr>
          <a:xfrm flipH="1">
            <a:off x="3130550" y="1808163"/>
            <a:ext cx="1588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6010275" y="1808163"/>
            <a:ext cx="0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 userDrawn="1"/>
        </p:nvCxnSpPr>
        <p:spPr>
          <a:xfrm>
            <a:off x="358775" y="3735388"/>
            <a:ext cx="2592388" cy="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 userDrawn="1"/>
        </p:nvCxnSpPr>
        <p:spPr>
          <a:xfrm>
            <a:off x="3276600" y="3735388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6189663" y="3735388"/>
            <a:ext cx="2592387" cy="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217924"/>
            <a:ext cx="7451725" cy="117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42400"/>
            <a:ext cx="3130550" cy="1686600"/>
          </a:xfrm>
        </p:spPr>
        <p:txBody>
          <a:bodyPr rIns="180000" bIns="126000" spcCol="0">
            <a:noAutofit/>
          </a:bodyPr>
          <a:lstStyle>
            <a:lvl1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800"/>
            </a:lvl1pPr>
            <a:lvl2pPr marL="0" indent="0">
              <a:lnSpc>
                <a:spcPts val="2400"/>
              </a:lnSpc>
              <a:spcBef>
                <a:spcPts val="1200"/>
              </a:spcBef>
              <a:buFontTx/>
              <a:buNone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Text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130550" y="1742400"/>
            <a:ext cx="2881313" cy="1686600"/>
          </a:xfrm>
        </p:spPr>
        <p:txBody>
          <a:bodyPr lIns="180000" rIns="180000" bIns="126000" spcCol="0">
            <a:noAutofit/>
          </a:bodyPr>
          <a:lstStyle>
            <a:lvl1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800"/>
            </a:lvl1pPr>
            <a:lvl2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Text</a:t>
            </a:r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11863" y="1742400"/>
            <a:ext cx="3132137" cy="1686600"/>
          </a:xfrm>
        </p:spPr>
        <p:txBody>
          <a:bodyPr lIns="180000" rIns="360000" bIns="126000" spcCol="0">
            <a:noAutofit/>
          </a:bodyPr>
          <a:lstStyle>
            <a:lvl1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800"/>
            </a:lvl1pPr>
            <a:lvl2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Text</a:t>
            </a:r>
          </a:p>
        </p:txBody>
      </p:sp>
      <p:sp>
        <p:nvSpPr>
          <p:cNvPr id="2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23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588" y="3964481"/>
            <a:ext cx="3130550" cy="1686600"/>
          </a:xfrm>
        </p:spPr>
        <p:txBody>
          <a:bodyPr rIns="180000" bIns="126000" spcCol="0">
            <a:noAutofit/>
          </a:bodyPr>
          <a:lstStyle>
            <a:lvl1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800"/>
            </a:lvl1pPr>
            <a:lvl2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Text</a:t>
            </a:r>
          </a:p>
        </p:txBody>
      </p:sp>
      <p:sp>
        <p:nvSpPr>
          <p:cNvPr id="24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132138" y="3964481"/>
            <a:ext cx="2881313" cy="1686600"/>
          </a:xfrm>
        </p:spPr>
        <p:txBody>
          <a:bodyPr lIns="180000" rIns="180000" bIns="126000" spcCol="0">
            <a:noAutofit/>
          </a:bodyPr>
          <a:lstStyle>
            <a:lvl1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800"/>
            </a:lvl1pPr>
            <a:lvl2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Text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013451" y="3964481"/>
            <a:ext cx="3132137" cy="1686600"/>
          </a:xfrm>
        </p:spPr>
        <p:txBody>
          <a:bodyPr lIns="180000" rIns="360000" bIns="126000" spcCol="0">
            <a:noAutofit/>
          </a:bodyPr>
          <a:lstStyle>
            <a:lvl1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800"/>
            </a:lvl1pPr>
            <a:lvl2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 sz="1600"/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1200"/>
            </a:lvl3pPr>
            <a:lvl4pPr marL="0" indent="-270000">
              <a:lnSpc>
                <a:spcPct val="120000"/>
              </a:lnSpc>
              <a:spcBef>
                <a:spcPts val="0"/>
              </a:spcBef>
              <a:defRPr sz="1200"/>
            </a:lvl4pPr>
            <a:lvl5pPr marL="0" indent="-270000"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Text</a:t>
            </a:r>
          </a:p>
        </p:txBody>
      </p:sp>
    </p:spTree>
    <p:extLst>
      <p:ext uri="{BB962C8B-B14F-4D97-AF65-F5344CB8AC3E}">
        <p14:creationId xmlns:p14="http://schemas.microsoft.com/office/powerpoint/2010/main" val="783386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hsspaltig_Bilder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erade Verbindung 11"/>
          <p:cNvCxnSpPr/>
          <p:nvPr userDrawn="1"/>
        </p:nvCxnSpPr>
        <p:spPr>
          <a:xfrm>
            <a:off x="358775" y="3741277"/>
            <a:ext cx="2592388" cy="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3276600" y="3741277"/>
            <a:ext cx="2590800" cy="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 userDrawn="1"/>
        </p:nvCxnSpPr>
        <p:spPr>
          <a:xfrm>
            <a:off x="6189663" y="3741277"/>
            <a:ext cx="2592387" cy="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217924"/>
            <a:ext cx="7451725" cy="117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5" name="Bildplatzhalter 3"/>
          <p:cNvSpPr>
            <a:spLocks noGrp="1"/>
          </p:cNvSpPr>
          <p:nvPr>
            <p:ph type="pic" sz="quarter" idx="23"/>
          </p:nvPr>
        </p:nvSpPr>
        <p:spPr>
          <a:xfrm>
            <a:off x="358775" y="3932485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9"/>
          </p:nvPr>
        </p:nvSpPr>
        <p:spPr>
          <a:xfrm>
            <a:off x="3276000" y="3932485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30"/>
          </p:nvPr>
        </p:nvSpPr>
        <p:spPr>
          <a:xfrm>
            <a:off x="6190050" y="3932485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38" name="Bildplatzhalter 3"/>
          <p:cNvSpPr>
            <a:spLocks noGrp="1"/>
          </p:cNvSpPr>
          <p:nvPr>
            <p:ph type="pic" sz="quarter" idx="31"/>
          </p:nvPr>
        </p:nvSpPr>
        <p:spPr>
          <a:xfrm>
            <a:off x="358775" y="1808163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39" name="Bildplatzhalter 3"/>
          <p:cNvSpPr>
            <a:spLocks noGrp="1"/>
          </p:cNvSpPr>
          <p:nvPr>
            <p:ph type="pic" sz="quarter" idx="32"/>
          </p:nvPr>
        </p:nvSpPr>
        <p:spPr>
          <a:xfrm>
            <a:off x="3276000" y="1808163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40" name="Bildplatzhalter 3"/>
          <p:cNvSpPr>
            <a:spLocks noGrp="1"/>
          </p:cNvSpPr>
          <p:nvPr>
            <p:ph type="pic" sz="quarter" idx="33"/>
          </p:nvPr>
        </p:nvSpPr>
        <p:spPr>
          <a:xfrm>
            <a:off x="6190050" y="1808163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19" name="Gerade Verbindung 18"/>
          <p:cNvCxnSpPr/>
          <p:nvPr userDrawn="1"/>
        </p:nvCxnSpPr>
        <p:spPr>
          <a:xfrm flipH="1">
            <a:off x="3130550" y="1808163"/>
            <a:ext cx="1588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>
          <a:xfrm>
            <a:off x="6010275" y="1808163"/>
            <a:ext cx="0" cy="396000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9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hsspaltig_Bilder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217924"/>
            <a:ext cx="7451725" cy="117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8" name="Bildplatzhalter 3"/>
          <p:cNvSpPr>
            <a:spLocks noGrp="1"/>
          </p:cNvSpPr>
          <p:nvPr>
            <p:ph type="pic" sz="quarter" idx="31"/>
          </p:nvPr>
        </p:nvSpPr>
        <p:spPr>
          <a:xfrm>
            <a:off x="358775" y="1808163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39" name="Bildplatzhalter 3"/>
          <p:cNvSpPr>
            <a:spLocks noGrp="1"/>
          </p:cNvSpPr>
          <p:nvPr>
            <p:ph type="pic" sz="quarter" idx="32"/>
          </p:nvPr>
        </p:nvSpPr>
        <p:spPr>
          <a:xfrm>
            <a:off x="3276000" y="1808163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40" name="Bildplatzhalter 3"/>
          <p:cNvSpPr>
            <a:spLocks noGrp="1"/>
          </p:cNvSpPr>
          <p:nvPr>
            <p:ph type="pic" sz="quarter" idx="33"/>
          </p:nvPr>
        </p:nvSpPr>
        <p:spPr>
          <a:xfrm>
            <a:off x="6190050" y="1808163"/>
            <a:ext cx="2592000" cy="1728540"/>
          </a:xfr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none"/>
        </p:style>
        <p:txBody>
          <a:bodyPr tIns="360000" rIns="360000" bIns="360000"/>
          <a:lstStyle>
            <a:lvl1pPr marL="0" indent="0">
              <a:buNone/>
              <a:defRPr sz="1000">
                <a:ln>
                  <a:noFill/>
                </a:ln>
              </a:defRPr>
            </a:lvl1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3132138" y="1808163"/>
            <a:ext cx="0" cy="172854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>
          <a:xfrm>
            <a:off x="6010275" y="1808163"/>
            <a:ext cx="0" cy="1728540"/>
          </a:xfrm>
          <a:prstGeom prst="line">
            <a:avLst/>
          </a:prstGeom>
          <a:ln>
            <a:solidFill>
              <a:schemeClr val="tx1"/>
            </a:solidFill>
            <a:prstDash val="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728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Tabellenplatzhalter 4"/>
          <p:cNvSpPr>
            <a:spLocks noGrp="1"/>
          </p:cNvSpPr>
          <p:nvPr>
            <p:ph type="tbl" sz="quarter" idx="11"/>
          </p:nvPr>
        </p:nvSpPr>
        <p:spPr>
          <a:xfrm>
            <a:off x="360362" y="1808162"/>
            <a:ext cx="8423275" cy="3852863"/>
          </a:xfrm>
        </p:spPr>
        <p:txBody>
          <a:bodyPr lIns="0">
            <a:norm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de-DE" noProof="0" smtClean="0"/>
              <a:t>Tabelle durch Klicken auf Symbol hinzufügen</a:t>
            </a:r>
            <a:endParaRPr lang="de-DE" noProof="0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191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3"/>
          </p:nvPr>
        </p:nvSpPr>
        <p:spPr>
          <a:xfrm>
            <a:off x="4572000" y="1808163"/>
            <a:ext cx="4211638" cy="3852861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600">
                <a:latin typeface="+mn-lt"/>
              </a:defRPr>
            </a:lvl1pPr>
          </a:lstStyle>
          <a:p>
            <a:pPr lvl="0"/>
            <a:r>
              <a:rPr lang="de-DE" noProof="0" smtClean="0"/>
              <a:t>Diagramm durch Klicken auf Symbol hinzufügen</a:t>
            </a:r>
            <a:endParaRPr lang="de-DE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808163"/>
            <a:ext cx="4572000" cy="3852862"/>
          </a:xfrm>
        </p:spPr>
        <p:txBody>
          <a:bodyPr/>
          <a:lstStyle>
            <a:lvl1pPr marL="0" indent="0">
              <a:lnSpc>
                <a:spcPts val="2400"/>
              </a:lnSpc>
              <a:buFontTx/>
              <a:buNone/>
              <a:defRPr sz="2100"/>
            </a:lvl1pPr>
            <a:lvl2pPr marL="0" indent="0">
              <a:lnSpc>
                <a:spcPts val="2400"/>
              </a:lnSpc>
              <a:buFontTx/>
              <a:buNone/>
              <a:defRPr sz="1800"/>
            </a:lvl2pPr>
            <a:lvl3pPr marL="0" indent="0">
              <a:lnSpc>
                <a:spcPts val="2400"/>
              </a:lnSpc>
              <a:buFontTx/>
              <a:buNone/>
              <a:defRPr sz="1600"/>
            </a:lvl3pPr>
            <a:lvl4pPr marL="0" indent="0">
              <a:lnSpc>
                <a:spcPct val="120000"/>
              </a:lnSpc>
              <a:buFontTx/>
              <a:buNone/>
              <a:defRPr sz="1600"/>
            </a:lvl4pPr>
            <a:lvl5pPr marL="0" indent="0">
              <a:lnSpc>
                <a:spcPct val="120000"/>
              </a:lnSpc>
              <a:buFontTx/>
              <a:buNone/>
              <a:defRPr sz="14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Ebene zwei</a:t>
            </a:r>
          </a:p>
          <a:p>
            <a:pPr lvl="2"/>
            <a:r>
              <a:rPr lang="de-DE" dirty="0" smtClean="0"/>
              <a:t>Ebene drei Fließtext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9078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Rectangle 17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-1" y="1808163"/>
            <a:ext cx="7451725" cy="1620837"/>
          </a:xfrm>
          <a:prstGeom prst="rect">
            <a:avLst/>
          </a:prstGeom>
        </p:spPr>
        <p:txBody>
          <a:bodyPr tIns="360000" rIns="180000"/>
          <a:lstStyle>
            <a:lvl1pPr>
              <a:lnSpc>
                <a:spcPct val="100000"/>
              </a:lnSpc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 smtClean="0"/>
              <a:t>Kontakt</a:t>
            </a:r>
          </a:p>
        </p:txBody>
      </p:sp>
      <p:sp>
        <p:nvSpPr>
          <p:cNvPr id="24" name="Rectangle 17"/>
          <p:cNvSpPr txBox="1">
            <a:spLocks noChangeArrowheads="1"/>
          </p:cNvSpPr>
          <p:nvPr userDrawn="1"/>
        </p:nvSpPr>
        <p:spPr bwMode="auto">
          <a:xfrm>
            <a:off x="4563533" y="3429000"/>
            <a:ext cx="45720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360000" tIns="0" rIns="360000" bIns="0"/>
          <a:lstStyle>
            <a:lvl1pPr algn="l" rtl="0" eaLnBrk="0" fontAlgn="t" hangingPunct="0">
              <a:lnSpc>
                <a:spcPts val="3920"/>
              </a:lnSpc>
              <a:spcBef>
                <a:spcPct val="0"/>
              </a:spcBef>
              <a:spcAft>
                <a:spcPct val="0"/>
              </a:spcAft>
              <a:defRPr sz="2800" kern="1200" baseline="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t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2pPr>
            <a:lvl3pPr algn="l" rtl="0" eaLnBrk="0" fontAlgn="t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3pPr>
            <a:lvl4pPr algn="l" rtl="0" eaLnBrk="0" fontAlgn="t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4pPr>
            <a:lvl5pPr algn="l" rtl="0" eaLnBrk="0" fontAlgn="t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5pPr>
            <a:lvl6pPr marL="457200" algn="l" rtl="0" fontAlgn="t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6pPr>
            <a:lvl7pPr marL="914400" algn="l" rtl="0" fontAlgn="t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7pPr>
            <a:lvl8pPr marL="1371600" algn="l" rtl="0" fontAlgn="t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8pPr>
            <a:lvl9pPr marL="1828800" algn="l" rtl="0" fontAlgn="t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rgbClr val="97BF0D"/>
              </a:buClr>
              <a:buSzPct val="120000"/>
              <a:buFont typeface="Arial" pitchFamily="34" charset="0"/>
              <a:buNone/>
              <a:tabLst/>
              <a:defRPr/>
            </a:pPr>
            <a:r>
              <a:rPr kumimoji="0" lang="de-DE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DBFZ Deutsches Biomasseforschungszentrum</a:t>
            </a:r>
            <a:br>
              <a:rPr kumimoji="0" lang="de-DE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</a:br>
            <a:r>
              <a:rPr kumimoji="0" lang="de-DE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gemeinnützige GmbH</a:t>
            </a:r>
          </a:p>
          <a:p>
            <a:pPr marL="0" marR="0" lvl="1" indent="-457200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Torgauer Straße 116</a:t>
            </a:r>
          </a:p>
          <a:p>
            <a:pPr marL="0" marR="0" lvl="1" indent="-457200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D-04347 Leipzig</a:t>
            </a:r>
            <a:b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</a:b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Phone</a:t>
            </a:r>
            <a:r>
              <a:rPr kumimoji="0" lang="pt-B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: +49 (0)341  2434 – 112</a:t>
            </a:r>
          </a:p>
          <a:p>
            <a:pPr marL="0" marR="0" lvl="1" indent="-457200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E-Mail: info@dbfz.de</a:t>
            </a:r>
          </a:p>
          <a:p>
            <a:pPr marL="0" marR="0" lvl="1" indent="-457200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www.dbfz.de</a:t>
            </a:r>
          </a:p>
          <a:p>
            <a:pPr marL="0" marR="0" lvl="1" indent="-457200" algn="l" defTabSz="914400" rtl="0" eaLnBrk="1" fontAlgn="base" latinLnBrk="0" hangingPunct="1">
              <a:lnSpc>
                <a:spcPts val="24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7" y="364684"/>
            <a:ext cx="8423275" cy="1164079"/>
          </a:xfrm>
          <a:prstGeom prst="rect">
            <a:avLst/>
          </a:prstGeom>
        </p:spPr>
      </p:pic>
      <p:sp>
        <p:nvSpPr>
          <p:cNvPr id="9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429000"/>
            <a:ext cx="4572000" cy="2763837"/>
          </a:xfrm>
        </p:spPr>
        <p:txBody>
          <a:bodyPr rIns="360000"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2pPr>
            <a:lvl3pPr marL="0" indent="0">
              <a:lnSpc>
                <a:spcPts val="2400"/>
              </a:lnSpc>
              <a:buFontTx/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120000"/>
              </a:lnSpc>
              <a:buFontTx/>
              <a:buNone/>
              <a:defRPr sz="1600"/>
            </a:lvl4pPr>
            <a:lvl5pPr marL="0" indent="0">
              <a:lnSpc>
                <a:spcPct val="120000"/>
              </a:lnSpc>
              <a:buFontTx/>
              <a:buNone/>
              <a:defRPr sz="1400"/>
            </a:lvl5pPr>
          </a:lstStyle>
          <a:p>
            <a:pPr lvl="0"/>
            <a:r>
              <a:rPr lang="de-DE" dirty="0" smtClean="0"/>
              <a:t>Ansprechpartner/Referent</a:t>
            </a:r>
          </a:p>
          <a:p>
            <a:pPr lvl="1"/>
            <a:r>
              <a:rPr lang="de-DE" dirty="0" smtClean="0"/>
              <a:t>Name Familienname</a:t>
            </a:r>
          </a:p>
          <a:p>
            <a:pPr lvl="1"/>
            <a:r>
              <a:rPr lang="de-DE" dirty="0" smtClean="0"/>
              <a:t>E-Mail-Adresse</a:t>
            </a:r>
          </a:p>
          <a:p>
            <a:pPr lvl="1"/>
            <a:r>
              <a:rPr lang="de-DE" dirty="0" smtClean="0"/>
              <a:t>Telefonnummer</a:t>
            </a:r>
          </a:p>
        </p:txBody>
      </p:sp>
    </p:spTree>
    <p:extLst>
      <p:ext uri="{BB962C8B-B14F-4D97-AF65-F5344CB8AC3E}">
        <p14:creationId xmlns:p14="http://schemas.microsoft.com/office/powerpoint/2010/main" val="2808910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9388" indent="-179388">
              <a:buFont typeface="Arial" pitchFamily="34" charset="0"/>
              <a:buChar char="■"/>
              <a:defRPr/>
            </a:lvl1pPr>
          </a:lstStyle>
          <a:p>
            <a:pPr lvl="1"/>
            <a:r>
              <a:rPr lang="de-DE" dirty="0" smtClean="0"/>
              <a:t>Textmasterformat bearbeiten</a:t>
            </a:r>
          </a:p>
          <a:p>
            <a:pPr lvl="2"/>
            <a:r>
              <a:rPr lang="de-DE" dirty="0" smtClean="0"/>
              <a:t>Zweite Ebene</a:t>
            </a:r>
          </a:p>
          <a:p>
            <a:pPr lvl="3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8039177-F8FC-DC4D-849B-22D59739024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André Brosowski – Biomassebereitstellungskosten für Stroh in Deutschland – 08.11.2012</a:t>
            </a:r>
          </a:p>
        </p:txBody>
      </p:sp>
    </p:spTree>
    <p:extLst>
      <p:ext uri="{BB962C8B-B14F-4D97-AF65-F5344CB8AC3E}">
        <p14:creationId xmlns:p14="http://schemas.microsoft.com/office/powerpoint/2010/main" val="3452657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infach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0" y="152636"/>
            <a:ext cx="7451725" cy="2058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0" y="1808162"/>
            <a:ext cx="8782050" cy="3781425"/>
          </a:xfrm>
        </p:spPr>
        <p:txBody>
          <a:bodyPr/>
          <a:lstStyle>
            <a:lvl1pPr marL="0" indent="-270000">
              <a:lnSpc>
                <a:spcPct val="120000"/>
              </a:lnSpc>
              <a:spcBef>
                <a:spcPts val="0"/>
              </a:spcBef>
              <a:buFont typeface="Lucida Grande"/>
              <a:buChar char="●"/>
              <a:defRPr/>
            </a:lvl1pPr>
            <a:lvl2pPr marL="0" indent="-270000">
              <a:lnSpc>
                <a:spcPct val="120000"/>
              </a:lnSpc>
              <a:spcBef>
                <a:spcPts val="0"/>
              </a:spcBef>
              <a:defRPr/>
            </a:lvl2pPr>
            <a:lvl3pPr marL="0" indent="-270000">
              <a:lnSpc>
                <a:spcPct val="120000"/>
              </a:lnSpc>
              <a:spcBef>
                <a:spcPts val="0"/>
              </a:spcBef>
              <a:defRPr/>
            </a:lvl3pPr>
            <a:lvl4pPr marL="0" indent="-270000">
              <a:lnSpc>
                <a:spcPct val="120000"/>
              </a:lnSpc>
              <a:spcBef>
                <a:spcPts val="0"/>
              </a:spcBef>
              <a:defRPr/>
            </a:lvl4pPr>
            <a:lvl5pPr marL="0" indent="-270000">
              <a:lnSpc>
                <a:spcPct val="12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5813" y="5697538"/>
            <a:ext cx="8172450" cy="1160462"/>
          </a:xfrm>
        </p:spPr>
        <p:txBody>
          <a:bodyPr bIns="306000" anchor="b"/>
          <a:lstStyle>
            <a:lvl1pPr marL="0" indent="0" algn="l">
              <a:lnSpc>
                <a:spcPts val="1500"/>
              </a:lnSpc>
              <a:spcBef>
                <a:spcPts val="0"/>
              </a:spcBef>
              <a:buFontTx/>
              <a:buNone/>
              <a:defRPr sz="1000" baseline="0">
                <a:solidFill>
                  <a:schemeClr val="tx1"/>
                </a:solidFill>
              </a:defRPr>
            </a:lvl1pPr>
            <a:lvl2pPr marL="457200" indent="0" algn="l">
              <a:buFontTx/>
              <a:buNone/>
              <a:defRPr sz="1000"/>
            </a:lvl2pPr>
            <a:lvl3pPr marL="914400" indent="0" algn="l">
              <a:buFontTx/>
              <a:buNone/>
              <a:defRPr sz="1000"/>
            </a:lvl3pPr>
            <a:lvl4pPr marL="1371600" indent="0" algn="l">
              <a:buFontTx/>
              <a:buNone/>
              <a:defRPr sz="1000"/>
            </a:lvl4pPr>
            <a:lvl5pPr marL="1828800" indent="0" algn="l">
              <a:buFontTx/>
              <a:buNone/>
              <a:defRPr sz="1000"/>
            </a:lvl5pPr>
          </a:lstStyle>
          <a:p>
            <a:pPr lvl="0"/>
            <a:endParaRPr lang="de-DE" dirty="0" smtClean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697538"/>
            <a:ext cx="971550" cy="1160462"/>
          </a:xfrm>
          <a:prstGeom prst="rect">
            <a:avLst/>
          </a:prstGeom>
        </p:spPr>
        <p:txBody>
          <a:bodyPr vert="horz" lIns="0" tIns="0" rIns="360000" bIns="306000" rtlCol="0" anchor="b" anchorCtr="0"/>
          <a:lstStyle>
            <a:lvl1pPr algn="r">
              <a:lnSpc>
                <a:spcPts val="1500"/>
              </a:lnSpc>
              <a:defRPr sz="1200" b="1" i="0">
                <a:solidFill>
                  <a:srgbClr val="727879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964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0" y="217487"/>
            <a:ext cx="7451725" cy="11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0000" tIns="2808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0" y="1742536"/>
            <a:ext cx="8782136" cy="445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60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Ebene zwei</a:t>
            </a:r>
          </a:p>
          <a:p>
            <a:pPr lvl="2"/>
            <a:r>
              <a:rPr lang="de-DE" dirty="0" smtClean="0"/>
              <a:t>Ebene drei</a:t>
            </a:r>
          </a:p>
          <a:p>
            <a:pPr lvl="3"/>
            <a:r>
              <a:rPr lang="de-DE" dirty="0" smtClean="0"/>
              <a:t>Ebene vier</a:t>
            </a:r>
          </a:p>
          <a:p>
            <a:pPr lvl="4"/>
            <a:r>
              <a:rPr lang="de-DE" dirty="0" smtClean="0"/>
              <a:t>Ebene fünf</a:t>
            </a:r>
          </a:p>
        </p:txBody>
      </p:sp>
      <p:pic>
        <p:nvPicPr>
          <p:cNvPr id="8" name="Bild 1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233"/>
          <a:stretch/>
        </p:blipFill>
        <p:spPr bwMode="auto">
          <a:xfrm>
            <a:off x="7665027" y="342432"/>
            <a:ext cx="1117109" cy="7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1" y="5842000"/>
            <a:ext cx="6011863" cy="1196975"/>
          </a:xfrm>
          <a:prstGeom prst="rect">
            <a:avLst/>
          </a:prstGeom>
        </p:spPr>
        <p:txBody>
          <a:bodyPr lIns="342000" tIns="0" rIns="0" bIns="284400" anchor="b" anchorCtr="0"/>
          <a:lstStyle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50" y="5842000"/>
            <a:ext cx="971550" cy="1196975"/>
          </a:xfrm>
          <a:prstGeom prst="rect">
            <a:avLst/>
          </a:prstGeom>
        </p:spPr>
        <p:txBody>
          <a:bodyPr vert="horz" lIns="0" tIns="0" rIns="360000" bIns="284400" rtlCol="0" anchor="b" anchorCtr="0"/>
          <a:lstStyle>
            <a:lvl1pPr algn="r">
              <a:lnSpc>
                <a:spcPts val="1500"/>
              </a:lnSpc>
              <a:defRPr sz="1100" b="1" i="0">
                <a:solidFill>
                  <a:schemeClr val="accent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88" r:id="rId2"/>
    <p:sldLayoutId id="2147483775" r:id="rId3"/>
    <p:sldLayoutId id="2147483789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5" r:id="rId10"/>
    <p:sldLayoutId id="2147483791" r:id="rId11"/>
    <p:sldLayoutId id="2147483776" r:id="rId12"/>
    <p:sldLayoutId id="2147483777" r:id="rId13"/>
    <p:sldLayoutId id="2147483787" r:id="rId14"/>
    <p:sldLayoutId id="2147483792" r:id="rId15"/>
    <p:sldLayoutId id="2147483794" r:id="rId16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t" hangingPunct="1">
        <a:spcBef>
          <a:spcPct val="0"/>
        </a:spcBef>
        <a:spcAft>
          <a:spcPct val="0"/>
        </a:spcAft>
        <a:defRPr sz="2800" kern="1200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t" hangingPunct="1">
        <a:spcBef>
          <a:spcPct val="0"/>
        </a:spcBef>
        <a:spcAft>
          <a:spcPct val="0"/>
        </a:spcAft>
        <a:defRPr sz="2800">
          <a:solidFill>
            <a:srgbClr val="96BD0D"/>
          </a:solidFill>
          <a:latin typeface="Franklin Gothic Demi" charset="0"/>
          <a:ea typeface="ＭＳ Ｐゴシック" charset="0"/>
          <a:cs typeface="ＭＳ Ｐゴシック" charset="0"/>
        </a:defRPr>
      </a:lvl2pPr>
      <a:lvl3pPr algn="l" rtl="0" eaLnBrk="1" fontAlgn="t" hangingPunct="1">
        <a:spcBef>
          <a:spcPct val="0"/>
        </a:spcBef>
        <a:spcAft>
          <a:spcPct val="0"/>
        </a:spcAft>
        <a:defRPr sz="2800">
          <a:solidFill>
            <a:srgbClr val="96BD0D"/>
          </a:solidFill>
          <a:latin typeface="Franklin Gothic Demi" charset="0"/>
          <a:ea typeface="ＭＳ Ｐゴシック" charset="0"/>
          <a:cs typeface="ＭＳ Ｐゴシック" charset="0"/>
        </a:defRPr>
      </a:lvl3pPr>
      <a:lvl4pPr algn="l" rtl="0" eaLnBrk="1" fontAlgn="t" hangingPunct="1">
        <a:spcBef>
          <a:spcPct val="0"/>
        </a:spcBef>
        <a:spcAft>
          <a:spcPct val="0"/>
        </a:spcAft>
        <a:defRPr sz="2800">
          <a:solidFill>
            <a:srgbClr val="96BD0D"/>
          </a:solidFill>
          <a:latin typeface="Franklin Gothic Demi" charset="0"/>
          <a:ea typeface="ＭＳ Ｐゴシック" charset="0"/>
          <a:cs typeface="ＭＳ Ｐゴシック" charset="0"/>
        </a:defRPr>
      </a:lvl4pPr>
      <a:lvl5pPr algn="l" rtl="0" eaLnBrk="1" fontAlgn="t" hangingPunct="1">
        <a:spcBef>
          <a:spcPct val="0"/>
        </a:spcBef>
        <a:spcAft>
          <a:spcPct val="0"/>
        </a:spcAft>
        <a:defRPr sz="2800">
          <a:solidFill>
            <a:srgbClr val="96BD0D"/>
          </a:solidFill>
          <a:latin typeface="Franklin Gothic Demi" charset="0"/>
          <a:ea typeface="ＭＳ Ｐゴシック" charset="0"/>
          <a:cs typeface="ＭＳ Ｐゴシック" charset="0"/>
        </a:defRPr>
      </a:lvl5pPr>
      <a:lvl6pPr marL="457200" algn="l" rtl="0" eaLnBrk="1" fontAlgn="t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Franklin Gothic Demi" charset="0"/>
          <a:ea typeface="ＭＳ Ｐゴシック" charset="0"/>
        </a:defRPr>
      </a:lvl6pPr>
      <a:lvl7pPr marL="914400" algn="l" rtl="0" eaLnBrk="1" fontAlgn="t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Franklin Gothic Demi" charset="0"/>
          <a:ea typeface="ＭＳ Ｐゴシック" charset="0"/>
        </a:defRPr>
      </a:lvl7pPr>
      <a:lvl8pPr marL="1371600" algn="l" rtl="0" eaLnBrk="1" fontAlgn="t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Franklin Gothic Demi" charset="0"/>
          <a:ea typeface="ＭＳ Ｐゴシック" charset="0"/>
        </a:defRPr>
      </a:lvl8pPr>
      <a:lvl9pPr marL="1828800" algn="l" rtl="0" eaLnBrk="1" fontAlgn="t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Franklin Gothic Demi" charset="0"/>
          <a:ea typeface="ＭＳ Ｐゴシック" charset="0"/>
        </a:defRPr>
      </a:lvl9pPr>
    </p:titleStyle>
    <p:bodyStyle>
      <a:lvl1pPr marL="0" indent="0" algn="l" rtl="0" eaLnBrk="1" fontAlgn="base" hangingPunct="1">
        <a:lnSpc>
          <a:spcPts val="2400"/>
        </a:lnSpc>
        <a:spcBef>
          <a:spcPts val="1200"/>
        </a:spcBef>
        <a:spcAft>
          <a:spcPct val="0"/>
        </a:spcAft>
        <a:buClr>
          <a:schemeClr val="accent1"/>
        </a:buClr>
        <a:buSzPct val="120000"/>
        <a:buFontTx/>
        <a:buNone/>
        <a:defRPr sz="21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marL="0" marR="0" indent="0" algn="l" defTabSz="914400" rtl="0" eaLnBrk="1" fontAlgn="base" latinLnBrk="0" hangingPunct="1">
        <a:lnSpc>
          <a:spcPts val="2400"/>
        </a:lnSpc>
        <a:spcBef>
          <a:spcPts val="1200"/>
        </a:spcBef>
        <a:spcAft>
          <a:spcPct val="0"/>
        </a:spcAft>
        <a:buClr>
          <a:schemeClr val="accent1"/>
        </a:buClr>
        <a:buSzPct val="120000"/>
        <a:buFontTx/>
        <a:buNone/>
        <a:tabLst/>
        <a:defRPr sz="1800" baseline="0">
          <a:solidFill>
            <a:schemeClr val="tx1"/>
          </a:solidFill>
          <a:latin typeface="+mn-lt"/>
          <a:ea typeface="ＭＳ Ｐゴシック" charset="0"/>
        </a:defRPr>
      </a:lvl2pPr>
      <a:lvl3pPr marL="0" marR="0" indent="0" algn="l" defTabSz="914400" rtl="0" eaLnBrk="1" fontAlgn="base" latinLnBrk="0" hangingPunct="1">
        <a:lnSpc>
          <a:spcPts val="2400"/>
        </a:lnSpc>
        <a:spcBef>
          <a:spcPts val="1200"/>
        </a:spcBef>
        <a:spcAft>
          <a:spcPct val="0"/>
        </a:spcAft>
        <a:buClr>
          <a:schemeClr val="accent1"/>
        </a:buClr>
        <a:buSzPct val="120000"/>
        <a:buFontTx/>
        <a:buNone/>
        <a:tabLst/>
        <a:defRPr sz="1600" baseline="0">
          <a:solidFill>
            <a:schemeClr val="tx1"/>
          </a:solidFill>
          <a:latin typeface="+mn-lt"/>
          <a:ea typeface="ＭＳ Ｐゴシック" charset="0"/>
        </a:defRPr>
      </a:lvl3pPr>
      <a:lvl4pPr marL="270000" indent="-270000" algn="l" rtl="0" eaLnBrk="1" fontAlgn="base" hangingPunct="1">
        <a:lnSpc>
          <a:spcPts val="2400"/>
        </a:lnSpc>
        <a:spcBef>
          <a:spcPts val="1200"/>
        </a:spcBef>
        <a:spcAft>
          <a:spcPct val="0"/>
        </a:spcAft>
        <a:buClr>
          <a:schemeClr val="accent1"/>
        </a:buClr>
        <a:buSzPct val="12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540000" indent="-270000" algn="l" rtl="0" eaLnBrk="1" fontAlgn="base" hangingPunct="1">
        <a:lnSpc>
          <a:spcPts val="2400"/>
        </a:lnSpc>
        <a:spcBef>
          <a:spcPts val="1200"/>
        </a:spcBef>
        <a:spcAft>
          <a:spcPct val="0"/>
        </a:spcAft>
        <a:buClr>
          <a:schemeClr val="accent1"/>
        </a:buClr>
        <a:buSzPct val="100000"/>
        <a:buFont typeface="Franklin Gothic Book" pitchFamily="34" charset="0"/>
        <a:buChar char="◦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image" Target="../media/image47.jpeg"/><Relationship Id="rId26" Type="http://schemas.openxmlformats.org/officeDocument/2006/relationships/image" Target="../media/image55.jpeg"/><Relationship Id="rId3" Type="http://schemas.openxmlformats.org/officeDocument/2006/relationships/image" Target="../media/image32.jpeg"/><Relationship Id="rId21" Type="http://schemas.openxmlformats.org/officeDocument/2006/relationships/image" Target="../media/image50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5" Type="http://schemas.openxmlformats.org/officeDocument/2006/relationships/image" Target="../media/image54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5.jpeg"/><Relationship Id="rId20" Type="http://schemas.openxmlformats.org/officeDocument/2006/relationships/image" Target="../media/image4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24" Type="http://schemas.openxmlformats.org/officeDocument/2006/relationships/image" Target="../media/image53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23" Type="http://schemas.openxmlformats.org/officeDocument/2006/relationships/image" Target="../media/image52.jpeg"/><Relationship Id="rId10" Type="http://schemas.openxmlformats.org/officeDocument/2006/relationships/image" Target="../media/image39.jpeg"/><Relationship Id="rId19" Type="http://schemas.openxmlformats.org/officeDocument/2006/relationships/image" Target="../media/image48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Relationship Id="rId22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First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second</a:t>
            </a:r>
            <a:r>
              <a:rPr lang="de-DE" dirty="0" smtClean="0"/>
              <a:t> </a:t>
            </a:r>
            <a:r>
              <a:rPr lang="de-DE" dirty="0" err="1" smtClean="0"/>
              <a:t>generation</a:t>
            </a:r>
            <a:r>
              <a:rPr lang="de-DE" dirty="0" smtClean="0"/>
              <a:t> </a:t>
            </a:r>
            <a:r>
              <a:rPr lang="de-DE" dirty="0" err="1" smtClean="0"/>
              <a:t>biofuels</a:t>
            </a:r>
            <a:r>
              <a:rPr lang="de-DE" dirty="0" smtClean="0"/>
              <a:t>: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assess</a:t>
            </a:r>
            <a:r>
              <a:rPr lang="de-DE" dirty="0" smtClean="0"/>
              <a:t> </a:t>
            </a:r>
            <a:r>
              <a:rPr lang="de-DE" dirty="0" err="1" smtClean="0"/>
              <a:t>their</a:t>
            </a:r>
            <a:r>
              <a:rPr lang="de-DE" dirty="0" smtClean="0"/>
              <a:t> potential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sustainable</a:t>
            </a:r>
            <a:r>
              <a:rPr lang="de-DE" dirty="0" smtClean="0"/>
              <a:t> </a:t>
            </a:r>
            <a:r>
              <a:rPr lang="de-DE" dirty="0" err="1" smtClean="0"/>
              <a:t>transportation</a:t>
            </a:r>
            <a:r>
              <a:rPr lang="de-DE" dirty="0" smtClean="0"/>
              <a:t>  </a:t>
            </a:r>
            <a:r>
              <a:rPr lang="de-DE" dirty="0"/>
              <a:t/>
            </a:r>
            <a:br>
              <a:rPr lang="de-DE" dirty="0"/>
            </a:br>
            <a:r>
              <a:rPr lang="de-DE" sz="2000" dirty="0" smtClean="0">
                <a:latin typeface="+mn-lt"/>
              </a:rPr>
              <a:t>Daniela Thrän, </a:t>
            </a:r>
            <a:r>
              <a:rPr lang="de-DE" sz="2000" u="sng" dirty="0" smtClean="0">
                <a:latin typeface="+mn-lt"/>
              </a:rPr>
              <a:t>Stefan Majer</a:t>
            </a:r>
            <a:r>
              <a:rPr lang="de-DE" sz="2000" dirty="0" smtClean="0">
                <a:latin typeface="+mn-lt"/>
              </a:rPr>
              <a:t>, Markus </a:t>
            </a:r>
            <a:r>
              <a:rPr lang="de-DE" sz="2000" dirty="0" err="1" smtClean="0">
                <a:latin typeface="+mn-lt"/>
              </a:rPr>
              <a:t>Millinger</a:t>
            </a:r>
            <a:endParaRPr lang="de-DE" sz="2100" dirty="0">
              <a:latin typeface="+mn-lt"/>
            </a:endParaRPr>
          </a:p>
        </p:txBody>
      </p:sp>
      <p:sp>
        <p:nvSpPr>
          <p:cNvPr id="3" name="Titel 1"/>
          <p:cNvSpPr txBox="1">
            <a:spLocks/>
          </p:cNvSpPr>
          <p:nvPr/>
        </p:nvSpPr>
        <p:spPr bwMode="auto">
          <a:xfrm>
            <a:off x="5638800" y="5991439"/>
            <a:ext cx="314642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0" tIns="0" rIns="0" bIns="90000" numCol="1" anchor="ctr" anchorCtr="0" compatLnSpc="1">
            <a:prstTxWarp prst="textNoShape">
              <a:avLst/>
            </a:prstTxWarp>
          </a:bodyPr>
          <a:lstStyle>
            <a:lvl1pPr algn="l" rtl="0" eaLnBrk="1" fontAlgn="t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2pPr>
            <a:lvl3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3pPr>
            <a:lvl4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4pPr>
            <a:lvl5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6pPr>
            <a:lvl7pPr marL="9144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7pPr>
            <a:lvl8pPr marL="13716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8pPr>
            <a:lvl9pPr marL="18288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9pPr>
          </a:lstStyle>
          <a:p>
            <a:pPr algn="r"/>
            <a:r>
              <a:rPr lang="de-DE" sz="2000" dirty="0" smtClean="0">
                <a:latin typeface="+mn-lt"/>
              </a:rPr>
              <a:t>Valencia , 25</a:t>
            </a:r>
            <a:r>
              <a:rPr lang="de-DE" sz="2000" baseline="30000" dirty="0" smtClean="0">
                <a:latin typeface="+mn-lt"/>
              </a:rPr>
              <a:t>th</a:t>
            </a:r>
            <a:r>
              <a:rPr lang="de-DE" sz="2000" dirty="0" smtClean="0">
                <a:latin typeface="+mn-lt"/>
              </a:rPr>
              <a:t> </a:t>
            </a:r>
            <a:r>
              <a:rPr lang="de-DE" sz="2000" dirty="0" err="1" smtClean="0">
                <a:latin typeface="+mn-lt"/>
              </a:rPr>
              <a:t>of</a:t>
            </a:r>
            <a:r>
              <a:rPr lang="de-DE" sz="2000" dirty="0" smtClean="0">
                <a:latin typeface="+mn-lt"/>
              </a:rPr>
              <a:t> September 2015</a:t>
            </a:r>
            <a:endParaRPr lang="de-DE" sz="2100" dirty="0">
              <a:latin typeface="+mn-lt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52400" y="5999425"/>
            <a:ext cx="357064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In </a:t>
            </a:r>
            <a:r>
              <a:rPr lang="de-DE" dirty="0" err="1">
                <a:solidFill>
                  <a:schemeClr val="bg1"/>
                </a:solidFill>
              </a:rPr>
              <a:t>cooperation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with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</a:t>
            </a:r>
            <a:r>
              <a:rPr lang="de-DE" dirty="0">
                <a:solidFill>
                  <a:schemeClr val="bg1"/>
                </a:solidFill>
              </a:rPr>
              <a:t> UFZ</a:t>
            </a:r>
            <a:endParaRPr lang="de-DE" sz="2000" dirty="0">
              <a:solidFill>
                <a:schemeClr val="bg1"/>
              </a:solidFill>
            </a:endParaRPr>
          </a:p>
          <a:p>
            <a:endParaRPr lang="de-DE" dirty="0"/>
          </a:p>
        </p:txBody>
      </p:sp>
      <p:pic>
        <p:nvPicPr>
          <p:cNvPr id="5" name="Picture 10" descr="UFZ_LOGO_S_4C470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603" y="5780378"/>
            <a:ext cx="1835841" cy="84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2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DBFZ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5D4B95-FF8C-864C-9E9D-39F88331E985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platzhalter 5"/>
          <p:cNvSpPr txBox="1">
            <a:spLocks/>
          </p:cNvSpPr>
          <p:nvPr/>
        </p:nvSpPr>
        <p:spPr bwMode="auto">
          <a:xfrm>
            <a:off x="-1" y="1444112"/>
            <a:ext cx="8783638" cy="474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lc="http://schemas.openxmlformats.org/drawingml/2006/lockedCanvas" xmlns="" xmlns:ma14="http://schemas.microsoft.com/office/mac/drawingml/2011/main" val="1"/>
            </a:ext>
          </a:extLst>
        </p:spPr>
        <p:txBody>
          <a:bodyPr vert="horz" wrap="square" lIns="360000" tIns="0" rIns="180000" bIns="0" numCol="1" spc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</a:rPr>
              <a:t>History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</a:rPr>
              <a:t>: </a:t>
            </a:r>
          </a:p>
          <a:p>
            <a:pPr marL="533400" marR="0" lvl="5" indent="-352425" defTabSz="4572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de-DE" dirty="0" err="1" smtClean="0">
                <a:ea typeface="ＭＳ Ｐゴシック" charset="0"/>
                <a:cs typeface="ＭＳ Ｐゴシック" charset="0"/>
              </a:rPr>
              <a:t>Founded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in 2008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as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a non-profit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research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institute</a:t>
            </a:r>
            <a:endParaRPr lang="de-DE" dirty="0" smtClean="0">
              <a:ea typeface="ＭＳ Ｐゴシック" charset="0"/>
              <a:cs typeface="ＭＳ Ｐゴシック" charset="0"/>
            </a:endParaRPr>
          </a:p>
          <a:p>
            <a:pPr marL="533400" marR="0" lvl="5" indent="-352425" defTabSz="457200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de-DE" dirty="0" err="1" smtClean="0">
                <a:ea typeface="ＭＳ Ｐゴシック" charset="0"/>
                <a:cs typeface="ＭＳ Ｐゴシック" charset="0"/>
              </a:rPr>
              <a:t>Owned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by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the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dirty="0">
                <a:ea typeface="ＭＳ Ｐゴシック" charset="0"/>
                <a:cs typeface="ＭＳ Ｐゴシック" charset="0"/>
              </a:rPr>
              <a:t>F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ederal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Ministry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for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Food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and</a:t>
            </a:r>
            <a:r>
              <a:rPr lang="de-DE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dirty="0" err="1" smtClean="0">
                <a:ea typeface="ＭＳ Ｐゴシック" charset="0"/>
                <a:cs typeface="ＭＳ Ｐゴシック" charset="0"/>
              </a:rPr>
              <a:t>Agriculture</a:t>
            </a:r>
            <a:endParaRPr lang="de-DE" dirty="0" smtClean="0">
              <a:ea typeface="ＭＳ Ｐゴシック" charset="0"/>
              <a:cs typeface="ＭＳ Ｐゴシック" charset="0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endParaRPr kumimoji="0" lang="de-DE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Our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Mission</a:t>
            </a: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Support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the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efficient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and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sustainable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integration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of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biomass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into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a</a:t>
            </a:r>
            <a:r>
              <a:rPr kumimoji="0" 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changing</a:t>
            </a:r>
            <a:r>
              <a:rPr lang="de-DE" kern="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future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energy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system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. Development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of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technologies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methods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tools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and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strategies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for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stakeholders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from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industry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society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and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kern="0" dirty="0" err="1" smtClean="0">
                <a:solidFill>
                  <a:srgbClr val="000000"/>
                </a:solidFill>
                <a:ea typeface="ＭＳ Ｐゴシック" charset="0"/>
              </a:rPr>
              <a:t>policy</a:t>
            </a:r>
            <a:r>
              <a:rPr lang="de-DE" kern="0" dirty="0" smtClean="0">
                <a:solidFill>
                  <a:srgbClr val="000000"/>
                </a:solidFill>
                <a:ea typeface="ＭＳ Ｐゴシック" charset="0"/>
              </a:rPr>
              <a:t>. 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</a:rPr>
              <a:t>Structure</a:t>
            </a:r>
            <a:r>
              <a:rPr kumimoji="0" lang="de-DE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</a:rPr>
              <a:t>:</a:t>
            </a:r>
          </a:p>
          <a:p>
            <a:pPr marL="0" marR="0" lvl="2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97BF0D"/>
              </a:buClr>
              <a:buSzPct val="120000"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~ 220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staff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members</a:t>
            </a: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in 4</a:t>
            </a:r>
            <a:r>
              <a:rPr kumimoji="0" 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research</a:t>
            </a:r>
            <a:r>
              <a:rPr kumimoji="0" 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departments</a:t>
            </a:r>
            <a:r>
              <a:rPr kumimoji="0" 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                                                                       </a:t>
            </a:r>
            <a:r>
              <a:rPr kumimoji="0" lang="de-DE" sz="18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and</a:t>
            </a:r>
            <a:r>
              <a:rPr kumimoji="0" lang="de-DE" sz="1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de-DE" sz="18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administration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6013" y="4382426"/>
            <a:ext cx="2512524" cy="1674813"/>
          </a:xfrm>
          <a:prstGeom prst="rect">
            <a:avLst/>
          </a:prstGeom>
          <a:noFill/>
          <a:ln w="25400" cap="sq" cmpd="sng">
            <a:solidFill>
              <a:schemeClr val="bg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46966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Majer, S. 25.08.2015, </a:t>
            </a:r>
            <a:r>
              <a:rPr lang="de-DE" dirty="0" smtClean="0"/>
              <a:t>Valencia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0" y="1753033"/>
            <a:ext cx="8783638" cy="39204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Methods, indicators and tools for sustainability 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  <a:sym typeface="Wingdings" panose="05000000000000000000" pitchFamily="2" charset="2"/>
              </a:rPr>
              <a:t>Preconditions for the development of sustainable biofuel value chains</a:t>
            </a:r>
          </a:p>
          <a:p>
            <a:pPr marL="882900" lvl="3" indent="-342900">
              <a:buFont typeface="Symbol" panose="05050102010706020507" pitchFamily="18" charset="2"/>
              <a:buChar char="-"/>
            </a:pPr>
            <a:r>
              <a:rPr lang="en-GB" sz="1800" dirty="0" smtClean="0">
                <a:sym typeface="Wingdings" panose="05000000000000000000" pitchFamily="2" charset="2"/>
              </a:rPr>
              <a:t>Sustainable resource base</a:t>
            </a:r>
          </a:p>
          <a:p>
            <a:pPr marL="882900" lvl="3" indent="-342900">
              <a:buFont typeface="Symbol" panose="05050102010706020507" pitchFamily="18" charset="2"/>
              <a:buChar char="-"/>
            </a:pPr>
            <a:r>
              <a:rPr lang="en-GB" sz="1800" dirty="0" smtClean="0">
                <a:sym typeface="Wingdings" panose="05000000000000000000" pitchFamily="2" charset="2"/>
              </a:rPr>
              <a:t>(GHG-) efficient conversion processes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  <a:sym typeface="Wingdings" panose="05000000000000000000" pitchFamily="2" charset="2"/>
              </a:rPr>
              <a:t>Summary </a:t>
            </a:r>
          </a:p>
          <a:p>
            <a:endParaRPr lang="de-DE" sz="1800" dirty="0" smtClean="0">
              <a:latin typeface="+mn-lt"/>
              <a:sym typeface="Wingdings" panose="05000000000000000000" pitchFamily="2" charset="2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650969"/>
            <a:ext cx="5216525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60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107950" y="6092825"/>
            <a:ext cx="1905000" cy="177800"/>
          </a:xfrm>
          <a:noFill/>
        </p:spPr>
        <p:txBody>
          <a:bodyPr/>
          <a:lstStyle>
            <a:lvl1pPr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800" smtClean="0">
                <a:solidFill>
                  <a:schemeClr val="bg1"/>
                </a:solidFill>
              </a:rPr>
              <a:t>SEITE </a:t>
            </a:r>
            <a:fld id="{D5281F66-BDF7-4722-8EAE-D0E8F24CEB25}" type="slidenum">
              <a:rPr lang="en-GB" sz="800" smtClean="0">
                <a:solidFill>
                  <a:schemeClr val="bg1"/>
                </a:solidFill>
              </a:rPr>
              <a:pPr eaLnBrk="1" hangingPunct="1"/>
              <a:t>4</a:t>
            </a:fld>
            <a:endParaRPr lang="en-GB" sz="800" smtClean="0">
              <a:solidFill>
                <a:schemeClr val="bg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57810" y="1343279"/>
            <a:ext cx="6377623" cy="4464050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GB" sz="1700" b="1" kern="1200" dirty="0" smtClean="0">
                <a:latin typeface="+mn-lt"/>
              </a:rPr>
              <a:t>Climate protection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EU-15: 8% reduction of GHG emissions (2008-2012), 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EU-27: 20% reduction until 2020	          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Germany: 40% reduction until 2020 (compared to 1990)</a:t>
            </a:r>
          </a:p>
          <a:p>
            <a:pPr marL="457200" lvl="1">
              <a:spcBef>
                <a:spcPts val="600"/>
              </a:spcBef>
              <a:defRPr/>
            </a:pPr>
            <a:endParaRPr lang="en-GB" sz="1700" kern="1200" dirty="0" smtClean="0">
              <a:cs typeface="ＭＳ Ｐゴシック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GB" sz="1700" b="1" kern="1200" dirty="0" smtClean="0">
                <a:latin typeface="+mn-lt"/>
              </a:rPr>
              <a:t>Energy security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reduction of energy imports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reduction of dependencies from fossil energy carriers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endParaRPr lang="en-GB" sz="1700" kern="1200" dirty="0" smtClean="0">
              <a:cs typeface="ＭＳ Ｐゴシック" charset="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GB" sz="1700" b="1" kern="1200" dirty="0" smtClean="0">
                <a:latin typeface="+mn-lt"/>
              </a:rPr>
              <a:t>Creation of income/jobs</a:t>
            </a: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direct: creation of income in rural areas</a:t>
            </a:r>
            <a:endParaRPr lang="en-GB" sz="1700" kern="1200" dirty="0" smtClean="0">
              <a:solidFill>
                <a:srgbClr val="FF0000"/>
              </a:solidFill>
              <a:cs typeface="ＭＳ Ｐゴシック" charset="0"/>
            </a:endParaRPr>
          </a:p>
          <a:p>
            <a:pPr marL="801688" lvl="1" indent="-344488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GB" sz="1700" kern="1200" dirty="0" smtClean="0">
                <a:cs typeface="ＭＳ Ｐゴシック" charset="0"/>
              </a:rPr>
              <a:t>indirect: development of a biomass-/bioenergy based economy</a:t>
            </a:r>
            <a:endParaRPr lang="en-GB" sz="1700" dirty="0" smtClean="0"/>
          </a:p>
          <a:p>
            <a:pPr marL="914400" lvl="1" indent="-457200" eaLnBrk="1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  <a:defRPr/>
            </a:pPr>
            <a:endParaRPr lang="de-DE" sz="1700" dirty="0" smtClean="0"/>
          </a:p>
          <a:p>
            <a:pPr lvl="1" eaLnBrk="1" hangingPunct="1">
              <a:buClr>
                <a:schemeClr val="accent1"/>
              </a:buClr>
              <a:buFont typeface="Wingdings" pitchFamily="2" charset="2"/>
              <a:buChar char="§"/>
              <a:defRPr/>
            </a:pPr>
            <a:endParaRPr lang="en-GB" sz="1700" dirty="0" smtClean="0"/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1593883"/>
            <a:ext cx="291623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8138" y="3573463"/>
            <a:ext cx="2347912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Rechteck 1"/>
          <p:cNvSpPr>
            <a:spLocks noChangeArrowheads="1"/>
          </p:cNvSpPr>
          <p:nvPr/>
        </p:nvSpPr>
        <p:spPr bwMode="auto">
          <a:xfrm>
            <a:off x="6011863" y="3460593"/>
            <a:ext cx="2163762" cy="260350"/>
          </a:xfrm>
          <a:prstGeom prst="rect">
            <a:avLst/>
          </a:prstGeom>
          <a:extLst/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Roadmap 2050, Vol. 3</a:t>
            </a:r>
          </a:p>
        </p:txBody>
      </p:sp>
      <p:sp>
        <p:nvSpPr>
          <p:cNvPr id="7176" name="Rechteck 8"/>
          <p:cNvSpPr>
            <a:spLocks noChangeArrowheads="1"/>
          </p:cNvSpPr>
          <p:nvPr/>
        </p:nvSpPr>
        <p:spPr bwMode="auto">
          <a:xfrm>
            <a:off x="6357493" y="5830888"/>
            <a:ext cx="2126107" cy="261937"/>
          </a:xfrm>
          <a:prstGeom prst="rect">
            <a:avLst/>
          </a:prstGeom>
          <a:extLst/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Roadmap 2050, Vol. 3</a:t>
            </a:r>
          </a:p>
        </p:txBody>
      </p:sp>
      <p:sp>
        <p:nvSpPr>
          <p:cNvPr id="9" name="Foliennummernplatzhalter 3"/>
          <p:cNvSpPr txBox="1">
            <a:spLocks/>
          </p:cNvSpPr>
          <p:nvPr/>
        </p:nvSpPr>
        <p:spPr bwMode="auto">
          <a:xfrm>
            <a:off x="8483600" y="6674175"/>
            <a:ext cx="660400" cy="2873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360000" bIns="284400" rtlCol="0" anchor="b" anchorCtr="0"/>
          <a:lstStyle>
            <a:defPPr>
              <a:defRPr lang="de-DE"/>
            </a:defPPr>
            <a:lvl1pPr algn="r">
              <a:lnSpc>
                <a:spcPts val="1500"/>
              </a:lnSpc>
              <a:defRPr sz="1200" b="1" i="0">
                <a:solidFill>
                  <a:srgbClr val="808080"/>
                </a:solidFill>
                <a:ea typeface="ＭＳ Ｐゴシック" pitchFamily="34" charset="-128"/>
                <a:cs typeface="+mn-cs"/>
              </a:defRPr>
            </a:lvl1pPr>
          </a:lstStyle>
          <a:p>
            <a:fld id="{85AC02A7-23D3-40A7-A57D-B2116FA538E6}" type="slidenum">
              <a:rPr lang="de-DE"/>
              <a:pPr/>
              <a:t>4</a:t>
            </a:fld>
            <a:endParaRPr lang="de-DE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0" y="5579"/>
            <a:ext cx="7451725" cy="11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0" tIns="28080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t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2pPr>
            <a:lvl3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3pPr>
            <a:lvl4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4pPr>
            <a:lvl5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6pPr>
            <a:lvl7pPr marL="9144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7pPr>
            <a:lvl8pPr marL="13716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8pPr>
            <a:lvl9pPr marL="18288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9pPr>
          </a:lstStyle>
          <a:p>
            <a:r>
              <a:rPr lang="de-DE" dirty="0" err="1" smtClean="0"/>
              <a:t>Introduction</a:t>
            </a:r>
            <a:r>
              <a:rPr lang="de-DE" dirty="0" smtClean="0"/>
              <a:t>                                                   </a:t>
            </a:r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promoting</a:t>
            </a:r>
            <a:r>
              <a:rPr lang="de-DE" dirty="0" smtClean="0"/>
              <a:t> </a:t>
            </a:r>
            <a:r>
              <a:rPr lang="de-DE" dirty="0" err="1" smtClean="0"/>
              <a:t>bioenergy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116413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  <p:bldP spid="71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06" y="1429761"/>
            <a:ext cx="668655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-10675"/>
            <a:ext cx="7451724" cy="1170000"/>
          </a:xfrm>
        </p:spPr>
        <p:txBody>
          <a:bodyPr/>
          <a:lstStyle/>
          <a:p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smtClean="0"/>
              <a:t>                                       </a:t>
            </a:r>
            <a:r>
              <a:rPr lang="de-DE" dirty="0" err="1" smtClean="0"/>
              <a:t>conflicting</a:t>
            </a:r>
            <a:r>
              <a:rPr lang="de-DE" dirty="0" smtClean="0"/>
              <a:t> </a:t>
            </a:r>
            <a:r>
              <a:rPr lang="de-DE" dirty="0" err="1" smtClean="0"/>
              <a:t>targets</a:t>
            </a:r>
            <a:r>
              <a:rPr lang="de-DE" dirty="0" smtClean="0"/>
              <a:t>?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29" name="Rechteck 28"/>
          <p:cNvSpPr/>
          <p:nvPr/>
        </p:nvSpPr>
        <p:spPr>
          <a:xfrm>
            <a:off x="1373317" y="1236034"/>
            <a:ext cx="1974547" cy="197454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Rechteck 31"/>
          <p:cNvSpPr/>
          <p:nvPr/>
        </p:nvSpPr>
        <p:spPr>
          <a:xfrm>
            <a:off x="3605907" y="4208666"/>
            <a:ext cx="1974547" cy="197454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Textfeld 12"/>
          <p:cNvSpPr txBox="1"/>
          <p:nvPr/>
        </p:nvSpPr>
        <p:spPr>
          <a:xfrm>
            <a:off x="756603" y="6183213"/>
            <a:ext cx="2916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Source: DBFZ, 2014</a:t>
            </a:r>
            <a:endParaRPr lang="de-DE" sz="10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30" y="2726087"/>
            <a:ext cx="5870813" cy="22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Gerade Verbindung mit Pfeil 4"/>
          <p:cNvCxnSpPr/>
          <p:nvPr/>
        </p:nvCxnSpPr>
        <p:spPr>
          <a:xfrm>
            <a:off x="5049665" y="3016157"/>
            <a:ext cx="784773" cy="61414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>
            <a:off x="2688121" y="3103159"/>
            <a:ext cx="659743" cy="167355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0" y="6486525"/>
            <a:ext cx="6011863" cy="542925"/>
          </a:xfrm>
        </p:spPr>
        <p:txBody>
          <a:bodyPr/>
          <a:lstStyle/>
          <a:p>
            <a:r>
              <a:rPr lang="de-DE" dirty="0"/>
              <a:t>Majer, S. 25.08.2015, </a:t>
            </a:r>
            <a:r>
              <a:rPr lang="de-DE" dirty="0" smtClean="0"/>
              <a:t>Valencia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576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0" y="-2518"/>
            <a:ext cx="7804087" cy="1170000"/>
          </a:xfrm>
        </p:spPr>
        <p:txBody>
          <a:bodyPr/>
          <a:lstStyle/>
          <a:p>
            <a:pPr marL="0" lvl="5">
              <a:spcBef>
                <a:spcPts val="1000"/>
              </a:spcBef>
              <a:defRPr/>
            </a:pPr>
            <a:r>
              <a:rPr lang="de-DE" kern="1200" dirty="0" err="1" smtClean="0">
                <a:solidFill>
                  <a:schemeClr val="bg2"/>
                </a:solidFill>
                <a:latin typeface="+mj-lt"/>
                <a:cs typeface="ＭＳ Ｐゴシック" charset="0"/>
              </a:rPr>
              <a:t>Introduction</a:t>
            </a:r>
            <a:r>
              <a:rPr lang="de-DE" kern="1200" dirty="0" smtClean="0">
                <a:solidFill>
                  <a:schemeClr val="bg2"/>
                </a:solidFill>
                <a:latin typeface="+mj-lt"/>
                <a:cs typeface="ＭＳ Ｐゴシック" charset="0"/>
              </a:rPr>
              <a:t> - Environmental </a:t>
            </a:r>
            <a:r>
              <a:rPr lang="de-DE" kern="1200" dirty="0" err="1" smtClean="0">
                <a:solidFill>
                  <a:schemeClr val="bg2"/>
                </a:solidFill>
                <a:latin typeface="+mj-lt"/>
                <a:cs typeface="ＭＳ Ｐゴシック" charset="0"/>
              </a:rPr>
              <a:t>risks</a:t>
            </a:r>
            <a:r>
              <a:rPr lang="de-DE" kern="1200" dirty="0" smtClean="0">
                <a:solidFill>
                  <a:schemeClr val="bg2"/>
                </a:solidFill>
                <a:latin typeface="+mj-lt"/>
                <a:cs typeface="ＭＳ Ｐゴシック" charset="0"/>
              </a:rPr>
              <a:t> </a:t>
            </a:r>
            <a:r>
              <a:rPr lang="de-DE" kern="1200" dirty="0" err="1" smtClean="0">
                <a:solidFill>
                  <a:schemeClr val="bg2"/>
                </a:solidFill>
                <a:latin typeface="+mj-lt"/>
                <a:cs typeface="ＭＳ Ｐゴシック" charset="0"/>
              </a:rPr>
              <a:t>of</a:t>
            </a:r>
            <a:r>
              <a:rPr lang="de-DE" kern="1200" dirty="0" smtClean="0">
                <a:solidFill>
                  <a:schemeClr val="bg2"/>
                </a:solidFill>
                <a:latin typeface="+mj-lt"/>
                <a:cs typeface="ＭＳ Ｐゴシック" charset="0"/>
              </a:rPr>
              <a:t> an </a:t>
            </a:r>
            <a:r>
              <a:rPr lang="de-DE" kern="1200" dirty="0" err="1" smtClean="0">
                <a:solidFill>
                  <a:schemeClr val="bg2"/>
                </a:solidFill>
                <a:latin typeface="+mj-lt"/>
                <a:cs typeface="ＭＳ Ｐゴシック" charset="0"/>
              </a:rPr>
              <a:t>increasing</a:t>
            </a:r>
            <a:r>
              <a:rPr lang="de-DE" kern="1200" dirty="0" smtClean="0">
                <a:solidFill>
                  <a:schemeClr val="bg2"/>
                </a:solidFill>
                <a:latin typeface="+mj-lt"/>
                <a:cs typeface="ＭＳ Ｐゴシック" charset="0"/>
              </a:rPr>
              <a:t> </a:t>
            </a:r>
            <a:r>
              <a:rPr lang="de-DE" kern="1200" dirty="0" err="1" smtClean="0">
                <a:solidFill>
                  <a:schemeClr val="bg2"/>
                </a:solidFill>
                <a:latin typeface="+mj-lt"/>
                <a:cs typeface="ＭＳ Ｐゴシック" charset="0"/>
              </a:rPr>
              <a:t>bioenergy</a:t>
            </a:r>
            <a:r>
              <a:rPr lang="de-DE" kern="1200" dirty="0" smtClean="0">
                <a:solidFill>
                  <a:schemeClr val="bg2"/>
                </a:solidFill>
                <a:latin typeface="+mj-lt"/>
                <a:cs typeface="ＭＳ Ｐゴシック" charset="0"/>
              </a:rPr>
              <a:t> </a:t>
            </a:r>
            <a:r>
              <a:rPr lang="de-DE" kern="1200" dirty="0" err="1" smtClean="0">
                <a:solidFill>
                  <a:schemeClr val="bg2"/>
                </a:solidFill>
                <a:latin typeface="+mj-lt"/>
                <a:cs typeface="ＭＳ Ｐゴシック" charset="0"/>
              </a:rPr>
              <a:t>production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5D4B95-FF8C-864C-9E9D-39F88331E985}" type="slidenum">
              <a:rPr lang="de-DE" b="0" smtClean="0"/>
              <a:pPr/>
              <a:t>6</a:t>
            </a:fld>
            <a:endParaRPr lang="de-DE" b="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7100" y="1438275"/>
            <a:ext cx="2641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7100" y="3343275"/>
            <a:ext cx="26416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4"/>
          <p:cNvSpPr txBox="1">
            <a:spLocks/>
          </p:cNvSpPr>
          <p:nvPr/>
        </p:nvSpPr>
        <p:spPr>
          <a:xfrm>
            <a:off x="1" y="1548362"/>
            <a:ext cx="6007099" cy="39204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20000"/>
              <a:buFontTx/>
              <a:buNone/>
              <a:defRPr sz="21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20000"/>
              <a:buFontTx/>
              <a:buNone/>
              <a:tabLst/>
              <a:defRPr sz="1800" baseline="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0" marR="0" indent="0" algn="l" defTabSz="914400" rtl="0" eaLnBrk="1" fontAlgn="base" latinLnBrk="0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20000"/>
              <a:buFontTx/>
              <a:buNone/>
              <a:tabLst/>
              <a:defRPr sz="1600" baseline="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270000" indent="-270000" algn="l" rtl="0" eaLnBrk="1" fontAlgn="base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20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540000" indent="-270000" algn="l" rtl="0" eaLnBrk="1" fontAlgn="base" hangingPunct="1">
              <a:lnSpc>
                <a:spcPts val="24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Franklin Gothic Book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65150" indent="-28575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 smtClean="0">
                <a:latin typeface="+mn-lt"/>
              </a:rPr>
              <a:t>Increasing use of fertilisers and pesticides causes emissions to soil, water and air </a:t>
            </a:r>
          </a:p>
          <a:p>
            <a:pPr marL="565150" indent="-28575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 smtClean="0">
                <a:latin typeface="+mn-lt"/>
              </a:rPr>
              <a:t>Change in existing (traditional) cropping cycles  </a:t>
            </a:r>
            <a:r>
              <a:rPr lang="en-GB" sz="1800" dirty="0" smtClean="0">
                <a:latin typeface="+mn-lt"/>
                <a:sym typeface="Wingdings" pitchFamily="2" charset="2"/>
              </a:rPr>
              <a:t> increasing cultivation of monocultures</a:t>
            </a:r>
          </a:p>
          <a:p>
            <a:pPr marL="565150" indent="-28575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 smtClean="0">
                <a:latin typeface="+mn-lt"/>
              </a:rPr>
              <a:t>Loss of biodiversity</a:t>
            </a:r>
          </a:p>
          <a:p>
            <a:pPr marL="565150" indent="-28575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 smtClean="0">
                <a:latin typeface="+mn-lt"/>
              </a:rPr>
              <a:t>Increasing pressure on natural ecosystems and habitats</a:t>
            </a:r>
          </a:p>
          <a:p>
            <a:pPr marL="565150" indent="-28575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 smtClean="0">
                <a:latin typeface="+mn-lt"/>
              </a:rPr>
              <a:t>Risk of high emissions from direct and indirect land use change scenarios</a:t>
            </a:r>
          </a:p>
          <a:p>
            <a:pPr marL="361950" lvl="5" indent="-361950">
              <a:spcBef>
                <a:spcPts val="0"/>
              </a:spcBef>
              <a:buClr>
                <a:srgbClr val="69A400"/>
              </a:buClr>
              <a:buFont typeface="Arial" pitchFamily="34" charset="0"/>
              <a:buChar char="•"/>
              <a:defRPr/>
            </a:pPr>
            <a:endParaRPr lang="de-DE" sz="1800" dirty="0" smtClean="0"/>
          </a:p>
          <a:p>
            <a:pPr marL="0" lvl="5" indent="0">
              <a:spcBef>
                <a:spcPts val="1000"/>
              </a:spcBef>
              <a:buClr>
                <a:srgbClr val="69A400"/>
              </a:buClr>
              <a:buFontTx/>
              <a:buNone/>
              <a:defRPr/>
            </a:pPr>
            <a:endParaRPr lang="de-DE" sz="1800" dirty="0" smtClean="0"/>
          </a:p>
        </p:txBody>
      </p:sp>
      <p:sp>
        <p:nvSpPr>
          <p:cNvPr id="8" name="Fußzeilenplatzhalter 2"/>
          <p:cNvSpPr txBox="1">
            <a:spLocks/>
          </p:cNvSpPr>
          <p:nvPr/>
        </p:nvSpPr>
        <p:spPr>
          <a:xfrm>
            <a:off x="-1" y="6486524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>
            <a:defPPr>
              <a:defRPr lang="de-DE"/>
            </a:defPPr>
            <a:lvl1pPr>
              <a:defRPr sz="11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353905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107950" y="6092825"/>
            <a:ext cx="1905000" cy="1778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2000">
                <a:solidFill>
                  <a:srgbClr val="292929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rgbClr val="292929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rgbClr val="292929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rgbClr val="292929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rgbClr val="292929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292929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800" smtClean="0">
                <a:solidFill>
                  <a:schemeClr val="bg1"/>
                </a:solidFill>
              </a:rPr>
              <a:t>SEITE </a:t>
            </a:r>
            <a:fld id="{D5281F66-BDF7-4722-8EAE-D0E8F24CEB25}" type="slidenum">
              <a:rPr lang="en-GB" sz="800" smtClean="0">
                <a:solidFill>
                  <a:schemeClr val="bg1"/>
                </a:solidFill>
              </a:rPr>
              <a:pPr eaLnBrk="1" hangingPunct="1"/>
              <a:t>7</a:t>
            </a:fld>
            <a:endParaRPr lang="en-GB" sz="800" smtClean="0">
              <a:solidFill>
                <a:schemeClr val="bg1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343279"/>
            <a:ext cx="8706296" cy="4464050"/>
          </a:xfrm>
        </p:spPr>
        <p:txBody>
          <a:bodyPr>
            <a:no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sv-SE" sz="1800" kern="1200" dirty="0" smtClean="0">
                <a:latin typeface="+mn-lt"/>
              </a:rPr>
              <a:t>Bioenergy </a:t>
            </a:r>
            <a:r>
              <a:rPr lang="sv-SE" sz="1800" kern="1200" dirty="0">
                <a:latin typeface="+mn-lt"/>
              </a:rPr>
              <a:t>is promoted mainly to reduce environmental impacts compared to fossil systems </a:t>
            </a:r>
            <a:r>
              <a:rPr lang="sv-SE" sz="1800" kern="1200" dirty="0">
                <a:latin typeface="+mn-lt"/>
                <a:sym typeface="Wingdings" pitchFamily="2" charset="2"/>
              </a:rPr>
              <a:t> to ensure this, a constant monitoring is </a:t>
            </a:r>
            <a:r>
              <a:rPr lang="sv-SE" sz="1800" kern="1200" dirty="0" smtClean="0">
                <a:latin typeface="+mn-lt"/>
                <a:sym typeface="Wingdings" pitchFamily="2" charset="2"/>
              </a:rPr>
              <a:t>necessary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sv-SE" sz="1800" kern="1200" dirty="0" smtClean="0">
              <a:latin typeface="+mn-lt"/>
              <a:sym typeface="Wingdings" pitchFamily="2" charset="2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sv-SE" sz="1800" kern="1200" dirty="0" smtClean="0">
                <a:latin typeface="+mn-lt"/>
                <a:sym typeface="Wingdings" pitchFamily="2" charset="2"/>
              </a:rPr>
              <a:t>Sustainability assessment can hel</a:t>
            </a:r>
            <a:r>
              <a:rPr lang="sv-SE" sz="1800" kern="1200" dirty="0" smtClean="0">
                <a:latin typeface="+mn-lt"/>
              </a:rPr>
              <a:t>p to i) define and monitor environmental and social safeguards and ii) measure the contribution towards GHG-mitigation and supply security targets.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sv-SE" sz="1800" kern="1200" dirty="0">
              <a:latin typeface="+mn-lt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sv-SE" sz="1800" kern="1200" dirty="0">
                <a:latin typeface="+mn-lt"/>
              </a:rPr>
              <a:t>Sustainability assessment can guide technological development and foster optimisation with regards to environmental </a:t>
            </a:r>
            <a:r>
              <a:rPr lang="sv-SE" sz="1800" kern="1200" dirty="0" smtClean="0">
                <a:latin typeface="+mn-lt"/>
              </a:rPr>
              <a:t>indicators. </a:t>
            </a:r>
            <a:endParaRPr lang="sv-SE" sz="1800" kern="1200" dirty="0">
              <a:latin typeface="+mn-lt"/>
              <a:sym typeface="Wingdings" panose="05000000000000000000" pitchFamily="2" charset="2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GB" dirty="0"/>
          </a:p>
        </p:txBody>
      </p:sp>
      <p:sp>
        <p:nvSpPr>
          <p:cNvPr id="9" name="Foliennummernplatzhalter 3"/>
          <p:cNvSpPr txBox="1">
            <a:spLocks/>
          </p:cNvSpPr>
          <p:nvPr/>
        </p:nvSpPr>
        <p:spPr bwMode="auto">
          <a:xfrm>
            <a:off x="8483600" y="6570663"/>
            <a:ext cx="6604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000" b="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29292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fld id="{85AC02A7-23D3-40A7-A57D-B2116FA538E6}" type="slidenum">
              <a:rPr lang="de-DE" sz="1200" smtClean="0">
                <a:solidFill>
                  <a:srgbClr val="808080"/>
                </a:solidFill>
              </a:rPr>
              <a:pPr eaLnBrk="1" hangingPunct="1"/>
              <a:t>7</a:t>
            </a:fld>
            <a:endParaRPr lang="de-DE" sz="1200" dirty="0" smtClean="0">
              <a:solidFill>
                <a:srgbClr val="808080"/>
              </a:solidFill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0" y="5568"/>
            <a:ext cx="7451725" cy="11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0000" tIns="28080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t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2pPr>
            <a:lvl3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3pPr>
            <a:lvl4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4pPr>
            <a:lvl5pPr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96BD0D"/>
                </a:solidFill>
                <a:latin typeface="Franklin Gothic Demi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6pPr>
            <a:lvl7pPr marL="9144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7pPr>
            <a:lvl8pPr marL="13716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8pPr>
            <a:lvl9pPr marL="1828800" algn="l" rtl="0" eaLnBrk="1" fontAlgn="t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Franklin Gothic Demi" charset="0"/>
                <a:ea typeface="ＭＳ Ｐゴシック" charset="0"/>
              </a:defRPr>
            </a:lvl9pPr>
          </a:lstStyle>
          <a:p>
            <a:r>
              <a:rPr lang="de-DE" dirty="0" err="1" smtClean="0"/>
              <a:t>Introduction</a:t>
            </a:r>
            <a:r>
              <a:rPr lang="de-DE" dirty="0" smtClean="0"/>
              <a:t> - </a:t>
            </a:r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/>
              <a:t>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assess</a:t>
            </a:r>
            <a:r>
              <a:rPr lang="de-DE" dirty="0"/>
              <a:t> </a:t>
            </a:r>
            <a:r>
              <a:rPr lang="de-DE" dirty="0" err="1"/>
              <a:t>sustainability</a:t>
            </a:r>
            <a:r>
              <a:rPr lang="de-DE" dirty="0"/>
              <a:t> </a:t>
            </a:r>
            <a:r>
              <a:rPr lang="de-DE" dirty="0" err="1"/>
              <a:t>aspects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bioenergy</a:t>
            </a:r>
            <a:r>
              <a:rPr lang="de-DE" dirty="0"/>
              <a:t>?</a:t>
            </a:r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704134"/>
            <a:ext cx="5216525" cy="81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201268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774"/>
            <a:ext cx="7451725" cy="2058948"/>
          </a:xfrm>
        </p:spPr>
        <p:txBody>
          <a:bodyPr/>
          <a:lstStyle/>
          <a:p>
            <a:r>
              <a:rPr lang="de-DE" dirty="0" err="1" smtClean="0"/>
              <a:t>Methods</a:t>
            </a:r>
            <a:r>
              <a:rPr lang="de-DE" dirty="0" smtClean="0"/>
              <a:t>, </a:t>
            </a:r>
            <a:r>
              <a:rPr lang="de-DE" dirty="0" err="1" smtClean="0"/>
              <a:t>indicators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tools</a:t>
            </a:r>
            <a:r>
              <a:rPr lang="de-DE" dirty="0" smtClean="0"/>
              <a:t> - </a:t>
            </a:r>
            <a:br>
              <a:rPr lang="de-DE" dirty="0" smtClean="0"/>
            </a:br>
            <a:r>
              <a:rPr lang="de-DE" dirty="0" smtClean="0"/>
              <a:t>Life </a:t>
            </a:r>
            <a:r>
              <a:rPr lang="de-DE" dirty="0" err="1" smtClean="0"/>
              <a:t>cycle</a:t>
            </a:r>
            <a:r>
              <a:rPr lang="de-DE" dirty="0" smtClean="0"/>
              <a:t> </a:t>
            </a:r>
            <a:r>
              <a:rPr lang="de-DE" dirty="0" err="1" smtClean="0"/>
              <a:t>assessment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0" y="1545418"/>
            <a:ext cx="6336196" cy="3781425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latin typeface="+mn-lt"/>
              </a:rPr>
              <a:t>Basic idea of the LCA methodology:       	                       The quantification of environmental impacts </a:t>
            </a:r>
            <a:r>
              <a:rPr lang="en-US" sz="1800" dirty="0" smtClean="0">
                <a:latin typeface="+mn-lt"/>
              </a:rPr>
              <a:t>of a </a:t>
            </a:r>
            <a:r>
              <a:rPr lang="en-US" sz="1800" dirty="0">
                <a:latin typeface="+mn-lt"/>
              </a:rPr>
              <a:t>product system throughout its life </a:t>
            </a:r>
            <a:r>
              <a:rPr lang="en-US" sz="1800" dirty="0" smtClean="0">
                <a:latin typeface="+mn-lt"/>
              </a:rPr>
              <a:t>cycle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en-US" sz="1800" dirty="0" smtClean="0">
              <a:latin typeface="+mn-lt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en-US" sz="100" dirty="0">
              <a:latin typeface="+mn-lt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1800" dirty="0" smtClean="0">
                <a:latin typeface="+mn-lt"/>
              </a:rPr>
              <a:t>Standardized </a:t>
            </a:r>
            <a:r>
              <a:rPr lang="en-US" sz="1800" dirty="0">
                <a:latin typeface="+mn-lt"/>
              </a:rPr>
              <a:t>in ISO 14040 &amp; 14044, Guidance in ILCD </a:t>
            </a:r>
            <a:r>
              <a:rPr lang="en-US" sz="1800" dirty="0" smtClean="0">
                <a:latin typeface="+mn-lt"/>
              </a:rPr>
              <a:t>handbooks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endParaRPr lang="en-US" sz="1800" dirty="0">
              <a:latin typeface="+mn-lt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sz="1800" dirty="0" smtClean="0">
                <a:latin typeface="+mn-lt"/>
              </a:rPr>
              <a:t>What </a:t>
            </a:r>
            <a:r>
              <a:rPr lang="en-US" sz="1800" dirty="0">
                <a:latin typeface="+mn-lt"/>
              </a:rPr>
              <a:t>can be done with LCA?</a:t>
            </a:r>
          </a:p>
          <a:p>
            <a:pPr marL="800100" lvl="6" indent="-342900">
              <a:spcBef>
                <a:spcPts val="1200"/>
              </a:spcBef>
              <a:buClr>
                <a:schemeClr val="accent1"/>
              </a:buClr>
              <a:buSzPct val="120000"/>
              <a:buFont typeface="Symbol" panose="05050102010706020507" pitchFamily="18" charset="2"/>
              <a:buChar char="-"/>
            </a:pPr>
            <a:r>
              <a:rPr lang="en-US" sz="1800" dirty="0" smtClean="0">
                <a:ea typeface="ＭＳ Ｐゴシック" charset="0"/>
                <a:cs typeface="ＭＳ Ｐゴシック" charset="0"/>
              </a:rPr>
              <a:t>Product 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or project development and improvement</a:t>
            </a:r>
          </a:p>
          <a:p>
            <a:pPr marL="800100" lvl="6" indent="-342900">
              <a:spcBef>
                <a:spcPts val="1200"/>
              </a:spcBef>
              <a:buClr>
                <a:schemeClr val="accent1"/>
              </a:buClr>
              <a:buSzPct val="120000"/>
              <a:buFont typeface="Symbol" panose="05050102010706020507" pitchFamily="18" charset="2"/>
              <a:buChar char="-"/>
            </a:pPr>
            <a:r>
              <a:rPr lang="en-US" sz="1800" dirty="0">
                <a:ea typeface="ＭＳ Ｐゴシック" charset="0"/>
                <a:cs typeface="ＭＳ Ｐゴシック" charset="0"/>
              </a:rPr>
              <a:t>Strategic planning</a:t>
            </a:r>
          </a:p>
          <a:p>
            <a:pPr marL="800100" lvl="6" indent="-342900">
              <a:spcBef>
                <a:spcPts val="1200"/>
              </a:spcBef>
              <a:buClr>
                <a:schemeClr val="accent1"/>
              </a:buClr>
              <a:buSzPct val="120000"/>
              <a:buFont typeface="Symbol" panose="05050102010706020507" pitchFamily="18" charset="2"/>
              <a:buChar char="-"/>
            </a:pPr>
            <a:r>
              <a:rPr lang="en-US" sz="1800" dirty="0">
                <a:ea typeface="ＭＳ Ｐゴシック" charset="0"/>
                <a:cs typeface="ＭＳ Ｐゴシック" charset="0"/>
              </a:rPr>
              <a:t>Public policy making</a:t>
            </a:r>
          </a:p>
          <a:p>
            <a:pPr marL="800100" lvl="6" indent="-342900">
              <a:spcBef>
                <a:spcPts val="1200"/>
              </a:spcBef>
              <a:buClr>
                <a:schemeClr val="accent1"/>
              </a:buClr>
              <a:buSzPct val="120000"/>
              <a:buFont typeface="Symbol" panose="05050102010706020507" pitchFamily="18" charset="2"/>
              <a:buChar char="-"/>
            </a:pPr>
            <a:r>
              <a:rPr lang="en-US" sz="1800" dirty="0">
                <a:ea typeface="ＭＳ Ｐゴシック" charset="0"/>
                <a:cs typeface="ＭＳ Ｐゴシック" charset="0"/>
              </a:rPr>
              <a:t>Marketing and eco-declarations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endParaRPr lang="en-US" sz="1800" dirty="0">
              <a:latin typeface="+mn-lt"/>
              <a:ea typeface="ＭＳ Ｐゴシック" charset="-128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+mn-lt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+mn-lt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+mn-lt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+mn-lt"/>
              <a:cs typeface="Arial" pitchFamily="34" charset="0"/>
            </a:endParaRPr>
          </a:p>
          <a:p>
            <a:pPr>
              <a:lnSpc>
                <a:spcPct val="100000"/>
              </a:lnSpc>
            </a:pPr>
            <a:endParaRPr lang="de-DE" sz="1800" dirty="0">
              <a:latin typeface="+mn-lt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24228" y="1475833"/>
            <a:ext cx="2198631" cy="323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6480212" y="4744387"/>
            <a:ext cx="2685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err="1" smtClean="0">
                <a:latin typeface="+mn-lt"/>
              </a:rPr>
              <a:t>available</a:t>
            </a:r>
            <a:r>
              <a:rPr lang="de-DE" sz="1200" i="1" dirty="0" smtClean="0">
                <a:latin typeface="+mn-lt"/>
              </a:rPr>
              <a:t> </a:t>
            </a:r>
            <a:r>
              <a:rPr lang="de-DE" sz="1200" i="1" dirty="0" err="1" smtClean="0">
                <a:latin typeface="+mn-lt"/>
              </a:rPr>
              <a:t>at</a:t>
            </a:r>
            <a:r>
              <a:rPr lang="de-DE" sz="1200" i="1" dirty="0" smtClean="0">
                <a:latin typeface="+mn-lt"/>
              </a:rPr>
              <a:t> http</a:t>
            </a:r>
            <a:r>
              <a:rPr lang="de-DE" sz="1200" i="1" dirty="0">
                <a:latin typeface="+mn-lt"/>
              </a:rPr>
              <a:t>://</a:t>
            </a:r>
            <a:r>
              <a:rPr lang="de-DE" sz="1200" i="1" dirty="0" smtClean="0">
                <a:latin typeface="+mn-lt"/>
              </a:rPr>
              <a:t>lct.jrc.ec.europa.eu</a:t>
            </a:r>
            <a:endParaRPr lang="de-DE" sz="1200" i="1" dirty="0">
              <a:latin typeface="+mn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2" b="59312"/>
          <a:stretch/>
        </p:blipFill>
        <p:spPr bwMode="auto">
          <a:xfrm>
            <a:off x="6774236" y="5114875"/>
            <a:ext cx="1162778" cy="159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ußzeilenplatzhalter 2"/>
          <p:cNvSpPr txBox="1">
            <a:spLocks/>
          </p:cNvSpPr>
          <p:nvPr/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accent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de-DE" smtClean="0"/>
              <a:t>Majer, S. 25.08.2015, Valencia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949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5265"/>
            <a:ext cx="7451724" cy="1170000"/>
          </a:xfrm>
        </p:spPr>
        <p:txBody>
          <a:bodyPr/>
          <a:lstStyle/>
          <a:p>
            <a:r>
              <a:rPr lang="de-DE" dirty="0" err="1"/>
              <a:t>Methods</a:t>
            </a:r>
            <a:r>
              <a:rPr lang="de-DE" dirty="0"/>
              <a:t>, </a:t>
            </a:r>
            <a:r>
              <a:rPr lang="de-DE" dirty="0" err="1"/>
              <a:t>indicators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tools</a:t>
            </a:r>
            <a:r>
              <a:rPr lang="de-DE" dirty="0"/>
              <a:t> - </a:t>
            </a:r>
            <a:br>
              <a:rPr lang="de-DE" dirty="0"/>
            </a:br>
            <a:r>
              <a:rPr lang="de-DE" dirty="0" err="1" smtClean="0"/>
              <a:t>diversification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assessment</a:t>
            </a:r>
            <a:r>
              <a:rPr lang="de-DE" dirty="0" smtClean="0"/>
              <a:t> </a:t>
            </a:r>
            <a:r>
              <a:rPr lang="de-DE" dirty="0" err="1" smtClean="0"/>
              <a:t>tools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0" y="1519107"/>
            <a:ext cx="6741042" cy="39204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+mn-lt"/>
              </a:rPr>
              <a:t>Based </a:t>
            </a:r>
            <a:r>
              <a:rPr lang="en-US" sz="1800" dirty="0">
                <a:latin typeface="+mn-lt"/>
              </a:rPr>
              <a:t>on these classical LCA standards ’new’ approaches were recently </a:t>
            </a:r>
            <a:r>
              <a:rPr lang="en-US" sz="1800" dirty="0" smtClean="0">
                <a:latin typeface="+mn-lt"/>
              </a:rPr>
              <a:t>developed which </a:t>
            </a:r>
            <a:r>
              <a:rPr lang="en-US" sz="1800" dirty="0">
                <a:latin typeface="+mn-lt"/>
              </a:rPr>
              <a:t>have led to some spin-off-standards. They cover issues like the: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‘</a:t>
            </a:r>
            <a:r>
              <a:rPr lang="en-US" sz="1800" b="1" dirty="0">
                <a:latin typeface="+mn-lt"/>
              </a:rPr>
              <a:t>single-issue-LCAs</a:t>
            </a:r>
            <a:r>
              <a:rPr lang="en-US" sz="1800" dirty="0">
                <a:latin typeface="+mn-lt"/>
              </a:rPr>
              <a:t>‘ like carbon footprinting (ISO 14067) or water footprinting (ISO 14046),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‘</a:t>
            </a:r>
            <a:r>
              <a:rPr lang="en-US" sz="1800" b="1" dirty="0">
                <a:latin typeface="+mn-lt"/>
              </a:rPr>
              <a:t>beyond environment-LCAs</a:t>
            </a:r>
            <a:r>
              <a:rPr lang="en-US" sz="1800" dirty="0">
                <a:latin typeface="+mn-lt"/>
              </a:rPr>
              <a:t>‘ like life cycle costing, social LCA and eco-efficiency assessments (ISO 14045) or even life cycle sustainability assessments,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‘</a:t>
            </a:r>
            <a:r>
              <a:rPr lang="en-US" sz="1800" b="1" dirty="0">
                <a:latin typeface="+mn-lt"/>
              </a:rPr>
              <a:t>beyond product-LCAs</a:t>
            </a:r>
            <a:r>
              <a:rPr lang="en-US" sz="1800" dirty="0">
                <a:latin typeface="+mn-lt"/>
              </a:rPr>
              <a:t>‘ like scope </a:t>
            </a:r>
            <a:r>
              <a:rPr lang="en-US" sz="1800" dirty="0" smtClean="0">
                <a:latin typeface="+mn-lt"/>
              </a:rPr>
              <a:t>LCAs </a:t>
            </a:r>
            <a:r>
              <a:rPr lang="en-US" sz="1800" dirty="0">
                <a:latin typeface="+mn-lt"/>
              </a:rPr>
              <a:t>of organisations (ISO 14072) or sector-based IO-LCAs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‘</a:t>
            </a:r>
            <a:r>
              <a:rPr lang="en-US" sz="1800" b="1" dirty="0">
                <a:latin typeface="+mn-lt"/>
              </a:rPr>
              <a:t>beyond quantification-LCAs</a:t>
            </a:r>
            <a:r>
              <a:rPr lang="en-US" sz="1800" dirty="0">
                <a:latin typeface="+mn-lt"/>
              </a:rPr>
              <a:t>‘ like environmental product declarations (ISO 14025) or other types of environmental labels and claims. </a:t>
            </a:r>
          </a:p>
          <a:p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91" y="1547420"/>
            <a:ext cx="216535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6921784" y="4752744"/>
            <a:ext cx="1038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latin typeface="+mn-lt"/>
              </a:rPr>
              <a:t>Springer.com</a:t>
            </a:r>
            <a:endParaRPr lang="de-DE" sz="1200" i="1" dirty="0">
              <a:latin typeface="+mn-lt"/>
            </a:endParaRPr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324357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-5368"/>
            <a:ext cx="7451724" cy="1170000"/>
          </a:xfrm>
        </p:spPr>
        <p:txBody>
          <a:bodyPr/>
          <a:lstStyle/>
          <a:p>
            <a:r>
              <a:rPr lang="en-GB" dirty="0" smtClean="0"/>
              <a:t>Methods, indicators and tools - </a:t>
            </a:r>
            <a:br>
              <a:rPr lang="en-GB" dirty="0" smtClean="0"/>
            </a:br>
            <a:r>
              <a:rPr lang="en-GB" dirty="0" smtClean="0"/>
              <a:t>the Maslow pyramid of sustainability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493" y="1735911"/>
            <a:ext cx="3576892" cy="214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9" y="2093294"/>
            <a:ext cx="4086225" cy="331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490376" y="4301497"/>
            <a:ext cx="4528996" cy="191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Bef>
                <a:spcPts val="12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de-DE" dirty="0">
                <a:latin typeface="+mn-lt"/>
              </a:rPr>
              <a:t>Life Cycle </a:t>
            </a:r>
            <a:r>
              <a:rPr lang="de-DE" dirty="0" err="1">
                <a:latin typeface="+mn-lt"/>
              </a:rPr>
              <a:t>Sustainability</a:t>
            </a:r>
            <a:r>
              <a:rPr lang="de-DE" dirty="0">
                <a:latin typeface="+mn-lt"/>
              </a:rPr>
              <a:t> Assessment  (LCSA) 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can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>
                <a:latin typeface="+mn-lt"/>
              </a:rPr>
              <a:t>integrate</a:t>
            </a:r>
            <a:r>
              <a:rPr lang="de-DE" dirty="0">
                <a:latin typeface="+mn-lt"/>
              </a:rPr>
              <a:t> Life Cycle Assessment (LCA), </a:t>
            </a:r>
            <a:r>
              <a:rPr lang="de-DE" dirty="0" smtClean="0">
                <a:latin typeface="+mn-lt"/>
              </a:rPr>
              <a:t>Environmental </a:t>
            </a:r>
            <a:r>
              <a:rPr lang="de-DE" dirty="0">
                <a:latin typeface="+mn-lt"/>
              </a:rPr>
              <a:t>Life Cycle </a:t>
            </a:r>
            <a:r>
              <a:rPr lang="de-DE" dirty="0" err="1">
                <a:latin typeface="+mn-lt"/>
              </a:rPr>
              <a:t>Costing</a:t>
            </a:r>
            <a:r>
              <a:rPr lang="de-DE" dirty="0">
                <a:latin typeface="+mn-lt"/>
              </a:rPr>
              <a:t> (LCC) </a:t>
            </a:r>
            <a:r>
              <a:rPr lang="de-DE" dirty="0" err="1">
                <a:latin typeface="+mn-lt"/>
              </a:rPr>
              <a:t>and</a:t>
            </a:r>
            <a:r>
              <a:rPr lang="de-DE" dirty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Social</a:t>
            </a:r>
            <a:r>
              <a:rPr lang="de-DE" dirty="0" smtClean="0">
                <a:latin typeface="+mn-lt"/>
              </a:rPr>
              <a:t> </a:t>
            </a:r>
            <a:r>
              <a:rPr lang="de-DE" dirty="0">
                <a:latin typeface="+mn-lt"/>
              </a:rPr>
              <a:t>Life Cycle Assessment (SLCA) </a:t>
            </a:r>
            <a:r>
              <a:rPr lang="de-DE" dirty="0" err="1">
                <a:latin typeface="+mn-lt"/>
              </a:rPr>
              <a:t>to</a:t>
            </a:r>
            <a:r>
              <a:rPr lang="de-DE" dirty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evaluate</a:t>
            </a:r>
            <a:r>
              <a:rPr lang="de-DE" dirty="0" smtClean="0">
                <a:latin typeface="+mn-lt"/>
              </a:rPr>
              <a:t> </a:t>
            </a:r>
            <a:r>
              <a:rPr lang="de-DE" dirty="0" err="1">
                <a:latin typeface="+mn-lt"/>
              </a:rPr>
              <a:t>sustainability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of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services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and</a:t>
            </a:r>
            <a:r>
              <a:rPr lang="de-DE" dirty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products</a:t>
            </a:r>
            <a:endParaRPr lang="de-DE" dirty="0">
              <a:latin typeface="+mn-lt"/>
            </a:endParaRPr>
          </a:p>
        </p:txBody>
      </p:sp>
      <p:sp>
        <p:nvSpPr>
          <p:cNvPr id="8" name="Pfeil nach rechts 7"/>
          <p:cNvSpPr/>
          <p:nvPr/>
        </p:nvSpPr>
        <p:spPr>
          <a:xfrm>
            <a:off x="3370528" y="2424228"/>
            <a:ext cx="1180214" cy="50055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1190852" y="2093294"/>
            <a:ext cx="1828800" cy="103267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202007" y="5295004"/>
            <a:ext cx="2148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latin typeface="+mn-lt"/>
              </a:rPr>
              <a:t>Source: Finkbeiner et al. 2010</a:t>
            </a:r>
            <a:endParaRPr lang="de-DE" sz="1200" i="1" dirty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083493" y="3890633"/>
            <a:ext cx="2794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 smtClean="0">
                <a:latin typeface="+mn-lt"/>
              </a:rPr>
              <a:t>Source: </a:t>
            </a:r>
            <a:r>
              <a:rPr lang="de-DE" sz="1200" i="1" dirty="0" err="1" smtClean="0">
                <a:latin typeface="+mn-lt"/>
              </a:rPr>
              <a:t>based</a:t>
            </a:r>
            <a:r>
              <a:rPr lang="de-DE" sz="1200" i="1" dirty="0" smtClean="0">
                <a:latin typeface="+mn-lt"/>
              </a:rPr>
              <a:t> on Finkbeiner et al. 2015</a:t>
            </a:r>
            <a:endParaRPr lang="de-DE" sz="1200" i="1" dirty="0">
              <a:latin typeface="+mn-lt"/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256263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-1150"/>
            <a:ext cx="7451724" cy="1170000"/>
          </a:xfrm>
        </p:spPr>
        <p:txBody>
          <a:bodyPr/>
          <a:lstStyle/>
          <a:p>
            <a:r>
              <a:rPr lang="de-DE" dirty="0" err="1"/>
              <a:t>Methods</a:t>
            </a:r>
            <a:r>
              <a:rPr lang="de-DE" dirty="0"/>
              <a:t>, </a:t>
            </a:r>
            <a:r>
              <a:rPr lang="de-DE" dirty="0" err="1"/>
              <a:t>indicators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tools</a:t>
            </a:r>
            <a:r>
              <a:rPr lang="de-DE" dirty="0"/>
              <a:t> - </a:t>
            </a:r>
            <a:br>
              <a:rPr lang="de-DE" dirty="0"/>
            </a:br>
            <a:r>
              <a:rPr lang="de-DE" dirty="0" err="1"/>
              <a:t>e</a:t>
            </a:r>
            <a:r>
              <a:rPr lang="de-DE" dirty="0" err="1" smtClean="0"/>
              <a:t>xamples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different </a:t>
            </a:r>
            <a:r>
              <a:rPr lang="de-DE" dirty="0" err="1" smtClean="0"/>
              <a:t>indicators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7176" y="6064154"/>
            <a:ext cx="2916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Source: DBFZ 2015</a:t>
            </a:r>
            <a:endParaRPr lang="de-DE" sz="10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3" y="1562271"/>
            <a:ext cx="9025176" cy="447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134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8375"/>
            <a:ext cx="7729869" cy="1170000"/>
          </a:xfrm>
        </p:spPr>
        <p:txBody>
          <a:bodyPr/>
          <a:lstStyle/>
          <a:p>
            <a:r>
              <a:rPr lang="en-US" sz="2400" dirty="0"/>
              <a:t>Preconditions for the development of sustainable </a:t>
            </a:r>
            <a:r>
              <a:rPr lang="en-US" sz="2400" dirty="0" smtClean="0"/>
              <a:t>biofuel </a:t>
            </a:r>
            <a:r>
              <a:rPr lang="en-US" sz="2400" dirty="0"/>
              <a:t>value </a:t>
            </a:r>
            <a:r>
              <a:rPr lang="en-US" sz="2400" dirty="0" smtClean="0"/>
              <a:t>chains – a simple </a:t>
            </a:r>
            <a:r>
              <a:rPr lang="en-US" sz="2400" dirty="0" err="1" smtClean="0"/>
              <a:t>biorefinery</a:t>
            </a:r>
            <a:r>
              <a:rPr lang="en-US" sz="2400" dirty="0" smtClean="0"/>
              <a:t> example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63" y="1049369"/>
            <a:ext cx="6946808" cy="5509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hteck 5"/>
          <p:cNvSpPr/>
          <p:nvPr/>
        </p:nvSpPr>
        <p:spPr>
          <a:xfrm>
            <a:off x="2319278" y="2066925"/>
            <a:ext cx="828675" cy="29527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3158586" y="1524000"/>
            <a:ext cx="2409825" cy="219075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495052" y="5983575"/>
            <a:ext cx="2916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Source: Budzinski, Nitzsche et al.  2015</a:t>
            </a:r>
            <a:endParaRPr lang="de-DE" sz="10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222625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8375"/>
            <a:ext cx="7451724" cy="1170000"/>
          </a:xfrm>
        </p:spPr>
        <p:txBody>
          <a:bodyPr/>
          <a:lstStyle/>
          <a:p>
            <a:r>
              <a:rPr lang="en-US" dirty="0"/>
              <a:t>Preconditions for the development of sustainable </a:t>
            </a:r>
            <a:r>
              <a:rPr lang="en-US" dirty="0" smtClean="0"/>
              <a:t>biofuel </a:t>
            </a:r>
            <a:r>
              <a:rPr lang="en-US" dirty="0"/>
              <a:t>value </a:t>
            </a:r>
            <a:r>
              <a:rPr lang="en-US" dirty="0" smtClean="0"/>
              <a:t>chains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95250" y="1371718"/>
            <a:ext cx="8783638" cy="4440913"/>
          </a:xfrm>
        </p:spPr>
        <p:txBody>
          <a:bodyPr/>
          <a:lstStyle/>
          <a:p>
            <a:endParaRPr 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  <a:p>
            <a:endParaRPr 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  <a:p>
            <a:endParaRPr lang="de-DE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 smtClean="0">
              <a:latin typeface="+mn-lt"/>
            </a:endParaRPr>
          </a:p>
        </p:txBody>
      </p:sp>
      <p:sp>
        <p:nvSpPr>
          <p:cNvPr id="6" name="Geschweifte Klammer links 5"/>
          <p:cNvSpPr/>
          <p:nvPr/>
        </p:nvSpPr>
        <p:spPr>
          <a:xfrm rot="16200000">
            <a:off x="1437088" y="3973115"/>
            <a:ext cx="550862" cy="269002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Geschweifte Klammer links 8"/>
          <p:cNvSpPr/>
          <p:nvPr/>
        </p:nvSpPr>
        <p:spPr>
          <a:xfrm rot="16200000">
            <a:off x="3559378" y="4645620"/>
            <a:ext cx="550862" cy="134501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Geschweifte Klammer links 9"/>
          <p:cNvSpPr/>
          <p:nvPr/>
        </p:nvSpPr>
        <p:spPr>
          <a:xfrm rot="16200000">
            <a:off x="6493870" y="3211712"/>
            <a:ext cx="550862" cy="421917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710408" y="5668743"/>
            <a:ext cx="199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sustainable resource base</a:t>
            </a:r>
            <a:endParaRPr lang="en-GB" dirty="0">
              <a:latin typeface="+mn-lt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845997" y="5634830"/>
            <a:ext cx="19946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efficient conversion processes</a:t>
            </a:r>
            <a:endParaRPr lang="en-GB" dirty="0">
              <a:latin typeface="+mn-lt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5151047" y="5669238"/>
            <a:ext cx="3242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substitution of high value  products from fossil resources </a:t>
            </a:r>
            <a:endParaRPr lang="en-GB" dirty="0">
              <a:latin typeface="+mn-lt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67508" y="4077413"/>
            <a:ext cx="2916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Source: DBFZ 2015</a:t>
            </a:r>
            <a:endParaRPr lang="de-DE" sz="10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19" y="1939594"/>
            <a:ext cx="8212744" cy="319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267317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7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hteck 5"/>
          <p:cNvSpPr>
            <a:spLocks noChangeArrowheads="1"/>
          </p:cNvSpPr>
          <p:nvPr/>
        </p:nvSpPr>
        <p:spPr bwMode="auto">
          <a:xfrm>
            <a:off x="255588" y="6109245"/>
            <a:ext cx="5291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de-DE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Source: Zeller et al. 2011 (</a:t>
            </a:r>
            <a:r>
              <a:rPr lang="de-DE" sz="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project</a:t>
            </a:r>
            <a:r>
              <a:rPr lang="de-DE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de-DE" sz="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consortium</a:t>
            </a:r>
            <a:r>
              <a:rPr lang="de-DE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DBFZ, TLL, INL, Öko-Institut)</a:t>
            </a:r>
          </a:p>
          <a:p>
            <a:pPr>
              <a:defRPr/>
            </a:pPr>
            <a:endParaRPr lang="de-DE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459" name="Foliennummernplatzhalt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1CE8DA9-15A3-4D8E-B041-FE6C37DEE94F}" type="slidenum">
              <a:rPr lang="de-DE" altLang="de-DE" sz="1200" smtClean="0">
                <a:solidFill>
                  <a:srgbClr val="808080"/>
                </a:solidFill>
              </a:rPr>
              <a:pPr eaLnBrk="1" hangingPunct="1"/>
              <a:t>14</a:t>
            </a:fld>
            <a:endParaRPr lang="de-DE" altLang="de-DE" sz="1200" smtClean="0">
              <a:solidFill>
                <a:srgbClr val="808080"/>
              </a:solidFill>
            </a:endParaRPr>
          </a:p>
        </p:txBody>
      </p:sp>
      <p:grpSp>
        <p:nvGrpSpPr>
          <p:cNvPr id="19460" name="Gruppieren 5"/>
          <p:cNvGrpSpPr>
            <a:grpSpLocks/>
          </p:cNvGrpSpPr>
          <p:nvPr/>
        </p:nvGrpSpPr>
        <p:grpSpPr bwMode="auto">
          <a:xfrm>
            <a:off x="219075" y="1954213"/>
            <a:ext cx="2603500" cy="3768725"/>
            <a:chOff x="93663" y="1602339"/>
            <a:chExt cx="2603028" cy="3767953"/>
          </a:xfrm>
        </p:grpSpPr>
        <p:sp>
          <p:nvSpPr>
            <p:cNvPr id="19479" name="Text Box 9"/>
            <p:cNvSpPr txBox="1">
              <a:spLocks noChangeArrowheads="1"/>
            </p:cNvSpPr>
            <p:nvPr/>
          </p:nvSpPr>
          <p:spPr bwMode="auto">
            <a:xfrm>
              <a:off x="93663" y="4014845"/>
              <a:ext cx="2603028" cy="460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b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Theoretical</a:t>
              </a:r>
            </a:p>
            <a:p>
              <a:pPr algn="ctr" eaLnBrk="1" hangingPunct="1">
                <a:defRPr/>
              </a:pPr>
              <a:r>
                <a:rPr lang="de-DE" b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potential</a:t>
              </a:r>
            </a:p>
          </p:txBody>
        </p:sp>
        <p:sp>
          <p:nvSpPr>
            <p:cNvPr id="19480" name="Text Box 9"/>
            <p:cNvSpPr txBox="1">
              <a:spLocks noChangeArrowheads="1"/>
            </p:cNvSpPr>
            <p:nvPr/>
          </p:nvSpPr>
          <p:spPr bwMode="auto">
            <a:xfrm>
              <a:off x="93663" y="4752880"/>
              <a:ext cx="2603028" cy="61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85725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Straw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production</a:t>
              </a:r>
              <a:endParaRPr 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2400" baseline="-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∅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1999 - 2007</a:t>
              </a:r>
            </a:p>
            <a:p>
              <a:pPr algn="ctr" eaLnBrk="1" hangingPunct="1">
                <a:defRPr/>
              </a:pPr>
              <a:endParaRPr 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pic>
          <p:nvPicPr>
            <p:cNvPr id="1948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345" y="1602339"/>
              <a:ext cx="2310746" cy="227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 Box 9"/>
            <p:cNvSpPr txBox="1">
              <a:spLocks noChangeArrowheads="1"/>
            </p:cNvSpPr>
            <p:nvPr/>
          </p:nvSpPr>
          <p:spPr bwMode="auto">
            <a:xfrm>
              <a:off x="626966" y="2878428"/>
              <a:ext cx="1399921" cy="714229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30 mill. t</a:t>
              </a:r>
              <a:r>
                <a:rPr lang="de-DE" sz="7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fm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/a</a:t>
              </a:r>
            </a:p>
            <a:p>
              <a:pPr algn="ctr" eaLnBrk="1" hangingPunct="1">
                <a:defRPr/>
              </a:pPr>
              <a:endParaRPr 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9461" name="Gruppieren 2"/>
          <p:cNvGrpSpPr>
            <a:grpSpLocks/>
          </p:cNvGrpSpPr>
          <p:nvPr/>
        </p:nvGrpSpPr>
        <p:grpSpPr bwMode="auto">
          <a:xfrm>
            <a:off x="2919413" y="2620963"/>
            <a:ext cx="2009775" cy="3916362"/>
            <a:chOff x="2794000" y="2269514"/>
            <a:chExt cx="2010567" cy="3915386"/>
          </a:xfrm>
        </p:grpSpPr>
        <p:sp>
          <p:nvSpPr>
            <p:cNvPr id="19475" name="Text Box 10"/>
            <p:cNvSpPr txBox="1">
              <a:spLocks noChangeArrowheads="1"/>
            </p:cNvSpPr>
            <p:nvPr/>
          </p:nvSpPr>
          <p:spPr bwMode="auto">
            <a:xfrm>
              <a:off x="2960753" y="4015329"/>
              <a:ext cx="1843814" cy="55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Technical</a:t>
              </a:r>
            </a:p>
            <a:p>
              <a:pPr algn="ctr" eaLnBrk="1" hangingPunct="1">
                <a:defRPr/>
              </a:pPr>
              <a:r>
                <a:rPr lang="de-DE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potential</a:t>
              </a:r>
            </a:p>
          </p:txBody>
        </p:sp>
        <p:sp>
          <p:nvSpPr>
            <p:cNvPr id="19476" name="Text Box 9"/>
            <p:cNvSpPr txBox="1">
              <a:spLocks noChangeArrowheads="1"/>
            </p:cNvSpPr>
            <p:nvPr/>
          </p:nvSpPr>
          <p:spPr bwMode="auto">
            <a:xfrm>
              <a:off x="2794000" y="4753332"/>
              <a:ext cx="2010567" cy="143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85725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Technical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restrictions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,</a:t>
              </a:r>
            </a:p>
            <a:p>
              <a:pPr algn="ctr" eaLnBrk="1" hangingPunct="1">
                <a:defRPr/>
              </a:pPr>
              <a:endParaRPr lang="de-DE" sz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ma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terial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use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,</a:t>
              </a:r>
            </a:p>
            <a:p>
              <a:pPr algn="ctr" eaLnBrk="1" hangingPunct="1">
                <a:defRPr/>
              </a:pPr>
              <a:endParaRPr lang="de-DE" sz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hu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mus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reproduction</a:t>
              </a:r>
              <a:endParaRPr lang="de-DE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pic>
          <p:nvPicPr>
            <p:cNvPr id="19478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9421" y="2269514"/>
              <a:ext cx="1623285" cy="16008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 Box 9"/>
            <p:cNvSpPr txBox="1">
              <a:spLocks noChangeArrowheads="1"/>
            </p:cNvSpPr>
            <p:nvPr/>
          </p:nvSpPr>
          <p:spPr bwMode="auto">
            <a:xfrm>
              <a:off x="3183090" y="2896420"/>
              <a:ext cx="1400727" cy="714197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de-DE" sz="140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14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8-13 mill. t</a:t>
              </a:r>
              <a:r>
                <a:rPr lang="de-DE" sz="7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fm</a:t>
              </a:r>
              <a:r>
                <a:rPr lang="de-DE" sz="14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/a</a:t>
              </a:r>
              <a:endParaRPr lang="de-DE" sz="70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9462" name="Gruppieren 3"/>
          <p:cNvGrpSpPr>
            <a:grpSpLocks/>
          </p:cNvGrpSpPr>
          <p:nvPr/>
        </p:nvGrpSpPr>
        <p:grpSpPr bwMode="auto">
          <a:xfrm>
            <a:off x="5006975" y="3016250"/>
            <a:ext cx="2151063" cy="2905125"/>
            <a:chOff x="4881041" y="2663718"/>
            <a:chExt cx="2151057" cy="2905203"/>
          </a:xfrm>
        </p:grpSpPr>
        <p:pic>
          <p:nvPicPr>
            <p:cNvPr id="19472" name="Picture 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0186" y="2663718"/>
              <a:ext cx="1220327" cy="1203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 Box 9"/>
            <p:cNvSpPr txBox="1">
              <a:spLocks noChangeArrowheads="1"/>
            </p:cNvSpPr>
            <p:nvPr/>
          </p:nvSpPr>
          <p:spPr bwMode="auto">
            <a:xfrm>
              <a:off x="5562077" y="2962176"/>
              <a:ext cx="798510" cy="712807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de-DE" sz="140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14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??</a:t>
              </a:r>
              <a:endParaRPr lang="de-DE" sz="70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sp>
          <p:nvSpPr>
            <p:cNvPr id="19473" name="Text Box 13"/>
            <p:cNvSpPr txBox="1">
              <a:spLocks noChangeArrowheads="1"/>
            </p:cNvSpPr>
            <p:nvPr/>
          </p:nvSpPr>
          <p:spPr bwMode="auto">
            <a:xfrm>
              <a:off x="4881041" y="4014717"/>
              <a:ext cx="2151057" cy="5223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b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Economic</a:t>
              </a:r>
            </a:p>
            <a:p>
              <a:pPr algn="ctr" eaLnBrk="1" hangingPunct="1">
                <a:defRPr/>
              </a:pPr>
              <a:r>
                <a:rPr lang="de-DE" b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potential</a:t>
              </a:r>
            </a:p>
          </p:txBody>
        </p:sp>
        <p:sp>
          <p:nvSpPr>
            <p:cNvPr id="19474" name="Text Box 9"/>
            <p:cNvSpPr txBox="1">
              <a:spLocks noChangeArrowheads="1"/>
            </p:cNvSpPr>
            <p:nvPr/>
          </p:nvSpPr>
          <p:spPr bwMode="auto">
            <a:xfrm>
              <a:off x="4893741" y="4752924"/>
              <a:ext cx="2009769" cy="815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85725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Competitive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to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other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energy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 </a:t>
              </a:r>
              <a:r>
                <a:rPr lang="de-DE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carriers</a:t>
              </a:r>
              <a:r>
                <a:rPr lang="de-DE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?</a:t>
              </a:r>
            </a:p>
          </p:txBody>
        </p:sp>
      </p:grpSp>
      <p:grpSp>
        <p:nvGrpSpPr>
          <p:cNvPr id="19463" name="Gruppieren 4"/>
          <p:cNvGrpSpPr>
            <a:grpSpLocks/>
          </p:cNvGrpSpPr>
          <p:nvPr/>
        </p:nvGrpSpPr>
        <p:grpSpPr bwMode="auto">
          <a:xfrm>
            <a:off x="6902450" y="3232150"/>
            <a:ext cx="2151063" cy="2689225"/>
            <a:chOff x="7024307" y="2879139"/>
            <a:chExt cx="2151057" cy="2689782"/>
          </a:xfrm>
        </p:grpSpPr>
        <p:sp>
          <p:nvSpPr>
            <p:cNvPr id="19467" name="Text Box 13"/>
            <p:cNvSpPr txBox="1">
              <a:spLocks noChangeArrowheads="1"/>
            </p:cNvSpPr>
            <p:nvPr/>
          </p:nvSpPr>
          <p:spPr bwMode="auto">
            <a:xfrm>
              <a:off x="7024307" y="4062072"/>
              <a:ext cx="2151057" cy="52239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b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Realizable </a:t>
              </a:r>
            </a:p>
            <a:p>
              <a:pPr algn="ctr" eaLnBrk="1" hangingPunct="1">
                <a:defRPr/>
              </a:pPr>
              <a:r>
                <a:rPr lang="de-DE" b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potential</a:t>
              </a:r>
            </a:p>
          </p:txBody>
        </p:sp>
        <p:pic>
          <p:nvPicPr>
            <p:cNvPr id="19469" name="Picture 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7927" y="2879139"/>
              <a:ext cx="1015777" cy="1001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 Box 9"/>
            <p:cNvSpPr txBox="1">
              <a:spLocks noChangeArrowheads="1"/>
            </p:cNvSpPr>
            <p:nvPr/>
          </p:nvSpPr>
          <p:spPr bwMode="auto">
            <a:xfrm>
              <a:off x="7700580" y="3018868"/>
              <a:ext cx="798511" cy="712936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de-DE" sz="140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1" hangingPunct="1">
                <a:defRPr/>
              </a:pPr>
              <a:r>
                <a:rPr lang="de-DE" sz="14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??</a:t>
              </a:r>
              <a:endParaRPr lang="de-DE" sz="70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sp>
          <p:nvSpPr>
            <p:cNvPr id="19470" name="Text Box 9"/>
            <p:cNvSpPr txBox="1">
              <a:spLocks noChangeArrowheads="1"/>
            </p:cNvSpPr>
            <p:nvPr/>
          </p:nvSpPr>
          <p:spPr bwMode="auto">
            <a:xfrm>
              <a:off x="7044945" y="4752777"/>
              <a:ext cx="2009769" cy="81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85725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de-DE" sz="140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Willingness to sell straw?</a:t>
              </a:r>
            </a:p>
          </p:txBody>
        </p:sp>
      </p:grpSp>
      <p:sp>
        <p:nvSpPr>
          <p:cNvPr id="19464" name="Titel 1"/>
          <p:cNvSpPr>
            <a:spLocks noGrp="1"/>
          </p:cNvSpPr>
          <p:nvPr>
            <p:ph type="title"/>
          </p:nvPr>
        </p:nvSpPr>
        <p:spPr>
          <a:xfrm>
            <a:off x="0" y="15460"/>
            <a:ext cx="7451725" cy="1170000"/>
          </a:xfrm>
        </p:spPr>
        <p:txBody>
          <a:bodyPr/>
          <a:lstStyle/>
          <a:p>
            <a:pPr eaLnBrk="1" hangingPunct="1"/>
            <a:r>
              <a:rPr lang="de-DE" altLang="de-DE" dirty="0" err="1" smtClean="0">
                <a:ea typeface="ＭＳ Ｐゴシック" pitchFamily="34" charset="-128"/>
              </a:rPr>
              <a:t>Sustainable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resource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base</a:t>
            </a:r>
            <a:r>
              <a:rPr lang="de-DE" altLang="de-DE" dirty="0" smtClean="0">
                <a:ea typeface="ＭＳ Ｐゴシック" pitchFamily="34" charset="-128"/>
              </a:rPr>
              <a:t> –                </a:t>
            </a:r>
            <a:r>
              <a:rPr lang="de-DE" altLang="de-DE" dirty="0" err="1" smtClean="0">
                <a:ea typeface="ＭＳ Ｐゴシック" pitchFamily="34" charset="-128"/>
              </a:rPr>
              <a:t>example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straw</a:t>
            </a:r>
            <a:r>
              <a:rPr lang="de-DE" altLang="de-DE" dirty="0" smtClean="0">
                <a:ea typeface="ＭＳ Ｐゴシック" pitchFamily="34" charset="-128"/>
              </a:rPr>
              <a:t> potential Germany</a:t>
            </a:r>
          </a:p>
        </p:txBody>
      </p:sp>
      <p:sp>
        <p:nvSpPr>
          <p:cNvPr id="19466" name="Text Box 9"/>
          <p:cNvSpPr txBox="1">
            <a:spLocks noChangeArrowheads="1"/>
          </p:cNvSpPr>
          <p:nvPr/>
        </p:nvSpPr>
        <p:spPr bwMode="auto">
          <a:xfrm>
            <a:off x="187325" y="1296988"/>
            <a:ext cx="8983663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28625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96BD0D"/>
              </a:buClr>
              <a:buFont typeface="Wingdings" pitchFamily="2" charset="2"/>
              <a:buChar char="§"/>
              <a:defRPr/>
            </a:pPr>
            <a:endParaRPr lang="de-DE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254625" y="2074863"/>
            <a:ext cx="3459163" cy="5461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85725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de-DE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No</a:t>
            </a:r>
            <a:r>
              <a:rPr 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steady</a:t>
            </a:r>
            <a:r>
              <a:rPr 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prices</a:t>
            </a:r>
            <a:r>
              <a:rPr 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</a:t>
            </a:r>
            <a:r>
              <a:rPr 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de-DE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straw</a:t>
            </a:r>
            <a:r>
              <a:rPr lang="de-DE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in Germany!</a:t>
            </a:r>
          </a:p>
        </p:txBody>
      </p:sp>
      <p:sp>
        <p:nvSpPr>
          <p:cNvPr id="28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380188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  <p:pic>
        <p:nvPicPr>
          <p:cNvPr id="21506" name="Grafi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507581"/>
            <a:ext cx="7591425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feld 1"/>
          <p:cNvSpPr txBox="1">
            <a:spLocks noChangeArrowheads="1"/>
          </p:cNvSpPr>
          <p:nvPr/>
        </p:nvSpPr>
        <p:spPr bwMode="auto">
          <a:xfrm>
            <a:off x="4938713" y="1517106"/>
            <a:ext cx="3028950" cy="723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b="1"/>
              <a:t>Strohpotenziale pro km²</a:t>
            </a:r>
          </a:p>
          <a:p>
            <a:pPr eaLnBrk="1" hangingPunct="1"/>
            <a:r>
              <a:rPr lang="de-DE" altLang="de-DE" sz="1200" b="1"/>
              <a:t>Standortauswertung</a:t>
            </a:r>
          </a:p>
          <a:p>
            <a:pPr eaLnBrk="1" hangingPunct="1"/>
            <a:endParaRPr lang="de-DE" altLang="de-DE" sz="1100" b="1"/>
          </a:p>
        </p:txBody>
      </p:sp>
      <p:sp>
        <p:nvSpPr>
          <p:cNvPr id="21508" name="Titel 1"/>
          <p:cNvSpPr>
            <a:spLocks noGrp="1"/>
          </p:cNvSpPr>
          <p:nvPr>
            <p:ph type="title"/>
          </p:nvPr>
        </p:nvSpPr>
        <p:spPr>
          <a:xfrm>
            <a:off x="0" y="-15985"/>
            <a:ext cx="7743825" cy="1170000"/>
          </a:xfrm>
        </p:spPr>
        <p:txBody>
          <a:bodyPr/>
          <a:lstStyle/>
          <a:p>
            <a:pPr eaLnBrk="1" hangingPunct="1"/>
            <a:r>
              <a:rPr lang="de-DE" altLang="de-DE" dirty="0" err="1" smtClean="0">
                <a:ea typeface="ＭＳ Ｐゴシック" pitchFamily="34" charset="-128"/>
              </a:rPr>
              <a:t>Sustainable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resource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base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smtClean="0">
                <a:ea typeface="ＭＳ Ｐゴシック" pitchFamily="34" charset="-128"/>
              </a:rPr>
              <a:t>-</a:t>
            </a:r>
            <a:br>
              <a:rPr lang="de-DE" altLang="de-DE" dirty="0" smtClean="0">
                <a:ea typeface="ＭＳ Ｐゴシック" pitchFamily="34" charset="-128"/>
              </a:rPr>
            </a:br>
            <a:r>
              <a:rPr lang="de-DE" altLang="de-DE" dirty="0" smtClean="0">
                <a:ea typeface="ＭＳ Ｐゴシック" pitchFamily="34" charset="-128"/>
              </a:rPr>
              <a:t>regional </a:t>
            </a:r>
            <a:r>
              <a:rPr lang="de-DE" altLang="de-DE" dirty="0" err="1">
                <a:ea typeface="ＭＳ Ｐゴシック" pitchFamily="34" charset="-128"/>
              </a:rPr>
              <a:t>distribution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of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straw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potentials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smtClean="0">
                <a:ea typeface="ＭＳ Ｐゴシック" pitchFamily="34" charset="-128"/>
              </a:rPr>
              <a:t>1(2)</a:t>
            </a:r>
            <a:br>
              <a:rPr lang="de-DE" altLang="de-DE" dirty="0" smtClean="0">
                <a:ea typeface="ＭＳ Ｐゴシック" pitchFamily="34" charset="-128"/>
              </a:rPr>
            </a:br>
            <a:r>
              <a:rPr lang="de-DE" altLang="de-DE" sz="2000" dirty="0" err="1" smtClean="0">
                <a:latin typeface="+mn-lt"/>
                <a:ea typeface="ＭＳ Ｐゴシック" pitchFamily="34" charset="-128"/>
              </a:rPr>
              <a:t>Example</a:t>
            </a:r>
            <a:r>
              <a:rPr lang="de-DE" altLang="de-DE" sz="2000" dirty="0" smtClean="0">
                <a:latin typeface="+mn-lt"/>
                <a:ea typeface="ＭＳ Ｐゴシック" pitchFamily="34" charset="-128"/>
              </a:rPr>
              <a:t>: </a:t>
            </a:r>
            <a:r>
              <a:rPr lang="de-DE" altLang="de-DE" sz="2000" dirty="0" err="1" smtClean="0">
                <a:latin typeface="+mn-lt"/>
                <a:ea typeface="ＭＳ Ｐゴシック" pitchFamily="34" charset="-128"/>
              </a:rPr>
              <a:t>bioethanol</a:t>
            </a:r>
            <a:r>
              <a:rPr lang="de-DE" altLang="de-DE" sz="2000" dirty="0" smtClean="0">
                <a:latin typeface="+mn-lt"/>
                <a:ea typeface="ＭＳ Ｐゴシック" pitchFamily="34" charset="-128"/>
              </a:rPr>
              <a:t> plant</a:t>
            </a:r>
          </a:p>
        </p:txBody>
      </p:sp>
      <p:sp>
        <p:nvSpPr>
          <p:cNvPr id="21509" name="Foliennummernplatzhalter 3"/>
          <p:cNvSpPr>
            <a:spLocks noGrp="1"/>
          </p:cNvSpPr>
          <p:nvPr>
            <p:ph type="sldNum" sz="quarter" idx="10"/>
          </p:nvPr>
        </p:nvSpPr>
        <p:spPr bwMode="auto">
          <a:xfrm>
            <a:off x="8172450" y="5852633"/>
            <a:ext cx="971550" cy="1196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7887787-2D10-4F91-AC32-005A5B30AA16}" type="slidenum">
              <a:rPr lang="de-DE" altLang="de-DE" sz="1200" smtClean="0">
                <a:solidFill>
                  <a:srgbClr val="808080"/>
                </a:solidFill>
              </a:rPr>
              <a:pPr eaLnBrk="1" hangingPunct="1"/>
              <a:t>15</a:t>
            </a:fld>
            <a:endParaRPr lang="de-DE" altLang="de-DE" sz="1200" smtClean="0">
              <a:solidFill>
                <a:srgbClr val="80808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340600" y="3553868"/>
            <a:ext cx="403225" cy="176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511" name="Textfeld 4"/>
          <p:cNvSpPr txBox="1">
            <a:spLocks noChangeArrowheads="1"/>
          </p:cNvSpPr>
          <p:nvPr/>
        </p:nvSpPr>
        <p:spPr bwMode="auto">
          <a:xfrm>
            <a:off x="4900613" y="1564731"/>
            <a:ext cx="3130550" cy="554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b="1" dirty="0" err="1"/>
              <a:t>Straw</a:t>
            </a:r>
            <a:r>
              <a:rPr lang="de-DE" altLang="de-DE" b="1" dirty="0"/>
              <a:t> </a:t>
            </a:r>
            <a:r>
              <a:rPr lang="de-DE" altLang="de-DE" b="1" dirty="0" err="1"/>
              <a:t>potentials</a:t>
            </a:r>
            <a:r>
              <a:rPr lang="de-DE" altLang="de-DE" b="1" dirty="0"/>
              <a:t> per km²</a:t>
            </a:r>
          </a:p>
          <a:p>
            <a:pPr eaLnBrk="1" hangingPunct="1"/>
            <a:r>
              <a:rPr lang="de-DE" altLang="de-DE" sz="1200" b="1" dirty="0"/>
              <a:t>Location </a:t>
            </a:r>
            <a:r>
              <a:rPr lang="de-DE" altLang="de-DE" sz="1200" b="1" dirty="0" err="1"/>
              <a:t>analysis</a:t>
            </a:r>
            <a:endParaRPr lang="de-DE" altLang="de-DE" sz="1200" b="1" dirty="0"/>
          </a:p>
        </p:txBody>
      </p:sp>
      <p:sp>
        <p:nvSpPr>
          <p:cNvPr id="21512" name="Textfeld 5"/>
          <p:cNvSpPr txBox="1">
            <a:spLocks noChangeArrowheads="1"/>
          </p:cNvSpPr>
          <p:nvPr/>
        </p:nvSpPr>
        <p:spPr bwMode="auto">
          <a:xfrm>
            <a:off x="4903788" y="2448968"/>
            <a:ext cx="1135062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200" b="1"/>
              <a:t>Legend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792913" y="3336381"/>
            <a:ext cx="1609725" cy="6286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Aft>
                <a:spcPts val="2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Federal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state</a:t>
            </a:r>
            <a:endParaRPr lang="de-DE" sz="10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2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Plant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position</a:t>
            </a:r>
            <a:endParaRPr lang="de-DE" sz="10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2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100 km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catchment</a:t>
            </a:r>
            <a:r>
              <a:rPr lang="de-DE" sz="1050" dirty="0"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area</a:t>
            </a:r>
            <a:endParaRPr lang="de-DE" sz="105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173663" y="2914106"/>
            <a:ext cx="998537" cy="10541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&gt;0 – 25 t</a:t>
            </a:r>
            <a:r>
              <a:rPr lang="de-DE" sz="1050" baseline="-25000" dirty="0">
                <a:ea typeface="ＭＳ Ｐゴシック" charset="0"/>
                <a:cs typeface="ＭＳ Ｐゴシック" charset="0"/>
              </a:rPr>
              <a:t>fm</a:t>
            </a:r>
          </a:p>
          <a:p>
            <a:pPr>
              <a:spcAft>
                <a:spcPts val="3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&gt;25 – 50 t</a:t>
            </a:r>
            <a:r>
              <a:rPr lang="de-DE" sz="1050" baseline="-25000" dirty="0">
                <a:ea typeface="ＭＳ Ｐゴシック" charset="0"/>
                <a:cs typeface="ＭＳ Ｐゴシック" charset="0"/>
              </a:rPr>
              <a:t>fm</a:t>
            </a:r>
            <a:endParaRPr lang="de-DE" sz="10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3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&gt;50 – 75 t</a:t>
            </a:r>
            <a:r>
              <a:rPr lang="de-DE" sz="1050" baseline="-25000" dirty="0">
                <a:ea typeface="ＭＳ Ｐゴシック" charset="0"/>
                <a:cs typeface="ＭＳ Ｐゴシック" charset="0"/>
              </a:rPr>
              <a:t>fm</a:t>
            </a:r>
            <a:endParaRPr lang="de-DE" sz="10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3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&gt;75 – 100 t</a:t>
            </a:r>
            <a:r>
              <a:rPr lang="de-DE" sz="1050" baseline="-25000" dirty="0">
                <a:ea typeface="ＭＳ Ｐゴシック" charset="0"/>
                <a:cs typeface="ＭＳ Ｐゴシック" charset="0"/>
              </a:rPr>
              <a:t>fm</a:t>
            </a:r>
            <a:endParaRPr lang="de-DE" sz="10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300"/>
              </a:spcAft>
              <a:defRPr/>
            </a:pPr>
            <a:r>
              <a:rPr lang="de-DE" sz="1050" dirty="0">
                <a:ea typeface="ＭＳ Ｐゴシック" charset="0"/>
                <a:cs typeface="ＭＳ Ｐゴシック" charset="0"/>
              </a:rPr>
              <a:t>&gt;100 t</a:t>
            </a:r>
            <a:r>
              <a:rPr lang="de-DE" sz="1050" baseline="-25000" dirty="0">
                <a:ea typeface="ＭＳ Ｐゴシック" charset="0"/>
                <a:cs typeface="ＭＳ Ｐゴシック" charset="0"/>
              </a:rPr>
              <a:t>fm</a:t>
            </a:r>
            <a:endParaRPr lang="de-DE" sz="105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175250" y="2722018"/>
            <a:ext cx="2333625" cy="2540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de-DE" sz="1050" dirty="0" err="1">
                <a:ea typeface="ＭＳ Ｐゴシック" charset="0"/>
                <a:cs typeface="ＭＳ Ｐゴシック" charset="0"/>
              </a:rPr>
              <a:t>No</a:t>
            </a:r>
            <a:r>
              <a:rPr lang="de-DE" sz="1050" dirty="0">
                <a:ea typeface="ＭＳ Ｐゴシック" charset="0"/>
                <a:cs typeface="ＭＳ Ｐゴシック" charset="0"/>
              </a:rPr>
              <a:t> potential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for</a:t>
            </a:r>
            <a:r>
              <a:rPr lang="de-DE" sz="1050" dirty="0"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energy</a:t>
            </a:r>
            <a:r>
              <a:rPr lang="de-DE" sz="1050" dirty="0"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related</a:t>
            </a:r>
            <a:r>
              <a:rPr lang="de-DE" sz="1050" dirty="0">
                <a:ea typeface="ＭＳ Ｐゴシック" charset="0"/>
                <a:cs typeface="ＭＳ Ｐゴシック" charset="0"/>
              </a:rPr>
              <a:t> </a:t>
            </a:r>
            <a:r>
              <a:rPr lang="de-DE" sz="1050" dirty="0" err="1">
                <a:ea typeface="ＭＳ Ｐゴシック" charset="0"/>
                <a:cs typeface="ＭＳ Ｐゴシック" charset="0"/>
              </a:rPr>
              <a:t>use</a:t>
            </a:r>
            <a:endParaRPr lang="de-DE" sz="1050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2151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3953918"/>
            <a:ext cx="3381375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97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  <p:sp>
        <p:nvSpPr>
          <p:cNvPr id="27650" name="Foliennummernplatzhalt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D056671-D104-4407-974E-A23EAC72F786}" type="slidenum">
              <a:rPr lang="de-DE" altLang="de-DE" sz="1200" smtClean="0">
                <a:solidFill>
                  <a:srgbClr val="808080"/>
                </a:solidFill>
              </a:rPr>
              <a:pPr eaLnBrk="1" hangingPunct="1"/>
              <a:t>16</a:t>
            </a:fld>
            <a:endParaRPr lang="de-DE" altLang="de-DE" sz="1200" smtClean="0">
              <a:solidFill>
                <a:srgbClr val="808080"/>
              </a:solidFill>
            </a:endParaRPr>
          </a:p>
        </p:txBody>
      </p:sp>
      <p:pic>
        <p:nvPicPr>
          <p:cNvPr id="27651" name="Grafi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5" y="1701884"/>
            <a:ext cx="3654425" cy="516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701884"/>
            <a:ext cx="3656013" cy="516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ieren 4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3" y="1457325"/>
            <a:chExt cx="7585585" cy="5166539"/>
          </a:xfrm>
        </p:grpSpPr>
        <p:pic>
          <p:nvPicPr>
            <p:cNvPr id="27702" name="Grafik 10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4" y="1457325"/>
              <a:ext cx="3655854" cy="516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03" name="Grafik 10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3" y="1457325"/>
              <a:ext cx="3655854" cy="516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uppieren 7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3" y="1457324"/>
            <a:chExt cx="7585587" cy="5166539"/>
          </a:xfrm>
        </p:grpSpPr>
        <p:pic>
          <p:nvPicPr>
            <p:cNvPr id="27700" name="Grafik 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4" y="1457324"/>
              <a:ext cx="3655856" cy="516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01" name="Grafik 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3" y="1457324"/>
              <a:ext cx="3655854" cy="51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uppieren 10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3" y="1457324"/>
            <a:chExt cx="7585585" cy="5166538"/>
          </a:xfrm>
        </p:grpSpPr>
        <p:pic>
          <p:nvPicPr>
            <p:cNvPr id="27698" name="Grafik 8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4" y="1457325"/>
              <a:ext cx="3655854" cy="51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9" name="Grafik 9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3" y="1457324"/>
              <a:ext cx="3655854" cy="51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5" name="Gruppieren 104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2" y="1457325"/>
            <a:chExt cx="7585586" cy="5166539"/>
          </a:xfrm>
        </p:grpSpPr>
        <p:pic>
          <p:nvPicPr>
            <p:cNvPr id="27696" name="Grafik 14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4" y="1457327"/>
              <a:ext cx="3655854" cy="51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7" name="Grafik 103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2" y="1457325"/>
              <a:ext cx="3655855" cy="516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8" name="Gruppieren 107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2" y="1457327"/>
            <a:chExt cx="7585586" cy="5166539"/>
          </a:xfrm>
        </p:grpSpPr>
        <p:pic>
          <p:nvPicPr>
            <p:cNvPr id="27694" name="Grafik 105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4" y="1457327"/>
              <a:ext cx="3655854" cy="51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5" name="Grafik 106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2" y="1457327"/>
              <a:ext cx="3655855" cy="516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1" name="Gruppieren 110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2" y="1457326"/>
            <a:chExt cx="7585587" cy="5166539"/>
          </a:xfrm>
        </p:grpSpPr>
        <p:pic>
          <p:nvPicPr>
            <p:cNvPr id="27692" name="Grafik 108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4" y="1457326"/>
              <a:ext cx="3655855" cy="516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3" name="Grafik 109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2" y="1457326"/>
              <a:ext cx="3655855" cy="516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4" name="Gruppieren 113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3" y="1457324"/>
            <a:chExt cx="7585583" cy="5166541"/>
          </a:xfrm>
        </p:grpSpPr>
        <p:pic>
          <p:nvPicPr>
            <p:cNvPr id="27690" name="Grafik 111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3" y="1457327"/>
              <a:ext cx="3655854" cy="516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91" name="Grafik 112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3" y="1457324"/>
              <a:ext cx="3655853" cy="516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" name="Gruppieren 122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1" y="1457326"/>
            <a:chExt cx="7585584" cy="5166539"/>
          </a:xfrm>
        </p:grpSpPr>
        <p:pic>
          <p:nvPicPr>
            <p:cNvPr id="27688" name="Grafik 120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2" y="1457327"/>
              <a:ext cx="3655853" cy="516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9" name="Grafik 121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1" y="1457326"/>
              <a:ext cx="3655855" cy="516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4" name="Gruppieren 123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2" y="1457324"/>
            <a:chExt cx="7585583" cy="5166536"/>
          </a:xfrm>
        </p:grpSpPr>
        <p:pic>
          <p:nvPicPr>
            <p:cNvPr id="27686" name="Grafik 118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6" y="1457327"/>
              <a:ext cx="3655849" cy="5166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7" name="Grafik 119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2" y="1457324"/>
              <a:ext cx="3655853" cy="516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5" name="Gruppieren 124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5" y="1457327"/>
            <a:chExt cx="7585582" cy="5166539"/>
          </a:xfrm>
        </p:grpSpPr>
        <p:pic>
          <p:nvPicPr>
            <p:cNvPr id="27684" name="Grafik 116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3" y="1457328"/>
              <a:ext cx="3655854" cy="516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5" name="Grafik 117"/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5" y="1457327"/>
              <a:ext cx="3655849" cy="5166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6" name="Gruppieren 125"/>
          <p:cNvGrpSpPr>
            <a:grpSpLocks/>
          </p:cNvGrpSpPr>
          <p:nvPr/>
        </p:nvGrpSpPr>
        <p:grpSpPr bwMode="auto">
          <a:xfrm>
            <a:off x="574675" y="1701884"/>
            <a:ext cx="7585075" cy="5167313"/>
            <a:chOff x="574832" y="1457327"/>
            <a:chExt cx="7585583" cy="5166535"/>
          </a:xfrm>
        </p:grpSpPr>
        <p:pic>
          <p:nvPicPr>
            <p:cNvPr id="27682" name="Grafik 114"/>
            <p:cNvPicPr>
              <a:picLocks noChangeAspect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563" y="1457327"/>
              <a:ext cx="3655852" cy="5166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3" name="Grafik 115"/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2" y="1457327"/>
              <a:ext cx="3655852" cy="5166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64" name="Titel 1"/>
          <p:cNvSpPr>
            <a:spLocks noGrp="1"/>
          </p:cNvSpPr>
          <p:nvPr>
            <p:ph type="title"/>
          </p:nvPr>
        </p:nvSpPr>
        <p:spPr>
          <a:xfrm>
            <a:off x="0" y="3471"/>
            <a:ext cx="7451725" cy="1170000"/>
          </a:xfrm>
        </p:spPr>
        <p:txBody>
          <a:bodyPr/>
          <a:lstStyle/>
          <a:p>
            <a:r>
              <a:rPr lang="de-DE" altLang="de-DE" dirty="0" err="1" smtClean="0">
                <a:ea typeface="ＭＳ Ｐゴシック" pitchFamily="34" charset="-128"/>
              </a:rPr>
              <a:t>Sustainable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resource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base</a:t>
            </a:r>
            <a:r>
              <a:rPr lang="de-DE" altLang="de-DE" dirty="0" smtClean="0">
                <a:ea typeface="ＭＳ Ｐゴシック" pitchFamily="34" charset="-128"/>
              </a:rPr>
              <a:t> -</a:t>
            </a:r>
            <a:br>
              <a:rPr lang="de-DE" altLang="de-DE" dirty="0" smtClean="0">
                <a:ea typeface="ＭＳ Ｐゴシック" pitchFamily="34" charset="-128"/>
              </a:rPr>
            </a:br>
            <a:r>
              <a:rPr lang="de-DE" altLang="de-DE" dirty="0" smtClean="0">
                <a:ea typeface="ＭＳ Ｐゴシック" pitchFamily="34" charset="-128"/>
              </a:rPr>
              <a:t>regional </a:t>
            </a:r>
            <a:r>
              <a:rPr lang="de-DE" altLang="de-DE" dirty="0" err="1">
                <a:ea typeface="ＭＳ Ｐゴシック" pitchFamily="34" charset="-128"/>
              </a:rPr>
              <a:t>distribution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of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straw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potentials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smtClean="0">
                <a:ea typeface="ＭＳ Ｐゴシック" pitchFamily="34" charset="-128"/>
              </a:rPr>
              <a:t>2 (2)</a:t>
            </a:r>
            <a:br>
              <a:rPr lang="de-DE" altLang="de-DE" dirty="0" smtClean="0">
                <a:ea typeface="ＭＳ Ｐゴシック" pitchFamily="34" charset="-128"/>
              </a:rPr>
            </a:br>
            <a:r>
              <a:rPr lang="de-DE" altLang="de-DE" sz="2000" dirty="0" smtClean="0">
                <a:latin typeface="+mn-lt"/>
                <a:ea typeface="ＭＳ Ｐゴシック" pitchFamily="34" charset="-128"/>
              </a:rPr>
              <a:t>Preference </a:t>
            </a:r>
            <a:r>
              <a:rPr lang="de-DE" altLang="de-DE" sz="2000" dirty="0" err="1" smtClean="0">
                <a:latin typeface="+mn-lt"/>
                <a:ea typeface="ＭＳ Ｐゴシック" pitchFamily="34" charset="-128"/>
              </a:rPr>
              <a:t>regions</a:t>
            </a:r>
            <a:r>
              <a:rPr lang="de-DE" altLang="de-DE" dirty="0" smtClean="0">
                <a:ea typeface="ＭＳ Ｐゴシック" pitchFamily="34" charset="-128"/>
              </a:rPr>
              <a:t/>
            </a:r>
            <a:br>
              <a:rPr lang="de-DE" altLang="de-DE" dirty="0" smtClean="0">
                <a:ea typeface="ＭＳ Ｐゴシック" pitchFamily="34" charset="-128"/>
              </a:rPr>
            </a:br>
            <a:endParaRPr lang="de-DE" altLang="de-DE" dirty="0" smtClean="0">
              <a:ea typeface="ＭＳ Ｐゴシック" pitchFamily="34" charset="-128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3995738" y="1701884"/>
            <a:ext cx="592137" cy="44704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4" name="Rechteck 43"/>
          <p:cNvSpPr/>
          <p:nvPr/>
        </p:nvSpPr>
        <p:spPr>
          <a:xfrm rot="5400000">
            <a:off x="4248944" y="-2139072"/>
            <a:ext cx="152400" cy="7694612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5" name="Rechteck 44"/>
          <p:cNvSpPr/>
          <p:nvPr/>
        </p:nvSpPr>
        <p:spPr>
          <a:xfrm rot="5400000">
            <a:off x="4283075" y="2187659"/>
            <a:ext cx="85725" cy="7883525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6" name="Rechteck 45"/>
          <p:cNvSpPr/>
          <p:nvPr/>
        </p:nvSpPr>
        <p:spPr>
          <a:xfrm>
            <a:off x="530225" y="1692359"/>
            <a:ext cx="177800" cy="44704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7" name="Rechteck 46"/>
          <p:cNvSpPr/>
          <p:nvPr/>
        </p:nvSpPr>
        <p:spPr>
          <a:xfrm>
            <a:off x="8008938" y="1708234"/>
            <a:ext cx="177800" cy="447040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9" name="Rechteck 48"/>
          <p:cNvSpPr/>
          <p:nvPr/>
        </p:nvSpPr>
        <p:spPr>
          <a:xfrm>
            <a:off x="7091363" y="1847934"/>
            <a:ext cx="950912" cy="28575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0" name="Rechteck 49"/>
          <p:cNvSpPr/>
          <p:nvPr/>
        </p:nvSpPr>
        <p:spPr>
          <a:xfrm>
            <a:off x="6999288" y="2005097"/>
            <a:ext cx="950912" cy="142875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2" name="Textfeld 51"/>
          <p:cNvSpPr txBox="1"/>
          <p:nvPr/>
        </p:nvSpPr>
        <p:spPr>
          <a:xfrm>
            <a:off x="550863" y="6092909"/>
            <a:ext cx="2122487" cy="7969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Aft>
                <a:spcPts val="100"/>
              </a:spcAft>
              <a:defRPr/>
            </a:pPr>
            <a:r>
              <a:rPr lang="de-DE" sz="850" b="1" dirty="0">
                <a:ea typeface="ＭＳ Ｐゴシック" charset="0"/>
                <a:cs typeface="ＭＳ Ｐゴシック" charset="0"/>
              </a:rPr>
              <a:t>Preference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regions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for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 smtClean="0">
                <a:ea typeface="ＭＳ Ｐゴシック" charset="0"/>
                <a:cs typeface="ＭＳ Ｐゴシック" charset="0"/>
              </a:rPr>
              <a:t>straw</a:t>
            </a:r>
            <a:r>
              <a:rPr lang="de-DE" sz="85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-</a:t>
            </a:r>
            <a:r>
              <a:rPr lang="de-DE" sz="850" b="1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based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b="1" dirty="0" err="1">
                <a:ea typeface="ＭＳ Ｐゴシック" charset="0"/>
                <a:cs typeface="ＭＳ Ｐゴシック" charset="0"/>
              </a:rPr>
              <a:t>bioethanol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plants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dirty="0">
                <a:ea typeface="ＭＳ Ｐゴシック" charset="0"/>
                <a:cs typeface="ＭＳ Ｐゴシック" charset="0"/>
              </a:rPr>
              <a:t>300 000 t</a:t>
            </a:r>
            <a:r>
              <a:rPr lang="de-DE" sz="850" baseline="-25000" dirty="0">
                <a:ea typeface="ＭＳ Ｐゴシック" charset="0"/>
                <a:cs typeface="ＭＳ Ｐゴシック" charset="0"/>
              </a:rPr>
              <a:t>fm </a:t>
            </a:r>
            <a:r>
              <a:rPr lang="de-DE" sz="850" dirty="0">
                <a:ea typeface="ＭＳ Ｐゴシック" charset="0"/>
                <a:cs typeface="ＭＳ Ｐゴシック" charset="0"/>
              </a:rPr>
              <a:t>plant </a:t>
            </a:r>
            <a:r>
              <a:rPr lang="de-DE" sz="850" dirty="0" err="1">
                <a:ea typeface="ＭＳ Ｐゴシック" charset="0"/>
                <a:cs typeface="ＭＳ Ｐゴシック" charset="0"/>
              </a:rPr>
              <a:t>demand</a:t>
            </a:r>
            <a:endParaRPr lang="de-DE" sz="8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dirty="0">
                <a:ea typeface="ＭＳ Ｐゴシック" charset="0"/>
                <a:cs typeface="ＭＳ Ｐゴシック" charset="0"/>
              </a:rPr>
              <a:t>336 102 t</a:t>
            </a:r>
            <a:r>
              <a:rPr lang="de-DE" sz="850" baseline="-25000" dirty="0">
                <a:ea typeface="ＭＳ Ｐゴシック" charset="0"/>
                <a:cs typeface="ＭＳ Ｐゴシック" charset="0"/>
              </a:rPr>
              <a:t>fm</a:t>
            </a:r>
            <a:r>
              <a:rPr lang="de-DE" sz="850" dirty="0">
                <a:ea typeface="ＭＳ Ｐゴシック" charset="0"/>
                <a:cs typeface="ＭＳ Ｐゴシック" charset="0"/>
              </a:rPr>
              <a:t> total </a:t>
            </a:r>
            <a:r>
              <a:rPr lang="de-DE" sz="850" dirty="0" err="1">
                <a:ea typeface="ＭＳ Ｐゴシック" charset="0"/>
                <a:cs typeface="ＭＳ Ｐゴシック" charset="0"/>
              </a:rPr>
              <a:t>straw</a:t>
            </a:r>
            <a:r>
              <a:rPr lang="de-DE" sz="850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dirty="0" err="1">
                <a:ea typeface="ＭＳ Ｐゴシック" charset="0"/>
                <a:cs typeface="ＭＳ Ｐゴシック" charset="0"/>
              </a:rPr>
              <a:t>demand</a:t>
            </a:r>
            <a:endParaRPr lang="de-DE" sz="8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endParaRPr lang="de-DE" sz="85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2581275" y="6118309"/>
            <a:ext cx="1169988" cy="244475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5" name="Rechteck 54"/>
          <p:cNvSpPr/>
          <p:nvPr/>
        </p:nvSpPr>
        <p:spPr>
          <a:xfrm>
            <a:off x="6389688" y="6188159"/>
            <a:ext cx="1290637" cy="246063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6" name="Rechteck 55"/>
          <p:cNvSpPr/>
          <p:nvPr/>
        </p:nvSpPr>
        <p:spPr>
          <a:xfrm>
            <a:off x="3160713" y="1857459"/>
            <a:ext cx="950912" cy="28575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7" name="Rechteck 56"/>
          <p:cNvSpPr/>
          <p:nvPr/>
        </p:nvSpPr>
        <p:spPr>
          <a:xfrm>
            <a:off x="3138488" y="2014622"/>
            <a:ext cx="949325" cy="142875"/>
          </a:xfrm>
          <a:prstGeom prst="rect">
            <a:avLst/>
          </a:prstGeom>
          <a:solidFill>
            <a:schemeClr val="bg1"/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0" name="Textfeld 39"/>
          <p:cNvSpPr txBox="1"/>
          <p:nvPr/>
        </p:nvSpPr>
        <p:spPr>
          <a:xfrm>
            <a:off x="3160713" y="1816184"/>
            <a:ext cx="1349375" cy="366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00"/>
              </a:spcAft>
              <a:defRPr/>
            </a:pPr>
            <a:r>
              <a:rPr lang="de-DE" sz="850" b="1" dirty="0">
                <a:ea typeface="ＭＳ Ｐゴシック" charset="0"/>
                <a:cs typeface="ＭＳ Ｐゴシック" charset="0"/>
              </a:rPr>
              <a:t>Transport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distance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b="1" dirty="0">
                <a:ea typeface="ＭＳ Ｐゴシック" charset="0"/>
                <a:cs typeface="ＭＳ Ｐゴシック" charset="0"/>
              </a:rPr>
              <a:t>Straw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availability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7015163" y="1822534"/>
            <a:ext cx="1349375" cy="366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00"/>
              </a:spcAft>
              <a:defRPr/>
            </a:pPr>
            <a:r>
              <a:rPr lang="de-DE" sz="850" b="1" dirty="0">
                <a:ea typeface="ＭＳ Ｐゴシック" charset="0"/>
                <a:cs typeface="ＭＳ Ｐゴシック" charset="0"/>
              </a:rPr>
              <a:t>Transport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distance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b="1" dirty="0">
                <a:ea typeface="ＭＳ Ｐゴシック" charset="0"/>
                <a:cs typeface="ＭＳ Ｐゴシック" charset="0"/>
              </a:rPr>
              <a:t>Straw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availability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4452938" y="6097672"/>
            <a:ext cx="2122487" cy="7969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Aft>
                <a:spcPts val="100"/>
              </a:spcAft>
              <a:defRPr/>
            </a:pPr>
            <a:r>
              <a:rPr lang="de-DE" sz="850" b="1" dirty="0">
                <a:ea typeface="ＭＳ Ｐゴシック" charset="0"/>
                <a:cs typeface="ＭＳ Ｐゴシック" charset="0"/>
              </a:rPr>
              <a:t>Preference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regions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for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straw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-</a:t>
            </a:r>
            <a:r>
              <a:rPr lang="de-DE" sz="850" b="1" dirty="0" err="1" smtClean="0">
                <a:ea typeface="ＭＳ Ｐゴシック" charset="0"/>
                <a:cs typeface="ＭＳ Ｐゴシック" charset="0"/>
              </a:rPr>
              <a:t>based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b="1" dirty="0" err="1">
                <a:ea typeface="ＭＳ Ｐゴシック" charset="0"/>
                <a:cs typeface="ＭＳ Ｐゴシック" charset="0"/>
              </a:rPr>
              <a:t>bioethanol</a:t>
            </a:r>
            <a:r>
              <a:rPr lang="de-DE" sz="850" b="1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b="1" dirty="0" err="1">
                <a:ea typeface="ＭＳ Ｐゴシック" charset="0"/>
                <a:cs typeface="ＭＳ Ｐゴシック" charset="0"/>
              </a:rPr>
              <a:t>plants</a:t>
            </a:r>
            <a:endParaRPr lang="de-DE" sz="850" b="1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dirty="0">
                <a:ea typeface="ＭＳ Ｐゴシック" charset="0"/>
                <a:cs typeface="ＭＳ Ｐゴシック" charset="0"/>
              </a:rPr>
              <a:t>300 000 </a:t>
            </a:r>
            <a:r>
              <a:rPr lang="de-DE" sz="850" dirty="0"/>
              <a:t>t</a:t>
            </a:r>
            <a:r>
              <a:rPr lang="de-DE" sz="850" baseline="-25000" dirty="0"/>
              <a:t>fm</a:t>
            </a:r>
            <a:r>
              <a:rPr lang="de-DE" sz="850" dirty="0">
                <a:ea typeface="ＭＳ Ｐゴシック" charset="0"/>
                <a:cs typeface="ＭＳ Ｐゴシック" charset="0"/>
              </a:rPr>
              <a:t> plant </a:t>
            </a:r>
            <a:r>
              <a:rPr lang="de-DE" sz="850" dirty="0" err="1">
                <a:ea typeface="ＭＳ Ｐゴシック" charset="0"/>
                <a:cs typeface="ＭＳ Ｐゴシック" charset="0"/>
              </a:rPr>
              <a:t>demand</a:t>
            </a:r>
            <a:endParaRPr lang="de-DE" sz="8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r>
              <a:rPr lang="de-DE" sz="850" dirty="0">
                <a:ea typeface="ＭＳ Ｐゴシック" charset="0"/>
                <a:cs typeface="ＭＳ Ｐゴシック" charset="0"/>
              </a:rPr>
              <a:t>336 102 t</a:t>
            </a:r>
            <a:r>
              <a:rPr lang="de-DE" sz="850" baseline="-25000" dirty="0">
                <a:ea typeface="ＭＳ Ｐゴシック" charset="0"/>
                <a:cs typeface="ＭＳ Ｐゴシック" charset="0"/>
              </a:rPr>
              <a:t>fm</a:t>
            </a:r>
            <a:r>
              <a:rPr lang="de-DE" sz="850" dirty="0">
                <a:ea typeface="ＭＳ Ｐゴシック" charset="0"/>
                <a:cs typeface="ＭＳ Ｐゴシック" charset="0"/>
              </a:rPr>
              <a:t> total </a:t>
            </a:r>
            <a:r>
              <a:rPr lang="de-DE" sz="850" dirty="0" err="1">
                <a:ea typeface="ＭＳ Ｐゴシック" charset="0"/>
                <a:cs typeface="ＭＳ Ｐゴシック" charset="0"/>
              </a:rPr>
              <a:t>straw</a:t>
            </a:r>
            <a:r>
              <a:rPr lang="de-DE" sz="850" dirty="0">
                <a:ea typeface="ＭＳ Ｐゴシック" charset="0"/>
                <a:cs typeface="ＭＳ Ｐゴシック" charset="0"/>
              </a:rPr>
              <a:t> </a:t>
            </a:r>
            <a:r>
              <a:rPr lang="de-DE" sz="850" dirty="0" err="1">
                <a:ea typeface="ＭＳ Ｐゴシック" charset="0"/>
                <a:cs typeface="ＭＳ Ｐゴシック" charset="0"/>
              </a:rPr>
              <a:t>demand</a:t>
            </a:r>
            <a:endParaRPr lang="de-DE" sz="850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00"/>
              </a:spcAft>
              <a:defRPr/>
            </a:pPr>
            <a:endParaRPr lang="de-DE" sz="850" b="1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0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5" y="1192395"/>
            <a:ext cx="8652071" cy="557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10674"/>
            <a:ext cx="7799293" cy="1170000"/>
          </a:xfrm>
        </p:spPr>
        <p:txBody>
          <a:bodyPr/>
          <a:lstStyle/>
          <a:p>
            <a:r>
              <a:rPr lang="de-DE" sz="2600" dirty="0"/>
              <a:t>(GHG-) </a:t>
            </a:r>
            <a:r>
              <a:rPr lang="de-DE" sz="2600" dirty="0" err="1"/>
              <a:t>efficient</a:t>
            </a:r>
            <a:r>
              <a:rPr lang="de-DE" sz="2600" dirty="0"/>
              <a:t> </a:t>
            </a:r>
            <a:r>
              <a:rPr lang="de-DE" sz="2600" dirty="0" err="1"/>
              <a:t>conversion</a:t>
            </a:r>
            <a:r>
              <a:rPr lang="de-DE" sz="2600" dirty="0"/>
              <a:t> </a:t>
            </a:r>
            <a:r>
              <a:rPr lang="de-DE" sz="2600" dirty="0" err="1"/>
              <a:t>processes</a:t>
            </a:r>
            <a:r>
              <a:rPr lang="de-DE" sz="2600" dirty="0"/>
              <a:t> </a:t>
            </a:r>
            <a:br>
              <a:rPr lang="de-DE" sz="2600" dirty="0"/>
            </a:br>
            <a:r>
              <a:rPr lang="de-DE" sz="2600" dirty="0" err="1" smtClean="0"/>
              <a:t>default</a:t>
            </a:r>
            <a:r>
              <a:rPr lang="de-DE" sz="2600" dirty="0" smtClean="0"/>
              <a:t> </a:t>
            </a:r>
            <a:r>
              <a:rPr lang="de-DE" sz="2600" dirty="0" err="1" smtClean="0"/>
              <a:t>values</a:t>
            </a:r>
            <a:r>
              <a:rPr lang="de-DE" sz="2600" dirty="0" smtClean="0"/>
              <a:t> </a:t>
            </a:r>
            <a:r>
              <a:rPr lang="de-DE" sz="2600" dirty="0" err="1" smtClean="0"/>
              <a:t>as</a:t>
            </a:r>
            <a:r>
              <a:rPr lang="de-DE" sz="2600" dirty="0" smtClean="0"/>
              <a:t> a </a:t>
            </a:r>
            <a:r>
              <a:rPr lang="de-DE" sz="2600" dirty="0" err="1" smtClean="0"/>
              <a:t>starting</a:t>
            </a:r>
            <a:r>
              <a:rPr lang="de-DE" sz="2600" dirty="0" smtClean="0"/>
              <a:t> </a:t>
            </a:r>
            <a:r>
              <a:rPr lang="de-DE" sz="2600" dirty="0" err="1" smtClean="0"/>
              <a:t>point</a:t>
            </a:r>
            <a:r>
              <a:rPr lang="de-DE" sz="2600" dirty="0" smtClean="0"/>
              <a:t> </a:t>
            </a:r>
            <a:r>
              <a:rPr lang="de-DE" sz="2600" dirty="0" err="1" smtClean="0"/>
              <a:t>for</a:t>
            </a:r>
            <a:r>
              <a:rPr lang="de-DE" sz="2600" dirty="0" smtClean="0"/>
              <a:t> </a:t>
            </a:r>
            <a:r>
              <a:rPr lang="de-DE" sz="2600" dirty="0" err="1" smtClean="0"/>
              <a:t>comparison</a:t>
            </a:r>
            <a:r>
              <a:rPr lang="de-DE" sz="2600" dirty="0" smtClean="0"/>
              <a:t>?</a:t>
            </a:r>
            <a:endParaRPr lang="de-DE" sz="2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 rot="16200000">
            <a:off x="-568825" y="4684052"/>
            <a:ext cx="267652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200" i="1" dirty="0" smtClean="0">
                <a:solidFill>
                  <a:srgbClr val="111111"/>
                </a:solidFill>
                <a:latin typeface="+mn-lt"/>
              </a:rPr>
              <a:t>Source: DBFZ 2013</a:t>
            </a:r>
            <a:endParaRPr lang="de-DE" altLang="de-DE" sz="1200" i="1" dirty="0">
              <a:solidFill>
                <a:srgbClr val="111111"/>
              </a:solidFill>
              <a:latin typeface="+mn-lt"/>
            </a:endParaRPr>
          </a:p>
          <a:p>
            <a:pPr eaLnBrk="1" hangingPunct="1">
              <a:spcBef>
                <a:spcPct val="50000"/>
              </a:spcBef>
            </a:pPr>
            <a:endParaRPr lang="de-DE" altLang="de-DE" sz="1200" i="1" dirty="0">
              <a:solidFill>
                <a:srgbClr val="111111"/>
              </a:solidFill>
              <a:latin typeface="+mn-l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8269941" y="6091518"/>
            <a:ext cx="470647" cy="3092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 rot="16200000">
            <a:off x="-984790" y="2737339"/>
            <a:ext cx="289855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600" b="1" dirty="0" smtClean="0">
                <a:latin typeface="+mn-lt"/>
              </a:rPr>
              <a:t>GHG-</a:t>
            </a:r>
            <a:r>
              <a:rPr lang="de-DE" sz="1600" b="1" dirty="0" err="1" smtClean="0">
                <a:latin typeface="+mn-lt"/>
              </a:rPr>
              <a:t>Emissions</a:t>
            </a:r>
            <a:r>
              <a:rPr lang="de-DE" sz="1600" b="1" dirty="0" smtClean="0">
                <a:latin typeface="+mn-lt"/>
              </a:rPr>
              <a:t> in gCO</a:t>
            </a:r>
            <a:r>
              <a:rPr lang="de-DE" sz="1600" b="1" baseline="-25000" dirty="0" smtClean="0">
                <a:latin typeface="+mn-lt"/>
              </a:rPr>
              <a:t>2</a:t>
            </a:r>
            <a:r>
              <a:rPr lang="de-DE" sz="1600" b="1" dirty="0" smtClean="0">
                <a:latin typeface="+mn-lt"/>
              </a:rPr>
              <a:t>-Eq./MJ</a:t>
            </a:r>
            <a:endParaRPr lang="de-DE" sz="1600" b="1" dirty="0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594883" y="1350740"/>
            <a:ext cx="8046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Transport</a:t>
            </a:r>
            <a:endParaRPr lang="de-DE" sz="1200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608556" y="1343645"/>
            <a:ext cx="89043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Processing</a:t>
            </a:r>
            <a:endParaRPr lang="de-DE" sz="1200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749825" y="1347183"/>
            <a:ext cx="87248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err="1" smtClean="0">
                <a:latin typeface="+mn-lt"/>
              </a:rPr>
              <a:t>Cultivation</a:t>
            </a:r>
            <a:endParaRPr lang="de-DE" sz="1200" dirty="0"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 rot="16200000">
            <a:off x="812510" y="4674258"/>
            <a:ext cx="11144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rapeseed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 rot="16200000">
            <a:off x="1658571" y="4486402"/>
            <a:ext cx="64152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+mn-lt"/>
              </a:rPr>
              <a:t>w</a:t>
            </a:r>
            <a:r>
              <a:rPr lang="de-DE" sz="1400" dirty="0" err="1" smtClean="0">
                <a:latin typeface="+mn-lt"/>
              </a:rPr>
              <a:t>heat</a:t>
            </a:r>
            <a:endParaRPr lang="de-DE" sz="1400" dirty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 rot="16200000">
            <a:off x="2080759" y="4649435"/>
            <a:ext cx="97385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sugarcane</a:t>
            </a:r>
            <a:endParaRPr lang="de-DE" sz="1400" dirty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 rot="16200000">
            <a:off x="2609470" y="4684872"/>
            <a:ext cx="11144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rapeseed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5" name="Textfeld 14"/>
          <p:cNvSpPr txBox="1"/>
          <p:nvPr/>
        </p:nvSpPr>
        <p:spPr>
          <a:xfrm rot="16200000">
            <a:off x="3248371" y="4645878"/>
            <a:ext cx="103457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soybean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6" name="Textfeld 15"/>
          <p:cNvSpPr txBox="1"/>
          <p:nvPr/>
        </p:nvSpPr>
        <p:spPr>
          <a:xfrm rot="16200000">
            <a:off x="3965243" y="4546643"/>
            <a:ext cx="78418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palm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4231347" y="4794141"/>
            <a:ext cx="140775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used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cooking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 rot="16200000">
            <a:off x="4994800" y="4688410"/>
            <a:ext cx="11144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rapeseed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9" name="Textfeld 18"/>
          <p:cNvSpPr txBox="1"/>
          <p:nvPr/>
        </p:nvSpPr>
        <p:spPr>
          <a:xfrm rot="16200000">
            <a:off x="5744492" y="4582080"/>
            <a:ext cx="78418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palm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20" name="Textfeld 19"/>
          <p:cNvSpPr txBox="1"/>
          <p:nvPr/>
        </p:nvSpPr>
        <p:spPr>
          <a:xfrm rot="16200000">
            <a:off x="6137080" y="4789979"/>
            <a:ext cx="12182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latin typeface="+mn-lt"/>
              </a:rPr>
              <a:t>SRC</a:t>
            </a:r>
            <a:endParaRPr lang="de-DE" sz="1400" dirty="0">
              <a:latin typeface="+mn-lt"/>
            </a:endParaRP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6693534" y="4750985"/>
            <a:ext cx="12182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400" dirty="0" err="1" smtClean="0">
                <a:latin typeface="+mn-lt"/>
              </a:rPr>
              <a:t>straw</a:t>
            </a:r>
            <a:endParaRPr lang="de-DE" sz="1400" dirty="0">
              <a:latin typeface="+mn-lt"/>
            </a:endParaRPr>
          </a:p>
        </p:txBody>
      </p:sp>
      <p:sp>
        <p:nvSpPr>
          <p:cNvPr id="22" name="Textfeld 21"/>
          <p:cNvSpPr txBox="1"/>
          <p:nvPr/>
        </p:nvSpPr>
        <p:spPr>
          <a:xfrm rot="16200000">
            <a:off x="7310248" y="4750985"/>
            <a:ext cx="12182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latin typeface="+mn-lt"/>
              </a:rPr>
              <a:t>SRC</a:t>
            </a:r>
            <a:endParaRPr lang="de-DE" sz="1400" dirty="0">
              <a:latin typeface="+mn-lt"/>
            </a:endParaRPr>
          </a:p>
        </p:txBody>
      </p:sp>
      <p:sp>
        <p:nvSpPr>
          <p:cNvPr id="23" name="Textfeld 22"/>
          <p:cNvSpPr txBox="1"/>
          <p:nvPr/>
        </p:nvSpPr>
        <p:spPr>
          <a:xfrm rot="16200000">
            <a:off x="7494196" y="5194384"/>
            <a:ext cx="20837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latin typeface="+mn-lt"/>
              </a:rPr>
              <a:t>fossil </a:t>
            </a:r>
            <a:r>
              <a:rPr lang="de-DE" sz="1400" dirty="0" err="1" smtClean="0">
                <a:latin typeface="+mn-lt"/>
              </a:rPr>
              <a:t>reference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value</a:t>
            </a:r>
            <a:endParaRPr lang="de-DE" sz="1400" dirty="0">
              <a:latin typeface="+mn-lt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1046436" y="5840706"/>
            <a:ext cx="70936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veg</a:t>
            </a:r>
            <a:r>
              <a:rPr lang="de-DE" sz="1400" dirty="0" smtClean="0">
                <a:latin typeface="+mn-lt"/>
              </a:rPr>
              <a:t>. </a:t>
            </a:r>
            <a:r>
              <a:rPr lang="de-DE" sz="1400" dirty="0" err="1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1826183" y="5854877"/>
            <a:ext cx="99809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+mn-lt"/>
              </a:rPr>
              <a:t>Bioethanol</a:t>
            </a:r>
            <a:endParaRPr lang="de-DE" sz="1400" dirty="0">
              <a:latin typeface="+mn-lt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679657" y="6169063"/>
            <a:ext cx="225574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latin typeface="+mn-lt"/>
              </a:rPr>
              <a:t>current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biofuel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options</a:t>
            </a:r>
            <a:r>
              <a:rPr lang="de-DE" sz="1400" dirty="0" smtClean="0">
                <a:latin typeface="+mn-lt"/>
              </a:rPr>
              <a:t>        </a:t>
            </a:r>
            <a:endParaRPr lang="de-DE" sz="1400" dirty="0">
              <a:latin typeface="+mn-lt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553606" y="6215133"/>
            <a:ext cx="16188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err="1" smtClean="0">
                <a:latin typeface="+mn-lt"/>
              </a:rPr>
              <a:t>future</a:t>
            </a:r>
            <a:r>
              <a:rPr lang="de-DE" sz="1400" dirty="0" smtClean="0">
                <a:latin typeface="+mn-lt"/>
              </a:rPr>
              <a:t> </a:t>
            </a:r>
            <a:r>
              <a:rPr lang="de-DE" sz="1400" dirty="0" err="1" smtClean="0">
                <a:latin typeface="+mn-lt"/>
              </a:rPr>
              <a:t>biofuel</a:t>
            </a:r>
            <a:endParaRPr lang="de-DE" sz="1400" dirty="0" smtClean="0">
              <a:latin typeface="+mn-lt"/>
            </a:endParaRPr>
          </a:p>
          <a:p>
            <a:pPr algn="ctr"/>
            <a:r>
              <a:rPr lang="de-DE" sz="1400" dirty="0" err="1" smtClean="0">
                <a:latin typeface="+mn-lt"/>
              </a:rPr>
              <a:t>options</a:t>
            </a:r>
            <a:r>
              <a:rPr lang="de-DE" sz="1400" dirty="0" smtClean="0">
                <a:latin typeface="+mn-lt"/>
              </a:rPr>
              <a:t>    </a:t>
            </a:r>
            <a:endParaRPr lang="de-DE" sz="1400" dirty="0">
              <a:latin typeface="+mn-lt"/>
            </a:endParaRPr>
          </a:p>
        </p:txBody>
      </p:sp>
      <p:sp>
        <p:nvSpPr>
          <p:cNvPr id="28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19318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4" y="1571538"/>
            <a:ext cx="6617843" cy="428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0"/>
            <a:ext cx="7451724" cy="1170000"/>
          </a:xfrm>
        </p:spPr>
        <p:txBody>
          <a:bodyPr/>
          <a:lstStyle/>
          <a:p>
            <a:r>
              <a:rPr lang="de-DE" dirty="0"/>
              <a:t>(GHG-) </a:t>
            </a:r>
            <a:r>
              <a:rPr lang="de-DE" dirty="0" err="1"/>
              <a:t>efficient</a:t>
            </a:r>
            <a:r>
              <a:rPr lang="de-DE" dirty="0"/>
              <a:t> </a:t>
            </a:r>
            <a:r>
              <a:rPr lang="de-DE" dirty="0" err="1"/>
              <a:t>conversion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 smtClean="0"/>
              <a:t>optimisation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comparison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F5D4B95-FF8C-864C-9E9D-39F88331E985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0" y="1923161"/>
            <a:ext cx="8783638" cy="3920400"/>
          </a:xfrm>
        </p:spPr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</p:txBody>
      </p:sp>
      <p:grpSp>
        <p:nvGrpSpPr>
          <p:cNvPr id="13" name="Gruppieren 12"/>
          <p:cNvGrpSpPr/>
          <p:nvPr/>
        </p:nvGrpSpPr>
        <p:grpSpPr>
          <a:xfrm>
            <a:off x="2376061" y="3748979"/>
            <a:ext cx="1208118" cy="193675"/>
            <a:chOff x="1559714" y="3524250"/>
            <a:chExt cx="1593050" cy="504825"/>
          </a:xfrm>
        </p:grpSpPr>
        <p:cxnSp>
          <p:nvCxnSpPr>
            <p:cNvPr id="14" name="Gerade Verbindung 13"/>
            <p:cNvCxnSpPr/>
            <p:nvPr/>
          </p:nvCxnSpPr>
          <p:spPr>
            <a:xfrm flipH="1">
              <a:off x="2276464" y="4029075"/>
              <a:ext cx="8763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/>
          </p:nvCxnSpPr>
          <p:spPr>
            <a:xfrm flipH="1">
              <a:off x="1559714" y="3524250"/>
              <a:ext cx="8763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mit Pfeil 15"/>
            <p:cNvCxnSpPr/>
            <p:nvPr/>
          </p:nvCxnSpPr>
          <p:spPr>
            <a:xfrm>
              <a:off x="2405063" y="3524250"/>
              <a:ext cx="0" cy="50482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feld 5"/>
          <p:cNvSpPr txBox="1"/>
          <p:nvPr/>
        </p:nvSpPr>
        <p:spPr>
          <a:xfrm>
            <a:off x="846019" y="3150001"/>
            <a:ext cx="5156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+mn-lt"/>
              </a:rPr>
              <a:t>51%</a:t>
            </a:r>
            <a:endParaRPr lang="de-DE" sz="1400" dirty="0"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767549" y="3544326"/>
            <a:ext cx="527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+mn-lt"/>
              </a:rPr>
              <a:t>64%</a:t>
            </a:r>
            <a:endParaRPr lang="de-DE" sz="1400" dirty="0">
              <a:latin typeface="+mn-lt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2295634" y="3429823"/>
            <a:ext cx="526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+mn-lt"/>
              </a:rPr>
              <a:t>62%</a:t>
            </a:r>
            <a:endParaRPr lang="de-DE" sz="1400" dirty="0">
              <a:latin typeface="+mn-lt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049860" y="3612632"/>
            <a:ext cx="526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+mn-lt"/>
              </a:rPr>
              <a:t>67%</a:t>
            </a:r>
            <a:endParaRPr lang="de-DE" sz="1400" dirty="0">
              <a:latin typeface="+mn-lt"/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889664" y="3421357"/>
            <a:ext cx="1110205" cy="434251"/>
            <a:chOff x="1559714" y="3524250"/>
            <a:chExt cx="1110205" cy="504825"/>
          </a:xfrm>
        </p:grpSpPr>
        <p:cxnSp>
          <p:nvCxnSpPr>
            <p:cNvPr id="10" name="Gerade Verbindung 9"/>
            <p:cNvCxnSpPr/>
            <p:nvPr/>
          </p:nvCxnSpPr>
          <p:spPr>
            <a:xfrm flipH="1">
              <a:off x="2276464" y="4029074"/>
              <a:ext cx="393455" cy="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>
            <a:xfrm flipH="1">
              <a:off x="1559714" y="3524250"/>
              <a:ext cx="8763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mit Pfeil 11"/>
            <p:cNvCxnSpPr/>
            <p:nvPr/>
          </p:nvCxnSpPr>
          <p:spPr>
            <a:xfrm>
              <a:off x="2405063" y="3524250"/>
              <a:ext cx="0" cy="50482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79"/>
          <a:stretch/>
        </p:blipFill>
        <p:spPr bwMode="auto">
          <a:xfrm>
            <a:off x="4838124" y="1643269"/>
            <a:ext cx="427324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  <p:sp>
        <p:nvSpPr>
          <p:cNvPr id="3" name="Rechteck 2"/>
          <p:cNvSpPr/>
          <p:nvPr/>
        </p:nvSpPr>
        <p:spPr>
          <a:xfrm>
            <a:off x="6273200" y="2636881"/>
            <a:ext cx="2254112" cy="2551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6255473" y="3788783"/>
            <a:ext cx="900240" cy="2551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6641799" y="4355870"/>
            <a:ext cx="1311354" cy="2551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42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20" grpId="0"/>
      <p:bldP spid="3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5460"/>
            <a:ext cx="7451725" cy="1170000"/>
          </a:xfrm>
        </p:spPr>
        <p:txBody>
          <a:bodyPr/>
          <a:lstStyle/>
          <a:p>
            <a:r>
              <a:rPr lang="de-DE" dirty="0" smtClean="0"/>
              <a:t>Summary &amp; </a:t>
            </a:r>
            <a:r>
              <a:rPr lang="de-DE" dirty="0" err="1" smtClean="0"/>
              <a:t>Conclusions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Part 1: </a:t>
            </a:r>
            <a:r>
              <a:rPr lang="de-DE" dirty="0" err="1" smtClean="0"/>
              <a:t>Methods</a:t>
            </a:r>
            <a:r>
              <a:rPr lang="de-DE" dirty="0" smtClean="0"/>
              <a:t>, </a:t>
            </a:r>
            <a:r>
              <a:rPr lang="de-DE" dirty="0" err="1" smtClean="0"/>
              <a:t>indicators</a:t>
            </a:r>
            <a:r>
              <a:rPr lang="de-DE" dirty="0" smtClean="0"/>
              <a:t>, </a:t>
            </a:r>
            <a:r>
              <a:rPr lang="de-DE" dirty="0" err="1" smtClean="0"/>
              <a:t>tools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444812"/>
            <a:ext cx="8782136" cy="445030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dirty="0">
                <a:latin typeface="+mn-lt"/>
              </a:rPr>
              <a:t>Wide </a:t>
            </a:r>
            <a:r>
              <a:rPr lang="de-DE" sz="1800" dirty="0" err="1">
                <a:latin typeface="+mn-lt"/>
              </a:rPr>
              <a:t>range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of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available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methodologies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and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tools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to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assess</a:t>
            </a:r>
            <a:r>
              <a:rPr lang="de-DE" sz="1800" dirty="0">
                <a:latin typeface="+mn-lt"/>
              </a:rPr>
              <a:t> environmental, </a:t>
            </a:r>
            <a:r>
              <a:rPr lang="de-DE" sz="1800" dirty="0" err="1">
                <a:latin typeface="+mn-lt"/>
              </a:rPr>
              <a:t>social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and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economic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indicators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of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first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and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second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generation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biofuels</a:t>
            </a:r>
            <a:r>
              <a:rPr lang="de-DE" sz="1800" dirty="0">
                <a:latin typeface="+mn-lt"/>
              </a:rPr>
              <a:t> </a:t>
            </a:r>
          </a:p>
          <a:p>
            <a:pPr marL="446088" indent="-446088"/>
            <a:endParaRPr lang="de-DE" sz="1800" dirty="0" smtClean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dirty="0" err="1">
                <a:latin typeface="+mn-lt"/>
              </a:rPr>
              <a:t>Current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reseach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activities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aim</a:t>
            </a:r>
            <a:r>
              <a:rPr lang="de-DE" sz="1800" dirty="0">
                <a:latin typeface="+mn-lt"/>
              </a:rPr>
              <a:t> at 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sz="1800" dirty="0" err="1" smtClean="0">
                <a:latin typeface="+mn-lt"/>
              </a:rPr>
              <a:t>the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inclusion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of</a:t>
            </a:r>
            <a:r>
              <a:rPr lang="de-DE" sz="1800" dirty="0" smtClean="0">
                <a:latin typeface="+mn-lt"/>
              </a:rPr>
              <a:t> additional </a:t>
            </a:r>
            <a:r>
              <a:rPr lang="de-DE" sz="1800" dirty="0" err="1" smtClean="0">
                <a:latin typeface="+mn-lt"/>
              </a:rPr>
              <a:t>indicators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and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impact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categories</a:t>
            </a:r>
            <a:r>
              <a:rPr lang="de-DE" sz="1800" dirty="0" smtClean="0">
                <a:latin typeface="+mn-lt"/>
              </a:rPr>
              <a:t> (</a:t>
            </a:r>
            <a:r>
              <a:rPr lang="de-DE" sz="1800" dirty="0" err="1" smtClean="0">
                <a:latin typeface="+mn-lt"/>
              </a:rPr>
              <a:t>biodiversity</a:t>
            </a:r>
            <a:r>
              <a:rPr lang="de-DE" sz="1800" dirty="0" smtClean="0">
                <a:latin typeface="+mn-lt"/>
              </a:rPr>
              <a:t>, </a:t>
            </a:r>
            <a:r>
              <a:rPr lang="de-DE" sz="1800" dirty="0" err="1" smtClean="0">
                <a:latin typeface="+mn-lt"/>
              </a:rPr>
              <a:t>water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footprinting</a:t>
            </a:r>
            <a:r>
              <a:rPr lang="de-DE" sz="1800" dirty="0" smtClean="0">
                <a:latin typeface="+mn-lt"/>
              </a:rPr>
              <a:t>, additional </a:t>
            </a:r>
            <a:r>
              <a:rPr lang="de-DE" sz="1800" dirty="0" err="1" smtClean="0">
                <a:latin typeface="+mn-lt"/>
              </a:rPr>
              <a:t>social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indicators</a:t>
            </a:r>
            <a:r>
              <a:rPr lang="de-DE" sz="1800" dirty="0" smtClean="0">
                <a:latin typeface="+mn-lt"/>
              </a:rPr>
              <a:t>, etc.)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sz="1800" dirty="0" err="1" smtClean="0">
                <a:latin typeface="+mn-lt"/>
              </a:rPr>
              <a:t>the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simplification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of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methodologies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and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tools</a:t>
            </a:r>
            <a:r>
              <a:rPr lang="de-DE" sz="1800" dirty="0" smtClean="0">
                <a:latin typeface="+mn-lt"/>
              </a:rPr>
              <a:t> (e.g. </a:t>
            </a:r>
            <a:r>
              <a:rPr lang="de-DE" sz="1800" dirty="0" err="1" smtClean="0">
                <a:latin typeface="+mn-lt"/>
              </a:rPr>
              <a:t>screening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lca`s</a:t>
            </a:r>
            <a:r>
              <a:rPr lang="de-DE" sz="1800" dirty="0" smtClean="0">
                <a:latin typeface="+mn-lt"/>
              </a:rPr>
              <a:t>)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sz="1800" dirty="0" err="1" smtClean="0">
                <a:latin typeface="+mn-lt"/>
              </a:rPr>
              <a:t>the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regionalisation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of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lca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approaches</a:t>
            </a:r>
            <a:r>
              <a:rPr lang="de-DE" sz="1800" dirty="0" smtClean="0">
                <a:latin typeface="+mn-lt"/>
              </a:rPr>
              <a:t> (e.g. </a:t>
            </a:r>
            <a:r>
              <a:rPr lang="de-DE" sz="1800" dirty="0" err="1" smtClean="0">
                <a:latin typeface="+mn-lt"/>
              </a:rPr>
              <a:t>coupling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with</a:t>
            </a:r>
            <a:r>
              <a:rPr lang="de-DE" sz="1800" dirty="0" smtClean="0">
                <a:latin typeface="+mn-lt"/>
              </a:rPr>
              <a:t> regional </a:t>
            </a:r>
            <a:r>
              <a:rPr lang="de-DE" sz="1800" dirty="0" err="1" smtClean="0">
                <a:latin typeface="+mn-lt"/>
              </a:rPr>
              <a:t>specific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crop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modelling</a:t>
            </a:r>
            <a:r>
              <a:rPr lang="de-DE" sz="1800" dirty="0" smtClean="0">
                <a:latin typeface="+mn-lt"/>
              </a:rPr>
              <a:t>, GIS-</a:t>
            </a:r>
            <a:r>
              <a:rPr lang="de-DE" sz="1800" dirty="0" err="1" smtClean="0">
                <a:latin typeface="+mn-lt"/>
              </a:rPr>
              <a:t>coupling</a:t>
            </a:r>
            <a:r>
              <a:rPr lang="de-DE" sz="1800" dirty="0" smtClean="0">
                <a:latin typeface="+mn-lt"/>
              </a:rPr>
              <a:t>, etc.)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sz="1800" dirty="0" err="1" smtClean="0">
                <a:latin typeface="+mn-lt"/>
              </a:rPr>
              <a:t>the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inclusion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of</a:t>
            </a:r>
            <a:r>
              <a:rPr lang="de-DE" sz="1800" dirty="0" smtClean="0">
                <a:latin typeface="+mn-lt"/>
              </a:rPr>
              <a:t> temporal </a:t>
            </a:r>
            <a:r>
              <a:rPr lang="de-DE" sz="1800" dirty="0" err="1" smtClean="0">
                <a:latin typeface="+mn-lt"/>
              </a:rPr>
              <a:t>aspects</a:t>
            </a:r>
            <a:r>
              <a:rPr lang="de-DE" sz="1800" dirty="0" smtClean="0">
                <a:latin typeface="+mn-lt"/>
              </a:rPr>
              <a:t> (e.g. in </a:t>
            </a:r>
            <a:r>
              <a:rPr lang="de-DE" sz="1800" dirty="0" err="1" smtClean="0">
                <a:latin typeface="+mn-lt"/>
              </a:rPr>
              <a:t>carbon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balancing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for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woody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biomass</a:t>
            </a:r>
            <a:r>
              <a:rPr lang="de-DE" sz="1800" dirty="0" smtClean="0">
                <a:latin typeface="+mn-lt"/>
              </a:rPr>
              <a:t>)</a:t>
            </a:r>
          </a:p>
          <a:p>
            <a:pPr marL="446088" indent="-446088"/>
            <a:endParaRPr lang="de-DE" sz="1800" dirty="0" smtClean="0">
              <a:latin typeface="+mn-lt"/>
            </a:endParaRPr>
          </a:p>
          <a:p>
            <a:endParaRPr lang="de-DE" sz="1800" dirty="0">
              <a:latin typeface="+mn-lt"/>
            </a:endParaRPr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0" y="6486525"/>
            <a:ext cx="6011863" cy="542925"/>
          </a:xfrm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</p:spTree>
    <p:extLst>
      <p:ext uri="{BB962C8B-B14F-4D97-AF65-F5344CB8AC3E}">
        <p14:creationId xmlns:p14="http://schemas.microsoft.com/office/powerpoint/2010/main" val="305170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15898"/>
            <a:ext cx="7451724" cy="1170000"/>
          </a:xfrm>
        </p:spPr>
        <p:txBody>
          <a:bodyPr/>
          <a:lstStyle/>
          <a:p>
            <a:r>
              <a:rPr lang="de-DE" sz="2200" dirty="0" smtClean="0"/>
              <a:t>Summary &amp; </a:t>
            </a:r>
            <a:r>
              <a:rPr lang="de-DE" sz="2200" dirty="0" err="1" smtClean="0"/>
              <a:t>Conclusions</a:t>
            </a:r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 smtClean="0"/>
              <a:t>Part 2: </a:t>
            </a:r>
            <a:r>
              <a:rPr lang="de-DE" sz="2200" dirty="0" err="1" smtClean="0"/>
              <a:t>Preconditions</a:t>
            </a:r>
            <a:r>
              <a:rPr lang="de-DE" sz="2200" dirty="0" smtClean="0"/>
              <a:t> </a:t>
            </a:r>
            <a:r>
              <a:rPr lang="de-DE" sz="2200" dirty="0" err="1" smtClean="0"/>
              <a:t>for</a:t>
            </a:r>
            <a:r>
              <a:rPr lang="de-DE" sz="2200" dirty="0" smtClean="0"/>
              <a:t> </a:t>
            </a:r>
            <a:r>
              <a:rPr lang="de-DE" sz="2200" dirty="0" err="1" smtClean="0"/>
              <a:t>sustainable</a:t>
            </a:r>
            <a:r>
              <a:rPr lang="de-DE" sz="2200" dirty="0" smtClean="0"/>
              <a:t> </a:t>
            </a:r>
            <a:r>
              <a:rPr lang="de-DE" sz="2200" dirty="0" err="1" smtClean="0"/>
              <a:t>biofuel</a:t>
            </a:r>
            <a:r>
              <a:rPr lang="de-DE" sz="2200" dirty="0" smtClean="0"/>
              <a:t> </a:t>
            </a:r>
            <a:r>
              <a:rPr lang="de-DE" sz="2200" dirty="0" err="1" smtClean="0"/>
              <a:t>value</a:t>
            </a:r>
            <a:r>
              <a:rPr lang="de-DE" sz="2200" dirty="0" smtClean="0"/>
              <a:t> </a:t>
            </a:r>
            <a:r>
              <a:rPr lang="de-DE" sz="2200" dirty="0" err="1" smtClean="0"/>
              <a:t>chains</a:t>
            </a:r>
            <a:endParaRPr lang="de-DE" sz="2200" dirty="0"/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lIns="342000" tIns="0" rIns="0" bIns="284400" anchor="b" anchorCtr="0"/>
          <a:lstStyle/>
          <a:p>
            <a:r>
              <a:rPr lang="de-DE" sz="1100" dirty="0">
                <a:solidFill>
                  <a:schemeClr val="accent2"/>
                </a:solidFill>
                <a:latin typeface="+mn-lt"/>
              </a:rPr>
              <a:t>Majer, S. 25.08.2015, Valencia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type="body" sz="quarter" idx="11"/>
          </p:nvPr>
        </p:nvSpPr>
        <p:spPr>
          <a:xfrm>
            <a:off x="0" y="1540373"/>
            <a:ext cx="8783638" cy="392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1800" dirty="0" err="1" smtClean="0">
                <a:latin typeface="+mn-lt"/>
              </a:rPr>
              <a:t>Sustainable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resource</a:t>
            </a:r>
            <a:r>
              <a:rPr lang="de-DE" sz="1800" dirty="0" smtClean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base</a:t>
            </a:r>
            <a:r>
              <a:rPr lang="de-DE" sz="1800" dirty="0" smtClean="0">
                <a:latin typeface="+mn-lt"/>
              </a:rPr>
              <a:t>:  </a:t>
            </a:r>
          </a:p>
          <a:p>
            <a:pPr lvl="3">
              <a:buFont typeface="Symbol" panose="05050102010706020507" pitchFamily="18" charset="2"/>
              <a:buChar char="-"/>
            </a:pPr>
            <a:r>
              <a:rPr lang="de-DE" sz="1800" dirty="0" err="1" smtClean="0"/>
              <a:t>bioenergy</a:t>
            </a:r>
            <a:r>
              <a:rPr lang="de-DE" sz="1800" dirty="0" smtClean="0"/>
              <a:t> </a:t>
            </a:r>
            <a:r>
              <a:rPr lang="de-DE" sz="1800" dirty="0" err="1" smtClean="0"/>
              <a:t>projects</a:t>
            </a:r>
            <a:r>
              <a:rPr lang="de-DE" sz="1800" dirty="0" smtClean="0"/>
              <a:t> </a:t>
            </a:r>
            <a:r>
              <a:rPr lang="de-DE" sz="1800" dirty="0" err="1" smtClean="0"/>
              <a:t>should</a:t>
            </a:r>
            <a:r>
              <a:rPr lang="de-DE" sz="1800" dirty="0" smtClean="0"/>
              <a:t> </a:t>
            </a:r>
            <a:r>
              <a:rPr lang="de-DE" sz="1800" dirty="0" err="1" smtClean="0"/>
              <a:t>be</a:t>
            </a:r>
            <a:r>
              <a:rPr lang="de-DE" sz="1800" dirty="0" smtClean="0"/>
              <a:t> </a:t>
            </a:r>
            <a:r>
              <a:rPr lang="de-DE" sz="1800" dirty="0" err="1" smtClean="0"/>
              <a:t>based</a:t>
            </a:r>
            <a:r>
              <a:rPr lang="de-DE" sz="1800" dirty="0" smtClean="0"/>
              <a:t> on a regional </a:t>
            </a:r>
            <a:r>
              <a:rPr lang="de-DE" sz="1800" dirty="0" err="1" smtClean="0"/>
              <a:t>assessment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feedstock</a:t>
            </a:r>
            <a:r>
              <a:rPr lang="de-DE" sz="1800" dirty="0" smtClean="0"/>
              <a:t> </a:t>
            </a:r>
            <a:r>
              <a:rPr lang="de-DE" sz="1800" dirty="0" err="1" smtClean="0"/>
              <a:t>potentials</a:t>
            </a:r>
            <a:r>
              <a:rPr lang="de-DE" sz="1800" dirty="0" smtClean="0"/>
              <a:t> (</a:t>
            </a:r>
            <a:r>
              <a:rPr lang="de-DE" sz="1800" dirty="0" err="1" smtClean="0"/>
              <a:t>including</a:t>
            </a:r>
            <a:r>
              <a:rPr lang="de-DE" sz="1800" dirty="0" smtClean="0"/>
              <a:t> regional </a:t>
            </a:r>
            <a:r>
              <a:rPr lang="de-DE" sz="1800" dirty="0" err="1" smtClean="0"/>
              <a:t>sustainability</a:t>
            </a:r>
            <a:r>
              <a:rPr lang="de-DE" sz="1800" dirty="0" smtClean="0"/>
              <a:t> </a:t>
            </a:r>
            <a:r>
              <a:rPr lang="de-DE" sz="1800" dirty="0" err="1" smtClean="0"/>
              <a:t>aspects</a:t>
            </a:r>
            <a:r>
              <a:rPr lang="de-DE" sz="1800" dirty="0" smtClean="0"/>
              <a:t>)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sustainability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feedstock</a:t>
            </a:r>
            <a:r>
              <a:rPr lang="de-DE" sz="1800" dirty="0" smtClean="0"/>
              <a:t> </a:t>
            </a:r>
            <a:r>
              <a:rPr lang="de-DE" sz="1800" dirty="0" err="1" smtClean="0"/>
              <a:t>production</a:t>
            </a:r>
            <a:endParaRPr lang="de-DE" sz="1800" dirty="0" smtClean="0"/>
          </a:p>
          <a:p>
            <a:pPr lvl="3">
              <a:buFont typeface="Symbol" panose="05050102010706020507" pitchFamily="18" charset="2"/>
              <a:buChar char="-"/>
            </a:pPr>
            <a:r>
              <a:rPr lang="de-DE" sz="1800" dirty="0" err="1"/>
              <a:t>l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resources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/>
              <a:t>production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crops</a:t>
            </a:r>
            <a:r>
              <a:rPr lang="de-DE" sz="1800" dirty="0" smtClean="0"/>
              <a:t> </a:t>
            </a:r>
            <a:r>
              <a:rPr lang="de-DE" sz="1800" dirty="0" err="1" smtClean="0"/>
              <a:t>are</a:t>
            </a:r>
            <a:r>
              <a:rPr lang="de-DE" sz="1800" dirty="0" smtClean="0"/>
              <a:t> limited </a:t>
            </a:r>
            <a:r>
              <a:rPr lang="de-DE" sz="1800" dirty="0" err="1" smtClean="0"/>
              <a:t>and</a:t>
            </a:r>
            <a:r>
              <a:rPr lang="de-DE" sz="1800" dirty="0" smtClean="0"/>
              <a:t> in </a:t>
            </a:r>
            <a:r>
              <a:rPr lang="de-DE" sz="1800" dirty="0" err="1" smtClean="0"/>
              <a:t>some</a:t>
            </a:r>
            <a:r>
              <a:rPr lang="de-DE" sz="1800" dirty="0" smtClean="0"/>
              <a:t> </a:t>
            </a:r>
            <a:r>
              <a:rPr lang="de-DE" sz="1800" dirty="0" err="1" smtClean="0"/>
              <a:t>cases</a:t>
            </a:r>
            <a:r>
              <a:rPr lang="de-DE" sz="1800" dirty="0" smtClean="0"/>
              <a:t> </a:t>
            </a:r>
            <a:r>
              <a:rPr lang="de-DE" sz="1800" dirty="0" err="1" smtClean="0"/>
              <a:t>subjects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competing</a:t>
            </a:r>
            <a:r>
              <a:rPr lang="de-DE" sz="1800" dirty="0" smtClean="0"/>
              <a:t> </a:t>
            </a:r>
            <a:r>
              <a:rPr lang="de-DE" sz="1800" dirty="0" err="1" smtClean="0"/>
              <a:t>uses</a:t>
            </a:r>
            <a:r>
              <a:rPr lang="de-DE" sz="1800" dirty="0" smtClean="0"/>
              <a:t> –&gt; </a:t>
            </a:r>
            <a:r>
              <a:rPr lang="de-DE" sz="1800" dirty="0" err="1" smtClean="0"/>
              <a:t>further</a:t>
            </a:r>
            <a:r>
              <a:rPr lang="de-DE" sz="1800" dirty="0" smtClean="0"/>
              <a:t> </a:t>
            </a:r>
            <a:r>
              <a:rPr lang="de-DE" sz="1800" dirty="0" err="1" smtClean="0"/>
              <a:t>effort</a:t>
            </a:r>
            <a:r>
              <a:rPr lang="de-DE" sz="1800" dirty="0" smtClean="0"/>
              <a:t> </a:t>
            </a:r>
            <a:r>
              <a:rPr lang="de-DE" sz="1800" dirty="0" err="1" smtClean="0"/>
              <a:t>is</a:t>
            </a:r>
            <a:r>
              <a:rPr lang="de-DE" sz="1800" dirty="0" smtClean="0"/>
              <a:t> </a:t>
            </a:r>
            <a:r>
              <a:rPr lang="de-DE" sz="1800" dirty="0" err="1" smtClean="0"/>
              <a:t>needed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foster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/>
              <a:t>production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2nd </a:t>
            </a:r>
            <a:r>
              <a:rPr lang="de-DE" sz="1800" dirty="0" err="1" smtClean="0"/>
              <a:t>generation</a:t>
            </a:r>
            <a:r>
              <a:rPr lang="de-DE" sz="1800" dirty="0" smtClean="0"/>
              <a:t> </a:t>
            </a:r>
            <a:r>
              <a:rPr lang="de-DE" sz="1800" dirty="0" err="1" smtClean="0"/>
              <a:t>biofuels</a:t>
            </a:r>
            <a:r>
              <a:rPr lang="de-DE" sz="1800" dirty="0" smtClean="0"/>
              <a:t> </a:t>
            </a:r>
            <a:r>
              <a:rPr lang="de-DE" sz="1800" dirty="0" err="1" smtClean="0"/>
              <a:t>from</a:t>
            </a:r>
            <a:r>
              <a:rPr lang="de-DE" sz="1800" dirty="0" smtClean="0"/>
              <a:t> </a:t>
            </a:r>
            <a:r>
              <a:rPr lang="de-DE" sz="1800" dirty="0" err="1" smtClean="0"/>
              <a:t>wastes</a:t>
            </a:r>
            <a:r>
              <a:rPr lang="de-DE" sz="1800" dirty="0" smtClean="0"/>
              <a:t>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residues</a:t>
            </a:r>
            <a:endParaRPr lang="de-DE" sz="1800" dirty="0" smtClean="0"/>
          </a:p>
          <a:p>
            <a:pPr marL="270000" lvl="3" indent="0">
              <a:buNone/>
            </a:pPr>
            <a:endParaRPr lang="de-DE" sz="1800" dirty="0"/>
          </a:p>
          <a:p>
            <a:pPr marL="285750" lvl="2" indent="-285750">
              <a:buFont typeface="Wingdings" panose="05000000000000000000" pitchFamily="2" charset="2"/>
              <a:buChar char="§"/>
            </a:pPr>
            <a:r>
              <a:rPr lang="de-DE" sz="1800" dirty="0" err="1"/>
              <a:t>E</a:t>
            </a:r>
            <a:r>
              <a:rPr lang="de-DE" sz="1800" dirty="0" err="1" smtClean="0"/>
              <a:t>fficient</a:t>
            </a:r>
            <a:r>
              <a:rPr lang="de-DE" sz="1800" dirty="0" smtClean="0"/>
              <a:t> </a:t>
            </a:r>
            <a:r>
              <a:rPr lang="de-DE" sz="1800" dirty="0" err="1" smtClean="0"/>
              <a:t>conversion</a:t>
            </a:r>
            <a:r>
              <a:rPr lang="de-DE" sz="1800" dirty="0" smtClean="0"/>
              <a:t> </a:t>
            </a:r>
            <a:r>
              <a:rPr lang="de-DE" sz="1800" dirty="0" err="1" smtClean="0"/>
              <a:t>processes</a:t>
            </a:r>
            <a:endParaRPr lang="de-DE" sz="1800" dirty="0" smtClean="0"/>
          </a:p>
          <a:p>
            <a:pPr lvl="3">
              <a:buFont typeface="Symbol" panose="05050102010706020507" pitchFamily="18" charset="2"/>
              <a:buChar char="-"/>
            </a:pPr>
            <a:r>
              <a:rPr lang="de-DE" sz="1800" dirty="0" err="1" smtClean="0"/>
              <a:t>process</a:t>
            </a:r>
            <a:r>
              <a:rPr lang="de-DE" sz="1800" dirty="0" smtClean="0"/>
              <a:t> </a:t>
            </a: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supply</a:t>
            </a:r>
            <a:r>
              <a:rPr lang="de-DE" sz="1800" dirty="0" smtClean="0"/>
              <a:t> </a:t>
            </a:r>
            <a:r>
              <a:rPr lang="de-DE" sz="1800" dirty="0" err="1" smtClean="0"/>
              <a:t>is</a:t>
            </a:r>
            <a:r>
              <a:rPr lang="de-DE" sz="1800" dirty="0" smtClean="0"/>
              <a:t> </a:t>
            </a:r>
            <a:r>
              <a:rPr lang="de-DE" sz="1800" dirty="0" err="1" smtClean="0"/>
              <a:t>often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/>
              <a:t>biggest</a:t>
            </a:r>
            <a:r>
              <a:rPr lang="de-DE" sz="1800" dirty="0" smtClean="0"/>
              <a:t> </a:t>
            </a:r>
            <a:r>
              <a:rPr lang="de-DE" sz="1800" dirty="0" err="1" smtClean="0"/>
              <a:t>driver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environmental </a:t>
            </a:r>
            <a:r>
              <a:rPr lang="de-DE" sz="1800" dirty="0" err="1" smtClean="0"/>
              <a:t>impacts</a:t>
            </a:r>
            <a:r>
              <a:rPr lang="de-DE" sz="1800" dirty="0" smtClean="0"/>
              <a:t> </a:t>
            </a:r>
            <a:r>
              <a:rPr lang="de-DE" sz="1800" dirty="0" err="1" smtClean="0"/>
              <a:t>during</a:t>
            </a:r>
            <a:r>
              <a:rPr lang="de-DE" sz="1800" dirty="0"/>
              <a:t> </a:t>
            </a:r>
            <a:r>
              <a:rPr lang="de-DE" sz="1800" dirty="0" err="1" smtClean="0"/>
              <a:t>biomass</a:t>
            </a:r>
            <a:r>
              <a:rPr lang="de-DE" sz="1800" dirty="0" smtClean="0"/>
              <a:t> </a:t>
            </a:r>
            <a:r>
              <a:rPr lang="de-DE" sz="1800" dirty="0" err="1" smtClean="0"/>
              <a:t>conversion</a:t>
            </a:r>
            <a:r>
              <a:rPr lang="de-DE" sz="1800" dirty="0" smtClean="0"/>
              <a:t>. LCA </a:t>
            </a:r>
            <a:r>
              <a:rPr lang="de-DE" sz="1800" dirty="0" err="1" smtClean="0"/>
              <a:t>approaches</a:t>
            </a:r>
            <a:r>
              <a:rPr lang="de-DE" sz="1800" dirty="0" smtClean="0"/>
              <a:t> </a:t>
            </a:r>
            <a:r>
              <a:rPr lang="de-DE" sz="1800" dirty="0" err="1" smtClean="0"/>
              <a:t>can</a:t>
            </a:r>
            <a:r>
              <a:rPr lang="de-DE" sz="1800" dirty="0" smtClean="0"/>
              <a:t> </a:t>
            </a:r>
            <a:r>
              <a:rPr lang="de-DE" sz="1800" dirty="0" err="1" smtClean="0"/>
              <a:t>help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identify</a:t>
            </a:r>
            <a:r>
              <a:rPr lang="de-DE" sz="1800" dirty="0" smtClean="0"/>
              <a:t>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assess</a:t>
            </a:r>
            <a:r>
              <a:rPr lang="de-DE" sz="1800" dirty="0" smtClean="0"/>
              <a:t> </a:t>
            </a:r>
            <a:r>
              <a:rPr lang="de-DE" sz="1800" dirty="0" err="1" smtClean="0"/>
              <a:t>options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optimisation</a:t>
            </a:r>
            <a:endParaRPr lang="de-DE" sz="1800" dirty="0" smtClean="0"/>
          </a:p>
          <a:p>
            <a:endParaRPr lang="de-DE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191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Researching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future</a:t>
            </a:r>
            <a:r>
              <a:rPr lang="de-DE" dirty="0" smtClean="0"/>
              <a:t> – </a:t>
            </a:r>
            <a:br>
              <a:rPr lang="de-DE" dirty="0" smtClean="0"/>
            </a:br>
            <a:r>
              <a:rPr lang="de-DE" dirty="0" err="1" smtClean="0"/>
              <a:t>come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join</a:t>
            </a:r>
            <a:r>
              <a:rPr lang="de-DE" dirty="0" smtClean="0"/>
              <a:t> </a:t>
            </a:r>
            <a:r>
              <a:rPr lang="de-DE" dirty="0" err="1" smtClean="0"/>
              <a:t>us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err="1" smtClean="0"/>
              <a:t>Contact</a:t>
            </a:r>
            <a:endParaRPr lang="de-DE" dirty="0" smtClean="0"/>
          </a:p>
          <a:p>
            <a:pPr lvl="1"/>
            <a:r>
              <a:rPr lang="de-DE" dirty="0" smtClean="0"/>
              <a:t>Stefan Majer</a:t>
            </a:r>
          </a:p>
          <a:p>
            <a:pPr lvl="1"/>
            <a:r>
              <a:rPr lang="de-DE" dirty="0" smtClean="0"/>
              <a:t>Phone: +49 (0)341 2434  - 411</a:t>
            </a:r>
          </a:p>
          <a:p>
            <a:pPr lvl="1"/>
            <a:r>
              <a:rPr lang="de-DE" dirty="0" smtClean="0"/>
              <a:t>Email: stefan.majer@dbfz.de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4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576064"/>
          </a:xfrm>
        </p:spPr>
        <p:txBody>
          <a:bodyPr/>
          <a:lstStyle/>
          <a:p>
            <a:r>
              <a:rPr lang="en-GB" dirty="0" smtClean="0"/>
              <a:t>BIOFUELS – “NACH”</a:t>
            </a:r>
            <a:endParaRPr lang="en-GB" dirty="0"/>
          </a:p>
        </p:txBody>
      </p:sp>
      <p:graphicFrame>
        <p:nvGraphicFramePr>
          <p:cNvPr id="4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811853"/>
              </p:ext>
            </p:extLst>
          </p:nvPr>
        </p:nvGraphicFramePr>
        <p:xfrm>
          <a:off x="0" y="620688"/>
          <a:ext cx="9144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40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DBFZ Praesentation Englisch 2014">
  <a:themeElements>
    <a:clrScheme name="DBFZ-Farben 2">
      <a:dk1>
        <a:srgbClr val="000000"/>
      </a:dk1>
      <a:lt1>
        <a:srgbClr val="FFFFFF"/>
      </a:lt1>
      <a:dk2>
        <a:srgbClr val="FFFFFF"/>
      </a:dk2>
      <a:lt2>
        <a:srgbClr val="97BF0D"/>
      </a:lt2>
      <a:accent1>
        <a:srgbClr val="97BF0D"/>
      </a:accent1>
      <a:accent2>
        <a:srgbClr val="868689"/>
      </a:accent2>
      <a:accent3>
        <a:srgbClr val="8E1313"/>
      </a:accent3>
      <a:accent4>
        <a:srgbClr val="F9FF00"/>
      </a:accent4>
      <a:accent5>
        <a:srgbClr val="000000"/>
      </a:accent5>
      <a:accent6>
        <a:srgbClr val="FFFFFF"/>
      </a:accent6>
      <a:hlink>
        <a:srgbClr val="0000FF"/>
      </a:hlink>
      <a:folHlink>
        <a:srgbClr val="800080"/>
      </a:folHlink>
    </a:clrScheme>
    <a:fontScheme name="DBFZ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D1FBDA7C4E7A4492992C6D96EB7266" ma:contentTypeVersion="0" ma:contentTypeDescription="Ein neues Dokument erstellen." ma:contentTypeScope="" ma:versionID="b253baed7ffbe46f8773488e3ddfd5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6c4a6dd5ef775a5269b08f7de37f93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FF6C2E-6D1F-4EBD-8466-7AEAD31C3D3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5CE3FEF-AC0D-48C4-8C2D-B83BCDC22F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D0E8E85-1117-463A-912E-EA43981FD3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DBFZ_Praesentation_Englisch_2014</Template>
  <TotalTime>0</TotalTime>
  <Words>1183</Words>
  <Application>Microsoft Office PowerPoint</Application>
  <PresentationFormat>Bildschirmpräsentation (4:3)</PresentationFormat>
  <Paragraphs>252</Paragraphs>
  <Slides>22</Slides>
  <Notes>7</Notes>
  <HiddenSlides>3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Arial</vt:lpstr>
      <vt:lpstr>Lucida Grande</vt:lpstr>
      <vt:lpstr>Franklin Gothic Book</vt:lpstr>
      <vt:lpstr>Wingdings</vt:lpstr>
      <vt:lpstr>Franklin Gothic Demi</vt:lpstr>
      <vt:lpstr>ＭＳ Ｐゴシック</vt:lpstr>
      <vt:lpstr>Symbol</vt:lpstr>
      <vt:lpstr>Times New Roman</vt:lpstr>
      <vt:lpstr>Powerpoint DBFZ Praesentation Englisch 2014</vt:lpstr>
      <vt:lpstr>First and second generation biofuels: How to assess their potential for sustainable transportation   Daniela Thrän, Stefan Majer, Markus Millinger</vt:lpstr>
      <vt:lpstr>Introduction to the DBFZ</vt:lpstr>
      <vt:lpstr>Agenda</vt:lpstr>
      <vt:lpstr>PowerPoint-Präsentation</vt:lpstr>
      <vt:lpstr>Introduction                                        conflicting targets? </vt:lpstr>
      <vt:lpstr>Introduction - Environmental risks of an increasing bioenergy production</vt:lpstr>
      <vt:lpstr>PowerPoint-Präsentation</vt:lpstr>
      <vt:lpstr>Methods, indicators and tools -  Life cycle assessment</vt:lpstr>
      <vt:lpstr>Methods, indicators and tools -  diversification of assessment tools</vt:lpstr>
      <vt:lpstr>Methods, indicators and tools -  the Maslow pyramid of sustainability</vt:lpstr>
      <vt:lpstr>Methods, indicators and tools -  examples for different indicators </vt:lpstr>
      <vt:lpstr>Preconditions for the development of sustainable biofuel value chains – a simple biorefinery example</vt:lpstr>
      <vt:lpstr>Preconditions for the development of sustainable biofuel value chains</vt:lpstr>
      <vt:lpstr>Sustainable resource base –                example straw potential Germany</vt:lpstr>
      <vt:lpstr>Sustainable resource base - regional distribution of straw potentials 1(2) Example: bioethanol plant</vt:lpstr>
      <vt:lpstr>Sustainable resource base - regional distribution of straw potentials 2 (2) Preference regions </vt:lpstr>
      <vt:lpstr>(GHG-) efficient conversion processes  default values as a starting point for comparison?</vt:lpstr>
      <vt:lpstr>(GHG-) efficient conversion processes  optimisation and comparison</vt:lpstr>
      <vt:lpstr>Summary &amp; Conclusions Part 1: Methods, indicators, tools</vt:lpstr>
      <vt:lpstr>Summary &amp; Conclusions Part 2: Preconditions for sustainable biofuel value chains</vt:lpstr>
      <vt:lpstr>Researching the energy of the future –  come and join us!</vt:lpstr>
      <vt:lpstr>BIOFUELS – “NACH”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and second generation biofuels: How to assess   Stefan Majer, Sinéad O´Keeffe, Sandra Wochele, Christian Drache</dc:title>
  <dc:subject>DBFZ</dc:subject>
  <dc:creator>Majer, Stefan</dc:creator>
  <cp:lastModifiedBy>Majer, Stefan</cp:lastModifiedBy>
  <cp:revision>55</cp:revision>
  <cp:lastPrinted>2012-10-15T11:28:58Z</cp:lastPrinted>
  <dcterms:created xsi:type="dcterms:W3CDTF">2015-08-19T11:55:24Z</dcterms:created>
  <dcterms:modified xsi:type="dcterms:W3CDTF">2015-08-25T08:39:46Z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0x0101003ED1FBDA7C4E7A4492992C6D96EB7266</vt:lpwstr>
  </property>
</Properties>
</file>